
<file path=[Content_Types].xml><?xml version="1.0" encoding="utf-8"?>
<Types xmlns="http://schemas.openxmlformats.org/package/2006/content-types">
  <Default Extension="bin" ContentType="application/vnd.openxmlformats-officedocument.oleObject"/>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15.jpg" ContentType="image/jpg"/>
  <Override PartName="/ppt/media/image16.jpg" ContentType="image/jpg"/>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media/image22.jpg" ContentType="image/jpg"/>
  <Override PartName="/ppt/media/image25.jpg" ContentType="image/jpg"/>
  <Override PartName="/ppt/tags/tag7.xml" ContentType="application/vnd.openxmlformats-officedocument.presentationml.tags+xml"/>
  <Override PartName="/ppt/notesSlides/notesSlide15.xml" ContentType="application/vnd.openxmlformats-officedocument.presentationml.notesSlide+xml"/>
  <Override PartName="/ppt/media/image31.jpg" ContentType="image/jpg"/>
  <Override PartName="/ppt/tags/tag8.xml" ContentType="application/vnd.openxmlformats-officedocument.presentationml.tags+xml"/>
  <Override PartName="/ppt/notesSlides/notesSlide16.xml" ContentType="application/vnd.openxmlformats-officedocument.presentationml.notesSlide+xml"/>
  <Override PartName="/ppt/media/image33.jpg" ContentType="image/jpg"/>
  <Override PartName="/ppt/tags/tag9.xml" ContentType="application/vnd.openxmlformats-officedocument.presentationml.tags+xml"/>
  <Override PartName="/ppt/notesSlides/notesSlide17.xml" ContentType="application/vnd.openxmlformats-officedocument.presentationml.notesSlide+xml"/>
  <Override PartName="/ppt/media/image35.jpg" ContentType="image/jpg"/>
  <Override PartName="/ppt/media/image36.jpg" ContentType="image/jpg"/>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1"/>
  </p:sldMasterIdLst>
  <p:notesMasterIdLst>
    <p:notesMasterId r:id="rId32"/>
  </p:notesMasterIdLst>
  <p:sldIdLst>
    <p:sldId id="345" r:id="rId2"/>
    <p:sldId id="348" r:id="rId3"/>
    <p:sldId id="266" r:id="rId4"/>
    <p:sldId id="383" r:id="rId5"/>
    <p:sldId id="462" r:id="rId6"/>
    <p:sldId id="385" r:id="rId7"/>
    <p:sldId id="463" r:id="rId8"/>
    <p:sldId id="387" r:id="rId9"/>
    <p:sldId id="388" r:id="rId10"/>
    <p:sldId id="267" r:id="rId11"/>
    <p:sldId id="347" r:id="rId12"/>
    <p:sldId id="390" r:id="rId13"/>
    <p:sldId id="398" r:id="rId14"/>
    <p:sldId id="474" r:id="rId15"/>
    <p:sldId id="475" r:id="rId16"/>
    <p:sldId id="476" r:id="rId17"/>
    <p:sldId id="408" r:id="rId18"/>
    <p:sldId id="340" r:id="rId19"/>
    <p:sldId id="402" r:id="rId20"/>
    <p:sldId id="467" r:id="rId21"/>
    <p:sldId id="450" r:id="rId22"/>
    <p:sldId id="469" r:id="rId23"/>
    <p:sldId id="470" r:id="rId24"/>
    <p:sldId id="471" r:id="rId25"/>
    <p:sldId id="472" r:id="rId26"/>
    <p:sldId id="473" r:id="rId27"/>
    <p:sldId id="477" r:id="rId28"/>
    <p:sldId id="460" r:id="rId29"/>
    <p:sldId id="425" r:id="rId30"/>
    <p:sldId id="448" r:id="rId31"/>
  </p:sldIdLst>
  <p:sldSz cx="9144000" cy="6858000" type="screen4x3"/>
  <p:notesSz cx="6735763" cy="9866313"/>
  <p:custDataLst>
    <p:tags r:id="rId33"/>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20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50"/>
    <a:srgbClr val="2AA860"/>
    <a:srgbClr val="40D07D"/>
    <a:srgbClr val="40D00C"/>
    <a:srgbClr val="2F528F"/>
    <a:srgbClr val="FFFFCC"/>
    <a:srgbClr val="F8F8F8"/>
    <a:srgbClr val="EAEAEA"/>
    <a:srgbClr val="E5004F"/>
    <a:srgbClr val="007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81" autoAdjust="0"/>
    <p:restoredTop sz="91569" autoAdjust="0"/>
  </p:normalViewPr>
  <p:slideViewPr>
    <p:cSldViewPr snapToGrid="0" snapToObjects="1">
      <p:cViewPr varScale="1">
        <p:scale>
          <a:sx n="101" d="100"/>
          <a:sy n="101" d="100"/>
        </p:scale>
        <p:origin x="2088" y="108"/>
      </p:cViewPr>
      <p:guideLst/>
    </p:cSldViewPr>
  </p:slideViewPr>
  <p:outlineViewPr>
    <p:cViewPr>
      <p:scale>
        <a:sx n="33" d="100"/>
        <a:sy n="33" d="100"/>
      </p:scale>
      <p:origin x="0" y="-15064"/>
    </p:cViewPr>
  </p:outlineViewPr>
  <p:notesTextViewPr>
    <p:cViewPr>
      <p:scale>
        <a:sx n="75" d="100"/>
        <a:sy n="75" d="100"/>
      </p:scale>
      <p:origin x="0" y="0"/>
    </p:cViewPr>
  </p:notesTextViewPr>
  <p:sorterViewPr>
    <p:cViewPr>
      <p:scale>
        <a:sx n="150" d="100"/>
        <a:sy n="150" d="100"/>
      </p:scale>
      <p:origin x="0" y="-4664"/>
    </p:cViewPr>
  </p:sorterViewPr>
  <p:notesViewPr>
    <p:cSldViewPr snapToGrid="0" snapToObjects="1" showGuides="1">
      <p:cViewPr varScale="1">
        <p:scale>
          <a:sx n="92" d="100"/>
          <a:sy n="92" d="100"/>
        </p:scale>
        <p:origin x="2988" y="66"/>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18831" cy="495029"/>
          </a:xfrm>
          <a:prstGeom prst="rect">
            <a:avLst/>
          </a:prstGeom>
        </p:spPr>
        <p:txBody>
          <a:bodyPr vert="horz" lIns="91431" tIns="45716" rIns="91431" bIns="4571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31" tIns="45716" rIns="91431" bIns="45716" rtlCol="0"/>
          <a:lstStyle>
            <a:lvl1pPr algn="r">
              <a:defRPr sz="1200"/>
            </a:lvl1pPr>
          </a:lstStyle>
          <a:p>
            <a:fld id="{4FE7F398-C44E-EB48-B175-4278262AA32A}" type="datetimeFigureOut">
              <a:rPr kumimoji="1" lang="ja-JP" altLang="en-US" smtClean="0"/>
              <a:t>2023/9/1</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31" tIns="45716" rIns="91431" bIns="45716" rtlCol="0" anchor="ctr"/>
          <a:lstStyle/>
          <a:p>
            <a:endParaRPr lang="ja-JP" altLang="en-US"/>
          </a:p>
        </p:txBody>
      </p:sp>
      <p:sp>
        <p:nvSpPr>
          <p:cNvPr id="5" name="ノート プレースホルダー 4"/>
          <p:cNvSpPr>
            <a:spLocks noGrp="1"/>
          </p:cNvSpPr>
          <p:nvPr>
            <p:ph type="body" sz="quarter" idx="3"/>
          </p:nvPr>
        </p:nvSpPr>
        <p:spPr>
          <a:xfrm>
            <a:off x="673577" y="4748165"/>
            <a:ext cx="5388610" cy="3884861"/>
          </a:xfrm>
          <a:prstGeom prst="rect">
            <a:avLst/>
          </a:prstGeom>
        </p:spPr>
        <p:txBody>
          <a:bodyPr vert="horz" lIns="91431" tIns="45716" rIns="91431" bIns="45716"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2" y="9371286"/>
            <a:ext cx="2918831" cy="495028"/>
          </a:xfrm>
          <a:prstGeom prst="rect">
            <a:avLst/>
          </a:prstGeom>
        </p:spPr>
        <p:txBody>
          <a:bodyPr vert="horz" lIns="91431" tIns="45716" rIns="91431" bIns="4571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31" tIns="45716" rIns="91431" bIns="45716" rtlCol="0" anchor="b"/>
          <a:lstStyle>
            <a:lvl1pPr algn="r">
              <a:defRPr sz="1200"/>
            </a:lvl1pPr>
          </a:lstStyle>
          <a:p>
            <a:fld id="{2E1C7AFC-CFB2-404C-A69D-ECFBCE546BF5}" type="slidenum">
              <a:rPr kumimoji="1" lang="ja-JP" altLang="en-US" smtClean="0"/>
              <a:t>‹#›</a:t>
            </a:fld>
            <a:endParaRPr kumimoji="1" lang="ja-JP" altLang="en-US"/>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2542"/>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a:t>
            </a:fld>
            <a:endParaRPr kumimoji="1" lang="ja-JP" altLang="en-US" dirty="0"/>
          </a:p>
        </p:txBody>
      </p:sp>
    </p:spTree>
    <p:extLst>
      <p:ext uri="{BB962C8B-B14F-4D97-AF65-F5344CB8AC3E}">
        <p14:creationId xmlns:p14="http://schemas.microsoft.com/office/powerpoint/2010/main" val="1349911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2E1C7AFC-CFB2-404C-A69D-ECFBCE546BF5}" type="slidenum">
              <a:rPr kumimoji="1" lang="ja-JP" altLang="en-US" smtClean="0"/>
              <a:t>10</a:t>
            </a:fld>
            <a:endParaRPr kumimoji="1" lang="ja-JP" altLang="en-US"/>
          </a:p>
        </p:txBody>
      </p:sp>
    </p:spTree>
    <p:extLst>
      <p:ext uri="{BB962C8B-B14F-4D97-AF65-F5344CB8AC3E}">
        <p14:creationId xmlns:p14="http://schemas.microsoft.com/office/powerpoint/2010/main" val="3281690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966"/>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11</a:t>
            </a:fld>
            <a:endParaRPr kumimoji="1" lang="ja-JP" altLang="en-US"/>
          </a:p>
        </p:txBody>
      </p:sp>
    </p:spTree>
    <p:extLst>
      <p:ext uri="{BB962C8B-B14F-4D97-AF65-F5344CB8AC3E}">
        <p14:creationId xmlns:p14="http://schemas.microsoft.com/office/powerpoint/2010/main" val="294661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874" defTabSz="903386">
              <a:defRPr/>
            </a:pPr>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12</a:t>
            </a:fld>
            <a:endParaRPr kumimoji="1" lang="ja-JP" altLang="en-US"/>
          </a:p>
        </p:txBody>
      </p:sp>
    </p:spTree>
    <p:extLst>
      <p:ext uri="{BB962C8B-B14F-4D97-AF65-F5344CB8AC3E}">
        <p14:creationId xmlns:p14="http://schemas.microsoft.com/office/powerpoint/2010/main" val="733219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874" defTabSz="903386">
              <a:defRPr/>
            </a:pPr>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13</a:t>
            </a:fld>
            <a:endParaRPr kumimoji="1" lang="ja-JP" altLang="en-US"/>
          </a:p>
        </p:txBody>
      </p:sp>
    </p:spTree>
    <p:extLst>
      <p:ext uri="{BB962C8B-B14F-4D97-AF65-F5344CB8AC3E}">
        <p14:creationId xmlns:p14="http://schemas.microsoft.com/office/powerpoint/2010/main" val="3466807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14</a:t>
            </a:fld>
            <a:endParaRPr kumimoji="1" lang="ja-JP" altLang="en-US"/>
          </a:p>
        </p:txBody>
      </p:sp>
    </p:spTree>
    <p:extLst>
      <p:ext uri="{BB962C8B-B14F-4D97-AF65-F5344CB8AC3E}">
        <p14:creationId xmlns:p14="http://schemas.microsoft.com/office/powerpoint/2010/main" val="240216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15</a:t>
            </a:fld>
            <a:endParaRPr kumimoji="1" lang="ja-JP" altLang="en-US" dirty="0"/>
          </a:p>
        </p:txBody>
      </p:sp>
    </p:spTree>
    <p:extLst>
      <p:ext uri="{BB962C8B-B14F-4D97-AF65-F5344CB8AC3E}">
        <p14:creationId xmlns:p14="http://schemas.microsoft.com/office/powerpoint/2010/main" val="2018374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7811"/>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16</a:t>
            </a:fld>
            <a:endParaRPr kumimoji="1" lang="ja-JP" altLang="en-US"/>
          </a:p>
        </p:txBody>
      </p:sp>
    </p:spTree>
    <p:extLst>
      <p:ext uri="{BB962C8B-B14F-4D97-AF65-F5344CB8AC3E}">
        <p14:creationId xmlns:p14="http://schemas.microsoft.com/office/powerpoint/2010/main" val="1872400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534" defTabSz="892586">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17</a:t>
            </a:fld>
            <a:endParaRPr kumimoji="1" lang="ja-JP" altLang="en-US"/>
          </a:p>
        </p:txBody>
      </p:sp>
    </p:spTree>
    <p:extLst>
      <p:ext uri="{BB962C8B-B14F-4D97-AF65-F5344CB8AC3E}">
        <p14:creationId xmlns:p14="http://schemas.microsoft.com/office/powerpoint/2010/main" val="3170557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534"/>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18</a:t>
            </a:fld>
            <a:endParaRPr kumimoji="1" lang="ja-JP" altLang="en-US"/>
          </a:p>
        </p:txBody>
      </p:sp>
    </p:spTree>
    <p:extLst>
      <p:ext uri="{BB962C8B-B14F-4D97-AF65-F5344CB8AC3E}">
        <p14:creationId xmlns:p14="http://schemas.microsoft.com/office/powerpoint/2010/main" val="4220794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19</a:t>
            </a:fld>
            <a:endParaRPr kumimoji="1" lang="ja-JP" altLang="en-US"/>
          </a:p>
        </p:txBody>
      </p:sp>
    </p:spTree>
    <p:extLst>
      <p:ext uri="{BB962C8B-B14F-4D97-AF65-F5344CB8AC3E}">
        <p14:creationId xmlns:p14="http://schemas.microsoft.com/office/powerpoint/2010/main" val="1764914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2E1C7AFC-CFB2-404C-A69D-ECFBCE546BF5}" type="slidenum">
              <a:rPr kumimoji="1" lang="ja-JP" altLang="en-US" smtClean="0"/>
              <a:t>2</a:t>
            </a:fld>
            <a:endParaRPr kumimoji="1" lang="ja-JP" altLang="en-US" dirty="0"/>
          </a:p>
        </p:txBody>
      </p:sp>
    </p:spTree>
    <p:extLst>
      <p:ext uri="{BB962C8B-B14F-4D97-AF65-F5344CB8AC3E}">
        <p14:creationId xmlns:p14="http://schemas.microsoft.com/office/powerpoint/2010/main" val="136779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20</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320076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21</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569197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22</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3268266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23</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4001931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24</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18107089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25</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987669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26</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3400067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27</a:t>
            </a:fld>
            <a:endParaRPr kumimoji="1" lang="ja-JP" altLang="en-US"/>
          </a:p>
        </p:txBody>
      </p:sp>
    </p:spTree>
    <p:extLst>
      <p:ext uri="{BB962C8B-B14F-4D97-AF65-F5344CB8AC3E}">
        <p14:creationId xmlns:p14="http://schemas.microsoft.com/office/powerpoint/2010/main" val="3888402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31738"/>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28</a:t>
            </a:fld>
            <a:endParaRPr kumimoji="1" lang="ja-JP" altLang="en-US"/>
          </a:p>
        </p:txBody>
      </p:sp>
    </p:spTree>
    <p:extLst>
      <p:ext uri="{BB962C8B-B14F-4D97-AF65-F5344CB8AC3E}">
        <p14:creationId xmlns:p14="http://schemas.microsoft.com/office/powerpoint/2010/main" val="2641518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29</a:t>
            </a:fld>
            <a:endParaRPr kumimoji="1" lang="ja-JP" altLang="en-US" dirty="0"/>
          </a:p>
        </p:txBody>
      </p:sp>
      <p:sp>
        <p:nvSpPr>
          <p:cNvPr id="6" name="ノート プレースホルダー 5"/>
          <p:cNvSpPr>
            <a:spLocks noGrp="1"/>
          </p:cNvSpPr>
          <p:nvPr>
            <p:ph type="body" sz="quarter" idx="11"/>
          </p:nvPr>
        </p:nvSpPr>
        <p:spPr>
          <a:xfrm>
            <a:off x="677070" y="4765735"/>
            <a:ext cx="5416550" cy="4373863"/>
          </a:xfrm>
        </p:spPr>
        <p:txBody>
          <a:bodyPr/>
          <a:lstStyle/>
          <a:p>
            <a:pPr>
              <a:lnSpc>
                <a:spcPct val="120000"/>
              </a:lnSpc>
            </a:pPr>
            <a:endParaRPr lang="ja-JP" altLang="en-US" dirty="0"/>
          </a:p>
        </p:txBody>
      </p:sp>
    </p:spTree>
    <p:extLst>
      <p:ext uri="{BB962C8B-B14F-4D97-AF65-F5344CB8AC3E}">
        <p14:creationId xmlns:p14="http://schemas.microsoft.com/office/powerpoint/2010/main" val="2948918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2E1C7AFC-CFB2-404C-A69D-ECFBCE546BF5}" type="slidenum">
              <a:rPr kumimoji="1" lang="ja-JP" altLang="en-US" smtClean="0"/>
              <a:t>3</a:t>
            </a:fld>
            <a:endParaRPr kumimoji="1" lang="ja-JP" altLang="en-US" dirty="0"/>
          </a:p>
        </p:txBody>
      </p:sp>
    </p:spTree>
    <p:extLst>
      <p:ext uri="{BB962C8B-B14F-4D97-AF65-F5344CB8AC3E}">
        <p14:creationId xmlns:p14="http://schemas.microsoft.com/office/powerpoint/2010/main" val="73971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30</a:t>
            </a:fld>
            <a:endParaRPr kumimoji="1" lang="ja-JP" altLang="en-US"/>
          </a:p>
        </p:txBody>
      </p:sp>
    </p:spTree>
    <p:extLst>
      <p:ext uri="{BB962C8B-B14F-4D97-AF65-F5344CB8AC3E}">
        <p14:creationId xmlns:p14="http://schemas.microsoft.com/office/powerpoint/2010/main" val="1719416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5"/>
          </p:nvPr>
        </p:nvSpPr>
        <p:spPr/>
        <p:txBody>
          <a:bodyPr/>
          <a:lstStyle/>
          <a:p>
            <a:fld id="{2E1C7AFC-CFB2-404C-A69D-ECFBCE546BF5}" type="slidenum">
              <a:rPr kumimoji="1" lang="ja-JP" altLang="en-US" smtClean="0"/>
              <a:t>4</a:t>
            </a:fld>
            <a:endParaRPr kumimoji="1" lang="ja-JP" altLang="en-US" dirty="0"/>
          </a:p>
        </p:txBody>
      </p:sp>
      <p:sp>
        <p:nvSpPr>
          <p:cNvPr id="3" name="ノート プレースホルダー 2"/>
          <p:cNvSpPr>
            <a:spLocks noGrp="1"/>
          </p:cNvSpPr>
          <p:nvPr>
            <p:ph type="body" idx="1"/>
          </p:nvPr>
        </p:nvSpPr>
        <p:spPr>
          <a:xfrm>
            <a:off x="673577" y="4748165"/>
            <a:ext cx="5388610" cy="3884861"/>
          </a:xfrm>
        </p:spPr>
        <p:txBody>
          <a:bodyPr/>
          <a:lstStyle/>
          <a:p>
            <a:pPr indent="92071"/>
            <a:endParaRPr lang="en-US" altLang="ja-JP" dirty="0"/>
          </a:p>
        </p:txBody>
      </p:sp>
    </p:spTree>
    <p:extLst>
      <p:ext uri="{BB962C8B-B14F-4D97-AF65-F5344CB8AC3E}">
        <p14:creationId xmlns:p14="http://schemas.microsoft.com/office/powerpoint/2010/main" val="2377687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00125" y="395288"/>
            <a:ext cx="4403725" cy="3303587"/>
          </a:xfrm>
        </p:spPr>
      </p:sp>
      <p:sp>
        <p:nvSpPr>
          <p:cNvPr id="3" name="ノート プレースホルダー 2"/>
          <p:cNvSpPr>
            <a:spLocks noGrp="1"/>
          </p:cNvSpPr>
          <p:nvPr>
            <p:ph type="body" idx="1"/>
          </p:nvPr>
        </p:nvSpPr>
        <p:spPr>
          <a:xfrm>
            <a:off x="661178" y="4077972"/>
            <a:ext cx="5292563" cy="3853857"/>
          </a:xfrm>
        </p:spPr>
        <p:txBody>
          <a:bodyPr/>
          <a:lstStyle/>
          <a:p>
            <a:pPr indent="87825"/>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5</a:t>
            </a:fld>
            <a:endParaRPr kumimoji="1" lang="ja-JP" altLang="en-US"/>
          </a:p>
        </p:txBody>
      </p:sp>
    </p:spTree>
    <p:extLst>
      <p:ext uri="{BB962C8B-B14F-4D97-AF65-F5344CB8AC3E}">
        <p14:creationId xmlns:p14="http://schemas.microsoft.com/office/powerpoint/2010/main" val="3341230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5"/>
          </p:nvPr>
        </p:nvSpPr>
        <p:spPr/>
        <p:txBody>
          <a:bodyPr/>
          <a:lstStyle/>
          <a:p>
            <a:fld id="{2E1C7AFC-CFB2-404C-A69D-ECFBCE546BF5}" type="slidenum">
              <a:rPr kumimoji="1" lang="ja-JP" altLang="en-US" smtClean="0"/>
              <a:t>6</a:t>
            </a:fld>
            <a:endParaRPr kumimoji="1" lang="ja-JP" altLang="en-US" dirty="0"/>
          </a:p>
        </p:txBody>
      </p:sp>
      <p:sp>
        <p:nvSpPr>
          <p:cNvPr id="3" name="ノート プレースホルダー 2"/>
          <p:cNvSpPr>
            <a:spLocks noGrp="1"/>
          </p:cNvSpPr>
          <p:nvPr>
            <p:ph type="body" idx="1"/>
          </p:nvPr>
        </p:nvSpPr>
        <p:spPr>
          <a:xfrm>
            <a:off x="715904" y="4697365"/>
            <a:ext cx="5388610" cy="3884861"/>
          </a:xfrm>
        </p:spPr>
        <p:txBody>
          <a:bodyPr/>
          <a:lstStyle/>
          <a:p>
            <a:pPr indent="87825"/>
            <a:endParaRPr lang="en-US" altLang="ja-JP" dirty="0"/>
          </a:p>
        </p:txBody>
      </p:sp>
    </p:spTree>
    <p:extLst>
      <p:ext uri="{BB962C8B-B14F-4D97-AF65-F5344CB8AC3E}">
        <p14:creationId xmlns:p14="http://schemas.microsoft.com/office/powerpoint/2010/main" val="1481327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7</a:t>
            </a:fld>
            <a:endParaRPr kumimoji="1" lang="ja-JP" altLang="en-US" dirty="0"/>
          </a:p>
        </p:txBody>
      </p:sp>
      <p:sp>
        <p:nvSpPr>
          <p:cNvPr id="6" name="ノート プレースホルダー 5"/>
          <p:cNvSpPr>
            <a:spLocks noGrp="1"/>
          </p:cNvSpPr>
          <p:nvPr>
            <p:ph type="body" sz="quarter" idx="11"/>
          </p:nvPr>
        </p:nvSpPr>
        <p:spPr/>
        <p:txBody>
          <a:bodyPr/>
          <a:lstStyle/>
          <a:p>
            <a:pPr indent="87825"/>
            <a:endParaRPr lang="ja-JP" altLang="en-US" dirty="0"/>
          </a:p>
        </p:txBody>
      </p:sp>
    </p:spTree>
    <p:extLst>
      <p:ext uri="{BB962C8B-B14F-4D97-AF65-F5344CB8AC3E}">
        <p14:creationId xmlns:p14="http://schemas.microsoft.com/office/powerpoint/2010/main" val="3761931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4134"/>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8</a:t>
            </a:fld>
            <a:endParaRPr kumimoji="1" lang="ja-JP" altLang="en-US"/>
          </a:p>
        </p:txBody>
      </p:sp>
    </p:spTree>
    <p:extLst>
      <p:ext uri="{BB962C8B-B14F-4D97-AF65-F5344CB8AC3E}">
        <p14:creationId xmlns:p14="http://schemas.microsoft.com/office/powerpoint/2010/main" val="1378357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6488" y="663575"/>
            <a:ext cx="4402137" cy="3303588"/>
          </a:xfrm>
        </p:spPr>
      </p:sp>
      <p:sp>
        <p:nvSpPr>
          <p:cNvPr id="3" name="ノート プレースホルダー 2"/>
          <p:cNvSpPr>
            <a:spLocks noGrp="1"/>
          </p:cNvSpPr>
          <p:nvPr>
            <p:ph type="body" idx="1"/>
          </p:nvPr>
        </p:nvSpPr>
        <p:spPr>
          <a:xfrm>
            <a:off x="618999" y="4165137"/>
            <a:ext cx="5292563" cy="4273242"/>
          </a:xfrm>
        </p:spPr>
        <p:txBody>
          <a:bodyPr/>
          <a:lstStyle/>
          <a:p>
            <a:pPr indent="84688"/>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9</a:t>
            </a:fld>
            <a:endParaRPr kumimoji="1" lang="ja-JP" altLang="en-US"/>
          </a:p>
        </p:txBody>
      </p:sp>
    </p:spTree>
    <p:extLst>
      <p:ext uri="{BB962C8B-B14F-4D97-AF65-F5344CB8AC3E}">
        <p14:creationId xmlns:p14="http://schemas.microsoft.com/office/powerpoint/2010/main" val="2697649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5375">
          <p15:clr>
            <a:srgbClr val="FBAE40"/>
          </p15:clr>
        </p15:guide>
        <p15:guide id="16" orient="horz" pos="386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5375">
          <p15:clr>
            <a:srgbClr val="FBAE40"/>
          </p15:clr>
        </p15:guide>
        <p15:guide id="16" orient="horz" pos="3861">
          <p15:clr>
            <a:srgbClr val="FBAE40"/>
          </p15:clr>
        </p15:guide>
        <p15:guide id="17" orient="horz" pos="1026">
          <p15:clr>
            <a:srgbClr val="FBAE40"/>
          </p15:clr>
        </p15:guide>
        <p15:guide id="18" orient="horz" pos="1253">
          <p15:clr>
            <a:srgbClr val="FBAE40"/>
          </p15:clr>
        </p15:guide>
        <p15:guide id="19" orient="horz" pos="14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p15:clr>
            <a:srgbClr val="FBAE40"/>
          </p15:clr>
        </p15:guide>
        <p15:guide id="16" pos="3787">
          <p15:clr>
            <a:srgbClr val="FBAE40"/>
          </p15:clr>
        </p15:guide>
        <p15:guide id="17" pos="5375">
          <p15:clr>
            <a:srgbClr val="FBAE40"/>
          </p15:clr>
        </p15:guide>
        <p15:guide id="18" orient="horz" pos="1026">
          <p15:clr>
            <a:srgbClr val="FBAE40"/>
          </p15:clr>
        </p15:guide>
        <p15:guide id="19" orient="horz" pos="1253">
          <p15:clr>
            <a:srgbClr val="FBAE40"/>
          </p15:clr>
        </p15:guide>
        <p15:guide id="20" orient="horz" pos="1480">
          <p15:clr>
            <a:srgbClr val="FBAE40"/>
          </p15:clr>
        </p15:guide>
        <p15:guide id="21" orient="horz" pos="3861">
          <p15:clr>
            <a:srgbClr val="FBAE40"/>
          </p15:clr>
        </p15:guide>
        <p15:guide id="22" pos="3901">
          <p15:clr>
            <a:srgbClr val="FBAE40"/>
          </p15:clr>
        </p15:guide>
        <p15:guide id="23" orient="horz" pos="2387">
          <p15:clr>
            <a:srgbClr val="FBAE40"/>
          </p15:clr>
        </p15:guide>
        <p15:guide id="24" pos="2653" userDrawn="1">
          <p15:clr>
            <a:srgbClr val="FBAE40"/>
          </p15:clr>
        </p15:guide>
        <p15:guide id="25" pos="2426" userDrawn="1">
          <p15:clr>
            <a:srgbClr val="FBAE40"/>
          </p15:clr>
        </p15:guide>
        <p15:guide id="26" pos="2200" userDrawn="1">
          <p15:clr>
            <a:srgbClr val="FBAE40"/>
          </p15:clr>
        </p15:guide>
        <p15:guide id="27" pos="3107" userDrawn="1">
          <p15:clr>
            <a:srgbClr val="FBAE40"/>
          </p15:clr>
        </p15:guide>
        <p15:guide id="28" pos="3334" userDrawn="1">
          <p15:clr>
            <a:srgbClr val="FBAE40"/>
          </p15:clr>
        </p15:guide>
        <p15:guide id="29" pos="3560" userDrawn="1">
          <p15:clr>
            <a:srgbClr val="FBAE40"/>
          </p15:clr>
        </p15:guide>
        <p15:guide id="30" pos="4468" userDrawn="1">
          <p15:clr>
            <a:srgbClr val="FBAE40"/>
          </p15:clr>
        </p15:guide>
        <p15:guide id="31" pos="4354" userDrawn="1">
          <p15:clr>
            <a:srgbClr val="FBAE40"/>
          </p15:clr>
        </p15:guide>
        <p15:guide id="32" pos="344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764C1CBF-02BE-C949-8A80-6278B6932A94}" type="datetimeFigureOut">
              <a:rPr kumimoji="1" lang="ja-JP" altLang="en-US" smtClean="0"/>
              <a:t>2023/9/1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61DC6C-4581-DC44-8E22-5B060113FAE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vmlDrawing" Target="../drawings/vmlDrawing1.v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631AE82F-0C1A-4ADC-AC98-982F0C4584F7}"/>
              </a:ext>
            </a:extLst>
          </p:cNvPr>
          <p:cNvGraphicFramePr>
            <a:graphicFrameLocks noChangeAspect="1"/>
          </p:cNvGraphicFramePr>
          <p:nvPr userDrawn="1">
            <p:custDataLst>
              <p:tags r:id="rId8"/>
            </p:custDataLst>
            <p:extLst>
              <p:ext uri="{D42A27DB-BD31-4B8C-83A1-F6EECF244321}">
                <p14:modId xmlns:p14="http://schemas.microsoft.com/office/powerpoint/2010/main" val="34275503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331" name="think-cell スライド" r:id="rId9" imgW="554" imgH="551" progId="TCLayout.ActiveDocument.1">
                  <p:embed/>
                </p:oleObj>
              </mc:Choice>
              <mc:Fallback>
                <p:oleObj name="think-cell スライド" r:id="rId9" imgW="554" imgH="551" progId="TCLayout.ActiveDocument.1">
                  <p:embed/>
                  <p:pic>
                    <p:nvPicPr>
                      <p:cNvPr id="0" name=""/>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C1CBF-02BE-C949-8A80-6278B6932A94}" type="datetimeFigureOut">
              <a:rPr kumimoji="1" lang="ja-JP" altLang="en-US" smtClean="0"/>
              <a:t>2023/9/1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1DC6C-4581-DC44-8E22-5B060113FAEC}" type="slidenum">
              <a:rPr kumimoji="1" lang="ja-JP" altLang="en-US" smtClean="0"/>
              <a:t>‹#›</a:t>
            </a:fld>
            <a:endParaRPr kumimoji="1" lang="ja-JP" altLang="en-US"/>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61" r:id="rId3"/>
    <p:sldLayoutId id="2147483663" r:id="rId4"/>
    <p:sldLayoutId id="2147483662"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hyperlink" Target="https://www.e-tax.nta.go.jp/todokedesho/kaishi3.htm#tabs_2"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4.xml"/><Relationship Id="rId7" Type="http://schemas.openxmlformats.org/officeDocument/2006/relationships/image" Target="../media/image22.jp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1.emf"/><Relationship Id="rId11" Type="http://schemas.openxmlformats.org/officeDocument/2006/relationships/image" Target="../media/image26.jpg"/><Relationship Id="rId5" Type="http://schemas.openxmlformats.org/officeDocument/2006/relationships/oleObject" Target="../embeddings/oleObject5.bin"/><Relationship Id="rId10" Type="http://schemas.openxmlformats.org/officeDocument/2006/relationships/image" Target="../media/image25.jpg"/><Relationship Id="rId4" Type="http://schemas.openxmlformats.org/officeDocument/2006/relationships/notesSlide" Target="../notesSlides/notesSlide14.xml"/><Relationship Id="rId9" Type="http://schemas.openxmlformats.org/officeDocument/2006/relationships/image" Target="../media/image24.jpe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4.xml"/><Relationship Id="rId7" Type="http://schemas.openxmlformats.org/officeDocument/2006/relationships/image" Target="../media/image1.emf"/><Relationship Id="rId12" Type="http://schemas.openxmlformats.org/officeDocument/2006/relationships/image" Target="../media/image26.jpg"/><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oleObject" Target="../embeddings/oleObject6.bin"/><Relationship Id="rId11" Type="http://schemas.openxmlformats.org/officeDocument/2006/relationships/image" Target="../media/image31.jpg"/><Relationship Id="rId5" Type="http://schemas.openxmlformats.org/officeDocument/2006/relationships/image" Target="../media/image27.png"/><Relationship Id="rId10" Type="http://schemas.openxmlformats.org/officeDocument/2006/relationships/image" Target="../media/image30.jpg"/><Relationship Id="rId4" Type="http://schemas.openxmlformats.org/officeDocument/2006/relationships/notesSlide" Target="../notesSlides/notesSlide15.xml"/><Relationship Id="rId9" Type="http://schemas.openxmlformats.org/officeDocument/2006/relationships/image" Target="../media/image29.jpg"/></Relationships>
</file>

<file path=ppt/slides/_rels/slide16.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slideLayout" Target="../slideLayouts/slideLayout4.xml"/><Relationship Id="rId7" Type="http://schemas.openxmlformats.org/officeDocument/2006/relationships/image" Target="../media/image1.emf"/><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image" Target="../media/image32.jpg"/><Relationship Id="rId10" Type="http://schemas.openxmlformats.org/officeDocument/2006/relationships/image" Target="../media/image26.jpg"/><Relationship Id="rId4" Type="http://schemas.openxmlformats.org/officeDocument/2006/relationships/notesSlide" Target="../notesSlides/notesSlide16.xml"/><Relationship Id="rId9" Type="http://schemas.openxmlformats.org/officeDocument/2006/relationships/image" Target="../media/image34.jpeg"/></Relationships>
</file>

<file path=ppt/slides/_rels/slide17.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slideLayout" Target="../slideLayouts/slideLayout4.xml"/><Relationship Id="rId7" Type="http://schemas.openxmlformats.org/officeDocument/2006/relationships/image" Target="../media/image35.jpg"/><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1.emf"/><Relationship Id="rId11" Type="http://schemas.openxmlformats.org/officeDocument/2006/relationships/image" Target="../media/image39.png"/><Relationship Id="rId5" Type="http://schemas.openxmlformats.org/officeDocument/2006/relationships/oleObject" Target="../embeddings/oleObject8.bin"/><Relationship Id="rId10" Type="http://schemas.openxmlformats.org/officeDocument/2006/relationships/image" Target="../media/image38.jpg"/><Relationship Id="rId4" Type="http://schemas.openxmlformats.org/officeDocument/2006/relationships/notesSlide" Target="../notesSlides/notesSlide17.xml"/><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slideLayout" Target="../slideLayouts/slideLayout4.xml"/><Relationship Id="rId7" Type="http://schemas.openxmlformats.org/officeDocument/2006/relationships/image" Target="../media/image40.jpg"/><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1.emf"/><Relationship Id="rId11" Type="http://schemas.openxmlformats.org/officeDocument/2006/relationships/image" Target="../media/image44.jpg"/><Relationship Id="rId5" Type="http://schemas.openxmlformats.org/officeDocument/2006/relationships/oleObject" Target="../embeddings/oleObject9.bin"/><Relationship Id="rId10" Type="http://schemas.openxmlformats.org/officeDocument/2006/relationships/image" Target="../media/image43.png"/><Relationship Id="rId4" Type="http://schemas.openxmlformats.org/officeDocument/2006/relationships/notesSlide" Target="../notesSlides/notesSlide18.xml"/><Relationship Id="rId9" Type="http://schemas.openxmlformats.org/officeDocument/2006/relationships/image" Target="../media/image42.jp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4.xml"/><Relationship Id="rId7" Type="http://schemas.openxmlformats.org/officeDocument/2006/relationships/image" Target="../media/image45.emf"/><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8.emf"/><Relationship Id="rId5" Type="http://schemas.openxmlformats.org/officeDocument/2006/relationships/oleObject" Target="../embeddings/oleObject10.bin"/><Relationship Id="rId10" Type="http://schemas.openxmlformats.org/officeDocument/2006/relationships/image" Target="../media/image48.png"/><Relationship Id="rId4" Type="http://schemas.openxmlformats.org/officeDocument/2006/relationships/notesSlide" Target="../notesSlides/notesSlide19.xml"/><Relationship Id="rId9" Type="http://schemas.openxmlformats.org/officeDocument/2006/relationships/image" Target="../media/image47.tmp"/></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60.emf"/><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0.emf"/><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hyperlink" Target="https://www.digi-katsu.go.jp/teaching-materials-and-videos"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hyperlink" Target="https://www.nta.go.jp/taxes/shiraberu/shinkoku/tokushu/index.htm" TargetMode="Externa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emf"/><Relationship Id="rId7"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emf"/><Relationship Id="rId9"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nta.go.jp/taxes/tetsuzuki/mynumberinfo/mynapo.htm"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8.emf"/><Relationship Id="rId5" Type="http://schemas.openxmlformats.org/officeDocument/2006/relationships/oleObject" Target="../embeddings/oleObject3.bin"/><Relationship Id="rId4" Type="http://schemas.openxmlformats.org/officeDocument/2006/relationships/notesSlide" Target="../notesSlides/notesSlide5.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4.xml"/><Relationship Id="rId7" Type="http://schemas.openxmlformats.org/officeDocument/2006/relationships/image" Target="../media/image4.jpe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8.emf"/><Relationship Id="rId5" Type="http://schemas.openxmlformats.org/officeDocument/2006/relationships/oleObject" Target="../embeddings/oleObject4.bin"/><Relationship Id="rId10" Type="http://schemas.openxmlformats.org/officeDocument/2006/relationships/image" Target="../media/image5.gif"/><Relationship Id="rId4" Type="http://schemas.openxmlformats.org/officeDocument/2006/relationships/notesSlide" Target="../notesSlides/notesSlide7.xml"/><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972000" y="1473152"/>
            <a:ext cx="7200000" cy="2232000"/>
          </a:xfrm>
          <a:prstGeom prst="roundRect">
            <a:avLst>
              <a:gd name="adj" fmla="val 9790"/>
            </a:avLst>
          </a:prstGeom>
          <a:solidFill>
            <a:srgbClr val="0096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サブタイトル 2"/>
          <p:cNvSpPr txBox="1">
            <a:spLocks/>
          </p:cNvSpPr>
          <p:nvPr/>
        </p:nvSpPr>
        <p:spPr>
          <a:xfrm>
            <a:off x="1144968" y="1715872"/>
            <a:ext cx="7192745" cy="1336548"/>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3600" dirty="0">
                <a:solidFill>
                  <a:schemeClr val="bg1"/>
                </a:solidFill>
              </a:rPr>
              <a:t>マイナンバーカードを使って</a:t>
            </a:r>
            <a:endParaRPr lang="en-US" altLang="ja-JP" sz="3600" dirty="0">
              <a:solidFill>
                <a:schemeClr val="bg1"/>
              </a:solidFill>
            </a:endParaRPr>
          </a:p>
          <a:p>
            <a:r>
              <a:rPr lang="en-US" altLang="ja-JP" sz="3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3600" dirty="0">
                <a:solidFill>
                  <a:schemeClr val="bg1"/>
                </a:solidFill>
              </a:rPr>
              <a:t>スマホで確定申</a:t>
            </a:r>
            <a:r>
              <a:rPr lang="ja-JP" altLang="en-US" sz="3600" spc="-1500" dirty="0">
                <a:solidFill>
                  <a:schemeClr val="bg1"/>
                </a:solidFill>
              </a:rPr>
              <a:t>告</a:t>
            </a:r>
            <a:r>
              <a:rPr lang="ja-JP" altLang="en-US" sz="3600" dirty="0">
                <a:solidFill>
                  <a:schemeClr val="bg1"/>
                </a:solidFill>
              </a:rPr>
              <a:t>（</a:t>
            </a:r>
            <a:r>
              <a:rPr lang="en-US" altLang="ja-JP" sz="3600" dirty="0">
                <a:solidFill>
                  <a:schemeClr val="bg1"/>
                </a:solidFill>
              </a:rPr>
              <a:t>e-Tax</a:t>
            </a:r>
            <a:r>
              <a:rPr lang="ja-JP" altLang="en-US" sz="3600" spc="-1500" dirty="0">
                <a:solidFill>
                  <a:schemeClr val="bg1"/>
                </a:solidFill>
              </a:rPr>
              <a:t>）</a:t>
            </a:r>
            <a:r>
              <a:rPr lang="en-US" altLang="ja-JP" sz="3600" kern="10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3600" dirty="0">
                <a:solidFill>
                  <a:schemeClr val="bg1"/>
                </a:solidFill>
              </a:rPr>
              <a:t>が</a:t>
            </a:r>
            <a:endParaRPr lang="en-US" altLang="ja-JP" sz="3600" dirty="0">
              <a:solidFill>
                <a:schemeClr val="bg1"/>
              </a:solidFill>
            </a:endParaRPr>
          </a:p>
          <a:p>
            <a:r>
              <a:rPr lang="ja-JP" altLang="en-US" sz="3600" dirty="0">
                <a:solidFill>
                  <a:schemeClr val="bg1"/>
                </a:solidFill>
              </a:rPr>
              <a:t>できるようにしましょう</a:t>
            </a:r>
          </a:p>
        </p:txBody>
      </p:sp>
      <p:pic>
        <p:nvPicPr>
          <p:cNvPr id="10" name="図 9" descr="マイナンバーPRキャラクターの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29017" y="3809341"/>
            <a:ext cx="1552067" cy="2269793"/>
          </a:xfrm>
          <a:prstGeom prst="rect">
            <a:avLst/>
          </a:prstGeom>
        </p:spPr>
      </p:pic>
      <p:pic>
        <p:nvPicPr>
          <p:cNvPr id="11" name="図 10" descr="「デジタル活用支援推進事業」を表すロゴマーク"/>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7485" y="196467"/>
            <a:ext cx="750231" cy="1113738"/>
          </a:xfrm>
          <a:prstGeom prst="rect">
            <a:avLst/>
          </a:prstGeom>
        </p:spPr>
      </p:pic>
      <p:pic>
        <p:nvPicPr>
          <p:cNvPr id="22" name="図 21" descr="国税庁e-Taxキャラクターのイータ君のイラスト&#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2240" y="4121070"/>
            <a:ext cx="1561369" cy="2010855"/>
          </a:xfrm>
          <a:prstGeom prst="rect">
            <a:avLst/>
          </a:prstGeom>
        </p:spPr>
      </p:pic>
      <p:sp>
        <p:nvSpPr>
          <p:cNvPr id="9" name="テキスト ボックス 8" descr="&#10;"/>
          <p:cNvSpPr txBox="1"/>
          <p:nvPr/>
        </p:nvSpPr>
        <p:spPr>
          <a:xfrm>
            <a:off x="4075280" y="5603450"/>
            <a:ext cx="1682070" cy="641201"/>
          </a:xfrm>
          <a:prstGeom prst="rect">
            <a:avLst/>
          </a:prstGeom>
          <a:noFill/>
        </p:spPr>
        <p:txBody>
          <a:bodyPr wrap="square" rtlCol="0">
            <a:spAutoFit/>
          </a:bodyPr>
          <a:lstStyle/>
          <a:p>
            <a:pPr>
              <a:lnSpc>
                <a:spcPts val="1000"/>
              </a:lnSpc>
              <a:spcBef>
                <a:spcPts val="600"/>
              </a:spcBef>
            </a:pPr>
            <a:r>
              <a:rPr lang="ja-JP" altLang="en-US" sz="1050" b="1" dirty="0">
                <a:latin typeface="Meiryo" charset="-128"/>
                <a:ea typeface="Meiryo" charset="-128"/>
                <a:cs typeface="Meiryo" charset="-128"/>
              </a:rPr>
              <a:t>国税庁</a:t>
            </a:r>
            <a:endParaRPr lang="en-US" altLang="ja-JP" sz="1050" b="1" dirty="0">
              <a:latin typeface="Meiryo" charset="-128"/>
              <a:ea typeface="Meiryo" charset="-128"/>
              <a:cs typeface="Meiryo" charset="-128"/>
            </a:endParaRPr>
          </a:p>
          <a:p>
            <a:pPr>
              <a:lnSpc>
                <a:spcPts val="1000"/>
              </a:lnSpc>
              <a:spcBef>
                <a:spcPts val="600"/>
              </a:spcBef>
            </a:pPr>
            <a:r>
              <a:rPr lang="en-US" altLang="ja-JP" sz="1050" b="1" dirty="0">
                <a:latin typeface="Meiryo" charset="-128"/>
                <a:ea typeface="Meiryo" charset="-128"/>
                <a:cs typeface="Meiryo" charset="-128"/>
              </a:rPr>
              <a:t>e-Tax</a:t>
            </a:r>
            <a:r>
              <a:rPr lang="ja-JP" altLang="en-US" sz="1050" b="1" dirty="0">
                <a:latin typeface="Meiryo" charset="-128"/>
                <a:ea typeface="Meiryo" charset="-128"/>
                <a:cs typeface="Meiryo" charset="-128"/>
              </a:rPr>
              <a:t>キャラクター</a:t>
            </a:r>
            <a:endParaRPr lang="en-US" altLang="ja-JP" sz="1050" b="1" dirty="0">
              <a:latin typeface="Meiryo" charset="-128"/>
              <a:ea typeface="Meiryo" charset="-128"/>
              <a:cs typeface="Meiryo" charset="-128"/>
            </a:endParaRPr>
          </a:p>
          <a:p>
            <a:pPr>
              <a:lnSpc>
                <a:spcPts val="1000"/>
              </a:lnSpc>
              <a:spcBef>
                <a:spcPts val="600"/>
              </a:spcBef>
            </a:pPr>
            <a:r>
              <a:rPr lang="ja-JP" altLang="en-US" sz="1050" b="1" dirty="0">
                <a:latin typeface="Meiryo" charset="-128"/>
                <a:ea typeface="Meiryo" charset="-128"/>
                <a:cs typeface="Meiryo" charset="-128"/>
              </a:rPr>
              <a:t>イータ君</a:t>
            </a:r>
          </a:p>
        </p:txBody>
      </p:sp>
      <p:sp>
        <p:nvSpPr>
          <p:cNvPr id="12" name="テキスト ボックス 11"/>
          <p:cNvSpPr txBox="1"/>
          <p:nvPr/>
        </p:nvSpPr>
        <p:spPr>
          <a:xfrm>
            <a:off x="784365" y="5603450"/>
            <a:ext cx="1682070" cy="652743"/>
          </a:xfrm>
          <a:prstGeom prst="rect">
            <a:avLst/>
          </a:prstGeom>
          <a:noFill/>
        </p:spPr>
        <p:txBody>
          <a:bodyPr wrap="square" rtlCol="0">
            <a:spAutoFit/>
          </a:bodyPr>
          <a:lstStyle/>
          <a:p>
            <a:pPr>
              <a:lnSpc>
                <a:spcPts val="1000"/>
              </a:lnSpc>
              <a:spcBef>
                <a:spcPts val="600"/>
              </a:spcBef>
            </a:pPr>
            <a:r>
              <a:rPr lang="ja-JP" altLang="en-US" sz="1050" b="1" dirty="0">
                <a:latin typeface="Meiryo" charset="-128"/>
                <a:ea typeface="Meiryo" charset="-128"/>
                <a:cs typeface="Meiryo" charset="-128"/>
              </a:rPr>
              <a:t>マイナンバー</a:t>
            </a:r>
            <a:endParaRPr lang="en-US" altLang="ja-JP" sz="1050" b="1" dirty="0">
              <a:latin typeface="Meiryo" charset="-128"/>
              <a:ea typeface="Meiryo" charset="-128"/>
              <a:cs typeface="Meiryo" charset="-128"/>
            </a:endParaRPr>
          </a:p>
          <a:p>
            <a:pPr>
              <a:lnSpc>
                <a:spcPts val="1000"/>
              </a:lnSpc>
              <a:spcBef>
                <a:spcPts val="600"/>
              </a:spcBef>
            </a:pPr>
            <a:r>
              <a:rPr lang="en-US" altLang="ja-JP" sz="1050" b="1" dirty="0">
                <a:latin typeface="Meiryo" charset="-128"/>
                <a:ea typeface="Meiryo" charset="-128"/>
                <a:cs typeface="Meiryo" charset="-128"/>
              </a:rPr>
              <a:t>PR</a:t>
            </a:r>
            <a:r>
              <a:rPr lang="ja-JP" altLang="en-US" sz="1050" b="1" dirty="0">
                <a:latin typeface="Meiryo" charset="-128"/>
                <a:ea typeface="Meiryo" charset="-128"/>
                <a:cs typeface="Meiryo" charset="-128"/>
              </a:rPr>
              <a:t>キャラクター</a:t>
            </a:r>
            <a:endParaRPr lang="en-US" altLang="ja-JP" sz="1050" b="1" dirty="0">
              <a:latin typeface="Meiryo" charset="-128"/>
              <a:ea typeface="Meiryo" charset="-128"/>
              <a:cs typeface="Meiryo" charset="-128"/>
            </a:endParaRPr>
          </a:p>
          <a:p>
            <a:pPr>
              <a:lnSpc>
                <a:spcPts val="1000"/>
              </a:lnSpc>
              <a:spcBef>
                <a:spcPts val="600"/>
              </a:spcBef>
            </a:pPr>
            <a:r>
              <a:rPr lang="ja-JP" altLang="en-US" sz="1050" b="1" dirty="0">
                <a:latin typeface="Meiryo" charset="-128"/>
                <a:ea typeface="Meiryo" charset="-128"/>
                <a:cs typeface="Meiryo" charset="-128"/>
              </a:rPr>
              <a:t>マイナちゃん</a:t>
            </a:r>
          </a:p>
        </p:txBody>
      </p:sp>
      <p:sp>
        <p:nvSpPr>
          <p:cNvPr id="15" name="テキスト ボックス 14">
            <a:extLst>
              <a:ext uri="{FF2B5EF4-FFF2-40B4-BE49-F238E27FC236}">
                <a16:creationId xmlns:a16="http://schemas.microsoft.com/office/drawing/2014/main" id="{5D81D4D6-5110-4FDB-A422-D38F27C69A93}"/>
              </a:ext>
            </a:extLst>
          </p:cNvPr>
          <p:cNvSpPr txBox="1"/>
          <p:nvPr/>
        </p:nvSpPr>
        <p:spPr>
          <a:xfrm>
            <a:off x="7544393" y="6384107"/>
            <a:ext cx="1016945" cy="276999"/>
          </a:xfrm>
          <a:prstGeom prst="rect">
            <a:avLst/>
          </a:prstGeom>
          <a:noFill/>
        </p:spPr>
        <p:txBody>
          <a:bodyPr wrap="none" rtlCol="0">
            <a:spAutoFit/>
          </a:bodyPr>
          <a:lstStyle/>
          <a:p>
            <a:pPr marL="7938"/>
            <a:r>
              <a:rPr kumimoji="1" lang="ja-JP" altLang="en-US" sz="1200" b="1" dirty="0">
                <a:latin typeface="Meiryo" charset="-128"/>
                <a:ea typeface="Meiryo" charset="-128"/>
                <a:cs typeface="Meiryo" charset="-128"/>
              </a:rPr>
              <a:t>令和</a:t>
            </a:r>
            <a:r>
              <a:rPr kumimoji="1" lang="en-US" altLang="ja-JP" sz="1200" b="1" dirty="0">
                <a:latin typeface="Meiryo" charset="-128"/>
                <a:ea typeface="Meiryo" charset="-128"/>
                <a:cs typeface="Meiryo" charset="-128"/>
              </a:rPr>
              <a:t>5</a:t>
            </a:r>
            <a:r>
              <a:rPr kumimoji="1" lang="ja-JP" altLang="en-US" sz="1200" b="1" dirty="0">
                <a:latin typeface="Meiryo" charset="-128"/>
                <a:ea typeface="Meiryo" charset="-128"/>
                <a:cs typeface="Meiryo" charset="-128"/>
              </a:rPr>
              <a:t>年</a:t>
            </a:r>
            <a:r>
              <a:rPr kumimoji="1" lang="en-US" altLang="ja-JP" sz="1200" b="1" dirty="0">
                <a:latin typeface="Meiryo" charset="-128"/>
                <a:ea typeface="Meiryo" charset="-128"/>
                <a:cs typeface="Meiryo" charset="-128"/>
              </a:rPr>
              <a:t>1</a:t>
            </a:r>
            <a:r>
              <a:rPr kumimoji="1" lang="ja-JP" altLang="en-US" sz="1200" b="1" dirty="0">
                <a:latin typeface="Meiryo" charset="-128"/>
                <a:ea typeface="Meiryo" charset="-128"/>
                <a:cs typeface="Meiryo" charset="-128"/>
              </a:rPr>
              <a:t>月</a:t>
            </a:r>
          </a:p>
        </p:txBody>
      </p:sp>
    </p:spTree>
    <p:extLst>
      <p:ext uri="{BB962C8B-B14F-4D97-AF65-F5344CB8AC3E}">
        <p14:creationId xmlns:p14="http://schemas.microsoft.com/office/powerpoint/2010/main" val="1352175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77525" y="497848"/>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4000" dirty="0">
                <a:solidFill>
                  <a:srgbClr val="009650"/>
                </a:solidFill>
              </a:rPr>
              <a:t>2</a:t>
            </a:r>
            <a:endParaRPr lang="ja-JP" altLang="en-US" sz="14000" dirty="0">
              <a:solidFill>
                <a:srgbClr val="009650"/>
              </a:solidFill>
            </a:endParaRPr>
          </a:p>
          <a:p>
            <a:r>
              <a:rPr lang="ja-JP" altLang="en-US" sz="4800" dirty="0">
                <a:solidFill>
                  <a:srgbClr val="009650"/>
                </a:solidFill>
              </a:rPr>
              <a:t>マイナンバーカードで</a:t>
            </a:r>
            <a:r>
              <a:rPr lang="en-US" altLang="ja-JP" sz="4800" dirty="0">
                <a:solidFill>
                  <a:srgbClr val="009650"/>
                </a:solidFill>
              </a:rPr>
              <a:t>   e-Tax</a:t>
            </a:r>
            <a:r>
              <a:rPr lang="ja-JP" altLang="en-US" sz="4800" dirty="0">
                <a:solidFill>
                  <a:srgbClr val="009650"/>
                </a:solidFill>
              </a:rPr>
              <a:t>を利用できるよう</a:t>
            </a:r>
            <a:r>
              <a:rPr lang="en-US" altLang="ja-JP" sz="4800" dirty="0">
                <a:solidFill>
                  <a:srgbClr val="009650"/>
                </a:solidFill>
              </a:rPr>
              <a:t> </a:t>
            </a:r>
            <a:r>
              <a:rPr lang="ja-JP" altLang="en-US" sz="4800" dirty="0">
                <a:solidFill>
                  <a:srgbClr val="009650"/>
                </a:solidFill>
              </a:rPr>
              <a:t>にしましょう</a:t>
            </a:r>
            <a:endParaRPr lang="en-US" altLang="ja-JP" sz="4800" dirty="0">
              <a:solidFill>
                <a:srgbClr val="009650"/>
              </a:solidFill>
            </a:endParaRPr>
          </a:p>
          <a:p>
            <a:endParaRPr lang="ja-JP" altLang="en-US" sz="4800" dirty="0">
              <a:solidFill>
                <a:srgbClr val="009650"/>
              </a:solidFill>
            </a:endParaRPr>
          </a:p>
        </p:txBody>
      </p:sp>
      <p:pic>
        <p:nvPicPr>
          <p:cNvPr id="5" name="図 4" descr="イータ君のイラスト"/>
          <p:cNvPicPr>
            <a:picLocks noChangeAspect="1"/>
          </p:cNvPicPr>
          <p:nvPr/>
        </p:nvPicPr>
        <p:blipFill rotWithShape="1">
          <a:blip r:embed="rId3">
            <a:extLst>
              <a:ext uri="{28A0092B-C50C-407E-A947-70E740481C1C}">
                <a14:useLocalDpi xmlns:a14="http://schemas.microsoft.com/office/drawing/2010/main" val="0"/>
              </a:ext>
            </a:extLst>
          </a:blip>
          <a:srcRect l="20021" t="8043" r="22798" b="10999"/>
          <a:stretch/>
        </p:blipFill>
        <p:spPr>
          <a:xfrm>
            <a:off x="340178" y="4602115"/>
            <a:ext cx="1284641" cy="1362357"/>
          </a:xfrm>
          <a:prstGeom prst="rect">
            <a:avLst/>
          </a:prstGeom>
        </p:spPr>
      </p:pic>
    </p:spTree>
    <p:extLst>
      <p:ext uri="{BB962C8B-B14F-4D97-AF65-F5344CB8AC3E}">
        <p14:creationId xmlns:p14="http://schemas.microsoft.com/office/powerpoint/2010/main" val="1888224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77684" y="707234"/>
            <a:ext cx="7580466" cy="540000"/>
          </a:xfrm>
        </p:spPr>
        <p:txBody>
          <a:bodyPr>
            <a:normAutofit fontScale="90000"/>
          </a:bodyPr>
          <a:lstStyle/>
          <a:p>
            <a:r>
              <a:rPr lang="ja-JP" altLang="en-US" dirty="0"/>
              <a:t>マイナンバーカードを使ったスマホでの</a:t>
            </a:r>
            <a:br>
              <a:rPr lang="en-US" altLang="ja-JP" dirty="0"/>
            </a:br>
            <a:r>
              <a:rPr lang="ja-JP" altLang="en-US" dirty="0"/>
              <a:t>確定申告に</a:t>
            </a:r>
            <a:r>
              <a:rPr kumimoji="1" lang="ja-JP" altLang="en-US" dirty="0"/>
              <a:t>必要なも</a:t>
            </a:r>
            <a:r>
              <a:rPr kumimoji="1" lang="ja-JP" altLang="en-US" spc="-1000" dirty="0"/>
              <a:t>の</a:t>
            </a:r>
            <a:r>
              <a:rPr kumimoji="1" lang="ja-JP" altLang="en-US" dirty="0"/>
              <a:t>（事前準備）</a:t>
            </a:r>
          </a:p>
        </p:txBody>
      </p:sp>
      <p:sp>
        <p:nvSpPr>
          <p:cNvPr id="3" name="サブタイトル 2"/>
          <p:cNvSpPr>
            <a:spLocks noGrp="1"/>
          </p:cNvSpPr>
          <p:nvPr>
            <p:ph type="subTitle" idx="1"/>
          </p:nvPr>
        </p:nvSpPr>
        <p:spPr>
          <a:xfrm>
            <a:off x="507804" y="1435651"/>
            <a:ext cx="8280000" cy="540000"/>
          </a:xfrm>
        </p:spPr>
        <p:txBody>
          <a:bodyPr/>
          <a:lstStyle/>
          <a:p>
            <a:r>
              <a:rPr lang="ja-JP" altLang="en-US" dirty="0"/>
              <a:t>以下のものを準備しましょう。</a:t>
            </a:r>
            <a:endParaRPr kumimoji="1" lang="ja-JP" altLang="en-US" dirty="0"/>
          </a:p>
        </p:txBody>
      </p:sp>
      <p:sp>
        <p:nvSpPr>
          <p:cNvPr id="13" name="object 3" descr="パスワードを表すカギのイラスト">
            <a:extLst>
              <a:ext uri="{FF2B5EF4-FFF2-40B4-BE49-F238E27FC236}">
                <a16:creationId xmlns:a16="http://schemas.microsoft.com/office/drawing/2014/main" id="{D833A201-CB73-4083-BCCF-AABEA8E05CFA}"/>
              </a:ext>
            </a:extLst>
          </p:cNvPr>
          <p:cNvSpPr>
            <a:spLocks noChangeAspect="1"/>
          </p:cNvSpPr>
          <p:nvPr/>
        </p:nvSpPr>
        <p:spPr>
          <a:xfrm>
            <a:off x="4845748" y="4301956"/>
            <a:ext cx="736531" cy="862338"/>
          </a:xfrm>
          <a:prstGeom prst="rect">
            <a:avLst/>
          </a:prstGeom>
          <a:blipFill>
            <a:blip r:embed="rId3" cstate="print"/>
            <a:stretch>
              <a:fillRect/>
            </a:stretch>
          </a:blipFill>
        </p:spPr>
        <p:txBody>
          <a:bodyPr wrap="square" lIns="0" tIns="0" rIns="0" bIns="0" rtlCol="0"/>
          <a:lstStyle/>
          <a:p>
            <a:endParaRPr dirty="0"/>
          </a:p>
        </p:txBody>
      </p:sp>
      <p:grpSp>
        <p:nvGrpSpPr>
          <p:cNvPr id="14" name="図形グループ 11" descr="スマートフォンのイラスト">
            <a:extLst>
              <a:ext uri="{FF2B5EF4-FFF2-40B4-BE49-F238E27FC236}">
                <a16:creationId xmlns:a16="http://schemas.microsoft.com/office/drawing/2014/main" id="{4C9293E3-80DA-40FD-A961-228E2589D66A}"/>
              </a:ext>
            </a:extLst>
          </p:cNvPr>
          <p:cNvGrpSpPr/>
          <p:nvPr/>
        </p:nvGrpSpPr>
        <p:grpSpPr>
          <a:xfrm>
            <a:off x="3026885" y="3547496"/>
            <a:ext cx="608802" cy="1280458"/>
            <a:chOff x="2766900" y="3587793"/>
            <a:chExt cx="810000" cy="1620000"/>
          </a:xfrm>
        </p:grpSpPr>
        <p:sp>
          <p:nvSpPr>
            <p:cNvPr id="15" name="角丸四角形 31">
              <a:extLst>
                <a:ext uri="{FF2B5EF4-FFF2-40B4-BE49-F238E27FC236}">
                  <a16:creationId xmlns:a16="http://schemas.microsoft.com/office/drawing/2014/main" id="{751C2C9B-EFBC-4978-B526-816D58F2B836}"/>
                </a:ext>
              </a:extLst>
            </p:cNvPr>
            <p:cNvSpPr/>
            <p:nvPr/>
          </p:nvSpPr>
          <p:spPr>
            <a:xfrm>
              <a:off x="2766900" y="3587793"/>
              <a:ext cx="810000" cy="1620000"/>
            </a:xfrm>
            <a:prstGeom prst="roundRect">
              <a:avLst/>
            </a:prstGeom>
            <a:solidFill>
              <a:schemeClr val="bg1">
                <a:lumMod val="7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C15D40E4-9E36-484C-8F3F-4465C2FA41D8}"/>
                </a:ext>
              </a:extLst>
            </p:cNvPr>
            <p:cNvSpPr/>
            <p:nvPr/>
          </p:nvSpPr>
          <p:spPr>
            <a:xfrm>
              <a:off x="2834400" y="3790293"/>
              <a:ext cx="675000" cy="121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object 3" descr="パスワードを表すカギのイラスト">
            <a:extLst>
              <a:ext uri="{FF2B5EF4-FFF2-40B4-BE49-F238E27FC236}">
                <a16:creationId xmlns:a16="http://schemas.microsoft.com/office/drawing/2014/main" id="{68DAF22B-921E-4058-AE10-0B8532C89C5C}"/>
              </a:ext>
            </a:extLst>
          </p:cNvPr>
          <p:cNvSpPr>
            <a:spLocks noChangeAspect="1"/>
          </p:cNvSpPr>
          <p:nvPr/>
        </p:nvSpPr>
        <p:spPr>
          <a:xfrm>
            <a:off x="6286691" y="4311451"/>
            <a:ext cx="736531" cy="862338"/>
          </a:xfrm>
          <a:prstGeom prst="rect">
            <a:avLst/>
          </a:prstGeom>
          <a:blipFill>
            <a:blip r:embed="rId3" cstate="print"/>
            <a:stretch>
              <a:fillRect/>
            </a:stretch>
          </a:blipFill>
        </p:spPr>
        <p:txBody>
          <a:bodyPr wrap="square" lIns="0" tIns="0" rIns="0" bIns="0" rtlCol="0"/>
          <a:lstStyle/>
          <a:p>
            <a:endParaRPr dirty="0"/>
          </a:p>
        </p:txBody>
      </p:sp>
      <p:sp>
        <p:nvSpPr>
          <p:cNvPr id="18" name="object 3" descr="パスワードを表すカギのイラスト">
            <a:extLst>
              <a:ext uri="{FF2B5EF4-FFF2-40B4-BE49-F238E27FC236}">
                <a16:creationId xmlns:a16="http://schemas.microsoft.com/office/drawing/2014/main" id="{29B360AE-1C2B-4283-B678-0C1EB240D16B}"/>
              </a:ext>
            </a:extLst>
          </p:cNvPr>
          <p:cNvSpPr>
            <a:spLocks noChangeAspect="1"/>
          </p:cNvSpPr>
          <p:nvPr/>
        </p:nvSpPr>
        <p:spPr>
          <a:xfrm>
            <a:off x="7598696" y="4300092"/>
            <a:ext cx="736531" cy="862338"/>
          </a:xfrm>
          <a:prstGeom prst="rect">
            <a:avLst/>
          </a:prstGeom>
          <a:blipFill>
            <a:blip r:embed="rId3" cstate="print"/>
            <a:stretch>
              <a:fillRect/>
            </a:stretch>
          </a:blipFill>
        </p:spPr>
        <p:txBody>
          <a:bodyPr wrap="square" lIns="0" tIns="0" rIns="0" bIns="0" rtlCol="0"/>
          <a:lstStyle/>
          <a:p>
            <a:endParaRPr dirty="0"/>
          </a:p>
        </p:txBody>
      </p:sp>
      <p:sp>
        <p:nvSpPr>
          <p:cNvPr id="24" name="テキスト ボックス 23">
            <a:extLst>
              <a:ext uri="{FF2B5EF4-FFF2-40B4-BE49-F238E27FC236}">
                <a16:creationId xmlns:a16="http://schemas.microsoft.com/office/drawing/2014/main" id="{242DB5AE-95E8-42F8-AE1C-664D9D133691}"/>
              </a:ext>
            </a:extLst>
          </p:cNvPr>
          <p:cNvSpPr txBox="1"/>
          <p:nvPr/>
        </p:nvSpPr>
        <p:spPr>
          <a:xfrm>
            <a:off x="501346" y="1833406"/>
            <a:ext cx="1929758" cy="1200329"/>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マイナンバー</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カード</a:t>
            </a:r>
          </a:p>
        </p:txBody>
      </p:sp>
      <p:sp>
        <p:nvSpPr>
          <p:cNvPr id="25" name="テキスト ボックス 24">
            <a:extLst>
              <a:ext uri="{FF2B5EF4-FFF2-40B4-BE49-F238E27FC236}">
                <a16:creationId xmlns:a16="http://schemas.microsoft.com/office/drawing/2014/main" id="{71E0B816-1631-43A7-AE1A-3E38C829FDB7}"/>
              </a:ext>
            </a:extLst>
          </p:cNvPr>
          <p:cNvSpPr txBox="1"/>
          <p:nvPr/>
        </p:nvSpPr>
        <p:spPr>
          <a:xfrm>
            <a:off x="2499084" y="1836807"/>
            <a:ext cx="2700000" cy="150810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マイナンバー</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カード対応の</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スマートフォン</a:t>
            </a:r>
          </a:p>
        </p:txBody>
      </p:sp>
      <p:sp>
        <p:nvSpPr>
          <p:cNvPr id="26" name="テキスト ボックス 25">
            <a:extLst>
              <a:ext uri="{FF2B5EF4-FFF2-40B4-BE49-F238E27FC236}">
                <a16:creationId xmlns:a16="http://schemas.microsoft.com/office/drawing/2014/main" id="{31CCC939-1CE4-40BE-BEA1-2EB0A1A3C8A5}"/>
              </a:ext>
            </a:extLst>
          </p:cNvPr>
          <p:cNvSpPr txBox="1"/>
          <p:nvPr/>
        </p:nvSpPr>
        <p:spPr>
          <a:xfrm>
            <a:off x="4599329" y="1833406"/>
            <a:ext cx="3735898" cy="1200329"/>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マイナンバーカード受取時に設定したパスワード</a:t>
            </a:r>
          </a:p>
        </p:txBody>
      </p:sp>
      <p:sp>
        <p:nvSpPr>
          <p:cNvPr id="27" name="object 2" descr="マイナンバーカード表面の見本の画像">
            <a:extLst>
              <a:ext uri="{FF2B5EF4-FFF2-40B4-BE49-F238E27FC236}">
                <a16:creationId xmlns:a16="http://schemas.microsoft.com/office/drawing/2014/main" id="{ABD1210B-C0C7-49F0-B02C-F5C5FA595BEC}"/>
              </a:ext>
            </a:extLst>
          </p:cNvPr>
          <p:cNvSpPr>
            <a:spLocks noChangeAspect="1"/>
          </p:cNvSpPr>
          <p:nvPr/>
        </p:nvSpPr>
        <p:spPr>
          <a:xfrm>
            <a:off x="606417" y="3703681"/>
            <a:ext cx="1287432" cy="853222"/>
          </a:xfrm>
          <a:prstGeom prst="rect">
            <a:avLst/>
          </a:prstGeom>
          <a:blipFill>
            <a:blip r:embed="rId4" cstate="print"/>
            <a:stretch>
              <a:fillRect/>
            </a:stretch>
          </a:blipFill>
        </p:spPr>
        <p:txBody>
          <a:bodyPr wrap="square" lIns="0" tIns="0" rIns="0" bIns="0" rtlCol="0"/>
          <a:lstStyle/>
          <a:p>
            <a:endParaRPr dirty="0"/>
          </a:p>
        </p:txBody>
      </p:sp>
      <p:sp>
        <p:nvSpPr>
          <p:cNvPr id="28" name="テキスト ボックス 27">
            <a:extLst>
              <a:ext uri="{FF2B5EF4-FFF2-40B4-BE49-F238E27FC236}">
                <a16:creationId xmlns:a16="http://schemas.microsoft.com/office/drawing/2014/main" id="{011EC5F7-83FA-4165-9E73-DD213BD9C98F}"/>
              </a:ext>
            </a:extLst>
          </p:cNvPr>
          <p:cNvSpPr txBox="1"/>
          <p:nvPr/>
        </p:nvSpPr>
        <p:spPr>
          <a:xfrm>
            <a:off x="4599884" y="3176185"/>
            <a:ext cx="1364145" cy="954107"/>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利用者証明用</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電子証明書の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数字４桁の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パスワード</a:t>
            </a:r>
          </a:p>
        </p:txBody>
      </p:sp>
      <p:sp>
        <p:nvSpPr>
          <p:cNvPr id="29" name="テキスト ボックス 28">
            <a:extLst>
              <a:ext uri="{FF2B5EF4-FFF2-40B4-BE49-F238E27FC236}">
                <a16:creationId xmlns:a16="http://schemas.microsoft.com/office/drawing/2014/main" id="{4C1E5463-8908-471C-9BBF-6ED02CEE2492}"/>
              </a:ext>
            </a:extLst>
          </p:cNvPr>
          <p:cNvSpPr txBox="1"/>
          <p:nvPr/>
        </p:nvSpPr>
        <p:spPr>
          <a:xfrm>
            <a:off x="6070669" y="3154121"/>
            <a:ext cx="1364145" cy="954107"/>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券面事項入力補助用の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数字４桁の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パスワード</a:t>
            </a:r>
          </a:p>
        </p:txBody>
      </p:sp>
      <p:sp>
        <p:nvSpPr>
          <p:cNvPr id="30" name="テキスト ボックス 29">
            <a:extLst>
              <a:ext uri="{FF2B5EF4-FFF2-40B4-BE49-F238E27FC236}">
                <a16:creationId xmlns:a16="http://schemas.microsoft.com/office/drawing/2014/main" id="{E926A708-545C-4743-9D15-31E75E1933C3}"/>
              </a:ext>
            </a:extLst>
          </p:cNvPr>
          <p:cNvSpPr txBox="1"/>
          <p:nvPr/>
        </p:nvSpPr>
        <p:spPr>
          <a:xfrm>
            <a:off x="7502902" y="3154121"/>
            <a:ext cx="1364145" cy="1169551"/>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署名用電子証明書の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英数字６桁～１６桁の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パスワード</a:t>
            </a:r>
          </a:p>
        </p:txBody>
      </p:sp>
      <p:sp>
        <p:nvSpPr>
          <p:cNvPr id="37" name="object 11">
            <a:extLst>
              <a:ext uri="{FF2B5EF4-FFF2-40B4-BE49-F238E27FC236}">
                <a16:creationId xmlns:a16="http://schemas.microsoft.com/office/drawing/2014/main" id="{C883CFA5-81E2-470C-8E63-C686C298007B}"/>
              </a:ext>
            </a:extLst>
          </p:cNvPr>
          <p:cNvSpPr txBox="1"/>
          <p:nvPr/>
        </p:nvSpPr>
        <p:spPr>
          <a:xfrm flipH="1">
            <a:off x="2192863" y="3803835"/>
            <a:ext cx="786407" cy="628377"/>
          </a:xfrm>
          <a:prstGeom prst="rect">
            <a:avLst/>
          </a:prstGeom>
        </p:spPr>
        <p:txBody>
          <a:bodyPr vert="horz" wrap="square" lIns="0" tIns="12700" rIns="0" bIns="0" rtlCol="0">
            <a:spAutoFit/>
          </a:bodyPr>
          <a:lstStyle/>
          <a:p>
            <a:pPr marL="12700">
              <a:lnSpc>
                <a:spcPct val="100000"/>
              </a:lnSpc>
              <a:spcBef>
                <a:spcPts val="100"/>
              </a:spcBef>
            </a:pPr>
            <a:r>
              <a:rPr sz="4000" b="1" dirty="0">
                <a:solidFill>
                  <a:srgbClr val="009650"/>
                </a:solidFill>
                <a:latin typeface="Meiryo" charset="-128"/>
                <a:ea typeface="Meiryo" charset="-128"/>
                <a:cs typeface="Meiryo" charset="-128"/>
              </a:rPr>
              <a:t>＋</a:t>
            </a:r>
          </a:p>
        </p:txBody>
      </p:sp>
      <p:sp>
        <p:nvSpPr>
          <p:cNvPr id="38" name="object 11">
            <a:extLst>
              <a:ext uri="{FF2B5EF4-FFF2-40B4-BE49-F238E27FC236}">
                <a16:creationId xmlns:a16="http://schemas.microsoft.com/office/drawing/2014/main" id="{FCFE18AF-B694-45BE-AAAE-A472387EB96E}"/>
              </a:ext>
            </a:extLst>
          </p:cNvPr>
          <p:cNvSpPr txBox="1"/>
          <p:nvPr/>
        </p:nvSpPr>
        <p:spPr>
          <a:xfrm flipH="1">
            <a:off x="3852560" y="3794039"/>
            <a:ext cx="786407" cy="628377"/>
          </a:xfrm>
          <a:prstGeom prst="rect">
            <a:avLst/>
          </a:prstGeom>
        </p:spPr>
        <p:txBody>
          <a:bodyPr vert="horz" wrap="square" lIns="0" tIns="12700" rIns="0" bIns="0" rtlCol="0">
            <a:spAutoFit/>
          </a:bodyPr>
          <a:lstStyle/>
          <a:p>
            <a:pPr marL="12700">
              <a:lnSpc>
                <a:spcPct val="100000"/>
              </a:lnSpc>
              <a:spcBef>
                <a:spcPts val="100"/>
              </a:spcBef>
            </a:pPr>
            <a:r>
              <a:rPr sz="4000" b="1" dirty="0">
                <a:solidFill>
                  <a:srgbClr val="009650"/>
                </a:solidFill>
                <a:latin typeface="Meiryo" charset="-128"/>
                <a:ea typeface="Meiryo" charset="-128"/>
                <a:cs typeface="Meiryo" charset="-128"/>
              </a:rPr>
              <a:t>＋</a:t>
            </a:r>
          </a:p>
        </p:txBody>
      </p:sp>
      <p:sp>
        <p:nvSpPr>
          <p:cNvPr id="19" name="Title 1">
            <a:extLst>
              <a:ext uri="{FF2B5EF4-FFF2-40B4-BE49-F238E27FC236}">
                <a16:creationId xmlns:a16="http://schemas.microsoft.com/office/drawing/2014/main" id="{43058343-7B28-4457-B7B9-98D0621F3B42}"/>
              </a:ext>
            </a:extLst>
          </p:cNvPr>
          <p:cNvSpPr txBox="1">
            <a:spLocks/>
          </p:cNvSpPr>
          <p:nvPr/>
        </p:nvSpPr>
        <p:spPr>
          <a:xfrm>
            <a:off x="494435"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pic>
        <p:nvPicPr>
          <p:cNvPr id="20" name="図 2067" descr="マイナンバーカード対応のスマートフォンの機種を確認することができるQRコード"/>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058" y="4965715"/>
            <a:ext cx="1281942" cy="1233105"/>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a:off x="2262443" y="5460156"/>
            <a:ext cx="2700000" cy="738664"/>
          </a:xfrm>
          <a:prstGeom prst="rect">
            <a:avLst/>
          </a:prstGeom>
          <a:noFill/>
        </p:spPr>
        <p:txBody>
          <a:bodyPr wrap="square" rtlCol="0">
            <a:spAutoFit/>
          </a:bodyPr>
          <a:lstStyle/>
          <a:p>
            <a:pPr marL="7938" indent="-7938"/>
            <a:r>
              <a:rPr lang="ja-JP" altLang="en-US" sz="1400" b="1" dirty="0">
                <a:solidFill>
                  <a:srgbClr val="009650"/>
                </a:solidFill>
                <a:latin typeface="Meiryo" charset="-128"/>
                <a:ea typeface="Meiryo" charset="-128"/>
                <a:cs typeface="Meiryo" charset="-128"/>
              </a:rPr>
              <a:t>マイナンバーカード対応</a:t>
            </a:r>
            <a:endParaRPr lang="en-US" altLang="ja-JP" sz="1400" b="1" dirty="0">
              <a:solidFill>
                <a:srgbClr val="009650"/>
              </a:solidFill>
              <a:latin typeface="Meiryo" charset="-128"/>
              <a:ea typeface="Meiryo" charset="-128"/>
              <a:cs typeface="Meiryo" charset="-128"/>
            </a:endParaRPr>
          </a:p>
          <a:p>
            <a:pPr marL="7938" indent="-7938"/>
            <a:r>
              <a:rPr lang="ja-JP" altLang="en-US" sz="1400" b="1" dirty="0">
                <a:solidFill>
                  <a:srgbClr val="009650"/>
                </a:solidFill>
                <a:latin typeface="Meiryo" charset="-128"/>
                <a:ea typeface="Meiryo" charset="-128"/>
                <a:cs typeface="Meiryo" charset="-128"/>
              </a:rPr>
              <a:t>スマートフォン機種の確認は</a:t>
            </a:r>
            <a:endParaRPr lang="en-US" altLang="ja-JP" sz="1400" b="1" dirty="0">
              <a:solidFill>
                <a:srgbClr val="009650"/>
              </a:solidFill>
              <a:latin typeface="Meiryo" charset="-128"/>
              <a:ea typeface="Meiryo" charset="-128"/>
              <a:cs typeface="Meiryo" charset="-128"/>
            </a:endParaRPr>
          </a:p>
          <a:p>
            <a:pPr marL="7938" indent="-7938"/>
            <a:r>
              <a:rPr lang="ja-JP" altLang="en-US" sz="1400" b="1" dirty="0">
                <a:solidFill>
                  <a:srgbClr val="009650"/>
                </a:solidFill>
                <a:latin typeface="Meiryo" charset="-128"/>
                <a:ea typeface="Meiryo" charset="-128"/>
                <a:cs typeface="Meiryo" charset="-128"/>
              </a:rPr>
              <a:t>こちらから</a:t>
            </a:r>
          </a:p>
        </p:txBody>
      </p:sp>
      <p:sp>
        <p:nvSpPr>
          <p:cNvPr id="22" name="テキスト ボックス 21">
            <a:extLst>
              <a:ext uri="{FF2B5EF4-FFF2-40B4-BE49-F238E27FC236}">
                <a16:creationId xmlns:a16="http://schemas.microsoft.com/office/drawing/2014/main" id="{40F19E96-B20A-477A-A7C4-949F3E966BE1}"/>
              </a:ext>
            </a:extLst>
          </p:cNvPr>
          <p:cNvSpPr txBox="1"/>
          <p:nvPr/>
        </p:nvSpPr>
        <p:spPr>
          <a:xfrm>
            <a:off x="7384365" y="5192569"/>
            <a:ext cx="1332000" cy="1015663"/>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本講座内で</a:t>
            </a:r>
            <a:r>
              <a:rPr lang="ja-JP" altLang="en-US" sz="1200" dirty="0">
                <a:latin typeface="Meiryo UI" panose="020B0604030504040204" pitchFamily="50" charset="-128"/>
                <a:ea typeface="Meiryo UI" panose="020B0604030504040204" pitchFamily="50" charset="-128"/>
              </a:rPr>
              <a:t>は</a:t>
            </a:r>
            <a:endParaRPr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　使用しません。</a:t>
            </a:r>
            <a:endParaRPr kumimoji="1"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初回のみ必要</a:t>
            </a:r>
          </a:p>
          <a:p>
            <a:endParaRPr kumimoji="1" lang="ja-JP" altLang="en-US" sz="1200" dirty="0">
              <a:latin typeface="Meiryo UI" panose="020B0604030504040204" pitchFamily="50" charset="-128"/>
              <a:ea typeface="Meiryo UI" panose="020B0604030504040204" pitchFamily="50" charset="-128"/>
            </a:endParaRPr>
          </a:p>
        </p:txBody>
      </p:sp>
      <p:sp>
        <p:nvSpPr>
          <p:cNvPr id="23" name="正方形/長方形 22"/>
          <p:cNvSpPr/>
          <p:nvPr/>
        </p:nvSpPr>
        <p:spPr>
          <a:xfrm>
            <a:off x="-1868557" y="0"/>
            <a:ext cx="1659835"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改編</a:t>
            </a:r>
            <a:r>
              <a:rPr kumimoji="1" lang="ja-JP" altLang="en-US" sz="2800" b="1" dirty="0">
                <a:solidFill>
                  <a:schemeClr val="bg1"/>
                </a:solidFill>
                <a:latin typeface="メイリオ" panose="020B0604030504040204" pitchFamily="50" charset="-128"/>
                <a:ea typeface="メイリオ" panose="020B0604030504040204" pitchFamily="50" charset="-128"/>
              </a:rPr>
              <a:t>禁止</a:t>
            </a:r>
          </a:p>
        </p:txBody>
      </p:sp>
      <p:sp>
        <p:nvSpPr>
          <p:cNvPr id="31" name="テキスト ボックス 30">
            <a:extLst>
              <a:ext uri="{FF2B5EF4-FFF2-40B4-BE49-F238E27FC236}">
                <a16:creationId xmlns:a16="http://schemas.microsoft.com/office/drawing/2014/main" id="{40F19E96-B20A-477A-A7C4-949F3E966BE1}"/>
              </a:ext>
            </a:extLst>
          </p:cNvPr>
          <p:cNvSpPr txBox="1"/>
          <p:nvPr/>
        </p:nvSpPr>
        <p:spPr>
          <a:xfrm>
            <a:off x="6210835" y="5198010"/>
            <a:ext cx="1284902"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任意</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26363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93125" y="530930"/>
            <a:ext cx="7580466" cy="540000"/>
          </a:xfrm>
        </p:spPr>
        <p:txBody>
          <a:bodyPr>
            <a:normAutofit fontScale="90000"/>
          </a:bodyPr>
          <a:lstStyle/>
          <a:p>
            <a:r>
              <a:rPr kumimoji="1" lang="ja-JP" altLang="en-US" dirty="0"/>
              <a:t>過去に申告されたことがある方へ</a:t>
            </a:r>
          </a:p>
        </p:txBody>
      </p:sp>
      <p:sp>
        <p:nvSpPr>
          <p:cNvPr id="3" name="サブタイトル 2"/>
          <p:cNvSpPr>
            <a:spLocks noGrp="1"/>
          </p:cNvSpPr>
          <p:nvPr>
            <p:ph type="subTitle" idx="1"/>
          </p:nvPr>
        </p:nvSpPr>
        <p:spPr>
          <a:xfrm>
            <a:off x="519833" y="1409625"/>
            <a:ext cx="8735220" cy="540000"/>
          </a:xfrm>
        </p:spPr>
        <p:txBody>
          <a:bodyPr>
            <a:noAutofit/>
          </a:bodyPr>
          <a:lstStyle/>
          <a:p>
            <a:r>
              <a:rPr kumimoji="1" lang="ja-JP" altLang="en-US" sz="1800" dirty="0">
                <a:solidFill>
                  <a:srgbClr val="009650"/>
                </a:solidFill>
              </a:rPr>
              <a:t>スマホで確定申告を行う場合、</a:t>
            </a:r>
            <a:r>
              <a:rPr kumimoji="1" lang="en-US" altLang="ja-JP" sz="1800" dirty="0">
                <a:solidFill>
                  <a:srgbClr val="009650"/>
                </a:solidFill>
              </a:rPr>
              <a:t>e-Tax</a:t>
            </a:r>
            <a:r>
              <a:rPr kumimoji="1" lang="ja-JP" altLang="en-US" sz="1800" dirty="0">
                <a:solidFill>
                  <a:srgbClr val="009650"/>
                </a:solidFill>
              </a:rPr>
              <a:t>の</a:t>
            </a:r>
            <a:r>
              <a:rPr kumimoji="1" lang="en-US" altLang="ja-JP" sz="1800" dirty="0">
                <a:solidFill>
                  <a:srgbClr val="009650"/>
                </a:solidFill>
              </a:rPr>
              <a:t>I</a:t>
            </a:r>
            <a:r>
              <a:rPr kumimoji="1" lang="en-US" altLang="ja-JP" sz="1800" spc="-750" dirty="0">
                <a:solidFill>
                  <a:srgbClr val="009650"/>
                </a:solidFill>
              </a:rPr>
              <a:t>D</a:t>
            </a:r>
            <a:r>
              <a:rPr kumimoji="1" lang="ja-JP" altLang="en-US" sz="1800" dirty="0">
                <a:solidFill>
                  <a:srgbClr val="009650"/>
                </a:solidFill>
              </a:rPr>
              <a:t>（</a:t>
            </a:r>
            <a:r>
              <a:rPr lang="ja-JP" altLang="en-US" sz="1800" dirty="0">
                <a:solidFill>
                  <a:srgbClr val="009650"/>
                </a:solidFill>
              </a:rPr>
              <a:t>利用者識別番号</a:t>
            </a:r>
            <a:r>
              <a:rPr lang="ja-JP" altLang="en-US" sz="1800" spc="-750" dirty="0">
                <a:solidFill>
                  <a:srgbClr val="009650"/>
                </a:solidFill>
              </a:rPr>
              <a:t>）</a:t>
            </a:r>
            <a:r>
              <a:rPr lang="ja-JP" altLang="en-US" sz="1800" dirty="0">
                <a:solidFill>
                  <a:srgbClr val="009650"/>
                </a:solidFill>
              </a:rPr>
              <a:t>を取得する</a:t>
            </a:r>
            <a:endParaRPr lang="en-US" altLang="ja-JP" sz="1800" dirty="0">
              <a:solidFill>
                <a:srgbClr val="009650"/>
              </a:solidFill>
            </a:endParaRPr>
          </a:p>
          <a:p>
            <a:r>
              <a:rPr lang="ja-JP" altLang="en-US" sz="1800" dirty="0">
                <a:solidFill>
                  <a:srgbClr val="009650"/>
                </a:solidFill>
              </a:rPr>
              <a:t>必要があります。過去に申告されたことがある方は、以下をご確認ください。</a:t>
            </a:r>
            <a:endParaRPr lang="en-US" altLang="ja-JP" sz="1800" dirty="0">
              <a:solidFill>
                <a:srgbClr val="009650"/>
              </a:solidFill>
            </a:endParaRPr>
          </a:p>
          <a:p>
            <a:pPr marL="363538" indent="-355600"/>
            <a:r>
              <a:rPr lang="ja-JP" altLang="en-US" sz="2000" dirty="0"/>
              <a:t>●</a:t>
            </a:r>
            <a:r>
              <a:rPr lang="en-US" altLang="ja-JP" sz="2000" dirty="0"/>
              <a:t>	</a:t>
            </a:r>
            <a:r>
              <a:rPr lang="ja-JP" altLang="en-US" sz="2000" dirty="0"/>
              <a:t>過去に、税務署のパソコンなどで</a:t>
            </a:r>
            <a:r>
              <a:rPr lang="en-US" altLang="ja-JP" sz="2000" dirty="0"/>
              <a:t>e-Tax</a:t>
            </a:r>
            <a:r>
              <a:rPr lang="ja-JP" altLang="en-US" sz="2000" dirty="0"/>
              <a:t>をご利用された方は、</a:t>
            </a:r>
            <a:endParaRPr lang="en-US" altLang="ja-JP" sz="2000" dirty="0"/>
          </a:p>
          <a:p>
            <a:pPr marL="363538" indent="-355600"/>
            <a:r>
              <a:rPr lang="en-US" altLang="ja-JP" sz="2000" dirty="0"/>
              <a:t>	</a:t>
            </a:r>
            <a:r>
              <a:rPr lang="ja-JP" altLang="en-US" sz="2000" dirty="0"/>
              <a:t>次の書類に</a:t>
            </a:r>
            <a:r>
              <a:rPr lang="en-US" altLang="ja-JP" sz="2000" dirty="0"/>
              <a:t>e-Tax</a:t>
            </a:r>
            <a:r>
              <a:rPr lang="ja-JP" altLang="en-US" sz="2000" dirty="0"/>
              <a:t>の</a:t>
            </a:r>
            <a:r>
              <a:rPr lang="en-US" altLang="ja-JP" sz="2000" dirty="0"/>
              <a:t>ID</a:t>
            </a:r>
            <a:r>
              <a:rPr lang="ja-JP" altLang="en-US" sz="2000" dirty="0"/>
              <a:t>が表示されています。</a:t>
            </a:r>
            <a:endParaRPr lang="en-US" altLang="ja-JP" sz="2000" dirty="0"/>
          </a:p>
          <a:p>
            <a:pPr marL="363538" indent="-355600"/>
            <a:endParaRPr kumimoji="1" lang="en-US" altLang="ja-JP" sz="2000" dirty="0"/>
          </a:p>
          <a:p>
            <a:pPr marL="363538" indent="-355600"/>
            <a:endParaRPr lang="en-US" altLang="ja-JP" sz="2000" dirty="0"/>
          </a:p>
          <a:p>
            <a:pPr marL="363538" indent="-355600"/>
            <a:endParaRPr kumimoji="1" lang="en-US" altLang="ja-JP" sz="2000" dirty="0"/>
          </a:p>
          <a:p>
            <a:pPr marL="363538" indent="-355600"/>
            <a:endParaRPr kumimoji="1" lang="en-US" altLang="ja-JP" sz="2000" dirty="0"/>
          </a:p>
          <a:p>
            <a:pPr marL="363538" indent="-355600"/>
            <a:endParaRPr kumimoji="1" lang="en-US" altLang="ja-JP" sz="600" dirty="0"/>
          </a:p>
          <a:p>
            <a:pPr marL="363538" indent="-355600"/>
            <a:r>
              <a:rPr kumimoji="1" lang="ja-JP" altLang="en-US" sz="2000" dirty="0"/>
              <a:t>●</a:t>
            </a:r>
            <a:r>
              <a:rPr kumimoji="1" lang="en-US" altLang="ja-JP" sz="2000" dirty="0"/>
              <a:t>	</a:t>
            </a:r>
            <a:r>
              <a:rPr kumimoji="1" lang="ja-JP" altLang="en-US" sz="2000" dirty="0"/>
              <a:t>取得済みの方は、改めて取得する必要はありません。</a:t>
            </a:r>
            <a:endParaRPr kumimoji="1" lang="en-US" altLang="ja-JP" sz="2000" dirty="0"/>
          </a:p>
          <a:p>
            <a:pPr marL="363538" indent="-355600"/>
            <a:r>
              <a:rPr kumimoji="1" lang="ja-JP" altLang="en-US" sz="2000" dirty="0"/>
              <a:t>●</a:t>
            </a:r>
            <a:r>
              <a:rPr kumimoji="1" lang="en-US" altLang="ja-JP" sz="2000" dirty="0"/>
              <a:t>	</a:t>
            </a:r>
            <a:r>
              <a:rPr kumimoji="1" lang="ja-JP" altLang="en-US" sz="2000" dirty="0"/>
              <a:t>誤って複数（二重に）取得した場合は、最後に取得した</a:t>
            </a:r>
            <a:r>
              <a:rPr kumimoji="1" lang="en-US" altLang="ja-JP" sz="2000" dirty="0"/>
              <a:t>ID</a:t>
            </a:r>
            <a:r>
              <a:rPr lang="ja-JP" altLang="en-US" sz="2000" dirty="0"/>
              <a:t>が</a:t>
            </a:r>
            <a:endParaRPr lang="en-US" altLang="ja-JP" sz="2000" dirty="0"/>
          </a:p>
          <a:p>
            <a:pPr marL="363538" indent="-355600"/>
            <a:r>
              <a:rPr lang="en-US" altLang="ja-JP" sz="2000" dirty="0"/>
              <a:t>	</a:t>
            </a:r>
            <a:r>
              <a:rPr lang="ja-JP" altLang="en-US" sz="2000" dirty="0"/>
              <a:t>有効となり、古い</a:t>
            </a:r>
            <a:r>
              <a:rPr lang="en-US" altLang="ja-JP" sz="2000" dirty="0"/>
              <a:t>ID</a:t>
            </a:r>
            <a:r>
              <a:rPr lang="ja-JP" altLang="en-US" sz="2000" dirty="0"/>
              <a:t>に係る過去の申告状況が</a:t>
            </a:r>
            <a:endParaRPr lang="en-US" altLang="ja-JP" sz="2000" dirty="0"/>
          </a:p>
          <a:p>
            <a:pPr marL="363538" indent="-355600"/>
            <a:r>
              <a:rPr lang="en-US" altLang="ja-JP" sz="2000" dirty="0"/>
              <a:t>	</a:t>
            </a:r>
            <a:r>
              <a:rPr lang="ja-JP" altLang="en-US" sz="2000" dirty="0"/>
              <a:t>確認できなくなりますので、</a:t>
            </a:r>
            <a:r>
              <a:rPr kumimoji="1" lang="ja-JP" altLang="en-US" sz="2000" dirty="0"/>
              <a:t>ご注意ください。</a:t>
            </a:r>
          </a:p>
        </p:txBody>
      </p:sp>
      <p:sp>
        <p:nvSpPr>
          <p:cNvPr id="19" name="Title 1">
            <a:extLst>
              <a:ext uri="{FF2B5EF4-FFF2-40B4-BE49-F238E27FC236}">
                <a16:creationId xmlns:a16="http://schemas.microsoft.com/office/drawing/2014/main" id="{43058343-7B28-4457-B7B9-98D0621F3B42}"/>
              </a:ext>
            </a:extLst>
          </p:cNvPr>
          <p:cNvSpPr txBox="1">
            <a:spLocks/>
          </p:cNvSpPr>
          <p:nvPr/>
        </p:nvSpPr>
        <p:spPr>
          <a:xfrm>
            <a:off x="494436"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8" name="正方形/長方形 7"/>
          <p:cNvSpPr/>
          <p:nvPr/>
        </p:nvSpPr>
        <p:spPr>
          <a:xfrm>
            <a:off x="-1868557" y="0"/>
            <a:ext cx="1659835"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改編</a:t>
            </a:r>
            <a:r>
              <a:rPr kumimoji="1" lang="ja-JP" altLang="en-US" sz="2800" b="1" dirty="0">
                <a:solidFill>
                  <a:schemeClr val="bg1"/>
                </a:solidFill>
                <a:latin typeface="メイリオ" panose="020B0604030504040204" pitchFamily="50" charset="-128"/>
                <a:ea typeface="メイリオ" panose="020B0604030504040204" pitchFamily="50" charset="-128"/>
              </a:rPr>
              <a:t>禁止</a:t>
            </a:r>
          </a:p>
        </p:txBody>
      </p:sp>
      <p:pic>
        <p:nvPicPr>
          <p:cNvPr id="10" name="図 9" descr="税務署で申告した際にもらえるご自身のIDが記載された紙のイメージ画像"/>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768" y="2915153"/>
            <a:ext cx="1836666" cy="1542799"/>
          </a:xfrm>
          <a:prstGeom prst="rect">
            <a:avLst/>
          </a:prstGeom>
        </p:spPr>
      </p:pic>
      <p:pic>
        <p:nvPicPr>
          <p:cNvPr id="11" name="図 10" descr="税務署で申告した際にもらえるご自身のIDが記載された紙のイメージ画像"/>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3989" y="2881286"/>
            <a:ext cx="2142778" cy="1620476"/>
          </a:xfrm>
          <a:prstGeom prst="rect">
            <a:avLst/>
          </a:prstGeom>
        </p:spPr>
      </p:pic>
      <p:pic>
        <p:nvPicPr>
          <p:cNvPr id="12" name="図 11" descr="税務署などの確定申告会場で申告書を作成された方に送付される確定申告のお知らせハガキのイメージ画像"/>
          <p:cNvPicPr>
            <a:picLocks noChangeAspect="1"/>
          </p:cNvPicPr>
          <p:nvPr/>
        </p:nvPicPr>
        <p:blipFill>
          <a:blip r:embed="rId5"/>
          <a:stretch>
            <a:fillRect/>
          </a:stretch>
        </p:blipFill>
        <p:spPr>
          <a:xfrm>
            <a:off x="5607713" y="2915153"/>
            <a:ext cx="2676316" cy="1653463"/>
          </a:xfrm>
          <a:prstGeom prst="rect">
            <a:avLst/>
          </a:prstGeom>
          <a:ln w="6350">
            <a:solidFill>
              <a:schemeClr val="tx1"/>
            </a:solidFill>
          </a:ln>
        </p:spPr>
      </p:pic>
    </p:spTree>
    <p:extLst>
      <p:ext uri="{BB962C8B-B14F-4D97-AF65-F5344CB8AC3E}">
        <p14:creationId xmlns:p14="http://schemas.microsoft.com/office/powerpoint/2010/main" val="1628646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76188" y="530930"/>
            <a:ext cx="7580466" cy="540000"/>
          </a:xfrm>
        </p:spPr>
        <p:txBody>
          <a:bodyPr>
            <a:normAutofit fontScale="90000"/>
          </a:bodyPr>
          <a:lstStyle/>
          <a:p>
            <a:r>
              <a:rPr kumimoji="1" lang="ja-JP" altLang="en-US" dirty="0"/>
              <a:t>過去に申告されたことがある方へ</a:t>
            </a:r>
          </a:p>
        </p:txBody>
      </p:sp>
      <p:sp>
        <p:nvSpPr>
          <p:cNvPr id="3" name="サブタイトル 2"/>
          <p:cNvSpPr>
            <a:spLocks noGrp="1"/>
          </p:cNvSpPr>
          <p:nvPr>
            <p:ph type="subTitle" idx="1"/>
          </p:nvPr>
        </p:nvSpPr>
        <p:spPr>
          <a:xfrm>
            <a:off x="528306" y="1417156"/>
            <a:ext cx="8735220" cy="540000"/>
          </a:xfrm>
        </p:spPr>
        <p:txBody>
          <a:bodyPr>
            <a:noAutofit/>
          </a:bodyPr>
          <a:lstStyle/>
          <a:p>
            <a:pPr>
              <a:lnSpc>
                <a:spcPct val="100000"/>
              </a:lnSpc>
            </a:pPr>
            <a:r>
              <a:rPr lang="ja-JP" altLang="en-US" sz="2000" dirty="0">
                <a:solidFill>
                  <a:srgbClr val="009650"/>
                </a:solidFill>
              </a:rPr>
              <a:t>過去に</a:t>
            </a:r>
            <a:r>
              <a:rPr lang="en-US" altLang="ja-JP" sz="2000" dirty="0">
                <a:solidFill>
                  <a:srgbClr val="009650"/>
                </a:solidFill>
              </a:rPr>
              <a:t>ID</a:t>
            </a:r>
            <a:r>
              <a:rPr lang="ja-JP" altLang="en-US" sz="2000" dirty="0">
                <a:solidFill>
                  <a:srgbClr val="009650"/>
                </a:solidFill>
              </a:rPr>
              <a:t>を取得したものの、</a:t>
            </a:r>
            <a:r>
              <a:rPr lang="en-US" altLang="ja-JP" sz="2000" dirty="0">
                <a:solidFill>
                  <a:srgbClr val="009650"/>
                </a:solidFill>
              </a:rPr>
              <a:t>ID</a:t>
            </a:r>
            <a:r>
              <a:rPr lang="ja-JP" altLang="en-US" sz="2000" dirty="0">
                <a:solidFill>
                  <a:srgbClr val="009650"/>
                </a:solidFill>
              </a:rPr>
              <a:t>をお忘れの方、</a:t>
            </a:r>
            <a:endParaRPr lang="en-US" altLang="ja-JP" sz="2000" dirty="0">
              <a:solidFill>
                <a:srgbClr val="009650"/>
              </a:solidFill>
            </a:endParaRPr>
          </a:p>
          <a:p>
            <a:pPr>
              <a:lnSpc>
                <a:spcPct val="100000"/>
              </a:lnSpc>
            </a:pPr>
            <a:r>
              <a:rPr lang="ja-JP" altLang="en-US" sz="2000" dirty="0">
                <a:solidFill>
                  <a:srgbClr val="009650"/>
                </a:solidFill>
              </a:rPr>
              <a:t>暗証番号をお忘れの方は、変更等届出書を提</a:t>
            </a:r>
            <a:r>
              <a:rPr lang="ja-JP" altLang="en-US" sz="2000" spc="-750" dirty="0">
                <a:solidFill>
                  <a:srgbClr val="009650"/>
                </a:solidFill>
              </a:rPr>
              <a:t>出</a:t>
            </a:r>
            <a:r>
              <a:rPr lang="ja-JP" altLang="en-US" sz="2000" dirty="0">
                <a:solidFill>
                  <a:srgbClr val="009650"/>
                </a:solidFill>
              </a:rPr>
              <a:t>（送信</a:t>
            </a:r>
            <a:r>
              <a:rPr lang="ja-JP" altLang="en-US" sz="2000" spc="-750" dirty="0">
                <a:solidFill>
                  <a:srgbClr val="009650"/>
                </a:solidFill>
              </a:rPr>
              <a:t>）</a:t>
            </a:r>
            <a:r>
              <a:rPr lang="ja-JP" altLang="en-US" sz="2000" dirty="0">
                <a:solidFill>
                  <a:srgbClr val="009650"/>
                </a:solidFill>
              </a:rPr>
              <a:t>することで、</a:t>
            </a:r>
            <a:endParaRPr lang="en-US" altLang="ja-JP" sz="2000" dirty="0">
              <a:solidFill>
                <a:srgbClr val="009650"/>
              </a:solidFill>
            </a:endParaRPr>
          </a:p>
          <a:p>
            <a:pPr>
              <a:lnSpc>
                <a:spcPct val="100000"/>
              </a:lnSpc>
            </a:pPr>
            <a:r>
              <a:rPr lang="ja-JP" altLang="en-US" sz="2000" dirty="0">
                <a:solidFill>
                  <a:srgbClr val="009650"/>
                </a:solidFill>
              </a:rPr>
              <a:t>税務署から利用者識別番号の通知等を受けることができます。</a:t>
            </a:r>
            <a:endParaRPr lang="en-US" altLang="ja-JP" sz="2000" dirty="0">
              <a:solidFill>
                <a:srgbClr val="009650"/>
              </a:solidFill>
            </a:endParaRPr>
          </a:p>
          <a:p>
            <a:pPr>
              <a:lnSpc>
                <a:spcPct val="100000"/>
              </a:lnSpc>
            </a:pPr>
            <a:endParaRPr kumimoji="1" lang="en-US" altLang="ja-JP" sz="2000" dirty="0"/>
          </a:p>
          <a:p>
            <a:pPr marL="363538" indent="-363538">
              <a:lnSpc>
                <a:spcPct val="100000"/>
              </a:lnSpc>
            </a:pPr>
            <a:r>
              <a:rPr lang="ja-JP" altLang="en-US" sz="2000" dirty="0"/>
              <a:t>●</a:t>
            </a:r>
            <a:r>
              <a:rPr lang="en-US" altLang="ja-JP" sz="2000" dirty="0"/>
              <a:t>	</a:t>
            </a:r>
            <a:r>
              <a:rPr lang="ja-JP" altLang="en-US" sz="2000" dirty="0"/>
              <a:t>変更等届出書を提出する</a:t>
            </a:r>
            <a:endParaRPr lang="en-US" altLang="ja-JP" sz="2000" dirty="0"/>
          </a:p>
          <a:p>
            <a:pPr marL="363538" indent="-363538">
              <a:lnSpc>
                <a:spcPct val="100000"/>
              </a:lnSpc>
            </a:pPr>
            <a:r>
              <a:rPr lang="ja-JP" altLang="en-US" sz="1600" b="0" dirty="0"/>
              <a:t>　</a:t>
            </a:r>
            <a:r>
              <a:rPr lang="en-US" altLang="ja-JP" sz="1600" b="0" dirty="0"/>
              <a:t>	</a:t>
            </a:r>
            <a:r>
              <a:rPr lang="en-US" altLang="ja-JP" sz="1600" dirty="0">
                <a:hlinkClick r:id="rId3"/>
              </a:rPr>
              <a:t>https://www.e-tax.nta.go.jp/todokedesho/kaishi3.htm#tabs_2</a:t>
            </a:r>
            <a:endParaRPr lang="en-US" altLang="ja-JP" sz="1600" dirty="0"/>
          </a:p>
          <a:p>
            <a:pPr marL="363538" indent="-363538">
              <a:lnSpc>
                <a:spcPct val="100000"/>
              </a:lnSpc>
            </a:pPr>
            <a:endParaRPr kumimoji="1" lang="en-US" altLang="ja-JP" sz="2000" b="0" dirty="0"/>
          </a:p>
          <a:p>
            <a:pPr marL="363538" indent="-363538">
              <a:lnSpc>
                <a:spcPct val="100000"/>
              </a:lnSpc>
            </a:pPr>
            <a:r>
              <a:rPr kumimoji="1" lang="ja-JP" altLang="en-US" sz="2000" b="0" dirty="0"/>
              <a:t>➡</a:t>
            </a:r>
            <a:r>
              <a:rPr kumimoji="1" lang="en-US" altLang="ja-JP" sz="2000" b="0" dirty="0"/>
              <a:t>	</a:t>
            </a:r>
            <a:r>
              <a:rPr kumimoji="1" lang="ja-JP" altLang="en-US" sz="2000" b="0" dirty="0"/>
              <a:t>上記のページの「変更等届</a:t>
            </a:r>
            <a:r>
              <a:rPr kumimoji="1" lang="ja-JP" altLang="en-US" sz="2000" b="0" spc="-750" dirty="0"/>
              <a:t>出</a:t>
            </a:r>
            <a:r>
              <a:rPr kumimoji="1" lang="ja-JP" altLang="en-US" sz="2000" b="0" dirty="0"/>
              <a:t>（個人の方用）</a:t>
            </a:r>
            <a:endParaRPr kumimoji="1" lang="en-US" altLang="ja-JP" sz="2000" b="0" dirty="0"/>
          </a:p>
          <a:p>
            <a:pPr marL="363538" indent="-363538">
              <a:lnSpc>
                <a:spcPct val="100000"/>
              </a:lnSpc>
            </a:pPr>
            <a:r>
              <a:rPr lang="en-US" altLang="ja-JP" sz="2000" b="0" dirty="0"/>
              <a:t>	</a:t>
            </a:r>
            <a:r>
              <a:rPr lang="ja-JP" altLang="en-US" sz="2000" b="0" dirty="0"/>
              <a:t>利用者識別番号・暗証番号をお忘れになった方」</a:t>
            </a:r>
            <a:endParaRPr lang="en-US" altLang="ja-JP" sz="2000" b="0" dirty="0"/>
          </a:p>
          <a:p>
            <a:pPr marL="363538" indent="-363538">
              <a:lnSpc>
                <a:spcPct val="100000"/>
              </a:lnSpc>
            </a:pPr>
            <a:r>
              <a:rPr kumimoji="1" lang="en-US" altLang="ja-JP" sz="2000" b="0" dirty="0"/>
              <a:t>	</a:t>
            </a:r>
            <a:r>
              <a:rPr kumimoji="1" lang="ja-JP" altLang="en-US" sz="2000" b="0" dirty="0"/>
              <a:t>から変更等届出書を提出してください。</a:t>
            </a:r>
            <a:endParaRPr kumimoji="1" lang="en-US" altLang="ja-JP" sz="2000" b="0" dirty="0"/>
          </a:p>
        </p:txBody>
      </p:sp>
      <p:sp>
        <p:nvSpPr>
          <p:cNvPr id="19" name="Title 1">
            <a:extLst>
              <a:ext uri="{FF2B5EF4-FFF2-40B4-BE49-F238E27FC236}">
                <a16:creationId xmlns:a16="http://schemas.microsoft.com/office/drawing/2014/main" id="{43058343-7B28-4457-B7B9-98D0621F3B42}"/>
              </a:ext>
            </a:extLst>
          </p:cNvPr>
          <p:cNvSpPr txBox="1">
            <a:spLocks/>
          </p:cNvSpPr>
          <p:nvPr/>
        </p:nvSpPr>
        <p:spPr>
          <a:xfrm>
            <a:off x="48596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pic>
        <p:nvPicPr>
          <p:cNvPr id="7" name="図 6" descr="変更届出書を提出するためのQRコード">
            <a:extLst>
              <a:ext uri="{FF2B5EF4-FFF2-40B4-BE49-F238E27FC236}">
                <a16:creationId xmlns:a16="http://schemas.microsoft.com/office/drawing/2014/main" id="{476FFCF6-364C-4C94-BDF0-ED08EA247EC3}"/>
              </a:ext>
            </a:extLst>
          </p:cNvPr>
          <p:cNvPicPr>
            <a:picLocks noChangeAspect="1"/>
          </p:cNvPicPr>
          <p:nvPr/>
        </p:nvPicPr>
        <p:blipFill>
          <a:blip r:embed="rId4"/>
          <a:stretch>
            <a:fillRect/>
          </a:stretch>
        </p:blipFill>
        <p:spPr>
          <a:xfrm>
            <a:off x="6870193" y="3964952"/>
            <a:ext cx="1139094" cy="1139094"/>
          </a:xfrm>
          <a:prstGeom prst="rect">
            <a:avLst/>
          </a:prstGeom>
        </p:spPr>
      </p:pic>
      <p:sp>
        <p:nvSpPr>
          <p:cNvPr id="8" name="正方形/長方形 7"/>
          <p:cNvSpPr/>
          <p:nvPr/>
        </p:nvSpPr>
        <p:spPr>
          <a:xfrm>
            <a:off x="-1868557" y="0"/>
            <a:ext cx="1659835"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改編</a:t>
            </a:r>
            <a:r>
              <a:rPr kumimoji="1" lang="ja-JP" altLang="en-US" sz="2800" b="1" dirty="0">
                <a:solidFill>
                  <a:schemeClr val="bg1"/>
                </a:solidFill>
                <a:latin typeface="メイリオ" panose="020B0604030504040204" pitchFamily="50" charset="-128"/>
                <a:ea typeface="メイリオ" panose="020B0604030504040204" pitchFamily="50" charset="-128"/>
              </a:rPr>
              <a:t>禁止</a:t>
            </a:r>
          </a:p>
        </p:txBody>
      </p:sp>
    </p:spTree>
    <p:extLst>
      <p:ext uri="{BB962C8B-B14F-4D97-AF65-F5344CB8AC3E}">
        <p14:creationId xmlns:p14="http://schemas.microsoft.com/office/powerpoint/2010/main" val="3167693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6"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noChangeAspect="1"/>
          </p:cNvSpPr>
          <p:nvPr>
            <p:ph type="ctrTitle"/>
          </p:nvPr>
        </p:nvSpPr>
        <p:spPr>
          <a:xfrm>
            <a:off x="1770127" y="289506"/>
            <a:ext cx="6886822" cy="991041"/>
          </a:xfrm>
        </p:spPr>
        <p:txBody>
          <a:bodyPr vert="horz" wrap="none">
            <a:spAutoFit/>
          </a:bodyPr>
          <a:lstStyle/>
          <a:p>
            <a:r>
              <a:rPr lang="ja-JP" altLang="en-US" dirty="0"/>
              <a:t>マイナポータルアプリの入手 および</a:t>
            </a:r>
            <a:br>
              <a:rPr lang="en-US" altLang="ja-JP" dirty="0"/>
            </a:br>
            <a:r>
              <a:rPr lang="ja-JP" altLang="en-US" dirty="0"/>
              <a:t>インストールのしかた</a:t>
            </a:r>
          </a:p>
        </p:txBody>
      </p:sp>
      <p:sp>
        <p:nvSpPr>
          <p:cNvPr id="31" name="テキスト ボックス 30">
            <a:extLst>
              <a:ext uri="{FF2B5EF4-FFF2-40B4-BE49-F238E27FC236}">
                <a16:creationId xmlns:a16="http://schemas.microsoft.com/office/drawing/2014/main" id="{9A0D5277-FC88-45C0-8B9E-C1A538617A34}"/>
              </a:ext>
            </a:extLst>
          </p:cNvPr>
          <p:cNvSpPr txBox="1"/>
          <p:nvPr/>
        </p:nvSpPr>
        <p:spPr>
          <a:xfrm>
            <a:off x="5868144"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84824"/>
            <a:ext cx="8384676" cy="360000"/>
          </a:xfrm>
        </p:spPr>
        <p:txBody>
          <a:bodyPr>
            <a:normAutofit fontScale="92500" lnSpcReduction="20000"/>
          </a:bodyPr>
          <a:lstStyle/>
          <a:p>
            <a:r>
              <a:rPr lang="ja-JP" altLang="en-US" sz="2600" dirty="0"/>
              <a:t>マイナポータルアプリ</a:t>
            </a:r>
            <a:r>
              <a:rPr lang="ja-JP" altLang="en-US" sz="1700" dirty="0"/>
              <a:t>＜デジタル庁＞</a:t>
            </a:r>
            <a:r>
              <a:rPr lang="ja-JP" altLang="en-US" sz="2600" dirty="0"/>
              <a:t>をインストールします。</a:t>
            </a:r>
          </a:p>
          <a:p>
            <a:endParaRPr lang="en-US" altLang="ja-JP" dirty="0"/>
          </a:p>
          <a:p>
            <a:endParaRPr lang="ja-JP" altLang="en-US"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2-C</a:t>
            </a:r>
            <a:endParaRPr lang="en-US" sz="3600" dirty="0"/>
          </a:p>
        </p:txBody>
      </p:sp>
      <p:sp>
        <p:nvSpPr>
          <p:cNvPr id="6" name="テキスト ボックス 5"/>
          <p:cNvSpPr txBox="1"/>
          <p:nvPr/>
        </p:nvSpPr>
        <p:spPr>
          <a:xfrm>
            <a:off x="3014596" y="5229200"/>
            <a:ext cx="4899098" cy="1200329"/>
          </a:xfrm>
          <a:prstGeom prst="rect">
            <a:avLst/>
          </a:prstGeom>
          <a:noFill/>
        </p:spPr>
        <p:txBody>
          <a:bodyPr wrap="none" rtlCol="0">
            <a:spAutoFit/>
          </a:bodyPr>
          <a:lstStyle/>
          <a:p>
            <a:pPr marL="201613" indent="-201613"/>
            <a:r>
              <a:rPr lang="en-US" altLang="ja-JP" sz="1200" dirty="0">
                <a:latin typeface="Meiryo" charset="-128"/>
                <a:ea typeface="Meiryo" charset="-128"/>
                <a:cs typeface="Meiryo" charset="-128"/>
              </a:rPr>
              <a:t>※</a:t>
            </a:r>
            <a:r>
              <a:rPr lang="ja-JP" altLang="en-US" sz="1200" dirty="0">
                <a:latin typeface="Meiryo" charset="-128"/>
                <a:ea typeface="Meiryo" charset="-128"/>
                <a:cs typeface="Meiryo" charset="-128"/>
              </a:rPr>
              <a:t> マイナポータルアプリ＜デジタル庁＞が見つからない場合は、</a:t>
            </a:r>
            <a:br>
              <a:rPr lang="en-US" altLang="ja-JP" sz="1200" dirty="0">
                <a:latin typeface="Meiryo" charset="-128"/>
                <a:ea typeface="Meiryo" charset="-128"/>
                <a:cs typeface="Meiryo" charset="-128"/>
              </a:rPr>
            </a:br>
            <a:r>
              <a:rPr lang="en-US" altLang="ja-JP" sz="1200" dirty="0">
                <a:latin typeface="Meiryo" charset="-128"/>
                <a:ea typeface="Meiryo" charset="-128"/>
                <a:cs typeface="Meiryo" charset="-128"/>
              </a:rPr>
              <a:t>OS</a:t>
            </a:r>
            <a:r>
              <a:rPr lang="ja-JP" altLang="en-US" sz="1200" dirty="0">
                <a:latin typeface="Meiryo" charset="-128"/>
                <a:ea typeface="Meiryo" charset="-128"/>
                <a:cs typeface="Meiryo" charset="-128"/>
              </a:rPr>
              <a:t>が</a:t>
            </a:r>
            <a:r>
              <a:rPr lang="en-US" altLang="ja-JP" sz="1200" dirty="0">
                <a:latin typeface="Meiryo" charset="-128"/>
                <a:ea typeface="Meiryo" charset="-128"/>
                <a:cs typeface="Meiryo" charset="-128"/>
              </a:rPr>
              <a:t>Android 6.0</a:t>
            </a:r>
            <a:r>
              <a:rPr lang="ja-JP" altLang="en-US" sz="1200" dirty="0">
                <a:latin typeface="Meiryo" charset="-128"/>
                <a:ea typeface="Meiryo" charset="-128"/>
                <a:cs typeface="Meiryo" charset="-128"/>
              </a:rPr>
              <a:t>以上、ブラウザが</a:t>
            </a:r>
            <a:r>
              <a:rPr lang="en-US" altLang="ja-JP" sz="1200" dirty="0">
                <a:latin typeface="Meiryo" charset="-128"/>
                <a:ea typeface="Meiryo" charset="-128"/>
                <a:cs typeface="Meiryo" charset="-128"/>
              </a:rPr>
              <a:t>Chrome 69</a:t>
            </a:r>
            <a:r>
              <a:rPr lang="ja-JP" altLang="en-US" sz="1200" dirty="0">
                <a:latin typeface="Meiryo" charset="-128"/>
                <a:ea typeface="Meiryo" charset="-128"/>
                <a:cs typeface="Meiryo" charset="-128"/>
              </a:rPr>
              <a:t>以上の</a:t>
            </a:r>
            <a:br>
              <a:rPr lang="en-US" altLang="ja-JP" sz="1200" dirty="0">
                <a:latin typeface="Meiryo" charset="-128"/>
                <a:ea typeface="Meiryo" charset="-128"/>
                <a:cs typeface="Meiryo" charset="-128"/>
              </a:rPr>
            </a:br>
            <a:r>
              <a:rPr lang="ja-JP" altLang="en-US" sz="1200" dirty="0">
                <a:latin typeface="Meiryo" charset="-128"/>
                <a:ea typeface="Meiryo" charset="-128"/>
                <a:cs typeface="Meiryo" charset="-128"/>
              </a:rPr>
              <a:t>条件を満たしていない可能性があります。</a:t>
            </a:r>
            <a:br>
              <a:rPr lang="en-US" altLang="ja-JP" sz="1200" dirty="0">
                <a:latin typeface="Meiryo" charset="-128"/>
                <a:ea typeface="Meiryo" charset="-128"/>
                <a:cs typeface="Meiryo" charset="-128"/>
              </a:rPr>
            </a:br>
            <a:r>
              <a:rPr lang="ja-JP" altLang="en-US" sz="1200" dirty="0">
                <a:latin typeface="Meiryo" charset="-128"/>
                <a:ea typeface="Meiryo" charset="-128"/>
                <a:cs typeface="Meiryo" charset="-128"/>
              </a:rPr>
              <a:t>バージョンアップしてから再度、インストールしてください。</a:t>
            </a:r>
            <a:endParaRPr lang="en-US" altLang="ja-JP" sz="1200" dirty="0">
              <a:latin typeface="Meiryo" charset="-128"/>
              <a:ea typeface="Meiryo" charset="-128"/>
              <a:cs typeface="Meiryo" charset="-128"/>
            </a:endParaRPr>
          </a:p>
          <a:p>
            <a:pPr marL="201613" indent="-201613"/>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rPr>
              <a:t>WEB</a:t>
            </a:r>
            <a:r>
              <a:rPr lang="ja-JP" altLang="en-US" sz="1200" dirty="0">
                <a:latin typeface="メイリオ" panose="020B0604030504040204" pitchFamily="50" charset="-128"/>
                <a:ea typeface="メイリオ" panose="020B0604030504040204" pitchFamily="50" charset="-128"/>
              </a:rPr>
              <a:t>サイトへ接続するため別途通信料がかかることがあります。</a:t>
            </a:r>
          </a:p>
          <a:p>
            <a:pPr marL="201613" indent="-201613"/>
            <a:endParaRPr lang="ja-JP" altLang="en-US" sz="1200" dirty="0">
              <a:latin typeface="Meiryo" charset="-128"/>
              <a:ea typeface="Meiryo" charset="-128"/>
              <a:cs typeface="Meiryo" charset="-128"/>
            </a:endParaRPr>
          </a:p>
        </p:txBody>
      </p:sp>
      <p:grpSp>
        <p:nvGrpSpPr>
          <p:cNvPr id="7" name="グループ化 6" descr="検索画面の画像">
            <a:extLst>
              <a:ext uri="{FF2B5EF4-FFF2-40B4-BE49-F238E27FC236}">
                <a16:creationId xmlns:a16="http://schemas.microsoft.com/office/drawing/2014/main" id="{94D400BF-6339-4E7F-A956-88153B76A9D2}"/>
              </a:ext>
            </a:extLst>
          </p:cNvPr>
          <p:cNvGrpSpPr/>
          <p:nvPr/>
        </p:nvGrpSpPr>
        <p:grpSpPr>
          <a:xfrm>
            <a:off x="5082024" y="2359986"/>
            <a:ext cx="1588738" cy="442617"/>
            <a:chOff x="5082024" y="2359986"/>
            <a:chExt cx="1588738" cy="442617"/>
          </a:xfrm>
        </p:grpSpPr>
        <p:sp>
          <p:nvSpPr>
            <p:cNvPr id="23" name="object 9"/>
            <p:cNvSpPr/>
            <p:nvPr/>
          </p:nvSpPr>
          <p:spPr>
            <a:xfrm>
              <a:off x="5082024" y="2359986"/>
              <a:ext cx="1588738" cy="442617"/>
            </a:xfrm>
            <a:prstGeom prst="rect">
              <a:avLst/>
            </a:prstGeom>
            <a:blipFill>
              <a:blip r:embed="rId7" cstate="print"/>
              <a:stretch>
                <a:fillRect/>
              </a:stretch>
            </a:blipFill>
            <a:ln w="9525">
              <a:solidFill>
                <a:schemeClr val="tx1">
                  <a:lumMod val="50000"/>
                  <a:lumOff val="50000"/>
                </a:schemeClr>
              </a:solidFill>
            </a:ln>
          </p:spPr>
          <p:txBody>
            <a:bodyPr wrap="square" lIns="0" tIns="0" rIns="0" bIns="0" rtlCol="0"/>
            <a:lstStyle/>
            <a:p>
              <a:endParaRPr dirty="0"/>
            </a:p>
          </p:txBody>
        </p:sp>
        <p:sp>
          <p:nvSpPr>
            <p:cNvPr id="35" name="正方形/長方形 34"/>
            <p:cNvSpPr/>
            <p:nvPr/>
          </p:nvSpPr>
          <p:spPr>
            <a:xfrm>
              <a:off x="5098201" y="2398983"/>
              <a:ext cx="1512000" cy="3154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楕円 2">
            <a:extLst>
              <a:ext uri="{FF2B5EF4-FFF2-40B4-BE49-F238E27FC236}">
                <a16:creationId xmlns:a16="http://schemas.microsoft.com/office/drawing/2014/main" id="{ACFDA9F6-850A-4BC5-A8D8-0AD1C005359E}"/>
              </a:ext>
            </a:extLst>
          </p:cNvPr>
          <p:cNvSpPr/>
          <p:nvPr/>
        </p:nvSpPr>
        <p:spPr>
          <a:xfrm>
            <a:off x="6358266" y="2487316"/>
            <a:ext cx="144016" cy="13945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9" name="円/楕円 40">
            <a:extLst>
              <a:ext uri="{FF2B5EF4-FFF2-40B4-BE49-F238E27FC236}">
                <a16:creationId xmlns:a16="http://schemas.microsoft.com/office/drawing/2014/main" id="{6CC81C77-D3A9-48AE-BCA3-620EDEA24FD1}"/>
              </a:ext>
            </a:extLst>
          </p:cNvPr>
          <p:cNvSpPr>
            <a:spLocks noChangeAspect="1"/>
          </p:cNvSpPr>
          <p:nvPr/>
        </p:nvSpPr>
        <p:spPr>
          <a:xfrm>
            <a:off x="4854038" y="3737624"/>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4" name="カギ線コネクタ 45">
            <a:extLst>
              <a:ext uri="{FF2B5EF4-FFF2-40B4-BE49-F238E27FC236}">
                <a16:creationId xmlns:a16="http://schemas.microsoft.com/office/drawing/2014/main" id="{B265253A-1965-400A-A657-906F9E235465}"/>
              </a:ext>
            </a:extLst>
          </p:cNvPr>
          <p:cNvCxnSpPr>
            <a:cxnSpLocks/>
            <a:stCxn id="35" idx="2"/>
            <a:endCxn id="61" idx="0"/>
          </p:cNvCxnSpPr>
          <p:nvPr/>
        </p:nvCxnSpPr>
        <p:spPr>
          <a:xfrm rot="5400000">
            <a:off x="5436304" y="2889391"/>
            <a:ext cx="592861" cy="242934"/>
          </a:xfrm>
          <a:prstGeom prst="bentConnector3">
            <a:avLst>
              <a:gd name="adj1" fmla="val 56705"/>
            </a:avLst>
          </a:prstGeom>
          <a:ln w="19050">
            <a:solidFill>
              <a:srgbClr val="FF0000"/>
            </a:solidFill>
            <a:tailEnd type="triangle"/>
          </a:ln>
          <a:effectLst>
            <a:glow>
              <a:schemeClr val="bg1"/>
            </a:glow>
          </a:effectLst>
        </p:spPr>
        <p:style>
          <a:lnRef idx="1">
            <a:schemeClr val="accent1"/>
          </a:lnRef>
          <a:fillRef idx="0">
            <a:schemeClr val="accent1"/>
          </a:fillRef>
          <a:effectRef idx="0">
            <a:schemeClr val="accent1"/>
          </a:effectRef>
          <a:fontRef idx="minor">
            <a:schemeClr val="tx1"/>
          </a:fontRef>
        </p:style>
      </p:cxnSp>
      <p:cxnSp>
        <p:nvCxnSpPr>
          <p:cNvPr id="66" name="カギ線コネクタ 45">
            <a:extLst>
              <a:ext uri="{FF2B5EF4-FFF2-40B4-BE49-F238E27FC236}">
                <a16:creationId xmlns:a16="http://schemas.microsoft.com/office/drawing/2014/main" id="{C084794B-CE18-43D9-85CA-768B3F312E60}"/>
              </a:ext>
            </a:extLst>
          </p:cNvPr>
          <p:cNvCxnSpPr>
            <a:cxnSpLocks/>
            <a:stCxn id="61" idx="2"/>
          </p:cNvCxnSpPr>
          <p:nvPr/>
        </p:nvCxnSpPr>
        <p:spPr>
          <a:xfrm rot="5400000">
            <a:off x="5506936" y="3727065"/>
            <a:ext cx="208662" cy="12700"/>
          </a:xfrm>
          <a:prstGeom prst="bentConnector3">
            <a:avLst>
              <a:gd name="adj1" fmla="val 50000"/>
            </a:avLst>
          </a:prstGeom>
          <a:ln w="19050">
            <a:solidFill>
              <a:srgbClr val="FF0000"/>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46" name="カギ線コネクタ 45"/>
          <p:cNvCxnSpPr/>
          <p:nvPr/>
        </p:nvCxnSpPr>
        <p:spPr>
          <a:xfrm flipV="1">
            <a:off x="4410716" y="2564904"/>
            <a:ext cx="684000" cy="1188000"/>
          </a:xfrm>
          <a:prstGeom prst="bentConnector3">
            <a:avLst>
              <a:gd name="adj1" fmla="val 61226"/>
            </a:avLst>
          </a:prstGeom>
          <a:ln w="19050">
            <a:solidFill>
              <a:srgbClr val="FF0000"/>
            </a:solidFill>
            <a:tailEnd type="triangle"/>
          </a:ln>
          <a:effectLst>
            <a:glow>
              <a:schemeClr val="bg1"/>
            </a:glow>
          </a:effectLst>
        </p:spPr>
        <p:style>
          <a:lnRef idx="1">
            <a:schemeClr val="accent1"/>
          </a:lnRef>
          <a:fillRef idx="0">
            <a:schemeClr val="accent1"/>
          </a:fillRef>
          <a:effectRef idx="0">
            <a:schemeClr val="accent1"/>
          </a:effectRef>
          <a:fontRef idx="minor">
            <a:schemeClr val="tx1"/>
          </a:fontRef>
        </p:style>
      </p:cxnSp>
      <p:pic>
        <p:nvPicPr>
          <p:cNvPr id="16" name="図 15" descr="検索画面に「マイナポータル」と入力する時の画面の画像">
            <a:extLst>
              <a:ext uri="{FF2B5EF4-FFF2-40B4-BE49-F238E27FC236}">
                <a16:creationId xmlns:a16="http://schemas.microsoft.com/office/drawing/2014/main" id="{D6EA8BC0-B90D-4273-983E-C196D041C5A0}"/>
              </a:ext>
            </a:extLst>
          </p:cNvPr>
          <p:cNvPicPr>
            <a:picLocks noChangeAspect="1"/>
          </p:cNvPicPr>
          <p:nvPr/>
        </p:nvPicPr>
        <p:blipFill>
          <a:blip r:embed="rId8"/>
          <a:stretch>
            <a:fillRect/>
          </a:stretch>
        </p:blipFill>
        <p:spPr>
          <a:xfrm>
            <a:off x="5040232" y="3364278"/>
            <a:ext cx="1620000" cy="1546509"/>
          </a:xfrm>
          <a:prstGeom prst="rect">
            <a:avLst/>
          </a:prstGeom>
          <a:ln w="9525">
            <a:solidFill>
              <a:schemeClr val="tx1">
                <a:lumMod val="50000"/>
                <a:lumOff val="50000"/>
              </a:schemeClr>
            </a:solidFill>
          </a:ln>
        </p:spPr>
      </p:pic>
      <p:sp>
        <p:nvSpPr>
          <p:cNvPr id="61" name="正方形/長方形 60"/>
          <p:cNvSpPr/>
          <p:nvPr/>
        </p:nvSpPr>
        <p:spPr>
          <a:xfrm>
            <a:off x="4963267" y="3307289"/>
            <a:ext cx="1296000" cy="3154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descr="「マイナポータルアプリ」のインストール画面の画像">
            <a:extLst>
              <a:ext uri="{FF2B5EF4-FFF2-40B4-BE49-F238E27FC236}">
                <a16:creationId xmlns:a16="http://schemas.microsoft.com/office/drawing/2014/main" id="{728293F7-D04F-480B-906A-60116C2500CC}"/>
              </a:ext>
            </a:extLst>
          </p:cNvPr>
          <p:cNvPicPr>
            <a:picLocks noChangeAspect="1"/>
          </p:cNvPicPr>
          <p:nvPr/>
        </p:nvPicPr>
        <p:blipFill>
          <a:blip r:embed="rId9"/>
          <a:stretch>
            <a:fillRect/>
          </a:stretch>
        </p:blipFill>
        <p:spPr>
          <a:xfrm>
            <a:off x="7086729" y="2356195"/>
            <a:ext cx="1440000" cy="2506668"/>
          </a:xfrm>
          <a:prstGeom prst="rect">
            <a:avLst/>
          </a:prstGeom>
          <a:ln w="9525">
            <a:solidFill>
              <a:schemeClr val="tx1">
                <a:lumMod val="50000"/>
                <a:lumOff val="50000"/>
              </a:schemeClr>
            </a:solidFill>
          </a:ln>
        </p:spPr>
      </p:pic>
      <p:sp>
        <p:nvSpPr>
          <p:cNvPr id="34" name="正方形/長方形 33"/>
          <p:cNvSpPr/>
          <p:nvPr/>
        </p:nvSpPr>
        <p:spPr>
          <a:xfrm>
            <a:off x="7129418" y="3155776"/>
            <a:ext cx="1349078" cy="2867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7" name="図形グループ 36">
            <a:extLst>
              <a:ext uri="{FF2B5EF4-FFF2-40B4-BE49-F238E27FC236}">
                <a16:creationId xmlns:a16="http://schemas.microsoft.com/office/drawing/2014/main" id="{0D6A8FA0-9940-4C33-9075-5D89393B5CEB}"/>
              </a:ext>
            </a:extLst>
          </p:cNvPr>
          <p:cNvGrpSpPr/>
          <p:nvPr/>
        </p:nvGrpSpPr>
        <p:grpSpPr>
          <a:xfrm>
            <a:off x="6815861" y="2924944"/>
            <a:ext cx="492443" cy="461665"/>
            <a:chOff x="7516281" y="2673548"/>
            <a:chExt cx="492443" cy="461665"/>
          </a:xfrm>
        </p:grpSpPr>
        <p:sp>
          <p:nvSpPr>
            <p:cNvPr id="38" name="円/楕円 37">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p:txBody>
        </p:sp>
      </p:grpSp>
      <p:grpSp>
        <p:nvGrpSpPr>
          <p:cNvPr id="40" name="図形グループ 39">
            <a:extLst>
              <a:ext uri="{FF2B5EF4-FFF2-40B4-BE49-F238E27FC236}">
                <a16:creationId xmlns:a16="http://schemas.microsoft.com/office/drawing/2014/main" id="{0D6A8FA0-9940-4C33-9075-5D89393B5CEB}"/>
              </a:ext>
            </a:extLst>
          </p:cNvPr>
          <p:cNvGrpSpPr/>
          <p:nvPr/>
        </p:nvGrpSpPr>
        <p:grpSpPr>
          <a:xfrm>
            <a:off x="4758711" y="3089258"/>
            <a:ext cx="492444" cy="461665"/>
            <a:chOff x="7516280" y="2673548"/>
            <a:chExt cx="492444" cy="461665"/>
          </a:xfrm>
        </p:grpSpPr>
        <p:sp>
          <p:nvSpPr>
            <p:cNvPr id="45" name="円/楕円 44">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8209E3C3-E98E-4C55-8189-B9952DF419BD}"/>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grpSp>
        <p:nvGrpSpPr>
          <p:cNvPr id="58" name="図形グループ 57">
            <a:extLst>
              <a:ext uri="{FF2B5EF4-FFF2-40B4-BE49-F238E27FC236}">
                <a16:creationId xmlns:a16="http://schemas.microsoft.com/office/drawing/2014/main" id="{0D6A8FA0-9940-4C33-9075-5D89393B5CEB}"/>
              </a:ext>
            </a:extLst>
          </p:cNvPr>
          <p:cNvGrpSpPr/>
          <p:nvPr/>
        </p:nvGrpSpPr>
        <p:grpSpPr>
          <a:xfrm>
            <a:off x="4871644" y="2213556"/>
            <a:ext cx="492443" cy="461665"/>
            <a:chOff x="7516281" y="2673548"/>
            <a:chExt cx="492443" cy="461665"/>
          </a:xfrm>
        </p:grpSpPr>
        <p:sp>
          <p:nvSpPr>
            <p:cNvPr id="60" name="円/楕円 59">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grpSp>
        <p:nvGrpSpPr>
          <p:cNvPr id="10" name="グループ化 9" descr="スマートフォンのホーム画面の画像">
            <a:extLst>
              <a:ext uri="{FF2B5EF4-FFF2-40B4-BE49-F238E27FC236}">
                <a16:creationId xmlns:a16="http://schemas.microsoft.com/office/drawing/2014/main" id="{FCC8FCBF-1382-4ED0-A7B7-3EA880C9A0A8}"/>
              </a:ext>
            </a:extLst>
          </p:cNvPr>
          <p:cNvGrpSpPr/>
          <p:nvPr/>
        </p:nvGrpSpPr>
        <p:grpSpPr>
          <a:xfrm>
            <a:off x="3314494" y="2352331"/>
            <a:ext cx="1440000" cy="2561326"/>
            <a:chOff x="3314494" y="2352331"/>
            <a:chExt cx="1440000" cy="2561326"/>
          </a:xfrm>
        </p:grpSpPr>
        <p:grpSp>
          <p:nvGrpSpPr>
            <p:cNvPr id="5" name="グループ化 4">
              <a:extLst>
                <a:ext uri="{FF2B5EF4-FFF2-40B4-BE49-F238E27FC236}">
                  <a16:creationId xmlns:a16="http://schemas.microsoft.com/office/drawing/2014/main" id="{4B40234A-AF32-4A36-A28B-3F497C5EB3EA}"/>
                </a:ext>
              </a:extLst>
            </p:cNvPr>
            <p:cNvGrpSpPr/>
            <p:nvPr/>
          </p:nvGrpSpPr>
          <p:grpSpPr>
            <a:xfrm>
              <a:off x="3314494" y="2352331"/>
              <a:ext cx="1440000" cy="2561326"/>
              <a:chOff x="3314494" y="2352331"/>
              <a:chExt cx="1440000" cy="2561326"/>
            </a:xfrm>
          </p:grpSpPr>
          <p:sp>
            <p:nvSpPr>
              <p:cNvPr id="14" name="object 15"/>
              <p:cNvSpPr>
                <a:spLocks noChangeAspect="1"/>
              </p:cNvSpPr>
              <p:nvPr/>
            </p:nvSpPr>
            <p:spPr>
              <a:xfrm>
                <a:off x="3314494" y="2352331"/>
                <a:ext cx="1440000" cy="2561326"/>
              </a:xfrm>
              <a:prstGeom prst="rect">
                <a:avLst/>
              </a:prstGeom>
              <a:blipFill>
                <a:blip r:embed="rId10" cstate="print"/>
                <a:stretch>
                  <a:fillRect/>
                </a:stretch>
              </a:blipFill>
            </p:spPr>
            <p:txBody>
              <a:bodyPr wrap="square" lIns="0" tIns="0" rIns="0" bIns="0" rtlCol="0"/>
              <a:lstStyle/>
              <a:p>
                <a:endParaRPr dirty="0"/>
              </a:p>
            </p:txBody>
          </p:sp>
          <p:sp>
            <p:nvSpPr>
              <p:cNvPr id="64" name="正方形/長方形 63"/>
              <p:cNvSpPr>
                <a:spLocks noChangeAspect="1"/>
              </p:cNvSpPr>
              <p:nvPr/>
            </p:nvSpPr>
            <p:spPr>
              <a:xfrm>
                <a:off x="3982390" y="3507227"/>
                <a:ext cx="432000" cy="432000"/>
              </a:xfrm>
              <a:prstGeom prst="rect">
                <a:avLst/>
              </a:prstGeom>
              <a:noFill/>
              <a:ln w="19050">
                <a:solidFill>
                  <a:srgbClr val="FF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3" name="図形グループ 62">
              <a:extLst>
                <a:ext uri="{FF2B5EF4-FFF2-40B4-BE49-F238E27FC236}">
                  <a16:creationId xmlns:a16="http://schemas.microsoft.com/office/drawing/2014/main" id="{0D6A8FA0-9940-4C33-9075-5D89393B5CEB}"/>
                </a:ext>
              </a:extLst>
            </p:cNvPr>
            <p:cNvGrpSpPr/>
            <p:nvPr/>
          </p:nvGrpSpPr>
          <p:grpSpPr>
            <a:xfrm>
              <a:off x="3702640" y="3299738"/>
              <a:ext cx="492443" cy="461665"/>
              <a:chOff x="7516281" y="2673548"/>
              <a:chExt cx="492443" cy="461665"/>
            </a:xfrm>
          </p:grpSpPr>
          <p:sp>
            <p:nvSpPr>
              <p:cNvPr id="65" name="円/楕円 64">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grpSp>
      <p:sp>
        <p:nvSpPr>
          <p:cNvPr id="68" name="テキスト ボックス 67">
            <a:extLst>
              <a:ext uri="{FF2B5EF4-FFF2-40B4-BE49-F238E27FC236}">
                <a16:creationId xmlns:a16="http://schemas.microsoft.com/office/drawing/2014/main" id="{6A013054-7987-46D2-89A9-B09248912486}"/>
              </a:ext>
            </a:extLst>
          </p:cNvPr>
          <p:cNvSpPr txBox="1"/>
          <p:nvPr/>
        </p:nvSpPr>
        <p:spPr>
          <a:xfrm>
            <a:off x="373591" y="1821976"/>
            <a:ext cx="3600000" cy="4524315"/>
          </a:xfrm>
          <a:prstGeom prst="rect">
            <a:avLst/>
          </a:prstGeom>
          <a:noFill/>
        </p:spPr>
        <p:txBody>
          <a:bodyPr wrap="square" rtlCol="0">
            <a:spAutoFit/>
          </a:bodyPr>
          <a:lstStyle/>
          <a:p>
            <a:r>
              <a:rPr lang="en-US" altLang="ja-JP" sz="3200" b="1" dirty="0">
                <a:solidFill>
                  <a:srgbClr val="009650"/>
                </a:solidFill>
                <a:latin typeface="Meiryo" charset="-128"/>
                <a:ea typeface="Meiryo" charset="-128"/>
                <a:cs typeface="Meiryo" charset="-128"/>
              </a:rPr>
              <a:t> </a:t>
            </a:r>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a:t>
            </a:r>
            <a:r>
              <a:rPr lang="en-US" altLang="ja-JP" sz="2000" b="1" dirty="0">
                <a:latin typeface="Meiryo" charset="-128"/>
                <a:ea typeface="Meiryo" charset="-128"/>
                <a:cs typeface="Meiryo" charset="-128"/>
              </a:rPr>
              <a:t>Play </a:t>
            </a:r>
            <a:r>
              <a:rPr lang="ja-JP" altLang="en-US" sz="2000" b="1" dirty="0">
                <a:latin typeface="Meiryo" charset="-128"/>
                <a:ea typeface="Meiryo" charset="-128"/>
                <a:cs typeface="Meiryo" charset="-128"/>
              </a:rPr>
              <a:t>ストア</a:t>
            </a:r>
            <a:r>
              <a:rPr lang="ja-JP" altLang="en-US" sz="2000" b="1" spc="-750" dirty="0">
                <a:latin typeface="Meiryo" charset="-128"/>
                <a:ea typeface="Meiryo" charset="-128"/>
                <a:cs typeface="Meiryo" charset="-128"/>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タップ</a:t>
            </a:r>
            <a:endParaRPr lang="en-US" altLang="ja-JP" sz="2000" b="1" dirty="0">
              <a:latin typeface="Meiryo" charset="-128"/>
              <a:ea typeface="Meiryo" charset="-128"/>
              <a:cs typeface="Meiryo" charset="-128"/>
            </a:endParaRPr>
          </a:p>
          <a:p>
            <a:r>
              <a:rPr lang="en-US" altLang="ja-JP" sz="3200" b="1" dirty="0">
                <a:solidFill>
                  <a:srgbClr val="009650"/>
                </a:solidFill>
                <a:latin typeface="Meiryo" charset="-128"/>
                <a:ea typeface="Meiryo" charset="-128"/>
                <a:cs typeface="Meiryo" charset="-128"/>
              </a:rPr>
              <a:t> </a:t>
            </a:r>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「アプリやゲームを</a:t>
            </a:r>
            <a:endParaRPr lang="en-US" altLang="ja-JP" sz="2000" b="1" dirty="0">
              <a:latin typeface="Meiryo" charset="-128"/>
              <a:ea typeface="Meiryo" charset="-128"/>
              <a:cs typeface="Meiryo" charset="-128"/>
            </a:endParaRPr>
          </a:p>
          <a:p>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検索</a:t>
            </a:r>
            <a:r>
              <a:rPr lang="ja-JP" altLang="en-US" sz="2000" b="1" spc="-750" dirty="0">
                <a:latin typeface="Meiryo" charset="-128"/>
                <a:ea typeface="Meiryo" charset="-128"/>
                <a:cs typeface="Meiryo" charset="-128"/>
              </a:rPr>
              <a:t>」</a:t>
            </a:r>
            <a:r>
              <a:rPr lang="ja-JP" altLang="en-US" sz="2000" b="1" dirty="0">
                <a:latin typeface="Meiryo" charset="-128"/>
                <a:ea typeface="Meiryo" charset="-128"/>
                <a:cs typeface="Meiryo" charset="-128"/>
              </a:rPr>
              <a:t>をタップ</a:t>
            </a:r>
          </a:p>
          <a:p>
            <a:r>
              <a:rPr lang="en-US" altLang="ja-JP" sz="3200" b="1" dirty="0">
                <a:solidFill>
                  <a:srgbClr val="009650"/>
                </a:solidFill>
                <a:latin typeface="Meiryo" charset="-128"/>
                <a:ea typeface="Meiryo" charset="-128"/>
                <a:cs typeface="Meiryo" charset="-128"/>
              </a:rPr>
              <a:t> </a:t>
            </a:r>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「マイナポータル</a:t>
            </a:r>
            <a:r>
              <a:rPr lang="ja-JP" altLang="en-US" sz="2000" b="1" spc="-750" dirty="0">
                <a:latin typeface="Meiryo" charset="-128"/>
                <a:ea typeface="Meiryo" charset="-128"/>
                <a:cs typeface="Meiryo" charset="-128"/>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検索</a:t>
            </a:r>
          </a:p>
          <a:p>
            <a:r>
              <a:rPr lang="en-US" altLang="ja-JP" sz="3200" b="1" dirty="0">
                <a:solidFill>
                  <a:srgbClr val="009650"/>
                </a:solidFill>
                <a:latin typeface="Meiryo" charset="-128"/>
                <a:ea typeface="Meiryo" charset="-128"/>
                <a:cs typeface="Meiryo" charset="-128"/>
              </a:rPr>
              <a:t> </a:t>
            </a:r>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「インストール</a:t>
            </a:r>
            <a:r>
              <a:rPr lang="ja-JP" altLang="en-US" sz="2000" b="1" spc="-750" dirty="0">
                <a:latin typeface="Meiryo" charset="-128"/>
                <a:ea typeface="Meiryo" charset="-128"/>
                <a:cs typeface="Meiryo" charset="-128"/>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タップ</a:t>
            </a:r>
            <a:endParaRPr lang="en-US" altLang="ja-JP" sz="2000" b="1" dirty="0">
              <a:latin typeface="Meiryo" charset="-128"/>
              <a:ea typeface="Meiryo" charset="-128"/>
              <a:cs typeface="Meiryo" charset="-128"/>
            </a:endParaRPr>
          </a:p>
        </p:txBody>
      </p:sp>
      <p:pic>
        <p:nvPicPr>
          <p:cNvPr id="9" name="図 8">
            <a:extLst>
              <a:ext uri="{FF2B5EF4-FFF2-40B4-BE49-F238E27FC236}">
                <a16:creationId xmlns:a16="http://schemas.microsoft.com/office/drawing/2014/main" id="{F5E57FA7-A39F-4927-984D-A10422F48324}"/>
              </a:ext>
            </a:extLst>
          </p:cNvPr>
          <p:cNvPicPr>
            <a:picLocks noChangeAspect="1"/>
          </p:cNvPicPr>
          <p:nvPr/>
        </p:nvPicPr>
        <p:blipFill>
          <a:blip r:embed="rId11"/>
          <a:stretch>
            <a:fillRect/>
          </a:stretch>
        </p:blipFill>
        <p:spPr>
          <a:xfrm>
            <a:off x="6430274" y="1748326"/>
            <a:ext cx="579783" cy="579783"/>
          </a:xfrm>
          <a:prstGeom prst="rect">
            <a:avLst/>
          </a:prstGeom>
        </p:spPr>
      </p:pic>
      <p:grpSp>
        <p:nvGrpSpPr>
          <p:cNvPr id="19" name="グループ化 18">
            <a:extLst>
              <a:ext uri="{FF2B5EF4-FFF2-40B4-BE49-F238E27FC236}">
                <a16:creationId xmlns:a16="http://schemas.microsoft.com/office/drawing/2014/main" id="{4EE107C1-1693-47EC-90FD-6728C8549C4B}"/>
              </a:ext>
            </a:extLst>
          </p:cNvPr>
          <p:cNvGrpSpPr/>
          <p:nvPr/>
        </p:nvGrpSpPr>
        <p:grpSpPr>
          <a:xfrm>
            <a:off x="6815861" y="2352331"/>
            <a:ext cx="381221" cy="322890"/>
            <a:chOff x="6815861" y="2352331"/>
            <a:chExt cx="381221" cy="322890"/>
          </a:xfrm>
        </p:grpSpPr>
        <p:cxnSp>
          <p:nvCxnSpPr>
            <p:cNvPr id="12" name="直線矢印コネクタ 11">
              <a:extLst>
                <a:ext uri="{FF2B5EF4-FFF2-40B4-BE49-F238E27FC236}">
                  <a16:creationId xmlns:a16="http://schemas.microsoft.com/office/drawing/2014/main" id="{261D3966-FE32-455B-98F8-72A3F7F81B6B}"/>
                </a:ext>
              </a:extLst>
            </p:cNvPr>
            <p:cNvCxnSpPr/>
            <p:nvPr/>
          </p:nvCxnSpPr>
          <p:spPr>
            <a:xfrm>
              <a:off x="6815861" y="2675221"/>
              <a:ext cx="38122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D6D33533-187B-432C-AEDC-30BDB2B7EEC9}"/>
                </a:ext>
              </a:extLst>
            </p:cNvPr>
            <p:cNvCxnSpPr/>
            <p:nvPr/>
          </p:nvCxnSpPr>
          <p:spPr>
            <a:xfrm flipV="1">
              <a:off x="6815861" y="2352331"/>
              <a:ext cx="0" cy="32289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1" name="テキスト ボックス 20">
            <a:extLst>
              <a:ext uri="{FF2B5EF4-FFF2-40B4-BE49-F238E27FC236}">
                <a16:creationId xmlns:a16="http://schemas.microsoft.com/office/drawing/2014/main" id="{F44A4DE9-1F89-44D1-A4C6-B25AF0D53B16}"/>
              </a:ext>
            </a:extLst>
          </p:cNvPr>
          <p:cNvSpPr txBox="1"/>
          <p:nvPr/>
        </p:nvSpPr>
        <p:spPr>
          <a:xfrm>
            <a:off x="6916766" y="1833750"/>
            <a:ext cx="1800493" cy="415498"/>
          </a:xfrm>
          <a:prstGeom prst="rect">
            <a:avLst/>
          </a:prstGeom>
          <a:noFill/>
        </p:spPr>
        <p:txBody>
          <a:bodyPr wrap="none" rtlCol="0">
            <a:spAutoFit/>
          </a:bodyPr>
          <a:lstStyle/>
          <a:p>
            <a:r>
              <a:rPr kumimoji="1" lang="en-US" altLang="ja-JP" sz="1050" dirty="0">
                <a:latin typeface="メイリオ" panose="020B0604030504040204" pitchFamily="50" charset="-128"/>
                <a:ea typeface="メイリオ" panose="020B0604030504040204" pitchFamily="50" charset="-128"/>
              </a:rPr>
              <a:t>※8/24</a:t>
            </a:r>
            <a:r>
              <a:rPr kumimoji="1" lang="ja-JP" altLang="en-US" sz="1050" dirty="0">
                <a:latin typeface="メイリオ" panose="020B0604030504040204" pitchFamily="50" charset="-128"/>
                <a:ea typeface="メイリオ" panose="020B0604030504040204" pitchFamily="50" charset="-128"/>
              </a:rPr>
              <a:t>アップデートにて</a:t>
            </a:r>
            <a:endParaRPr kumimoji="1" lang="en-US" altLang="ja-JP" sz="1050" dirty="0">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　新アイコンとなりました</a:t>
            </a:r>
          </a:p>
        </p:txBody>
      </p:sp>
    </p:spTree>
    <p:extLst>
      <p:ext uri="{BB962C8B-B14F-4D97-AF65-F5344CB8AC3E}">
        <p14:creationId xmlns:p14="http://schemas.microsoft.com/office/powerpoint/2010/main" val="1424253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図 39" descr="検索アイコンがある画面の画像"/>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0830" y="1996373"/>
            <a:ext cx="1620000" cy="3404032"/>
          </a:xfrm>
          <a:prstGeom prst="rect">
            <a:avLst/>
          </a:prstGeom>
          <a:ln w="9525">
            <a:solidFill>
              <a:schemeClr val="tx1">
                <a:lumMod val="50000"/>
                <a:lumOff val="50000"/>
              </a:schemeClr>
            </a:solidFill>
          </a:ln>
        </p:spPr>
      </p:pic>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90"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287747"/>
            <a:ext cx="6886822" cy="991041"/>
          </a:xfrm>
        </p:spPr>
        <p:txBody>
          <a:bodyPr vert="horz" wrap="none">
            <a:spAutoFit/>
          </a:bodyPr>
          <a:lstStyle/>
          <a:p>
            <a:r>
              <a:rPr lang="ja-JP" altLang="en-US" dirty="0"/>
              <a:t>マイナポータルアプリの入手 および</a:t>
            </a:r>
            <a:br>
              <a:rPr lang="en-US" altLang="ja-JP" dirty="0"/>
            </a:br>
            <a:r>
              <a:rPr lang="ja-JP" altLang="en-US" dirty="0"/>
              <a:t>インストールのしかた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2-C</a:t>
            </a:r>
            <a:endParaRPr lang="en-US" sz="3600" dirty="0"/>
          </a:p>
        </p:txBody>
      </p:sp>
      <p:sp>
        <p:nvSpPr>
          <p:cNvPr id="29" name="テキスト ボックス 28">
            <a:extLst>
              <a:ext uri="{FF2B5EF4-FFF2-40B4-BE49-F238E27FC236}">
                <a16:creationId xmlns:a16="http://schemas.microsoft.com/office/drawing/2014/main" id="{37FB58B1-DAB0-433E-83F9-04BCEA067600}"/>
              </a:ext>
            </a:extLst>
          </p:cNvPr>
          <p:cNvSpPr txBox="1"/>
          <p:nvPr/>
        </p:nvSpPr>
        <p:spPr>
          <a:xfrm>
            <a:off x="5868144"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
        <p:nvSpPr>
          <p:cNvPr id="33"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59133"/>
            <a:ext cx="8280000" cy="360000"/>
          </a:xfrm>
        </p:spPr>
        <p:txBody>
          <a:bodyPr>
            <a:normAutofit fontScale="92500" lnSpcReduction="20000"/>
          </a:bodyPr>
          <a:lstStyle/>
          <a:p>
            <a:r>
              <a:rPr lang="ja-JP" altLang="en-US" sz="2600" dirty="0"/>
              <a:t>マイナポータルアプリ</a:t>
            </a:r>
            <a:r>
              <a:rPr lang="ja-JP" altLang="en-US" sz="1700" dirty="0"/>
              <a:t>＜デジタル庁＞</a:t>
            </a:r>
            <a:r>
              <a:rPr lang="ja-JP" altLang="en-US" sz="2600" dirty="0"/>
              <a:t>をインストールします。</a:t>
            </a:r>
          </a:p>
          <a:p>
            <a:endParaRPr lang="en-US" altLang="ja-JP" dirty="0"/>
          </a:p>
          <a:p>
            <a:endParaRPr lang="ja-JP" altLang="en-US" dirty="0"/>
          </a:p>
        </p:txBody>
      </p:sp>
      <p:cxnSp>
        <p:nvCxnSpPr>
          <p:cNvPr id="35" name="カギ線コネクタ 34"/>
          <p:cNvCxnSpPr>
            <a:cxnSpLocks/>
          </p:cNvCxnSpPr>
          <p:nvPr/>
        </p:nvCxnSpPr>
        <p:spPr>
          <a:xfrm>
            <a:off x="3693944" y="3627954"/>
            <a:ext cx="2412000" cy="1656000"/>
          </a:xfrm>
          <a:prstGeom prst="bentConnector3">
            <a:avLst>
              <a:gd name="adj1" fmla="val 41298"/>
            </a:avLst>
          </a:prstGeom>
          <a:ln w="19050">
            <a:solidFill>
              <a:srgbClr val="FF0000"/>
            </a:solidFill>
            <a:tailEnd type="triangle"/>
          </a:ln>
          <a:effectLst>
            <a:glow>
              <a:schemeClr val="bg1"/>
            </a:glow>
          </a:effectLst>
        </p:spPr>
        <p:style>
          <a:lnRef idx="1">
            <a:schemeClr val="accent1"/>
          </a:lnRef>
          <a:fillRef idx="0">
            <a:schemeClr val="accent1"/>
          </a:fillRef>
          <a:effectRef idx="0">
            <a:schemeClr val="accent1"/>
          </a:effectRef>
          <a:fontRef idx="minor">
            <a:schemeClr val="tx1"/>
          </a:fontRef>
        </p:style>
      </p:cxnSp>
      <p:sp>
        <p:nvSpPr>
          <p:cNvPr id="39" name="正方形/長方形 38"/>
          <p:cNvSpPr/>
          <p:nvPr/>
        </p:nvSpPr>
        <p:spPr>
          <a:xfrm>
            <a:off x="6100874" y="5108684"/>
            <a:ext cx="355042" cy="2867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9" name="図 68" descr="検索画面の画像">
            <a:extLst>
              <a:ext uri="{FF2B5EF4-FFF2-40B4-BE49-F238E27FC236}">
                <a16:creationId xmlns:a16="http://schemas.microsoft.com/office/drawing/2014/main" id="{3C16EBF8-8694-4EF6-9B4D-B529DE2F50BC}"/>
              </a:ext>
            </a:extLst>
          </p:cNvPr>
          <p:cNvPicPr>
            <a:picLocks noChangeAspect="1"/>
          </p:cNvPicPr>
          <p:nvPr/>
        </p:nvPicPr>
        <p:blipFill rotWithShape="1">
          <a:blip r:embed="rId8"/>
          <a:srcRect b="40668"/>
          <a:stretch/>
        </p:blipFill>
        <p:spPr>
          <a:xfrm>
            <a:off x="6667936" y="1993029"/>
            <a:ext cx="1620000" cy="1842263"/>
          </a:xfrm>
          <a:prstGeom prst="rect">
            <a:avLst/>
          </a:prstGeom>
          <a:ln w="9525">
            <a:solidFill>
              <a:schemeClr val="tx1">
                <a:lumMod val="50000"/>
                <a:lumOff val="50000"/>
              </a:schemeClr>
            </a:solidFill>
          </a:ln>
        </p:spPr>
      </p:pic>
      <p:pic>
        <p:nvPicPr>
          <p:cNvPr id="9" name="図 8" descr="検索画面に「マイナポータル」と入力する時の画面の画像">
            <a:extLst>
              <a:ext uri="{FF2B5EF4-FFF2-40B4-BE49-F238E27FC236}">
                <a16:creationId xmlns:a16="http://schemas.microsoft.com/office/drawing/2014/main" id="{51D776AF-92A3-42D4-A24E-B73AB39477C9}"/>
              </a:ext>
            </a:extLst>
          </p:cNvPr>
          <p:cNvPicPr>
            <a:picLocks noChangeAspect="1"/>
          </p:cNvPicPr>
          <p:nvPr/>
        </p:nvPicPr>
        <p:blipFill rotWithShape="1">
          <a:blip r:embed="rId9"/>
          <a:srcRect t="3257" b="86791"/>
          <a:stretch/>
        </p:blipFill>
        <p:spPr>
          <a:xfrm>
            <a:off x="7143475" y="2648346"/>
            <a:ext cx="1620000" cy="286751"/>
          </a:xfrm>
          <a:prstGeom prst="rect">
            <a:avLst/>
          </a:prstGeom>
          <a:ln w="9525">
            <a:solidFill>
              <a:schemeClr val="tx1">
                <a:lumMod val="50000"/>
                <a:lumOff val="50000"/>
              </a:schemeClr>
            </a:solidFill>
          </a:ln>
        </p:spPr>
      </p:pic>
      <p:sp>
        <p:nvSpPr>
          <p:cNvPr id="44" name="正方形/長方形 43"/>
          <p:cNvSpPr/>
          <p:nvPr/>
        </p:nvSpPr>
        <p:spPr>
          <a:xfrm>
            <a:off x="6746800" y="2251846"/>
            <a:ext cx="1508504" cy="2175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5" name="カギ線コネクタ 64"/>
          <p:cNvCxnSpPr>
            <a:cxnSpLocks/>
            <a:stCxn id="39" idx="3"/>
            <a:endCxn id="44" idx="1"/>
          </p:cNvCxnSpPr>
          <p:nvPr/>
        </p:nvCxnSpPr>
        <p:spPr>
          <a:xfrm flipV="1">
            <a:off x="6455916" y="2360638"/>
            <a:ext cx="290884" cy="2891430"/>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4" name="正方形/長方形 73">
            <a:extLst>
              <a:ext uri="{FF2B5EF4-FFF2-40B4-BE49-F238E27FC236}">
                <a16:creationId xmlns:a16="http://schemas.microsoft.com/office/drawing/2014/main" id="{64BA4752-AE60-4D7C-9953-B763A091359E}"/>
              </a:ext>
            </a:extLst>
          </p:cNvPr>
          <p:cNvSpPr/>
          <p:nvPr/>
        </p:nvSpPr>
        <p:spPr>
          <a:xfrm>
            <a:off x="7208780" y="2656851"/>
            <a:ext cx="891612" cy="2175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a:extLst>
              <a:ext uri="{FF2B5EF4-FFF2-40B4-BE49-F238E27FC236}">
                <a16:creationId xmlns:a16="http://schemas.microsoft.com/office/drawing/2014/main" id="{2107AF0F-340B-47CE-A48D-9532C09886B3}"/>
              </a:ext>
            </a:extLst>
          </p:cNvPr>
          <p:cNvGrpSpPr/>
          <p:nvPr/>
        </p:nvGrpSpPr>
        <p:grpSpPr>
          <a:xfrm>
            <a:off x="7143475" y="3316186"/>
            <a:ext cx="1620000" cy="1584406"/>
            <a:chOff x="7143475" y="3922903"/>
            <a:chExt cx="1620000" cy="1584406"/>
          </a:xfrm>
        </p:grpSpPr>
        <p:pic>
          <p:nvPicPr>
            <p:cNvPr id="6" name="図 5" descr="「マイナポータルアプリ」の入手画面の画像">
              <a:extLst>
                <a:ext uri="{FF2B5EF4-FFF2-40B4-BE49-F238E27FC236}">
                  <a16:creationId xmlns:a16="http://schemas.microsoft.com/office/drawing/2014/main" id="{2383E6E2-EB1C-4C56-95C7-AF7A5EE1A533}"/>
                </a:ext>
              </a:extLst>
            </p:cNvPr>
            <p:cNvPicPr>
              <a:picLocks noChangeAspect="1"/>
            </p:cNvPicPr>
            <p:nvPr/>
          </p:nvPicPr>
          <p:blipFill rotWithShape="1">
            <a:blip r:embed="rId10"/>
            <a:srcRect t="3498" b="41516"/>
            <a:stretch/>
          </p:blipFill>
          <p:spPr>
            <a:xfrm>
              <a:off x="7143475" y="3922903"/>
              <a:ext cx="1620000" cy="1584406"/>
            </a:xfrm>
            <a:prstGeom prst="rect">
              <a:avLst/>
            </a:prstGeom>
            <a:ln w="9525">
              <a:solidFill>
                <a:schemeClr val="tx1">
                  <a:lumMod val="50000"/>
                  <a:lumOff val="50000"/>
                </a:schemeClr>
              </a:solidFill>
            </a:ln>
          </p:spPr>
        </p:pic>
        <p:sp>
          <p:nvSpPr>
            <p:cNvPr id="36" name="正方形/長方形 35"/>
            <p:cNvSpPr/>
            <p:nvPr/>
          </p:nvSpPr>
          <p:spPr>
            <a:xfrm>
              <a:off x="8280540" y="4283657"/>
              <a:ext cx="419857" cy="2154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図形グループ 40">
              <a:extLst>
                <a:ext uri="{FF2B5EF4-FFF2-40B4-BE49-F238E27FC236}">
                  <a16:creationId xmlns:a16="http://schemas.microsoft.com/office/drawing/2014/main" id="{0D6A8FA0-9940-4C33-9075-5D89393B5CEB}"/>
                </a:ext>
              </a:extLst>
            </p:cNvPr>
            <p:cNvGrpSpPr/>
            <p:nvPr/>
          </p:nvGrpSpPr>
          <p:grpSpPr>
            <a:xfrm>
              <a:off x="8028384" y="4047455"/>
              <a:ext cx="492443" cy="461665"/>
              <a:chOff x="7516281" y="2673548"/>
              <a:chExt cx="492443" cy="461665"/>
            </a:xfrm>
          </p:grpSpPr>
          <p:sp>
            <p:nvSpPr>
              <p:cNvPr id="42" name="円/楕円 41">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❺</a:t>
                </a:r>
                <a:endParaRPr lang="en-US" altLang="ja-JP" sz="2400" b="1" dirty="0">
                  <a:solidFill>
                    <a:srgbClr val="009650"/>
                  </a:solidFill>
                  <a:latin typeface="Meiryo" charset="-128"/>
                  <a:ea typeface="Meiryo" charset="-128"/>
                  <a:cs typeface="Meiryo" charset="-128"/>
                </a:endParaRPr>
              </a:p>
            </p:txBody>
          </p:sp>
        </p:grpSp>
      </p:grpSp>
      <p:grpSp>
        <p:nvGrpSpPr>
          <p:cNvPr id="48" name="図形グループ 47">
            <a:extLst>
              <a:ext uri="{FF2B5EF4-FFF2-40B4-BE49-F238E27FC236}">
                <a16:creationId xmlns:a16="http://schemas.microsoft.com/office/drawing/2014/main" id="{0D6A8FA0-9940-4C33-9075-5D89393B5CEB}"/>
              </a:ext>
            </a:extLst>
          </p:cNvPr>
          <p:cNvGrpSpPr/>
          <p:nvPr/>
        </p:nvGrpSpPr>
        <p:grpSpPr>
          <a:xfrm>
            <a:off x="6959877" y="2426000"/>
            <a:ext cx="492443" cy="461665"/>
            <a:chOff x="7516281" y="2673548"/>
            <a:chExt cx="492443" cy="461665"/>
          </a:xfrm>
        </p:grpSpPr>
        <p:sp>
          <p:nvSpPr>
            <p:cNvPr id="49" name="円/楕円 48">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p:txBody>
        </p:sp>
      </p:grpSp>
      <p:grpSp>
        <p:nvGrpSpPr>
          <p:cNvPr id="59" name="図形グループ 58">
            <a:extLst>
              <a:ext uri="{FF2B5EF4-FFF2-40B4-BE49-F238E27FC236}">
                <a16:creationId xmlns:a16="http://schemas.microsoft.com/office/drawing/2014/main" id="{0D6A8FA0-9940-4C33-9075-5D89393B5CEB}"/>
              </a:ext>
            </a:extLst>
          </p:cNvPr>
          <p:cNvGrpSpPr/>
          <p:nvPr/>
        </p:nvGrpSpPr>
        <p:grpSpPr>
          <a:xfrm>
            <a:off x="6383812" y="1993952"/>
            <a:ext cx="492444" cy="461665"/>
            <a:chOff x="7516280" y="2673548"/>
            <a:chExt cx="492444" cy="461665"/>
          </a:xfrm>
        </p:grpSpPr>
        <p:sp>
          <p:nvSpPr>
            <p:cNvPr id="60" name="円/楕円 59">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8209E3C3-E98E-4C55-8189-B9952DF419BD}"/>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grpSp>
        <p:nvGrpSpPr>
          <p:cNvPr id="73" name="図形グループ 72">
            <a:extLst>
              <a:ext uri="{FF2B5EF4-FFF2-40B4-BE49-F238E27FC236}">
                <a16:creationId xmlns:a16="http://schemas.microsoft.com/office/drawing/2014/main" id="{0D6A8FA0-9940-4C33-9075-5D89393B5CEB}"/>
              </a:ext>
            </a:extLst>
          </p:cNvPr>
          <p:cNvGrpSpPr/>
          <p:nvPr/>
        </p:nvGrpSpPr>
        <p:grpSpPr>
          <a:xfrm>
            <a:off x="5819457" y="4874120"/>
            <a:ext cx="492443" cy="461665"/>
            <a:chOff x="7516281" y="2673548"/>
            <a:chExt cx="492443" cy="461665"/>
          </a:xfrm>
        </p:grpSpPr>
        <p:sp>
          <p:nvSpPr>
            <p:cNvPr id="78" name="円/楕円 77">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50" name="object 5" descr="スマートフォンのホーム画面の画像"/>
          <p:cNvSpPr>
            <a:spLocks noChangeAspect="1"/>
          </p:cNvSpPr>
          <p:nvPr/>
        </p:nvSpPr>
        <p:spPr>
          <a:xfrm>
            <a:off x="3311835" y="2357721"/>
            <a:ext cx="1260000" cy="2235195"/>
          </a:xfrm>
          <a:prstGeom prst="rect">
            <a:avLst/>
          </a:prstGeom>
          <a:blipFill>
            <a:blip r:embed="rId11" cstate="print"/>
            <a:stretch>
              <a:fillRect/>
            </a:stretch>
          </a:blipFill>
        </p:spPr>
        <p:txBody>
          <a:bodyPr wrap="square" lIns="0" tIns="0" rIns="0" bIns="0" rtlCol="0"/>
          <a:lstStyle/>
          <a:p>
            <a:endParaRPr dirty="0"/>
          </a:p>
        </p:txBody>
      </p:sp>
      <p:sp>
        <p:nvSpPr>
          <p:cNvPr id="54" name="正方形/長方形 53"/>
          <p:cNvSpPr>
            <a:spLocks noChangeAspect="1"/>
          </p:cNvSpPr>
          <p:nvPr/>
        </p:nvSpPr>
        <p:spPr>
          <a:xfrm>
            <a:off x="3293834" y="3427899"/>
            <a:ext cx="400110" cy="400110"/>
          </a:xfrm>
          <a:prstGeom prst="rect">
            <a:avLst/>
          </a:prstGeom>
          <a:noFill/>
          <a:ln w="19050">
            <a:solidFill>
              <a:srgbClr val="FF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0" name="図形グループ 79">
            <a:extLst>
              <a:ext uri="{FF2B5EF4-FFF2-40B4-BE49-F238E27FC236}">
                <a16:creationId xmlns:a16="http://schemas.microsoft.com/office/drawing/2014/main" id="{0D6A8FA0-9940-4C33-9075-5D89393B5CEB}"/>
              </a:ext>
            </a:extLst>
          </p:cNvPr>
          <p:cNvGrpSpPr/>
          <p:nvPr/>
        </p:nvGrpSpPr>
        <p:grpSpPr>
          <a:xfrm>
            <a:off x="3047993" y="3212976"/>
            <a:ext cx="492443" cy="461665"/>
            <a:chOff x="7516281" y="2673548"/>
            <a:chExt cx="492443" cy="461665"/>
          </a:xfrm>
        </p:grpSpPr>
        <p:sp>
          <p:nvSpPr>
            <p:cNvPr id="81" name="円/楕円 80">
              <a:extLst>
                <a:ext uri="{FF2B5EF4-FFF2-40B4-BE49-F238E27FC236}">
                  <a16:creationId xmlns:a16="http://schemas.microsoft.com/office/drawing/2014/main" id="{11E883B8-6DDC-4CC1-8707-39D7A1542B7E}"/>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正方形/長方形 81">
              <a:extLst>
                <a:ext uri="{FF2B5EF4-FFF2-40B4-BE49-F238E27FC236}">
                  <a16:creationId xmlns:a16="http://schemas.microsoft.com/office/drawing/2014/main" id="{8209E3C3-E98E-4C55-8189-B9952DF419BD}"/>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83" name="テキスト ボックス 82">
            <a:extLst>
              <a:ext uri="{FF2B5EF4-FFF2-40B4-BE49-F238E27FC236}">
                <a16:creationId xmlns:a16="http://schemas.microsoft.com/office/drawing/2014/main" id="{6A013054-7987-46D2-89A9-B09248912486}"/>
              </a:ext>
            </a:extLst>
          </p:cNvPr>
          <p:cNvSpPr txBox="1"/>
          <p:nvPr/>
        </p:nvSpPr>
        <p:spPr>
          <a:xfrm>
            <a:off x="500510" y="1815328"/>
            <a:ext cx="3240000" cy="4493538"/>
          </a:xfrm>
          <a:prstGeom prst="rect">
            <a:avLst/>
          </a:prstGeom>
          <a:noFill/>
        </p:spPr>
        <p:txBody>
          <a:bodyPr wrap="square" rtlCol="0">
            <a:spAutoFit/>
          </a:bodyPr>
          <a:lstStyle/>
          <a:p>
            <a:pPr indent="-417600"/>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indent="-417600"/>
            <a:r>
              <a:rPr lang="en-US" altLang="ja-JP" b="1" spc="-16" dirty="0">
                <a:latin typeface="メイリオ" panose="020B0604030504040204" pitchFamily="50" charset="-128"/>
                <a:ea typeface="メイリオ" panose="020B0604030504040204" pitchFamily="50" charset="-128"/>
                <a:cs typeface="AoyagiKouzanFontT"/>
              </a:rPr>
              <a:t>｢</a:t>
            </a:r>
            <a:r>
              <a:rPr lang="en-US" altLang="ja-JP" b="1" dirty="0">
                <a:latin typeface="Meiryo" charset="-128"/>
                <a:ea typeface="Meiryo" charset="-128"/>
                <a:cs typeface="Meiryo" charset="-128"/>
              </a:rPr>
              <a:t>App Store</a:t>
            </a:r>
            <a:r>
              <a:rPr lang="ja-JP" altLang="en-US" b="1" spc="-750" dirty="0">
                <a:latin typeface="Meiryo" charset="-128"/>
                <a:ea typeface="Meiryo" charset="-128"/>
                <a:cs typeface="Meiryo" charset="-128"/>
              </a:rPr>
              <a:t> </a:t>
            </a:r>
            <a:r>
              <a:rPr lang="en-US" altLang="ja-JP" b="1" spc="-16" dirty="0">
                <a:latin typeface="メイリオ" panose="020B0604030504040204" pitchFamily="50" charset="-128"/>
                <a:ea typeface="メイリオ" panose="020B0604030504040204" pitchFamily="50" charset="-128"/>
                <a:cs typeface="AoyagiKouzanFontT"/>
              </a:rPr>
              <a:t>｣</a:t>
            </a:r>
            <a:r>
              <a:rPr lang="ja-JP" altLang="en-US" b="1" dirty="0">
                <a:latin typeface="Meiryo" charset="-128"/>
                <a:ea typeface="Meiryo" charset="-128"/>
                <a:cs typeface="Meiryo" charset="-128"/>
              </a:rPr>
              <a:t>をタップ</a:t>
            </a:r>
          </a:p>
          <a:p>
            <a:pPr indent="-417600"/>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indent="-417600"/>
            <a:r>
              <a:rPr lang="en-US" altLang="ja-JP" b="1" spc="-16" dirty="0">
                <a:latin typeface="メイリオ" panose="020B0604030504040204" pitchFamily="50" charset="-128"/>
                <a:ea typeface="メイリオ" panose="020B0604030504040204" pitchFamily="50" charset="-128"/>
                <a:cs typeface="AoyagiKouzanFontT"/>
              </a:rPr>
              <a:t>｢</a:t>
            </a:r>
            <a:r>
              <a:rPr lang="ja-JP" altLang="en-US" b="1" dirty="0">
                <a:latin typeface="Meiryo" charset="-128"/>
                <a:ea typeface="Meiryo" charset="-128"/>
                <a:cs typeface="Meiryo" charset="-128"/>
              </a:rPr>
              <a:t>検索</a:t>
            </a:r>
            <a:r>
              <a:rPr lang="en-US" altLang="ja-JP" b="1" spc="-16" dirty="0">
                <a:latin typeface="メイリオ" panose="020B0604030504040204" pitchFamily="50" charset="-128"/>
                <a:ea typeface="メイリオ" panose="020B0604030504040204" pitchFamily="50" charset="-128"/>
                <a:cs typeface="AoyagiKouzanFontT"/>
              </a:rPr>
              <a:t>｣</a:t>
            </a:r>
            <a:r>
              <a:rPr lang="ja-JP" altLang="en-US" b="1" dirty="0">
                <a:latin typeface="Meiryo" charset="-128"/>
                <a:ea typeface="Meiryo" charset="-128"/>
                <a:cs typeface="Meiryo" charset="-128"/>
              </a:rPr>
              <a:t>をタップ</a:t>
            </a:r>
          </a:p>
          <a:p>
            <a:pPr indent="-417600"/>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indent="-417600"/>
            <a:r>
              <a:rPr lang="en-US" altLang="ja-JP" b="1" spc="-16" dirty="0">
                <a:latin typeface="メイリオ" panose="020B0604030504040204" pitchFamily="50" charset="-128"/>
                <a:ea typeface="メイリオ" panose="020B0604030504040204" pitchFamily="50" charset="-128"/>
                <a:cs typeface="AoyagiKouzanFontT"/>
              </a:rPr>
              <a:t>｢</a:t>
            </a:r>
            <a:r>
              <a:rPr lang="ja-JP" altLang="en-US" b="1" dirty="0">
                <a:latin typeface="Meiryo" charset="-128"/>
                <a:ea typeface="Meiryo" charset="-128"/>
                <a:cs typeface="Meiryo" charset="-128"/>
              </a:rPr>
              <a:t>ゲーム</a:t>
            </a:r>
            <a:r>
              <a:rPr lang="ja-JP" altLang="en-US" b="1" spc="-500" dirty="0">
                <a:latin typeface="Meiryo" charset="-128"/>
                <a:ea typeface="Meiryo" charset="-128"/>
                <a:cs typeface="Meiryo" charset="-128"/>
              </a:rPr>
              <a:t>、</a:t>
            </a:r>
            <a:r>
              <a:rPr lang="en-US" altLang="ja-JP" b="1" dirty="0">
                <a:latin typeface="Meiryo" charset="-128"/>
                <a:ea typeface="Meiryo" charset="-128"/>
                <a:cs typeface="Meiryo" charset="-128"/>
              </a:rPr>
              <a:t>App</a:t>
            </a:r>
            <a:r>
              <a:rPr lang="ja-JP" altLang="en-US" b="1" spc="-500" dirty="0">
                <a:latin typeface="Meiryo" charset="-128"/>
                <a:ea typeface="Meiryo" charset="-128"/>
                <a:cs typeface="Meiryo" charset="-128"/>
              </a:rPr>
              <a:t> 、</a:t>
            </a:r>
            <a:endParaRPr lang="en-US" altLang="ja-JP" b="1" spc="-500" dirty="0">
              <a:latin typeface="Meiryo" charset="-128"/>
              <a:ea typeface="Meiryo" charset="-128"/>
              <a:cs typeface="Meiryo" charset="-128"/>
            </a:endParaRPr>
          </a:p>
          <a:p>
            <a:pPr indent="-417600"/>
            <a:r>
              <a:rPr lang="ja-JP" altLang="en-US" b="1" dirty="0">
                <a:latin typeface="Meiryo" charset="-128"/>
                <a:ea typeface="Meiryo" charset="-128"/>
                <a:cs typeface="Meiryo" charset="-128"/>
              </a:rPr>
              <a:t>ストーリーなど</a:t>
            </a:r>
            <a:r>
              <a:rPr lang="en-US" altLang="ja-JP" b="1" spc="-16" dirty="0">
                <a:latin typeface="メイリオ" panose="020B0604030504040204" pitchFamily="50" charset="-128"/>
                <a:ea typeface="メイリオ" panose="020B0604030504040204" pitchFamily="50" charset="-128"/>
                <a:cs typeface="AoyagiKouzanFontT"/>
              </a:rPr>
              <a:t>｣</a:t>
            </a:r>
            <a:r>
              <a:rPr lang="ja-JP" altLang="en-US" b="1" dirty="0">
                <a:latin typeface="Meiryo" charset="-128"/>
                <a:ea typeface="Meiryo" charset="-128"/>
                <a:cs typeface="Meiryo" charset="-128"/>
              </a:rPr>
              <a:t>をタップ</a:t>
            </a:r>
          </a:p>
          <a:p>
            <a:pPr indent="-417600"/>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pPr indent="-417600"/>
            <a:r>
              <a:rPr lang="en-US" altLang="ja-JP" b="1" spc="-16" dirty="0">
                <a:latin typeface="メイリオ" panose="020B0604030504040204" pitchFamily="50" charset="-128"/>
                <a:ea typeface="メイリオ" panose="020B0604030504040204" pitchFamily="50" charset="-128"/>
                <a:cs typeface="AoyagiKouzanFontT"/>
              </a:rPr>
              <a:t>｢</a:t>
            </a:r>
            <a:r>
              <a:rPr lang="ja-JP" altLang="en-US" b="1" dirty="0">
                <a:latin typeface="Meiryo" charset="-128"/>
                <a:ea typeface="Meiryo" charset="-128"/>
                <a:cs typeface="Meiryo" charset="-128"/>
              </a:rPr>
              <a:t>マイナポータル</a:t>
            </a:r>
            <a:r>
              <a:rPr lang="en-US" altLang="ja-JP" b="1" spc="-16" dirty="0">
                <a:latin typeface="メイリオ" panose="020B0604030504040204" pitchFamily="50" charset="-128"/>
                <a:ea typeface="メイリオ" panose="020B0604030504040204" pitchFamily="50" charset="-128"/>
                <a:cs typeface="AoyagiKouzanFontT"/>
              </a:rPr>
              <a:t>｣</a:t>
            </a:r>
            <a:r>
              <a:rPr lang="ja-JP" altLang="en-US" b="1" dirty="0">
                <a:latin typeface="Meiryo" charset="-128"/>
                <a:ea typeface="Meiryo" charset="-128"/>
                <a:cs typeface="Meiryo" charset="-128"/>
              </a:rPr>
              <a:t>を検索</a:t>
            </a:r>
          </a:p>
          <a:p>
            <a:pPr indent="-417600"/>
            <a:r>
              <a:rPr lang="ja-JP" altLang="en-US" sz="3200" b="1" dirty="0">
                <a:solidFill>
                  <a:srgbClr val="009650"/>
                </a:solidFill>
                <a:latin typeface="Meiryo" charset="-128"/>
                <a:ea typeface="Meiryo" charset="-128"/>
                <a:cs typeface="Meiryo" charset="-128"/>
              </a:rPr>
              <a:t>❺</a:t>
            </a:r>
            <a:endParaRPr lang="en-US" altLang="ja-JP" sz="3200" b="1" dirty="0">
              <a:solidFill>
                <a:srgbClr val="009650"/>
              </a:solidFill>
              <a:latin typeface="Meiryo" charset="-128"/>
              <a:ea typeface="Meiryo" charset="-128"/>
              <a:cs typeface="Meiryo" charset="-128"/>
            </a:endParaRPr>
          </a:p>
          <a:p>
            <a:pPr indent="-417600"/>
            <a:r>
              <a:rPr lang="en-US" altLang="ja-JP" b="1" spc="-16" dirty="0">
                <a:latin typeface="メイリオ" panose="020B0604030504040204" pitchFamily="50" charset="-128"/>
                <a:ea typeface="メイリオ" panose="020B0604030504040204" pitchFamily="50" charset="-128"/>
                <a:cs typeface="AoyagiKouzanFontT"/>
              </a:rPr>
              <a:t>｢</a:t>
            </a:r>
            <a:r>
              <a:rPr lang="ja-JP" altLang="en-US" b="1" dirty="0">
                <a:latin typeface="Meiryo" charset="-128"/>
                <a:ea typeface="Meiryo" charset="-128"/>
                <a:cs typeface="Meiryo" charset="-128"/>
              </a:rPr>
              <a:t>入手</a:t>
            </a:r>
            <a:r>
              <a:rPr lang="en-US" altLang="ja-JP" b="1" spc="-16" dirty="0">
                <a:latin typeface="メイリオ" panose="020B0604030504040204" pitchFamily="50" charset="-128"/>
                <a:ea typeface="メイリオ" panose="020B0604030504040204" pitchFamily="50" charset="-128"/>
                <a:cs typeface="AoyagiKouzanFontT"/>
              </a:rPr>
              <a:t>｣</a:t>
            </a:r>
            <a:r>
              <a:rPr lang="ja-JP" altLang="en-US" b="1" dirty="0">
                <a:latin typeface="Meiryo" charset="-128"/>
                <a:ea typeface="Meiryo" charset="-128"/>
                <a:cs typeface="Meiryo" charset="-128"/>
              </a:rPr>
              <a:t>をタップ</a:t>
            </a:r>
          </a:p>
          <a:p>
            <a:pPr indent="-417600"/>
            <a:endParaRPr lang="en-US" altLang="ja-JP" b="1" dirty="0">
              <a:latin typeface="Meiryo" charset="-128"/>
              <a:ea typeface="Meiryo" charset="-128"/>
              <a:cs typeface="Meiryo" charset="-128"/>
            </a:endParaRPr>
          </a:p>
        </p:txBody>
      </p:sp>
      <p:cxnSp>
        <p:nvCxnSpPr>
          <p:cNvPr id="10" name="直線矢印コネクタ 9"/>
          <p:cNvCxnSpPr/>
          <p:nvPr/>
        </p:nvCxnSpPr>
        <p:spPr>
          <a:xfrm>
            <a:off x="7653336" y="2459489"/>
            <a:ext cx="0" cy="17891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a:off x="2370239" y="5509681"/>
            <a:ext cx="5444314" cy="830997"/>
          </a:xfrm>
          <a:prstGeom prst="rect">
            <a:avLst/>
          </a:prstGeom>
          <a:noFill/>
        </p:spPr>
        <p:txBody>
          <a:bodyPr wrap="square" rtlCol="0">
            <a:spAutoFit/>
          </a:bodyPr>
          <a:lstStyle/>
          <a:p>
            <a:pPr marL="201600" indent="-201600"/>
            <a:r>
              <a:rPr lang="en-US" altLang="ja-JP" sz="1200" dirty="0">
                <a:latin typeface="Meiryo" charset="-128"/>
                <a:ea typeface="Meiryo" charset="-128"/>
                <a:cs typeface="Meiryo" charset="-128"/>
              </a:rPr>
              <a:t>※</a:t>
            </a:r>
            <a:r>
              <a:rPr lang="ja-JP" altLang="en-US" sz="1200" dirty="0">
                <a:latin typeface="Meiryo" charset="-128"/>
                <a:ea typeface="Meiryo" charset="-128"/>
                <a:cs typeface="Meiryo" charset="-128"/>
              </a:rPr>
              <a:t> マイナポータルアプリ＜デジタル庁＞が見つからない場合は、</a:t>
            </a:r>
            <a:r>
              <a:rPr lang="en-US" altLang="ja-JP" sz="1200" dirty="0">
                <a:latin typeface="Meiryo" charset="-128"/>
                <a:ea typeface="Meiryo" charset="-128"/>
                <a:cs typeface="Meiryo" charset="-128"/>
              </a:rPr>
              <a:t>OS</a:t>
            </a:r>
            <a:r>
              <a:rPr lang="ja-JP" altLang="en-US" sz="1200" dirty="0">
                <a:latin typeface="Meiryo" charset="-128"/>
                <a:ea typeface="Meiryo" charset="-128"/>
                <a:cs typeface="Meiryo" charset="-128"/>
              </a:rPr>
              <a:t>が</a:t>
            </a:r>
            <a:r>
              <a:rPr lang="en-US" altLang="ja-JP" sz="1200" dirty="0">
                <a:latin typeface="Meiryo" charset="-128"/>
                <a:ea typeface="Meiryo" charset="-128"/>
                <a:cs typeface="Meiryo" charset="-128"/>
              </a:rPr>
              <a:t>iOS 13.1</a:t>
            </a:r>
            <a:r>
              <a:rPr lang="ja-JP" altLang="en-US" sz="1200" dirty="0">
                <a:latin typeface="Meiryo" charset="-128"/>
                <a:ea typeface="Meiryo" charset="-128"/>
                <a:cs typeface="Meiryo" charset="-128"/>
              </a:rPr>
              <a:t>以上、ブラウザが</a:t>
            </a:r>
            <a:r>
              <a:rPr lang="en-US" altLang="ja-JP" sz="1200" dirty="0">
                <a:latin typeface="Meiryo" charset="-128"/>
                <a:ea typeface="Meiryo" charset="-128"/>
                <a:cs typeface="Meiryo" charset="-128"/>
              </a:rPr>
              <a:t>Safari 13</a:t>
            </a:r>
            <a:r>
              <a:rPr lang="ja-JP" altLang="en-US" sz="1200" dirty="0">
                <a:latin typeface="Meiryo" charset="-128"/>
                <a:ea typeface="Meiryo" charset="-128"/>
                <a:cs typeface="Meiryo" charset="-128"/>
              </a:rPr>
              <a:t>以上の条件を満たしていない可能性が</a:t>
            </a:r>
            <a:endParaRPr lang="en-US" altLang="ja-JP" sz="1200" dirty="0">
              <a:latin typeface="Meiryo" charset="-128"/>
              <a:ea typeface="Meiryo" charset="-128"/>
              <a:cs typeface="Meiryo" charset="-128"/>
            </a:endParaRPr>
          </a:p>
          <a:p>
            <a:pPr marL="201600" indent="-201600"/>
            <a:r>
              <a:rPr lang="en-US" altLang="ja-JP" sz="1200" dirty="0">
                <a:latin typeface="Meiryo" charset="-128"/>
                <a:ea typeface="Meiryo" charset="-128"/>
                <a:cs typeface="Meiryo" charset="-128"/>
              </a:rPr>
              <a:t>	</a:t>
            </a:r>
            <a:r>
              <a:rPr lang="ja-JP" altLang="en-US" sz="1200" dirty="0">
                <a:latin typeface="Meiryo" charset="-128"/>
                <a:ea typeface="Meiryo" charset="-128"/>
                <a:cs typeface="Meiryo" charset="-128"/>
              </a:rPr>
              <a:t>あります。バージョンアップしてから再度、インストールしてください。</a:t>
            </a:r>
            <a:endParaRPr lang="en-US" altLang="ja-JP" sz="1200" dirty="0">
              <a:latin typeface="Meiryo" charset="-128"/>
              <a:ea typeface="Meiryo" charset="-128"/>
              <a:cs typeface="Meiryo" charset="-128"/>
            </a:endParaRPr>
          </a:p>
          <a:p>
            <a:pPr marL="201600" indent="-201600"/>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rPr>
              <a:t>WEB</a:t>
            </a:r>
            <a:r>
              <a:rPr lang="ja-JP" altLang="en-US" sz="1200" dirty="0">
                <a:latin typeface="メイリオ" panose="020B0604030504040204" pitchFamily="50" charset="-128"/>
                <a:ea typeface="メイリオ" panose="020B0604030504040204" pitchFamily="50" charset="-128"/>
              </a:rPr>
              <a:t>サイトへ接続するため別途通信料がかかることがあります。</a:t>
            </a:r>
          </a:p>
        </p:txBody>
      </p:sp>
      <p:grpSp>
        <p:nvGrpSpPr>
          <p:cNvPr id="11" name="グループ化 10">
            <a:extLst>
              <a:ext uri="{FF2B5EF4-FFF2-40B4-BE49-F238E27FC236}">
                <a16:creationId xmlns:a16="http://schemas.microsoft.com/office/drawing/2014/main" id="{E0C95A40-7445-407F-94D9-0D2A66613AC1}"/>
              </a:ext>
            </a:extLst>
          </p:cNvPr>
          <p:cNvGrpSpPr/>
          <p:nvPr/>
        </p:nvGrpSpPr>
        <p:grpSpPr>
          <a:xfrm>
            <a:off x="6658273" y="4815669"/>
            <a:ext cx="2286985" cy="601326"/>
            <a:chOff x="9228373" y="4423696"/>
            <a:chExt cx="2286985" cy="601326"/>
          </a:xfrm>
        </p:grpSpPr>
        <p:pic>
          <p:nvPicPr>
            <p:cNvPr id="43" name="図 42">
              <a:extLst>
                <a:ext uri="{FF2B5EF4-FFF2-40B4-BE49-F238E27FC236}">
                  <a16:creationId xmlns:a16="http://schemas.microsoft.com/office/drawing/2014/main" id="{60A98034-7621-467E-80A4-0359DD58B7B8}"/>
                </a:ext>
              </a:extLst>
            </p:cNvPr>
            <p:cNvPicPr>
              <a:picLocks noChangeAspect="1"/>
            </p:cNvPicPr>
            <p:nvPr/>
          </p:nvPicPr>
          <p:blipFill>
            <a:blip r:embed="rId12"/>
            <a:stretch>
              <a:fillRect/>
            </a:stretch>
          </p:blipFill>
          <p:spPr>
            <a:xfrm>
              <a:off x="9228373" y="4423696"/>
              <a:ext cx="579783" cy="579783"/>
            </a:xfrm>
            <a:prstGeom prst="rect">
              <a:avLst/>
            </a:prstGeom>
          </p:spPr>
        </p:pic>
        <p:sp>
          <p:nvSpPr>
            <p:cNvPr id="45" name="テキスト ボックス 44">
              <a:extLst>
                <a:ext uri="{FF2B5EF4-FFF2-40B4-BE49-F238E27FC236}">
                  <a16:creationId xmlns:a16="http://schemas.microsoft.com/office/drawing/2014/main" id="{5811BD45-CBCF-413C-8996-185C2CCE974E}"/>
                </a:ext>
              </a:extLst>
            </p:cNvPr>
            <p:cNvSpPr txBox="1"/>
            <p:nvPr/>
          </p:nvSpPr>
          <p:spPr>
            <a:xfrm>
              <a:off x="9714865" y="4609524"/>
              <a:ext cx="1800493" cy="415498"/>
            </a:xfrm>
            <a:prstGeom prst="rect">
              <a:avLst/>
            </a:prstGeom>
            <a:noFill/>
          </p:spPr>
          <p:txBody>
            <a:bodyPr wrap="none" rtlCol="0">
              <a:spAutoFit/>
            </a:bodyPr>
            <a:lstStyle/>
            <a:p>
              <a:r>
                <a:rPr kumimoji="1" lang="en-US" altLang="ja-JP" sz="1050" dirty="0">
                  <a:latin typeface="メイリオ" panose="020B0604030504040204" pitchFamily="50" charset="-128"/>
                  <a:ea typeface="メイリオ" panose="020B0604030504040204" pitchFamily="50" charset="-128"/>
                </a:rPr>
                <a:t>※8/24</a:t>
              </a:r>
              <a:r>
                <a:rPr kumimoji="1" lang="ja-JP" altLang="en-US" sz="1050" dirty="0">
                  <a:latin typeface="メイリオ" panose="020B0604030504040204" pitchFamily="50" charset="-128"/>
                  <a:ea typeface="メイリオ" panose="020B0604030504040204" pitchFamily="50" charset="-128"/>
                </a:rPr>
                <a:t>アップデートにて</a:t>
              </a:r>
              <a:endParaRPr kumimoji="1" lang="en-US" altLang="ja-JP" sz="1050" dirty="0">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　新アイコンとなりました</a:t>
              </a:r>
            </a:p>
          </p:txBody>
        </p:sp>
      </p:grpSp>
      <p:cxnSp>
        <p:nvCxnSpPr>
          <p:cNvPr id="72" name="カギ線コネクタ 64">
            <a:extLst>
              <a:ext uri="{FF2B5EF4-FFF2-40B4-BE49-F238E27FC236}">
                <a16:creationId xmlns:a16="http://schemas.microsoft.com/office/drawing/2014/main" id="{75C90F4B-9590-4E72-82D1-64D6915F28FC}"/>
              </a:ext>
            </a:extLst>
          </p:cNvPr>
          <p:cNvCxnSpPr>
            <a:cxnSpLocks/>
            <a:stCxn id="74" idx="2"/>
            <a:endCxn id="36" idx="0"/>
          </p:cNvCxnSpPr>
          <p:nvPr/>
        </p:nvCxnSpPr>
        <p:spPr>
          <a:xfrm rot="16200000" flipH="1">
            <a:off x="7671274" y="2857745"/>
            <a:ext cx="802506" cy="835883"/>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グループ化 16">
            <a:extLst>
              <a:ext uri="{FF2B5EF4-FFF2-40B4-BE49-F238E27FC236}">
                <a16:creationId xmlns:a16="http://schemas.microsoft.com/office/drawing/2014/main" id="{4782EAA3-ADFB-42BB-A4E0-DE4F5926089F}"/>
              </a:ext>
            </a:extLst>
          </p:cNvPr>
          <p:cNvGrpSpPr/>
          <p:nvPr/>
        </p:nvGrpSpPr>
        <p:grpSpPr>
          <a:xfrm>
            <a:off x="6948165" y="3892393"/>
            <a:ext cx="260615" cy="923276"/>
            <a:chOff x="6948165" y="3892393"/>
            <a:chExt cx="260615" cy="923276"/>
          </a:xfrm>
        </p:grpSpPr>
        <p:cxnSp>
          <p:nvCxnSpPr>
            <p:cNvPr id="13" name="直線矢印コネクタ 12">
              <a:extLst>
                <a:ext uri="{FF2B5EF4-FFF2-40B4-BE49-F238E27FC236}">
                  <a16:creationId xmlns:a16="http://schemas.microsoft.com/office/drawing/2014/main" id="{096101DF-63B5-47F5-9DC7-2FE9CFB1084B}"/>
                </a:ext>
              </a:extLst>
            </p:cNvPr>
            <p:cNvCxnSpPr>
              <a:cxnSpLocks/>
            </p:cNvCxnSpPr>
            <p:nvPr/>
          </p:nvCxnSpPr>
          <p:spPr>
            <a:xfrm>
              <a:off x="6948165" y="3892393"/>
              <a:ext cx="26061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63FB1E29-FB39-4355-97AB-50C0E3B6C52F}"/>
                </a:ext>
              </a:extLst>
            </p:cNvPr>
            <p:cNvCxnSpPr>
              <a:cxnSpLocks/>
              <a:endCxn id="43" idx="0"/>
            </p:cNvCxnSpPr>
            <p:nvPr/>
          </p:nvCxnSpPr>
          <p:spPr>
            <a:xfrm>
              <a:off x="6948165" y="3892393"/>
              <a:ext cx="0" cy="923276"/>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15850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EA87BFE9-46AE-49CF-B283-E1D24FE64A59}"/>
              </a:ext>
            </a:extLst>
          </p:cNvPr>
          <p:cNvPicPr>
            <a:picLocks noChangeAspect="1"/>
          </p:cNvPicPr>
          <p:nvPr/>
        </p:nvPicPr>
        <p:blipFill rotWithShape="1">
          <a:blip r:embed="rId5"/>
          <a:srcRect b="20359"/>
          <a:stretch/>
        </p:blipFill>
        <p:spPr>
          <a:xfrm>
            <a:off x="5668205" y="2700449"/>
            <a:ext cx="1869123" cy="3225903"/>
          </a:xfrm>
          <a:prstGeom prst="rect">
            <a:avLst/>
          </a:prstGeom>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14"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346919"/>
            <a:ext cx="7200000" cy="720000"/>
          </a:xfrm>
        </p:spPr>
        <p:txBody>
          <a:bodyPr vert="horz">
            <a:noAutofit/>
          </a:bodyPr>
          <a:lstStyle/>
          <a:p>
            <a:r>
              <a:rPr lang="ja-JP" altLang="en-US" dirty="0"/>
              <a:t>マイナポータルの利用開始</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2-D</a:t>
            </a:r>
            <a:endParaRPr lang="en-US" sz="3600" dirty="0"/>
          </a:p>
        </p:txBody>
      </p:sp>
      <p:sp>
        <p:nvSpPr>
          <p:cNvPr id="25" name="正方形/長方形 24">
            <a:extLst>
              <a:ext uri="{FF2B5EF4-FFF2-40B4-BE49-F238E27FC236}">
                <a16:creationId xmlns:a16="http://schemas.microsoft.com/office/drawing/2014/main" id="{08CBEAF1-BBB8-4A67-B752-96484AD5D339}"/>
              </a:ext>
            </a:extLst>
          </p:cNvPr>
          <p:cNvSpPr/>
          <p:nvPr/>
        </p:nvSpPr>
        <p:spPr>
          <a:xfrm>
            <a:off x="5743426" y="4960416"/>
            <a:ext cx="1693649" cy="29168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object 15" descr="スマートフォンのホーム画面の画像">
            <a:extLst>
              <a:ext uri="{FF2B5EF4-FFF2-40B4-BE49-F238E27FC236}">
                <a16:creationId xmlns:a16="http://schemas.microsoft.com/office/drawing/2014/main" id="{65936A44-6779-4519-8642-9EE2C55F0587}"/>
              </a:ext>
            </a:extLst>
          </p:cNvPr>
          <p:cNvSpPr>
            <a:spLocks noChangeAspect="1"/>
          </p:cNvSpPr>
          <p:nvPr/>
        </p:nvSpPr>
        <p:spPr>
          <a:xfrm>
            <a:off x="3308536" y="1627812"/>
            <a:ext cx="1440000" cy="2177996"/>
          </a:xfrm>
          <a:prstGeom prst="rect">
            <a:avLst/>
          </a:prstGeom>
          <a:blipFill>
            <a:blip r:embed="rId8" cstate="print"/>
            <a:stretch>
              <a:fillRect/>
            </a:stretch>
          </a:blipFill>
        </p:spPr>
        <p:txBody>
          <a:bodyPr wrap="square" lIns="0" tIns="0" rIns="0" bIns="0" rtlCol="0"/>
          <a:lstStyle/>
          <a:p>
            <a:endParaRPr dirty="0"/>
          </a:p>
        </p:txBody>
      </p:sp>
      <p:sp>
        <p:nvSpPr>
          <p:cNvPr id="32" name="正方形/長方形 31">
            <a:extLst>
              <a:ext uri="{FF2B5EF4-FFF2-40B4-BE49-F238E27FC236}">
                <a16:creationId xmlns:a16="http://schemas.microsoft.com/office/drawing/2014/main" id="{32EB2719-436B-4F3C-B13B-FD2A28140B0B}"/>
              </a:ext>
            </a:extLst>
          </p:cNvPr>
          <p:cNvSpPr/>
          <p:nvPr/>
        </p:nvSpPr>
        <p:spPr>
          <a:xfrm>
            <a:off x="3706751" y="2393970"/>
            <a:ext cx="360000" cy="36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 name="カギ線コネクタ 41">
            <a:extLst>
              <a:ext uri="{FF2B5EF4-FFF2-40B4-BE49-F238E27FC236}">
                <a16:creationId xmlns:a16="http://schemas.microsoft.com/office/drawing/2014/main" id="{DFA3A164-E126-423C-9F08-303059802260}"/>
              </a:ext>
            </a:extLst>
          </p:cNvPr>
          <p:cNvCxnSpPr>
            <a:cxnSpLocks/>
            <a:stCxn id="32" idx="3"/>
          </p:cNvCxnSpPr>
          <p:nvPr/>
        </p:nvCxnSpPr>
        <p:spPr>
          <a:xfrm flipV="1">
            <a:off x="4066751" y="2003355"/>
            <a:ext cx="1347193" cy="570615"/>
          </a:xfrm>
          <a:prstGeom prst="bentConnector3">
            <a:avLst>
              <a:gd name="adj1" fmla="val 60948"/>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カギ線コネクタ 41">
            <a:extLst>
              <a:ext uri="{FF2B5EF4-FFF2-40B4-BE49-F238E27FC236}">
                <a16:creationId xmlns:a16="http://schemas.microsoft.com/office/drawing/2014/main" id="{5CD46CFB-26D7-4EF3-A536-6B909042F64C}"/>
              </a:ext>
            </a:extLst>
          </p:cNvPr>
          <p:cNvCxnSpPr>
            <a:cxnSpLocks/>
          </p:cNvCxnSpPr>
          <p:nvPr/>
        </p:nvCxnSpPr>
        <p:spPr>
          <a:xfrm rot="16200000" flipH="1">
            <a:off x="4514224" y="3352688"/>
            <a:ext cx="2610337" cy="548588"/>
          </a:xfrm>
          <a:prstGeom prst="bentConnector3">
            <a:avLst>
              <a:gd name="adj1" fmla="val 5000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 name="図 29" descr="スマートフォンを使っているマイナちゃんのイラスト">
            <a:extLst>
              <a:ext uri="{FF2B5EF4-FFF2-40B4-BE49-F238E27FC236}">
                <a16:creationId xmlns:a16="http://schemas.microsoft.com/office/drawing/2014/main" id="{50E528C6-2652-4147-B2DC-D6344A5CE1B9}"/>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3635896" y="4657153"/>
            <a:ext cx="885702" cy="1580370"/>
          </a:xfrm>
          <a:prstGeom prst="rect">
            <a:avLst/>
          </a:prstGeom>
        </p:spPr>
      </p:pic>
      <p:sp>
        <p:nvSpPr>
          <p:cNvPr id="69" name="正方形/長方形 68">
            <a:extLst>
              <a:ext uri="{FF2B5EF4-FFF2-40B4-BE49-F238E27FC236}">
                <a16:creationId xmlns:a16="http://schemas.microsoft.com/office/drawing/2014/main" id="{8209E3C3-E98E-4C55-8189-B9952DF419BD}"/>
              </a:ext>
            </a:extLst>
          </p:cNvPr>
          <p:cNvSpPr/>
          <p:nvPr/>
        </p:nvSpPr>
        <p:spPr>
          <a:xfrm>
            <a:off x="6156176" y="1922231"/>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sp>
        <p:nvSpPr>
          <p:cNvPr id="73" name="テキスト ボックス 72">
            <a:extLst>
              <a:ext uri="{FF2B5EF4-FFF2-40B4-BE49-F238E27FC236}">
                <a16:creationId xmlns:a16="http://schemas.microsoft.com/office/drawing/2014/main" id="{79AE165D-7433-4954-AB3E-268BE10F3010}"/>
              </a:ext>
            </a:extLst>
          </p:cNvPr>
          <p:cNvSpPr txBox="1"/>
          <p:nvPr/>
        </p:nvSpPr>
        <p:spPr>
          <a:xfrm>
            <a:off x="376352" y="1446844"/>
            <a:ext cx="3233512"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rPr>
              <a:t> </a:t>
            </a: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マイナポータルの</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b="1" dirty="0">
                <a:solidFill>
                  <a:prstClr val="black"/>
                </a:solidFill>
                <a:latin typeface="Meiryo" charset="-128"/>
                <a:ea typeface="Meiryo" charset="-128"/>
                <a:cs typeface="Meiryo" charset="-128"/>
              </a:rPr>
              <a:t>  </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アイコンをタップ</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rPr>
              <a:t> </a:t>
            </a: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lvl="0">
              <a:defRPr/>
            </a:pP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「ログイン</a:t>
            </a:r>
            <a:r>
              <a:rPr lang="ja-JP" altLang="en-US" sz="2000" b="1" spc="-750" dirty="0">
                <a:latin typeface="Meiryo" charset="-128"/>
                <a:ea typeface="Meiryo" charset="-128"/>
                <a:cs typeface="Meiryo" charset="-128"/>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をタップ</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rPr>
              <a:t> </a:t>
            </a: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❸</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lvl="0">
              <a:defRPr/>
            </a:pP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「ログイン</a:t>
            </a:r>
            <a:r>
              <a:rPr lang="ja-JP" altLang="en-US" sz="2000" b="1" spc="-750" dirty="0">
                <a:latin typeface="Meiryo" charset="-128"/>
                <a:ea typeface="Meiryo" charset="-128"/>
                <a:cs typeface="Meiryo" charset="-128"/>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をタップ</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a:defRPr/>
            </a:pPr>
            <a:r>
              <a:rPr lang="en-US" altLang="ja-JP" sz="2000" b="1" dirty="0">
                <a:latin typeface="メイリオ" panose="020B0604030504040204" pitchFamily="50" charset="-128"/>
                <a:ea typeface="メイリオ" panose="020B0604030504040204" pitchFamily="50" charset="-128"/>
              </a:rPr>
              <a:t>  </a:t>
            </a:r>
            <a:r>
              <a:rPr lang="ja-JP" altLang="en-US" sz="2000" b="1" dirty="0">
                <a:latin typeface="メイリオ" panose="020B0604030504040204" pitchFamily="50" charset="-128"/>
                <a:ea typeface="メイリオ" panose="020B0604030504040204" pitchFamily="50" charset="-128"/>
              </a:rPr>
              <a:t>初めての方も</a:t>
            </a:r>
            <a:r>
              <a:rPr lang="ja-JP" altLang="en-US" sz="2000" b="1" spc="-300" dirty="0">
                <a:latin typeface="メイリオ" panose="020B0604030504040204" pitchFamily="50" charset="-128"/>
                <a:ea typeface="メイリオ" panose="020B0604030504040204" pitchFamily="50" charset="-128"/>
              </a:rPr>
              <a:t>、</a:t>
            </a:r>
            <a:endParaRPr lang="en-US" altLang="ja-JP" sz="2000" b="1" spc="-300" dirty="0">
              <a:latin typeface="メイリオ" panose="020B0604030504040204" pitchFamily="50" charset="-128"/>
              <a:ea typeface="メイリオ" panose="020B0604030504040204" pitchFamily="50" charset="-128"/>
            </a:endParaRPr>
          </a:p>
          <a:p>
            <a:pPr>
              <a:defRPr/>
            </a:pPr>
            <a:r>
              <a:rPr lang="ja-JP" altLang="en-US" sz="2000" b="1" dirty="0">
                <a:latin typeface="メイリオ" panose="020B0604030504040204" pitchFamily="50" charset="-128"/>
                <a:ea typeface="メイリオ" panose="020B0604030504040204" pitchFamily="50" charset="-128"/>
              </a:rPr>
              <a:t>「ログイン</a:t>
            </a:r>
            <a:r>
              <a:rPr lang="ja-JP" altLang="en-US" sz="2000" b="1" spc="-750" dirty="0">
                <a:latin typeface="Meiryo" charset="-128"/>
                <a:ea typeface="Meiryo" charset="-128"/>
                <a:cs typeface="Meiryo" charset="-128"/>
              </a:rPr>
              <a:t>」</a:t>
            </a:r>
            <a:r>
              <a:rPr lang="ja-JP" altLang="en-US" sz="2000" b="1" dirty="0">
                <a:latin typeface="メイリオ" panose="020B0604030504040204" pitchFamily="50" charset="-128"/>
                <a:ea typeface="メイリオ" panose="020B0604030504040204" pitchFamily="50" charset="-128"/>
              </a:rPr>
              <a:t>をタップして</a:t>
            </a:r>
            <a:endParaRPr lang="en-US" altLang="ja-JP" sz="2000" b="1" dirty="0">
              <a:latin typeface="メイリオ" panose="020B0604030504040204" pitchFamily="50" charset="-128"/>
              <a:ea typeface="メイリオ" panose="020B0604030504040204" pitchFamily="50" charset="-128"/>
            </a:endParaRPr>
          </a:p>
          <a:p>
            <a:pPr>
              <a:defRPr/>
            </a:pPr>
            <a:r>
              <a:rPr lang="en-US" altLang="ja-JP" sz="2000" b="1" dirty="0">
                <a:latin typeface="メイリオ" panose="020B0604030504040204" pitchFamily="50" charset="-128"/>
                <a:ea typeface="メイリオ" panose="020B0604030504040204" pitchFamily="50" charset="-128"/>
              </a:rPr>
              <a:t>  </a:t>
            </a:r>
            <a:r>
              <a:rPr lang="ja-JP" altLang="en-US" sz="2000" b="1" dirty="0">
                <a:latin typeface="メイリオ" panose="020B0604030504040204" pitchFamily="50" charset="-128"/>
                <a:ea typeface="メイリオ" panose="020B0604030504040204" pitchFamily="50" charset="-128"/>
              </a:rPr>
              <a:t>進んでください</a:t>
            </a:r>
            <a:endParaRPr lang="en-US" altLang="ja-JP" sz="2000" b="1"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2000" b="1" dirty="0">
              <a:latin typeface="Meiryo" charset="-128"/>
              <a:ea typeface="Meiryo" charset="-128"/>
              <a:cs typeface="Meiryo" charset="-128"/>
            </a:endParaRPr>
          </a:p>
        </p:txBody>
      </p:sp>
      <p:pic>
        <p:nvPicPr>
          <p:cNvPr id="5" name="図 4">
            <a:extLst>
              <a:ext uri="{FF2B5EF4-FFF2-40B4-BE49-F238E27FC236}">
                <a16:creationId xmlns:a16="http://schemas.microsoft.com/office/drawing/2014/main" id="{7C6DDB51-686D-4A90-A26B-615B8196C49E}"/>
              </a:ext>
            </a:extLst>
          </p:cNvPr>
          <p:cNvPicPr>
            <a:picLocks noChangeAspect="1"/>
          </p:cNvPicPr>
          <p:nvPr/>
        </p:nvPicPr>
        <p:blipFill>
          <a:blip r:embed="rId10"/>
          <a:stretch>
            <a:fillRect/>
          </a:stretch>
        </p:blipFill>
        <p:spPr>
          <a:xfrm>
            <a:off x="5476434" y="1605903"/>
            <a:ext cx="731420" cy="731420"/>
          </a:xfrm>
          <a:prstGeom prst="rect">
            <a:avLst/>
          </a:prstGeom>
        </p:spPr>
      </p:pic>
      <p:sp>
        <p:nvSpPr>
          <p:cNvPr id="35" name="テキスト ボックス 34">
            <a:extLst>
              <a:ext uri="{FF2B5EF4-FFF2-40B4-BE49-F238E27FC236}">
                <a16:creationId xmlns:a16="http://schemas.microsoft.com/office/drawing/2014/main" id="{C654AA3C-A13B-4BB5-893B-575D06DAB5BC}"/>
              </a:ext>
            </a:extLst>
          </p:cNvPr>
          <p:cNvSpPr txBox="1"/>
          <p:nvPr/>
        </p:nvSpPr>
        <p:spPr>
          <a:xfrm>
            <a:off x="6147847" y="1458710"/>
            <a:ext cx="2608406" cy="415498"/>
          </a:xfrm>
          <a:prstGeom prst="rect">
            <a:avLst/>
          </a:prstGeom>
          <a:noFill/>
        </p:spPr>
        <p:txBody>
          <a:bodyPr wrap="none" rtlCol="0">
            <a:spAutoFit/>
          </a:bodyPr>
          <a:lstStyle/>
          <a:p>
            <a:r>
              <a:rPr kumimoji="1" lang="en-US" altLang="ja-JP" sz="1050" dirty="0">
                <a:latin typeface="メイリオ" panose="020B0604030504040204" pitchFamily="50" charset="-128"/>
                <a:ea typeface="メイリオ" panose="020B0604030504040204" pitchFamily="50" charset="-128"/>
              </a:rPr>
              <a:t>※8/24</a:t>
            </a:r>
            <a:r>
              <a:rPr kumimoji="1" lang="ja-JP" altLang="en-US" sz="1050" dirty="0">
                <a:latin typeface="メイリオ" panose="020B0604030504040204" pitchFamily="50" charset="-128"/>
                <a:ea typeface="メイリオ" panose="020B0604030504040204" pitchFamily="50" charset="-128"/>
              </a:rPr>
              <a:t>アップデートにて</a:t>
            </a:r>
            <a:endParaRPr kumimoji="1" lang="en-US" altLang="ja-JP" sz="1050" dirty="0">
              <a:latin typeface="メイリオ" panose="020B0604030504040204" pitchFamily="50" charset="-128"/>
              <a:ea typeface="メイリオ" panose="020B0604030504040204" pitchFamily="50" charset="-128"/>
            </a:endParaRPr>
          </a:p>
          <a:p>
            <a:r>
              <a:rPr kumimoji="1" lang="ja-JP" altLang="en-US" sz="1050" dirty="0">
                <a:latin typeface="メイリオ" panose="020B0604030504040204" pitchFamily="50" charset="-128"/>
                <a:ea typeface="メイリオ" panose="020B0604030504040204" pitchFamily="50" charset="-128"/>
              </a:rPr>
              <a:t>　新アイコン・新デザインとなりました</a:t>
            </a:r>
          </a:p>
        </p:txBody>
      </p:sp>
      <p:grpSp>
        <p:nvGrpSpPr>
          <p:cNvPr id="3" name="グループ化 2">
            <a:extLst>
              <a:ext uri="{FF2B5EF4-FFF2-40B4-BE49-F238E27FC236}">
                <a16:creationId xmlns:a16="http://schemas.microsoft.com/office/drawing/2014/main" id="{EB8948FE-A760-4D70-93AC-9DA1B64BBAE7}"/>
              </a:ext>
            </a:extLst>
          </p:cNvPr>
          <p:cNvGrpSpPr/>
          <p:nvPr/>
        </p:nvGrpSpPr>
        <p:grpSpPr>
          <a:xfrm>
            <a:off x="5668205" y="1959844"/>
            <a:ext cx="2840902" cy="3938241"/>
            <a:chOff x="5668205" y="1959844"/>
            <a:chExt cx="2840902" cy="3938241"/>
          </a:xfrm>
        </p:grpSpPr>
        <p:sp>
          <p:nvSpPr>
            <p:cNvPr id="38" name="テキスト ボックス 37">
              <a:extLst>
                <a:ext uri="{FF2B5EF4-FFF2-40B4-BE49-F238E27FC236}">
                  <a16:creationId xmlns:a16="http://schemas.microsoft.com/office/drawing/2014/main" id="{43959F74-65F8-444C-A7D6-CFC8D7B61317}"/>
                </a:ext>
              </a:extLst>
            </p:cNvPr>
            <p:cNvSpPr txBox="1"/>
            <p:nvPr/>
          </p:nvSpPr>
          <p:spPr>
            <a:xfrm>
              <a:off x="6493107" y="1959844"/>
              <a:ext cx="2016000" cy="523220"/>
            </a:xfrm>
            <a:prstGeom prst="rect">
              <a:avLst/>
            </a:prstGeom>
            <a:noFill/>
          </p:spPr>
          <p:txBody>
            <a:bodyPr wrap="square" rtlCol="0">
              <a:spAutoFit/>
            </a:bodyPr>
            <a:lstStyle/>
            <a:p>
              <a:r>
                <a:rPr lang="ja-JP" altLang="en-US" sz="1400" b="1" dirty="0">
                  <a:solidFill>
                    <a:srgbClr val="009650"/>
                  </a:solidFill>
                  <a:latin typeface="Meiryo" charset="-128"/>
                  <a:ea typeface="Meiryo" charset="-128"/>
                  <a:cs typeface="Meiryo" charset="-128"/>
                </a:rPr>
                <a:t>この</a:t>
              </a:r>
              <a:r>
                <a:rPr lang="ja-JP" altLang="en-US" sz="1400" b="1">
                  <a:solidFill>
                    <a:srgbClr val="009650"/>
                  </a:solidFill>
                  <a:latin typeface="Meiryo" charset="-128"/>
                  <a:ea typeface="Meiryo" charset="-128"/>
                  <a:cs typeface="Meiryo" charset="-128"/>
                </a:rPr>
                <a:t>アイコンをタップ</a:t>
              </a:r>
              <a:endParaRPr lang="ja-JP" altLang="en-US" sz="1400" b="1" dirty="0">
                <a:solidFill>
                  <a:srgbClr val="009650"/>
                </a:solidFill>
                <a:latin typeface="Meiryo" charset="-128"/>
                <a:ea typeface="Meiryo" charset="-128"/>
                <a:cs typeface="Meiryo" charset="-128"/>
              </a:endParaRPr>
            </a:p>
          </p:txBody>
        </p:sp>
        <p:sp>
          <p:nvSpPr>
            <p:cNvPr id="13" name="正方形/長方形 12">
              <a:extLst>
                <a:ext uri="{FF2B5EF4-FFF2-40B4-BE49-F238E27FC236}">
                  <a16:creationId xmlns:a16="http://schemas.microsoft.com/office/drawing/2014/main" id="{8C9850FF-2B44-4B43-BBA9-CB9E3D1F348C}"/>
                </a:ext>
              </a:extLst>
            </p:cNvPr>
            <p:cNvSpPr/>
            <p:nvPr/>
          </p:nvSpPr>
          <p:spPr>
            <a:xfrm>
              <a:off x="5668205" y="2672182"/>
              <a:ext cx="1826045" cy="32259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0" name="テキスト ボックス 9">
            <a:extLst>
              <a:ext uri="{FF2B5EF4-FFF2-40B4-BE49-F238E27FC236}">
                <a16:creationId xmlns:a16="http://schemas.microsoft.com/office/drawing/2014/main" id="{63B25A81-3733-4489-AEBE-59389D99110A}"/>
              </a:ext>
            </a:extLst>
          </p:cNvPr>
          <p:cNvSpPr txBox="1"/>
          <p:nvPr/>
        </p:nvSpPr>
        <p:spPr>
          <a:xfrm>
            <a:off x="5274127" y="4827293"/>
            <a:ext cx="492444" cy="461665"/>
          </a:xfrm>
          <a:prstGeom prst="rect">
            <a:avLst/>
          </a:prstGeom>
          <a:noFill/>
        </p:spPr>
        <p:txBody>
          <a:bodyPr wrap="none" rtlCol="0">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spTree>
    <p:extLst>
      <p:ext uri="{BB962C8B-B14F-4D97-AF65-F5344CB8AC3E}">
        <p14:creationId xmlns:p14="http://schemas.microsoft.com/office/powerpoint/2010/main" val="2584979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オブジェクト 8" hidden="1">
            <a:extLst>
              <a:ext uri="{FF2B5EF4-FFF2-40B4-BE49-F238E27FC236}">
                <a16:creationId xmlns:a16="http://schemas.microsoft.com/office/drawing/2014/main" id="{5740E3A7-FEB0-46B0-933C-164BA4C08EEC}"/>
              </a:ext>
            </a:extLst>
          </p:cNvPr>
          <p:cNvGraphicFramePr>
            <a:graphicFrameLocks noChangeAspect="1"/>
          </p:cNvGraphicFramePr>
          <p:nvPr>
            <p:custDataLst>
              <p:tags r:id="rId2"/>
            </p:custDataLst>
            <p:extLst>
              <p:ext uri="{D42A27DB-BD31-4B8C-83A1-F6EECF244321}">
                <p14:modId xmlns:p14="http://schemas.microsoft.com/office/powerpoint/2010/main" val="27801401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04" name="think-cell スライド" r:id="rId5" imgW="554" imgH="551" progId="TCLayout.ActiveDocument.1">
                  <p:embed/>
                </p:oleObj>
              </mc:Choice>
              <mc:Fallback>
                <p:oleObj name="think-cell スライド" r:id="rId5" imgW="554" imgH="551" progId="TCLayout.ActiveDocument.1">
                  <p:embed/>
                  <p:pic>
                    <p:nvPicPr>
                      <p:cNvPr id="9" name="オブジェクト 8" hidden="1">
                        <a:extLst>
                          <a:ext uri="{FF2B5EF4-FFF2-40B4-BE49-F238E27FC236}">
                            <a16:creationId xmlns:a16="http://schemas.microsoft.com/office/drawing/2014/main" id="{5740E3A7-FEB0-46B0-933C-164BA4C08EE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2-D</a:t>
            </a:r>
            <a:endParaRPr lang="en-US" sz="3600" dirty="0"/>
          </a:p>
        </p:txBody>
      </p:sp>
      <p:sp>
        <p:nvSpPr>
          <p:cNvPr id="24" name="object 9" descr="マイナンバーカードをスマートフォン裏面に密着させているイラスト"/>
          <p:cNvSpPr>
            <a:spLocks noChangeAspect="1"/>
          </p:cNvSpPr>
          <p:nvPr/>
        </p:nvSpPr>
        <p:spPr>
          <a:xfrm>
            <a:off x="5471860" y="2350775"/>
            <a:ext cx="1440000" cy="2560000"/>
          </a:xfrm>
          <a:prstGeom prst="rect">
            <a:avLst/>
          </a:prstGeom>
          <a:blipFill>
            <a:blip r:embed="rId7" cstate="print"/>
            <a:stretch>
              <a:fillRect/>
            </a:stretch>
          </a:blipFill>
          <a:ln w="9525">
            <a:solidFill>
              <a:schemeClr val="tx1">
                <a:lumMod val="50000"/>
                <a:lumOff val="50000"/>
              </a:schemeClr>
            </a:solidFill>
          </a:ln>
        </p:spPr>
        <p:txBody>
          <a:bodyPr wrap="square" lIns="0" tIns="0" rIns="0" bIns="0" rtlCol="0"/>
          <a:lstStyle/>
          <a:p>
            <a:endParaRPr dirty="0"/>
          </a:p>
        </p:txBody>
      </p:sp>
      <p:sp>
        <p:nvSpPr>
          <p:cNvPr id="28" name="object 13" descr="ログイン認証の成功を表しているイラスト"/>
          <p:cNvSpPr>
            <a:spLocks noChangeAspect="1"/>
          </p:cNvSpPr>
          <p:nvPr/>
        </p:nvSpPr>
        <p:spPr>
          <a:xfrm>
            <a:off x="7095611" y="2356024"/>
            <a:ext cx="1440000" cy="2504348"/>
          </a:xfrm>
          <a:prstGeom prst="rect">
            <a:avLst/>
          </a:prstGeom>
          <a:blipFill>
            <a:blip r:embed="rId8" cstate="print"/>
            <a:stretch>
              <a:fillRect/>
            </a:stretch>
          </a:blipFill>
          <a:ln w="9525">
            <a:solidFill>
              <a:schemeClr val="tx1">
                <a:lumMod val="50000"/>
                <a:lumOff val="50000"/>
              </a:schemeClr>
            </a:solidFill>
          </a:ln>
        </p:spPr>
        <p:txBody>
          <a:bodyPr wrap="square" lIns="0" tIns="0" rIns="0" bIns="0" rtlCol="0"/>
          <a:lstStyle/>
          <a:p>
            <a:endParaRPr dirty="0"/>
          </a:p>
        </p:txBody>
      </p:sp>
      <p:sp>
        <p:nvSpPr>
          <p:cNvPr id="7" name="字幕 6">
            <a:extLst>
              <a:ext uri="{FF2B5EF4-FFF2-40B4-BE49-F238E27FC236}">
                <a16:creationId xmlns:a16="http://schemas.microsoft.com/office/drawing/2014/main" id="{72574FA4-1AE5-4A80-A738-AAB6EBF4D916}"/>
              </a:ext>
            </a:extLst>
          </p:cNvPr>
          <p:cNvSpPr>
            <a:spLocks noGrp="1"/>
          </p:cNvSpPr>
          <p:nvPr>
            <p:ph type="subTitle" idx="1"/>
          </p:nvPr>
        </p:nvSpPr>
        <p:spPr>
          <a:xfrm>
            <a:off x="540472" y="1412776"/>
            <a:ext cx="8280000" cy="396000"/>
          </a:xfrm>
        </p:spPr>
        <p:txBody>
          <a:bodyPr>
            <a:normAutofit fontScale="92500"/>
          </a:bodyPr>
          <a:lstStyle/>
          <a:p>
            <a:r>
              <a:rPr lang="ja-JP" altLang="en-US" dirty="0"/>
              <a:t>マイナンバーカードの</a:t>
            </a:r>
            <a:r>
              <a:rPr lang="ja-JP" altLang="en-US" dirty="0">
                <a:solidFill>
                  <a:srgbClr val="0070C0"/>
                </a:solidFill>
              </a:rPr>
              <a:t>利用者証明用電子証明書</a:t>
            </a:r>
            <a:r>
              <a:rPr lang="en-US" altLang="ja-JP" baseline="30000" dirty="0"/>
              <a:t>※</a:t>
            </a:r>
            <a:r>
              <a:rPr lang="ja-JP" altLang="en-US" dirty="0"/>
              <a:t>の認証です。</a:t>
            </a:r>
          </a:p>
          <a:p>
            <a:endParaRPr lang="ja-JP" altLang="en-US" dirty="0"/>
          </a:p>
        </p:txBody>
      </p:sp>
      <p:sp>
        <p:nvSpPr>
          <p:cNvPr id="20" name="テキスト ボックス 19">
            <a:extLst>
              <a:ext uri="{FF2B5EF4-FFF2-40B4-BE49-F238E27FC236}">
                <a16:creationId xmlns:a16="http://schemas.microsoft.com/office/drawing/2014/main" id="{869CA66F-7794-4F98-90C3-C61E327239FD}"/>
              </a:ext>
            </a:extLst>
          </p:cNvPr>
          <p:cNvSpPr txBox="1"/>
          <p:nvPr/>
        </p:nvSpPr>
        <p:spPr>
          <a:xfrm>
            <a:off x="6657993" y="5479453"/>
            <a:ext cx="950017" cy="707886"/>
          </a:xfrm>
          <a:prstGeom prst="rect">
            <a:avLst/>
          </a:prstGeom>
          <a:noFill/>
        </p:spPr>
        <p:txBody>
          <a:bodyPr wrap="square" rtlCol="0">
            <a:spAutoFit/>
          </a:bodyPr>
          <a:lstStyle/>
          <a:p>
            <a:r>
              <a:rPr kumimoji="1" lang="ja-JP" altLang="en-US" sz="1000" dirty="0">
                <a:latin typeface="メイリオ" panose="020B0604030504040204" pitchFamily="50" charset="-128"/>
                <a:ea typeface="メイリオ" panose="020B0604030504040204" pitchFamily="50" charset="-128"/>
              </a:rPr>
              <a:t>マイナンバー　　　　</a:t>
            </a: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カードの読取</a:t>
            </a:r>
            <a:r>
              <a:rPr kumimoji="1"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機種毎のカードの位置</a:t>
            </a:r>
            <a:endParaRPr lang="en-US" altLang="ja-JP" sz="1000" dirty="0">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099FFD4D-35A5-41DA-93FF-1BD214541C3B}"/>
              </a:ext>
            </a:extLst>
          </p:cNvPr>
          <p:cNvSpPr txBox="1"/>
          <p:nvPr/>
        </p:nvSpPr>
        <p:spPr>
          <a:xfrm>
            <a:off x="5484521" y="5409650"/>
            <a:ext cx="1055908" cy="246221"/>
          </a:xfrm>
          <a:prstGeom prst="rect">
            <a:avLst/>
          </a:prstGeom>
          <a:noFill/>
        </p:spPr>
        <p:txBody>
          <a:bodyPr wrap="square" rtlCol="0">
            <a:spAutoFit/>
          </a:bodyPr>
          <a:lstStyle/>
          <a:p>
            <a:r>
              <a:rPr kumimoji="1" lang="en-US" altLang="ja-JP" sz="1000" dirty="0">
                <a:latin typeface="メイリオ" panose="020B0604030504040204" pitchFamily="50" charset="-128"/>
                <a:ea typeface="メイリオ" panose="020B0604030504040204" pitchFamily="50" charset="-128"/>
              </a:rPr>
              <a:t>Android</a:t>
            </a:r>
            <a:r>
              <a:rPr kumimoji="1" lang="ja-JP" altLang="en-US" sz="1000" dirty="0">
                <a:latin typeface="メイリオ" panose="020B0604030504040204" pitchFamily="50" charset="-128"/>
                <a:ea typeface="メイリオ" panose="020B0604030504040204" pitchFamily="50" charset="-128"/>
              </a:rPr>
              <a:t>機種</a:t>
            </a:r>
          </a:p>
        </p:txBody>
      </p:sp>
      <p:pic>
        <p:nvPicPr>
          <p:cNvPr id="34" name="図 33" descr="iPhone機種のマイナンバーカード読み取りのQRコード">
            <a:extLst>
              <a:ext uri="{FF2B5EF4-FFF2-40B4-BE49-F238E27FC236}">
                <a16:creationId xmlns:a16="http://schemas.microsoft.com/office/drawing/2014/main" id="{C9C24D76-765C-4C1D-970E-307D670B699A}"/>
              </a:ext>
            </a:extLst>
          </p:cNvPr>
          <p:cNvPicPr>
            <a:picLocks noChangeAspect="1"/>
          </p:cNvPicPr>
          <p:nvPr/>
        </p:nvPicPr>
        <p:blipFill>
          <a:blip r:embed="rId9"/>
          <a:stretch>
            <a:fillRect/>
          </a:stretch>
        </p:blipFill>
        <p:spPr>
          <a:xfrm>
            <a:off x="8001456" y="5578154"/>
            <a:ext cx="600442" cy="600442"/>
          </a:xfrm>
          <a:prstGeom prst="rect">
            <a:avLst/>
          </a:prstGeom>
        </p:spPr>
      </p:pic>
      <p:sp>
        <p:nvSpPr>
          <p:cNvPr id="35" name="テキスト ボックス 34">
            <a:extLst>
              <a:ext uri="{FF2B5EF4-FFF2-40B4-BE49-F238E27FC236}">
                <a16:creationId xmlns:a16="http://schemas.microsoft.com/office/drawing/2014/main" id="{47946960-53ED-4E08-AE24-CAB7A88900BA}"/>
              </a:ext>
            </a:extLst>
          </p:cNvPr>
          <p:cNvSpPr txBox="1"/>
          <p:nvPr/>
        </p:nvSpPr>
        <p:spPr>
          <a:xfrm>
            <a:off x="7835609" y="5421225"/>
            <a:ext cx="950017" cy="246221"/>
          </a:xfrm>
          <a:prstGeom prst="rect">
            <a:avLst/>
          </a:prstGeom>
          <a:noFill/>
        </p:spPr>
        <p:txBody>
          <a:bodyPr wrap="square" rtlCol="0">
            <a:spAutoFit/>
          </a:bodyPr>
          <a:lstStyle/>
          <a:p>
            <a:r>
              <a:rPr kumimoji="1" lang="en-US" altLang="ja-JP" sz="1000" dirty="0">
                <a:latin typeface="メイリオ" panose="020B0604030504040204" pitchFamily="50" charset="-128"/>
                <a:ea typeface="メイリオ" panose="020B0604030504040204" pitchFamily="50" charset="-128"/>
              </a:rPr>
              <a:t>iPhone</a:t>
            </a:r>
            <a:r>
              <a:rPr kumimoji="1" lang="ja-JP" altLang="en-US" sz="1000" dirty="0">
                <a:latin typeface="メイリオ" panose="020B0604030504040204" pitchFamily="50" charset="-128"/>
                <a:ea typeface="メイリオ" panose="020B0604030504040204" pitchFamily="50" charset="-128"/>
              </a:rPr>
              <a:t>機種</a:t>
            </a:r>
          </a:p>
        </p:txBody>
      </p:sp>
      <p:sp>
        <p:nvSpPr>
          <p:cNvPr id="3" name="矢印: 右 2">
            <a:extLst>
              <a:ext uri="{FF2B5EF4-FFF2-40B4-BE49-F238E27FC236}">
                <a16:creationId xmlns:a16="http://schemas.microsoft.com/office/drawing/2014/main" id="{6B1E889F-35C0-4BB5-B1A8-92AF22BE9159}"/>
              </a:ext>
            </a:extLst>
          </p:cNvPr>
          <p:cNvSpPr/>
          <p:nvPr/>
        </p:nvSpPr>
        <p:spPr>
          <a:xfrm>
            <a:off x="7584963" y="5798105"/>
            <a:ext cx="348912" cy="1332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左 5">
            <a:extLst>
              <a:ext uri="{FF2B5EF4-FFF2-40B4-BE49-F238E27FC236}">
                <a16:creationId xmlns:a16="http://schemas.microsoft.com/office/drawing/2014/main" id="{404EA7BE-9EA5-4BE9-B6DF-2843F5F6A2D6}"/>
              </a:ext>
            </a:extLst>
          </p:cNvPr>
          <p:cNvSpPr/>
          <p:nvPr/>
        </p:nvSpPr>
        <p:spPr>
          <a:xfrm>
            <a:off x="6264805" y="5798105"/>
            <a:ext cx="388629" cy="13328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FC962CB7-FD51-4AA5-AF9C-8624CEFA1D50}"/>
              </a:ext>
            </a:extLst>
          </p:cNvPr>
          <p:cNvSpPr txBox="1"/>
          <p:nvPr/>
        </p:nvSpPr>
        <p:spPr>
          <a:xfrm>
            <a:off x="3748365" y="4947988"/>
            <a:ext cx="2390440" cy="830997"/>
          </a:xfrm>
          <a:prstGeom prst="rect">
            <a:avLst/>
          </a:prstGeom>
          <a:noFill/>
        </p:spPr>
        <p:txBody>
          <a:bodyPr wrap="square" rtlCol="0">
            <a:spAutoFit/>
          </a:bodyPr>
          <a:lstStyle/>
          <a:p>
            <a:pPr marL="7938" indent="-7938"/>
            <a:r>
              <a:rPr kumimoji="1" lang="en-US" altLang="ja-JP" sz="1200" b="1" dirty="0">
                <a:solidFill>
                  <a:srgbClr val="FF0000"/>
                </a:solidFill>
                <a:latin typeface="メイリオ" panose="020B0604030504040204" pitchFamily="50" charset="-128"/>
                <a:ea typeface="メイリオ" panose="020B0604030504040204" pitchFamily="50" charset="-128"/>
              </a:rPr>
              <a:t>※</a:t>
            </a:r>
            <a:r>
              <a:rPr kumimoji="1" lang="ja-JP" altLang="en-US" sz="1200" b="1" dirty="0">
                <a:solidFill>
                  <a:srgbClr val="FF0000"/>
                </a:solidFill>
                <a:latin typeface="メイリオ" panose="020B0604030504040204" pitchFamily="50" charset="-128"/>
                <a:ea typeface="メイリオ" panose="020B0604030504040204" pitchFamily="50" charset="-128"/>
              </a:rPr>
              <a:t>パスワードはご自身で</a:t>
            </a:r>
            <a:endParaRPr kumimoji="1" lang="en-US" altLang="ja-JP" sz="1200" b="1" dirty="0">
              <a:solidFill>
                <a:srgbClr val="FF0000"/>
              </a:solidFill>
              <a:latin typeface="メイリオ" panose="020B0604030504040204" pitchFamily="50" charset="-128"/>
              <a:ea typeface="メイリオ" panose="020B0604030504040204" pitchFamily="50" charset="-128"/>
            </a:endParaRPr>
          </a:p>
          <a:p>
            <a:pPr marL="7938" indent="-7938"/>
            <a:r>
              <a:rPr kumimoji="1" lang="ja-JP" altLang="en-US" sz="1200" b="1" dirty="0">
                <a:solidFill>
                  <a:srgbClr val="FF0000"/>
                </a:solidFill>
                <a:latin typeface="メイリオ" panose="020B0604030504040204" pitchFamily="50" charset="-128"/>
                <a:ea typeface="メイリオ" panose="020B0604030504040204" pitchFamily="50" charset="-128"/>
              </a:rPr>
              <a:t>入力してください。</a:t>
            </a:r>
            <a:endParaRPr kumimoji="1" lang="en-US" altLang="ja-JP" sz="1200" b="1" dirty="0">
              <a:solidFill>
                <a:srgbClr val="FF0000"/>
              </a:solidFill>
              <a:latin typeface="メイリオ" panose="020B0604030504040204" pitchFamily="50" charset="-128"/>
              <a:ea typeface="メイリオ" panose="020B0604030504040204" pitchFamily="50" charset="-128"/>
            </a:endParaRPr>
          </a:p>
          <a:p>
            <a:pPr marL="7938" indent="-7938"/>
            <a:r>
              <a:rPr kumimoji="1" lang="ja-JP" altLang="en-US" sz="1200" b="1" dirty="0">
                <a:solidFill>
                  <a:srgbClr val="FF0000"/>
                </a:solidFill>
                <a:latin typeface="メイリオ" panose="020B0604030504040204" pitchFamily="50" charset="-128"/>
                <a:ea typeface="メイリオ" panose="020B0604030504040204" pitchFamily="50" charset="-128"/>
              </a:rPr>
              <a:t>代理の方による入力は</a:t>
            </a:r>
            <a:endParaRPr kumimoji="1" lang="en-US" altLang="ja-JP" sz="1200" b="1" dirty="0">
              <a:solidFill>
                <a:srgbClr val="FF0000"/>
              </a:solidFill>
              <a:latin typeface="メイリオ" panose="020B0604030504040204" pitchFamily="50" charset="-128"/>
              <a:ea typeface="メイリオ" panose="020B0604030504040204" pitchFamily="50" charset="-128"/>
            </a:endParaRPr>
          </a:p>
          <a:p>
            <a:pPr marL="7938" indent="-7938"/>
            <a:r>
              <a:rPr kumimoji="1" lang="ja-JP" altLang="en-US" sz="1200" b="1" dirty="0">
                <a:solidFill>
                  <a:srgbClr val="FF0000"/>
                </a:solidFill>
                <a:latin typeface="メイリオ" panose="020B0604030504040204" pitchFamily="50" charset="-128"/>
                <a:ea typeface="メイリオ" panose="020B0604030504040204" pitchFamily="50" charset="-128"/>
              </a:rPr>
              <a:t>行わない</a:t>
            </a:r>
            <a:r>
              <a:rPr lang="ja-JP" altLang="en-US" sz="1200" b="1" dirty="0">
                <a:solidFill>
                  <a:srgbClr val="FF0000"/>
                </a:solidFill>
                <a:latin typeface="メイリオ" panose="020B0604030504040204" pitchFamily="50" charset="-128"/>
                <a:ea typeface="メイリオ" panose="020B0604030504040204" pitchFamily="50" charset="-128"/>
              </a:rPr>
              <a:t>でください。</a:t>
            </a:r>
            <a:endParaRPr lang="en-US" altLang="ja-JP" sz="1200" b="1" dirty="0">
              <a:solidFill>
                <a:srgbClr val="FF0000"/>
              </a:solidFill>
              <a:latin typeface="メイリオ" panose="020B0604030504040204" pitchFamily="50" charset="-128"/>
              <a:ea typeface="メイリオ" panose="020B0604030504040204" pitchFamily="50" charset="-128"/>
            </a:endParaRPr>
          </a:p>
        </p:txBody>
      </p:sp>
      <p:pic>
        <p:nvPicPr>
          <p:cNvPr id="8" name="図 7" descr="利用者証明用電子証明書のパスワード入力画面の画像">
            <a:extLst>
              <a:ext uri="{FF2B5EF4-FFF2-40B4-BE49-F238E27FC236}">
                <a16:creationId xmlns:a16="http://schemas.microsoft.com/office/drawing/2014/main" id="{41A9E31F-88C5-4409-A5C2-53540922B734}"/>
              </a:ext>
            </a:extLst>
          </p:cNvPr>
          <p:cNvPicPr>
            <a:picLocks noChangeAspect="1"/>
          </p:cNvPicPr>
          <p:nvPr/>
        </p:nvPicPr>
        <p:blipFill>
          <a:blip r:embed="rId10"/>
          <a:stretch>
            <a:fillRect/>
          </a:stretch>
        </p:blipFill>
        <p:spPr>
          <a:xfrm>
            <a:off x="3857828" y="2355782"/>
            <a:ext cx="1440000" cy="2561280"/>
          </a:xfrm>
          <a:prstGeom prst="rect">
            <a:avLst/>
          </a:prstGeom>
          <a:ln w="9525">
            <a:solidFill>
              <a:schemeClr val="tx1">
                <a:lumMod val="50000"/>
                <a:lumOff val="50000"/>
              </a:schemeClr>
            </a:solidFill>
          </a:ln>
        </p:spPr>
      </p:pic>
      <p:sp>
        <p:nvSpPr>
          <p:cNvPr id="32" name="正方形/長方形 31">
            <a:extLst>
              <a:ext uri="{FF2B5EF4-FFF2-40B4-BE49-F238E27FC236}">
                <a16:creationId xmlns:a16="http://schemas.microsoft.com/office/drawing/2014/main" id="{00EF3C28-0F1C-4B73-BCD9-41834E5BB283}"/>
              </a:ext>
            </a:extLst>
          </p:cNvPr>
          <p:cNvSpPr/>
          <p:nvPr/>
        </p:nvSpPr>
        <p:spPr>
          <a:xfrm>
            <a:off x="3880109" y="3429038"/>
            <a:ext cx="1368000" cy="23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84A81D2B-7329-4B2F-A3F8-F3C567E2A1CC}"/>
              </a:ext>
            </a:extLst>
          </p:cNvPr>
          <p:cNvSpPr/>
          <p:nvPr/>
        </p:nvSpPr>
        <p:spPr>
          <a:xfrm>
            <a:off x="3880109" y="3710687"/>
            <a:ext cx="1368000" cy="234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9D0C951-51F9-4086-833F-DD05847985A6}"/>
              </a:ext>
            </a:extLst>
          </p:cNvPr>
          <p:cNvSpPr txBox="1"/>
          <p:nvPr/>
        </p:nvSpPr>
        <p:spPr>
          <a:xfrm>
            <a:off x="539552" y="1700808"/>
            <a:ext cx="7762125" cy="400110"/>
          </a:xfrm>
          <a:prstGeom prst="rect">
            <a:avLst/>
          </a:prstGeom>
          <a:noFill/>
        </p:spPr>
        <p:txBody>
          <a:bodyPr wrap="square" rtlCol="0">
            <a:spAutoFit/>
          </a:bodyPr>
          <a:lstStyle/>
          <a:p>
            <a:r>
              <a:rPr kumimoji="1" lang="en-US" altLang="ja-JP" sz="1000" b="1" dirty="0">
                <a:latin typeface="Meiryo" charset="-128"/>
                <a:ea typeface="Meiryo" charset="-128"/>
                <a:cs typeface="Meiryo" charset="-128"/>
              </a:rPr>
              <a:t>※</a:t>
            </a:r>
            <a:r>
              <a:rPr kumimoji="1" lang="ja-JP" altLang="en-US" sz="1000" b="1" dirty="0">
                <a:solidFill>
                  <a:srgbClr val="0070C0"/>
                </a:solidFill>
                <a:latin typeface="Meiryo" charset="-128"/>
                <a:ea typeface="Meiryo" charset="-128"/>
                <a:cs typeface="Meiryo" charset="-128"/>
              </a:rPr>
              <a:t>利用者証明用電子証明書</a:t>
            </a:r>
            <a:r>
              <a:rPr kumimoji="1" lang="ja-JP" altLang="en-US" sz="1000" b="1" dirty="0">
                <a:latin typeface="Meiryo" charset="-128"/>
                <a:ea typeface="Meiryo" charset="-128"/>
                <a:cs typeface="Meiryo" charset="-128"/>
              </a:rPr>
              <a:t>は、マイナンバーカードに搭載されている、インターネットのウェブサイト等にログインする際に</a:t>
            </a:r>
            <a:endParaRPr kumimoji="1" lang="en-US" altLang="ja-JP" sz="1000" b="1" dirty="0">
              <a:latin typeface="Meiryo" charset="-128"/>
              <a:ea typeface="Meiryo" charset="-128"/>
              <a:cs typeface="Meiryo" charset="-128"/>
            </a:endParaRPr>
          </a:p>
          <a:p>
            <a:r>
              <a:rPr kumimoji="1" lang="ja-JP" altLang="en-US" sz="1000" b="1" dirty="0">
                <a:latin typeface="Meiryo" charset="-128"/>
                <a:ea typeface="Meiryo" charset="-128"/>
                <a:cs typeface="Meiryo" charset="-128"/>
              </a:rPr>
              <a:t>利用する電子証明書です。「ログインした者が、利用者本人であること」を証明することができます。</a:t>
            </a:r>
          </a:p>
        </p:txBody>
      </p:sp>
      <p:sp>
        <p:nvSpPr>
          <p:cNvPr id="53" name="テキスト ボックス 52">
            <a:extLst>
              <a:ext uri="{FF2B5EF4-FFF2-40B4-BE49-F238E27FC236}">
                <a16:creationId xmlns:a16="http://schemas.microsoft.com/office/drawing/2014/main" id="{8F8E28D4-FACC-498C-BE0A-709CBA77DE7B}"/>
              </a:ext>
            </a:extLst>
          </p:cNvPr>
          <p:cNvSpPr txBox="1"/>
          <p:nvPr/>
        </p:nvSpPr>
        <p:spPr>
          <a:xfrm>
            <a:off x="523861" y="2047596"/>
            <a:ext cx="3456000" cy="4136517"/>
          </a:xfrm>
          <a:prstGeom prst="rect">
            <a:avLst/>
          </a:prstGeom>
          <a:noFill/>
        </p:spPr>
        <p:txBody>
          <a:bodyPr wrap="square" rtlCol="0">
            <a:spAutoFit/>
          </a:bodyPr>
          <a:lstStyle/>
          <a:p>
            <a:pPr marL="489600" indent="-489600">
              <a:lnSpc>
                <a:spcPct val="90000"/>
              </a:lnSpc>
            </a:pPr>
            <a:r>
              <a:rPr lang="ja-JP" altLang="en-US" sz="3200" b="1" dirty="0">
                <a:solidFill>
                  <a:srgbClr val="009650"/>
                </a:solidFill>
                <a:latin typeface="Meiryo" charset="-128"/>
                <a:ea typeface="Meiryo" charset="-128"/>
                <a:cs typeface="Meiryo" charset="-128"/>
              </a:rPr>
              <a:t>❶</a:t>
            </a:r>
            <a:r>
              <a:rPr lang="ja-JP" altLang="en-US" sz="2000" b="1" dirty="0">
                <a:latin typeface="Meiryo" charset="-128"/>
                <a:ea typeface="Meiryo" charset="-128"/>
                <a:cs typeface="Meiryo" charset="-128"/>
              </a:rPr>
              <a:t> </a:t>
            </a:r>
            <a:endParaRPr lang="en-US" altLang="ja-JP" sz="2000" b="1" dirty="0">
              <a:latin typeface="Meiryo" charset="-128"/>
              <a:ea typeface="Meiryo" charset="-128"/>
              <a:cs typeface="Meiryo" charset="-128"/>
            </a:endParaRPr>
          </a:p>
          <a:p>
            <a:pPr>
              <a:lnSpc>
                <a:spcPct val="90000"/>
              </a:lnSpc>
            </a:pPr>
            <a:r>
              <a:rPr lang="ja-JP" altLang="en-US" b="1" dirty="0">
                <a:solidFill>
                  <a:srgbClr val="0070C0"/>
                </a:solidFill>
                <a:latin typeface="Meiryo" charset="-128"/>
                <a:ea typeface="Meiryo" charset="-128"/>
                <a:cs typeface="Meiryo" charset="-128"/>
              </a:rPr>
              <a:t>利用者証明用電子証明書</a:t>
            </a:r>
            <a:r>
              <a:rPr lang="ja-JP" altLang="en-US" b="1" dirty="0">
                <a:latin typeface="Meiryo" charset="-128"/>
                <a:ea typeface="Meiryo" charset="-128"/>
                <a:cs typeface="Meiryo" charset="-128"/>
              </a:rPr>
              <a:t>の</a:t>
            </a:r>
            <a:endParaRPr lang="en-US" altLang="ja-JP" b="1" dirty="0">
              <a:latin typeface="Meiryo" charset="-128"/>
              <a:ea typeface="Meiryo" charset="-128"/>
              <a:cs typeface="Meiryo" charset="-128"/>
            </a:endParaRPr>
          </a:p>
          <a:p>
            <a:pPr>
              <a:lnSpc>
                <a:spcPct val="90000"/>
              </a:lnSpc>
            </a:pPr>
            <a:r>
              <a:rPr lang="ja-JP" altLang="en-US" b="1" dirty="0">
                <a:latin typeface="Meiryo" charset="-128"/>
                <a:ea typeface="Meiryo" charset="-128"/>
                <a:cs typeface="Meiryo" charset="-128"/>
              </a:rPr>
              <a:t>パスワー</a:t>
            </a:r>
            <a:r>
              <a:rPr lang="ja-JP" altLang="en-US" b="1" spc="-1000" dirty="0">
                <a:latin typeface="Meiryo" charset="-128"/>
                <a:ea typeface="Meiryo" charset="-128"/>
                <a:cs typeface="Meiryo" charset="-128"/>
              </a:rPr>
              <a:t>ド</a:t>
            </a:r>
            <a:r>
              <a:rPr lang="ja-JP" altLang="en-US" b="1" dirty="0">
                <a:latin typeface="Meiryo" charset="-128"/>
                <a:ea typeface="Meiryo" charset="-128"/>
                <a:cs typeface="Meiryo" charset="-128"/>
              </a:rPr>
              <a:t>（数字</a:t>
            </a:r>
            <a:r>
              <a:rPr lang="en-US" altLang="ja-JP" b="1" dirty="0">
                <a:latin typeface="Meiryo" charset="-128"/>
                <a:ea typeface="Meiryo" charset="-128"/>
                <a:cs typeface="Meiryo" charset="-128"/>
              </a:rPr>
              <a:t>4</a:t>
            </a:r>
            <a:r>
              <a:rPr lang="ja-JP" altLang="en-US" b="1" dirty="0">
                <a:latin typeface="Meiryo" charset="-128"/>
                <a:ea typeface="Meiryo" charset="-128"/>
                <a:cs typeface="Meiryo" charset="-128"/>
              </a:rPr>
              <a:t>ケタ</a:t>
            </a:r>
            <a:r>
              <a:rPr lang="ja-JP" altLang="en-US" b="1" spc="-1000" dirty="0">
                <a:latin typeface="Meiryo" charset="-128"/>
                <a:ea typeface="Meiryo" charset="-128"/>
                <a:cs typeface="Meiryo" charset="-128"/>
              </a:rPr>
              <a:t>）</a:t>
            </a:r>
            <a:r>
              <a:rPr lang="ja-JP" altLang="en-US" b="1" dirty="0">
                <a:latin typeface="Meiryo" charset="-128"/>
                <a:ea typeface="Meiryo" charset="-128"/>
                <a:cs typeface="Meiryo" charset="-128"/>
              </a:rPr>
              <a:t>を入力</a:t>
            </a:r>
            <a:endParaRPr lang="en-US" altLang="ja-JP" b="1" dirty="0">
              <a:latin typeface="Meiryo" charset="-128"/>
              <a:ea typeface="Meiryo" charset="-128"/>
              <a:cs typeface="Meiryo" charset="-128"/>
            </a:endParaRPr>
          </a:p>
          <a:p>
            <a:pPr>
              <a:lnSpc>
                <a:spcPct val="90000"/>
              </a:lnSpc>
            </a:pPr>
            <a:r>
              <a:rPr lang="en-US" altLang="ja-JP" sz="1400" b="1" dirty="0">
                <a:solidFill>
                  <a:srgbClr val="FF0000"/>
                </a:solidFill>
                <a:latin typeface="メイリオ" panose="020B0604030504040204" pitchFamily="50" charset="-128"/>
                <a:ea typeface="メイリオ" panose="020B0604030504040204" pitchFamily="50" charset="-128"/>
                <a:cs typeface="Meiryo" charset="-128"/>
              </a:rPr>
              <a:t>※</a:t>
            </a: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マイナンバーカードを市区町村の窓口</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で受け取った際に、利用者証明用電子</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証明書に設定した数字</a:t>
            </a:r>
            <a:r>
              <a:rPr lang="en-US" altLang="ja-JP" sz="1400" b="1" dirty="0">
                <a:solidFill>
                  <a:srgbClr val="FF0000"/>
                </a:solidFill>
                <a:latin typeface="メイリオ" panose="020B0604030504040204" pitchFamily="50" charset="-128"/>
                <a:ea typeface="メイリオ" panose="020B0604030504040204" pitchFamily="50" charset="-128"/>
                <a:cs typeface="Meiryo" charset="-128"/>
              </a:rPr>
              <a:t>4</a:t>
            </a: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桁のパスワード</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en-US" altLang="ja-JP" sz="1400" b="1" dirty="0">
                <a:solidFill>
                  <a:srgbClr val="FF0000"/>
                </a:solidFill>
                <a:latin typeface="メイリオ" panose="020B0604030504040204" pitchFamily="50" charset="-128"/>
                <a:ea typeface="メイリオ" panose="020B0604030504040204" pitchFamily="50" charset="-128"/>
                <a:cs typeface="Meiryo" charset="-128"/>
              </a:rPr>
              <a:t>※</a:t>
            </a:r>
            <a:r>
              <a:rPr lang="ja-JP" altLang="en-US" sz="1400" b="1" dirty="0">
                <a:solidFill>
                  <a:srgbClr val="FF0000"/>
                </a:solidFill>
                <a:latin typeface="Meiryo" charset="-128"/>
                <a:ea typeface="Meiryo" charset="-128"/>
                <a:cs typeface="Meiryo" charset="-128"/>
              </a:rPr>
              <a:t>パスワードは、</a:t>
            </a:r>
            <a:r>
              <a:rPr lang="en-US" altLang="ja-JP" sz="1400" b="1" dirty="0">
                <a:solidFill>
                  <a:srgbClr val="FF0000"/>
                </a:solidFill>
                <a:latin typeface="Meiryo" charset="-128"/>
                <a:ea typeface="Meiryo" charset="-128"/>
                <a:cs typeface="Meiryo" charset="-128"/>
              </a:rPr>
              <a:t>3</a:t>
            </a:r>
            <a:r>
              <a:rPr lang="ja-JP" altLang="en-US" sz="1400" b="1" dirty="0">
                <a:solidFill>
                  <a:srgbClr val="FF0000"/>
                </a:solidFill>
                <a:latin typeface="Meiryo" charset="-128"/>
                <a:ea typeface="Meiryo" charset="-128"/>
                <a:cs typeface="Meiryo" charset="-128"/>
              </a:rPr>
              <a:t>回連続して間違える</a:t>
            </a:r>
            <a:endParaRPr lang="en-US" altLang="ja-JP" sz="1400" b="1" dirty="0">
              <a:solidFill>
                <a:srgbClr val="FF0000"/>
              </a:solidFill>
              <a:latin typeface="Meiryo" charset="-128"/>
              <a:ea typeface="Meiryo" charset="-128"/>
              <a:cs typeface="Meiryo" charset="-128"/>
            </a:endParaRPr>
          </a:p>
          <a:p>
            <a:pPr>
              <a:lnSpc>
                <a:spcPct val="90000"/>
              </a:lnSpc>
            </a:pPr>
            <a:r>
              <a:rPr lang="ja-JP" altLang="en-US" sz="1400" b="1" dirty="0">
                <a:solidFill>
                  <a:srgbClr val="FF0000"/>
                </a:solidFill>
                <a:latin typeface="Meiryo" charset="-128"/>
                <a:ea typeface="Meiryo" charset="-128"/>
                <a:cs typeface="Meiryo" charset="-128"/>
              </a:rPr>
              <a:t>とロックがかかるのでご注意ください</a:t>
            </a:r>
            <a:endParaRPr lang="en-US" altLang="ja-JP" sz="1400" b="1" dirty="0">
              <a:latin typeface="Meiryo" charset="-128"/>
              <a:ea typeface="Meiryo" charset="-128"/>
              <a:cs typeface="Meiryo" charset="-128"/>
            </a:endParaRPr>
          </a:p>
          <a:p>
            <a:pPr marL="489600" indent="-489600">
              <a:lnSpc>
                <a:spcPct val="90000"/>
              </a:lnSpc>
            </a:pPr>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a:lnSpc>
                <a:spcPct val="90000"/>
              </a:lnSpc>
            </a:pPr>
            <a:r>
              <a:rPr lang="ja-JP" altLang="en-US" b="1" dirty="0">
                <a:latin typeface="Meiryo" charset="-128"/>
                <a:ea typeface="Meiryo" charset="-128"/>
                <a:cs typeface="Meiryo" charset="-128"/>
              </a:rPr>
              <a:t>マイナンバーカードを</a:t>
            </a:r>
            <a:endParaRPr lang="en-US" altLang="ja-JP" b="1" dirty="0">
              <a:latin typeface="Meiryo" charset="-128"/>
              <a:ea typeface="Meiryo" charset="-128"/>
              <a:cs typeface="Meiryo" charset="-128"/>
            </a:endParaRPr>
          </a:p>
          <a:p>
            <a:pPr>
              <a:lnSpc>
                <a:spcPct val="90000"/>
              </a:lnSpc>
            </a:pPr>
            <a:r>
              <a:rPr lang="ja-JP" altLang="en-US" b="1" dirty="0">
                <a:latin typeface="Meiryo" charset="-128"/>
                <a:ea typeface="Meiryo" charset="-128"/>
                <a:cs typeface="Meiryo" charset="-128"/>
              </a:rPr>
              <a:t>スマートフォン裏面に</a:t>
            </a:r>
            <a:endParaRPr lang="en-US" altLang="ja-JP" b="1" dirty="0">
              <a:latin typeface="Meiryo" charset="-128"/>
              <a:ea typeface="Meiryo" charset="-128"/>
              <a:cs typeface="Meiryo" charset="-128"/>
            </a:endParaRPr>
          </a:p>
          <a:p>
            <a:pPr>
              <a:lnSpc>
                <a:spcPct val="90000"/>
              </a:lnSpc>
            </a:pPr>
            <a:r>
              <a:rPr lang="ja-JP" altLang="en-US" b="1" dirty="0">
                <a:latin typeface="Meiryo" charset="-128"/>
                <a:ea typeface="Meiryo" charset="-128"/>
                <a:cs typeface="Meiryo" charset="-128"/>
              </a:rPr>
              <a:t>密着させてください</a:t>
            </a:r>
            <a:endParaRPr lang="en-US" altLang="ja-JP" b="1" dirty="0">
              <a:latin typeface="Meiryo" charset="-128"/>
              <a:ea typeface="Meiryo" charset="-128"/>
              <a:cs typeface="Meiryo" charset="-128"/>
            </a:endParaRPr>
          </a:p>
          <a:p>
            <a:pPr>
              <a:lnSpc>
                <a:spcPct val="90000"/>
              </a:lnSpc>
            </a:pPr>
            <a:r>
              <a:rPr lang="ja-JP" altLang="en-US" b="1" dirty="0">
                <a:latin typeface="Meiryo" charset="-128"/>
                <a:ea typeface="Meiryo" charset="-128"/>
                <a:cs typeface="Meiryo" charset="-128"/>
              </a:rPr>
              <a:t>しばらく待ちましょう</a:t>
            </a:r>
            <a:endParaRPr lang="en-US" altLang="ja-JP" b="1" dirty="0">
              <a:latin typeface="Meiryo" charset="-128"/>
              <a:ea typeface="Meiryo" charset="-128"/>
              <a:cs typeface="Meiryo" charset="-128"/>
            </a:endParaRPr>
          </a:p>
          <a:p>
            <a:pPr>
              <a:lnSpc>
                <a:spcPct val="90000"/>
              </a:lnSpc>
            </a:pPr>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a:lnSpc>
                <a:spcPct val="90000"/>
              </a:lnSpc>
            </a:pPr>
            <a:r>
              <a:rPr lang="ja-JP" altLang="en-US" b="1" dirty="0">
                <a:latin typeface="Meiryo" charset="-128"/>
                <a:ea typeface="Meiryo" charset="-128"/>
                <a:cs typeface="Meiryo" charset="-128"/>
              </a:rPr>
              <a:t>認証に成功しました</a:t>
            </a:r>
          </a:p>
        </p:txBody>
      </p:sp>
      <p:pic>
        <p:nvPicPr>
          <p:cNvPr id="26" name="図 25" descr="Android機種のマイナンバーカード読み取りのQRコード">
            <a:extLst>
              <a:ext uri="{FF2B5EF4-FFF2-40B4-BE49-F238E27FC236}">
                <a16:creationId xmlns:a16="http://schemas.microsoft.com/office/drawing/2014/main" id="{58A1E85B-1ECC-42A7-A507-25193BA8C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27005" y="5590187"/>
            <a:ext cx="562432" cy="562432"/>
          </a:xfrm>
          <a:prstGeom prst="rect">
            <a:avLst/>
          </a:prstGeom>
        </p:spPr>
      </p:pic>
      <p:sp>
        <p:nvSpPr>
          <p:cNvPr id="36" name="タイトル 1"/>
          <p:cNvSpPr>
            <a:spLocks noGrp="1"/>
          </p:cNvSpPr>
          <p:nvPr>
            <p:ph type="ctrTitle"/>
          </p:nvPr>
        </p:nvSpPr>
        <p:spPr>
          <a:xfrm>
            <a:off x="1767718" y="347736"/>
            <a:ext cx="7200000" cy="720000"/>
          </a:xfrm>
        </p:spPr>
        <p:txBody>
          <a:bodyPr vert="horz">
            <a:noAutofit/>
          </a:bodyPr>
          <a:lstStyle/>
          <a:p>
            <a:r>
              <a:rPr lang="ja-JP" altLang="en-US" dirty="0"/>
              <a:t>マイナポータルの利用開始</a:t>
            </a:r>
          </a:p>
        </p:txBody>
      </p:sp>
      <p:grpSp>
        <p:nvGrpSpPr>
          <p:cNvPr id="37" name="図形グループ 36"/>
          <p:cNvGrpSpPr/>
          <p:nvPr/>
        </p:nvGrpSpPr>
        <p:grpSpPr>
          <a:xfrm>
            <a:off x="6950239" y="2200755"/>
            <a:ext cx="296586" cy="293005"/>
            <a:chOff x="4232441" y="3995693"/>
            <a:chExt cx="296586" cy="293005"/>
          </a:xfrm>
        </p:grpSpPr>
        <p:sp>
          <p:nvSpPr>
            <p:cNvPr id="39" name="円/楕円 38"/>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0" name="フリーフォーム 39"/>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1" name="図形グループ 40"/>
          <p:cNvGrpSpPr/>
          <p:nvPr/>
        </p:nvGrpSpPr>
        <p:grpSpPr>
          <a:xfrm>
            <a:off x="5324641" y="2200755"/>
            <a:ext cx="296586" cy="293005"/>
            <a:chOff x="3546641" y="3995693"/>
            <a:chExt cx="296586" cy="293005"/>
          </a:xfrm>
        </p:grpSpPr>
        <p:sp>
          <p:nvSpPr>
            <p:cNvPr id="42" name="円/楕円 41"/>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フリーフォーム 42"/>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4" name="図形グループ 43"/>
          <p:cNvGrpSpPr/>
          <p:nvPr/>
        </p:nvGrpSpPr>
        <p:grpSpPr>
          <a:xfrm>
            <a:off x="3718683" y="2200755"/>
            <a:ext cx="296587" cy="293005"/>
            <a:chOff x="2897417" y="3995693"/>
            <a:chExt cx="296587" cy="293005"/>
          </a:xfrm>
        </p:grpSpPr>
        <p:sp>
          <p:nvSpPr>
            <p:cNvPr id="54" name="円/楕円 53"/>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346585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オブジェクト 9" hidden="1">
            <a:extLst>
              <a:ext uri="{FF2B5EF4-FFF2-40B4-BE49-F238E27FC236}">
                <a16:creationId xmlns:a16="http://schemas.microsoft.com/office/drawing/2014/main" id="{F245D726-E943-43FF-B9FB-B0F36C96FF2B}"/>
              </a:ext>
            </a:extLst>
          </p:cNvPr>
          <p:cNvGraphicFramePr>
            <a:graphicFrameLocks noChangeAspect="1"/>
          </p:cNvGraphicFramePr>
          <p:nvPr>
            <p:custDataLst>
              <p:tags r:id="rId2"/>
            </p:custDataLst>
            <p:extLst>
              <p:ext uri="{D42A27DB-BD31-4B8C-83A1-F6EECF244321}">
                <p14:modId xmlns:p14="http://schemas.microsoft.com/office/powerpoint/2010/main" val="12173582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30" name="think-cell スライド" r:id="rId5" imgW="554" imgH="551" progId="TCLayout.ActiveDocument.1">
                  <p:embed/>
                </p:oleObj>
              </mc:Choice>
              <mc:Fallback>
                <p:oleObj name="think-cell スライド" r:id="rId5" imgW="554" imgH="551" progId="TCLayout.ActiveDocument.1">
                  <p:embed/>
                  <p:pic>
                    <p:nvPicPr>
                      <p:cNvPr id="10" name="オブジェクト 9" hidden="1">
                        <a:extLst>
                          <a:ext uri="{FF2B5EF4-FFF2-40B4-BE49-F238E27FC236}">
                            <a16:creationId xmlns:a16="http://schemas.microsoft.com/office/drawing/2014/main" id="{F245D726-E943-43FF-B9FB-B0F36C96FF2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2-D</a:t>
            </a:r>
            <a:endParaRPr lang="en-US" sz="3600" dirty="0"/>
          </a:p>
        </p:txBody>
      </p:sp>
      <p:sp>
        <p:nvSpPr>
          <p:cNvPr id="7" name="字幕 6">
            <a:extLst>
              <a:ext uri="{FF2B5EF4-FFF2-40B4-BE49-F238E27FC236}">
                <a16:creationId xmlns:a16="http://schemas.microsoft.com/office/drawing/2014/main" id="{72574FA4-1AE5-4A80-A738-AAB6EBF4D916}"/>
              </a:ext>
            </a:extLst>
          </p:cNvPr>
          <p:cNvSpPr>
            <a:spLocks noGrp="1"/>
          </p:cNvSpPr>
          <p:nvPr>
            <p:ph type="subTitle" idx="1"/>
          </p:nvPr>
        </p:nvSpPr>
        <p:spPr>
          <a:xfrm>
            <a:off x="507804" y="1459133"/>
            <a:ext cx="8280000" cy="396000"/>
          </a:xfrm>
        </p:spPr>
        <p:txBody>
          <a:bodyPr>
            <a:normAutofit lnSpcReduction="10000"/>
          </a:bodyPr>
          <a:lstStyle/>
          <a:p>
            <a:r>
              <a:rPr lang="ja-JP" altLang="en-US" dirty="0"/>
              <a:t>はじめてログインする方は利用者登録が必要です。</a:t>
            </a:r>
          </a:p>
          <a:p>
            <a:endParaRPr lang="ja-JP" altLang="en-US" dirty="0"/>
          </a:p>
        </p:txBody>
      </p:sp>
      <p:pic>
        <p:nvPicPr>
          <p:cNvPr id="5" name="図 4" descr="「利用者登録へ進む」ボタンがある画面の画像">
            <a:extLst>
              <a:ext uri="{FF2B5EF4-FFF2-40B4-BE49-F238E27FC236}">
                <a16:creationId xmlns:a16="http://schemas.microsoft.com/office/drawing/2014/main" id="{355117CA-8999-4359-AFA9-68A65A8E174E}"/>
              </a:ext>
            </a:extLst>
          </p:cNvPr>
          <p:cNvPicPr>
            <a:picLocks noChangeAspect="1"/>
          </p:cNvPicPr>
          <p:nvPr/>
        </p:nvPicPr>
        <p:blipFill>
          <a:blip r:embed="rId7"/>
          <a:stretch>
            <a:fillRect/>
          </a:stretch>
        </p:blipFill>
        <p:spPr>
          <a:xfrm>
            <a:off x="4215491" y="1995847"/>
            <a:ext cx="1080000" cy="1920961"/>
          </a:xfrm>
          <a:prstGeom prst="rect">
            <a:avLst/>
          </a:prstGeom>
          <a:ln>
            <a:solidFill>
              <a:schemeClr val="tx1">
                <a:lumMod val="50000"/>
                <a:lumOff val="50000"/>
              </a:schemeClr>
            </a:solidFill>
          </a:ln>
        </p:spPr>
      </p:pic>
      <p:pic>
        <p:nvPicPr>
          <p:cNvPr id="9" name="図 8" descr="メール通知の選択とメールアドレスの入力をする「利用者登録」画面の画像">
            <a:extLst>
              <a:ext uri="{FF2B5EF4-FFF2-40B4-BE49-F238E27FC236}">
                <a16:creationId xmlns:a16="http://schemas.microsoft.com/office/drawing/2014/main" id="{C152E841-2F21-431A-8118-ABECA5B1A4AD}"/>
              </a:ext>
            </a:extLst>
          </p:cNvPr>
          <p:cNvPicPr>
            <a:picLocks noChangeAspect="1"/>
          </p:cNvPicPr>
          <p:nvPr/>
        </p:nvPicPr>
        <p:blipFill>
          <a:blip r:embed="rId8"/>
          <a:stretch>
            <a:fillRect/>
          </a:stretch>
        </p:blipFill>
        <p:spPr>
          <a:xfrm>
            <a:off x="5852043" y="1996877"/>
            <a:ext cx="1080000" cy="1920960"/>
          </a:xfrm>
          <a:prstGeom prst="rect">
            <a:avLst/>
          </a:prstGeom>
          <a:ln>
            <a:solidFill>
              <a:schemeClr val="tx1">
                <a:lumMod val="50000"/>
                <a:lumOff val="50000"/>
              </a:schemeClr>
            </a:solidFill>
          </a:ln>
        </p:spPr>
      </p:pic>
      <p:pic>
        <p:nvPicPr>
          <p:cNvPr id="12" name="図 11" descr="「利用規約に同意して確認へ進む」ボタンがある画面の画像">
            <a:extLst>
              <a:ext uri="{FF2B5EF4-FFF2-40B4-BE49-F238E27FC236}">
                <a16:creationId xmlns:a16="http://schemas.microsoft.com/office/drawing/2014/main" id="{8B5A4A9C-4600-461A-A189-E355717AD867}"/>
              </a:ext>
            </a:extLst>
          </p:cNvPr>
          <p:cNvPicPr>
            <a:picLocks noChangeAspect="1"/>
          </p:cNvPicPr>
          <p:nvPr/>
        </p:nvPicPr>
        <p:blipFill>
          <a:blip r:embed="rId9"/>
          <a:stretch>
            <a:fillRect/>
          </a:stretch>
        </p:blipFill>
        <p:spPr>
          <a:xfrm>
            <a:off x="7452994" y="2001498"/>
            <a:ext cx="1080000" cy="1920960"/>
          </a:xfrm>
          <a:prstGeom prst="rect">
            <a:avLst/>
          </a:prstGeom>
          <a:ln>
            <a:solidFill>
              <a:schemeClr val="tx1">
                <a:lumMod val="50000"/>
                <a:lumOff val="50000"/>
              </a:schemeClr>
            </a:solidFill>
          </a:ln>
        </p:spPr>
      </p:pic>
      <p:pic>
        <p:nvPicPr>
          <p:cNvPr id="11" name="図 10" descr="「利用者登録する」ボタンがある画面の画像"/>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9824" y="4209386"/>
            <a:ext cx="1080000" cy="1923061"/>
          </a:xfrm>
          <a:prstGeom prst="rect">
            <a:avLst/>
          </a:prstGeom>
          <a:ln>
            <a:solidFill>
              <a:schemeClr val="tx1">
                <a:lumMod val="50000"/>
                <a:lumOff val="50000"/>
              </a:schemeClr>
            </a:solidFill>
          </a:ln>
        </p:spPr>
      </p:pic>
      <p:pic>
        <p:nvPicPr>
          <p:cNvPr id="20" name="図 19" descr="「トップページ」ボタンがある「利用者登録完了」画面の画像">
            <a:extLst>
              <a:ext uri="{FF2B5EF4-FFF2-40B4-BE49-F238E27FC236}">
                <a16:creationId xmlns:a16="http://schemas.microsoft.com/office/drawing/2014/main" id="{3517EC05-A496-49DF-9DBD-194BEF0D666E}"/>
              </a:ext>
            </a:extLst>
          </p:cNvPr>
          <p:cNvPicPr>
            <a:picLocks noChangeAspect="1"/>
          </p:cNvPicPr>
          <p:nvPr/>
        </p:nvPicPr>
        <p:blipFill>
          <a:blip r:embed="rId11"/>
          <a:stretch>
            <a:fillRect/>
          </a:stretch>
        </p:blipFill>
        <p:spPr>
          <a:xfrm>
            <a:off x="6656376" y="4211487"/>
            <a:ext cx="1080000" cy="1920960"/>
          </a:xfrm>
          <a:prstGeom prst="rect">
            <a:avLst/>
          </a:prstGeom>
          <a:ln>
            <a:solidFill>
              <a:schemeClr val="tx1">
                <a:lumMod val="50000"/>
                <a:lumOff val="50000"/>
              </a:schemeClr>
            </a:solidFill>
          </a:ln>
        </p:spPr>
      </p:pic>
      <p:sp>
        <p:nvSpPr>
          <p:cNvPr id="30" name="正方形/長方形 29">
            <a:extLst>
              <a:ext uri="{FF2B5EF4-FFF2-40B4-BE49-F238E27FC236}">
                <a16:creationId xmlns:a16="http://schemas.microsoft.com/office/drawing/2014/main" id="{2A0FCCC7-DE0C-46B4-B3A6-963988F4F1F9}"/>
              </a:ext>
            </a:extLst>
          </p:cNvPr>
          <p:cNvSpPr/>
          <p:nvPr/>
        </p:nvSpPr>
        <p:spPr>
          <a:xfrm>
            <a:off x="5019734" y="5701132"/>
            <a:ext cx="1080000" cy="25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EEFF5341-DAFC-42F1-A8BE-4892C2D3D282}"/>
              </a:ext>
            </a:extLst>
          </p:cNvPr>
          <p:cNvSpPr/>
          <p:nvPr/>
        </p:nvSpPr>
        <p:spPr>
          <a:xfrm>
            <a:off x="7454691" y="3295512"/>
            <a:ext cx="1080000" cy="25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BC6CE0EB-425C-42DC-86BB-0DDCCCD06E00}"/>
              </a:ext>
            </a:extLst>
          </p:cNvPr>
          <p:cNvSpPr/>
          <p:nvPr/>
        </p:nvSpPr>
        <p:spPr>
          <a:xfrm>
            <a:off x="6641351" y="5750818"/>
            <a:ext cx="1080000" cy="25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47281A55-ACE1-45C3-9AA9-D79C37957167}"/>
              </a:ext>
            </a:extLst>
          </p:cNvPr>
          <p:cNvSpPr/>
          <p:nvPr/>
        </p:nvSpPr>
        <p:spPr>
          <a:xfrm>
            <a:off x="5855596" y="3262051"/>
            <a:ext cx="504000" cy="28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73E1F6CD-400A-4CCC-BE49-84E82690F66C}"/>
              </a:ext>
            </a:extLst>
          </p:cNvPr>
          <p:cNvSpPr/>
          <p:nvPr/>
        </p:nvSpPr>
        <p:spPr>
          <a:xfrm>
            <a:off x="4206943" y="2843800"/>
            <a:ext cx="1080000" cy="25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5CEF5F77-5466-4237-B327-92E4401F14CD}"/>
              </a:ext>
            </a:extLst>
          </p:cNvPr>
          <p:cNvSpPr txBox="1"/>
          <p:nvPr/>
        </p:nvSpPr>
        <p:spPr>
          <a:xfrm>
            <a:off x="506972" y="6081937"/>
            <a:ext cx="4193777" cy="307777"/>
          </a:xfrm>
          <a:prstGeom prst="rect">
            <a:avLst/>
          </a:prstGeom>
          <a:noFill/>
        </p:spPr>
        <p:txBody>
          <a:bodyPr wrap="none" rtlCol="0">
            <a:spAutoFit/>
          </a:bodyPr>
          <a:lstStyle/>
          <a:p>
            <a:pPr marL="201613" indent="-201613"/>
            <a:r>
              <a:rPr lang="en-US" altLang="ja-JP" sz="1400" b="1" dirty="0">
                <a:solidFill>
                  <a:srgbClr val="009650"/>
                </a:solidFill>
                <a:latin typeface="Meiryo" charset="-128"/>
                <a:ea typeface="Meiryo" charset="-128"/>
                <a:cs typeface="Meiryo" charset="-128"/>
              </a:rPr>
              <a:t>※</a:t>
            </a:r>
            <a:r>
              <a:rPr lang="en-US" altLang="ja-JP" sz="14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400" b="1" dirty="0">
                <a:solidFill>
                  <a:srgbClr val="009650"/>
                </a:solidFill>
                <a:latin typeface="Meiryo" charset="-128"/>
                <a:ea typeface="Meiryo" charset="-128"/>
                <a:cs typeface="Meiryo" charset="-128"/>
              </a:rPr>
              <a:t>申請入力補助情報を登録</a:t>
            </a:r>
            <a:r>
              <a:rPr lang="en-US" altLang="ja-JP" sz="1400" b="1" kern="10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400" b="1" dirty="0">
                <a:solidFill>
                  <a:srgbClr val="009650"/>
                </a:solidFill>
                <a:latin typeface="Meiryo" charset="-128"/>
                <a:ea typeface="Meiryo" charset="-128"/>
                <a:cs typeface="Meiryo" charset="-128"/>
              </a:rPr>
              <a:t>は任意で構いません</a:t>
            </a:r>
          </a:p>
        </p:txBody>
      </p:sp>
      <p:sp>
        <p:nvSpPr>
          <p:cNvPr id="54" name="テキスト ボックス 53">
            <a:extLst>
              <a:ext uri="{FF2B5EF4-FFF2-40B4-BE49-F238E27FC236}">
                <a16:creationId xmlns:a16="http://schemas.microsoft.com/office/drawing/2014/main" id="{5C332745-BEAA-40D6-8F28-6A4AADB64739}"/>
              </a:ext>
            </a:extLst>
          </p:cNvPr>
          <p:cNvSpPr txBox="1"/>
          <p:nvPr/>
        </p:nvSpPr>
        <p:spPr>
          <a:xfrm>
            <a:off x="506082" y="1895376"/>
            <a:ext cx="3852000" cy="4255011"/>
          </a:xfrm>
          <a:prstGeom prst="rect">
            <a:avLst/>
          </a:prstGeom>
          <a:noFill/>
        </p:spPr>
        <p:txBody>
          <a:bodyPr wrap="square" rtlCol="0">
            <a:spAutoFit/>
          </a:bodyPr>
          <a:lstStyle/>
          <a:p>
            <a:pPr marL="358775" indent="-358775">
              <a:lnSpc>
                <a:spcPct val="90000"/>
              </a:lnSpc>
            </a:pPr>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marL="358775" indent="-358775">
              <a:lnSpc>
                <a:spcPct val="90000"/>
              </a:lnSpc>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利用者登録へ進む</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marL="358775" indent="-358775">
              <a:lnSpc>
                <a:spcPct val="90000"/>
              </a:lnSpc>
            </a:pPr>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marL="358775" indent="-358775">
              <a:lnSpc>
                <a:spcPct val="90000"/>
              </a:lnSpc>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メール通知</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の選択と、</a:t>
            </a:r>
            <a:endParaRPr lang="en-US" altLang="ja-JP" sz="2000" b="1" dirty="0">
              <a:latin typeface="Meiryo" charset="-128"/>
              <a:ea typeface="Meiryo" charset="-128"/>
              <a:cs typeface="Meiryo" charset="-128"/>
            </a:endParaRPr>
          </a:p>
          <a:p>
            <a:pPr marL="358775" indent="-358775">
              <a:lnSpc>
                <a:spcPct val="90000"/>
              </a:lnSpc>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メールアドレス」を入力</a:t>
            </a:r>
            <a:endParaRPr lang="en-US" altLang="ja-JP" sz="2000" b="1" dirty="0">
              <a:latin typeface="Meiryo" charset="-128"/>
              <a:ea typeface="Meiryo" charset="-128"/>
              <a:cs typeface="Meiryo" charset="-128"/>
            </a:endParaRPr>
          </a:p>
          <a:p>
            <a:pPr marL="355600" indent="-355600">
              <a:lnSpc>
                <a:spcPct val="90000"/>
              </a:lnSpc>
            </a:pPr>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marL="355600" indent="-355600">
              <a:lnSpc>
                <a:spcPct val="90000"/>
              </a:lnSpc>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利用規約に同意して</a:t>
            </a:r>
            <a:endParaRPr lang="en-US" altLang="ja-JP" sz="2000" b="1" dirty="0">
              <a:latin typeface="Meiryo" charset="-128"/>
              <a:ea typeface="Meiryo" charset="-128"/>
              <a:cs typeface="Meiryo" charset="-128"/>
            </a:endParaRPr>
          </a:p>
          <a:p>
            <a:pPr marL="355600" indent="-355600">
              <a:lnSpc>
                <a:spcPct val="90000"/>
              </a:lnSpc>
            </a:pPr>
            <a:r>
              <a:rPr lang="ja-JP" altLang="en-US" sz="2000" b="1" dirty="0">
                <a:latin typeface="Meiryo" charset="-128"/>
                <a:ea typeface="Meiryo" charset="-128"/>
                <a:cs typeface="Meiryo" charset="-128"/>
              </a:rPr>
              <a:t>確認へ進む</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marL="263525" indent="-263525">
              <a:lnSpc>
                <a:spcPct val="90000"/>
              </a:lnSpc>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❹</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marL="263525" indent="-263525">
              <a:lnSpc>
                <a:spcPct val="90000"/>
              </a:lnSpc>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2000" b="1" i="0" u="none" strike="noStrike" kern="1200" cap="none" spc="0" normalizeH="0" baseline="0" noProof="0" dirty="0">
                <a:ln>
                  <a:noFill/>
                </a:ln>
                <a:effectLst/>
                <a:uLnTx/>
                <a:uFillTx/>
                <a:latin typeface="Meiryo" charset="-128"/>
                <a:ea typeface="Meiryo" charset="-128"/>
                <a:cs typeface="Meiryo" charset="-128"/>
              </a:rPr>
              <a:t>利用者登録する</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2000" b="1" i="0" u="none" strike="noStrike" kern="1200" cap="none" spc="0" normalizeH="0" baseline="0" noProof="0" dirty="0">
                <a:ln>
                  <a:noFill/>
                </a:ln>
                <a:effectLst/>
                <a:uLnTx/>
                <a:uFillTx/>
                <a:latin typeface="Meiryo" charset="-128"/>
                <a:ea typeface="Meiryo" charset="-128"/>
                <a:cs typeface="Meiryo" charset="-128"/>
              </a:rPr>
              <a:t>をタップ</a:t>
            </a:r>
            <a:endParaRPr kumimoji="1" lang="en-US" altLang="ja-JP" sz="2000" b="1" i="0" u="none" strike="noStrike" kern="1200" cap="none" spc="0" normalizeH="0" baseline="0" noProof="0" dirty="0">
              <a:ln>
                <a:noFill/>
              </a:ln>
              <a:effectLst/>
              <a:uLnTx/>
              <a:uFillTx/>
              <a:latin typeface="Meiryo" charset="-128"/>
              <a:ea typeface="Meiryo" charset="-128"/>
              <a:cs typeface="Meiryo" charset="-128"/>
            </a:endParaRPr>
          </a:p>
          <a:p>
            <a:pPr marL="263525" indent="-263525">
              <a:lnSpc>
                <a:spcPct val="90000"/>
              </a:lnSpc>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❺</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marL="263525" indent="-263525">
              <a:lnSpc>
                <a:spcPct val="90000"/>
              </a:lnSpc>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トップページへ</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endParaRPr kumimoji="1" lang="en-US" altLang="ja-JP" sz="2000" b="1" i="0" u="none" strike="noStrike" kern="1200" cap="none" spc="0" normalizeH="0" baseline="0" noProof="0" dirty="0">
              <a:ln>
                <a:noFill/>
              </a:ln>
              <a:effectLst/>
              <a:uLnTx/>
              <a:uFillTx/>
              <a:latin typeface="Meiryo" charset="-128"/>
              <a:ea typeface="Meiryo" charset="-128"/>
              <a:cs typeface="Meiryo" charset="-128"/>
            </a:endParaRPr>
          </a:p>
        </p:txBody>
      </p:sp>
      <p:sp>
        <p:nvSpPr>
          <p:cNvPr id="37" name="タイトル 1"/>
          <p:cNvSpPr>
            <a:spLocks noGrp="1"/>
          </p:cNvSpPr>
          <p:nvPr>
            <p:ph type="ctrTitle"/>
          </p:nvPr>
        </p:nvSpPr>
        <p:spPr>
          <a:xfrm>
            <a:off x="1767718" y="347736"/>
            <a:ext cx="7200000" cy="720000"/>
          </a:xfrm>
        </p:spPr>
        <p:txBody>
          <a:bodyPr vert="horz">
            <a:noAutofit/>
          </a:bodyPr>
          <a:lstStyle/>
          <a:p>
            <a:r>
              <a:rPr lang="ja-JP" altLang="en-US" dirty="0"/>
              <a:t>マイナポータルの利用開始</a:t>
            </a:r>
          </a:p>
        </p:txBody>
      </p:sp>
      <p:grpSp>
        <p:nvGrpSpPr>
          <p:cNvPr id="56" name="図形グループ 55"/>
          <p:cNvGrpSpPr/>
          <p:nvPr/>
        </p:nvGrpSpPr>
        <p:grpSpPr>
          <a:xfrm>
            <a:off x="6496428" y="5595898"/>
            <a:ext cx="296586" cy="293005"/>
            <a:chOff x="5878361" y="3995693"/>
            <a:chExt cx="296586" cy="293005"/>
          </a:xfrm>
        </p:grpSpPr>
        <p:sp>
          <p:nvSpPr>
            <p:cNvPr id="57" name="円/楕円 56"/>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フリーフォーム 57"/>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9" name="図形グループ 58"/>
          <p:cNvGrpSpPr/>
          <p:nvPr/>
        </p:nvGrpSpPr>
        <p:grpSpPr>
          <a:xfrm>
            <a:off x="4880988" y="5545096"/>
            <a:ext cx="296586" cy="293005"/>
            <a:chOff x="5101121" y="3995693"/>
            <a:chExt cx="296586" cy="293005"/>
          </a:xfrm>
        </p:grpSpPr>
        <p:sp>
          <p:nvSpPr>
            <p:cNvPr id="60" name="円/楕円 59"/>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フリーフォーム 60"/>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2" name="図形グループ 61"/>
          <p:cNvGrpSpPr/>
          <p:nvPr/>
        </p:nvGrpSpPr>
        <p:grpSpPr>
          <a:xfrm>
            <a:off x="7305845" y="3140561"/>
            <a:ext cx="296586" cy="293005"/>
            <a:chOff x="4232441" y="3995693"/>
            <a:chExt cx="296586" cy="293005"/>
          </a:xfrm>
        </p:grpSpPr>
        <p:sp>
          <p:nvSpPr>
            <p:cNvPr id="63" name="円/楕円 62"/>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4" name="フリーフォーム 63"/>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65" name="図形グループ 64"/>
          <p:cNvGrpSpPr/>
          <p:nvPr/>
        </p:nvGrpSpPr>
        <p:grpSpPr>
          <a:xfrm>
            <a:off x="5714112" y="3047425"/>
            <a:ext cx="296586" cy="293005"/>
            <a:chOff x="3546641" y="3995693"/>
            <a:chExt cx="296586" cy="293005"/>
          </a:xfrm>
        </p:grpSpPr>
        <p:sp>
          <p:nvSpPr>
            <p:cNvPr id="66" name="円/楕円 65"/>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7" name="フリーフォーム 66"/>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68" name="図形グループ 67"/>
          <p:cNvGrpSpPr/>
          <p:nvPr/>
        </p:nvGrpSpPr>
        <p:grpSpPr>
          <a:xfrm>
            <a:off x="4065818" y="2691825"/>
            <a:ext cx="296587" cy="293005"/>
            <a:chOff x="2897417" y="3995693"/>
            <a:chExt cx="296587" cy="293005"/>
          </a:xfrm>
        </p:grpSpPr>
        <p:sp>
          <p:nvSpPr>
            <p:cNvPr id="69" name="円/楕円 68"/>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1579828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80719BB0-6EE8-4545-80AB-E23FC3C3FB3D}"/>
              </a:ext>
            </a:extLst>
          </p:cNvPr>
          <p:cNvGraphicFramePr>
            <a:graphicFrameLocks noChangeAspect="1"/>
          </p:cNvGraphicFramePr>
          <p:nvPr>
            <p:custDataLst>
              <p:tags r:id="rId2"/>
            </p:custDataLst>
            <p:extLst>
              <p:ext uri="{D42A27DB-BD31-4B8C-83A1-F6EECF244321}">
                <p14:modId xmlns:p14="http://schemas.microsoft.com/office/powerpoint/2010/main" val="37070432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345" name="think-cell スライド" r:id="rId5" imgW="469" imgH="470" progId="TCLayout.ActiveDocument.1">
                  <p:embed/>
                </p:oleObj>
              </mc:Choice>
              <mc:Fallback>
                <p:oleObj name="think-cell スライド" r:id="rId5" imgW="469" imgH="470"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8" name="図 17" descr="マイナポータルのホーム画面の画像">
            <a:extLst>
              <a:ext uri="{FF2B5EF4-FFF2-40B4-BE49-F238E27FC236}">
                <a16:creationId xmlns:a16="http://schemas.microsoft.com/office/drawing/2014/main" id="{CD1A8FBC-7D0F-4C9F-B1AB-C43DEB76AAFB}"/>
              </a:ext>
            </a:extLst>
          </p:cNvPr>
          <p:cNvPicPr>
            <a:picLocks noChangeAspect="1"/>
          </p:cNvPicPr>
          <p:nvPr/>
        </p:nvPicPr>
        <p:blipFill rotWithShape="1">
          <a:blip r:embed="rId7"/>
          <a:srcRect l="950" r="961" b="412"/>
          <a:stretch/>
        </p:blipFill>
        <p:spPr>
          <a:xfrm>
            <a:off x="3316816" y="1998760"/>
            <a:ext cx="1800000" cy="3496339"/>
          </a:xfrm>
          <a:prstGeom prst="rect">
            <a:avLst/>
          </a:prstGeom>
          <a:ln w="9525">
            <a:solidFill>
              <a:schemeClr val="tx1">
                <a:lumMod val="50000"/>
                <a:lumOff val="50000"/>
              </a:schemeClr>
            </a:solidFill>
          </a:ln>
        </p:spPr>
      </p:pic>
      <p:sp>
        <p:nvSpPr>
          <p:cNvPr id="4"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をつなぐ</a:t>
            </a:r>
          </a:p>
        </p:txBody>
      </p:sp>
      <p:sp>
        <p:nvSpPr>
          <p:cNvPr id="5"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effectLst/>
                <a:uLnTx/>
                <a:uFillTx/>
                <a:latin typeface="Meiryo" charset="-128"/>
                <a:ea typeface="Meiryo" charset="-128"/>
              </a:rPr>
              <a:t>2-E</a:t>
            </a:r>
            <a:endParaRPr kumimoji="1" lang="en-US" sz="3600" b="1" i="0" u="none" strike="noStrike" kern="1200" cap="none" spc="0" normalizeH="0" baseline="0" noProof="0" dirty="0">
              <a:ln>
                <a:noFill/>
              </a:ln>
              <a:effectLst/>
              <a:uLnTx/>
              <a:uFillTx/>
              <a:latin typeface="Meiryo" charset="-128"/>
              <a:ea typeface="Meiryo" charset="-128"/>
            </a:endParaRPr>
          </a:p>
        </p:txBody>
      </p:sp>
      <p:sp>
        <p:nvSpPr>
          <p:cNvPr id="6" name="テキスト ボックス 5"/>
          <p:cNvSpPr txBox="1"/>
          <p:nvPr/>
        </p:nvSpPr>
        <p:spPr>
          <a:xfrm>
            <a:off x="508706" y="1818799"/>
            <a:ext cx="2880000" cy="400109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メインメニューで、</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画面を上に</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スクロールさせ、</a:t>
            </a:r>
            <a:endParaRPr lang="en-US" altLang="ja-JP" sz="2000" b="1" dirty="0">
              <a:latin typeface="Meiryo" charset="-128"/>
              <a:ea typeface="Meiryo" charset="-128"/>
              <a:cs typeface="Meiryo" charset="-128"/>
            </a:endParaRPr>
          </a:p>
          <a:p>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もっとつながる</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タップ</a:t>
            </a:r>
          </a:p>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つなぐ</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同意</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Meiryo" charset="-128"/>
                <a:ea typeface="Meiryo" charset="-128"/>
                <a:cs typeface="Meiryo" charset="-128"/>
              </a:rPr>
              <a:t>をタップ</a:t>
            </a:r>
          </a:p>
          <a:p>
            <a:endParaRPr lang="ja-JP" altLang="en-US" b="1" dirty="0">
              <a:latin typeface="Meiryo" charset="-128"/>
              <a:ea typeface="Meiryo" charset="-128"/>
              <a:cs typeface="Meiryo" charset="-128"/>
            </a:endParaRPr>
          </a:p>
        </p:txBody>
      </p:sp>
      <p:pic>
        <p:nvPicPr>
          <p:cNvPr id="2" name="図 1" descr="「国税電子証明書・納税システム（e-Tax）」の「つなぐ」ボタンのある「つながっていないウェブサイト」画面の画像"/>
          <p:cNvPicPr>
            <a:picLocks noChangeAspect="1"/>
          </p:cNvPicPr>
          <p:nvPr/>
        </p:nvPicPr>
        <p:blipFill>
          <a:blip r:embed="rId8"/>
          <a:stretch>
            <a:fillRect/>
          </a:stretch>
        </p:blipFill>
        <p:spPr>
          <a:xfrm>
            <a:off x="6197220" y="1998760"/>
            <a:ext cx="1980000" cy="1779251"/>
          </a:xfrm>
          <a:prstGeom prst="rect">
            <a:avLst/>
          </a:prstGeom>
          <a:ln w="9525">
            <a:solidFill>
              <a:schemeClr val="tx1">
                <a:lumMod val="50000"/>
                <a:lumOff val="50000"/>
              </a:schemeClr>
            </a:solidFill>
          </a:ln>
        </p:spPr>
      </p:pic>
      <p:sp>
        <p:nvSpPr>
          <p:cNvPr id="13" name="正方形/長方形 12"/>
          <p:cNvSpPr/>
          <p:nvPr/>
        </p:nvSpPr>
        <p:spPr>
          <a:xfrm>
            <a:off x="6266659" y="3420904"/>
            <a:ext cx="1836000" cy="360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6511369" y="5000934"/>
            <a:ext cx="434419" cy="475202"/>
          </a:xfrm>
          <a:prstGeom prst="rect">
            <a:avLst/>
          </a:prstGeom>
        </p:spPr>
        <p:txBody>
          <a:bodyPr wrap="square">
            <a:spAutoFit/>
          </a:bodyPr>
          <a:lstStyle/>
          <a:p>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pic>
        <p:nvPicPr>
          <p:cNvPr id="20" name="図 19" descr="「もっとつながる」が表示されているサービス一覧画面の画像">
            <a:extLst>
              <a:ext uri="{FF2B5EF4-FFF2-40B4-BE49-F238E27FC236}">
                <a16:creationId xmlns:a16="http://schemas.microsoft.com/office/drawing/2014/main" id="{007FF727-B541-4AED-B011-C6E1E2ACF082}"/>
              </a:ext>
            </a:extLst>
          </p:cNvPr>
          <p:cNvPicPr>
            <a:picLocks noChangeAspect="1"/>
          </p:cNvPicPr>
          <p:nvPr/>
        </p:nvPicPr>
        <p:blipFill>
          <a:blip r:embed="rId9"/>
          <a:stretch>
            <a:fillRect/>
          </a:stretch>
        </p:blipFill>
        <p:spPr>
          <a:xfrm>
            <a:off x="4046523" y="3539689"/>
            <a:ext cx="1960298" cy="2587074"/>
          </a:xfrm>
          <a:prstGeom prst="rect">
            <a:avLst/>
          </a:prstGeom>
          <a:ln w="9525">
            <a:solidFill>
              <a:schemeClr val="tx1">
                <a:lumMod val="50000"/>
                <a:lumOff val="50000"/>
              </a:schemeClr>
            </a:solidFill>
          </a:ln>
        </p:spPr>
      </p:pic>
      <p:sp>
        <p:nvSpPr>
          <p:cNvPr id="11" name="正方形/長方形 10"/>
          <p:cNvSpPr/>
          <p:nvPr/>
        </p:nvSpPr>
        <p:spPr>
          <a:xfrm>
            <a:off x="4078069" y="4816475"/>
            <a:ext cx="1872000" cy="720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サブタイトル 2">
            <a:extLst>
              <a:ext uri="{FF2B5EF4-FFF2-40B4-BE49-F238E27FC236}">
                <a16:creationId xmlns:a16="http://schemas.microsoft.com/office/drawing/2014/main" id="{104415B0-963D-4392-931E-564B2004B351}"/>
              </a:ext>
            </a:extLst>
          </p:cNvPr>
          <p:cNvSpPr>
            <a:spLocks noGrp="1"/>
          </p:cNvSpPr>
          <p:nvPr>
            <p:ph type="subTitle" idx="1"/>
          </p:nvPr>
        </p:nvSpPr>
        <p:spPr>
          <a:xfrm>
            <a:off x="491928" y="1425344"/>
            <a:ext cx="8280000" cy="360000"/>
          </a:xfrm>
        </p:spPr>
        <p:txBody>
          <a:bodyPr>
            <a:noAutofit/>
          </a:bodyPr>
          <a:lstStyle/>
          <a:p>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t>国税電子申</a:t>
            </a:r>
            <a:r>
              <a:rPr lang="ja-JP" altLang="en-US" b="1" spc="-750" dirty="0"/>
              <a:t>告・</a:t>
            </a:r>
            <a:r>
              <a:rPr lang="ja-JP" altLang="en-US" b="1" dirty="0"/>
              <a:t>納税システ</a:t>
            </a:r>
            <a:r>
              <a:rPr lang="ja-JP" altLang="en-US" b="1" spc="-1000" dirty="0"/>
              <a:t>ム</a:t>
            </a:r>
            <a:r>
              <a:rPr lang="ja-JP" altLang="en-US" b="1" dirty="0"/>
              <a:t>（</a:t>
            </a:r>
            <a:r>
              <a:rPr lang="en-US" altLang="ja-JP" b="1" dirty="0"/>
              <a:t>e-Tax</a:t>
            </a:r>
            <a:r>
              <a:rPr lang="ja-JP" altLang="en-US" b="1" spc="-1000" dirty="0"/>
              <a:t>）</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t>とつながりましょう</a:t>
            </a:r>
            <a:r>
              <a:rPr lang="ja-JP" altLang="en-US" sz="2000" b="1" dirty="0">
                <a:latin typeface="Meiryo" charset="-128"/>
                <a:ea typeface="Meiryo" charset="-128"/>
                <a:cs typeface="Meiryo" charset="-128"/>
              </a:rPr>
              <a:t>。</a:t>
            </a:r>
          </a:p>
          <a:p>
            <a:endParaRPr lang="ja-JP" altLang="en-US" sz="2000" dirty="0"/>
          </a:p>
        </p:txBody>
      </p:sp>
      <p:pic>
        <p:nvPicPr>
          <p:cNvPr id="7" name="図 6" descr="「同意」ボタンのある「同意確認」画面の画像"/>
          <p:cNvPicPr>
            <a:picLocks noChangeAspect="1"/>
          </p:cNvPicPr>
          <p:nvPr/>
        </p:nvPicPr>
        <p:blipFill>
          <a:blip r:embed="rId10"/>
          <a:stretch>
            <a:fillRect/>
          </a:stretch>
        </p:blipFill>
        <p:spPr>
          <a:xfrm>
            <a:off x="6175037" y="3880609"/>
            <a:ext cx="1980000" cy="2240650"/>
          </a:xfrm>
          <a:prstGeom prst="rect">
            <a:avLst/>
          </a:prstGeom>
          <a:ln w="9525">
            <a:solidFill>
              <a:schemeClr val="tx1">
                <a:lumMod val="50000"/>
                <a:lumOff val="50000"/>
              </a:schemeClr>
            </a:solidFill>
          </a:ln>
        </p:spPr>
      </p:pic>
      <p:sp>
        <p:nvSpPr>
          <p:cNvPr id="12" name="正方形/長方形 11"/>
          <p:cNvSpPr/>
          <p:nvPr/>
        </p:nvSpPr>
        <p:spPr>
          <a:xfrm>
            <a:off x="6211037" y="5486409"/>
            <a:ext cx="1944000" cy="360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図形グループ 24"/>
          <p:cNvGrpSpPr/>
          <p:nvPr/>
        </p:nvGrpSpPr>
        <p:grpSpPr>
          <a:xfrm>
            <a:off x="6069715" y="5333433"/>
            <a:ext cx="296586" cy="293005"/>
            <a:chOff x="4232441" y="3995693"/>
            <a:chExt cx="296586" cy="293005"/>
          </a:xfrm>
        </p:grpSpPr>
        <p:sp>
          <p:nvSpPr>
            <p:cNvPr id="26" name="円/楕円 25"/>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フリーフォーム 26"/>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8" name="図形グループ 27"/>
          <p:cNvGrpSpPr/>
          <p:nvPr/>
        </p:nvGrpSpPr>
        <p:grpSpPr>
          <a:xfrm>
            <a:off x="6120515" y="3267562"/>
            <a:ext cx="296586" cy="293005"/>
            <a:chOff x="3546641" y="3995693"/>
            <a:chExt cx="296586" cy="293005"/>
          </a:xfrm>
        </p:grpSpPr>
        <p:sp>
          <p:nvSpPr>
            <p:cNvPr id="29" name="円/楕円 28"/>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フリーフォーム 29"/>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1" name="図形グループ 30"/>
          <p:cNvGrpSpPr/>
          <p:nvPr/>
        </p:nvGrpSpPr>
        <p:grpSpPr>
          <a:xfrm>
            <a:off x="5809958" y="4664563"/>
            <a:ext cx="296587" cy="293005"/>
            <a:chOff x="2897417" y="3995693"/>
            <a:chExt cx="296587" cy="293005"/>
          </a:xfrm>
        </p:grpSpPr>
        <p:sp>
          <p:nvSpPr>
            <p:cNvPr id="32" name="円/楕円 31"/>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34" name="上矢印 33"/>
          <p:cNvSpPr>
            <a:spLocks noChangeAspect="1"/>
          </p:cNvSpPr>
          <p:nvPr/>
        </p:nvSpPr>
        <p:spPr>
          <a:xfrm>
            <a:off x="3122900" y="3987662"/>
            <a:ext cx="502221" cy="1440000"/>
          </a:xfrm>
          <a:prstGeom prst="upArrow">
            <a:avLst/>
          </a:prstGeom>
          <a:ln>
            <a:noFill/>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82401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57197" y="482875"/>
            <a:ext cx="6888650" cy="5924699"/>
          </a:xfrm>
          <a:prstGeom prst="rect">
            <a:avLst/>
          </a:prstGeom>
          <a:noFill/>
        </p:spPr>
        <p:txBody>
          <a:bodyPr wrap="square" rtlCol="0">
            <a:spAutoFit/>
          </a:bodyPr>
          <a:lstStyle/>
          <a:p>
            <a:pPr marL="447675" indent="-439738">
              <a:spcBef>
                <a:spcPts val="600"/>
              </a:spcBef>
              <a:tabLst>
                <a:tab pos="795338" algn="l"/>
                <a:tab pos="5827713" algn="l"/>
              </a:tabLst>
            </a:pPr>
            <a:r>
              <a:rPr lang="en-US" altLang="ja-JP" sz="2400" b="1" dirty="0">
                <a:solidFill>
                  <a:srgbClr val="009650"/>
                </a:solidFill>
                <a:latin typeface="Meiryo" charset="-128"/>
                <a:ea typeface="Meiryo" charset="-128"/>
                <a:cs typeface="Meiryo" charset="-128"/>
              </a:rPr>
              <a:t>1.	e-Tax</a:t>
            </a:r>
            <a:r>
              <a:rPr lang="ja-JP" altLang="en-US" sz="2400" b="1" dirty="0">
                <a:solidFill>
                  <a:srgbClr val="009650"/>
                </a:solidFill>
                <a:latin typeface="Meiryo" charset="-128"/>
                <a:ea typeface="Meiryo" charset="-128"/>
                <a:cs typeface="Meiryo" charset="-128"/>
              </a:rPr>
              <a:t>を知りましょう</a:t>
            </a:r>
            <a:endParaRPr lang="en-US" altLang="ja-JP" sz="2400" b="1" dirty="0">
              <a:solidFill>
                <a:srgbClr val="009650"/>
              </a:solidFill>
              <a:latin typeface="Meiryo" charset="-128"/>
              <a:ea typeface="Meiryo" charset="-128"/>
              <a:cs typeface="Meiryo" charset="-128"/>
            </a:endParaRPr>
          </a:p>
          <a:p>
            <a:pPr marL="447675" indent="-439738" algn="dist">
              <a:spcBef>
                <a:spcPts val="600"/>
              </a:spcBef>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A</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確定申告とは？</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4</a:t>
            </a:r>
          </a:p>
          <a:p>
            <a:pPr marL="447675" indent="-439738" algn="dist">
              <a:tabLst>
                <a:tab pos="795338" algn="l"/>
                <a:tab pos="5827713" algn="l"/>
              </a:tabLst>
            </a:pP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 	</a:t>
            </a:r>
            <a:r>
              <a:rPr lang="en-US" altLang="ja-JP" b="1" dirty="0">
                <a:latin typeface="Meiryo UI" panose="020B0604030504040204" pitchFamily="50" charset="-128"/>
                <a:ea typeface="Meiryo UI" panose="020B0604030504040204" pitchFamily="50" charset="-128"/>
                <a:cs typeface="Meiryo" charset="-128"/>
              </a:rPr>
              <a:t>B</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申告方法について</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5</a:t>
            </a:r>
          </a:p>
          <a:p>
            <a:pPr marL="447675" indent="-439738" algn="dist">
              <a:tabLst>
                <a:tab pos="795338" algn="l"/>
                <a:tab pos="5827713" algn="l"/>
              </a:tabLst>
            </a:pP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 	</a:t>
            </a:r>
            <a:r>
              <a:rPr lang="en-US" altLang="ja-JP" b="1" dirty="0">
                <a:latin typeface="Meiryo UI" panose="020B0604030504040204" pitchFamily="50" charset="-128"/>
                <a:ea typeface="Meiryo UI" panose="020B0604030504040204" pitchFamily="50" charset="-128"/>
                <a:cs typeface="Meiryo" charset="-128"/>
              </a:rPr>
              <a:t>C</a:t>
            </a:r>
            <a:r>
              <a:rPr lang="en-US" altLang="ja-JP" b="1" dirty="0">
                <a:latin typeface="Meiryo" charset="-128"/>
                <a:ea typeface="Meiryo" charset="-128"/>
                <a:cs typeface="Meiryo" charset="-128"/>
              </a:rPr>
              <a:t>.	e-Tax</a:t>
            </a:r>
            <a:r>
              <a:rPr lang="ja-JP" altLang="en-US" b="1" dirty="0">
                <a:latin typeface="Meiryo" charset="-128"/>
                <a:ea typeface="Meiryo" charset="-128"/>
                <a:cs typeface="Meiryo" charset="-128"/>
              </a:rPr>
              <a:t>とは</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6</a:t>
            </a:r>
          </a:p>
          <a:p>
            <a:pPr marL="447675" lvl="1" indent="-439738" algn="dist">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D</a:t>
            </a:r>
            <a:r>
              <a:rPr lang="en-US" altLang="ja-JP" b="1" dirty="0">
                <a:latin typeface="Meiryo" charset="-128"/>
                <a:ea typeface="Meiryo" charset="-128"/>
                <a:cs typeface="Meiryo" charset="-128"/>
              </a:rPr>
              <a:t>.	e-Tax</a:t>
            </a:r>
            <a:r>
              <a:rPr lang="ja-JP" altLang="en-US" b="1" dirty="0">
                <a:latin typeface="Meiryo" charset="-128"/>
                <a:ea typeface="Meiryo" charset="-128"/>
                <a:cs typeface="Meiryo" charset="-128"/>
              </a:rPr>
              <a:t>なら、こんないいこと</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7</a:t>
            </a:r>
          </a:p>
          <a:p>
            <a:pPr marL="447675" lvl="1" indent="-439738" algn="dist">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E</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申告書の作成・送信までの流れ</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8</a:t>
            </a:r>
          </a:p>
          <a:p>
            <a:pPr marL="447675" indent="-439738" algn="dist">
              <a:tabLst>
                <a:tab pos="795338" algn="l"/>
                <a:tab pos="5827713" algn="l"/>
              </a:tabLst>
            </a:pPr>
            <a:r>
              <a:rPr lang="en-US" altLang="ja-JP" b="1" dirty="0">
                <a:latin typeface="Meiryo" charset="-128"/>
                <a:ea typeface="Meiryo" charset="-128"/>
                <a:cs typeface="Meiryo" charset="-128"/>
              </a:rPr>
              <a:t>	F.	</a:t>
            </a:r>
            <a:r>
              <a:rPr lang="ja-JP" altLang="en-US" b="1" dirty="0">
                <a:latin typeface="Meiryo" charset="-128"/>
                <a:ea typeface="Meiryo" charset="-128"/>
                <a:cs typeface="Meiryo" charset="-128"/>
              </a:rPr>
              <a:t>講座の説明範囲</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9</a:t>
            </a:r>
          </a:p>
          <a:p>
            <a:pPr marL="447675" indent="-439738" algn="dist">
              <a:tabLst>
                <a:tab pos="795338" algn="l"/>
                <a:tab pos="5827713" algn="l"/>
              </a:tabLst>
            </a:pPr>
            <a:endParaRPr lang="en-US" altLang="ja-JP" b="1" dirty="0">
              <a:solidFill>
                <a:srgbClr val="009650"/>
              </a:solidFill>
              <a:latin typeface="Meiryo" charset="-128"/>
              <a:ea typeface="Meiryo" charset="-128"/>
              <a:cs typeface="Meiryo" charset="-128"/>
            </a:endParaRPr>
          </a:p>
          <a:p>
            <a:pPr marL="447675" indent="-439738">
              <a:tabLst>
                <a:tab pos="795338" algn="l"/>
                <a:tab pos="5827713" algn="l"/>
              </a:tabLst>
            </a:pPr>
            <a:endParaRPr lang="en-US" altLang="ja-JP" sz="1400" b="1" dirty="0">
              <a:solidFill>
                <a:srgbClr val="009650"/>
              </a:solidFill>
              <a:latin typeface="Meiryo" charset="-128"/>
              <a:ea typeface="Meiryo" charset="-128"/>
              <a:cs typeface="Meiryo" charset="-128"/>
            </a:endParaRPr>
          </a:p>
          <a:p>
            <a:pPr marL="447675" indent="-439738">
              <a:tabLst>
                <a:tab pos="795338" algn="l"/>
                <a:tab pos="5827713" algn="l"/>
              </a:tabLst>
            </a:pPr>
            <a:r>
              <a:rPr lang="en-US" altLang="ja-JP" sz="2400" b="1" dirty="0">
                <a:solidFill>
                  <a:srgbClr val="009650"/>
                </a:solidFill>
                <a:latin typeface="Meiryo" charset="-128"/>
                <a:ea typeface="Meiryo" charset="-128"/>
                <a:cs typeface="Meiryo" charset="-128"/>
              </a:rPr>
              <a:t>2.	</a:t>
            </a:r>
            <a:r>
              <a:rPr lang="ja-JP" altLang="en-US" sz="2400" b="1" dirty="0">
                <a:solidFill>
                  <a:srgbClr val="009650"/>
                </a:solidFill>
                <a:latin typeface="Meiryo" charset="-128"/>
                <a:ea typeface="Meiryo" charset="-128"/>
                <a:cs typeface="Meiryo" charset="-128"/>
              </a:rPr>
              <a:t>マイナンバーカードで</a:t>
            </a:r>
            <a:r>
              <a:rPr lang="en-US" altLang="ja-JP" sz="2400" b="1" dirty="0">
                <a:solidFill>
                  <a:srgbClr val="009650"/>
                </a:solidFill>
                <a:latin typeface="Meiryo" charset="-128"/>
                <a:ea typeface="Meiryo" charset="-128"/>
                <a:cs typeface="Meiryo" charset="-128"/>
              </a:rPr>
              <a:t>e-Tax</a:t>
            </a:r>
            <a:r>
              <a:rPr lang="ja-JP" altLang="en-US" sz="2400" b="1" dirty="0">
                <a:solidFill>
                  <a:srgbClr val="009650"/>
                </a:solidFill>
                <a:latin typeface="Meiryo" charset="-128"/>
                <a:ea typeface="Meiryo" charset="-128"/>
                <a:cs typeface="Meiryo" charset="-128"/>
              </a:rPr>
              <a:t>を</a:t>
            </a:r>
            <a:endParaRPr lang="en-US" altLang="ja-JP" sz="2400" b="1" dirty="0">
              <a:solidFill>
                <a:srgbClr val="009650"/>
              </a:solidFill>
              <a:latin typeface="Meiryo" charset="-128"/>
              <a:ea typeface="Meiryo" charset="-128"/>
              <a:cs typeface="Meiryo" charset="-128"/>
            </a:endParaRPr>
          </a:p>
          <a:p>
            <a:pPr marL="447675" indent="-439738">
              <a:tabLst>
                <a:tab pos="795338" algn="l"/>
                <a:tab pos="5827713" algn="l"/>
              </a:tabLst>
            </a:pPr>
            <a:r>
              <a:rPr lang="en-US" altLang="ja-JP" sz="2400" b="1" dirty="0">
                <a:solidFill>
                  <a:srgbClr val="009650"/>
                </a:solidFill>
                <a:latin typeface="Meiryo" charset="-128"/>
                <a:ea typeface="Meiryo" charset="-128"/>
                <a:cs typeface="Meiryo" charset="-128"/>
              </a:rPr>
              <a:t>	</a:t>
            </a:r>
            <a:r>
              <a:rPr lang="ja-JP" altLang="en-US" sz="2400" b="1" dirty="0">
                <a:solidFill>
                  <a:srgbClr val="009650"/>
                </a:solidFill>
                <a:latin typeface="Meiryo" charset="-128"/>
                <a:ea typeface="Meiryo" charset="-128"/>
                <a:cs typeface="Meiryo" charset="-128"/>
              </a:rPr>
              <a:t>利用できるようにしましょう</a:t>
            </a:r>
            <a:r>
              <a:rPr lang="ja-JP" altLang="en-US" sz="2400" b="1" dirty="0">
                <a:latin typeface="Meiryo" charset="-128"/>
                <a:ea typeface="Meiryo" charset="-128"/>
                <a:cs typeface="Meiryo" charset="-128"/>
              </a:rPr>
              <a:t>　</a:t>
            </a:r>
            <a:r>
              <a:rPr lang="en-US" altLang="ja-JP" sz="2400" b="1" dirty="0">
                <a:latin typeface="Meiryo" charset="-128"/>
                <a:ea typeface="Meiryo" charset="-128"/>
                <a:cs typeface="Meiryo" charset="-128"/>
              </a:rPr>
              <a:t> </a:t>
            </a:r>
          </a:p>
          <a:p>
            <a:pPr marL="447675" lvl="1" indent="-439738">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A</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マイナンバーカードを使ったスマホでの</a:t>
            </a:r>
            <a:endParaRPr lang="en-US" altLang="ja-JP" b="1" dirty="0">
              <a:latin typeface="Meiryo" charset="-128"/>
              <a:ea typeface="Meiryo" charset="-128"/>
              <a:cs typeface="Meiryo" charset="-128"/>
            </a:endParaRPr>
          </a:p>
          <a:p>
            <a:pPr marL="447675" lvl="1" indent="-439738" algn="dist">
              <a:tabLst>
                <a:tab pos="795338" algn="l"/>
                <a:tab pos="5827713" algn="l"/>
              </a:tabLst>
            </a:pP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確定申告に必要なも</a:t>
            </a:r>
            <a:r>
              <a:rPr lang="ja-JP" altLang="en-US" b="1" spc="-1000" dirty="0">
                <a:latin typeface="Meiryo" charset="-128"/>
                <a:ea typeface="Meiryo" charset="-128"/>
                <a:cs typeface="Meiryo" charset="-128"/>
              </a:rPr>
              <a:t>の</a:t>
            </a:r>
            <a:r>
              <a:rPr lang="ja-JP" altLang="en-US" b="1" dirty="0">
                <a:latin typeface="Meiryo" charset="-128"/>
                <a:ea typeface="Meiryo" charset="-128"/>
                <a:cs typeface="Meiryo" charset="-128"/>
              </a:rPr>
              <a:t>（事前準備</a:t>
            </a:r>
            <a:r>
              <a:rPr lang="ja-JP" altLang="en-US" b="1" spc="-1000" dirty="0">
                <a:latin typeface="Meiryo" charset="-128"/>
                <a:ea typeface="Meiryo" charset="-128"/>
                <a:cs typeface="Meiryo" charset="-128"/>
              </a:rPr>
              <a:t>）</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11</a:t>
            </a:r>
          </a:p>
          <a:p>
            <a:pPr marL="904875" lvl="1" indent="-439738" algn="dist">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B</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申告されたことがある方へ</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12</a:t>
            </a:r>
          </a:p>
          <a:p>
            <a:pPr marL="447675" indent="-439738">
              <a:tabLst>
                <a:tab pos="795338" algn="l"/>
                <a:tab pos="5827713" algn="l"/>
              </a:tabLst>
            </a:pPr>
            <a:r>
              <a:rPr lang="en-US" altLang="ja-JP" b="1" dirty="0">
                <a:latin typeface="Meiryo" charset="-128"/>
                <a:ea typeface="Meiryo" charset="-128"/>
                <a:cs typeface="Meiryo" charset="-128"/>
              </a:rPr>
              <a:t>	</a:t>
            </a:r>
            <a:r>
              <a:rPr lang="en-US" altLang="ja-JP" b="1" dirty="0">
                <a:latin typeface="Meiryo UI" panose="020B0604030504040204" pitchFamily="50" charset="-128"/>
                <a:ea typeface="Meiryo UI" panose="020B0604030504040204" pitchFamily="50" charset="-128"/>
                <a:cs typeface="Meiryo" charset="-128"/>
              </a:rPr>
              <a:t>C</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マイナポータルアプリの入手</a:t>
            </a:r>
            <a:endParaRPr lang="en-US" altLang="ja-JP" b="1" dirty="0">
              <a:latin typeface="Meiryo" charset="-128"/>
              <a:ea typeface="Meiryo" charset="-128"/>
              <a:cs typeface="Meiryo" charset="-128"/>
            </a:endParaRPr>
          </a:p>
          <a:p>
            <a:pPr marL="447675" indent="-439738" algn="dist">
              <a:tabLst>
                <a:tab pos="795338" algn="l"/>
                <a:tab pos="5827713" algn="l"/>
              </a:tabLst>
            </a:pP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およびインストールのしかた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14</a:t>
            </a:r>
          </a:p>
          <a:p>
            <a:pPr marL="447675" indent="-439738" algn="dist">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D</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マイナポータルの利用開始</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16</a:t>
            </a:r>
          </a:p>
          <a:p>
            <a:pPr marL="447675" lvl="1" indent="-439738" algn="dist">
              <a:tabLst>
                <a:tab pos="795338" algn="l"/>
                <a:tab pos="5827713" algn="l"/>
              </a:tabLst>
            </a:pPr>
            <a:r>
              <a:rPr lang="en-US" altLang="ja-JP" b="1" dirty="0">
                <a:latin typeface="Meiryo" charset="-128"/>
                <a:ea typeface="Meiryo" charset="-128"/>
                <a:cs typeface="Meiryo" charset="-128"/>
              </a:rPr>
              <a:t>	E.	</a:t>
            </a:r>
            <a:r>
              <a:rPr lang="ja-JP" altLang="en-US" b="1" dirty="0">
                <a:latin typeface="Meiryo" charset="-128"/>
                <a:ea typeface="Meiryo" charset="-128"/>
                <a:cs typeface="Meiryo" charset="-128"/>
              </a:rPr>
              <a:t>マイナポータルと</a:t>
            </a:r>
            <a:r>
              <a:rPr lang="en-US" altLang="ja-JP" b="1" dirty="0">
                <a:latin typeface="Meiryo" charset="-128"/>
                <a:ea typeface="Meiryo" charset="-128"/>
                <a:cs typeface="Meiryo" charset="-128"/>
              </a:rPr>
              <a:t>e-Tax</a:t>
            </a:r>
            <a:r>
              <a:rPr lang="ja-JP" altLang="en-US" b="1" dirty="0">
                <a:latin typeface="Meiryo" charset="-128"/>
                <a:ea typeface="Meiryo" charset="-128"/>
                <a:cs typeface="Meiryo" charset="-128"/>
              </a:rPr>
              <a:t>をつなぐ</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19</a:t>
            </a:r>
            <a:r>
              <a:rPr lang="ja-JP" altLang="en-US" b="1" dirty="0">
                <a:latin typeface="Meiryo" charset="-128"/>
                <a:ea typeface="Meiryo" charset="-128"/>
                <a:cs typeface="Meiryo" charset="-128"/>
              </a:rPr>
              <a:t>　</a:t>
            </a:r>
            <a:endParaRPr lang="en-US" altLang="ja-JP" b="1" dirty="0">
              <a:latin typeface="Meiryo" charset="-128"/>
              <a:ea typeface="Meiryo" charset="-128"/>
              <a:cs typeface="Meiryo" charset="-128"/>
            </a:endParaRPr>
          </a:p>
          <a:p>
            <a:pPr marL="447675" indent="-439738" algn="dist">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F</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自宅で申告書の作成・送信を行う場合の注意事項</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27</a:t>
            </a:r>
          </a:p>
          <a:p>
            <a:pPr marL="447675" indent="-439738" algn="dist">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G</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困った時の相談窓口</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28</a:t>
            </a:r>
          </a:p>
        </p:txBody>
      </p:sp>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503428" y="532257"/>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cxnSp>
        <p:nvCxnSpPr>
          <p:cNvPr id="6" name="直線コネクタ 5"/>
          <p:cNvCxnSpPr/>
          <p:nvPr/>
        </p:nvCxnSpPr>
        <p:spPr>
          <a:xfrm>
            <a:off x="1690244" y="2962244"/>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7" name="図 6" descr="イータ君のイラスト&#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620" y="4363073"/>
            <a:ext cx="1290387" cy="1661864"/>
          </a:xfrm>
          <a:prstGeom prst="rect">
            <a:avLst/>
          </a:prstGeom>
        </p:spPr>
      </p:pic>
    </p:spTree>
    <p:extLst>
      <p:ext uri="{BB962C8B-B14F-4D97-AF65-F5344CB8AC3E}">
        <p14:creationId xmlns:p14="http://schemas.microsoft.com/office/powerpoint/2010/main" val="1203560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512940" y="1824068"/>
            <a:ext cx="3096000"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すでに</a:t>
            </a:r>
            <a:r>
              <a:rPr lang="en-US" altLang="ja-JP" sz="2000" b="1" dirty="0">
                <a:solidFill>
                  <a:prstClr val="black"/>
                </a:solidFill>
                <a:latin typeface="Meiryo" charset="-128"/>
                <a:ea typeface="Meiryo" charset="-128"/>
                <a:cs typeface="Meiryo" charset="-128"/>
              </a:rPr>
              <a:t>e-Tax</a:t>
            </a:r>
            <a:r>
              <a:rPr lang="ja-JP" altLang="en-US" sz="2000" b="1" dirty="0">
                <a:solidFill>
                  <a:prstClr val="black"/>
                </a:solidFill>
                <a:latin typeface="Meiryo" charset="-128"/>
                <a:ea typeface="Meiryo" charset="-128"/>
                <a:cs typeface="Meiryo" charset="-128"/>
              </a:rPr>
              <a:t>を利用</a:t>
            </a:r>
            <a:endParaRPr lang="en-US" altLang="ja-JP" sz="2000" b="1" dirty="0">
              <a:solidFill>
                <a:prstClr val="black"/>
              </a:solidFill>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したことがある方は</a:t>
            </a:r>
            <a:endParaRPr lang="en-US" altLang="ja-JP" sz="2000" b="1" dirty="0">
              <a:solidFill>
                <a:prstClr val="black"/>
              </a:solidFill>
              <a:latin typeface="Meiryo" charset="-128"/>
              <a:ea typeface="Meiryo" charset="-128"/>
              <a:cs typeface="Meiryo" charset="-128"/>
            </a:endParaRPr>
          </a:p>
          <a:p>
            <a:pPr>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2000" b="1" dirty="0">
                <a:latin typeface="Meiryo" charset="-128"/>
                <a:ea typeface="Meiryo" charset="-128"/>
                <a:cs typeface="Meiryo" charset="-128"/>
              </a:rPr>
              <a:t>e-Tax</a:t>
            </a:r>
            <a:r>
              <a:rPr lang="ja-JP" altLang="en-US" sz="2000" b="1" dirty="0">
                <a:latin typeface="Meiryo" charset="-128"/>
                <a:ea typeface="Meiryo" charset="-128"/>
                <a:cs typeface="Meiryo" charset="-128"/>
              </a:rPr>
              <a:t>へログイン</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を</a:t>
            </a:r>
            <a:endParaRPr lang="en-US" altLang="ja-JP" sz="2000" b="1" dirty="0">
              <a:solidFill>
                <a:prstClr val="black"/>
              </a:solidFill>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タップ</a:t>
            </a:r>
            <a:endParaRPr lang="en-US" altLang="ja-JP" sz="2000" b="1" dirty="0">
              <a:solidFill>
                <a:prstClr val="black"/>
              </a:solidFill>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a:t>
            </a:r>
            <a:r>
              <a:rPr lang="ja-JP" altLang="en-US" sz="2000" b="1" dirty="0">
                <a:latin typeface="Meiryo" charset="-128"/>
                <a:ea typeface="Meiryo" charset="-128"/>
                <a:cs typeface="Meiryo" charset="-128"/>
              </a:rPr>
              <a:t>２</a:t>
            </a:r>
            <a:r>
              <a:rPr lang="en-US" altLang="ja-JP" sz="2000" b="1" dirty="0">
                <a:latin typeface="Meiryo" charset="-128"/>
                <a:ea typeface="Meiryo" charset="-128"/>
                <a:cs typeface="Meiryo" charset="-128"/>
              </a:rPr>
              <a:t>E</a:t>
            </a:r>
            <a:r>
              <a:rPr lang="ja-JP" altLang="en-US" sz="2000" b="1" dirty="0">
                <a:latin typeface="Meiryo" charset="-128"/>
                <a:ea typeface="Meiryo" charset="-128"/>
                <a:cs typeface="Meiryo" charset="-128"/>
              </a:rPr>
              <a:t>の最後のページに</a:t>
            </a:r>
            <a:endParaRPr lang="en-US" altLang="ja-JP" sz="2000" b="1" dirty="0">
              <a:latin typeface="Meiryo" charset="-128"/>
              <a:ea typeface="Meiryo" charset="-128"/>
              <a:cs typeface="Meiryo" charset="-128"/>
            </a:endParaRPr>
          </a:p>
          <a:p>
            <a:pPr>
              <a:defRPr/>
            </a:pPr>
            <a:r>
              <a:rPr lang="ja-JP" altLang="en-US" sz="2000" b="1" dirty="0">
                <a:latin typeface="Meiryo" charset="-128"/>
                <a:ea typeface="Meiryo" charset="-128"/>
                <a:cs typeface="Meiryo" charset="-128"/>
              </a:rPr>
              <a:t>進んでください</a:t>
            </a:r>
            <a:endParaRPr kumimoji="1" lang="ja-JP" altLang="en-US" sz="2000" b="1" i="0" u="none" strike="noStrike" kern="1200" cap="none" spc="0" normalizeH="0" baseline="0" noProof="0" dirty="0">
              <a:ln>
                <a:noFill/>
              </a:ln>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p>
          <a:p>
            <a:pPr>
              <a:defRPr/>
            </a:pPr>
            <a:r>
              <a:rPr lang="en-US" altLang="ja-JP" sz="2000" b="1" dirty="0">
                <a:solidFill>
                  <a:prstClr val="black"/>
                </a:solidFill>
                <a:latin typeface="Meiryo" charset="-128"/>
                <a:ea typeface="Meiryo" charset="-128"/>
                <a:cs typeface="Meiryo" charset="-128"/>
              </a:rPr>
              <a:t>e-Tax</a:t>
            </a:r>
            <a:r>
              <a:rPr lang="ja-JP" altLang="en-US" sz="2000" b="1" dirty="0">
                <a:solidFill>
                  <a:prstClr val="black"/>
                </a:solidFill>
                <a:latin typeface="Meiryo" charset="-128"/>
                <a:ea typeface="Meiryo" charset="-128"/>
                <a:cs typeface="Meiryo" charset="-128"/>
              </a:rPr>
              <a:t>をはじめて</a:t>
            </a:r>
            <a:endParaRPr lang="en-US" altLang="ja-JP" sz="2000" b="1" dirty="0">
              <a:solidFill>
                <a:prstClr val="black"/>
              </a:solidFill>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利用する方は</a:t>
            </a:r>
            <a:endParaRPr lang="en-US" altLang="ja-JP" sz="2000" b="1" dirty="0">
              <a:solidFill>
                <a:prstClr val="black"/>
              </a:solidFill>
              <a:latin typeface="Meiryo" charset="-128"/>
              <a:ea typeface="Meiryo" charset="-128"/>
              <a:cs typeface="Meiryo" charset="-128"/>
            </a:endParaRPr>
          </a:p>
          <a:p>
            <a:pPr>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お手続きの流れへ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を</a:t>
            </a:r>
            <a:endParaRPr lang="en-US" altLang="ja-JP" sz="2000" b="1" dirty="0">
              <a:solidFill>
                <a:prstClr val="black"/>
              </a:solidFill>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タップ</a:t>
            </a:r>
            <a:r>
              <a:rPr lang="ja-JP" altLang="en-US" sz="2000" b="1" dirty="0">
                <a:latin typeface="Meiryo" charset="-128"/>
                <a:ea typeface="Meiryo" charset="-128"/>
                <a:cs typeface="Meiryo" charset="-128"/>
              </a:rPr>
              <a:t>し次のページへ</a:t>
            </a:r>
            <a:endParaRPr lang="en-US" altLang="ja-JP" sz="2000" b="1" dirty="0">
              <a:latin typeface="Meiryo" charset="-128"/>
              <a:ea typeface="Meiryo" charset="-128"/>
              <a:cs typeface="Meiryo" charset="-128"/>
            </a:endParaRPr>
          </a:p>
        </p:txBody>
      </p:sp>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grpSp>
        <p:nvGrpSpPr>
          <p:cNvPr id="49" name="グループ化 48" descr="「マイナポータルとe-taxをつなぐ」で「すでにe-taxを利用したことがある方」「e-taxをはじめて利用する方」を選択する画面の画像"/>
          <p:cNvGrpSpPr>
            <a:grpSpLocks noChangeAspect="1"/>
          </p:cNvGrpSpPr>
          <p:nvPr/>
        </p:nvGrpSpPr>
        <p:grpSpPr>
          <a:xfrm>
            <a:off x="3874133" y="2000568"/>
            <a:ext cx="2146441" cy="3978923"/>
            <a:chOff x="0" y="-21216"/>
            <a:chExt cx="3358671" cy="6226073"/>
          </a:xfrm>
        </p:grpSpPr>
        <p:pic>
          <p:nvPicPr>
            <p:cNvPr id="51" name="図 50"/>
            <p:cNvPicPr>
              <a:picLocks noChangeAspect="1"/>
            </p:cNvPicPr>
            <p:nvPr/>
          </p:nvPicPr>
          <p:blipFill rotWithShape="1">
            <a:blip r:embed="rId3">
              <a:extLst>
                <a:ext uri="{28A0092B-C50C-407E-A947-70E740481C1C}">
                  <a14:useLocalDpi xmlns:a14="http://schemas.microsoft.com/office/drawing/2010/main" val="0"/>
                </a:ext>
              </a:extLst>
            </a:blip>
            <a:srcRect t="5139" r="-164" b="26050"/>
            <a:stretch/>
          </p:blipFill>
          <p:spPr>
            <a:xfrm>
              <a:off x="0" y="-21216"/>
              <a:ext cx="3358671" cy="4860471"/>
            </a:xfrm>
            <a:prstGeom prst="rect">
              <a:avLst/>
            </a:prstGeom>
          </p:spPr>
        </p:pic>
        <p:pic>
          <p:nvPicPr>
            <p:cNvPr id="52" name="図 51"/>
            <p:cNvPicPr>
              <a:picLocks noChangeAspect="1"/>
            </p:cNvPicPr>
            <p:nvPr/>
          </p:nvPicPr>
          <p:blipFill rotWithShape="1">
            <a:blip r:embed="rId4">
              <a:extLst>
                <a:ext uri="{28A0092B-C50C-407E-A947-70E740481C1C}">
                  <a14:useLocalDpi xmlns:a14="http://schemas.microsoft.com/office/drawing/2010/main" val="0"/>
                </a:ext>
              </a:extLst>
            </a:blip>
            <a:srcRect l="1" t="25624" r="1658" b="55289"/>
            <a:stretch/>
          </p:blipFill>
          <p:spPr>
            <a:xfrm>
              <a:off x="22823" y="4844143"/>
              <a:ext cx="3297579" cy="1360714"/>
            </a:xfrm>
            <a:prstGeom prst="rect">
              <a:avLst/>
            </a:prstGeom>
          </p:spPr>
        </p:pic>
      </p:grpSp>
      <p:sp>
        <p:nvSpPr>
          <p:cNvPr id="2" name="正方形/長方形 1"/>
          <p:cNvSpPr/>
          <p:nvPr/>
        </p:nvSpPr>
        <p:spPr>
          <a:xfrm>
            <a:off x="3860574" y="1999827"/>
            <a:ext cx="2159999" cy="3988703"/>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3" name="図 52" descr="注意事項の画面の画像"/>
          <p:cNvPicPr>
            <a:picLocks noChangeAspect="1"/>
          </p:cNvPicPr>
          <p:nvPr/>
        </p:nvPicPr>
        <p:blipFill rotWithShape="1">
          <a:blip r:embed="rId4">
            <a:extLst>
              <a:ext uri="{28A0092B-C50C-407E-A947-70E740481C1C}">
                <a14:useLocalDpi xmlns:a14="http://schemas.microsoft.com/office/drawing/2010/main" val="0"/>
              </a:ext>
            </a:extLst>
          </a:blip>
          <a:srcRect l="1" t="43489" r="1028" b="31316"/>
          <a:stretch/>
        </p:blipFill>
        <p:spPr>
          <a:xfrm>
            <a:off x="6377723" y="1999826"/>
            <a:ext cx="2160000" cy="1169036"/>
          </a:xfrm>
          <a:prstGeom prst="rect">
            <a:avLst/>
          </a:prstGeom>
        </p:spPr>
      </p:pic>
      <p:sp>
        <p:nvSpPr>
          <p:cNvPr id="57" name="正方形/長方形 56"/>
          <p:cNvSpPr/>
          <p:nvPr/>
        </p:nvSpPr>
        <p:spPr>
          <a:xfrm>
            <a:off x="6392439" y="1999826"/>
            <a:ext cx="2145284" cy="1169036"/>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サブタイトル 6"/>
          <p:cNvSpPr>
            <a:spLocks noGrp="1"/>
          </p:cNvSpPr>
          <p:nvPr>
            <p:ph type="subTitle" idx="1"/>
          </p:nvPr>
        </p:nvSpPr>
        <p:spPr>
          <a:xfrm>
            <a:off x="516340" y="1422887"/>
            <a:ext cx="8280000" cy="360000"/>
          </a:xfrm>
        </p:spPr>
        <p:txBody>
          <a:bodyPr>
            <a:noAutofit/>
          </a:bodyPr>
          <a:lstStyle/>
          <a:p>
            <a:r>
              <a:rPr lang="en-US" altLang="ja-JP" dirty="0"/>
              <a:t>e-Tax</a:t>
            </a:r>
            <a:r>
              <a:rPr lang="ja-JP" altLang="en-US" dirty="0"/>
              <a:t>の利用状況により、手続が異なります。</a:t>
            </a:r>
            <a:endParaRPr kumimoji="1" lang="ja-JP" altLang="en-US" dirty="0"/>
          </a:p>
        </p:txBody>
      </p:sp>
      <p:sp>
        <p:nvSpPr>
          <p:cNvPr id="16" name="正方形/長方形 15">
            <a:extLst>
              <a:ext uri="{FF2B5EF4-FFF2-40B4-BE49-F238E27FC236}">
                <a16:creationId xmlns:a16="http://schemas.microsoft.com/office/drawing/2014/main" id="{F08EEAF4-DDBE-45A2-9B8B-BC0445A177DD}"/>
              </a:ext>
            </a:extLst>
          </p:cNvPr>
          <p:cNvSpPr/>
          <p:nvPr/>
        </p:nvSpPr>
        <p:spPr>
          <a:xfrm>
            <a:off x="3966555" y="4570866"/>
            <a:ext cx="1944000" cy="468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046A1166-60AB-45AD-93E3-FF454BDC86BD}"/>
              </a:ext>
            </a:extLst>
          </p:cNvPr>
          <p:cNvSpPr/>
          <p:nvPr/>
        </p:nvSpPr>
        <p:spPr>
          <a:xfrm>
            <a:off x="3982950" y="5438648"/>
            <a:ext cx="1944000" cy="468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をつなぐ</a:t>
            </a:r>
          </a:p>
        </p:txBody>
      </p:sp>
      <p:grpSp>
        <p:nvGrpSpPr>
          <p:cNvPr id="19" name="図形グループ 18"/>
          <p:cNvGrpSpPr/>
          <p:nvPr/>
        </p:nvGrpSpPr>
        <p:grpSpPr>
          <a:xfrm>
            <a:off x="3820284" y="5282627"/>
            <a:ext cx="296586" cy="293005"/>
            <a:chOff x="3546641" y="3995693"/>
            <a:chExt cx="296586" cy="293005"/>
          </a:xfrm>
        </p:grpSpPr>
        <p:sp>
          <p:nvSpPr>
            <p:cNvPr id="20" name="円/楕円 19"/>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フリーフォーム 21"/>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3" name="図形グループ 22"/>
          <p:cNvGrpSpPr/>
          <p:nvPr/>
        </p:nvGrpSpPr>
        <p:grpSpPr>
          <a:xfrm>
            <a:off x="3820284" y="4427491"/>
            <a:ext cx="296587" cy="293005"/>
            <a:chOff x="2897417" y="3995693"/>
            <a:chExt cx="296587" cy="293005"/>
          </a:xfrm>
        </p:grpSpPr>
        <p:sp>
          <p:nvSpPr>
            <p:cNvPr id="24" name="円/楕円 23"/>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4222764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517236" y="1396961"/>
            <a:ext cx="8280000" cy="360000"/>
          </a:xfrm>
        </p:spPr>
        <p:txBody>
          <a:bodyPr>
            <a:noAutofit/>
          </a:bodyPr>
          <a:lstStyle/>
          <a:p>
            <a:pPr>
              <a:lnSpc>
                <a:spcPct val="100000"/>
              </a:lnSpc>
              <a:spcBef>
                <a:spcPts val="600"/>
              </a:spcBef>
            </a:pPr>
            <a:r>
              <a:rPr lang="en-US" altLang="ja-JP" dirty="0"/>
              <a:t>e-Tax</a:t>
            </a:r>
            <a:r>
              <a:rPr lang="ja-JP" altLang="en-US" dirty="0"/>
              <a:t>をはじめて利用する方の利用者情報を登録します。</a:t>
            </a:r>
            <a:endParaRPr lang="en-US" altLang="ja-JP" dirty="0"/>
          </a:p>
        </p:txBody>
      </p:sp>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sp>
        <p:nvSpPr>
          <p:cNvPr id="23" name="テキスト ボックス 13">
            <a:extLst>
              <a:ext uri="{FF2B5EF4-FFF2-40B4-BE49-F238E27FC236}">
                <a16:creationId xmlns:a16="http://schemas.microsoft.com/office/drawing/2014/main" id="{648AEC55-0D4D-4BFF-99C6-DAAEF7B5B475}"/>
              </a:ext>
            </a:extLst>
          </p:cNvPr>
          <p:cNvSpPr txBox="1"/>
          <p:nvPr/>
        </p:nvSpPr>
        <p:spPr>
          <a:xfrm>
            <a:off x="329266" y="1803320"/>
            <a:ext cx="2988000" cy="4782848"/>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85738" lvl="0" indent="-177800">
              <a:defRPr/>
            </a:pPr>
            <a:r>
              <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rPr>
              <a:t>	</a:t>
            </a: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p>
          <a:p>
            <a:pPr marL="185738" indent="-177800">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2000" b="1" dirty="0">
                <a:solidFill>
                  <a:prstClr val="black"/>
                </a:solidFill>
                <a:latin typeface="Meiryo" charset="-128"/>
                <a:ea typeface="Meiryo" charset="-128"/>
                <a:cs typeface="Meiryo" charset="-128"/>
              </a:rPr>
              <a:t>マイナンバーカード読み取り</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をタップ</a:t>
            </a:r>
            <a:endParaRPr lang="en-US" altLang="ja-JP" sz="2000" b="1" dirty="0">
              <a:solidFill>
                <a:prstClr val="black"/>
              </a:solidFill>
              <a:latin typeface="Meiryo" charset="-128"/>
              <a:ea typeface="Meiryo" charset="-128"/>
              <a:cs typeface="Meiryo" charset="-128"/>
            </a:endParaRPr>
          </a:p>
          <a:p>
            <a:pPr marL="185738" indent="-177800">
              <a:defRPr/>
            </a:pPr>
            <a:r>
              <a:rPr lang="en-US" altLang="ja-JP" sz="3200" b="1" dirty="0">
                <a:solidFill>
                  <a:srgbClr val="009650"/>
                </a:solidFill>
                <a:latin typeface="Meiryo" charset="-128"/>
                <a:ea typeface="Meiryo" charset="-128"/>
                <a:cs typeface="Meiryo" charset="-128"/>
              </a:rPr>
              <a:t>	</a:t>
            </a:r>
            <a:r>
              <a:rPr lang="ja-JP" altLang="en-US" sz="3200" b="1" dirty="0">
                <a:solidFill>
                  <a:srgbClr val="009650"/>
                </a:solidFill>
                <a:latin typeface="Meiryo" charset="-128"/>
                <a:ea typeface="Meiryo" charset="-128"/>
                <a:cs typeface="Meiryo" charset="-128"/>
              </a:rPr>
              <a:t>❷</a:t>
            </a:r>
          </a:p>
          <a:p>
            <a:pPr marL="185738" indent="-177800">
              <a:defRPr/>
            </a:pPr>
            <a:r>
              <a:rPr lang="en-US" altLang="ja-JP" sz="2000" b="1" dirty="0">
                <a:solidFill>
                  <a:prstClr val="black"/>
                </a:solidFill>
                <a:latin typeface="Meiryo" charset="-128"/>
                <a:ea typeface="Meiryo" charset="-128"/>
                <a:cs typeface="Meiryo" charset="-128"/>
              </a:rPr>
              <a:t>	</a:t>
            </a:r>
            <a:r>
              <a:rPr lang="ja-JP" altLang="en-US" sz="2000" b="1" dirty="0">
                <a:solidFill>
                  <a:prstClr val="black"/>
                </a:solidFill>
                <a:latin typeface="Meiryo" charset="-128"/>
                <a:ea typeface="Meiryo" charset="-128"/>
                <a:cs typeface="Meiryo" charset="-128"/>
              </a:rPr>
              <a:t>マイナンバーカードの</a:t>
            </a:r>
            <a:endParaRPr lang="en-US" altLang="ja-JP" sz="2000" b="1" dirty="0">
              <a:solidFill>
                <a:prstClr val="black"/>
              </a:solidFill>
              <a:latin typeface="Meiryo" charset="-128"/>
              <a:ea typeface="Meiryo" charset="-128"/>
              <a:cs typeface="Meiryo" charset="-128"/>
            </a:endParaRPr>
          </a:p>
          <a:p>
            <a:pPr marL="185738" indent="-177800">
              <a:defRPr/>
            </a:pPr>
            <a:r>
              <a:rPr lang="en-US" altLang="ja-JP" sz="2000" b="1" dirty="0">
                <a:solidFill>
                  <a:prstClr val="black"/>
                </a:solidFill>
                <a:latin typeface="Meiryo" charset="-128"/>
                <a:ea typeface="Meiryo" charset="-128"/>
                <a:cs typeface="Meiryo" charset="-128"/>
              </a:rPr>
              <a:t>	</a:t>
            </a:r>
            <a:r>
              <a:rPr lang="ja-JP" altLang="en-US" sz="2000" b="1" dirty="0">
                <a:solidFill>
                  <a:prstClr val="black"/>
                </a:solidFill>
                <a:latin typeface="Meiryo" charset="-128"/>
                <a:ea typeface="Meiryo" charset="-128"/>
                <a:cs typeface="Meiryo" charset="-128"/>
              </a:rPr>
              <a:t>利用者証明用電子</a:t>
            </a:r>
            <a:endParaRPr lang="en-US" altLang="ja-JP" sz="2000" b="1" dirty="0">
              <a:solidFill>
                <a:prstClr val="black"/>
              </a:solidFill>
              <a:latin typeface="Meiryo" charset="-128"/>
              <a:ea typeface="Meiryo" charset="-128"/>
              <a:cs typeface="Meiryo" charset="-128"/>
            </a:endParaRPr>
          </a:p>
          <a:p>
            <a:pPr marL="185738" indent="-177800">
              <a:defRPr/>
            </a:pPr>
            <a:r>
              <a:rPr lang="en-US" altLang="ja-JP" sz="2000" b="1" dirty="0">
                <a:solidFill>
                  <a:prstClr val="black"/>
                </a:solidFill>
                <a:latin typeface="Meiryo" charset="-128"/>
                <a:ea typeface="Meiryo" charset="-128"/>
                <a:cs typeface="Meiryo" charset="-128"/>
              </a:rPr>
              <a:t>	</a:t>
            </a:r>
            <a:r>
              <a:rPr lang="ja-JP" altLang="en-US" sz="2000" b="1" dirty="0">
                <a:solidFill>
                  <a:prstClr val="black"/>
                </a:solidFill>
                <a:latin typeface="Meiryo" charset="-128"/>
                <a:ea typeface="Meiryo" charset="-128"/>
                <a:cs typeface="Meiryo" charset="-128"/>
              </a:rPr>
              <a:t>証明書のパスワー</a:t>
            </a:r>
            <a:endParaRPr lang="en-US" altLang="ja-JP" sz="2000" b="1" dirty="0">
              <a:solidFill>
                <a:prstClr val="black"/>
              </a:solidFill>
              <a:latin typeface="Meiryo" charset="-128"/>
              <a:ea typeface="Meiryo" charset="-128"/>
              <a:cs typeface="Meiryo" charset="-128"/>
            </a:endParaRPr>
          </a:p>
          <a:p>
            <a:pPr marL="185738" indent="-177800">
              <a:defRPr/>
            </a:pPr>
            <a:r>
              <a:rPr lang="ja-JP" altLang="en-US" sz="2000" b="1" dirty="0">
                <a:latin typeface="Meiryo" charset="-128"/>
                <a:ea typeface="Meiryo" charset="-128"/>
                <a:cs typeface="Meiryo" charset="-128"/>
              </a:rPr>
              <a:t>（数字４ケタ）を</a:t>
            </a:r>
            <a:r>
              <a:rPr lang="ja-JP" altLang="en-US" sz="2000" b="1" dirty="0">
                <a:solidFill>
                  <a:prstClr val="black"/>
                </a:solidFill>
                <a:latin typeface="Meiryo" charset="-128"/>
                <a:ea typeface="Meiryo" charset="-128"/>
                <a:cs typeface="Meiryo" charset="-128"/>
              </a:rPr>
              <a:t>入力</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185738" indent="-177800">
              <a:defRPr/>
            </a:pPr>
            <a:r>
              <a:rPr lang="en-US" altLang="ja-JP" sz="3200" b="1" dirty="0">
                <a:solidFill>
                  <a:srgbClr val="009650"/>
                </a:solidFill>
                <a:latin typeface="Meiryo" charset="-128"/>
                <a:ea typeface="Meiryo" charset="-128"/>
                <a:cs typeface="Meiryo" charset="-128"/>
              </a:rPr>
              <a:t>	</a:t>
            </a:r>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marL="185738" indent="-177800">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2000" b="1" dirty="0">
                <a:solidFill>
                  <a:prstClr val="black"/>
                </a:solidFill>
                <a:latin typeface="Meiryo" charset="-128"/>
                <a:ea typeface="Meiryo" charset="-128"/>
                <a:cs typeface="Meiryo" charset="-128"/>
              </a:rPr>
              <a:t>次へ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をタップ</a:t>
            </a:r>
            <a:endParaRPr lang="en-US" altLang="ja-JP" sz="2000" b="1" dirty="0">
              <a:solidFill>
                <a:srgbClr val="009650"/>
              </a:solidFill>
              <a:latin typeface="Meiryo" charset="-128"/>
              <a:ea typeface="Meiryo" charset="-128"/>
              <a:cs typeface="Meiryo" charset="-128"/>
            </a:endParaRPr>
          </a:p>
          <a:p>
            <a:pPr marL="185738" indent="-177800">
              <a:lnSpc>
                <a:spcPct val="90000"/>
              </a:lnSpc>
            </a:pPr>
            <a:r>
              <a:rPr lang="en-US" altLang="ja-JP" sz="3200" b="1" dirty="0">
                <a:solidFill>
                  <a:srgbClr val="009650"/>
                </a:solidFill>
                <a:latin typeface="Meiryo" charset="-128"/>
                <a:ea typeface="Meiryo" charset="-128"/>
                <a:cs typeface="Meiryo" charset="-128"/>
              </a:rPr>
              <a:t>	</a:t>
            </a:r>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pPr marL="185738" lvl="0" indent="-177800">
              <a:defRPr/>
            </a:pPr>
            <a:r>
              <a:rPr lang="en-US" altLang="ja-JP" sz="2000" b="1" dirty="0">
                <a:solidFill>
                  <a:prstClr val="black"/>
                </a:solidFill>
                <a:latin typeface="Meiryo" charset="-128"/>
                <a:ea typeface="Meiryo" charset="-128"/>
                <a:cs typeface="Meiryo" charset="-128"/>
              </a:rPr>
              <a:t>	</a:t>
            </a:r>
            <a:r>
              <a:rPr lang="ja-JP" altLang="en-US" sz="2000" b="1" dirty="0">
                <a:solidFill>
                  <a:prstClr val="black"/>
                </a:solidFill>
                <a:latin typeface="Meiryo" charset="-128"/>
                <a:ea typeface="Meiryo" charset="-128"/>
                <a:cs typeface="Meiryo" charset="-128"/>
              </a:rPr>
              <a:t>マイナンバーカードを読み込む</a:t>
            </a:r>
          </a:p>
        </p:txBody>
      </p:sp>
      <p:pic>
        <p:nvPicPr>
          <p:cNvPr id="11" name="図 10" descr="利用者証明用電子証明書のパスワード入力画面の画像"/>
          <p:cNvPicPr>
            <a:picLocks noChangeAspect="1"/>
          </p:cNvPicPr>
          <p:nvPr/>
        </p:nvPicPr>
        <p:blipFill rotWithShape="1">
          <a:blip r:embed="rId3"/>
          <a:srcRect t="4925" b="1"/>
          <a:stretch/>
        </p:blipFill>
        <p:spPr>
          <a:xfrm>
            <a:off x="6198861" y="1996022"/>
            <a:ext cx="1800000" cy="1804889"/>
          </a:xfrm>
          <a:prstGeom prst="rect">
            <a:avLst/>
          </a:prstGeom>
          <a:ln w="9525">
            <a:solidFill>
              <a:schemeClr val="tx1">
                <a:lumMod val="50000"/>
                <a:lumOff val="50000"/>
              </a:schemeClr>
            </a:solidFill>
          </a:ln>
        </p:spPr>
      </p:pic>
      <p:pic>
        <p:nvPicPr>
          <p:cNvPr id="12" name="図 11" descr="マイナンバーカードをスマートフォン裏面に密着させているイラスト"/>
          <p:cNvPicPr>
            <a:picLocks noChangeAspect="1"/>
          </p:cNvPicPr>
          <p:nvPr/>
        </p:nvPicPr>
        <p:blipFill rotWithShape="1">
          <a:blip r:embed="rId4"/>
          <a:srcRect t="3819" b="20961"/>
          <a:stretch/>
        </p:blipFill>
        <p:spPr>
          <a:xfrm>
            <a:off x="6198882" y="3899303"/>
            <a:ext cx="1800000" cy="2453986"/>
          </a:xfrm>
          <a:prstGeom prst="rect">
            <a:avLst/>
          </a:prstGeom>
          <a:ln w="9525">
            <a:solidFill>
              <a:schemeClr val="tx1">
                <a:lumMod val="50000"/>
                <a:lumOff val="50000"/>
              </a:schemeClr>
            </a:solidFill>
          </a:ln>
        </p:spPr>
      </p:pic>
      <p:grpSp>
        <p:nvGrpSpPr>
          <p:cNvPr id="4" name="図形グループ 3" descr="「お手続きの流れ」の画面の画像"/>
          <p:cNvGrpSpPr>
            <a:grpSpLocks noChangeAspect="1"/>
          </p:cNvGrpSpPr>
          <p:nvPr/>
        </p:nvGrpSpPr>
        <p:grpSpPr>
          <a:xfrm>
            <a:off x="3852406" y="1989589"/>
            <a:ext cx="1800000" cy="3946886"/>
            <a:chOff x="3530671" y="1803320"/>
            <a:chExt cx="2038519" cy="4469890"/>
          </a:xfrm>
        </p:grpSpPr>
        <p:grpSp>
          <p:nvGrpSpPr>
            <p:cNvPr id="43" name="グループ化 42"/>
            <p:cNvGrpSpPr>
              <a:grpSpLocks noChangeAspect="1"/>
            </p:cNvGrpSpPr>
            <p:nvPr/>
          </p:nvGrpSpPr>
          <p:grpSpPr>
            <a:xfrm>
              <a:off x="3629773" y="1817607"/>
              <a:ext cx="1856922" cy="4440020"/>
              <a:chOff x="0" y="0"/>
              <a:chExt cx="2445876" cy="5848247"/>
            </a:xfrm>
          </p:grpSpPr>
          <p:pic>
            <p:nvPicPr>
              <p:cNvPr id="44" name="図 43"/>
              <p:cNvPicPr>
                <a:picLocks noChangeAspect="1"/>
              </p:cNvPicPr>
              <p:nvPr/>
            </p:nvPicPr>
            <p:blipFill rotWithShape="1">
              <a:blip r:embed="rId5">
                <a:extLst>
                  <a:ext uri="{28A0092B-C50C-407E-A947-70E740481C1C}">
                    <a14:useLocalDpi xmlns:a14="http://schemas.microsoft.com/office/drawing/2010/main" val="0"/>
                  </a:ext>
                </a:extLst>
              </a:blip>
              <a:srcRect t="21667" b="13296"/>
              <a:stretch/>
            </p:blipFill>
            <p:spPr>
              <a:xfrm>
                <a:off x="999" y="0"/>
                <a:ext cx="2444877" cy="3380118"/>
              </a:xfrm>
              <a:prstGeom prst="rect">
                <a:avLst/>
              </a:prstGeom>
              <a:ln>
                <a:noFill/>
              </a:ln>
            </p:spPr>
          </p:pic>
          <p:pic>
            <p:nvPicPr>
              <p:cNvPr id="45" name="図 44"/>
              <p:cNvPicPr>
                <a:picLocks noChangeAspect="1"/>
              </p:cNvPicPr>
              <p:nvPr/>
            </p:nvPicPr>
            <p:blipFill rotWithShape="1">
              <a:blip r:embed="rId6">
                <a:extLst>
                  <a:ext uri="{28A0092B-C50C-407E-A947-70E740481C1C}">
                    <a14:useLocalDpi xmlns:a14="http://schemas.microsoft.com/office/drawing/2010/main" val="0"/>
                  </a:ext>
                </a:extLst>
              </a:blip>
              <a:srcRect t="35986" b="16440"/>
              <a:stretch/>
            </p:blipFill>
            <p:spPr>
              <a:xfrm>
                <a:off x="0" y="3375484"/>
                <a:ext cx="2444877" cy="2472763"/>
              </a:xfrm>
              <a:prstGeom prst="rect">
                <a:avLst/>
              </a:prstGeom>
              <a:ln>
                <a:noFill/>
              </a:ln>
            </p:spPr>
          </p:pic>
        </p:grpSp>
        <p:sp>
          <p:nvSpPr>
            <p:cNvPr id="2" name="正方形/長方形 1"/>
            <p:cNvSpPr>
              <a:spLocks/>
            </p:cNvSpPr>
            <p:nvPr/>
          </p:nvSpPr>
          <p:spPr>
            <a:xfrm>
              <a:off x="3530671" y="1803320"/>
              <a:ext cx="2038519" cy="446989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をつなぐ</a:t>
            </a:r>
          </a:p>
        </p:txBody>
      </p:sp>
      <p:sp>
        <p:nvSpPr>
          <p:cNvPr id="21" name="正方形/長方形 20"/>
          <p:cNvSpPr/>
          <p:nvPr/>
        </p:nvSpPr>
        <p:spPr>
          <a:xfrm>
            <a:off x="6228490" y="2976113"/>
            <a:ext cx="1713677" cy="284201"/>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正方形/長方形 21"/>
          <p:cNvSpPr/>
          <p:nvPr/>
        </p:nvSpPr>
        <p:spPr>
          <a:xfrm>
            <a:off x="6237373" y="3310326"/>
            <a:ext cx="1704794" cy="260126"/>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正方形/長方形 23">
            <a:extLst>
              <a:ext uri="{FF2B5EF4-FFF2-40B4-BE49-F238E27FC236}">
                <a16:creationId xmlns:a16="http://schemas.microsoft.com/office/drawing/2014/main" id="{17C65917-AFD9-4DA3-90DF-BC20BDFB0F14}"/>
              </a:ext>
            </a:extLst>
          </p:cNvPr>
          <p:cNvSpPr/>
          <p:nvPr/>
        </p:nvSpPr>
        <p:spPr>
          <a:xfrm>
            <a:off x="3934036" y="5609591"/>
            <a:ext cx="1656000" cy="288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25" name="図形グループ 24"/>
          <p:cNvGrpSpPr/>
          <p:nvPr/>
        </p:nvGrpSpPr>
        <p:grpSpPr>
          <a:xfrm>
            <a:off x="6955323" y="5045563"/>
            <a:ext cx="296586" cy="293005"/>
            <a:chOff x="5101121" y="3995693"/>
            <a:chExt cx="296586" cy="293005"/>
          </a:xfrm>
        </p:grpSpPr>
        <p:sp>
          <p:nvSpPr>
            <p:cNvPr id="26" name="円/楕円 25"/>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フリーフォーム 29"/>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1" name="図形グループ 30"/>
          <p:cNvGrpSpPr/>
          <p:nvPr/>
        </p:nvGrpSpPr>
        <p:grpSpPr>
          <a:xfrm>
            <a:off x="6095110" y="3428424"/>
            <a:ext cx="296586" cy="293005"/>
            <a:chOff x="4232441" y="3995693"/>
            <a:chExt cx="296586" cy="293005"/>
          </a:xfrm>
        </p:grpSpPr>
        <p:sp>
          <p:nvSpPr>
            <p:cNvPr id="32" name="円/楕円 31"/>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フリーフォーム 32"/>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4" name="図形グループ 33"/>
          <p:cNvGrpSpPr/>
          <p:nvPr/>
        </p:nvGrpSpPr>
        <p:grpSpPr>
          <a:xfrm>
            <a:off x="6086648" y="2844222"/>
            <a:ext cx="296586" cy="293005"/>
            <a:chOff x="3546641" y="3995693"/>
            <a:chExt cx="296586" cy="293005"/>
          </a:xfrm>
        </p:grpSpPr>
        <p:sp>
          <p:nvSpPr>
            <p:cNvPr id="35" name="円/楕円 34"/>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フリーフォーム 35"/>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7" name="図形グループ 36"/>
          <p:cNvGrpSpPr/>
          <p:nvPr/>
        </p:nvGrpSpPr>
        <p:grpSpPr>
          <a:xfrm>
            <a:off x="3794886" y="5460427"/>
            <a:ext cx="296587" cy="293005"/>
            <a:chOff x="2897417" y="3995693"/>
            <a:chExt cx="296587" cy="293005"/>
          </a:xfrm>
        </p:grpSpPr>
        <p:sp>
          <p:nvSpPr>
            <p:cNvPr id="38" name="円/楕円 37"/>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2301882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pic>
        <p:nvPicPr>
          <p:cNvPr id="10" name="図 9" descr="「利用者情報登録　入力」画面の画像"/>
          <p:cNvPicPr>
            <a:picLocks noChangeAspect="1"/>
          </p:cNvPicPr>
          <p:nvPr/>
        </p:nvPicPr>
        <p:blipFill rotWithShape="1">
          <a:blip r:embed="rId3">
            <a:extLst>
              <a:ext uri="{28A0092B-C50C-407E-A947-70E740481C1C}">
                <a14:useLocalDpi xmlns:a14="http://schemas.microsoft.com/office/drawing/2010/main" val="0"/>
              </a:ext>
            </a:extLst>
          </a:blip>
          <a:srcRect t="21484" b="13775"/>
          <a:stretch/>
        </p:blipFill>
        <p:spPr>
          <a:xfrm>
            <a:off x="3858141" y="2000297"/>
            <a:ext cx="1800000" cy="2477518"/>
          </a:xfrm>
          <a:prstGeom prst="rect">
            <a:avLst/>
          </a:prstGeom>
          <a:ln w="9525">
            <a:solidFill>
              <a:schemeClr val="tx1">
                <a:lumMod val="50000"/>
                <a:lumOff val="50000"/>
              </a:schemeClr>
            </a:solidFill>
          </a:ln>
        </p:spPr>
      </p:pic>
      <p:sp>
        <p:nvSpPr>
          <p:cNvPr id="12" name="サブタイトル 2"/>
          <p:cNvSpPr>
            <a:spLocks noGrp="1"/>
          </p:cNvSpPr>
          <p:nvPr>
            <p:ph type="subTitle" idx="1"/>
          </p:nvPr>
        </p:nvSpPr>
        <p:spPr>
          <a:xfrm>
            <a:off x="517236" y="1393154"/>
            <a:ext cx="8280000" cy="360000"/>
          </a:xfrm>
        </p:spPr>
        <p:txBody>
          <a:bodyPr>
            <a:noAutofit/>
          </a:bodyPr>
          <a:lstStyle/>
          <a:p>
            <a:pPr>
              <a:lnSpc>
                <a:spcPct val="100000"/>
              </a:lnSpc>
              <a:spcBef>
                <a:spcPts val="600"/>
              </a:spcBef>
            </a:pPr>
            <a:r>
              <a:rPr lang="en-US" altLang="ja-JP" dirty="0"/>
              <a:t>e-Tax</a:t>
            </a:r>
            <a:r>
              <a:rPr lang="ja-JP" altLang="en-US" dirty="0"/>
              <a:t>をはじめて利用する方の利用者情報を登録します。</a:t>
            </a:r>
            <a:endParaRPr lang="en-US" altLang="ja-JP" dirty="0"/>
          </a:p>
        </p:txBody>
      </p:sp>
      <p:sp>
        <p:nvSpPr>
          <p:cNvPr id="13" name="テキスト ボックス 13">
            <a:extLst>
              <a:ext uri="{FF2B5EF4-FFF2-40B4-BE49-F238E27FC236}">
                <a16:creationId xmlns:a16="http://schemas.microsoft.com/office/drawing/2014/main" id="{648AEC55-0D4D-4BFF-99C6-DAAEF7B5B475}"/>
              </a:ext>
            </a:extLst>
          </p:cNvPr>
          <p:cNvSpPr txBox="1"/>
          <p:nvPr/>
        </p:nvSpPr>
        <p:spPr>
          <a:xfrm>
            <a:off x="512238" y="1807826"/>
            <a:ext cx="3168000" cy="447507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lvl="0">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p>
          <a:p>
            <a:pPr>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マイナンバーカード</a:t>
            </a:r>
            <a:endParaRPr lang="en-US" altLang="ja-JP" sz="2000" b="1" dirty="0">
              <a:solidFill>
                <a:prstClr val="black"/>
              </a:solidFill>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読み取り</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をタップ</a:t>
            </a:r>
            <a:endParaRPr lang="en-US" altLang="ja-JP" sz="2000" b="1" dirty="0">
              <a:solidFill>
                <a:prstClr val="black"/>
              </a:solidFill>
              <a:latin typeface="Meiryo" charset="-128"/>
              <a:ea typeface="Meiryo" charset="-128"/>
              <a:cs typeface="Meiryo" charset="-128"/>
            </a:endParaRPr>
          </a:p>
          <a:p>
            <a:pPr>
              <a:defRPr/>
            </a:pPr>
            <a:r>
              <a:rPr lang="ja-JP" altLang="en-US" sz="3200" b="1" dirty="0">
                <a:solidFill>
                  <a:srgbClr val="009650"/>
                </a:solidFill>
                <a:latin typeface="Meiryo" charset="-128"/>
                <a:ea typeface="Meiryo" charset="-128"/>
                <a:cs typeface="Meiryo" charset="-128"/>
              </a:rPr>
              <a:t>❷</a:t>
            </a:r>
          </a:p>
          <a:p>
            <a:pPr>
              <a:defRPr/>
            </a:pPr>
            <a:r>
              <a:rPr lang="ja-JP" altLang="en-US" sz="2000" b="1" dirty="0">
                <a:solidFill>
                  <a:prstClr val="black"/>
                </a:solidFill>
                <a:latin typeface="Meiryo" charset="-128"/>
                <a:ea typeface="Meiryo" charset="-128"/>
                <a:cs typeface="Meiryo" charset="-128"/>
              </a:rPr>
              <a:t>券面事項入力補助用の</a:t>
            </a:r>
            <a:endParaRPr lang="en-US" altLang="ja-JP" sz="2000" b="1" dirty="0">
              <a:solidFill>
                <a:prstClr val="black"/>
              </a:solidFill>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パスワー</a:t>
            </a:r>
            <a:r>
              <a:rPr lang="ja-JP" altLang="en-US" sz="2000" b="1" spc="-1000" dirty="0">
                <a:solidFill>
                  <a:prstClr val="black"/>
                </a:solidFill>
                <a:latin typeface="Meiryo" charset="-128"/>
                <a:ea typeface="Meiryo" charset="-128"/>
                <a:cs typeface="Meiryo" charset="-128"/>
              </a:rPr>
              <a:t>ド</a:t>
            </a:r>
            <a:r>
              <a:rPr lang="ja-JP" altLang="en-US" sz="2000" b="1" dirty="0">
                <a:latin typeface="Meiryo" charset="-128"/>
                <a:ea typeface="Meiryo" charset="-128"/>
                <a:cs typeface="Meiryo" charset="-128"/>
              </a:rPr>
              <a:t>（数字４ケタ）</a:t>
            </a:r>
            <a:endParaRPr lang="en-US" altLang="ja-JP" sz="2000" b="1" dirty="0">
              <a:latin typeface="Meiryo" charset="-128"/>
              <a:ea typeface="Meiryo" charset="-128"/>
              <a:cs typeface="Meiryo" charset="-128"/>
            </a:endParaRPr>
          </a:p>
          <a:p>
            <a:pPr>
              <a:defRPr/>
            </a:pPr>
            <a:r>
              <a:rPr lang="ja-JP" altLang="en-US" sz="2000" b="1" dirty="0">
                <a:latin typeface="Meiryo" charset="-128"/>
                <a:ea typeface="Meiryo" charset="-128"/>
                <a:cs typeface="Meiryo" charset="-128"/>
              </a:rPr>
              <a:t>を</a:t>
            </a:r>
            <a:r>
              <a:rPr lang="ja-JP" altLang="en-US" sz="2000" b="1" dirty="0">
                <a:solidFill>
                  <a:prstClr val="black"/>
                </a:solidFill>
                <a:latin typeface="Meiryo" charset="-128"/>
                <a:ea typeface="Meiryo" charset="-128"/>
                <a:cs typeface="Meiryo" charset="-128"/>
              </a:rPr>
              <a:t>入力</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a:defRPr/>
            </a:pPr>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次へ</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をタップ</a:t>
            </a:r>
            <a:endParaRPr lang="en-US" altLang="ja-JP" sz="2000" b="1" dirty="0">
              <a:solidFill>
                <a:srgbClr val="009650"/>
              </a:solidFill>
              <a:latin typeface="Meiryo" charset="-128"/>
              <a:ea typeface="Meiryo" charset="-128"/>
              <a:cs typeface="Meiryo" charset="-128"/>
            </a:endParaRPr>
          </a:p>
          <a:p>
            <a:pPr marL="263525" indent="-263525">
              <a:lnSpc>
                <a:spcPct val="90000"/>
              </a:lnSpc>
            </a:pPr>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pPr lvl="0">
              <a:defRPr/>
            </a:pPr>
            <a:r>
              <a:rPr lang="ja-JP" altLang="en-US" sz="2000" b="1" dirty="0">
                <a:solidFill>
                  <a:prstClr val="black"/>
                </a:solidFill>
                <a:latin typeface="Meiryo" charset="-128"/>
                <a:ea typeface="Meiryo" charset="-128"/>
                <a:cs typeface="Meiryo" charset="-128"/>
              </a:rPr>
              <a:t>マイナンバーカードを</a:t>
            </a:r>
            <a:endParaRPr lang="en-US" altLang="ja-JP" sz="2000" b="1" dirty="0">
              <a:solidFill>
                <a:prstClr val="black"/>
              </a:solidFill>
              <a:latin typeface="Meiryo" charset="-128"/>
              <a:ea typeface="Meiryo" charset="-128"/>
              <a:cs typeface="Meiryo" charset="-128"/>
            </a:endParaRPr>
          </a:p>
          <a:p>
            <a:pPr lvl="0">
              <a:defRPr/>
            </a:pPr>
            <a:r>
              <a:rPr lang="ja-JP" altLang="en-US" sz="2000" b="1" dirty="0">
                <a:solidFill>
                  <a:prstClr val="black"/>
                </a:solidFill>
                <a:latin typeface="Meiryo" charset="-128"/>
                <a:ea typeface="Meiryo" charset="-128"/>
                <a:cs typeface="Meiryo" charset="-128"/>
              </a:rPr>
              <a:t>読み込む</a:t>
            </a:r>
            <a:endParaRPr lang="en-US" altLang="ja-JP" sz="2000" b="1" dirty="0">
              <a:solidFill>
                <a:prstClr val="black"/>
              </a:solidFill>
              <a:latin typeface="Meiryo" charset="-128"/>
              <a:ea typeface="Meiryo" charset="-128"/>
              <a:cs typeface="Meiryo" charset="-128"/>
            </a:endParaRPr>
          </a:p>
        </p:txBody>
      </p:sp>
      <p:pic>
        <p:nvPicPr>
          <p:cNvPr id="15" name="図 14" descr="券面事項入力補助用パスワード入力画面の画像"/>
          <p:cNvPicPr>
            <a:picLocks noChangeAspect="1"/>
          </p:cNvPicPr>
          <p:nvPr/>
        </p:nvPicPr>
        <p:blipFill>
          <a:blip r:embed="rId4"/>
          <a:stretch>
            <a:fillRect/>
          </a:stretch>
        </p:blipFill>
        <p:spPr>
          <a:xfrm>
            <a:off x="6201084" y="2001536"/>
            <a:ext cx="1800000" cy="1880074"/>
          </a:xfrm>
          <a:prstGeom prst="rect">
            <a:avLst/>
          </a:prstGeom>
          <a:ln w="9525">
            <a:solidFill>
              <a:schemeClr val="tx1">
                <a:lumMod val="50000"/>
                <a:lumOff val="50000"/>
              </a:schemeClr>
            </a:solidFill>
          </a:ln>
        </p:spPr>
      </p:pic>
      <p:pic>
        <p:nvPicPr>
          <p:cNvPr id="16" name="図 15" descr="マイナンバーカードをスマートフォン裏面に密着させているイラスト"/>
          <p:cNvPicPr>
            <a:picLocks noChangeAspect="1"/>
          </p:cNvPicPr>
          <p:nvPr/>
        </p:nvPicPr>
        <p:blipFill rotWithShape="1">
          <a:blip r:embed="rId5"/>
          <a:srcRect t="3819" b="20961"/>
          <a:stretch/>
        </p:blipFill>
        <p:spPr>
          <a:xfrm>
            <a:off x="6201084" y="3925887"/>
            <a:ext cx="1800000" cy="2453986"/>
          </a:xfrm>
          <a:prstGeom prst="rect">
            <a:avLst/>
          </a:prstGeom>
          <a:ln w="9525">
            <a:solidFill>
              <a:schemeClr val="tx1">
                <a:lumMod val="50000"/>
                <a:lumOff val="50000"/>
              </a:schemeClr>
            </a:solidFill>
          </a:ln>
        </p:spPr>
      </p:pic>
      <p:sp>
        <p:nvSpPr>
          <p:cNvPr id="19" name="正方形/長方形 18"/>
          <p:cNvSpPr/>
          <p:nvPr/>
        </p:nvSpPr>
        <p:spPr>
          <a:xfrm>
            <a:off x="6228490" y="3035382"/>
            <a:ext cx="1713677" cy="284201"/>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正方形/長方形 19"/>
          <p:cNvSpPr/>
          <p:nvPr/>
        </p:nvSpPr>
        <p:spPr>
          <a:xfrm>
            <a:off x="6237373" y="3378062"/>
            <a:ext cx="1704794" cy="260126"/>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正方形/長方形 23">
            <a:extLst>
              <a:ext uri="{FF2B5EF4-FFF2-40B4-BE49-F238E27FC236}">
                <a16:creationId xmlns:a16="http://schemas.microsoft.com/office/drawing/2014/main" id="{17C65917-AFD9-4DA3-90DF-BC20BDFB0F14}"/>
              </a:ext>
            </a:extLst>
          </p:cNvPr>
          <p:cNvSpPr/>
          <p:nvPr/>
        </p:nvSpPr>
        <p:spPr>
          <a:xfrm>
            <a:off x="3934036" y="4153324"/>
            <a:ext cx="1656000" cy="288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をつなぐ</a:t>
            </a:r>
          </a:p>
        </p:txBody>
      </p:sp>
      <p:grpSp>
        <p:nvGrpSpPr>
          <p:cNvPr id="23" name="図形グループ 22"/>
          <p:cNvGrpSpPr/>
          <p:nvPr/>
        </p:nvGrpSpPr>
        <p:grpSpPr>
          <a:xfrm>
            <a:off x="6955323" y="5045563"/>
            <a:ext cx="296586" cy="293005"/>
            <a:chOff x="5101121" y="3995693"/>
            <a:chExt cx="296586" cy="293005"/>
          </a:xfrm>
        </p:grpSpPr>
        <p:sp>
          <p:nvSpPr>
            <p:cNvPr id="25" name="円/楕円 24"/>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リーフォーム 25"/>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 name="図形グループ 26"/>
          <p:cNvGrpSpPr/>
          <p:nvPr/>
        </p:nvGrpSpPr>
        <p:grpSpPr>
          <a:xfrm>
            <a:off x="6095110" y="3496160"/>
            <a:ext cx="296586" cy="293005"/>
            <a:chOff x="4232441" y="3995693"/>
            <a:chExt cx="296586" cy="293005"/>
          </a:xfrm>
        </p:grpSpPr>
        <p:sp>
          <p:nvSpPr>
            <p:cNvPr id="30" name="円/楕円 29"/>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フリーフォーム 30"/>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2" name="図形グループ 31"/>
          <p:cNvGrpSpPr/>
          <p:nvPr/>
        </p:nvGrpSpPr>
        <p:grpSpPr>
          <a:xfrm>
            <a:off x="6086648" y="2903491"/>
            <a:ext cx="296586" cy="293005"/>
            <a:chOff x="3546641" y="3995693"/>
            <a:chExt cx="296586" cy="293005"/>
          </a:xfrm>
        </p:grpSpPr>
        <p:sp>
          <p:nvSpPr>
            <p:cNvPr id="33" name="円/楕円 32"/>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フリーフォーム 33"/>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5" name="図形グループ 34"/>
          <p:cNvGrpSpPr/>
          <p:nvPr/>
        </p:nvGrpSpPr>
        <p:grpSpPr>
          <a:xfrm>
            <a:off x="3794886" y="4004160"/>
            <a:ext cx="296587" cy="293005"/>
            <a:chOff x="2897417" y="3995693"/>
            <a:chExt cx="296587" cy="293005"/>
          </a:xfrm>
        </p:grpSpPr>
        <p:sp>
          <p:nvSpPr>
            <p:cNvPr id="36" name="円/楕円 35"/>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1921534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sp>
        <p:nvSpPr>
          <p:cNvPr id="10" name="サブタイトル 2"/>
          <p:cNvSpPr>
            <a:spLocks noGrp="1"/>
          </p:cNvSpPr>
          <p:nvPr>
            <p:ph type="subTitle" idx="1"/>
          </p:nvPr>
        </p:nvSpPr>
        <p:spPr>
          <a:xfrm>
            <a:off x="524738" y="1388012"/>
            <a:ext cx="8280000" cy="360000"/>
          </a:xfrm>
        </p:spPr>
        <p:txBody>
          <a:bodyPr>
            <a:noAutofit/>
          </a:bodyPr>
          <a:lstStyle/>
          <a:p>
            <a:pPr>
              <a:lnSpc>
                <a:spcPct val="100000"/>
              </a:lnSpc>
              <a:spcBef>
                <a:spcPts val="600"/>
              </a:spcBef>
            </a:pPr>
            <a:r>
              <a:rPr lang="en-US" altLang="ja-JP" dirty="0"/>
              <a:t>e-Tax</a:t>
            </a:r>
            <a:r>
              <a:rPr lang="ja-JP" altLang="en-US" dirty="0"/>
              <a:t>をはじめて利用する方の利用者情報を登録します。</a:t>
            </a:r>
            <a:endParaRPr lang="en-US" altLang="ja-JP" dirty="0"/>
          </a:p>
          <a:p>
            <a:endParaRPr lang="ja-JP" altLang="en-US" dirty="0"/>
          </a:p>
        </p:txBody>
      </p:sp>
      <p:grpSp>
        <p:nvGrpSpPr>
          <p:cNvPr id="2" name="図形グループ 1" descr="「ご利用者情報」の登録画面の下部の画面の画像"/>
          <p:cNvGrpSpPr>
            <a:grpSpLocks noChangeAspect="1"/>
          </p:cNvGrpSpPr>
          <p:nvPr/>
        </p:nvGrpSpPr>
        <p:grpSpPr>
          <a:xfrm>
            <a:off x="6180626" y="2256212"/>
            <a:ext cx="2340000" cy="3126665"/>
            <a:chOff x="6239893" y="2129213"/>
            <a:chExt cx="2526907" cy="3376407"/>
          </a:xfrm>
        </p:grpSpPr>
        <p:grpSp>
          <p:nvGrpSpPr>
            <p:cNvPr id="16" name="グループ化 15"/>
            <p:cNvGrpSpPr>
              <a:grpSpLocks noChangeAspect="1"/>
            </p:cNvGrpSpPr>
            <p:nvPr/>
          </p:nvGrpSpPr>
          <p:grpSpPr>
            <a:xfrm>
              <a:off x="6239893" y="2151610"/>
              <a:ext cx="2520001" cy="3185962"/>
              <a:chOff x="0" y="0"/>
              <a:chExt cx="2412001" cy="3049421"/>
            </a:xfrm>
          </p:grpSpPr>
          <p:pic>
            <p:nvPicPr>
              <p:cNvPr id="17" name="図 16"/>
              <p:cNvPicPr>
                <a:picLocks noChangeAspect="1"/>
              </p:cNvPicPr>
              <p:nvPr/>
            </p:nvPicPr>
            <p:blipFill rotWithShape="1">
              <a:blip r:embed="rId3" cstate="print">
                <a:extLst>
                  <a:ext uri="{28A0092B-C50C-407E-A947-70E740481C1C}">
                    <a14:useLocalDpi xmlns:a14="http://schemas.microsoft.com/office/drawing/2010/main" val="0"/>
                  </a:ext>
                </a:extLst>
              </a:blip>
              <a:srcRect t="53409" r="1449" b="34232"/>
              <a:stretch/>
            </p:blipFill>
            <p:spPr>
              <a:xfrm>
                <a:off x="0" y="2400762"/>
                <a:ext cx="2412000" cy="648659"/>
              </a:xfrm>
              <a:prstGeom prst="rect">
                <a:avLst/>
              </a:prstGeom>
              <a:ln>
                <a:noFill/>
              </a:ln>
            </p:spPr>
          </p:pic>
          <p:pic>
            <p:nvPicPr>
              <p:cNvPr id="18" name="図 17"/>
              <p:cNvPicPr>
                <a:picLocks noChangeAspect="1"/>
              </p:cNvPicPr>
              <p:nvPr/>
            </p:nvPicPr>
            <p:blipFill rotWithShape="1">
              <a:blip r:embed="rId4" cstate="print">
                <a:extLst>
                  <a:ext uri="{28A0092B-C50C-407E-A947-70E740481C1C}">
                    <a14:useLocalDpi xmlns:a14="http://schemas.microsoft.com/office/drawing/2010/main" val="0"/>
                  </a:ext>
                </a:extLst>
              </a:blip>
              <a:srcRect t="47985" r="1625" b="1929"/>
              <a:stretch/>
            </p:blipFill>
            <p:spPr>
              <a:xfrm>
                <a:off x="1" y="0"/>
                <a:ext cx="2412000" cy="2594275"/>
              </a:xfrm>
              <a:prstGeom prst="rect">
                <a:avLst/>
              </a:prstGeom>
              <a:ln>
                <a:noFill/>
              </a:ln>
            </p:spPr>
          </p:pic>
        </p:grpSp>
        <p:sp>
          <p:nvSpPr>
            <p:cNvPr id="19" name="正方形/長方形 18"/>
            <p:cNvSpPr>
              <a:spLocks noChangeAspect="1"/>
            </p:cNvSpPr>
            <p:nvPr/>
          </p:nvSpPr>
          <p:spPr>
            <a:xfrm>
              <a:off x="6246800" y="2129213"/>
              <a:ext cx="2520000" cy="3376407"/>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4" name="正方形/長方形 33"/>
          <p:cNvSpPr/>
          <p:nvPr/>
        </p:nvSpPr>
        <p:spPr>
          <a:xfrm>
            <a:off x="6228283" y="4065660"/>
            <a:ext cx="2268000" cy="612000"/>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p:cNvSpPr txBox="1"/>
          <p:nvPr/>
        </p:nvSpPr>
        <p:spPr>
          <a:xfrm>
            <a:off x="505221" y="1829402"/>
            <a:ext cx="2942057"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r>
              <a:rPr lang="ja-JP" altLang="ja-JP" b="1" dirty="0">
                <a:latin typeface="メイリオ" panose="020B0604030504040204" pitchFamily="50" charset="-128"/>
                <a:ea typeface="メイリオ" panose="020B0604030504040204" pitchFamily="50" charset="-128"/>
              </a:rPr>
              <a:t>マイナンバーカードから</a:t>
            </a:r>
            <a:endParaRPr lang="en-US" altLang="ja-JP" b="1" dirty="0">
              <a:latin typeface="メイリオ" panose="020B0604030504040204" pitchFamily="50" charset="-128"/>
              <a:ea typeface="メイリオ" panose="020B0604030504040204" pitchFamily="50" charset="-128"/>
            </a:endParaRPr>
          </a:p>
          <a:p>
            <a:r>
              <a:rPr lang="ja-JP" altLang="ja-JP" b="1" dirty="0">
                <a:latin typeface="メイリオ" panose="020B0604030504040204" pitchFamily="50" charset="-128"/>
                <a:ea typeface="メイリオ" panose="020B0604030504040204" pitchFamily="50" charset="-128"/>
              </a:rPr>
              <a:t>読み取った情報</a:t>
            </a:r>
            <a:r>
              <a:rPr lang="ja-JP" altLang="en-US" b="1" dirty="0">
                <a:latin typeface="メイリオ" panose="020B0604030504040204" pitchFamily="50" charset="-128"/>
                <a:ea typeface="メイリオ" panose="020B0604030504040204" pitchFamily="50" charset="-128"/>
              </a:rPr>
              <a:t>が自動で</a:t>
            </a:r>
            <a:endParaRPr lang="en-US" altLang="ja-JP" b="1" dirty="0">
              <a:latin typeface="メイリオ" panose="020B0604030504040204" pitchFamily="50" charset="-128"/>
              <a:ea typeface="メイリオ" panose="020B0604030504040204" pitchFamily="50" charset="-128"/>
            </a:endParaRPr>
          </a:p>
          <a:p>
            <a:r>
              <a:rPr lang="ja-JP" altLang="ja-JP" b="1" dirty="0">
                <a:latin typeface="メイリオ" panose="020B0604030504040204" pitchFamily="50" charset="-128"/>
                <a:ea typeface="メイリオ" panose="020B0604030504040204" pitchFamily="50" charset="-128"/>
              </a:rPr>
              <a:t>入力されますので、</a:t>
            </a:r>
            <a:r>
              <a:rPr lang="ja-JP" altLang="en-US" b="1" dirty="0">
                <a:latin typeface="メイリオ" panose="020B0604030504040204" pitchFamily="50" charset="-128"/>
                <a:ea typeface="メイリオ" panose="020B0604030504040204" pitchFamily="50" charset="-128"/>
              </a:rPr>
              <a:t>入力</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内容を確認してください</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また、</a:t>
            </a:r>
            <a:r>
              <a:rPr lang="ja-JP" altLang="ja-JP" b="1" dirty="0">
                <a:latin typeface="メイリオ" panose="020B0604030504040204" pitchFamily="50" charset="-128"/>
                <a:ea typeface="メイリオ" panose="020B0604030504040204" pitchFamily="50" charset="-128"/>
              </a:rPr>
              <a:t>入力されていない</a:t>
            </a:r>
            <a:endParaRPr lang="en-US" altLang="ja-JP" b="1" dirty="0">
              <a:latin typeface="メイリオ" panose="020B0604030504040204" pitchFamily="50" charset="-128"/>
              <a:ea typeface="メイリオ" panose="020B0604030504040204" pitchFamily="50" charset="-128"/>
            </a:endParaRPr>
          </a:p>
          <a:p>
            <a:r>
              <a:rPr lang="ja-JP" altLang="ja-JP" b="1" dirty="0">
                <a:latin typeface="メイリオ" panose="020B0604030504040204" pitchFamily="50" charset="-128"/>
                <a:ea typeface="メイリオ" panose="020B0604030504040204" pitchFamily="50" charset="-128"/>
              </a:rPr>
              <a:t>項目</a:t>
            </a:r>
            <a:r>
              <a:rPr lang="ja-JP" altLang="en-US" b="1" dirty="0">
                <a:latin typeface="メイリオ" panose="020B0604030504040204" pitchFamily="50" charset="-128"/>
                <a:ea typeface="メイリオ" panose="020B0604030504040204" pitchFamily="50" charset="-128"/>
              </a:rPr>
              <a:t>を</a:t>
            </a:r>
            <a:r>
              <a:rPr lang="ja-JP" altLang="ja-JP" b="1" dirty="0">
                <a:latin typeface="メイリオ" panose="020B0604030504040204" pitchFamily="50" charset="-128"/>
                <a:ea typeface="メイリオ" panose="020B0604030504040204" pitchFamily="50" charset="-128"/>
              </a:rPr>
              <a:t>入力してください</a:t>
            </a:r>
            <a:endParaRPr lang="ja-JP" altLang="ja-JP"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a:defRPr/>
            </a:pPr>
            <a:r>
              <a:rPr lang="ja-JP" altLang="en-US" b="1" dirty="0">
                <a:latin typeface="Meiryo" charset="-128"/>
                <a:ea typeface="Meiryo" charset="-128"/>
                <a:cs typeface="Meiryo" charset="-128"/>
              </a:rPr>
              <a:t>未完了項目があれば、</a:t>
            </a:r>
            <a:endParaRPr lang="en-US" altLang="ja-JP" b="1" dirty="0">
              <a:latin typeface="Meiryo" charset="-128"/>
              <a:ea typeface="Meiryo" charset="-128"/>
              <a:cs typeface="Meiryo" charset="-128"/>
            </a:endParaRPr>
          </a:p>
          <a:p>
            <a:pPr>
              <a:defRPr/>
            </a:pPr>
            <a:r>
              <a:rPr lang="ja-JP" altLang="en-US" b="1" dirty="0">
                <a:latin typeface="Meiryo" charset="-128"/>
                <a:ea typeface="Meiryo" charset="-128"/>
                <a:cs typeface="Meiryo" charset="-128"/>
              </a:rPr>
              <a:t>タップして該当項目入力</a:t>
            </a:r>
            <a:endParaRPr lang="en-US" altLang="ja-JP" b="1" dirty="0">
              <a:latin typeface="Meiryo" charset="-128"/>
              <a:ea typeface="Meiryo" charset="-128"/>
              <a:cs typeface="Meiryo" charset="-128"/>
            </a:endParaRPr>
          </a:p>
          <a:p>
            <a:pPr>
              <a:defRPr/>
            </a:pPr>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a:defRPr/>
            </a:pP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内容確認する</a:t>
            </a:r>
            <a:r>
              <a:rPr lang="en-US" altLang="ja-JP"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をタップ</a:t>
            </a:r>
            <a:endParaRPr lang="en-US" altLang="ja-JP" b="1" dirty="0">
              <a:latin typeface="Meiryo" charset="-128"/>
              <a:ea typeface="Meiryo" charset="-128"/>
              <a:cs typeface="Meiryo" charset="-128"/>
            </a:endParaRPr>
          </a:p>
        </p:txBody>
      </p:sp>
      <p:pic>
        <p:nvPicPr>
          <p:cNvPr id="38" name="図 37" descr="「ご利用者情報」の姓名入力画面の画像"/>
          <p:cNvPicPr>
            <a:picLocks noChangeAspect="1"/>
          </p:cNvPicPr>
          <p:nvPr/>
        </p:nvPicPr>
        <p:blipFill rotWithShape="1">
          <a:blip r:embed="rId5">
            <a:extLst>
              <a:ext uri="{28A0092B-C50C-407E-A947-70E740481C1C}">
                <a14:useLocalDpi xmlns:a14="http://schemas.microsoft.com/office/drawing/2010/main" val="0"/>
              </a:ext>
            </a:extLst>
          </a:blip>
          <a:srcRect t="14091" r="1461" b="9319"/>
          <a:stretch/>
        </p:blipFill>
        <p:spPr>
          <a:xfrm>
            <a:off x="3316456" y="2000302"/>
            <a:ext cx="2340000" cy="3936339"/>
          </a:xfrm>
          <a:prstGeom prst="rect">
            <a:avLst/>
          </a:prstGeom>
          <a:ln>
            <a:solidFill>
              <a:schemeClr val="tx1"/>
            </a:solidFill>
          </a:ln>
        </p:spPr>
      </p:pic>
      <p:sp>
        <p:nvSpPr>
          <p:cNvPr id="40" name="正方形/長方形 39"/>
          <p:cNvSpPr/>
          <p:nvPr/>
        </p:nvSpPr>
        <p:spPr>
          <a:xfrm>
            <a:off x="6228283" y="4813031"/>
            <a:ext cx="2268000" cy="396000"/>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をつなぐ</a:t>
            </a:r>
          </a:p>
        </p:txBody>
      </p:sp>
      <p:pic>
        <p:nvPicPr>
          <p:cNvPr id="22" name="図 21"/>
          <p:cNvPicPr>
            <a:picLocks noChangeAspect="1"/>
          </p:cNvPicPr>
          <p:nvPr/>
        </p:nvPicPr>
        <p:blipFill>
          <a:blip r:embed="rId6"/>
          <a:stretch>
            <a:fillRect/>
          </a:stretch>
        </p:blipFill>
        <p:spPr>
          <a:xfrm>
            <a:off x="6101913" y="1981898"/>
            <a:ext cx="2520000" cy="406449"/>
          </a:xfrm>
          <a:prstGeom prst="rect">
            <a:avLst/>
          </a:prstGeom>
        </p:spPr>
      </p:pic>
      <p:pic>
        <p:nvPicPr>
          <p:cNvPr id="24" name="図 23"/>
          <p:cNvPicPr>
            <a:picLocks noChangeAspect="1"/>
          </p:cNvPicPr>
          <p:nvPr/>
        </p:nvPicPr>
        <p:blipFill>
          <a:blip r:embed="rId6"/>
          <a:stretch>
            <a:fillRect/>
          </a:stretch>
        </p:blipFill>
        <p:spPr>
          <a:xfrm>
            <a:off x="3248646" y="5798897"/>
            <a:ext cx="2520000" cy="406449"/>
          </a:xfrm>
          <a:prstGeom prst="rect">
            <a:avLst/>
          </a:prstGeom>
        </p:spPr>
      </p:pic>
      <p:grpSp>
        <p:nvGrpSpPr>
          <p:cNvPr id="25" name="図形グループ 24"/>
          <p:cNvGrpSpPr/>
          <p:nvPr/>
        </p:nvGrpSpPr>
        <p:grpSpPr>
          <a:xfrm>
            <a:off x="6086646" y="5062487"/>
            <a:ext cx="296586" cy="293005"/>
            <a:chOff x="4232441" y="3995693"/>
            <a:chExt cx="296586" cy="293005"/>
          </a:xfrm>
        </p:grpSpPr>
        <p:sp>
          <p:nvSpPr>
            <p:cNvPr id="26" name="円/楕円 25"/>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フリーフォーム 29"/>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1" name="図形グループ 30"/>
          <p:cNvGrpSpPr/>
          <p:nvPr/>
        </p:nvGrpSpPr>
        <p:grpSpPr>
          <a:xfrm>
            <a:off x="6086646" y="3919490"/>
            <a:ext cx="296586" cy="293005"/>
            <a:chOff x="3546641" y="3995693"/>
            <a:chExt cx="296586" cy="293005"/>
          </a:xfrm>
        </p:grpSpPr>
        <p:sp>
          <p:nvSpPr>
            <p:cNvPr id="32" name="円/楕円 31"/>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フリーフォーム 32"/>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5" name="図形グループ 34"/>
          <p:cNvGrpSpPr/>
          <p:nvPr/>
        </p:nvGrpSpPr>
        <p:grpSpPr>
          <a:xfrm>
            <a:off x="3168353" y="1845153"/>
            <a:ext cx="296587" cy="293005"/>
            <a:chOff x="2897417" y="3995693"/>
            <a:chExt cx="296587" cy="293005"/>
          </a:xfrm>
        </p:grpSpPr>
        <p:sp>
          <p:nvSpPr>
            <p:cNvPr id="36" name="円/楕円 35"/>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1579318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sp>
        <p:nvSpPr>
          <p:cNvPr id="10" name="サブタイトル 2"/>
          <p:cNvSpPr>
            <a:spLocks noGrp="1"/>
          </p:cNvSpPr>
          <p:nvPr>
            <p:ph type="subTitle" idx="1"/>
          </p:nvPr>
        </p:nvSpPr>
        <p:spPr>
          <a:xfrm>
            <a:off x="507804" y="1459133"/>
            <a:ext cx="8280000" cy="1017367"/>
          </a:xfrm>
        </p:spPr>
        <p:txBody>
          <a:bodyPr>
            <a:noAutofit/>
          </a:bodyPr>
          <a:lstStyle/>
          <a:p>
            <a:r>
              <a:rPr lang="ja-JP" altLang="en-US" dirty="0"/>
              <a:t>入力内容の確認と送信</a:t>
            </a:r>
          </a:p>
        </p:txBody>
      </p:sp>
      <p:sp>
        <p:nvSpPr>
          <p:cNvPr id="11" name="テキスト ボックス 10"/>
          <p:cNvSpPr txBox="1"/>
          <p:nvPr/>
        </p:nvSpPr>
        <p:spPr>
          <a:xfrm>
            <a:off x="512095" y="1808607"/>
            <a:ext cx="2808000"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charset="-128"/>
                <a:ea typeface="Meiryo" charset="-128"/>
                <a:cs typeface="Meiryo" charset="-128"/>
              </a:rPr>
              <a:t>入力</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内容を確認して、</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間違いがなければ</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lvl="0">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送信</a:t>
            </a:r>
            <a:r>
              <a:rPr lang="ja-JP" altLang="en-US" sz="2000" b="1" dirty="0">
                <a:solidFill>
                  <a:prstClr val="black"/>
                </a:solidFill>
                <a:latin typeface="Meiryo" charset="-128"/>
                <a:ea typeface="Meiryo" charset="-128"/>
                <a:cs typeface="Meiryo" charset="-128"/>
              </a:rPr>
              <a:t>する</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をタップ</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訂正箇所があれば</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lvl="0">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戻る</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を</a:t>
            </a:r>
            <a:r>
              <a:rPr lang="ja-JP" altLang="en-US" sz="2000" b="1" dirty="0">
                <a:solidFill>
                  <a:prstClr val="black"/>
                </a:solidFill>
                <a:latin typeface="Meiryo" charset="-128"/>
                <a:ea typeface="Meiryo" charset="-128"/>
                <a:cs typeface="Meiryo" charset="-128"/>
              </a:rPr>
              <a:t>タップして、該当する内容を</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訂正</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lvl="0">
              <a:defRPr/>
            </a:pPr>
            <a:r>
              <a:rPr kumimoji="1" lang="ja-JP" altLang="en-US" sz="2000" b="1" i="0" u="none" strike="noStrike" kern="1200" cap="none" normalizeH="0" baseline="0" noProof="0" dirty="0">
                <a:ln>
                  <a:noFill/>
                </a:ln>
                <a:solidFill>
                  <a:prstClr val="black"/>
                </a:solidFill>
                <a:effectLst/>
                <a:uLnTx/>
                <a:uFillTx/>
                <a:latin typeface="Meiryo" charset="-128"/>
                <a:ea typeface="Meiryo" charset="-128"/>
                <a:cs typeface="Meiryo" charset="-128"/>
              </a:rPr>
              <a:t>訂正後、</a:t>
            </a:r>
            <a:r>
              <a:rPr kumimoji="1" lang="ja-JP" altLang="en-US" sz="2000" b="1" i="0" u="none" strike="noStrike" kern="1200" cap="none" spc="-300" normalizeH="0" baseline="0" noProof="0" dirty="0">
                <a:ln>
                  <a:noFill/>
                </a:ln>
                <a:solidFill>
                  <a:srgbClr val="009650"/>
                </a:solidFill>
                <a:effectLst/>
                <a:uLnTx/>
                <a:uFillTx/>
                <a:latin typeface="Meiryo" charset="-128"/>
                <a:ea typeface="Meiryo" charset="-128"/>
                <a:cs typeface="Meiryo" charset="-128"/>
              </a:rPr>
              <a:t>❶</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 ｢</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送信する</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p>
          <a:p>
            <a:pPr lvl="0">
              <a:defRPr/>
            </a:pPr>
            <a:r>
              <a:rPr lang="ja-JP" altLang="en-US" sz="2000" b="1" dirty="0">
                <a:solidFill>
                  <a:prstClr val="black"/>
                </a:solidFill>
                <a:latin typeface="Meiryo" charset="-128"/>
                <a:ea typeface="Meiryo" charset="-128"/>
                <a:cs typeface="Meiryo" charset="-128"/>
              </a:rPr>
              <a:t>を</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タップ</a:t>
            </a:r>
          </a:p>
        </p:txBody>
      </p:sp>
      <p:grpSp>
        <p:nvGrpSpPr>
          <p:cNvPr id="2" name="図形グループ 1" descr="「利用者情報登録　内容確認」の画面の画像"/>
          <p:cNvGrpSpPr>
            <a:grpSpLocks noChangeAspect="1"/>
          </p:cNvGrpSpPr>
          <p:nvPr/>
        </p:nvGrpSpPr>
        <p:grpSpPr>
          <a:xfrm>
            <a:off x="3311628" y="1987193"/>
            <a:ext cx="2340000" cy="4131246"/>
            <a:chOff x="3260826" y="1834792"/>
            <a:chExt cx="2520000" cy="4449034"/>
          </a:xfrm>
        </p:grpSpPr>
        <p:pic>
          <p:nvPicPr>
            <p:cNvPr id="13" name="図 12"/>
            <p:cNvPicPr>
              <a:picLocks noChangeAspect="1"/>
            </p:cNvPicPr>
            <p:nvPr/>
          </p:nvPicPr>
          <p:blipFill rotWithShape="1">
            <a:blip r:embed="rId3">
              <a:extLst>
                <a:ext uri="{28A0092B-C50C-407E-A947-70E740481C1C}">
                  <a14:useLocalDpi xmlns:a14="http://schemas.microsoft.com/office/drawing/2010/main" val="0"/>
                </a:ext>
              </a:extLst>
            </a:blip>
            <a:srcRect l="1" t="23279" r="1327" b="60670"/>
            <a:stretch/>
          </p:blipFill>
          <p:spPr>
            <a:xfrm>
              <a:off x="3260826" y="5382783"/>
              <a:ext cx="2520000" cy="894469"/>
            </a:xfrm>
            <a:prstGeom prst="rect">
              <a:avLst/>
            </a:prstGeom>
          </p:spPr>
        </p:pic>
        <p:pic>
          <p:nvPicPr>
            <p:cNvPr id="14" name="図 13"/>
            <p:cNvPicPr>
              <a:picLocks noChangeAspect="1"/>
            </p:cNvPicPr>
            <p:nvPr/>
          </p:nvPicPr>
          <p:blipFill rotWithShape="1">
            <a:blip r:embed="rId4">
              <a:extLst>
                <a:ext uri="{28A0092B-C50C-407E-A947-70E740481C1C}">
                  <a14:useLocalDpi xmlns:a14="http://schemas.microsoft.com/office/drawing/2010/main" val="0"/>
                </a:ext>
              </a:extLst>
            </a:blip>
            <a:srcRect t="21888" b="11019"/>
            <a:stretch/>
          </p:blipFill>
          <p:spPr>
            <a:xfrm>
              <a:off x="3260826" y="1834792"/>
              <a:ext cx="2520000" cy="3689245"/>
            </a:xfrm>
            <a:prstGeom prst="rect">
              <a:avLst/>
            </a:prstGeom>
          </p:spPr>
        </p:pic>
        <p:sp>
          <p:nvSpPr>
            <p:cNvPr id="15" name="正方形/長方形 14"/>
            <p:cNvSpPr/>
            <p:nvPr/>
          </p:nvSpPr>
          <p:spPr>
            <a:xfrm>
              <a:off x="3260826" y="1841426"/>
              <a:ext cx="2520000" cy="444240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descr="「利用者情報登録　内容確認」の画面の下部の画像"/>
          <p:cNvGrpSpPr/>
          <p:nvPr/>
        </p:nvGrpSpPr>
        <p:grpSpPr>
          <a:xfrm>
            <a:off x="6196019" y="1988868"/>
            <a:ext cx="2350236" cy="4207294"/>
            <a:chOff x="182171" y="119611"/>
            <a:chExt cx="2350236" cy="4245584"/>
          </a:xfrm>
        </p:grpSpPr>
        <p:pic>
          <p:nvPicPr>
            <p:cNvPr id="17" name="図 16"/>
            <p:cNvPicPr>
              <a:picLocks noChangeAspect="1"/>
            </p:cNvPicPr>
            <p:nvPr/>
          </p:nvPicPr>
          <p:blipFill rotWithShape="1">
            <a:blip r:embed="rId5" cstate="print">
              <a:extLst>
                <a:ext uri="{28A0092B-C50C-407E-A947-70E740481C1C}">
                  <a14:useLocalDpi xmlns:a14="http://schemas.microsoft.com/office/drawing/2010/main" val="0"/>
                </a:ext>
              </a:extLst>
            </a:blip>
            <a:srcRect l="1" t="41944" r="1912" b="43532"/>
            <a:stretch/>
          </p:blipFill>
          <p:spPr>
            <a:xfrm>
              <a:off x="182171" y="119611"/>
              <a:ext cx="2340000" cy="764284"/>
            </a:xfrm>
            <a:prstGeom prst="rect">
              <a:avLst/>
            </a:prstGeom>
            <a:ln w="9525">
              <a:solidFill>
                <a:schemeClr val="tx1">
                  <a:lumMod val="50000"/>
                  <a:lumOff val="50000"/>
                </a:schemeClr>
              </a:solidFill>
            </a:ln>
          </p:spPr>
        </p:pic>
        <p:pic>
          <p:nvPicPr>
            <p:cNvPr id="18" name="図 17"/>
            <p:cNvPicPr>
              <a:picLocks noChangeAspect="1"/>
            </p:cNvPicPr>
            <p:nvPr/>
          </p:nvPicPr>
          <p:blipFill rotWithShape="1">
            <a:blip r:embed="rId6" cstate="print">
              <a:extLst>
                <a:ext uri="{28A0092B-C50C-407E-A947-70E740481C1C}">
                  <a14:useLocalDpi xmlns:a14="http://schemas.microsoft.com/office/drawing/2010/main" val="0"/>
                </a:ext>
              </a:extLst>
            </a:blip>
            <a:srcRect t="8030" r="1726" b="25985"/>
            <a:stretch/>
          </p:blipFill>
          <p:spPr>
            <a:xfrm>
              <a:off x="192407" y="911941"/>
              <a:ext cx="2340000" cy="3453254"/>
            </a:xfrm>
            <a:prstGeom prst="rect">
              <a:avLst/>
            </a:prstGeom>
            <a:ln w="9525">
              <a:solidFill>
                <a:schemeClr val="tx1">
                  <a:lumMod val="50000"/>
                  <a:lumOff val="50000"/>
                </a:schemeClr>
              </a:solidFill>
            </a:ln>
          </p:spPr>
        </p:pic>
      </p:grpSp>
      <p:sp>
        <p:nvSpPr>
          <p:cNvPr id="23" name="正方形/長方形 22">
            <a:extLst>
              <a:ext uri="{FF2B5EF4-FFF2-40B4-BE49-F238E27FC236}">
                <a16:creationId xmlns:a16="http://schemas.microsoft.com/office/drawing/2014/main" id="{099AB43B-3ED2-4BEC-98BB-93BF175CDD26}"/>
              </a:ext>
            </a:extLst>
          </p:cNvPr>
          <p:cNvSpPr/>
          <p:nvPr/>
        </p:nvSpPr>
        <p:spPr>
          <a:xfrm>
            <a:off x="6955426" y="5813213"/>
            <a:ext cx="864000" cy="432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をつなぐ</a:t>
            </a:r>
          </a:p>
        </p:txBody>
      </p:sp>
      <p:sp>
        <p:nvSpPr>
          <p:cNvPr id="25" name="正方形/長方形 24">
            <a:extLst>
              <a:ext uri="{FF2B5EF4-FFF2-40B4-BE49-F238E27FC236}">
                <a16:creationId xmlns:a16="http://schemas.microsoft.com/office/drawing/2014/main" id="{BFAB8DD1-4777-4042-820E-3A658013E86F}"/>
              </a:ext>
            </a:extLst>
          </p:cNvPr>
          <p:cNvSpPr/>
          <p:nvPr/>
        </p:nvSpPr>
        <p:spPr>
          <a:xfrm>
            <a:off x="6260258" y="5337708"/>
            <a:ext cx="2268000" cy="432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26" name="図形グループ 25"/>
          <p:cNvGrpSpPr/>
          <p:nvPr/>
        </p:nvGrpSpPr>
        <p:grpSpPr>
          <a:xfrm>
            <a:off x="6122880" y="5187941"/>
            <a:ext cx="296587" cy="293005"/>
            <a:chOff x="2897417" y="3995693"/>
            <a:chExt cx="296587" cy="293005"/>
          </a:xfrm>
        </p:grpSpPr>
        <p:sp>
          <p:nvSpPr>
            <p:cNvPr id="27" name="円/楕円 26"/>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31" name="図形グループ 30"/>
          <p:cNvGrpSpPr/>
          <p:nvPr/>
        </p:nvGrpSpPr>
        <p:grpSpPr>
          <a:xfrm>
            <a:off x="6824067" y="6118565"/>
            <a:ext cx="296586" cy="293005"/>
            <a:chOff x="3546641" y="3995693"/>
            <a:chExt cx="296586" cy="293005"/>
          </a:xfrm>
        </p:grpSpPr>
        <p:sp>
          <p:nvSpPr>
            <p:cNvPr id="32" name="円/楕円 31"/>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フリーフォーム 32"/>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34" name="図 33"/>
          <p:cNvPicPr>
            <a:picLocks noChangeAspect="1"/>
          </p:cNvPicPr>
          <p:nvPr/>
        </p:nvPicPr>
        <p:blipFill>
          <a:blip r:embed="rId7"/>
          <a:stretch>
            <a:fillRect/>
          </a:stretch>
        </p:blipFill>
        <p:spPr>
          <a:xfrm>
            <a:off x="6101913" y="2489901"/>
            <a:ext cx="2520000" cy="406449"/>
          </a:xfrm>
          <a:prstGeom prst="rect">
            <a:avLst/>
          </a:prstGeom>
        </p:spPr>
      </p:pic>
    </p:spTree>
    <p:extLst>
      <p:ext uri="{BB962C8B-B14F-4D97-AF65-F5344CB8AC3E}">
        <p14:creationId xmlns:p14="http://schemas.microsoft.com/office/powerpoint/2010/main" val="3814163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sp>
        <p:nvSpPr>
          <p:cNvPr id="10" name="サブタイトル 2"/>
          <p:cNvSpPr>
            <a:spLocks noGrp="1"/>
          </p:cNvSpPr>
          <p:nvPr>
            <p:ph type="subTitle" idx="1"/>
          </p:nvPr>
        </p:nvSpPr>
        <p:spPr>
          <a:xfrm>
            <a:off x="490870" y="1433732"/>
            <a:ext cx="8280000" cy="360000"/>
          </a:xfrm>
        </p:spPr>
        <p:txBody>
          <a:bodyPr>
            <a:noAutofit/>
          </a:bodyPr>
          <a:lstStyle/>
          <a:p>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つながる設定</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の同意</a:t>
            </a:r>
          </a:p>
        </p:txBody>
      </p:sp>
      <p:pic>
        <p:nvPicPr>
          <p:cNvPr id="27" name="図 26" descr="「つながる設定」で「同意する」が表示されている画面の画像"/>
          <p:cNvPicPr>
            <a:picLocks noChangeAspect="1"/>
          </p:cNvPicPr>
          <p:nvPr/>
        </p:nvPicPr>
        <p:blipFill rotWithShape="1">
          <a:blip r:embed="rId3">
            <a:extLst>
              <a:ext uri="{28A0092B-C50C-407E-A947-70E740481C1C}">
                <a14:useLocalDpi xmlns:a14="http://schemas.microsoft.com/office/drawing/2010/main" val="0"/>
              </a:ext>
            </a:extLst>
          </a:blip>
          <a:srcRect t="43762" r="2590" b="28341"/>
          <a:stretch/>
        </p:blipFill>
        <p:spPr>
          <a:xfrm>
            <a:off x="6197419" y="1987960"/>
            <a:ext cx="2340000" cy="1450337"/>
          </a:xfrm>
          <a:prstGeom prst="rect">
            <a:avLst/>
          </a:prstGeom>
          <a:noFill/>
          <a:ln w="9525">
            <a:solidFill>
              <a:schemeClr val="tx1">
                <a:lumMod val="50000"/>
                <a:lumOff val="50000"/>
              </a:schemeClr>
            </a:solidFill>
          </a:ln>
        </p:spPr>
      </p:pic>
      <p:grpSp>
        <p:nvGrpSpPr>
          <p:cNvPr id="12" name="グループ化 11" descr="「利用者情報登録完了・つながる設定」の画面の画像"/>
          <p:cNvGrpSpPr>
            <a:grpSpLocks noChangeAspect="1"/>
          </p:cNvGrpSpPr>
          <p:nvPr/>
        </p:nvGrpSpPr>
        <p:grpSpPr>
          <a:xfrm>
            <a:off x="3282820" y="2011087"/>
            <a:ext cx="2312064" cy="4297056"/>
            <a:chOff x="1" y="-1"/>
            <a:chExt cx="2491199" cy="4629997"/>
          </a:xfrm>
        </p:grpSpPr>
        <p:grpSp>
          <p:nvGrpSpPr>
            <p:cNvPr id="13" name="グループ化 12"/>
            <p:cNvGrpSpPr>
              <a:grpSpLocks noChangeAspect="1"/>
            </p:cNvGrpSpPr>
            <p:nvPr/>
          </p:nvGrpSpPr>
          <p:grpSpPr>
            <a:xfrm>
              <a:off x="1" y="-1"/>
              <a:ext cx="2491199" cy="4629997"/>
              <a:chOff x="0" y="0"/>
              <a:chExt cx="2520000" cy="4697507"/>
            </a:xfrm>
          </p:grpSpPr>
          <p:grpSp>
            <p:nvGrpSpPr>
              <p:cNvPr id="19" name="グループ化 18"/>
              <p:cNvGrpSpPr>
                <a:grpSpLocks noChangeAspect="1"/>
              </p:cNvGrpSpPr>
              <p:nvPr/>
            </p:nvGrpSpPr>
            <p:grpSpPr>
              <a:xfrm>
                <a:off x="0" y="0"/>
                <a:ext cx="2520000" cy="4697507"/>
                <a:chOff x="0" y="0"/>
                <a:chExt cx="4528800" cy="8442092"/>
              </a:xfrm>
            </p:grpSpPr>
            <p:pic>
              <p:nvPicPr>
                <p:cNvPr id="21" name="図 20"/>
                <p:cNvPicPr>
                  <a:picLocks noChangeAspect="1"/>
                </p:cNvPicPr>
                <p:nvPr/>
              </p:nvPicPr>
              <p:blipFill rotWithShape="1">
                <a:blip r:embed="rId4">
                  <a:extLst>
                    <a:ext uri="{28A0092B-C50C-407E-A947-70E740481C1C}">
                      <a14:useLocalDpi xmlns:a14="http://schemas.microsoft.com/office/drawing/2010/main" val="0"/>
                    </a:ext>
                  </a:extLst>
                </a:blip>
                <a:srcRect t="21836" b="20909"/>
                <a:stretch/>
              </p:blipFill>
              <p:spPr>
                <a:xfrm>
                  <a:off x="0" y="0"/>
                  <a:ext cx="4528800" cy="5611905"/>
                </a:xfrm>
                <a:prstGeom prst="rect">
                  <a:avLst/>
                </a:prstGeom>
              </p:spPr>
            </p:pic>
            <p:pic>
              <p:nvPicPr>
                <p:cNvPr id="23" name="図 22"/>
                <p:cNvPicPr>
                  <a:picLocks noChangeAspect="1"/>
                </p:cNvPicPr>
                <p:nvPr/>
              </p:nvPicPr>
              <p:blipFill rotWithShape="1">
                <a:blip r:embed="rId3">
                  <a:extLst>
                    <a:ext uri="{28A0092B-C50C-407E-A947-70E740481C1C}">
                      <a14:useLocalDpi xmlns:a14="http://schemas.microsoft.com/office/drawing/2010/main" val="0"/>
                    </a:ext>
                  </a:extLst>
                </a:blip>
                <a:srcRect t="9893" r="2590" b="60097"/>
                <a:stretch/>
              </p:blipFill>
              <p:spPr>
                <a:xfrm>
                  <a:off x="0" y="5423650"/>
                  <a:ext cx="4527175" cy="3018442"/>
                </a:xfrm>
                <a:prstGeom prst="rect">
                  <a:avLst/>
                </a:prstGeom>
              </p:spPr>
            </p:pic>
          </p:grpSp>
          <p:sp>
            <p:nvSpPr>
              <p:cNvPr id="20" name="テキスト ボックス 54"/>
              <p:cNvSpPr txBox="1"/>
              <p:nvPr/>
            </p:nvSpPr>
            <p:spPr>
              <a:xfrm>
                <a:off x="215153" y="4374673"/>
                <a:ext cx="1922646" cy="242046"/>
              </a:xfrm>
              <a:prstGeom prst="rect">
                <a:avLst/>
              </a:prstGeom>
              <a:solidFill>
                <a:schemeClr val="accent5">
                  <a:lumMod val="40000"/>
                  <a:lumOff val="60000"/>
                </a:schemeClr>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1000" dirty="0">
                    <a:latin typeface="メイリオ" panose="020B0604030504040204" pitchFamily="50" charset="-128"/>
                    <a:ea typeface="メイリオ" panose="020B0604030504040204" pitchFamily="50" charset="-128"/>
                  </a:rPr>
                  <a:t>16</a:t>
                </a:r>
                <a:r>
                  <a:rPr kumimoji="1" lang="ja-JP" altLang="en-US" sz="1000" dirty="0">
                    <a:latin typeface="メイリオ" panose="020B0604030504040204" pitchFamily="50" charset="-128"/>
                    <a:ea typeface="メイリオ" panose="020B0604030504040204" pitchFamily="50" charset="-128"/>
                  </a:rPr>
                  <a:t>桁の番号が表示されます</a:t>
                </a:r>
              </a:p>
            </p:txBody>
          </p:sp>
        </p:grpSp>
        <p:sp>
          <p:nvSpPr>
            <p:cNvPr id="14" name="角丸四角形 13"/>
            <p:cNvSpPr/>
            <p:nvPr/>
          </p:nvSpPr>
          <p:spPr>
            <a:xfrm>
              <a:off x="510988" y="2288309"/>
              <a:ext cx="1461247" cy="15188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5" name="角丸四角形 14"/>
            <p:cNvSpPr/>
            <p:nvPr/>
          </p:nvSpPr>
          <p:spPr>
            <a:xfrm>
              <a:off x="936171" y="2459666"/>
              <a:ext cx="113212" cy="13114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6" name="角丸四角形 15"/>
            <p:cNvSpPr/>
            <p:nvPr/>
          </p:nvSpPr>
          <p:spPr>
            <a:xfrm>
              <a:off x="1145178" y="2460178"/>
              <a:ext cx="113212" cy="13114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7" name="角丸四角形 16"/>
            <p:cNvSpPr/>
            <p:nvPr/>
          </p:nvSpPr>
          <p:spPr>
            <a:xfrm>
              <a:off x="762001" y="2460178"/>
              <a:ext cx="91439" cy="12960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8" name="角丸四角形 17"/>
            <p:cNvSpPr/>
            <p:nvPr/>
          </p:nvSpPr>
          <p:spPr>
            <a:xfrm>
              <a:off x="409303" y="2599508"/>
              <a:ext cx="191589" cy="14420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33" name="正方形/長方形 32"/>
          <p:cNvSpPr>
            <a:spLocks noChangeAspect="1"/>
          </p:cNvSpPr>
          <p:nvPr/>
        </p:nvSpPr>
        <p:spPr>
          <a:xfrm>
            <a:off x="3310756" y="1986696"/>
            <a:ext cx="2312064" cy="4296297"/>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FAFA5FB2-6C8A-4B24-A4C6-546DD8BD3D3A}"/>
              </a:ext>
            </a:extLst>
          </p:cNvPr>
          <p:cNvSpPr txBox="1"/>
          <p:nvPr/>
        </p:nvSpPr>
        <p:spPr>
          <a:xfrm>
            <a:off x="505222" y="1962174"/>
            <a:ext cx="2700000" cy="3662541"/>
          </a:xfrm>
          <a:prstGeom prst="rect">
            <a:avLst/>
          </a:prstGeom>
          <a:noFill/>
        </p:spPr>
        <p:txBody>
          <a:bodyPr wrap="square" rtlCol="0">
            <a:spAutoFit/>
          </a:bodyPr>
          <a:lstStyle/>
          <a:p>
            <a:pPr lvl="0">
              <a:defRPr/>
            </a:pPr>
            <a:r>
              <a:rPr lang="ja-JP" altLang="en-US" sz="2000" b="1" dirty="0">
                <a:solidFill>
                  <a:prstClr val="black"/>
                </a:solidFill>
                <a:latin typeface="メイリオ" panose="020B0604030504040204" pitchFamily="50" charset="-128"/>
                <a:ea typeface="メイリオ" panose="020B0604030504040204" pitchFamily="50" charset="-128"/>
                <a:cs typeface="Meiryo" charset="-128"/>
              </a:rPr>
              <a:t>これで</a:t>
            </a:r>
            <a:r>
              <a:rPr lang="en-US" altLang="ja-JP" sz="2000" b="1" dirty="0">
                <a:solidFill>
                  <a:prstClr val="black"/>
                </a:solidFill>
                <a:latin typeface="メイリオ" panose="020B0604030504040204" pitchFamily="50" charset="-128"/>
                <a:ea typeface="メイリオ" panose="020B0604030504040204" pitchFamily="50" charset="-128"/>
                <a:cs typeface="Meiryo" charset="-128"/>
              </a:rPr>
              <a:t>e-Tax</a:t>
            </a:r>
            <a:r>
              <a:rPr lang="ja-JP" altLang="en-US" sz="2000" b="1" dirty="0">
                <a:solidFill>
                  <a:prstClr val="black"/>
                </a:solidFill>
                <a:latin typeface="メイリオ" panose="020B0604030504040204" pitchFamily="50" charset="-128"/>
                <a:ea typeface="メイリオ" panose="020B0604030504040204" pitchFamily="50" charset="-128"/>
                <a:cs typeface="Meiryo" charset="-128"/>
              </a:rPr>
              <a:t>の</a:t>
            </a:r>
            <a:endParaRPr lang="en-US" altLang="ja-JP" sz="2000" b="1" dirty="0">
              <a:solidFill>
                <a:prstClr val="black"/>
              </a:solidFill>
              <a:latin typeface="メイリオ" panose="020B0604030504040204" pitchFamily="50" charset="-128"/>
              <a:ea typeface="メイリオ" panose="020B0604030504040204" pitchFamily="50" charset="-128"/>
              <a:cs typeface="Meiryo" charset="-128"/>
            </a:endParaRPr>
          </a:p>
          <a:p>
            <a:pPr lvl="0">
              <a:defRPr/>
            </a:pPr>
            <a:r>
              <a:rPr lang="ja-JP" altLang="en-US" sz="2000" b="1" dirty="0">
                <a:solidFill>
                  <a:prstClr val="black"/>
                </a:solidFill>
                <a:latin typeface="メイリオ" panose="020B0604030504040204" pitchFamily="50" charset="-128"/>
                <a:ea typeface="メイリオ" panose="020B0604030504040204" pitchFamily="50" charset="-128"/>
                <a:cs typeface="Meiryo" charset="-128"/>
              </a:rPr>
              <a:t>利用者情報の登録が</a:t>
            </a:r>
            <a:endParaRPr lang="en-US" altLang="ja-JP" sz="2000" b="1" dirty="0">
              <a:solidFill>
                <a:prstClr val="black"/>
              </a:solidFill>
              <a:latin typeface="メイリオ" panose="020B0604030504040204" pitchFamily="50" charset="-128"/>
              <a:ea typeface="メイリオ" panose="020B0604030504040204" pitchFamily="50" charset="-128"/>
              <a:cs typeface="Meiryo" charset="-128"/>
            </a:endParaRPr>
          </a:p>
          <a:p>
            <a:pPr lvl="0">
              <a:defRPr/>
            </a:pPr>
            <a:r>
              <a:rPr lang="ja-JP" altLang="en-US" sz="2000" b="1" dirty="0">
                <a:solidFill>
                  <a:prstClr val="black"/>
                </a:solidFill>
                <a:latin typeface="メイリオ" panose="020B0604030504040204" pitchFamily="50" charset="-128"/>
                <a:ea typeface="メイリオ" panose="020B0604030504040204" pitchFamily="50" charset="-128"/>
                <a:cs typeface="Meiryo" charset="-128"/>
              </a:rPr>
              <a:t>完了しました。</a:t>
            </a:r>
            <a:endParaRPr lang="en-US" altLang="ja-JP" sz="2000" b="1" dirty="0">
              <a:solidFill>
                <a:prstClr val="black"/>
              </a:solidFill>
              <a:latin typeface="メイリオ" panose="020B0604030504040204" pitchFamily="50" charset="-128"/>
              <a:ea typeface="メイリオ" panose="020B0604030504040204" pitchFamily="50" charset="-128"/>
              <a:cs typeface="Meiryo" charset="-128"/>
            </a:endParaRPr>
          </a:p>
          <a:p>
            <a:pPr lvl="0">
              <a:defRPr/>
            </a:pPr>
            <a:endParaRPr lang="en-US" altLang="ja-JP" sz="2000" b="1" dirty="0">
              <a:solidFill>
                <a:prstClr val="black"/>
              </a:solidFill>
              <a:latin typeface="メイリオ" panose="020B0604030504040204" pitchFamily="50" charset="-128"/>
              <a:ea typeface="メイリオ" panose="020B0604030504040204" pitchFamily="50" charset="-128"/>
              <a:cs typeface="Meiryo" charset="-128"/>
            </a:endParaRPr>
          </a:p>
          <a:p>
            <a:pPr>
              <a:defRPr/>
            </a:pPr>
            <a:r>
              <a:rPr lang="ja-JP" altLang="en-US" sz="2000" b="1" dirty="0">
                <a:latin typeface="メイリオ" panose="020B0604030504040204" pitchFamily="50" charset="-128"/>
                <a:ea typeface="メイリオ" panose="020B0604030504040204" pitchFamily="50" charset="-128"/>
              </a:rPr>
              <a:t>最後に、</a:t>
            </a:r>
            <a:endParaRPr lang="en-US" altLang="ja-JP" sz="2000" b="1" dirty="0">
              <a:latin typeface="メイリオ" panose="020B0604030504040204" pitchFamily="50" charset="-128"/>
              <a:ea typeface="メイリオ" panose="020B0604030504040204" pitchFamily="50" charset="-128"/>
            </a:endParaRPr>
          </a:p>
          <a:p>
            <a:pPr>
              <a:defRPr/>
            </a:pPr>
            <a:r>
              <a:rPr lang="ja-JP" altLang="en-US" sz="2000" b="1" dirty="0">
                <a:latin typeface="メイリオ" panose="020B0604030504040204" pitchFamily="50" charset="-128"/>
                <a:ea typeface="メイリオ" panose="020B0604030504040204" pitchFamily="50" charset="-128"/>
              </a:rPr>
              <a:t>マイナポータルと</a:t>
            </a:r>
            <a:endParaRPr lang="en-US" altLang="ja-JP" sz="2000" b="1" dirty="0">
              <a:latin typeface="メイリオ" panose="020B0604030504040204" pitchFamily="50" charset="-128"/>
              <a:ea typeface="メイリオ" panose="020B0604030504040204" pitchFamily="50" charset="-128"/>
            </a:endParaRPr>
          </a:p>
          <a:p>
            <a:pPr>
              <a:defRPr/>
            </a:pPr>
            <a:r>
              <a:rPr lang="en-US" altLang="ja-JP" sz="2000" b="1" dirty="0">
                <a:latin typeface="メイリオ" panose="020B0604030504040204" pitchFamily="50" charset="-128"/>
                <a:ea typeface="メイリオ" panose="020B0604030504040204" pitchFamily="50" charset="-128"/>
              </a:rPr>
              <a:t>e-Tax</a:t>
            </a:r>
            <a:r>
              <a:rPr lang="ja-JP" altLang="en-US" sz="2000" b="1" dirty="0">
                <a:latin typeface="メイリオ" panose="020B0604030504040204" pitchFamily="50" charset="-128"/>
                <a:ea typeface="メイリオ" panose="020B0604030504040204" pitchFamily="50" charset="-128"/>
              </a:rPr>
              <a:t>の</a:t>
            </a:r>
            <a:endParaRPr lang="en-US" altLang="ja-JP" sz="2000" b="1" dirty="0">
              <a:latin typeface="メイリオ" panose="020B0604030504040204" pitchFamily="50" charset="-128"/>
              <a:ea typeface="メイリオ" panose="020B0604030504040204" pitchFamily="50" charset="-128"/>
            </a:endParaRPr>
          </a:p>
          <a:p>
            <a:pPr>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メイリオ" panose="020B0604030504040204" pitchFamily="50" charset="-128"/>
                <a:ea typeface="メイリオ" panose="020B0604030504040204" pitchFamily="50" charset="-128"/>
              </a:rPr>
              <a:t>つながる設定</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メイリオ" panose="020B0604030504040204" pitchFamily="50" charset="-128"/>
                <a:ea typeface="メイリオ" panose="020B0604030504040204" pitchFamily="50" charset="-128"/>
              </a:rPr>
              <a:t>を</a:t>
            </a:r>
            <a:endParaRPr lang="en-US" altLang="ja-JP" sz="2000" b="1" dirty="0">
              <a:latin typeface="メイリオ" panose="020B0604030504040204" pitchFamily="50" charset="-128"/>
              <a:ea typeface="メイリオ" panose="020B0604030504040204" pitchFamily="50" charset="-128"/>
            </a:endParaRPr>
          </a:p>
          <a:p>
            <a:pPr>
              <a:defRPr/>
            </a:pPr>
            <a:r>
              <a:rPr lang="ja-JP" altLang="en-US" sz="2000" b="1" dirty="0">
                <a:latin typeface="メイリオ" panose="020B0604030504040204" pitchFamily="50" charset="-128"/>
                <a:ea typeface="メイリオ" panose="020B0604030504040204" pitchFamily="50" charset="-128"/>
              </a:rPr>
              <a:t>行います。</a:t>
            </a:r>
            <a:endParaRPr lang="en-US" altLang="ja-JP" sz="2000" b="1" dirty="0">
              <a:solidFill>
                <a:srgbClr val="009650"/>
              </a:solidFill>
              <a:latin typeface="Meiryo" charset="-128"/>
              <a:ea typeface="Meiryo" charset="-128"/>
              <a:cs typeface="Meiryo" charset="-128"/>
            </a:endParaRPr>
          </a:p>
          <a:p>
            <a:pPr>
              <a:defRPr/>
            </a:pPr>
            <a:r>
              <a:rPr lang="ja-JP" altLang="en-US" sz="3200" b="1" dirty="0">
                <a:solidFill>
                  <a:srgbClr val="009650"/>
                </a:solidFill>
                <a:latin typeface="Meiryo" charset="-128"/>
                <a:ea typeface="Meiryo" charset="-128"/>
                <a:cs typeface="Meiryo" charset="-128"/>
              </a:rPr>
              <a:t>❶</a:t>
            </a:r>
          </a:p>
          <a:p>
            <a:pPr lvl="0">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同意する</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をタップ</a:t>
            </a:r>
          </a:p>
        </p:txBody>
      </p:sp>
      <p:sp>
        <p:nvSpPr>
          <p:cNvPr id="25"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をつなぐ</a:t>
            </a:r>
          </a:p>
        </p:txBody>
      </p:sp>
      <p:sp>
        <p:nvSpPr>
          <p:cNvPr id="26" name="正方形/長方形 25">
            <a:extLst>
              <a:ext uri="{FF2B5EF4-FFF2-40B4-BE49-F238E27FC236}">
                <a16:creationId xmlns:a16="http://schemas.microsoft.com/office/drawing/2014/main" id="{BFAB8DD1-4777-4042-820E-3A658013E86F}"/>
              </a:ext>
            </a:extLst>
          </p:cNvPr>
          <p:cNvSpPr/>
          <p:nvPr/>
        </p:nvSpPr>
        <p:spPr>
          <a:xfrm>
            <a:off x="6260258" y="2950099"/>
            <a:ext cx="2268000" cy="468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30" name="図形グループ 29"/>
          <p:cNvGrpSpPr/>
          <p:nvPr/>
        </p:nvGrpSpPr>
        <p:grpSpPr>
          <a:xfrm>
            <a:off x="6122880" y="2800332"/>
            <a:ext cx="296587" cy="293005"/>
            <a:chOff x="2897417" y="3995693"/>
            <a:chExt cx="296587" cy="293005"/>
          </a:xfrm>
        </p:grpSpPr>
        <p:sp>
          <p:nvSpPr>
            <p:cNvPr id="31" name="円/楕円 30"/>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909289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sp>
        <p:nvSpPr>
          <p:cNvPr id="11" name="サブタイトル 2"/>
          <p:cNvSpPr>
            <a:spLocks noGrp="1"/>
          </p:cNvSpPr>
          <p:nvPr>
            <p:ph type="subTitle" idx="1"/>
          </p:nvPr>
        </p:nvSpPr>
        <p:spPr>
          <a:xfrm>
            <a:off x="526498" y="1425265"/>
            <a:ext cx="8064000" cy="360000"/>
          </a:xfrm>
        </p:spPr>
        <p:txBody>
          <a:bodyPr>
            <a:noAutofit/>
          </a:bodyPr>
          <a:lstStyle/>
          <a:p>
            <a:r>
              <a:rPr lang="ja-JP" altLang="en-US" sz="2100" dirty="0">
                <a:solidFill>
                  <a:prstClr val="black"/>
                </a:solidFill>
              </a:rPr>
              <a:t>すでに</a:t>
            </a:r>
            <a:r>
              <a:rPr lang="ja-JP" altLang="en-US" sz="2100" dirty="0">
                <a:latin typeface="Meiryo UI" panose="020B0604030504040204" pitchFamily="50" charset="-128"/>
                <a:ea typeface="Meiryo UI" panose="020B0604030504040204" pitchFamily="50" charset="-128"/>
              </a:rPr>
              <a:t>利用者識別番号をお持ちで</a:t>
            </a:r>
            <a:r>
              <a:rPr lang="ja-JP" altLang="en-US" sz="2100" spc="-1000" dirty="0">
                <a:latin typeface="Meiryo UI" panose="020B0604030504040204" pitchFamily="50" charset="-128"/>
                <a:ea typeface="Meiryo UI" panose="020B0604030504040204" pitchFamily="50" charset="-128"/>
              </a:rPr>
              <a:t>、 </a:t>
            </a:r>
            <a:r>
              <a:rPr lang="en-US" altLang="ja-JP" sz="2100" dirty="0">
                <a:solidFill>
                  <a:prstClr val="black"/>
                </a:solidFill>
              </a:rPr>
              <a:t>e-Tax</a:t>
            </a:r>
            <a:r>
              <a:rPr lang="ja-JP" altLang="en-US" sz="2100" dirty="0">
                <a:solidFill>
                  <a:prstClr val="black"/>
                </a:solidFill>
              </a:rPr>
              <a:t>を利用したことがある方</a:t>
            </a:r>
            <a:endParaRPr kumimoji="1" lang="ja-JP" altLang="en-US" sz="2100" dirty="0"/>
          </a:p>
        </p:txBody>
      </p:sp>
      <p:sp>
        <p:nvSpPr>
          <p:cNvPr id="12" name="テキスト ボックス 11"/>
          <p:cNvSpPr txBox="1"/>
          <p:nvPr/>
        </p:nvSpPr>
        <p:spPr>
          <a:xfrm>
            <a:off x="521407" y="1824069"/>
            <a:ext cx="2880000"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charset="-128"/>
                <a:ea typeface="Meiryo" charset="-128"/>
                <a:cs typeface="Meiryo" charset="-128"/>
              </a:rPr>
              <a:t>利用者識別番号を入力</a:t>
            </a:r>
            <a:endParaRPr lang="en-US" altLang="ja-JP" sz="2000" b="1" dirty="0">
              <a:solidFill>
                <a:prstClr val="black"/>
              </a:solidFill>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p>
          <a:p>
            <a:pPr lvl="0">
              <a:defRPr/>
            </a:pPr>
            <a:r>
              <a:rPr lang="ja-JP" altLang="en-US" sz="2000" b="1" dirty="0">
                <a:solidFill>
                  <a:prstClr val="black"/>
                </a:solidFill>
                <a:latin typeface="Meiryo" charset="-128"/>
                <a:ea typeface="Meiryo" charset="-128"/>
                <a:cs typeface="Meiryo" charset="-128"/>
              </a:rPr>
              <a:t>暗証番号を入力</a:t>
            </a:r>
            <a:endParaRPr lang="en-US" altLang="ja-JP" sz="2000" b="1" dirty="0">
              <a:solidFill>
                <a:prstClr val="black"/>
              </a:solidFill>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❸</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noProof="0" dirty="0">
                <a:latin typeface="Meiryo" charset="-128"/>
                <a:ea typeface="Meiryo" charset="-128"/>
                <a:cs typeface="Meiryo" charset="-128"/>
              </a:rPr>
              <a:t>生年月日を入力</a:t>
            </a:r>
            <a:endParaRPr kumimoji="1" lang="en-US" altLang="ja-JP" sz="2000" b="1" i="0" u="none" strike="noStrike" kern="1200" cap="none" spc="0" normalizeH="0" baseline="0" noProof="0" dirty="0">
              <a:ln>
                <a:noFill/>
              </a:ln>
              <a:effectLst/>
              <a:uLnTx/>
              <a:uFillTx/>
              <a:latin typeface="Meiryo" charset="-128"/>
              <a:ea typeface="Meiryo" charset="-128"/>
              <a:cs typeface="Meiryo" charset="-128"/>
            </a:endParaRPr>
          </a:p>
          <a:p>
            <a:pPr>
              <a:defRPr/>
            </a:pPr>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pPr lvl="0">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同意する</a:t>
            </a:r>
            <a:r>
              <a:rPr lang="en-US" altLang="ja-JP" sz="2000" b="1"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をタップ</a:t>
            </a:r>
            <a:endParaRPr kumimoji="1" lang="ja-JP" altLang="en-US" sz="2000" b="0" i="0"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pic>
        <p:nvPicPr>
          <p:cNvPr id="23" name="図 22" descr="「つながる設定」で利用者識別番号・暗証番号を入力する画面の画像"/>
          <p:cNvPicPr>
            <a:picLocks noChangeAspect="1"/>
          </p:cNvPicPr>
          <p:nvPr/>
        </p:nvPicPr>
        <p:blipFill rotWithShape="1">
          <a:blip r:embed="rId3">
            <a:extLst>
              <a:ext uri="{28A0092B-C50C-407E-A947-70E740481C1C}">
                <a14:useLocalDpi xmlns:a14="http://schemas.microsoft.com/office/drawing/2010/main" val="0"/>
              </a:ext>
            </a:extLst>
          </a:blip>
          <a:srcRect t="11943" r="1432" b="18628"/>
          <a:stretch/>
        </p:blipFill>
        <p:spPr>
          <a:xfrm>
            <a:off x="3320148" y="1997063"/>
            <a:ext cx="2340000" cy="3567241"/>
          </a:xfrm>
          <a:prstGeom prst="rect">
            <a:avLst/>
          </a:prstGeom>
          <a:ln w="9525">
            <a:solidFill>
              <a:schemeClr val="tx1">
                <a:lumMod val="50000"/>
                <a:lumOff val="50000"/>
              </a:schemeClr>
            </a:solidFill>
          </a:ln>
        </p:spPr>
      </p:pic>
      <p:grpSp>
        <p:nvGrpSpPr>
          <p:cNvPr id="4" name="図形グループ 3" descr="生年月日を入力する画面の画像"/>
          <p:cNvGrpSpPr>
            <a:grpSpLocks noChangeAspect="1"/>
          </p:cNvGrpSpPr>
          <p:nvPr/>
        </p:nvGrpSpPr>
        <p:grpSpPr>
          <a:xfrm>
            <a:off x="6160571" y="1993337"/>
            <a:ext cx="2376000" cy="3582638"/>
            <a:chOff x="6092837" y="1976403"/>
            <a:chExt cx="2559901" cy="3859932"/>
          </a:xfrm>
        </p:grpSpPr>
        <p:pic>
          <p:nvPicPr>
            <p:cNvPr id="32" name="図 31"/>
            <p:cNvPicPr>
              <a:picLocks noChangeAspect="1"/>
            </p:cNvPicPr>
            <p:nvPr/>
          </p:nvPicPr>
          <p:blipFill rotWithShape="1">
            <a:blip r:embed="rId4">
              <a:extLst>
                <a:ext uri="{28A0092B-C50C-407E-A947-70E740481C1C}">
                  <a14:useLocalDpi xmlns:a14="http://schemas.microsoft.com/office/drawing/2010/main" val="0"/>
                </a:ext>
              </a:extLst>
            </a:blip>
            <a:srcRect t="41176" r="1818" b="21747"/>
            <a:stretch/>
          </p:blipFill>
          <p:spPr>
            <a:xfrm>
              <a:off x="6101545" y="2005617"/>
              <a:ext cx="2520000" cy="2053421"/>
            </a:xfrm>
            <a:prstGeom prst="rect">
              <a:avLst/>
            </a:prstGeom>
          </p:spPr>
        </p:pic>
        <p:pic>
          <p:nvPicPr>
            <p:cNvPr id="33" name="図 32"/>
            <p:cNvPicPr>
              <a:picLocks noChangeAspect="1"/>
            </p:cNvPicPr>
            <p:nvPr/>
          </p:nvPicPr>
          <p:blipFill rotWithShape="1">
            <a:blip r:embed="rId5">
              <a:extLst>
                <a:ext uri="{28A0092B-C50C-407E-A947-70E740481C1C}">
                  <a14:useLocalDpi xmlns:a14="http://schemas.microsoft.com/office/drawing/2010/main" val="0"/>
                </a:ext>
              </a:extLst>
            </a:blip>
            <a:srcRect t="41800" r="1625" b="26114"/>
            <a:stretch/>
          </p:blipFill>
          <p:spPr>
            <a:xfrm>
              <a:off x="6092837" y="4062635"/>
              <a:ext cx="2520000" cy="1773700"/>
            </a:xfrm>
            <a:prstGeom prst="rect">
              <a:avLst/>
            </a:prstGeom>
          </p:spPr>
        </p:pic>
        <p:sp>
          <p:nvSpPr>
            <p:cNvPr id="2" name="正方形/長方形 1"/>
            <p:cNvSpPr/>
            <p:nvPr/>
          </p:nvSpPr>
          <p:spPr>
            <a:xfrm>
              <a:off x="6125538" y="1976403"/>
              <a:ext cx="2527200" cy="383040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をつなぐ</a:t>
            </a:r>
          </a:p>
        </p:txBody>
      </p:sp>
      <p:sp>
        <p:nvSpPr>
          <p:cNvPr id="21" name="正方形/長方形 20">
            <a:extLst>
              <a:ext uri="{FF2B5EF4-FFF2-40B4-BE49-F238E27FC236}">
                <a16:creationId xmlns:a16="http://schemas.microsoft.com/office/drawing/2014/main" id="{BFAB8DD1-4777-4042-820E-3A658013E86F}"/>
              </a:ext>
            </a:extLst>
          </p:cNvPr>
          <p:cNvSpPr/>
          <p:nvPr/>
        </p:nvSpPr>
        <p:spPr>
          <a:xfrm>
            <a:off x="6226390" y="3424230"/>
            <a:ext cx="2268000" cy="468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22" name="図形グループ 21"/>
          <p:cNvGrpSpPr/>
          <p:nvPr/>
        </p:nvGrpSpPr>
        <p:grpSpPr>
          <a:xfrm>
            <a:off x="6074795" y="3267565"/>
            <a:ext cx="296586" cy="293005"/>
            <a:chOff x="5101121" y="3995693"/>
            <a:chExt cx="296586" cy="293005"/>
          </a:xfrm>
        </p:grpSpPr>
        <p:sp>
          <p:nvSpPr>
            <p:cNvPr id="24" name="円/楕円 23"/>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24"/>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図形グループ 25"/>
          <p:cNvGrpSpPr/>
          <p:nvPr/>
        </p:nvGrpSpPr>
        <p:grpSpPr>
          <a:xfrm>
            <a:off x="6035850" y="2285432"/>
            <a:ext cx="296586" cy="293005"/>
            <a:chOff x="4232441" y="3995693"/>
            <a:chExt cx="296586" cy="293005"/>
          </a:xfrm>
        </p:grpSpPr>
        <p:sp>
          <p:nvSpPr>
            <p:cNvPr id="30" name="円/楕円 29"/>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フリーフォーム 30"/>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5" name="図形グループ 34"/>
          <p:cNvGrpSpPr/>
          <p:nvPr/>
        </p:nvGrpSpPr>
        <p:grpSpPr>
          <a:xfrm>
            <a:off x="3159886" y="5104832"/>
            <a:ext cx="296586" cy="293005"/>
            <a:chOff x="3546641" y="3995693"/>
            <a:chExt cx="296586" cy="293005"/>
          </a:xfrm>
        </p:grpSpPr>
        <p:sp>
          <p:nvSpPr>
            <p:cNvPr id="36" name="円/楕円 35"/>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フリーフォーム 36"/>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8" name="図形グループ 37"/>
          <p:cNvGrpSpPr/>
          <p:nvPr/>
        </p:nvGrpSpPr>
        <p:grpSpPr>
          <a:xfrm>
            <a:off x="3159886" y="4258161"/>
            <a:ext cx="296587" cy="293005"/>
            <a:chOff x="2897417" y="3995693"/>
            <a:chExt cx="296587" cy="293005"/>
          </a:xfrm>
        </p:grpSpPr>
        <p:sp>
          <p:nvSpPr>
            <p:cNvPr id="39" name="円/楕円 38"/>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3084316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59256" y="463194"/>
            <a:ext cx="7580466" cy="828000"/>
          </a:xfrm>
        </p:spPr>
        <p:txBody>
          <a:bodyPr>
            <a:noAutofit/>
          </a:bodyPr>
          <a:lstStyle/>
          <a:p>
            <a:r>
              <a:rPr kumimoji="1" lang="ja-JP" altLang="en-US" dirty="0"/>
              <a:t>自宅で申告書の作成・送信を</a:t>
            </a:r>
            <a:br>
              <a:rPr kumimoji="1" lang="en-US" altLang="ja-JP" dirty="0"/>
            </a:br>
            <a:r>
              <a:rPr kumimoji="1" lang="ja-JP" altLang="en-US" dirty="0"/>
              <a:t>行う場合の注意事項</a:t>
            </a:r>
          </a:p>
        </p:txBody>
      </p:sp>
      <p:sp>
        <p:nvSpPr>
          <p:cNvPr id="3" name="サブタイトル 2"/>
          <p:cNvSpPr>
            <a:spLocks noGrp="1"/>
          </p:cNvSpPr>
          <p:nvPr>
            <p:ph type="subTitle" idx="1"/>
          </p:nvPr>
        </p:nvSpPr>
        <p:spPr>
          <a:xfrm>
            <a:off x="511369" y="1443493"/>
            <a:ext cx="8172000" cy="5004000"/>
          </a:xfrm>
        </p:spPr>
        <p:txBody>
          <a:bodyPr>
            <a:noAutofit/>
          </a:bodyPr>
          <a:lstStyle/>
          <a:p>
            <a:pPr marL="363538" indent="-363538">
              <a:lnSpc>
                <a:spcPct val="80000"/>
              </a:lnSpc>
            </a:pPr>
            <a:r>
              <a:rPr lang="ja-JP" altLang="en-US" sz="2000" dirty="0">
                <a:solidFill>
                  <a:srgbClr val="009650"/>
                </a:solidFill>
              </a:rPr>
              <a:t>以上で、講義での説明は終了となります。</a:t>
            </a:r>
            <a:endParaRPr lang="en-US" altLang="ja-JP" sz="2000" dirty="0">
              <a:solidFill>
                <a:srgbClr val="009650"/>
              </a:solidFill>
            </a:endParaRPr>
          </a:p>
          <a:p>
            <a:pPr marL="363538" indent="-363538">
              <a:lnSpc>
                <a:spcPct val="80000"/>
              </a:lnSpc>
            </a:pPr>
            <a:r>
              <a:rPr lang="ja-JP" altLang="en-US" sz="2000" dirty="0">
                <a:solidFill>
                  <a:srgbClr val="FF0000"/>
                </a:solidFill>
              </a:rPr>
              <a:t>なお、マイナポータル連携を利用して申告書を作成する場合には</a:t>
            </a:r>
            <a:endParaRPr lang="en-US" altLang="ja-JP" sz="2000" dirty="0">
              <a:solidFill>
                <a:srgbClr val="FF0000"/>
              </a:solidFill>
            </a:endParaRPr>
          </a:p>
          <a:p>
            <a:pPr marL="363538" indent="-363538">
              <a:lnSpc>
                <a:spcPct val="80000"/>
              </a:lnSpc>
            </a:pPr>
            <a:r>
              <a:rPr lang="ja-JP" altLang="en-US" sz="2000" dirty="0">
                <a:solidFill>
                  <a:srgbClr val="FF0000"/>
                </a:solidFill>
              </a:rPr>
              <a:t>事前準備が必要です（</a:t>
            </a:r>
            <a:r>
              <a:rPr lang="en-US" altLang="ja-JP" sz="2000" dirty="0">
                <a:solidFill>
                  <a:srgbClr val="FF0000"/>
                </a:solidFill>
              </a:rPr>
              <a:t>29,30</a:t>
            </a:r>
            <a:r>
              <a:rPr lang="ja-JP" altLang="en-US" sz="2000" dirty="0">
                <a:solidFill>
                  <a:srgbClr val="FF0000"/>
                </a:solidFill>
              </a:rPr>
              <a:t>ページ参照）。</a:t>
            </a:r>
            <a:endParaRPr lang="en-US" altLang="ja-JP" sz="2000" dirty="0">
              <a:solidFill>
                <a:srgbClr val="FF0000"/>
              </a:solidFill>
            </a:endParaRPr>
          </a:p>
          <a:p>
            <a:pPr marL="363538" indent="-363538">
              <a:lnSpc>
                <a:spcPct val="80000"/>
              </a:lnSpc>
            </a:pPr>
            <a:r>
              <a:rPr lang="ja-JP" altLang="en-US" sz="2000" dirty="0">
                <a:solidFill>
                  <a:srgbClr val="009650"/>
                </a:solidFill>
              </a:rPr>
              <a:t>申告書の作成・送信などご自宅で操作する際は、</a:t>
            </a:r>
            <a:r>
              <a:rPr lang="en-US" altLang="ja-JP" sz="2000"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solidFill>
                  <a:srgbClr val="009650"/>
                </a:solidFill>
              </a:rPr>
              <a:t>３</a:t>
            </a:r>
            <a:r>
              <a:rPr lang="en-US" altLang="ja-JP" sz="2000" dirty="0">
                <a:solidFill>
                  <a:srgbClr val="009650"/>
                </a:solidFill>
              </a:rPr>
              <a:t> </a:t>
            </a:r>
            <a:r>
              <a:rPr lang="ja-JP" altLang="en-US" sz="2000" dirty="0">
                <a:solidFill>
                  <a:srgbClr val="009650"/>
                </a:solidFill>
              </a:rPr>
              <a:t>マイナンバー</a:t>
            </a:r>
            <a:endParaRPr lang="en-US" altLang="ja-JP" sz="2000" dirty="0">
              <a:solidFill>
                <a:srgbClr val="009650"/>
              </a:solidFill>
            </a:endParaRPr>
          </a:p>
          <a:p>
            <a:pPr marL="363538" indent="-363538">
              <a:lnSpc>
                <a:spcPct val="80000"/>
              </a:lnSpc>
            </a:pPr>
            <a:r>
              <a:rPr lang="ja-JP" altLang="en-US" sz="2000" dirty="0">
                <a:solidFill>
                  <a:srgbClr val="009650"/>
                </a:solidFill>
              </a:rPr>
              <a:t>カードで確定申告書を作成し、</a:t>
            </a:r>
            <a:r>
              <a:rPr lang="en-US" altLang="ja-JP" sz="2000" dirty="0">
                <a:solidFill>
                  <a:srgbClr val="009650"/>
                </a:solidFill>
              </a:rPr>
              <a:t> e-Tax</a:t>
            </a:r>
            <a:r>
              <a:rPr lang="ja-JP" altLang="en-US" sz="2000" dirty="0">
                <a:solidFill>
                  <a:srgbClr val="009650"/>
                </a:solidFill>
              </a:rPr>
              <a:t>で送信</a:t>
            </a:r>
            <a:r>
              <a:rPr lang="en-US" altLang="ja-JP" sz="2000"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solidFill>
                  <a:srgbClr val="009650"/>
                </a:solidFill>
              </a:rPr>
              <a:t>を見ながら操作して</a:t>
            </a:r>
            <a:endParaRPr lang="en-US" altLang="ja-JP" sz="2000" dirty="0">
              <a:solidFill>
                <a:srgbClr val="009650"/>
              </a:solidFill>
            </a:endParaRPr>
          </a:p>
          <a:p>
            <a:pPr marL="363538" indent="-363538">
              <a:lnSpc>
                <a:spcPct val="80000"/>
              </a:lnSpc>
            </a:pPr>
            <a:r>
              <a:rPr lang="ja-JP" altLang="en-US" sz="2000" dirty="0">
                <a:solidFill>
                  <a:srgbClr val="009650"/>
                </a:solidFill>
              </a:rPr>
              <a:t>ください。</a:t>
            </a:r>
            <a:endParaRPr lang="en-US" altLang="ja-JP" sz="2000" dirty="0">
              <a:solidFill>
                <a:srgbClr val="009650"/>
              </a:solidFill>
            </a:endParaRPr>
          </a:p>
          <a:p>
            <a:pPr marL="363538" indent="-363538">
              <a:lnSpc>
                <a:spcPct val="80000"/>
              </a:lnSpc>
            </a:pPr>
            <a:r>
              <a:rPr lang="ja-JP" altLang="en-US" sz="2000" dirty="0">
                <a:solidFill>
                  <a:srgbClr val="009650"/>
                </a:solidFill>
              </a:rPr>
              <a:t>その際、次のことにご注意ください。</a:t>
            </a:r>
            <a:endParaRPr lang="en-US" altLang="ja-JP" sz="2000" dirty="0">
              <a:solidFill>
                <a:srgbClr val="009650"/>
              </a:solidFill>
            </a:endParaRPr>
          </a:p>
          <a:p>
            <a:pPr marL="363538" indent="-363538">
              <a:lnSpc>
                <a:spcPct val="80000"/>
              </a:lnSpc>
            </a:pPr>
            <a:r>
              <a:rPr lang="ja-JP" altLang="en-US" sz="2000" dirty="0">
                <a:solidFill>
                  <a:srgbClr val="009650"/>
                </a:solidFill>
              </a:rPr>
              <a:t>●</a:t>
            </a:r>
            <a:r>
              <a:rPr lang="en-US" altLang="ja-JP" sz="2000" dirty="0">
                <a:solidFill>
                  <a:srgbClr val="009650"/>
                </a:solidFill>
              </a:rPr>
              <a:t>	</a:t>
            </a:r>
            <a:r>
              <a:rPr lang="ja-JP" altLang="en-US" sz="2000" dirty="0">
                <a:solidFill>
                  <a:srgbClr val="009650"/>
                </a:solidFill>
              </a:rPr>
              <a:t>画面が講義資料と異なる。</a:t>
            </a:r>
            <a:endParaRPr lang="en-US" altLang="ja-JP" sz="2000" dirty="0">
              <a:solidFill>
                <a:srgbClr val="009650"/>
              </a:solidFill>
            </a:endParaRPr>
          </a:p>
          <a:p>
            <a:pPr marL="363538" indent="-363538">
              <a:lnSpc>
                <a:spcPct val="80000"/>
              </a:lnSpc>
            </a:pPr>
            <a:r>
              <a:rPr lang="ja-JP" altLang="en-US" sz="1600" dirty="0"/>
              <a:t>⇒</a:t>
            </a:r>
            <a:r>
              <a:rPr lang="en-US" altLang="ja-JP" sz="1600" dirty="0"/>
              <a:t>	</a:t>
            </a:r>
            <a:r>
              <a:rPr lang="ja-JP" altLang="en-US" sz="1600" dirty="0"/>
              <a:t>講義資料は令和５年１月時点の画面を使用して作成されてますので、実際の画面と</a:t>
            </a:r>
            <a:endParaRPr lang="en-US" altLang="ja-JP" sz="1600" dirty="0"/>
          </a:p>
          <a:p>
            <a:pPr marL="363538" indent="-363538">
              <a:lnSpc>
                <a:spcPct val="80000"/>
              </a:lnSpc>
            </a:pPr>
            <a:r>
              <a:rPr lang="en-US" altLang="ja-JP" sz="1600" dirty="0"/>
              <a:t>	</a:t>
            </a:r>
            <a:r>
              <a:rPr lang="ja-JP" altLang="en-US" sz="1600" dirty="0"/>
              <a:t>異なる場合があります。</a:t>
            </a:r>
            <a:endParaRPr lang="en-US" altLang="ja-JP" sz="1600" dirty="0"/>
          </a:p>
          <a:p>
            <a:pPr marL="363538" indent="-363538">
              <a:lnSpc>
                <a:spcPct val="80000"/>
              </a:lnSpc>
            </a:pPr>
            <a:r>
              <a:rPr lang="en-US" altLang="ja-JP" sz="1600" dirty="0"/>
              <a:t>	</a:t>
            </a:r>
            <a:r>
              <a:rPr lang="ja-JP" altLang="en-US" sz="1600" dirty="0"/>
              <a:t>デジタル活用支援ポータルサイトに最新版の資料が掲載されていますので、</a:t>
            </a:r>
            <a:endParaRPr lang="en-US" altLang="ja-JP" sz="1600" dirty="0"/>
          </a:p>
          <a:p>
            <a:pPr marL="363538" indent="-363538">
              <a:lnSpc>
                <a:spcPct val="80000"/>
              </a:lnSpc>
            </a:pPr>
            <a:r>
              <a:rPr lang="en-US" altLang="ja-JP" sz="1600" dirty="0"/>
              <a:t>	</a:t>
            </a:r>
            <a:r>
              <a:rPr lang="ja-JP" altLang="en-US" sz="1600" dirty="0"/>
              <a:t>最新版をご確認ください。　</a:t>
            </a:r>
            <a:endParaRPr lang="en-US" altLang="ja-JP" sz="1600" dirty="0"/>
          </a:p>
          <a:p>
            <a:pPr marL="363538" indent="-363538">
              <a:lnSpc>
                <a:spcPct val="80000"/>
              </a:lnSpc>
            </a:pPr>
            <a:r>
              <a:rPr kumimoji="1" lang="en-US" altLang="ja-JP" sz="1600" dirty="0"/>
              <a:t>  </a:t>
            </a:r>
            <a:r>
              <a:rPr kumimoji="1" lang="ja-JP" altLang="en-US" sz="1600" dirty="0"/>
              <a:t>（サイトの</a:t>
            </a:r>
            <a:r>
              <a:rPr kumimoji="1" lang="en-US" altLang="ja-JP" sz="1600" dirty="0"/>
              <a:t>URL</a:t>
            </a:r>
            <a:r>
              <a:rPr kumimoji="1" lang="ja-JP" altLang="en-US" sz="1600" dirty="0"/>
              <a:t>）</a:t>
            </a:r>
            <a:endParaRPr kumimoji="1" lang="en-US" altLang="ja-JP" sz="1600" dirty="0"/>
          </a:p>
          <a:p>
            <a:pPr marL="363538" indent="-363538">
              <a:lnSpc>
                <a:spcPct val="80000"/>
              </a:lnSpc>
            </a:pPr>
            <a:r>
              <a:rPr lang="en-US" altLang="ja-JP" sz="2000" dirty="0"/>
              <a:t>	</a:t>
            </a:r>
            <a:r>
              <a:rPr lang="en-US" altLang="ja-JP" sz="2000" u="sng" kern="100" dirty="0">
                <a:solidFill>
                  <a:srgbClr val="0563C1"/>
                </a:solidFill>
                <a:latin typeface="游ゴシック" panose="020B0400000000000000" pitchFamily="50" charset="-128"/>
                <a:ea typeface="游ゴシック" panose="020B0400000000000000" pitchFamily="50" charset="-128"/>
                <a:cs typeface="Courier New" panose="02070309020205020404" pitchFamily="49" charset="0"/>
                <a:hlinkClick r:id="rId3"/>
              </a:rPr>
              <a:t>https://www.digi-katsu.go.jp/teaching-materials-and-videos</a:t>
            </a:r>
            <a:endParaRPr kumimoji="0" lang="en-US" altLang="ja-JP" sz="2000" b="0" dirty="0">
              <a:solidFill>
                <a:srgbClr val="1155CC"/>
              </a:solidFill>
              <a:latin typeface="Arial" panose="020B0604020202020204" pitchFamily="34" charset="0"/>
              <a:cs typeface="Arial" panose="020B0604020202020204" pitchFamily="34" charset="0"/>
            </a:endParaRPr>
          </a:p>
          <a:p>
            <a:pPr marL="363538" indent="-363538">
              <a:lnSpc>
                <a:spcPct val="80000"/>
              </a:lnSpc>
            </a:pPr>
            <a:endParaRPr kumimoji="1" lang="en-US" altLang="ja-JP" sz="2000" dirty="0"/>
          </a:p>
        </p:txBody>
      </p:sp>
      <p:sp>
        <p:nvSpPr>
          <p:cNvPr id="19" name="Title 1">
            <a:extLst>
              <a:ext uri="{FF2B5EF4-FFF2-40B4-BE49-F238E27FC236}">
                <a16:creationId xmlns:a16="http://schemas.microsoft.com/office/drawing/2014/main" id="{43058343-7B28-4457-B7B9-98D0621F3B42}"/>
              </a:ext>
            </a:extLst>
          </p:cNvPr>
          <p:cNvSpPr txBox="1">
            <a:spLocks/>
          </p:cNvSpPr>
          <p:nvPr/>
        </p:nvSpPr>
        <p:spPr>
          <a:xfrm>
            <a:off x="502902"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2-F</a:t>
            </a:r>
            <a:endParaRPr lang="en-US" sz="3600" dirty="0"/>
          </a:p>
        </p:txBody>
      </p:sp>
    </p:spTree>
    <p:extLst>
      <p:ext uri="{BB962C8B-B14F-4D97-AF65-F5344CB8AC3E}">
        <p14:creationId xmlns:p14="http://schemas.microsoft.com/office/powerpoint/2010/main" val="2896943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確定申告特集ページのＱＲコード&#10;">
            <a:extLst>
              <a:ext uri="{FF2B5EF4-FFF2-40B4-BE49-F238E27FC236}">
                <a16:creationId xmlns:a16="http://schemas.microsoft.com/office/drawing/2014/main" id="{B2780785-D416-4BB2-B972-B567C610583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8270" y="2238092"/>
            <a:ext cx="1245956" cy="1245956"/>
          </a:xfrm>
          <a:prstGeom prst="rect">
            <a:avLst/>
          </a:prstGeom>
        </p:spPr>
      </p:pic>
      <p:pic>
        <p:nvPicPr>
          <p:cNvPr id="19" name="図 18" descr="「確定申告特集」の画面の画像&#10;"/>
          <p:cNvPicPr>
            <a:picLocks noChangeAspect="1"/>
          </p:cNvPicPr>
          <p:nvPr/>
        </p:nvPicPr>
        <p:blipFill rotWithShape="1">
          <a:blip r:embed="rId4" cstate="print">
            <a:extLst>
              <a:ext uri="{28A0092B-C50C-407E-A947-70E740481C1C}">
                <a14:useLocalDpi xmlns:a14="http://schemas.microsoft.com/office/drawing/2010/main" val="0"/>
              </a:ext>
            </a:extLst>
          </a:blip>
          <a:srcRect t="2607" b="13372"/>
          <a:stretch/>
        </p:blipFill>
        <p:spPr>
          <a:xfrm>
            <a:off x="3588071" y="2362818"/>
            <a:ext cx="1980000" cy="3512058"/>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59251" y="529052"/>
            <a:ext cx="7200000" cy="540000"/>
          </a:xfrm>
        </p:spPr>
        <p:txBody>
          <a:bodyPr>
            <a:noAutofit/>
          </a:bodyPr>
          <a:lstStyle/>
          <a:p>
            <a:r>
              <a:rPr lang="ja-JP" altLang="en-US" dirty="0"/>
              <a:t>困ったときの相談窓口</a:t>
            </a:r>
          </a:p>
        </p:txBody>
      </p:sp>
      <p:sp>
        <p:nvSpPr>
          <p:cNvPr id="3" name="サブタイトル 2"/>
          <p:cNvSpPr>
            <a:spLocks noGrp="1"/>
          </p:cNvSpPr>
          <p:nvPr>
            <p:ph type="subTitle" idx="1"/>
          </p:nvPr>
        </p:nvSpPr>
        <p:spPr>
          <a:xfrm>
            <a:off x="1770174" y="1414343"/>
            <a:ext cx="7104411" cy="720000"/>
          </a:xfrm>
          <a:noFill/>
        </p:spPr>
        <p:txBody>
          <a:bodyPr numCol="1">
            <a:noAutofit/>
          </a:bodyPr>
          <a:lstStyle/>
          <a:p>
            <a:pPr>
              <a:lnSpc>
                <a:spcPct val="100000"/>
              </a:lnSpc>
              <a:spcBef>
                <a:spcPts val="600"/>
              </a:spcBef>
            </a:pPr>
            <a:r>
              <a:rPr lang="ja-JP" altLang="en-US" sz="2000" dirty="0">
                <a:solidFill>
                  <a:srgbClr val="009650"/>
                </a:solidFill>
              </a:rPr>
              <a:t>確定申告に関する制度や</a:t>
            </a:r>
            <a:r>
              <a:rPr lang="en-US" altLang="ja-JP" sz="2000" dirty="0">
                <a:solidFill>
                  <a:srgbClr val="009650"/>
                </a:solidFill>
              </a:rPr>
              <a:t>e-Tax</a:t>
            </a:r>
            <a:r>
              <a:rPr lang="ja-JP" altLang="en-US" sz="2000" dirty="0">
                <a:solidFill>
                  <a:srgbClr val="009650"/>
                </a:solidFill>
              </a:rPr>
              <a:t>で申告するための操作などは</a:t>
            </a:r>
            <a:r>
              <a:rPr lang="en-US" altLang="ja-JP" sz="2000"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solidFill>
                  <a:srgbClr val="009650"/>
                </a:solidFill>
              </a:rPr>
              <a:t>確定申告特集ページ</a:t>
            </a:r>
            <a:r>
              <a:rPr lang="en-US" altLang="ja-JP" sz="2000" kern="10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solidFill>
                  <a:srgbClr val="009650"/>
                </a:solidFill>
              </a:rPr>
              <a:t>から調べることができます。</a:t>
            </a:r>
            <a:endParaRPr lang="en-US" altLang="ja-JP" sz="2000" dirty="0">
              <a:solidFill>
                <a:srgbClr val="009650"/>
              </a:solidFill>
              <a:cs typeface="AoyagiKouzanFontT"/>
            </a:endParaRPr>
          </a:p>
        </p:txBody>
      </p:sp>
      <p:sp>
        <p:nvSpPr>
          <p:cNvPr id="4" name="Title 1"/>
          <p:cNvSpPr txBox="1">
            <a:spLocks/>
          </p:cNvSpPr>
          <p:nvPr/>
        </p:nvSpPr>
        <p:spPr>
          <a:xfrm>
            <a:off x="408528"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ctr"/>
            <a:r>
              <a:rPr lang="en-US" altLang="ja-JP" sz="3600" dirty="0"/>
              <a:t>2-G</a:t>
            </a:r>
          </a:p>
        </p:txBody>
      </p:sp>
      <p:sp>
        <p:nvSpPr>
          <p:cNvPr id="8" name="Rectangle 1" descr="スマートフォンに表示された">
            <a:extLst>
              <a:ext uri="{FF2B5EF4-FFF2-40B4-BE49-F238E27FC236}">
                <a16:creationId xmlns:a16="http://schemas.microsoft.com/office/drawing/2014/main" id="{BFFF2597-6BE2-44E9-89CE-B92FC85A2B4D}"/>
              </a:ext>
            </a:extLst>
          </p:cNvPr>
          <p:cNvSpPr>
            <a:spLocks noChangeArrowheads="1"/>
          </p:cNvSpPr>
          <p:nvPr/>
        </p:nvSpPr>
        <p:spPr bwMode="auto">
          <a:xfrm>
            <a:off x="1777089" y="1928223"/>
            <a:ext cx="7056000" cy="523220"/>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400" b="1" u="none" strike="noStrike" cap="none" normalizeH="0" baseline="0" dirty="0">
                <a:ln>
                  <a:noFill/>
                </a:ln>
                <a:solidFill>
                  <a:srgbClr val="1155CC"/>
                </a:solidFill>
                <a:effectLst/>
                <a:latin typeface="Meiryo" charset="-128"/>
                <a:ea typeface="Meiryo" charset="-128"/>
                <a:cs typeface="Meiryo" charset="-128"/>
                <a:hlinkClick r:id="rId5"/>
              </a:rPr>
              <a:t>h</a:t>
            </a:r>
            <a:r>
              <a:rPr kumimoji="0" lang="ja-JP" altLang="ja-JP" sz="1400" b="1" u="none" strike="noStrike" cap="none" normalizeH="0" baseline="0" dirty="0">
                <a:ln>
                  <a:noFill/>
                </a:ln>
                <a:solidFill>
                  <a:srgbClr val="1155CC"/>
                </a:solidFill>
                <a:effectLst/>
                <a:latin typeface="Meiryo" charset="-128"/>
                <a:ea typeface="Meiryo" charset="-128"/>
                <a:cs typeface="Meiryo" charset="-128"/>
                <a:hlinkClick r:id="rId5"/>
              </a:rPr>
              <a:t>ttps://www.nta.go.jp/taxes/shiraberu/shinkoku/tokushu/index.htm</a:t>
            </a:r>
            <a:r>
              <a:rPr kumimoji="0" lang="ja-JP" altLang="ja-JP" sz="1400" b="1" u="none" strike="noStrike" cap="none" normalizeH="0" baseline="0" dirty="0">
                <a:ln>
                  <a:noFill/>
                </a:ln>
                <a:solidFill>
                  <a:schemeClr val="tx1"/>
                </a:solidFill>
                <a:effectLst/>
                <a:latin typeface="Meiryo" charset="-128"/>
                <a:ea typeface="Meiryo" charset="-128"/>
                <a:cs typeface="Meiryo" charset="-128"/>
              </a:rPr>
              <a:t> </a:t>
            </a:r>
          </a:p>
        </p:txBody>
      </p:sp>
      <p:sp>
        <p:nvSpPr>
          <p:cNvPr id="20" name="サブタイトル 2">
            <a:extLst>
              <a:ext uri="{FF2B5EF4-FFF2-40B4-BE49-F238E27FC236}">
                <a16:creationId xmlns:a16="http://schemas.microsoft.com/office/drawing/2014/main" id="{DD01E55D-FCE6-489C-91FF-175A8B3D9721}"/>
              </a:ext>
            </a:extLst>
          </p:cNvPr>
          <p:cNvSpPr txBox="1">
            <a:spLocks/>
          </p:cNvSpPr>
          <p:nvPr/>
        </p:nvSpPr>
        <p:spPr>
          <a:xfrm>
            <a:off x="5612503" y="3219886"/>
            <a:ext cx="3132000" cy="1251645"/>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34938" indent="-127000">
              <a:lnSpc>
                <a:spcPct val="80000"/>
              </a:lnSpc>
              <a:spcBef>
                <a:spcPts val="600"/>
              </a:spcBef>
            </a:pPr>
            <a:r>
              <a:rPr lang="en-US" altLang="ja-JP" sz="1800" dirty="0">
                <a:solidFill>
                  <a:srgbClr val="009650"/>
                </a:solidFill>
              </a:rPr>
              <a:t>	</a:t>
            </a:r>
            <a:r>
              <a:rPr lang="ja-JP" altLang="en-US" sz="1800" dirty="0">
                <a:solidFill>
                  <a:srgbClr val="009650"/>
                </a:solidFill>
              </a:rPr>
              <a:t>チャットボッ</a:t>
            </a:r>
            <a:r>
              <a:rPr lang="ja-JP" altLang="en-US" sz="1800" spc="-1000" dirty="0">
                <a:solidFill>
                  <a:srgbClr val="009650"/>
                </a:solidFill>
              </a:rPr>
              <a:t>ト</a:t>
            </a:r>
            <a:endParaRPr lang="en-US" altLang="ja-JP" sz="1800" spc="-1000" dirty="0">
              <a:solidFill>
                <a:srgbClr val="009650"/>
              </a:solidFill>
            </a:endParaRPr>
          </a:p>
          <a:p>
            <a:pPr marL="134938" indent="-127000">
              <a:lnSpc>
                <a:spcPct val="80000"/>
              </a:lnSpc>
              <a:spcBef>
                <a:spcPts val="600"/>
              </a:spcBef>
            </a:pPr>
            <a:r>
              <a:rPr lang="ja-JP" altLang="en-US" sz="1800" dirty="0">
                <a:solidFill>
                  <a:srgbClr val="009650"/>
                </a:solidFill>
              </a:rPr>
              <a:t>（ふたば</a:t>
            </a:r>
            <a:r>
              <a:rPr lang="ja-JP" altLang="en-US" sz="1800" spc="-1000" dirty="0">
                <a:solidFill>
                  <a:srgbClr val="009650"/>
                </a:solidFill>
              </a:rPr>
              <a:t>）</a:t>
            </a:r>
            <a:r>
              <a:rPr lang="ja-JP" altLang="en-US" sz="1800" dirty="0">
                <a:solidFill>
                  <a:srgbClr val="009650"/>
                </a:solidFill>
              </a:rPr>
              <a:t>で調べる</a:t>
            </a:r>
          </a:p>
          <a:p>
            <a:pPr marL="134938" indent="-127000">
              <a:lnSpc>
                <a:spcPct val="80000"/>
              </a:lnSpc>
              <a:spcBef>
                <a:spcPts val="600"/>
              </a:spcBef>
            </a:pPr>
            <a:endParaRPr lang="en-US" altLang="ja-JP" sz="500" dirty="0"/>
          </a:p>
          <a:p>
            <a:pPr marL="134938" indent="-127000">
              <a:lnSpc>
                <a:spcPct val="80000"/>
              </a:lnSpc>
              <a:spcBef>
                <a:spcPts val="600"/>
              </a:spcBef>
            </a:pPr>
            <a:r>
              <a:rPr lang="en-US" altLang="ja-JP" sz="1800" dirty="0"/>
              <a:t>	</a:t>
            </a:r>
            <a:r>
              <a:rPr lang="ja-JP" altLang="en-US" sz="1800" dirty="0"/>
              <a:t>所得税の確定申告に</a:t>
            </a:r>
            <a:endParaRPr lang="en-US" altLang="ja-JP" sz="1800" dirty="0"/>
          </a:p>
          <a:p>
            <a:pPr marL="134938" indent="-127000">
              <a:lnSpc>
                <a:spcPct val="80000"/>
              </a:lnSpc>
              <a:spcBef>
                <a:spcPts val="600"/>
              </a:spcBef>
            </a:pPr>
            <a:r>
              <a:rPr lang="en-US" altLang="ja-JP" sz="1800" dirty="0"/>
              <a:t>	</a:t>
            </a:r>
            <a:r>
              <a:rPr lang="ja-JP" altLang="en-US" sz="1800" dirty="0"/>
              <a:t>関する疑問は、</a:t>
            </a:r>
            <a:endParaRPr lang="en-US" altLang="ja-JP" sz="1800" dirty="0"/>
          </a:p>
          <a:p>
            <a:pPr marL="134938" indent="-127000">
              <a:lnSpc>
                <a:spcPct val="80000"/>
              </a:lnSpc>
              <a:spcBef>
                <a:spcPts val="600"/>
              </a:spcBef>
            </a:pPr>
            <a:r>
              <a:rPr lang="en-US" altLang="ja-JP" sz="1800" dirty="0"/>
              <a:t>	</a:t>
            </a:r>
            <a:r>
              <a:rPr lang="ja-JP" altLang="en-US" sz="1800" dirty="0"/>
              <a:t>チャットボッ</a:t>
            </a:r>
            <a:r>
              <a:rPr lang="ja-JP" altLang="en-US" sz="1800" spc="-1000" dirty="0"/>
              <a:t>ト</a:t>
            </a:r>
            <a:r>
              <a:rPr lang="ja-JP" altLang="en-US" sz="1800" dirty="0"/>
              <a:t>（ふたば</a:t>
            </a:r>
            <a:r>
              <a:rPr lang="ja-JP" altLang="en-US" sz="1800" spc="-1000" dirty="0"/>
              <a:t>）</a:t>
            </a:r>
            <a:r>
              <a:rPr lang="ja-JP" altLang="en-US" sz="1800" dirty="0"/>
              <a:t>に</a:t>
            </a:r>
            <a:endParaRPr lang="en-US" altLang="ja-JP" sz="1800" dirty="0"/>
          </a:p>
          <a:p>
            <a:pPr marL="134938" indent="-127000">
              <a:lnSpc>
                <a:spcPct val="80000"/>
              </a:lnSpc>
              <a:spcBef>
                <a:spcPts val="600"/>
              </a:spcBef>
            </a:pPr>
            <a:r>
              <a:rPr lang="en-US" altLang="ja-JP" sz="1800" dirty="0"/>
              <a:t>	</a:t>
            </a:r>
            <a:r>
              <a:rPr lang="ja-JP" altLang="en-US" sz="1800" dirty="0"/>
              <a:t>お気軽にご相談ください。</a:t>
            </a:r>
            <a:endParaRPr lang="en-US" altLang="ja-JP" sz="1800" dirty="0"/>
          </a:p>
          <a:p>
            <a:pPr marL="134938" indent="-127000">
              <a:lnSpc>
                <a:spcPct val="80000"/>
              </a:lnSpc>
              <a:spcBef>
                <a:spcPts val="600"/>
              </a:spcBef>
            </a:pPr>
            <a:r>
              <a:rPr lang="en-US" altLang="ja-JP" sz="1800" dirty="0"/>
              <a:t>	</a:t>
            </a:r>
            <a:r>
              <a:rPr lang="ja-JP" altLang="en-US" sz="1800" dirty="0"/>
              <a:t>土日・夜間でも</a:t>
            </a:r>
            <a:endParaRPr lang="en-US" altLang="ja-JP" sz="1800" dirty="0"/>
          </a:p>
          <a:p>
            <a:pPr marL="134938" indent="-127000">
              <a:lnSpc>
                <a:spcPct val="80000"/>
              </a:lnSpc>
              <a:spcBef>
                <a:spcPts val="600"/>
              </a:spcBef>
            </a:pPr>
            <a:r>
              <a:rPr lang="en-US" altLang="ja-JP" sz="1800" dirty="0"/>
              <a:t>	</a:t>
            </a:r>
            <a:r>
              <a:rPr lang="ja-JP" altLang="en-US" sz="1800" dirty="0"/>
              <a:t>利用できます。</a:t>
            </a:r>
          </a:p>
        </p:txBody>
      </p:sp>
      <p:sp>
        <p:nvSpPr>
          <p:cNvPr id="22" name="テキスト ボックス 21">
            <a:extLst>
              <a:ext uri="{FF2B5EF4-FFF2-40B4-BE49-F238E27FC236}">
                <a16:creationId xmlns:a16="http://schemas.microsoft.com/office/drawing/2014/main" id="{029B3095-63DD-4210-950B-C84B59DAF029}"/>
              </a:ext>
            </a:extLst>
          </p:cNvPr>
          <p:cNvSpPr txBox="1"/>
          <p:nvPr/>
        </p:nvSpPr>
        <p:spPr>
          <a:xfrm>
            <a:off x="3492008" y="5948895"/>
            <a:ext cx="2425566" cy="276999"/>
          </a:xfrm>
          <a:prstGeom prst="rect">
            <a:avLst/>
          </a:prstGeom>
          <a:noFill/>
        </p:spPr>
        <p:txBody>
          <a:bodyPr wrap="square" rtlCol="0">
            <a:spAutoFit/>
          </a:bodyPr>
          <a:lstStyle/>
          <a:p>
            <a:r>
              <a:rPr kumimoji="1" lang="ja-JP" altLang="en-US" sz="1200" b="1" dirty="0">
                <a:latin typeface="Meiryo" charset="-128"/>
                <a:ea typeface="Meiryo" charset="-128"/>
                <a:cs typeface="Meiryo" charset="-128"/>
              </a:rPr>
              <a:t>確定申告特集ページ画面</a:t>
            </a:r>
          </a:p>
        </p:txBody>
      </p:sp>
      <p:sp>
        <p:nvSpPr>
          <p:cNvPr id="23" name="テキスト ボックス 22">
            <a:extLst>
              <a:ext uri="{FF2B5EF4-FFF2-40B4-BE49-F238E27FC236}">
                <a16:creationId xmlns:a16="http://schemas.microsoft.com/office/drawing/2014/main" id="{3B531A2E-890A-43C2-AAAD-FB53613F8703}"/>
              </a:ext>
            </a:extLst>
          </p:cNvPr>
          <p:cNvSpPr txBox="1"/>
          <p:nvPr/>
        </p:nvSpPr>
        <p:spPr>
          <a:xfrm>
            <a:off x="429001" y="3484048"/>
            <a:ext cx="1343820" cy="646331"/>
          </a:xfrm>
          <a:prstGeom prst="rect">
            <a:avLst/>
          </a:prstGeom>
          <a:noFill/>
        </p:spPr>
        <p:txBody>
          <a:bodyPr wrap="square" rtlCol="0">
            <a:spAutoFit/>
          </a:bodyPr>
          <a:lstStyle/>
          <a:p>
            <a:r>
              <a:rPr lang="en-US" altLang="ja-JP" sz="1200" b="1" dirty="0">
                <a:latin typeface="メイリオ" panose="020B0604030504040204" pitchFamily="50" charset="-128"/>
                <a:ea typeface="メイリオ" panose="020B0604030504040204" pitchFamily="50" charset="-128"/>
              </a:rPr>
              <a:t>  </a:t>
            </a:r>
            <a:r>
              <a:rPr lang="ja-JP" altLang="en-US" sz="1200" b="1" dirty="0">
                <a:latin typeface="メイリオ" panose="020B0604030504040204" pitchFamily="50" charset="-128"/>
                <a:ea typeface="メイリオ" panose="020B0604030504040204" pitchFamily="50" charset="-128"/>
              </a:rPr>
              <a:t>確定申告特集</a:t>
            </a:r>
            <a:endParaRPr lang="en-US" altLang="ja-JP" sz="1200" b="1" dirty="0">
              <a:latin typeface="メイリオ" panose="020B0604030504040204" pitchFamily="50" charset="-128"/>
              <a:ea typeface="メイリオ" panose="020B0604030504040204" pitchFamily="50" charset="-128"/>
            </a:endParaRPr>
          </a:p>
          <a:p>
            <a:r>
              <a:rPr lang="en-US" altLang="ja-JP" sz="1200" b="1" dirty="0">
                <a:latin typeface="メイリオ" panose="020B0604030504040204" pitchFamily="50" charset="-128"/>
                <a:ea typeface="メイリオ" panose="020B0604030504040204" pitchFamily="50" charset="-128"/>
              </a:rPr>
              <a:t>  </a:t>
            </a:r>
            <a:r>
              <a:rPr lang="ja-JP" altLang="en-US" sz="1200" b="1" dirty="0">
                <a:latin typeface="メイリオ" panose="020B0604030504040204" pitchFamily="50" charset="-128"/>
                <a:ea typeface="メイリオ" panose="020B0604030504040204" pitchFamily="50" charset="-128"/>
              </a:rPr>
              <a:t>ページの</a:t>
            </a:r>
            <a:r>
              <a:rPr lang="en-US" altLang="ja-JP" sz="1200" b="1" dirty="0">
                <a:latin typeface="メイリオ" panose="020B0604030504040204" pitchFamily="50" charset="-128"/>
                <a:ea typeface="メイリオ" panose="020B0604030504040204" pitchFamily="50" charset="-128"/>
              </a:rPr>
              <a:t>URL</a:t>
            </a:r>
            <a:r>
              <a:rPr lang="ja-JP" altLang="en-US" sz="1200" b="1" dirty="0">
                <a:latin typeface="メイリオ" panose="020B0604030504040204" pitchFamily="50" charset="-128"/>
                <a:ea typeface="メイリオ" panose="020B0604030504040204" pitchFamily="50" charset="-128"/>
              </a:rPr>
              <a:t>（</a:t>
            </a:r>
            <a:r>
              <a:rPr lang="en-US" altLang="ja-JP" sz="1200" b="1" dirty="0">
                <a:latin typeface="メイリオ" panose="020B0604030504040204" pitchFamily="50" charset="-128"/>
                <a:ea typeface="メイリオ" panose="020B0604030504040204" pitchFamily="50" charset="-128"/>
              </a:rPr>
              <a:t>QR</a:t>
            </a:r>
            <a:r>
              <a:rPr lang="ja-JP" altLang="en-US" sz="1200" b="1" dirty="0">
                <a:latin typeface="メイリオ" panose="020B0604030504040204" pitchFamily="50" charset="-128"/>
                <a:ea typeface="メイリオ" panose="020B0604030504040204" pitchFamily="50" charset="-128"/>
              </a:rPr>
              <a:t>コード）</a:t>
            </a:r>
            <a:endParaRPr kumimoji="1" lang="en-US" altLang="ja-JP" sz="1200" b="1" dirty="0">
              <a:latin typeface="メイリオ" panose="020B0604030504040204" pitchFamily="50" charset="-128"/>
              <a:ea typeface="メイリオ" panose="020B0604030504040204" pitchFamily="50" charset="-128"/>
            </a:endParaRPr>
          </a:p>
        </p:txBody>
      </p:sp>
      <p:sp>
        <p:nvSpPr>
          <p:cNvPr id="16" name="サブタイトル 2">
            <a:extLst>
              <a:ext uri="{FF2B5EF4-FFF2-40B4-BE49-F238E27FC236}">
                <a16:creationId xmlns:a16="http://schemas.microsoft.com/office/drawing/2014/main" id="{DD01E55D-FCE6-489C-91FF-175A8B3D9721}"/>
              </a:ext>
            </a:extLst>
          </p:cNvPr>
          <p:cNvSpPr txBox="1">
            <a:spLocks/>
          </p:cNvSpPr>
          <p:nvPr/>
        </p:nvSpPr>
        <p:spPr>
          <a:xfrm>
            <a:off x="1777100" y="3321487"/>
            <a:ext cx="3019904" cy="1251645"/>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indent="7938">
              <a:lnSpc>
                <a:spcPct val="80000"/>
              </a:lnSpc>
            </a:pPr>
            <a:r>
              <a:rPr lang="en-US" altLang="ja-JP" sz="1800" dirty="0">
                <a:solidFill>
                  <a:srgbClr val="009650"/>
                </a:solidFill>
                <a:latin typeface="メイリオ" panose="020B0604030504040204" pitchFamily="50" charset="-128"/>
                <a:ea typeface="メイリオ" panose="020B0604030504040204" pitchFamily="50" charset="-128"/>
              </a:rPr>
              <a:t>Q&amp;A</a:t>
            </a:r>
            <a:r>
              <a:rPr lang="ja-JP" altLang="en-US" sz="1800" dirty="0">
                <a:solidFill>
                  <a:srgbClr val="009650"/>
                </a:solidFill>
                <a:latin typeface="メイリオ" panose="020B0604030504040204" pitchFamily="50" charset="-128"/>
                <a:ea typeface="メイリオ" panose="020B0604030504040204" pitchFamily="50" charset="-128"/>
              </a:rPr>
              <a:t>や、</a:t>
            </a:r>
            <a:endParaRPr lang="en-US" altLang="ja-JP" sz="1800" dirty="0">
              <a:solidFill>
                <a:srgbClr val="009650"/>
              </a:solidFill>
              <a:latin typeface="メイリオ" panose="020B0604030504040204" pitchFamily="50" charset="-128"/>
              <a:ea typeface="メイリオ" panose="020B0604030504040204" pitchFamily="50" charset="-128"/>
            </a:endParaRPr>
          </a:p>
          <a:p>
            <a:pPr indent="7938">
              <a:lnSpc>
                <a:spcPct val="80000"/>
              </a:lnSpc>
            </a:pPr>
            <a:r>
              <a:rPr lang="ja-JP" altLang="en-US" sz="1800" dirty="0">
                <a:solidFill>
                  <a:srgbClr val="009650"/>
                </a:solidFill>
                <a:latin typeface="メイリオ" panose="020B0604030504040204" pitchFamily="50" charset="-128"/>
                <a:ea typeface="メイリオ" panose="020B0604030504040204" pitchFamily="50" charset="-128"/>
              </a:rPr>
              <a:t>動画での説明は</a:t>
            </a:r>
            <a:endParaRPr lang="en-US" altLang="ja-JP" sz="1800" dirty="0">
              <a:solidFill>
                <a:srgbClr val="009650"/>
              </a:solidFill>
              <a:latin typeface="メイリオ" panose="020B0604030504040204" pitchFamily="50" charset="-128"/>
              <a:ea typeface="メイリオ" panose="020B0604030504040204" pitchFamily="50" charset="-128"/>
            </a:endParaRPr>
          </a:p>
          <a:p>
            <a:pPr indent="7938">
              <a:lnSpc>
                <a:spcPct val="80000"/>
              </a:lnSpc>
            </a:pPr>
            <a:r>
              <a:rPr lang="ja-JP" altLang="en-US" sz="1800" dirty="0">
                <a:solidFill>
                  <a:srgbClr val="009650"/>
                </a:solidFill>
                <a:latin typeface="メイリオ" panose="020B0604030504040204" pitchFamily="50" charset="-128"/>
                <a:ea typeface="メイリオ" panose="020B0604030504040204" pitchFamily="50" charset="-128"/>
              </a:rPr>
              <a:t>こちらから</a:t>
            </a:r>
            <a:endParaRPr lang="ja-JP" altLang="en-US" sz="1800" dirty="0"/>
          </a:p>
        </p:txBody>
      </p:sp>
      <p:cxnSp>
        <p:nvCxnSpPr>
          <p:cNvPr id="11" name="直線矢印コネクタ 10"/>
          <p:cNvCxnSpPr/>
          <p:nvPr/>
        </p:nvCxnSpPr>
        <p:spPr>
          <a:xfrm>
            <a:off x="1871662" y="4369924"/>
            <a:ext cx="18000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H="1">
            <a:off x="5401109" y="3870392"/>
            <a:ext cx="31320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668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3"/>
          <a:stretch>
            <a:fillRect/>
          </a:stretch>
        </p:blipFill>
        <p:spPr>
          <a:xfrm>
            <a:off x="2518177" y="4096771"/>
            <a:ext cx="1811099" cy="1224000"/>
          </a:xfrm>
          <a:prstGeom prst="rect">
            <a:avLst/>
          </a:prstGeom>
        </p:spPr>
      </p:pic>
      <p:pic>
        <p:nvPicPr>
          <p:cNvPr id="15" name="図 14"/>
          <p:cNvPicPr>
            <a:picLocks noChangeAspect="1"/>
          </p:cNvPicPr>
          <p:nvPr/>
        </p:nvPicPr>
        <p:blipFill>
          <a:blip r:embed="rId4"/>
          <a:stretch>
            <a:fillRect/>
          </a:stretch>
        </p:blipFill>
        <p:spPr>
          <a:xfrm>
            <a:off x="5177613" y="4074905"/>
            <a:ext cx="1669352" cy="999260"/>
          </a:xfrm>
          <a:prstGeom prst="rect">
            <a:avLst/>
          </a:prstGeom>
        </p:spPr>
      </p:pic>
      <p:sp>
        <p:nvSpPr>
          <p:cNvPr id="2" name="タイトル 1"/>
          <p:cNvSpPr>
            <a:spLocks noGrp="1"/>
          </p:cNvSpPr>
          <p:nvPr>
            <p:ph type="ctrTitle"/>
          </p:nvPr>
        </p:nvSpPr>
        <p:spPr>
          <a:xfrm>
            <a:off x="1767718" y="529052"/>
            <a:ext cx="7200000" cy="540000"/>
          </a:xfrm>
        </p:spPr>
        <p:txBody>
          <a:bodyPr>
            <a:noAutofit/>
          </a:bodyPr>
          <a:lstStyle/>
          <a:p>
            <a:r>
              <a:rPr lang="ja-JP" altLang="en-US" dirty="0"/>
              <a:t>マイナポータル連携とは</a:t>
            </a:r>
          </a:p>
        </p:txBody>
      </p:sp>
      <p:sp>
        <p:nvSpPr>
          <p:cNvPr id="36" name="テキスト ボックス 35"/>
          <p:cNvSpPr txBox="1"/>
          <p:nvPr/>
        </p:nvSpPr>
        <p:spPr>
          <a:xfrm>
            <a:off x="524178" y="1378610"/>
            <a:ext cx="8270802" cy="866827"/>
          </a:xfrm>
          <a:prstGeom prst="rect">
            <a:avLst/>
          </a:prstGeom>
          <a:noFill/>
          <a:ln w="12700" cap="rnd" cmpd="sng">
            <a:noFill/>
          </a:ln>
        </p:spPr>
        <p:txBody>
          <a:bodyPr wrap="square" tIns="72000" bIns="72000">
            <a:noAutofit/>
          </a:bodyPr>
          <a:lstStyle/>
          <a:p>
            <a:pPr>
              <a:defRPr/>
            </a:pPr>
            <a:r>
              <a:rPr lang="ja-JP" altLang="en-US" sz="2200" b="1" dirty="0">
                <a:effectLst>
                  <a:glow rad="228600">
                    <a:schemeClr val="bg1"/>
                  </a:glow>
                </a:effectLst>
                <a:latin typeface="メイリオ" panose="020B0604030504040204" pitchFamily="50" charset="-128"/>
                <a:ea typeface="メイリオ" panose="020B0604030504040204" pitchFamily="50" charset="-128"/>
              </a:rPr>
              <a:t>マイナポータル連携で確定申告書が簡単、便利に作成できます。</a:t>
            </a:r>
          </a:p>
        </p:txBody>
      </p:sp>
      <p:sp>
        <p:nvSpPr>
          <p:cNvPr id="41" name="object 68"/>
          <p:cNvSpPr/>
          <p:nvPr/>
        </p:nvSpPr>
        <p:spPr>
          <a:xfrm>
            <a:off x="621733" y="4284740"/>
            <a:ext cx="1800000" cy="1620000"/>
          </a:xfrm>
          <a:custGeom>
            <a:avLst/>
            <a:gdLst/>
            <a:ahLst/>
            <a:cxnLst/>
            <a:rect l="l" t="t" r="r" b="b"/>
            <a:pathLst>
              <a:path w="1026794" h="1158240">
                <a:moveTo>
                  <a:pt x="1026794" y="1157960"/>
                </a:moveTo>
                <a:lnTo>
                  <a:pt x="0" y="1157960"/>
                </a:lnTo>
                <a:lnTo>
                  <a:pt x="0" y="0"/>
                </a:lnTo>
                <a:lnTo>
                  <a:pt x="1026794" y="0"/>
                </a:lnTo>
                <a:lnTo>
                  <a:pt x="1026794" y="1157960"/>
                </a:lnTo>
                <a:close/>
              </a:path>
            </a:pathLst>
          </a:custGeom>
          <a:solidFill>
            <a:srgbClr val="FFF79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object 383"/>
          <p:cNvSpPr/>
          <p:nvPr/>
        </p:nvSpPr>
        <p:spPr>
          <a:xfrm>
            <a:off x="4980922" y="2329627"/>
            <a:ext cx="3450386" cy="1423895"/>
          </a:xfrm>
          <a:custGeom>
            <a:avLst/>
            <a:gdLst/>
            <a:ahLst/>
            <a:cxnLst/>
            <a:rect l="l" t="t" r="r" b="b"/>
            <a:pathLst>
              <a:path w="2448559" h="1062354">
                <a:moveTo>
                  <a:pt x="2448001" y="1061986"/>
                </a:moveTo>
                <a:lnTo>
                  <a:pt x="0" y="1061986"/>
                </a:lnTo>
                <a:lnTo>
                  <a:pt x="0" y="0"/>
                </a:lnTo>
                <a:lnTo>
                  <a:pt x="2448001" y="0"/>
                </a:lnTo>
                <a:lnTo>
                  <a:pt x="2448001" y="1061986"/>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object 399"/>
          <p:cNvSpPr txBox="1"/>
          <p:nvPr/>
        </p:nvSpPr>
        <p:spPr>
          <a:xfrm>
            <a:off x="5243294" y="2302019"/>
            <a:ext cx="3487570" cy="1578381"/>
          </a:xfrm>
          <a:prstGeom prst="rect">
            <a:avLst/>
          </a:prstGeom>
        </p:spPr>
        <p:txBody>
          <a:bodyPr vert="horz" wrap="square" lIns="0" tIns="11430" rIns="0" bIns="0" rtlCol="0">
            <a:spAutoFit/>
          </a:bodyPr>
          <a:lstStyle/>
          <a:p>
            <a:pPr marL="269875" marR="8255" lvl="0" indent="-261938" defTabSz="457200">
              <a:lnSpc>
                <a:spcPct val="90000"/>
              </a:lnSpc>
              <a:spcBef>
                <a:spcPts val="90"/>
              </a:spcBef>
              <a:buClr>
                <a:srgbClr val="F15A29"/>
              </a:buClr>
              <a:buSzPct val="105882"/>
              <a:defRPr/>
            </a:pPr>
            <a:r>
              <a:rPr kumimoji="0" lang="ja-JP" altLang="en-US" b="1" dirty="0">
                <a:solidFill>
                  <a:prstClr val="black"/>
                </a:solidFill>
                <a:latin typeface="Meiryo" charset="-128"/>
                <a:ea typeface="Meiryo" charset="-128"/>
                <a:cs typeface="Meiryo" charset="-128"/>
              </a:rPr>
              <a:t>●</a:t>
            </a:r>
            <a:r>
              <a:rPr kumimoji="0" lang="en-US" altLang="ja-JP" b="1" dirty="0">
                <a:solidFill>
                  <a:prstClr val="black"/>
                </a:solidFill>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控除証明書等の書面の</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8255" lvl="0" indent="-261938" algn="l" defTabSz="457200" rtl="0" eaLnBrk="1" fontAlgn="auto" latinLnBrk="0" hangingPunct="1">
              <a:lnSpc>
                <a:spcPct val="90000"/>
              </a:lnSpc>
              <a:spcBef>
                <a:spcPts val="90"/>
              </a:spcBef>
              <a:spcAft>
                <a:spcPts val="0"/>
              </a:spcAft>
              <a:buClr>
                <a:srgbClr val="F15A29"/>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管理・保管が不要</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a:t>
            </a: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p>
          <a:p>
            <a:pPr marL="269875" marR="8255" lvl="0" indent="-261938" algn="l" defTabSz="457200" rtl="0" eaLnBrk="1" fontAlgn="auto" latinLnBrk="0" hangingPunct="1">
              <a:lnSpc>
                <a:spcPct val="90000"/>
              </a:lnSpc>
              <a:spcBef>
                <a:spcPts val="90"/>
              </a:spcBef>
              <a:spcAft>
                <a:spcPts val="0"/>
              </a:spcAft>
              <a:buClr>
                <a:srgbClr val="F15A29"/>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データ提出でらくらく</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8255" lvl="0" indent="-261938" defTabSz="457200">
              <a:lnSpc>
                <a:spcPct val="90000"/>
              </a:lnSpc>
              <a:spcBef>
                <a:spcPts val="90"/>
              </a:spcBef>
              <a:buClr>
                <a:srgbClr val="F15A29"/>
              </a:buClr>
              <a:buSzPct val="105882"/>
              <a:defRPr/>
            </a:pPr>
            <a:r>
              <a:rPr kumimoji="0" lang="ja-JP" altLang="en-US" b="1" dirty="0">
                <a:solidFill>
                  <a:prstClr val="black"/>
                </a:solidFill>
                <a:latin typeface="Meiryo" charset="-128"/>
                <a:ea typeface="Meiryo" charset="-128"/>
                <a:cs typeface="Meiryo" charset="-128"/>
              </a:rPr>
              <a:t>●</a:t>
            </a:r>
            <a:r>
              <a:rPr kumimoji="0" lang="en-US" altLang="ja-JP" b="1" dirty="0">
                <a:solidFill>
                  <a:prstClr val="black"/>
                </a:solidFill>
                <a:latin typeface="Meiryo" charset="-128"/>
                <a:ea typeface="Meiryo" charset="-128"/>
                <a:cs typeface="Meiryo" charset="-128"/>
              </a:rPr>
              <a:t>	</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マイナポータルから</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取得した</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8255" lvl="0" indent="-261938" algn="l" defTabSz="457200" rtl="0" eaLnBrk="1" fontAlgn="auto" latinLnBrk="0" hangingPunct="1">
              <a:lnSpc>
                <a:spcPct val="90000"/>
              </a:lnSpc>
              <a:spcBef>
                <a:spcPts val="90"/>
              </a:spcBef>
              <a:spcAft>
                <a:spcPts val="0"/>
              </a:spcAft>
              <a:buClr>
                <a:srgbClr val="F15A29"/>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データを使って申告書の</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8255" lvl="0" indent="-261938" algn="l" defTabSz="457200" rtl="0" eaLnBrk="1" fontAlgn="auto" latinLnBrk="0" hangingPunct="1">
              <a:lnSpc>
                <a:spcPct val="90000"/>
              </a:lnSpc>
              <a:spcBef>
                <a:spcPts val="90"/>
              </a:spcBef>
              <a:spcAft>
                <a:spcPts val="0"/>
              </a:spcAft>
              <a:buClr>
                <a:srgbClr val="F15A29"/>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所定の項目に自動入力</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sp>
        <p:nvSpPr>
          <p:cNvPr id="62" name="object 400"/>
          <p:cNvSpPr>
            <a:spLocks noChangeAspect="1"/>
          </p:cNvSpPr>
          <p:nvPr/>
        </p:nvSpPr>
        <p:spPr>
          <a:xfrm>
            <a:off x="4133241" y="2749785"/>
            <a:ext cx="360000" cy="561800"/>
          </a:xfrm>
          <a:custGeom>
            <a:avLst/>
            <a:gdLst/>
            <a:ahLst/>
            <a:cxnLst/>
            <a:rect l="l" t="t" r="r" b="b"/>
            <a:pathLst>
              <a:path w="180339" h="281940">
                <a:moveTo>
                  <a:pt x="0" y="0"/>
                </a:moveTo>
                <a:lnTo>
                  <a:pt x="0" y="281546"/>
                </a:lnTo>
                <a:lnTo>
                  <a:pt x="179997" y="140766"/>
                </a:lnTo>
                <a:lnTo>
                  <a:pt x="0" y="0"/>
                </a:lnTo>
                <a:close/>
              </a:path>
            </a:pathLst>
          </a:custGeom>
          <a:solidFill>
            <a:srgbClr val="98CB4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object 409"/>
          <p:cNvSpPr txBox="1"/>
          <p:nvPr/>
        </p:nvSpPr>
        <p:spPr>
          <a:xfrm>
            <a:off x="1944697" y="4422837"/>
            <a:ext cx="341058" cy="99323"/>
          </a:xfrm>
          <a:prstGeom prst="rect">
            <a:avLst/>
          </a:prstGeom>
        </p:spPr>
        <p:txBody>
          <a:bodyPr vert="horz" wrap="square" lIns="0" tIns="17145" rIns="0" bIns="0" rtlCol="0">
            <a:spAutoFit/>
          </a:bodyPr>
          <a:lstStyle/>
          <a:p>
            <a:pPr marL="0" marR="0" lvl="0" indent="0" algn="l" defTabSz="457200" rtl="0" eaLnBrk="1" fontAlgn="auto" latinLnBrk="0" hangingPunct="1">
              <a:lnSpc>
                <a:spcPct val="100000"/>
              </a:lnSpc>
              <a:spcBef>
                <a:spcPts val="135"/>
              </a:spcBef>
              <a:spcAft>
                <a:spcPts val="0"/>
              </a:spcAft>
              <a:buClrTx/>
              <a:buSzTx/>
              <a:buFontTx/>
              <a:buNone/>
              <a:tabLst/>
              <a:defRPr/>
            </a:pPr>
            <a:endParaRPr kumimoji="0" sz="600" b="0" i="0" u="none" strike="noStrike" kern="1200" cap="none" spc="0" normalizeH="0" baseline="0" noProof="0" dirty="0">
              <a:ln>
                <a:noFill/>
              </a:ln>
              <a:solidFill>
                <a:prstClr val="black"/>
              </a:solidFill>
              <a:effectLst/>
              <a:uLnTx/>
              <a:uFillTx/>
              <a:latin typeface="SimSun"/>
              <a:ea typeface="+mn-ea"/>
              <a:cs typeface="SimSun"/>
            </a:endParaRPr>
          </a:p>
        </p:txBody>
      </p:sp>
      <p:sp>
        <p:nvSpPr>
          <p:cNvPr id="71" name="object 410" descr="年間取引報告書の書類のイラスト"/>
          <p:cNvSpPr/>
          <p:nvPr/>
        </p:nvSpPr>
        <p:spPr>
          <a:xfrm>
            <a:off x="859125" y="5309358"/>
            <a:ext cx="613905" cy="768546"/>
          </a:xfrm>
          <a:custGeom>
            <a:avLst/>
            <a:gdLst/>
            <a:ahLst/>
            <a:cxnLst/>
            <a:rect l="l" t="t" r="r" b="b"/>
            <a:pathLst>
              <a:path w="457200" h="573404">
                <a:moveTo>
                  <a:pt x="457200" y="0"/>
                </a:moveTo>
                <a:lnTo>
                  <a:pt x="0" y="0"/>
                </a:lnTo>
                <a:lnTo>
                  <a:pt x="0" y="573303"/>
                </a:lnTo>
                <a:lnTo>
                  <a:pt x="349199" y="573303"/>
                </a:lnTo>
                <a:lnTo>
                  <a:pt x="457200" y="465302"/>
                </a:lnTo>
                <a:lnTo>
                  <a:pt x="457200"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 name="object 411"/>
          <p:cNvSpPr/>
          <p:nvPr/>
        </p:nvSpPr>
        <p:spPr>
          <a:xfrm>
            <a:off x="859125" y="5309358"/>
            <a:ext cx="613905" cy="768546"/>
          </a:xfrm>
          <a:custGeom>
            <a:avLst/>
            <a:gdLst/>
            <a:ahLst/>
            <a:cxnLst/>
            <a:rect l="l" t="t" r="r" b="b"/>
            <a:pathLst>
              <a:path w="457200" h="573404">
                <a:moveTo>
                  <a:pt x="457200" y="465302"/>
                </a:moveTo>
                <a:lnTo>
                  <a:pt x="349199" y="573303"/>
                </a:lnTo>
                <a:lnTo>
                  <a:pt x="0" y="573303"/>
                </a:lnTo>
                <a:lnTo>
                  <a:pt x="0" y="0"/>
                </a:lnTo>
                <a:lnTo>
                  <a:pt x="457200" y="0"/>
                </a:lnTo>
                <a:lnTo>
                  <a:pt x="457200" y="465302"/>
                </a:lnTo>
                <a:close/>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 name="object 412"/>
          <p:cNvSpPr/>
          <p:nvPr/>
        </p:nvSpPr>
        <p:spPr>
          <a:xfrm>
            <a:off x="1328012" y="5933010"/>
            <a:ext cx="145802" cy="145539"/>
          </a:xfrm>
          <a:custGeom>
            <a:avLst/>
            <a:gdLst/>
            <a:ahLst/>
            <a:cxnLst/>
            <a:rect l="l" t="t" r="r" b="b"/>
            <a:pathLst>
              <a:path w="108585" h="108584">
                <a:moveTo>
                  <a:pt x="108000" y="0"/>
                </a:moveTo>
                <a:lnTo>
                  <a:pt x="0" y="0"/>
                </a:lnTo>
                <a:lnTo>
                  <a:pt x="0" y="108000"/>
                </a:lnTo>
                <a:lnTo>
                  <a:pt x="108000" y="0"/>
                </a:lnTo>
                <a:close/>
              </a:path>
            </a:pathLst>
          </a:custGeom>
          <a:solidFill>
            <a:srgbClr val="231F2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object 413"/>
          <p:cNvSpPr/>
          <p:nvPr/>
        </p:nvSpPr>
        <p:spPr>
          <a:xfrm>
            <a:off x="1004141" y="5664014"/>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object 414"/>
          <p:cNvSpPr/>
          <p:nvPr/>
        </p:nvSpPr>
        <p:spPr>
          <a:xfrm>
            <a:off x="1004141" y="5664014"/>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 name="object 415"/>
          <p:cNvSpPr/>
          <p:nvPr/>
        </p:nvSpPr>
        <p:spPr>
          <a:xfrm>
            <a:off x="1004141" y="5741811"/>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 name="object 416"/>
          <p:cNvSpPr/>
          <p:nvPr/>
        </p:nvSpPr>
        <p:spPr>
          <a:xfrm>
            <a:off x="1004141" y="5741811"/>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 name="object 417"/>
          <p:cNvSpPr/>
          <p:nvPr/>
        </p:nvSpPr>
        <p:spPr>
          <a:xfrm>
            <a:off x="1004141" y="5819623"/>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object 418"/>
          <p:cNvSpPr/>
          <p:nvPr/>
        </p:nvSpPr>
        <p:spPr>
          <a:xfrm>
            <a:off x="1004141" y="5819623"/>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 name="object 421" descr="年末残高証明書の書類のイラスト"/>
          <p:cNvSpPr/>
          <p:nvPr/>
        </p:nvSpPr>
        <p:spPr>
          <a:xfrm>
            <a:off x="1609452" y="4828949"/>
            <a:ext cx="613905" cy="768546"/>
          </a:xfrm>
          <a:custGeom>
            <a:avLst/>
            <a:gdLst/>
            <a:ahLst/>
            <a:cxnLst/>
            <a:rect l="l" t="t" r="r" b="b"/>
            <a:pathLst>
              <a:path w="457200" h="573404">
                <a:moveTo>
                  <a:pt x="457200" y="0"/>
                </a:moveTo>
                <a:lnTo>
                  <a:pt x="0" y="0"/>
                </a:lnTo>
                <a:lnTo>
                  <a:pt x="0" y="573303"/>
                </a:lnTo>
                <a:lnTo>
                  <a:pt x="349199" y="573303"/>
                </a:lnTo>
                <a:lnTo>
                  <a:pt x="457200" y="465302"/>
                </a:lnTo>
                <a:lnTo>
                  <a:pt x="457200"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 name="object 422"/>
          <p:cNvSpPr/>
          <p:nvPr/>
        </p:nvSpPr>
        <p:spPr>
          <a:xfrm>
            <a:off x="1609452" y="4820482"/>
            <a:ext cx="613905" cy="768546"/>
          </a:xfrm>
          <a:custGeom>
            <a:avLst/>
            <a:gdLst/>
            <a:ahLst/>
            <a:cxnLst/>
            <a:rect l="l" t="t" r="r" b="b"/>
            <a:pathLst>
              <a:path w="457200" h="573404">
                <a:moveTo>
                  <a:pt x="457200" y="465302"/>
                </a:moveTo>
                <a:lnTo>
                  <a:pt x="349199" y="573303"/>
                </a:lnTo>
                <a:lnTo>
                  <a:pt x="0" y="573303"/>
                </a:lnTo>
                <a:lnTo>
                  <a:pt x="0" y="0"/>
                </a:lnTo>
                <a:lnTo>
                  <a:pt x="457200" y="0"/>
                </a:lnTo>
                <a:lnTo>
                  <a:pt x="457200" y="465302"/>
                </a:lnTo>
                <a:close/>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object 423"/>
          <p:cNvSpPr/>
          <p:nvPr/>
        </p:nvSpPr>
        <p:spPr>
          <a:xfrm>
            <a:off x="2078340" y="5444134"/>
            <a:ext cx="145802" cy="145539"/>
          </a:xfrm>
          <a:custGeom>
            <a:avLst/>
            <a:gdLst/>
            <a:ahLst/>
            <a:cxnLst/>
            <a:rect l="l" t="t" r="r" b="b"/>
            <a:pathLst>
              <a:path w="108585" h="108584">
                <a:moveTo>
                  <a:pt x="108000" y="0"/>
                </a:moveTo>
                <a:lnTo>
                  <a:pt x="0" y="0"/>
                </a:lnTo>
                <a:lnTo>
                  <a:pt x="0" y="108000"/>
                </a:lnTo>
                <a:lnTo>
                  <a:pt x="108000" y="0"/>
                </a:lnTo>
                <a:close/>
              </a:path>
            </a:pathLst>
          </a:custGeom>
          <a:solidFill>
            <a:srgbClr val="231F2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 name="object 424"/>
          <p:cNvSpPr/>
          <p:nvPr/>
        </p:nvSpPr>
        <p:spPr>
          <a:xfrm>
            <a:off x="1754468" y="5175123"/>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object 425"/>
          <p:cNvSpPr/>
          <p:nvPr/>
        </p:nvSpPr>
        <p:spPr>
          <a:xfrm>
            <a:off x="1754468" y="5175123"/>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 name="object 426"/>
          <p:cNvSpPr/>
          <p:nvPr/>
        </p:nvSpPr>
        <p:spPr>
          <a:xfrm>
            <a:off x="1754468" y="5252934"/>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object 427"/>
          <p:cNvSpPr/>
          <p:nvPr/>
        </p:nvSpPr>
        <p:spPr>
          <a:xfrm>
            <a:off x="1754468" y="5252934"/>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 name="object 428"/>
          <p:cNvSpPr/>
          <p:nvPr/>
        </p:nvSpPr>
        <p:spPr>
          <a:xfrm>
            <a:off x="1754468" y="5330747"/>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object 430"/>
          <p:cNvSpPr/>
          <p:nvPr/>
        </p:nvSpPr>
        <p:spPr>
          <a:xfrm>
            <a:off x="2600966" y="5248757"/>
            <a:ext cx="1980000" cy="434914"/>
          </a:xfrm>
          <a:custGeom>
            <a:avLst/>
            <a:gdLst/>
            <a:ahLst/>
            <a:cxnLst/>
            <a:rect l="l" t="t" r="r" b="b"/>
            <a:pathLst>
              <a:path w="1073150" h="324484">
                <a:moveTo>
                  <a:pt x="865898" y="0"/>
                </a:moveTo>
                <a:lnTo>
                  <a:pt x="865898" y="109893"/>
                </a:lnTo>
                <a:lnTo>
                  <a:pt x="0" y="109893"/>
                </a:lnTo>
                <a:lnTo>
                  <a:pt x="0" y="215531"/>
                </a:lnTo>
                <a:lnTo>
                  <a:pt x="865898" y="215531"/>
                </a:lnTo>
                <a:lnTo>
                  <a:pt x="865898" y="324002"/>
                </a:lnTo>
                <a:lnTo>
                  <a:pt x="1073048" y="161988"/>
                </a:lnTo>
                <a:lnTo>
                  <a:pt x="865898" y="0"/>
                </a:lnTo>
                <a:close/>
              </a:path>
            </a:pathLst>
          </a:custGeom>
          <a:solidFill>
            <a:srgbClr val="F15A2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4" name="object 439" descr="マイナちゃんのイラスト"/>
          <p:cNvSpPr>
            <a:spLocks noChangeAspect="1"/>
          </p:cNvSpPr>
          <p:nvPr/>
        </p:nvSpPr>
        <p:spPr>
          <a:xfrm>
            <a:off x="3451483" y="4906472"/>
            <a:ext cx="657925" cy="1080000"/>
          </a:xfrm>
          <a:prstGeom prst="rect">
            <a:avLst/>
          </a:prstGeom>
          <a:blipFill>
            <a:blip r:embed="rId5"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 name="グループ化 5" descr="パソコンの前にいる男性のイラスト"/>
          <p:cNvGrpSpPr/>
          <p:nvPr/>
        </p:nvGrpSpPr>
        <p:grpSpPr>
          <a:xfrm>
            <a:off x="4577229" y="4654672"/>
            <a:ext cx="886725" cy="1133088"/>
            <a:chOff x="4345357" y="4876361"/>
            <a:chExt cx="717927" cy="917392"/>
          </a:xfrm>
        </p:grpSpPr>
        <p:sp>
          <p:nvSpPr>
            <p:cNvPr id="96" name="object 441"/>
            <p:cNvSpPr/>
            <p:nvPr/>
          </p:nvSpPr>
          <p:spPr>
            <a:xfrm>
              <a:off x="4516873" y="5446407"/>
              <a:ext cx="239899" cy="255670"/>
            </a:xfrm>
            <a:prstGeom prst="rect">
              <a:avLst/>
            </a:prstGeom>
            <a:blipFill>
              <a:blip r:embed="rId6"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 name="object 442"/>
            <p:cNvSpPr/>
            <p:nvPr/>
          </p:nvSpPr>
          <p:spPr>
            <a:xfrm>
              <a:off x="4601560" y="5255653"/>
              <a:ext cx="60537" cy="79153"/>
            </a:xfrm>
            <a:custGeom>
              <a:avLst/>
              <a:gdLst/>
              <a:ahLst/>
              <a:cxnLst/>
              <a:rect l="l" t="t" r="r" b="b"/>
              <a:pathLst>
                <a:path w="45085" h="59054">
                  <a:moveTo>
                    <a:pt x="44627" y="58673"/>
                  </a:moveTo>
                  <a:lnTo>
                    <a:pt x="0" y="58673"/>
                  </a:lnTo>
                  <a:lnTo>
                    <a:pt x="0" y="0"/>
                  </a:lnTo>
                  <a:lnTo>
                    <a:pt x="44627" y="0"/>
                  </a:lnTo>
                  <a:lnTo>
                    <a:pt x="44627" y="58673"/>
                  </a:lnTo>
                  <a:close/>
                </a:path>
              </a:pathLst>
            </a:custGeom>
            <a:solidFill>
              <a:srgbClr val="FBBE9E"/>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8" name="object 443"/>
            <p:cNvSpPr/>
            <p:nvPr/>
          </p:nvSpPr>
          <p:spPr>
            <a:xfrm>
              <a:off x="4490183" y="4915825"/>
              <a:ext cx="300131" cy="348101"/>
            </a:xfrm>
            <a:custGeom>
              <a:avLst/>
              <a:gdLst/>
              <a:ahLst/>
              <a:cxnLst/>
              <a:rect l="l" t="t" r="r" b="b"/>
              <a:pathLst>
                <a:path w="223520" h="259715">
                  <a:moveTo>
                    <a:pt x="121856" y="0"/>
                  </a:moveTo>
                  <a:lnTo>
                    <a:pt x="78430" y="4104"/>
                  </a:lnTo>
                  <a:lnTo>
                    <a:pt x="21181" y="50783"/>
                  </a:lnTo>
                  <a:lnTo>
                    <a:pt x="6338" y="88899"/>
                  </a:lnTo>
                  <a:lnTo>
                    <a:pt x="0" y="133896"/>
                  </a:lnTo>
                  <a:lnTo>
                    <a:pt x="3249" y="180138"/>
                  </a:lnTo>
                  <a:lnTo>
                    <a:pt x="19824" y="217854"/>
                  </a:lnTo>
                  <a:lnTo>
                    <a:pt x="52935" y="244976"/>
                  </a:lnTo>
                  <a:lnTo>
                    <a:pt x="105790" y="259435"/>
                  </a:lnTo>
                  <a:lnTo>
                    <a:pt x="157140" y="254704"/>
                  </a:lnTo>
                  <a:lnTo>
                    <a:pt x="192952" y="230298"/>
                  </a:lnTo>
                  <a:lnTo>
                    <a:pt x="214470" y="191705"/>
                  </a:lnTo>
                  <a:lnTo>
                    <a:pt x="222935" y="144411"/>
                  </a:lnTo>
                  <a:lnTo>
                    <a:pt x="220699" y="87543"/>
                  </a:lnTo>
                  <a:lnTo>
                    <a:pt x="205595" y="43202"/>
                  </a:lnTo>
                  <a:lnTo>
                    <a:pt x="173892" y="13363"/>
                  </a:lnTo>
                  <a:lnTo>
                    <a:pt x="121856" y="0"/>
                  </a:lnTo>
                  <a:close/>
                </a:path>
              </a:pathLst>
            </a:custGeom>
            <a:solidFill>
              <a:srgbClr val="FBBE9E"/>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9" name="object 444"/>
            <p:cNvSpPr/>
            <p:nvPr/>
          </p:nvSpPr>
          <p:spPr>
            <a:xfrm>
              <a:off x="4669036" y="5088237"/>
              <a:ext cx="24727" cy="65535"/>
            </a:xfrm>
            <a:custGeom>
              <a:avLst/>
              <a:gdLst/>
              <a:ahLst/>
              <a:cxnLst/>
              <a:rect l="l" t="t" r="r" b="b"/>
              <a:pathLst>
                <a:path w="18414" h="48895">
                  <a:moveTo>
                    <a:pt x="8978" y="0"/>
                  </a:moveTo>
                  <a:lnTo>
                    <a:pt x="18300" y="45313"/>
                  </a:lnTo>
                  <a:lnTo>
                    <a:pt x="0" y="48653"/>
                  </a:lnTo>
                </a:path>
              </a:pathLst>
            </a:custGeom>
            <a:ln w="3809">
              <a:solidFill>
                <a:srgbClr val="CA7B53"/>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0" name="object 445"/>
            <p:cNvSpPr/>
            <p:nvPr/>
          </p:nvSpPr>
          <p:spPr>
            <a:xfrm>
              <a:off x="4611573" y="5195274"/>
              <a:ext cx="103170" cy="26384"/>
            </a:xfrm>
            <a:custGeom>
              <a:avLst/>
              <a:gdLst/>
              <a:ahLst/>
              <a:cxnLst/>
              <a:rect l="l" t="t" r="r" b="b"/>
              <a:pathLst>
                <a:path w="76835" h="19684">
                  <a:moveTo>
                    <a:pt x="0" y="0"/>
                  </a:moveTo>
                  <a:lnTo>
                    <a:pt x="7013" y="10395"/>
                  </a:lnTo>
                  <a:lnTo>
                    <a:pt x="13436" y="15871"/>
                  </a:lnTo>
                  <a:lnTo>
                    <a:pt x="22945" y="18237"/>
                  </a:lnTo>
                  <a:lnTo>
                    <a:pt x="39217" y="19303"/>
                  </a:lnTo>
                  <a:lnTo>
                    <a:pt x="56824" y="17417"/>
                  </a:lnTo>
                  <a:lnTo>
                    <a:pt x="68305" y="11953"/>
                  </a:lnTo>
                  <a:lnTo>
                    <a:pt x="74545" y="6238"/>
                  </a:lnTo>
                  <a:lnTo>
                    <a:pt x="76428" y="3594"/>
                  </a:lnTo>
                </a:path>
              </a:pathLst>
            </a:custGeom>
            <a:ln w="3810">
              <a:solidFill>
                <a:srgbClr val="CD577A"/>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1" name="object 446"/>
            <p:cNvSpPr/>
            <p:nvPr/>
          </p:nvSpPr>
          <p:spPr>
            <a:xfrm>
              <a:off x="4605725" y="5070189"/>
              <a:ext cx="28137" cy="33193"/>
            </a:xfrm>
            <a:custGeom>
              <a:avLst/>
              <a:gdLst/>
              <a:ahLst/>
              <a:cxnLst/>
              <a:rect l="l" t="t" r="r" b="b"/>
              <a:pathLst>
                <a:path w="20954" h="24765">
                  <a:moveTo>
                    <a:pt x="5372" y="0"/>
                  </a:moveTo>
                  <a:lnTo>
                    <a:pt x="609" y="5079"/>
                  </a:lnTo>
                  <a:lnTo>
                    <a:pt x="0" y="18173"/>
                  </a:lnTo>
                  <a:lnTo>
                    <a:pt x="4254" y="23698"/>
                  </a:lnTo>
                  <a:lnTo>
                    <a:pt x="15379" y="24218"/>
                  </a:lnTo>
                  <a:lnTo>
                    <a:pt x="20142" y="19138"/>
                  </a:lnTo>
                  <a:lnTo>
                    <a:pt x="20751" y="6032"/>
                  </a:lnTo>
                  <a:lnTo>
                    <a:pt x="16497" y="520"/>
                  </a:lnTo>
                  <a:lnTo>
                    <a:pt x="5372" y="0"/>
                  </a:lnTo>
                  <a:close/>
                </a:path>
              </a:pathLst>
            </a:custGeom>
            <a:solidFill>
              <a:srgbClr val="0501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2" name="object 447"/>
            <p:cNvSpPr/>
            <p:nvPr/>
          </p:nvSpPr>
          <p:spPr>
            <a:xfrm>
              <a:off x="4702463" y="5074744"/>
              <a:ext cx="28137" cy="33193"/>
            </a:xfrm>
            <a:custGeom>
              <a:avLst/>
              <a:gdLst/>
              <a:ahLst/>
              <a:cxnLst/>
              <a:rect l="l" t="t" r="r" b="b"/>
              <a:pathLst>
                <a:path w="20954" h="24765">
                  <a:moveTo>
                    <a:pt x="5384" y="0"/>
                  </a:moveTo>
                  <a:lnTo>
                    <a:pt x="622" y="5092"/>
                  </a:lnTo>
                  <a:lnTo>
                    <a:pt x="0" y="18173"/>
                  </a:lnTo>
                  <a:lnTo>
                    <a:pt x="4267" y="23698"/>
                  </a:lnTo>
                  <a:lnTo>
                    <a:pt x="15392" y="24231"/>
                  </a:lnTo>
                  <a:lnTo>
                    <a:pt x="20154" y="19138"/>
                  </a:lnTo>
                  <a:lnTo>
                    <a:pt x="20764" y="6032"/>
                  </a:lnTo>
                  <a:lnTo>
                    <a:pt x="16509" y="520"/>
                  </a:lnTo>
                  <a:lnTo>
                    <a:pt x="5384" y="0"/>
                  </a:lnTo>
                  <a:close/>
                </a:path>
              </a:pathLst>
            </a:custGeom>
            <a:solidFill>
              <a:srgbClr val="0501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 name="object 448"/>
            <p:cNvSpPr/>
            <p:nvPr/>
          </p:nvSpPr>
          <p:spPr>
            <a:xfrm>
              <a:off x="4554960" y="5099309"/>
              <a:ext cx="59685" cy="59577"/>
            </a:xfrm>
            <a:custGeom>
              <a:avLst/>
              <a:gdLst/>
              <a:ahLst/>
              <a:cxnLst/>
              <a:rect l="l" t="t" r="r" b="b"/>
              <a:pathLst>
                <a:path w="44450" h="44450">
                  <a:moveTo>
                    <a:pt x="23266" y="0"/>
                  </a:moveTo>
                  <a:lnTo>
                    <a:pt x="14535" y="1336"/>
                  </a:lnTo>
                  <a:lnTo>
                    <a:pt x="7246" y="5765"/>
                  </a:lnTo>
                  <a:lnTo>
                    <a:pt x="2151" y="12605"/>
                  </a:lnTo>
                  <a:lnTo>
                    <a:pt x="0" y="21170"/>
                  </a:lnTo>
                  <a:lnTo>
                    <a:pt x="1341" y="29906"/>
                  </a:lnTo>
                  <a:lnTo>
                    <a:pt x="5770" y="37195"/>
                  </a:lnTo>
                  <a:lnTo>
                    <a:pt x="12606" y="42287"/>
                  </a:lnTo>
                  <a:lnTo>
                    <a:pt x="21170" y="44437"/>
                  </a:lnTo>
                  <a:lnTo>
                    <a:pt x="29901" y="43102"/>
                  </a:lnTo>
                  <a:lnTo>
                    <a:pt x="37190" y="38676"/>
                  </a:lnTo>
                  <a:lnTo>
                    <a:pt x="42286" y="31837"/>
                  </a:lnTo>
                  <a:lnTo>
                    <a:pt x="44437" y="23266"/>
                  </a:lnTo>
                  <a:lnTo>
                    <a:pt x="43101" y="14537"/>
                  </a:lnTo>
                  <a:lnTo>
                    <a:pt x="38671" y="7251"/>
                  </a:lnTo>
                  <a:lnTo>
                    <a:pt x="31832" y="2156"/>
                  </a:lnTo>
                  <a:lnTo>
                    <a:pt x="23266" y="0"/>
                  </a:lnTo>
                  <a:close/>
                </a:path>
              </a:pathLst>
            </a:custGeom>
            <a:solidFill>
              <a:srgbClr val="F68F7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 name="object 449"/>
            <p:cNvSpPr/>
            <p:nvPr/>
          </p:nvSpPr>
          <p:spPr>
            <a:xfrm>
              <a:off x="4717246" y="5106957"/>
              <a:ext cx="59685" cy="59577"/>
            </a:xfrm>
            <a:custGeom>
              <a:avLst/>
              <a:gdLst/>
              <a:ahLst/>
              <a:cxnLst/>
              <a:rect l="l" t="t" r="r" b="b"/>
              <a:pathLst>
                <a:path w="44450" h="44450">
                  <a:moveTo>
                    <a:pt x="23279" y="0"/>
                  </a:moveTo>
                  <a:lnTo>
                    <a:pt x="14542" y="1334"/>
                  </a:lnTo>
                  <a:lnTo>
                    <a:pt x="7253" y="5761"/>
                  </a:lnTo>
                  <a:lnTo>
                    <a:pt x="2156" y="12599"/>
                  </a:lnTo>
                  <a:lnTo>
                    <a:pt x="0" y="21170"/>
                  </a:lnTo>
                  <a:lnTo>
                    <a:pt x="1341" y="29899"/>
                  </a:lnTo>
                  <a:lnTo>
                    <a:pt x="5770" y="37185"/>
                  </a:lnTo>
                  <a:lnTo>
                    <a:pt x="12606" y="42280"/>
                  </a:lnTo>
                  <a:lnTo>
                    <a:pt x="21170" y="44437"/>
                  </a:lnTo>
                  <a:lnTo>
                    <a:pt x="29907" y="43101"/>
                  </a:lnTo>
                  <a:lnTo>
                    <a:pt x="37196" y="38671"/>
                  </a:lnTo>
                  <a:lnTo>
                    <a:pt x="42293" y="31832"/>
                  </a:lnTo>
                  <a:lnTo>
                    <a:pt x="44450" y="23266"/>
                  </a:lnTo>
                  <a:lnTo>
                    <a:pt x="43108" y="14530"/>
                  </a:lnTo>
                  <a:lnTo>
                    <a:pt x="38679" y="7242"/>
                  </a:lnTo>
                  <a:lnTo>
                    <a:pt x="31843" y="2149"/>
                  </a:lnTo>
                  <a:lnTo>
                    <a:pt x="23279" y="0"/>
                  </a:lnTo>
                  <a:close/>
                </a:path>
              </a:pathLst>
            </a:custGeom>
            <a:solidFill>
              <a:srgbClr val="F68F7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5" name="object 450"/>
            <p:cNvSpPr/>
            <p:nvPr/>
          </p:nvSpPr>
          <p:spPr>
            <a:xfrm>
              <a:off x="4483974" y="4876361"/>
              <a:ext cx="320594" cy="226394"/>
            </a:xfrm>
            <a:custGeom>
              <a:avLst/>
              <a:gdLst/>
              <a:ahLst/>
              <a:cxnLst/>
              <a:rect l="l" t="t" r="r" b="b"/>
              <a:pathLst>
                <a:path w="238760" h="168909">
                  <a:moveTo>
                    <a:pt x="229321" y="59183"/>
                  </a:moveTo>
                  <a:lnTo>
                    <a:pt x="182557" y="59183"/>
                  </a:lnTo>
                  <a:lnTo>
                    <a:pt x="191185" y="93709"/>
                  </a:lnTo>
                  <a:lnTo>
                    <a:pt x="207703" y="120285"/>
                  </a:lnTo>
                  <a:lnTo>
                    <a:pt x="222837" y="143508"/>
                  </a:lnTo>
                  <a:lnTo>
                    <a:pt x="227807" y="168733"/>
                  </a:lnTo>
                  <a:lnTo>
                    <a:pt x="232498" y="153253"/>
                  </a:lnTo>
                  <a:lnTo>
                    <a:pt x="234674" y="142471"/>
                  </a:lnTo>
                  <a:lnTo>
                    <a:pt x="236837" y="124600"/>
                  </a:lnTo>
                  <a:lnTo>
                    <a:pt x="238563" y="101520"/>
                  </a:lnTo>
                  <a:lnTo>
                    <a:pt x="235769" y="71005"/>
                  </a:lnTo>
                  <a:lnTo>
                    <a:pt x="229321" y="59183"/>
                  </a:lnTo>
                  <a:close/>
                </a:path>
                <a:path w="238760" h="168909">
                  <a:moveTo>
                    <a:pt x="125450" y="0"/>
                  </a:moveTo>
                  <a:lnTo>
                    <a:pt x="79973" y="6195"/>
                  </a:lnTo>
                  <a:lnTo>
                    <a:pt x="38853" y="26459"/>
                  </a:lnTo>
                  <a:lnTo>
                    <a:pt x="12720" y="60389"/>
                  </a:lnTo>
                  <a:lnTo>
                    <a:pt x="0" y="121462"/>
                  </a:lnTo>
                  <a:lnTo>
                    <a:pt x="1403" y="140101"/>
                  </a:lnTo>
                  <a:lnTo>
                    <a:pt x="4262" y="150940"/>
                  </a:lnTo>
                  <a:lnTo>
                    <a:pt x="24670" y="120285"/>
                  </a:lnTo>
                  <a:lnTo>
                    <a:pt x="57018" y="105012"/>
                  </a:lnTo>
                  <a:lnTo>
                    <a:pt x="96023" y="93371"/>
                  </a:lnTo>
                  <a:lnTo>
                    <a:pt x="136405" y="73610"/>
                  </a:lnTo>
                  <a:lnTo>
                    <a:pt x="169393" y="73610"/>
                  </a:lnTo>
                  <a:lnTo>
                    <a:pt x="173843" y="69175"/>
                  </a:lnTo>
                  <a:lnTo>
                    <a:pt x="182557" y="59183"/>
                  </a:lnTo>
                  <a:lnTo>
                    <a:pt x="229321" y="59183"/>
                  </a:lnTo>
                  <a:lnTo>
                    <a:pt x="221037" y="43992"/>
                  </a:lnTo>
                  <a:lnTo>
                    <a:pt x="186951" y="31421"/>
                  </a:lnTo>
                  <a:lnTo>
                    <a:pt x="164653" y="8274"/>
                  </a:lnTo>
                  <a:lnTo>
                    <a:pt x="125450" y="0"/>
                  </a:lnTo>
                  <a:close/>
                </a:path>
                <a:path w="238760" h="168909">
                  <a:moveTo>
                    <a:pt x="169393" y="73610"/>
                  </a:moveTo>
                  <a:lnTo>
                    <a:pt x="136405" y="73610"/>
                  </a:lnTo>
                  <a:lnTo>
                    <a:pt x="136894" y="75540"/>
                  </a:lnTo>
                  <a:lnTo>
                    <a:pt x="137390" y="81022"/>
                  </a:lnTo>
                  <a:lnTo>
                    <a:pt x="136438" y="89592"/>
                  </a:lnTo>
                  <a:lnTo>
                    <a:pt x="132583" y="100788"/>
                  </a:lnTo>
                  <a:lnTo>
                    <a:pt x="147247" y="92974"/>
                  </a:lnTo>
                  <a:lnTo>
                    <a:pt x="161537" y="81438"/>
                  </a:lnTo>
                  <a:lnTo>
                    <a:pt x="169393" y="73610"/>
                  </a:lnTo>
                  <a:close/>
                </a:path>
              </a:pathLst>
            </a:custGeom>
            <a:solidFill>
              <a:srgbClr val="866048"/>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7" name="object 452"/>
            <p:cNvSpPr/>
            <p:nvPr/>
          </p:nvSpPr>
          <p:spPr>
            <a:xfrm>
              <a:off x="4509711" y="4941722"/>
              <a:ext cx="111697" cy="64684"/>
            </a:xfrm>
            <a:custGeom>
              <a:avLst/>
              <a:gdLst/>
              <a:ahLst/>
              <a:cxnLst/>
              <a:rect l="l" t="t" r="r" b="b"/>
              <a:pathLst>
                <a:path w="83185" h="48259">
                  <a:moveTo>
                    <a:pt x="83159" y="0"/>
                  </a:moveTo>
                  <a:lnTo>
                    <a:pt x="60018" y="4123"/>
                  </a:lnTo>
                  <a:lnTo>
                    <a:pt x="38998" y="13250"/>
                  </a:lnTo>
                  <a:lnTo>
                    <a:pt x="19269" y="27662"/>
                  </a:lnTo>
                  <a:lnTo>
                    <a:pt x="0" y="47637"/>
                  </a:lnTo>
                </a:path>
              </a:pathLst>
            </a:custGeom>
            <a:ln w="3810">
              <a:solidFill>
                <a:srgbClr val="654732"/>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8" name="object 453"/>
            <p:cNvSpPr/>
            <p:nvPr/>
          </p:nvSpPr>
          <p:spPr>
            <a:xfrm>
              <a:off x="4754566" y="4948004"/>
              <a:ext cx="41780" cy="105537"/>
            </a:xfrm>
            <a:custGeom>
              <a:avLst/>
              <a:gdLst/>
              <a:ahLst/>
              <a:cxnLst/>
              <a:rect l="l" t="t" r="r" b="b"/>
              <a:pathLst>
                <a:path w="31114" h="78740">
                  <a:moveTo>
                    <a:pt x="0" y="0"/>
                  </a:moveTo>
                  <a:lnTo>
                    <a:pt x="13119" y="14689"/>
                  </a:lnTo>
                  <a:lnTo>
                    <a:pt x="23725" y="34656"/>
                  </a:lnTo>
                  <a:lnTo>
                    <a:pt x="30094" y="56841"/>
                  </a:lnTo>
                  <a:lnTo>
                    <a:pt x="30505" y="78181"/>
                  </a:lnTo>
                </a:path>
              </a:pathLst>
            </a:custGeom>
            <a:ln w="3810">
              <a:solidFill>
                <a:srgbClr val="654732"/>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 name="object 454"/>
            <p:cNvSpPr/>
            <p:nvPr/>
          </p:nvSpPr>
          <p:spPr>
            <a:xfrm>
              <a:off x="4466629" y="5078128"/>
              <a:ext cx="46896" cy="46811"/>
            </a:xfrm>
            <a:custGeom>
              <a:avLst/>
              <a:gdLst/>
              <a:ahLst/>
              <a:cxnLst/>
              <a:rect l="l" t="t" r="r" b="b"/>
              <a:pathLst>
                <a:path w="34925" h="34925">
                  <a:moveTo>
                    <a:pt x="8801" y="0"/>
                  </a:moveTo>
                  <a:lnTo>
                    <a:pt x="876" y="7213"/>
                  </a:lnTo>
                  <a:lnTo>
                    <a:pt x="0" y="25869"/>
                  </a:lnTo>
                  <a:lnTo>
                    <a:pt x="7200" y="33782"/>
                  </a:lnTo>
                  <a:lnTo>
                    <a:pt x="25869" y="34671"/>
                  </a:lnTo>
                  <a:lnTo>
                    <a:pt x="33781" y="27457"/>
                  </a:lnTo>
                  <a:lnTo>
                    <a:pt x="34670" y="8813"/>
                  </a:lnTo>
                  <a:lnTo>
                    <a:pt x="27457" y="889"/>
                  </a:lnTo>
                  <a:lnTo>
                    <a:pt x="8801" y="0"/>
                  </a:lnTo>
                  <a:close/>
                </a:path>
              </a:pathLst>
            </a:custGeom>
            <a:solidFill>
              <a:srgbClr val="FBBE9E"/>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 name="object 455"/>
            <p:cNvSpPr/>
            <p:nvPr/>
          </p:nvSpPr>
          <p:spPr>
            <a:xfrm>
              <a:off x="4765970" y="5092222"/>
              <a:ext cx="46896" cy="46811"/>
            </a:xfrm>
            <a:custGeom>
              <a:avLst/>
              <a:gdLst/>
              <a:ahLst/>
              <a:cxnLst/>
              <a:rect l="l" t="t" r="r" b="b"/>
              <a:pathLst>
                <a:path w="34925" h="34925">
                  <a:moveTo>
                    <a:pt x="8801" y="0"/>
                  </a:moveTo>
                  <a:lnTo>
                    <a:pt x="876" y="7213"/>
                  </a:lnTo>
                  <a:lnTo>
                    <a:pt x="0" y="25869"/>
                  </a:lnTo>
                  <a:lnTo>
                    <a:pt x="7213" y="33781"/>
                  </a:lnTo>
                  <a:lnTo>
                    <a:pt x="25869" y="34670"/>
                  </a:lnTo>
                  <a:lnTo>
                    <a:pt x="33781" y="27457"/>
                  </a:lnTo>
                  <a:lnTo>
                    <a:pt x="34670" y="8813"/>
                  </a:lnTo>
                  <a:lnTo>
                    <a:pt x="27457" y="888"/>
                  </a:lnTo>
                  <a:lnTo>
                    <a:pt x="8801" y="0"/>
                  </a:lnTo>
                  <a:close/>
                </a:path>
              </a:pathLst>
            </a:custGeom>
            <a:solidFill>
              <a:srgbClr val="FBBE9E"/>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 name="object 456"/>
            <p:cNvSpPr/>
            <p:nvPr/>
          </p:nvSpPr>
          <p:spPr>
            <a:xfrm>
              <a:off x="4711396" y="5301379"/>
              <a:ext cx="78442" cy="263842"/>
            </a:xfrm>
            <a:custGeom>
              <a:avLst/>
              <a:gdLst/>
              <a:ahLst/>
              <a:cxnLst/>
              <a:rect l="l" t="t" r="r" b="b"/>
              <a:pathLst>
                <a:path w="58420" h="196850">
                  <a:moveTo>
                    <a:pt x="20472" y="0"/>
                  </a:moveTo>
                  <a:lnTo>
                    <a:pt x="0" y="82727"/>
                  </a:lnTo>
                  <a:lnTo>
                    <a:pt x="9029" y="194551"/>
                  </a:lnTo>
                  <a:lnTo>
                    <a:pt x="57810" y="196608"/>
                  </a:lnTo>
                  <a:lnTo>
                    <a:pt x="54532" y="166454"/>
                  </a:lnTo>
                  <a:lnTo>
                    <a:pt x="45956" y="99814"/>
                  </a:lnTo>
                  <a:lnTo>
                    <a:pt x="33973" y="32418"/>
                  </a:lnTo>
                  <a:lnTo>
                    <a:pt x="20472" y="0"/>
                  </a:lnTo>
                  <a:close/>
                </a:path>
              </a:pathLst>
            </a:custGeom>
            <a:solidFill>
              <a:srgbClr val="6AC06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 name="object 457"/>
            <p:cNvSpPr/>
            <p:nvPr/>
          </p:nvSpPr>
          <p:spPr>
            <a:xfrm>
              <a:off x="4515735" y="5286978"/>
              <a:ext cx="224246" cy="411934"/>
            </a:xfrm>
            <a:custGeom>
              <a:avLst/>
              <a:gdLst/>
              <a:ahLst/>
              <a:cxnLst/>
              <a:rect l="l" t="t" r="r" b="b"/>
              <a:pathLst>
                <a:path w="167004" h="307340">
                  <a:moveTo>
                    <a:pt x="61937" y="0"/>
                  </a:moveTo>
                  <a:lnTo>
                    <a:pt x="0" y="10744"/>
                  </a:lnTo>
                  <a:lnTo>
                    <a:pt x="14427" y="93472"/>
                  </a:lnTo>
                  <a:lnTo>
                    <a:pt x="25895" y="306870"/>
                  </a:lnTo>
                  <a:lnTo>
                    <a:pt x="138277" y="306870"/>
                  </a:lnTo>
                  <a:lnTo>
                    <a:pt x="152628" y="96354"/>
                  </a:lnTo>
                  <a:lnTo>
                    <a:pt x="163687" y="28829"/>
                  </a:lnTo>
                  <a:lnTo>
                    <a:pt x="94678" y="28829"/>
                  </a:lnTo>
                  <a:lnTo>
                    <a:pt x="61937" y="0"/>
                  </a:lnTo>
                  <a:close/>
                </a:path>
                <a:path w="167004" h="307340">
                  <a:moveTo>
                    <a:pt x="110007" y="0"/>
                  </a:moveTo>
                  <a:lnTo>
                    <a:pt x="94678" y="28829"/>
                  </a:lnTo>
                  <a:lnTo>
                    <a:pt x="163687" y="28829"/>
                  </a:lnTo>
                  <a:lnTo>
                    <a:pt x="166649" y="10744"/>
                  </a:lnTo>
                  <a:lnTo>
                    <a:pt x="110007" y="0"/>
                  </a:lnTo>
                  <a:close/>
                </a:path>
              </a:pathLst>
            </a:custGeom>
            <a:solidFill>
              <a:srgbClr val="6AC06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 name="object 458"/>
            <p:cNvSpPr/>
            <p:nvPr/>
          </p:nvSpPr>
          <p:spPr>
            <a:xfrm>
              <a:off x="4580214" y="5294965"/>
              <a:ext cx="101465" cy="56173"/>
            </a:xfrm>
            <a:custGeom>
              <a:avLst/>
              <a:gdLst/>
              <a:ahLst/>
              <a:cxnLst/>
              <a:rect l="l" t="t" r="r" b="b"/>
              <a:pathLst>
                <a:path w="75564" h="41909">
                  <a:moveTo>
                    <a:pt x="0" y="0"/>
                  </a:moveTo>
                  <a:lnTo>
                    <a:pt x="28143" y="41668"/>
                  </a:lnTo>
                  <a:lnTo>
                    <a:pt x="46659" y="24777"/>
                  </a:lnTo>
                  <a:lnTo>
                    <a:pt x="68199" y="38811"/>
                  </a:lnTo>
                  <a:lnTo>
                    <a:pt x="75565" y="0"/>
                  </a:lnTo>
                </a:path>
              </a:pathLst>
            </a:custGeom>
            <a:ln w="3810">
              <a:solidFill>
                <a:srgbClr val="5A8F5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 name="object 459"/>
            <p:cNvSpPr/>
            <p:nvPr/>
          </p:nvSpPr>
          <p:spPr>
            <a:xfrm>
              <a:off x="4641253" y="5337188"/>
              <a:ext cx="9379" cy="8511"/>
            </a:xfrm>
            <a:custGeom>
              <a:avLst/>
              <a:gdLst/>
              <a:ahLst/>
              <a:cxnLst/>
              <a:rect l="l" t="t" r="r" b="b"/>
              <a:pathLst>
                <a:path w="6985" h="6350">
                  <a:moveTo>
                    <a:pt x="5041" y="0"/>
                  </a:moveTo>
                  <a:lnTo>
                    <a:pt x="1447" y="0"/>
                  </a:lnTo>
                  <a:lnTo>
                    <a:pt x="0" y="1371"/>
                  </a:lnTo>
                  <a:lnTo>
                    <a:pt x="0" y="4775"/>
                  </a:lnTo>
                  <a:lnTo>
                    <a:pt x="1447" y="6146"/>
                  </a:lnTo>
                  <a:lnTo>
                    <a:pt x="5041" y="6146"/>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 name="object 460"/>
            <p:cNvSpPr/>
            <p:nvPr/>
          </p:nvSpPr>
          <p:spPr>
            <a:xfrm>
              <a:off x="4641253" y="5399009"/>
              <a:ext cx="9379" cy="8511"/>
            </a:xfrm>
            <a:custGeom>
              <a:avLst/>
              <a:gdLst/>
              <a:ahLst/>
              <a:cxnLst/>
              <a:rect l="l" t="t" r="r" b="b"/>
              <a:pathLst>
                <a:path w="6985" h="6350">
                  <a:moveTo>
                    <a:pt x="5041" y="0"/>
                  </a:moveTo>
                  <a:lnTo>
                    <a:pt x="1447" y="0"/>
                  </a:lnTo>
                  <a:lnTo>
                    <a:pt x="0" y="1371"/>
                  </a:lnTo>
                  <a:lnTo>
                    <a:pt x="0" y="4775"/>
                  </a:lnTo>
                  <a:lnTo>
                    <a:pt x="1447" y="6146"/>
                  </a:lnTo>
                  <a:lnTo>
                    <a:pt x="5041" y="6146"/>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 name="object 461"/>
            <p:cNvSpPr/>
            <p:nvPr/>
          </p:nvSpPr>
          <p:spPr>
            <a:xfrm>
              <a:off x="4641253" y="5460831"/>
              <a:ext cx="9379" cy="8511"/>
            </a:xfrm>
            <a:custGeom>
              <a:avLst/>
              <a:gdLst/>
              <a:ahLst/>
              <a:cxnLst/>
              <a:rect l="l" t="t" r="r" b="b"/>
              <a:pathLst>
                <a:path w="6985" h="6350">
                  <a:moveTo>
                    <a:pt x="5041" y="0"/>
                  </a:moveTo>
                  <a:lnTo>
                    <a:pt x="1447" y="0"/>
                  </a:lnTo>
                  <a:lnTo>
                    <a:pt x="0" y="1371"/>
                  </a:lnTo>
                  <a:lnTo>
                    <a:pt x="0" y="4775"/>
                  </a:lnTo>
                  <a:lnTo>
                    <a:pt x="1447" y="6159"/>
                  </a:lnTo>
                  <a:lnTo>
                    <a:pt x="5041" y="6159"/>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 name="object 462"/>
            <p:cNvSpPr/>
            <p:nvPr/>
          </p:nvSpPr>
          <p:spPr>
            <a:xfrm>
              <a:off x="4641253" y="5522653"/>
              <a:ext cx="9379" cy="8511"/>
            </a:xfrm>
            <a:custGeom>
              <a:avLst/>
              <a:gdLst/>
              <a:ahLst/>
              <a:cxnLst/>
              <a:rect l="l" t="t" r="r" b="b"/>
              <a:pathLst>
                <a:path w="6985" h="6350">
                  <a:moveTo>
                    <a:pt x="5041" y="0"/>
                  </a:moveTo>
                  <a:lnTo>
                    <a:pt x="1447" y="0"/>
                  </a:lnTo>
                  <a:lnTo>
                    <a:pt x="0" y="1384"/>
                  </a:lnTo>
                  <a:lnTo>
                    <a:pt x="0" y="4787"/>
                  </a:lnTo>
                  <a:lnTo>
                    <a:pt x="1447" y="6159"/>
                  </a:lnTo>
                  <a:lnTo>
                    <a:pt x="5041" y="6159"/>
                  </a:lnTo>
                  <a:lnTo>
                    <a:pt x="6489" y="4787"/>
                  </a:lnTo>
                  <a:lnTo>
                    <a:pt x="6489" y="1384"/>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 name="object 463"/>
            <p:cNvSpPr/>
            <p:nvPr/>
          </p:nvSpPr>
          <p:spPr>
            <a:xfrm>
              <a:off x="4641253" y="5584491"/>
              <a:ext cx="9379" cy="8511"/>
            </a:xfrm>
            <a:custGeom>
              <a:avLst/>
              <a:gdLst/>
              <a:ahLst/>
              <a:cxnLst/>
              <a:rect l="l" t="t" r="r" b="b"/>
              <a:pathLst>
                <a:path w="6985" h="6350">
                  <a:moveTo>
                    <a:pt x="5041" y="0"/>
                  </a:moveTo>
                  <a:lnTo>
                    <a:pt x="1447" y="0"/>
                  </a:lnTo>
                  <a:lnTo>
                    <a:pt x="0" y="1371"/>
                  </a:lnTo>
                  <a:lnTo>
                    <a:pt x="0" y="4775"/>
                  </a:lnTo>
                  <a:lnTo>
                    <a:pt x="1447" y="6146"/>
                  </a:lnTo>
                  <a:lnTo>
                    <a:pt x="5041" y="6146"/>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 name="object 464"/>
            <p:cNvSpPr/>
            <p:nvPr/>
          </p:nvSpPr>
          <p:spPr>
            <a:xfrm>
              <a:off x="4641253" y="5646313"/>
              <a:ext cx="9379" cy="8511"/>
            </a:xfrm>
            <a:custGeom>
              <a:avLst/>
              <a:gdLst/>
              <a:ahLst/>
              <a:cxnLst/>
              <a:rect l="l" t="t" r="r" b="b"/>
              <a:pathLst>
                <a:path w="6985" h="6350">
                  <a:moveTo>
                    <a:pt x="5041" y="0"/>
                  </a:moveTo>
                  <a:lnTo>
                    <a:pt x="1447" y="0"/>
                  </a:lnTo>
                  <a:lnTo>
                    <a:pt x="0" y="1371"/>
                  </a:lnTo>
                  <a:lnTo>
                    <a:pt x="0" y="4775"/>
                  </a:lnTo>
                  <a:lnTo>
                    <a:pt x="1447" y="6146"/>
                  </a:lnTo>
                  <a:lnTo>
                    <a:pt x="5041" y="6146"/>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0" name="object 465"/>
            <p:cNvSpPr/>
            <p:nvPr/>
          </p:nvSpPr>
          <p:spPr>
            <a:xfrm>
              <a:off x="4739504" y="5395101"/>
              <a:ext cx="0" cy="154050"/>
            </a:xfrm>
            <a:custGeom>
              <a:avLst/>
              <a:gdLst/>
              <a:ahLst/>
              <a:cxnLst/>
              <a:rect l="l" t="t" r="r" b="b"/>
              <a:pathLst>
                <a:path h="114934">
                  <a:moveTo>
                    <a:pt x="0" y="0"/>
                  </a:moveTo>
                  <a:lnTo>
                    <a:pt x="0" y="114769"/>
                  </a:lnTo>
                </a:path>
              </a:pathLst>
            </a:custGeom>
            <a:ln w="3810">
              <a:solidFill>
                <a:srgbClr val="5A8F5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1" name="object 466"/>
            <p:cNvSpPr/>
            <p:nvPr/>
          </p:nvSpPr>
          <p:spPr>
            <a:xfrm>
              <a:off x="4345357" y="5649918"/>
              <a:ext cx="717927" cy="143835"/>
            </a:xfrm>
            <a:custGeom>
              <a:avLst/>
              <a:gdLst/>
              <a:ahLst/>
              <a:cxnLst/>
              <a:rect l="l" t="t" r="r" b="b"/>
              <a:pathLst>
                <a:path w="534670" h="107315">
                  <a:moveTo>
                    <a:pt x="534111" y="106819"/>
                  </a:moveTo>
                  <a:lnTo>
                    <a:pt x="0" y="106819"/>
                  </a:lnTo>
                  <a:lnTo>
                    <a:pt x="0" y="0"/>
                  </a:lnTo>
                  <a:lnTo>
                    <a:pt x="534111" y="0"/>
                  </a:lnTo>
                  <a:lnTo>
                    <a:pt x="534111" y="106819"/>
                  </a:lnTo>
                  <a:close/>
                </a:path>
              </a:pathLst>
            </a:custGeom>
            <a:solidFill>
              <a:srgbClr val="D8B68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2" name="object 467"/>
            <p:cNvSpPr/>
            <p:nvPr/>
          </p:nvSpPr>
          <p:spPr>
            <a:xfrm>
              <a:off x="4537560" y="5654053"/>
              <a:ext cx="278815" cy="34894"/>
            </a:xfrm>
            <a:custGeom>
              <a:avLst/>
              <a:gdLst/>
              <a:ahLst/>
              <a:cxnLst/>
              <a:rect l="l" t="t" r="r" b="b"/>
              <a:pathLst>
                <a:path w="207645" h="26034">
                  <a:moveTo>
                    <a:pt x="0" y="0"/>
                  </a:moveTo>
                  <a:lnTo>
                    <a:pt x="0" y="3937"/>
                  </a:lnTo>
                  <a:lnTo>
                    <a:pt x="11036" y="25412"/>
                  </a:lnTo>
                  <a:lnTo>
                    <a:pt x="207645" y="25412"/>
                  </a:lnTo>
                  <a:lnTo>
                    <a:pt x="207645" y="20180"/>
                  </a:lnTo>
                  <a:lnTo>
                    <a:pt x="196608" y="6540"/>
                  </a:lnTo>
                  <a:lnTo>
                    <a:pt x="0" y="0"/>
                  </a:lnTo>
                  <a:close/>
                </a:path>
              </a:pathLst>
            </a:custGeom>
            <a:solidFill>
              <a:srgbClr val="A3A4A8"/>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3" name="object 468"/>
            <p:cNvSpPr/>
            <p:nvPr/>
          </p:nvSpPr>
          <p:spPr>
            <a:xfrm>
              <a:off x="4537560" y="5667577"/>
              <a:ext cx="278815" cy="0"/>
            </a:xfrm>
            <a:custGeom>
              <a:avLst/>
              <a:gdLst/>
              <a:ahLst/>
              <a:cxnLst/>
              <a:rect l="l" t="t" r="r" b="b"/>
              <a:pathLst>
                <a:path w="207645">
                  <a:moveTo>
                    <a:pt x="0" y="0"/>
                  </a:moveTo>
                  <a:lnTo>
                    <a:pt x="207645" y="0"/>
                  </a:lnTo>
                </a:path>
              </a:pathLst>
            </a:custGeom>
            <a:ln w="20180">
              <a:solidFill>
                <a:srgbClr val="D3D3D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4" name="object 469"/>
            <p:cNvSpPr/>
            <p:nvPr/>
          </p:nvSpPr>
          <p:spPr>
            <a:xfrm>
              <a:off x="4784856"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5" name="object 470"/>
            <p:cNvSpPr/>
            <p:nvPr/>
          </p:nvSpPr>
          <p:spPr>
            <a:xfrm>
              <a:off x="4769950"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6" name="object 471"/>
            <p:cNvSpPr/>
            <p:nvPr/>
          </p:nvSpPr>
          <p:spPr>
            <a:xfrm>
              <a:off x="4755038"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7" name="object 472"/>
            <p:cNvSpPr/>
            <p:nvPr/>
          </p:nvSpPr>
          <p:spPr>
            <a:xfrm>
              <a:off x="4740133"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8" name="object 473"/>
            <p:cNvSpPr/>
            <p:nvPr/>
          </p:nvSpPr>
          <p:spPr>
            <a:xfrm>
              <a:off x="4725221"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9" name="object 474"/>
            <p:cNvSpPr/>
            <p:nvPr/>
          </p:nvSpPr>
          <p:spPr>
            <a:xfrm>
              <a:off x="4710315"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0" name="object 475"/>
            <p:cNvSpPr/>
            <p:nvPr/>
          </p:nvSpPr>
          <p:spPr>
            <a:xfrm>
              <a:off x="4695410"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1" name="object 476"/>
            <p:cNvSpPr/>
            <p:nvPr/>
          </p:nvSpPr>
          <p:spPr>
            <a:xfrm>
              <a:off x="4680497"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2" name="object 477"/>
            <p:cNvSpPr/>
            <p:nvPr/>
          </p:nvSpPr>
          <p:spPr>
            <a:xfrm>
              <a:off x="4665593"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 name="object 478"/>
            <p:cNvSpPr/>
            <p:nvPr/>
          </p:nvSpPr>
          <p:spPr>
            <a:xfrm>
              <a:off x="4650680"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4" name="object 479"/>
            <p:cNvSpPr/>
            <p:nvPr/>
          </p:nvSpPr>
          <p:spPr>
            <a:xfrm>
              <a:off x="4635776"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5" name="object 480"/>
            <p:cNvSpPr/>
            <p:nvPr/>
          </p:nvSpPr>
          <p:spPr>
            <a:xfrm>
              <a:off x="4620870"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6" name="object 481"/>
            <p:cNvSpPr/>
            <p:nvPr/>
          </p:nvSpPr>
          <p:spPr>
            <a:xfrm>
              <a:off x="4605958"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7" name="object 482"/>
            <p:cNvSpPr/>
            <p:nvPr/>
          </p:nvSpPr>
          <p:spPr>
            <a:xfrm>
              <a:off x="4591053"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8" name="object 483"/>
            <p:cNvSpPr/>
            <p:nvPr/>
          </p:nvSpPr>
          <p:spPr>
            <a:xfrm>
              <a:off x="4576141"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9" name="object 484"/>
            <p:cNvSpPr/>
            <p:nvPr/>
          </p:nvSpPr>
          <p:spPr>
            <a:xfrm>
              <a:off x="4561236"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0" name="object 485"/>
            <p:cNvSpPr/>
            <p:nvPr/>
          </p:nvSpPr>
          <p:spPr>
            <a:xfrm>
              <a:off x="4546331"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1" name="object 486"/>
            <p:cNvSpPr/>
            <p:nvPr/>
          </p:nvSpPr>
          <p:spPr>
            <a:xfrm>
              <a:off x="4787445"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2" name="object 487"/>
            <p:cNvSpPr/>
            <p:nvPr/>
          </p:nvSpPr>
          <p:spPr>
            <a:xfrm>
              <a:off x="4772532"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3" name="object 488"/>
            <p:cNvSpPr/>
            <p:nvPr/>
          </p:nvSpPr>
          <p:spPr>
            <a:xfrm>
              <a:off x="4757627"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4" name="object 489"/>
            <p:cNvSpPr/>
            <p:nvPr/>
          </p:nvSpPr>
          <p:spPr>
            <a:xfrm>
              <a:off x="4742715" y="5663058"/>
              <a:ext cx="12790" cy="3404"/>
            </a:xfrm>
            <a:custGeom>
              <a:avLst/>
              <a:gdLst/>
              <a:ahLst/>
              <a:cxnLst/>
              <a:rect l="l" t="t" r="r" b="b"/>
              <a:pathLst>
                <a:path w="9525" h="2540">
                  <a:moveTo>
                    <a:pt x="7848" y="0"/>
                  </a:moveTo>
                  <a:lnTo>
                    <a:pt x="0" y="0"/>
                  </a:lnTo>
                  <a:lnTo>
                    <a:pt x="1257" y="2286"/>
                  </a:lnTo>
                  <a:lnTo>
                    <a:pt x="9093" y="2286"/>
                  </a:lnTo>
                  <a:lnTo>
                    <a:pt x="7848"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5" name="object 490"/>
            <p:cNvSpPr/>
            <p:nvPr/>
          </p:nvSpPr>
          <p:spPr>
            <a:xfrm>
              <a:off x="4727809"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6" name="object 491"/>
            <p:cNvSpPr/>
            <p:nvPr/>
          </p:nvSpPr>
          <p:spPr>
            <a:xfrm>
              <a:off x="4712904"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7" name="object 492"/>
            <p:cNvSpPr/>
            <p:nvPr/>
          </p:nvSpPr>
          <p:spPr>
            <a:xfrm>
              <a:off x="4697992"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8" name="object 493"/>
            <p:cNvSpPr/>
            <p:nvPr/>
          </p:nvSpPr>
          <p:spPr>
            <a:xfrm>
              <a:off x="4683088"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9" name="object 494"/>
            <p:cNvSpPr/>
            <p:nvPr/>
          </p:nvSpPr>
          <p:spPr>
            <a:xfrm>
              <a:off x="4668175" y="5663058"/>
              <a:ext cx="12790" cy="3404"/>
            </a:xfrm>
            <a:custGeom>
              <a:avLst/>
              <a:gdLst/>
              <a:ahLst/>
              <a:cxnLst/>
              <a:rect l="l" t="t" r="r" b="b"/>
              <a:pathLst>
                <a:path w="9525" h="2540">
                  <a:moveTo>
                    <a:pt x="7848" y="0"/>
                  </a:moveTo>
                  <a:lnTo>
                    <a:pt x="0" y="0"/>
                  </a:lnTo>
                  <a:lnTo>
                    <a:pt x="1257" y="2286"/>
                  </a:lnTo>
                  <a:lnTo>
                    <a:pt x="9093" y="2286"/>
                  </a:lnTo>
                  <a:lnTo>
                    <a:pt x="7848"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0" name="object 495"/>
            <p:cNvSpPr/>
            <p:nvPr/>
          </p:nvSpPr>
          <p:spPr>
            <a:xfrm>
              <a:off x="4653269"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object 496"/>
            <p:cNvSpPr/>
            <p:nvPr/>
          </p:nvSpPr>
          <p:spPr>
            <a:xfrm>
              <a:off x="4638365"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2" name="object 497"/>
            <p:cNvSpPr/>
            <p:nvPr/>
          </p:nvSpPr>
          <p:spPr>
            <a:xfrm>
              <a:off x="4623452"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3" name="object 498"/>
            <p:cNvSpPr/>
            <p:nvPr/>
          </p:nvSpPr>
          <p:spPr>
            <a:xfrm>
              <a:off x="4608548"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4" name="object 499"/>
            <p:cNvSpPr/>
            <p:nvPr/>
          </p:nvSpPr>
          <p:spPr>
            <a:xfrm>
              <a:off x="4593635" y="5663058"/>
              <a:ext cx="12790" cy="3404"/>
            </a:xfrm>
            <a:custGeom>
              <a:avLst/>
              <a:gdLst/>
              <a:ahLst/>
              <a:cxnLst/>
              <a:rect l="l" t="t" r="r" b="b"/>
              <a:pathLst>
                <a:path w="9525" h="2540">
                  <a:moveTo>
                    <a:pt x="7848" y="0"/>
                  </a:moveTo>
                  <a:lnTo>
                    <a:pt x="0" y="0"/>
                  </a:lnTo>
                  <a:lnTo>
                    <a:pt x="1257" y="2286"/>
                  </a:lnTo>
                  <a:lnTo>
                    <a:pt x="9093" y="2286"/>
                  </a:lnTo>
                  <a:lnTo>
                    <a:pt x="7848"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5" name="object 500"/>
            <p:cNvSpPr/>
            <p:nvPr/>
          </p:nvSpPr>
          <p:spPr>
            <a:xfrm>
              <a:off x="4578730"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6" name="object 501"/>
            <p:cNvSpPr/>
            <p:nvPr/>
          </p:nvSpPr>
          <p:spPr>
            <a:xfrm>
              <a:off x="4563824"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7" name="object 502"/>
            <p:cNvSpPr/>
            <p:nvPr/>
          </p:nvSpPr>
          <p:spPr>
            <a:xfrm>
              <a:off x="4548912"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8" name="object 503"/>
            <p:cNvSpPr/>
            <p:nvPr/>
          </p:nvSpPr>
          <p:spPr>
            <a:xfrm>
              <a:off x="4790027"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9" name="object 504"/>
            <p:cNvSpPr/>
            <p:nvPr/>
          </p:nvSpPr>
          <p:spPr>
            <a:xfrm>
              <a:off x="4775122"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0" name="object 505"/>
            <p:cNvSpPr/>
            <p:nvPr/>
          </p:nvSpPr>
          <p:spPr>
            <a:xfrm>
              <a:off x="4760216"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1" name="object 506"/>
            <p:cNvSpPr/>
            <p:nvPr/>
          </p:nvSpPr>
          <p:spPr>
            <a:xfrm>
              <a:off x="4745303"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2" name="object 507"/>
            <p:cNvSpPr/>
            <p:nvPr/>
          </p:nvSpPr>
          <p:spPr>
            <a:xfrm>
              <a:off x="4730399"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3" name="object 508"/>
            <p:cNvSpPr/>
            <p:nvPr/>
          </p:nvSpPr>
          <p:spPr>
            <a:xfrm>
              <a:off x="4715487"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4" name="object 509"/>
            <p:cNvSpPr/>
            <p:nvPr/>
          </p:nvSpPr>
          <p:spPr>
            <a:xfrm>
              <a:off x="4700582"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5" name="object 510"/>
            <p:cNvSpPr/>
            <p:nvPr/>
          </p:nvSpPr>
          <p:spPr>
            <a:xfrm>
              <a:off x="4685676"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6" name="object 511"/>
            <p:cNvSpPr/>
            <p:nvPr/>
          </p:nvSpPr>
          <p:spPr>
            <a:xfrm>
              <a:off x="4670764"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7" name="object 512"/>
            <p:cNvSpPr/>
            <p:nvPr/>
          </p:nvSpPr>
          <p:spPr>
            <a:xfrm>
              <a:off x="4655860"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8" name="object 513"/>
            <p:cNvSpPr/>
            <p:nvPr/>
          </p:nvSpPr>
          <p:spPr>
            <a:xfrm>
              <a:off x="4640947"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9" name="object 514"/>
            <p:cNvSpPr/>
            <p:nvPr/>
          </p:nvSpPr>
          <p:spPr>
            <a:xfrm>
              <a:off x="4626042"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0" name="object 515"/>
            <p:cNvSpPr/>
            <p:nvPr/>
          </p:nvSpPr>
          <p:spPr>
            <a:xfrm>
              <a:off x="4611136"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1" name="object 516"/>
            <p:cNvSpPr/>
            <p:nvPr/>
          </p:nvSpPr>
          <p:spPr>
            <a:xfrm>
              <a:off x="4596224"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2" name="object 517"/>
            <p:cNvSpPr/>
            <p:nvPr/>
          </p:nvSpPr>
          <p:spPr>
            <a:xfrm>
              <a:off x="4581319"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3" name="object 518"/>
            <p:cNvSpPr/>
            <p:nvPr/>
          </p:nvSpPr>
          <p:spPr>
            <a:xfrm>
              <a:off x="4566407"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 name="object 519"/>
            <p:cNvSpPr/>
            <p:nvPr/>
          </p:nvSpPr>
          <p:spPr>
            <a:xfrm>
              <a:off x="4551502"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5" name="object 520"/>
            <p:cNvSpPr/>
            <p:nvPr/>
          </p:nvSpPr>
          <p:spPr>
            <a:xfrm>
              <a:off x="4792616"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6" name="object 521"/>
            <p:cNvSpPr/>
            <p:nvPr/>
          </p:nvSpPr>
          <p:spPr>
            <a:xfrm>
              <a:off x="4777711"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7" name="object 522"/>
            <p:cNvSpPr/>
            <p:nvPr/>
          </p:nvSpPr>
          <p:spPr>
            <a:xfrm>
              <a:off x="4762798"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8" name="object 523"/>
            <p:cNvSpPr/>
            <p:nvPr/>
          </p:nvSpPr>
          <p:spPr>
            <a:xfrm>
              <a:off x="4747894"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9" name="object 524"/>
            <p:cNvSpPr/>
            <p:nvPr/>
          </p:nvSpPr>
          <p:spPr>
            <a:xfrm>
              <a:off x="4732981"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0" name="object 525"/>
            <p:cNvSpPr/>
            <p:nvPr/>
          </p:nvSpPr>
          <p:spPr>
            <a:xfrm>
              <a:off x="4718075"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1" name="object 526"/>
            <p:cNvSpPr/>
            <p:nvPr/>
          </p:nvSpPr>
          <p:spPr>
            <a:xfrm>
              <a:off x="4703171"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2" name="object 527"/>
            <p:cNvSpPr/>
            <p:nvPr/>
          </p:nvSpPr>
          <p:spPr>
            <a:xfrm>
              <a:off x="4688259"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3" name="object 528"/>
            <p:cNvSpPr/>
            <p:nvPr/>
          </p:nvSpPr>
          <p:spPr>
            <a:xfrm>
              <a:off x="4673354"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4" name="object 529"/>
            <p:cNvSpPr/>
            <p:nvPr/>
          </p:nvSpPr>
          <p:spPr>
            <a:xfrm>
              <a:off x="4658442"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5" name="object 530"/>
            <p:cNvSpPr/>
            <p:nvPr/>
          </p:nvSpPr>
          <p:spPr>
            <a:xfrm>
              <a:off x="4643536"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6" name="object 531"/>
            <p:cNvSpPr/>
            <p:nvPr/>
          </p:nvSpPr>
          <p:spPr>
            <a:xfrm>
              <a:off x="4628631"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7" name="object 532"/>
            <p:cNvSpPr/>
            <p:nvPr/>
          </p:nvSpPr>
          <p:spPr>
            <a:xfrm>
              <a:off x="4613718"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8" name="object 533"/>
            <p:cNvSpPr/>
            <p:nvPr/>
          </p:nvSpPr>
          <p:spPr>
            <a:xfrm>
              <a:off x="4598814"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9" name="object 534"/>
            <p:cNvSpPr/>
            <p:nvPr/>
          </p:nvSpPr>
          <p:spPr>
            <a:xfrm>
              <a:off x="4583901"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0" name="object 535"/>
            <p:cNvSpPr/>
            <p:nvPr/>
          </p:nvSpPr>
          <p:spPr>
            <a:xfrm>
              <a:off x="4568997"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1" name="object 536"/>
            <p:cNvSpPr/>
            <p:nvPr/>
          </p:nvSpPr>
          <p:spPr>
            <a:xfrm>
              <a:off x="4554091"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2" name="object 537"/>
            <p:cNvSpPr/>
            <p:nvPr/>
          </p:nvSpPr>
          <p:spPr>
            <a:xfrm>
              <a:off x="4472549" y="5301379"/>
              <a:ext cx="185024" cy="370230"/>
            </a:xfrm>
            <a:custGeom>
              <a:avLst/>
              <a:gdLst/>
              <a:ahLst/>
              <a:cxnLst/>
              <a:rect l="l" t="t" r="r" b="b"/>
              <a:pathLst>
                <a:path w="137795" h="276225">
                  <a:moveTo>
                    <a:pt x="30909" y="0"/>
                  </a:moveTo>
                  <a:lnTo>
                    <a:pt x="19315" y="25876"/>
                  </a:lnTo>
                  <a:lnTo>
                    <a:pt x="8991" y="81907"/>
                  </a:lnTo>
                  <a:lnTo>
                    <a:pt x="1899" y="148270"/>
                  </a:lnTo>
                  <a:lnTo>
                    <a:pt x="0" y="205143"/>
                  </a:lnTo>
                  <a:lnTo>
                    <a:pt x="5255" y="232702"/>
                  </a:lnTo>
                  <a:lnTo>
                    <a:pt x="33651" y="245494"/>
                  </a:lnTo>
                  <a:lnTo>
                    <a:pt x="74935" y="259583"/>
                  </a:lnTo>
                  <a:lnTo>
                    <a:pt x="112145" y="270969"/>
                  </a:lnTo>
                  <a:lnTo>
                    <a:pt x="128318" y="275653"/>
                  </a:lnTo>
                  <a:lnTo>
                    <a:pt x="137208" y="247040"/>
                  </a:lnTo>
                  <a:lnTo>
                    <a:pt x="42161" y="203365"/>
                  </a:lnTo>
                  <a:lnTo>
                    <a:pt x="58798" y="61252"/>
                  </a:lnTo>
                  <a:lnTo>
                    <a:pt x="58463" y="40737"/>
                  </a:lnTo>
                  <a:lnTo>
                    <a:pt x="56712" y="19700"/>
                  </a:lnTo>
                  <a:lnTo>
                    <a:pt x="49033" y="4127"/>
                  </a:lnTo>
                  <a:lnTo>
                    <a:pt x="30909" y="0"/>
                  </a:lnTo>
                  <a:close/>
                </a:path>
              </a:pathLst>
            </a:custGeom>
            <a:solidFill>
              <a:srgbClr val="6AC06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3" name="object 538"/>
            <p:cNvSpPr/>
            <p:nvPr/>
          </p:nvSpPr>
          <p:spPr>
            <a:xfrm>
              <a:off x="4526612" y="5402981"/>
              <a:ext cx="132739" cy="270412"/>
            </a:xfrm>
            <a:prstGeom prst="rect">
              <a:avLst/>
            </a:prstGeom>
            <a:blipFill>
              <a:blip r:embed="rId7"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4" name="object 539"/>
            <p:cNvSpPr/>
            <p:nvPr/>
          </p:nvSpPr>
          <p:spPr>
            <a:xfrm>
              <a:off x="4569788" y="5464519"/>
              <a:ext cx="367490" cy="255331"/>
            </a:xfrm>
            <a:custGeom>
              <a:avLst/>
              <a:gdLst/>
              <a:ahLst/>
              <a:cxnLst/>
              <a:rect l="l" t="t" r="r" b="b"/>
              <a:pathLst>
                <a:path w="273685" h="190500">
                  <a:moveTo>
                    <a:pt x="271462" y="0"/>
                  </a:moveTo>
                  <a:lnTo>
                    <a:pt x="2082" y="0"/>
                  </a:lnTo>
                  <a:lnTo>
                    <a:pt x="0" y="2082"/>
                  </a:lnTo>
                  <a:lnTo>
                    <a:pt x="0" y="188391"/>
                  </a:lnTo>
                  <a:lnTo>
                    <a:pt x="2082" y="190474"/>
                  </a:lnTo>
                  <a:lnTo>
                    <a:pt x="271462" y="190474"/>
                  </a:lnTo>
                  <a:lnTo>
                    <a:pt x="273558" y="188391"/>
                  </a:lnTo>
                  <a:lnTo>
                    <a:pt x="273558" y="2082"/>
                  </a:lnTo>
                  <a:lnTo>
                    <a:pt x="271462"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5" name="object 540"/>
            <p:cNvSpPr/>
            <p:nvPr/>
          </p:nvSpPr>
          <p:spPr>
            <a:xfrm>
              <a:off x="4577183" y="5464519"/>
              <a:ext cx="367490" cy="255331"/>
            </a:xfrm>
            <a:custGeom>
              <a:avLst/>
              <a:gdLst/>
              <a:ahLst/>
              <a:cxnLst/>
              <a:rect l="l" t="t" r="r" b="b"/>
              <a:pathLst>
                <a:path w="273685" h="190500">
                  <a:moveTo>
                    <a:pt x="271462" y="0"/>
                  </a:moveTo>
                  <a:lnTo>
                    <a:pt x="2082" y="0"/>
                  </a:lnTo>
                  <a:lnTo>
                    <a:pt x="0" y="2082"/>
                  </a:lnTo>
                  <a:lnTo>
                    <a:pt x="0" y="188391"/>
                  </a:lnTo>
                  <a:lnTo>
                    <a:pt x="2082" y="190474"/>
                  </a:lnTo>
                  <a:lnTo>
                    <a:pt x="271462" y="190474"/>
                  </a:lnTo>
                  <a:lnTo>
                    <a:pt x="273558" y="188391"/>
                  </a:lnTo>
                  <a:lnTo>
                    <a:pt x="273558" y="2082"/>
                  </a:lnTo>
                  <a:lnTo>
                    <a:pt x="271462" y="0"/>
                  </a:lnTo>
                  <a:close/>
                </a:path>
              </a:pathLst>
            </a:custGeom>
            <a:solidFill>
              <a:srgbClr val="D3D3D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6" name="object 541"/>
            <p:cNvSpPr/>
            <p:nvPr/>
          </p:nvSpPr>
          <p:spPr>
            <a:xfrm>
              <a:off x="4577538" y="5464519"/>
              <a:ext cx="255213" cy="297827"/>
            </a:xfrm>
            <a:prstGeom prst="rect">
              <a:avLst/>
            </a:prstGeom>
            <a:blipFill>
              <a:blip r:embed="rId8"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30" name="テキスト ボックス 229"/>
          <p:cNvSpPr txBox="1"/>
          <p:nvPr/>
        </p:nvSpPr>
        <p:spPr>
          <a:xfrm>
            <a:off x="5603512" y="4219434"/>
            <a:ext cx="1224000" cy="792000"/>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申告書に</a:t>
            </a:r>
            <a:endParaRPr kumimoji="0"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自動入力・</a:t>
            </a:r>
            <a:endParaRPr kumimoji="0"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自動計算♪</a:t>
            </a:r>
            <a:endParaRPr kumimoji="0" lang="ja-JP"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231" name="テキスト ボックス 230"/>
          <p:cNvSpPr txBox="1"/>
          <p:nvPr/>
        </p:nvSpPr>
        <p:spPr>
          <a:xfrm>
            <a:off x="2680231" y="4180668"/>
            <a:ext cx="1620000" cy="861774"/>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マイナポータル</a:t>
            </a:r>
            <a:endParaRPr kumimoji="0"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から、まとめて</a:t>
            </a:r>
            <a:endParaRPr kumimoji="0"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データで取得</a:t>
            </a:r>
            <a:endParaRPr kumimoji="0" lang="ja-JP"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232" name="object 408"/>
          <p:cNvSpPr txBox="1"/>
          <p:nvPr/>
        </p:nvSpPr>
        <p:spPr>
          <a:xfrm>
            <a:off x="857678" y="5052003"/>
            <a:ext cx="623260" cy="579646"/>
          </a:xfrm>
          <a:prstGeom prst="rect">
            <a:avLst/>
          </a:prstGeom>
        </p:spPr>
        <p:txBody>
          <a:bodyPr vert="horz" wrap="square" lIns="0" tIns="6350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ja-JP" sz="105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証券会社</a:t>
            </a:r>
            <a:endParaRPr kumimoji="0" lang="en-US" altLang="ja-JP" sz="105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ja-JP" sz="5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年間取引 </a:t>
            </a:r>
            <a:endParaRPr kumimoji="0" lang="en-US"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報告書</a:t>
            </a:r>
          </a:p>
        </p:txBody>
      </p:sp>
      <p:sp>
        <p:nvSpPr>
          <p:cNvPr id="233" name="object 418"/>
          <p:cNvSpPr/>
          <p:nvPr/>
        </p:nvSpPr>
        <p:spPr>
          <a:xfrm>
            <a:off x="1753583" y="5336449"/>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4" name="object 408"/>
          <p:cNvSpPr txBox="1"/>
          <p:nvPr/>
        </p:nvSpPr>
        <p:spPr>
          <a:xfrm>
            <a:off x="1656639" y="4561292"/>
            <a:ext cx="530441" cy="539016"/>
          </a:xfrm>
          <a:prstGeom prst="rect">
            <a:avLst/>
          </a:prstGeom>
        </p:spPr>
        <p:txBody>
          <a:bodyPr vert="horz" wrap="square" lIns="0" tIns="6350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銀行等</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ja-JP" sz="5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年末残高</a:t>
            </a:r>
            <a:r>
              <a:rPr kumimoji="0" lang="ja-JP"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 </a:t>
            </a:r>
            <a:r>
              <a:rPr kumimoji="0" lang="ja-JP" altLang="en-US"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　証明書</a:t>
            </a:r>
            <a:endParaRPr kumimoji="0" lang="en-US"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p:txBody>
      </p:sp>
      <p:sp>
        <p:nvSpPr>
          <p:cNvPr id="63" name="object 401" descr="保険料控除証明書の書類のイラスト"/>
          <p:cNvSpPr/>
          <p:nvPr/>
        </p:nvSpPr>
        <p:spPr>
          <a:xfrm>
            <a:off x="851941" y="4245006"/>
            <a:ext cx="613905" cy="768546"/>
          </a:xfrm>
          <a:custGeom>
            <a:avLst/>
            <a:gdLst/>
            <a:ahLst/>
            <a:cxnLst/>
            <a:rect l="l" t="t" r="r" b="b"/>
            <a:pathLst>
              <a:path w="457200" h="573404">
                <a:moveTo>
                  <a:pt x="457200" y="0"/>
                </a:moveTo>
                <a:lnTo>
                  <a:pt x="0" y="0"/>
                </a:lnTo>
                <a:lnTo>
                  <a:pt x="0" y="573303"/>
                </a:lnTo>
                <a:lnTo>
                  <a:pt x="349199" y="573303"/>
                </a:lnTo>
                <a:lnTo>
                  <a:pt x="457200" y="465302"/>
                </a:lnTo>
                <a:lnTo>
                  <a:pt x="457200"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object 402"/>
          <p:cNvSpPr/>
          <p:nvPr/>
        </p:nvSpPr>
        <p:spPr>
          <a:xfrm>
            <a:off x="859125" y="4237476"/>
            <a:ext cx="613905" cy="768546"/>
          </a:xfrm>
          <a:custGeom>
            <a:avLst/>
            <a:gdLst/>
            <a:ahLst/>
            <a:cxnLst/>
            <a:rect l="l" t="t" r="r" b="b"/>
            <a:pathLst>
              <a:path w="457200" h="573404">
                <a:moveTo>
                  <a:pt x="457200" y="465302"/>
                </a:moveTo>
                <a:lnTo>
                  <a:pt x="349199" y="573303"/>
                </a:lnTo>
                <a:lnTo>
                  <a:pt x="0" y="573303"/>
                </a:lnTo>
                <a:lnTo>
                  <a:pt x="0" y="0"/>
                </a:lnTo>
                <a:lnTo>
                  <a:pt x="457200" y="0"/>
                </a:lnTo>
                <a:lnTo>
                  <a:pt x="457200" y="465302"/>
                </a:lnTo>
                <a:close/>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object 403"/>
          <p:cNvSpPr/>
          <p:nvPr/>
        </p:nvSpPr>
        <p:spPr>
          <a:xfrm>
            <a:off x="1328012" y="4861128"/>
            <a:ext cx="145802" cy="145539"/>
          </a:xfrm>
          <a:custGeom>
            <a:avLst/>
            <a:gdLst/>
            <a:ahLst/>
            <a:cxnLst/>
            <a:rect l="l" t="t" r="r" b="b"/>
            <a:pathLst>
              <a:path w="108585" h="108584">
                <a:moveTo>
                  <a:pt x="108000" y="0"/>
                </a:moveTo>
                <a:lnTo>
                  <a:pt x="0" y="0"/>
                </a:lnTo>
                <a:lnTo>
                  <a:pt x="0" y="108000"/>
                </a:lnTo>
                <a:lnTo>
                  <a:pt x="108000" y="0"/>
                </a:lnTo>
                <a:close/>
              </a:path>
            </a:pathLst>
          </a:custGeom>
          <a:solidFill>
            <a:srgbClr val="231F2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object 404"/>
          <p:cNvSpPr/>
          <p:nvPr/>
        </p:nvSpPr>
        <p:spPr>
          <a:xfrm>
            <a:off x="1004141" y="4592133"/>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object 405"/>
          <p:cNvSpPr/>
          <p:nvPr/>
        </p:nvSpPr>
        <p:spPr>
          <a:xfrm>
            <a:off x="1004141" y="4669929"/>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object 406"/>
          <p:cNvSpPr/>
          <p:nvPr/>
        </p:nvSpPr>
        <p:spPr>
          <a:xfrm>
            <a:off x="1011321" y="4760291"/>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object 407"/>
          <p:cNvSpPr/>
          <p:nvPr/>
        </p:nvSpPr>
        <p:spPr>
          <a:xfrm>
            <a:off x="1011323" y="4559488"/>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5" name="object 406"/>
          <p:cNvSpPr/>
          <p:nvPr/>
        </p:nvSpPr>
        <p:spPr>
          <a:xfrm>
            <a:off x="1013717" y="4664916"/>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6" name="object 406"/>
          <p:cNvSpPr/>
          <p:nvPr/>
        </p:nvSpPr>
        <p:spPr>
          <a:xfrm>
            <a:off x="1013717" y="4574554"/>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0" name="テキスト ボックス 239"/>
          <p:cNvSpPr txBox="1"/>
          <p:nvPr/>
        </p:nvSpPr>
        <p:spPr>
          <a:xfrm>
            <a:off x="778836" y="4007999"/>
            <a:ext cx="753851" cy="595035"/>
          </a:xfrm>
          <a:prstGeom prst="rect">
            <a:avLst/>
          </a:prstGeom>
          <a:noFill/>
        </p:spPr>
        <p:txBody>
          <a:bodyPr wrap="square" rtlCol="0">
            <a:spAutoFit/>
          </a:bodyPr>
          <a:lstStyle/>
          <a:p>
            <a:pPr marL="22225" marR="0" lvl="0" indent="0" algn="ctr" defTabSz="457200" rtl="0" eaLnBrk="1" fontAlgn="auto" latinLnBrk="0" hangingPunct="1">
              <a:lnSpc>
                <a:spcPct val="100000"/>
              </a:lnSpc>
              <a:spcBef>
                <a:spcPts val="500"/>
              </a:spcBef>
              <a:spcAft>
                <a:spcPts val="0"/>
              </a:spcAft>
              <a:buClrTx/>
              <a:buSzTx/>
              <a:buFontTx/>
              <a:buNone/>
              <a:tabLst/>
              <a:defRPr/>
            </a:pPr>
            <a:r>
              <a:rPr kumimoji="0" lang="ja-JP" altLang="en-US" sz="105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保険会社</a:t>
            </a:r>
            <a:endPar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2225" marR="0" lvl="0" indent="0" algn="ctr" defTabSz="457200" rtl="0" eaLnBrk="1" fontAlgn="auto" latinLnBrk="0" hangingPunct="1">
              <a:lnSpc>
                <a:spcPct val="100000"/>
              </a:lnSpc>
              <a:spcBef>
                <a:spcPts val="500"/>
              </a:spcBef>
              <a:spcAft>
                <a:spcPts val="0"/>
              </a:spcAft>
              <a:buClrTx/>
              <a:buSzTx/>
              <a:buFontTx/>
              <a:buNone/>
              <a:tabLst/>
              <a:defRPr/>
            </a:pPr>
            <a:r>
              <a:rPr kumimoji="1" lang="ja-JP" altLang="en-US"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保険料控除証明書</a:t>
            </a:r>
            <a:endParaRPr kumimoji="0" lang="ja-JP" altLang="en-US"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p:txBody>
      </p:sp>
      <p:sp>
        <p:nvSpPr>
          <p:cNvPr id="246" name="object 398"/>
          <p:cNvSpPr txBox="1"/>
          <p:nvPr/>
        </p:nvSpPr>
        <p:spPr>
          <a:xfrm>
            <a:off x="1122176" y="2302019"/>
            <a:ext cx="2948116" cy="1356012"/>
          </a:xfrm>
          <a:prstGeom prst="rect">
            <a:avLst/>
          </a:prstGeom>
        </p:spPr>
        <p:txBody>
          <a:bodyPr vert="horz" wrap="square" lIns="0" tIns="12700" rIns="0" bIns="0" rtlCol="0">
            <a:spAutoFit/>
          </a:bodyPr>
          <a:lstStyle/>
          <a:p>
            <a:pPr marL="269875" marR="5080" lvl="0" indent="-261938" algn="l" defTabSz="457200" rtl="0" eaLnBrk="1" fontAlgn="auto" latinLnBrk="0" hangingPunct="1">
              <a:lnSpc>
                <a:spcPct val="90000"/>
              </a:lnSpc>
              <a:spcBef>
                <a:spcPts val="100"/>
              </a:spcBef>
              <a:spcAft>
                <a:spcPts val="0"/>
              </a:spcAft>
              <a:buClr>
                <a:srgbClr val="27AAE1"/>
              </a:buClr>
              <a:buSzPct val="105882"/>
              <a:defRPr/>
            </a:pPr>
            <a:r>
              <a:rPr kumimoji="0" lang="ja-JP" altLang="en-US" b="1" dirty="0">
                <a:solidFill>
                  <a:prstClr val="black"/>
                </a:solidFill>
                <a:latin typeface="Meiryo" charset="-128"/>
                <a:ea typeface="Meiryo" charset="-128"/>
                <a:cs typeface="Meiryo" charset="-128"/>
              </a:rPr>
              <a:t>●</a:t>
            </a:r>
            <a:r>
              <a:rPr kumimoji="0" lang="en-US" altLang="ja-JP" b="1" dirty="0">
                <a:solidFill>
                  <a:prstClr val="black"/>
                </a:solidFill>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控除証明書等の書面の</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5080" lvl="0" indent="-261938" algn="l" defTabSz="457200" rtl="0" eaLnBrk="1" fontAlgn="auto" latinLnBrk="0" hangingPunct="1">
              <a:lnSpc>
                <a:spcPct val="90000"/>
              </a:lnSpc>
              <a:spcBef>
                <a:spcPts val="100"/>
              </a:spcBef>
              <a:spcAft>
                <a:spcPts val="0"/>
              </a:spcAft>
              <a:buClr>
                <a:srgbClr val="27AAE1"/>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収集・管理・提出</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が必要</a:t>
            </a:r>
            <a:endParaRPr kumimoji="0"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lvl="0" indent="-261938" defTabSz="457200">
              <a:lnSpc>
                <a:spcPct val="90000"/>
              </a:lnSpc>
              <a:spcBef>
                <a:spcPts val="165"/>
              </a:spcBef>
              <a:buClr>
                <a:srgbClr val="27AAE1"/>
              </a:buClr>
              <a:buSzPct val="105882"/>
              <a:defRPr/>
            </a:pPr>
            <a:r>
              <a:rPr kumimoji="0" lang="ja-JP" altLang="en-US" b="1" dirty="0">
                <a:solidFill>
                  <a:prstClr val="black"/>
                </a:solidFill>
                <a:latin typeface="Meiryo" charset="-128"/>
                <a:ea typeface="Meiryo" charset="-128"/>
                <a:cs typeface="Meiryo" charset="-128"/>
              </a:rPr>
              <a:t>●</a:t>
            </a:r>
            <a:r>
              <a:rPr kumimoji="0" lang="en-US" altLang="ja-JP" b="1" dirty="0">
                <a:solidFill>
                  <a:prstClr val="black"/>
                </a:solidFill>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書面の控除証明書等を</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0" lvl="0" indent="-261938" algn="l" defTabSz="457200" rtl="0" eaLnBrk="1" fontAlgn="auto" latinLnBrk="0" hangingPunct="1">
              <a:lnSpc>
                <a:spcPct val="90000"/>
              </a:lnSpc>
              <a:spcBef>
                <a:spcPts val="165"/>
              </a:spcBef>
              <a:spcAft>
                <a:spcPts val="0"/>
              </a:spcAft>
              <a:buClr>
                <a:srgbClr val="27AAE1"/>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１件１</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件確認</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しながら</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0" lvl="0" indent="-261938" algn="l" defTabSz="457200" rtl="0" eaLnBrk="1" fontAlgn="auto" latinLnBrk="0" hangingPunct="1">
              <a:lnSpc>
                <a:spcPct val="90000"/>
              </a:lnSpc>
              <a:spcBef>
                <a:spcPts val="165"/>
              </a:spcBef>
              <a:spcAft>
                <a:spcPts val="0"/>
              </a:spcAft>
              <a:buClr>
                <a:srgbClr val="27AAE1"/>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記入・入力</a:t>
            </a:r>
            <a:endPar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sp>
        <p:nvSpPr>
          <p:cNvPr id="42" name="object 382"/>
          <p:cNvSpPr/>
          <p:nvPr/>
        </p:nvSpPr>
        <p:spPr>
          <a:xfrm>
            <a:off x="806731" y="2131149"/>
            <a:ext cx="3240000" cy="1800000"/>
          </a:xfrm>
          <a:custGeom>
            <a:avLst/>
            <a:gdLst/>
            <a:ahLst/>
            <a:cxnLst/>
            <a:rect l="l" t="t" r="r" b="b"/>
            <a:pathLst>
              <a:path w="2448560" h="1062354">
                <a:moveTo>
                  <a:pt x="2448001" y="1061986"/>
                </a:moveTo>
                <a:lnTo>
                  <a:pt x="0" y="1061986"/>
                </a:lnTo>
                <a:lnTo>
                  <a:pt x="0" y="0"/>
                </a:lnTo>
                <a:lnTo>
                  <a:pt x="2448001" y="0"/>
                </a:lnTo>
                <a:lnTo>
                  <a:pt x="2448001" y="1061986"/>
                </a:lnTo>
                <a:close/>
              </a:path>
            </a:pathLst>
          </a:custGeom>
          <a:ln w="38100">
            <a:solidFill>
              <a:srgbClr val="27AAE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object 394"/>
          <p:cNvSpPr>
            <a:spLocks noChangeAspect="1"/>
          </p:cNvSpPr>
          <p:nvPr/>
        </p:nvSpPr>
        <p:spPr>
          <a:xfrm>
            <a:off x="447891" y="1758948"/>
            <a:ext cx="721305" cy="720000"/>
          </a:xfrm>
          <a:custGeom>
            <a:avLst/>
            <a:gdLst/>
            <a:ahLst/>
            <a:cxnLst/>
            <a:rect l="l" t="t" r="r" b="b"/>
            <a:pathLst>
              <a:path w="648335" h="648334">
                <a:moveTo>
                  <a:pt x="324002" y="0"/>
                </a:moveTo>
                <a:lnTo>
                  <a:pt x="276123" y="3512"/>
                </a:lnTo>
                <a:lnTo>
                  <a:pt x="230425" y="13717"/>
                </a:lnTo>
                <a:lnTo>
                  <a:pt x="187410" y="30113"/>
                </a:lnTo>
                <a:lnTo>
                  <a:pt x="147579" y="52198"/>
                </a:lnTo>
                <a:lnTo>
                  <a:pt x="111432" y="79471"/>
                </a:lnTo>
                <a:lnTo>
                  <a:pt x="79471" y="111432"/>
                </a:lnTo>
                <a:lnTo>
                  <a:pt x="52198" y="147579"/>
                </a:lnTo>
                <a:lnTo>
                  <a:pt x="30113" y="187410"/>
                </a:lnTo>
                <a:lnTo>
                  <a:pt x="13717" y="230425"/>
                </a:lnTo>
                <a:lnTo>
                  <a:pt x="3512" y="276123"/>
                </a:lnTo>
                <a:lnTo>
                  <a:pt x="0" y="324002"/>
                </a:lnTo>
                <a:lnTo>
                  <a:pt x="3512" y="371881"/>
                </a:lnTo>
                <a:lnTo>
                  <a:pt x="13717" y="417579"/>
                </a:lnTo>
                <a:lnTo>
                  <a:pt x="30113" y="460594"/>
                </a:lnTo>
                <a:lnTo>
                  <a:pt x="52198" y="500425"/>
                </a:lnTo>
                <a:lnTo>
                  <a:pt x="79471" y="536572"/>
                </a:lnTo>
                <a:lnTo>
                  <a:pt x="111432" y="568532"/>
                </a:lnTo>
                <a:lnTo>
                  <a:pt x="147579" y="595806"/>
                </a:lnTo>
                <a:lnTo>
                  <a:pt x="187410" y="617891"/>
                </a:lnTo>
                <a:lnTo>
                  <a:pt x="230425" y="634286"/>
                </a:lnTo>
                <a:lnTo>
                  <a:pt x="276123" y="644491"/>
                </a:lnTo>
                <a:lnTo>
                  <a:pt x="324002" y="648004"/>
                </a:lnTo>
                <a:lnTo>
                  <a:pt x="371881" y="644491"/>
                </a:lnTo>
                <a:lnTo>
                  <a:pt x="417579" y="634286"/>
                </a:lnTo>
                <a:lnTo>
                  <a:pt x="460594" y="617891"/>
                </a:lnTo>
                <a:lnTo>
                  <a:pt x="500425" y="595806"/>
                </a:lnTo>
                <a:lnTo>
                  <a:pt x="536572" y="568532"/>
                </a:lnTo>
                <a:lnTo>
                  <a:pt x="568532" y="536572"/>
                </a:lnTo>
                <a:lnTo>
                  <a:pt x="595806" y="500425"/>
                </a:lnTo>
                <a:lnTo>
                  <a:pt x="617891" y="460594"/>
                </a:lnTo>
                <a:lnTo>
                  <a:pt x="634286" y="417579"/>
                </a:lnTo>
                <a:lnTo>
                  <a:pt x="644491" y="371881"/>
                </a:lnTo>
                <a:lnTo>
                  <a:pt x="648004" y="324002"/>
                </a:lnTo>
                <a:lnTo>
                  <a:pt x="644491" y="276123"/>
                </a:lnTo>
                <a:lnTo>
                  <a:pt x="634286" y="230425"/>
                </a:lnTo>
                <a:lnTo>
                  <a:pt x="617891" y="187410"/>
                </a:lnTo>
                <a:lnTo>
                  <a:pt x="595806" y="147579"/>
                </a:lnTo>
                <a:lnTo>
                  <a:pt x="568532" y="111432"/>
                </a:lnTo>
                <a:lnTo>
                  <a:pt x="536572" y="79471"/>
                </a:lnTo>
                <a:lnTo>
                  <a:pt x="500425" y="52198"/>
                </a:lnTo>
                <a:lnTo>
                  <a:pt x="460594" y="30113"/>
                </a:lnTo>
                <a:lnTo>
                  <a:pt x="417579" y="13717"/>
                </a:lnTo>
                <a:lnTo>
                  <a:pt x="371881" y="3512"/>
                </a:lnTo>
                <a:lnTo>
                  <a:pt x="324002" y="0"/>
                </a:lnTo>
                <a:close/>
              </a:path>
            </a:pathLst>
          </a:custGeom>
          <a:solidFill>
            <a:srgbClr val="27AAE1"/>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7" name="図 236" descr="困っているマイナちゃんのイラスト"/>
          <p:cNvPicPr>
            <a:picLocks noChangeAspect="1"/>
          </p:cNvPicPr>
          <p:nvPr/>
        </p:nvPicPr>
        <p:blipFill>
          <a:blip r:embed="rId9">
            <a:clrChange>
              <a:clrFrom>
                <a:srgbClr val="ED1C24"/>
              </a:clrFrom>
              <a:clrTo>
                <a:srgbClr val="ED1C24">
                  <a:alpha val="0"/>
                </a:srgbClr>
              </a:clrTo>
            </a:clrChange>
          </a:blip>
          <a:stretch>
            <a:fillRect/>
          </a:stretch>
        </p:blipFill>
        <p:spPr>
          <a:xfrm>
            <a:off x="136581" y="2619396"/>
            <a:ext cx="1115539" cy="1260000"/>
          </a:xfrm>
          <a:prstGeom prst="rect">
            <a:avLst/>
          </a:prstGeom>
        </p:spPr>
      </p:pic>
      <p:sp>
        <p:nvSpPr>
          <p:cNvPr id="247" name="テキスト ボックス 246"/>
          <p:cNvSpPr txBox="1"/>
          <p:nvPr/>
        </p:nvSpPr>
        <p:spPr>
          <a:xfrm>
            <a:off x="355076" y="1965880"/>
            <a:ext cx="9000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u="none" strike="noStrike" kern="1200" cap="none" spc="0" normalizeH="0" baseline="0" noProof="0" dirty="0">
                <a:ln>
                  <a:noFill/>
                </a:ln>
                <a:solidFill>
                  <a:prstClr val="white"/>
                </a:solidFill>
                <a:effectLst/>
                <a:uLnTx/>
                <a:uFillTx/>
                <a:latin typeface="Meiryo" charset="-128"/>
                <a:ea typeface="Meiryo" charset="-128"/>
                <a:cs typeface="Meiryo" charset="-128"/>
              </a:rPr>
              <a:t>Before</a:t>
            </a:r>
            <a:endParaRPr kumimoji="1" lang="ja-JP" altLang="en-US" sz="1400" b="1" u="none" strike="noStrike" kern="1200" cap="none" spc="0" normalizeH="0" baseline="0" noProof="0" dirty="0">
              <a:ln>
                <a:noFill/>
              </a:ln>
              <a:solidFill>
                <a:prstClr val="white"/>
              </a:solidFill>
              <a:effectLst/>
              <a:uLnTx/>
              <a:uFillTx/>
              <a:latin typeface="Meiryo" charset="-128"/>
              <a:ea typeface="Meiryo" charset="-128"/>
              <a:cs typeface="Meiryo" charset="-128"/>
            </a:endParaRPr>
          </a:p>
        </p:txBody>
      </p:sp>
      <p:sp>
        <p:nvSpPr>
          <p:cNvPr id="48" name="object 384"/>
          <p:cNvSpPr/>
          <p:nvPr/>
        </p:nvSpPr>
        <p:spPr>
          <a:xfrm>
            <a:off x="4933847" y="2124424"/>
            <a:ext cx="3600000" cy="1800000"/>
          </a:xfrm>
          <a:custGeom>
            <a:avLst/>
            <a:gdLst/>
            <a:ahLst/>
            <a:cxnLst/>
            <a:rect l="l" t="t" r="r" b="b"/>
            <a:pathLst>
              <a:path w="2448559" h="1062354">
                <a:moveTo>
                  <a:pt x="2448001" y="1061986"/>
                </a:moveTo>
                <a:lnTo>
                  <a:pt x="0" y="1061986"/>
                </a:lnTo>
                <a:lnTo>
                  <a:pt x="0" y="0"/>
                </a:lnTo>
                <a:lnTo>
                  <a:pt x="2448001" y="0"/>
                </a:lnTo>
                <a:lnTo>
                  <a:pt x="2448001" y="1061986"/>
                </a:lnTo>
                <a:close/>
              </a:path>
            </a:pathLst>
          </a:custGeom>
          <a:ln w="38100">
            <a:solidFill>
              <a:srgbClr val="F15A2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object 396"/>
          <p:cNvSpPr>
            <a:spLocks noChangeAspect="1"/>
          </p:cNvSpPr>
          <p:nvPr/>
        </p:nvSpPr>
        <p:spPr>
          <a:xfrm>
            <a:off x="4579715" y="1768573"/>
            <a:ext cx="720000" cy="720000"/>
          </a:xfrm>
          <a:custGeom>
            <a:avLst/>
            <a:gdLst/>
            <a:ahLst/>
            <a:cxnLst/>
            <a:rect l="l" t="t" r="r" b="b"/>
            <a:pathLst>
              <a:path w="648335" h="648334">
                <a:moveTo>
                  <a:pt x="323989" y="0"/>
                </a:moveTo>
                <a:lnTo>
                  <a:pt x="276110" y="3512"/>
                </a:lnTo>
                <a:lnTo>
                  <a:pt x="230414" y="13717"/>
                </a:lnTo>
                <a:lnTo>
                  <a:pt x="187400" y="30113"/>
                </a:lnTo>
                <a:lnTo>
                  <a:pt x="147570" y="52198"/>
                </a:lnTo>
                <a:lnTo>
                  <a:pt x="111425" y="79471"/>
                </a:lnTo>
                <a:lnTo>
                  <a:pt x="79466" y="111432"/>
                </a:lnTo>
                <a:lnTo>
                  <a:pt x="52194" y="147579"/>
                </a:lnTo>
                <a:lnTo>
                  <a:pt x="30111" y="187410"/>
                </a:lnTo>
                <a:lnTo>
                  <a:pt x="13716" y="230425"/>
                </a:lnTo>
                <a:lnTo>
                  <a:pt x="3512" y="276123"/>
                </a:lnTo>
                <a:lnTo>
                  <a:pt x="0" y="324002"/>
                </a:lnTo>
                <a:lnTo>
                  <a:pt x="3512" y="371881"/>
                </a:lnTo>
                <a:lnTo>
                  <a:pt x="13716" y="417579"/>
                </a:lnTo>
                <a:lnTo>
                  <a:pt x="30111" y="460594"/>
                </a:lnTo>
                <a:lnTo>
                  <a:pt x="52194" y="500425"/>
                </a:lnTo>
                <a:lnTo>
                  <a:pt x="79466" y="536572"/>
                </a:lnTo>
                <a:lnTo>
                  <a:pt x="111425" y="568532"/>
                </a:lnTo>
                <a:lnTo>
                  <a:pt x="147570" y="595806"/>
                </a:lnTo>
                <a:lnTo>
                  <a:pt x="187400" y="617891"/>
                </a:lnTo>
                <a:lnTo>
                  <a:pt x="230414" y="634286"/>
                </a:lnTo>
                <a:lnTo>
                  <a:pt x="276110" y="644491"/>
                </a:lnTo>
                <a:lnTo>
                  <a:pt x="323989" y="648004"/>
                </a:lnTo>
                <a:lnTo>
                  <a:pt x="371868" y="644491"/>
                </a:lnTo>
                <a:lnTo>
                  <a:pt x="417566" y="634286"/>
                </a:lnTo>
                <a:lnTo>
                  <a:pt x="460581" y="617891"/>
                </a:lnTo>
                <a:lnTo>
                  <a:pt x="500413" y="595806"/>
                </a:lnTo>
                <a:lnTo>
                  <a:pt x="536559" y="568532"/>
                </a:lnTo>
                <a:lnTo>
                  <a:pt x="568520" y="536572"/>
                </a:lnTo>
                <a:lnTo>
                  <a:pt x="595793" y="500425"/>
                </a:lnTo>
                <a:lnTo>
                  <a:pt x="617878" y="460594"/>
                </a:lnTo>
                <a:lnTo>
                  <a:pt x="634274" y="417579"/>
                </a:lnTo>
                <a:lnTo>
                  <a:pt x="644479" y="371881"/>
                </a:lnTo>
                <a:lnTo>
                  <a:pt x="647992" y="324002"/>
                </a:lnTo>
                <a:lnTo>
                  <a:pt x="644479" y="276123"/>
                </a:lnTo>
                <a:lnTo>
                  <a:pt x="634274" y="230425"/>
                </a:lnTo>
                <a:lnTo>
                  <a:pt x="617878" y="187410"/>
                </a:lnTo>
                <a:lnTo>
                  <a:pt x="595793" y="147579"/>
                </a:lnTo>
                <a:lnTo>
                  <a:pt x="568520" y="111432"/>
                </a:lnTo>
                <a:lnTo>
                  <a:pt x="536559" y="79471"/>
                </a:lnTo>
                <a:lnTo>
                  <a:pt x="500413" y="52198"/>
                </a:lnTo>
                <a:lnTo>
                  <a:pt x="460581" y="30113"/>
                </a:lnTo>
                <a:lnTo>
                  <a:pt x="417566" y="13717"/>
                </a:lnTo>
                <a:lnTo>
                  <a:pt x="371868" y="3512"/>
                </a:lnTo>
                <a:lnTo>
                  <a:pt x="323989" y="0"/>
                </a:lnTo>
                <a:close/>
              </a:path>
            </a:pathLst>
          </a:custGeom>
          <a:solidFill>
            <a:srgbClr val="F15A2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8" name="図 237" descr="いいねをするマイナちゃんのイラスト"/>
          <p:cNvPicPr>
            <a:picLocks noChangeAspect="1"/>
          </p:cNvPicPr>
          <p:nvPr/>
        </p:nvPicPr>
        <p:blipFill>
          <a:blip r:embed="rId10">
            <a:clrChange>
              <a:clrFrom>
                <a:srgbClr val="ED1C24"/>
              </a:clrFrom>
              <a:clrTo>
                <a:srgbClr val="ED1C24">
                  <a:alpha val="0"/>
                </a:srgbClr>
              </a:clrTo>
            </a:clrChange>
          </a:blip>
          <a:stretch>
            <a:fillRect/>
          </a:stretch>
        </p:blipFill>
        <p:spPr>
          <a:xfrm>
            <a:off x="4368504" y="2554986"/>
            <a:ext cx="972155" cy="1440000"/>
          </a:xfrm>
          <a:prstGeom prst="rect">
            <a:avLst/>
          </a:prstGeom>
        </p:spPr>
      </p:pic>
      <p:sp>
        <p:nvSpPr>
          <p:cNvPr id="248" name="テキスト ボックス 247"/>
          <p:cNvSpPr txBox="1"/>
          <p:nvPr/>
        </p:nvSpPr>
        <p:spPr>
          <a:xfrm>
            <a:off x="4549082" y="1965880"/>
            <a:ext cx="78046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u="none" strike="noStrike" kern="1200" cap="none" spc="0" normalizeH="0" baseline="0" noProof="0" dirty="0">
                <a:ln>
                  <a:noFill/>
                </a:ln>
                <a:solidFill>
                  <a:prstClr val="white"/>
                </a:solidFill>
                <a:effectLst/>
                <a:uLnTx/>
                <a:uFillTx/>
                <a:latin typeface="Meiryo" charset="-128"/>
                <a:ea typeface="Meiryo" charset="-128"/>
                <a:cs typeface="Meiryo" charset="-128"/>
              </a:rPr>
              <a:t>After</a:t>
            </a:r>
            <a:endParaRPr kumimoji="1" lang="ja-JP" altLang="en-US" sz="1400" b="1" u="none" strike="noStrike" kern="1200" cap="none" spc="0" normalizeH="0" baseline="0" noProof="0" dirty="0">
              <a:ln>
                <a:noFill/>
              </a:ln>
              <a:solidFill>
                <a:prstClr val="white"/>
              </a:solidFill>
              <a:effectLst/>
              <a:uLnTx/>
              <a:uFillTx/>
              <a:latin typeface="Meiryo" charset="-128"/>
              <a:ea typeface="Meiryo" charset="-128"/>
              <a:cs typeface="Meiryo" charset="-128"/>
            </a:endParaRPr>
          </a:p>
        </p:txBody>
      </p:sp>
      <p:grpSp>
        <p:nvGrpSpPr>
          <p:cNvPr id="3" name="グループ化 2" descr="税務署のビルのイラスト"/>
          <p:cNvGrpSpPr/>
          <p:nvPr/>
        </p:nvGrpSpPr>
        <p:grpSpPr>
          <a:xfrm>
            <a:off x="7404537" y="4735401"/>
            <a:ext cx="840845" cy="1094959"/>
            <a:chOff x="7290951" y="4828068"/>
            <a:chExt cx="741062" cy="965021"/>
          </a:xfrm>
        </p:grpSpPr>
        <p:sp>
          <p:nvSpPr>
            <p:cNvPr id="226" name="object 580"/>
            <p:cNvSpPr/>
            <p:nvPr/>
          </p:nvSpPr>
          <p:spPr>
            <a:xfrm>
              <a:off x="7290951" y="4828068"/>
              <a:ext cx="712533" cy="965021"/>
            </a:xfrm>
            <a:prstGeom prst="rect">
              <a:avLst/>
            </a:prstGeom>
            <a:blipFill>
              <a:blip r:embed="rId11"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1" name="object 581"/>
            <p:cNvSpPr txBox="1"/>
            <p:nvPr/>
          </p:nvSpPr>
          <p:spPr>
            <a:xfrm>
              <a:off x="7433152" y="4844773"/>
              <a:ext cx="598861" cy="168635"/>
            </a:xfrm>
            <a:prstGeom prst="rect">
              <a:avLst/>
            </a:prstGeom>
          </p:spPr>
          <p:txBody>
            <a:bodyPr vert="horz" wrap="square" lIns="0" tIns="14604" rIns="0" bIns="0" rtlCol="0">
              <a:spAutoFit/>
            </a:bodyPr>
            <a:lstStyle/>
            <a:p>
              <a:pPr marL="0" marR="0" lvl="0" indent="0" algn="l" defTabSz="457200" rtl="0" eaLnBrk="1" fontAlgn="auto" latinLnBrk="0" hangingPunct="1">
                <a:lnSpc>
                  <a:spcPct val="100000"/>
                </a:lnSpc>
                <a:spcBef>
                  <a:spcPts val="114"/>
                </a:spcBef>
                <a:spcAft>
                  <a:spcPts val="0"/>
                </a:spcAft>
                <a:buClrTx/>
                <a:buSzTx/>
                <a:buFontTx/>
                <a:buNone/>
                <a:tabLst/>
                <a:defRPr/>
              </a:pPr>
              <a:r>
                <a:rPr kumimoji="0" sz="1000" b="1" i="0" u="none" strike="noStrike" kern="1200" cap="none" spc="125" normalizeH="0" baseline="0" noProof="0" dirty="0">
                  <a:ln>
                    <a:noFill/>
                  </a:ln>
                  <a:solidFill>
                    <a:srgbClr val="45707A"/>
                  </a:solidFill>
                  <a:effectLst/>
                  <a:uLnTx/>
                  <a:uFillTx/>
                  <a:latin typeface="Yu Gothic UI"/>
                  <a:ea typeface="+mn-ea"/>
                  <a:cs typeface="Yu Gothic UI"/>
                </a:rPr>
                <a:t>税務</a:t>
              </a:r>
              <a:r>
                <a:rPr kumimoji="0" sz="1000" b="1" i="0" u="none" strike="noStrike" kern="1200" cap="none" spc="15" normalizeH="0" baseline="0" noProof="0" dirty="0">
                  <a:ln>
                    <a:noFill/>
                  </a:ln>
                  <a:solidFill>
                    <a:srgbClr val="45707A"/>
                  </a:solidFill>
                  <a:effectLst/>
                  <a:uLnTx/>
                  <a:uFillTx/>
                  <a:latin typeface="Yu Gothic UI"/>
                  <a:ea typeface="+mn-ea"/>
                  <a:cs typeface="Yu Gothic UI"/>
                </a:rPr>
                <a:t>署</a:t>
              </a:r>
              <a:r>
                <a:rPr kumimoji="0" sz="550" b="1" i="0" u="none" strike="noStrike" kern="1200" cap="none" spc="-40" normalizeH="0" baseline="0" noProof="0" dirty="0">
                  <a:ln>
                    <a:noFill/>
                  </a:ln>
                  <a:solidFill>
                    <a:srgbClr val="45707A"/>
                  </a:solidFill>
                  <a:effectLst/>
                  <a:uLnTx/>
                  <a:uFillTx/>
                  <a:latin typeface="Yu Gothic UI"/>
                  <a:ea typeface="+mn-ea"/>
                  <a:cs typeface="Yu Gothic UI"/>
                </a:rPr>
                <a:t> </a:t>
              </a:r>
              <a:endParaRPr kumimoji="0" sz="550" b="0" i="0" u="none" strike="noStrike" kern="1200" cap="none" spc="0" normalizeH="0" baseline="0" noProof="0" dirty="0">
                <a:ln>
                  <a:noFill/>
                </a:ln>
                <a:solidFill>
                  <a:prstClr val="black"/>
                </a:solidFill>
                <a:effectLst/>
                <a:uLnTx/>
                <a:uFillTx/>
                <a:latin typeface="Yu Gothic UI"/>
                <a:ea typeface="+mn-ea"/>
                <a:cs typeface="Yu Gothic UI"/>
              </a:endParaRPr>
            </a:p>
          </p:txBody>
        </p:sp>
      </p:grpSp>
      <p:sp>
        <p:nvSpPr>
          <p:cNvPr id="252" name="object 430"/>
          <p:cNvSpPr/>
          <p:nvPr/>
        </p:nvSpPr>
        <p:spPr>
          <a:xfrm>
            <a:off x="5482015" y="5253195"/>
            <a:ext cx="1980000" cy="434914"/>
          </a:xfrm>
          <a:custGeom>
            <a:avLst/>
            <a:gdLst/>
            <a:ahLst/>
            <a:cxnLst/>
            <a:rect l="l" t="t" r="r" b="b"/>
            <a:pathLst>
              <a:path w="1073150" h="324484">
                <a:moveTo>
                  <a:pt x="865898" y="0"/>
                </a:moveTo>
                <a:lnTo>
                  <a:pt x="865898" y="109893"/>
                </a:lnTo>
                <a:lnTo>
                  <a:pt x="0" y="109893"/>
                </a:lnTo>
                <a:lnTo>
                  <a:pt x="0" y="215531"/>
                </a:lnTo>
                <a:lnTo>
                  <a:pt x="865898" y="215531"/>
                </a:lnTo>
                <a:lnTo>
                  <a:pt x="865898" y="324002"/>
                </a:lnTo>
                <a:lnTo>
                  <a:pt x="1073048" y="161988"/>
                </a:lnTo>
                <a:lnTo>
                  <a:pt x="865898" y="0"/>
                </a:lnTo>
                <a:close/>
              </a:path>
            </a:pathLst>
          </a:custGeom>
          <a:solidFill>
            <a:srgbClr val="F15A2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8" name="Title 1">
            <a:extLst>
              <a:ext uri="{FF2B5EF4-FFF2-40B4-BE49-F238E27FC236}">
                <a16:creationId xmlns:a16="http://schemas.microsoft.com/office/drawing/2014/main" id="{FEFC6E97-9F6C-4226-A2C6-3B77F4D94247}"/>
              </a:ext>
            </a:extLst>
          </p:cNvPr>
          <p:cNvSpPr txBox="1">
            <a:spLocks/>
          </p:cNvSpPr>
          <p:nvPr/>
        </p:nvSpPr>
        <p:spPr>
          <a:xfrm>
            <a:off x="276687" y="467089"/>
            <a:ext cx="1830893" cy="641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（参考）</a:t>
            </a:r>
            <a:endParaRPr lang="en-US" altLang="ja-JP" dirty="0"/>
          </a:p>
        </p:txBody>
      </p:sp>
    </p:spTree>
    <p:extLst>
      <p:ext uri="{BB962C8B-B14F-4D97-AF65-F5344CB8AC3E}">
        <p14:creationId xmlns:p14="http://schemas.microsoft.com/office/powerpoint/2010/main" val="3412352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565852" y="472446"/>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4000" dirty="0">
                <a:solidFill>
                  <a:srgbClr val="009650"/>
                </a:solidFill>
              </a:rPr>
              <a:t>1</a:t>
            </a:r>
            <a:endParaRPr lang="ja-JP" altLang="en-US" sz="14000" dirty="0">
              <a:solidFill>
                <a:srgbClr val="009650"/>
              </a:solidFill>
            </a:endParaRPr>
          </a:p>
          <a:p>
            <a:r>
              <a:rPr lang="en-US" altLang="ja-JP" sz="4800" dirty="0">
                <a:solidFill>
                  <a:srgbClr val="009650"/>
                </a:solidFill>
              </a:rPr>
              <a:t> e-Tax</a:t>
            </a:r>
            <a:r>
              <a:rPr lang="ja-JP" altLang="en-US" sz="4800" dirty="0">
                <a:solidFill>
                  <a:srgbClr val="009650"/>
                </a:solidFill>
              </a:rPr>
              <a:t>を知りましょう</a:t>
            </a:r>
            <a:endParaRPr lang="en-US" altLang="ja-JP" sz="4800" dirty="0">
              <a:solidFill>
                <a:srgbClr val="009650"/>
              </a:solidFill>
            </a:endParaRPr>
          </a:p>
        </p:txBody>
      </p:sp>
      <p:pic>
        <p:nvPicPr>
          <p:cNvPr id="5" name="図 4" descr="イータ君のイラスト"/>
          <p:cNvPicPr>
            <a:picLocks noChangeAspect="1"/>
          </p:cNvPicPr>
          <p:nvPr/>
        </p:nvPicPr>
        <p:blipFill rotWithShape="1">
          <a:blip r:embed="rId3">
            <a:extLst>
              <a:ext uri="{28A0092B-C50C-407E-A947-70E740481C1C}">
                <a14:useLocalDpi xmlns:a14="http://schemas.microsoft.com/office/drawing/2010/main" val="0"/>
              </a:ext>
            </a:extLst>
          </a:blip>
          <a:srcRect l="7542" t="745" r="4679" b="3768"/>
          <a:stretch/>
        </p:blipFill>
        <p:spPr>
          <a:xfrm>
            <a:off x="558016" y="4525783"/>
            <a:ext cx="1038302" cy="1626452"/>
          </a:xfrm>
          <a:prstGeom prst="rect">
            <a:avLst/>
          </a:prstGeom>
        </p:spPr>
      </p:pic>
    </p:spTree>
    <p:extLst>
      <p:ext uri="{BB962C8B-B14F-4D97-AF65-F5344CB8AC3E}">
        <p14:creationId xmlns:p14="http://schemas.microsoft.com/office/powerpoint/2010/main" val="1393760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944000" y="499281"/>
            <a:ext cx="7200000" cy="540000"/>
          </a:xfrm>
        </p:spPr>
        <p:txBody>
          <a:bodyPr>
            <a:noAutofit/>
          </a:bodyPr>
          <a:lstStyle/>
          <a:p>
            <a:r>
              <a:rPr lang="ja-JP" altLang="en-US" dirty="0"/>
              <a:t>マイナポータル連携に係る事前準備</a:t>
            </a:r>
          </a:p>
        </p:txBody>
      </p:sp>
      <p:sp>
        <p:nvSpPr>
          <p:cNvPr id="4" name="Title 1"/>
          <p:cNvSpPr txBox="1">
            <a:spLocks/>
          </p:cNvSpPr>
          <p:nvPr/>
        </p:nvSpPr>
        <p:spPr>
          <a:xfrm>
            <a:off x="276687" y="467089"/>
            <a:ext cx="1830893" cy="641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（参考）</a:t>
            </a:r>
            <a:endParaRPr lang="en-US" altLang="ja-JP" dirty="0"/>
          </a:p>
        </p:txBody>
      </p:sp>
      <p:sp>
        <p:nvSpPr>
          <p:cNvPr id="26" name="サブタイトル 2">
            <a:extLst>
              <a:ext uri="{FF2B5EF4-FFF2-40B4-BE49-F238E27FC236}">
                <a16:creationId xmlns:a16="http://schemas.microsoft.com/office/drawing/2014/main" id="{1861C13F-8CC2-4340-911A-E0EBA4D34855}"/>
              </a:ext>
            </a:extLst>
          </p:cNvPr>
          <p:cNvSpPr>
            <a:spLocks noGrp="1"/>
          </p:cNvSpPr>
          <p:nvPr>
            <p:ph type="subTitle" idx="1"/>
          </p:nvPr>
        </p:nvSpPr>
        <p:spPr>
          <a:xfrm>
            <a:off x="507804" y="1423048"/>
            <a:ext cx="8280000" cy="5051647"/>
          </a:xfrm>
        </p:spPr>
        <p:txBody>
          <a:bodyPr>
            <a:normAutofit/>
          </a:bodyPr>
          <a:lstStyle/>
          <a:p>
            <a:r>
              <a:rPr lang="ja-JP" altLang="en-US" sz="2000" dirty="0"/>
              <a:t>マイナポータル連携を利用するためには、事前準備が必要です。</a:t>
            </a:r>
            <a:endParaRPr lang="en-US" altLang="ja-JP" sz="2000" dirty="0"/>
          </a:p>
          <a:p>
            <a:r>
              <a:rPr lang="ja-JP" altLang="en-US" sz="2000" dirty="0"/>
              <a:t>国税庁ホームページの「マイナポータル連携特設ページ」では、</a:t>
            </a:r>
            <a:endParaRPr lang="en-US" altLang="ja-JP" sz="2000" dirty="0"/>
          </a:p>
          <a:p>
            <a:r>
              <a:rPr lang="ja-JP" altLang="en-US" sz="2000" dirty="0"/>
              <a:t>マイナポータル連携の具体的な機能の紹介のほか、</a:t>
            </a:r>
            <a:endParaRPr lang="en-US" altLang="ja-JP" sz="2000" dirty="0"/>
          </a:p>
          <a:p>
            <a:r>
              <a:rPr lang="ja-JP" altLang="en-US" sz="2000" dirty="0"/>
              <a:t>事前準備の具体的な方法について、手順書を掲載しています。</a:t>
            </a:r>
            <a:endParaRPr lang="en-US" altLang="ja-JP" sz="2000" dirty="0"/>
          </a:p>
          <a:p>
            <a:pPr>
              <a:lnSpc>
                <a:spcPct val="100000"/>
              </a:lnSpc>
            </a:pPr>
            <a:r>
              <a:rPr lang="ja-JP" altLang="en-US" sz="1800" dirty="0">
                <a:solidFill>
                  <a:schemeClr val="accent1"/>
                </a:solidFill>
              </a:rPr>
              <a:t>　国税庁トップ（</a:t>
            </a:r>
            <a:r>
              <a:rPr lang="en-US" altLang="ja-JP" sz="1800" dirty="0">
                <a:solidFill>
                  <a:schemeClr val="accent1"/>
                </a:solidFill>
              </a:rPr>
              <a:t>https://www.nta.go.jp/index.htm</a:t>
            </a:r>
            <a:r>
              <a:rPr lang="ja-JP" altLang="en-US" sz="1800" dirty="0">
                <a:solidFill>
                  <a:schemeClr val="accent1"/>
                </a:solidFill>
              </a:rPr>
              <a:t>）</a:t>
            </a:r>
            <a:endParaRPr lang="en-US" altLang="ja-JP" sz="1800" dirty="0">
              <a:solidFill>
                <a:schemeClr val="accent1"/>
              </a:solidFill>
            </a:endParaRPr>
          </a:p>
          <a:p>
            <a:pPr>
              <a:lnSpc>
                <a:spcPct val="100000"/>
              </a:lnSpc>
              <a:spcBef>
                <a:spcPts val="0"/>
              </a:spcBef>
            </a:pPr>
            <a:r>
              <a:rPr lang="ja-JP" altLang="en-US" sz="1800" dirty="0">
                <a:solidFill>
                  <a:schemeClr val="accent1"/>
                </a:solidFill>
              </a:rPr>
              <a:t>　　→　税の情報・手続・用紙</a:t>
            </a:r>
            <a:endParaRPr lang="en-US" altLang="ja-JP" sz="1800" dirty="0">
              <a:solidFill>
                <a:schemeClr val="accent1"/>
              </a:solidFill>
            </a:endParaRPr>
          </a:p>
          <a:p>
            <a:pPr>
              <a:lnSpc>
                <a:spcPct val="100000"/>
              </a:lnSpc>
              <a:spcBef>
                <a:spcPts val="0"/>
              </a:spcBef>
            </a:pPr>
            <a:r>
              <a:rPr lang="ja-JP" altLang="en-US" sz="1800" dirty="0">
                <a:solidFill>
                  <a:schemeClr val="accent1"/>
                </a:solidFill>
              </a:rPr>
              <a:t>　　　→　申告手続・用紙</a:t>
            </a:r>
            <a:endParaRPr lang="en-US" altLang="ja-JP" sz="1800" dirty="0">
              <a:solidFill>
                <a:schemeClr val="accent1"/>
              </a:solidFill>
            </a:endParaRPr>
          </a:p>
          <a:p>
            <a:pPr>
              <a:lnSpc>
                <a:spcPct val="100000"/>
              </a:lnSpc>
              <a:spcBef>
                <a:spcPts val="0"/>
              </a:spcBef>
            </a:pPr>
            <a:r>
              <a:rPr lang="ja-JP" altLang="en-US" sz="1800" dirty="0">
                <a:solidFill>
                  <a:schemeClr val="accent1"/>
                </a:solidFill>
              </a:rPr>
              <a:t>　　　　→　</a:t>
            </a:r>
            <a:r>
              <a:rPr lang="ja-JP" altLang="en-US" sz="1800" dirty="0">
                <a:solidFill>
                  <a:schemeClr val="accent1"/>
                </a:solidFill>
                <a:hlinkClick r:id="rId3"/>
              </a:rPr>
              <a:t>マイナポータル連携特設ページ</a:t>
            </a:r>
            <a:r>
              <a:rPr lang="ja-JP" altLang="en-US" sz="1800" dirty="0"/>
              <a:t>　</a:t>
            </a:r>
            <a:r>
              <a:rPr lang="ja-JP" altLang="en-US" sz="2000" dirty="0"/>
              <a:t>　　　　　　　　　　　　　　　　</a:t>
            </a:r>
            <a:endParaRPr lang="en-US" altLang="ja-JP" sz="2000" dirty="0"/>
          </a:p>
          <a:p>
            <a:endParaRPr lang="en-US" altLang="ja-JP" sz="2000" dirty="0"/>
          </a:p>
        </p:txBody>
      </p:sp>
      <p:pic>
        <p:nvPicPr>
          <p:cNvPr id="5" name="図 4">
            <a:extLst>
              <a:ext uri="{FF2B5EF4-FFF2-40B4-BE49-F238E27FC236}">
                <a16:creationId xmlns:a16="http://schemas.microsoft.com/office/drawing/2014/main" id="{F246093D-433B-4963-B35C-304DA1EB995F}"/>
              </a:ext>
            </a:extLst>
          </p:cNvPr>
          <p:cNvPicPr>
            <a:picLocks noChangeAspect="1"/>
          </p:cNvPicPr>
          <p:nvPr/>
        </p:nvPicPr>
        <p:blipFill>
          <a:blip r:embed="rId4"/>
          <a:stretch>
            <a:fillRect/>
          </a:stretch>
        </p:blipFill>
        <p:spPr>
          <a:xfrm>
            <a:off x="1236674" y="4299747"/>
            <a:ext cx="6860405" cy="2002670"/>
          </a:xfrm>
          <a:prstGeom prst="rect">
            <a:avLst/>
          </a:prstGeom>
        </p:spPr>
      </p:pic>
    </p:spTree>
    <p:extLst>
      <p:ext uri="{BB962C8B-B14F-4D97-AF65-F5344CB8AC3E}">
        <p14:creationId xmlns:p14="http://schemas.microsoft.com/office/powerpoint/2010/main" val="2741468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hidden="1">
            <a:extLst>
              <a:ext uri="{FF2B5EF4-FFF2-40B4-BE49-F238E27FC236}">
                <a16:creationId xmlns:a16="http://schemas.microsoft.com/office/drawing/2014/main" id="{68780056-047B-44D5-A5CB-7F18AE71A2BD}"/>
              </a:ext>
            </a:extLst>
          </p:cNvPr>
          <p:cNvGraphicFramePr>
            <a:graphicFrameLocks noChangeAspect="1"/>
          </p:cNvGraphicFramePr>
          <p:nvPr>
            <p:custDataLst>
              <p:tags r:id="rId2"/>
            </p:custDataLst>
            <p:extLst>
              <p:ext uri="{D42A27DB-BD31-4B8C-83A1-F6EECF244321}">
                <p14:modId xmlns:p14="http://schemas.microsoft.com/office/powerpoint/2010/main" val="39605457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89" name="think-cell スライド" r:id="rId5" imgW="554" imgH="551" progId="TCLayout.ActiveDocument.1">
                  <p:embed/>
                </p:oleObj>
              </mc:Choice>
              <mc:Fallback>
                <p:oleObj name="think-cell スライド" r:id="rId5" imgW="554" imgH="551"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92319" y="535203"/>
            <a:ext cx="7200000" cy="540000"/>
          </a:xfrm>
        </p:spPr>
        <p:txBody>
          <a:bodyPr vert="horz">
            <a:normAutofit fontScale="90000"/>
          </a:bodyPr>
          <a:lstStyle/>
          <a:p>
            <a:r>
              <a:rPr lang="ja-JP" altLang="en-US" dirty="0"/>
              <a:t>確定申告とは？</a:t>
            </a:r>
          </a:p>
        </p:txBody>
      </p:sp>
      <p:sp>
        <p:nvSpPr>
          <p:cNvPr id="3" name="サブタイトル 2"/>
          <p:cNvSpPr>
            <a:spLocks noGrp="1"/>
          </p:cNvSpPr>
          <p:nvPr>
            <p:ph type="subTitle" idx="1"/>
          </p:nvPr>
        </p:nvSpPr>
        <p:spPr>
          <a:xfrm>
            <a:off x="1686539" y="1427756"/>
            <a:ext cx="7121965" cy="1655762"/>
          </a:xfrm>
        </p:spPr>
        <p:txBody>
          <a:bodyPr numCol="1">
            <a:noAutofit/>
          </a:bodyPr>
          <a:lstStyle/>
          <a:p>
            <a:pPr indent="88900"/>
            <a:r>
              <a:rPr lang="ja-JP" altLang="en-US" dirty="0"/>
              <a:t>所得税の確定申告は、毎年１月から</a:t>
            </a:r>
            <a:r>
              <a:rPr lang="en-US" altLang="ja-JP" dirty="0"/>
              <a:t>12</a:t>
            </a:r>
            <a:r>
              <a:rPr lang="ja-JP" altLang="en-US" dirty="0"/>
              <a:t>月までの</a:t>
            </a:r>
            <a:endParaRPr lang="en-US" altLang="ja-JP" dirty="0"/>
          </a:p>
          <a:p>
            <a:pPr indent="88900"/>
            <a:r>
              <a:rPr lang="ja-JP" altLang="en-US" dirty="0"/>
              <a:t>１年間に生じた全ての所得とそれに対する所得税</a:t>
            </a:r>
            <a:endParaRPr lang="en-US" altLang="ja-JP" dirty="0"/>
          </a:p>
          <a:p>
            <a:pPr indent="88900"/>
            <a:r>
              <a:rPr lang="ja-JP" altLang="en-US" dirty="0"/>
              <a:t>の額を計算し、確定申告書を提出して、源泉徴収</a:t>
            </a:r>
            <a:endParaRPr lang="en-US" altLang="ja-JP" dirty="0"/>
          </a:p>
          <a:p>
            <a:pPr indent="88900"/>
            <a:r>
              <a:rPr lang="ja-JP" altLang="en-US" dirty="0"/>
              <a:t>された税金などとの過不足を精算する手続です。</a:t>
            </a:r>
            <a:endParaRPr lang="ja-JP" altLang="en-US" sz="1400" dirty="0">
              <a:solidFill>
                <a:srgbClr val="009650"/>
              </a:solidFill>
            </a:endParaRP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a:t>
            </a:r>
            <a:endParaRPr lang="en-US" sz="3600" dirty="0"/>
          </a:p>
        </p:txBody>
      </p:sp>
      <p:pic>
        <p:nvPicPr>
          <p:cNvPr id="7" name="図 6" descr="イータ君のイラスト"/>
          <p:cNvPicPr>
            <a:picLocks noChangeAspect="1"/>
          </p:cNvPicPr>
          <p:nvPr/>
        </p:nvPicPr>
        <p:blipFill rotWithShape="1">
          <a:blip r:embed="rId7">
            <a:extLst>
              <a:ext uri="{28A0092B-C50C-407E-A947-70E740481C1C}">
                <a14:useLocalDpi xmlns:a14="http://schemas.microsoft.com/office/drawing/2010/main" val="0"/>
              </a:ext>
            </a:extLst>
          </a:blip>
          <a:srcRect l="13232" r="2102" b="25390"/>
          <a:stretch/>
        </p:blipFill>
        <p:spPr>
          <a:xfrm>
            <a:off x="378854" y="4561906"/>
            <a:ext cx="1277879" cy="1456167"/>
          </a:xfrm>
          <a:prstGeom prst="rect">
            <a:avLst/>
          </a:prstGeom>
        </p:spPr>
      </p:pic>
      <p:sp>
        <p:nvSpPr>
          <p:cNvPr id="6" name="テキスト ボックス 5"/>
          <p:cNvSpPr txBox="1"/>
          <p:nvPr/>
        </p:nvSpPr>
        <p:spPr>
          <a:xfrm>
            <a:off x="1776724" y="3368984"/>
            <a:ext cx="5472000" cy="2140971"/>
          </a:xfrm>
          <a:prstGeom prst="rect">
            <a:avLst/>
          </a:prstGeom>
          <a:noFill/>
        </p:spPr>
        <p:txBody>
          <a:bodyPr wrap="square" rtlCol="0">
            <a:spAutoFit/>
          </a:bodyPr>
          <a:lstStyle/>
          <a:p>
            <a:pPr marL="363538" indent="-363538"/>
            <a:r>
              <a:rPr lang="ja-JP" altLang="en-US" sz="2000" dirty="0">
                <a:solidFill>
                  <a:srgbClr val="009650"/>
                </a:solidFill>
              </a:rPr>
              <a:t>●</a:t>
            </a:r>
            <a:r>
              <a:rPr lang="en-US" altLang="ja-JP" sz="2000" dirty="0">
                <a:solidFill>
                  <a:srgbClr val="009650"/>
                </a:solidFill>
              </a:rPr>
              <a:t>	</a:t>
            </a:r>
            <a:r>
              <a:rPr lang="ja-JP" altLang="en-US" sz="2000" b="1" dirty="0">
                <a:solidFill>
                  <a:srgbClr val="009650"/>
                </a:solidFill>
                <a:latin typeface="Meiryo" charset="-128"/>
                <a:ea typeface="Meiryo" charset="-128"/>
                <a:cs typeface="Meiryo" charset="-128"/>
              </a:rPr>
              <a:t>申告書の提出が必要な方は、</a:t>
            </a:r>
            <a:endParaRPr lang="en-US" altLang="ja-JP" sz="2000" b="1" dirty="0">
              <a:solidFill>
                <a:srgbClr val="009650"/>
              </a:solidFill>
              <a:latin typeface="Meiryo" charset="-128"/>
              <a:ea typeface="Meiryo" charset="-128"/>
              <a:cs typeface="Meiryo" charset="-128"/>
            </a:endParaRPr>
          </a:p>
          <a:p>
            <a:pPr marL="363538" lvl="1" indent="-363538"/>
            <a:r>
              <a:rPr lang="en-US" altLang="ja-JP" sz="2000" b="1" dirty="0">
                <a:solidFill>
                  <a:srgbClr val="009650"/>
                </a:solidFill>
                <a:latin typeface="Meiryo" charset="-128"/>
                <a:ea typeface="Meiryo" charset="-128"/>
                <a:cs typeface="Meiryo" charset="-128"/>
              </a:rPr>
              <a:t>	</a:t>
            </a:r>
            <a:r>
              <a:rPr lang="ja-JP" altLang="en-US" sz="2000" b="1" dirty="0">
                <a:solidFill>
                  <a:srgbClr val="009650"/>
                </a:solidFill>
                <a:latin typeface="Meiryo" charset="-128"/>
                <a:ea typeface="Meiryo" charset="-128"/>
                <a:cs typeface="Meiryo" charset="-128"/>
              </a:rPr>
              <a:t>国税庁ホームページで確認できます。</a:t>
            </a:r>
            <a:endParaRPr lang="en-US" altLang="ja-JP" sz="2000" b="1" dirty="0">
              <a:solidFill>
                <a:srgbClr val="009650"/>
              </a:solidFill>
              <a:latin typeface="Meiryo" charset="-128"/>
              <a:ea typeface="Meiryo" charset="-128"/>
              <a:cs typeface="Meiryo" charset="-128"/>
            </a:endParaRPr>
          </a:p>
          <a:p>
            <a:pPr marL="363538" lvl="1" indent="-363538"/>
            <a:endParaRPr lang="en-US" altLang="ja-JP" sz="1400" b="1" dirty="0">
              <a:latin typeface="Meiryo" charset="-128"/>
              <a:ea typeface="Meiryo" charset="-128"/>
              <a:cs typeface="Meiryo" charset="-128"/>
            </a:endParaRPr>
          </a:p>
          <a:p>
            <a:pPr marL="363538" lvl="1" indent="-363538">
              <a:lnSpc>
                <a:spcPct val="125000"/>
              </a:lnSpc>
              <a:spcBef>
                <a:spcPts val="600"/>
              </a:spcBef>
            </a:pPr>
            <a:r>
              <a:rPr lang="en-US" altLang="ja-JP" sz="1400" b="1" dirty="0">
                <a:latin typeface="Meiryo" charset="-128"/>
                <a:ea typeface="Meiryo" charset="-128"/>
                <a:cs typeface="Meiryo" charset="-128"/>
              </a:rPr>
              <a:t>	</a:t>
            </a:r>
            <a:r>
              <a:rPr lang="ja-JP" altLang="en-US" sz="1400" b="1" dirty="0">
                <a:latin typeface="Meiryo" charset="-128"/>
                <a:ea typeface="Meiryo" charset="-128"/>
                <a:cs typeface="Meiryo" charset="-128"/>
              </a:rPr>
              <a:t>詳細は、国税庁ホームページでご確認ください。</a:t>
            </a:r>
            <a:r>
              <a:rPr lang="en-US" altLang="ja-JP" sz="1400" b="1" u="sng" dirty="0">
                <a:solidFill>
                  <a:srgbClr val="0563C1"/>
                </a:solidFill>
                <a:latin typeface="Meiryo" charset="-128"/>
                <a:ea typeface="Meiryo" charset="-128"/>
                <a:cs typeface="Meiryo" charset="-128"/>
              </a:rPr>
              <a:t>https://www.nta.go.jp/taxes/shiraberu/shinkoku/tokushu/teishutsu.htm</a:t>
            </a:r>
          </a:p>
          <a:p>
            <a:pPr marL="363538" lvl="1" indent="-363538">
              <a:lnSpc>
                <a:spcPct val="125000"/>
              </a:lnSpc>
              <a:spcBef>
                <a:spcPts val="600"/>
              </a:spcBef>
            </a:pPr>
            <a:r>
              <a:rPr lang="en-US" altLang="ja-JP" sz="14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400" b="1" dirty="0">
                <a:latin typeface="Meiryo" charset="-128"/>
                <a:ea typeface="Meiryo" charset="-128"/>
                <a:cs typeface="Meiryo" charset="-128"/>
              </a:rPr>
              <a:t>申告の流れ・申告が必要な方」</a:t>
            </a:r>
          </a:p>
        </p:txBody>
      </p:sp>
      <p:sp>
        <p:nvSpPr>
          <p:cNvPr id="10" name="正方形/長方形 9"/>
          <p:cNvSpPr/>
          <p:nvPr/>
        </p:nvSpPr>
        <p:spPr>
          <a:xfrm>
            <a:off x="-1868557" y="0"/>
            <a:ext cx="1659835"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改編</a:t>
            </a:r>
            <a:r>
              <a:rPr kumimoji="1" lang="ja-JP" altLang="en-US" sz="2800" b="1" dirty="0">
                <a:solidFill>
                  <a:schemeClr val="bg1"/>
                </a:solidFill>
                <a:latin typeface="メイリオ" panose="020B0604030504040204" pitchFamily="50" charset="-128"/>
                <a:ea typeface="メイリオ" panose="020B0604030504040204" pitchFamily="50" charset="-128"/>
              </a:rPr>
              <a:t>禁止</a:t>
            </a:r>
          </a:p>
        </p:txBody>
      </p:sp>
      <p:pic>
        <p:nvPicPr>
          <p:cNvPr id="14364" name="Picture 28" descr="国税庁HP「申告の流れ・申告が必要な方」へつながるQRコード">
            <a:extLst>
              <a:ext uri="{FF2B5EF4-FFF2-40B4-BE49-F238E27FC236}">
                <a16:creationId xmlns:a16="http://schemas.microsoft.com/office/drawing/2014/main" id="{441C5C76-2DEA-40FC-9FDA-3ED24F2B44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48724" y="4324839"/>
            <a:ext cx="1287336" cy="1287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523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7DF6EE09-7BC0-4C6F-A4C3-F0FC3B4A36E5}"/>
              </a:ext>
            </a:extLst>
          </p:cNvPr>
          <p:cNvGraphicFramePr>
            <a:graphicFrameLocks noChangeAspect="1"/>
          </p:cNvGraphicFramePr>
          <p:nvPr>
            <p:custDataLst>
              <p:tags r:id="rId2"/>
            </p:custDataLst>
            <p:extLst>
              <p:ext uri="{D42A27DB-BD31-4B8C-83A1-F6EECF244321}">
                <p14:modId xmlns:p14="http://schemas.microsoft.com/office/powerpoint/2010/main" val="19559306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412" name="think-cell スライド" r:id="rId5" imgW="469" imgH="470" progId="TCLayout.ActiveDocument.1">
                  <p:embed/>
                </p:oleObj>
              </mc:Choice>
              <mc:Fallback>
                <p:oleObj name="think-cell スライド" r:id="rId5" imgW="469" imgH="470" progId="TCLayout.ActiveDocument.1">
                  <p:embed/>
                  <p:pic>
                    <p:nvPicPr>
                      <p:cNvPr id="3" name="オブジェクト 2" hidden="1">
                        <a:extLst>
                          <a:ext uri="{FF2B5EF4-FFF2-40B4-BE49-F238E27FC236}">
                            <a16:creationId xmlns:a16="http://schemas.microsoft.com/office/drawing/2014/main" id="{7DF6EE09-7BC0-4C6F-A4C3-F0FC3B4A36E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57293" y="537934"/>
            <a:ext cx="7200000" cy="540000"/>
          </a:xfrm>
        </p:spPr>
        <p:txBody>
          <a:bodyPr vert="horz">
            <a:normAutofit fontScale="90000"/>
          </a:bodyPr>
          <a:lstStyle/>
          <a:p>
            <a:r>
              <a:rPr lang="ja-JP" altLang="en-US" dirty="0"/>
              <a:t>申告方法について</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t>
            </a:r>
            <a:r>
              <a:rPr lang="ja-JP" altLang="en-US" sz="3600" dirty="0"/>
              <a:t>Ｂ</a:t>
            </a:r>
            <a:endParaRPr lang="en-US" sz="3600" dirty="0"/>
          </a:p>
        </p:txBody>
      </p:sp>
      <p:sp>
        <p:nvSpPr>
          <p:cNvPr id="8" name="テキスト ボックス 7"/>
          <p:cNvSpPr txBox="1"/>
          <p:nvPr/>
        </p:nvSpPr>
        <p:spPr>
          <a:xfrm>
            <a:off x="1771755" y="1396043"/>
            <a:ext cx="6931847" cy="4116512"/>
          </a:xfrm>
          <a:prstGeom prst="rect">
            <a:avLst/>
          </a:prstGeom>
          <a:noFill/>
        </p:spPr>
        <p:txBody>
          <a:bodyPr wrap="square" rtlCol="0">
            <a:spAutoFit/>
          </a:bodyPr>
          <a:lstStyle/>
          <a:p>
            <a:pPr marL="363538" indent="-363538">
              <a:spcBef>
                <a:spcPts val="600"/>
              </a:spcBef>
            </a:pPr>
            <a:r>
              <a:rPr lang="ja-JP" altLang="en-US" sz="2400" b="1" dirty="0">
                <a:solidFill>
                  <a:srgbClr val="009650"/>
                </a:solidFill>
                <a:latin typeface="Meiryo" charset="-128"/>
                <a:ea typeface="Meiryo" charset="-128"/>
                <a:cs typeface="Meiryo" charset="-128"/>
              </a:rPr>
              <a:t>税務署への申告方法は</a:t>
            </a:r>
            <a:r>
              <a:rPr lang="ja-JP" altLang="en-US" sz="2400" b="1" spc="-1000" dirty="0">
                <a:solidFill>
                  <a:srgbClr val="009650"/>
                </a:solidFill>
                <a:latin typeface="Meiryo" charset="-128"/>
                <a:ea typeface="Meiryo" charset="-128"/>
                <a:cs typeface="Meiryo" charset="-128"/>
              </a:rPr>
              <a:t>、</a:t>
            </a:r>
            <a:r>
              <a:rPr lang="ja-JP" altLang="en-US" sz="2400" b="1" dirty="0">
                <a:solidFill>
                  <a:srgbClr val="009650"/>
                </a:solidFill>
                <a:latin typeface="Meiryo" charset="-128"/>
                <a:ea typeface="Meiryo" charset="-128"/>
                <a:cs typeface="Meiryo" charset="-128"/>
              </a:rPr>
              <a:t>２種類です。</a:t>
            </a:r>
          </a:p>
          <a:p>
            <a:pPr marL="363538" indent="-363538">
              <a:lnSpc>
                <a:spcPct val="150000"/>
              </a:lnSpc>
            </a:pPr>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	</a:t>
            </a:r>
            <a:r>
              <a:rPr lang="ja-JP" altLang="en-US" b="1" dirty="0">
                <a:latin typeface="Meiryo" charset="-128"/>
                <a:ea typeface="Meiryo" charset="-128"/>
                <a:cs typeface="Meiryo" charset="-128"/>
              </a:rPr>
              <a:t>パソコンやスマホを使い、</a:t>
            </a:r>
            <a:r>
              <a:rPr lang="en-US" altLang="ja-JP" b="1" dirty="0">
                <a:latin typeface="Meiryo" charset="-128"/>
                <a:ea typeface="Meiryo" charset="-128"/>
                <a:cs typeface="Meiryo" charset="-128"/>
              </a:rPr>
              <a:t>e-Tax</a:t>
            </a:r>
            <a:r>
              <a:rPr lang="ja-JP" altLang="en-US" b="1" dirty="0">
                <a:latin typeface="Meiryo" charset="-128"/>
                <a:ea typeface="Meiryo" charset="-128"/>
                <a:cs typeface="Meiryo" charset="-128"/>
              </a:rPr>
              <a:t>でオンライン送信</a:t>
            </a:r>
          </a:p>
          <a:p>
            <a:pPr marL="363538" indent="-363538">
              <a:lnSpc>
                <a:spcPct val="150000"/>
              </a:lnSpc>
            </a:pPr>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	</a:t>
            </a:r>
            <a:r>
              <a:rPr lang="ja-JP" altLang="en-US" b="1" dirty="0">
                <a:latin typeface="Meiryo" charset="-128"/>
                <a:ea typeface="Meiryo" charset="-128"/>
                <a:cs typeface="Meiryo" charset="-128"/>
              </a:rPr>
              <a:t>申告書類を郵送又は税務署へ持参し提出</a:t>
            </a:r>
          </a:p>
          <a:p>
            <a:pPr marL="363538" indent="-363538">
              <a:lnSpc>
                <a:spcPct val="150000"/>
              </a:lnSpc>
            </a:pPr>
            <a:endParaRPr lang="en-US" altLang="ja-JP" sz="100" b="1" dirty="0">
              <a:latin typeface="Meiryo" charset="-128"/>
              <a:ea typeface="Meiryo" charset="-128"/>
              <a:cs typeface="Meiryo" charset="-128"/>
            </a:endParaRPr>
          </a:p>
          <a:p>
            <a:pPr marL="363538" indent="-363538">
              <a:spcBef>
                <a:spcPts val="600"/>
              </a:spcBef>
            </a:pPr>
            <a:endParaRPr lang="en-US" altLang="ja-JP" sz="800" b="1" dirty="0">
              <a:latin typeface="Meiryo" charset="-128"/>
              <a:ea typeface="Meiryo" charset="-128"/>
              <a:cs typeface="Meiryo" charset="-128"/>
            </a:endParaRPr>
          </a:p>
          <a:p>
            <a:pPr marL="363538" indent="-363538">
              <a:spcBef>
                <a:spcPts val="600"/>
              </a:spcBef>
            </a:pPr>
            <a:r>
              <a:rPr lang="en-US" altLang="ja-JP" sz="2400" b="1" dirty="0">
                <a:solidFill>
                  <a:srgbClr val="009650"/>
                </a:solidFill>
                <a:latin typeface="Meiryo" charset="-128"/>
                <a:ea typeface="Meiryo" charset="-128"/>
                <a:cs typeface="Meiryo" charset="-128"/>
              </a:rPr>
              <a:t>e-Tax</a:t>
            </a:r>
            <a:r>
              <a:rPr lang="ja-JP" altLang="en-US" sz="2400" b="1" dirty="0">
                <a:solidFill>
                  <a:srgbClr val="009650"/>
                </a:solidFill>
                <a:latin typeface="Meiryo" charset="-128"/>
                <a:ea typeface="Meiryo" charset="-128"/>
                <a:cs typeface="Meiryo" charset="-128"/>
              </a:rPr>
              <a:t>による申告方法は</a:t>
            </a:r>
            <a:r>
              <a:rPr lang="ja-JP" altLang="en-US" sz="2400" b="1" spc="-1000" dirty="0">
                <a:solidFill>
                  <a:srgbClr val="009650"/>
                </a:solidFill>
                <a:latin typeface="Meiryo" charset="-128"/>
                <a:ea typeface="Meiryo" charset="-128"/>
                <a:cs typeface="Meiryo" charset="-128"/>
              </a:rPr>
              <a:t>、 </a:t>
            </a:r>
            <a:r>
              <a:rPr lang="en-US" altLang="ja-JP" sz="2400" b="1" dirty="0">
                <a:solidFill>
                  <a:srgbClr val="009650"/>
                </a:solidFill>
                <a:latin typeface="Meiryo" charset="-128"/>
                <a:ea typeface="Meiryo" charset="-128"/>
                <a:cs typeface="Meiryo" charset="-128"/>
              </a:rPr>
              <a:t>2</a:t>
            </a:r>
            <a:r>
              <a:rPr lang="ja-JP" altLang="en-US" sz="2400" b="1" dirty="0">
                <a:solidFill>
                  <a:srgbClr val="009650"/>
                </a:solidFill>
                <a:latin typeface="Meiryo" charset="-128"/>
                <a:ea typeface="Meiryo" charset="-128"/>
                <a:cs typeface="Meiryo" charset="-128"/>
              </a:rPr>
              <a:t>種類です。</a:t>
            </a:r>
          </a:p>
          <a:p>
            <a:pPr marL="363538" indent="-363538">
              <a:spcBef>
                <a:spcPts val="600"/>
              </a:spcBef>
            </a:pPr>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	</a:t>
            </a:r>
            <a:r>
              <a:rPr lang="ja-JP" altLang="en-US" b="1" dirty="0">
                <a:latin typeface="Meiryo" charset="-128"/>
                <a:ea typeface="Meiryo" charset="-128"/>
                <a:cs typeface="Meiryo" charset="-128"/>
              </a:rPr>
              <a:t>マイナンバーカード方式</a:t>
            </a:r>
          </a:p>
          <a:p>
            <a:pPr marL="363538" indent="-363538">
              <a:spcBef>
                <a:spcPts val="600"/>
              </a:spcBef>
            </a:pPr>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	</a:t>
            </a:r>
            <a:r>
              <a:rPr lang="en-US" altLang="ja-JP" b="1" dirty="0">
                <a:latin typeface="Meiryo" charset="-128"/>
                <a:ea typeface="Meiryo" charset="-128"/>
                <a:cs typeface="Meiryo" charset="-128"/>
              </a:rPr>
              <a:t>ID</a:t>
            </a:r>
            <a:r>
              <a:rPr lang="ja-JP" altLang="en-US" b="1" dirty="0">
                <a:latin typeface="Meiryo" charset="-128"/>
                <a:ea typeface="Meiryo" charset="-128"/>
                <a:cs typeface="Meiryo" charset="-128"/>
              </a:rPr>
              <a:t>／パスワード方式</a:t>
            </a:r>
            <a:endParaRPr lang="en-US" altLang="ja-JP" b="1" dirty="0">
              <a:latin typeface="Meiryo" charset="-128"/>
              <a:ea typeface="Meiryo" charset="-128"/>
              <a:cs typeface="Meiryo" charset="-128"/>
            </a:endParaRPr>
          </a:p>
          <a:p>
            <a:pPr marL="363538" indent="-363538">
              <a:spcBef>
                <a:spcPts val="600"/>
              </a:spcBef>
            </a:pPr>
            <a:r>
              <a:rPr lang="en-US" altLang="ja-JP" sz="1400" b="1" dirty="0">
                <a:latin typeface="Meiryo" charset="-128"/>
                <a:ea typeface="Meiryo" charset="-128"/>
                <a:cs typeface="Meiryo" charset="-128"/>
              </a:rPr>
              <a:t>	※ ID</a:t>
            </a:r>
            <a:r>
              <a:rPr lang="ja-JP" altLang="en-US" sz="1400" b="1" dirty="0">
                <a:latin typeface="Meiryo" charset="-128"/>
                <a:ea typeface="Meiryo" charset="-128"/>
                <a:cs typeface="Meiryo" charset="-128"/>
              </a:rPr>
              <a:t>／パスワード方式は、暫定的な対応です。</a:t>
            </a:r>
          </a:p>
          <a:p>
            <a:pPr marL="363538" indent="-363538">
              <a:spcBef>
                <a:spcPts val="600"/>
              </a:spcBef>
            </a:pPr>
            <a:endParaRPr lang="en-US" altLang="ja-JP" sz="2000" b="1" dirty="0">
              <a:latin typeface="Meiryo" charset="-128"/>
              <a:ea typeface="Meiryo" charset="-128"/>
              <a:cs typeface="Meiryo" charset="-128"/>
            </a:endParaRPr>
          </a:p>
          <a:p>
            <a:pPr marL="363538" indent="-363538">
              <a:spcBef>
                <a:spcPts val="600"/>
              </a:spcBef>
            </a:pPr>
            <a:r>
              <a:rPr lang="ja-JP" altLang="en-US" sz="2000" b="1" dirty="0">
                <a:solidFill>
                  <a:srgbClr val="009650"/>
                </a:solidFill>
                <a:latin typeface="Meiryo" charset="-128"/>
                <a:ea typeface="Meiryo" charset="-128"/>
                <a:cs typeface="Meiryo" charset="-128"/>
              </a:rPr>
              <a:t>●</a:t>
            </a:r>
            <a:r>
              <a:rPr lang="en-US" altLang="ja-JP" sz="2000" b="1" dirty="0">
                <a:solidFill>
                  <a:srgbClr val="009650"/>
                </a:solidFill>
                <a:latin typeface="Meiryo" charset="-128"/>
                <a:ea typeface="Meiryo" charset="-128"/>
                <a:cs typeface="Meiryo" charset="-128"/>
              </a:rPr>
              <a:t>	</a:t>
            </a:r>
            <a:r>
              <a:rPr lang="ja-JP" altLang="en-US" sz="2000" b="1" dirty="0">
                <a:solidFill>
                  <a:srgbClr val="009650"/>
                </a:solidFill>
                <a:latin typeface="Meiryo" charset="-128"/>
                <a:ea typeface="Meiryo" charset="-128"/>
                <a:cs typeface="Meiryo" charset="-128"/>
              </a:rPr>
              <a:t>この講座では、マイナンバーカード方式による</a:t>
            </a:r>
            <a:endParaRPr lang="en-US" altLang="ja-JP" sz="2000" b="1" dirty="0">
              <a:solidFill>
                <a:srgbClr val="009650"/>
              </a:solidFill>
              <a:latin typeface="Meiryo" charset="-128"/>
              <a:ea typeface="Meiryo" charset="-128"/>
              <a:cs typeface="Meiryo" charset="-128"/>
            </a:endParaRPr>
          </a:p>
          <a:p>
            <a:pPr marL="363538" indent="-363538">
              <a:spcBef>
                <a:spcPts val="600"/>
              </a:spcBef>
            </a:pPr>
            <a:r>
              <a:rPr lang="en-US" altLang="ja-JP" sz="2000" b="1" dirty="0">
                <a:solidFill>
                  <a:srgbClr val="009650"/>
                </a:solidFill>
                <a:latin typeface="Meiryo" charset="-128"/>
                <a:ea typeface="Meiryo" charset="-128"/>
                <a:cs typeface="Meiryo" charset="-128"/>
              </a:rPr>
              <a:t>	</a:t>
            </a:r>
            <a:r>
              <a:rPr lang="ja-JP" altLang="en-US" sz="2000" b="1" dirty="0">
                <a:solidFill>
                  <a:srgbClr val="009650"/>
                </a:solidFill>
                <a:latin typeface="Meiryo" charset="-128"/>
                <a:ea typeface="Meiryo" charset="-128"/>
                <a:cs typeface="Meiryo" charset="-128"/>
              </a:rPr>
              <a:t>申告方法について説明します。</a:t>
            </a:r>
          </a:p>
        </p:txBody>
      </p:sp>
      <p:cxnSp>
        <p:nvCxnSpPr>
          <p:cNvPr id="5" name="直線コネクタ 4"/>
          <p:cNvCxnSpPr/>
          <p:nvPr/>
        </p:nvCxnSpPr>
        <p:spPr>
          <a:xfrm>
            <a:off x="1691640" y="1266508"/>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12" name="図 11" descr="スマートフォンを使うイータ君のイラスト"/>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02" y="1520993"/>
            <a:ext cx="1319748" cy="1223766"/>
          </a:xfrm>
          <a:prstGeom prst="rect">
            <a:avLst/>
          </a:prstGeom>
        </p:spPr>
      </p:pic>
      <p:grpSp>
        <p:nvGrpSpPr>
          <p:cNvPr id="16" name="グループ化 15" descr="プリンタと書類を入れた封筒のイラスト"/>
          <p:cNvGrpSpPr/>
          <p:nvPr/>
        </p:nvGrpSpPr>
        <p:grpSpPr>
          <a:xfrm>
            <a:off x="336766" y="2830384"/>
            <a:ext cx="1226227" cy="951187"/>
            <a:chOff x="421123" y="3061807"/>
            <a:chExt cx="1226227" cy="951187"/>
          </a:xfrm>
        </p:grpSpPr>
        <p:pic>
          <p:nvPicPr>
            <p:cNvPr id="11" name="図 10">
              <a:extLst>
                <a:ext uri="{FF2B5EF4-FFF2-40B4-BE49-F238E27FC236}">
                  <a16:creationId xmlns:a16="http://schemas.microsoft.com/office/drawing/2014/main" id="{60D504FF-F983-4305-A683-AC68EC674B29}"/>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868066" y="3424746"/>
              <a:ext cx="779284" cy="588248"/>
            </a:xfrm>
            <a:prstGeom prst="rect">
              <a:avLst/>
            </a:prstGeom>
          </p:spPr>
        </p:pic>
        <p:pic>
          <p:nvPicPr>
            <p:cNvPr id="6" name="図 5">
              <a:extLst>
                <a:ext uri="{FF2B5EF4-FFF2-40B4-BE49-F238E27FC236}">
                  <a16:creationId xmlns:a16="http://schemas.microsoft.com/office/drawing/2014/main" id="{60D504FF-F983-4305-A683-AC68EC674B29}"/>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421123" y="3061807"/>
              <a:ext cx="528757" cy="719764"/>
            </a:xfrm>
            <a:prstGeom prst="rect">
              <a:avLst/>
            </a:prstGeom>
          </p:spPr>
        </p:pic>
      </p:grpSp>
      <p:sp>
        <p:nvSpPr>
          <p:cNvPr id="10" name="正方形/長方形 9"/>
          <p:cNvSpPr/>
          <p:nvPr/>
        </p:nvSpPr>
        <p:spPr>
          <a:xfrm>
            <a:off x="-1868557" y="0"/>
            <a:ext cx="1659835"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改編</a:t>
            </a:r>
            <a:r>
              <a:rPr kumimoji="1" lang="ja-JP" altLang="en-US" sz="2800" b="1" dirty="0">
                <a:solidFill>
                  <a:schemeClr val="bg1"/>
                </a:solidFill>
                <a:latin typeface="メイリオ" panose="020B0604030504040204" pitchFamily="50" charset="-128"/>
                <a:ea typeface="メイリオ" panose="020B0604030504040204" pitchFamily="50" charset="-128"/>
              </a:rPr>
              <a:t>禁止</a:t>
            </a:r>
          </a:p>
        </p:txBody>
      </p:sp>
    </p:spTree>
    <p:extLst>
      <p:ext uri="{BB962C8B-B14F-4D97-AF65-F5344CB8AC3E}">
        <p14:creationId xmlns:p14="http://schemas.microsoft.com/office/powerpoint/2010/main" val="4259095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83852" y="518269"/>
            <a:ext cx="7200000" cy="540000"/>
          </a:xfrm>
        </p:spPr>
        <p:txBody>
          <a:bodyPr>
            <a:normAutofit fontScale="90000"/>
          </a:bodyPr>
          <a:lstStyle/>
          <a:p>
            <a:r>
              <a:rPr lang="en-US" altLang="ja-JP" dirty="0"/>
              <a:t>e-Tax</a:t>
            </a:r>
            <a:r>
              <a:rPr lang="ja-JP" altLang="en-US" dirty="0"/>
              <a:t>とは？</a:t>
            </a:r>
          </a:p>
        </p:txBody>
      </p:sp>
      <p:sp>
        <p:nvSpPr>
          <p:cNvPr id="3" name="サブタイトル 2"/>
          <p:cNvSpPr>
            <a:spLocks noGrp="1"/>
          </p:cNvSpPr>
          <p:nvPr>
            <p:ph type="subTitle" idx="1"/>
          </p:nvPr>
        </p:nvSpPr>
        <p:spPr>
          <a:xfrm>
            <a:off x="1783664" y="1425265"/>
            <a:ext cx="7265215" cy="1655762"/>
          </a:xfrm>
        </p:spPr>
        <p:txBody>
          <a:bodyPr numCol="1">
            <a:noAutofit/>
          </a:bodyPr>
          <a:lstStyle/>
          <a:p>
            <a:pPr marL="363538" indent="-355600"/>
            <a:r>
              <a:rPr lang="en-US" altLang="ja-JP" dirty="0"/>
              <a:t>e-Tax</a:t>
            </a:r>
            <a:r>
              <a:rPr lang="ja-JP" altLang="en-US" dirty="0"/>
              <a:t>とは、</a:t>
            </a:r>
            <a:r>
              <a:rPr lang="en-US" altLang="ja-JP" dirty="0"/>
              <a:t>｢</a:t>
            </a:r>
            <a:r>
              <a:rPr lang="ja-JP" altLang="en-US" dirty="0"/>
              <a:t>国税電子申告・納税システム</a:t>
            </a:r>
            <a:r>
              <a:rPr lang="en-US" altLang="ja-JP" dirty="0"/>
              <a:t>｣</a:t>
            </a:r>
            <a:r>
              <a:rPr lang="ja-JP" altLang="en-US" dirty="0"/>
              <a:t>の</a:t>
            </a:r>
            <a:endParaRPr lang="en-US" altLang="ja-JP" dirty="0"/>
          </a:p>
          <a:p>
            <a:pPr marL="363538" indent="-355600"/>
            <a:r>
              <a:rPr lang="ja-JP" altLang="en-US" dirty="0"/>
              <a:t>ことで、国税に関する申告や納税などの</a:t>
            </a:r>
            <a:endParaRPr lang="en-US" altLang="ja-JP" dirty="0"/>
          </a:p>
          <a:p>
            <a:pPr marL="363538" indent="-355600"/>
            <a:r>
              <a:rPr lang="ja-JP" altLang="en-US" dirty="0"/>
              <a:t>さまざまな手続きを、税務署に出向くことなく、</a:t>
            </a:r>
            <a:endParaRPr lang="en-US" altLang="ja-JP" dirty="0"/>
          </a:p>
          <a:p>
            <a:pPr marL="363538" indent="-355600"/>
            <a:r>
              <a:rPr lang="ja-JP" altLang="en-US" dirty="0"/>
              <a:t>インターネットを通じて行うことができる</a:t>
            </a:r>
            <a:endParaRPr lang="en-US" altLang="ja-JP" dirty="0"/>
          </a:p>
          <a:p>
            <a:pPr marL="363538" indent="-355600"/>
            <a:r>
              <a:rPr lang="ja-JP" altLang="en-US" dirty="0"/>
              <a:t>国税庁が提供するサービスです。</a:t>
            </a:r>
          </a:p>
          <a:p>
            <a:pPr marL="363538" indent="-355600"/>
            <a:endParaRPr lang="ja-JP" altLang="en-US" sz="2000" dirty="0">
              <a:solidFill>
                <a:srgbClr val="009650"/>
              </a:solidFill>
            </a:endParaRPr>
          </a:p>
          <a:p>
            <a:pPr marL="363538" indent="-355600"/>
            <a:r>
              <a:rPr lang="ja-JP" altLang="en-US" sz="2000" dirty="0">
                <a:solidFill>
                  <a:srgbClr val="009650"/>
                </a:solidFill>
              </a:rPr>
              <a:t>●</a:t>
            </a:r>
            <a:r>
              <a:rPr lang="en-US" altLang="ja-JP" sz="2000" dirty="0">
                <a:solidFill>
                  <a:srgbClr val="009650"/>
                </a:solidFill>
              </a:rPr>
              <a:t>	</a:t>
            </a:r>
            <a:r>
              <a:rPr lang="ja-JP" altLang="en-US" sz="2000" dirty="0">
                <a:solidFill>
                  <a:srgbClr val="009650"/>
                </a:solidFill>
              </a:rPr>
              <a:t>国税庁ホームページでは、</a:t>
            </a:r>
            <a:endParaRPr lang="en-US" altLang="ja-JP" sz="2000" dirty="0">
              <a:solidFill>
                <a:srgbClr val="009650"/>
              </a:solidFill>
            </a:endParaRPr>
          </a:p>
          <a:p>
            <a:pPr marL="363538" indent="-355600"/>
            <a:r>
              <a:rPr lang="en-US" altLang="ja-JP" sz="2000" dirty="0">
                <a:solidFill>
                  <a:srgbClr val="009650"/>
                </a:solidFill>
              </a:rPr>
              <a:t>	</a:t>
            </a:r>
            <a:r>
              <a:rPr lang="ja-JP" altLang="en-US" sz="2000" dirty="0">
                <a:solidFill>
                  <a:srgbClr val="009650"/>
                </a:solidFill>
              </a:rPr>
              <a:t>画面の案内に沿って入力すれば、</a:t>
            </a:r>
            <a:endParaRPr lang="en-US" altLang="ja-JP" sz="2000" dirty="0">
              <a:solidFill>
                <a:srgbClr val="009650"/>
              </a:solidFill>
            </a:endParaRPr>
          </a:p>
          <a:p>
            <a:pPr marL="363538" indent="-355600"/>
            <a:r>
              <a:rPr lang="en-US" altLang="ja-JP" sz="2000" dirty="0">
                <a:solidFill>
                  <a:srgbClr val="009650"/>
                </a:solidFill>
              </a:rPr>
              <a:t>	</a:t>
            </a:r>
            <a:r>
              <a:rPr lang="ja-JP" altLang="en-US" sz="2000" dirty="0">
                <a:solidFill>
                  <a:srgbClr val="009650"/>
                </a:solidFill>
              </a:rPr>
              <a:t>税額などが自動計算され、申告書が作成できます。</a:t>
            </a:r>
            <a:endParaRPr lang="en-US" altLang="ja-JP" sz="2000" dirty="0">
              <a:solidFill>
                <a:srgbClr val="009650"/>
              </a:solidFill>
            </a:endParaRPr>
          </a:p>
          <a:p>
            <a:pPr marL="363538" indent="-355600"/>
            <a:r>
              <a:rPr lang="en-US" altLang="ja-JP" sz="2000" dirty="0">
                <a:solidFill>
                  <a:srgbClr val="009650"/>
                </a:solidFill>
              </a:rPr>
              <a:t>	</a:t>
            </a:r>
            <a:r>
              <a:rPr lang="ja-JP" altLang="en-US" sz="2000" dirty="0">
                <a:solidFill>
                  <a:srgbClr val="009650"/>
                </a:solidFill>
              </a:rPr>
              <a:t>また、作成した申告書を</a:t>
            </a:r>
            <a:r>
              <a:rPr lang="en-US" altLang="ja-JP" sz="2000" dirty="0">
                <a:solidFill>
                  <a:srgbClr val="009650"/>
                </a:solidFill>
              </a:rPr>
              <a:t>e-Tax</a:t>
            </a:r>
            <a:r>
              <a:rPr lang="ja-JP" altLang="en-US" sz="2000" dirty="0">
                <a:solidFill>
                  <a:srgbClr val="009650"/>
                </a:solidFill>
              </a:rPr>
              <a:t>を利用して</a:t>
            </a:r>
            <a:endParaRPr lang="en-US" altLang="ja-JP" sz="2000" dirty="0">
              <a:solidFill>
                <a:srgbClr val="009650"/>
              </a:solidFill>
            </a:endParaRPr>
          </a:p>
          <a:p>
            <a:pPr marL="363538" indent="-355600"/>
            <a:r>
              <a:rPr lang="en-US" altLang="ja-JP" sz="2000" dirty="0">
                <a:solidFill>
                  <a:srgbClr val="009650"/>
                </a:solidFill>
              </a:rPr>
              <a:t>	</a:t>
            </a:r>
            <a:r>
              <a:rPr lang="ja-JP" altLang="en-US" sz="2000" dirty="0">
                <a:solidFill>
                  <a:srgbClr val="009650"/>
                </a:solidFill>
              </a:rPr>
              <a:t>送</a:t>
            </a:r>
            <a:r>
              <a:rPr lang="ja-JP" altLang="en-US" sz="2000" spc="-700" dirty="0">
                <a:solidFill>
                  <a:srgbClr val="009650"/>
                </a:solidFill>
              </a:rPr>
              <a:t>信</a:t>
            </a:r>
            <a:r>
              <a:rPr lang="ja-JP" altLang="en-US" sz="2000" dirty="0">
                <a:solidFill>
                  <a:srgbClr val="009650"/>
                </a:solidFill>
              </a:rPr>
              <a:t>（提出</a:t>
            </a:r>
            <a:r>
              <a:rPr lang="ja-JP" altLang="en-US" sz="2000" spc="-700" dirty="0">
                <a:solidFill>
                  <a:srgbClr val="009650"/>
                </a:solidFill>
              </a:rPr>
              <a:t>）</a:t>
            </a:r>
            <a:r>
              <a:rPr lang="ja-JP" altLang="en-US" sz="2000" dirty="0">
                <a:solidFill>
                  <a:srgbClr val="009650"/>
                </a:solidFill>
              </a:rPr>
              <a:t>することもできます。</a:t>
            </a:r>
          </a:p>
          <a:p>
            <a:br>
              <a:rPr lang="ja-JP" altLang="en-US" sz="2000" dirty="0">
                <a:solidFill>
                  <a:srgbClr val="009650"/>
                </a:solidFill>
              </a:rPr>
            </a:br>
            <a:endParaRPr lang="ja-JP" altLang="en-US" sz="1400" dirty="0">
              <a:solidFill>
                <a:srgbClr val="009650"/>
              </a:solidFill>
            </a:endParaRP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1-C</a:t>
            </a:r>
            <a:endParaRPr lang="en-US" sz="3600" dirty="0"/>
          </a:p>
        </p:txBody>
      </p:sp>
      <p:pic>
        <p:nvPicPr>
          <p:cNvPr id="7" name="図 6" descr="イータ君のイラスト"/>
          <p:cNvPicPr>
            <a:picLocks noChangeAspect="1"/>
          </p:cNvPicPr>
          <p:nvPr/>
        </p:nvPicPr>
        <p:blipFill rotWithShape="1">
          <a:blip r:embed="rId3">
            <a:extLst>
              <a:ext uri="{28A0092B-C50C-407E-A947-70E740481C1C}">
                <a14:useLocalDpi xmlns:a14="http://schemas.microsoft.com/office/drawing/2010/main" val="0"/>
              </a:ext>
            </a:extLst>
          </a:blip>
          <a:srcRect l="13232" r="2102" b="25390"/>
          <a:stretch/>
        </p:blipFill>
        <p:spPr>
          <a:xfrm>
            <a:off x="378854" y="4561906"/>
            <a:ext cx="1277879" cy="1456167"/>
          </a:xfrm>
          <a:prstGeom prst="rect">
            <a:avLst/>
          </a:prstGeom>
        </p:spPr>
      </p:pic>
      <p:sp>
        <p:nvSpPr>
          <p:cNvPr id="6" name="正方形/長方形 5"/>
          <p:cNvSpPr/>
          <p:nvPr/>
        </p:nvSpPr>
        <p:spPr>
          <a:xfrm>
            <a:off x="-1868557" y="0"/>
            <a:ext cx="1659835"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改編</a:t>
            </a:r>
            <a:r>
              <a:rPr kumimoji="1" lang="ja-JP" altLang="en-US" sz="2800" b="1" dirty="0">
                <a:solidFill>
                  <a:schemeClr val="bg1"/>
                </a:solidFill>
                <a:latin typeface="メイリオ" panose="020B0604030504040204" pitchFamily="50" charset="-128"/>
                <a:ea typeface="メイリオ" panose="020B0604030504040204" pitchFamily="50" charset="-128"/>
              </a:rPr>
              <a:t>禁止</a:t>
            </a:r>
          </a:p>
        </p:txBody>
      </p:sp>
    </p:spTree>
    <p:extLst>
      <p:ext uri="{BB962C8B-B14F-4D97-AF65-F5344CB8AC3E}">
        <p14:creationId xmlns:p14="http://schemas.microsoft.com/office/powerpoint/2010/main" val="17391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D91E12DA-8E8D-40D2-8721-900B43841FC2}"/>
              </a:ext>
            </a:extLst>
          </p:cNvPr>
          <p:cNvGraphicFramePr>
            <a:graphicFrameLocks noChangeAspect="1"/>
          </p:cNvGraphicFramePr>
          <p:nvPr>
            <p:custDataLst>
              <p:tags r:id="rId2"/>
            </p:custDataLst>
            <p:extLst>
              <p:ext uri="{D42A27DB-BD31-4B8C-83A1-F6EECF244321}">
                <p14:modId xmlns:p14="http://schemas.microsoft.com/office/powerpoint/2010/main" val="23155929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436" name="think-cell スライド" r:id="rId5" imgW="469" imgH="470" progId="TCLayout.ActiveDocument.1">
                  <p:embed/>
                </p:oleObj>
              </mc:Choice>
              <mc:Fallback>
                <p:oleObj name="think-cell スライド" r:id="rId5" imgW="469" imgH="470" progId="TCLayout.ActiveDocument.1">
                  <p:embed/>
                  <p:pic>
                    <p:nvPicPr>
                      <p:cNvPr id="3" name="オブジェクト 2" hidden="1">
                        <a:extLst>
                          <a:ext uri="{FF2B5EF4-FFF2-40B4-BE49-F238E27FC236}">
                            <a16:creationId xmlns:a16="http://schemas.microsoft.com/office/drawing/2014/main" id="{D91E12DA-8E8D-40D2-8721-900B43841FC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8076" y="525578"/>
            <a:ext cx="7200000" cy="540000"/>
          </a:xfrm>
        </p:spPr>
        <p:txBody>
          <a:bodyPr vert="horz">
            <a:normAutofit fontScale="90000"/>
          </a:bodyPr>
          <a:lstStyle/>
          <a:p>
            <a:r>
              <a:rPr lang="en-US" altLang="ja-JP" dirty="0"/>
              <a:t>e-Tax</a:t>
            </a:r>
            <a:r>
              <a:rPr lang="ja-JP" altLang="en-US" dirty="0"/>
              <a:t>なら</a:t>
            </a:r>
            <a:r>
              <a:rPr lang="ja-JP" altLang="en-US" spc="-1000" dirty="0"/>
              <a:t>、</a:t>
            </a:r>
            <a:r>
              <a:rPr lang="ja-JP" altLang="en-US" dirty="0"/>
              <a:t>こんないいこと</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1-D</a:t>
            </a:r>
            <a:endParaRPr lang="en-US" sz="3600" dirty="0"/>
          </a:p>
        </p:txBody>
      </p:sp>
      <p:sp>
        <p:nvSpPr>
          <p:cNvPr id="8" name="テキスト ボックス 7"/>
          <p:cNvSpPr txBox="1"/>
          <p:nvPr/>
        </p:nvSpPr>
        <p:spPr>
          <a:xfrm>
            <a:off x="1772250" y="1401755"/>
            <a:ext cx="7200000" cy="4678204"/>
          </a:xfrm>
          <a:prstGeom prst="rect">
            <a:avLst/>
          </a:prstGeom>
          <a:noFill/>
        </p:spPr>
        <p:txBody>
          <a:bodyPr wrap="square" rtlCol="0">
            <a:spAutoFit/>
          </a:bodyPr>
          <a:lstStyle/>
          <a:p>
            <a:pPr indent="7938"/>
            <a:r>
              <a:rPr lang="ja-JP" altLang="en-US" sz="2400" b="1" dirty="0">
                <a:solidFill>
                  <a:srgbClr val="009650"/>
                </a:solidFill>
                <a:latin typeface="Meiryo" charset="-128"/>
                <a:ea typeface="Meiryo" charset="-128"/>
                <a:cs typeface="Meiryo" charset="-128"/>
              </a:rPr>
              <a:t>自宅からオンラインで申告ができます</a:t>
            </a:r>
          </a:p>
          <a:p>
            <a:pPr indent="7938"/>
            <a:r>
              <a:rPr lang="ja-JP" altLang="en-US" b="1" dirty="0">
                <a:latin typeface="Meiryo UI" panose="020B0604030504040204" pitchFamily="50" charset="-128"/>
                <a:ea typeface="Meiryo UI" panose="020B0604030504040204" pitchFamily="50" charset="-128"/>
                <a:cs typeface="Meiryo" charset="-128"/>
              </a:rPr>
              <a:t>税務署に行かなくても</a:t>
            </a:r>
            <a:r>
              <a:rPr lang="ja-JP" altLang="en-US" b="1" spc="-700" dirty="0">
                <a:latin typeface="Meiryo UI" panose="020B0604030504040204" pitchFamily="50" charset="-128"/>
                <a:ea typeface="Meiryo UI" panose="020B0604030504040204" pitchFamily="50" charset="-128"/>
                <a:cs typeface="Meiryo" charset="-128"/>
              </a:rPr>
              <a:t>、</a:t>
            </a:r>
            <a:r>
              <a:rPr lang="ja-JP" altLang="en-US" b="1" dirty="0">
                <a:latin typeface="Meiryo UI" panose="020B0604030504040204" pitchFamily="50" charset="-128"/>
                <a:ea typeface="Meiryo UI" panose="020B0604030504040204" pitchFamily="50" charset="-128"/>
                <a:cs typeface="Meiryo" charset="-128"/>
              </a:rPr>
              <a:t>国税庁ホームページで申告書</a:t>
            </a:r>
            <a:endParaRPr lang="en-US" altLang="ja-JP" b="1" dirty="0">
              <a:latin typeface="Meiryo UI" panose="020B0604030504040204" pitchFamily="50" charset="-128"/>
              <a:ea typeface="Meiryo UI" panose="020B0604030504040204" pitchFamily="50" charset="-128"/>
              <a:cs typeface="Meiryo" charset="-128"/>
            </a:endParaRPr>
          </a:p>
          <a:p>
            <a:pPr indent="7938"/>
            <a:r>
              <a:rPr lang="ja-JP" altLang="en-US" b="1" dirty="0">
                <a:latin typeface="Meiryo UI" panose="020B0604030504040204" pitchFamily="50" charset="-128"/>
                <a:ea typeface="Meiryo UI" panose="020B0604030504040204" pitchFamily="50" charset="-128"/>
                <a:cs typeface="Meiryo" charset="-128"/>
              </a:rPr>
              <a:t>を作成し、自宅からオンラインで提</a:t>
            </a:r>
            <a:r>
              <a:rPr lang="ja-JP" altLang="en-US" b="1" spc="-700" dirty="0">
                <a:latin typeface="Meiryo UI" panose="020B0604030504040204" pitchFamily="50" charset="-128"/>
                <a:ea typeface="Meiryo UI" panose="020B0604030504040204" pitchFamily="50" charset="-128"/>
                <a:cs typeface="Meiryo" charset="-128"/>
              </a:rPr>
              <a:t>出</a:t>
            </a:r>
            <a:r>
              <a:rPr lang="ja-JP" altLang="en-US" b="1" dirty="0">
                <a:latin typeface="Meiryo UI" panose="020B0604030504040204" pitchFamily="50" charset="-128"/>
                <a:ea typeface="Meiryo UI" panose="020B0604030504040204" pitchFamily="50" charset="-128"/>
                <a:cs typeface="Meiryo" charset="-128"/>
              </a:rPr>
              <a:t>（送信</a:t>
            </a:r>
            <a:r>
              <a:rPr lang="ja-JP" altLang="en-US" b="1" spc="-700" dirty="0">
                <a:latin typeface="Meiryo UI" panose="020B0604030504040204" pitchFamily="50" charset="-128"/>
                <a:ea typeface="Meiryo UI" panose="020B0604030504040204" pitchFamily="50" charset="-128"/>
                <a:cs typeface="Meiryo" charset="-128"/>
              </a:rPr>
              <a:t>）</a:t>
            </a:r>
            <a:r>
              <a:rPr lang="ja-JP" altLang="en-US" b="1" dirty="0">
                <a:latin typeface="Meiryo UI" panose="020B0604030504040204" pitchFamily="50" charset="-128"/>
                <a:ea typeface="Meiryo UI" panose="020B0604030504040204" pitchFamily="50" charset="-128"/>
                <a:cs typeface="Meiryo" charset="-128"/>
              </a:rPr>
              <a:t>できます。</a:t>
            </a:r>
            <a:endParaRPr lang="en-US" altLang="ja-JP" b="1" dirty="0">
              <a:latin typeface="Meiryo UI" panose="020B0604030504040204" pitchFamily="50" charset="-128"/>
              <a:ea typeface="Meiryo UI" panose="020B0604030504040204" pitchFamily="50" charset="-128"/>
              <a:cs typeface="Meiryo" charset="-128"/>
            </a:endParaRPr>
          </a:p>
          <a:p>
            <a:pPr indent="7938"/>
            <a:endParaRPr lang="en-US" altLang="ja-JP" b="1" dirty="0">
              <a:latin typeface="Meiryo UI" panose="020B0604030504040204" pitchFamily="50" charset="-128"/>
              <a:ea typeface="Meiryo UI" panose="020B0604030504040204" pitchFamily="50" charset="-128"/>
              <a:cs typeface="Meiryo" charset="-128"/>
            </a:endParaRPr>
          </a:p>
          <a:p>
            <a:pPr indent="7938"/>
            <a:endParaRPr lang="en-US" altLang="ja-JP" sz="600" b="1" dirty="0">
              <a:latin typeface="Meiryo UI" panose="020B0604030504040204" pitchFamily="50" charset="-128"/>
              <a:ea typeface="Meiryo UI" panose="020B0604030504040204" pitchFamily="50" charset="-128"/>
              <a:cs typeface="Meiryo" charset="-128"/>
            </a:endParaRPr>
          </a:p>
          <a:p>
            <a:pPr indent="7938"/>
            <a:r>
              <a:rPr lang="ja-JP" altLang="en-US" sz="2400" b="1" dirty="0">
                <a:solidFill>
                  <a:srgbClr val="009650"/>
                </a:solidFill>
                <a:latin typeface="Meiryo" charset="-128"/>
                <a:ea typeface="Meiryo" charset="-128"/>
                <a:cs typeface="Meiryo" charset="-128"/>
              </a:rPr>
              <a:t>添付書類の提出を省略できます</a:t>
            </a:r>
          </a:p>
          <a:p>
            <a:pPr indent="7938"/>
            <a:r>
              <a:rPr lang="ja-JP" altLang="en-US" b="1" dirty="0">
                <a:latin typeface="Meiryo UI" panose="020B0604030504040204" pitchFamily="50" charset="-128"/>
                <a:ea typeface="Meiryo UI" panose="020B0604030504040204" pitchFamily="50" charset="-128"/>
                <a:cs typeface="Meiryo" charset="-128"/>
              </a:rPr>
              <a:t>生命保険料控除の証明書などは</a:t>
            </a:r>
            <a:r>
              <a:rPr lang="ja-JP" altLang="en-US" b="1" spc="-700" dirty="0">
                <a:latin typeface="Meiryo UI" panose="020B0604030504040204" pitchFamily="50" charset="-128"/>
                <a:ea typeface="Meiryo UI" panose="020B0604030504040204" pitchFamily="50" charset="-128"/>
                <a:cs typeface="Meiryo" charset="-128"/>
              </a:rPr>
              <a:t>、</a:t>
            </a:r>
            <a:r>
              <a:rPr lang="ja-JP" altLang="en-US" b="1" dirty="0">
                <a:latin typeface="Meiryo UI" panose="020B0604030504040204" pitchFamily="50" charset="-128"/>
                <a:ea typeface="Meiryo UI" panose="020B0604030504040204" pitchFamily="50" charset="-128"/>
                <a:cs typeface="Meiryo" charset="-128"/>
              </a:rPr>
              <a:t>その記載内</a:t>
            </a:r>
            <a:r>
              <a:rPr lang="ja-JP" altLang="en-US" b="1" spc="-700" dirty="0">
                <a:latin typeface="Meiryo UI" panose="020B0604030504040204" pitchFamily="50" charset="-128"/>
                <a:ea typeface="Meiryo UI" panose="020B0604030504040204" pitchFamily="50" charset="-128"/>
                <a:cs typeface="Meiryo" charset="-128"/>
              </a:rPr>
              <a:t>容</a:t>
            </a:r>
            <a:r>
              <a:rPr lang="ja-JP" altLang="en-US" b="1" dirty="0">
                <a:latin typeface="Meiryo UI" panose="020B0604030504040204" pitchFamily="50" charset="-128"/>
                <a:ea typeface="Meiryo UI" panose="020B0604030504040204" pitchFamily="50" charset="-128"/>
                <a:cs typeface="Meiryo" charset="-128"/>
              </a:rPr>
              <a:t>（生命保険会社</a:t>
            </a:r>
            <a:endParaRPr lang="en-US" altLang="ja-JP" b="1" dirty="0">
              <a:latin typeface="Meiryo UI" panose="020B0604030504040204" pitchFamily="50" charset="-128"/>
              <a:ea typeface="Meiryo UI" panose="020B0604030504040204" pitchFamily="50" charset="-128"/>
              <a:cs typeface="Meiryo" charset="-128"/>
            </a:endParaRPr>
          </a:p>
          <a:p>
            <a:pPr indent="7938"/>
            <a:r>
              <a:rPr lang="ja-JP" altLang="en-US" b="1" dirty="0">
                <a:latin typeface="Meiryo UI" panose="020B0604030504040204" pitchFamily="50" charset="-128"/>
                <a:ea typeface="Meiryo UI" panose="020B0604030504040204" pitchFamily="50" charset="-128"/>
                <a:cs typeface="Meiryo" charset="-128"/>
              </a:rPr>
              <a:t>などの名称、支払金額など</a:t>
            </a:r>
            <a:r>
              <a:rPr lang="ja-JP" altLang="en-US" b="1" spc="-700" dirty="0">
                <a:latin typeface="Meiryo UI" panose="020B0604030504040204" pitchFamily="50" charset="-128"/>
                <a:ea typeface="Meiryo UI" panose="020B0604030504040204" pitchFamily="50" charset="-128"/>
                <a:cs typeface="Meiryo" charset="-128"/>
              </a:rPr>
              <a:t>）</a:t>
            </a:r>
            <a:r>
              <a:rPr lang="ja-JP" altLang="en-US" b="1" dirty="0">
                <a:latin typeface="Meiryo UI" panose="020B0604030504040204" pitchFamily="50" charset="-128"/>
                <a:ea typeface="Meiryo UI" panose="020B0604030504040204" pitchFamily="50" charset="-128"/>
                <a:cs typeface="Meiryo" charset="-128"/>
              </a:rPr>
              <a:t>を入力して送信することで</a:t>
            </a:r>
            <a:r>
              <a:rPr lang="ja-JP" altLang="en-US" b="1" spc="-700" dirty="0">
                <a:latin typeface="Meiryo UI" panose="020B0604030504040204" pitchFamily="50" charset="-128"/>
                <a:ea typeface="Meiryo UI" panose="020B0604030504040204" pitchFamily="50" charset="-128"/>
                <a:cs typeface="Meiryo" charset="-128"/>
              </a:rPr>
              <a:t>、</a:t>
            </a:r>
            <a:endParaRPr lang="en-US" altLang="ja-JP" b="1" dirty="0">
              <a:latin typeface="Meiryo UI" panose="020B0604030504040204" pitchFamily="50" charset="-128"/>
              <a:ea typeface="Meiryo UI" panose="020B0604030504040204" pitchFamily="50" charset="-128"/>
              <a:cs typeface="Meiryo" charset="-128"/>
            </a:endParaRPr>
          </a:p>
          <a:p>
            <a:pPr indent="7938"/>
            <a:r>
              <a:rPr lang="ja-JP" altLang="en-US" b="1" dirty="0">
                <a:latin typeface="Meiryo UI" panose="020B0604030504040204" pitchFamily="50" charset="-128"/>
                <a:ea typeface="Meiryo UI" panose="020B0604030504040204" pitchFamily="50" charset="-128"/>
                <a:cs typeface="Meiryo" charset="-128"/>
              </a:rPr>
              <a:t>提出または提示を省略することができます。</a:t>
            </a:r>
            <a:endParaRPr lang="en-US" altLang="ja-JP" b="1" dirty="0">
              <a:latin typeface="Meiryo UI" panose="020B0604030504040204" pitchFamily="50" charset="-128"/>
              <a:ea typeface="Meiryo UI" panose="020B0604030504040204" pitchFamily="50" charset="-128"/>
              <a:cs typeface="Meiryo" charset="-128"/>
            </a:endParaRPr>
          </a:p>
          <a:p>
            <a:pPr indent="7938"/>
            <a:r>
              <a:rPr lang="ja-JP" altLang="en-US" sz="1000" b="1" dirty="0">
                <a:latin typeface="Meiryo" charset="-128"/>
                <a:ea typeface="Meiryo" charset="-128"/>
                <a:cs typeface="Meiryo" charset="-128"/>
              </a:rPr>
              <a:t>　</a:t>
            </a:r>
            <a:endParaRPr lang="en-US" altLang="ja-JP" sz="1000" b="1" dirty="0">
              <a:latin typeface="Meiryo" charset="-128"/>
              <a:ea typeface="Meiryo" charset="-128"/>
              <a:cs typeface="Meiryo" charset="-128"/>
            </a:endParaRPr>
          </a:p>
          <a:p>
            <a:pPr indent="7938"/>
            <a:endParaRPr lang="ja-JP" altLang="en-US" sz="600" b="1" dirty="0">
              <a:latin typeface="Meiryo" charset="-128"/>
              <a:ea typeface="Meiryo" charset="-128"/>
              <a:cs typeface="Meiryo" charset="-128"/>
            </a:endParaRPr>
          </a:p>
          <a:p>
            <a:pPr indent="7938"/>
            <a:r>
              <a:rPr lang="en-US" altLang="ja-JP" sz="2400" b="1" dirty="0">
                <a:solidFill>
                  <a:srgbClr val="009650"/>
                </a:solidFill>
                <a:latin typeface="Meiryo" charset="-128"/>
                <a:ea typeface="Meiryo" charset="-128"/>
                <a:cs typeface="Meiryo" charset="-128"/>
              </a:rPr>
              <a:t>24</a:t>
            </a:r>
            <a:r>
              <a:rPr lang="ja-JP" altLang="en-US" sz="2400" b="1" dirty="0">
                <a:solidFill>
                  <a:srgbClr val="009650"/>
                </a:solidFill>
                <a:latin typeface="Meiryo" charset="-128"/>
                <a:ea typeface="Meiryo" charset="-128"/>
                <a:cs typeface="Meiryo" charset="-128"/>
              </a:rPr>
              <a:t>時間受付</a:t>
            </a:r>
          </a:p>
          <a:p>
            <a:pPr indent="7938"/>
            <a:r>
              <a:rPr lang="ja-JP" altLang="en-US" b="1" dirty="0">
                <a:latin typeface="Meiryo" charset="-128"/>
                <a:ea typeface="Meiryo" charset="-128"/>
                <a:cs typeface="Meiryo" charset="-128"/>
              </a:rPr>
              <a:t>確定申告期は全日</a:t>
            </a:r>
            <a:r>
              <a:rPr lang="en-US" altLang="ja-JP" b="1" dirty="0">
                <a:latin typeface="Meiryo" charset="-128"/>
                <a:ea typeface="Meiryo" charset="-128"/>
                <a:cs typeface="Meiryo" charset="-128"/>
              </a:rPr>
              <a:t>24</a:t>
            </a:r>
            <a:r>
              <a:rPr lang="ja-JP" altLang="en-US" b="1" dirty="0">
                <a:latin typeface="Meiryo" charset="-128"/>
                <a:ea typeface="Meiryo" charset="-128"/>
                <a:cs typeface="Meiryo" charset="-128"/>
              </a:rPr>
              <a:t>時間</a:t>
            </a:r>
            <a:r>
              <a:rPr lang="en-US" altLang="ja-JP" b="1" dirty="0">
                <a:latin typeface="Meiryo" charset="-128"/>
                <a:ea typeface="Meiryo" charset="-128"/>
                <a:cs typeface="Meiryo" charset="-128"/>
              </a:rPr>
              <a:t>e-Tax</a:t>
            </a:r>
            <a:r>
              <a:rPr lang="ja-JP" altLang="en-US" b="1" dirty="0" err="1">
                <a:latin typeface="Meiryo" charset="-128"/>
                <a:ea typeface="Meiryo" charset="-128"/>
                <a:cs typeface="Meiryo" charset="-128"/>
              </a:rPr>
              <a:t>での提</a:t>
            </a:r>
            <a:r>
              <a:rPr lang="ja-JP" altLang="en-US" b="1" spc="-700" dirty="0">
                <a:latin typeface="Meiryo UI" panose="020B0604030504040204" pitchFamily="50" charset="-128"/>
                <a:ea typeface="Meiryo UI" panose="020B0604030504040204" pitchFamily="50" charset="-128"/>
                <a:cs typeface="Meiryo" charset="-128"/>
              </a:rPr>
              <a:t>出</a:t>
            </a:r>
            <a:r>
              <a:rPr lang="ja-JP" altLang="en-US" b="1" dirty="0">
                <a:latin typeface="Meiryo" charset="-128"/>
                <a:ea typeface="Meiryo" charset="-128"/>
                <a:cs typeface="Meiryo" charset="-128"/>
              </a:rPr>
              <a:t>（送信</a:t>
            </a:r>
            <a:r>
              <a:rPr lang="ja-JP" altLang="en-US" b="1" spc="-700" dirty="0">
                <a:latin typeface="Meiryo UI" panose="020B0604030504040204" pitchFamily="50" charset="-128"/>
                <a:ea typeface="Meiryo UI" panose="020B0604030504040204" pitchFamily="50" charset="-128"/>
                <a:cs typeface="Meiryo" charset="-128"/>
              </a:rPr>
              <a:t>）</a:t>
            </a:r>
            <a:r>
              <a:rPr lang="ja-JP" altLang="en-US" b="1" dirty="0">
                <a:latin typeface="Meiryo" charset="-128"/>
                <a:ea typeface="Meiryo" charset="-128"/>
                <a:cs typeface="Meiryo" charset="-128"/>
              </a:rPr>
              <a:t>が可能です。</a:t>
            </a:r>
            <a:endParaRPr lang="en-US" altLang="ja-JP" b="1" dirty="0">
              <a:latin typeface="Meiryo" charset="-128"/>
              <a:ea typeface="Meiryo" charset="-128"/>
              <a:cs typeface="Meiryo" charset="-128"/>
            </a:endParaRPr>
          </a:p>
          <a:p>
            <a:pPr indent="7938"/>
            <a:r>
              <a:rPr lang="en-US" altLang="ja-JP" sz="1200" b="1" dirty="0">
                <a:latin typeface="Meiryo" charset="-128"/>
                <a:ea typeface="Meiryo" charset="-128"/>
                <a:cs typeface="Meiryo" charset="-128"/>
              </a:rPr>
              <a:t>※ </a:t>
            </a:r>
            <a:r>
              <a:rPr lang="ja-JP" altLang="en-US" sz="1200" b="1" dirty="0">
                <a:latin typeface="Meiryo" charset="-128"/>
                <a:ea typeface="Meiryo" charset="-128"/>
                <a:cs typeface="Meiryo" charset="-128"/>
              </a:rPr>
              <a:t>メンテナンス時間及び</a:t>
            </a:r>
            <a:r>
              <a:rPr lang="en-US" altLang="ja-JP" sz="1200" b="1" dirty="0">
                <a:latin typeface="Meiryo" charset="-128"/>
                <a:ea typeface="Meiryo" charset="-128"/>
                <a:cs typeface="Meiryo" charset="-128"/>
              </a:rPr>
              <a:t>12</a:t>
            </a:r>
            <a:r>
              <a:rPr lang="ja-JP" altLang="en-US" sz="1200" b="1" dirty="0">
                <a:latin typeface="Meiryo" charset="-128"/>
                <a:ea typeface="Meiryo" charset="-128"/>
                <a:cs typeface="Meiryo" charset="-128"/>
              </a:rPr>
              <a:t>月</a:t>
            </a:r>
            <a:r>
              <a:rPr lang="en-US" altLang="ja-JP" sz="1200" b="1" dirty="0">
                <a:latin typeface="Meiryo" charset="-128"/>
                <a:ea typeface="Meiryo" charset="-128"/>
                <a:cs typeface="Meiryo" charset="-128"/>
              </a:rPr>
              <a:t>29</a:t>
            </a:r>
            <a:r>
              <a:rPr lang="ja-JP" altLang="en-US" sz="1200" b="1" dirty="0">
                <a:latin typeface="Meiryo" charset="-128"/>
                <a:ea typeface="Meiryo" charset="-128"/>
                <a:cs typeface="Meiryo" charset="-128"/>
              </a:rPr>
              <a:t>日</a:t>
            </a:r>
            <a:r>
              <a:rPr lang="en-US" altLang="ja-JP" sz="1200" b="1" dirty="0">
                <a:latin typeface="Meiryo" charset="-128"/>
                <a:ea typeface="Meiryo" charset="-128"/>
                <a:cs typeface="Meiryo" charset="-128"/>
              </a:rPr>
              <a:t>〜</a:t>
            </a:r>
            <a:r>
              <a:rPr lang="ja-JP" altLang="en-US" sz="1200" b="1" dirty="0">
                <a:latin typeface="Meiryo" charset="-128"/>
                <a:ea typeface="Meiryo" charset="-128"/>
                <a:cs typeface="Meiryo" charset="-128"/>
              </a:rPr>
              <a:t>１月３日は除きます。</a:t>
            </a:r>
            <a:endParaRPr lang="en-US" altLang="ja-JP" sz="1200" b="1" dirty="0">
              <a:latin typeface="Meiryo" charset="-128"/>
              <a:ea typeface="Meiryo" charset="-128"/>
              <a:cs typeface="Meiryo" charset="-128"/>
            </a:endParaRPr>
          </a:p>
          <a:p>
            <a:pPr indent="7938"/>
            <a:r>
              <a:rPr lang="ja-JP" altLang="en-US" b="1" dirty="0">
                <a:latin typeface="Meiryo" charset="-128"/>
                <a:ea typeface="Meiryo" charset="-128"/>
                <a:cs typeface="Meiryo" charset="-128"/>
              </a:rPr>
              <a:t>確定申告期以外は、火曜</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金曜までは</a:t>
            </a:r>
            <a:r>
              <a:rPr lang="en-US" altLang="ja-JP" b="1" dirty="0">
                <a:latin typeface="Meiryo" charset="-128"/>
                <a:ea typeface="Meiryo" charset="-128"/>
                <a:cs typeface="Meiryo" charset="-128"/>
              </a:rPr>
              <a:t>24</a:t>
            </a:r>
            <a:r>
              <a:rPr lang="ja-JP" altLang="en-US" b="1" dirty="0">
                <a:latin typeface="Meiryo" charset="-128"/>
                <a:ea typeface="Meiryo" charset="-128"/>
                <a:cs typeface="Meiryo" charset="-128"/>
              </a:rPr>
              <a:t>時間、</a:t>
            </a:r>
            <a:endParaRPr lang="en-US" altLang="ja-JP" b="1" dirty="0">
              <a:latin typeface="Meiryo" charset="-128"/>
              <a:ea typeface="Meiryo" charset="-128"/>
              <a:cs typeface="Meiryo" charset="-128"/>
            </a:endParaRPr>
          </a:p>
          <a:p>
            <a:pPr indent="7938"/>
            <a:r>
              <a:rPr lang="ja-JP" altLang="en-US" b="1" dirty="0">
                <a:latin typeface="Meiryo" charset="-128"/>
                <a:ea typeface="Meiryo" charset="-128"/>
                <a:cs typeface="Meiryo" charset="-128"/>
              </a:rPr>
              <a:t>月曜日、土曜日、日曜日、休祝日は</a:t>
            </a:r>
            <a:r>
              <a:rPr lang="en-US" altLang="ja-JP" b="1" dirty="0">
                <a:latin typeface="Meiryo" charset="-128"/>
                <a:ea typeface="Meiryo" charset="-128"/>
                <a:cs typeface="Meiryo" charset="-128"/>
              </a:rPr>
              <a:t>8</a:t>
            </a:r>
            <a:r>
              <a:rPr lang="ja-JP" altLang="en-US" b="1" dirty="0">
                <a:latin typeface="Meiryo" charset="-128"/>
                <a:ea typeface="Meiryo" charset="-128"/>
                <a:cs typeface="Meiryo" charset="-128"/>
              </a:rPr>
              <a:t>時</a:t>
            </a:r>
            <a:r>
              <a:rPr lang="en-US" altLang="ja-JP" b="1" dirty="0">
                <a:latin typeface="Meiryo" charset="-128"/>
                <a:ea typeface="Meiryo" charset="-128"/>
                <a:cs typeface="Meiryo" charset="-128"/>
              </a:rPr>
              <a:t>30</a:t>
            </a:r>
            <a:r>
              <a:rPr lang="ja-JP" altLang="en-US" b="1" dirty="0">
                <a:latin typeface="Meiryo" charset="-128"/>
                <a:ea typeface="Meiryo" charset="-128"/>
                <a:cs typeface="Meiryo" charset="-128"/>
              </a:rPr>
              <a:t>分から</a:t>
            </a:r>
            <a:r>
              <a:rPr lang="en-US" altLang="ja-JP" b="1" dirty="0">
                <a:latin typeface="Meiryo" charset="-128"/>
                <a:ea typeface="Meiryo" charset="-128"/>
                <a:cs typeface="Meiryo" charset="-128"/>
              </a:rPr>
              <a:t>24</a:t>
            </a:r>
            <a:r>
              <a:rPr lang="ja-JP" altLang="en-US" b="1" dirty="0">
                <a:latin typeface="Meiryo" charset="-128"/>
                <a:ea typeface="Meiryo" charset="-128"/>
                <a:cs typeface="Meiryo" charset="-128"/>
              </a:rPr>
              <a:t>時まで、</a:t>
            </a:r>
            <a:endParaRPr lang="en-US" altLang="ja-JP" b="1" dirty="0">
              <a:latin typeface="Meiryo" charset="-128"/>
              <a:ea typeface="Meiryo" charset="-128"/>
              <a:cs typeface="Meiryo" charset="-128"/>
            </a:endParaRPr>
          </a:p>
          <a:p>
            <a:pPr indent="7938"/>
            <a:r>
              <a:rPr lang="en-US" altLang="ja-JP" b="1" dirty="0">
                <a:latin typeface="Meiryo" charset="-128"/>
                <a:ea typeface="Meiryo" charset="-128"/>
                <a:cs typeface="Meiryo" charset="-128"/>
              </a:rPr>
              <a:t>e-Tax</a:t>
            </a:r>
            <a:r>
              <a:rPr lang="ja-JP" altLang="en-US" b="1" dirty="0" err="1">
                <a:latin typeface="Meiryo" charset="-128"/>
                <a:ea typeface="Meiryo" charset="-128"/>
                <a:cs typeface="Meiryo" charset="-128"/>
              </a:rPr>
              <a:t>での提</a:t>
            </a:r>
            <a:r>
              <a:rPr lang="ja-JP" altLang="en-US" b="1" spc="-700" dirty="0">
                <a:latin typeface="Meiryo UI" panose="020B0604030504040204" pitchFamily="50" charset="-128"/>
                <a:ea typeface="Meiryo UI" panose="020B0604030504040204" pitchFamily="50" charset="-128"/>
                <a:cs typeface="Meiryo" charset="-128"/>
              </a:rPr>
              <a:t>出</a:t>
            </a:r>
            <a:r>
              <a:rPr lang="ja-JP" altLang="en-US" b="1" dirty="0">
                <a:latin typeface="Meiryo" charset="-128"/>
                <a:ea typeface="Meiryo" charset="-128"/>
                <a:cs typeface="Meiryo" charset="-128"/>
              </a:rPr>
              <a:t>（送信</a:t>
            </a:r>
            <a:r>
              <a:rPr lang="ja-JP" altLang="en-US" b="1" spc="-700" dirty="0">
                <a:latin typeface="Meiryo UI" panose="020B0604030504040204" pitchFamily="50" charset="-128"/>
                <a:ea typeface="Meiryo UI" panose="020B0604030504040204" pitchFamily="50" charset="-128"/>
                <a:cs typeface="Meiryo" charset="-128"/>
              </a:rPr>
              <a:t>）</a:t>
            </a:r>
            <a:r>
              <a:rPr lang="ja-JP" altLang="en-US" b="1" dirty="0">
                <a:latin typeface="Meiryo" charset="-128"/>
                <a:ea typeface="Meiryo" charset="-128"/>
                <a:cs typeface="Meiryo" charset="-128"/>
              </a:rPr>
              <a:t>が可能です。　</a:t>
            </a:r>
            <a:endParaRPr lang="en-US" altLang="ja-JP" b="1" dirty="0">
              <a:latin typeface="Meiryo" charset="-128"/>
              <a:ea typeface="Meiryo" charset="-128"/>
              <a:cs typeface="Meiryo" charset="-128"/>
            </a:endParaRPr>
          </a:p>
          <a:p>
            <a:pPr indent="7938"/>
            <a:r>
              <a:rPr lang="en-US" altLang="ja-JP" sz="1200" b="1" dirty="0">
                <a:latin typeface="Meiryo" charset="-128"/>
                <a:ea typeface="Meiryo" charset="-128"/>
                <a:cs typeface="Meiryo" charset="-128"/>
              </a:rPr>
              <a:t>※ </a:t>
            </a:r>
            <a:r>
              <a:rPr lang="ja-JP" altLang="en-US" sz="1200" b="1" dirty="0">
                <a:latin typeface="Meiryo" charset="-128"/>
                <a:ea typeface="Meiryo" charset="-128"/>
                <a:cs typeface="Meiryo" charset="-128"/>
              </a:rPr>
              <a:t>メンテナンス日は除きます。</a:t>
            </a:r>
            <a:endParaRPr lang="en-US" altLang="ja-JP" sz="1400" b="1" dirty="0">
              <a:latin typeface="Meiryo" charset="-128"/>
              <a:ea typeface="Meiryo" charset="-128"/>
              <a:cs typeface="Meiryo" charset="-128"/>
            </a:endParaRPr>
          </a:p>
        </p:txBody>
      </p:sp>
      <p:cxnSp>
        <p:nvCxnSpPr>
          <p:cNvPr id="6" name="直線コネクタ 5"/>
          <p:cNvCxnSpPr/>
          <p:nvPr/>
        </p:nvCxnSpPr>
        <p:spPr>
          <a:xfrm>
            <a:off x="1691640" y="1266508"/>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7" name="図 6" descr="書類を持つイータ君のイラスト"/>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112" y="2477405"/>
            <a:ext cx="728389" cy="938078"/>
          </a:xfrm>
          <a:prstGeom prst="rect">
            <a:avLst/>
          </a:prstGeom>
        </p:spPr>
      </p:pic>
      <p:pic>
        <p:nvPicPr>
          <p:cNvPr id="9" name="図 8" descr="イータ君のイラスト"/>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680430" y="3544754"/>
            <a:ext cx="1075980" cy="863143"/>
          </a:xfrm>
          <a:prstGeom prst="rect">
            <a:avLst/>
          </a:prstGeom>
        </p:spPr>
      </p:pic>
      <p:pic>
        <p:nvPicPr>
          <p:cNvPr id="10" name="図 9" descr="パソコンを使うイータ君のイラスト"/>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317923" y="1098640"/>
            <a:ext cx="1363824" cy="925350"/>
          </a:xfrm>
          <a:prstGeom prst="rect">
            <a:avLst/>
          </a:prstGeom>
        </p:spPr>
      </p:pic>
      <p:pic>
        <p:nvPicPr>
          <p:cNvPr id="11" name="図 10" descr="イータ君のイラスト"/>
          <p:cNvPicPr>
            <a:picLocks noChangeAspect="1"/>
          </p:cNvPicPr>
          <p:nvPr/>
        </p:nvPicPr>
        <p:blipFill rotWithShape="1">
          <a:blip r:embed="rId10">
            <a:extLst>
              <a:ext uri="{28A0092B-C50C-407E-A947-70E740481C1C}">
                <a14:useLocalDpi xmlns:a14="http://schemas.microsoft.com/office/drawing/2010/main" val="0"/>
              </a:ext>
            </a:extLst>
          </a:blip>
          <a:srcRect l="7542" t="745" r="4679" b="3768"/>
          <a:stretch/>
        </p:blipFill>
        <p:spPr>
          <a:xfrm>
            <a:off x="976406" y="5014790"/>
            <a:ext cx="586095" cy="918089"/>
          </a:xfrm>
          <a:prstGeom prst="rect">
            <a:avLst/>
          </a:prstGeom>
        </p:spPr>
      </p:pic>
      <p:sp>
        <p:nvSpPr>
          <p:cNvPr id="12" name="正方形/長方形 11"/>
          <p:cNvSpPr/>
          <p:nvPr/>
        </p:nvSpPr>
        <p:spPr>
          <a:xfrm>
            <a:off x="-1868557" y="0"/>
            <a:ext cx="1659835"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改編</a:t>
            </a:r>
            <a:r>
              <a:rPr kumimoji="1" lang="ja-JP" altLang="en-US" sz="2800" b="1" dirty="0">
                <a:solidFill>
                  <a:schemeClr val="bg1"/>
                </a:solidFill>
                <a:latin typeface="メイリオ" panose="020B0604030504040204" pitchFamily="50" charset="-128"/>
                <a:ea typeface="メイリオ" panose="020B0604030504040204" pitchFamily="50" charset="-128"/>
              </a:rPr>
              <a:t>禁止</a:t>
            </a:r>
          </a:p>
        </p:txBody>
      </p:sp>
    </p:spTree>
    <p:extLst>
      <p:ext uri="{BB962C8B-B14F-4D97-AF65-F5344CB8AC3E}">
        <p14:creationId xmlns:p14="http://schemas.microsoft.com/office/powerpoint/2010/main" val="3629470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6118" y="370530"/>
            <a:ext cx="7200000" cy="720000"/>
          </a:xfrm>
        </p:spPr>
        <p:txBody>
          <a:bodyPr>
            <a:normAutofit/>
          </a:bodyPr>
          <a:lstStyle/>
          <a:p>
            <a:r>
              <a:rPr lang="ja-JP" altLang="en-US" dirty="0"/>
              <a:t>申告書の作成・送信までの流れ</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1-E</a:t>
            </a:r>
            <a:endParaRPr lang="en-US" sz="3600" dirty="0"/>
          </a:p>
        </p:txBody>
      </p:sp>
      <p:sp>
        <p:nvSpPr>
          <p:cNvPr id="7" name="正方形/長方形 6"/>
          <p:cNvSpPr/>
          <p:nvPr/>
        </p:nvSpPr>
        <p:spPr>
          <a:xfrm>
            <a:off x="1872192" y="1624975"/>
            <a:ext cx="6840000" cy="1980000"/>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621749" y="1460214"/>
            <a:ext cx="5400000" cy="45000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0" name="正方形/長方形 9"/>
          <p:cNvSpPr/>
          <p:nvPr/>
        </p:nvSpPr>
        <p:spPr>
          <a:xfrm>
            <a:off x="1873540" y="4141622"/>
            <a:ext cx="6840000" cy="1589032"/>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3097" y="3976861"/>
            <a:ext cx="5400000" cy="45000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867670" y="1968118"/>
            <a:ext cx="6840000" cy="1631216"/>
          </a:xfrm>
          <a:prstGeom prst="rect">
            <a:avLst/>
          </a:prstGeom>
          <a:noFill/>
        </p:spPr>
        <p:txBody>
          <a:bodyPr wrap="square" rtlCol="0">
            <a:spAutoFit/>
          </a:bodyPr>
          <a:lstStyle/>
          <a:p>
            <a:r>
              <a:rPr lang="ja-JP" altLang="en-US" sz="2000" b="1" dirty="0">
                <a:solidFill>
                  <a:srgbClr val="009650"/>
                </a:solidFill>
                <a:latin typeface="Meiryo" charset="-128"/>
                <a:ea typeface="Meiryo" charset="-128"/>
                <a:cs typeface="Meiryo" charset="-128"/>
              </a:rPr>
              <a:t>❶</a:t>
            </a:r>
            <a:r>
              <a:rPr lang="en-US" altLang="ja-JP" sz="2000" b="1" dirty="0">
                <a:solidFill>
                  <a:srgbClr val="009650"/>
                </a:solidFill>
                <a:latin typeface="Meiryo" charset="-128"/>
                <a:ea typeface="Meiryo" charset="-128"/>
                <a:cs typeface="Meiryo" charset="-128"/>
              </a:rPr>
              <a:t> </a:t>
            </a:r>
            <a:r>
              <a:rPr lang="ja-JP" altLang="en-US" sz="2000" b="1" dirty="0">
                <a:latin typeface="Meiryo" charset="-128"/>
                <a:ea typeface="Meiryo" charset="-128"/>
                <a:cs typeface="Meiryo" charset="-128"/>
              </a:rPr>
              <a:t>マイナポータルのインストール</a:t>
            </a:r>
          </a:p>
          <a:p>
            <a:r>
              <a:rPr lang="ja-JP" altLang="en-US" sz="2000" b="1" dirty="0">
                <a:solidFill>
                  <a:srgbClr val="009650"/>
                </a:solidFill>
                <a:latin typeface="Meiryo" charset="-128"/>
                <a:ea typeface="Meiryo" charset="-128"/>
                <a:cs typeface="Meiryo" charset="-128"/>
              </a:rPr>
              <a:t>❷</a:t>
            </a:r>
            <a:r>
              <a:rPr lang="en-US" altLang="ja-JP" sz="2000" b="1" dirty="0">
                <a:solidFill>
                  <a:srgbClr val="009650"/>
                </a:solidFill>
                <a:latin typeface="Meiryo" charset="-128"/>
                <a:ea typeface="Meiryo" charset="-128"/>
                <a:cs typeface="Meiryo" charset="-128"/>
              </a:rPr>
              <a:t> </a:t>
            </a:r>
            <a:r>
              <a:rPr lang="ja-JP" altLang="en-US" sz="2000" b="1" dirty="0">
                <a:latin typeface="Meiryo" charset="-128"/>
                <a:ea typeface="Meiryo" charset="-128"/>
                <a:cs typeface="Meiryo" charset="-128"/>
              </a:rPr>
              <a:t>マイナポータルの利用者登録</a:t>
            </a:r>
          </a:p>
          <a:p>
            <a:r>
              <a:rPr lang="ja-JP" altLang="en-US" sz="2000" b="1" dirty="0">
                <a:solidFill>
                  <a:srgbClr val="009650"/>
                </a:solidFill>
                <a:latin typeface="Meiryo" charset="-128"/>
                <a:ea typeface="Meiryo" charset="-128"/>
                <a:cs typeface="Meiryo" charset="-128"/>
              </a:rPr>
              <a:t>❸</a:t>
            </a:r>
            <a:r>
              <a:rPr lang="en-US" altLang="ja-JP" sz="2000" b="1" dirty="0">
                <a:solidFill>
                  <a:srgbClr val="009650"/>
                </a:solidFill>
                <a:latin typeface="Meiryo" charset="-128"/>
                <a:ea typeface="Meiryo" charset="-128"/>
                <a:cs typeface="Meiryo" charset="-128"/>
              </a:rPr>
              <a:t> </a:t>
            </a:r>
            <a:r>
              <a:rPr lang="en-US" altLang="ja-JP" sz="2000" b="1" dirty="0">
                <a:latin typeface="Meiryo" charset="-128"/>
                <a:ea typeface="Meiryo" charset="-128"/>
                <a:cs typeface="Meiryo" charset="-128"/>
              </a:rPr>
              <a:t>e-Tax</a:t>
            </a:r>
            <a:r>
              <a:rPr lang="ja-JP" altLang="en-US" sz="2000" b="1" dirty="0">
                <a:latin typeface="Meiryo" charset="-128"/>
                <a:ea typeface="Meiryo" charset="-128"/>
                <a:cs typeface="Meiryo" charset="-128"/>
              </a:rPr>
              <a:t>の利用者登録</a:t>
            </a:r>
          </a:p>
          <a:p>
            <a:r>
              <a:rPr lang="ja-JP" altLang="en-US" sz="2000" b="1" dirty="0">
                <a:solidFill>
                  <a:srgbClr val="009650"/>
                </a:solidFill>
                <a:latin typeface="Meiryo" charset="-128"/>
                <a:ea typeface="Meiryo" charset="-128"/>
                <a:cs typeface="Meiryo" charset="-128"/>
              </a:rPr>
              <a:t>❹</a:t>
            </a:r>
            <a:r>
              <a:rPr lang="en-US" altLang="ja-JP" sz="2000" b="1" dirty="0">
                <a:solidFill>
                  <a:srgbClr val="009650"/>
                </a:solidFill>
                <a:latin typeface="Meiryo" charset="-128"/>
                <a:ea typeface="Meiryo" charset="-128"/>
                <a:cs typeface="Meiryo" charset="-128"/>
              </a:rPr>
              <a:t> </a:t>
            </a:r>
            <a:r>
              <a:rPr lang="ja-JP" altLang="en-US" sz="2000" b="1" dirty="0">
                <a:latin typeface="Meiryo" charset="-128"/>
                <a:ea typeface="Meiryo" charset="-128"/>
                <a:cs typeface="Meiryo" charset="-128"/>
              </a:rPr>
              <a:t>マイナポータルと</a:t>
            </a:r>
            <a:r>
              <a:rPr lang="en-US" altLang="ja-JP" sz="2000" b="1" dirty="0">
                <a:latin typeface="Meiryo" charset="-128"/>
                <a:ea typeface="Meiryo" charset="-128"/>
                <a:cs typeface="Meiryo" charset="-128"/>
              </a:rPr>
              <a:t>e-Tax</a:t>
            </a:r>
            <a:r>
              <a:rPr lang="ja-JP" altLang="en-US" sz="2000" b="1" dirty="0">
                <a:latin typeface="Meiryo" charset="-128"/>
                <a:ea typeface="Meiryo" charset="-128"/>
                <a:cs typeface="Meiryo" charset="-128"/>
              </a:rPr>
              <a:t>の連</a:t>
            </a:r>
            <a:r>
              <a:rPr lang="ja-JP" altLang="en-US" sz="2000" b="1" spc="-1000" dirty="0">
                <a:latin typeface="Meiryo" charset="-128"/>
                <a:ea typeface="Meiryo" charset="-128"/>
                <a:cs typeface="Meiryo" charset="-128"/>
              </a:rPr>
              <a:t>携</a:t>
            </a:r>
            <a:r>
              <a:rPr lang="ja-JP" altLang="en-US" sz="2000" b="1" dirty="0">
                <a:latin typeface="Meiryo" charset="-128"/>
                <a:ea typeface="Meiryo" charset="-128"/>
                <a:cs typeface="Meiryo" charset="-128"/>
              </a:rPr>
              <a:t>（紐付け設定）</a:t>
            </a:r>
          </a:p>
          <a:p>
            <a:r>
              <a:rPr lang="ja-JP" altLang="en-US" sz="2000" b="1" dirty="0">
                <a:solidFill>
                  <a:srgbClr val="009650"/>
                </a:solidFill>
                <a:latin typeface="Meiryo" charset="-128"/>
                <a:ea typeface="Meiryo" charset="-128"/>
                <a:cs typeface="Meiryo" charset="-128"/>
              </a:rPr>
              <a:t>❺</a:t>
            </a:r>
            <a:r>
              <a:rPr lang="en-US" altLang="ja-JP" sz="2000" b="1" dirty="0">
                <a:solidFill>
                  <a:srgbClr val="009650"/>
                </a:solidFill>
                <a:latin typeface="Meiryo" charset="-128"/>
                <a:ea typeface="Meiryo" charset="-128"/>
                <a:cs typeface="Meiryo" charset="-128"/>
              </a:rPr>
              <a:t> </a:t>
            </a:r>
            <a:r>
              <a:rPr lang="ja-JP" altLang="en-US" sz="2000" b="1" dirty="0">
                <a:latin typeface="Meiryo" charset="-128"/>
                <a:ea typeface="Meiryo" charset="-128"/>
                <a:cs typeface="Meiryo" charset="-128"/>
              </a:rPr>
              <a:t>マイナポータルとの連携</a:t>
            </a:r>
          </a:p>
        </p:txBody>
      </p:sp>
      <p:sp>
        <p:nvSpPr>
          <p:cNvPr id="14" name="テキスト ボックス 13"/>
          <p:cNvSpPr txBox="1"/>
          <p:nvPr/>
        </p:nvSpPr>
        <p:spPr>
          <a:xfrm>
            <a:off x="1879535" y="4493672"/>
            <a:ext cx="6840000" cy="1754326"/>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❻</a:t>
            </a:r>
            <a:r>
              <a:rPr lang="ja-JP" altLang="en-US" b="1" dirty="0">
                <a:latin typeface="Meiryo" charset="-128"/>
                <a:ea typeface="Meiryo" charset="-128"/>
                <a:cs typeface="Meiryo" charset="-128"/>
              </a:rPr>
              <a:t> 国税庁ホームページへのアクセス</a:t>
            </a:r>
          </a:p>
          <a:p>
            <a:r>
              <a:rPr lang="ja-JP" altLang="en-US" b="1" dirty="0">
                <a:solidFill>
                  <a:srgbClr val="009650"/>
                </a:solidFill>
                <a:latin typeface="Meiryo" charset="-128"/>
                <a:ea typeface="Meiryo" charset="-128"/>
                <a:cs typeface="Meiryo" charset="-128"/>
              </a:rPr>
              <a:t>❼</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金額などの入力</a:t>
            </a:r>
          </a:p>
          <a:p>
            <a:r>
              <a:rPr lang="ja-JP" altLang="en-US" b="1" dirty="0">
                <a:solidFill>
                  <a:srgbClr val="009650"/>
                </a:solidFill>
                <a:latin typeface="Meiryo" charset="-128"/>
                <a:ea typeface="Meiryo" charset="-128"/>
                <a:cs typeface="Meiryo" charset="-128"/>
              </a:rPr>
              <a:t>❽</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申告書データの送信</a:t>
            </a:r>
          </a:p>
          <a:p>
            <a:r>
              <a:rPr lang="ja-JP" altLang="en-US" b="1" dirty="0">
                <a:solidFill>
                  <a:srgbClr val="009650"/>
                </a:solidFill>
                <a:latin typeface="Meiryo" charset="-128"/>
                <a:ea typeface="Meiryo" charset="-128"/>
                <a:cs typeface="Meiryo" charset="-128"/>
              </a:rPr>
              <a:t>❾</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申告書データの印刷・保存</a:t>
            </a:r>
            <a:endParaRPr lang="en-US" altLang="ja-JP" b="1" dirty="0">
              <a:latin typeface="Meiryo" charset="-128"/>
              <a:ea typeface="Meiryo" charset="-128"/>
              <a:cs typeface="Meiryo" charset="-128"/>
            </a:endParaRPr>
          </a:p>
          <a:p>
            <a:endParaRPr lang="en-US" altLang="ja-JP" dirty="0"/>
          </a:p>
          <a:p>
            <a:r>
              <a:rPr lang="en-US" altLang="ja-JP" sz="1400" b="1" dirty="0">
                <a:latin typeface="Meiryo" charset="-128"/>
                <a:ea typeface="Meiryo" charset="-128"/>
                <a:cs typeface="Meiryo" charset="-128"/>
              </a:rPr>
              <a:t>※ </a:t>
            </a:r>
            <a:r>
              <a:rPr lang="ja-JP" altLang="en-US" sz="1400" b="1" dirty="0">
                <a:latin typeface="Meiryo" charset="-128"/>
                <a:ea typeface="Meiryo" charset="-128"/>
                <a:cs typeface="Meiryo" charset="-128"/>
              </a:rPr>
              <a:t>この講座では⑤までの実施となります。</a:t>
            </a:r>
          </a:p>
        </p:txBody>
      </p:sp>
      <p:sp>
        <p:nvSpPr>
          <p:cNvPr id="15" name="テキスト ボックス 14"/>
          <p:cNvSpPr txBox="1"/>
          <p:nvPr/>
        </p:nvSpPr>
        <p:spPr>
          <a:xfrm>
            <a:off x="621371" y="4041534"/>
            <a:ext cx="8280000" cy="400110"/>
          </a:xfrm>
          <a:prstGeom prst="rect">
            <a:avLst/>
          </a:prstGeom>
          <a:noFill/>
        </p:spPr>
        <p:txBody>
          <a:bodyPr wrap="square" rtlCol="0">
            <a:spAutoFit/>
          </a:bodyPr>
          <a:lstStyle/>
          <a:p>
            <a:r>
              <a:rPr lang="ja-JP" altLang="en-US" sz="2000" b="1" dirty="0">
                <a:solidFill>
                  <a:schemeClr val="bg1"/>
                </a:solidFill>
                <a:latin typeface="Meiryo" charset="-128"/>
                <a:ea typeface="Meiryo" charset="-128"/>
                <a:cs typeface="Meiryo" charset="-128"/>
              </a:rPr>
              <a:t>申告データの入力・送信・保存</a:t>
            </a:r>
          </a:p>
        </p:txBody>
      </p:sp>
      <p:pic>
        <p:nvPicPr>
          <p:cNvPr id="21" name="図 20" descr="スマートフォンを使うイータ君のイラスト"/>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993" y="4560020"/>
            <a:ext cx="1444210" cy="1339176"/>
          </a:xfrm>
          <a:prstGeom prst="rect">
            <a:avLst/>
          </a:prstGeom>
        </p:spPr>
      </p:pic>
      <p:sp>
        <p:nvSpPr>
          <p:cNvPr id="3" name="テキスト ボックス 2">
            <a:extLst>
              <a:ext uri="{FF2B5EF4-FFF2-40B4-BE49-F238E27FC236}">
                <a16:creationId xmlns:a16="http://schemas.microsoft.com/office/drawing/2014/main" id="{15A5D636-40AE-402A-B2B8-58F6C95FAF90}"/>
              </a:ext>
            </a:extLst>
          </p:cNvPr>
          <p:cNvSpPr txBox="1"/>
          <p:nvPr/>
        </p:nvSpPr>
        <p:spPr>
          <a:xfrm>
            <a:off x="630952" y="1464926"/>
            <a:ext cx="5400000" cy="400110"/>
          </a:xfrm>
          <a:prstGeom prst="rect">
            <a:avLst/>
          </a:prstGeom>
          <a:noFill/>
        </p:spPr>
        <p:txBody>
          <a:bodyPr wrap="square" rtlCol="0">
            <a:spAutoFit/>
          </a:bodyPr>
          <a:lstStyle/>
          <a:p>
            <a:r>
              <a:rPr kumimoji="1" lang="ja-JP" altLang="en-US" sz="2000" b="1" dirty="0">
                <a:solidFill>
                  <a:schemeClr val="bg1"/>
                </a:solidFill>
                <a:latin typeface="メイリオ" panose="020B0604030504040204" pitchFamily="50" charset="-128"/>
                <a:ea typeface="メイリオ" panose="020B0604030504040204" pitchFamily="50" charset="-128"/>
              </a:rPr>
              <a:t>事前準備</a:t>
            </a:r>
          </a:p>
        </p:txBody>
      </p:sp>
      <p:sp>
        <p:nvSpPr>
          <p:cNvPr id="19" name="正方形/長方形 18"/>
          <p:cNvSpPr/>
          <p:nvPr/>
        </p:nvSpPr>
        <p:spPr>
          <a:xfrm>
            <a:off x="-1868557" y="0"/>
            <a:ext cx="1659835"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改編</a:t>
            </a:r>
            <a:r>
              <a:rPr kumimoji="1" lang="ja-JP" altLang="en-US" sz="2800" b="1" dirty="0">
                <a:solidFill>
                  <a:schemeClr val="bg1"/>
                </a:solidFill>
                <a:latin typeface="メイリオ" panose="020B0604030504040204" pitchFamily="50" charset="-128"/>
                <a:ea typeface="メイリオ" panose="020B0604030504040204" pitchFamily="50" charset="-128"/>
              </a:rPr>
              <a:t>禁止</a:t>
            </a:r>
          </a:p>
        </p:txBody>
      </p:sp>
      <p:sp>
        <p:nvSpPr>
          <p:cNvPr id="20" name="矢印: 下 4">
            <a:extLst>
              <a:ext uri="{FF2B5EF4-FFF2-40B4-BE49-F238E27FC236}">
                <a16:creationId xmlns:a16="http://schemas.microsoft.com/office/drawing/2014/main" id="{E1B5665C-033B-48E3-8090-7ADFDF88F57B}"/>
              </a:ext>
            </a:extLst>
          </p:cNvPr>
          <p:cNvSpPr/>
          <p:nvPr/>
        </p:nvSpPr>
        <p:spPr>
          <a:xfrm>
            <a:off x="1123627" y="1981300"/>
            <a:ext cx="449451" cy="1944000"/>
          </a:xfrm>
          <a:prstGeom prst="downArrow">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36295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5763" y="347123"/>
            <a:ext cx="7200000" cy="720000"/>
          </a:xfrm>
        </p:spPr>
        <p:txBody>
          <a:bodyPr>
            <a:normAutofit/>
          </a:bodyPr>
          <a:lstStyle/>
          <a:p>
            <a:r>
              <a:rPr lang="ja-JP" altLang="en-US" dirty="0"/>
              <a:t>講座の説明範囲</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1-F</a:t>
            </a:r>
            <a:endParaRPr lang="en-US" sz="3600" dirty="0"/>
          </a:p>
        </p:txBody>
      </p:sp>
      <p:sp>
        <p:nvSpPr>
          <p:cNvPr id="8" name="テキスト ボックス 7"/>
          <p:cNvSpPr txBox="1"/>
          <p:nvPr/>
        </p:nvSpPr>
        <p:spPr>
          <a:xfrm>
            <a:off x="1772444" y="1400813"/>
            <a:ext cx="6840000" cy="4755148"/>
          </a:xfrm>
          <a:prstGeom prst="rect">
            <a:avLst/>
          </a:prstGeom>
          <a:noFill/>
        </p:spPr>
        <p:txBody>
          <a:bodyPr wrap="square" rtlCol="0">
            <a:spAutoFit/>
          </a:bodyPr>
          <a:lstStyle/>
          <a:p>
            <a:pPr indent="7938">
              <a:lnSpc>
                <a:spcPct val="90000"/>
              </a:lnSpc>
              <a:spcBef>
                <a:spcPts val="600"/>
              </a:spcBef>
            </a:pPr>
            <a:r>
              <a:rPr lang="ja-JP" altLang="en-US" sz="2200" b="1" dirty="0">
                <a:latin typeface="Meiryo" charset="-128"/>
                <a:ea typeface="Meiryo" charset="-128"/>
                <a:cs typeface="Meiryo" charset="-128"/>
              </a:rPr>
              <a:t>講師は、税理士や税務職員のように</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専門的な知識、資格を有していないため、</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本講義では、税に関する制度や、受講者の方の</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申告内容に関することはお答えできません。</a:t>
            </a:r>
            <a:endParaRPr lang="en-US" altLang="ja-JP" sz="2200" b="1" dirty="0">
              <a:latin typeface="Meiryo" charset="-128"/>
              <a:ea typeface="Meiryo" charset="-128"/>
              <a:cs typeface="Meiryo" charset="-128"/>
            </a:endParaRPr>
          </a:p>
          <a:p>
            <a:pPr indent="7938">
              <a:lnSpc>
                <a:spcPct val="90000"/>
              </a:lnSpc>
              <a:spcBef>
                <a:spcPts val="600"/>
              </a:spcBef>
            </a:pPr>
            <a:endParaRPr lang="en-US" altLang="ja-JP" sz="14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そのため、本講義では、実際に操作をしながら</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事前の準備をし、申告書の作成や送信については、</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教材を見ながらご自宅で行っていただきます。</a:t>
            </a:r>
            <a:endParaRPr lang="en-US" altLang="ja-JP" sz="2200" b="1" dirty="0">
              <a:latin typeface="Meiryo" charset="-128"/>
              <a:ea typeface="Meiryo" charset="-128"/>
              <a:cs typeface="Meiryo" charset="-128"/>
            </a:endParaRPr>
          </a:p>
          <a:p>
            <a:pPr indent="7938">
              <a:lnSpc>
                <a:spcPct val="90000"/>
              </a:lnSpc>
              <a:spcBef>
                <a:spcPts val="600"/>
              </a:spcBef>
            </a:pPr>
            <a:endParaRPr lang="en-US" altLang="ja-JP" sz="14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ご自宅で申告書を作成される際、</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制度に関することや、操作方法などの</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分からないことを調べる方法も</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本講義で説明しますので、ご安心ください。</a:t>
            </a:r>
          </a:p>
        </p:txBody>
      </p:sp>
      <p:cxnSp>
        <p:nvCxnSpPr>
          <p:cNvPr id="5" name="直線コネクタ 4"/>
          <p:cNvCxnSpPr/>
          <p:nvPr/>
        </p:nvCxnSpPr>
        <p:spPr>
          <a:xfrm>
            <a:off x="1691640" y="1266508"/>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7" name="図 6" descr="イータ君のイラスト"/>
          <p:cNvPicPr>
            <a:picLocks noChangeAspect="1"/>
          </p:cNvPicPr>
          <p:nvPr/>
        </p:nvPicPr>
        <p:blipFill rotWithShape="1">
          <a:blip r:embed="rId3">
            <a:extLst>
              <a:ext uri="{28A0092B-C50C-407E-A947-70E740481C1C}">
                <a14:useLocalDpi xmlns:a14="http://schemas.microsoft.com/office/drawing/2010/main" val="0"/>
              </a:ext>
            </a:extLst>
          </a:blip>
          <a:srcRect l="13232" r="2102" b="25390"/>
          <a:stretch/>
        </p:blipFill>
        <p:spPr>
          <a:xfrm>
            <a:off x="349891" y="4546147"/>
            <a:ext cx="1277879" cy="1456167"/>
          </a:xfrm>
          <a:prstGeom prst="rect">
            <a:avLst/>
          </a:prstGeom>
        </p:spPr>
      </p:pic>
      <p:sp>
        <p:nvSpPr>
          <p:cNvPr id="9" name="正方形/長方形 8"/>
          <p:cNvSpPr/>
          <p:nvPr/>
        </p:nvSpPr>
        <p:spPr>
          <a:xfrm>
            <a:off x="-1868557" y="0"/>
            <a:ext cx="1659835"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改編</a:t>
            </a:r>
            <a:r>
              <a:rPr kumimoji="1" lang="ja-JP" altLang="en-US" sz="2800" b="1" dirty="0">
                <a:solidFill>
                  <a:schemeClr val="bg1"/>
                </a:solidFill>
                <a:latin typeface="メイリオ" panose="020B0604030504040204" pitchFamily="50" charset="-128"/>
                <a:ea typeface="メイリオ" panose="020B0604030504040204" pitchFamily="50" charset="-128"/>
              </a:rPr>
              <a:t>禁止</a:t>
            </a:r>
          </a:p>
        </p:txBody>
      </p:sp>
    </p:spTree>
    <p:extLst>
      <p:ext uri="{BB962C8B-B14F-4D97-AF65-F5344CB8AC3E}">
        <p14:creationId xmlns:p14="http://schemas.microsoft.com/office/powerpoint/2010/main" val="8680253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0</TotalTime>
  <Words>2901</Words>
  <Application>Microsoft Office PowerPoint</Application>
  <PresentationFormat>画面に合わせる (4:3)</PresentationFormat>
  <Paragraphs>520</Paragraphs>
  <Slides>30</Slides>
  <Notes>30</Notes>
  <HiddenSlides>0</HiddenSlides>
  <MMClips>0</MMClips>
  <ScaleCrop>false</ScaleCrop>
  <HeadingPairs>
    <vt:vector size="8" baseType="variant">
      <vt:variant>
        <vt:lpstr>使用されているフォント</vt:lpstr>
      </vt:variant>
      <vt:variant>
        <vt:i4>14</vt:i4>
      </vt:variant>
      <vt:variant>
        <vt:lpstr>テーマ</vt:lpstr>
      </vt:variant>
      <vt:variant>
        <vt:i4>1</vt:i4>
      </vt:variant>
      <vt:variant>
        <vt:lpstr>埋め込まれた OLE サーバー</vt:lpstr>
      </vt:variant>
      <vt:variant>
        <vt:i4>1</vt:i4>
      </vt:variant>
      <vt:variant>
        <vt:lpstr>スライド タイトル</vt:lpstr>
      </vt:variant>
      <vt:variant>
        <vt:i4>30</vt:i4>
      </vt:variant>
    </vt:vector>
  </HeadingPairs>
  <TitlesOfParts>
    <vt:vector size="46" baseType="lpstr">
      <vt:lpstr>AoyagiKouzanFontT</vt:lpstr>
      <vt:lpstr>Meiryo UI</vt:lpstr>
      <vt:lpstr>SimSun</vt:lpstr>
      <vt:lpstr>Yu Gothic UI</vt:lpstr>
      <vt:lpstr>メイリオ</vt:lpstr>
      <vt:lpstr>メイリオ</vt:lpstr>
      <vt:lpstr>游ゴシック</vt:lpstr>
      <vt:lpstr>游ゴシック</vt:lpstr>
      <vt:lpstr>游ゴシック Light</vt:lpstr>
      <vt:lpstr>Arial</vt:lpstr>
      <vt:lpstr>Calibri</vt:lpstr>
      <vt:lpstr>Calibri Light</vt:lpstr>
      <vt:lpstr>Courier New</vt:lpstr>
      <vt:lpstr>Times New Roman</vt:lpstr>
      <vt:lpstr>ホワイト</vt:lpstr>
      <vt:lpstr>think-cell スライド</vt:lpstr>
      <vt:lpstr>PowerPoint プレゼンテーション</vt:lpstr>
      <vt:lpstr>PowerPoint プレゼンテーション</vt:lpstr>
      <vt:lpstr>PowerPoint プレゼンテーション</vt:lpstr>
      <vt:lpstr>確定申告とは？</vt:lpstr>
      <vt:lpstr>申告方法について</vt:lpstr>
      <vt:lpstr>e-Taxとは？</vt:lpstr>
      <vt:lpstr>e-Taxなら、こんないいこと</vt:lpstr>
      <vt:lpstr>申告書の作成・送信までの流れ</vt:lpstr>
      <vt:lpstr>講座の説明範囲</vt:lpstr>
      <vt:lpstr>PowerPoint プレゼンテーション</vt:lpstr>
      <vt:lpstr>マイナンバーカードを使ったスマホでの 確定申告に必要なもの（事前準備）</vt:lpstr>
      <vt:lpstr>過去に申告されたことがある方へ</vt:lpstr>
      <vt:lpstr>過去に申告されたことがある方へ</vt:lpstr>
      <vt:lpstr>マイナポータルアプリの入手 および インストールのしかた</vt:lpstr>
      <vt:lpstr>マイナポータルアプリの入手 および インストールのしかた</vt:lpstr>
      <vt:lpstr>マイナポータルの利用開始</vt:lpstr>
      <vt:lpstr>マイナポータルの利用開始</vt:lpstr>
      <vt:lpstr>マイナポータルの利用開始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自宅で申告書の作成・送信を 行う場合の注意事項</vt:lpstr>
      <vt:lpstr>困ったときの相談窓口</vt:lpstr>
      <vt:lpstr>マイナポータル連携とは</vt:lpstr>
      <vt:lpstr>マイナポータル連携に係る事前準備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2021-06-04T06:45:45Z</dcterms:created>
  <dcterms:modified xsi:type="dcterms:W3CDTF">2023-09-01T05:17:38Z</dcterms:modified>
</cp:coreProperties>
</file>