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3"/>
  </p:notesMasterIdLst>
  <p:sldIdLst>
    <p:sldId id="1027" r:id="rId5"/>
    <p:sldId id="1028" r:id="rId6"/>
    <p:sldId id="1056" r:id="rId7"/>
    <p:sldId id="1029" r:id="rId8"/>
    <p:sldId id="1030" r:id="rId9"/>
    <p:sldId id="1031" r:id="rId10"/>
    <p:sldId id="1032" r:id="rId11"/>
    <p:sldId id="1033" r:id="rId12"/>
    <p:sldId id="1034" r:id="rId13"/>
    <p:sldId id="1035" r:id="rId14"/>
    <p:sldId id="1036" r:id="rId15"/>
    <p:sldId id="1037" r:id="rId16"/>
    <p:sldId id="1038" r:id="rId17"/>
    <p:sldId id="1053" r:id="rId18"/>
    <p:sldId id="1040" r:id="rId19"/>
    <p:sldId id="1041" r:id="rId20"/>
    <p:sldId id="1042" r:id="rId21"/>
    <p:sldId id="1043" r:id="rId22"/>
    <p:sldId id="1044" r:id="rId23"/>
    <p:sldId id="1045" r:id="rId24"/>
    <p:sldId id="1046" r:id="rId25"/>
    <p:sldId id="1052" r:id="rId26"/>
    <p:sldId id="1047" r:id="rId27"/>
    <p:sldId id="1049" r:id="rId28"/>
    <p:sldId id="1055" r:id="rId29"/>
    <p:sldId id="1050" r:id="rId30"/>
    <p:sldId id="1051" r:id="rId31"/>
    <p:sldId id="1048" r:id="rId32"/>
  </p:sldIdLst>
  <p:sldSz cx="9144000" cy="6858000" type="screen4x3"/>
  <p:notesSz cx="6737350" cy="9869488"/>
  <p:custDataLst>
    <p:tags r:id="rId3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D578C-1FA9-4842-AE0A-DC850A0208C9}" v="4" dt="2025-03-27T15:01:41.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72940" autoAdjust="0"/>
  </p:normalViewPr>
  <p:slideViewPr>
    <p:cSldViewPr snapToGrid="0" snapToObjects="1">
      <p:cViewPr varScale="1">
        <p:scale>
          <a:sx n="44" d="100"/>
          <a:sy n="44" d="100"/>
        </p:scale>
        <p:origin x="1784"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E85FCB9F-A52C-C403-CA25-81A0B0027CC6}"/>
              </a:ext>
            </a:extLst>
          </p:cNvPr>
          <p:cNvSpPr>
            <a:spLocks noGrp="1" noRot="1" noChangeAspect="1"/>
          </p:cNvSpPr>
          <p:nvPr>
            <p:ph type="sldImg"/>
          </p:nvPr>
        </p:nvSpPr>
        <p:spPr/>
      </p:sp>
    </p:spTree>
    <p:extLst>
      <p:ext uri="{BB962C8B-B14F-4D97-AF65-F5344CB8AC3E}">
        <p14:creationId xmlns:p14="http://schemas.microsoft.com/office/powerpoint/2010/main" val="96315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9BD74ACA-46DB-6586-58AC-B73DAF0EFB38}"/>
              </a:ext>
            </a:extLst>
          </p:cNvPr>
          <p:cNvSpPr>
            <a:spLocks noGrp="1" noRot="1" noChangeAspect="1"/>
          </p:cNvSpPr>
          <p:nvPr>
            <p:ph type="sldImg"/>
          </p:nvPr>
        </p:nvSpPr>
        <p:spPr/>
      </p:sp>
    </p:spTree>
    <p:extLst>
      <p:ext uri="{BB962C8B-B14F-4D97-AF65-F5344CB8AC3E}">
        <p14:creationId xmlns:p14="http://schemas.microsoft.com/office/powerpoint/2010/main" val="17373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4BF9B641-8F9B-8EDE-711F-0FE439AE390B}"/>
              </a:ext>
            </a:extLst>
          </p:cNvPr>
          <p:cNvSpPr>
            <a:spLocks noGrp="1" noRot="1" noChangeAspect="1"/>
          </p:cNvSpPr>
          <p:nvPr>
            <p:ph type="sldImg"/>
          </p:nvPr>
        </p:nvSpPr>
        <p:spPr/>
      </p:sp>
    </p:spTree>
    <p:extLst>
      <p:ext uri="{BB962C8B-B14F-4D97-AF65-F5344CB8AC3E}">
        <p14:creationId xmlns:p14="http://schemas.microsoft.com/office/powerpoint/2010/main" val="299410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D6C37887-2FC0-55B7-DB61-BDFFD033BE12}"/>
              </a:ext>
            </a:extLst>
          </p:cNvPr>
          <p:cNvSpPr>
            <a:spLocks noGrp="1" noRot="1" noChangeAspect="1"/>
          </p:cNvSpPr>
          <p:nvPr>
            <p:ph type="sldImg"/>
          </p:nvPr>
        </p:nvSpPr>
        <p:spPr/>
      </p:sp>
    </p:spTree>
    <p:extLst>
      <p:ext uri="{BB962C8B-B14F-4D97-AF65-F5344CB8AC3E}">
        <p14:creationId xmlns:p14="http://schemas.microsoft.com/office/powerpoint/2010/main" val="373850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BDECDCE6-E255-893F-90E8-0C75D6DCFF03}"/>
              </a:ext>
            </a:extLst>
          </p:cNvPr>
          <p:cNvSpPr>
            <a:spLocks noGrp="1" noRot="1" noChangeAspect="1"/>
          </p:cNvSpPr>
          <p:nvPr>
            <p:ph type="sldImg"/>
          </p:nvPr>
        </p:nvSpPr>
        <p:spPr/>
      </p:sp>
    </p:spTree>
    <p:extLst>
      <p:ext uri="{BB962C8B-B14F-4D97-AF65-F5344CB8AC3E}">
        <p14:creationId xmlns:p14="http://schemas.microsoft.com/office/powerpoint/2010/main" val="127039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1805E3B1-C54A-B1BC-BC4B-8764C419344F}"/>
              </a:ext>
            </a:extLst>
          </p:cNvPr>
          <p:cNvSpPr>
            <a:spLocks noGrp="1" noRot="1" noChangeAspect="1"/>
          </p:cNvSpPr>
          <p:nvPr>
            <p:ph type="sldImg"/>
          </p:nvPr>
        </p:nvSpPr>
        <p:spPr/>
      </p:sp>
    </p:spTree>
    <p:extLst>
      <p:ext uri="{BB962C8B-B14F-4D97-AF65-F5344CB8AC3E}">
        <p14:creationId xmlns:p14="http://schemas.microsoft.com/office/powerpoint/2010/main" val="300799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6CA447BF-F123-7D2E-F4BD-06C6E9AA6771}"/>
              </a:ext>
            </a:extLst>
          </p:cNvPr>
          <p:cNvSpPr>
            <a:spLocks noGrp="1" noRot="1" noChangeAspect="1"/>
          </p:cNvSpPr>
          <p:nvPr>
            <p:ph type="sldImg"/>
          </p:nvPr>
        </p:nvSpPr>
        <p:spPr/>
      </p:sp>
    </p:spTree>
    <p:extLst>
      <p:ext uri="{BB962C8B-B14F-4D97-AF65-F5344CB8AC3E}">
        <p14:creationId xmlns:p14="http://schemas.microsoft.com/office/powerpoint/2010/main" val="240880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351C122D-99C2-B1DB-B8A7-B77897E468A2}"/>
              </a:ext>
            </a:extLst>
          </p:cNvPr>
          <p:cNvSpPr>
            <a:spLocks noGrp="1" noRot="1" noChangeAspect="1"/>
          </p:cNvSpPr>
          <p:nvPr>
            <p:ph type="sldImg"/>
          </p:nvPr>
        </p:nvSpPr>
        <p:spPr/>
      </p:sp>
    </p:spTree>
    <p:extLst>
      <p:ext uri="{BB962C8B-B14F-4D97-AF65-F5344CB8AC3E}">
        <p14:creationId xmlns:p14="http://schemas.microsoft.com/office/powerpoint/2010/main" val="2639346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7F38DCFA-6B00-4E0F-1AB0-65557FD64839}"/>
              </a:ext>
            </a:extLst>
          </p:cNvPr>
          <p:cNvSpPr>
            <a:spLocks noGrp="1" noRot="1" noChangeAspect="1"/>
          </p:cNvSpPr>
          <p:nvPr>
            <p:ph type="sldImg"/>
          </p:nvPr>
        </p:nvSpPr>
        <p:spPr/>
      </p:sp>
    </p:spTree>
    <p:extLst>
      <p:ext uri="{BB962C8B-B14F-4D97-AF65-F5344CB8AC3E}">
        <p14:creationId xmlns:p14="http://schemas.microsoft.com/office/powerpoint/2010/main" val="69907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E806DAD6-B0C0-524C-DEDE-C6024796ED99}"/>
              </a:ext>
            </a:extLst>
          </p:cNvPr>
          <p:cNvSpPr>
            <a:spLocks noGrp="1" noRot="1" noChangeAspect="1"/>
          </p:cNvSpPr>
          <p:nvPr>
            <p:ph type="sldImg"/>
          </p:nvPr>
        </p:nvSpPr>
        <p:spPr/>
      </p:sp>
    </p:spTree>
    <p:extLst>
      <p:ext uri="{BB962C8B-B14F-4D97-AF65-F5344CB8AC3E}">
        <p14:creationId xmlns:p14="http://schemas.microsoft.com/office/powerpoint/2010/main" val="43065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8AC96D38-48E8-9083-D95A-750EA506D655}"/>
              </a:ext>
            </a:extLst>
          </p:cNvPr>
          <p:cNvSpPr>
            <a:spLocks noGrp="1" noRot="1" noChangeAspect="1"/>
          </p:cNvSpPr>
          <p:nvPr>
            <p:ph type="sldImg"/>
          </p:nvPr>
        </p:nvSpPr>
        <p:spPr/>
      </p:sp>
    </p:spTree>
    <p:extLst>
      <p:ext uri="{BB962C8B-B14F-4D97-AF65-F5344CB8AC3E}">
        <p14:creationId xmlns:p14="http://schemas.microsoft.com/office/powerpoint/2010/main" val="391696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B092FA72-7E88-DC73-F0F0-B8B76BEF5B91}"/>
              </a:ext>
            </a:extLst>
          </p:cNvPr>
          <p:cNvSpPr>
            <a:spLocks noGrp="1" noRot="1" noChangeAspect="1"/>
          </p:cNvSpPr>
          <p:nvPr>
            <p:ph type="sldImg"/>
          </p:nvPr>
        </p:nvSpPr>
        <p:spPr/>
      </p:sp>
    </p:spTree>
    <p:extLst>
      <p:ext uri="{BB962C8B-B14F-4D97-AF65-F5344CB8AC3E}">
        <p14:creationId xmlns:p14="http://schemas.microsoft.com/office/powerpoint/2010/main" val="172392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4E67C522-7749-2AE1-F3D7-88BCABAED668}"/>
              </a:ext>
            </a:extLst>
          </p:cNvPr>
          <p:cNvSpPr>
            <a:spLocks noGrp="1" noRot="1" noChangeAspect="1"/>
          </p:cNvSpPr>
          <p:nvPr>
            <p:ph type="sldImg"/>
          </p:nvPr>
        </p:nvSpPr>
        <p:spPr/>
      </p:sp>
    </p:spTree>
    <p:extLst>
      <p:ext uri="{BB962C8B-B14F-4D97-AF65-F5344CB8AC3E}">
        <p14:creationId xmlns:p14="http://schemas.microsoft.com/office/powerpoint/2010/main" val="164791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668557F0-36FE-98FF-BA21-8093381A89F0}"/>
              </a:ext>
            </a:extLst>
          </p:cNvPr>
          <p:cNvSpPr>
            <a:spLocks noGrp="1" noRot="1" noChangeAspect="1"/>
          </p:cNvSpPr>
          <p:nvPr>
            <p:ph type="sldImg"/>
          </p:nvPr>
        </p:nvSpPr>
        <p:spPr/>
      </p:sp>
    </p:spTree>
    <p:extLst>
      <p:ext uri="{BB962C8B-B14F-4D97-AF65-F5344CB8AC3E}">
        <p14:creationId xmlns:p14="http://schemas.microsoft.com/office/powerpoint/2010/main" val="347823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91DC8951-529C-4BBB-EBE6-282BA021F42C}"/>
              </a:ext>
            </a:extLst>
          </p:cNvPr>
          <p:cNvSpPr>
            <a:spLocks noGrp="1" noRot="1" noChangeAspect="1"/>
          </p:cNvSpPr>
          <p:nvPr>
            <p:ph type="sldImg"/>
          </p:nvPr>
        </p:nvSpPr>
        <p:spPr/>
      </p:sp>
    </p:spTree>
    <p:extLst>
      <p:ext uri="{BB962C8B-B14F-4D97-AF65-F5344CB8AC3E}">
        <p14:creationId xmlns:p14="http://schemas.microsoft.com/office/powerpoint/2010/main" val="258171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59B987A9-3C4C-A2E6-054A-722CF18E64A2}"/>
              </a:ext>
            </a:extLst>
          </p:cNvPr>
          <p:cNvSpPr>
            <a:spLocks noGrp="1" noRot="1" noChangeAspect="1"/>
          </p:cNvSpPr>
          <p:nvPr>
            <p:ph type="sldImg"/>
          </p:nvPr>
        </p:nvSpPr>
        <p:spPr/>
      </p:sp>
    </p:spTree>
    <p:extLst>
      <p:ext uri="{BB962C8B-B14F-4D97-AF65-F5344CB8AC3E}">
        <p14:creationId xmlns:p14="http://schemas.microsoft.com/office/powerpoint/2010/main" val="350648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スライド イメージ プレースホルダー 5">
            <a:extLst>
              <a:ext uri="{FF2B5EF4-FFF2-40B4-BE49-F238E27FC236}">
                <a16:creationId xmlns:a16="http://schemas.microsoft.com/office/drawing/2014/main" id="{60A4AD8C-38C9-01A2-6F6E-1B9C1056C508}"/>
              </a:ext>
            </a:extLst>
          </p:cNvPr>
          <p:cNvSpPr>
            <a:spLocks noGrp="1" noRot="1" noChangeAspect="1"/>
          </p:cNvSpPr>
          <p:nvPr>
            <p:ph type="sldImg"/>
          </p:nvPr>
        </p:nvSpPr>
        <p:spPr/>
      </p:sp>
    </p:spTree>
    <p:extLst>
      <p:ext uri="{BB962C8B-B14F-4D97-AF65-F5344CB8AC3E}">
        <p14:creationId xmlns:p14="http://schemas.microsoft.com/office/powerpoint/2010/main" val="172359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E95D3187-D898-E9B4-809D-F71396FC3063}"/>
              </a:ext>
            </a:extLst>
          </p:cNvPr>
          <p:cNvSpPr>
            <a:spLocks noGrp="1" noRot="1" noChangeAspect="1"/>
          </p:cNvSpPr>
          <p:nvPr>
            <p:ph type="sldImg"/>
          </p:nvPr>
        </p:nvSpPr>
        <p:spPr/>
      </p:sp>
    </p:spTree>
    <p:extLst>
      <p:ext uri="{BB962C8B-B14F-4D97-AF65-F5344CB8AC3E}">
        <p14:creationId xmlns:p14="http://schemas.microsoft.com/office/powerpoint/2010/main" val="1723590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5BC845FC-B8AF-C2D9-54CA-6C626BC5C16B}"/>
              </a:ext>
            </a:extLst>
          </p:cNvPr>
          <p:cNvSpPr>
            <a:spLocks noGrp="1" noRot="1" noChangeAspect="1"/>
          </p:cNvSpPr>
          <p:nvPr>
            <p:ph type="sldImg"/>
          </p:nvPr>
        </p:nvSpPr>
        <p:spPr/>
      </p:sp>
    </p:spTree>
    <p:extLst>
      <p:ext uri="{BB962C8B-B14F-4D97-AF65-F5344CB8AC3E}">
        <p14:creationId xmlns:p14="http://schemas.microsoft.com/office/powerpoint/2010/main" val="3228043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577D8639-A148-9D8B-3B63-9C0C8BF96148}"/>
              </a:ext>
            </a:extLst>
          </p:cNvPr>
          <p:cNvSpPr>
            <a:spLocks noGrp="1" noRot="1" noChangeAspect="1"/>
          </p:cNvSpPr>
          <p:nvPr>
            <p:ph type="sldImg"/>
          </p:nvPr>
        </p:nvSpPr>
        <p:spPr/>
      </p:sp>
    </p:spTree>
    <p:extLst>
      <p:ext uri="{BB962C8B-B14F-4D97-AF65-F5344CB8AC3E}">
        <p14:creationId xmlns:p14="http://schemas.microsoft.com/office/powerpoint/2010/main" val="1502713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C744760-BC71-BFE9-21AD-3A9811EDBEEA}"/>
              </a:ext>
            </a:extLst>
          </p:cNvPr>
          <p:cNvSpPr>
            <a:spLocks noGrp="1" noRot="1" noChangeAspect="1"/>
          </p:cNvSpPr>
          <p:nvPr>
            <p:ph type="sldImg"/>
          </p:nvPr>
        </p:nvSpPr>
        <p:spPr/>
      </p:sp>
    </p:spTree>
    <p:extLst>
      <p:ext uri="{BB962C8B-B14F-4D97-AF65-F5344CB8AC3E}">
        <p14:creationId xmlns:p14="http://schemas.microsoft.com/office/powerpoint/2010/main" val="338609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6" name="スライド イメージ プレースホルダー 5">
            <a:extLst>
              <a:ext uri="{FF2B5EF4-FFF2-40B4-BE49-F238E27FC236}">
                <a16:creationId xmlns:a16="http://schemas.microsoft.com/office/drawing/2014/main" id="{609ECFA8-3117-9BC4-73C1-8CC78B72B5DF}"/>
              </a:ext>
            </a:extLst>
          </p:cNvPr>
          <p:cNvSpPr>
            <a:spLocks noGrp="1" noRot="1" noChangeAspect="1"/>
          </p:cNvSpPr>
          <p:nvPr>
            <p:ph type="sldImg"/>
          </p:nvPr>
        </p:nvSpPr>
        <p:spPr/>
      </p:sp>
    </p:spTree>
    <p:extLst>
      <p:ext uri="{BB962C8B-B14F-4D97-AF65-F5344CB8AC3E}">
        <p14:creationId xmlns:p14="http://schemas.microsoft.com/office/powerpoint/2010/main" val="32102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FACF5CE5-8C1A-11C6-4632-11C9B52014B3}"/>
              </a:ext>
            </a:extLst>
          </p:cNvPr>
          <p:cNvSpPr>
            <a:spLocks noGrp="1" noRot="1" noChangeAspect="1"/>
          </p:cNvSpPr>
          <p:nvPr>
            <p:ph type="sldImg"/>
          </p:nvPr>
        </p:nvSpPr>
        <p:spPr/>
      </p:sp>
    </p:spTree>
    <p:extLst>
      <p:ext uri="{BB962C8B-B14F-4D97-AF65-F5344CB8AC3E}">
        <p14:creationId xmlns:p14="http://schemas.microsoft.com/office/powerpoint/2010/main" val="45763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EA2C8E5F-3538-B51F-AAED-E23990805D5D}"/>
              </a:ext>
            </a:extLst>
          </p:cNvPr>
          <p:cNvSpPr>
            <a:spLocks noGrp="1" noRot="1" noChangeAspect="1"/>
          </p:cNvSpPr>
          <p:nvPr>
            <p:ph type="sldImg"/>
          </p:nvPr>
        </p:nvSpPr>
        <p:spPr/>
      </p:sp>
    </p:spTree>
    <p:extLst>
      <p:ext uri="{BB962C8B-B14F-4D97-AF65-F5344CB8AC3E}">
        <p14:creationId xmlns:p14="http://schemas.microsoft.com/office/powerpoint/2010/main" val="74381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A3D07D0D-04CC-0AB5-5814-150E6874416B}"/>
              </a:ext>
            </a:extLst>
          </p:cNvPr>
          <p:cNvSpPr>
            <a:spLocks noGrp="1" noRot="1" noChangeAspect="1"/>
          </p:cNvSpPr>
          <p:nvPr>
            <p:ph type="sldImg"/>
          </p:nvPr>
        </p:nvSpPr>
        <p:spPr/>
      </p:sp>
    </p:spTree>
    <p:extLst>
      <p:ext uri="{BB962C8B-B14F-4D97-AF65-F5344CB8AC3E}">
        <p14:creationId xmlns:p14="http://schemas.microsoft.com/office/powerpoint/2010/main" val="244668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C71F7D7-AA0D-5B66-5095-6F1E8661A100}"/>
              </a:ext>
            </a:extLst>
          </p:cNvPr>
          <p:cNvSpPr>
            <a:spLocks noGrp="1" noRot="1" noChangeAspect="1"/>
          </p:cNvSpPr>
          <p:nvPr>
            <p:ph type="sldImg"/>
          </p:nvPr>
        </p:nvSpPr>
        <p:spPr/>
      </p:sp>
    </p:spTree>
    <p:extLst>
      <p:ext uri="{BB962C8B-B14F-4D97-AF65-F5344CB8AC3E}">
        <p14:creationId xmlns:p14="http://schemas.microsoft.com/office/powerpoint/2010/main" val="43867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C9954DC-7493-69CB-F39B-39CABA6BB267}"/>
              </a:ext>
            </a:extLst>
          </p:cNvPr>
          <p:cNvSpPr>
            <a:spLocks noGrp="1" noRot="1" noChangeAspect="1"/>
          </p:cNvSpPr>
          <p:nvPr>
            <p:ph type="sldImg"/>
          </p:nvPr>
        </p:nvSpPr>
        <p:spPr/>
      </p:sp>
    </p:spTree>
    <p:extLst>
      <p:ext uri="{BB962C8B-B14F-4D97-AF65-F5344CB8AC3E}">
        <p14:creationId xmlns:p14="http://schemas.microsoft.com/office/powerpoint/2010/main" val="160301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7" name="スライド イメージ プレースホルダー 6">
            <a:extLst>
              <a:ext uri="{FF2B5EF4-FFF2-40B4-BE49-F238E27FC236}">
                <a16:creationId xmlns:a16="http://schemas.microsoft.com/office/drawing/2014/main" id="{D6D74F7B-B3D5-1773-5CC3-548F0F1FEBA8}"/>
              </a:ext>
            </a:extLst>
          </p:cNvPr>
          <p:cNvSpPr>
            <a:spLocks noGrp="1" noRot="1" noChangeAspect="1"/>
          </p:cNvSpPr>
          <p:nvPr>
            <p:ph type="sldImg"/>
          </p:nvPr>
        </p:nvSpPr>
        <p:spPr/>
      </p:sp>
    </p:spTree>
    <p:extLst>
      <p:ext uri="{BB962C8B-B14F-4D97-AF65-F5344CB8AC3E}">
        <p14:creationId xmlns:p14="http://schemas.microsoft.com/office/powerpoint/2010/main" val="36752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5.bin"/><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6.bin"/><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7.bin"/><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8.bin"/><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11.bin"/><Relationship Id="rId5" Type="http://schemas.openxmlformats.org/officeDocument/2006/relationships/image" Target="../media/image17.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2.bin"/><Relationship Id="rId5" Type="http://schemas.openxmlformats.org/officeDocument/2006/relationships/image" Target="../media/image17.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3.bin"/><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bin"/><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文字の入力方法を知ろう</a:t>
            </a:r>
          </a:p>
        </p:txBody>
      </p:sp>
      <p:sp>
        <p:nvSpPr>
          <p:cNvPr id="3" name="テキスト ボックス 2">
            <a:extLst>
              <a:ext uri="{FF2B5EF4-FFF2-40B4-BE49-F238E27FC236}">
                <a16:creationId xmlns:a16="http://schemas.microsoft.com/office/drawing/2014/main" id="{222C217D-56B2-E9A7-249E-BA062757218A}"/>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DEF8A9F-B6F6-CC4E-BAA8-F36B1D12D17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346205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a:extLst>
              <a:ext uri="{FF2B5EF4-FFF2-40B4-BE49-F238E27FC236}">
                <a16:creationId xmlns:a16="http://schemas.microsoft.com/office/drawing/2014/main" id="{0E1AE405-1181-5013-C383-968D7AD65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90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7F07AA19-BEA0-ADB2-8C92-03BA60C2D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45344" y="2919717"/>
            <a:ext cx="2227056" cy="28068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7" name="タイトル 1">
            <a:extLst>
              <a:ext uri="{FF2B5EF4-FFF2-40B4-BE49-F238E27FC236}">
                <a16:creationId xmlns:a16="http://schemas.microsoft.com/office/drawing/2014/main" id="{3BD7BE32-FF54-2BAE-C709-DA5FBC01F0F8}"/>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キーボードの切り替え</a:t>
            </a:r>
          </a:p>
        </p:txBody>
      </p:sp>
      <p:sp>
        <p:nvSpPr>
          <p:cNvPr id="17" name="テキスト ボックス 16">
            <a:extLst>
              <a:ext uri="{FF2B5EF4-FFF2-40B4-BE49-F238E27FC236}">
                <a16:creationId xmlns:a16="http://schemas.microsoft.com/office/drawing/2014/main" id="{7CA60C62-9FCA-69D2-0198-E3A70A7BE23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6D080672-C20B-A18C-FD90-0C700F7C8EC8}"/>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設定アプリを開いて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3" name="テキスト ボックス 22">
            <a:extLst>
              <a:ext uri="{FF2B5EF4-FFF2-40B4-BE49-F238E27FC236}">
                <a16:creationId xmlns:a16="http://schemas.microsoft.com/office/drawing/2014/main" id="{6321FB3D-564C-9AA8-F32C-0BF75BA576B8}"/>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6765669A-46E1-2A11-AFA5-86EF0C11974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一般</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5" name="サブタイトル 2">
            <a:extLst>
              <a:ext uri="{FF2B5EF4-FFF2-40B4-BE49-F238E27FC236}">
                <a16:creationId xmlns:a16="http://schemas.microsoft.com/office/drawing/2014/main" id="{F6A9A94F-C8BB-1560-02E0-6AF83D8D2AE6}"/>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キーボードを切り替えてみましょう</a:t>
            </a:r>
          </a:p>
        </p:txBody>
      </p:sp>
    </p:spTree>
    <p:extLst>
      <p:ext uri="{BB962C8B-B14F-4D97-AF65-F5344CB8AC3E}">
        <p14:creationId xmlns:p14="http://schemas.microsoft.com/office/powerpoint/2010/main" val="2987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画像のプレビュー">
            <a:extLst>
              <a:ext uri="{FF2B5EF4-FFF2-40B4-BE49-F238E27FC236}">
                <a16:creationId xmlns:a16="http://schemas.microsoft.com/office/drawing/2014/main" id="{D1885F77-02DB-AA92-6014-F40715416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46" y="241230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画像のプレビュー">
            <a:extLst>
              <a:ext uri="{FF2B5EF4-FFF2-40B4-BE49-F238E27FC236}">
                <a16:creationId xmlns:a16="http://schemas.microsoft.com/office/drawing/2014/main" id="{20312934-FD2E-3D66-4B9B-7CE3BCC54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025" y="241230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4027825"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キーボード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5542" y="1512998"/>
            <a:ext cx="353845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キーボード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7" name="タイトル 1">
            <a:extLst>
              <a:ext uri="{FF2B5EF4-FFF2-40B4-BE49-F238E27FC236}">
                <a16:creationId xmlns:a16="http://schemas.microsoft.com/office/drawing/2014/main" id="{98E18F24-9118-8AA6-ECD8-2E9E782EEB01}"/>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キーボードの切り替え</a:t>
            </a:r>
          </a:p>
        </p:txBody>
      </p:sp>
      <p:sp>
        <p:nvSpPr>
          <p:cNvPr id="16" name="サブタイトル 2">
            <a:extLst>
              <a:ext uri="{FF2B5EF4-FFF2-40B4-BE49-F238E27FC236}">
                <a16:creationId xmlns:a16="http://schemas.microsoft.com/office/drawing/2014/main" id="{D8352FE6-40F4-8DD7-D905-D991899DE4FC}"/>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キーボードを切り替えてみましょう</a:t>
            </a:r>
          </a:p>
        </p:txBody>
      </p:sp>
      <p:sp>
        <p:nvSpPr>
          <p:cNvPr id="17" name="四角形: 角を丸くする 16">
            <a:extLst>
              <a:ext uri="{FF2B5EF4-FFF2-40B4-BE49-F238E27FC236}">
                <a16:creationId xmlns:a16="http://schemas.microsoft.com/office/drawing/2014/main" id="{38384991-0250-5E37-58B4-2DA29D1C7380}"/>
              </a:ext>
            </a:extLst>
          </p:cNvPr>
          <p:cNvSpPr/>
          <p:nvPr/>
        </p:nvSpPr>
        <p:spPr>
          <a:xfrm>
            <a:off x="1341923" y="3980340"/>
            <a:ext cx="2216823" cy="307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9E446B43-D183-CDEA-5B42-EA080A6B2704}"/>
              </a:ext>
            </a:extLst>
          </p:cNvPr>
          <p:cNvSpPr/>
          <p:nvPr/>
        </p:nvSpPr>
        <p:spPr>
          <a:xfrm>
            <a:off x="5561991" y="3047402"/>
            <a:ext cx="2216823" cy="307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9723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画像のプレビュー">
            <a:extLst>
              <a:ext uri="{FF2B5EF4-FFF2-40B4-BE49-F238E27FC236}">
                <a16:creationId xmlns:a16="http://schemas.microsoft.com/office/drawing/2014/main" id="{B9695594-C89F-A803-8D3B-83FC6867A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88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画像のプレビュー">
            <a:extLst>
              <a:ext uri="{FF2B5EF4-FFF2-40B4-BE49-F238E27FC236}">
                <a16:creationId xmlns:a16="http://schemas.microsoft.com/office/drawing/2014/main" id="{3C6C10EE-8C0F-16E2-42D9-365E85B7D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027" y="24043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402782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新しいキーボードを追加</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5542" y="1512998"/>
            <a:ext cx="3538458"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日本語</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5" name="タイトル 1">
            <a:extLst>
              <a:ext uri="{FF2B5EF4-FFF2-40B4-BE49-F238E27FC236}">
                <a16:creationId xmlns:a16="http://schemas.microsoft.com/office/drawing/2014/main" id="{192F8B7F-EE5A-A54B-2409-62009AC794A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キーボードの切り替え</a:t>
            </a:r>
          </a:p>
        </p:txBody>
      </p:sp>
      <p:sp>
        <p:nvSpPr>
          <p:cNvPr id="11" name="サブタイトル 2">
            <a:extLst>
              <a:ext uri="{FF2B5EF4-FFF2-40B4-BE49-F238E27FC236}">
                <a16:creationId xmlns:a16="http://schemas.microsoft.com/office/drawing/2014/main" id="{5F6A71D2-DC64-53E9-6666-0A8350DA61AA}"/>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キーボードを切り替えてみましょう</a:t>
            </a:r>
          </a:p>
        </p:txBody>
      </p:sp>
      <p:sp>
        <p:nvSpPr>
          <p:cNvPr id="16" name="四角形: 角を丸くする 15">
            <a:extLst>
              <a:ext uri="{FF2B5EF4-FFF2-40B4-BE49-F238E27FC236}">
                <a16:creationId xmlns:a16="http://schemas.microsoft.com/office/drawing/2014/main" id="{1E501F3C-C2B8-7AA1-4581-8B0647D1EB0F}"/>
              </a:ext>
            </a:extLst>
          </p:cNvPr>
          <p:cNvSpPr/>
          <p:nvPr/>
        </p:nvSpPr>
        <p:spPr>
          <a:xfrm>
            <a:off x="1341923" y="4178052"/>
            <a:ext cx="2216823" cy="307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E0F48619-81F1-E9CF-C24F-C4B8A4AB5A70}"/>
              </a:ext>
            </a:extLst>
          </p:cNvPr>
          <p:cNvSpPr/>
          <p:nvPr/>
        </p:nvSpPr>
        <p:spPr>
          <a:xfrm>
            <a:off x="5375535" y="3670647"/>
            <a:ext cx="2530795" cy="307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919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7E056794-28A9-5862-2EC8-8173C2EDE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27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F9CD18BF-7612-7615-C23C-8B2DC901B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458"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34828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ローマ字入力</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5542" y="1512998"/>
            <a:ext cx="353845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画面右上の</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完了</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5" name="タイトル 1">
            <a:extLst>
              <a:ext uri="{FF2B5EF4-FFF2-40B4-BE49-F238E27FC236}">
                <a16:creationId xmlns:a16="http://schemas.microsoft.com/office/drawing/2014/main" id="{9E6BBA74-3063-0685-E253-DC2EFC30F3F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キーボードの切り替え</a:t>
            </a:r>
          </a:p>
        </p:txBody>
      </p:sp>
      <p:sp>
        <p:nvSpPr>
          <p:cNvPr id="16" name="サブタイトル 2">
            <a:extLst>
              <a:ext uri="{FF2B5EF4-FFF2-40B4-BE49-F238E27FC236}">
                <a16:creationId xmlns:a16="http://schemas.microsoft.com/office/drawing/2014/main" id="{3B715A15-B49C-E2AD-C484-1EFDF46E6BCA}"/>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キーボードを切り替えてみましょう</a:t>
            </a:r>
          </a:p>
        </p:txBody>
      </p:sp>
      <p:sp>
        <p:nvSpPr>
          <p:cNvPr id="17" name="テキスト ボックス 16">
            <a:extLst>
              <a:ext uri="{FF2B5EF4-FFF2-40B4-BE49-F238E27FC236}">
                <a16:creationId xmlns:a16="http://schemas.microsoft.com/office/drawing/2014/main" id="{1BAA4F76-7D9A-5806-A11D-94B1E205A8D3}"/>
              </a:ext>
            </a:extLst>
          </p:cNvPr>
          <p:cNvSpPr txBox="1"/>
          <p:nvPr/>
        </p:nvSpPr>
        <p:spPr>
          <a:xfrm>
            <a:off x="7901474" y="3768876"/>
            <a:ext cx="1242526" cy="1642309"/>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日本語ローマ字</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キーボードが追加されます</a:t>
            </a:r>
          </a:p>
        </p:txBody>
      </p:sp>
      <p:sp>
        <p:nvSpPr>
          <p:cNvPr id="22" name="四角形: 角を丸くする 21">
            <a:extLst>
              <a:ext uri="{FF2B5EF4-FFF2-40B4-BE49-F238E27FC236}">
                <a16:creationId xmlns:a16="http://schemas.microsoft.com/office/drawing/2014/main" id="{918E2FE7-384F-5BC2-FAF4-D23F6F8B8CFE}"/>
              </a:ext>
            </a:extLst>
          </p:cNvPr>
          <p:cNvSpPr/>
          <p:nvPr/>
        </p:nvSpPr>
        <p:spPr>
          <a:xfrm>
            <a:off x="1341923" y="3337789"/>
            <a:ext cx="2216823" cy="307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12371E8A-2B9F-CDAD-1151-A08A070245C9}"/>
              </a:ext>
            </a:extLst>
          </p:cNvPr>
          <p:cNvSpPr/>
          <p:nvPr/>
        </p:nvSpPr>
        <p:spPr>
          <a:xfrm>
            <a:off x="7463481" y="2682201"/>
            <a:ext cx="370116" cy="3074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508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r>
              <a:rPr lang="ja-JP" altLang="en-US" sz="1800" dirty="0">
                <a:solidFill>
                  <a:schemeClr val="accent1"/>
                </a:solidFill>
                <a:latin typeface="BIZ UDPゴシック" panose="020B0400000000000000" pitchFamily="50" charset="-128"/>
                <a:ea typeface="BIZ UDPゴシック" panose="020B0400000000000000" pitchFamily="50" charset="-128"/>
              </a:rPr>
              <a:t>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サブタイトル 2">
            <a:extLst>
              <a:ext uri="{FF2B5EF4-FFF2-40B4-BE49-F238E27FC236}">
                <a16:creationId xmlns:a16="http://schemas.microsoft.com/office/drawing/2014/main" id="{02294009-5B18-3D68-FB83-564972F0FDB9}"/>
              </a:ext>
            </a:extLst>
          </p:cNvPr>
          <p:cNvSpPr txBox="1">
            <a:spLocks/>
          </p:cNvSpPr>
          <p:nvPr/>
        </p:nvSpPr>
        <p:spPr>
          <a:xfrm>
            <a:off x="229463" y="2137966"/>
            <a:ext cx="8685073" cy="2990088"/>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dirty="0"/>
              <a:t>iPhone</a:t>
            </a:r>
            <a:r>
              <a:rPr lang="ja-JP" altLang="en-US" dirty="0"/>
              <a:t>のキーボードを使用して手入力を行う場合、漢字変換は自分で選択して行う必要があります。</a:t>
            </a:r>
            <a:r>
              <a:rPr lang="en-US" altLang="ja-JP" dirty="0" err="1"/>
              <a:t>VoiceOver</a:t>
            </a:r>
            <a:r>
              <a:rPr lang="ja-JP" altLang="en-US" dirty="0"/>
              <a:t>を使用していれば、候補の漢字の説明を読み上げてくれます。また、パソコンと同じようによく使う変換ほど上位に表示されるようになりますので、人により同じ文字でも変換候補の並び順が異なる場合があります。</a:t>
            </a:r>
          </a:p>
        </p:txBody>
      </p:sp>
      <p:sp>
        <p:nvSpPr>
          <p:cNvPr id="2" name="タイトル 1">
            <a:extLst>
              <a:ext uri="{FF2B5EF4-FFF2-40B4-BE49-F238E27FC236}">
                <a16:creationId xmlns:a16="http://schemas.microsoft.com/office/drawing/2014/main" id="{DC4E731C-E708-1126-98E4-6F399CA305E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3" name="タイトル 1">
            <a:extLst>
              <a:ext uri="{FF2B5EF4-FFF2-40B4-BE49-F238E27FC236}">
                <a16:creationId xmlns:a16="http://schemas.microsoft.com/office/drawing/2014/main" id="{12451BC6-6CB0-D1FC-9ED5-CC908D7DF376}"/>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5" name="サブタイトル 2">
            <a:extLst>
              <a:ext uri="{FF2B5EF4-FFF2-40B4-BE49-F238E27FC236}">
                <a16:creationId xmlns:a16="http://schemas.microsoft.com/office/drawing/2014/main" id="{3B30C8D8-AFB5-0986-BA2D-9B1EE966F28F}"/>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文字変換時の注意点です</a:t>
            </a:r>
          </a:p>
        </p:txBody>
      </p:sp>
    </p:spTree>
    <p:extLst>
      <p:ext uri="{BB962C8B-B14F-4D97-AF65-F5344CB8AC3E}">
        <p14:creationId xmlns:p14="http://schemas.microsoft.com/office/powerpoint/2010/main" val="248860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画像のプレビュー">
            <a:extLst>
              <a:ext uri="{FF2B5EF4-FFF2-40B4-BE49-F238E27FC236}">
                <a16:creationId xmlns:a16="http://schemas.microsoft.com/office/drawing/2014/main" id="{AF3DBA6A-0CD1-0973-80AB-72A025C79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058" y="242465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17CFC95A-70A3-AF3C-5C89-062C0E68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43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各種キーボードで文字入力を行います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5542" y="1512998"/>
            <a:ext cx="314475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キーボード上で下にスワイプします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2" name="テキスト ボックス 1">
            <a:extLst>
              <a:ext uri="{FF2B5EF4-FFF2-40B4-BE49-F238E27FC236}">
                <a16:creationId xmlns:a16="http://schemas.microsoft.com/office/drawing/2014/main" id="{BEE3FA0F-0F5E-E639-B7B8-85C0FF3CBB98}"/>
              </a:ext>
            </a:extLst>
          </p:cNvPr>
          <p:cNvSpPr txBox="1"/>
          <p:nvPr/>
        </p:nvSpPr>
        <p:spPr>
          <a:xfrm>
            <a:off x="7852058" y="4315685"/>
            <a:ext cx="1361509" cy="2196114"/>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スワイプを続けると変換候補を次々に選択していきます</a:t>
            </a:r>
          </a:p>
        </p:txBody>
      </p:sp>
      <p:sp>
        <p:nvSpPr>
          <p:cNvPr id="4" name="タイトル 1">
            <a:extLst>
              <a:ext uri="{FF2B5EF4-FFF2-40B4-BE49-F238E27FC236}">
                <a16:creationId xmlns:a16="http://schemas.microsoft.com/office/drawing/2014/main" id="{DF06E075-EBB4-5CC8-7C4B-82A297D16758}"/>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11" name="サブタイトル 2">
            <a:extLst>
              <a:ext uri="{FF2B5EF4-FFF2-40B4-BE49-F238E27FC236}">
                <a16:creationId xmlns:a16="http://schemas.microsoft.com/office/drawing/2014/main" id="{154E4725-C627-2B00-4369-98D332F380A6}"/>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VoiceOver</a:t>
            </a:r>
            <a:r>
              <a:rPr lang="ja-JP" altLang="en-US" sz="2200" dirty="0">
                <a:latin typeface="BIZ UDPゴシック" panose="020B0400000000000000" pitchFamily="50" charset="-128"/>
                <a:ea typeface="BIZ UDPゴシック" panose="020B0400000000000000" pitchFamily="50" charset="-128"/>
              </a:rPr>
              <a:t>のジェスチャーを利用して文字変換をしてみましょう</a:t>
            </a:r>
          </a:p>
        </p:txBody>
      </p:sp>
      <p:sp>
        <p:nvSpPr>
          <p:cNvPr id="17" name="矢印: 下 16">
            <a:extLst>
              <a:ext uri="{FF2B5EF4-FFF2-40B4-BE49-F238E27FC236}">
                <a16:creationId xmlns:a16="http://schemas.microsoft.com/office/drawing/2014/main" id="{38F576D7-AEB3-0E6D-112A-3CA0D3A7CFCE}"/>
              </a:ext>
            </a:extLst>
          </p:cNvPr>
          <p:cNvSpPr/>
          <p:nvPr/>
        </p:nvSpPr>
        <p:spPr>
          <a:xfrm>
            <a:off x="6331167" y="5461686"/>
            <a:ext cx="612783" cy="1213238"/>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279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画像のプレビュー">
            <a:extLst>
              <a:ext uri="{FF2B5EF4-FFF2-40B4-BE49-F238E27FC236}">
                <a16:creationId xmlns:a16="http://schemas.microsoft.com/office/drawing/2014/main" id="{30713116-34B2-77C2-B3AC-64BEE7C0A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3919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適切な変換候補をダブルタップ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393" y="5043749"/>
            <a:ext cx="508555"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8" name="タイトル 1">
            <a:extLst>
              <a:ext uri="{FF2B5EF4-FFF2-40B4-BE49-F238E27FC236}">
                <a16:creationId xmlns:a16="http://schemas.microsoft.com/office/drawing/2014/main" id="{EB0F2E70-FEF7-5CDB-1FC6-5B802A63045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16" name="サブタイトル 2">
            <a:extLst>
              <a:ext uri="{FF2B5EF4-FFF2-40B4-BE49-F238E27FC236}">
                <a16:creationId xmlns:a16="http://schemas.microsoft.com/office/drawing/2014/main" id="{0C6745D4-B4C7-7CD4-5F4A-B58DC8BB709B}"/>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VoiceOver</a:t>
            </a:r>
            <a:r>
              <a:rPr lang="ja-JP" altLang="en-US" sz="2200" dirty="0">
                <a:latin typeface="BIZ UDPゴシック" panose="020B0400000000000000" pitchFamily="50" charset="-128"/>
                <a:ea typeface="BIZ UDPゴシック" panose="020B0400000000000000" pitchFamily="50" charset="-128"/>
              </a:rPr>
              <a:t>のジェスチャーを利用して文字変換をしてみましょう</a:t>
            </a:r>
          </a:p>
        </p:txBody>
      </p:sp>
      <p:sp>
        <p:nvSpPr>
          <p:cNvPr id="18" name="テキスト ボックス 17">
            <a:extLst>
              <a:ext uri="{FF2B5EF4-FFF2-40B4-BE49-F238E27FC236}">
                <a16:creationId xmlns:a16="http://schemas.microsoft.com/office/drawing/2014/main" id="{21671E49-8355-FA8C-A606-E70CA4F9ECBC}"/>
              </a:ext>
            </a:extLst>
          </p:cNvPr>
          <p:cNvSpPr txBox="1"/>
          <p:nvPr/>
        </p:nvSpPr>
        <p:spPr>
          <a:xfrm>
            <a:off x="5991895" y="4210972"/>
            <a:ext cx="2540918" cy="682046"/>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ダブルタップすると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変換されます</a:t>
            </a:r>
          </a:p>
        </p:txBody>
      </p:sp>
    </p:spTree>
    <p:extLst>
      <p:ext uri="{BB962C8B-B14F-4D97-AF65-F5344CB8AC3E}">
        <p14:creationId xmlns:p14="http://schemas.microsoft.com/office/powerpoint/2010/main" val="40427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画像のプレビュー">
            <a:extLst>
              <a:ext uri="{FF2B5EF4-FFF2-40B4-BE49-F238E27FC236}">
                <a16:creationId xmlns:a16="http://schemas.microsoft.com/office/drawing/2014/main" id="{99114D6D-EDC7-EFC5-019C-09156C6F5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688" y="242465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descr="画像のプレビュー">
            <a:extLst>
              <a:ext uri="{FF2B5EF4-FFF2-40B4-BE49-F238E27FC236}">
                <a16:creationId xmlns:a16="http://schemas.microsoft.com/office/drawing/2014/main" id="{14497104-E3C5-AB0B-CB28-8007A70AB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43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各種キーボードで文字入力を行います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5542" y="1512998"/>
            <a:ext cx="353845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キーボード上部に変換候補が</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5" name="タイトル 1">
            <a:extLst>
              <a:ext uri="{FF2B5EF4-FFF2-40B4-BE49-F238E27FC236}">
                <a16:creationId xmlns:a16="http://schemas.microsoft.com/office/drawing/2014/main" id="{9DDBD266-C5EE-1B3E-5582-C5F7668AB22A}"/>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10" name="サブタイトル 2">
            <a:extLst>
              <a:ext uri="{FF2B5EF4-FFF2-40B4-BE49-F238E27FC236}">
                <a16:creationId xmlns:a16="http://schemas.microsoft.com/office/drawing/2014/main" id="{7C4C688A-7F1A-E02E-1BE5-6FD76C346ED2}"/>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変換候補表示を利用して文字変換をしてみましょう</a:t>
            </a:r>
          </a:p>
        </p:txBody>
      </p:sp>
      <p:sp>
        <p:nvSpPr>
          <p:cNvPr id="17" name="四角形: 角を丸くする 16">
            <a:extLst>
              <a:ext uri="{FF2B5EF4-FFF2-40B4-BE49-F238E27FC236}">
                <a16:creationId xmlns:a16="http://schemas.microsoft.com/office/drawing/2014/main" id="{1F41143E-1E7A-E30E-C0E1-5DD9A82D86E0}"/>
              </a:ext>
            </a:extLst>
          </p:cNvPr>
          <p:cNvSpPr/>
          <p:nvPr/>
        </p:nvSpPr>
        <p:spPr>
          <a:xfrm>
            <a:off x="5313405" y="5070655"/>
            <a:ext cx="2631988"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190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画像のプレビュー">
            <a:extLst>
              <a:ext uri="{FF2B5EF4-FFF2-40B4-BE49-F238E27FC236}">
                <a16:creationId xmlns:a16="http://schemas.microsoft.com/office/drawing/2014/main" id="{13A11D6F-06E3-84AB-1554-A276190F5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0456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5310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053987" y="1512998"/>
            <a:ext cx="45660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左右のスワイプで目的の漢字を見つけたらダブルタップします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45250" y="5043749"/>
            <a:ext cx="508555"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6" name="タイトル 1">
            <a:extLst>
              <a:ext uri="{FF2B5EF4-FFF2-40B4-BE49-F238E27FC236}">
                <a16:creationId xmlns:a16="http://schemas.microsoft.com/office/drawing/2014/main" id="{D5C04F29-FA66-FDDD-3A3C-F17F254AC25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7" name="サブタイトル 2">
            <a:extLst>
              <a:ext uri="{FF2B5EF4-FFF2-40B4-BE49-F238E27FC236}">
                <a16:creationId xmlns:a16="http://schemas.microsoft.com/office/drawing/2014/main" id="{AC1C3D48-B5A5-FC3B-98D5-208B78D2C11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変換候補表示を利用して文字変換をしてみましょう</a:t>
            </a:r>
          </a:p>
        </p:txBody>
      </p:sp>
      <p:sp>
        <p:nvSpPr>
          <p:cNvPr id="16" name="テキスト ボックス 15">
            <a:extLst>
              <a:ext uri="{FF2B5EF4-FFF2-40B4-BE49-F238E27FC236}">
                <a16:creationId xmlns:a16="http://schemas.microsoft.com/office/drawing/2014/main" id="{233743F1-7CC4-76D3-123C-0D01C1E0196C}"/>
              </a:ext>
            </a:extLst>
          </p:cNvPr>
          <p:cNvSpPr txBox="1"/>
          <p:nvPr/>
        </p:nvSpPr>
        <p:spPr>
          <a:xfrm>
            <a:off x="5991895" y="4210972"/>
            <a:ext cx="2540918" cy="682046"/>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ダブルタップすると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変換されます</a:t>
            </a:r>
          </a:p>
        </p:txBody>
      </p:sp>
    </p:spTree>
    <p:extLst>
      <p:ext uri="{BB962C8B-B14F-4D97-AF65-F5344CB8AC3E}">
        <p14:creationId xmlns:p14="http://schemas.microsoft.com/office/powerpoint/2010/main" val="189874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画像のプレビュー">
            <a:extLst>
              <a:ext uri="{FF2B5EF4-FFF2-40B4-BE49-F238E27FC236}">
                <a16:creationId xmlns:a16="http://schemas.microsoft.com/office/drawing/2014/main" id="{46629797-B756-0A7F-EC49-29AF67F2A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688" y="242465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2" descr="画像のプレビュー">
            <a:extLst>
              <a:ext uri="{FF2B5EF4-FFF2-40B4-BE49-F238E27FC236}">
                <a16:creationId xmlns:a16="http://schemas.microsoft.com/office/drawing/2014/main" id="{8BA9ECAC-891B-E93F-2EA2-5C261197D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43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5" name="タイトル 1">
            <a:extLst>
              <a:ext uri="{FF2B5EF4-FFF2-40B4-BE49-F238E27FC236}">
                <a16:creationId xmlns:a16="http://schemas.microsoft.com/office/drawing/2014/main" id="{84AE4055-30E9-DD21-75C7-95235DB42EE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7" name="テキスト ボックス 6">
            <a:extLst>
              <a:ext uri="{FF2B5EF4-FFF2-40B4-BE49-F238E27FC236}">
                <a16:creationId xmlns:a16="http://schemas.microsoft.com/office/drawing/2014/main" id="{0FD07871-A4B9-7944-86EF-4B23C4CEADD1}"/>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各種キーボードで文字入力を行います</a:t>
            </a:r>
          </a:p>
        </p:txBody>
      </p:sp>
      <p:sp>
        <p:nvSpPr>
          <p:cNvPr id="10" name="テキスト ボックス 9">
            <a:extLst>
              <a:ext uri="{FF2B5EF4-FFF2-40B4-BE49-F238E27FC236}">
                <a16:creationId xmlns:a16="http://schemas.microsoft.com/office/drawing/2014/main" id="{E21D0DDE-3474-ED7C-14E7-F57F2D4833A2}"/>
              </a:ext>
            </a:extLst>
          </p:cNvPr>
          <p:cNvSpPr txBox="1"/>
          <p:nvPr/>
        </p:nvSpPr>
        <p:spPr>
          <a:xfrm>
            <a:off x="5607129" y="1512998"/>
            <a:ext cx="3536872"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キーボード右側の</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次候補</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7" name="サブタイトル 2">
            <a:extLst>
              <a:ext uri="{FF2B5EF4-FFF2-40B4-BE49-F238E27FC236}">
                <a16:creationId xmlns:a16="http://schemas.microsoft.com/office/drawing/2014/main" id="{3D2A0341-EAF4-9556-3D15-91E04268D56D}"/>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キーボードの次の候補を利用して文字変換をしてみましょう</a:t>
            </a:r>
          </a:p>
        </p:txBody>
      </p:sp>
      <p:sp>
        <p:nvSpPr>
          <p:cNvPr id="25" name="四角形: 角を丸くする 24">
            <a:extLst>
              <a:ext uri="{FF2B5EF4-FFF2-40B4-BE49-F238E27FC236}">
                <a16:creationId xmlns:a16="http://schemas.microsoft.com/office/drawing/2014/main" id="{2BB5828D-443F-0825-E558-A7570B84565F}"/>
              </a:ext>
            </a:extLst>
          </p:cNvPr>
          <p:cNvSpPr/>
          <p:nvPr/>
        </p:nvSpPr>
        <p:spPr>
          <a:xfrm>
            <a:off x="7360490" y="5721349"/>
            <a:ext cx="508555"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1942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2331936"/>
            <a:ext cx="6229226" cy="2489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音声による入力</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キーボードによる入力</a:t>
            </a:r>
            <a:r>
              <a:rPr lang="en-US" altLang="ja-JP" dirty="0">
                <a:ln w="0"/>
                <a:solidFill>
                  <a:prstClr val="black"/>
                </a:solidFill>
                <a:latin typeface="BIZ UDPゴシック" panose="020B0400000000000000" pitchFamily="50" charset="-128"/>
                <a:ea typeface="BIZ UDPゴシック" panose="020B0400000000000000" pitchFamily="50" charset="-128"/>
              </a:rPr>
              <a:t>……………………………………P5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キーボードの切り替え</a:t>
            </a:r>
            <a:r>
              <a:rPr lang="en-US" altLang="ja-JP"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zh-TW" altLang="en-US" dirty="0">
                <a:ln w="0"/>
                <a:solidFill>
                  <a:prstClr val="black"/>
                </a:solidFill>
                <a:latin typeface="BIZ UDPゴシック" panose="020B0400000000000000" pitchFamily="50" charset="-128"/>
                <a:ea typeface="BIZ UDPゴシック" panose="020B0400000000000000" pitchFamily="50" charset="-128"/>
              </a:rPr>
              <a:t>文字</a:t>
            </a:r>
            <a:r>
              <a:rPr lang="ja-JP" altLang="en-US" dirty="0">
                <a:ln w="0"/>
                <a:solidFill>
                  <a:prstClr val="black"/>
                </a:solidFill>
                <a:latin typeface="BIZ UDPゴシック" panose="020B0400000000000000" pitchFamily="50" charset="-128"/>
                <a:ea typeface="BIZ UDPゴシック" panose="020B0400000000000000" pitchFamily="50" charset="-128"/>
              </a:rPr>
              <a:t>の</a:t>
            </a:r>
            <a:r>
              <a:rPr lang="zh-TW" altLang="en-US" dirty="0">
                <a:ln w="0"/>
                <a:solidFill>
                  <a:prstClr val="black"/>
                </a:solidFill>
                <a:latin typeface="BIZ UDPゴシック" panose="020B0400000000000000" pitchFamily="50" charset="-128"/>
                <a:ea typeface="BIZ UDPゴシック" panose="020B0400000000000000" pitchFamily="50" charset="-128"/>
              </a:rPr>
              <a:t>変換</a:t>
            </a:r>
            <a:r>
              <a:rPr lang="en-US" altLang="zh-TW"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１</a:t>
            </a:r>
            <a:r>
              <a:rPr lang="en-US" altLang="ja-JP" dirty="0">
                <a:ln w="0"/>
                <a:solidFill>
                  <a:prstClr val="black"/>
                </a:solidFill>
                <a:latin typeface="BIZ UDPゴシック" panose="020B0400000000000000" pitchFamily="50" charset="-128"/>
                <a:ea typeface="BIZ UDPゴシック" panose="020B0400000000000000" pitchFamily="50" charset="-128"/>
              </a:rPr>
              <a:t>2</a:t>
            </a:r>
            <a:endParaRPr lang="en-US" altLang="zh-TW"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文字の削除</a:t>
            </a:r>
            <a:r>
              <a:rPr lang="en-US" altLang="ja-JP" dirty="0">
                <a:ln w="0"/>
                <a:solidFill>
                  <a:prstClr val="black"/>
                </a:solidFill>
                <a:latin typeface="BIZ UDPゴシック" panose="020B0400000000000000" pitchFamily="50" charset="-128"/>
                <a:ea typeface="BIZ UDPゴシック" panose="020B0400000000000000" pitchFamily="50" charset="-128"/>
              </a:rPr>
              <a:t>………………………………………………P19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カーソルの移動</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2331935"/>
            <a:ext cx="675592" cy="248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870280"/>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１．文字の入力</a:t>
            </a:r>
          </a:p>
        </p:txBody>
      </p:sp>
    </p:spTree>
    <p:extLst>
      <p:ext uri="{BB962C8B-B14F-4D97-AF65-F5344CB8AC3E}">
        <p14:creationId xmlns:p14="http://schemas.microsoft.com/office/powerpoint/2010/main" val="384711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画像のプレビュー">
            <a:extLst>
              <a:ext uri="{FF2B5EF4-FFF2-40B4-BE49-F238E27FC236}">
                <a16:creationId xmlns:a16="http://schemas.microsoft.com/office/drawing/2014/main" id="{C8BD0787-2896-76DD-1ACA-EADFBF94B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332" y="242603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画像のプレビュー">
            <a:extLst>
              <a:ext uri="{FF2B5EF4-FFF2-40B4-BE49-F238E27FC236}">
                <a16:creationId xmlns:a16="http://schemas.microsoft.com/office/drawing/2014/main" id="{61347537-478D-AAE5-3FFF-B27CE0C017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1061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751129" y="5090984"/>
            <a:ext cx="979713" cy="2540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7" name="タイトル 1">
            <a:extLst>
              <a:ext uri="{FF2B5EF4-FFF2-40B4-BE49-F238E27FC236}">
                <a16:creationId xmlns:a16="http://schemas.microsoft.com/office/drawing/2014/main" id="{FCA01648-92CB-C8F6-7AD6-F7FF842AA4B4}"/>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文字の変換</a:t>
            </a:r>
          </a:p>
        </p:txBody>
      </p:sp>
      <p:sp>
        <p:nvSpPr>
          <p:cNvPr id="10" name="サブタイトル 2">
            <a:extLst>
              <a:ext uri="{FF2B5EF4-FFF2-40B4-BE49-F238E27FC236}">
                <a16:creationId xmlns:a16="http://schemas.microsoft.com/office/drawing/2014/main" id="{B3197BF8-61EA-FE77-0224-E3EE378E74A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キーボードの次の候補を利用して文字変換をしてみましょう</a:t>
            </a:r>
          </a:p>
        </p:txBody>
      </p:sp>
      <p:sp>
        <p:nvSpPr>
          <p:cNvPr id="11" name="テキスト ボックス 10">
            <a:extLst>
              <a:ext uri="{FF2B5EF4-FFF2-40B4-BE49-F238E27FC236}">
                <a16:creationId xmlns:a16="http://schemas.microsoft.com/office/drawing/2014/main" id="{ECCDBAE7-9171-B293-4B13-8E89C140F17D}"/>
              </a:ext>
            </a:extLst>
          </p:cNvPr>
          <p:cNvSpPr txBox="1"/>
          <p:nvPr/>
        </p:nvSpPr>
        <p:spPr>
          <a:xfrm>
            <a:off x="1412434" y="1512998"/>
            <a:ext cx="381447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次候補のダブルタップを続けると変換候補を次々に選択していきます</a:t>
            </a:r>
          </a:p>
        </p:txBody>
      </p:sp>
      <p:sp>
        <p:nvSpPr>
          <p:cNvPr id="16" name="テキスト ボックス 15">
            <a:extLst>
              <a:ext uri="{FF2B5EF4-FFF2-40B4-BE49-F238E27FC236}">
                <a16:creationId xmlns:a16="http://schemas.microsoft.com/office/drawing/2014/main" id="{3319D332-CE11-9999-6EB9-D325D305224D}"/>
              </a:ext>
            </a:extLst>
          </p:cNvPr>
          <p:cNvSpPr txBox="1"/>
          <p:nvPr/>
        </p:nvSpPr>
        <p:spPr>
          <a:xfrm>
            <a:off x="5607129" y="1512998"/>
            <a:ext cx="3536872"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適切な変換候補を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3" name="四角形: 角を丸くする 22">
            <a:extLst>
              <a:ext uri="{FF2B5EF4-FFF2-40B4-BE49-F238E27FC236}">
                <a16:creationId xmlns:a16="http://schemas.microsoft.com/office/drawing/2014/main" id="{789CF666-BB8E-2354-F217-250CC2A7C8BE}"/>
              </a:ext>
            </a:extLst>
          </p:cNvPr>
          <p:cNvSpPr/>
          <p:nvPr/>
        </p:nvSpPr>
        <p:spPr>
          <a:xfrm>
            <a:off x="1254883" y="5090984"/>
            <a:ext cx="468000" cy="2540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DE056AE3-A294-15BD-E321-0D9B2D2BA558}"/>
              </a:ext>
            </a:extLst>
          </p:cNvPr>
          <p:cNvSpPr/>
          <p:nvPr/>
        </p:nvSpPr>
        <p:spPr>
          <a:xfrm>
            <a:off x="2764382" y="5090984"/>
            <a:ext cx="468000" cy="2540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矢印: 左カーブ 24">
            <a:extLst>
              <a:ext uri="{FF2B5EF4-FFF2-40B4-BE49-F238E27FC236}">
                <a16:creationId xmlns:a16="http://schemas.microsoft.com/office/drawing/2014/main" id="{07764312-ABC0-05A3-4434-BDE7DAA3E218}"/>
              </a:ext>
            </a:extLst>
          </p:cNvPr>
          <p:cNvSpPr/>
          <p:nvPr/>
        </p:nvSpPr>
        <p:spPr>
          <a:xfrm rot="5400000" flipH="1" flipV="1">
            <a:off x="1589394" y="4634740"/>
            <a:ext cx="323470" cy="447124"/>
          </a:xfrm>
          <a:prstGeom prst="curvedLeftArrow">
            <a:avLst/>
          </a:prstGeom>
          <a:solidFill>
            <a:srgbClr val="FFFFFF">
              <a:alpha val="50196"/>
            </a:srgbClr>
          </a:solidFill>
          <a:ln w="28575">
            <a:solidFill>
              <a:srgbClr val="FF33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左カーブ 26">
            <a:extLst>
              <a:ext uri="{FF2B5EF4-FFF2-40B4-BE49-F238E27FC236}">
                <a16:creationId xmlns:a16="http://schemas.microsoft.com/office/drawing/2014/main" id="{19B0B6AC-0454-AB14-D8F9-EA75539BB371}"/>
              </a:ext>
            </a:extLst>
          </p:cNvPr>
          <p:cNvSpPr/>
          <p:nvPr/>
        </p:nvSpPr>
        <p:spPr>
          <a:xfrm rot="5400000" flipH="1" flipV="1">
            <a:off x="2569107" y="4634740"/>
            <a:ext cx="323470" cy="447124"/>
          </a:xfrm>
          <a:prstGeom prst="curvedLeftArrow">
            <a:avLst/>
          </a:prstGeom>
          <a:solidFill>
            <a:srgbClr val="FFFFFF">
              <a:alpha val="50196"/>
            </a:srgbClr>
          </a:solidFill>
          <a:ln w="28575">
            <a:solidFill>
              <a:srgbClr val="FF33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AC77BF3A-FA6D-8479-E1E5-CFFF3AF503B3}"/>
              </a:ext>
            </a:extLst>
          </p:cNvPr>
          <p:cNvSpPr txBox="1"/>
          <p:nvPr/>
        </p:nvSpPr>
        <p:spPr>
          <a:xfrm>
            <a:off x="7869209" y="3428131"/>
            <a:ext cx="1274791" cy="1002134"/>
          </a:xfrm>
          <a:prstGeom prst="rect">
            <a:avLst/>
          </a:prstGeom>
          <a:noFill/>
        </p:spPr>
        <p:txBody>
          <a:bodyPr wrap="square" lIns="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ダブル</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タップすると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変換されます</a:t>
            </a:r>
          </a:p>
        </p:txBody>
      </p:sp>
      <p:pic>
        <p:nvPicPr>
          <p:cNvPr id="29" name="Picture 2" descr="画像のプレビュー">
            <a:extLst>
              <a:ext uri="{FF2B5EF4-FFF2-40B4-BE49-F238E27FC236}">
                <a16:creationId xmlns:a16="http://schemas.microsoft.com/office/drawing/2014/main" id="{61289A12-5BCA-6CEF-82B6-1B922DA41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2812" y="242603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 name="四角形: 角を丸くする 29">
            <a:extLst>
              <a:ext uri="{FF2B5EF4-FFF2-40B4-BE49-F238E27FC236}">
                <a16:creationId xmlns:a16="http://schemas.microsoft.com/office/drawing/2014/main" id="{2409092B-B48C-4566-1F26-49AED0EE5AB8}"/>
              </a:ext>
            </a:extLst>
          </p:cNvPr>
          <p:cNvSpPr/>
          <p:nvPr/>
        </p:nvSpPr>
        <p:spPr>
          <a:xfrm>
            <a:off x="5907119" y="5091481"/>
            <a:ext cx="979713" cy="2540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8311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0" name="タイトル 1">
            <a:extLst>
              <a:ext uri="{FF2B5EF4-FFF2-40B4-BE49-F238E27FC236}">
                <a16:creationId xmlns:a16="http://schemas.microsoft.com/office/drawing/2014/main" id="{8D70B36D-F9DE-233E-BBB1-DEEBB6EBB4C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文字の削除</a:t>
            </a:r>
          </a:p>
        </p:txBody>
      </p:sp>
      <p:sp>
        <p:nvSpPr>
          <p:cNvPr id="11" name="サブタイトル 2">
            <a:extLst>
              <a:ext uri="{FF2B5EF4-FFF2-40B4-BE49-F238E27FC236}">
                <a16:creationId xmlns:a16="http://schemas.microsoft.com/office/drawing/2014/main" id="{02294009-5B18-3D68-FB83-564972F0FDB9}"/>
              </a:ext>
            </a:extLst>
          </p:cNvPr>
          <p:cNvSpPr txBox="1">
            <a:spLocks/>
          </p:cNvSpPr>
          <p:nvPr/>
        </p:nvSpPr>
        <p:spPr>
          <a:xfrm>
            <a:off x="229463" y="2137966"/>
            <a:ext cx="8685073" cy="3434932"/>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dirty="0"/>
              <a:t>音声入力でもキーボード入力でも入力ミスがあった場合はキーボードで文字を削除します。誤りに気付いた場合には、表示しているキーボード右上の</a:t>
            </a:r>
            <a:r>
              <a:rPr lang="en-US" altLang="ja-JP" dirty="0"/>
              <a:t>｢</a:t>
            </a:r>
            <a:r>
              <a:rPr lang="ja-JP" altLang="en-US" dirty="0"/>
              <a:t>削除</a:t>
            </a:r>
            <a:r>
              <a:rPr lang="en-US" altLang="ja-JP" dirty="0"/>
              <a:t>｣</a:t>
            </a:r>
            <a:r>
              <a:rPr lang="ja-JP" altLang="en-US" dirty="0"/>
              <a:t>キーにタッチしてダブルタップするかスプリットタップを行います。ダブルタップやスプリットタップを行うたびに一文字ずつ削除されます。</a:t>
            </a:r>
            <a:endParaRPr lang="en-US" altLang="ja-JP" dirty="0"/>
          </a:p>
          <a:p>
            <a:r>
              <a:rPr lang="ja-JP" altLang="en-US" dirty="0"/>
              <a:t>いずれのキーボードも</a:t>
            </a:r>
            <a:r>
              <a:rPr lang="en-US" altLang="ja-JP" dirty="0"/>
              <a:t>｢</a:t>
            </a:r>
            <a:r>
              <a:rPr lang="ja-JP" altLang="en-US" dirty="0"/>
              <a:t>削除</a:t>
            </a:r>
            <a:r>
              <a:rPr lang="en-US" altLang="ja-JP" dirty="0"/>
              <a:t>｣</a:t>
            </a:r>
            <a:r>
              <a:rPr lang="ja-JP" altLang="en-US" dirty="0"/>
              <a:t>キーは画面の右端にあります。画面右下から上に向かって指をスライドしていくと発見しやすいです。</a:t>
            </a:r>
          </a:p>
        </p:txBody>
      </p:sp>
      <p:sp>
        <p:nvSpPr>
          <p:cNvPr id="16" name="サブタイトル 2">
            <a:extLst>
              <a:ext uri="{FF2B5EF4-FFF2-40B4-BE49-F238E27FC236}">
                <a16:creationId xmlns:a16="http://schemas.microsoft.com/office/drawing/2014/main" id="{BD86DCAB-4FF4-6DBC-2FA4-AC9EB1E29CF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文字の削除に関する説明です</a:t>
            </a:r>
          </a:p>
        </p:txBody>
      </p:sp>
    </p:spTree>
    <p:extLst>
      <p:ext uri="{BB962C8B-B14F-4D97-AF65-F5344CB8AC3E}">
        <p14:creationId xmlns:p14="http://schemas.microsoft.com/office/powerpoint/2010/main" val="14731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画像のプレビュー">
            <a:extLst>
              <a:ext uri="{FF2B5EF4-FFF2-40B4-BE49-F238E27FC236}">
                <a16:creationId xmlns:a16="http://schemas.microsoft.com/office/drawing/2014/main" id="{F7974255-050B-739B-BE8E-E205E290E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812" y="242603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2" name="Picture 2" descr="画像のプレビュー">
            <a:extLst>
              <a:ext uri="{FF2B5EF4-FFF2-40B4-BE49-F238E27FC236}">
                <a16:creationId xmlns:a16="http://schemas.microsoft.com/office/drawing/2014/main" id="{7966FB43-A545-FB90-0620-B55610531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102" y="241230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7338494" y="5329739"/>
            <a:ext cx="546047"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0" name="タイトル 1">
            <a:extLst>
              <a:ext uri="{FF2B5EF4-FFF2-40B4-BE49-F238E27FC236}">
                <a16:creationId xmlns:a16="http://schemas.microsoft.com/office/drawing/2014/main" id="{8D70B36D-F9DE-233E-BBB1-DEEBB6EBB4C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文字の削除</a:t>
            </a:r>
          </a:p>
        </p:txBody>
      </p:sp>
      <p:sp>
        <p:nvSpPr>
          <p:cNvPr id="2" name="テキスト ボックス 1">
            <a:extLst>
              <a:ext uri="{FF2B5EF4-FFF2-40B4-BE49-F238E27FC236}">
                <a16:creationId xmlns:a16="http://schemas.microsoft.com/office/drawing/2014/main" id="{EDCA40AE-AAFB-6135-DF19-B930DEEE365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09D7FF54-E2C9-E8F2-D093-A8C3325C20F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AAE46C37-DF43-2E25-BC1D-CEFD9572C535}"/>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削除したい文字の右側に</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カーソルを合わせます</a:t>
            </a:r>
          </a:p>
        </p:txBody>
      </p:sp>
      <p:sp>
        <p:nvSpPr>
          <p:cNvPr id="11" name="テキスト ボックス 10">
            <a:extLst>
              <a:ext uri="{FF2B5EF4-FFF2-40B4-BE49-F238E27FC236}">
                <a16:creationId xmlns:a16="http://schemas.microsoft.com/office/drawing/2014/main" id="{E7EB2586-8280-FF2B-ABB5-C2E7B4472DCF}"/>
              </a:ext>
            </a:extLst>
          </p:cNvPr>
          <p:cNvSpPr txBox="1"/>
          <p:nvPr/>
        </p:nvSpPr>
        <p:spPr>
          <a:xfrm>
            <a:off x="5607129" y="1512998"/>
            <a:ext cx="3536872"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キーボード右側の削除ボタンを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2" name="サブタイトル 2">
            <a:extLst>
              <a:ext uri="{FF2B5EF4-FFF2-40B4-BE49-F238E27FC236}">
                <a16:creationId xmlns:a16="http://schemas.microsoft.com/office/drawing/2014/main" id="{F0524056-C743-7F4C-E8C7-EF40DE27A29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文字の削除方法です</a:t>
            </a:r>
          </a:p>
        </p:txBody>
      </p:sp>
      <p:sp>
        <p:nvSpPr>
          <p:cNvPr id="24" name="四角形: 角を丸くする 23">
            <a:extLst>
              <a:ext uri="{FF2B5EF4-FFF2-40B4-BE49-F238E27FC236}">
                <a16:creationId xmlns:a16="http://schemas.microsoft.com/office/drawing/2014/main" id="{A422DB49-4855-D93C-8DE0-09FB519DC93D}"/>
              </a:ext>
            </a:extLst>
          </p:cNvPr>
          <p:cNvSpPr/>
          <p:nvPr/>
        </p:nvSpPr>
        <p:spPr>
          <a:xfrm>
            <a:off x="1683220" y="3332065"/>
            <a:ext cx="219722" cy="28846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862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画像のプレビュー">
            <a:extLst>
              <a:ext uri="{FF2B5EF4-FFF2-40B4-BE49-F238E27FC236}">
                <a16:creationId xmlns:a16="http://schemas.microsoft.com/office/drawing/2014/main" id="{9B625F46-7A49-349B-AF78-84712384C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043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テキスト ボックス 11">
            <a:extLst>
              <a:ext uri="{FF2B5EF4-FFF2-40B4-BE49-F238E27FC236}">
                <a16:creationId xmlns:a16="http://schemas.microsoft.com/office/drawing/2014/main" id="{0D802A00-1A21-4A6A-199E-F9B2E7910820}"/>
              </a:ext>
            </a:extLst>
          </p:cNvPr>
          <p:cNvSpPr txBox="1"/>
          <p:nvPr/>
        </p:nvSpPr>
        <p:spPr>
          <a:xfrm>
            <a:off x="6015183" y="4177615"/>
            <a:ext cx="2954216" cy="1475917"/>
          </a:xfrm>
          <a:prstGeom prst="rect">
            <a:avLst/>
          </a:prstGeom>
          <a:noFill/>
        </p:spPr>
        <p:txBody>
          <a:bodyPr wrap="square" rtlCol="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間違えて「削除」キーを長押しすると、すべて消えてしまうことがあるので注意が必要です</a:t>
            </a:r>
          </a:p>
        </p:txBody>
      </p:sp>
      <p:sp>
        <p:nvSpPr>
          <p:cNvPr id="7" name="タイトル 1">
            <a:extLst>
              <a:ext uri="{FF2B5EF4-FFF2-40B4-BE49-F238E27FC236}">
                <a16:creationId xmlns:a16="http://schemas.microsoft.com/office/drawing/2014/main" id="{79FF98CA-85FB-B275-87DD-ADC80E3A98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文字の削除</a:t>
            </a:r>
          </a:p>
        </p:txBody>
      </p:sp>
      <p:sp>
        <p:nvSpPr>
          <p:cNvPr id="14" name="サブタイトル 2">
            <a:extLst>
              <a:ext uri="{FF2B5EF4-FFF2-40B4-BE49-F238E27FC236}">
                <a16:creationId xmlns:a16="http://schemas.microsoft.com/office/drawing/2014/main" id="{86FA7B7C-3172-966B-EEF8-4FF44AF63B63}"/>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文字の削除方法です</a:t>
            </a:r>
          </a:p>
        </p:txBody>
      </p:sp>
      <p:sp>
        <p:nvSpPr>
          <p:cNvPr id="16" name="テキスト ボックス 15">
            <a:extLst>
              <a:ext uri="{FF2B5EF4-FFF2-40B4-BE49-F238E27FC236}">
                <a16:creationId xmlns:a16="http://schemas.microsoft.com/office/drawing/2014/main" id="{16374C8D-D6D7-30DF-0C78-D5185E0FEF1F}"/>
              </a:ext>
            </a:extLst>
          </p:cNvPr>
          <p:cNvSpPr txBox="1"/>
          <p:nvPr/>
        </p:nvSpPr>
        <p:spPr>
          <a:xfrm>
            <a:off x="249804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7C595B12-99FB-2D4B-E3F4-2EB2A58DA80A}"/>
              </a:ext>
            </a:extLst>
          </p:cNvPr>
          <p:cNvSpPr txBox="1"/>
          <p:nvPr/>
        </p:nvSpPr>
        <p:spPr>
          <a:xfrm>
            <a:off x="3020991" y="1512998"/>
            <a:ext cx="465491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カーソルの左側にある文字が</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削除されます</a:t>
            </a:r>
          </a:p>
        </p:txBody>
      </p:sp>
    </p:spTree>
    <p:extLst>
      <p:ext uri="{BB962C8B-B14F-4D97-AF65-F5344CB8AC3E}">
        <p14:creationId xmlns:p14="http://schemas.microsoft.com/office/powerpoint/2010/main" val="425308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344567"/>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カーソルの移動に関する説明です</a:t>
            </a:r>
          </a:p>
        </p:txBody>
      </p:sp>
      <p:sp>
        <p:nvSpPr>
          <p:cNvPr id="5" name="タイトル 1">
            <a:extLst>
              <a:ext uri="{FF2B5EF4-FFF2-40B4-BE49-F238E27FC236}">
                <a16:creationId xmlns:a16="http://schemas.microsoft.com/office/drawing/2014/main" id="{CA63A0E6-AC86-5E57-D6E5-D48D94B47CE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カーソルの移動</a:t>
            </a:r>
          </a:p>
        </p:txBody>
      </p:sp>
      <p:sp>
        <p:nvSpPr>
          <p:cNvPr id="6" name="サブタイトル 2">
            <a:extLst>
              <a:ext uri="{FF2B5EF4-FFF2-40B4-BE49-F238E27FC236}">
                <a16:creationId xmlns:a16="http://schemas.microsoft.com/office/drawing/2014/main" id="{9CE17704-A547-A5B2-8DD1-90BD0F249AD6}"/>
              </a:ext>
            </a:extLst>
          </p:cNvPr>
          <p:cNvSpPr txBox="1">
            <a:spLocks/>
          </p:cNvSpPr>
          <p:nvPr/>
        </p:nvSpPr>
        <p:spPr>
          <a:xfrm>
            <a:off x="229463" y="2396165"/>
            <a:ext cx="8685073" cy="2763731"/>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dirty="0"/>
              <a:t>iPhone</a:t>
            </a:r>
            <a:r>
              <a:rPr lang="ja-JP" altLang="en-US" dirty="0"/>
              <a:t>でもパソコンと同じようにカーソル位置を移動して文字を削除したり、挿入したりすることが可能です。</a:t>
            </a:r>
            <a:endParaRPr lang="en-US" altLang="ja-JP" dirty="0"/>
          </a:p>
          <a:p>
            <a:r>
              <a:rPr lang="ja-JP" altLang="en-US" dirty="0"/>
              <a:t>メモ内容や予定の書き換えなど修正が必要な場面は</a:t>
            </a:r>
            <a:endParaRPr lang="en-US" altLang="ja-JP" dirty="0"/>
          </a:p>
          <a:p>
            <a:r>
              <a:rPr lang="ja-JP" altLang="en-US" dirty="0"/>
              <a:t>入力直後だけとは限らないため</a:t>
            </a:r>
            <a:endParaRPr lang="en-US" altLang="ja-JP" dirty="0"/>
          </a:p>
          <a:p>
            <a:r>
              <a:rPr lang="ja-JP" altLang="en-US" dirty="0"/>
              <a:t>カーソルの移動方法を覚えておくと便利です。</a:t>
            </a:r>
          </a:p>
        </p:txBody>
      </p:sp>
    </p:spTree>
    <p:extLst>
      <p:ext uri="{BB962C8B-B14F-4D97-AF65-F5344CB8AC3E}">
        <p14:creationId xmlns:p14="http://schemas.microsoft.com/office/powerpoint/2010/main" val="353360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画像のプレビュー">
            <a:extLst>
              <a:ext uri="{FF2B5EF4-FFF2-40B4-BE49-F238E27FC236}">
                <a16:creationId xmlns:a16="http://schemas.microsoft.com/office/drawing/2014/main" id="{A90631A8-054D-F0BD-99FC-FF0F5091C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82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49804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020991" y="1512998"/>
            <a:ext cx="46549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ローターを使用して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文字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単語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行</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などカーソルを移動したい単位を選択します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964492" y="4001980"/>
            <a:ext cx="1199619" cy="113968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カーソルの移動方法です</a:t>
            </a:r>
          </a:p>
        </p:txBody>
      </p:sp>
      <p:sp>
        <p:nvSpPr>
          <p:cNvPr id="5" name="タイトル 1">
            <a:extLst>
              <a:ext uri="{FF2B5EF4-FFF2-40B4-BE49-F238E27FC236}">
                <a16:creationId xmlns:a16="http://schemas.microsoft.com/office/drawing/2014/main" id="{CA63A0E6-AC86-5E57-D6E5-D48D94B47CE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カーソルの移動</a:t>
            </a:r>
          </a:p>
        </p:txBody>
      </p:sp>
      <p:sp>
        <p:nvSpPr>
          <p:cNvPr id="2" name="テキスト ボックス 1">
            <a:extLst>
              <a:ext uri="{FF2B5EF4-FFF2-40B4-BE49-F238E27FC236}">
                <a16:creationId xmlns:a16="http://schemas.microsoft.com/office/drawing/2014/main" id="{FD73EC11-F0F1-5A5E-417A-BE67C1B2A2B4}"/>
              </a:ext>
            </a:extLst>
          </p:cNvPr>
          <p:cNvSpPr txBox="1"/>
          <p:nvPr/>
        </p:nvSpPr>
        <p:spPr>
          <a:xfrm>
            <a:off x="5919276" y="3564496"/>
            <a:ext cx="2075545"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スライドの画像は「文字」の場合です</a:t>
            </a:r>
          </a:p>
        </p:txBody>
      </p:sp>
    </p:spTree>
    <p:extLst>
      <p:ext uri="{BB962C8B-B14F-4D97-AF65-F5344CB8AC3E}">
        <p14:creationId xmlns:p14="http://schemas.microsoft.com/office/powerpoint/2010/main" val="356119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画像のプレビュー">
            <a:extLst>
              <a:ext uri="{FF2B5EF4-FFF2-40B4-BE49-F238E27FC236}">
                <a16:creationId xmlns:a16="http://schemas.microsoft.com/office/drawing/2014/main" id="{F2A753B5-9E0B-E2D7-2F10-032697B89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812" y="242603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14" name="Picture 2" descr="画像のプレビュー">
            <a:extLst>
              <a:ext uri="{FF2B5EF4-FFF2-40B4-BE49-F238E27FC236}">
                <a16:creationId xmlns:a16="http://schemas.microsoft.com/office/drawing/2014/main" id="{6541105F-325A-C6DE-75D2-180F99AF8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317"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558026"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080976" y="1624211"/>
            <a:ext cx="7686616"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上下スワイプ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すると</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❶</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の手順で選択した単位</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カーソル位置が移動します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カーソルの移動方法です</a:t>
            </a:r>
            <a:endParaRPr lang="en-US" altLang="ja-JP" sz="2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4A48B70-5DE2-06EE-37D7-EA5E60915A89}"/>
              </a:ext>
            </a:extLst>
          </p:cNvPr>
          <p:cNvSpPr txBox="1"/>
          <p:nvPr/>
        </p:nvSpPr>
        <p:spPr>
          <a:xfrm>
            <a:off x="3673317" y="2920115"/>
            <a:ext cx="1640088" cy="3242747"/>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ローターを</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文字</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に合わせてカーソル移動を行うと、漢字の詳細やひらがな・カタカナの判別など、情報を一文字ずつ読み上げてくれます</a:t>
            </a:r>
          </a:p>
        </p:txBody>
      </p:sp>
      <p:sp>
        <p:nvSpPr>
          <p:cNvPr id="6" name="タイトル 1">
            <a:extLst>
              <a:ext uri="{FF2B5EF4-FFF2-40B4-BE49-F238E27FC236}">
                <a16:creationId xmlns:a16="http://schemas.microsoft.com/office/drawing/2014/main" id="{E73A1ED9-96A5-CB17-107A-5247BD9FE0E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カーソルの移動</a:t>
            </a:r>
          </a:p>
        </p:txBody>
      </p:sp>
      <p:sp>
        <p:nvSpPr>
          <p:cNvPr id="16" name="テキスト ボックス 15">
            <a:extLst>
              <a:ext uri="{FF2B5EF4-FFF2-40B4-BE49-F238E27FC236}">
                <a16:creationId xmlns:a16="http://schemas.microsoft.com/office/drawing/2014/main" id="{352A6095-406A-C6E0-5970-1FB6EBF74BCF}"/>
              </a:ext>
            </a:extLst>
          </p:cNvPr>
          <p:cNvSpPr txBox="1"/>
          <p:nvPr/>
        </p:nvSpPr>
        <p:spPr>
          <a:xfrm>
            <a:off x="1244318" y="2022563"/>
            <a:ext cx="2429000" cy="395621"/>
          </a:xfrm>
          <a:prstGeom prst="rect">
            <a:avLst/>
          </a:prstGeom>
          <a:noFill/>
        </p:spPr>
        <p:txBody>
          <a:bodyPr wrap="square" lIns="91440" tIns="45720" rIns="91440" bIns="45720" rtlCol="0" anchor="t">
            <a:spAutoFit/>
          </a:bodyPr>
          <a:lstStyle/>
          <a:p>
            <a:pPr algn="ct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「文字」の場合</a:t>
            </a:r>
            <a:endPar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5CB21004-DBC9-9211-CCEA-A35B947F6AA1}"/>
              </a:ext>
            </a:extLst>
          </p:cNvPr>
          <p:cNvSpPr txBox="1"/>
          <p:nvPr/>
        </p:nvSpPr>
        <p:spPr>
          <a:xfrm>
            <a:off x="5412812" y="2025120"/>
            <a:ext cx="2429000" cy="395621"/>
          </a:xfrm>
          <a:prstGeom prst="rect">
            <a:avLst/>
          </a:prstGeom>
          <a:noFill/>
        </p:spPr>
        <p:txBody>
          <a:bodyPr wrap="square" lIns="91440" tIns="45720" rIns="91440" bIns="45720" rtlCol="0" anchor="t">
            <a:spAutoFit/>
          </a:bodyPr>
          <a:lstStyle/>
          <a:p>
            <a:pPr algn="ct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「単語」「行」の場合</a:t>
            </a:r>
            <a:endPar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391635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00C0871D-D8EF-DE92-E662-322B97A2C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49804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020991" y="1512998"/>
            <a:ext cx="55118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カーソル位置を確認し、文字の削除や入力を行います</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削除や入力方法はこれまでと同様です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カーソルの移動方法です</a:t>
            </a:r>
          </a:p>
        </p:txBody>
      </p:sp>
      <p:sp>
        <p:nvSpPr>
          <p:cNvPr id="6" name="タイトル 1">
            <a:extLst>
              <a:ext uri="{FF2B5EF4-FFF2-40B4-BE49-F238E27FC236}">
                <a16:creationId xmlns:a16="http://schemas.microsoft.com/office/drawing/2014/main" id="{742E871F-1CFC-7CBF-5CEF-7416B27162D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カーソルの移動</a:t>
            </a:r>
          </a:p>
        </p:txBody>
      </p:sp>
    </p:spTree>
    <p:extLst>
      <p:ext uri="{BB962C8B-B14F-4D97-AF65-F5344CB8AC3E}">
        <p14:creationId xmlns:p14="http://schemas.microsoft.com/office/powerpoint/2010/main" val="1056761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284326" y="1099580"/>
            <a:ext cx="8380702" cy="42757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カーソル位置の読み上げルールです</a:t>
            </a:r>
          </a:p>
        </p:txBody>
      </p:sp>
      <p:sp>
        <p:nvSpPr>
          <p:cNvPr id="3" name="サブタイトル 2">
            <a:extLst>
              <a:ext uri="{FF2B5EF4-FFF2-40B4-BE49-F238E27FC236}">
                <a16:creationId xmlns:a16="http://schemas.microsoft.com/office/drawing/2014/main" id="{A8BE20BF-68F3-ABB3-B973-04ECEE28B5E0}"/>
              </a:ext>
            </a:extLst>
          </p:cNvPr>
          <p:cNvSpPr txBox="1">
            <a:spLocks/>
          </p:cNvSpPr>
          <p:nvPr/>
        </p:nvSpPr>
        <p:spPr>
          <a:xfrm>
            <a:off x="284326" y="1527156"/>
            <a:ext cx="8380702" cy="1889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iPhone</a:t>
            </a:r>
            <a:r>
              <a:rPr lang="ja-JP" altLang="en-US" sz="1800" dirty="0">
                <a:latin typeface="BIZ UDPゴシック" panose="020B0400000000000000" pitchFamily="50" charset="-128"/>
                <a:ea typeface="BIZ UDPゴシック" panose="020B0400000000000000" pitchFamily="50" charset="-128"/>
              </a:rPr>
              <a:t>の</a:t>
            </a:r>
            <a:r>
              <a:rPr lang="en-US" altLang="ja-JP" sz="1800" dirty="0" err="1">
                <a:latin typeface="BIZ UDPゴシック" panose="020B0400000000000000" pitchFamily="50" charset="-128"/>
                <a:ea typeface="BIZ UDPゴシック" panose="020B0400000000000000" pitchFamily="50" charset="-128"/>
              </a:rPr>
              <a:t>VoiceOver</a:t>
            </a:r>
            <a:r>
              <a:rPr lang="ja-JP" altLang="en-US" sz="1800" dirty="0">
                <a:latin typeface="BIZ UDPゴシック" panose="020B0400000000000000" pitchFamily="50" charset="-128"/>
                <a:ea typeface="BIZ UDPゴシック" panose="020B0400000000000000" pitchFamily="50" charset="-128"/>
              </a:rPr>
              <a:t>の場合、</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カーソルを動かしたとき通過した文字を読み上げる</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というルールになっています。</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例えば</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あいう</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と文字が並んでいて、カーソルが</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の前にある状態だった場合、下スワイプをするとカーソルは</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を通過するので</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と音声が出て、カーソルは</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 と いの間</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に移動します。</a:t>
            </a:r>
            <a:endParaRPr lang="en-US" altLang="ja-JP" sz="1800" dirty="0">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C952F5A6-2E77-DB1E-FEFF-835DAE90547B}"/>
              </a:ext>
            </a:extLst>
          </p:cNvPr>
          <p:cNvGrpSpPr>
            <a:grpSpLocks noChangeAspect="1"/>
          </p:cNvGrpSpPr>
          <p:nvPr/>
        </p:nvGrpSpPr>
        <p:grpSpPr>
          <a:xfrm>
            <a:off x="753595" y="3365335"/>
            <a:ext cx="7442165" cy="973973"/>
            <a:chOff x="541905" y="4351517"/>
            <a:chExt cx="8065965" cy="1055612"/>
          </a:xfrm>
        </p:grpSpPr>
        <p:sp>
          <p:nvSpPr>
            <p:cNvPr id="4" name="テキスト ボックス 3">
              <a:extLst>
                <a:ext uri="{FF2B5EF4-FFF2-40B4-BE49-F238E27FC236}">
                  <a16:creationId xmlns:a16="http://schemas.microsoft.com/office/drawing/2014/main" id="{0DDA40A4-0C62-B593-4F39-E6693B8E3A7E}"/>
                </a:ext>
              </a:extLst>
            </p:cNvPr>
            <p:cNvSpPr txBox="1"/>
            <p:nvPr/>
          </p:nvSpPr>
          <p:spPr>
            <a:xfrm>
              <a:off x="541905" y="4362431"/>
              <a:ext cx="3169540" cy="1000724"/>
            </a:xfrm>
            <a:prstGeom prst="rect">
              <a:avLst/>
            </a:prstGeom>
            <a:noFill/>
          </p:spPr>
          <p:txBody>
            <a:bodyPr wrap="square" rtlCol="0">
              <a:spAutoFit/>
            </a:bodyPr>
            <a:lstStyle/>
            <a:p>
              <a:pPr algn="ctr"/>
              <a:r>
                <a:rPr kumimoji="1" lang="ja-JP" altLang="en-US" sz="5400" dirty="0">
                  <a:latin typeface="BIZ UDPゴシック" panose="020B0400000000000000" pitchFamily="50" charset="-128"/>
                  <a:ea typeface="BIZ UDPゴシック" panose="020B0400000000000000" pitchFamily="50" charset="-128"/>
                </a:rPr>
                <a:t>あ い う</a:t>
              </a:r>
            </a:p>
          </p:txBody>
        </p:sp>
        <p:sp>
          <p:nvSpPr>
            <p:cNvPr id="8" name="テキスト ボックス 7">
              <a:extLst>
                <a:ext uri="{FF2B5EF4-FFF2-40B4-BE49-F238E27FC236}">
                  <a16:creationId xmlns:a16="http://schemas.microsoft.com/office/drawing/2014/main" id="{BBFC3EC7-D0E9-C22A-1212-575157B59E0A}"/>
                </a:ext>
              </a:extLst>
            </p:cNvPr>
            <p:cNvSpPr txBox="1"/>
            <p:nvPr/>
          </p:nvSpPr>
          <p:spPr>
            <a:xfrm>
              <a:off x="5438330" y="4351517"/>
              <a:ext cx="3169540" cy="1000724"/>
            </a:xfrm>
            <a:prstGeom prst="rect">
              <a:avLst/>
            </a:prstGeom>
            <a:noFill/>
          </p:spPr>
          <p:txBody>
            <a:bodyPr wrap="square" rtlCol="0">
              <a:spAutoFit/>
            </a:bodyPr>
            <a:lstStyle/>
            <a:p>
              <a:pPr algn="ctr"/>
              <a:r>
                <a:rPr kumimoji="1" lang="ja-JP" altLang="en-US" sz="5400" dirty="0">
                  <a:latin typeface="BIZ UDPゴシック" panose="020B0400000000000000" pitchFamily="50" charset="-128"/>
                  <a:ea typeface="BIZ UDPゴシック" panose="020B0400000000000000" pitchFamily="50" charset="-128"/>
                </a:rPr>
                <a:t>あ い う</a:t>
              </a:r>
            </a:p>
          </p:txBody>
        </p:sp>
        <p:cxnSp>
          <p:nvCxnSpPr>
            <p:cNvPr id="12" name="直線コネクタ 11">
              <a:extLst>
                <a:ext uri="{FF2B5EF4-FFF2-40B4-BE49-F238E27FC236}">
                  <a16:creationId xmlns:a16="http://schemas.microsoft.com/office/drawing/2014/main" id="{4C995D69-0F3C-1220-4094-F24597209839}"/>
                </a:ext>
              </a:extLst>
            </p:cNvPr>
            <p:cNvCxnSpPr>
              <a:cxnSpLocks/>
            </p:cNvCxnSpPr>
            <p:nvPr/>
          </p:nvCxnSpPr>
          <p:spPr>
            <a:xfrm>
              <a:off x="541905" y="4367941"/>
              <a:ext cx="0" cy="103918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1218DEC-3C19-FC9F-B054-77131CBCD456}"/>
                </a:ext>
              </a:extLst>
            </p:cNvPr>
            <p:cNvCxnSpPr>
              <a:cxnSpLocks/>
            </p:cNvCxnSpPr>
            <p:nvPr/>
          </p:nvCxnSpPr>
          <p:spPr>
            <a:xfrm>
              <a:off x="6560909" y="4367941"/>
              <a:ext cx="0" cy="103918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C47E112-0B26-BAB2-A1F6-09BDCF4F605D}"/>
                </a:ext>
              </a:extLst>
            </p:cNvPr>
            <p:cNvSpPr txBox="1"/>
            <p:nvPr/>
          </p:nvSpPr>
          <p:spPr>
            <a:xfrm>
              <a:off x="3903878" y="4947207"/>
              <a:ext cx="1324582" cy="366932"/>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下スワイプ</a:t>
              </a:r>
            </a:p>
          </p:txBody>
        </p:sp>
        <p:sp>
          <p:nvSpPr>
            <p:cNvPr id="24" name="テキスト ボックス 23">
              <a:extLst>
                <a:ext uri="{FF2B5EF4-FFF2-40B4-BE49-F238E27FC236}">
                  <a16:creationId xmlns:a16="http://schemas.microsoft.com/office/drawing/2014/main" id="{C90BBC1A-4CF1-582C-0741-9B713EBAE67C}"/>
                </a:ext>
              </a:extLst>
            </p:cNvPr>
            <p:cNvSpPr txBox="1"/>
            <p:nvPr/>
          </p:nvSpPr>
          <p:spPr>
            <a:xfrm>
              <a:off x="4060942" y="4377200"/>
              <a:ext cx="1024695" cy="400289"/>
            </a:xfrm>
            <a:prstGeom prst="rect">
              <a:avLst/>
            </a:prstGeom>
            <a:noFill/>
          </p:spPr>
          <p:txBody>
            <a:bodyPr wrap="square" rtlCol="0">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「あ」</a:t>
              </a:r>
            </a:p>
          </p:txBody>
        </p:sp>
      </p:grpSp>
      <p:grpSp>
        <p:nvGrpSpPr>
          <p:cNvPr id="7" name="グループ化 6">
            <a:extLst>
              <a:ext uri="{FF2B5EF4-FFF2-40B4-BE49-F238E27FC236}">
                <a16:creationId xmlns:a16="http://schemas.microsoft.com/office/drawing/2014/main" id="{4AD508BF-E2CE-A50A-040A-9F83E8909FD0}"/>
              </a:ext>
            </a:extLst>
          </p:cNvPr>
          <p:cNvGrpSpPr>
            <a:grpSpLocks noChangeAspect="1"/>
          </p:cNvGrpSpPr>
          <p:nvPr/>
        </p:nvGrpSpPr>
        <p:grpSpPr>
          <a:xfrm>
            <a:off x="753595" y="5688225"/>
            <a:ext cx="7442165" cy="979693"/>
            <a:chOff x="560829" y="5474754"/>
            <a:chExt cx="8047041" cy="1061810"/>
          </a:xfrm>
        </p:grpSpPr>
        <p:sp>
          <p:nvSpPr>
            <p:cNvPr id="15" name="テキスト ボックス 14">
              <a:extLst>
                <a:ext uri="{FF2B5EF4-FFF2-40B4-BE49-F238E27FC236}">
                  <a16:creationId xmlns:a16="http://schemas.microsoft.com/office/drawing/2014/main" id="{3C537E5D-EE5B-4FF0-3A86-2CCD1E3C103A}"/>
                </a:ext>
              </a:extLst>
            </p:cNvPr>
            <p:cNvSpPr txBox="1"/>
            <p:nvPr/>
          </p:nvSpPr>
          <p:spPr>
            <a:xfrm>
              <a:off x="560829" y="5474754"/>
              <a:ext cx="3169542" cy="1000723"/>
            </a:xfrm>
            <a:prstGeom prst="rect">
              <a:avLst/>
            </a:prstGeom>
            <a:noFill/>
          </p:spPr>
          <p:txBody>
            <a:bodyPr wrap="square" rtlCol="0">
              <a:spAutoFit/>
            </a:bodyPr>
            <a:lstStyle/>
            <a:p>
              <a:pPr algn="ctr"/>
              <a:r>
                <a:rPr kumimoji="1" lang="ja-JP" altLang="en-US" sz="5400" dirty="0">
                  <a:latin typeface="BIZ UDPゴシック" panose="020B0400000000000000" pitchFamily="50" charset="-128"/>
                  <a:ea typeface="BIZ UDPゴシック" panose="020B0400000000000000" pitchFamily="50" charset="-128"/>
                </a:rPr>
                <a:t>あ い う</a:t>
              </a:r>
            </a:p>
          </p:txBody>
        </p:sp>
        <p:sp>
          <p:nvSpPr>
            <p:cNvPr id="16" name="テキスト ボックス 15">
              <a:extLst>
                <a:ext uri="{FF2B5EF4-FFF2-40B4-BE49-F238E27FC236}">
                  <a16:creationId xmlns:a16="http://schemas.microsoft.com/office/drawing/2014/main" id="{2C0A6750-DE27-F877-4608-5C124DDBE4A1}"/>
                </a:ext>
              </a:extLst>
            </p:cNvPr>
            <p:cNvSpPr txBox="1"/>
            <p:nvPr/>
          </p:nvSpPr>
          <p:spPr>
            <a:xfrm>
              <a:off x="5438328" y="5474754"/>
              <a:ext cx="3169542" cy="1000723"/>
            </a:xfrm>
            <a:prstGeom prst="rect">
              <a:avLst/>
            </a:prstGeom>
            <a:noFill/>
          </p:spPr>
          <p:txBody>
            <a:bodyPr wrap="square" rtlCol="0">
              <a:spAutoFit/>
            </a:bodyPr>
            <a:lstStyle/>
            <a:p>
              <a:pPr algn="ctr"/>
              <a:r>
                <a:rPr kumimoji="1" lang="ja-JP" altLang="en-US" sz="5400" dirty="0">
                  <a:latin typeface="BIZ UDPゴシック" panose="020B0400000000000000" pitchFamily="50" charset="-128"/>
                  <a:ea typeface="BIZ UDPゴシック" panose="020B0400000000000000" pitchFamily="50" charset="-128"/>
                </a:rPr>
                <a:t>あ い う</a:t>
              </a:r>
            </a:p>
          </p:txBody>
        </p:sp>
        <p:cxnSp>
          <p:nvCxnSpPr>
            <p:cNvPr id="18" name="直線コネクタ 17">
              <a:extLst>
                <a:ext uri="{FF2B5EF4-FFF2-40B4-BE49-F238E27FC236}">
                  <a16:creationId xmlns:a16="http://schemas.microsoft.com/office/drawing/2014/main" id="{D04F2B46-EB9D-303E-46EB-98938854A55B}"/>
                </a:ext>
              </a:extLst>
            </p:cNvPr>
            <p:cNvCxnSpPr>
              <a:cxnSpLocks/>
            </p:cNvCxnSpPr>
            <p:nvPr/>
          </p:nvCxnSpPr>
          <p:spPr>
            <a:xfrm>
              <a:off x="5535343" y="5497375"/>
              <a:ext cx="0" cy="103918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7FC31E2-F532-95EF-BDDF-4DE110B04A17}"/>
                </a:ext>
              </a:extLst>
            </p:cNvPr>
            <p:cNvCxnSpPr>
              <a:cxnSpLocks/>
            </p:cNvCxnSpPr>
            <p:nvPr/>
          </p:nvCxnSpPr>
          <p:spPr>
            <a:xfrm>
              <a:off x="1656818" y="5497375"/>
              <a:ext cx="0" cy="103918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7F088C6-A380-99E4-8229-4A5CCB550437}"/>
                </a:ext>
              </a:extLst>
            </p:cNvPr>
            <p:cNvSpPr txBox="1"/>
            <p:nvPr/>
          </p:nvSpPr>
          <p:spPr>
            <a:xfrm>
              <a:off x="3905153" y="6054993"/>
              <a:ext cx="1324581" cy="366931"/>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上スワイプ</a:t>
              </a:r>
            </a:p>
          </p:txBody>
        </p:sp>
        <p:sp>
          <p:nvSpPr>
            <p:cNvPr id="25" name="テキスト ボックス 24">
              <a:extLst>
                <a:ext uri="{FF2B5EF4-FFF2-40B4-BE49-F238E27FC236}">
                  <a16:creationId xmlns:a16="http://schemas.microsoft.com/office/drawing/2014/main" id="{FB141CE3-1BB9-EA5D-4E8F-E25CA3BCC7D2}"/>
                </a:ext>
              </a:extLst>
            </p:cNvPr>
            <p:cNvSpPr txBox="1"/>
            <p:nvPr/>
          </p:nvSpPr>
          <p:spPr>
            <a:xfrm>
              <a:off x="4073251" y="5497375"/>
              <a:ext cx="1024695" cy="400289"/>
            </a:xfrm>
            <a:prstGeom prst="rect">
              <a:avLst/>
            </a:prstGeom>
            <a:noFill/>
          </p:spPr>
          <p:txBody>
            <a:bodyPr wrap="square" rtlCol="0">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「あ」</a:t>
              </a:r>
            </a:p>
          </p:txBody>
        </p:sp>
      </p:grpSp>
      <p:sp>
        <p:nvSpPr>
          <p:cNvPr id="5" name="タイトル 1">
            <a:extLst>
              <a:ext uri="{FF2B5EF4-FFF2-40B4-BE49-F238E27FC236}">
                <a16:creationId xmlns:a16="http://schemas.microsoft.com/office/drawing/2014/main" id="{17F6AD7F-0DD6-E3E7-BDCE-6A9BA8BFB6D1}"/>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カーソルの移動</a:t>
            </a:r>
          </a:p>
        </p:txBody>
      </p:sp>
      <p:sp>
        <p:nvSpPr>
          <p:cNvPr id="26" name="サブタイトル 2">
            <a:extLst>
              <a:ext uri="{FF2B5EF4-FFF2-40B4-BE49-F238E27FC236}">
                <a16:creationId xmlns:a16="http://schemas.microsoft.com/office/drawing/2014/main" id="{BEC090F3-A826-66CF-FB87-822861B2E2B0}"/>
              </a:ext>
            </a:extLst>
          </p:cNvPr>
          <p:cNvSpPr txBox="1">
            <a:spLocks/>
          </p:cNvSpPr>
          <p:nvPr/>
        </p:nvSpPr>
        <p:spPr>
          <a:xfrm>
            <a:off x="284326" y="4388049"/>
            <a:ext cx="8380702" cy="117927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この状態で上スワイプすると、カーソルはやはり</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を通過するので</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と音声が出ますが、カーソルは</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あ の左</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に移動しているということになります。カーソルがまたいだ文字を読み上げるイメージです。</a:t>
            </a:r>
          </a:p>
        </p:txBody>
      </p:sp>
      <p:cxnSp>
        <p:nvCxnSpPr>
          <p:cNvPr id="27" name="直線矢印コネクタ 26">
            <a:extLst>
              <a:ext uri="{FF2B5EF4-FFF2-40B4-BE49-F238E27FC236}">
                <a16:creationId xmlns:a16="http://schemas.microsoft.com/office/drawing/2014/main" id="{F7E942AF-657F-6D3B-C75F-C72E01CFF903}"/>
              </a:ext>
            </a:extLst>
          </p:cNvPr>
          <p:cNvCxnSpPr>
            <a:cxnSpLocks/>
          </p:cNvCxnSpPr>
          <p:nvPr/>
        </p:nvCxnSpPr>
        <p:spPr>
          <a:xfrm>
            <a:off x="3824926" y="3832389"/>
            <a:ext cx="1188000"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9DFB32DB-3070-23A8-7674-BF747CCF4C0B}"/>
              </a:ext>
            </a:extLst>
          </p:cNvPr>
          <p:cNvCxnSpPr>
            <a:cxnSpLocks/>
          </p:cNvCxnSpPr>
          <p:nvPr/>
        </p:nvCxnSpPr>
        <p:spPr>
          <a:xfrm>
            <a:off x="3824926" y="6152378"/>
            <a:ext cx="1188000"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34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文字の入力</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51014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46548B4-54B3-06CB-A54C-587E4803DCEF}"/>
              </a:ext>
            </a:extLst>
          </p:cNvPr>
          <p:cNvPicPr>
            <a:picLocks noChangeAspect="1"/>
          </p:cNvPicPr>
          <p:nvPr/>
        </p:nvPicPr>
        <p:blipFill>
          <a:blip r:embed="rId4"/>
          <a:stretch>
            <a:fillRect/>
          </a:stretch>
        </p:blipFill>
        <p:spPr>
          <a:xfrm>
            <a:off x="3346598"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498041" y="1559139"/>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020991" y="1559139"/>
            <a:ext cx="461548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タッチやスワイプによりテキストフィールドをダブルタップし、入力可能な状態にします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音声による文字の入力方法です</a:t>
            </a:r>
          </a:p>
        </p:txBody>
      </p:sp>
      <p:sp>
        <p:nvSpPr>
          <p:cNvPr id="4" name="テキスト ボックス 3">
            <a:extLst>
              <a:ext uri="{FF2B5EF4-FFF2-40B4-BE49-F238E27FC236}">
                <a16:creationId xmlns:a16="http://schemas.microsoft.com/office/drawing/2014/main" id="{E9C2C636-203D-F75C-F442-76EADF87A421}"/>
              </a:ext>
            </a:extLst>
          </p:cNvPr>
          <p:cNvSpPr txBox="1"/>
          <p:nvPr/>
        </p:nvSpPr>
        <p:spPr>
          <a:xfrm>
            <a:off x="5858714" y="2893212"/>
            <a:ext cx="3110685" cy="2602572"/>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連絡先登録時の氏名入力欄や、メールの件名や本文の入力欄、インターネットの検索ボックスなど入力したい文字を書き込みができる場所を</a:t>
            </a:r>
            <a:r>
              <a:rPr lang="en-US" altLang="ja-JP" sz="1600" kern="100" dirty="0" err="1">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では「テキストフィールド」と表現します</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音声による文字入力が行えるのはテキストフィールドに限ります</a:t>
            </a:r>
          </a:p>
        </p:txBody>
      </p:sp>
      <p:sp>
        <p:nvSpPr>
          <p:cNvPr id="2" name="タイトル 1">
            <a:extLst>
              <a:ext uri="{FF2B5EF4-FFF2-40B4-BE49-F238E27FC236}">
                <a16:creationId xmlns:a16="http://schemas.microsoft.com/office/drawing/2014/main" id="{5192D3E8-03FC-DFCB-5134-5C7248C884A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音声による入力</a:t>
            </a:r>
          </a:p>
        </p:txBody>
      </p:sp>
      <p:sp>
        <p:nvSpPr>
          <p:cNvPr id="8" name="四角形: 角を丸くする 7">
            <a:extLst>
              <a:ext uri="{FF2B5EF4-FFF2-40B4-BE49-F238E27FC236}">
                <a16:creationId xmlns:a16="http://schemas.microsoft.com/office/drawing/2014/main" id="{C985062C-3379-EC73-E91D-CE63311C4148}"/>
              </a:ext>
            </a:extLst>
          </p:cNvPr>
          <p:cNvSpPr/>
          <p:nvPr/>
        </p:nvSpPr>
        <p:spPr>
          <a:xfrm>
            <a:off x="3436536" y="3422698"/>
            <a:ext cx="2297004"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541FFF2A-5F47-7BF0-0E9F-8955382E8C73}"/>
              </a:ext>
            </a:extLst>
          </p:cNvPr>
          <p:cNvSpPr/>
          <p:nvPr/>
        </p:nvSpPr>
        <p:spPr>
          <a:xfrm>
            <a:off x="3436536" y="3746534"/>
            <a:ext cx="2297004"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2F77F63-EFB5-5D8D-F6B0-FABF4D58A657}"/>
              </a:ext>
            </a:extLst>
          </p:cNvPr>
          <p:cNvSpPr/>
          <p:nvPr/>
        </p:nvSpPr>
        <p:spPr>
          <a:xfrm>
            <a:off x="3436536" y="4070370"/>
            <a:ext cx="2297004"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E86E046-B725-2FC8-F605-841146B37BD7}"/>
              </a:ext>
            </a:extLst>
          </p:cNvPr>
          <p:cNvSpPr txBox="1"/>
          <p:nvPr/>
        </p:nvSpPr>
        <p:spPr>
          <a:xfrm>
            <a:off x="333915" y="3687055"/>
            <a:ext cx="2248646" cy="361959"/>
          </a:xfrm>
          <a:prstGeom prst="rect">
            <a:avLst/>
          </a:prstGeom>
          <a:noFill/>
        </p:spPr>
        <p:txBody>
          <a:bodyPr wrap="square" lIns="91440" tIns="45720" rIns="91440" bIns="45720" rtlCol="0" anchor="t">
            <a:spAutoFit/>
          </a:bodyPr>
          <a:lstStyle/>
          <a:p>
            <a:pPr algn="ctr">
              <a:lnSpc>
                <a:spcPct val="130000"/>
              </a:lnSpc>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全てテキストフィールド</a:t>
            </a:r>
          </a:p>
        </p:txBody>
      </p:sp>
      <p:cxnSp>
        <p:nvCxnSpPr>
          <p:cNvPr id="22" name="コネクタ: カギ線 21">
            <a:extLst>
              <a:ext uri="{FF2B5EF4-FFF2-40B4-BE49-F238E27FC236}">
                <a16:creationId xmlns:a16="http://schemas.microsoft.com/office/drawing/2014/main" id="{FC96D5FE-661E-A8A5-DB51-E85963715A4C}"/>
              </a:ext>
            </a:extLst>
          </p:cNvPr>
          <p:cNvCxnSpPr>
            <a:stCxn id="19" idx="3"/>
            <a:endCxn id="8" idx="1"/>
          </p:cNvCxnSpPr>
          <p:nvPr/>
        </p:nvCxnSpPr>
        <p:spPr>
          <a:xfrm flipV="1">
            <a:off x="2582561" y="3548698"/>
            <a:ext cx="853975" cy="319337"/>
          </a:xfrm>
          <a:prstGeom prst="bentConnector3">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01B7AD2B-24B0-F598-C884-ADE7AA83DF07}"/>
              </a:ext>
            </a:extLst>
          </p:cNvPr>
          <p:cNvCxnSpPr>
            <a:cxnSpLocks/>
            <a:stCxn id="19" idx="3"/>
            <a:endCxn id="18" idx="1"/>
          </p:cNvCxnSpPr>
          <p:nvPr/>
        </p:nvCxnSpPr>
        <p:spPr>
          <a:xfrm>
            <a:off x="2582561" y="3868035"/>
            <a:ext cx="853975" cy="328335"/>
          </a:xfrm>
          <a:prstGeom prst="bentConnector3">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B0E700E-D1C8-04E5-1D01-5B91F6CF5A61}"/>
              </a:ext>
            </a:extLst>
          </p:cNvPr>
          <p:cNvCxnSpPr>
            <a:stCxn id="19" idx="3"/>
            <a:endCxn id="17" idx="1"/>
          </p:cNvCxnSpPr>
          <p:nvPr/>
        </p:nvCxnSpPr>
        <p:spPr>
          <a:xfrm>
            <a:off x="2582561" y="3868035"/>
            <a:ext cx="853975" cy="449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四角形: 角を丸くする 27">
            <a:extLst>
              <a:ext uri="{FF2B5EF4-FFF2-40B4-BE49-F238E27FC236}">
                <a16:creationId xmlns:a16="http://schemas.microsoft.com/office/drawing/2014/main" id="{C9BE3706-AA15-3AD7-73D3-C6C5CCE995C2}"/>
              </a:ext>
            </a:extLst>
          </p:cNvPr>
          <p:cNvSpPr/>
          <p:nvPr/>
        </p:nvSpPr>
        <p:spPr>
          <a:xfrm>
            <a:off x="3435855" y="4366617"/>
            <a:ext cx="2297004" cy="65388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29" name="コネクタ: カギ線 28">
            <a:extLst>
              <a:ext uri="{FF2B5EF4-FFF2-40B4-BE49-F238E27FC236}">
                <a16:creationId xmlns:a16="http://schemas.microsoft.com/office/drawing/2014/main" id="{8874E909-2799-8997-F9D4-9937AC33C59A}"/>
              </a:ext>
            </a:extLst>
          </p:cNvPr>
          <p:cNvCxnSpPr>
            <a:cxnSpLocks/>
            <a:stCxn id="19" idx="3"/>
            <a:endCxn id="28" idx="1"/>
          </p:cNvCxnSpPr>
          <p:nvPr/>
        </p:nvCxnSpPr>
        <p:spPr>
          <a:xfrm>
            <a:off x="2582561" y="3868035"/>
            <a:ext cx="853294" cy="825526"/>
          </a:xfrm>
          <a:prstGeom prst="bentConnector3">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57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14D6056-9465-7863-2EE0-8C33AB31E8E2}"/>
              </a:ext>
            </a:extLst>
          </p:cNvPr>
          <p:cNvPicPr>
            <a:picLocks noChangeAspect="1"/>
          </p:cNvPicPr>
          <p:nvPr/>
        </p:nvPicPr>
        <p:blipFill>
          <a:blip r:embed="rId4"/>
          <a:stretch>
            <a:fillRect/>
          </a:stretch>
        </p:blipFill>
        <p:spPr>
          <a:xfrm>
            <a:off x="3346598"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498041" y="1559139"/>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020991" y="1559139"/>
            <a:ext cx="511970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画面を２本指でダブルタップし、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ポポン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という</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合図の音がしたら入力したい内容を声に出します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音声による文字の入力方法です</a:t>
            </a:r>
          </a:p>
        </p:txBody>
      </p:sp>
      <p:sp>
        <p:nvSpPr>
          <p:cNvPr id="5" name="テキスト ボックス 4">
            <a:extLst>
              <a:ext uri="{FF2B5EF4-FFF2-40B4-BE49-F238E27FC236}">
                <a16:creationId xmlns:a16="http://schemas.microsoft.com/office/drawing/2014/main" id="{4546320E-CFC7-3C89-6A56-D70EFB456182}"/>
              </a:ext>
            </a:extLst>
          </p:cNvPr>
          <p:cNvSpPr txBox="1"/>
          <p:nvPr/>
        </p:nvSpPr>
        <p:spPr>
          <a:xfrm>
            <a:off x="5989706" y="3895454"/>
            <a:ext cx="2979693" cy="228248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音声入力では声に出した内容が、テキストフィールド内に漢字かな交じり文で書き起こされます</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非常に精度は高いですが、固有名詞や人名の場合は誤りが生じる場合があります</a:t>
            </a:r>
          </a:p>
        </p:txBody>
      </p:sp>
      <p:sp>
        <p:nvSpPr>
          <p:cNvPr id="8" name="タイトル 1">
            <a:extLst>
              <a:ext uri="{FF2B5EF4-FFF2-40B4-BE49-F238E27FC236}">
                <a16:creationId xmlns:a16="http://schemas.microsoft.com/office/drawing/2014/main" id="{FE95B5C7-8F8E-4339-1C3B-F0537AD8D540}"/>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音声による入力</a:t>
            </a:r>
          </a:p>
        </p:txBody>
      </p:sp>
      <p:sp>
        <p:nvSpPr>
          <p:cNvPr id="18" name="四角形: 角を丸くする 17">
            <a:extLst>
              <a:ext uri="{FF2B5EF4-FFF2-40B4-BE49-F238E27FC236}">
                <a16:creationId xmlns:a16="http://schemas.microsoft.com/office/drawing/2014/main" id="{BC4A7EFD-FBD9-F932-3718-0CE42EFE2B22}"/>
              </a:ext>
            </a:extLst>
          </p:cNvPr>
          <p:cNvSpPr/>
          <p:nvPr/>
        </p:nvSpPr>
        <p:spPr>
          <a:xfrm>
            <a:off x="3436536" y="3422698"/>
            <a:ext cx="2297004"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61672C29-CED7-0256-1AE5-1E9BABB074A0}"/>
              </a:ext>
            </a:extLst>
          </p:cNvPr>
          <p:cNvSpPr/>
          <p:nvPr/>
        </p:nvSpPr>
        <p:spPr>
          <a:xfrm>
            <a:off x="3436536" y="3746534"/>
            <a:ext cx="2297004"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A28A4F9B-D29B-9D5C-E407-A23C2B16523F}"/>
              </a:ext>
            </a:extLst>
          </p:cNvPr>
          <p:cNvSpPr/>
          <p:nvPr/>
        </p:nvSpPr>
        <p:spPr>
          <a:xfrm>
            <a:off x="3436536" y="4070370"/>
            <a:ext cx="2297004"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12837154-E126-866F-A13F-BCC26686A2CE}"/>
              </a:ext>
            </a:extLst>
          </p:cNvPr>
          <p:cNvSpPr/>
          <p:nvPr/>
        </p:nvSpPr>
        <p:spPr>
          <a:xfrm>
            <a:off x="3435855" y="4366617"/>
            <a:ext cx="2297004" cy="65388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611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ECD263B-C657-3766-9BAF-E6091D93E49A}"/>
              </a:ext>
            </a:extLst>
          </p:cNvPr>
          <p:cNvSpPr/>
          <p:nvPr/>
        </p:nvSpPr>
        <p:spPr>
          <a:xfrm>
            <a:off x="868063" y="2805831"/>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AA9A851-97D8-2473-F65C-832C33937CC4}"/>
              </a:ext>
            </a:extLst>
          </p:cNvPr>
          <p:cNvSpPr txBox="1"/>
          <p:nvPr/>
        </p:nvSpPr>
        <p:spPr>
          <a:xfrm>
            <a:off x="234754" y="1485975"/>
            <a:ext cx="8674491" cy="1028670"/>
          </a:xfrm>
          <a:prstGeom prst="rect">
            <a:avLst/>
          </a:prstGeom>
          <a:noFill/>
          <a:ln w="31750">
            <a:noFill/>
            <a:prstDash val="solid"/>
          </a:ln>
        </p:spPr>
        <p:txBody>
          <a:bodyPr wrap="square" lIns="91440" tIns="72000" rIns="91440" bIns="45720" anchor="t">
            <a:spAutoFit/>
          </a:bodyPr>
          <a:lstStyle/>
          <a:p>
            <a:pPr algn="just">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音声入力であっても、</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テン</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｣や</a:t>
            </a:r>
            <a:r>
              <a:rPr 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マル</a:t>
            </a:r>
            <a:r>
              <a:rPr 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と口にすることで文章内に句読点を入れる事が可能です</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endParaRPr>
          </a:p>
          <a:p>
            <a:pPr algn="just">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また、改行が必要な場合は</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カイギョウ</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と口にします</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endParaRPr>
          </a:p>
          <a:p>
            <a:pPr algn="just">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や</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といった一部の記号も、</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ハテナ</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a:rPr>
              <a:t>｣や</a:t>
            </a:r>
            <a:r>
              <a:rPr 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ビックリマーク</a:t>
            </a:r>
            <a:r>
              <a:rPr 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a:rPr>
              <a:t>と口にすることで入力可能です</a:t>
            </a:r>
          </a:p>
        </p:txBody>
      </p:sp>
      <p:sp>
        <p:nvSpPr>
          <p:cNvPr id="14" name="吹き出し: 円形 13">
            <a:extLst>
              <a:ext uri="{FF2B5EF4-FFF2-40B4-BE49-F238E27FC236}">
                <a16:creationId xmlns:a16="http://schemas.microsoft.com/office/drawing/2014/main" id="{67EEEFDC-6D0D-1C4F-534A-E54201E1522A}"/>
              </a:ext>
            </a:extLst>
          </p:cNvPr>
          <p:cNvSpPr/>
          <p:nvPr/>
        </p:nvSpPr>
        <p:spPr>
          <a:xfrm>
            <a:off x="168233" y="3011972"/>
            <a:ext cx="2633694" cy="1711933"/>
          </a:xfrm>
          <a:prstGeom prst="wedgeEllipseCallout">
            <a:avLst>
              <a:gd name="adj1" fmla="val 67454"/>
              <a:gd name="adj2" fmla="val -1606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o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cs typeface="Calibri"/>
              </a:rPr>
              <a:t>今スーパーに来てる</a:t>
            </a:r>
            <a:endParaRPr lang="en-US" altLang="ja-JP" sz="1600" dirty="0">
              <a:solidFill>
                <a:schemeClr val="tx1"/>
              </a:solidFill>
              <a:latin typeface="BIZ UDPゴシック" panose="020B0400000000000000" pitchFamily="50" charset="-128"/>
              <a:ea typeface="BIZ UDPゴシック" panose="020B0400000000000000" pitchFamily="50" charset="-128"/>
              <a:cs typeface="Calibri"/>
            </a:endParaRPr>
          </a:p>
          <a:p>
            <a:r>
              <a:rPr lang="ja-JP" altLang="en-US" sz="1600" dirty="0">
                <a:solidFill>
                  <a:schemeClr val="tx1"/>
                </a:solidFill>
                <a:latin typeface="BIZ UDPゴシック" panose="020B0400000000000000" pitchFamily="50" charset="-128"/>
                <a:ea typeface="BIZ UDPゴシック" panose="020B0400000000000000" pitchFamily="50" charset="-128"/>
                <a:cs typeface="Calibri"/>
              </a:rPr>
              <a:t>けどテン卵まだあったっけハテナカイギョウ気づいたらメールしてマル</a:t>
            </a:r>
          </a:p>
        </p:txBody>
      </p:sp>
      <p:sp>
        <p:nvSpPr>
          <p:cNvPr id="15" name="テキスト ボックス 14">
            <a:extLst>
              <a:ext uri="{FF2B5EF4-FFF2-40B4-BE49-F238E27FC236}">
                <a16:creationId xmlns:a16="http://schemas.microsoft.com/office/drawing/2014/main" id="{17934294-AE20-852B-9AA8-5C2FBD47EB2D}"/>
              </a:ext>
            </a:extLst>
          </p:cNvPr>
          <p:cNvSpPr txBox="1"/>
          <p:nvPr/>
        </p:nvSpPr>
        <p:spPr>
          <a:xfrm>
            <a:off x="244109" y="5329290"/>
            <a:ext cx="8674491" cy="1168708"/>
          </a:xfrm>
          <a:prstGeom prst="rect">
            <a:avLst/>
          </a:prstGeom>
          <a:ln w="28575">
            <a:solidFill>
              <a:schemeClr val="accent1"/>
            </a:solidFill>
            <a:prstDash val="dash"/>
          </a:ln>
        </p:spPr>
        <p:txBody>
          <a:bodyPr vert="horz" lIns="72000" tIns="45720" rIns="72000" bIns="45720" numCol="1" rtlCol="0" anchor="t">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sz="1800" dirty="0"/>
              <a:t>()マーク　➡　始まりは</a:t>
            </a:r>
            <a:r>
              <a:rPr lang="en-US" altLang="ja-JP" sz="1800" dirty="0"/>
              <a:t>｢</a:t>
            </a:r>
            <a:r>
              <a:rPr lang="ja-JP" altLang="en-US" sz="1800" dirty="0"/>
              <a:t>カッコ</a:t>
            </a:r>
            <a:r>
              <a:rPr lang="en-US" altLang="ja-JP" sz="1800" dirty="0"/>
              <a:t>｣、</a:t>
            </a:r>
            <a:r>
              <a:rPr lang="ja-JP" altLang="en-US" sz="1800" dirty="0"/>
              <a:t>終わりは</a:t>
            </a:r>
            <a:r>
              <a:rPr lang="en-US" altLang="ja-JP" sz="1800" dirty="0"/>
              <a:t>｢</a:t>
            </a:r>
            <a:r>
              <a:rPr lang="ja-JP" altLang="en-US" sz="1800" dirty="0"/>
              <a:t>カッコトジ</a:t>
            </a:r>
            <a:r>
              <a:rPr lang="en-US" altLang="ja-JP" sz="1800" dirty="0"/>
              <a:t>｣</a:t>
            </a:r>
            <a:r>
              <a:rPr lang="ja-JP" altLang="en-US" sz="1800" dirty="0"/>
              <a:t>と伝えます</a:t>
            </a:r>
          </a:p>
          <a:p>
            <a:r>
              <a:rPr lang="en-US" sz="1800" dirty="0"/>
              <a:t>｢｣</a:t>
            </a:r>
            <a:r>
              <a:rPr lang="ja-JP" altLang="en-US" sz="1800" dirty="0"/>
              <a:t>マーク　➡　始まりは</a:t>
            </a:r>
            <a:r>
              <a:rPr lang="en-US" altLang="ja-JP" sz="1800" dirty="0"/>
              <a:t>｢</a:t>
            </a:r>
            <a:r>
              <a:rPr lang="ja-JP" altLang="en-US" sz="1800" dirty="0"/>
              <a:t>カギカッコ</a:t>
            </a:r>
            <a:r>
              <a:rPr lang="en-US" altLang="ja-JP" sz="1800" dirty="0"/>
              <a:t>｣</a:t>
            </a:r>
            <a:r>
              <a:rPr lang="ja-JP" altLang="en-US" sz="1800" dirty="0"/>
              <a:t>、終わりは</a:t>
            </a:r>
            <a:r>
              <a:rPr lang="en-US" altLang="ja-JP" sz="1800" dirty="0"/>
              <a:t>｢</a:t>
            </a:r>
            <a:r>
              <a:rPr lang="ja-JP" altLang="en-US" sz="1800" dirty="0"/>
              <a:t>カギカッコトジ</a:t>
            </a:r>
            <a:r>
              <a:rPr lang="en-US" altLang="ja-JP" sz="1800" dirty="0"/>
              <a:t>｣</a:t>
            </a:r>
            <a:r>
              <a:rPr lang="ja-JP" altLang="en-US" sz="1800" dirty="0"/>
              <a:t>と伝えます</a:t>
            </a:r>
            <a:endParaRPr lang="en-US" sz="1800" dirty="0"/>
          </a:p>
          <a:p>
            <a:r>
              <a:rPr lang="ja-JP" altLang="en-US" sz="1800" dirty="0"/>
              <a:t>→←↓↑ ➡　</a:t>
            </a:r>
            <a:r>
              <a:rPr lang="en-US" altLang="ja-JP" sz="1800" dirty="0"/>
              <a:t>｢</a:t>
            </a:r>
            <a:r>
              <a:rPr lang="ja-JP" altLang="en-US" sz="1800" dirty="0"/>
              <a:t>上向き矢印</a:t>
            </a:r>
            <a:r>
              <a:rPr lang="en-US" altLang="ja-JP" sz="1800" dirty="0"/>
              <a:t>｣</a:t>
            </a:r>
            <a:r>
              <a:rPr lang="ja-JP" altLang="en-US" sz="1800" dirty="0"/>
              <a:t>などと矢印の向きを伝えます。（「向き」という言葉が重要）</a:t>
            </a:r>
          </a:p>
        </p:txBody>
      </p:sp>
      <p:sp>
        <p:nvSpPr>
          <p:cNvPr id="4" name="タイトル 1">
            <a:extLst>
              <a:ext uri="{FF2B5EF4-FFF2-40B4-BE49-F238E27FC236}">
                <a16:creationId xmlns:a16="http://schemas.microsoft.com/office/drawing/2014/main" id="{EE76177F-BEFF-6A97-DA5F-8A6B10ED347D}"/>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音声による入力</a:t>
            </a:r>
          </a:p>
        </p:txBody>
      </p:sp>
      <p:cxnSp>
        <p:nvCxnSpPr>
          <p:cNvPr id="5" name="直線矢印コネクタ 4">
            <a:extLst>
              <a:ext uri="{FF2B5EF4-FFF2-40B4-BE49-F238E27FC236}">
                <a16:creationId xmlns:a16="http://schemas.microsoft.com/office/drawing/2014/main" id="{23765585-784F-53A4-B846-1BFE64160C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1C8F5B2-61BD-C0C7-E6D8-2289A8F63CEE}"/>
              </a:ext>
            </a:extLst>
          </p:cNvPr>
          <p:cNvSpPr txBox="1"/>
          <p:nvPr/>
        </p:nvSpPr>
        <p:spPr>
          <a:xfrm>
            <a:off x="558236" y="957532"/>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B0DE3D23-42AD-2A59-5C0B-073EF8D31B76}"/>
              </a:ext>
            </a:extLst>
          </p:cNvPr>
          <p:cNvSpPr txBox="1"/>
          <p:nvPr/>
        </p:nvSpPr>
        <p:spPr>
          <a:xfrm>
            <a:off x="1081186" y="1056772"/>
            <a:ext cx="7000339"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IPAexGothic"/>
              </a:rPr>
              <a:t>音声入力の一時停止や終了の際は、再び</a:t>
            </a:r>
            <a:r>
              <a:rPr lang="ja-JP" altLang="en-US" dirty="0">
                <a:latin typeface="BIZ UDPゴシック" panose="020B0400000000000000" pitchFamily="50" charset="-128"/>
                <a:ea typeface="BIZ UDPゴシック" panose="020B0400000000000000" pitchFamily="50" charset="-128"/>
                <a:cs typeface="IPAexGothic"/>
              </a:rPr>
              <a:t>２</a:t>
            </a:r>
            <a:r>
              <a:rPr lang="ja-JP" altLang="en-US" sz="1800" dirty="0">
                <a:latin typeface="BIZ UDPゴシック" panose="020B0400000000000000" pitchFamily="50" charset="-128"/>
                <a:ea typeface="BIZ UDPゴシック" panose="020B0400000000000000" pitchFamily="50" charset="-128"/>
                <a:cs typeface="IPAexGothic"/>
              </a:rPr>
              <a:t>本指でダブルタップします</a:t>
            </a:r>
          </a:p>
        </p:txBody>
      </p:sp>
      <p:sp>
        <p:nvSpPr>
          <p:cNvPr id="23" name="正方形/長方形 22">
            <a:extLst>
              <a:ext uri="{FF2B5EF4-FFF2-40B4-BE49-F238E27FC236}">
                <a16:creationId xmlns:a16="http://schemas.microsoft.com/office/drawing/2014/main" id="{1B68132B-2A91-48FB-7856-98BCE9E4EE1F}"/>
              </a:ext>
            </a:extLst>
          </p:cNvPr>
          <p:cNvSpPr/>
          <p:nvPr/>
        </p:nvSpPr>
        <p:spPr>
          <a:xfrm>
            <a:off x="5375244" y="3655349"/>
            <a:ext cx="2768950" cy="852048"/>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latin typeface="BIZ UDPゴシック" panose="020B0400000000000000" pitchFamily="50" charset="-128"/>
                <a:ea typeface="BIZ UDPゴシック" panose="020B0400000000000000" pitchFamily="50" charset="-128"/>
              </a:rPr>
              <a:t>「今スーパーに来てるけど、卵まだあったっけ？</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気づいたらメールして。」</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BEF20A43-6FD2-2ABF-3BBD-8CB648093629}"/>
              </a:ext>
            </a:extLst>
          </p:cNvPr>
          <p:cNvSpPr/>
          <p:nvPr/>
        </p:nvSpPr>
        <p:spPr>
          <a:xfrm>
            <a:off x="5375244" y="3381521"/>
            <a:ext cx="2768950" cy="302125"/>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メール文面</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自動的に生成された説明">
            <a:extLst>
              <a:ext uri="{FF2B5EF4-FFF2-40B4-BE49-F238E27FC236}">
                <a16:creationId xmlns:a16="http://schemas.microsoft.com/office/drawing/2014/main" id="{D461321C-DB02-E83E-6F38-614473138406}"/>
              </a:ext>
            </a:extLst>
          </p:cNvPr>
          <p:cNvPicPr>
            <a:picLocks noChangeAspect="1"/>
          </p:cNvPicPr>
          <p:nvPr/>
        </p:nvPicPr>
        <p:blipFill>
          <a:blip r:embed="rId6"/>
          <a:stretch>
            <a:fillRect/>
          </a:stretch>
        </p:blipFill>
        <p:spPr>
          <a:xfrm>
            <a:off x="3193979" y="2733149"/>
            <a:ext cx="1958789" cy="2346936"/>
          </a:xfrm>
          <a:prstGeom prst="rect">
            <a:avLst/>
          </a:prstGeom>
        </p:spPr>
      </p:pic>
    </p:spTree>
    <p:extLst>
      <p:ext uri="{BB962C8B-B14F-4D97-AF65-F5344CB8AC3E}">
        <p14:creationId xmlns:p14="http://schemas.microsoft.com/office/powerpoint/2010/main" val="415004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569099" y="1245772"/>
            <a:ext cx="7932917" cy="88353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のキーボードを使用して手入力を行う場合は、</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以下の</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つの方法をおすすめします</a:t>
            </a:r>
          </a:p>
        </p:txBody>
      </p:sp>
      <p:sp>
        <p:nvSpPr>
          <p:cNvPr id="3" name="テキスト ボックス 2">
            <a:extLst>
              <a:ext uri="{FF2B5EF4-FFF2-40B4-BE49-F238E27FC236}">
                <a16:creationId xmlns:a16="http://schemas.microsoft.com/office/drawing/2014/main" id="{DCB9D598-E362-D2BB-C2F3-D6E930E115A3}"/>
              </a:ext>
            </a:extLst>
          </p:cNvPr>
          <p:cNvSpPr txBox="1"/>
          <p:nvPr/>
        </p:nvSpPr>
        <p:spPr>
          <a:xfrm>
            <a:off x="406088" y="2256169"/>
            <a:ext cx="8258940" cy="4046474"/>
          </a:xfrm>
          <a:prstGeom prst="rect">
            <a:avLst/>
          </a:prstGeom>
          <a:noFill/>
          <a:ln w="38100">
            <a:noFill/>
            <a:prstDash val="solid"/>
          </a:ln>
        </p:spPr>
        <p:txBody>
          <a:bodyPr wrap="square" tIns="144000">
            <a:spAutoFit/>
          </a:bodyPr>
          <a:lstStyle/>
          <a:p>
            <a:pPr algn="just">
              <a:lnSpc>
                <a:spcPct val="130000"/>
              </a:lnSpc>
              <a:spcAft>
                <a:spcPts val="600"/>
              </a:spcAft>
            </a:pPr>
            <a:r>
              <a:rPr lang="ja-JP" altLang="en-US" sz="32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スプリットタップ</a:t>
            </a:r>
            <a:endParaRPr lang="ja-JP" altLang="en-US" sz="2000" i="0" dirty="0">
              <a:solidFill>
                <a:srgbClr val="333333"/>
              </a:solidFill>
              <a:effectLst/>
              <a:latin typeface="BIZ UDPゴシック" panose="020B0400000000000000" pitchFamily="50" charset="-128"/>
              <a:ea typeface="BIZ UDPゴシック" panose="020B0400000000000000" pitchFamily="50" charset="-128"/>
            </a:endParaRPr>
          </a:p>
          <a:p>
            <a:pPr algn="just" defTabSz="9591675" fontAlgn="base">
              <a:lnSpc>
                <a:spcPct val="130000"/>
              </a:lnSpc>
            </a:pPr>
            <a:r>
              <a:rPr lang="ja-JP" altLang="en-US" sz="2000" dirty="0">
                <a:latin typeface="BIZ UDPゴシック" panose="020B0400000000000000" pitchFamily="50" charset="-128"/>
                <a:ea typeface="BIZ UDPゴシック" panose="020B0400000000000000" pitchFamily="50" charset="-128"/>
              </a:rPr>
              <a:t>１</a:t>
            </a:r>
            <a:r>
              <a:rPr lang="ja-JP" altLang="en-US" sz="2000" i="0" dirty="0">
                <a:effectLst/>
                <a:latin typeface="BIZ UDPゴシック" panose="020B0400000000000000" pitchFamily="50" charset="-128"/>
                <a:ea typeface="BIZ UDPゴシック" panose="020B0400000000000000" pitchFamily="50" charset="-128"/>
              </a:rPr>
              <a:t>本指で画面を触りながら、もう</a:t>
            </a:r>
            <a:r>
              <a:rPr lang="ja-JP" altLang="en-US" sz="2000" dirty="0">
                <a:latin typeface="BIZ UDPゴシック" panose="020B0400000000000000" pitchFamily="50" charset="-128"/>
                <a:ea typeface="BIZ UDPゴシック" panose="020B0400000000000000" pitchFamily="50" charset="-128"/>
              </a:rPr>
              <a:t>１</a:t>
            </a:r>
            <a:r>
              <a:rPr lang="ja-JP" altLang="en-US" sz="2000" i="0" dirty="0">
                <a:effectLst/>
                <a:latin typeface="BIZ UDPゴシック" panose="020B0400000000000000" pitchFamily="50" charset="-128"/>
                <a:ea typeface="BIZ UDPゴシック" panose="020B0400000000000000" pitchFamily="50" charset="-128"/>
              </a:rPr>
              <a:t>本の指で画面をタップする操作です。画面上に触れた指が選択している項目を決定、実行します。例えば、</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日本語かな</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キーボードであれば、</a:t>
            </a:r>
            <a:r>
              <a:rPr lang="ja-JP" altLang="en-US" sz="2000" dirty="0">
                <a:latin typeface="BIZ UDPゴシック" panose="020B0400000000000000" pitchFamily="50" charset="-128"/>
                <a:ea typeface="BIZ UDPゴシック" panose="020B0400000000000000" pitchFamily="50" charset="-128"/>
              </a:rPr>
              <a:t>１</a:t>
            </a:r>
            <a:r>
              <a:rPr lang="ja-JP" altLang="en-US" sz="2000" i="0" dirty="0">
                <a:effectLst/>
                <a:latin typeface="BIZ UDPゴシック" panose="020B0400000000000000" pitchFamily="50" charset="-128"/>
                <a:ea typeface="BIZ UDPゴシック" panose="020B0400000000000000" pitchFamily="50" charset="-128"/>
              </a:rPr>
              <a:t>本の指で行の頭の文字</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ア行の場合はあ</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に触れたまま、もう１本の指でタップしていくことでその行の文字から順番に入力できます。</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あ</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行を触れながらもう１本の指で４回タップすると</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え</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が入力できます。</a:t>
            </a:r>
            <a:r>
              <a:rPr lang="en-US" altLang="ja-JP" sz="2000" i="0" dirty="0">
                <a:effectLst/>
                <a:latin typeface="BIZ UDPゴシック" panose="020B0400000000000000" pitchFamily="50" charset="-128"/>
                <a:ea typeface="BIZ UDPゴシック" panose="020B0400000000000000" pitchFamily="50" charset="-128"/>
              </a:rPr>
              <a:t>｢English(Japan)</a:t>
            </a:r>
            <a:r>
              <a:rPr lang="en-US" altLang="ja-JP" sz="2000" dirty="0">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キーボードや</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日本語ローマ字</a:t>
            </a:r>
            <a:r>
              <a:rPr lang="en-US" altLang="ja-JP" sz="2000" i="0" dirty="0">
                <a:effectLst/>
                <a:latin typeface="BIZ UDPゴシック" panose="020B0400000000000000" pitchFamily="50" charset="-128"/>
                <a:ea typeface="BIZ UDPゴシック" panose="020B0400000000000000" pitchFamily="50" charset="-128"/>
              </a:rPr>
              <a:t>｣</a:t>
            </a:r>
            <a:r>
              <a:rPr lang="ja-JP" altLang="en-US" sz="2000" i="0" dirty="0">
                <a:effectLst/>
                <a:latin typeface="BIZ UDPゴシック" panose="020B0400000000000000" pitchFamily="50" charset="-128"/>
                <a:ea typeface="BIZ UDPゴシック" panose="020B0400000000000000" pitchFamily="50" charset="-128"/>
              </a:rPr>
              <a:t>キーボードであれば、１本目の指でアルファベットを探し、もう１本の指でタップすることで選択していた文字を決定していくことができます。</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ECD36894-77FD-67B5-972A-7CBEDD58E8F3}"/>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キーボードによる入力</a:t>
            </a:r>
          </a:p>
        </p:txBody>
      </p:sp>
      <p:sp>
        <p:nvSpPr>
          <p:cNvPr id="5" name="テキスト ボックス 4">
            <a:extLst>
              <a:ext uri="{FF2B5EF4-FFF2-40B4-BE49-F238E27FC236}">
                <a16:creationId xmlns:a16="http://schemas.microsoft.com/office/drawing/2014/main" id="{6F790C7F-A1DA-3A48-5456-DD8931DCBEEA}"/>
              </a:ext>
            </a:extLst>
          </p:cNvPr>
          <p:cNvSpPr txBox="1"/>
          <p:nvPr/>
        </p:nvSpPr>
        <p:spPr>
          <a:xfrm>
            <a:off x="345035" y="2313476"/>
            <a:ext cx="770250" cy="730888"/>
          </a:xfrm>
          <a:prstGeom prst="rect">
            <a:avLst/>
          </a:prstGeom>
          <a:noFill/>
          <a:ln w="38100">
            <a:noFill/>
            <a:prstDash val="solid"/>
          </a:ln>
        </p:spPr>
        <p:txBody>
          <a:bodyPr wrap="square" tIns="144000">
            <a:spAutoFit/>
          </a:bodyPr>
          <a:lstStyle/>
          <a:p>
            <a:pPr algn="just">
              <a:lnSpc>
                <a:spcPct val="130000"/>
              </a:lnSpc>
              <a:spcAft>
                <a:spcPts val="600"/>
              </a:spcAft>
            </a:pPr>
            <a:r>
              <a:rPr lang="ja-JP" altLang="en-US" sz="32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❶</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93132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EDBB580-4003-3DD4-5C04-44392E89561E}"/>
              </a:ext>
            </a:extLst>
          </p:cNvPr>
          <p:cNvSpPr txBox="1"/>
          <p:nvPr/>
        </p:nvSpPr>
        <p:spPr>
          <a:xfrm>
            <a:off x="406088" y="2256169"/>
            <a:ext cx="8258940" cy="4046474"/>
          </a:xfrm>
          <a:prstGeom prst="rect">
            <a:avLst/>
          </a:prstGeom>
          <a:noFill/>
          <a:ln w="38100">
            <a:noFill/>
            <a:prstDash val="solid"/>
          </a:ln>
        </p:spPr>
        <p:txBody>
          <a:bodyPr wrap="square" tIns="144000">
            <a:spAutoFit/>
          </a:bodyPr>
          <a:lstStyle/>
          <a:p>
            <a:pPr algn="just">
              <a:lnSpc>
                <a:spcPct val="130000"/>
              </a:lnSpc>
              <a:spcAft>
                <a:spcPts val="600"/>
              </a:spcAft>
            </a:pPr>
            <a:r>
              <a:rPr lang="ja-JP" altLang="en-US" sz="32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タッチ入力モード</a:t>
            </a:r>
          </a:p>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文字入力時に１本指で入力したい文字に触れ、指を離した瞬間に文字が決定、入力されます。テキストフィールド選択時に</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ローター</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で</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入力モード</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を選び、上下のスワイプで</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タッチ入力モード</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に切り替えることで使用できるようになります。</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｢English(Japan)｣</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キーボードや</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日本語ローマ字</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キーボードでの入力時には特に便利です。また、</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日本語かな</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キーボードでは入力したい文字の行頭の文字に触れたまま１秒ほど待つと、行頭の文字の上下左右にその行の残りの文字が表示されるので、そのまま指をスライドして目的の文字に触れたら指を離して文字を決定します。</a:t>
            </a:r>
          </a:p>
        </p:txBody>
      </p:sp>
      <p:sp>
        <p:nvSpPr>
          <p:cNvPr id="3" name="タイトル 1">
            <a:extLst>
              <a:ext uri="{FF2B5EF4-FFF2-40B4-BE49-F238E27FC236}">
                <a16:creationId xmlns:a16="http://schemas.microsoft.com/office/drawing/2014/main" id="{B937396A-0A48-ABFB-8938-C34454158C2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キーボードによる入力</a:t>
            </a:r>
          </a:p>
        </p:txBody>
      </p:sp>
      <p:sp>
        <p:nvSpPr>
          <p:cNvPr id="7" name="サブタイトル 2">
            <a:extLst>
              <a:ext uri="{FF2B5EF4-FFF2-40B4-BE49-F238E27FC236}">
                <a16:creationId xmlns:a16="http://schemas.microsoft.com/office/drawing/2014/main" id="{7548C238-DFFC-F968-7525-30FAF0E53186}"/>
              </a:ext>
            </a:extLst>
          </p:cNvPr>
          <p:cNvSpPr txBox="1">
            <a:spLocks/>
          </p:cNvSpPr>
          <p:nvPr/>
        </p:nvSpPr>
        <p:spPr>
          <a:xfrm>
            <a:off x="569099" y="1245772"/>
            <a:ext cx="7932917" cy="88353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のキーボードを使用して手入力を行う場合は、</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以下の</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つの方法をおすすめします</a:t>
            </a:r>
          </a:p>
        </p:txBody>
      </p:sp>
      <p:sp>
        <p:nvSpPr>
          <p:cNvPr id="5" name="テキスト ボックス 4">
            <a:extLst>
              <a:ext uri="{FF2B5EF4-FFF2-40B4-BE49-F238E27FC236}">
                <a16:creationId xmlns:a16="http://schemas.microsoft.com/office/drawing/2014/main" id="{202282EB-E6C7-6D20-9EE1-FAD58AE2D954}"/>
              </a:ext>
            </a:extLst>
          </p:cNvPr>
          <p:cNvSpPr txBox="1"/>
          <p:nvPr/>
        </p:nvSpPr>
        <p:spPr>
          <a:xfrm>
            <a:off x="345035" y="2313476"/>
            <a:ext cx="770250" cy="730888"/>
          </a:xfrm>
          <a:prstGeom prst="rect">
            <a:avLst/>
          </a:prstGeom>
          <a:noFill/>
          <a:ln w="38100">
            <a:noFill/>
            <a:prstDash val="solid"/>
          </a:ln>
        </p:spPr>
        <p:txBody>
          <a:bodyPr wrap="square" tIns="144000">
            <a:spAutoFit/>
          </a:bodyPr>
          <a:lstStyle/>
          <a:p>
            <a:pPr algn="just">
              <a:lnSpc>
                <a:spcPct val="130000"/>
              </a:lnSpc>
              <a:spcAft>
                <a:spcPts val="600"/>
              </a:spcAft>
            </a:pPr>
            <a:r>
              <a:rPr lang="ja-JP" altLang="en-US" sz="32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❷</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0547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630147" y="1070319"/>
            <a:ext cx="8158401" cy="88353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各キーボードの左下の言語キーをタッチしてダブルタップ、</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またはスプリットタップによりキーボードが切り替えることができます</a:t>
            </a:r>
          </a:p>
        </p:txBody>
      </p:sp>
      <p:pic>
        <p:nvPicPr>
          <p:cNvPr id="3" name="図 2">
            <a:extLst>
              <a:ext uri="{FF2B5EF4-FFF2-40B4-BE49-F238E27FC236}">
                <a16:creationId xmlns:a16="http://schemas.microsoft.com/office/drawing/2014/main" id="{B1C39CAF-7E9D-6B06-D25A-345923CD02A1}"/>
              </a:ext>
            </a:extLst>
          </p:cNvPr>
          <p:cNvPicPr>
            <a:picLocks/>
          </p:cNvPicPr>
          <p:nvPr/>
        </p:nvPicPr>
        <p:blipFill>
          <a:blip r:embed="rId6"/>
          <a:stretch>
            <a:fillRect/>
          </a:stretch>
        </p:blipFill>
        <p:spPr>
          <a:xfrm>
            <a:off x="3978876" y="4782836"/>
            <a:ext cx="1840363" cy="1420131"/>
          </a:xfrm>
          <a:prstGeom prst="rect">
            <a:avLst/>
          </a:prstGeom>
          <a:ln>
            <a:solidFill>
              <a:schemeClr val="tx1"/>
            </a:solidFill>
          </a:ln>
        </p:spPr>
      </p:pic>
      <p:sp>
        <p:nvSpPr>
          <p:cNvPr id="5" name="正方形/長方形 4">
            <a:extLst>
              <a:ext uri="{FF2B5EF4-FFF2-40B4-BE49-F238E27FC236}">
                <a16:creationId xmlns:a16="http://schemas.microsoft.com/office/drawing/2014/main" id="{89E3B67C-56B7-B3AE-D474-B35639956BA2}"/>
              </a:ext>
            </a:extLst>
          </p:cNvPr>
          <p:cNvSpPr/>
          <p:nvPr/>
        </p:nvSpPr>
        <p:spPr>
          <a:xfrm>
            <a:off x="272796" y="4866391"/>
            <a:ext cx="593195" cy="597921"/>
          </a:xfrm>
          <a:prstGeom prst="rect">
            <a:avLst/>
          </a:prstGeom>
        </p:spPr>
        <p:txBody>
          <a:bodyPr wrap="square">
            <a:spAutoFit/>
          </a:bodyPr>
          <a:lstStyle/>
          <a:p>
            <a:pPr>
              <a:lnSpc>
                <a:spcPct val="130000"/>
              </a:lnSpc>
            </a:pPr>
            <a:r>
              <a:rPr lang="ja-JP" altLang="en-US" sz="3000" dirty="0">
                <a:solidFill>
                  <a:schemeClr val="accent1"/>
                </a:solidFill>
                <a:latin typeface="BIZ UDゴシック" panose="020B0400000000000000" pitchFamily="49" charset="-128"/>
                <a:ea typeface="BIZ UDゴシック" panose="020B0400000000000000" pitchFamily="49" charset="-128"/>
                <a:cs typeface="Meiryo" charset="-128"/>
              </a:rPr>
              <a:t>❷</a:t>
            </a:r>
            <a:endParaRPr lang="en-US" altLang="ja-JP" sz="3000" dirty="0">
              <a:solidFill>
                <a:schemeClr val="accent1"/>
              </a:solidFill>
              <a:latin typeface="BIZ UDゴシック" panose="020B0400000000000000" pitchFamily="49" charset="-128"/>
              <a:ea typeface="BIZ UDゴシック" panose="020B0400000000000000" pitchFamily="49" charset="-128"/>
              <a:cs typeface="Meiryo" charset="-128"/>
            </a:endParaRPr>
          </a:p>
        </p:txBody>
      </p:sp>
      <p:sp>
        <p:nvSpPr>
          <p:cNvPr id="8" name="テキスト ボックス 7">
            <a:extLst>
              <a:ext uri="{FF2B5EF4-FFF2-40B4-BE49-F238E27FC236}">
                <a16:creationId xmlns:a16="http://schemas.microsoft.com/office/drawing/2014/main" id="{0079D5DD-A6BB-2685-1DC6-172B02926A92}"/>
              </a:ext>
            </a:extLst>
          </p:cNvPr>
          <p:cNvSpPr txBox="1"/>
          <p:nvPr/>
        </p:nvSpPr>
        <p:spPr>
          <a:xfrm>
            <a:off x="850031" y="4458190"/>
            <a:ext cx="1877659" cy="328231"/>
          </a:xfrm>
          <a:prstGeom prst="rect">
            <a:avLst/>
          </a:prstGeom>
          <a:noFill/>
        </p:spPr>
        <p:txBody>
          <a:bodyPr wrap="square">
            <a:spAutoFit/>
          </a:bodyPr>
          <a:lstStyle/>
          <a:p>
            <a:pPr algn="ctr">
              <a:lnSpc>
                <a:spcPct val="130000"/>
              </a:lnSpc>
            </a:pPr>
            <a:r>
              <a:rPr lang="en-US" altLang="ja-JP" sz="1400" dirty="0">
                <a:latin typeface="BIZ UDPゴシック" panose="020B0400000000000000" pitchFamily="50" charset="-128"/>
                <a:ea typeface="BIZ UDPゴシック" panose="020B0400000000000000" pitchFamily="50" charset="-128"/>
              </a:rPr>
              <a:t>English[Japan]</a:t>
            </a:r>
            <a:endParaRPr lang="ja-JP" altLang="en-US" sz="1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DDED10A-6789-FD84-898E-265915568830}"/>
              </a:ext>
            </a:extLst>
          </p:cNvPr>
          <p:cNvSpPr txBox="1"/>
          <p:nvPr/>
        </p:nvSpPr>
        <p:spPr>
          <a:xfrm>
            <a:off x="670606" y="2187295"/>
            <a:ext cx="2236510" cy="328231"/>
          </a:xfrm>
          <a:prstGeom prst="rect">
            <a:avLst/>
          </a:prstGeom>
          <a:noFill/>
        </p:spPr>
        <p:txBody>
          <a:bodyPr wrap="square">
            <a:spAutoFit/>
          </a:bodyPr>
          <a:lstStyle/>
          <a:p>
            <a:pPr algn="ctr">
              <a:lnSpc>
                <a:spcPct val="130000"/>
              </a:lnSpc>
            </a:pPr>
            <a:r>
              <a:rPr lang="ja-JP" altLang="en-US" sz="1400" dirty="0">
                <a:latin typeface="BIZ UDPゴシック" panose="020B0400000000000000" pitchFamily="50" charset="-128"/>
                <a:ea typeface="BIZ UDPゴシック" panose="020B0400000000000000" pitchFamily="50" charset="-128"/>
              </a:rPr>
              <a:t>日本語かなキーボード</a:t>
            </a:r>
          </a:p>
        </p:txBody>
      </p:sp>
      <p:sp>
        <p:nvSpPr>
          <p:cNvPr id="11" name="テキスト ボックス 10">
            <a:extLst>
              <a:ext uri="{FF2B5EF4-FFF2-40B4-BE49-F238E27FC236}">
                <a16:creationId xmlns:a16="http://schemas.microsoft.com/office/drawing/2014/main" id="{97AAAEA2-282C-CC61-3E4B-A0FEB2D2C94C}"/>
              </a:ext>
            </a:extLst>
          </p:cNvPr>
          <p:cNvSpPr txBox="1"/>
          <p:nvPr/>
        </p:nvSpPr>
        <p:spPr>
          <a:xfrm>
            <a:off x="4538788" y="2155535"/>
            <a:ext cx="800219" cy="328231"/>
          </a:xfrm>
          <a:prstGeom prst="rect">
            <a:avLst/>
          </a:prstGeom>
          <a:noFill/>
        </p:spPr>
        <p:txBody>
          <a:bodyPr wrap="square">
            <a:spAutoFit/>
          </a:bodyPr>
          <a:lstStyle/>
          <a:p>
            <a:pPr algn="ctr">
              <a:lnSpc>
                <a:spcPct val="130000"/>
              </a:lnSpc>
            </a:pPr>
            <a:r>
              <a:rPr lang="ja-JP" altLang="en-US" sz="1400" dirty="0">
                <a:latin typeface="BIZ UDPゴシック" panose="020B0400000000000000" pitchFamily="50" charset="-128"/>
                <a:ea typeface="BIZ UDPゴシック" panose="020B0400000000000000" pitchFamily="50" charset="-128"/>
              </a:rPr>
              <a:t>絵文字</a:t>
            </a:r>
          </a:p>
        </p:txBody>
      </p:sp>
      <p:sp>
        <p:nvSpPr>
          <p:cNvPr id="12" name="正方形/長方形 11">
            <a:extLst>
              <a:ext uri="{FF2B5EF4-FFF2-40B4-BE49-F238E27FC236}">
                <a16:creationId xmlns:a16="http://schemas.microsoft.com/office/drawing/2014/main" id="{8D7F1665-A450-BAAE-D3D4-07D654C9137A}"/>
              </a:ext>
            </a:extLst>
          </p:cNvPr>
          <p:cNvSpPr/>
          <p:nvPr/>
        </p:nvSpPr>
        <p:spPr>
          <a:xfrm>
            <a:off x="3443795" y="4760570"/>
            <a:ext cx="569387" cy="597921"/>
          </a:xfrm>
          <a:prstGeom prst="rect">
            <a:avLst/>
          </a:prstGeom>
        </p:spPr>
        <p:txBody>
          <a:bodyPr wrap="square">
            <a:spAutoFit/>
          </a:bodyPr>
          <a:lstStyle/>
          <a:p>
            <a:pPr>
              <a:lnSpc>
                <a:spcPct val="130000"/>
              </a:lnSpc>
            </a:pPr>
            <a:r>
              <a:rPr lang="ja-JP" altLang="en-US" sz="3000" dirty="0">
                <a:solidFill>
                  <a:schemeClr val="accent1"/>
                </a:solidFill>
                <a:latin typeface="BIZ UDゴシック" panose="020B0400000000000000" pitchFamily="49" charset="-128"/>
                <a:ea typeface="BIZ UDゴシック" panose="020B0400000000000000" pitchFamily="49" charset="-128"/>
                <a:cs typeface="Meiryo" charset="-128"/>
              </a:rPr>
              <a:t>❸</a:t>
            </a:r>
            <a:endParaRPr lang="en-US" altLang="ja-JP" sz="3000" dirty="0">
              <a:solidFill>
                <a:schemeClr val="accent1"/>
              </a:solidFill>
              <a:latin typeface="BIZ UDゴシック" panose="020B0400000000000000" pitchFamily="49" charset="-128"/>
              <a:ea typeface="BIZ UDゴシック" panose="020B0400000000000000" pitchFamily="49" charset="-128"/>
              <a:cs typeface="Meiryo" charset="-128"/>
            </a:endParaRPr>
          </a:p>
        </p:txBody>
      </p:sp>
      <p:pic>
        <p:nvPicPr>
          <p:cNvPr id="13" name="図 12">
            <a:extLst>
              <a:ext uri="{FF2B5EF4-FFF2-40B4-BE49-F238E27FC236}">
                <a16:creationId xmlns:a16="http://schemas.microsoft.com/office/drawing/2014/main" id="{A9AD8A24-0F5F-48DF-BB38-99E5AAE885BB}"/>
              </a:ext>
            </a:extLst>
          </p:cNvPr>
          <p:cNvPicPr>
            <a:picLocks noChangeAspect="1"/>
          </p:cNvPicPr>
          <p:nvPr/>
        </p:nvPicPr>
        <p:blipFill>
          <a:blip r:embed="rId7"/>
          <a:stretch>
            <a:fillRect/>
          </a:stretch>
        </p:blipFill>
        <p:spPr>
          <a:xfrm>
            <a:off x="891740" y="2567321"/>
            <a:ext cx="1747200" cy="1378852"/>
          </a:xfrm>
          <a:prstGeom prst="rect">
            <a:avLst/>
          </a:prstGeom>
          <a:ln>
            <a:solidFill>
              <a:schemeClr val="tx1"/>
            </a:solidFill>
          </a:ln>
        </p:spPr>
      </p:pic>
      <p:pic>
        <p:nvPicPr>
          <p:cNvPr id="14" name="図 13">
            <a:extLst>
              <a:ext uri="{FF2B5EF4-FFF2-40B4-BE49-F238E27FC236}">
                <a16:creationId xmlns:a16="http://schemas.microsoft.com/office/drawing/2014/main" id="{AD1140D5-EED6-5CB4-56DC-3C7BF8ACFF37}"/>
              </a:ext>
            </a:extLst>
          </p:cNvPr>
          <p:cNvPicPr>
            <a:picLocks/>
          </p:cNvPicPr>
          <p:nvPr/>
        </p:nvPicPr>
        <p:blipFill>
          <a:blip r:embed="rId8"/>
          <a:stretch>
            <a:fillRect/>
          </a:stretch>
        </p:blipFill>
        <p:spPr>
          <a:xfrm>
            <a:off x="865991" y="4821907"/>
            <a:ext cx="1772949" cy="1355209"/>
          </a:xfrm>
          <a:prstGeom prst="rect">
            <a:avLst/>
          </a:prstGeom>
          <a:ln>
            <a:solidFill>
              <a:schemeClr val="tx1"/>
            </a:solidFill>
          </a:ln>
        </p:spPr>
      </p:pic>
      <p:sp>
        <p:nvSpPr>
          <p:cNvPr id="15" name="テキスト ボックス 14">
            <a:extLst>
              <a:ext uri="{FF2B5EF4-FFF2-40B4-BE49-F238E27FC236}">
                <a16:creationId xmlns:a16="http://schemas.microsoft.com/office/drawing/2014/main" id="{BA059188-5FFA-BB49-F17E-0D130185D2AA}"/>
              </a:ext>
            </a:extLst>
          </p:cNvPr>
          <p:cNvSpPr txBox="1"/>
          <p:nvPr/>
        </p:nvSpPr>
        <p:spPr>
          <a:xfrm>
            <a:off x="3793065" y="6245243"/>
            <a:ext cx="2236510" cy="328231"/>
          </a:xfrm>
          <a:prstGeom prst="rect">
            <a:avLst/>
          </a:prstGeom>
          <a:noFill/>
        </p:spPr>
        <p:txBody>
          <a:bodyPr wrap="square">
            <a:spAutoFit/>
          </a:bodyPr>
          <a:lstStyle/>
          <a:p>
            <a:pPr algn="ctr">
              <a:lnSpc>
                <a:spcPct val="130000"/>
              </a:lnSpc>
            </a:pPr>
            <a:r>
              <a:rPr lang="ja-JP" altLang="en-US" sz="1400" dirty="0">
                <a:latin typeface="BIZ UDPゴシック" panose="020B0400000000000000" pitchFamily="50" charset="-128"/>
                <a:ea typeface="BIZ UDPゴシック" panose="020B0400000000000000" pitchFamily="50" charset="-128"/>
              </a:rPr>
              <a:t>漢字ローマ字変換可能</a:t>
            </a:r>
          </a:p>
        </p:txBody>
      </p:sp>
      <p:sp>
        <p:nvSpPr>
          <p:cNvPr id="16" name="テキスト ボックス 15">
            <a:extLst>
              <a:ext uri="{FF2B5EF4-FFF2-40B4-BE49-F238E27FC236}">
                <a16:creationId xmlns:a16="http://schemas.microsoft.com/office/drawing/2014/main" id="{8867600D-0219-598A-E4C5-902182ADADF6}"/>
              </a:ext>
            </a:extLst>
          </p:cNvPr>
          <p:cNvSpPr txBox="1"/>
          <p:nvPr/>
        </p:nvSpPr>
        <p:spPr>
          <a:xfrm>
            <a:off x="416252" y="6245243"/>
            <a:ext cx="2698175" cy="328231"/>
          </a:xfrm>
          <a:prstGeom prst="rect">
            <a:avLst/>
          </a:prstGeom>
          <a:noFill/>
        </p:spPr>
        <p:txBody>
          <a:bodyPr wrap="square">
            <a:spAutoFit/>
          </a:bodyPr>
          <a:lstStyle/>
          <a:p>
            <a:pPr algn="ctr">
              <a:lnSpc>
                <a:spcPct val="13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空白</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ではなく</a:t>
            </a:r>
            <a:r>
              <a:rPr lang="en-US" altLang="ja-JP" sz="1400" dirty="0">
                <a:latin typeface="BIZ UDPゴシック" panose="020B0400000000000000" pitchFamily="50" charset="-128"/>
                <a:ea typeface="BIZ UDPゴシック" panose="020B0400000000000000" pitchFamily="50" charset="-128"/>
              </a:rPr>
              <a:t>[space]</a:t>
            </a:r>
            <a:r>
              <a:rPr lang="ja-JP" altLang="en-US" sz="1400" dirty="0">
                <a:latin typeface="BIZ UDPゴシック" panose="020B0400000000000000" pitchFamily="50" charset="-128"/>
                <a:ea typeface="BIZ UDPゴシック" panose="020B0400000000000000" pitchFamily="50" charset="-128"/>
              </a:rPr>
              <a:t>と表示</a:t>
            </a:r>
          </a:p>
        </p:txBody>
      </p:sp>
      <p:pic>
        <p:nvPicPr>
          <p:cNvPr id="18" name="図 17">
            <a:extLst>
              <a:ext uri="{FF2B5EF4-FFF2-40B4-BE49-F238E27FC236}">
                <a16:creationId xmlns:a16="http://schemas.microsoft.com/office/drawing/2014/main" id="{D3134BC1-D0C2-EB67-D7EB-281F94A42F49}"/>
              </a:ext>
            </a:extLst>
          </p:cNvPr>
          <p:cNvPicPr>
            <a:picLocks/>
          </p:cNvPicPr>
          <p:nvPr/>
        </p:nvPicPr>
        <p:blipFill>
          <a:blip r:embed="rId9"/>
          <a:stretch>
            <a:fillRect/>
          </a:stretch>
        </p:blipFill>
        <p:spPr>
          <a:xfrm>
            <a:off x="4019611" y="2530110"/>
            <a:ext cx="1797332" cy="1416063"/>
          </a:xfrm>
          <a:prstGeom prst="rect">
            <a:avLst/>
          </a:prstGeom>
          <a:ln>
            <a:solidFill>
              <a:schemeClr val="tx1"/>
            </a:solidFill>
          </a:ln>
        </p:spPr>
      </p:pic>
      <p:sp>
        <p:nvSpPr>
          <p:cNvPr id="21" name="正方形/長方形 20">
            <a:extLst>
              <a:ext uri="{FF2B5EF4-FFF2-40B4-BE49-F238E27FC236}">
                <a16:creationId xmlns:a16="http://schemas.microsoft.com/office/drawing/2014/main" id="{813947B9-FCDD-8370-898B-930376A29F5B}"/>
              </a:ext>
            </a:extLst>
          </p:cNvPr>
          <p:cNvSpPr/>
          <p:nvPr/>
        </p:nvSpPr>
        <p:spPr>
          <a:xfrm>
            <a:off x="3459212" y="2500003"/>
            <a:ext cx="522045" cy="597921"/>
          </a:xfrm>
          <a:prstGeom prst="rect">
            <a:avLst/>
          </a:prstGeom>
        </p:spPr>
        <p:txBody>
          <a:bodyPr wrap="square">
            <a:spAutoFit/>
          </a:bodyPr>
          <a:lstStyle/>
          <a:p>
            <a:pPr>
              <a:lnSpc>
                <a:spcPct val="130000"/>
              </a:lnSpc>
            </a:pPr>
            <a:r>
              <a:rPr lang="ja-JP" altLang="en-US" sz="3000" dirty="0">
                <a:solidFill>
                  <a:schemeClr val="accent1"/>
                </a:solidFill>
                <a:latin typeface="BIZ UDゴシック" panose="020B0400000000000000" pitchFamily="49" charset="-128"/>
                <a:ea typeface="BIZ UDゴシック" panose="020B0400000000000000" pitchFamily="49" charset="-128"/>
                <a:cs typeface="Meiryo" charset="-128"/>
              </a:rPr>
              <a:t>❹</a:t>
            </a:r>
            <a:endParaRPr lang="en-US" altLang="ja-JP" sz="3000" dirty="0">
              <a:solidFill>
                <a:schemeClr val="accent1"/>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98E86048-D624-FE4F-0A80-7AE596486847}"/>
              </a:ext>
            </a:extLst>
          </p:cNvPr>
          <p:cNvSpPr txBox="1"/>
          <p:nvPr/>
        </p:nvSpPr>
        <p:spPr>
          <a:xfrm>
            <a:off x="4107798" y="4391008"/>
            <a:ext cx="1620957" cy="328231"/>
          </a:xfrm>
          <a:prstGeom prst="rect">
            <a:avLst/>
          </a:prstGeom>
          <a:noFill/>
        </p:spPr>
        <p:txBody>
          <a:bodyPr wrap="square">
            <a:spAutoFit/>
          </a:bodyPr>
          <a:lstStyle/>
          <a:p>
            <a:pPr algn="ctr">
              <a:lnSpc>
                <a:spcPct val="130000"/>
              </a:lnSpc>
            </a:pPr>
            <a:r>
              <a:rPr lang="ja-JP" altLang="en-US" sz="1400" dirty="0">
                <a:latin typeface="BIZ UDPゴシック" panose="020B0400000000000000" pitchFamily="50" charset="-128"/>
                <a:ea typeface="BIZ UDPゴシック" panose="020B0400000000000000" pitchFamily="50" charset="-128"/>
              </a:rPr>
              <a:t>日本語ローマ字</a:t>
            </a:r>
          </a:p>
        </p:txBody>
      </p:sp>
      <p:sp>
        <p:nvSpPr>
          <p:cNvPr id="24" name="正方形/長方形 23">
            <a:extLst>
              <a:ext uri="{FF2B5EF4-FFF2-40B4-BE49-F238E27FC236}">
                <a16:creationId xmlns:a16="http://schemas.microsoft.com/office/drawing/2014/main" id="{6FB836A8-6723-4680-545F-465FFF56ABDB}"/>
              </a:ext>
            </a:extLst>
          </p:cNvPr>
          <p:cNvSpPr/>
          <p:nvPr/>
        </p:nvSpPr>
        <p:spPr>
          <a:xfrm>
            <a:off x="269744" y="2541775"/>
            <a:ext cx="593196" cy="597921"/>
          </a:xfrm>
          <a:prstGeom prst="rect">
            <a:avLst/>
          </a:prstGeom>
        </p:spPr>
        <p:txBody>
          <a:bodyPr wrap="square">
            <a:spAutoFit/>
          </a:bodyPr>
          <a:lstStyle/>
          <a:p>
            <a:pPr>
              <a:lnSpc>
                <a:spcPct val="130000"/>
              </a:lnSpc>
            </a:pPr>
            <a:r>
              <a:rPr lang="ja-JP" altLang="en-US" sz="3000" dirty="0">
                <a:solidFill>
                  <a:schemeClr val="accent1"/>
                </a:solidFill>
                <a:latin typeface="BIZ UDゴシック" panose="020B0400000000000000" pitchFamily="49" charset="-128"/>
                <a:ea typeface="BIZ UDゴシック" panose="020B0400000000000000" pitchFamily="49" charset="-128"/>
                <a:cs typeface="Meiryo" charset="-128"/>
              </a:rPr>
              <a:t>❶</a:t>
            </a:r>
            <a:endParaRPr lang="en-US" altLang="ja-JP" sz="3000" dirty="0">
              <a:solidFill>
                <a:schemeClr val="accent1"/>
              </a:solidFill>
              <a:latin typeface="BIZ UDゴシック" panose="020B0400000000000000" pitchFamily="49" charset="-128"/>
              <a:ea typeface="BIZ UDゴシック" panose="020B0400000000000000" pitchFamily="49" charset="-128"/>
              <a:cs typeface="Meiryo" charset="-128"/>
            </a:endParaRPr>
          </a:p>
        </p:txBody>
      </p:sp>
      <p:cxnSp>
        <p:nvCxnSpPr>
          <p:cNvPr id="26" name="直線矢印コネクタ 25">
            <a:extLst>
              <a:ext uri="{FF2B5EF4-FFF2-40B4-BE49-F238E27FC236}">
                <a16:creationId xmlns:a16="http://schemas.microsoft.com/office/drawing/2014/main" id="{52EDFD16-C133-2525-03F1-712ECE8B26FB}"/>
              </a:ext>
            </a:extLst>
          </p:cNvPr>
          <p:cNvCxnSpPr>
            <a:cxnSpLocks/>
          </p:cNvCxnSpPr>
          <p:nvPr/>
        </p:nvCxnSpPr>
        <p:spPr>
          <a:xfrm flipH="1">
            <a:off x="2800593" y="3300778"/>
            <a:ext cx="900000"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C4A3D13E-761E-A6E1-1BE7-1B1A320FCE74}"/>
              </a:ext>
            </a:extLst>
          </p:cNvPr>
          <p:cNvCxnSpPr>
            <a:cxnSpLocks/>
          </p:cNvCxnSpPr>
          <p:nvPr/>
        </p:nvCxnSpPr>
        <p:spPr>
          <a:xfrm flipV="1">
            <a:off x="2832520" y="5905390"/>
            <a:ext cx="900000"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D05870D-AB18-133E-EE81-B317CDEA7820}"/>
              </a:ext>
            </a:extLst>
          </p:cNvPr>
          <p:cNvCxnSpPr>
            <a:cxnSpLocks/>
          </p:cNvCxnSpPr>
          <p:nvPr/>
        </p:nvCxnSpPr>
        <p:spPr>
          <a:xfrm>
            <a:off x="1765340" y="4092633"/>
            <a:ext cx="0" cy="303093"/>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E3163E32-4A33-7228-AF9D-FCF8CC8211AD}"/>
              </a:ext>
            </a:extLst>
          </p:cNvPr>
          <p:cNvCxnSpPr>
            <a:cxnSpLocks/>
          </p:cNvCxnSpPr>
          <p:nvPr/>
        </p:nvCxnSpPr>
        <p:spPr>
          <a:xfrm flipV="1">
            <a:off x="4905920" y="4093415"/>
            <a:ext cx="0" cy="285236"/>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8C149DDF-5952-E135-5EA8-978EA6ECDE3B}"/>
              </a:ext>
            </a:extLst>
          </p:cNvPr>
          <p:cNvSpPr txBox="1"/>
          <p:nvPr/>
        </p:nvSpPr>
        <p:spPr>
          <a:xfrm>
            <a:off x="5966703" y="3129557"/>
            <a:ext cx="3095493" cy="2602572"/>
          </a:xfrm>
          <a:prstGeom prst="rect">
            <a:avLst/>
          </a:prstGeom>
          <a:noFill/>
        </p:spPr>
        <p:txBody>
          <a:bodyPr wrap="square" lIns="36000" rIns="3600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初期設定では「日本語かな」・「絵文字」・「イングリッシュジャパン」の３つがあります</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一覧表示後は、目的のキーボード名を読み上げるまで指を上へスライドさせ、それから指を離すと素早く目的のキーボードに切り替えることが可能です</a:t>
            </a:r>
          </a:p>
        </p:txBody>
      </p:sp>
      <p:sp>
        <p:nvSpPr>
          <p:cNvPr id="4" name="タイトル 1">
            <a:extLst>
              <a:ext uri="{FF2B5EF4-FFF2-40B4-BE49-F238E27FC236}">
                <a16:creationId xmlns:a16="http://schemas.microsoft.com/office/drawing/2014/main" id="{9969DCC9-EDA0-A750-1BAD-CA129BF3EC0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キーボードの切り替え</a:t>
            </a:r>
          </a:p>
        </p:txBody>
      </p:sp>
      <p:sp>
        <p:nvSpPr>
          <p:cNvPr id="31" name="四角形: 角を丸くする 30">
            <a:extLst>
              <a:ext uri="{FF2B5EF4-FFF2-40B4-BE49-F238E27FC236}">
                <a16:creationId xmlns:a16="http://schemas.microsoft.com/office/drawing/2014/main" id="{53E880C3-4FC0-EC4E-F03C-E5E93FF742F3}"/>
              </a:ext>
            </a:extLst>
          </p:cNvPr>
          <p:cNvSpPr/>
          <p:nvPr/>
        </p:nvSpPr>
        <p:spPr>
          <a:xfrm>
            <a:off x="1440359" y="5920213"/>
            <a:ext cx="808572" cy="25690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47097257-58BB-D847-5F85-AAF6880DAD2A}"/>
              </a:ext>
            </a:extLst>
          </p:cNvPr>
          <p:cNvSpPr/>
          <p:nvPr/>
        </p:nvSpPr>
        <p:spPr>
          <a:xfrm>
            <a:off x="4584357" y="5962414"/>
            <a:ext cx="808572" cy="25690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24882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2774C7-0776-4682-B377-BD74AE4BFB24}"/>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1900</Words>
  <Application>Microsoft Office PowerPoint</Application>
  <PresentationFormat>画面に合わせる (4:3)</PresentationFormat>
  <Paragraphs>284</Paragraphs>
  <Slides>28</Slides>
  <Notes>28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5" baseType="lpstr">
      <vt:lpstr>BIZ UDPゴシック</vt:lpstr>
      <vt:lpstr>BIZ UDゴシック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1-A</vt:lpstr>
      <vt:lpstr>1-B</vt:lpstr>
      <vt:lpstr>1-B</vt:lpstr>
      <vt:lpstr>1-C</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