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tags/tag37.xml" ContentType="application/vnd.openxmlformats-officedocument.presentationml.tags+xml"/>
  <Override PartName="/ppt/notesSlides/notesSlide39.xml" ContentType="application/vnd.openxmlformats-officedocument.presentationml.notesSlide+xml"/>
  <Override PartName="/ppt/tags/tag38.xml" ContentType="application/vnd.openxmlformats-officedocument.presentationml.tags+xml"/>
  <Override PartName="/ppt/notesSlides/notesSlide40.xml" ContentType="application/vnd.openxmlformats-officedocument.presentationml.notesSlide+xml"/>
  <Override PartName="/ppt/tags/tag39.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46"/>
  </p:notesMasterIdLst>
  <p:handoutMasterIdLst>
    <p:handoutMasterId r:id="rId47"/>
  </p:handoutMasterIdLst>
  <p:sldIdLst>
    <p:sldId id="1027" r:id="rId5"/>
    <p:sldId id="1028" r:id="rId6"/>
    <p:sldId id="1029" r:id="rId7"/>
    <p:sldId id="1031" r:id="rId8"/>
    <p:sldId id="1032" r:id="rId9"/>
    <p:sldId id="1033" r:id="rId10"/>
    <p:sldId id="1034" r:id="rId11"/>
    <p:sldId id="1058" r:id="rId12"/>
    <p:sldId id="1060" r:id="rId13"/>
    <p:sldId id="1038" r:id="rId14"/>
    <p:sldId id="1035" r:id="rId15"/>
    <p:sldId id="1073" r:id="rId16"/>
    <p:sldId id="1074" r:id="rId17"/>
    <p:sldId id="1075" r:id="rId18"/>
    <p:sldId id="1076" r:id="rId19"/>
    <p:sldId id="1077" r:id="rId20"/>
    <p:sldId id="1078" r:id="rId21"/>
    <p:sldId id="1043" r:id="rId22"/>
    <p:sldId id="1044" r:id="rId23"/>
    <p:sldId id="1062" r:id="rId24"/>
    <p:sldId id="1045" r:id="rId25"/>
    <p:sldId id="1046" r:id="rId26"/>
    <p:sldId id="1063" r:id="rId27"/>
    <p:sldId id="1065" r:id="rId28"/>
    <p:sldId id="1030" r:id="rId29"/>
    <p:sldId id="1054" r:id="rId30"/>
    <p:sldId id="1068" r:id="rId31"/>
    <p:sldId id="1069" r:id="rId32"/>
    <p:sldId id="1081" r:id="rId33"/>
    <p:sldId id="1082" r:id="rId34"/>
    <p:sldId id="1079" r:id="rId35"/>
    <p:sldId id="1080" r:id="rId36"/>
    <p:sldId id="1052" r:id="rId37"/>
    <p:sldId id="1072" r:id="rId38"/>
    <p:sldId id="1053" r:id="rId39"/>
    <p:sldId id="1050" r:id="rId40"/>
    <p:sldId id="1051" r:id="rId41"/>
    <p:sldId id="1047" r:id="rId42"/>
    <p:sldId id="1048" r:id="rId43"/>
    <p:sldId id="1049" r:id="rId44"/>
    <p:sldId id="1057" r:id="rId45"/>
  </p:sldIdLst>
  <p:sldSz cx="9144000" cy="6858000" type="screen4x3"/>
  <p:notesSz cx="6635750" cy="9767888"/>
  <p:custDataLst>
    <p:tags r:id="rId4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77" userDrawn="1">
          <p15:clr>
            <a:srgbClr val="A4A3A4"/>
          </p15:clr>
        </p15:guide>
        <p15:guide id="2" pos="20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FF"/>
    <a:srgbClr val="ED7D31"/>
    <a:srgbClr val="0B57CF"/>
    <a:srgbClr val="1A1A1D"/>
    <a:srgbClr val="323332"/>
    <a:srgbClr val="2FD159"/>
    <a:srgbClr val="1A1A25"/>
    <a:srgbClr val="4472C4"/>
    <a:srgbClr val="009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1" autoAdjust="0"/>
    <p:restoredTop sz="77212" autoAdjust="0"/>
  </p:normalViewPr>
  <p:slideViewPr>
    <p:cSldViewPr snapToGrid="0" snapToObjects="1">
      <p:cViewPr varScale="1">
        <p:scale>
          <a:sx n="85" d="100"/>
          <a:sy n="85" d="100"/>
        </p:scale>
        <p:origin x="2268" y="6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napToObjects="1" showGuides="1">
      <p:cViewPr varScale="1">
        <p:scale>
          <a:sx n="57" d="100"/>
          <a:sy n="57" d="100"/>
        </p:scale>
        <p:origin x="2528" y="44"/>
      </p:cViewPr>
      <p:guideLst>
        <p:guide orient="horz" pos="3077"/>
        <p:guide pos="209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5851A00-FCE7-2168-2F0D-81365AD8E2C3}"/>
              </a:ext>
            </a:extLst>
          </p:cNvPr>
          <p:cNvSpPr>
            <a:spLocks noGrp="1"/>
          </p:cNvSpPr>
          <p:nvPr>
            <p:ph type="hdr" sz="quarter"/>
          </p:nvPr>
        </p:nvSpPr>
        <p:spPr>
          <a:xfrm>
            <a:off x="0" y="0"/>
            <a:ext cx="2875388" cy="490201"/>
          </a:xfrm>
          <a:prstGeom prst="rect">
            <a:avLst/>
          </a:prstGeom>
        </p:spPr>
        <p:txBody>
          <a:bodyPr vert="horz" lIns="90315" tIns="45158" rIns="90315" bIns="45158"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5A38526-2956-BA37-B665-8764835A1C44}"/>
              </a:ext>
            </a:extLst>
          </p:cNvPr>
          <p:cNvSpPr>
            <a:spLocks noGrp="1"/>
          </p:cNvSpPr>
          <p:nvPr>
            <p:ph type="dt" sz="quarter" idx="1"/>
          </p:nvPr>
        </p:nvSpPr>
        <p:spPr>
          <a:xfrm>
            <a:off x="3758799" y="0"/>
            <a:ext cx="2875388" cy="490201"/>
          </a:xfrm>
          <a:prstGeom prst="rect">
            <a:avLst/>
          </a:prstGeom>
        </p:spPr>
        <p:txBody>
          <a:bodyPr vert="horz" lIns="90315" tIns="45158" rIns="90315" bIns="45158" rtlCol="0"/>
          <a:lstStyle>
            <a:lvl1pPr algn="r">
              <a:defRPr sz="1200"/>
            </a:lvl1pPr>
          </a:lstStyle>
          <a:p>
            <a:fld id="{DC75467B-A15F-487C-8317-7EFCD04F72D2}" type="datetimeFigureOut">
              <a:rPr kumimoji="1" lang="ja-JP" altLang="en-US" smtClean="0"/>
              <a:t>2025/10/21</a:t>
            </a:fld>
            <a:endParaRPr kumimoji="1" lang="ja-JP" altLang="en-US"/>
          </a:p>
        </p:txBody>
      </p:sp>
      <p:sp>
        <p:nvSpPr>
          <p:cNvPr id="4" name="フッター プレースホルダー 3">
            <a:extLst>
              <a:ext uri="{FF2B5EF4-FFF2-40B4-BE49-F238E27FC236}">
                <a16:creationId xmlns:a16="http://schemas.microsoft.com/office/drawing/2014/main" id="{6F14418D-74CF-FC3C-CF37-78A54138384C}"/>
              </a:ext>
            </a:extLst>
          </p:cNvPr>
          <p:cNvSpPr>
            <a:spLocks noGrp="1"/>
          </p:cNvSpPr>
          <p:nvPr>
            <p:ph type="ftr" sz="quarter" idx="2"/>
          </p:nvPr>
        </p:nvSpPr>
        <p:spPr>
          <a:xfrm>
            <a:off x="0" y="9277687"/>
            <a:ext cx="2875388" cy="490201"/>
          </a:xfrm>
          <a:prstGeom prst="rect">
            <a:avLst/>
          </a:prstGeom>
        </p:spPr>
        <p:txBody>
          <a:bodyPr vert="horz" lIns="90315" tIns="45158" rIns="90315" bIns="45158"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9D5525E-6BA5-346F-C0F9-578C99E9B0DB}"/>
              </a:ext>
            </a:extLst>
          </p:cNvPr>
          <p:cNvSpPr>
            <a:spLocks noGrp="1"/>
          </p:cNvSpPr>
          <p:nvPr>
            <p:ph type="sldNum" sz="quarter" idx="3"/>
          </p:nvPr>
        </p:nvSpPr>
        <p:spPr>
          <a:xfrm>
            <a:off x="3758799" y="9277687"/>
            <a:ext cx="2875388" cy="490201"/>
          </a:xfrm>
          <a:prstGeom prst="rect">
            <a:avLst/>
          </a:prstGeom>
        </p:spPr>
        <p:txBody>
          <a:bodyPr vert="horz" lIns="90315" tIns="45158" rIns="90315" bIns="45158" rtlCol="0" anchor="b"/>
          <a:lstStyle>
            <a:lvl1pPr algn="r">
              <a:defRPr sz="1200"/>
            </a:lvl1pPr>
          </a:lstStyle>
          <a:p>
            <a:fld id="{9829479B-D615-41C0-87BF-F7028A0CB205}" type="slidenum">
              <a:rPr kumimoji="1" lang="ja-JP" altLang="en-US" smtClean="0"/>
              <a:t>‹#›</a:t>
            </a:fld>
            <a:endParaRPr kumimoji="1" lang="ja-JP" altLang="en-US"/>
          </a:p>
        </p:txBody>
      </p:sp>
    </p:spTree>
    <p:extLst>
      <p:ext uri="{BB962C8B-B14F-4D97-AF65-F5344CB8AC3E}">
        <p14:creationId xmlns:p14="http://schemas.microsoft.com/office/powerpoint/2010/main" val="3949156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875492" cy="490090"/>
          </a:xfrm>
          <a:prstGeom prst="rect">
            <a:avLst/>
          </a:prstGeom>
        </p:spPr>
        <p:txBody>
          <a:bodyPr vert="horz" lIns="89221" tIns="44610" rIns="89221" bIns="44610"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758725" y="2"/>
            <a:ext cx="2875492" cy="490090"/>
          </a:xfrm>
          <a:prstGeom prst="rect">
            <a:avLst/>
          </a:prstGeom>
        </p:spPr>
        <p:txBody>
          <a:bodyPr vert="horz" lIns="89221" tIns="44610" rIns="89221" bIns="44610"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2025/10/21</a:t>
            </a:fld>
            <a:endParaRPr lang="ja-JP" altLang="en-US" dirty="0"/>
          </a:p>
        </p:txBody>
      </p:sp>
      <p:sp>
        <p:nvSpPr>
          <p:cNvPr id="4" name="スライド イメージ プレースホルダー 3"/>
          <p:cNvSpPr>
            <a:spLocks noGrp="1" noRot="1" noChangeAspect="1"/>
          </p:cNvSpPr>
          <p:nvPr>
            <p:ph type="sldImg" idx="2"/>
          </p:nvPr>
        </p:nvSpPr>
        <p:spPr>
          <a:xfrm>
            <a:off x="690563" y="576263"/>
            <a:ext cx="5254625" cy="3941762"/>
          </a:xfrm>
          <a:prstGeom prst="rect">
            <a:avLst/>
          </a:prstGeom>
          <a:noFill/>
          <a:ln w="12700">
            <a:solidFill>
              <a:prstClr val="black"/>
            </a:solidFill>
          </a:ln>
        </p:spPr>
        <p:txBody>
          <a:bodyPr vert="horz" lIns="89221" tIns="44610" rIns="89221" bIns="44610" rtlCol="0" anchor="ctr"/>
          <a:lstStyle/>
          <a:p>
            <a:endParaRPr lang="ja-JP" altLang="en-US" dirty="0"/>
          </a:p>
        </p:txBody>
      </p:sp>
      <p:sp>
        <p:nvSpPr>
          <p:cNvPr id="5" name="ノート プレースホルダー 4"/>
          <p:cNvSpPr>
            <a:spLocks noGrp="1"/>
          </p:cNvSpPr>
          <p:nvPr>
            <p:ph type="body" sz="quarter" idx="3"/>
          </p:nvPr>
        </p:nvSpPr>
        <p:spPr>
          <a:xfrm>
            <a:off x="378583" y="4566710"/>
            <a:ext cx="5878583" cy="4711090"/>
          </a:xfrm>
          <a:prstGeom prst="rect">
            <a:avLst/>
          </a:prstGeom>
        </p:spPr>
        <p:txBody>
          <a:bodyPr vert="horz" lIns="89221" tIns="44610" rIns="89221" bIns="4461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277801"/>
            <a:ext cx="2875492" cy="490089"/>
          </a:xfrm>
          <a:prstGeom prst="rect">
            <a:avLst/>
          </a:prstGeom>
        </p:spPr>
        <p:txBody>
          <a:bodyPr vert="horz" lIns="89221" tIns="44610" rIns="89221" bIns="44610"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758725" y="9277801"/>
            <a:ext cx="2875492" cy="490089"/>
          </a:xfrm>
          <a:prstGeom prst="rect">
            <a:avLst/>
          </a:prstGeom>
        </p:spPr>
        <p:txBody>
          <a:bodyPr vert="horz" lIns="89221" tIns="44610" rIns="89221" bIns="44610"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6" name="スライド イメージ プレースホルダー 5">
            <a:extLst>
              <a:ext uri="{FF2B5EF4-FFF2-40B4-BE49-F238E27FC236}">
                <a16:creationId xmlns:a16="http://schemas.microsoft.com/office/drawing/2014/main" id="{737F33D1-2245-E652-8109-84CC107BB763}"/>
              </a:ext>
            </a:extLst>
          </p:cNvPr>
          <p:cNvSpPr>
            <a:spLocks noGrp="1" noRot="1" noChangeAspect="1"/>
          </p:cNvSpPr>
          <p:nvPr>
            <p:ph type="sldImg"/>
          </p:nvPr>
        </p:nvSpPr>
        <p:spPr/>
      </p:sp>
    </p:spTree>
    <p:extLst>
      <p:ext uri="{BB962C8B-B14F-4D97-AF65-F5344CB8AC3E}">
        <p14:creationId xmlns:p14="http://schemas.microsoft.com/office/powerpoint/2010/main" val="20793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6" name="スライド イメージ プレースホルダー 5">
            <a:extLst>
              <a:ext uri="{FF2B5EF4-FFF2-40B4-BE49-F238E27FC236}">
                <a16:creationId xmlns:a16="http://schemas.microsoft.com/office/drawing/2014/main" id="{A651C6A1-771D-9184-4FDC-7F6421C54013}"/>
              </a:ext>
            </a:extLst>
          </p:cNvPr>
          <p:cNvSpPr>
            <a:spLocks noGrp="1" noRot="1" noChangeAspect="1"/>
          </p:cNvSpPr>
          <p:nvPr>
            <p:ph type="sldImg"/>
          </p:nvPr>
        </p:nvSpPr>
        <p:spPr/>
      </p:sp>
    </p:spTree>
    <p:extLst>
      <p:ext uri="{BB962C8B-B14F-4D97-AF65-F5344CB8AC3E}">
        <p14:creationId xmlns:p14="http://schemas.microsoft.com/office/powerpoint/2010/main" val="4028717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79EEC831-7629-B3CF-C4B7-C5FA76E0E9B4}"/>
              </a:ext>
            </a:extLst>
          </p:cNvPr>
          <p:cNvSpPr>
            <a:spLocks noGrp="1" noRot="1" noChangeAspect="1"/>
          </p:cNvSpPr>
          <p:nvPr>
            <p:ph type="sldImg"/>
          </p:nvPr>
        </p:nvSpPr>
        <p:spPr/>
      </p:sp>
    </p:spTree>
    <p:extLst>
      <p:ext uri="{BB962C8B-B14F-4D97-AF65-F5344CB8AC3E}">
        <p14:creationId xmlns:p14="http://schemas.microsoft.com/office/powerpoint/2010/main" val="10902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6" name="スライド イメージ プレースホルダー 5">
            <a:extLst>
              <a:ext uri="{FF2B5EF4-FFF2-40B4-BE49-F238E27FC236}">
                <a16:creationId xmlns:a16="http://schemas.microsoft.com/office/drawing/2014/main" id="{7AB6265D-3179-3E40-2290-74812393A274}"/>
              </a:ext>
            </a:extLst>
          </p:cNvPr>
          <p:cNvSpPr>
            <a:spLocks noGrp="1" noRot="1" noChangeAspect="1"/>
          </p:cNvSpPr>
          <p:nvPr>
            <p:ph type="sldImg"/>
          </p:nvPr>
        </p:nvSpPr>
        <p:spPr/>
      </p:sp>
    </p:spTree>
    <p:extLst>
      <p:ext uri="{BB962C8B-B14F-4D97-AF65-F5344CB8AC3E}">
        <p14:creationId xmlns:p14="http://schemas.microsoft.com/office/powerpoint/2010/main" val="3929845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dirty="0"/>
          </a:p>
        </p:txBody>
      </p:sp>
      <p:sp>
        <p:nvSpPr>
          <p:cNvPr id="6" name="スライド イメージ プレースホルダー 5">
            <a:extLst>
              <a:ext uri="{FF2B5EF4-FFF2-40B4-BE49-F238E27FC236}">
                <a16:creationId xmlns:a16="http://schemas.microsoft.com/office/drawing/2014/main" id="{BB943B0C-2008-BA65-7F7B-76406C4A9C37}"/>
              </a:ext>
            </a:extLst>
          </p:cNvPr>
          <p:cNvSpPr>
            <a:spLocks noGrp="1" noRot="1" noChangeAspect="1"/>
          </p:cNvSpPr>
          <p:nvPr>
            <p:ph type="sldImg"/>
          </p:nvPr>
        </p:nvSpPr>
        <p:spPr/>
      </p:sp>
    </p:spTree>
    <p:extLst>
      <p:ext uri="{BB962C8B-B14F-4D97-AF65-F5344CB8AC3E}">
        <p14:creationId xmlns:p14="http://schemas.microsoft.com/office/powerpoint/2010/main" val="3303604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6" name="スライド イメージ プレースホルダー 5">
            <a:extLst>
              <a:ext uri="{FF2B5EF4-FFF2-40B4-BE49-F238E27FC236}">
                <a16:creationId xmlns:a16="http://schemas.microsoft.com/office/drawing/2014/main" id="{F6B8FA33-5307-2412-3569-F632D4E9CAAF}"/>
              </a:ext>
            </a:extLst>
          </p:cNvPr>
          <p:cNvSpPr>
            <a:spLocks noGrp="1" noRot="1" noChangeAspect="1"/>
          </p:cNvSpPr>
          <p:nvPr>
            <p:ph type="sldImg"/>
          </p:nvPr>
        </p:nvSpPr>
        <p:spPr/>
      </p:sp>
    </p:spTree>
    <p:extLst>
      <p:ext uri="{BB962C8B-B14F-4D97-AF65-F5344CB8AC3E}">
        <p14:creationId xmlns:p14="http://schemas.microsoft.com/office/powerpoint/2010/main" val="3162306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6" name="スライド イメージ プレースホルダー 5">
            <a:extLst>
              <a:ext uri="{FF2B5EF4-FFF2-40B4-BE49-F238E27FC236}">
                <a16:creationId xmlns:a16="http://schemas.microsoft.com/office/drawing/2014/main" id="{2760AD66-3349-5020-369B-C3BE5F8F0DB9}"/>
              </a:ext>
            </a:extLst>
          </p:cNvPr>
          <p:cNvSpPr>
            <a:spLocks noGrp="1" noRot="1" noChangeAspect="1"/>
          </p:cNvSpPr>
          <p:nvPr>
            <p:ph type="sldImg"/>
          </p:nvPr>
        </p:nvSpPr>
        <p:spPr/>
      </p:sp>
    </p:spTree>
    <p:extLst>
      <p:ext uri="{BB962C8B-B14F-4D97-AF65-F5344CB8AC3E}">
        <p14:creationId xmlns:p14="http://schemas.microsoft.com/office/powerpoint/2010/main" val="2246223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6" name="スライド イメージ プレースホルダー 5">
            <a:extLst>
              <a:ext uri="{FF2B5EF4-FFF2-40B4-BE49-F238E27FC236}">
                <a16:creationId xmlns:a16="http://schemas.microsoft.com/office/drawing/2014/main" id="{26471B05-9886-D9F1-C3B8-8B910E663683}"/>
              </a:ext>
            </a:extLst>
          </p:cNvPr>
          <p:cNvSpPr>
            <a:spLocks noGrp="1" noRot="1" noChangeAspect="1"/>
          </p:cNvSpPr>
          <p:nvPr>
            <p:ph type="sldImg"/>
          </p:nvPr>
        </p:nvSpPr>
        <p:spPr/>
      </p:sp>
    </p:spTree>
    <p:extLst>
      <p:ext uri="{BB962C8B-B14F-4D97-AF65-F5344CB8AC3E}">
        <p14:creationId xmlns:p14="http://schemas.microsoft.com/office/powerpoint/2010/main" val="879634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6" name="スライド イメージ プレースホルダー 5">
            <a:extLst>
              <a:ext uri="{FF2B5EF4-FFF2-40B4-BE49-F238E27FC236}">
                <a16:creationId xmlns:a16="http://schemas.microsoft.com/office/drawing/2014/main" id="{8AA8FA97-530B-F25D-2F47-D176CBC73AD4}"/>
              </a:ext>
            </a:extLst>
          </p:cNvPr>
          <p:cNvSpPr>
            <a:spLocks noGrp="1" noRot="1" noChangeAspect="1"/>
          </p:cNvSpPr>
          <p:nvPr>
            <p:ph type="sldImg"/>
          </p:nvPr>
        </p:nvSpPr>
        <p:spPr/>
      </p:sp>
    </p:spTree>
    <p:extLst>
      <p:ext uri="{BB962C8B-B14F-4D97-AF65-F5344CB8AC3E}">
        <p14:creationId xmlns:p14="http://schemas.microsoft.com/office/powerpoint/2010/main" val="2499471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10" name="スライド イメージ プレースホルダー 9">
            <a:extLst>
              <a:ext uri="{FF2B5EF4-FFF2-40B4-BE49-F238E27FC236}">
                <a16:creationId xmlns:a16="http://schemas.microsoft.com/office/drawing/2014/main" id="{9D0F2555-9487-35FA-06FD-3E9CCBD970D2}"/>
              </a:ext>
            </a:extLst>
          </p:cNvPr>
          <p:cNvSpPr>
            <a:spLocks noGrp="1" noRot="1" noChangeAspect="1"/>
          </p:cNvSpPr>
          <p:nvPr>
            <p:ph type="sldImg"/>
          </p:nvPr>
        </p:nvSpPr>
        <p:spPr/>
      </p:sp>
    </p:spTree>
    <p:extLst>
      <p:ext uri="{BB962C8B-B14F-4D97-AF65-F5344CB8AC3E}">
        <p14:creationId xmlns:p14="http://schemas.microsoft.com/office/powerpoint/2010/main" val="2782569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6" name="スライド イメージ プレースホルダー 5">
            <a:extLst>
              <a:ext uri="{FF2B5EF4-FFF2-40B4-BE49-F238E27FC236}">
                <a16:creationId xmlns:a16="http://schemas.microsoft.com/office/drawing/2014/main" id="{D467C7C1-2821-EB3C-FE55-44203BD43D67}"/>
              </a:ext>
            </a:extLst>
          </p:cNvPr>
          <p:cNvSpPr>
            <a:spLocks noGrp="1" noRot="1" noChangeAspect="1"/>
          </p:cNvSpPr>
          <p:nvPr>
            <p:ph type="sldImg"/>
          </p:nvPr>
        </p:nvSpPr>
        <p:spPr/>
      </p:sp>
    </p:spTree>
    <p:extLst>
      <p:ext uri="{BB962C8B-B14F-4D97-AF65-F5344CB8AC3E}">
        <p14:creationId xmlns:p14="http://schemas.microsoft.com/office/powerpoint/2010/main" val="205063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ja-JP" dirty="0"/>
          </a:p>
        </p:txBody>
      </p:sp>
      <p:sp>
        <p:nvSpPr>
          <p:cNvPr id="5" name="スライド イメージ プレースホルダー 4">
            <a:extLst>
              <a:ext uri="{FF2B5EF4-FFF2-40B4-BE49-F238E27FC236}">
                <a16:creationId xmlns:a16="http://schemas.microsoft.com/office/drawing/2014/main" id="{B77083B6-6F04-D80D-2D31-76F47C33E801}"/>
              </a:ext>
            </a:extLst>
          </p:cNvPr>
          <p:cNvSpPr>
            <a:spLocks noGrp="1" noRot="1" noChangeAspect="1"/>
          </p:cNvSpPr>
          <p:nvPr>
            <p:ph type="sldImg"/>
          </p:nvPr>
        </p:nvSpPr>
        <p:spPr/>
      </p:sp>
    </p:spTree>
    <p:extLst>
      <p:ext uri="{BB962C8B-B14F-4D97-AF65-F5344CB8AC3E}">
        <p14:creationId xmlns:p14="http://schemas.microsoft.com/office/powerpoint/2010/main" val="955997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6" name="スライド イメージ プレースホルダー 5">
            <a:extLst>
              <a:ext uri="{FF2B5EF4-FFF2-40B4-BE49-F238E27FC236}">
                <a16:creationId xmlns:a16="http://schemas.microsoft.com/office/drawing/2014/main" id="{D013E615-A79F-33E2-A833-8B82AB0EC073}"/>
              </a:ext>
            </a:extLst>
          </p:cNvPr>
          <p:cNvSpPr>
            <a:spLocks noGrp="1" noRot="1" noChangeAspect="1"/>
          </p:cNvSpPr>
          <p:nvPr>
            <p:ph type="sldImg"/>
          </p:nvPr>
        </p:nvSpPr>
        <p:spPr/>
      </p:sp>
    </p:spTree>
    <p:extLst>
      <p:ext uri="{BB962C8B-B14F-4D97-AF65-F5344CB8AC3E}">
        <p14:creationId xmlns:p14="http://schemas.microsoft.com/office/powerpoint/2010/main" val="2573154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15F7B264-5A7B-54ED-60D8-3BA65BEDC37B}"/>
              </a:ext>
            </a:extLst>
          </p:cNvPr>
          <p:cNvSpPr>
            <a:spLocks noGrp="1" noRot="1" noChangeAspect="1"/>
          </p:cNvSpPr>
          <p:nvPr>
            <p:ph type="sldImg"/>
          </p:nvPr>
        </p:nvSpPr>
        <p:spPr/>
      </p:sp>
    </p:spTree>
    <p:extLst>
      <p:ext uri="{BB962C8B-B14F-4D97-AF65-F5344CB8AC3E}">
        <p14:creationId xmlns:p14="http://schemas.microsoft.com/office/powerpoint/2010/main" val="3738233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971A14BF-B317-7E55-F75B-353804B4BF46}"/>
              </a:ext>
            </a:extLst>
          </p:cNvPr>
          <p:cNvSpPr>
            <a:spLocks noGrp="1" noRot="1" noChangeAspect="1"/>
          </p:cNvSpPr>
          <p:nvPr>
            <p:ph type="sldImg"/>
          </p:nvPr>
        </p:nvSpPr>
        <p:spPr/>
      </p:sp>
    </p:spTree>
    <p:extLst>
      <p:ext uri="{BB962C8B-B14F-4D97-AF65-F5344CB8AC3E}">
        <p14:creationId xmlns:p14="http://schemas.microsoft.com/office/powerpoint/2010/main" val="427282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B7CBE0B2-BC25-4C22-CE0C-99E552CB2A34}"/>
              </a:ext>
            </a:extLst>
          </p:cNvPr>
          <p:cNvSpPr>
            <a:spLocks noGrp="1" noRot="1" noChangeAspect="1"/>
          </p:cNvSpPr>
          <p:nvPr>
            <p:ph type="sldImg"/>
          </p:nvPr>
        </p:nvSpPr>
        <p:spPr/>
      </p:sp>
    </p:spTree>
    <p:extLst>
      <p:ext uri="{BB962C8B-B14F-4D97-AF65-F5344CB8AC3E}">
        <p14:creationId xmlns:p14="http://schemas.microsoft.com/office/powerpoint/2010/main" val="1251765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6" name="スライド イメージ プレースホルダー 5">
            <a:extLst>
              <a:ext uri="{FF2B5EF4-FFF2-40B4-BE49-F238E27FC236}">
                <a16:creationId xmlns:a16="http://schemas.microsoft.com/office/drawing/2014/main" id="{045CF2FD-0CC6-03E3-65FB-AE6E5075DA39}"/>
              </a:ext>
            </a:extLst>
          </p:cNvPr>
          <p:cNvSpPr>
            <a:spLocks noGrp="1" noRot="1" noChangeAspect="1"/>
          </p:cNvSpPr>
          <p:nvPr>
            <p:ph type="sldImg"/>
          </p:nvPr>
        </p:nvSpPr>
        <p:spPr/>
      </p:sp>
    </p:spTree>
    <p:extLst>
      <p:ext uri="{BB962C8B-B14F-4D97-AF65-F5344CB8AC3E}">
        <p14:creationId xmlns:p14="http://schemas.microsoft.com/office/powerpoint/2010/main" val="2337201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6" name="スライド イメージ プレースホルダー 5">
            <a:extLst>
              <a:ext uri="{FF2B5EF4-FFF2-40B4-BE49-F238E27FC236}">
                <a16:creationId xmlns:a16="http://schemas.microsoft.com/office/drawing/2014/main" id="{F6CC86A4-2CC6-8385-C219-37056BFF523E}"/>
              </a:ext>
            </a:extLst>
          </p:cNvPr>
          <p:cNvSpPr>
            <a:spLocks noGrp="1" noRot="1" noChangeAspect="1"/>
          </p:cNvSpPr>
          <p:nvPr>
            <p:ph type="sldImg"/>
          </p:nvPr>
        </p:nvSpPr>
        <p:spPr/>
      </p:sp>
    </p:spTree>
    <p:extLst>
      <p:ext uri="{BB962C8B-B14F-4D97-AF65-F5344CB8AC3E}">
        <p14:creationId xmlns:p14="http://schemas.microsoft.com/office/powerpoint/2010/main" val="2102000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6" name="スライド イメージ プレースホルダー 5">
            <a:extLst>
              <a:ext uri="{FF2B5EF4-FFF2-40B4-BE49-F238E27FC236}">
                <a16:creationId xmlns:a16="http://schemas.microsoft.com/office/drawing/2014/main" id="{DF1AC45C-A4B7-E51B-051F-BCD024DC8161}"/>
              </a:ext>
            </a:extLst>
          </p:cNvPr>
          <p:cNvSpPr>
            <a:spLocks noGrp="1" noRot="1" noChangeAspect="1"/>
          </p:cNvSpPr>
          <p:nvPr>
            <p:ph type="sldImg"/>
          </p:nvPr>
        </p:nvSpPr>
        <p:spPr/>
      </p:sp>
    </p:spTree>
    <p:extLst>
      <p:ext uri="{BB962C8B-B14F-4D97-AF65-F5344CB8AC3E}">
        <p14:creationId xmlns:p14="http://schemas.microsoft.com/office/powerpoint/2010/main" val="120965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6" name="スライド イメージ プレースホルダー 5">
            <a:extLst>
              <a:ext uri="{FF2B5EF4-FFF2-40B4-BE49-F238E27FC236}">
                <a16:creationId xmlns:a16="http://schemas.microsoft.com/office/drawing/2014/main" id="{385B5D36-DDE7-4305-FC27-E3FD70BC440E}"/>
              </a:ext>
            </a:extLst>
          </p:cNvPr>
          <p:cNvSpPr>
            <a:spLocks noGrp="1" noRot="1" noChangeAspect="1"/>
          </p:cNvSpPr>
          <p:nvPr>
            <p:ph type="sldImg"/>
          </p:nvPr>
        </p:nvSpPr>
        <p:spPr/>
      </p:sp>
    </p:spTree>
    <p:extLst>
      <p:ext uri="{BB962C8B-B14F-4D97-AF65-F5344CB8AC3E}">
        <p14:creationId xmlns:p14="http://schemas.microsoft.com/office/powerpoint/2010/main" val="641025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6" name="スライド イメージ プレースホルダー 5">
            <a:extLst>
              <a:ext uri="{FF2B5EF4-FFF2-40B4-BE49-F238E27FC236}">
                <a16:creationId xmlns:a16="http://schemas.microsoft.com/office/drawing/2014/main" id="{158EB849-49AA-4D97-0472-22C630ABE092}"/>
              </a:ext>
            </a:extLst>
          </p:cNvPr>
          <p:cNvSpPr>
            <a:spLocks noGrp="1" noRot="1" noChangeAspect="1"/>
          </p:cNvSpPr>
          <p:nvPr>
            <p:ph type="sldImg"/>
          </p:nvPr>
        </p:nvSpPr>
        <p:spPr/>
      </p:sp>
    </p:spTree>
    <p:extLst>
      <p:ext uri="{BB962C8B-B14F-4D97-AF65-F5344CB8AC3E}">
        <p14:creationId xmlns:p14="http://schemas.microsoft.com/office/powerpoint/2010/main" val="192009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88057E5D-CB67-6484-8477-21CFD6D15112}"/>
              </a:ext>
            </a:extLst>
          </p:cNvPr>
          <p:cNvSpPr>
            <a:spLocks noGrp="1" noRot="1" noChangeAspect="1"/>
          </p:cNvSpPr>
          <p:nvPr>
            <p:ph type="sldImg"/>
          </p:nvPr>
        </p:nvSpPr>
        <p:spPr/>
      </p:sp>
    </p:spTree>
    <p:extLst>
      <p:ext uri="{BB962C8B-B14F-4D97-AF65-F5344CB8AC3E}">
        <p14:creationId xmlns:p14="http://schemas.microsoft.com/office/powerpoint/2010/main" val="967788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6" name="スライド イメージ プレースホルダー 5">
            <a:extLst>
              <a:ext uri="{FF2B5EF4-FFF2-40B4-BE49-F238E27FC236}">
                <a16:creationId xmlns:a16="http://schemas.microsoft.com/office/drawing/2014/main" id="{B46A3F76-EE23-FFC8-CE9D-35F30C1087E5}"/>
              </a:ext>
            </a:extLst>
          </p:cNvPr>
          <p:cNvSpPr>
            <a:spLocks noGrp="1" noRot="1" noChangeAspect="1"/>
          </p:cNvSpPr>
          <p:nvPr>
            <p:ph type="sldImg"/>
          </p:nvPr>
        </p:nvSpPr>
        <p:spPr/>
      </p:sp>
    </p:spTree>
    <p:extLst>
      <p:ext uri="{BB962C8B-B14F-4D97-AF65-F5344CB8AC3E}">
        <p14:creationId xmlns:p14="http://schemas.microsoft.com/office/powerpoint/2010/main" val="720736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7" name="スライド イメージ プレースホルダー 6">
            <a:extLst>
              <a:ext uri="{FF2B5EF4-FFF2-40B4-BE49-F238E27FC236}">
                <a16:creationId xmlns:a16="http://schemas.microsoft.com/office/drawing/2014/main" id="{FBB8CE38-C039-929C-F3A9-71C47B8DB208}"/>
              </a:ext>
            </a:extLst>
          </p:cNvPr>
          <p:cNvSpPr>
            <a:spLocks noGrp="1" noRot="1" noChangeAspect="1"/>
          </p:cNvSpPr>
          <p:nvPr>
            <p:ph type="sldImg"/>
          </p:nvPr>
        </p:nvSpPr>
        <p:spPr/>
      </p:sp>
    </p:spTree>
    <p:extLst>
      <p:ext uri="{BB962C8B-B14F-4D97-AF65-F5344CB8AC3E}">
        <p14:creationId xmlns:p14="http://schemas.microsoft.com/office/powerpoint/2010/main" val="2090507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6" name="スライド イメージ プレースホルダー 5">
            <a:extLst>
              <a:ext uri="{FF2B5EF4-FFF2-40B4-BE49-F238E27FC236}">
                <a16:creationId xmlns:a16="http://schemas.microsoft.com/office/drawing/2014/main" id="{A1405837-5632-6CEB-CBDD-F24F1C544B7D}"/>
              </a:ext>
            </a:extLst>
          </p:cNvPr>
          <p:cNvSpPr>
            <a:spLocks noGrp="1" noRot="1" noChangeAspect="1"/>
          </p:cNvSpPr>
          <p:nvPr>
            <p:ph type="sldImg"/>
          </p:nvPr>
        </p:nvSpPr>
        <p:spPr/>
      </p:sp>
    </p:spTree>
    <p:extLst>
      <p:ext uri="{BB962C8B-B14F-4D97-AF65-F5344CB8AC3E}">
        <p14:creationId xmlns:p14="http://schemas.microsoft.com/office/powerpoint/2010/main" val="1111401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6" name="スライド イメージ プレースホルダー 5">
            <a:extLst>
              <a:ext uri="{FF2B5EF4-FFF2-40B4-BE49-F238E27FC236}">
                <a16:creationId xmlns:a16="http://schemas.microsoft.com/office/drawing/2014/main" id="{9BC36C4D-A54F-1C63-5CF0-F47B222C2896}"/>
              </a:ext>
            </a:extLst>
          </p:cNvPr>
          <p:cNvSpPr>
            <a:spLocks noGrp="1" noRot="1" noChangeAspect="1"/>
          </p:cNvSpPr>
          <p:nvPr>
            <p:ph type="sldImg"/>
          </p:nvPr>
        </p:nvSpPr>
        <p:spPr/>
      </p:sp>
    </p:spTree>
    <p:extLst>
      <p:ext uri="{BB962C8B-B14F-4D97-AF65-F5344CB8AC3E}">
        <p14:creationId xmlns:p14="http://schemas.microsoft.com/office/powerpoint/2010/main" val="2176520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6" name="スライド イメージ プレースホルダー 5">
            <a:extLst>
              <a:ext uri="{FF2B5EF4-FFF2-40B4-BE49-F238E27FC236}">
                <a16:creationId xmlns:a16="http://schemas.microsoft.com/office/drawing/2014/main" id="{42C406A6-9764-FCBA-0907-15EFA3DBBD42}"/>
              </a:ext>
            </a:extLst>
          </p:cNvPr>
          <p:cNvSpPr>
            <a:spLocks noGrp="1" noRot="1" noChangeAspect="1"/>
          </p:cNvSpPr>
          <p:nvPr>
            <p:ph type="sldImg"/>
          </p:nvPr>
        </p:nvSpPr>
        <p:spPr/>
      </p:sp>
    </p:spTree>
    <p:extLst>
      <p:ext uri="{BB962C8B-B14F-4D97-AF65-F5344CB8AC3E}">
        <p14:creationId xmlns:p14="http://schemas.microsoft.com/office/powerpoint/2010/main" val="408689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6" name="スライド イメージ プレースホルダー 5">
            <a:extLst>
              <a:ext uri="{FF2B5EF4-FFF2-40B4-BE49-F238E27FC236}">
                <a16:creationId xmlns:a16="http://schemas.microsoft.com/office/drawing/2014/main" id="{B9FC1048-97D7-5A1C-9B45-9524F1248013}"/>
              </a:ext>
            </a:extLst>
          </p:cNvPr>
          <p:cNvSpPr>
            <a:spLocks noGrp="1" noRot="1" noChangeAspect="1"/>
          </p:cNvSpPr>
          <p:nvPr>
            <p:ph type="sldImg"/>
          </p:nvPr>
        </p:nvSpPr>
        <p:spPr/>
      </p:sp>
    </p:spTree>
    <p:extLst>
      <p:ext uri="{BB962C8B-B14F-4D97-AF65-F5344CB8AC3E}">
        <p14:creationId xmlns:p14="http://schemas.microsoft.com/office/powerpoint/2010/main" val="3195137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6" name="スライド イメージ プレースホルダー 5">
            <a:extLst>
              <a:ext uri="{FF2B5EF4-FFF2-40B4-BE49-F238E27FC236}">
                <a16:creationId xmlns:a16="http://schemas.microsoft.com/office/drawing/2014/main" id="{B4EBBF38-FB1A-C3D8-335B-C6DE322A02EC}"/>
              </a:ext>
            </a:extLst>
          </p:cNvPr>
          <p:cNvSpPr>
            <a:spLocks noGrp="1" noRot="1" noChangeAspect="1"/>
          </p:cNvSpPr>
          <p:nvPr>
            <p:ph type="sldImg"/>
          </p:nvPr>
        </p:nvSpPr>
        <p:spPr/>
      </p:sp>
    </p:spTree>
    <p:extLst>
      <p:ext uri="{BB962C8B-B14F-4D97-AF65-F5344CB8AC3E}">
        <p14:creationId xmlns:p14="http://schemas.microsoft.com/office/powerpoint/2010/main" val="3148603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6" name="スライド イメージ プレースホルダー 5">
            <a:extLst>
              <a:ext uri="{FF2B5EF4-FFF2-40B4-BE49-F238E27FC236}">
                <a16:creationId xmlns:a16="http://schemas.microsoft.com/office/drawing/2014/main" id="{4268E757-B434-866C-ED60-D160BD4FAAAF}"/>
              </a:ext>
            </a:extLst>
          </p:cNvPr>
          <p:cNvSpPr>
            <a:spLocks noGrp="1" noRot="1" noChangeAspect="1"/>
          </p:cNvSpPr>
          <p:nvPr>
            <p:ph type="sldImg"/>
          </p:nvPr>
        </p:nvSpPr>
        <p:spPr/>
      </p:sp>
    </p:spTree>
    <p:extLst>
      <p:ext uri="{BB962C8B-B14F-4D97-AF65-F5344CB8AC3E}">
        <p14:creationId xmlns:p14="http://schemas.microsoft.com/office/powerpoint/2010/main" val="597156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6" name="スライド イメージ プレースホルダー 5">
            <a:extLst>
              <a:ext uri="{FF2B5EF4-FFF2-40B4-BE49-F238E27FC236}">
                <a16:creationId xmlns:a16="http://schemas.microsoft.com/office/drawing/2014/main" id="{39D5605A-4C60-89A0-27B4-4E0798DED237}"/>
              </a:ext>
            </a:extLst>
          </p:cNvPr>
          <p:cNvSpPr>
            <a:spLocks noGrp="1" noRot="1" noChangeAspect="1"/>
          </p:cNvSpPr>
          <p:nvPr>
            <p:ph type="sldImg"/>
          </p:nvPr>
        </p:nvSpPr>
        <p:spPr/>
      </p:sp>
    </p:spTree>
    <p:extLst>
      <p:ext uri="{BB962C8B-B14F-4D97-AF65-F5344CB8AC3E}">
        <p14:creationId xmlns:p14="http://schemas.microsoft.com/office/powerpoint/2010/main" val="35009079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6" name="スライド イメージ プレースホルダー 5">
            <a:extLst>
              <a:ext uri="{FF2B5EF4-FFF2-40B4-BE49-F238E27FC236}">
                <a16:creationId xmlns:a16="http://schemas.microsoft.com/office/drawing/2014/main" id="{BFE1B296-A1EF-380A-6786-4A0C4037D717}"/>
              </a:ext>
            </a:extLst>
          </p:cNvPr>
          <p:cNvSpPr>
            <a:spLocks noGrp="1" noRot="1" noChangeAspect="1"/>
          </p:cNvSpPr>
          <p:nvPr>
            <p:ph type="sldImg"/>
          </p:nvPr>
        </p:nvSpPr>
        <p:spPr/>
      </p:sp>
    </p:spTree>
    <p:extLst>
      <p:ext uri="{BB962C8B-B14F-4D97-AF65-F5344CB8AC3E}">
        <p14:creationId xmlns:p14="http://schemas.microsoft.com/office/powerpoint/2010/main" val="32178537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6" name="スライド イメージ プレースホルダー 5">
            <a:extLst>
              <a:ext uri="{FF2B5EF4-FFF2-40B4-BE49-F238E27FC236}">
                <a16:creationId xmlns:a16="http://schemas.microsoft.com/office/drawing/2014/main" id="{586626D4-49DB-41DA-8F17-AE8E95B30BA5}"/>
              </a:ext>
            </a:extLst>
          </p:cNvPr>
          <p:cNvSpPr>
            <a:spLocks noGrp="1" noRot="1" noChangeAspect="1"/>
          </p:cNvSpPr>
          <p:nvPr>
            <p:ph type="sldImg"/>
          </p:nvPr>
        </p:nvSpPr>
        <p:spPr/>
      </p:sp>
    </p:spTree>
    <p:extLst>
      <p:ext uri="{BB962C8B-B14F-4D97-AF65-F5344CB8AC3E}">
        <p14:creationId xmlns:p14="http://schemas.microsoft.com/office/powerpoint/2010/main" val="124659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a:t>
            </a:fld>
            <a:endParaRPr lang="ja-JP" altLang="en-US" dirty="0"/>
          </a:p>
        </p:txBody>
      </p:sp>
      <p:sp>
        <p:nvSpPr>
          <p:cNvPr id="6" name="スライド イメージ プレースホルダー 5">
            <a:extLst>
              <a:ext uri="{FF2B5EF4-FFF2-40B4-BE49-F238E27FC236}">
                <a16:creationId xmlns:a16="http://schemas.microsoft.com/office/drawing/2014/main" id="{946F10F3-639F-6D70-FB77-9F56EC0F383C}"/>
              </a:ext>
            </a:extLst>
          </p:cNvPr>
          <p:cNvSpPr>
            <a:spLocks noGrp="1" noRot="1" noChangeAspect="1"/>
          </p:cNvSpPr>
          <p:nvPr>
            <p:ph type="sldImg"/>
          </p:nvPr>
        </p:nvSpPr>
        <p:spPr/>
      </p:sp>
    </p:spTree>
    <p:extLst>
      <p:ext uri="{BB962C8B-B14F-4D97-AF65-F5344CB8AC3E}">
        <p14:creationId xmlns:p14="http://schemas.microsoft.com/office/powerpoint/2010/main" val="2705112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6" name="スライド イメージ プレースホルダー 5">
            <a:extLst>
              <a:ext uri="{FF2B5EF4-FFF2-40B4-BE49-F238E27FC236}">
                <a16:creationId xmlns:a16="http://schemas.microsoft.com/office/drawing/2014/main" id="{1D82F732-66D4-3E97-BBDE-3CD63C0684EE}"/>
              </a:ext>
            </a:extLst>
          </p:cNvPr>
          <p:cNvSpPr>
            <a:spLocks noGrp="1" noRot="1" noChangeAspect="1"/>
          </p:cNvSpPr>
          <p:nvPr>
            <p:ph type="sldImg"/>
          </p:nvPr>
        </p:nvSpPr>
        <p:spPr/>
      </p:sp>
    </p:spTree>
    <p:extLst>
      <p:ext uri="{BB962C8B-B14F-4D97-AF65-F5344CB8AC3E}">
        <p14:creationId xmlns:p14="http://schemas.microsoft.com/office/powerpoint/2010/main" val="1536809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dirty="0"/>
          </a:p>
        </p:txBody>
      </p:sp>
      <p:sp>
        <p:nvSpPr>
          <p:cNvPr id="6" name="スライド イメージ プレースホルダー 5">
            <a:extLst>
              <a:ext uri="{FF2B5EF4-FFF2-40B4-BE49-F238E27FC236}">
                <a16:creationId xmlns:a16="http://schemas.microsoft.com/office/drawing/2014/main" id="{0907E1F0-FE8F-EE0D-44AF-7FE12EAB2AA4}"/>
              </a:ext>
            </a:extLst>
          </p:cNvPr>
          <p:cNvSpPr>
            <a:spLocks noGrp="1" noRot="1" noChangeAspect="1"/>
          </p:cNvSpPr>
          <p:nvPr>
            <p:ph type="sldImg"/>
          </p:nvPr>
        </p:nvSpPr>
        <p:spPr/>
      </p:sp>
    </p:spTree>
    <p:extLst>
      <p:ext uri="{BB962C8B-B14F-4D97-AF65-F5344CB8AC3E}">
        <p14:creationId xmlns:p14="http://schemas.microsoft.com/office/powerpoint/2010/main" val="188259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a:t>
            </a:fld>
            <a:endParaRPr lang="ja-JP" altLang="en-US" dirty="0"/>
          </a:p>
        </p:txBody>
      </p:sp>
      <p:sp>
        <p:nvSpPr>
          <p:cNvPr id="6" name="スライド イメージ プレースホルダー 5">
            <a:extLst>
              <a:ext uri="{FF2B5EF4-FFF2-40B4-BE49-F238E27FC236}">
                <a16:creationId xmlns:a16="http://schemas.microsoft.com/office/drawing/2014/main" id="{E6DAE565-263B-382F-53F3-0E2A22F0A65B}"/>
              </a:ext>
            </a:extLst>
          </p:cNvPr>
          <p:cNvSpPr>
            <a:spLocks noGrp="1" noRot="1" noChangeAspect="1"/>
          </p:cNvSpPr>
          <p:nvPr>
            <p:ph type="sldImg"/>
          </p:nvPr>
        </p:nvSpPr>
        <p:spPr/>
      </p:sp>
    </p:spTree>
    <p:extLst>
      <p:ext uri="{BB962C8B-B14F-4D97-AF65-F5344CB8AC3E}">
        <p14:creationId xmlns:p14="http://schemas.microsoft.com/office/powerpoint/2010/main" val="17505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5" name="スライド イメージ プレースホルダー 4">
            <a:extLst>
              <a:ext uri="{FF2B5EF4-FFF2-40B4-BE49-F238E27FC236}">
                <a16:creationId xmlns:a16="http://schemas.microsoft.com/office/drawing/2014/main" id="{6BECDB84-8738-F7A5-5506-DA4A68FD1646}"/>
              </a:ext>
            </a:extLst>
          </p:cNvPr>
          <p:cNvSpPr>
            <a:spLocks noGrp="1" noRot="1" noChangeAspect="1"/>
          </p:cNvSpPr>
          <p:nvPr>
            <p:ph type="sldImg"/>
          </p:nvPr>
        </p:nvSpPr>
        <p:spPr/>
      </p:sp>
    </p:spTree>
    <p:extLst>
      <p:ext uri="{BB962C8B-B14F-4D97-AF65-F5344CB8AC3E}">
        <p14:creationId xmlns:p14="http://schemas.microsoft.com/office/powerpoint/2010/main" val="3964421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61410924-BB28-5019-2CE7-DEF862E081B5}"/>
              </a:ext>
            </a:extLst>
          </p:cNvPr>
          <p:cNvSpPr>
            <a:spLocks noGrp="1" noRot="1" noChangeAspect="1"/>
          </p:cNvSpPr>
          <p:nvPr>
            <p:ph type="sldImg"/>
          </p:nvPr>
        </p:nvSpPr>
        <p:spPr/>
      </p:sp>
    </p:spTree>
    <p:extLst>
      <p:ext uri="{BB962C8B-B14F-4D97-AF65-F5344CB8AC3E}">
        <p14:creationId xmlns:p14="http://schemas.microsoft.com/office/powerpoint/2010/main" val="232273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6" name="スライド イメージ プレースホルダー 5">
            <a:extLst>
              <a:ext uri="{FF2B5EF4-FFF2-40B4-BE49-F238E27FC236}">
                <a16:creationId xmlns:a16="http://schemas.microsoft.com/office/drawing/2014/main" id="{0B9EAFE5-8637-219B-5EBD-A2FE14B4457E}"/>
              </a:ext>
            </a:extLst>
          </p:cNvPr>
          <p:cNvSpPr>
            <a:spLocks noGrp="1" noRot="1" noChangeAspect="1"/>
          </p:cNvSpPr>
          <p:nvPr>
            <p:ph type="sldImg"/>
          </p:nvPr>
        </p:nvSpPr>
        <p:spPr/>
      </p:sp>
    </p:spTree>
    <p:extLst>
      <p:ext uri="{BB962C8B-B14F-4D97-AF65-F5344CB8AC3E}">
        <p14:creationId xmlns:p14="http://schemas.microsoft.com/office/powerpoint/2010/main" val="2263539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6" name="スライド イメージ プレースホルダー 5">
            <a:extLst>
              <a:ext uri="{FF2B5EF4-FFF2-40B4-BE49-F238E27FC236}">
                <a16:creationId xmlns:a16="http://schemas.microsoft.com/office/drawing/2014/main" id="{8F0CDBEE-4C10-F7C3-5779-8F1EBE14E576}"/>
              </a:ext>
            </a:extLst>
          </p:cNvPr>
          <p:cNvSpPr>
            <a:spLocks noGrp="1" noRot="1" noChangeAspect="1"/>
          </p:cNvSpPr>
          <p:nvPr>
            <p:ph type="sldImg"/>
          </p:nvPr>
        </p:nvSpPr>
        <p:spPr/>
      </p:sp>
    </p:spTree>
    <p:extLst>
      <p:ext uri="{BB962C8B-B14F-4D97-AF65-F5344CB8AC3E}">
        <p14:creationId xmlns:p14="http://schemas.microsoft.com/office/powerpoint/2010/main" val="3398518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2025/10/21</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2025/10/21</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2025/10/21</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19.xml"/><Relationship Id="rId7"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21.xml"/><Relationship Id="rId7"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emf"/><Relationship Id="rId10" Type="http://schemas.openxmlformats.org/officeDocument/2006/relationships/image" Target="../media/image20.jpeg"/><Relationship Id="rId4" Type="http://schemas.openxmlformats.org/officeDocument/2006/relationships/oleObject" Target="../embeddings/oleObject3.bin"/><Relationship Id="rId9"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oleObject" Target="../embeddings/oleObject2.bin"/><Relationship Id="rId5" Type="http://schemas.openxmlformats.org/officeDocument/2006/relationships/image" Target="../media/image4.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oleObject" Target="../embeddings/oleObject2.bin"/><Relationship Id="rId5" Type="http://schemas.openxmlformats.org/officeDocument/2006/relationships/image" Target="../media/image25.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oleObject" Target="../embeddings/oleObject2.bin"/><Relationship Id="rId5" Type="http://schemas.openxmlformats.org/officeDocument/2006/relationships/image" Target="../media/image30.pn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oleObject" Target="../embeddings/oleObject2.bin"/><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oleObject" Target="../embeddings/oleObject2.bin"/><Relationship Id="rId5" Type="http://schemas.openxmlformats.org/officeDocument/2006/relationships/image" Target="../media/image36.jpe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oleObject" Target="../embeddings/oleObject2.bin"/><Relationship Id="rId5" Type="http://schemas.openxmlformats.org/officeDocument/2006/relationships/image" Target="../media/image37.jpeg"/><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oleObject" Target="../embeddings/oleObject2.bin"/><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oleObject" Target="../embeddings/oleObject2.bin"/><Relationship Id="rId5" Type="http://schemas.openxmlformats.org/officeDocument/2006/relationships/image" Target="../media/image4.jpe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アプリについて知ろう</a:t>
            </a:r>
          </a:p>
        </p:txBody>
      </p:sp>
      <p:sp>
        <p:nvSpPr>
          <p:cNvPr id="2" name="テキスト ボックス 1">
            <a:extLst>
              <a:ext uri="{FF2B5EF4-FFF2-40B4-BE49-F238E27FC236}">
                <a16:creationId xmlns:a16="http://schemas.microsoft.com/office/drawing/2014/main" id="{946D0A82-0DD5-E1ED-0040-6BD26C211EF0}"/>
              </a:ext>
            </a:extLst>
          </p:cNvPr>
          <p:cNvSpPr txBox="1"/>
          <p:nvPr/>
        </p:nvSpPr>
        <p:spPr>
          <a:xfrm>
            <a:off x="796826" y="571149"/>
            <a:ext cx="6484600" cy="1200329"/>
          </a:xfrm>
          <a:prstGeom prst="rect">
            <a:avLst/>
          </a:prstGeom>
          <a:noFill/>
        </p:spPr>
        <p:txBody>
          <a:bodyPr wrap="square" rtlCol="0">
            <a:spAutoFit/>
          </a:bodyPr>
          <a:lstStyle/>
          <a:p>
            <a:r>
              <a:rPr lang="ja-JP" altLang="en-US" sz="3600" dirty="0">
                <a:latin typeface="BIZ UDPゴシック" panose="020B0400000000000000" pitchFamily="50" charset="-128"/>
                <a:ea typeface="BIZ UDPゴシック" panose="020B0400000000000000" pitchFamily="50" charset="-128"/>
              </a:rPr>
              <a:t>ス</a:t>
            </a:r>
            <a:r>
              <a:rPr kumimoji="1" lang="ja-JP" altLang="en-US" sz="3600" dirty="0">
                <a:latin typeface="BIZ UDPゴシック" panose="020B0400000000000000" pitchFamily="50" charset="-128"/>
                <a:ea typeface="BIZ UDPゴシック" panose="020B0400000000000000" pitchFamily="50" charset="-128"/>
              </a:rPr>
              <a:t>マートフォン</a:t>
            </a:r>
            <a:endParaRPr kumimoji="1" lang="en-US" altLang="ja-JP" sz="3600" dirty="0">
              <a:latin typeface="BIZ UDPゴシック" panose="020B0400000000000000" pitchFamily="50" charset="-128"/>
              <a:ea typeface="BIZ UDPゴシック" panose="020B0400000000000000" pitchFamily="50" charset="-128"/>
            </a:endParaRPr>
          </a:p>
          <a:p>
            <a:r>
              <a:rPr kumimoji="1" lang="en-US" altLang="ja-JP" sz="3600" dirty="0">
                <a:latin typeface="BIZ UDPゴシック" panose="020B0400000000000000" pitchFamily="50" charset="-128"/>
                <a:ea typeface="BIZ UDPゴシック" panose="020B0400000000000000" pitchFamily="50" charset="-128"/>
              </a:rPr>
              <a:t>iPhone</a:t>
            </a:r>
            <a:r>
              <a:rPr lang="ja-JP" altLang="en-US" sz="3600" dirty="0">
                <a:latin typeface="BIZ UDPゴシック" panose="020B0400000000000000" pitchFamily="50" charset="-128"/>
                <a:ea typeface="BIZ UDPゴシック" panose="020B0400000000000000" pitchFamily="50" charset="-128"/>
              </a:rPr>
              <a:t>基本</a:t>
            </a:r>
            <a:r>
              <a:rPr kumimoji="1" lang="ja-JP" altLang="en-US" sz="3600" dirty="0">
                <a:latin typeface="BIZ UDPゴシック" panose="020B0400000000000000" pitchFamily="50" charset="-128"/>
                <a:ea typeface="BIZ UDPゴシック" panose="020B0400000000000000" pitchFamily="50" charset="-128"/>
              </a:rPr>
              <a:t>編</a:t>
            </a:r>
            <a:r>
              <a:rPr kumimoji="1" lang="en-US" altLang="ja-JP" sz="3600" dirty="0">
                <a:latin typeface="BIZ UDPゴシック" panose="020B0400000000000000" pitchFamily="50" charset="-128"/>
                <a:ea typeface="BIZ UDPゴシック" panose="020B0400000000000000" pitchFamily="50" charset="-128"/>
              </a:rPr>
              <a:t> </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A8034934-E3F7-AAD8-6D83-72769471CA91}"/>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11</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月</a:t>
            </a:r>
          </a:p>
        </p:txBody>
      </p:sp>
    </p:spTree>
    <p:extLst>
      <p:ext uri="{BB962C8B-B14F-4D97-AF65-F5344CB8AC3E}">
        <p14:creationId xmlns:p14="http://schemas.microsoft.com/office/powerpoint/2010/main" val="437884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 name="図 2067">
            <a:extLst>
              <a:ext uri="{FF2B5EF4-FFF2-40B4-BE49-F238E27FC236}">
                <a16:creationId xmlns:a16="http://schemas.microsoft.com/office/drawing/2014/main" id="{569E31EE-1CB9-C0B3-1E8D-0316A74FC472}"/>
              </a:ext>
            </a:extLst>
          </p:cNvPr>
          <p:cNvPicPr>
            <a:picLocks noChangeAspect="1"/>
          </p:cNvPicPr>
          <p:nvPr/>
        </p:nvPicPr>
        <p:blipFill>
          <a:blip r:embed="rId4"/>
          <a:stretch>
            <a:fillRect/>
          </a:stretch>
        </p:blipFill>
        <p:spPr>
          <a:xfrm>
            <a:off x="5433781" y="2402491"/>
            <a:ext cx="2450804" cy="4340728"/>
          </a:xfrm>
          <a:prstGeom prst="rect">
            <a:avLst/>
          </a:prstGeom>
        </p:spPr>
      </p:pic>
      <p:pic>
        <p:nvPicPr>
          <p:cNvPr id="25" name="図 24">
            <a:extLst>
              <a:ext uri="{FF2B5EF4-FFF2-40B4-BE49-F238E27FC236}">
                <a16:creationId xmlns:a16="http://schemas.microsoft.com/office/drawing/2014/main" id="{F453EFE5-F508-1A73-EE1C-A2321AB1269C}"/>
              </a:ext>
            </a:extLst>
          </p:cNvPr>
          <p:cNvPicPr>
            <a:picLocks noChangeAspect="1"/>
          </p:cNvPicPr>
          <p:nvPr/>
        </p:nvPicPr>
        <p:blipFill>
          <a:blip r:embed="rId5"/>
          <a:stretch>
            <a:fillRect/>
          </a:stretch>
        </p:blipFill>
        <p:spPr>
          <a:xfrm>
            <a:off x="1230117" y="2397067"/>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9252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右下の削除ボタンを選択してダブルタップします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「写真を削除」をダブルタップします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カメラアプリ</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27" name="テキスト ボックス 26">
            <a:extLst>
              <a:ext uri="{FF2B5EF4-FFF2-40B4-BE49-F238E27FC236}">
                <a16:creationId xmlns:a16="http://schemas.microsoft.com/office/drawing/2014/main" id="{B63D0BC6-DD8D-AFD6-C9ED-14BC4DEFE5B2}"/>
              </a:ext>
            </a:extLst>
          </p:cNvPr>
          <p:cNvSpPr txBox="1"/>
          <p:nvPr/>
        </p:nvSpPr>
        <p:spPr>
          <a:xfrm>
            <a:off x="3657786" y="5119980"/>
            <a:ext cx="1693170" cy="1642309"/>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写真を表示した状態で、タッチやスワイプして削除ボタンを選択します</a:t>
            </a:r>
          </a:p>
        </p:txBody>
      </p:sp>
      <p:sp>
        <p:nvSpPr>
          <p:cNvPr id="23" name="テキスト ボックス 22">
            <a:extLst>
              <a:ext uri="{FF2B5EF4-FFF2-40B4-BE49-F238E27FC236}">
                <a16:creationId xmlns:a16="http://schemas.microsoft.com/office/drawing/2014/main" id="{B5EF3D53-9208-50B8-88AB-930C858F917A}"/>
              </a:ext>
            </a:extLst>
          </p:cNvPr>
          <p:cNvSpPr txBox="1"/>
          <p:nvPr/>
        </p:nvSpPr>
        <p:spPr>
          <a:xfrm>
            <a:off x="7869248" y="4433134"/>
            <a:ext cx="1280638" cy="1322221"/>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写真アプリからも操作することができます</a:t>
            </a:r>
          </a:p>
        </p:txBody>
      </p:sp>
      <p:sp>
        <p:nvSpPr>
          <p:cNvPr id="28" name="サブタイトル 2">
            <a:extLst>
              <a:ext uri="{FF2B5EF4-FFF2-40B4-BE49-F238E27FC236}">
                <a16:creationId xmlns:a16="http://schemas.microsoft.com/office/drawing/2014/main" id="{C3913562-7C27-CE8F-7960-2B214E4D27E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撮影した写真やビデオのビューアでの写真削除方法について</a:t>
            </a:r>
          </a:p>
        </p:txBody>
      </p:sp>
      <p:sp>
        <p:nvSpPr>
          <p:cNvPr id="29" name="四角形: 角を丸くする 28">
            <a:extLst>
              <a:ext uri="{FF2B5EF4-FFF2-40B4-BE49-F238E27FC236}">
                <a16:creationId xmlns:a16="http://schemas.microsoft.com/office/drawing/2014/main" id="{3BB8A1C0-495B-1596-7FD7-68E2C369B46E}"/>
              </a:ext>
            </a:extLst>
          </p:cNvPr>
          <p:cNvSpPr/>
          <p:nvPr/>
        </p:nvSpPr>
        <p:spPr>
          <a:xfrm>
            <a:off x="3314291" y="6402289"/>
            <a:ext cx="324260" cy="36000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66" name="四角形: 角を丸くする 2065">
            <a:extLst>
              <a:ext uri="{FF2B5EF4-FFF2-40B4-BE49-F238E27FC236}">
                <a16:creationId xmlns:a16="http://schemas.microsoft.com/office/drawing/2014/main" id="{C277DD22-19B0-41F6-EFB4-6C5C11FF6385}"/>
              </a:ext>
            </a:extLst>
          </p:cNvPr>
          <p:cNvSpPr/>
          <p:nvPr/>
        </p:nvSpPr>
        <p:spPr>
          <a:xfrm>
            <a:off x="5374667" y="5612539"/>
            <a:ext cx="2552864" cy="402665"/>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81055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B096927-BFE5-3A87-0EE3-8AF14F8B3E59}"/>
              </a:ext>
            </a:extLst>
          </p:cNvPr>
          <p:cNvPicPr>
            <a:picLocks noChangeAspect="1"/>
          </p:cNvPicPr>
          <p:nvPr/>
        </p:nvPicPr>
        <p:blipFill>
          <a:blip r:embed="rId4"/>
          <a:stretch>
            <a:fillRect/>
          </a:stretch>
        </p:blipFill>
        <p:spPr>
          <a:xfrm>
            <a:off x="325241" y="2055674"/>
            <a:ext cx="2005758" cy="1639966"/>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4" name="サブタイトル 2">
            <a:extLst>
              <a:ext uri="{FF2B5EF4-FFF2-40B4-BE49-F238E27FC236}">
                <a16:creationId xmlns:a16="http://schemas.microsoft.com/office/drawing/2014/main" id="{AC7560E0-4DDE-C278-9AC8-3FA71DE1BF55}"/>
              </a:ext>
            </a:extLst>
          </p:cNvPr>
          <p:cNvSpPr txBox="1">
            <a:spLocks/>
          </p:cNvSpPr>
          <p:nvPr/>
        </p:nvSpPr>
        <p:spPr>
          <a:xfrm>
            <a:off x="284326" y="99415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写真アプリには月別や日別など写真を探しやすく表示するライブラリ機能など、カメラアプリのビューアにはない機能があります</a:t>
            </a:r>
          </a:p>
        </p:txBody>
      </p:sp>
      <p:sp>
        <p:nvSpPr>
          <p:cNvPr id="10" name="テキスト ボックス 6">
            <a:extLst>
              <a:ext uri="{FF2B5EF4-FFF2-40B4-BE49-F238E27FC236}">
                <a16:creationId xmlns:a16="http://schemas.microsoft.com/office/drawing/2014/main" id="{8DC716F6-6818-A25A-8E07-C8D61A4DC58B}"/>
              </a:ext>
            </a:extLst>
          </p:cNvPr>
          <p:cNvSpPr txBox="1"/>
          <p:nvPr/>
        </p:nvSpPr>
        <p:spPr>
          <a:xfrm>
            <a:off x="2611735" y="1923141"/>
            <a:ext cx="6168924" cy="1836015"/>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30000"/>
              </a:lnSpc>
            </a:pPr>
            <a:r>
              <a:rPr lang="ja-JP" altLang="en-US" kern="100" dirty="0">
                <a:latin typeface="BIZ UDゴシック" panose="020B0400000000000000" pitchFamily="49" charset="-128"/>
                <a:ea typeface="BIZ UDゴシック" panose="020B0400000000000000" pitchFamily="49" charset="-128"/>
                <a:cs typeface="Times New Roman"/>
              </a:rPr>
              <a:t>カメラアプリの画面下部にタブバーと呼ばれる場所があり、４</a:t>
            </a:r>
            <a:r>
              <a:rPr lang="ja-JP" kern="100" dirty="0">
                <a:latin typeface="BIZ UDゴシック" panose="020B0400000000000000" pitchFamily="49" charset="-128"/>
                <a:ea typeface="BIZ UDゴシック" panose="020B0400000000000000" pitchFamily="49" charset="-128"/>
                <a:cs typeface="Times New Roman"/>
              </a:rPr>
              <a:t>つのボタンが並んでい</a:t>
            </a:r>
            <a:r>
              <a:rPr lang="ja-JP" altLang="en-US" kern="100" dirty="0">
                <a:latin typeface="BIZ UDゴシック" panose="020B0400000000000000" pitchFamily="49" charset="-128"/>
                <a:ea typeface="BIZ UDゴシック" panose="020B0400000000000000" pitchFamily="49" charset="-128"/>
                <a:cs typeface="Times New Roman"/>
              </a:rPr>
              <a:t>ます。タッチやスワイプでボタンをダブルタップするとそれぞれ対応したページが開きます。</a:t>
            </a:r>
            <a:endParaRPr lang="ja-JP" dirty="0">
              <a:latin typeface="BIZ UDゴシック" panose="020B0400000000000000" pitchFamily="49" charset="-128"/>
              <a:ea typeface="BIZ UDゴシック" panose="020B0400000000000000" pitchFamily="49" charset="-128"/>
              <a:cs typeface="Calibri"/>
            </a:endParaRPr>
          </a:p>
          <a:p>
            <a:pPr>
              <a:lnSpc>
                <a:spcPct val="130000"/>
              </a:lnSpc>
            </a:pPr>
            <a:r>
              <a:rPr lang="ja-JP" altLang="en-US" kern="100" dirty="0">
                <a:latin typeface="BIZ UDゴシック" panose="020B0400000000000000" pitchFamily="49" charset="-128"/>
                <a:ea typeface="BIZ UDゴシック" panose="020B0400000000000000" pitchFamily="49" charset="-128"/>
                <a:cs typeface="Times New Roman"/>
              </a:rPr>
              <a:t>左からライブラリ、For You、アルバム、検索の順で配置されています。</a:t>
            </a:r>
          </a:p>
        </p:txBody>
      </p:sp>
      <p:graphicFrame>
        <p:nvGraphicFramePr>
          <p:cNvPr id="11" name="表 16">
            <a:extLst>
              <a:ext uri="{FF2B5EF4-FFF2-40B4-BE49-F238E27FC236}">
                <a16:creationId xmlns:a16="http://schemas.microsoft.com/office/drawing/2014/main" id="{599D1B40-18B5-A6D0-23CC-E24B0B8F56C6}"/>
              </a:ext>
            </a:extLst>
          </p:cNvPr>
          <p:cNvGraphicFramePr>
            <a:graphicFrameLocks noGrp="1"/>
          </p:cNvGraphicFramePr>
          <p:nvPr>
            <p:extLst>
              <p:ext uri="{D42A27DB-BD31-4B8C-83A1-F6EECF244321}">
                <p14:modId xmlns:p14="http://schemas.microsoft.com/office/powerpoint/2010/main" val="791058816"/>
              </p:ext>
            </p:extLst>
          </p:nvPr>
        </p:nvGraphicFramePr>
        <p:xfrm>
          <a:off x="298132" y="3934257"/>
          <a:ext cx="8547736" cy="2258356"/>
        </p:xfrm>
        <a:graphic>
          <a:graphicData uri="http://schemas.openxmlformats.org/drawingml/2006/table">
            <a:tbl>
              <a:tblPr firstRow="1" bandRow="1">
                <a:tableStyleId>{2D5ABB26-0587-4C30-8999-92F81FD0307C}</a:tableStyleId>
              </a:tblPr>
              <a:tblGrid>
                <a:gridCol w="1734795">
                  <a:extLst>
                    <a:ext uri="{9D8B030D-6E8A-4147-A177-3AD203B41FA5}">
                      <a16:colId xmlns:a16="http://schemas.microsoft.com/office/drawing/2014/main" val="3953849209"/>
                    </a:ext>
                  </a:extLst>
                </a:gridCol>
                <a:gridCol w="6812941">
                  <a:extLst>
                    <a:ext uri="{9D8B030D-6E8A-4147-A177-3AD203B41FA5}">
                      <a16:colId xmlns:a16="http://schemas.microsoft.com/office/drawing/2014/main" val="3299577948"/>
                    </a:ext>
                  </a:extLst>
                </a:gridCol>
              </a:tblGrid>
              <a:tr h="517756">
                <a:tc>
                  <a:txBody>
                    <a:bodyPr/>
                    <a:lstStyle/>
                    <a:p>
                      <a:r>
                        <a:rPr lang="ja-JP" altLang="en-US" b="0" dirty="0">
                          <a:latin typeface="BIZ UDPゴシック" panose="020B0400000000000000" pitchFamily="50" charset="-128"/>
                          <a:ea typeface="BIZ UDPゴシック" panose="020B0400000000000000" pitchFamily="50" charset="-128"/>
                        </a:rPr>
                        <a:t>①ライブラリ</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marL="0" marR="0" lvl="0" indent="0" algn="just">
                        <a:lnSpc>
                          <a:spcPct val="100000"/>
                        </a:lnSpc>
                        <a:spcBef>
                          <a:spcPts val="600"/>
                        </a:spcBef>
                        <a:spcAft>
                          <a:spcPts val="0"/>
                        </a:spcAft>
                        <a:buNone/>
                      </a:pPr>
                      <a:r>
                        <a:rPr lang="ja-JP" sz="1600" b="0" i="0" u="none" strike="noStrike" noProof="0" dirty="0">
                          <a:latin typeface="BIZ UDPゴシック" panose="020B0400000000000000" pitchFamily="50" charset="-128"/>
                          <a:ea typeface="BIZ UDPゴシック" panose="020B0400000000000000" pitchFamily="50" charset="-128"/>
                        </a:rPr>
                        <a:t>年別や月別</a:t>
                      </a:r>
                      <a:r>
                        <a:rPr lang="ja-JP" altLang="en-US" sz="1600" b="0" i="0" u="none" strike="noStrike" noProof="0" dirty="0">
                          <a:latin typeface="BIZ UDPゴシック" panose="020B0400000000000000" pitchFamily="50" charset="-128"/>
                          <a:ea typeface="BIZ UDPゴシック" panose="020B0400000000000000" pitchFamily="50" charset="-128"/>
                        </a:rPr>
                        <a:t>、日別、</a:t>
                      </a:r>
                      <a:r>
                        <a:rPr lang="ja-JP" sz="1600" b="0" i="0" u="none" strike="noStrike" noProof="0" dirty="0">
                          <a:latin typeface="BIZ UDPゴシック" panose="020B0400000000000000" pitchFamily="50" charset="-128"/>
                          <a:ea typeface="BIZ UDPゴシック" panose="020B0400000000000000" pitchFamily="50" charset="-128"/>
                        </a:rPr>
                        <a:t>撮影した写真</a:t>
                      </a:r>
                      <a:r>
                        <a:rPr lang="ja-JP" altLang="en-US" sz="1600" b="0" i="0" u="none" strike="noStrike" noProof="0" dirty="0">
                          <a:latin typeface="BIZ UDPゴシック" panose="020B0400000000000000" pitchFamily="50" charset="-128"/>
                          <a:ea typeface="BIZ UDPゴシック" panose="020B0400000000000000" pitchFamily="50" charset="-128"/>
                        </a:rPr>
                        <a:t>や動画の</a:t>
                      </a:r>
                      <a:r>
                        <a:rPr lang="ja-JP" sz="1600" b="0" i="0" u="none" strike="noStrike" noProof="0" dirty="0">
                          <a:latin typeface="BIZ UDPゴシック" panose="020B0400000000000000" pitchFamily="50" charset="-128"/>
                          <a:ea typeface="BIZ UDPゴシック" panose="020B0400000000000000" pitchFamily="50" charset="-128"/>
                        </a:rPr>
                        <a:t>範囲</a:t>
                      </a:r>
                      <a:r>
                        <a:rPr lang="ja-JP" altLang="en-US" sz="1600" b="0" i="0" u="none" strike="noStrike" noProof="0" dirty="0">
                          <a:latin typeface="BIZ UDPゴシック" panose="020B0400000000000000" pitchFamily="50" charset="-128"/>
                          <a:ea typeface="BIZ UDPゴシック" panose="020B0400000000000000" pitchFamily="50" charset="-128"/>
                        </a:rPr>
                        <a:t>を決めて絞り込んで探すことができます。</a:t>
                      </a:r>
                      <a:endParaRPr lang="ja-JP" sz="1600" b="0" i="0" u="none" strike="noStrike" noProof="0" dirty="0">
                        <a:latin typeface="BIZ UDPゴシック" panose="020B0400000000000000" pitchFamily="50" charset="-128"/>
                        <a:ea typeface="BIZ UDPゴシック" panose="020B0400000000000000" pitchFamily="50" charset="-128"/>
                      </a:endParaRPr>
                    </a:p>
                  </a:txBody>
                  <a:tcPr marT="468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79285716"/>
                  </a:ext>
                </a:extLst>
              </a:tr>
              <a:tr h="517756">
                <a:tc>
                  <a:txBody>
                    <a:bodyPr/>
                    <a:lstStyle/>
                    <a:p>
                      <a:r>
                        <a:rPr lang="ja-JP" altLang="en-US" b="0" dirty="0">
                          <a:latin typeface="BIZ UDPゴシック" panose="020B0400000000000000" pitchFamily="50" charset="-128"/>
                          <a:ea typeface="BIZ UDPゴシック" panose="020B0400000000000000" pitchFamily="50" charset="-128"/>
                        </a:rPr>
                        <a:t>②For You</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just">
                        <a:lnSpc>
                          <a:spcPct val="100000"/>
                        </a:lnSpc>
                        <a:spcBef>
                          <a:spcPts val="0"/>
                        </a:spcBef>
                        <a:spcAft>
                          <a:spcPts val="0"/>
                        </a:spcAft>
                        <a:buNone/>
                      </a:pPr>
                      <a:r>
                        <a:rPr lang="ja-JP" sz="1600" b="0" i="0" u="none" strike="noStrike" noProof="0" dirty="0">
                          <a:latin typeface="BIZ UDPゴシック" panose="020B0400000000000000" pitchFamily="50" charset="-128"/>
                          <a:ea typeface="BIZ UDPゴシック" panose="020B0400000000000000" pitchFamily="50" charset="-128"/>
                        </a:rPr>
                        <a:t>これまでに撮影された</a:t>
                      </a:r>
                      <a:r>
                        <a:rPr lang="ja-JP" altLang="en-US" sz="1600" b="0" i="0" u="none" strike="noStrike" noProof="0" dirty="0">
                          <a:latin typeface="BIZ UDPゴシック" panose="020B0400000000000000" pitchFamily="50" charset="-128"/>
                          <a:ea typeface="BIZ UDPゴシック" panose="020B0400000000000000" pitchFamily="50" charset="-128"/>
                        </a:rPr>
                        <a:t>写真</a:t>
                      </a:r>
                      <a:r>
                        <a:rPr lang="ja-JP" sz="1600" b="0" i="0" u="none" strike="noStrike" noProof="0" dirty="0">
                          <a:latin typeface="BIZ UDPゴシック" panose="020B0400000000000000" pitchFamily="50" charset="-128"/>
                          <a:ea typeface="BIZ UDPゴシック" panose="020B0400000000000000" pitchFamily="50" charset="-128"/>
                        </a:rPr>
                        <a:t>や</a:t>
                      </a:r>
                      <a:r>
                        <a:rPr lang="ja-JP" altLang="en-US" sz="1600" b="0" i="0" u="none" strike="noStrike" noProof="0" dirty="0">
                          <a:latin typeface="BIZ UDPゴシック" panose="020B0400000000000000" pitchFamily="50" charset="-128"/>
                          <a:ea typeface="BIZ UDPゴシック" panose="020B0400000000000000" pitchFamily="50" charset="-128"/>
                        </a:rPr>
                        <a:t>ビデオの中からiPhoneが自動で作成した</a:t>
                      </a:r>
                      <a:br>
                        <a:rPr lang="en-US" altLang="ja-JP" sz="1600" b="0" i="0" u="none" strike="noStrike" noProof="0" dirty="0">
                          <a:latin typeface="BIZ UDPゴシック" panose="020B0400000000000000" pitchFamily="50" charset="-128"/>
                          <a:ea typeface="BIZ UDPゴシック" panose="020B0400000000000000" pitchFamily="50" charset="-128"/>
                        </a:rPr>
                      </a:br>
                      <a:r>
                        <a:rPr lang="ja-JP" altLang="en-US" sz="1600" b="0" i="0" u="none" strike="noStrike" noProof="0" dirty="0">
                          <a:latin typeface="BIZ UDPゴシック" panose="020B0400000000000000" pitchFamily="50" charset="-128"/>
                          <a:ea typeface="BIZ UDPゴシック" panose="020B0400000000000000" pitchFamily="50" charset="-128"/>
                        </a:rPr>
                        <a:t>アルバムなどが表示されます。</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73334230"/>
                  </a:ext>
                </a:extLst>
              </a:tr>
              <a:tr h="517756">
                <a:tc>
                  <a:txBody>
                    <a:bodyPr/>
                    <a:lstStyle/>
                    <a:p>
                      <a:r>
                        <a:rPr lang="ja-JP" altLang="en-US" b="0" dirty="0">
                          <a:latin typeface="BIZ UDPゴシック" panose="020B0400000000000000" pitchFamily="50" charset="-128"/>
                          <a:ea typeface="BIZ UDPゴシック" panose="020B0400000000000000" pitchFamily="50" charset="-128"/>
                        </a:rPr>
                        <a:t>③アルバム</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ja-JP" altLang="en-US" sz="1600" b="0" i="0" u="none" strike="noStrike" noProof="0" dirty="0">
                          <a:latin typeface="BIZ UDPゴシック" panose="020B0400000000000000" pitchFamily="50" charset="-128"/>
                          <a:ea typeface="BIZ UDPゴシック" panose="020B0400000000000000" pitchFamily="50" charset="-128"/>
                        </a:rPr>
                        <a:t>最近の項目やダウンロードなどフォルダによって写真が管理されています。</a:t>
                      </a:r>
                      <a:endParaRPr kumimoji="1" lang="ja-JP" altLang="en-US" sz="1600" b="0" i="0" u="none" strike="noStrike" noProof="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8003878"/>
                  </a:ext>
                </a:extLst>
              </a:tr>
              <a:tr h="517756">
                <a:tc>
                  <a:txBody>
                    <a:bodyPr/>
                    <a:lstStyle/>
                    <a:p>
                      <a:r>
                        <a:rPr lang="ja-JP" altLang="en-US" b="0" dirty="0">
                          <a:latin typeface="BIZ UDPゴシック" panose="020B0400000000000000" pitchFamily="50" charset="-128"/>
                          <a:ea typeface="BIZ UDPゴシック" panose="020B0400000000000000" pitchFamily="50" charset="-128"/>
                        </a:rPr>
                        <a:t>④検索</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ja-JP" altLang="en-US" sz="1600" b="0" i="0" u="none" strike="noStrike" noProof="0" dirty="0">
                          <a:latin typeface="BIZ UDPゴシック" panose="020B0400000000000000" pitchFamily="50" charset="-128"/>
                          <a:ea typeface="BIZ UDPゴシック" panose="020B0400000000000000" pitchFamily="50" charset="-128"/>
                        </a:rPr>
                        <a:t>犬や猫、アイスクリームなどのキーワードを入れて検索すると保存された</a:t>
                      </a:r>
                      <a:br>
                        <a:rPr lang="en-US" altLang="ja-JP" sz="1600" b="0" i="0" u="none" strike="noStrike" noProof="0" dirty="0">
                          <a:latin typeface="BIZ UDPゴシック" panose="020B0400000000000000" pitchFamily="50" charset="-128"/>
                          <a:ea typeface="BIZ UDPゴシック" panose="020B0400000000000000" pitchFamily="50" charset="-128"/>
                        </a:rPr>
                      </a:br>
                      <a:r>
                        <a:rPr lang="ja-JP" altLang="en-US" sz="1600" b="0" i="0" u="none" strike="noStrike" noProof="0" dirty="0">
                          <a:latin typeface="BIZ UDPゴシック" panose="020B0400000000000000" pitchFamily="50" charset="-128"/>
                          <a:ea typeface="BIZ UDPゴシック" panose="020B0400000000000000" pitchFamily="50" charset="-128"/>
                        </a:rPr>
                        <a:t>写真内から該当する写真を表示してくれます。</a:t>
                      </a:r>
                      <a:endParaRPr kumimoji="1" lang="ja-JP" altLang="en-US" sz="1600" b="0" i="0" u="none" strike="noStrike" noProof="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02553207"/>
                  </a:ext>
                </a:extLst>
              </a:tr>
            </a:tbl>
          </a:graphicData>
        </a:graphic>
      </p:graphicFrame>
      <p:sp>
        <p:nvSpPr>
          <p:cNvPr id="12" name="テキスト ボックス 6">
            <a:extLst>
              <a:ext uri="{FF2B5EF4-FFF2-40B4-BE49-F238E27FC236}">
                <a16:creationId xmlns:a16="http://schemas.microsoft.com/office/drawing/2014/main" id="{7BB6A9C4-14DA-BCEF-F6BA-06162160DF57}"/>
              </a:ext>
            </a:extLst>
          </p:cNvPr>
          <p:cNvSpPr txBox="1"/>
          <p:nvPr/>
        </p:nvSpPr>
        <p:spPr>
          <a:xfrm>
            <a:off x="284326" y="6144096"/>
            <a:ext cx="8380702" cy="682046"/>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lnSpc>
                <a:spcPct val="130000"/>
              </a:lnSpc>
            </a:pPr>
            <a:r>
              <a:rPr lang="ja-JP" altLang="en-US" sz="1600" kern="100" dirty="0">
                <a:solidFill>
                  <a:schemeClr val="accent1"/>
                </a:solidFill>
                <a:latin typeface="BIZ UDゴシック" panose="020B0400000000000000" pitchFamily="49" charset="-128"/>
                <a:ea typeface="BIZ UDゴシック" panose="020B0400000000000000" pitchFamily="49" charset="-128"/>
                <a:cs typeface="Times New Roman"/>
              </a:rPr>
              <a:t>※</a:t>
            </a:r>
            <a:r>
              <a:rPr lang="ja-JP" sz="1600" kern="100" dirty="0">
                <a:solidFill>
                  <a:schemeClr val="accent1"/>
                </a:solidFill>
                <a:latin typeface="BIZ UDゴシック" panose="020B0400000000000000" pitchFamily="49" charset="-128"/>
                <a:ea typeface="BIZ UDゴシック" panose="020B0400000000000000" pitchFamily="49" charset="-128"/>
                <a:cs typeface="Times New Roman"/>
              </a:rPr>
              <a:t>写真アプリやカメラアプリのビューア閲覧時に、</a:t>
            </a:r>
            <a:r>
              <a:rPr lang="ja-JP" altLang="en-US" sz="1600" kern="100" dirty="0">
                <a:solidFill>
                  <a:schemeClr val="accent1"/>
                </a:solidFill>
                <a:latin typeface="BIZ UDゴシック" panose="020B0400000000000000" pitchFamily="49" charset="-128"/>
                <a:ea typeface="BIZ UDゴシック" panose="020B0400000000000000" pitchFamily="49" charset="-128"/>
                <a:cs typeface="Times New Roman"/>
              </a:rPr>
              <a:t>タッチやスワイプで写真やビデオを</a:t>
            </a:r>
            <a:endParaRPr lang="en-US" altLang="ja-JP" sz="1600" kern="100" dirty="0">
              <a:solidFill>
                <a:schemeClr val="accent1"/>
              </a:solidFill>
              <a:latin typeface="BIZ UDゴシック" panose="020B0400000000000000" pitchFamily="49" charset="-128"/>
              <a:ea typeface="BIZ UDゴシック" panose="020B0400000000000000" pitchFamily="49" charset="-128"/>
              <a:cs typeface="Times New Roman"/>
            </a:endParaRPr>
          </a:p>
          <a:p>
            <a:pPr algn="just">
              <a:lnSpc>
                <a:spcPct val="130000"/>
              </a:lnSpc>
            </a:pPr>
            <a:r>
              <a:rPr lang="ja-JP" altLang="en-US" sz="1600" kern="100" dirty="0">
                <a:solidFill>
                  <a:schemeClr val="accent1"/>
                </a:solidFill>
                <a:latin typeface="BIZ UDゴシック" panose="020B0400000000000000" pitchFamily="49" charset="-128"/>
                <a:ea typeface="BIZ UDゴシック" panose="020B0400000000000000" pitchFamily="49" charset="-128"/>
                <a:cs typeface="Times New Roman"/>
              </a:rPr>
              <a:t>選択した際に読み上げるのは日付のみになります</a:t>
            </a:r>
          </a:p>
        </p:txBody>
      </p:sp>
      <p:sp>
        <p:nvSpPr>
          <p:cNvPr id="8" name="Slide Number Placeholder 5">
            <a:extLst>
              <a:ext uri="{FF2B5EF4-FFF2-40B4-BE49-F238E27FC236}">
                <a16:creationId xmlns:a16="http://schemas.microsoft.com/office/drawing/2014/main" id="{C8C78D8D-51F7-2D59-F56A-F2813582005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13" name="四角形: 角を丸くする 12">
            <a:extLst>
              <a:ext uri="{FF2B5EF4-FFF2-40B4-BE49-F238E27FC236}">
                <a16:creationId xmlns:a16="http://schemas.microsoft.com/office/drawing/2014/main" id="{C7389B6A-5FFA-FDCE-A853-4A9618E22CEA}"/>
              </a:ext>
            </a:extLst>
          </p:cNvPr>
          <p:cNvSpPr/>
          <p:nvPr/>
        </p:nvSpPr>
        <p:spPr>
          <a:xfrm>
            <a:off x="110676" y="3330209"/>
            <a:ext cx="2437112"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323A14D0-43D8-E7E7-AB14-C4DCA8089AEB}"/>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写真アプリ</a:t>
            </a:r>
            <a:endParaRPr lang="ja-JP" altLang="en-US" dirty="0"/>
          </a:p>
        </p:txBody>
      </p:sp>
    </p:spTree>
    <p:extLst>
      <p:ext uri="{BB962C8B-B14F-4D97-AF65-F5344CB8AC3E}">
        <p14:creationId xmlns:p14="http://schemas.microsoft.com/office/powerpoint/2010/main" val="1416111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9C63EF2-4A7D-CC02-40F3-FDA15A7D6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499" y="240330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写真アプリ</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写真アプリのライブラリの基本的な操作方法です</a:t>
            </a:r>
          </a:p>
        </p:txBody>
      </p:sp>
      <p:sp>
        <p:nvSpPr>
          <p:cNvPr id="3" name="テキスト ボックス 2">
            <a:extLst>
              <a:ext uri="{FF2B5EF4-FFF2-40B4-BE49-F238E27FC236}">
                <a16:creationId xmlns:a16="http://schemas.microsoft.com/office/drawing/2014/main" id="{83178B4D-295D-4F6C-96E0-C03D0A243CF5}"/>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2069A57C-14ED-6CDB-F8BA-B4A2BF04A483}"/>
              </a:ext>
            </a:extLst>
          </p:cNvPr>
          <p:cNvSpPr txBox="1"/>
          <p:nvPr/>
        </p:nvSpPr>
        <p:spPr>
          <a:xfrm>
            <a:off x="3485787" y="1512998"/>
            <a:ext cx="3743688"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写真を開いて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5" name="テキスト ボックス 4">
            <a:extLst>
              <a:ext uri="{FF2B5EF4-FFF2-40B4-BE49-F238E27FC236}">
                <a16:creationId xmlns:a16="http://schemas.microsoft.com/office/drawing/2014/main" id="{0624D78C-B639-5813-5B3A-257464D6BD63}"/>
              </a:ext>
            </a:extLst>
          </p:cNvPr>
          <p:cNvSpPr txBox="1"/>
          <p:nvPr/>
        </p:nvSpPr>
        <p:spPr>
          <a:xfrm>
            <a:off x="5861767" y="4008484"/>
            <a:ext cx="3282233"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写真アプリはホーム画面からジェスチャー操作でも開けます</a:t>
            </a:r>
          </a:p>
        </p:txBody>
      </p:sp>
    </p:spTree>
    <p:extLst>
      <p:ext uri="{BB962C8B-B14F-4D97-AF65-F5344CB8AC3E}">
        <p14:creationId xmlns:p14="http://schemas.microsoft.com/office/powerpoint/2010/main" val="111249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81DA584-24FF-D00A-1C47-8B1528C1BCC1}"/>
              </a:ext>
            </a:extLst>
          </p:cNvPr>
          <p:cNvPicPr>
            <a:picLocks noChangeAspect="1"/>
          </p:cNvPicPr>
          <p:nvPr/>
        </p:nvPicPr>
        <p:blipFill>
          <a:blip r:embed="rId4"/>
          <a:stretch>
            <a:fillRect/>
          </a:stretch>
        </p:blipFill>
        <p:spPr>
          <a:xfrm>
            <a:off x="3368853" y="2404992"/>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写真アプリ</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写真アプリのライブラリの基本的な操作方法です</a:t>
            </a:r>
          </a:p>
        </p:txBody>
      </p:sp>
      <p:sp>
        <p:nvSpPr>
          <p:cNvPr id="3" name="テキスト ボックス 2">
            <a:extLst>
              <a:ext uri="{FF2B5EF4-FFF2-40B4-BE49-F238E27FC236}">
                <a16:creationId xmlns:a16="http://schemas.microsoft.com/office/drawing/2014/main" id="{83178B4D-295D-4F6C-96E0-C03D0A243CF5}"/>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2069A57C-14ED-6CDB-F8BA-B4A2BF04A483}"/>
              </a:ext>
            </a:extLst>
          </p:cNvPr>
          <p:cNvSpPr txBox="1"/>
          <p:nvPr/>
        </p:nvSpPr>
        <p:spPr>
          <a:xfrm>
            <a:off x="3485787" y="1512998"/>
            <a:ext cx="3743688"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画面下部のタブバーからライブラリを選択してダブルタップします</a:t>
            </a:r>
          </a:p>
        </p:txBody>
      </p:sp>
      <p:sp>
        <p:nvSpPr>
          <p:cNvPr id="6" name="テキスト ボックス 5">
            <a:extLst>
              <a:ext uri="{FF2B5EF4-FFF2-40B4-BE49-F238E27FC236}">
                <a16:creationId xmlns:a16="http://schemas.microsoft.com/office/drawing/2014/main" id="{4D749FF2-1BAC-EA14-5418-771A3BEAAF3B}"/>
              </a:ext>
            </a:extLst>
          </p:cNvPr>
          <p:cNvSpPr txBox="1"/>
          <p:nvPr/>
        </p:nvSpPr>
        <p:spPr>
          <a:xfrm>
            <a:off x="5790853" y="3208709"/>
            <a:ext cx="3178546" cy="1115818"/>
          </a:xfrm>
          <a:prstGeom prst="rect">
            <a:avLst/>
          </a:prstGeom>
          <a:noFill/>
        </p:spPr>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写真アプリ起動時は、</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前回使用時に最後に開いて</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いたタブが表示されます</a:t>
            </a:r>
          </a:p>
        </p:txBody>
      </p:sp>
      <p:sp>
        <p:nvSpPr>
          <p:cNvPr id="2" name="四角形: 角を丸くする 1">
            <a:extLst>
              <a:ext uri="{FF2B5EF4-FFF2-40B4-BE49-F238E27FC236}">
                <a16:creationId xmlns:a16="http://schemas.microsoft.com/office/drawing/2014/main" id="{BDD1AEF9-C3B4-55EE-C19F-DF5A80F4E3E8}"/>
              </a:ext>
            </a:extLst>
          </p:cNvPr>
          <p:cNvSpPr/>
          <p:nvPr/>
        </p:nvSpPr>
        <p:spPr>
          <a:xfrm>
            <a:off x="3347954" y="6299792"/>
            <a:ext cx="611188" cy="522749"/>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52865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F7466EE-C704-CC1C-A266-DBB1F3AFFD16}"/>
              </a:ext>
            </a:extLst>
          </p:cNvPr>
          <p:cNvPicPr>
            <a:picLocks noChangeAspect="1"/>
          </p:cNvPicPr>
          <p:nvPr/>
        </p:nvPicPr>
        <p:blipFill>
          <a:blip r:embed="rId4"/>
          <a:stretch>
            <a:fillRect/>
          </a:stretch>
        </p:blipFill>
        <p:spPr>
          <a:xfrm>
            <a:off x="3361939" y="2402388"/>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写真アプリ</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写真アプリのライブラリの基本的な操作方法です</a:t>
            </a:r>
          </a:p>
        </p:txBody>
      </p:sp>
      <p:sp>
        <p:nvSpPr>
          <p:cNvPr id="3" name="テキスト ボックス 2">
            <a:extLst>
              <a:ext uri="{FF2B5EF4-FFF2-40B4-BE49-F238E27FC236}">
                <a16:creationId xmlns:a16="http://schemas.microsoft.com/office/drawing/2014/main" id="{83178B4D-295D-4F6C-96E0-C03D0A243CF5}"/>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2069A57C-14ED-6CDB-F8BA-B4A2BF04A483}"/>
              </a:ext>
            </a:extLst>
          </p:cNvPr>
          <p:cNvSpPr txBox="1"/>
          <p:nvPr/>
        </p:nvSpPr>
        <p:spPr>
          <a:xfrm>
            <a:off x="3485787" y="1512998"/>
            <a:ext cx="374368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タブバーの少し上にある</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日付の範囲</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を選択します</a:t>
            </a:r>
          </a:p>
        </p:txBody>
      </p:sp>
      <p:sp>
        <p:nvSpPr>
          <p:cNvPr id="7" name="テキスト ボックス 6">
            <a:extLst>
              <a:ext uri="{FF2B5EF4-FFF2-40B4-BE49-F238E27FC236}">
                <a16:creationId xmlns:a16="http://schemas.microsoft.com/office/drawing/2014/main" id="{44029514-2E57-B4C2-56DE-90965303C246}"/>
              </a:ext>
            </a:extLst>
          </p:cNvPr>
          <p:cNvSpPr txBox="1"/>
          <p:nvPr/>
        </p:nvSpPr>
        <p:spPr>
          <a:xfrm>
            <a:off x="5789161" y="4215934"/>
            <a:ext cx="2908126" cy="755720"/>
          </a:xfrm>
          <a:prstGeom prst="rect">
            <a:avLst/>
          </a:prstGeom>
          <a:noFill/>
        </p:spPr>
        <p:txBody>
          <a:bodyPr wrap="square" lIns="91440" tIns="45720" rIns="9144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上下スワイプで</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年別や月別を切り替えます</a:t>
            </a:r>
          </a:p>
        </p:txBody>
      </p:sp>
      <p:sp>
        <p:nvSpPr>
          <p:cNvPr id="10" name="四角形: 角を丸くする 9">
            <a:extLst>
              <a:ext uri="{FF2B5EF4-FFF2-40B4-BE49-F238E27FC236}">
                <a16:creationId xmlns:a16="http://schemas.microsoft.com/office/drawing/2014/main" id="{DBB67A81-72C5-79E9-9339-3DA3B3A0C72B}"/>
              </a:ext>
            </a:extLst>
          </p:cNvPr>
          <p:cNvSpPr/>
          <p:nvPr/>
        </p:nvSpPr>
        <p:spPr>
          <a:xfrm>
            <a:off x="3206085" y="6003929"/>
            <a:ext cx="2687346"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45444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035572E2-435D-EFC2-1CBC-0E86EE7175D7}"/>
              </a:ext>
            </a:extLst>
          </p:cNvPr>
          <p:cNvPicPr>
            <a:picLocks noChangeAspect="1"/>
          </p:cNvPicPr>
          <p:nvPr/>
        </p:nvPicPr>
        <p:blipFill>
          <a:blip r:embed="rId4"/>
          <a:stretch>
            <a:fillRect/>
          </a:stretch>
        </p:blipFill>
        <p:spPr>
          <a:xfrm>
            <a:off x="3364758" y="2416633"/>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写真アプリ</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写真アプリのライブラリの基本的な操作方法です</a:t>
            </a:r>
          </a:p>
        </p:txBody>
      </p:sp>
      <p:sp>
        <p:nvSpPr>
          <p:cNvPr id="3" name="テキスト ボックス 2">
            <a:extLst>
              <a:ext uri="{FF2B5EF4-FFF2-40B4-BE49-F238E27FC236}">
                <a16:creationId xmlns:a16="http://schemas.microsoft.com/office/drawing/2014/main" id="{83178B4D-295D-4F6C-96E0-C03D0A243CF5}"/>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2069A57C-14ED-6CDB-F8BA-B4A2BF04A483}"/>
              </a:ext>
            </a:extLst>
          </p:cNvPr>
          <p:cNvSpPr txBox="1"/>
          <p:nvPr/>
        </p:nvSpPr>
        <p:spPr>
          <a:xfrm>
            <a:off x="3485787" y="1512998"/>
            <a:ext cx="3743688"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目的の年月や日付を選択し、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 name="テキスト ボックス 1">
            <a:extLst>
              <a:ext uri="{FF2B5EF4-FFF2-40B4-BE49-F238E27FC236}">
                <a16:creationId xmlns:a16="http://schemas.microsoft.com/office/drawing/2014/main" id="{D0B261C4-A7E9-FA36-52CC-8A8ACD3906D6}"/>
              </a:ext>
            </a:extLst>
          </p:cNvPr>
          <p:cNvSpPr txBox="1"/>
          <p:nvPr/>
        </p:nvSpPr>
        <p:spPr>
          <a:xfrm>
            <a:off x="5865377" y="3703756"/>
            <a:ext cx="3312914" cy="1475917"/>
          </a:xfrm>
          <a:prstGeom prst="rect">
            <a:avLst/>
          </a:prstGeom>
          <a:noFill/>
        </p:spPr>
        <p:txBody>
          <a:bodyPr wrap="square" lIns="36000" tIns="45720" rIns="3600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年月や日付の後に見出しと</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読む所では先に進めません</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年月の後に写真やビデオと</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読み上げるかの確認が必要です</a:t>
            </a:r>
          </a:p>
        </p:txBody>
      </p:sp>
      <p:sp>
        <p:nvSpPr>
          <p:cNvPr id="10" name="四角形: 角を丸くする 9">
            <a:extLst>
              <a:ext uri="{FF2B5EF4-FFF2-40B4-BE49-F238E27FC236}">
                <a16:creationId xmlns:a16="http://schemas.microsoft.com/office/drawing/2014/main" id="{4F1A5ABD-FEBC-CBEA-D33F-9AF6335B7417}"/>
              </a:ext>
            </a:extLst>
          </p:cNvPr>
          <p:cNvSpPr/>
          <p:nvPr/>
        </p:nvSpPr>
        <p:spPr>
          <a:xfrm>
            <a:off x="3309585" y="4240216"/>
            <a:ext cx="2520000" cy="1829114"/>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25583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30A7663-4F2C-F48E-2237-2055AFF90051}"/>
              </a:ext>
            </a:extLst>
          </p:cNvPr>
          <p:cNvPicPr>
            <a:picLocks noChangeAspect="1"/>
          </p:cNvPicPr>
          <p:nvPr/>
        </p:nvPicPr>
        <p:blipFill>
          <a:blip r:embed="rId4"/>
          <a:stretch>
            <a:fillRect/>
          </a:stretch>
        </p:blipFill>
        <p:spPr>
          <a:xfrm>
            <a:off x="3348697" y="2388100"/>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写真アプリ</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写真アプリのライブラリの基本的な操作方法です</a:t>
            </a:r>
          </a:p>
        </p:txBody>
      </p:sp>
      <p:sp>
        <p:nvSpPr>
          <p:cNvPr id="3" name="テキスト ボックス 2">
            <a:extLst>
              <a:ext uri="{FF2B5EF4-FFF2-40B4-BE49-F238E27FC236}">
                <a16:creationId xmlns:a16="http://schemas.microsoft.com/office/drawing/2014/main" id="{83178B4D-295D-4F6C-96E0-C03D0A243CF5}"/>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2069A57C-14ED-6CDB-F8BA-B4A2BF04A483}"/>
              </a:ext>
            </a:extLst>
          </p:cNvPr>
          <p:cNvSpPr txBox="1"/>
          <p:nvPr/>
        </p:nvSpPr>
        <p:spPr>
          <a:xfrm>
            <a:off x="3485787" y="1512998"/>
            <a:ext cx="374368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年、月、日と進み、最終的に選んだ日付の写真が表示されます</a:t>
            </a:r>
          </a:p>
        </p:txBody>
      </p:sp>
      <p:sp>
        <p:nvSpPr>
          <p:cNvPr id="5" name="テキスト ボックス 4">
            <a:extLst>
              <a:ext uri="{FF2B5EF4-FFF2-40B4-BE49-F238E27FC236}">
                <a16:creationId xmlns:a16="http://schemas.microsoft.com/office/drawing/2014/main" id="{4BC79076-EA71-4468-55BF-E6E2B32796C7}"/>
              </a:ext>
            </a:extLst>
          </p:cNvPr>
          <p:cNvSpPr txBox="1"/>
          <p:nvPr/>
        </p:nvSpPr>
        <p:spPr>
          <a:xfrm>
            <a:off x="5863549" y="3429000"/>
            <a:ext cx="3185505" cy="1475917"/>
          </a:xfrm>
          <a:prstGeom prst="rect">
            <a:avLst/>
          </a:prstGeom>
          <a:noFill/>
        </p:spPr>
        <p:txBody>
          <a:bodyPr wrap="square" lIns="91440" tIns="45720" rIns="9144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ライブラリは</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絞り込み機能ではないため​、選んだ日付よりも前後の写真を表示することが可能です</a:t>
            </a:r>
          </a:p>
        </p:txBody>
      </p:sp>
      <p:sp>
        <p:nvSpPr>
          <p:cNvPr id="6" name="テキスト ボックス 5">
            <a:extLst>
              <a:ext uri="{FF2B5EF4-FFF2-40B4-BE49-F238E27FC236}">
                <a16:creationId xmlns:a16="http://schemas.microsoft.com/office/drawing/2014/main" id="{EB626EDC-3E73-F50C-A83F-41D9FB28F46F}"/>
              </a:ext>
            </a:extLst>
          </p:cNvPr>
          <p:cNvSpPr txBox="1"/>
          <p:nvPr/>
        </p:nvSpPr>
        <p:spPr>
          <a:xfrm>
            <a:off x="284327" y="3429048"/>
            <a:ext cx="2958024" cy="1475917"/>
          </a:xfrm>
          <a:prstGeom prst="rect">
            <a:avLst/>
          </a:prstGeom>
          <a:noFill/>
        </p:spPr>
        <p:txBody>
          <a:bodyPr wrap="square" lIns="91440" tIns="45720" rIns="9144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この手順まで進むと​、</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カメラアプリのビューアでの閲覧と同じ画面表示に</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なります</a:t>
            </a:r>
          </a:p>
        </p:txBody>
      </p:sp>
    </p:spTree>
    <p:extLst>
      <p:ext uri="{BB962C8B-B14F-4D97-AF65-F5344CB8AC3E}">
        <p14:creationId xmlns:p14="http://schemas.microsoft.com/office/powerpoint/2010/main" val="829993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488BD35-958E-104C-2BD0-6CDFB619A5FD}"/>
              </a:ext>
            </a:extLst>
          </p:cNvPr>
          <p:cNvPicPr>
            <a:picLocks noChangeAspect="1"/>
          </p:cNvPicPr>
          <p:nvPr/>
        </p:nvPicPr>
        <p:blipFill>
          <a:blip r:embed="rId4"/>
          <a:stretch>
            <a:fillRect/>
          </a:stretch>
        </p:blipFill>
        <p:spPr>
          <a:xfrm>
            <a:off x="3354838" y="2388100"/>
            <a:ext cx="2450804" cy="4340728"/>
          </a:xfrm>
          <a:prstGeom prst="rect">
            <a:avLst/>
          </a:prstGeom>
          <a:ln>
            <a:no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写真アプリ</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写真アプリのライブラリの基本的な操作方法です</a:t>
            </a:r>
          </a:p>
        </p:txBody>
      </p:sp>
      <p:sp>
        <p:nvSpPr>
          <p:cNvPr id="3" name="テキスト ボックス 2">
            <a:extLst>
              <a:ext uri="{FF2B5EF4-FFF2-40B4-BE49-F238E27FC236}">
                <a16:creationId xmlns:a16="http://schemas.microsoft.com/office/drawing/2014/main" id="{83178B4D-295D-4F6C-96E0-C03D0A243CF5}"/>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2069A57C-14ED-6CDB-F8BA-B4A2BF04A483}"/>
              </a:ext>
            </a:extLst>
          </p:cNvPr>
          <p:cNvSpPr txBox="1"/>
          <p:nvPr/>
        </p:nvSpPr>
        <p:spPr>
          <a:xfrm>
            <a:off x="3485787" y="1512998"/>
            <a:ext cx="3743688" cy="755720"/>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３本指で左右にスワイプして写真を切り替えます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6" name="矢印: 左右 5">
            <a:extLst>
              <a:ext uri="{FF2B5EF4-FFF2-40B4-BE49-F238E27FC236}">
                <a16:creationId xmlns:a16="http://schemas.microsoft.com/office/drawing/2014/main" id="{DC334812-ABDF-9424-F120-4780DEC2A484}"/>
              </a:ext>
            </a:extLst>
          </p:cNvPr>
          <p:cNvSpPr/>
          <p:nvPr/>
        </p:nvSpPr>
        <p:spPr>
          <a:xfrm>
            <a:off x="3831822" y="4332837"/>
            <a:ext cx="1512951" cy="484632"/>
          </a:xfrm>
          <a:prstGeom prst="leftRightArrow">
            <a:avLst/>
          </a:prstGeom>
          <a:solidFill>
            <a:schemeClr val="bg1"/>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4665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7" descr="「Safari（サファリ）」のアイコンと概要を説明する表の画像">
            <a:extLst>
              <a:ext uri="{FF2B5EF4-FFF2-40B4-BE49-F238E27FC236}">
                <a16:creationId xmlns:a16="http://schemas.microsoft.com/office/drawing/2014/main" id="{022C1B85-42C1-C907-F73B-33E0DD4F793D}"/>
              </a:ext>
            </a:extLst>
          </p:cNvPr>
          <p:cNvGraphicFramePr>
            <a:graphicFrameLocks noGrp="1"/>
          </p:cNvGraphicFramePr>
          <p:nvPr>
            <p:extLst>
              <p:ext uri="{D42A27DB-BD31-4B8C-83A1-F6EECF244321}">
                <p14:modId xmlns:p14="http://schemas.microsoft.com/office/powerpoint/2010/main" val="2994439111"/>
              </p:ext>
            </p:extLst>
          </p:nvPr>
        </p:nvGraphicFramePr>
        <p:xfrm>
          <a:off x="503454" y="2215633"/>
          <a:ext cx="8137091" cy="2969245"/>
        </p:xfrm>
        <a:graphic>
          <a:graphicData uri="http://schemas.openxmlformats.org/drawingml/2006/table">
            <a:tbl>
              <a:tblPr firstRow="1" bandRow="1">
                <a:tableStyleId>{2D5ABB26-0587-4C30-8999-92F81FD0307C}</a:tableStyleId>
              </a:tblPr>
              <a:tblGrid>
                <a:gridCol w="1314261">
                  <a:extLst>
                    <a:ext uri="{9D8B030D-6E8A-4147-A177-3AD203B41FA5}">
                      <a16:colId xmlns:a16="http://schemas.microsoft.com/office/drawing/2014/main" val="20000"/>
                    </a:ext>
                  </a:extLst>
                </a:gridCol>
                <a:gridCol w="6822830">
                  <a:extLst>
                    <a:ext uri="{9D8B030D-6E8A-4147-A177-3AD203B41FA5}">
                      <a16:colId xmlns:a16="http://schemas.microsoft.com/office/drawing/2014/main" val="20001"/>
                    </a:ext>
                  </a:extLst>
                </a:gridCol>
              </a:tblGrid>
              <a:tr h="341245">
                <a:tc>
                  <a:txBody>
                    <a:bodyPr/>
                    <a:lstStyle/>
                    <a:p>
                      <a:pPr marL="0" indent="0" algn="ctr">
                        <a:lnSpc>
                          <a:spcPts val="1700"/>
                        </a:lnSpc>
                        <a:spcBef>
                          <a:spcPts val="405"/>
                        </a:spcBef>
                      </a:pPr>
                      <a:r>
                        <a:rPr lang="ja-JP" altLang="en-US" sz="1800" b="0" i="0" dirty="0">
                          <a:latin typeface="BIZ UDPゴシック" panose="020B0400000000000000" pitchFamily="50" charset="-128"/>
                          <a:ea typeface="BIZ UDPゴシック" panose="020B0400000000000000" pitchFamily="50" charset="-128"/>
                          <a:cs typeface="Meiryo" charset="-128"/>
                        </a:rPr>
                        <a:t>マーク</a:t>
                      </a:r>
                      <a:endParaRPr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algn="ctr">
                        <a:lnSpc>
                          <a:spcPts val="1700"/>
                        </a:lnSpc>
                        <a:spcBef>
                          <a:spcPts val="405"/>
                        </a:spcBef>
                        <a:tabLst/>
                      </a:pPr>
                      <a:r>
                        <a:rPr lang="ja-JP" altLang="en-US" sz="1800" b="0" i="0" dirty="0">
                          <a:latin typeface="BIZ UDPゴシック" panose="020B0400000000000000" pitchFamily="50" charset="-128"/>
                          <a:ea typeface="BIZ UDPゴシック" panose="020B0400000000000000" pitchFamily="50" charset="-128"/>
                          <a:cs typeface="Meiryo" charset="-128"/>
                        </a:rPr>
                        <a:t>概要</a:t>
                      </a:r>
                      <a:endParaRPr lang="en-US" altLang="ja-JP"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extLst>
                  <a:ext uri="{0D108BD9-81ED-4DB2-BD59-A6C34878D82A}">
                    <a16:rowId xmlns:a16="http://schemas.microsoft.com/office/drawing/2014/main" val="10000"/>
                  </a:ext>
                </a:extLst>
              </a:tr>
              <a:tr h="2628000">
                <a:tc>
                  <a:txBody>
                    <a:bodyPr/>
                    <a:lstStyle/>
                    <a:p>
                      <a:pPr>
                        <a:lnSpc>
                          <a:spcPts val="1700"/>
                        </a:lnSpc>
                      </a:pPr>
                      <a:endParaRPr sz="1800" b="0" i="0" dirty="0">
                        <a:latin typeface="BIZ UDPゴシック" panose="020B0400000000000000" pitchFamily="50" charset="-128"/>
                        <a:ea typeface="BIZ UDPゴシック" panose="020B0400000000000000" pitchFamily="50" charset="-128"/>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l">
                        <a:lnSpc>
                          <a:spcPct val="125000"/>
                        </a:lnSpc>
                      </a:pPr>
                      <a:r>
                        <a:rPr lang="en-US" altLang="ja-JP" sz="1800" b="0" i="0" kern="0" dirty="0">
                          <a:effectLst/>
                          <a:latin typeface="BIZ UDPゴシック" panose="020B0400000000000000" pitchFamily="50" charset="-128"/>
                          <a:ea typeface="BIZ UDPゴシック" panose="020B0400000000000000" pitchFamily="50" charset="-128"/>
                          <a:cs typeface="Meiryo" charset="-128"/>
                        </a:rPr>
                        <a:t>Seeing AI(</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シーイングエーアイ</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とは、マイクロソフトが開発した無料のアプリで、画面下部チャンネルを選択することで多彩な機能を利用できます。</a:t>
                      </a:r>
                    </a:p>
                    <a:p>
                      <a:pPr algn="l">
                        <a:lnSpc>
                          <a:spcPct val="125000"/>
                        </a:lnSpc>
                      </a:pPr>
                      <a:r>
                        <a:rPr lang="en-US" altLang="ja-JP" sz="1800" b="0" i="0" kern="0" dirty="0">
                          <a:solidFill>
                            <a:schemeClr val="accent1"/>
                          </a:solidFill>
                          <a:effectLst/>
                          <a:latin typeface="BIZ UDPゴシック" panose="020B0400000000000000" pitchFamily="50" charset="-128"/>
                          <a:ea typeface="BIZ UDPゴシック" panose="020B0400000000000000" pitchFamily="50" charset="-128"/>
                          <a:cs typeface="Meiryo" charset="-128"/>
                        </a:rPr>
                        <a:t>※</a:t>
                      </a:r>
                      <a:r>
                        <a:rPr lang="ja-JP" altLang="en-US" sz="1800" b="0" i="0" kern="0" dirty="0">
                          <a:solidFill>
                            <a:schemeClr val="accent1"/>
                          </a:solidFill>
                          <a:effectLst/>
                          <a:latin typeface="BIZ UDPゴシック" panose="020B0400000000000000" pitchFamily="50" charset="-128"/>
                          <a:ea typeface="BIZ UDPゴシック" panose="020B0400000000000000" pitchFamily="50" charset="-128"/>
                          <a:cs typeface="Meiryo" charset="-128"/>
                        </a:rPr>
                        <a:t>ダブルタップや音量ボタンでの撮影はできません</a:t>
                      </a:r>
                      <a:endParaRPr lang="en-US" altLang="ja-JP" sz="1800" b="0" i="0" kern="0" dirty="0">
                        <a:solidFill>
                          <a:schemeClr val="accent1"/>
                        </a:solidFill>
                        <a:effectLst/>
                        <a:latin typeface="BIZ UDPゴシック" panose="020B0400000000000000" pitchFamily="50" charset="-128"/>
                        <a:ea typeface="BIZ UDPゴシック" panose="020B0400000000000000" pitchFamily="50" charset="-128"/>
                        <a:cs typeface="Meiryo" charset="-128"/>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en-US" altLang="ja-JP" sz="1800" dirty="0">
                          <a:solidFill>
                            <a:schemeClr val="accent1"/>
                          </a:solidFill>
                          <a:latin typeface="BIZ UDPゴシック" panose="020B0400000000000000" pitchFamily="50" charset="-128"/>
                          <a:ea typeface="BIZ UDPゴシック" panose="020B0400000000000000" pitchFamily="50" charset="-128"/>
                        </a:rPr>
                        <a:t>※Siri</a:t>
                      </a:r>
                      <a:r>
                        <a:rPr lang="ja-JP" altLang="en-US" sz="1800" dirty="0">
                          <a:solidFill>
                            <a:schemeClr val="accent1"/>
                          </a:solidFill>
                          <a:latin typeface="BIZ UDPゴシック" panose="020B0400000000000000" pitchFamily="50" charset="-128"/>
                          <a:ea typeface="BIZ UDPゴシック" panose="020B0400000000000000" pitchFamily="50" charset="-128"/>
                        </a:rPr>
                        <a:t>でこのアプリを開く場合、アプリの正式名称を声に出しても</a:t>
                      </a:r>
                      <a:r>
                        <a:rPr lang="en-US" altLang="ja-JP" sz="1800" dirty="0">
                          <a:solidFill>
                            <a:schemeClr val="accent1"/>
                          </a:solidFill>
                          <a:latin typeface="BIZ UDPゴシック" panose="020B0400000000000000" pitchFamily="50" charset="-128"/>
                          <a:ea typeface="BIZ UDPゴシック" panose="020B0400000000000000" pitchFamily="50" charset="-128"/>
                        </a:rPr>
                        <a:t>Siri</a:t>
                      </a:r>
                      <a:r>
                        <a:rPr lang="ja-JP" altLang="en-US" sz="1800" dirty="0">
                          <a:solidFill>
                            <a:schemeClr val="accent1"/>
                          </a:solidFill>
                          <a:latin typeface="BIZ UDPゴシック" panose="020B0400000000000000" pitchFamily="50" charset="-128"/>
                          <a:ea typeface="BIZ UDPゴシック" panose="020B0400000000000000" pitchFamily="50" charset="-128"/>
                        </a:rPr>
                        <a:t>が聞き取れず、アプリが開けないことがあるため、「エーアイを開いて」など、言い方を工夫する必要があります</a:t>
                      </a:r>
                    </a:p>
                  </a:txBody>
                  <a:tcPr marL="72000" marR="36000" marT="12625" marB="0" anchor="ctr">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Seeing AI(</a:t>
            </a:r>
            <a:r>
              <a:rPr lang="ja-JP" altLang="en-US" dirty="0"/>
              <a:t>シーイングエーアイ</a:t>
            </a:r>
            <a:r>
              <a:rPr lang="en-US" altLang="ja-JP" dirty="0"/>
              <a:t>)</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pic>
        <p:nvPicPr>
          <p:cNvPr id="23" name="図 22">
            <a:extLst>
              <a:ext uri="{FF2B5EF4-FFF2-40B4-BE49-F238E27FC236}">
                <a16:creationId xmlns:a16="http://schemas.microsoft.com/office/drawing/2014/main" id="{78EDF5C2-8AB3-54C8-002C-0EFAFAFC45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066" y="3415154"/>
            <a:ext cx="823787" cy="849529"/>
          </a:xfrm>
          <a:prstGeom prst="rect">
            <a:avLst/>
          </a:prstGeom>
        </p:spPr>
      </p:pic>
      <p:sp>
        <p:nvSpPr>
          <p:cNvPr id="32" name="サブタイトル 2">
            <a:extLst>
              <a:ext uri="{FF2B5EF4-FFF2-40B4-BE49-F238E27FC236}">
                <a16:creationId xmlns:a16="http://schemas.microsoft.com/office/drawing/2014/main" id="{88E4BEE2-6E12-7FA6-0DDF-CF886B333D32}"/>
              </a:ext>
            </a:extLst>
          </p:cNvPr>
          <p:cNvSpPr txBox="1">
            <a:spLocks/>
          </p:cNvSpPr>
          <p:nvPr/>
        </p:nvSpPr>
        <p:spPr>
          <a:xfrm>
            <a:off x="284325" y="1099580"/>
            <a:ext cx="877761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Seeing AI(</a:t>
            </a:r>
            <a:r>
              <a:rPr lang="ja-JP" altLang="en-US" sz="2200" dirty="0">
                <a:latin typeface="BIZ UDPゴシック" panose="020B0400000000000000" pitchFamily="50" charset="-128"/>
                <a:ea typeface="BIZ UDPゴシック" panose="020B0400000000000000" pitchFamily="50" charset="-128"/>
              </a:rPr>
              <a:t>シーイングエーアイ</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についての説明です</a:t>
            </a:r>
          </a:p>
        </p:txBody>
      </p:sp>
      <p:sp>
        <p:nvSpPr>
          <p:cNvPr id="2" name="サブタイトル 2">
            <a:extLst>
              <a:ext uri="{FF2B5EF4-FFF2-40B4-BE49-F238E27FC236}">
                <a16:creationId xmlns:a16="http://schemas.microsoft.com/office/drawing/2014/main" id="{15C575DF-491B-AF78-04A4-FFBEAEFB89E4}"/>
              </a:ext>
            </a:extLst>
          </p:cNvPr>
          <p:cNvSpPr txBox="1">
            <a:spLocks/>
          </p:cNvSpPr>
          <p:nvPr/>
        </p:nvSpPr>
        <p:spPr>
          <a:xfrm>
            <a:off x="503454" y="5361528"/>
            <a:ext cx="8137091" cy="75705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こちらのアプリは最初から</a:t>
            </a:r>
            <a:r>
              <a:rPr lang="en-US" altLang="ja-JP" sz="1800" dirty="0">
                <a:solidFill>
                  <a:schemeClr val="accent1"/>
                </a:solidFill>
                <a:latin typeface="BIZ UDPゴシック" panose="020B0400000000000000" pitchFamily="50" charset="-128"/>
                <a:ea typeface="BIZ UDPゴシック" panose="020B0400000000000000" pitchFamily="50" charset="-128"/>
              </a:rPr>
              <a:t>iPhone</a:t>
            </a:r>
            <a:r>
              <a:rPr lang="ja-JP" altLang="en-US" sz="1800" dirty="0">
                <a:solidFill>
                  <a:schemeClr val="accent1"/>
                </a:solidFill>
                <a:latin typeface="BIZ UDPゴシック" panose="020B0400000000000000" pitchFamily="50" charset="-128"/>
                <a:ea typeface="BIZ UDPゴシック" panose="020B0400000000000000" pitchFamily="50" charset="-128"/>
              </a:rPr>
              <a:t>に搭載されているものではないため、</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インストールする必要があります</a:t>
            </a:r>
          </a:p>
        </p:txBody>
      </p:sp>
    </p:spTree>
    <p:extLst>
      <p:ext uri="{BB962C8B-B14F-4D97-AF65-F5344CB8AC3E}">
        <p14:creationId xmlns:p14="http://schemas.microsoft.com/office/powerpoint/2010/main" val="1466107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テキスト ボックス 20">
            <a:extLst>
              <a:ext uri="{FF2B5EF4-FFF2-40B4-BE49-F238E27FC236}">
                <a16:creationId xmlns:a16="http://schemas.microsoft.com/office/drawing/2014/main" id="{ABAC9FB8-BB58-939D-63EB-581C277E449C}"/>
              </a:ext>
            </a:extLst>
          </p:cNvPr>
          <p:cNvSpPr txBox="1"/>
          <p:nvPr/>
        </p:nvSpPr>
        <p:spPr>
          <a:xfrm>
            <a:off x="3721031" y="2418015"/>
            <a:ext cx="1695844" cy="1448538"/>
          </a:xfrm>
          <a:prstGeom prst="rect">
            <a:avLst/>
          </a:prstGeom>
          <a:noFill/>
        </p:spPr>
        <p:txBody>
          <a:bodyPr wrap="square" lIns="0" tIns="45720" rIns="0" bIns="45720" rtlCol="0" anchor="t">
            <a:spAutoFit/>
          </a:bodyPr>
          <a:lstStyle/>
          <a:p>
            <a:pPr>
              <a:lnSpc>
                <a:spcPct val="130000"/>
              </a:lnSpc>
            </a:pPr>
            <a:r>
              <a:rPr lang="en-US" altLang="ja-JP"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「読み取り」機能は</a:t>
            </a:r>
            <a:endParaRPr lang="en-US" altLang="ja-JP"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撮影した文章を読み取り、スマートフォン上に表示する</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機能です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22" name="タイトル 1">
            <a:extLst>
              <a:ext uri="{FF2B5EF4-FFF2-40B4-BE49-F238E27FC236}">
                <a16:creationId xmlns:a16="http://schemas.microsoft.com/office/drawing/2014/main" id="{A41809E6-E86D-E597-A2DF-0E2F624A93EE}"/>
              </a:ext>
            </a:extLst>
          </p:cNvPr>
          <p:cNvSpPr>
            <a:spLocks noGrp="1"/>
          </p:cNvSpPr>
          <p:nvPr>
            <p:ph type="ctrTitle"/>
          </p:nvPr>
        </p:nvSpPr>
        <p:spPr>
          <a:xfrm>
            <a:off x="1392691" y="220736"/>
            <a:ext cx="7576708" cy="486326"/>
          </a:xfrm>
        </p:spPr>
        <p:txBody>
          <a:bodyPr vert="horz">
            <a:noAutofit/>
          </a:bodyPr>
          <a:lstStyle/>
          <a:p>
            <a:r>
              <a:rPr lang="en-US" altLang="ja-JP" dirty="0"/>
              <a:t>Seeing AI(</a:t>
            </a:r>
            <a:r>
              <a:rPr lang="ja-JP" altLang="en-US" dirty="0"/>
              <a:t>シーイングエーアイ</a:t>
            </a:r>
            <a:r>
              <a:rPr lang="en-US" altLang="ja-JP" dirty="0"/>
              <a:t>)</a:t>
            </a:r>
          </a:p>
        </p:txBody>
      </p:sp>
      <p:sp>
        <p:nvSpPr>
          <p:cNvPr id="23" name="タイトル 1">
            <a:extLst>
              <a:ext uri="{FF2B5EF4-FFF2-40B4-BE49-F238E27FC236}">
                <a16:creationId xmlns:a16="http://schemas.microsoft.com/office/drawing/2014/main" id="{238A80D4-1649-3E65-5A5D-D29352B6CC1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24" name="サブタイトル 2">
            <a:extLst>
              <a:ext uri="{FF2B5EF4-FFF2-40B4-BE49-F238E27FC236}">
                <a16:creationId xmlns:a16="http://schemas.microsoft.com/office/drawing/2014/main" id="{C8E205A8-A190-DF07-EEEF-7877E87C1A02}"/>
              </a:ext>
            </a:extLst>
          </p:cNvPr>
          <p:cNvSpPr txBox="1">
            <a:spLocks/>
          </p:cNvSpPr>
          <p:nvPr/>
        </p:nvSpPr>
        <p:spPr>
          <a:xfrm>
            <a:off x="284325" y="1099580"/>
            <a:ext cx="877761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撮影したものの情報を認識し、読み上げます</a:t>
            </a:r>
          </a:p>
        </p:txBody>
      </p:sp>
      <p:sp>
        <p:nvSpPr>
          <p:cNvPr id="16" name="テキスト ボックス 15">
            <a:extLst>
              <a:ext uri="{FF2B5EF4-FFF2-40B4-BE49-F238E27FC236}">
                <a16:creationId xmlns:a16="http://schemas.microsoft.com/office/drawing/2014/main" id="{FA5A0FB2-068A-EA21-BE49-8CCEF5C50BFE}"/>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940BE6D1-A124-A4C5-E4FC-2502A161814C}"/>
              </a:ext>
            </a:extLst>
          </p:cNvPr>
          <p:cNvSpPr txBox="1"/>
          <p:nvPr/>
        </p:nvSpPr>
        <p:spPr>
          <a:xfrm>
            <a:off x="1412434" y="1512998"/>
            <a:ext cx="684208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「読み取り」機能や</a:t>
            </a: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「説明」機能</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では、撮影ボタン　　　をダブルタップします</a:t>
            </a:r>
          </a:p>
        </p:txBody>
      </p:sp>
      <p:pic>
        <p:nvPicPr>
          <p:cNvPr id="26" name="図 25" descr="白黒の写真にテキストが書いてあるスマートフォンのスクリーンショット&#10;&#10;AI によって生成されたコンテンツは間違っている可能性があります。">
            <a:extLst>
              <a:ext uri="{FF2B5EF4-FFF2-40B4-BE49-F238E27FC236}">
                <a16:creationId xmlns:a16="http://schemas.microsoft.com/office/drawing/2014/main" id="{336F0CD4-23C6-7185-D1CB-9729E2FF6644}"/>
              </a:ext>
            </a:extLst>
          </p:cNvPr>
          <p:cNvPicPr>
            <a:picLocks noChangeAspect="1"/>
          </p:cNvPicPr>
          <p:nvPr/>
        </p:nvPicPr>
        <p:blipFill>
          <a:blip r:embed="rId6"/>
          <a:stretch>
            <a:fillRect/>
          </a:stretch>
        </p:blipFill>
        <p:spPr>
          <a:xfrm>
            <a:off x="1259815" y="2423219"/>
            <a:ext cx="2428786" cy="4320000"/>
          </a:xfrm>
          <a:prstGeom prst="rect">
            <a:avLst/>
          </a:prstGeom>
          <a:ln>
            <a:solidFill>
              <a:schemeClr val="tx1"/>
            </a:solidFill>
          </a:ln>
        </p:spPr>
      </p:pic>
      <p:pic>
        <p:nvPicPr>
          <p:cNvPr id="27" name="図 26" descr="白黒の写真にテキストが書いてあるスマートフォンのスクリーンショット&#10;&#10;AI によって生成されたコンテンツは間違っている可能性があります。">
            <a:extLst>
              <a:ext uri="{FF2B5EF4-FFF2-40B4-BE49-F238E27FC236}">
                <a16:creationId xmlns:a16="http://schemas.microsoft.com/office/drawing/2014/main" id="{5BE69240-E098-0026-5A66-58E5BBC05E86}"/>
              </a:ext>
            </a:extLst>
          </p:cNvPr>
          <p:cNvPicPr>
            <a:picLocks noChangeAspect="1"/>
          </p:cNvPicPr>
          <p:nvPr/>
        </p:nvPicPr>
        <p:blipFill>
          <a:blip r:embed="rId7"/>
          <a:stretch>
            <a:fillRect/>
          </a:stretch>
        </p:blipFill>
        <p:spPr>
          <a:xfrm>
            <a:off x="5422970" y="2423219"/>
            <a:ext cx="2428786" cy="4320000"/>
          </a:xfrm>
          <a:prstGeom prst="rect">
            <a:avLst/>
          </a:prstGeom>
          <a:ln>
            <a:solidFill>
              <a:schemeClr val="tx1"/>
            </a:solidFill>
          </a:ln>
        </p:spPr>
      </p:pic>
      <p:pic>
        <p:nvPicPr>
          <p:cNvPr id="29" name="Picture 2">
            <a:extLst>
              <a:ext uri="{FF2B5EF4-FFF2-40B4-BE49-F238E27FC236}">
                <a16:creationId xmlns:a16="http://schemas.microsoft.com/office/drawing/2014/main" id="{46856FE3-7252-F39F-6CAC-B5B0F8F3708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9977" t="68412" r="39698" b="20123"/>
          <a:stretch/>
        </p:blipFill>
        <p:spPr bwMode="auto">
          <a:xfrm>
            <a:off x="6158446" y="1574176"/>
            <a:ext cx="358821" cy="360000"/>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a:extLst>
              <a:ext uri="{FF2B5EF4-FFF2-40B4-BE49-F238E27FC236}">
                <a16:creationId xmlns:a16="http://schemas.microsoft.com/office/drawing/2014/main" id="{A8F13A55-8151-3F02-470D-9F161B7EB84E}"/>
              </a:ext>
            </a:extLst>
          </p:cNvPr>
          <p:cNvSpPr txBox="1"/>
          <p:nvPr/>
        </p:nvSpPr>
        <p:spPr>
          <a:xfrm>
            <a:off x="7869883" y="2418014"/>
            <a:ext cx="1286150" cy="1728615"/>
          </a:xfrm>
          <a:prstGeom prst="rect">
            <a:avLst/>
          </a:prstGeom>
          <a:noFill/>
        </p:spPr>
        <p:txBody>
          <a:bodyPr wrap="square" lIns="0" tIns="45720" rIns="0" bIns="45720" rtlCol="0" anchor="t">
            <a:spAutoFit/>
          </a:bodyPr>
          <a:lstStyle/>
          <a:p>
            <a:pPr>
              <a:lnSpc>
                <a:spcPct val="130000"/>
              </a:lnSpc>
            </a:pPr>
            <a:r>
              <a:rPr lang="en-US" altLang="ja-JP"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「説明」機能は</a:t>
            </a:r>
            <a:r>
              <a:rPr lang="ja-JP" altLang="en-US" sz="1400" dirty="0">
                <a:solidFill>
                  <a:schemeClr val="accent1"/>
                </a:solidFill>
                <a:latin typeface="BIZ UDPゴシック" panose="020B0400000000000000" pitchFamily="50" charset="-128"/>
                <a:ea typeface="BIZ UDPゴシック" panose="020B0400000000000000" pitchFamily="50" charset="-128"/>
              </a:rPr>
              <a:t>撮影した対象についての説明をスマートフォン</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上に表示する</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機能です</a:t>
            </a:r>
          </a:p>
        </p:txBody>
      </p:sp>
      <p:sp>
        <p:nvSpPr>
          <p:cNvPr id="31" name="四角形: 角を丸くする 30">
            <a:extLst>
              <a:ext uri="{FF2B5EF4-FFF2-40B4-BE49-F238E27FC236}">
                <a16:creationId xmlns:a16="http://schemas.microsoft.com/office/drawing/2014/main" id="{BB1D2A4A-B9AF-709F-8FEB-16AD92383CC8}"/>
              </a:ext>
            </a:extLst>
          </p:cNvPr>
          <p:cNvSpPr/>
          <p:nvPr/>
        </p:nvSpPr>
        <p:spPr>
          <a:xfrm>
            <a:off x="2180858" y="5757456"/>
            <a:ext cx="586700" cy="522398"/>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35698C74-70B3-1802-4F44-19C57E5E151E}"/>
              </a:ext>
            </a:extLst>
          </p:cNvPr>
          <p:cNvSpPr/>
          <p:nvPr/>
        </p:nvSpPr>
        <p:spPr>
          <a:xfrm>
            <a:off x="6344013" y="5757456"/>
            <a:ext cx="586700" cy="522398"/>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3" name="サブタイトル 2">
            <a:extLst>
              <a:ext uri="{FF2B5EF4-FFF2-40B4-BE49-F238E27FC236}">
                <a16:creationId xmlns:a16="http://schemas.microsoft.com/office/drawing/2014/main" id="{2D7D5FC1-2F69-FDB6-3C55-B0F335CDEE51}"/>
              </a:ext>
            </a:extLst>
          </p:cNvPr>
          <p:cNvSpPr txBox="1">
            <a:spLocks/>
          </p:cNvSpPr>
          <p:nvPr/>
        </p:nvSpPr>
        <p:spPr>
          <a:xfrm>
            <a:off x="7863789" y="4640699"/>
            <a:ext cx="1286150" cy="903200"/>
          </a:xfrm>
          <a:prstGeom prst="rect">
            <a:avLst/>
          </a:prstGeom>
        </p:spPr>
        <p:txBody>
          <a:bodyPr vert="horz" lIns="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撮影ボタン以外の箇所のダブルタップや音量ボタン</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400" dirty="0">
                <a:solidFill>
                  <a:schemeClr val="accent1"/>
                </a:solidFill>
                <a:latin typeface="BIZ UDPゴシック" panose="020B0400000000000000" pitchFamily="50" charset="-128"/>
                <a:ea typeface="BIZ UDPゴシック" panose="020B0400000000000000" pitchFamily="50" charset="-128"/>
              </a:rPr>
              <a:t>での撮影は</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400" dirty="0">
                <a:solidFill>
                  <a:schemeClr val="accent1"/>
                </a:solidFill>
                <a:latin typeface="BIZ UDPゴシック" panose="020B0400000000000000" pitchFamily="50" charset="-128"/>
                <a:ea typeface="BIZ UDPゴシック" panose="020B0400000000000000" pitchFamily="50" charset="-128"/>
              </a:rPr>
              <a:t>できません</a:t>
            </a:r>
          </a:p>
        </p:txBody>
      </p:sp>
    </p:spTree>
    <p:extLst>
      <p:ext uri="{BB962C8B-B14F-4D97-AF65-F5344CB8AC3E}">
        <p14:creationId xmlns:p14="http://schemas.microsoft.com/office/powerpoint/2010/main" val="551832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547256" y="1379799"/>
            <a:ext cx="6229226" cy="1714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カメラアプリ</a:t>
            </a:r>
            <a:r>
              <a:rPr lang="en-US" altLang="ja-JP" dirty="0">
                <a:ln w="0"/>
                <a:solidFill>
                  <a:prstClr val="black"/>
                </a:solidFill>
                <a:latin typeface="BIZ UDPゴシック" panose="020B0400000000000000" pitchFamily="50" charset="-128"/>
                <a:ea typeface="BIZ UDPゴシック" panose="020B0400000000000000" pitchFamily="50" charset="-128"/>
              </a:rPr>
              <a:t>…………………………………………………P2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写真アプリ</a:t>
            </a:r>
            <a:r>
              <a:rPr lang="en-US" altLang="ja-JP" dirty="0">
                <a:ln w="0"/>
                <a:solidFill>
                  <a:prstClr val="black"/>
                </a:solidFill>
                <a:latin typeface="BIZ UDPゴシック" panose="020B0400000000000000" pitchFamily="50" charset="-128"/>
                <a:ea typeface="BIZ UDPゴシック" panose="020B0400000000000000" pitchFamily="50" charset="-128"/>
              </a:rPr>
              <a:t>……………………………………………………P9</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Seeing AI(</a:t>
            </a:r>
            <a:r>
              <a:rPr lang="ja-JP" altLang="en-US" dirty="0">
                <a:ln w="0"/>
                <a:solidFill>
                  <a:prstClr val="black"/>
                </a:solidFill>
                <a:latin typeface="BIZ UDPゴシック" panose="020B0400000000000000" pitchFamily="50" charset="-128"/>
                <a:ea typeface="BIZ UDPゴシック" panose="020B0400000000000000" pitchFamily="50" charset="-128"/>
              </a:rPr>
              <a:t>シーイングエーアイ</a:t>
            </a:r>
            <a:r>
              <a:rPr lang="en-US" altLang="ja-JP" dirty="0">
                <a:ln w="0"/>
                <a:solidFill>
                  <a:prstClr val="black"/>
                </a:solidFill>
                <a:latin typeface="BIZ UDPゴシック" panose="020B0400000000000000" pitchFamily="50" charset="-128"/>
                <a:ea typeface="BIZ UDPゴシック" panose="020B0400000000000000" pitchFamily="50" charset="-128"/>
              </a:rPr>
              <a:t>)…………………………P16</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Sullivan+ (</a:t>
            </a:r>
            <a:r>
              <a:rPr lang="ja-JP" altLang="en-US" dirty="0">
                <a:ln w="0"/>
                <a:solidFill>
                  <a:prstClr val="black"/>
                </a:solidFill>
                <a:latin typeface="BIZ UDPゴシック" panose="020B0400000000000000" pitchFamily="50" charset="-128"/>
                <a:ea typeface="BIZ UDPゴシック" panose="020B0400000000000000" pitchFamily="50" charset="-128"/>
              </a:rPr>
              <a:t>サリバンプラス</a:t>
            </a:r>
            <a:r>
              <a:rPr lang="en-US" altLang="ja-JP" dirty="0">
                <a:ln w="0"/>
                <a:solidFill>
                  <a:prstClr val="black"/>
                </a:solidFill>
                <a:latin typeface="BIZ UDPゴシック" panose="020B0400000000000000" pitchFamily="50" charset="-128"/>
                <a:ea typeface="BIZ UDPゴシック" panose="020B0400000000000000" pitchFamily="50" charset="-128"/>
              </a:rPr>
              <a:t>)……………………………P20</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379800"/>
            <a:ext cx="675592" cy="1714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918144"/>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１．カメラを使ったアプリ</a:t>
            </a:r>
          </a:p>
        </p:txBody>
      </p:sp>
      <p:sp>
        <p:nvSpPr>
          <p:cNvPr id="8" name="正方形/長方形 7">
            <a:extLst>
              <a:ext uri="{FF2B5EF4-FFF2-40B4-BE49-F238E27FC236}">
                <a16:creationId xmlns:a16="http://schemas.microsoft.com/office/drawing/2014/main" id="{98A74033-0611-C24C-079D-06BC4285E557}"/>
              </a:ext>
            </a:extLst>
          </p:cNvPr>
          <p:cNvSpPr/>
          <p:nvPr/>
        </p:nvSpPr>
        <p:spPr>
          <a:xfrm>
            <a:off x="2547256" y="3952153"/>
            <a:ext cx="6229226" cy="1714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マップ</a:t>
            </a:r>
            <a:r>
              <a:rPr lang="en-US" altLang="ja-JP" dirty="0">
                <a:ln w="0"/>
                <a:solidFill>
                  <a:prstClr val="black"/>
                </a:solidFill>
                <a:latin typeface="BIZ UDPゴシック" panose="020B0400000000000000" pitchFamily="50" charset="-128"/>
                <a:ea typeface="BIZ UDPゴシック" panose="020B0400000000000000" pitchFamily="50" charset="-128"/>
              </a:rPr>
              <a:t>………………………………………………………P24</a:t>
            </a:r>
          </a:p>
          <a:p>
            <a:pPr algn="dist">
              <a:lnSpc>
                <a:spcPct val="150000"/>
              </a:lnSpc>
            </a:pPr>
            <a:r>
              <a:rPr lang="en-US" altLang="ja-JP" dirty="0" err="1">
                <a:ln w="0"/>
                <a:solidFill>
                  <a:prstClr val="black"/>
                </a:solidFill>
                <a:latin typeface="BIZ UDPゴシック" panose="020B0400000000000000" pitchFamily="50" charset="-128"/>
                <a:ea typeface="BIZ UDPゴシック" panose="020B0400000000000000" pitchFamily="50" charset="-128"/>
              </a:rPr>
              <a:t>radiko</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ラジコ</a:t>
            </a:r>
            <a:r>
              <a:rPr lang="en-US" altLang="ja-JP" dirty="0">
                <a:ln w="0"/>
                <a:solidFill>
                  <a:prstClr val="black"/>
                </a:solidFill>
                <a:latin typeface="BIZ UDPゴシック" panose="020B0400000000000000" pitchFamily="50" charset="-128"/>
                <a:ea typeface="BIZ UDPゴシック" panose="020B0400000000000000" pitchFamily="50" charset="-128"/>
              </a:rPr>
              <a:t>)…………………………………………P27</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Podcast(</a:t>
            </a:r>
            <a:r>
              <a:rPr lang="ja-JP" altLang="en-US" dirty="0">
                <a:ln w="0"/>
                <a:solidFill>
                  <a:prstClr val="black"/>
                </a:solidFill>
                <a:latin typeface="BIZ UDPゴシック" panose="020B0400000000000000" pitchFamily="50" charset="-128"/>
                <a:ea typeface="BIZ UDPゴシック" panose="020B0400000000000000" pitchFamily="50" charset="-128"/>
              </a:rPr>
              <a:t>ポッドキャスト</a:t>
            </a:r>
            <a:r>
              <a:rPr lang="en-US" altLang="ja-JP" dirty="0">
                <a:ln w="0"/>
                <a:solidFill>
                  <a:prstClr val="black"/>
                </a:solidFill>
                <a:latin typeface="BIZ UDPゴシック" panose="020B0400000000000000" pitchFamily="50" charset="-128"/>
                <a:ea typeface="BIZ UDPゴシック" panose="020B0400000000000000" pitchFamily="50" charset="-128"/>
              </a:rPr>
              <a:t>)…………………………P31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ボイスメモ</a:t>
            </a:r>
            <a:r>
              <a:rPr lang="en-US" altLang="ja-JP" dirty="0">
                <a:ln w="0"/>
                <a:solidFill>
                  <a:prstClr val="black"/>
                </a:solidFill>
                <a:latin typeface="BIZ UDPゴシック" panose="020B0400000000000000" pitchFamily="50" charset="-128"/>
                <a:ea typeface="BIZ UDPゴシック" panose="020B0400000000000000" pitchFamily="50" charset="-128"/>
              </a:rPr>
              <a:t>…………………………………………………P34</a:t>
            </a:r>
          </a:p>
        </p:txBody>
      </p:sp>
      <p:sp>
        <p:nvSpPr>
          <p:cNvPr id="9" name="正方形/長方形 8">
            <a:extLst>
              <a:ext uri="{FF2B5EF4-FFF2-40B4-BE49-F238E27FC236}">
                <a16:creationId xmlns:a16="http://schemas.microsoft.com/office/drawing/2014/main" id="{8A30AFAD-5E9B-B582-2232-9DBC2E0938F9}"/>
              </a:ext>
            </a:extLst>
          </p:cNvPr>
          <p:cNvSpPr/>
          <p:nvPr/>
        </p:nvSpPr>
        <p:spPr>
          <a:xfrm>
            <a:off x="1871664" y="3952154"/>
            <a:ext cx="675592" cy="1714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2-D</a:t>
            </a:r>
          </a:p>
        </p:txBody>
      </p:sp>
      <p:sp>
        <p:nvSpPr>
          <p:cNvPr id="10" name="テキスト ボックス 9">
            <a:extLst>
              <a:ext uri="{FF2B5EF4-FFF2-40B4-BE49-F238E27FC236}">
                <a16:creationId xmlns:a16="http://schemas.microsoft.com/office/drawing/2014/main" id="{25E92819-B94B-7D8A-3682-D759A93661DA}"/>
              </a:ext>
            </a:extLst>
          </p:cNvPr>
          <p:cNvSpPr txBox="1"/>
          <p:nvPr/>
        </p:nvSpPr>
        <p:spPr>
          <a:xfrm>
            <a:off x="1818414" y="3490498"/>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２．便利なアプリ</a:t>
            </a:r>
          </a:p>
        </p:txBody>
      </p:sp>
    </p:spTree>
    <p:extLst>
      <p:ext uri="{BB962C8B-B14F-4D97-AF65-F5344CB8AC3E}">
        <p14:creationId xmlns:p14="http://schemas.microsoft.com/office/powerpoint/2010/main" val="3463787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7894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「その他」機能では、ダブルタップで機能を切り替えます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22" name="タイトル 1">
            <a:extLst>
              <a:ext uri="{FF2B5EF4-FFF2-40B4-BE49-F238E27FC236}">
                <a16:creationId xmlns:a16="http://schemas.microsoft.com/office/drawing/2014/main" id="{A41809E6-E86D-E597-A2DF-0E2F624A93EE}"/>
              </a:ext>
            </a:extLst>
          </p:cNvPr>
          <p:cNvSpPr>
            <a:spLocks noGrp="1"/>
          </p:cNvSpPr>
          <p:nvPr>
            <p:ph type="ctrTitle"/>
          </p:nvPr>
        </p:nvSpPr>
        <p:spPr>
          <a:xfrm>
            <a:off x="1392691" y="220736"/>
            <a:ext cx="7576708" cy="486326"/>
          </a:xfrm>
        </p:spPr>
        <p:txBody>
          <a:bodyPr vert="horz">
            <a:noAutofit/>
          </a:bodyPr>
          <a:lstStyle/>
          <a:p>
            <a:r>
              <a:rPr lang="en-US" altLang="ja-JP" dirty="0"/>
              <a:t>Seeing AI(</a:t>
            </a:r>
            <a:r>
              <a:rPr lang="ja-JP" altLang="en-US" dirty="0"/>
              <a:t>シーイングエーアイ</a:t>
            </a:r>
            <a:r>
              <a:rPr lang="en-US" altLang="ja-JP" dirty="0"/>
              <a:t>)</a:t>
            </a:r>
          </a:p>
        </p:txBody>
      </p:sp>
      <p:sp>
        <p:nvSpPr>
          <p:cNvPr id="23" name="タイトル 1">
            <a:extLst>
              <a:ext uri="{FF2B5EF4-FFF2-40B4-BE49-F238E27FC236}">
                <a16:creationId xmlns:a16="http://schemas.microsoft.com/office/drawing/2014/main" id="{238A80D4-1649-3E65-5A5D-D29352B6CC1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24" name="サブタイトル 2">
            <a:extLst>
              <a:ext uri="{FF2B5EF4-FFF2-40B4-BE49-F238E27FC236}">
                <a16:creationId xmlns:a16="http://schemas.microsoft.com/office/drawing/2014/main" id="{C8E205A8-A190-DF07-EEEF-7877E87C1A02}"/>
              </a:ext>
            </a:extLst>
          </p:cNvPr>
          <p:cNvSpPr txBox="1">
            <a:spLocks/>
          </p:cNvSpPr>
          <p:nvPr/>
        </p:nvSpPr>
        <p:spPr>
          <a:xfrm>
            <a:off x="284325" y="1099580"/>
            <a:ext cx="877761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撮影したものの情報を認識し、読み上げます</a:t>
            </a:r>
          </a:p>
        </p:txBody>
      </p:sp>
      <p:pic>
        <p:nvPicPr>
          <p:cNvPr id="6" name="図 5" descr="電子機器, キーボード, 電話 が含まれている画像&#10;&#10;AI によって生成されたコンテンツは間違っている可能性があります。">
            <a:extLst>
              <a:ext uri="{FF2B5EF4-FFF2-40B4-BE49-F238E27FC236}">
                <a16:creationId xmlns:a16="http://schemas.microsoft.com/office/drawing/2014/main" id="{FA14EF7E-81AF-F0EC-076A-6AEBFE0EB696}"/>
              </a:ext>
            </a:extLst>
          </p:cNvPr>
          <p:cNvPicPr>
            <a:picLocks noChangeAspect="1"/>
          </p:cNvPicPr>
          <p:nvPr/>
        </p:nvPicPr>
        <p:blipFill>
          <a:blip r:embed="rId6"/>
          <a:stretch>
            <a:fillRect/>
          </a:stretch>
        </p:blipFill>
        <p:spPr>
          <a:xfrm>
            <a:off x="3357821" y="2409027"/>
            <a:ext cx="2428786" cy="4320000"/>
          </a:xfrm>
          <a:prstGeom prst="rect">
            <a:avLst/>
          </a:prstGeom>
          <a:ln>
            <a:solidFill>
              <a:schemeClr val="tx1"/>
            </a:solidFill>
          </a:ln>
        </p:spPr>
      </p:pic>
      <p:sp>
        <p:nvSpPr>
          <p:cNvPr id="2" name="四角形: 角を丸くする 1">
            <a:extLst>
              <a:ext uri="{FF2B5EF4-FFF2-40B4-BE49-F238E27FC236}">
                <a16:creationId xmlns:a16="http://schemas.microsoft.com/office/drawing/2014/main" id="{C37135BB-BBA3-A5B9-711F-9E90E60B83CC}"/>
              </a:ext>
            </a:extLst>
          </p:cNvPr>
          <p:cNvSpPr/>
          <p:nvPr/>
        </p:nvSpPr>
        <p:spPr>
          <a:xfrm>
            <a:off x="3227074" y="5195758"/>
            <a:ext cx="2689852" cy="1163893"/>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4518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サブタイトル 2">
            <a:extLst>
              <a:ext uri="{FF2B5EF4-FFF2-40B4-BE49-F238E27FC236}">
                <a16:creationId xmlns:a16="http://schemas.microsoft.com/office/drawing/2014/main" id="{AC7560E0-4DDE-C278-9AC8-3FA71DE1BF55}"/>
              </a:ext>
            </a:extLst>
          </p:cNvPr>
          <p:cNvSpPr txBox="1">
            <a:spLocks/>
          </p:cNvSpPr>
          <p:nvPr/>
        </p:nvSpPr>
        <p:spPr>
          <a:xfrm>
            <a:off x="284326" y="1099580"/>
            <a:ext cx="799843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各チャンネルの機能は以下の通りです</a:t>
            </a:r>
          </a:p>
        </p:txBody>
      </p:sp>
      <p:sp>
        <p:nvSpPr>
          <p:cNvPr id="10" name="タイトル 1">
            <a:extLst>
              <a:ext uri="{FF2B5EF4-FFF2-40B4-BE49-F238E27FC236}">
                <a16:creationId xmlns:a16="http://schemas.microsoft.com/office/drawing/2014/main" id="{340681A0-0245-8ACE-3EF8-1CFA9DEA449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graphicFrame>
        <p:nvGraphicFramePr>
          <p:cNvPr id="12" name="表 14">
            <a:extLst>
              <a:ext uri="{FF2B5EF4-FFF2-40B4-BE49-F238E27FC236}">
                <a16:creationId xmlns:a16="http://schemas.microsoft.com/office/drawing/2014/main" id="{0E56DF3C-BA67-D809-7193-99C387EDA29C}"/>
              </a:ext>
            </a:extLst>
          </p:cNvPr>
          <p:cNvGraphicFramePr>
            <a:graphicFrameLocks noGrp="1"/>
          </p:cNvGraphicFramePr>
          <p:nvPr>
            <p:extLst>
              <p:ext uri="{D42A27DB-BD31-4B8C-83A1-F6EECF244321}">
                <p14:modId xmlns:p14="http://schemas.microsoft.com/office/powerpoint/2010/main" val="4198496070"/>
              </p:ext>
            </p:extLst>
          </p:nvPr>
        </p:nvGraphicFramePr>
        <p:xfrm>
          <a:off x="118091" y="1723846"/>
          <a:ext cx="8907817" cy="4648986"/>
        </p:xfrm>
        <a:graphic>
          <a:graphicData uri="http://schemas.openxmlformats.org/drawingml/2006/table">
            <a:tbl>
              <a:tblPr firstRow="1" bandRow="1">
                <a:tableStyleId>{2D5ABB26-0587-4C30-8999-92F81FD0307C}</a:tableStyleId>
              </a:tblPr>
              <a:tblGrid>
                <a:gridCol w="2649304">
                  <a:extLst>
                    <a:ext uri="{9D8B030D-6E8A-4147-A177-3AD203B41FA5}">
                      <a16:colId xmlns:a16="http://schemas.microsoft.com/office/drawing/2014/main" val="2297749444"/>
                    </a:ext>
                  </a:extLst>
                </a:gridCol>
                <a:gridCol w="6258513">
                  <a:extLst>
                    <a:ext uri="{9D8B030D-6E8A-4147-A177-3AD203B41FA5}">
                      <a16:colId xmlns:a16="http://schemas.microsoft.com/office/drawing/2014/main" val="789156778"/>
                    </a:ext>
                  </a:extLst>
                </a:gridCol>
              </a:tblGrid>
              <a:tr h="774831">
                <a:tc>
                  <a:txBody>
                    <a:bodyPr/>
                    <a:lstStyle/>
                    <a:p>
                      <a:r>
                        <a:rPr lang="ja-JP" altLang="en-US" b="0" dirty="0">
                          <a:latin typeface="BIZ UDPゴシック" panose="020B0400000000000000" pitchFamily="50" charset="-128"/>
                          <a:ea typeface="BIZ UDPゴシック" panose="020B0400000000000000" pitchFamily="50" charset="-128"/>
                        </a:rPr>
                        <a:t>①製品</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ja-JP" altLang="en-US" sz="1600" b="0" dirty="0">
                          <a:latin typeface="BIZ UDPゴシック" panose="020B0400000000000000" pitchFamily="50" charset="-128"/>
                          <a:ea typeface="BIZ UDPゴシック" panose="020B0400000000000000" pitchFamily="50" charset="-128"/>
                        </a:rPr>
                        <a:t>カメラを向けた商品のバーコードを読み上げる機能です。</a:t>
                      </a:r>
                      <a:endParaRPr lang="en-US" altLang="ja-JP" sz="1600" b="0" dirty="0">
                        <a:latin typeface="BIZ UDPゴシック" panose="020B0400000000000000" pitchFamily="50" charset="-128"/>
                        <a:ea typeface="BIZ UDPゴシック" panose="020B0400000000000000" pitchFamily="50" charset="-128"/>
                      </a:endParaRPr>
                    </a:p>
                    <a:p>
                      <a:r>
                        <a:rPr lang="en-US" altLang="ja-JP" sz="1600" b="0" dirty="0">
                          <a:latin typeface="BIZ UDPゴシック" panose="020B0400000000000000" pitchFamily="50" charset="-128"/>
                          <a:ea typeface="BIZ UDPゴシック" panose="020B0400000000000000" pitchFamily="50" charset="-128"/>
                        </a:rPr>
                        <a:t>※</a:t>
                      </a:r>
                      <a:r>
                        <a:rPr lang="ja-JP" altLang="en-US" sz="1600" b="0" dirty="0">
                          <a:latin typeface="BIZ UDPゴシック" panose="020B0400000000000000" pitchFamily="50" charset="-128"/>
                          <a:ea typeface="BIZ UDPゴシック" panose="020B0400000000000000" pitchFamily="50" charset="-128"/>
                        </a:rPr>
                        <a:t>すべての商品を読み上げるわけではありません。</a:t>
                      </a:r>
                    </a:p>
                  </a:txBody>
                  <a:tcPr marT="4680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41673347"/>
                  </a:ext>
                </a:extLst>
              </a:tr>
              <a:tr h="774831">
                <a:tc>
                  <a:txBody>
                    <a:bodyPr/>
                    <a:lstStyle/>
                    <a:p>
                      <a:r>
                        <a:rPr lang="ja-JP" altLang="en-US" b="0" dirty="0">
                          <a:latin typeface="BIZ UDPゴシック" panose="020B0400000000000000" pitchFamily="50" charset="-128"/>
                          <a:ea typeface="BIZ UDPゴシック" panose="020B0400000000000000" pitchFamily="50" charset="-128"/>
                        </a:rPr>
                        <a:t>②人物</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ja-JP" altLang="en-US" sz="1600" b="0" dirty="0">
                          <a:latin typeface="BIZ UDPゴシック" panose="020B0400000000000000" pitchFamily="50" charset="-128"/>
                          <a:ea typeface="BIZ UDPゴシック" panose="020B0400000000000000" pitchFamily="50" charset="-128"/>
                        </a:rPr>
                        <a:t>カメラを向けるとカメラに映る人物とのだいたいの距離を教えてくれます。カメラで撮影するとだいたいの年齢や恰好を教えてくれます。</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155590114"/>
                  </a:ext>
                </a:extLst>
              </a:tr>
              <a:tr h="774831">
                <a:tc>
                  <a:txBody>
                    <a:bodyPr/>
                    <a:lstStyle/>
                    <a:p>
                      <a:r>
                        <a:rPr lang="ja-JP" altLang="en-US" b="0" dirty="0">
                          <a:latin typeface="BIZ UDPゴシック" panose="020B0400000000000000" pitchFamily="50" charset="-128"/>
                          <a:ea typeface="BIZ UDPゴシック" panose="020B0400000000000000" pitchFamily="50" charset="-128"/>
                        </a:rPr>
                        <a:t>③通貨</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ja-JP" altLang="en-US" sz="1600" b="0" dirty="0">
                          <a:latin typeface="BIZ UDPゴシック" panose="020B0400000000000000" pitchFamily="50" charset="-128"/>
                          <a:ea typeface="BIZ UDPゴシック" panose="020B0400000000000000" pitchFamily="50" charset="-128"/>
                        </a:rPr>
                        <a:t>カメラを向けると紙幣の認識をして教えてくれます。</a:t>
                      </a:r>
                      <a:endParaRPr kumimoji="1" lang="ja-JP" altLang="en-US" sz="1600"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855004642"/>
                  </a:ext>
                </a:extLst>
              </a:tr>
              <a:tr h="774831">
                <a:tc>
                  <a:txBody>
                    <a:bodyPr/>
                    <a:lstStyle/>
                    <a:p>
                      <a:r>
                        <a:rPr kumimoji="1" lang="ja-JP" altLang="en-US" b="0" dirty="0">
                          <a:latin typeface="BIZ UDPゴシック" panose="020B0400000000000000" pitchFamily="50" charset="-128"/>
                          <a:ea typeface="BIZ UDPゴシック" panose="020B0400000000000000" pitchFamily="50" charset="-128"/>
                        </a:rPr>
                        <a:t>④自分の物を探す</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kumimoji="1" lang="ja-JP" altLang="en-US" sz="1600" b="0" dirty="0">
                          <a:latin typeface="BIZ UDPゴシック" panose="020B0400000000000000" pitchFamily="50" charset="-128"/>
                          <a:ea typeface="BIZ UDPゴシック" panose="020B0400000000000000" pitchFamily="50" charset="-128"/>
                        </a:rPr>
                        <a:t>あらかじめアプリに自分の物を学習させ、カメラを向けることで</a:t>
                      </a:r>
                      <a:endParaRPr kumimoji="1" lang="en-US" altLang="ja-JP" sz="1600" b="0" dirty="0">
                        <a:latin typeface="BIZ UDPゴシック" panose="020B0400000000000000" pitchFamily="50" charset="-128"/>
                        <a:ea typeface="BIZ UDPゴシック" panose="020B0400000000000000" pitchFamily="50" charset="-128"/>
                      </a:endParaRPr>
                    </a:p>
                    <a:p>
                      <a:r>
                        <a:rPr kumimoji="1" lang="ja-JP" altLang="en-US" sz="1600" b="0" dirty="0">
                          <a:latin typeface="BIZ UDPゴシック" panose="020B0400000000000000" pitchFamily="50" charset="-128"/>
                          <a:ea typeface="BIZ UDPゴシック" panose="020B0400000000000000" pitchFamily="50" charset="-128"/>
                        </a:rPr>
                        <a:t>物を認識し、音で場所を教えてくれます。</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04973935"/>
                  </a:ext>
                </a:extLst>
              </a:tr>
              <a:tr h="774831">
                <a:tc>
                  <a:txBody>
                    <a:bodyPr/>
                    <a:lstStyle/>
                    <a:p>
                      <a:r>
                        <a:rPr lang="ja-JP" altLang="en-US" b="0" dirty="0">
                          <a:latin typeface="BIZ UDPゴシック" panose="020B0400000000000000" pitchFamily="50" charset="-128"/>
                          <a:ea typeface="BIZ UDPゴシック" panose="020B0400000000000000" pitchFamily="50" charset="-128"/>
                        </a:rPr>
                        <a:t>⑤色</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ja-JP" altLang="en-US" sz="1600" b="0" dirty="0">
                          <a:latin typeface="BIZ UDPゴシック" panose="020B0400000000000000" pitchFamily="50" charset="-128"/>
                          <a:ea typeface="BIZ UDPゴシック" panose="020B0400000000000000" pitchFamily="50" charset="-128"/>
                        </a:rPr>
                        <a:t>カメラを向けるとカメラに映った色を教えてくれます。</a:t>
                      </a:r>
                      <a:endParaRPr kumimoji="1" lang="ja-JP" altLang="en-US" sz="1600"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4363691"/>
                  </a:ext>
                </a:extLst>
              </a:tr>
              <a:tr h="774831">
                <a:tc>
                  <a:txBody>
                    <a:bodyPr/>
                    <a:lstStyle/>
                    <a:p>
                      <a:pPr lvl="0">
                        <a:buNone/>
                      </a:pPr>
                      <a:r>
                        <a:rPr lang="ja-JP" altLang="en-US" b="0" dirty="0">
                          <a:latin typeface="BIZ UDPゴシック" panose="020B0400000000000000" pitchFamily="50" charset="-128"/>
                          <a:ea typeface="BIZ UDPゴシック" panose="020B0400000000000000" pitchFamily="50" charset="-128"/>
                        </a:rPr>
                        <a:t>⑥ライト</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ja-JP" altLang="en-US" sz="1600" b="0" dirty="0">
                          <a:latin typeface="BIZ UDPゴシック" panose="020B0400000000000000" pitchFamily="50" charset="-128"/>
                          <a:ea typeface="BIZ UDPゴシック" panose="020B0400000000000000" pitchFamily="50" charset="-128"/>
                        </a:rPr>
                        <a:t>周りの明るさを音の高低で教えてくれます。</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084997720"/>
                  </a:ext>
                </a:extLst>
              </a:tr>
            </a:tbl>
          </a:graphicData>
        </a:graphic>
      </p:graphicFrame>
      <p:sp>
        <p:nvSpPr>
          <p:cNvPr id="2" name="タイトル 1">
            <a:extLst>
              <a:ext uri="{FF2B5EF4-FFF2-40B4-BE49-F238E27FC236}">
                <a16:creationId xmlns:a16="http://schemas.microsoft.com/office/drawing/2014/main" id="{4B77EAF6-4ED2-4106-1710-85F20BFB845C}"/>
              </a:ext>
            </a:extLst>
          </p:cNvPr>
          <p:cNvSpPr>
            <a:spLocks noGrp="1"/>
          </p:cNvSpPr>
          <p:nvPr>
            <p:ph type="ctrTitle"/>
          </p:nvPr>
        </p:nvSpPr>
        <p:spPr>
          <a:xfrm>
            <a:off x="1392691" y="220736"/>
            <a:ext cx="7576708" cy="486326"/>
          </a:xfrm>
        </p:spPr>
        <p:txBody>
          <a:bodyPr vert="horz">
            <a:noAutofit/>
          </a:bodyPr>
          <a:lstStyle/>
          <a:p>
            <a:r>
              <a:rPr lang="en-US" altLang="ja-JP" dirty="0"/>
              <a:t>Seeing AI(</a:t>
            </a:r>
            <a:r>
              <a:rPr lang="ja-JP" altLang="en-US" dirty="0"/>
              <a:t>シーイングエーアイ</a:t>
            </a:r>
            <a:r>
              <a:rPr lang="en-US" altLang="ja-JP" dirty="0"/>
              <a:t>)</a:t>
            </a:r>
          </a:p>
        </p:txBody>
      </p:sp>
      <p:pic>
        <p:nvPicPr>
          <p:cNvPr id="24" name="図 23" descr="電子機器, キーボード, 電話 が含まれている画像&#10;&#10;AI によって生成されたコンテンツは間違っている可能性があります。">
            <a:extLst>
              <a:ext uri="{FF2B5EF4-FFF2-40B4-BE49-F238E27FC236}">
                <a16:creationId xmlns:a16="http://schemas.microsoft.com/office/drawing/2014/main" id="{F2EB5DBE-DF4B-3ABD-1A06-33A0B11A1886}"/>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2161375" y="1865765"/>
            <a:ext cx="523632" cy="514476"/>
          </a:xfrm>
          <a:prstGeom prst="rect">
            <a:avLst/>
          </a:prstGeom>
          <a:ln>
            <a:solidFill>
              <a:schemeClr val="tx1"/>
            </a:solidFill>
          </a:ln>
        </p:spPr>
      </p:pic>
      <p:pic>
        <p:nvPicPr>
          <p:cNvPr id="25" name="図 24" descr="電子機器, キーボード, 電話 が含まれている画像&#10;&#10;AI によって生成されたコンテンツは間違っている可能性があります。">
            <a:extLst>
              <a:ext uri="{FF2B5EF4-FFF2-40B4-BE49-F238E27FC236}">
                <a16:creationId xmlns:a16="http://schemas.microsoft.com/office/drawing/2014/main" id="{62F187F6-57CB-3934-901D-786330AAA2A6}"/>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2161376" y="2634767"/>
            <a:ext cx="523630" cy="514476"/>
          </a:xfrm>
          <a:prstGeom prst="rect">
            <a:avLst/>
          </a:prstGeom>
          <a:ln>
            <a:solidFill>
              <a:schemeClr val="tx1"/>
            </a:solidFill>
          </a:ln>
        </p:spPr>
      </p:pic>
      <p:pic>
        <p:nvPicPr>
          <p:cNvPr id="26" name="図 25" descr="電子機器, キーボード, 電話 が含まれている画像&#10;&#10;AI によって生成されたコンテンツは間違っている可能性があります。">
            <a:extLst>
              <a:ext uri="{FF2B5EF4-FFF2-40B4-BE49-F238E27FC236}">
                <a16:creationId xmlns:a16="http://schemas.microsoft.com/office/drawing/2014/main" id="{76172A9A-E60C-92A9-4FCB-8D48DA16583D}"/>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a:xfrm>
            <a:off x="2161376" y="3403769"/>
            <a:ext cx="523631" cy="514476"/>
          </a:xfrm>
          <a:prstGeom prst="rect">
            <a:avLst/>
          </a:prstGeom>
          <a:ln>
            <a:solidFill>
              <a:schemeClr val="tx1"/>
            </a:solidFill>
          </a:ln>
        </p:spPr>
      </p:pic>
      <p:pic>
        <p:nvPicPr>
          <p:cNvPr id="27" name="図 26" descr="電子機器, キーボード, 電話 が含まれている画像&#10;&#10;AI によって生成されたコンテンツは間違っている可能性があります。">
            <a:extLst>
              <a:ext uri="{FF2B5EF4-FFF2-40B4-BE49-F238E27FC236}">
                <a16:creationId xmlns:a16="http://schemas.microsoft.com/office/drawing/2014/main" id="{B7E374EB-7FE2-3DF9-4DB5-A23D05808D6B}"/>
              </a:ext>
            </a:extLst>
          </p:cNvPr>
          <p:cNvPicPr>
            <a:picLocks noChangeAspect="1"/>
          </p:cNvPicPr>
          <p:nvPr/>
        </p:nvPicPr>
        <p:blipFill>
          <a:blip r:embed="rId9" cstate="hqprint">
            <a:extLst>
              <a:ext uri="{28A0092B-C50C-407E-A947-70E740481C1C}">
                <a14:useLocalDpi xmlns:a14="http://schemas.microsoft.com/office/drawing/2010/main"/>
              </a:ext>
            </a:extLst>
          </a:blip>
          <a:srcRect/>
          <a:stretch/>
        </p:blipFill>
        <p:spPr>
          <a:xfrm>
            <a:off x="2161376" y="4172771"/>
            <a:ext cx="523631" cy="514475"/>
          </a:xfrm>
          <a:prstGeom prst="rect">
            <a:avLst/>
          </a:prstGeom>
          <a:ln>
            <a:solidFill>
              <a:schemeClr val="tx1"/>
            </a:solidFill>
          </a:ln>
        </p:spPr>
      </p:pic>
      <p:pic>
        <p:nvPicPr>
          <p:cNvPr id="28" name="図 27" descr="電子機器, キーボード, 電話 が含まれている画像&#10;&#10;AI によって生成されたコンテンツは間違っている可能性があります。">
            <a:extLst>
              <a:ext uri="{FF2B5EF4-FFF2-40B4-BE49-F238E27FC236}">
                <a16:creationId xmlns:a16="http://schemas.microsoft.com/office/drawing/2014/main" id="{9882515A-28D7-0954-AC1C-6CC4012DF72E}"/>
              </a:ext>
            </a:extLst>
          </p:cNvPr>
          <p:cNvPicPr>
            <a:picLocks noChangeAspect="1"/>
          </p:cNvPicPr>
          <p:nvPr/>
        </p:nvPicPr>
        <p:blipFill>
          <a:blip r:embed="rId10" cstate="hqprint">
            <a:extLst>
              <a:ext uri="{28A0092B-C50C-407E-A947-70E740481C1C}">
                <a14:useLocalDpi xmlns:a14="http://schemas.microsoft.com/office/drawing/2010/main"/>
              </a:ext>
            </a:extLst>
          </a:blip>
          <a:srcRect/>
          <a:stretch/>
        </p:blipFill>
        <p:spPr>
          <a:xfrm>
            <a:off x="2161376" y="4941772"/>
            <a:ext cx="523631" cy="514475"/>
          </a:xfrm>
          <a:prstGeom prst="rect">
            <a:avLst/>
          </a:prstGeom>
          <a:ln>
            <a:solidFill>
              <a:schemeClr val="tx1"/>
            </a:solidFill>
          </a:ln>
        </p:spPr>
      </p:pic>
      <p:pic>
        <p:nvPicPr>
          <p:cNvPr id="29" name="図 28" descr="電子機器, キーボード, 電話 が含まれている画像&#10;&#10;AI によって生成されたコンテンツは間違っている可能性があります。">
            <a:extLst>
              <a:ext uri="{FF2B5EF4-FFF2-40B4-BE49-F238E27FC236}">
                <a16:creationId xmlns:a16="http://schemas.microsoft.com/office/drawing/2014/main" id="{143273E6-6C2F-593D-B2B4-B44D98C9465B}"/>
              </a:ext>
            </a:extLst>
          </p:cNvPr>
          <p:cNvPicPr>
            <a:picLocks noChangeAspect="1"/>
          </p:cNvPicPr>
          <p:nvPr/>
        </p:nvPicPr>
        <p:blipFill>
          <a:blip r:embed="rId11" cstate="hqprint">
            <a:extLst>
              <a:ext uri="{28A0092B-C50C-407E-A947-70E740481C1C}">
                <a14:useLocalDpi xmlns:a14="http://schemas.microsoft.com/office/drawing/2010/main"/>
              </a:ext>
            </a:extLst>
          </a:blip>
          <a:srcRect/>
          <a:stretch/>
        </p:blipFill>
        <p:spPr>
          <a:xfrm>
            <a:off x="2161376" y="5710772"/>
            <a:ext cx="523631" cy="514475"/>
          </a:xfrm>
          <a:prstGeom prst="rect">
            <a:avLst/>
          </a:prstGeom>
          <a:ln>
            <a:solidFill>
              <a:schemeClr val="tx1"/>
            </a:solidFill>
          </a:ln>
        </p:spPr>
      </p:pic>
    </p:spTree>
    <p:extLst>
      <p:ext uri="{BB962C8B-B14F-4D97-AF65-F5344CB8AC3E}">
        <p14:creationId xmlns:p14="http://schemas.microsoft.com/office/powerpoint/2010/main" val="3160757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7" descr="「Safari（サファリ）」のアイコンと概要を説明する表の画像">
            <a:extLst>
              <a:ext uri="{FF2B5EF4-FFF2-40B4-BE49-F238E27FC236}">
                <a16:creationId xmlns:a16="http://schemas.microsoft.com/office/drawing/2014/main" id="{589FAC80-892A-5D70-C488-3DF604CA5BA8}"/>
              </a:ext>
            </a:extLst>
          </p:cNvPr>
          <p:cNvGraphicFramePr>
            <a:graphicFrameLocks noGrp="1"/>
          </p:cNvGraphicFramePr>
          <p:nvPr>
            <p:extLst>
              <p:ext uri="{D42A27DB-BD31-4B8C-83A1-F6EECF244321}">
                <p14:modId xmlns:p14="http://schemas.microsoft.com/office/powerpoint/2010/main" val="1826796077"/>
              </p:ext>
            </p:extLst>
          </p:nvPr>
        </p:nvGraphicFramePr>
        <p:xfrm>
          <a:off x="503454" y="2215633"/>
          <a:ext cx="8137091" cy="2969245"/>
        </p:xfrm>
        <a:graphic>
          <a:graphicData uri="http://schemas.openxmlformats.org/drawingml/2006/table">
            <a:tbl>
              <a:tblPr firstRow="1" bandRow="1">
                <a:tableStyleId>{2D5ABB26-0587-4C30-8999-92F81FD0307C}</a:tableStyleId>
              </a:tblPr>
              <a:tblGrid>
                <a:gridCol w="1314261">
                  <a:extLst>
                    <a:ext uri="{9D8B030D-6E8A-4147-A177-3AD203B41FA5}">
                      <a16:colId xmlns:a16="http://schemas.microsoft.com/office/drawing/2014/main" val="20000"/>
                    </a:ext>
                  </a:extLst>
                </a:gridCol>
                <a:gridCol w="6822830">
                  <a:extLst>
                    <a:ext uri="{9D8B030D-6E8A-4147-A177-3AD203B41FA5}">
                      <a16:colId xmlns:a16="http://schemas.microsoft.com/office/drawing/2014/main" val="20001"/>
                    </a:ext>
                  </a:extLst>
                </a:gridCol>
              </a:tblGrid>
              <a:tr h="341245">
                <a:tc>
                  <a:txBody>
                    <a:bodyPr/>
                    <a:lstStyle/>
                    <a:p>
                      <a:pPr marL="0" indent="0" algn="ctr">
                        <a:lnSpc>
                          <a:spcPts val="1700"/>
                        </a:lnSpc>
                        <a:spcBef>
                          <a:spcPts val="405"/>
                        </a:spcBef>
                      </a:pPr>
                      <a:r>
                        <a:rPr lang="ja-JP" altLang="en-US" sz="1800" b="0" i="0" dirty="0">
                          <a:latin typeface="BIZ UDPゴシック" panose="020B0400000000000000" pitchFamily="50" charset="-128"/>
                          <a:ea typeface="BIZ UDPゴシック" panose="020B0400000000000000" pitchFamily="50" charset="-128"/>
                          <a:cs typeface="Meiryo" charset="-128"/>
                        </a:rPr>
                        <a:t>マーク</a:t>
                      </a:r>
                      <a:endParaRPr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algn="ctr">
                        <a:lnSpc>
                          <a:spcPts val="1700"/>
                        </a:lnSpc>
                        <a:spcBef>
                          <a:spcPts val="405"/>
                        </a:spcBef>
                        <a:tabLst/>
                      </a:pPr>
                      <a:r>
                        <a:rPr lang="ja-JP" altLang="en-US" sz="1800" b="0" i="0" dirty="0">
                          <a:latin typeface="BIZ UDPゴシック" panose="020B0400000000000000" pitchFamily="50" charset="-128"/>
                          <a:ea typeface="BIZ UDPゴシック" panose="020B0400000000000000" pitchFamily="50" charset="-128"/>
                          <a:cs typeface="Meiryo" charset="-128"/>
                        </a:rPr>
                        <a:t>概要</a:t>
                      </a:r>
                      <a:endParaRPr lang="en-US" altLang="ja-JP" sz="1800" b="0" i="0" dirty="0">
                        <a:latin typeface="BIZ UDPゴシック" panose="020B0400000000000000" pitchFamily="50" charset="-128"/>
                        <a:ea typeface="BIZ UDPゴシック" panose="020B0400000000000000" pitchFamily="50" charset="-128"/>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extLst>
                  <a:ext uri="{0D108BD9-81ED-4DB2-BD59-A6C34878D82A}">
                    <a16:rowId xmlns:a16="http://schemas.microsoft.com/office/drawing/2014/main" val="10000"/>
                  </a:ext>
                </a:extLst>
              </a:tr>
              <a:tr h="2628000">
                <a:tc>
                  <a:txBody>
                    <a:bodyPr/>
                    <a:lstStyle/>
                    <a:p>
                      <a:pPr>
                        <a:lnSpc>
                          <a:spcPts val="1700"/>
                        </a:lnSpc>
                      </a:pPr>
                      <a:endParaRPr sz="1800" b="0" i="0" dirty="0">
                        <a:latin typeface="BIZ UDPゴシック" panose="020B0400000000000000" pitchFamily="50" charset="-128"/>
                        <a:ea typeface="BIZ UDPゴシック" panose="020B0400000000000000" pitchFamily="50" charset="-128"/>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l">
                        <a:lnSpc>
                          <a:spcPct val="125000"/>
                        </a:lnSpc>
                      </a:pPr>
                      <a:r>
                        <a:rPr lang="en-US" altLang="ja-JP" sz="1800" dirty="0">
                          <a:latin typeface="BIZ UDPゴシック" panose="020B0400000000000000" pitchFamily="50" charset="-128"/>
                          <a:ea typeface="BIZ UDPゴシック" panose="020B0400000000000000" pitchFamily="50" charset="-128"/>
                        </a:rPr>
                        <a:t>Sullivan+(</a:t>
                      </a:r>
                      <a:r>
                        <a:rPr lang="ja-JP" altLang="en-US" sz="1800" dirty="0">
                          <a:latin typeface="BIZ UDPゴシック" panose="020B0400000000000000" pitchFamily="50" charset="-128"/>
                          <a:ea typeface="BIZ UDPゴシック" panose="020B0400000000000000" pitchFamily="50" charset="-128"/>
                        </a:rPr>
                        <a:t>サリバンプラス</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は、</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文字認識を得意とする視覚障害者向けカメラ読み取りアプリです。</a:t>
                      </a:r>
                      <a:endParaRPr lang="en-US" altLang="ja-JP" sz="1800" b="0" i="0" kern="0" dirty="0">
                        <a:effectLst/>
                        <a:latin typeface="BIZ UDPゴシック" panose="020B0400000000000000" pitchFamily="50" charset="-128"/>
                        <a:ea typeface="BIZ UDPゴシック" panose="020B0400000000000000" pitchFamily="50" charset="-128"/>
                        <a:cs typeface="Meiryo" charset="-128"/>
                      </a:endParaRPr>
                    </a:p>
                    <a:p>
                      <a:pPr algn="l">
                        <a:lnSpc>
                          <a:spcPct val="125000"/>
                        </a:lnSpc>
                      </a:pPr>
                      <a:r>
                        <a:rPr lang="ja-JP" altLang="en-US" sz="1800" b="0" i="0" kern="0" dirty="0">
                          <a:effectLst/>
                          <a:latin typeface="BIZ UDPゴシック" panose="020B0400000000000000" pitchFamily="50" charset="-128"/>
                          <a:ea typeface="BIZ UDPゴシック" panose="020B0400000000000000" pitchFamily="50" charset="-128"/>
                          <a:cs typeface="Meiryo" charset="-128"/>
                        </a:rPr>
                        <a:t>機能としては</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｢AI</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モード</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 ｢</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文字認識</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 ｢</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顔認識</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 ｢</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イメージ描写</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 </a:t>
                      </a:r>
                      <a:br>
                        <a:rPr lang="en-US" altLang="ja-JP" sz="1800" b="0" i="0" kern="0" dirty="0">
                          <a:effectLst/>
                          <a:latin typeface="BIZ UDPゴシック" panose="020B0400000000000000" pitchFamily="50" charset="-128"/>
                          <a:ea typeface="BIZ UDPゴシック" panose="020B0400000000000000" pitchFamily="50" charset="-128"/>
                          <a:cs typeface="Meiryo" charset="-128"/>
                        </a:rPr>
                      </a:br>
                      <a:r>
                        <a:rPr lang="en-US" altLang="ja-JP" sz="1800" b="0" i="0" kern="0" dirty="0">
                          <a:effectLst/>
                          <a:latin typeface="BIZ UDPゴシック" panose="020B0400000000000000" pitchFamily="50" charset="-128"/>
                          <a:ea typeface="BIZ UDPゴシック" panose="020B0400000000000000" pitchFamily="50" charset="-128"/>
                          <a:cs typeface="Meiryo" charset="-128"/>
                        </a:rPr>
                        <a:t>｢</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色認識</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光の明るさ</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 ｢</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拡大鏡</a:t>
                      </a:r>
                      <a:r>
                        <a:rPr lang="en-US" altLang="ja-JP" sz="1800" b="0" i="0" kern="0" dirty="0">
                          <a:effectLst/>
                          <a:latin typeface="BIZ UDPゴシック" panose="020B0400000000000000" pitchFamily="50" charset="-128"/>
                          <a:ea typeface="BIZ UDPゴシック" panose="020B0400000000000000" pitchFamily="50" charset="-128"/>
                          <a:cs typeface="Meiryo" charset="-128"/>
                        </a:rPr>
                        <a:t>｣</a:t>
                      </a:r>
                      <a:r>
                        <a:rPr lang="ja-JP" altLang="en-US" sz="1800" b="0" i="0" kern="0" dirty="0">
                          <a:effectLst/>
                          <a:latin typeface="BIZ UDPゴシック" panose="020B0400000000000000" pitchFamily="50" charset="-128"/>
                          <a:ea typeface="BIZ UDPゴシック" panose="020B0400000000000000" pitchFamily="50" charset="-128"/>
                          <a:cs typeface="Meiryo" charset="-128"/>
                        </a:rPr>
                        <a:t>といった種類があります。</a:t>
                      </a:r>
                      <a:endParaRPr lang="en-US" altLang="ja-JP" sz="1800" b="0" i="0" kern="0" dirty="0">
                        <a:effectLst/>
                        <a:latin typeface="BIZ UDPゴシック" panose="020B0400000000000000" pitchFamily="50" charset="-128"/>
                        <a:ea typeface="BIZ UDPゴシック" panose="020B0400000000000000" pitchFamily="50" charset="-128"/>
                        <a:cs typeface="Meiryo" charset="-128"/>
                      </a:endParaRPr>
                    </a:p>
                    <a:p>
                      <a:pPr algn="l">
                        <a:lnSpc>
                          <a:spcPct val="125000"/>
                        </a:lnSpc>
                      </a:pPr>
                      <a:r>
                        <a:rPr lang="en-US" altLang="ja-JP" sz="1800" b="0" i="0" kern="0" dirty="0">
                          <a:solidFill>
                            <a:schemeClr val="accent1"/>
                          </a:solidFill>
                          <a:effectLst/>
                          <a:latin typeface="BIZ UDPゴシック" panose="020B0400000000000000" pitchFamily="50" charset="-128"/>
                          <a:ea typeface="BIZ UDPゴシック" panose="020B0400000000000000" pitchFamily="50" charset="-128"/>
                          <a:cs typeface="Meiryo" charset="-128"/>
                        </a:rPr>
                        <a:t>※AI</a:t>
                      </a:r>
                      <a:r>
                        <a:rPr lang="ja-JP" altLang="en-US" sz="1800" b="0" i="0" kern="0" dirty="0">
                          <a:solidFill>
                            <a:schemeClr val="accent1"/>
                          </a:solidFill>
                          <a:effectLst/>
                          <a:latin typeface="BIZ UDPゴシック" panose="020B0400000000000000" pitchFamily="50" charset="-128"/>
                          <a:ea typeface="BIZ UDPゴシック" panose="020B0400000000000000" pitchFamily="50" charset="-128"/>
                          <a:cs typeface="Meiryo" charset="-128"/>
                        </a:rPr>
                        <a:t>モードは、カメラで写した内容が物体なのか、文字なのか、色なのかといった情報をすべて自動で認識し内容を</a:t>
                      </a:r>
                      <a:r>
                        <a:rPr lang="en-US" altLang="ja-JP" sz="1800" b="0" i="0" kern="0" dirty="0" err="1">
                          <a:solidFill>
                            <a:schemeClr val="accent1"/>
                          </a:solidFill>
                          <a:effectLst/>
                          <a:latin typeface="BIZ UDPゴシック" panose="020B0400000000000000" pitchFamily="50" charset="-128"/>
                          <a:ea typeface="BIZ UDPゴシック" panose="020B0400000000000000" pitchFamily="50" charset="-128"/>
                          <a:cs typeface="Meiryo" charset="-128"/>
                        </a:rPr>
                        <a:t>VoiceOver</a:t>
                      </a:r>
                      <a:r>
                        <a:rPr lang="ja-JP" altLang="en-US" sz="1800" b="0" i="0" kern="0" dirty="0">
                          <a:solidFill>
                            <a:schemeClr val="accent1"/>
                          </a:solidFill>
                          <a:effectLst/>
                          <a:latin typeface="BIZ UDPゴシック" panose="020B0400000000000000" pitchFamily="50" charset="-128"/>
                          <a:ea typeface="BIZ UDPゴシック" panose="020B0400000000000000" pitchFamily="50" charset="-128"/>
                          <a:cs typeface="Meiryo" charset="-128"/>
                        </a:rPr>
                        <a:t>で読み上げます</a:t>
                      </a:r>
                    </a:p>
                  </a:txBody>
                  <a:tcPr marL="72000" marR="36000" marT="12625" marB="0" anchor="ctr">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Sullivan+(</a:t>
            </a:r>
            <a:r>
              <a:rPr lang="ja-JP" altLang="en-US" sz="2799" dirty="0">
                <a:solidFill>
                  <a:srgbClr val="4472C4"/>
                </a:solidFill>
              </a:rPr>
              <a:t>サリバンプラス</a:t>
            </a:r>
            <a:r>
              <a:rPr lang="en-US" altLang="ja-JP" sz="2799" dirty="0">
                <a:solidFill>
                  <a:srgbClr val="4472C4"/>
                </a:solidFill>
              </a:rPr>
              <a:t>)</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340681A0-0245-8ACE-3EF8-1CFA9DEA4499}"/>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pic>
        <p:nvPicPr>
          <p:cNvPr id="3" name="図 2">
            <a:extLst>
              <a:ext uri="{FF2B5EF4-FFF2-40B4-BE49-F238E27FC236}">
                <a16:creationId xmlns:a16="http://schemas.microsoft.com/office/drawing/2014/main" id="{5B917952-E2FD-05CD-0382-6F58203FD5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481" y="3439758"/>
            <a:ext cx="818649" cy="843837"/>
          </a:xfrm>
          <a:prstGeom prst="rect">
            <a:avLst/>
          </a:prstGeom>
        </p:spPr>
      </p:pic>
      <p:sp>
        <p:nvSpPr>
          <p:cNvPr id="9" name="サブタイトル 2">
            <a:extLst>
              <a:ext uri="{FF2B5EF4-FFF2-40B4-BE49-F238E27FC236}">
                <a16:creationId xmlns:a16="http://schemas.microsoft.com/office/drawing/2014/main" id="{E2FCB579-0403-E03C-E805-C54B05CE9D4F}"/>
              </a:ext>
            </a:extLst>
          </p:cNvPr>
          <p:cNvSpPr txBox="1">
            <a:spLocks/>
          </p:cNvSpPr>
          <p:nvPr/>
        </p:nvSpPr>
        <p:spPr>
          <a:xfrm>
            <a:off x="284325" y="1099580"/>
            <a:ext cx="877761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Sullivan+(</a:t>
            </a:r>
            <a:r>
              <a:rPr lang="ja-JP" altLang="en-US" sz="2200" dirty="0">
                <a:latin typeface="BIZ UDPゴシック" panose="020B0400000000000000" pitchFamily="50" charset="-128"/>
                <a:ea typeface="BIZ UDPゴシック" panose="020B0400000000000000" pitchFamily="50" charset="-128"/>
              </a:rPr>
              <a:t>サリバンプラス</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についての説明です</a:t>
            </a:r>
          </a:p>
        </p:txBody>
      </p:sp>
      <p:sp>
        <p:nvSpPr>
          <p:cNvPr id="4" name="サブタイトル 2">
            <a:extLst>
              <a:ext uri="{FF2B5EF4-FFF2-40B4-BE49-F238E27FC236}">
                <a16:creationId xmlns:a16="http://schemas.microsoft.com/office/drawing/2014/main" id="{5A3AFAE2-C9C4-73E5-750B-E84AA5729475}"/>
              </a:ext>
            </a:extLst>
          </p:cNvPr>
          <p:cNvSpPr txBox="1">
            <a:spLocks/>
          </p:cNvSpPr>
          <p:nvPr/>
        </p:nvSpPr>
        <p:spPr>
          <a:xfrm>
            <a:off x="503454" y="5361528"/>
            <a:ext cx="8137091" cy="75705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こちらのアプリは最初から</a:t>
            </a:r>
            <a:r>
              <a:rPr lang="en-US" altLang="ja-JP" sz="1800" dirty="0">
                <a:solidFill>
                  <a:schemeClr val="accent1"/>
                </a:solidFill>
                <a:latin typeface="BIZ UDPゴシック" panose="020B0400000000000000" pitchFamily="50" charset="-128"/>
                <a:ea typeface="BIZ UDPゴシック" panose="020B0400000000000000" pitchFamily="50" charset="-128"/>
              </a:rPr>
              <a:t>iPhone</a:t>
            </a:r>
            <a:r>
              <a:rPr lang="ja-JP" altLang="en-US" sz="1800" dirty="0">
                <a:solidFill>
                  <a:schemeClr val="accent1"/>
                </a:solidFill>
                <a:latin typeface="BIZ UDPゴシック" panose="020B0400000000000000" pitchFamily="50" charset="-128"/>
                <a:ea typeface="BIZ UDPゴシック" panose="020B0400000000000000" pitchFamily="50" charset="-128"/>
              </a:rPr>
              <a:t>に搭載されているものではないため、</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インストールする必要があります</a:t>
            </a:r>
          </a:p>
        </p:txBody>
      </p:sp>
    </p:spTree>
    <p:extLst>
      <p:ext uri="{BB962C8B-B14F-4D97-AF65-F5344CB8AC3E}">
        <p14:creationId xmlns:p14="http://schemas.microsoft.com/office/powerpoint/2010/main" val="4098711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FC6EF091-7A09-5924-43D5-117BBBA9025F}"/>
              </a:ext>
            </a:extLst>
          </p:cNvPr>
          <p:cNvPicPr>
            <a:picLocks noChangeAspect="1"/>
          </p:cNvPicPr>
          <p:nvPr/>
        </p:nvPicPr>
        <p:blipFill>
          <a:blip r:embed="rId4"/>
          <a:stretch>
            <a:fillRect/>
          </a:stretch>
        </p:blipFill>
        <p:spPr>
          <a:xfrm>
            <a:off x="3357712" y="2392942"/>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6" y="1512998"/>
            <a:ext cx="4076839"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アプリを開き、画面左下の三角マークをダブルタップします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r>
              <a:rPr lang="ja-JP" altLang="en-US" sz="1800" dirty="0">
                <a:solidFill>
                  <a:schemeClr val="accent1"/>
                </a:solidFill>
                <a:latin typeface="BIZ UDPゴシック" panose="020B0400000000000000" pitchFamily="50" charset="-128"/>
                <a:ea typeface="BIZ UDPゴシック" panose="020B0400000000000000" pitchFamily="50" charset="-128"/>
              </a:rPr>
              <a:t>１</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24" name="サブタイトル 2">
            <a:extLst>
              <a:ext uri="{FF2B5EF4-FFF2-40B4-BE49-F238E27FC236}">
                <a16:creationId xmlns:a16="http://schemas.microsoft.com/office/drawing/2014/main" id="{C8E205A8-A190-DF07-EEEF-7877E87C1A02}"/>
              </a:ext>
            </a:extLst>
          </p:cNvPr>
          <p:cNvSpPr txBox="1">
            <a:spLocks/>
          </p:cNvSpPr>
          <p:nvPr/>
        </p:nvSpPr>
        <p:spPr>
          <a:xfrm>
            <a:off x="284325" y="1099580"/>
            <a:ext cx="877761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表示モードを選択し、撮影してアプリに読み上げさせることができます</a:t>
            </a:r>
          </a:p>
        </p:txBody>
      </p:sp>
      <p:sp>
        <p:nvSpPr>
          <p:cNvPr id="19" name="四角形: 角を丸くする 18">
            <a:extLst>
              <a:ext uri="{FF2B5EF4-FFF2-40B4-BE49-F238E27FC236}">
                <a16:creationId xmlns:a16="http://schemas.microsoft.com/office/drawing/2014/main" id="{786A7E39-E820-B3AA-2458-DF941603358D}"/>
              </a:ext>
            </a:extLst>
          </p:cNvPr>
          <p:cNvSpPr/>
          <p:nvPr/>
        </p:nvSpPr>
        <p:spPr>
          <a:xfrm>
            <a:off x="3753336" y="6155100"/>
            <a:ext cx="442146" cy="557842"/>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2">
            <a:extLst>
              <a:ext uri="{FF2B5EF4-FFF2-40B4-BE49-F238E27FC236}">
                <a16:creationId xmlns:a16="http://schemas.microsoft.com/office/drawing/2014/main" id="{4F1F7D7C-A262-E971-2B4F-DCEA4C26FD3D}"/>
              </a:ext>
            </a:extLst>
          </p:cNvPr>
          <p:cNvSpPr txBox="1"/>
          <p:nvPr/>
        </p:nvSpPr>
        <p:spPr>
          <a:xfrm>
            <a:off x="5798358" y="3429000"/>
            <a:ext cx="3407602" cy="1002134"/>
          </a:xfrm>
          <a:prstGeom prst="rect">
            <a:avLst/>
          </a:prstGeom>
          <a:noFill/>
        </p:spPr>
        <p:txBody>
          <a:bodyPr wrap="square" lIns="36000" tIns="45720" rIns="36000" bIns="45720" rtlCol="0" anchor="t">
            <a:spAutoFit/>
          </a:bodyPr>
          <a:lstStyle>
            <a:defPPr>
              <a:defRPr lang="ja-JP"/>
            </a:defPPr>
            <a:lvl1pPr>
              <a:lnSpc>
                <a:spcPct val="130000"/>
              </a:lnSpc>
              <a:defRPr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dirty="0"/>
              <a:t>※｢</a:t>
            </a:r>
            <a:r>
              <a:rPr lang="ja-JP" altLang="en-US" sz="1600" dirty="0"/>
              <a:t>キャプチャー</a:t>
            </a:r>
            <a:r>
              <a:rPr lang="en-US" altLang="ja-JP" sz="1600" dirty="0"/>
              <a:t>｣</a:t>
            </a:r>
            <a:r>
              <a:rPr lang="ja-JP" altLang="en-US" sz="1600" dirty="0"/>
              <a:t>をダブルタップすると、画面上部の白枠内に認識結果が文字で表示されます</a:t>
            </a:r>
          </a:p>
        </p:txBody>
      </p:sp>
      <p:sp>
        <p:nvSpPr>
          <p:cNvPr id="5" name="タイトル 1">
            <a:extLst>
              <a:ext uri="{FF2B5EF4-FFF2-40B4-BE49-F238E27FC236}">
                <a16:creationId xmlns:a16="http://schemas.microsoft.com/office/drawing/2014/main" id="{4D86C625-A84F-3E10-6286-2B4D0A3400F2}"/>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Sullivan+(</a:t>
            </a:r>
            <a:r>
              <a:rPr lang="ja-JP" altLang="en-US" sz="2799" dirty="0">
                <a:solidFill>
                  <a:srgbClr val="4472C4"/>
                </a:solidFill>
              </a:rPr>
              <a:t>サリバンプラス</a:t>
            </a:r>
            <a:r>
              <a:rPr lang="en-US" altLang="ja-JP" sz="2799" dirty="0">
                <a:solidFill>
                  <a:srgbClr val="4472C4"/>
                </a:solidFill>
              </a:rPr>
              <a:t>)</a:t>
            </a:r>
          </a:p>
        </p:txBody>
      </p:sp>
      <p:sp>
        <p:nvSpPr>
          <p:cNvPr id="6" name="タイトル 1">
            <a:extLst>
              <a:ext uri="{FF2B5EF4-FFF2-40B4-BE49-F238E27FC236}">
                <a16:creationId xmlns:a16="http://schemas.microsoft.com/office/drawing/2014/main" id="{B11C7C98-4938-5D92-E3F2-905D30AC331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3" name="テキスト ボックス 2">
            <a:extLst>
              <a:ext uri="{FF2B5EF4-FFF2-40B4-BE49-F238E27FC236}">
                <a16:creationId xmlns:a16="http://schemas.microsoft.com/office/drawing/2014/main" id="{D95C92FD-7874-3817-6070-A24CF06C5067}"/>
              </a:ext>
            </a:extLst>
          </p:cNvPr>
          <p:cNvSpPr txBox="1"/>
          <p:nvPr/>
        </p:nvSpPr>
        <p:spPr>
          <a:xfrm>
            <a:off x="10391" y="2931567"/>
            <a:ext cx="3407602" cy="3242747"/>
          </a:xfrm>
          <a:prstGeom prst="rect">
            <a:avLst/>
          </a:prstGeom>
          <a:noFill/>
        </p:spPr>
        <p:txBody>
          <a:bodyPr wrap="square" lIns="36000" tIns="45720" rIns="36000" bIns="45720" rtlCol="0" anchor="t">
            <a:spAutoFit/>
          </a:bodyPr>
          <a:lstStyle>
            <a:defPPr>
              <a:defRPr lang="ja-JP"/>
            </a:defPPr>
            <a:lvl1pPr>
              <a:lnSpc>
                <a:spcPct val="130000"/>
              </a:lnSpc>
              <a:defRPr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600" dirty="0"/>
              <a:t>※</a:t>
            </a:r>
            <a:r>
              <a:rPr lang="ja-JP" altLang="en-US" sz="1600" dirty="0"/>
              <a:t>基本操作は、画面の下側中央にある</a:t>
            </a:r>
            <a:r>
              <a:rPr lang="en-US" altLang="ja-JP" sz="1600" dirty="0"/>
              <a:t>｢</a:t>
            </a:r>
            <a:r>
              <a:rPr lang="ja-JP" altLang="en-US" sz="1600" dirty="0"/>
              <a:t>キャプチャー</a:t>
            </a:r>
            <a:r>
              <a:rPr lang="en-US" altLang="ja-JP" sz="1600" dirty="0"/>
              <a:t>｣</a:t>
            </a:r>
            <a:r>
              <a:rPr lang="ja-JP" altLang="en-US" sz="1600" dirty="0"/>
              <a:t>をダブルタップするか、本体側面の音量アップ・ダウンボタンで撮影すると認識結果を読み上げます</a:t>
            </a:r>
            <a:endParaRPr lang="en-US" altLang="ja-JP" sz="1600" dirty="0"/>
          </a:p>
          <a:p>
            <a:r>
              <a:rPr lang="ja-JP" altLang="en-US" sz="1600" dirty="0"/>
              <a:t>名刺のような小さな紙からＡ４サイズの書面まで高精度に認識できます</a:t>
            </a:r>
          </a:p>
          <a:p>
            <a:r>
              <a:rPr lang="ja-JP" altLang="en-US" sz="1600" dirty="0"/>
              <a:t>設定により、アプリを開いた直後のモードを優先的に</a:t>
            </a:r>
            <a:r>
              <a:rPr lang="en-US" altLang="ja-JP" sz="1600" dirty="0"/>
              <a:t>｢</a:t>
            </a:r>
            <a:r>
              <a:rPr lang="ja-JP" altLang="en-US" sz="1600" dirty="0"/>
              <a:t>文字認識</a:t>
            </a:r>
            <a:r>
              <a:rPr lang="en-US" altLang="ja-JP" sz="1600" dirty="0"/>
              <a:t>｣</a:t>
            </a:r>
            <a:r>
              <a:rPr lang="ja-JP" altLang="en-US" sz="1600" dirty="0"/>
              <a:t>にすることができます</a:t>
            </a:r>
          </a:p>
        </p:txBody>
      </p:sp>
      <p:sp>
        <p:nvSpPr>
          <p:cNvPr id="4" name="四角形: 角を丸くする 3">
            <a:extLst>
              <a:ext uri="{FF2B5EF4-FFF2-40B4-BE49-F238E27FC236}">
                <a16:creationId xmlns:a16="http://schemas.microsoft.com/office/drawing/2014/main" id="{69F748F8-424C-17D1-8B95-2611C0FD5C2F}"/>
              </a:ext>
            </a:extLst>
          </p:cNvPr>
          <p:cNvSpPr/>
          <p:nvPr/>
        </p:nvSpPr>
        <p:spPr>
          <a:xfrm>
            <a:off x="3407374" y="2716265"/>
            <a:ext cx="2330510" cy="278921"/>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1" name="コネクタ: カギ線 10">
            <a:extLst>
              <a:ext uri="{FF2B5EF4-FFF2-40B4-BE49-F238E27FC236}">
                <a16:creationId xmlns:a16="http://schemas.microsoft.com/office/drawing/2014/main" id="{C21B5FE4-2401-2AEE-7FEE-34C6C614634D}"/>
              </a:ext>
            </a:extLst>
          </p:cNvPr>
          <p:cNvCxnSpPr>
            <a:stCxn id="4" idx="3"/>
            <a:endCxn id="2" idx="0"/>
          </p:cNvCxnSpPr>
          <p:nvPr/>
        </p:nvCxnSpPr>
        <p:spPr>
          <a:xfrm>
            <a:off x="5737884" y="2855726"/>
            <a:ext cx="1764275" cy="573274"/>
          </a:xfrm>
          <a:prstGeom prst="bentConnector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585476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661C5FED-44E5-8423-339F-19054B79F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498" y="239294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743688"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ダブルタップで表示モードの切り替えができます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p>
        </p:txBody>
      </p:sp>
      <p:sp>
        <p:nvSpPr>
          <p:cNvPr id="24" name="サブタイトル 2">
            <a:extLst>
              <a:ext uri="{FF2B5EF4-FFF2-40B4-BE49-F238E27FC236}">
                <a16:creationId xmlns:a16="http://schemas.microsoft.com/office/drawing/2014/main" id="{C8E205A8-A190-DF07-EEEF-7877E87C1A02}"/>
              </a:ext>
            </a:extLst>
          </p:cNvPr>
          <p:cNvSpPr txBox="1">
            <a:spLocks/>
          </p:cNvSpPr>
          <p:nvPr/>
        </p:nvSpPr>
        <p:spPr>
          <a:xfrm>
            <a:off x="284325" y="1099580"/>
            <a:ext cx="877761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チャンネルを選択し、上下のスワイプで多彩な機能を利用できます</a:t>
            </a:r>
          </a:p>
        </p:txBody>
      </p:sp>
      <p:sp>
        <p:nvSpPr>
          <p:cNvPr id="12" name="テキスト ボックス 11">
            <a:extLst>
              <a:ext uri="{FF2B5EF4-FFF2-40B4-BE49-F238E27FC236}">
                <a16:creationId xmlns:a16="http://schemas.microsoft.com/office/drawing/2014/main" id="{B7994449-8923-37A3-77DB-4C8CDB1DC0AA}"/>
              </a:ext>
            </a:extLst>
          </p:cNvPr>
          <p:cNvSpPr txBox="1"/>
          <p:nvPr/>
        </p:nvSpPr>
        <p:spPr>
          <a:xfrm>
            <a:off x="5998064" y="4432178"/>
            <a:ext cx="3063873" cy="1115818"/>
          </a:xfrm>
          <a:prstGeom prst="rect">
            <a:avLst/>
          </a:prstGeom>
          <a:noFill/>
        </p:spPr>
        <p:txBody>
          <a:bodyPr wrap="square" lIns="91440" tIns="45720" rIns="9144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初期設定では、アプリを</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開くと</a:t>
            </a:r>
            <a:r>
              <a:rPr lang="en-US" altLang="ja-JP"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モード</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が選択されるようになっています</a:t>
            </a:r>
          </a:p>
        </p:txBody>
      </p:sp>
      <p:sp>
        <p:nvSpPr>
          <p:cNvPr id="19" name="四角形: 角を丸くする 18">
            <a:extLst>
              <a:ext uri="{FF2B5EF4-FFF2-40B4-BE49-F238E27FC236}">
                <a16:creationId xmlns:a16="http://schemas.microsoft.com/office/drawing/2014/main" id="{786A7E39-E820-B3AA-2458-DF941603358D}"/>
              </a:ext>
            </a:extLst>
          </p:cNvPr>
          <p:cNvSpPr/>
          <p:nvPr/>
        </p:nvSpPr>
        <p:spPr>
          <a:xfrm>
            <a:off x="3261400" y="4173968"/>
            <a:ext cx="2586950" cy="2000922"/>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タイトル 1">
            <a:extLst>
              <a:ext uri="{FF2B5EF4-FFF2-40B4-BE49-F238E27FC236}">
                <a16:creationId xmlns:a16="http://schemas.microsoft.com/office/drawing/2014/main" id="{1C57CE27-4D0D-77A2-93CD-982F618A8E02}"/>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Sullivan+(</a:t>
            </a:r>
            <a:r>
              <a:rPr lang="ja-JP" altLang="en-US" sz="2799" dirty="0">
                <a:solidFill>
                  <a:srgbClr val="4472C4"/>
                </a:solidFill>
              </a:rPr>
              <a:t>サリバンプラス</a:t>
            </a:r>
            <a:r>
              <a:rPr lang="en-US" altLang="ja-JP" sz="2799" dirty="0">
                <a:solidFill>
                  <a:srgbClr val="4472C4"/>
                </a:solidFill>
              </a:rPr>
              <a:t>)</a:t>
            </a:r>
          </a:p>
        </p:txBody>
      </p:sp>
      <p:sp>
        <p:nvSpPr>
          <p:cNvPr id="5" name="タイトル 1">
            <a:extLst>
              <a:ext uri="{FF2B5EF4-FFF2-40B4-BE49-F238E27FC236}">
                <a16:creationId xmlns:a16="http://schemas.microsoft.com/office/drawing/2014/main" id="{3581ECBF-41E9-F503-150D-4C634BEFDA3F}"/>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Tree>
    <p:extLst>
      <p:ext uri="{BB962C8B-B14F-4D97-AF65-F5344CB8AC3E}">
        <p14:creationId xmlns:p14="http://schemas.microsoft.com/office/powerpoint/2010/main" val="3617158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便利なアプリ</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ja-JP" altLang="en-US" sz="8800" b="1" dirty="0">
                <a:solidFill>
                  <a:srgbClr val="4472C4"/>
                </a:solidFill>
                <a:latin typeface="BIZ UDPゴシック" panose="020B0400000000000000" pitchFamily="50" charset="-128"/>
                <a:ea typeface="BIZ UDPゴシック" panose="020B0400000000000000" pitchFamily="50" charset="-128"/>
              </a:rPr>
              <a:t>２</a:t>
            </a:r>
          </a:p>
        </p:txBody>
      </p:sp>
      <p:sp>
        <p:nvSpPr>
          <p:cNvPr id="3" name="Slide Number Placeholder 5">
            <a:extLst>
              <a:ext uri="{FF2B5EF4-FFF2-40B4-BE49-F238E27FC236}">
                <a16:creationId xmlns:a16="http://schemas.microsoft.com/office/drawing/2014/main" id="{E24FF5F0-75ED-B7F7-316B-D41EE20875D7}"/>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Tree>
    <p:extLst>
      <p:ext uri="{BB962C8B-B14F-4D97-AF65-F5344CB8AC3E}">
        <p14:creationId xmlns:p14="http://schemas.microsoft.com/office/powerpoint/2010/main" val="3327135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a:extLst>
              <a:ext uri="{FF2B5EF4-FFF2-40B4-BE49-F238E27FC236}">
                <a16:creationId xmlns:a16="http://schemas.microsoft.com/office/drawing/2014/main" id="{1E02B5DB-E292-8C9A-5370-1CF6AD8E8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210" y="240801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5F2B9301-28CF-BA5D-FC1B-D6331213E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32317" cy="755720"/>
          </a:xfrm>
          <a:prstGeom prst="rect">
            <a:avLst/>
          </a:prstGeom>
          <a:noFill/>
        </p:spPr>
        <p:txBody>
          <a:bodyPr wrap="square" lIns="91440" tIns="45720" rIns="91440" bIns="45720" rtlCol="0" anchor="t">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a:rPr>
              <a:t>Siriで</a:t>
            </a:r>
            <a:r>
              <a:rPr lang="ja-JP" altLang="ja-JP" kern="100" dirty="0">
                <a:latin typeface="BIZ UDPゴシック" panose="020B0400000000000000" pitchFamily="50" charset="-128"/>
                <a:ea typeface="BIZ UDPゴシック" panose="020B0400000000000000" pitchFamily="50" charset="-128"/>
                <a:cs typeface="Calibri"/>
              </a:rPr>
              <a:t>｢</a:t>
            </a:r>
            <a:r>
              <a:rPr lang="ja-JP" altLang="en-US" kern="100" dirty="0">
                <a:latin typeface="BIZ UDPゴシック" panose="020B0400000000000000" pitchFamily="50" charset="-128"/>
                <a:ea typeface="BIZ UDPゴシック" panose="020B0400000000000000" pitchFamily="50" charset="-128"/>
                <a:cs typeface="Times New Roman"/>
              </a:rPr>
              <a:t>○○までの経路を調べて</a:t>
            </a:r>
            <a:r>
              <a:rPr lang="ja-JP" altLang="ja-JP" kern="100" dirty="0">
                <a:latin typeface="BIZ UDPゴシック" panose="020B0400000000000000" pitchFamily="50" charset="-128"/>
                <a:ea typeface="BIZ UDPゴシック" panose="020B0400000000000000" pitchFamily="50" charset="-128"/>
                <a:cs typeface="Calibri"/>
              </a:rPr>
              <a:t>｣と</a:t>
            </a:r>
            <a:r>
              <a:rPr lang="ja-JP" altLang="en-US" kern="100" dirty="0">
                <a:latin typeface="BIZ UDPゴシック" panose="020B0400000000000000" pitchFamily="50" charset="-128"/>
                <a:ea typeface="BIZ UDPゴシック" panose="020B0400000000000000" pitchFamily="50" charset="-128"/>
                <a:cs typeface="Times New Roman"/>
              </a:rPr>
              <a:t>声をかけます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460671" cy="755720"/>
          </a:xfrm>
          <a:prstGeom prst="rect">
            <a:avLst/>
          </a:prstGeom>
          <a:noFill/>
        </p:spPr>
        <p:txBody>
          <a:bodyPr wrap="square" rtlCol="0" anchor="t" anchorCtr="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a:rPr>
              <a:t>マップアプリで経路候補が</a:t>
            </a:r>
            <a:endParaRPr lang="en-US" altLang="ja-JP" kern="100" dirty="0">
              <a:latin typeface="BIZ UDPゴシック" panose="020B0400000000000000" pitchFamily="50" charset="-128"/>
              <a:ea typeface="BIZ UDPゴシック" panose="020B0400000000000000" pitchFamily="50" charset="-128"/>
              <a:cs typeface="Times New Roman"/>
            </a:endParaRPr>
          </a:p>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a:rPr>
              <a:t>表示されます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マップ</a:t>
            </a:r>
            <a:endParaRPr lang="en-US" altLang="ja-JP" dirty="0"/>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マップアプリは</a:t>
            </a:r>
            <a:r>
              <a:rPr lang="en-US" altLang="ja-JP" sz="2200" dirty="0">
                <a:latin typeface="BIZ UDPゴシック" panose="020B0400000000000000" pitchFamily="50" charset="-128"/>
                <a:ea typeface="BIZ UDPゴシック" panose="020B0400000000000000" pitchFamily="50" charset="-128"/>
              </a:rPr>
              <a:t>iPhone</a:t>
            </a:r>
            <a:r>
              <a:rPr lang="ja-JP" altLang="en-US" sz="2200" dirty="0">
                <a:latin typeface="BIZ UDPゴシック" panose="020B0400000000000000" pitchFamily="50" charset="-128"/>
                <a:ea typeface="BIZ UDPゴシック" panose="020B0400000000000000" pitchFamily="50" charset="-128"/>
              </a:rPr>
              <a:t>に搭載されており、</a:t>
            </a: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も利用できます</a:t>
            </a:r>
          </a:p>
        </p:txBody>
      </p:sp>
      <p:sp>
        <p:nvSpPr>
          <p:cNvPr id="29" name="サブタイトル 2">
            <a:extLst>
              <a:ext uri="{FF2B5EF4-FFF2-40B4-BE49-F238E27FC236}">
                <a16:creationId xmlns:a16="http://schemas.microsoft.com/office/drawing/2014/main" id="{3D22E489-4070-1B72-9DA9-EFAA5CEBFB4A}"/>
              </a:ext>
            </a:extLst>
          </p:cNvPr>
          <p:cNvSpPr txBox="1">
            <a:spLocks/>
          </p:cNvSpPr>
          <p:nvPr/>
        </p:nvSpPr>
        <p:spPr>
          <a:xfrm>
            <a:off x="3732230" y="4312567"/>
            <a:ext cx="1181237" cy="905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600" dirty="0">
                <a:solidFill>
                  <a:schemeClr val="accent1"/>
                </a:solidFill>
                <a:latin typeface="BIZ UDPゴシック" panose="020B0400000000000000" pitchFamily="50" charset="-128"/>
                <a:ea typeface="BIZ UDPゴシック" panose="020B0400000000000000" pitchFamily="50" charset="-128"/>
              </a:rPr>
              <a:t>※Siri</a:t>
            </a:r>
            <a:r>
              <a:rPr lang="ja-JP" altLang="en-US" sz="1600" dirty="0">
                <a:solidFill>
                  <a:schemeClr val="accent1"/>
                </a:solidFill>
                <a:latin typeface="BIZ UDPゴシック" panose="020B0400000000000000" pitchFamily="50" charset="-128"/>
                <a:ea typeface="BIZ UDPゴシック" panose="020B0400000000000000" pitchFamily="50" charset="-128"/>
              </a:rPr>
              <a:t>には建物名や住所などを伝えます</a:t>
            </a:r>
          </a:p>
        </p:txBody>
      </p:sp>
    </p:spTree>
    <p:extLst>
      <p:ext uri="{BB962C8B-B14F-4D97-AF65-F5344CB8AC3E}">
        <p14:creationId xmlns:p14="http://schemas.microsoft.com/office/powerpoint/2010/main" val="465280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a:extLst>
              <a:ext uri="{FF2B5EF4-FFF2-40B4-BE49-F238E27FC236}">
                <a16:creationId xmlns:a16="http://schemas.microsoft.com/office/drawing/2014/main" id="{12C31E5D-55A8-F7F4-486A-CE74B8B41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0164" y="240801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F23F51B8-5E5F-C2C0-FEDD-5A8DDCBA15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801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32317" cy="755720"/>
          </a:xfrm>
          <a:prstGeom prst="rect">
            <a:avLst/>
          </a:prstGeom>
          <a:noFill/>
        </p:spPr>
        <p:txBody>
          <a:bodyPr wrap="square" lIns="91440" tIns="45720" rIns="91440" bIns="45720" rtlCol="0" anchor="t">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a:rPr>
              <a:t>スワイプで経路候補を確認し、</a:t>
            </a:r>
            <a:endParaRPr lang="en-US" altLang="ja-JP" kern="100" dirty="0">
              <a:latin typeface="BIZ UDPゴシック" panose="020B0400000000000000" pitchFamily="50" charset="-128"/>
              <a:ea typeface="BIZ UDPゴシック" panose="020B0400000000000000" pitchFamily="50" charset="-128"/>
              <a:cs typeface="Times New Roman"/>
            </a:endParaRPr>
          </a:p>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a:rPr>
              <a:t>候補をダブルタップします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460671" cy="755720"/>
          </a:xfrm>
          <a:prstGeom prst="rect">
            <a:avLst/>
          </a:prstGeom>
          <a:noFill/>
        </p:spPr>
        <p:txBody>
          <a:bodyPr wrap="square" rtlCol="0" anchor="t" anchorCtr="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a:rPr>
              <a:t>経路詳細が表示されるので、タッチやスワイプで詳細を確認します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マップ</a:t>
            </a:r>
            <a:endParaRPr lang="en-US" altLang="ja-JP" dirty="0"/>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2" name="四角形: 角を丸くする 1">
            <a:extLst>
              <a:ext uri="{FF2B5EF4-FFF2-40B4-BE49-F238E27FC236}">
                <a16:creationId xmlns:a16="http://schemas.microsoft.com/office/drawing/2014/main" id="{DA916461-9062-694A-D89C-595C0D065FC9}"/>
              </a:ext>
            </a:extLst>
          </p:cNvPr>
          <p:cNvSpPr/>
          <p:nvPr/>
        </p:nvSpPr>
        <p:spPr>
          <a:xfrm>
            <a:off x="1286567" y="5636048"/>
            <a:ext cx="2307238" cy="1001215"/>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EFD96FB0-DF2D-674B-5BAB-4018534FE6E6}"/>
              </a:ext>
            </a:extLst>
          </p:cNvPr>
          <p:cNvSpPr txBox="1"/>
          <p:nvPr/>
        </p:nvSpPr>
        <p:spPr>
          <a:xfrm>
            <a:off x="3666590" y="5635129"/>
            <a:ext cx="1778390" cy="1002134"/>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到着時間や利用公共交通機関を読み上げます</a:t>
            </a:r>
          </a:p>
        </p:txBody>
      </p:sp>
      <p:sp>
        <p:nvSpPr>
          <p:cNvPr id="4" name="テキスト ボックス 3">
            <a:extLst>
              <a:ext uri="{FF2B5EF4-FFF2-40B4-BE49-F238E27FC236}">
                <a16:creationId xmlns:a16="http://schemas.microsoft.com/office/drawing/2014/main" id="{47653613-35F0-C5DE-6550-CF9E48A5CDB9}"/>
              </a:ext>
            </a:extLst>
          </p:cNvPr>
          <p:cNvSpPr txBox="1"/>
          <p:nvPr/>
        </p:nvSpPr>
        <p:spPr>
          <a:xfrm>
            <a:off x="7901474" y="3233816"/>
            <a:ext cx="1242526" cy="1642309"/>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ここでは電車などの乗り換え時間などを確認できます</a:t>
            </a:r>
          </a:p>
        </p:txBody>
      </p:sp>
      <p:sp>
        <p:nvSpPr>
          <p:cNvPr id="5" name="四角形: 角を丸くする 4">
            <a:extLst>
              <a:ext uri="{FF2B5EF4-FFF2-40B4-BE49-F238E27FC236}">
                <a16:creationId xmlns:a16="http://schemas.microsoft.com/office/drawing/2014/main" id="{29879CAC-6EB2-65A6-5061-32AB04AA2496}"/>
              </a:ext>
            </a:extLst>
          </p:cNvPr>
          <p:cNvSpPr/>
          <p:nvPr/>
        </p:nvSpPr>
        <p:spPr>
          <a:xfrm>
            <a:off x="5511045" y="2724668"/>
            <a:ext cx="2307238" cy="4045881"/>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6" name="サブタイトル 2">
            <a:extLst>
              <a:ext uri="{FF2B5EF4-FFF2-40B4-BE49-F238E27FC236}">
                <a16:creationId xmlns:a16="http://schemas.microsoft.com/office/drawing/2014/main" id="{3EAF96BC-FCC5-4BFD-6EF7-A8CFD91600DF}"/>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マップアプリは</a:t>
            </a:r>
            <a:r>
              <a:rPr lang="en-US" altLang="ja-JP" sz="2200" dirty="0">
                <a:latin typeface="BIZ UDPゴシック" panose="020B0400000000000000" pitchFamily="50" charset="-128"/>
                <a:ea typeface="BIZ UDPゴシック" panose="020B0400000000000000" pitchFamily="50" charset="-128"/>
              </a:rPr>
              <a:t>iPhone</a:t>
            </a:r>
            <a:r>
              <a:rPr lang="ja-JP" altLang="en-US" sz="2200" dirty="0">
                <a:latin typeface="BIZ UDPゴシック" panose="020B0400000000000000" pitchFamily="50" charset="-128"/>
                <a:ea typeface="BIZ UDPゴシック" panose="020B0400000000000000" pitchFamily="50" charset="-128"/>
              </a:rPr>
              <a:t>に搭載されており、</a:t>
            </a: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も利用できます</a:t>
            </a:r>
          </a:p>
        </p:txBody>
      </p:sp>
    </p:spTree>
    <p:extLst>
      <p:ext uri="{BB962C8B-B14F-4D97-AF65-F5344CB8AC3E}">
        <p14:creationId xmlns:p14="http://schemas.microsoft.com/office/powerpoint/2010/main" val="3045297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a:extLst>
              <a:ext uri="{FF2B5EF4-FFF2-40B4-BE49-F238E27FC236}">
                <a16:creationId xmlns:a16="http://schemas.microsoft.com/office/drawing/2014/main" id="{12C31E5D-55A8-F7F4-486A-CE74B8B41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393" y="241000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マップ</a:t>
            </a:r>
            <a:endParaRPr lang="en-US" altLang="ja-JP" dirty="0"/>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5" name="四角形: 角を丸くする 4">
            <a:extLst>
              <a:ext uri="{FF2B5EF4-FFF2-40B4-BE49-F238E27FC236}">
                <a16:creationId xmlns:a16="http://schemas.microsoft.com/office/drawing/2014/main" id="{29879CAC-6EB2-65A6-5061-32AB04AA2496}"/>
              </a:ext>
            </a:extLst>
          </p:cNvPr>
          <p:cNvSpPr/>
          <p:nvPr/>
        </p:nvSpPr>
        <p:spPr>
          <a:xfrm>
            <a:off x="5330289" y="2724668"/>
            <a:ext cx="496350" cy="287581"/>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867CC741-3B97-1059-D07F-752B2658280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B13D2EFE-1DAD-99EC-F531-BDF380B7BA33}"/>
              </a:ext>
            </a:extLst>
          </p:cNvPr>
          <p:cNvSpPr txBox="1"/>
          <p:nvPr/>
        </p:nvSpPr>
        <p:spPr>
          <a:xfrm>
            <a:off x="3485787" y="1512998"/>
            <a:ext cx="388257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画面右上の完了ボタンをダブルタップすると、再度経路一覧に戻れます</a:t>
            </a:r>
          </a:p>
        </p:txBody>
      </p:sp>
      <p:sp>
        <p:nvSpPr>
          <p:cNvPr id="11" name="サブタイトル 2">
            <a:extLst>
              <a:ext uri="{FF2B5EF4-FFF2-40B4-BE49-F238E27FC236}">
                <a16:creationId xmlns:a16="http://schemas.microsoft.com/office/drawing/2014/main" id="{AA09ED21-6715-D57A-DA0C-332D4D324D77}"/>
              </a:ext>
            </a:extLst>
          </p:cNvPr>
          <p:cNvSpPr txBox="1">
            <a:spLocks/>
          </p:cNvSpPr>
          <p:nvPr/>
        </p:nvSpPr>
        <p:spPr>
          <a:xfrm>
            <a:off x="5905023" y="3508603"/>
            <a:ext cx="3127520" cy="230505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ナビを起動したい場合は、選択したい経路候補から右スワイプで一つ進んだ出発ボタンをダブルタップします</a:t>
            </a:r>
          </a:p>
          <a:p>
            <a:pPr marL="0" indent="0">
              <a:lnSpc>
                <a:spcPct val="130000"/>
              </a:lnSpc>
              <a:spcBef>
                <a:spcPts val="0"/>
              </a:spcBef>
              <a:buFont typeface="Arial" panose="020B0604020202020204" pitchFamily="34" charset="0"/>
              <a:buNone/>
            </a:pPr>
            <a:r>
              <a:rPr lang="ja-JP" altLang="en-US" sz="1600" dirty="0">
                <a:solidFill>
                  <a:schemeClr val="accent1"/>
                </a:solidFill>
                <a:latin typeface="BIZ UDPゴシック" panose="020B0400000000000000" pitchFamily="50" charset="-128"/>
                <a:ea typeface="BIZ UDPゴシック" panose="020B0400000000000000" pitchFamily="50" charset="-128"/>
              </a:rPr>
              <a:t>徒歩のみのルートの場合は、経路候補を選んでダブルタップした直後にナビが開始します</a:t>
            </a:r>
          </a:p>
        </p:txBody>
      </p:sp>
      <p:sp>
        <p:nvSpPr>
          <p:cNvPr id="16" name="サブタイトル 2">
            <a:extLst>
              <a:ext uri="{FF2B5EF4-FFF2-40B4-BE49-F238E27FC236}">
                <a16:creationId xmlns:a16="http://schemas.microsoft.com/office/drawing/2014/main" id="{7FFF348B-4D3C-CB58-341E-3AB8F0A54659}"/>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マップアプリは</a:t>
            </a:r>
            <a:r>
              <a:rPr lang="en-US" altLang="ja-JP" sz="2200" dirty="0">
                <a:latin typeface="BIZ UDPゴシック" panose="020B0400000000000000" pitchFamily="50" charset="-128"/>
                <a:ea typeface="BIZ UDPゴシック" panose="020B0400000000000000" pitchFamily="50" charset="-128"/>
              </a:rPr>
              <a:t>iPhone</a:t>
            </a:r>
            <a:r>
              <a:rPr lang="ja-JP" altLang="en-US" sz="2200" dirty="0">
                <a:latin typeface="BIZ UDPゴシック" panose="020B0400000000000000" pitchFamily="50" charset="-128"/>
                <a:ea typeface="BIZ UDPゴシック" panose="020B0400000000000000" pitchFamily="50" charset="-128"/>
              </a:rPr>
              <a:t>に搭載されており、</a:t>
            </a: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も利用できます</a:t>
            </a:r>
          </a:p>
        </p:txBody>
      </p:sp>
    </p:spTree>
    <p:extLst>
      <p:ext uri="{BB962C8B-B14F-4D97-AF65-F5344CB8AC3E}">
        <p14:creationId xmlns:p14="http://schemas.microsoft.com/office/powerpoint/2010/main" val="653839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303D02C1-C045-76C2-A23C-2DBFD8DF9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00"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err="1"/>
              <a:t>radiko</a:t>
            </a:r>
            <a:r>
              <a:rPr lang="en-US" altLang="ja-JP" dirty="0"/>
              <a:t>(</a:t>
            </a:r>
            <a:r>
              <a:rPr lang="ja-JP" altLang="en-US" dirty="0"/>
              <a:t>ラジコ</a:t>
            </a:r>
            <a:r>
              <a:rPr lang="en-US" altLang="ja-JP" dirty="0"/>
              <a:t>)</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err="1">
                <a:latin typeface="BIZ UDPゴシック" panose="020B0400000000000000" pitchFamily="50" charset="-128"/>
                <a:ea typeface="BIZ UDPゴシック" panose="020B0400000000000000" pitchFamily="50" charset="-128"/>
              </a:rPr>
              <a:t>radiko</a:t>
            </a:r>
            <a:r>
              <a:rPr lang="ja-JP" altLang="en-US" sz="2200" dirty="0">
                <a:latin typeface="BIZ UDPゴシック" panose="020B0400000000000000" pitchFamily="50" charset="-128"/>
                <a:ea typeface="BIZ UDPゴシック" panose="020B0400000000000000" pitchFamily="50" charset="-128"/>
              </a:rPr>
              <a:t>は</a:t>
            </a:r>
            <a:r>
              <a:rPr lang="en-US" altLang="ja-JP" sz="2200" dirty="0">
                <a:latin typeface="BIZ UDPゴシック" panose="020B0400000000000000" pitchFamily="50" charset="-128"/>
                <a:ea typeface="BIZ UDPゴシック" panose="020B0400000000000000" pitchFamily="50" charset="-128"/>
              </a:rPr>
              <a:t>iPhone</a:t>
            </a:r>
            <a:r>
              <a:rPr lang="ja-JP" altLang="en-US" sz="2200" dirty="0">
                <a:latin typeface="BIZ UDPゴシック" panose="020B0400000000000000" pitchFamily="50" charset="-128"/>
                <a:ea typeface="BIZ UDPゴシック" panose="020B0400000000000000" pitchFamily="50" charset="-128"/>
              </a:rPr>
              <a:t>でラジオ放送を楽しむことができるアプリです</a:t>
            </a:r>
          </a:p>
        </p:txBody>
      </p:sp>
      <p:sp>
        <p:nvSpPr>
          <p:cNvPr id="7" name="テキスト ボックス 6">
            <a:extLst>
              <a:ext uri="{FF2B5EF4-FFF2-40B4-BE49-F238E27FC236}">
                <a16:creationId xmlns:a16="http://schemas.microsoft.com/office/drawing/2014/main" id="{B401EA37-B82F-EE5B-4BBE-FE0357759776}"/>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DA2E2E75-D8ED-2B08-617B-DAA9B733018F}"/>
              </a:ext>
            </a:extLst>
          </p:cNvPr>
          <p:cNvSpPr txBox="1"/>
          <p:nvPr/>
        </p:nvSpPr>
        <p:spPr>
          <a:xfrm>
            <a:off x="3485787" y="1512998"/>
            <a:ext cx="3882576"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ラジコを開いて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16" name="テキスト ボックス 15">
            <a:extLst>
              <a:ext uri="{FF2B5EF4-FFF2-40B4-BE49-F238E27FC236}">
                <a16:creationId xmlns:a16="http://schemas.microsoft.com/office/drawing/2014/main" id="{BB52C970-EC89-4065-5658-EA5E94D35B35}"/>
              </a:ext>
            </a:extLst>
          </p:cNvPr>
          <p:cNvSpPr txBox="1"/>
          <p:nvPr/>
        </p:nvSpPr>
        <p:spPr>
          <a:xfrm>
            <a:off x="5940789" y="2929396"/>
            <a:ext cx="2300099" cy="1115818"/>
          </a:xfrm>
          <a:prstGeom prst="rect">
            <a:avLst/>
          </a:prstGeom>
          <a:noFill/>
        </p:spPr>
        <p:txBody>
          <a:bodyPr wrap="square" lIns="0" tIns="45720" rIns="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ホーム画面から</a:t>
            </a:r>
            <a:endPar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ジェスチャー操作でも開けます</a:t>
            </a:r>
          </a:p>
        </p:txBody>
      </p:sp>
      <p:sp>
        <p:nvSpPr>
          <p:cNvPr id="17" name="サブタイトル 2">
            <a:extLst>
              <a:ext uri="{FF2B5EF4-FFF2-40B4-BE49-F238E27FC236}">
                <a16:creationId xmlns:a16="http://schemas.microsoft.com/office/drawing/2014/main" id="{E1BEC9CC-1608-84E9-3674-669C19D58EA7}"/>
              </a:ext>
            </a:extLst>
          </p:cNvPr>
          <p:cNvSpPr txBox="1">
            <a:spLocks/>
          </p:cNvSpPr>
          <p:nvPr/>
        </p:nvSpPr>
        <p:spPr>
          <a:xfrm>
            <a:off x="73309" y="2940221"/>
            <a:ext cx="3354324" cy="757050"/>
          </a:xfrm>
          <a:prstGeom prst="rect">
            <a:avLst/>
          </a:prstGeom>
        </p:spPr>
        <p:txBody>
          <a:bodyPr vert="horz" lIns="36000" tIns="45720" rIns="3600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こちらのアプリは最初から</a:t>
            </a:r>
            <a:r>
              <a:rPr lang="en-US" altLang="ja-JP" sz="1800" dirty="0">
                <a:solidFill>
                  <a:schemeClr val="accent1"/>
                </a:solidFill>
                <a:latin typeface="BIZ UDPゴシック" panose="020B0400000000000000" pitchFamily="50" charset="-128"/>
                <a:ea typeface="BIZ UDPゴシック" panose="020B0400000000000000" pitchFamily="50" charset="-128"/>
              </a:rPr>
              <a:t>iPhone</a:t>
            </a:r>
            <a:r>
              <a:rPr lang="ja-JP" altLang="en-US" sz="1800" dirty="0">
                <a:solidFill>
                  <a:schemeClr val="accent1"/>
                </a:solidFill>
                <a:latin typeface="BIZ UDPゴシック" panose="020B0400000000000000" pitchFamily="50" charset="-128"/>
                <a:ea typeface="BIZ UDPゴシック" panose="020B0400000000000000" pitchFamily="50" charset="-128"/>
              </a:rPr>
              <a:t>に搭載されている</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ものではないため、</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インストールする必要があります</a:t>
            </a:r>
          </a:p>
        </p:txBody>
      </p:sp>
    </p:spTree>
    <p:extLst>
      <p:ext uri="{BB962C8B-B14F-4D97-AF65-F5344CB8AC3E}">
        <p14:creationId xmlns:p14="http://schemas.microsoft.com/office/powerpoint/2010/main" val="1463244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カメラを使ったアプリ</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BF9EBCED-32BC-0E45-FF02-E3D0DD50CF1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462191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3E599A8-7125-95C4-8B23-4CA9990E2D5B}"/>
              </a:ext>
            </a:extLst>
          </p:cNvPr>
          <p:cNvPicPr>
            <a:picLocks noChangeAspect="1"/>
          </p:cNvPicPr>
          <p:nvPr/>
        </p:nvPicPr>
        <p:blipFill>
          <a:blip r:embed="rId4"/>
          <a:stretch>
            <a:fillRect/>
          </a:stretch>
        </p:blipFill>
        <p:spPr>
          <a:xfrm>
            <a:off x="3346598" y="2390244"/>
            <a:ext cx="2450804"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err="1"/>
              <a:t>radiko</a:t>
            </a:r>
            <a:r>
              <a:rPr lang="en-US" altLang="ja-JP" dirty="0"/>
              <a:t>(</a:t>
            </a:r>
            <a:r>
              <a:rPr lang="ja-JP" altLang="en-US" dirty="0"/>
              <a:t>ラジコ</a:t>
            </a:r>
            <a:r>
              <a:rPr lang="en-US" altLang="ja-JP" dirty="0"/>
              <a:t>)</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err="1">
                <a:latin typeface="BIZ UDPゴシック" panose="020B0400000000000000" pitchFamily="50" charset="-128"/>
                <a:ea typeface="BIZ UDPゴシック" panose="020B0400000000000000" pitchFamily="50" charset="-128"/>
              </a:rPr>
              <a:t>radiko</a:t>
            </a:r>
            <a:r>
              <a:rPr lang="ja-JP" altLang="en-US" sz="2200" dirty="0">
                <a:latin typeface="BIZ UDPゴシック" panose="020B0400000000000000" pitchFamily="50" charset="-128"/>
                <a:ea typeface="BIZ UDPゴシック" panose="020B0400000000000000" pitchFamily="50" charset="-128"/>
              </a:rPr>
              <a:t>は</a:t>
            </a:r>
            <a:r>
              <a:rPr lang="en-US" altLang="ja-JP" sz="2200" dirty="0">
                <a:latin typeface="BIZ UDPゴシック" panose="020B0400000000000000" pitchFamily="50" charset="-128"/>
                <a:ea typeface="BIZ UDPゴシック" panose="020B0400000000000000" pitchFamily="50" charset="-128"/>
              </a:rPr>
              <a:t>iPhone</a:t>
            </a:r>
            <a:r>
              <a:rPr lang="ja-JP" altLang="en-US" sz="2200" dirty="0">
                <a:latin typeface="BIZ UDPゴシック" panose="020B0400000000000000" pitchFamily="50" charset="-128"/>
                <a:ea typeface="BIZ UDPゴシック" panose="020B0400000000000000" pitchFamily="50" charset="-128"/>
              </a:rPr>
              <a:t>でラジオ放送を楽しむことができるアプリです</a:t>
            </a:r>
          </a:p>
        </p:txBody>
      </p:sp>
      <p:sp>
        <p:nvSpPr>
          <p:cNvPr id="7" name="テキスト ボックス 6">
            <a:extLst>
              <a:ext uri="{FF2B5EF4-FFF2-40B4-BE49-F238E27FC236}">
                <a16:creationId xmlns:a16="http://schemas.microsoft.com/office/drawing/2014/main" id="{DC728970-3230-B4F7-5D5D-45553FCDECE0}"/>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4518AABC-19F6-6413-E360-4BFB1A9D50F5}"/>
              </a:ext>
            </a:extLst>
          </p:cNvPr>
          <p:cNvSpPr txBox="1"/>
          <p:nvPr/>
        </p:nvSpPr>
        <p:spPr>
          <a:xfrm>
            <a:off x="3485787" y="1512998"/>
            <a:ext cx="3882576"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タッチやスワイプで聞きたい番組名を探し、ダブルタップします</a:t>
            </a:r>
          </a:p>
        </p:txBody>
      </p:sp>
      <p:sp>
        <p:nvSpPr>
          <p:cNvPr id="16" name="四角形: 角を丸くする 15">
            <a:extLst>
              <a:ext uri="{FF2B5EF4-FFF2-40B4-BE49-F238E27FC236}">
                <a16:creationId xmlns:a16="http://schemas.microsoft.com/office/drawing/2014/main" id="{15A865B7-04C5-217E-B6FA-AAF6C9B4C8D8}"/>
              </a:ext>
            </a:extLst>
          </p:cNvPr>
          <p:cNvSpPr/>
          <p:nvPr/>
        </p:nvSpPr>
        <p:spPr>
          <a:xfrm>
            <a:off x="3250676" y="3080507"/>
            <a:ext cx="2617572" cy="1495208"/>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58823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7659A22-0201-09F6-80E8-1A192648EF83}"/>
              </a:ext>
            </a:extLst>
          </p:cNvPr>
          <p:cNvPicPr>
            <a:picLocks noChangeAspect="1"/>
          </p:cNvPicPr>
          <p:nvPr/>
        </p:nvPicPr>
        <p:blipFill>
          <a:blip r:embed="rId4"/>
          <a:stretch>
            <a:fillRect/>
          </a:stretch>
        </p:blipFill>
        <p:spPr>
          <a:xfrm>
            <a:off x="3346878" y="2396341"/>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err="1"/>
              <a:t>radiko</a:t>
            </a:r>
            <a:r>
              <a:rPr lang="en-US" altLang="ja-JP" dirty="0"/>
              <a:t>(</a:t>
            </a:r>
            <a:r>
              <a:rPr lang="ja-JP" altLang="en-US" dirty="0"/>
              <a:t>ラジコ</a:t>
            </a:r>
            <a:r>
              <a:rPr lang="en-US" altLang="ja-JP" dirty="0"/>
              <a:t>)</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25" name="サブタイトル 2">
            <a:extLst>
              <a:ext uri="{FF2B5EF4-FFF2-40B4-BE49-F238E27FC236}">
                <a16:creationId xmlns:a16="http://schemas.microsoft.com/office/drawing/2014/main" id="{271FF18A-F596-FD8F-7513-756CCF23841C}"/>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err="1">
                <a:latin typeface="BIZ UDPゴシック" panose="020B0400000000000000" pitchFamily="50" charset="-128"/>
                <a:ea typeface="BIZ UDPゴシック" panose="020B0400000000000000" pitchFamily="50" charset="-128"/>
              </a:rPr>
              <a:t>radiko</a:t>
            </a:r>
            <a:r>
              <a:rPr lang="ja-JP" altLang="en-US" sz="2200" dirty="0">
                <a:latin typeface="BIZ UDPゴシック" panose="020B0400000000000000" pitchFamily="50" charset="-128"/>
                <a:ea typeface="BIZ UDPゴシック" panose="020B0400000000000000" pitchFamily="50" charset="-128"/>
              </a:rPr>
              <a:t>は</a:t>
            </a:r>
            <a:r>
              <a:rPr lang="en-US" altLang="ja-JP" sz="2200" dirty="0">
                <a:latin typeface="BIZ UDPゴシック" panose="020B0400000000000000" pitchFamily="50" charset="-128"/>
                <a:ea typeface="BIZ UDPゴシック" panose="020B0400000000000000" pitchFamily="50" charset="-128"/>
              </a:rPr>
              <a:t>iPhone</a:t>
            </a:r>
            <a:r>
              <a:rPr lang="ja-JP" altLang="en-US" sz="2200" dirty="0">
                <a:latin typeface="BIZ UDPゴシック" panose="020B0400000000000000" pitchFamily="50" charset="-128"/>
                <a:ea typeface="BIZ UDPゴシック" panose="020B0400000000000000" pitchFamily="50" charset="-128"/>
              </a:rPr>
              <a:t>でラジオ放送を楽しむことができるアプリです</a:t>
            </a:r>
          </a:p>
        </p:txBody>
      </p:sp>
      <p:sp>
        <p:nvSpPr>
          <p:cNvPr id="3" name="テキスト ボックス 2">
            <a:extLst>
              <a:ext uri="{FF2B5EF4-FFF2-40B4-BE49-F238E27FC236}">
                <a16:creationId xmlns:a16="http://schemas.microsoft.com/office/drawing/2014/main" id="{E36B2CA7-6B50-FB03-F468-02E77350AC39}"/>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47E5F247-756B-6708-20E2-3310AB00D1A6}"/>
              </a:ext>
            </a:extLst>
          </p:cNvPr>
          <p:cNvSpPr txBox="1"/>
          <p:nvPr/>
        </p:nvSpPr>
        <p:spPr>
          <a:xfrm>
            <a:off x="3485787" y="1512998"/>
            <a:ext cx="3882576"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再生ボタンをダブルタップすると</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ラジオが流れ出します</a:t>
            </a:r>
          </a:p>
        </p:txBody>
      </p:sp>
      <p:sp>
        <p:nvSpPr>
          <p:cNvPr id="6" name="テキスト ボックス 5">
            <a:extLst>
              <a:ext uri="{FF2B5EF4-FFF2-40B4-BE49-F238E27FC236}">
                <a16:creationId xmlns:a16="http://schemas.microsoft.com/office/drawing/2014/main" id="{8E0CC953-A978-1921-7A55-3347F6B354F5}"/>
              </a:ext>
            </a:extLst>
          </p:cNvPr>
          <p:cNvSpPr txBox="1"/>
          <p:nvPr/>
        </p:nvSpPr>
        <p:spPr>
          <a:xfrm>
            <a:off x="0" y="3147747"/>
            <a:ext cx="3335589" cy="1836015"/>
          </a:xfrm>
          <a:prstGeom prst="rect">
            <a:avLst/>
          </a:prstGeom>
          <a:noFill/>
        </p:spPr>
        <p:txBody>
          <a:bodyPr wrap="square" lIns="36000" tIns="45720" rIns="3600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一部、左右のスワイプだけでは移動できない箇所があるため、ローターをコンテナに切り替えて上下のスワイプを利用すると</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便利です</a:t>
            </a:r>
          </a:p>
        </p:txBody>
      </p:sp>
      <p:sp>
        <p:nvSpPr>
          <p:cNvPr id="7" name="四角形: 角を丸くする 6">
            <a:extLst>
              <a:ext uri="{FF2B5EF4-FFF2-40B4-BE49-F238E27FC236}">
                <a16:creationId xmlns:a16="http://schemas.microsoft.com/office/drawing/2014/main" id="{83F21CF1-49FD-5D25-60C6-C291B72434B7}"/>
              </a:ext>
            </a:extLst>
          </p:cNvPr>
          <p:cNvSpPr/>
          <p:nvPr/>
        </p:nvSpPr>
        <p:spPr>
          <a:xfrm>
            <a:off x="5304325" y="5277918"/>
            <a:ext cx="432000" cy="432000"/>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22DC797E-E52D-081A-B48F-66AA709E52BC}"/>
              </a:ext>
            </a:extLst>
          </p:cNvPr>
          <p:cNvSpPr txBox="1"/>
          <p:nvPr/>
        </p:nvSpPr>
        <p:spPr>
          <a:xfrm>
            <a:off x="5841083" y="3147747"/>
            <a:ext cx="2997324" cy="755720"/>
          </a:xfrm>
          <a:prstGeom prst="rect">
            <a:avLst/>
          </a:prstGeom>
          <a:noFill/>
        </p:spPr>
        <p:txBody>
          <a:bodyPr wrap="square" lIns="91440" tIns="45720" rIns="9144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再生を停止したい場合は２本指でダブルタップします</a:t>
            </a:r>
          </a:p>
        </p:txBody>
      </p:sp>
    </p:spTree>
    <p:extLst>
      <p:ext uri="{BB962C8B-B14F-4D97-AF65-F5344CB8AC3E}">
        <p14:creationId xmlns:p14="http://schemas.microsoft.com/office/powerpoint/2010/main" val="2942606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51F3218-A093-A724-78EE-21F9ABACF109}"/>
              </a:ext>
            </a:extLst>
          </p:cNvPr>
          <p:cNvPicPr>
            <a:picLocks noChangeAspect="1"/>
          </p:cNvPicPr>
          <p:nvPr/>
        </p:nvPicPr>
        <p:blipFill>
          <a:blip r:embed="rId4"/>
          <a:stretch>
            <a:fillRect/>
          </a:stretch>
        </p:blipFill>
        <p:spPr>
          <a:xfrm>
            <a:off x="3343549" y="2394855"/>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err="1"/>
              <a:t>radiko</a:t>
            </a:r>
            <a:r>
              <a:rPr lang="en-US" altLang="ja-JP" dirty="0"/>
              <a:t>(</a:t>
            </a:r>
            <a:r>
              <a:rPr lang="ja-JP" altLang="en-US" dirty="0"/>
              <a:t>ラジコ</a:t>
            </a:r>
            <a:r>
              <a:rPr lang="en-US" altLang="ja-JP" dirty="0"/>
              <a:t>)</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25" name="サブタイトル 2">
            <a:extLst>
              <a:ext uri="{FF2B5EF4-FFF2-40B4-BE49-F238E27FC236}">
                <a16:creationId xmlns:a16="http://schemas.microsoft.com/office/drawing/2014/main" id="{271FF18A-F596-FD8F-7513-756CCF23841C}"/>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err="1">
                <a:latin typeface="BIZ UDPゴシック" panose="020B0400000000000000" pitchFamily="50" charset="-128"/>
                <a:ea typeface="BIZ UDPゴシック" panose="020B0400000000000000" pitchFamily="50" charset="-128"/>
              </a:rPr>
              <a:t>radiko</a:t>
            </a:r>
            <a:r>
              <a:rPr lang="ja-JP" altLang="en-US" sz="2200" dirty="0">
                <a:latin typeface="BIZ UDPゴシック" panose="020B0400000000000000" pitchFamily="50" charset="-128"/>
                <a:ea typeface="BIZ UDPゴシック" panose="020B0400000000000000" pitchFamily="50" charset="-128"/>
              </a:rPr>
              <a:t>は</a:t>
            </a:r>
            <a:r>
              <a:rPr lang="en-US" altLang="ja-JP" sz="2200" dirty="0">
                <a:latin typeface="BIZ UDPゴシック" panose="020B0400000000000000" pitchFamily="50" charset="-128"/>
                <a:ea typeface="BIZ UDPゴシック" panose="020B0400000000000000" pitchFamily="50" charset="-128"/>
              </a:rPr>
              <a:t>iPhone</a:t>
            </a:r>
            <a:r>
              <a:rPr lang="ja-JP" altLang="en-US" sz="2200" dirty="0">
                <a:latin typeface="BIZ UDPゴシック" panose="020B0400000000000000" pitchFamily="50" charset="-128"/>
                <a:ea typeface="BIZ UDPゴシック" panose="020B0400000000000000" pitchFamily="50" charset="-128"/>
              </a:rPr>
              <a:t>でラジオ放送を楽しむことができるアプリです</a:t>
            </a:r>
          </a:p>
        </p:txBody>
      </p:sp>
      <p:sp>
        <p:nvSpPr>
          <p:cNvPr id="3" name="テキスト ボックス 2">
            <a:extLst>
              <a:ext uri="{FF2B5EF4-FFF2-40B4-BE49-F238E27FC236}">
                <a16:creationId xmlns:a16="http://schemas.microsoft.com/office/drawing/2014/main" id="{E36B2CA7-6B50-FB03-F468-02E77350AC39}"/>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47E5F247-756B-6708-20E2-3310AB00D1A6}"/>
              </a:ext>
            </a:extLst>
          </p:cNvPr>
          <p:cNvSpPr txBox="1"/>
          <p:nvPr/>
        </p:nvSpPr>
        <p:spPr>
          <a:xfrm>
            <a:off x="3485787" y="1512998"/>
            <a:ext cx="3882576"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番組選択画面に戻りたい場合は、</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戻るボタンをダブルタップします</a:t>
            </a:r>
          </a:p>
        </p:txBody>
      </p:sp>
      <p:sp>
        <p:nvSpPr>
          <p:cNvPr id="6" name="四角形: 角を丸くする 5">
            <a:extLst>
              <a:ext uri="{FF2B5EF4-FFF2-40B4-BE49-F238E27FC236}">
                <a16:creationId xmlns:a16="http://schemas.microsoft.com/office/drawing/2014/main" id="{CF10E8CA-966B-B719-A93F-7AB16ED93E1C}"/>
              </a:ext>
            </a:extLst>
          </p:cNvPr>
          <p:cNvSpPr/>
          <p:nvPr/>
        </p:nvSpPr>
        <p:spPr>
          <a:xfrm>
            <a:off x="3311341" y="2533207"/>
            <a:ext cx="540000" cy="275442"/>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61485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a:extLst>
              <a:ext uri="{FF2B5EF4-FFF2-40B4-BE49-F238E27FC236}">
                <a16:creationId xmlns:a16="http://schemas.microsoft.com/office/drawing/2014/main" id="{3B87D9C5-BA83-3600-43D2-E70D10837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7" name="図 36">
            <a:extLst>
              <a:ext uri="{FF2B5EF4-FFF2-40B4-BE49-F238E27FC236}">
                <a16:creationId xmlns:a16="http://schemas.microsoft.com/office/drawing/2014/main" id="{E3AB7DF6-80C4-CF63-9240-2165F7DE17FD}"/>
              </a:ext>
            </a:extLst>
          </p:cNvPr>
          <p:cNvPicPr>
            <a:picLocks noChangeAspect="1"/>
          </p:cNvPicPr>
          <p:nvPr/>
        </p:nvPicPr>
        <p:blipFill>
          <a:blip r:embed="rId5"/>
          <a:stretch>
            <a:fillRect/>
          </a:stretch>
        </p:blipFill>
        <p:spPr>
          <a:xfrm>
            <a:off x="5438638" y="2397896"/>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Podcast(</a:t>
            </a:r>
            <a:r>
              <a:rPr lang="ja-JP" altLang="en-US" dirty="0"/>
              <a:t>ポッドキャスト</a:t>
            </a:r>
            <a:r>
              <a:rPr lang="en-US" altLang="ja-JP" dirty="0"/>
              <a:t>)</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28" name="テキスト ボックス 27">
            <a:extLst>
              <a:ext uri="{FF2B5EF4-FFF2-40B4-BE49-F238E27FC236}">
                <a16:creationId xmlns:a16="http://schemas.microsoft.com/office/drawing/2014/main" id="{E74D9120-019D-723E-1352-07730441E8F0}"/>
              </a:ext>
            </a:extLst>
          </p:cNvPr>
          <p:cNvSpPr txBox="1"/>
          <p:nvPr/>
        </p:nvSpPr>
        <p:spPr>
          <a:xfrm>
            <a:off x="7901474" y="4618598"/>
            <a:ext cx="1333776" cy="1642309"/>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再生を停止したい場合は２本指でダブルタップします</a:t>
            </a:r>
          </a:p>
        </p:txBody>
      </p:sp>
      <p:sp>
        <p:nvSpPr>
          <p:cNvPr id="29" name="テキスト ボックス 28">
            <a:extLst>
              <a:ext uri="{FF2B5EF4-FFF2-40B4-BE49-F238E27FC236}">
                <a16:creationId xmlns:a16="http://schemas.microsoft.com/office/drawing/2014/main" id="{CAEEF2F0-BE98-21DC-CFA4-A743BB0F6D44}"/>
              </a:ext>
            </a:extLst>
          </p:cNvPr>
          <p:cNvSpPr txBox="1"/>
          <p:nvPr/>
        </p:nvSpPr>
        <p:spPr>
          <a:xfrm>
            <a:off x="3744733" y="4298510"/>
            <a:ext cx="1514301" cy="2282484"/>
          </a:xfrm>
          <a:prstGeom prst="rect">
            <a:avLst/>
          </a:prstGeom>
          <a:noFill/>
        </p:spPr>
        <p:txBody>
          <a:bodyPr wrap="square" lIns="72000" tIns="45720" rIns="3600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で</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Podcast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の番組を再生した場合、バックグラウンド再生用のプレイヤーが</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使用されます</a:t>
            </a:r>
          </a:p>
        </p:txBody>
      </p:sp>
      <p:sp>
        <p:nvSpPr>
          <p:cNvPr id="24" name="サブタイトル 2">
            <a:extLst>
              <a:ext uri="{FF2B5EF4-FFF2-40B4-BE49-F238E27FC236}">
                <a16:creationId xmlns:a16="http://schemas.microsoft.com/office/drawing/2014/main" id="{4AE7B17A-6DD6-97BC-A00F-2D5478156DB8}"/>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Podcast</a:t>
            </a:r>
            <a:r>
              <a:rPr lang="ja-JP" altLang="en-US" sz="2200" dirty="0">
                <a:latin typeface="BIZ UDPゴシック" panose="020B0400000000000000" pitchFamily="50" charset="-128"/>
                <a:ea typeface="BIZ UDPゴシック" panose="020B0400000000000000" pitchFamily="50" charset="-128"/>
              </a:rPr>
              <a:t>はラジオ番組の録音放送などを聞くことができます</a:t>
            </a:r>
          </a:p>
        </p:txBody>
      </p:sp>
      <p:sp>
        <p:nvSpPr>
          <p:cNvPr id="27" name="テキスト ボックス 26">
            <a:extLst>
              <a:ext uri="{FF2B5EF4-FFF2-40B4-BE49-F238E27FC236}">
                <a16:creationId xmlns:a16="http://schemas.microsoft.com/office/drawing/2014/main" id="{88EB99F2-8E5F-58DF-89E6-C6961A6A0BC0}"/>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0CF7E10F-C236-57D2-2020-1F9550B0DB78}"/>
              </a:ext>
            </a:extLst>
          </p:cNvPr>
          <p:cNvSpPr txBox="1"/>
          <p:nvPr/>
        </p:nvSpPr>
        <p:spPr>
          <a:xfrm>
            <a:off x="1412435" y="1512998"/>
            <a:ext cx="353231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｢Podcast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34" name="テキスト ボックス 33">
            <a:extLst>
              <a:ext uri="{FF2B5EF4-FFF2-40B4-BE49-F238E27FC236}">
                <a16:creationId xmlns:a16="http://schemas.microsoft.com/office/drawing/2014/main" id="{965F8CD1-2E28-9020-99E8-96B135CAD252}"/>
              </a:ext>
            </a:extLst>
          </p:cNvPr>
          <p:cNvSpPr txBox="1"/>
          <p:nvPr/>
        </p:nvSpPr>
        <p:spPr>
          <a:xfrm>
            <a:off x="5607128" y="1512998"/>
            <a:ext cx="34606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タッチやスワイプで聞きたい番組名を探し、ダブルタップします</a:t>
            </a:r>
          </a:p>
        </p:txBody>
      </p:sp>
      <p:sp>
        <p:nvSpPr>
          <p:cNvPr id="35" name="四角形: 角を丸くする 34">
            <a:extLst>
              <a:ext uri="{FF2B5EF4-FFF2-40B4-BE49-F238E27FC236}">
                <a16:creationId xmlns:a16="http://schemas.microsoft.com/office/drawing/2014/main" id="{E35C043B-93F8-A20C-618D-7D5EC87C7383}"/>
              </a:ext>
            </a:extLst>
          </p:cNvPr>
          <p:cNvSpPr/>
          <p:nvPr/>
        </p:nvSpPr>
        <p:spPr>
          <a:xfrm>
            <a:off x="5332672" y="3348888"/>
            <a:ext cx="2617572" cy="2666899"/>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81704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D85F67A-5005-C4A7-7ABF-A3756A00DFAE}"/>
              </a:ext>
            </a:extLst>
          </p:cNvPr>
          <p:cNvPicPr>
            <a:picLocks noChangeAspect="1"/>
          </p:cNvPicPr>
          <p:nvPr/>
        </p:nvPicPr>
        <p:blipFill>
          <a:blip r:embed="rId4"/>
          <a:stretch>
            <a:fillRect/>
          </a:stretch>
        </p:blipFill>
        <p:spPr>
          <a:xfrm>
            <a:off x="1231624" y="2391961"/>
            <a:ext cx="2450804" cy="4340728"/>
          </a:xfrm>
          <a:prstGeom prst="rect">
            <a:avLst/>
          </a:prstGeom>
          <a:ln>
            <a:noFill/>
          </a:ln>
        </p:spPr>
      </p:pic>
      <p:pic>
        <p:nvPicPr>
          <p:cNvPr id="6" name="図 5">
            <a:extLst>
              <a:ext uri="{FF2B5EF4-FFF2-40B4-BE49-F238E27FC236}">
                <a16:creationId xmlns:a16="http://schemas.microsoft.com/office/drawing/2014/main" id="{C4BB40B9-A03C-7D58-3816-9012E00D8895}"/>
              </a:ext>
            </a:extLst>
          </p:cNvPr>
          <p:cNvPicPr>
            <a:picLocks noChangeAspect="1"/>
          </p:cNvPicPr>
          <p:nvPr/>
        </p:nvPicPr>
        <p:blipFill>
          <a:blip r:embed="rId5"/>
          <a:stretch>
            <a:fillRect/>
          </a:stretch>
        </p:blipFill>
        <p:spPr>
          <a:xfrm>
            <a:off x="5438638" y="2397896"/>
            <a:ext cx="245690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Podcast(</a:t>
            </a:r>
            <a:r>
              <a:rPr lang="ja-JP" altLang="en-US" dirty="0"/>
              <a:t>ポッドキャスト</a:t>
            </a:r>
            <a:r>
              <a:rPr lang="en-US" altLang="ja-JP" dirty="0"/>
              <a:t>)</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24" name="サブタイトル 2">
            <a:extLst>
              <a:ext uri="{FF2B5EF4-FFF2-40B4-BE49-F238E27FC236}">
                <a16:creationId xmlns:a16="http://schemas.microsoft.com/office/drawing/2014/main" id="{4AE7B17A-6DD6-97BC-A00F-2D5478156DB8}"/>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Podcast</a:t>
            </a:r>
            <a:r>
              <a:rPr lang="ja-JP" altLang="en-US" sz="2200" dirty="0">
                <a:latin typeface="BIZ UDPゴシック" panose="020B0400000000000000" pitchFamily="50" charset="-128"/>
                <a:ea typeface="BIZ UDPゴシック" panose="020B0400000000000000" pitchFamily="50" charset="-128"/>
              </a:rPr>
              <a:t>はラジオ番組の録音放送などを聞くことができます</a:t>
            </a:r>
          </a:p>
        </p:txBody>
      </p:sp>
      <p:sp>
        <p:nvSpPr>
          <p:cNvPr id="27" name="テキスト ボックス 26">
            <a:extLst>
              <a:ext uri="{FF2B5EF4-FFF2-40B4-BE49-F238E27FC236}">
                <a16:creationId xmlns:a16="http://schemas.microsoft.com/office/drawing/2014/main" id="{88EB99F2-8E5F-58DF-89E6-C6961A6A0BC0}"/>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0CF7E10F-C236-57D2-2020-1F9550B0DB78}"/>
              </a:ext>
            </a:extLst>
          </p:cNvPr>
          <p:cNvSpPr txBox="1"/>
          <p:nvPr/>
        </p:nvSpPr>
        <p:spPr>
          <a:xfrm>
            <a:off x="1412435" y="1512998"/>
            <a:ext cx="353231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最新のエピソード</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タップすると再生されます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965F8CD1-2E28-9020-99E8-96B135CAD252}"/>
              </a:ext>
            </a:extLst>
          </p:cNvPr>
          <p:cNvSpPr txBox="1"/>
          <p:nvPr/>
        </p:nvSpPr>
        <p:spPr>
          <a:xfrm>
            <a:off x="5607128" y="1512998"/>
            <a:ext cx="34606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再生を停止したい場合は「一時</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停止」をダブルタップします</a:t>
            </a:r>
          </a:p>
        </p:txBody>
      </p:sp>
      <p:sp>
        <p:nvSpPr>
          <p:cNvPr id="7" name="四角形: 角を丸くする 6">
            <a:extLst>
              <a:ext uri="{FF2B5EF4-FFF2-40B4-BE49-F238E27FC236}">
                <a16:creationId xmlns:a16="http://schemas.microsoft.com/office/drawing/2014/main" id="{4C701561-1051-161D-03E5-AD9D1762B1FF}"/>
              </a:ext>
            </a:extLst>
          </p:cNvPr>
          <p:cNvSpPr/>
          <p:nvPr/>
        </p:nvSpPr>
        <p:spPr>
          <a:xfrm>
            <a:off x="1521345" y="4574357"/>
            <a:ext cx="1847498" cy="406717"/>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7E4F54A1-A5FD-478C-F44E-B6E13C47D9D9}"/>
              </a:ext>
            </a:extLst>
          </p:cNvPr>
          <p:cNvSpPr/>
          <p:nvPr/>
        </p:nvSpPr>
        <p:spPr>
          <a:xfrm>
            <a:off x="5743339" y="4574357"/>
            <a:ext cx="1847498" cy="406717"/>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73204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B700904C-1704-3330-4687-F5C467413E6E}"/>
              </a:ext>
            </a:extLst>
          </p:cNvPr>
          <p:cNvPicPr>
            <a:picLocks noChangeAspect="1"/>
          </p:cNvPicPr>
          <p:nvPr/>
        </p:nvPicPr>
        <p:blipFill>
          <a:blip r:embed="rId4"/>
          <a:stretch>
            <a:fillRect/>
          </a:stretch>
        </p:blipFill>
        <p:spPr>
          <a:xfrm>
            <a:off x="3346598" y="2364065"/>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テキスト ボックス 20">
            <a:extLst>
              <a:ext uri="{FF2B5EF4-FFF2-40B4-BE49-F238E27FC236}">
                <a16:creationId xmlns:a16="http://schemas.microsoft.com/office/drawing/2014/main" id="{ABAC9FB8-BB58-939D-63EB-581C277E449C}"/>
              </a:ext>
            </a:extLst>
          </p:cNvPr>
          <p:cNvSpPr txBox="1"/>
          <p:nvPr/>
        </p:nvSpPr>
        <p:spPr>
          <a:xfrm>
            <a:off x="2831030" y="1512998"/>
            <a:ext cx="5048614"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完全に終了するには、開いているアプリを一覧で見ることができる状態にしてから終了します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33</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dirty="0"/>
              <a:t>Podcast(</a:t>
            </a:r>
            <a:r>
              <a:rPr lang="ja-JP" altLang="en-US" dirty="0"/>
              <a:t>ポッドキャスト</a:t>
            </a:r>
            <a:r>
              <a:rPr lang="en-US" altLang="ja-JP" dirty="0"/>
              <a:t>)</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20" name="テキスト ボックス 19">
            <a:extLst>
              <a:ext uri="{FF2B5EF4-FFF2-40B4-BE49-F238E27FC236}">
                <a16:creationId xmlns:a16="http://schemas.microsoft.com/office/drawing/2014/main" id="{8222F57B-FC13-961A-7C4E-588E373AD148}"/>
              </a:ext>
            </a:extLst>
          </p:cNvPr>
          <p:cNvSpPr txBox="1"/>
          <p:nvPr/>
        </p:nvSpPr>
        <p:spPr>
          <a:xfrm>
            <a:off x="5831077" y="2950618"/>
            <a:ext cx="3312923" cy="3562835"/>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ホームボタンを押すことでバックグラウンド再生用のプレイヤーを画面から隠して再生や停止を行うことが可能ですが、プレイヤーが動いていたことを忘れて、ふとしたタイミングで再生されてしまう場合があるため注意が必要です</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Podcast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アプリを１度起動して、</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開いているアプリを一覧で見ることができる状態にしてから終了すればこういったことは起こりません</a:t>
            </a:r>
          </a:p>
        </p:txBody>
      </p:sp>
      <p:sp>
        <p:nvSpPr>
          <p:cNvPr id="12" name="サブタイトル 2">
            <a:extLst>
              <a:ext uri="{FF2B5EF4-FFF2-40B4-BE49-F238E27FC236}">
                <a16:creationId xmlns:a16="http://schemas.microsoft.com/office/drawing/2014/main" id="{A332FF9D-E613-1169-FCC1-E891425A0528}"/>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Podcast</a:t>
            </a:r>
            <a:r>
              <a:rPr lang="ja-JP" altLang="en-US" sz="2200" dirty="0">
                <a:latin typeface="BIZ UDPゴシック" panose="020B0400000000000000" pitchFamily="50" charset="-128"/>
                <a:ea typeface="BIZ UDPゴシック" panose="020B0400000000000000" pitchFamily="50" charset="-128"/>
              </a:rPr>
              <a:t>はラジオ番組の録音放送などを聞くことができます</a:t>
            </a:r>
          </a:p>
        </p:txBody>
      </p:sp>
      <p:sp>
        <p:nvSpPr>
          <p:cNvPr id="26" name="矢印: 下 25">
            <a:extLst>
              <a:ext uri="{FF2B5EF4-FFF2-40B4-BE49-F238E27FC236}">
                <a16:creationId xmlns:a16="http://schemas.microsoft.com/office/drawing/2014/main" id="{F0929800-F3C7-10CF-C20A-80AF9BE4CEE3}"/>
              </a:ext>
            </a:extLst>
          </p:cNvPr>
          <p:cNvSpPr/>
          <p:nvPr/>
        </p:nvSpPr>
        <p:spPr>
          <a:xfrm rot="10800000">
            <a:off x="4329684" y="2714941"/>
            <a:ext cx="484632" cy="1423921"/>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0FB4490F-F275-E1E2-43CA-1453FE2B1D13}"/>
              </a:ext>
            </a:extLst>
          </p:cNvPr>
          <p:cNvSpPr txBox="1"/>
          <p:nvPr/>
        </p:nvSpPr>
        <p:spPr>
          <a:xfrm>
            <a:off x="2308080"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1762302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CD413F56-8925-1805-A27A-CCE14014E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485"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ボイスメモを開いて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20696"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画面上を２本指でダブルタップして録音を開始します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ボイスメモ</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ボイスメモは</a:t>
            </a:r>
            <a:r>
              <a:rPr lang="en-US" altLang="ja-JP" sz="2200" dirty="0">
                <a:latin typeface="BIZ UDPゴシック" panose="020B0400000000000000" pitchFamily="50" charset="-128"/>
                <a:ea typeface="BIZ UDPゴシック" panose="020B0400000000000000" pitchFamily="50" charset="-128"/>
              </a:rPr>
              <a:t>IC</a:t>
            </a:r>
            <a:r>
              <a:rPr lang="ja-JP" altLang="en-US" sz="2200" dirty="0">
                <a:latin typeface="BIZ UDPゴシック" panose="020B0400000000000000" pitchFamily="50" charset="-128"/>
                <a:ea typeface="BIZ UDPゴシック" panose="020B0400000000000000" pitchFamily="50" charset="-128"/>
              </a:rPr>
              <a:t>レコーダーのように録音や再生が可能です</a:t>
            </a:r>
          </a:p>
        </p:txBody>
      </p:sp>
      <p:sp>
        <p:nvSpPr>
          <p:cNvPr id="24" name="サブタイトル 2">
            <a:extLst>
              <a:ext uri="{FF2B5EF4-FFF2-40B4-BE49-F238E27FC236}">
                <a16:creationId xmlns:a16="http://schemas.microsoft.com/office/drawing/2014/main" id="{0B57CA10-35E4-C239-028B-96E752E8D3D1}"/>
              </a:ext>
            </a:extLst>
          </p:cNvPr>
          <p:cNvSpPr txBox="1">
            <a:spLocks/>
          </p:cNvSpPr>
          <p:nvPr/>
        </p:nvSpPr>
        <p:spPr>
          <a:xfrm>
            <a:off x="7852656" y="4538195"/>
            <a:ext cx="1297445" cy="191745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通話中など、他のアプリでマイクを使用中には利用できません</a:t>
            </a:r>
          </a:p>
        </p:txBody>
      </p:sp>
      <p:pic>
        <p:nvPicPr>
          <p:cNvPr id="25" name="Picture 2">
            <a:extLst>
              <a:ext uri="{FF2B5EF4-FFF2-40B4-BE49-F238E27FC236}">
                <a16:creationId xmlns:a16="http://schemas.microsoft.com/office/drawing/2014/main" id="{8F4AD6C3-1F82-717D-6A99-52E76372C9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7" name="楕円 26">
            <a:extLst>
              <a:ext uri="{FF2B5EF4-FFF2-40B4-BE49-F238E27FC236}">
                <a16:creationId xmlns:a16="http://schemas.microsoft.com/office/drawing/2014/main" id="{956493B0-7667-27CB-6938-D8EB6B76633C}"/>
              </a:ext>
            </a:extLst>
          </p:cNvPr>
          <p:cNvSpPr/>
          <p:nvPr/>
        </p:nvSpPr>
        <p:spPr>
          <a:xfrm>
            <a:off x="6201071" y="3880012"/>
            <a:ext cx="900000" cy="900000"/>
          </a:xfrm>
          <a:prstGeom prst="ellipse">
            <a:avLst/>
          </a:prstGeom>
          <a:gradFill flip="none" rotWithShape="1">
            <a:gsLst>
              <a:gs pos="0">
                <a:schemeClr val="accent1">
                  <a:lumMod val="60000"/>
                  <a:lumOff val="40000"/>
                  <a:alpha val="30000"/>
                </a:schemeClr>
              </a:gs>
              <a:gs pos="58400">
                <a:schemeClr val="accent1">
                  <a:lumMod val="40000"/>
                  <a:lumOff val="60000"/>
                  <a:alpha val="50000"/>
                </a:schemeClr>
              </a:gs>
              <a:gs pos="100000">
                <a:schemeClr val="accent1">
                  <a:lumMod val="20000"/>
                  <a:lumOff val="80000"/>
                  <a:alpha val="5000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下 27">
            <a:extLst>
              <a:ext uri="{FF2B5EF4-FFF2-40B4-BE49-F238E27FC236}">
                <a16:creationId xmlns:a16="http://schemas.microsoft.com/office/drawing/2014/main" id="{11815AFF-8088-748C-16F0-29D63CBFEC63}"/>
              </a:ext>
            </a:extLst>
          </p:cNvPr>
          <p:cNvSpPr/>
          <p:nvPr/>
        </p:nvSpPr>
        <p:spPr>
          <a:xfrm rot="10800000">
            <a:off x="6408755" y="4780012"/>
            <a:ext cx="484632" cy="978408"/>
          </a:xfrm>
          <a:prstGeom prst="downArrow">
            <a:avLst/>
          </a:prstGeom>
          <a:solidFill>
            <a:srgbClr val="FFFFFF">
              <a:alpha val="69804"/>
            </a:srgbClr>
          </a:solid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4618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a:extLst>
              <a:ext uri="{FF2B5EF4-FFF2-40B4-BE49-F238E27FC236}">
                <a16:creationId xmlns:a16="http://schemas.microsoft.com/office/drawing/2014/main" id="{A3125CAF-1C65-3364-CC63-5618016AE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929" y="240432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5602" name="Picture 2">
            <a:extLst>
              <a:ext uri="{FF2B5EF4-FFF2-40B4-BE49-F238E27FC236}">
                <a16:creationId xmlns:a16="http://schemas.microsoft.com/office/drawing/2014/main" id="{372BD915-2A34-1EDD-85D9-6352287DFD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904"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画面上を２本指でダブルタップして録音を停止します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455003"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4968953" y="1512998"/>
            <a:ext cx="4168975"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画面中央付近の再生ボタンをダブルタップすると録音した内容を確認できます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ボイスメモ</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24" name="テキスト ボックス 23">
            <a:extLst>
              <a:ext uri="{FF2B5EF4-FFF2-40B4-BE49-F238E27FC236}">
                <a16:creationId xmlns:a16="http://schemas.microsoft.com/office/drawing/2014/main" id="{CD0501EB-C24E-5051-9C8B-3CE0302C254C}"/>
              </a:ext>
            </a:extLst>
          </p:cNvPr>
          <p:cNvSpPr txBox="1"/>
          <p:nvPr/>
        </p:nvSpPr>
        <p:spPr>
          <a:xfrm>
            <a:off x="7875929" y="3180235"/>
            <a:ext cx="1273876" cy="2922660"/>
          </a:xfrm>
          <a:prstGeom prst="rect">
            <a:avLst/>
          </a:prstGeom>
          <a:noFill/>
        </p:spPr>
        <p:txBody>
          <a:bodyPr wrap="square" lIns="36000" tIns="45720" rIns="3600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「新規録音」と読み上げるところでダブルタップすると、</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録音データのタイトルを編集することが可能です</a:t>
            </a:r>
          </a:p>
        </p:txBody>
      </p:sp>
      <p:sp>
        <p:nvSpPr>
          <p:cNvPr id="12" name="サブタイトル 2">
            <a:extLst>
              <a:ext uri="{FF2B5EF4-FFF2-40B4-BE49-F238E27FC236}">
                <a16:creationId xmlns:a16="http://schemas.microsoft.com/office/drawing/2014/main" id="{CBC6F86E-E758-1FCC-69DE-94FB67F6945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ボイスメモは</a:t>
            </a:r>
            <a:r>
              <a:rPr lang="en-US" altLang="ja-JP" sz="2200" dirty="0">
                <a:latin typeface="BIZ UDPゴシック" panose="020B0400000000000000" pitchFamily="50" charset="-128"/>
                <a:ea typeface="BIZ UDPゴシック" panose="020B0400000000000000" pitchFamily="50" charset="-128"/>
              </a:rPr>
              <a:t>IC</a:t>
            </a:r>
            <a:r>
              <a:rPr lang="ja-JP" altLang="en-US" sz="2200" dirty="0">
                <a:latin typeface="BIZ UDPゴシック" panose="020B0400000000000000" pitchFamily="50" charset="-128"/>
                <a:ea typeface="BIZ UDPゴシック" panose="020B0400000000000000" pitchFamily="50" charset="-128"/>
              </a:rPr>
              <a:t>レコーダーのように録音や再生が可能です</a:t>
            </a:r>
          </a:p>
        </p:txBody>
      </p:sp>
      <p:sp>
        <p:nvSpPr>
          <p:cNvPr id="27" name="楕円 26">
            <a:extLst>
              <a:ext uri="{FF2B5EF4-FFF2-40B4-BE49-F238E27FC236}">
                <a16:creationId xmlns:a16="http://schemas.microsoft.com/office/drawing/2014/main" id="{F3547FE8-014B-A41C-5389-E412CF63E017}"/>
              </a:ext>
            </a:extLst>
          </p:cNvPr>
          <p:cNvSpPr/>
          <p:nvPr/>
        </p:nvSpPr>
        <p:spPr>
          <a:xfrm>
            <a:off x="2008107" y="3631373"/>
            <a:ext cx="900000" cy="900000"/>
          </a:xfrm>
          <a:prstGeom prst="ellipse">
            <a:avLst/>
          </a:prstGeom>
          <a:gradFill flip="none" rotWithShape="1">
            <a:gsLst>
              <a:gs pos="0">
                <a:schemeClr val="accent1">
                  <a:lumMod val="60000"/>
                  <a:lumOff val="40000"/>
                  <a:alpha val="30000"/>
                </a:schemeClr>
              </a:gs>
              <a:gs pos="58400">
                <a:schemeClr val="accent1">
                  <a:lumMod val="40000"/>
                  <a:lumOff val="60000"/>
                  <a:alpha val="50000"/>
                </a:schemeClr>
              </a:gs>
              <a:gs pos="100000">
                <a:schemeClr val="accent1">
                  <a:lumMod val="20000"/>
                  <a:lumOff val="80000"/>
                  <a:alpha val="5000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下 27">
            <a:extLst>
              <a:ext uri="{FF2B5EF4-FFF2-40B4-BE49-F238E27FC236}">
                <a16:creationId xmlns:a16="http://schemas.microsoft.com/office/drawing/2014/main" id="{7B728FF4-887C-B1AE-DD4D-D9FFF8EA7DFD}"/>
              </a:ext>
            </a:extLst>
          </p:cNvPr>
          <p:cNvSpPr/>
          <p:nvPr/>
        </p:nvSpPr>
        <p:spPr>
          <a:xfrm rot="10800000">
            <a:off x="2215791" y="4531373"/>
            <a:ext cx="484632" cy="308819"/>
          </a:xfrm>
          <a:prstGeom prst="downArrow">
            <a:avLst/>
          </a:prstGeom>
          <a:solidFill>
            <a:srgbClr val="FFFFFF">
              <a:alpha val="69804"/>
            </a:srgbClr>
          </a:solid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573EDB46-1785-5A1C-165A-07342CE4C4EA}"/>
              </a:ext>
            </a:extLst>
          </p:cNvPr>
          <p:cNvSpPr/>
          <p:nvPr/>
        </p:nvSpPr>
        <p:spPr>
          <a:xfrm>
            <a:off x="6455610" y="4223424"/>
            <a:ext cx="390359" cy="406717"/>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72060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a:extLst>
              <a:ext uri="{FF2B5EF4-FFF2-40B4-BE49-F238E27FC236}">
                <a16:creationId xmlns:a16="http://schemas.microsoft.com/office/drawing/2014/main" id="{F2D6E743-ECE3-CA97-0113-37623D3DF6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3554" name="Picture 2">
            <a:extLst>
              <a:ext uri="{FF2B5EF4-FFF2-40B4-BE49-F238E27FC236}">
                <a16:creationId xmlns:a16="http://schemas.microsoft.com/office/drawing/2014/main" id="{B2D5E5A9-82C6-76B7-5C6E-7293BDB4E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9485"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ボイスメモを開いて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5368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右スワイプで再生したいメモのタイトルを選び、ダブルタップします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ボイスメモ</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ボイスメモの再生は以下の方法で行います</a:t>
            </a:r>
          </a:p>
        </p:txBody>
      </p:sp>
      <p:sp>
        <p:nvSpPr>
          <p:cNvPr id="24" name="四角形: 角を丸くする 23">
            <a:extLst>
              <a:ext uri="{FF2B5EF4-FFF2-40B4-BE49-F238E27FC236}">
                <a16:creationId xmlns:a16="http://schemas.microsoft.com/office/drawing/2014/main" id="{465EB1F5-7255-4BB5-1C60-3D0EA7F7730A}"/>
              </a:ext>
            </a:extLst>
          </p:cNvPr>
          <p:cNvSpPr/>
          <p:nvPr/>
        </p:nvSpPr>
        <p:spPr>
          <a:xfrm>
            <a:off x="5473549" y="3140535"/>
            <a:ext cx="2392904" cy="406717"/>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84418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61CC28CC-A56E-2EEE-BB12-EE89CE6646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393"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450568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タッチやスワイプで再生ボタンを選び、ダブルタップすると録音データが再生されます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37</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ボイスメモ</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ボイスメモの再生は以下の方法で行います</a:t>
            </a:r>
          </a:p>
        </p:txBody>
      </p:sp>
      <p:sp>
        <p:nvSpPr>
          <p:cNvPr id="19" name="テキスト ボックス 18">
            <a:extLst>
              <a:ext uri="{FF2B5EF4-FFF2-40B4-BE49-F238E27FC236}">
                <a16:creationId xmlns:a16="http://schemas.microsoft.com/office/drawing/2014/main" id="{F6A191FB-9ABE-2233-2E67-7C63C9F44DC9}"/>
              </a:ext>
            </a:extLst>
          </p:cNvPr>
          <p:cNvSpPr txBox="1"/>
          <p:nvPr/>
        </p:nvSpPr>
        <p:spPr>
          <a:xfrm>
            <a:off x="5814621" y="3512458"/>
            <a:ext cx="2850408" cy="2196114"/>
          </a:xfrm>
          <a:prstGeom prst="rect">
            <a:avLst/>
          </a:prstGeom>
          <a:noFill/>
        </p:spPr>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ボイスメモではメモ一覧や各メモの再生ページを表示していても、２本指でダブルタップすると新規録音が開始されますので注意が必要です</a:t>
            </a:r>
          </a:p>
        </p:txBody>
      </p:sp>
      <p:sp>
        <p:nvSpPr>
          <p:cNvPr id="20" name="四角形: 角を丸くする 19">
            <a:extLst>
              <a:ext uri="{FF2B5EF4-FFF2-40B4-BE49-F238E27FC236}">
                <a16:creationId xmlns:a16="http://schemas.microsoft.com/office/drawing/2014/main" id="{7770E9C4-B6C1-8B71-26A0-4ABAD71AF1FE}"/>
              </a:ext>
            </a:extLst>
          </p:cNvPr>
          <p:cNvSpPr/>
          <p:nvPr/>
        </p:nvSpPr>
        <p:spPr>
          <a:xfrm>
            <a:off x="4376713" y="3910603"/>
            <a:ext cx="390359" cy="406717"/>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62465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1F4CC52B-C517-7242-D887-AFB9EEF8BA03}"/>
              </a:ext>
            </a:extLst>
          </p:cNvPr>
          <p:cNvPicPr>
            <a:picLocks noChangeAspect="1"/>
          </p:cNvPicPr>
          <p:nvPr/>
        </p:nvPicPr>
        <p:blipFill>
          <a:blip r:embed="rId4"/>
          <a:stretch>
            <a:fillRect/>
          </a:stretch>
        </p:blipFill>
        <p:spPr>
          <a:xfrm>
            <a:off x="5436753" y="2400704"/>
            <a:ext cx="2419831" cy="4320000"/>
          </a:xfrm>
          <a:prstGeom prst="rect">
            <a:avLst/>
          </a:prstGeom>
          <a:ln>
            <a:solidFill>
              <a:schemeClr val="tx1"/>
            </a:solidFill>
          </a:ln>
        </p:spPr>
      </p:pic>
      <p:pic>
        <p:nvPicPr>
          <p:cNvPr id="27" name="Picture 2">
            <a:extLst>
              <a:ext uri="{FF2B5EF4-FFF2-40B4-BE49-F238E27FC236}">
                <a16:creationId xmlns:a16="http://schemas.microsoft.com/office/drawing/2014/main" id="{F31F15DF-1521-034B-C8F7-0EC3840A2D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カメラを</a:t>
            </a:r>
            <a:b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上下のスワイプで</a:t>
            </a:r>
            <a:r>
              <a:rPr lang="ja-JP" altLang="en-US" dirty="0">
                <a:solidFill>
                  <a:prstClr val="black"/>
                </a:solidFill>
                <a:latin typeface="BIZ UDPゴシック" panose="020B0400000000000000" pitchFamily="50" charset="-128"/>
                <a:ea typeface="BIZ UDPゴシック" panose="020B0400000000000000" pitchFamily="50" charset="-128"/>
              </a:rPr>
              <a:t>カメラモードに</a:t>
            </a:r>
            <a:r>
              <a:rPr lang="ja-JP" altLang="en-US" sz="1800" dirty="0">
                <a:solidFill>
                  <a:prstClr val="black"/>
                </a:solidFill>
                <a:latin typeface="BIZ UDPゴシック" panose="020B0400000000000000" pitchFamily="50" charset="-128"/>
                <a:ea typeface="BIZ UDPゴシック" panose="020B0400000000000000" pitchFamily="50" charset="-128"/>
              </a:rPr>
              <a:t>切り替えます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カメラアプリ</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カメラアプリを使ってみよう</a:t>
            </a:r>
          </a:p>
        </p:txBody>
      </p:sp>
      <p:sp>
        <p:nvSpPr>
          <p:cNvPr id="24" name="テキスト ボックス 23">
            <a:extLst>
              <a:ext uri="{FF2B5EF4-FFF2-40B4-BE49-F238E27FC236}">
                <a16:creationId xmlns:a16="http://schemas.microsoft.com/office/drawing/2014/main" id="{3F68FA22-A1DC-9E36-770D-11ECF6B8DEC0}"/>
              </a:ext>
            </a:extLst>
          </p:cNvPr>
          <p:cNvSpPr txBox="1"/>
          <p:nvPr/>
        </p:nvSpPr>
        <p:spPr>
          <a:xfrm>
            <a:off x="3638548" y="2977497"/>
            <a:ext cx="1802609" cy="1002134"/>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カメラアプリから開くことも可能です</a:t>
            </a:r>
          </a:p>
        </p:txBody>
      </p:sp>
      <p:sp>
        <p:nvSpPr>
          <p:cNvPr id="25" name="テキスト ボックス 24">
            <a:extLst>
              <a:ext uri="{FF2B5EF4-FFF2-40B4-BE49-F238E27FC236}">
                <a16:creationId xmlns:a16="http://schemas.microsoft.com/office/drawing/2014/main" id="{DEC81E8C-EB57-3C84-7F73-BDECD19F2DDB}"/>
              </a:ext>
            </a:extLst>
          </p:cNvPr>
          <p:cNvSpPr txBox="1"/>
          <p:nvPr/>
        </p:nvSpPr>
        <p:spPr>
          <a:xfrm>
            <a:off x="7863168" y="3555764"/>
            <a:ext cx="1280831" cy="1642309"/>
          </a:xfrm>
          <a:prstGeom prst="rect">
            <a:avLst/>
          </a:prstGeom>
          <a:noFill/>
        </p:spPr>
        <p:txBody>
          <a:bodyPr wrap="square" lIns="36000" rIns="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上下スワイプでビデオやカメラの切り替えができます</a:t>
            </a:r>
          </a:p>
        </p:txBody>
      </p:sp>
      <p:sp>
        <p:nvSpPr>
          <p:cNvPr id="29" name="四角形: 角を丸くする 28">
            <a:extLst>
              <a:ext uri="{FF2B5EF4-FFF2-40B4-BE49-F238E27FC236}">
                <a16:creationId xmlns:a16="http://schemas.microsoft.com/office/drawing/2014/main" id="{91A5A1CA-B7C6-3DCB-8335-036157571F2E}"/>
              </a:ext>
            </a:extLst>
          </p:cNvPr>
          <p:cNvSpPr/>
          <p:nvPr/>
        </p:nvSpPr>
        <p:spPr>
          <a:xfrm>
            <a:off x="5408178" y="5910805"/>
            <a:ext cx="2464721" cy="242345"/>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0" name="矢印: 上下 29">
            <a:extLst>
              <a:ext uri="{FF2B5EF4-FFF2-40B4-BE49-F238E27FC236}">
                <a16:creationId xmlns:a16="http://schemas.microsoft.com/office/drawing/2014/main" id="{03CF5E83-5B9B-D2FF-AF95-766EEA8343B6}"/>
              </a:ext>
            </a:extLst>
          </p:cNvPr>
          <p:cNvSpPr/>
          <p:nvPr/>
        </p:nvSpPr>
        <p:spPr>
          <a:xfrm>
            <a:off x="6398222" y="3429000"/>
            <a:ext cx="484632" cy="1746494"/>
          </a:xfrm>
          <a:prstGeom prst="upDownArrow">
            <a:avLst/>
          </a:prstGeom>
          <a:solidFill>
            <a:srgbClr val="FFFFFF"/>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117774AE-9DD2-CCA0-69FB-83ADDE32184D}"/>
              </a:ext>
            </a:extLst>
          </p:cNvPr>
          <p:cNvSpPr txBox="1"/>
          <p:nvPr/>
        </p:nvSpPr>
        <p:spPr>
          <a:xfrm>
            <a:off x="3644229" y="4561642"/>
            <a:ext cx="1802609" cy="1962397"/>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カメラアプリはロック画面</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パスコード認証する前の画面</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からジェスチャー操作で開くことも可能です</a:t>
            </a:r>
          </a:p>
        </p:txBody>
      </p:sp>
    </p:spTree>
    <p:extLst>
      <p:ext uri="{BB962C8B-B14F-4D97-AF65-F5344CB8AC3E}">
        <p14:creationId xmlns:p14="http://schemas.microsoft.com/office/powerpoint/2010/main" val="536150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a:extLst>
              <a:ext uri="{FF2B5EF4-FFF2-40B4-BE49-F238E27FC236}">
                <a16:creationId xmlns:a16="http://schemas.microsoft.com/office/drawing/2014/main" id="{161A2E8C-2D9F-2C52-218B-E4AF254A79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485"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C0A25E3A-C28C-95F1-6AC2-BB46121AE4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ボイスメモを開いて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3622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右スワイプで削除したいメモのタイトルを選び</a:t>
            </a:r>
            <a:r>
              <a:rPr lang="ja-JP" altLang="en-US" dirty="0">
                <a:solidFill>
                  <a:prstClr val="black"/>
                </a:solidFill>
                <a:latin typeface="BIZ UDPゴシック" panose="020B0400000000000000" pitchFamily="50" charset="-128"/>
                <a:ea typeface="BIZ UDPゴシック" panose="020B0400000000000000" pitchFamily="50" charset="-128"/>
              </a:rPr>
              <a:t>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ボイスメモ</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ボイスメモの削除は以下の方法で行います</a:t>
            </a:r>
          </a:p>
        </p:txBody>
      </p:sp>
      <p:sp>
        <p:nvSpPr>
          <p:cNvPr id="24" name="四角形: 角を丸くする 23">
            <a:extLst>
              <a:ext uri="{FF2B5EF4-FFF2-40B4-BE49-F238E27FC236}">
                <a16:creationId xmlns:a16="http://schemas.microsoft.com/office/drawing/2014/main" id="{21A68F81-6F49-1E6A-FDEE-45194CF059D2}"/>
              </a:ext>
            </a:extLst>
          </p:cNvPr>
          <p:cNvSpPr/>
          <p:nvPr/>
        </p:nvSpPr>
        <p:spPr>
          <a:xfrm>
            <a:off x="5473549" y="3140535"/>
            <a:ext cx="2392904" cy="406717"/>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44328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0F71D35A-479D-72B5-AF2A-BFF7626729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393"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354366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上下のスワイプで削除ボタンを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選び、ダブルタップします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39</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ボイスメモ</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20" name="サブタイトル 2">
            <a:extLst>
              <a:ext uri="{FF2B5EF4-FFF2-40B4-BE49-F238E27FC236}">
                <a16:creationId xmlns:a16="http://schemas.microsoft.com/office/drawing/2014/main" id="{F464E562-2785-F2DE-3DE0-8B880F527C7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ボイスメモの削除は以下の方法で行います</a:t>
            </a:r>
          </a:p>
        </p:txBody>
      </p:sp>
      <p:sp>
        <p:nvSpPr>
          <p:cNvPr id="19" name="四角形: 角を丸くする 18">
            <a:extLst>
              <a:ext uri="{FF2B5EF4-FFF2-40B4-BE49-F238E27FC236}">
                <a16:creationId xmlns:a16="http://schemas.microsoft.com/office/drawing/2014/main" id="{C7B46482-BB62-5D82-1543-89E3D603D21A}"/>
              </a:ext>
            </a:extLst>
          </p:cNvPr>
          <p:cNvSpPr/>
          <p:nvPr/>
        </p:nvSpPr>
        <p:spPr>
          <a:xfrm>
            <a:off x="5411429" y="3910603"/>
            <a:ext cx="390359" cy="406717"/>
          </a:xfrm>
          <a:prstGeom prst="roundRect">
            <a:avLst>
              <a:gd name="adj" fmla="val 710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7694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ABF183AC-7C37-7088-84EE-033C7F315170}"/>
              </a:ext>
            </a:extLst>
          </p:cNvPr>
          <p:cNvPicPr>
            <a:picLocks noChangeAspect="1"/>
          </p:cNvPicPr>
          <p:nvPr/>
        </p:nvPicPr>
        <p:blipFill>
          <a:blip r:embed="rId4"/>
          <a:stretch>
            <a:fillRect/>
          </a:stretch>
        </p:blipFill>
        <p:spPr>
          <a:xfrm>
            <a:off x="3356437" y="2411992"/>
            <a:ext cx="2419831"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6" y="1512998"/>
            <a:ext cx="417231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画面上のどこでも良いので２本指で</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ダブルタップすると写真を撮影します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カメラアプリ</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20" name="テキスト ボックス 19">
            <a:extLst>
              <a:ext uri="{FF2B5EF4-FFF2-40B4-BE49-F238E27FC236}">
                <a16:creationId xmlns:a16="http://schemas.microsoft.com/office/drawing/2014/main" id="{A23C8A7C-DB7D-17B1-5EFC-773A388DAB2D}"/>
              </a:ext>
            </a:extLst>
          </p:cNvPr>
          <p:cNvSpPr txBox="1"/>
          <p:nvPr/>
        </p:nvSpPr>
        <p:spPr>
          <a:xfrm>
            <a:off x="5776268" y="3665057"/>
            <a:ext cx="3309213"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ビデオは、録画の開始も停止も２本指でダブルタップします</a:t>
            </a:r>
          </a:p>
        </p:txBody>
      </p:sp>
      <p:sp>
        <p:nvSpPr>
          <p:cNvPr id="19" name="楕円 18">
            <a:extLst>
              <a:ext uri="{FF2B5EF4-FFF2-40B4-BE49-F238E27FC236}">
                <a16:creationId xmlns:a16="http://schemas.microsoft.com/office/drawing/2014/main" id="{C0349A02-AB84-ABFD-670F-67AE8126E237}"/>
              </a:ext>
            </a:extLst>
          </p:cNvPr>
          <p:cNvSpPr/>
          <p:nvPr/>
        </p:nvSpPr>
        <p:spPr>
          <a:xfrm>
            <a:off x="4122000" y="3671335"/>
            <a:ext cx="900000" cy="900000"/>
          </a:xfrm>
          <a:prstGeom prst="ellipse">
            <a:avLst/>
          </a:prstGeom>
          <a:gradFill flip="none" rotWithShape="1">
            <a:gsLst>
              <a:gs pos="0">
                <a:schemeClr val="accent1">
                  <a:lumMod val="60000"/>
                  <a:lumOff val="40000"/>
                  <a:alpha val="30000"/>
                </a:schemeClr>
              </a:gs>
              <a:gs pos="58400">
                <a:schemeClr val="accent1">
                  <a:lumMod val="40000"/>
                  <a:lumOff val="60000"/>
                  <a:alpha val="50000"/>
                </a:schemeClr>
              </a:gs>
              <a:gs pos="100000">
                <a:schemeClr val="accent1">
                  <a:lumMod val="20000"/>
                  <a:lumOff val="80000"/>
                  <a:alpha val="5000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下 21">
            <a:extLst>
              <a:ext uri="{FF2B5EF4-FFF2-40B4-BE49-F238E27FC236}">
                <a16:creationId xmlns:a16="http://schemas.microsoft.com/office/drawing/2014/main" id="{D3E42C86-041D-01B6-59DB-833716CF090C}"/>
              </a:ext>
            </a:extLst>
          </p:cNvPr>
          <p:cNvSpPr/>
          <p:nvPr/>
        </p:nvSpPr>
        <p:spPr>
          <a:xfrm rot="10800000">
            <a:off x="4329684" y="4571335"/>
            <a:ext cx="484632" cy="978408"/>
          </a:xfrm>
          <a:prstGeom prst="downArrow">
            <a:avLst/>
          </a:prstGeom>
          <a:solidFill>
            <a:srgbClr val="FFFFFF">
              <a:alpha val="69804"/>
            </a:srgbClr>
          </a:solid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サブタイトル 2">
            <a:extLst>
              <a:ext uri="{FF2B5EF4-FFF2-40B4-BE49-F238E27FC236}">
                <a16:creationId xmlns:a16="http://schemas.microsoft.com/office/drawing/2014/main" id="{30A59F0D-EBF5-EF94-000A-DE2BE20B992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カメラアプリを使ってみよう</a:t>
            </a:r>
          </a:p>
        </p:txBody>
      </p:sp>
    </p:spTree>
    <p:extLst>
      <p:ext uri="{BB962C8B-B14F-4D97-AF65-F5344CB8AC3E}">
        <p14:creationId xmlns:p14="http://schemas.microsoft.com/office/powerpoint/2010/main" val="255089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4" y="2689606"/>
            <a:ext cx="8237612" cy="3510648"/>
          </a:xfrm>
          <a:prstGeom prst="rect">
            <a:avLst/>
          </a:prstGeom>
          <a:ln w="28575">
            <a:solidFill>
              <a:schemeClr val="accent1"/>
            </a:solidFill>
            <a:prstDash val="dash"/>
          </a:ln>
        </p:spPr>
        <p:txBody>
          <a:bodyPr vert="horz" lIns="72000" tIns="45720" rIns="72000" bIns="45720" numCol="1" rtlCol="0" anchor="ctr">
            <a:noAutofit/>
          </a:bodyPr>
          <a:lstStyle>
            <a:defPPr>
              <a:defRPr lang="ja-JP"/>
            </a:defPPr>
            <a:lvl1pPr indent="0">
              <a:lnSpc>
                <a:spcPct val="130000"/>
              </a:lnSpc>
              <a:spcBef>
                <a:spcPts val="0"/>
              </a:spcBef>
              <a:buFont typeface="Arial" panose="020B0604020202020204" pitchFamily="34" charset="0"/>
              <a:buNone/>
              <a:defRPr sz="2400">
                <a:latin typeface="BIZ UDPゴシック" panose="020B0400000000000000" pitchFamily="50" charset="-128"/>
                <a:ea typeface="BIZ UDPゴシック" panose="020B0400000000000000" pitchFamily="50" charset="-128"/>
              </a:defRPr>
            </a:lvl1pPr>
            <a:lvl2pPr marL="685800" indent="-228600">
              <a:lnSpc>
                <a:spcPct val="90000"/>
              </a:lnSpc>
              <a:spcBef>
                <a:spcPts val="500"/>
              </a:spcBef>
              <a:buFont typeface="Arial" panose="020B0604020202020204" pitchFamily="34" charset="0"/>
              <a:buChar char="•"/>
              <a:defRPr sz="2400">
                <a:latin typeface="Abadi" panose="020B0604020104020204" pitchFamily="34" charset="0"/>
              </a:defRPr>
            </a:lvl2pPr>
            <a:lvl3pPr marL="1143000" indent="-228600">
              <a:lnSpc>
                <a:spcPct val="90000"/>
              </a:lnSpc>
              <a:spcBef>
                <a:spcPts val="500"/>
              </a:spcBef>
              <a:buFont typeface="Arial" panose="020B0604020202020204" pitchFamily="34" charset="0"/>
              <a:buChar char="•"/>
              <a:defRPr sz="2000">
                <a:latin typeface="Abadi" panose="020B0604020104020204" pitchFamily="34" charset="0"/>
              </a:defRPr>
            </a:lvl3pPr>
            <a:lvl4pPr marL="1600200" indent="-228600">
              <a:lnSpc>
                <a:spcPct val="90000"/>
              </a:lnSpc>
              <a:spcBef>
                <a:spcPts val="500"/>
              </a:spcBef>
              <a:buFont typeface="Arial" panose="020B0604020202020204" pitchFamily="34" charset="0"/>
              <a:buChar char="•"/>
              <a:defRPr>
                <a:latin typeface="Abadi" panose="020B0604020104020204" pitchFamily="34" charset="0"/>
              </a:defRPr>
            </a:lvl4pPr>
            <a:lvl5pPr marL="2057400" indent="-228600">
              <a:lnSpc>
                <a:spcPct val="90000"/>
              </a:lnSpc>
              <a:spcBef>
                <a:spcPts val="500"/>
              </a:spcBef>
              <a:buFont typeface="Arial" panose="020B0604020202020204" pitchFamily="34" charset="0"/>
              <a:buChar char="•"/>
              <a:defRPr>
                <a:latin typeface="Abadi" panose="020B06040201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ja-JP" altLang="en-US" dirty="0"/>
              <a:t>カメラアプリ使用中に</a:t>
            </a:r>
            <a:r>
              <a:rPr lang="en-US" altLang="ja-JP" dirty="0" err="1"/>
              <a:t>VoiceOver</a:t>
            </a:r>
            <a:r>
              <a:rPr lang="ja-JP" altLang="en-US" dirty="0"/>
              <a:t>を使用していると</a:t>
            </a:r>
            <a:r>
              <a:rPr lang="en-US" altLang="ja-JP" dirty="0"/>
              <a:t>｢</a:t>
            </a:r>
            <a:r>
              <a:rPr lang="ja-JP" altLang="en-US" dirty="0"/>
              <a:t>左に傾ける</a:t>
            </a:r>
            <a:r>
              <a:rPr lang="en-US" altLang="ja-JP" dirty="0"/>
              <a:t>｣</a:t>
            </a:r>
            <a:r>
              <a:rPr lang="ja-JP" altLang="en-US" dirty="0"/>
              <a:t>といったように、カメラの水平を保つためのサポート音声や、人物が何人フレームに入っているかといったことを教えてくれます。写真やビデオの撮影に、シャッターの代わりとして音量ボタンが利用できる場合があります。画面右下のカメラセレクタを選択し、ダブルタップすると、前面と背面のカメラを切り替えることが可能で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a:t>
            </a:r>
          </a:p>
        </p:txBody>
      </p:sp>
      <p:sp>
        <p:nvSpPr>
          <p:cNvPr id="10" name="テキスト ボックス 9">
            <a:extLst>
              <a:ext uri="{FF2B5EF4-FFF2-40B4-BE49-F238E27FC236}">
                <a16:creationId xmlns:a16="http://schemas.microsoft.com/office/drawing/2014/main" id="{23999040-3961-B52A-4FBB-8CC8437D615D}"/>
              </a:ext>
            </a:extLst>
          </p:cNvPr>
          <p:cNvSpPr txBox="1"/>
          <p:nvPr/>
        </p:nvSpPr>
        <p:spPr>
          <a:xfrm>
            <a:off x="1854188" y="6257273"/>
            <a:ext cx="5435623" cy="395621"/>
          </a:xfrm>
          <a:prstGeom prst="rect">
            <a:avLst/>
          </a:prstGeom>
          <a:noFill/>
        </p:spPr>
        <p:txBody>
          <a:bodyPr wrap="square" lIns="91440" tIns="45720" rIns="91440" bIns="45720" rtlCol="0" anchor="t">
            <a:spAutoFit/>
          </a:bodyPr>
          <a:lstStyle/>
          <a:p>
            <a:pPr algn="ct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カメラモードについては次ページに記載</a:t>
            </a:r>
          </a:p>
        </p:txBody>
      </p:sp>
      <p:sp>
        <p:nvSpPr>
          <p:cNvPr id="9" name="サブタイトル 2">
            <a:extLst>
              <a:ext uri="{FF2B5EF4-FFF2-40B4-BE49-F238E27FC236}">
                <a16:creationId xmlns:a16="http://schemas.microsoft.com/office/drawing/2014/main" id="{FDA3A1FC-4D49-EBD8-1149-3987DA0A9A4F}"/>
              </a:ext>
            </a:extLst>
          </p:cNvPr>
          <p:cNvSpPr txBox="1">
            <a:spLocks/>
          </p:cNvSpPr>
          <p:nvPr/>
        </p:nvSpPr>
        <p:spPr>
          <a:xfrm>
            <a:off x="284326" y="1099579"/>
            <a:ext cx="8380702" cy="1137387"/>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目が見えない、見えにくいとカメラの使用が難しいと考えがちですが、ＱＲコードや文字認識による文章の読み取りなど、視覚障害者でもカメラを利用する機会は多くなってきています</a:t>
            </a:r>
          </a:p>
        </p:txBody>
      </p:sp>
      <p:sp>
        <p:nvSpPr>
          <p:cNvPr id="4" name="タイトル 1">
            <a:extLst>
              <a:ext uri="{FF2B5EF4-FFF2-40B4-BE49-F238E27FC236}">
                <a16:creationId xmlns:a16="http://schemas.microsoft.com/office/drawing/2014/main" id="{2F28443B-9853-5733-7439-7ADDE1E23096}"/>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カメラアプリ</a:t>
            </a:r>
            <a:endParaRPr lang="ja-JP" altLang="en-US" dirty="0"/>
          </a:p>
        </p:txBody>
      </p:sp>
    </p:spTree>
    <p:extLst>
      <p:ext uri="{BB962C8B-B14F-4D97-AF65-F5344CB8AC3E}">
        <p14:creationId xmlns:p14="http://schemas.microsoft.com/office/powerpoint/2010/main" val="561003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５</a:t>
            </a:r>
          </a:p>
        </p:txBody>
      </p:sp>
      <p:sp>
        <p:nvSpPr>
          <p:cNvPr id="4" name="サブタイトル 2">
            <a:extLst>
              <a:ext uri="{FF2B5EF4-FFF2-40B4-BE49-F238E27FC236}">
                <a16:creationId xmlns:a16="http://schemas.microsoft.com/office/drawing/2014/main" id="{AC7560E0-4DDE-C278-9AC8-3FA71DE1BF5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カメラアプリのカメラモードは全部で７つあります</a:t>
            </a:r>
          </a:p>
        </p:txBody>
      </p:sp>
      <p:graphicFrame>
        <p:nvGraphicFramePr>
          <p:cNvPr id="8" name="表 16">
            <a:extLst>
              <a:ext uri="{FF2B5EF4-FFF2-40B4-BE49-F238E27FC236}">
                <a16:creationId xmlns:a16="http://schemas.microsoft.com/office/drawing/2014/main" id="{07F82843-D227-896E-E1E6-4EAEA5F8F943}"/>
              </a:ext>
            </a:extLst>
          </p:cNvPr>
          <p:cNvGraphicFramePr>
            <a:graphicFrameLocks noGrp="1"/>
          </p:cNvGraphicFramePr>
          <p:nvPr>
            <p:extLst>
              <p:ext uri="{D42A27DB-BD31-4B8C-83A1-F6EECF244321}">
                <p14:modId xmlns:p14="http://schemas.microsoft.com/office/powerpoint/2010/main" val="996246650"/>
              </p:ext>
            </p:extLst>
          </p:nvPr>
        </p:nvGraphicFramePr>
        <p:xfrm>
          <a:off x="221151" y="1840668"/>
          <a:ext cx="8701697" cy="4396680"/>
        </p:xfrm>
        <a:graphic>
          <a:graphicData uri="http://schemas.openxmlformats.org/drawingml/2006/table">
            <a:tbl>
              <a:tblPr firstRow="1" bandRow="1">
                <a:tableStyleId>{2D5ABB26-0587-4C30-8999-92F81FD0307C}</a:tableStyleId>
              </a:tblPr>
              <a:tblGrid>
                <a:gridCol w="1810849">
                  <a:extLst>
                    <a:ext uri="{9D8B030D-6E8A-4147-A177-3AD203B41FA5}">
                      <a16:colId xmlns:a16="http://schemas.microsoft.com/office/drawing/2014/main" val="3953849209"/>
                    </a:ext>
                  </a:extLst>
                </a:gridCol>
                <a:gridCol w="6890848">
                  <a:extLst>
                    <a:ext uri="{9D8B030D-6E8A-4147-A177-3AD203B41FA5}">
                      <a16:colId xmlns:a16="http://schemas.microsoft.com/office/drawing/2014/main" val="3299577948"/>
                    </a:ext>
                  </a:extLst>
                </a:gridCol>
              </a:tblGrid>
              <a:tr h="540562">
                <a:tc>
                  <a:txBody>
                    <a:bodyPr/>
                    <a:lstStyle/>
                    <a:p>
                      <a:r>
                        <a:rPr lang="ja-JP" altLang="en-US" b="0" dirty="0">
                          <a:latin typeface="BIZ UDPゴシック" panose="020B0400000000000000" pitchFamily="50" charset="-128"/>
                          <a:ea typeface="BIZ UDPゴシック" panose="020B0400000000000000" pitchFamily="50" charset="-128"/>
                        </a:rPr>
                        <a:t>①写真</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just">
                        <a:lnSpc>
                          <a:spcPct val="100000"/>
                        </a:lnSpc>
                        <a:spcBef>
                          <a:spcPts val="600"/>
                        </a:spcBef>
                        <a:spcAft>
                          <a:spcPts val="0"/>
                        </a:spcAft>
                        <a:buNone/>
                      </a:pPr>
                      <a:r>
                        <a:rPr lang="ja-JP" sz="1600" b="0" i="0" u="none" strike="noStrike" noProof="0" dirty="0">
                          <a:latin typeface="BIZ UDPゴシック" panose="020B0400000000000000" pitchFamily="50" charset="-128"/>
                          <a:ea typeface="BIZ UDPゴシック" panose="020B0400000000000000" pitchFamily="50" charset="-128"/>
                        </a:rPr>
                        <a:t>カメラアプリを起動すると最初に選択されるモードです。被写体に合わせて</a:t>
                      </a:r>
                      <a:r>
                        <a:rPr lang="ja-JP" altLang="en-US" sz="1600" b="0" i="0" u="none" strike="noStrike" noProof="0" dirty="0">
                          <a:latin typeface="BIZ UDPゴシック" panose="020B0400000000000000" pitchFamily="50" charset="-128"/>
                          <a:ea typeface="BIZ UDPゴシック" panose="020B0400000000000000" pitchFamily="50" charset="-128"/>
                        </a:rPr>
                        <a:t>、</a:t>
                      </a:r>
                      <a:r>
                        <a:rPr lang="ja-JP" sz="1600" b="0" i="0" u="none" strike="noStrike" noProof="0" dirty="0">
                          <a:latin typeface="BIZ UDPゴシック" panose="020B0400000000000000" pitchFamily="50" charset="-128"/>
                          <a:ea typeface="BIZ UDPゴシック" panose="020B0400000000000000" pitchFamily="50" charset="-128"/>
                        </a:rPr>
                        <a:t>オートフォーカスで自動的にピントを合わせて、露出の調整まで</a:t>
                      </a:r>
                      <a:r>
                        <a:rPr lang="ja-JP" altLang="en-US" sz="1600" b="0" i="0" u="none" strike="noStrike" noProof="0" dirty="0">
                          <a:latin typeface="BIZ UDPゴシック" panose="020B0400000000000000" pitchFamily="50" charset="-128"/>
                          <a:ea typeface="BIZ UDPゴシック" panose="020B0400000000000000" pitchFamily="50" charset="-128"/>
                        </a:rPr>
                        <a:t>し</a:t>
                      </a:r>
                      <a:r>
                        <a:rPr lang="ja-JP" sz="1600" b="0" i="0" u="none" strike="noStrike" noProof="0" dirty="0">
                          <a:latin typeface="BIZ UDPゴシック" panose="020B0400000000000000" pitchFamily="50" charset="-128"/>
                          <a:ea typeface="BIZ UDPゴシック" panose="020B0400000000000000" pitchFamily="50" charset="-128"/>
                        </a:rPr>
                        <a:t>てくれます。</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935591519"/>
                  </a:ext>
                </a:extLst>
              </a:tr>
              <a:tr h="540562">
                <a:tc>
                  <a:txBody>
                    <a:bodyPr/>
                    <a:lstStyle/>
                    <a:p>
                      <a:r>
                        <a:rPr lang="ja-JP" altLang="en-US" b="0" dirty="0">
                          <a:latin typeface="BIZ UDPゴシック" panose="020B0400000000000000" pitchFamily="50" charset="-128"/>
                          <a:ea typeface="BIZ UDPゴシック" panose="020B0400000000000000" pitchFamily="50" charset="-128"/>
                        </a:rPr>
                        <a:t>②ポートレート</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just">
                        <a:lnSpc>
                          <a:spcPct val="100000"/>
                        </a:lnSpc>
                        <a:spcBef>
                          <a:spcPts val="600"/>
                        </a:spcBef>
                        <a:spcAft>
                          <a:spcPts val="0"/>
                        </a:spcAft>
                        <a:buNone/>
                      </a:pPr>
                      <a:r>
                        <a:rPr lang="ja-JP" sz="1600" b="0" i="0" u="none" strike="noStrike" noProof="0" dirty="0">
                          <a:latin typeface="BIZ UDPゴシック" panose="020B0400000000000000" pitchFamily="50" charset="-128"/>
                          <a:ea typeface="BIZ UDPゴシック" panose="020B0400000000000000" pitchFamily="50" charset="-128"/>
                        </a:rPr>
                        <a:t>カメラに写る人物を自動で判定し</a:t>
                      </a:r>
                      <a:r>
                        <a:rPr lang="ja-JP" altLang="en-US" sz="1600" b="0" i="0" u="none" strike="noStrike" noProof="0" dirty="0">
                          <a:latin typeface="BIZ UDPゴシック" panose="020B0400000000000000" pitchFamily="50" charset="-128"/>
                          <a:ea typeface="BIZ UDPゴシック" panose="020B0400000000000000" pitchFamily="50" charset="-128"/>
                        </a:rPr>
                        <a:t>て</a:t>
                      </a:r>
                      <a:r>
                        <a:rPr lang="ja-JP" sz="1600" b="0" i="0" u="none" strike="noStrike" noProof="0" dirty="0">
                          <a:latin typeface="BIZ UDPゴシック" panose="020B0400000000000000" pitchFamily="50" charset="-128"/>
                          <a:ea typeface="BIZ UDPゴシック" panose="020B0400000000000000" pitchFamily="50" charset="-128"/>
                        </a:rPr>
                        <a:t>背景をぼかします。背景から人物を際立たせた写真が撮れます。※人物以外が対象の場合は通常の写真として撮影されます。</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36897690"/>
                  </a:ext>
                </a:extLst>
              </a:tr>
              <a:tr h="615011">
                <a:tc>
                  <a:txBody>
                    <a:bodyPr/>
                    <a:lstStyle/>
                    <a:p>
                      <a:r>
                        <a:rPr kumimoji="1" lang="ja-JP" altLang="en-US" b="0" dirty="0">
                          <a:latin typeface="BIZ UDPゴシック" panose="020B0400000000000000" pitchFamily="50" charset="-128"/>
                          <a:ea typeface="BIZ UDPゴシック" panose="020B0400000000000000" pitchFamily="50" charset="-128"/>
                        </a:rPr>
                        <a:t>③シネマティックモード </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just">
                        <a:lnSpc>
                          <a:spcPct val="100000"/>
                        </a:lnSpc>
                        <a:spcBef>
                          <a:spcPts val="600"/>
                        </a:spcBef>
                        <a:spcAft>
                          <a:spcPts val="0"/>
                        </a:spcAft>
                        <a:buNone/>
                      </a:pPr>
                      <a:r>
                        <a:rPr lang="ja-JP" altLang="en-US" sz="1600" b="0" i="0" u="none" strike="noStrike" noProof="0" dirty="0">
                          <a:latin typeface="BIZ UDPゴシック" panose="020B0400000000000000" pitchFamily="50" charset="-128"/>
                          <a:ea typeface="BIZ UDPゴシック" panose="020B0400000000000000" pitchFamily="50" charset="-128"/>
                        </a:rPr>
                        <a:t>静止画のポートレートモードの動画版と言える機能です。 ピントが合う被写体を自動で調整し、それ以外の背景</a:t>
                      </a:r>
                      <a:r>
                        <a:rPr lang="ja-JP" altLang="en-US" sz="1600" b="0" i="0" u="none" strike="noStrike" noProof="0">
                          <a:latin typeface="BIZ UDPゴシック" panose="020B0400000000000000" pitchFamily="50" charset="-128"/>
                          <a:ea typeface="BIZ UDPゴシック" panose="020B0400000000000000" pitchFamily="50" charset="-128"/>
                        </a:rPr>
                        <a:t>をぼかし</a:t>
                      </a:r>
                      <a:r>
                        <a:rPr lang="ja-JP" altLang="en-US" sz="1600" b="0" i="0" u="none" strike="noStrike" noProof="0" dirty="0">
                          <a:latin typeface="BIZ UDPゴシック" panose="020B0400000000000000" pitchFamily="50" charset="-128"/>
                          <a:ea typeface="BIZ UDPゴシック" panose="020B0400000000000000" pitchFamily="50" charset="-128"/>
                        </a:rPr>
                        <a:t>、被写体を浮かび上がらせます。 本格的な映画のような動画が手軽に撮影できます。機種や本体のバージョンによって利用できる機種とできない機種があります。</a:t>
                      </a:r>
                      <a:endParaRPr lang="en-US" altLang="ja-JP" sz="1600" b="0" i="0" u="none" strike="noStrike" noProof="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731008507"/>
                  </a:ext>
                </a:extLst>
              </a:tr>
              <a:tr h="540562">
                <a:tc>
                  <a:txBody>
                    <a:bodyPr/>
                    <a:lstStyle/>
                    <a:p>
                      <a:r>
                        <a:rPr lang="ja-JP" altLang="en-US" b="0" dirty="0">
                          <a:latin typeface="BIZ UDPゴシック" panose="020B0400000000000000" pitchFamily="50" charset="-128"/>
                          <a:ea typeface="BIZ UDPゴシック" panose="020B0400000000000000" pitchFamily="50" charset="-128"/>
                        </a:rPr>
                        <a:t>④パノラマ</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just">
                        <a:lnSpc>
                          <a:spcPct val="100000"/>
                        </a:lnSpc>
                        <a:spcBef>
                          <a:spcPts val="600"/>
                        </a:spcBef>
                        <a:spcAft>
                          <a:spcPts val="0"/>
                        </a:spcAft>
                        <a:buNone/>
                      </a:pPr>
                      <a:r>
                        <a:rPr lang="ja-JP" altLang="en-US" sz="1600" b="0" i="0" u="none" strike="noStrike" noProof="0" dirty="0">
                          <a:latin typeface="BIZ UDPゴシック" panose="020B0400000000000000" pitchFamily="50" charset="-128"/>
                          <a:ea typeface="BIZ UDPゴシック" panose="020B0400000000000000" pitchFamily="50" charset="-128"/>
                        </a:rPr>
                        <a:t>カメラ</a:t>
                      </a:r>
                      <a:r>
                        <a:rPr lang="ja-JP" sz="1600" b="0" i="0" u="none" strike="noStrike" noProof="0" dirty="0">
                          <a:latin typeface="BIZ UDPゴシック" panose="020B0400000000000000" pitchFamily="50" charset="-128"/>
                          <a:ea typeface="BIZ UDPゴシック" panose="020B0400000000000000" pitchFamily="50" charset="-128"/>
                        </a:rPr>
                        <a:t>をゆっくりと動かして広角</a:t>
                      </a:r>
                      <a:r>
                        <a:rPr lang="ja-JP" altLang="en-US" sz="1600" b="0" i="0" u="none" strike="noStrike" noProof="0" dirty="0">
                          <a:latin typeface="BIZ UDPゴシック" panose="020B0400000000000000" pitchFamily="50" charset="-128"/>
                          <a:ea typeface="BIZ UDPゴシック" panose="020B0400000000000000" pitchFamily="50" charset="-128"/>
                        </a:rPr>
                        <a:t>の</a:t>
                      </a:r>
                      <a:r>
                        <a:rPr lang="ja-JP" sz="1600" b="0" i="0" u="none" strike="noStrike" noProof="0" dirty="0">
                          <a:latin typeface="BIZ UDPゴシック" panose="020B0400000000000000" pitchFamily="50" charset="-128"/>
                          <a:ea typeface="BIZ UDPゴシック" panose="020B0400000000000000" pitchFamily="50" charset="-128"/>
                        </a:rPr>
                        <a:t>パノラマ写真撮影が可能です。</a:t>
                      </a:r>
                      <a:endParaRPr lang="en-US" altLang="ja-JP" sz="1600" b="0" i="0" u="none" strike="noStrike" noProof="0" dirty="0">
                        <a:latin typeface="BIZ UDPゴシック" panose="020B0400000000000000" pitchFamily="50" charset="-128"/>
                        <a:ea typeface="BIZ UDPゴシック" panose="020B0400000000000000" pitchFamily="50" charset="-128"/>
                      </a:endParaRPr>
                    </a:p>
                    <a:p>
                      <a:pPr marL="0" marR="0" lvl="0" indent="0" algn="just">
                        <a:lnSpc>
                          <a:spcPct val="100000"/>
                        </a:lnSpc>
                        <a:spcBef>
                          <a:spcPts val="0"/>
                        </a:spcBef>
                        <a:spcAft>
                          <a:spcPts val="0"/>
                        </a:spcAft>
                        <a:buNone/>
                      </a:pPr>
                      <a:r>
                        <a:rPr lang="ja-JP" sz="1600" b="0" i="0" u="none" strike="noStrike" noProof="0" dirty="0">
                          <a:latin typeface="BIZ UDPゴシック" panose="020B0400000000000000" pitchFamily="50" charset="-128"/>
                          <a:ea typeface="BIZ UDPゴシック" panose="020B0400000000000000" pitchFamily="50" charset="-128"/>
                        </a:rPr>
                        <a:t>※カメラの高さを保つための補助や動かす速度の</a:t>
                      </a:r>
                      <a:r>
                        <a:rPr lang="ja-JP" altLang="en-US" sz="1600" b="0" i="0" u="none" strike="noStrike" noProof="0" dirty="0">
                          <a:latin typeface="BIZ UDPゴシック" panose="020B0400000000000000" pitchFamily="50" charset="-128"/>
                          <a:ea typeface="BIZ UDPゴシック" panose="020B0400000000000000" pitchFamily="50" charset="-128"/>
                        </a:rPr>
                        <a:t>補助があります</a:t>
                      </a:r>
                      <a:r>
                        <a:rPr lang="ja-JP" sz="1600" b="0" i="0" u="none" strike="noStrike" noProof="0" dirty="0">
                          <a:latin typeface="BIZ UDPゴシック" panose="020B0400000000000000" pitchFamily="50" charset="-128"/>
                          <a:ea typeface="BIZ UDPゴシック" panose="020B0400000000000000" pitchFamily="50" charset="-128"/>
                        </a:rPr>
                        <a:t>が、音声化さ</a:t>
                      </a:r>
                      <a:r>
                        <a:rPr lang="ja-JP" altLang="en-US" sz="1600" b="0" i="0" u="none" strike="noStrike" noProof="0" dirty="0">
                          <a:latin typeface="BIZ UDPゴシック" panose="020B0400000000000000" pitchFamily="50" charset="-128"/>
                          <a:ea typeface="BIZ UDPゴシック" panose="020B0400000000000000" pitchFamily="50" charset="-128"/>
                        </a:rPr>
                        <a:t>れてい</a:t>
                      </a:r>
                      <a:r>
                        <a:rPr lang="ja-JP" sz="1600" b="0" i="0" u="none" strike="noStrike" noProof="0" dirty="0">
                          <a:latin typeface="BIZ UDPゴシック" panose="020B0400000000000000" pitchFamily="50" charset="-128"/>
                          <a:ea typeface="BIZ UDPゴシック" panose="020B0400000000000000" pitchFamily="50" charset="-128"/>
                        </a:rPr>
                        <a:t>ません。</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79285716"/>
                  </a:ext>
                </a:extLst>
              </a:tr>
              <a:tr h="261378">
                <a:tc>
                  <a:txBody>
                    <a:bodyPr/>
                    <a:lstStyle/>
                    <a:p>
                      <a:r>
                        <a:rPr lang="ja-JP" altLang="en-US" b="0" dirty="0">
                          <a:latin typeface="BIZ UDPゴシック" panose="020B0400000000000000" pitchFamily="50" charset="-128"/>
                          <a:ea typeface="BIZ UDPゴシック" panose="020B0400000000000000" pitchFamily="50" charset="-128"/>
                        </a:rPr>
                        <a:t>⑤ビデオ</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just">
                        <a:lnSpc>
                          <a:spcPct val="100000"/>
                        </a:lnSpc>
                        <a:spcBef>
                          <a:spcPts val="0"/>
                        </a:spcBef>
                        <a:spcAft>
                          <a:spcPts val="0"/>
                        </a:spcAft>
                        <a:buNone/>
                      </a:pPr>
                      <a:r>
                        <a:rPr lang="ja-JP" sz="1600" b="0" i="0" u="none" strike="noStrike" noProof="0" dirty="0">
                          <a:latin typeface="BIZ UDPゴシック" panose="020B0400000000000000" pitchFamily="50" charset="-128"/>
                          <a:ea typeface="BIZ UDPゴシック" panose="020B0400000000000000" pitchFamily="50" charset="-128"/>
                        </a:rPr>
                        <a:t>動画撮影専用のモードです。通常のビデオ動画を撮影し</a:t>
                      </a:r>
                      <a:r>
                        <a:rPr lang="ja-JP" altLang="en-US" sz="1600" b="0" i="0" u="none" strike="noStrike" noProof="0" dirty="0">
                          <a:latin typeface="BIZ UDPゴシック" panose="020B0400000000000000" pitchFamily="50" charset="-128"/>
                          <a:ea typeface="BIZ UDPゴシック" panose="020B0400000000000000" pitchFamily="50" charset="-128"/>
                        </a:rPr>
                        <a:t>ま</a:t>
                      </a:r>
                      <a:r>
                        <a:rPr lang="ja-JP" sz="1600" b="0" i="0" u="none" strike="noStrike" noProof="0" dirty="0">
                          <a:latin typeface="BIZ UDPゴシック" panose="020B0400000000000000" pitchFamily="50" charset="-128"/>
                          <a:ea typeface="BIZ UDPゴシック" panose="020B0400000000000000" pitchFamily="50" charset="-128"/>
                        </a:rPr>
                        <a:t>す。</a:t>
                      </a:r>
                      <a:endParaRPr lang="ja-JP" altLang="en-US" sz="1600" b="0" i="0" u="none" strike="noStrike" noProof="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73334230"/>
                  </a:ext>
                </a:extLst>
              </a:tr>
              <a:tr h="261378">
                <a:tc>
                  <a:txBody>
                    <a:bodyPr/>
                    <a:lstStyle/>
                    <a:p>
                      <a:r>
                        <a:rPr lang="ja-JP" altLang="en-US" b="0" dirty="0">
                          <a:latin typeface="BIZ UDPゴシック" panose="020B0400000000000000" pitchFamily="50" charset="-128"/>
                          <a:ea typeface="BIZ UDPゴシック" panose="020B0400000000000000" pitchFamily="50" charset="-128"/>
                        </a:rPr>
                        <a:t>⑥タイムラプス</a:t>
                      </a: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ja-JP" sz="1600" b="0" i="0" u="none" strike="noStrike" noProof="0" dirty="0">
                          <a:latin typeface="BIZ UDPゴシック" panose="020B0400000000000000" pitchFamily="50" charset="-128"/>
                          <a:ea typeface="BIZ UDPゴシック" panose="020B0400000000000000" pitchFamily="50" charset="-128"/>
                        </a:rPr>
                        <a:t>動画撮影専用のモードです</a:t>
                      </a:r>
                      <a:r>
                        <a:rPr lang="ja-JP" altLang="en-US" sz="1600" b="0" i="0" u="none" strike="noStrike" noProof="0" dirty="0">
                          <a:latin typeface="BIZ UDPゴシック" panose="020B0400000000000000" pitchFamily="50" charset="-128"/>
                          <a:ea typeface="BIZ UDPゴシック" panose="020B0400000000000000" pitchFamily="50" charset="-128"/>
                        </a:rPr>
                        <a:t>。</a:t>
                      </a:r>
                      <a:r>
                        <a:rPr lang="ja-JP" sz="1600" b="0" i="0" u="none" strike="noStrike" noProof="0" dirty="0">
                          <a:latin typeface="BIZ UDPゴシック" panose="020B0400000000000000" pitchFamily="50" charset="-128"/>
                          <a:ea typeface="BIZ UDPゴシック" panose="020B0400000000000000" pitchFamily="50" charset="-128"/>
                        </a:rPr>
                        <a:t>2倍速の</a:t>
                      </a:r>
                      <a:r>
                        <a:rPr lang="ja-JP" altLang="en-US" sz="1600" b="0" i="0" u="none" strike="noStrike" noProof="0" dirty="0">
                          <a:latin typeface="BIZ UDPゴシック" panose="020B0400000000000000" pitchFamily="50" charset="-128"/>
                          <a:ea typeface="BIZ UDPゴシック" panose="020B0400000000000000" pitchFamily="50" charset="-128"/>
                        </a:rPr>
                        <a:t>ビデオ</a:t>
                      </a:r>
                      <a:r>
                        <a:rPr lang="ja-JP" sz="1600" b="0" i="0" u="none" strike="noStrike" noProof="0" dirty="0">
                          <a:latin typeface="BIZ UDPゴシック" panose="020B0400000000000000" pitchFamily="50" charset="-128"/>
                          <a:ea typeface="BIZ UDPゴシック" panose="020B0400000000000000" pitchFamily="50" charset="-128"/>
                        </a:rPr>
                        <a:t>動画を撮影し</a:t>
                      </a:r>
                      <a:r>
                        <a:rPr lang="ja-JP" altLang="en-US" sz="1600" b="0" i="0" u="none" strike="noStrike" noProof="0" dirty="0">
                          <a:latin typeface="BIZ UDPゴシック" panose="020B0400000000000000" pitchFamily="50" charset="-128"/>
                          <a:ea typeface="BIZ UDPゴシック" panose="020B0400000000000000" pitchFamily="50" charset="-128"/>
                        </a:rPr>
                        <a:t>ます。</a:t>
                      </a:r>
                      <a:endParaRPr kumimoji="1" lang="ja-JP" sz="1600" b="0" i="0" u="none" strike="noStrike" noProof="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8003878"/>
                  </a:ext>
                </a:extLst>
              </a:tr>
              <a:tr h="261378">
                <a:tc>
                  <a:txBody>
                    <a:bodyPr/>
                    <a:lstStyle/>
                    <a:p>
                      <a:r>
                        <a:rPr lang="ja-JP" altLang="en-US" b="0" dirty="0">
                          <a:latin typeface="BIZ UDPゴシック" panose="020B0400000000000000" pitchFamily="50" charset="-128"/>
                          <a:ea typeface="BIZ UDPゴシック" panose="020B0400000000000000" pitchFamily="50" charset="-128"/>
                        </a:rPr>
                        <a:t>⑦スロー</a:t>
                      </a:r>
                      <a:endParaRPr kumimoji="1" lang="ja-JP" altLang="en-US" b="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ja-JP" altLang="en-US" sz="1600" b="0" i="0" u="none" strike="noStrike" noProof="0" dirty="0">
                          <a:latin typeface="BIZ UDPゴシック" panose="020B0400000000000000" pitchFamily="50" charset="-128"/>
                          <a:ea typeface="BIZ UDPゴシック" panose="020B0400000000000000" pitchFamily="50" charset="-128"/>
                        </a:rPr>
                        <a:t>動画撮影専用のモードです。0.5倍速のビデオ動画を撮影します。</a:t>
                      </a:r>
                      <a:endParaRPr kumimoji="1" lang="ja-JP" altLang="en-US" sz="1600" b="0" i="0" u="none" strike="noStrike" noProof="0" dirty="0">
                        <a:latin typeface="BIZ UDPゴシック" panose="020B0400000000000000" pitchFamily="50" charset="-128"/>
                        <a:ea typeface="BIZ UDPゴシック" panose="020B0400000000000000" pitchFamily="50" charset="-128"/>
                      </a:endParaRPr>
                    </a:p>
                  </a:txBody>
                  <a:tcPr marT="4680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202553207"/>
                  </a:ext>
                </a:extLst>
              </a:tr>
            </a:tbl>
          </a:graphicData>
        </a:graphic>
      </p:graphicFrame>
      <p:sp>
        <p:nvSpPr>
          <p:cNvPr id="3" name="タイトル 1">
            <a:extLst>
              <a:ext uri="{FF2B5EF4-FFF2-40B4-BE49-F238E27FC236}">
                <a16:creationId xmlns:a16="http://schemas.microsoft.com/office/drawing/2014/main" id="{39C8B361-F5AC-D52B-070B-06F18E46FC81}"/>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カメラアプリ</a:t>
            </a:r>
            <a:endParaRPr lang="ja-JP" altLang="en-US" dirty="0"/>
          </a:p>
        </p:txBody>
      </p:sp>
    </p:spTree>
    <p:extLst>
      <p:ext uri="{BB962C8B-B14F-4D97-AF65-F5344CB8AC3E}">
        <p14:creationId xmlns:p14="http://schemas.microsoft.com/office/powerpoint/2010/main" val="2254172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888965E-49DD-AA82-0921-F08F00E61890}"/>
              </a:ext>
            </a:extLst>
          </p:cNvPr>
          <p:cNvPicPr>
            <a:picLocks noChangeAspect="1"/>
          </p:cNvPicPr>
          <p:nvPr/>
        </p:nvPicPr>
        <p:blipFill>
          <a:blip r:embed="rId4"/>
          <a:stretch>
            <a:fillRect/>
          </a:stretch>
        </p:blipFill>
        <p:spPr>
          <a:xfrm>
            <a:off x="3357607" y="2406592"/>
            <a:ext cx="2419831"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撮影した写真やビデオのビューアでの写真閲覧方法について</a:t>
            </a:r>
          </a:p>
        </p:txBody>
      </p:sp>
      <p:sp>
        <p:nvSpPr>
          <p:cNvPr id="3" name="テキスト ボックス 2">
            <a:extLst>
              <a:ext uri="{FF2B5EF4-FFF2-40B4-BE49-F238E27FC236}">
                <a16:creationId xmlns:a16="http://schemas.microsoft.com/office/drawing/2014/main" id="{B0448BF0-35E9-5AF1-4DAE-8E688B318C61}"/>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A024CADC-98B3-CF9B-EB69-F17118F9DF32}"/>
              </a:ext>
            </a:extLst>
          </p:cNvPr>
          <p:cNvSpPr txBox="1"/>
          <p:nvPr/>
        </p:nvSpPr>
        <p:spPr>
          <a:xfrm>
            <a:off x="3485788" y="1512998"/>
            <a:ext cx="354366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画面左下の</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ビューア</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6" name="四角形: 角を丸くする 5">
            <a:extLst>
              <a:ext uri="{FF2B5EF4-FFF2-40B4-BE49-F238E27FC236}">
                <a16:creationId xmlns:a16="http://schemas.microsoft.com/office/drawing/2014/main" id="{93065255-C742-886E-6E57-37D1D0A0CE7C}"/>
              </a:ext>
            </a:extLst>
          </p:cNvPr>
          <p:cNvSpPr/>
          <p:nvPr/>
        </p:nvSpPr>
        <p:spPr>
          <a:xfrm>
            <a:off x="3422419" y="6177644"/>
            <a:ext cx="492223" cy="45962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E711D80C-D1DB-A362-DE62-242E1B08EBBB}"/>
              </a:ext>
            </a:extLst>
          </p:cNvPr>
          <p:cNvSpPr txBox="1"/>
          <p:nvPr/>
        </p:nvSpPr>
        <p:spPr>
          <a:xfrm>
            <a:off x="5777438" y="3254359"/>
            <a:ext cx="3191961" cy="755720"/>
          </a:xfrm>
          <a:prstGeom prst="rect">
            <a:avLst/>
          </a:prstGeom>
          <a:noFill/>
        </p:spPr>
        <p:txBody>
          <a:bodyPr wrap="square"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音声では</a:t>
            </a: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写真およびビデオビューア</a:t>
            </a: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と読み上げます</a:t>
            </a:r>
          </a:p>
        </p:txBody>
      </p:sp>
      <p:sp>
        <p:nvSpPr>
          <p:cNvPr id="10" name="Slide Number Placeholder 5">
            <a:extLst>
              <a:ext uri="{FF2B5EF4-FFF2-40B4-BE49-F238E27FC236}">
                <a16:creationId xmlns:a16="http://schemas.microsoft.com/office/drawing/2014/main" id="{EDB0F176-1169-E9AF-2B19-EC6FC88CEB28}"/>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14" name="タイトル 1">
            <a:extLst>
              <a:ext uri="{FF2B5EF4-FFF2-40B4-BE49-F238E27FC236}">
                <a16:creationId xmlns:a16="http://schemas.microsoft.com/office/drawing/2014/main" id="{FAFA3DC8-AD53-9848-592E-E4C250EA6E17}"/>
              </a:ext>
            </a:extLst>
          </p:cNvPr>
          <p:cNvSpPr>
            <a:spLocks noGrp="1"/>
          </p:cNvSpPr>
          <p:nvPr>
            <p:ph type="ctrTitle"/>
          </p:nvPr>
        </p:nvSpPr>
        <p:spPr>
          <a:xfrm>
            <a:off x="1392691" y="220736"/>
            <a:ext cx="7576708" cy="486326"/>
          </a:xfrm>
        </p:spPr>
        <p:txBody>
          <a:bodyPr vert="horz">
            <a:noAutofit/>
          </a:bodyPr>
          <a:lstStyle/>
          <a:p>
            <a:r>
              <a:rPr lang="ja-JP" altLang="en-US" dirty="0"/>
              <a:t>カメラアプリ</a:t>
            </a:r>
          </a:p>
        </p:txBody>
      </p:sp>
    </p:spTree>
    <p:extLst>
      <p:ext uri="{BB962C8B-B14F-4D97-AF65-F5344CB8AC3E}">
        <p14:creationId xmlns:p14="http://schemas.microsoft.com/office/powerpoint/2010/main" val="328215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CFFAE663-CE2A-8977-F4D4-51844A7335CA}"/>
              </a:ext>
            </a:extLst>
          </p:cNvPr>
          <p:cNvPicPr>
            <a:picLocks noChangeAspect="1"/>
          </p:cNvPicPr>
          <p:nvPr/>
        </p:nvPicPr>
        <p:blipFill>
          <a:blip r:embed="rId4"/>
          <a:stretch>
            <a:fillRect/>
          </a:stretch>
        </p:blipFill>
        <p:spPr>
          <a:xfrm>
            <a:off x="3354044" y="2402467"/>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カメラアプリ</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撮影した写真やビデオのビューアでの写真閲覧方法について</a:t>
            </a:r>
          </a:p>
        </p:txBody>
      </p:sp>
      <p:sp>
        <p:nvSpPr>
          <p:cNvPr id="3" name="テキスト ボックス 2">
            <a:extLst>
              <a:ext uri="{FF2B5EF4-FFF2-40B4-BE49-F238E27FC236}">
                <a16:creationId xmlns:a16="http://schemas.microsoft.com/office/drawing/2014/main" id="{B0448BF0-35E9-5AF1-4DAE-8E688B318C61}"/>
              </a:ext>
            </a:extLst>
          </p:cNvPr>
          <p:cNvSpPr txBox="1"/>
          <p:nvPr/>
        </p:nvSpPr>
        <p:spPr>
          <a:xfrm>
            <a:off x="23532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A024CADC-98B3-CF9B-EB69-F17118F9DF32}"/>
              </a:ext>
            </a:extLst>
          </p:cNvPr>
          <p:cNvSpPr txBox="1"/>
          <p:nvPr/>
        </p:nvSpPr>
        <p:spPr>
          <a:xfrm>
            <a:off x="2876187" y="1512998"/>
            <a:ext cx="5048613"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写真</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と読みあげるまで右スワイプし、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３本指で左右にスワイプして写真を切り替えます</a:t>
            </a:r>
          </a:p>
        </p:txBody>
      </p:sp>
      <p:sp>
        <p:nvSpPr>
          <p:cNvPr id="10" name="矢印: 左右 9">
            <a:extLst>
              <a:ext uri="{FF2B5EF4-FFF2-40B4-BE49-F238E27FC236}">
                <a16:creationId xmlns:a16="http://schemas.microsoft.com/office/drawing/2014/main" id="{FD790CBB-055F-A8FA-F89D-EC1CBD0D6F47}"/>
              </a:ext>
            </a:extLst>
          </p:cNvPr>
          <p:cNvSpPr/>
          <p:nvPr/>
        </p:nvSpPr>
        <p:spPr>
          <a:xfrm>
            <a:off x="3815524" y="4330515"/>
            <a:ext cx="1512951" cy="484632"/>
          </a:xfrm>
          <a:prstGeom prst="leftRightArrow">
            <a:avLst/>
          </a:prstGeom>
          <a:solidFill>
            <a:schemeClr val="bg1"/>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1CC52984-55A5-CD96-93AB-8B1AAAD9839C}"/>
              </a:ext>
            </a:extLst>
          </p:cNvPr>
          <p:cNvSpPr txBox="1"/>
          <p:nvPr/>
        </p:nvSpPr>
        <p:spPr>
          <a:xfrm>
            <a:off x="5875680" y="3189273"/>
            <a:ext cx="3179444" cy="2282484"/>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「写真セレクタ」を選択して、上下スワイプで写真を表示することも可能ですが、数秒間操作しないと、画面左上の「戻る」ボタンに移動してしまいます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連続して写真を切り替えるには</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再度「写真セレクタ」を選択します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16" name="Slide Number Placeholder 5">
            <a:extLst>
              <a:ext uri="{FF2B5EF4-FFF2-40B4-BE49-F238E27FC236}">
                <a16:creationId xmlns:a16="http://schemas.microsoft.com/office/drawing/2014/main" id="{0C2939E5-8320-57D8-A1B9-A42758E1D7BE}"/>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Tree>
    <p:extLst>
      <p:ext uri="{BB962C8B-B14F-4D97-AF65-F5344CB8AC3E}">
        <p14:creationId xmlns:p14="http://schemas.microsoft.com/office/powerpoint/2010/main" val="6799682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23fec77-1f23-433b-b54b-3158c30b0fa3">
      <Terms xmlns="http://schemas.microsoft.com/office/infopath/2007/PartnerControls"/>
    </lcf76f155ced4ddcb4097134ff3c332f>
    <TaxCatchAll xmlns="956f8374-eac6-4c01-9e9a-c7d7573af740" xsi:nil="true"/>
    <_Flow_SignoffStatus xmlns="c23fec77-1f23-433b-b54b-3158c30b0f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4154F20975AA5409AAA8A81D223D4B6" ma:contentTypeVersion="15" ma:contentTypeDescription="新しいドキュメントを作成します。" ma:contentTypeScope="" ma:versionID="963ccaca711a582e36fee9d0e6a5471a">
  <xsd:schema xmlns:xsd="http://www.w3.org/2001/XMLSchema" xmlns:xs="http://www.w3.org/2001/XMLSchema" xmlns:p="http://schemas.microsoft.com/office/2006/metadata/properties" xmlns:ns2="c23fec77-1f23-433b-b54b-3158c30b0fa3" xmlns:ns3="956f8374-eac6-4c01-9e9a-c7d7573af740" targetNamespace="http://schemas.microsoft.com/office/2006/metadata/properties" ma:root="true" ma:fieldsID="1d66a159e8ce2610d30bcd29c8735495" ns2:_="" ns3:_="">
    <xsd:import namespace="c23fec77-1f23-433b-b54b-3158c30b0fa3"/>
    <xsd:import namespace="956f8374-eac6-4c01-9e9a-c7d7573af74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fec77-1f23-433b-b54b-3158c30b0f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0E30DB-0415-4458-A9FB-7FC2791A2620}">
  <ds:schemaRefs>
    <ds:schemaRef ds:uri="http://schemas.microsoft.com/office/infopath/2007/PartnerControls"/>
    <ds:schemaRef ds:uri="http://schemas.microsoft.com/office/2006/metadata/properties"/>
    <ds:schemaRef ds:uri="559d5173-2c88-452d-a229-657f6a3149c8"/>
    <ds:schemaRef ds:uri="http://schemas.microsoft.com/office/2006/documentManagement/types"/>
    <ds:schemaRef ds:uri="http://purl.org/dc/elements/1.1/"/>
    <ds:schemaRef ds:uri="2f15fbf1-af96-49d6-8780-830483b2c3bf"/>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BF57BEC-3981-4F75-B8F9-EE9D0AD271A2}"/>
</file>

<file path=customXml/itemProps3.xml><?xml version="1.0" encoding="utf-8"?>
<ds:datastoreItem xmlns:ds="http://schemas.openxmlformats.org/officeDocument/2006/customXml" ds:itemID="{82A59DCD-4DBB-444D-A7B9-AF6BABE5E7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2908</Words>
  <Application>Microsoft Office PowerPoint</Application>
  <PresentationFormat>画面に合わせる (4:3)</PresentationFormat>
  <Paragraphs>432</Paragraphs>
  <Slides>41</Slides>
  <Notes>41</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41</vt:i4>
      </vt:variant>
    </vt:vector>
  </HeadingPairs>
  <TitlesOfParts>
    <vt:vector size="48" baseType="lpstr">
      <vt:lpstr>BIZ UDPゴシック</vt:lpstr>
      <vt:lpstr>BIZ UDゴシック</vt:lpstr>
      <vt:lpstr>游ゴシック</vt:lpstr>
      <vt:lpstr>Abadi</vt:lpstr>
      <vt:lpstr>Arial</vt:lpstr>
      <vt:lpstr>ホワイト</vt:lpstr>
      <vt:lpstr>think-cell スライド</vt:lpstr>
      <vt:lpstr>PowerPoint プレゼンテーション</vt:lpstr>
      <vt:lpstr>PowerPoint プレゼンテーション</vt:lpstr>
      <vt:lpstr>PowerPoint プレゼンテーション</vt:lpstr>
      <vt:lpstr>カメラアプリ</vt:lpstr>
      <vt:lpstr>カメラアプリ</vt:lpstr>
      <vt:lpstr>1-A</vt:lpstr>
      <vt:lpstr>1-A</vt:lpstr>
      <vt:lpstr>カメラアプリ</vt:lpstr>
      <vt:lpstr>カメラアプリ</vt:lpstr>
      <vt:lpstr>カメラアプリ</vt:lpstr>
      <vt:lpstr>1-B</vt:lpstr>
      <vt:lpstr>写真アプリ</vt:lpstr>
      <vt:lpstr>写真アプリ</vt:lpstr>
      <vt:lpstr>写真アプリ</vt:lpstr>
      <vt:lpstr>写真アプリ</vt:lpstr>
      <vt:lpstr>写真アプリ</vt:lpstr>
      <vt:lpstr>写真アプリ</vt:lpstr>
      <vt:lpstr>Seeing AI(シーイングエーアイ)</vt:lpstr>
      <vt:lpstr>Seeing AI(シーイングエーアイ)</vt:lpstr>
      <vt:lpstr>Seeing AI(シーイングエーアイ)</vt:lpstr>
      <vt:lpstr>Seeing AI(シーイングエーアイ)</vt:lpstr>
      <vt:lpstr>PowerPoint プレゼンテーション</vt:lpstr>
      <vt:lpstr>PowerPoint プレゼンテーション</vt:lpstr>
      <vt:lpstr>PowerPoint プレゼンテーション</vt:lpstr>
      <vt:lpstr>PowerPoint プレゼンテーション</vt:lpstr>
      <vt:lpstr>マップ</vt:lpstr>
      <vt:lpstr>マップ</vt:lpstr>
      <vt:lpstr>マップ</vt:lpstr>
      <vt:lpstr>radiko(ラジコ)</vt:lpstr>
      <vt:lpstr>radiko(ラジコ)</vt:lpstr>
      <vt:lpstr>radiko(ラジコ)</vt:lpstr>
      <vt:lpstr>radiko(ラジコ)</vt:lpstr>
      <vt:lpstr>Podcast(ポッドキャスト)</vt:lpstr>
      <vt:lpstr>Podcast(ポッドキャスト)</vt:lpstr>
      <vt:lpstr>Podcast(ポッドキャスト)</vt:lpstr>
      <vt:lpstr>ボイスメモ</vt:lpstr>
      <vt:lpstr>ボイスメモ</vt:lpstr>
      <vt:lpstr>ボイスメモ</vt:lpstr>
      <vt:lpstr>ボイスメモ</vt:lpstr>
      <vt:lpstr>ボイスメモ</vt:lpstr>
      <vt:lpstr>ボイスメモ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237</cp:revision>
  <dcterms:created xsi:type="dcterms:W3CDTF">2021-12-21T00:45:50Z</dcterms:created>
  <dcterms:modified xsi:type="dcterms:W3CDTF">2025-10-21T06:02:59Z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0x01010084154F20975AA5409AAA8A81D223D4B6</vt:lpwstr>
  </property>
  <property fmtid="{D5CDD505-2E9C-101B-9397-08002B2CF9AE}" pid="3" name="Order">
    <vt:r8>4175400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