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7"/>
  </p:notesMasterIdLst>
  <p:sldIdLst>
    <p:sldId id="269" r:id="rId5"/>
    <p:sldId id="1033" r:id="rId6"/>
    <p:sldId id="266" r:id="rId7"/>
    <p:sldId id="512" r:id="rId8"/>
    <p:sldId id="477" r:id="rId9"/>
    <p:sldId id="455" r:id="rId10"/>
    <p:sldId id="456" r:id="rId11"/>
    <p:sldId id="372" r:id="rId12"/>
    <p:sldId id="504" r:id="rId13"/>
    <p:sldId id="511" r:id="rId14"/>
    <p:sldId id="513" r:id="rId15"/>
    <p:sldId id="509" r:id="rId16"/>
    <p:sldId id="508" r:id="rId17"/>
    <p:sldId id="479" r:id="rId18"/>
    <p:sldId id="497" r:id="rId19"/>
    <p:sldId id="1028" r:id="rId20"/>
    <p:sldId id="1029" r:id="rId21"/>
    <p:sldId id="1037" r:id="rId22"/>
    <p:sldId id="1038" r:id="rId23"/>
    <p:sldId id="1035" r:id="rId24"/>
    <p:sldId id="535" r:id="rId25"/>
    <p:sldId id="459" r:id="rId26"/>
    <p:sldId id="491" r:id="rId27"/>
    <p:sldId id="499" r:id="rId28"/>
    <p:sldId id="493" r:id="rId29"/>
    <p:sldId id="502" r:id="rId30"/>
    <p:sldId id="515" r:id="rId31"/>
    <p:sldId id="1030" r:id="rId32"/>
    <p:sldId id="1031" r:id="rId33"/>
    <p:sldId id="527" r:id="rId34"/>
    <p:sldId id="1032" r:id="rId35"/>
    <p:sldId id="573" r:id="rId36"/>
  </p:sldIdLst>
  <p:sldSz cx="9144000" cy="6858000" type="screen4x3"/>
  <p:notesSz cx="6737350" cy="9869488"/>
  <p:custDataLst>
    <p:tags r:id="rId3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orient="horz" pos="2895"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A5A33"/>
    <a:srgbClr val="4472C4"/>
    <a:srgbClr val="83CCAA"/>
    <a:srgbClr val="FFDA71"/>
    <a:srgbClr val="645D5C"/>
    <a:srgbClr val="009650"/>
    <a:srgbClr val="FFFFF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7A3F5-8D6F-48A1-9611-0B5A07DFE833}" v="4" dt="2025-03-27T15:07:27.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1" autoAdjust="0"/>
    <p:restoredTop sz="66484" autoAdjust="0"/>
  </p:normalViewPr>
  <p:slideViewPr>
    <p:cSldViewPr snapToGrid="0" snapToObjects="1">
      <p:cViewPr varScale="1">
        <p:scale>
          <a:sx n="40" d="100"/>
          <a:sy n="40" d="100"/>
        </p:scale>
        <p:origin x="1640" y="44"/>
      </p:cViewPr>
      <p:guideLst>
        <p:guide orient="horz" pos="2478"/>
        <p:guide orient="horz" pos="289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77" d="100"/>
          <a:sy n="77"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519" cy="495188"/>
          </a:xfrm>
          <a:prstGeom prst="rect">
            <a:avLst/>
          </a:prstGeom>
        </p:spPr>
        <p:txBody>
          <a:bodyPr vert="horz" lIns="91446" tIns="45724" rIns="91446" bIns="457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2"/>
            <a:ext cx="2919519" cy="495188"/>
          </a:xfrm>
          <a:prstGeom prst="rect">
            <a:avLst/>
          </a:prstGeom>
        </p:spPr>
        <p:txBody>
          <a:bodyPr vert="horz" lIns="91446" tIns="45724" rIns="91446" bIns="45724" rtlCol="0"/>
          <a:lstStyle>
            <a:lvl1pPr algn="r">
              <a:defRPr sz="1200"/>
            </a:lvl1pPr>
          </a:lstStyle>
          <a:p>
            <a:fld id="{BA50B120-CD90-CA4A-A384-DB7B908530F3}"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984250" y="571500"/>
            <a:ext cx="4768850" cy="3576638"/>
          </a:xfrm>
          <a:prstGeom prst="rect">
            <a:avLst/>
          </a:prstGeom>
          <a:noFill/>
          <a:ln w="12700">
            <a:solidFill>
              <a:prstClr val="black"/>
            </a:solidFill>
          </a:ln>
        </p:spPr>
        <p:txBody>
          <a:bodyPr vert="horz" lIns="91446" tIns="45724" rIns="91446" bIns="45724" rtlCol="0" anchor="ctr"/>
          <a:lstStyle/>
          <a:p>
            <a:endParaRPr lang="ja-JP" altLang="en-US"/>
          </a:p>
        </p:txBody>
      </p:sp>
      <p:sp>
        <p:nvSpPr>
          <p:cNvPr id="5" name="ノート プレースホルダー 4"/>
          <p:cNvSpPr>
            <a:spLocks noGrp="1"/>
          </p:cNvSpPr>
          <p:nvPr>
            <p:ph type="body" sz="quarter" idx="3"/>
          </p:nvPr>
        </p:nvSpPr>
        <p:spPr>
          <a:xfrm>
            <a:off x="410645" y="4289641"/>
            <a:ext cx="5916059" cy="5147569"/>
          </a:xfrm>
          <a:prstGeom prst="rect">
            <a:avLst/>
          </a:prstGeom>
        </p:spPr>
        <p:txBody>
          <a:bodyPr vert="horz" lIns="91446" tIns="45724" rIns="91446" bIns="45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2"/>
            <a:ext cx="2919519" cy="495187"/>
          </a:xfrm>
          <a:prstGeom prst="rect">
            <a:avLst/>
          </a:prstGeom>
        </p:spPr>
        <p:txBody>
          <a:bodyPr vert="horz" lIns="91446" tIns="45724" rIns="91446" bIns="457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1446" tIns="45724" rIns="91446" bIns="45724"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10" name="スライド イメージ プレースホルダー 9">
            <a:extLst>
              <a:ext uri="{FF2B5EF4-FFF2-40B4-BE49-F238E27FC236}">
                <a16:creationId xmlns:a16="http://schemas.microsoft.com/office/drawing/2014/main" id="{F5C9098B-EC3A-DCFE-5B5C-344922FFC18E}"/>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94E0B616-7B95-781D-DF39-B84ABF95EDDA}"/>
              </a:ext>
            </a:extLst>
          </p:cNvPr>
          <p:cNvSpPr>
            <a:spLocks noGrp="1" noRot="1" noChangeAspect="1"/>
          </p:cNvSpPr>
          <p:nvPr>
            <p:ph type="sldImg"/>
          </p:nvPr>
        </p:nvSpPr>
        <p:spPr/>
      </p:sp>
    </p:spTree>
    <p:extLst>
      <p:ext uri="{BB962C8B-B14F-4D97-AF65-F5344CB8AC3E}">
        <p14:creationId xmlns:p14="http://schemas.microsoft.com/office/powerpoint/2010/main" val="21953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C821981F-EBD7-5FEF-0A46-6EAE9FEF632A}"/>
              </a:ext>
            </a:extLst>
          </p:cNvPr>
          <p:cNvSpPr>
            <a:spLocks noGrp="1" noRot="1" noChangeAspect="1"/>
          </p:cNvSpPr>
          <p:nvPr>
            <p:ph type="sldImg"/>
          </p:nvPr>
        </p:nvSpPr>
        <p:spPr/>
      </p:sp>
    </p:spTree>
    <p:extLst>
      <p:ext uri="{BB962C8B-B14F-4D97-AF65-F5344CB8AC3E}">
        <p14:creationId xmlns:p14="http://schemas.microsoft.com/office/powerpoint/2010/main" val="1743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AC2C3700-9250-EEE4-5BB5-B740D587901D}"/>
              </a:ext>
            </a:extLst>
          </p:cNvPr>
          <p:cNvSpPr>
            <a:spLocks noGrp="1" noRot="1" noChangeAspect="1"/>
          </p:cNvSpPr>
          <p:nvPr>
            <p:ph type="sldImg"/>
          </p:nvPr>
        </p:nvSpPr>
        <p:spPr/>
      </p:sp>
    </p:spTree>
    <p:extLst>
      <p:ext uri="{BB962C8B-B14F-4D97-AF65-F5344CB8AC3E}">
        <p14:creationId xmlns:p14="http://schemas.microsoft.com/office/powerpoint/2010/main" val="239843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13CE51B-D4F5-A5D2-09F1-FC0DAD2F7F80}"/>
              </a:ext>
            </a:extLst>
          </p:cNvPr>
          <p:cNvSpPr>
            <a:spLocks noGrp="1" noRot="1" noChangeAspect="1"/>
          </p:cNvSpPr>
          <p:nvPr>
            <p:ph type="sldImg"/>
          </p:nvPr>
        </p:nvSpPr>
        <p:spPr/>
      </p:sp>
    </p:spTree>
    <p:extLst>
      <p:ext uri="{BB962C8B-B14F-4D97-AF65-F5344CB8AC3E}">
        <p14:creationId xmlns:p14="http://schemas.microsoft.com/office/powerpoint/2010/main" val="147277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AD15C21-E9A4-57D6-3C35-629E574CA471}"/>
              </a:ext>
            </a:extLst>
          </p:cNvPr>
          <p:cNvSpPr>
            <a:spLocks noGrp="1" noRot="1" noChangeAspect="1"/>
          </p:cNvSpPr>
          <p:nvPr>
            <p:ph type="sldImg"/>
          </p:nvPr>
        </p:nvSpPr>
        <p:spPr/>
      </p:sp>
    </p:spTree>
    <p:extLst>
      <p:ext uri="{BB962C8B-B14F-4D97-AF65-F5344CB8AC3E}">
        <p14:creationId xmlns:p14="http://schemas.microsoft.com/office/powerpoint/2010/main" val="346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32A5-F246-DFD6-EB13-4B2A68DD7D02}"/>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E13CB4EA-50A9-CB2F-2D3D-707D2B40B6C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31D6620-37D1-DA84-D72A-AC2156FD5F20}"/>
              </a:ext>
            </a:extLst>
          </p:cNvPr>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A5BF47A-74C2-603B-15F2-34BFD829CDC7}"/>
              </a:ext>
            </a:extLst>
          </p:cNvPr>
          <p:cNvSpPr>
            <a:spLocks noGrp="1" noRot="1" noChangeAspect="1"/>
          </p:cNvSpPr>
          <p:nvPr>
            <p:ph type="sldImg"/>
          </p:nvPr>
        </p:nvSpPr>
        <p:spPr/>
      </p:sp>
    </p:spTree>
    <p:extLst>
      <p:ext uri="{BB962C8B-B14F-4D97-AF65-F5344CB8AC3E}">
        <p14:creationId xmlns:p14="http://schemas.microsoft.com/office/powerpoint/2010/main" val="303100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598D0BE7-9A5D-A567-54C7-8A506609168D}"/>
              </a:ext>
            </a:extLst>
          </p:cNvPr>
          <p:cNvSpPr>
            <a:spLocks noGrp="1" noRot="1" noChangeAspect="1"/>
          </p:cNvSpPr>
          <p:nvPr>
            <p:ph type="sldImg"/>
          </p:nvPr>
        </p:nvSpPr>
        <p:spPr/>
      </p:sp>
    </p:spTree>
    <p:extLst>
      <p:ext uri="{BB962C8B-B14F-4D97-AF65-F5344CB8AC3E}">
        <p14:creationId xmlns:p14="http://schemas.microsoft.com/office/powerpoint/2010/main" val="322100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8D94AFC3-E6AA-0E47-009D-5EAFA0518195}"/>
              </a:ext>
            </a:extLst>
          </p:cNvPr>
          <p:cNvSpPr>
            <a:spLocks noGrp="1" noRot="1" noChangeAspect="1"/>
          </p:cNvSpPr>
          <p:nvPr>
            <p:ph type="sldImg"/>
          </p:nvPr>
        </p:nvSpPr>
        <p:spPr/>
      </p:sp>
    </p:spTree>
    <p:extLst>
      <p:ext uri="{BB962C8B-B14F-4D97-AF65-F5344CB8AC3E}">
        <p14:creationId xmlns:p14="http://schemas.microsoft.com/office/powerpoint/2010/main" val="75226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B54812D7-57DA-8384-6D57-5F203D483DF5}"/>
              </a:ext>
            </a:extLst>
          </p:cNvPr>
          <p:cNvSpPr>
            <a:spLocks noGrp="1" noRot="1" noChangeAspect="1"/>
          </p:cNvSpPr>
          <p:nvPr>
            <p:ph type="sldImg"/>
          </p:nvPr>
        </p:nvSpPr>
        <p:spPr/>
      </p:sp>
    </p:spTree>
    <p:extLst>
      <p:ext uri="{BB962C8B-B14F-4D97-AF65-F5344CB8AC3E}">
        <p14:creationId xmlns:p14="http://schemas.microsoft.com/office/powerpoint/2010/main" val="391099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EBB7DBEE-2142-1082-FD7A-7CEBA9F1F0F3}"/>
              </a:ext>
            </a:extLst>
          </p:cNvPr>
          <p:cNvSpPr>
            <a:spLocks noGrp="1" noRot="1" noChangeAspect="1"/>
          </p:cNvSpPr>
          <p:nvPr>
            <p:ph type="sldImg"/>
          </p:nvPr>
        </p:nvSpPr>
        <p:spPr/>
      </p:sp>
    </p:spTree>
    <p:extLst>
      <p:ext uri="{BB962C8B-B14F-4D97-AF65-F5344CB8AC3E}">
        <p14:creationId xmlns:p14="http://schemas.microsoft.com/office/powerpoint/2010/main" val="360365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56458545-7893-87E2-EEDA-4BD1F96DC4FF}"/>
              </a:ext>
            </a:extLst>
          </p:cNvPr>
          <p:cNvSpPr>
            <a:spLocks noGrp="1" noRot="1" noChangeAspect="1"/>
          </p:cNvSpPr>
          <p:nvPr>
            <p:ph type="sldImg"/>
          </p:nvPr>
        </p:nvSpPr>
        <p:spPr/>
      </p:sp>
    </p:spTree>
    <p:extLst>
      <p:ext uri="{BB962C8B-B14F-4D97-AF65-F5344CB8AC3E}">
        <p14:creationId xmlns:p14="http://schemas.microsoft.com/office/powerpoint/2010/main" val="225436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dirty="0"/>
          </a:p>
        </p:txBody>
      </p:sp>
      <p:sp>
        <p:nvSpPr>
          <p:cNvPr id="6" name="スライド イメージ プレースホルダー 5">
            <a:extLst>
              <a:ext uri="{FF2B5EF4-FFF2-40B4-BE49-F238E27FC236}">
                <a16:creationId xmlns:a16="http://schemas.microsoft.com/office/drawing/2014/main" id="{542A2D31-6C49-2D58-BB85-D1F29C6103E3}"/>
              </a:ext>
            </a:extLst>
          </p:cNvPr>
          <p:cNvSpPr>
            <a:spLocks noGrp="1" noRot="1" noChangeAspect="1"/>
          </p:cNvSpPr>
          <p:nvPr>
            <p:ph type="sldImg"/>
          </p:nvPr>
        </p:nvSpPr>
        <p:spPr/>
      </p:sp>
    </p:spTree>
    <p:extLst>
      <p:ext uri="{BB962C8B-B14F-4D97-AF65-F5344CB8AC3E}">
        <p14:creationId xmlns:p14="http://schemas.microsoft.com/office/powerpoint/2010/main" val="174611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A6E25E79-9766-FB68-FCA3-211F496039D2}"/>
              </a:ext>
            </a:extLst>
          </p:cNvPr>
          <p:cNvSpPr>
            <a:spLocks noGrp="1" noRot="1" noChangeAspect="1"/>
          </p:cNvSpPr>
          <p:nvPr>
            <p:ph type="sldImg"/>
          </p:nvPr>
        </p:nvSpPr>
        <p:spPr/>
      </p:sp>
    </p:spTree>
    <p:extLst>
      <p:ext uri="{BB962C8B-B14F-4D97-AF65-F5344CB8AC3E}">
        <p14:creationId xmlns:p14="http://schemas.microsoft.com/office/powerpoint/2010/main" val="46487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F46C77A6-8779-4B90-80AC-1AE31D40F462}"/>
              </a:ext>
            </a:extLst>
          </p:cNvPr>
          <p:cNvSpPr>
            <a:spLocks noGrp="1" noRot="1" noChangeAspect="1"/>
          </p:cNvSpPr>
          <p:nvPr>
            <p:ph type="sldImg"/>
          </p:nvPr>
        </p:nvSpPr>
        <p:spPr/>
      </p:sp>
    </p:spTree>
    <p:extLst>
      <p:ext uri="{BB962C8B-B14F-4D97-AF65-F5344CB8AC3E}">
        <p14:creationId xmlns:p14="http://schemas.microsoft.com/office/powerpoint/2010/main" val="220429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E0CA73E4-D051-1000-DB65-4B2FFB178CDC}"/>
              </a:ext>
            </a:extLst>
          </p:cNvPr>
          <p:cNvSpPr>
            <a:spLocks noGrp="1" noRot="1" noChangeAspect="1"/>
          </p:cNvSpPr>
          <p:nvPr>
            <p:ph type="sldImg"/>
          </p:nvPr>
        </p:nvSpPr>
        <p:spPr/>
      </p:sp>
    </p:spTree>
    <p:extLst>
      <p:ext uri="{BB962C8B-B14F-4D97-AF65-F5344CB8AC3E}">
        <p14:creationId xmlns:p14="http://schemas.microsoft.com/office/powerpoint/2010/main" val="235756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4B8C8E98-2C14-CA84-4EBC-352AC40B6CC7}"/>
              </a:ext>
            </a:extLst>
          </p:cNvPr>
          <p:cNvSpPr>
            <a:spLocks noGrp="1" noRot="1" noChangeAspect="1"/>
          </p:cNvSpPr>
          <p:nvPr>
            <p:ph type="sldImg"/>
          </p:nvPr>
        </p:nvSpPr>
        <p:spPr/>
      </p:sp>
    </p:spTree>
    <p:extLst>
      <p:ext uri="{BB962C8B-B14F-4D97-AF65-F5344CB8AC3E}">
        <p14:creationId xmlns:p14="http://schemas.microsoft.com/office/powerpoint/2010/main" val="1573364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462187FD-8E9B-DB09-AEFC-5CE12A7F20B8}"/>
              </a:ext>
            </a:extLst>
          </p:cNvPr>
          <p:cNvSpPr>
            <a:spLocks noGrp="1" noRot="1" noChangeAspect="1"/>
          </p:cNvSpPr>
          <p:nvPr>
            <p:ph type="sldImg"/>
          </p:nvPr>
        </p:nvSpPr>
        <p:spPr/>
      </p:sp>
    </p:spTree>
    <p:extLst>
      <p:ext uri="{BB962C8B-B14F-4D97-AF65-F5344CB8AC3E}">
        <p14:creationId xmlns:p14="http://schemas.microsoft.com/office/powerpoint/2010/main" val="1303959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AC2302DA-553D-24E4-D43B-10918AF14CB3}"/>
              </a:ext>
            </a:extLst>
          </p:cNvPr>
          <p:cNvSpPr>
            <a:spLocks noGrp="1" noRot="1" noChangeAspect="1"/>
          </p:cNvSpPr>
          <p:nvPr>
            <p:ph type="sldImg"/>
          </p:nvPr>
        </p:nvSpPr>
        <p:spPr/>
      </p:sp>
    </p:spTree>
    <p:extLst>
      <p:ext uri="{BB962C8B-B14F-4D97-AF65-F5344CB8AC3E}">
        <p14:creationId xmlns:p14="http://schemas.microsoft.com/office/powerpoint/2010/main" val="366648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40ED5B1F-3456-1BE7-78ED-2652573CFD1A}"/>
              </a:ext>
            </a:extLst>
          </p:cNvPr>
          <p:cNvSpPr>
            <a:spLocks noGrp="1" noRot="1" noChangeAspect="1"/>
          </p:cNvSpPr>
          <p:nvPr>
            <p:ph type="sldImg"/>
          </p:nvPr>
        </p:nvSpPr>
        <p:spPr/>
      </p:sp>
    </p:spTree>
    <p:extLst>
      <p:ext uri="{BB962C8B-B14F-4D97-AF65-F5344CB8AC3E}">
        <p14:creationId xmlns:p14="http://schemas.microsoft.com/office/powerpoint/2010/main" val="3123818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28</a:t>
            </a:fld>
            <a:endParaRPr lang="ja-JP" altLang="en-US"/>
          </a:p>
        </p:txBody>
      </p:sp>
      <p:sp>
        <p:nvSpPr>
          <p:cNvPr id="7" name="スライド イメージ プレースホルダー 6">
            <a:extLst>
              <a:ext uri="{FF2B5EF4-FFF2-40B4-BE49-F238E27FC236}">
                <a16:creationId xmlns:a16="http://schemas.microsoft.com/office/drawing/2014/main" id="{9B28D5D3-7D0B-D84C-B9FD-1589480B036B}"/>
              </a:ext>
            </a:extLst>
          </p:cNvPr>
          <p:cNvSpPr>
            <a:spLocks noGrp="1" noRot="1" noChangeAspect="1"/>
          </p:cNvSpPr>
          <p:nvPr>
            <p:ph type="sldImg"/>
          </p:nvPr>
        </p:nvSpPr>
        <p:spPr/>
      </p:sp>
    </p:spTree>
    <p:extLst>
      <p:ext uri="{BB962C8B-B14F-4D97-AF65-F5344CB8AC3E}">
        <p14:creationId xmlns:p14="http://schemas.microsoft.com/office/powerpoint/2010/main" val="1754208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035659DB-0801-33BE-ABC4-C0283CC0B8F7}"/>
              </a:ext>
            </a:extLst>
          </p:cNvPr>
          <p:cNvSpPr>
            <a:spLocks noGrp="1" noRot="1" noChangeAspect="1"/>
          </p:cNvSpPr>
          <p:nvPr>
            <p:ph type="sldImg"/>
          </p:nvPr>
        </p:nvSpPr>
        <p:spPr/>
      </p:sp>
    </p:spTree>
    <p:extLst>
      <p:ext uri="{BB962C8B-B14F-4D97-AF65-F5344CB8AC3E}">
        <p14:creationId xmlns:p14="http://schemas.microsoft.com/office/powerpoint/2010/main" val="57212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643D973D-FA63-AE87-1CC7-FA91EF8393E9}"/>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8A7A374E-B63A-4295-B058-138CB2DE1436}"/>
              </a:ext>
            </a:extLst>
          </p:cNvPr>
          <p:cNvSpPr>
            <a:spLocks noGrp="1" noRot="1" noChangeAspect="1"/>
          </p:cNvSpPr>
          <p:nvPr>
            <p:ph type="sldImg"/>
          </p:nvPr>
        </p:nvSpPr>
        <p:spPr/>
      </p:sp>
    </p:spTree>
    <p:extLst>
      <p:ext uri="{BB962C8B-B14F-4D97-AF65-F5344CB8AC3E}">
        <p14:creationId xmlns:p14="http://schemas.microsoft.com/office/powerpoint/2010/main" val="2397798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10CF6C51-507D-1991-B8E2-FE98F5CC200E}"/>
              </a:ext>
            </a:extLst>
          </p:cNvPr>
          <p:cNvSpPr>
            <a:spLocks noGrp="1" noRot="1" noChangeAspect="1"/>
          </p:cNvSpPr>
          <p:nvPr>
            <p:ph type="sldImg"/>
          </p:nvPr>
        </p:nvSpPr>
        <p:spPr/>
      </p:sp>
    </p:spTree>
    <p:extLst>
      <p:ext uri="{BB962C8B-B14F-4D97-AF65-F5344CB8AC3E}">
        <p14:creationId xmlns:p14="http://schemas.microsoft.com/office/powerpoint/2010/main" val="2185324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702200B5-EF41-849E-B8D3-FF4A4D936409}"/>
              </a:ext>
            </a:extLst>
          </p:cNvPr>
          <p:cNvSpPr>
            <a:spLocks noGrp="1" noRot="1" noChangeAspect="1"/>
          </p:cNvSpPr>
          <p:nvPr>
            <p:ph type="sldImg"/>
          </p:nvPr>
        </p:nvSpPr>
        <p:spPr/>
      </p:sp>
    </p:spTree>
    <p:extLst>
      <p:ext uri="{BB962C8B-B14F-4D97-AF65-F5344CB8AC3E}">
        <p14:creationId xmlns:p14="http://schemas.microsoft.com/office/powerpoint/2010/main" val="409758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9E514D4-29A0-E1F8-C2BF-0D5F4C1A6ED9}"/>
              </a:ext>
            </a:extLst>
          </p:cNvPr>
          <p:cNvSpPr>
            <a:spLocks noGrp="1" noRot="1" noChangeAspect="1"/>
          </p:cNvSpPr>
          <p:nvPr>
            <p:ph type="sldImg"/>
          </p:nvPr>
        </p:nvSpPr>
        <p:spPr/>
      </p:sp>
    </p:spTree>
    <p:extLst>
      <p:ext uri="{BB962C8B-B14F-4D97-AF65-F5344CB8AC3E}">
        <p14:creationId xmlns:p14="http://schemas.microsoft.com/office/powerpoint/2010/main" val="30897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32D17FBD-3D6C-11EF-B0AA-DBC1BA8DE3B2}"/>
              </a:ext>
            </a:extLst>
          </p:cNvPr>
          <p:cNvSpPr>
            <a:spLocks noGrp="1" noRot="1" noChangeAspect="1"/>
          </p:cNvSpPr>
          <p:nvPr>
            <p:ph type="sldImg"/>
          </p:nvPr>
        </p:nvSpPr>
        <p:spPr/>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CD07B03B-1C3B-78D6-CF93-864820AD3528}"/>
              </a:ext>
            </a:extLst>
          </p:cNvPr>
          <p:cNvSpPr>
            <a:spLocks noGrp="1" noRot="1" noChangeAspect="1"/>
          </p:cNvSpPr>
          <p:nvPr>
            <p:ph type="sldImg"/>
          </p:nvPr>
        </p:nvSpPr>
        <p:spPr/>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2E370AD8-F08E-4CBA-109D-7B1E28B1B61D}"/>
              </a:ext>
            </a:extLst>
          </p:cNvPr>
          <p:cNvSpPr>
            <a:spLocks noGrp="1" noRot="1" noChangeAspect="1"/>
          </p:cNvSpPr>
          <p:nvPr>
            <p:ph type="sldImg"/>
          </p:nvPr>
        </p:nvSpPr>
        <p:spPr/>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58CD1476-9203-1CB9-D7C6-FB9CC229D422}"/>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0046C8D1-2548-DC97-A046-2906FAA70FEC}"/>
              </a:ext>
            </a:extLst>
          </p:cNvPr>
          <p:cNvSpPr>
            <a:spLocks noGrp="1" noRot="1" noChangeAspect="1"/>
          </p:cNvSpPr>
          <p:nvPr>
            <p:ph type="sldImg"/>
          </p:nvPr>
        </p:nvSpPr>
        <p:spPr/>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83814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69318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61748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271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1"/>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3.wdp"/><Relationship Id="rId3" Type="http://schemas.openxmlformats.org/officeDocument/2006/relationships/notesSlide" Target="../notesSlides/notesSlide18.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4.png"/><Relationship Id="rId11" Type="http://schemas.microsoft.com/office/2007/relationships/hdphoto" Target="../media/hdphoto2.wdp"/><Relationship Id="rId5" Type="http://schemas.openxmlformats.org/officeDocument/2006/relationships/image" Target="../media/image1.emf"/><Relationship Id="rId15" Type="http://schemas.openxmlformats.org/officeDocument/2006/relationships/image" Target="../media/image40.svg"/><Relationship Id="rId10" Type="http://schemas.openxmlformats.org/officeDocument/2006/relationships/image" Target="../media/image37.png"/><Relationship Id="rId4" Type="http://schemas.openxmlformats.org/officeDocument/2006/relationships/oleObject" Target="../embeddings/oleObject11.bin"/><Relationship Id="rId9" Type="http://schemas.microsoft.com/office/2007/relationships/hdphoto" Target="../media/hdphoto1.wdp"/><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9.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1.emf"/><Relationship Id="rId10" Type="http://schemas.openxmlformats.org/officeDocument/2006/relationships/image" Target="../media/image45.png"/><Relationship Id="rId4" Type="http://schemas.openxmlformats.org/officeDocument/2006/relationships/oleObject" Target="../embeddings/oleObject12.bin"/><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7.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4.xml"/><Relationship Id="rId7"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5.xml"/><Relationship Id="rId7"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6.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10" Type="http://schemas.openxmlformats.org/officeDocument/2006/relationships/image" Target="../media/image53.png"/><Relationship Id="rId4" Type="http://schemas.openxmlformats.org/officeDocument/2006/relationships/image" Target="../media/image28.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11560" y="2360382"/>
            <a:ext cx="7920880" cy="1836104"/>
          </a:xfrm>
          <a:prstGeom prst="roundRect">
            <a:avLst>
              <a:gd name="adj" fmla="val 979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4472C4"/>
                </a:solidFill>
                <a:latin typeface="BIZ UDPゴシック" panose="020B0400000000000000" pitchFamily="50" charset="-128"/>
                <a:ea typeface="BIZ UDPゴシック" panose="020B0400000000000000" pitchFamily="50" charset="-128"/>
              </a:rPr>
              <a:t>デジタルリテラシーを身につけて</a:t>
            </a:r>
            <a:endParaRPr lang="en-US" altLang="ja-JP" sz="3600" b="1" dirty="0">
              <a:solidFill>
                <a:srgbClr val="4472C4"/>
              </a:solidFill>
              <a:latin typeface="BIZ UDPゴシック" panose="020B0400000000000000" pitchFamily="50" charset="-128"/>
              <a:ea typeface="BIZ UDPゴシック" panose="020B0400000000000000" pitchFamily="50" charset="-128"/>
            </a:endParaRPr>
          </a:p>
          <a:p>
            <a:r>
              <a:rPr lang="ja-JP" altLang="en-US" sz="3600" b="1" dirty="0">
                <a:solidFill>
                  <a:srgbClr val="4472C4"/>
                </a:solidFill>
                <a:latin typeface="BIZ UDPゴシック" panose="020B0400000000000000" pitchFamily="50" charset="-128"/>
                <a:ea typeface="BIZ UDPゴシック" panose="020B0400000000000000" pitchFamily="50" charset="-128"/>
              </a:rPr>
              <a:t>安心・安全にインターネットを楽しもう</a:t>
            </a:r>
            <a:endParaRPr kumimoji="1" lang="en-US" altLang="ja-JP" sz="36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descr="時計 が含まれている画像&#10;&#10;自動的に生成された説明">
            <a:extLst>
              <a:ext uri="{FF2B5EF4-FFF2-40B4-BE49-F238E27FC236}">
                <a16:creationId xmlns:a16="http://schemas.microsoft.com/office/drawing/2014/main" id="{FA435392-D218-6C9F-59F1-779DFF003F47}"/>
              </a:ext>
            </a:extLst>
          </p:cNvPr>
          <p:cNvPicPr>
            <a:picLocks noChangeAspect="1"/>
          </p:cNvPicPr>
          <p:nvPr/>
        </p:nvPicPr>
        <p:blipFill>
          <a:blip r:embed="rId3"/>
          <a:stretch>
            <a:fillRect/>
          </a:stretch>
        </p:blipFill>
        <p:spPr>
          <a:xfrm>
            <a:off x="6345765" y="3963085"/>
            <a:ext cx="2582654" cy="2294873"/>
          </a:xfrm>
          <a:prstGeom prst="rect">
            <a:avLst/>
          </a:prstGeom>
        </p:spPr>
      </p:pic>
      <p:sp>
        <p:nvSpPr>
          <p:cNvPr id="5" name="テキスト ボックス 4">
            <a:extLst>
              <a:ext uri="{FF2B5EF4-FFF2-40B4-BE49-F238E27FC236}">
                <a16:creationId xmlns:a16="http://schemas.microsoft.com/office/drawing/2014/main" id="{4B3C0CD8-BC4F-D7B3-D1C6-CD088BC3C3D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
        <p:nvSpPr>
          <p:cNvPr id="6" name="テキスト ボックス 5">
            <a:extLst>
              <a:ext uri="{FF2B5EF4-FFF2-40B4-BE49-F238E27FC236}">
                <a16:creationId xmlns:a16="http://schemas.microsoft.com/office/drawing/2014/main" id="{8BC97894-72FC-F73B-F315-F622CDA63685}"/>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応用</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68510" y="2505825"/>
            <a:ext cx="8784977" cy="183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インターネットや</a:t>
            </a:r>
            <a:r>
              <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SNS</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には、多くの情報や広告、多種多様な意見が溢れています。</a:t>
            </a:r>
            <a:endPar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lvl="0">
              <a:lnSpc>
                <a:spcPct val="130000"/>
              </a:lnSpc>
            </a:pP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上手に使うことで自分の欲しい情報をすぐに手に入れられたり、世界中の人と意見を</a:t>
            </a:r>
            <a:br>
              <a:rPr kumimoji="0" lang="en-US" altLang="ja-JP"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b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交換</a:t>
            </a:r>
            <a:r>
              <a:rPr kumimoji="0" lang="ja-JP" altLang="en-US" dirty="0">
                <a:solidFill>
                  <a:srgbClr val="000000"/>
                </a:solidFill>
                <a:latin typeface="BIZ UDPゴシック" panose="020B0400000000000000" pitchFamily="50" charset="-128"/>
                <a:ea typeface="BIZ UDPゴシック" panose="020B0400000000000000" pitchFamily="50" charset="-128"/>
              </a:rPr>
              <a:t>でき</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たり、とても便利な一方で、中には間違った</a:t>
            </a:r>
            <a:r>
              <a:rPr kumimoji="0" lang="ja-JP" altLang="en-US" dirty="0">
                <a:solidFill>
                  <a:srgbClr val="000000"/>
                </a:solidFill>
                <a:latin typeface="BIZ UDPゴシック" panose="020B0400000000000000" pitchFamily="50" charset="-128"/>
                <a:ea typeface="BIZ UDPゴシック" panose="020B0400000000000000" pitchFamily="50" charset="-128"/>
              </a:rPr>
              <a:t>情報や信頼できない情報</a:t>
            </a:r>
            <a:r>
              <a:rPr kumimoji="0" lang="ja-JP" altLang="en-US"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もあるかも知れません。デジタルリテラシーを身につけ、</a:t>
            </a: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情報を取捨選択し、適切に選ぶ</a:t>
            </a:r>
            <a:r>
              <a:rPr kumimoji="0" lang="ja-JP" altLang="en-US" u="sng" dirty="0">
                <a:solidFill>
                  <a:schemeClr val="accent1"/>
                </a:solidFill>
                <a:latin typeface="BIZ UDPゴシック" panose="020B0400000000000000" pitchFamily="50" charset="-128"/>
                <a:ea typeface="BIZ UDPゴシック" panose="020B0400000000000000" pitchFamily="50" charset="-128"/>
              </a:rPr>
              <a:t>こ</a:t>
            </a: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とが</a:t>
            </a:r>
            <a:endParaRPr kumimoji="0" lang="en-US" altLang="ja-JP"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a:p>
            <a:pPr lvl="0">
              <a:lnSpc>
                <a:spcPct val="130000"/>
              </a:lnSpc>
            </a:pPr>
            <a:r>
              <a:rPr kumimoji="0" lang="ja-JP" altLang="en-US"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重要です。</a:t>
            </a:r>
            <a:endParaRPr kumimoji="0" lang="ja-JP" altLang="ja-JP" i="0" u="sng"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D14888D-0138-F3FB-779B-6EAFE8FEA219}"/>
              </a:ext>
            </a:extLst>
          </p:cNvPr>
          <p:cNvSpPr/>
          <p:nvPr/>
        </p:nvSpPr>
        <p:spPr>
          <a:xfrm>
            <a:off x="580664" y="4522306"/>
            <a:ext cx="7871318" cy="1872208"/>
          </a:xfrm>
          <a:prstGeom prst="roundRect">
            <a:avLst>
              <a:gd name="adj" fmla="val 574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安心・安全に楽しみながらインターネットを</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使いこなすために、これから学ぶポイントを正しく理解し、</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実践していきましょう</a:t>
            </a:r>
          </a:p>
        </p:txBody>
      </p:sp>
      <p:sp>
        <p:nvSpPr>
          <p:cNvPr id="9" name="タイトル 1">
            <a:extLst>
              <a:ext uri="{FF2B5EF4-FFF2-40B4-BE49-F238E27FC236}">
                <a16:creationId xmlns:a16="http://schemas.microsoft.com/office/drawing/2014/main" id="{232D9640-B938-CF09-7FB7-39FF0CC3DAE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7574ECB-B2A1-4296-F8BD-2F9B0BA38C52}"/>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８</a:t>
            </a:r>
            <a:endParaRPr lang="ja-JP" altLang="en-US" dirty="0"/>
          </a:p>
        </p:txBody>
      </p:sp>
      <p:sp>
        <p:nvSpPr>
          <p:cNvPr id="5" name="Rectangle 1">
            <a:extLst>
              <a:ext uri="{FF2B5EF4-FFF2-40B4-BE49-F238E27FC236}">
                <a16:creationId xmlns:a16="http://schemas.microsoft.com/office/drawing/2014/main" id="{58917300-7499-766D-2CE1-AF9DA3630A5C}"/>
              </a:ext>
            </a:extLst>
          </p:cNvPr>
          <p:cNvSpPr>
            <a:spLocks noChangeArrowheads="1"/>
          </p:cNvSpPr>
          <p:nvPr/>
        </p:nvSpPr>
        <p:spPr bwMode="auto">
          <a:xfrm>
            <a:off x="251521" y="1248531"/>
            <a:ext cx="8640960" cy="11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なぜ、このようなことが起きるのか？インターネットの特徴を理解することで、対応方法が分かります</a:t>
            </a:r>
            <a:endParaRPr kumimoji="0" lang="ja-JP"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40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2" name="四角形: 角を丸くする 21">
            <a:extLst>
              <a:ext uri="{FF2B5EF4-FFF2-40B4-BE49-F238E27FC236}">
                <a16:creationId xmlns:a16="http://schemas.microsoft.com/office/drawing/2014/main" id="{9EBC9952-D74B-4709-A97E-94A23CDEE892}"/>
              </a:ext>
            </a:extLst>
          </p:cNvPr>
          <p:cNvSpPr/>
          <p:nvPr/>
        </p:nvSpPr>
        <p:spPr>
          <a:xfrm>
            <a:off x="467544" y="1290687"/>
            <a:ext cx="8352928" cy="432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2000" b="1" dirty="0">
                <a:solidFill>
                  <a:srgbClr val="4472C4"/>
                </a:solidFill>
                <a:latin typeface="BIZ UDPゴシック" panose="020B0400000000000000" pitchFamily="50" charset="-128"/>
                <a:ea typeface="BIZ UDPゴシック" panose="020B0400000000000000" pitchFamily="50" charset="-128"/>
              </a:rPr>
              <a:t>この章では、インターネットの仕組みについて学びます</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4472C4"/>
                </a:solidFill>
                <a:latin typeface="BIZ UDPゴシック" panose="020B0400000000000000" pitchFamily="50" charset="-128"/>
                <a:ea typeface="BIZ UDPゴシック" panose="020B0400000000000000" pitchFamily="50" charset="-128"/>
              </a:rPr>
              <a:t>これらの仕組みや現象を正しく理解し、安心・安全にインターネットを使いましょう</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9E3AC8C-A6CA-E930-0B71-8A2B754E39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750AA3C-5486-9C81-3BC7-AA5916966237}"/>
              </a:ext>
            </a:extLst>
          </p:cNvPr>
          <p:cNvPicPr>
            <a:picLocks noChangeAspect="1"/>
          </p:cNvPicPr>
          <p:nvPr/>
        </p:nvPicPr>
        <p:blipFill>
          <a:blip r:embed="rId6"/>
          <a:stretch>
            <a:fillRect/>
          </a:stretch>
        </p:blipFill>
        <p:spPr>
          <a:xfrm>
            <a:off x="253092" y="2204864"/>
            <a:ext cx="8622163" cy="4248472"/>
          </a:xfrm>
          <a:prstGeom prst="rect">
            <a:avLst/>
          </a:prstGeom>
        </p:spPr>
      </p:pic>
      <p:sp>
        <p:nvSpPr>
          <p:cNvPr id="5" name="Rectangle 1">
            <a:extLst>
              <a:ext uri="{FF2B5EF4-FFF2-40B4-BE49-F238E27FC236}">
                <a16:creationId xmlns:a16="http://schemas.microsoft.com/office/drawing/2014/main" id="{AC450AB4-6EAA-49B8-9D1A-D5A79C8E610E}"/>
              </a:ext>
            </a:extLst>
          </p:cNvPr>
          <p:cNvSpPr>
            <a:spLocks noChangeArrowheads="1"/>
          </p:cNvSpPr>
          <p:nvPr/>
        </p:nvSpPr>
        <p:spPr bwMode="auto">
          <a:xfrm>
            <a:off x="857364" y="3853556"/>
            <a:ext cx="480131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❸ 同じ情報ばかりがみえている？</a:t>
            </a:r>
            <a:endParaRPr kumimoji="0" lang="en-US" altLang="ja-JP" sz="2400" b="1" i="0"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Rectangle 1">
            <a:extLst>
              <a:ext uri="{FF2B5EF4-FFF2-40B4-BE49-F238E27FC236}">
                <a16:creationId xmlns:a16="http://schemas.microsoft.com/office/drawing/2014/main" id="{B80700C8-A052-449C-8882-6C7615B974B7}"/>
              </a:ext>
            </a:extLst>
          </p:cNvPr>
          <p:cNvSpPr>
            <a:spLocks noChangeArrowheads="1"/>
          </p:cNvSpPr>
          <p:nvPr/>
        </p:nvSpPr>
        <p:spPr bwMode="auto">
          <a:xfrm>
            <a:off x="857364" y="3196134"/>
            <a:ext cx="400949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❷ ネット上の行動履歴</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3790857F-9695-437C-882A-FFAC2DD7B617}"/>
              </a:ext>
            </a:extLst>
          </p:cNvPr>
          <p:cNvSpPr>
            <a:spLocks noChangeArrowheads="1"/>
          </p:cNvSpPr>
          <p:nvPr/>
        </p:nvSpPr>
        <p:spPr bwMode="auto">
          <a:xfrm>
            <a:off x="857364" y="2538712"/>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 </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気を引く表示</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9" name="Rectangle 1">
            <a:extLst>
              <a:ext uri="{FF2B5EF4-FFF2-40B4-BE49-F238E27FC236}">
                <a16:creationId xmlns:a16="http://schemas.microsoft.com/office/drawing/2014/main" id="{5558923A-861D-4BC5-9A71-A03D6A917202}"/>
              </a:ext>
            </a:extLst>
          </p:cNvPr>
          <p:cNvSpPr>
            <a:spLocks noChangeArrowheads="1"/>
          </p:cNvSpPr>
          <p:nvPr/>
        </p:nvSpPr>
        <p:spPr bwMode="auto">
          <a:xfrm>
            <a:off x="857364" y="4510977"/>
            <a:ext cx="34303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 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67979CA-36A7-E6AA-36CA-BE95BDB39AB6}"/>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９</a:t>
            </a:r>
            <a:endParaRPr lang="ja-JP" altLang="en-US" dirty="0"/>
          </a:p>
        </p:txBody>
      </p:sp>
    </p:spTree>
    <p:extLst>
      <p:ext uri="{BB962C8B-B14F-4D97-AF65-F5344CB8AC3E}">
        <p14:creationId xmlns:p14="http://schemas.microsoft.com/office/powerpoint/2010/main" val="41232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9E4F08B2-E977-A5C8-7D25-840C1587FB5B}"/>
              </a:ext>
            </a:extLst>
          </p:cNvPr>
          <p:cNvSpPr txBox="1"/>
          <p:nvPr/>
        </p:nvSpPr>
        <p:spPr>
          <a:xfrm>
            <a:off x="349170" y="1584728"/>
            <a:ext cx="6138018" cy="1475917"/>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インターネットには、人の注目（</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アテンション）をひくような情報によって、クリックを促し、</a:t>
            </a:r>
            <a:r>
              <a:rPr lang="ja-JP" altLang="en-US" dirty="0">
                <a:solidFill>
                  <a:srgbClr val="FA5A33"/>
                </a:solidFill>
                <a:latin typeface="BIZ UDPゴシック" panose="020B0400000000000000" pitchFamily="50" charset="-128"/>
                <a:ea typeface="BIZ UDPゴシック" panose="020B0400000000000000" pitchFamily="50" charset="-128"/>
              </a:rPr>
              <a:t>より多くの広告を見たり、サービスを使ってもらおうとする仕組み</a:t>
            </a:r>
            <a:r>
              <a:rPr lang="ja-JP" altLang="en-US" dirty="0">
                <a:latin typeface="BIZ UDPゴシック" panose="020B0400000000000000" pitchFamily="50" charset="-128"/>
                <a:ea typeface="BIZ UDPゴシック" panose="020B0400000000000000" pitchFamily="50" charset="-128"/>
              </a:rPr>
              <a:t>があります。</a:t>
            </a:r>
            <a:r>
              <a:rPr lang="ja-JP" altLang="en-US" dirty="0">
                <a:solidFill>
                  <a:srgbClr val="FA5A33"/>
                </a:solidFill>
                <a:latin typeface="BIZ UDPゴシック" panose="020B0400000000000000" pitchFamily="50" charset="-128"/>
                <a:ea typeface="BIZ UDPゴシック" panose="020B0400000000000000" pitchFamily="50" charset="-128"/>
              </a:rPr>
              <a:t>（アテンション・エコノミー）</a:t>
            </a:r>
            <a:endParaRPr lang="en-US" altLang="ja-JP" strike="sngStrike"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7" name="四角形: 角を丸くする 16">
            <a:extLst>
              <a:ext uri="{FF2B5EF4-FFF2-40B4-BE49-F238E27FC236}">
                <a16:creationId xmlns:a16="http://schemas.microsoft.com/office/drawing/2014/main" id="{B72BE763-DE06-46E0-915C-95D8B85D6E58}"/>
              </a:ext>
            </a:extLst>
          </p:cNvPr>
          <p:cNvSpPr/>
          <p:nvPr/>
        </p:nvSpPr>
        <p:spPr>
          <a:xfrm>
            <a:off x="349169" y="3265930"/>
            <a:ext cx="8478586"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3240978" y="3296707"/>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 name="タイトル 1">
            <a:extLst>
              <a:ext uri="{FF2B5EF4-FFF2-40B4-BE49-F238E27FC236}">
                <a16:creationId xmlns:a16="http://schemas.microsoft.com/office/drawing/2014/main" id="{A3893717-AB4F-5541-B745-8A757D644C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E014C6E7-8F98-660C-AC5A-FC52FDAD25DB}"/>
              </a:ext>
            </a:extLst>
          </p:cNvPr>
          <p:cNvSpPr>
            <a:spLocks noChangeArrowheads="1"/>
          </p:cNvSpPr>
          <p:nvPr/>
        </p:nvSpPr>
        <p:spPr bwMode="auto">
          <a:xfrm>
            <a:off x="319827" y="1078933"/>
            <a:ext cx="591104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❶気を引く表示</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D12348F-29FF-ED21-7CE6-483672B970A2}"/>
              </a:ext>
            </a:extLst>
          </p:cNvPr>
          <p:cNvGrpSpPr/>
          <p:nvPr/>
        </p:nvGrpSpPr>
        <p:grpSpPr>
          <a:xfrm>
            <a:off x="349170" y="5299141"/>
            <a:ext cx="8430735" cy="1098674"/>
            <a:chOff x="349170" y="3862189"/>
            <a:chExt cx="8430735" cy="1098674"/>
          </a:xfrm>
        </p:grpSpPr>
        <p:sp>
          <p:nvSpPr>
            <p:cNvPr id="22" name="テキスト ボックス 21">
              <a:extLst>
                <a:ext uri="{FF2B5EF4-FFF2-40B4-BE49-F238E27FC236}">
                  <a16:creationId xmlns:a16="http://schemas.microsoft.com/office/drawing/2014/main" id="{9BBF5A7C-C7A6-4A7A-A506-064A7FE675B7}"/>
                </a:ext>
              </a:extLst>
            </p:cNvPr>
            <p:cNvSpPr txBox="1"/>
            <p:nvPr/>
          </p:nvSpPr>
          <p:spPr>
            <a:xfrm>
              <a:off x="4157484" y="3917568"/>
              <a:ext cx="4622421" cy="1002134"/>
            </a:xfrm>
            <a:prstGeom prst="rect">
              <a:avLst/>
            </a:prstGeom>
            <a:noFill/>
          </p:spPr>
          <p:txBody>
            <a:bodyPr wrap="square">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ネットや</a:t>
              </a:r>
              <a:r>
                <a:rPr lang="en-US" altLang="ja-JP" sz="1600" b="1" dirty="0">
                  <a:latin typeface="BIZ UDPゴシック" panose="020B0400000000000000" pitchFamily="50" charset="-128"/>
                  <a:ea typeface="BIZ UDPゴシック" panose="020B0400000000000000" pitchFamily="50" charset="-128"/>
                </a:rPr>
                <a:t>SNS</a:t>
              </a:r>
              <a:r>
                <a:rPr lang="ja-JP" altLang="en-US" sz="1600" b="1" dirty="0">
                  <a:latin typeface="BIZ UDPゴシック" panose="020B0400000000000000" pitchFamily="50" charset="-128"/>
                  <a:ea typeface="BIZ UDPゴシック" panose="020B0400000000000000" pitchFamily="50" charset="-128"/>
                </a:rPr>
                <a:t>では利用者から、多くの人に見てもらうために、</a:t>
              </a:r>
              <a:r>
                <a:rPr lang="ja-JP" altLang="en-US" sz="1600" b="1" dirty="0">
                  <a:solidFill>
                    <a:srgbClr val="FA5A33"/>
                  </a:solidFill>
                  <a:latin typeface="BIZ UDPゴシック" panose="020B0400000000000000" pitchFamily="50" charset="-128"/>
                  <a:ea typeface="BIZ UDPゴシック" panose="020B0400000000000000" pitchFamily="50" charset="-128"/>
                </a:rPr>
                <a:t>過激なタイトルや内容、憶測だけで作成された記事等</a:t>
              </a:r>
              <a:r>
                <a:rPr lang="ja-JP" altLang="en-US" sz="1600" b="1" dirty="0">
                  <a:latin typeface="BIZ UDPゴシック" panose="020B0400000000000000" pitchFamily="50" charset="-128"/>
                  <a:ea typeface="BIZ UDPゴシック" panose="020B0400000000000000" pitchFamily="50" charset="-128"/>
                </a:rPr>
                <a:t>が生み出されることがあります。</a:t>
              </a:r>
              <a:endParaRPr lang="en-US" altLang="ja-JP" sz="1600" b="1" dirty="0">
                <a:solidFill>
                  <a:srgbClr val="00B05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13E0CC95-F46E-4423-81A2-739C7BA69F72}"/>
                </a:ext>
              </a:extLst>
            </p:cNvPr>
            <p:cNvSpPr/>
            <p:nvPr/>
          </p:nvSpPr>
          <p:spPr>
            <a:xfrm>
              <a:off x="349170" y="3862189"/>
              <a:ext cx="3201842" cy="1098674"/>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有名人の悪口を言う動画や投稿をついつい見てしまう･･･</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4" name="矢印: ストライプ 3">
              <a:extLst>
                <a:ext uri="{FF2B5EF4-FFF2-40B4-BE49-F238E27FC236}">
                  <a16:creationId xmlns:a16="http://schemas.microsoft.com/office/drawing/2014/main" id="{B7F3A42A-009A-FC1C-57E8-369CDB2B980F}"/>
                </a:ext>
              </a:extLst>
            </p:cNvPr>
            <p:cNvSpPr/>
            <p:nvPr/>
          </p:nvSpPr>
          <p:spPr>
            <a:xfrm>
              <a:off x="3585305" y="4141971"/>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F7961093-99C0-F20A-EB83-8F4F720078AF}"/>
              </a:ext>
            </a:extLst>
          </p:cNvPr>
          <p:cNvGrpSpPr/>
          <p:nvPr/>
        </p:nvGrpSpPr>
        <p:grpSpPr>
          <a:xfrm>
            <a:off x="349170" y="3891150"/>
            <a:ext cx="8270620" cy="1321199"/>
            <a:chOff x="349170" y="5104136"/>
            <a:chExt cx="8270620" cy="1321199"/>
          </a:xfrm>
        </p:grpSpPr>
        <p:sp>
          <p:nvSpPr>
            <p:cNvPr id="6" name="正方形/長方形 5">
              <a:extLst>
                <a:ext uri="{FF2B5EF4-FFF2-40B4-BE49-F238E27FC236}">
                  <a16:creationId xmlns:a16="http://schemas.microsoft.com/office/drawing/2014/main" id="{51A311D6-9802-3038-6540-6E5E28B44BA1}"/>
                </a:ext>
              </a:extLst>
            </p:cNvPr>
            <p:cNvSpPr/>
            <p:nvPr/>
          </p:nvSpPr>
          <p:spPr>
            <a:xfrm>
              <a:off x="349170" y="5104136"/>
              <a:ext cx="3201842" cy="1321199"/>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ネットのニュース記事の見出しにつられてクリックしたが期待した内容とは違った･･･</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68CEF44-C5AA-401E-A179-8C0B10B4F17F}"/>
                </a:ext>
              </a:extLst>
            </p:cNvPr>
            <p:cNvSpPr txBox="1"/>
            <p:nvPr/>
          </p:nvSpPr>
          <p:spPr>
            <a:xfrm>
              <a:off x="4157484" y="5260192"/>
              <a:ext cx="4462306" cy="1002134"/>
            </a:xfrm>
            <a:prstGeom prst="rect">
              <a:avLst/>
            </a:prstGeom>
            <a:noFill/>
          </p:spPr>
          <p:txBody>
            <a:bodyPr wrap="square">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クリックしたくなる情報を生み出すために</a:t>
              </a:r>
              <a:r>
                <a:rPr lang="ja-JP" altLang="en-US" sz="1600" b="1" dirty="0">
                  <a:solidFill>
                    <a:srgbClr val="FA5A33"/>
                  </a:solidFill>
                  <a:latin typeface="BIZ UDPゴシック" panose="020B0400000000000000" pitchFamily="50" charset="-128"/>
                  <a:ea typeface="BIZ UDPゴシック" panose="020B0400000000000000" pitchFamily="50" charset="-128"/>
                </a:rPr>
                <a:t>「偽情報</a:t>
              </a:r>
              <a:r>
                <a:rPr lang="en-US" altLang="ja-JP" sz="1600" b="1" dirty="0">
                  <a:solidFill>
                    <a:srgbClr val="FA5A33"/>
                  </a:solidFill>
                  <a:latin typeface="BIZ UDPゴシック" panose="020B0400000000000000" pitchFamily="50" charset="-128"/>
                  <a:ea typeface="BIZ UDPゴシック" panose="020B0400000000000000" pitchFamily="50" charset="-128"/>
                </a:rPr>
                <a:t>/</a:t>
              </a:r>
              <a:r>
                <a:rPr lang="ja-JP" altLang="en-US" sz="1600" b="1" dirty="0">
                  <a:solidFill>
                    <a:srgbClr val="FA5A33"/>
                  </a:solidFill>
                  <a:latin typeface="BIZ UDPゴシック" panose="020B0400000000000000" pitchFamily="50" charset="-128"/>
                  <a:ea typeface="BIZ UDPゴシック" panose="020B0400000000000000" pitchFamily="50" charset="-128"/>
                </a:rPr>
                <a:t>誤情報」の拡散や「誹謗中傷</a:t>
              </a:r>
              <a:r>
                <a:rPr lang="en-US" altLang="ja-JP" sz="1600" b="1" dirty="0">
                  <a:solidFill>
                    <a:srgbClr val="FA5A33"/>
                  </a:solidFill>
                  <a:latin typeface="BIZ UDPゴシック" panose="020B0400000000000000" pitchFamily="50" charset="-128"/>
                  <a:ea typeface="BIZ UDPゴシック" panose="020B0400000000000000" pitchFamily="50" charset="-128"/>
                </a:rPr>
                <a:t>/</a:t>
              </a:r>
              <a:r>
                <a:rPr lang="ja-JP" altLang="en-US" sz="1600" b="1" dirty="0">
                  <a:solidFill>
                    <a:srgbClr val="FA5A33"/>
                  </a:solidFill>
                  <a:latin typeface="BIZ UDPゴシック" panose="020B0400000000000000" pitchFamily="50" charset="-128"/>
                  <a:ea typeface="BIZ UDPゴシック" panose="020B0400000000000000" pitchFamily="50" charset="-128"/>
                </a:rPr>
                <a:t>炎上」を助長させるきっかけになることがあります</a:t>
              </a:r>
              <a:r>
                <a:rPr lang="ja-JP" altLang="en-US" sz="1600" b="1" dirty="0">
                  <a:solidFill>
                    <a:srgbClr val="FF3300"/>
                  </a:solidFill>
                  <a:latin typeface="BIZ UDPゴシック" panose="020B0400000000000000" pitchFamily="50" charset="-128"/>
                  <a:ea typeface="BIZ UDPゴシック" panose="020B0400000000000000" pitchFamily="50" charset="-128"/>
                </a:rPr>
                <a:t>。</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矢印: ストライプ 6">
              <a:extLst>
                <a:ext uri="{FF2B5EF4-FFF2-40B4-BE49-F238E27FC236}">
                  <a16:creationId xmlns:a16="http://schemas.microsoft.com/office/drawing/2014/main" id="{716CA416-7070-4454-5BD7-8E6E59C5AEF6}"/>
                </a:ext>
              </a:extLst>
            </p:cNvPr>
            <p:cNvSpPr/>
            <p:nvPr/>
          </p:nvSpPr>
          <p:spPr>
            <a:xfrm>
              <a:off x="3587426" y="5493018"/>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図 7">
            <a:extLst>
              <a:ext uri="{FF2B5EF4-FFF2-40B4-BE49-F238E27FC236}">
                <a16:creationId xmlns:a16="http://schemas.microsoft.com/office/drawing/2014/main" id="{0DEB62E4-CA73-B3B8-4D3D-9A7FBD2F143D}"/>
              </a:ext>
            </a:extLst>
          </p:cNvPr>
          <p:cNvPicPr>
            <a:picLocks noChangeAspect="1"/>
          </p:cNvPicPr>
          <p:nvPr/>
        </p:nvPicPr>
        <p:blipFill rotWithShape="1">
          <a:blip r:embed="rId6"/>
          <a:srcRect l="-1037" t="55100" r="61243" b="-5710"/>
          <a:stretch/>
        </p:blipFill>
        <p:spPr>
          <a:xfrm>
            <a:off x="6919236" y="1479241"/>
            <a:ext cx="1257387" cy="1612639"/>
          </a:xfrm>
          <a:prstGeom prst="rect">
            <a:avLst/>
          </a:prstGeom>
        </p:spPr>
      </p:pic>
      <p:sp>
        <p:nvSpPr>
          <p:cNvPr id="9" name="円弧 8">
            <a:extLst>
              <a:ext uri="{FF2B5EF4-FFF2-40B4-BE49-F238E27FC236}">
                <a16:creationId xmlns:a16="http://schemas.microsoft.com/office/drawing/2014/main" id="{81384291-D695-E3E9-394D-06ED9DCD254B}"/>
              </a:ext>
            </a:extLst>
          </p:cNvPr>
          <p:cNvSpPr/>
          <p:nvPr/>
        </p:nvSpPr>
        <p:spPr>
          <a:xfrm rot="16200000">
            <a:off x="7349421" y="1332368"/>
            <a:ext cx="363772" cy="1656187"/>
          </a:xfrm>
          <a:prstGeom prst="arc">
            <a:avLst>
              <a:gd name="adj1" fmla="val 15620874"/>
              <a:gd name="adj2" fmla="val 59206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a:extLst>
              <a:ext uri="{FF2B5EF4-FFF2-40B4-BE49-F238E27FC236}">
                <a16:creationId xmlns:a16="http://schemas.microsoft.com/office/drawing/2014/main" id="{899D8EA0-BD27-E380-FF0E-C532DC2E8FCF}"/>
              </a:ext>
            </a:extLst>
          </p:cNvPr>
          <p:cNvSpPr/>
          <p:nvPr/>
        </p:nvSpPr>
        <p:spPr>
          <a:xfrm rot="16200000">
            <a:off x="7349421" y="1565922"/>
            <a:ext cx="363772" cy="1656187"/>
          </a:xfrm>
          <a:prstGeom prst="arc">
            <a:avLst>
              <a:gd name="adj1" fmla="val 15620874"/>
              <a:gd name="adj2" fmla="val 59206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B7AFFE1B-5F68-5861-834A-FD8140F7A955}"/>
              </a:ext>
            </a:extLst>
          </p:cNvPr>
          <p:cNvPicPr>
            <a:picLocks noChangeAspect="1"/>
          </p:cNvPicPr>
          <p:nvPr/>
        </p:nvPicPr>
        <p:blipFill rotWithShape="1">
          <a:blip r:embed="rId7"/>
          <a:srcRect l="52865" b="47546"/>
          <a:stretch/>
        </p:blipFill>
        <p:spPr>
          <a:xfrm>
            <a:off x="6578205" y="2394404"/>
            <a:ext cx="460740" cy="496803"/>
          </a:xfrm>
          <a:prstGeom prst="rect">
            <a:avLst/>
          </a:prstGeom>
        </p:spPr>
      </p:pic>
      <p:pic>
        <p:nvPicPr>
          <p:cNvPr id="21" name="図 20" descr="アイコン&#10;&#10;自動的に生成された説明">
            <a:extLst>
              <a:ext uri="{FF2B5EF4-FFF2-40B4-BE49-F238E27FC236}">
                <a16:creationId xmlns:a16="http://schemas.microsoft.com/office/drawing/2014/main" id="{91051EFB-1E52-9AFF-06BB-8DC279489F53}"/>
              </a:ext>
            </a:extLst>
          </p:cNvPr>
          <p:cNvPicPr>
            <a:picLocks noChangeAspect="1"/>
          </p:cNvPicPr>
          <p:nvPr/>
        </p:nvPicPr>
        <p:blipFill rotWithShape="1">
          <a:blip r:embed="rId7"/>
          <a:srcRect l="-1" t="61634" r="58817"/>
          <a:stretch/>
        </p:blipFill>
        <p:spPr>
          <a:xfrm>
            <a:off x="7725287" y="1678117"/>
            <a:ext cx="492803" cy="444841"/>
          </a:xfrm>
          <a:prstGeom prst="rect">
            <a:avLst/>
          </a:prstGeom>
        </p:spPr>
      </p:pic>
      <p:pic>
        <p:nvPicPr>
          <p:cNvPr id="26" name="図 25" descr="時計, 記号, プレート が含まれている画像&#10;&#10;自動的に生成された説明">
            <a:extLst>
              <a:ext uri="{FF2B5EF4-FFF2-40B4-BE49-F238E27FC236}">
                <a16:creationId xmlns:a16="http://schemas.microsoft.com/office/drawing/2014/main" id="{F020132F-BA72-8185-80F3-CB380CAEA75A}"/>
              </a:ext>
            </a:extLst>
          </p:cNvPr>
          <p:cNvPicPr>
            <a:picLocks noChangeAspect="1"/>
          </p:cNvPicPr>
          <p:nvPr/>
        </p:nvPicPr>
        <p:blipFill rotWithShape="1">
          <a:blip r:embed="rId8"/>
          <a:srcRect l="58252" t="62619" r="-2283" b="-3849"/>
          <a:stretch/>
        </p:blipFill>
        <p:spPr>
          <a:xfrm>
            <a:off x="6709055" y="1632694"/>
            <a:ext cx="573624" cy="401093"/>
          </a:xfrm>
          <a:prstGeom prst="rect">
            <a:avLst/>
          </a:prstGeom>
        </p:spPr>
      </p:pic>
      <p:pic>
        <p:nvPicPr>
          <p:cNvPr id="27" name="図 26">
            <a:extLst>
              <a:ext uri="{FF2B5EF4-FFF2-40B4-BE49-F238E27FC236}">
                <a16:creationId xmlns:a16="http://schemas.microsoft.com/office/drawing/2014/main" id="{50E8173C-60A0-DE54-50B3-0DF028B18608}"/>
              </a:ext>
            </a:extLst>
          </p:cNvPr>
          <p:cNvPicPr>
            <a:picLocks noChangeAspect="1"/>
          </p:cNvPicPr>
          <p:nvPr/>
        </p:nvPicPr>
        <p:blipFill rotWithShape="1">
          <a:blip r:embed="rId7"/>
          <a:srcRect r="52865" b="50700"/>
          <a:stretch/>
        </p:blipFill>
        <p:spPr>
          <a:xfrm>
            <a:off x="7909164" y="2093520"/>
            <a:ext cx="534917" cy="542115"/>
          </a:xfrm>
          <a:prstGeom prst="rect">
            <a:avLst/>
          </a:prstGeom>
        </p:spPr>
      </p:pic>
      <p:sp>
        <p:nvSpPr>
          <p:cNvPr id="12" name="テキスト ボックス 11">
            <a:extLst>
              <a:ext uri="{FF2B5EF4-FFF2-40B4-BE49-F238E27FC236}">
                <a16:creationId xmlns:a16="http://schemas.microsoft.com/office/drawing/2014/main" id="{BDE84172-3DD2-3102-7AE5-ABFAFFECCABF}"/>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１０</a:t>
            </a:r>
            <a:endParaRPr lang="ja-JP" altLang="en-US" dirty="0"/>
          </a:p>
        </p:txBody>
      </p:sp>
      <p:sp>
        <p:nvSpPr>
          <p:cNvPr id="13" name="楕円 12">
            <a:extLst>
              <a:ext uri="{FF2B5EF4-FFF2-40B4-BE49-F238E27FC236}">
                <a16:creationId xmlns:a16="http://schemas.microsoft.com/office/drawing/2014/main" id="{2BB47135-860B-3985-0034-76B3C72B1F6F}"/>
              </a:ext>
            </a:extLst>
          </p:cNvPr>
          <p:cNvSpPr/>
          <p:nvPr/>
        </p:nvSpPr>
        <p:spPr>
          <a:xfrm>
            <a:off x="6578205" y="2986370"/>
            <a:ext cx="2097456" cy="6126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こんなことは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ありませんか？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1524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A4B64719-C58C-34A8-7C91-EF341B19F04B}"/>
              </a:ext>
            </a:extLst>
          </p:cNvPr>
          <p:cNvPicPr>
            <a:picLocks noChangeAspect="1"/>
          </p:cNvPicPr>
          <p:nvPr/>
        </p:nvPicPr>
        <p:blipFill rotWithShape="1">
          <a:blip r:embed="rId4"/>
          <a:srcRect r="63984" b="66470"/>
          <a:stretch/>
        </p:blipFill>
        <p:spPr>
          <a:xfrm>
            <a:off x="7546681" y="1856367"/>
            <a:ext cx="1550664" cy="1360612"/>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5" name="タイトル 1">
            <a:extLst>
              <a:ext uri="{FF2B5EF4-FFF2-40B4-BE49-F238E27FC236}">
                <a16:creationId xmlns:a16="http://schemas.microsoft.com/office/drawing/2014/main" id="{0C3644A3-7D8E-600B-B1F5-870154F3702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035545C-30E6-1B92-9650-1D1FD689FF57}"/>
              </a:ext>
            </a:extLst>
          </p:cNvPr>
          <p:cNvSpPr txBox="1"/>
          <p:nvPr/>
        </p:nvSpPr>
        <p:spPr>
          <a:xfrm>
            <a:off x="305345" y="2072047"/>
            <a:ext cx="7411600" cy="1115818"/>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インターネットを利用するとき、オンライン上には、ウェブページの閲覧履歴をはじめとした</a:t>
            </a:r>
            <a:r>
              <a:rPr lang="ja-JP" altLang="en-US" b="1" dirty="0">
                <a:latin typeface="BIZ UDPゴシック" panose="020B0400000000000000" pitchFamily="50" charset="-128"/>
                <a:ea typeface="BIZ UDPゴシック" panose="020B0400000000000000" pitchFamily="50" charset="-128"/>
              </a:rPr>
              <a:t>個人の行動履歴が記録されます</a:t>
            </a:r>
            <a:r>
              <a:rPr lang="ja-JP" altLang="en-US" dirty="0">
                <a:latin typeface="BIZ UDPゴシック" panose="020B0400000000000000" pitchFamily="50" charset="-128"/>
                <a:ea typeface="BIZ UDPゴシック" panose="020B0400000000000000" pitchFamily="50" charset="-128"/>
              </a:rPr>
              <a:t>。これらの行動記録は、これから紹介する様々なインターネット上の現象と強い関連性があります。</a:t>
            </a:r>
            <a:endParaRPr lang="ja-JP" altLang="en-US" strike="sngStrike"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4813F6CA-9B32-8B61-6F2C-FDDA34539E51}"/>
              </a:ext>
            </a:extLst>
          </p:cNvPr>
          <p:cNvSpPr/>
          <p:nvPr/>
        </p:nvSpPr>
        <p:spPr>
          <a:xfrm>
            <a:off x="362152" y="5010563"/>
            <a:ext cx="4223800" cy="676871"/>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への投稿に基づいて、自分の投稿に近い内容の他人の投稿が優先して表示される</a:t>
            </a:r>
          </a:p>
        </p:txBody>
      </p:sp>
      <p:sp>
        <p:nvSpPr>
          <p:cNvPr id="13" name="四角形: 角を丸くする 12">
            <a:extLst>
              <a:ext uri="{FF2B5EF4-FFF2-40B4-BE49-F238E27FC236}">
                <a16:creationId xmlns:a16="http://schemas.microsoft.com/office/drawing/2014/main" id="{25B3C55D-F067-4E55-CECA-A39EE209C283}"/>
              </a:ext>
            </a:extLst>
          </p:cNvPr>
          <p:cNvSpPr/>
          <p:nvPr/>
        </p:nvSpPr>
        <p:spPr>
          <a:xfrm>
            <a:off x="362151" y="3552128"/>
            <a:ext cx="8465604"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BCEBCFB-2278-1093-8A83-B76ADDEC73C2}"/>
              </a:ext>
            </a:extLst>
          </p:cNvPr>
          <p:cNvSpPr txBox="1"/>
          <p:nvPr/>
        </p:nvSpPr>
        <p:spPr>
          <a:xfrm>
            <a:off x="3637807" y="3582905"/>
            <a:ext cx="1914307" cy="400110"/>
          </a:xfrm>
          <a:prstGeom prst="rect">
            <a:avLst/>
          </a:prstGeom>
          <a:noFill/>
          <a:ln>
            <a:noFill/>
          </a:ln>
        </p:spPr>
        <p:txBody>
          <a:bodyPr wrap="none" rtlCol="0">
            <a:spAutoFit/>
          </a:bodyPr>
          <a:lstStyle/>
          <a:p>
            <a:pPr algn="ctr"/>
            <a:r>
              <a:rPr kumimoji="1" lang="ja-JP" altLang="en-US" sz="2000" b="1" dirty="0">
                <a:solidFill>
                  <a:srgbClr val="FFFFFF"/>
                </a:solidFill>
                <a:latin typeface="BIZ UDPゴシック" panose="020B0400000000000000" pitchFamily="50" charset="-128"/>
                <a:ea typeface="BIZ UDPゴシック" panose="020B0400000000000000" pitchFamily="50" charset="-128"/>
              </a:rPr>
              <a:t>よくあるケース</a:t>
            </a:r>
          </a:p>
        </p:txBody>
      </p:sp>
      <p:sp>
        <p:nvSpPr>
          <p:cNvPr id="31" name="正方形/長方形 30">
            <a:extLst>
              <a:ext uri="{FF2B5EF4-FFF2-40B4-BE49-F238E27FC236}">
                <a16:creationId xmlns:a16="http://schemas.microsoft.com/office/drawing/2014/main" id="{DD47E611-83C6-B0F5-D096-F675F5CA7FC2}"/>
              </a:ext>
            </a:extLst>
          </p:cNvPr>
          <p:cNvSpPr/>
          <p:nvPr/>
        </p:nvSpPr>
        <p:spPr>
          <a:xfrm>
            <a:off x="362152" y="4148387"/>
            <a:ext cx="4223800" cy="678775"/>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「閲覧履歴」に基づいて、あなたがクリックしやすい情報が予測され、多く表示される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2" name="Rectangle 1">
            <a:extLst>
              <a:ext uri="{FF2B5EF4-FFF2-40B4-BE49-F238E27FC236}">
                <a16:creationId xmlns:a16="http://schemas.microsoft.com/office/drawing/2014/main" id="{251654AB-EE82-FF9F-1EB1-69CA1E3C1F96}"/>
              </a:ext>
            </a:extLst>
          </p:cNvPr>
          <p:cNvSpPr>
            <a:spLocks noChangeArrowheads="1"/>
          </p:cNvSpPr>
          <p:nvPr/>
        </p:nvSpPr>
        <p:spPr bwMode="auto">
          <a:xfrm>
            <a:off x="362151" y="1237078"/>
            <a:ext cx="738857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❷ネット上の行動履歴</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A566DCBB-B861-24EE-D801-C36352E26428}"/>
              </a:ext>
            </a:extLst>
          </p:cNvPr>
          <p:cNvSpPr/>
          <p:nvPr/>
        </p:nvSpPr>
        <p:spPr>
          <a:xfrm>
            <a:off x="362152" y="5837176"/>
            <a:ext cx="4223800" cy="515532"/>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様々な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投稿が消えずに残り続ける</a:t>
            </a:r>
          </a:p>
        </p:txBody>
      </p:sp>
      <p:sp>
        <p:nvSpPr>
          <p:cNvPr id="35" name="矢印: ストライプ 34">
            <a:extLst>
              <a:ext uri="{FF2B5EF4-FFF2-40B4-BE49-F238E27FC236}">
                <a16:creationId xmlns:a16="http://schemas.microsoft.com/office/drawing/2014/main" id="{D83309D6-EBCA-58E0-EEB8-1F2321B10F07}"/>
              </a:ext>
            </a:extLst>
          </p:cNvPr>
          <p:cNvSpPr/>
          <p:nvPr/>
        </p:nvSpPr>
        <p:spPr>
          <a:xfrm>
            <a:off x="4615172" y="4232084"/>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6" name="矢印: ストライプ 35">
            <a:extLst>
              <a:ext uri="{FF2B5EF4-FFF2-40B4-BE49-F238E27FC236}">
                <a16:creationId xmlns:a16="http://schemas.microsoft.com/office/drawing/2014/main" id="{D05C2261-41F9-97FB-2D52-069222C34F21}"/>
              </a:ext>
            </a:extLst>
          </p:cNvPr>
          <p:cNvSpPr/>
          <p:nvPr/>
        </p:nvSpPr>
        <p:spPr>
          <a:xfrm>
            <a:off x="4615172" y="5043569"/>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7" name="矢印: ストライプ 36">
            <a:extLst>
              <a:ext uri="{FF2B5EF4-FFF2-40B4-BE49-F238E27FC236}">
                <a16:creationId xmlns:a16="http://schemas.microsoft.com/office/drawing/2014/main" id="{E6A421FC-A5F2-10C5-6EB7-EDC30CEE9C90}"/>
              </a:ext>
            </a:extLst>
          </p:cNvPr>
          <p:cNvSpPr/>
          <p:nvPr/>
        </p:nvSpPr>
        <p:spPr>
          <a:xfrm>
            <a:off x="4615172" y="5813598"/>
            <a:ext cx="360040" cy="539110"/>
          </a:xfrm>
          <a:prstGeom prst="striped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3" name="グラフィックス 2" descr="足跡 単色塗りつぶし">
            <a:extLst>
              <a:ext uri="{FF2B5EF4-FFF2-40B4-BE49-F238E27FC236}">
                <a16:creationId xmlns:a16="http://schemas.microsoft.com/office/drawing/2014/main" id="{47BCA0EE-41C5-925D-EAF9-651F930E85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0729" y="1837882"/>
            <a:ext cx="1346616" cy="1346616"/>
          </a:xfrm>
          <a:prstGeom prst="rect">
            <a:avLst/>
          </a:prstGeom>
        </p:spPr>
      </p:pic>
      <p:sp>
        <p:nvSpPr>
          <p:cNvPr id="2" name="テキスト ボックス 1">
            <a:extLst>
              <a:ext uri="{FF2B5EF4-FFF2-40B4-BE49-F238E27FC236}">
                <a16:creationId xmlns:a16="http://schemas.microsoft.com/office/drawing/2014/main" id="{F6B6EC17-1F02-D27F-2309-68B48810E49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
        <p:nvSpPr>
          <p:cNvPr id="7" name="正方形/長方形 6">
            <a:extLst>
              <a:ext uri="{FF2B5EF4-FFF2-40B4-BE49-F238E27FC236}">
                <a16:creationId xmlns:a16="http://schemas.microsoft.com/office/drawing/2014/main" id="{F7B305F1-80E3-3496-D463-273EC7FF0987}"/>
              </a:ext>
            </a:extLst>
          </p:cNvPr>
          <p:cNvSpPr/>
          <p:nvPr/>
        </p:nvSpPr>
        <p:spPr>
          <a:xfrm>
            <a:off x="5045566" y="4152186"/>
            <a:ext cx="3782189" cy="22005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それは、あなたの行動履歴が</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rgbClr val="FA5A33"/>
                </a:solidFill>
                <a:latin typeface="BIZ UDPゴシック" panose="020B0400000000000000" pitchFamily="50" charset="-128"/>
                <a:ea typeface="BIZ UDPゴシック" panose="020B0400000000000000" pitchFamily="50" charset="-128"/>
              </a:rPr>
              <a:t>記録</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されているからです</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（例）閲覧記録、購買履歴など</a:t>
            </a:r>
          </a:p>
        </p:txBody>
      </p:sp>
      <p:sp>
        <p:nvSpPr>
          <p:cNvPr id="4" name="楕円 3">
            <a:extLst>
              <a:ext uri="{FF2B5EF4-FFF2-40B4-BE49-F238E27FC236}">
                <a16:creationId xmlns:a16="http://schemas.microsoft.com/office/drawing/2014/main" id="{A937F0C7-6B21-0B13-2B79-2D3D8C1DFEFF}"/>
              </a:ext>
            </a:extLst>
          </p:cNvPr>
          <p:cNvSpPr/>
          <p:nvPr/>
        </p:nvSpPr>
        <p:spPr>
          <a:xfrm>
            <a:off x="6578205" y="3291170"/>
            <a:ext cx="2097456" cy="61264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こんなことは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ありませんか？</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8819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6D03995C-5EDA-C926-9ACE-F7C44815605F}"/>
              </a:ext>
            </a:extLst>
          </p:cNvPr>
          <p:cNvGrpSpPr/>
          <p:nvPr/>
        </p:nvGrpSpPr>
        <p:grpSpPr>
          <a:xfrm>
            <a:off x="2422527" y="5923321"/>
            <a:ext cx="4298946" cy="778910"/>
            <a:chOff x="2271230" y="5903198"/>
            <a:chExt cx="4298946" cy="778910"/>
          </a:xfrm>
        </p:grpSpPr>
        <p:sp>
          <p:nvSpPr>
            <p:cNvPr id="3" name="四角形: 角を丸くする 2">
              <a:extLst>
                <a:ext uri="{FF2B5EF4-FFF2-40B4-BE49-F238E27FC236}">
                  <a16:creationId xmlns:a16="http://schemas.microsoft.com/office/drawing/2014/main" id="{97237873-F394-24A7-923A-E64A3A83BAE3}"/>
                </a:ext>
              </a:extLst>
            </p:cNvPr>
            <p:cNvSpPr/>
            <p:nvPr/>
          </p:nvSpPr>
          <p:spPr>
            <a:xfrm>
              <a:off x="2271230" y="5903198"/>
              <a:ext cx="4298946" cy="778910"/>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 name="Rectangle 1">
              <a:extLst>
                <a:ext uri="{FF2B5EF4-FFF2-40B4-BE49-F238E27FC236}">
                  <a16:creationId xmlns:a16="http://schemas.microsoft.com/office/drawing/2014/main" id="{9DF8E913-9BF3-284A-3115-3409AAEA5FEB}"/>
                </a:ext>
              </a:extLst>
            </p:cNvPr>
            <p:cNvSpPr>
              <a:spLocks noChangeArrowheads="1"/>
            </p:cNvSpPr>
            <p:nvPr/>
          </p:nvSpPr>
          <p:spPr bwMode="auto">
            <a:xfrm>
              <a:off x="3194557" y="6128538"/>
              <a:ext cx="319523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1400" b="1" dirty="0">
                  <a:solidFill>
                    <a:srgbClr val="4472C4"/>
                  </a:solidFill>
                  <a:latin typeface="BIZ UDPゴシック" panose="020B0400000000000000" pitchFamily="50" charset="-128"/>
                  <a:ea typeface="BIZ UDPゴシック" panose="020B0400000000000000" pitchFamily="50" charset="-128"/>
                </a:rPr>
                <a:t>プライベート機能をつかってみよう！</a:t>
              </a:r>
            </a:p>
          </p:txBody>
        </p:sp>
        <p:sp>
          <p:nvSpPr>
            <p:cNvPr id="7" name="二等辺三角形 6">
              <a:extLst>
                <a:ext uri="{FF2B5EF4-FFF2-40B4-BE49-F238E27FC236}">
                  <a16:creationId xmlns:a16="http://schemas.microsoft.com/office/drawing/2014/main" id="{D256CF42-D13A-516D-DD70-5340EF0A47D5}"/>
                </a:ext>
              </a:extLst>
            </p:cNvPr>
            <p:cNvSpPr/>
            <p:nvPr/>
          </p:nvSpPr>
          <p:spPr>
            <a:xfrm rot="5400000">
              <a:off x="2507922" y="6194590"/>
              <a:ext cx="296449" cy="196126"/>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二等辺三角形 11">
              <a:extLst>
                <a:ext uri="{FF2B5EF4-FFF2-40B4-BE49-F238E27FC236}">
                  <a16:creationId xmlns:a16="http://schemas.microsoft.com/office/drawing/2014/main" id="{5792016F-40E0-B951-1387-74F3A05C1AAC}"/>
                </a:ext>
              </a:extLst>
            </p:cNvPr>
            <p:cNvSpPr/>
            <p:nvPr/>
          </p:nvSpPr>
          <p:spPr>
            <a:xfrm rot="5400000">
              <a:off x="2808912" y="6194590"/>
              <a:ext cx="296449" cy="196126"/>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楕円 28">
            <a:extLst>
              <a:ext uri="{FF2B5EF4-FFF2-40B4-BE49-F238E27FC236}">
                <a16:creationId xmlns:a16="http://schemas.microsoft.com/office/drawing/2014/main" id="{494CF002-F691-3F25-BDCD-0A7C0BD6ED24}"/>
              </a:ext>
            </a:extLst>
          </p:cNvPr>
          <p:cNvSpPr/>
          <p:nvPr/>
        </p:nvSpPr>
        <p:spPr>
          <a:xfrm>
            <a:off x="7302374" y="1282661"/>
            <a:ext cx="1144053" cy="1144053"/>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7" name="テキスト ボックス 26">
            <a:extLst>
              <a:ext uri="{FF2B5EF4-FFF2-40B4-BE49-F238E27FC236}">
                <a16:creationId xmlns:a16="http://schemas.microsoft.com/office/drawing/2014/main" id="{CAA17062-12E7-4A1C-BAF7-DCC44702E92E}"/>
              </a:ext>
            </a:extLst>
          </p:cNvPr>
          <p:cNvSpPr txBox="1"/>
          <p:nvPr/>
        </p:nvSpPr>
        <p:spPr>
          <a:xfrm>
            <a:off x="6430500" y="3501009"/>
            <a:ext cx="2443724" cy="261610"/>
          </a:xfrm>
          <a:prstGeom prst="rect">
            <a:avLst/>
          </a:prstGeom>
          <a:noFill/>
        </p:spPr>
        <p:txBody>
          <a:bodyPr wrap="square">
            <a:spAutoFit/>
          </a:bodyPr>
          <a:lstStyle/>
          <a:p>
            <a:r>
              <a:rPr lang="en-US" altLang="ja-JP" sz="1100" dirty="0">
                <a:solidFill>
                  <a:srgbClr val="4472C4"/>
                </a:solidFill>
                <a:latin typeface="BIZ UDPゴシック" panose="020B0400000000000000" pitchFamily="50" charset="-128"/>
                <a:ea typeface="BIZ UDPゴシック" panose="020B0400000000000000" pitchFamily="50" charset="-128"/>
              </a:rPr>
              <a:t>※</a:t>
            </a:r>
            <a:r>
              <a:rPr lang="ja-JP" altLang="en-US" sz="1100" dirty="0">
                <a:solidFill>
                  <a:srgbClr val="4472C4"/>
                </a:solidFill>
                <a:latin typeface="BIZ UDPゴシック" panose="020B0400000000000000" pitchFamily="50" charset="-128"/>
                <a:ea typeface="BIZ UDPゴシック" panose="020B0400000000000000" pitchFamily="50" charset="-128"/>
              </a:rPr>
              <a:t>フィルターバブル</a:t>
            </a:r>
          </a:p>
        </p:txBody>
      </p:sp>
      <p:sp>
        <p:nvSpPr>
          <p:cNvPr id="2" name="タイトル 1">
            <a:extLst>
              <a:ext uri="{FF2B5EF4-FFF2-40B4-BE49-F238E27FC236}">
                <a16:creationId xmlns:a16="http://schemas.microsoft.com/office/drawing/2014/main" id="{196756FD-EFE3-3B99-CA4C-CEA778E6DA8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5F3F7DE-770C-614E-D2DE-631FD61F96E6}"/>
              </a:ext>
            </a:extLst>
          </p:cNvPr>
          <p:cNvSpPr txBox="1"/>
          <p:nvPr/>
        </p:nvSpPr>
        <p:spPr>
          <a:xfrm>
            <a:off x="398333" y="4444235"/>
            <a:ext cx="8332644" cy="1362232"/>
          </a:xfrm>
          <a:prstGeom prst="rect">
            <a:avLst/>
          </a:prstGeom>
          <a:noFill/>
        </p:spPr>
        <p:txBody>
          <a:bodyPr wrap="square">
            <a:spAutoFit/>
          </a:bodyPr>
          <a:lstStyle/>
          <a:p>
            <a:pPr>
              <a:lnSpc>
                <a:spcPct val="130000"/>
              </a:lnSpc>
            </a:pPr>
            <a:r>
              <a:rPr lang="ja-JP" altLang="en-US" b="1" u="sng" dirty="0">
                <a:solidFill>
                  <a:schemeClr val="accent1"/>
                </a:solidFill>
                <a:latin typeface="BIZ UDPゴシック" panose="020B0400000000000000" pitchFamily="50" charset="-128"/>
                <a:ea typeface="BIZ UDPゴシック" panose="020B0400000000000000" pitchFamily="50" charset="-128"/>
              </a:rPr>
              <a:t>自分自身が偏った情報に囲まれていないか定期的に確認しましょう</a:t>
            </a:r>
            <a:endParaRPr lang="en-US" altLang="ja-JP" b="1"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latin typeface="BIZ UDPゴシック" panose="020B0400000000000000" pitchFamily="50" charset="-128"/>
                <a:ea typeface="BIZ UDPゴシック" panose="020B0400000000000000" pitchFamily="50" charset="-128"/>
              </a:rPr>
              <a:t>　自分に近い意見や同じような情報に囲い込まれてしまうと、それ以外の事象や意見の多様性に気づきづらくなってしまう可能性があります。ブラウザの「プライベート」機能を使って、自分自身が偏った意見や誤った意見を発信してしまっていないか確認しましょう。</a:t>
            </a:r>
          </a:p>
        </p:txBody>
      </p:sp>
      <p:sp>
        <p:nvSpPr>
          <p:cNvPr id="8" name="テキスト ボックス 7">
            <a:extLst>
              <a:ext uri="{FF2B5EF4-FFF2-40B4-BE49-F238E27FC236}">
                <a16:creationId xmlns:a16="http://schemas.microsoft.com/office/drawing/2014/main" id="{7A27D5BD-7EF3-350E-89AD-C344FE78B816}"/>
              </a:ext>
            </a:extLst>
          </p:cNvPr>
          <p:cNvSpPr txBox="1"/>
          <p:nvPr/>
        </p:nvSpPr>
        <p:spPr>
          <a:xfrm>
            <a:off x="321269" y="1640832"/>
            <a:ext cx="6744080" cy="1836015"/>
          </a:xfrm>
          <a:prstGeom prst="rect">
            <a:avLst/>
          </a:prstGeom>
          <a:noFill/>
        </p:spPr>
        <p:txBody>
          <a:bodyPr wrap="square">
            <a:spAutoFit/>
          </a:bodyPr>
          <a:lstStyle/>
          <a:p>
            <a:pPr marL="285750" indent="-285750">
              <a:lnSpc>
                <a:spcPct val="13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インターネットには、より長くサービスを利用してもらうために、利用者の行動履歴に基づいて、利用者の好みに近い有益であろう情報を予測する仕組みがある</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その結果、あなたの好みと予測された情報ばかりが表示されて、類似の情報しか見えなくなってしまう･･･！</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B9C5F334-E41C-9A4B-D8FF-08DEED9A5A88}"/>
              </a:ext>
            </a:extLst>
          </p:cNvPr>
          <p:cNvSpPr/>
          <p:nvPr/>
        </p:nvSpPr>
        <p:spPr>
          <a:xfrm>
            <a:off x="321268" y="3903439"/>
            <a:ext cx="8514283"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E19A8AD-F51F-412A-55A7-8A77673B4273}"/>
              </a:ext>
            </a:extLst>
          </p:cNvPr>
          <p:cNvSpPr txBox="1"/>
          <p:nvPr/>
        </p:nvSpPr>
        <p:spPr>
          <a:xfrm>
            <a:off x="2522058" y="3934216"/>
            <a:ext cx="3908442" cy="400110"/>
          </a:xfrm>
          <a:prstGeom prst="rect">
            <a:avLst/>
          </a:prstGeom>
          <a:noFill/>
          <a:ln>
            <a:noFill/>
          </a:ln>
        </p:spPr>
        <p:txBody>
          <a:bodyPr wrap="none" rtlCol="0">
            <a:spAutoFit/>
          </a:bodyPr>
          <a:lstStyle/>
          <a:p>
            <a:pPr algn="ctr"/>
            <a:r>
              <a:rPr lang="ja-JP" altLang="en-US" sz="2000" b="1" dirty="0">
                <a:solidFill>
                  <a:srgbClr val="FFFFFF"/>
                </a:solidFill>
                <a:latin typeface="BIZ UDPゴシック" panose="020B0400000000000000" pitchFamily="50" charset="-128"/>
                <a:ea typeface="BIZ UDPゴシック" panose="020B0400000000000000" pitchFamily="50" charset="-128"/>
              </a:rPr>
              <a:t>フィルターバブルに対する注意点</a:t>
            </a:r>
            <a:endParaRPr kumimoji="1" lang="ja-JP" altLang="en-US" sz="2000" b="1" dirty="0">
              <a:solidFill>
                <a:srgbClr val="FFFFFF"/>
              </a:solidFill>
              <a:latin typeface="BIZ UDPゴシック" panose="020B0400000000000000" pitchFamily="50" charset="-128"/>
              <a:ea typeface="BIZ UDPゴシック" panose="020B0400000000000000" pitchFamily="50" charset="-128"/>
            </a:endParaRPr>
          </a:p>
        </p:txBody>
      </p:sp>
      <p:sp>
        <p:nvSpPr>
          <p:cNvPr id="28" name="Rectangle 1">
            <a:extLst>
              <a:ext uri="{FF2B5EF4-FFF2-40B4-BE49-F238E27FC236}">
                <a16:creationId xmlns:a16="http://schemas.microsoft.com/office/drawing/2014/main" id="{005A1002-FCCE-5F88-8767-CBDA424D55E2}"/>
              </a:ext>
            </a:extLst>
          </p:cNvPr>
          <p:cNvSpPr>
            <a:spLocks noChangeArrowheads="1"/>
          </p:cNvSpPr>
          <p:nvPr/>
        </p:nvSpPr>
        <p:spPr bwMode="auto">
          <a:xfrm>
            <a:off x="291925" y="1078933"/>
            <a:ext cx="728666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❸同じ情報ばかりが見えている？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pic>
        <p:nvPicPr>
          <p:cNvPr id="19" name="図 18" descr="ウィンドウ, 挿絵, 時計 が含まれている画像&#10;&#10;自動的に生成された説明">
            <a:extLst>
              <a:ext uri="{FF2B5EF4-FFF2-40B4-BE49-F238E27FC236}">
                <a16:creationId xmlns:a16="http://schemas.microsoft.com/office/drawing/2014/main" id="{DD4D524B-F68A-33A6-7203-FCA4638B48F0}"/>
              </a:ext>
            </a:extLst>
          </p:cNvPr>
          <p:cNvPicPr>
            <a:picLocks noChangeAspect="1"/>
          </p:cNvPicPr>
          <p:nvPr/>
        </p:nvPicPr>
        <p:blipFill rotWithShape="1">
          <a:blip r:embed="rId6"/>
          <a:srcRect t="50921" r="52137"/>
          <a:stretch/>
        </p:blipFill>
        <p:spPr>
          <a:xfrm>
            <a:off x="7874400" y="1470130"/>
            <a:ext cx="519587" cy="558094"/>
          </a:xfrm>
          <a:prstGeom prst="rect">
            <a:avLst/>
          </a:prstGeom>
        </p:spPr>
      </p:pic>
      <p:pic>
        <p:nvPicPr>
          <p:cNvPr id="21" name="図 20" descr="ウィンドウ, 挿絵, 時計 が含まれている画像&#10;&#10;自動的に生成された説明">
            <a:extLst>
              <a:ext uri="{FF2B5EF4-FFF2-40B4-BE49-F238E27FC236}">
                <a16:creationId xmlns:a16="http://schemas.microsoft.com/office/drawing/2014/main" id="{F8E6DEE6-8D56-4859-911A-CE649AE6D8F5}"/>
              </a:ext>
            </a:extLst>
          </p:cNvPr>
          <p:cNvPicPr>
            <a:picLocks noChangeAspect="1"/>
          </p:cNvPicPr>
          <p:nvPr/>
        </p:nvPicPr>
        <p:blipFill rotWithShape="1">
          <a:blip r:embed="rId6"/>
          <a:srcRect l="52137" b="50920"/>
          <a:stretch/>
        </p:blipFill>
        <p:spPr>
          <a:xfrm>
            <a:off x="7387668" y="1390073"/>
            <a:ext cx="519587" cy="558094"/>
          </a:xfrm>
          <a:prstGeom prst="rect">
            <a:avLst/>
          </a:prstGeom>
        </p:spPr>
      </p:pic>
      <p:pic>
        <p:nvPicPr>
          <p:cNvPr id="30" name="図 29" descr="ウィンドウ, 部屋 が含まれている画像&#10;&#10;自動的に生成された説明">
            <a:extLst>
              <a:ext uri="{FF2B5EF4-FFF2-40B4-BE49-F238E27FC236}">
                <a16:creationId xmlns:a16="http://schemas.microsoft.com/office/drawing/2014/main" id="{EBA31DA1-7A95-C443-7026-3A14D849CFEB}"/>
              </a:ext>
            </a:extLst>
          </p:cNvPr>
          <p:cNvPicPr>
            <a:picLocks noChangeAspect="1"/>
          </p:cNvPicPr>
          <p:nvPr/>
        </p:nvPicPr>
        <p:blipFill rotWithShape="1">
          <a:blip r:embed="rId7"/>
          <a:srcRect t="55324" r="58778"/>
          <a:stretch/>
        </p:blipFill>
        <p:spPr>
          <a:xfrm>
            <a:off x="7631034" y="1677880"/>
            <a:ext cx="519587" cy="558092"/>
          </a:xfrm>
          <a:prstGeom prst="rect">
            <a:avLst/>
          </a:prstGeom>
        </p:spPr>
      </p:pic>
      <p:sp>
        <p:nvSpPr>
          <p:cNvPr id="31" name="楕円 30">
            <a:extLst>
              <a:ext uri="{FF2B5EF4-FFF2-40B4-BE49-F238E27FC236}">
                <a16:creationId xmlns:a16="http://schemas.microsoft.com/office/drawing/2014/main" id="{5D693501-3DED-55CC-DBA4-C2BEA522635D}"/>
              </a:ext>
            </a:extLst>
          </p:cNvPr>
          <p:cNvSpPr/>
          <p:nvPr/>
        </p:nvSpPr>
        <p:spPr>
          <a:xfrm>
            <a:off x="7874400" y="2367940"/>
            <a:ext cx="989052" cy="98905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図 32" descr="ウィンドウ, 挿絵, 時計 が含まれている画像&#10;&#10;自動的に生成された説明">
            <a:extLst>
              <a:ext uri="{FF2B5EF4-FFF2-40B4-BE49-F238E27FC236}">
                <a16:creationId xmlns:a16="http://schemas.microsoft.com/office/drawing/2014/main" id="{2C36DE6F-18E5-E640-4D20-C07DF7723886}"/>
              </a:ext>
            </a:extLst>
          </p:cNvPr>
          <p:cNvPicPr>
            <a:picLocks noChangeAspect="1"/>
          </p:cNvPicPr>
          <p:nvPr/>
        </p:nvPicPr>
        <p:blipFill rotWithShape="1">
          <a:blip r:embed="rId6"/>
          <a:srcRect r="52137" b="47843"/>
          <a:stretch/>
        </p:blipFill>
        <p:spPr>
          <a:xfrm>
            <a:off x="8221006" y="2456766"/>
            <a:ext cx="381689" cy="435684"/>
          </a:xfrm>
          <a:prstGeom prst="rect">
            <a:avLst/>
          </a:prstGeom>
        </p:spPr>
      </p:pic>
      <p:pic>
        <p:nvPicPr>
          <p:cNvPr id="34" name="図 33" descr="ウィンドウ, 部屋 が含まれている画像&#10;&#10;自動的に生成された説明">
            <a:extLst>
              <a:ext uri="{FF2B5EF4-FFF2-40B4-BE49-F238E27FC236}">
                <a16:creationId xmlns:a16="http://schemas.microsoft.com/office/drawing/2014/main" id="{9F34BD91-6821-A0A3-5BEB-34FD9A79AC9B}"/>
              </a:ext>
            </a:extLst>
          </p:cNvPr>
          <p:cNvPicPr>
            <a:picLocks noChangeAspect="1"/>
          </p:cNvPicPr>
          <p:nvPr/>
        </p:nvPicPr>
        <p:blipFill rotWithShape="1">
          <a:blip r:embed="rId7"/>
          <a:srcRect l="53339" b="52522"/>
          <a:stretch/>
        </p:blipFill>
        <p:spPr>
          <a:xfrm>
            <a:off x="8326205" y="2690290"/>
            <a:ext cx="432048" cy="435683"/>
          </a:xfrm>
          <a:prstGeom prst="rect">
            <a:avLst/>
          </a:prstGeom>
        </p:spPr>
      </p:pic>
      <p:pic>
        <p:nvPicPr>
          <p:cNvPr id="35" name="図 34" descr="ウィンドウ, 部屋 が含まれている画像&#10;&#10;自動的に生成された説明">
            <a:extLst>
              <a:ext uri="{FF2B5EF4-FFF2-40B4-BE49-F238E27FC236}">
                <a16:creationId xmlns:a16="http://schemas.microsoft.com/office/drawing/2014/main" id="{6AF49C3B-9F16-A682-3A44-BBB2983C415A}"/>
              </a:ext>
            </a:extLst>
          </p:cNvPr>
          <p:cNvPicPr>
            <a:picLocks noChangeAspect="1"/>
          </p:cNvPicPr>
          <p:nvPr/>
        </p:nvPicPr>
        <p:blipFill rotWithShape="1">
          <a:blip r:embed="rId7"/>
          <a:srcRect r="53339" b="52522"/>
          <a:stretch/>
        </p:blipFill>
        <p:spPr>
          <a:xfrm>
            <a:off x="8025596" y="2727247"/>
            <a:ext cx="432048" cy="435683"/>
          </a:xfrm>
          <a:prstGeom prst="rect">
            <a:avLst/>
          </a:prstGeom>
        </p:spPr>
      </p:pic>
      <p:sp>
        <p:nvSpPr>
          <p:cNvPr id="36" name="楕円 35">
            <a:extLst>
              <a:ext uri="{FF2B5EF4-FFF2-40B4-BE49-F238E27FC236}">
                <a16:creationId xmlns:a16="http://schemas.microsoft.com/office/drawing/2014/main" id="{D70C489F-F74C-1201-D696-A018C139736C}"/>
              </a:ext>
            </a:extLst>
          </p:cNvPr>
          <p:cNvSpPr/>
          <p:nvPr/>
        </p:nvSpPr>
        <p:spPr>
          <a:xfrm>
            <a:off x="7221095" y="2387545"/>
            <a:ext cx="627502" cy="627502"/>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descr="ウィンドウ, 部屋 が含まれている画像&#10;&#10;自動的に生成された説明">
            <a:extLst>
              <a:ext uri="{FF2B5EF4-FFF2-40B4-BE49-F238E27FC236}">
                <a16:creationId xmlns:a16="http://schemas.microsoft.com/office/drawing/2014/main" id="{785AA426-ED05-8A58-B22D-BE8BC4A56CAB}"/>
              </a:ext>
            </a:extLst>
          </p:cNvPr>
          <p:cNvPicPr>
            <a:picLocks noChangeAspect="1"/>
          </p:cNvPicPr>
          <p:nvPr/>
        </p:nvPicPr>
        <p:blipFill rotWithShape="1">
          <a:blip r:embed="rId7"/>
          <a:srcRect l="58778" t="52522"/>
          <a:stretch/>
        </p:blipFill>
        <p:spPr>
          <a:xfrm>
            <a:off x="7472393" y="2477594"/>
            <a:ext cx="274858" cy="313740"/>
          </a:xfrm>
          <a:prstGeom prst="rect">
            <a:avLst/>
          </a:prstGeom>
        </p:spPr>
      </p:pic>
      <p:pic>
        <p:nvPicPr>
          <p:cNvPr id="40" name="図 39" descr="ウィンドウ, 挿絵, 時計 が含まれている画像&#10;&#10;自動的に生成された説明">
            <a:extLst>
              <a:ext uri="{FF2B5EF4-FFF2-40B4-BE49-F238E27FC236}">
                <a16:creationId xmlns:a16="http://schemas.microsoft.com/office/drawing/2014/main" id="{FD4A6AA9-FBB2-F3C2-9D1D-88C99B9FB230}"/>
              </a:ext>
            </a:extLst>
          </p:cNvPr>
          <p:cNvPicPr>
            <a:picLocks noChangeAspect="1"/>
          </p:cNvPicPr>
          <p:nvPr/>
        </p:nvPicPr>
        <p:blipFill rotWithShape="1">
          <a:blip r:embed="rId6"/>
          <a:srcRect l="56847" t="55636" r="-4710" b="1013"/>
          <a:stretch/>
        </p:blipFill>
        <p:spPr>
          <a:xfrm>
            <a:off x="7278772" y="2606577"/>
            <a:ext cx="274859" cy="260772"/>
          </a:xfrm>
          <a:prstGeom prst="rect">
            <a:avLst/>
          </a:prstGeom>
        </p:spPr>
      </p:pic>
      <p:sp>
        <p:nvSpPr>
          <p:cNvPr id="6" name="テキスト ボックス 5">
            <a:extLst>
              <a:ext uri="{FF2B5EF4-FFF2-40B4-BE49-F238E27FC236}">
                <a16:creationId xmlns:a16="http://schemas.microsoft.com/office/drawing/2014/main" id="{AB43FFA0-E1E0-FA37-A543-0B8BC7319992}"/>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2</a:t>
            </a:r>
            <a:endParaRPr lang="ja-JP" altLang="en-US" dirty="0"/>
          </a:p>
        </p:txBody>
      </p:sp>
    </p:spTree>
    <p:extLst>
      <p:ext uri="{BB962C8B-B14F-4D97-AF65-F5344CB8AC3E}">
        <p14:creationId xmlns:p14="http://schemas.microsoft.com/office/powerpoint/2010/main" val="4932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D0C-603E-181B-47DC-D1D2F1C82A03}"/>
            </a:ext>
          </a:extLst>
        </p:cNvPr>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AC16897E-3A7E-CCE6-AF4C-E1823FE07243}"/>
              </a:ext>
            </a:extLst>
          </p:cNvPr>
          <p:cNvSpPr/>
          <p:nvPr/>
        </p:nvSpPr>
        <p:spPr>
          <a:xfrm>
            <a:off x="467545" y="3578258"/>
            <a:ext cx="7992888" cy="263201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1">
            <a:extLst>
              <a:ext uri="{FF2B5EF4-FFF2-40B4-BE49-F238E27FC236}">
                <a16:creationId xmlns:a16="http://schemas.microsoft.com/office/drawing/2014/main" id="{54E7F510-0E6B-C54D-A2F3-2E4990020D20}"/>
              </a:ext>
            </a:extLst>
          </p:cNvPr>
          <p:cNvSpPr>
            <a:spLocks noChangeArrowheads="1"/>
          </p:cNvSpPr>
          <p:nvPr/>
        </p:nvSpPr>
        <p:spPr bwMode="auto">
          <a:xfrm>
            <a:off x="2046695" y="4183653"/>
            <a:ext cx="6235720" cy="145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ブラウザのプライベート機能を使うと</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いつもの表示とどのような違いが出るでしょうか。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F4F6D5D0-7C4D-AB3F-4821-454B4FC664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F4F6D5D0-7C4D-AB3F-4821-454B4FC664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
            <a:extLst>
              <a:ext uri="{FF2B5EF4-FFF2-40B4-BE49-F238E27FC236}">
                <a16:creationId xmlns:a16="http://schemas.microsoft.com/office/drawing/2014/main" id="{02CB1C4D-745D-C473-5B30-20E77EB50200}"/>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2" name="テキスト ボックス 1">
            <a:extLst>
              <a:ext uri="{FF2B5EF4-FFF2-40B4-BE49-F238E27FC236}">
                <a16:creationId xmlns:a16="http://schemas.microsoft.com/office/drawing/2014/main" id="{98201EAC-5D11-BF37-39AF-CAB4EDDB3DD3}"/>
              </a:ext>
            </a:extLst>
          </p:cNvPr>
          <p:cNvSpPr txBox="1"/>
          <p:nvPr/>
        </p:nvSpPr>
        <p:spPr>
          <a:xfrm>
            <a:off x="323529" y="1179147"/>
            <a:ext cx="8640959" cy="496803"/>
          </a:xfrm>
          <a:prstGeom prst="rect">
            <a:avLst/>
          </a:prstGeom>
          <a:noFill/>
        </p:spPr>
        <p:txBody>
          <a:bodyPr wrap="square">
            <a:spAutoFit/>
          </a:bodyPr>
          <a:lstStyle/>
          <a:p>
            <a:pPr algn="l">
              <a:lnSpc>
                <a:spcPct val="130000"/>
              </a:lnSpc>
            </a:pPr>
            <a:r>
              <a:rPr lang="ja-JP" altLang="en-US" sz="2400" b="1" dirty="0">
                <a:solidFill>
                  <a:schemeClr val="accent1"/>
                </a:solidFill>
                <a:latin typeface="BIZ UDPゴシック" panose="020B0400000000000000" pitchFamily="50" charset="-128"/>
                <a:ea typeface="BIZ UDPゴシック" panose="020B0400000000000000" pitchFamily="50" charset="-128"/>
              </a:rPr>
              <a:t>ブラウザの「プライベート」機能を使ってみよう</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BD4E0F6E-F0CD-4A18-8BB5-2DED6B592E2F}"/>
              </a:ext>
            </a:extLst>
          </p:cNvPr>
          <p:cNvSpPr/>
          <p:nvPr/>
        </p:nvSpPr>
        <p:spPr>
          <a:xfrm>
            <a:off x="323529" y="2587028"/>
            <a:ext cx="8280919" cy="339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プライベート」機能を使うと、過去の検索や閲覧履歴がサイトの表示に反映されなくなり、また新たに履歴が残らなくなります。「プライベート」機能を使って、自分の閲覧履歴が反映されていない状態を閲覧し</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いつも表示される内容との違いを比較してみましょう。</a:t>
            </a:r>
          </a:p>
          <a:p>
            <a:pPr>
              <a:lnSpc>
                <a:spcPct val="130000"/>
              </a:lnSpc>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AC6B3FD3-799A-B76C-07DE-4C05DCA8875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A42DB8A8-574E-7A04-6E0A-2ED27A5FFE8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grpSp>
        <p:nvGrpSpPr>
          <p:cNvPr id="49" name="グループ化 48">
            <a:extLst>
              <a:ext uri="{FF2B5EF4-FFF2-40B4-BE49-F238E27FC236}">
                <a16:creationId xmlns:a16="http://schemas.microsoft.com/office/drawing/2014/main" id="{BDAF7DC5-A2E1-303A-447D-2C04FD5D5368}"/>
              </a:ext>
            </a:extLst>
          </p:cNvPr>
          <p:cNvGrpSpPr/>
          <p:nvPr/>
        </p:nvGrpSpPr>
        <p:grpSpPr>
          <a:xfrm>
            <a:off x="803086" y="3852216"/>
            <a:ext cx="1113101" cy="2080228"/>
            <a:chOff x="4067944" y="4159770"/>
            <a:chExt cx="1113101" cy="2080228"/>
          </a:xfrm>
        </p:grpSpPr>
        <p:pic>
          <p:nvPicPr>
            <p:cNvPr id="46" name="図 45">
              <a:extLst>
                <a:ext uri="{FF2B5EF4-FFF2-40B4-BE49-F238E27FC236}">
                  <a16:creationId xmlns:a16="http://schemas.microsoft.com/office/drawing/2014/main" id="{39D20674-8435-6AB5-057D-EE865CD8930B}"/>
                </a:ext>
              </a:extLst>
            </p:cNvPr>
            <p:cNvPicPr>
              <a:picLocks noChangeAspect="1"/>
            </p:cNvPicPr>
            <p:nvPr/>
          </p:nvPicPr>
          <p:blipFill>
            <a:blip r:embed="rId6"/>
            <a:stretch>
              <a:fillRect/>
            </a:stretch>
          </p:blipFill>
          <p:spPr>
            <a:xfrm>
              <a:off x="4067944" y="4159770"/>
              <a:ext cx="1054600" cy="2080228"/>
            </a:xfrm>
            <a:prstGeom prst="rect">
              <a:avLst/>
            </a:prstGeom>
          </p:spPr>
        </p:pic>
        <p:sp>
          <p:nvSpPr>
            <p:cNvPr id="48" name="テキスト ボックス 47">
              <a:extLst>
                <a:ext uri="{FF2B5EF4-FFF2-40B4-BE49-F238E27FC236}">
                  <a16:creationId xmlns:a16="http://schemas.microsoft.com/office/drawing/2014/main" id="{BFA349E1-1DF7-603C-DD27-603AD023304F}"/>
                </a:ext>
              </a:extLst>
            </p:cNvPr>
            <p:cNvSpPr txBox="1"/>
            <p:nvPr/>
          </p:nvSpPr>
          <p:spPr>
            <a:xfrm>
              <a:off x="4126444" y="4562144"/>
              <a:ext cx="1054601" cy="1103444"/>
            </a:xfrm>
            <a:prstGeom prst="rect">
              <a:avLst/>
            </a:prstGeom>
            <a:noFill/>
          </p:spPr>
          <p:txBody>
            <a:bodyPr wrap="square">
              <a:spAutoFit/>
            </a:bodyPr>
            <a:lstStyle/>
            <a:p>
              <a:pPr algn="l">
                <a:lnSpc>
                  <a:spcPct val="130000"/>
                </a:lnSpc>
              </a:pPr>
              <a:r>
                <a:rPr lang="ja-JP" altLang="en-US" sz="6000" b="1" dirty="0">
                  <a:solidFill>
                    <a:schemeClr val="accent1"/>
                  </a:solidFill>
                  <a:latin typeface="BIZ UDPゴシック" panose="020B0400000000000000" pitchFamily="50" charset="-128"/>
                  <a:ea typeface="BIZ UDPゴシック" panose="020B0400000000000000" pitchFamily="50" charset="-128"/>
                </a:rPr>
                <a:t>？</a:t>
              </a:r>
              <a:endParaRPr lang="en-US" altLang="ja-JP" sz="4800" b="1" dirty="0">
                <a:solidFill>
                  <a:schemeClr val="accent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04207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2DF07948-604B-3DB9-71D4-8EF17C2492D0}"/>
              </a:ext>
            </a:extLst>
          </p:cNvPr>
          <p:cNvPicPr>
            <a:picLocks noChangeAspect="1"/>
          </p:cNvPicPr>
          <p:nvPr/>
        </p:nvPicPr>
        <p:blipFill>
          <a:blip r:embed="rId4"/>
          <a:stretch>
            <a:fillRect/>
          </a:stretch>
        </p:blipFill>
        <p:spPr>
          <a:xfrm>
            <a:off x="5500854" y="2254916"/>
            <a:ext cx="2481287" cy="4389500"/>
          </a:xfrm>
          <a:prstGeom prst="rect">
            <a:avLst/>
          </a:prstGeom>
        </p:spPr>
      </p:pic>
      <p:pic>
        <p:nvPicPr>
          <p:cNvPr id="24" name="Picture 2">
            <a:extLst>
              <a:ext uri="{FF2B5EF4-FFF2-40B4-BE49-F238E27FC236}">
                <a16:creationId xmlns:a16="http://schemas.microsoft.com/office/drawing/2014/main" id="{3D0BE1ED-EC16-CBDD-338F-CD5956FBA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180" y="2261420"/>
            <a:ext cx="2474042" cy="4400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1851899" y="6131920"/>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Safari</a:t>
            </a:r>
            <a:r>
              <a:rPr lang="ja-JP" altLang="en-US" dirty="0">
                <a:latin typeface="BIZ UDPゴシック" panose="020B0400000000000000" pitchFamily="50" charset="-128"/>
                <a:ea typeface="BIZ UDPゴシック" panose="020B0400000000000000" pitchFamily="50" charset="-128"/>
              </a:rPr>
              <a:t>　 　 　をダブルタップ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します</a:t>
            </a:r>
          </a:p>
        </p:txBody>
      </p:sp>
      <p:sp>
        <p:nvSpPr>
          <p:cNvPr id="25" name="四角形: 角を丸くする 24">
            <a:extLst>
              <a:ext uri="{FF2B5EF4-FFF2-40B4-BE49-F238E27FC236}">
                <a16:creationId xmlns:a16="http://schemas.microsoft.com/office/drawing/2014/main" id="{A4C4995C-D652-E6A2-5153-C15BD6C81814}"/>
              </a:ext>
            </a:extLst>
          </p:cNvPr>
          <p:cNvSpPr/>
          <p:nvPr/>
        </p:nvSpPr>
        <p:spPr>
          <a:xfrm>
            <a:off x="7593767" y="6304359"/>
            <a:ext cx="344947"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646331"/>
          </a:xfrm>
          <a:prstGeom prst="rect">
            <a:avLst/>
          </a:prstGeom>
          <a:noFill/>
        </p:spPr>
        <p:txBody>
          <a:bodyPr wrap="square" rtlCol="0" anchor="ctr">
            <a:spAutoFit/>
          </a:bodyPr>
          <a:lstStyle/>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画面右下の二重の四角マーク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　　　をダブルタップします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タイトル 1">
            <a:extLst>
              <a:ext uri="{FF2B5EF4-FFF2-40B4-BE49-F238E27FC236}">
                <a16:creationId xmlns:a16="http://schemas.microsoft.com/office/drawing/2014/main" id="{579B0016-3966-F02D-5DE6-744E2181A5C2}"/>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19" name="タイトル 1">
            <a:extLst>
              <a:ext uri="{FF2B5EF4-FFF2-40B4-BE49-F238E27FC236}">
                <a16:creationId xmlns:a16="http://schemas.microsoft.com/office/drawing/2014/main" id="{0DC54BAF-0EB4-D4DC-2E9E-5D0A1226F08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485EAC03-7C7E-5E56-C1C5-BA9826A1EA06}"/>
              </a:ext>
            </a:extLst>
          </p:cNvPr>
          <p:cNvPicPr>
            <a:picLocks noChangeAspect="1"/>
          </p:cNvPicPr>
          <p:nvPr/>
        </p:nvPicPr>
        <p:blipFill>
          <a:blip r:embed="rId8"/>
          <a:srcRect l="4277" t="4303" r="5920" b="5894"/>
          <a:stretch>
            <a:fillRect/>
          </a:stretch>
        </p:blipFill>
        <p:spPr>
          <a:xfrm>
            <a:off x="2355899" y="1530232"/>
            <a:ext cx="395621" cy="395621"/>
          </a:xfrm>
          <a:custGeom>
            <a:avLst/>
            <a:gdLst>
              <a:gd name="connsiteX0" fmla="*/ 161860 w 756000"/>
              <a:gd name="connsiteY0" fmla="*/ 0 h 756000"/>
              <a:gd name="connsiteX1" fmla="*/ 594140 w 756000"/>
              <a:gd name="connsiteY1" fmla="*/ 0 h 756000"/>
              <a:gd name="connsiteX2" fmla="*/ 756000 w 756000"/>
              <a:gd name="connsiteY2" fmla="*/ 161860 h 756000"/>
              <a:gd name="connsiteX3" fmla="*/ 756000 w 756000"/>
              <a:gd name="connsiteY3" fmla="*/ 594140 h 756000"/>
              <a:gd name="connsiteX4" fmla="*/ 594140 w 756000"/>
              <a:gd name="connsiteY4" fmla="*/ 756000 h 756000"/>
              <a:gd name="connsiteX5" fmla="*/ 161860 w 756000"/>
              <a:gd name="connsiteY5" fmla="*/ 756000 h 756000"/>
              <a:gd name="connsiteX6" fmla="*/ 0 w 756000"/>
              <a:gd name="connsiteY6" fmla="*/ 594140 h 756000"/>
              <a:gd name="connsiteX7" fmla="*/ 0 w 756000"/>
              <a:gd name="connsiteY7" fmla="*/ 161860 h 756000"/>
              <a:gd name="connsiteX8" fmla="*/ 161860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61860" y="0"/>
                </a:moveTo>
                <a:lnTo>
                  <a:pt x="594140" y="0"/>
                </a:lnTo>
                <a:cubicBezTo>
                  <a:pt x="683533" y="0"/>
                  <a:pt x="756000" y="72467"/>
                  <a:pt x="756000" y="161860"/>
                </a:cubicBezTo>
                <a:lnTo>
                  <a:pt x="756000" y="594140"/>
                </a:lnTo>
                <a:cubicBezTo>
                  <a:pt x="756000" y="683533"/>
                  <a:pt x="683533" y="756000"/>
                  <a:pt x="594140" y="756000"/>
                </a:cubicBezTo>
                <a:lnTo>
                  <a:pt x="161860" y="756000"/>
                </a:lnTo>
                <a:cubicBezTo>
                  <a:pt x="72467" y="756000"/>
                  <a:pt x="0" y="683533"/>
                  <a:pt x="0" y="594140"/>
                </a:cubicBezTo>
                <a:lnTo>
                  <a:pt x="0" y="161860"/>
                </a:lnTo>
                <a:cubicBezTo>
                  <a:pt x="0" y="72467"/>
                  <a:pt x="72467" y="0"/>
                  <a:pt x="161860" y="0"/>
                </a:cubicBezTo>
                <a:close/>
              </a:path>
            </a:pathLst>
          </a:custGeom>
        </p:spPr>
      </p:pic>
      <p:sp>
        <p:nvSpPr>
          <p:cNvPr id="27" name="サブタイトル 2">
            <a:extLst>
              <a:ext uri="{FF2B5EF4-FFF2-40B4-BE49-F238E27FC236}">
                <a16:creationId xmlns:a16="http://schemas.microsoft.com/office/drawing/2014/main" id="{B732879C-9BB9-C0C4-AA8B-51F4B5E6872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pic>
        <p:nvPicPr>
          <p:cNvPr id="29" name="Picture 3">
            <a:extLst>
              <a:ext uri="{FF2B5EF4-FFF2-40B4-BE49-F238E27FC236}">
                <a16:creationId xmlns:a16="http://schemas.microsoft.com/office/drawing/2014/main" id="{5761A42E-1338-C126-55A1-14A7A26C97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938" t="93608" r="2091" b="670"/>
          <a:stretch/>
        </p:blipFill>
        <p:spPr bwMode="auto">
          <a:xfrm>
            <a:off x="5779484" y="1839126"/>
            <a:ext cx="293664" cy="2496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0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09F2FFB0-28A3-7D8C-EC4B-ABE2504A5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gn="l">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画面下部の「プライベート」を</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978822" y="6022775"/>
            <a:ext cx="1215478" cy="48774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6" name="タイトル 1">
            <a:extLst>
              <a:ext uri="{FF2B5EF4-FFF2-40B4-BE49-F238E27FC236}">
                <a16:creationId xmlns:a16="http://schemas.microsoft.com/office/drawing/2014/main" id="{D25385D3-E0C4-142F-5BBE-1CEFA57D40D6}"/>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7" name="タイトル 1">
            <a:extLst>
              <a:ext uri="{FF2B5EF4-FFF2-40B4-BE49-F238E27FC236}">
                <a16:creationId xmlns:a16="http://schemas.microsoft.com/office/drawing/2014/main" id="{08B0EBC7-D855-3CDF-AA7F-21CE2CF9E8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9" name="サブタイトル 2">
            <a:extLst>
              <a:ext uri="{FF2B5EF4-FFF2-40B4-BE49-F238E27FC236}">
                <a16:creationId xmlns:a16="http://schemas.microsoft.com/office/drawing/2014/main" id="{2A8FA472-0D25-61CB-CC36-BC81204DA5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ブラウザの「プライベート」機能を使ってみよう</a:t>
            </a:r>
          </a:p>
        </p:txBody>
      </p:sp>
    </p:spTree>
    <p:extLst>
      <p:ext uri="{BB962C8B-B14F-4D97-AF65-F5344CB8AC3E}">
        <p14:creationId xmlns:p14="http://schemas.microsoft.com/office/powerpoint/2010/main" val="54069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8" name="テキスト ボックス 7">
            <a:extLst>
              <a:ext uri="{FF2B5EF4-FFF2-40B4-BE49-F238E27FC236}">
                <a16:creationId xmlns:a16="http://schemas.microsoft.com/office/drawing/2014/main" id="{A336DBFB-5334-7A77-CECF-68D4EC06FE95}"/>
              </a:ext>
            </a:extLst>
          </p:cNvPr>
          <p:cNvSpPr txBox="1"/>
          <p:nvPr/>
        </p:nvSpPr>
        <p:spPr>
          <a:xfrm>
            <a:off x="486573" y="1703324"/>
            <a:ext cx="3803158" cy="682046"/>
          </a:xfrm>
          <a:prstGeom prst="rect">
            <a:avLst/>
          </a:prstGeom>
          <a:noFill/>
        </p:spPr>
        <p:txBody>
          <a:bodyPr wrap="square">
            <a:spAutoFit/>
          </a:bodyPr>
          <a:lstStyle/>
          <a:p>
            <a:pPr>
              <a:lnSpc>
                <a:spcPct val="130000"/>
              </a:lnSpc>
            </a:pPr>
            <a:r>
              <a:rPr lang="ja-JP" altLang="en-US" sz="1600" b="1" dirty="0">
                <a:solidFill>
                  <a:srgbClr val="4472C4"/>
                </a:solidFill>
                <a:latin typeface="BIZ UDPゴシック" panose="020B0400000000000000" pitchFamily="50" charset="-128"/>
                <a:ea typeface="BIZ UDPゴシック" panose="020B0400000000000000" pitchFamily="50" charset="-128"/>
              </a:rPr>
              <a:t>「偽情報」とは？</a:t>
            </a:r>
          </a:p>
          <a:p>
            <a:pPr>
              <a:lnSpc>
                <a:spcPct val="130000"/>
              </a:lnSpc>
            </a:pPr>
            <a:r>
              <a:rPr lang="ja-JP" altLang="en-US" sz="1600" dirty="0">
                <a:latin typeface="BIZ UDPゴシック" panose="020B0400000000000000" pitchFamily="50" charset="-128"/>
                <a:ea typeface="BIZ UDPゴシック" panose="020B0400000000000000" pitchFamily="50" charset="-128"/>
              </a:rPr>
              <a:t>　意図的に流通・拡散されたウソの情報</a:t>
            </a:r>
          </a:p>
        </p:txBody>
      </p:sp>
      <p:sp>
        <p:nvSpPr>
          <p:cNvPr id="19" name="正方形/長方形 18">
            <a:extLst>
              <a:ext uri="{FF2B5EF4-FFF2-40B4-BE49-F238E27FC236}">
                <a16:creationId xmlns:a16="http://schemas.microsoft.com/office/drawing/2014/main" id="{5C4460F3-3845-6878-8E66-3C03282D8CD3}"/>
              </a:ext>
            </a:extLst>
          </p:cNvPr>
          <p:cNvSpPr/>
          <p:nvPr/>
        </p:nvSpPr>
        <p:spPr>
          <a:xfrm>
            <a:off x="182255" y="4527481"/>
            <a:ext cx="6417506" cy="1682683"/>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a:solidFill>
                  <a:srgbClr val="4472C4"/>
                </a:solidFill>
                <a:latin typeface="BIZ UDPゴシック" panose="020B0400000000000000" pitchFamily="50" charset="-128"/>
                <a:ea typeface="BIZ UDPゴシック" panose="020B0400000000000000" pitchFamily="50" charset="-128"/>
              </a:rPr>
              <a:t>事例（誤情報）</a:t>
            </a: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コロナ禍の</a:t>
            </a:r>
            <a:r>
              <a:rPr lang="en-US" altLang="ja-JP" sz="1600" dirty="0">
                <a:solidFill>
                  <a:schemeClr val="tx1"/>
                </a:solidFill>
                <a:latin typeface="BIZ UDPゴシック" panose="020B0400000000000000" pitchFamily="50" charset="-128"/>
                <a:ea typeface="BIZ UDPゴシック" panose="020B0400000000000000" pitchFamily="50" charset="-128"/>
              </a:rPr>
              <a:t>2020</a:t>
            </a:r>
            <a:r>
              <a:rPr lang="ja-JP" altLang="en-US" sz="1600" dirty="0">
                <a:solidFill>
                  <a:schemeClr val="tx1"/>
                </a:solidFill>
                <a:latin typeface="BIZ UDPゴシック" panose="020B0400000000000000" pitchFamily="50" charset="-128"/>
                <a:ea typeface="BIZ UDPゴシック" panose="020B0400000000000000" pitchFamily="50" charset="-128"/>
              </a:rPr>
              <a:t>年</a:t>
            </a:r>
            <a:r>
              <a:rPr lang="en-US" altLang="ja-JP" sz="1600" dirty="0">
                <a:solidFill>
                  <a:schemeClr val="tx1"/>
                </a:solidFill>
                <a:latin typeface="BIZ UDPゴシック" panose="020B0400000000000000" pitchFamily="50" charset="-128"/>
                <a:ea typeface="BIZ UDPゴシック" panose="020B0400000000000000" pitchFamily="50" charset="-128"/>
              </a:rPr>
              <a:t>4</a:t>
            </a:r>
            <a:r>
              <a:rPr lang="ja-JP" altLang="en-US" sz="1600" dirty="0">
                <a:solidFill>
                  <a:schemeClr val="tx1"/>
                </a:solidFill>
                <a:latin typeface="BIZ UDPゴシック" panose="020B0400000000000000" pitchFamily="50" charset="-128"/>
                <a:ea typeface="BIZ UDPゴシック" panose="020B0400000000000000" pitchFamily="50" charset="-128"/>
              </a:rPr>
              <a:t>月。「深く息を吸って</a:t>
            </a:r>
            <a:r>
              <a:rPr lang="en-US" altLang="ja-JP" sz="1600" dirty="0">
                <a:solidFill>
                  <a:schemeClr val="tx1"/>
                </a:solidFill>
                <a:latin typeface="BIZ UDPゴシック" panose="020B0400000000000000" pitchFamily="50" charset="-128"/>
                <a:ea typeface="BIZ UDPゴシック" panose="020B0400000000000000" pitchFamily="50"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rPr>
              <a:t>秒我慢できれば</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新型コロナに感染していない」という誤ったセルフチェックが、メッセージアプリにおいてチェーンメール形式で広がりました。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393490F-9416-ABB3-B1B9-3DF1F1EF8777}"/>
              </a:ext>
            </a:extLst>
          </p:cNvPr>
          <p:cNvSpPr/>
          <p:nvPr/>
        </p:nvSpPr>
        <p:spPr>
          <a:xfrm>
            <a:off x="182255" y="2664174"/>
            <a:ext cx="6417507"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実際の事例</a:t>
            </a:r>
          </a:p>
        </p:txBody>
      </p:sp>
      <p:sp>
        <p:nvSpPr>
          <p:cNvPr id="25" name="正方形/長方形 24">
            <a:extLst>
              <a:ext uri="{FF2B5EF4-FFF2-40B4-BE49-F238E27FC236}">
                <a16:creationId xmlns:a16="http://schemas.microsoft.com/office/drawing/2014/main" id="{E26E663E-924F-CEE1-A75A-9892F06AF4E1}"/>
              </a:ext>
            </a:extLst>
          </p:cNvPr>
          <p:cNvSpPr/>
          <p:nvPr/>
        </p:nvSpPr>
        <p:spPr>
          <a:xfrm>
            <a:off x="182255" y="3203623"/>
            <a:ext cx="6417507" cy="1205344"/>
          </a:xfrm>
          <a:prstGeom prst="rect">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a:solidFill>
                  <a:srgbClr val="4472C4"/>
                </a:solidFill>
                <a:latin typeface="BIZ UDPゴシック" panose="020B0400000000000000" pitchFamily="50" charset="-128"/>
                <a:ea typeface="BIZ UDPゴシック" panose="020B0400000000000000" pitchFamily="50" charset="-128"/>
              </a:rPr>
              <a:t>事例（偽情報）</a:t>
            </a:r>
            <a:endParaRPr lang="en-US" altLang="ja-JP" b="1"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災害時、 「動物園から動物が逃げて街を歩き回っている！」と</a:t>
            </a:r>
            <a:r>
              <a:rPr lang="en-US" altLang="ja-JP" sz="1600" dirty="0">
                <a:solidFill>
                  <a:schemeClr val="tx1"/>
                </a:solidFill>
                <a:latin typeface="BIZ UDPゴシック" panose="020B0400000000000000" pitchFamily="50" charset="-128"/>
                <a:ea typeface="BIZ UDPゴシック" panose="020B0400000000000000" pitchFamily="50" charset="-128"/>
              </a:rPr>
              <a:t>SNS</a:t>
            </a:r>
            <a:r>
              <a:rPr lang="ja-JP" altLang="en-US" sz="1600" dirty="0">
                <a:solidFill>
                  <a:schemeClr val="tx1"/>
                </a:solidFill>
                <a:latin typeface="BIZ UDPゴシック" panose="020B0400000000000000" pitchFamily="50" charset="-128"/>
                <a:ea typeface="BIZ UDPゴシック" panose="020B0400000000000000" pitchFamily="50" charset="-128"/>
              </a:rPr>
              <a:t>で何者かが</a:t>
            </a:r>
            <a:r>
              <a:rPr lang="ja-JP" altLang="en-US" sz="1600" dirty="0">
                <a:solidFill>
                  <a:srgbClr val="FF0000"/>
                </a:solidFill>
                <a:latin typeface="BIZ UDPゴシック" panose="020B0400000000000000" pitchFamily="50" charset="-128"/>
                <a:ea typeface="BIZ UDPゴシック" panose="020B0400000000000000" pitchFamily="50" charset="-128"/>
              </a:rPr>
              <a:t>意図的に</a:t>
            </a:r>
            <a:r>
              <a:rPr lang="ja-JP" altLang="en-US" sz="1600" dirty="0">
                <a:solidFill>
                  <a:schemeClr val="tx1"/>
                </a:solidFill>
                <a:latin typeface="BIZ UDPゴシック" panose="020B0400000000000000" pitchFamily="50" charset="-128"/>
                <a:ea typeface="BIZ UDPゴシック" panose="020B0400000000000000" pitchFamily="50" charset="-128"/>
              </a:rPr>
              <a:t>誤った情報を拡散させてしまいました。</a:t>
            </a:r>
          </a:p>
        </p:txBody>
      </p:sp>
      <p:sp>
        <p:nvSpPr>
          <p:cNvPr id="3" name="タイトル 1">
            <a:extLst>
              <a:ext uri="{FF2B5EF4-FFF2-40B4-BE49-F238E27FC236}">
                <a16:creationId xmlns:a16="http://schemas.microsoft.com/office/drawing/2014/main" id="{8767DC66-6043-057C-7194-65AE3F715F4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65E9415-813F-3E02-6C5B-92428F01F4A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6</a:t>
            </a:r>
            <a:endParaRPr lang="ja-JP" altLang="en-US" dirty="0"/>
          </a:p>
        </p:txBody>
      </p:sp>
      <p:grpSp>
        <p:nvGrpSpPr>
          <p:cNvPr id="5" name="グループ化 4">
            <a:extLst>
              <a:ext uri="{FF2B5EF4-FFF2-40B4-BE49-F238E27FC236}">
                <a16:creationId xmlns:a16="http://schemas.microsoft.com/office/drawing/2014/main" id="{7DB66D20-BDC3-A152-3C53-32800C67A743}"/>
              </a:ext>
            </a:extLst>
          </p:cNvPr>
          <p:cNvGrpSpPr>
            <a:grpSpLocks noChangeAspect="1"/>
          </p:cNvGrpSpPr>
          <p:nvPr/>
        </p:nvGrpSpPr>
        <p:grpSpPr>
          <a:xfrm>
            <a:off x="6851759" y="954446"/>
            <a:ext cx="2128404" cy="1107594"/>
            <a:chOff x="6520581" y="992146"/>
            <a:chExt cx="2128404" cy="1107594"/>
          </a:xfrm>
        </p:grpSpPr>
        <p:sp>
          <p:nvSpPr>
            <p:cNvPr id="41" name="Rectangle 1">
              <a:extLst>
                <a:ext uri="{FF2B5EF4-FFF2-40B4-BE49-F238E27FC236}">
                  <a16:creationId xmlns:a16="http://schemas.microsoft.com/office/drawing/2014/main" id="{AFE3D2B8-02E5-CB39-1A66-97573BAE8714}"/>
                </a:ext>
              </a:extLst>
            </p:cNvPr>
            <p:cNvSpPr>
              <a:spLocks noChangeArrowheads="1"/>
            </p:cNvSpPr>
            <p:nvPr/>
          </p:nvSpPr>
          <p:spPr bwMode="auto">
            <a:xfrm>
              <a:off x="7542810" y="992146"/>
              <a:ext cx="864096"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2" name="Rectangle 1">
              <a:extLst>
                <a:ext uri="{FF2B5EF4-FFF2-40B4-BE49-F238E27FC236}">
                  <a16:creationId xmlns:a16="http://schemas.microsoft.com/office/drawing/2014/main" id="{52E37692-5D2B-D0F0-4604-451203B39EAD}"/>
                </a:ext>
              </a:extLst>
            </p:cNvPr>
            <p:cNvSpPr>
              <a:spLocks noChangeArrowheads="1"/>
            </p:cNvSpPr>
            <p:nvPr/>
          </p:nvSpPr>
          <p:spPr bwMode="auto">
            <a:xfrm>
              <a:off x="7773270" y="1599728"/>
              <a:ext cx="864096"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24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3" name="Rectangle 1">
              <a:extLst>
                <a:ext uri="{FF2B5EF4-FFF2-40B4-BE49-F238E27FC236}">
                  <a16:creationId xmlns:a16="http://schemas.microsoft.com/office/drawing/2014/main" id="{3DD3E0D2-6C19-C8E3-BFF7-D4B0CB62BF1F}"/>
                </a:ext>
              </a:extLst>
            </p:cNvPr>
            <p:cNvSpPr>
              <a:spLocks noChangeArrowheads="1"/>
            </p:cNvSpPr>
            <p:nvPr/>
          </p:nvSpPr>
          <p:spPr bwMode="auto">
            <a:xfrm>
              <a:off x="6701951" y="1274260"/>
              <a:ext cx="864096" cy="36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6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6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4" name="Rectangle 1">
              <a:extLst>
                <a:ext uri="{FF2B5EF4-FFF2-40B4-BE49-F238E27FC236}">
                  <a16:creationId xmlns:a16="http://schemas.microsoft.com/office/drawing/2014/main" id="{2E51E6B0-D9D2-049E-30DC-CB746CA77E0E}"/>
                </a:ext>
              </a:extLst>
            </p:cNvPr>
            <p:cNvSpPr>
              <a:spLocks noChangeArrowheads="1"/>
            </p:cNvSpPr>
            <p:nvPr/>
          </p:nvSpPr>
          <p:spPr bwMode="auto">
            <a:xfrm>
              <a:off x="7624652" y="1231510"/>
              <a:ext cx="864096" cy="36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6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6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5" name="Rectangle 1">
              <a:extLst>
                <a:ext uri="{FF2B5EF4-FFF2-40B4-BE49-F238E27FC236}">
                  <a16:creationId xmlns:a16="http://schemas.microsoft.com/office/drawing/2014/main" id="{E5508220-5A5F-91BA-F6EB-87086BDD1AD7}"/>
                </a:ext>
              </a:extLst>
            </p:cNvPr>
            <p:cNvSpPr>
              <a:spLocks noChangeArrowheads="1"/>
            </p:cNvSpPr>
            <p:nvPr/>
          </p:nvSpPr>
          <p:spPr bwMode="auto">
            <a:xfrm>
              <a:off x="7485191" y="1716178"/>
              <a:ext cx="864096" cy="2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2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2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6" name="Rectangle 1">
              <a:extLst>
                <a:ext uri="{FF2B5EF4-FFF2-40B4-BE49-F238E27FC236}">
                  <a16:creationId xmlns:a16="http://schemas.microsoft.com/office/drawing/2014/main" id="{0F36CE37-4883-8EF7-44D1-51D1581738AA}"/>
                </a:ext>
              </a:extLst>
            </p:cNvPr>
            <p:cNvSpPr>
              <a:spLocks noChangeArrowheads="1"/>
            </p:cNvSpPr>
            <p:nvPr/>
          </p:nvSpPr>
          <p:spPr bwMode="auto">
            <a:xfrm>
              <a:off x="6656420" y="1024308"/>
              <a:ext cx="864096" cy="29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2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2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47" name="Rectangle 1">
              <a:extLst>
                <a:ext uri="{FF2B5EF4-FFF2-40B4-BE49-F238E27FC236}">
                  <a16:creationId xmlns:a16="http://schemas.microsoft.com/office/drawing/2014/main" id="{4572ABE5-F043-BC8B-6DBA-02958F5A569A}"/>
                </a:ext>
              </a:extLst>
            </p:cNvPr>
            <p:cNvSpPr>
              <a:spLocks noChangeArrowheads="1"/>
            </p:cNvSpPr>
            <p:nvPr/>
          </p:nvSpPr>
          <p:spPr bwMode="auto">
            <a:xfrm>
              <a:off x="6520581" y="1617153"/>
              <a:ext cx="864096" cy="42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0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20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8" name="Rectangle 1">
              <a:extLst>
                <a:ext uri="{FF2B5EF4-FFF2-40B4-BE49-F238E27FC236}">
                  <a16:creationId xmlns:a16="http://schemas.microsoft.com/office/drawing/2014/main" id="{3635BDEE-08E3-3CBC-5A75-B3EE5E11B037}"/>
                </a:ext>
              </a:extLst>
            </p:cNvPr>
            <p:cNvSpPr>
              <a:spLocks noChangeArrowheads="1"/>
            </p:cNvSpPr>
            <p:nvPr/>
          </p:nvSpPr>
          <p:spPr bwMode="auto">
            <a:xfrm>
              <a:off x="7784889" y="1479004"/>
              <a:ext cx="86409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4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49" name="Rectangle 1">
              <a:extLst>
                <a:ext uri="{FF2B5EF4-FFF2-40B4-BE49-F238E27FC236}">
                  <a16:creationId xmlns:a16="http://schemas.microsoft.com/office/drawing/2014/main" id="{60FF8EAA-A65E-5DBA-BA08-ACFED70F9017}"/>
                </a:ext>
              </a:extLst>
            </p:cNvPr>
            <p:cNvSpPr>
              <a:spLocks noChangeArrowheads="1"/>
            </p:cNvSpPr>
            <p:nvPr/>
          </p:nvSpPr>
          <p:spPr bwMode="auto">
            <a:xfrm>
              <a:off x="6964248" y="1771509"/>
              <a:ext cx="864096"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4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4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sp>
          <p:nvSpPr>
            <p:cNvPr id="50" name="Rectangle 1">
              <a:extLst>
                <a:ext uri="{FF2B5EF4-FFF2-40B4-BE49-F238E27FC236}">
                  <a16:creationId xmlns:a16="http://schemas.microsoft.com/office/drawing/2014/main" id="{83D4013A-5F15-9C8A-F8A4-72592A901147}"/>
                </a:ext>
              </a:extLst>
            </p:cNvPr>
            <p:cNvSpPr>
              <a:spLocks noChangeArrowheads="1"/>
            </p:cNvSpPr>
            <p:nvPr/>
          </p:nvSpPr>
          <p:spPr bwMode="auto">
            <a:xfrm>
              <a:off x="7061574" y="1041939"/>
              <a:ext cx="864096" cy="27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100" b="1" dirty="0">
                  <a:solidFill>
                    <a:srgbClr val="4472C4"/>
                  </a:solidFill>
                  <a:latin typeface="BIZ UDPゴシック" panose="020B0400000000000000" pitchFamily="50" charset="-128"/>
                  <a:ea typeface="BIZ UDPゴシック" panose="020B0400000000000000" pitchFamily="50" charset="-128"/>
                </a:rPr>
                <a:t>YES</a:t>
              </a:r>
              <a:endParaRPr kumimoji="0" lang="en-US" altLang="ja-JP" sz="11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51" name="Rectangle 1">
              <a:extLst>
                <a:ext uri="{FF2B5EF4-FFF2-40B4-BE49-F238E27FC236}">
                  <a16:creationId xmlns:a16="http://schemas.microsoft.com/office/drawing/2014/main" id="{CBFE4998-A972-958C-E8E8-8414F622C13E}"/>
                </a:ext>
              </a:extLst>
            </p:cNvPr>
            <p:cNvSpPr>
              <a:spLocks noChangeArrowheads="1"/>
            </p:cNvSpPr>
            <p:nvPr/>
          </p:nvSpPr>
          <p:spPr bwMode="auto">
            <a:xfrm>
              <a:off x="6851759" y="1433114"/>
              <a:ext cx="864096" cy="27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1100" b="1" dirty="0">
                  <a:solidFill>
                    <a:srgbClr val="FF3300"/>
                  </a:solidFill>
                  <a:latin typeface="BIZ UDPゴシック" panose="020B0400000000000000" pitchFamily="50" charset="-128"/>
                  <a:ea typeface="BIZ UDPゴシック" panose="020B0400000000000000" pitchFamily="50" charset="-128"/>
                </a:rPr>
                <a:t>NO</a:t>
              </a:r>
              <a:endParaRPr kumimoji="0" lang="en-US" altLang="ja-JP" sz="1100" b="1" i="0" strike="noStrike" cap="none" normalizeH="0" baseline="0" dirty="0">
                <a:ln>
                  <a:noFill/>
                </a:ln>
                <a:solidFill>
                  <a:srgbClr val="FF3300"/>
                </a:solidFill>
                <a:effectLst/>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BE98DF2A-D415-42D6-0F74-A19FE3F9152D}"/>
                </a:ext>
              </a:extLst>
            </p:cNvPr>
            <p:cNvPicPr>
              <a:picLocks noChangeAspect="1"/>
            </p:cNvPicPr>
            <p:nvPr/>
          </p:nvPicPr>
          <p:blipFill rotWithShape="1">
            <a:blip r:embed="rId6"/>
            <a:srcRect r="50000" b="43648"/>
            <a:stretch/>
          </p:blipFill>
          <p:spPr>
            <a:xfrm>
              <a:off x="6954903" y="1094196"/>
              <a:ext cx="1147627" cy="953042"/>
            </a:xfrm>
            <a:prstGeom prst="rect">
              <a:avLst/>
            </a:prstGeom>
          </p:spPr>
        </p:pic>
      </p:grpSp>
      <p:sp>
        <p:nvSpPr>
          <p:cNvPr id="2" name="楕円 1">
            <a:extLst>
              <a:ext uri="{FF2B5EF4-FFF2-40B4-BE49-F238E27FC236}">
                <a16:creationId xmlns:a16="http://schemas.microsoft.com/office/drawing/2014/main" id="{5F3E56FD-7C93-4DC1-A700-2BCAB60F0A1A}"/>
              </a:ext>
            </a:extLst>
          </p:cNvPr>
          <p:cNvSpPr/>
          <p:nvPr/>
        </p:nvSpPr>
        <p:spPr>
          <a:xfrm>
            <a:off x="4807183" y="2434798"/>
            <a:ext cx="2480603" cy="63647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気をつけましょう！</a:t>
            </a:r>
          </a:p>
        </p:txBody>
      </p:sp>
      <p:sp>
        <p:nvSpPr>
          <p:cNvPr id="4" name="テキスト ボックス 3">
            <a:extLst>
              <a:ext uri="{FF2B5EF4-FFF2-40B4-BE49-F238E27FC236}">
                <a16:creationId xmlns:a16="http://schemas.microsoft.com/office/drawing/2014/main" id="{2921C282-65F7-2260-F839-99EFEFB65396}"/>
              </a:ext>
            </a:extLst>
          </p:cNvPr>
          <p:cNvSpPr txBox="1"/>
          <p:nvPr/>
        </p:nvSpPr>
        <p:spPr>
          <a:xfrm>
            <a:off x="4272293" y="1703324"/>
            <a:ext cx="4753665" cy="682046"/>
          </a:xfrm>
          <a:prstGeom prst="rect">
            <a:avLst/>
          </a:prstGeom>
          <a:noFill/>
        </p:spPr>
        <p:txBody>
          <a:bodyPr wrap="square">
            <a:spAutoFit/>
          </a:bodyPr>
          <a:lstStyle/>
          <a:p>
            <a:pPr>
              <a:lnSpc>
                <a:spcPct val="130000"/>
              </a:lnSpc>
            </a:pPr>
            <a:r>
              <a:rPr lang="ja-JP" altLang="en-US" sz="1600" b="1" dirty="0">
                <a:solidFill>
                  <a:srgbClr val="4472C4"/>
                </a:solidFill>
                <a:latin typeface="BIZ UDPゴシック" panose="020B0400000000000000" pitchFamily="50" charset="-128"/>
                <a:ea typeface="BIZ UDPゴシック" panose="020B0400000000000000" pitchFamily="50" charset="-128"/>
              </a:rPr>
              <a:t>「誤情報」とは？</a:t>
            </a:r>
          </a:p>
          <a:p>
            <a:pPr>
              <a:lnSpc>
                <a:spcPct val="130000"/>
              </a:lnSpc>
            </a:pPr>
            <a:r>
              <a:rPr lang="ja-JP" altLang="en-US" sz="1600" dirty="0">
                <a:latin typeface="BIZ UDPゴシック" panose="020B0400000000000000" pitchFamily="50" charset="-128"/>
                <a:ea typeface="BIZ UDPゴシック" panose="020B0400000000000000" pitchFamily="50" charset="-128"/>
              </a:rPr>
              <a:t>　勘違いや誤解により流通・拡散された間違い情報</a:t>
            </a:r>
          </a:p>
        </p:txBody>
      </p:sp>
      <p:grpSp>
        <p:nvGrpSpPr>
          <p:cNvPr id="7" name="グループ化 6">
            <a:extLst>
              <a:ext uri="{FF2B5EF4-FFF2-40B4-BE49-F238E27FC236}">
                <a16:creationId xmlns:a16="http://schemas.microsoft.com/office/drawing/2014/main" id="{43D22AA6-C281-DD86-3156-843A88B9362D}"/>
              </a:ext>
            </a:extLst>
          </p:cNvPr>
          <p:cNvGrpSpPr>
            <a:grpSpLocks noChangeAspect="1"/>
          </p:cNvGrpSpPr>
          <p:nvPr/>
        </p:nvGrpSpPr>
        <p:grpSpPr>
          <a:xfrm>
            <a:off x="6919050" y="3264165"/>
            <a:ext cx="1904779" cy="1084260"/>
            <a:chOff x="-186250" y="597800"/>
            <a:chExt cx="11628467" cy="5937398"/>
          </a:xfrm>
        </p:grpSpPr>
        <p:pic>
          <p:nvPicPr>
            <p:cNvPr id="9" name="図 8">
              <a:extLst>
                <a:ext uri="{FF2B5EF4-FFF2-40B4-BE49-F238E27FC236}">
                  <a16:creationId xmlns:a16="http://schemas.microsoft.com/office/drawing/2014/main" id="{48B20DFA-4BB7-8BF0-FA81-DC6C93B5ACA1}"/>
                </a:ext>
              </a:extLst>
            </p:cNvPr>
            <p:cNvPicPr>
              <a:picLocks noChangeAspect="1"/>
            </p:cNvPicPr>
            <p:nvPr/>
          </p:nvPicPr>
          <p:blipFill rotWithShape="1">
            <a:blip r:embed="rId7"/>
            <a:srcRect r="-416" b="44485"/>
            <a:stretch/>
          </p:blipFill>
          <p:spPr>
            <a:xfrm>
              <a:off x="2846434" y="597800"/>
              <a:ext cx="6526166" cy="3261506"/>
            </a:xfrm>
            <a:prstGeom prst="rect">
              <a:avLst/>
            </a:prstGeom>
          </p:spPr>
        </p:pic>
        <p:pic>
          <p:nvPicPr>
            <p:cNvPr id="11" name="図 10">
              <a:extLst>
                <a:ext uri="{FF2B5EF4-FFF2-40B4-BE49-F238E27FC236}">
                  <a16:creationId xmlns:a16="http://schemas.microsoft.com/office/drawing/2014/main" id="{A8510964-9AAE-D428-6D34-21F7A143032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20" b="89620" l="7948" r="89834">
                          <a14:foregroundMark x1="9612" y1="68354" x2="13863" y2="48101"/>
                          <a14:foregroundMark x1="13863" y1="48101" x2="20333" y2="48101"/>
                          <a14:foregroundMark x1="9612" y1="58987" x2="10906" y2="50633"/>
                          <a14:foregroundMark x1="7948" y1="53671" x2="7948" y2="53671"/>
                          <a14:foregroundMark x1="27357" y1="49367" x2="27357" y2="49367"/>
                          <a14:foregroundMark x1="17006" y1="73165" x2="22181" y2="72405"/>
                          <a14:foregroundMark x1="22181" y1="69620" x2="22181" y2="69620"/>
                          <a14:foregroundMark x1="21257" y1="67848" x2="21257" y2="67848"/>
                          <a14:foregroundMark x1="10906" y1="46329" x2="10906" y2="46329"/>
                          <a14:foregroundMark x1="25693" y1="45316" x2="25693" y2="45316"/>
                          <a14:foregroundMark x1="17745" y1="55949" x2="59704" y2="42785"/>
                          <a14:foregroundMark x1="43808" y1="58228" x2="78743" y2="52405"/>
                          <a14:foregroundMark x1="43253" y1="40000" x2="65434" y2="29873"/>
                          <a14:foregroundMark x1="65434" y1="29873" x2="69686" y2="29873"/>
                          <a14:foregroundMark x1="32532" y1="35696" x2="64140" y2="23291"/>
                          <a14:foregroundMark x1="64140" y1="23291" x2="64510" y2="23291"/>
                          <a14:foregroundMark x1="52495" y1="25063" x2="52495" y2="25063"/>
                          <a14:foregroundMark x1="40665" y1="27595" x2="40665" y2="27595"/>
                          <a14:foregroundMark x1="46765" y1="26329" x2="46765" y2="26329"/>
                          <a14:foregroundMark x1="53789" y1="24557" x2="37708" y2="30633"/>
                          <a14:foregroundMark x1="37708" y1="30633" x2="29945" y2="38228"/>
                          <a14:foregroundMark x1="10536" y1="50127" x2="10536" y2="50127"/>
                          <a14:foregroundMark x1="40665" y1="57215" x2="70055" y2="57722"/>
                          <a14:foregroundMark x1="30869" y1="66582" x2="68762" y2="66582"/>
                          <a14:foregroundMark x1="33457" y1="42278" x2="37338" y2="41013"/>
                          <a14:foregroundMark x1="53789" y1="50127" x2="79298" y2="48101"/>
                          <a14:foregroundMark x1="67098" y1="25823" x2="81331" y2="34937"/>
                          <a14:foregroundMark x1="81331" y1="34937" x2="85213" y2="52911"/>
                          <a14:foregroundMark x1="84843" y1="58228" x2="84843" y2="58228"/>
                          <a14:foregroundMark x1="76710" y1="68354" x2="76710" y2="68354"/>
                          <a14:foregroundMark x1="77079" y1="69620" x2="77079" y2="69620"/>
                        </a14:backgroundRemoval>
                      </a14:imgEffect>
                    </a14:imgLayer>
                  </a14:imgProps>
                </a:ext>
              </a:extLst>
            </a:blip>
            <a:stretch>
              <a:fillRect/>
            </a:stretch>
          </p:blipFill>
          <p:spPr>
            <a:xfrm>
              <a:off x="8282525" y="2836553"/>
              <a:ext cx="3159692" cy="2306984"/>
            </a:xfrm>
            <a:prstGeom prst="rect">
              <a:avLst/>
            </a:prstGeom>
          </p:spPr>
        </p:pic>
        <p:pic>
          <p:nvPicPr>
            <p:cNvPr id="12" name="図 11">
              <a:extLst>
                <a:ext uri="{FF2B5EF4-FFF2-40B4-BE49-F238E27FC236}">
                  <a16:creationId xmlns:a16="http://schemas.microsoft.com/office/drawing/2014/main" id="{ACB497EE-6F88-4F37-53D6-249927ECB7E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1956" y1="21538" x2="38124" y2="30769"/>
                          <a14:foregroundMark x1="16367" y1="32923" x2="16966" y2="17538"/>
                          <a14:foregroundMark x1="22954" y1="27692" x2="21756" y2="13846"/>
                          <a14:foregroundMark x1="25349" y1="15077" x2="26547" y2="15077"/>
                          <a14:foregroundMark x1="16367" y1="17538" x2="16367" y2="17538"/>
                          <a14:foregroundMark x1="13373" y1="33846" x2="21756" y2="35077"/>
                          <a14:foregroundMark x1="25349" y1="36000" x2="35529" y2="61231"/>
                          <a14:foregroundMark x1="29541" y1="34462" x2="49900" y2="27692"/>
                          <a14:foregroundMark x1="49900" y1="27692" x2="53892" y2="43385"/>
                          <a14:foregroundMark x1="53892" y1="43385" x2="44711" y2="50154"/>
                          <a14:foregroundMark x1="44711" y1="50154" x2="44511" y2="50154"/>
                          <a14:foregroundMark x1="36327" y1="83385" x2="36327" y2="83385"/>
                          <a14:foregroundMark x1="32535" y1="59077" x2="34731" y2="77538"/>
                          <a14:foregroundMark x1="45309" y1="53231" x2="64471" y2="53538"/>
                          <a14:foregroundMark x1="64471" y1="53538" x2="67665" y2="45846"/>
                          <a14:foregroundMark x1="75050" y1="84923" x2="75050" y2="84923"/>
                          <a14:foregroundMark x1="66467" y1="64615" x2="69661" y2="70154"/>
                          <a14:foregroundMark x1="81238" y1="46462" x2="81238" y2="46462"/>
                          <a14:foregroundMark x1="75649" y1="24923" x2="80838" y2="42462"/>
                        </a14:backgroundRemoval>
                      </a14:imgEffect>
                    </a14:imgLayer>
                  </a14:imgProps>
                </a:ext>
              </a:extLst>
            </a:blip>
            <a:stretch>
              <a:fillRect/>
            </a:stretch>
          </p:blipFill>
          <p:spPr>
            <a:xfrm>
              <a:off x="3559852" y="2917235"/>
              <a:ext cx="5577230" cy="3617963"/>
            </a:xfrm>
            <a:prstGeom prst="rect">
              <a:avLst/>
            </a:prstGeom>
          </p:spPr>
        </p:pic>
        <p:pic>
          <p:nvPicPr>
            <p:cNvPr id="13" name="図 12">
              <a:extLst>
                <a:ext uri="{FF2B5EF4-FFF2-40B4-BE49-F238E27FC236}">
                  <a16:creationId xmlns:a16="http://schemas.microsoft.com/office/drawing/2014/main" id="{DB1550D3-01D5-922B-39CD-8D9CEF476ED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23412" y1="62350" x2="26134" y2="50600"/>
                          <a14:foregroundMark x1="26134" y1="50600" x2="43920" y2="41007"/>
                          <a14:foregroundMark x1="43920" y1="41007" x2="60617" y2="38609"/>
                          <a14:foregroundMark x1="60617" y1="38609" x2="70417" y2="43645"/>
                          <a14:foregroundMark x1="70417" y1="43645" x2="59891" y2="53477"/>
                          <a14:foregroundMark x1="59891" y1="53477" x2="46824" y2="53477"/>
                          <a14:foregroundMark x1="26497" y1="69305" x2="26497" y2="69305"/>
                          <a14:foregroundMark x1="71688" y1="70024" x2="71688" y2="70024"/>
                          <a14:foregroundMark x1="26497" y1="43645" x2="26497" y2="43645"/>
                          <a14:foregroundMark x1="51361" y1="67626" x2="51361" y2="67626"/>
                          <a14:foregroundMark x1="32486" y1="31894" x2="32486" y2="31894"/>
                        </a14:backgroundRemoval>
                      </a14:imgEffect>
                    </a14:imgLayer>
                  </a14:imgProps>
                </a:ext>
              </a:extLst>
            </a:blip>
            <a:stretch>
              <a:fillRect/>
            </a:stretch>
          </p:blipFill>
          <p:spPr>
            <a:xfrm>
              <a:off x="-186250" y="2483567"/>
              <a:ext cx="4605338" cy="3485346"/>
            </a:xfrm>
            <a:prstGeom prst="rect">
              <a:avLst/>
            </a:prstGeom>
          </p:spPr>
        </p:pic>
      </p:grpSp>
      <p:sp>
        <p:nvSpPr>
          <p:cNvPr id="14" name="Rectangle 1">
            <a:extLst>
              <a:ext uri="{FF2B5EF4-FFF2-40B4-BE49-F238E27FC236}">
                <a16:creationId xmlns:a16="http://schemas.microsoft.com/office/drawing/2014/main" id="{31B66627-5CF5-CECB-6268-3767DA8A90AD}"/>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25C4FF06-6165-E33E-B52C-41726280EAAF}"/>
              </a:ext>
            </a:extLst>
          </p:cNvPr>
          <p:cNvGrpSpPr>
            <a:grpSpLocks noChangeAspect="1"/>
          </p:cNvGrpSpPr>
          <p:nvPr/>
        </p:nvGrpSpPr>
        <p:grpSpPr>
          <a:xfrm>
            <a:off x="6691025" y="4860493"/>
            <a:ext cx="2518581" cy="1372902"/>
            <a:chOff x="10803783" y="2749808"/>
            <a:chExt cx="7335997" cy="3568682"/>
          </a:xfrm>
        </p:grpSpPr>
        <p:grpSp>
          <p:nvGrpSpPr>
            <p:cNvPr id="16" name="グループ化 15">
              <a:extLst>
                <a:ext uri="{FF2B5EF4-FFF2-40B4-BE49-F238E27FC236}">
                  <a16:creationId xmlns:a16="http://schemas.microsoft.com/office/drawing/2014/main" id="{47958DB3-4E0A-071B-6CAE-261085496195}"/>
                </a:ext>
              </a:extLst>
            </p:cNvPr>
            <p:cNvGrpSpPr/>
            <p:nvPr/>
          </p:nvGrpSpPr>
          <p:grpSpPr>
            <a:xfrm>
              <a:off x="10803783" y="2973364"/>
              <a:ext cx="6309086" cy="2922742"/>
              <a:chOff x="10803783" y="2973364"/>
              <a:chExt cx="6309086" cy="2922742"/>
            </a:xfrm>
          </p:grpSpPr>
          <p:grpSp>
            <p:nvGrpSpPr>
              <p:cNvPr id="18" name="グループ化 17">
                <a:extLst>
                  <a:ext uri="{FF2B5EF4-FFF2-40B4-BE49-F238E27FC236}">
                    <a16:creationId xmlns:a16="http://schemas.microsoft.com/office/drawing/2014/main" id="{6B133AB2-9DCC-DF47-866E-657F5BBEEED8}"/>
                  </a:ext>
                </a:extLst>
              </p:cNvPr>
              <p:cNvGrpSpPr/>
              <p:nvPr/>
            </p:nvGrpSpPr>
            <p:grpSpPr>
              <a:xfrm>
                <a:off x="10803783" y="2973364"/>
                <a:ext cx="6309086" cy="2922742"/>
                <a:chOff x="11049000" y="7190087"/>
                <a:chExt cx="6309086" cy="3603502"/>
              </a:xfrm>
            </p:grpSpPr>
            <p:sp>
              <p:nvSpPr>
                <p:cNvPr id="29" name="四角形: 上の 2 つの角を丸める 28">
                  <a:extLst>
                    <a:ext uri="{FF2B5EF4-FFF2-40B4-BE49-F238E27FC236}">
                      <a16:creationId xmlns:a16="http://schemas.microsoft.com/office/drawing/2014/main" id="{8A2B61B4-023B-2825-A420-C3FB33CA0275}"/>
                    </a:ext>
                  </a:extLst>
                </p:cNvPr>
                <p:cNvSpPr/>
                <p:nvPr/>
              </p:nvSpPr>
              <p:spPr>
                <a:xfrm>
                  <a:off x="11049000" y="7190087"/>
                  <a:ext cx="6309086" cy="3603502"/>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sp>
              <p:nvSpPr>
                <p:cNvPr id="30" name="四角形: 上の 2 つの角を丸める 29">
                  <a:extLst>
                    <a:ext uri="{FF2B5EF4-FFF2-40B4-BE49-F238E27FC236}">
                      <a16:creationId xmlns:a16="http://schemas.microsoft.com/office/drawing/2014/main" id="{151E08D8-1C5C-BC9E-B7C2-FD508699563F}"/>
                    </a:ext>
                  </a:extLst>
                </p:cNvPr>
                <p:cNvSpPr/>
                <p:nvPr/>
              </p:nvSpPr>
              <p:spPr>
                <a:xfrm>
                  <a:off x="11285562" y="7435226"/>
                  <a:ext cx="5835963" cy="3358363"/>
                </a:xfrm>
                <a:prstGeom prst="round2SameRect">
                  <a:avLst>
                    <a:gd name="adj1" fmla="val 1408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grpSp>
          <p:sp>
            <p:nvSpPr>
              <p:cNvPr id="22" name="テキスト ボックス 21">
                <a:extLst>
                  <a:ext uri="{FF2B5EF4-FFF2-40B4-BE49-F238E27FC236}">
                    <a16:creationId xmlns:a16="http://schemas.microsoft.com/office/drawing/2014/main" id="{E5663306-0FE6-9F4E-05BC-7BB6EAB7447F}"/>
                  </a:ext>
                </a:extLst>
              </p:cNvPr>
              <p:cNvSpPr txBox="1">
                <a:spLocks noChangeAspect="1"/>
              </p:cNvSpPr>
              <p:nvPr/>
            </p:nvSpPr>
            <p:spPr>
              <a:xfrm>
                <a:off x="11344032" y="4234390"/>
                <a:ext cx="5333407" cy="1408685"/>
              </a:xfrm>
              <a:prstGeom prst="rect">
                <a:avLst/>
              </a:prstGeom>
              <a:noFill/>
            </p:spPr>
            <p:txBody>
              <a:bodyPr wrap="square" lIns="0" tIns="0" rIns="0" bIns="0" rtlCol="0">
                <a:spAutoFit/>
              </a:bodyPr>
              <a:lstStyle/>
              <a:p>
                <a:pPr defTabSz="685789">
                  <a:lnSpc>
                    <a:spcPct val="110000"/>
                  </a:lnSpc>
                  <a:defRPr/>
                </a:pPr>
                <a:r>
                  <a:rPr lang="ja-JP" altLang="en-US" sz="800" dirty="0">
                    <a:solidFill>
                      <a:srgbClr val="3C3C3C"/>
                    </a:solidFill>
                    <a:latin typeface="BIZ UDPゴシック" panose="020B0400000000000000" pitchFamily="50" charset="-128"/>
                    <a:ea typeface="BIZ UDPゴシック" panose="020B0400000000000000" pitchFamily="50" charset="-128"/>
                  </a:rPr>
                  <a:t>医療関係者の方の話として、</a:t>
                </a:r>
                <a:br>
                  <a:rPr lang="en-US" altLang="ja-JP" sz="800" dirty="0">
                    <a:solidFill>
                      <a:srgbClr val="3C3C3C"/>
                    </a:solidFill>
                    <a:latin typeface="BIZ UDPゴシック" panose="020B0400000000000000" pitchFamily="50" charset="-128"/>
                    <a:ea typeface="BIZ UDPゴシック" panose="020B0400000000000000" pitchFamily="50" charset="-128"/>
                  </a:rPr>
                </a:br>
                <a:r>
                  <a:rPr lang="ja-JP" altLang="en-US" sz="800" dirty="0">
                    <a:solidFill>
                      <a:srgbClr val="3C3C3C"/>
                    </a:solidFill>
                    <a:latin typeface="BIZ UDPゴシック" panose="020B0400000000000000" pitchFamily="50" charset="-128"/>
                    <a:ea typeface="BIZ UDPゴシック" panose="020B0400000000000000" pitchFamily="50" charset="-128"/>
                  </a:rPr>
                  <a:t>深く息を吸って１０秒我慢し、咳が出たり</a:t>
                </a:r>
                <a:br>
                  <a:rPr lang="en-US" altLang="ja-JP" sz="800" dirty="0">
                    <a:solidFill>
                      <a:srgbClr val="3C3C3C"/>
                    </a:solidFill>
                    <a:latin typeface="BIZ UDPゴシック" panose="020B0400000000000000" pitchFamily="50" charset="-128"/>
                    <a:ea typeface="BIZ UDPゴシック" panose="020B0400000000000000" pitchFamily="50" charset="-128"/>
                  </a:rPr>
                </a:br>
                <a:r>
                  <a:rPr lang="ja-JP" altLang="en-US" sz="800" dirty="0">
                    <a:solidFill>
                      <a:srgbClr val="3C3C3C"/>
                    </a:solidFill>
                    <a:latin typeface="BIZ UDPゴシック" panose="020B0400000000000000" pitchFamily="50" charset="-128"/>
                    <a:ea typeface="BIZ UDPゴシック" panose="020B0400000000000000" pitchFamily="50" charset="-128"/>
                  </a:rPr>
                  <a:t>息切れするなどの不快な症状が出なければ、感染の可能性は低いようです。</a:t>
                </a:r>
              </a:p>
            </p:txBody>
          </p:sp>
          <p:sp>
            <p:nvSpPr>
              <p:cNvPr id="23" name="テキスト ボックス 22">
                <a:extLst>
                  <a:ext uri="{FF2B5EF4-FFF2-40B4-BE49-F238E27FC236}">
                    <a16:creationId xmlns:a16="http://schemas.microsoft.com/office/drawing/2014/main" id="{3759B0EA-D6FA-F82B-AC64-1A602B2358A0}"/>
                  </a:ext>
                </a:extLst>
              </p:cNvPr>
              <p:cNvSpPr txBox="1"/>
              <p:nvPr/>
            </p:nvSpPr>
            <p:spPr>
              <a:xfrm>
                <a:off x="12067876" y="3518894"/>
                <a:ext cx="1525358" cy="352778"/>
              </a:xfrm>
              <a:prstGeom prst="rect">
                <a:avLst/>
              </a:prstGeom>
              <a:noFill/>
            </p:spPr>
            <p:txBody>
              <a:bodyPr wrap="none" lIns="0" tIns="0" rIns="0" bIns="0" rtlCol="0">
                <a:spAutoFit/>
              </a:bodyPr>
              <a:lstStyle/>
              <a:p>
                <a:pPr defTabSz="685789">
                  <a:lnSpc>
                    <a:spcPct val="110000"/>
                  </a:lnSpc>
                  <a:defRPr/>
                </a:pPr>
                <a:r>
                  <a:rPr lang="ja-JP" altLang="en-US" sz="900" dirty="0">
                    <a:solidFill>
                      <a:srgbClr val="3C3C3C"/>
                    </a:solidFill>
                    <a:latin typeface="BIZ UDPゴシック" panose="020B0400000000000000" pitchFamily="50" charset="-128"/>
                    <a:ea typeface="BIZ UDPゴシック" panose="020B0400000000000000" pitchFamily="50" charset="-128"/>
                  </a:rPr>
                  <a:t>マル得情報</a:t>
                </a:r>
              </a:p>
            </p:txBody>
          </p:sp>
          <p:sp>
            <p:nvSpPr>
              <p:cNvPr id="24" name="フリーフォーム: 図形 23">
                <a:extLst>
                  <a:ext uri="{FF2B5EF4-FFF2-40B4-BE49-F238E27FC236}">
                    <a16:creationId xmlns:a16="http://schemas.microsoft.com/office/drawing/2014/main" id="{589314EE-B3E0-B0AF-59FA-0DB9D6D76DB6}"/>
                  </a:ext>
                </a:extLst>
              </p:cNvPr>
              <p:cNvSpPr/>
              <p:nvPr/>
            </p:nvSpPr>
            <p:spPr>
              <a:xfrm>
                <a:off x="13709177" y="3553164"/>
                <a:ext cx="320015" cy="310080"/>
              </a:xfrm>
              <a:custGeom>
                <a:avLst/>
                <a:gdLst>
                  <a:gd name="connsiteX0" fmla="*/ 155037 w 310074"/>
                  <a:gd name="connsiteY0" fmla="*/ 0 h 310080"/>
                  <a:gd name="connsiteX1" fmla="*/ 173309 w 310074"/>
                  <a:gd name="connsiteY1" fmla="*/ 7535 h 310080"/>
                  <a:gd name="connsiteX2" fmla="*/ 194453 w 310074"/>
                  <a:gd name="connsiteY2" fmla="*/ 28679 h 310080"/>
                  <a:gd name="connsiteX3" fmla="*/ 216508 w 310074"/>
                  <a:gd name="connsiteY3" fmla="*/ 37815 h 310080"/>
                  <a:gd name="connsiteX4" fmla="*/ 246423 w 310074"/>
                  <a:gd name="connsiteY4" fmla="*/ 37815 h 310080"/>
                  <a:gd name="connsiteX5" fmla="*/ 272265 w 310074"/>
                  <a:gd name="connsiteY5" fmla="*/ 63668 h 310080"/>
                  <a:gd name="connsiteX6" fmla="*/ 272265 w 310074"/>
                  <a:gd name="connsiteY6" fmla="*/ 93572 h 310080"/>
                  <a:gd name="connsiteX7" fmla="*/ 281397 w 310074"/>
                  <a:gd name="connsiteY7" fmla="*/ 115623 h 310080"/>
                  <a:gd name="connsiteX8" fmla="*/ 302545 w 310074"/>
                  <a:gd name="connsiteY8" fmla="*/ 136767 h 310080"/>
                  <a:gd name="connsiteX9" fmla="*/ 302545 w 310074"/>
                  <a:gd name="connsiteY9" fmla="*/ 173326 h 310080"/>
                  <a:gd name="connsiteX10" fmla="*/ 281397 w 310074"/>
                  <a:gd name="connsiteY10" fmla="*/ 194470 h 310080"/>
                  <a:gd name="connsiteX11" fmla="*/ 272265 w 310074"/>
                  <a:gd name="connsiteY11" fmla="*/ 216521 h 310080"/>
                  <a:gd name="connsiteX12" fmla="*/ 272265 w 310074"/>
                  <a:gd name="connsiteY12" fmla="*/ 246425 h 310080"/>
                  <a:gd name="connsiteX13" fmla="*/ 246423 w 310074"/>
                  <a:gd name="connsiteY13" fmla="*/ 272271 h 310080"/>
                  <a:gd name="connsiteX14" fmla="*/ 216508 w 310074"/>
                  <a:gd name="connsiteY14" fmla="*/ 272271 h 310080"/>
                  <a:gd name="connsiteX15" fmla="*/ 194453 w 310074"/>
                  <a:gd name="connsiteY15" fmla="*/ 281399 h 310080"/>
                  <a:gd name="connsiteX16" fmla="*/ 173309 w 310074"/>
                  <a:gd name="connsiteY16" fmla="*/ 302551 h 310080"/>
                  <a:gd name="connsiteX17" fmla="*/ 136765 w 310074"/>
                  <a:gd name="connsiteY17" fmla="*/ 302551 h 310080"/>
                  <a:gd name="connsiteX18" fmla="*/ 115621 w 310074"/>
                  <a:gd name="connsiteY18" fmla="*/ 281399 h 310080"/>
                  <a:gd name="connsiteX19" fmla="*/ 93566 w 310074"/>
                  <a:gd name="connsiteY19" fmla="*/ 272271 h 310080"/>
                  <a:gd name="connsiteX20" fmla="*/ 63663 w 310074"/>
                  <a:gd name="connsiteY20" fmla="*/ 272271 h 310080"/>
                  <a:gd name="connsiteX21" fmla="*/ 37821 w 310074"/>
                  <a:gd name="connsiteY21" fmla="*/ 246425 h 310080"/>
                  <a:gd name="connsiteX22" fmla="*/ 37821 w 310074"/>
                  <a:gd name="connsiteY22" fmla="*/ 216521 h 310080"/>
                  <a:gd name="connsiteX23" fmla="*/ 28689 w 310074"/>
                  <a:gd name="connsiteY23" fmla="*/ 194470 h 310080"/>
                  <a:gd name="connsiteX24" fmla="*/ 7541 w 310074"/>
                  <a:gd name="connsiteY24" fmla="*/ 173326 h 310080"/>
                  <a:gd name="connsiteX25" fmla="*/ 7541 w 310074"/>
                  <a:gd name="connsiteY25" fmla="*/ 136767 h 310080"/>
                  <a:gd name="connsiteX26" fmla="*/ 28689 w 310074"/>
                  <a:gd name="connsiteY26" fmla="*/ 115623 h 310080"/>
                  <a:gd name="connsiteX27" fmla="*/ 37821 w 310074"/>
                  <a:gd name="connsiteY27" fmla="*/ 93572 h 310080"/>
                  <a:gd name="connsiteX28" fmla="*/ 37821 w 310074"/>
                  <a:gd name="connsiteY28" fmla="*/ 63668 h 310080"/>
                  <a:gd name="connsiteX29" fmla="*/ 63663 w 310074"/>
                  <a:gd name="connsiteY29" fmla="*/ 37823 h 310080"/>
                  <a:gd name="connsiteX30" fmla="*/ 93566 w 310074"/>
                  <a:gd name="connsiteY30" fmla="*/ 37823 h 310080"/>
                  <a:gd name="connsiteX31" fmla="*/ 115621 w 310074"/>
                  <a:gd name="connsiteY31" fmla="*/ 28695 h 310080"/>
                  <a:gd name="connsiteX32" fmla="*/ 136765 w 310074"/>
                  <a:gd name="connsiteY32" fmla="*/ 7535 h 310080"/>
                  <a:gd name="connsiteX33" fmla="*/ 155037 w 310074"/>
                  <a:gd name="connsiteY33" fmla="*/ 0 h 3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0074" h="310080">
                    <a:moveTo>
                      <a:pt x="155037" y="0"/>
                    </a:moveTo>
                    <a:cubicBezTo>
                      <a:pt x="161662" y="0"/>
                      <a:pt x="168286" y="2512"/>
                      <a:pt x="173309" y="7535"/>
                    </a:cubicBezTo>
                    <a:lnTo>
                      <a:pt x="194453" y="28679"/>
                    </a:lnTo>
                    <a:cubicBezTo>
                      <a:pt x="199472" y="33695"/>
                      <a:pt x="209403" y="37815"/>
                      <a:pt x="216508" y="37815"/>
                    </a:cubicBezTo>
                    <a:lnTo>
                      <a:pt x="246423" y="37815"/>
                    </a:lnTo>
                    <a:cubicBezTo>
                      <a:pt x="260644" y="37823"/>
                      <a:pt x="272265" y="49443"/>
                      <a:pt x="272265" y="63668"/>
                    </a:cubicBezTo>
                    <a:lnTo>
                      <a:pt x="272265" y="93572"/>
                    </a:lnTo>
                    <a:cubicBezTo>
                      <a:pt x="272265" y="100685"/>
                      <a:pt x="276377" y="110604"/>
                      <a:pt x="281397" y="115623"/>
                    </a:cubicBezTo>
                    <a:lnTo>
                      <a:pt x="302545" y="136767"/>
                    </a:lnTo>
                    <a:cubicBezTo>
                      <a:pt x="312584" y="146814"/>
                      <a:pt x="312584" y="163264"/>
                      <a:pt x="302545" y="173326"/>
                    </a:cubicBezTo>
                    <a:lnTo>
                      <a:pt x="281397" y="194470"/>
                    </a:lnTo>
                    <a:cubicBezTo>
                      <a:pt x="276381" y="199486"/>
                      <a:pt x="272265" y="209405"/>
                      <a:pt x="272265" y="216521"/>
                    </a:cubicBezTo>
                    <a:lnTo>
                      <a:pt x="272265" y="246425"/>
                    </a:lnTo>
                    <a:cubicBezTo>
                      <a:pt x="272265" y="260635"/>
                      <a:pt x="260644" y="272271"/>
                      <a:pt x="246423" y="272271"/>
                    </a:cubicBezTo>
                    <a:lnTo>
                      <a:pt x="216508" y="272271"/>
                    </a:lnTo>
                    <a:cubicBezTo>
                      <a:pt x="209403" y="272271"/>
                      <a:pt x="199476" y="276379"/>
                      <a:pt x="194453" y="281399"/>
                    </a:cubicBezTo>
                    <a:lnTo>
                      <a:pt x="173309" y="302551"/>
                    </a:lnTo>
                    <a:cubicBezTo>
                      <a:pt x="163262" y="312590"/>
                      <a:pt x="146812" y="312590"/>
                      <a:pt x="136765" y="302551"/>
                    </a:cubicBezTo>
                    <a:lnTo>
                      <a:pt x="115621" y="281399"/>
                    </a:lnTo>
                    <a:cubicBezTo>
                      <a:pt x="110602" y="276383"/>
                      <a:pt x="100671" y="272271"/>
                      <a:pt x="93566" y="272271"/>
                    </a:cubicBezTo>
                    <a:lnTo>
                      <a:pt x="63663" y="272271"/>
                    </a:lnTo>
                    <a:cubicBezTo>
                      <a:pt x="49457" y="272271"/>
                      <a:pt x="37821" y="260635"/>
                      <a:pt x="37821" y="246425"/>
                    </a:cubicBezTo>
                    <a:lnTo>
                      <a:pt x="37821" y="216521"/>
                    </a:lnTo>
                    <a:cubicBezTo>
                      <a:pt x="37821" y="209436"/>
                      <a:pt x="33712" y="199490"/>
                      <a:pt x="28689" y="194470"/>
                    </a:cubicBezTo>
                    <a:lnTo>
                      <a:pt x="7541" y="173326"/>
                    </a:lnTo>
                    <a:cubicBezTo>
                      <a:pt x="-2514" y="163264"/>
                      <a:pt x="-2514" y="146814"/>
                      <a:pt x="7541" y="136767"/>
                    </a:cubicBezTo>
                    <a:lnTo>
                      <a:pt x="28689" y="115623"/>
                    </a:lnTo>
                    <a:cubicBezTo>
                      <a:pt x="33708" y="110608"/>
                      <a:pt x="37821" y="100658"/>
                      <a:pt x="37821" y="93572"/>
                    </a:cubicBezTo>
                    <a:lnTo>
                      <a:pt x="37821" y="63668"/>
                    </a:lnTo>
                    <a:cubicBezTo>
                      <a:pt x="37821" y="49443"/>
                      <a:pt x="49457" y="37823"/>
                      <a:pt x="63663" y="37823"/>
                    </a:cubicBezTo>
                    <a:lnTo>
                      <a:pt x="93566" y="37823"/>
                    </a:lnTo>
                    <a:cubicBezTo>
                      <a:pt x="100656" y="37823"/>
                      <a:pt x="110598" y="33714"/>
                      <a:pt x="115621" y="28695"/>
                    </a:cubicBezTo>
                    <a:lnTo>
                      <a:pt x="136765" y="7535"/>
                    </a:lnTo>
                    <a:cubicBezTo>
                      <a:pt x="141789" y="2512"/>
                      <a:pt x="148413" y="0"/>
                      <a:pt x="155037" y="0"/>
                    </a:cubicBezTo>
                    <a:close/>
                  </a:path>
                </a:pathLst>
              </a:custGeom>
              <a:solidFill>
                <a:schemeClr val="accent1"/>
              </a:solidFill>
              <a:ln w="3810" cap="flat">
                <a:noFill/>
                <a:prstDash val="solid"/>
                <a:miter/>
              </a:ln>
            </p:spPr>
            <p:txBody>
              <a:bodyPr rtlCol="0" anchor="ctr"/>
              <a:lstStyle/>
              <a:p>
                <a:pPr defTabSz="685789">
                  <a:defRPr/>
                </a:pPr>
                <a:endParaRPr lang="ja-JP" altLang="en-US" sz="1000" dirty="0">
                  <a:solidFill>
                    <a:srgbClr val="3C3C3C"/>
                  </a:solidFill>
                  <a:latin typeface="BIZ UDPゴシック" panose="020B0400000000000000" pitchFamily="50" charset="-128"/>
                  <a:ea typeface="BIZ UDPゴシック" panose="020B0400000000000000" pitchFamily="50" charset="-128"/>
                </a:endParaRPr>
              </a:p>
            </p:txBody>
          </p:sp>
          <p:sp>
            <p:nvSpPr>
              <p:cNvPr id="27" name="グラフィックス 50" descr="チェック マーク 単色塗りつぶし">
                <a:extLst>
                  <a:ext uri="{FF2B5EF4-FFF2-40B4-BE49-F238E27FC236}">
                    <a16:creationId xmlns:a16="http://schemas.microsoft.com/office/drawing/2014/main" id="{C1D08FFF-7D99-0498-29ED-5C0BE3C94A03}"/>
                  </a:ext>
                </a:extLst>
              </p:cNvPr>
              <p:cNvSpPr/>
              <p:nvPr/>
            </p:nvSpPr>
            <p:spPr>
              <a:xfrm>
                <a:off x="13779355" y="3649061"/>
                <a:ext cx="169720" cy="119209"/>
              </a:xfrm>
              <a:custGeom>
                <a:avLst/>
                <a:gdLst>
                  <a:gd name="connsiteX0" fmla="*/ 141095 w 154652"/>
                  <a:gd name="connsiteY0" fmla="*/ 0 h 108625"/>
                  <a:gd name="connsiteX1" fmla="*/ 55400 w 154652"/>
                  <a:gd name="connsiteY1" fmla="*/ 81008 h 108625"/>
                  <a:gd name="connsiteX2" fmla="*/ 14227 w 154652"/>
                  <a:gd name="connsiteY2" fmla="*/ 38831 h 108625"/>
                  <a:gd name="connsiteX3" fmla="*/ 0 w 154652"/>
                  <a:gd name="connsiteY3" fmla="*/ 52388 h 108625"/>
                  <a:gd name="connsiteX4" fmla="*/ 54731 w 154652"/>
                  <a:gd name="connsiteY4" fmla="*/ 108625 h 108625"/>
                  <a:gd name="connsiteX5" fmla="*/ 69125 w 154652"/>
                  <a:gd name="connsiteY5" fmla="*/ 95235 h 108625"/>
                  <a:gd name="connsiteX6" fmla="*/ 154653 w 154652"/>
                  <a:gd name="connsiteY6" fmla="*/ 14059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52" h="108625">
                    <a:moveTo>
                      <a:pt x="141095" y="0"/>
                    </a:moveTo>
                    <a:lnTo>
                      <a:pt x="55400" y="81008"/>
                    </a:lnTo>
                    <a:lnTo>
                      <a:pt x="14227" y="38831"/>
                    </a:lnTo>
                    <a:lnTo>
                      <a:pt x="0" y="52388"/>
                    </a:lnTo>
                    <a:lnTo>
                      <a:pt x="54731" y="108625"/>
                    </a:lnTo>
                    <a:lnTo>
                      <a:pt x="69125" y="95235"/>
                    </a:lnTo>
                    <a:lnTo>
                      <a:pt x="154653" y="14059"/>
                    </a:lnTo>
                    <a:close/>
                  </a:path>
                </a:pathLst>
              </a:custGeom>
              <a:solidFill>
                <a:schemeClr val="bg1"/>
              </a:solidFill>
              <a:ln w="1588" cap="flat">
                <a:noFill/>
                <a:prstDash val="solid"/>
                <a:miter/>
              </a:ln>
            </p:spPr>
            <p:txBody>
              <a:bodyPr rtlCol="0" anchor="ctr"/>
              <a:lstStyle/>
              <a:p>
                <a:pPr defTabSz="685789">
                  <a:defRPr/>
                </a:pPr>
                <a:endParaRPr lang="ja-JP" altLang="en-US" sz="1000" dirty="0">
                  <a:solidFill>
                    <a:srgbClr val="3C3C3C"/>
                  </a:solidFill>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B640EB11-BFB2-8BD2-9327-7752BE5DC450}"/>
                  </a:ext>
                </a:extLst>
              </p:cNvPr>
              <p:cNvSpPr/>
              <p:nvPr/>
            </p:nvSpPr>
            <p:spPr>
              <a:xfrm>
                <a:off x="11319513" y="3383214"/>
                <a:ext cx="668246" cy="668246"/>
              </a:xfrm>
              <a:prstGeom prst="ellipse">
                <a:avLst/>
              </a:prstGeom>
              <a:blipFill>
                <a:blip r:embed="rId14">
                  <a:extLst>
                    <a:ext uri="{96DAC541-7B7A-43D3-8B79-37D633B846F1}">
                      <asvg:svgBlip xmlns:asvg="http://schemas.microsoft.com/office/drawing/2016/SVG/main" r:embed="rId15"/>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sz="1050" dirty="0">
                  <a:solidFill>
                    <a:prstClr val="white"/>
                  </a:solidFill>
                  <a:latin typeface="BIZ UDPゴシック" panose="020B0400000000000000" pitchFamily="50" charset="-128"/>
                  <a:ea typeface="BIZ UDPゴシック" panose="020B0400000000000000" pitchFamily="50" charset="-128"/>
                </a:endParaRPr>
              </a:p>
            </p:txBody>
          </p:sp>
        </p:grpSp>
        <p:sp>
          <p:nvSpPr>
            <p:cNvPr id="17" name="乗算記号 16">
              <a:extLst>
                <a:ext uri="{FF2B5EF4-FFF2-40B4-BE49-F238E27FC236}">
                  <a16:creationId xmlns:a16="http://schemas.microsoft.com/office/drawing/2014/main" id="{26FC1291-2211-3914-1A27-29659D7F2932}"/>
                </a:ext>
              </a:extLst>
            </p:cNvPr>
            <p:cNvSpPr/>
            <p:nvPr/>
          </p:nvSpPr>
          <p:spPr>
            <a:xfrm>
              <a:off x="14571098" y="2749808"/>
              <a:ext cx="3568682" cy="3568682"/>
            </a:xfrm>
            <a:prstGeom prst="mathMultiply">
              <a:avLst>
                <a:gd name="adj1" fmla="val 5393"/>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9">
                <a:defRPr/>
              </a:pPr>
              <a:endParaRPr lang="ja-JP" altLang="en-US"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82C60D2A-01D1-DA88-C888-6BC8F6F31442}"/>
              </a:ext>
            </a:extLst>
          </p:cNvPr>
          <p:cNvSpPr txBox="1"/>
          <p:nvPr/>
        </p:nvSpPr>
        <p:spPr>
          <a:xfrm>
            <a:off x="6630132" y="6065760"/>
            <a:ext cx="2513867" cy="497765"/>
          </a:xfrm>
          <a:prstGeom prst="rect">
            <a:avLst/>
          </a:prstGeom>
          <a:noFill/>
        </p:spPr>
        <p:txBody>
          <a:bodyPr wrap="square" lIns="0" rIns="0">
            <a:spAutoFit/>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上図出典：</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インターネットとの向き合い方～ニセ・誤情報にだまされないために～</a:t>
            </a:r>
          </a:p>
        </p:txBody>
      </p:sp>
    </p:spTree>
    <p:extLst>
      <p:ext uri="{BB962C8B-B14F-4D97-AF65-F5344CB8AC3E}">
        <p14:creationId xmlns:p14="http://schemas.microsoft.com/office/powerpoint/2010/main" val="150626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1"/>
            <a:ext cx="4838184" cy="424732"/>
          </a:xfrm>
        </p:spPr>
        <p:txBody>
          <a:bodyPr vert="horz" wrap="none">
            <a:spAutoFit/>
          </a:bodyPr>
          <a:lstStyle/>
          <a:p>
            <a:r>
              <a:rPr lang="ja-JP" altLang="en-US" sz="2400" dirty="0"/>
              <a:t>インターネットの特徴等を理解する</a:t>
            </a:r>
          </a:p>
        </p:txBody>
      </p:sp>
      <p:sp>
        <p:nvSpPr>
          <p:cNvPr id="42" name="テキスト ボックス 41">
            <a:extLst>
              <a:ext uri="{FF2B5EF4-FFF2-40B4-BE49-F238E27FC236}">
                <a16:creationId xmlns:a16="http://schemas.microsoft.com/office/drawing/2014/main" id="{90491CE9-B736-3B4E-EFF1-E15143EAF2A7}"/>
              </a:ext>
            </a:extLst>
          </p:cNvPr>
          <p:cNvSpPr txBox="1"/>
          <p:nvPr/>
        </p:nvSpPr>
        <p:spPr>
          <a:xfrm>
            <a:off x="481261" y="1584928"/>
            <a:ext cx="8181474" cy="1836015"/>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偽情報</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誤情報は思わず人に共有したくなるような</a:t>
            </a:r>
            <a:r>
              <a:rPr lang="ja-JP" altLang="en-US" b="1" dirty="0">
                <a:latin typeface="BIZ UDPゴシック" panose="020B0400000000000000" pitchFamily="50" charset="-128"/>
                <a:ea typeface="BIZ UDPゴシック" panose="020B0400000000000000" pitchFamily="50" charset="-128"/>
              </a:rPr>
              <a:t>インパクトのある要素</a:t>
            </a:r>
            <a:r>
              <a:rPr lang="ja-JP" altLang="en-US" dirty="0">
                <a:latin typeface="BIZ UDPゴシック" panose="020B0400000000000000" pitchFamily="50" charset="-128"/>
                <a:ea typeface="BIZ UDPゴシック" panose="020B0400000000000000" pitchFamily="50" charset="-128"/>
              </a:rPr>
              <a:t>や、</a:t>
            </a:r>
            <a:r>
              <a:rPr lang="ja-JP" altLang="en-US" b="1" dirty="0">
                <a:latin typeface="BIZ UDPゴシック" panose="020B0400000000000000" pitchFamily="50" charset="-128"/>
                <a:ea typeface="BIZ UDPゴシック" panose="020B0400000000000000" pitchFamily="50" charset="-128"/>
              </a:rPr>
              <a:t>誰も知らない情報</a:t>
            </a:r>
            <a:r>
              <a:rPr lang="ja-JP" altLang="en-US" dirty="0">
                <a:latin typeface="BIZ UDPゴシック" panose="020B0400000000000000" pitchFamily="50" charset="-128"/>
                <a:ea typeface="BIZ UDPゴシック" panose="020B0400000000000000" pitchFamily="50" charset="-128"/>
              </a:rPr>
              <a:t>、みんなに</a:t>
            </a:r>
            <a:r>
              <a:rPr lang="ja-JP" altLang="en-US" b="1" dirty="0">
                <a:latin typeface="BIZ UDPゴシック" panose="020B0400000000000000" pitchFamily="50" charset="-128"/>
                <a:ea typeface="BIZ UDPゴシック" panose="020B0400000000000000" pitchFamily="50" charset="-128"/>
              </a:rPr>
              <a:t>役立つと思われる要素</a:t>
            </a:r>
            <a:r>
              <a:rPr lang="ja-JP" altLang="en-US" dirty="0">
                <a:latin typeface="BIZ UDPゴシック" panose="020B0400000000000000" pitchFamily="50" charset="-128"/>
                <a:ea typeface="BIZ UDPゴシック" panose="020B0400000000000000" pitchFamily="50" charset="-128"/>
              </a:rPr>
              <a:t>が含まれていることが多くあります。インターネットでは、情報の情報源をよく吟味し、情報の真偽を判断することが重要です。真偽の判断に困るときには、公的機関の情報や報道等を用いて確認を取りましょう。</a:t>
            </a:r>
          </a:p>
        </p:txBody>
      </p:sp>
      <p:sp>
        <p:nvSpPr>
          <p:cNvPr id="2" name="タイトル 1">
            <a:extLst>
              <a:ext uri="{FF2B5EF4-FFF2-40B4-BE49-F238E27FC236}">
                <a16:creationId xmlns:a16="http://schemas.microsoft.com/office/drawing/2014/main" id="{7D2DEACA-A243-33F3-87C2-C1CAAF3D010B}"/>
              </a:ext>
            </a:extLst>
          </p:cNvPr>
          <p:cNvSpPr txBox="1">
            <a:spLocks noChangeAspect="1"/>
          </p:cNvSpPr>
          <p:nvPr/>
        </p:nvSpPr>
        <p:spPr>
          <a:xfrm>
            <a:off x="483" y="364"/>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33039FA-B6CD-2A6F-D588-B4047069B30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17</a:t>
            </a:r>
          </a:p>
        </p:txBody>
      </p:sp>
      <p:sp>
        <p:nvSpPr>
          <p:cNvPr id="13" name="Rectangle 1">
            <a:extLst>
              <a:ext uri="{FF2B5EF4-FFF2-40B4-BE49-F238E27FC236}">
                <a16:creationId xmlns:a16="http://schemas.microsoft.com/office/drawing/2014/main" id="{818A7034-DD8F-0A85-6857-FF70ED423235}"/>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9A487817-7263-7AE4-FDAA-D6E0A7DAD00A}"/>
              </a:ext>
            </a:extLst>
          </p:cNvPr>
          <p:cNvGrpSpPr/>
          <p:nvPr/>
        </p:nvGrpSpPr>
        <p:grpSpPr>
          <a:xfrm>
            <a:off x="3714333" y="3286241"/>
            <a:ext cx="1715329" cy="309765"/>
            <a:chOff x="3743783" y="3399253"/>
            <a:chExt cx="1715329" cy="309765"/>
          </a:xfrm>
        </p:grpSpPr>
        <p:sp>
          <p:nvSpPr>
            <p:cNvPr id="89" name="楕円 88">
              <a:extLst>
                <a:ext uri="{FF2B5EF4-FFF2-40B4-BE49-F238E27FC236}">
                  <a16:creationId xmlns:a16="http://schemas.microsoft.com/office/drawing/2014/main" id="{368B6CB2-96AD-A96E-629E-DE6477CAB646}"/>
                </a:ext>
              </a:extLst>
            </p:cNvPr>
            <p:cNvSpPr/>
            <p:nvPr/>
          </p:nvSpPr>
          <p:spPr>
            <a:xfrm>
              <a:off x="3743783" y="3399253"/>
              <a:ext cx="312616" cy="309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AD1694A3-2241-BE8F-9FAF-4DC6FA1039D8}"/>
                </a:ext>
              </a:extLst>
            </p:cNvPr>
            <p:cNvSpPr txBox="1"/>
            <p:nvPr/>
          </p:nvSpPr>
          <p:spPr>
            <a:xfrm>
              <a:off x="3791989" y="3402359"/>
              <a:ext cx="1667123" cy="269626"/>
            </a:xfrm>
            <a:prstGeom prst="rect">
              <a:avLst/>
            </a:prstGeom>
            <a:noFill/>
          </p:spPr>
          <p:txBody>
            <a:bodyPr wrap="none" lIns="0" tIns="0" rIns="0" bIns="0" rtlCol="0">
              <a:spAutoFit/>
            </a:bodyPr>
            <a:lstStyle/>
            <a:p>
              <a:pPr>
                <a:lnSpc>
                  <a:spcPct val="130000"/>
                </a:lnSpc>
              </a:pPr>
              <a:r>
                <a:rPr lang="ja-JP" altLang="en-US" sz="1600" dirty="0">
                  <a:solidFill>
                    <a:schemeClr val="bg1"/>
                  </a:solidFill>
                  <a:latin typeface="BIZ UDPゴシック" panose="020B0400000000000000" pitchFamily="50" charset="-128"/>
                  <a:ea typeface="BIZ UDPゴシック" panose="020B0400000000000000" pitchFamily="50" charset="-128"/>
                </a:rPr>
                <a:t>例</a:t>
              </a:r>
              <a:r>
                <a:rPr lang="ja-JP" altLang="en-US" sz="1600" dirty="0">
                  <a:latin typeface="BIZ UDPゴシック" panose="020B0400000000000000" pitchFamily="50" charset="-128"/>
                  <a:ea typeface="BIZ UDPゴシック" panose="020B0400000000000000" pitchFamily="50" charset="-128"/>
                </a:rPr>
                <a:t>　災害時には・・・</a:t>
              </a:r>
            </a:p>
          </p:txBody>
        </p:sp>
      </p:grpSp>
      <p:grpSp>
        <p:nvGrpSpPr>
          <p:cNvPr id="8" name="グループ化 7">
            <a:extLst>
              <a:ext uri="{FF2B5EF4-FFF2-40B4-BE49-F238E27FC236}">
                <a16:creationId xmlns:a16="http://schemas.microsoft.com/office/drawing/2014/main" id="{B391CD8C-C921-7561-F619-6C896A27BD13}"/>
              </a:ext>
            </a:extLst>
          </p:cNvPr>
          <p:cNvGrpSpPr>
            <a:grpSpLocks noChangeAspect="1"/>
          </p:cNvGrpSpPr>
          <p:nvPr/>
        </p:nvGrpSpPr>
        <p:grpSpPr>
          <a:xfrm>
            <a:off x="1911967" y="3610750"/>
            <a:ext cx="5459793" cy="2627421"/>
            <a:chOff x="4487874" y="3944679"/>
            <a:chExt cx="4416831" cy="2311292"/>
          </a:xfrm>
        </p:grpSpPr>
        <p:grpSp>
          <p:nvGrpSpPr>
            <p:cNvPr id="52" name="グループ化 51">
              <a:extLst>
                <a:ext uri="{FF2B5EF4-FFF2-40B4-BE49-F238E27FC236}">
                  <a16:creationId xmlns:a16="http://schemas.microsoft.com/office/drawing/2014/main" id="{26686E71-44C1-A13F-B329-11FBCDC4B27A}"/>
                </a:ext>
              </a:extLst>
            </p:cNvPr>
            <p:cNvGrpSpPr>
              <a:grpSpLocks noChangeAspect="1"/>
            </p:cNvGrpSpPr>
            <p:nvPr/>
          </p:nvGrpSpPr>
          <p:grpSpPr>
            <a:xfrm>
              <a:off x="4487874" y="3944679"/>
              <a:ext cx="4416831" cy="2311292"/>
              <a:chOff x="2402681" y="1921843"/>
              <a:chExt cx="14980355" cy="7839099"/>
            </a:xfrm>
          </p:grpSpPr>
          <p:sp>
            <p:nvSpPr>
              <p:cNvPr id="53" name="フリーフォーム: 図形 52">
                <a:extLst>
                  <a:ext uri="{FF2B5EF4-FFF2-40B4-BE49-F238E27FC236}">
                    <a16:creationId xmlns:a16="http://schemas.microsoft.com/office/drawing/2014/main" id="{3421296A-921D-FED0-FBEF-01A40D9E850F}"/>
                  </a:ext>
                </a:extLst>
              </p:cNvPr>
              <p:cNvSpPr/>
              <p:nvPr/>
            </p:nvSpPr>
            <p:spPr>
              <a:xfrm flipH="1" flipV="1">
                <a:off x="5188273" y="6081660"/>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4" name="フリーフォーム: 図形 53">
                <a:extLst>
                  <a:ext uri="{FF2B5EF4-FFF2-40B4-BE49-F238E27FC236}">
                    <a16:creationId xmlns:a16="http://schemas.microsoft.com/office/drawing/2014/main" id="{DF836D31-9B03-968F-F049-B10465D3BA22}"/>
                  </a:ext>
                </a:extLst>
              </p:cNvPr>
              <p:cNvSpPr/>
              <p:nvPr/>
            </p:nvSpPr>
            <p:spPr>
              <a:xfrm flipV="1">
                <a:off x="10242776" y="6163012"/>
                <a:ext cx="4950332"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5" name="フリーフォーム: 図形 54">
                <a:extLst>
                  <a:ext uri="{FF2B5EF4-FFF2-40B4-BE49-F238E27FC236}">
                    <a16:creationId xmlns:a16="http://schemas.microsoft.com/office/drawing/2014/main" id="{40241808-42A1-3FEF-7E4A-0E659BFDAB63}"/>
                  </a:ext>
                </a:extLst>
              </p:cNvPr>
              <p:cNvSpPr/>
              <p:nvPr/>
            </p:nvSpPr>
            <p:spPr>
              <a:xfrm flipH="1" flipV="1">
                <a:off x="7863078" y="1938535"/>
                <a:ext cx="4586746" cy="3770608"/>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6" name="フリーフォーム: 図形 55">
                <a:extLst>
                  <a:ext uri="{FF2B5EF4-FFF2-40B4-BE49-F238E27FC236}">
                    <a16:creationId xmlns:a16="http://schemas.microsoft.com/office/drawing/2014/main" id="{DA43121C-9A42-1B97-66BC-771C89470EE0}"/>
                  </a:ext>
                </a:extLst>
              </p:cNvPr>
              <p:cNvSpPr/>
              <p:nvPr/>
            </p:nvSpPr>
            <p:spPr>
              <a:xfrm>
                <a:off x="12774803" y="2216642"/>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57" name="フリーフォーム: 図形 56">
                <a:extLst>
                  <a:ext uri="{FF2B5EF4-FFF2-40B4-BE49-F238E27FC236}">
                    <a16:creationId xmlns:a16="http://schemas.microsoft.com/office/drawing/2014/main" id="{CE759ED4-5C83-1C52-0C62-E2EEDE839299}"/>
                  </a:ext>
                </a:extLst>
              </p:cNvPr>
              <p:cNvSpPr/>
              <p:nvPr/>
            </p:nvSpPr>
            <p:spPr>
              <a:xfrm>
                <a:off x="2719754" y="2216642"/>
                <a:ext cx="4586748" cy="3597930"/>
              </a:xfrm>
              <a:custGeom>
                <a:avLst/>
                <a:gdLst>
                  <a:gd name="connsiteX0" fmla="*/ 3860599 w 6987649"/>
                  <a:gd name="connsiteY0" fmla="*/ 142 h 4308821"/>
                  <a:gd name="connsiteX1" fmla="*/ 5081043 w 6987649"/>
                  <a:gd name="connsiteY1" fmla="*/ 56078 h 4308821"/>
                  <a:gd name="connsiteX2" fmla="*/ 5540782 w 6987649"/>
                  <a:gd name="connsiteY2" fmla="*/ 579260 h 4308821"/>
                  <a:gd name="connsiteX3" fmla="*/ 6242343 w 6987649"/>
                  <a:gd name="connsiteY3" fmla="*/ 783384 h 4308821"/>
                  <a:gd name="connsiteX4" fmla="*/ 6497957 w 6987649"/>
                  <a:gd name="connsiteY4" fmla="*/ 1408629 h 4308821"/>
                  <a:gd name="connsiteX5" fmla="*/ 6982522 w 6987649"/>
                  <a:gd name="connsiteY5" fmla="*/ 1855495 h 4308821"/>
                  <a:gd name="connsiteX6" fmla="*/ 6587147 w 6987649"/>
                  <a:gd name="connsiteY6" fmla="*/ 2544183 h 4308821"/>
                  <a:gd name="connsiteX7" fmla="*/ 6344405 w 6987649"/>
                  <a:gd name="connsiteY7" fmla="*/ 3156555 h 4308821"/>
                  <a:gd name="connsiteX8" fmla="*/ 5795477 w 6987649"/>
                  <a:gd name="connsiteY8" fmla="*/ 3514231 h 4308821"/>
                  <a:gd name="connsiteX9" fmla="*/ 5272295 w 6987649"/>
                  <a:gd name="connsiteY9" fmla="*/ 3859035 h 4308821"/>
                  <a:gd name="connsiteX10" fmla="*/ 5170232 w 6987649"/>
                  <a:gd name="connsiteY10" fmla="*/ 4126603 h 4308821"/>
                  <a:gd name="connsiteX11" fmla="*/ 4503782 w 6987649"/>
                  <a:gd name="connsiteY11" fmla="*/ 4241771 h 4308821"/>
                  <a:gd name="connsiteX12" fmla="*/ 4355341 w 6987649"/>
                  <a:gd name="connsiteY12" fmla="*/ 4239781 h 4308821"/>
                  <a:gd name="connsiteX13" fmla="*/ 4158148 w 6987649"/>
                  <a:gd name="connsiteY13" fmla="*/ 4229006 h 4308821"/>
                  <a:gd name="connsiteX14" fmla="*/ 3848908 w 6987649"/>
                  <a:gd name="connsiteY14" fmla="*/ 4223415 h 4308821"/>
                  <a:gd name="connsiteX15" fmla="*/ 3239360 w 6987649"/>
                  <a:gd name="connsiteY15" fmla="*/ 4245415 h 4308821"/>
                  <a:gd name="connsiteX16" fmla="*/ 3076124 w 6987649"/>
                  <a:gd name="connsiteY16" fmla="*/ 4260443 h 4308821"/>
                  <a:gd name="connsiteX17" fmla="*/ 3074571 w 6987649"/>
                  <a:gd name="connsiteY17" fmla="*/ 4259370 h 4308821"/>
                  <a:gd name="connsiteX18" fmla="*/ 2732699 w 6987649"/>
                  <a:gd name="connsiteY18" fmla="*/ 4293028 h 4308821"/>
                  <a:gd name="connsiteX19" fmla="*/ 1788396 w 6987649"/>
                  <a:gd name="connsiteY19" fmla="*/ 3897653 h 4308821"/>
                  <a:gd name="connsiteX20" fmla="*/ 1278086 w 6987649"/>
                  <a:gd name="connsiteY20" fmla="*/ 3821337 h 4308821"/>
                  <a:gd name="connsiteX21" fmla="*/ 754904 w 6987649"/>
                  <a:gd name="connsiteY21" fmla="*/ 3170347 h 4308821"/>
                  <a:gd name="connsiteX22" fmla="*/ 2772 w 6987649"/>
                  <a:gd name="connsiteY22" fmla="*/ 2621419 h 4308821"/>
                  <a:gd name="connsiteX23" fmla="*/ 525954 w 6987649"/>
                  <a:gd name="connsiteY23" fmla="*/ 2085364 h 4308821"/>
                  <a:gd name="connsiteX24" fmla="*/ 653761 w 6987649"/>
                  <a:gd name="connsiteY24" fmla="*/ 1638498 h 4308821"/>
                  <a:gd name="connsiteX25" fmla="*/ 845013 w 6987649"/>
                  <a:gd name="connsiteY25" fmla="*/ 1051872 h 4308821"/>
                  <a:gd name="connsiteX26" fmla="*/ 1329577 w 6987649"/>
                  <a:gd name="connsiteY26" fmla="*/ 694195 h 4308821"/>
                  <a:gd name="connsiteX27" fmla="*/ 2120327 w 6987649"/>
                  <a:gd name="connsiteY27" fmla="*/ 43205 h 4308821"/>
                  <a:gd name="connsiteX28" fmla="*/ 3860599 w 6987649"/>
                  <a:gd name="connsiteY28" fmla="*/ 142 h 43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87649" h="4308821">
                    <a:moveTo>
                      <a:pt x="3860599" y="142"/>
                    </a:moveTo>
                    <a:cubicBezTo>
                      <a:pt x="4363316" y="-1547"/>
                      <a:pt x="4829624" y="11426"/>
                      <a:pt x="5081043" y="56078"/>
                    </a:cubicBezTo>
                    <a:cubicBezTo>
                      <a:pt x="5655716" y="158140"/>
                      <a:pt x="5552735" y="336519"/>
                      <a:pt x="5540782" y="579260"/>
                    </a:cubicBezTo>
                    <a:cubicBezTo>
                      <a:pt x="5528828" y="822002"/>
                      <a:pt x="5872713" y="694195"/>
                      <a:pt x="6242343" y="783384"/>
                    </a:cubicBezTo>
                    <a:cubicBezTo>
                      <a:pt x="6611972" y="872574"/>
                      <a:pt x="6318659" y="1217378"/>
                      <a:pt x="6497957" y="1408629"/>
                    </a:cubicBezTo>
                    <a:cubicBezTo>
                      <a:pt x="6676336" y="1599880"/>
                      <a:pt x="6919078" y="1460119"/>
                      <a:pt x="6982522" y="1855495"/>
                    </a:cubicBezTo>
                    <a:cubicBezTo>
                      <a:pt x="7045966" y="2250870"/>
                      <a:pt x="6497957" y="2289488"/>
                      <a:pt x="6587147" y="2544183"/>
                    </a:cubicBezTo>
                    <a:cubicBezTo>
                      <a:pt x="6676336" y="2799798"/>
                      <a:pt x="6561401" y="3093111"/>
                      <a:pt x="6344405" y="3156555"/>
                    </a:cubicBezTo>
                    <a:cubicBezTo>
                      <a:pt x="6127408" y="3219999"/>
                      <a:pt x="5757778" y="3284362"/>
                      <a:pt x="5795477" y="3514231"/>
                    </a:cubicBezTo>
                    <a:cubicBezTo>
                      <a:pt x="5834095" y="3744101"/>
                      <a:pt x="5539862" y="3859035"/>
                      <a:pt x="5272295" y="3859035"/>
                    </a:cubicBezTo>
                    <a:cubicBezTo>
                      <a:pt x="5004727" y="3859035"/>
                      <a:pt x="5310912" y="3935352"/>
                      <a:pt x="5170232" y="4126603"/>
                    </a:cubicBezTo>
                    <a:cubicBezTo>
                      <a:pt x="5082308" y="4246135"/>
                      <a:pt x="4780317" y="4246063"/>
                      <a:pt x="4503782" y="4241771"/>
                    </a:cubicBezTo>
                    <a:lnTo>
                      <a:pt x="4355341" y="4239781"/>
                    </a:lnTo>
                    <a:lnTo>
                      <a:pt x="4158148" y="4229006"/>
                    </a:lnTo>
                    <a:cubicBezTo>
                      <a:pt x="4056473" y="4225309"/>
                      <a:pt x="3953308" y="4223415"/>
                      <a:pt x="3848908" y="4223415"/>
                    </a:cubicBezTo>
                    <a:cubicBezTo>
                      <a:pt x="3640108" y="4223415"/>
                      <a:pt x="3436250" y="4230991"/>
                      <a:pt x="3239360" y="4245415"/>
                    </a:cubicBezTo>
                    <a:lnTo>
                      <a:pt x="3076124" y="4260443"/>
                    </a:lnTo>
                    <a:lnTo>
                      <a:pt x="3074571" y="4259370"/>
                    </a:lnTo>
                    <a:cubicBezTo>
                      <a:pt x="3044409" y="4249030"/>
                      <a:pt x="2944696" y="4264869"/>
                      <a:pt x="2732699" y="4293028"/>
                    </a:cubicBezTo>
                    <a:cubicBezTo>
                      <a:pt x="2248135" y="4356473"/>
                      <a:pt x="1647716" y="4229585"/>
                      <a:pt x="1788396" y="3897653"/>
                    </a:cubicBezTo>
                    <a:cubicBezTo>
                      <a:pt x="1877585" y="3732147"/>
                      <a:pt x="1712079" y="3871908"/>
                      <a:pt x="1278086" y="3821337"/>
                    </a:cubicBezTo>
                    <a:cubicBezTo>
                      <a:pt x="844093" y="3769846"/>
                      <a:pt x="614224" y="3451707"/>
                      <a:pt x="754904" y="3170347"/>
                    </a:cubicBezTo>
                    <a:cubicBezTo>
                      <a:pt x="896503" y="2889907"/>
                      <a:pt x="41390" y="3068285"/>
                      <a:pt x="2772" y="2621419"/>
                    </a:cubicBezTo>
                    <a:cubicBezTo>
                      <a:pt x="-27571" y="2264662"/>
                      <a:pt x="194023" y="2123982"/>
                      <a:pt x="525954" y="2085364"/>
                    </a:cubicBezTo>
                    <a:cubicBezTo>
                      <a:pt x="857885" y="2046746"/>
                      <a:pt x="908456" y="1804923"/>
                      <a:pt x="653761" y="1638498"/>
                    </a:cubicBezTo>
                    <a:cubicBezTo>
                      <a:pt x="399066" y="1472073"/>
                      <a:pt x="564572" y="1089570"/>
                      <a:pt x="845013" y="1051872"/>
                    </a:cubicBezTo>
                    <a:cubicBezTo>
                      <a:pt x="1125453" y="1013254"/>
                      <a:pt x="1610937" y="1000381"/>
                      <a:pt x="1329577" y="694195"/>
                    </a:cubicBezTo>
                    <a:cubicBezTo>
                      <a:pt x="1048217" y="388009"/>
                      <a:pt x="1431639" y="68951"/>
                      <a:pt x="2120327" y="43205"/>
                    </a:cubicBezTo>
                    <a:cubicBezTo>
                      <a:pt x="2507714" y="28723"/>
                      <a:pt x="3214250" y="2314"/>
                      <a:pt x="3860599" y="142"/>
                    </a:cubicBezTo>
                    <a:close/>
                  </a:path>
                </a:pathLst>
              </a:custGeom>
              <a:solidFill>
                <a:schemeClr val="accent6">
                  <a:lumMod val="90000"/>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835751EA-4D26-5504-6D91-A6032E887A19}"/>
                  </a:ext>
                </a:extLst>
              </p:cNvPr>
              <p:cNvGrpSpPr/>
              <p:nvPr/>
            </p:nvGrpSpPr>
            <p:grpSpPr>
              <a:xfrm rot="21125451">
                <a:off x="3802333" y="2008288"/>
                <a:ext cx="2374148" cy="3834648"/>
                <a:chOff x="3954812" y="2098283"/>
                <a:chExt cx="2374148" cy="3834648"/>
              </a:xfrm>
            </p:grpSpPr>
            <p:sp>
              <p:nvSpPr>
                <p:cNvPr id="83" name="正方形/長方形 82">
                  <a:extLst>
                    <a:ext uri="{FF2B5EF4-FFF2-40B4-BE49-F238E27FC236}">
                      <a16:creationId xmlns:a16="http://schemas.microsoft.com/office/drawing/2014/main" id="{92CE503B-E340-A7EB-C187-8A35EA518E4A}"/>
                    </a:ext>
                  </a:extLst>
                </p:cNvPr>
                <p:cNvSpPr/>
                <p:nvPr/>
              </p:nvSpPr>
              <p:spPr>
                <a:xfrm>
                  <a:off x="3970582" y="2128653"/>
                  <a:ext cx="2230926" cy="375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4" name="図 83" descr="テキスト が含まれている画像&#10;&#10;自動的に生成された説明">
                  <a:extLst>
                    <a:ext uri="{FF2B5EF4-FFF2-40B4-BE49-F238E27FC236}">
                      <a16:creationId xmlns:a16="http://schemas.microsoft.com/office/drawing/2014/main" id="{A17EDBFA-AD9A-0B25-F82F-99978B002819}"/>
                    </a:ext>
                  </a:extLst>
                </p:cNvPr>
                <p:cNvPicPr>
                  <a:picLocks noChangeAspect="1"/>
                </p:cNvPicPr>
                <p:nvPr/>
              </p:nvPicPr>
              <p:blipFill>
                <a:blip r:embed="rId6">
                  <a:extLst>
                    <a:ext uri="{28A0092B-C50C-407E-A947-70E740481C1C}">
                      <a14:useLocalDpi xmlns:a14="http://schemas.microsoft.com/office/drawing/2010/main" val="0"/>
                    </a:ext>
                  </a:extLst>
                </a:blip>
                <a:srcRect l="25922" t="7268" r="25229" b="7666"/>
                <a:stretch/>
              </p:blipFill>
              <p:spPr>
                <a:xfrm>
                  <a:off x="3954812" y="2098283"/>
                  <a:ext cx="2374148" cy="3834648"/>
                </a:xfrm>
                <a:prstGeom prst="rect">
                  <a:avLst/>
                </a:prstGeom>
              </p:spPr>
            </p:pic>
          </p:grpSp>
          <p:sp>
            <p:nvSpPr>
              <p:cNvPr id="59" name="楕円 58">
                <a:extLst>
                  <a:ext uri="{FF2B5EF4-FFF2-40B4-BE49-F238E27FC236}">
                    <a16:creationId xmlns:a16="http://schemas.microsoft.com/office/drawing/2014/main" id="{F0555FE3-9149-ED61-C674-9706BA946EA6}"/>
                  </a:ext>
                </a:extLst>
              </p:cNvPr>
              <p:cNvSpPr>
                <a:spLocks noChangeAspect="1"/>
              </p:cNvSpPr>
              <p:nvPr/>
            </p:nvSpPr>
            <p:spPr>
              <a:xfrm>
                <a:off x="5431348" y="6263596"/>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4</a:t>
                </a:r>
                <a:endParaRPr lang="ja-JP" altLang="en-US" sz="900" dirty="0">
                  <a:latin typeface="BIZ UDPゴシック" panose="020B0400000000000000" pitchFamily="50" charset="-128"/>
                  <a:ea typeface="BIZ UDPゴシック" panose="020B0400000000000000" pitchFamily="50" charset="-128"/>
                </a:endParaRPr>
              </a:p>
            </p:txBody>
          </p:sp>
          <p:sp>
            <p:nvSpPr>
              <p:cNvPr id="60" name="楕円 59">
                <a:extLst>
                  <a:ext uri="{FF2B5EF4-FFF2-40B4-BE49-F238E27FC236}">
                    <a16:creationId xmlns:a16="http://schemas.microsoft.com/office/drawing/2014/main" id="{96CEBB31-55FD-03AC-E133-AA3992C255E1}"/>
                  </a:ext>
                </a:extLst>
              </p:cNvPr>
              <p:cNvSpPr>
                <a:spLocks noChangeAspect="1"/>
              </p:cNvSpPr>
              <p:nvPr/>
            </p:nvSpPr>
            <p:spPr>
              <a:xfrm>
                <a:off x="13183414" y="2227034"/>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3</a:t>
                </a:r>
                <a:endParaRPr lang="ja-JP" altLang="en-US" sz="900" dirty="0">
                  <a:latin typeface="BIZ UDPゴシック" panose="020B0400000000000000" pitchFamily="50" charset="-128"/>
                  <a:ea typeface="BIZ UDPゴシック" panose="020B0400000000000000" pitchFamily="50" charset="-128"/>
                </a:endParaRPr>
              </a:p>
            </p:txBody>
          </p:sp>
          <p:sp>
            <p:nvSpPr>
              <p:cNvPr id="61" name="フリーフォーム: 図形 60">
                <a:extLst>
                  <a:ext uri="{FF2B5EF4-FFF2-40B4-BE49-F238E27FC236}">
                    <a16:creationId xmlns:a16="http://schemas.microsoft.com/office/drawing/2014/main" id="{4763AA1E-0A90-E184-2B90-B1DED62E7C33}"/>
                  </a:ext>
                </a:extLst>
              </p:cNvPr>
              <p:cNvSpPr/>
              <p:nvPr/>
            </p:nvSpPr>
            <p:spPr>
              <a:xfrm>
                <a:off x="2402681" y="5720431"/>
                <a:ext cx="2726381" cy="2008896"/>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実際の被害</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とは異なる</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ニセ・誤情報</a:t>
                </a:r>
              </a:p>
            </p:txBody>
          </p:sp>
          <p:sp>
            <p:nvSpPr>
              <p:cNvPr id="62" name="楕円 61">
                <a:extLst>
                  <a:ext uri="{FF2B5EF4-FFF2-40B4-BE49-F238E27FC236}">
                    <a16:creationId xmlns:a16="http://schemas.microsoft.com/office/drawing/2014/main" id="{C46C3E30-7309-B3C6-1678-F59C0D2E677E}"/>
                  </a:ext>
                </a:extLst>
              </p:cNvPr>
              <p:cNvSpPr>
                <a:spLocks noChangeAspect="1"/>
              </p:cNvSpPr>
              <p:nvPr/>
            </p:nvSpPr>
            <p:spPr>
              <a:xfrm>
                <a:off x="2892047" y="2556087"/>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1</a:t>
                </a:r>
                <a:endParaRPr lang="ja-JP" altLang="en-US" sz="900" dirty="0">
                  <a:latin typeface="BIZ UDPゴシック" panose="020B0400000000000000" pitchFamily="50" charset="-128"/>
                  <a:ea typeface="BIZ UDPゴシック" panose="020B0400000000000000" pitchFamily="50" charset="-128"/>
                </a:endParaRPr>
              </a:p>
            </p:txBody>
          </p:sp>
          <p:sp>
            <p:nvSpPr>
              <p:cNvPr id="63" name="楕円 62">
                <a:extLst>
                  <a:ext uri="{FF2B5EF4-FFF2-40B4-BE49-F238E27FC236}">
                    <a16:creationId xmlns:a16="http://schemas.microsoft.com/office/drawing/2014/main" id="{8B64C311-3456-788E-5FFB-12BB122F6351}"/>
                  </a:ext>
                </a:extLst>
              </p:cNvPr>
              <p:cNvSpPr>
                <a:spLocks noChangeAspect="1"/>
              </p:cNvSpPr>
              <p:nvPr/>
            </p:nvSpPr>
            <p:spPr>
              <a:xfrm>
                <a:off x="10930853" y="6341393"/>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5</a:t>
                </a:r>
                <a:endParaRPr lang="ja-JP" altLang="en-US" sz="900" dirty="0">
                  <a:latin typeface="BIZ UDPゴシック" panose="020B0400000000000000" pitchFamily="50" charset="-128"/>
                  <a:ea typeface="BIZ UDPゴシック" panose="020B0400000000000000" pitchFamily="50" charset="-128"/>
                </a:endParaRPr>
              </a:p>
            </p:txBody>
          </p:sp>
          <p:sp>
            <p:nvSpPr>
              <p:cNvPr id="64" name="楕円 63">
                <a:extLst>
                  <a:ext uri="{FF2B5EF4-FFF2-40B4-BE49-F238E27FC236}">
                    <a16:creationId xmlns:a16="http://schemas.microsoft.com/office/drawing/2014/main" id="{9172F65C-615B-99FD-BA38-FE4E665F61F7}"/>
                  </a:ext>
                </a:extLst>
              </p:cNvPr>
              <p:cNvSpPr>
                <a:spLocks noChangeAspect="1"/>
              </p:cNvSpPr>
              <p:nvPr/>
            </p:nvSpPr>
            <p:spPr>
              <a:xfrm>
                <a:off x="8060320" y="2117865"/>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2</a:t>
                </a:r>
                <a:endParaRPr lang="ja-JP" altLang="en-US" sz="900" dirty="0">
                  <a:latin typeface="BIZ UDPゴシック" panose="020B0400000000000000" pitchFamily="50" charset="-128"/>
                  <a:ea typeface="BIZ UDPゴシック" panose="020B0400000000000000" pitchFamily="50" charset="-128"/>
                </a:endParaRPr>
              </a:p>
            </p:txBody>
          </p:sp>
          <p:grpSp>
            <p:nvGrpSpPr>
              <p:cNvPr id="65" name="グループ化 64">
                <a:extLst>
                  <a:ext uri="{FF2B5EF4-FFF2-40B4-BE49-F238E27FC236}">
                    <a16:creationId xmlns:a16="http://schemas.microsoft.com/office/drawing/2014/main" id="{88877635-5F19-EB29-D22B-05C05B3C8A32}"/>
                  </a:ext>
                </a:extLst>
              </p:cNvPr>
              <p:cNvGrpSpPr/>
              <p:nvPr/>
            </p:nvGrpSpPr>
            <p:grpSpPr>
              <a:xfrm rot="335007">
                <a:off x="13577097" y="2494622"/>
                <a:ext cx="3224698" cy="2918438"/>
                <a:chOff x="13247077" y="2038337"/>
                <a:chExt cx="3424014" cy="3098825"/>
              </a:xfrm>
            </p:grpSpPr>
            <p:sp>
              <p:nvSpPr>
                <p:cNvPr id="81" name="正方形/長方形 80">
                  <a:extLst>
                    <a:ext uri="{FF2B5EF4-FFF2-40B4-BE49-F238E27FC236}">
                      <a16:creationId xmlns:a16="http://schemas.microsoft.com/office/drawing/2014/main" id="{627B59B5-9EA1-BA0D-C1A8-6CAE43084FE8}"/>
                    </a:ext>
                  </a:extLst>
                </p:cNvPr>
                <p:cNvSpPr/>
                <p:nvPr/>
              </p:nvSpPr>
              <p:spPr>
                <a:xfrm>
                  <a:off x="13413217" y="2197857"/>
                  <a:ext cx="3176954" cy="2835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2" name="図 81" descr="テキスト&#10;&#10;自動的に生成された説明">
                  <a:extLst>
                    <a:ext uri="{FF2B5EF4-FFF2-40B4-BE49-F238E27FC236}">
                      <a16:creationId xmlns:a16="http://schemas.microsoft.com/office/drawing/2014/main" id="{D50A1931-87B2-231E-F62A-78D9B26C7DE7}"/>
                    </a:ext>
                  </a:extLst>
                </p:cNvPr>
                <p:cNvPicPr>
                  <a:picLocks noChangeAspect="1"/>
                </p:cNvPicPr>
                <p:nvPr/>
              </p:nvPicPr>
              <p:blipFill>
                <a:blip r:embed="rId7">
                  <a:extLst>
                    <a:ext uri="{28A0092B-C50C-407E-A947-70E740481C1C}">
                      <a14:useLocalDpi xmlns:a14="http://schemas.microsoft.com/office/drawing/2010/main" val="0"/>
                    </a:ext>
                  </a:extLst>
                </a:blip>
                <a:srcRect l="9026" t="10292" r="11016" b="11688"/>
                <a:stretch/>
              </p:blipFill>
              <p:spPr>
                <a:xfrm>
                  <a:off x="13247077" y="2038337"/>
                  <a:ext cx="3424014" cy="3098825"/>
                </a:xfrm>
                <a:prstGeom prst="rect">
                  <a:avLst/>
                </a:prstGeom>
              </p:spPr>
            </p:pic>
          </p:grpSp>
          <p:sp>
            <p:nvSpPr>
              <p:cNvPr id="66" name="フリーフォーム: 図形 65">
                <a:extLst>
                  <a:ext uri="{FF2B5EF4-FFF2-40B4-BE49-F238E27FC236}">
                    <a16:creationId xmlns:a16="http://schemas.microsoft.com/office/drawing/2014/main" id="{048D5C05-9F30-14A1-F123-B1E42C829FF9}"/>
                  </a:ext>
                </a:extLst>
              </p:cNvPr>
              <p:cNvSpPr/>
              <p:nvPr/>
            </p:nvSpPr>
            <p:spPr>
              <a:xfrm>
                <a:off x="14741508" y="4811334"/>
                <a:ext cx="2641528" cy="1623053"/>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助けを求める</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ニセ情報</a:t>
                </a:r>
              </a:p>
            </p:txBody>
          </p:sp>
          <p:grpSp>
            <p:nvGrpSpPr>
              <p:cNvPr id="67" name="グループ化 66">
                <a:extLst>
                  <a:ext uri="{FF2B5EF4-FFF2-40B4-BE49-F238E27FC236}">
                    <a16:creationId xmlns:a16="http://schemas.microsoft.com/office/drawing/2014/main" id="{41B045B6-703C-433C-0F93-145CD0134C3C}"/>
                  </a:ext>
                </a:extLst>
              </p:cNvPr>
              <p:cNvGrpSpPr/>
              <p:nvPr/>
            </p:nvGrpSpPr>
            <p:grpSpPr>
              <a:xfrm>
                <a:off x="5967185" y="6572250"/>
                <a:ext cx="3310279" cy="3026203"/>
                <a:chOff x="5362574" y="6572250"/>
                <a:chExt cx="3310279" cy="3026203"/>
              </a:xfrm>
            </p:grpSpPr>
            <p:sp>
              <p:nvSpPr>
                <p:cNvPr id="79" name="正方形/長方形 78">
                  <a:extLst>
                    <a:ext uri="{FF2B5EF4-FFF2-40B4-BE49-F238E27FC236}">
                      <a16:creationId xmlns:a16="http://schemas.microsoft.com/office/drawing/2014/main" id="{081D9131-B649-0E6E-38DF-17533984578B}"/>
                    </a:ext>
                  </a:extLst>
                </p:cNvPr>
                <p:cNvSpPr/>
                <p:nvPr/>
              </p:nvSpPr>
              <p:spPr>
                <a:xfrm>
                  <a:off x="5474677" y="6672263"/>
                  <a:ext cx="2710952" cy="246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80" name="図 79" descr="グラフィカル ユーザー インターフェイス が含まれている画像&#10;&#10;自動的に生成された説明">
                  <a:extLst>
                    <a:ext uri="{FF2B5EF4-FFF2-40B4-BE49-F238E27FC236}">
                      <a16:creationId xmlns:a16="http://schemas.microsoft.com/office/drawing/2014/main" id="{BA57451A-99B4-67CC-4DD3-6F24A1D49582}"/>
                    </a:ext>
                  </a:extLst>
                </p:cNvPr>
                <p:cNvPicPr>
                  <a:picLocks noChangeAspect="1"/>
                </p:cNvPicPr>
                <p:nvPr/>
              </p:nvPicPr>
              <p:blipFill>
                <a:blip r:embed="rId8">
                  <a:extLst>
                    <a:ext uri="{28A0092B-C50C-407E-A947-70E740481C1C}">
                      <a14:useLocalDpi xmlns:a14="http://schemas.microsoft.com/office/drawing/2010/main" val="0"/>
                    </a:ext>
                  </a:extLst>
                </a:blip>
                <a:srcRect l="10327" t="11615"/>
                <a:stretch/>
              </p:blipFill>
              <p:spPr>
                <a:xfrm>
                  <a:off x="5362574" y="6572250"/>
                  <a:ext cx="3310279" cy="3026203"/>
                </a:xfrm>
                <a:prstGeom prst="rect">
                  <a:avLst/>
                </a:prstGeom>
              </p:spPr>
            </p:pic>
          </p:grpSp>
          <p:sp>
            <p:nvSpPr>
              <p:cNvPr id="68" name="フリーフォーム: 図形 67">
                <a:extLst>
                  <a:ext uri="{FF2B5EF4-FFF2-40B4-BE49-F238E27FC236}">
                    <a16:creationId xmlns:a16="http://schemas.microsoft.com/office/drawing/2014/main" id="{01E3F1C3-6138-3357-8FA6-042A316E2ACC}"/>
                  </a:ext>
                </a:extLst>
              </p:cNvPr>
              <p:cNvSpPr/>
              <p:nvPr/>
            </p:nvSpPr>
            <p:spPr>
              <a:xfrm>
                <a:off x="4536028" y="8468790"/>
                <a:ext cx="1965122" cy="1210800"/>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募金詐欺</a:t>
                </a:r>
              </a:p>
            </p:txBody>
          </p:sp>
          <p:grpSp>
            <p:nvGrpSpPr>
              <p:cNvPr id="69" name="グループ化 68">
                <a:extLst>
                  <a:ext uri="{FF2B5EF4-FFF2-40B4-BE49-F238E27FC236}">
                    <a16:creationId xmlns:a16="http://schemas.microsoft.com/office/drawing/2014/main" id="{0EAE4BFD-1261-0593-24FD-801B4EB30066}"/>
                  </a:ext>
                </a:extLst>
              </p:cNvPr>
              <p:cNvGrpSpPr/>
              <p:nvPr/>
            </p:nvGrpSpPr>
            <p:grpSpPr>
              <a:xfrm>
                <a:off x="7586605" y="1921843"/>
                <a:ext cx="4745514" cy="4206398"/>
                <a:chOff x="7553152" y="1921843"/>
                <a:chExt cx="4745514" cy="4206398"/>
              </a:xfrm>
            </p:grpSpPr>
            <p:pic>
              <p:nvPicPr>
                <p:cNvPr id="77" name="図 7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FE9F379-E820-1A4F-0861-4ACF366AED6C}"/>
                    </a:ext>
                  </a:extLst>
                </p:cNvPr>
                <p:cNvPicPr>
                  <a:picLocks noChangeAspect="1"/>
                </p:cNvPicPr>
                <p:nvPr/>
              </p:nvPicPr>
              <p:blipFill>
                <a:blip r:embed="rId9">
                  <a:extLst>
                    <a:ext uri="{28A0092B-C50C-407E-A947-70E740481C1C}">
                      <a14:useLocalDpi xmlns:a14="http://schemas.microsoft.com/office/drawing/2010/main" val="0"/>
                    </a:ext>
                  </a:extLst>
                </a:blip>
                <a:srcRect t="9041" b="2623"/>
                <a:stretch/>
              </p:blipFill>
              <p:spPr>
                <a:xfrm>
                  <a:off x="7553152" y="1921843"/>
                  <a:ext cx="4745514" cy="3888090"/>
                </a:xfrm>
                <a:prstGeom prst="rect">
                  <a:avLst/>
                </a:prstGeom>
              </p:spPr>
            </p:pic>
            <p:sp>
              <p:nvSpPr>
                <p:cNvPr id="78" name="フリーフォーム: 図形 77">
                  <a:extLst>
                    <a:ext uri="{FF2B5EF4-FFF2-40B4-BE49-F238E27FC236}">
                      <a16:creationId xmlns:a16="http://schemas.microsoft.com/office/drawing/2014/main" id="{D59F6D4C-9FF9-297F-54D6-403C94733323}"/>
                    </a:ext>
                  </a:extLst>
                </p:cNvPr>
                <p:cNvSpPr/>
                <p:nvPr/>
              </p:nvSpPr>
              <p:spPr>
                <a:xfrm>
                  <a:off x="9797228" y="4606673"/>
                  <a:ext cx="2442307" cy="1521568"/>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根拠のない</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犯罪情報</a:t>
                  </a:r>
                </a:p>
              </p:txBody>
            </p:sp>
          </p:grpSp>
          <p:grpSp>
            <p:nvGrpSpPr>
              <p:cNvPr id="70" name="グループ化 69">
                <a:extLst>
                  <a:ext uri="{FF2B5EF4-FFF2-40B4-BE49-F238E27FC236}">
                    <a16:creationId xmlns:a16="http://schemas.microsoft.com/office/drawing/2014/main" id="{4ED736F1-EB21-38ED-95F4-42E8E353297E}"/>
                  </a:ext>
                </a:extLst>
              </p:cNvPr>
              <p:cNvGrpSpPr/>
              <p:nvPr/>
            </p:nvGrpSpPr>
            <p:grpSpPr>
              <a:xfrm rot="21245439">
                <a:off x="10253939" y="7115740"/>
                <a:ext cx="3186491" cy="2526256"/>
                <a:chOff x="21415839" y="5742402"/>
                <a:chExt cx="3258677" cy="2583486"/>
              </a:xfrm>
            </p:grpSpPr>
            <p:sp>
              <p:nvSpPr>
                <p:cNvPr id="75" name="正方形/長方形 74">
                  <a:extLst>
                    <a:ext uri="{FF2B5EF4-FFF2-40B4-BE49-F238E27FC236}">
                      <a16:creationId xmlns:a16="http://schemas.microsoft.com/office/drawing/2014/main" id="{68DF2940-4D59-982B-1F5A-62289835FDB3}"/>
                    </a:ext>
                  </a:extLst>
                </p:cNvPr>
                <p:cNvSpPr/>
                <p:nvPr/>
              </p:nvSpPr>
              <p:spPr>
                <a:xfrm>
                  <a:off x="21581818" y="5809933"/>
                  <a:ext cx="3011867" cy="242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76" name="図 75" descr="グラフィカル ユーザー インターフェイス&#10;&#10;自動的に生成された説明">
                  <a:extLst>
                    <a:ext uri="{FF2B5EF4-FFF2-40B4-BE49-F238E27FC236}">
                      <a16:creationId xmlns:a16="http://schemas.microsoft.com/office/drawing/2014/main" id="{42B53BEF-D76C-4B2F-3E71-95AE14F049DA}"/>
                    </a:ext>
                  </a:extLst>
                </p:cNvPr>
                <p:cNvPicPr>
                  <a:picLocks noChangeAspect="1"/>
                </p:cNvPicPr>
                <p:nvPr/>
              </p:nvPicPr>
              <p:blipFill>
                <a:blip r:embed="rId10">
                  <a:extLst>
                    <a:ext uri="{28A0092B-C50C-407E-A947-70E740481C1C}">
                      <a14:useLocalDpi xmlns:a14="http://schemas.microsoft.com/office/drawing/2010/main" val="0"/>
                    </a:ext>
                  </a:extLst>
                </a:blip>
                <a:srcRect l="4777" t="4328" r="5162" b="4257"/>
                <a:stretch/>
              </p:blipFill>
              <p:spPr>
                <a:xfrm>
                  <a:off x="21415839" y="5742402"/>
                  <a:ext cx="3258677" cy="2583486"/>
                </a:xfrm>
                <a:prstGeom prst="rect">
                  <a:avLst/>
                </a:prstGeom>
              </p:spPr>
            </p:pic>
          </p:grpSp>
          <p:grpSp>
            <p:nvGrpSpPr>
              <p:cNvPr id="71" name="グループ化 70">
                <a:extLst>
                  <a:ext uri="{FF2B5EF4-FFF2-40B4-BE49-F238E27FC236}">
                    <a16:creationId xmlns:a16="http://schemas.microsoft.com/office/drawing/2014/main" id="{CFE34EFA-581F-2C04-F82F-CC9D94B6EC2A}"/>
                  </a:ext>
                </a:extLst>
              </p:cNvPr>
              <p:cNvGrpSpPr/>
              <p:nvPr/>
            </p:nvGrpSpPr>
            <p:grpSpPr>
              <a:xfrm rot="433484">
                <a:off x="12274984" y="5980263"/>
                <a:ext cx="2562337" cy="2036995"/>
                <a:chOff x="18660288" y="5672137"/>
                <a:chExt cx="2713812" cy="2157413"/>
              </a:xfrm>
            </p:grpSpPr>
            <p:sp>
              <p:nvSpPr>
                <p:cNvPr id="73" name="正方形/長方形 72">
                  <a:extLst>
                    <a:ext uri="{FF2B5EF4-FFF2-40B4-BE49-F238E27FC236}">
                      <a16:creationId xmlns:a16="http://schemas.microsoft.com/office/drawing/2014/main" id="{A4CD1C67-2B82-DC1D-BD30-5F17963B5FD2}"/>
                    </a:ext>
                  </a:extLst>
                </p:cNvPr>
                <p:cNvSpPr/>
                <p:nvPr/>
              </p:nvSpPr>
              <p:spPr>
                <a:xfrm>
                  <a:off x="18710032" y="5742402"/>
                  <a:ext cx="2573582" cy="202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74" name="図 73" descr="テキスト&#10;&#10;自動的に生成された説明">
                  <a:extLst>
                    <a:ext uri="{FF2B5EF4-FFF2-40B4-BE49-F238E27FC236}">
                      <a16:creationId xmlns:a16="http://schemas.microsoft.com/office/drawing/2014/main" id="{59EC049F-F9B5-B9AD-EA75-F335A0D8267B}"/>
                    </a:ext>
                  </a:extLst>
                </p:cNvPr>
                <p:cNvPicPr>
                  <a:picLocks noChangeAspect="1"/>
                </p:cNvPicPr>
                <p:nvPr/>
              </p:nvPicPr>
              <p:blipFill>
                <a:blip r:embed="rId11">
                  <a:extLst>
                    <a:ext uri="{28A0092B-C50C-407E-A947-70E740481C1C}">
                      <a14:useLocalDpi xmlns:a14="http://schemas.microsoft.com/office/drawing/2010/main" val="0"/>
                    </a:ext>
                  </a:extLst>
                </a:blip>
                <a:srcRect l="5672" t="4587" r="4224" b="4725"/>
                <a:stretch/>
              </p:blipFill>
              <p:spPr>
                <a:xfrm>
                  <a:off x="18660288" y="5672137"/>
                  <a:ext cx="2713812" cy="2157413"/>
                </a:xfrm>
                <a:prstGeom prst="rect">
                  <a:avLst/>
                </a:prstGeom>
              </p:spPr>
            </p:pic>
          </p:grpSp>
          <p:sp>
            <p:nvSpPr>
              <p:cNvPr id="72" name="フリーフォーム: 図形 71">
                <a:extLst>
                  <a:ext uri="{FF2B5EF4-FFF2-40B4-BE49-F238E27FC236}">
                    <a16:creationId xmlns:a16="http://schemas.microsoft.com/office/drawing/2014/main" id="{4B99D716-85A5-0D0E-22F8-ED5C514E88E3}"/>
                  </a:ext>
                </a:extLst>
              </p:cNvPr>
              <p:cNvSpPr/>
              <p:nvPr/>
            </p:nvSpPr>
            <p:spPr>
              <a:xfrm>
                <a:off x="13589690" y="7396482"/>
                <a:ext cx="2712595" cy="1817615"/>
              </a:xfrm>
              <a:custGeom>
                <a:avLst/>
                <a:gdLst>
                  <a:gd name="connsiteX0" fmla="*/ 671157 w 1342313"/>
                  <a:gd name="connsiteY0" fmla="*/ 0 h 1127512"/>
                  <a:gd name="connsiteX1" fmla="*/ 35 w 1342313"/>
                  <a:gd name="connsiteY1" fmla="*/ 563756 h 1127512"/>
                  <a:gd name="connsiteX2" fmla="*/ 671157 w 1342313"/>
                  <a:gd name="connsiteY2" fmla="*/ 1127512 h 1127512"/>
                  <a:gd name="connsiteX3" fmla="*/ 1342279 w 1342313"/>
                  <a:gd name="connsiteY3" fmla="*/ 563756 h 1127512"/>
                  <a:gd name="connsiteX4" fmla="*/ 671157 w 1342313"/>
                  <a:gd name="connsiteY4" fmla="*/ 0 h 112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313" h="1127512">
                    <a:moveTo>
                      <a:pt x="671157" y="0"/>
                    </a:moveTo>
                    <a:cubicBezTo>
                      <a:pt x="331076" y="0"/>
                      <a:pt x="3959" y="192910"/>
                      <a:pt x="35" y="563756"/>
                    </a:cubicBezTo>
                    <a:cubicBezTo>
                      <a:pt x="-3937" y="938393"/>
                      <a:pt x="332210" y="1127512"/>
                      <a:pt x="671157" y="1127512"/>
                    </a:cubicBezTo>
                    <a:cubicBezTo>
                      <a:pt x="1010104" y="1127512"/>
                      <a:pt x="1346251" y="938384"/>
                      <a:pt x="1342279" y="563756"/>
                    </a:cubicBezTo>
                    <a:cubicBezTo>
                      <a:pt x="1338355" y="192910"/>
                      <a:pt x="1011237" y="0"/>
                      <a:pt x="671157" y="0"/>
                    </a:cubicBezTo>
                    <a:close/>
                  </a:path>
                </a:pathLst>
              </a:custGeom>
              <a:solidFill>
                <a:srgbClr val="0D2E69"/>
              </a:solidFill>
              <a:ln w="9525" cap="flat">
                <a:noFill/>
                <a:prstDash val="solid"/>
                <a:miter/>
              </a:ln>
            </p:spPr>
            <p:txBody>
              <a:bodyPr lIns="0" tIns="0" rIns="0" bIns="0" rtlCol="0" anchor="ctr"/>
              <a:lstStyle/>
              <a:p>
                <a:pPr algn="ctr">
                  <a:lnSpc>
                    <a:spcPct val="110000"/>
                  </a:lnSpc>
                </a:pPr>
                <a:r>
                  <a:rPr lang="ja-JP" altLang="en-US" sz="900" dirty="0">
                    <a:solidFill>
                      <a:schemeClr val="bg1"/>
                    </a:solidFill>
                    <a:latin typeface="BIZ UDPゴシック" panose="020B0400000000000000" pitchFamily="50" charset="-128"/>
                    <a:ea typeface="BIZ UDPゴシック" panose="020B0400000000000000" pitchFamily="50" charset="-128"/>
                  </a:rPr>
                  <a:t>科学的に</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あり得ない</a:t>
                </a:r>
                <a:br>
                  <a:rPr lang="en-US" altLang="ja-JP" sz="900" dirty="0">
                    <a:solidFill>
                      <a:schemeClr val="bg1"/>
                    </a:solidFill>
                    <a:latin typeface="BIZ UDPゴシック" panose="020B0400000000000000" pitchFamily="50" charset="-128"/>
                    <a:ea typeface="BIZ UDPゴシック" panose="020B0400000000000000" pitchFamily="50" charset="-128"/>
                  </a:rPr>
                </a:br>
                <a:r>
                  <a:rPr lang="ja-JP" altLang="en-US" sz="900" dirty="0">
                    <a:solidFill>
                      <a:schemeClr val="bg1"/>
                    </a:solidFill>
                    <a:latin typeface="BIZ UDPゴシック" panose="020B0400000000000000" pitchFamily="50" charset="-128"/>
                    <a:ea typeface="BIZ UDPゴシック" panose="020B0400000000000000" pitchFamily="50" charset="-128"/>
                  </a:rPr>
                  <a:t>陰謀論</a:t>
                </a:r>
              </a:p>
            </p:txBody>
          </p:sp>
        </p:grpSp>
        <p:sp>
          <p:nvSpPr>
            <p:cNvPr id="3" name="楕円 2">
              <a:extLst>
                <a:ext uri="{FF2B5EF4-FFF2-40B4-BE49-F238E27FC236}">
                  <a16:creationId xmlns:a16="http://schemas.microsoft.com/office/drawing/2014/main" id="{F5EE1246-08CA-7477-40E8-F07BF523C9A4}"/>
                </a:ext>
              </a:extLst>
            </p:cNvPr>
            <p:cNvSpPr/>
            <p:nvPr/>
          </p:nvSpPr>
          <p:spPr>
            <a:xfrm>
              <a:off x="4615635" y="4117920"/>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１</a:t>
              </a:r>
            </a:p>
          </p:txBody>
        </p:sp>
        <p:sp>
          <p:nvSpPr>
            <p:cNvPr id="4" name="楕円 3">
              <a:extLst>
                <a:ext uri="{FF2B5EF4-FFF2-40B4-BE49-F238E27FC236}">
                  <a16:creationId xmlns:a16="http://schemas.microsoft.com/office/drawing/2014/main" id="{2865F5CF-44E1-2302-EE62-745DF23A3A9A}"/>
                </a:ext>
              </a:extLst>
            </p:cNvPr>
            <p:cNvSpPr/>
            <p:nvPr/>
          </p:nvSpPr>
          <p:spPr>
            <a:xfrm>
              <a:off x="6127656" y="3987125"/>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２</a:t>
              </a:r>
            </a:p>
          </p:txBody>
        </p:sp>
        <p:sp>
          <p:nvSpPr>
            <p:cNvPr id="5" name="楕円 4">
              <a:extLst>
                <a:ext uri="{FF2B5EF4-FFF2-40B4-BE49-F238E27FC236}">
                  <a16:creationId xmlns:a16="http://schemas.microsoft.com/office/drawing/2014/main" id="{C1E38579-C0A3-4750-64E8-AA2BC23ACE67}"/>
                </a:ext>
              </a:extLst>
            </p:cNvPr>
            <p:cNvSpPr/>
            <p:nvPr/>
          </p:nvSpPr>
          <p:spPr>
            <a:xfrm>
              <a:off x="7662495" y="4016050"/>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３</a:t>
              </a:r>
            </a:p>
          </p:txBody>
        </p:sp>
        <p:sp>
          <p:nvSpPr>
            <p:cNvPr id="6" name="楕円 5">
              <a:extLst>
                <a:ext uri="{FF2B5EF4-FFF2-40B4-BE49-F238E27FC236}">
                  <a16:creationId xmlns:a16="http://schemas.microsoft.com/office/drawing/2014/main" id="{4966B5B6-74D2-21E3-9677-449379CAA652}"/>
                </a:ext>
              </a:extLst>
            </p:cNvPr>
            <p:cNvSpPr/>
            <p:nvPr/>
          </p:nvSpPr>
          <p:spPr>
            <a:xfrm>
              <a:off x="5360109" y="5217297"/>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４</a:t>
              </a:r>
            </a:p>
          </p:txBody>
        </p:sp>
        <p:sp>
          <p:nvSpPr>
            <p:cNvPr id="7" name="楕円 6">
              <a:extLst>
                <a:ext uri="{FF2B5EF4-FFF2-40B4-BE49-F238E27FC236}">
                  <a16:creationId xmlns:a16="http://schemas.microsoft.com/office/drawing/2014/main" id="{4659AE43-A509-46E7-30C4-6C1570E46C7E}"/>
                </a:ext>
              </a:extLst>
            </p:cNvPr>
            <p:cNvSpPr/>
            <p:nvPr/>
          </p:nvSpPr>
          <p:spPr>
            <a:xfrm>
              <a:off x="6976136" y="5224808"/>
              <a:ext cx="258360" cy="2560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５</a:t>
              </a:r>
            </a:p>
          </p:txBody>
        </p:sp>
      </p:grpSp>
      <p:sp>
        <p:nvSpPr>
          <p:cNvPr id="12" name="テキスト ボックス 11">
            <a:extLst>
              <a:ext uri="{FF2B5EF4-FFF2-40B4-BE49-F238E27FC236}">
                <a16:creationId xmlns:a16="http://schemas.microsoft.com/office/drawing/2014/main" id="{5E34D4FF-605A-AC52-58E2-4F29BD682453}"/>
              </a:ext>
            </a:extLst>
          </p:cNvPr>
          <p:cNvSpPr txBox="1"/>
          <p:nvPr/>
        </p:nvSpPr>
        <p:spPr>
          <a:xfrm>
            <a:off x="6630132" y="6065760"/>
            <a:ext cx="2513867" cy="497765"/>
          </a:xfrm>
          <a:prstGeom prst="rect">
            <a:avLst/>
          </a:prstGeom>
          <a:noFill/>
        </p:spPr>
        <p:txBody>
          <a:bodyPr wrap="square" lIns="0" rIns="0">
            <a:spAutoFit/>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上図出典：</a:t>
            </a:r>
            <a:r>
              <a:rPr lang="ja-JP" altLang="en-US" sz="1100" i="0" dirty="0">
                <a:solidFill>
                  <a:srgbClr val="000000"/>
                </a:solidFill>
                <a:effectLst/>
                <a:latin typeface="BIZ UDPゴシック" panose="020B0400000000000000" pitchFamily="50" charset="-128"/>
                <a:ea typeface="BIZ UDPゴシック" panose="020B0400000000000000" pitchFamily="50" charset="-128"/>
              </a:rPr>
              <a:t>インターネットとの向き合い方～ニセ・誤情報にだまされないために～</a:t>
            </a:r>
          </a:p>
        </p:txBody>
      </p:sp>
    </p:spTree>
    <p:extLst>
      <p:ext uri="{BB962C8B-B14F-4D97-AF65-F5344CB8AC3E}">
        <p14:creationId xmlns:p14="http://schemas.microsoft.com/office/powerpoint/2010/main" val="199900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0EA1688E-B6FA-EC5E-E9A1-FAA8CFC52EBF}"/>
              </a:ext>
            </a:extLst>
          </p:cNvPr>
          <p:cNvGrpSpPr/>
          <p:nvPr/>
        </p:nvGrpSpPr>
        <p:grpSpPr>
          <a:xfrm>
            <a:off x="1818414" y="261841"/>
            <a:ext cx="6958068" cy="1732060"/>
            <a:chOff x="1818414" y="172941"/>
            <a:chExt cx="6958068" cy="1732060"/>
          </a:xfrm>
        </p:grpSpPr>
        <p:sp>
          <p:nvSpPr>
            <p:cNvPr id="2" name="正方形/長方形 1">
              <a:extLst>
                <a:ext uri="{FF2B5EF4-FFF2-40B4-BE49-F238E27FC236}">
                  <a16:creationId xmlns:a16="http://schemas.microsoft.com/office/drawing/2014/main" id="{6374BB15-A169-5C94-3C4F-88E892240E44}"/>
                </a:ext>
              </a:extLst>
            </p:cNvPr>
            <p:cNvSpPr/>
            <p:nvPr/>
          </p:nvSpPr>
          <p:spPr>
            <a:xfrm>
              <a:off x="2547256" y="634597"/>
              <a:ext cx="6229226" cy="1270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デジタルリテラシーとは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ソーシャルメディアとは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４</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1FF4BF9-7568-38E8-570E-2CA1901C9249}"/>
                </a:ext>
              </a:extLst>
            </p:cNvPr>
            <p:cNvSpPr/>
            <p:nvPr/>
          </p:nvSpPr>
          <p:spPr>
            <a:xfrm>
              <a:off x="1871664" y="634596"/>
              <a:ext cx="675592" cy="1270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p:txBody>
        </p:sp>
        <p:sp>
          <p:nvSpPr>
            <p:cNvPr id="7" name="テキスト ボックス 6">
              <a:extLst>
                <a:ext uri="{FF2B5EF4-FFF2-40B4-BE49-F238E27FC236}">
                  <a16:creationId xmlns:a16="http://schemas.microsoft.com/office/drawing/2014/main" id="{5326493A-DC41-22B3-93B4-87D02D949DA9}"/>
                </a:ext>
              </a:extLst>
            </p:cNvPr>
            <p:cNvSpPr txBox="1"/>
            <p:nvPr/>
          </p:nvSpPr>
          <p:spPr>
            <a:xfrm>
              <a:off x="1818414" y="1729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１．デジタルリテラシーについて</a:t>
              </a:r>
            </a:p>
          </p:txBody>
        </p:sp>
      </p:grpSp>
      <p:grpSp>
        <p:nvGrpSpPr>
          <p:cNvPr id="16" name="グループ化 15">
            <a:extLst>
              <a:ext uri="{FF2B5EF4-FFF2-40B4-BE49-F238E27FC236}">
                <a16:creationId xmlns:a16="http://schemas.microsoft.com/office/drawing/2014/main" id="{8EEE55CA-D044-A87E-FB20-4F7477FFF461}"/>
              </a:ext>
            </a:extLst>
          </p:cNvPr>
          <p:cNvGrpSpPr/>
          <p:nvPr/>
        </p:nvGrpSpPr>
        <p:grpSpPr>
          <a:xfrm>
            <a:off x="1818414" y="2040915"/>
            <a:ext cx="6958068" cy="923311"/>
            <a:chOff x="1871664" y="2032002"/>
            <a:chExt cx="6958068" cy="923311"/>
          </a:xfrm>
        </p:grpSpPr>
        <p:sp>
          <p:nvSpPr>
            <p:cNvPr id="8" name="正方形/長方形 7">
              <a:extLst>
                <a:ext uri="{FF2B5EF4-FFF2-40B4-BE49-F238E27FC236}">
                  <a16:creationId xmlns:a16="http://schemas.microsoft.com/office/drawing/2014/main" id="{9FE9CADD-6E71-FDDB-5700-E2DED576D7D0}"/>
                </a:ext>
              </a:extLst>
            </p:cNvPr>
            <p:cNvSpPr/>
            <p:nvPr/>
          </p:nvSpPr>
          <p:spPr>
            <a:xfrm>
              <a:off x="2600506" y="249365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インターネットの特徴等を理解する</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７</a:t>
              </a:r>
            </a:p>
          </p:txBody>
        </p:sp>
        <p:sp>
          <p:nvSpPr>
            <p:cNvPr id="10" name="正方形/長方形 9">
              <a:extLst>
                <a:ext uri="{FF2B5EF4-FFF2-40B4-BE49-F238E27FC236}">
                  <a16:creationId xmlns:a16="http://schemas.microsoft.com/office/drawing/2014/main" id="{1F4F358D-13D1-6BCC-5E6D-7316B536D73C}"/>
                </a:ext>
              </a:extLst>
            </p:cNvPr>
            <p:cNvSpPr/>
            <p:nvPr/>
          </p:nvSpPr>
          <p:spPr>
            <a:xfrm>
              <a:off x="1924914" y="2493657"/>
              <a:ext cx="675592"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p:txBody>
        </p:sp>
        <p:sp>
          <p:nvSpPr>
            <p:cNvPr id="11" name="テキスト ボックス 10">
              <a:extLst>
                <a:ext uri="{FF2B5EF4-FFF2-40B4-BE49-F238E27FC236}">
                  <a16:creationId xmlns:a16="http://schemas.microsoft.com/office/drawing/2014/main" id="{44C2168E-BCC4-7BE5-A6F2-A3AD100D5730}"/>
                </a:ext>
              </a:extLst>
            </p:cNvPr>
            <p:cNvSpPr txBox="1"/>
            <p:nvPr/>
          </p:nvSpPr>
          <p:spPr>
            <a:xfrm>
              <a:off x="1871664" y="203200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インターネットを安心・安全に使うために </a:t>
              </a:r>
            </a:p>
          </p:txBody>
        </p:sp>
      </p:grpSp>
      <p:grpSp>
        <p:nvGrpSpPr>
          <p:cNvPr id="17" name="グループ化 16">
            <a:extLst>
              <a:ext uri="{FF2B5EF4-FFF2-40B4-BE49-F238E27FC236}">
                <a16:creationId xmlns:a16="http://schemas.microsoft.com/office/drawing/2014/main" id="{F382B163-0954-85C5-5F7F-F3FE8614B292}"/>
              </a:ext>
            </a:extLst>
          </p:cNvPr>
          <p:cNvGrpSpPr/>
          <p:nvPr/>
        </p:nvGrpSpPr>
        <p:grpSpPr>
          <a:xfrm>
            <a:off x="1818414" y="3011239"/>
            <a:ext cx="6958068" cy="923311"/>
            <a:chOff x="1871664" y="2032002"/>
            <a:chExt cx="6958068" cy="923311"/>
          </a:xfrm>
        </p:grpSpPr>
        <p:sp>
          <p:nvSpPr>
            <p:cNvPr id="18" name="正方形/長方形 17">
              <a:extLst>
                <a:ext uri="{FF2B5EF4-FFF2-40B4-BE49-F238E27FC236}">
                  <a16:creationId xmlns:a16="http://schemas.microsoft.com/office/drawing/2014/main" id="{4CAD1E87-E689-9EEE-ABAF-CEA38CBFBC93}"/>
                </a:ext>
              </a:extLst>
            </p:cNvPr>
            <p:cNvSpPr/>
            <p:nvPr/>
          </p:nvSpPr>
          <p:spPr>
            <a:xfrm>
              <a:off x="2600506" y="249365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インターネット利用において気を付けるポイント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2</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29FD9656-D7E9-FCFD-88F0-9ED864FC4C67}"/>
                </a:ext>
              </a:extLst>
            </p:cNvPr>
            <p:cNvSpPr/>
            <p:nvPr/>
          </p:nvSpPr>
          <p:spPr>
            <a:xfrm>
              <a:off x="1924914" y="2493657"/>
              <a:ext cx="675592"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20" name="テキスト ボックス 19">
              <a:extLst>
                <a:ext uri="{FF2B5EF4-FFF2-40B4-BE49-F238E27FC236}">
                  <a16:creationId xmlns:a16="http://schemas.microsoft.com/office/drawing/2014/main" id="{2816C7AE-AEAC-9313-0249-2CA67523E11C}"/>
                </a:ext>
              </a:extLst>
            </p:cNvPr>
            <p:cNvSpPr txBox="1"/>
            <p:nvPr/>
          </p:nvSpPr>
          <p:spPr>
            <a:xfrm>
              <a:off x="1871664" y="203200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インターネット利用において気をつけるポイント</a:t>
              </a:r>
            </a:p>
          </p:txBody>
        </p:sp>
      </p:grpSp>
      <p:grpSp>
        <p:nvGrpSpPr>
          <p:cNvPr id="25" name="グループ化 24">
            <a:extLst>
              <a:ext uri="{FF2B5EF4-FFF2-40B4-BE49-F238E27FC236}">
                <a16:creationId xmlns:a16="http://schemas.microsoft.com/office/drawing/2014/main" id="{0259F199-4C67-0BEA-D730-EF9EE5E1BCCB}"/>
              </a:ext>
            </a:extLst>
          </p:cNvPr>
          <p:cNvGrpSpPr/>
          <p:nvPr/>
        </p:nvGrpSpPr>
        <p:grpSpPr>
          <a:xfrm>
            <a:off x="1871664" y="3981563"/>
            <a:ext cx="6958068" cy="2660537"/>
            <a:chOff x="1871664" y="3892663"/>
            <a:chExt cx="6958068" cy="2660537"/>
          </a:xfrm>
        </p:grpSpPr>
        <p:sp>
          <p:nvSpPr>
            <p:cNvPr id="22" name="正方形/長方形 21">
              <a:extLst>
                <a:ext uri="{FF2B5EF4-FFF2-40B4-BE49-F238E27FC236}">
                  <a16:creationId xmlns:a16="http://schemas.microsoft.com/office/drawing/2014/main" id="{314DCD35-8E81-9C10-C524-7027F785DFDB}"/>
                </a:ext>
              </a:extLst>
            </p:cNvPr>
            <p:cNvSpPr/>
            <p:nvPr/>
          </p:nvSpPr>
          <p:spPr>
            <a:xfrm>
              <a:off x="2600506" y="4354319"/>
              <a:ext cx="6229226" cy="219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型ロマンス詐欺とは</a:t>
              </a:r>
              <a:r>
                <a:rPr lang="en-US" altLang="ja-JP" dirty="0">
                  <a:ln w="0"/>
                  <a:solidFill>
                    <a:prstClr val="black"/>
                  </a:solidFill>
                  <a:latin typeface="BIZ UDPゴシック" panose="020B0400000000000000" pitchFamily="50" charset="-128"/>
                  <a:ea typeface="BIZ UDPゴシック" panose="020B0400000000000000" pitchFamily="50" charset="-128"/>
                </a:rPr>
                <a:t>…………………………………P28</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prstClr val="black"/>
                  </a:solidFill>
                  <a:latin typeface="BIZ UDPゴシック" panose="020B0400000000000000" pitchFamily="50" charset="-128"/>
                  <a:ea typeface="BIZ UDPゴシック" panose="020B0400000000000000" pitchFamily="50" charset="-128"/>
                </a:rPr>
                <a:t>…………………………P29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型投資詐欺とは</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0</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SNS</a:t>
              </a:r>
              <a:r>
                <a:rPr lang="ja-JP" altLang="en-US" dirty="0">
                  <a:ln w="0"/>
                  <a:solidFill>
                    <a:prstClr val="black"/>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prstClr val="black"/>
                  </a:solidFill>
                  <a:latin typeface="BIZ UDPゴシック" panose="020B0400000000000000" pitchFamily="50" charset="-128"/>
                  <a:ea typeface="BIZ UDPゴシック" panose="020B0400000000000000" pitchFamily="50" charset="-128"/>
                </a:rPr>
                <a:t>……………………………………P32</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BAE38705-757A-81A9-8260-6867A06CC51A}"/>
                </a:ext>
              </a:extLst>
            </p:cNvPr>
            <p:cNvSpPr/>
            <p:nvPr/>
          </p:nvSpPr>
          <p:spPr>
            <a:xfrm>
              <a:off x="1924914" y="4354318"/>
              <a:ext cx="675592" cy="219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4-E</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3007D08-6434-763F-5E10-8863F423AD7A}"/>
                </a:ext>
              </a:extLst>
            </p:cNvPr>
            <p:cNvSpPr txBox="1"/>
            <p:nvPr/>
          </p:nvSpPr>
          <p:spPr>
            <a:xfrm>
              <a:off x="1871664" y="3892663"/>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４．</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SNS</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での詐欺被害にあわないために</a:t>
              </a:r>
            </a:p>
          </p:txBody>
        </p:sp>
      </p:grpSp>
    </p:spTree>
    <p:extLst>
      <p:ext uri="{BB962C8B-B14F-4D97-AF65-F5344CB8AC3E}">
        <p14:creationId xmlns:p14="http://schemas.microsoft.com/office/powerpoint/2010/main" val="249316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392691" y="282331"/>
            <a:ext cx="4838184" cy="424732"/>
          </a:xfrm>
        </p:spPr>
        <p:txBody>
          <a:bodyPr vert="horz" wrap="none">
            <a:spAutoFit/>
          </a:bodyPr>
          <a:lstStyle/>
          <a:p>
            <a:r>
              <a:rPr lang="ja-JP" altLang="en-US" sz="2400" dirty="0"/>
              <a:t>インターネットの特徴等を理解する</a:t>
            </a:r>
          </a:p>
        </p:txBody>
      </p:sp>
      <p:sp>
        <p:nvSpPr>
          <p:cNvPr id="44" name="四角形: 角を丸くする 43">
            <a:extLst>
              <a:ext uri="{FF2B5EF4-FFF2-40B4-BE49-F238E27FC236}">
                <a16:creationId xmlns:a16="http://schemas.microsoft.com/office/drawing/2014/main" id="{821BBA7B-0395-8C72-8316-EC73E9673B17}"/>
              </a:ext>
            </a:extLst>
          </p:cNvPr>
          <p:cNvSpPr/>
          <p:nvPr/>
        </p:nvSpPr>
        <p:spPr>
          <a:xfrm>
            <a:off x="347325" y="1762199"/>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38D1C3AA-3381-DEE7-E807-3DFA4436641E}"/>
              </a:ext>
            </a:extLst>
          </p:cNvPr>
          <p:cNvSpPr txBox="1"/>
          <p:nvPr/>
        </p:nvSpPr>
        <p:spPr>
          <a:xfrm>
            <a:off x="1236258" y="1792973"/>
            <a:ext cx="6696825" cy="400110"/>
          </a:xfrm>
          <a:prstGeom prst="rect">
            <a:avLst/>
          </a:prstGeom>
          <a:noFill/>
          <a:ln>
            <a:noFill/>
          </a:ln>
        </p:spPr>
        <p:txBody>
          <a:bodyPr wrap="square" rtlCol="0">
            <a:spAutoFit/>
          </a:bodyPr>
          <a:lstStyle/>
          <a:p>
            <a:r>
              <a:rPr lang="ja-JP" altLang="en-US" sz="2000" b="1" dirty="0">
                <a:solidFill>
                  <a:srgbClr val="FFFFFF"/>
                </a:solidFill>
                <a:latin typeface="BIZ UDPゴシック" panose="020B0400000000000000" pitchFamily="50" charset="-128"/>
                <a:ea typeface="BIZ UDPゴシック" panose="020B0400000000000000" pitchFamily="50" charset="-128"/>
              </a:rPr>
              <a:t>「偽情報</a:t>
            </a:r>
            <a:r>
              <a:rPr lang="en-US" altLang="ja-JP" sz="2000" b="1" dirty="0">
                <a:solidFill>
                  <a:srgbClr val="FFFFFF"/>
                </a:solidFill>
                <a:latin typeface="BIZ UDPゴシック" panose="020B0400000000000000" pitchFamily="50" charset="-128"/>
                <a:ea typeface="BIZ UDPゴシック" panose="020B0400000000000000" pitchFamily="50" charset="-128"/>
              </a:rPr>
              <a:t>/</a:t>
            </a:r>
            <a:r>
              <a:rPr lang="ja-JP" altLang="en-US" sz="2000" b="1" dirty="0">
                <a:solidFill>
                  <a:srgbClr val="FFFFFF"/>
                </a:solidFill>
                <a:latin typeface="BIZ UDPゴシック" panose="020B0400000000000000" pitchFamily="50" charset="-128"/>
                <a:ea typeface="BIZ UDPゴシック" panose="020B0400000000000000" pitchFamily="50" charset="-128"/>
              </a:rPr>
              <a:t>誤情報」にだまされないためのチェックポイント</a:t>
            </a:r>
          </a:p>
        </p:txBody>
      </p:sp>
      <p:sp>
        <p:nvSpPr>
          <p:cNvPr id="2" name="タイトル 1">
            <a:extLst>
              <a:ext uri="{FF2B5EF4-FFF2-40B4-BE49-F238E27FC236}">
                <a16:creationId xmlns:a16="http://schemas.microsoft.com/office/drawing/2014/main" id="{7D2DEACA-A243-33F3-87C2-C1CAAF3D010B}"/>
              </a:ext>
            </a:extLst>
          </p:cNvPr>
          <p:cNvSpPr txBox="1">
            <a:spLocks noChangeAspect="1"/>
          </p:cNvSpPr>
          <p:nvPr/>
        </p:nvSpPr>
        <p:spPr>
          <a:xfrm>
            <a:off x="483" y="364"/>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２</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3CCF20E-D4B4-4A08-B6F6-9301D12AEAE1}"/>
              </a:ext>
            </a:extLst>
          </p:cNvPr>
          <p:cNvSpPr txBox="1"/>
          <p:nvPr/>
        </p:nvSpPr>
        <p:spPr>
          <a:xfrm>
            <a:off x="551868" y="2387774"/>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その情報は</a:t>
            </a:r>
            <a:r>
              <a:rPr lang="ja-JP" altLang="en-US" sz="2000" b="1" dirty="0">
                <a:solidFill>
                  <a:srgbClr val="FF3300"/>
                </a:solidFill>
                <a:latin typeface="BIZ UDPゴシック" panose="020B0400000000000000" pitchFamily="50" charset="-128"/>
                <a:ea typeface="BIZ UDPゴシック" panose="020B0400000000000000" pitchFamily="50" charset="-128"/>
              </a:rPr>
              <a:t>どこから、いつ</a:t>
            </a:r>
            <a:r>
              <a:rPr lang="ja-JP" altLang="en-US" sz="2000" b="1" dirty="0">
                <a:latin typeface="BIZ UDPゴシック" panose="020B0400000000000000" pitchFamily="50" charset="-128"/>
                <a:ea typeface="BIZ UDPゴシック" panose="020B0400000000000000" pitchFamily="50" charset="-128"/>
              </a:rPr>
              <a:t>発信されたものですか？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→情報源は信用できますか？</a:t>
            </a:r>
            <a:endParaRPr lang="en-US" altLang="ja-JP"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8310629B-2761-0E38-9E48-271AE597376B}"/>
              </a:ext>
            </a:extLst>
          </p:cNvPr>
          <p:cNvGrpSpPr/>
          <p:nvPr/>
        </p:nvGrpSpPr>
        <p:grpSpPr>
          <a:xfrm>
            <a:off x="282802" y="2540813"/>
            <a:ext cx="293533" cy="272190"/>
            <a:chOff x="5791200" y="3323523"/>
            <a:chExt cx="293533" cy="272190"/>
          </a:xfrm>
        </p:grpSpPr>
        <p:sp>
          <p:nvSpPr>
            <p:cNvPr id="23" name="正方形/長方形 22">
              <a:extLst>
                <a:ext uri="{FF2B5EF4-FFF2-40B4-BE49-F238E27FC236}">
                  <a16:creationId xmlns:a16="http://schemas.microsoft.com/office/drawing/2014/main" id="{FD3D6A56-940A-DA8C-87C3-41D08AD4FAEB}"/>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6983DF08-E6EB-52B1-0CDD-A3509584B642}"/>
                </a:ext>
              </a:extLst>
            </p:cNvPr>
            <p:cNvGrpSpPr/>
            <p:nvPr/>
          </p:nvGrpSpPr>
          <p:grpSpPr>
            <a:xfrm>
              <a:off x="5845650" y="3323523"/>
              <a:ext cx="239083" cy="210954"/>
              <a:chOff x="5990374" y="2862821"/>
              <a:chExt cx="385045" cy="280779"/>
            </a:xfrm>
          </p:grpSpPr>
          <p:cxnSp>
            <p:nvCxnSpPr>
              <p:cNvPr id="8" name="直線コネクタ 7">
                <a:extLst>
                  <a:ext uri="{FF2B5EF4-FFF2-40B4-BE49-F238E27FC236}">
                    <a16:creationId xmlns:a16="http://schemas.microsoft.com/office/drawing/2014/main" id="{91EC014A-15DF-E1C6-31C3-F03F687E87DC}"/>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0B375A0-5C10-426F-4DF2-A87414C62C60}"/>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27" name="テキスト ボックス 26">
            <a:extLst>
              <a:ext uri="{FF2B5EF4-FFF2-40B4-BE49-F238E27FC236}">
                <a16:creationId xmlns:a16="http://schemas.microsoft.com/office/drawing/2014/main" id="{6A27B5F2-03B7-515A-F459-AB445A3FF405}"/>
              </a:ext>
            </a:extLst>
          </p:cNvPr>
          <p:cNvSpPr txBox="1"/>
          <p:nvPr/>
        </p:nvSpPr>
        <p:spPr>
          <a:xfrm>
            <a:off x="551868" y="3398846"/>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その情報は</a:t>
            </a:r>
            <a:r>
              <a:rPr lang="ja-JP" altLang="en-US" sz="2000" b="1" dirty="0">
                <a:solidFill>
                  <a:srgbClr val="FF3300"/>
                </a:solidFill>
                <a:latin typeface="BIZ UDPゴシック" panose="020B0400000000000000" pitchFamily="50" charset="-128"/>
                <a:ea typeface="BIZ UDPゴシック" panose="020B0400000000000000" pitchFamily="50" charset="-128"/>
              </a:rPr>
              <a:t>専門家が</a:t>
            </a:r>
            <a:r>
              <a:rPr lang="ja-JP" altLang="en-US" sz="2000" b="1" dirty="0">
                <a:latin typeface="BIZ UDPゴシック" panose="020B0400000000000000" pitchFamily="50" charset="-128"/>
                <a:ea typeface="BIZ UDPゴシック" panose="020B0400000000000000" pitchFamily="50" charset="-128"/>
              </a:rPr>
              <a:t>発信していますか？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→その情報は、専門知識や必要な資格を持った人が発信しているものですか？</a:t>
            </a:r>
          </a:p>
        </p:txBody>
      </p:sp>
      <p:grpSp>
        <p:nvGrpSpPr>
          <p:cNvPr id="29" name="グループ化 28">
            <a:extLst>
              <a:ext uri="{FF2B5EF4-FFF2-40B4-BE49-F238E27FC236}">
                <a16:creationId xmlns:a16="http://schemas.microsoft.com/office/drawing/2014/main" id="{A27C62DB-632D-EC8C-5887-7853A5E04F73}"/>
              </a:ext>
            </a:extLst>
          </p:cNvPr>
          <p:cNvGrpSpPr/>
          <p:nvPr/>
        </p:nvGrpSpPr>
        <p:grpSpPr>
          <a:xfrm>
            <a:off x="282802" y="3551885"/>
            <a:ext cx="293533" cy="272190"/>
            <a:chOff x="5791200" y="3323523"/>
            <a:chExt cx="293533" cy="272190"/>
          </a:xfrm>
        </p:grpSpPr>
        <p:sp>
          <p:nvSpPr>
            <p:cNvPr id="30" name="正方形/長方形 29">
              <a:extLst>
                <a:ext uri="{FF2B5EF4-FFF2-40B4-BE49-F238E27FC236}">
                  <a16:creationId xmlns:a16="http://schemas.microsoft.com/office/drawing/2014/main" id="{3E474C3D-EBA6-4104-F8C3-FD5004C2534E}"/>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5D8EA8A-2EBB-A91D-9972-AA5D0FF5A6ED}"/>
                </a:ext>
              </a:extLst>
            </p:cNvPr>
            <p:cNvGrpSpPr/>
            <p:nvPr/>
          </p:nvGrpSpPr>
          <p:grpSpPr>
            <a:xfrm>
              <a:off x="5845650" y="3323523"/>
              <a:ext cx="239083" cy="210954"/>
              <a:chOff x="5990374" y="2862821"/>
              <a:chExt cx="385045" cy="280779"/>
            </a:xfrm>
          </p:grpSpPr>
          <p:cxnSp>
            <p:nvCxnSpPr>
              <p:cNvPr id="33" name="直線コネクタ 32">
                <a:extLst>
                  <a:ext uri="{FF2B5EF4-FFF2-40B4-BE49-F238E27FC236}">
                    <a16:creationId xmlns:a16="http://schemas.microsoft.com/office/drawing/2014/main" id="{2E4F7C64-4AEB-2F1B-C311-71DE16EA5318}"/>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E836BAD-A51A-5852-73CB-0B4D7582E902}"/>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37" name="テキスト ボックス 36">
            <a:extLst>
              <a:ext uri="{FF2B5EF4-FFF2-40B4-BE49-F238E27FC236}">
                <a16:creationId xmlns:a16="http://schemas.microsoft.com/office/drawing/2014/main" id="{E22C5C7B-25D9-F32A-A3D6-3D96373E0ACB}"/>
              </a:ext>
            </a:extLst>
          </p:cNvPr>
          <p:cNvSpPr txBox="1"/>
          <p:nvPr/>
        </p:nvSpPr>
        <p:spPr>
          <a:xfrm>
            <a:off x="568405" y="4478966"/>
            <a:ext cx="8575595" cy="1360501"/>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その情報について、</a:t>
            </a:r>
            <a:r>
              <a:rPr lang="ja-JP" altLang="en-US" sz="2000" b="1" dirty="0">
                <a:solidFill>
                  <a:srgbClr val="FF0000"/>
                </a:solidFill>
                <a:latin typeface="BIZ UDPゴシック" panose="020B0400000000000000" pitchFamily="50" charset="-128"/>
                <a:ea typeface="BIZ UDPゴシック" panose="020B0400000000000000" pitchFamily="50" charset="-128"/>
              </a:rPr>
              <a:t>他の人やほかのメディアはどのように言っていますか</a:t>
            </a:r>
            <a:r>
              <a:rPr lang="ja-JP" altLang="en-US" sz="2000" b="1" dirty="0">
                <a:latin typeface="BIZ UDPゴシック" panose="020B0400000000000000" pitchFamily="50" charset="-128"/>
                <a:ea typeface="BIZ UDPゴシック" panose="020B0400000000000000" pitchFamily="50" charset="-128"/>
              </a:rPr>
              <a:t>？</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→別の内容の報道や、誤りであることを指摘しているメディアはありませんか？</a:t>
            </a:r>
          </a:p>
        </p:txBody>
      </p:sp>
      <p:grpSp>
        <p:nvGrpSpPr>
          <p:cNvPr id="39" name="グループ化 38">
            <a:extLst>
              <a:ext uri="{FF2B5EF4-FFF2-40B4-BE49-F238E27FC236}">
                <a16:creationId xmlns:a16="http://schemas.microsoft.com/office/drawing/2014/main" id="{9CA3E57B-E84C-68EB-EE2E-7BBC104C3BC4}"/>
              </a:ext>
            </a:extLst>
          </p:cNvPr>
          <p:cNvGrpSpPr/>
          <p:nvPr/>
        </p:nvGrpSpPr>
        <p:grpSpPr>
          <a:xfrm>
            <a:off x="282802" y="4632005"/>
            <a:ext cx="311573" cy="272190"/>
            <a:chOff x="5791200" y="3323523"/>
            <a:chExt cx="293533" cy="272190"/>
          </a:xfrm>
        </p:grpSpPr>
        <p:sp>
          <p:nvSpPr>
            <p:cNvPr id="40" name="正方形/長方形 39">
              <a:extLst>
                <a:ext uri="{FF2B5EF4-FFF2-40B4-BE49-F238E27FC236}">
                  <a16:creationId xmlns:a16="http://schemas.microsoft.com/office/drawing/2014/main" id="{D8402CB4-E8F8-2083-1739-C6751A3E5035}"/>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C70ED5AE-3C82-6C42-4CBB-6C7CE33429C2}"/>
                </a:ext>
              </a:extLst>
            </p:cNvPr>
            <p:cNvGrpSpPr/>
            <p:nvPr/>
          </p:nvGrpSpPr>
          <p:grpSpPr>
            <a:xfrm>
              <a:off x="5845650" y="3323523"/>
              <a:ext cx="239083" cy="210954"/>
              <a:chOff x="5990374" y="2862821"/>
              <a:chExt cx="385045" cy="280779"/>
            </a:xfrm>
          </p:grpSpPr>
          <p:cxnSp>
            <p:nvCxnSpPr>
              <p:cNvPr id="42" name="直線コネクタ 41">
                <a:extLst>
                  <a:ext uri="{FF2B5EF4-FFF2-40B4-BE49-F238E27FC236}">
                    <a16:creationId xmlns:a16="http://schemas.microsoft.com/office/drawing/2014/main" id="{F5F3CAF5-E9C0-675B-F3D3-745137278741}"/>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6EE30AB-BC40-CD28-D665-1ED113602632}"/>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48" name="テキスト ボックス 47">
            <a:extLst>
              <a:ext uri="{FF2B5EF4-FFF2-40B4-BE49-F238E27FC236}">
                <a16:creationId xmlns:a16="http://schemas.microsoft.com/office/drawing/2014/main" id="{D076F289-371B-DA5E-54BE-1CE062E70224}"/>
              </a:ext>
            </a:extLst>
          </p:cNvPr>
          <p:cNvSpPr txBox="1"/>
          <p:nvPr/>
        </p:nvSpPr>
        <p:spPr>
          <a:xfrm>
            <a:off x="551868" y="5619667"/>
            <a:ext cx="8079061" cy="898836"/>
          </a:xfrm>
          <a:prstGeom prst="rect">
            <a:avLst/>
          </a:prstGeom>
          <a:noFill/>
        </p:spPr>
        <p:txBody>
          <a:bodyPr wrap="square" rtlCol="0">
            <a:spAutoFit/>
          </a:body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紹介されている画像は</a:t>
            </a:r>
            <a:r>
              <a:rPr lang="ja-JP" altLang="en-US" sz="2000" b="1" dirty="0">
                <a:solidFill>
                  <a:srgbClr val="FF3300"/>
                </a:solidFill>
                <a:latin typeface="BIZ UDPゴシック" panose="020B0400000000000000" pitchFamily="50" charset="-128"/>
                <a:ea typeface="BIZ UDPゴシック" panose="020B0400000000000000" pitchFamily="50" charset="-128"/>
              </a:rPr>
              <a:t>無関係</a:t>
            </a:r>
            <a:r>
              <a:rPr lang="ja-JP" altLang="en-US" sz="2000" b="1" dirty="0">
                <a:latin typeface="BIZ UDPゴシック" panose="020B0400000000000000" pitchFamily="50" charset="-128"/>
                <a:ea typeface="BIZ UDPゴシック" panose="020B0400000000000000" pitchFamily="50" charset="-128"/>
              </a:rPr>
              <a:t>のものではないですか？</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→その画像を画像検索したら、全く同じ画像がヒットしませんか？</a:t>
            </a:r>
          </a:p>
        </p:txBody>
      </p:sp>
      <p:grpSp>
        <p:nvGrpSpPr>
          <p:cNvPr id="49" name="グループ化 48">
            <a:extLst>
              <a:ext uri="{FF2B5EF4-FFF2-40B4-BE49-F238E27FC236}">
                <a16:creationId xmlns:a16="http://schemas.microsoft.com/office/drawing/2014/main" id="{DF032B4D-DE9C-C13F-0125-3C7A188195B7}"/>
              </a:ext>
            </a:extLst>
          </p:cNvPr>
          <p:cNvGrpSpPr/>
          <p:nvPr/>
        </p:nvGrpSpPr>
        <p:grpSpPr>
          <a:xfrm>
            <a:off x="282802" y="5772706"/>
            <a:ext cx="293533" cy="272190"/>
            <a:chOff x="5791200" y="3323523"/>
            <a:chExt cx="293533" cy="272190"/>
          </a:xfrm>
        </p:grpSpPr>
        <p:sp>
          <p:nvSpPr>
            <p:cNvPr id="50" name="正方形/長方形 49">
              <a:extLst>
                <a:ext uri="{FF2B5EF4-FFF2-40B4-BE49-F238E27FC236}">
                  <a16:creationId xmlns:a16="http://schemas.microsoft.com/office/drawing/2014/main" id="{02D99891-608B-FDA4-ADD3-113C0F6C76C8}"/>
                </a:ext>
              </a:extLst>
            </p:cNvPr>
            <p:cNvSpPr/>
            <p:nvPr/>
          </p:nvSpPr>
          <p:spPr>
            <a:xfrm>
              <a:off x="5791200" y="3345946"/>
              <a:ext cx="249767" cy="249767"/>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2F87EB8C-7A49-2DCD-1023-1B80A8702DD6}"/>
                </a:ext>
              </a:extLst>
            </p:cNvPr>
            <p:cNvGrpSpPr/>
            <p:nvPr/>
          </p:nvGrpSpPr>
          <p:grpSpPr>
            <a:xfrm>
              <a:off x="5845650" y="3323523"/>
              <a:ext cx="239083" cy="210954"/>
              <a:chOff x="5990374" y="2862821"/>
              <a:chExt cx="385045" cy="280779"/>
            </a:xfrm>
          </p:grpSpPr>
          <p:cxnSp>
            <p:nvCxnSpPr>
              <p:cNvPr id="52" name="直線コネクタ 51">
                <a:extLst>
                  <a:ext uri="{FF2B5EF4-FFF2-40B4-BE49-F238E27FC236}">
                    <a16:creationId xmlns:a16="http://schemas.microsoft.com/office/drawing/2014/main" id="{F7C1D325-9A49-7361-E1C2-5F09975B6162}"/>
                  </a:ext>
                </a:extLst>
              </p:cNvPr>
              <p:cNvCxnSpPr/>
              <p:nvPr/>
            </p:nvCxnSpPr>
            <p:spPr>
              <a:xfrm>
                <a:off x="5990374" y="3025617"/>
                <a:ext cx="153011" cy="117983"/>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A6DC165-E648-9AA4-A0F2-000742C72909}"/>
                  </a:ext>
                </a:extLst>
              </p:cNvPr>
              <p:cNvCxnSpPr>
                <a:cxnSpLocks/>
              </p:cNvCxnSpPr>
              <p:nvPr/>
            </p:nvCxnSpPr>
            <p:spPr>
              <a:xfrm flipV="1">
                <a:off x="6142793" y="2862821"/>
                <a:ext cx="232626" cy="280779"/>
              </a:xfrm>
              <a:prstGeom prst="line">
                <a:avLst/>
              </a:prstGeom>
              <a:ln w="57150" cap="rnd"/>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05EE7174-9D84-8D78-4B19-72410488933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18</a:t>
            </a:r>
          </a:p>
        </p:txBody>
      </p:sp>
      <p:sp>
        <p:nvSpPr>
          <p:cNvPr id="4" name="Rectangle 1">
            <a:extLst>
              <a:ext uri="{FF2B5EF4-FFF2-40B4-BE49-F238E27FC236}">
                <a16:creationId xmlns:a16="http://schemas.microsoft.com/office/drawing/2014/main" id="{6E53DBB0-4097-0AF3-4515-71A58C5ACCE6}"/>
              </a:ext>
            </a:extLst>
          </p:cNvPr>
          <p:cNvSpPr>
            <a:spLocks noChangeArrowheads="1"/>
          </p:cNvSpPr>
          <p:nvPr/>
        </p:nvSpPr>
        <p:spPr bwMode="auto">
          <a:xfrm>
            <a:off x="481261" y="1041931"/>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❹偽情報</a:t>
            </a:r>
            <a:r>
              <a:rPr kumimoji="0" lang="en-US" altLang="ja-JP" sz="24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誤情報</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3158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利用において</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0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気をつけるポイント</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483E5FF-3C5D-1610-FE0B-3ACD8E20CE85}"/>
              </a:ext>
            </a:extLst>
          </p:cNvPr>
          <p:cNvSpPr txBox="1"/>
          <p:nvPr/>
        </p:nvSpPr>
        <p:spPr>
          <a:xfrm>
            <a:off x="8604448" y="6493066"/>
            <a:ext cx="539552" cy="369332"/>
          </a:xfrm>
          <a:prstGeom prst="rect">
            <a:avLst/>
          </a:prstGeom>
          <a:noFill/>
        </p:spPr>
        <p:txBody>
          <a:bodyPr wrap="square">
            <a:spAutoFit/>
          </a:bodyPr>
          <a:lstStyle/>
          <a:p>
            <a:pPr algn="ctr"/>
            <a:r>
              <a:rPr lang="ja-JP" altLang="en-US" b="1" dirty="0">
                <a:solidFill>
                  <a:srgbClr val="4472C4"/>
                </a:solidFill>
                <a:latin typeface="BIZ UDPゴシック" panose="020B0400000000000000" pitchFamily="50" charset="-128"/>
                <a:ea typeface="BIZ UDPゴシック" panose="020B0400000000000000" pitchFamily="50" charset="-128"/>
              </a:rPr>
              <a:t>１</a:t>
            </a:r>
            <a:r>
              <a:rPr lang="en-US" altLang="ja-JP" b="1" dirty="0">
                <a:solidFill>
                  <a:srgbClr val="4472C4"/>
                </a:solidFill>
                <a:latin typeface="BIZ UDPゴシック" panose="020B0400000000000000" pitchFamily="50" charset="-128"/>
                <a:ea typeface="BIZ UDPゴシック" panose="020B0400000000000000" pitchFamily="50" charset="-128"/>
              </a:rPr>
              <a:t>9</a:t>
            </a:r>
            <a:endParaRPr lang="ja-JP" altLang="en-US" dirty="0"/>
          </a:p>
        </p:txBody>
      </p:sp>
    </p:spTree>
    <p:extLst>
      <p:ext uri="{BB962C8B-B14F-4D97-AF65-F5344CB8AC3E}">
        <p14:creationId xmlns:p14="http://schemas.microsoft.com/office/powerpoint/2010/main" val="1096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3" name="タイトル 1">
            <a:extLst>
              <a:ext uri="{FF2B5EF4-FFF2-40B4-BE49-F238E27FC236}">
                <a16:creationId xmlns:a16="http://schemas.microsoft.com/office/drawing/2014/main" id="{C9201863-25D1-B995-AB2C-F9F89CFD11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18BA2E01-13CE-B150-4104-86AAA42CCB19}"/>
              </a:ext>
            </a:extLst>
          </p:cNvPr>
          <p:cNvSpPr/>
          <p:nvPr/>
        </p:nvSpPr>
        <p:spPr>
          <a:xfrm>
            <a:off x="578344" y="1008744"/>
            <a:ext cx="8128142" cy="130098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インターネットにおいて、個々人の行動が及ぼす影響について正しく理解し、</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どのようなトラブルが起こりうるかを知り、トラブルから未然に身を守るための学習をしていきましょう。</a:t>
            </a:r>
          </a:p>
        </p:txBody>
      </p:sp>
      <p:pic>
        <p:nvPicPr>
          <p:cNvPr id="29" name="図 28">
            <a:extLst>
              <a:ext uri="{FF2B5EF4-FFF2-40B4-BE49-F238E27FC236}">
                <a16:creationId xmlns:a16="http://schemas.microsoft.com/office/drawing/2014/main" id="{2ACF9FCD-C315-C21D-F64F-A761B1A12029}"/>
              </a:ext>
            </a:extLst>
          </p:cNvPr>
          <p:cNvPicPr>
            <a:picLocks noChangeAspect="1"/>
          </p:cNvPicPr>
          <p:nvPr/>
        </p:nvPicPr>
        <p:blipFill>
          <a:blip r:embed="rId6"/>
          <a:stretch>
            <a:fillRect/>
          </a:stretch>
        </p:blipFill>
        <p:spPr>
          <a:xfrm>
            <a:off x="613745" y="2388524"/>
            <a:ext cx="8249430" cy="4064812"/>
          </a:xfrm>
          <a:prstGeom prst="rect">
            <a:avLst/>
          </a:prstGeom>
        </p:spPr>
      </p:pic>
      <p:sp>
        <p:nvSpPr>
          <p:cNvPr id="34" name="Rectangle 1">
            <a:extLst>
              <a:ext uri="{FF2B5EF4-FFF2-40B4-BE49-F238E27FC236}">
                <a16:creationId xmlns:a16="http://schemas.microsoft.com/office/drawing/2014/main" id="{CE25EF02-24F0-B025-EC0B-B7E7B42A09E4}"/>
              </a:ext>
            </a:extLst>
          </p:cNvPr>
          <p:cNvSpPr>
            <a:spLocks noChangeArrowheads="1"/>
          </p:cNvSpPr>
          <p:nvPr/>
        </p:nvSpPr>
        <p:spPr bwMode="auto">
          <a:xfrm>
            <a:off x="1130617" y="4299843"/>
            <a:ext cx="3157760"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dirty="0">
                <a:solidFill>
                  <a:srgbClr val="4472C4"/>
                </a:solidFill>
                <a:latin typeface="BIZ UDPゴシック" panose="020B0400000000000000" pitchFamily="50" charset="-128"/>
                <a:ea typeface="BIZ UDPゴシック" panose="020B0400000000000000" pitchFamily="50" charset="-128"/>
              </a:rPr>
              <a:t>❸ 誹謗中傷</a:t>
            </a:r>
            <a:r>
              <a:rPr kumimoji="0" lang="en-US" altLang="ja-JP" sz="2800" b="1" dirty="0">
                <a:solidFill>
                  <a:srgbClr val="4472C4"/>
                </a:solidFill>
                <a:latin typeface="BIZ UDPゴシック" panose="020B0400000000000000" pitchFamily="50" charset="-128"/>
                <a:ea typeface="BIZ UDPゴシック" panose="020B0400000000000000" pitchFamily="50" charset="-128"/>
              </a:rPr>
              <a:t>/</a:t>
            </a:r>
            <a:r>
              <a:rPr kumimoji="0" lang="ja-JP" altLang="en-US" sz="2800" b="1" dirty="0">
                <a:solidFill>
                  <a:srgbClr val="4472C4"/>
                </a:solidFill>
                <a:latin typeface="BIZ UDPゴシック" panose="020B0400000000000000" pitchFamily="50" charset="-128"/>
                <a:ea typeface="BIZ UDPゴシック" panose="020B0400000000000000" pitchFamily="50" charset="-128"/>
              </a:rPr>
              <a:t>炎上</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5" name="Rectangle 1">
            <a:extLst>
              <a:ext uri="{FF2B5EF4-FFF2-40B4-BE49-F238E27FC236}">
                <a16:creationId xmlns:a16="http://schemas.microsoft.com/office/drawing/2014/main" id="{0B9632AB-A3F5-9AF7-E6DC-F4F08F5DE5DC}"/>
              </a:ext>
            </a:extLst>
          </p:cNvPr>
          <p:cNvSpPr>
            <a:spLocks noChangeArrowheads="1"/>
          </p:cNvSpPr>
          <p:nvPr/>
        </p:nvSpPr>
        <p:spPr bwMode="auto">
          <a:xfrm>
            <a:off x="1130617" y="3505226"/>
            <a:ext cx="4009494"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dirty="0">
                <a:solidFill>
                  <a:srgbClr val="4472C4"/>
                </a:solidFill>
                <a:latin typeface="BIZ UDPゴシック" panose="020B0400000000000000" pitchFamily="50" charset="-128"/>
                <a:ea typeface="BIZ UDPゴシック" panose="020B0400000000000000" pitchFamily="50" charset="-128"/>
              </a:rPr>
              <a:t>❷ 肖像権侵害</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6" name="Rectangle 1">
            <a:extLst>
              <a:ext uri="{FF2B5EF4-FFF2-40B4-BE49-F238E27FC236}">
                <a16:creationId xmlns:a16="http://schemas.microsoft.com/office/drawing/2014/main" id="{96DF4673-B526-738B-8D9F-E546DCF730C6}"/>
              </a:ext>
            </a:extLst>
          </p:cNvPr>
          <p:cNvSpPr>
            <a:spLocks noChangeArrowheads="1"/>
          </p:cNvSpPr>
          <p:nvPr/>
        </p:nvSpPr>
        <p:spPr bwMode="auto">
          <a:xfrm>
            <a:off x="1130617" y="2710608"/>
            <a:ext cx="5082788" cy="5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 著作権侵害</a:t>
            </a:r>
            <a:endParaRPr kumimoji="0" lang="en-US" altLang="ja-JP" sz="28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CC0BB34B-18AD-00A3-9F2A-FE2805EE987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20</a:t>
            </a:r>
            <a:endParaRPr lang="ja-JP" altLang="en-US" dirty="0"/>
          </a:p>
        </p:txBody>
      </p:sp>
    </p:spTree>
    <p:extLst>
      <p:ext uri="{BB962C8B-B14F-4D97-AF65-F5344CB8AC3E}">
        <p14:creationId xmlns:p14="http://schemas.microsoft.com/office/powerpoint/2010/main" val="367373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タイトル 1">
            <a:extLst>
              <a:ext uri="{FF2B5EF4-FFF2-40B4-BE49-F238E27FC236}">
                <a16:creationId xmlns:a16="http://schemas.microsoft.com/office/drawing/2014/main" id="{ED575F1F-2EDB-4068-9399-836D44EFDEC1}"/>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10" name="テキスト ボックス 9">
            <a:extLst>
              <a:ext uri="{FF2B5EF4-FFF2-40B4-BE49-F238E27FC236}">
                <a16:creationId xmlns:a16="http://schemas.microsoft.com/office/drawing/2014/main" id="{F07BA6BE-E676-6741-AFDB-0A23D6E77EB4}"/>
              </a:ext>
            </a:extLst>
          </p:cNvPr>
          <p:cNvSpPr txBox="1"/>
          <p:nvPr/>
        </p:nvSpPr>
        <p:spPr>
          <a:xfrm>
            <a:off x="378199" y="1653545"/>
            <a:ext cx="8309980" cy="1494952"/>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p>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インターネット上で見つけて気に入ったイラストの画像を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コピーして保存し、自分が作成している資料に貼り付けて</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利用した。</a:t>
            </a:r>
          </a:p>
        </p:txBody>
      </p:sp>
      <p:sp>
        <p:nvSpPr>
          <p:cNvPr id="13" name="四角形: 角を丸くする 12">
            <a:extLst>
              <a:ext uri="{FF2B5EF4-FFF2-40B4-BE49-F238E27FC236}">
                <a16:creationId xmlns:a16="http://schemas.microsoft.com/office/drawing/2014/main" id="{EEDB55BE-62B2-1967-38CA-2940AAE6A325}"/>
              </a:ext>
            </a:extLst>
          </p:cNvPr>
          <p:cNvSpPr/>
          <p:nvPr/>
        </p:nvSpPr>
        <p:spPr>
          <a:xfrm>
            <a:off x="378197" y="3483100"/>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A137817-2906-B3AE-E2D3-80EB4A0FEA03}"/>
              </a:ext>
            </a:extLst>
          </p:cNvPr>
          <p:cNvSpPr txBox="1"/>
          <p:nvPr/>
        </p:nvSpPr>
        <p:spPr>
          <a:xfrm>
            <a:off x="3185703" y="3513877"/>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9" name="Rectangle 1">
            <a:extLst>
              <a:ext uri="{FF2B5EF4-FFF2-40B4-BE49-F238E27FC236}">
                <a16:creationId xmlns:a16="http://schemas.microsoft.com/office/drawing/2014/main" id="{6A1E4359-E820-6302-90E7-60F68E66E5B5}"/>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❶著作権侵害</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pic>
        <p:nvPicPr>
          <p:cNvPr id="45" name="図 44">
            <a:extLst>
              <a:ext uri="{FF2B5EF4-FFF2-40B4-BE49-F238E27FC236}">
                <a16:creationId xmlns:a16="http://schemas.microsoft.com/office/drawing/2014/main" id="{5F243892-C709-923E-A44B-13B4346015BD}"/>
              </a:ext>
            </a:extLst>
          </p:cNvPr>
          <p:cNvPicPr>
            <a:picLocks noChangeAspect="1"/>
          </p:cNvPicPr>
          <p:nvPr/>
        </p:nvPicPr>
        <p:blipFill>
          <a:blip r:embed="rId6"/>
          <a:stretch>
            <a:fillRect/>
          </a:stretch>
        </p:blipFill>
        <p:spPr>
          <a:xfrm>
            <a:off x="6470069" y="1312337"/>
            <a:ext cx="2154583" cy="1692887"/>
          </a:xfrm>
          <a:prstGeom prst="rect">
            <a:avLst/>
          </a:prstGeom>
        </p:spPr>
      </p:pic>
      <p:sp>
        <p:nvSpPr>
          <p:cNvPr id="46" name="テキスト ボックス 45">
            <a:extLst>
              <a:ext uri="{FF2B5EF4-FFF2-40B4-BE49-F238E27FC236}">
                <a16:creationId xmlns:a16="http://schemas.microsoft.com/office/drawing/2014/main" id="{A4B31549-B654-E60B-8550-083E61F4E2C5}"/>
              </a:ext>
            </a:extLst>
          </p:cNvPr>
          <p:cNvSpPr txBox="1"/>
          <p:nvPr/>
        </p:nvSpPr>
        <p:spPr>
          <a:xfrm>
            <a:off x="420208" y="4062198"/>
            <a:ext cx="8204444" cy="1115818"/>
          </a:xfrm>
          <a:prstGeom prst="rect">
            <a:avLst/>
          </a:prstGeom>
          <a:noFill/>
        </p:spPr>
        <p:txBody>
          <a:bodyPr wrap="square">
            <a:spAutoFit/>
          </a:bodyPr>
          <a:lstStyle/>
          <a:p>
            <a:pPr marL="263525" indent="-263525">
              <a:lnSpc>
                <a:spcPct val="130000"/>
              </a:lnSpc>
              <a:buFont typeface="Arial" panose="020B0604020202020204" pitchFamily="34" charset="0"/>
              <a:buChar char="•"/>
            </a:pPr>
            <a:r>
              <a:rPr lang="ja-JP" altLang="en-US" dirty="0">
                <a:solidFill>
                  <a:srgbClr val="FF3300"/>
                </a:solidFill>
                <a:latin typeface="BIZ UDPゴシック" panose="020B0400000000000000" pitchFamily="50" charset="-128"/>
                <a:ea typeface="BIZ UDPゴシック" panose="020B0400000000000000" pitchFamily="50" charset="-128"/>
              </a:rPr>
              <a:t>写真・イラスト・音楽・ブログ記事などの多くは誰かが著作権を有しています</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これらを、</a:t>
            </a:r>
            <a:r>
              <a:rPr lang="ja-JP" altLang="en-US" dirty="0">
                <a:solidFill>
                  <a:srgbClr val="FF3300"/>
                </a:solidFill>
                <a:latin typeface="BIZ UDPゴシック" panose="020B0400000000000000" pitchFamily="50" charset="-128"/>
                <a:ea typeface="BIZ UDPゴシック" panose="020B0400000000000000" pitchFamily="50" charset="-128"/>
              </a:rPr>
              <a:t>権利者の許可を得ないで複製</a:t>
            </a:r>
            <a:r>
              <a:rPr lang="ja-JP" altLang="en-US" dirty="0">
                <a:latin typeface="BIZ UDPゴシック" panose="020B0400000000000000" pitchFamily="50" charset="-128"/>
                <a:ea typeface="BIZ UDPゴシック" panose="020B0400000000000000" pitchFamily="50" charset="-128"/>
              </a:rPr>
              <a:t>することや、ネット上に掲載して</a:t>
            </a:r>
            <a:r>
              <a:rPr lang="en-US" altLang="ja-JP" dirty="0">
                <a:latin typeface="BIZ UDPゴシック" panose="020B0400000000000000" pitchFamily="50" charset="-128"/>
                <a:ea typeface="BIZ UDPゴシック" panose="020B0400000000000000" pitchFamily="50" charset="-128"/>
              </a:rPr>
              <a:t>       </a:t>
            </a:r>
            <a:r>
              <a:rPr lang="ja-JP" altLang="en-US" dirty="0">
                <a:solidFill>
                  <a:srgbClr val="FF3300"/>
                </a:solidFill>
                <a:latin typeface="BIZ UDPゴシック" panose="020B0400000000000000" pitchFamily="50" charset="-128"/>
                <a:ea typeface="BIZ UDPゴシック" panose="020B0400000000000000" pitchFamily="50" charset="-128"/>
              </a:rPr>
              <a:t>誰でもアクセスできる状態にする</a:t>
            </a:r>
            <a:r>
              <a:rPr lang="ja-JP" altLang="en-US" dirty="0">
                <a:latin typeface="BIZ UDPゴシック" panose="020B0400000000000000" pitchFamily="50" charset="-128"/>
                <a:ea typeface="BIZ UDPゴシック" panose="020B0400000000000000" pitchFamily="50" charset="-128"/>
              </a:rPr>
              <a:t>ことは、</a:t>
            </a:r>
            <a:r>
              <a:rPr lang="ja-JP" altLang="en-US" dirty="0">
                <a:solidFill>
                  <a:srgbClr val="FF3300"/>
                </a:solidFill>
                <a:latin typeface="BIZ UDPゴシック" panose="020B0400000000000000" pitchFamily="50" charset="-128"/>
                <a:ea typeface="BIZ UDPゴシック" panose="020B0400000000000000" pitchFamily="50" charset="-128"/>
              </a:rPr>
              <a:t>著作権侵害になる可能性</a:t>
            </a:r>
            <a:r>
              <a:rPr lang="ja-JP" altLang="en-US" dirty="0">
                <a:latin typeface="BIZ UDPゴシック" panose="020B0400000000000000" pitchFamily="50" charset="-128"/>
                <a:ea typeface="BIZ UDPゴシック" panose="020B0400000000000000" pitchFamily="50" charset="-128"/>
              </a:rPr>
              <a:t>があります。</a:t>
            </a:r>
          </a:p>
        </p:txBody>
      </p:sp>
      <p:sp>
        <p:nvSpPr>
          <p:cNvPr id="8" name="タイトル 1">
            <a:extLst>
              <a:ext uri="{FF2B5EF4-FFF2-40B4-BE49-F238E27FC236}">
                <a16:creationId xmlns:a16="http://schemas.microsoft.com/office/drawing/2014/main" id="{6E7DC5A2-95F9-95E0-135B-966A741EFE4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A037221-07B2-803B-E7CA-31D8ABAF372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21</a:t>
            </a:r>
            <a:endParaRPr lang="ja-JP" altLang="en-US" dirty="0"/>
          </a:p>
        </p:txBody>
      </p:sp>
    </p:spTree>
    <p:extLst>
      <p:ext uri="{BB962C8B-B14F-4D97-AF65-F5344CB8AC3E}">
        <p14:creationId xmlns:p14="http://schemas.microsoft.com/office/powerpoint/2010/main" val="28722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タイトル 1">
            <a:extLst>
              <a:ext uri="{FF2B5EF4-FFF2-40B4-BE49-F238E27FC236}">
                <a16:creationId xmlns:a16="http://schemas.microsoft.com/office/drawing/2014/main" id="{EF2D6867-031E-41C7-BFAE-2566E1857811}"/>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2" name="タイトル 1">
            <a:extLst>
              <a:ext uri="{FF2B5EF4-FFF2-40B4-BE49-F238E27FC236}">
                <a16:creationId xmlns:a16="http://schemas.microsoft.com/office/drawing/2014/main" id="{391B6319-EB1B-9EF2-78F6-780D98AB0EE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774D49A-0736-1219-877B-93AA3B56BE92}"/>
              </a:ext>
            </a:extLst>
          </p:cNvPr>
          <p:cNvSpPr txBox="1"/>
          <p:nvPr/>
        </p:nvSpPr>
        <p:spPr>
          <a:xfrm>
            <a:off x="378199" y="1653545"/>
            <a:ext cx="8309980" cy="2215850"/>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endParaRPr lang="en-US" altLang="ja-JP" strike="sngStrike"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自分の子どもや孫の写真を赤ちゃんのころから</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定期的にインターネットに投稿してきたが、恥ずかしいから</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削除してほしいと本人に言われた。</a:t>
            </a: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1D53E8B4-C103-C3C5-F7A0-D3EA8FC820AC}"/>
              </a:ext>
            </a:extLst>
          </p:cNvPr>
          <p:cNvSpPr/>
          <p:nvPr/>
        </p:nvSpPr>
        <p:spPr>
          <a:xfrm>
            <a:off x="378197" y="3975447"/>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7739B5D-A501-A7B6-B721-BFDCB110D81C}"/>
              </a:ext>
            </a:extLst>
          </p:cNvPr>
          <p:cNvSpPr txBox="1"/>
          <p:nvPr/>
        </p:nvSpPr>
        <p:spPr>
          <a:xfrm>
            <a:off x="3185703" y="4006224"/>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0" name="Rectangle 1">
            <a:extLst>
              <a:ext uri="{FF2B5EF4-FFF2-40B4-BE49-F238E27FC236}">
                <a16:creationId xmlns:a16="http://schemas.microsoft.com/office/drawing/2014/main" id="{9E879B4F-17C0-34F8-F16B-2C183D39962D}"/>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❷</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肖像権侵害</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74116FD-6EAE-EAF9-4B37-FD17ED20929A}"/>
              </a:ext>
            </a:extLst>
          </p:cNvPr>
          <p:cNvSpPr txBox="1"/>
          <p:nvPr/>
        </p:nvSpPr>
        <p:spPr>
          <a:xfrm>
            <a:off x="420208" y="4495470"/>
            <a:ext cx="8049562" cy="147591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人物の写真などは、</a:t>
            </a:r>
            <a:r>
              <a:rPr lang="ja-JP" altLang="en-US" dirty="0">
                <a:solidFill>
                  <a:srgbClr val="FF3300"/>
                </a:solidFill>
                <a:latin typeface="BIZ UDPゴシック" panose="020B0400000000000000" pitchFamily="50" charset="-128"/>
                <a:ea typeface="BIZ UDPゴシック" panose="020B0400000000000000" pitchFamily="50" charset="-128"/>
              </a:rPr>
              <a:t>撮った人が著作権を有するだけでなく、写っている人に肖像権があります。</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などで公開・投稿をする場合には、権利者の許可が必要になる場合があります。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自分の子ども・孫の写真であっても、</a:t>
            </a:r>
            <a:r>
              <a:rPr lang="ja-JP" altLang="en-US" dirty="0">
                <a:solidFill>
                  <a:srgbClr val="FF3300"/>
                </a:solidFill>
                <a:latin typeface="BIZ UDPゴシック" panose="020B0400000000000000" pitchFamily="50" charset="-128"/>
                <a:ea typeface="BIZ UDPゴシック" panose="020B0400000000000000" pitchFamily="50" charset="-128"/>
              </a:rPr>
              <a:t>本人の意思や気持ちを尊重しましょう</a:t>
            </a:r>
            <a:r>
              <a:rPr lang="ja-JP" altLang="en-US" dirty="0">
                <a:latin typeface="BIZ UDPゴシック" panose="020B0400000000000000" pitchFamily="50" charset="-128"/>
                <a:ea typeface="BIZ UDPゴシック" panose="020B0400000000000000" pitchFamily="50" charset="-128"/>
              </a:rPr>
              <a:t>。</a:t>
            </a:r>
            <a:endParaRPr lang="en-US" altLang="ja-JP" strike="sngStrike"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56A34BB7-860A-C57C-A767-2F8C35F59882}"/>
              </a:ext>
            </a:extLst>
          </p:cNvPr>
          <p:cNvPicPr>
            <a:picLocks noChangeAspect="1"/>
          </p:cNvPicPr>
          <p:nvPr/>
        </p:nvPicPr>
        <p:blipFill>
          <a:blip r:embed="rId6"/>
          <a:stretch>
            <a:fillRect/>
          </a:stretch>
        </p:blipFill>
        <p:spPr>
          <a:xfrm>
            <a:off x="7477285" y="1339739"/>
            <a:ext cx="992485" cy="1957703"/>
          </a:xfrm>
          <a:prstGeom prst="rect">
            <a:avLst/>
          </a:prstGeom>
        </p:spPr>
      </p:pic>
      <p:sp>
        <p:nvSpPr>
          <p:cNvPr id="45" name="テキスト ボックス 44">
            <a:extLst>
              <a:ext uri="{FF2B5EF4-FFF2-40B4-BE49-F238E27FC236}">
                <a16:creationId xmlns:a16="http://schemas.microsoft.com/office/drawing/2014/main" id="{231D0BBA-EB45-76D2-D145-72A9D4841C55}"/>
              </a:ext>
            </a:extLst>
          </p:cNvPr>
          <p:cNvSpPr txBox="1"/>
          <p:nvPr/>
        </p:nvSpPr>
        <p:spPr>
          <a:xfrm>
            <a:off x="7477285" y="2771840"/>
            <a:ext cx="992485" cy="269241"/>
          </a:xfrm>
          <a:prstGeom prst="rect">
            <a:avLst/>
          </a:prstGeom>
          <a:solidFill>
            <a:schemeClr val="tx1"/>
          </a:solidFill>
        </p:spPr>
        <p:txBody>
          <a:bodyPr wrap="square" anchor="ctr">
            <a:spAutoFit/>
          </a:bodyPr>
          <a:lstStyle/>
          <a:p>
            <a:pPr algn="ctr">
              <a:lnSpc>
                <a:spcPct val="130000"/>
              </a:lnSpc>
            </a:pPr>
            <a:r>
              <a:rPr lang="en-US" altLang="ja-JP" sz="1050" b="1" dirty="0">
                <a:solidFill>
                  <a:schemeClr val="bg1"/>
                </a:solidFill>
                <a:latin typeface="BIZ UDPゴシック" panose="020B0400000000000000" pitchFamily="50" charset="-128"/>
                <a:ea typeface="BIZ UDPゴシック" panose="020B0400000000000000" pitchFamily="50" charset="-128"/>
              </a:rPr>
              <a:t>SNS</a:t>
            </a:r>
            <a:endParaRPr lang="ja-JP" altLang="en-US" sz="1050" b="1" dirty="0">
              <a:solidFill>
                <a:schemeClr val="bg1"/>
              </a:solidFill>
              <a:latin typeface="BIZ UDPゴシック" panose="020B0400000000000000" pitchFamily="50" charset="-128"/>
              <a:ea typeface="BIZ UDPゴシック" panose="020B0400000000000000" pitchFamily="50" charset="-128"/>
            </a:endParaRPr>
          </a:p>
        </p:txBody>
      </p:sp>
      <p:pic>
        <p:nvPicPr>
          <p:cNvPr id="47" name="図 46">
            <a:extLst>
              <a:ext uri="{FF2B5EF4-FFF2-40B4-BE49-F238E27FC236}">
                <a16:creationId xmlns:a16="http://schemas.microsoft.com/office/drawing/2014/main" id="{A4201E40-B894-263A-77F0-479496B82508}"/>
              </a:ext>
            </a:extLst>
          </p:cNvPr>
          <p:cNvPicPr>
            <a:picLocks noChangeAspect="1"/>
          </p:cNvPicPr>
          <p:nvPr/>
        </p:nvPicPr>
        <p:blipFill>
          <a:blip r:embed="rId7"/>
          <a:stretch>
            <a:fillRect/>
          </a:stretch>
        </p:blipFill>
        <p:spPr>
          <a:xfrm>
            <a:off x="7634210" y="1825357"/>
            <a:ext cx="700449" cy="851527"/>
          </a:xfrm>
          <a:prstGeom prst="rect">
            <a:avLst/>
          </a:prstGeom>
        </p:spPr>
      </p:pic>
      <p:pic>
        <p:nvPicPr>
          <p:cNvPr id="34" name="図 33">
            <a:extLst>
              <a:ext uri="{FF2B5EF4-FFF2-40B4-BE49-F238E27FC236}">
                <a16:creationId xmlns:a16="http://schemas.microsoft.com/office/drawing/2014/main" id="{55603D52-ECC8-1177-A53A-68BBC4B2F772}"/>
              </a:ext>
            </a:extLst>
          </p:cNvPr>
          <p:cNvPicPr>
            <a:picLocks noChangeAspect="1"/>
          </p:cNvPicPr>
          <p:nvPr/>
        </p:nvPicPr>
        <p:blipFill>
          <a:blip r:embed="rId8"/>
          <a:stretch>
            <a:fillRect/>
          </a:stretch>
        </p:blipFill>
        <p:spPr>
          <a:xfrm>
            <a:off x="6546738" y="2368114"/>
            <a:ext cx="1367902" cy="1381392"/>
          </a:xfrm>
          <a:prstGeom prst="rect">
            <a:avLst/>
          </a:prstGeom>
        </p:spPr>
      </p:pic>
      <p:sp>
        <p:nvSpPr>
          <p:cNvPr id="48" name="テキスト ボックス 47">
            <a:extLst>
              <a:ext uri="{FF2B5EF4-FFF2-40B4-BE49-F238E27FC236}">
                <a16:creationId xmlns:a16="http://schemas.microsoft.com/office/drawing/2014/main" id="{7EEFE16D-7952-1B4D-E698-E9506FFE48F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22</a:t>
            </a:r>
            <a:endParaRPr lang="ja-JP" altLang="en-US" dirty="0"/>
          </a:p>
        </p:txBody>
      </p:sp>
    </p:spTree>
    <p:extLst>
      <p:ext uri="{BB962C8B-B14F-4D97-AF65-F5344CB8AC3E}">
        <p14:creationId xmlns:p14="http://schemas.microsoft.com/office/powerpoint/2010/main" val="3605557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タイトル 1">
            <a:extLst>
              <a:ext uri="{FF2B5EF4-FFF2-40B4-BE49-F238E27FC236}">
                <a16:creationId xmlns:a16="http://schemas.microsoft.com/office/drawing/2014/main" id="{FD30F097-3457-4F1A-8C3A-D4E1FEFB0443}"/>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8" name="テキスト ボックス 7">
            <a:extLst>
              <a:ext uri="{FF2B5EF4-FFF2-40B4-BE49-F238E27FC236}">
                <a16:creationId xmlns:a16="http://schemas.microsoft.com/office/drawing/2014/main" id="{CEA6CCE6-2100-7C03-3FB2-2EE6AD78E8F3}"/>
              </a:ext>
            </a:extLst>
          </p:cNvPr>
          <p:cNvSpPr txBox="1"/>
          <p:nvPr/>
        </p:nvSpPr>
        <p:spPr>
          <a:xfrm>
            <a:off x="378199" y="1653545"/>
            <a:ext cx="8309980" cy="1494952"/>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a:t>
            </a:r>
            <a:r>
              <a:rPr lang="en-US" altLang="ja-JP" b="1" dirty="0">
                <a:solidFill>
                  <a:schemeClr val="accent1"/>
                </a:solidFill>
                <a:latin typeface="BIZ UDPゴシック" panose="020B0400000000000000" pitchFamily="50" charset="-128"/>
                <a:ea typeface="BIZ UDPゴシック" panose="020B0400000000000000" pitchFamily="50" charset="-128"/>
              </a:rPr>
              <a:t>1</a:t>
            </a:r>
            <a:endParaRPr lang="ja-JP" altLang="en-US"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上で、有名タレントが投稿した記事に対して</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誹謗中傷コメントが殺到しているのを見かけた。それらのコメントは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もっともな内容だと思ったので、自分も拡散に協力した。</a:t>
            </a:r>
          </a:p>
        </p:txBody>
      </p:sp>
      <p:sp>
        <p:nvSpPr>
          <p:cNvPr id="10" name="四角形: 角を丸くする 9">
            <a:extLst>
              <a:ext uri="{FF2B5EF4-FFF2-40B4-BE49-F238E27FC236}">
                <a16:creationId xmlns:a16="http://schemas.microsoft.com/office/drawing/2014/main" id="{51E1F70F-64D1-6270-3CC9-A2FFEAE430A2}"/>
              </a:ext>
            </a:extLst>
          </p:cNvPr>
          <p:cNvSpPr/>
          <p:nvPr/>
        </p:nvSpPr>
        <p:spPr>
          <a:xfrm>
            <a:off x="378197" y="3224064"/>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F8E376B-E413-7896-5335-1F582C5B55BD}"/>
              </a:ext>
            </a:extLst>
          </p:cNvPr>
          <p:cNvSpPr txBox="1"/>
          <p:nvPr/>
        </p:nvSpPr>
        <p:spPr>
          <a:xfrm>
            <a:off x="3185703" y="3254841"/>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25" name="テキスト ボックス 24">
            <a:extLst>
              <a:ext uri="{FF2B5EF4-FFF2-40B4-BE49-F238E27FC236}">
                <a16:creationId xmlns:a16="http://schemas.microsoft.com/office/drawing/2014/main" id="{BA72D995-2515-34A3-20BE-3E15B939C7D5}"/>
              </a:ext>
            </a:extLst>
          </p:cNvPr>
          <p:cNvSpPr txBox="1"/>
          <p:nvPr/>
        </p:nvSpPr>
        <p:spPr>
          <a:xfrm>
            <a:off x="420208" y="3664078"/>
            <a:ext cx="8204444" cy="2556213"/>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solidFill>
                  <a:srgbClr val="FF3300"/>
                </a:solidFill>
                <a:latin typeface="BIZ UDPゴシック" panose="020B0400000000000000" pitchFamily="50" charset="-128"/>
                <a:ea typeface="BIZ UDPゴシック" panose="020B0400000000000000" pitchFamily="50" charset="-128"/>
              </a:rPr>
              <a:t>だれかを傷つけるような書き込み</a:t>
            </a:r>
            <a:r>
              <a:rPr lang="ja-JP" altLang="en-US" dirty="0">
                <a:latin typeface="BIZ UDPゴシック" panose="020B0400000000000000" pitchFamily="50" charset="-128"/>
                <a:ea typeface="BIZ UDPゴシック" panose="020B0400000000000000" pitchFamily="50" charset="-128"/>
              </a:rPr>
              <a:t>の投稿や他人の投稿の拡散・共有は</a:t>
            </a:r>
            <a:r>
              <a:rPr lang="ja-JP" altLang="en-US" dirty="0">
                <a:solidFill>
                  <a:srgbClr val="FF3300"/>
                </a:solidFill>
                <a:latin typeface="BIZ UDPゴシック" panose="020B0400000000000000" pitchFamily="50" charset="-128"/>
                <a:ea typeface="BIZ UDPゴシック" panose="020B0400000000000000" pitchFamily="50" charset="-128"/>
              </a:rPr>
              <a:t>法律上の責任を問われる可能性</a:t>
            </a:r>
            <a:r>
              <a:rPr lang="ja-JP" altLang="en-US" dirty="0">
                <a:latin typeface="BIZ UDPゴシック" panose="020B0400000000000000" pitchFamily="50" charset="-128"/>
                <a:ea typeface="BIZ UDPゴシック" panose="020B0400000000000000" pitchFamily="50" charset="-128"/>
              </a:rPr>
              <a:t>があります。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名前を伏せて投稿をした場合でも、多くの場合、投稿者を特定することができます。</a:t>
            </a:r>
            <a:r>
              <a:rPr lang="ja-JP" altLang="en-US" dirty="0">
                <a:solidFill>
                  <a:srgbClr val="FF3300"/>
                </a:solidFill>
                <a:latin typeface="BIZ UDPゴシック" panose="020B0400000000000000" pitchFamily="50" charset="-128"/>
                <a:ea typeface="BIZ UDPゴシック" panose="020B0400000000000000" pitchFamily="50" charset="-128"/>
              </a:rPr>
              <a:t>名誉棄損や脅迫に該当する投稿を行った場合、訴訟に発展することもある</a:t>
            </a:r>
            <a:r>
              <a:rPr lang="ja-JP" altLang="en-US" dirty="0">
                <a:latin typeface="BIZ UDPゴシック" panose="020B0400000000000000" pitchFamily="50" charset="-128"/>
                <a:ea typeface="BIZ UDPゴシック" panose="020B0400000000000000" pitchFamily="50" charset="-128"/>
              </a:rPr>
              <a:t>ため、投稿内容には注意が必要です。</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相手はあなたと同じ生身の人間です。</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の投稿は過激になりがちですが、</a:t>
            </a:r>
            <a:r>
              <a:rPr lang="ja-JP" altLang="en-US" dirty="0">
                <a:solidFill>
                  <a:srgbClr val="FF3300"/>
                </a:solidFill>
                <a:latin typeface="BIZ UDPゴシック" panose="020B0400000000000000" pitchFamily="50" charset="-128"/>
                <a:ea typeface="BIZ UDPゴシック" panose="020B0400000000000000" pitchFamily="50" charset="-128"/>
              </a:rPr>
              <a:t>面と向かって言えないような内容の投稿は控えましょう。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6" name="Rectangle 1">
            <a:extLst>
              <a:ext uri="{FF2B5EF4-FFF2-40B4-BE49-F238E27FC236}">
                <a16:creationId xmlns:a16="http://schemas.microsoft.com/office/drawing/2014/main" id="{8DEAA8C2-22CE-93E8-7F65-718DF6CC592C}"/>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❸</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誹謗中傷</a:t>
            </a:r>
            <a:r>
              <a:rPr kumimoji="0" lang="en-US" altLang="zh-TW"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炎上</a:t>
            </a:r>
          </a:p>
        </p:txBody>
      </p:sp>
      <p:pic>
        <p:nvPicPr>
          <p:cNvPr id="33" name="図 32">
            <a:extLst>
              <a:ext uri="{FF2B5EF4-FFF2-40B4-BE49-F238E27FC236}">
                <a16:creationId xmlns:a16="http://schemas.microsoft.com/office/drawing/2014/main" id="{00D465C1-C3A1-A650-7B3B-7CFD7304D55D}"/>
              </a:ext>
            </a:extLst>
          </p:cNvPr>
          <p:cNvPicPr>
            <a:picLocks noChangeAspect="1"/>
          </p:cNvPicPr>
          <p:nvPr/>
        </p:nvPicPr>
        <p:blipFill>
          <a:blip r:embed="rId6"/>
          <a:stretch>
            <a:fillRect/>
          </a:stretch>
        </p:blipFill>
        <p:spPr>
          <a:xfrm>
            <a:off x="7522514" y="1392425"/>
            <a:ext cx="842338" cy="1661534"/>
          </a:xfrm>
          <a:prstGeom prst="rect">
            <a:avLst/>
          </a:prstGeom>
        </p:spPr>
      </p:pic>
      <p:pic>
        <p:nvPicPr>
          <p:cNvPr id="34" name="図 33">
            <a:extLst>
              <a:ext uri="{FF2B5EF4-FFF2-40B4-BE49-F238E27FC236}">
                <a16:creationId xmlns:a16="http://schemas.microsoft.com/office/drawing/2014/main" id="{F3C3D67D-D6FD-963C-577F-4E74C47C9516}"/>
              </a:ext>
            </a:extLst>
          </p:cNvPr>
          <p:cNvPicPr>
            <a:picLocks noChangeAspect="1"/>
          </p:cNvPicPr>
          <p:nvPr/>
        </p:nvPicPr>
        <p:blipFill rotWithShape="1">
          <a:blip r:embed="rId7"/>
          <a:srcRect l="64125" b="69520"/>
          <a:stretch/>
        </p:blipFill>
        <p:spPr>
          <a:xfrm rot="18900000">
            <a:off x="6981321" y="964561"/>
            <a:ext cx="928796" cy="738295"/>
          </a:xfrm>
          <a:prstGeom prst="rect">
            <a:avLst/>
          </a:prstGeom>
        </p:spPr>
      </p:pic>
      <p:pic>
        <p:nvPicPr>
          <p:cNvPr id="36" name="図 35">
            <a:extLst>
              <a:ext uri="{FF2B5EF4-FFF2-40B4-BE49-F238E27FC236}">
                <a16:creationId xmlns:a16="http://schemas.microsoft.com/office/drawing/2014/main" id="{3AAC319C-4A68-9D93-1984-A64C8749115B}"/>
              </a:ext>
            </a:extLst>
          </p:cNvPr>
          <p:cNvPicPr>
            <a:picLocks noChangeAspect="1"/>
          </p:cNvPicPr>
          <p:nvPr/>
        </p:nvPicPr>
        <p:blipFill rotWithShape="1">
          <a:blip r:embed="rId8"/>
          <a:srcRect t="64575" r="64086"/>
          <a:stretch/>
        </p:blipFill>
        <p:spPr>
          <a:xfrm>
            <a:off x="7605832" y="1979115"/>
            <a:ext cx="658507" cy="629363"/>
          </a:xfrm>
          <a:prstGeom prst="rect">
            <a:avLst/>
          </a:prstGeom>
        </p:spPr>
      </p:pic>
      <p:sp>
        <p:nvSpPr>
          <p:cNvPr id="37" name="タイトル 1">
            <a:extLst>
              <a:ext uri="{FF2B5EF4-FFF2-40B4-BE49-F238E27FC236}">
                <a16:creationId xmlns:a16="http://schemas.microsoft.com/office/drawing/2014/main" id="{A9621523-F58B-9B31-840D-B6CECFADC3A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E107C50-666F-AF89-9DDC-4CDA3AFDE21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212761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pic>
        <p:nvPicPr>
          <p:cNvPr id="33" name="図 32">
            <a:extLst>
              <a:ext uri="{FF2B5EF4-FFF2-40B4-BE49-F238E27FC236}">
                <a16:creationId xmlns:a16="http://schemas.microsoft.com/office/drawing/2014/main" id="{AB54F756-C953-C798-3E1B-CA09876958E4}"/>
              </a:ext>
            </a:extLst>
          </p:cNvPr>
          <p:cNvPicPr>
            <a:picLocks noChangeAspect="1"/>
          </p:cNvPicPr>
          <p:nvPr/>
        </p:nvPicPr>
        <p:blipFill rotWithShape="1">
          <a:blip r:embed="rId4"/>
          <a:srcRect b="50210"/>
          <a:stretch/>
        </p:blipFill>
        <p:spPr>
          <a:xfrm>
            <a:off x="7467727" y="2049011"/>
            <a:ext cx="842338" cy="827283"/>
          </a:xfrm>
          <a:prstGeom prst="rect">
            <a:avLst/>
          </a:prstGeom>
        </p:spPr>
      </p:pic>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タイトル 1">
            <a:extLst>
              <a:ext uri="{FF2B5EF4-FFF2-40B4-BE49-F238E27FC236}">
                <a16:creationId xmlns:a16="http://schemas.microsoft.com/office/drawing/2014/main" id="{115B5478-E214-4226-A466-D0AECED1D894}"/>
              </a:ext>
            </a:extLst>
          </p:cNvPr>
          <p:cNvSpPr>
            <a:spLocks noGrp="1"/>
          </p:cNvSpPr>
          <p:nvPr>
            <p:ph type="ctrTitle"/>
          </p:nvPr>
        </p:nvSpPr>
        <p:spPr>
          <a:xfrm>
            <a:off x="1392691" y="282330"/>
            <a:ext cx="6532558" cy="424732"/>
          </a:xfrm>
        </p:spPr>
        <p:txBody>
          <a:bodyPr vert="horz" wrap="none">
            <a:spAutoFit/>
          </a:bodyPr>
          <a:lstStyle/>
          <a:p>
            <a:r>
              <a:rPr lang="ja-JP" altLang="en-US" sz="2400" dirty="0"/>
              <a:t>インターネット利用において気をつけるポイント</a:t>
            </a:r>
          </a:p>
        </p:txBody>
      </p:sp>
      <p:sp>
        <p:nvSpPr>
          <p:cNvPr id="2" name="タイトル 1">
            <a:extLst>
              <a:ext uri="{FF2B5EF4-FFF2-40B4-BE49-F238E27FC236}">
                <a16:creationId xmlns:a16="http://schemas.microsoft.com/office/drawing/2014/main" id="{449F86FA-C5D0-A33E-9CC5-1608209266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ja-JP" altLang="en-US" sz="2800" dirty="0">
                <a:solidFill>
                  <a:sysClr val="windowText" lastClr="000000"/>
                </a:solidFill>
                <a:latin typeface="BIZ UDPゴシック" panose="020B0400000000000000" pitchFamily="50" charset="-128"/>
                <a:ea typeface="BIZ UDPゴシック" panose="020B0400000000000000" pitchFamily="50" charset="-128"/>
              </a:rPr>
              <a:t>３</a:t>
            </a: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B3F21F2-6528-F705-57D1-0A2509574743}"/>
              </a:ext>
            </a:extLst>
          </p:cNvPr>
          <p:cNvSpPr txBox="1"/>
          <p:nvPr/>
        </p:nvSpPr>
        <p:spPr>
          <a:xfrm>
            <a:off x="378199" y="1653545"/>
            <a:ext cx="8309980" cy="1222749"/>
          </a:xfrm>
          <a:prstGeom prst="rect">
            <a:avLst/>
          </a:prstGeom>
          <a:noFill/>
          <a:ln w="28575">
            <a:solidFill>
              <a:srgbClr val="4472C4"/>
            </a:solidFill>
          </a:ln>
        </p:spPr>
        <p:txBody>
          <a:bodyPr wrap="square">
            <a:no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事例２</a:t>
            </a:r>
          </a:p>
          <a:p>
            <a:pPr>
              <a:lnSpc>
                <a:spcPct val="130000"/>
              </a:lnSpc>
            </a:pPr>
            <a:r>
              <a:rPr lang="ja-JP" altLang="en-US" dirty="0">
                <a:latin typeface="BIZ UDPゴシック" panose="020B0400000000000000" pitchFamily="50" charset="-128"/>
                <a:ea typeface="BIZ UDPゴシック" panose="020B0400000000000000" pitchFamily="50" charset="-128"/>
              </a:rPr>
              <a:t>知人が悪ふざけのつもりで</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に不適切な投稿をしたところ</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コメント欄に非難が殺到していた。</a:t>
            </a:r>
          </a:p>
        </p:txBody>
      </p:sp>
      <p:sp>
        <p:nvSpPr>
          <p:cNvPr id="9" name="四角形: 角を丸くする 8">
            <a:extLst>
              <a:ext uri="{FF2B5EF4-FFF2-40B4-BE49-F238E27FC236}">
                <a16:creationId xmlns:a16="http://schemas.microsoft.com/office/drawing/2014/main" id="{817CC143-6403-9060-2F29-ACA3C93DC10F}"/>
              </a:ext>
            </a:extLst>
          </p:cNvPr>
          <p:cNvSpPr/>
          <p:nvPr/>
        </p:nvSpPr>
        <p:spPr>
          <a:xfrm>
            <a:off x="378197" y="2973842"/>
            <a:ext cx="8309981"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B947654-CFE6-3930-B38F-877F73C1418D}"/>
              </a:ext>
            </a:extLst>
          </p:cNvPr>
          <p:cNvSpPr txBox="1"/>
          <p:nvPr/>
        </p:nvSpPr>
        <p:spPr>
          <a:xfrm>
            <a:off x="3185703" y="3004619"/>
            <a:ext cx="2694969" cy="400110"/>
          </a:xfrm>
          <a:prstGeom prst="rect">
            <a:avLst/>
          </a:prstGeom>
          <a:noFill/>
          <a:ln>
            <a:noFill/>
          </a:ln>
        </p:spPr>
        <p:txBody>
          <a:bodyPr wrap="none" rtlCol="0">
            <a:spAutoFit/>
          </a:bodyPr>
          <a:lstStyle/>
          <a:p>
            <a:r>
              <a:rPr kumimoji="1" lang="ja-JP" altLang="en-US" sz="2000" b="1" dirty="0">
                <a:solidFill>
                  <a:srgbClr val="FFFFFF"/>
                </a:solidFill>
                <a:latin typeface="BIZ UDPゴシック" panose="020B0400000000000000" pitchFamily="50" charset="-128"/>
                <a:ea typeface="BIZ UDPゴシック" panose="020B0400000000000000" pitchFamily="50" charset="-128"/>
              </a:rPr>
              <a:t>事例をもとにした解説</a:t>
            </a:r>
          </a:p>
        </p:txBody>
      </p:sp>
      <p:sp>
        <p:nvSpPr>
          <p:cNvPr id="16" name="テキスト ボックス 15">
            <a:extLst>
              <a:ext uri="{FF2B5EF4-FFF2-40B4-BE49-F238E27FC236}">
                <a16:creationId xmlns:a16="http://schemas.microsoft.com/office/drawing/2014/main" id="{535192A4-A8ED-A24A-E9D7-75E3F19E8D7B}"/>
              </a:ext>
            </a:extLst>
          </p:cNvPr>
          <p:cNvSpPr txBox="1"/>
          <p:nvPr/>
        </p:nvSpPr>
        <p:spPr>
          <a:xfrm>
            <a:off x="420208" y="3466284"/>
            <a:ext cx="8204444" cy="3276410"/>
          </a:xfrm>
          <a:prstGeom prst="rect">
            <a:avLst/>
          </a:prstGeom>
          <a:noFill/>
        </p:spPr>
        <p:txBody>
          <a:bodyPr wrap="square">
            <a:spAutoFit/>
          </a:bodyPr>
          <a:lstStyle/>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知人や家族だけに見せるつもりで</a:t>
            </a:r>
            <a:r>
              <a:rPr lang="ja-JP" altLang="en-US" dirty="0">
                <a:solidFill>
                  <a:srgbClr val="FF3300"/>
                </a:solidFill>
                <a:latin typeface="BIZ UDPゴシック" panose="020B0400000000000000" pitchFamily="50" charset="-128"/>
                <a:ea typeface="BIZ UDPゴシック" panose="020B0400000000000000" pitchFamily="50" charset="-128"/>
              </a:rPr>
              <a:t>軽い気持ちで投稿した内容であっても、インターネット上では公開情報</a:t>
            </a:r>
            <a:r>
              <a:rPr lang="ja-JP" altLang="en-US" dirty="0">
                <a:latin typeface="BIZ UDPゴシック" panose="020B0400000000000000" pitchFamily="50" charset="-128"/>
                <a:ea typeface="BIZ UDPゴシック" panose="020B0400000000000000" pitchFamily="50" charset="-128"/>
              </a:rPr>
              <a:t>として扱われます。ごく近い間柄では冗談で済まされるような内容であっても、</a:t>
            </a:r>
            <a:r>
              <a:rPr lang="ja-JP" altLang="en-US" dirty="0">
                <a:solidFill>
                  <a:srgbClr val="FF3300"/>
                </a:solidFill>
                <a:latin typeface="BIZ UDPゴシック" panose="020B0400000000000000" pitchFamily="50" charset="-128"/>
                <a:ea typeface="BIZ UDPゴシック" panose="020B0400000000000000" pitchFamily="50" charset="-128"/>
              </a:rPr>
              <a:t>異なる立場の方にとっては非難の対象となるリスク</a:t>
            </a:r>
            <a:r>
              <a:rPr lang="ja-JP" altLang="en-US" dirty="0">
                <a:latin typeface="BIZ UDPゴシック" panose="020B0400000000000000" pitchFamily="50" charset="-128"/>
                <a:ea typeface="BIZ UDPゴシック" panose="020B0400000000000000" pitchFamily="50" charset="-128"/>
              </a:rPr>
              <a:t>があることを理解しましょう。</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endParaRPr lang="ja-JP" altLang="en-US"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万が一、</a:t>
            </a:r>
            <a:r>
              <a:rPr lang="ja-JP" altLang="en-US" dirty="0">
                <a:solidFill>
                  <a:srgbClr val="FF3300"/>
                </a:solidFill>
                <a:latin typeface="BIZ UDPゴシック" panose="020B0400000000000000" pitchFamily="50" charset="-128"/>
                <a:ea typeface="BIZ UDPゴシック" panose="020B0400000000000000" pitchFamily="50" charset="-128"/>
              </a:rPr>
              <a:t>自分自身が誹謗中傷の被害者</a:t>
            </a:r>
            <a:r>
              <a:rPr lang="ja-JP" altLang="en-US" dirty="0">
                <a:latin typeface="BIZ UDPゴシック" panose="020B0400000000000000" pitchFamily="50" charset="-128"/>
                <a:ea typeface="BIZ UDPゴシック" panose="020B0400000000000000" pitchFamily="50" charset="-128"/>
              </a:rPr>
              <a:t>となってしまった場合、相手からの通知や投稿が表示されなくなるようにミュート機能を用いたり、自分の投稿にコメントできる人の範囲を設定したり、不適切なコメントを非表示にするなどの設定をし、</a:t>
            </a:r>
            <a:r>
              <a:rPr lang="ja-JP" altLang="en-US" dirty="0">
                <a:solidFill>
                  <a:srgbClr val="FF3300"/>
                </a:solidFill>
                <a:latin typeface="BIZ UDPゴシック" panose="020B0400000000000000" pitchFamily="50" charset="-128"/>
                <a:ea typeface="BIZ UDPゴシック" panose="020B0400000000000000" pitchFamily="50" charset="-128"/>
              </a:rPr>
              <a:t>自分自身を守りましょう。</a:t>
            </a:r>
          </a:p>
        </p:txBody>
      </p:sp>
      <p:sp>
        <p:nvSpPr>
          <p:cNvPr id="23" name="Rectangle 1">
            <a:extLst>
              <a:ext uri="{FF2B5EF4-FFF2-40B4-BE49-F238E27FC236}">
                <a16:creationId xmlns:a16="http://schemas.microsoft.com/office/drawing/2014/main" id="{2C83ED3C-ADF4-4A7B-CC3F-D161DA925D62}"/>
              </a:ext>
            </a:extLst>
          </p:cNvPr>
          <p:cNvSpPr>
            <a:spLocks noChangeArrowheads="1"/>
          </p:cNvSpPr>
          <p:nvPr/>
        </p:nvSpPr>
        <p:spPr bwMode="auto">
          <a:xfrm>
            <a:off x="348855" y="1078933"/>
            <a:ext cx="5082788"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❸</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誹謗中傷</a:t>
            </a:r>
            <a:r>
              <a:rPr kumimoji="0" lang="en-US" altLang="zh-TW"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zh-TW"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炎上</a:t>
            </a:r>
          </a:p>
        </p:txBody>
      </p:sp>
      <p:pic>
        <p:nvPicPr>
          <p:cNvPr id="32" name="図 31">
            <a:extLst>
              <a:ext uri="{FF2B5EF4-FFF2-40B4-BE49-F238E27FC236}">
                <a16:creationId xmlns:a16="http://schemas.microsoft.com/office/drawing/2014/main" id="{502E132A-3B21-6B37-4863-404402061B1B}"/>
              </a:ext>
            </a:extLst>
          </p:cNvPr>
          <p:cNvPicPr>
            <a:picLocks noChangeAspect="1"/>
          </p:cNvPicPr>
          <p:nvPr/>
        </p:nvPicPr>
        <p:blipFill rotWithShape="1">
          <a:blip r:embed="rId7"/>
          <a:srcRect t="64575" r="64086"/>
          <a:stretch/>
        </p:blipFill>
        <p:spPr>
          <a:xfrm>
            <a:off x="7577890" y="2196745"/>
            <a:ext cx="658507" cy="629363"/>
          </a:xfrm>
          <a:prstGeom prst="rect">
            <a:avLst/>
          </a:prstGeom>
        </p:spPr>
      </p:pic>
      <p:grpSp>
        <p:nvGrpSpPr>
          <p:cNvPr id="43" name="グループ化 42">
            <a:extLst>
              <a:ext uri="{FF2B5EF4-FFF2-40B4-BE49-F238E27FC236}">
                <a16:creationId xmlns:a16="http://schemas.microsoft.com/office/drawing/2014/main" id="{7B83A387-9471-E0C5-ECA5-102208FB28CF}"/>
              </a:ext>
            </a:extLst>
          </p:cNvPr>
          <p:cNvGrpSpPr/>
          <p:nvPr/>
        </p:nvGrpSpPr>
        <p:grpSpPr>
          <a:xfrm rot="18900000">
            <a:off x="7429017" y="1808778"/>
            <a:ext cx="115338" cy="518157"/>
            <a:chOff x="9482667" y="1801362"/>
            <a:chExt cx="93954" cy="422090"/>
          </a:xfrm>
        </p:grpSpPr>
        <p:sp>
          <p:nvSpPr>
            <p:cNvPr id="44" name="フリーフォーム: 図形 43">
              <a:extLst>
                <a:ext uri="{FF2B5EF4-FFF2-40B4-BE49-F238E27FC236}">
                  <a16:creationId xmlns:a16="http://schemas.microsoft.com/office/drawing/2014/main" id="{16BF6266-2412-0F26-2108-177A9CA0F2FE}"/>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45" name="二等辺三角形 44">
              <a:extLst>
                <a:ext uri="{FF2B5EF4-FFF2-40B4-BE49-F238E27FC236}">
                  <a16:creationId xmlns:a16="http://schemas.microsoft.com/office/drawing/2014/main" id="{0CFA0CAF-F638-7041-79E1-528AFD1C8C28}"/>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8" name="グループ化 47">
            <a:extLst>
              <a:ext uri="{FF2B5EF4-FFF2-40B4-BE49-F238E27FC236}">
                <a16:creationId xmlns:a16="http://schemas.microsoft.com/office/drawing/2014/main" id="{F1C2B773-E003-D9A1-3589-2E62DC0D60E8}"/>
              </a:ext>
            </a:extLst>
          </p:cNvPr>
          <p:cNvGrpSpPr/>
          <p:nvPr/>
        </p:nvGrpSpPr>
        <p:grpSpPr>
          <a:xfrm rot="2259197">
            <a:off x="8259594" y="1756989"/>
            <a:ext cx="115338" cy="518157"/>
            <a:chOff x="9482667" y="1801362"/>
            <a:chExt cx="93954" cy="422090"/>
          </a:xfrm>
        </p:grpSpPr>
        <p:sp>
          <p:nvSpPr>
            <p:cNvPr id="49" name="フリーフォーム: 図形 48">
              <a:extLst>
                <a:ext uri="{FF2B5EF4-FFF2-40B4-BE49-F238E27FC236}">
                  <a16:creationId xmlns:a16="http://schemas.microsoft.com/office/drawing/2014/main" id="{F1BA1543-1317-6FA7-D744-6E11DC163561}"/>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50" name="二等辺三角形 49">
              <a:extLst>
                <a:ext uri="{FF2B5EF4-FFF2-40B4-BE49-F238E27FC236}">
                  <a16:creationId xmlns:a16="http://schemas.microsoft.com/office/drawing/2014/main" id="{3F4A6BFA-F83A-E19D-CE0F-8AB210DC5A94}"/>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1" name="グループ化 50">
            <a:extLst>
              <a:ext uri="{FF2B5EF4-FFF2-40B4-BE49-F238E27FC236}">
                <a16:creationId xmlns:a16="http://schemas.microsoft.com/office/drawing/2014/main" id="{8A694562-2806-9266-7FE9-7333BD2B49A8}"/>
              </a:ext>
            </a:extLst>
          </p:cNvPr>
          <p:cNvGrpSpPr/>
          <p:nvPr/>
        </p:nvGrpSpPr>
        <p:grpSpPr>
          <a:xfrm>
            <a:off x="7841038" y="1712123"/>
            <a:ext cx="115338" cy="518157"/>
            <a:chOff x="9482667" y="1801362"/>
            <a:chExt cx="93954" cy="422090"/>
          </a:xfrm>
        </p:grpSpPr>
        <p:sp>
          <p:nvSpPr>
            <p:cNvPr id="52" name="フリーフォーム: 図形 51">
              <a:extLst>
                <a:ext uri="{FF2B5EF4-FFF2-40B4-BE49-F238E27FC236}">
                  <a16:creationId xmlns:a16="http://schemas.microsoft.com/office/drawing/2014/main" id="{727B37A5-133E-90D9-28DF-19E2799D5576}"/>
                </a:ext>
              </a:extLst>
            </p:cNvPr>
            <p:cNvSpPr/>
            <p:nvPr/>
          </p:nvSpPr>
          <p:spPr>
            <a:xfrm rot="5400000">
              <a:off x="9377949" y="1921874"/>
              <a:ext cx="319184" cy="78159"/>
            </a:xfrm>
            <a:custGeom>
              <a:avLst/>
              <a:gdLst>
                <a:gd name="connsiteX0" fmla="*/ 121034 w 623068"/>
                <a:gd name="connsiteY0" fmla="*/ 26937 h 134502"/>
                <a:gd name="connsiteX1" fmla="*/ 216284 w 623068"/>
                <a:gd name="connsiteY1" fmla="*/ 122187 h 134502"/>
                <a:gd name="connsiteX2" fmla="*/ 311534 w 623068"/>
                <a:gd name="connsiteY2" fmla="*/ 26937 h 134502"/>
                <a:gd name="connsiteX3" fmla="*/ 406784 w 623068"/>
                <a:gd name="connsiteY3" fmla="*/ 122187 h 134502"/>
                <a:gd name="connsiteX4" fmla="*/ 502034 w 623068"/>
                <a:gd name="connsiteY4" fmla="*/ 26937 h 134502"/>
                <a:gd name="connsiteX5" fmla="*/ 609600 w 623068"/>
                <a:gd name="connsiteY5" fmla="*/ 134503 h 134502"/>
                <a:gd name="connsiteX6" fmla="*/ 623068 w 623068"/>
                <a:gd name="connsiteY6" fmla="*/ 121034 h 134502"/>
                <a:gd name="connsiteX7" fmla="*/ 502034 w 623068"/>
                <a:gd name="connsiteY7" fmla="*/ 0 h 134502"/>
                <a:gd name="connsiteX8" fmla="*/ 406784 w 623068"/>
                <a:gd name="connsiteY8" fmla="*/ 95250 h 134502"/>
                <a:gd name="connsiteX9" fmla="*/ 311534 w 623068"/>
                <a:gd name="connsiteY9" fmla="*/ 0 h 134502"/>
                <a:gd name="connsiteX10" fmla="*/ 216284 w 623068"/>
                <a:gd name="connsiteY10" fmla="*/ 95250 h 134502"/>
                <a:gd name="connsiteX11" fmla="*/ 121034 w 623068"/>
                <a:gd name="connsiteY11" fmla="*/ 0 h 134502"/>
                <a:gd name="connsiteX12" fmla="*/ 0 w 623068"/>
                <a:gd name="connsiteY12" fmla="*/ 121034 h 134502"/>
                <a:gd name="connsiteX13" fmla="*/ 13468 w 623068"/>
                <a:gd name="connsiteY13" fmla="*/ 134503 h 134502"/>
                <a:gd name="connsiteX14" fmla="*/ 121034 w 623068"/>
                <a:gd name="connsiteY14" fmla="*/ 26937 h 1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3068" h="134502">
                  <a:moveTo>
                    <a:pt x="121034" y="26937"/>
                  </a:moveTo>
                  <a:lnTo>
                    <a:pt x="216284" y="122187"/>
                  </a:lnTo>
                  <a:lnTo>
                    <a:pt x="311534" y="26937"/>
                  </a:lnTo>
                  <a:lnTo>
                    <a:pt x="406784" y="122187"/>
                  </a:lnTo>
                  <a:lnTo>
                    <a:pt x="502034" y="26937"/>
                  </a:lnTo>
                  <a:lnTo>
                    <a:pt x="609600" y="134503"/>
                  </a:lnTo>
                  <a:lnTo>
                    <a:pt x="623068" y="121034"/>
                  </a:lnTo>
                  <a:lnTo>
                    <a:pt x="502034" y="0"/>
                  </a:lnTo>
                  <a:lnTo>
                    <a:pt x="406784" y="95250"/>
                  </a:lnTo>
                  <a:lnTo>
                    <a:pt x="311534" y="0"/>
                  </a:lnTo>
                  <a:lnTo>
                    <a:pt x="216284" y="95250"/>
                  </a:lnTo>
                  <a:lnTo>
                    <a:pt x="121034" y="0"/>
                  </a:lnTo>
                  <a:lnTo>
                    <a:pt x="0" y="121034"/>
                  </a:lnTo>
                  <a:lnTo>
                    <a:pt x="13468" y="134503"/>
                  </a:lnTo>
                  <a:lnTo>
                    <a:pt x="121034" y="26937"/>
                  </a:lnTo>
                  <a:close/>
                </a:path>
              </a:pathLst>
            </a:custGeom>
            <a:solidFill>
              <a:srgbClr val="FF3300"/>
            </a:solidFill>
            <a:ln w="9525" cap="flat">
              <a:noFill/>
              <a:prstDash val="solid"/>
              <a:miter/>
            </a:ln>
          </p:spPr>
          <p:txBody>
            <a:bodyPr rtlCol="0" anchor="ctr"/>
            <a:lstStyle/>
            <a:p>
              <a:endParaRPr lang="ja-JP" altLang="en-US"/>
            </a:p>
          </p:txBody>
        </p:sp>
        <p:sp>
          <p:nvSpPr>
            <p:cNvPr id="53" name="二等辺三角形 52">
              <a:extLst>
                <a:ext uri="{FF2B5EF4-FFF2-40B4-BE49-F238E27FC236}">
                  <a16:creationId xmlns:a16="http://schemas.microsoft.com/office/drawing/2014/main" id="{9E9714DC-5C65-2C4B-1F24-4D2C621EF9F0}"/>
                </a:ext>
              </a:extLst>
            </p:cNvPr>
            <p:cNvSpPr/>
            <p:nvPr/>
          </p:nvSpPr>
          <p:spPr>
            <a:xfrm rot="10800000">
              <a:off x="9482667" y="2104847"/>
              <a:ext cx="93954" cy="118605"/>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4" name="図 53">
            <a:extLst>
              <a:ext uri="{FF2B5EF4-FFF2-40B4-BE49-F238E27FC236}">
                <a16:creationId xmlns:a16="http://schemas.microsoft.com/office/drawing/2014/main" id="{2E208529-285F-505D-D856-DA95960DB263}"/>
              </a:ext>
            </a:extLst>
          </p:cNvPr>
          <p:cNvPicPr>
            <a:picLocks noChangeAspect="1"/>
          </p:cNvPicPr>
          <p:nvPr/>
        </p:nvPicPr>
        <p:blipFill rotWithShape="1">
          <a:blip r:embed="rId8"/>
          <a:srcRect l="61664" t="53820"/>
          <a:stretch/>
        </p:blipFill>
        <p:spPr>
          <a:xfrm>
            <a:off x="6743458" y="1105140"/>
            <a:ext cx="712848" cy="868360"/>
          </a:xfrm>
          <a:prstGeom prst="rect">
            <a:avLst/>
          </a:prstGeom>
        </p:spPr>
      </p:pic>
      <p:pic>
        <p:nvPicPr>
          <p:cNvPr id="55" name="図 54">
            <a:extLst>
              <a:ext uri="{FF2B5EF4-FFF2-40B4-BE49-F238E27FC236}">
                <a16:creationId xmlns:a16="http://schemas.microsoft.com/office/drawing/2014/main" id="{38766A79-924D-C79D-86EA-9BBAE810BB9D}"/>
              </a:ext>
            </a:extLst>
          </p:cNvPr>
          <p:cNvPicPr>
            <a:picLocks noChangeAspect="1"/>
          </p:cNvPicPr>
          <p:nvPr/>
        </p:nvPicPr>
        <p:blipFill rotWithShape="1">
          <a:blip r:embed="rId9"/>
          <a:srcRect l="61664" t="53691"/>
          <a:stretch/>
        </p:blipFill>
        <p:spPr>
          <a:xfrm>
            <a:off x="8268228" y="1150784"/>
            <a:ext cx="712847" cy="868360"/>
          </a:xfrm>
          <a:prstGeom prst="rect">
            <a:avLst/>
          </a:prstGeom>
        </p:spPr>
      </p:pic>
      <p:pic>
        <p:nvPicPr>
          <p:cNvPr id="56" name="図 55">
            <a:extLst>
              <a:ext uri="{FF2B5EF4-FFF2-40B4-BE49-F238E27FC236}">
                <a16:creationId xmlns:a16="http://schemas.microsoft.com/office/drawing/2014/main" id="{A9DDC799-A153-FCBE-2E1D-FD8A09F01DC6}"/>
              </a:ext>
            </a:extLst>
          </p:cNvPr>
          <p:cNvPicPr>
            <a:picLocks noChangeAspect="1"/>
          </p:cNvPicPr>
          <p:nvPr/>
        </p:nvPicPr>
        <p:blipFill rotWithShape="1">
          <a:blip r:embed="rId10"/>
          <a:srcRect l="59569" t="55882"/>
          <a:stretch/>
        </p:blipFill>
        <p:spPr>
          <a:xfrm>
            <a:off x="7472393" y="1044332"/>
            <a:ext cx="751801" cy="827283"/>
          </a:xfrm>
          <a:prstGeom prst="rect">
            <a:avLst/>
          </a:prstGeom>
        </p:spPr>
      </p:pic>
      <p:sp>
        <p:nvSpPr>
          <p:cNvPr id="57" name="テキスト ボックス 56">
            <a:extLst>
              <a:ext uri="{FF2B5EF4-FFF2-40B4-BE49-F238E27FC236}">
                <a16:creationId xmlns:a16="http://schemas.microsoft.com/office/drawing/2014/main" id="{C6107273-4EC3-0AA5-CB05-3A1C4511182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24</a:t>
            </a:r>
            <a:endParaRPr lang="ja-JP" altLang="en-US" dirty="0"/>
          </a:p>
        </p:txBody>
      </p:sp>
      <p:sp>
        <p:nvSpPr>
          <p:cNvPr id="3" name="四角形: 角を丸くする 2">
            <a:extLst>
              <a:ext uri="{FF2B5EF4-FFF2-40B4-BE49-F238E27FC236}">
                <a16:creationId xmlns:a16="http://schemas.microsoft.com/office/drawing/2014/main" id="{A7999900-B865-4B6F-B071-71BE9C95217B}"/>
              </a:ext>
            </a:extLst>
          </p:cNvPr>
          <p:cNvSpPr/>
          <p:nvPr/>
        </p:nvSpPr>
        <p:spPr>
          <a:xfrm>
            <a:off x="348855" y="4960620"/>
            <a:ext cx="911224" cy="3240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応用編</a:t>
            </a:r>
          </a:p>
        </p:txBody>
      </p:sp>
    </p:spTree>
    <p:extLst>
      <p:ext uri="{BB962C8B-B14F-4D97-AF65-F5344CB8AC3E}">
        <p14:creationId xmlns:p14="http://schemas.microsoft.com/office/powerpoint/2010/main" val="275001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SNS</a:t>
            </a:r>
            <a:r>
              <a:rPr lang="ja-JP" altLang="en-US" sz="4799" dirty="0">
                <a:solidFill>
                  <a:srgbClr val="4472C4"/>
                </a:solidFill>
                <a:latin typeface="BIZ UDPゴシック" panose="020B0400000000000000" pitchFamily="50" charset="-128"/>
                <a:ea typeface="BIZ UDPゴシック" panose="020B0400000000000000" pitchFamily="50" charset="-128"/>
              </a:rPr>
              <a:t>での詐欺被害に</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あわないために</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B59CFCA-E261-96C0-5347-E3FA0F3B41A0}"/>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25</a:t>
            </a:r>
            <a:endParaRPr lang="ja-JP" altLang="en-US" dirty="0"/>
          </a:p>
        </p:txBody>
      </p:sp>
    </p:spTree>
    <p:extLst>
      <p:ext uri="{BB962C8B-B14F-4D97-AF65-F5344CB8AC3E}">
        <p14:creationId xmlns:p14="http://schemas.microsoft.com/office/powerpoint/2010/main" val="3338925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26</a:t>
            </a:r>
            <a:endParaRPr lang="ja-JP" altLang="en-US" dirty="0"/>
          </a:p>
        </p:txBody>
      </p:sp>
    </p:spTree>
    <p:extLst>
      <p:ext uri="{BB962C8B-B14F-4D97-AF65-F5344CB8AC3E}">
        <p14:creationId xmlns:p14="http://schemas.microsoft.com/office/powerpoint/2010/main" val="234861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27</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81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09A52984-35B0-4B4E-18DF-6AAB69D1C2B0}"/>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デジタルリテラシー</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について</a:t>
            </a:r>
          </a:p>
        </p:txBody>
      </p:sp>
      <p:sp>
        <p:nvSpPr>
          <p:cNvPr id="4" name="テキスト ボックス 3">
            <a:extLst>
              <a:ext uri="{FF2B5EF4-FFF2-40B4-BE49-F238E27FC236}">
                <a16:creationId xmlns:a16="http://schemas.microsoft.com/office/drawing/2014/main" id="{C4C78D9B-12BF-9245-FB7E-B90D93549FFB}"/>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１</a:t>
            </a:r>
          </a:p>
        </p:txBody>
      </p:sp>
      <p:sp>
        <p:nvSpPr>
          <p:cNvPr id="3" name="テキスト ボックス 2">
            <a:extLst>
              <a:ext uri="{FF2B5EF4-FFF2-40B4-BE49-F238E27FC236}">
                <a16:creationId xmlns:a16="http://schemas.microsoft.com/office/drawing/2014/main" id="{DB8EE959-B634-9223-E4B7-922D968CA45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872929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932703"/>
            <a:ext cx="8578534" cy="4070345"/>
          </a:xfrm>
          <a:prstGeom prst="rect">
            <a:avLst/>
          </a:prstGeom>
          <a:solidFill>
            <a:schemeClr val="bg1"/>
          </a:solidFill>
        </p:spPr>
        <p:txBody>
          <a:bodyPr wrap="square" rtlCol="0">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rPr>
              <a:t>相談連絡先電話番号</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①警察</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警察相談専用電話</a:t>
            </a:r>
            <a:r>
              <a:rPr lang="ja-JP" altLang="en-US" sz="2000" dirty="0">
                <a:solidFill>
                  <a:srgbClr val="FF0000"/>
                </a:solidFill>
                <a:latin typeface="BIZ UDPゴシック" panose="020B0400000000000000" pitchFamily="50" charset="-128"/>
                <a:ea typeface="BIZ UDPゴシック" panose="020B0400000000000000" pitchFamily="50" charset="-128"/>
              </a:rPr>
              <a:t>「＃</a:t>
            </a:r>
            <a:r>
              <a:rPr lang="en-US" altLang="ja-JP" sz="2000" dirty="0">
                <a:solidFill>
                  <a:srgbClr val="FF0000"/>
                </a:solidFill>
                <a:latin typeface="BIZ UDPゴシック" panose="020B0400000000000000" pitchFamily="50" charset="-128"/>
                <a:ea typeface="BIZ UDPゴシック" panose="020B0400000000000000" pitchFamily="50" charset="-128"/>
              </a:rPr>
              <a:t>9110</a:t>
            </a:r>
            <a:r>
              <a:rPr lang="ja-JP" altLang="en-US" sz="2000" dirty="0">
                <a:solidFill>
                  <a:srgbClr val="FF0000"/>
                </a:solidFill>
                <a:latin typeface="BIZ UDPゴシック" panose="020B0400000000000000" pitchFamily="50" charset="-128"/>
                <a:ea typeface="BIZ UDPゴシック" panose="020B0400000000000000" pitchFamily="50" charset="-128"/>
              </a:rPr>
              <a:t>」</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近隣の警察本部に繋がります。アドバイスを行ったり、被害拡大防止策の</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対応をしてくれます。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②消費生活センター</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消費者ホットライン</a:t>
            </a:r>
            <a:r>
              <a:rPr lang="ja-JP" altLang="en-US" sz="2000" dirty="0">
                <a:solidFill>
                  <a:srgbClr val="FF0000"/>
                </a:solidFill>
                <a:latin typeface="BIZ UDPゴシック" panose="020B0400000000000000" pitchFamily="50" charset="-128"/>
                <a:ea typeface="BIZ UDPゴシック" panose="020B0400000000000000" pitchFamily="50" charset="-128"/>
              </a:rPr>
              <a:t>「</a:t>
            </a:r>
            <a:r>
              <a:rPr lang="en-US" altLang="ja-JP" sz="2000" dirty="0">
                <a:solidFill>
                  <a:srgbClr val="FF0000"/>
                </a:solidFill>
                <a:latin typeface="BIZ UDPゴシック" panose="020B0400000000000000" pitchFamily="50" charset="-128"/>
                <a:ea typeface="BIZ UDPゴシック" panose="020B0400000000000000" pitchFamily="50" charset="-128"/>
              </a:rPr>
              <a:t>188</a:t>
            </a:r>
            <a:r>
              <a:rPr lang="ja-JP" altLang="en-US" sz="2000" dirty="0">
                <a:solidFill>
                  <a:srgbClr val="FF0000"/>
                </a:solidFill>
                <a:latin typeface="BIZ UDPゴシック" panose="020B0400000000000000" pitchFamily="50" charset="-128"/>
                <a:ea typeface="BIZ UDPゴシック" panose="020B0400000000000000" pitchFamily="50" charset="-128"/>
              </a:rPr>
              <a:t>」</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最寄りの消費生活センターへ繋がります。専門の相談員から解決に向けた</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　 アドバイスを受けることが可能です。</a:t>
            </a:r>
            <a:endParaRPr lang="en-US" altLang="ja-JP" sz="2000" dirty="0">
              <a:latin typeface="BIZ UDPゴシック" panose="020B0400000000000000" pitchFamily="50" charset="-128"/>
              <a:ea typeface="BIZ UDPゴシック" panose="020B0400000000000000" pitchFamily="50" charset="-128"/>
            </a:endParaRP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213584"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少しでも怪しいと感じたらすぐに警察などへ相談しましょう</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4-E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p>
        </p:txBody>
      </p:sp>
      <p:sp>
        <p:nvSpPr>
          <p:cNvPr id="9" name="タイトル 1">
            <a:extLst>
              <a:ext uri="{FF2B5EF4-FFF2-40B4-BE49-F238E27FC236}">
                <a16:creationId xmlns:a16="http://schemas.microsoft.com/office/drawing/2014/main" id="{BACEDEA6-4E1D-AFF4-28F6-C68A8E256FD4}"/>
              </a:ext>
            </a:extLst>
          </p:cNvPr>
          <p:cNvSpPr>
            <a:spLocks noGrp="1" noChangeAspect="1"/>
          </p:cNvSpPr>
          <p:nvPr>
            <p:ph type="ctrTitle"/>
          </p:nvPr>
        </p:nvSpPr>
        <p:spPr>
          <a:xfrm>
            <a:off x="1392691" y="220736"/>
            <a:ext cx="7576708" cy="486326"/>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Tree>
    <p:extLst>
      <p:ext uri="{BB962C8B-B14F-4D97-AF65-F5344CB8AC3E}">
        <p14:creationId xmlns:p14="http://schemas.microsoft.com/office/powerpoint/2010/main" val="286715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p:txBody>
          <a:bodyPr wrap="none">
            <a:spAutoFit/>
          </a:bodyPr>
          <a:lstStyle/>
          <a:p>
            <a:r>
              <a:rPr lang="ja-JP" altLang="en-US" sz="2800" dirty="0"/>
              <a:t>デジタルリテラシーとは</a:t>
            </a:r>
          </a:p>
        </p:txBody>
      </p:sp>
      <p:sp>
        <p:nvSpPr>
          <p:cNvPr id="7" name="テキスト ボックス 6">
            <a:extLst>
              <a:ext uri="{FF2B5EF4-FFF2-40B4-BE49-F238E27FC236}">
                <a16:creationId xmlns:a16="http://schemas.microsoft.com/office/drawing/2014/main" id="{3FAACBE9-BCEA-48A1-BC55-E8D345B1EBCB}"/>
              </a:ext>
            </a:extLst>
          </p:cNvPr>
          <p:cNvSpPr txBox="1"/>
          <p:nvPr/>
        </p:nvSpPr>
        <p:spPr>
          <a:xfrm>
            <a:off x="215581" y="1140202"/>
            <a:ext cx="8784976" cy="4886081"/>
          </a:xfrm>
          <a:prstGeom prst="rect">
            <a:avLst/>
          </a:prstGeom>
          <a:noFill/>
        </p:spPr>
        <p:txBody>
          <a:bodyPr wrap="square">
            <a:spAutoFit/>
          </a:bodyPr>
          <a:lstStyle/>
          <a:p>
            <a:pPr algn="l">
              <a:lnSpc>
                <a:spcPct val="130000"/>
              </a:lnSpc>
            </a:pPr>
            <a:r>
              <a:rPr lang="ja-JP" altLang="en-US" sz="2400" b="1" i="0" dirty="0">
                <a:solidFill>
                  <a:srgbClr val="4472C4"/>
                </a:solidFill>
                <a:effectLst/>
                <a:latin typeface="BIZ UDPゴシック" panose="020B0400000000000000" pitchFamily="50" charset="-128"/>
                <a:ea typeface="BIZ UDPゴシック" panose="020B0400000000000000" pitchFamily="50" charset="-128"/>
              </a:rPr>
              <a:t>デジタルリテラシー</a:t>
            </a:r>
            <a:r>
              <a:rPr lang="ja-JP" altLang="en-US" sz="2000" b="1" i="0" dirty="0">
                <a:solidFill>
                  <a:srgbClr val="4472C4"/>
                </a:solidFill>
                <a:effectLst/>
                <a:latin typeface="BIZ UDPゴシック" panose="020B0400000000000000" pitchFamily="50" charset="-128"/>
                <a:ea typeface="BIZ UDPゴシック" panose="020B0400000000000000" pitchFamily="50" charset="-128"/>
              </a:rPr>
              <a:t>（デジタル社会における</a:t>
            </a:r>
            <a:r>
              <a:rPr lang="en-US" altLang="ja-JP" sz="2000" b="1" i="0" dirty="0">
                <a:solidFill>
                  <a:srgbClr val="4472C4"/>
                </a:solidFill>
                <a:effectLst/>
                <a:latin typeface="BIZ UDPゴシック" panose="020B0400000000000000" pitchFamily="50" charset="-128"/>
                <a:ea typeface="BIZ UDPゴシック" panose="020B0400000000000000" pitchFamily="50" charset="-128"/>
              </a:rPr>
              <a:t>ICT</a:t>
            </a:r>
            <a:r>
              <a:rPr lang="ja-JP" altLang="en-US" sz="2000" b="1" i="0" dirty="0">
                <a:solidFill>
                  <a:srgbClr val="4472C4"/>
                </a:solidFill>
                <a:effectLst/>
                <a:latin typeface="BIZ UDPゴシック" panose="020B0400000000000000" pitchFamily="50" charset="-128"/>
                <a:ea typeface="BIZ UDPゴシック" panose="020B0400000000000000" pitchFamily="50" charset="-128"/>
              </a:rPr>
              <a:t>リテラシー）</a:t>
            </a:r>
            <a:r>
              <a:rPr lang="ja-JP" altLang="en-US" sz="2400" b="1" i="0" dirty="0">
                <a:solidFill>
                  <a:srgbClr val="4472C4"/>
                </a:solidFill>
                <a:effectLst/>
                <a:latin typeface="BIZ UDPゴシック" panose="020B0400000000000000" pitchFamily="50" charset="-128"/>
                <a:ea typeface="BIZ UDPゴシック" panose="020B0400000000000000" pitchFamily="50" charset="-128"/>
              </a:rPr>
              <a:t>とは？</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lvl="1">
              <a:lnSpc>
                <a:spcPct val="130000"/>
              </a:lnSpc>
              <a:spcBef>
                <a:spcPts val="600"/>
              </a:spcBef>
            </a:pPr>
            <a:r>
              <a:rPr lang="ja-JP" altLang="en-US" dirty="0">
                <a:latin typeface="BIZ UDPゴシック" panose="020B0400000000000000" pitchFamily="50" charset="-128"/>
                <a:ea typeface="BIZ UDPゴシック" panose="020B0400000000000000" pitchFamily="50" charset="-128"/>
              </a:rPr>
              <a:t>「リテラシー」は、本来、特定の分野の知識や理解、分析、活用する能力を指す単語。</a:t>
            </a:r>
            <a:endParaRPr lang="en-US" altLang="ja-JP" strike="sngStrike" dirty="0">
              <a:latin typeface="BIZ UDPゴシック" panose="020B0400000000000000" pitchFamily="50" charset="-128"/>
              <a:ea typeface="BIZ UDPゴシック" panose="020B0400000000000000" pitchFamily="50" charset="-128"/>
            </a:endParaRPr>
          </a:p>
          <a:p>
            <a:pPr lvl="1">
              <a:lnSpc>
                <a:spcPct val="130000"/>
              </a:lnSpc>
              <a:spcBef>
                <a:spcPts val="600"/>
              </a:spcBef>
            </a:pPr>
            <a:r>
              <a:rPr lang="ja-JP" altLang="en-US" dirty="0">
                <a:latin typeface="BIZ UDPゴシック" panose="020B0400000000000000" pitchFamily="50" charset="-128"/>
                <a:ea typeface="BIZ UDPゴシック" panose="020B0400000000000000" pitchFamily="50" charset="-128"/>
              </a:rPr>
              <a:t>デジタルリテラシーは、</a:t>
            </a:r>
            <a:endParaRPr lang="en-US" altLang="ja-JP" b="1"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インターネットに関する理解</a:t>
            </a:r>
            <a:endParaRPr lang="en-US" altLang="ja-JP"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インターネットを適切に活用する能力</a:t>
            </a:r>
            <a:endParaRPr lang="en-US" altLang="ja-JP" i="0" dirty="0">
              <a:effectLst/>
              <a:latin typeface="BIZ UDPゴシック" panose="020B0400000000000000" pitchFamily="50" charset="-128"/>
              <a:ea typeface="BIZ UDPゴシック" panose="020B0400000000000000" pitchFamily="50" charset="-128"/>
            </a:endParaRPr>
          </a:p>
          <a:p>
            <a:pPr marL="1200150" lvl="2" indent="-285750">
              <a:lnSpc>
                <a:spcPct val="130000"/>
              </a:lnSpc>
              <a:spcBef>
                <a:spcPts val="600"/>
              </a:spcBef>
              <a:buFont typeface="Wingdings" panose="05000000000000000000" pitchFamily="2" charset="2"/>
              <a:buChar char="l"/>
            </a:pPr>
            <a:r>
              <a:rPr lang="ja-JP" altLang="en-US" i="0" dirty="0">
                <a:effectLst/>
                <a:latin typeface="BIZ UDPゴシック" panose="020B0400000000000000" pitchFamily="50" charset="-128"/>
                <a:ea typeface="BIZ UDPゴシック" panose="020B0400000000000000" pitchFamily="50" charset="-128"/>
              </a:rPr>
              <a:t>気をつけるべき事項　</a:t>
            </a:r>
            <a:endParaRPr lang="en-US" altLang="ja-JP" i="0" dirty="0">
              <a:effectLst/>
              <a:latin typeface="BIZ UDPゴシック" panose="020B0400000000000000" pitchFamily="50" charset="-128"/>
              <a:ea typeface="BIZ UDPゴシック" panose="020B0400000000000000" pitchFamily="50" charset="-128"/>
            </a:endParaRPr>
          </a:p>
          <a:p>
            <a:pPr algn="l">
              <a:lnSpc>
                <a:spcPct val="130000"/>
              </a:lnSpc>
              <a:spcBef>
                <a:spcPts val="600"/>
              </a:spcBef>
            </a:pPr>
            <a:r>
              <a:rPr lang="ja-JP" altLang="en-US" i="0" dirty="0">
                <a:effectLst/>
                <a:latin typeface="BIZ UDPゴシック" panose="020B0400000000000000" pitchFamily="50" charset="-128"/>
                <a:ea typeface="BIZ UDPゴシック" panose="020B0400000000000000" pitchFamily="50" charset="-128"/>
              </a:rPr>
              <a:t>　　　を指す言葉として用いられています。</a:t>
            </a:r>
            <a:endParaRPr lang="en-US" altLang="ja-JP" i="0" dirty="0">
              <a:effectLst/>
              <a:latin typeface="BIZ UDPゴシック" panose="020B0400000000000000" pitchFamily="50" charset="-128"/>
              <a:ea typeface="BIZ UDPゴシック" panose="020B0400000000000000" pitchFamily="50" charset="-128"/>
            </a:endParaRPr>
          </a:p>
        </p:txBody>
      </p:sp>
      <p:pic>
        <p:nvPicPr>
          <p:cNvPr id="9" name="図 8" descr="時計 が含まれている画像&#10;&#10;自動的に生成された説明">
            <a:extLst>
              <a:ext uri="{FF2B5EF4-FFF2-40B4-BE49-F238E27FC236}">
                <a16:creationId xmlns:a16="http://schemas.microsoft.com/office/drawing/2014/main" id="{147BFBD6-810F-AC2E-D9EB-AC58FC620307}"/>
              </a:ext>
            </a:extLst>
          </p:cNvPr>
          <p:cNvPicPr>
            <a:picLocks noChangeAspect="1"/>
          </p:cNvPicPr>
          <p:nvPr/>
        </p:nvPicPr>
        <p:blipFill>
          <a:blip r:embed="rId3"/>
          <a:stretch>
            <a:fillRect/>
          </a:stretch>
        </p:blipFill>
        <p:spPr>
          <a:xfrm>
            <a:off x="6201816" y="4231084"/>
            <a:ext cx="2582654" cy="2294873"/>
          </a:xfrm>
          <a:prstGeom prst="rect">
            <a:avLst/>
          </a:prstGeom>
        </p:spPr>
      </p:pic>
      <p:sp>
        <p:nvSpPr>
          <p:cNvPr id="12" name="四角形: 角を丸くする 11">
            <a:extLst>
              <a:ext uri="{FF2B5EF4-FFF2-40B4-BE49-F238E27FC236}">
                <a16:creationId xmlns:a16="http://schemas.microsoft.com/office/drawing/2014/main" id="{C5E38056-1B4E-AC32-08B8-F91C1A60A090}"/>
              </a:ext>
            </a:extLst>
          </p:cNvPr>
          <p:cNvSpPr/>
          <p:nvPr/>
        </p:nvSpPr>
        <p:spPr>
          <a:xfrm>
            <a:off x="917593" y="1879383"/>
            <a:ext cx="7308814" cy="12615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BIZ UDPゴシック" panose="020B0400000000000000" pitchFamily="50" charset="-128"/>
                <a:ea typeface="BIZ UDPゴシック" panose="020B0400000000000000" pitchFamily="50" charset="-128"/>
              </a:rPr>
              <a:t>デジタルリテラシーはデジタル機器を使いこなし、</a:t>
            </a: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solidFill>
                  <a:schemeClr val="bg1"/>
                </a:solidFill>
                <a:latin typeface="BIZ UDPゴシック" panose="020B0400000000000000" pitchFamily="50" charset="-128"/>
                <a:ea typeface="BIZ UDPゴシック" panose="020B0400000000000000" pitchFamily="50" charset="-128"/>
              </a:rPr>
              <a:t>デジタル社会を楽しむための大切な能力です</a:t>
            </a:r>
          </a:p>
        </p:txBody>
      </p:sp>
      <p:sp>
        <p:nvSpPr>
          <p:cNvPr id="13" name="タイトル 1">
            <a:extLst>
              <a:ext uri="{FF2B5EF4-FFF2-40B4-BE49-F238E27FC236}">
                <a16:creationId xmlns:a16="http://schemas.microsoft.com/office/drawing/2014/main" id="{840EC06C-A28B-69ED-2C25-A1974A11C88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ECF0E6DF-B4D2-09D1-E9FC-2694033E72CB}"/>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357582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40FA03D-E29F-5765-DDEB-9659C974CA98}"/>
              </a:ext>
            </a:extLst>
          </p:cNvPr>
          <p:cNvSpPr/>
          <p:nvPr/>
        </p:nvSpPr>
        <p:spPr>
          <a:xfrm>
            <a:off x="309774" y="5511280"/>
            <a:ext cx="8524452" cy="937187"/>
          </a:xfrm>
          <a:prstGeom prst="roundRect">
            <a:avLst>
              <a:gd name="adj" fmla="val 10337"/>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000" b="1" dirty="0">
                <a:solidFill>
                  <a:schemeClr val="bg1"/>
                </a:solidFill>
                <a:latin typeface="BIZ UDPゴシック" panose="020B0400000000000000" pitchFamily="50" charset="-128"/>
                <a:ea typeface="BIZ UDPゴシック" panose="020B0400000000000000" pitchFamily="50" charset="-128"/>
              </a:rPr>
              <a:t>現代において、デジタルリテラシーを身につけることは</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2000" b="1" dirty="0">
                <a:solidFill>
                  <a:schemeClr val="bg1"/>
                </a:solidFill>
                <a:latin typeface="BIZ UDPゴシック" panose="020B0400000000000000" pitchFamily="50" charset="-128"/>
                <a:ea typeface="BIZ UDPゴシック" panose="020B0400000000000000" pitchFamily="50" charset="-128"/>
              </a:rPr>
              <a:t>より安全かつ快適に、情報を相互利活用するために欠かせないものです</a:t>
            </a:r>
          </a:p>
        </p:txBody>
      </p:sp>
      <p:sp>
        <p:nvSpPr>
          <p:cNvPr id="12" name="タイトル 1">
            <a:extLst>
              <a:ext uri="{FF2B5EF4-FFF2-40B4-BE49-F238E27FC236}">
                <a16:creationId xmlns:a16="http://schemas.microsoft.com/office/drawing/2014/main" id="{CC070EBE-ABF4-43D2-BC01-C30AB838795F}"/>
              </a:ext>
            </a:extLst>
          </p:cNvPr>
          <p:cNvSpPr>
            <a:spLocks noGrp="1"/>
          </p:cNvSpPr>
          <p:nvPr>
            <p:ph type="ctrTitle"/>
          </p:nvPr>
        </p:nvSpPr>
        <p:spPr>
          <a:xfrm>
            <a:off x="1392691" y="226931"/>
            <a:ext cx="3935693" cy="480131"/>
          </a:xfrm>
        </p:spPr>
        <p:txBody>
          <a:bodyPr wrap="square">
            <a:spAutoFit/>
          </a:bodyPr>
          <a:lstStyle/>
          <a:p>
            <a:r>
              <a:rPr lang="ja-JP" altLang="en-US" sz="2800" dirty="0"/>
              <a:t>デジタルリテラシーとは</a:t>
            </a:r>
          </a:p>
        </p:txBody>
      </p:sp>
      <p:sp>
        <p:nvSpPr>
          <p:cNvPr id="2" name="タイトル 1">
            <a:extLst>
              <a:ext uri="{FF2B5EF4-FFF2-40B4-BE49-F238E27FC236}">
                <a16:creationId xmlns:a16="http://schemas.microsoft.com/office/drawing/2014/main" id="{D9DC1269-2E91-CE61-7260-08D659BB5ED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endParaRPr kumimoji="0" lang="ja-JP" altLang="en-US" kern="0" dirty="0">
              <a:solidFill>
                <a:sysClr val="windowText" lastClr="000000"/>
              </a:solidFill>
            </a:endParaRPr>
          </a:p>
        </p:txBody>
      </p:sp>
      <p:sp>
        <p:nvSpPr>
          <p:cNvPr id="6" name="テキスト ボックス 5">
            <a:extLst>
              <a:ext uri="{FF2B5EF4-FFF2-40B4-BE49-F238E27FC236}">
                <a16:creationId xmlns:a16="http://schemas.microsoft.com/office/drawing/2014/main" id="{FE657FCA-4676-77E5-5EC3-0DC053CB1DFD}"/>
              </a:ext>
            </a:extLst>
          </p:cNvPr>
          <p:cNvSpPr txBox="1"/>
          <p:nvPr/>
        </p:nvSpPr>
        <p:spPr>
          <a:xfrm>
            <a:off x="215581" y="1018374"/>
            <a:ext cx="8784976" cy="3344121"/>
          </a:xfrm>
          <a:prstGeom prst="rect">
            <a:avLst/>
          </a:prstGeom>
          <a:noFill/>
        </p:spPr>
        <p:txBody>
          <a:bodyPr wrap="square">
            <a:spAutoFit/>
          </a:bodyPr>
          <a:lstStyle/>
          <a:p>
            <a:pPr>
              <a:lnSpc>
                <a:spcPct val="130000"/>
              </a:lnSpc>
              <a:spcBef>
                <a:spcPts val="600"/>
              </a:spcBef>
            </a:pPr>
            <a:r>
              <a:rPr lang="ja-JP" altLang="en-US" sz="2400" b="1" dirty="0">
                <a:solidFill>
                  <a:srgbClr val="4472C4"/>
                </a:solidFill>
                <a:latin typeface="BIZ UDPゴシック" panose="020B0400000000000000" pitchFamily="50" charset="-128"/>
                <a:ea typeface="BIZ UDPゴシック" panose="020B0400000000000000" pitchFamily="50" charset="-128"/>
              </a:rPr>
              <a:t>なぜ今デジタルリテラシーが必要？</a:t>
            </a:r>
            <a:endParaRPr lang="en-US" altLang="ja-JP" sz="2400" b="1" i="0" dirty="0">
              <a:solidFill>
                <a:srgbClr val="4472C4"/>
              </a:solidFill>
              <a:effectLst/>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600"/>
              </a:spcBef>
            </a:pP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spcBef>
                <a:spcPts val="600"/>
              </a:spcBef>
            </a:pPr>
            <a:r>
              <a:rPr lang="ja-JP" altLang="en-US" i="0" dirty="0">
                <a:effectLst/>
                <a:latin typeface="BIZ UDPゴシック" panose="020B0400000000000000" pitchFamily="50" charset="-128"/>
                <a:ea typeface="BIZ UDPゴシック" panose="020B0400000000000000" pitchFamily="50" charset="-128"/>
              </a:rPr>
              <a:t>スマホの普及やデジタル技術の進歩により、インターネットの使い方が広がっています。デジタル機器を活用し、快適にサービスを利用するためには、利用方法や操作方法の理解はもちろん、インターネットの特徴や、ネット上のコミュニケーション留意点などをあらかじめ理解することが重要になっています</a:t>
            </a:r>
            <a:r>
              <a:rPr lang="ja-JP" altLang="en-US" dirty="0">
                <a:latin typeface="BIZ UDPゴシック" panose="020B0400000000000000" pitchFamily="50" charset="-128"/>
                <a:ea typeface="BIZ UDPゴシック" panose="020B0400000000000000" pitchFamily="50" charset="-128"/>
              </a:rPr>
              <a:t>。</a:t>
            </a:r>
            <a:endParaRPr lang="en-US" altLang="ja-JP" i="0" dirty="0">
              <a:effectLst/>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7419E30B-5A71-515B-26E7-3405C36848E7}"/>
              </a:ext>
            </a:extLst>
          </p:cNvPr>
          <p:cNvGrpSpPr/>
          <p:nvPr/>
        </p:nvGrpSpPr>
        <p:grpSpPr>
          <a:xfrm>
            <a:off x="540827" y="4353608"/>
            <a:ext cx="8007135" cy="1129032"/>
            <a:chOff x="540827" y="4628872"/>
            <a:chExt cx="8007135" cy="1129032"/>
          </a:xfrm>
        </p:grpSpPr>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591762B8-30D7-AF04-F0CF-CB051FD05958}"/>
                </a:ext>
              </a:extLst>
            </p:cNvPr>
            <p:cNvPicPr>
              <a:picLocks noChangeAspect="1"/>
            </p:cNvPicPr>
            <p:nvPr/>
          </p:nvPicPr>
          <p:blipFill rotWithShape="1">
            <a:blip r:embed="rId3"/>
            <a:srcRect b="51907"/>
            <a:stretch/>
          </p:blipFill>
          <p:spPr>
            <a:xfrm>
              <a:off x="4608069" y="4722326"/>
              <a:ext cx="3939893" cy="1035578"/>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3BC87C48-81B1-B042-9F2B-BA542B76DCA6}"/>
                </a:ext>
              </a:extLst>
            </p:cNvPr>
            <p:cNvPicPr>
              <a:picLocks noChangeAspect="1"/>
            </p:cNvPicPr>
            <p:nvPr/>
          </p:nvPicPr>
          <p:blipFill rotWithShape="1">
            <a:blip r:embed="rId3"/>
            <a:srcRect t="50577"/>
            <a:stretch/>
          </p:blipFill>
          <p:spPr>
            <a:xfrm>
              <a:off x="540827" y="4649931"/>
              <a:ext cx="3939893" cy="1064218"/>
            </a:xfrm>
            <a:prstGeom prst="rect">
              <a:avLst/>
            </a:prstGeom>
          </p:spPr>
        </p:pic>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413B5B3C-F706-A388-EA25-376FD247E7FF}"/>
                </a:ext>
              </a:extLst>
            </p:cNvPr>
            <p:cNvPicPr>
              <a:picLocks noChangeAspect="1"/>
            </p:cNvPicPr>
            <p:nvPr/>
          </p:nvPicPr>
          <p:blipFill rotWithShape="1">
            <a:blip r:embed="rId3"/>
            <a:srcRect l="20980" t="50577" r="70456"/>
            <a:stretch/>
          </p:blipFill>
          <p:spPr>
            <a:xfrm>
              <a:off x="4428927" y="4628872"/>
              <a:ext cx="337444" cy="1064218"/>
            </a:xfrm>
            <a:prstGeom prst="rect">
              <a:avLst/>
            </a:prstGeom>
          </p:spPr>
        </p:pic>
      </p:grpSp>
      <p:sp>
        <p:nvSpPr>
          <p:cNvPr id="3" name="テキスト ボックス 2">
            <a:extLst>
              <a:ext uri="{FF2B5EF4-FFF2-40B4-BE49-F238E27FC236}">
                <a16:creationId xmlns:a16="http://schemas.microsoft.com/office/drawing/2014/main" id="{FE7D27AD-CB70-B17B-F81B-C5703CC0C1F1}"/>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３</a:t>
            </a:r>
            <a:endParaRPr lang="ja-JP" altLang="en-US" dirty="0"/>
          </a:p>
        </p:txBody>
      </p:sp>
      <p:sp>
        <p:nvSpPr>
          <p:cNvPr id="13" name="正方形/長方形 12">
            <a:extLst>
              <a:ext uri="{FF2B5EF4-FFF2-40B4-BE49-F238E27FC236}">
                <a16:creationId xmlns:a16="http://schemas.microsoft.com/office/drawing/2014/main" id="{89E1F384-C6D6-4286-BE7D-51C5DFE14110}"/>
              </a:ext>
            </a:extLst>
          </p:cNvPr>
          <p:cNvSpPr/>
          <p:nvPr/>
        </p:nvSpPr>
        <p:spPr>
          <a:xfrm>
            <a:off x="309774" y="1556792"/>
            <a:ext cx="8524452" cy="13259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＜インターネットではこんなことができる！＞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・検索サイトで調べ物</a:t>
            </a:r>
            <a:r>
              <a:rPr lang="ja-JP" altLang="en-US" sz="1600" dirty="0">
                <a:solidFill>
                  <a:schemeClr val="tx1"/>
                </a:solidFill>
                <a:latin typeface="BIZ UDPゴシック" panose="020B0400000000000000" pitchFamily="50" charset="-128"/>
                <a:ea typeface="BIZ UDPゴシック" panose="020B0400000000000000" pitchFamily="50" charset="-128"/>
              </a:rPr>
              <a:t>　　・オンラインでニュース記事を読む</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・オンラインでお買い物　　・</a:t>
            </a:r>
            <a:r>
              <a:rPr kumimoji="1" lang="en-US" altLang="ja-JP" sz="1600" dirty="0">
                <a:solidFill>
                  <a:schemeClr val="tx1"/>
                </a:solidFill>
                <a:latin typeface="BIZ UDPゴシック" panose="020B0400000000000000" pitchFamily="50" charset="-128"/>
                <a:ea typeface="BIZ UDPゴシック" panose="020B0400000000000000" pitchFamily="50" charset="-128"/>
              </a:rPr>
              <a:t>SNS</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で友人との交流　</a:t>
            </a:r>
            <a:r>
              <a:rPr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・写真を投稿し、共有する</a:t>
            </a:r>
          </a:p>
        </p:txBody>
      </p:sp>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DB826DDF-998E-C790-E7F7-2CFE171C0213}"/>
              </a:ext>
            </a:extLst>
          </p:cNvPr>
          <p:cNvSpPr/>
          <p:nvPr/>
        </p:nvSpPr>
        <p:spPr>
          <a:xfrm>
            <a:off x="5698170" y="4890822"/>
            <a:ext cx="3218754" cy="1464002"/>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F70CA064-2B6C-E532-27B2-520ECCDE23EA}"/>
              </a:ext>
            </a:extLst>
          </p:cNvPr>
          <p:cNvSpPr/>
          <p:nvPr/>
        </p:nvSpPr>
        <p:spPr>
          <a:xfrm>
            <a:off x="252480" y="4897188"/>
            <a:ext cx="5277579" cy="1464002"/>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8D61439A-56BD-B2B9-5CFC-8A23C34CF0B6}"/>
              </a:ext>
            </a:extLst>
          </p:cNvPr>
          <p:cNvSpPr/>
          <p:nvPr/>
        </p:nvSpPr>
        <p:spPr>
          <a:xfrm>
            <a:off x="252480" y="3347480"/>
            <a:ext cx="8641997" cy="1470368"/>
          </a:xfrm>
          <a:prstGeom prst="roundRect">
            <a:avLst>
              <a:gd name="adj" fmla="val 69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1392691" y="226931"/>
            <a:ext cx="3869970" cy="480131"/>
          </a:xfrm>
        </p:spPr>
        <p:txBody>
          <a:bodyPr wrap="none">
            <a:spAutoFit/>
          </a:bodyPr>
          <a:lstStyle/>
          <a:p>
            <a:r>
              <a:rPr lang="ja-JP" altLang="en-US" sz="2800" dirty="0"/>
              <a:t>ソーシャルメディアとは</a:t>
            </a:r>
          </a:p>
        </p:txBody>
      </p:sp>
      <p:sp>
        <p:nvSpPr>
          <p:cNvPr id="5" name="テキスト ボックス 4">
            <a:extLst>
              <a:ext uri="{FF2B5EF4-FFF2-40B4-BE49-F238E27FC236}">
                <a16:creationId xmlns:a16="http://schemas.microsoft.com/office/drawing/2014/main" id="{1699A6D0-AF77-0979-3D13-1AFF60027FC5}"/>
              </a:ext>
            </a:extLst>
          </p:cNvPr>
          <p:cNvSpPr txBox="1"/>
          <p:nvPr/>
        </p:nvSpPr>
        <p:spPr>
          <a:xfrm>
            <a:off x="311283" y="1437255"/>
            <a:ext cx="8539106" cy="1475917"/>
          </a:xfrm>
          <a:prstGeom prst="rect">
            <a:avLst/>
          </a:prstGeom>
          <a:noFill/>
        </p:spPr>
        <p:txBody>
          <a:bodyPr wrap="square" rtlCol="0">
            <a:spAutoFit/>
          </a:bodyPr>
          <a:lstStyle/>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インターネットを使って情報を共有したり、お互いにコミュニケーションをとるための手段</a:t>
            </a:r>
            <a:endParaRPr kumimoji="1" lang="en-US" altLang="ja-JP" dirty="0">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写真やメッセージの投稿によって、友達や家族とつながることができる</a:t>
            </a:r>
            <a:endParaRPr kumimoji="1" lang="en-US" altLang="ja-JP" dirty="0">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様々な情報交換や思い出の共有に役立つ便利なツール</a:t>
            </a:r>
            <a:endParaRPr kumimoji="1" lang="en-US" altLang="ja-JP"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92F6D6D-37CD-5202-6C50-E6EB07617214}"/>
              </a:ext>
            </a:extLst>
          </p:cNvPr>
          <p:cNvSpPr txBox="1"/>
          <p:nvPr/>
        </p:nvSpPr>
        <p:spPr>
          <a:xfrm>
            <a:off x="1710898" y="3370273"/>
            <a:ext cx="6060917" cy="338554"/>
          </a:xfrm>
          <a:prstGeom prst="rect">
            <a:avLst/>
          </a:prstGeom>
          <a:noFill/>
        </p:spPr>
        <p:txBody>
          <a:bodyPr wrap="square">
            <a:spAutoFit/>
          </a:bodyPr>
          <a:lstStyle/>
          <a:p>
            <a:pPr algn="ctr"/>
            <a:r>
              <a:rPr lang="en-US" altLang="ja-JP" sz="1600" b="1" i="0" dirty="0">
                <a:solidFill>
                  <a:srgbClr val="4472C4"/>
                </a:solidFill>
                <a:effectLst/>
                <a:latin typeface="BIZ UDPゴシック" panose="020B0400000000000000" pitchFamily="50" charset="-128"/>
                <a:ea typeface="BIZ UDPゴシック" panose="020B0400000000000000" pitchFamily="50" charset="-128"/>
              </a:rPr>
              <a:t>SNS</a:t>
            </a:r>
            <a:r>
              <a:rPr lang="ja-JP" altLang="en-US" sz="1600" b="1" i="0" dirty="0">
                <a:solidFill>
                  <a:srgbClr val="4472C4"/>
                </a:solidFill>
                <a:effectLst/>
                <a:latin typeface="BIZ UDPゴシック" panose="020B0400000000000000" pitchFamily="50" charset="-128"/>
                <a:ea typeface="BIZ UDPゴシック" panose="020B0400000000000000" pitchFamily="50" charset="-128"/>
              </a:rPr>
              <a:t>（ソーシャルネットワーキングサービス）</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2D34AB4-7C5E-7AEC-A238-EEAE170F4D83}"/>
              </a:ext>
            </a:extLst>
          </p:cNvPr>
          <p:cNvSpPr txBox="1"/>
          <p:nvPr/>
        </p:nvSpPr>
        <p:spPr>
          <a:xfrm>
            <a:off x="337153" y="2943508"/>
            <a:ext cx="6844518" cy="400110"/>
          </a:xfrm>
          <a:prstGeom prst="rect">
            <a:avLst/>
          </a:prstGeom>
          <a:noFill/>
        </p:spPr>
        <p:txBody>
          <a:bodyPr wrap="square">
            <a:spAutoFit/>
          </a:bodyPr>
          <a:lstStyle/>
          <a:p>
            <a:pPr algn="l"/>
            <a:r>
              <a:rPr lang="ja-JP" altLang="en-US" sz="2000" b="1" dirty="0">
                <a:solidFill>
                  <a:srgbClr val="4472C4"/>
                </a:solidFill>
                <a:latin typeface="BIZ UDPゴシック" panose="020B0400000000000000" pitchFamily="50" charset="-128"/>
                <a:ea typeface="BIZ UDPゴシック" panose="020B0400000000000000" pitchFamily="50" charset="-128"/>
              </a:rPr>
              <a:t>ソーシャルメディアには様々な種類のものがあります</a:t>
            </a:r>
            <a:endParaRPr lang="en-US" altLang="ja-JP" sz="20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00E37E6-0D56-C5E8-C410-48E2A22A5AA2}"/>
              </a:ext>
            </a:extLst>
          </p:cNvPr>
          <p:cNvSpPr txBox="1"/>
          <p:nvPr/>
        </p:nvSpPr>
        <p:spPr>
          <a:xfrm>
            <a:off x="5831383" y="4919388"/>
            <a:ext cx="2952328" cy="338554"/>
          </a:xfrm>
          <a:prstGeom prst="rect">
            <a:avLst/>
          </a:prstGeom>
          <a:noFill/>
        </p:spPr>
        <p:txBody>
          <a:bodyPr wrap="square">
            <a:spAutoFit/>
          </a:bodyPr>
          <a:lstStyle/>
          <a:p>
            <a:pPr algn="ctr"/>
            <a:r>
              <a:rPr lang="ja-JP" altLang="en-US" sz="1600" b="1" i="0" dirty="0">
                <a:solidFill>
                  <a:srgbClr val="4472C4"/>
                </a:solidFill>
                <a:effectLst/>
                <a:latin typeface="BIZ UDPゴシック" panose="020B0400000000000000" pitchFamily="50" charset="-128"/>
                <a:ea typeface="BIZ UDPゴシック" panose="020B0400000000000000" pitchFamily="50" charset="-128"/>
              </a:rPr>
              <a:t>メッセージングアプリ</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E967E6A-131C-1AFB-99F4-E95D0C9D7658}"/>
              </a:ext>
            </a:extLst>
          </p:cNvPr>
          <p:cNvSpPr txBox="1"/>
          <p:nvPr/>
        </p:nvSpPr>
        <p:spPr>
          <a:xfrm>
            <a:off x="747146" y="5850055"/>
            <a:ext cx="1423076" cy="523220"/>
          </a:xfrm>
          <a:prstGeom prst="rect">
            <a:avLst/>
          </a:prstGeom>
          <a:noFill/>
        </p:spPr>
        <p:txBody>
          <a:bodyPr wrap="square">
            <a:spAutoFit/>
          </a:bodyPr>
          <a:lstStyle/>
          <a:p>
            <a:pPr algn="ctr"/>
            <a:r>
              <a:rPr lang="en-US" altLang="ja-JP" sz="1400" u="sng" dirty="0">
                <a:latin typeface="BIZ UDPゴシック" panose="020B0400000000000000" pitchFamily="50" charset="-128"/>
                <a:ea typeface="BIZ UDPゴシック" panose="020B0400000000000000" pitchFamily="50" charset="-128"/>
              </a:rPr>
              <a:t>YouTube</a:t>
            </a:r>
          </a:p>
          <a:p>
            <a:pPr algn="ctr"/>
            <a:r>
              <a:rPr lang="ja-JP" altLang="en-US" sz="1400" i="0" u="sng" dirty="0">
                <a:effectLst/>
                <a:latin typeface="BIZ UDPゴシック" panose="020B0400000000000000" pitchFamily="50" charset="-128"/>
                <a:ea typeface="BIZ UDPゴシック" panose="020B0400000000000000" pitchFamily="50" charset="-128"/>
              </a:rPr>
              <a:t>（ユーチューブ）</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34" name="Picture 10" descr="ベクトル 赤いユーチューブのロゴ。ソーシャルメディアのロゴ。">
            <a:extLst>
              <a:ext uri="{FF2B5EF4-FFF2-40B4-BE49-F238E27FC236}">
                <a16:creationId xmlns:a16="http://schemas.microsoft.com/office/drawing/2014/main" id="{22150F8F-AC9E-E063-E18C-2B7BE6A2E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07" b="20087"/>
          <a:stretch/>
        </p:blipFill>
        <p:spPr bwMode="auto">
          <a:xfrm>
            <a:off x="1006680" y="5334696"/>
            <a:ext cx="907648" cy="5264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無料ベクター instagramのアイコン">
            <a:extLst>
              <a:ext uri="{FF2B5EF4-FFF2-40B4-BE49-F238E27FC236}">
                <a16:creationId xmlns:a16="http://schemas.microsoft.com/office/drawing/2014/main" id="{6B29B33A-80AD-66F4-4129-B4E926BDC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77" y="3672925"/>
            <a:ext cx="766252" cy="76625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333F1DA-1CAC-9D29-7996-4F18BEC2F570}"/>
              </a:ext>
            </a:extLst>
          </p:cNvPr>
          <p:cNvSpPr txBox="1"/>
          <p:nvPr/>
        </p:nvSpPr>
        <p:spPr>
          <a:xfrm>
            <a:off x="3843255" y="4323360"/>
            <a:ext cx="1524483"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Instagram</a:t>
            </a:r>
          </a:p>
          <a:p>
            <a:pPr algn="ctr"/>
            <a:r>
              <a:rPr lang="ja-JP" altLang="en-US" sz="1400" u="sng" dirty="0">
                <a:latin typeface="BIZ UDPゴシック" panose="020B0400000000000000" pitchFamily="50" charset="-128"/>
                <a:ea typeface="BIZ UDPゴシック" panose="020B0400000000000000" pitchFamily="50" charset="-128"/>
              </a:rPr>
              <a:t>（インスタグラム）</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30" name="Picture 6" descr="無料ベクター 新しい 2023 twitter ロゴ x アイコン デザイン">
            <a:extLst>
              <a:ext uri="{FF2B5EF4-FFF2-40B4-BE49-F238E27FC236}">
                <a16:creationId xmlns:a16="http://schemas.microsoft.com/office/drawing/2014/main" id="{918F58D8-8058-7A48-2B2D-0C1CB2541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294" y="3821701"/>
            <a:ext cx="522787" cy="52278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0B4F5CCE-9D53-8852-F12A-A25AC27C4DA8}"/>
              </a:ext>
            </a:extLst>
          </p:cNvPr>
          <p:cNvSpPr txBox="1"/>
          <p:nvPr/>
        </p:nvSpPr>
        <p:spPr>
          <a:xfrm>
            <a:off x="2078595" y="4323360"/>
            <a:ext cx="1764660" cy="523220"/>
          </a:xfrm>
          <a:prstGeom prst="rect">
            <a:avLst/>
          </a:prstGeom>
          <a:noFill/>
        </p:spPr>
        <p:txBody>
          <a:bodyPr wrap="square" lIns="91440" tIns="45720" rIns="91440" bIns="45720" anchor="t">
            <a:spAutoFit/>
          </a:bodyPr>
          <a:lstStyle/>
          <a:p>
            <a:pPr algn="ctr"/>
            <a:r>
              <a:rPr lang="en-US" altLang="ja-JP" sz="1400" u="sng" dirty="0">
                <a:latin typeface="BIZ UDPゴシック" panose="020B0400000000000000" pitchFamily="50" charset="-128"/>
                <a:ea typeface="BIZ UDPゴシック" panose="020B0400000000000000" pitchFamily="50" charset="-128"/>
              </a:rPr>
              <a:t>X</a:t>
            </a:r>
            <a:r>
              <a:rPr lang="ja-JP" altLang="en-US" sz="1400" u="sng" dirty="0">
                <a:latin typeface="BIZ UDPゴシック" panose="020B0400000000000000" pitchFamily="50" charset="-128"/>
                <a:ea typeface="BIZ UDPゴシック" panose="020B0400000000000000" pitchFamily="50" charset="-128"/>
              </a:rPr>
              <a:t>（旧</a:t>
            </a:r>
            <a:r>
              <a:rPr lang="en-US" altLang="ja-JP" sz="1400" u="sng" dirty="0">
                <a:latin typeface="BIZ UDPゴシック" panose="020B0400000000000000" pitchFamily="50" charset="-128"/>
                <a:ea typeface="BIZ UDPゴシック" panose="020B0400000000000000" pitchFamily="50" charset="-128"/>
              </a:rPr>
              <a:t>Twitter</a:t>
            </a:r>
            <a:r>
              <a:rPr lang="ja-JP" altLang="en-US" sz="1400" u="sng" dirty="0">
                <a:latin typeface="BIZ UDPゴシック" panose="020B0400000000000000" pitchFamily="50" charset="-128"/>
                <a:ea typeface="BIZ UDPゴシック" panose="020B0400000000000000" pitchFamily="50" charset="-128"/>
              </a:rPr>
              <a:t>）</a:t>
            </a:r>
            <a:endParaRPr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（エックス）</a:t>
            </a:r>
            <a:endParaRPr lang="en-US" altLang="ja-JP" sz="1400" u="sng" dirty="0">
              <a:latin typeface="BIZ UDPゴシック" panose="020B0400000000000000" pitchFamily="50" charset="-128"/>
              <a:ea typeface="BIZ UDPゴシック" panose="020B0400000000000000" pitchFamily="50" charset="-128"/>
            </a:endParaRPr>
          </a:p>
        </p:txBody>
      </p:sp>
      <p:pic>
        <p:nvPicPr>
          <p:cNvPr id="1028" name="Picture 4" descr="Facebook アイコン">
            <a:extLst>
              <a:ext uri="{FF2B5EF4-FFF2-40B4-BE49-F238E27FC236}">
                <a16:creationId xmlns:a16="http://schemas.microsoft.com/office/drawing/2014/main" id="{7A8572BD-CA5F-D964-C688-855C4059F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111" y="3825633"/>
            <a:ext cx="522787" cy="52278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1C356032-34B1-CF3F-60C5-488B52134386}"/>
              </a:ext>
            </a:extLst>
          </p:cNvPr>
          <p:cNvSpPr txBox="1"/>
          <p:nvPr/>
        </p:nvSpPr>
        <p:spPr>
          <a:xfrm>
            <a:off x="722062" y="4323360"/>
            <a:ext cx="1462799"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Facebook</a:t>
            </a:r>
          </a:p>
          <a:p>
            <a:pPr algn="ctr"/>
            <a:r>
              <a:rPr lang="ja-JP" altLang="en-US" sz="1400" u="sng" dirty="0">
                <a:latin typeface="BIZ UDPゴシック" panose="020B0400000000000000" pitchFamily="50" charset="-128"/>
                <a:ea typeface="BIZ UDPゴシック" panose="020B0400000000000000" pitchFamily="50" charset="-128"/>
              </a:rPr>
              <a:t>（フェイスブック）</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1026" name="Picture 2" descr="Tiktok, ロゴ アイコン">
            <a:extLst>
              <a:ext uri="{FF2B5EF4-FFF2-40B4-BE49-F238E27FC236}">
                <a16:creationId xmlns:a16="http://schemas.microsoft.com/office/drawing/2014/main" id="{3C77204B-3925-EDBE-BFDA-34818D2C2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894" y="5351947"/>
            <a:ext cx="512785" cy="51278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7B3D458-DAB8-FE4C-BAD3-E3A44CFDA0B2}"/>
              </a:ext>
            </a:extLst>
          </p:cNvPr>
          <p:cNvSpPr txBox="1"/>
          <p:nvPr/>
        </p:nvSpPr>
        <p:spPr>
          <a:xfrm>
            <a:off x="3890303" y="5862412"/>
            <a:ext cx="1449965"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Tik Tok</a:t>
            </a:r>
          </a:p>
          <a:p>
            <a:pPr algn="ctr"/>
            <a:r>
              <a:rPr lang="ja-JP" altLang="en-US" sz="1400" u="sng" dirty="0">
                <a:latin typeface="BIZ UDPゴシック" panose="020B0400000000000000" pitchFamily="50" charset="-128"/>
                <a:ea typeface="BIZ UDPゴシック" panose="020B0400000000000000" pitchFamily="50" charset="-128"/>
              </a:rPr>
              <a:t>（ティックトック）</a:t>
            </a:r>
          </a:p>
        </p:txBody>
      </p:sp>
      <p:sp>
        <p:nvSpPr>
          <p:cNvPr id="19" name="テキスト ボックス 18">
            <a:extLst>
              <a:ext uri="{FF2B5EF4-FFF2-40B4-BE49-F238E27FC236}">
                <a16:creationId xmlns:a16="http://schemas.microsoft.com/office/drawing/2014/main" id="{8BE4A4F9-B3FE-0D28-4F7F-799861916610}"/>
              </a:ext>
            </a:extLst>
          </p:cNvPr>
          <p:cNvSpPr txBox="1"/>
          <p:nvPr/>
        </p:nvSpPr>
        <p:spPr>
          <a:xfrm>
            <a:off x="6834320" y="5850055"/>
            <a:ext cx="946453" cy="523220"/>
          </a:xfrm>
          <a:prstGeom prst="rect">
            <a:avLst/>
          </a:prstGeom>
          <a:noFill/>
        </p:spPr>
        <p:txBody>
          <a:bodyPr wrap="square">
            <a:spAutoFit/>
          </a:bodyPr>
          <a:lstStyle/>
          <a:p>
            <a:pPr algn="ctr"/>
            <a:r>
              <a:rPr lang="en-US" altLang="ja-JP" sz="1400" u="sng" dirty="0">
                <a:latin typeface="BIZ UDPゴシック" panose="020B0400000000000000" pitchFamily="50" charset="-128"/>
                <a:ea typeface="BIZ UDPゴシック" panose="020B0400000000000000" pitchFamily="50" charset="-128"/>
              </a:rPr>
              <a:t>LINE</a:t>
            </a:r>
          </a:p>
          <a:p>
            <a:pPr algn="ctr"/>
            <a:r>
              <a:rPr lang="ja-JP" altLang="en-US" sz="1400" u="sng" dirty="0">
                <a:latin typeface="BIZ UDPゴシック" panose="020B0400000000000000" pitchFamily="50" charset="-128"/>
                <a:ea typeface="BIZ UDPゴシック" panose="020B0400000000000000" pitchFamily="50" charset="-128"/>
              </a:rPr>
              <a:t>（ライン）</a:t>
            </a:r>
          </a:p>
        </p:txBody>
      </p:sp>
      <p:pic>
        <p:nvPicPr>
          <p:cNvPr id="1038" name="Picture 14" descr="Line 画像 - Freepikで無料ダウンロード">
            <a:extLst>
              <a:ext uri="{FF2B5EF4-FFF2-40B4-BE49-F238E27FC236}">
                <a16:creationId xmlns:a16="http://schemas.microsoft.com/office/drawing/2014/main" id="{EF06C855-E471-015A-5D9A-DD81E5E84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4970" y="5346931"/>
            <a:ext cx="585154" cy="58515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7D9A275-4DA8-FA25-7778-F351D1815AB9}"/>
              </a:ext>
            </a:extLst>
          </p:cNvPr>
          <p:cNvSpPr txBox="1"/>
          <p:nvPr/>
        </p:nvSpPr>
        <p:spPr>
          <a:xfrm>
            <a:off x="1682552" y="4919388"/>
            <a:ext cx="2753094" cy="338554"/>
          </a:xfrm>
          <a:prstGeom prst="rect">
            <a:avLst/>
          </a:prstGeom>
          <a:noFill/>
        </p:spPr>
        <p:txBody>
          <a:bodyPr wrap="square">
            <a:spAutoFit/>
          </a:bodyPr>
          <a:lstStyle/>
          <a:p>
            <a:pPr algn="ctr"/>
            <a:r>
              <a:rPr lang="ja-JP" altLang="en-US" sz="1600" b="1" dirty="0">
                <a:solidFill>
                  <a:srgbClr val="4472C4"/>
                </a:solidFill>
                <a:latin typeface="BIZ UDPゴシック" panose="020B0400000000000000" pitchFamily="50" charset="-128"/>
                <a:ea typeface="BIZ UDPゴシック" panose="020B0400000000000000" pitchFamily="50" charset="-128"/>
              </a:rPr>
              <a:t>動画共有サービス</a:t>
            </a:r>
            <a:endParaRPr lang="en-US" altLang="ja-JP" sz="1600" b="1" i="0" dirty="0">
              <a:solidFill>
                <a:srgbClr val="4472C4"/>
              </a:solidFill>
              <a:effectLst/>
              <a:latin typeface="BIZ UDPゴシック" panose="020B0400000000000000" pitchFamily="50" charset="-128"/>
              <a:ea typeface="BIZ UDPゴシック" panose="020B0400000000000000" pitchFamily="50" charset="-128"/>
            </a:endParaRPr>
          </a:p>
        </p:txBody>
      </p:sp>
      <p:pic>
        <p:nvPicPr>
          <p:cNvPr id="1036" name="Picture 12" descr="202302_niconicologo">
            <a:extLst>
              <a:ext uri="{FF2B5EF4-FFF2-40B4-BE49-F238E27FC236}">
                <a16:creationId xmlns:a16="http://schemas.microsoft.com/office/drawing/2014/main" id="{70F2183B-25A9-95BF-573B-F1B4397B4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555" y="5430227"/>
            <a:ext cx="1153401" cy="36524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027FE8E3-1888-943F-BE08-4503300A62F2}"/>
              </a:ext>
            </a:extLst>
          </p:cNvPr>
          <p:cNvSpPr txBox="1"/>
          <p:nvPr/>
        </p:nvSpPr>
        <p:spPr>
          <a:xfrm>
            <a:off x="2274717" y="5862412"/>
            <a:ext cx="1423076" cy="307777"/>
          </a:xfrm>
          <a:prstGeom prst="rect">
            <a:avLst/>
          </a:prstGeom>
          <a:noFill/>
        </p:spPr>
        <p:txBody>
          <a:bodyPr wrap="square">
            <a:spAutoFit/>
          </a:bodyPr>
          <a:lstStyle/>
          <a:p>
            <a:pPr algn="ctr"/>
            <a:r>
              <a:rPr lang="ja-JP" altLang="en-US" sz="1400" u="sng" dirty="0">
                <a:latin typeface="BIZ UDPゴシック" panose="020B0400000000000000" pitchFamily="50" charset="-128"/>
                <a:ea typeface="BIZ UDPゴシック" panose="020B0400000000000000" pitchFamily="50" charset="-128"/>
              </a:rPr>
              <a:t>ニコニコ動画</a:t>
            </a:r>
          </a:p>
        </p:txBody>
      </p:sp>
      <p:sp>
        <p:nvSpPr>
          <p:cNvPr id="7" name="正方形/長方形 6">
            <a:extLst>
              <a:ext uri="{FF2B5EF4-FFF2-40B4-BE49-F238E27FC236}">
                <a16:creationId xmlns:a16="http://schemas.microsoft.com/office/drawing/2014/main" id="{EB936CF9-2608-4B9D-8371-ED45233ED0A8}"/>
              </a:ext>
            </a:extLst>
          </p:cNvPr>
          <p:cNvSpPr/>
          <p:nvPr/>
        </p:nvSpPr>
        <p:spPr>
          <a:xfrm>
            <a:off x="291198" y="940452"/>
            <a:ext cx="8762186" cy="496803"/>
          </a:xfrm>
          <a:prstGeom prst="rect">
            <a:avLst/>
          </a:prstGeom>
        </p:spPr>
        <p:txBody>
          <a:bodyPr wrap="square">
            <a:spAutoFit/>
          </a:bodyPr>
          <a:lstStyle/>
          <a:p>
            <a:pP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ソーシャルメディアとはどのようなものなのか知りましょう</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59E953CC-BC04-4EF4-9EB9-781185237AFD}"/>
              </a:ext>
            </a:extLst>
          </p:cNvPr>
          <p:cNvSpPr txBox="1"/>
          <p:nvPr/>
        </p:nvSpPr>
        <p:spPr>
          <a:xfrm>
            <a:off x="234298" y="6411868"/>
            <a:ext cx="4178126" cy="369332"/>
          </a:xfrm>
          <a:prstGeom prst="rect">
            <a:avLst/>
          </a:prstGeom>
          <a:noFill/>
        </p:spPr>
        <p:txBody>
          <a:bodyPr wrap="square">
            <a:spAutoFit/>
          </a:bodyPr>
          <a:lstStyle/>
          <a:p>
            <a:pPr algn="l"/>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ソーシャルメディアの分類は一例です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B4E4E9C0-CDA0-49D5-B0C5-D2601935071D}"/>
              </a:ext>
            </a:extLst>
          </p:cNvPr>
          <p:cNvPicPr>
            <a:picLocks noChangeAspect="1"/>
          </p:cNvPicPr>
          <p:nvPr/>
        </p:nvPicPr>
        <p:blipFill rotWithShape="1">
          <a:blip r:embed="rId10"/>
          <a:srcRect t="9962" b="9201"/>
          <a:stretch/>
        </p:blipFill>
        <p:spPr>
          <a:xfrm>
            <a:off x="5974125" y="3825634"/>
            <a:ext cx="642850" cy="519663"/>
          </a:xfrm>
          <a:prstGeom prst="rect">
            <a:avLst/>
          </a:prstGeom>
        </p:spPr>
      </p:pic>
      <p:sp>
        <p:nvSpPr>
          <p:cNvPr id="34" name="テキスト ボックス 33">
            <a:extLst>
              <a:ext uri="{FF2B5EF4-FFF2-40B4-BE49-F238E27FC236}">
                <a16:creationId xmlns:a16="http://schemas.microsoft.com/office/drawing/2014/main" id="{04FCB567-385E-4B25-8F22-1AC49EF3698E}"/>
              </a:ext>
            </a:extLst>
          </p:cNvPr>
          <p:cNvSpPr txBox="1"/>
          <p:nvPr/>
        </p:nvSpPr>
        <p:spPr>
          <a:xfrm>
            <a:off x="5541993" y="4323360"/>
            <a:ext cx="1545285" cy="523220"/>
          </a:xfrm>
          <a:prstGeom prst="rect">
            <a:avLst/>
          </a:prstGeom>
          <a:noFill/>
        </p:spPr>
        <p:txBody>
          <a:bodyPr wrap="square">
            <a:spAutoFit/>
          </a:bodyPr>
          <a:lstStyle/>
          <a:p>
            <a:pPr algn="ctr"/>
            <a:r>
              <a:rPr lang="en-US" altLang="ja-JP" sz="1400" i="0" u="sng" dirty="0">
                <a:effectLst/>
                <a:latin typeface="BIZ UDPゴシック" panose="020B0400000000000000" pitchFamily="50" charset="-128"/>
                <a:ea typeface="BIZ UDPゴシック" panose="020B0400000000000000" pitchFamily="50" charset="-128"/>
              </a:rPr>
              <a:t>Ameba</a:t>
            </a:r>
            <a:r>
              <a:rPr lang="ja-JP" altLang="en-US" sz="1400" i="0" u="sng" dirty="0">
                <a:effectLst/>
                <a:latin typeface="BIZ UDPゴシック" panose="020B0400000000000000" pitchFamily="50" charset="-128"/>
                <a:ea typeface="BIZ UDPゴシック" panose="020B0400000000000000" pitchFamily="50" charset="-128"/>
              </a:rPr>
              <a:t>ブログ</a:t>
            </a:r>
            <a:endParaRPr lang="en-US" altLang="ja-JP" sz="1400" i="0" u="sng" dirty="0">
              <a:effectLst/>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（アメーバブログ）</a:t>
            </a:r>
            <a:endParaRPr lang="en-US" altLang="ja-JP" sz="1400" i="0" u="sng" dirty="0">
              <a:effectLst/>
              <a:latin typeface="BIZ UDPゴシック" panose="020B0400000000000000" pitchFamily="50" charset="-128"/>
              <a:ea typeface="BIZ UDPゴシック" panose="020B0400000000000000" pitchFamily="50" charset="-128"/>
            </a:endParaRPr>
          </a:p>
        </p:txBody>
      </p:sp>
      <p:pic>
        <p:nvPicPr>
          <p:cNvPr id="28" name="図 27">
            <a:extLst>
              <a:ext uri="{FF2B5EF4-FFF2-40B4-BE49-F238E27FC236}">
                <a16:creationId xmlns:a16="http://schemas.microsoft.com/office/drawing/2014/main" id="{B037AFDB-CF6D-4AA7-B1B7-70DC03F402ED}"/>
              </a:ext>
            </a:extLst>
          </p:cNvPr>
          <p:cNvPicPr>
            <a:picLocks noChangeAspect="1"/>
          </p:cNvPicPr>
          <p:nvPr/>
        </p:nvPicPr>
        <p:blipFill>
          <a:blip r:embed="rId11"/>
          <a:stretch>
            <a:fillRect/>
          </a:stretch>
        </p:blipFill>
        <p:spPr>
          <a:xfrm>
            <a:off x="7608373" y="3711110"/>
            <a:ext cx="685600" cy="685599"/>
          </a:xfrm>
          <a:prstGeom prst="rect">
            <a:avLst/>
          </a:prstGeom>
        </p:spPr>
      </p:pic>
      <p:sp>
        <p:nvSpPr>
          <p:cNvPr id="38" name="テキスト ボックス 37">
            <a:extLst>
              <a:ext uri="{FF2B5EF4-FFF2-40B4-BE49-F238E27FC236}">
                <a16:creationId xmlns:a16="http://schemas.microsoft.com/office/drawing/2014/main" id="{0ED22968-4AEF-47AA-9D35-B1B6A2CDD158}"/>
              </a:ext>
            </a:extLst>
          </p:cNvPr>
          <p:cNvSpPr txBox="1"/>
          <p:nvPr/>
        </p:nvSpPr>
        <p:spPr>
          <a:xfrm>
            <a:off x="7174650" y="4373053"/>
            <a:ext cx="1545285" cy="307777"/>
          </a:xfrm>
          <a:prstGeom prst="rect">
            <a:avLst/>
          </a:prstGeom>
          <a:noFill/>
        </p:spPr>
        <p:txBody>
          <a:bodyPr wrap="square">
            <a:spAutoFit/>
          </a:bodyPr>
          <a:lstStyle/>
          <a:p>
            <a:pPr algn="ctr"/>
            <a:r>
              <a:rPr lang="ja-JP" altLang="en-US" sz="1400" i="0" u="sng" dirty="0">
                <a:effectLst/>
                <a:latin typeface="BIZ UDPゴシック" panose="020B0400000000000000" pitchFamily="50" charset="-128"/>
                <a:ea typeface="BIZ UDPゴシック" panose="020B0400000000000000" pitchFamily="50" charset="-128"/>
              </a:rPr>
              <a:t>はてなブログ</a:t>
            </a:r>
            <a:endParaRPr lang="en-US" altLang="ja-JP" sz="1400" i="0" u="sng" dirty="0">
              <a:effectLst/>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4ADF6AC8-138F-33B2-7E98-FA545A5AA3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3" name="テキスト ボックス 2">
            <a:extLst>
              <a:ext uri="{FF2B5EF4-FFF2-40B4-BE49-F238E27FC236}">
                <a16:creationId xmlns:a16="http://schemas.microsoft.com/office/drawing/2014/main" id="{E92F940A-A10A-4985-B714-EABC2783F6A9}"/>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４</a:t>
            </a:r>
            <a:endParaRPr lang="ja-JP" altLang="en-US" dirty="0"/>
          </a:p>
        </p:txBody>
      </p:sp>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21294C-AB61-392A-2C50-EC407C4239C7}"/>
              </a:ext>
            </a:extLst>
          </p:cNvPr>
          <p:cNvPicPr>
            <a:picLocks noChangeAspect="1"/>
          </p:cNvPicPr>
          <p:nvPr/>
        </p:nvPicPr>
        <p:blipFill>
          <a:blip r:embed="rId3"/>
          <a:stretch>
            <a:fillRect/>
          </a:stretch>
        </p:blipFill>
        <p:spPr>
          <a:xfrm>
            <a:off x="4696852" y="3751320"/>
            <a:ext cx="1316850" cy="2828789"/>
          </a:xfrm>
          <a:prstGeom prst="rect">
            <a:avLst/>
          </a:prstGeom>
        </p:spPr>
      </p:pic>
      <p:pic>
        <p:nvPicPr>
          <p:cNvPr id="23" name="図 22">
            <a:extLst>
              <a:ext uri="{FF2B5EF4-FFF2-40B4-BE49-F238E27FC236}">
                <a16:creationId xmlns:a16="http://schemas.microsoft.com/office/drawing/2014/main" id="{91F27F4E-637F-53A0-DA10-270A845666B3}"/>
              </a:ext>
            </a:extLst>
          </p:cNvPr>
          <p:cNvPicPr>
            <a:picLocks noChangeAspect="1"/>
          </p:cNvPicPr>
          <p:nvPr/>
        </p:nvPicPr>
        <p:blipFill>
          <a:blip r:embed="rId4"/>
          <a:stretch>
            <a:fillRect/>
          </a:stretch>
        </p:blipFill>
        <p:spPr>
          <a:xfrm>
            <a:off x="2817196" y="3751320"/>
            <a:ext cx="1322947" cy="2828789"/>
          </a:xfrm>
          <a:prstGeom prst="rect">
            <a:avLst/>
          </a:prstGeom>
        </p:spPr>
      </p:pic>
      <p:pic>
        <p:nvPicPr>
          <p:cNvPr id="21" name="図 20">
            <a:extLst>
              <a:ext uri="{FF2B5EF4-FFF2-40B4-BE49-F238E27FC236}">
                <a16:creationId xmlns:a16="http://schemas.microsoft.com/office/drawing/2014/main" id="{D11EDDC9-D898-D065-1F8D-1A4D1874A93C}"/>
              </a:ext>
            </a:extLst>
          </p:cNvPr>
          <p:cNvPicPr>
            <a:picLocks noChangeAspect="1"/>
          </p:cNvPicPr>
          <p:nvPr/>
        </p:nvPicPr>
        <p:blipFill>
          <a:blip r:embed="rId5"/>
          <a:stretch>
            <a:fillRect/>
          </a:stretch>
        </p:blipFill>
        <p:spPr>
          <a:xfrm>
            <a:off x="901790" y="3752037"/>
            <a:ext cx="1371719" cy="2828789"/>
          </a:xfrm>
          <a:prstGeom prst="rect">
            <a:avLst/>
          </a:prstGeom>
        </p:spPr>
      </p:pic>
      <p:sp>
        <p:nvSpPr>
          <p:cNvPr id="2" name="タイトル 1"/>
          <p:cNvSpPr>
            <a:spLocks noGrp="1"/>
          </p:cNvSpPr>
          <p:nvPr>
            <p:ph type="ctrTitle"/>
          </p:nvPr>
        </p:nvSpPr>
        <p:spPr>
          <a:xfrm>
            <a:off x="1392691" y="226931"/>
            <a:ext cx="2441694" cy="480131"/>
          </a:xfrm>
        </p:spPr>
        <p:txBody>
          <a:bodyPr wrap="none">
            <a:spAutoFit/>
          </a:bodyPr>
          <a:lstStyle/>
          <a:p>
            <a:r>
              <a:rPr lang="en-US" altLang="ja-JP" sz="2800" dirty="0"/>
              <a:t>SNS</a:t>
            </a:r>
            <a:r>
              <a:rPr lang="ja-JP" altLang="en-US" sz="2800" dirty="0"/>
              <a:t>について</a:t>
            </a:r>
          </a:p>
        </p:txBody>
      </p:sp>
      <p:sp>
        <p:nvSpPr>
          <p:cNvPr id="6" name="テキスト ボックス 5">
            <a:extLst>
              <a:ext uri="{FF2B5EF4-FFF2-40B4-BE49-F238E27FC236}">
                <a16:creationId xmlns:a16="http://schemas.microsoft.com/office/drawing/2014/main" id="{D11FDD4C-51E3-63DE-B9CE-59771F26A35C}"/>
              </a:ext>
            </a:extLst>
          </p:cNvPr>
          <p:cNvSpPr txBox="1"/>
          <p:nvPr/>
        </p:nvSpPr>
        <p:spPr>
          <a:xfrm>
            <a:off x="298263" y="1051636"/>
            <a:ext cx="8595828" cy="2196114"/>
          </a:xfrm>
          <a:prstGeom prst="rect">
            <a:avLst/>
          </a:prstGeom>
          <a:noFill/>
        </p:spPr>
        <p:txBody>
          <a:bodyPr wrap="square">
            <a:spAutoFit/>
          </a:bodyPr>
          <a:lstStyle/>
          <a:p>
            <a:pPr marL="742950" lvl="1" indent="-285750">
              <a:lnSpc>
                <a:spcPct val="130000"/>
              </a:lnSpc>
              <a:buFont typeface="Wingdings" panose="05000000000000000000" pitchFamily="2" charset="2"/>
              <a:buChar char="l"/>
            </a:pPr>
            <a:r>
              <a:rPr lang="en-US" altLang="ja-JP" i="0" dirty="0">
                <a:solidFill>
                  <a:srgbClr val="222222"/>
                </a:solidFill>
                <a:effectLst/>
                <a:latin typeface="BIZ UDPゴシック" panose="020B0400000000000000" pitchFamily="50" charset="-128"/>
                <a:ea typeface="BIZ UDPゴシック" panose="020B0400000000000000" pitchFamily="50" charset="-128"/>
              </a:rPr>
              <a:t>SNS</a:t>
            </a:r>
            <a:r>
              <a:rPr lang="ja-JP" altLang="en-US" i="0" dirty="0">
                <a:solidFill>
                  <a:srgbClr val="222222"/>
                </a:solidFill>
                <a:effectLst/>
                <a:latin typeface="BIZ UDPゴシック" panose="020B0400000000000000" pitchFamily="50" charset="-128"/>
                <a:ea typeface="BIZ UDPゴシック" panose="020B0400000000000000" pitchFamily="50" charset="-128"/>
              </a:rPr>
              <a:t>（ソーシャルネットワーキングサービス）とは、インターネット上で交流できる仕組みのこと</a:t>
            </a:r>
            <a:endParaRPr lang="en-US" altLang="ja-JP" i="0" dirty="0">
              <a:solidFill>
                <a:srgbClr val="222222"/>
              </a:solidFill>
              <a:effectLst/>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lang="ja-JP" altLang="en-US" i="0" dirty="0">
                <a:solidFill>
                  <a:srgbClr val="222222"/>
                </a:solidFill>
                <a:effectLst/>
                <a:latin typeface="BIZ UDPゴシック" panose="020B0400000000000000" pitchFamily="50" charset="-128"/>
                <a:ea typeface="BIZ UDPゴシック" panose="020B0400000000000000" pitchFamily="50" charset="-128"/>
              </a:rPr>
              <a:t>趣味や興味を共有しながら友達や家族とつながることができる</a:t>
            </a:r>
            <a:endParaRPr lang="en-US" altLang="ja-JP" i="0" strike="sngStrike" dirty="0">
              <a:solidFill>
                <a:srgbClr val="222222"/>
              </a:solidFill>
              <a:effectLst/>
              <a:latin typeface="BIZ UDPゴシック" panose="020B0400000000000000" pitchFamily="50" charset="-128"/>
              <a:ea typeface="BIZ UDPゴシック" panose="020B0400000000000000" pitchFamily="50" charset="-128"/>
            </a:endParaRPr>
          </a:p>
          <a:p>
            <a:pPr marL="742950" lvl="1" indent="-285750">
              <a:lnSpc>
                <a:spcPct val="130000"/>
              </a:lnSpc>
              <a:buFont typeface="Wingdings" panose="05000000000000000000" pitchFamily="2" charset="2"/>
              <a:buChar char="l"/>
            </a:pPr>
            <a:r>
              <a:rPr lang="ja-JP" altLang="en-US" i="0" dirty="0">
                <a:solidFill>
                  <a:srgbClr val="222222"/>
                </a:solidFill>
                <a:effectLst/>
                <a:latin typeface="BIZ UDPゴシック" panose="020B0400000000000000" pitchFamily="50" charset="-128"/>
                <a:ea typeface="BIZ UDPゴシック" panose="020B0400000000000000" pitchFamily="50" charset="-128"/>
              </a:rPr>
              <a:t>自分の好きな写真やメッセージを共有することが</a:t>
            </a:r>
            <a:r>
              <a:rPr lang="ja-JP" altLang="en-US" dirty="0">
                <a:solidFill>
                  <a:srgbClr val="222222"/>
                </a:solidFill>
                <a:latin typeface="BIZ UDPゴシック" panose="020B0400000000000000" pitchFamily="50" charset="-128"/>
                <a:ea typeface="BIZ UDPゴシック" panose="020B0400000000000000" pitchFamily="50" charset="-128"/>
              </a:rPr>
              <a:t>できる</a:t>
            </a:r>
            <a:endParaRPr lang="en-US" altLang="ja-JP" i="0" dirty="0">
              <a:solidFill>
                <a:srgbClr val="4472C4"/>
              </a:solidFill>
              <a:effectLst/>
              <a:latin typeface="BIZ UDPゴシック" panose="020B0400000000000000" pitchFamily="50" charset="-128"/>
              <a:ea typeface="BIZ UDPゴシック" panose="020B0400000000000000" pitchFamily="50" charset="-128"/>
            </a:endParaRPr>
          </a:p>
          <a:p>
            <a:pPr lvl="1">
              <a:lnSpc>
                <a:spcPct val="130000"/>
              </a:lnSpc>
            </a:pPr>
            <a:r>
              <a:rPr lang="en-US" altLang="ja-JP" i="0" dirty="0">
                <a:solidFill>
                  <a:srgbClr val="4472C4"/>
                </a:solidFill>
                <a:effectLst/>
                <a:latin typeface="BIZ UDPゴシック" panose="020B0400000000000000" pitchFamily="50" charset="-128"/>
                <a:ea typeface="BIZ UDPゴシック" panose="020B0400000000000000" pitchFamily="50" charset="-128"/>
              </a:rPr>
              <a:t>SNS</a:t>
            </a:r>
            <a:r>
              <a:rPr lang="ja-JP" altLang="en-US" i="0" dirty="0">
                <a:solidFill>
                  <a:srgbClr val="4472C4"/>
                </a:solidFill>
                <a:effectLst/>
                <a:latin typeface="BIZ UDPゴシック" panose="020B0400000000000000" pitchFamily="50" charset="-128"/>
                <a:ea typeface="BIZ UDPゴシック" panose="020B0400000000000000" pitchFamily="50" charset="-128"/>
              </a:rPr>
              <a:t>の代表例として、「</a:t>
            </a:r>
            <a:r>
              <a:rPr lang="en-US" altLang="ja-JP" i="0" dirty="0">
                <a:solidFill>
                  <a:srgbClr val="4472C4"/>
                </a:solidFill>
                <a:effectLst/>
                <a:latin typeface="BIZ UDPゴシック" panose="020B0400000000000000" pitchFamily="50" charset="-128"/>
                <a:ea typeface="BIZ UDPゴシック" panose="020B0400000000000000" pitchFamily="50" charset="-128"/>
              </a:rPr>
              <a:t>LINE</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ja-JP" altLang="en-US" i="0" dirty="0">
                <a:solidFill>
                  <a:srgbClr val="222222"/>
                </a:solidFill>
                <a:effectLst/>
                <a:latin typeface="BIZ UDPゴシック" panose="020B0400000000000000" pitchFamily="50" charset="-128"/>
                <a:ea typeface="BIZ UDPゴシック" panose="020B0400000000000000" pitchFamily="50" charset="-128"/>
              </a:rPr>
              <a:t>や</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X</a:t>
            </a:r>
            <a:r>
              <a:rPr lang="ja-JP" altLang="en-US" i="0" dirty="0">
                <a:solidFill>
                  <a:srgbClr val="4472C4"/>
                </a:solidFill>
                <a:effectLst/>
                <a:latin typeface="BIZ UDPゴシック" panose="020B0400000000000000" pitchFamily="50" charset="-128"/>
                <a:ea typeface="BIZ UDPゴシック" panose="020B0400000000000000" pitchFamily="50" charset="-128"/>
              </a:rPr>
              <a:t>（旧</a:t>
            </a:r>
            <a:r>
              <a:rPr lang="en-US" altLang="ja-JP" i="0" dirty="0">
                <a:solidFill>
                  <a:srgbClr val="4472C4"/>
                </a:solidFill>
                <a:effectLst/>
                <a:latin typeface="BIZ UDPゴシック" panose="020B0400000000000000" pitchFamily="50" charset="-128"/>
                <a:ea typeface="BIZ UDPゴシック" panose="020B0400000000000000" pitchFamily="50" charset="-128"/>
              </a:rPr>
              <a:t>Twitter</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Instagram</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en-US" altLang="ja-JP" i="0" dirty="0">
                <a:solidFill>
                  <a:srgbClr val="4472C4"/>
                </a:solidFill>
                <a:effectLst/>
                <a:latin typeface="BIZ UDPゴシック" panose="020B0400000000000000" pitchFamily="50" charset="-128"/>
                <a:ea typeface="BIZ UDPゴシック" panose="020B0400000000000000" pitchFamily="50" charset="-128"/>
              </a:rPr>
              <a:t>Facebook</a:t>
            </a:r>
            <a:r>
              <a:rPr lang="ja-JP" altLang="en-US" i="0" dirty="0">
                <a:solidFill>
                  <a:srgbClr val="4472C4"/>
                </a:solidFill>
                <a:effectLst/>
                <a:latin typeface="BIZ UDPゴシック" panose="020B0400000000000000" pitchFamily="50" charset="-128"/>
                <a:ea typeface="BIZ UDPゴシック" panose="020B0400000000000000" pitchFamily="50" charset="-128"/>
              </a:rPr>
              <a:t>」</a:t>
            </a:r>
            <a:r>
              <a:rPr lang="ja-JP" altLang="en-US" i="0" dirty="0">
                <a:solidFill>
                  <a:srgbClr val="222222"/>
                </a:solidFill>
                <a:effectLst/>
                <a:latin typeface="BIZ UDPゴシック" panose="020B0400000000000000" pitchFamily="50" charset="-128"/>
                <a:ea typeface="BIZ UDPゴシック" panose="020B0400000000000000" pitchFamily="50" charset="-128"/>
              </a:rPr>
              <a:t>など</a:t>
            </a:r>
            <a:endParaRPr lang="en-US" altLang="ja-JP" i="0" strike="sngStrike" dirty="0">
              <a:solidFill>
                <a:srgbClr val="222222"/>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A459397-B747-DD1E-6BD1-5AB10BDB0084}"/>
              </a:ext>
            </a:extLst>
          </p:cNvPr>
          <p:cNvSpPr txBox="1"/>
          <p:nvPr/>
        </p:nvSpPr>
        <p:spPr>
          <a:xfrm>
            <a:off x="4408014" y="3291255"/>
            <a:ext cx="1885810" cy="417277"/>
          </a:xfrm>
          <a:prstGeom prst="rect">
            <a:avLst/>
          </a:prstGeom>
          <a:noFill/>
        </p:spPr>
        <p:txBody>
          <a:bodyPr wrap="square">
            <a:spAutoFit/>
          </a:bodyPr>
          <a:lstStyle/>
          <a:p>
            <a:pPr algn="ctr"/>
            <a:r>
              <a:rPr lang="en-US" altLang="ja-JP" b="1" i="0" dirty="0">
                <a:effectLst/>
                <a:latin typeface="BIZ UDPゴシック" panose="020B0400000000000000" pitchFamily="50" charset="-128"/>
                <a:ea typeface="BIZ UDPゴシック" panose="020B0400000000000000" pitchFamily="50" charset="-128"/>
              </a:rPr>
              <a:t>Instagram</a:t>
            </a:r>
          </a:p>
        </p:txBody>
      </p:sp>
      <p:sp>
        <p:nvSpPr>
          <p:cNvPr id="15" name="テキスト ボックス 14">
            <a:extLst>
              <a:ext uri="{FF2B5EF4-FFF2-40B4-BE49-F238E27FC236}">
                <a16:creationId xmlns:a16="http://schemas.microsoft.com/office/drawing/2014/main" id="{CEA508BC-BA84-53B8-9D33-DDB5DA379905}"/>
              </a:ext>
            </a:extLst>
          </p:cNvPr>
          <p:cNvSpPr txBox="1"/>
          <p:nvPr/>
        </p:nvSpPr>
        <p:spPr>
          <a:xfrm>
            <a:off x="2409707" y="3291255"/>
            <a:ext cx="2292589" cy="417277"/>
          </a:xfrm>
          <a:prstGeom prst="rect">
            <a:avLst/>
          </a:prstGeom>
          <a:noFill/>
        </p:spPr>
        <p:txBody>
          <a:bodyPr wrap="square" lIns="91440" tIns="45720" rIns="91440" bIns="45720" anchor="t">
            <a:spAutoFit/>
          </a:bodyPr>
          <a:lstStyle/>
          <a:p>
            <a:pPr algn="ctr"/>
            <a:r>
              <a:rPr lang="en-US" altLang="ja-JP" b="1" dirty="0">
                <a:latin typeface="BIZ UDPゴシック" panose="020B0400000000000000" pitchFamily="50" charset="-128"/>
                <a:ea typeface="BIZ UDPゴシック" panose="020B0400000000000000" pitchFamily="50" charset="-128"/>
              </a:rPr>
              <a:t>X</a:t>
            </a:r>
            <a:r>
              <a:rPr lang="ja-JP" altLang="en-US" b="1" dirty="0">
                <a:latin typeface="BIZ UDPゴシック" panose="020B0400000000000000" pitchFamily="50" charset="-128"/>
                <a:ea typeface="BIZ UDPゴシック" panose="020B0400000000000000" pitchFamily="50" charset="-128"/>
              </a:rPr>
              <a:t>（旧</a:t>
            </a:r>
            <a:r>
              <a:rPr lang="en-US" altLang="ja-JP" b="1" dirty="0">
                <a:latin typeface="BIZ UDPゴシック" panose="020B0400000000000000" pitchFamily="50" charset="-128"/>
                <a:ea typeface="BIZ UDPゴシック" panose="020B0400000000000000" pitchFamily="50" charset="-128"/>
              </a:rPr>
              <a:t>Twitter</a:t>
            </a:r>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2781A19C-754C-A631-1BCB-319811544C9E}"/>
              </a:ext>
            </a:extLst>
          </p:cNvPr>
          <p:cNvGrpSpPr/>
          <p:nvPr/>
        </p:nvGrpSpPr>
        <p:grpSpPr>
          <a:xfrm>
            <a:off x="6550835" y="3291255"/>
            <a:ext cx="1520981" cy="3306097"/>
            <a:chOff x="6473716" y="3291255"/>
            <a:chExt cx="1520981" cy="3306097"/>
          </a:xfrm>
        </p:grpSpPr>
        <p:sp>
          <p:nvSpPr>
            <p:cNvPr id="18" name="テキスト ボックス 17">
              <a:extLst>
                <a:ext uri="{FF2B5EF4-FFF2-40B4-BE49-F238E27FC236}">
                  <a16:creationId xmlns:a16="http://schemas.microsoft.com/office/drawing/2014/main" id="{C9D91B5B-6529-42A3-A85A-72EC4CED019D}"/>
                </a:ext>
              </a:extLst>
            </p:cNvPr>
            <p:cNvSpPr txBox="1"/>
            <p:nvPr/>
          </p:nvSpPr>
          <p:spPr>
            <a:xfrm>
              <a:off x="6473716" y="3291255"/>
              <a:ext cx="1520981" cy="369332"/>
            </a:xfrm>
            <a:prstGeom prst="rect">
              <a:avLst/>
            </a:prstGeom>
            <a:noFill/>
          </p:spPr>
          <p:txBody>
            <a:bodyPr wrap="square">
              <a:spAutoFit/>
            </a:bodyPr>
            <a:lstStyle/>
            <a:p>
              <a:pPr algn="l"/>
              <a:r>
                <a:rPr lang="en-US" altLang="ja-JP" b="1" i="0" dirty="0">
                  <a:effectLst/>
                  <a:latin typeface="BIZ UDPゴシック" panose="020B0400000000000000" pitchFamily="50" charset="-128"/>
                  <a:ea typeface="BIZ UDPゴシック" panose="020B0400000000000000" pitchFamily="50" charset="-128"/>
                </a:rPr>
                <a:t>Facebook</a:t>
              </a:r>
            </a:p>
          </p:txBody>
        </p:sp>
        <p:pic>
          <p:nvPicPr>
            <p:cNvPr id="14" name="図 13">
              <a:extLst>
                <a:ext uri="{FF2B5EF4-FFF2-40B4-BE49-F238E27FC236}">
                  <a16:creationId xmlns:a16="http://schemas.microsoft.com/office/drawing/2014/main" id="{9685671C-7A57-4C56-9458-DF56873C092F}"/>
                </a:ext>
              </a:extLst>
            </p:cNvPr>
            <p:cNvPicPr>
              <a:picLocks noChangeAspect="1"/>
            </p:cNvPicPr>
            <p:nvPr/>
          </p:nvPicPr>
          <p:blipFill>
            <a:blip r:embed="rId6"/>
            <a:stretch>
              <a:fillRect/>
            </a:stretch>
          </p:blipFill>
          <p:spPr>
            <a:xfrm>
              <a:off x="6519145" y="3761047"/>
              <a:ext cx="1423483" cy="2836305"/>
            </a:xfrm>
            <a:prstGeom prst="rect">
              <a:avLst/>
            </a:prstGeom>
          </p:spPr>
        </p:pic>
      </p:grpSp>
      <p:sp>
        <p:nvSpPr>
          <p:cNvPr id="17" name="正方形/長方形 16">
            <a:extLst>
              <a:ext uri="{FF2B5EF4-FFF2-40B4-BE49-F238E27FC236}">
                <a16:creationId xmlns:a16="http://schemas.microsoft.com/office/drawing/2014/main" id="{CD7A3480-60DB-4778-B986-A971CDF4C25C}"/>
              </a:ext>
            </a:extLst>
          </p:cNvPr>
          <p:cNvSpPr/>
          <p:nvPr/>
        </p:nvSpPr>
        <p:spPr>
          <a:xfrm>
            <a:off x="6537875" y="3760651"/>
            <a:ext cx="1504128" cy="2802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00F8109-C4F2-719E-DD69-53A1FB91EAB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3" name="テキスト ボックス 2">
            <a:extLst>
              <a:ext uri="{FF2B5EF4-FFF2-40B4-BE49-F238E27FC236}">
                <a16:creationId xmlns:a16="http://schemas.microsoft.com/office/drawing/2014/main" id="{CCEFE2FC-D5B6-4651-033B-6AB7CC9824CA}"/>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５</a:t>
            </a:r>
            <a:endParaRPr lang="ja-JP" altLang="en-US" dirty="0"/>
          </a:p>
        </p:txBody>
      </p:sp>
      <p:sp>
        <p:nvSpPr>
          <p:cNvPr id="16" name="テキスト ボックス 15">
            <a:extLst>
              <a:ext uri="{FF2B5EF4-FFF2-40B4-BE49-F238E27FC236}">
                <a16:creationId xmlns:a16="http://schemas.microsoft.com/office/drawing/2014/main" id="{DADCD03A-EA33-BF5C-2829-A1FFC4BA11EE}"/>
              </a:ext>
            </a:extLst>
          </p:cNvPr>
          <p:cNvSpPr txBox="1"/>
          <p:nvPr/>
        </p:nvSpPr>
        <p:spPr>
          <a:xfrm>
            <a:off x="982058" y="3291255"/>
            <a:ext cx="1211899" cy="417277"/>
          </a:xfrm>
          <a:prstGeom prst="rect">
            <a:avLst/>
          </a:prstGeom>
          <a:noFill/>
        </p:spPr>
        <p:txBody>
          <a:bodyPr wrap="square">
            <a:spAutoFit/>
          </a:bodyPr>
          <a:lstStyle/>
          <a:p>
            <a:pPr algn="ctr"/>
            <a:r>
              <a:rPr lang="en-US" altLang="ja-JP" b="1" dirty="0">
                <a:latin typeface="BIZ UDPゴシック" panose="020B0400000000000000" pitchFamily="50" charset="-128"/>
                <a:ea typeface="BIZ UDPゴシック" panose="020B0400000000000000" pitchFamily="50" charset="-128"/>
              </a:rPr>
              <a:t>LINE</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B7BC01B-A8D0-91BB-F277-C2A09314D5F0}"/>
              </a:ext>
            </a:extLst>
          </p:cNvPr>
          <p:cNvSpPr txBox="1">
            <a:spLocks/>
          </p:cNvSpPr>
          <p:nvPr/>
        </p:nvSpPr>
        <p:spPr>
          <a:xfrm>
            <a:off x="1835696" y="2313608"/>
            <a:ext cx="6617118"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インターネットを</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安心・安全に使うために</a:t>
            </a:r>
          </a:p>
        </p:txBody>
      </p:sp>
      <p:sp>
        <p:nvSpPr>
          <p:cNvPr id="4" name="テキスト ボックス 3">
            <a:extLst>
              <a:ext uri="{FF2B5EF4-FFF2-40B4-BE49-F238E27FC236}">
                <a16:creationId xmlns:a16="http://schemas.microsoft.com/office/drawing/2014/main" id="{66A4CD4B-5CF9-2A9B-422B-7B63B79B8E24}"/>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２</a:t>
            </a:r>
          </a:p>
        </p:txBody>
      </p:sp>
      <p:sp>
        <p:nvSpPr>
          <p:cNvPr id="3" name="テキスト ボックス 2">
            <a:extLst>
              <a:ext uri="{FF2B5EF4-FFF2-40B4-BE49-F238E27FC236}">
                <a16:creationId xmlns:a16="http://schemas.microsoft.com/office/drawing/2014/main" id="{817927E7-7AD3-6F43-EF32-DD76DE719CAC}"/>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６</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282330"/>
            <a:ext cx="4838184" cy="424732"/>
          </a:xfrm>
        </p:spPr>
        <p:txBody>
          <a:bodyPr vert="horz" wrap="none">
            <a:spAutoFit/>
          </a:bodyPr>
          <a:lstStyle/>
          <a:p>
            <a:r>
              <a:rPr lang="ja-JP" altLang="en-US" sz="2400" dirty="0"/>
              <a:t>インターネットの特徴等を理解する</a:t>
            </a:r>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51521" y="1248531"/>
            <a:ext cx="8640960" cy="112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インターネットを使っている</a:t>
            </a:r>
            <a:r>
              <a:rPr kumimoji="0" lang="ja-JP" altLang="en-US" sz="2800" b="1" dirty="0">
                <a:solidFill>
                  <a:schemeClr val="accent1"/>
                </a:solidFill>
                <a:latin typeface="BIZ UDPゴシック" panose="020B0400000000000000" pitchFamily="50" charset="-128"/>
                <a:ea typeface="BIZ UDPゴシック" panose="020B0400000000000000" pitchFamily="50" charset="-128"/>
              </a:rPr>
              <a:t>とき</a:t>
            </a: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、このような</a:t>
            </a:r>
            <a:endParaRPr kumimoji="0" lang="en-US"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経験</a:t>
            </a:r>
            <a:r>
              <a:rPr kumimoji="0" lang="ja-JP" altLang="en-US" sz="2800" b="1" dirty="0">
                <a:solidFill>
                  <a:schemeClr val="accent1"/>
                </a:solidFill>
                <a:latin typeface="BIZ UDPゴシック" panose="020B0400000000000000" pitchFamily="50" charset="-128"/>
                <a:ea typeface="BIZ UDPゴシック" panose="020B0400000000000000" pitchFamily="50" charset="-128"/>
              </a:rPr>
              <a:t>をお持ちで</a:t>
            </a:r>
            <a:r>
              <a:rPr kumimoji="0" lang="ja-JP" altLang="en-US"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はないでしょうか</a:t>
            </a:r>
            <a:endParaRPr kumimoji="0" lang="ja-JP" altLang="ja-JP" sz="2800" b="1" i="0"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56083918-8A88-4BA1-2C31-6B272B6C553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2-A</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0EE75936-7ED1-AA85-8543-C86AB2C867E0}"/>
              </a:ext>
            </a:extLst>
          </p:cNvPr>
          <p:cNvPicPr>
            <a:picLocks noChangeAspect="1"/>
          </p:cNvPicPr>
          <p:nvPr/>
        </p:nvPicPr>
        <p:blipFill>
          <a:blip r:embed="rId6"/>
          <a:stretch>
            <a:fillRect/>
          </a:stretch>
        </p:blipFill>
        <p:spPr>
          <a:xfrm>
            <a:off x="630147" y="3212976"/>
            <a:ext cx="2294048" cy="3361243"/>
          </a:xfrm>
          <a:prstGeom prst="rect">
            <a:avLst/>
          </a:prstGeom>
        </p:spPr>
      </p:pic>
      <p:sp>
        <p:nvSpPr>
          <p:cNvPr id="10" name="吹き出し: 角を丸めた四角形 9">
            <a:extLst>
              <a:ext uri="{FF2B5EF4-FFF2-40B4-BE49-F238E27FC236}">
                <a16:creationId xmlns:a16="http://schemas.microsoft.com/office/drawing/2014/main" id="{C9EF3064-210F-41D2-8A89-86E81A8D15AD}"/>
              </a:ext>
            </a:extLst>
          </p:cNvPr>
          <p:cNvSpPr/>
          <p:nvPr/>
        </p:nvSpPr>
        <p:spPr>
          <a:xfrm>
            <a:off x="3234741" y="2685414"/>
            <a:ext cx="5657739" cy="1583236"/>
          </a:xfrm>
          <a:prstGeom prst="wedgeRoundRectCallout">
            <a:avLst>
              <a:gd name="adj1" fmla="val -62002"/>
              <a:gd name="adj2" fmla="val 40171"/>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少し怪しげな興味を引く広告</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「○ヶ月で△キロ痩せる！」「これだけで○歳若返る！」「今だけ期間限定特価○○円！」など、怪しい感じはするものの、ついつい気になってしまう広告</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吹き出し: 角を丸めた四角形 10">
            <a:extLst>
              <a:ext uri="{FF2B5EF4-FFF2-40B4-BE49-F238E27FC236}">
                <a16:creationId xmlns:a16="http://schemas.microsoft.com/office/drawing/2014/main" id="{2CE3996D-863C-4308-B958-624CE9DBDB2E}"/>
              </a:ext>
            </a:extLst>
          </p:cNvPr>
          <p:cNvSpPr/>
          <p:nvPr/>
        </p:nvSpPr>
        <p:spPr>
          <a:xfrm>
            <a:off x="3229115" y="4893596"/>
            <a:ext cx="5663365" cy="1300071"/>
          </a:xfrm>
          <a:prstGeom prst="wedgeRoundRectCallout">
            <a:avLst>
              <a:gd name="adj1" fmla="val -61407"/>
              <a:gd name="adj2" fmla="val 2632"/>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自分が調べたものがオススメされ続ける</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サイトやアプリで、過去に調べたことのあるジャンルに関する情報ばかりがどんどんオススメに表示される</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59AFB90-CCE5-D8BD-09A0-2907520DA3BE}"/>
              </a:ext>
            </a:extLst>
          </p:cNvPr>
          <p:cNvSpPr txBox="1"/>
          <p:nvPr/>
        </p:nvSpPr>
        <p:spPr>
          <a:xfrm>
            <a:off x="8604448" y="6493066"/>
            <a:ext cx="539552" cy="369332"/>
          </a:xfrm>
          <a:prstGeom prst="rect">
            <a:avLst/>
          </a:prstGeom>
          <a:noFill/>
        </p:spPr>
        <p:txBody>
          <a:bodyPr wrap="square">
            <a:spAutoFit/>
          </a:bodyPr>
          <a:lstStyle/>
          <a:p>
            <a:pPr algn="ctr"/>
            <a:r>
              <a:rPr lang="ja-JP" altLang="en-US" sz="1800" b="1" i="0" dirty="0">
                <a:solidFill>
                  <a:srgbClr val="4472C4"/>
                </a:solidFill>
                <a:effectLst/>
                <a:latin typeface="BIZ UDPゴシック" panose="020B0400000000000000" pitchFamily="50" charset="-128"/>
                <a:ea typeface="BIZ UDPゴシック" panose="020B0400000000000000" pitchFamily="50" charset="-128"/>
              </a:rPr>
              <a:t>７</a:t>
            </a:r>
            <a:endParaRPr lang="ja-JP" altLang="en-US" dirty="0"/>
          </a:p>
        </p:txBody>
      </p:sp>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F7249D-FE93-4FE4-8C45-D86313868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3345</Words>
  <Application>Microsoft Office PowerPoint</Application>
  <PresentationFormat>画面に合わせる (4:3)</PresentationFormat>
  <Paragraphs>416</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BIZ UDPゴシック</vt:lpstr>
      <vt:lpstr>Yu Gothic</vt:lpstr>
      <vt:lpstr>Arial</vt:lpstr>
      <vt:lpstr>Calibri</vt:lpstr>
      <vt:lpstr>Calibri Light</vt:lpstr>
      <vt:lpstr>Wingdings</vt:lpstr>
      <vt:lpstr>ホワイト</vt:lpstr>
      <vt:lpstr>think-cell スライド</vt:lpstr>
      <vt:lpstr>PowerPoint プレゼンテーション</vt:lpstr>
      <vt:lpstr>PowerPoint プレゼンテーション</vt:lpstr>
      <vt:lpstr>PowerPoint プレゼンテーション</vt:lpstr>
      <vt:lpstr>デジタルリテラシーとは</vt:lpstr>
      <vt:lpstr>デジタルリテラシーとは</vt:lpstr>
      <vt:lpstr>ソーシャルメディアとは</vt:lpstr>
      <vt:lpstr>SNSについて</vt:lpstr>
      <vt:lpstr>PowerPoint プレゼンテーション</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インターネットの特徴等を理解する</vt:lpstr>
      <vt:lpstr>PowerPoint プレゼンテーション</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PowerPoint プレゼンテーション</vt:lpstr>
      <vt:lpstr>SNS型ロマンス詐欺とは</vt:lpstr>
      <vt:lpstr>SNS型ロマンス詐欺の具体事例</vt:lpstr>
      <vt:lpstr>SNS型投資詐欺とは</vt:lpstr>
      <vt:lpstr>SNS型投資詐欺の具体事例</vt:lpstr>
      <vt:lpstr> 信頼できる相談先の例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2021-08-16T09:05:36Z</dcterms:created>
  <dcterms:modified xsi:type="dcterms:W3CDTF">2025-03-27T15:07:28Z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