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5"/>
  </p:notesMasterIdLst>
  <p:sldIdLst>
    <p:sldId id="269" r:id="rId5"/>
    <p:sldId id="297" r:id="rId6"/>
    <p:sldId id="266" r:id="rId7"/>
    <p:sldId id="454" r:id="rId8"/>
    <p:sldId id="477" r:id="rId9"/>
    <p:sldId id="455" r:id="rId10"/>
    <p:sldId id="456" r:id="rId11"/>
    <p:sldId id="372" r:id="rId12"/>
    <p:sldId id="504" r:id="rId13"/>
    <p:sldId id="511" r:id="rId14"/>
    <p:sldId id="509" r:id="rId15"/>
    <p:sldId id="508" r:id="rId16"/>
    <p:sldId id="479" r:id="rId17"/>
    <p:sldId id="497" r:id="rId18"/>
    <p:sldId id="498" r:id="rId19"/>
    <p:sldId id="480" r:id="rId20"/>
    <p:sldId id="457" r:id="rId21"/>
    <p:sldId id="478" r:id="rId22"/>
    <p:sldId id="505" r:id="rId23"/>
    <p:sldId id="459" r:id="rId24"/>
    <p:sldId id="491" r:id="rId25"/>
    <p:sldId id="499" r:id="rId26"/>
    <p:sldId id="493" r:id="rId27"/>
    <p:sldId id="502" r:id="rId28"/>
    <p:sldId id="510" r:id="rId29"/>
    <p:sldId id="374" r:id="rId30"/>
    <p:sldId id="489" r:id="rId31"/>
    <p:sldId id="430" r:id="rId32"/>
    <p:sldId id="482" r:id="rId33"/>
    <p:sldId id="503" r:id="rId34"/>
  </p:sldIdLst>
  <p:sldSz cx="9144000" cy="6858000" type="screen4x3"/>
  <p:notesSz cx="6805613" cy="9939338"/>
  <p:custDataLst>
    <p:tags r:id="rId36"/>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2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FF"/>
    <a:srgbClr val="007864"/>
    <a:srgbClr val="83CCAA"/>
    <a:srgbClr val="FFFFCC"/>
    <a:srgbClr val="CC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97" autoAdjust="0"/>
    <p:restoredTop sz="96159" autoAdjust="0"/>
  </p:normalViewPr>
  <p:slideViewPr>
    <p:cSldViewPr snapToObjects="1">
      <p:cViewPr varScale="1">
        <p:scale>
          <a:sx n="104" d="100"/>
          <a:sy n="104" d="100"/>
        </p:scale>
        <p:origin x="174" y="11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78" d="100"/>
          <a:sy n="78" d="100"/>
        </p:scale>
        <p:origin x="407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099" cy="498693"/>
          </a:xfrm>
          <a:prstGeom prst="rect">
            <a:avLst/>
          </a:prstGeom>
        </p:spPr>
        <p:txBody>
          <a:bodyPr vert="horz" lIns="92221" tIns="46111" rIns="92221" bIns="461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8693"/>
          </a:xfrm>
          <a:prstGeom prst="rect">
            <a:avLst/>
          </a:prstGeom>
        </p:spPr>
        <p:txBody>
          <a:bodyPr vert="horz" lIns="92221" tIns="46111" rIns="92221" bIns="46111" rtlCol="0"/>
          <a:lstStyle>
            <a:lvl1pPr algn="r">
              <a:defRPr sz="1200"/>
            </a:lvl1pPr>
          </a:lstStyle>
          <a:p>
            <a:fld id="{BA50B120-CD90-CA4A-A384-DB7B908530F3}" type="datetimeFigureOut">
              <a:rPr kumimoji="1" lang="ja-JP" altLang="en-US" smtClean="0"/>
              <a:t>2024/3/21</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1987" cy="3352800"/>
          </a:xfrm>
          <a:prstGeom prst="rect">
            <a:avLst/>
          </a:prstGeom>
          <a:noFill/>
          <a:ln w="12700">
            <a:solidFill>
              <a:prstClr val="black"/>
            </a:solidFill>
          </a:ln>
        </p:spPr>
        <p:txBody>
          <a:bodyPr vert="horz" lIns="92221" tIns="46111" rIns="92221" bIns="46111" rtlCol="0" anchor="ctr"/>
          <a:lstStyle/>
          <a:p>
            <a:endParaRPr lang="ja-JP" altLang="en-US"/>
          </a:p>
        </p:txBody>
      </p:sp>
      <p:sp>
        <p:nvSpPr>
          <p:cNvPr id="5" name="ノート プレースホルダー 4"/>
          <p:cNvSpPr>
            <a:spLocks noGrp="1"/>
          </p:cNvSpPr>
          <p:nvPr>
            <p:ph type="body" sz="quarter" idx="3"/>
          </p:nvPr>
        </p:nvSpPr>
        <p:spPr>
          <a:xfrm>
            <a:off x="680562" y="4783308"/>
            <a:ext cx="5444490" cy="3913615"/>
          </a:xfrm>
          <a:prstGeom prst="rect">
            <a:avLst/>
          </a:prstGeom>
        </p:spPr>
        <p:txBody>
          <a:bodyPr vert="horz" lIns="92221" tIns="46111" rIns="92221" bIns="461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7"/>
            <a:ext cx="2949099" cy="498692"/>
          </a:xfrm>
          <a:prstGeom prst="rect">
            <a:avLst/>
          </a:prstGeom>
        </p:spPr>
        <p:txBody>
          <a:bodyPr vert="horz" lIns="92221" tIns="46111" rIns="92221" bIns="461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7"/>
            <a:ext cx="2949099" cy="498692"/>
          </a:xfrm>
          <a:prstGeom prst="rect">
            <a:avLst/>
          </a:prstGeom>
        </p:spPr>
        <p:txBody>
          <a:bodyPr vert="horz" lIns="92221" tIns="46111" rIns="92221" bIns="46111"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562" y="4679505"/>
            <a:ext cx="5444490" cy="4761142"/>
          </a:xfrm>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dirty="0"/>
          </a:p>
        </p:txBody>
      </p:sp>
    </p:spTree>
    <p:extLst>
      <p:ext uri="{BB962C8B-B14F-4D97-AF65-F5344CB8AC3E}">
        <p14:creationId xmlns:p14="http://schemas.microsoft.com/office/powerpoint/2010/main" val="219530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2398433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dirty="0"/>
          </a:p>
        </p:txBody>
      </p:sp>
    </p:spTree>
    <p:extLst>
      <p:ext uri="{BB962C8B-B14F-4D97-AF65-F5344CB8AC3E}">
        <p14:creationId xmlns:p14="http://schemas.microsoft.com/office/powerpoint/2010/main" val="147277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3462862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732A5-F246-DFD6-EB13-4B2A68DD7D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0D5EFB-1995-7EEE-11F5-F089AA6807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3CB4EA-50A9-CB2F-2D3D-707D2B40B6CF}"/>
              </a:ext>
            </a:extLst>
          </p:cNvPr>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a:extLst>
              <a:ext uri="{FF2B5EF4-FFF2-40B4-BE49-F238E27FC236}">
                <a16:creationId xmlns:a16="http://schemas.microsoft.com/office/drawing/2014/main" id="{731D6620-37D1-DA84-D72A-AC2156FD5F20}"/>
              </a:ext>
            </a:extLst>
          </p:cNvPr>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303100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86920-0D30-DCDF-9F15-C93FF67E3E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BD9A7B-3AF9-A76E-E529-D8BC38D5C2F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7CCBE10-48BC-454B-C3AA-477DAE4E3549}"/>
              </a:ext>
            </a:extLst>
          </p:cNvPr>
          <p:cNvSpPr>
            <a:spLocks noGrp="1"/>
          </p:cNvSpPr>
          <p:nvPr>
            <p:ph type="body" idx="1"/>
          </p:nvPr>
        </p:nvSpPr>
        <p:spPr/>
        <p:txBody>
          <a:bodyPr/>
          <a:lstStyle/>
          <a:p>
            <a:pPr indent="94463" defTabSz="922264">
              <a:defRPr/>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A180C768-164C-6DB3-1ECE-62AD32471EF3}"/>
              </a:ext>
            </a:extLst>
          </p:cNvPr>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1637721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316375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dirty="0"/>
          </a:p>
        </p:txBody>
      </p:sp>
    </p:spTree>
    <p:extLst>
      <p:ext uri="{BB962C8B-B14F-4D97-AF65-F5344CB8AC3E}">
        <p14:creationId xmlns:p14="http://schemas.microsoft.com/office/powerpoint/2010/main" val="661006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dirty="0"/>
          </a:p>
        </p:txBody>
      </p:sp>
    </p:spTree>
    <p:extLst>
      <p:ext uri="{BB962C8B-B14F-4D97-AF65-F5344CB8AC3E}">
        <p14:creationId xmlns:p14="http://schemas.microsoft.com/office/powerpoint/2010/main" val="3910991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dirty="0"/>
          </a:p>
        </p:txBody>
      </p:sp>
    </p:spTree>
    <p:extLst>
      <p:ext uri="{BB962C8B-B14F-4D97-AF65-F5344CB8AC3E}">
        <p14:creationId xmlns:p14="http://schemas.microsoft.com/office/powerpoint/2010/main" val="331877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endParaRPr lang="en-US" altLang="ja-JP" b="0" i="0" dirty="0">
              <a:solidFill>
                <a:srgbClr val="444444"/>
              </a:solidFill>
              <a:effectLst/>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dirty="0"/>
          </a:p>
        </p:txBody>
      </p:sp>
    </p:spTree>
    <p:extLst>
      <p:ext uri="{BB962C8B-B14F-4D97-AF65-F5344CB8AC3E}">
        <p14:creationId xmlns:p14="http://schemas.microsoft.com/office/powerpoint/2010/main" val="12621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dirty="0"/>
          </a:p>
        </p:txBody>
      </p:sp>
    </p:spTree>
    <p:extLst>
      <p:ext uri="{BB962C8B-B14F-4D97-AF65-F5344CB8AC3E}">
        <p14:creationId xmlns:p14="http://schemas.microsoft.com/office/powerpoint/2010/main" val="2204290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dirty="0"/>
          </a:p>
        </p:txBody>
      </p:sp>
    </p:spTree>
    <p:extLst>
      <p:ext uri="{BB962C8B-B14F-4D97-AF65-F5344CB8AC3E}">
        <p14:creationId xmlns:p14="http://schemas.microsoft.com/office/powerpoint/2010/main" val="2357561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AB5A8-C5B5-E291-F716-69012648C3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EFD804-A8C1-1A88-A1BD-9032222216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2E1356-69FF-C226-0287-503E2841BA93}"/>
              </a:ext>
            </a:extLst>
          </p:cNvPr>
          <p:cNvSpPr>
            <a:spLocks noGrp="1"/>
          </p:cNvSpPr>
          <p:nvPr>
            <p:ph type="body" idx="1"/>
          </p:nvPr>
        </p:nvSpPr>
        <p:spPr/>
        <p:txBody>
          <a:bodyPr/>
          <a:lstStyle/>
          <a:p>
            <a:pPr indent="90629"/>
            <a:endParaRPr lang="ja-JP" altLang="en-US" dirty="0"/>
          </a:p>
        </p:txBody>
      </p:sp>
      <p:sp>
        <p:nvSpPr>
          <p:cNvPr id="4" name="スライド番号プレースホルダー 3">
            <a:extLst>
              <a:ext uri="{FF2B5EF4-FFF2-40B4-BE49-F238E27FC236}">
                <a16:creationId xmlns:a16="http://schemas.microsoft.com/office/drawing/2014/main" id="{A37F77C5-A380-0A43-14EF-705F4E317600}"/>
              </a:ext>
            </a:extLst>
          </p:cNvPr>
          <p:cNvSpPr>
            <a:spLocks noGrp="1"/>
          </p:cNvSpPr>
          <p:nvPr>
            <p:ph type="sldNum" sz="quarter" idx="10"/>
          </p:nvPr>
        </p:nvSpPr>
        <p:spPr/>
        <p:txBody>
          <a:bodyPr/>
          <a:lstStyle/>
          <a:p>
            <a:fld id="{2B53D04A-B60E-1241-96E3-BBB7CC6C31A8}" type="slidenum">
              <a:rPr kumimoji="1" lang="ja-JP" altLang="en-US" smtClean="0"/>
              <a:t>22</a:t>
            </a:fld>
            <a:endParaRPr kumimoji="1" lang="ja-JP" altLang="en-US" dirty="0"/>
          </a:p>
        </p:txBody>
      </p:sp>
    </p:spTree>
    <p:extLst>
      <p:ext uri="{BB962C8B-B14F-4D97-AF65-F5344CB8AC3E}">
        <p14:creationId xmlns:p14="http://schemas.microsoft.com/office/powerpoint/2010/main" val="1573364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dirty="0"/>
          </a:p>
        </p:txBody>
      </p:sp>
    </p:spTree>
    <p:extLst>
      <p:ext uri="{BB962C8B-B14F-4D97-AF65-F5344CB8AC3E}">
        <p14:creationId xmlns:p14="http://schemas.microsoft.com/office/powerpoint/2010/main" val="1303959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18FFF-FB5C-BDE6-75B5-30CC6115A8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C4E3E1-024E-5234-69FE-AA7217A868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E1772DA-0CC3-03FB-E17B-4DA7B9A31017}"/>
              </a:ext>
            </a:extLst>
          </p:cNvPr>
          <p:cNvSpPr>
            <a:spLocks noGrp="1"/>
          </p:cNvSpPr>
          <p:nvPr>
            <p:ph type="body" idx="1"/>
          </p:nvPr>
        </p:nvSpPr>
        <p:spPr/>
        <p:txBody>
          <a:bodyPr/>
          <a:lstStyle/>
          <a:p>
            <a:pPr indent="90629"/>
            <a:endParaRPr lang="en-US" altLang="ja-JP" dirty="0"/>
          </a:p>
        </p:txBody>
      </p:sp>
      <p:sp>
        <p:nvSpPr>
          <p:cNvPr id="4" name="スライド番号プレースホルダー 3">
            <a:extLst>
              <a:ext uri="{FF2B5EF4-FFF2-40B4-BE49-F238E27FC236}">
                <a16:creationId xmlns:a16="http://schemas.microsoft.com/office/drawing/2014/main" id="{ABACEF15-D039-F88D-6CFD-4899DEF53C27}"/>
              </a:ext>
            </a:extLst>
          </p:cNvPr>
          <p:cNvSpPr>
            <a:spLocks noGrp="1"/>
          </p:cNvSpPr>
          <p:nvPr>
            <p:ph type="sldNum" sz="quarter" idx="10"/>
          </p:nvPr>
        </p:nvSpPr>
        <p:spPr/>
        <p:txBody>
          <a:bodyPr/>
          <a:lstStyle/>
          <a:p>
            <a:fld id="{2B53D04A-B60E-1241-96E3-BBB7CC6C31A8}" type="slidenum">
              <a:rPr kumimoji="1" lang="ja-JP" altLang="en-US" smtClean="0"/>
              <a:t>24</a:t>
            </a:fld>
            <a:endParaRPr kumimoji="1" lang="ja-JP" altLang="en-US" dirty="0"/>
          </a:p>
        </p:txBody>
      </p:sp>
    </p:spTree>
    <p:extLst>
      <p:ext uri="{BB962C8B-B14F-4D97-AF65-F5344CB8AC3E}">
        <p14:creationId xmlns:p14="http://schemas.microsoft.com/office/powerpoint/2010/main" val="3666483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18FFF-FB5C-BDE6-75B5-30CC6115A8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C4E3E1-024E-5234-69FE-AA7217A868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E1772DA-0CC3-03FB-E17B-4DA7B9A31017}"/>
              </a:ext>
            </a:extLst>
          </p:cNvPr>
          <p:cNvSpPr>
            <a:spLocks noGrp="1"/>
          </p:cNvSpPr>
          <p:nvPr>
            <p:ph type="body" idx="1"/>
          </p:nvPr>
        </p:nvSpPr>
        <p:spPr/>
        <p:txBody>
          <a:bodyPr/>
          <a:lstStyle/>
          <a:p>
            <a:pPr indent="90629"/>
            <a:endParaRPr lang="en-US" altLang="ja-JP" dirty="0"/>
          </a:p>
        </p:txBody>
      </p:sp>
      <p:sp>
        <p:nvSpPr>
          <p:cNvPr id="4" name="スライド番号プレースホルダー 3">
            <a:extLst>
              <a:ext uri="{FF2B5EF4-FFF2-40B4-BE49-F238E27FC236}">
                <a16:creationId xmlns:a16="http://schemas.microsoft.com/office/drawing/2014/main" id="{ABACEF15-D039-F88D-6CFD-4899DEF53C27}"/>
              </a:ext>
            </a:extLst>
          </p:cNvPr>
          <p:cNvSpPr>
            <a:spLocks noGrp="1"/>
          </p:cNvSpPr>
          <p:nvPr>
            <p:ph type="sldNum" sz="quarter" idx="10"/>
          </p:nvPr>
        </p:nvSpPr>
        <p:spPr/>
        <p:txBody>
          <a:bodyPr/>
          <a:lstStyle/>
          <a:p>
            <a:fld id="{2B53D04A-B60E-1241-96E3-BBB7CC6C31A8}" type="slidenum">
              <a:rPr kumimoji="1" lang="ja-JP" altLang="en-US" smtClean="0"/>
              <a:t>25</a:t>
            </a:fld>
            <a:endParaRPr kumimoji="1" lang="ja-JP" altLang="en-US" dirty="0"/>
          </a:p>
        </p:txBody>
      </p:sp>
    </p:spTree>
    <p:extLst>
      <p:ext uri="{BB962C8B-B14F-4D97-AF65-F5344CB8AC3E}">
        <p14:creationId xmlns:p14="http://schemas.microsoft.com/office/powerpoint/2010/main" val="3664985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A519E-6A5A-0C66-E062-15E4FA1CB9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4A0558-091A-C566-060E-B6E1FAFC3D0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611A0B-554B-5E66-174B-29FAFE565B84}"/>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FA06C849-6611-04EA-060E-6A7EDE09E346}"/>
              </a:ext>
            </a:extLst>
          </p:cNvPr>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1925613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39F42-7FA3-271E-A34E-35D2691FC3E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F8CD16-B848-4812-DAA2-A16024000F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77905C-1FBF-8359-24E3-BF94D636AAEF}"/>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807215B5-5FDF-768A-1948-619457EBF2A5}"/>
              </a:ext>
            </a:extLst>
          </p:cNvPr>
          <p:cNvSpPr>
            <a:spLocks noGrp="1"/>
          </p:cNvSpPr>
          <p:nvPr>
            <p:ph type="sldNum" sz="quarter" idx="10"/>
          </p:nvPr>
        </p:nvSpPr>
        <p:spPr/>
        <p:txBody>
          <a:bodyPr/>
          <a:lstStyle/>
          <a:p>
            <a:fld id="{2B53D04A-B60E-1241-96E3-BBB7CC6C31A8}" type="slidenum">
              <a:rPr kumimoji="1" lang="ja-JP" altLang="en-US" smtClean="0"/>
              <a:t>28</a:t>
            </a:fld>
            <a:endParaRPr kumimoji="1" lang="ja-JP" altLang="en-US"/>
          </a:p>
        </p:txBody>
      </p:sp>
    </p:spTree>
    <p:extLst>
      <p:ext uri="{BB962C8B-B14F-4D97-AF65-F5344CB8AC3E}">
        <p14:creationId xmlns:p14="http://schemas.microsoft.com/office/powerpoint/2010/main" val="252188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E2EA9-3553-1C76-DDA9-87F5319FAF5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0C1CC5-5264-FEB2-1009-066BDF0E7F1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B84BFD-2BD7-1267-45D2-3D0F0E9985A4}"/>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0A052EF0-FD9F-E9A2-7AE6-110C21C0D17B}"/>
              </a:ext>
            </a:extLst>
          </p:cNvPr>
          <p:cNvSpPr>
            <a:spLocks noGrp="1"/>
          </p:cNvSpPr>
          <p:nvPr>
            <p:ph type="sldNum" sz="quarter" idx="10"/>
          </p:nvPr>
        </p:nvSpPr>
        <p:spPr/>
        <p:txBody>
          <a:bodyPr/>
          <a:lstStyle/>
          <a:p>
            <a:fld id="{2B53D04A-B60E-1241-96E3-BBB7CC6C31A8}" type="slidenum">
              <a:rPr kumimoji="1" lang="ja-JP" altLang="en-US" smtClean="0"/>
              <a:t>29</a:t>
            </a:fld>
            <a:endParaRPr kumimoji="1" lang="ja-JP" altLang="en-US"/>
          </a:p>
        </p:txBody>
      </p:sp>
    </p:spTree>
    <p:extLst>
      <p:ext uri="{BB962C8B-B14F-4D97-AF65-F5344CB8AC3E}">
        <p14:creationId xmlns:p14="http://schemas.microsoft.com/office/powerpoint/2010/main" val="4294519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dirty="0"/>
          </a:p>
        </p:txBody>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207A7-9B54-7BBC-9252-B11AED477C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748424-9674-30A5-A5BF-ED8AA29C47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1E7885-55E7-9535-BEDD-3AE3E4605D31}"/>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DC2327E8-5896-C33B-8A1B-6A536BDDA0D3}"/>
              </a:ext>
            </a:extLst>
          </p:cNvPr>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328493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buFont typeface="+mj-lt"/>
              <a:buNone/>
            </a:pPr>
            <a:endParaRPr lang="ja-JP" altLang="en-US" b="0" i="0" dirty="0">
              <a:solidFill>
                <a:srgbClr val="374151"/>
              </a:solidFill>
              <a:effectLst/>
              <a:latin typeface="Meiryo UI" panose="020B0604030504040204" pitchFamily="50" charset="-128"/>
              <a:ea typeface="Meiryo UI" panose="020B0604030504040204" pitchFamily="50" charset="-128"/>
            </a:endParaRPr>
          </a:p>
          <a:p>
            <a:pPr algn="l">
              <a:buFont typeface="+mj-lt"/>
              <a:buNone/>
            </a:pPr>
            <a:endParaRPr lang="ja-JP" altLang="en-US" b="0" i="0" dirty="0">
              <a:solidFill>
                <a:srgbClr val="374151"/>
              </a:solidFill>
              <a:effectLst/>
              <a:latin typeface="Söhne"/>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dirty="0"/>
          </a:p>
        </p:txBody>
      </p:sp>
    </p:spTree>
    <p:extLst>
      <p:ext uri="{BB962C8B-B14F-4D97-AF65-F5344CB8AC3E}">
        <p14:creationId xmlns:p14="http://schemas.microsoft.com/office/powerpoint/2010/main" val="277145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842837">
              <a:defRPr/>
            </a:pPr>
            <a:endParaRPr lang="ja-JP" altLang="en-US" spc="18" dirty="0">
              <a:latin typeface="Meiryo UI" panose="020B0604030504040204" pitchFamily="50" charset="-128"/>
              <a:ea typeface="Meiryo UI" panose="020B0604030504040204" pitchFamily="50" charset="-128"/>
              <a:cs typeface="AoyagiKouzanFontT"/>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dirty="0"/>
          </a:p>
        </p:txBody>
      </p:sp>
    </p:spTree>
    <p:extLst>
      <p:ext uri="{BB962C8B-B14F-4D97-AF65-F5344CB8AC3E}">
        <p14:creationId xmlns:p14="http://schemas.microsoft.com/office/powerpoint/2010/main" val="1557409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84283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dirty="0"/>
          </a:p>
        </p:txBody>
      </p:sp>
    </p:spTree>
    <p:extLst>
      <p:ext uri="{BB962C8B-B14F-4D97-AF65-F5344CB8AC3E}">
        <p14:creationId xmlns:p14="http://schemas.microsoft.com/office/powerpoint/2010/main" val="435647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dirty="0"/>
          </a:p>
        </p:txBody>
      </p:sp>
    </p:spTree>
    <p:extLst>
      <p:ext uri="{BB962C8B-B14F-4D97-AF65-F5344CB8AC3E}">
        <p14:creationId xmlns:p14="http://schemas.microsoft.com/office/powerpoint/2010/main" val="182204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dirty="0"/>
          </a:p>
        </p:txBody>
      </p:sp>
    </p:spTree>
    <p:extLst>
      <p:ext uri="{BB962C8B-B14F-4D97-AF65-F5344CB8AC3E}">
        <p14:creationId xmlns:p14="http://schemas.microsoft.com/office/powerpoint/2010/main" val="108819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dirty="0"/>
          </a:p>
        </p:txBody>
      </p:sp>
    </p:spTree>
    <p:extLst>
      <p:ext uri="{BB962C8B-B14F-4D97-AF65-F5344CB8AC3E}">
        <p14:creationId xmlns:p14="http://schemas.microsoft.com/office/powerpoint/2010/main" val="33902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2024/3/21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8"/>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4" name="think-cell スライド" r:id="rId9" imgW="554" imgH="551" progId="TCLayout.ActiveDocument.1">
                  <p:embed/>
                </p:oleObj>
              </mc:Choice>
              <mc:Fallback>
                <p:oleObj name="think-cell スライド" r:id="rId9"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2024/3/21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1.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2.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3.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xml"/><Relationship Id="rId7" Type="http://schemas.openxmlformats.org/officeDocument/2006/relationships/image" Target="../media/image25.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4.xml"/><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5.xml"/><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6.xml"/><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8.xm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9.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oleObject" Target="../embeddings/oleObject4.bin"/><Relationship Id="rId5" Type="http://schemas.openxmlformats.org/officeDocument/2006/relationships/image" Target="../media/image34.png"/><Relationship Id="rId4" Type="http://schemas.openxmlformats.org/officeDocument/2006/relationships/notesSlide" Target="../notesSlides/notesSlide21.xml"/><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emf"/><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oleObject" Target="../embeddings/oleObject4.bin"/><Relationship Id="rId5" Type="http://schemas.openxmlformats.org/officeDocument/2006/relationships/image" Target="../media/image35.png"/><Relationship Id="rId10" Type="http://schemas.openxmlformats.org/officeDocument/2006/relationships/image" Target="../media/image34.png"/><Relationship Id="rId4" Type="http://schemas.openxmlformats.org/officeDocument/2006/relationships/notesSlide" Target="../notesSlides/notesSlide22.xml"/><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36.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23.xm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24.xml"/><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25.xm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87524" y="2297210"/>
            <a:ext cx="8568952" cy="1836104"/>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a:latin typeface="メイリオ" panose="020B0604030504040204" pitchFamily="50" charset="-128"/>
                <a:ea typeface="メイリオ" panose="020B0604030504040204" pitchFamily="50" charset="-128"/>
              </a:rPr>
              <a:t>デジタルリテラシーを身につけて</a:t>
            </a:r>
            <a:endParaRPr lang="en-US" altLang="ja-JP"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安心・安全にインターネットを楽しもう</a:t>
            </a:r>
            <a:endParaRPr kumimoji="1" lang="en-US" altLang="ja-JP" sz="3600" b="1" dirty="0">
              <a:latin typeface="メイリオ" panose="020B0604030504040204" pitchFamily="50" charset="-128"/>
              <a:ea typeface="メイリオ" panose="020B0604030504040204" pitchFamily="50" charset="-128"/>
            </a:endParaRPr>
          </a:p>
        </p:txBody>
      </p:sp>
      <p:sp>
        <p:nvSpPr>
          <p:cNvPr id="3" name="サブタイトル 2"/>
          <p:cNvSpPr txBox="1">
            <a:spLocks/>
          </p:cNvSpPr>
          <p:nvPr/>
        </p:nvSpPr>
        <p:spPr>
          <a:xfrm>
            <a:off x="975628" y="169210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800" dirty="0">
              <a:solidFill>
                <a:schemeClr val="bg1"/>
              </a:solidFill>
            </a:endParaRP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7" name="テキスト ボックス 6">
            <a:extLst>
              <a:ext uri="{FF2B5EF4-FFF2-40B4-BE49-F238E27FC236}">
                <a16:creationId xmlns:a16="http://schemas.microsoft.com/office/drawing/2014/main" id="{E8D182D9-8410-4FBF-A4EB-BF48554D06E2}"/>
              </a:ext>
            </a:extLst>
          </p:cNvPr>
          <p:cNvSpPr txBox="1"/>
          <p:nvPr/>
        </p:nvSpPr>
        <p:spPr>
          <a:xfrm>
            <a:off x="7668344" y="6077743"/>
            <a:ext cx="1475656"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2</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9"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Rectangle 1">
            <a:extLst>
              <a:ext uri="{FF2B5EF4-FFF2-40B4-BE49-F238E27FC236}">
                <a16:creationId xmlns:a16="http://schemas.microsoft.com/office/drawing/2014/main" id="{2D2B9BD9-B81B-26A1-D68D-880376B995AA}"/>
              </a:ext>
            </a:extLst>
          </p:cNvPr>
          <p:cNvSpPr>
            <a:spLocks noChangeArrowheads="1"/>
          </p:cNvSpPr>
          <p:nvPr/>
        </p:nvSpPr>
        <p:spPr bwMode="auto">
          <a:xfrm>
            <a:off x="268510" y="1336558"/>
            <a:ext cx="8784977" cy="151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インターネットや</a:t>
            </a:r>
            <a:r>
              <a:rPr kumimoji="0" lang="en-US" altLang="ja-JP"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SNS</a:t>
            </a: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には、多くの情報や広告、多種多様な意見が溢れています。</a:t>
            </a:r>
            <a:endParaRPr kumimoji="0" lang="en-US" altLang="ja-JP"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lvl="0">
              <a:lnSpc>
                <a:spcPct val="130000"/>
              </a:lnSpc>
            </a:pP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上手に使えば自分の欲しい情報をすぐに手に入れられたり、世界中の人と意見交換を出来たりとても便利な一方で、中には間違った</a:t>
            </a:r>
            <a:r>
              <a:rPr kumimoji="0" lang="ja-JP" altLang="en-US" b="1" dirty="0">
                <a:solidFill>
                  <a:srgbClr val="000000"/>
                </a:solidFill>
                <a:latin typeface="メイリオ" panose="020B0604030504040204" pitchFamily="50" charset="-128"/>
                <a:ea typeface="メイリオ" panose="020B0604030504040204" pitchFamily="50" charset="-128"/>
              </a:rPr>
              <a:t>情報や信頼できない意見</a:t>
            </a: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もあるかも知れません。</a:t>
            </a:r>
            <a:r>
              <a:rPr kumimoji="0" lang="ja-JP" altLang="en-US"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rPr>
              <a:t>情報を取捨選択し、適切に選ぶということがとても大切です。</a:t>
            </a:r>
            <a:endParaRPr kumimoji="0" lang="ja-JP" altLang="ja-JP"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ED14888D-0138-F3FB-779B-6EAFE8FEA219}"/>
              </a:ext>
            </a:extLst>
          </p:cNvPr>
          <p:cNvSpPr/>
          <p:nvPr/>
        </p:nvSpPr>
        <p:spPr>
          <a:xfrm>
            <a:off x="580664" y="3019886"/>
            <a:ext cx="7871318" cy="808430"/>
          </a:xfrm>
          <a:prstGeom prst="roundRect">
            <a:avLst/>
          </a:prstGeom>
          <a:noFill/>
          <a:ln w="28575">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安心・安全に楽しくインターネットを使いこなすために、</a:t>
            </a:r>
          </a:p>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これから学ぶいくつかのポイントを正しく理解し、実践していきましょう</a:t>
            </a:r>
          </a:p>
        </p:txBody>
      </p:sp>
      <p:grpSp>
        <p:nvGrpSpPr>
          <p:cNvPr id="15" name="グループ化 14">
            <a:extLst>
              <a:ext uri="{FF2B5EF4-FFF2-40B4-BE49-F238E27FC236}">
                <a16:creationId xmlns:a16="http://schemas.microsoft.com/office/drawing/2014/main" id="{A28CBF8B-C57A-483D-8986-999A6E5EA7D3}"/>
              </a:ext>
            </a:extLst>
          </p:cNvPr>
          <p:cNvGrpSpPr/>
          <p:nvPr/>
        </p:nvGrpSpPr>
        <p:grpSpPr>
          <a:xfrm>
            <a:off x="8224236" y="2496289"/>
            <a:ext cx="771661" cy="746174"/>
            <a:chOff x="8282198" y="2820848"/>
            <a:chExt cx="771661" cy="746174"/>
          </a:xfrm>
        </p:grpSpPr>
        <p:sp>
          <p:nvSpPr>
            <p:cNvPr id="17" name="台形 16">
              <a:extLst>
                <a:ext uri="{FF2B5EF4-FFF2-40B4-BE49-F238E27FC236}">
                  <a16:creationId xmlns:a16="http://schemas.microsoft.com/office/drawing/2014/main" id="{23B59902-9A05-453B-A0F6-1924B2044011}"/>
                </a:ext>
              </a:extLst>
            </p:cNvPr>
            <p:cNvSpPr/>
            <p:nvPr/>
          </p:nvSpPr>
          <p:spPr>
            <a:xfrm rot="13798239">
              <a:off x="8577140" y="2926302"/>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台形 17">
              <a:extLst>
                <a:ext uri="{FF2B5EF4-FFF2-40B4-BE49-F238E27FC236}">
                  <a16:creationId xmlns:a16="http://schemas.microsoft.com/office/drawing/2014/main" id="{45A563A1-053C-4788-A6AE-5C69F9487861}"/>
                </a:ext>
              </a:extLst>
            </p:cNvPr>
            <p:cNvSpPr/>
            <p:nvPr/>
          </p:nvSpPr>
          <p:spPr>
            <a:xfrm rot="15975375">
              <a:off x="8685424" y="3198587"/>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台形 18">
              <a:extLst>
                <a:ext uri="{FF2B5EF4-FFF2-40B4-BE49-F238E27FC236}">
                  <a16:creationId xmlns:a16="http://schemas.microsoft.com/office/drawing/2014/main" id="{C5C37F88-75E7-4CC7-98B1-7F7F694827C7}"/>
                </a:ext>
              </a:extLst>
            </p:cNvPr>
            <p:cNvSpPr/>
            <p:nvPr/>
          </p:nvSpPr>
          <p:spPr>
            <a:xfrm rot="10800000">
              <a:off x="8282198" y="2820848"/>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2" name="四角形: 角を丸くする 21">
            <a:extLst>
              <a:ext uri="{FF2B5EF4-FFF2-40B4-BE49-F238E27FC236}">
                <a16:creationId xmlns:a16="http://schemas.microsoft.com/office/drawing/2014/main" id="{9EBC9952-D74B-4709-A97E-94A23CDEE892}"/>
              </a:ext>
            </a:extLst>
          </p:cNvPr>
          <p:cNvSpPr/>
          <p:nvPr/>
        </p:nvSpPr>
        <p:spPr>
          <a:xfrm>
            <a:off x="1580399" y="4155834"/>
            <a:ext cx="7214881" cy="43212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ja-JP" altLang="en-US" sz="1600" b="1" dirty="0">
                <a:solidFill>
                  <a:schemeClr val="tx1"/>
                </a:solidFill>
                <a:latin typeface="メイリオ" panose="020B0604030504040204" pitchFamily="50" charset="-128"/>
                <a:ea typeface="メイリオ" panose="020B0604030504040204" pitchFamily="50" charset="-128"/>
              </a:rPr>
              <a:t>この章ではこれからこのようなキーワードを学びます</a:t>
            </a:r>
            <a:endParaRPr lang="en-US" altLang="ja-JP" sz="1600" b="1" dirty="0">
              <a:solidFill>
                <a:schemeClr val="tx1"/>
              </a:solidFill>
              <a:latin typeface="メイリオ" panose="020B0604030504040204" pitchFamily="50" charset="-128"/>
              <a:ea typeface="メイリオ" panose="020B0604030504040204" pitchFamily="50" charset="-128"/>
            </a:endParaRPr>
          </a:p>
          <a:p>
            <a:pPr>
              <a:lnSpc>
                <a:spcPts val="1800"/>
              </a:lnSpc>
            </a:pPr>
            <a:r>
              <a:rPr lang="ja-JP" altLang="en-US" sz="1600" b="1" dirty="0">
                <a:solidFill>
                  <a:schemeClr val="tx1"/>
                </a:solidFill>
                <a:latin typeface="メイリオ" panose="020B0604030504040204" pitchFamily="50" charset="-128"/>
                <a:ea typeface="メイリオ" panose="020B0604030504040204" pitchFamily="50" charset="-128"/>
              </a:rPr>
              <a:t>これらは安心・安全にインターネットを使うために大切なキーワードです。</a:t>
            </a:r>
          </a:p>
        </p:txBody>
      </p:sp>
      <p:sp>
        <p:nvSpPr>
          <p:cNvPr id="23" name="矢印: 下 22">
            <a:extLst>
              <a:ext uri="{FF2B5EF4-FFF2-40B4-BE49-F238E27FC236}">
                <a16:creationId xmlns:a16="http://schemas.microsoft.com/office/drawing/2014/main" id="{99C37F4F-54D6-4C8C-A4D6-E5B23FEFE932}"/>
              </a:ext>
            </a:extLst>
          </p:cNvPr>
          <p:cNvSpPr/>
          <p:nvPr/>
        </p:nvSpPr>
        <p:spPr>
          <a:xfrm>
            <a:off x="679656" y="4075957"/>
            <a:ext cx="864096" cy="52597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6" name="グループ化 35">
            <a:extLst>
              <a:ext uri="{FF2B5EF4-FFF2-40B4-BE49-F238E27FC236}">
                <a16:creationId xmlns:a16="http://schemas.microsoft.com/office/drawing/2014/main" id="{14986DED-AC4C-42C3-B598-3CB06BA6BDC5}"/>
              </a:ext>
            </a:extLst>
          </p:cNvPr>
          <p:cNvGrpSpPr/>
          <p:nvPr/>
        </p:nvGrpSpPr>
        <p:grpSpPr>
          <a:xfrm>
            <a:off x="4543089" y="5782252"/>
            <a:ext cx="2189112" cy="579716"/>
            <a:chOff x="607199" y="4616222"/>
            <a:chExt cx="2189112" cy="579716"/>
          </a:xfrm>
        </p:grpSpPr>
        <p:sp>
          <p:nvSpPr>
            <p:cNvPr id="12" name="Rectangle 1">
              <a:extLst>
                <a:ext uri="{FF2B5EF4-FFF2-40B4-BE49-F238E27FC236}">
                  <a16:creationId xmlns:a16="http://schemas.microsoft.com/office/drawing/2014/main" id="{6E3C26E3-F17D-EE10-8166-BC763D70C688}"/>
                </a:ext>
              </a:extLst>
            </p:cNvPr>
            <p:cNvSpPr>
              <a:spLocks noChangeArrowheads="1"/>
            </p:cNvSpPr>
            <p:nvPr/>
          </p:nvSpPr>
          <p:spPr bwMode="auto">
            <a:xfrm>
              <a:off x="1140127" y="4616222"/>
              <a:ext cx="1656184"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偽</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誤情報</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30" name="図 29">
              <a:extLst>
                <a:ext uri="{FF2B5EF4-FFF2-40B4-BE49-F238E27FC236}">
                  <a16:creationId xmlns:a16="http://schemas.microsoft.com/office/drawing/2014/main" id="{0816116B-44A1-4374-BAAC-E6B0F915374A}"/>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37" name="グループ化 36">
            <a:extLst>
              <a:ext uri="{FF2B5EF4-FFF2-40B4-BE49-F238E27FC236}">
                <a16:creationId xmlns:a16="http://schemas.microsoft.com/office/drawing/2014/main" id="{2E78A01B-2442-43AB-A99A-3B8780908E20}"/>
              </a:ext>
            </a:extLst>
          </p:cNvPr>
          <p:cNvGrpSpPr/>
          <p:nvPr/>
        </p:nvGrpSpPr>
        <p:grpSpPr>
          <a:xfrm>
            <a:off x="592642" y="5823546"/>
            <a:ext cx="2679673" cy="595921"/>
            <a:chOff x="596182" y="5141139"/>
            <a:chExt cx="2679673" cy="595921"/>
          </a:xfrm>
        </p:grpSpPr>
        <p:sp>
          <p:nvSpPr>
            <p:cNvPr id="25" name="Rectangle 1">
              <a:extLst>
                <a:ext uri="{FF2B5EF4-FFF2-40B4-BE49-F238E27FC236}">
                  <a16:creationId xmlns:a16="http://schemas.microsoft.com/office/drawing/2014/main" id="{AC450AB4-6EAA-49B8-9D1A-D5A79C8E610E}"/>
                </a:ext>
              </a:extLst>
            </p:cNvPr>
            <p:cNvSpPr>
              <a:spLocks noChangeArrowheads="1"/>
            </p:cNvSpPr>
            <p:nvPr/>
          </p:nvSpPr>
          <p:spPr bwMode="auto">
            <a:xfrm>
              <a:off x="1140126" y="5141139"/>
              <a:ext cx="213572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認知バイアス</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31" name="図 30">
              <a:extLst>
                <a:ext uri="{FF2B5EF4-FFF2-40B4-BE49-F238E27FC236}">
                  <a16:creationId xmlns:a16="http://schemas.microsoft.com/office/drawing/2014/main" id="{23704838-2ACE-4792-8DC8-0DC458619335}"/>
                </a:ext>
              </a:extLst>
            </p:cNvPr>
            <p:cNvPicPr>
              <a:picLocks noChangeAspect="1"/>
            </p:cNvPicPr>
            <p:nvPr/>
          </p:nvPicPr>
          <p:blipFill>
            <a:blip r:embed="rId7"/>
            <a:stretch>
              <a:fillRect/>
            </a:stretch>
          </p:blipFill>
          <p:spPr>
            <a:xfrm>
              <a:off x="596182" y="5211082"/>
              <a:ext cx="637549" cy="525978"/>
            </a:xfrm>
            <a:prstGeom prst="rect">
              <a:avLst/>
            </a:prstGeom>
          </p:spPr>
        </p:pic>
      </p:grpSp>
      <p:grpSp>
        <p:nvGrpSpPr>
          <p:cNvPr id="5" name="グループ化 4">
            <a:extLst>
              <a:ext uri="{FF2B5EF4-FFF2-40B4-BE49-F238E27FC236}">
                <a16:creationId xmlns:a16="http://schemas.microsoft.com/office/drawing/2014/main" id="{2407D359-1F26-4D48-82B8-616DF5A59DCD}"/>
              </a:ext>
            </a:extLst>
          </p:cNvPr>
          <p:cNvGrpSpPr/>
          <p:nvPr/>
        </p:nvGrpSpPr>
        <p:grpSpPr>
          <a:xfrm>
            <a:off x="592642" y="5199965"/>
            <a:ext cx="3271256" cy="584987"/>
            <a:chOff x="580664" y="5666056"/>
            <a:chExt cx="3271256" cy="584987"/>
          </a:xfrm>
        </p:grpSpPr>
        <p:sp>
          <p:nvSpPr>
            <p:cNvPr id="26" name="Rectangle 1">
              <a:extLst>
                <a:ext uri="{FF2B5EF4-FFF2-40B4-BE49-F238E27FC236}">
                  <a16:creationId xmlns:a16="http://schemas.microsoft.com/office/drawing/2014/main" id="{B80700C8-A052-449C-8882-6C7615B974B7}"/>
                </a:ext>
              </a:extLst>
            </p:cNvPr>
            <p:cNvSpPr>
              <a:spLocks noChangeArrowheads="1"/>
            </p:cNvSpPr>
            <p:nvPr/>
          </p:nvSpPr>
          <p:spPr bwMode="auto">
            <a:xfrm>
              <a:off x="1140127" y="5666056"/>
              <a:ext cx="271179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フィルターバブル</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32" name="図 31">
              <a:extLst>
                <a:ext uri="{FF2B5EF4-FFF2-40B4-BE49-F238E27FC236}">
                  <a16:creationId xmlns:a16="http://schemas.microsoft.com/office/drawing/2014/main" id="{3CF06236-D943-4C02-846A-3C469A8977FF}"/>
                </a:ext>
              </a:extLst>
            </p:cNvPr>
            <p:cNvPicPr>
              <a:picLocks noChangeAspect="1"/>
            </p:cNvPicPr>
            <p:nvPr/>
          </p:nvPicPr>
          <p:blipFill>
            <a:blip r:embed="rId7"/>
            <a:stretch>
              <a:fillRect/>
            </a:stretch>
          </p:blipFill>
          <p:spPr>
            <a:xfrm>
              <a:off x="580664" y="5725065"/>
              <a:ext cx="637549" cy="525978"/>
            </a:xfrm>
            <a:prstGeom prst="rect">
              <a:avLst/>
            </a:prstGeom>
          </p:spPr>
        </p:pic>
      </p:grpSp>
      <p:grpSp>
        <p:nvGrpSpPr>
          <p:cNvPr id="6" name="グループ化 5">
            <a:extLst>
              <a:ext uri="{FF2B5EF4-FFF2-40B4-BE49-F238E27FC236}">
                <a16:creationId xmlns:a16="http://schemas.microsoft.com/office/drawing/2014/main" id="{1F9CF0BD-077D-4E19-92E2-25EB29038D05}"/>
              </a:ext>
            </a:extLst>
          </p:cNvPr>
          <p:cNvGrpSpPr/>
          <p:nvPr/>
        </p:nvGrpSpPr>
        <p:grpSpPr>
          <a:xfrm>
            <a:off x="580664" y="4601935"/>
            <a:ext cx="3952933" cy="607019"/>
            <a:chOff x="3632800" y="4604063"/>
            <a:chExt cx="3952933" cy="607019"/>
          </a:xfrm>
        </p:grpSpPr>
        <p:sp>
          <p:nvSpPr>
            <p:cNvPr id="27" name="Rectangle 1">
              <a:extLst>
                <a:ext uri="{FF2B5EF4-FFF2-40B4-BE49-F238E27FC236}">
                  <a16:creationId xmlns:a16="http://schemas.microsoft.com/office/drawing/2014/main" id="{3790857F-9695-437C-882A-FFAC2DD7B617}"/>
                </a:ext>
              </a:extLst>
            </p:cNvPr>
            <p:cNvSpPr>
              <a:spLocks noChangeArrowheads="1"/>
            </p:cNvSpPr>
            <p:nvPr/>
          </p:nvSpPr>
          <p:spPr bwMode="auto">
            <a:xfrm>
              <a:off x="4148025" y="4604063"/>
              <a:ext cx="3437708"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rPr>
                <a:t>アテンション・エコノミー</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33" name="図 32">
              <a:extLst>
                <a:ext uri="{FF2B5EF4-FFF2-40B4-BE49-F238E27FC236}">
                  <a16:creationId xmlns:a16="http://schemas.microsoft.com/office/drawing/2014/main" id="{A090FDE5-E987-451B-8BBA-2BBEAECCA921}"/>
                </a:ext>
              </a:extLst>
            </p:cNvPr>
            <p:cNvPicPr>
              <a:picLocks noChangeAspect="1"/>
            </p:cNvPicPr>
            <p:nvPr/>
          </p:nvPicPr>
          <p:blipFill>
            <a:blip r:embed="rId7"/>
            <a:stretch>
              <a:fillRect/>
            </a:stretch>
          </p:blipFill>
          <p:spPr>
            <a:xfrm>
              <a:off x="3632800" y="4685104"/>
              <a:ext cx="637549" cy="525978"/>
            </a:xfrm>
            <a:prstGeom prst="rect">
              <a:avLst/>
            </a:prstGeom>
          </p:spPr>
        </p:pic>
      </p:grpSp>
      <p:pic>
        <p:nvPicPr>
          <p:cNvPr id="35" name="図 34">
            <a:extLst>
              <a:ext uri="{FF2B5EF4-FFF2-40B4-BE49-F238E27FC236}">
                <a16:creationId xmlns:a16="http://schemas.microsoft.com/office/drawing/2014/main" id="{91C055DB-23D5-4AE1-B179-EDA69F909E35}"/>
              </a:ext>
            </a:extLst>
          </p:cNvPr>
          <p:cNvPicPr>
            <a:picLocks noChangeAspect="1"/>
          </p:cNvPicPr>
          <p:nvPr/>
        </p:nvPicPr>
        <p:blipFill>
          <a:blip r:embed="rId8"/>
          <a:stretch>
            <a:fillRect/>
          </a:stretch>
        </p:blipFill>
        <p:spPr>
          <a:xfrm>
            <a:off x="7314152" y="4798498"/>
            <a:ext cx="1578328" cy="1972909"/>
          </a:xfrm>
          <a:prstGeom prst="rect">
            <a:avLst/>
          </a:prstGeom>
        </p:spPr>
      </p:pic>
      <p:grpSp>
        <p:nvGrpSpPr>
          <p:cNvPr id="38" name="グループ化 37">
            <a:extLst>
              <a:ext uri="{FF2B5EF4-FFF2-40B4-BE49-F238E27FC236}">
                <a16:creationId xmlns:a16="http://schemas.microsoft.com/office/drawing/2014/main" id="{568F04E4-A732-454E-8756-DD4F0DDABE13}"/>
              </a:ext>
            </a:extLst>
          </p:cNvPr>
          <p:cNvGrpSpPr/>
          <p:nvPr/>
        </p:nvGrpSpPr>
        <p:grpSpPr>
          <a:xfrm>
            <a:off x="4516088" y="4610494"/>
            <a:ext cx="2864063" cy="595921"/>
            <a:chOff x="596182" y="5141139"/>
            <a:chExt cx="2864063" cy="595921"/>
          </a:xfrm>
        </p:grpSpPr>
        <p:sp>
          <p:nvSpPr>
            <p:cNvPr id="39" name="Rectangle 1">
              <a:extLst>
                <a:ext uri="{FF2B5EF4-FFF2-40B4-BE49-F238E27FC236}">
                  <a16:creationId xmlns:a16="http://schemas.microsoft.com/office/drawing/2014/main" id="{5558923A-861D-4BC5-9A71-A03D6A917202}"/>
                </a:ext>
              </a:extLst>
            </p:cNvPr>
            <p:cNvSpPr>
              <a:spLocks noChangeArrowheads="1"/>
            </p:cNvSpPr>
            <p:nvPr/>
          </p:nvSpPr>
          <p:spPr bwMode="auto">
            <a:xfrm>
              <a:off x="1140126" y="5141139"/>
              <a:ext cx="232011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デジタル足あと</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40" name="図 39">
              <a:extLst>
                <a:ext uri="{FF2B5EF4-FFF2-40B4-BE49-F238E27FC236}">
                  <a16:creationId xmlns:a16="http://schemas.microsoft.com/office/drawing/2014/main" id="{87A4BF7C-881C-44AD-BE43-5520F635921C}"/>
                </a:ext>
              </a:extLst>
            </p:cNvPr>
            <p:cNvPicPr>
              <a:picLocks noChangeAspect="1"/>
            </p:cNvPicPr>
            <p:nvPr/>
          </p:nvPicPr>
          <p:blipFill>
            <a:blip r:embed="rId7"/>
            <a:stretch>
              <a:fillRect/>
            </a:stretch>
          </p:blipFill>
          <p:spPr>
            <a:xfrm>
              <a:off x="596182" y="5211082"/>
              <a:ext cx="637549" cy="525978"/>
            </a:xfrm>
            <a:prstGeom prst="rect">
              <a:avLst/>
            </a:prstGeom>
          </p:spPr>
        </p:pic>
      </p:grpSp>
      <p:grpSp>
        <p:nvGrpSpPr>
          <p:cNvPr id="29" name="グループ化 28">
            <a:extLst>
              <a:ext uri="{FF2B5EF4-FFF2-40B4-BE49-F238E27FC236}">
                <a16:creationId xmlns:a16="http://schemas.microsoft.com/office/drawing/2014/main" id="{CAAC8D86-3686-476D-905C-0E3BE0CFBDC9}"/>
              </a:ext>
            </a:extLst>
          </p:cNvPr>
          <p:cNvGrpSpPr/>
          <p:nvPr/>
        </p:nvGrpSpPr>
        <p:grpSpPr>
          <a:xfrm>
            <a:off x="4535127" y="5148961"/>
            <a:ext cx="3227018" cy="607019"/>
            <a:chOff x="3632800" y="4604063"/>
            <a:chExt cx="3227018" cy="607019"/>
          </a:xfrm>
        </p:grpSpPr>
        <p:sp>
          <p:nvSpPr>
            <p:cNvPr id="34" name="Rectangle 1">
              <a:extLst>
                <a:ext uri="{FF2B5EF4-FFF2-40B4-BE49-F238E27FC236}">
                  <a16:creationId xmlns:a16="http://schemas.microsoft.com/office/drawing/2014/main" id="{39C60F47-0066-4804-ACA7-03AB2FBD968D}"/>
                </a:ext>
              </a:extLst>
            </p:cNvPr>
            <p:cNvSpPr>
              <a:spLocks noChangeArrowheads="1"/>
            </p:cNvSpPr>
            <p:nvPr/>
          </p:nvSpPr>
          <p:spPr bwMode="auto">
            <a:xfrm>
              <a:off x="4148025" y="4604063"/>
              <a:ext cx="271179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エコーチェンバー</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41" name="図 40">
              <a:extLst>
                <a:ext uri="{FF2B5EF4-FFF2-40B4-BE49-F238E27FC236}">
                  <a16:creationId xmlns:a16="http://schemas.microsoft.com/office/drawing/2014/main" id="{EE148DBA-9127-44A2-A8D1-570B45EA0C2E}"/>
                </a:ext>
              </a:extLst>
            </p:cNvPr>
            <p:cNvPicPr>
              <a:picLocks noChangeAspect="1"/>
            </p:cNvPicPr>
            <p:nvPr/>
          </p:nvPicPr>
          <p:blipFill>
            <a:blip r:embed="rId7"/>
            <a:stretch>
              <a:fillRect/>
            </a:stretch>
          </p:blipFill>
          <p:spPr>
            <a:xfrm>
              <a:off x="3632800" y="4685104"/>
              <a:ext cx="637549" cy="525978"/>
            </a:xfrm>
            <a:prstGeom prst="rect">
              <a:avLst/>
            </a:prstGeom>
          </p:spPr>
        </p:pic>
      </p:grpSp>
    </p:spTree>
    <p:extLst>
      <p:ext uri="{BB962C8B-B14F-4D97-AF65-F5344CB8AC3E}">
        <p14:creationId xmlns:p14="http://schemas.microsoft.com/office/powerpoint/2010/main" val="644032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07"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9E4F08B2-E977-A5C8-7D25-840C1587FB5B}"/>
              </a:ext>
            </a:extLst>
          </p:cNvPr>
          <p:cNvSpPr txBox="1"/>
          <p:nvPr/>
        </p:nvSpPr>
        <p:spPr>
          <a:xfrm>
            <a:off x="378198" y="1865991"/>
            <a:ext cx="8514282" cy="1189556"/>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インターネットには、人の注目（</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アテンション）をひくような情報によって、クリックを促し、</a:t>
            </a:r>
            <a:r>
              <a:rPr lang="ja-JP" altLang="en-US" b="1" dirty="0">
                <a:solidFill>
                  <a:srgbClr val="00B050"/>
                </a:solidFill>
                <a:latin typeface="メイリオ" panose="020B0604030504040204" pitchFamily="50" charset="-128"/>
                <a:ea typeface="メイリオ" panose="020B0604030504040204" pitchFamily="50" charset="-128"/>
              </a:rPr>
              <a:t>より多くの広告を見たり、サービスを使ってもらおうとする仕組み</a:t>
            </a:r>
            <a:r>
              <a:rPr lang="ja-JP" altLang="en-US" b="1" dirty="0">
                <a:latin typeface="メイリオ" panose="020B0604030504040204" pitchFamily="50" charset="-128"/>
                <a:ea typeface="メイリオ" panose="020B0604030504040204" pitchFamily="50" charset="-128"/>
              </a:rPr>
              <a:t>があります。この仕組みのことを</a:t>
            </a:r>
            <a:r>
              <a:rPr lang="ja-JP" altLang="en-US" sz="2000" b="1" dirty="0">
                <a:solidFill>
                  <a:srgbClr val="00B050"/>
                </a:solidFill>
                <a:latin typeface="メイリオ" panose="020B0604030504040204" pitchFamily="50" charset="-128"/>
                <a:ea typeface="メイリオ" panose="020B0604030504040204" pitchFamily="50" charset="-128"/>
              </a:rPr>
              <a:t>アテンション・エコノミー</a:t>
            </a:r>
            <a:r>
              <a:rPr lang="ja-JP" altLang="en-US" b="1" dirty="0">
                <a:latin typeface="メイリオ" panose="020B0604030504040204" pitchFamily="50" charset="-128"/>
                <a:ea typeface="メイリオ" panose="020B0604030504040204" pitchFamily="50" charset="-128"/>
              </a:rPr>
              <a:t>といいます。</a:t>
            </a:r>
            <a:endParaRPr lang="en-US" altLang="ja-JP" b="1" dirty="0">
              <a:latin typeface="メイリオ" panose="020B0604030504040204" pitchFamily="50" charset="-128"/>
              <a:ea typeface="メイリオ" panose="020B0604030504040204" pitchFamily="50" charset="-128"/>
            </a:endParaRPr>
          </a:p>
        </p:txBody>
      </p:sp>
      <p:pic>
        <p:nvPicPr>
          <p:cNvPr id="13" name="図 12" descr="アイコン&#10;&#10;自動的に生成された説明">
            <a:extLst>
              <a:ext uri="{FF2B5EF4-FFF2-40B4-BE49-F238E27FC236}">
                <a16:creationId xmlns:a16="http://schemas.microsoft.com/office/drawing/2014/main" id="{3D7CA322-4B9C-C14A-A90C-21817BA26E5B}"/>
              </a:ext>
            </a:extLst>
          </p:cNvPr>
          <p:cNvPicPr>
            <a:picLocks noChangeAspect="1"/>
          </p:cNvPicPr>
          <p:nvPr/>
        </p:nvPicPr>
        <p:blipFill>
          <a:blip r:embed="rId7"/>
          <a:stretch>
            <a:fillRect/>
          </a:stretch>
        </p:blipFill>
        <p:spPr>
          <a:xfrm>
            <a:off x="5283576" y="5514060"/>
            <a:ext cx="1152158" cy="1098675"/>
          </a:xfrm>
          <a:prstGeom prst="rect">
            <a:avLst/>
          </a:prstGeom>
        </p:spPr>
      </p:pic>
      <p:sp>
        <p:nvSpPr>
          <p:cNvPr id="11" name="タイトル 1">
            <a:extLst>
              <a:ext uri="{FF2B5EF4-FFF2-40B4-BE49-F238E27FC236}">
                <a16:creationId xmlns:a16="http://schemas.microsoft.com/office/drawing/2014/main" id="{0B4AF552-4C20-B81C-3DED-AC20CBA0F032}"/>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sp>
        <p:nvSpPr>
          <p:cNvPr id="6" name="吹き出し: 角を丸めた四角形 5">
            <a:extLst>
              <a:ext uri="{FF2B5EF4-FFF2-40B4-BE49-F238E27FC236}">
                <a16:creationId xmlns:a16="http://schemas.microsoft.com/office/drawing/2014/main" id="{51A311D6-9802-3038-6540-6E5E28B44BA1}"/>
              </a:ext>
            </a:extLst>
          </p:cNvPr>
          <p:cNvSpPr/>
          <p:nvPr/>
        </p:nvSpPr>
        <p:spPr>
          <a:xfrm>
            <a:off x="6435734" y="4549361"/>
            <a:ext cx="2664296" cy="1496982"/>
          </a:xfrm>
          <a:prstGeom prst="wedgeRoundRectCallout">
            <a:avLst>
              <a:gd name="adj1" fmla="val -42890"/>
              <a:gd name="adj2" fmla="val 65922"/>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a:t>
            </a:r>
          </a:p>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ネットのニュース記事の見出しにつられてクリックしたが期待した内容とは違った･･･</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43CFF251-8B42-4797-8BE3-E21726C2C60C}"/>
              </a:ext>
            </a:extLst>
          </p:cNvPr>
          <p:cNvGrpSpPr/>
          <p:nvPr/>
        </p:nvGrpSpPr>
        <p:grpSpPr>
          <a:xfrm>
            <a:off x="378198" y="3271992"/>
            <a:ext cx="1440160" cy="461665"/>
            <a:chOff x="1641715" y="2924944"/>
            <a:chExt cx="1440160" cy="461665"/>
          </a:xfrm>
        </p:grpSpPr>
        <p:sp>
          <p:nvSpPr>
            <p:cNvPr id="17" name="四角形: 角を丸くする 16">
              <a:extLst>
                <a:ext uri="{FF2B5EF4-FFF2-40B4-BE49-F238E27FC236}">
                  <a16:creationId xmlns:a16="http://schemas.microsoft.com/office/drawing/2014/main" id="{B72BE763-DE06-46E0-915C-95D8B85D6E58}"/>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D82F3349-E2AE-4047-A574-0C23ED07DF38}"/>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19" name="グループ化 18">
            <a:extLst>
              <a:ext uri="{FF2B5EF4-FFF2-40B4-BE49-F238E27FC236}">
                <a16:creationId xmlns:a16="http://schemas.microsoft.com/office/drawing/2014/main" id="{CA855DF3-35C0-48D8-9262-800F33192355}"/>
              </a:ext>
            </a:extLst>
          </p:cNvPr>
          <p:cNvGrpSpPr/>
          <p:nvPr/>
        </p:nvGrpSpPr>
        <p:grpSpPr>
          <a:xfrm>
            <a:off x="255742" y="4001193"/>
            <a:ext cx="5175901" cy="926529"/>
            <a:chOff x="4427985" y="4373593"/>
            <a:chExt cx="5175901" cy="926529"/>
          </a:xfrm>
        </p:grpSpPr>
        <p:pic>
          <p:nvPicPr>
            <p:cNvPr id="21" name="図 20">
              <a:extLst>
                <a:ext uri="{FF2B5EF4-FFF2-40B4-BE49-F238E27FC236}">
                  <a16:creationId xmlns:a16="http://schemas.microsoft.com/office/drawing/2014/main" id="{3A4EC9BF-DDE8-42FA-8347-0F0A3DE36CB3}"/>
                </a:ext>
              </a:extLst>
            </p:cNvPr>
            <p:cNvPicPr>
              <a:picLocks noChangeAspect="1"/>
            </p:cNvPicPr>
            <p:nvPr/>
          </p:nvPicPr>
          <p:blipFill>
            <a:blip r:embed="rId8"/>
            <a:stretch>
              <a:fillRect/>
            </a:stretch>
          </p:blipFill>
          <p:spPr>
            <a:xfrm>
              <a:off x="4427985" y="4589880"/>
              <a:ext cx="719282" cy="710242"/>
            </a:xfrm>
            <a:prstGeom prst="rect">
              <a:avLst/>
            </a:prstGeom>
          </p:spPr>
        </p:pic>
        <p:sp>
          <p:nvSpPr>
            <p:cNvPr id="22" name="テキスト ボックス 21">
              <a:extLst>
                <a:ext uri="{FF2B5EF4-FFF2-40B4-BE49-F238E27FC236}">
                  <a16:creationId xmlns:a16="http://schemas.microsoft.com/office/drawing/2014/main" id="{9BBF5A7C-C7A6-4A7A-A506-064A7FE675B7}"/>
                </a:ext>
              </a:extLst>
            </p:cNvPr>
            <p:cNvSpPr txBox="1"/>
            <p:nvPr/>
          </p:nvSpPr>
          <p:spPr>
            <a:xfrm>
              <a:off x="4981465" y="4373593"/>
              <a:ext cx="4622421"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ネットや</a:t>
              </a:r>
              <a:r>
                <a:rPr lang="en-US" altLang="ja-JP" sz="1600" b="1" dirty="0">
                  <a:latin typeface="メイリオ" panose="020B0604030504040204" pitchFamily="50" charset="-128"/>
                  <a:ea typeface="メイリオ" panose="020B0604030504040204" pitchFamily="50" charset="-128"/>
                </a:rPr>
                <a:t>SNS</a:t>
              </a:r>
              <a:r>
                <a:rPr lang="ja-JP" altLang="en-US" sz="1600" b="1" dirty="0">
                  <a:latin typeface="メイリオ" panose="020B0604030504040204" pitchFamily="50" charset="-128"/>
                  <a:ea typeface="メイリオ" panose="020B0604030504040204" pitchFamily="50" charset="-128"/>
                </a:rPr>
                <a:t>では利用者からよりクリックされるために</a:t>
              </a:r>
              <a:r>
                <a:rPr lang="ja-JP" altLang="en-US" sz="1600" b="1" dirty="0">
                  <a:solidFill>
                    <a:srgbClr val="00B050"/>
                  </a:solidFill>
                  <a:latin typeface="メイリオ" panose="020B0604030504040204" pitchFamily="50" charset="-128"/>
                  <a:ea typeface="メイリオ" panose="020B0604030504040204" pitchFamily="50" charset="-128"/>
                </a:rPr>
                <a:t>過激なタイトルや内容、憶測だけで作成された記事等</a:t>
              </a:r>
              <a:r>
                <a:rPr lang="ja-JP" altLang="en-US" sz="1600" b="1" dirty="0">
                  <a:latin typeface="メイリオ" panose="020B0604030504040204" pitchFamily="50" charset="-128"/>
                  <a:ea typeface="メイリオ" panose="020B0604030504040204" pitchFamily="50" charset="-128"/>
                </a:rPr>
                <a:t>が生み出されることがあります。</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9C47132D-D114-4E5E-A12A-581D591AC25D}"/>
              </a:ext>
            </a:extLst>
          </p:cNvPr>
          <p:cNvGrpSpPr/>
          <p:nvPr/>
        </p:nvGrpSpPr>
        <p:grpSpPr>
          <a:xfrm>
            <a:off x="244202" y="5034259"/>
            <a:ext cx="5015787" cy="1118255"/>
            <a:chOff x="4427985" y="4373593"/>
            <a:chExt cx="5015787" cy="1118255"/>
          </a:xfrm>
        </p:grpSpPr>
        <p:pic>
          <p:nvPicPr>
            <p:cNvPr id="24" name="図 23">
              <a:extLst>
                <a:ext uri="{FF2B5EF4-FFF2-40B4-BE49-F238E27FC236}">
                  <a16:creationId xmlns:a16="http://schemas.microsoft.com/office/drawing/2014/main" id="{40D89079-8975-4EDD-ACB5-AE1A97F4CE31}"/>
                </a:ext>
              </a:extLst>
            </p:cNvPr>
            <p:cNvPicPr>
              <a:picLocks noChangeAspect="1"/>
            </p:cNvPicPr>
            <p:nvPr/>
          </p:nvPicPr>
          <p:blipFill>
            <a:blip r:embed="rId8"/>
            <a:stretch>
              <a:fillRect/>
            </a:stretch>
          </p:blipFill>
          <p:spPr>
            <a:xfrm>
              <a:off x="4427985" y="4589880"/>
              <a:ext cx="719282" cy="710242"/>
            </a:xfrm>
            <a:prstGeom prst="rect">
              <a:avLst/>
            </a:prstGeom>
          </p:spPr>
        </p:pic>
        <p:sp>
          <p:nvSpPr>
            <p:cNvPr id="25" name="テキスト ボックス 24">
              <a:extLst>
                <a:ext uri="{FF2B5EF4-FFF2-40B4-BE49-F238E27FC236}">
                  <a16:creationId xmlns:a16="http://schemas.microsoft.com/office/drawing/2014/main" id="{868CEF44-C5AA-401E-A179-8C0B10B4F17F}"/>
                </a:ext>
              </a:extLst>
            </p:cNvPr>
            <p:cNvSpPr txBox="1"/>
            <p:nvPr/>
          </p:nvSpPr>
          <p:spPr>
            <a:xfrm>
              <a:off x="4981466" y="4373593"/>
              <a:ext cx="4462306" cy="1118255"/>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アテンション・エコノミーはクリックしたくなる情報を生み出すために</a:t>
              </a:r>
              <a:r>
                <a:rPr lang="ja-JP" altLang="en-US" sz="1600" b="1" dirty="0">
                  <a:solidFill>
                    <a:srgbClr val="00B050"/>
                  </a:solidFill>
                  <a:latin typeface="メイリオ" panose="020B0604030504040204" pitchFamily="50" charset="-128"/>
                  <a:ea typeface="メイリオ" panose="020B0604030504040204" pitchFamily="50" charset="-128"/>
                </a:rPr>
                <a:t>「偽・誤情報（→</a:t>
              </a:r>
              <a:r>
                <a:rPr lang="en-US" altLang="ja-JP" sz="1600" b="1" dirty="0">
                  <a:solidFill>
                    <a:srgbClr val="00B050"/>
                  </a:solidFill>
                  <a:latin typeface="メイリオ" panose="020B0604030504040204" pitchFamily="50" charset="-128"/>
                  <a:ea typeface="メイリオ" panose="020B0604030504040204" pitchFamily="50" charset="-128"/>
                </a:rPr>
                <a:t>18P</a:t>
              </a:r>
              <a:r>
                <a:rPr lang="ja-JP" altLang="en-US" sz="1600" b="1" dirty="0">
                  <a:solidFill>
                    <a:srgbClr val="00B050"/>
                  </a:solidFill>
                  <a:latin typeface="メイリオ" panose="020B0604030504040204" pitchFamily="50" charset="-128"/>
                  <a:ea typeface="メイリオ" panose="020B0604030504040204" pitchFamily="50" charset="-128"/>
                </a:rPr>
                <a:t>）」の拡散や「誹謗中傷・炎上（→</a:t>
              </a:r>
              <a:r>
                <a:rPr lang="en-US" altLang="ja-JP" sz="1600" b="1" dirty="0">
                  <a:solidFill>
                    <a:srgbClr val="00B050"/>
                  </a:solidFill>
                  <a:latin typeface="メイリオ" panose="020B0604030504040204" pitchFamily="50" charset="-128"/>
                  <a:ea typeface="メイリオ" panose="020B0604030504040204" pitchFamily="50" charset="-128"/>
                </a:rPr>
                <a:t>23P</a:t>
              </a:r>
              <a:r>
                <a:rPr lang="ja-JP" altLang="en-US" sz="1600" b="1" dirty="0">
                  <a:solidFill>
                    <a:srgbClr val="00B050"/>
                  </a:solidFill>
                  <a:latin typeface="メイリオ" panose="020B0604030504040204" pitchFamily="50" charset="-128"/>
                  <a:ea typeface="メイリオ" panose="020B0604030504040204" pitchFamily="50" charset="-128"/>
                </a:rPr>
                <a:t>）」を助長させる構造</a:t>
              </a:r>
              <a:r>
                <a:rPr lang="ja-JP" altLang="en-US" sz="1600" b="1" dirty="0">
                  <a:latin typeface="メイリオ" panose="020B0604030504040204" pitchFamily="50" charset="-128"/>
                  <a:ea typeface="メイリオ" panose="020B0604030504040204" pitchFamily="50" charset="-128"/>
                </a:rPr>
                <a:t>を有しています。</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6" name="グループ化 25">
            <a:extLst>
              <a:ext uri="{FF2B5EF4-FFF2-40B4-BE49-F238E27FC236}">
                <a16:creationId xmlns:a16="http://schemas.microsoft.com/office/drawing/2014/main" id="{DCFE0CA4-C11B-4EEB-A2CC-E22D6FE72D52}"/>
              </a:ext>
            </a:extLst>
          </p:cNvPr>
          <p:cNvGrpSpPr/>
          <p:nvPr/>
        </p:nvGrpSpPr>
        <p:grpSpPr>
          <a:xfrm>
            <a:off x="251520" y="1307988"/>
            <a:ext cx="3952933" cy="607019"/>
            <a:chOff x="3632800" y="4604063"/>
            <a:chExt cx="3952933" cy="607019"/>
          </a:xfrm>
        </p:grpSpPr>
        <p:sp>
          <p:nvSpPr>
            <p:cNvPr id="27" name="Rectangle 1">
              <a:extLst>
                <a:ext uri="{FF2B5EF4-FFF2-40B4-BE49-F238E27FC236}">
                  <a16:creationId xmlns:a16="http://schemas.microsoft.com/office/drawing/2014/main" id="{25DD5A63-5EBB-4340-A843-7092D82015CC}"/>
                </a:ext>
              </a:extLst>
            </p:cNvPr>
            <p:cNvSpPr>
              <a:spLocks noChangeArrowheads="1"/>
            </p:cNvSpPr>
            <p:nvPr/>
          </p:nvSpPr>
          <p:spPr bwMode="auto">
            <a:xfrm>
              <a:off x="4148025" y="4604063"/>
              <a:ext cx="3437708"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rPr>
                <a:t>アテンション・エコノミー</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28" name="図 27">
              <a:extLst>
                <a:ext uri="{FF2B5EF4-FFF2-40B4-BE49-F238E27FC236}">
                  <a16:creationId xmlns:a16="http://schemas.microsoft.com/office/drawing/2014/main" id="{7A4F9636-BAA5-44C3-A771-1394564F9277}"/>
                </a:ext>
              </a:extLst>
            </p:cNvPr>
            <p:cNvPicPr>
              <a:picLocks noChangeAspect="1"/>
            </p:cNvPicPr>
            <p:nvPr/>
          </p:nvPicPr>
          <p:blipFill>
            <a:blip r:embed="rId9"/>
            <a:stretch>
              <a:fillRect/>
            </a:stretch>
          </p:blipFill>
          <p:spPr>
            <a:xfrm>
              <a:off x="3632800" y="4685104"/>
              <a:ext cx="637549" cy="525978"/>
            </a:xfrm>
            <a:prstGeom prst="rect">
              <a:avLst/>
            </a:prstGeom>
          </p:spPr>
        </p:pic>
      </p:grpSp>
      <p:sp>
        <p:nvSpPr>
          <p:cNvPr id="29" name="吹き出し: 角を丸めた四角形 28">
            <a:extLst>
              <a:ext uri="{FF2B5EF4-FFF2-40B4-BE49-F238E27FC236}">
                <a16:creationId xmlns:a16="http://schemas.microsoft.com/office/drawing/2014/main" id="{13E0CC95-F46E-4423-81A2-739C7BA69F72}"/>
              </a:ext>
            </a:extLst>
          </p:cNvPr>
          <p:cNvSpPr/>
          <p:nvPr/>
        </p:nvSpPr>
        <p:spPr>
          <a:xfrm>
            <a:off x="5277636" y="3134779"/>
            <a:ext cx="2664296" cy="1335349"/>
          </a:xfrm>
          <a:prstGeom prst="wedgeRoundRectCallout">
            <a:avLst>
              <a:gd name="adj1" fmla="val -28049"/>
              <a:gd name="adj2" fmla="val 102011"/>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a:t>
            </a:r>
          </a:p>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有名人の悪口を言う動画や投稿をついつい見てしまう･･･</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15247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30"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C5D926D7-6513-27B7-07CB-E4C38371DC1A}"/>
              </a:ext>
            </a:extLst>
          </p:cNvPr>
          <p:cNvSpPr txBox="1"/>
          <p:nvPr/>
        </p:nvSpPr>
        <p:spPr>
          <a:xfrm>
            <a:off x="267777" y="1868298"/>
            <a:ext cx="8480687" cy="2592248"/>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インターネットを利用するとき、オンライン上には</a:t>
            </a:r>
            <a:endParaRPr lang="en-US" altLang="ja-JP" b="1" dirty="0">
              <a:latin typeface="メイリオ" panose="020B0604030504040204" pitchFamily="50" charset="-128"/>
              <a:ea typeface="メイリオ" panose="020B0604030504040204" pitchFamily="50" charset="-128"/>
            </a:endParaRPr>
          </a:p>
          <a:p>
            <a:pP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○ウェブページの閲覧履歴　○送受信された電子メール</a:t>
            </a:r>
            <a:endParaRPr lang="en-US" altLang="ja-JP" b="1" dirty="0">
              <a:solidFill>
                <a:srgbClr val="00B050"/>
              </a:solidFill>
              <a:latin typeface="メイリオ" panose="020B0604030504040204" pitchFamily="50" charset="-128"/>
              <a:ea typeface="メイリオ" panose="020B0604030504040204" pitchFamily="50" charset="-128"/>
            </a:endParaRPr>
          </a:p>
          <a:p>
            <a:pPr marL="185738" indent="-185738">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○利用登録のために入力したメールアドレスなどのアカウント情報</a:t>
            </a:r>
            <a:endParaRPr lang="en-US" altLang="ja-JP" b="1" dirty="0">
              <a:solidFill>
                <a:srgbClr val="00B050"/>
              </a:solidFill>
              <a:latin typeface="メイリオ" panose="020B0604030504040204" pitchFamily="50" charset="-128"/>
              <a:ea typeface="メイリオ" panose="020B0604030504040204" pitchFamily="50" charset="-128"/>
            </a:endParaRPr>
          </a:p>
          <a:p>
            <a:pPr marL="185738" indent="-185738">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○ソーシャルメディアへの投稿</a:t>
            </a:r>
            <a:endParaRPr lang="en-US" altLang="ja-JP" b="1" dirty="0">
              <a:solidFill>
                <a:srgbClr val="00B050"/>
              </a:solidFill>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など、個人の行動記録が残されます。これを、</a:t>
            </a:r>
            <a:r>
              <a:rPr lang="ja-JP" altLang="en-US" b="1" dirty="0">
                <a:solidFill>
                  <a:srgbClr val="00B050"/>
                </a:solidFill>
                <a:latin typeface="メイリオ" panose="020B0604030504040204" pitchFamily="50" charset="-128"/>
                <a:ea typeface="メイリオ" panose="020B0604030504040204" pitchFamily="50" charset="-128"/>
              </a:rPr>
              <a:t>「デジタル足あと」</a:t>
            </a:r>
            <a:r>
              <a:rPr lang="ja-JP" altLang="en-US" b="1" dirty="0">
                <a:latin typeface="メイリオ" panose="020B0604030504040204" pitchFamily="50" charset="-128"/>
                <a:ea typeface="メイリオ" panose="020B0604030504040204" pitchFamily="50" charset="-128"/>
              </a:rPr>
              <a:t>といいます。</a:t>
            </a:r>
            <a:endParaRPr lang="en-US" altLang="ja-JP" b="1" dirty="0">
              <a:latin typeface="メイリオ" panose="020B0604030504040204" pitchFamily="50" charset="-128"/>
              <a:ea typeface="メイリオ" panose="020B0604030504040204" pitchFamily="50" charset="-128"/>
            </a:endParaRPr>
          </a:p>
          <a:p>
            <a:pP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「デジタル足あと」</a:t>
            </a:r>
            <a:r>
              <a:rPr lang="ja-JP" altLang="en-US" b="1" dirty="0">
                <a:latin typeface="メイリオ" panose="020B0604030504040204" pitchFamily="50" charset="-128"/>
                <a:ea typeface="メイリオ" panose="020B0604030504040204" pitchFamily="50" charset="-128"/>
              </a:rPr>
              <a:t>は、これから紹介する様々なインターネット上の現象と関連性があります。</a:t>
            </a:r>
            <a:endParaRPr lang="en-US" altLang="ja-JP" b="1"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2145E495-9116-8E5B-B4EB-E71334E73091}"/>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9" name="グループ化 8">
            <a:extLst>
              <a:ext uri="{FF2B5EF4-FFF2-40B4-BE49-F238E27FC236}">
                <a16:creationId xmlns:a16="http://schemas.microsoft.com/office/drawing/2014/main" id="{E42AFC55-623E-4C30-A527-5B38CDD0472F}"/>
              </a:ext>
            </a:extLst>
          </p:cNvPr>
          <p:cNvGrpSpPr/>
          <p:nvPr/>
        </p:nvGrpSpPr>
        <p:grpSpPr>
          <a:xfrm>
            <a:off x="267777" y="1301146"/>
            <a:ext cx="2864063" cy="595921"/>
            <a:chOff x="596182" y="5141139"/>
            <a:chExt cx="2864063" cy="595921"/>
          </a:xfrm>
        </p:grpSpPr>
        <p:sp>
          <p:nvSpPr>
            <p:cNvPr id="11" name="Rectangle 1">
              <a:extLst>
                <a:ext uri="{FF2B5EF4-FFF2-40B4-BE49-F238E27FC236}">
                  <a16:creationId xmlns:a16="http://schemas.microsoft.com/office/drawing/2014/main" id="{2E8FFA86-9390-4D15-B38C-3482895D5F8B}"/>
                </a:ext>
              </a:extLst>
            </p:cNvPr>
            <p:cNvSpPr>
              <a:spLocks noChangeArrowheads="1"/>
            </p:cNvSpPr>
            <p:nvPr/>
          </p:nvSpPr>
          <p:spPr bwMode="auto">
            <a:xfrm>
              <a:off x="1140126" y="5141139"/>
              <a:ext cx="232011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デジタル足あと</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2" name="図 11">
              <a:extLst>
                <a:ext uri="{FF2B5EF4-FFF2-40B4-BE49-F238E27FC236}">
                  <a16:creationId xmlns:a16="http://schemas.microsoft.com/office/drawing/2014/main" id="{FD55E360-2E99-4462-B0AE-2707742E3BAA}"/>
                </a:ext>
              </a:extLst>
            </p:cNvPr>
            <p:cNvPicPr>
              <a:picLocks noChangeAspect="1"/>
            </p:cNvPicPr>
            <p:nvPr/>
          </p:nvPicPr>
          <p:blipFill>
            <a:blip r:embed="rId7"/>
            <a:stretch>
              <a:fillRect/>
            </a:stretch>
          </p:blipFill>
          <p:spPr>
            <a:xfrm>
              <a:off x="596182" y="5211082"/>
              <a:ext cx="637549" cy="525978"/>
            </a:xfrm>
            <a:prstGeom prst="rect">
              <a:avLst/>
            </a:prstGeom>
          </p:spPr>
        </p:pic>
      </p:grpSp>
      <p:grpSp>
        <p:nvGrpSpPr>
          <p:cNvPr id="15" name="グループ化 14">
            <a:extLst>
              <a:ext uri="{FF2B5EF4-FFF2-40B4-BE49-F238E27FC236}">
                <a16:creationId xmlns:a16="http://schemas.microsoft.com/office/drawing/2014/main" id="{21271044-16CC-4873-805B-BDDEBF53941C}"/>
              </a:ext>
            </a:extLst>
          </p:cNvPr>
          <p:cNvGrpSpPr/>
          <p:nvPr/>
        </p:nvGrpSpPr>
        <p:grpSpPr>
          <a:xfrm>
            <a:off x="3851920" y="4210257"/>
            <a:ext cx="1440160" cy="461665"/>
            <a:chOff x="1641715" y="2924944"/>
            <a:chExt cx="1440160" cy="461665"/>
          </a:xfrm>
        </p:grpSpPr>
        <p:sp>
          <p:nvSpPr>
            <p:cNvPr id="16" name="四角形: 角を丸くする 15">
              <a:extLst>
                <a:ext uri="{FF2B5EF4-FFF2-40B4-BE49-F238E27FC236}">
                  <a16:creationId xmlns:a16="http://schemas.microsoft.com/office/drawing/2014/main" id="{07B738F9-7E0A-46E9-8794-4C13B8837C59}"/>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97FD9226-7844-49CB-B691-E21274548BAD}"/>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 name="グループ化 1">
            <a:extLst>
              <a:ext uri="{FF2B5EF4-FFF2-40B4-BE49-F238E27FC236}">
                <a16:creationId xmlns:a16="http://schemas.microsoft.com/office/drawing/2014/main" id="{07DF35D6-DD55-48CD-92D3-1ECAC25C9EAE}"/>
              </a:ext>
            </a:extLst>
          </p:cNvPr>
          <p:cNvGrpSpPr/>
          <p:nvPr/>
        </p:nvGrpSpPr>
        <p:grpSpPr>
          <a:xfrm>
            <a:off x="251595" y="4634945"/>
            <a:ext cx="8677095" cy="804602"/>
            <a:chOff x="4399185" y="4360752"/>
            <a:chExt cx="8677095" cy="804602"/>
          </a:xfrm>
        </p:grpSpPr>
        <p:pic>
          <p:nvPicPr>
            <p:cNvPr id="18" name="図 17">
              <a:extLst>
                <a:ext uri="{FF2B5EF4-FFF2-40B4-BE49-F238E27FC236}">
                  <a16:creationId xmlns:a16="http://schemas.microsoft.com/office/drawing/2014/main" id="{DDB0D767-913B-41AA-9B8C-149424023BA9}"/>
                </a:ext>
              </a:extLst>
            </p:cNvPr>
            <p:cNvPicPr>
              <a:picLocks noChangeAspect="1"/>
            </p:cNvPicPr>
            <p:nvPr/>
          </p:nvPicPr>
          <p:blipFill>
            <a:blip r:embed="rId8"/>
            <a:stretch>
              <a:fillRect/>
            </a:stretch>
          </p:blipFill>
          <p:spPr>
            <a:xfrm>
              <a:off x="4399185" y="4455112"/>
              <a:ext cx="719282" cy="710242"/>
            </a:xfrm>
            <a:prstGeom prst="rect">
              <a:avLst/>
            </a:prstGeom>
          </p:spPr>
        </p:pic>
        <p:sp>
          <p:nvSpPr>
            <p:cNvPr id="19" name="テキスト ボックス 18">
              <a:extLst>
                <a:ext uri="{FF2B5EF4-FFF2-40B4-BE49-F238E27FC236}">
                  <a16:creationId xmlns:a16="http://schemas.microsoft.com/office/drawing/2014/main" id="{6FE86DB3-2AF7-46DD-A940-49DCDD5A31A9}"/>
                </a:ext>
              </a:extLst>
            </p:cNvPr>
            <p:cNvSpPr txBox="1"/>
            <p:nvPr/>
          </p:nvSpPr>
          <p:spPr>
            <a:xfrm>
              <a:off x="4873660" y="4360752"/>
              <a:ext cx="8202620" cy="605294"/>
            </a:xfrm>
            <a:prstGeom prst="rect">
              <a:avLst/>
            </a:prstGeom>
            <a:noFill/>
          </p:spPr>
          <p:txBody>
            <a:bodyPr wrap="square">
              <a:spAutoFit/>
            </a:bodyPr>
            <a:lstStyle/>
            <a:p>
              <a:pPr algn="ctr">
                <a:lnSpc>
                  <a:spcPts val="2000"/>
                </a:lnSpc>
              </a:pPr>
              <a:r>
                <a:rPr lang="ja-JP" altLang="en-US" sz="1600" b="1" dirty="0">
                  <a:latin typeface="メイリオ" panose="020B0604030504040204" pitchFamily="50" charset="-128"/>
                  <a:ea typeface="メイリオ" panose="020B0604030504040204" pitchFamily="50" charset="-128"/>
                </a:rPr>
                <a:t>「閲覧履歴」に基づいて、あなたがクリックしやすい情報が予測され、多く表示される→</a:t>
              </a:r>
              <a:r>
                <a:rPr lang="ja-JP" altLang="en-US" sz="1600" b="1" dirty="0">
                  <a:solidFill>
                    <a:srgbClr val="00B050"/>
                  </a:solidFill>
                  <a:latin typeface="メイリオ" panose="020B0604030504040204" pitchFamily="50" charset="-128"/>
                  <a:ea typeface="メイリオ" panose="020B0604030504040204" pitchFamily="50" charset="-128"/>
                </a:rPr>
                <a:t>「フィルターバブル（→</a:t>
              </a:r>
              <a:r>
                <a:rPr lang="en-US" altLang="ja-JP" sz="1600" b="1" dirty="0">
                  <a:solidFill>
                    <a:srgbClr val="00B050"/>
                  </a:solidFill>
                  <a:latin typeface="メイリオ" panose="020B0604030504040204" pitchFamily="50" charset="-128"/>
                  <a:ea typeface="メイリオ" panose="020B0604030504040204" pitchFamily="50" charset="-128"/>
                </a:rPr>
                <a:t>13P</a:t>
              </a:r>
              <a:r>
                <a:rPr lang="ja-JP" altLang="en-US" sz="1600" b="1" dirty="0">
                  <a:solidFill>
                    <a:srgbClr val="00B050"/>
                  </a:solidFill>
                  <a:latin typeface="メイリオ" panose="020B0604030504040204" pitchFamily="50" charset="-128"/>
                  <a:ea typeface="メイリオ" panose="020B0604030504040204" pitchFamily="50" charset="-128"/>
                </a:rPr>
                <a:t>）」</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1" name="グループ化 20">
            <a:extLst>
              <a:ext uri="{FF2B5EF4-FFF2-40B4-BE49-F238E27FC236}">
                <a16:creationId xmlns:a16="http://schemas.microsoft.com/office/drawing/2014/main" id="{DC927BD3-2AB0-4428-BCA8-6D82F92FF98B}"/>
              </a:ext>
            </a:extLst>
          </p:cNvPr>
          <p:cNvGrpSpPr/>
          <p:nvPr/>
        </p:nvGrpSpPr>
        <p:grpSpPr>
          <a:xfrm>
            <a:off x="226910" y="5201357"/>
            <a:ext cx="8828998" cy="710242"/>
            <a:chOff x="4374500" y="4491799"/>
            <a:chExt cx="8828998" cy="710242"/>
          </a:xfrm>
        </p:grpSpPr>
        <p:pic>
          <p:nvPicPr>
            <p:cNvPr id="22" name="図 21">
              <a:extLst>
                <a:ext uri="{FF2B5EF4-FFF2-40B4-BE49-F238E27FC236}">
                  <a16:creationId xmlns:a16="http://schemas.microsoft.com/office/drawing/2014/main" id="{329D59D0-39D7-4F89-A5E4-448FB44D22CC}"/>
                </a:ext>
              </a:extLst>
            </p:cNvPr>
            <p:cNvPicPr>
              <a:picLocks noChangeAspect="1"/>
            </p:cNvPicPr>
            <p:nvPr/>
          </p:nvPicPr>
          <p:blipFill>
            <a:blip r:embed="rId8"/>
            <a:stretch>
              <a:fillRect/>
            </a:stretch>
          </p:blipFill>
          <p:spPr>
            <a:xfrm>
              <a:off x="4374500" y="4491799"/>
              <a:ext cx="719282" cy="710242"/>
            </a:xfrm>
            <a:prstGeom prst="rect">
              <a:avLst/>
            </a:prstGeom>
          </p:spPr>
        </p:pic>
        <p:sp>
          <p:nvSpPr>
            <p:cNvPr id="23" name="テキスト ボックス 22">
              <a:extLst>
                <a:ext uri="{FF2B5EF4-FFF2-40B4-BE49-F238E27FC236}">
                  <a16:creationId xmlns:a16="http://schemas.microsoft.com/office/drawing/2014/main" id="{2E567D9E-1F0A-4FB5-88D9-830A113B3331}"/>
                </a:ext>
              </a:extLst>
            </p:cNvPr>
            <p:cNvSpPr txBox="1"/>
            <p:nvPr/>
          </p:nvSpPr>
          <p:spPr>
            <a:xfrm>
              <a:off x="4873660" y="4497238"/>
              <a:ext cx="8329838" cy="605294"/>
            </a:xfrm>
            <a:prstGeom prst="rect">
              <a:avLst/>
            </a:prstGeom>
            <a:noFill/>
          </p:spPr>
          <p:txBody>
            <a:bodyPr wrap="square">
              <a:spAutoFit/>
            </a:bodyPr>
            <a:lstStyle/>
            <a:p>
              <a:pPr algn="ctr">
                <a:lnSpc>
                  <a:spcPts val="2000"/>
                </a:lnSpc>
              </a:pPr>
              <a:r>
                <a:rPr lang="en-US" altLang="ja-JP" sz="1600" b="1" dirty="0">
                  <a:latin typeface="メイリオ" panose="020B0604030504040204" pitchFamily="50" charset="-128"/>
                  <a:ea typeface="メイリオ" panose="020B0604030504040204" pitchFamily="50" charset="-128"/>
                </a:rPr>
                <a:t>SNS</a:t>
              </a:r>
              <a:r>
                <a:rPr lang="ja-JP" altLang="en-US" sz="1600" b="1" dirty="0" err="1">
                  <a:latin typeface="メイリオ" panose="020B0604030504040204" pitchFamily="50" charset="-128"/>
                  <a:ea typeface="メイリオ" panose="020B0604030504040204" pitchFamily="50" charset="-128"/>
                </a:rPr>
                <a:t>への</a:t>
              </a:r>
              <a:r>
                <a:rPr lang="ja-JP" altLang="en-US" sz="1600" b="1" dirty="0">
                  <a:latin typeface="メイリオ" panose="020B0604030504040204" pitchFamily="50" charset="-128"/>
                  <a:ea typeface="メイリオ" panose="020B0604030504040204" pitchFamily="50" charset="-128"/>
                </a:rPr>
                <a:t>投稿に基づいて、自分の投稿に近い内容の他人の投稿が優先して表示される</a:t>
              </a:r>
              <a:endParaRPr lang="en-US" altLang="ja-JP" sz="1600" b="1" dirty="0">
                <a:latin typeface="メイリオ" panose="020B0604030504040204" pitchFamily="50" charset="-128"/>
                <a:ea typeface="メイリオ" panose="020B0604030504040204" pitchFamily="50" charset="-128"/>
              </a:endParaRPr>
            </a:p>
            <a:p>
              <a:pPr algn="ctr">
                <a:lnSpc>
                  <a:spcPts val="2000"/>
                </a:lnSpc>
              </a:pPr>
              <a:r>
                <a:rPr lang="ja-JP" altLang="en-US" sz="1600" b="1" dirty="0">
                  <a:latin typeface="メイリオ" panose="020B0604030504040204" pitchFamily="50" charset="-128"/>
                  <a:ea typeface="メイリオ" panose="020B0604030504040204" pitchFamily="50" charset="-128"/>
                </a:rPr>
                <a:t>→</a:t>
              </a:r>
              <a:r>
                <a:rPr lang="ja-JP" altLang="en-US" sz="1600" b="1" dirty="0">
                  <a:solidFill>
                    <a:srgbClr val="00B050"/>
                  </a:solidFill>
                  <a:latin typeface="メイリオ" panose="020B0604030504040204" pitchFamily="50" charset="-128"/>
                  <a:ea typeface="メイリオ" panose="020B0604030504040204" pitchFamily="50" charset="-128"/>
                </a:rPr>
                <a:t>「エコーチェンバー（→</a:t>
              </a:r>
              <a:r>
                <a:rPr lang="en-US" altLang="ja-JP" sz="1600" b="1" dirty="0">
                  <a:solidFill>
                    <a:srgbClr val="00B050"/>
                  </a:solidFill>
                  <a:latin typeface="メイリオ" panose="020B0604030504040204" pitchFamily="50" charset="-128"/>
                  <a:ea typeface="メイリオ" panose="020B0604030504040204" pitchFamily="50" charset="-128"/>
                </a:rPr>
                <a:t>16P</a:t>
              </a:r>
              <a:r>
                <a:rPr lang="ja-JP" altLang="en-US" sz="1600" b="1" dirty="0">
                  <a:solidFill>
                    <a:srgbClr val="00B050"/>
                  </a:solidFill>
                  <a:latin typeface="メイリオ" panose="020B0604030504040204" pitchFamily="50" charset="-128"/>
                  <a:ea typeface="メイリオ" panose="020B0604030504040204" pitchFamily="50" charset="-128"/>
                </a:rPr>
                <a:t>）」</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4" name="グループ化 23">
            <a:extLst>
              <a:ext uri="{FF2B5EF4-FFF2-40B4-BE49-F238E27FC236}">
                <a16:creationId xmlns:a16="http://schemas.microsoft.com/office/drawing/2014/main" id="{DD29C9AD-13EC-4D13-8FE8-B8BC82257DAD}"/>
              </a:ext>
            </a:extLst>
          </p:cNvPr>
          <p:cNvGrpSpPr/>
          <p:nvPr/>
        </p:nvGrpSpPr>
        <p:grpSpPr>
          <a:xfrm>
            <a:off x="224113" y="5776342"/>
            <a:ext cx="8692977" cy="745731"/>
            <a:chOff x="4427985" y="4466987"/>
            <a:chExt cx="8692977" cy="745731"/>
          </a:xfrm>
        </p:grpSpPr>
        <p:pic>
          <p:nvPicPr>
            <p:cNvPr id="25" name="図 24">
              <a:extLst>
                <a:ext uri="{FF2B5EF4-FFF2-40B4-BE49-F238E27FC236}">
                  <a16:creationId xmlns:a16="http://schemas.microsoft.com/office/drawing/2014/main" id="{EF2F03A0-7957-43E8-9F5D-D891EC4E68DC}"/>
                </a:ext>
              </a:extLst>
            </p:cNvPr>
            <p:cNvPicPr>
              <a:picLocks noChangeAspect="1"/>
            </p:cNvPicPr>
            <p:nvPr/>
          </p:nvPicPr>
          <p:blipFill>
            <a:blip r:embed="rId8"/>
            <a:stretch>
              <a:fillRect/>
            </a:stretch>
          </p:blipFill>
          <p:spPr>
            <a:xfrm>
              <a:off x="4427985" y="4502476"/>
              <a:ext cx="719282" cy="710242"/>
            </a:xfrm>
            <a:prstGeom prst="rect">
              <a:avLst/>
            </a:prstGeom>
          </p:spPr>
        </p:pic>
        <p:sp>
          <p:nvSpPr>
            <p:cNvPr id="26" name="テキスト ボックス 25">
              <a:extLst>
                <a:ext uri="{FF2B5EF4-FFF2-40B4-BE49-F238E27FC236}">
                  <a16:creationId xmlns:a16="http://schemas.microsoft.com/office/drawing/2014/main" id="{39141887-47E4-4297-A9FA-098054AF99D4}"/>
                </a:ext>
              </a:extLst>
            </p:cNvPr>
            <p:cNvSpPr txBox="1"/>
            <p:nvPr/>
          </p:nvSpPr>
          <p:spPr>
            <a:xfrm>
              <a:off x="4929942" y="4466987"/>
              <a:ext cx="8191020" cy="605294"/>
            </a:xfrm>
            <a:prstGeom prst="rect">
              <a:avLst/>
            </a:prstGeom>
            <a:noFill/>
          </p:spPr>
          <p:txBody>
            <a:bodyPr wrap="square">
              <a:spAutoFit/>
            </a:bodyPr>
            <a:lstStyle/>
            <a:p>
              <a:pPr algn="ctr">
                <a:lnSpc>
                  <a:spcPts val="2000"/>
                </a:lnSpc>
              </a:pPr>
              <a:r>
                <a:rPr lang="ja-JP" altLang="en-US" sz="1600" b="1" dirty="0">
                  <a:latin typeface="メイリオ" panose="020B0604030504040204" pitchFamily="50" charset="-128"/>
                  <a:ea typeface="メイリオ" panose="020B0604030504040204" pitchFamily="50" charset="-128"/>
                </a:rPr>
                <a:t>様々な</a:t>
              </a:r>
              <a:r>
                <a:rPr lang="en-US" altLang="ja-JP" sz="1600" b="1" dirty="0">
                  <a:latin typeface="メイリオ" panose="020B0604030504040204" pitchFamily="50" charset="-128"/>
                  <a:ea typeface="メイリオ" panose="020B0604030504040204" pitchFamily="50" charset="-128"/>
                </a:rPr>
                <a:t>SNS</a:t>
              </a:r>
              <a:r>
                <a:rPr lang="ja-JP" altLang="en-US" sz="1600" b="1" dirty="0">
                  <a:latin typeface="メイリオ" panose="020B0604030504040204" pitchFamily="50" charset="-128"/>
                  <a:ea typeface="メイリオ" panose="020B0604030504040204" pitchFamily="50" charset="-128"/>
                </a:rPr>
                <a:t>投稿が消えずに残り続ける</a:t>
              </a:r>
              <a:endParaRPr lang="en-US" altLang="ja-JP" sz="1600" b="1" dirty="0">
                <a:latin typeface="メイリオ" panose="020B0604030504040204" pitchFamily="50" charset="-128"/>
                <a:ea typeface="メイリオ" panose="020B0604030504040204" pitchFamily="50" charset="-128"/>
              </a:endParaRPr>
            </a:p>
            <a:p>
              <a:pPr algn="ctr">
                <a:lnSpc>
                  <a:spcPts val="2000"/>
                </a:lnSpc>
              </a:pPr>
              <a:r>
                <a:rPr lang="ja-JP" altLang="en-US" sz="1600" b="1" dirty="0">
                  <a:latin typeface="メイリオ" panose="020B0604030504040204" pitchFamily="50" charset="-128"/>
                  <a:ea typeface="メイリオ" panose="020B0604030504040204" pitchFamily="50" charset="-128"/>
                </a:rPr>
                <a:t>→</a:t>
              </a:r>
              <a:r>
                <a:rPr lang="ja-JP" altLang="en-US" sz="1600" b="1" dirty="0">
                  <a:solidFill>
                    <a:srgbClr val="00B050"/>
                  </a:solidFill>
                  <a:latin typeface="メイリオ" panose="020B0604030504040204" pitchFamily="50" charset="-128"/>
                  <a:ea typeface="メイリオ" panose="020B0604030504040204" pitchFamily="50" charset="-128"/>
                </a:rPr>
                <a:t>「偽･誤情報（→</a:t>
              </a:r>
              <a:r>
                <a:rPr lang="en-US" altLang="ja-JP" sz="1600" b="1" dirty="0">
                  <a:solidFill>
                    <a:srgbClr val="00B050"/>
                  </a:solidFill>
                  <a:latin typeface="メイリオ" panose="020B0604030504040204" pitchFamily="50" charset="-128"/>
                  <a:ea typeface="メイリオ" panose="020B0604030504040204" pitchFamily="50" charset="-128"/>
                </a:rPr>
                <a:t>18P</a:t>
              </a:r>
              <a:r>
                <a:rPr lang="ja-JP" altLang="en-US" sz="1600" b="1" dirty="0">
                  <a:solidFill>
                    <a:srgbClr val="00B050"/>
                  </a:solidFill>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や</a:t>
              </a:r>
              <a:r>
                <a:rPr lang="ja-JP" altLang="en-US" sz="1600" b="1" dirty="0">
                  <a:solidFill>
                    <a:srgbClr val="00B050"/>
                  </a:solidFill>
                  <a:latin typeface="メイリオ" panose="020B0604030504040204" pitchFamily="50" charset="-128"/>
                  <a:ea typeface="メイリオ" panose="020B0604030504040204" pitchFamily="50" charset="-128"/>
                </a:rPr>
                <a:t>「誹謗中傷･炎上（→</a:t>
              </a:r>
              <a:r>
                <a:rPr lang="en-US" altLang="ja-JP" sz="1600" b="1" dirty="0">
                  <a:solidFill>
                    <a:srgbClr val="00B050"/>
                  </a:solidFill>
                  <a:latin typeface="メイリオ" panose="020B0604030504040204" pitchFamily="50" charset="-128"/>
                  <a:ea typeface="メイリオ" panose="020B0604030504040204" pitchFamily="50" charset="-128"/>
                </a:rPr>
                <a:t>23P</a:t>
              </a:r>
              <a:r>
                <a:rPr lang="ja-JP" altLang="en-US" sz="1600" b="1" dirty="0">
                  <a:solidFill>
                    <a:srgbClr val="00B050"/>
                  </a:solidFill>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の投稿が閲覧され続ける</a:t>
              </a:r>
              <a:endParaRPr lang="en-US" altLang="ja-JP" sz="1600" b="1" dirty="0">
                <a:latin typeface="メイリオ" panose="020B0604030504040204" pitchFamily="50" charset="-128"/>
                <a:ea typeface="メイリオ" panose="020B0604030504040204" pitchFamily="50" charset="-128"/>
              </a:endParaRPr>
            </a:p>
          </p:txBody>
        </p:sp>
      </p:grpSp>
      <p:pic>
        <p:nvPicPr>
          <p:cNvPr id="7" name="図 6">
            <a:extLst>
              <a:ext uri="{FF2B5EF4-FFF2-40B4-BE49-F238E27FC236}">
                <a16:creationId xmlns:a16="http://schemas.microsoft.com/office/drawing/2014/main" id="{8103352A-190B-476E-B593-4F5BE28A4D92}"/>
              </a:ext>
            </a:extLst>
          </p:cNvPr>
          <p:cNvPicPr>
            <a:picLocks noChangeAspect="1"/>
          </p:cNvPicPr>
          <p:nvPr/>
        </p:nvPicPr>
        <p:blipFill>
          <a:blip r:embed="rId9"/>
          <a:stretch>
            <a:fillRect/>
          </a:stretch>
        </p:blipFill>
        <p:spPr>
          <a:xfrm rot="1000281">
            <a:off x="7834861" y="1897067"/>
            <a:ext cx="1309139" cy="1260351"/>
          </a:xfrm>
          <a:prstGeom prst="rect">
            <a:avLst/>
          </a:prstGeom>
        </p:spPr>
      </p:pic>
    </p:spTree>
    <p:extLst>
      <p:ext uri="{BB962C8B-B14F-4D97-AF65-F5344CB8AC3E}">
        <p14:creationId xmlns:p14="http://schemas.microsoft.com/office/powerpoint/2010/main" val="2888193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8"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9E4F08B2-E977-A5C8-7D25-840C1587FB5B}"/>
              </a:ext>
            </a:extLst>
          </p:cNvPr>
          <p:cNvSpPr txBox="1"/>
          <p:nvPr/>
        </p:nvSpPr>
        <p:spPr>
          <a:xfrm>
            <a:off x="531343" y="1765429"/>
            <a:ext cx="8081313" cy="1909754"/>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インターネットには、より長く、より多くの広告やサービスに触れてもらうため、過去の検索や閲覧履歴、登録・入力した個人情報に基づいて、</a:t>
            </a:r>
            <a:r>
              <a:rPr lang="ja-JP" altLang="en-US" b="1" dirty="0">
                <a:solidFill>
                  <a:srgbClr val="00B050"/>
                </a:solidFill>
                <a:latin typeface="メイリオ" panose="020B0604030504040204" pitchFamily="50" charset="-128"/>
                <a:ea typeface="メイリオ" panose="020B0604030504040204" pitchFamily="50" charset="-128"/>
              </a:rPr>
              <a:t>利用者の好みに近い有益そうな情報を予測する仕組み（アルゴリズム</a:t>
            </a:r>
            <a:r>
              <a:rPr lang="en-US" altLang="ja-JP" sz="1100" b="1" dirty="0">
                <a:solidFill>
                  <a:srgbClr val="00B050"/>
                </a:solidFill>
                <a:latin typeface="メイリオ" panose="020B0604030504040204" pitchFamily="50" charset="-128"/>
                <a:ea typeface="メイリオ" panose="020B0604030504040204" pitchFamily="50" charset="-128"/>
              </a:rPr>
              <a:t>※</a:t>
            </a:r>
            <a:r>
              <a:rPr lang="ja-JP" altLang="en-US" b="1" dirty="0">
                <a:solidFill>
                  <a:srgbClr val="00B050"/>
                </a:solidFill>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があります。その結果、あなたの</a:t>
            </a:r>
            <a:r>
              <a:rPr lang="ja-JP" altLang="en-US" b="1" dirty="0">
                <a:solidFill>
                  <a:srgbClr val="00B050"/>
                </a:solidFill>
                <a:latin typeface="メイリオ" panose="020B0604030504040204" pitchFamily="50" charset="-128"/>
                <a:ea typeface="メイリオ" panose="020B0604030504040204" pitchFamily="50" charset="-128"/>
              </a:rPr>
              <a:t>好みと予測された情報ばかりが表示され、それらの情報しか見えなくなってしまう</a:t>
            </a:r>
            <a:r>
              <a:rPr lang="ja-JP" altLang="en-US" b="1" dirty="0">
                <a:latin typeface="メイリオ" panose="020B0604030504040204" pitchFamily="50" charset="-128"/>
                <a:ea typeface="メイリオ" panose="020B0604030504040204" pitchFamily="50" charset="-128"/>
              </a:rPr>
              <a:t>状態を</a:t>
            </a:r>
            <a:r>
              <a:rPr lang="ja-JP" altLang="en-US" sz="2000" b="1" dirty="0">
                <a:solidFill>
                  <a:srgbClr val="00B050"/>
                </a:solidFill>
                <a:latin typeface="メイリオ" panose="020B0604030504040204" pitchFamily="50" charset="-128"/>
                <a:ea typeface="メイリオ" panose="020B0604030504040204" pitchFamily="50" charset="-128"/>
              </a:rPr>
              <a:t>「フィルターバブル」</a:t>
            </a:r>
            <a:r>
              <a:rPr lang="ja-JP" altLang="en-US" b="1" dirty="0">
                <a:latin typeface="メイリオ" panose="020B0604030504040204" pitchFamily="50" charset="-128"/>
                <a:ea typeface="メイリオ" panose="020B0604030504040204" pitchFamily="50" charset="-128"/>
              </a:rPr>
              <a:t>と言います。</a:t>
            </a:r>
            <a:endParaRPr lang="en-US" altLang="ja-JP" b="1" dirty="0">
              <a:latin typeface="メイリオ" panose="020B0604030504040204" pitchFamily="50" charset="-128"/>
              <a:ea typeface="メイリオ" panose="020B0604030504040204" pitchFamily="50" charset="-128"/>
            </a:endParaRPr>
          </a:p>
        </p:txBody>
      </p:sp>
      <p:pic>
        <p:nvPicPr>
          <p:cNvPr id="13" name="図 12" descr="アイコン&#10;&#10;自動的に生成された説明">
            <a:extLst>
              <a:ext uri="{FF2B5EF4-FFF2-40B4-BE49-F238E27FC236}">
                <a16:creationId xmlns:a16="http://schemas.microsoft.com/office/drawing/2014/main" id="{3D7CA322-4B9C-C14A-A90C-21817BA26E5B}"/>
              </a:ext>
            </a:extLst>
          </p:cNvPr>
          <p:cNvPicPr>
            <a:picLocks noChangeAspect="1"/>
          </p:cNvPicPr>
          <p:nvPr/>
        </p:nvPicPr>
        <p:blipFill>
          <a:blip r:embed="rId7"/>
          <a:stretch>
            <a:fillRect/>
          </a:stretch>
        </p:blipFill>
        <p:spPr>
          <a:xfrm>
            <a:off x="5283576" y="5514060"/>
            <a:ext cx="1152158" cy="1098675"/>
          </a:xfrm>
          <a:prstGeom prst="rect">
            <a:avLst/>
          </a:prstGeom>
        </p:spPr>
      </p:pic>
      <p:sp>
        <p:nvSpPr>
          <p:cNvPr id="11" name="タイトル 1">
            <a:extLst>
              <a:ext uri="{FF2B5EF4-FFF2-40B4-BE49-F238E27FC236}">
                <a16:creationId xmlns:a16="http://schemas.microsoft.com/office/drawing/2014/main" id="{0B4AF552-4C20-B81C-3DED-AC20CBA0F032}"/>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12" name="グループ化 11">
            <a:extLst>
              <a:ext uri="{FF2B5EF4-FFF2-40B4-BE49-F238E27FC236}">
                <a16:creationId xmlns:a16="http://schemas.microsoft.com/office/drawing/2014/main" id="{F2D6F5C4-4AB1-4EB3-AD17-D5531A6CC632}"/>
              </a:ext>
            </a:extLst>
          </p:cNvPr>
          <p:cNvGrpSpPr/>
          <p:nvPr/>
        </p:nvGrpSpPr>
        <p:grpSpPr>
          <a:xfrm>
            <a:off x="332202" y="1258117"/>
            <a:ext cx="3271256" cy="584987"/>
            <a:chOff x="580664" y="5666056"/>
            <a:chExt cx="3271256" cy="584987"/>
          </a:xfrm>
        </p:grpSpPr>
        <p:sp>
          <p:nvSpPr>
            <p:cNvPr id="14" name="Rectangle 1">
              <a:extLst>
                <a:ext uri="{FF2B5EF4-FFF2-40B4-BE49-F238E27FC236}">
                  <a16:creationId xmlns:a16="http://schemas.microsoft.com/office/drawing/2014/main" id="{D7CB3702-0315-4843-A357-D9826DCE2773}"/>
                </a:ext>
              </a:extLst>
            </p:cNvPr>
            <p:cNvSpPr>
              <a:spLocks noChangeArrowheads="1"/>
            </p:cNvSpPr>
            <p:nvPr/>
          </p:nvSpPr>
          <p:spPr bwMode="auto">
            <a:xfrm>
              <a:off x="1140127" y="5666056"/>
              <a:ext cx="271179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フィルターバブル</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44024BE4-C50B-4266-8244-C2ABA4C18F9A}"/>
                </a:ext>
              </a:extLst>
            </p:cNvPr>
            <p:cNvPicPr>
              <a:picLocks noChangeAspect="1"/>
            </p:cNvPicPr>
            <p:nvPr/>
          </p:nvPicPr>
          <p:blipFill>
            <a:blip r:embed="rId8"/>
            <a:stretch>
              <a:fillRect/>
            </a:stretch>
          </p:blipFill>
          <p:spPr>
            <a:xfrm>
              <a:off x="580664" y="5725065"/>
              <a:ext cx="637549" cy="525978"/>
            </a:xfrm>
            <a:prstGeom prst="rect">
              <a:avLst/>
            </a:prstGeom>
          </p:spPr>
        </p:pic>
      </p:grpSp>
      <p:sp>
        <p:nvSpPr>
          <p:cNvPr id="6" name="吹き出し: 角を丸めた四角形 5">
            <a:extLst>
              <a:ext uri="{FF2B5EF4-FFF2-40B4-BE49-F238E27FC236}">
                <a16:creationId xmlns:a16="http://schemas.microsoft.com/office/drawing/2014/main" id="{51A311D6-9802-3038-6540-6E5E28B44BA1}"/>
              </a:ext>
            </a:extLst>
          </p:cNvPr>
          <p:cNvSpPr/>
          <p:nvPr/>
        </p:nvSpPr>
        <p:spPr>
          <a:xfrm>
            <a:off x="6435734" y="4008252"/>
            <a:ext cx="2664296" cy="2016224"/>
          </a:xfrm>
          <a:prstGeom prst="wedgeRoundRectCallout">
            <a:avLst>
              <a:gd name="adj1" fmla="val -45371"/>
              <a:gd name="adj2" fmla="val 61551"/>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a:t>
            </a:r>
            <a:endParaRPr kumimoji="1" lang="en-US" altLang="ja-JP" sz="1600"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旅の計画のため、予約サイトや口コミサイトで情報収集していたら、旅行とは関係ないサイトでも旅館やホテルのおすすめ広告が表示されるように・・・</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43CFF251-8B42-4797-8BE3-E21726C2C60C}"/>
              </a:ext>
            </a:extLst>
          </p:cNvPr>
          <p:cNvGrpSpPr/>
          <p:nvPr/>
        </p:nvGrpSpPr>
        <p:grpSpPr>
          <a:xfrm>
            <a:off x="370488" y="3777420"/>
            <a:ext cx="1440160" cy="461665"/>
            <a:chOff x="1641715" y="2924944"/>
            <a:chExt cx="1440160" cy="461665"/>
          </a:xfrm>
        </p:grpSpPr>
        <p:sp>
          <p:nvSpPr>
            <p:cNvPr id="17" name="四角形: 角を丸くする 16">
              <a:extLst>
                <a:ext uri="{FF2B5EF4-FFF2-40B4-BE49-F238E27FC236}">
                  <a16:creationId xmlns:a16="http://schemas.microsoft.com/office/drawing/2014/main" id="{B72BE763-DE06-46E0-915C-95D8B85D6E58}"/>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D82F3349-E2AE-4047-A574-0C23ED07DF38}"/>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19" name="グループ化 18">
            <a:extLst>
              <a:ext uri="{FF2B5EF4-FFF2-40B4-BE49-F238E27FC236}">
                <a16:creationId xmlns:a16="http://schemas.microsoft.com/office/drawing/2014/main" id="{CA855DF3-35C0-48D8-9262-800F33192355}"/>
              </a:ext>
            </a:extLst>
          </p:cNvPr>
          <p:cNvGrpSpPr/>
          <p:nvPr/>
        </p:nvGrpSpPr>
        <p:grpSpPr>
          <a:xfrm>
            <a:off x="332202" y="4341322"/>
            <a:ext cx="4435620" cy="926529"/>
            <a:chOff x="4427985" y="4373593"/>
            <a:chExt cx="4435620" cy="926529"/>
          </a:xfrm>
        </p:grpSpPr>
        <p:pic>
          <p:nvPicPr>
            <p:cNvPr id="21" name="図 20">
              <a:extLst>
                <a:ext uri="{FF2B5EF4-FFF2-40B4-BE49-F238E27FC236}">
                  <a16:creationId xmlns:a16="http://schemas.microsoft.com/office/drawing/2014/main" id="{3A4EC9BF-DDE8-42FA-8347-0F0A3DE36CB3}"/>
                </a:ext>
              </a:extLst>
            </p:cNvPr>
            <p:cNvPicPr>
              <a:picLocks noChangeAspect="1"/>
            </p:cNvPicPr>
            <p:nvPr/>
          </p:nvPicPr>
          <p:blipFill>
            <a:blip r:embed="rId9"/>
            <a:stretch>
              <a:fillRect/>
            </a:stretch>
          </p:blipFill>
          <p:spPr>
            <a:xfrm>
              <a:off x="4427985" y="4589880"/>
              <a:ext cx="719282" cy="710242"/>
            </a:xfrm>
            <a:prstGeom prst="rect">
              <a:avLst/>
            </a:prstGeom>
          </p:spPr>
        </p:pic>
        <p:sp>
          <p:nvSpPr>
            <p:cNvPr id="22" name="テキスト ボックス 21">
              <a:extLst>
                <a:ext uri="{FF2B5EF4-FFF2-40B4-BE49-F238E27FC236}">
                  <a16:creationId xmlns:a16="http://schemas.microsoft.com/office/drawing/2014/main" id="{9BBF5A7C-C7A6-4A7A-A506-064A7FE675B7}"/>
                </a:ext>
              </a:extLst>
            </p:cNvPr>
            <p:cNvSpPr txBox="1"/>
            <p:nvPr/>
          </p:nvSpPr>
          <p:spPr>
            <a:xfrm>
              <a:off x="4981466" y="4373593"/>
              <a:ext cx="3882139"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自分の好みや興味関心に近い事柄に囲まれてしまうと、「バブル」の外側の</a:t>
              </a:r>
              <a:r>
                <a:rPr lang="ja-JP" altLang="en-US" sz="1600" b="1" dirty="0">
                  <a:solidFill>
                    <a:srgbClr val="00B050"/>
                  </a:solidFill>
                  <a:latin typeface="メイリオ" panose="020B0604030504040204" pitchFamily="50" charset="-128"/>
                  <a:ea typeface="メイリオ" panose="020B0604030504040204" pitchFamily="50" charset="-128"/>
                </a:rPr>
                <a:t>多様性に気づきづらくなってしまいます。</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9C47132D-D114-4E5E-A12A-581D591AC25D}"/>
              </a:ext>
            </a:extLst>
          </p:cNvPr>
          <p:cNvGrpSpPr/>
          <p:nvPr/>
        </p:nvGrpSpPr>
        <p:grpSpPr>
          <a:xfrm>
            <a:off x="332202" y="5207380"/>
            <a:ext cx="4435620" cy="926529"/>
            <a:chOff x="4427985" y="4373593"/>
            <a:chExt cx="4435620" cy="926529"/>
          </a:xfrm>
        </p:grpSpPr>
        <p:pic>
          <p:nvPicPr>
            <p:cNvPr id="24" name="図 23">
              <a:extLst>
                <a:ext uri="{FF2B5EF4-FFF2-40B4-BE49-F238E27FC236}">
                  <a16:creationId xmlns:a16="http://schemas.microsoft.com/office/drawing/2014/main" id="{40D89079-8975-4EDD-ACB5-AE1A97F4CE31}"/>
                </a:ext>
              </a:extLst>
            </p:cNvPr>
            <p:cNvPicPr>
              <a:picLocks noChangeAspect="1"/>
            </p:cNvPicPr>
            <p:nvPr/>
          </p:nvPicPr>
          <p:blipFill>
            <a:blip r:embed="rId9"/>
            <a:stretch>
              <a:fillRect/>
            </a:stretch>
          </p:blipFill>
          <p:spPr>
            <a:xfrm>
              <a:off x="4427985" y="4589880"/>
              <a:ext cx="719282" cy="710242"/>
            </a:xfrm>
            <a:prstGeom prst="rect">
              <a:avLst/>
            </a:prstGeom>
          </p:spPr>
        </p:pic>
        <p:sp>
          <p:nvSpPr>
            <p:cNvPr id="25" name="テキスト ボックス 24">
              <a:extLst>
                <a:ext uri="{FF2B5EF4-FFF2-40B4-BE49-F238E27FC236}">
                  <a16:creationId xmlns:a16="http://schemas.microsoft.com/office/drawing/2014/main" id="{868CEF44-C5AA-401E-A179-8C0B10B4F17F}"/>
                </a:ext>
              </a:extLst>
            </p:cNvPr>
            <p:cNvSpPr txBox="1"/>
            <p:nvPr/>
          </p:nvSpPr>
          <p:spPr>
            <a:xfrm>
              <a:off x="4981466" y="4373593"/>
              <a:ext cx="3882139"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ブラウザの</a:t>
              </a:r>
              <a:r>
                <a:rPr lang="ja-JP" altLang="en-US" sz="1600" b="1" dirty="0">
                  <a:solidFill>
                    <a:srgbClr val="00B050"/>
                  </a:solidFill>
                  <a:latin typeface="メイリオ" panose="020B0604030504040204" pitchFamily="50" charset="-128"/>
                  <a:ea typeface="メイリオ" panose="020B0604030504040204" pitchFamily="50" charset="-128"/>
                </a:rPr>
                <a:t>「プライベート」機能</a:t>
              </a:r>
              <a:r>
                <a:rPr lang="ja-JP" altLang="en-US" sz="1600" b="1" dirty="0">
                  <a:latin typeface="メイリオ" panose="020B0604030504040204" pitchFamily="50" charset="-128"/>
                  <a:ea typeface="メイリオ" panose="020B0604030504040204" pitchFamily="50" charset="-128"/>
                </a:rPr>
                <a:t>を使って、自分の履歴をもとにしたデータ表示がクリアされた状態も見てみましょう。</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sp>
        <p:nvSpPr>
          <p:cNvPr id="26" name="テキスト ボックス 25">
            <a:extLst>
              <a:ext uri="{FF2B5EF4-FFF2-40B4-BE49-F238E27FC236}">
                <a16:creationId xmlns:a16="http://schemas.microsoft.com/office/drawing/2014/main" id="{F575FBC0-F313-4526-82D8-F06C0D63E828}"/>
              </a:ext>
            </a:extLst>
          </p:cNvPr>
          <p:cNvSpPr txBox="1"/>
          <p:nvPr/>
        </p:nvSpPr>
        <p:spPr>
          <a:xfrm>
            <a:off x="395350" y="6054429"/>
            <a:ext cx="5347170" cy="276999"/>
          </a:xfrm>
          <a:prstGeom prst="rect">
            <a:avLst/>
          </a:prstGeom>
          <a:noFill/>
        </p:spPr>
        <p:txBody>
          <a:bodyPr wrap="square">
            <a:spAutoFit/>
          </a:bodyPr>
          <a:lstStyle/>
          <a:p>
            <a:pPr algn="l"/>
            <a:r>
              <a:rPr lang="ja-JP" altLang="en-US" sz="1200" b="1" dirty="0">
                <a:solidFill>
                  <a:srgbClr val="009650"/>
                </a:solidFill>
                <a:latin typeface="メイリオ" panose="020B0604030504040204" pitchFamily="50" charset="-128"/>
                <a:ea typeface="メイリオ" panose="020B0604030504040204" pitchFamily="50" charset="-128"/>
              </a:rPr>
              <a:t>☆「プライベート」機能については次のページで詳しくご説明します。</a:t>
            </a:r>
            <a:endParaRPr lang="en-US" altLang="ja-JP" sz="1200" b="1" dirty="0">
              <a:solidFill>
                <a:srgbClr val="009650"/>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CAA17062-12E7-4A1C-BAF7-DCC44702E92E}"/>
              </a:ext>
            </a:extLst>
          </p:cNvPr>
          <p:cNvSpPr txBox="1"/>
          <p:nvPr/>
        </p:nvSpPr>
        <p:spPr>
          <a:xfrm>
            <a:off x="3068743" y="3556092"/>
            <a:ext cx="5842091" cy="461665"/>
          </a:xfrm>
          <a:prstGeom prst="rect">
            <a:avLst/>
          </a:prstGeom>
          <a:noFill/>
        </p:spPr>
        <p:txBody>
          <a:bodyPr wrap="square">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アルゴリズムは、問題解決や目標達成のための方法が記された一連の手順であり、</a:t>
            </a:r>
            <a:endParaRPr lang="en-US" altLang="ja-JP" sz="1200" b="1"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　人工知能（</a:t>
            </a:r>
            <a:r>
              <a:rPr lang="en-US" altLang="ja-JP" sz="1200" b="1" dirty="0">
                <a:latin typeface="メイリオ" panose="020B0604030504040204" pitchFamily="50" charset="-128"/>
                <a:ea typeface="メイリオ" panose="020B0604030504040204" pitchFamily="50" charset="-128"/>
              </a:rPr>
              <a:t>AI</a:t>
            </a:r>
            <a:r>
              <a:rPr lang="ja-JP" altLang="en-US" sz="1200" b="1" dirty="0">
                <a:latin typeface="メイリオ" panose="020B0604030504040204" pitchFamily="50" charset="-128"/>
                <a:ea typeface="メイリオ" panose="020B0604030504040204" pitchFamily="50" charset="-128"/>
              </a:rPr>
              <a:t>）の構築にも用いられています。</a:t>
            </a:r>
          </a:p>
        </p:txBody>
      </p:sp>
    </p:spTree>
    <p:extLst>
      <p:ext uri="{BB962C8B-B14F-4D97-AF65-F5344CB8AC3E}">
        <p14:creationId xmlns:p14="http://schemas.microsoft.com/office/powerpoint/2010/main" val="493246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96D0C-603E-181B-47DC-D1D2F1C82A03}"/>
            </a:ext>
          </a:extLst>
        </p:cNvPr>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F4F6D5D0-7C4D-AB3F-4821-454B4FC6642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50"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F4F6D5D0-7C4D-AB3F-4821-454B4FC6642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C6EF856A-7B08-2C2E-A353-DE47D9233500}"/>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11" name="タイトル 1">
            <a:extLst>
              <a:ext uri="{FF2B5EF4-FFF2-40B4-BE49-F238E27FC236}">
                <a16:creationId xmlns:a16="http://schemas.microsoft.com/office/drawing/2014/main" id="{02CB1C4D-745D-C473-5B30-20E77EB50200}"/>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sp>
        <p:nvSpPr>
          <p:cNvPr id="2" name="テキスト ボックス 1">
            <a:extLst>
              <a:ext uri="{FF2B5EF4-FFF2-40B4-BE49-F238E27FC236}">
                <a16:creationId xmlns:a16="http://schemas.microsoft.com/office/drawing/2014/main" id="{98201EAC-5D11-BF37-39AF-CAB4EDDB3DD3}"/>
              </a:ext>
            </a:extLst>
          </p:cNvPr>
          <p:cNvSpPr txBox="1"/>
          <p:nvPr/>
        </p:nvSpPr>
        <p:spPr>
          <a:xfrm>
            <a:off x="323529" y="1375465"/>
            <a:ext cx="8640959" cy="544765"/>
          </a:xfrm>
          <a:prstGeom prst="rect">
            <a:avLst/>
          </a:prstGeom>
          <a:noFill/>
        </p:spPr>
        <p:txBody>
          <a:bodyPr wrap="square">
            <a:spAutoFit/>
          </a:bodyPr>
          <a:lstStyle/>
          <a:p>
            <a:pPr algn="l">
              <a:lnSpc>
                <a:spcPct val="130000"/>
              </a:lnSpc>
            </a:pPr>
            <a:r>
              <a:rPr lang="ja-JP" altLang="en-US" sz="2400" b="1" dirty="0">
                <a:latin typeface="メイリオ" panose="020B0604030504040204" pitchFamily="50" charset="-128"/>
                <a:ea typeface="メイリオ" panose="020B0604030504040204" pitchFamily="50" charset="-128"/>
              </a:rPr>
              <a:t>ブラウザの「プライベート」機能を使ってみよう</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Android</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54D17BAB-613A-41E4-A17D-93E461CDB32F}"/>
              </a:ext>
            </a:extLst>
          </p:cNvPr>
          <p:cNvGrpSpPr/>
          <p:nvPr/>
        </p:nvGrpSpPr>
        <p:grpSpPr>
          <a:xfrm>
            <a:off x="2468137" y="1914859"/>
            <a:ext cx="2373758" cy="4286417"/>
            <a:chOff x="323528" y="1917331"/>
            <a:chExt cx="2373758" cy="4286417"/>
          </a:xfrm>
        </p:grpSpPr>
        <p:grpSp>
          <p:nvGrpSpPr>
            <p:cNvPr id="3" name="グループ化 2">
              <a:extLst>
                <a:ext uri="{FF2B5EF4-FFF2-40B4-BE49-F238E27FC236}">
                  <a16:creationId xmlns:a16="http://schemas.microsoft.com/office/drawing/2014/main" id="{534A90D2-6090-477A-8153-FE6885B2DAE7}"/>
                </a:ext>
              </a:extLst>
            </p:cNvPr>
            <p:cNvGrpSpPr/>
            <p:nvPr/>
          </p:nvGrpSpPr>
          <p:grpSpPr>
            <a:xfrm>
              <a:off x="323528" y="1917331"/>
              <a:ext cx="2373758" cy="4286417"/>
              <a:chOff x="323528" y="1917331"/>
              <a:chExt cx="2373758" cy="4286417"/>
            </a:xfrm>
          </p:grpSpPr>
          <p:pic>
            <p:nvPicPr>
              <p:cNvPr id="7" name="図 6" descr="コンピューターのスクリーンショット&#10;&#10;自動的に生成された説明">
                <a:extLst>
                  <a:ext uri="{FF2B5EF4-FFF2-40B4-BE49-F238E27FC236}">
                    <a16:creationId xmlns:a16="http://schemas.microsoft.com/office/drawing/2014/main" id="{2F31C4B9-DA4E-E58E-AA61-550B99B4E178}"/>
                  </a:ext>
                </a:extLst>
              </p:cNvPr>
              <p:cNvPicPr>
                <a:picLocks noChangeAspect="1"/>
              </p:cNvPicPr>
              <p:nvPr/>
            </p:nvPicPr>
            <p:blipFill>
              <a:blip r:embed="rId7"/>
              <a:stretch>
                <a:fillRect/>
              </a:stretch>
            </p:blipFill>
            <p:spPr>
              <a:xfrm>
                <a:off x="656495" y="2706314"/>
                <a:ext cx="1683257" cy="3497434"/>
              </a:xfrm>
              <a:prstGeom prst="rect">
                <a:avLst/>
              </a:prstGeom>
              <a:ln>
                <a:solidFill>
                  <a:schemeClr val="tx1"/>
                </a:solidFill>
              </a:ln>
            </p:spPr>
          </p:pic>
          <p:sp>
            <p:nvSpPr>
              <p:cNvPr id="14" name="テキスト ボックス 13">
                <a:extLst>
                  <a:ext uri="{FF2B5EF4-FFF2-40B4-BE49-F238E27FC236}">
                    <a16:creationId xmlns:a16="http://schemas.microsoft.com/office/drawing/2014/main" id="{022FF3ED-D49D-34AB-E6FA-CF1A7F0D5F70}"/>
                  </a:ext>
                </a:extLst>
              </p:cNvPr>
              <p:cNvSpPr txBox="1"/>
              <p:nvPr/>
            </p:nvSpPr>
            <p:spPr>
              <a:xfrm>
                <a:off x="323528" y="1917331"/>
                <a:ext cx="237375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❶</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ホーム画面で　</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chrome</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effectLst/>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grpSp>
          <p:nvGrpSpPr>
            <p:cNvPr id="24" name="図形グループ 108">
              <a:extLst>
                <a:ext uri="{FF2B5EF4-FFF2-40B4-BE49-F238E27FC236}">
                  <a16:creationId xmlns:a16="http://schemas.microsoft.com/office/drawing/2014/main" id="{D3F6CBAD-F646-C83E-44D4-FD3600C64C26}"/>
                </a:ext>
              </a:extLst>
            </p:cNvPr>
            <p:cNvGrpSpPr/>
            <p:nvPr/>
          </p:nvGrpSpPr>
          <p:grpSpPr>
            <a:xfrm>
              <a:off x="1085403" y="4829855"/>
              <a:ext cx="296587" cy="293005"/>
              <a:chOff x="2897417" y="3995693"/>
              <a:chExt cx="296587" cy="293005"/>
            </a:xfrm>
          </p:grpSpPr>
          <p:sp>
            <p:nvSpPr>
              <p:cNvPr id="25" name="円/楕円 114">
                <a:extLst>
                  <a:ext uri="{FF2B5EF4-FFF2-40B4-BE49-F238E27FC236}">
                    <a16:creationId xmlns:a16="http://schemas.microsoft.com/office/drawing/2014/main" id="{D810DE7C-54E2-CBAB-5982-EBA80E04464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C7D0176B-F0AB-F2C0-9849-9483F198743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grpSp>
        <p:nvGrpSpPr>
          <p:cNvPr id="9" name="グループ化 8">
            <a:extLst>
              <a:ext uri="{FF2B5EF4-FFF2-40B4-BE49-F238E27FC236}">
                <a16:creationId xmlns:a16="http://schemas.microsoft.com/office/drawing/2014/main" id="{E0B58652-48A8-44D1-B054-F029C8F0844D}"/>
              </a:ext>
            </a:extLst>
          </p:cNvPr>
          <p:cNvGrpSpPr/>
          <p:nvPr/>
        </p:nvGrpSpPr>
        <p:grpSpPr>
          <a:xfrm>
            <a:off x="4674034" y="1926408"/>
            <a:ext cx="2013718" cy="4286650"/>
            <a:chOff x="3563888" y="1916832"/>
            <a:chExt cx="2013718" cy="4286650"/>
          </a:xfrm>
        </p:grpSpPr>
        <p:grpSp>
          <p:nvGrpSpPr>
            <p:cNvPr id="5" name="グループ化 4">
              <a:extLst>
                <a:ext uri="{FF2B5EF4-FFF2-40B4-BE49-F238E27FC236}">
                  <a16:creationId xmlns:a16="http://schemas.microsoft.com/office/drawing/2014/main" id="{2CD17DE7-CFEE-4404-AC1E-89772F62037C}"/>
                </a:ext>
              </a:extLst>
            </p:cNvPr>
            <p:cNvGrpSpPr/>
            <p:nvPr/>
          </p:nvGrpSpPr>
          <p:grpSpPr>
            <a:xfrm>
              <a:off x="3563888" y="1916832"/>
              <a:ext cx="2013718" cy="4286650"/>
              <a:chOff x="3563888" y="1916832"/>
              <a:chExt cx="2013718" cy="4286650"/>
            </a:xfrm>
          </p:grpSpPr>
          <p:sp>
            <p:nvSpPr>
              <p:cNvPr id="15" name="テキスト ボックス 14">
                <a:extLst>
                  <a:ext uri="{FF2B5EF4-FFF2-40B4-BE49-F238E27FC236}">
                    <a16:creationId xmlns:a16="http://schemas.microsoft.com/office/drawing/2014/main" id="{9F087567-FDE3-ACF7-8DCC-40E3BBB3F9D6}"/>
                  </a:ext>
                </a:extLst>
              </p:cNvPr>
              <p:cNvSpPr txBox="1"/>
              <p:nvPr/>
            </p:nvSpPr>
            <p:spPr>
              <a:xfrm>
                <a:off x="3563888" y="1916832"/>
                <a:ext cx="201371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❷</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画面右上の「</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つ</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の点」を押す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19" name="図 18" descr="グラフィカル ユーザー インターフェイス, アプリケーション, Word&#10;&#10;自動的に生成された説明">
                <a:extLst>
                  <a:ext uri="{FF2B5EF4-FFF2-40B4-BE49-F238E27FC236}">
                    <a16:creationId xmlns:a16="http://schemas.microsoft.com/office/drawing/2014/main" id="{2B85A61E-43C8-FA0F-0839-2223335B7BE5}"/>
                  </a:ext>
                </a:extLst>
              </p:cNvPr>
              <p:cNvPicPr>
                <a:picLocks noChangeAspect="1"/>
              </p:cNvPicPr>
              <p:nvPr/>
            </p:nvPicPr>
            <p:blipFill>
              <a:blip r:embed="rId8"/>
              <a:stretch>
                <a:fillRect/>
              </a:stretch>
            </p:blipFill>
            <p:spPr>
              <a:xfrm>
                <a:off x="3729118" y="2706048"/>
                <a:ext cx="1683257" cy="3497434"/>
              </a:xfrm>
              <a:prstGeom prst="rect">
                <a:avLst/>
              </a:prstGeom>
              <a:ln>
                <a:solidFill>
                  <a:schemeClr val="tx1"/>
                </a:solidFill>
              </a:ln>
            </p:spPr>
          </p:pic>
        </p:grpSp>
        <p:sp>
          <p:nvSpPr>
            <p:cNvPr id="23" name="四角形: 角を丸くする 22">
              <a:extLst>
                <a:ext uri="{FF2B5EF4-FFF2-40B4-BE49-F238E27FC236}">
                  <a16:creationId xmlns:a16="http://schemas.microsoft.com/office/drawing/2014/main" id="{473741A0-1AC6-6061-C4C9-1E62ABD54A0D}"/>
                </a:ext>
              </a:extLst>
            </p:cNvPr>
            <p:cNvSpPr/>
            <p:nvPr/>
          </p:nvSpPr>
          <p:spPr>
            <a:xfrm>
              <a:off x="5206458" y="2826583"/>
              <a:ext cx="231675" cy="17058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7" name="図形グループ 93">
              <a:extLst>
                <a:ext uri="{FF2B5EF4-FFF2-40B4-BE49-F238E27FC236}">
                  <a16:creationId xmlns:a16="http://schemas.microsoft.com/office/drawing/2014/main" id="{2CA531D4-6EB0-D56E-323D-C2E507439433}"/>
                </a:ext>
              </a:extLst>
            </p:cNvPr>
            <p:cNvGrpSpPr/>
            <p:nvPr/>
          </p:nvGrpSpPr>
          <p:grpSpPr>
            <a:xfrm>
              <a:off x="4716699" y="2717743"/>
              <a:ext cx="296586" cy="293005"/>
              <a:chOff x="3546641" y="3995693"/>
              <a:chExt cx="296586" cy="293005"/>
            </a:xfrm>
          </p:grpSpPr>
          <p:sp>
            <p:nvSpPr>
              <p:cNvPr id="28" name="円/楕円 106">
                <a:extLst>
                  <a:ext uri="{FF2B5EF4-FFF2-40B4-BE49-F238E27FC236}">
                    <a16:creationId xmlns:a16="http://schemas.microsoft.com/office/drawing/2014/main" id="{C297D6F8-47C8-1DE2-D78A-7485FF427801}"/>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107">
                <a:extLst>
                  <a:ext uri="{FF2B5EF4-FFF2-40B4-BE49-F238E27FC236}">
                    <a16:creationId xmlns:a16="http://schemas.microsoft.com/office/drawing/2014/main" id="{7440D6D8-9047-CCFF-FDB0-98A9EE40B91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0" name="グループ化 9">
            <a:extLst>
              <a:ext uri="{FF2B5EF4-FFF2-40B4-BE49-F238E27FC236}">
                <a16:creationId xmlns:a16="http://schemas.microsoft.com/office/drawing/2014/main" id="{C3213D5E-3687-49C8-B275-C89D6A2E17EB}"/>
              </a:ext>
            </a:extLst>
          </p:cNvPr>
          <p:cNvGrpSpPr/>
          <p:nvPr/>
        </p:nvGrpSpPr>
        <p:grpSpPr>
          <a:xfrm>
            <a:off x="6806753" y="1926408"/>
            <a:ext cx="2013718" cy="4286650"/>
            <a:chOff x="6662738" y="1916832"/>
            <a:chExt cx="2013718" cy="4286650"/>
          </a:xfrm>
        </p:grpSpPr>
        <p:grpSp>
          <p:nvGrpSpPr>
            <p:cNvPr id="6" name="グループ化 5">
              <a:extLst>
                <a:ext uri="{FF2B5EF4-FFF2-40B4-BE49-F238E27FC236}">
                  <a16:creationId xmlns:a16="http://schemas.microsoft.com/office/drawing/2014/main" id="{F89174E1-A3A6-4EDE-9D24-93AB098B1DB0}"/>
                </a:ext>
              </a:extLst>
            </p:cNvPr>
            <p:cNvGrpSpPr/>
            <p:nvPr/>
          </p:nvGrpSpPr>
          <p:grpSpPr>
            <a:xfrm>
              <a:off x="6662738" y="1916832"/>
              <a:ext cx="2013718" cy="4286650"/>
              <a:chOff x="6662738" y="1916832"/>
              <a:chExt cx="2013718" cy="4286650"/>
            </a:xfrm>
          </p:grpSpPr>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0D76E468-AB5D-6E39-B2B7-FD82BFBB9F7F}"/>
                  </a:ext>
                </a:extLst>
              </p:cNvPr>
              <p:cNvPicPr>
                <a:picLocks noChangeAspect="1"/>
              </p:cNvPicPr>
              <p:nvPr/>
            </p:nvPicPr>
            <p:blipFill>
              <a:blip r:embed="rId9"/>
              <a:stretch>
                <a:fillRect/>
              </a:stretch>
            </p:blipFill>
            <p:spPr>
              <a:xfrm>
                <a:off x="6801741" y="2706048"/>
                <a:ext cx="1683257" cy="3497434"/>
              </a:xfrm>
              <a:prstGeom prst="rect">
                <a:avLst/>
              </a:prstGeom>
              <a:ln>
                <a:solidFill>
                  <a:schemeClr val="tx1"/>
                </a:solidFill>
              </a:ln>
            </p:spPr>
          </p:pic>
          <p:sp>
            <p:nvSpPr>
              <p:cNvPr id="21" name="テキスト ボックス 20">
                <a:extLst>
                  <a:ext uri="{FF2B5EF4-FFF2-40B4-BE49-F238E27FC236}">
                    <a16:creationId xmlns:a16="http://schemas.microsoft.com/office/drawing/2014/main" id="{8E052A58-8B3A-8CEA-4D1F-114527EF3C05}"/>
                  </a:ext>
                </a:extLst>
              </p:cNvPr>
              <p:cNvSpPr txBox="1"/>
              <p:nvPr/>
            </p:nvSpPr>
            <p:spPr>
              <a:xfrm>
                <a:off x="6662738" y="1916832"/>
                <a:ext cx="201371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❸</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「シークレット</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タブ」を押す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30" name="四角形: 角を丸くする 29">
              <a:extLst>
                <a:ext uri="{FF2B5EF4-FFF2-40B4-BE49-F238E27FC236}">
                  <a16:creationId xmlns:a16="http://schemas.microsoft.com/office/drawing/2014/main" id="{5A1B13C9-EFC4-A86D-8C27-309CB9F9923B}"/>
                </a:ext>
              </a:extLst>
            </p:cNvPr>
            <p:cNvSpPr/>
            <p:nvPr/>
          </p:nvSpPr>
          <p:spPr>
            <a:xfrm>
              <a:off x="7440234" y="3212515"/>
              <a:ext cx="1044764" cy="180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1" name="図形グループ 69">
              <a:extLst>
                <a:ext uri="{FF2B5EF4-FFF2-40B4-BE49-F238E27FC236}">
                  <a16:creationId xmlns:a16="http://schemas.microsoft.com/office/drawing/2014/main" id="{F5F00650-93AC-AECE-50F6-9680F44AC6FC}"/>
                </a:ext>
              </a:extLst>
            </p:cNvPr>
            <p:cNvGrpSpPr/>
            <p:nvPr/>
          </p:nvGrpSpPr>
          <p:grpSpPr>
            <a:xfrm>
              <a:off x="7202231" y="2965907"/>
              <a:ext cx="296586" cy="293005"/>
              <a:chOff x="4232441" y="3995693"/>
              <a:chExt cx="296586" cy="293005"/>
            </a:xfrm>
          </p:grpSpPr>
          <p:sp>
            <p:nvSpPr>
              <p:cNvPr id="32" name="円/楕円 70">
                <a:extLst>
                  <a:ext uri="{FF2B5EF4-FFF2-40B4-BE49-F238E27FC236}">
                    <a16:creationId xmlns:a16="http://schemas.microsoft.com/office/drawing/2014/main" id="{417AED71-98E9-6A1F-9212-E09FA560A955}"/>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71">
                <a:extLst>
                  <a:ext uri="{FF2B5EF4-FFF2-40B4-BE49-F238E27FC236}">
                    <a16:creationId xmlns:a16="http://schemas.microsoft.com/office/drawing/2014/main" id="{F26CCDBC-7C1B-0133-C768-E772A34A2FD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2" name="四角形: 角を丸くする 21">
            <a:extLst>
              <a:ext uri="{FF2B5EF4-FFF2-40B4-BE49-F238E27FC236}">
                <a16:creationId xmlns:a16="http://schemas.microsoft.com/office/drawing/2014/main" id="{AA5D99CE-A3CC-3AC0-6AED-A582F1B891D1}"/>
              </a:ext>
            </a:extLst>
          </p:cNvPr>
          <p:cNvSpPr/>
          <p:nvPr/>
        </p:nvSpPr>
        <p:spPr>
          <a:xfrm>
            <a:off x="3498830" y="5262337"/>
            <a:ext cx="287804" cy="3171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吹き出し: 角を丸めた四角形 33">
            <a:extLst>
              <a:ext uri="{FF2B5EF4-FFF2-40B4-BE49-F238E27FC236}">
                <a16:creationId xmlns:a16="http://schemas.microsoft.com/office/drawing/2014/main" id="{BD4E0F6E-F0CD-4A18-8BB5-2DED6B592E2F}"/>
              </a:ext>
            </a:extLst>
          </p:cNvPr>
          <p:cNvSpPr/>
          <p:nvPr/>
        </p:nvSpPr>
        <p:spPr>
          <a:xfrm>
            <a:off x="369881" y="2459624"/>
            <a:ext cx="2262574" cy="2660061"/>
          </a:xfrm>
          <a:prstGeom prst="wedgeRoundRectCallout">
            <a:avLst>
              <a:gd name="adj1" fmla="val 47769"/>
              <a:gd name="adj2" fmla="val 64406"/>
              <a:gd name="adj3" fmla="val 16667"/>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dirty="0">
                <a:solidFill>
                  <a:schemeClr val="tx1"/>
                </a:solidFill>
                <a:latin typeface="メイリオ" panose="020B0604030504040204" pitchFamily="50" charset="-128"/>
                <a:ea typeface="メイリオ" panose="020B0604030504040204" pitchFamily="50" charset="-128"/>
              </a:rPr>
              <a:t>「プライベート」機能を使うと、過去の検索や閲覧履歴がサイトの表示に反映されなくなり、また新たに履歴が残らなくなります。</a:t>
            </a:r>
            <a:endParaRPr kumimoji="1" lang="en-US" altLang="ja-JP" sz="16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2071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F714-FDF5-4F6B-B417-9A3E69E86EAB}"/>
            </a:ext>
          </a:extLst>
        </p:cNvPr>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93213BE8-11E6-6FA3-2849-1BFB73CD96C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4"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93213BE8-11E6-6FA3-2849-1BFB73CD96C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FAB1E8CD-0F69-C7D8-691E-FBB2D7EFC0DF}"/>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11" name="タイトル 1">
            <a:extLst>
              <a:ext uri="{FF2B5EF4-FFF2-40B4-BE49-F238E27FC236}">
                <a16:creationId xmlns:a16="http://schemas.microsoft.com/office/drawing/2014/main" id="{B4D08A43-8DB6-79A7-5BEA-39AB0B2BFD47}"/>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sp>
        <p:nvSpPr>
          <p:cNvPr id="5" name="テキスト ボックス 4">
            <a:extLst>
              <a:ext uri="{FF2B5EF4-FFF2-40B4-BE49-F238E27FC236}">
                <a16:creationId xmlns:a16="http://schemas.microsoft.com/office/drawing/2014/main" id="{AAD58555-2F07-BAE9-277A-C37C63F02D81}"/>
              </a:ext>
            </a:extLst>
          </p:cNvPr>
          <p:cNvSpPr txBox="1"/>
          <p:nvPr/>
        </p:nvSpPr>
        <p:spPr>
          <a:xfrm>
            <a:off x="323528" y="1917331"/>
            <a:ext cx="237375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❶</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ホーム画面で　</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Safari</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effectLst/>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2F4364DC-7A23-77FD-9CA3-B36BD848F0BC}"/>
              </a:ext>
            </a:extLst>
          </p:cNvPr>
          <p:cNvSpPr txBox="1"/>
          <p:nvPr/>
        </p:nvSpPr>
        <p:spPr>
          <a:xfrm>
            <a:off x="2425647" y="1883698"/>
            <a:ext cx="2520280"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❷</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画面右下の「二重　</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の四角マーク」を押す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E2B012D9-E1A6-1C72-DEC5-8B5DB643EA35}"/>
              </a:ext>
            </a:extLst>
          </p:cNvPr>
          <p:cNvSpPr txBox="1"/>
          <p:nvPr/>
        </p:nvSpPr>
        <p:spPr>
          <a:xfrm>
            <a:off x="4837372" y="1817341"/>
            <a:ext cx="2013718" cy="892552"/>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❸</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画面下部の</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「プライベート</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ボタン」を押す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633E1944-BC68-DB77-6509-296044A71C7A}"/>
              </a:ext>
            </a:extLst>
          </p:cNvPr>
          <p:cNvPicPr>
            <a:picLocks noChangeAspect="1"/>
          </p:cNvPicPr>
          <p:nvPr/>
        </p:nvPicPr>
        <p:blipFill>
          <a:blip r:embed="rId7"/>
          <a:stretch>
            <a:fillRect/>
          </a:stretch>
        </p:blipFill>
        <p:spPr>
          <a:xfrm>
            <a:off x="683568" y="2649659"/>
            <a:ext cx="1641381" cy="3552362"/>
          </a:xfrm>
          <a:prstGeom prst="rect">
            <a:avLst/>
          </a:prstGeom>
          <a:ln>
            <a:solidFill>
              <a:schemeClr val="tx1"/>
            </a:solidFill>
          </a:ln>
        </p:spPr>
      </p:pic>
      <p:sp>
        <p:nvSpPr>
          <p:cNvPr id="13" name="四角形: 角を丸くする 12">
            <a:extLst>
              <a:ext uri="{FF2B5EF4-FFF2-40B4-BE49-F238E27FC236}">
                <a16:creationId xmlns:a16="http://schemas.microsoft.com/office/drawing/2014/main" id="{8D8C4C61-F553-0568-B297-28CC9093E6FA}"/>
              </a:ext>
            </a:extLst>
          </p:cNvPr>
          <p:cNvSpPr/>
          <p:nvPr/>
        </p:nvSpPr>
        <p:spPr>
          <a:xfrm>
            <a:off x="1166066" y="5800767"/>
            <a:ext cx="280327" cy="2747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9" name="図形グループ 108">
            <a:extLst>
              <a:ext uri="{FF2B5EF4-FFF2-40B4-BE49-F238E27FC236}">
                <a16:creationId xmlns:a16="http://schemas.microsoft.com/office/drawing/2014/main" id="{AE3A4E67-0B6B-C5CF-ECBC-D8E4EADFBE52}"/>
              </a:ext>
            </a:extLst>
          </p:cNvPr>
          <p:cNvGrpSpPr/>
          <p:nvPr/>
        </p:nvGrpSpPr>
        <p:grpSpPr>
          <a:xfrm>
            <a:off x="943233" y="5459602"/>
            <a:ext cx="296587" cy="293005"/>
            <a:chOff x="2897417" y="3995693"/>
            <a:chExt cx="296587" cy="293005"/>
          </a:xfrm>
        </p:grpSpPr>
        <p:sp>
          <p:nvSpPr>
            <p:cNvPr id="30" name="円/楕円 114">
              <a:extLst>
                <a:ext uri="{FF2B5EF4-FFF2-40B4-BE49-F238E27FC236}">
                  <a16:creationId xmlns:a16="http://schemas.microsoft.com/office/drawing/2014/main" id="{33089812-5B2B-845F-B43F-7E7ABDF2EDD2}"/>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83DE5034-1E6C-3DC7-4FC3-2991407489CA}"/>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3" name="グループ化 2">
            <a:extLst>
              <a:ext uri="{FF2B5EF4-FFF2-40B4-BE49-F238E27FC236}">
                <a16:creationId xmlns:a16="http://schemas.microsoft.com/office/drawing/2014/main" id="{32C2AE31-8682-49F5-81A2-59B9ACBDF1AF}"/>
              </a:ext>
            </a:extLst>
          </p:cNvPr>
          <p:cNvGrpSpPr/>
          <p:nvPr/>
        </p:nvGrpSpPr>
        <p:grpSpPr>
          <a:xfrm>
            <a:off x="2700764" y="2672885"/>
            <a:ext cx="1616113" cy="3497434"/>
            <a:chOff x="3763943" y="2706047"/>
            <a:chExt cx="1616113" cy="3497434"/>
          </a:xfrm>
        </p:grpSpPr>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E31BC4D9-7D75-5322-88DA-65B791973E6E}"/>
                </a:ext>
              </a:extLst>
            </p:cNvPr>
            <p:cNvPicPr>
              <a:picLocks noChangeAspect="1"/>
            </p:cNvPicPr>
            <p:nvPr/>
          </p:nvPicPr>
          <p:blipFill>
            <a:blip r:embed="rId8"/>
            <a:stretch>
              <a:fillRect/>
            </a:stretch>
          </p:blipFill>
          <p:spPr>
            <a:xfrm>
              <a:off x="3763943" y="2706047"/>
              <a:ext cx="1616113" cy="3497434"/>
            </a:xfrm>
            <a:prstGeom prst="rect">
              <a:avLst/>
            </a:prstGeom>
            <a:ln>
              <a:solidFill>
                <a:schemeClr val="tx1"/>
              </a:solidFill>
            </a:ln>
          </p:spPr>
        </p:pic>
        <p:grpSp>
          <p:nvGrpSpPr>
            <p:cNvPr id="32" name="図形グループ 93">
              <a:extLst>
                <a:ext uri="{FF2B5EF4-FFF2-40B4-BE49-F238E27FC236}">
                  <a16:creationId xmlns:a16="http://schemas.microsoft.com/office/drawing/2014/main" id="{278AF003-8465-C22F-D6AD-89ECB79E2FC0}"/>
                </a:ext>
              </a:extLst>
            </p:cNvPr>
            <p:cNvGrpSpPr/>
            <p:nvPr/>
          </p:nvGrpSpPr>
          <p:grpSpPr>
            <a:xfrm>
              <a:off x="4766112" y="5524603"/>
              <a:ext cx="296586" cy="293005"/>
              <a:chOff x="3546641" y="3995693"/>
              <a:chExt cx="296586" cy="293005"/>
            </a:xfrm>
          </p:grpSpPr>
          <p:sp>
            <p:nvSpPr>
              <p:cNvPr id="33" name="円/楕円 106">
                <a:extLst>
                  <a:ext uri="{FF2B5EF4-FFF2-40B4-BE49-F238E27FC236}">
                    <a16:creationId xmlns:a16="http://schemas.microsoft.com/office/drawing/2014/main" id="{5C78CFB4-8ED5-AC42-25B4-0D6DB6FF941A}"/>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107">
                <a:extLst>
                  <a:ext uri="{FF2B5EF4-FFF2-40B4-BE49-F238E27FC236}">
                    <a16:creationId xmlns:a16="http://schemas.microsoft.com/office/drawing/2014/main" id="{F0A02B6C-89C1-962F-6FE3-6170E304C661}"/>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四角形: 角を丸くする 14">
              <a:extLst>
                <a:ext uri="{FF2B5EF4-FFF2-40B4-BE49-F238E27FC236}">
                  <a16:creationId xmlns:a16="http://schemas.microsoft.com/office/drawing/2014/main" id="{2D49E39D-36A7-76B0-91B2-1980C4F703A9}"/>
                </a:ext>
              </a:extLst>
            </p:cNvPr>
            <p:cNvSpPr/>
            <p:nvPr/>
          </p:nvSpPr>
          <p:spPr>
            <a:xfrm>
              <a:off x="5130667" y="5864041"/>
              <a:ext cx="231675" cy="22704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 name="グループ化 6">
            <a:extLst>
              <a:ext uri="{FF2B5EF4-FFF2-40B4-BE49-F238E27FC236}">
                <a16:creationId xmlns:a16="http://schemas.microsoft.com/office/drawing/2014/main" id="{531CB6A1-4265-48BC-9D50-8B380BAACCAD}"/>
              </a:ext>
            </a:extLst>
          </p:cNvPr>
          <p:cNvGrpSpPr/>
          <p:nvPr/>
        </p:nvGrpSpPr>
        <p:grpSpPr>
          <a:xfrm>
            <a:off x="4941851" y="2709893"/>
            <a:ext cx="1616112" cy="3497434"/>
            <a:chOff x="6801741" y="2706049"/>
            <a:chExt cx="1616112" cy="3497434"/>
          </a:xfrm>
        </p:grpSpPr>
        <p:pic>
          <p:nvPicPr>
            <p:cNvPr id="16" name="図 15" descr="テキスト, 手紙&#10;&#10;自動的に生成された説明">
              <a:extLst>
                <a:ext uri="{FF2B5EF4-FFF2-40B4-BE49-F238E27FC236}">
                  <a16:creationId xmlns:a16="http://schemas.microsoft.com/office/drawing/2014/main" id="{0FAB968D-7E90-1A67-5CA1-659FE1A14E69}"/>
                </a:ext>
              </a:extLst>
            </p:cNvPr>
            <p:cNvPicPr>
              <a:picLocks noChangeAspect="1"/>
            </p:cNvPicPr>
            <p:nvPr/>
          </p:nvPicPr>
          <p:blipFill>
            <a:blip r:embed="rId9"/>
            <a:stretch>
              <a:fillRect/>
            </a:stretch>
          </p:blipFill>
          <p:spPr>
            <a:xfrm>
              <a:off x="6801741" y="2706049"/>
              <a:ext cx="1616112" cy="3497434"/>
            </a:xfrm>
            <a:prstGeom prst="rect">
              <a:avLst/>
            </a:prstGeom>
            <a:ln>
              <a:solidFill>
                <a:schemeClr val="tx1"/>
              </a:solidFill>
            </a:ln>
          </p:spPr>
        </p:pic>
        <p:grpSp>
          <p:nvGrpSpPr>
            <p:cNvPr id="35" name="図形グループ 69">
              <a:extLst>
                <a:ext uri="{FF2B5EF4-FFF2-40B4-BE49-F238E27FC236}">
                  <a16:creationId xmlns:a16="http://schemas.microsoft.com/office/drawing/2014/main" id="{90FC9CB5-846E-D583-99A1-51794AE6ED9D}"/>
                </a:ext>
              </a:extLst>
            </p:cNvPr>
            <p:cNvGrpSpPr/>
            <p:nvPr/>
          </p:nvGrpSpPr>
          <p:grpSpPr>
            <a:xfrm>
              <a:off x="6906876" y="5373822"/>
              <a:ext cx="296586" cy="293005"/>
              <a:chOff x="4232441" y="3995693"/>
              <a:chExt cx="296586" cy="293005"/>
            </a:xfrm>
          </p:grpSpPr>
          <p:sp>
            <p:nvSpPr>
              <p:cNvPr id="36" name="円/楕円 70">
                <a:extLst>
                  <a:ext uri="{FF2B5EF4-FFF2-40B4-BE49-F238E27FC236}">
                    <a16:creationId xmlns:a16="http://schemas.microsoft.com/office/drawing/2014/main" id="{F584CB19-B797-F210-AE3C-F421F7DFEE63}"/>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71">
                <a:extLst>
                  <a:ext uri="{FF2B5EF4-FFF2-40B4-BE49-F238E27FC236}">
                    <a16:creationId xmlns:a16="http://schemas.microsoft.com/office/drawing/2014/main" id="{808DAA8E-5AAF-4CEB-095F-265582FBE70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四角形: 角を丸くする 16">
              <a:extLst>
                <a:ext uri="{FF2B5EF4-FFF2-40B4-BE49-F238E27FC236}">
                  <a16:creationId xmlns:a16="http://schemas.microsoft.com/office/drawing/2014/main" id="{5AF3790E-852E-5B62-D20B-988ADF939491}"/>
                </a:ext>
              </a:extLst>
            </p:cNvPr>
            <p:cNvSpPr/>
            <p:nvPr/>
          </p:nvSpPr>
          <p:spPr>
            <a:xfrm>
              <a:off x="7216636" y="5660472"/>
              <a:ext cx="799809" cy="2064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6" name="吹き出し: 角を丸めた四角形 25">
            <a:extLst>
              <a:ext uri="{FF2B5EF4-FFF2-40B4-BE49-F238E27FC236}">
                <a16:creationId xmlns:a16="http://schemas.microsoft.com/office/drawing/2014/main" id="{46BA7371-3EE0-46E2-9CDE-E0FBDB80CDF3}"/>
              </a:ext>
            </a:extLst>
          </p:cNvPr>
          <p:cNvSpPr/>
          <p:nvPr/>
        </p:nvSpPr>
        <p:spPr>
          <a:xfrm>
            <a:off x="6775582" y="2649659"/>
            <a:ext cx="2262574" cy="2864690"/>
          </a:xfrm>
          <a:prstGeom prst="wedgeRoundRectCallout">
            <a:avLst>
              <a:gd name="adj1" fmla="val -48898"/>
              <a:gd name="adj2" fmla="val 61177"/>
              <a:gd name="adj3" fmla="val 16667"/>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「プライベート」機能を使って、自分の閲覧履歴が反映されていない状態を見てみましょう。また、いつも見ているインターネットとどう違うか比較してみましょう。</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8ABA7545-514E-4C2E-AF17-0C8785C222CC}"/>
              </a:ext>
            </a:extLst>
          </p:cNvPr>
          <p:cNvSpPr txBox="1"/>
          <p:nvPr/>
        </p:nvSpPr>
        <p:spPr>
          <a:xfrm>
            <a:off x="323529" y="1375465"/>
            <a:ext cx="8640959" cy="544765"/>
          </a:xfrm>
          <a:prstGeom prst="rect">
            <a:avLst/>
          </a:prstGeom>
          <a:noFill/>
        </p:spPr>
        <p:txBody>
          <a:bodyPr wrap="square">
            <a:spAutoFit/>
          </a:bodyPr>
          <a:lstStyle/>
          <a:p>
            <a:pPr algn="l">
              <a:lnSpc>
                <a:spcPct val="130000"/>
              </a:lnSpc>
            </a:pPr>
            <a:r>
              <a:rPr lang="ja-JP" altLang="en-US" sz="2400" b="1" dirty="0">
                <a:latin typeface="メイリオ" panose="020B0604030504040204" pitchFamily="50" charset="-128"/>
                <a:ea typeface="メイリオ" panose="020B0604030504040204" pitchFamily="50" charset="-128"/>
              </a:rPr>
              <a:t>ブラウザの「プライベート」機能を使ってみよう</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iPhone</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64966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9"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1FBC1B9D-76ED-9D11-1477-7F3929947026}"/>
              </a:ext>
            </a:extLst>
          </p:cNvPr>
          <p:cNvSpPr txBox="1"/>
          <p:nvPr/>
        </p:nvSpPr>
        <p:spPr>
          <a:xfrm>
            <a:off x="457670" y="1836433"/>
            <a:ext cx="8228660" cy="1151854"/>
          </a:xfrm>
          <a:prstGeom prst="rect">
            <a:avLst/>
          </a:prstGeom>
          <a:noFill/>
        </p:spPr>
        <p:txBody>
          <a:bodyPr wrap="square">
            <a:spAutoFit/>
          </a:bodyPr>
          <a:lstStyle/>
          <a:p>
            <a:pPr>
              <a:lnSpc>
                <a:spcPct val="130000"/>
              </a:lnSpc>
            </a:pP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においては、アルゴリズムに基づき、自分と似通った興味関心や主義主張を持つユーザーが表示されやすい傾向があり、その結果、</a:t>
            </a:r>
            <a:r>
              <a:rPr lang="ja-JP" altLang="en-US" b="1" dirty="0">
                <a:solidFill>
                  <a:srgbClr val="00B050"/>
                </a:solidFill>
                <a:latin typeface="メイリオ" panose="020B0604030504040204" pitchFamily="50" charset="-128"/>
                <a:ea typeface="メイリオ" panose="020B0604030504040204" pitchFamily="50" charset="-128"/>
              </a:rPr>
              <a:t>何か意見を発信すると、それに似た意見や賛同の意見ばかりが返ってくることが多くなります。</a:t>
            </a:r>
            <a:endParaRPr lang="en-US" altLang="ja-JP" b="1" dirty="0">
              <a:latin typeface="メイリオ" panose="020B0604030504040204" pitchFamily="50" charset="-128"/>
              <a:ea typeface="メイリオ" panose="020B0604030504040204" pitchFamily="50" charset="-128"/>
            </a:endParaRPr>
          </a:p>
        </p:txBody>
      </p:sp>
      <p:sp>
        <p:nvSpPr>
          <p:cNvPr id="10" name="吹き出し: 角を丸めた四角形 9">
            <a:extLst>
              <a:ext uri="{FF2B5EF4-FFF2-40B4-BE49-F238E27FC236}">
                <a16:creationId xmlns:a16="http://schemas.microsoft.com/office/drawing/2014/main" id="{402BA702-49FE-E37C-9A80-E74981D61135}"/>
              </a:ext>
            </a:extLst>
          </p:cNvPr>
          <p:cNvSpPr/>
          <p:nvPr/>
        </p:nvSpPr>
        <p:spPr>
          <a:xfrm>
            <a:off x="5880910" y="4110915"/>
            <a:ext cx="2543518" cy="1872051"/>
          </a:xfrm>
          <a:prstGeom prst="wedgeRoundRectCallout">
            <a:avLst>
              <a:gd name="adj1" fmla="val -45816"/>
              <a:gd name="adj2" fmla="val 65356"/>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u="sng" dirty="0">
                <a:solidFill>
                  <a:srgbClr val="009650"/>
                </a:solidFill>
                <a:latin typeface="メイリオ" panose="020B0604030504040204" pitchFamily="50" charset="-128"/>
                <a:ea typeface="メイリオ" panose="020B0604030504040204" pitchFamily="50" charset="-128"/>
              </a:rPr>
              <a:t>事例</a:t>
            </a:r>
            <a:endParaRPr lang="en-US" altLang="ja-JP" sz="1600" b="1" u="sng" dirty="0">
              <a:solidFill>
                <a:srgbClr val="009650"/>
              </a:solidFill>
              <a:latin typeface="メイリオ" panose="020B0604030504040204" pitchFamily="50" charset="-128"/>
              <a:ea typeface="メイリオ" panose="020B0604030504040204" pitchFamily="50" charset="-128"/>
            </a:endParaRPr>
          </a:p>
          <a:p>
            <a:r>
              <a:rPr lang="en-US" altLang="ja-JP" sz="1400" b="1" dirty="0">
                <a:solidFill>
                  <a:schemeClr val="tx1"/>
                </a:solidFill>
                <a:latin typeface="メイリオ" panose="020B0604030504040204" pitchFamily="50" charset="-128"/>
                <a:ea typeface="メイリオ" panose="020B0604030504040204" pitchFamily="50" charset="-128"/>
              </a:rPr>
              <a:t>SNS</a:t>
            </a:r>
            <a:r>
              <a:rPr lang="ja-JP" altLang="en-US" sz="1400" b="1" dirty="0">
                <a:solidFill>
                  <a:schemeClr val="tx1"/>
                </a:solidFill>
                <a:latin typeface="メイリオ" panose="020B0604030504040204" pitchFamily="50" charset="-128"/>
                <a:ea typeface="メイリオ" panose="020B0604030504040204" pitchFamily="50" charset="-128"/>
              </a:rPr>
              <a:t>に健康法の効果を投稿をしたら、同じく効果を実感した人からたくさんの反響があり、例外なく全員に効果があるものだと強く信じるように・・・</a:t>
            </a:r>
            <a:endParaRPr lang="en-US" altLang="ja-JP" sz="1400" b="1" dirty="0">
              <a:solidFill>
                <a:schemeClr val="tx1"/>
              </a:solidFill>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27A13D53-0105-E3D9-008F-9D66A3BB3C4A}"/>
              </a:ext>
            </a:extLst>
          </p:cNvPr>
          <p:cNvPicPr>
            <a:picLocks noChangeAspect="1"/>
          </p:cNvPicPr>
          <p:nvPr/>
        </p:nvPicPr>
        <p:blipFill>
          <a:blip r:embed="rId7"/>
          <a:stretch>
            <a:fillRect/>
          </a:stretch>
        </p:blipFill>
        <p:spPr>
          <a:xfrm>
            <a:off x="5046108" y="5303967"/>
            <a:ext cx="936104" cy="1303070"/>
          </a:xfrm>
          <a:prstGeom prst="rect">
            <a:avLst/>
          </a:prstGeom>
        </p:spPr>
      </p:pic>
      <p:sp>
        <p:nvSpPr>
          <p:cNvPr id="5" name="矢印: 右 4">
            <a:extLst>
              <a:ext uri="{FF2B5EF4-FFF2-40B4-BE49-F238E27FC236}">
                <a16:creationId xmlns:a16="http://schemas.microsoft.com/office/drawing/2014/main" id="{A49E2963-B7E4-E403-19BE-A914C499F2D9}"/>
              </a:ext>
            </a:extLst>
          </p:cNvPr>
          <p:cNvSpPr/>
          <p:nvPr/>
        </p:nvSpPr>
        <p:spPr>
          <a:xfrm rot="5400000">
            <a:off x="4503536" y="2605433"/>
            <a:ext cx="352950" cy="1006158"/>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
        <p:nvSpPr>
          <p:cNvPr id="11" name="タイトル 1">
            <a:extLst>
              <a:ext uri="{FF2B5EF4-FFF2-40B4-BE49-F238E27FC236}">
                <a16:creationId xmlns:a16="http://schemas.microsoft.com/office/drawing/2014/main" id="{AAEFCC41-6B7B-B62B-0131-CCB2F52E0DDC}"/>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13" name="グループ化 12">
            <a:extLst>
              <a:ext uri="{FF2B5EF4-FFF2-40B4-BE49-F238E27FC236}">
                <a16:creationId xmlns:a16="http://schemas.microsoft.com/office/drawing/2014/main" id="{5C9F0287-D566-48FE-81EB-6F9226B7C501}"/>
              </a:ext>
            </a:extLst>
          </p:cNvPr>
          <p:cNvGrpSpPr/>
          <p:nvPr/>
        </p:nvGrpSpPr>
        <p:grpSpPr>
          <a:xfrm>
            <a:off x="267777" y="1272645"/>
            <a:ext cx="3227018" cy="607019"/>
            <a:chOff x="3632800" y="4604063"/>
            <a:chExt cx="3227018" cy="607019"/>
          </a:xfrm>
        </p:grpSpPr>
        <p:sp>
          <p:nvSpPr>
            <p:cNvPr id="14" name="Rectangle 1">
              <a:extLst>
                <a:ext uri="{FF2B5EF4-FFF2-40B4-BE49-F238E27FC236}">
                  <a16:creationId xmlns:a16="http://schemas.microsoft.com/office/drawing/2014/main" id="{F2ABBBAB-1C82-458F-A2D8-45BE0B425B25}"/>
                </a:ext>
              </a:extLst>
            </p:cNvPr>
            <p:cNvSpPr>
              <a:spLocks noChangeArrowheads="1"/>
            </p:cNvSpPr>
            <p:nvPr/>
          </p:nvSpPr>
          <p:spPr bwMode="auto">
            <a:xfrm>
              <a:off x="4148025" y="4604063"/>
              <a:ext cx="271179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エコーチェンバー</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9E8AEDF6-89A3-4377-8FD6-86B8970A203A}"/>
                </a:ext>
              </a:extLst>
            </p:cNvPr>
            <p:cNvPicPr>
              <a:picLocks noChangeAspect="1"/>
            </p:cNvPicPr>
            <p:nvPr/>
          </p:nvPicPr>
          <p:blipFill>
            <a:blip r:embed="rId8"/>
            <a:stretch>
              <a:fillRect/>
            </a:stretch>
          </p:blipFill>
          <p:spPr>
            <a:xfrm>
              <a:off x="3632800" y="4685104"/>
              <a:ext cx="637549" cy="525978"/>
            </a:xfrm>
            <a:prstGeom prst="rect">
              <a:avLst/>
            </a:prstGeom>
          </p:spPr>
        </p:pic>
      </p:grpSp>
      <p:sp>
        <p:nvSpPr>
          <p:cNvPr id="2" name="正方形/長方形 1">
            <a:extLst>
              <a:ext uri="{FF2B5EF4-FFF2-40B4-BE49-F238E27FC236}">
                <a16:creationId xmlns:a16="http://schemas.microsoft.com/office/drawing/2014/main" id="{9F1A0AE4-0D54-4552-8999-142B3E529C90}"/>
              </a:ext>
            </a:extLst>
          </p:cNvPr>
          <p:cNvSpPr/>
          <p:nvPr/>
        </p:nvSpPr>
        <p:spPr>
          <a:xfrm>
            <a:off x="563937" y="3359397"/>
            <a:ext cx="8232150" cy="677108"/>
          </a:xfrm>
          <a:prstGeom prst="rect">
            <a:avLst/>
          </a:prstGeom>
        </p:spPr>
        <p:txBody>
          <a:bodyPr wrap="square">
            <a:spAutoFit/>
          </a:bodyPr>
          <a:lstStyle/>
          <a:p>
            <a:pPr algn="ctr"/>
            <a:r>
              <a:rPr lang="ja-JP" altLang="en-US" b="1" dirty="0">
                <a:latin typeface="メイリオ" panose="020B0604030504040204" pitchFamily="50" charset="-128"/>
                <a:ea typeface="メイリオ" panose="020B0604030504040204" pitchFamily="50" charset="-128"/>
              </a:rPr>
              <a:t>同じような意見ばかりを聞くことで、自分の意見が間違いのないものであると、</a:t>
            </a:r>
            <a:endParaRPr lang="en-US" altLang="ja-JP" b="1" dirty="0">
              <a:latin typeface="メイリオ" panose="020B0604030504040204" pitchFamily="50" charset="-128"/>
              <a:ea typeface="メイリオ" panose="020B0604030504040204" pitchFamily="50" charset="-128"/>
            </a:endParaRPr>
          </a:p>
          <a:p>
            <a:pPr algn="ctr"/>
            <a:r>
              <a:rPr lang="ja-JP" altLang="en-US" b="1" dirty="0">
                <a:solidFill>
                  <a:srgbClr val="00B050"/>
                </a:solidFill>
                <a:latin typeface="メイリオ" panose="020B0604030504040204" pitchFamily="50" charset="-128"/>
                <a:ea typeface="メイリオ" panose="020B0604030504040204" pitchFamily="50" charset="-128"/>
              </a:rPr>
              <a:t>より強く信じ込んでしまう</a:t>
            </a:r>
            <a:r>
              <a:rPr lang="ja-JP" altLang="en-US" b="1" dirty="0">
                <a:latin typeface="メイリオ" panose="020B0604030504040204" pitchFamily="50" charset="-128"/>
                <a:ea typeface="メイリオ" panose="020B0604030504040204" pitchFamily="50" charset="-128"/>
              </a:rPr>
              <a:t>ことを</a:t>
            </a:r>
            <a:r>
              <a:rPr lang="ja-JP" altLang="en-US" sz="2000" b="1" dirty="0">
                <a:solidFill>
                  <a:srgbClr val="009650"/>
                </a:solidFill>
                <a:latin typeface="メイリオ" panose="020B0604030504040204" pitchFamily="50" charset="-128"/>
                <a:ea typeface="メイリオ" panose="020B0604030504040204" pitchFamily="50" charset="-128"/>
              </a:rPr>
              <a:t>「エコーチェンバー」</a:t>
            </a:r>
            <a:r>
              <a:rPr lang="ja-JP" altLang="en-US" b="1" dirty="0">
                <a:latin typeface="メイリオ" panose="020B0604030504040204" pitchFamily="50" charset="-128"/>
                <a:ea typeface="メイリオ" panose="020B0604030504040204" pitchFamily="50" charset="-128"/>
              </a:rPr>
              <a:t>といいます。</a:t>
            </a:r>
            <a:endParaRPr lang="ja-JP" altLang="en-US" dirty="0"/>
          </a:p>
        </p:txBody>
      </p:sp>
      <p:grpSp>
        <p:nvGrpSpPr>
          <p:cNvPr id="16" name="グループ化 15">
            <a:extLst>
              <a:ext uri="{FF2B5EF4-FFF2-40B4-BE49-F238E27FC236}">
                <a16:creationId xmlns:a16="http://schemas.microsoft.com/office/drawing/2014/main" id="{10705722-89F9-46FF-9B99-A92B95795772}"/>
              </a:ext>
            </a:extLst>
          </p:cNvPr>
          <p:cNvGrpSpPr/>
          <p:nvPr/>
        </p:nvGrpSpPr>
        <p:grpSpPr>
          <a:xfrm>
            <a:off x="388698" y="4011378"/>
            <a:ext cx="1440160" cy="461665"/>
            <a:chOff x="1641715" y="2924944"/>
            <a:chExt cx="1440160" cy="461665"/>
          </a:xfrm>
        </p:grpSpPr>
        <p:sp>
          <p:nvSpPr>
            <p:cNvPr id="17" name="四角形: 角を丸くする 16">
              <a:extLst>
                <a:ext uri="{FF2B5EF4-FFF2-40B4-BE49-F238E27FC236}">
                  <a16:creationId xmlns:a16="http://schemas.microsoft.com/office/drawing/2014/main" id="{0F0265E8-24F0-4566-AA08-85B2D2A20799}"/>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0C56D817-6B25-4A80-A08D-44B4F1CCE3A4}"/>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19" name="グループ化 18">
            <a:extLst>
              <a:ext uri="{FF2B5EF4-FFF2-40B4-BE49-F238E27FC236}">
                <a16:creationId xmlns:a16="http://schemas.microsoft.com/office/drawing/2014/main" id="{8C8D77CE-FEF0-4B3A-932F-812C10FC0866}"/>
              </a:ext>
            </a:extLst>
          </p:cNvPr>
          <p:cNvGrpSpPr/>
          <p:nvPr/>
        </p:nvGrpSpPr>
        <p:grpSpPr>
          <a:xfrm>
            <a:off x="197906" y="4494761"/>
            <a:ext cx="4435620" cy="926529"/>
            <a:chOff x="4427985" y="4373593"/>
            <a:chExt cx="4435620" cy="926529"/>
          </a:xfrm>
        </p:grpSpPr>
        <p:pic>
          <p:nvPicPr>
            <p:cNvPr id="21" name="図 20">
              <a:extLst>
                <a:ext uri="{FF2B5EF4-FFF2-40B4-BE49-F238E27FC236}">
                  <a16:creationId xmlns:a16="http://schemas.microsoft.com/office/drawing/2014/main" id="{362A0FF2-D316-41F8-B076-0C9546CC8ECA}"/>
                </a:ext>
              </a:extLst>
            </p:cNvPr>
            <p:cNvPicPr>
              <a:picLocks noChangeAspect="1"/>
            </p:cNvPicPr>
            <p:nvPr/>
          </p:nvPicPr>
          <p:blipFill>
            <a:blip r:embed="rId9"/>
            <a:stretch>
              <a:fillRect/>
            </a:stretch>
          </p:blipFill>
          <p:spPr>
            <a:xfrm>
              <a:off x="4427985" y="4589880"/>
              <a:ext cx="719282" cy="710242"/>
            </a:xfrm>
            <a:prstGeom prst="rect">
              <a:avLst/>
            </a:prstGeom>
          </p:spPr>
        </p:pic>
        <p:sp>
          <p:nvSpPr>
            <p:cNvPr id="22" name="テキスト ボックス 21">
              <a:extLst>
                <a:ext uri="{FF2B5EF4-FFF2-40B4-BE49-F238E27FC236}">
                  <a16:creationId xmlns:a16="http://schemas.microsoft.com/office/drawing/2014/main" id="{91323C22-BC12-4C31-B682-DB7CBFB802D6}"/>
                </a:ext>
              </a:extLst>
            </p:cNvPr>
            <p:cNvSpPr txBox="1"/>
            <p:nvPr/>
          </p:nvSpPr>
          <p:spPr>
            <a:xfrm>
              <a:off x="4981466" y="4373593"/>
              <a:ext cx="3882139"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自分や周囲の意見が世の中の標準とは限りません。</a:t>
              </a:r>
              <a:r>
                <a:rPr lang="ja-JP" altLang="en-US" sz="1600" b="1" dirty="0">
                  <a:solidFill>
                    <a:srgbClr val="00B050"/>
                  </a:solidFill>
                  <a:latin typeface="メイリオ" panose="020B0604030504040204" pitchFamily="50" charset="-128"/>
                  <a:ea typeface="メイリオ" panose="020B0604030504040204" pitchFamily="50" charset="-128"/>
                </a:rPr>
                <a:t>問題・課題の捉え方は様々</a:t>
              </a:r>
              <a:r>
                <a:rPr lang="ja-JP" altLang="en-US" sz="1600" b="1" dirty="0">
                  <a:latin typeface="メイリオ" panose="020B0604030504040204" pitchFamily="50" charset="-128"/>
                  <a:ea typeface="メイリオ" panose="020B0604030504040204" pitchFamily="50" charset="-128"/>
                </a:rPr>
                <a:t>で、多くの場合、唯一の正解はありません。</a:t>
              </a:r>
              <a:endParaRPr lang="en-US" altLang="ja-JP" sz="1600" b="1" dirty="0">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5FB4FE43-44FA-4BD7-A60C-BD66DAD2CBFC}"/>
              </a:ext>
            </a:extLst>
          </p:cNvPr>
          <p:cNvGrpSpPr/>
          <p:nvPr/>
        </p:nvGrpSpPr>
        <p:grpSpPr>
          <a:xfrm>
            <a:off x="192768" y="5504314"/>
            <a:ext cx="4426572" cy="835927"/>
            <a:chOff x="4427985" y="4464195"/>
            <a:chExt cx="4426572" cy="835927"/>
          </a:xfrm>
        </p:grpSpPr>
        <p:pic>
          <p:nvPicPr>
            <p:cNvPr id="24" name="図 23">
              <a:extLst>
                <a:ext uri="{FF2B5EF4-FFF2-40B4-BE49-F238E27FC236}">
                  <a16:creationId xmlns:a16="http://schemas.microsoft.com/office/drawing/2014/main" id="{60AAA018-5BAE-4730-8A8A-9CBBF26EB11A}"/>
                </a:ext>
              </a:extLst>
            </p:cNvPr>
            <p:cNvPicPr>
              <a:picLocks noChangeAspect="1"/>
            </p:cNvPicPr>
            <p:nvPr/>
          </p:nvPicPr>
          <p:blipFill>
            <a:blip r:embed="rId9"/>
            <a:stretch>
              <a:fillRect/>
            </a:stretch>
          </p:blipFill>
          <p:spPr>
            <a:xfrm>
              <a:off x="4427985" y="4589880"/>
              <a:ext cx="719282" cy="710242"/>
            </a:xfrm>
            <a:prstGeom prst="rect">
              <a:avLst/>
            </a:prstGeom>
          </p:spPr>
        </p:pic>
        <p:sp>
          <p:nvSpPr>
            <p:cNvPr id="25" name="テキスト ボックス 24">
              <a:extLst>
                <a:ext uri="{FF2B5EF4-FFF2-40B4-BE49-F238E27FC236}">
                  <a16:creationId xmlns:a16="http://schemas.microsoft.com/office/drawing/2014/main" id="{C3F0B3F4-A7CE-4F02-A362-85EC2F3A3090}"/>
                </a:ext>
              </a:extLst>
            </p:cNvPr>
            <p:cNvSpPr txBox="1"/>
            <p:nvPr/>
          </p:nvSpPr>
          <p:spPr>
            <a:xfrm>
              <a:off x="4972418" y="4464195"/>
              <a:ext cx="3882139" cy="60529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複数の情報源を参照し、</a:t>
              </a:r>
              <a:r>
                <a:rPr lang="ja-JP" altLang="en-US" sz="1600" b="1" dirty="0">
                  <a:solidFill>
                    <a:srgbClr val="00B050"/>
                  </a:solidFill>
                  <a:latin typeface="メイリオ" panose="020B0604030504040204" pitchFamily="50" charset="-128"/>
                  <a:ea typeface="メイリオ" panose="020B0604030504040204" pitchFamily="50" charset="-128"/>
                </a:rPr>
                <a:t>異なる意見や情報に触れる</a:t>
              </a:r>
              <a:r>
                <a:rPr lang="ja-JP" altLang="en-US" sz="1600" b="1" dirty="0">
                  <a:latin typeface="メイリオ" panose="020B0604030504040204" pitchFamily="50" charset="-128"/>
                  <a:ea typeface="メイリオ" panose="020B0604030504040204" pitchFamily="50" charset="-128"/>
                </a:rPr>
                <a:t>ように心がけましょう。</a:t>
              </a:r>
              <a:endParaRPr lang="en-US" altLang="ja-JP" sz="1600" b="1"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425277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00"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C5D926D7-6513-27B7-07CB-E4C38371DC1A}"/>
              </a:ext>
            </a:extLst>
          </p:cNvPr>
          <p:cNvSpPr txBox="1"/>
          <p:nvPr/>
        </p:nvSpPr>
        <p:spPr>
          <a:xfrm>
            <a:off x="267777" y="1868298"/>
            <a:ext cx="8595828" cy="1151854"/>
          </a:xfrm>
          <a:prstGeom prst="rect">
            <a:avLst/>
          </a:prstGeom>
          <a:noFill/>
        </p:spPr>
        <p:txBody>
          <a:bodyPr wrap="square">
            <a:spAutoFit/>
          </a:bodyPr>
          <a:lstStyle/>
          <a:p>
            <a:pPr algn="ctr">
              <a:lnSpc>
                <a:spcPct val="130000"/>
              </a:lnSpc>
            </a:pPr>
            <a:r>
              <a:rPr lang="ja-JP" altLang="en-US" b="1" dirty="0">
                <a:latin typeface="メイリオ" panose="020B0604030504040204" pitchFamily="50" charset="-128"/>
                <a:ea typeface="メイリオ" panose="020B0604030504040204" pitchFamily="50" charset="-128"/>
              </a:rPr>
              <a:t>人は、自分の願望や経験、思い込み、周囲の環境によって、</a:t>
            </a:r>
            <a:endParaRPr lang="en-US" altLang="ja-JP" b="1" dirty="0">
              <a:latin typeface="メイリオ" panose="020B0604030504040204" pitchFamily="50" charset="-128"/>
              <a:ea typeface="メイリオ" panose="020B0604030504040204" pitchFamily="50" charset="-128"/>
            </a:endParaRPr>
          </a:p>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無意識のうちに合理的ではない行動、偏った判断をする</a:t>
            </a:r>
            <a:r>
              <a:rPr lang="ja-JP" altLang="en-US" b="1" dirty="0">
                <a:latin typeface="メイリオ" panose="020B0604030504040204" pitchFamily="50" charset="-128"/>
                <a:ea typeface="メイリオ" panose="020B0604030504040204" pitchFamily="50" charset="-128"/>
              </a:rPr>
              <a:t>ことがあります。</a:t>
            </a:r>
            <a:endParaRPr lang="en-US" altLang="ja-JP" b="1" dirty="0">
              <a:latin typeface="メイリオ" panose="020B0604030504040204" pitchFamily="50" charset="-128"/>
              <a:ea typeface="メイリオ" panose="020B0604030504040204" pitchFamily="50" charset="-128"/>
            </a:endParaRPr>
          </a:p>
          <a:p>
            <a:pPr algn="ct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「認知バイアス」</a:t>
            </a:r>
            <a:r>
              <a:rPr lang="ja-JP" altLang="en-US" b="1" dirty="0">
                <a:latin typeface="メイリオ" panose="020B0604030504040204" pitchFamily="50" charset="-128"/>
                <a:ea typeface="メイリオ" panose="020B0604030504040204" pitchFamily="50" charset="-128"/>
              </a:rPr>
              <a:t>と呼ばれるこの現象は、生活の様々な場面で起きています。</a:t>
            </a:r>
            <a:endParaRPr lang="en-US" altLang="ja-JP" b="1" dirty="0">
              <a:latin typeface="メイリオ" panose="020B0604030504040204" pitchFamily="50" charset="-128"/>
              <a:ea typeface="メイリオ" panose="020B0604030504040204" pitchFamily="50" charset="-128"/>
            </a:endParaRPr>
          </a:p>
        </p:txBody>
      </p:sp>
      <p:sp>
        <p:nvSpPr>
          <p:cNvPr id="6" name="矢印: 右 5">
            <a:extLst>
              <a:ext uri="{FF2B5EF4-FFF2-40B4-BE49-F238E27FC236}">
                <a16:creationId xmlns:a16="http://schemas.microsoft.com/office/drawing/2014/main" id="{E55E5BE4-6871-0DD1-929F-6B08B3B1FFF8}"/>
              </a:ext>
            </a:extLst>
          </p:cNvPr>
          <p:cNvSpPr/>
          <p:nvPr/>
        </p:nvSpPr>
        <p:spPr>
          <a:xfrm rot="5400000">
            <a:off x="4347812" y="2676823"/>
            <a:ext cx="435757" cy="105921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1">
            <a:extLst>
              <a:ext uri="{FF2B5EF4-FFF2-40B4-BE49-F238E27FC236}">
                <a16:creationId xmlns:a16="http://schemas.microsoft.com/office/drawing/2014/main" id="{2145E495-9116-8E5B-B4EB-E71334E73091}"/>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9" name="グループ化 8">
            <a:extLst>
              <a:ext uri="{FF2B5EF4-FFF2-40B4-BE49-F238E27FC236}">
                <a16:creationId xmlns:a16="http://schemas.microsoft.com/office/drawing/2014/main" id="{E42AFC55-623E-4C30-A527-5B38CDD0472F}"/>
              </a:ext>
            </a:extLst>
          </p:cNvPr>
          <p:cNvGrpSpPr/>
          <p:nvPr/>
        </p:nvGrpSpPr>
        <p:grpSpPr>
          <a:xfrm>
            <a:off x="267777" y="1301146"/>
            <a:ext cx="2679673" cy="595921"/>
            <a:chOff x="596182" y="5141139"/>
            <a:chExt cx="2679673" cy="595921"/>
          </a:xfrm>
        </p:grpSpPr>
        <p:sp>
          <p:nvSpPr>
            <p:cNvPr id="11" name="Rectangle 1">
              <a:extLst>
                <a:ext uri="{FF2B5EF4-FFF2-40B4-BE49-F238E27FC236}">
                  <a16:creationId xmlns:a16="http://schemas.microsoft.com/office/drawing/2014/main" id="{2E8FFA86-9390-4D15-B38C-3482895D5F8B}"/>
                </a:ext>
              </a:extLst>
            </p:cNvPr>
            <p:cNvSpPr>
              <a:spLocks noChangeArrowheads="1"/>
            </p:cNvSpPr>
            <p:nvPr/>
          </p:nvSpPr>
          <p:spPr bwMode="auto">
            <a:xfrm>
              <a:off x="1140126" y="5141139"/>
              <a:ext cx="213572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認知バイアス</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2" name="図 11">
              <a:extLst>
                <a:ext uri="{FF2B5EF4-FFF2-40B4-BE49-F238E27FC236}">
                  <a16:creationId xmlns:a16="http://schemas.microsoft.com/office/drawing/2014/main" id="{FD55E360-2E99-4462-B0AE-2707742E3BAA}"/>
                </a:ext>
              </a:extLst>
            </p:cNvPr>
            <p:cNvPicPr>
              <a:picLocks noChangeAspect="1"/>
            </p:cNvPicPr>
            <p:nvPr/>
          </p:nvPicPr>
          <p:blipFill>
            <a:blip r:embed="rId7"/>
            <a:stretch>
              <a:fillRect/>
            </a:stretch>
          </p:blipFill>
          <p:spPr>
            <a:xfrm>
              <a:off x="596182" y="5211082"/>
              <a:ext cx="637549" cy="525978"/>
            </a:xfrm>
            <a:prstGeom prst="rect">
              <a:avLst/>
            </a:prstGeom>
          </p:spPr>
        </p:pic>
      </p:grpSp>
      <p:sp>
        <p:nvSpPr>
          <p:cNvPr id="13" name="テキスト ボックス 12">
            <a:extLst>
              <a:ext uri="{FF2B5EF4-FFF2-40B4-BE49-F238E27FC236}">
                <a16:creationId xmlns:a16="http://schemas.microsoft.com/office/drawing/2014/main" id="{2F30B4A8-FBF0-49E5-865A-69D495B8435F}"/>
              </a:ext>
            </a:extLst>
          </p:cNvPr>
          <p:cNvSpPr txBox="1"/>
          <p:nvPr/>
        </p:nvSpPr>
        <p:spPr>
          <a:xfrm>
            <a:off x="267777" y="3342615"/>
            <a:ext cx="8595828" cy="544765"/>
          </a:xfrm>
          <a:prstGeom prst="rect">
            <a:avLst/>
          </a:prstGeom>
          <a:noFill/>
        </p:spPr>
        <p:txBody>
          <a:bodyPr wrap="square">
            <a:spAutoFit/>
          </a:bodyPr>
          <a:lstStyle/>
          <a:p>
            <a:pPr algn="ctr">
              <a:lnSpc>
                <a:spcPct val="130000"/>
              </a:lnSpc>
            </a:pPr>
            <a:r>
              <a:rPr lang="ja-JP" altLang="en-US" b="1" dirty="0">
                <a:latin typeface="メイリオ" panose="020B0604030504040204" pitchFamily="50" charset="-128"/>
                <a:ea typeface="メイリオ" panose="020B0604030504040204" pitchFamily="50" charset="-128"/>
              </a:rPr>
              <a:t>人は</a:t>
            </a:r>
            <a:r>
              <a:rPr lang="ja-JP" altLang="en-US" sz="2400" b="1" u="sng" dirty="0">
                <a:solidFill>
                  <a:srgbClr val="00B050"/>
                </a:solidFill>
                <a:latin typeface="メイリオ" panose="020B0604030504040204" pitchFamily="50" charset="-128"/>
                <a:ea typeface="メイリオ" panose="020B0604030504040204" pitchFamily="50" charset="-128"/>
              </a:rPr>
              <a:t>信じたいもの</a:t>
            </a:r>
            <a:r>
              <a:rPr lang="ja-JP" altLang="en-US" b="1" dirty="0">
                <a:latin typeface="メイリオ" panose="020B0604030504040204" pitchFamily="50" charset="-128"/>
                <a:ea typeface="メイリオ" panose="020B0604030504040204" pitchFamily="50" charset="-128"/>
              </a:rPr>
              <a:t>を選んでしまう！</a:t>
            </a:r>
            <a:endParaRPr lang="en-US" altLang="ja-JP" b="1" dirty="0">
              <a:latin typeface="メイリオ" panose="020B0604030504040204" pitchFamily="50" charset="-128"/>
              <a:ea typeface="メイリオ" panose="020B0604030504040204" pitchFamily="50" charset="-128"/>
            </a:endParaRPr>
          </a:p>
        </p:txBody>
      </p:sp>
      <p:sp>
        <p:nvSpPr>
          <p:cNvPr id="14" name="吹き出し: 角を丸めた四角形 13">
            <a:extLst>
              <a:ext uri="{FF2B5EF4-FFF2-40B4-BE49-F238E27FC236}">
                <a16:creationId xmlns:a16="http://schemas.microsoft.com/office/drawing/2014/main" id="{BD19BCDA-3A16-4AEA-A8B7-7774BC8B6728}"/>
              </a:ext>
            </a:extLst>
          </p:cNvPr>
          <p:cNvSpPr/>
          <p:nvPr/>
        </p:nvSpPr>
        <p:spPr>
          <a:xfrm>
            <a:off x="811721" y="3958183"/>
            <a:ext cx="2882274" cy="2329622"/>
          </a:xfrm>
          <a:prstGeom prst="wedgeRoundRectCallout">
            <a:avLst>
              <a:gd name="adj1" fmla="val 65880"/>
              <a:gd name="adj2" fmla="val -54109"/>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「認知バイアス」の一種で、自分の先入観や仮説を肯定するために自分にとって都合のよい情報ばかりを集める傾向を</a:t>
            </a:r>
            <a:r>
              <a:rPr kumimoji="1" lang="ja-JP" altLang="en-US" sz="2000" b="1" u="sng" dirty="0">
                <a:solidFill>
                  <a:srgbClr val="00B050"/>
                </a:solidFill>
                <a:latin typeface="メイリオ" panose="020B0604030504040204" pitchFamily="50" charset="-128"/>
                <a:ea typeface="メイリオ" panose="020B0604030504040204" pitchFamily="50" charset="-128"/>
              </a:rPr>
              <a:t>「確証バイアス」</a:t>
            </a:r>
            <a:r>
              <a:rPr kumimoji="1" lang="ja-JP" altLang="en-US" sz="1400" b="1" dirty="0">
                <a:solidFill>
                  <a:schemeClr val="tx1"/>
                </a:solidFill>
                <a:latin typeface="メイリオ" panose="020B0604030504040204" pitchFamily="50" charset="-128"/>
                <a:ea typeface="メイリオ" panose="020B0604030504040204" pitchFamily="50" charset="-128"/>
              </a:rPr>
              <a:t>といいます。</a:t>
            </a:r>
          </a:p>
        </p:txBody>
      </p:sp>
      <p:grpSp>
        <p:nvGrpSpPr>
          <p:cNvPr id="15" name="グループ化 14">
            <a:extLst>
              <a:ext uri="{FF2B5EF4-FFF2-40B4-BE49-F238E27FC236}">
                <a16:creationId xmlns:a16="http://schemas.microsoft.com/office/drawing/2014/main" id="{21271044-16CC-4873-805B-BDDEBF53941C}"/>
              </a:ext>
            </a:extLst>
          </p:cNvPr>
          <p:cNvGrpSpPr/>
          <p:nvPr/>
        </p:nvGrpSpPr>
        <p:grpSpPr>
          <a:xfrm>
            <a:off x="6245362" y="3865508"/>
            <a:ext cx="1440160" cy="461665"/>
            <a:chOff x="1641715" y="2924944"/>
            <a:chExt cx="1440160" cy="461665"/>
          </a:xfrm>
        </p:grpSpPr>
        <p:sp>
          <p:nvSpPr>
            <p:cNvPr id="16" name="四角形: 角を丸くする 15">
              <a:extLst>
                <a:ext uri="{FF2B5EF4-FFF2-40B4-BE49-F238E27FC236}">
                  <a16:creationId xmlns:a16="http://schemas.microsoft.com/office/drawing/2014/main" id="{07B738F9-7E0A-46E9-8794-4C13B8837C59}"/>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97FD9226-7844-49CB-B691-E21274548BAD}"/>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 name="グループ化 1">
            <a:extLst>
              <a:ext uri="{FF2B5EF4-FFF2-40B4-BE49-F238E27FC236}">
                <a16:creationId xmlns:a16="http://schemas.microsoft.com/office/drawing/2014/main" id="{07DF35D6-DD55-48CD-92D3-1ECAC25C9EAE}"/>
              </a:ext>
            </a:extLst>
          </p:cNvPr>
          <p:cNvGrpSpPr/>
          <p:nvPr/>
        </p:nvGrpSpPr>
        <p:grpSpPr>
          <a:xfrm>
            <a:off x="4427985" y="4373593"/>
            <a:ext cx="4435620" cy="839125"/>
            <a:chOff x="4427985" y="4373593"/>
            <a:chExt cx="4435620" cy="839125"/>
          </a:xfrm>
        </p:grpSpPr>
        <p:pic>
          <p:nvPicPr>
            <p:cNvPr id="18" name="図 17">
              <a:extLst>
                <a:ext uri="{FF2B5EF4-FFF2-40B4-BE49-F238E27FC236}">
                  <a16:creationId xmlns:a16="http://schemas.microsoft.com/office/drawing/2014/main" id="{DDB0D767-913B-41AA-9B8C-149424023BA9}"/>
                </a:ext>
              </a:extLst>
            </p:cNvPr>
            <p:cNvPicPr>
              <a:picLocks noChangeAspect="1"/>
            </p:cNvPicPr>
            <p:nvPr/>
          </p:nvPicPr>
          <p:blipFill>
            <a:blip r:embed="rId8"/>
            <a:stretch>
              <a:fillRect/>
            </a:stretch>
          </p:blipFill>
          <p:spPr>
            <a:xfrm>
              <a:off x="4427985" y="4502476"/>
              <a:ext cx="719282" cy="710242"/>
            </a:xfrm>
            <a:prstGeom prst="rect">
              <a:avLst/>
            </a:prstGeom>
          </p:spPr>
        </p:pic>
        <p:sp>
          <p:nvSpPr>
            <p:cNvPr id="19" name="テキスト ボックス 18">
              <a:extLst>
                <a:ext uri="{FF2B5EF4-FFF2-40B4-BE49-F238E27FC236}">
                  <a16:creationId xmlns:a16="http://schemas.microsoft.com/office/drawing/2014/main" id="{6FE86DB3-2AF7-46DD-A940-49DCDD5A31A9}"/>
                </a:ext>
              </a:extLst>
            </p:cNvPr>
            <p:cNvSpPr txBox="1"/>
            <p:nvPr/>
          </p:nvSpPr>
          <p:spPr>
            <a:xfrm>
              <a:off x="4981466" y="4373593"/>
              <a:ext cx="3882139" cy="61042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認知バイアスは、「偽･誤情報」の拡散の要因にもなります。</a:t>
              </a:r>
              <a:endParaRPr lang="en-US" altLang="ja-JP" sz="1600" b="1" dirty="0">
                <a:latin typeface="メイリオ" panose="020B0604030504040204" pitchFamily="50" charset="-128"/>
                <a:ea typeface="メイリオ" panose="020B0604030504040204" pitchFamily="50" charset="-128"/>
              </a:endParaRPr>
            </a:p>
          </p:txBody>
        </p:sp>
      </p:grpSp>
      <p:grpSp>
        <p:nvGrpSpPr>
          <p:cNvPr id="21" name="グループ化 20">
            <a:extLst>
              <a:ext uri="{FF2B5EF4-FFF2-40B4-BE49-F238E27FC236}">
                <a16:creationId xmlns:a16="http://schemas.microsoft.com/office/drawing/2014/main" id="{DC927BD3-2AB0-4428-BCA8-6D82F92FF98B}"/>
              </a:ext>
            </a:extLst>
          </p:cNvPr>
          <p:cNvGrpSpPr/>
          <p:nvPr/>
        </p:nvGrpSpPr>
        <p:grpSpPr>
          <a:xfrm>
            <a:off x="4427985" y="4967196"/>
            <a:ext cx="4435620" cy="839125"/>
            <a:chOff x="4427985" y="4373593"/>
            <a:chExt cx="4435620" cy="839125"/>
          </a:xfrm>
        </p:grpSpPr>
        <p:pic>
          <p:nvPicPr>
            <p:cNvPr id="22" name="図 21">
              <a:extLst>
                <a:ext uri="{FF2B5EF4-FFF2-40B4-BE49-F238E27FC236}">
                  <a16:creationId xmlns:a16="http://schemas.microsoft.com/office/drawing/2014/main" id="{329D59D0-39D7-4F89-A5E4-448FB44D22CC}"/>
                </a:ext>
              </a:extLst>
            </p:cNvPr>
            <p:cNvPicPr>
              <a:picLocks noChangeAspect="1"/>
            </p:cNvPicPr>
            <p:nvPr/>
          </p:nvPicPr>
          <p:blipFill>
            <a:blip r:embed="rId8"/>
            <a:stretch>
              <a:fillRect/>
            </a:stretch>
          </p:blipFill>
          <p:spPr>
            <a:xfrm>
              <a:off x="4427985" y="4502476"/>
              <a:ext cx="719282" cy="710242"/>
            </a:xfrm>
            <a:prstGeom prst="rect">
              <a:avLst/>
            </a:prstGeom>
          </p:spPr>
        </p:pic>
        <p:sp>
          <p:nvSpPr>
            <p:cNvPr id="23" name="テキスト ボックス 22">
              <a:extLst>
                <a:ext uri="{FF2B5EF4-FFF2-40B4-BE49-F238E27FC236}">
                  <a16:creationId xmlns:a16="http://schemas.microsoft.com/office/drawing/2014/main" id="{2E567D9E-1F0A-4FB5-88D9-830A113B3331}"/>
                </a:ext>
              </a:extLst>
            </p:cNvPr>
            <p:cNvSpPr txBox="1"/>
            <p:nvPr/>
          </p:nvSpPr>
          <p:spPr>
            <a:xfrm>
              <a:off x="4981466" y="4373593"/>
              <a:ext cx="3882139" cy="610424"/>
            </a:xfrm>
            <a:prstGeom prst="rect">
              <a:avLst/>
            </a:prstGeom>
            <a:noFill/>
          </p:spPr>
          <p:txBody>
            <a:bodyPr wrap="square">
              <a:spAutoFit/>
            </a:bodyPr>
            <a:lstStyle/>
            <a:p>
              <a:pPr>
                <a:lnSpc>
                  <a:spcPts val="2000"/>
                </a:lnSpc>
              </a:pPr>
              <a:r>
                <a:rPr lang="ja-JP" altLang="en-US" sz="1600" b="1" dirty="0">
                  <a:solidFill>
                    <a:srgbClr val="00B050"/>
                  </a:solidFill>
                  <a:latin typeface="メイリオ" panose="020B0604030504040204" pitchFamily="50" charset="-128"/>
                  <a:ea typeface="メイリオ" panose="020B0604030504040204" pitchFamily="50" charset="-128"/>
                </a:rPr>
                <a:t>様々な情報源から情報を得</a:t>
              </a:r>
              <a:r>
                <a:rPr lang="ja-JP" altLang="en-US" sz="1600" b="1" dirty="0">
                  <a:latin typeface="メイリオ" panose="020B0604030504040204" pitchFamily="50" charset="-128"/>
                  <a:ea typeface="メイリオ" panose="020B0604030504040204" pitchFamily="50" charset="-128"/>
                </a:rPr>
                <a:t>ることで、偏りが生じにくくなります。</a:t>
              </a:r>
              <a:endParaRPr lang="en-US" altLang="ja-JP" sz="1600" b="1" dirty="0">
                <a:latin typeface="メイリオ" panose="020B0604030504040204" pitchFamily="50" charset="-128"/>
                <a:ea typeface="メイリオ" panose="020B0604030504040204" pitchFamily="50" charset="-128"/>
              </a:endParaRPr>
            </a:p>
          </p:txBody>
        </p:sp>
      </p:grpSp>
      <p:grpSp>
        <p:nvGrpSpPr>
          <p:cNvPr id="24" name="グループ化 23">
            <a:extLst>
              <a:ext uri="{FF2B5EF4-FFF2-40B4-BE49-F238E27FC236}">
                <a16:creationId xmlns:a16="http://schemas.microsoft.com/office/drawing/2014/main" id="{DD29C9AD-13EC-4D13-8FE8-B8BC82257DAD}"/>
              </a:ext>
            </a:extLst>
          </p:cNvPr>
          <p:cNvGrpSpPr/>
          <p:nvPr/>
        </p:nvGrpSpPr>
        <p:grpSpPr>
          <a:xfrm>
            <a:off x="4427985" y="5599113"/>
            <a:ext cx="4435620" cy="839125"/>
            <a:chOff x="4427985" y="4373593"/>
            <a:chExt cx="4435620" cy="839125"/>
          </a:xfrm>
        </p:grpSpPr>
        <p:pic>
          <p:nvPicPr>
            <p:cNvPr id="25" name="図 24">
              <a:extLst>
                <a:ext uri="{FF2B5EF4-FFF2-40B4-BE49-F238E27FC236}">
                  <a16:creationId xmlns:a16="http://schemas.microsoft.com/office/drawing/2014/main" id="{EF2F03A0-7957-43E8-9F5D-D891EC4E68DC}"/>
                </a:ext>
              </a:extLst>
            </p:cNvPr>
            <p:cNvPicPr>
              <a:picLocks noChangeAspect="1"/>
            </p:cNvPicPr>
            <p:nvPr/>
          </p:nvPicPr>
          <p:blipFill>
            <a:blip r:embed="rId8"/>
            <a:stretch>
              <a:fillRect/>
            </a:stretch>
          </p:blipFill>
          <p:spPr>
            <a:xfrm>
              <a:off x="4427985" y="4502476"/>
              <a:ext cx="719282" cy="710242"/>
            </a:xfrm>
            <a:prstGeom prst="rect">
              <a:avLst/>
            </a:prstGeom>
          </p:spPr>
        </p:pic>
        <p:sp>
          <p:nvSpPr>
            <p:cNvPr id="26" name="テキスト ボックス 25">
              <a:extLst>
                <a:ext uri="{FF2B5EF4-FFF2-40B4-BE49-F238E27FC236}">
                  <a16:creationId xmlns:a16="http://schemas.microsoft.com/office/drawing/2014/main" id="{39141887-47E4-4297-A9FA-098054AF99D4}"/>
                </a:ext>
              </a:extLst>
            </p:cNvPr>
            <p:cNvSpPr txBox="1"/>
            <p:nvPr/>
          </p:nvSpPr>
          <p:spPr>
            <a:xfrm>
              <a:off x="4981466" y="4373593"/>
              <a:ext cx="3882139" cy="60529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自分の意見や判断に対して</a:t>
              </a:r>
              <a:r>
                <a:rPr lang="ja-JP" altLang="en-US" sz="1600" b="1" dirty="0">
                  <a:solidFill>
                    <a:srgbClr val="00B050"/>
                  </a:solidFill>
                  <a:latin typeface="メイリオ" panose="020B0604030504040204" pitchFamily="50" charset="-128"/>
                  <a:ea typeface="メイリオ" panose="020B0604030504040204" pitchFamily="50" charset="-128"/>
                </a:rPr>
                <a:t>客観的</a:t>
              </a:r>
              <a:r>
                <a:rPr lang="ja-JP" altLang="en-US" sz="1600" b="1" dirty="0">
                  <a:latin typeface="メイリオ" panose="020B0604030504040204" pitchFamily="50" charset="-128"/>
                  <a:ea typeface="メイリオ" panose="020B0604030504040204" pitchFamily="50" charset="-128"/>
                </a:rPr>
                <a:t>になり、</a:t>
              </a:r>
              <a:r>
                <a:rPr lang="ja-JP" altLang="en-US" sz="1600" b="1" dirty="0">
                  <a:solidFill>
                    <a:srgbClr val="00B050"/>
                  </a:solidFill>
                  <a:latin typeface="メイリオ" panose="020B0604030504040204" pitchFamily="50" charset="-128"/>
                  <a:ea typeface="メイリオ" panose="020B0604030504040204" pitchFamily="50" charset="-128"/>
                </a:rPr>
                <a:t>異なる視点</a:t>
              </a:r>
              <a:r>
                <a:rPr lang="ja-JP" altLang="en-US" sz="1600" b="1" dirty="0">
                  <a:latin typeface="メイリオ" panose="020B0604030504040204" pitchFamily="50" charset="-128"/>
                  <a:ea typeface="メイリオ" panose="020B0604030504040204" pitchFamily="50" charset="-128"/>
                </a:rPr>
                <a:t>がないか考えてみましょう</a:t>
              </a:r>
              <a:endParaRPr lang="en-US" altLang="ja-JP" sz="1600" b="1"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16129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81"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7FA5BD63-0627-0ECD-2585-6DD5B14578E3}"/>
              </a:ext>
            </a:extLst>
          </p:cNvPr>
          <p:cNvSpPr txBox="1"/>
          <p:nvPr/>
        </p:nvSpPr>
        <p:spPr>
          <a:xfrm>
            <a:off x="167192" y="1851527"/>
            <a:ext cx="8984744" cy="911788"/>
          </a:xfrm>
          <a:prstGeom prst="rect">
            <a:avLst/>
          </a:prstGeom>
          <a:noFill/>
        </p:spPr>
        <p:txBody>
          <a:bodyPr wrap="square">
            <a:spAutoFit/>
          </a:bodyPr>
          <a:lstStyle/>
          <a:p>
            <a:pPr>
              <a:lnSpc>
                <a:spcPct val="130000"/>
              </a:lnSpc>
            </a:pP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400" dirty="0">
                <a:solidFill>
                  <a:srgbClr val="00B050"/>
                </a:solidFill>
                <a:latin typeface="AR P丸ゴシック体E" panose="020F0900000000000000" pitchFamily="50" charset="-128"/>
                <a:ea typeface="AR P丸ゴシック体E" panose="020F0900000000000000" pitchFamily="50" charset="-128"/>
              </a:rPr>
              <a:t>偽情報</a:t>
            </a: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000" b="1" dirty="0">
                <a:latin typeface="メイリオ" panose="020B0604030504040204" pitchFamily="50" charset="-128"/>
                <a:ea typeface="メイリオ" panose="020B0604030504040204" pitchFamily="50" charset="-128"/>
              </a:rPr>
              <a:t>とは？</a:t>
            </a:r>
            <a:endParaRPr lang="en-US" altLang="ja-JP" sz="2000" b="1" dirty="0">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　個人や組織、国などに危害を与えるため、</a:t>
            </a:r>
            <a:r>
              <a:rPr lang="ja-JP" altLang="en-US" b="1" u="sng" dirty="0">
                <a:solidFill>
                  <a:srgbClr val="00B050"/>
                </a:solidFill>
                <a:latin typeface="メイリオ" panose="020B0604030504040204" pitchFamily="50" charset="-128"/>
                <a:ea typeface="メイリオ" panose="020B0604030504040204" pitchFamily="50" charset="-128"/>
              </a:rPr>
              <a:t>意図的に流通・拡散されたウソ</a:t>
            </a:r>
            <a:r>
              <a:rPr lang="ja-JP" altLang="en-US" b="1" dirty="0">
                <a:latin typeface="メイリオ" panose="020B0604030504040204" pitchFamily="50" charset="-128"/>
                <a:ea typeface="メイリオ" panose="020B0604030504040204" pitchFamily="50" charset="-128"/>
              </a:rPr>
              <a:t>の情報</a:t>
            </a:r>
            <a:endParaRPr lang="en-US" altLang="ja-JP" b="1"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F99FE9D7-ABC1-235B-0222-117078D14BC4}"/>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13" name="グループ化 12">
            <a:extLst>
              <a:ext uri="{FF2B5EF4-FFF2-40B4-BE49-F238E27FC236}">
                <a16:creationId xmlns:a16="http://schemas.microsoft.com/office/drawing/2014/main" id="{4578B48D-DC13-4AE2-B9FF-CDA214FFBFD8}"/>
              </a:ext>
            </a:extLst>
          </p:cNvPr>
          <p:cNvGrpSpPr/>
          <p:nvPr/>
        </p:nvGrpSpPr>
        <p:grpSpPr>
          <a:xfrm>
            <a:off x="396290" y="1395137"/>
            <a:ext cx="2189112" cy="579716"/>
            <a:chOff x="607199" y="4616222"/>
            <a:chExt cx="2189112" cy="579716"/>
          </a:xfrm>
        </p:grpSpPr>
        <p:sp>
          <p:nvSpPr>
            <p:cNvPr id="14" name="Rectangle 1">
              <a:extLst>
                <a:ext uri="{FF2B5EF4-FFF2-40B4-BE49-F238E27FC236}">
                  <a16:creationId xmlns:a16="http://schemas.microsoft.com/office/drawing/2014/main" id="{3C9E18B3-2023-4D5C-81BB-529D2775BB61}"/>
                </a:ext>
              </a:extLst>
            </p:cNvPr>
            <p:cNvSpPr>
              <a:spLocks noChangeArrowheads="1"/>
            </p:cNvSpPr>
            <p:nvPr/>
          </p:nvSpPr>
          <p:spPr bwMode="auto">
            <a:xfrm>
              <a:off x="1140127" y="4616222"/>
              <a:ext cx="1656184"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偽</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誤情報</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638EC073-CFC8-4C3C-A036-27263F0CD7F5}"/>
                </a:ext>
              </a:extLst>
            </p:cNvPr>
            <p:cNvPicPr>
              <a:picLocks noChangeAspect="1"/>
            </p:cNvPicPr>
            <p:nvPr/>
          </p:nvPicPr>
          <p:blipFill>
            <a:blip r:embed="rId7"/>
            <a:stretch>
              <a:fillRect/>
            </a:stretch>
          </p:blipFill>
          <p:spPr>
            <a:xfrm>
              <a:off x="607199" y="4669960"/>
              <a:ext cx="637549" cy="525978"/>
            </a:xfrm>
            <a:prstGeom prst="rect">
              <a:avLst/>
            </a:prstGeom>
          </p:spPr>
        </p:pic>
      </p:grpSp>
      <p:sp>
        <p:nvSpPr>
          <p:cNvPr id="16" name="テキスト ボックス 15">
            <a:extLst>
              <a:ext uri="{FF2B5EF4-FFF2-40B4-BE49-F238E27FC236}">
                <a16:creationId xmlns:a16="http://schemas.microsoft.com/office/drawing/2014/main" id="{A0BBCDC5-28A8-4073-90E8-8F593717DCDF}"/>
              </a:ext>
            </a:extLst>
          </p:cNvPr>
          <p:cNvSpPr txBox="1"/>
          <p:nvPr/>
        </p:nvSpPr>
        <p:spPr>
          <a:xfrm>
            <a:off x="208089" y="2677677"/>
            <a:ext cx="8768719" cy="911788"/>
          </a:xfrm>
          <a:prstGeom prst="rect">
            <a:avLst/>
          </a:prstGeom>
          <a:noFill/>
        </p:spPr>
        <p:txBody>
          <a:bodyPr wrap="square">
            <a:spAutoFit/>
          </a:bodyPr>
          <a:lstStyle/>
          <a:p>
            <a:pPr>
              <a:lnSpc>
                <a:spcPct val="130000"/>
              </a:lnSpc>
            </a:pPr>
            <a:r>
              <a:rPr lang="ja-JP" altLang="en-US" sz="2400" dirty="0">
                <a:solidFill>
                  <a:srgbClr val="009650"/>
                </a:solidFill>
                <a:latin typeface="AR P丸ゴシック体E" panose="020F0900000000000000" pitchFamily="50" charset="-128"/>
                <a:ea typeface="AR P丸ゴシック体E" panose="020F0900000000000000" pitchFamily="50" charset="-128"/>
              </a:rPr>
              <a:t>「誤</a:t>
            </a:r>
            <a:r>
              <a:rPr lang="ja-JP" altLang="en-US" sz="2400" dirty="0">
                <a:solidFill>
                  <a:srgbClr val="00B050"/>
                </a:solidFill>
                <a:latin typeface="AR P丸ゴシック体E" panose="020F0900000000000000" pitchFamily="50" charset="-128"/>
                <a:ea typeface="AR P丸ゴシック体E" panose="020F0900000000000000" pitchFamily="50" charset="-128"/>
              </a:rPr>
              <a:t>情報</a:t>
            </a: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000" b="1" dirty="0">
                <a:latin typeface="メイリオ" panose="020B0604030504040204" pitchFamily="50" charset="-128"/>
                <a:ea typeface="メイリオ" panose="020B0604030504040204" pitchFamily="50" charset="-128"/>
              </a:rPr>
              <a:t>とは？</a:t>
            </a:r>
            <a:endParaRPr lang="en-US" altLang="ja-JP" sz="2000" b="1" dirty="0">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（危害を与える意図ではないが）</a:t>
            </a:r>
            <a:r>
              <a:rPr lang="ja-JP" altLang="en-US" b="1" u="sng" dirty="0">
                <a:solidFill>
                  <a:srgbClr val="00B050"/>
                </a:solidFill>
                <a:latin typeface="メイリオ" panose="020B0604030504040204" pitchFamily="50" charset="-128"/>
                <a:ea typeface="メイリオ" panose="020B0604030504040204" pitchFamily="50" charset="-128"/>
              </a:rPr>
              <a:t>勘違いや誤解</a:t>
            </a:r>
            <a:r>
              <a:rPr lang="ja-JP" altLang="en-US" b="1" dirty="0">
                <a:latin typeface="メイリオ" panose="020B0604030504040204" pitchFamily="50" charset="-128"/>
                <a:ea typeface="メイリオ" panose="020B0604030504040204" pitchFamily="50" charset="-128"/>
              </a:rPr>
              <a:t>により</a:t>
            </a:r>
            <a:r>
              <a:rPr lang="ja-JP" altLang="en-US" b="1" u="sng" dirty="0">
                <a:solidFill>
                  <a:srgbClr val="00B050"/>
                </a:solidFill>
                <a:latin typeface="メイリオ" panose="020B0604030504040204" pitchFamily="50" charset="-128"/>
                <a:ea typeface="メイリオ" panose="020B0604030504040204" pitchFamily="50" charset="-128"/>
              </a:rPr>
              <a:t>流通・拡散された間違い</a:t>
            </a:r>
            <a:r>
              <a:rPr lang="ja-JP" altLang="en-US" b="1" dirty="0">
                <a:latin typeface="メイリオ" panose="020B0604030504040204" pitchFamily="50" charset="-128"/>
                <a:ea typeface="メイリオ" panose="020B0604030504040204" pitchFamily="50" charset="-128"/>
              </a:rPr>
              <a:t>情報</a:t>
            </a:r>
            <a:endParaRPr lang="en-US" altLang="ja-JP" b="1" dirty="0">
              <a:latin typeface="メイリオ" panose="020B0604030504040204" pitchFamily="50" charset="-128"/>
              <a:ea typeface="メイリオ" panose="020B0604030504040204" pitchFamily="50" charset="-128"/>
            </a:endParaRPr>
          </a:p>
        </p:txBody>
      </p:sp>
      <p:sp>
        <p:nvSpPr>
          <p:cNvPr id="12" name="吹き出し: 角を丸めた四角形 11">
            <a:extLst>
              <a:ext uri="{FF2B5EF4-FFF2-40B4-BE49-F238E27FC236}">
                <a16:creationId xmlns:a16="http://schemas.microsoft.com/office/drawing/2014/main" id="{CFC955F9-995A-8698-4DB5-ADBFA92C294A}"/>
              </a:ext>
            </a:extLst>
          </p:cNvPr>
          <p:cNvSpPr/>
          <p:nvPr/>
        </p:nvSpPr>
        <p:spPr>
          <a:xfrm>
            <a:off x="1907704" y="3632580"/>
            <a:ext cx="2592288" cy="2454096"/>
          </a:xfrm>
          <a:prstGeom prst="wedgeRoundRectCallout">
            <a:avLst>
              <a:gd name="adj1" fmla="val -43242"/>
              <a:gd name="adj2" fmla="val 57860"/>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事例（偽情報）</a:t>
            </a:r>
            <a:endParaRPr kumimoji="1" lang="en-US" altLang="ja-JP" sz="1600"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災害による停電エリアの復旧のため、復旧工事を請け負う会社の車が対応をしていると、空き巣狙いの不審車両が徘徊しているというデマが発生、拡散されてしまった。</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pic>
        <p:nvPicPr>
          <p:cNvPr id="64" name="図 63">
            <a:extLst>
              <a:ext uri="{FF2B5EF4-FFF2-40B4-BE49-F238E27FC236}">
                <a16:creationId xmlns:a16="http://schemas.microsoft.com/office/drawing/2014/main" id="{4E49BDF8-525D-473C-B268-3DF82B66C673}"/>
              </a:ext>
            </a:extLst>
          </p:cNvPr>
          <p:cNvPicPr>
            <a:picLocks noChangeAspect="1"/>
          </p:cNvPicPr>
          <p:nvPr/>
        </p:nvPicPr>
        <p:blipFill>
          <a:blip r:embed="rId8"/>
          <a:stretch>
            <a:fillRect/>
          </a:stretch>
        </p:blipFill>
        <p:spPr>
          <a:xfrm>
            <a:off x="4803206" y="5548240"/>
            <a:ext cx="2237720" cy="1035621"/>
          </a:xfrm>
          <a:prstGeom prst="rect">
            <a:avLst/>
          </a:prstGeom>
        </p:spPr>
      </p:pic>
      <p:sp>
        <p:nvSpPr>
          <p:cNvPr id="48" name="吹き出し: 角を丸めた四角形 47">
            <a:extLst>
              <a:ext uri="{FF2B5EF4-FFF2-40B4-BE49-F238E27FC236}">
                <a16:creationId xmlns:a16="http://schemas.microsoft.com/office/drawing/2014/main" id="{F0473144-5296-4369-8C41-2E48848ACE5A}"/>
              </a:ext>
            </a:extLst>
          </p:cNvPr>
          <p:cNvSpPr/>
          <p:nvPr/>
        </p:nvSpPr>
        <p:spPr>
          <a:xfrm>
            <a:off x="6418755" y="3632580"/>
            <a:ext cx="2592288" cy="2329622"/>
          </a:xfrm>
          <a:prstGeom prst="wedgeRoundRectCallout">
            <a:avLst>
              <a:gd name="adj1" fmla="val -56588"/>
              <a:gd name="adj2" fmla="val 65408"/>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事例（誤情報）</a:t>
            </a: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「深く息を吸って</a:t>
            </a:r>
            <a:r>
              <a:rPr lang="en-US" altLang="ja-JP" sz="1400" b="1" dirty="0">
                <a:solidFill>
                  <a:schemeClr val="tx1"/>
                </a:solidFill>
                <a:latin typeface="メイリオ" panose="020B0604030504040204" pitchFamily="50" charset="-128"/>
                <a:ea typeface="メイリオ" panose="020B0604030504040204" pitchFamily="50" charset="-128"/>
              </a:rPr>
              <a:t>10</a:t>
            </a:r>
            <a:r>
              <a:rPr lang="ja-JP" altLang="en-US" sz="1400" b="1" dirty="0">
                <a:solidFill>
                  <a:schemeClr val="tx1"/>
                </a:solidFill>
                <a:latin typeface="メイリオ" panose="020B0604030504040204" pitchFamily="50" charset="-128"/>
                <a:ea typeface="メイリオ" panose="020B0604030504040204" pitchFamily="50" charset="-128"/>
              </a:rPr>
              <a:t>秒我慢できればコロナに感染していない」という誤ったセルフチェックが</a:t>
            </a:r>
            <a:r>
              <a:rPr lang="en-US" altLang="ja-JP" sz="1400" b="1" dirty="0">
                <a:solidFill>
                  <a:schemeClr val="tx1"/>
                </a:solidFill>
                <a:latin typeface="メイリオ" panose="020B0604030504040204" pitchFamily="50" charset="-128"/>
                <a:ea typeface="メイリオ" panose="020B0604030504040204" pitchFamily="50" charset="-128"/>
              </a:rPr>
              <a:t>SNS</a:t>
            </a:r>
            <a:r>
              <a:rPr lang="ja-JP" altLang="en-US" sz="1400" b="1" dirty="0">
                <a:solidFill>
                  <a:schemeClr val="tx1"/>
                </a:solidFill>
                <a:latin typeface="メイリオ" panose="020B0604030504040204" pitchFamily="50" charset="-128"/>
                <a:ea typeface="メイリオ" panose="020B0604030504040204" pitchFamily="50" charset="-128"/>
              </a:rPr>
              <a:t>を中心に拡散。ある県警の公式アカウントもこの情報を投稿してしまう事態に。</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pic>
        <p:nvPicPr>
          <p:cNvPr id="17" name="図 16" descr="アイコン&#10;&#10;自動的に生成された説明">
            <a:extLst>
              <a:ext uri="{FF2B5EF4-FFF2-40B4-BE49-F238E27FC236}">
                <a16:creationId xmlns:a16="http://schemas.microsoft.com/office/drawing/2014/main" id="{555CAF26-9759-4716-9415-7B9126D338B8}"/>
              </a:ext>
            </a:extLst>
          </p:cNvPr>
          <p:cNvPicPr>
            <a:picLocks noChangeAspect="1"/>
          </p:cNvPicPr>
          <p:nvPr/>
        </p:nvPicPr>
        <p:blipFill>
          <a:blip r:embed="rId9"/>
          <a:stretch>
            <a:fillRect/>
          </a:stretch>
        </p:blipFill>
        <p:spPr>
          <a:xfrm>
            <a:off x="715064" y="5462863"/>
            <a:ext cx="1152158" cy="1098675"/>
          </a:xfrm>
          <a:prstGeom prst="rect">
            <a:avLst/>
          </a:prstGeom>
        </p:spPr>
      </p:pic>
    </p:spTree>
    <p:extLst>
      <p:ext uri="{BB962C8B-B14F-4D97-AF65-F5344CB8AC3E}">
        <p14:creationId xmlns:p14="http://schemas.microsoft.com/office/powerpoint/2010/main" val="1124820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536"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7FA5BD63-0627-0ECD-2585-6DD5B14578E3}"/>
              </a:ext>
            </a:extLst>
          </p:cNvPr>
          <p:cNvSpPr txBox="1"/>
          <p:nvPr/>
        </p:nvSpPr>
        <p:spPr>
          <a:xfrm>
            <a:off x="394957" y="1905144"/>
            <a:ext cx="5096312" cy="538802"/>
          </a:xfrm>
          <a:prstGeom prst="rect">
            <a:avLst/>
          </a:prstGeom>
          <a:noFill/>
        </p:spPr>
        <p:txBody>
          <a:bodyPr wrap="square">
            <a:spAutoFit/>
          </a:bodyPr>
          <a:lstStyle/>
          <a:p>
            <a:pPr>
              <a:lnSpc>
                <a:spcPct val="130000"/>
              </a:lnSpc>
            </a:pP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400" dirty="0">
                <a:solidFill>
                  <a:srgbClr val="00B050"/>
                </a:solidFill>
                <a:latin typeface="AR P丸ゴシック体E" panose="020F0900000000000000" pitchFamily="50" charset="-128"/>
                <a:ea typeface="AR P丸ゴシック体E" panose="020F0900000000000000" pitchFamily="50" charset="-128"/>
              </a:rPr>
              <a:t>偽</a:t>
            </a:r>
            <a:r>
              <a:rPr lang="en-US" altLang="ja-JP" sz="2400" dirty="0">
                <a:solidFill>
                  <a:srgbClr val="00B050"/>
                </a:solidFill>
                <a:latin typeface="AR P丸ゴシック体E" panose="020F0900000000000000" pitchFamily="50" charset="-128"/>
                <a:ea typeface="AR P丸ゴシック体E" panose="020F0900000000000000" pitchFamily="50" charset="-128"/>
              </a:rPr>
              <a:t>/</a:t>
            </a:r>
            <a:r>
              <a:rPr lang="ja-JP" altLang="en-US" sz="2400" dirty="0">
                <a:solidFill>
                  <a:srgbClr val="00B050"/>
                </a:solidFill>
                <a:latin typeface="AR P丸ゴシック体E" panose="020F0900000000000000" pitchFamily="50" charset="-128"/>
                <a:ea typeface="AR P丸ゴシック体E" panose="020F0900000000000000" pitchFamily="50" charset="-128"/>
              </a:rPr>
              <a:t>誤情報</a:t>
            </a: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000" b="1" dirty="0">
                <a:latin typeface="メイリオ" panose="020B0604030504040204" pitchFamily="50" charset="-128"/>
                <a:ea typeface="メイリオ" panose="020B0604030504040204" pitchFamily="50" charset="-128"/>
              </a:rPr>
              <a:t>にだまされないためには？</a:t>
            </a:r>
            <a:endParaRPr lang="en-US" altLang="ja-JP" sz="2000" b="1"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F99FE9D7-ABC1-235B-0222-117078D14BC4}"/>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13" name="グループ化 12">
            <a:extLst>
              <a:ext uri="{FF2B5EF4-FFF2-40B4-BE49-F238E27FC236}">
                <a16:creationId xmlns:a16="http://schemas.microsoft.com/office/drawing/2014/main" id="{4578B48D-DC13-4AE2-B9FF-CDA214FFBFD8}"/>
              </a:ext>
            </a:extLst>
          </p:cNvPr>
          <p:cNvGrpSpPr/>
          <p:nvPr/>
        </p:nvGrpSpPr>
        <p:grpSpPr>
          <a:xfrm>
            <a:off x="396290" y="1395137"/>
            <a:ext cx="2189112" cy="579716"/>
            <a:chOff x="607199" y="4616222"/>
            <a:chExt cx="2189112" cy="579716"/>
          </a:xfrm>
        </p:grpSpPr>
        <p:sp>
          <p:nvSpPr>
            <p:cNvPr id="14" name="Rectangle 1">
              <a:extLst>
                <a:ext uri="{FF2B5EF4-FFF2-40B4-BE49-F238E27FC236}">
                  <a16:creationId xmlns:a16="http://schemas.microsoft.com/office/drawing/2014/main" id="{3C9E18B3-2023-4D5C-81BB-529D2775BB61}"/>
                </a:ext>
              </a:extLst>
            </p:cNvPr>
            <p:cNvSpPr>
              <a:spLocks noChangeArrowheads="1"/>
            </p:cNvSpPr>
            <p:nvPr/>
          </p:nvSpPr>
          <p:spPr bwMode="auto">
            <a:xfrm>
              <a:off x="1140127" y="4616222"/>
              <a:ext cx="1656184"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偽</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誤情報</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638EC073-CFC8-4C3C-A036-27263F0CD7F5}"/>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8" name="グループ化 7">
            <a:extLst>
              <a:ext uri="{FF2B5EF4-FFF2-40B4-BE49-F238E27FC236}">
                <a16:creationId xmlns:a16="http://schemas.microsoft.com/office/drawing/2014/main" id="{72F51236-7A4A-465E-89CC-BCD7B11AFDDE}"/>
              </a:ext>
            </a:extLst>
          </p:cNvPr>
          <p:cNvGrpSpPr/>
          <p:nvPr/>
        </p:nvGrpSpPr>
        <p:grpSpPr>
          <a:xfrm>
            <a:off x="496564" y="2461901"/>
            <a:ext cx="1440160" cy="461665"/>
            <a:chOff x="1641715" y="2924944"/>
            <a:chExt cx="1440160" cy="461665"/>
          </a:xfrm>
        </p:grpSpPr>
        <p:sp>
          <p:nvSpPr>
            <p:cNvPr id="5" name="四角形: 角を丸くする 4">
              <a:extLst>
                <a:ext uri="{FF2B5EF4-FFF2-40B4-BE49-F238E27FC236}">
                  <a16:creationId xmlns:a16="http://schemas.microsoft.com/office/drawing/2014/main" id="{C2499EA9-C9DC-41EC-B36E-74F7D8CA1B37}"/>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421EB58F-0297-4310-9EA6-C2E343F1069E}"/>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2" name="グループ化 21">
            <a:extLst>
              <a:ext uri="{FF2B5EF4-FFF2-40B4-BE49-F238E27FC236}">
                <a16:creationId xmlns:a16="http://schemas.microsoft.com/office/drawing/2014/main" id="{116789DF-B99F-4520-8F21-8B6E86396AA4}"/>
              </a:ext>
            </a:extLst>
          </p:cNvPr>
          <p:cNvGrpSpPr/>
          <p:nvPr/>
        </p:nvGrpSpPr>
        <p:grpSpPr>
          <a:xfrm>
            <a:off x="56257" y="2977304"/>
            <a:ext cx="8796132" cy="1070248"/>
            <a:chOff x="56257" y="3150369"/>
            <a:chExt cx="8796132" cy="1070248"/>
          </a:xfrm>
        </p:grpSpPr>
        <p:sp>
          <p:nvSpPr>
            <p:cNvPr id="18" name="テキスト ボックス 17">
              <a:extLst>
                <a:ext uri="{FF2B5EF4-FFF2-40B4-BE49-F238E27FC236}">
                  <a16:creationId xmlns:a16="http://schemas.microsoft.com/office/drawing/2014/main" id="{33DF4D0B-CCA6-466C-8ADA-6CC1135803F1}"/>
                </a:ext>
              </a:extLst>
            </p:cNvPr>
            <p:cNvSpPr txBox="1"/>
            <p:nvPr/>
          </p:nvSpPr>
          <p:spPr>
            <a:xfrm>
              <a:off x="917166" y="3150369"/>
              <a:ext cx="7935223" cy="610424"/>
            </a:xfrm>
            <a:prstGeom prst="rect">
              <a:avLst/>
            </a:prstGeom>
            <a:noFill/>
          </p:spPr>
          <p:txBody>
            <a:bodyPr wrap="square">
              <a:spAutoFit/>
            </a:bodyPr>
            <a:lstStyle/>
            <a:p>
              <a:pPr>
                <a:lnSpc>
                  <a:spcPts val="2000"/>
                </a:lnSpc>
              </a:pPr>
              <a:r>
                <a:rPr lang="ja-JP" altLang="en-US" b="1" dirty="0">
                  <a:latin typeface="メイリオ" panose="020B0604030504040204" pitchFamily="50" charset="-128"/>
                  <a:ea typeface="メイリオ" panose="020B0604030504040204" pitchFamily="50" charset="-128"/>
                </a:rPr>
                <a:t>偽・誤情報は</a:t>
              </a:r>
              <a:r>
                <a:rPr lang="ja-JP" altLang="en-US" b="1" dirty="0">
                  <a:solidFill>
                    <a:srgbClr val="00B050"/>
                  </a:solidFill>
                  <a:latin typeface="メイリオ" panose="020B0604030504040204" pitchFamily="50" charset="-128"/>
                  <a:ea typeface="メイリオ" panose="020B0604030504040204" pitchFamily="50" charset="-128"/>
                </a:rPr>
                <a:t>思わず人に共有したくなるようなインパクトのある要素</a:t>
              </a:r>
              <a:r>
                <a:rPr lang="ja-JP" altLang="en-US" b="1" dirty="0">
                  <a:latin typeface="メイリオ" panose="020B0604030504040204" pitchFamily="50" charset="-128"/>
                  <a:ea typeface="メイリオ" panose="020B0604030504040204" pitchFamily="50" charset="-128"/>
                </a:rPr>
                <a:t>や、</a:t>
              </a:r>
              <a:r>
                <a:rPr lang="ja-JP" altLang="en-US" b="1" dirty="0">
                  <a:solidFill>
                    <a:srgbClr val="00B050"/>
                  </a:solidFill>
                  <a:latin typeface="メイリオ" panose="020B0604030504040204" pitchFamily="50" charset="-128"/>
                  <a:ea typeface="メイリオ" panose="020B0604030504040204" pitchFamily="50" charset="-128"/>
                </a:rPr>
                <a:t>みんなに役立つと思われる要素</a:t>
              </a:r>
              <a:r>
                <a:rPr lang="ja-JP" altLang="en-US" b="1" dirty="0">
                  <a:latin typeface="メイリオ" panose="020B0604030504040204" pitchFamily="50" charset="-128"/>
                  <a:ea typeface="メイリオ" panose="020B0604030504040204" pitchFamily="50" charset="-128"/>
                </a:rPr>
                <a:t>が含まれていることが多くあります。</a:t>
              </a:r>
              <a:endParaRPr lang="en-US" altLang="ja-JP" b="1"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D994E2DF-75B9-4109-9AD9-6EED8E63758A}"/>
                </a:ext>
              </a:extLst>
            </p:cNvPr>
            <p:cNvPicPr>
              <a:picLocks noChangeAspect="1"/>
            </p:cNvPicPr>
            <p:nvPr/>
          </p:nvPicPr>
          <p:blipFill>
            <a:blip r:embed="rId8"/>
            <a:stretch>
              <a:fillRect/>
            </a:stretch>
          </p:blipFill>
          <p:spPr>
            <a:xfrm>
              <a:off x="56257" y="3150369"/>
              <a:ext cx="1083870" cy="1070248"/>
            </a:xfrm>
            <a:prstGeom prst="rect">
              <a:avLst/>
            </a:prstGeom>
          </p:spPr>
        </p:pic>
      </p:grpSp>
      <p:sp>
        <p:nvSpPr>
          <p:cNvPr id="19" name="吹き出し: 円形 18">
            <a:extLst>
              <a:ext uri="{FF2B5EF4-FFF2-40B4-BE49-F238E27FC236}">
                <a16:creationId xmlns:a16="http://schemas.microsoft.com/office/drawing/2014/main" id="{D90F38F7-1894-4A30-A248-136D62852170}"/>
              </a:ext>
            </a:extLst>
          </p:cNvPr>
          <p:cNvSpPr/>
          <p:nvPr/>
        </p:nvSpPr>
        <p:spPr>
          <a:xfrm>
            <a:off x="7308304" y="1892487"/>
            <a:ext cx="1726794" cy="791755"/>
          </a:xfrm>
          <a:prstGeom prst="wedgeEllipseCallout">
            <a:avLst>
              <a:gd name="adj1" fmla="val -27451"/>
              <a:gd name="adj2" fmla="val 6560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正義感に</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訴えるもの</a:t>
            </a:r>
          </a:p>
        </p:txBody>
      </p:sp>
      <p:sp>
        <p:nvSpPr>
          <p:cNvPr id="21" name="吹き出し: 円形 20">
            <a:extLst>
              <a:ext uri="{FF2B5EF4-FFF2-40B4-BE49-F238E27FC236}">
                <a16:creationId xmlns:a16="http://schemas.microsoft.com/office/drawing/2014/main" id="{E04B9C3D-BC22-46ED-9626-248490E92BE0}"/>
              </a:ext>
            </a:extLst>
          </p:cNvPr>
          <p:cNvSpPr/>
          <p:nvPr/>
        </p:nvSpPr>
        <p:spPr>
          <a:xfrm>
            <a:off x="5472455" y="1652191"/>
            <a:ext cx="1726794" cy="791755"/>
          </a:xfrm>
          <a:prstGeom prst="wedgeEllipseCallout">
            <a:avLst>
              <a:gd name="adj1" fmla="val 26098"/>
              <a:gd name="adj2" fmla="val 7988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意外性の</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ある情報</a:t>
            </a:r>
          </a:p>
        </p:txBody>
      </p:sp>
      <p:grpSp>
        <p:nvGrpSpPr>
          <p:cNvPr id="23" name="グループ化 22">
            <a:extLst>
              <a:ext uri="{FF2B5EF4-FFF2-40B4-BE49-F238E27FC236}">
                <a16:creationId xmlns:a16="http://schemas.microsoft.com/office/drawing/2014/main" id="{EDB19147-2822-4413-B21B-FCB23EA7A745}"/>
              </a:ext>
            </a:extLst>
          </p:cNvPr>
          <p:cNvGrpSpPr/>
          <p:nvPr/>
        </p:nvGrpSpPr>
        <p:grpSpPr>
          <a:xfrm>
            <a:off x="56257" y="3639760"/>
            <a:ext cx="8978841" cy="1365865"/>
            <a:chOff x="56257" y="3164429"/>
            <a:chExt cx="8978841" cy="1365865"/>
          </a:xfrm>
        </p:grpSpPr>
        <p:sp>
          <p:nvSpPr>
            <p:cNvPr id="24" name="テキスト ボックス 23">
              <a:extLst>
                <a:ext uri="{FF2B5EF4-FFF2-40B4-BE49-F238E27FC236}">
                  <a16:creationId xmlns:a16="http://schemas.microsoft.com/office/drawing/2014/main" id="{BD294940-A15F-4E07-BF08-A5EEC157A57F}"/>
                </a:ext>
              </a:extLst>
            </p:cNvPr>
            <p:cNvSpPr txBox="1"/>
            <p:nvPr/>
          </p:nvSpPr>
          <p:spPr>
            <a:xfrm>
              <a:off x="929218" y="3164429"/>
              <a:ext cx="8105880" cy="1123384"/>
            </a:xfrm>
            <a:prstGeom prst="rect">
              <a:avLst/>
            </a:prstGeom>
            <a:noFill/>
          </p:spPr>
          <p:txBody>
            <a:bodyPr wrap="square">
              <a:spAutoFit/>
            </a:bodyPr>
            <a:lstStyle/>
            <a:p>
              <a:pPr>
                <a:lnSpc>
                  <a:spcPts val="2000"/>
                </a:lnSpc>
              </a:pPr>
              <a:r>
                <a:rPr lang="ja-JP" altLang="en-US" b="1" dirty="0">
                  <a:latin typeface="メイリオ" panose="020B0604030504040204" pitchFamily="50" charset="-128"/>
                  <a:ea typeface="メイリオ" panose="020B0604030504040204" pitchFamily="50" charset="-128"/>
                </a:rPr>
                <a:t>インターネットの情報を受け入れる際には、その</a:t>
              </a:r>
              <a:r>
                <a:rPr lang="ja-JP" altLang="en-US" b="1" dirty="0">
                  <a:solidFill>
                    <a:srgbClr val="00B050"/>
                  </a:solidFill>
                  <a:latin typeface="メイリオ" panose="020B0604030504040204" pitchFamily="50" charset="-128"/>
                  <a:ea typeface="メイリオ" panose="020B0604030504040204" pitchFamily="50" charset="-128"/>
                </a:rPr>
                <a:t>情報の情報源</a:t>
              </a:r>
              <a:r>
                <a:rPr lang="ja-JP" altLang="en-US" b="1" dirty="0">
                  <a:latin typeface="メイリオ" panose="020B0604030504040204" pitchFamily="50" charset="-128"/>
                  <a:ea typeface="メイリオ" panose="020B0604030504040204" pitchFamily="50" charset="-128"/>
                </a:rPr>
                <a:t>をよく吟味し、</a:t>
              </a:r>
              <a:r>
                <a:rPr lang="ja-JP" altLang="en-US" b="1" dirty="0">
                  <a:solidFill>
                    <a:srgbClr val="00B050"/>
                  </a:solidFill>
                  <a:latin typeface="メイリオ" panose="020B0604030504040204" pitchFamily="50" charset="-128"/>
                  <a:ea typeface="メイリオ" panose="020B0604030504040204" pitchFamily="50" charset="-128"/>
                </a:rPr>
                <a:t>情報の真偽を判断</a:t>
              </a:r>
              <a:r>
                <a:rPr lang="ja-JP" altLang="en-US" b="1" dirty="0">
                  <a:latin typeface="メイリオ" panose="020B0604030504040204" pitchFamily="50" charset="-128"/>
                  <a:ea typeface="メイリオ" panose="020B0604030504040204" pitchFamily="50" charset="-128"/>
                </a:rPr>
                <a:t>することが重要です。</a:t>
              </a:r>
              <a:r>
                <a:rPr lang="ja-JP" altLang="en-US" sz="2000" b="1" u="sng" dirty="0">
                  <a:solidFill>
                    <a:srgbClr val="FF0000"/>
                  </a:solidFill>
                  <a:latin typeface="メイリオ" panose="020B0604030504040204" pitchFamily="50" charset="-128"/>
                  <a:ea typeface="メイリオ" panose="020B0604030504040204" pitchFamily="50" charset="-128"/>
                </a:rPr>
                <a:t>真偽の判断に困るときには、公的機関の情報や報道、またファクトチェック団体からの情報等を用いて確認を取りましょう。</a:t>
              </a:r>
              <a:endParaRPr lang="en-US" altLang="ja-JP" sz="2000" b="1" u="sng" dirty="0">
                <a:solidFill>
                  <a:srgbClr val="FF0000"/>
                </a:solidFill>
                <a:latin typeface="メイリオ" panose="020B0604030504040204" pitchFamily="50" charset="-128"/>
                <a:ea typeface="メイリオ" panose="020B0604030504040204" pitchFamily="50" charset="-128"/>
              </a:endParaRPr>
            </a:p>
          </p:txBody>
        </p:sp>
        <p:pic>
          <p:nvPicPr>
            <p:cNvPr id="25" name="図 24">
              <a:extLst>
                <a:ext uri="{FF2B5EF4-FFF2-40B4-BE49-F238E27FC236}">
                  <a16:creationId xmlns:a16="http://schemas.microsoft.com/office/drawing/2014/main" id="{676D3508-978D-4B53-9C87-C4203E558526}"/>
                </a:ext>
              </a:extLst>
            </p:cNvPr>
            <p:cNvPicPr>
              <a:picLocks noChangeAspect="1"/>
            </p:cNvPicPr>
            <p:nvPr/>
          </p:nvPicPr>
          <p:blipFill>
            <a:blip r:embed="rId8"/>
            <a:stretch>
              <a:fillRect/>
            </a:stretch>
          </p:blipFill>
          <p:spPr>
            <a:xfrm>
              <a:off x="56257" y="3460046"/>
              <a:ext cx="1083870" cy="1070248"/>
            </a:xfrm>
            <a:prstGeom prst="rect">
              <a:avLst/>
            </a:prstGeom>
          </p:spPr>
        </p:pic>
      </p:grpSp>
      <p:grpSp>
        <p:nvGrpSpPr>
          <p:cNvPr id="40" name="グループ化 39">
            <a:extLst>
              <a:ext uri="{FF2B5EF4-FFF2-40B4-BE49-F238E27FC236}">
                <a16:creationId xmlns:a16="http://schemas.microsoft.com/office/drawing/2014/main" id="{E4EFF4CD-E457-4287-85F4-997F871F4880}"/>
              </a:ext>
            </a:extLst>
          </p:cNvPr>
          <p:cNvGrpSpPr/>
          <p:nvPr/>
        </p:nvGrpSpPr>
        <p:grpSpPr>
          <a:xfrm>
            <a:off x="508708" y="4839682"/>
            <a:ext cx="6298050" cy="1667724"/>
            <a:chOff x="788463" y="4758938"/>
            <a:chExt cx="6298050" cy="1667724"/>
          </a:xfrm>
        </p:grpSpPr>
        <p:grpSp>
          <p:nvGrpSpPr>
            <p:cNvPr id="30" name="グループ化 29">
              <a:extLst>
                <a:ext uri="{FF2B5EF4-FFF2-40B4-BE49-F238E27FC236}">
                  <a16:creationId xmlns:a16="http://schemas.microsoft.com/office/drawing/2014/main" id="{02BCD97E-5762-482A-88F5-71187696E5E8}"/>
                </a:ext>
              </a:extLst>
            </p:cNvPr>
            <p:cNvGrpSpPr/>
            <p:nvPr/>
          </p:nvGrpSpPr>
          <p:grpSpPr>
            <a:xfrm>
              <a:off x="794737" y="4841597"/>
              <a:ext cx="3062773" cy="584775"/>
              <a:chOff x="635362" y="4684000"/>
              <a:chExt cx="3062773" cy="584775"/>
            </a:xfrm>
          </p:grpSpPr>
          <p:sp>
            <p:nvSpPr>
              <p:cNvPr id="28" name="テキスト ボックス 27">
                <a:extLst>
                  <a:ext uri="{FF2B5EF4-FFF2-40B4-BE49-F238E27FC236}">
                    <a16:creationId xmlns:a16="http://schemas.microsoft.com/office/drawing/2014/main" id="{73CCF20E-D4B4-4A08-B6F6-9301D12AEAE1}"/>
                  </a:ext>
                </a:extLst>
              </p:cNvPr>
              <p:cNvSpPr txBox="1"/>
              <p:nvPr/>
            </p:nvSpPr>
            <p:spPr>
              <a:xfrm>
                <a:off x="1033839" y="4684000"/>
                <a:ext cx="2664296" cy="584775"/>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その情報は</a:t>
                </a:r>
                <a:r>
                  <a:rPr kumimoji="1" lang="ja-JP" altLang="en-US" sz="1600" b="1" dirty="0">
                    <a:solidFill>
                      <a:srgbClr val="00B050"/>
                    </a:solidFill>
                    <a:latin typeface="メイリオ" panose="020B0604030504040204" pitchFamily="50" charset="-128"/>
                    <a:ea typeface="メイリオ" panose="020B0604030504040204" pitchFamily="50" charset="-128"/>
                  </a:rPr>
                  <a:t>どこから、いつ</a:t>
                </a:r>
                <a:r>
                  <a:rPr kumimoji="1" lang="ja-JP" altLang="en-US" sz="1600" b="1" dirty="0">
                    <a:latin typeface="メイリオ" panose="020B0604030504040204" pitchFamily="50" charset="-128"/>
                    <a:ea typeface="メイリオ" panose="020B0604030504040204" pitchFamily="50" charset="-128"/>
                  </a:rPr>
                  <a:t>発信されたもの？</a:t>
                </a:r>
              </a:p>
            </p:txBody>
          </p:sp>
          <p:sp>
            <p:nvSpPr>
              <p:cNvPr id="29" name="正方形/長方形 28">
                <a:extLst>
                  <a:ext uri="{FF2B5EF4-FFF2-40B4-BE49-F238E27FC236}">
                    <a16:creationId xmlns:a16="http://schemas.microsoft.com/office/drawing/2014/main" id="{C99B0998-54D1-4FCE-8C61-CF6FB6A218DA}"/>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グループ化 30">
              <a:extLst>
                <a:ext uri="{FF2B5EF4-FFF2-40B4-BE49-F238E27FC236}">
                  <a16:creationId xmlns:a16="http://schemas.microsoft.com/office/drawing/2014/main" id="{69F8A2A6-8023-4C1B-9B70-65E076126035}"/>
                </a:ext>
              </a:extLst>
            </p:cNvPr>
            <p:cNvGrpSpPr/>
            <p:nvPr/>
          </p:nvGrpSpPr>
          <p:grpSpPr>
            <a:xfrm>
              <a:off x="788463" y="5595665"/>
              <a:ext cx="3069047" cy="830997"/>
              <a:chOff x="635362" y="4580805"/>
              <a:chExt cx="3069047" cy="830997"/>
            </a:xfrm>
          </p:grpSpPr>
          <p:sp>
            <p:nvSpPr>
              <p:cNvPr id="32" name="テキスト ボックス 31">
                <a:extLst>
                  <a:ext uri="{FF2B5EF4-FFF2-40B4-BE49-F238E27FC236}">
                    <a16:creationId xmlns:a16="http://schemas.microsoft.com/office/drawing/2014/main" id="{E0B14D7C-33AD-4F39-9CF5-AE7FD7CEDC8C}"/>
                  </a:ext>
                </a:extLst>
              </p:cNvPr>
              <p:cNvSpPr txBox="1"/>
              <p:nvPr/>
            </p:nvSpPr>
            <p:spPr>
              <a:xfrm>
                <a:off x="1040113" y="4580805"/>
                <a:ext cx="2664296" cy="830997"/>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その情報は</a:t>
                </a:r>
                <a:r>
                  <a:rPr kumimoji="1" lang="ja-JP" altLang="en-US" sz="1600" b="1" dirty="0">
                    <a:solidFill>
                      <a:srgbClr val="00B050"/>
                    </a:solidFill>
                    <a:latin typeface="メイリオ" panose="020B0604030504040204" pitchFamily="50" charset="-128"/>
                    <a:ea typeface="メイリオ" panose="020B0604030504040204" pitchFamily="50" charset="-128"/>
                  </a:rPr>
                  <a:t>専門知識</a:t>
                </a:r>
                <a:r>
                  <a:rPr kumimoji="1" lang="ja-JP" altLang="en-US" sz="1600" b="1" dirty="0">
                    <a:latin typeface="メイリオ" panose="020B0604030504040204" pitchFamily="50" charset="-128"/>
                    <a:ea typeface="メイリオ" panose="020B0604030504040204" pitchFamily="50" charset="-128"/>
                  </a:rPr>
                  <a:t>や</a:t>
                </a:r>
                <a:r>
                  <a:rPr kumimoji="1" lang="ja-JP" altLang="en-US" sz="1600" b="1" dirty="0">
                    <a:solidFill>
                      <a:srgbClr val="00B050"/>
                    </a:solidFill>
                    <a:latin typeface="メイリオ" panose="020B0604030504040204" pitchFamily="50" charset="-128"/>
                    <a:ea typeface="メイリオ" panose="020B0604030504040204" pitchFamily="50" charset="-128"/>
                  </a:rPr>
                  <a:t>資格</a:t>
                </a:r>
                <a:r>
                  <a:rPr kumimoji="1" lang="ja-JP" altLang="en-US" sz="1600" b="1" dirty="0">
                    <a:latin typeface="メイリオ" panose="020B0604030504040204" pitchFamily="50" charset="-128"/>
                    <a:ea typeface="メイリオ" panose="020B0604030504040204" pitchFamily="50" charset="-128"/>
                  </a:rPr>
                  <a:t>を持った人が責任を持って発信してる？</a:t>
                </a:r>
              </a:p>
            </p:txBody>
          </p:sp>
          <p:sp>
            <p:nvSpPr>
              <p:cNvPr id="33" name="正方形/長方形 32">
                <a:extLst>
                  <a:ext uri="{FF2B5EF4-FFF2-40B4-BE49-F238E27FC236}">
                    <a16:creationId xmlns:a16="http://schemas.microsoft.com/office/drawing/2014/main" id="{386B66A9-0C0D-4626-AD23-87D7FAA479E1}"/>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4" name="グループ化 33">
              <a:extLst>
                <a:ext uri="{FF2B5EF4-FFF2-40B4-BE49-F238E27FC236}">
                  <a16:creationId xmlns:a16="http://schemas.microsoft.com/office/drawing/2014/main" id="{57816F99-EBDA-4383-844E-0ECF0B610AD8}"/>
                </a:ext>
              </a:extLst>
            </p:cNvPr>
            <p:cNvGrpSpPr/>
            <p:nvPr/>
          </p:nvGrpSpPr>
          <p:grpSpPr>
            <a:xfrm>
              <a:off x="4017466" y="4758938"/>
              <a:ext cx="3069047" cy="830997"/>
              <a:chOff x="635362" y="4580805"/>
              <a:chExt cx="3069047" cy="830997"/>
            </a:xfrm>
          </p:grpSpPr>
          <p:sp>
            <p:nvSpPr>
              <p:cNvPr id="35" name="テキスト ボックス 34">
                <a:extLst>
                  <a:ext uri="{FF2B5EF4-FFF2-40B4-BE49-F238E27FC236}">
                    <a16:creationId xmlns:a16="http://schemas.microsoft.com/office/drawing/2014/main" id="{C75F2B91-BC8C-4DA9-8FD3-5BF7FE01B3C4}"/>
                  </a:ext>
                </a:extLst>
              </p:cNvPr>
              <p:cNvSpPr txBox="1"/>
              <p:nvPr/>
            </p:nvSpPr>
            <p:spPr>
              <a:xfrm>
                <a:off x="1040113" y="4580805"/>
                <a:ext cx="2664296" cy="830997"/>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その情報や意見に</a:t>
                </a:r>
                <a:r>
                  <a:rPr kumimoji="1" lang="ja-JP" altLang="en-US" sz="1600" b="1" dirty="0">
                    <a:solidFill>
                      <a:srgbClr val="00B050"/>
                    </a:solidFill>
                    <a:latin typeface="メイリオ" panose="020B0604030504040204" pitchFamily="50" charset="-128"/>
                    <a:ea typeface="メイリオ" panose="020B0604030504040204" pitchFamily="50" charset="-128"/>
                  </a:rPr>
                  <a:t>反論</a:t>
                </a:r>
                <a:r>
                  <a:rPr kumimoji="1" lang="ja-JP" altLang="en-US" sz="1600" b="1" dirty="0">
                    <a:latin typeface="メイリオ" panose="020B0604030504040204" pitchFamily="50" charset="-128"/>
                    <a:ea typeface="メイリオ" panose="020B0604030504040204" pitchFamily="50" charset="-128"/>
                  </a:rPr>
                  <a:t>している人や</a:t>
                </a:r>
                <a:r>
                  <a:rPr kumimoji="1" lang="ja-JP" altLang="en-US" sz="1600" b="1" dirty="0">
                    <a:solidFill>
                      <a:srgbClr val="00B050"/>
                    </a:solidFill>
                    <a:latin typeface="メイリオ" panose="020B0604030504040204" pitchFamily="50" charset="-128"/>
                    <a:ea typeface="メイリオ" panose="020B0604030504040204" pitchFamily="50" charset="-128"/>
                  </a:rPr>
                  <a:t>誤りを指摘</a:t>
                </a:r>
                <a:r>
                  <a:rPr kumimoji="1" lang="ja-JP" altLang="en-US" sz="1600" b="1" dirty="0">
                    <a:latin typeface="メイリオ" panose="020B0604030504040204" pitchFamily="50" charset="-128"/>
                    <a:ea typeface="メイリオ" panose="020B0604030504040204" pitchFamily="50" charset="-128"/>
                  </a:rPr>
                  <a:t>しているメディアはない？</a:t>
                </a:r>
              </a:p>
            </p:txBody>
          </p:sp>
          <p:sp>
            <p:nvSpPr>
              <p:cNvPr id="36" name="正方形/長方形 35">
                <a:extLst>
                  <a:ext uri="{FF2B5EF4-FFF2-40B4-BE49-F238E27FC236}">
                    <a16:creationId xmlns:a16="http://schemas.microsoft.com/office/drawing/2014/main" id="{AA71021B-52EC-4F32-901D-1D8A0CEC3DB0}"/>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グループ化 36">
              <a:extLst>
                <a:ext uri="{FF2B5EF4-FFF2-40B4-BE49-F238E27FC236}">
                  <a16:creationId xmlns:a16="http://schemas.microsoft.com/office/drawing/2014/main" id="{9CBB8306-018B-4EA9-B155-1CA35F9D3951}"/>
                </a:ext>
              </a:extLst>
            </p:cNvPr>
            <p:cNvGrpSpPr/>
            <p:nvPr/>
          </p:nvGrpSpPr>
          <p:grpSpPr>
            <a:xfrm>
              <a:off x="4017466" y="5645374"/>
              <a:ext cx="3069047" cy="584775"/>
              <a:chOff x="635362" y="4630514"/>
              <a:chExt cx="3069047" cy="584775"/>
            </a:xfrm>
          </p:grpSpPr>
          <p:sp>
            <p:nvSpPr>
              <p:cNvPr id="38" name="テキスト ボックス 37">
                <a:extLst>
                  <a:ext uri="{FF2B5EF4-FFF2-40B4-BE49-F238E27FC236}">
                    <a16:creationId xmlns:a16="http://schemas.microsoft.com/office/drawing/2014/main" id="{A9DC68CC-0F5E-43C6-A355-05E9EFA53BB1}"/>
                  </a:ext>
                </a:extLst>
              </p:cNvPr>
              <p:cNvSpPr txBox="1"/>
              <p:nvPr/>
            </p:nvSpPr>
            <p:spPr>
              <a:xfrm>
                <a:off x="1040113" y="4630514"/>
                <a:ext cx="2664296" cy="584775"/>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その画像は過去に撮影された</a:t>
                </a:r>
                <a:r>
                  <a:rPr kumimoji="1" lang="ja-JP" altLang="en-US" sz="1600" b="1" dirty="0">
                    <a:solidFill>
                      <a:srgbClr val="00B050"/>
                    </a:solidFill>
                    <a:latin typeface="メイリオ" panose="020B0604030504040204" pitchFamily="50" charset="-128"/>
                    <a:ea typeface="メイリオ" panose="020B0604030504040204" pitchFamily="50" charset="-128"/>
                  </a:rPr>
                  <a:t>無関係</a:t>
                </a:r>
                <a:r>
                  <a:rPr kumimoji="1" lang="ja-JP" altLang="en-US" sz="1600" b="1" dirty="0">
                    <a:latin typeface="メイリオ" panose="020B0604030504040204" pitchFamily="50" charset="-128"/>
                    <a:ea typeface="メイリオ" panose="020B0604030504040204" pitchFamily="50" charset="-128"/>
                  </a:rPr>
                  <a:t>のものじゃない？</a:t>
                </a:r>
              </a:p>
            </p:txBody>
          </p:sp>
          <p:sp>
            <p:nvSpPr>
              <p:cNvPr id="39" name="正方形/長方形 38">
                <a:extLst>
                  <a:ext uri="{FF2B5EF4-FFF2-40B4-BE49-F238E27FC236}">
                    <a16:creationId xmlns:a16="http://schemas.microsoft.com/office/drawing/2014/main" id="{7AF5E53E-2B98-434E-A24A-5BB3D58F6127}"/>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pic>
        <p:nvPicPr>
          <p:cNvPr id="41" name="図 40">
            <a:extLst>
              <a:ext uri="{FF2B5EF4-FFF2-40B4-BE49-F238E27FC236}">
                <a16:creationId xmlns:a16="http://schemas.microsoft.com/office/drawing/2014/main" id="{7F328FB2-2FB5-4818-87BD-62F8041697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6825" y="4431890"/>
            <a:ext cx="2195564" cy="2081104"/>
          </a:xfrm>
          <a:prstGeom prst="rect">
            <a:avLst/>
          </a:prstGeom>
        </p:spPr>
      </p:pic>
    </p:spTree>
    <p:extLst>
      <p:ext uri="{BB962C8B-B14F-4D97-AF65-F5344CB8AC3E}">
        <p14:creationId xmlns:p14="http://schemas.microsoft.com/office/powerpoint/2010/main" val="85236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1693258" y="689808"/>
            <a:ext cx="7200000" cy="3240887"/>
          </a:xfrm>
          <a:prstGeom prst="rect">
            <a:avLst/>
          </a:prstGeom>
          <a:noFill/>
        </p:spPr>
        <p:txBody>
          <a:bodyPr wrap="square" lIns="91440" tIns="45720" rIns="91440" bIns="45720" rtlCol="0" anchor="t">
            <a:spAutoFit/>
          </a:bodyPr>
          <a:lstStyle/>
          <a:p>
            <a:pPr>
              <a:lnSpc>
                <a:spcPct val="110000"/>
              </a:lnSpc>
            </a:pPr>
            <a:r>
              <a:rPr lang="en-US" altLang="ja-JP" sz="2000" b="1" dirty="0">
                <a:solidFill>
                  <a:srgbClr val="009650"/>
                </a:solidFill>
                <a:latin typeface="Meiryo" charset="-128"/>
                <a:ea typeface="Meiryo" charset="-128"/>
                <a:cs typeface="Meiryo" charset="-128"/>
              </a:rPr>
              <a:t>1.</a:t>
            </a:r>
            <a:r>
              <a:rPr lang="ja-JP" altLang="en-US" sz="2000" b="1" dirty="0">
                <a:solidFill>
                  <a:srgbClr val="009650"/>
                </a:solidFill>
                <a:latin typeface="Meiryo" charset="-128"/>
                <a:ea typeface="Meiryo" charset="-128"/>
                <a:cs typeface="Meiryo" charset="-128"/>
              </a:rPr>
              <a:t>デジタルリテラシーについて </a:t>
            </a:r>
          </a:p>
          <a:p>
            <a:pPr>
              <a:lnSpc>
                <a:spcPct val="110000"/>
              </a:lnSpc>
            </a:pPr>
            <a:r>
              <a:rPr lang="en-US" altLang="ja-JP" b="1" dirty="0">
                <a:latin typeface="Meiryo" charset="-128"/>
                <a:ea typeface="Meiryo" charset="-128"/>
                <a:cs typeface="Meiryo" charset="-128"/>
              </a:rPr>
              <a:t>1-A</a:t>
            </a:r>
            <a:r>
              <a:rPr lang="ja-JP" altLang="en-US" b="1" dirty="0">
                <a:latin typeface="Meiryo" charset="-128"/>
                <a:ea typeface="Meiryo" charset="-128"/>
                <a:cs typeface="Meiryo" charset="-128"/>
              </a:rPr>
              <a:t> デジタルリテラシーとは・・・・・・・・・・・・・・・</a:t>
            </a:r>
            <a:r>
              <a:rPr lang="en-US" altLang="ja-JP" b="1" dirty="0">
                <a:latin typeface="Meiryo" charset="-128"/>
                <a:ea typeface="Meiryo" charset="-128"/>
                <a:cs typeface="Meiryo" charset="-128"/>
              </a:rPr>
              <a:t>P4</a:t>
            </a:r>
            <a:endParaRPr lang="ja-JP" altLang="en-US" b="1" dirty="0">
              <a:latin typeface="Meiryo" charset="-128"/>
              <a:ea typeface="Meiryo" charset="-128"/>
              <a:cs typeface="Meiryo" charset="-128"/>
            </a:endParaRPr>
          </a:p>
          <a:p>
            <a:pPr>
              <a:lnSpc>
                <a:spcPct val="110000"/>
              </a:lnSpc>
            </a:pPr>
            <a:r>
              <a:rPr lang="en-US" altLang="ja-JP" b="1" dirty="0">
                <a:latin typeface="Meiryo" charset="-128"/>
                <a:ea typeface="Meiryo" charset="-128"/>
                <a:cs typeface="Meiryo" charset="-128"/>
              </a:rPr>
              <a:t>1-B</a:t>
            </a:r>
            <a:r>
              <a:rPr lang="ja-JP" altLang="en-US" b="1" dirty="0">
                <a:latin typeface="Meiryo" charset="-128"/>
                <a:ea typeface="Meiryo" charset="-128"/>
                <a:cs typeface="Meiryo" charset="-128"/>
              </a:rPr>
              <a:t> ソーシャルメディアとは・・・・・・・・・・・・・・・</a:t>
            </a:r>
            <a:r>
              <a:rPr lang="en-US" altLang="ja-JP" b="1" dirty="0">
                <a:latin typeface="Meiryo" charset="-128"/>
                <a:ea typeface="Meiryo" charset="-128"/>
                <a:cs typeface="Meiryo" charset="-128"/>
              </a:rPr>
              <a:t>P6</a:t>
            </a:r>
            <a:endParaRPr lang="ja-JP" altLang="en-US" b="1" dirty="0">
              <a:latin typeface="Meiryo" charset="-128"/>
              <a:ea typeface="Meiryo" charset="-128"/>
              <a:cs typeface="Meiryo" charset="-128"/>
            </a:endParaRPr>
          </a:p>
          <a:p>
            <a:pPr>
              <a:lnSpc>
                <a:spcPct val="110000"/>
              </a:lnSpc>
            </a:pPr>
            <a:r>
              <a:rPr lang="en-US" altLang="ja-JP" b="1" dirty="0">
                <a:latin typeface="Meiryo" charset="-128"/>
                <a:ea typeface="Meiryo" charset="-128"/>
                <a:cs typeface="Meiryo" charset="-128"/>
              </a:rPr>
              <a:t>1-C</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SNS</a:t>
            </a:r>
            <a:r>
              <a:rPr lang="ja-JP" altLang="en-US" b="1" dirty="0">
                <a:latin typeface="Meiryo" charset="-128"/>
                <a:ea typeface="Meiryo" charset="-128"/>
                <a:cs typeface="Meiryo" charset="-128"/>
              </a:rPr>
              <a:t>について・・・・・・・・・・・・・・・・・・・・</a:t>
            </a:r>
            <a:r>
              <a:rPr lang="en-US" altLang="ja-JP" b="1" dirty="0">
                <a:latin typeface="Meiryo" charset="-128"/>
                <a:ea typeface="Meiryo" charset="-128"/>
                <a:cs typeface="Meiryo" charset="-128"/>
              </a:rPr>
              <a:t>P7</a:t>
            </a:r>
            <a:endParaRPr lang="ja-JP" altLang="en-US" b="1" dirty="0">
              <a:latin typeface="Meiryo" charset="-128"/>
              <a:ea typeface="Meiryo" charset="-128"/>
              <a:cs typeface="Meiryo" charset="-128"/>
            </a:endParaRPr>
          </a:p>
          <a:p>
            <a:pPr algn="dist">
              <a:lnSpc>
                <a:spcPct val="110000"/>
              </a:lnSpc>
            </a:pPr>
            <a:endParaRPr lang="en-US" altLang="ja-JP" b="1" dirty="0">
              <a:latin typeface="Meiryo" charset="-128"/>
              <a:ea typeface="Meiryo" charset="-128"/>
              <a:cs typeface="Meiryo" charset="-128"/>
            </a:endParaRPr>
          </a:p>
          <a:p>
            <a:pPr>
              <a:lnSpc>
                <a:spcPct val="110000"/>
              </a:lnSpc>
            </a:pPr>
            <a:r>
              <a:rPr lang="en-US" altLang="ja-JP" sz="2000" b="1" dirty="0">
                <a:solidFill>
                  <a:srgbClr val="009650"/>
                </a:solidFill>
                <a:latin typeface="Meiryo" charset="-128"/>
                <a:ea typeface="Meiryo" charset="-128"/>
                <a:cs typeface="Meiryo" charset="-128"/>
              </a:rPr>
              <a:t>2.</a:t>
            </a:r>
            <a:r>
              <a:rPr lang="ja-JP" altLang="en-US" sz="2000" b="1" dirty="0">
                <a:solidFill>
                  <a:srgbClr val="009650"/>
                </a:solidFill>
                <a:latin typeface="Meiryo" charset="-128"/>
                <a:ea typeface="Meiryo" charset="-128"/>
                <a:cs typeface="Meiryo" charset="-128"/>
              </a:rPr>
              <a:t>ネットを安心・安全に使うために </a:t>
            </a:r>
          </a:p>
          <a:p>
            <a:pPr>
              <a:lnSpc>
                <a:spcPct val="110000"/>
              </a:lnSpc>
            </a:pPr>
            <a:r>
              <a:rPr lang="en-US" altLang="ja-JP" b="1" dirty="0">
                <a:latin typeface="Meiryo" charset="-128"/>
                <a:ea typeface="Meiryo" charset="-128"/>
                <a:cs typeface="Meiryo" charset="-128"/>
              </a:rPr>
              <a:t>2-A</a:t>
            </a:r>
            <a:r>
              <a:rPr lang="ja-JP" altLang="en-US" b="1" dirty="0">
                <a:latin typeface="Meiryo" charset="-128"/>
                <a:ea typeface="Meiryo" charset="-128"/>
                <a:cs typeface="Meiryo" charset="-128"/>
              </a:rPr>
              <a:t> インターネットで適切に情報を入手するために・・・・・</a:t>
            </a:r>
            <a:r>
              <a:rPr lang="en-US" altLang="ja-JP" b="1" dirty="0">
                <a:latin typeface="Meiryo" charset="-128"/>
                <a:ea typeface="Meiryo" charset="-128"/>
                <a:cs typeface="Meiryo" charset="-128"/>
              </a:rPr>
              <a:t>P9</a:t>
            </a:r>
            <a:endParaRPr lang="ja-JP" altLang="en-US" b="1" dirty="0">
              <a:latin typeface="Meiryo" charset="-128"/>
              <a:ea typeface="Meiryo" charset="-128"/>
              <a:cs typeface="Meiryo" charset="-128"/>
            </a:endParaRPr>
          </a:p>
          <a:p>
            <a:pPr>
              <a:lnSpc>
                <a:spcPct val="110000"/>
              </a:lnSpc>
            </a:pPr>
            <a:r>
              <a:rPr lang="en-US" altLang="ja-JP" b="1" dirty="0">
                <a:latin typeface="Meiryo" charset="-128"/>
                <a:ea typeface="Meiryo" charset="-128"/>
                <a:cs typeface="Meiryo" charset="-128"/>
              </a:rPr>
              <a:t>2-B </a:t>
            </a:r>
            <a:r>
              <a:rPr lang="ja-JP" altLang="en-US" b="1" dirty="0">
                <a:latin typeface="Meiryo" charset="-128"/>
                <a:ea typeface="Meiryo" charset="-128"/>
                <a:cs typeface="Meiryo" charset="-128"/>
              </a:rPr>
              <a:t>インターネット利用において気をつけるべきポイント・・</a:t>
            </a:r>
            <a:r>
              <a:rPr lang="en-US" altLang="ja-JP" b="1" dirty="0">
                <a:latin typeface="Meiryo" charset="-128"/>
                <a:ea typeface="Meiryo" charset="-128"/>
                <a:cs typeface="Meiryo" charset="-128"/>
              </a:rPr>
              <a:t>P20</a:t>
            </a:r>
          </a:p>
          <a:p>
            <a:pPr>
              <a:lnSpc>
                <a:spcPct val="110000"/>
              </a:lnSpc>
            </a:pPr>
            <a:endParaRPr lang="en-US" altLang="ja-JP" b="1" dirty="0">
              <a:latin typeface="Meiryo" charset="-128"/>
              <a:ea typeface="Meiryo" charset="-128"/>
              <a:cs typeface="Meiryo" charset="-128"/>
            </a:endParaRPr>
          </a:p>
          <a:p>
            <a:pPr>
              <a:lnSpc>
                <a:spcPct val="110000"/>
              </a:lnSpc>
            </a:pPr>
            <a:r>
              <a:rPr lang="en-US" altLang="ja-JP" sz="2000" b="1" dirty="0">
                <a:solidFill>
                  <a:srgbClr val="00B050"/>
                </a:solidFill>
                <a:latin typeface="Meiryo" charset="-128"/>
                <a:ea typeface="Meiryo" charset="-128"/>
                <a:cs typeface="Meiryo" charset="-128"/>
              </a:rPr>
              <a:t>3.</a:t>
            </a:r>
            <a:r>
              <a:rPr lang="ja-JP" altLang="en-US" sz="2000" b="1" dirty="0">
                <a:solidFill>
                  <a:srgbClr val="00B050"/>
                </a:solidFill>
                <a:latin typeface="Meiryo" charset="-128"/>
                <a:ea typeface="Meiryo" charset="-128"/>
                <a:cs typeface="Meiryo" charset="-128"/>
              </a:rPr>
              <a:t>理解度チェック</a:t>
            </a:r>
            <a:endParaRPr lang="en-US" altLang="ja-JP" sz="2000" b="1" dirty="0">
              <a:solidFill>
                <a:srgbClr val="00B050"/>
              </a:solidFill>
              <a:latin typeface="Meiryo" charset="-128"/>
              <a:ea typeface="Meiryo" charset="-128"/>
              <a:cs typeface="Meiryo" charset="-128"/>
            </a:endParaRPr>
          </a:p>
        </p:txBody>
      </p:sp>
      <p:cxnSp>
        <p:nvCxnSpPr>
          <p:cNvPr id="5" name="直線コネクタ 4">
            <a:extLst>
              <a:ext uri="{FF2B5EF4-FFF2-40B4-BE49-F238E27FC236}">
                <a16:creationId xmlns:a16="http://schemas.microsoft.com/office/drawing/2014/main" id="{A695251B-DA89-8D76-5E1D-5375644B86B6}"/>
              </a:ext>
            </a:extLst>
          </p:cNvPr>
          <p:cNvCxnSpPr>
            <a:cxnSpLocks/>
          </p:cNvCxnSpPr>
          <p:nvPr/>
        </p:nvCxnSpPr>
        <p:spPr>
          <a:xfrm>
            <a:off x="1693258" y="2132856"/>
            <a:ext cx="7200000" cy="0"/>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A3450A8B-7147-46DF-A8A5-CFBB27FDA165}"/>
              </a:ext>
            </a:extLst>
          </p:cNvPr>
          <p:cNvCxnSpPr>
            <a:cxnSpLocks/>
          </p:cNvCxnSpPr>
          <p:nvPr/>
        </p:nvCxnSpPr>
        <p:spPr>
          <a:xfrm>
            <a:off x="1693258" y="3429000"/>
            <a:ext cx="7200000" cy="0"/>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46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22"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 name="テキスト ボックス 4">
            <a:extLst>
              <a:ext uri="{FF2B5EF4-FFF2-40B4-BE49-F238E27FC236}">
                <a16:creationId xmlns:a16="http://schemas.microsoft.com/office/drawing/2014/main" id="{5AADE59D-07C8-C6D6-9B83-4CF03CED0CE1}"/>
              </a:ext>
            </a:extLst>
          </p:cNvPr>
          <p:cNvSpPr txBox="1"/>
          <p:nvPr/>
        </p:nvSpPr>
        <p:spPr>
          <a:xfrm>
            <a:off x="438480" y="1281375"/>
            <a:ext cx="8267038" cy="1151854"/>
          </a:xfrm>
          <a:prstGeom prst="rect">
            <a:avLst/>
          </a:prstGeom>
          <a:noFill/>
        </p:spPr>
        <p:txBody>
          <a:bodyPr wrap="square">
            <a:spAutoFit/>
          </a:bodyPr>
          <a:lstStyle/>
          <a:p>
            <a:pPr algn="ctr">
              <a:lnSpc>
                <a:spcPct val="130000"/>
              </a:lnSpc>
            </a:pPr>
            <a:r>
              <a:rPr lang="ja-JP" altLang="en-US" b="1" i="0" dirty="0">
                <a:effectLst/>
                <a:latin typeface="メイリオ" panose="020B0604030504040204" pitchFamily="50" charset="-128"/>
                <a:ea typeface="メイリオ" panose="020B0604030504040204" pitchFamily="50" charset="-128"/>
              </a:rPr>
              <a:t>インターネットはとても便利な一方、</a:t>
            </a:r>
            <a:endParaRPr lang="en-US" altLang="ja-JP" b="1" i="0" dirty="0">
              <a:effectLst/>
              <a:latin typeface="メイリオ" panose="020B0604030504040204" pitchFamily="50" charset="-128"/>
              <a:ea typeface="メイリオ" panose="020B0604030504040204" pitchFamily="50" charset="-128"/>
            </a:endParaRPr>
          </a:p>
          <a:p>
            <a:pPr algn="ctr">
              <a:lnSpc>
                <a:spcPct val="130000"/>
              </a:lnSpc>
            </a:pPr>
            <a:r>
              <a:rPr lang="ja-JP" altLang="en-US" b="1" i="0" dirty="0">
                <a:solidFill>
                  <a:srgbClr val="00B050"/>
                </a:solidFill>
                <a:effectLst/>
                <a:latin typeface="メイリオ" panose="020B0604030504040204" pitchFamily="50" charset="-128"/>
                <a:ea typeface="メイリオ" panose="020B0604030504040204" pitchFamily="50" charset="-128"/>
              </a:rPr>
              <a:t>様々なトラブル</a:t>
            </a:r>
            <a:r>
              <a:rPr lang="ja-JP" altLang="en-US" b="1" i="0" dirty="0">
                <a:effectLst/>
                <a:latin typeface="メイリオ" panose="020B0604030504040204" pitchFamily="50" charset="-128"/>
                <a:ea typeface="メイリオ" panose="020B0604030504040204" pitchFamily="50" charset="-128"/>
              </a:rPr>
              <a:t>が発生する可能性もあります。</a:t>
            </a:r>
            <a:endParaRPr lang="en-US" altLang="ja-JP" b="1" i="0" dirty="0">
              <a:effectLst/>
              <a:latin typeface="メイリオ" panose="020B0604030504040204" pitchFamily="50" charset="-128"/>
              <a:ea typeface="メイリオ" panose="020B0604030504040204" pitchFamily="50" charset="-128"/>
            </a:endParaRPr>
          </a:p>
          <a:p>
            <a:pPr algn="ctr">
              <a:lnSpc>
                <a:spcPct val="130000"/>
              </a:lnSpc>
            </a:pPr>
            <a:r>
              <a:rPr lang="ja-JP" altLang="en-US" b="1" dirty="0">
                <a:latin typeface="メイリオ" panose="020B0604030504040204" pitchFamily="50" charset="-128"/>
                <a:ea typeface="メイリオ" panose="020B0604030504040204" pitchFamily="50" charset="-128"/>
              </a:rPr>
              <a:t>ここからは、インターネットで起こるかもしれない様々な問題を知りましょう。</a:t>
            </a:r>
            <a:endParaRPr lang="en-US" altLang="ja-JP" b="1" dirty="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9CF18530-6FCA-428A-8A71-D2C8E550DA8C}"/>
              </a:ext>
            </a:extLst>
          </p:cNvPr>
          <p:cNvSpPr/>
          <p:nvPr/>
        </p:nvSpPr>
        <p:spPr>
          <a:xfrm>
            <a:off x="1609319" y="2381234"/>
            <a:ext cx="5944119" cy="37405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u="sng" dirty="0">
                <a:solidFill>
                  <a:srgbClr val="00B050"/>
                </a:solidFill>
                <a:latin typeface="メイリオ" panose="020B0604030504040204" pitchFamily="50" charset="-128"/>
                <a:ea typeface="メイリオ" panose="020B0604030504040204" pitchFamily="50" charset="-128"/>
              </a:rPr>
              <a:t>この章では、このようなトラブルについて紹介します↓</a:t>
            </a:r>
          </a:p>
        </p:txBody>
      </p:sp>
      <p:grpSp>
        <p:nvGrpSpPr>
          <p:cNvPr id="11" name="グループ化 10">
            <a:extLst>
              <a:ext uri="{FF2B5EF4-FFF2-40B4-BE49-F238E27FC236}">
                <a16:creationId xmlns:a16="http://schemas.microsoft.com/office/drawing/2014/main" id="{FABB242C-79CC-4A77-9958-BF1EE2F1C27F}"/>
              </a:ext>
            </a:extLst>
          </p:cNvPr>
          <p:cNvGrpSpPr/>
          <p:nvPr/>
        </p:nvGrpSpPr>
        <p:grpSpPr>
          <a:xfrm>
            <a:off x="1845857" y="2794881"/>
            <a:ext cx="2333680" cy="579716"/>
            <a:chOff x="607199" y="4616222"/>
            <a:chExt cx="2333680" cy="579716"/>
          </a:xfrm>
        </p:grpSpPr>
        <p:sp>
          <p:nvSpPr>
            <p:cNvPr id="12" name="Rectangle 1">
              <a:extLst>
                <a:ext uri="{FF2B5EF4-FFF2-40B4-BE49-F238E27FC236}">
                  <a16:creationId xmlns:a16="http://schemas.microsoft.com/office/drawing/2014/main" id="{AE5B8B62-7830-41FF-8369-530C21598340}"/>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著作権侵害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3" name="図 12">
              <a:extLst>
                <a:ext uri="{FF2B5EF4-FFF2-40B4-BE49-F238E27FC236}">
                  <a16:creationId xmlns:a16="http://schemas.microsoft.com/office/drawing/2014/main" id="{B1E044B7-CEAB-41E3-8965-BED6BFA7D1F7}"/>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14" name="グループ化 13">
            <a:extLst>
              <a:ext uri="{FF2B5EF4-FFF2-40B4-BE49-F238E27FC236}">
                <a16:creationId xmlns:a16="http://schemas.microsoft.com/office/drawing/2014/main" id="{BEE65488-0C36-4182-BD00-F84592EE80F2}"/>
              </a:ext>
            </a:extLst>
          </p:cNvPr>
          <p:cNvGrpSpPr/>
          <p:nvPr/>
        </p:nvGrpSpPr>
        <p:grpSpPr>
          <a:xfrm>
            <a:off x="5186251" y="2780455"/>
            <a:ext cx="2333680" cy="579716"/>
            <a:chOff x="607199" y="4616222"/>
            <a:chExt cx="2333680" cy="579716"/>
          </a:xfrm>
        </p:grpSpPr>
        <p:sp>
          <p:nvSpPr>
            <p:cNvPr id="15" name="Rectangle 1">
              <a:extLst>
                <a:ext uri="{FF2B5EF4-FFF2-40B4-BE49-F238E27FC236}">
                  <a16:creationId xmlns:a16="http://schemas.microsoft.com/office/drawing/2014/main" id="{22958AF8-3EA3-4D07-9868-166A1FB0BA53}"/>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肖像権侵害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6" name="図 15">
              <a:extLst>
                <a:ext uri="{FF2B5EF4-FFF2-40B4-BE49-F238E27FC236}">
                  <a16:creationId xmlns:a16="http://schemas.microsoft.com/office/drawing/2014/main" id="{43536BDC-B027-4D93-B808-69CB7025DFBD}"/>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17" name="グループ化 16">
            <a:extLst>
              <a:ext uri="{FF2B5EF4-FFF2-40B4-BE49-F238E27FC236}">
                <a16:creationId xmlns:a16="http://schemas.microsoft.com/office/drawing/2014/main" id="{330D5A05-040B-466C-BD58-61B55D90266D}"/>
              </a:ext>
            </a:extLst>
          </p:cNvPr>
          <p:cNvGrpSpPr/>
          <p:nvPr/>
        </p:nvGrpSpPr>
        <p:grpSpPr>
          <a:xfrm>
            <a:off x="1877971" y="3417222"/>
            <a:ext cx="2729586" cy="579716"/>
            <a:chOff x="607199" y="4616222"/>
            <a:chExt cx="2729586" cy="579716"/>
          </a:xfrm>
        </p:grpSpPr>
        <p:sp>
          <p:nvSpPr>
            <p:cNvPr id="18" name="Rectangle 1">
              <a:extLst>
                <a:ext uri="{FF2B5EF4-FFF2-40B4-BE49-F238E27FC236}">
                  <a16:creationId xmlns:a16="http://schemas.microsoft.com/office/drawing/2014/main" id="{48951D86-0B66-4191-BC8B-6174B1437DCE}"/>
                </a:ext>
              </a:extLst>
            </p:cNvPr>
            <p:cNvSpPr>
              <a:spLocks noChangeArrowheads="1"/>
            </p:cNvSpPr>
            <p:nvPr/>
          </p:nvSpPr>
          <p:spPr bwMode="auto">
            <a:xfrm>
              <a:off x="1140126" y="4616222"/>
              <a:ext cx="219665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誹謗中傷</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炎上</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19" name="図 18">
              <a:extLst>
                <a:ext uri="{FF2B5EF4-FFF2-40B4-BE49-F238E27FC236}">
                  <a16:creationId xmlns:a16="http://schemas.microsoft.com/office/drawing/2014/main" id="{238A6CED-06A9-4645-9277-47D0F664D491}"/>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8" name="グループ化 7">
            <a:extLst>
              <a:ext uri="{FF2B5EF4-FFF2-40B4-BE49-F238E27FC236}">
                <a16:creationId xmlns:a16="http://schemas.microsoft.com/office/drawing/2014/main" id="{11953DC1-FCD7-4ACC-8941-6E4312A2DCE9}"/>
              </a:ext>
            </a:extLst>
          </p:cNvPr>
          <p:cNvGrpSpPr/>
          <p:nvPr/>
        </p:nvGrpSpPr>
        <p:grpSpPr>
          <a:xfrm>
            <a:off x="814972" y="4773541"/>
            <a:ext cx="8211611" cy="1362681"/>
            <a:chOff x="737574" y="4385889"/>
            <a:chExt cx="8211611" cy="1362681"/>
          </a:xfrm>
        </p:grpSpPr>
        <p:sp>
          <p:nvSpPr>
            <p:cNvPr id="10" name="四角形: 角を丸くする 9">
              <a:extLst>
                <a:ext uri="{FF2B5EF4-FFF2-40B4-BE49-F238E27FC236}">
                  <a16:creationId xmlns:a16="http://schemas.microsoft.com/office/drawing/2014/main" id="{6A913ED7-4A0E-01EC-0EE6-E6E7E568ACBC}"/>
                </a:ext>
              </a:extLst>
            </p:cNvPr>
            <p:cNvSpPr/>
            <p:nvPr/>
          </p:nvSpPr>
          <p:spPr>
            <a:xfrm>
              <a:off x="737574" y="4956814"/>
              <a:ext cx="7668852" cy="79175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インターネットの様々なサービスを安心・安全に活用するために、</a:t>
              </a:r>
              <a:endParaRPr lang="en-US" altLang="ja-JP" b="1" dirty="0">
                <a:solidFill>
                  <a:srgbClr val="00B050"/>
                </a:solidFill>
                <a:latin typeface="メイリオ" panose="020B0604030504040204" pitchFamily="50" charset="-128"/>
                <a:ea typeface="メイリオ" panose="020B0604030504040204" pitchFamily="50" charset="-128"/>
              </a:endParaRPr>
            </a:p>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発生しうる問題について事例を交えて学びましょう！</a:t>
              </a:r>
            </a:p>
          </p:txBody>
        </p:sp>
        <p:grpSp>
          <p:nvGrpSpPr>
            <p:cNvPr id="20" name="グループ化 19">
              <a:extLst>
                <a:ext uri="{FF2B5EF4-FFF2-40B4-BE49-F238E27FC236}">
                  <a16:creationId xmlns:a16="http://schemas.microsoft.com/office/drawing/2014/main" id="{4AA9324F-9722-49DF-8170-D4EB10C0BB4E}"/>
                </a:ext>
              </a:extLst>
            </p:cNvPr>
            <p:cNvGrpSpPr/>
            <p:nvPr/>
          </p:nvGrpSpPr>
          <p:grpSpPr>
            <a:xfrm>
              <a:off x="8177524" y="4385889"/>
              <a:ext cx="771661" cy="746174"/>
              <a:chOff x="8282198" y="2820848"/>
              <a:chExt cx="771661" cy="746174"/>
            </a:xfrm>
          </p:grpSpPr>
          <p:sp>
            <p:nvSpPr>
              <p:cNvPr id="21" name="台形 20">
                <a:extLst>
                  <a:ext uri="{FF2B5EF4-FFF2-40B4-BE49-F238E27FC236}">
                    <a16:creationId xmlns:a16="http://schemas.microsoft.com/office/drawing/2014/main" id="{6914A6B5-A4D4-42F1-9642-B8A12D8A544E}"/>
                  </a:ext>
                </a:extLst>
              </p:cNvPr>
              <p:cNvSpPr/>
              <p:nvPr/>
            </p:nvSpPr>
            <p:spPr>
              <a:xfrm rot="13798239">
                <a:off x="8577140" y="2926302"/>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台形 21">
                <a:extLst>
                  <a:ext uri="{FF2B5EF4-FFF2-40B4-BE49-F238E27FC236}">
                    <a16:creationId xmlns:a16="http://schemas.microsoft.com/office/drawing/2014/main" id="{5442865B-860A-415F-93CD-06A27F14FF29}"/>
                  </a:ext>
                </a:extLst>
              </p:cNvPr>
              <p:cNvSpPr/>
              <p:nvPr/>
            </p:nvSpPr>
            <p:spPr>
              <a:xfrm rot="15975375">
                <a:off x="8685424" y="3198587"/>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台形 22">
                <a:extLst>
                  <a:ext uri="{FF2B5EF4-FFF2-40B4-BE49-F238E27FC236}">
                    <a16:creationId xmlns:a16="http://schemas.microsoft.com/office/drawing/2014/main" id="{80B5FE2A-58DF-4A6B-B8E0-D91DD2E5A2D5}"/>
                  </a:ext>
                </a:extLst>
              </p:cNvPr>
              <p:cNvSpPr/>
              <p:nvPr/>
            </p:nvSpPr>
            <p:spPr>
              <a:xfrm rot="10800000">
                <a:off x="8282198" y="2820848"/>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5" name="テキスト ボックス 24">
            <a:extLst>
              <a:ext uri="{FF2B5EF4-FFF2-40B4-BE49-F238E27FC236}">
                <a16:creationId xmlns:a16="http://schemas.microsoft.com/office/drawing/2014/main" id="{47C107C7-5F6B-4390-B8FC-BDB9C4720D2B}"/>
              </a:ext>
            </a:extLst>
          </p:cNvPr>
          <p:cNvSpPr txBox="1"/>
          <p:nvPr/>
        </p:nvSpPr>
        <p:spPr>
          <a:xfrm>
            <a:off x="496198" y="3995608"/>
            <a:ext cx="8267038" cy="1151854"/>
          </a:xfrm>
          <a:prstGeom prst="rect">
            <a:avLst/>
          </a:prstGeom>
          <a:noFill/>
        </p:spPr>
        <p:txBody>
          <a:bodyPr wrap="square">
            <a:spAutoFit/>
          </a:bodyPr>
          <a:lstStyle/>
          <a:p>
            <a:pPr algn="ctr">
              <a:lnSpc>
                <a:spcPct val="130000"/>
              </a:lnSpc>
            </a:pPr>
            <a:r>
              <a:rPr lang="ja-JP" altLang="en-US" b="1" dirty="0">
                <a:latin typeface="メイリオ" panose="020B0604030504040204" pitchFamily="50" charset="-128"/>
                <a:ea typeface="メイリオ" panose="020B0604030504040204" pitchFamily="50" charset="-128"/>
              </a:rPr>
              <a:t>インターネットにおいて、個々人の行動が及ぼす影響について正しく理解し、どのようなトラブルが起こりうるかを知っておくことで</a:t>
            </a:r>
            <a:endParaRPr lang="en-US" altLang="ja-JP" b="1" dirty="0">
              <a:latin typeface="メイリオ" panose="020B0604030504040204" pitchFamily="50" charset="-128"/>
              <a:ea typeface="メイリオ" panose="020B0604030504040204" pitchFamily="50" charset="-128"/>
            </a:endParaRPr>
          </a:p>
          <a:p>
            <a:pPr algn="ctr">
              <a:lnSpc>
                <a:spcPct val="130000"/>
              </a:lnSpc>
            </a:pPr>
            <a:r>
              <a:rPr lang="ja-JP" altLang="en-US" b="1" dirty="0">
                <a:latin typeface="メイリオ" panose="020B0604030504040204" pitchFamily="50" charset="-128"/>
                <a:ea typeface="メイリオ" panose="020B0604030504040204" pitchFamily="50" charset="-128"/>
              </a:rPr>
              <a:t>トラブルを未然に防ぐことにもつながります！</a:t>
            </a:r>
            <a:endParaRPr lang="en-US" altLang="ja-JP" b="1" dirty="0">
              <a:latin typeface="メイリオ" panose="020B0604030504040204" pitchFamily="50" charset="-128"/>
              <a:ea typeface="メイリオ" panose="020B0604030504040204" pitchFamily="50" charset="-128"/>
            </a:endParaRPr>
          </a:p>
        </p:txBody>
      </p:sp>
      <p:grpSp>
        <p:nvGrpSpPr>
          <p:cNvPr id="24" name="グループ化 23">
            <a:extLst>
              <a:ext uri="{FF2B5EF4-FFF2-40B4-BE49-F238E27FC236}">
                <a16:creationId xmlns:a16="http://schemas.microsoft.com/office/drawing/2014/main" id="{5D45EED6-B39F-4C30-A7B0-FC7AB251145A}"/>
              </a:ext>
            </a:extLst>
          </p:cNvPr>
          <p:cNvGrpSpPr/>
          <p:nvPr/>
        </p:nvGrpSpPr>
        <p:grpSpPr>
          <a:xfrm>
            <a:off x="5186251" y="3385337"/>
            <a:ext cx="5592803" cy="592201"/>
            <a:chOff x="607199" y="4603737"/>
            <a:chExt cx="4113274" cy="592201"/>
          </a:xfrm>
        </p:grpSpPr>
        <p:sp>
          <p:nvSpPr>
            <p:cNvPr id="26" name="Rectangle 1">
              <a:extLst>
                <a:ext uri="{FF2B5EF4-FFF2-40B4-BE49-F238E27FC236}">
                  <a16:creationId xmlns:a16="http://schemas.microsoft.com/office/drawing/2014/main" id="{3D4DAED9-332F-4A92-8F83-E09A28CC81EE}"/>
                </a:ext>
              </a:extLst>
            </p:cNvPr>
            <p:cNvSpPr>
              <a:spLocks noChangeArrowheads="1"/>
            </p:cNvSpPr>
            <p:nvPr/>
          </p:nvSpPr>
          <p:spPr bwMode="auto">
            <a:xfrm>
              <a:off x="1043934" y="4603737"/>
              <a:ext cx="367653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刑法等の犯罪</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27" name="図 26">
              <a:extLst>
                <a:ext uri="{FF2B5EF4-FFF2-40B4-BE49-F238E27FC236}">
                  <a16:creationId xmlns:a16="http://schemas.microsoft.com/office/drawing/2014/main" id="{AA3A5203-62D0-450C-840F-8E109CDC799D}"/>
                </a:ext>
              </a:extLst>
            </p:cNvPr>
            <p:cNvPicPr>
              <a:picLocks noChangeAspect="1"/>
            </p:cNvPicPr>
            <p:nvPr/>
          </p:nvPicPr>
          <p:blipFill>
            <a:blip r:embed="rId7"/>
            <a:stretch>
              <a:fillRect/>
            </a:stretch>
          </p:blipFill>
          <p:spPr>
            <a:xfrm>
              <a:off x="607199" y="4669960"/>
              <a:ext cx="468891" cy="525978"/>
            </a:xfrm>
            <a:prstGeom prst="rect">
              <a:avLst/>
            </a:prstGeom>
          </p:spPr>
        </p:pic>
      </p:grpSp>
    </p:spTree>
    <p:extLst>
      <p:ext uri="{BB962C8B-B14F-4D97-AF65-F5344CB8AC3E}">
        <p14:creationId xmlns:p14="http://schemas.microsoft.com/office/powerpoint/2010/main" val="3673730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アイコン&#10;&#10;自動的に生成された説明">
            <a:extLst>
              <a:ext uri="{FF2B5EF4-FFF2-40B4-BE49-F238E27FC236}">
                <a16:creationId xmlns:a16="http://schemas.microsoft.com/office/drawing/2014/main" id="{DE57E693-F2EC-03EE-E515-201C856166B2}"/>
              </a:ext>
            </a:extLst>
          </p:cNvPr>
          <p:cNvPicPr>
            <a:picLocks noChangeAspect="1"/>
          </p:cNvPicPr>
          <p:nvPr/>
        </p:nvPicPr>
        <p:blipFill>
          <a:blip r:embed="rId5"/>
          <a:stretch>
            <a:fillRect/>
          </a:stretch>
        </p:blipFill>
        <p:spPr>
          <a:xfrm>
            <a:off x="7137733" y="2709553"/>
            <a:ext cx="1080120" cy="1438893"/>
          </a:xfrm>
          <a:prstGeom prst="rect">
            <a:avLst/>
          </a:prstGeom>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8"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grpSp>
        <p:nvGrpSpPr>
          <p:cNvPr id="5" name="グループ化 4">
            <a:extLst>
              <a:ext uri="{FF2B5EF4-FFF2-40B4-BE49-F238E27FC236}">
                <a16:creationId xmlns:a16="http://schemas.microsoft.com/office/drawing/2014/main" id="{33288E40-FA53-482C-8828-D6C2B8CC57DE}"/>
              </a:ext>
            </a:extLst>
          </p:cNvPr>
          <p:cNvGrpSpPr/>
          <p:nvPr/>
        </p:nvGrpSpPr>
        <p:grpSpPr>
          <a:xfrm>
            <a:off x="625318" y="2327081"/>
            <a:ext cx="6264696" cy="1573304"/>
            <a:chOff x="611560" y="2143728"/>
            <a:chExt cx="6264696" cy="1573304"/>
          </a:xfrm>
        </p:grpSpPr>
        <p:sp>
          <p:nvSpPr>
            <p:cNvPr id="3" name="吹き出し: 角を丸めた四角形 2">
              <a:extLst>
                <a:ext uri="{FF2B5EF4-FFF2-40B4-BE49-F238E27FC236}">
                  <a16:creationId xmlns:a16="http://schemas.microsoft.com/office/drawing/2014/main" id="{904C8633-85E3-857A-749F-0DAF9BF415B1}"/>
                </a:ext>
              </a:extLst>
            </p:cNvPr>
            <p:cNvSpPr/>
            <p:nvPr/>
          </p:nvSpPr>
          <p:spPr>
            <a:xfrm>
              <a:off x="611560" y="2143728"/>
              <a:ext cx="6264696" cy="1573304"/>
            </a:xfrm>
            <a:prstGeom prst="wedgeRoundRectCallout">
              <a:avLst>
                <a:gd name="adj1" fmla="val 56179"/>
                <a:gd name="adj2" fmla="val 42638"/>
                <a:gd name="adj3" fmla="val 16667"/>
              </a:avLst>
            </a:prstGeom>
            <a:solidFill>
              <a:srgbClr val="FFFFFF"/>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002F87F1-791E-3CF4-5D2A-704BC0D3ABEE}"/>
                </a:ext>
              </a:extLst>
            </p:cNvPr>
            <p:cNvSpPr txBox="1"/>
            <p:nvPr/>
          </p:nvSpPr>
          <p:spPr>
            <a:xfrm>
              <a:off x="683568" y="2169105"/>
              <a:ext cx="6120680" cy="1511952"/>
            </a:xfrm>
            <a:prstGeom prst="rect">
              <a:avLst/>
            </a:prstGeom>
            <a:noFill/>
          </p:spPr>
          <p:txBody>
            <a:bodyPr wrap="square" anchor="ctr">
              <a:spAutoFit/>
            </a:bodyPr>
            <a:lstStyle/>
            <a:p>
              <a:pPr>
                <a:lnSpc>
                  <a:spcPct val="130000"/>
                </a:lnSpc>
              </a:pPr>
              <a:r>
                <a:rPr lang="ja-JP" altLang="en-US" b="1" u="sng" dirty="0">
                  <a:solidFill>
                    <a:srgbClr val="009650"/>
                  </a:solidFill>
                  <a:latin typeface="メイリオ" panose="020B0604030504040204" pitchFamily="50" charset="-128"/>
                  <a:ea typeface="メイリオ" panose="020B0604030504040204" pitchFamily="50" charset="-128"/>
                </a:rPr>
                <a:t>事例</a:t>
              </a:r>
              <a:endParaRPr lang="en-US" altLang="ja-JP"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インターネット上で見つけて気に入ったイラストの画像をコピーして保存し、自分が作成している仕事の資料に貼り付けて利用した</a:t>
              </a:r>
              <a:r>
                <a:rPr lang="ja-JP" altLang="en-US" dirty="0">
                  <a:latin typeface="メイリオ" panose="020B0604030504040204" pitchFamily="50" charset="-128"/>
                  <a:ea typeface="メイリオ" panose="020B0604030504040204" pitchFamily="50" charset="-128"/>
                </a:rPr>
                <a:t>。</a:t>
              </a:r>
            </a:p>
          </p:txBody>
        </p:sp>
      </p:grpSp>
      <p:grpSp>
        <p:nvGrpSpPr>
          <p:cNvPr id="12" name="グループ化 11">
            <a:extLst>
              <a:ext uri="{FF2B5EF4-FFF2-40B4-BE49-F238E27FC236}">
                <a16:creationId xmlns:a16="http://schemas.microsoft.com/office/drawing/2014/main" id="{7A2FB8BC-505B-4689-9D05-263014B31D2C}"/>
              </a:ext>
            </a:extLst>
          </p:cNvPr>
          <p:cNvGrpSpPr/>
          <p:nvPr/>
        </p:nvGrpSpPr>
        <p:grpSpPr>
          <a:xfrm>
            <a:off x="332736" y="1367797"/>
            <a:ext cx="2333680" cy="579716"/>
            <a:chOff x="607199" y="4616222"/>
            <a:chExt cx="2333680" cy="579716"/>
          </a:xfrm>
        </p:grpSpPr>
        <p:sp>
          <p:nvSpPr>
            <p:cNvPr id="14" name="Rectangle 1">
              <a:extLst>
                <a:ext uri="{FF2B5EF4-FFF2-40B4-BE49-F238E27FC236}">
                  <a16:creationId xmlns:a16="http://schemas.microsoft.com/office/drawing/2014/main" id="{98A6FACD-5A87-4BE2-8571-730E7E618D0B}"/>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著作権侵害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6" name="図 15">
              <a:extLst>
                <a:ext uri="{FF2B5EF4-FFF2-40B4-BE49-F238E27FC236}">
                  <a16:creationId xmlns:a16="http://schemas.microsoft.com/office/drawing/2014/main" id="{1799F5FA-2C35-4B41-B90A-442EB8B38D14}"/>
                </a:ext>
              </a:extLst>
            </p:cNvPr>
            <p:cNvPicPr>
              <a:picLocks noChangeAspect="1"/>
            </p:cNvPicPr>
            <p:nvPr/>
          </p:nvPicPr>
          <p:blipFill>
            <a:blip r:embed="rId8"/>
            <a:stretch>
              <a:fillRect/>
            </a:stretch>
          </p:blipFill>
          <p:spPr>
            <a:xfrm>
              <a:off x="607199" y="4669960"/>
              <a:ext cx="637549" cy="525978"/>
            </a:xfrm>
            <a:prstGeom prst="rect">
              <a:avLst/>
            </a:prstGeom>
          </p:spPr>
        </p:pic>
      </p:grpSp>
      <p:sp>
        <p:nvSpPr>
          <p:cNvPr id="23" name="テキスト ボックス 22">
            <a:extLst>
              <a:ext uri="{FF2B5EF4-FFF2-40B4-BE49-F238E27FC236}">
                <a16:creationId xmlns:a16="http://schemas.microsoft.com/office/drawing/2014/main" id="{1A0F89FF-61FB-4FC6-8D5A-DD0E84225423}"/>
              </a:ext>
            </a:extLst>
          </p:cNvPr>
          <p:cNvSpPr txBox="1"/>
          <p:nvPr/>
        </p:nvSpPr>
        <p:spPr>
          <a:xfrm>
            <a:off x="332736" y="1854641"/>
            <a:ext cx="8267038" cy="431657"/>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まずは、どのような場合に著作権侵害が起こりうるのか見てまし</a:t>
            </a:r>
            <a:r>
              <a:rPr lang="ja-JP" altLang="en-US" b="1" dirty="0" err="1">
                <a:latin typeface="メイリオ" panose="020B0604030504040204" pitchFamily="50" charset="-128"/>
                <a:ea typeface="メイリオ" panose="020B0604030504040204" pitchFamily="50" charset="-128"/>
              </a:rPr>
              <a:t>ょう</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24" name="グループ化 23">
            <a:extLst>
              <a:ext uri="{FF2B5EF4-FFF2-40B4-BE49-F238E27FC236}">
                <a16:creationId xmlns:a16="http://schemas.microsoft.com/office/drawing/2014/main" id="{C9001C5B-73B9-4E1F-93B0-08DE789B2A64}"/>
              </a:ext>
            </a:extLst>
          </p:cNvPr>
          <p:cNvGrpSpPr/>
          <p:nvPr/>
        </p:nvGrpSpPr>
        <p:grpSpPr>
          <a:xfrm>
            <a:off x="402795" y="4006563"/>
            <a:ext cx="1440160" cy="461665"/>
            <a:chOff x="1641715" y="2924944"/>
            <a:chExt cx="1440160" cy="461665"/>
          </a:xfrm>
        </p:grpSpPr>
        <p:sp>
          <p:nvSpPr>
            <p:cNvPr id="25" name="四角形: 角を丸くする 24">
              <a:extLst>
                <a:ext uri="{FF2B5EF4-FFF2-40B4-BE49-F238E27FC236}">
                  <a16:creationId xmlns:a16="http://schemas.microsoft.com/office/drawing/2014/main" id="{237042A4-4839-4DB2-85B8-B7CCA1D43D6E}"/>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EE11D477-0BBB-473D-AB2B-877C40F2FE28}"/>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6" name="グループ化 5">
            <a:extLst>
              <a:ext uri="{FF2B5EF4-FFF2-40B4-BE49-F238E27FC236}">
                <a16:creationId xmlns:a16="http://schemas.microsoft.com/office/drawing/2014/main" id="{A7035892-265B-40B2-8D45-4507A42D9F78}"/>
              </a:ext>
            </a:extLst>
          </p:cNvPr>
          <p:cNvGrpSpPr/>
          <p:nvPr/>
        </p:nvGrpSpPr>
        <p:grpSpPr>
          <a:xfrm>
            <a:off x="197906" y="4539085"/>
            <a:ext cx="719282" cy="1872083"/>
            <a:chOff x="197906" y="4539085"/>
            <a:chExt cx="719282" cy="1872083"/>
          </a:xfrm>
        </p:grpSpPr>
        <p:pic>
          <p:nvPicPr>
            <p:cNvPr id="27" name="図 26">
              <a:extLst>
                <a:ext uri="{FF2B5EF4-FFF2-40B4-BE49-F238E27FC236}">
                  <a16:creationId xmlns:a16="http://schemas.microsoft.com/office/drawing/2014/main" id="{570961C1-079F-42F7-ACF1-15C4C7395B8E}"/>
                </a:ext>
              </a:extLst>
            </p:cNvPr>
            <p:cNvPicPr>
              <a:picLocks noChangeAspect="1"/>
            </p:cNvPicPr>
            <p:nvPr/>
          </p:nvPicPr>
          <p:blipFill>
            <a:blip r:embed="rId9"/>
            <a:stretch>
              <a:fillRect/>
            </a:stretch>
          </p:blipFill>
          <p:spPr>
            <a:xfrm>
              <a:off x="197906" y="4539085"/>
              <a:ext cx="719282" cy="710242"/>
            </a:xfrm>
            <a:prstGeom prst="rect">
              <a:avLst/>
            </a:prstGeom>
          </p:spPr>
        </p:pic>
        <p:pic>
          <p:nvPicPr>
            <p:cNvPr id="28" name="図 27">
              <a:extLst>
                <a:ext uri="{FF2B5EF4-FFF2-40B4-BE49-F238E27FC236}">
                  <a16:creationId xmlns:a16="http://schemas.microsoft.com/office/drawing/2014/main" id="{541838A1-0923-44E5-A8CD-6766F66FC819}"/>
                </a:ext>
              </a:extLst>
            </p:cNvPr>
            <p:cNvPicPr>
              <a:picLocks noChangeAspect="1"/>
            </p:cNvPicPr>
            <p:nvPr/>
          </p:nvPicPr>
          <p:blipFill>
            <a:blip r:embed="rId9"/>
            <a:stretch>
              <a:fillRect/>
            </a:stretch>
          </p:blipFill>
          <p:spPr>
            <a:xfrm>
              <a:off x="197906" y="5700926"/>
              <a:ext cx="719282" cy="710242"/>
            </a:xfrm>
            <a:prstGeom prst="rect">
              <a:avLst/>
            </a:prstGeom>
          </p:spPr>
        </p:pic>
      </p:grpSp>
      <p:sp>
        <p:nvSpPr>
          <p:cNvPr id="21" name="テキスト ボックス 20">
            <a:extLst>
              <a:ext uri="{FF2B5EF4-FFF2-40B4-BE49-F238E27FC236}">
                <a16:creationId xmlns:a16="http://schemas.microsoft.com/office/drawing/2014/main" id="{5A5F559B-B253-43EB-8789-835EEC6D3095}"/>
              </a:ext>
            </a:extLst>
          </p:cNvPr>
          <p:cNvSpPr txBox="1"/>
          <p:nvPr/>
        </p:nvSpPr>
        <p:spPr>
          <a:xfrm>
            <a:off x="697326" y="4505441"/>
            <a:ext cx="8248768" cy="1892826"/>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写真・イラスト・音楽・ブログ記事など、ネット上で掲載されている多くのものは</a:t>
            </a:r>
            <a:r>
              <a:rPr lang="ja-JP" altLang="en-US" b="1" dirty="0">
                <a:solidFill>
                  <a:srgbClr val="00B050"/>
                </a:solidFill>
                <a:latin typeface="メイリオ" panose="020B0604030504040204" pitchFamily="50" charset="-128"/>
                <a:ea typeface="メイリオ" panose="020B0604030504040204" pitchFamily="50" charset="-128"/>
              </a:rPr>
              <a:t>誰かが著作権を有しています。</a:t>
            </a:r>
            <a:endParaRPr lang="en-US" altLang="ja-JP" b="1" dirty="0">
              <a:solidFill>
                <a:srgbClr val="00B050"/>
              </a:solidFill>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これらを、</a:t>
            </a:r>
            <a:r>
              <a:rPr lang="ja-JP" altLang="en-US" b="1" dirty="0">
                <a:solidFill>
                  <a:srgbClr val="00B050"/>
                </a:solidFill>
                <a:latin typeface="メイリオ" panose="020B0604030504040204" pitchFamily="50" charset="-128"/>
                <a:ea typeface="メイリオ" panose="020B0604030504040204" pitchFamily="50" charset="-128"/>
              </a:rPr>
              <a:t>権利者の許諾を得ないで複製すること</a:t>
            </a:r>
            <a:r>
              <a:rPr lang="ja-JP" altLang="en-US" b="1" dirty="0">
                <a:latin typeface="メイリオ" panose="020B0604030504040204" pitchFamily="50" charset="-128"/>
                <a:ea typeface="メイリオ" panose="020B0604030504040204" pitchFamily="50" charset="-128"/>
              </a:rPr>
              <a:t>や、ネット上に掲載して</a:t>
            </a:r>
            <a:r>
              <a:rPr lang="ja-JP" altLang="en-US" b="1" dirty="0">
                <a:solidFill>
                  <a:srgbClr val="00B050"/>
                </a:solidFill>
                <a:latin typeface="メイリオ" panose="020B0604030504040204" pitchFamily="50" charset="-128"/>
                <a:ea typeface="メイリオ" panose="020B0604030504040204" pitchFamily="50" charset="-128"/>
              </a:rPr>
              <a:t>誰でもアクセスできる状態にすること</a:t>
            </a:r>
            <a:r>
              <a:rPr lang="ja-JP" altLang="en-US" b="1" dirty="0">
                <a:latin typeface="メイリオ" panose="020B0604030504040204" pitchFamily="50" charset="-128"/>
                <a:ea typeface="メイリオ" panose="020B0604030504040204" pitchFamily="50" charset="-128"/>
              </a:rPr>
              <a:t>などは、</a:t>
            </a:r>
            <a:r>
              <a:rPr lang="ja-JP" altLang="en-US" b="1" dirty="0">
                <a:solidFill>
                  <a:srgbClr val="00B050"/>
                </a:solidFill>
                <a:latin typeface="メイリオ" panose="020B0604030504040204" pitchFamily="50" charset="-128"/>
                <a:ea typeface="メイリオ" panose="020B0604030504040204" pitchFamily="50" charset="-128"/>
              </a:rPr>
              <a:t>著作権侵害になる可能性</a:t>
            </a:r>
            <a:r>
              <a:rPr lang="ja-JP" altLang="en-US" b="1" dirty="0">
                <a:latin typeface="メイリオ" panose="020B0604030504040204" pitchFamily="50" charset="-128"/>
                <a:ea typeface="メイリオ" panose="020B0604030504040204" pitchFamily="50" charset="-128"/>
              </a:rPr>
              <a:t>があります。</a:t>
            </a:r>
            <a:endParaRPr lang="en-US" altLang="ja-JP" b="1" dirty="0">
              <a:latin typeface="メイリオ" panose="020B0604030504040204" pitchFamily="50" charset="-128"/>
              <a:ea typeface="メイリオ" panose="020B0604030504040204" pitchFamily="50" charset="-128"/>
            </a:endParaRPr>
          </a:p>
          <a:p>
            <a:endParaRPr lang="en-US" altLang="ja-JP" sz="900"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新聞や雑誌などの記事にも多くの場合著作権があり、</a:t>
            </a:r>
            <a:r>
              <a:rPr lang="ja-JP" altLang="en-US" b="1" dirty="0">
                <a:solidFill>
                  <a:srgbClr val="00B050"/>
                </a:solidFill>
                <a:latin typeface="メイリオ" panose="020B0604030504040204" pitchFamily="50" charset="-128"/>
                <a:ea typeface="メイリオ" panose="020B0604030504040204" pitchFamily="50" charset="-128"/>
              </a:rPr>
              <a:t>引用の範囲を越えて掲載する</a:t>
            </a:r>
            <a:r>
              <a:rPr lang="ja-JP" altLang="en-US" b="1" dirty="0">
                <a:latin typeface="メイリオ" panose="020B0604030504040204" pitchFamily="50" charset="-128"/>
                <a:ea typeface="メイリオ" panose="020B0604030504040204" pitchFamily="50" charset="-128"/>
              </a:rPr>
              <a:t>と</a:t>
            </a:r>
            <a:r>
              <a:rPr lang="ja-JP" altLang="en-US" b="1" dirty="0">
                <a:solidFill>
                  <a:srgbClr val="00B050"/>
                </a:solidFill>
                <a:latin typeface="メイリオ" panose="020B0604030504040204" pitchFamily="50" charset="-128"/>
                <a:ea typeface="メイリオ" panose="020B0604030504040204" pitchFamily="50" charset="-128"/>
              </a:rPr>
              <a:t>著作権侵害</a:t>
            </a:r>
            <a:r>
              <a:rPr lang="ja-JP" altLang="en-US" b="1" dirty="0">
                <a:latin typeface="メイリオ" panose="020B0604030504040204" pitchFamily="50" charset="-128"/>
                <a:ea typeface="メイリオ" panose="020B0604030504040204" pitchFamily="50" charset="-128"/>
              </a:rPr>
              <a:t>にあたるため、情報を発信する際は注意しましょう。</a:t>
            </a:r>
          </a:p>
        </p:txBody>
      </p:sp>
      <p:sp>
        <p:nvSpPr>
          <p:cNvPr id="22" name="タイトル 1">
            <a:extLst>
              <a:ext uri="{FF2B5EF4-FFF2-40B4-BE49-F238E27FC236}">
                <a16:creationId xmlns:a16="http://schemas.microsoft.com/office/drawing/2014/main" id="{ED575F1F-2EDB-4068-9399-836D44EFDEC1}"/>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287221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9C3BD-51CD-7445-5B5C-766E021E84DE}"/>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EA16F73C-2E16-BFF2-374E-157BAEF510DD}"/>
              </a:ext>
            </a:extLst>
          </p:cNvPr>
          <p:cNvPicPr>
            <a:picLocks noChangeAspect="1"/>
          </p:cNvPicPr>
          <p:nvPr/>
        </p:nvPicPr>
        <p:blipFill>
          <a:blip r:embed="rId5"/>
          <a:stretch>
            <a:fillRect/>
          </a:stretch>
        </p:blipFill>
        <p:spPr>
          <a:xfrm>
            <a:off x="4763816" y="3150392"/>
            <a:ext cx="1036560" cy="1303055"/>
          </a:xfrm>
          <a:prstGeom prst="rect">
            <a:avLst/>
          </a:prstGeom>
        </p:spPr>
      </p:pic>
      <p:graphicFrame>
        <p:nvGraphicFramePr>
          <p:cNvPr id="7" name="オブジェクト 6" hidden="1">
            <a:extLst>
              <a:ext uri="{FF2B5EF4-FFF2-40B4-BE49-F238E27FC236}">
                <a16:creationId xmlns:a16="http://schemas.microsoft.com/office/drawing/2014/main" id="{86D67AD1-5A60-749F-3EEF-4D6CE19470D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9"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86D67AD1-5A60-749F-3EEF-4D6CE19470D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78BB6998-0EC7-D696-93FB-76CCA1E71B32}"/>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grpSp>
        <p:nvGrpSpPr>
          <p:cNvPr id="3" name="グループ化 2">
            <a:extLst>
              <a:ext uri="{FF2B5EF4-FFF2-40B4-BE49-F238E27FC236}">
                <a16:creationId xmlns:a16="http://schemas.microsoft.com/office/drawing/2014/main" id="{D9B011C1-7460-4213-9555-CAE49604E006}"/>
              </a:ext>
            </a:extLst>
          </p:cNvPr>
          <p:cNvGrpSpPr/>
          <p:nvPr/>
        </p:nvGrpSpPr>
        <p:grpSpPr>
          <a:xfrm>
            <a:off x="829783" y="2310387"/>
            <a:ext cx="2833906" cy="1563448"/>
            <a:chOff x="2267744" y="1900316"/>
            <a:chExt cx="6192688" cy="1890404"/>
          </a:xfrm>
        </p:grpSpPr>
        <p:sp>
          <p:nvSpPr>
            <p:cNvPr id="5" name="吹き出し: 角を丸めた四角形 4">
              <a:extLst>
                <a:ext uri="{FF2B5EF4-FFF2-40B4-BE49-F238E27FC236}">
                  <a16:creationId xmlns:a16="http://schemas.microsoft.com/office/drawing/2014/main" id="{9ACA45DB-71AB-0908-3B25-DB14186518D2}"/>
                </a:ext>
              </a:extLst>
            </p:cNvPr>
            <p:cNvSpPr/>
            <p:nvPr/>
          </p:nvSpPr>
          <p:spPr>
            <a:xfrm>
              <a:off x="2267744" y="1900316"/>
              <a:ext cx="5840906" cy="1890404"/>
            </a:xfrm>
            <a:prstGeom prst="wedgeRoundRectCallout">
              <a:avLst>
                <a:gd name="adj1" fmla="val 61564"/>
                <a:gd name="adj2" fmla="val 21903"/>
                <a:gd name="adj3" fmla="val 16667"/>
              </a:avLst>
            </a:prstGeom>
            <a:solidFill>
              <a:srgbClr val="FF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56C777AA-EE0B-E172-7C4A-6DFDFE943134}"/>
                </a:ext>
              </a:extLst>
            </p:cNvPr>
            <p:cNvSpPr txBox="1"/>
            <p:nvPr/>
          </p:nvSpPr>
          <p:spPr>
            <a:xfrm>
              <a:off x="2339751" y="2227272"/>
              <a:ext cx="6120681" cy="1236492"/>
            </a:xfrm>
            <a:prstGeom prst="rect">
              <a:avLst/>
            </a:prstGeom>
            <a:noFill/>
          </p:spPr>
          <p:txBody>
            <a:bodyPr wrap="square" anchor="ctr">
              <a:spAutoFit/>
            </a:bodyPr>
            <a:lstStyle/>
            <a:p>
              <a:pPr>
                <a:lnSpc>
                  <a:spcPct val="130000"/>
                </a:lnSpc>
              </a:pPr>
              <a:r>
                <a:rPr lang="ja-JP" altLang="en-US" sz="1600" b="1" u="sng" dirty="0">
                  <a:solidFill>
                    <a:srgbClr val="009650"/>
                  </a:solidFill>
                  <a:latin typeface="メイリオ" panose="020B0604030504040204" pitchFamily="50" charset="-128"/>
                  <a:ea typeface="メイリオ" panose="020B0604030504040204" pitchFamily="50" charset="-128"/>
                </a:rPr>
                <a:t>事例</a:t>
              </a:r>
              <a:r>
                <a:rPr lang="en-US" altLang="ja-JP" sz="1600" b="1" u="sng" dirty="0">
                  <a:solidFill>
                    <a:srgbClr val="009650"/>
                  </a:solidFill>
                  <a:latin typeface="メイリオ" panose="020B0604030504040204" pitchFamily="50" charset="-128"/>
                  <a:ea typeface="メイリオ" panose="020B0604030504040204" pitchFamily="50" charset="-128"/>
                </a:rPr>
                <a:t>.</a:t>
              </a:r>
              <a:r>
                <a:rPr lang="ja-JP" altLang="en-US" sz="1600" b="1" u="sng" dirty="0">
                  <a:solidFill>
                    <a:srgbClr val="009650"/>
                  </a:solidFill>
                  <a:latin typeface="メイリオ" panose="020B0604030504040204" pitchFamily="50" charset="-128"/>
                  <a:ea typeface="メイリオ" panose="020B0604030504040204" pitchFamily="50" charset="-128"/>
                </a:rPr>
                <a:t>１</a:t>
              </a:r>
            </a:p>
            <a:p>
              <a:pPr>
                <a:lnSpc>
                  <a:spcPct val="130000"/>
                </a:lnSpc>
              </a:pPr>
              <a:r>
                <a:rPr lang="ja-JP" altLang="en-US" sz="1400" b="1" dirty="0">
                  <a:latin typeface="メイリオ" panose="020B0604030504040204" pitchFamily="50" charset="-128"/>
                  <a:ea typeface="メイリオ" panose="020B0604030504040204" pitchFamily="50" charset="-128"/>
                </a:rPr>
                <a:t>自分が映っている写真を、断りなく家族や友人の</a:t>
              </a:r>
              <a:r>
                <a:rPr lang="en-US" altLang="ja-JP" sz="1400" b="1" dirty="0">
                  <a:latin typeface="メイリオ" panose="020B0604030504040204" pitchFamily="50" charset="-128"/>
                  <a:ea typeface="メイリオ" panose="020B0604030504040204" pitchFamily="50" charset="-128"/>
                </a:rPr>
                <a:t>SNS</a:t>
              </a:r>
              <a:r>
                <a:rPr lang="ja-JP" altLang="en-US" sz="1400" b="1" dirty="0">
                  <a:latin typeface="メイリオ" panose="020B0604030504040204" pitchFamily="50" charset="-128"/>
                  <a:ea typeface="メイリオ" panose="020B0604030504040204" pitchFamily="50" charset="-128"/>
                </a:rPr>
                <a:t>に投稿されて嫌な気持ちになった。</a:t>
              </a:r>
            </a:p>
          </p:txBody>
        </p:sp>
      </p:grpSp>
      <p:grpSp>
        <p:nvGrpSpPr>
          <p:cNvPr id="12" name="グループ化 11">
            <a:extLst>
              <a:ext uri="{FF2B5EF4-FFF2-40B4-BE49-F238E27FC236}">
                <a16:creationId xmlns:a16="http://schemas.microsoft.com/office/drawing/2014/main" id="{E97F45DB-0279-4270-8EF2-023362CB1176}"/>
              </a:ext>
            </a:extLst>
          </p:cNvPr>
          <p:cNvGrpSpPr/>
          <p:nvPr/>
        </p:nvGrpSpPr>
        <p:grpSpPr>
          <a:xfrm>
            <a:off x="388530" y="1311571"/>
            <a:ext cx="2333680" cy="579716"/>
            <a:chOff x="607199" y="4616222"/>
            <a:chExt cx="2333680" cy="579716"/>
          </a:xfrm>
        </p:grpSpPr>
        <p:sp>
          <p:nvSpPr>
            <p:cNvPr id="13" name="Rectangle 1">
              <a:extLst>
                <a:ext uri="{FF2B5EF4-FFF2-40B4-BE49-F238E27FC236}">
                  <a16:creationId xmlns:a16="http://schemas.microsoft.com/office/drawing/2014/main" id="{0BBBCA5A-60A8-41EF-B7A2-BFF9498B6613}"/>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肖像権侵害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4" name="図 13">
              <a:extLst>
                <a:ext uri="{FF2B5EF4-FFF2-40B4-BE49-F238E27FC236}">
                  <a16:creationId xmlns:a16="http://schemas.microsoft.com/office/drawing/2014/main" id="{56B40CD8-0DC2-4A77-9B3E-F923BBB3ABA5}"/>
                </a:ext>
              </a:extLst>
            </p:cNvPr>
            <p:cNvPicPr>
              <a:picLocks noChangeAspect="1"/>
            </p:cNvPicPr>
            <p:nvPr/>
          </p:nvPicPr>
          <p:blipFill>
            <a:blip r:embed="rId8"/>
            <a:stretch>
              <a:fillRect/>
            </a:stretch>
          </p:blipFill>
          <p:spPr>
            <a:xfrm>
              <a:off x="607199" y="4669960"/>
              <a:ext cx="637549" cy="525978"/>
            </a:xfrm>
            <a:prstGeom prst="rect">
              <a:avLst/>
            </a:prstGeom>
          </p:spPr>
        </p:pic>
      </p:grpSp>
      <p:sp>
        <p:nvSpPr>
          <p:cNvPr id="15" name="テキスト ボックス 14">
            <a:extLst>
              <a:ext uri="{FF2B5EF4-FFF2-40B4-BE49-F238E27FC236}">
                <a16:creationId xmlns:a16="http://schemas.microsoft.com/office/drawing/2014/main" id="{DA80B512-27B4-4D6D-9C48-25FB758FA7CE}"/>
              </a:ext>
            </a:extLst>
          </p:cNvPr>
          <p:cNvSpPr txBox="1"/>
          <p:nvPr/>
        </p:nvSpPr>
        <p:spPr>
          <a:xfrm>
            <a:off x="554951" y="1772989"/>
            <a:ext cx="8267038" cy="431657"/>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次は、どのような場合に肖像権侵害が起こりうるのか見てまし</a:t>
            </a:r>
            <a:r>
              <a:rPr lang="ja-JP" altLang="en-US" b="1" dirty="0" err="1">
                <a:latin typeface="メイリオ" panose="020B0604030504040204" pitchFamily="50" charset="-128"/>
                <a:ea typeface="メイリオ" panose="020B0604030504040204" pitchFamily="50" charset="-128"/>
              </a:rPr>
              <a:t>ょう</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E84B1A53-5EFD-4665-B3E0-70C1314C0CE4}"/>
              </a:ext>
            </a:extLst>
          </p:cNvPr>
          <p:cNvGrpSpPr/>
          <p:nvPr/>
        </p:nvGrpSpPr>
        <p:grpSpPr>
          <a:xfrm>
            <a:off x="374611" y="4089337"/>
            <a:ext cx="1440160" cy="461665"/>
            <a:chOff x="1641715" y="2924944"/>
            <a:chExt cx="1440160" cy="461665"/>
          </a:xfrm>
        </p:grpSpPr>
        <p:sp>
          <p:nvSpPr>
            <p:cNvPr id="17" name="四角形: 角を丸くする 16">
              <a:extLst>
                <a:ext uri="{FF2B5EF4-FFF2-40B4-BE49-F238E27FC236}">
                  <a16:creationId xmlns:a16="http://schemas.microsoft.com/office/drawing/2014/main" id="{25D693D1-9C06-47BC-9C9F-7BDFBBDE2552}"/>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F3661E9F-D6BA-4293-8447-43B37711ABC7}"/>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3" name="グループ化 22">
            <a:extLst>
              <a:ext uri="{FF2B5EF4-FFF2-40B4-BE49-F238E27FC236}">
                <a16:creationId xmlns:a16="http://schemas.microsoft.com/office/drawing/2014/main" id="{A4D12384-8423-475F-929B-4CF6246229D2}"/>
              </a:ext>
            </a:extLst>
          </p:cNvPr>
          <p:cNvGrpSpPr/>
          <p:nvPr/>
        </p:nvGrpSpPr>
        <p:grpSpPr>
          <a:xfrm>
            <a:off x="217214" y="4566947"/>
            <a:ext cx="8709572" cy="1851488"/>
            <a:chOff x="171566" y="4539085"/>
            <a:chExt cx="8709572" cy="1851488"/>
          </a:xfrm>
        </p:grpSpPr>
        <p:sp>
          <p:nvSpPr>
            <p:cNvPr id="24" name="テキスト ボックス 23">
              <a:extLst>
                <a:ext uri="{FF2B5EF4-FFF2-40B4-BE49-F238E27FC236}">
                  <a16:creationId xmlns:a16="http://schemas.microsoft.com/office/drawing/2014/main" id="{FBA5DFB0-ED4E-4DF2-9382-9E4C862B1156}"/>
                </a:ext>
              </a:extLst>
            </p:cNvPr>
            <p:cNvSpPr txBox="1"/>
            <p:nvPr/>
          </p:nvSpPr>
          <p:spPr>
            <a:xfrm>
              <a:off x="697326" y="4559302"/>
              <a:ext cx="8183812" cy="1831271"/>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人物の写真などは、</a:t>
              </a:r>
              <a:r>
                <a:rPr lang="ja-JP" altLang="en-US" b="1" dirty="0">
                  <a:solidFill>
                    <a:srgbClr val="00B050"/>
                  </a:solidFill>
                  <a:latin typeface="メイリオ" panose="020B0604030504040204" pitchFamily="50" charset="-128"/>
                  <a:ea typeface="メイリオ" panose="020B0604030504040204" pitchFamily="50" charset="-128"/>
                </a:rPr>
                <a:t>撮った人が著作権を有する</a:t>
              </a:r>
              <a:r>
                <a:rPr lang="ja-JP" altLang="en-US" b="1" dirty="0">
                  <a:latin typeface="メイリオ" panose="020B0604030504040204" pitchFamily="50" charset="-128"/>
                  <a:ea typeface="メイリオ" panose="020B0604030504040204" pitchFamily="50" charset="-128"/>
                </a:rPr>
                <a:t>だけでなく、</a:t>
              </a:r>
              <a:r>
                <a:rPr lang="ja-JP" altLang="en-US" b="1" dirty="0">
                  <a:solidFill>
                    <a:srgbClr val="00B050"/>
                  </a:solidFill>
                  <a:latin typeface="メイリオ" panose="020B0604030504040204" pitchFamily="50" charset="-128"/>
                  <a:ea typeface="メイリオ" panose="020B0604030504040204" pitchFamily="50" charset="-128"/>
                </a:rPr>
                <a:t>写っている人に肖像権があります</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などで公開・投稿をする場合には、これらの</a:t>
              </a:r>
              <a:r>
                <a:rPr lang="ja-JP" altLang="en-US" b="1" dirty="0">
                  <a:solidFill>
                    <a:srgbClr val="00B050"/>
                  </a:solidFill>
                  <a:latin typeface="メイリオ" panose="020B0604030504040204" pitchFamily="50" charset="-128"/>
                  <a:ea typeface="メイリオ" panose="020B0604030504040204" pitchFamily="50" charset="-128"/>
                </a:rPr>
                <a:t>権利者の許可が必要になる場合があります</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pPr>
                <a:spcBef>
                  <a:spcPts val="600"/>
                </a:spcBef>
              </a:pPr>
              <a:r>
                <a:rPr lang="ja-JP" altLang="en-US" b="1" dirty="0">
                  <a:solidFill>
                    <a:srgbClr val="00B050"/>
                  </a:solidFill>
                  <a:latin typeface="メイリオ" panose="020B0604030504040204" pitchFamily="50" charset="-128"/>
                  <a:ea typeface="メイリオ" panose="020B0604030504040204" pitchFamily="50" charset="-128"/>
                </a:rPr>
                <a:t>自分の子ども・孫の写真</a:t>
              </a:r>
              <a:r>
                <a:rPr lang="ja-JP" altLang="en-US" b="1" dirty="0">
                  <a:latin typeface="メイリオ" panose="020B0604030504040204" pitchFamily="50" charset="-128"/>
                  <a:ea typeface="メイリオ" panose="020B0604030504040204" pitchFamily="50" charset="-128"/>
                </a:rPr>
                <a:t>であっても、子どもの</a:t>
              </a:r>
              <a:r>
                <a:rPr lang="ja-JP" altLang="en-US" b="1" dirty="0">
                  <a:solidFill>
                    <a:srgbClr val="00B050"/>
                  </a:solidFill>
                  <a:latin typeface="メイリオ" panose="020B0604030504040204" pitchFamily="50" charset="-128"/>
                  <a:ea typeface="メイリオ" panose="020B0604030504040204" pitchFamily="50" charset="-128"/>
                </a:rPr>
                <a:t>意思や気持ちを尊重</a:t>
              </a:r>
              <a:r>
                <a:rPr lang="ja-JP" altLang="en-US" b="1" dirty="0">
                  <a:latin typeface="メイリオ" panose="020B0604030504040204" pitchFamily="50" charset="-128"/>
                  <a:ea typeface="メイリオ" panose="020B0604030504040204" pitchFamily="50" charset="-128"/>
                </a:rPr>
                <a:t>しましょう。子どもが幼く、</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で公開されることの意味を真に理解できない場合もあります。子どもの将来に悪影響を与えないよう</a:t>
              </a:r>
              <a:r>
                <a:rPr lang="ja-JP" altLang="en-US" b="1" dirty="0">
                  <a:solidFill>
                    <a:srgbClr val="00B050"/>
                  </a:solidFill>
                  <a:latin typeface="メイリオ" panose="020B0604030504040204" pitchFamily="50" charset="-128"/>
                  <a:ea typeface="メイリオ" panose="020B0604030504040204" pitchFamily="50" charset="-128"/>
                </a:rPr>
                <a:t>慎重に判断</a:t>
              </a:r>
              <a:r>
                <a:rPr lang="ja-JP" altLang="en-US" b="1" dirty="0">
                  <a:latin typeface="メイリオ" panose="020B0604030504040204" pitchFamily="50" charset="-128"/>
                  <a:ea typeface="メイリオ" panose="020B0604030504040204" pitchFamily="50" charset="-128"/>
                </a:rPr>
                <a:t>しましょう。</a:t>
              </a:r>
            </a:p>
          </p:txBody>
        </p:sp>
        <p:pic>
          <p:nvPicPr>
            <p:cNvPr id="25" name="図 24">
              <a:extLst>
                <a:ext uri="{FF2B5EF4-FFF2-40B4-BE49-F238E27FC236}">
                  <a16:creationId xmlns:a16="http://schemas.microsoft.com/office/drawing/2014/main" id="{4C28E0FD-6DB1-4734-AE93-CD647BC73524}"/>
                </a:ext>
              </a:extLst>
            </p:cNvPr>
            <p:cNvPicPr>
              <a:picLocks noChangeAspect="1"/>
            </p:cNvPicPr>
            <p:nvPr/>
          </p:nvPicPr>
          <p:blipFill>
            <a:blip r:embed="rId9"/>
            <a:stretch>
              <a:fillRect/>
            </a:stretch>
          </p:blipFill>
          <p:spPr>
            <a:xfrm>
              <a:off x="197906" y="4539085"/>
              <a:ext cx="719282" cy="710242"/>
            </a:xfrm>
            <a:prstGeom prst="rect">
              <a:avLst/>
            </a:prstGeom>
          </p:spPr>
        </p:pic>
        <p:pic>
          <p:nvPicPr>
            <p:cNvPr id="26" name="図 25">
              <a:extLst>
                <a:ext uri="{FF2B5EF4-FFF2-40B4-BE49-F238E27FC236}">
                  <a16:creationId xmlns:a16="http://schemas.microsoft.com/office/drawing/2014/main" id="{B2F7705F-7E6A-4C91-89F1-4E9CC2C6BC34}"/>
                </a:ext>
              </a:extLst>
            </p:cNvPr>
            <p:cNvPicPr>
              <a:picLocks noChangeAspect="1"/>
            </p:cNvPicPr>
            <p:nvPr/>
          </p:nvPicPr>
          <p:blipFill>
            <a:blip r:embed="rId9"/>
            <a:stretch>
              <a:fillRect/>
            </a:stretch>
          </p:blipFill>
          <p:spPr>
            <a:xfrm>
              <a:off x="171566" y="5464829"/>
              <a:ext cx="719282" cy="710242"/>
            </a:xfrm>
            <a:prstGeom prst="rect">
              <a:avLst/>
            </a:prstGeom>
          </p:spPr>
        </p:pic>
      </p:grpSp>
      <p:pic>
        <p:nvPicPr>
          <p:cNvPr id="27" name="図 26" descr="アイコン&#10;&#10;自動的に生成された説明">
            <a:extLst>
              <a:ext uri="{FF2B5EF4-FFF2-40B4-BE49-F238E27FC236}">
                <a16:creationId xmlns:a16="http://schemas.microsoft.com/office/drawing/2014/main" id="{CF83171D-BD10-4304-ABF5-0EA34F8DFD80}"/>
              </a:ext>
            </a:extLst>
          </p:cNvPr>
          <p:cNvPicPr>
            <a:picLocks noChangeAspect="1"/>
          </p:cNvPicPr>
          <p:nvPr/>
        </p:nvPicPr>
        <p:blipFill>
          <a:blip r:embed="rId10"/>
          <a:stretch>
            <a:fillRect/>
          </a:stretch>
        </p:blipFill>
        <p:spPr>
          <a:xfrm>
            <a:off x="3683696" y="3014554"/>
            <a:ext cx="1080120" cy="1438893"/>
          </a:xfrm>
          <a:prstGeom prst="rect">
            <a:avLst/>
          </a:prstGeom>
        </p:spPr>
      </p:pic>
      <p:grpSp>
        <p:nvGrpSpPr>
          <p:cNvPr id="28" name="グループ化 27">
            <a:extLst>
              <a:ext uri="{FF2B5EF4-FFF2-40B4-BE49-F238E27FC236}">
                <a16:creationId xmlns:a16="http://schemas.microsoft.com/office/drawing/2014/main" id="{32A77B7A-A8E4-4BA0-B63B-1FF17AB3DE63}"/>
              </a:ext>
            </a:extLst>
          </p:cNvPr>
          <p:cNvGrpSpPr/>
          <p:nvPr/>
        </p:nvGrpSpPr>
        <p:grpSpPr>
          <a:xfrm>
            <a:off x="6007653" y="2218368"/>
            <a:ext cx="2833906" cy="1890404"/>
            <a:chOff x="2267744" y="1900316"/>
            <a:chExt cx="6192688" cy="1890404"/>
          </a:xfrm>
        </p:grpSpPr>
        <p:sp>
          <p:nvSpPr>
            <p:cNvPr id="29" name="吹き出し: 角を丸めた四角形 28">
              <a:extLst>
                <a:ext uri="{FF2B5EF4-FFF2-40B4-BE49-F238E27FC236}">
                  <a16:creationId xmlns:a16="http://schemas.microsoft.com/office/drawing/2014/main" id="{2A912256-96A3-4041-848A-BE0053F595FC}"/>
                </a:ext>
              </a:extLst>
            </p:cNvPr>
            <p:cNvSpPr/>
            <p:nvPr/>
          </p:nvSpPr>
          <p:spPr>
            <a:xfrm>
              <a:off x="2267744" y="1900316"/>
              <a:ext cx="5840906" cy="1890404"/>
            </a:xfrm>
            <a:prstGeom prst="wedgeRoundRectCallout">
              <a:avLst>
                <a:gd name="adj1" fmla="val -61437"/>
                <a:gd name="adj2" fmla="val 26795"/>
                <a:gd name="adj3" fmla="val 16667"/>
              </a:avLst>
            </a:prstGeom>
            <a:solidFill>
              <a:srgbClr val="FF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FDF80D0A-17A4-4D01-B0F8-DC3050B96E19}"/>
                </a:ext>
              </a:extLst>
            </p:cNvPr>
            <p:cNvSpPr txBox="1"/>
            <p:nvPr/>
          </p:nvSpPr>
          <p:spPr>
            <a:xfrm>
              <a:off x="2339751" y="1947195"/>
              <a:ext cx="6120681" cy="1796646"/>
            </a:xfrm>
            <a:prstGeom prst="rect">
              <a:avLst/>
            </a:prstGeom>
            <a:noFill/>
          </p:spPr>
          <p:txBody>
            <a:bodyPr wrap="square" anchor="ctr">
              <a:spAutoFit/>
            </a:bodyPr>
            <a:lstStyle/>
            <a:p>
              <a:pPr>
                <a:lnSpc>
                  <a:spcPct val="130000"/>
                </a:lnSpc>
              </a:pPr>
              <a:r>
                <a:rPr lang="ja-JP" altLang="en-US" sz="1600" b="1" u="sng" dirty="0">
                  <a:solidFill>
                    <a:srgbClr val="009650"/>
                  </a:solidFill>
                  <a:latin typeface="メイリオ" panose="020B0604030504040204" pitchFamily="50" charset="-128"/>
                  <a:ea typeface="メイリオ" panose="020B0604030504040204" pitchFamily="50" charset="-128"/>
                </a:rPr>
                <a:t>事例</a:t>
              </a:r>
              <a:r>
                <a:rPr lang="en-US" altLang="ja-JP" sz="1600" b="1" u="sng" dirty="0">
                  <a:solidFill>
                    <a:srgbClr val="009650"/>
                  </a:solidFill>
                  <a:latin typeface="メイリオ" panose="020B0604030504040204" pitchFamily="50" charset="-128"/>
                  <a:ea typeface="メイリオ" panose="020B0604030504040204" pitchFamily="50" charset="-128"/>
                </a:rPr>
                <a:t>.</a:t>
              </a:r>
              <a:r>
                <a:rPr lang="ja-JP" altLang="en-US" sz="1600" b="1" u="sng" dirty="0">
                  <a:solidFill>
                    <a:srgbClr val="009650"/>
                  </a:solidFill>
                  <a:latin typeface="メイリオ" panose="020B0604030504040204" pitchFamily="50" charset="-128"/>
                  <a:ea typeface="メイリオ" panose="020B0604030504040204" pitchFamily="50" charset="-128"/>
                </a:rPr>
                <a:t>２</a:t>
              </a:r>
            </a:p>
            <a:p>
              <a:pPr>
                <a:lnSpc>
                  <a:spcPct val="130000"/>
                </a:lnSpc>
              </a:pPr>
              <a:r>
                <a:rPr lang="ja-JP" altLang="en-US" sz="1400" b="1" dirty="0">
                  <a:latin typeface="メイリオ" panose="020B0604030504040204" pitchFamily="50" charset="-128"/>
                  <a:ea typeface="メイリオ" panose="020B0604030504040204" pitchFamily="50" charset="-128"/>
                </a:rPr>
                <a:t>成長記録として、赤ちゃんのころからずっとインターネットに投稿してきた写真を、はずかしいから削除してほしいと子どもにいわれた。</a:t>
              </a:r>
            </a:p>
          </p:txBody>
        </p:sp>
      </p:grpSp>
      <p:sp>
        <p:nvSpPr>
          <p:cNvPr id="31" name="タイトル 1">
            <a:extLst>
              <a:ext uri="{FF2B5EF4-FFF2-40B4-BE49-F238E27FC236}">
                <a16:creationId xmlns:a16="http://schemas.microsoft.com/office/drawing/2014/main" id="{EF2D6867-031E-41C7-BFAE-2566E1857811}"/>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3605557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62"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12" name="図 11" descr="ロゴ&#10;&#10;自動的に生成された説明">
            <a:extLst>
              <a:ext uri="{FF2B5EF4-FFF2-40B4-BE49-F238E27FC236}">
                <a16:creationId xmlns:a16="http://schemas.microsoft.com/office/drawing/2014/main" id="{3C975771-F136-2758-CECC-C71BD0CD100D}"/>
              </a:ext>
            </a:extLst>
          </p:cNvPr>
          <p:cNvPicPr>
            <a:picLocks noChangeAspect="1"/>
          </p:cNvPicPr>
          <p:nvPr/>
        </p:nvPicPr>
        <p:blipFill>
          <a:blip r:embed="rId7"/>
          <a:stretch>
            <a:fillRect/>
          </a:stretch>
        </p:blipFill>
        <p:spPr>
          <a:xfrm>
            <a:off x="6774823" y="3302607"/>
            <a:ext cx="1368152" cy="1323028"/>
          </a:xfrm>
          <a:prstGeom prst="rect">
            <a:avLst/>
          </a:prstGeom>
        </p:spPr>
      </p:pic>
      <p:grpSp>
        <p:nvGrpSpPr>
          <p:cNvPr id="5" name="グループ化 4">
            <a:extLst>
              <a:ext uri="{FF2B5EF4-FFF2-40B4-BE49-F238E27FC236}">
                <a16:creationId xmlns:a16="http://schemas.microsoft.com/office/drawing/2014/main" id="{8F839BFE-3A54-4E4D-B5C1-AECDBD5D0F04}"/>
              </a:ext>
            </a:extLst>
          </p:cNvPr>
          <p:cNvGrpSpPr/>
          <p:nvPr/>
        </p:nvGrpSpPr>
        <p:grpSpPr>
          <a:xfrm>
            <a:off x="356536" y="2295108"/>
            <a:ext cx="6264696" cy="1935369"/>
            <a:chOff x="611560" y="1989055"/>
            <a:chExt cx="6264696" cy="1935369"/>
          </a:xfrm>
        </p:grpSpPr>
        <p:sp>
          <p:nvSpPr>
            <p:cNvPr id="3" name="吹き出し: 角を丸めた四角形 2">
              <a:extLst>
                <a:ext uri="{FF2B5EF4-FFF2-40B4-BE49-F238E27FC236}">
                  <a16:creationId xmlns:a16="http://schemas.microsoft.com/office/drawing/2014/main" id="{904C8633-85E3-857A-749F-0DAF9BF415B1}"/>
                </a:ext>
              </a:extLst>
            </p:cNvPr>
            <p:cNvSpPr/>
            <p:nvPr/>
          </p:nvSpPr>
          <p:spPr>
            <a:xfrm>
              <a:off x="611560" y="1989055"/>
              <a:ext cx="6264696" cy="1935369"/>
            </a:xfrm>
            <a:prstGeom prst="wedgeRoundRectCallout">
              <a:avLst>
                <a:gd name="adj1" fmla="val 56826"/>
                <a:gd name="adj2" fmla="val 34271"/>
                <a:gd name="adj3" fmla="val 16667"/>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002F87F1-791E-3CF4-5D2A-704BC0D3ABEE}"/>
                </a:ext>
              </a:extLst>
            </p:cNvPr>
            <p:cNvSpPr txBox="1"/>
            <p:nvPr/>
          </p:nvSpPr>
          <p:spPr>
            <a:xfrm>
              <a:off x="938592" y="2011461"/>
              <a:ext cx="5616624" cy="1872051"/>
            </a:xfrm>
            <a:prstGeom prst="rect">
              <a:avLst/>
            </a:prstGeom>
            <a:noFill/>
          </p:spPr>
          <p:txBody>
            <a:bodyPr wrap="square" anchor="ctr">
              <a:spAutoFit/>
            </a:bodyPr>
            <a:lstStyle/>
            <a:p>
              <a:pPr>
                <a:lnSpc>
                  <a:spcPct val="130000"/>
                </a:lnSpc>
              </a:pPr>
              <a:r>
                <a:rPr lang="ja-JP" altLang="en-US" b="1" u="sng" dirty="0">
                  <a:solidFill>
                    <a:srgbClr val="009650"/>
                  </a:solidFill>
                  <a:latin typeface="メイリオ" panose="020B0604030504040204" pitchFamily="50" charset="-128"/>
                  <a:ea typeface="メイリオ" panose="020B0604030504040204" pitchFamily="50" charset="-128"/>
                </a:rPr>
                <a:t>事例</a:t>
              </a:r>
              <a:r>
                <a:rPr lang="en-US" altLang="ja-JP" b="1" u="sng" dirty="0">
                  <a:solidFill>
                    <a:srgbClr val="009650"/>
                  </a:solidFill>
                  <a:latin typeface="メイリオ" panose="020B0604030504040204" pitchFamily="50" charset="-128"/>
                  <a:ea typeface="メイリオ" panose="020B0604030504040204" pitchFamily="50" charset="-128"/>
                </a:rPr>
                <a:t>.1</a:t>
              </a:r>
            </a:p>
            <a:p>
              <a:pPr>
                <a:lnSpc>
                  <a:spcPct val="130000"/>
                </a:lnSpc>
              </a:pPr>
              <a:r>
                <a:rPr lang="ja-JP" altLang="en-US" b="1" dirty="0">
                  <a:latin typeface="メイリオ" panose="020B0604030504040204" pitchFamily="50" charset="-128"/>
                  <a:ea typeface="メイリオ" panose="020B0604030504040204" pitchFamily="50" charset="-128"/>
                </a:rPr>
                <a:t>ソーシャルメディア上で、有名タレントが投稿した記事に対して悪口をいうコメントが殺到しているのを見かけた。悪口コメントは、もっともな内容だと思ったので、自分も拡散に協力した。</a:t>
              </a:r>
            </a:p>
          </p:txBody>
        </p:sp>
      </p:grpSp>
      <p:sp>
        <p:nvSpPr>
          <p:cNvPr id="15" name="テキスト ボックス 14">
            <a:extLst>
              <a:ext uri="{FF2B5EF4-FFF2-40B4-BE49-F238E27FC236}">
                <a16:creationId xmlns:a16="http://schemas.microsoft.com/office/drawing/2014/main" id="{C71590E6-A8DE-919A-9CB1-3C6F05DBDF6F}"/>
              </a:ext>
            </a:extLst>
          </p:cNvPr>
          <p:cNvSpPr txBox="1"/>
          <p:nvPr/>
        </p:nvSpPr>
        <p:spPr>
          <a:xfrm>
            <a:off x="755576" y="4867532"/>
            <a:ext cx="8064895" cy="1431161"/>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有名人であってもなくても、</a:t>
            </a:r>
            <a:r>
              <a:rPr lang="ja-JP" altLang="en-US" b="1" dirty="0">
                <a:solidFill>
                  <a:srgbClr val="00B050"/>
                </a:solidFill>
                <a:latin typeface="メイリオ" panose="020B0604030504040204" pitchFamily="50" charset="-128"/>
                <a:ea typeface="メイリオ" panose="020B0604030504040204" pitchFamily="50" charset="-128"/>
              </a:rPr>
              <a:t>誰かを傷つけるような書き込みの投稿</a:t>
            </a:r>
            <a:r>
              <a:rPr lang="ja-JP" altLang="en-US" b="1" dirty="0">
                <a:latin typeface="メイリオ" panose="020B0604030504040204" pitchFamily="50" charset="-128"/>
                <a:ea typeface="メイリオ" panose="020B0604030504040204" pitchFamily="50" charset="-128"/>
              </a:rPr>
              <a:t>や</a:t>
            </a:r>
            <a:r>
              <a:rPr lang="ja-JP" altLang="en-US" b="1" dirty="0">
                <a:solidFill>
                  <a:srgbClr val="00B050"/>
                </a:solidFill>
                <a:latin typeface="メイリオ" panose="020B0604030504040204" pitchFamily="50" charset="-128"/>
                <a:ea typeface="メイリオ" panose="020B0604030504040204" pitchFamily="50" charset="-128"/>
              </a:rPr>
              <a:t>再投稿による拡散・共有</a:t>
            </a:r>
            <a:r>
              <a:rPr lang="ja-JP" altLang="en-US" b="1" dirty="0">
                <a:latin typeface="メイリオ" panose="020B0604030504040204" pitchFamily="50" charset="-128"/>
                <a:ea typeface="メイリオ" panose="020B0604030504040204" pitchFamily="50" charset="-128"/>
              </a:rPr>
              <a:t>は</a:t>
            </a:r>
            <a:r>
              <a:rPr lang="ja-JP" altLang="en-US" b="1" dirty="0">
                <a:solidFill>
                  <a:srgbClr val="00B050"/>
                </a:solidFill>
                <a:latin typeface="メイリオ" panose="020B0604030504040204" pitchFamily="50" charset="-128"/>
                <a:ea typeface="メイリオ" panose="020B0604030504040204" pitchFamily="50" charset="-128"/>
              </a:rPr>
              <a:t>法律上の責任を問われる可能性</a:t>
            </a:r>
            <a:r>
              <a:rPr lang="ja-JP" altLang="en-US" b="1" dirty="0">
                <a:latin typeface="メイリオ" panose="020B0604030504040204" pitchFamily="50" charset="-128"/>
                <a:ea typeface="メイリオ" panose="020B0604030504040204" pitchFamily="50" charset="-128"/>
              </a:rPr>
              <a:t>があります。</a:t>
            </a:r>
            <a:endParaRPr lang="en-US" altLang="ja-JP" b="1" dirty="0">
              <a:latin typeface="メイリオ" panose="020B0604030504040204" pitchFamily="50" charset="-128"/>
              <a:ea typeface="メイリオ" panose="020B0604030504040204" pitchFamily="50" charset="-128"/>
            </a:endParaRPr>
          </a:p>
          <a:p>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再投稿：共感したり気に入ったりした情報をそのまま投稿して他者に広める行為。サービスにより「リツイート」「リグラム」「リポスト」とも呼ばれます</a:t>
            </a:r>
            <a:endParaRPr lang="en-US" altLang="ja-JP" sz="1400" b="1" dirty="0">
              <a:latin typeface="メイリオ" panose="020B0604030504040204" pitchFamily="50" charset="-128"/>
              <a:ea typeface="メイリオ" panose="020B0604030504040204" pitchFamily="50" charset="-128"/>
            </a:endParaRPr>
          </a:p>
          <a:p>
            <a:pPr>
              <a:spcBef>
                <a:spcPts val="600"/>
              </a:spcBef>
            </a:pPr>
            <a:r>
              <a:rPr lang="ja-JP" altLang="en-US" b="1" dirty="0">
                <a:solidFill>
                  <a:srgbClr val="00B050"/>
                </a:solidFill>
                <a:latin typeface="メイリオ" panose="020B0604030504040204" pitchFamily="50" charset="-128"/>
                <a:ea typeface="メイリオ" panose="020B0604030504040204" pitchFamily="50" charset="-128"/>
              </a:rPr>
              <a:t>匿名の投稿</a:t>
            </a:r>
            <a:r>
              <a:rPr lang="ja-JP" altLang="en-US" b="1" dirty="0">
                <a:latin typeface="メイリオ" panose="020B0604030504040204" pitchFamily="50" charset="-128"/>
                <a:ea typeface="メイリオ" panose="020B0604030504040204" pitchFamily="50" charset="-128"/>
              </a:rPr>
              <a:t>でも、多くの場合、投稿者は技術的に</a:t>
            </a:r>
            <a:r>
              <a:rPr lang="ja-JP" altLang="en-US" b="1" dirty="0">
                <a:solidFill>
                  <a:srgbClr val="00B050"/>
                </a:solidFill>
                <a:latin typeface="メイリオ" panose="020B0604030504040204" pitchFamily="50" charset="-128"/>
                <a:ea typeface="メイリオ" panose="020B0604030504040204" pitchFamily="50" charset="-128"/>
              </a:rPr>
              <a:t>特定することができます</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14" name="グループ化 13">
            <a:extLst>
              <a:ext uri="{FF2B5EF4-FFF2-40B4-BE49-F238E27FC236}">
                <a16:creationId xmlns:a16="http://schemas.microsoft.com/office/drawing/2014/main" id="{8F032807-4F43-4C20-9CEB-0728780C5099}"/>
              </a:ext>
            </a:extLst>
          </p:cNvPr>
          <p:cNvGrpSpPr/>
          <p:nvPr/>
        </p:nvGrpSpPr>
        <p:grpSpPr>
          <a:xfrm>
            <a:off x="356536" y="1295043"/>
            <a:ext cx="2729586" cy="579716"/>
            <a:chOff x="607199" y="4616222"/>
            <a:chExt cx="2729586" cy="579716"/>
          </a:xfrm>
        </p:grpSpPr>
        <p:sp>
          <p:nvSpPr>
            <p:cNvPr id="16" name="Rectangle 1">
              <a:extLst>
                <a:ext uri="{FF2B5EF4-FFF2-40B4-BE49-F238E27FC236}">
                  <a16:creationId xmlns:a16="http://schemas.microsoft.com/office/drawing/2014/main" id="{FEC991FB-17EF-44A8-AA50-58ADB94DDA2B}"/>
                </a:ext>
              </a:extLst>
            </p:cNvPr>
            <p:cNvSpPr>
              <a:spLocks noChangeArrowheads="1"/>
            </p:cNvSpPr>
            <p:nvPr/>
          </p:nvSpPr>
          <p:spPr bwMode="auto">
            <a:xfrm>
              <a:off x="1140126" y="4616222"/>
              <a:ext cx="219665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誹謗中傷</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炎上</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17" name="図 16">
              <a:extLst>
                <a:ext uri="{FF2B5EF4-FFF2-40B4-BE49-F238E27FC236}">
                  <a16:creationId xmlns:a16="http://schemas.microsoft.com/office/drawing/2014/main" id="{F2507C87-BA46-447D-8C01-E847AB563AF2}"/>
                </a:ext>
              </a:extLst>
            </p:cNvPr>
            <p:cNvPicPr>
              <a:picLocks noChangeAspect="1"/>
            </p:cNvPicPr>
            <p:nvPr/>
          </p:nvPicPr>
          <p:blipFill>
            <a:blip r:embed="rId8"/>
            <a:stretch>
              <a:fillRect/>
            </a:stretch>
          </p:blipFill>
          <p:spPr>
            <a:xfrm>
              <a:off x="607199" y="4669960"/>
              <a:ext cx="637549" cy="525978"/>
            </a:xfrm>
            <a:prstGeom prst="rect">
              <a:avLst/>
            </a:prstGeom>
          </p:spPr>
        </p:pic>
      </p:grpSp>
      <p:sp>
        <p:nvSpPr>
          <p:cNvPr id="18" name="テキスト ボックス 17">
            <a:extLst>
              <a:ext uri="{FF2B5EF4-FFF2-40B4-BE49-F238E27FC236}">
                <a16:creationId xmlns:a16="http://schemas.microsoft.com/office/drawing/2014/main" id="{ECB2892B-AE0A-4CBD-9914-9F669889DBEC}"/>
              </a:ext>
            </a:extLst>
          </p:cNvPr>
          <p:cNvSpPr txBox="1"/>
          <p:nvPr/>
        </p:nvSpPr>
        <p:spPr>
          <a:xfrm>
            <a:off x="510127" y="1791536"/>
            <a:ext cx="8267038" cy="431657"/>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最後に、どのような場合に誹謗中傷</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炎上が起こりうるのか見てましょう↓</a:t>
            </a:r>
            <a:endParaRPr lang="en-US" altLang="ja-JP" b="1" dirty="0">
              <a:latin typeface="メイリオ" panose="020B0604030504040204" pitchFamily="50" charset="-128"/>
              <a:ea typeface="メイリオ" panose="020B0604030504040204" pitchFamily="50" charset="-128"/>
            </a:endParaRPr>
          </a:p>
        </p:txBody>
      </p:sp>
      <p:grpSp>
        <p:nvGrpSpPr>
          <p:cNvPr id="19" name="グループ化 18">
            <a:extLst>
              <a:ext uri="{FF2B5EF4-FFF2-40B4-BE49-F238E27FC236}">
                <a16:creationId xmlns:a16="http://schemas.microsoft.com/office/drawing/2014/main" id="{A35436F2-5DCC-4136-9838-5B0FFE8B0C4F}"/>
              </a:ext>
            </a:extLst>
          </p:cNvPr>
          <p:cNvGrpSpPr/>
          <p:nvPr/>
        </p:nvGrpSpPr>
        <p:grpSpPr>
          <a:xfrm>
            <a:off x="417106" y="4314930"/>
            <a:ext cx="1440160" cy="461665"/>
            <a:chOff x="1641715" y="2924944"/>
            <a:chExt cx="1440160" cy="461665"/>
          </a:xfrm>
        </p:grpSpPr>
        <p:sp>
          <p:nvSpPr>
            <p:cNvPr id="20" name="四角形: 角を丸くする 19">
              <a:extLst>
                <a:ext uri="{FF2B5EF4-FFF2-40B4-BE49-F238E27FC236}">
                  <a16:creationId xmlns:a16="http://schemas.microsoft.com/office/drawing/2014/main" id="{99CEFF0A-ECBC-44D2-ACAE-0E7761E244DA}"/>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07BD8664-0239-4A21-BCD7-EC27CE4EE5E6}"/>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pic>
        <p:nvPicPr>
          <p:cNvPr id="22" name="図 21">
            <a:extLst>
              <a:ext uri="{FF2B5EF4-FFF2-40B4-BE49-F238E27FC236}">
                <a16:creationId xmlns:a16="http://schemas.microsoft.com/office/drawing/2014/main" id="{F92606D8-1239-4AEB-B43E-1A2D667ADBA0}"/>
              </a:ext>
            </a:extLst>
          </p:cNvPr>
          <p:cNvPicPr>
            <a:picLocks noChangeAspect="1"/>
          </p:cNvPicPr>
          <p:nvPr/>
        </p:nvPicPr>
        <p:blipFill>
          <a:blip r:embed="rId9"/>
          <a:stretch>
            <a:fillRect/>
          </a:stretch>
        </p:blipFill>
        <p:spPr>
          <a:xfrm>
            <a:off x="185877" y="4848987"/>
            <a:ext cx="719282" cy="710242"/>
          </a:xfrm>
          <a:prstGeom prst="rect">
            <a:avLst/>
          </a:prstGeom>
        </p:spPr>
      </p:pic>
      <p:pic>
        <p:nvPicPr>
          <p:cNvPr id="23" name="図 22">
            <a:extLst>
              <a:ext uri="{FF2B5EF4-FFF2-40B4-BE49-F238E27FC236}">
                <a16:creationId xmlns:a16="http://schemas.microsoft.com/office/drawing/2014/main" id="{338FD263-31C4-4629-B980-D8250315D80E}"/>
              </a:ext>
            </a:extLst>
          </p:cNvPr>
          <p:cNvPicPr>
            <a:picLocks noChangeAspect="1"/>
          </p:cNvPicPr>
          <p:nvPr/>
        </p:nvPicPr>
        <p:blipFill>
          <a:blip r:embed="rId9"/>
          <a:stretch>
            <a:fillRect/>
          </a:stretch>
        </p:blipFill>
        <p:spPr>
          <a:xfrm>
            <a:off x="186865" y="5841163"/>
            <a:ext cx="719282" cy="710242"/>
          </a:xfrm>
          <a:prstGeom prst="rect">
            <a:avLst/>
          </a:prstGeom>
        </p:spPr>
      </p:pic>
      <p:sp>
        <p:nvSpPr>
          <p:cNvPr id="24" name="タイトル 1">
            <a:extLst>
              <a:ext uri="{FF2B5EF4-FFF2-40B4-BE49-F238E27FC236}">
                <a16:creationId xmlns:a16="http://schemas.microsoft.com/office/drawing/2014/main" id="{FD30F097-3457-4F1A-8C3A-D4E1FEFB0443}"/>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2127619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B762-B059-738E-205E-B99764EBB863}"/>
            </a:ext>
          </a:extLst>
        </p:cNvPr>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80918CA8-3709-B50D-54DC-8EC20F67932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88"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80918CA8-3709-B50D-54DC-8EC20F6793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03AB250C-9D98-A0C6-C704-127F125A3FF8}"/>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 name="吹き出し: 角を丸めた四角形 4">
            <a:extLst>
              <a:ext uri="{FF2B5EF4-FFF2-40B4-BE49-F238E27FC236}">
                <a16:creationId xmlns:a16="http://schemas.microsoft.com/office/drawing/2014/main" id="{1A0E80C3-7194-033A-A01D-C21CBE219351}"/>
              </a:ext>
            </a:extLst>
          </p:cNvPr>
          <p:cNvSpPr/>
          <p:nvPr/>
        </p:nvSpPr>
        <p:spPr>
          <a:xfrm>
            <a:off x="2267744" y="1988840"/>
            <a:ext cx="6264696" cy="1440160"/>
          </a:xfrm>
          <a:prstGeom prst="wedgeRoundRectCallout">
            <a:avLst>
              <a:gd name="adj1" fmla="val -57973"/>
              <a:gd name="adj2" fmla="val 42633"/>
              <a:gd name="adj3" fmla="val 16667"/>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BB299F39-711B-FE45-4954-F9EC6542DBD3}"/>
              </a:ext>
            </a:extLst>
          </p:cNvPr>
          <p:cNvSpPr txBox="1"/>
          <p:nvPr/>
        </p:nvSpPr>
        <p:spPr>
          <a:xfrm>
            <a:off x="2339752" y="2132993"/>
            <a:ext cx="6120680" cy="1151854"/>
          </a:xfrm>
          <a:prstGeom prst="rect">
            <a:avLst/>
          </a:prstGeom>
          <a:noFill/>
        </p:spPr>
        <p:txBody>
          <a:bodyPr wrap="square" anchor="ctr">
            <a:spAutoFit/>
          </a:bodyPr>
          <a:lstStyle/>
          <a:p>
            <a:pP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事例</a:t>
            </a:r>
            <a:r>
              <a:rPr lang="en-US" altLang="ja-JP" b="1" dirty="0">
                <a:solidFill>
                  <a:srgbClr val="009650"/>
                </a:solidFill>
                <a:latin typeface="メイリオ" panose="020B0604030504040204" pitchFamily="50" charset="-128"/>
                <a:ea typeface="メイリオ" panose="020B0604030504040204" pitchFamily="50" charset="-128"/>
              </a:rPr>
              <a:t>.2</a:t>
            </a:r>
            <a:endParaRPr lang="ja-JP" altLang="en-US" b="1"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知人が悪ふざけのつもりで</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に不適切な投稿をしたところ、コメント欄に非難が殺到していた。</a:t>
            </a:r>
          </a:p>
        </p:txBody>
      </p:sp>
      <p:pic>
        <p:nvPicPr>
          <p:cNvPr id="14" name="図 13" descr="ロゴ が含まれている画像&#10;&#10;自動的に生成された説明">
            <a:extLst>
              <a:ext uri="{FF2B5EF4-FFF2-40B4-BE49-F238E27FC236}">
                <a16:creationId xmlns:a16="http://schemas.microsoft.com/office/drawing/2014/main" id="{358E7543-3C7A-607C-1CE9-129A8CCC9AD6}"/>
              </a:ext>
            </a:extLst>
          </p:cNvPr>
          <p:cNvPicPr>
            <a:picLocks noChangeAspect="1"/>
          </p:cNvPicPr>
          <p:nvPr/>
        </p:nvPicPr>
        <p:blipFill>
          <a:blip r:embed="rId7"/>
          <a:stretch>
            <a:fillRect/>
          </a:stretch>
        </p:blipFill>
        <p:spPr>
          <a:xfrm flipH="1">
            <a:off x="611560" y="2353483"/>
            <a:ext cx="1084150" cy="1370121"/>
          </a:xfrm>
          <a:prstGeom prst="rect">
            <a:avLst/>
          </a:prstGeom>
        </p:spPr>
      </p:pic>
      <p:sp>
        <p:nvSpPr>
          <p:cNvPr id="8" name="テキスト ボックス 7">
            <a:extLst>
              <a:ext uri="{FF2B5EF4-FFF2-40B4-BE49-F238E27FC236}">
                <a16:creationId xmlns:a16="http://schemas.microsoft.com/office/drawing/2014/main" id="{2967C054-C6DA-1C48-D6E4-0F84EDC85347}"/>
              </a:ext>
            </a:extLst>
          </p:cNvPr>
          <p:cNvSpPr txBox="1"/>
          <p:nvPr/>
        </p:nvSpPr>
        <p:spPr>
          <a:xfrm>
            <a:off x="680063" y="4539723"/>
            <a:ext cx="8278059" cy="1631216"/>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知人や家族だけに見せるつもりで軽い気持ちで投稿した内容も、</a:t>
            </a:r>
            <a:r>
              <a:rPr lang="ja-JP" altLang="en-US" b="1" dirty="0">
                <a:solidFill>
                  <a:srgbClr val="00B050"/>
                </a:solidFill>
                <a:latin typeface="メイリオ" panose="020B0604030504040204" pitchFamily="50" charset="-128"/>
                <a:ea typeface="メイリオ" panose="020B0604030504040204" pitchFamily="50" charset="-128"/>
              </a:rPr>
              <a:t>拡散され、</a:t>
            </a:r>
            <a:endParaRPr lang="en-US" altLang="ja-JP" b="1" dirty="0">
              <a:solidFill>
                <a:srgbClr val="00B050"/>
              </a:solidFill>
              <a:latin typeface="メイリオ" panose="020B0604030504040204" pitchFamily="50" charset="-128"/>
              <a:ea typeface="メイリオ" panose="020B0604030504040204" pitchFamily="50" charset="-128"/>
            </a:endParaRPr>
          </a:p>
          <a:p>
            <a:r>
              <a:rPr lang="ja-JP" altLang="en-US" b="1" dirty="0">
                <a:solidFill>
                  <a:srgbClr val="00B050"/>
                </a:solidFill>
                <a:latin typeface="メイリオ" panose="020B0604030504040204" pitchFamily="50" charset="-128"/>
                <a:ea typeface="メイリオ" panose="020B0604030504040204" pitchFamily="50" charset="-128"/>
              </a:rPr>
              <a:t>炎上するリスクがある</a:t>
            </a:r>
            <a:r>
              <a:rPr lang="ja-JP" altLang="en-US" b="1" dirty="0">
                <a:latin typeface="メイリオ" panose="020B0604030504040204" pitchFamily="50" charset="-128"/>
                <a:ea typeface="メイリオ" panose="020B0604030504040204" pitchFamily="50" charset="-128"/>
              </a:rPr>
              <a:t>ことを理解しましょう。</a:t>
            </a:r>
            <a:endParaRPr lang="en-US" altLang="ja-JP" b="1" dirty="0">
              <a:latin typeface="メイリオ" panose="020B0604030504040204" pitchFamily="50" charset="-128"/>
              <a:ea typeface="メイリオ" panose="020B0604030504040204" pitchFamily="50" charset="-128"/>
            </a:endParaRPr>
          </a:p>
          <a:p>
            <a:endParaRPr lang="en-US" altLang="ja-JP" sz="1000"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自分に対する誹謗中傷を見かけたら、その相手からの通知や投稿が表示されなくなるように</a:t>
            </a:r>
            <a:r>
              <a:rPr lang="ja-JP" altLang="en-US" b="1" dirty="0">
                <a:solidFill>
                  <a:srgbClr val="00B050"/>
                </a:solidFill>
                <a:latin typeface="メイリオ" panose="020B0604030504040204" pitchFamily="50" charset="-128"/>
                <a:ea typeface="メイリオ" panose="020B0604030504040204" pitchFamily="50" charset="-128"/>
              </a:rPr>
              <a:t>ミュート機能</a:t>
            </a:r>
            <a:r>
              <a:rPr lang="ja-JP" altLang="en-US" b="1" dirty="0">
                <a:latin typeface="メイリオ" panose="020B0604030504040204" pitchFamily="50" charset="-128"/>
                <a:ea typeface="メイリオ" panose="020B0604030504040204" pitchFamily="50" charset="-128"/>
              </a:rPr>
              <a:t>を用いたり、自分の投稿に</a:t>
            </a:r>
            <a:r>
              <a:rPr lang="ja-JP" altLang="en-US" b="1" dirty="0">
                <a:solidFill>
                  <a:srgbClr val="00B050"/>
                </a:solidFill>
                <a:latin typeface="メイリオ" panose="020B0604030504040204" pitchFamily="50" charset="-128"/>
                <a:ea typeface="メイリオ" panose="020B0604030504040204" pitchFamily="50" charset="-128"/>
              </a:rPr>
              <a:t>コメントできる人の範囲を設定</a:t>
            </a:r>
            <a:r>
              <a:rPr lang="ja-JP" altLang="en-US" b="1" dirty="0">
                <a:latin typeface="メイリオ" panose="020B0604030504040204" pitchFamily="50" charset="-128"/>
                <a:ea typeface="メイリオ" panose="020B0604030504040204" pitchFamily="50" charset="-128"/>
              </a:rPr>
              <a:t>したり、</a:t>
            </a:r>
            <a:r>
              <a:rPr lang="ja-JP" altLang="en-US" b="1" dirty="0">
                <a:solidFill>
                  <a:srgbClr val="00B050"/>
                </a:solidFill>
                <a:latin typeface="メイリオ" panose="020B0604030504040204" pitchFamily="50" charset="-128"/>
                <a:ea typeface="メイリオ" panose="020B0604030504040204" pitchFamily="50" charset="-128"/>
              </a:rPr>
              <a:t>不適切なコメントを非表示にする</a:t>
            </a:r>
            <a:r>
              <a:rPr lang="ja-JP" altLang="en-US" b="1" dirty="0">
                <a:latin typeface="メイリオ" panose="020B0604030504040204" pitchFamily="50" charset="-128"/>
                <a:ea typeface="メイリオ" panose="020B0604030504040204" pitchFamily="50" charset="-128"/>
              </a:rPr>
              <a:t>などの設定をしましょう。</a:t>
            </a:r>
            <a:endParaRPr lang="en-US" altLang="ja-JP" b="1"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2E7B2C63-042F-4B17-BCD0-F2F129D44A1B}"/>
              </a:ext>
            </a:extLst>
          </p:cNvPr>
          <p:cNvGrpSpPr/>
          <p:nvPr/>
        </p:nvGrpSpPr>
        <p:grpSpPr>
          <a:xfrm>
            <a:off x="356536" y="1295043"/>
            <a:ext cx="2729586" cy="579716"/>
            <a:chOff x="607199" y="4616222"/>
            <a:chExt cx="2729586" cy="579716"/>
          </a:xfrm>
        </p:grpSpPr>
        <p:sp>
          <p:nvSpPr>
            <p:cNvPr id="13" name="Rectangle 1">
              <a:extLst>
                <a:ext uri="{FF2B5EF4-FFF2-40B4-BE49-F238E27FC236}">
                  <a16:creationId xmlns:a16="http://schemas.microsoft.com/office/drawing/2014/main" id="{DDA35CBD-FC8C-4142-A4F0-6AC7A5328C53}"/>
                </a:ext>
              </a:extLst>
            </p:cNvPr>
            <p:cNvSpPr>
              <a:spLocks noChangeArrowheads="1"/>
            </p:cNvSpPr>
            <p:nvPr/>
          </p:nvSpPr>
          <p:spPr bwMode="auto">
            <a:xfrm>
              <a:off x="1140126" y="4616222"/>
              <a:ext cx="219665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誹謗中傷</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炎上</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C80697EF-835B-4288-B701-3F7BE10462AA}"/>
                </a:ext>
              </a:extLst>
            </p:cNvPr>
            <p:cNvPicPr>
              <a:picLocks noChangeAspect="1"/>
            </p:cNvPicPr>
            <p:nvPr/>
          </p:nvPicPr>
          <p:blipFill>
            <a:blip r:embed="rId8"/>
            <a:stretch>
              <a:fillRect/>
            </a:stretch>
          </p:blipFill>
          <p:spPr>
            <a:xfrm>
              <a:off x="607199" y="4669960"/>
              <a:ext cx="637549" cy="525978"/>
            </a:xfrm>
            <a:prstGeom prst="rect">
              <a:avLst/>
            </a:prstGeom>
          </p:spPr>
        </p:pic>
      </p:grpSp>
      <p:grpSp>
        <p:nvGrpSpPr>
          <p:cNvPr id="17" name="グループ化 16">
            <a:extLst>
              <a:ext uri="{FF2B5EF4-FFF2-40B4-BE49-F238E27FC236}">
                <a16:creationId xmlns:a16="http://schemas.microsoft.com/office/drawing/2014/main" id="{750417D2-A930-43DC-B489-52C400F56C31}"/>
              </a:ext>
            </a:extLst>
          </p:cNvPr>
          <p:cNvGrpSpPr/>
          <p:nvPr/>
        </p:nvGrpSpPr>
        <p:grpSpPr>
          <a:xfrm>
            <a:off x="374611" y="3972181"/>
            <a:ext cx="1440160" cy="461665"/>
            <a:chOff x="1641715" y="2924944"/>
            <a:chExt cx="1440160" cy="461665"/>
          </a:xfrm>
        </p:grpSpPr>
        <p:sp>
          <p:nvSpPr>
            <p:cNvPr id="18" name="四角形: 角を丸くする 17">
              <a:extLst>
                <a:ext uri="{FF2B5EF4-FFF2-40B4-BE49-F238E27FC236}">
                  <a16:creationId xmlns:a16="http://schemas.microsoft.com/office/drawing/2014/main" id="{A4499463-66EA-4E88-9A20-07DB14598222}"/>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DD050A37-9AAA-4902-B760-E3B80A9B74CC}"/>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pic>
        <p:nvPicPr>
          <p:cNvPr id="20" name="図 19">
            <a:extLst>
              <a:ext uri="{FF2B5EF4-FFF2-40B4-BE49-F238E27FC236}">
                <a16:creationId xmlns:a16="http://schemas.microsoft.com/office/drawing/2014/main" id="{A0910972-0650-44E6-99F9-517282E7D951}"/>
              </a:ext>
            </a:extLst>
          </p:cNvPr>
          <p:cNvPicPr>
            <a:picLocks noChangeAspect="1"/>
          </p:cNvPicPr>
          <p:nvPr/>
        </p:nvPicPr>
        <p:blipFill>
          <a:blip r:embed="rId9"/>
          <a:stretch>
            <a:fillRect/>
          </a:stretch>
        </p:blipFill>
        <p:spPr>
          <a:xfrm>
            <a:off x="185877" y="4531663"/>
            <a:ext cx="719282" cy="710242"/>
          </a:xfrm>
          <a:prstGeom prst="rect">
            <a:avLst/>
          </a:prstGeom>
        </p:spPr>
      </p:pic>
      <p:pic>
        <p:nvPicPr>
          <p:cNvPr id="21" name="図 20">
            <a:extLst>
              <a:ext uri="{FF2B5EF4-FFF2-40B4-BE49-F238E27FC236}">
                <a16:creationId xmlns:a16="http://schemas.microsoft.com/office/drawing/2014/main" id="{2E5924F0-FF83-475E-B6E0-4C98C85621C9}"/>
              </a:ext>
            </a:extLst>
          </p:cNvPr>
          <p:cNvPicPr>
            <a:picLocks noChangeAspect="1"/>
          </p:cNvPicPr>
          <p:nvPr/>
        </p:nvPicPr>
        <p:blipFill>
          <a:blip r:embed="rId9"/>
          <a:stretch>
            <a:fillRect/>
          </a:stretch>
        </p:blipFill>
        <p:spPr>
          <a:xfrm>
            <a:off x="185877" y="5207836"/>
            <a:ext cx="719282" cy="710242"/>
          </a:xfrm>
          <a:prstGeom prst="rect">
            <a:avLst/>
          </a:prstGeom>
        </p:spPr>
      </p:pic>
      <p:sp>
        <p:nvSpPr>
          <p:cNvPr id="22" name="タイトル 1">
            <a:extLst>
              <a:ext uri="{FF2B5EF4-FFF2-40B4-BE49-F238E27FC236}">
                <a16:creationId xmlns:a16="http://schemas.microsoft.com/office/drawing/2014/main" id="{115B5478-E214-4226-A466-D0AECED1D894}"/>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2750016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B762-B059-738E-205E-B99764EBB863}"/>
            </a:ext>
          </a:extLst>
        </p:cNvPr>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80918CA8-3709-B50D-54DC-8EC20F67932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32"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80918CA8-3709-B50D-54DC-8EC20F6793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03AB250C-9D98-A0C6-C704-127F125A3FF8}"/>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 name="吹き出し: 角を丸めた四角形 4">
            <a:extLst>
              <a:ext uri="{FF2B5EF4-FFF2-40B4-BE49-F238E27FC236}">
                <a16:creationId xmlns:a16="http://schemas.microsoft.com/office/drawing/2014/main" id="{1A0E80C3-7194-033A-A01D-C21CBE219351}"/>
              </a:ext>
            </a:extLst>
          </p:cNvPr>
          <p:cNvSpPr/>
          <p:nvPr/>
        </p:nvSpPr>
        <p:spPr>
          <a:xfrm>
            <a:off x="2217974" y="1932718"/>
            <a:ext cx="6264696" cy="2052968"/>
          </a:xfrm>
          <a:prstGeom prst="wedgeRoundRectCallout">
            <a:avLst>
              <a:gd name="adj1" fmla="val -60248"/>
              <a:gd name="adj2" fmla="val 6147"/>
              <a:gd name="adj3" fmla="val 16667"/>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BB299F39-711B-FE45-4954-F9EC6542DBD3}"/>
              </a:ext>
            </a:extLst>
          </p:cNvPr>
          <p:cNvSpPr txBox="1"/>
          <p:nvPr/>
        </p:nvSpPr>
        <p:spPr>
          <a:xfrm>
            <a:off x="2350871" y="1967021"/>
            <a:ext cx="6120680" cy="1872051"/>
          </a:xfrm>
          <a:prstGeom prst="rect">
            <a:avLst/>
          </a:prstGeom>
          <a:noFill/>
        </p:spPr>
        <p:txBody>
          <a:bodyPr wrap="square" anchor="ctr">
            <a:spAutoFit/>
          </a:bodyPr>
          <a:lstStyle/>
          <a:p>
            <a:pPr>
              <a:lnSpc>
                <a:spcPct val="130000"/>
              </a:lnSpc>
            </a:pPr>
            <a:r>
              <a:rPr lang="ja-JP" altLang="en-US" b="1" u="sng" dirty="0">
                <a:solidFill>
                  <a:srgbClr val="009650"/>
                </a:solidFill>
                <a:latin typeface="メイリオ" panose="020B0604030504040204" pitchFamily="50" charset="-128"/>
                <a:ea typeface="メイリオ" panose="020B0604030504040204" pitchFamily="50" charset="-128"/>
              </a:rPr>
              <a:t>事例</a:t>
            </a:r>
          </a:p>
          <a:p>
            <a:pPr>
              <a:lnSpc>
                <a:spcPct val="130000"/>
              </a:lnSpc>
            </a:pPr>
            <a:r>
              <a:rPr lang="ja-JP" altLang="en-US" b="1" dirty="0">
                <a:latin typeface="メイリオ" panose="020B0604030504040204" pitchFamily="50" charset="-128"/>
                <a:ea typeface="メイリオ" panose="020B0604030504040204" pitchFamily="50" charset="-128"/>
              </a:rPr>
              <a:t>地震の直後に、「動物園からライオンが放たれた」というデマが</a:t>
            </a:r>
            <a:r>
              <a:rPr lang="en-US" altLang="ja-JP" b="1" dirty="0">
                <a:latin typeface="メイリオ" panose="020B0604030504040204" pitchFamily="50" charset="-128"/>
                <a:ea typeface="メイリオ" panose="020B0604030504040204" pitchFamily="50" charset="-128"/>
              </a:rPr>
              <a:t>SNS</a:t>
            </a:r>
            <a:r>
              <a:rPr lang="ja-JP" altLang="en-US" b="1" dirty="0" err="1">
                <a:latin typeface="メイリオ" panose="020B0604030504040204" pitchFamily="50" charset="-128"/>
                <a:ea typeface="メイリオ" panose="020B0604030504040204" pitchFamily="50" charset="-128"/>
              </a:rPr>
              <a:t>で拡</a:t>
            </a:r>
            <a:r>
              <a:rPr lang="ja-JP" altLang="en-US" b="1" dirty="0">
                <a:latin typeface="メイリオ" panose="020B0604030504040204" pitchFamily="50" charset="-128"/>
                <a:ea typeface="メイリオ" panose="020B0604030504040204" pitchFamily="50" charset="-128"/>
              </a:rPr>
              <a:t>散され、動物園の職員が本来不要な多数の問い合わせ対応に追われたり、正常な業務に支障を来すような状況となった。</a:t>
            </a:r>
          </a:p>
        </p:txBody>
      </p:sp>
      <p:sp>
        <p:nvSpPr>
          <p:cNvPr id="8" name="テキスト ボックス 7">
            <a:extLst>
              <a:ext uri="{FF2B5EF4-FFF2-40B4-BE49-F238E27FC236}">
                <a16:creationId xmlns:a16="http://schemas.microsoft.com/office/drawing/2014/main" id="{2967C054-C6DA-1C48-D6E4-0F84EDC85347}"/>
              </a:ext>
            </a:extLst>
          </p:cNvPr>
          <p:cNvSpPr txBox="1"/>
          <p:nvPr/>
        </p:nvSpPr>
        <p:spPr>
          <a:xfrm>
            <a:off x="871398" y="4382979"/>
            <a:ext cx="7970442" cy="1908215"/>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災害時には偽・誤情報が拡散しやすくなります。</a:t>
            </a:r>
            <a:r>
              <a:rPr lang="ja-JP" altLang="en-US" b="1" dirty="0">
                <a:latin typeface="メイリオ" panose="020B0604030504040204" pitchFamily="50" charset="-128"/>
                <a:ea typeface="メイリオ" panose="020B0604030504040204" pitchFamily="50" charset="-128"/>
              </a:rPr>
              <a:t>真偽の不確かな情報については、安易に拡散せず、公的機関の情報や報道、またファクトチェック団体からの情報等によりご確認ください。</a:t>
            </a:r>
            <a:endParaRPr lang="en-US" altLang="ja-JP" b="1" dirty="0">
              <a:latin typeface="メイリオ" panose="020B0604030504040204" pitchFamily="50" charset="-128"/>
              <a:ea typeface="メイリオ" panose="020B0604030504040204" pitchFamily="50" charset="-128"/>
            </a:endParaRPr>
          </a:p>
          <a:p>
            <a:pPr>
              <a:spcBef>
                <a:spcPts val="1200"/>
              </a:spcBef>
            </a:pPr>
            <a:r>
              <a:rPr lang="ja-JP" altLang="en-US" b="1" dirty="0">
                <a:latin typeface="メイリオ" panose="020B0604030504040204" pitchFamily="50" charset="-128"/>
                <a:ea typeface="メイリオ" panose="020B0604030504040204" pitchFamily="50" charset="-128"/>
              </a:rPr>
              <a:t>この事例は、</a:t>
            </a:r>
            <a:r>
              <a:rPr lang="ja-JP" altLang="en-US" b="1" dirty="0">
                <a:solidFill>
                  <a:srgbClr val="009650"/>
                </a:solidFill>
                <a:latin typeface="メイリオ" panose="020B0604030504040204" pitchFamily="50" charset="-128"/>
                <a:ea typeface="メイリオ" panose="020B0604030504040204" pitchFamily="50" charset="-128"/>
              </a:rPr>
              <a:t>刑法上の偽計業務妨害罪になり得ます。</a:t>
            </a:r>
            <a:r>
              <a:rPr lang="ja-JP" altLang="en-US" b="1" dirty="0">
                <a:latin typeface="メイリオ" panose="020B0604030504040204" pitchFamily="50" charset="-128"/>
                <a:ea typeface="メイリオ" panose="020B0604030504040204" pitchFamily="50" charset="-128"/>
              </a:rPr>
              <a:t>このように、</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発信によって、個人間のトラブルだけでなく、</a:t>
            </a:r>
            <a:r>
              <a:rPr lang="ja-JP" altLang="en-US" b="1" dirty="0">
                <a:solidFill>
                  <a:srgbClr val="009650"/>
                </a:solidFill>
                <a:latin typeface="メイリオ" panose="020B0604030504040204" pitchFamily="50" charset="-128"/>
                <a:ea typeface="メイリオ" panose="020B0604030504040204" pitchFamily="50" charset="-128"/>
              </a:rPr>
              <a:t>刑法等の犯罪行為に問われる場合もありますので、十分な注意が必要です。</a:t>
            </a:r>
            <a:endParaRPr lang="en-US" altLang="ja-JP" b="1" dirty="0">
              <a:solidFill>
                <a:srgbClr val="009650"/>
              </a:solidFill>
              <a:latin typeface="メイリオ" panose="020B0604030504040204" pitchFamily="50" charset="-128"/>
              <a:ea typeface="メイリオ" panose="020B0604030504040204" pitchFamily="50" charset="-128"/>
            </a:endParaRPr>
          </a:p>
        </p:txBody>
      </p:sp>
      <p:grpSp>
        <p:nvGrpSpPr>
          <p:cNvPr id="17" name="グループ化 16">
            <a:extLst>
              <a:ext uri="{FF2B5EF4-FFF2-40B4-BE49-F238E27FC236}">
                <a16:creationId xmlns:a16="http://schemas.microsoft.com/office/drawing/2014/main" id="{750417D2-A930-43DC-B489-52C400F56C31}"/>
              </a:ext>
            </a:extLst>
          </p:cNvPr>
          <p:cNvGrpSpPr/>
          <p:nvPr/>
        </p:nvGrpSpPr>
        <p:grpSpPr>
          <a:xfrm>
            <a:off x="374612" y="3897905"/>
            <a:ext cx="1440160" cy="461665"/>
            <a:chOff x="1641715" y="2924944"/>
            <a:chExt cx="1440160" cy="461665"/>
          </a:xfrm>
        </p:grpSpPr>
        <p:sp>
          <p:nvSpPr>
            <p:cNvPr id="18" name="四角形: 角を丸くする 17">
              <a:extLst>
                <a:ext uri="{FF2B5EF4-FFF2-40B4-BE49-F238E27FC236}">
                  <a16:creationId xmlns:a16="http://schemas.microsoft.com/office/drawing/2014/main" id="{A4499463-66EA-4E88-9A20-07DB14598222}"/>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DD050A37-9AAA-4902-B760-E3B80A9B74CC}"/>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pic>
        <p:nvPicPr>
          <p:cNvPr id="20" name="図 19">
            <a:extLst>
              <a:ext uri="{FF2B5EF4-FFF2-40B4-BE49-F238E27FC236}">
                <a16:creationId xmlns:a16="http://schemas.microsoft.com/office/drawing/2014/main" id="{A0910972-0650-44E6-99F9-517282E7D951}"/>
              </a:ext>
            </a:extLst>
          </p:cNvPr>
          <p:cNvPicPr>
            <a:picLocks noChangeAspect="1"/>
          </p:cNvPicPr>
          <p:nvPr/>
        </p:nvPicPr>
        <p:blipFill>
          <a:blip r:embed="rId7"/>
          <a:stretch>
            <a:fillRect/>
          </a:stretch>
        </p:blipFill>
        <p:spPr>
          <a:xfrm>
            <a:off x="251919" y="4401742"/>
            <a:ext cx="719282" cy="710242"/>
          </a:xfrm>
          <a:prstGeom prst="rect">
            <a:avLst/>
          </a:prstGeom>
        </p:spPr>
      </p:pic>
      <p:pic>
        <p:nvPicPr>
          <p:cNvPr id="21" name="図 20">
            <a:extLst>
              <a:ext uri="{FF2B5EF4-FFF2-40B4-BE49-F238E27FC236}">
                <a16:creationId xmlns:a16="http://schemas.microsoft.com/office/drawing/2014/main" id="{2E5924F0-FF83-475E-B6E0-4C98C85621C9}"/>
              </a:ext>
            </a:extLst>
          </p:cNvPr>
          <p:cNvPicPr>
            <a:picLocks noChangeAspect="1"/>
          </p:cNvPicPr>
          <p:nvPr/>
        </p:nvPicPr>
        <p:blipFill>
          <a:blip r:embed="rId7"/>
          <a:stretch>
            <a:fillRect/>
          </a:stretch>
        </p:blipFill>
        <p:spPr>
          <a:xfrm>
            <a:off x="251919" y="5356569"/>
            <a:ext cx="719282" cy="710242"/>
          </a:xfrm>
          <a:prstGeom prst="rect">
            <a:avLst/>
          </a:prstGeom>
        </p:spPr>
      </p:pic>
      <p:grpSp>
        <p:nvGrpSpPr>
          <p:cNvPr id="22" name="グループ化 21">
            <a:extLst>
              <a:ext uri="{FF2B5EF4-FFF2-40B4-BE49-F238E27FC236}">
                <a16:creationId xmlns:a16="http://schemas.microsoft.com/office/drawing/2014/main" id="{01CE2F94-C2D8-4DF2-BC47-275F496CE1E8}"/>
              </a:ext>
            </a:extLst>
          </p:cNvPr>
          <p:cNvGrpSpPr/>
          <p:nvPr/>
        </p:nvGrpSpPr>
        <p:grpSpPr>
          <a:xfrm>
            <a:off x="374612" y="1315023"/>
            <a:ext cx="5592803" cy="592201"/>
            <a:chOff x="607199" y="4603737"/>
            <a:chExt cx="4113274" cy="592201"/>
          </a:xfrm>
        </p:grpSpPr>
        <p:sp>
          <p:nvSpPr>
            <p:cNvPr id="23" name="Rectangle 1">
              <a:extLst>
                <a:ext uri="{FF2B5EF4-FFF2-40B4-BE49-F238E27FC236}">
                  <a16:creationId xmlns:a16="http://schemas.microsoft.com/office/drawing/2014/main" id="{C53822FC-D06B-489E-AE4B-C6C59E05BCFF}"/>
                </a:ext>
              </a:extLst>
            </p:cNvPr>
            <p:cNvSpPr>
              <a:spLocks noChangeArrowheads="1"/>
            </p:cNvSpPr>
            <p:nvPr/>
          </p:nvSpPr>
          <p:spPr bwMode="auto">
            <a:xfrm>
              <a:off x="1043934" y="4603737"/>
              <a:ext cx="367653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刑法等の犯罪行為につながる事例</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24" name="図 23">
              <a:extLst>
                <a:ext uri="{FF2B5EF4-FFF2-40B4-BE49-F238E27FC236}">
                  <a16:creationId xmlns:a16="http://schemas.microsoft.com/office/drawing/2014/main" id="{F83615E1-BFDF-4C1E-9BD3-4E15B0E158F2}"/>
                </a:ext>
              </a:extLst>
            </p:cNvPr>
            <p:cNvPicPr>
              <a:picLocks noChangeAspect="1"/>
            </p:cNvPicPr>
            <p:nvPr/>
          </p:nvPicPr>
          <p:blipFill>
            <a:blip r:embed="rId8"/>
            <a:stretch>
              <a:fillRect/>
            </a:stretch>
          </p:blipFill>
          <p:spPr>
            <a:xfrm>
              <a:off x="607199" y="4669960"/>
              <a:ext cx="468891" cy="525978"/>
            </a:xfrm>
            <a:prstGeom prst="rect">
              <a:avLst/>
            </a:prstGeom>
          </p:spPr>
        </p:pic>
      </p:grpSp>
      <p:pic>
        <p:nvPicPr>
          <p:cNvPr id="25" name="図 24" descr="アイコン&#10;&#10;自動的に生成された説明">
            <a:extLst>
              <a:ext uri="{FF2B5EF4-FFF2-40B4-BE49-F238E27FC236}">
                <a16:creationId xmlns:a16="http://schemas.microsoft.com/office/drawing/2014/main" id="{30BCDB7D-898B-4A7E-8339-D1C149A09C5B}"/>
              </a:ext>
            </a:extLst>
          </p:cNvPr>
          <p:cNvPicPr>
            <a:picLocks noChangeAspect="1"/>
          </p:cNvPicPr>
          <p:nvPr/>
        </p:nvPicPr>
        <p:blipFill>
          <a:blip r:embed="rId9"/>
          <a:stretch>
            <a:fillRect/>
          </a:stretch>
        </p:blipFill>
        <p:spPr>
          <a:xfrm>
            <a:off x="520878" y="2448805"/>
            <a:ext cx="1399429" cy="1334468"/>
          </a:xfrm>
          <a:prstGeom prst="rect">
            <a:avLst/>
          </a:prstGeom>
        </p:spPr>
      </p:pic>
      <p:sp>
        <p:nvSpPr>
          <p:cNvPr id="26" name="タイトル 1">
            <a:extLst>
              <a:ext uri="{FF2B5EF4-FFF2-40B4-BE49-F238E27FC236}">
                <a16:creationId xmlns:a16="http://schemas.microsoft.com/office/drawing/2014/main" id="{6AF9C658-B508-46B2-8E7D-F4EDBAED0338}"/>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1888074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r>
              <a:rPr lang="ja-JP" altLang="en-US" sz="4800" dirty="0">
                <a:solidFill>
                  <a:srgbClr val="009650"/>
                </a:solidFill>
              </a:rPr>
              <a:t>理解度チェック</a:t>
            </a:r>
            <a:endParaRPr lang="en-US" altLang="ja-JP" sz="4800" dirty="0">
              <a:solidFill>
                <a:srgbClr val="009650"/>
              </a:solidFill>
            </a:endParaRPr>
          </a:p>
        </p:txBody>
      </p:sp>
    </p:spTree>
    <p:extLst>
      <p:ext uri="{BB962C8B-B14F-4D97-AF65-F5344CB8AC3E}">
        <p14:creationId xmlns:p14="http://schemas.microsoft.com/office/powerpoint/2010/main" val="2707042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79721-2516-5C02-6DEC-806E09DB7E3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39CCD2-256C-B778-1B3B-DC20E7C586D2}"/>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pic>
        <p:nvPicPr>
          <p:cNvPr id="13" name="図 12" descr="スポーツゲーム が含まれている画像&#10;&#10;自動的に生成された説明">
            <a:extLst>
              <a:ext uri="{FF2B5EF4-FFF2-40B4-BE49-F238E27FC236}">
                <a16:creationId xmlns:a16="http://schemas.microsoft.com/office/drawing/2014/main" id="{11DE10B0-004A-887C-84AE-5B4D683AB874}"/>
              </a:ext>
            </a:extLst>
          </p:cNvPr>
          <p:cNvPicPr>
            <a:picLocks noChangeAspect="1"/>
          </p:cNvPicPr>
          <p:nvPr/>
        </p:nvPicPr>
        <p:blipFill>
          <a:blip r:embed="rId3"/>
          <a:stretch>
            <a:fillRect/>
          </a:stretch>
        </p:blipFill>
        <p:spPr>
          <a:xfrm>
            <a:off x="7092280" y="4865957"/>
            <a:ext cx="1434938" cy="1846680"/>
          </a:xfrm>
          <a:prstGeom prst="rect">
            <a:avLst/>
          </a:prstGeom>
        </p:spPr>
      </p:pic>
      <p:sp>
        <p:nvSpPr>
          <p:cNvPr id="8" name="タイトル 1">
            <a:extLst>
              <a:ext uri="{FF2B5EF4-FFF2-40B4-BE49-F238E27FC236}">
                <a16:creationId xmlns:a16="http://schemas.microsoft.com/office/drawing/2014/main" id="{34A67B25-F684-F4C2-7A7C-E5E5CF42D7A9}"/>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9" name="グループ化 8">
            <a:extLst>
              <a:ext uri="{FF2B5EF4-FFF2-40B4-BE49-F238E27FC236}">
                <a16:creationId xmlns:a16="http://schemas.microsoft.com/office/drawing/2014/main" id="{138817DB-F377-4026-B4CD-E00B6DC6168F}"/>
              </a:ext>
            </a:extLst>
          </p:cNvPr>
          <p:cNvGrpSpPr/>
          <p:nvPr/>
        </p:nvGrpSpPr>
        <p:grpSpPr>
          <a:xfrm>
            <a:off x="267068" y="1284524"/>
            <a:ext cx="8808565" cy="4252722"/>
            <a:chOff x="267068" y="1284524"/>
            <a:chExt cx="8808565" cy="4252722"/>
          </a:xfrm>
        </p:grpSpPr>
        <p:sp>
          <p:nvSpPr>
            <p:cNvPr id="3" name="テキスト ボックス 2">
              <a:extLst>
                <a:ext uri="{FF2B5EF4-FFF2-40B4-BE49-F238E27FC236}">
                  <a16:creationId xmlns:a16="http://schemas.microsoft.com/office/drawing/2014/main" id="{AF81926F-D6FE-BD03-8C88-C21E692CB6D3}"/>
                </a:ext>
              </a:extLst>
            </p:cNvPr>
            <p:cNvSpPr txBox="1"/>
            <p:nvPr/>
          </p:nvSpPr>
          <p:spPr>
            <a:xfrm>
              <a:off x="267068" y="1284524"/>
              <a:ext cx="8625412" cy="800219"/>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問題</a:t>
              </a:r>
              <a:r>
                <a:rPr lang="en-US" altLang="ja-JP" sz="2800" b="1" u="sng" dirty="0">
                  <a:solidFill>
                    <a:srgbClr val="00B050"/>
                  </a:solidFill>
                  <a:latin typeface="メイリオ" panose="020B0604030504040204" pitchFamily="50" charset="-128"/>
                  <a:ea typeface="メイリオ" panose="020B0604030504040204" pitchFamily="50" charset="-128"/>
                </a:rPr>
                <a:t>A</a:t>
              </a:r>
            </a:p>
            <a:p>
              <a:r>
                <a:rPr kumimoji="1" lang="ja-JP" altLang="en-US" b="1" dirty="0">
                  <a:latin typeface="メイリオ" panose="020B0604030504040204" pitchFamily="50" charset="-128"/>
                  <a:ea typeface="メイリオ" panose="020B0604030504040204" pitchFamily="50" charset="-128"/>
                </a:rPr>
                <a:t>以下の事例において、正しい対応はどれでしょうか？</a:t>
              </a:r>
              <a:endParaRPr kumimoji="1" lang="en-US" altLang="ja-JP" b="1"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20C2848E-841F-3BD1-E9A1-4E1984E8665F}"/>
                </a:ext>
              </a:extLst>
            </p:cNvPr>
            <p:cNvSpPr txBox="1"/>
            <p:nvPr/>
          </p:nvSpPr>
          <p:spPr>
            <a:xfrm>
              <a:off x="350167" y="3505921"/>
              <a:ext cx="8725466" cy="2031325"/>
            </a:xfrm>
            <a:prstGeom prst="rect">
              <a:avLst/>
            </a:prstGeom>
            <a:noFill/>
          </p:spPr>
          <p:txBody>
            <a:bodyPr wrap="none" rtlCol="0">
              <a:spAutoFit/>
            </a:bodyPr>
            <a:lstStyle/>
            <a:p>
              <a:endParaRPr kumimoji="1" lang="en-US" altLang="ja-JP" b="1" dirty="0">
                <a:latin typeface="メイリオ" panose="020B0604030504040204" pitchFamily="50" charset="-128"/>
                <a:ea typeface="メイリオ" panose="020B0604030504040204" pitchFamily="50" charset="-128"/>
              </a:endParaRPr>
            </a:p>
            <a:p>
              <a:r>
                <a:rPr kumimoji="1" lang="ja-JP" altLang="en-US" b="1" dirty="0">
                  <a:solidFill>
                    <a:srgbClr val="00B050"/>
                  </a:solidFill>
                  <a:latin typeface="メイリオ" panose="020B0604030504040204" pitchFamily="50" charset="-128"/>
                  <a:ea typeface="メイリオ" panose="020B0604030504040204" pitchFamily="50" charset="-128"/>
                </a:rPr>
                <a:t>❶</a:t>
              </a:r>
              <a:r>
                <a:rPr kumimoji="1" lang="ja-JP" altLang="en-US" b="1" dirty="0">
                  <a:latin typeface="メイリオ" panose="020B0604030504040204" pitchFamily="50" charset="-128"/>
                  <a:ea typeface="メイリオ" panose="020B0604030504040204" pitchFamily="50" charset="-128"/>
                </a:rPr>
                <a:t>緊急の情報なので、すぐに近隣の知り合いにメッセージを伝える。</a:t>
              </a:r>
              <a:endParaRPr kumimoji="1" lang="en-US" altLang="ja-JP" b="1" dirty="0">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r>
                <a:rPr kumimoji="1" lang="ja-JP" altLang="en-US" b="1" dirty="0">
                  <a:solidFill>
                    <a:srgbClr val="00B050"/>
                  </a:solidFill>
                  <a:latin typeface="メイリオ" panose="020B0604030504040204" pitchFamily="50" charset="-128"/>
                  <a:ea typeface="メイリオ" panose="020B0604030504040204" pitchFamily="50" charset="-128"/>
                </a:rPr>
                <a:t>➋</a:t>
              </a:r>
              <a:r>
                <a:rPr kumimoji="1" lang="ja-JP" altLang="en-US" b="1" dirty="0">
                  <a:latin typeface="メイリオ" panose="020B0604030504040204" pitchFamily="50" charset="-128"/>
                  <a:ea typeface="メイリオ" panose="020B0604030504040204" pitchFamily="50" charset="-128"/>
                </a:rPr>
                <a:t>正しい情報か分からないので、まず、信頼出来る情報源から真偽をたしかめる。</a:t>
              </a:r>
              <a:endParaRPr kumimoji="1" lang="en-US" altLang="ja-JP" b="1" dirty="0">
                <a:latin typeface="メイリオ" panose="020B0604030504040204" pitchFamily="50" charset="-128"/>
                <a:ea typeface="メイリオ" panose="020B0604030504040204" pitchFamily="50" charset="-128"/>
              </a:endParaRPr>
            </a:p>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❸</a:t>
              </a:r>
              <a:r>
                <a:rPr lang="ja-JP" altLang="en-US" b="1" dirty="0">
                  <a:latin typeface="メイリオ" panose="020B0604030504040204" pitchFamily="50" charset="-128"/>
                  <a:ea typeface="メイリオ" panose="020B0604030504040204" pitchFamily="50" charset="-128"/>
                </a:rPr>
                <a:t>拡散希望とあるので、できるだけ情報が早く広まるよう、</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様々な</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に投稿する。</a:t>
              </a:r>
              <a:endParaRPr kumimoji="1" lang="en-US" altLang="ja-JP" b="1" dirty="0">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D1EECAB9-861C-4F8D-B64A-017C11EF8566}"/>
                </a:ext>
              </a:extLst>
            </p:cNvPr>
            <p:cNvGrpSpPr/>
            <p:nvPr/>
          </p:nvGrpSpPr>
          <p:grpSpPr>
            <a:xfrm>
              <a:off x="430147" y="2152924"/>
              <a:ext cx="8283706" cy="1299022"/>
              <a:chOff x="430147" y="2023702"/>
              <a:chExt cx="8283706" cy="1299022"/>
            </a:xfrm>
          </p:grpSpPr>
          <p:sp>
            <p:nvSpPr>
              <p:cNvPr id="2" name="テキスト ボックス 1">
                <a:extLst>
                  <a:ext uri="{FF2B5EF4-FFF2-40B4-BE49-F238E27FC236}">
                    <a16:creationId xmlns:a16="http://schemas.microsoft.com/office/drawing/2014/main" id="{B17DFD8E-7212-4086-8AB6-179674C21BEC}"/>
                  </a:ext>
                </a:extLst>
              </p:cNvPr>
              <p:cNvSpPr txBox="1"/>
              <p:nvPr/>
            </p:nvSpPr>
            <p:spPr>
              <a:xfrm>
                <a:off x="543481" y="2211548"/>
                <a:ext cx="8072586" cy="923330"/>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大きな災害の後、親しい友人から</a:t>
                </a:r>
                <a:r>
                  <a:rPr lang="ja-JP" altLang="en-US" b="1" dirty="0">
                    <a:solidFill>
                      <a:srgbClr val="00B050"/>
                    </a:solidFill>
                    <a:latin typeface="メイリオ" panose="020B0604030504040204" pitchFamily="50" charset="-128"/>
                    <a:ea typeface="メイリオ" panose="020B0604030504040204" pitchFamily="50" charset="-128"/>
                  </a:rPr>
                  <a:t>「拡散希望：友人の知り合いの警察官からの情報です。昨晩から窃盗団がいるらしいので警戒を」</a:t>
                </a:r>
                <a:r>
                  <a:rPr lang="ja-JP" altLang="en-US" b="1" dirty="0">
                    <a:latin typeface="メイリオ" panose="020B0604030504040204" pitchFamily="50" charset="-128"/>
                    <a:ea typeface="メイリオ" panose="020B0604030504040204" pitchFamily="50" charset="-128"/>
                  </a:rPr>
                  <a:t>というメッセージを受け取りました。さて、あなたはどうしますか？</a:t>
                </a:r>
                <a:endParaRPr lang="en-US" altLang="ja-JP" b="1" dirty="0">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95F87961-B62C-4387-9FA0-991E49B92AFC}"/>
                  </a:ext>
                </a:extLst>
              </p:cNvPr>
              <p:cNvSpPr/>
              <p:nvPr/>
            </p:nvSpPr>
            <p:spPr>
              <a:xfrm>
                <a:off x="430147" y="2023702"/>
                <a:ext cx="8283706" cy="129902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4113997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28E79-DAE3-8EF0-8EF8-B3BFD60ECE5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9E7A426-C737-8FDF-B604-CCBCEA9682B5}"/>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pic>
        <p:nvPicPr>
          <p:cNvPr id="11" name="図 10" descr="四角形 が含まれている画像&#10;&#10;自動的に生成された説明">
            <a:extLst>
              <a:ext uri="{FF2B5EF4-FFF2-40B4-BE49-F238E27FC236}">
                <a16:creationId xmlns:a16="http://schemas.microsoft.com/office/drawing/2014/main" id="{AC5D414C-0F76-7D38-329D-F9DB5AD8B364}"/>
              </a:ext>
            </a:extLst>
          </p:cNvPr>
          <p:cNvPicPr>
            <a:picLocks noChangeAspect="1"/>
          </p:cNvPicPr>
          <p:nvPr/>
        </p:nvPicPr>
        <p:blipFill>
          <a:blip r:embed="rId3"/>
          <a:stretch>
            <a:fillRect/>
          </a:stretch>
        </p:blipFill>
        <p:spPr>
          <a:xfrm>
            <a:off x="6084168" y="4797152"/>
            <a:ext cx="2410240" cy="1851846"/>
          </a:xfrm>
          <a:prstGeom prst="rect">
            <a:avLst/>
          </a:prstGeom>
        </p:spPr>
      </p:pic>
      <p:sp>
        <p:nvSpPr>
          <p:cNvPr id="10" name="タイトル 1">
            <a:extLst>
              <a:ext uri="{FF2B5EF4-FFF2-40B4-BE49-F238E27FC236}">
                <a16:creationId xmlns:a16="http://schemas.microsoft.com/office/drawing/2014/main" id="{8A61C169-4EC5-31B3-25C0-42380778AF43}"/>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7" name="グループ化 6">
            <a:extLst>
              <a:ext uri="{FF2B5EF4-FFF2-40B4-BE49-F238E27FC236}">
                <a16:creationId xmlns:a16="http://schemas.microsoft.com/office/drawing/2014/main" id="{09C691BC-031B-4962-816B-4247AD540D29}"/>
              </a:ext>
            </a:extLst>
          </p:cNvPr>
          <p:cNvGrpSpPr/>
          <p:nvPr/>
        </p:nvGrpSpPr>
        <p:grpSpPr>
          <a:xfrm>
            <a:off x="259294" y="1284524"/>
            <a:ext cx="8625412" cy="3980949"/>
            <a:chOff x="267068" y="1284524"/>
            <a:chExt cx="8625412" cy="3980949"/>
          </a:xfrm>
        </p:grpSpPr>
        <p:sp>
          <p:nvSpPr>
            <p:cNvPr id="8" name="テキスト ボックス 7">
              <a:extLst>
                <a:ext uri="{FF2B5EF4-FFF2-40B4-BE49-F238E27FC236}">
                  <a16:creationId xmlns:a16="http://schemas.microsoft.com/office/drawing/2014/main" id="{B555FC8A-CB47-4E38-A836-35DAECBB93CB}"/>
                </a:ext>
              </a:extLst>
            </p:cNvPr>
            <p:cNvSpPr txBox="1"/>
            <p:nvPr/>
          </p:nvSpPr>
          <p:spPr>
            <a:xfrm>
              <a:off x="267068" y="1284524"/>
              <a:ext cx="8625412" cy="800219"/>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問題</a:t>
              </a:r>
              <a:r>
                <a:rPr lang="en-US" altLang="ja-JP" sz="2800" b="1" u="sng" dirty="0">
                  <a:solidFill>
                    <a:srgbClr val="00B050"/>
                  </a:solidFill>
                  <a:latin typeface="メイリオ" panose="020B0604030504040204" pitchFamily="50" charset="-128"/>
                  <a:ea typeface="メイリオ" panose="020B0604030504040204" pitchFamily="50" charset="-128"/>
                </a:rPr>
                <a:t>B</a:t>
              </a:r>
            </a:p>
            <a:p>
              <a:r>
                <a:rPr kumimoji="1" lang="ja-JP" altLang="en-US" b="1" dirty="0">
                  <a:latin typeface="メイリオ" panose="020B0604030504040204" pitchFamily="50" charset="-128"/>
                  <a:ea typeface="メイリオ" panose="020B0604030504040204" pitchFamily="50" charset="-128"/>
                </a:rPr>
                <a:t>以下の事例において、正しい対応はどれでしょうか？</a:t>
              </a:r>
              <a:endParaRPr kumimoji="1" lang="en-US" altLang="ja-JP" b="1"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B965E61E-1B8A-427F-B209-A72D8516C7EE}"/>
                </a:ext>
              </a:extLst>
            </p:cNvPr>
            <p:cNvSpPr txBox="1"/>
            <p:nvPr/>
          </p:nvSpPr>
          <p:spPr>
            <a:xfrm>
              <a:off x="313564" y="3511147"/>
              <a:ext cx="5262979" cy="1754326"/>
            </a:xfrm>
            <a:prstGeom prst="rect">
              <a:avLst/>
            </a:prstGeom>
            <a:noFill/>
          </p:spPr>
          <p:txBody>
            <a:bodyPr wrap="none" rtlCol="0">
              <a:spAutoFit/>
            </a:bodyPr>
            <a:lstStyle/>
            <a:p>
              <a:endParaRPr kumimoji="1" lang="en-US" altLang="ja-JP" b="1" dirty="0">
                <a:latin typeface="メイリオ" panose="020B0604030504040204" pitchFamily="50" charset="-128"/>
                <a:ea typeface="メイリオ" panose="020B0604030504040204" pitchFamily="50" charset="-128"/>
              </a:endParaRPr>
            </a:p>
            <a:p>
              <a:r>
                <a:rPr lang="ja-JP" altLang="en-US" b="1" dirty="0">
                  <a:solidFill>
                    <a:srgbClr val="00B050"/>
                  </a:solidFill>
                  <a:latin typeface="メイリオ" panose="020B0604030504040204" pitchFamily="50" charset="-128"/>
                  <a:ea typeface="メイリオ" panose="020B0604030504040204" pitchFamily="50" charset="-128"/>
                </a:rPr>
                <a:t>❶</a:t>
              </a:r>
              <a:r>
                <a:rPr lang="ja-JP" altLang="en-US" b="1" dirty="0">
                  <a:latin typeface="メイリオ" panose="020B0604030504040204" pitchFamily="50" charset="-128"/>
                  <a:ea typeface="メイリオ" panose="020B0604030504040204" pitchFamily="50" charset="-128"/>
                </a:rPr>
                <a:t>ネコ以外の動物を検索してみる。</a:t>
              </a:r>
              <a:endParaRPr lang="en-US" altLang="ja-JP" b="1" dirty="0">
                <a:solidFill>
                  <a:srgbClr val="00B050"/>
                </a:solidFill>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r>
                <a:rPr kumimoji="1" lang="ja-JP" altLang="en-US" b="1" dirty="0">
                  <a:solidFill>
                    <a:srgbClr val="00B050"/>
                  </a:solidFill>
                  <a:latin typeface="メイリオ" panose="020B0604030504040204" pitchFamily="50" charset="-128"/>
                  <a:ea typeface="メイリオ" panose="020B0604030504040204" pitchFamily="50" charset="-128"/>
                </a:rPr>
                <a:t>➋</a:t>
              </a:r>
              <a:r>
                <a:rPr lang="ja-JP" altLang="en-US" b="1" dirty="0">
                  <a:latin typeface="メイリオ" panose="020B0604030504040204" pitchFamily="50" charset="-128"/>
                  <a:ea typeface="メイリオ" panose="020B0604030504040204" pitchFamily="50" charset="-128"/>
                </a:rPr>
                <a:t>使っているサービスやアプリを閉じる。</a:t>
              </a:r>
            </a:p>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❸</a:t>
              </a:r>
              <a:r>
                <a:rPr lang="ja-JP" altLang="en-US" b="1" dirty="0">
                  <a:latin typeface="メイリオ" panose="020B0604030504040204" pitchFamily="50" charset="-128"/>
                  <a:ea typeface="メイリオ" panose="020B0604030504040204" pitchFamily="50" charset="-128"/>
                </a:rPr>
                <a:t>ブラウザ・アプリのプライベート機能を使う。</a:t>
              </a:r>
              <a:endParaRPr kumimoji="1" lang="en-US" altLang="ja-JP" b="1"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1EA08EFA-95AB-4F34-A831-3A5FEE3FB81A}"/>
                </a:ext>
              </a:extLst>
            </p:cNvPr>
            <p:cNvGrpSpPr/>
            <p:nvPr/>
          </p:nvGrpSpPr>
          <p:grpSpPr>
            <a:xfrm>
              <a:off x="430147" y="2152924"/>
              <a:ext cx="8283706" cy="1204068"/>
              <a:chOff x="430147" y="2023702"/>
              <a:chExt cx="8283706" cy="1204068"/>
            </a:xfrm>
          </p:grpSpPr>
          <p:sp>
            <p:nvSpPr>
              <p:cNvPr id="13" name="テキスト ボックス 12">
                <a:extLst>
                  <a:ext uri="{FF2B5EF4-FFF2-40B4-BE49-F238E27FC236}">
                    <a16:creationId xmlns:a16="http://schemas.microsoft.com/office/drawing/2014/main" id="{2F114359-B7C2-4F5A-824E-D1816595C96F}"/>
                  </a:ext>
                </a:extLst>
              </p:cNvPr>
              <p:cNvSpPr txBox="1"/>
              <p:nvPr/>
            </p:nvSpPr>
            <p:spPr>
              <a:xfrm>
                <a:off x="543481" y="2177857"/>
                <a:ext cx="8072586" cy="923330"/>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動画サイトで「ネコ」を検索すると、</a:t>
                </a:r>
                <a:r>
                  <a:rPr lang="ja-JP" altLang="en-US" b="1" dirty="0">
                    <a:solidFill>
                      <a:srgbClr val="00B050"/>
                    </a:solidFill>
                    <a:latin typeface="メイリオ" panose="020B0604030504040204" pitchFamily="50" charset="-128"/>
                    <a:ea typeface="メイリオ" panose="020B0604030504040204" pitchFamily="50" charset="-128"/>
                  </a:rPr>
                  <a:t>おすすめ一覧にネコ動画がたくさん表示されるようになりました。</a:t>
                </a:r>
                <a:r>
                  <a:rPr lang="ja-JP" altLang="en-US" b="1" dirty="0">
                    <a:latin typeface="メイリオ" panose="020B0604030504040204" pitchFamily="50" charset="-128"/>
                    <a:ea typeface="メイリオ" panose="020B0604030504040204" pitchFamily="50" charset="-128"/>
                  </a:rPr>
                  <a:t>ネコとは関係のないおすすめ一覧を見るにはどうしたらよいでしょう？</a:t>
                </a:r>
                <a:endParaRPr lang="en-US" altLang="ja-JP" b="1" dirty="0">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D3D71EB0-3BCC-43BB-9314-853ADDA2BE14}"/>
                  </a:ext>
                </a:extLst>
              </p:cNvPr>
              <p:cNvSpPr/>
              <p:nvPr/>
            </p:nvSpPr>
            <p:spPr>
              <a:xfrm>
                <a:off x="430147" y="2023702"/>
                <a:ext cx="8283706" cy="120406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3162536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4F8A-258C-8A40-8978-84930A97840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DD7E13D-0938-FD9E-8B61-7FD5529BD54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pic>
        <p:nvPicPr>
          <p:cNvPr id="17" name="図 16" descr="アイコン&#10;&#10;自動的に生成された説明">
            <a:extLst>
              <a:ext uri="{FF2B5EF4-FFF2-40B4-BE49-F238E27FC236}">
                <a16:creationId xmlns:a16="http://schemas.microsoft.com/office/drawing/2014/main" id="{2791F65B-46BB-EFD9-8950-2C5489F48FFC}"/>
              </a:ext>
            </a:extLst>
          </p:cNvPr>
          <p:cNvPicPr>
            <a:picLocks noChangeAspect="1"/>
          </p:cNvPicPr>
          <p:nvPr/>
        </p:nvPicPr>
        <p:blipFill>
          <a:blip r:embed="rId3"/>
          <a:stretch>
            <a:fillRect/>
          </a:stretch>
        </p:blipFill>
        <p:spPr>
          <a:xfrm>
            <a:off x="7020272" y="4814795"/>
            <a:ext cx="1144954" cy="1791487"/>
          </a:xfrm>
          <a:prstGeom prst="rect">
            <a:avLst/>
          </a:prstGeom>
        </p:spPr>
      </p:pic>
      <p:sp>
        <p:nvSpPr>
          <p:cNvPr id="8" name="タイトル 1">
            <a:extLst>
              <a:ext uri="{FF2B5EF4-FFF2-40B4-BE49-F238E27FC236}">
                <a16:creationId xmlns:a16="http://schemas.microsoft.com/office/drawing/2014/main" id="{569776BB-7296-59A8-DF78-259EAE3A4FF0}"/>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9" name="グループ化 8">
            <a:extLst>
              <a:ext uri="{FF2B5EF4-FFF2-40B4-BE49-F238E27FC236}">
                <a16:creationId xmlns:a16="http://schemas.microsoft.com/office/drawing/2014/main" id="{CF2E0081-4440-4C09-B923-C02C192EF1CE}"/>
              </a:ext>
            </a:extLst>
          </p:cNvPr>
          <p:cNvGrpSpPr/>
          <p:nvPr/>
        </p:nvGrpSpPr>
        <p:grpSpPr>
          <a:xfrm>
            <a:off x="313564" y="1284524"/>
            <a:ext cx="8625412" cy="4811946"/>
            <a:chOff x="267068" y="1284524"/>
            <a:chExt cx="8625412" cy="4811946"/>
          </a:xfrm>
        </p:grpSpPr>
        <p:sp>
          <p:nvSpPr>
            <p:cNvPr id="10" name="テキスト ボックス 9">
              <a:extLst>
                <a:ext uri="{FF2B5EF4-FFF2-40B4-BE49-F238E27FC236}">
                  <a16:creationId xmlns:a16="http://schemas.microsoft.com/office/drawing/2014/main" id="{DF3D7C35-A5B3-48EE-9E8A-657F315675D6}"/>
                </a:ext>
              </a:extLst>
            </p:cNvPr>
            <p:cNvSpPr txBox="1"/>
            <p:nvPr/>
          </p:nvSpPr>
          <p:spPr>
            <a:xfrm>
              <a:off x="267068" y="1284524"/>
              <a:ext cx="8625412" cy="800219"/>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問題</a:t>
              </a:r>
              <a:r>
                <a:rPr lang="en-US" altLang="ja-JP" sz="2800" b="1" u="sng" dirty="0">
                  <a:solidFill>
                    <a:srgbClr val="00B050"/>
                  </a:solidFill>
                  <a:latin typeface="メイリオ" panose="020B0604030504040204" pitchFamily="50" charset="-128"/>
                  <a:ea typeface="メイリオ" panose="020B0604030504040204" pitchFamily="50" charset="-128"/>
                </a:rPr>
                <a:t>B</a:t>
              </a:r>
            </a:p>
            <a:p>
              <a:r>
                <a:rPr kumimoji="1" lang="ja-JP" altLang="en-US" b="1" dirty="0">
                  <a:latin typeface="メイリオ" panose="020B0604030504040204" pitchFamily="50" charset="-128"/>
                  <a:ea typeface="メイリオ" panose="020B0604030504040204" pitchFamily="50" charset="-128"/>
                </a:rPr>
                <a:t>以下の事例において、考えられる理由はどれでしょうか？</a:t>
              </a:r>
              <a:endParaRPr kumimoji="1" lang="en-US" altLang="ja-JP"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EFF4303C-6322-4193-9A49-78D5C512BACB}"/>
                </a:ext>
              </a:extLst>
            </p:cNvPr>
            <p:cNvSpPr txBox="1"/>
            <p:nvPr/>
          </p:nvSpPr>
          <p:spPr>
            <a:xfrm>
              <a:off x="313564" y="3511147"/>
              <a:ext cx="8443337" cy="2585323"/>
            </a:xfrm>
            <a:prstGeom prst="rect">
              <a:avLst/>
            </a:prstGeom>
            <a:noFill/>
          </p:spPr>
          <p:txBody>
            <a:bodyPr wrap="none" rtlCol="0">
              <a:spAutoFit/>
            </a:bodyPr>
            <a:lstStyle/>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❶</a:t>
              </a:r>
              <a:r>
                <a:rPr lang="ja-JP" altLang="en-US" b="1" dirty="0">
                  <a:latin typeface="メイリオ" panose="020B0604030504040204" pitchFamily="50" charset="-128"/>
                  <a:ea typeface="メイリオ" panose="020B0604030504040204" pitchFamily="50" charset="-128"/>
                </a:rPr>
                <a:t>ソーシャルメディアは自分と似たような意見の投稿が集まりやすい</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傾向があるから。自分や周囲の意見は世の中のありようと同じとは限らない。</a:t>
              </a:r>
            </a:p>
            <a:p>
              <a:endParaRPr lang="en-US" altLang="ja-JP" b="1" dirty="0">
                <a:latin typeface="メイリオ" panose="020B0604030504040204" pitchFamily="50" charset="-128"/>
                <a:ea typeface="メイリオ" panose="020B0604030504040204" pitchFamily="50" charset="-128"/>
              </a:endParaRPr>
            </a:p>
            <a:p>
              <a:pPr marL="177800" indent="-177800"/>
              <a:r>
                <a:rPr kumimoji="1" lang="ja-JP" altLang="en-US" b="1" dirty="0">
                  <a:solidFill>
                    <a:srgbClr val="00B050"/>
                  </a:solidFill>
                  <a:latin typeface="メイリオ" panose="020B0604030504040204" pitchFamily="50" charset="-128"/>
                  <a:ea typeface="メイリオ" panose="020B0604030504040204" pitchFamily="50" charset="-128"/>
                </a:rPr>
                <a:t>➋</a:t>
              </a:r>
              <a:r>
                <a:rPr lang="ja-JP" altLang="en-US" b="1" dirty="0">
                  <a:latin typeface="メイリオ" panose="020B0604030504040204" pitchFamily="50" charset="-128"/>
                  <a:ea typeface="メイリオ" panose="020B0604030504040204" pitchFamily="50" charset="-128"/>
                </a:rPr>
                <a:t>ソーシャルメディアでの情報拡散が足りないから。</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もっと拡散する方法を考えていかなければならない。</a:t>
              </a:r>
            </a:p>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❸</a:t>
              </a:r>
              <a:r>
                <a:rPr lang="ja-JP" altLang="en-US" b="1" dirty="0">
                  <a:latin typeface="メイリオ" panose="020B0604030504040204" pitchFamily="50" charset="-128"/>
                  <a:ea typeface="メイリオ" panose="020B0604030504040204" pitchFamily="50" charset="-128"/>
                </a:rPr>
                <a:t>世間一般の動きが広く知られないのは、</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知らせる立場の何らかの意図が働いているから。</a:t>
              </a:r>
              <a:endParaRPr kumimoji="1" lang="en-US" altLang="ja-JP" b="1"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29455DD3-A28F-4A52-9D53-169ED30B74B0}"/>
                </a:ext>
              </a:extLst>
            </p:cNvPr>
            <p:cNvGrpSpPr/>
            <p:nvPr/>
          </p:nvGrpSpPr>
          <p:grpSpPr>
            <a:xfrm>
              <a:off x="430147" y="2152924"/>
              <a:ext cx="8283706" cy="1204068"/>
              <a:chOff x="430147" y="2023702"/>
              <a:chExt cx="8283706" cy="1204068"/>
            </a:xfrm>
          </p:grpSpPr>
          <p:sp>
            <p:nvSpPr>
              <p:cNvPr id="14" name="テキスト ボックス 13">
                <a:extLst>
                  <a:ext uri="{FF2B5EF4-FFF2-40B4-BE49-F238E27FC236}">
                    <a16:creationId xmlns:a16="http://schemas.microsoft.com/office/drawing/2014/main" id="{41FA39FE-1488-4750-94D8-4B986060844E}"/>
                  </a:ext>
                </a:extLst>
              </p:cNvPr>
              <p:cNvSpPr txBox="1"/>
              <p:nvPr/>
            </p:nvSpPr>
            <p:spPr>
              <a:xfrm>
                <a:off x="543481" y="2177857"/>
                <a:ext cx="8072586" cy="923330"/>
              </a:xfrm>
              <a:prstGeom prst="rect">
                <a:avLst/>
              </a:prstGeom>
              <a:noFill/>
            </p:spPr>
            <p:txBody>
              <a:bodyPr wrap="square" rtlCol="0">
                <a:spAutoFit/>
              </a:bodyPr>
              <a:lstStyle/>
              <a:p>
                <a:r>
                  <a:rPr lang="ja-JP" altLang="en-US" b="1" dirty="0">
                    <a:solidFill>
                      <a:srgbClr val="00B050"/>
                    </a:solidFill>
                    <a:latin typeface="メイリオ" panose="020B0604030504040204" pitchFamily="50" charset="-128"/>
                    <a:ea typeface="メイリオ" panose="020B0604030504040204" pitchFamily="50" charset="-128"/>
                  </a:rPr>
                  <a:t>ソーシャルメディアでは大騒ぎになっているのに、そうした話題がソーシャルメディア以外で目にすることがない、</a:t>
                </a:r>
                <a:r>
                  <a:rPr lang="ja-JP" altLang="en-US" b="1" dirty="0">
                    <a:latin typeface="メイリオ" panose="020B0604030504040204" pitchFamily="50" charset="-128"/>
                    <a:ea typeface="メイリオ" panose="020B0604030504040204" pitchFamily="50" charset="-128"/>
                  </a:rPr>
                  <a:t>と感じる事があるのは、どんな理由でしょう？</a:t>
                </a:r>
              </a:p>
            </p:txBody>
          </p:sp>
          <p:sp>
            <p:nvSpPr>
              <p:cNvPr id="15" name="四角形: 角を丸くする 14">
                <a:extLst>
                  <a:ext uri="{FF2B5EF4-FFF2-40B4-BE49-F238E27FC236}">
                    <a16:creationId xmlns:a16="http://schemas.microsoft.com/office/drawing/2014/main" id="{D5210631-4E41-408D-A379-F53FA9987EDD}"/>
                  </a:ext>
                </a:extLst>
              </p:cNvPr>
              <p:cNvSpPr/>
              <p:nvPr/>
            </p:nvSpPr>
            <p:spPr>
              <a:xfrm>
                <a:off x="430147" y="2023702"/>
                <a:ext cx="8283706" cy="120406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2118146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547664" y="311581"/>
            <a:ext cx="7992888"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a:t>
            </a:r>
            <a:r>
              <a:rPr lang="ja-JP" altLang="en-US" sz="4000" dirty="0">
                <a:solidFill>
                  <a:srgbClr val="009650"/>
                </a:solidFill>
              </a:rPr>
              <a:t>デジタルリテラシーについて</a:t>
            </a:r>
            <a:endParaRPr lang="en-US" altLang="ja-JP" sz="4400" dirty="0">
              <a:solidFill>
                <a:srgbClr val="009650"/>
              </a:solidFill>
            </a:endParaRP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0A44C-40BF-B4AD-E5FF-BC3DEFF8077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8AE0BC5-C6B5-8C71-9EC3-B68ED533579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sp>
        <p:nvSpPr>
          <p:cNvPr id="3" name="テキスト ボックス 2">
            <a:extLst>
              <a:ext uri="{FF2B5EF4-FFF2-40B4-BE49-F238E27FC236}">
                <a16:creationId xmlns:a16="http://schemas.microsoft.com/office/drawing/2014/main" id="{5BB167C6-E5E0-B733-8E4C-38CA6AA0D18E}"/>
              </a:ext>
            </a:extLst>
          </p:cNvPr>
          <p:cNvSpPr txBox="1"/>
          <p:nvPr/>
        </p:nvSpPr>
        <p:spPr>
          <a:xfrm>
            <a:off x="533124" y="4485419"/>
            <a:ext cx="6965303" cy="523220"/>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問題</a:t>
            </a:r>
            <a:r>
              <a:rPr lang="en-US" altLang="ja-JP" sz="2800" b="1" dirty="0">
                <a:latin typeface="メイリオ" panose="020B0604030504040204" pitchFamily="50" charset="-128"/>
                <a:ea typeface="メイリオ" panose="020B0604030504040204" pitchFamily="50" charset="-128"/>
              </a:rPr>
              <a:t>C</a:t>
            </a:r>
          </a:p>
        </p:txBody>
      </p:sp>
      <p:pic>
        <p:nvPicPr>
          <p:cNvPr id="13" name="図 12" descr="アイコン&#10;&#10;自動的に生成された説明">
            <a:extLst>
              <a:ext uri="{FF2B5EF4-FFF2-40B4-BE49-F238E27FC236}">
                <a16:creationId xmlns:a16="http://schemas.microsoft.com/office/drawing/2014/main" id="{0AD38D39-238E-F4B9-7880-14B62E1260E0}"/>
              </a:ext>
            </a:extLst>
          </p:cNvPr>
          <p:cNvPicPr>
            <a:picLocks noChangeAspect="1"/>
          </p:cNvPicPr>
          <p:nvPr/>
        </p:nvPicPr>
        <p:blipFill>
          <a:blip r:embed="rId3"/>
          <a:stretch>
            <a:fillRect/>
          </a:stretch>
        </p:blipFill>
        <p:spPr>
          <a:xfrm>
            <a:off x="6804204" y="4979262"/>
            <a:ext cx="1244438" cy="1699992"/>
          </a:xfrm>
          <a:prstGeom prst="rect">
            <a:avLst/>
          </a:prstGeom>
        </p:spPr>
      </p:pic>
      <p:sp>
        <p:nvSpPr>
          <p:cNvPr id="8" name="タイトル 1">
            <a:extLst>
              <a:ext uri="{FF2B5EF4-FFF2-40B4-BE49-F238E27FC236}">
                <a16:creationId xmlns:a16="http://schemas.microsoft.com/office/drawing/2014/main" id="{5420ED2B-7ABF-613F-30D9-0B3F1404C26C}"/>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sp>
        <p:nvSpPr>
          <p:cNvPr id="2" name="テキスト ボックス 1">
            <a:extLst>
              <a:ext uri="{FF2B5EF4-FFF2-40B4-BE49-F238E27FC236}">
                <a16:creationId xmlns:a16="http://schemas.microsoft.com/office/drawing/2014/main" id="{366EB5E5-A154-C940-3FED-BEABDD48F819}"/>
              </a:ext>
            </a:extLst>
          </p:cNvPr>
          <p:cNvSpPr txBox="1"/>
          <p:nvPr/>
        </p:nvSpPr>
        <p:spPr>
          <a:xfrm>
            <a:off x="510127" y="1988840"/>
            <a:ext cx="1168910" cy="954107"/>
          </a:xfrm>
          <a:prstGeom prst="rect">
            <a:avLst/>
          </a:prstGeom>
          <a:noFill/>
        </p:spPr>
        <p:txBody>
          <a:bodyPr wrap="none" rtlCol="0">
            <a:spAutoFit/>
          </a:bodyPr>
          <a:lstStyle/>
          <a:p>
            <a:r>
              <a:rPr lang="ja-JP" altLang="en-US" sz="2800" b="1" dirty="0">
                <a:latin typeface="メイリオ" panose="020B0604030504040204" pitchFamily="50" charset="-128"/>
                <a:ea typeface="メイリオ" panose="020B0604030504040204" pitchFamily="50" charset="-128"/>
              </a:rPr>
              <a:t>問題</a:t>
            </a:r>
            <a:r>
              <a:rPr lang="en-US" altLang="ja-JP" sz="2800" b="1" dirty="0">
                <a:latin typeface="メイリオ" panose="020B0604030504040204" pitchFamily="50" charset="-128"/>
                <a:ea typeface="メイリオ" panose="020B0604030504040204" pitchFamily="50" charset="-128"/>
              </a:rPr>
              <a:t>A</a:t>
            </a:r>
          </a:p>
          <a:p>
            <a:r>
              <a:rPr lang="ja-JP" altLang="en-US" sz="2800" b="1" dirty="0">
                <a:latin typeface="メイリオ" panose="020B0604030504040204" pitchFamily="50" charset="-128"/>
                <a:ea typeface="メイリオ" panose="020B0604030504040204" pitchFamily="50" charset="-128"/>
              </a:rPr>
              <a:t>　　</a:t>
            </a:r>
            <a:endParaRPr lang="en-US" altLang="ja-JP" sz="2800" b="1"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6BC0F11-59ED-2A5F-224F-0B1F721E13E0}"/>
              </a:ext>
            </a:extLst>
          </p:cNvPr>
          <p:cNvSpPr txBox="1"/>
          <p:nvPr/>
        </p:nvSpPr>
        <p:spPr>
          <a:xfrm>
            <a:off x="510127" y="3240598"/>
            <a:ext cx="7633280"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問題</a:t>
            </a: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B</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756481F0-39F3-2F7E-7211-C31C382B70AA}"/>
              </a:ext>
            </a:extLst>
          </p:cNvPr>
          <p:cNvSpPr txBox="1"/>
          <p:nvPr/>
        </p:nvSpPr>
        <p:spPr>
          <a:xfrm>
            <a:off x="443228" y="1483076"/>
            <a:ext cx="1107996" cy="461665"/>
          </a:xfrm>
          <a:prstGeom prst="rect">
            <a:avLst/>
          </a:prstGeom>
          <a:noFill/>
        </p:spPr>
        <p:txBody>
          <a:bodyPr wrap="none" rtlCol="0">
            <a:spAutoFit/>
          </a:bodyPr>
          <a:lstStyle/>
          <a:p>
            <a:r>
              <a:rPr lang="ja-JP" altLang="en-US" sz="2400" b="1" dirty="0">
                <a:solidFill>
                  <a:srgbClr val="00B050"/>
                </a:solidFill>
                <a:latin typeface="メイリオ" panose="020B0604030504040204" pitchFamily="50" charset="-128"/>
                <a:ea typeface="メイリオ" panose="020B0604030504040204" pitchFamily="50" charset="-128"/>
              </a:rPr>
              <a:t>解答：</a:t>
            </a:r>
            <a:endParaRPr lang="en-US" altLang="ja-JP" sz="2400" b="1" dirty="0">
              <a:solidFill>
                <a:srgbClr val="00B050"/>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E274C1E5-DE2F-14B2-A1E1-0D313B84A917}"/>
              </a:ext>
            </a:extLst>
          </p:cNvPr>
          <p:cNvSpPr txBox="1"/>
          <p:nvPr/>
        </p:nvSpPr>
        <p:spPr>
          <a:xfrm>
            <a:off x="3692803" y="2014290"/>
            <a:ext cx="3057247" cy="523220"/>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２</a:t>
            </a:r>
            <a:r>
              <a:rPr lang="ja-JP" altLang="en-US" sz="2800" b="1" u="sng" dirty="0">
                <a:latin typeface="メイリオ" panose="020B0604030504040204" pitchFamily="50" charset="-128"/>
                <a:ea typeface="メイリオ" panose="020B0604030504040204" pitchFamily="50" charset="-128"/>
              </a:rPr>
              <a:t>　　</a:t>
            </a:r>
            <a:endParaRPr lang="en-US" altLang="ja-JP" sz="2800" b="1"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D136BFEE-AE67-27FC-D765-1CE25316582F}"/>
              </a:ext>
            </a:extLst>
          </p:cNvPr>
          <p:cNvSpPr txBox="1"/>
          <p:nvPr/>
        </p:nvSpPr>
        <p:spPr>
          <a:xfrm>
            <a:off x="3707904" y="3231186"/>
            <a:ext cx="543739" cy="523220"/>
          </a:xfrm>
          <a:prstGeom prst="rect">
            <a:avLst/>
          </a:prstGeom>
          <a:noFill/>
        </p:spPr>
        <p:txBody>
          <a:bodyPr wrap="non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３</a:t>
            </a:r>
            <a:endParaRPr lang="en-US" altLang="ja-JP" sz="2800" b="1" u="sng" dirty="0">
              <a:solidFill>
                <a:srgbClr val="00B050"/>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6BF12872-8C91-0751-4E58-90BCF302E432}"/>
              </a:ext>
            </a:extLst>
          </p:cNvPr>
          <p:cNvSpPr txBox="1"/>
          <p:nvPr/>
        </p:nvSpPr>
        <p:spPr>
          <a:xfrm>
            <a:off x="3707904" y="4485419"/>
            <a:ext cx="543739" cy="523220"/>
          </a:xfrm>
          <a:prstGeom prst="rect">
            <a:avLst/>
          </a:prstGeom>
          <a:noFill/>
        </p:spPr>
        <p:txBody>
          <a:bodyPr wrap="non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１</a:t>
            </a:r>
            <a:endParaRPr lang="en-US" altLang="ja-JP" sz="2800" b="1" u="sng" dirty="0">
              <a:solidFill>
                <a:srgbClr val="00B050"/>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DC75F911-82F7-4548-8AD4-09C9A712A42F}"/>
              </a:ext>
            </a:extLst>
          </p:cNvPr>
          <p:cNvSpPr txBox="1"/>
          <p:nvPr/>
        </p:nvSpPr>
        <p:spPr>
          <a:xfrm>
            <a:off x="5282501" y="2049902"/>
            <a:ext cx="3057247" cy="369332"/>
          </a:xfrm>
          <a:prstGeom prst="rect">
            <a:avLst/>
          </a:prstGeom>
          <a:noFill/>
        </p:spPr>
        <p:txBody>
          <a:bodyPr wrap="square" rtlCol="0">
            <a:spAutoFit/>
          </a:bodyPr>
          <a:lstStyle/>
          <a:p>
            <a:r>
              <a:rPr lang="en-US" altLang="ja-JP" dirty="0">
                <a:solidFill>
                  <a:srgbClr val="00B050"/>
                </a:solidFill>
                <a:latin typeface="メイリオ" panose="020B0604030504040204" pitchFamily="50" charset="-128"/>
                <a:ea typeface="メイリオ" panose="020B0604030504040204" pitchFamily="50" charset="-128"/>
              </a:rPr>
              <a:t>※ 18P, 19P</a:t>
            </a:r>
            <a:r>
              <a:rPr lang="ja-JP" altLang="en-US" dirty="0">
                <a:solidFill>
                  <a:srgbClr val="00B050"/>
                </a:solidFill>
                <a:latin typeface="メイリオ" panose="020B0604030504040204" pitchFamily="50" charset="-128"/>
                <a:ea typeface="メイリオ" panose="020B0604030504040204" pitchFamily="50" charset="-128"/>
              </a:rPr>
              <a:t>を再チェック！</a:t>
            </a:r>
            <a:endParaRPr lang="en-US" altLang="ja-JP"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C7BD5B4-0639-4C84-A949-94668828E412}"/>
              </a:ext>
            </a:extLst>
          </p:cNvPr>
          <p:cNvSpPr txBox="1"/>
          <p:nvPr/>
        </p:nvSpPr>
        <p:spPr>
          <a:xfrm>
            <a:off x="5282407" y="3317542"/>
            <a:ext cx="3057247" cy="369332"/>
          </a:xfrm>
          <a:prstGeom prst="rect">
            <a:avLst/>
          </a:prstGeom>
          <a:noFill/>
        </p:spPr>
        <p:txBody>
          <a:bodyPr wrap="square" rtlCol="0">
            <a:spAutoFit/>
          </a:bodyPr>
          <a:lstStyle/>
          <a:p>
            <a:r>
              <a:rPr lang="en-US" altLang="ja-JP" dirty="0">
                <a:solidFill>
                  <a:srgbClr val="00B050"/>
                </a:solidFill>
                <a:latin typeface="メイリオ" panose="020B0604030504040204" pitchFamily="50" charset="-128"/>
                <a:ea typeface="メイリオ" panose="020B0604030504040204" pitchFamily="50" charset="-128"/>
              </a:rPr>
              <a:t>※ 13P-15P</a:t>
            </a:r>
            <a:r>
              <a:rPr lang="ja-JP" altLang="en-US" dirty="0">
                <a:solidFill>
                  <a:srgbClr val="00B050"/>
                </a:solidFill>
                <a:latin typeface="メイリオ" panose="020B0604030504040204" pitchFamily="50" charset="-128"/>
                <a:ea typeface="メイリオ" panose="020B0604030504040204" pitchFamily="50" charset="-128"/>
              </a:rPr>
              <a:t>を再チェック！</a:t>
            </a:r>
            <a:endParaRPr lang="en-US" altLang="ja-JP"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D685D3C4-D045-486B-9B76-1AE9C83F0DBF}"/>
              </a:ext>
            </a:extLst>
          </p:cNvPr>
          <p:cNvSpPr txBox="1"/>
          <p:nvPr/>
        </p:nvSpPr>
        <p:spPr>
          <a:xfrm>
            <a:off x="5314596" y="4562363"/>
            <a:ext cx="3057247" cy="369332"/>
          </a:xfrm>
          <a:prstGeom prst="rect">
            <a:avLst/>
          </a:prstGeom>
          <a:noFill/>
        </p:spPr>
        <p:txBody>
          <a:bodyPr wrap="square" rtlCol="0">
            <a:spAutoFit/>
          </a:bodyPr>
          <a:lstStyle/>
          <a:p>
            <a:r>
              <a:rPr lang="en-US" altLang="ja-JP" dirty="0">
                <a:solidFill>
                  <a:srgbClr val="00B050"/>
                </a:solidFill>
                <a:latin typeface="メイリオ" panose="020B0604030504040204" pitchFamily="50" charset="-128"/>
                <a:ea typeface="メイリオ" panose="020B0604030504040204" pitchFamily="50" charset="-128"/>
              </a:rPr>
              <a:t>※ 16P</a:t>
            </a:r>
            <a:r>
              <a:rPr lang="ja-JP" altLang="en-US" dirty="0">
                <a:solidFill>
                  <a:srgbClr val="00B050"/>
                </a:solidFill>
                <a:latin typeface="メイリオ" panose="020B0604030504040204" pitchFamily="50" charset="-128"/>
                <a:ea typeface="メイリオ" panose="020B0604030504040204" pitchFamily="50" charset="-128"/>
              </a:rPr>
              <a:t>を再チェック！</a:t>
            </a:r>
            <a:endParaRPr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08396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525256"/>
            <a:ext cx="4134465" cy="490904"/>
          </a:xfrm>
        </p:spPr>
        <p:txBody>
          <a:bodyPr wrap="none">
            <a:spAutoFit/>
          </a:bodyPr>
          <a:lstStyle/>
          <a:p>
            <a:r>
              <a:rPr lang="ja-JP" altLang="en-US" sz="2800" dirty="0"/>
              <a:t>デジタルリテラシーとは</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7" name="テキスト ボックス 6">
            <a:extLst>
              <a:ext uri="{FF2B5EF4-FFF2-40B4-BE49-F238E27FC236}">
                <a16:creationId xmlns:a16="http://schemas.microsoft.com/office/drawing/2014/main" id="{3FAACBE9-BCEA-48A1-BC55-E8D345B1EBCB}"/>
              </a:ext>
            </a:extLst>
          </p:cNvPr>
          <p:cNvSpPr txBox="1"/>
          <p:nvPr/>
        </p:nvSpPr>
        <p:spPr>
          <a:xfrm>
            <a:off x="215581" y="1204686"/>
            <a:ext cx="8784976" cy="3826432"/>
          </a:xfrm>
          <a:prstGeom prst="rect">
            <a:avLst/>
          </a:prstGeom>
          <a:noFill/>
        </p:spPr>
        <p:txBody>
          <a:bodyPr wrap="square">
            <a:spAutoFit/>
          </a:bodyPr>
          <a:lstStyle/>
          <a:p>
            <a:pPr algn="l">
              <a:lnSpc>
                <a:spcPct val="130000"/>
              </a:lnSpc>
            </a:pPr>
            <a:r>
              <a:rPr lang="ja-JP" altLang="en-US" sz="2400" b="1" i="0" dirty="0">
                <a:solidFill>
                  <a:srgbClr val="009650"/>
                </a:solidFill>
                <a:effectLst/>
                <a:latin typeface="メイリオ" panose="020B0604030504040204" pitchFamily="50" charset="-128"/>
                <a:ea typeface="メイリオ" panose="020B0604030504040204" pitchFamily="50" charset="-128"/>
              </a:rPr>
              <a:t>デジタルリテラシー</a:t>
            </a:r>
            <a:r>
              <a:rPr lang="ja-JP" altLang="en-US" sz="2000" b="1" i="0" dirty="0">
                <a:solidFill>
                  <a:srgbClr val="009650"/>
                </a:solidFill>
                <a:effectLst/>
                <a:latin typeface="メイリオ" panose="020B0604030504040204" pitchFamily="50" charset="-128"/>
                <a:ea typeface="メイリオ" panose="020B0604030504040204" pitchFamily="50" charset="-128"/>
              </a:rPr>
              <a:t>（デジタル社会における</a:t>
            </a:r>
            <a:r>
              <a:rPr lang="en-US" altLang="ja-JP" sz="2000" b="1" i="0" dirty="0">
                <a:solidFill>
                  <a:srgbClr val="009650"/>
                </a:solidFill>
                <a:effectLst/>
                <a:latin typeface="メイリオ" panose="020B0604030504040204" pitchFamily="50" charset="-128"/>
                <a:ea typeface="メイリオ" panose="020B0604030504040204" pitchFamily="50" charset="-128"/>
              </a:rPr>
              <a:t>ICT</a:t>
            </a:r>
            <a:r>
              <a:rPr lang="ja-JP" altLang="en-US" sz="2000" b="1" i="0" dirty="0">
                <a:solidFill>
                  <a:srgbClr val="009650"/>
                </a:solidFill>
                <a:effectLst/>
                <a:latin typeface="メイリオ" panose="020B0604030504040204" pitchFamily="50" charset="-128"/>
                <a:ea typeface="メイリオ" panose="020B0604030504040204" pitchFamily="50" charset="-128"/>
              </a:rPr>
              <a:t>リテラシー）</a:t>
            </a:r>
            <a:r>
              <a:rPr lang="ja-JP" altLang="en-US" sz="2400" b="1" i="0" dirty="0">
                <a:solidFill>
                  <a:srgbClr val="009650"/>
                </a:solidFill>
                <a:effectLst/>
                <a:latin typeface="メイリオ" panose="020B0604030504040204" pitchFamily="50" charset="-128"/>
                <a:ea typeface="メイリオ" panose="020B0604030504040204" pitchFamily="50" charset="-128"/>
              </a:rPr>
              <a:t>とは？</a:t>
            </a:r>
            <a:endParaRPr lang="en-US" altLang="ja-JP" sz="2400" b="1" dirty="0">
              <a:latin typeface="メイリオ" panose="020B0604030504040204" pitchFamily="50" charset="-128"/>
              <a:ea typeface="メイリオ" panose="020B0604030504040204" pitchFamily="50" charset="-128"/>
            </a:endParaRPr>
          </a:p>
          <a:p>
            <a:pPr algn="l">
              <a:lnSpc>
                <a:spcPct val="130000"/>
              </a:lnSpc>
              <a:spcBef>
                <a:spcPts val="600"/>
              </a:spcBef>
            </a:pPr>
            <a:r>
              <a:rPr lang="ja-JP" altLang="en-US" b="1" i="0" dirty="0">
                <a:effectLst/>
                <a:latin typeface="メイリオ" panose="020B0604030504040204" pitchFamily="50" charset="-128"/>
                <a:ea typeface="メイリオ" panose="020B0604030504040204" pitchFamily="50" charset="-128"/>
              </a:rPr>
              <a:t>本講座では皆さんに、デジタル技術やデジタル機器、またそれらを利用する各種オンラインサービスを適切に活用する能力</a:t>
            </a:r>
            <a:r>
              <a:rPr lang="en-US" altLang="ja-JP" sz="1200" b="1" i="0" dirty="0">
                <a:effectLst/>
                <a:latin typeface="メイリオ" panose="020B0604030504040204" pitchFamily="50" charset="-128"/>
                <a:ea typeface="メイリオ" panose="020B0604030504040204" pitchFamily="50" charset="-128"/>
              </a:rPr>
              <a:t>※</a:t>
            </a:r>
            <a:r>
              <a:rPr lang="ja-JP" altLang="en-US" b="1" i="0" dirty="0">
                <a:effectLst/>
                <a:latin typeface="メイリオ" panose="020B0604030504040204" pitchFamily="50" charset="-128"/>
                <a:ea typeface="メイリオ" panose="020B0604030504040204" pitchFamily="50" charset="-128"/>
              </a:rPr>
              <a:t>をつけていただくことを目的とします。</a:t>
            </a:r>
            <a:endParaRPr lang="en-US" altLang="ja-JP" b="1" i="0" dirty="0">
              <a:effectLst/>
              <a:latin typeface="メイリオ" panose="020B0604030504040204" pitchFamily="50" charset="-128"/>
              <a:ea typeface="メイリオ" panose="020B0604030504040204" pitchFamily="50" charset="-128"/>
            </a:endParaRPr>
          </a:p>
          <a:p>
            <a:pPr algn="l">
              <a:lnSpc>
                <a:spcPct val="130000"/>
              </a:lnSpc>
              <a:spcBef>
                <a:spcPts val="600"/>
              </a:spcBef>
            </a:pPr>
            <a:r>
              <a:rPr lang="en-US" altLang="ja-JP" sz="1200" b="1" i="0" u="sng" dirty="0">
                <a:solidFill>
                  <a:srgbClr val="00B050"/>
                </a:solidFill>
                <a:effectLst/>
                <a:latin typeface="メイリオ" panose="020B0604030504040204" pitchFamily="50" charset="-128"/>
                <a:ea typeface="メイリオ" panose="020B0604030504040204" pitchFamily="50" charset="-128"/>
              </a:rPr>
              <a:t>※</a:t>
            </a:r>
            <a:r>
              <a:rPr lang="ja-JP" altLang="en-US" sz="1200" b="1" i="0" u="sng" dirty="0">
                <a:solidFill>
                  <a:srgbClr val="00B050"/>
                </a:solidFill>
                <a:effectLst/>
                <a:latin typeface="メイリオ" panose="020B0604030504040204" pitchFamily="50" charset="-128"/>
                <a:ea typeface="メイリオ" panose="020B0604030504040204" pitchFamily="50" charset="-128"/>
              </a:rPr>
              <a:t>このような能力を指す言葉としては、デジタルリテラシー、</a:t>
            </a:r>
            <a:r>
              <a:rPr lang="en-US" altLang="ja-JP" sz="1200" b="1" i="0" u="sng" dirty="0">
                <a:solidFill>
                  <a:srgbClr val="00B050"/>
                </a:solidFill>
                <a:effectLst/>
                <a:latin typeface="メイリオ" panose="020B0604030504040204" pitchFamily="50" charset="-128"/>
                <a:ea typeface="メイリオ" panose="020B0604030504040204" pitchFamily="50" charset="-128"/>
              </a:rPr>
              <a:t>ICT</a:t>
            </a:r>
            <a:r>
              <a:rPr lang="ja-JP" altLang="en-US" sz="1200" b="1" i="0" u="sng" dirty="0">
                <a:solidFill>
                  <a:srgbClr val="00B050"/>
                </a:solidFill>
                <a:effectLst/>
                <a:latin typeface="メイリオ" panose="020B0604030504040204" pitchFamily="50" charset="-128"/>
                <a:ea typeface="メイリオ" panose="020B0604030504040204" pitchFamily="50" charset="-128"/>
              </a:rPr>
              <a:t>リテラシーなど様々な呼び方がありますが、本教材では、「デジタル社会における</a:t>
            </a:r>
            <a:r>
              <a:rPr lang="en-US" altLang="ja-JP" sz="1200" b="1" i="0" u="sng" dirty="0">
                <a:solidFill>
                  <a:srgbClr val="00B050"/>
                </a:solidFill>
                <a:effectLst/>
                <a:latin typeface="メイリオ" panose="020B0604030504040204" pitchFamily="50" charset="-128"/>
                <a:ea typeface="メイリオ" panose="020B0604030504040204" pitchFamily="50" charset="-128"/>
              </a:rPr>
              <a:t>ICT</a:t>
            </a:r>
            <a:r>
              <a:rPr lang="ja-JP" altLang="en-US" sz="1200" b="1" i="0" u="sng" dirty="0">
                <a:solidFill>
                  <a:srgbClr val="00B050"/>
                </a:solidFill>
                <a:effectLst/>
                <a:latin typeface="メイリオ" panose="020B0604030504040204" pitchFamily="50" charset="-128"/>
                <a:ea typeface="メイリオ" panose="020B0604030504040204" pitchFamily="50" charset="-128"/>
              </a:rPr>
              <a:t>リテラシー」の意味で「デジタルリテラシー」として取り扱います。</a:t>
            </a:r>
            <a:endParaRPr lang="en-US" altLang="ja-JP" sz="1200" b="1" u="sng" dirty="0">
              <a:solidFill>
                <a:srgbClr val="00B050"/>
              </a:solidFill>
              <a:latin typeface="メイリオ" panose="020B0604030504040204" pitchFamily="50" charset="-128"/>
              <a:ea typeface="メイリオ" panose="020B0604030504040204" pitchFamily="50" charset="-128"/>
            </a:endParaRPr>
          </a:p>
          <a:p>
            <a:pPr algn="l">
              <a:lnSpc>
                <a:spcPct val="130000"/>
              </a:lnSpc>
              <a:spcBef>
                <a:spcPts val="600"/>
              </a:spcBef>
            </a:pPr>
            <a:r>
              <a:rPr lang="ja-JP" altLang="en-US" b="1" i="0" dirty="0">
                <a:effectLst/>
                <a:latin typeface="メイリオ" panose="020B0604030504040204" pitchFamily="50" charset="-128"/>
                <a:ea typeface="メイリオ" panose="020B0604030504040204" pitchFamily="50" charset="-128"/>
              </a:rPr>
              <a:t>スマートフォンなどデジタル機器の活用のためには、基本的な操作に加え、ネット通販や検索サイト、ネット上のコミュニケーション等のオンラインサービスの利用方法や特徴の理解、それらの利用に伴う責任を理解することが重要です。</a:t>
            </a:r>
            <a:r>
              <a:rPr lang="ja-JP" altLang="en-US" b="1" i="0" u="sng" dirty="0">
                <a:solidFill>
                  <a:srgbClr val="00B050"/>
                </a:solidFill>
                <a:effectLst/>
                <a:latin typeface="メイリオ" panose="020B0604030504040204" pitchFamily="50" charset="-128"/>
                <a:ea typeface="メイリオ" panose="020B0604030504040204" pitchFamily="50" charset="-128"/>
              </a:rPr>
              <a:t>デジタルリテラシーを身につけることでオンラインでのコミュニケーションや情報の利活用がより安全で快適になります。</a:t>
            </a:r>
            <a:endParaRPr lang="en-US" altLang="ja-JP" b="1" i="0" u="sng" dirty="0">
              <a:solidFill>
                <a:srgbClr val="00B050"/>
              </a:solidFill>
              <a:effectLst/>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326FC199-B1B9-DEEB-BEAF-0A513D9CF3D4}"/>
              </a:ext>
            </a:extLst>
          </p:cNvPr>
          <p:cNvPicPr>
            <a:picLocks noChangeAspect="1"/>
          </p:cNvPicPr>
          <p:nvPr/>
        </p:nvPicPr>
        <p:blipFill>
          <a:blip r:embed="rId3"/>
          <a:stretch>
            <a:fillRect/>
          </a:stretch>
        </p:blipFill>
        <p:spPr>
          <a:xfrm>
            <a:off x="6226686" y="4603296"/>
            <a:ext cx="2370400" cy="2100036"/>
          </a:xfrm>
          <a:prstGeom prst="rect">
            <a:avLst/>
          </a:prstGeom>
        </p:spPr>
      </p:pic>
      <p:sp>
        <p:nvSpPr>
          <p:cNvPr id="6" name="四角形: 角を丸くする 5">
            <a:extLst>
              <a:ext uri="{FF2B5EF4-FFF2-40B4-BE49-F238E27FC236}">
                <a16:creationId xmlns:a16="http://schemas.microsoft.com/office/drawing/2014/main" id="{C5E38056-1B4E-AC32-08B8-F91C1A60A090}"/>
              </a:ext>
            </a:extLst>
          </p:cNvPr>
          <p:cNvSpPr/>
          <p:nvPr/>
        </p:nvSpPr>
        <p:spPr>
          <a:xfrm>
            <a:off x="751925" y="5028480"/>
            <a:ext cx="5364598" cy="1261585"/>
          </a:xfrm>
          <a:prstGeom prst="roundRect">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デジタルリテラシーはデジタル社会で</a:t>
            </a:r>
          </a:p>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楽しく活動するための大切なスキルです</a:t>
            </a:r>
          </a:p>
        </p:txBody>
      </p:sp>
    </p:spTree>
    <p:extLst>
      <p:ext uri="{BB962C8B-B14F-4D97-AF65-F5344CB8AC3E}">
        <p14:creationId xmlns:p14="http://schemas.microsoft.com/office/powerpoint/2010/main" val="663898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895A00B-280F-0BF2-B7C0-123782BC3FAD}"/>
              </a:ext>
            </a:extLst>
          </p:cNvPr>
          <p:cNvSpPr txBox="1"/>
          <p:nvPr/>
        </p:nvSpPr>
        <p:spPr>
          <a:xfrm>
            <a:off x="251520" y="1290651"/>
            <a:ext cx="8640960" cy="2789225"/>
          </a:xfrm>
          <a:prstGeom prst="rect">
            <a:avLst/>
          </a:prstGeom>
          <a:noFill/>
        </p:spPr>
        <p:txBody>
          <a:bodyPr wrap="square">
            <a:spAutoFit/>
          </a:bodyPr>
          <a:lstStyle/>
          <a:p>
            <a:pPr>
              <a:lnSpc>
                <a:spcPct val="130000"/>
              </a:lnSpc>
            </a:pPr>
            <a:r>
              <a:rPr lang="ja-JP" altLang="en-US" sz="2400" b="1" dirty="0">
                <a:solidFill>
                  <a:srgbClr val="009650"/>
                </a:solidFill>
                <a:latin typeface="メイリオ" panose="020B0604030504040204" pitchFamily="50" charset="-128"/>
                <a:ea typeface="メイリオ" panose="020B0604030504040204" pitchFamily="50" charset="-128"/>
              </a:rPr>
              <a:t>なぜ今デジタルリテラシーが必要？</a:t>
            </a:r>
            <a:endParaRPr lang="en-US" altLang="ja-JP" sz="2400" b="1" i="0" dirty="0">
              <a:effectLst/>
              <a:latin typeface="メイリオ" panose="020B0604030504040204" pitchFamily="50" charset="-128"/>
              <a:ea typeface="メイリオ" panose="020B0604030504040204" pitchFamily="50" charset="-128"/>
            </a:endParaRPr>
          </a:p>
          <a:p>
            <a:pPr>
              <a:lnSpc>
                <a:spcPct val="130000"/>
              </a:lnSpc>
              <a:spcBef>
                <a:spcPts val="600"/>
              </a:spcBef>
            </a:pPr>
            <a:r>
              <a:rPr lang="ja-JP" altLang="en-US" b="1" i="0" dirty="0">
                <a:effectLst/>
                <a:latin typeface="メイリオ" panose="020B0604030504040204" pitchFamily="50" charset="-128"/>
                <a:ea typeface="メイリオ" panose="020B0604030504040204" pitchFamily="50" charset="-128"/>
              </a:rPr>
              <a:t>日本ではデジタル技術</a:t>
            </a:r>
            <a:r>
              <a:rPr lang="ja-JP" altLang="en-US" b="1" dirty="0">
                <a:latin typeface="メイリオ" panose="020B0604030504040204" pitchFamily="50" charset="-128"/>
                <a:ea typeface="メイリオ" panose="020B0604030504040204" pitchFamily="50" charset="-128"/>
              </a:rPr>
              <a:t>が発展し</a:t>
            </a:r>
            <a:r>
              <a:rPr lang="ja-JP" altLang="en-US" b="1" i="0" dirty="0">
                <a:effectLst/>
                <a:latin typeface="メイリオ" panose="020B0604030504040204" pitchFamily="50" charset="-128"/>
                <a:ea typeface="メイリオ" panose="020B0604030504040204" pitchFamily="50" charset="-128"/>
              </a:rPr>
              <a:t>、高速で安定したインターネット通信が広く利用されています。また、スマホの普及やオンラインショッピングの一般化など、様々な分野でデジタル技術が活用されています。</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スマホを使うことで、</a:t>
            </a:r>
            <a:r>
              <a:rPr lang="ja-JP" altLang="en-US" b="1" i="0" dirty="0">
                <a:effectLst/>
                <a:latin typeface="メイリオ" panose="020B0604030504040204" pitchFamily="50" charset="-128"/>
                <a:ea typeface="メイリオ" panose="020B0604030504040204" pitchFamily="50" charset="-128"/>
              </a:rPr>
              <a:t>テレビや新聞だけでなく、</a:t>
            </a:r>
            <a:r>
              <a:rPr lang="en-US" altLang="ja-JP" b="1" i="0" u="sng" dirty="0">
                <a:solidFill>
                  <a:srgbClr val="00B050"/>
                </a:solidFill>
                <a:effectLst/>
                <a:latin typeface="メイリオ" panose="020B0604030504040204" pitchFamily="50" charset="-128"/>
                <a:ea typeface="メイリオ" panose="020B0604030504040204" pitchFamily="50" charset="-128"/>
              </a:rPr>
              <a:t>SNS</a:t>
            </a:r>
            <a:r>
              <a:rPr lang="ja-JP" altLang="en-US" b="1" i="0" u="sng" dirty="0">
                <a:solidFill>
                  <a:srgbClr val="00B050"/>
                </a:solidFill>
                <a:effectLst/>
                <a:latin typeface="メイリオ" panose="020B0604030504040204" pitchFamily="50" charset="-128"/>
                <a:ea typeface="メイリオ" panose="020B0604030504040204" pitchFamily="50" charset="-128"/>
              </a:rPr>
              <a:t>や動画サイトなどのソーシャルメディア</a:t>
            </a:r>
            <a:r>
              <a:rPr lang="ja-JP" altLang="en-US" b="1" i="0" dirty="0">
                <a:effectLst/>
                <a:latin typeface="メイリオ" panose="020B0604030504040204" pitchFamily="50" charset="-128"/>
                <a:ea typeface="メイリオ" panose="020B0604030504040204" pitchFamily="50" charset="-128"/>
              </a:rPr>
              <a:t>を通じて手軽に情報を入手できたり、お友達と写真や情報を簡単に共有したりすることができたりと、皆さんの生活もデジタル化が進んでいます。</a:t>
            </a:r>
            <a:endParaRPr lang="en-US" altLang="ja-JP" b="1" i="0" dirty="0">
              <a:effectLst/>
              <a:latin typeface="メイリオ" panose="020B0604030504040204" pitchFamily="50" charset="-128"/>
              <a:ea typeface="メイリオ" panose="020B0604030504040204" pitchFamily="50" charset="-128"/>
            </a:endParaRPr>
          </a:p>
        </p:txBody>
      </p:sp>
      <p:pic>
        <p:nvPicPr>
          <p:cNvPr id="8" name="図 7" descr="グラフィカル ユーザー インターフェイス&#10;&#10;自動的に生成された説明">
            <a:extLst>
              <a:ext uri="{FF2B5EF4-FFF2-40B4-BE49-F238E27FC236}">
                <a16:creationId xmlns:a16="http://schemas.microsoft.com/office/drawing/2014/main" id="{0A1528CF-0365-96C9-AFDA-CF8B50B7FC70}"/>
              </a:ext>
            </a:extLst>
          </p:cNvPr>
          <p:cNvPicPr>
            <a:picLocks noChangeAspect="1"/>
          </p:cNvPicPr>
          <p:nvPr/>
        </p:nvPicPr>
        <p:blipFill>
          <a:blip r:embed="rId3"/>
          <a:stretch>
            <a:fillRect/>
          </a:stretch>
        </p:blipFill>
        <p:spPr>
          <a:xfrm>
            <a:off x="5779410" y="4221088"/>
            <a:ext cx="2772308" cy="2016334"/>
          </a:xfrm>
          <a:prstGeom prst="rect">
            <a:avLst/>
          </a:prstGeom>
        </p:spPr>
      </p:pic>
      <p:sp>
        <p:nvSpPr>
          <p:cNvPr id="3" name="矢印: 右 2">
            <a:extLst>
              <a:ext uri="{FF2B5EF4-FFF2-40B4-BE49-F238E27FC236}">
                <a16:creationId xmlns:a16="http://schemas.microsoft.com/office/drawing/2014/main" id="{96B971F5-55EA-8B89-14E6-87B146B377F5}"/>
              </a:ext>
            </a:extLst>
          </p:cNvPr>
          <p:cNvSpPr/>
          <p:nvPr/>
        </p:nvSpPr>
        <p:spPr>
          <a:xfrm rot="5400000">
            <a:off x="2794526" y="3790652"/>
            <a:ext cx="435757" cy="86409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540FA03D-E29F-5765-DDEB-9659C974CA98}"/>
              </a:ext>
            </a:extLst>
          </p:cNvPr>
          <p:cNvSpPr/>
          <p:nvPr/>
        </p:nvSpPr>
        <p:spPr>
          <a:xfrm>
            <a:off x="510127" y="4520726"/>
            <a:ext cx="5004556" cy="1675538"/>
          </a:xfrm>
          <a:prstGeom prst="roundRect">
            <a:avLst/>
          </a:prstGeom>
          <a:solidFill>
            <a:srgbClr val="0096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これらの生活のデジタル化に対応するため</a:t>
            </a:r>
            <a:endParaRPr lang="en-US" altLang="ja-JP" b="1" dirty="0">
              <a:solidFill>
                <a:schemeClr val="bg1"/>
              </a:solidFill>
              <a:latin typeface="メイリオ" panose="020B0604030504040204" pitchFamily="50" charset="-128"/>
              <a:ea typeface="メイリオ" panose="020B0604030504040204" pitchFamily="50" charset="-128"/>
            </a:endParaRPr>
          </a:p>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デジタルリテラシーの知識を</a:t>
            </a:r>
            <a:endParaRPr lang="en-US" altLang="ja-JP" b="1" dirty="0">
              <a:solidFill>
                <a:schemeClr val="bg1"/>
              </a:solidFill>
              <a:latin typeface="メイリオ" panose="020B0604030504040204" pitchFamily="50" charset="-128"/>
              <a:ea typeface="メイリオ" panose="020B0604030504040204" pitchFamily="50" charset="-128"/>
            </a:endParaRPr>
          </a:p>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向上していきましょう。</a:t>
            </a:r>
          </a:p>
        </p:txBody>
      </p:sp>
      <p:sp>
        <p:nvSpPr>
          <p:cNvPr id="12" name="タイトル 1">
            <a:extLst>
              <a:ext uri="{FF2B5EF4-FFF2-40B4-BE49-F238E27FC236}">
                <a16:creationId xmlns:a16="http://schemas.microsoft.com/office/drawing/2014/main" id="{CC070EBE-ABF4-43D2-BC01-C30AB838795F}"/>
              </a:ext>
            </a:extLst>
          </p:cNvPr>
          <p:cNvSpPr>
            <a:spLocks noGrp="1"/>
          </p:cNvSpPr>
          <p:nvPr>
            <p:ph type="ctrTitle"/>
          </p:nvPr>
        </p:nvSpPr>
        <p:spPr>
          <a:xfrm>
            <a:off x="1767718" y="525256"/>
            <a:ext cx="4134465" cy="490904"/>
          </a:xfrm>
        </p:spPr>
        <p:txBody>
          <a:bodyPr wrap="none">
            <a:spAutoFit/>
          </a:bodyPr>
          <a:lstStyle/>
          <a:p>
            <a:r>
              <a:rPr lang="ja-JP" altLang="en-US" sz="2800" dirty="0"/>
              <a:t>デジタルリテラシーとは</a:t>
            </a:r>
          </a:p>
        </p:txBody>
      </p:sp>
      <p:sp>
        <p:nvSpPr>
          <p:cNvPr id="13" name="Title 1">
            <a:extLst>
              <a:ext uri="{FF2B5EF4-FFF2-40B4-BE49-F238E27FC236}">
                <a16:creationId xmlns:a16="http://schemas.microsoft.com/office/drawing/2014/main" id="{4898E99B-9934-4577-9BBC-6F1D11A74CF6}"/>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Tree>
    <p:extLst>
      <p:ext uri="{BB962C8B-B14F-4D97-AF65-F5344CB8AC3E}">
        <p14:creationId xmlns:p14="http://schemas.microsoft.com/office/powerpoint/2010/main" val="246127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3284"/>
            <a:ext cx="4134465" cy="490904"/>
          </a:xfrm>
        </p:spPr>
        <p:txBody>
          <a:bodyPr wrap="none">
            <a:spAutoFit/>
          </a:bodyPr>
          <a:lstStyle/>
          <a:p>
            <a:r>
              <a:rPr lang="ja-JP" altLang="en-US" sz="2800" dirty="0"/>
              <a:t>ソーシャルメディアとは</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cxnSp>
        <p:nvCxnSpPr>
          <p:cNvPr id="3" name="直線コネクタ 2">
            <a:extLst>
              <a:ext uri="{FF2B5EF4-FFF2-40B4-BE49-F238E27FC236}">
                <a16:creationId xmlns:a16="http://schemas.microsoft.com/office/drawing/2014/main" id="{02554F57-E29C-56D4-3A32-1CA33FCCB13F}"/>
              </a:ext>
            </a:extLst>
          </p:cNvPr>
          <p:cNvCxnSpPr/>
          <p:nvPr/>
        </p:nvCxnSpPr>
        <p:spPr>
          <a:xfrm>
            <a:off x="252480" y="2910946"/>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699A6D0-AF77-0979-3D13-1AFF60027FC5}"/>
              </a:ext>
            </a:extLst>
          </p:cNvPr>
          <p:cNvSpPr txBox="1"/>
          <p:nvPr/>
        </p:nvSpPr>
        <p:spPr>
          <a:xfrm>
            <a:off x="311283" y="1569420"/>
            <a:ext cx="8539106" cy="1354217"/>
          </a:xfrm>
          <a:prstGeom prst="rect">
            <a:avLst/>
          </a:prstGeom>
          <a:noFill/>
        </p:spPr>
        <p:txBody>
          <a:bodyPr wrap="square" rtlCol="0">
            <a:spAutoFit/>
          </a:bodyPr>
          <a:lstStyle/>
          <a:p>
            <a:pPr>
              <a:lnSpc>
                <a:spcPct val="130000"/>
              </a:lnSpc>
            </a:pPr>
            <a:r>
              <a:rPr kumimoji="1" lang="ja-JP" altLang="en-US" sz="1600" b="1" dirty="0">
                <a:latin typeface="メイリオ" panose="020B0604030504040204" pitchFamily="50" charset="-128"/>
                <a:ea typeface="メイリオ" panose="020B0604030504040204" pitchFamily="50" charset="-128"/>
              </a:rPr>
              <a:t>ソーシャルメディアとは、インターネットを使って情報を共有したり、お互いにコミュニケーションをとったりするための手段です。写真やメッセージの投稿によって、友達や家族と簡単につながることができます。使い方には注意が必要ですが、楽しい情報交換や思い出の共有に役立つ便利なツールと言えます。</a:t>
            </a:r>
            <a:endParaRPr kumimoji="1" lang="en-US" altLang="ja-JP" sz="16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F92F6D6D-37CD-5202-6C50-E6EB07617214}"/>
              </a:ext>
            </a:extLst>
          </p:cNvPr>
          <p:cNvSpPr txBox="1"/>
          <p:nvPr/>
        </p:nvSpPr>
        <p:spPr>
          <a:xfrm>
            <a:off x="311283" y="3367073"/>
            <a:ext cx="1364098"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SNS</a:t>
            </a:r>
          </a:p>
        </p:txBody>
      </p:sp>
      <p:sp>
        <p:nvSpPr>
          <p:cNvPr id="8" name="テキスト ボックス 7">
            <a:extLst>
              <a:ext uri="{FF2B5EF4-FFF2-40B4-BE49-F238E27FC236}">
                <a16:creationId xmlns:a16="http://schemas.microsoft.com/office/drawing/2014/main" id="{02D34AB4-7C5E-7AEC-A238-EEAE170F4D83}"/>
              </a:ext>
            </a:extLst>
          </p:cNvPr>
          <p:cNvSpPr txBox="1"/>
          <p:nvPr/>
        </p:nvSpPr>
        <p:spPr>
          <a:xfrm>
            <a:off x="1822176" y="3019399"/>
            <a:ext cx="4815700" cy="400110"/>
          </a:xfrm>
          <a:prstGeom prst="rect">
            <a:avLst/>
          </a:prstGeom>
          <a:noFill/>
        </p:spPr>
        <p:txBody>
          <a:bodyPr wrap="square">
            <a:spAutoFit/>
          </a:bodyPr>
          <a:lstStyle/>
          <a:p>
            <a:pPr algn="l"/>
            <a:r>
              <a:rPr lang="ja-JP" altLang="en-US" sz="2000" b="1" dirty="0">
                <a:solidFill>
                  <a:srgbClr val="009650"/>
                </a:solidFill>
                <a:latin typeface="メイリオ" panose="020B0604030504040204" pitchFamily="50" charset="-128"/>
                <a:ea typeface="メイリオ" panose="020B0604030504040204" pitchFamily="50" charset="-128"/>
              </a:rPr>
              <a:t>様々なソーシャルメディアがあります</a:t>
            </a:r>
            <a:endParaRPr lang="en-US" altLang="ja-JP" sz="2000" b="1" dirty="0">
              <a:solidFill>
                <a:srgbClr val="009650"/>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400E37E6-0D56-C5E8-C410-48E2A22A5AA2}"/>
              </a:ext>
            </a:extLst>
          </p:cNvPr>
          <p:cNvSpPr txBox="1"/>
          <p:nvPr/>
        </p:nvSpPr>
        <p:spPr>
          <a:xfrm>
            <a:off x="5551854" y="4955899"/>
            <a:ext cx="2952328"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a:t>
            </a:r>
            <a:r>
              <a:rPr lang="ja-JP" altLang="en-US" b="1" i="0" dirty="0">
                <a:solidFill>
                  <a:srgbClr val="009650"/>
                </a:solidFill>
                <a:effectLst/>
                <a:latin typeface="メイリオ" panose="020B0604030504040204" pitchFamily="50" charset="-128"/>
                <a:ea typeface="メイリオ" panose="020B0604030504040204" pitchFamily="50" charset="-128"/>
              </a:rPr>
              <a:t>メッセージングアプリ</a:t>
            </a:r>
            <a:endParaRPr lang="en-US" altLang="ja-JP" b="1" i="0" dirty="0">
              <a:solidFill>
                <a:srgbClr val="009650"/>
              </a:solidFill>
              <a:effectLst/>
              <a:latin typeface="メイリオ" panose="020B0604030504040204" pitchFamily="50" charset="-128"/>
              <a:ea typeface="メイリオ" panose="020B0604030504040204" pitchFamily="50" charset="-128"/>
            </a:endParaRPr>
          </a:p>
        </p:txBody>
      </p:sp>
      <p:grpSp>
        <p:nvGrpSpPr>
          <p:cNvPr id="17" name="グループ化 16">
            <a:extLst>
              <a:ext uri="{FF2B5EF4-FFF2-40B4-BE49-F238E27FC236}">
                <a16:creationId xmlns:a16="http://schemas.microsoft.com/office/drawing/2014/main" id="{D29DDB76-2CC9-4385-A1CB-F3C6790A45C3}"/>
              </a:ext>
            </a:extLst>
          </p:cNvPr>
          <p:cNvGrpSpPr/>
          <p:nvPr/>
        </p:nvGrpSpPr>
        <p:grpSpPr>
          <a:xfrm>
            <a:off x="793207" y="4912199"/>
            <a:ext cx="1347695" cy="1444154"/>
            <a:chOff x="793207" y="5104739"/>
            <a:chExt cx="1347695" cy="1444154"/>
          </a:xfrm>
        </p:grpSpPr>
        <p:sp>
          <p:nvSpPr>
            <p:cNvPr id="10" name="テキスト ボックス 9">
              <a:extLst>
                <a:ext uri="{FF2B5EF4-FFF2-40B4-BE49-F238E27FC236}">
                  <a16:creationId xmlns:a16="http://schemas.microsoft.com/office/drawing/2014/main" id="{EE967E6A-131C-1AFB-99F4-E95D0C9D7658}"/>
                </a:ext>
              </a:extLst>
            </p:cNvPr>
            <p:cNvSpPr txBox="1"/>
            <p:nvPr/>
          </p:nvSpPr>
          <p:spPr>
            <a:xfrm>
              <a:off x="793207" y="6179561"/>
              <a:ext cx="1347695" cy="369332"/>
            </a:xfrm>
            <a:prstGeom prst="rect">
              <a:avLst/>
            </a:prstGeom>
            <a:noFill/>
          </p:spPr>
          <p:txBody>
            <a:bodyPr wrap="square">
              <a:spAutoFit/>
            </a:bodyPr>
            <a:lstStyle/>
            <a:p>
              <a:pPr algn="l"/>
              <a:r>
                <a:rPr lang="en-US" altLang="ja-JP" b="1" u="sng" dirty="0">
                  <a:latin typeface="メイリオ" panose="020B0604030504040204" pitchFamily="50" charset="-128"/>
                  <a:ea typeface="メイリオ" panose="020B0604030504040204" pitchFamily="50" charset="-128"/>
                </a:rPr>
                <a:t>YouTube</a:t>
              </a:r>
              <a:endParaRPr lang="en-US" altLang="ja-JP" b="1" i="0" u="sng" dirty="0">
                <a:effectLst/>
                <a:latin typeface="メイリオ" panose="020B0604030504040204" pitchFamily="50" charset="-128"/>
                <a:ea typeface="メイリオ" panose="020B0604030504040204" pitchFamily="50" charset="-128"/>
              </a:endParaRPr>
            </a:p>
          </p:txBody>
        </p:sp>
        <p:pic>
          <p:nvPicPr>
            <p:cNvPr id="1034" name="Picture 10" descr="ベクトル 赤いユーチューブのロゴ。ソーシャルメディアのロゴ。">
              <a:extLst>
                <a:ext uri="{FF2B5EF4-FFF2-40B4-BE49-F238E27FC236}">
                  <a16:creationId xmlns:a16="http://schemas.microsoft.com/office/drawing/2014/main" id="{22150F8F-AC9E-E063-E18C-2B7BE6A2E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65" y="5104739"/>
              <a:ext cx="1109136" cy="1109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グループ化 17">
            <a:extLst>
              <a:ext uri="{FF2B5EF4-FFF2-40B4-BE49-F238E27FC236}">
                <a16:creationId xmlns:a16="http://schemas.microsoft.com/office/drawing/2014/main" id="{589D88D5-DEB5-4F77-B0A7-D5E592749BDC}"/>
              </a:ext>
            </a:extLst>
          </p:cNvPr>
          <p:cNvGrpSpPr/>
          <p:nvPr/>
        </p:nvGrpSpPr>
        <p:grpSpPr>
          <a:xfrm>
            <a:off x="4144692" y="3453680"/>
            <a:ext cx="1512168" cy="1465008"/>
            <a:chOff x="4891191" y="3444066"/>
            <a:chExt cx="1512168" cy="1465008"/>
          </a:xfrm>
        </p:grpSpPr>
        <p:pic>
          <p:nvPicPr>
            <p:cNvPr id="1032" name="Picture 8" descr="無料ベクター instagramのアイコン">
              <a:extLst>
                <a:ext uri="{FF2B5EF4-FFF2-40B4-BE49-F238E27FC236}">
                  <a16:creationId xmlns:a16="http://schemas.microsoft.com/office/drawing/2014/main" id="{6B29B33A-80AD-66F4-4129-B4E926BDC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314" y="3444066"/>
              <a:ext cx="1109136" cy="1109136"/>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B333F1DA-1CAC-9D29-7996-4F18BEC2F570}"/>
                </a:ext>
              </a:extLst>
            </p:cNvPr>
            <p:cNvSpPr txBox="1"/>
            <p:nvPr/>
          </p:nvSpPr>
          <p:spPr>
            <a:xfrm>
              <a:off x="4891191" y="4539742"/>
              <a:ext cx="1512168" cy="369332"/>
            </a:xfrm>
            <a:prstGeom prst="rect">
              <a:avLst/>
            </a:prstGeom>
            <a:noFill/>
          </p:spPr>
          <p:txBody>
            <a:bodyPr wrap="square">
              <a:spAutoFit/>
            </a:bodyPr>
            <a:lstStyle/>
            <a:p>
              <a:pPr algn="l"/>
              <a:r>
                <a:rPr lang="en-US" altLang="ja-JP" b="1" i="0" u="sng" dirty="0">
                  <a:effectLst/>
                  <a:latin typeface="メイリオ" panose="020B0604030504040204" pitchFamily="50" charset="-128"/>
                  <a:ea typeface="メイリオ" panose="020B0604030504040204" pitchFamily="50" charset="-128"/>
                </a:rPr>
                <a:t>Instagram</a:t>
              </a:r>
            </a:p>
          </p:txBody>
        </p:sp>
      </p:grpSp>
      <p:grpSp>
        <p:nvGrpSpPr>
          <p:cNvPr id="21" name="グループ化 20">
            <a:extLst>
              <a:ext uri="{FF2B5EF4-FFF2-40B4-BE49-F238E27FC236}">
                <a16:creationId xmlns:a16="http://schemas.microsoft.com/office/drawing/2014/main" id="{31FA04B5-D89E-4FE0-8BF4-4F07E9B9F64B}"/>
              </a:ext>
            </a:extLst>
          </p:cNvPr>
          <p:cNvGrpSpPr/>
          <p:nvPr/>
        </p:nvGrpSpPr>
        <p:grpSpPr>
          <a:xfrm>
            <a:off x="2330693" y="3562888"/>
            <a:ext cx="2029171" cy="1341289"/>
            <a:chOff x="2718003" y="3575712"/>
            <a:chExt cx="2029171" cy="1341289"/>
          </a:xfrm>
        </p:grpSpPr>
        <p:pic>
          <p:nvPicPr>
            <p:cNvPr id="1030" name="Picture 6" descr="無料ベクター 新しい 2023 twitter ロゴ x アイコン デザイン">
              <a:extLst>
                <a:ext uri="{FF2B5EF4-FFF2-40B4-BE49-F238E27FC236}">
                  <a16:creationId xmlns:a16="http://schemas.microsoft.com/office/drawing/2014/main" id="{918F58D8-8058-7A48-2B2D-0C1CB2541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9395" y="3575712"/>
              <a:ext cx="778743" cy="778743"/>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0B4F5CCE-9D53-8852-F12A-A25AC27C4DA8}"/>
                </a:ext>
              </a:extLst>
            </p:cNvPr>
            <p:cNvSpPr txBox="1"/>
            <p:nvPr/>
          </p:nvSpPr>
          <p:spPr>
            <a:xfrm>
              <a:off x="2718003" y="4547669"/>
              <a:ext cx="2029171" cy="369332"/>
            </a:xfrm>
            <a:prstGeom prst="rect">
              <a:avLst/>
            </a:prstGeom>
            <a:noFill/>
          </p:spPr>
          <p:txBody>
            <a:bodyPr wrap="square" lIns="91440" tIns="45720" rIns="91440" bIns="45720" anchor="t">
              <a:spAutoFit/>
            </a:bodyPr>
            <a:lstStyle/>
            <a:p>
              <a:pPr algn="l"/>
              <a:r>
                <a:rPr lang="en-US" altLang="ja-JP" b="1" u="sng" dirty="0">
                  <a:latin typeface="メイリオ"/>
                  <a:ea typeface="メイリオ"/>
                </a:rPr>
                <a:t>X</a:t>
              </a:r>
              <a:r>
                <a:rPr lang="ja-JP" altLang="en-US" b="1" u="sng" dirty="0">
                  <a:latin typeface="メイリオ"/>
                  <a:ea typeface="メイリオ"/>
                </a:rPr>
                <a:t>（旧</a:t>
              </a:r>
              <a:r>
                <a:rPr lang="en-US" altLang="ja-JP" b="1" u="sng" dirty="0">
                  <a:latin typeface="メイリオ"/>
                  <a:ea typeface="メイリオ"/>
                </a:rPr>
                <a:t>Twitter</a:t>
              </a:r>
              <a:r>
                <a:rPr lang="ja-JP" altLang="en-US" b="1" u="sng" dirty="0">
                  <a:latin typeface="メイリオ"/>
                  <a:ea typeface="メイリオ"/>
                </a:rPr>
                <a:t>）</a:t>
              </a:r>
              <a:endParaRPr lang="en-US" altLang="ja-JP" b="1" u="sng" dirty="0">
                <a:latin typeface="メイリオ"/>
                <a:ea typeface="メイリオ"/>
              </a:endParaRPr>
            </a:p>
          </p:txBody>
        </p:sp>
      </p:grpSp>
      <p:grpSp>
        <p:nvGrpSpPr>
          <p:cNvPr id="24" name="グループ化 23">
            <a:extLst>
              <a:ext uri="{FF2B5EF4-FFF2-40B4-BE49-F238E27FC236}">
                <a16:creationId xmlns:a16="http://schemas.microsoft.com/office/drawing/2014/main" id="{1BE488C5-DD8B-416D-AA8A-DBA104E20FBF}"/>
              </a:ext>
            </a:extLst>
          </p:cNvPr>
          <p:cNvGrpSpPr/>
          <p:nvPr/>
        </p:nvGrpSpPr>
        <p:grpSpPr>
          <a:xfrm>
            <a:off x="1064354" y="3562888"/>
            <a:ext cx="1406727" cy="1331120"/>
            <a:chOff x="858742" y="3581079"/>
            <a:chExt cx="1406727" cy="1331120"/>
          </a:xfrm>
        </p:grpSpPr>
        <p:pic>
          <p:nvPicPr>
            <p:cNvPr id="1028" name="Picture 4" descr="Facebook アイコン">
              <a:extLst>
                <a:ext uri="{FF2B5EF4-FFF2-40B4-BE49-F238E27FC236}">
                  <a16:creationId xmlns:a16="http://schemas.microsoft.com/office/drawing/2014/main" id="{7A8572BD-CA5F-D964-C688-855C4059FC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876" y="3581079"/>
              <a:ext cx="778744" cy="77874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1C356032-34B1-CF3F-60C5-488B52134386}"/>
                </a:ext>
              </a:extLst>
            </p:cNvPr>
            <p:cNvSpPr txBox="1"/>
            <p:nvPr/>
          </p:nvSpPr>
          <p:spPr>
            <a:xfrm>
              <a:off x="858742" y="4542867"/>
              <a:ext cx="1406727" cy="369332"/>
            </a:xfrm>
            <a:prstGeom prst="rect">
              <a:avLst/>
            </a:prstGeom>
            <a:noFill/>
          </p:spPr>
          <p:txBody>
            <a:bodyPr wrap="square">
              <a:spAutoFit/>
            </a:bodyPr>
            <a:lstStyle/>
            <a:p>
              <a:pPr algn="l"/>
              <a:r>
                <a:rPr lang="en-US" altLang="ja-JP" b="1" i="0" u="sng" dirty="0">
                  <a:effectLst/>
                  <a:latin typeface="メイリオ" panose="020B0604030504040204" pitchFamily="50" charset="-128"/>
                  <a:ea typeface="メイリオ" panose="020B0604030504040204" pitchFamily="50" charset="-128"/>
                </a:rPr>
                <a:t>Facebook</a:t>
              </a:r>
            </a:p>
          </p:txBody>
        </p:sp>
      </p:grpSp>
      <p:grpSp>
        <p:nvGrpSpPr>
          <p:cNvPr id="11" name="グループ化 10">
            <a:extLst>
              <a:ext uri="{FF2B5EF4-FFF2-40B4-BE49-F238E27FC236}">
                <a16:creationId xmlns:a16="http://schemas.microsoft.com/office/drawing/2014/main" id="{BCFB8FD7-71E9-4A08-80C8-DC470D182124}"/>
              </a:ext>
            </a:extLst>
          </p:cNvPr>
          <p:cNvGrpSpPr/>
          <p:nvPr/>
        </p:nvGrpSpPr>
        <p:grpSpPr>
          <a:xfrm>
            <a:off x="4098340" y="5060030"/>
            <a:ext cx="1072652" cy="1317903"/>
            <a:chOff x="7230278" y="3599098"/>
            <a:chExt cx="1072652" cy="1317903"/>
          </a:xfrm>
        </p:grpSpPr>
        <p:pic>
          <p:nvPicPr>
            <p:cNvPr id="1026" name="Picture 2" descr="Tiktok, ロゴ アイコン">
              <a:extLst>
                <a:ext uri="{FF2B5EF4-FFF2-40B4-BE49-F238E27FC236}">
                  <a16:creationId xmlns:a16="http://schemas.microsoft.com/office/drawing/2014/main" id="{3C77204B-3925-EDBE-BFDA-34818D2C24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4642" y="359909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A7B3D458-DAB8-FE4C-BAD3-E3A44CFDA0B2}"/>
                </a:ext>
              </a:extLst>
            </p:cNvPr>
            <p:cNvSpPr txBox="1"/>
            <p:nvPr/>
          </p:nvSpPr>
          <p:spPr>
            <a:xfrm>
              <a:off x="7230278" y="4547669"/>
              <a:ext cx="1072652" cy="369332"/>
            </a:xfrm>
            <a:prstGeom prst="rect">
              <a:avLst/>
            </a:prstGeom>
            <a:noFill/>
          </p:spPr>
          <p:txBody>
            <a:bodyPr wrap="square">
              <a:spAutoFit/>
            </a:bodyPr>
            <a:lstStyle/>
            <a:p>
              <a:r>
                <a:rPr lang="en-US" altLang="ja-JP" sz="1800" b="1" i="0" u="sng" dirty="0">
                  <a:effectLst/>
                  <a:latin typeface="メイリオ" panose="020B0604030504040204" pitchFamily="50" charset="-128"/>
                  <a:ea typeface="メイリオ" panose="020B0604030504040204" pitchFamily="50" charset="-128"/>
                </a:rPr>
                <a:t>Tik Tok</a:t>
              </a:r>
              <a:endParaRPr lang="ja-JP" altLang="en-US" u="sng" dirty="0"/>
            </a:p>
          </p:txBody>
        </p:sp>
      </p:grpSp>
      <p:grpSp>
        <p:nvGrpSpPr>
          <p:cNvPr id="30" name="グループ化 29">
            <a:extLst>
              <a:ext uri="{FF2B5EF4-FFF2-40B4-BE49-F238E27FC236}">
                <a16:creationId xmlns:a16="http://schemas.microsoft.com/office/drawing/2014/main" id="{FAF757C8-824B-47D9-8B14-78FA91A852AC}"/>
              </a:ext>
            </a:extLst>
          </p:cNvPr>
          <p:cNvGrpSpPr/>
          <p:nvPr/>
        </p:nvGrpSpPr>
        <p:grpSpPr>
          <a:xfrm>
            <a:off x="6465051" y="5193348"/>
            <a:ext cx="914400" cy="1258271"/>
            <a:chOff x="6988686" y="5295709"/>
            <a:chExt cx="914400" cy="1258271"/>
          </a:xfrm>
        </p:grpSpPr>
        <p:sp>
          <p:nvSpPr>
            <p:cNvPr id="19" name="テキスト ボックス 18">
              <a:extLst>
                <a:ext uri="{FF2B5EF4-FFF2-40B4-BE49-F238E27FC236}">
                  <a16:creationId xmlns:a16="http://schemas.microsoft.com/office/drawing/2014/main" id="{8BE4A4F9-B3FE-0D28-4F7F-799861916610}"/>
                </a:ext>
              </a:extLst>
            </p:cNvPr>
            <p:cNvSpPr txBox="1"/>
            <p:nvPr/>
          </p:nvSpPr>
          <p:spPr>
            <a:xfrm>
              <a:off x="7028018" y="6184648"/>
              <a:ext cx="837543" cy="369332"/>
            </a:xfrm>
            <a:prstGeom prst="rect">
              <a:avLst/>
            </a:prstGeom>
            <a:noFill/>
          </p:spPr>
          <p:txBody>
            <a:bodyPr wrap="square">
              <a:spAutoFit/>
            </a:bodyPr>
            <a:lstStyle/>
            <a:p>
              <a:r>
                <a:rPr lang="en-US" altLang="ja-JP" b="1" u="sng" dirty="0">
                  <a:latin typeface="メイリオ" panose="020B0604030504040204" pitchFamily="50" charset="-128"/>
                  <a:ea typeface="メイリオ" panose="020B0604030504040204" pitchFamily="50" charset="-128"/>
                </a:rPr>
                <a:t>LINE</a:t>
              </a:r>
              <a:endParaRPr lang="ja-JP" altLang="en-US" u="sng" dirty="0"/>
            </a:p>
          </p:txBody>
        </p:sp>
        <p:pic>
          <p:nvPicPr>
            <p:cNvPr id="1038" name="Picture 14" descr="Line 画像 - Freepikで無料ダウンロード">
              <a:extLst>
                <a:ext uri="{FF2B5EF4-FFF2-40B4-BE49-F238E27FC236}">
                  <a16:creationId xmlns:a16="http://schemas.microsoft.com/office/drawing/2014/main" id="{EF06C855-E471-015A-5D9A-DD81E5E849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8686" y="5295709"/>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テキスト ボックス 21">
            <a:extLst>
              <a:ext uri="{FF2B5EF4-FFF2-40B4-BE49-F238E27FC236}">
                <a16:creationId xmlns:a16="http://schemas.microsoft.com/office/drawing/2014/main" id="{17D9A275-4DA8-FA25-7778-F351D1815AB9}"/>
              </a:ext>
            </a:extLst>
          </p:cNvPr>
          <p:cNvSpPr txBox="1"/>
          <p:nvPr/>
        </p:nvSpPr>
        <p:spPr>
          <a:xfrm>
            <a:off x="306738" y="4803747"/>
            <a:ext cx="2124707"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■動画共有サイト</a:t>
            </a:r>
            <a:endParaRPr lang="en-US" altLang="ja-JP" b="1" i="0" dirty="0">
              <a:solidFill>
                <a:srgbClr val="009650"/>
              </a:solidFill>
              <a:effectLst/>
              <a:latin typeface="メイリオ" panose="020B0604030504040204" pitchFamily="50" charset="-128"/>
              <a:ea typeface="メイリオ" panose="020B0604030504040204" pitchFamily="50" charset="-128"/>
            </a:endParaRPr>
          </a:p>
        </p:txBody>
      </p:sp>
      <p:grpSp>
        <p:nvGrpSpPr>
          <p:cNvPr id="14" name="グループ化 13">
            <a:extLst>
              <a:ext uri="{FF2B5EF4-FFF2-40B4-BE49-F238E27FC236}">
                <a16:creationId xmlns:a16="http://schemas.microsoft.com/office/drawing/2014/main" id="{987E9EC4-4CF1-4521-A7EA-51FA66C63CD9}"/>
              </a:ext>
            </a:extLst>
          </p:cNvPr>
          <p:cNvGrpSpPr/>
          <p:nvPr/>
        </p:nvGrpSpPr>
        <p:grpSpPr>
          <a:xfrm>
            <a:off x="2265469" y="5260800"/>
            <a:ext cx="1669526" cy="1108514"/>
            <a:chOff x="2890103" y="5440379"/>
            <a:chExt cx="1669526" cy="1108514"/>
          </a:xfrm>
        </p:grpSpPr>
        <p:pic>
          <p:nvPicPr>
            <p:cNvPr id="1036" name="Picture 12" descr="202302_niconicologo">
              <a:extLst>
                <a:ext uri="{FF2B5EF4-FFF2-40B4-BE49-F238E27FC236}">
                  <a16:creationId xmlns:a16="http://schemas.microsoft.com/office/drawing/2014/main" id="{70F2183B-25A9-95BF-573B-F1B4397B45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0103" y="5440379"/>
              <a:ext cx="1669526" cy="528682"/>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027FE8E3-1888-943F-BE08-4503300A62F2}"/>
                </a:ext>
              </a:extLst>
            </p:cNvPr>
            <p:cNvSpPr txBox="1"/>
            <p:nvPr/>
          </p:nvSpPr>
          <p:spPr>
            <a:xfrm>
              <a:off x="2906673" y="6179561"/>
              <a:ext cx="1636385" cy="369332"/>
            </a:xfrm>
            <a:prstGeom prst="rect">
              <a:avLst/>
            </a:prstGeom>
            <a:noFill/>
          </p:spPr>
          <p:txBody>
            <a:bodyPr wrap="square">
              <a:spAutoFit/>
            </a:bodyPr>
            <a:lstStyle/>
            <a:p>
              <a:r>
                <a:rPr lang="ja-JP" altLang="en-US" b="1" u="sng" dirty="0">
                  <a:latin typeface="メイリオ" panose="020B0604030504040204" pitchFamily="50" charset="-128"/>
                  <a:ea typeface="メイリオ" panose="020B0604030504040204" pitchFamily="50" charset="-128"/>
                </a:rPr>
                <a:t>ニコニコ動画</a:t>
              </a:r>
              <a:endParaRPr lang="ja-JP" altLang="en-US" u="sng" dirty="0"/>
            </a:p>
          </p:txBody>
        </p:sp>
      </p:grpSp>
      <p:sp>
        <p:nvSpPr>
          <p:cNvPr id="7" name="正方形/長方形 6">
            <a:extLst>
              <a:ext uri="{FF2B5EF4-FFF2-40B4-BE49-F238E27FC236}">
                <a16:creationId xmlns:a16="http://schemas.microsoft.com/office/drawing/2014/main" id="{EB936CF9-2608-4B9D-8371-ED45233ED0A8}"/>
              </a:ext>
            </a:extLst>
          </p:cNvPr>
          <p:cNvSpPr/>
          <p:nvPr/>
        </p:nvSpPr>
        <p:spPr>
          <a:xfrm>
            <a:off x="291198" y="1219445"/>
            <a:ext cx="8263801" cy="431657"/>
          </a:xfrm>
          <a:prstGeom prst="rect">
            <a:avLst/>
          </a:prstGeom>
        </p:spPr>
        <p:txBody>
          <a:bodyPr wrap="none">
            <a:spAutoFit/>
          </a:bodyPr>
          <a:lstStyle/>
          <a:p>
            <a:pP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前ページで触れたソーシャルメディアとはどのようなものなのか知りましょう</a:t>
            </a:r>
            <a:endParaRPr lang="en-US" altLang="ja-JP" b="1"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59E953CC-BC04-4EF4-9EB9-781185237AFD}"/>
              </a:ext>
            </a:extLst>
          </p:cNvPr>
          <p:cNvSpPr txBox="1"/>
          <p:nvPr/>
        </p:nvSpPr>
        <p:spPr>
          <a:xfrm>
            <a:off x="6119173" y="3102974"/>
            <a:ext cx="2594286" cy="253916"/>
          </a:xfrm>
          <a:prstGeom prst="rect">
            <a:avLst/>
          </a:prstGeom>
          <a:noFill/>
        </p:spPr>
        <p:txBody>
          <a:bodyPr wrap="square">
            <a:spAutoFit/>
          </a:bodyPr>
          <a:lstStyle/>
          <a:p>
            <a:pPr algn="l"/>
            <a:r>
              <a:rPr lang="en-US" altLang="ja-JP" sz="1050" b="1" dirty="0">
                <a:solidFill>
                  <a:srgbClr val="009650"/>
                </a:solidFill>
                <a:latin typeface="メイリオ" panose="020B0604030504040204" pitchFamily="50" charset="-128"/>
                <a:ea typeface="メイリオ" panose="020B0604030504040204" pitchFamily="50" charset="-128"/>
              </a:rPr>
              <a:t>※</a:t>
            </a:r>
            <a:r>
              <a:rPr lang="ja-JP" altLang="en-US" sz="1050" b="1" dirty="0">
                <a:solidFill>
                  <a:srgbClr val="009650"/>
                </a:solidFill>
                <a:latin typeface="メイリオ" panose="020B0604030504040204" pitchFamily="50" charset="-128"/>
                <a:ea typeface="メイリオ" panose="020B0604030504040204" pitchFamily="50" charset="-128"/>
              </a:rPr>
              <a:t>ソーシャルメディアの分類は一例です。</a:t>
            </a:r>
            <a:endParaRPr lang="en-US" altLang="ja-JP" sz="1050" b="1" dirty="0">
              <a:solidFill>
                <a:srgbClr val="009650"/>
              </a:solidFill>
              <a:latin typeface="メイリオ" panose="020B0604030504040204" pitchFamily="50" charset="-128"/>
              <a:ea typeface="メイリオ" panose="020B0604030504040204" pitchFamily="50" charset="-128"/>
            </a:endParaRPr>
          </a:p>
        </p:txBody>
      </p:sp>
      <p:grpSp>
        <p:nvGrpSpPr>
          <p:cNvPr id="26" name="グループ化 25">
            <a:extLst>
              <a:ext uri="{FF2B5EF4-FFF2-40B4-BE49-F238E27FC236}">
                <a16:creationId xmlns:a16="http://schemas.microsoft.com/office/drawing/2014/main" id="{191932C7-BF52-442F-8C8E-08796B0BBB2A}"/>
              </a:ext>
            </a:extLst>
          </p:cNvPr>
          <p:cNvGrpSpPr/>
          <p:nvPr/>
        </p:nvGrpSpPr>
        <p:grpSpPr>
          <a:xfrm>
            <a:off x="5547837" y="3451189"/>
            <a:ext cx="1776913" cy="1478467"/>
            <a:chOff x="5720084" y="3429001"/>
            <a:chExt cx="1776913" cy="1478467"/>
          </a:xfrm>
        </p:grpSpPr>
        <p:pic>
          <p:nvPicPr>
            <p:cNvPr id="25" name="図 24">
              <a:extLst>
                <a:ext uri="{FF2B5EF4-FFF2-40B4-BE49-F238E27FC236}">
                  <a16:creationId xmlns:a16="http://schemas.microsoft.com/office/drawing/2014/main" id="{B4E4E9C0-CDA0-49D5-B0C5-D2601935071D}"/>
                </a:ext>
              </a:extLst>
            </p:cNvPr>
            <p:cNvPicPr>
              <a:picLocks noChangeAspect="1"/>
            </p:cNvPicPr>
            <p:nvPr/>
          </p:nvPicPr>
          <p:blipFill>
            <a:blip r:embed="rId10"/>
            <a:stretch>
              <a:fillRect/>
            </a:stretch>
          </p:blipFill>
          <p:spPr>
            <a:xfrm>
              <a:off x="6001498" y="3429001"/>
              <a:ext cx="1109136" cy="1109136"/>
            </a:xfrm>
            <a:prstGeom prst="rect">
              <a:avLst/>
            </a:prstGeom>
          </p:spPr>
        </p:pic>
        <p:sp>
          <p:nvSpPr>
            <p:cNvPr id="34" name="テキスト ボックス 33">
              <a:extLst>
                <a:ext uri="{FF2B5EF4-FFF2-40B4-BE49-F238E27FC236}">
                  <a16:creationId xmlns:a16="http://schemas.microsoft.com/office/drawing/2014/main" id="{04FCB567-385E-4B25-8F22-1AC49EF3698E}"/>
                </a:ext>
              </a:extLst>
            </p:cNvPr>
            <p:cNvSpPr txBox="1"/>
            <p:nvPr/>
          </p:nvSpPr>
          <p:spPr>
            <a:xfrm>
              <a:off x="5720084" y="4538136"/>
              <a:ext cx="1776913" cy="369332"/>
            </a:xfrm>
            <a:prstGeom prst="rect">
              <a:avLst/>
            </a:prstGeom>
            <a:noFill/>
          </p:spPr>
          <p:txBody>
            <a:bodyPr wrap="square">
              <a:spAutoFit/>
            </a:bodyPr>
            <a:lstStyle/>
            <a:p>
              <a:pPr algn="l"/>
              <a:r>
                <a:rPr lang="en-US" altLang="ja-JP" b="1" i="0" u="sng" dirty="0">
                  <a:effectLst/>
                  <a:latin typeface="メイリオ" panose="020B0604030504040204" pitchFamily="50" charset="-128"/>
                  <a:ea typeface="メイリオ" panose="020B0604030504040204" pitchFamily="50" charset="-128"/>
                </a:rPr>
                <a:t>Ameba</a:t>
              </a:r>
              <a:r>
                <a:rPr lang="ja-JP" altLang="en-US" b="1" i="0" u="sng" dirty="0">
                  <a:effectLst/>
                  <a:latin typeface="メイリオ" panose="020B0604030504040204" pitchFamily="50" charset="-128"/>
                  <a:ea typeface="メイリオ" panose="020B0604030504040204" pitchFamily="50" charset="-128"/>
                </a:rPr>
                <a:t>ブログ</a:t>
              </a:r>
              <a:endParaRPr lang="en-US" altLang="ja-JP" b="1" i="0" u="sng" dirty="0">
                <a:effectLst/>
                <a:latin typeface="メイリオ" panose="020B0604030504040204" pitchFamily="50" charset="-128"/>
                <a:ea typeface="メイリオ" panose="020B0604030504040204" pitchFamily="50" charset="-128"/>
              </a:endParaRPr>
            </a:p>
          </p:txBody>
        </p:sp>
      </p:grpSp>
      <p:grpSp>
        <p:nvGrpSpPr>
          <p:cNvPr id="29" name="グループ化 28">
            <a:extLst>
              <a:ext uri="{FF2B5EF4-FFF2-40B4-BE49-F238E27FC236}">
                <a16:creationId xmlns:a16="http://schemas.microsoft.com/office/drawing/2014/main" id="{4D50FAFA-FE61-4745-AEA3-B0B9EA731CD6}"/>
              </a:ext>
            </a:extLst>
          </p:cNvPr>
          <p:cNvGrpSpPr/>
          <p:nvPr/>
        </p:nvGrpSpPr>
        <p:grpSpPr>
          <a:xfrm>
            <a:off x="7310262" y="3510468"/>
            <a:ext cx="1776913" cy="1417407"/>
            <a:chOff x="7310262" y="3510468"/>
            <a:chExt cx="1776913" cy="1417407"/>
          </a:xfrm>
        </p:grpSpPr>
        <p:pic>
          <p:nvPicPr>
            <p:cNvPr id="28" name="図 27">
              <a:extLst>
                <a:ext uri="{FF2B5EF4-FFF2-40B4-BE49-F238E27FC236}">
                  <a16:creationId xmlns:a16="http://schemas.microsoft.com/office/drawing/2014/main" id="{B037AFDB-CF6D-4AA7-B1B7-70DC03F402ED}"/>
                </a:ext>
              </a:extLst>
            </p:cNvPr>
            <p:cNvPicPr>
              <a:picLocks noChangeAspect="1"/>
            </p:cNvPicPr>
            <p:nvPr/>
          </p:nvPicPr>
          <p:blipFill>
            <a:blip r:embed="rId11"/>
            <a:stretch>
              <a:fillRect/>
            </a:stretch>
          </p:blipFill>
          <p:spPr>
            <a:xfrm>
              <a:off x="7449031" y="3510468"/>
              <a:ext cx="1143672" cy="1143672"/>
            </a:xfrm>
            <a:prstGeom prst="rect">
              <a:avLst/>
            </a:prstGeom>
          </p:spPr>
        </p:pic>
        <p:sp>
          <p:nvSpPr>
            <p:cNvPr id="38" name="テキスト ボックス 37">
              <a:extLst>
                <a:ext uri="{FF2B5EF4-FFF2-40B4-BE49-F238E27FC236}">
                  <a16:creationId xmlns:a16="http://schemas.microsoft.com/office/drawing/2014/main" id="{0ED22968-4AEF-47AA-9D35-B1B6A2CDD158}"/>
                </a:ext>
              </a:extLst>
            </p:cNvPr>
            <p:cNvSpPr txBox="1"/>
            <p:nvPr/>
          </p:nvSpPr>
          <p:spPr>
            <a:xfrm>
              <a:off x="7310262" y="4558543"/>
              <a:ext cx="1776913" cy="369332"/>
            </a:xfrm>
            <a:prstGeom prst="rect">
              <a:avLst/>
            </a:prstGeom>
            <a:noFill/>
          </p:spPr>
          <p:txBody>
            <a:bodyPr wrap="square">
              <a:spAutoFit/>
            </a:bodyPr>
            <a:lstStyle/>
            <a:p>
              <a:pPr algn="l"/>
              <a:r>
                <a:rPr lang="ja-JP" altLang="en-US" b="1" i="0" u="sng" dirty="0">
                  <a:effectLst/>
                  <a:latin typeface="メイリオ" panose="020B0604030504040204" pitchFamily="50" charset="-128"/>
                  <a:ea typeface="メイリオ" panose="020B0604030504040204" pitchFamily="50" charset="-128"/>
                </a:rPr>
                <a:t>はてなブログ</a:t>
              </a:r>
              <a:endParaRPr lang="en-US" altLang="ja-JP" b="1" i="0" u="sng" dirty="0">
                <a:effectLst/>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470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1680" y="543544"/>
            <a:ext cx="2395207" cy="490904"/>
          </a:xfrm>
        </p:spPr>
        <p:txBody>
          <a:bodyPr wrap="none">
            <a:spAutoFit/>
          </a:bodyPr>
          <a:lstStyle/>
          <a:p>
            <a:r>
              <a:rPr lang="en-US" altLang="ja-JP" sz="2800" dirty="0"/>
              <a:t>SNS</a:t>
            </a:r>
            <a:r>
              <a:rPr lang="ja-JP" altLang="en-US" sz="2800" dirty="0"/>
              <a:t>について</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6" name="テキスト ボックス 5">
            <a:extLst>
              <a:ext uri="{FF2B5EF4-FFF2-40B4-BE49-F238E27FC236}">
                <a16:creationId xmlns:a16="http://schemas.microsoft.com/office/drawing/2014/main" id="{D11FDD4C-51E3-63DE-B9CE-59771F26A35C}"/>
              </a:ext>
            </a:extLst>
          </p:cNvPr>
          <p:cNvSpPr txBox="1"/>
          <p:nvPr/>
        </p:nvSpPr>
        <p:spPr>
          <a:xfrm>
            <a:off x="298263" y="1206629"/>
            <a:ext cx="8595828" cy="2232150"/>
          </a:xfrm>
          <a:prstGeom prst="rect">
            <a:avLst/>
          </a:prstGeom>
          <a:noFill/>
        </p:spPr>
        <p:txBody>
          <a:bodyPr wrap="square">
            <a:spAutoFit/>
          </a:bodyPr>
          <a:lstStyle/>
          <a:p>
            <a:pPr>
              <a:lnSpc>
                <a:spcPct val="130000"/>
              </a:lnSpc>
            </a:pPr>
            <a:r>
              <a:rPr lang="en-US" altLang="ja-JP" b="1" i="0" dirty="0">
                <a:solidFill>
                  <a:srgbClr val="222222"/>
                </a:solidFill>
                <a:effectLst/>
                <a:latin typeface="メイリオ" panose="020B0604030504040204" pitchFamily="50" charset="-128"/>
                <a:ea typeface="メイリオ" panose="020B0604030504040204" pitchFamily="50" charset="-128"/>
              </a:rPr>
              <a:t>SNS</a:t>
            </a:r>
            <a:r>
              <a:rPr lang="ja-JP" altLang="en-US" b="1" i="0" dirty="0">
                <a:solidFill>
                  <a:srgbClr val="222222"/>
                </a:solidFill>
                <a:effectLst/>
                <a:latin typeface="メイリオ" panose="020B0604030504040204" pitchFamily="50" charset="-128"/>
                <a:ea typeface="メイリオ" panose="020B0604030504040204" pitchFamily="50" charset="-128"/>
              </a:rPr>
              <a:t>（ソーシャルネットワーキングサービス）は、インターネット上のコミュニティサイトのことで、趣味や興味を共有しながら友達や家族と簡単につながる手段です。自分の好きな写真やメッセージを共有することができます。</a:t>
            </a:r>
            <a:endParaRPr lang="en-US" altLang="ja-JP" b="1" i="0" dirty="0">
              <a:solidFill>
                <a:srgbClr val="222222"/>
              </a:solidFill>
              <a:effectLst/>
              <a:latin typeface="メイリオ" panose="020B0604030504040204" pitchFamily="50" charset="-128"/>
              <a:ea typeface="メイリオ" panose="020B0604030504040204" pitchFamily="50" charset="-128"/>
            </a:endParaRPr>
          </a:p>
          <a:p>
            <a:pPr>
              <a:lnSpc>
                <a:spcPct val="130000"/>
              </a:lnSpc>
            </a:pPr>
            <a:r>
              <a:rPr lang="ja-JP" altLang="en-US" b="1" i="0" dirty="0">
                <a:solidFill>
                  <a:srgbClr val="222222"/>
                </a:solidFill>
                <a:effectLst/>
                <a:latin typeface="メイリオ" panose="020B0604030504040204" pitchFamily="50" charset="-128"/>
                <a:ea typeface="メイリオ" panose="020B0604030504040204" pitchFamily="50" charset="-128"/>
              </a:rPr>
              <a:t>最近では、個人だけでなく企業も利用しています。</a:t>
            </a:r>
            <a:endParaRPr lang="en-US" altLang="ja-JP" b="1" i="0" dirty="0">
              <a:solidFill>
                <a:srgbClr val="222222"/>
              </a:solidFill>
              <a:effectLst/>
              <a:latin typeface="メイリオ" panose="020B0604030504040204" pitchFamily="50" charset="-128"/>
              <a:ea typeface="メイリオ" panose="020B0604030504040204" pitchFamily="50" charset="-128"/>
            </a:endParaRPr>
          </a:p>
          <a:p>
            <a:pPr>
              <a:lnSpc>
                <a:spcPct val="130000"/>
              </a:lnSpc>
            </a:pPr>
            <a:r>
              <a:rPr lang="ja-JP" altLang="en-US" b="1" i="0" dirty="0">
                <a:solidFill>
                  <a:srgbClr val="222222"/>
                </a:solidFill>
                <a:effectLst/>
                <a:latin typeface="メイリオ" panose="020B0604030504040204" pitchFamily="50" charset="-128"/>
                <a:ea typeface="メイリオ" panose="020B0604030504040204" pitchFamily="50" charset="-128"/>
              </a:rPr>
              <a:t>例えば、</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LINE</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ja-JP" altLang="en-US" b="1" i="0" dirty="0">
                <a:solidFill>
                  <a:srgbClr val="222222"/>
                </a:solidFill>
                <a:effectLst/>
                <a:latin typeface="メイリオ" panose="020B0604030504040204" pitchFamily="50" charset="-128"/>
                <a:ea typeface="メイリオ" panose="020B0604030504040204" pitchFamily="50" charset="-128"/>
              </a:rPr>
              <a:t>や</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X</a:t>
            </a:r>
            <a:r>
              <a:rPr lang="ja-JP" altLang="en-US" b="1" i="0" dirty="0">
                <a:solidFill>
                  <a:srgbClr val="009650"/>
                </a:solidFill>
                <a:effectLst/>
                <a:latin typeface="メイリオ" panose="020B0604030504040204" pitchFamily="50" charset="-128"/>
                <a:ea typeface="メイリオ" panose="020B0604030504040204" pitchFamily="50" charset="-128"/>
              </a:rPr>
              <a:t>（旧</a:t>
            </a:r>
            <a:r>
              <a:rPr lang="en-US" altLang="ja-JP" b="1" i="0" dirty="0">
                <a:solidFill>
                  <a:srgbClr val="009650"/>
                </a:solidFill>
                <a:effectLst/>
                <a:latin typeface="メイリオ" panose="020B0604030504040204" pitchFamily="50" charset="-128"/>
                <a:ea typeface="メイリオ" panose="020B0604030504040204" pitchFamily="50" charset="-128"/>
              </a:rPr>
              <a:t>Twitter</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ja-JP" altLang="en-US" b="1" i="0" dirty="0">
                <a:solidFill>
                  <a:srgbClr val="222222"/>
                </a:solidFill>
                <a:effectLst/>
                <a:latin typeface="メイリオ" panose="020B0604030504040204" pitchFamily="50" charset="-128"/>
                <a:ea typeface="メイリオ" panose="020B0604030504040204" pitchFamily="50" charset="-128"/>
              </a:rPr>
              <a:t>、</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Instagram</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Facebook</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ja-JP" altLang="en-US" b="1" i="0" dirty="0">
                <a:solidFill>
                  <a:srgbClr val="222222"/>
                </a:solidFill>
                <a:effectLst/>
                <a:latin typeface="メイリオ" panose="020B0604030504040204" pitchFamily="50" charset="-128"/>
                <a:ea typeface="メイリオ" panose="020B0604030504040204" pitchFamily="50" charset="-128"/>
              </a:rPr>
              <a:t>などが、便利な</a:t>
            </a:r>
            <a:r>
              <a:rPr lang="en-US" altLang="ja-JP" b="1" i="0" dirty="0">
                <a:solidFill>
                  <a:srgbClr val="222222"/>
                </a:solidFill>
                <a:effectLst/>
                <a:latin typeface="メイリオ" panose="020B0604030504040204" pitchFamily="50" charset="-128"/>
                <a:ea typeface="メイリオ" panose="020B0604030504040204" pitchFamily="50" charset="-128"/>
              </a:rPr>
              <a:t>SNS</a:t>
            </a:r>
            <a:r>
              <a:rPr lang="ja-JP" altLang="en-US" b="1" i="0" dirty="0">
                <a:solidFill>
                  <a:srgbClr val="222222"/>
                </a:solidFill>
                <a:effectLst/>
                <a:latin typeface="メイリオ" panose="020B0604030504040204" pitchFamily="50" charset="-128"/>
                <a:ea typeface="メイリオ" panose="020B0604030504040204" pitchFamily="50" charset="-128"/>
              </a:rPr>
              <a:t>の代表例です。</a:t>
            </a:r>
            <a:endParaRPr lang="en-US" altLang="ja-JP" b="1" i="0" dirty="0">
              <a:solidFill>
                <a:srgbClr val="222222"/>
              </a:solidFill>
              <a:effectLst/>
              <a:latin typeface="メイリオ" panose="020B0604030504040204" pitchFamily="50" charset="-128"/>
              <a:ea typeface="メイリオ" panose="020B0604030504040204" pitchFamily="50" charset="-128"/>
            </a:endParaRPr>
          </a:p>
        </p:txBody>
      </p:sp>
      <p:cxnSp>
        <p:nvCxnSpPr>
          <p:cNvPr id="3" name="直線コネクタ 2">
            <a:extLst>
              <a:ext uri="{FF2B5EF4-FFF2-40B4-BE49-F238E27FC236}">
                <a16:creationId xmlns:a16="http://schemas.microsoft.com/office/drawing/2014/main" id="{C217F378-006A-A75E-952E-36A608314AB3}"/>
              </a:ext>
            </a:extLst>
          </p:cNvPr>
          <p:cNvCxnSpPr/>
          <p:nvPr/>
        </p:nvCxnSpPr>
        <p:spPr>
          <a:xfrm>
            <a:off x="252480" y="3429000"/>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6414F02F-D3E5-735A-A7A1-CA312DD1C5A9}"/>
              </a:ext>
            </a:extLst>
          </p:cNvPr>
          <p:cNvSpPr txBox="1"/>
          <p:nvPr/>
        </p:nvSpPr>
        <p:spPr>
          <a:xfrm>
            <a:off x="252480" y="3460941"/>
            <a:ext cx="1152128" cy="400110"/>
          </a:xfrm>
          <a:prstGeom prst="rect">
            <a:avLst/>
          </a:prstGeom>
          <a:noFill/>
        </p:spPr>
        <p:txBody>
          <a:bodyPr wrap="square">
            <a:spAutoFit/>
          </a:bodyPr>
          <a:lstStyle/>
          <a:p>
            <a:pPr algn="l"/>
            <a:r>
              <a:rPr lang="ja-JP" altLang="en-US" sz="2000" b="1" dirty="0">
                <a:solidFill>
                  <a:srgbClr val="009650"/>
                </a:solidFill>
                <a:latin typeface="メイリオ" panose="020B0604030504040204" pitchFamily="50" charset="-128"/>
                <a:ea typeface="メイリオ" panose="020B0604030504040204" pitchFamily="50" charset="-128"/>
              </a:rPr>
              <a:t>画面例</a:t>
            </a:r>
            <a:endParaRPr lang="en-US" altLang="ja-JP" sz="2000" b="1" dirty="0">
              <a:solidFill>
                <a:srgbClr val="009650"/>
              </a:solidFill>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6E1B5BC8-3718-4C5B-95DD-461EDA5307FE}"/>
              </a:ext>
            </a:extLst>
          </p:cNvPr>
          <p:cNvGrpSpPr/>
          <p:nvPr/>
        </p:nvGrpSpPr>
        <p:grpSpPr>
          <a:xfrm>
            <a:off x="1100179" y="3476330"/>
            <a:ext cx="1669131" cy="2869361"/>
            <a:chOff x="1469689" y="3439609"/>
            <a:chExt cx="1669131" cy="2869361"/>
          </a:xfrm>
        </p:grpSpPr>
        <p:pic>
          <p:nvPicPr>
            <p:cNvPr id="2050" name="Picture 2">
              <a:extLst>
                <a:ext uri="{FF2B5EF4-FFF2-40B4-BE49-F238E27FC236}">
                  <a16:creationId xmlns:a16="http://schemas.microsoft.com/office/drawing/2014/main" id="{0EBB1572-0282-C184-A8E2-A54390B02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150" y="3828570"/>
              <a:ext cx="1146211" cy="248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2A459397-B747-DD1E-6BD1-5AB10BDB0084}"/>
                </a:ext>
              </a:extLst>
            </p:cNvPr>
            <p:cNvSpPr txBox="1"/>
            <p:nvPr/>
          </p:nvSpPr>
          <p:spPr>
            <a:xfrm>
              <a:off x="1469689" y="3439609"/>
              <a:ext cx="1669131" cy="369332"/>
            </a:xfrm>
            <a:prstGeom prst="rect">
              <a:avLst/>
            </a:prstGeom>
            <a:noFill/>
          </p:spPr>
          <p:txBody>
            <a:bodyPr wrap="square">
              <a:spAutoFit/>
            </a:bodyPr>
            <a:lstStyle/>
            <a:p>
              <a:pPr algn="ctr"/>
              <a:r>
                <a:rPr lang="en-US" altLang="ja-JP" b="1" i="0" dirty="0">
                  <a:effectLst/>
                  <a:latin typeface="メイリオ" panose="020B0604030504040204" pitchFamily="50" charset="-128"/>
                  <a:ea typeface="メイリオ" panose="020B0604030504040204" pitchFamily="50" charset="-128"/>
                </a:rPr>
                <a:t>Instagram</a:t>
              </a:r>
            </a:p>
          </p:txBody>
        </p:sp>
      </p:grpSp>
      <p:grpSp>
        <p:nvGrpSpPr>
          <p:cNvPr id="10" name="グループ化 9">
            <a:extLst>
              <a:ext uri="{FF2B5EF4-FFF2-40B4-BE49-F238E27FC236}">
                <a16:creationId xmlns:a16="http://schemas.microsoft.com/office/drawing/2014/main" id="{32D424B7-51D6-4D0D-A338-A7FBE8F85C4B}"/>
              </a:ext>
            </a:extLst>
          </p:cNvPr>
          <p:cNvGrpSpPr/>
          <p:nvPr/>
        </p:nvGrpSpPr>
        <p:grpSpPr>
          <a:xfrm>
            <a:off x="4544769" y="3512701"/>
            <a:ext cx="2029171" cy="2832990"/>
            <a:chOff x="5935748" y="3476330"/>
            <a:chExt cx="2029171" cy="2832990"/>
          </a:xfrm>
        </p:grpSpPr>
        <p:pic>
          <p:nvPicPr>
            <p:cNvPr id="12" name="図 11" descr="テキスト&#10;&#10;自動的に生成された説明">
              <a:extLst>
                <a:ext uri="{FF2B5EF4-FFF2-40B4-BE49-F238E27FC236}">
                  <a16:creationId xmlns:a16="http://schemas.microsoft.com/office/drawing/2014/main" id="{0797F4EC-7A46-A7EB-5E05-22C36B97FC21}"/>
                </a:ext>
              </a:extLst>
            </p:cNvPr>
            <p:cNvPicPr>
              <a:picLocks noChangeAspect="1"/>
            </p:cNvPicPr>
            <p:nvPr/>
          </p:nvPicPr>
          <p:blipFill>
            <a:blip r:embed="rId4"/>
            <a:stretch>
              <a:fillRect/>
            </a:stretch>
          </p:blipFill>
          <p:spPr>
            <a:xfrm>
              <a:off x="6282823" y="3828570"/>
              <a:ext cx="1146318" cy="2480750"/>
            </a:xfrm>
            <a:prstGeom prst="rect">
              <a:avLst/>
            </a:prstGeom>
            <a:ln>
              <a:solidFill>
                <a:schemeClr val="tx1"/>
              </a:solidFill>
            </a:ln>
          </p:spPr>
        </p:pic>
        <p:sp>
          <p:nvSpPr>
            <p:cNvPr id="15" name="テキスト ボックス 14">
              <a:extLst>
                <a:ext uri="{FF2B5EF4-FFF2-40B4-BE49-F238E27FC236}">
                  <a16:creationId xmlns:a16="http://schemas.microsoft.com/office/drawing/2014/main" id="{CEA508BC-BA84-53B8-9D33-DDB5DA379905}"/>
                </a:ext>
              </a:extLst>
            </p:cNvPr>
            <p:cNvSpPr txBox="1"/>
            <p:nvPr/>
          </p:nvSpPr>
          <p:spPr>
            <a:xfrm>
              <a:off x="5935748" y="3476330"/>
              <a:ext cx="2029171" cy="369332"/>
            </a:xfrm>
            <a:prstGeom prst="rect">
              <a:avLst/>
            </a:prstGeom>
            <a:noFill/>
          </p:spPr>
          <p:txBody>
            <a:bodyPr wrap="square" lIns="91440" tIns="45720" rIns="91440" bIns="45720" anchor="t">
              <a:spAutoFit/>
            </a:bodyPr>
            <a:lstStyle/>
            <a:p>
              <a:pPr algn="ctr"/>
              <a:r>
                <a:rPr lang="en-US" altLang="ja-JP" b="1" dirty="0">
                  <a:latin typeface="メイリオ"/>
                  <a:ea typeface="メイリオ"/>
                </a:rPr>
                <a:t>X</a:t>
              </a:r>
              <a:r>
                <a:rPr lang="ja-JP" altLang="en-US" b="1" dirty="0">
                  <a:latin typeface="メイリオ"/>
                  <a:ea typeface="メイリオ"/>
                </a:rPr>
                <a:t>（旧</a:t>
              </a:r>
              <a:r>
                <a:rPr lang="en-US" altLang="ja-JP" b="1" dirty="0">
                  <a:latin typeface="メイリオ"/>
                  <a:ea typeface="メイリオ"/>
                </a:rPr>
                <a:t>Twitter</a:t>
              </a:r>
              <a:r>
                <a:rPr lang="ja-JP" altLang="en-US" b="1" dirty="0">
                  <a:latin typeface="メイリオ"/>
                  <a:ea typeface="メイリオ"/>
                </a:rPr>
                <a:t>）</a:t>
              </a:r>
              <a:endParaRPr lang="en-US" altLang="ja-JP" b="1" dirty="0">
                <a:latin typeface="メイリオ"/>
                <a:ea typeface="メイリオ"/>
              </a:endParaRPr>
            </a:p>
          </p:txBody>
        </p:sp>
      </p:grpSp>
      <p:grpSp>
        <p:nvGrpSpPr>
          <p:cNvPr id="8" name="グループ化 7">
            <a:extLst>
              <a:ext uri="{FF2B5EF4-FFF2-40B4-BE49-F238E27FC236}">
                <a16:creationId xmlns:a16="http://schemas.microsoft.com/office/drawing/2014/main" id="{F17877CE-4F14-40F1-938F-4B071D79C3AD}"/>
              </a:ext>
            </a:extLst>
          </p:cNvPr>
          <p:cNvGrpSpPr/>
          <p:nvPr/>
        </p:nvGrpSpPr>
        <p:grpSpPr>
          <a:xfrm>
            <a:off x="3020121" y="3505993"/>
            <a:ext cx="1193776" cy="2850082"/>
            <a:chOff x="4073451" y="3459238"/>
            <a:chExt cx="1193776" cy="2850082"/>
          </a:xfrm>
        </p:grpSpPr>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80321987-2C14-7C6C-68BE-1916EE328839}"/>
                </a:ext>
              </a:extLst>
            </p:cNvPr>
            <p:cNvPicPr>
              <a:picLocks noChangeAspect="1"/>
            </p:cNvPicPr>
            <p:nvPr/>
          </p:nvPicPr>
          <p:blipFill>
            <a:blip r:embed="rId5"/>
            <a:stretch>
              <a:fillRect/>
            </a:stretch>
          </p:blipFill>
          <p:spPr>
            <a:xfrm>
              <a:off x="4073451" y="3828920"/>
              <a:ext cx="1193776" cy="2480400"/>
            </a:xfrm>
            <a:prstGeom prst="rect">
              <a:avLst/>
            </a:prstGeom>
            <a:ln>
              <a:solidFill>
                <a:schemeClr val="tx1"/>
              </a:solidFill>
            </a:ln>
          </p:spPr>
        </p:pic>
        <p:sp>
          <p:nvSpPr>
            <p:cNvPr id="16" name="テキスト ボックス 15">
              <a:extLst>
                <a:ext uri="{FF2B5EF4-FFF2-40B4-BE49-F238E27FC236}">
                  <a16:creationId xmlns:a16="http://schemas.microsoft.com/office/drawing/2014/main" id="{DADCD03A-EA33-BF5C-2829-A1FFC4BA11EE}"/>
                </a:ext>
              </a:extLst>
            </p:cNvPr>
            <p:cNvSpPr txBox="1"/>
            <p:nvPr/>
          </p:nvSpPr>
          <p:spPr>
            <a:xfrm>
              <a:off x="4134013" y="3459238"/>
              <a:ext cx="1072652" cy="369332"/>
            </a:xfrm>
            <a:prstGeom prst="rect">
              <a:avLst/>
            </a:prstGeom>
            <a:noFill/>
          </p:spPr>
          <p:txBody>
            <a:bodyPr wrap="square">
              <a:spAutoFit/>
            </a:bodyPr>
            <a:lstStyle/>
            <a:p>
              <a:pPr algn="ctr"/>
              <a:r>
                <a:rPr lang="en-US" altLang="ja-JP" b="1" dirty="0">
                  <a:latin typeface="メイリオ" panose="020B0604030504040204" pitchFamily="50" charset="-128"/>
                  <a:ea typeface="メイリオ" panose="020B0604030504040204" pitchFamily="50" charset="-128"/>
                </a:rPr>
                <a:t>LINE</a:t>
              </a:r>
              <a:endParaRPr lang="ja-JP" altLang="en-US" dirty="0"/>
            </a:p>
          </p:txBody>
        </p:sp>
      </p:grpSp>
      <p:sp>
        <p:nvSpPr>
          <p:cNvPr id="18" name="テキスト ボックス 17">
            <a:extLst>
              <a:ext uri="{FF2B5EF4-FFF2-40B4-BE49-F238E27FC236}">
                <a16:creationId xmlns:a16="http://schemas.microsoft.com/office/drawing/2014/main" id="{C9D91B5B-6529-42A3-A85A-72EC4CED019D}"/>
              </a:ext>
            </a:extLst>
          </p:cNvPr>
          <p:cNvSpPr txBox="1"/>
          <p:nvPr/>
        </p:nvSpPr>
        <p:spPr>
          <a:xfrm>
            <a:off x="6921015" y="3513837"/>
            <a:ext cx="1406727" cy="369332"/>
          </a:xfrm>
          <a:prstGeom prst="rect">
            <a:avLst/>
          </a:prstGeom>
          <a:noFill/>
        </p:spPr>
        <p:txBody>
          <a:bodyPr wrap="square">
            <a:spAutoFit/>
          </a:bodyPr>
          <a:lstStyle/>
          <a:p>
            <a:pPr algn="l"/>
            <a:r>
              <a:rPr lang="en-US" altLang="ja-JP" b="1" i="0" dirty="0">
                <a:effectLst/>
                <a:latin typeface="メイリオ" panose="020B0604030504040204" pitchFamily="50" charset="-128"/>
                <a:ea typeface="メイリオ" panose="020B0604030504040204" pitchFamily="50" charset="-128"/>
              </a:rPr>
              <a:t>Facebook</a:t>
            </a:r>
          </a:p>
        </p:txBody>
      </p:sp>
      <p:grpSp>
        <p:nvGrpSpPr>
          <p:cNvPr id="19" name="グループ化 18">
            <a:extLst>
              <a:ext uri="{FF2B5EF4-FFF2-40B4-BE49-F238E27FC236}">
                <a16:creationId xmlns:a16="http://schemas.microsoft.com/office/drawing/2014/main" id="{E920C578-D0B5-433D-AA5D-1438D1546972}"/>
              </a:ext>
            </a:extLst>
          </p:cNvPr>
          <p:cNvGrpSpPr/>
          <p:nvPr/>
        </p:nvGrpSpPr>
        <p:grpSpPr>
          <a:xfrm>
            <a:off x="6842316" y="3845661"/>
            <a:ext cx="1331304" cy="2510414"/>
            <a:chOff x="6921015" y="3845661"/>
            <a:chExt cx="1406727" cy="2510414"/>
          </a:xfrm>
        </p:grpSpPr>
        <p:pic>
          <p:nvPicPr>
            <p:cNvPr id="14" name="図 13">
              <a:extLst>
                <a:ext uri="{FF2B5EF4-FFF2-40B4-BE49-F238E27FC236}">
                  <a16:creationId xmlns:a16="http://schemas.microsoft.com/office/drawing/2014/main" id="{9685671C-7A57-4C56-9458-DF56873C092F}"/>
                </a:ext>
              </a:extLst>
            </p:cNvPr>
            <p:cNvPicPr>
              <a:picLocks noChangeAspect="1"/>
            </p:cNvPicPr>
            <p:nvPr/>
          </p:nvPicPr>
          <p:blipFill>
            <a:blip r:embed="rId6"/>
            <a:stretch>
              <a:fillRect/>
            </a:stretch>
          </p:blipFill>
          <p:spPr>
            <a:xfrm>
              <a:off x="6921015" y="3845661"/>
              <a:ext cx="1331304" cy="2510414"/>
            </a:xfrm>
            <a:prstGeom prst="rect">
              <a:avLst/>
            </a:prstGeom>
          </p:spPr>
        </p:pic>
        <p:sp>
          <p:nvSpPr>
            <p:cNvPr id="17" name="正方形/長方形 16">
              <a:extLst>
                <a:ext uri="{FF2B5EF4-FFF2-40B4-BE49-F238E27FC236}">
                  <a16:creationId xmlns:a16="http://schemas.microsoft.com/office/drawing/2014/main" id="{CD7A3480-60DB-4778-B986-A971CDF4C25C}"/>
                </a:ext>
              </a:extLst>
            </p:cNvPr>
            <p:cNvSpPr/>
            <p:nvPr/>
          </p:nvSpPr>
          <p:spPr>
            <a:xfrm>
              <a:off x="6921015" y="3845661"/>
              <a:ext cx="1406727" cy="248075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24477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4448"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ネットを安心・安全に</a:t>
            </a:r>
            <a:endParaRPr lang="en-US" altLang="ja-JP" sz="4800" dirty="0">
              <a:solidFill>
                <a:srgbClr val="009650"/>
              </a:solidFill>
            </a:endParaRPr>
          </a:p>
          <a:p>
            <a:r>
              <a:rPr lang="ja-JP" altLang="en-US" sz="4800" dirty="0">
                <a:solidFill>
                  <a:srgbClr val="009650"/>
                </a:solidFill>
              </a:rPr>
              <a:t>使うために</a:t>
            </a:r>
          </a:p>
        </p:txBody>
      </p:sp>
    </p:spTree>
    <p:extLst>
      <p:ext uri="{BB962C8B-B14F-4D97-AF65-F5344CB8AC3E}">
        <p14:creationId xmlns:p14="http://schemas.microsoft.com/office/powerpoint/2010/main" val="975313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19"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Rectangle 1">
            <a:extLst>
              <a:ext uri="{FF2B5EF4-FFF2-40B4-BE49-F238E27FC236}">
                <a16:creationId xmlns:a16="http://schemas.microsoft.com/office/drawing/2014/main" id="{2D2B9BD9-B81B-26A1-D68D-880376B995AA}"/>
              </a:ext>
            </a:extLst>
          </p:cNvPr>
          <p:cNvSpPr>
            <a:spLocks noChangeArrowheads="1"/>
          </p:cNvSpPr>
          <p:nvPr/>
        </p:nvSpPr>
        <p:spPr bwMode="auto">
          <a:xfrm>
            <a:off x="1794321" y="1278364"/>
            <a:ext cx="5563495" cy="118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30000"/>
              </a:lnSpc>
              <a:spcBef>
                <a:spcPct val="0"/>
              </a:spcBef>
              <a:spcAft>
                <a:spcPct val="0"/>
              </a:spcAft>
              <a:buClrTx/>
              <a:buSzTx/>
              <a:buFontTx/>
              <a:buNone/>
              <a:tabLst/>
            </a:pPr>
            <a:r>
              <a:rPr kumimoji="0" lang="ja-JP" altLang="en-US" sz="2800"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rPr>
              <a:t>インターネットを見ているとき、こんな経験ありませんか？</a:t>
            </a:r>
            <a:endParaRPr kumimoji="0" lang="ja-JP" altLang="ja-JP" sz="2800"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D0ABFF20-E1E2-4118-AEBF-62EB94837052}"/>
              </a:ext>
            </a:extLst>
          </p:cNvPr>
          <p:cNvPicPr>
            <a:picLocks noChangeAspect="1"/>
          </p:cNvPicPr>
          <p:nvPr/>
        </p:nvPicPr>
        <p:blipFill>
          <a:blip r:embed="rId7"/>
          <a:stretch>
            <a:fillRect/>
          </a:stretch>
        </p:blipFill>
        <p:spPr>
          <a:xfrm>
            <a:off x="35496" y="3933056"/>
            <a:ext cx="2593642" cy="2600142"/>
          </a:xfrm>
          <a:prstGeom prst="rect">
            <a:avLst/>
          </a:prstGeom>
        </p:spPr>
      </p:pic>
      <p:sp>
        <p:nvSpPr>
          <p:cNvPr id="42" name="吹き出し: 角を丸めた四角形 41">
            <a:extLst>
              <a:ext uri="{FF2B5EF4-FFF2-40B4-BE49-F238E27FC236}">
                <a16:creationId xmlns:a16="http://schemas.microsoft.com/office/drawing/2014/main" id="{C9EF3064-210F-41D2-8A89-86E81A8D15AD}"/>
              </a:ext>
            </a:extLst>
          </p:cNvPr>
          <p:cNvSpPr/>
          <p:nvPr/>
        </p:nvSpPr>
        <p:spPr>
          <a:xfrm>
            <a:off x="2123728" y="2493079"/>
            <a:ext cx="2592288" cy="2522256"/>
          </a:xfrm>
          <a:prstGeom prst="wedgeRoundRectCallout">
            <a:avLst>
              <a:gd name="adj1" fmla="val -39885"/>
              <a:gd name="adj2" fmla="val 56890"/>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b="1" u="sng" dirty="0">
                <a:solidFill>
                  <a:srgbClr val="009650"/>
                </a:solidFill>
                <a:latin typeface="メイリオ" panose="020B0604030504040204" pitchFamily="50" charset="-128"/>
                <a:ea typeface="メイリオ" panose="020B0604030504040204" pitchFamily="50" charset="-128"/>
              </a:rPr>
              <a:t>興味を惹くけどちょっと怪しい広告</a:t>
            </a:r>
            <a:endParaRPr kumimoji="1" lang="en-US" altLang="ja-JP"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「○ヶ月で△キロ痩せる！」「これだけで○歳若返る！」「今だけ期間限定特化○○円！」などついつい気になっちゃうけどちょっと怪しい広告</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160A434-F733-44D5-8E2A-60AB7A8E71EE}"/>
              </a:ext>
            </a:extLst>
          </p:cNvPr>
          <p:cNvPicPr>
            <a:picLocks noChangeAspect="1"/>
          </p:cNvPicPr>
          <p:nvPr/>
        </p:nvPicPr>
        <p:blipFill>
          <a:blip r:embed="rId8"/>
          <a:stretch>
            <a:fillRect/>
          </a:stretch>
        </p:blipFill>
        <p:spPr>
          <a:xfrm>
            <a:off x="4357328" y="3789040"/>
            <a:ext cx="2994795" cy="2897465"/>
          </a:xfrm>
          <a:prstGeom prst="rect">
            <a:avLst/>
          </a:prstGeom>
        </p:spPr>
      </p:pic>
      <p:sp>
        <p:nvSpPr>
          <p:cNvPr id="43" name="吹き出し: 角を丸めた四角形 42">
            <a:extLst>
              <a:ext uri="{FF2B5EF4-FFF2-40B4-BE49-F238E27FC236}">
                <a16:creationId xmlns:a16="http://schemas.microsoft.com/office/drawing/2014/main" id="{2CE3996D-863C-4308-B958-624CE9DBDB2E}"/>
              </a:ext>
            </a:extLst>
          </p:cNvPr>
          <p:cNvSpPr/>
          <p:nvPr/>
        </p:nvSpPr>
        <p:spPr>
          <a:xfrm>
            <a:off x="6444207" y="2493079"/>
            <a:ext cx="2592288" cy="2284024"/>
          </a:xfrm>
          <a:prstGeom prst="wedgeRoundRectCallout">
            <a:avLst>
              <a:gd name="adj1" fmla="val -27266"/>
              <a:gd name="adj2" fmla="val 59085"/>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b="1" u="sng" dirty="0">
                <a:solidFill>
                  <a:srgbClr val="009650"/>
                </a:solidFill>
                <a:latin typeface="メイリオ" panose="020B0604030504040204" pitchFamily="50" charset="-128"/>
                <a:ea typeface="メイリオ" panose="020B0604030504040204" pitchFamily="50" charset="-128"/>
              </a:rPr>
              <a:t>自分が調べたものがオススメされ続ける</a:t>
            </a:r>
            <a:endParaRPr kumimoji="1" lang="en-US" altLang="ja-JP"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サイトやアプリで、過去に調べたことのあるジャンルに関する情報ばかりがどんどんオススメに表示される</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491859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4BFB4DA5BB34FA47A8FA7AE6B4938B14" ma:contentTypeVersion="8" ma:contentTypeDescription="新しいドキュメントを作成します。" ma:contentTypeScope="" ma:versionID="6fd382fa48ecb3930ec06da0c48cd1d4">
  <xsd:schema xmlns:xsd="http://www.w3.org/2001/XMLSchema" xmlns:xs="http://www.w3.org/2001/XMLSchema" xmlns:p="http://schemas.microsoft.com/office/2006/metadata/properties" xmlns:ns2="1ccc0202-570a-4c76-b717-959d73301744" targetNamespace="http://schemas.microsoft.com/office/2006/metadata/properties" ma:root="true" ma:fieldsID="51c391f78a4e40208510eff2b869fca9" ns2:_="">
    <xsd:import namespace="1ccc0202-570a-4c76-b717-959d733017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c0202-570a-4c76-b717-959d733017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9E89BB-BD4E-420A-B282-DFBC2E5EEED0}">
  <ds:schemaRef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1ccc0202-570a-4c76-b717-959d73301744"/>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3.xml><?xml version="1.0" encoding="utf-8"?>
<ds:datastoreItem xmlns:ds="http://schemas.openxmlformats.org/officeDocument/2006/customXml" ds:itemID="{6E1AEB76-994C-4CF9-9E1D-15703FA54C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cc0202-570a-4c76-b717-959d733017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3779</Words>
  <Application>Microsoft Office PowerPoint</Application>
  <PresentationFormat>画面に合わせる (4:3)</PresentationFormat>
  <Paragraphs>333</Paragraphs>
  <Slides>30</Slides>
  <Notes>30</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30</vt:i4>
      </vt:variant>
    </vt:vector>
  </HeadingPairs>
  <TitlesOfParts>
    <vt:vector size="45" baseType="lpstr">
      <vt:lpstr>AoyagiKouzanFontT</vt:lpstr>
      <vt:lpstr>AR P丸ゴシック体E</vt:lpstr>
      <vt:lpstr>Meiryo UI</vt:lpstr>
      <vt:lpstr>Söhne</vt:lpstr>
      <vt:lpstr>Meiryo</vt:lpstr>
      <vt:lpstr>Meiryo</vt:lpstr>
      <vt:lpstr>Yu Gothic</vt:lpstr>
      <vt:lpstr>Yu Gothic</vt:lpstr>
      <vt:lpstr>游ゴシック Light</vt:lpstr>
      <vt:lpstr>Arial</vt:lpstr>
      <vt:lpstr>Calibri</vt:lpstr>
      <vt:lpstr>Calibri Light</vt:lpstr>
      <vt:lpstr>Times New Roman</vt:lpstr>
      <vt:lpstr>ホワイト</vt:lpstr>
      <vt:lpstr>think-cell スライド</vt:lpstr>
      <vt:lpstr>PowerPoint プレゼンテーション</vt:lpstr>
      <vt:lpstr>PowerPoint プレゼンテーション</vt:lpstr>
      <vt:lpstr>PowerPoint プレゼンテーション</vt:lpstr>
      <vt:lpstr>デジタルリテラシーとは</vt:lpstr>
      <vt:lpstr>デジタルリテラシーとは</vt:lpstr>
      <vt:lpstr>ソーシャルメディアとは</vt:lpstr>
      <vt:lpstr>SNSについて</vt:lpstr>
      <vt:lpstr>PowerPoint プレゼンテーション</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インターネット利用において気をつけるポイント</vt:lpstr>
      <vt:lpstr>インターネット利用において気をつけるポイント</vt:lpstr>
      <vt:lpstr>インターネット利用において気をつけるポイント</vt:lpstr>
      <vt:lpstr>インターネット利用において気をつけるポイント</vt:lpstr>
      <vt:lpstr>インターネット利用において気をつけるポイント</vt:lpstr>
      <vt:lpstr>インターネット利用において気をつけるポイント</vt:lpstr>
      <vt:lpstr>PowerPoint プレゼンテーション</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2021-08-16T09:05:36Z</dcterms:created>
  <dcterms:modified xsi:type="dcterms:W3CDTF">2024-03-20T17:46:09Z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0x0101004BFB4DA5BB34FA47A8FA7AE6B4938B14</vt:lpwstr>
  </property>
  <property fmtid="{D5CDD505-2E9C-101B-9397-08002B2CF9AE}" pid="3" name="Order">
    <vt:lpwstr>29400.0000000000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