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media/image23.jpg" ContentType="image/jpg"/>
  <Override PartName="/ppt/media/image26.jpg" ContentType="image/jpg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media/image32.jpg" ContentType="image/jpg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media/image34.jpg" ContentType="image/jpg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media/image35.jpg" ContentType="image/jpg"/>
  <Override PartName="/ppt/media/image36.jpg" ContentType="image/jpg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media/image61.jpg" ContentType="image/jpg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6.xml" ContentType="application/vnd.openxmlformats-officedocument.presentationml.tags+xml"/>
  <Override PartName="/ppt/notesSlides/notesSlide25.xml" ContentType="application/vnd.openxmlformats-officedocument.presentationml.notesSlide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8"/>
  </p:notesMasterIdLst>
  <p:sldIdLst>
    <p:sldId id="416" r:id="rId5"/>
    <p:sldId id="429" r:id="rId6"/>
    <p:sldId id="446" r:id="rId7"/>
    <p:sldId id="418" r:id="rId8"/>
    <p:sldId id="419" r:id="rId9"/>
    <p:sldId id="437" r:id="rId10"/>
    <p:sldId id="421" r:id="rId11"/>
    <p:sldId id="422" r:id="rId12"/>
    <p:sldId id="442" r:id="rId13"/>
    <p:sldId id="443" r:id="rId14"/>
    <p:sldId id="444" r:id="rId15"/>
    <p:sldId id="439" r:id="rId16"/>
    <p:sldId id="441" r:id="rId17"/>
    <p:sldId id="435" r:id="rId18"/>
    <p:sldId id="343" r:id="rId19"/>
    <p:sldId id="346" r:id="rId20"/>
    <p:sldId id="347" r:id="rId21"/>
    <p:sldId id="348" r:id="rId22"/>
    <p:sldId id="349" r:id="rId23"/>
    <p:sldId id="376" r:id="rId24"/>
    <p:sldId id="409" r:id="rId25"/>
    <p:sldId id="377" r:id="rId26"/>
    <p:sldId id="378" r:id="rId27"/>
    <p:sldId id="267" r:id="rId28"/>
    <p:sldId id="262" r:id="rId29"/>
    <p:sldId id="410" r:id="rId30"/>
    <p:sldId id="411" r:id="rId31"/>
    <p:sldId id="445" r:id="rId32"/>
    <p:sldId id="413" r:id="rId33"/>
    <p:sldId id="414" r:id="rId34"/>
    <p:sldId id="374" r:id="rId35"/>
    <p:sldId id="375" r:id="rId36"/>
    <p:sldId id="436" r:id="rId37"/>
  </p:sldIdLst>
  <p:sldSz cx="9144000" cy="6858000" type="screen4x3"/>
  <p:notesSz cx="6735763" cy="9866313"/>
  <p:custDataLst>
    <p:tags r:id="rId3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59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2F528F"/>
    <a:srgbClr val="007864"/>
    <a:srgbClr val="FFFFFF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3" autoAdjust="0"/>
    <p:restoredTop sz="76464" autoAdjust="0"/>
  </p:normalViewPr>
  <p:slideViewPr>
    <p:cSldViewPr snapToObjects="1">
      <p:cViewPr varScale="1">
        <p:scale>
          <a:sx n="80" d="100"/>
          <a:sy n="80" d="100"/>
        </p:scale>
        <p:origin x="1464" y="84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>
        <p:scale>
          <a:sx n="66" d="100"/>
          <a:sy n="66" d="100"/>
        </p:scale>
        <p:origin x="2388" y="-4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394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829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837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4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 defTabSz="903427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673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869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608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890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540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0970" algn="just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457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465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97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8896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77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4"/>
            <a:ext cx="5388610" cy="423705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6968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587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9350" y="1233488"/>
            <a:ext cx="4437063" cy="33289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995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735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72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666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07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084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8386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5333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03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794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502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781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880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028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80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941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748165"/>
            <a:ext cx="5388610" cy="353140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18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6" y="4748164"/>
            <a:ext cx="5631654" cy="3856889"/>
          </a:xfrm>
        </p:spPr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593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2075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99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658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1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2023/8/29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12" Type="http://schemas.openxmlformats.org/officeDocument/2006/relationships/image" Target="../media/image27.jp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2.jpg"/><Relationship Id="rId5" Type="http://schemas.openxmlformats.org/officeDocument/2006/relationships/image" Target="../media/image28.png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jpg"/><Relationship Id="rId10" Type="http://schemas.openxmlformats.org/officeDocument/2006/relationships/image" Target="../media/image27.jp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jp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11" Type="http://schemas.openxmlformats.org/officeDocument/2006/relationships/image" Target="../media/image21.jp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43.jp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faq.myna.go.jp/faq/show/2587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hyperlink" Target="https://myna.go.jp/SCK0101_01_001/SCK0101_01_001_InitDiscsys.form" TargetMode="External"/><Relationship Id="rId4" Type="http://schemas.openxmlformats.org/officeDocument/2006/relationships/hyperlink" Target="https://www.jpki.go.jp/prepare/reader_writer.html" TargetMode="External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jp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7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jp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1.jpg"/><Relationship Id="rId12" Type="http://schemas.openxmlformats.org/officeDocument/2006/relationships/image" Target="../media/image64.jp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63.jp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62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s://www.soumu.go.jp/kojinbango_card/03.html" TargetMode="External"/><Relationship Id="rId1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5.tmp"/><Relationship Id="rId7" Type="http://schemas.openxmlformats.org/officeDocument/2006/relationships/image" Target="../media/image5.emf"/><Relationship Id="rId12" Type="http://schemas.openxmlformats.org/officeDocument/2006/relationships/image" Target="../media/image10.jpeg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11" Type="http://schemas.openxmlformats.org/officeDocument/2006/relationships/image" Target="../media/image9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.png"/><Relationship Id="rId10" Type="http://schemas.openxmlformats.org/officeDocument/2006/relationships/image" Target="../media/image8.tmp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tmp"/><Relationship Id="rId14" Type="http://schemas.openxmlformats.org/officeDocument/2006/relationships/image" Target="../media/image11.png"/><Relationship Id="rId22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8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9.pn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0.jpe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4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8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4.jpg"/><Relationship Id="rId5" Type="http://schemas.openxmlformats.org/officeDocument/2006/relationships/image" Target="../media/image17.jpeg"/><Relationship Id="rId10" Type="http://schemas.openxmlformats.org/officeDocument/2006/relationships/image" Target="../media/image81.jp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2.jp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64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4.png"/><Relationship Id="rId12" Type="http://schemas.openxmlformats.org/officeDocument/2006/relationships/image" Target="../media/image89.jp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11" Type="http://schemas.openxmlformats.org/officeDocument/2006/relationships/image" Target="../media/image88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87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0.jp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3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5.jpg"/><Relationship Id="rId12" Type="http://schemas.openxmlformats.org/officeDocument/2006/relationships/image" Target="../media/image99.emf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11" Type="http://schemas.openxmlformats.org/officeDocument/2006/relationships/image" Target="../media/image98.jp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97.jp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0.jp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11" Type="http://schemas.openxmlformats.org/officeDocument/2006/relationships/image" Target="../media/image99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02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hyperlink" Target="https://www.digital.go.jp/policies/account_registration_finance/" TargetMode="External"/><Relationship Id="rId4" Type="http://schemas.openxmlformats.org/officeDocument/2006/relationships/hyperlink" Target="https://www.digital.go.jp/policies/account_registratio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m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jp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27.jp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6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017" y="3902689"/>
            <a:ext cx="1552067" cy="2269793"/>
          </a:xfrm>
          <a:prstGeom prst="rect">
            <a:avLst/>
          </a:prstGeom>
        </p:spPr>
      </p:pic>
      <p:pic>
        <p:nvPicPr>
          <p:cNvPr id="10" name="図 9" descr="「デジタル活用支援推進事業」を表すロゴマー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00" y="196467"/>
            <a:ext cx="750231" cy="1113738"/>
          </a:xfrm>
          <a:prstGeom prst="rect">
            <a:avLst/>
          </a:prstGeom>
        </p:spPr>
      </p:pic>
      <p:pic>
        <p:nvPicPr>
          <p:cNvPr id="8" name="図 7" descr="マイキーくんのイラスト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80"/>
          <a:stretch/>
        </p:blipFill>
        <p:spPr>
          <a:xfrm>
            <a:off x="3054690" y="4410086"/>
            <a:ext cx="1720815" cy="1827226"/>
          </a:xfrm>
          <a:prstGeom prst="rect">
            <a:avLst/>
          </a:prstGeom>
        </p:spPr>
      </p:pic>
      <p:sp>
        <p:nvSpPr>
          <p:cNvPr id="2" name="角丸四角形 1"/>
          <p:cNvSpPr/>
          <p:nvPr/>
        </p:nvSpPr>
        <p:spPr>
          <a:xfrm>
            <a:off x="972000" y="1456151"/>
            <a:ext cx="7200000" cy="235319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700808"/>
            <a:ext cx="7192745" cy="14702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健康保険証利用の登録・</a:t>
            </a:r>
            <a:endParaRPr lang="en-US" altLang="ja-JP" sz="4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公金受取口座の登録を</a:t>
            </a:r>
            <a:endParaRPr lang="en-US" altLang="ja-JP" sz="48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しましょう</a:t>
            </a:r>
            <a:endParaRPr lang="en-US" altLang="ja-JP" sz="4800" dirty="0">
              <a:solidFill>
                <a:schemeClr val="bg1"/>
              </a:solidFill>
            </a:endParaRPr>
          </a:p>
          <a:p>
            <a:endParaRPr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EE9424-4F1C-4BBA-B6C7-ADBFDAA33430}"/>
              </a:ext>
            </a:extLst>
          </p:cNvPr>
          <p:cNvSpPr txBox="1"/>
          <p:nvPr/>
        </p:nvSpPr>
        <p:spPr>
          <a:xfrm>
            <a:off x="7740592" y="6077743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12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120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 descr="検索アイコンがある画面の画像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30" y="1996373"/>
            <a:ext cx="1620000" cy="340403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1B0512B-4A26-41DE-BBEB-94883AC564C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4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1B0512B-4A26-41DE-BBEB-94883AC56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287747"/>
            <a:ext cx="6886822" cy="99104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マイナポータルアプリの入手 および</a:t>
            </a:r>
            <a:br>
              <a:rPr lang="en-US" altLang="ja-JP" dirty="0"/>
            </a:br>
            <a:r>
              <a:rPr lang="ja-JP" altLang="en-US" dirty="0"/>
              <a:t>インストールのしかた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7FB58B1-DAB0-433E-83F9-04BCEA067600}"/>
              </a:ext>
            </a:extLst>
          </p:cNvPr>
          <p:cNvSpPr txBox="1"/>
          <p:nvPr/>
        </p:nvSpPr>
        <p:spPr>
          <a:xfrm>
            <a:off x="5868144" y="813308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＜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iPhone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の場合＞</a:t>
            </a:r>
          </a:p>
        </p:txBody>
      </p:sp>
      <p:sp>
        <p:nvSpPr>
          <p:cNvPr id="33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60000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600" dirty="0"/>
              <a:t>マイナポータルアプリ</a:t>
            </a:r>
            <a:r>
              <a:rPr lang="ja-JP" altLang="en-US" sz="1700" dirty="0"/>
              <a:t>＜デジタル庁＞</a:t>
            </a:r>
            <a:r>
              <a:rPr lang="ja-JP" altLang="en-US" sz="2600" dirty="0"/>
              <a:t>をインストールします。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cxnSp>
        <p:nvCxnSpPr>
          <p:cNvPr id="35" name="カギ線コネクタ 34"/>
          <p:cNvCxnSpPr>
            <a:cxnSpLocks/>
          </p:cNvCxnSpPr>
          <p:nvPr/>
        </p:nvCxnSpPr>
        <p:spPr>
          <a:xfrm>
            <a:off x="3693944" y="3627954"/>
            <a:ext cx="2412000" cy="1656000"/>
          </a:xfrm>
          <a:prstGeom prst="bentConnector3">
            <a:avLst>
              <a:gd name="adj1" fmla="val 41298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/>
          <p:cNvSpPr/>
          <p:nvPr/>
        </p:nvSpPr>
        <p:spPr>
          <a:xfrm>
            <a:off x="6100874" y="5108684"/>
            <a:ext cx="355042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9" name="図 68" descr="検索画面の画像">
            <a:extLst>
              <a:ext uri="{FF2B5EF4-FFF2-40B4-BE49-F238E27FC236}">
                <a16:creationId xmlns:a16="http://schemas.microsoft.com/office/drawing/2014/main" id="{3C16EBF8-8694-4EF6-9B4D-B529DE2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668"/>
          <a:stretch/>
        </p:blipFill>
        <p:spPr>
          <a:xfrm>
            <a:off x="6667936" y="1993029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 descr="検索画面に「マイナポータル」と入力する時の画面の画像">
            <a:extLst>
              <a:ext uri="{FF2B5EF4-FFF2-40B4-BE49-F238E27FC236}">
                <a16:creationId xmlns:a16="http://schemas.microsoft.com/office/drawing/2014/main" id="{51D776AF-92A3-42D4-A24E-B73AB39477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57" b="86791"/>
          <a:stretch/>
        </p:blipFill>
        <p:spPr>
          <a:xfrm>
            <a:off x="7143475" y="2648346"/>
            <a:ext cx="1620000" cy="28675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4" name="正方形/長方形 43"/>
          <p:cNvSpPr/>
          <p:nvPr/>
        </p:nvSpPr>
        <p:spPr>
          <a:xfrm>
            <a:off x="6746800" y="2251846"/>
            <a:ext cx="1508504" cy="2175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5" name="カギ線コネクタ 64"/>
          <p:cNvCxnSpPr>
            <a:cxnSpLocks/>
            <a:stCxn id="39" idx="3"/>
            <a:endCxn id="44" idx="1"/>
          </p:cNvCxnSpPr>
          <p:nvPr/>
        </p:nvCxnSpPr>
        <p:spPr>
          <a:xfrm flipV="1">
            <a:off x="6455916" y="2360638"/>
            <a:ext cx="290884" cy="289143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64BA4752-AE60-4D7C-9953-B763A091359E}"/>
              </a:ext>
            </a:extLst>
          </p:cNvPr>
          <p:cNvSpPr/>
          <p:nvPr/>
        </p:nvSpPr>
        <p:spPr>
          <a:xfrm>
            <a:off x="7208780" y="2656851"/>
            <a:ext cx="891612" cy="2175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107AF0F-340B-47CE-A48D-9532C09886B3}"/>
              </a:ext>
            </a:extLst>
          </p:cNvPr>
          <p:cNvGrpSpPr/>
          <p:nvPr/>
        </p:nvGrpSpPr>
        <p:grpSpPr>
          <a:xfrm>
            <a:off x="7143475" y="3316186"/>
            <a:ext cx="1620000" cy="1584406"/>
            <a:chOff x="7143475" y="3922903"/>
            <a:chExt cx="1620000" cy="1584406"/>
          </a:xfrm>
        </p:grpSpPr>
        <p:pic>
          <p:nvPicPr>
            <p:cNvPr id="6" name="図 5" descr="「マイナポータルアプリ」の入手画面の画像">
              <a:extLst>
                <a:ext uri="{FF2B5EF4-FFF2-40B4-BE49-F238E27FC236}">
                  <a16:creationId xmlns:a16="http://schemas.microsoft.com/office/drawing/2014/main" id="{2383E6E2-EB1C-4C56-95C7-AF7A5EE1A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498" b="41516"/>
            <a:stretch/>
          </p:blipFill>
          <p:spPr>
            <a:xfrm>
              <a:off x="7143475" y="3922903"/>
              <a:ext cx="1620000" cy="1584406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6" name="正方形/長方形 35"/>
            <p:cNvSpPr/>
            <p:nvPr/>
          </p:nvSpPr>
          <p:spPr>
            <a:xfrm>
              <a:off x="8280540" y="4283657"/>
              <a:ext cx="419857" cy="21545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1" name="図形グループ 40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8028384" y="4047455"/>
              <a:ext cx="492443" cy="461665"/>
              <a:chOff x="7516281" y="2673548"/>
              <a:chExt cx="492443" cy="461665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❺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48" name="図形グループ 4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959877" y="2426000"/>
            <a:ext cx="492443" cy="461665"/>
            <a:chOff x="7516281" y="2673548"/>
            <a:chExt cx="492443" cy="461665"/>
          </a:xfrm>
        </p:grpSpPr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9" name="図形グループ 5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383812" y="1993952"/>
            <a:ext cx="492444" cy="461665"/>
            <a:chOff x="7516280" y="2673548"/>
            <a:chExt cx="492444" cy="461665"/>
          </a:xfrm>
        </p:grpSpPr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73" name="図形グループ 7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819457" y="4874120"/>
            <a:ext cx="492443" cy="461665"/>
            <a:chOff x="7516281" y="2673548"/>
            <a:chExt cx="492443" cy="461665"/>
          </a:xfrm>
        </p:grpSpPr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0" name="object 5" descr="スマートフォンのホーム画面の画像"/>
          <p:cNvSpPr>
            <a:spLocks noChangeAspect="1"/>
          </p:cNvSpPr>
          <p:nvPr/>
        </p:nvSpPr>
        <p:spPr>
          <a:xfrm>
            <a:off x="3311835" y="2357721"/>
            <a:ext cx="1260000" cy="22351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正方形/長方形 53"/>
          <p:cNvSpPr>
            <a:spLocks noChangeAspect="1"/>
          </p:cNvSpPr>
          <p:nvPr/>
        </p:nvSpPr>
        <p:spPr>
          <a:xfrm>
            <a:off x="3293834" y="3427899"/>
            <a:ext cx="400110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0" name="図形グループ 7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047993" y="3212976"/>
            <a:ext cx="492443" cy="461665"/>
            <a:chOff x="7516281" y="2673548"/>
            <a:chExt cx="492443" cy="461665"/>
          </a:xfrm>
        </p:grpSpPr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6A013054-7987-46D2-89A9-B09248912486}"/>
              </a:ext>
            </a:extLst>
          </p:cNvPr>
          <p:cNvSpPr txBox="1"/>
          <p:nvPr/>
        </p:nvSpPr>
        <p:spPr>
          <a:xfrm>
            <a:off x="500510" y="1815328"/>
            <a:ext cx="3240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App Store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ゲーム</a:t>
            </a:r>
            <a:r>
              <a:rPr lang="ja-JP" altLang="en-US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App</a:t>
            </a:r>
            <a:r>
              <a:rPr lang="ja-JP" altLang="en-US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endParaRPr lang="en-US" altLang="ja-JP" b="1" spc="-500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ストーリーなど</a:t>
            </a:r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</a:t>
            </a:r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を検索</a:t>
            </a:r>
          </a:p>
          <a:p>
            <a:pPr indent="-417600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入手</a:t>
            </a:r>
            <a:r>
              <a:rPr lang="en-US" altLang="ja-JP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indent="-417600"/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7653336" y="2459489"/>
            <a:ext cx="0" cy="1789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370239" y="5509681"/>
            <a:ext cx="5444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600" indent="-201600"/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 マイナポータルアプリ＜デジタル庁＞が見つからない場合は、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OS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iOS 13.1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以上、ブラウザが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Safari 13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以上の条件を満たしていない可能性が</a:t>
            </a:r>
            <a:endParaRPr lang="en-US" altLang="ja-JP" sz="1200" dirty="0">
              <a:latin typeface="Meiryo" charset="-128"/>
              <a:ea typeface="Meiryo" charset="-128"/>
              <a:cs typeface="Meiryo" charset="-128"/>
            </a:endParaRPr>
          </a:p>
          <a:p>
            <a:pPr marL="201600" indent="-201600"/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	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あります。バージョンアップしてから再度、インストールしてください。</a:t>
            </a:r>
            <a:endParaRPr lang="en-US" altLang="ja-JP" sz="1200" dirty="0">
              <a:latin typeface="Meiryo" charset="-128"/>
              <a:ea typeface="Meiryo" charset="-128"/>
              <a:cs typeface="Meiryo" charset="-128"/>
            </a:endParaRPr>
          </a:p>
          <a:p>
            <a:pPr marL="201600" indent="-201600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サイトへ接続するため別途通信料がかかることがあります。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0C95A40-7445-407F-94D9-0D2A66613AC1}"/>
              </a:ext>
            </a:extLst>
          </p:cNvPr>
          <p:cNvGrpSpPr/>
          <p:nvPr/>
        </p:nvGrpSpPr>
        <p:grpSpPr>
          <a:xfrm>
            <a:off x="6658273" y="4815669"/>
            <a:ext cx="2286985" cy="601326"/>
            <a:chOff x="9228373" y="4423696"/>
            <a:chExt cx="2286985" cy="601326"/>
          </a:xfrm>
        </p:grpSpPr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60A98034-7621-467E-80A4-0359DD58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28373" y="4423696"/>
              <a:ext cx="579783" cy="579783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811BD45-CBCF-413C-8996-185C2CCE974E}"/>
                </a:ext>
              </a:extLst>
            </p:cNvPr>
            <p:cNvSpPr txBox="1"/>
            <p:nvPr/>
          </p:nvSpPr>
          <p:spPr>
            <a:xfrm>
              <a:off x="9714865" y="4609524"/>
              <a:ext cx="180049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※8/24</a:t>
              </a:r>
              <a:r>
                <a:rPr kumimoji="1" lang="ja-JP" altLang="en-US" sz="105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アップデートにて</a:t>
              </a:r>
              <a:endPara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sz="105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　新アイコンとなりました</a:t>
              </a:r>
            </a:p>
          </p:txBody>
        </p:sp>
      </p:grpSp>
      <p:cxnSp>
        <p:nvCxnSpPr>
          <p:cNvPr id="72" name="カギ線コネクタ 64">
            <a:extLst>
              <a:ext uri="{FF2B5EF4-FFF2-40B4-BE49-F238E27FC236}">
                <a16:creationId xmlns:a16="http://schemas.microsoft.com/office/drawing/2014/main" id="{75C90F4B-9590-4E72-82D1-64D6915F28FC}"/>
              </a:ext>
            </a:extLst>
          </p:cNvPr>
          <p:cNvCxnSpPr>
            <a:cxnSpLocks/>
            <a:stCxn id="74" idx="2"/>
            <a:endCxn id="36" idx="0"/>
          </p:cNvCxnSpPr>
          <p:nvPr/>
        </p:nvCxnSpPr>
        <p:spPr>
          <a:xfrm rot="16200000" flipH="1">
            <a:off x="7671274" y="2857745"/>
            <a:ext cx="802506" cy="83588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782EAA3-ADFB-42BB-A4E0-DE4F5926089F}"/>
              </a:ext>
            </a:extLst>
          </p:cNvPr>
          <p:cNvGrpSpPr/>
          <p:nvPr/>
        </p:nvGrpSpPr>
        <p:grpSpPr>
          <a:xfrm>
            <a:off x="6948165" y="3892393"/>
            <a:ext cx="260615" cy="923276"/>
            <a:chOff x="6948165" y="3892393"/>
            <a:chExt cx="260615" cy="923276"/>
          </a:xfrm>
        </p:grpSpPr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096101DF-63B5-47F5-9DC7-2FE9CFB1084B}"/>
                </a:ext>
              </a:extLst>
            </p:cNvPr>
            <p:cNvCxnSpPr>
              <a:cxnSpLocks/>
            </p:cNvCxnSpPr>
            <p:nvPr/>
          </p:nvCxnSpPr>
          <p:spPr>
            <a:xfrm>
              <a:off x="6948165" y="3892393"/>
              <a:ext cx="260615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63FB1E29-FB39-4355-97AB-50C0E3B6C52F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>
              <a:off x="6948165" y="3892393"/>
              <a:ext cx="0" cy="92327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19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A87BFE9-46AE-49CF-B283-E1D24FE64A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359"/>
          <a:stretch/>
        </p:blipFill>
        <p:spPr>
          <a:xfrm>
            <a:off x="5668205" y="2700449"/>
            <a:ext cx="1869123" cy="3225903"/>
          </a:xfrm>
          <a:prstGeom prst="rect">
            <a:avLst/>
          </a:prstGeom>
        </p:spPr>
      </p:pic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8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8CBEAF1-BBB8-4A67-B752-96484AD5D339}"/>
              </a:ext>
            </a:extLst>
          </p:cNvPr>
          <p:cNvSpPr/>
          <p:nvPr/>
        </p:nvSpPr>
        <p:spPr>
          <a:xfrm>
            <a:off x="5743426" y="4960416"/>
            <a:ext cx="1693649" cy="2916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object 15" descr="スマートフォンのホーム画面の画像">
            <a:extLst>
              <a:ext uri="{FF2B5EF4-FFF2-40B4-BE49-F238E27FC236}">
                <a16:creationId xmlns:a16="http://schemas.microsoft.com/office/drawing/2014/main" id="{65936A44-6779-4519-8642-9EE2C55F0587}"/>
              </a:ext>
            </a:extLst>
          </p:cNvPr>
          <p:cNvSpPr>
            <a:spLocks noChangeAspect="1"/>
          </p:cNvSpPr>
          <p:nvPr/>
        </p:nvSpPr>
        <p:spPr>
          <a:xfrm>
            <a:off x="3308536" y="1627812"/>
            <a:ext cx="1440000" cy="2177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2EB2719-436B-4F3C-B13B-FD2A28140B0B}"/>
              </a:ext>
            </a:extLst>
          </p:cNvPr>
          <p:cNvSpPr/>
          <p:nvPr/>
        </p:nvSpPr>
        <p:spPr>
          <a:xfrm>
            <a:off x="3706751" y="2393970"/>
            <a:ext cx="360000" cy="36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カギ線コネクタ 41">
            <a:extLst>
              <a:ext uri="{FF2B5EF4-FFF2-40B4-BE49-F238E27FC236}">
                <a16:creationId xmlns:a16="http://schemas.microsoft.com/office/drawing/2014/main" id="{DFA3A164-E126-423C-9F08-303059802260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066751" y="2003355"/>
            <a:ext cx="1347193" cy="570615"/>
          </a:xfrm>
          <a:prstGeom prst="bentConnector3">
            <a:avLst>
              <a:gd name="adj1" fmla="val 60948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カギ線コネクタ 41">
            <a:extLst>
              <a:ext uri="{FF2B5EF4-FFF2-40B4-BE49-F238E27FC236}">
                <a16:creationId xmlns:a16="http://schemas.microsoft.com/office/drawing/2014/main" id="{5CD46CFB-26D7-4EF3-A536-6B909042F64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14224" y="3352688"/>
            <a:ext cx="2610337" cy="548588"/>
          </a:xfrm>
          <a:prstGeom prst="bentConnector3">
            <a:avLst>
              <a:gd name="adj1" fmla="val 50001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 descr="スマートフォンを使っているマイナちゃんのイラスト">
            <a:extLst>
              <a:ext uri="{FF2B5EF4-FFF2-40B4-BE49-F238E27FC236}">
                <a16:creationId xmlns:a16="http://schemas.microsoft.com/office/drawing/2014/main" id="{50E528C6-2652-4147-B2DC-D6344A5CE1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896" y="4657153"/>
            <a:ext cx="885702" cy="1580370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209E3C3-E98E-4C55-8189-B9952DF419BD}"/>
              </a:ext>
            </a:extLst>
          </p:cNvPr>
          <p:cNvSpPr/>
          <p:nvPr/>
        </p:nvSpPr>
        <p:spPr>
          <a:xfrm>
            <a:off x="6156176" y="192223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9AE165D-7433-4954-AB3E-268BE10F3010}"/>
              </a:ext>
            </a:extLst>
          </p:cNvPr>
          <p:cNvSpPr txBox="1"/>
          <p:nvPr/>
        </p:nvSpPr>
        <p:spPr>
          <a:xfrm>
            <a:off x="376352" y="1446844"/>
            <a:ext cx="32335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❶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マイナポータルの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アイコンをタップ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❷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lvl="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「ログイン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❸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lvl="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「ログイン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初めての方も</a:t>
            </a:r>
            <a:r>
              <a:rPr lang="ja-JP" altLang="en-US" sz="2000" b="1" spc="-3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000" b="1" spc="-3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「ログイン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をタップして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進んでください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6DDB51-686D-4A90-A26B-615B8196C4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6434" y="1605903"/>
            <a:ext cx="731420" cy="731420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654AA3C-A13B-4BB5-893B-575D06DAB5BC}"/>
              </a:ext>
            </a:extLst>
          </p:cNvPr>
          <p:cNvSpPr txBox="1"/>
          <p:nvPr/>
        </p:nvSpPr>
        <p:spPr>
          <a:xfrm>
            <a:off x="6147847" y="1458710"/>
            <a:ext cx="26084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※8/24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アップデートにて</a:t>
            </a:r>
            <a:endParaRPr kumimoji="1"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新アイコン・新デザインとなりました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B8948FE-A760-4D70-93AC-9DA1B64BBAE7}"/>
              </a:ext>
            </a:extLst>
          </p:cNvPr>
          <p:cNvGrpSpPr/>
          <p:nvPr/>
        </p:nvGrpSpPr>
        <p:grpSpPr>
          <a:xfrm>
            <a:off x="5668205" y="1959844"/>
            <a:ext cx="2840902" cy="3938241"/>
            <a:chOff x="5668205" y="1959844"/>
            <a:chExt cx="2840902" cy="393824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43959F74-65F8-444C-A7D6-CFC8D7B61317}"/>
                </a:ext>
              </a:extLst>
            </p:cNvPr>
            <p:cNvSpPr txBox="1"/>
            <p:nvPr/>
          </p:nvSpPr>
          <p:spPr>
            <a:xfrm>
              <a:off x="6493107" y="1959844"/>
              <a:ext cx="2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この</a:t>
              </a:r>
              <a:r>
                <a:rPr lang="ja-JP" altLang="en-US" sz="1400" b="1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アイコンをタップ</a:t>
              </a:r>
              <a:endPara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C9850FF-2B44-4B43-BBA9-CB9E3D1F348C}"/>
                </a:ext>
              </a:extLst>
            </p:cNvPr>
            <p:cNvSpPr/>
            <p:nvPr/>
          </p:nvSpPr>
          <p:spPr>
            <a:xfrm>
              <a:off x="5668205" y="2672182"/>
              <a:ext cx="1826045" cy="32259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B25A81-3733-4489-AEBE-59389D99110A}"/>
              </a:ext>
            </a:extLst>
          </p:cNvPr>
          <p:cNvSpPr txBox="1"/>
          <p:nvPr/>
        </p:nvSpPr>
        <p:spPr>
          <a:xfrm>
            <a:off x="5274127" y="4827293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569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オブジェクト 8" hidden="1">
            <a:extLst>
              <a:ext uri="{FF2B5EF4-FFF2-40B4-BE49-F238E27FC236}">
                <a16:creationId xmlns:a16="http://schemas.microsoft.com/office/drawing/2014/main" id="{5740E3A7-FEB0-46B0-933C-164BA4C08EE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68187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962CB7-FD51-4AA5-AF9C-8624CEFA1D50}"/>
              </a:ext>
            </a:extLst>
          </p:cNvPr>
          <p:cNvSpPr txBox="1"/>
          <p:nvPr/>
        </p:nvSpPr>
        <p:spPr>
          <a:xfrm>
            <a:off x="3646766" y="4922587"/>
            <a:ext cx="25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kumimoji="1"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パスワードは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ご自身で入力して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ください。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代理の方による</a:t>
            </a:r>
            <a:endParaRPr kumimoji="1"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kumimoji="1"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入力は行わない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92075" indent="-92075"/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ください。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24" name="object 9" descr="マイナンバーカードをスマートフォン裏面に密着させているイラスト"/>
          <p:cNvSpPr>
            <a:spLocks noChangeAspect="1"/>
          </p:cNvSpPr>
          <p:nvPr/>
        </p:nvSpPr>
        <p:spPr>
          <a:xfrm>
            <a:off x="5429525" y="2350775"/>
            <a:ext cx="1440000" cy="256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3" descr="ログイン認証の成功を表しているイラスト"/>
          <p:cNvSpPr>
            <a:spLocks noChangeAspect="1"/>
          </p:cNvSpPr>
          <p:nvPr/>
        </p:nvSpPr>
        <p:spPr>
          <a:xfrm>
            <a:off x="7087144" y="2356024"/>
            <a:ext cx="1440000" cy="25043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72574FA4-1AE5-4A80-A738-AAB6EBF4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472" y="1412776"/>
            <a:ext cx="8280000" cy="396000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マイナンバーカードの</a:t>
            </a:r>
            <a:r>
              <a:rPr lang="ja-JP" altLang="en-US" dirty="0">
                <a:solidFill>
                  <a:srgbClr val="0070C0"/>
                </a:solidFill>
              </a:rPr>
              <a:t>利用者証明用電子証明書</a:t>
            </a:r>
            <a:r>
              <a:rPr lang="en-US" altLang="ja-JP" baseline="30000" dirty="0"/>
              <a:t>※</a:t>
            </a:r>
            <a:r>
              <a:rPr lang="ja-JP" altLang="en-US" dirty="0"/>
              <a:t>の認証です。</a:t>
            </a:r>
          </a:p>
          <a:p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69CA66F-7794-4F98-90C3-C61E327239FD}"/>
              </a:ext>
            </a:extLst>
          </p:cNvPr>
          <p:cNvSpPr txBox="1"/>
          <p:nvPr/>
        </p:nvSpPr>
        <p:spPr>
          <a:xfrm>
            <a:off x="6657993" y="5479453"/>
            <a:ext cx="95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　　　　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カードの読取</a:t>
            </a:r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機種毎のカードの位置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99FFD4D-35A5-41DA-93FF-1BD214541C3B}"/>
              </a:ext>
            </a:extLst>
          </p:cNvPr>
          <p:cNvSpPr txBox="1"/>
          <p:nvPr/>
        </p:nvSpPr>
        <p:spPr>
          <a:xfrm>
            <a:off x="5484521" y="5409650"/>
            <a:ext cx="1055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Android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</a:t>
            </a:r>
          </a:p>
        </p:txBody>
      </p:sp>
      <p:pic>
        <p:nvPicPr>
          <p:cNvPr id="34" name="図 33" descr="iPhone機種のマイナンバーカード読み取りのQRコード">
            <a:extLst>
              <a:ext uri="{FF2B5EF4-FFF2-40B4-BE49-F238E27FC236}">
                <a16:creationId xmlns:a16="http://schemas.microsoft.com/office/drawing/2014/main" id="{C9C24D76-765C-4C1D-970E-307D670B69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456" y="5578154"/>
            <a:ext cx="600442" cy="600442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946960-53ED-4E08-AE24-CAB7A88900BA}"/>
              </a:ext>
            </a:extLst>
          </p:cNvPr>
          <p:cNvSpPr txBox="1"/>
          <p:nvPr/>
        </p:nvSpPr>
        <p:spPr>
          <a:xfrm>
            <a:off x="7835609" y="5421225"/>
            <a:ext cx="950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iPhone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6B1E889F-35C0-4BB5-B1A8-92AF22BE9159}"/>
              </a:ext>
            </a:extLst>
          </p:cNvPr>
          <p:cNvSpPr/>
          <p:nvPr/>
        </p:nvSpPr>
        <p:spPr>
          <a:xfrm>
            <a:off x="7584963" y="5798105"/>
            <a:ext cx="348912" cy="13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404EA7BE-9EA5-4BE9-B6DF-2843F5F6A2D6}"/>
              </a:ext>
            </a:extLst>
          </p:cNvPr>
          <p:cNvSpPr/>
          <p:nvPr/>
        </p:nvSpPr>
        <p:spPr>
          <a:xfrm>
            <a:off x="6264805" y="5798105"/>
            <a:ext cx="388629" cy="1332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Android機種のマイナンバーカード読み取りのQRコード">
            <a:extLst>
              <a:ext uri="{FF2B5EF4-FFF2-40B4-BE49-F238E27FC236}">
                <a16:creationId xmlns:a16="http://schemas.microsoft.com/office/drawing/2014/main" id="{58A1E85B-1ECC-42A7-A507-25193BA8C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05" y="5590187"/>
            <a:ext cx="562432" cy="562432"/>
          </a:xfrm>
          <a:prstGeom prst="rect">
            <a:avLst/>
          </a:prstGeom>
        </p:spPr>
      </p:pic>
      <p:pic>
        <p:nvPicPr>
          <p:cNvPr id="8" name="図 7" descr="利用者証明用電子証明書のパスワード入力画面の画像">
            <a:extLst>
              <a:ext uri="{FF2B5EF4-FFF2-40B4-BE49-F238E27FC236}">
                <a16:creationId xmlns:a16="http://schemas.microsoft.com/office/drawing/2014/main" id="{41A9E31F-88C5-4409-A5C2-53540922B7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3160" y="2355782"/>
            <a:ext cx="1440000" cy="256128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0EF3C28-0F1C-4B73-BCD9-41834E5BB283}"/>
              </a:ext>
            </a:extLst>
          </p:cNvPr>
          <p:cNvSpPr/>
          <p:nvPr/>
        </p:nvSpPr>
        <p:spPr>
          <a:xfrm>
            <a:off x="3812376" y="3437505"/>
            <a:ext cx="1350000" cy="23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4A81D2B-7329-4B2F-A3F8-F3C567E2A1CC}"/>
              </a:ext>
            </a:extLst>
          </p:cNvPr>
          <p:cNvSpPr/>
          <p:nvPr/>
        </p:nvSpPr>
        <p:spPr>
          <a:xfrm>
            <a:off x="3812376" y="3702220"/>
            <a:ext cx="1350000" cy="23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D0C951-51F9-4086-833F-DD05847985A6}"/>
              </a:ext>
            </a:extLst>
          </p:cNvPr>
          <p:cNvSpPr txBox="1"/>
          <p:nvPr/>
        </p:nvSpPr>
        <p:spPr>
          <a:xfrm>
            <a:off x="539552" y="1700808"/>
            <a:ext cx="7762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b="1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000" b="1" dirty="0">
                <a:solidFill>
                  <a:srgbClr val="0070C0"/>
                </a:solidFill>
                <a:latin typeface="Meiryo" charset="-128"/>
                <a:ea typeface="Meiryo" charset="-128"/>
                <a:cs typeface="Meiryo" charset="-128"/>
              </a:rPr>
              <a:t>利用者証明用電子証明書</a:t>
            </a:r>
            <a:r>
              <a:rPr kumimoji="1" lang="ja-JP" altLang="en-US" sz="1000" b="1" dirty="0">
                <a:latin typeface="Meiryo" charset="-128"/>
                <a:ea typeface="Meiryo" charset="-128"/>
                <a:cs typeface="Meiryo" charset="-128"/>
              </a:rPr>
              <a:t>は、マイナンバーカードに搭載されている、インターネットのウェブサイト等にログインする際に</a:t>
            </a:r>
            <a:endParaRPr kumimoji="1" lang="en-US" altLang="ja-JP" sz="1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kumimoji="1" lang="ja-JP" altLang="en-US" sz="1000" b="1" dirty="0">
                <a:latin typeface="Meiryo" charset="-128"/>
                <a:ea typeface="Meiryo" charset="-128"/>
                <a:cs typeface="Meiryo" charset="-128"/>
              </a:rPr>
              <a:t>利用する電子証明書です。「ログインした者が、利用者本人であること」を証明することができます。</a:t>
            </a:r>
          </a:p>
        </p:txBody>
      </p:sp>
      <p:grpSp>
        <p:nvGrpSpPr>
          <p:cNvPr id="30" name="図形グループ 2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743852" y="3327375"/>
            <a:ext cx="492444" cy="461665"/>
            <a:chOff x="7516280" y="2673548"/>
            <a:chExt cx="492444" cy="461665"/>
          </a:xfrm>
        </p:grpSpPr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6" name="図形グループ 4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165105" y="3327375"/>
            <a:ext cx="492443" cy="461665"/>
            <a:chOff x="7516281" y="2673548"/>
            <a:chExt cx="492443" cy="461665"/>
          </a:xfrm>
        </p:grpSpPr>
        <p:sp>
          <p:nvSpPr>
            <p:cNvPr id="48" name="円/楕円 4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0" name="図形グループ 4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581896" y="3320231"/>
            <a:ext cx="492443" cy="461665"/>
            <a:chOff x="7516281" y="2673548"/>
            <a:chExt cx="492443" cy="461665"/>
          </a:xfrm>
        </p:grpSpPr>
        <p:sp>
          <p:nvSpPr>
            <p:cNvPr id="51" name="円/楕円 50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F8E28D4-FACC-498C-BE0A-709CBA77DE7B}"/>
              </a:ext>
            </a:extLst>
          </p:cNvPr>
          <p:cNvSpPr txBox="1"/>
          <p:nvPr/>
        </p:nvSpPr>
        <p:spPr>
          <a:xfrm>
            <a:off x="371457" y="2047596"/>
            <a:ext cx="360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solidFill>
                  <a:srgbClr val="0070C0"/>
                </a:solidFill>
                <a:latin typeface="Meiryo" charset="-128"/>
                <a:ea typeface="Meiryo" charset="-128"/>
                <a:cs typeface="Meiryo" charset="-128"/>
              </a:rPr>
              <a:t>利用者証明用電子証明書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パスワー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（数字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ケタ</a:t>
            </a:r>
            <a:r>
              <a:rPr lang="ja-JP" altLang="en-US" b="1" spc="-100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を入力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0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</a:t>
            </a: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マイナンバーカードを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市区町村の窓口で受け取った際に、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利用者証明用電子証明書に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設定した数字</a:t>
            </a: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4</a:t>
            </a:r>
            <a:r>
              <a:rPr lang="ja-JP" altLang="en-US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桁のパスワード</a:t>
            </a:r>
            <a:endParaRPr lang="en-US" altLang="ja-JP" sz="1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※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パスワードは、</a:t>
            </a:r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回連続して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間違えるとロックがかかるので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ご注意ください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マイナンバーカードを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スマートフォン裏面に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密着させてください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しばらく待ちましょう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認証に成功しました</a:t>
            </a:r>
          </a:p>
        </p:txBody>
      </p:sp>
    </p:spTree>
    <p:extLst>
      <p:ext uri="{BB962C8B-B14F-4D97-AF65-F5344CB8AC3E}">
        <p14:creationId xmlns:p14="http://schemas.microsoft.com/office/powerpoint/2010/main" val="745840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 hidden="1">
            <a:extLst>
              <a:ext uri="{FF2B5EF4-FFF2-40B4-BE49-F238E27FC236}">
                <a16:creationId xmlns:a16="http://schemas.microsoft.com/office/drawing/2014/main" id="{F245D726-E943-43FF-B9FB-B0F36C96FF2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6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マイナポータルにログイン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72574FA4-1AE5-4A80-A738-AAB6EBF4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396000"/>
          </a:xfrm>
        </p:spPr>
        <p:txBody>
          <a:bodyPr>
            <a:normAutofit lnSpcReduction="10000"/>
          </a:bodyPr>
          <a:lstStyle/>
          <a:p>
            <a:r>
              <a:rPr lang="ja-JP" altLang="en-US" dirty="0"/>
              <a:t>はじめてログインする方です。利用者登録が必要です。</a:t>
            </a:r>
          </a:p>
          <a:p>
            <a:endParaRPr lang="ja-JP" altLang="en-US" dirty="0"/>
          </a:p>
        </p:txBody>
      </p:sp>
      <p:pic>
        <p:nvPicPr>
          <p:cNvPr id="5" name="図 4" descr="「利用者登録へ進む」ボタンがある画面の画像">
            <a:extLst>
              <a:ext uri="{FF2B5EF4-FFF2-40B4-BE49-F238E27FC236}">
                <a16:creationId xmlns:a16="http://schemas.microsoft.com/office/drawing/2014/main" id="{355117CA-8999-4359-AFA9-68A65A8E1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692" y="1911181"/>
            <a:ext cx="1217962" cy="21663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図 8" descr="メール通知の選択とメールアドレスの入力をする「利用者登録」画面の画像">
            <a:extLst>
              <a:ext uri="{FF2B5EF4-FFF2-40B4-BE49-F238E27FC236}">
                <a16:creationId xmlns:a16="http://schemas.microsoft.com/office/drawing/2014/main" id="{C152E841-2F21-431A-8118-ABECA5B1A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3576" y="1929145"/>
            <a:ext cx="1201264" cy="21366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図 11" descr="「利用規約に同意して確認へ進む」ボタンがある画面の画像">
            <a:extLst>
              <a:ext uri="{FF2B5EF4-FFF2-40B4-BE49-F238E27FC236}">
                <a16:creationId xmlns:a16="http://schemas.microsoft.com/office/drawing/2014/main" id="{8B5A4A9C-4600-461A-A189-E355717AD8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2926" y="1916832"/>
            <a:ext cx="1217962" cy="216634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図 10" descr="「利用者登録する」ボタンがある画面の画像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408" y="4192454"/>
            <a:ext cx="1216800" cy="21666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図 19" descr="「トップページ」ボタンがある「利用者登録完了」画面の画像">
            <a:extLst>
              <a:ext uri="{FF2B5EF4-FFF2-40B4-BE49-F238E27FC236}">
                <a16:creationId xmlns:a16="http://schemas.microsoft.com/office/drawing/2014/main" id="{3517EC05-A496-49DF-9DBD-194BEF0D66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2219" y="4182901"/>
            <a:ext cx="1195021" cy="21255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A0FCCC7-DE0C-46B4-B3A6-963988F4F1F9}"/>
              </a:ext>
            </a:extLst>
          </p:cNvPr>
          <p:cNvSpPr/>
          <p:nvPr/>
        </p:nvSpPr>
        <p:spPr>
          <a:xfrm>
            <a:off x="5248336" y="5904332"/>
            <a:ext cx="1167322" cy="2205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EFF5341-DAFC-42F1-A8BE-4892C2D3D282}"/>
              </a:ext>
            </a:extLst>
          </p:cNvPr>
          <p:cNvSpPr/>
          <p:nvPr/>
        </p:nvSpPr>
        <p:spPr>
          <a:xfrm>
            <a:off x="7353092" y="3405579"/>
            <a:ext cx="1167322" cy="2205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C6CE0EB-425C-42DC-86BB-0DDCCCD06E00}"/>
              </a:ext>
            </a:extLst>
          </p:cNvPr>
          <p:cNvSpPr/>
          <p:nvPr/>
        </p:nvSpPr>
        <p:spPr>
          <a:xfrm>
            <a:off x="6802219" y="5920152"/>
            <a:ext cx="1167322" cy="2205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7281A55-ACE1-45C3-9AA9-D79C37957167}"/>
              </a:ext>
            </a:extLst>
          </p:cNvPr>
          <p:cNvSpPr/>
          <p:nvPr/>
        </p:nvSpPr>
        <p:spPr>
          <a:xfrm>
            <a:off x="5872530" y="3355185"/>
            <a:ext cx="540000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3E1F6CD-400A-4CCC-BE49-84E82690F66C}"/>
              </a:ext>
            </a:extLst>
          </p:cNvPr>
          <p:cNvSpPr/>
          <p:nvPr/>
        </p:nvSpPr>
        <p:spPr>
          <a:xfrm>
            <a:off x="4317012" y="2903069"/>
            <a:ext cx="1167322" cy="2205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CEF5F77-5466-4237-B327-92E4401F14CD}"/>
              </a:ext>
            </a:extLst>
          </p:cNvPr>
          <p:cNvSpPr txBox="1"/>
          <p:nvPr/>
        </p:nvSpPr>
        <p:spPr>
          <a:xfrm>
            <a:off x="506972" y="5929535"/>
            <a:ext cx="4314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1613" indent="-201613"/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「申請入力補助情報を登録」は任意で構いません</a:t>
            </a:r>
          </a:p>
        </p:txBody>
      </p:sp>
      <p:sp>
        <p:nvSpPr>
          <p:cNvPr id="36" name="円/楕円 77">
            <a:extLst>
              <a:ext uri="{FF2B5EF4-FFF2-40B4-BE49-F238E27FC236}">
                <a16:creationId xmlns:a16="http://schemas.microsoft.com/office/drawing/2014/main" id="{2A35FD17-FD23-45BA-A632-E4AF42E780DD}"/>
              </a:ext>
            </a:extLst>
          </p:cNvPr>
          <p:cNvSpPr>
            <a:spLocks noChangeAspect="1"/>
          </p:cNvSpPr>
          <p:nvPr/>
        </p:nvSpPr>
        <p:spPr>
          <a:xfrm>
            <a:off x="5066334" y="5776135"/>
            <a:ext cx="164634" cy="1646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図形グループ 3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532735" y="5720731"/>
            <a:ext cx="492443" cy="461665"/>
            <a:chOff x="7516281" y="2673548"/>
            <a:chExt cx="492443" cy="461665"/>
          </a:xfrm>
        </p:grpSpPr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2" name="図形グループ 4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991862" y="5703978"/>
            <a:ext cx="492443" cy="461665"/>
            <a:chOff x="7516281" y="2673548"/>
            <a:chExt cx="492443" cy="461665"/>
          </a:xfrm>
        </p:grpSpPr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5" name="図形グループ 44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7080094" y="3208997"/>
            <a:ext cx="492444" cy="461665"/>
            <a:chOff x="7516280" y="2673548"/>
            <a:chExt cx="492444" cy="461665"/>
          </a:xfrm>
        </p:grpSpPr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8" name="図形グループ 4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591725" y="3140968"/>
            <a:ext cx="492443" cy="461665"/>
            <a:chOff x="7516281" y="2673548"/>
            <a:chExt cx="492443" cy="461665"/>
          </a:xfrm>
        </p:grpSpPr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1" name="図形グループ 5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038666" y="2704941"/>
            <a:ext cx="492443" cy="461665"/>
            <a:chOff x="7516281" y="2673548"/>
            <a:chExt cx="492443" cy="461665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C332745-BEAA-40D6-8F28-6A4AADB64739}"/>
              </a:ext>
            </a:extLst>
          </p:cNvPr>
          <p:cNvSpPr txBox="1"/>
          <p:nvPr/>
        </p:nvSpPr>
        <p:spPr>
          <a:xfrm>
            <a:off x="396016" y="1836107"/>
            <a:ext cx="3852000" cy="4060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「利用者登録へ進む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「メール通知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の選択と、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>
              <a:lnSpc>
                <a:spcPct val="9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「メールアドレスの入力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です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90000"/>
              </a:lnSpc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9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「利用規約に同意して確認へ進む」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9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>
              <a:lnSpc>
                <a:spcPct val="90000"/>
              </a:lnSpc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❹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>
              <a:lnSpc>
                <a:spcPct val="90000"/>
              </a:lnSpc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「利用者登録する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>
              <a:lnSpc>
                <a:spcPct val="90000"/>
              </a:lnSpc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❺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>
              <a:lnSpc>
                <a:spcPct val="90000"/>
              </a:lnSpc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トップページへ</a:t>
            </a:r>
            <a:r>
              <a:rPr lang="ja-JP" altLang="en-US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57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6750566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マイナポータルに関する確認サイト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1210" y="1407095"/>
            <a:ext cx="6919080" cy="1655762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マイナポータルを利用するための、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スマートフォン機種</a:t>
            </a:r>
            <a:r>
              <a:rPr lang="ja-JP" altLang="en-US" spc="-1000" dirty="0"/>
              <a:t>、</a:t>
            </a:r>
            <a:r>
              <a:rPr lang="ja-JP" altLang="en-US" dirty="0"/>
              <a:t>ＩＣカードリーダーなど</a:t>
            </a:r>
            <a:r>
              <a:rPr lang="ja-JP" altLang="en-US" spc="-1000" dirty="0"/>
              <a:t>、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動作環境や操作方法</a:t>
            </a:r>
            <a:r>
              <a:rPr lang="ja-JP" altLang="en-US" spc="-1000" dirty="0"/>
              <a:t>、</a:t>
            </a:r>
            <a:r>
              <a:rPr lang="ja-JP" altLang="en-US" dirty="0"/>
              <a:t>またマイナポータルの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最新情報などは</a:t>
            </a:r>
            <a:r>
              <a:rPr lang="ja-JP" altLang="en-US" spc="-1000" dirty="0"/>
              <a:t>、</a:t>
            </a:r>
            <a:r>
              <a:rPr lang="ja-JP" altLang="en-US" dirty="0"/>
              <a:t>以下のサイトをご参照ください。</a:t>
            </a:r>
            <a:endParaRPr lang="en-US" altLang="ja-JP" dirty="0"/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ja-JP" altLang="ja-JP" sz="2000" kern="100" dirty="0"/>
              <a:t>マイナポータル対</a:t>
            </a:r>
            <a:r>
              <a:rPr lang="ja-JP" altLang="ja-JP" sz="2000" kern="100" spc="-1000" dirty="0"/>
              <a:t>応</a:t>
            </a:r>
            <a:r>
              <a:rPr lang="ja-JP" altLang="en-US" sz="2000" kern="100" dirty="0"/>
              <a:t>（マイナンバーカード読取対応</a:t>
            </a:r>
            <a:r>
              <a:rPr lang="ja-JP" altLang="en-US" sz="2000" kern="100" spc="-1000" dirty="0"/>
              <a:t>）</a:t>
            </a:r>
            <a:r>
              <a:rPr lang="ja-JP" altLang="en-US" sz="2000" kern="100" dirty="0"/>
              <a:t>の</a:t>
            </a: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2000" kern="100" dirty="0"/>
              <a:t>スマートフォン</a:t>
            </a:r>
            <a:r>
              <a:rPr lang="ja-JP" altLang="en-US" sz="2000" kern="100" dirty="0"/>
              <a:t>の</a:t>
            </a:r>
            <a:r>
              <a:rPr lang="ja-JP" altLang="ja-JP" sz="2000" kern="100" dirty="0"/>
              <a:t>機種一覧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  <a:hlinkClick r:id="rId3"/>
              </a:rPr>
              <a:t>https://faq.myna.go.jp/faq/show/2587</a:t>
            </a:r>
            <a:endParaRPr lang="en-US" altLang="ja-JP" sz="1200" dirty="0"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ja-JP" altLang="ja-JP" sz="2000" kern="100" dirty="0"/>
              <a:t>マ</a:t>
            </a:r>
            <a:r>
              <a:rPr lang="ja-JP" altLang="en-US" sz="2000" kern="100" dirty="0"/>
              <a:t>イ</a:t>
            </a:r>
            <a:r>
              <a:rPr lang="ja-JP" altLang="ja-JP" sz="2000" kern="100" dirty="0"/>
              <a:t>ナンバーカード</a:t>
            </a:r>
            <a:r>
              <a:rPr lang="ja-JP" altLang="en-US" sz="2000" kern="100" dirty="0"/>
              <a:t>読取</a:t>
            </a:r>
            <a:r>
              <a:rPr lang="ja-JP" altLang="ja-JP" sz="2000" kern="100" dirty="0"/>
              <a:t>対応</a:t>
            </a:r>
            <a:r>
              <a:rPr lang="ja-JP" altLang="en-US" sz="2000" kern="100" dirty="0"/>
              <a:t>の</a:t>
            </a: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ja-JP" sz="2000" kern="100" dirty="0"/>
              <a:t>ＩＣカードリーダ</a:t>
            </a:r>
            <a:r>
              <a:rPr lang="ja-JP" altLang="en-US" sz="2000" kern="100" dirty="0"/>
              <a:t>ーの</a:t>
            </a:r>
            <a:r>
              <a:rPr lang="ja-JP" altLang="ja-JP" sz="2000" kern="100" dirty="0"/>
              <a:t>一覧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dirty="0">
                <a:effectLst/>
                <a:hlinkClick r:id="rId4"/>
              </a:rPr>
              <a:t>https://www.jpki.go.jp/prepare/reader_writer.html</a:t>
            </a:r>
            <a:endParaRPr lang="en-US" altLang="ja-JP" sz="12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1200" kern="100" dirty="0"/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ja-JP" altLang="ja-JP" sz="2000" kern="100" dirty="0"/>
              <a:t>マイナポータル総合サイト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u="sng" kern="100" dirty="0">
                <a:hlinkClick r:id="rId5"/>
              </a:rPr>
              <a:t>https://myna.go.jp/</a:t>
            </a:r>
            <a:endParaRPr lang="ja-JP" altLang="ja-JP" sz="1200" kern="1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2-C</a:t>
            </a:r>
            <a:endParaRPr lang="en-US" sz="3600" dirty="0"/>
          </a:p>
        </p:txBody>
      </p:sp>
      <p:pic>
        <p:nvPicPr>
          <p:cNvPr id="8" name="図 7" descr="マイナポータル対応（マイナンバーカード読取対応）のスマートフォンの機種一覧のQRコード">
            <a:extLst>
              <a:ext uri="{FF2B5EF4-FFF2-40B4-BE49-F238E27FC236}">
                <a16:creationId xmlns:a16="http://schemas.microsoft.com/office/drawing/2014/main" id="{96C2BA6B-372B-4C4B-9CEE-182F10DD4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3" y="3212976"/>
            <a:ext cx="1060854" cy="1060854"/>
          </a:xfrm>
          <a:prstGeom prst="rect">
            <a:avLst/>
          </a:prstGeom>
        </p:spPr>
      </p:pic>
      <p:pic>
        <p:nvPicPr>
          <p:cNvPr id="9" name="図 8" descr="マイナンバーカード読取対応のＩＣカードリーダーの一覧のQRコード">
            <a:extLst>
              <a:ext uri="{FF2B5EF4-FFF2-40B4-BE49-F238E27FC236}">
                <a16:creationId xmlns:a16="http://schemas.microsoft.com/office/drawing/2014/main" id="{8C0B0497-AFFA-44F2-9563-670EADF6A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50" y="4235021"/>
            <a:ext cx="1060854" cy="1060854"/>
          </a:xfrm>
          <a:prstGeom prst="rect">
            <a:avLst/>
          </a:prstGeom>
        </p:spPr>
      </p:pic>
      <p:pic>
        <p:nvPicPr>
          <p:cNvPr id="10" name="図 9" descr="マイナポータル総合サイトのQRコード">
            <a:extLst>
              <a:ext uri="{FF2B5EF4-FFF2-40B4-BE49-F238E27FC236}">
                <a16:creationId xmlns:a16="http://schemas.microsoft.com/office/drawing/2014/main" id="{65CF9E1A-41AB-4C5B-AD69-E050732E43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333975"/>
            <a:ext cx="986985" cy="9869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86EDF5-E5D3-4D00-9D12-5D98D1C909D8}"/>
              </a:ext>
            </a:extLst>
          </p:cNvPr>
          <p:cNvSpPr txBox="1"/>
          <p:nvPr/>
        </p:nvSpPr>
        <p:spPr>
          <a:xfrm>
            <a:off x="1764288" y="6104329"/>
            <a:ext cx="54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200" indent="-169200"/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カメラで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QR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コードを読み取ると、該当する</a:t>
            </a:r>
            <a:r>
              <a:rPr kumimoji="1" lang="en-US" altLang="ja-JP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WEB</a:t>
            </a:r>
            <a:r>
              <a:rPr kumimoji="1" lang="ja-JP" altLang="en-US" sz="1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サイトへ接続します</a:t>
            </a:r>
          </a:p>
        </p:txBody>
      </p:sp>
      <p:pic>
        <p:nvPicPr>
          <p:cNvPr id="7" name="図 6" descr="マイナちゃんのイラスト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>
          <a:xfrm>
            <a:off x="7308304" y="4797152"/>
            <a:ext cx="1187992" cy="15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9054" y="311581"/>
            <a:ext cx="7123426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健康保険証利用の登録を</a:t>
            </a:r>
            <a:br>
              <a:rPr lang="en-US" altLang="ja-JP" sz="4800" dirty="0">
                <a:solidFill>
                  <a:srgbClr val="009650"/>
                </a:solidFill>
              </a:rPr>
            </a:br>
            <a:r>
              <a:rPr lang="ja-JP" altLang="en-US" sz="4800" dirty="0">
                <a:solidFill>
                  <a:srgbClr val="009650"/>
                </a:solidFill>
              </a:rPr>
              <a:t>しましょう</a:t>
            </a:r>
          </a:p>
        </p:txBody>
      </p:sp>
      <p:pic>
        <p:nvPicPr>
          <p:cNvPr id="5" name="図 4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0" y="4062146"/>
            <a:ext cx="1282700" cy="18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1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70127" y="530696"/>
            <a:ext cx="5929828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健康保険証利用の申込のしかた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80" name="サブタイトル 2"/>
          <p:cNvSpPr>
            <a:spLocks noGrp="1"/>
          </p:cNvSpPr>
          <p:nvPr>
            <p:ph type="subTitle" idx="1"/>
          </p:nvPr>
        </p:nvSpPr>
        <p:spPr>
          <a:xfrm>
            <a:off x="507600" y="1404000"/>
            <a:ext cx="8084264" cy="430887"/>
          </a:xfr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ja-JP" altLang="en-US" sz="2200" dirty="0"/>
              <a:t>マイナンバーカードを健康保険証として使うとなにがいいの？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51520" y="1883651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971507" y="1872594"/>
            <a:ext cx="64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8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558191" y="1866317"/>
            <a:ext cx="30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252457" y="4059069"/>
            <a:ext cx="27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971507" y="4059069"/>
            <a:ext cx="32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F041F63-E74E-4258-A64A-23FC6B313E3E}"/>
              </a:ext>
            </a:extLst>
          </p:cNvPr>
          <p:cNvSpPr txBox="1"/>
          <p:nvPr/>
        </p:nvSpPr>
        <p:spPr>
          <a:xfrm>
            <a:off x="617636" y="1931786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よりよい診療が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可能に</a:t>
            </a:r>
            <a:r>
              <a:rPr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!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ABE7594A-BFED-4C40-B7CE-26AE60E64749}"/>
              </a:ext>
            </a:extLst>
          </p:cNvPr>
          <p:cNvSpPr txBox="1"/>
          <p:nvPr/>
        </p:nvSpPr>
        <p:spPr>
          <a:xfrm>
            <a:off x="3311755" y="1931786"/>
            <a:ext cx="2945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自身の健康管理に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役立つ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!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904CE24-1873-43D7-A0EF-62ECEDD110D0}"/>
              </a:ext>
            </a:extLst>
          </p:cNvPr>
          <p:cNvSpPr txBox="1"/>
          <p:nvPr/>
        </p:nvSpPr>
        <p:spPr>
          <a:xfrm>
            <a:off x="6022793" y="193178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オンラインで、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医療費控除がより簡単に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!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5611B61-19BC-4756-A234-D2D8A2FBBEDB}"/>
              </a:ext>
            </a:extLst>
          </p:cNvPr>
          <p:cNvSpPr txBox="1"/>
          <p:nvPr/>
        </p:nvSpPr>
        <p:spPr>
          <a:xfrm>
            <a:off x="626843" y="2477508"/>
            <a:ext cx="25200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ご本人が同意すれば、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初めての医療機関でも、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特定健診情報や薬剤情報が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医師等と共有でき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より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適切な医療が受けられる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ようになります。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3C18B1A8-4DE3-46E1-AF0F-D1EF6C26748B}"/>
              </a:ext>
            </a:extLst>
          </p:cNvPr>
          <p:cNvSpPr txBox="1"/>
          <p:nvPr/>
        </p:nvSpPr>
        <p:spPr>
          <a:xfrm>
            <a:off x="6035547" y="2477508"/>
            <a:ext cx="288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マイナポータルで、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医療費通知情報が閲覧できます。また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e-Tax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と連携させることで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医療費控除の申告も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簡単にできます。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0680F2D-4B74-4896-808B-82C314151381}"/>
              </a:ext>
            </a:extLst>
          </p:cNvPr>
          <p:cNvSpPr txBox="1"/>
          <p:nvPr/>
        </p:nvSpPr>
        <p:spPr>
          <a:xfrm>
            <a:off x="626844" y="4131596"/>
            <a:ext cx="244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手続きなしで限度額を超える一時的な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支払いが不要に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!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79B5F3CC-7112-448F-B8CE-4DD70BA2AC0C}"/>
              </a:ext>
            </a:extLst>
          </p:cNvPr>
          <p:cNvSpPr txBox="1"/>
          <p:nvPr/>
        </p:nvSpPr>
        <p:spPr>
          <a:xfrm>
            <a:off x="3322184" y="4131596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医療保険の資格確認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がスムーズに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!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F3332944-415E-4FC0-93CC-A0E806C8664C}"/>
              </a:ext>
            </a:extLst>
          </p:cNvPr>
          <p:cNvSpPr txBox="1"/>
          <p:nvPr/>
        </p:nvSpPr>
        <p:spPr>
          <a:xfrm>
            <a:off x="626843" y="4763930"/>
            <a:ext cx="2520000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高額療養費制度における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限度額を超える支払いが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免除されます。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7241E9DA-863F-4E3A-B1AB-CCE3E368117E}"/>
              </a:ext>
            </a:extLst>
          </p:cNvPr>
          <p:cNvSpPr txBox="1"/>
          <p:nvPr/>
        </p:nvSpPr>
        <p:spPr>
          <a:xfrm>
            <a:off x="3329109" y="4763930"/>
            <a:ext cx="2700000" cy="163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顔認証付きカードリーダーを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使えば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スムーズに医療保険の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資格確認ができ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医療機関や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薬局の受付における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事務処理の効率化が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期待できます。</a:t>
            </a: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F787FBB2-02FE-485A-BC24-EF99179A368D}"/>
              </a:ext>
            </a:extLst>
          </p:cNvPr>
          <p:cNvSpPr txBox="1"/>
          <p:nvPr/>
        </p:nvSpPr>
        <p:spPr>
          <a:xfrm>
            <a:off x="3334350" y="2477508"/>
            <a:ext cx="25200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マイナポータルで、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自分の特定健診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情報・薬剤情報が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閲覧できます。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D2298282-9030-4FF0-A609-94FADF526726}"/>
              </a:ext>
            </a:extLst>
          </p:cNvPr>
          <p:cNvSpPr txBox="1"/>
          <p:nvPr/>
        </p:nvSpPr>
        <p:spPr>
          <a:xfrm>
            <a:off x="5666448" y="4059069"/>
            <a:ext cx="32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053D2919-5506-4815-AD07-06442C6DB28E}"/>
              </a:ext>
            </a:extLst>
          </p:cNvPr>
          <p:cNvSpPr txBox="1"/>
          <p:nvPr/>
        </p:nvSpPr>
        <p:spPr>
          <a:xfrm>
            <a:off x="6035547" y="413159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医療の事務コスト削減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!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6237ABF5-99B0-4650-8DD4-8A109D68489E}"/>
              </a:ext>
            </a:extLst>
          </p:cNvPr>
          <p:cNvSpPr txBox="1"/>
          <p:nvPr/>
        </p:nvSpPr>
        <p:spPr>
          <a:xfrm>
            <a:off x="6022184" y="4492277"/>
            <a:ext cx="28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医療保険の請求誤り等が減少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することから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医療保険者等の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事務処理コストが削減でき、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持続可能な制度運営につながる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見込みです。</a:t>
            </a:r>
          </a:p>
        </p:txBody>
      </p:sp>
      <p:pic>
        <p:nvPicPr>
          <p:cNvPr id="5" name="図 4" descr="パソコンで申告している人のイラスト">
            <a:extLst>
              <a:ext uri="{FF2B5EF4-FFF2-40B4-BE49-F238E27FC236}">
                <a16:creationId xmlns:a16="http://schemas.microsoft.com/office/drawing/2014/main" id="{970EE89C-84F0-4790-A1D5-FD27F45D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291" y="3230907"/>
            <a:ext cx="918173" cy="918173"/>
          </a:xfrm>
          <a:prstGeom prst="rect">
            <a:avLst/>
          </a:prstGeom>
        </p:spPr>
      </p:pic>
      <p:pic>
        <p:nvPicPr>
          <p:cNvPr id="74" name="図 73" descr="医者と患者のイラスト">
            <a:extLst>
              <a:ext uri="{FF2B5EF4-FFF2-40B4-BE49-F238E27FC236}">
                <a16:creationId xmlns:a16="http://schemas.microsoft.com/office/drawing/2014/main" id="{1C1BDACB-3F3E-4AC3-ABB8-6267A2E9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848" y="2276872"/>
            <a:ext cx="720000" cy="736826"/>
          </a:xfrm>
          <a:prstGeom prst="rect">
            <a:avLst/>
          </a:prstGeom>
          <a:ln>
            <a:noFill/>
          </a:ln>
        </p:spPr>
      </p:pic>
      <p:pic>
        <p:nvPicPr>
          <p:cNvPr id="75" name="図 74" descr="パソコンと薬のイラスト">
            <a:extLst>
              <a:ext uri="{FF2B5EF4-FFF2-40B4-BE49-F238E27FC236}">
                <a16:creationId xmlns:a16="http://schemas.microsoft.com/office/drawing/2014/main" id="{889EB2BE-76E1-48C5-AEBE-6322BEE74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969" y="2708920"/>
            <a:ext cx="600159" cy="1092861"/>
          </a:xfrm>
          <a:prstGeom prst="rect">
            <a:avLst/>
          </a:prstGeom>
          <a:ln>
            <a:noFill/>
          </a:ln>
        </p:spPr>
      </p:pic>
      <p:pic>
        <p:nvPicPr>
          <p:cNvPr id="77" name="図 76" descr="コスト削減に喜ぶマイナちゃんのイラスト">
            <a:extLst>
              <a:ext uri="{FF2B5EF4-FFF2-40B4-BE49-F238E27FC236}">
                <a16:creationId xmlns:a16="http://schemas.microsoft.com/office/drawing/2014/main" id="{128A8F6C-3434-4198-AB8F-C910799BA9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47"/>
          <a:stretch/>
        </p:blipFill>
        <p:spPr>
          <a:xfrm>
            <a:off x="7060744" y="5546948"/>
            <a:ext cx="1576471" cy="740291"/>
          </a:xfrm>
          <a:prstGeom prst="rect">
            <a:avLst/>
          </a:prstGeom>
          <a:ln>
            <a:noFill/>
          </a:ln>
        </p:spPr>
      </p:pic>
      <p:pic>
        <p:nvPicPr>
          <p:cNvPr id="78" name="図 77" descr="時計を持つマイナちゃんのイラスト">
            <a:extLst>
              <a:ext uri="{FF2B5EF4-FFF2-40B4-BE49-F238E27FC236}">
                <a16:creationId xmlns:a16="http://schemas.microsoft.com/office/drawing/2014/main" id="{40ED1C1F-0986-4776-9D3D-95AF3AB06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491" y="5552218"/>
            <a:ext cx="900524" cy="1045134"/>
          </a:xfrm>
          <a:prstGeom prst="rect">
            <a:avLst/>
          </a:prstGeom>
          <a:ln>
            <a:noFill/>
          </a:ln>
        </p:spPr>
      </p:pic>
      <p:pic>
        <p:nvPicPr>
          <p:cNvPr id="79" name="図 78" descr="紙の健康保険証に✕が付いているイラストとマイナンバーカードの見本のイラスト">
            <a:extLst>
              <a:ext uri="{FF2B5EF4-FFF2-40B4-BE49-F238E27FC236}">
                <a16:creationId xmlns:a16="http://schemas.microsoft.com/office/drawing/2014/main" id="{CCFE65CA-C72B-4AC2-A160-76BB509588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C8BFE7"/>
              </a:clrFrom>
              <a:clrTo>
                <a:srgbClr val="C8BFE7">
                  <a:alpha val="0"/>
                </a:srgbClr>
              </a:clrTo>
            </a:clrChange>
          </a:blip>
          <a:srcRect l="777" t="674" r="907" b="549"/>
          <a:stretch/>
        </p:blipFill>
        <p:spPr>
          <a:xfrm>
            <a:off x="1835294" y="5477981"/>
            <a:ext cx="1512570" cy="6153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63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E2BE8568-E94A-47E3-9998-9797939310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E2BE8568-E94A-47E3-9998-979793931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 descr="申込み画面の画像">
            <a:extLst>
              <a:ext uri="{FF2B5EF4-FFF2-40B4-BE49-F238E27FC236}">
                <a16:creationId xmlns:a16="http://schemas.microsoft.com/office/drawing/2014/main" id="{453914FE-FBC0-4B66-ADAA-D4C0B3B82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896" y="2353494"/>
            <a:ext cx="1171449" cy="20836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2792"/>
            <a:ext cx="592982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健康保険証利用の申込のしかた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6822" y="1440000"/>
            <a:ext cx="8058616" cy="830997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「マイナンバーカードが健康保険証として利用できます</a:t>
            </a:r>
            <a:r>
              <a:rPr lang="ja-JP" altLang="en-US" spc="-1000" dirty="0"/>
              <a:t>」</a:t>
            </a:r>
            <a:endParaRPr lang="en-US" altLang="ja-JP" spc="-1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pc="-1000" dirty="0"/>
              <a:t>    </a:t>
            </a:r>
            <a:r>
              <a:rPr lang="ja-JP" altLang="en-US" spc="-1000" dirty="0"/>
              <a:t>　</a:t>
            </a:r>
            <a:r>
              <a:rPr lang="ja-JP" altLang="en-US" dirty="0"/>
              <a:t>から</a:t>
            </a:r>
            <a:r>
              <a:rPr lang="ja-JP" altLang="en-US" spc="-1000" dirty="0"/>
              <a:t>、</a:t>
            </a:r>
            <a:r>
              <a:rPr lang="en-US" altLang="ja-JP" spc="-1000" dirty="0"/>
              <a:t>    </a:t>
            </a:r>
            <a:r>
              <a:rPr lang="ja-JP" altLang="en-US" dirty="0"/>
              <a:t>利用申込みをはじめます。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E06E344-D12F-470E-BC96-16981D9CA699}"/>
              </a:ext>
            </a:extLst>
          </p:cNvPr>
          <p:cNvSpPr txBox="1"/>
          <p:nvPr/>
        </p:nvSpPr>
        <p:spPr>
          <a:xfrm>
            <a:off x="377338" y="2164990"/>
            <a:ext cx="322266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「申し込む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「利用規約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を確認する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「同意して次へ進む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  ※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「詳しくはこちら</a:t>
            </a:r>
            <a:r>
              <a:rPr lang="ja-JP" altLang="en-US" sz="1400" b="1" spc="-75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タップすると</a:t>
            </a:r>
            <a:r>
              <a:rPr lang="ja-JP" altLang="en-US" sz="1400" b="1" spc="-500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詳しい説明を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見ることができます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0" name="図 29" descr="マイナポータルメニュー画面の画像">
            <a:extLst>
              <a:ext uri="{FF2B5EF4-FFF2-40B4-BE49-F238E27FC236}">
                <a16:creationId xmlns:a16="http://schemas.microsoft.com/office/drawing/2014/main" id="{601FD6B2-D58A-47E6-B654-6EE05C4D5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3011" y="2348880"/>
            <a:ext cx="1783179" cy="317168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EE1322E6-0C6C-4F60-845E-6A27DB918E58}"/>
              </a:ext>
            </a:extLst>
          </p:cNvPr>
          <p:cNvSpPr/>
          <p:nvPr/>
        </p:nvSpPr>
        <p:spPr>
          <a:xfrm>
            <a:off x="3671379" y="4461760"/>
            <a:ext cx="1527325" cy="1820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1" name="カギ線コネクタ 14">
            <a:extLst>
              <a:ext uri="{FF2B5EF4-FFF2-40B4-BE49-F238E27FC236}">
                <a16:creationId xmlns:a16="http://schemas.microsoft.com/office/drawing/2014/main" id="{3BFE4C78-A4F6-4B75-BDE2-C45C5B147DFD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6546088" y="3401855"/>
            <a:ext cx="1073156" cy="554021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 descr="「利用規約」のある「保険証利用登録」画面の画像">
            <a:extLst>
              <a:ext uri="{FF2B5EF4-FFF2-40B4-BE49-F238E27FC236}">
                <a16:creationId xmlns:a16="http://schemas.microsoft.com/office/drawing/2014/main" id="{01EBA054-B066-4F66-9A8D-C9BB3D641096}"/>
              </a:ext>
            </a:extLst>
          </p:cNvPr>
          <p:cNvGrpSpPr/>
          <p:nvPr/>
        </p:nvGrpSpPr>
        <p:grpSpPr>
          <a:xfrm>
            <a:off x="5603020" y="2348880"/>
            <a:ext cx="1516931" cy="4015896"/>
            <a:chOff x="5652120" y="2348880"/>
            <a:chExt cx="1516931" cy="4015896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05F0CA28-04F5-491B-A252-31F6FE06C3AD}"/>
                </a:ext>
              </a:extLst>
            </p:cNvPr>
            <p:cNvGrpSpPr/>
            <p:nvPr/>
          </p:nvGrpSpPr>
          <p:grpSpPr>
            <a:xfrm>
              <a:off x="5732465" y="2358024"/>
              <a:ext cx="1367928" cy="4006752"/>
              <a:chOff x="5890402" y="2456480"/>
              <a:chExt cx="1347921" cy="3948150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080C0267-5A23-4604-B1A1-77C2D57BD4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1151" b="16098"/>
              <a:stretch/>
            </p:blipFill>
            <p:spPr>
              <a:xfrm>
                <a:off x="5890402" y="2456480"/>
                <a:ext cx="1347921" cy="174423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図 8" descr="テキスト, 手紙&#10;&#10;自動的に生成された説明">
                <a:extLst>
                  <a:ext uri="{FF2B5EF4-FFF2-40B4-BE49-F238E27FC236}">
                    <a16:creationId xmlns:a16="http://schemas.microsoft.com/office/drawing/2014/main" id="{1143EE0E-4D96-4B45-A416-F71DFDB33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7852"/>
              <a:stretch/>
            </p:blipFill>
            <p:spPr>
              <a:xfrm>
                <a:off x="5891860" y="4200715"/>
                <a:ext cx="1344670" cy="220391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" name="正方形/長方形 5"/>
            <p:cNvSpPr/>
            <p:nvPr/>
          </p:nvSpPr>
          <p:spPr>
            <a:xfrm>
              <a:off x="5696651" y="2348880"/>
              <a:ext cx="1472400" cy="401400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F0922CB2-5E6D-41F3-B753-043C5B3E8608}"/>
                </a:ext>
              </a:extLst>
            </p:cNvPr>
            <p:cNvSpPr/>
            <p:nvPr/>
          </p:nvSpPr>
          <p:spPr>
            <a:xfrm>
              <a:off x="5764794" y="6023708"/>
              <a:ext cx="1299278" cy="27255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DCFBD160-02E3-4BE2-9B8D-06C6316597E1}"/>
                </a:ext>
              </a:extLst>
            </p:cNvPr>
            <p:cNvSpPr txBox="1"/>
            <p:nvPr/>
          </p:nvSpPr>
          <p:spPr>
            <a:xfrm>
              <a:off x="5652120" y="3789040"/>
              <a:ext cx="672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00965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※</a:t>
              </a:r>
              <a:endParaRPr kumimoji="1" lang="ja-JP" altLang="en-US" sz="12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6BD564BD-BE80-431E-A9DE-5CA19ACF469B}"/>
                </a:ext>
              </a:extLst>
            </p:cNvPr>
            <p:cNvSpPr/>
            <p:nvPr/>
          </p:nvSpPr>
          <p:spPr>
            <a:xfrm>
              <a:off x="5911489" y="3881901"/>
              <a:ext cx="683699" cy="1479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図形グループ 4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436096" y="5766955"/>
            <a:ext cx="492444" cy="461665"/>
            <a:chOff x="7516280" y="2673548"/>
            <a:chExt cx="492444" cy="461665"/>
          </a:xfrm>
        </p:grpSpPr>
        <p:sp>
          <p:nvSpPr>
            <p:cNvPr id="44" name="円/楕円 43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6" name="図形グループ 4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436096" y="5229200"/>
            <a:ext cx="492443" cy="461665"/>
            <a:chOff x="7516281" y="2673548"/>
            <a:chExt cx="492443" cy="461665"/>
          </a:xfrm>
        </p:grpSpPr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9" name="図形グループ 4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380905" y="4206279"/>
            <a:ext cx="492443" cy="461665"/>
            <a:chOff x="7516281" y="2673548"/>
            <a:chExt cx="492443" cy="461665"/>
          </a:xfrm>
        </p:grpSpPr>
        <p:sp>
          <p:nvSpPr>
            <p:cNvPr id="62" name="円/楕円 6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64" name="図形グループ 63"/>
          <p:cNvGrpSpPr>
            <a:grpSpLocks noChangeAspect="1"/>
          </p:cNvGrpSpPr>
          <p:nvPr/>
        </p:nvGrpSpPr>
        <p:grpSpPr>
          <a:xfrm>
            <a:off x="5292080" y="3227100"/>
            <a:ext cx="360000" cy="345916"/>
            <a:chOff x="2743754" y="4622188"/>
            <a:chExt cx="720000" cy="691832"/>
          </a:xfrm>
        </p:grpSpPr>
        <p:cxnSp>
          <p:nvCxnSpPr>
            <p:cNvPr id="69" name="直線コネクタ 68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9707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 hidden="1">
            <a:extLst>
              <a:ext uri="{FF2B5EF4-FFF2-40B4-BE49-F238E27FC236}">
                <a16:creationId xmlns:a16="http://schemas.microsoft.com/office/drawing/2014/main" id="{92429389-33CA-4C66-80B9-65D55877C2F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7096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7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0" name="オブジェクト 9" hidden="1">
                        <a:extLst>
                          <a:ext uri="{FF2B5EF4-FFF2-40B4-BE49-F238E27FC236}">
                            <a16:creationId xmlns:a16="http://schemas.microsoft.com/office/drawing/2014/main" id="{92429389-33CA-4C66-80B9-65D55877C2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12776"/>
            <a:ext cx="8494633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マイナンバーカードの利用者証明用電子証明書の認証です。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0000" y="1814621"/>
            <a:ext cx="317997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marR="0" lvl="0" indent="-489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❹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489600" lvl="0" indent="-48960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「申し込む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タップする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❺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利用者証明用電子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証明書の数字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4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桁の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パスワードを入力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marR="0" lvl="0" indent="-48960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lvl="0" indent="-489600">
              <a:defRPr/>
            </a:pP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「次へ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パスワードは、</a:t>
            </a:r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回連続して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間違えるとロックがかかるので、</a:t>
            </a:r>
            <a:endParaRPr lang="en-US" altLang="ja-JP" sz="14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ご注意ください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1" name="タイトル 1"/>
          <p:cNvSpPr>
            <a:spLocks noGrp="1"/>
          </p:cNvSpPr>
          <p:nvPr>
            <p:ph type="ctrTitle"/>
          </p:nvPr>
        </p:nvSpPr>
        <p:spPr>
          <a:xfrm>
            <a:off x="1767718" y="522792"/>
            <a:ext cx="592982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健康保険証利用の申込のしかた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41C8ED8-1929-43F0-8360-31A95F15DEE6}"/>
              </a:ext>
            </a:extLst>
          </p:cNvPr>
          <p:cNvSpPr txBox="1"/>
          <p:nvPr/>
        </p:nvSpPr>
        <p:spPr>
          <a:xfrm>
            <a:off x="6372200" y="5239228"/>
            <a:ext cx="264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en-US" altLang="ja-JP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パスワードは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82563" indent="-182563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ご自身で入力してください。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82563" indent="-182563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代理の方による入力は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82563" indent="-182563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行わない</a:t>
            </a:r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でください。</a:t>
            </a:r>
            <a:endParaRPr kumimoji="1" lang="ja-JP" altLang="en-US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 descr="「申し込む」ボタンのある「保険証利用登録」画面の画像">
            <a:extLst>
              <a:ext uri="{FF2B5EF4-FFF2-40B4-BE49-F238E27FC236}">
                <a16:creationId xmlns:a16="http://schemas.microsoft.com/office/drawing/2014/main" id="{E37219B6-12AD-4691-8FC4-FC033E5B688B}"/>
              </a:ext>
            </a:extLst>
          </p:cNvPr>
          <p:cNvGrpSpPr/>
          <p:nvPr/>
        </p:nvGrpSpPr>
        <p:grpSpPr>
          <a:xfrm>
            <a:off x="3754714" y="1988841"/>
            <a:ext cx="1800000" cy="4222483"/>
            <a:chOff x="3754714" y="1988841"/>
            <a:chExt cx="1800000" cy="4222483"/>
          </a:xfrm>
        </p:grpSpPr>
        <p:pic>
          <p:nvPicPr>
            <p:cNvPr id="6" name="図 5" descr="テキスト, 手紙&#10;&#10;自動的に生成された説明">
              <a:extLst>
                <a:ext uri="{FF2B5EF4-FFF2-40B4-BE49-F238E27FC236}">
                  <a16:creationId xmlns:a16="http://schemas.microsoft.com/office/drawing/2014/main" id="{30AEE05D-AC12-4812-A82D-6157730E2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201" b="30974"/>
            <a:stretch/>
          </p:blipFill>
          <p:spPr>
            <a:xfrm>
              <a:off x="3754714" y="1988841"/>
              <a:ext cx="1798690" cy="1818000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8" name="図 7" descr="テキスト, 手紙&#10;&#10;自動的に生成された説明">
              <a:extLst>
                <a:ext uri="{FF2B5EF4-FFF2-40B4-BE49-F238E27FC236}">
                  <a16:creationId xmlns:a16="http://schemas.microsoft.com/office/drawing/2014/main" id="{59972ADB-231B-4CEF-A7A9-BEDE6837D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5877" b="5901"/>
            <a:stretch/>
          </p:blipFill>
          <p:spPr>
            <a:xfrm>
              <a:off x="3757673" y="3711066"/>
              <a:ext cx="1797041" cy="250025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3" name="正方形/長方形 42"/>
          <p:cNvSpPr/>
          <p:nvPr/>
        </p:nvSpPr>
        <p:spPr>
          <a:xfrm>
            <a:off x="3792613" y="5856184"/>
            <a:ext cx="1728000" cy="3373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利用者証明用電子証明書のパスワード入力画面の画像">
            <a:extLst>
              <a:ext uri="{FF2B5EF4-FFF2-40B4-BE49-F238E27FC236}">
                <a16:creationId xmlns:a16="http://schemas.microsoft.com/office/drawing/2014/main" id="{053F09A2-DAE4-49E3-9452-4DFFA06F3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6783" y="1989138"/>
            <a:ext cx="1800000" cy="320160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4" name="正方形/長方形 43"/>
          <p:cNvSpPr/>
          <p:nvPr/>
        </p:nvSpPr>
        <p:spPr>
          <a:xfrm>
            <a:off x="6505997" y="3301133"/>
            <a:ext cx="1296000" cy="28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6505997" y="3661173"/>
            <a:ext cx="1728000" cy="28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図形グループ 2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228184" y="3501008"/>
            <a:ext cx="492443" cy="461665"/>
            <a:chOff x="7516281" y="2673548"/>
            <a:chExt cx="492443" cy="461665"/>
          </a:xfrm>
        </p:grpSpPr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1" name="図形グループ 3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228184" y="3068960"/>
            <a:ext cx="492443" cy="461665"/>
            <a:chOff x="7516281" y="2673548"/>
            <a:chExt cx="492443" cy="461665"/>
          </a:xfrm>
        </p:grpSpPr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8" name="図形グループ 47"/>
          <p:cNvGrpSpPr>
            <a:grpSpLocks noChangeAspect="1"/>
          </p:cNvGrpSpPr>
          <p:nvPr/>
        </p:nvGrpSpPr>
        <p:grpSpPr>
          <a:xfrm>
            <a:off x="5760192" y="3198158"/>
            <a:ext cx="540000" cy="518874"/>
            <a:chOff x="2743754" y="4622188"/>
            <a:chExt cx="720000" cy="691832"/>
          </a:xfrm>
        </p:grpSpPr>
        <p:cxnSp>
          <p:nvCxnSpPr>
            <p:cNvPr id="49" name="直線コネクタ 48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正方形/長方形 1"/>
          <p:cNvSpPr/>
          <p:nvPr/>
        </p:nvSpPr>
        <p:spPr>
          <a:xfrm>
            <a:off x="3748137" y="1990249"/>
            <a:ext cx="1800000" cy="42120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4" name="図形グループ 33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530145" y="5641412"/>
            <a:ext cx="492443" cy="461665"/>
            <a:chOff x="7516281" y="2673548"/>
            <a:chExt cx="492443" cy="461665"/>
          </a:xfrm>
        </p:grpSpPr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53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31D6A57B-E0E8-4443-B7E1-11D5C3F97BB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31D6A57B-E0E8-4443-B7E1-11D5C3F97B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12776"/>
            <a:ext cx="8552341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pc="-150" dirty="0"/>
              <a:t>マイナンバーカードの利用者証明用電子証明書の認証をします。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sp>
        <p:nvSpPr>
          <p:cNvPr id="15" name="object 6" descr="マイナンバーカードをスマートフォン裏面に密着させているイラスト"/>
          <p:cNvSpPr/>
          <p:nvPr/>
        </p:nvSpPr>
        <p:spPr>
          <a:xfrm>
            <a:off x="2961263" y="2359609"/>
            <a:ext cx="1837944" cy="3032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7"/>
          <p:cNvSpPr/>
          <p:nvPr/>
        </p:nvSpPr>
        <p:spPr>
          <a:xfrm>
            <a:off x="2953643" y="2351989"/>
            <a:ext cx="1854835" cy="3046730"/>
          </a:xfrm>
          <a:custGeom>
            <a:avLst/>
            <a:gdLst/>
            <a:ahLst/>
            <a:cxnLst/>
            <a:rect l="l" t="t" r="r" b="b"/>
            <a:pathLst>
              <a:path w="1854835" h="3046729">
                <a:moveTo>
                  <a:pt x="1851660" y="3046476"/>
                </a:moveTo>
                <a:lnTo>
                  <a:pt x="3048" y="3046476"/>
                </a:lnTo>
                <a:lnTo>
                  <a:pt x="0" y="3044952"/>
                </a:lnTo>
                <a:lnTo>
                  <a:pt x="0" y="3048"/>
                </a:lnTo>
                <a:lnTo>
                  <a:pt x="3048" y="0"/>
                </a:lnTo>
                <a:lnTo>
                  <a:pt x="1851660" y="0"/>
                </a:lnTo>
                <a:lnTo>
                  <a:pt x="1854708" y="3048"/>
                </a:lnTo>
                <a:lnTo>
                  <a:pt x="1854708" y="6096"/>
                </a:ln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lnTo>
                  <a:pt x="10668" y="3037332"/>
                </a:lnTo>
                <a:lnTo>
                  <a:pt x="6096" y="3037332"/>
                </a:lnTo>
                <a:lnTo>
                  <a:pt x="10668" y="3041904"/>
                </a:lnTo>
                <a:lnTo>
                  <a:pt x="1854708" y="3041904"/>
                </a:lnTo>
                <a:lnTo>
                  <a:pt x="1854708" y="3044952"/>
                </a:lnTo>
                <a:lnTo>
                  <a:pt x="1851660" y="3046476"/>
                </a:lnTo>
                <a:close/>
              </a:path>
              <a:path w="1854835" h="3046729">
                <a:moveTo>
                  <a:pt x="10668" y="10668"/>
                </a:move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close/>
              </a:path>
              <a:path w="1854835" h="3046729">
                <a:moveTo>
                  <a:pt x="1844040" y="10668"/>
                </a:moveTo>
                <a:lnTo>
                  <a:pt x="10668" y="10668"/>
                </a:lnTo>
                <a:lnTo>
                  <a:pt x="10668" y="6096"/>
                </a:lnTo>
                <a:lnTo>
                  <a:pt x="1844040" y="6096"/>
                </a:lnTo>
                <a:lnTo>
                  <a:pt x="1844040" y="10668"/>
                </a:lnTo>
                <a:close/>
              </a:path>
              <a:path w="1854835" h="3046729">
                <a:moveTo>
                  <a:pt x="1844040" y="3041904"/>
                </a:moveTo>
                <a:lnTo>
                  <a:pt x="1844040" y="6096"/>
                </a:lnTo>
                <a:lnTo>
                  <a:pt x="1850136" y="10668"/>
                </a:lnTo>
                <a:lnTo>
                  <a:pt x="1854708" y="10668"/>
                </a:lnTo>
                <a:lnTo>
                  <a:pt x="1854708" y="3037332"/>
                </a:lnTo>
                <a:lnTo>
                  <a:pt x="1850136" y="3037332"/>
                </a:lnTo>
                <a:lnTo>
                  <a:pt x="1844040" y="3041904"/>
                </a:lnTo>
                <a:close/>
              </a:path>
              <a:path w="1854835" h="3046729">
                <a:moveTo>
                  <a:pt x="1854708" y="10668"/>
                </a:moveTo>
                <a:lnTo>
                  <a:pt x="1850136" y="10668"/>
                </a:lnTo>
                <a:lnTo>
                  <a:pt x="1844040" y="6096"/>
                </a:lnTo>
                <a:lnTo>
                  <a:pt x="1854708" y="6096"/>
                </a:lnTo>
                <a:lnTo>
                  <a:pt x="1854708" y="10668"/>
                </a:lnTo>
                <a:close/>
              </a:path>
              <a:path w="1854835" h="3046729">
                <a:moveTo>
                  <a:pt x="10668" y="3041904"/>
                </a:moveTo>
                <a:lnTo>
                  <a:pt x="6096" y="3037332"/>
                </a:lnTo>
                <a:lnTo>
                  <a:pt x="10668" y="3037332"/>
                </a:lnTo>
                <a:lnTo>
                  <a:pt x="10668" y="3041904"/>
                </a:lnTo>
                <a:close/>
              </a:path>
              <a:path w="1854835" h="3046729">
                <a:moveTo>
                  <a:pt x="1844040" y="3041904"/>
                </a:moveTo>
                <a:lnTo>
                  <a:pt x="10668" y="3041904"/>
                </a:lnTo>
                <a:lnTo>
                  <a:pt x="10668" y="3037332"/>
                </a:lnTo>
                <a:lnTo>
                  <a:pt x="1844040" y="3037332"/>
                </a:lnTo>
                <a:lnTo>
                  <a:pt x="1844040" y="3041904"/>
                </a:lnTo>
                <a:close/>
              </a:path>
              <a:path w="1854835" h="3046729">
                <a:moveTo>
                  <a:pt x="1854708" y="3041904"/>
                </a:moveTo>
                <a:lnTo>
                  <a:pt x="1844040" y="3041904"/>
                </a:lnTo>
                <a:lnTo>
                  <a:pt x="1850136" y="3037332"/>
                </a:lnTo>
                <a:lnTo>
                  <a:pt x="1854708" y="3037332"/>
                </a:lnTo>
                <a:lnTo>
                  <a:pt x="1854708" y="3041904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タイトル 1"/>
          <p:cNvSpPr>
            <a:spLocks noGrp="1"/>
          </p:cNvSpPr>
          <p:nvPr>
            <p:ph type="ctrTitle"/>
          </p:nvPr>
        </p:nvSpPr>
        <p:spPr>
          <a:xfrm>
            <a:off x="1767718" y="350634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健康保険証利用の申込のしかた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F455955-1D12-4621-915C-A2925C504849}"/>
              </a:ext>
            </a:extLst>
          </p:cNvPr>
          <p:cNvSpPr txBox="1"/>
          <p:nvPr/>
        </p:nvSpPr>
        <p:spPr>
          <a:xfrm>
            <a:off x="1655856" y="5701659"/>
            <a:ext cx="1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カードの</a:t>
            </a:r>
            <a:endParaRPr kumimoji="1"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読取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機種毎の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カード位置の情報</a:t>
            </a:r>
            <a:endParaRPr lang="en-US" altLang="ja-JP" sz="1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B6ED0C3-F8A3-4A02-80B4-167A994935A3}"/>
              </a:ext>
            </a:extLst>
          </p:cNvPr>
          <p:cNvSpPr txBox="1"/>
          <p:nvPr/>
        </p:nvSpPr>
        <p:spPr>
          <a:xfrm>
            <a:off x="539552" y="5517232"/>
            <a:ext cx="1055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Android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</a:t>
            </a:r>
          </a:p>
        </p:txBody>
      </p:sp>
      <p:pic>
        <p:nvPicPr>
          <p:cNvPr id="42" name="図 41" descr="iPhone機種のマイナンバーカード読み取りのQRコード">
            <a:extLst>
              <a:ext uri="{FF2B5EF4-FFF2-40B4-BE49-F238E27FC236}">
                <a16:creationId xmlns:a16="http://schemas.microsoft.com/office/drawing/2014/main" id="{D8187CDE-45D0-4668-8CB6-44CC2A567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9094" y="5670302"/>
            <a:ext cx="679429" cy="679429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14DF15-629B-4094-804E-8866151CC3DF}"/>
              </a:ext>
            </a:extLst>
          </p:cNvPr>
          <p:cNvSpPr txBox="1"/>
          <p:nvPr/>
        </p:nvSpPr>
        <p:spPr>
          <a:xfrm>
            <a:off x="2843808" y="5528807"/>
            <a:ext cx="950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iPhone</a:t>
            </a:r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機種</a:t>
            </a:r>
          </a:p>
        </p:txBody>
      </p:sp>
      <p:sp>
        <p:nvSpPr>
          <p:cNvPr id="44" name="矢印: 右 43">
            <a:extLst>
              <a:ext uri="{FF2B5EF4-FFF2-40B4-BE49-F238E27FC236}">
                <a16:creationId xmlns:a16="http://schemas.microsoft.com/office/drawing/2014/main" id="{83DD5EB5-B8AB-406B-B369-1BF27F1E4FD6}"/>
              </a:ext>
            </a:extLst>
          </p:cNvPr>
          <p:cNvSpPr/>
          <p:nvPr/>
        </p:nvSpPr>
        <p:spPr>
          <a:xfrm>
            <a:off x="2555037" y="5905687"/>
            <a:ext cx="348912" cy="133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矢印: 左 44">
            <a:extLst>
              <a:ext uri="{FF2B5EF4-FFF2-40B4-BE49-F238E27FC236}">
                <a16:creationId xmlns:a16="http://schemas.microsoft.com/office/drawing/2014/main" id="{D6807AAB-8EC3-4A75-8FA9-41E147E4670D}"/>
              </a:ext>
            </a:extLst>
          </p:cNvPr>
          <p:cNvSpPr/>
          <p:nvPr/>
        </p:nvSpPr>
        <p:spPr>
          <a:xfrm>
            <a:off x="1235420" y="5905687"/>
            <a:ext cx="388629" cy="1332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212AF5C-B939-475C-A1AF-81ADFFC92287}"/>
              </a:ext>
            </a:extLst>
          </p:cNvPr>
          <p:cNvSpPr txBox="1"/>
          <p:nvPr/>
        </p:nvSpPr>
        <p:spPr>
          <a:xfrm>
            <a:off x="369832" y="1815328"/>
            <a:ext cx="2851638" cy="366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❼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マイナンバーカード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をスマホ裏面に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密着させ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しばらく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待ちましょう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spcBef>
                <a:spcPts val="200"/>
              </a:spcBef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認証に成功した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spcBef>
                <a:spcPts val="200"/>
              </a:spcBef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ことが表示され、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spcBef>
                <a:spcPts val="200"/>
              </a:spcBef>
            </a:pP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申込みが完了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spcBef>
                <a:spcPts val="200"/>
              </a:spcBef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❽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spcBef>
                <a:spcPts val="200"/>
              </a:spcBef>
            </a:pP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「終了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FC75D9E-0DFD-4F0F-BFFA-0A3D532B05AB}"/>
              </a:ext>
            </a:extLst>
          </p:cNvPr>
          <p:cNvSpPr txBox="1"/>
          <p:nvPr/>
        </p:nvSpPr>
        <p:spPr>
          <a:xfrm>
            <a:off x="1573888" y="5528807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</a:t>
            </a:r>
          </a:p>
        </p:txBody>
      </p:sp>
      <p:pic>
        <p:nvPicPr>
          <p:cNvPr id="31" name="図 30" descr="Android機種のマイナンバーカード読み取りのQRコード">
            <a:extLst>
              <a:ext uri="{FF2B5EF4-FFF2-40B4-BE49-F238E27FC236}">
                <a16:creationId xmlns:a16="http://schemas.microsoft.com/office/drawing/2014/main" id="{943E50B0-621A-4443-8240-68C7935610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3" y="5675178"/>
            <a:ext cx="658616" cy="658616"/>
          </a:xfrm>
          <a:prstGeom prst="rect">
            <a:avLst/>
          </a:prstGeom>
        </p:spPr>
      </p:pic>
      <p:pic>
        <p:nvPicPr>
          <p:cNvPr id="9" name="図 8" descr="「終了」ボタンのある画面の画像">
            <a:extLst>
              <a:ext uri="{FF2B5EF4-FFF2-40B4-BE49-F238E27FC236}">
                <a16:creationId xmlns:a16="http://schemas.microsoft.com/office/drawing/2014/main" id="{6304B04C-2EFB-40E1-AC3C-7E8C9D400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499" y="2359931"/>
            <a:ext cx="1723769" cy="306601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7130826" y="4444959"/>
            <a:ext cx="1071075" cy="3816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9723C0-CF5F-4214-A6EF-186B6F3688AA}"/>
              </a:ext>
            </a:extLst>
          </p:cNvPr>
          <p:cNvSpPr txBox="1"/>
          <p:nvPr/>
        </p:nvSpPr>
        <p:spPr>
          <a:xfrm>
            <a:off x="4860032" y="5726929"/>
            <a:ext cx="264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画面を触れたまま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82563" indent="-182563"/>
            <a:r>
              <a:rPr kumimoji="1"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指を上に移動させ、下の画面を表示</a:t>
            </a:r>
          </a:p>
        </p:txBody>
      </p:sp>
      <p:grpSp>
        <p:nvGrpSpPr>
          <p:cNvPr id="34" name="図形グループ 33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876256" y="4210495"/>
            <a:ext cx="492443" cy="461665"/>
            <a:chOff x="7516281" y="2673548"/>
            <a:chExt cx="492443" cy="461665"/>
          </a:xfrm>
        </p:grpSpPr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7" name="図形グループ 36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131840" y="2175247"/>
            <a:ext cx="492443" cy="461665"/>
            <a:chOff x="7516281" y="2673548"/>
            <a:chExt cx="492443" cy="461665"/>
          </a:xfrm>
        </p:grpSpPr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" name="グループ化 1" descr="「登録完了」画面で、次の画面を表示させるため、下から上に指を動かしている画像">
            <a:extLst>
              <a:ext uri="{FF2B5EF4-FFF2-40B4-BE49-F238E27FC236}">
                <a16:creationId xmlns:a16="http://schemas.microsoft.com/office/drawing/2014/main" id="{E04AE487-2CE8-44F8-8FA3-861F7217D9AF}"/>
              </a:ext>
            </a:extLst>
          </p:cNvPr>
          <p:cNvGrpSpPr/>
          <p:nvPr/>
        </p:nvGrpSpPr>
        <p:grpSpPr>
          <a:xfrm>
            <a:off x="4942193" y="2352319"/>
            <a:ext cx="1738890" cy="3385427"/>
            <a:chOff x="4942193" y="2352319"/>
            <a:chExt cx="1738890" cy="3385427"/>
          </a:xfrm>
        </p:grpSpPr>
        <p:pic>
          <p:nvPicPr>
            <p:cNvPr id="5" name="図 4" descr="テキスト, 手紙&#10;&#10;自動的に生成された説明">
              <a:extLst>
                <a:ext uri="{FF2B5EF4-FFF2-40B4-BE49-F238E27FC236}">
                  <a16:creationId xmlns:a16="http://schemas.microsoft.com/office/drawing/2014/main" id="{43019156-E6E8-4F75-8E61-7FA5CF2AF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42193" y="2352319"/>
              <a:ext cx="1738890" cy="3092905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52" name="上矢印 51"/>
            <p:cNvSpPr>
              <a:spLocks noChangeAspect="1"/>
            </p:cNvSpPr>
            <p:nvPr/>
          </p:nvSpPr>
          <p:spPr>
            <a:xfrm>
              <a:off x="5508104" y="3861048"/>
              <a:ext cx="631902" cy="1811843"/>
            </a:xfrm>
            <a:prstGeom prst="upArrow">
              <a:avLst/>
            </a:prstGeom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905660" y="5231096"/>
              <a:ext cx="473301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47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オブジェクト 3" hidden="1">
            <a:extLst>
              <a:ext uri="{FF2B5EF4-FFF2-40B4-BE49-F238E27FC236}">
                <a16:creationId xmlns:a16="http://schemas.microsoft.com/office/drawing/2014/main" id="{EC3FDDA6-3FE5-4802-A9E1-14FC1EAE462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5800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3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979140"/>
            <a:ext cx="8458200" cy="4610100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E4BD2470-106A-4F12-BE8D-0354FD13C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568" y="490671"/>
            <a:ext cx="7160935" cy="584775"/>
          </a:xfrm>
        </p:spPr>
        <p:txBody>
          <a:bodyPr vert="horz"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dirty="0"/>
              <a:t>マイナンバーカードで暮らしを便利に</a:t>
            </a:r>
          </a:p>
        </p:txBody>
      </p:sp>
      <p:pic>
        <p:nvPicPr>
          <p:cNvPr id="40" name="図 39" descr="スマートフォンをカードリーダーにかざすマイナちゃんのイラスト">
            <a:extLst>
              <a:ext uri="{FF2B5EF4-FFF2-40B4-BE49-F238E27FC236}">
                <a16:creationId xmlns:a16="http://schemas.microsoft.com/office/drawing/2014/main" id="{5898D263-4C77-4C96-9E9E-A8A81F369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r="7243"/>
          <a:stretch/>
        </p:blipFill>
        <p:spPr>
          <a:xfrm>
            <a:off x="587608" y="3573016"/>
            <a:ext cx="816039" cy="108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25C5697-D845-4151-889F-2823292DA831}"/>
              </a:ext>
            </a:extLst>
          </p:cNvPr>
          <p:cNvSpPr txBox="1"/>
          <p:nvPr/>
        </p:nvSpPr>
        <p:spPr>
          <a:xfrm>
            <a:off x="359752" y="2204864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本人確認書類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になる！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4FD62CF-5DC3-4F1E-9B7B-D4D4FD807AB7}"/>
              </a:ext>
            </a:extLst>
          </p:cNvPr>
          <p:cNvSpPr txBox="1"/>
          <p:nvPr/>
        </p:nvSpPr>
        <p:spPr>
          <a:xfrm>
            <a:off x="2519992" y="2204864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健康保険証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としても使える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15B1D2E-5B7C-4FC3-835D-204974B13352}"/>
              </a:ext>
            </a:extLst>
          </p:cNvPr>
          <p:cNvSpPr txBox="1"/>
          <p:nvPr/>
        </p:nvSpPr>
        <p:spPr>
          <a:xfrm>
            <a:off x="3600112" y="3284984"/>
            <a:ext cx="19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ポイントが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もらえる</a:t>
            </a:r>
            <a:r>
              <a:rPr lang="en-US" altLang="ja-JP" sz="1200" b="1" dirty="0">
                <a:latin typeface="Meiryo" charset="-128"/>
                <a:ea typeface="Meiryo" charset="-128"/>
                <a:cs typeface="Meiryo" charset="-128"/>
              </a:rPr>
              <a:t>※1</a:t>
            </a:r>
            <a:endParaRPr kumimoji="1" lang="ja-JP" altLang="en-US" sz="12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0A5F4AD-BC88-408F-B902-719D8189F024}"/>
              </a:ext>
            </a:extLst>
          </p:cNvPr>
          <p:cNvSpPr txBox="1"/>
          <p:nvPr/>
        </p:nvSpPr>
        <p:spPr>
          <a:xfrm>
            <a:off x="4680232" y="2204864"/>
            <a:ext cx="19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オンラインで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各種行政手続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ができる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2" name="図 51" descr="マイナポータルのオンライン画面を表すイラスト">
            <a:extLst>
              <a:ext uri="{FF2B5EF4-FFF2-40B4-BE49-F238E27FC236}">
                <a16:creationId xmlns:a16="http://schemas.microsoft.com/office/drawing/2014/main" id="{EB8CCCCF-B418-4D20-B5E3-863959747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47" y="1584150"/>
            <a:ext cx="858124" cy="606073"/>
          </a:xfrm>
          <a:prstGeom prst="rect">
            <a:avLst/>
          </a:prstGeom>
        </p:spPr>
      </p:pic>
      <p:grpSp>
        <p:nvGrpSpPr>
          <p:cNvPr id="57" name="グループ化 56" descr="マイナンバーカード裏面の見本の画像">
            <a:extLst>
              <a:ext uri="{FF2B5EF4-FFF2-40B4-BE49-F238E27FC236}">
                <a16:creationId xmlns:a16="http://schemas.microsoft.com/office/drawing/2014/main" id="{20F76BFD-9E11-4381-819C-A616AF496FF3}"/>
              </a:ext>
            </a:extLst>
          </p:cNvPr>
          <p:cNvGrpSpPr/>
          <p:nvPr/>
        </p:nvGrpSpPr>
        <p:grpSpPr>
          <a:xfrm>
            <a:off x="4284010" y="5013176"/>
            <a:ext cx="1278656" cy="790522"/>
            <a:chOff x="5176367" y="3354034"/>
            <a:chExt cx="3035752" cy="1913782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547532C4-B7FB-4EE5-AB2A-37D7B8E9B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6367" y="3354034"/>
              <a:ext cx="3018791" cy="1913782"/>
            </a:xfrm>
            <a:prstGeom prst="rect">
              <a:avLst/>
            </a:prstGeom>
          </p:spPr>
        </p:pic>
        <p:sp>
          <p:nvSpPr>
            <p:cNvPr id="59" name="角丸四角形 29">
              <a:extLst>
                <a:ext uri="{FF2B5EF4-FFF2-40B4-BE49-F238E27FC236}">
                  <a16:creationId xmlns:a16="http://schemas.microsoft.com/office/drawing/2014/main" id="{DEC006D8-9F25-4815-B01D-9B5DCD1DA180}"/>
                </a:ext>
              </a:extLst>
            </p:cNvPr>
            <p:cNvSpPr/>
            <p:nvPr/>
          </p:nvSpPr>
          <p:spPr>
            <a:xfrm>
              <a:off x="5205095" y="3393581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 descr="マイナちゃんとマイキーくんのイラスト">
            <a:extLst>
              <a:ext uri="{FF2B5EF4-FFF2-40B4-BE49-F238E27FC236}">
                <a16:creationId xmlns:a16="http://schemas.microsoft.com/office/drawing/2014/main" id="{FB950988-E575-4992-8E2A-E4020725DD0F}"/>
              </a:ext>
            </a:extLst>
          </p:cNvPr>
          <p:cNvGrpSpPr>
            <a:grpSpLocks noChangeAspect="1"/>
          </p:cNvGrpSpPr>
          <p:nvPr/>
        </p:nvGrpSpPr>
        <p:grpSpPr>
          <a:xfrm>
            <a:off x="1882797" y="4810401"/>
            <a:ext cx="934994" cy="720000"/>
            <a:chOff x="2575093" y="5893933"/>
            <a:chExt cx="693150" cy="533766"/>
          </a:xfrm>
        </p:grpSpPr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5A623287-D6C0-4EC7-931A-A9AC3D012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5093" y="5893933"/>
              <a:ext cx="353680" cy="517233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86723CF6-E14D-4101-B384-A668F8D22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80"/>
            <a:stretch/>
          </p:blipFill>
          <p:spPr>
            <a:xfrm>
              <a:off x="2914563" y="6052149"/>
              <a:ext cx="353680" cy="375550"/>
            </a:xfrm>
            <a:prstGeom prst="rect">
              <a:avLst/>
            </a:prstGeom>
          </p:spPr>
        </p:pic>
      </p:grp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0DFA3E0-BC25-414C-8835-D5943A80AFC9}"/>
              </a:ext>
            </a:extLst>
          </p:cNvPr>
          <p:cNvSpPr txBox="1"/>
          <p:nvPr/>
        </p:nvSpPr>
        <p:spPr>
          <a:xfrm>
            <a:off x="4355976" y="5805264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＜参考＞</a:t>
            </a:r>
            <a:r>
              <a:rPr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総務省のマイナンバーカードのホームページ</a:t>
            </a:r>
            <a:r>
              <a: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r>
              <a:rPr lang="en-US" altLang="ja-JP" sz="1000" b="1" u="sng" dirty="0">
                <a:solidFill>
                  <a:srgbClr val="0000FF"/>
                </a:solidFill>
                <a:latin typeface="Meiryo" charset="-128"/>
                <a:ea typeface="Meiryo" charset="-128"/>
                <a:cs typeface="Meiryo" charset="-128"/>
                <a:hlinkClick r:id="rId13"/>
              </a:rPr>
              <a:t>https://www.soumu.go.jp/kojinbango_card/03.html</a:t>
            </a:r>
            <a:endParaRPr lang="ja-JP" altLang="en-US" sz="1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4" name="図 63" descr="総務省のマイナンバーカードのホームページのQRコード">
            <a:extLst>
              <a:ext uri="{FF2B5EF4-FFF2-40B4-BE49-F238E27FC236}">
                <a16:creationId xmlns:a16="http://schemas.microsoft.com/office/drawing/2014/main" id="{8EE67651-3F50-4501-9273-ABEF311D5C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8726" y="5661248"/>
            <a:ext cx="545722" cy="545722"/>
          </a:xfrm>
          <a:prstGeom prst="rect">
            <a:avLst/>
          </a:prstGeom>
        </p:spPr>
      </p:pic>
      <p:pic>
        <p:nvPicPr>
          <p:cNvPr id="67" name="図 66" descr="e-taxのロゴマーク">
            <a:extLst>
              <a:ext uri="{FF2B5EF4-FFF2-40B4-BE49-F238E27FC236}">
                <a16:creationId xmlns:a16="http://schemas.microsoft.com/office/drawing/2014/main" id="{DC5C8DF9-9AB0-457C-A1BE-2272B7CB91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143" l="0" r="983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68" y="4293096"/>
            <a:ext cx="1266556" cy="599769"/>
          </a:xfrm>
          <a:prstGeom prst="rect">
            <a:avLst/>
          </a:prstGeom>
        </p:spPr>
      </p:pic>
      <p:pic>
        <p:nvPicPr>
          <p:cNvPr id="70" name="図 69" descr="マイナンバーカードを持つマイナちゃんのイラスト">
            <a:extLst>
              <a:ext uri="{FF2B5EF4-FFF2-40B4-BE49-F238E27FC236}">
                <a16:creationId xmlns:a16="http://schemas.microsoft.com/office/drawing/2014/main" id="{8C04DB92-C370-4C44-9017-56F0FB8D807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998" b="80386" l="2939" r="98413">
                        <a14:foregroundMark x1="37096" y1="18399" x2="48560" y2="71668"/>
                        <a14:foregroundMark x1="57378" y1="18944" x2="57025" y2="34241"/>
                        <a14:foregroundMark x1="89183" y1="52012" x2="88066" y2="78206"/>
                        <a14:foregroundMark x1="19812" y1="52557" x2="29394" y2="53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13" b="21185"/>
          <a:stretch/>
        </p:blipFill>
        <p:spPr>
          <a:xfrm>
            <a:off x="625330" y="1196752"/>
            <a:ext cx="994342" cy="899645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AECBA20-9BE5-447C-B527-E83918CBF894}"/>
              </a:ext>
            </a:extLst>
          </p:cNvPr>
          <p:cNvSpPr txBox="1"/>
          <p:nvPr/>
        </p:nvSpPr>
        <p:spPr>
          <a:xfrm>
            <a:off x="1439872" y="3284984"/>
            <a:ext cx="19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コンビニ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で各種証明書が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取得できる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76" name="グループ化 75" descr="受付に座っているマイナちゃんのイラスト">
            <a:extLst>
              <a:ext uri="{FF2B5EF4-FFF2-40B4-BE49-F238E27FC236}">
                <a16:creationId xmlns:a16="http://schemas.microsoft.com/office/drawing/2014/main" id="{7D5FB597-139C-4185-9D29-90E96273BE48}"/>
              </a:ext>
            </a:extLst>
          </p:cNvPr>
          <p:cNvGrpSpPr/>
          <p:nvPr/>
        </p:nvGrpSpPr>
        <p:grpSpPr>
          <a:xfrm>
            <a:off x="2339752" y="980728"/>
            <a:ext cx="1108184" cy="1035283"/>
            <a:chOff x="3385544" y="1332173"/>
            <a:chExt cx="1108184" cy="1035283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89A5F2E5-6E36-4CD5-AE5F-AAC4BDC92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2111" b="70017" l="14879" r="84495">
                          <a14:foregroundMark x1="55756" y1="30430" x2="56774" y2="37353"/>
                          <a14:foregroundMark x1="43618" y1="30262" x2="46045" y2="38079"/>
                          <a14:foregroundMark x1="48238" y1="40704" x2="55991" y2="50251"/>
                          <a14:foregroundMark x1="24589" y1="47292" x2="24354" y2="50586"/>
                          <a14:foregroundMark x1="43618" y1="54048" x2="57478" y2="5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7" t="23775" r="15382" b="29038"/>
            <a:stretch/>
          </p:blipFill>
          <p:spPr>
            <a:xfrm>
              <a:off x="3385544" y="1332173"/>
              <a:ext cx="1108184" cy="1035283"/>
            </a:xfrm>
            <a:prstGeom prst="rect">
              <a:avLst/>
            </a:prstGeom>
          </p:spPr>
        </p:pic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A4365763-27CA-411B-8972-7405AEC11E60}"/>
                </a:ext>
              </a:extLst>
            </p:cNvPr>
            <p:cNvSpPr txBox="1"/>
            <p:nvPr/>
          </p:nvSpPr>
          <p:spPr>
            <a:xfrm>
              <a:off x="3479023" y="2092547"/>
              <a:ext cx="948010" cy="2154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○△受付</a:t>
              </a:r>
            </a:p>
          </p:txBody>
        </p:sp>
      </p:grp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ABFCD40-F3BE-42D5-9BEF-2F3260C75D36}"/>
              </a:ext>
            </a:extLst>
          </p:cNvPr>
          <p:cNvSpPr txBox="1"/>
          <p:nvPr/>
        </p:nvSpPr>
        <p:spPr>
          <a:xfrm>
            <a:off x="510524" y="558924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6800" indent="-136800"/>
            <a:r>
              <a:rPr kumimoji="1"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：令和５年２月末までに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36800" indent="-136800"/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マイナンバーカードを</a:t>
            </a:r>
            <a:endParaRPr kumimoji="1"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36800" indent="-136800"/>
            <a:r>
              <a:rPr kumimoji="1"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申請された方が対象です。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AC6B672-28EC-407A-9211-F4F56EB4A275}"/>
              </a:ext>
            </a:extLst>
          </p:cNvPr>
          <p:cNvSpPr txBox="1"/>
          <p:nvPr/>
        </p:nvSpPr>
        <p:spPr>
          <a:xfrm>
            <a:off x="6840472" y="2204864"/>
            <a:ext cx="19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>
                <a:latin typeface="Meiryo" charset="-128"/>
                <a:ea typeface="Meiryo" charset="-128"/>
                <a:cs typeface="Meiryo" charset="-128"/>
              </a:rPr>
              <a:t>公金受取口座の</a:t>
            </a:r>
            <a:endParaRPr kumimoji="1"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登録ができる</a:t>
            </a:r>
            <a:endParaRPr kumimoji="1" lang="ja-JP" altLang="en-US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53" name="グループ化 52" descr="マイナンバーカード表面の見本の画像">
            <a:extLst>
              <a:ext uri="{FF2B5EF4-FFF2-40B4-BE49-F238E27FC236}">
                <a16:creationId xmlns:a16="http://schemas.microsoft.com/office/drawing/2014/main" id="{0879C03D-F135-42C8-90A3-5338A13CCC14}"/>
              </a:ext>
            </a:extLst>
          </p:cNvPr>
          <p:cNvGrpSpPr/>
          <p:nvPr/>
        </p:nvGrpSpPr>
        <p:grpSpPr>
          <a:xfrm>
            <a:off x="2915816" y="5023637"/>
            <a:ext cx="1259412" cy="790522"/>
            <a:chOff x="1094719" y="3698700"/>
            <a:chExt cx="3007024" cy="1889328"/>
          </a:xfrm>
        </p:grpSpPr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E25E1A29-BFF1-4B5A-80AD-0B537263C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94719" y="3698700"/>
              <a:ext cx="3007024" cy="1889328"/>
            </a:xfrm>
            <a:prstGeom prst="rect">
              <a:avLst/>
            </a:prstGeom>
          </p:spPr>
        </p:pic>
        <p:sp>
          <p:nvSpPr>
            <p:cNvPr id="55" name="角丸四角形 5">
              <a:extLst>
                <a:ext uri="{FF2B5EF4-FFF2-40B4-BE49-F238E27FC236}">
                  <a16:creationId xmlns:a16="http://schemas.microsoft.com/office/drawing/2014/main" id="{143F5956-47BA-426A-9D34-AF11F2AF3865}"/>
                </a:ext>
              </a:extLst>
            </p:cNvPr>
            <p:cNvSpPr/>
            <p:nvPr/>
          </p:nvSpPr>
          <p:spPr>
            <a:xfrm>
              <a:off x="1094719" y="3713793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15B1D2E-5B7C-4FC3-835D-204974B13352}"/>
              </a:ext>
            </a:extLst>
          </p:cNvPr>
          <p:cNvSpPr txBox="1"/>
          <p:nvPr/>
        </p:nvSpPr>
        <p:spPr>
          <a:xfrm>
            <a:off x="5760352" y="3284984"/>
            <a:ext cx="198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e-Tax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で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確定申告の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届出が自宅から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algn="ctr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できる</a:t>
            </a:r>
          </a:p>
        </p:txBody>
      </p:sp>
      <p:pic>
        <p:nvPicPr>
          <p:cNvPr id="3" name="図 2" descr="マイナポイント第2弾のロゴマーク">
            <a:extLst>
              <a:ext uri="{FF2B5EF4-FFF2-40B4-BE49-F238E27FC236}">
                <a16:creationId xmlns:a16="http://schemas.microsoft.com/office/drawing/2014/main" id="{C3AEAD48-5148-462F-B2E8-50F62F7959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6056" y="4509120"/>
            <a:ext cx="987552" cy="50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8F2262C4-7EA0-4121-A975-712A6A2076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8F2262C4-7EA0-4121-A975-712A6A2076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85944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健康保険証の利用のしかた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23" name="字幕 22">
            <a:extLst>
              <a:ext uri="{FF2B5EF4-FFF2-40B4-BE49-F238E27FC236}">
                <a16:creationId xmlns:a16="http://schemas.microsoft.com/office/drawing/2014/main" id="{7A55B0A7-F63F-4A43-B4D7-7C2B13BF2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368000"/>
            <a:ext cx="7571303" cy="1141851"/>
          </a:xfr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ja-JP" altLang="en-US" dirty="0"/>
              <a:t>「マイナ受付</a:t>
            </a:r>
            <a:r>
              <a:rPr lang="ja-JP" altLang="en-US" spc="-750" dirty="0"/>
              <a:t>」</a:t>
            </a:r>
            <a:r>
              <a:rPr lang="ja-JP" altLang="en-US" dirty="0"/>
              <a:t>のステッカーやポスターが貼ってある</a:t>
            </a:r>
            <a:endParaRPr lang="en-US" altLang="ja-JP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ja-JP" dirty="0"/>
              <a:t>  </a:t>
            </a:r>
            <a:r>
              <a:rPr lang="ja-JP" altLang="en-US" dirty="0"/>
              <a:t>医療機</a:t>
            </a:r>
            <a:r>
              <a:rPr lang="ja-JP" altLang="en-US" spc="-500" dirty="0"/>
              <a:t>関・</a:t>
            </a:r>
            <a:r>
              <a:rPr lang="ja-JP" altLang="en-US" dirty="0"/>
              <a:t>薬局で利用できます。</a:t>
            </a:r>
            <a:endParaRPr lang="en-US" altLang="ja-JP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ja-JP" sz="1400" dirty="0">
                <a:solidFill>
                  <a:srgbClr val="009650"/>
                </a:solidFill>
              </a:rPr>
              <a:t>    </a:t>
            </a:r>
            <a:r>
              <a:rPr lang="ja-JP" altLang="en-US" sz="1400" dirty="0">
                <a:solidFill>
                  <a:srgbClr val="009650"/>
                </a:solidFill>
              </a:rPr>
              <a:t>利用できる医療機関・薬局等については、厚生労働省のホームページで公開しています。</a:t>
            </a:r>
            <a:endParaRPr lang="ja-JP" altLang="en-US" sz="1400" dirty="0"/>
          </a:p>
        </p:txBody>
      </p:sp>
      <p:pic>
        <p:nvPicPr>
          <p:cNvPr id="6" name="図 5" descr="「マイナ受付」のステッカーの画像">
            <a:extLst>
              <a:ext uri="{FF2B5EF4-FFF2-40B4-BE49-F238E27FC236}">
                <a16:creationId xmlns:a16="http://schemas.microsoft.com/office/drawing/2014/main" id="{56D8BF66-6681-4A1B-B4E2-5B3E1D72A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380" y="2708920"/>
            <a:ext cx="2197564" cy="210167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30344425-4AFF-4565-AC79-385EEC67433C}"/>
              </a:ext>
            </a:extLst>
          </p:cNvPr>
          <p:cNvSpPr txBox="1">
            <a:spLocks/>
          </p:cNvSpPr>
          <p:nvPr/>
        </p:nvSpPr>
        <p:spPr>
          <a:xfrm>
            <a:off x="1800144" y="4797152"/>
            <a:ext cx="2771856" cy="34009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ステッカー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B98D645B-F89B-4717-8D2F-DE9570A8385E}"/>
              </a:ext>
            </a:extLst>
          </p:cNvPr>
          <p:cNvSpPr txBox="1">
            <a:spLocks/>
          </p:cNvSpPr>
          <p:nvPr/>
        </p:nvSpPr>
        <p:spPr>
          <a:xfrm>
            <a:off x="4499992" y="5733256"/>
            <a:ext cx="2771856" cy="34009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ポスター</a:t>
            </a:r>
          </a:p>
        </p:txBody>
      </p:sp>
      <p:pic>
        <p:nvPicPr>
          <p:cNvPr id="7" name="図 6" descr="厚生労働省のホームページ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2637493"/>
            <a:ext cx="785135" cy="785135"/>
          </a:xfrm>
          <a:prstGeom prst="rect">
            <a:avLst/>
          </a:prstGeom>
        </p:spPr>
      </p:pic>
      <p:pic>
        <p:nvPicPr>
          <p:cNvPr id="8" name="図 7" descr="「マイナ受付」のポスターの画像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708920"/>
            <a:ext cx="2160240" cy="3044170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図 4" descr="病院へ行くマイナちゃんのイラスト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26901" r="5621" b="30050"/>
          <a:stretch/>
        </p:blipFill>
        <p:spPr>
          <a:xfrm>
            <a:off x="6875904" y="3789040"/>
            <a:ext cx="1800000" cy="12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8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 hidden="1">
            <a:extLst>
              <a:ext uri="{FF2B5EF4-FFF2-40B4-BE49-F238E27FC236}">
                <a16:creationId xmlns:a16="http://schemas.microsoft.com/office/drawing/2014/main" id="{8F2262C4-7EA0-4121-A975-712A6A20768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3" name="オブジェクト 2" hidden="1">
                        <a:extLst>
                          <a:ext uri="{FF2B5EF4-FFF2-40B4-BE49-F238E27FC236}">
                            <a16:creationId xmlns:a16="http://schemas.microsoft.com/office/drawing/2014/main" id="{8F2262C4-7EA0-4121-A975-712A6A2076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85944" y="529052"/>
            <a:ext cx="7200000" cy="54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健康保険証の利用のしかた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23" name="字幕 22">
            <a:extLst>
              <a:ext uri="{FF2B5EF4-FFF2-40B4-BE49-F238E27FC236}">
                <a16:creationId xmlns:a16="http://schemas.microsoft.com/office/drawing/2014/main" id="{7A55B0A7-F63F-4A43-B4D7-7C2B13BF2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1408942"/>
            <a:ext cx="6032421" cy="1415772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医療機関でマイナンバーカードを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カードリーダーにかざすだけで使えます。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rgbClr val="009650"/>
                </a:solidFill>
              </a:rPr>
              <a:t>かざした後、顔写真で本人を確認します。</a:t>
            </a:r>
            <a:endParaRPr lang="ja-JP" altLang="en-US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ja-JP" altLang="en-US" dirty="0"/>
          </a:p>
        </p:txBody>
      </p:sp>
      <p:pic>
        <p:nvPicPr>
          <p:cNvPr id="7" name="図 6" descr="医療機関でマイナンバーカードを使うイメージのイラスト">
            <a:extLst>
              <a:ext uri="{FF2B5EF4-FFF2-40B4-BE49-F238E27FC236}">
                <a16:creationId xmlns:a16="http://schemas.microsoft.com/office/drawing/2014/main" id="{FD5EFFC2-3151-4820-85A8-910D8B18F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601" y="2780928"/>
            <a:ext cx="70675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84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E2BE8568-E94A-47E3-9998-9797939310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4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E2BE8568-E94A-47E3-9998-979793931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2792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健康保険証の利用のしかた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5724644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ja-JP" altLang="en-US" dirty="0"/>
              <a:t>顔認証付きカードリーダーを使います。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E06E344-D12F-470E-BC96-16981D9CA699}"/>
              </a:ext>
            </a:extLst>
          </p:cNvPr>
          <p:cNvSpPr txBox="1"/>
          <p:nvPr/>
        </p:nvSpPr>
        <p:spPr>
          <a:xfrm>
            <a:off x="367506" y="1815328"/>
            <a:ext cx="322266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顔認証付きカード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リーダーにマイナンバー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カードを置く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本人確認の方法を選ぶ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顔認証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または、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暗証番号を入力する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31" name="図 30" descr="顔認証付きカードリーダーにマイナンバーカードを置いている画像">
            <a:extLst>
              <a:ext uri="{FF2B5EF4-FFF2-40B4-BE49-F238E27FC236}">
                <a16:creationId xmlns:a16="http://schemas.microsoft.com/office/drawing/2014/main" id="{C3B3DAE3-D941-4B5A-A098-DF0785BF7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457" y="2358712"/>
            <a:ext cx="1805709" cy="8032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2" name="図 31" descr="本人確認の方法を選択する画面の画像">
            <a:extLst>
              <a:ext uri="{FF2B5EF4-FFF2-40B4-BE49-F238E27FC236}">
                <a16:creationId xmlns:a16="http://schemas.microsoft.com/office/drawing/2014/main" id="{6DBB2293-8A5E-4349-995A-EA7C990AE7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05" y="3440739"/>
            <a:ext cx="1527325" cy="2251042"/>
          </a:xfrm>
          <a:prstGeom prst="rect">
            <a:avLst/>
          </a:prstGeom>
          <a:ln>
            <a:noFill/>
          </a:ln>
        </p:spPr>
      </p:pic>
      <p:grpSp>
        <p:nvGrpSpPr>
          <p:cNvPr id="33" name="グループ化 32" descr="顔認証の画面の画像">
            <a:extLst>
              <a:ext uri="{FF2B5EF4-FFF2-40B4-BE49-F238E27FC236}">
                <a16:creationId xmlns:a16="http://schemas.microsoft.com/office/drawing/2014/main" id="{720104BE-20C2-4E87-BBA8-BFE2B16D82FD}"/>
              </a:ext>
            </a:extLst>
          </p:cNvPr>
          <p:cNvGrpSpPr/>
          <p:nvPr/>
        </p:nvGrpSpPr>
        <p:grpSpPr>
          <a:xfrm>
            <a:off x="6795595" y="2349769"/>
            <a:ext cx="1132472" cy="1215383"/>
            <a:chOff x="4943848" y="1498399"/>
            <a:chExt cx="1409772" cy="1485976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3616F5D4-FF55-481D-8432-A84E8B4EA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848" y="1498399"/>
              <a:ext cx="1409772" cy="1485976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2BE903EF-7E7A-4FA7-A819-FC32B6786D77}"/>
                </a:ext>
              </a:extLst>
            </p:cNvPr>
            <p:cNvGrpSpPr/>
            <p:nvPr/>
          </p:nvGrpSpPr>
          <p:grpSpPr>
            <a:xfrm>
              <a:off x="5035460" y="1545699"/>
              <a:ext cx="1165644" cy="1302604"/>
              <a:chOff x="5349710" y="3304193"/>
              <a:chExt cx="1003910" cy="973517"/>
            </a:xfrm>
          </p:grpSpPr>
          <p:sp>
            <p:nvSpPr>
              <p:cNvPr id="36" name="L 字 35">
                <a:extLst>
                  <a:ext uri="{FF2B5EF4-FFF2-40B4-BE49-F238E27FC236}">
                    <a16:creationId xmlns:a16="http://schemas.microsoft.com/office/drawing/2014/main" id="{A71B4F38-8E80-42AD-8A55-50B0D56B31CB}"/>
                  </a:ext>
                </a:extLst>
              </p:cNvPr>
              <p:cNvSpPr/>
              <p:nvPr/>
            </p:nvSpPr>
            <p:spPr bwMode="auto">
              <a:xfrm>
                <a:off x="5349710" y="4040455"/>
                <a:ext cx="282720" cy="237255"/>
              </a:xfrm>
              <a:prstGeom prst="corner">
                <a:avLst>
                  <a:gd name="adj1" fmla="val 35177"/>
                  <a:gd name="adj2" fmla="val 31471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3231" tIns="66462" rIns="33231" bIns="66462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844083" fontAlgn="base">
                  <a:lnSpc>
                    <a:spcPct val="110000"/>
                  </a:lnSpc>
                  <a:spcBef>
                    <a:spcPct val="40000"/>
                  </a:spcBef>
                </a:pPr>
                <a:endParaRPr lang="ja-JP" altLang="en-US" sz="923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L 字 36">
                <a:extLst>
                  <a:ext uri="{FF2B5EF4-FFF2-40B4-BE49-F238E27FC236}">
                    <a16:creationId xmlns:a16="http://schemas.microsoft.com/office/drawing/2014/main" id="{24B3765C-A8BB-42F2-A697-1CDEDB3750D9}"/>
                  </a:ext>
                </a:extLst>
              </p:cNvPr>
              <p:cNvSpPr/>
              <p:nvPr/>
            </p:nvSpPr>
            <p:spPr bwMode="auto">
              <a:xfrm rot="16200000">
                <a:off x="6093633" y="4017723"/>
                <a:ext cx="237254" cy="282720"/>
              </a:xfrm>
              <a:prstGeom prst="corner">
                <a:avLst>
                  <a:gd name="adj1" fmla="val 35177"/>
                  <a:gd name="adj2" fmla="val 31471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3231" tIns="66462" rIns="33231" bIns="66462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844083" fontAlgn="base">
                  <a:lnSpc>
                    <a:spcPct val="110000"/>
                  </a:lnSpc>
                  <a:spcBef>
                    <a:spcPct val="40000"/>
                  </a:spcBef>
                </a:pPr>
                <a:endParaRPr lang="ja-JP" altLang="en-US" sz="923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8" name="L 字 37">
                <a:extLst>
                  <a:ext uri="{FF2B5EF4-FFF2-40B4-BE49-F238E27FC236}">
                    <a16:creationId xmlns:a16="http://schemas.microsoft.com/office/drawing/2014/main" id="{EA4552C8-94D5-42FE-A3D7-2B6891768F91}"/>
                  </a:ext>
                </a:extLst>
              </p:cNvPr>
              <p:cNvSpPr/>
              <p:nvPr/>
            </p:nvSpPr>
            <p:spPr bwMode="auto">
              <a:xfrm rot="5400000">
                <a:off x="5372442" y="3281461"/>
                <a:ext cx="237255" cy="282720"/>
              </a:xfrm>
              <a:prstGeom prst="corner">
                <a:avLst>
                  <a:gd name="adj1" fmla="val 35177"/>
                  <a:gd name="adj2" fmla="val 31471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3231" tIns="66462" rIns="33231" bIns="66462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844083" fontAlgn="base">
                  <a:lnSpc>
                    <a:spcPct val="110000"/>
                  </a:lnSpc>
                  <a:spcBef>
                    <a:spcPct val="40000"/>
                  </a:spcBef>
                </a:pPr>
                <a:endParaRPr lang="ja-JP" altLang="en-US" sz="923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9" name="L 字 38">
                <a:extLst>
                  <a:ext uri="{FF2B5EF4-FFF2-40B4-BE49-F238E27FC236}">
                    <a16:creationId xmlns:a16="http://schemas.microsoft.com/office/drawing/2014/main" id="{B9284ADF-B0C5-40EE-A3ED-6C98FCBAF06A}"/>
                  </a:ext>
                </a:extLst>
              </p:cNvPr>
              <p:cNvSpPr/>
              <p:nvPr/>
            </p:nvSpPr>
            <p:spPr bwMode="auto">
              <a:xfrm rot="10800000">
                <a:off x="6070900" y="3304193"/>
                <a:ext cx="282720" cy="237255"/>
              </a:xfrm>
              <a:prstGeom prst="corner">
                <a:avLst>
                  <a:gd name="adj1" fmla="val 35177"/>
                  <a:gd name="adj2" fmla="val 31471"/>
                </a:avLst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3231" tIns="66462" rIns="33231" bIns="66462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844083" fontAlgn="base">
                  <a:lnSpc>
                    <a:spcPct val="110000"/>
                  </a:lnSpc>
                  <a:spcBef>
                    <a:spcPct val="40000"/>
                  </a:spcBef>
                </a:pPr>
                <a:endParaRPr lang="ja-JP" altLang="en-US" sz="923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EE1322E6-0C6C-4F60-845E-6A27DB918E58}"/>
              </a:ext>
            </a:extLst>
          </p:cNvPr>
          <p:cNvSpPr/>
          <p:nvPr/>
        </p:nvSpPr>
        <p:spPr>
          <a:xfrm>
            <a:off x="4118507" y="4206194"/>
            <a:ext cx="1368152" cy="3236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0922CB2-5E6D-41F3-B753-043C5B3E8608}"/>
              </a:ext>
            </a:extLst>
          </p:cNvPr>
          <p:cNvSpPr/>
          <p:nvPr/>
        </p:nvSpPr>
        <p:spPr>
          <a:xfrm>
            <a:off x="4118506" y="4585898"/>
            <a:ext cx="1368153" cy="3236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 descr="暗証番号入力画面の画像">
            <a:extLst>
              <a:ext uri="{FF2B5EF4-FFF2-40B4-BE49-F238E27FC236}">
                <a16:creationId xmlns:a16="http://schemas.microsoft.com/office/drawing/2014/main" id="{9E03791A-E08D-4A66-8080-B09BC667724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92" y="4077072"/>
            <a:ext cx="1132472" cy="1636370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025F68B-342B-4C05-96F3-DDB27B19409D}"/>
              </a:ext>
            </a:extLst>
          </p:cNvPr>
          <p:cNvSpPr txBox="1"/>
          <p:nvPr/>
        </p:nvSpPr>
        <p:spPr>
          <a:xfrm>
            <a:off x="6601236" y="3605976"/>
            <a:ext cx="1355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US" altLang="ja-JP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顔認証</a:t>
            </a:r>
            <a:r>
              <a:rPr lang="en-US" altLang="ja-JP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400" b="1" dirty="0">
              <a:solidFill>
                <a:srgbClr val="0096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4C897B5-25CB-4C54-A20B-6817B57E6314}"/>
              </a:ext>
            </a:extLst>
          </p:cNvPr>
          <p:cNvSpPr txBox="1"/>
          <p:nvPr/>
        </p:nvSpPr>
        <p:spPr>
          <a:xfrm>
            <a:off x="6605121" y="5762752"/>
            <a:ext cx="1711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/>
            <a:r>
              <a:rPr lang="en-US" altLang="ja-JP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暗証番号入力</a:t>
            </a:r>
            <a:r>
              <a:rPr lang="en-US" altLang="ja-JP" sz="1400" b="1" dirty="0">
                <a:solidFill>
                  <a:srgbClr val="0096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1400" b="1" dirty="0">
              <a:solidFill>
                <a:srgbClr val="0096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6" name="図形グループ 4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578672" y="2165536"/>
            <a:ext cx="492444" cy="461665"/>
            <a:chOff x="7516280" y="2673548"/>
            <a:chExt cx="492444" cy="461665"/>
          </a:xfrm>
        </p:grpSpPr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9" name="図形グループ 4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842088" y="3291632"/>
            <a:ext cx="492443" cy="461665"/>
            <a:chOff x="7516281" y="2673548"/>
            <a:chExt cx="492443" cy="461665"/>
          </a:xfrm>
        </p:grpSpPr>
        <p:sp>
          <p:nvSpPr>
            <p:cNvPr id="50" name="円/楕円 4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2" name="図形グループ 5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779912" y="2165536"/>
            <a:ext cx="492443" cy="461665"/>
            <a:chOff x="7516281" y="2673548"/>
            <a:chExt cx="492443" cy="461665"/>
          </a:xfrm>
        </p:grpSpPr>
        <p:sp>
          <p:nvSpPr>
            <p:cNvPr id="53" name="円/楕円 5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cxnSp>
        <p:nvCxnSpPr>
          <p:cNvPr id="10" name="カギ線コネクタ 9"/>
          <p:cNvCxnSpPr/>
          <p:nvPr/>
        </p:nvCxnSpPr>
        <p:spPr>
          <a:xfrm flipV="1">
            <a:off x="5480009" y="2950120"/>
            <a:ext cx="1332000" cy="1440000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5475374" y="4708383"/>
            <a:ext cx="13356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34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E2BE8568-E94A-47E3-9998-9797939310C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1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E2BE8568-E94A-47E3-9998-979793931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図 41" descr="特定検診情報についての同意事項を確認する画面の画像">
            <a:extLst>
              <a:ext uri="{FF2B5EF4-FFF2-40B4-BE49-F238E27FC236}">
                <a16:creationId xmlns:a16="http://schemas.microsoft.com/office/drawing/2014/main" id="{7A3D82D3-D00A-40FD-AB4A-EE7D99CA97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842" y="2960259"/>
            <a:ext cx="1351407" cy="185710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3" name="図 42" descr="薬剤情報についての同意事項を確認する画面の画像">
            <a:extLst>
              <a:ext uri="{FF2B5EF4-FFF2-40B4-BE49-F238E27FC236}">
                <a16:creationId xmlns:a16="http://schemas.microsoft.com/office/drawing/2014/main" id="{1867D1D9-B975-4BBE-B5FA-F7C7A5FA5F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7" b="3200"/>
          <a:stretch/>
        </p:blipFill>
        <p:spPr>
          <a:xfrm>
            <a:off x="6773792" y="2960259"/>
            <a:ext cx="1242582" cy="18386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5" name="図 44" descr="顔認証付きカードリーダーにマイナンバーカードを置いている画像">
            <a:extLst>
              <a:ext uri="{FF2B5EF4-FFF2-40B4-BE49-F238E27FC236}">
                <a16:creationId xmlns:a16="http://schemas.microsoft.com/office/drawing/2014/main" id="{9D3D77B1-21B5-4719-86B3-E5A99012AA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3"/>
          <a:stretch/>
        </p:blipFill>
        <p:spPr>
          <a:xfrm>
            <a:off x="4572000" y="5125703"/>
            <a:ext cx="1586736" cy="80562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2792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健康保険証の利用のしかた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5724644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kumimoji="1" lang="ja-JP" altLang="en-US" dirty="0"/>
              <a:t>顔認証付きカードリーダーを使います。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E06E344-D12F-470E-BC96-16981D9CA699}"/>
              </a:ext>
            </a:extLst>
          </p:cNvPr>
          <p:cNvSpPr txBox="1"/>
          <p:nvPr/>
        </p:nvSpPr>
        <p:spPr>
          <a:xfrm>
            <a:off x="357674" y="1815328"/>
            <a:ext cx="3780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</a:p>
          <a:p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各種同意事項の確認・選択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defTabSz="844083"/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マイナンバーカードを</a:t>
            </a:r>
            <a:endParaRPr kumimoji="0"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844083"/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顔認証付きカードリーダー</a:t>
            </a:r>
            <a:endParaRPr kumimoji="0"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844083"/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から取り出し</a:t>
            </a:r>
            <a:r>
              <a:rPr kumimoji="0" lang="ja-JP" altLang="en-US" sz="2000" b="1" spc="-5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受付完了</a:t>
            </a:r>
            <a:endParaRPr kumimoji="0"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</a:p>
          <a:p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提供する情</a:t>
            </a:r>
            <a:r>
              <a:rPr kumimoji="0" lang="ja-JP" altLang="en-US" sz="2000" b="1" spc="-7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報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（限度額情報）</a:t>
            </a:r>
            <a:endParaRPr kumimoji="0"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0" lang="en-US" altLang="ja-JP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kumimoji="0"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を選択</a:t>
            </a:r>
            <a:endParaRPr kumimoji="0" lang="en-US" altLang="ja-JP" sz="20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（高額療養費制度を利用する方のみ）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EE1322E6-0C6C-4F60-845E-6A27DB918E58}"/>
              </a:ext>
            </a:extLst>
          </p:cNvPr>
          <p:cNvSpPr/>
          <p:nvPr/>
        </p:nvSpPr>
        <p:spPr>
          <a:xfrm>
            <a:off x="4572000" y="4097852"/>
            <a:ext cx="1368152" cy="7043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0922CB2-5E6D-41F3-B753-043C5B3E8608}"/>
              </a:ext>
            </a:extLst>
          </p:cNvPr>
          <p:cNvSpPr/>
          <p:nvPr/>
        </p:nvSpPr>
        <p:spPr>
          <a:xfrm>
            <a:off x="6712575" y="3989914"/>
            <a:ext cx="1368153" cy="7619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 descr="限度額情報を提供するかどうか選択する画面の画像">
            <a:extLst>
              <a:ext uri="{FF2B5EF4-FFF2-40B4-BE49-F238E27FC236}">
                <a16:creationId xmlns:a16="http://schemas.microsoft.com/office/drawing/2014/main" id="{D779A0F5-900F-4454-AE70-537C5418D9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2644"/>
          <a:stretch/>
        </p:blipFill>
        <p:spPr>
          <a:xfrm>
            <a:off x="6773792" y="4948872"/>
            <a:ext cx="1203918" cy="150446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8B83DD0-DAA7-45BE-B23E-A3BBB6B1BC79}"/>
              </a:ext>
            </a:extLst>
          </p:cNvPr>
          <p:cNvSpPr/>
          <p:nvPr/>
        </p:nvSpPr>
        <p:spPr>
          <a:xfrm>
            <a:off x="6691675" y="5634387"/>
            <a:ext cx="1368152" cy="7043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A8BBD20-CD65-4C27-A213-B0E38D1DC5EC}"/>
              </a:ext>
            </a:extLst>
          </p:cNvPr>
          <p:cNvSpPr txBox="1">
            <a:spLocks noChangeAspect="1"/>
          </p:cNvSpPr>
          <p:nvPr/>
        </p:nvSpPr>
        <p:spPr>
          <a:xfrm>
            <a:off x="4537016" y="1985259"/>
            <a:ext cx="2160000" cy="931951"/>
          </a:xfrm>
          <a:prstGeom prst="rect">
            <a:avLst/>
          </a:prstGeom>
          <a:noFill/>
        </p:spPr>
        <p:txBody>
          <a:bodyPr wrap="square" lIns="66462" tIns="33231" rIns="66462" bIns="33231" rtlCol="0">
            <a:noAutofit/>
          </a:bodyPr>
          <a:lstStyle/>
          <a:p>
            <a:pPr defTabSz="844083"/>
            <a:r>
              <a:rPr kumimoji="0" lang="ja-JP" altLang="en-US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特定健診情報</a:t>
            </a:r>
            <a:endParaRPr kumimoji="0"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844083"/>
            <a:r>
              <a:rPr kumimoji="0" lang="en-US" altLang="ja-JP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40</a:t>
            </a:r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歳から</a:t>
            </a:r>
            <a:r>
              <a:rPr kumimoji="0" lang="en-US" altLang="ja-JP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74</a:t>
            </a:r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歳までの方を</a:t>
            </a:r>
            <a:endParaRPr kumimoji="0" lang="en-US" altLang="ja-JP" sz="1200" dirty="0">
              <a:solidFill>
                <a:prstClr val="black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  <a:p>
            <a:pPr defTabSz="844083"/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対象に、メタボリックシンドロームに着目して行われる</a:t>
            </a:r>
            <a:endParaRPr kumimoji="0" lang="en-US" altLang="ja-JP" sz="1200" dirty="0">
              <a:solidFill>
                <a:prstClr val="black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  <a:p>
            <a:pPr defTabSz="844083"/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健診結果の情報です。</a:t>
            </a:r>
            <a:r>
              <a:rPr kumimoji="0" lang="en-US" altLang="ja-JP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※</a:t>
            </a:r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１</a:t>
            </a:r>
          </a:p>
          <a:p>
            <a:pPr defTabSz="844083"/>
            <a:endParaRPr kumimoji="0"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D1F3405-DADA-4FE2-9524-050C2F000773}"/>
              </a:ext>
            </a:extLst>
          </p:cNvPr>
          <p:cNvSpPr txBox="1">
            <a:spLocks noChangeAspect="1"/>
          </p:cNvSpPr>
          <p:nvPr/>
        </p:nvSpPr>
        <p:spPr>
          <a:xfrm>
            <a:off x="6660231" y="1985258"/>
            <a:ext cx="2160000" cy="757236"/>
          </a:xfrm>
          <a:prstGeom prst="rect">
            <a:avLst/>
          </a:prstGeom>
          <a:noFill/>
        </p:spPr>
        <p:txBody>
          <a:bodyPr wrap="square" lIns="66462" tIns="33231" rIns="66462" bIns="33231" rtlCol="0">
            <a:noAutofit/>
          </a:bodyPr>
          <a:lstStyle/>
          <a:p>
            <a:pPr defTabSz="844083"/>
            <a:r>
              <a:rPr kumimoji="0" lang="ja-JP" altLang="en-US" sz="1200" b="1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薬剤情報</a:t>
            </a:r>
          </a:p>
          <a:p>
            <a:pPr defTabSz="844083"/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医療機関を受診し、</a:t>
            </a:r>
            <a:endParaRPr kumimoji="0" lang="en-US" altLang="ja-JP" sz="1200" dirty="0">
              <a:solidFill>
                <a:prstClr val="black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  <a:p>
            <a:pPr defTabSz="844083"/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薬局等で受け取った</a:t>
            </a:r>
            <a:endParaRPr kumimoji="0" lang="en-US" altLang="ja-JP" sz="1200" dirty="0">
              <a:solidFill>
                <a:prstClr val="black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  <a:p>
            <a:pPr defTabSz="844083"/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お薬の情報です。</a:t>
            </a:r>
            <a:r>
              <a:rPr kumimoji="0" lang="en-US" altLang="ja-JP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※</a:t>
            </a:r>
            <a:r>
              <a:rPr kumimoji="0" lang="ja-JP" altLang="en-US" sz="1200" dirty="0">
                <a:solidFill>
                  <a:prstClr val="black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２</a:t>
            </a:r>
            <a:endParaRPr kumimoji="0"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90C062C5-7D32-4D92-B73E-ACD9B31581BF}"/>
              </a:ext>
            </a:extLst>
          </p:cNvPr>
          <p:cNvSpPr/>
          <p:nvPr/>
        </p:nvSpPr>
        <p:spPr>
          <a:xfrm>
            <a:off x="539552" y="5589240"/>
            <a:ext cx="6210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/>
            <a:r>
              <a:rPr kumimoji="0" lang="en-US" altLang="ja-JP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※</a:t>
            </a:r>
            <a:r>
              <a:rPr kumimoji="0" lang="ja-JP" altLang="en-US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１</a:t>
            </a:r>
            <a:r>
              <a:rPr kumimoji="0" lang="en-US" altLang="ja-JP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 75</a:t>
            </a:r>
            <a:r>
              <a:rPr kumimoji="0" lang="ja-JP" altLang="en-US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歳以上の方については後期高齢者健診情報を</a:t>
            </a:r>
            <a:endParaRPr kumimoji="0" lang="en-US" altLang="ja-JP" sz="1200" dirty="0">
              <a:solidFill>
                <a:srgbClr val="009650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  <a:p>
            <a:pPr algn="just" defTabSz="844083"/>
            <a:r>
              <a:rPr kumimoji="0" lang="en-US" altLang="ja-JP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       </a:t>
            </a:r>
            <a:r>
              <a:rPr kumimoji="0" lang="ja-JP" altLang="en-US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医師等が閲覧できるようになります。</a:t>
            </a:r>
            <a:endParaRPr lang="en-US" altLang="ja-JP" sz="1200" dirty="0">
              <a:solidFill>
                <a:srgbClr val="009650"/>
              </a:solidFill>
              <a:latin typeface="Meiryo UI"/>
              <a:ea typeface="Meiryo UI"/>
            </a:endParaRPr>
          </a:p>
          <a:p>
            <a:pPr algn="just" defTabSz="844083"/>
            <a:r>
              <a:rPr kumimoji="0" lang="en-US" altLang="ja-JP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※</a:t>
            </a:r>
            <a:r>
              <a:rPr kumimoji="0" lang="ja-JP" altLang="en-US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２</a:t>
            </a:r>
            <a:r>
              <a:rPr kumimoji="0" lang="en-US" altLang="ja-JP" sz="1200" dirty="0">
                <a:solidFill>
                  <a:srgbClr val="009650"/>
                </a:solidFill>
                <a:latin typeface="Meiryo UI"/>
                <a:ea typeface="Meiryo UI"/>
                <a:cs typeface="メイリオ" panose="020B0604030504040204" pitchFamily="50" charset="-128"/>
              </a:rPr>
              <a:t> </a:t>
            </a:r>
            <a:r>
              <a:rPr kumimoji="0" lang="ja-JP" altLang="en-US" sz="1200" dirty="0">
                <a:solidFill>
                  <a:srgbClr val="009650"/>
                </a:solidFill>
                <a:latin typeface="Meiryo UI"/>
                <a:ea typeface="Meiryo UI"/>
              </a:rPr>
              <a:t>注射・点滴等も含みます。</a:t>
            </a:r>
            <a:endParaRPr kumimoji="0" lang="en-US" altLang="ja-JP" sz="1200" dirty="0">
              <a:solidFill>
                <a:srgbClr val="009650"/>
              </a:solidFill>
              <a:latin typeface="Meiryo UI"/>
              <a:ea typeface="Meiryo UI"/>
              <a:cs typeface="メイリオ" panose="020B0604030504040204" pitchFamily="50" charset="-128"/>
            </a:endParaRPr>
          </a:p>
        </p:txBody>
      </p:sp>
      <p:grpSp>
        <p:nvGrpSpPr>
          <p:cNvPr id="26" name="図形グループ 25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522325" y="4760459"/>
            <a:ext cx="492443" cy="461665"/>
            <a:chOff x="7516281" y="2673548"/>
            <a:chExt cx="492443" cy="461665"/>
          </a:xfrm>
        </p:grpSpPr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9" name="図形グループ 28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295581" y="4931540"/>
            <a:ext cx="492443" cy="461665"/>
            <a:chOff x="7516281" y="2673548"/>
            <a:chExt cx="492443" cy="461665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2" name="図形グループ 31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183369" y="1890690"/>
            <a:ext cx="492443" cy="461665"/>
            <a:chOff x="7516281" y="2673548"/>
            <a:chExt cx="492443" cy="461665"/>
          </a:xfrm>
        </p:grpSpPr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067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9054" y="321413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4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公金受取口座の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登録をしましょう</a:t>
            </a:r>
          </a:p>
        </p:txBody>
      </p:sp>
      <p:pic>
        <p:nvPicPr>
          <p:cNvPr id="5" name="図 4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84" y="3687867"/>
            <a:ext cx="1292235" cy="23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24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オブジェクト 12" hidden="1">
            <a:extLst>
              <a:ext uri="{FF2B5EF4-FFF2-40B4-BE49-F238E27FC236}">
                <a16:creationId xmlns:a16="http://schemas.microsoft.com/office/drawing/2014/main" id="{4B344F3F-66F7-4403-B4CE-65B459AB16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3" name="オブジェクト 12" hidden="1">
                        <a:extLst>
                          <a:ext uri="{FF2B5EF4-FFF2-40B4-BE49-F238E27FC236}">
                            <a16:creationId xmlns:a16="http://schemas.microsoft.com/office/drawing/2014/main" id="{4B344F3F-66F7-4403-B4CE-65B459AB16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29169"/>
            <a:ext cx="5519460" cy="695575"/>
          </a:xfrm>
        </p:spPr>
        <p:txBody>
          <a:bodyPr vert="horz" wrap="non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/>
              <a:t>公金受取口座の登録のしかた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472" y="1412776"/>
            <a:ext cx="8280000" cy="15066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ja-JP" altLang="en-US" sz="2000" i="0" dirty="0">
                <a:solidFill>
                  <a:srgbClr val="222222"/>
                </a:solidFill>
                <a:effectLst/>
                <a:latin typeface="Noto Sans JP"/>
              </a:rPr>
              <a:t>預貯金口座の情報をマイナンバーとともに事前に国に</a:t>
            </a:r>
            <a:endParaRPr lang="en-US" altLang="ja-JP" sz="2000" i="0" dirty="0">
              <a:solidFill>
                <a:srgbClr val="222222"/>
              </a:solidFill>
              <a:effectLst/>
              <a:latin typeface="Noto Sans JP"/>
            </a:endParaRPr>
          </a:p>
          <a:p>
            <a:pPr>
              <a:lnSpc>
                <a:spcPct val="110000"/>
              </a:lnSpc>
            </a:pPr>
            <a:r>
              <a:rPr lang="ja-JP" altLang="en-US" sz="2000" i="0" dirty="0">
                <a:solidFill>
                  <a:srgbClr val="222222"/>
                </a:solidFill>
                <a:effectLst/>
                <a:latin typeface="Noto Sans JP"/>
              </a:rPr>
              <a:t>登録しておくことにより、今後の緊急時の給付金等の申請において、</a:t>
            </a:r>
            <a:endParaRPr lang="en-US" altLang="ja-JP" sz="2000" i="0" dirty="0">
              <a:solidFill>
                <a:srgbClr val="222222"/>
              </a:solidFill>
              <a:effectLst/>
              <a:latin typeface="Noto Sans JP"/>
            </a:endParaRPr>
          </a:p>
          <a:p>
            <a:pPr>
              <a:lnSpc>
                <a:spcPct val="110000"/>
              </a:lnSpc>
            </a:pPr>
            <a:r>
              <a:rPr lang="ja-JP" altLang="en-US" sz="2000" i="0" dirty="0">
                <a:solidFill>
                  <a:srgbClr val="222222"/>
                </a:solidFill>
                <a:effectLst/>
                <a:latin typeface="Noto Sans JP"/>
              </a:rPr>
              <a:t>申請書への口座情報の記載や通帳の写し等の添付、</a:t>
            </a:r>
            <a:endParaRPr lang="en-US" altLang="ja-JP" sz="2000" i="0" dirty="0">
              <a:solidFill>
                <a:srgbClr val="222222"/>
              </a:solidFill>
              <a:effectLst/>
              <a:latin typeface="Noto Sans JP"/>
            </a:endParaRPr>
          </a:p>
          <a:p>
            <a:pPr>
              <a:lnSpc>
                <a:spcPct val="110000"/>
              </a:lnSpc>
            </a:pPr>
            <a:r>
              <a:rPr lang="ja-JP" altLang="en-US" sz="2000" i="0" dirty="0">
                <a:solidFill>
                  <a:srgbClr val="222222"/>
                </a:solidFill>
                <a:effectLst/>
                <a:latin typeface="Noto Sans JP"/>
              </a:rPr>
              <a:t>行政機関における口座情報の確認作業等が不要になります。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pic>
        <p:nvPicPr>
          <p:cNvPr id="17" name="図 16" descr="「公金受取口座の登録」の流れを表したイラスト">
            <a:extLst>
              <a:ext uri="{FF2B5EF4-FFF2-40B4-BE49-F238E27FC236}">
                <a16:creationId xmlns:a16="http://schemas.microsoft.com/office/drawing/2014/main" id="{25B7A214-242F-41FF-A70B-3B063849F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9454" y="2877655"/>
            <a:ext cx="5328592" cy="2783593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75F3908D-77FC-4DAF-8CBD-46D2187B6C21}"/>
              </a:ext>
            </a:extLst>
          </p:cNvPr>
          <p:cNvSpPr txBox="1"/>
          <p:nvPr/>
        </p:nvSpPr>
        <p:spPr>
          <a:xfrm>
            <a:off x="539552" y="5714092"/>
            <a:ext cx="813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1600" indent="-201600"/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公金受取口座を登録しても、国が預金残高を把握したり、</a:t>
            </a:r>
            <a:endParaRPr lang="en-US" altLang="ja-JP" sz="1400" dirty="0">
              <a:latin typeface="Meiryo" charset="-128"/>
              <a:ea typeface="Meiryo" charset="-128"/>
              <a:cs typeface="Meiryo" charset="-128"/>
            </a:endParaRPr>
          </a:p>
          <a:p>
            <a:pPr marL="201600" indent="-201600"/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税金が勝手に引き落とされたりすることはありません。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42976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図 83" descr="マイナちゃんのイラスト">
            <a:extLst>
              <a:ext uri="{FF2B5EF4-FFF2-40B4-BE49-F238E27FC236}">
                <a16:creationId xmlns:a16="http://schemas.microsoft.com/office/drawing/2014/main" id="{3EAA37F7-814B-49ED-812A-55B0277FA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5104" y="4964604"/>
            <a:ext cx="1017106" cy="1487450"/>
          </a:xfrm>
          <a:prstGeom prst="rect">
            <a:avLst/>
          </a:prstGeom>
        </p:spPr>
      </p:pic>
      <p:graphicFrame>
        <p:nvGraphicFramePr>
          <p:cNvPr id="17" name="オブジェクト 16" hidden="1">
            <a:extLst>
              <a:ext uri="{FF2B5EF4-FFF2-40B4-BE49-F238E27FC236}">
                <a16:creationId xmlns:a16="http://schemas.microsoft.com/office/drawing/2014/main" id="{B7DDFABE-1AFB-4CB1-8BAB-549AB32DA0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"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17" name="オブジェクト 16" hidden="1">
                        <a:extLst>
                          <a:ext uri="{FF2B5EF4-FFF2-40B4-BE49-F238E27FC236}">
                            <a16:creationId xmlns:a16="http://schemas.microsoft.com/office/drawing/2014/main" id="{B7DDFABE-1AFB-4CB1-8BAB-549AB32DA0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グループ化 17" descr="マイナポータルメニュー画面の画像">
            <a:extLst>
              <a:ext uri="{FF2B5EF4-FFF2-40B4-BE49-F238E27FC236}">
                <a16:creationId xmlns:a16="http://schemas.microsoft.com/office/drawing/2014/main" id="{14008102-840E-4D9D-92AB-DD91BEBBA08E}"/>
              </a:ext>
            </a:extLst>
          </p:cNvPr>
          <p:cNvGrpSpPr/>
          <p:nvPr/>
        </p:nvGrpSpPr>
        <p:grpSpPr>
          <a:xfrm>
            <a:off x="3649106" y="2358712"/>
            <a:ext cx="1641036" cy="2918856"/>
            <a:chOff x="757419" y="1303461"/>
            <a:chExt cx="2388798" cy="4248875"/>
          </a:xfrm>
        </p:grpSpPr>
        <p:pic>
          <p:nvPicPr>
            <p:cNvPr id="6" name="図 5" descr="グラフィカル ユーザー インターフェイス, テキスト&#10;&#10;自動的に生成された説明">
              <a:extLst>
                <a:ext uri="{FF2B5EF4-FFF2-40B4-BE49-F238E27FC236}">
                  <a16:creationId xmlns:a16="http://schemas.microsoft.com/office/drawing/2014/main" id="{7C83C3A1-8B60-4C01-B7C6-853D705D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7419" y="1303461"/>
              <a:ext cx="2388798" cy="424887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9" name="正方形/長方形 38"/>
            <p:cNvSpPr/>
            <p:nvPr/>
          </p:nvSpPr>
          <p:spPr>
            <a:xfrm>
              <a:off x="853437" y="3716515"/>
              <a:ext cx="2196742" cy="2867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DAB3A79B-76A3-4574-A11B-C50BDBE65665}"/>
                </a:ext>
              </a:extLst>
            </p:cNvPr>
            <p:cNvSpPr/>
            <p:nvPr/>
          </p:nvSpPr>
          <p:spPr>
            <a:xfrm>
              <a:off x="2370212" y="1382055"/>
              <a:ext cx="526252" cy="3882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cxnSp>
        <p:nvCxnSpPr>
          <p:cNvPr id="35" name="カギ線コネクタ 34"/>
          <p:cNvCxnSpPr>
            <a:cxnSpLocks/>
            <a:stCxn id="39" idx="3"/>
          </p:cNvCxnSpPr>
          <p:nvPr/>
        </p:nvCxnSpPr>
        <p:spPr>
          <a:xfrm flipV="1">
            <a:off x="5224167" y="3381328"/>
            <a:ext cx="1161221" cy="733584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  <a:outerShdw sx="1000" sy="1000" algn="ctr" rotWithShape="0">
              <a:srgbClr val="FF0000"/>
            </a:outerShd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0AC0CEF-F4CE-44A9-9223-A866A55E915C}"/>
              </a:ext>
            </a:extLst>
          </p:cNvPr>
          <p:cNvSpPr txBox="1"/>
          <p:nvPr/>
        </p:nvSpPr>
        <p:spPr>
          <a:xfrm>
            <a:off x="371157" y="2166358"/>
            <a:ext cx="2916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7600" marR="0" lvl="0" indent="-417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❶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417600" lvl="0" indent="-41760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「ログイン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をします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417600" marR="0" lvl="0" indent="-417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❷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417600" lvl="0" indent="-417600"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「登録する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17600" marR="0" lvl="0" indent="-417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17600" marR="0" lvl="0" indent="-4176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「マイナンバーカード</a:t>
            </a:r>
            <a:endParaRPr lang="en-US" altLang="ja-JP" sz="2000" b="1" dirty="0">
              <a:solidFill>
                <a:prstClr val="black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17600" lvl="0" indent="-417600">
              <a:defRPr/>
            </a:pPr>
            <a:r>
              <a:rPr lang="en-US" altLang="ja-JP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solidFill>
                  <a:prstClr val="black"/>
                </a:solidFill>
                <a:latin typeface="Meiryo" charset="-128"/>
                <a:ea typeface="Meiryo" charset="-128"/>
                <a:cs typeface="Meiryo" charset="-128"/>
              </a:rPr>
              <a:t>を読み取る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417600" marR="0" lvl="0" indent="-417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79" name="サブタイトル 2">
            <a:extLst>
              <a:ext uri="{FF2B5EF4-FFF2-40B4-BE49-F238E27FC236}">
                <a16:creationId xmlns:a16="http://schemas.microsoft.com/office/drawing/2014/main" id="{06B25CB2-686C-4EFE-A041-DF6DB7E5D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396917"/>
            <a:ext cx="8045792" cy="769441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200" dirty="0"/>
              <a:t>マイナポータ</a:t>
            </a:r>
            <a:r>
              <a:rPr lang="ja-JP" altLang="en-US" sz="2200" spc="-750" dirty="0"/>
              <a:t>ル</a:t>
            </a:r>
            <a:r>
              <a:rPr lang="ja-JP" altLang="en-US" sz="2200" dirty="0"/>
              <a:t>（アプリ</a:t>
            </a:r>
            <a:r>
              <a:rPr lang="ja-JP" altLang="en-US" sz="2200" spc="-750" dirty="0"/>
              <a:t>）</a:t>
            </a:r>
            <a:r>
              <a:rPr lang="ja-JP" altLang="en-US" sz="2200" dirty="0"/>
              <a:t>から</a:t>
            </a:r>
            <a:r>
              <a:rPr lang="ja-JP" altLang="en-US" sz="2200" spc="-500" dirty="0"/>
              <a:t>、</a:t>
            </a:r>
            <a:r>
              <a:rPr lang="ja-JP" altLang="en-US" sz="2200" dirty="0"/>
              <a:t>登録をはじめます</a:t>
            </a:r>
            <a:r>
              <a:rPr lang="ja-JP" altLang="en-US" sz="2200" spc="-500" dirty="0"/>
              <a:t>。</a:t>
            </a:r>
            <a:r>
              <a:rPr lang="ja-JP" altLang="en-US" sz="2200" dirty="0"/>
              <a:t>本人情報を</a:t>
            </a:r>
            <a:endParaRPr lang="en-US" altLang="ja-JP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200" dirty="0"/>
              <a:t>マイナンバーカードから読み取ります。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6578E6-384E-4101-A839-2F3D86AFAB39}"/>
              </a:ext>
            </a:extLst>
          </p:cNvPr>
          <p:cNvSpPr txBox="1"/>
          <p:nvPr/>
        </p:nvSpPr>
        <p:spPr>
          <a:xfrm>
            <a:off x="510127" y="5704640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6800" indent="-136800"/>
            <a:r>
              <a:rPr kumimoji="1"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金融機関の窓口等での登録は、</a:t>
            </a:r>
            <a:endParaRPr kumimoji="1"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36800" indent="-136800"/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</a:t>
            </a:r>
            <a:r>
              <a:rPr kumimoji="1"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令和５年度下期以降に開始予定です。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5B92DCB-6FA1-463D-978F-B01BDB705968}"/>
              </a:ext>
            </a:extLst>
          </p:cNvPr>
          <p:cNvSpPr/>
          <p:nvPr/>
        </p:nvSpPr>
        <p:spPr>
          <a:xfrm>
            <a:off x="815208" y="3655662"/>
            <a:ext cx="184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8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29169"/>
            <a:ext cx="5519460" cy="695575"/>
          </a:xfrm>
        </p:spPr>
        <p:txBody>
          <a:bodyPr vert="horz" wrap="non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/>
              <a:t>公金受取口座の登録のしかた</a:t>
            </a:r>
          </a:p>
        </p:txBody>
      </p:sp>
      <p:grpSp>
        <p:nvGrpSpPr>
          <p:cNvPr id="41" name="図形グループ 4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419872" y="3789040"/>
            <a:ext cx="492443" cy="461665"/>
            <a:chOff x="7516281" y="2673548"/>
            <a:chExt cx="492443" cy="461665"/>
          </a:xfrm>
        </p:grpSpPr>
        <p:sp>
          <p:nvSpPr>
            <p:cNvPr id="42" name="円/楕円 4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5" name="図形グループ 44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511605" y="2204864"/>
            <a:ext cx="492443" cy="461665"/>
            <a:chOff x="7516281" y="2673548"/>
            <a:chExt cx="492443" cy="461665"/>
          </a:xfrm>
        </p:grpSpPr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" name="グループ化 2" descr="「口座情報の確認」画面で下から上に指を動かし「マイナンバーカードを読み取る」ボタンを表示させた画像">
            <a:extLst>
              <a:ext uri="{FF2B5EF4-FFF2-40B4-BE49-F238E27FC236}">
                <a16:creationId xmlns:a16="http://schemas.microsoft.com/office/drawing/2014/main" id="{2F50E2A8-F0AA-43F4-806C-1CE2D36AEEFE}"/>
              </a:ext>
            </a:extLst>
          </p:cNvPr>
          <p:cNvGrpSpPr/>
          <p:nvPr/>
        </p:nvGrpSpPr>
        <p:grpSpPr>
          <a:xfrm>
            <a:off x="6167788" y="1988840"/>
            <a:ext cx="2614343" cy="4384512"/>
            <a:chOff x="6167788" y="1988840"/>
            <a:chExt cx="2614343" cy="4384512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155C809A-D5CF-492A-915A-FBB842BABFDD}"/>
                </a:ext>
              </a:extLst>
            </p:cNvPr>
            <p:cNvGrpSpPr/>
            <p:nvPr/>
          </p:nvGrpSpPr>
          <p:grpSpPr>
            <a:xfrm>
              <a:off x="6405052" y="1988840"/>
              <a:ext cx="1641036" cy="4384512"/>
              <a:chOff x="6300192" y="2132856"/>
              <a:chExt cx="1371521" cy="3664423"/>
            </a:xfrm>
          </p:grpSpPr>
          <p:pic>
            <p:nvPicPr>
              <p:cNvPr id="10" name="図 9" descr="テキスト, 手紙&#10;&#10;自動的に生成された説明">
                <a:extLst>
                  <a:ext uri="{FF2B5EF4-FFF2-40B4-BE49-F238E27FC236}">
                    <a16:creationId xmlns:a16="http://schemas.microsoft.com/office/drawing/2014/main" id="{740EC307-09AE-447B-82BF-EDF8E794DC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20013"/>
              <a:stretch/>
            </p:blipFill>
            <p:spPr>
              <a:xfrm>
                <a:off x="6300192" y="2132856"/>
                <a:ext cx="1371520" cy="1951279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2" name="図 11" descr="テーブル&#10;&#10;中程度の精度で自動的に生成された説明">
                <a:extLst>
                  <a:ext uri="{FF2B5EF4-FFF2-40B4-BE49-F238E27FC236}">
                    <a16:creationId xmlns:a16="http://schemas.microsoft.com/office/drawing/2014/main" id="{4E812352-C605-43EB-BC58-171D9AE9A4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26945"/>
              <a:stretch/>
            </p:blipFill>
            <p:spPr>
              <a:xfrm>
                <a:off x="6300192" y="4015130"/>
                <a:ext cx="1371521" cy="1782149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DAB620ED-C85F-493F-9B48-0848535D4C32}"/>
                </a:ext>
              </a:extLst>
            </p:cNvPr>
            <p:cNvSpPr/>
            <p:nvPr/>
          </p:nvSpPr>
          <p:spPr>
            <a:xfrm>
              <a:off x="6464968" y="5547950"/>
              <a:ext cx="1509099" cy="2773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2" name="図形グループ 31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6167788" y="5301208"/>
              <a:ext cx="492444" cy="461665"/>
              <a:chOff x="7516280" y="2673548"/>
              <a:chExt cx="492444" cy="461665"/>
            </a:xfrm>
          </p:grpSpPr>
          <p:sp>
            <p:nvSpPr>
              <p:cNvPr id="33" name="円/楕円 32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0" y="2673548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sp>
          <p:nvSpPr>
            <p:cNvPr id="49" name="上矢印 48"/>
            <p:cNvSpPr>
              <a:spLocks noChangeAspect="1"/>
            </p:cNvSpPr>
            <p:nvPr/>
          </p:nvSpPr>
          <p:spPr>
            <a:xfrm>
              <a:off x="7884368" y="4221088"/>
              <a:ext cx="631902" cy="1811843"/>
            </a:xfrm>
            <a:prstGeom prst="upArrow">
              <a:avLst/>
            </a:prstGeom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275480" y="5589985"/>
              <a:ext cx="473301" cy="540000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CF172DCA-5D0D-4865-AE5F-5CE66B78E59C}"/>
                </a:ext>
              </a:extLst>
            </p:cNvPr>
            <p:cNvSpPr/>
            <p:nvPr/>
          </p:nvSpPr>
          <p:spPr>
            <a:xfrm>
              <a:off x="6405051" y="4177072"/>
              <a:ext cx="1641034" cy="73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868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 hidden="1">
            <a:extLst>
              <a:ext uri="{FF2B5EF4-FFF2-40B4-BE49-F238E27FC236}">
                <a16:creationId xmlns:a16="http://schemas.microsoft.com/office/drawing/2014/main" id="{255AE547-ABF1-49AA-BED2-07E98567B93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5" name="オブジェクト 4" hidden="1">
                        <a:extLst>
                          <a:ext uri="{FF2B5EF4-FFF2-40B4-BE49-F238E27FC236}">
                            <a16:creationId xmlns:a16="http://schemas.microsoft.com/office/drawing/2014/main" id="{255AE547-ABF1-49AA-BED2-07E98567B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33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83847"/>
            <a:ext cx="8384676" cy="360000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sz="2800" dirty="0"/>
              <a:t>正しくマイナンバーカードを読み取りましょう。</a:t>
            </a:r>
            <a:endParaRPr lang="ja-JP" altLang="en-US" dirty="0"/>
          </a:p>
        </p:txBody>
      </p:sp>
      <p:pic>
        <p:nvPicPr>
          <p:cNvPr id="14" name="図 13" descr="券面事項入力補助用パスワード入力画面の画像">
            <a:extLst>
              <a:ext uri="{FF2B5EF4-FFF2-40B4-BE49-F238E27FC236}">
                <a16:creationId xmlns:a16="http://schemas.microsoft.com/office/drawing/2014/main" id="{F9D18BB8-5784-4059-B695-09977EB88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525" y="2349500"/>
            <a:ext cx="1627717" cy="2895165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8" name="object 9" descr="マイナンバーカードをスマートフォン裏面に密着させているイラスト">
            <a:extLst>
              <a:ext uri="{FF2B5EF4-FFF2-40B4-BE49-F238E27FC236}">
                <a16:creationId xmlns:a16="http://schemas.microsoft.com/office/drawing/2014/main" id="{3E98D27B-99AA-41A7-B711-08898FB1D60A}"/>
              </a:ext>
            </a:extLst>
          </p:cNvPr>
          <p:cNvSpPr>
            <a:spLocks/>
          </p:cNvSpPr>
          <p:nvPr/>
        </p:nvSpPr>
        <p:spPr>
          <a:xfrm>
            <a:off x="5134470" y="2349500"/>
            <a:ext cx="1620000" cy="288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952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4613AF82-1BB3-444F-A536-F2A263595521}"/>
              </a:ext>
            </a:extLst>
          </p:cNvPr>
          <p:cNvSpPr txBox="1"/>
          <p:nvPr/>
        </p:nvSpPr>
        <p:spPr>
          <a:xfrm>
            <a:off x="410100" y="1794419"/>
            <a:ext cx="324000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9600" indent="-489600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>
              <a:lnSpc>
                <a:spcPct val="5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券面事項入力補助アプリの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パスワー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ド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（数字４ケタ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marL="489600" indent="-489600"/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入力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rPr>
              <a:t>   ※</a:t>
            </a:r>
            <a:r>
              <a:rPr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パスワードは、</a:t>
            </a:r>
            <a:r>
              <a:rPr lang="en-US" altLang="ja-JP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回連続して</a:t>
            </a:r>
            <a:endParaRPr lang="en-US" altLang="ja-JP" sz="12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間違えるとロックがかかるので</a:t>
            </a:r>
            <a:endParaRPr lang="en-US" altLang="ja-JP" sz="12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   </a:t>
            </a:r>
            <a:r>
              <a:rPr lang="ja-JP" altLang="en-US" sz="1200" b="1" dirty="0">
                <a:solidFill>
                  <a:srgbClr val="FF0000"/>
                </a:solidFill>
                <a:latin typeface="Meiryo" charset="-128"/>
                <a:ea typeface="Meiryo" charset="-128"/>
                <a:cs typeface="Meiryo" charset="-128"/>
              </a:rPr>
              <a:t>ご注意ください</a:t>
            </a:r>
            <a:endParaRPr lang="en-US" altLang="ja-JP" sz="1200" b="1" dirty="0">
              <a:solidFill>
                <a:srgbClr val="FF000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5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マイナンバーカードを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スマートフォン裏面に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密着させてください。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しばらく待ちましょう。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5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読取りが完了すると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本人情報が入力されます。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「確認する</a:t>
            </a:r>
            <a:r>
              <a:rPr lang="ja-JP" altLang="en-US" sz="16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36519E51-1384-48D3-B550-7E2A6EF77C97}"/>
              </a:ext>
            </a:extLst>
          </p:cNvPr>
          <p:cNvSpPr/>
          <p:nvPr/>
        </p:nvSpPr>
        <p:spPr>
          <a:xfrm>
            <a:off x="3385121" y="3562789"/>
            <a:ext cx="1468189" cy="2447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1DBF069B-7301-4CD5-A065-636414889302}"/>
              </a:ext>
            </a:extLst>
          </p:cNvPr>
          <p:cNvSpPr/>
          <p:nvPr/>
        </p:nvSpPr>
        <p:spPr>
          <a:xfrm>
            <a:off x="3385121" y="3852696"/>
            <a:ext cx="1488860" cy="2861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 descr="本人情報画面の画像">
            <a:extLst>
              <a:ext uri="{FF2B5EF4-FFF2-40B4-BE49-F238E27FC236}">
                <a16:creationId xmlns:a16="http://schemas.microsoft.com/office/drawing/2014/main" id="{E64861C4-0360-47BD-8E26-96BC33D3AD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30" t="9133" r="15593" b="13567"/>
          <a:stretch/>
        </p:blipFill>
        <p:spPr>
          <a:xfrm>
            <a:off x="6996220" y="2373621"/>
            <a:ext cx="1536593" cy="28800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5245F1-9CDC-4387-9903-F0E02A67DA76}"/>
              </a:ext>
            </a:extLst>
          </p:cNvPr>
          <p:cNvSpPr/>
          <p:nvPr/>
        </p:nvSpPr>
        <p:spPr>
          <a:xfrm>
            <a:off x="6996220" y="2349500"/>
            <a:ext cx="1536593" cy="294442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9E0D29E-0D2B-4CF7-81AB-405965CBA362}"/>
              </a:ext>
            </a:extLst>
          </p:cNvPr>
          <p:cNvSpPr/>
          <p:nvPr/>
        </p:nvSpPr>
        <p:spPr>
          <a:xfrm>
            <a:off x="7176838" y="4850917"/>
            <a:ext cx="1175671" cy="21557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16812"/>
            <a:ext cx="5519460" cy="695575"/>
          </a:xfrm>
        </p:spPr>
        <p:txBody>
          <a:bodyPr vert="horz" wrap="non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/>
              <a:t>公金受取口座の登録のしかた</a:t>
            </a:r>
          </a:p>
        </p:txBody>
      </p:sp>
      <p:grpSp>
        <p:nvGrpSpPr>
          <p:cNvPr id="23" name="図形グループ 2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887868" y="4653136"/>
            <a:ext cx="492444" cy="461665"/>
            <a:chOff x="7516280" y="2673548"/>
            <a:chExt cx="492444" cy="461665"/>
          </a:xfrm>
        </p:grpSpPr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7" name="図形グループ 26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231685" y="2204864"/>
            <a:ext cx="492443" cy="461665"/>
            <a:chOff x="7516281" y="2673548"/>
            <a:chExt cx="492443" cy="461665"/>
          </a:xfrm>
        </p:grpSpPr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1" name="図形グループ 3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071445" y="3356992"/>
            <a:ext cx="492443" cy="461665"/>
            <a:chOff x="7516281" y="2673548"/>
            <a:chExt cx="492443" cy="461665"/>
          </a:xfrm>
        </p:grpSpPr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911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2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公金受取口座の登録のしかた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AE165D-7433-4954-AB3E-268BE10F3010}"/>
              </a:ext>
            </a:extLst>
          </p:cNvPr>
          <p:cNvSpPr txBox="1"/>
          <p:nvPr/>
        </p:nvSpPr>
        <p:spPr>
          <a:xfrm>
            <a:off x="170329" y="1830086"/>
            <a:ext cx="4320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「口座情報の登録状況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が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表示されます。今回は新たに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登録をするので</a:t>
            </a:r>
            <a:r>
              <a:rPr lang="ja-JP" altLang="en-US" sz="2000" b="1" spc="-10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「口座情報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を登録する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「公金口座の登録について」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が表示されますので、内容を</a:t>
            </a:r>
            <a:b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</a:b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確認の上、「次へ」をタップ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❸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氏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（カナ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を入力します。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電話番号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メールアドレスも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任意入力できます。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「次へ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sp>
        <p:nvSpPr>
          <p:cNvPr id="34" name="字幕 14">
            <a:extLst>
              <a:ext uri="{FF2B5EF4-FFF2-40B4-BE49-F238E27FC236}">
                <a16:creationId xmlns:a16="http://schemas.microsoft.com/office/drawing/2014/main" id="{5048AF9F-0178-41AA-9455-22E2D4603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12776"/>
            <a:ext cx="8384676" cy="306889"/>
          </a:xfrm>
        </p:spPr>
        <p:txBody>
          <a:bodyPr>
            <a:noAutofit/>
          </a:bodyPr>
          <a:lstStyle/>
          <a:p>
            <a:r>
              <a:rPr lang="ja-JP" altLang="en-US" sz="2200" dirty="0"/>
              <a:t>口座情報の登録に進みます。まずは追加の本人情報を入力します。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1CC7211-E84F-43EE-B09E-159EA8840072}"/>
              </a:ext>
            </a:extLst>
          </p:cNvPr>
          <p:cNvSpPr/>
          <p:nvPr/>
        </p:nvSpPr>
        <p:spPr>
          <a:xfrm>
            <a:off x="3942851" y="1722021"/>
            <a:ext cx="1672554" cy="252689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AAED7C3-1BFA-4117-A979-EBB5626713AD}"/>
              </a:ext>
            </a:extLst>
          </p:cNvPr>
          <p:cNvGrpSpPr/>
          <p:nvPr/>
        </p:nvGrpSpPr>
        <p:grpSpPr>
          <a:xfrm>
            <a:off x="3732232" y="1781710"/>
            <a:ext cx="1875860" cy="2306765"/>
            <a:chOff x="4162543" y="1997479"/>
            <a:chExt cx="2033221" cy="2382378"/>
          </a:xfrm>
        </p:grpSpPr>
        <p:pic>
          <p:nvPicPr>
            <p:cNvPr id="26" name="図 25" descr="「口座情報の登録状況」画面の画像">
              <a:extLst>
                <a:ext uri="{FF2B5EF4-FFF2-40B4-BE49-F238E27FC236}">
                  <a16:creationId xmlns:a16="http://schemas.microsoft.com/office/drawing/2014/main" id="{1FC024DB-8E07-4313-A47B-3B24FB685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831" t="16240" r="30830" b="23130"/>
            <a:stretch/>
          </p:blipFill>
          <p:spPr>
            <a:xfrm>
              <a:off x="4409925" y="1997479"/>
              <a:ext cx="1785839" cy="2382378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FF7E28E-C99A-4D34-9142-946DA8594419}"/>
                </a:ext>
              </a:extLst>
            </p:cNvPr>
            <p:cNvSpPr/>
            <p:nvPr/>
          </p:nvSpPr>
          <p:spPr>
            <a:xfrm>
              <a:off x="4504639" y="3573593"/>
              <a:ext cx="1569515" cy="2868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0" name="図形グループ 59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4162543" y="3334385"/>
              <a:ext cx="492443" cy="461665"/>
              <a:chOff x="7516281" y="2673548"/>
              <a:chExt cx="492443" cy="461665"/>
            </a:xfrm>
          </p:grpSpPr>
          <p:sp>
            <p:nvSpPr>
              <p:cNvPr id="61" name="円/楕円 60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❶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pic>
        <p:nvPicPr>
          <p:cNvPr id="6" name="図 5" descr="銀行にいるマイナちゃんのイラスト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2400"/>
          <a:stretch/>
        </p:blipFill>
        <p:spPr>
          <a:xfrm>
            <a:off x="3983737" y="5182502"/>
            <a:ext cx="1357455" cy="1025368"/>
          </a:xfrm>
          <a:prstGeom prst="rect">
            <a:avLst/>
          </a:prstGeom>
        </p:spPr>
      </p:pic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5C178CA0-FE22-4348-82A9-84B815228FA4}"/>
              </a:ext>
            </a:extLst>
          </p:cNvPr>
          <p:cNvGrpSpPr/>
          <p:nvPr/>
        </p:nvGrpSpPr>
        <p:grpSpPr>
          <a:xfrm>
            <a:off x="5206425" y="1757117"/>
            <a:ext cx="1976732" cy="3423432"/>
            <a:chOff x="5201335" y="1854372"/>
            <a:chExt cx="1976732" cy="3423432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FCDC7F65-8297-4817-A586-C199CBD1AB11}"/>
                </a:ext>
              </a:extLst>
            </p:cNvPr>
            <p:cNvGrpSpPr/>
            <p:nvPr/>
          </p:nvGrpSpPr>
          <p:grpSpPr>
            <a:xfrm>
              <a:off x="5507139" y="1854372"/>
              <a:ext cx="1670928" cy="3423432"/>
              <a:chOff x="5507139" y="1854372"/>
              <a:chExt cx="1670928" cy="3423432"/>
            </a:xfrm>
          </p:grpSpPr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C5B8AE0D-A3D9-4DEE-A3A0-451CD3501148}"/>
                  </a:ext>
                </a:extLst>
              </p:cNvPr>
              <p:cNvGrpSpPr/>
              <p:nvPr/>
            </p:nvGrpSpPr>
            <p:grpSpPr>
              <a:xfrm>
                <a:off x="5507139" y="1854372"/>
                <a:ext cx="1670928" cy="3423432"/>
                <a:chOff x="5507139" y="1854372"/>
                <a:chExt cx="1670928" cy="3423432"/>
              </a:xfrm>
            </p:grpSpPr>
            <p:pic>
              <p:nvPicPr>
                <p:cNvPr id="14" name="図 13">
                  <a:extLst>
                    <a:ext uri="{FF2B5EF4-FFF2-40B4-BE49-F238E27FC236}">
                      <a16:creationId xmlns:a16="http://schemas.microsoft.com/office/drawing/2014/main" id="{3AE81585-92A2-43F5-8B33-94C3BC12B4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07139" y="1854372"/>
                  <a:ext cx="1670927" cy="1805328"/>
                </a:xfrm>
                <a:prstGeom prst="rect">
                  <a:avLst/>
                </a:prstGeom>
              </p:spPr>
            </p:pic>
            <p:pic>
              <p:nvPicPr>
                <p:cNvPr id="38" name="図 37">
                  <a:extLst>
                    <a:ext uri="{FF2B5EF4-FFF2-40B4-BE49-F238E27FC236}">
                      <a16:creationId xmlns:a16="http://schemas.microsoft.com/office/drawing/2014/main" id="{BAF54734-93B9-43A3-9301-754F793B0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139" y="3912470"/>
                  <a:ext cx="1670927" cy="1365334"/>
                </a:xfrm>
                <a:prstGeom prst="rect">
                  <a:avLst/>
                </a:prstGeom>
              </p:spPr>
            </p:pic>
            <p:pic>
              <p:nvPicPr>
                <p:cNvPr id="55" name="図 54">
                  <a:extLst>
                    <a:ext uri="{FF2B5EF4-FFF2-40B4-BE49-F238E27FC236}">
                      <a16:creationId xmlns:a16="http://schemas.microsoft.com/office/drawing/2014/main" id="{489D17D1-90A4-4361-A502-B3C194665F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07139" y="3642779"/>
                  <a:ext cx="1670928" cy="324000"/>
                </a:xfrm>
                <a:prstGeom prst="rect">
                  <a:avLst/>
                </a:prstGeom>
              </p:spPr>
            </p:pic>
          </p:grp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FB97B3DD-A159-45BF-A959-944B5E89E5B6}"/>
                  </a:ext>
                </a:extLst>
              </p:cNvPr>
              <p:cNvSpPr/>
              <p:nvPr/>
            </p:nvSpPr>
            <p:spPr>
              <a:xfrm>
                <a:off x="5575784" y="4570035"/>
                <a:ext cx="1448042" cy="27777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BB803736-3CA7-406D-A245-A63E44BF1ED5}"/>
                </a:ext>
              </a:extLst>
            </p:cNvPr>
            <p:cNvSpPr/>
            <p:nvPr/>
          </p:nvSpPr>
          <p:spPr>
            <a:xfrm>
              <a:off x="5201335" y="437030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➋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49" name="楕円 48">
            <a:extLst>
              <a:ext uri="{FF2B5EF4-FFF2-40B4-BE49-F238E27FC236}">
                <a16:creationId xmlns:a16="http://schemas.microsoft.com/office/drawing/2014/main" id="{86B5EB94-585F-42EC-97C3-899966510961}"/>
              </a:ext>
            </a:extLst>
          </p:cNvPr>
          <p:cNvSpPr/>
          <p:nvPr/>
        </p:nvSpPr>
        <p:spPr>
          <a:xfrm>
            <a:off x="6800662" y="5253147"/>
            <a:ext cx="261402" cy="266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F793CECA-106C-4F7C-8B8F-6D9DD8F2A067}"/>
              </a:ext>
            </a:extLst>
          </p:cNvPr>
          <p:cNvSpPr/>
          <p:nvPr/>
        </p:nvSpPr>
        <p:spPr>
          <a:xfrm>
            <a:off x="6823485" y="3702513"/>
            <a:ext cx="246608" cy="2458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5925FBCB-CE85-4FC6-884F-879D2D2B6468}"/>
              </a:ext>
            </a:extLst>
          </p:cNvPr>
          <p:cNvSpPr/>
          <p:nvPr/>
        </p:nvSpPr>
        <p:spPr>
          <a:xfrm>
            <a:off x="6794388" y="4410222"/>
            <a:ext cx="287270" cy="264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D45B7983-9C65-453D-84E8-72998C5AA64D}"/>
              </a:ext>
            </a:extLst>
          </p:cNvPr>
          <p:cNvGrpSpPr/>
          <p:nvPr/>
        </p:nvGrpSpPr>
        <p:grpSpPr>
          <a:xfrm>
            <a:off x="6678495" y="1809998"/>
            <a:ext cx="2075131" cy="4533057"/>
            <a:chOff x="6678495" y="1809998"/>
            <a:chExt cx="2075131" cy="4533057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04B7DA14-EC0C-4812-9A5D-0C6B57301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718"/>
            <a:stretch/>
          </p:blipFill>
          <p:spPr>
            <a:xfrm>
              <a:off x="6954582" y="1821864"/>
              <a:ext cx="1664121" cy="4510248"/>
            </a:xfrm>
            <a:prstGeom prst="rect">
              <a:avLst/>
            </a:prstGeom>
          </p:spPr>
        </p:pic>
        <p:grpSp>
          <p:nvGrpSpPr>
            <p:cNvPr id="3" name="グループ化 2" descr="「口座情報の登録」の画面で必要事項入力後、下から上に指を動かして「次へ」を表示させた画像">
              <a:extLst>
                <a:ext uri="{FF2B5EF4-FFF2-40B4-BE49-F238E27FC236}">
                  <a16:creationId xmlns:a16="http://schemas.microsoft.com/office/drawing/2014/main" id="{DC781B70-071B-487C-8F47-009C7194E4BC}"/>
                </a:ext>
              </a:extLst>
            </p:cNvPr>
            <p:cNvGrpSpPr/>
            <p:nvPr/>
          </p:nvGrpSpPr>
          <p:grpSpPr>
            <a:xfrm>
              <a:off x="6678495" y="1809998"/>
              <a:ext cx="2075131" cy="4533057"/>
              <a:chOff x="6083562" y="1992287"/>
              <a:chExt cx="2075131" cy="4533057"/>
            </a:xfrm>
          </p:grpSpPr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29E01530-A1DC-4F4B-B497-8E82F4E7AA6A}"/>
                  </a:ext>
                </a:extLst>
              </p:cNvPr>
              <p:cNvSpPr/>
              <p:nvPr/>
            </p:nvSpPr>
            <p:spPr>
              <a:xfrm>
                <a:off x="6387374" y="4059731"/>
                <a:ext cx="1574557" cy="20360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63229721-0D53-4962-8F7F-51037ADA800E}"/>
                  </a:ext>
                </a:extLst>
              </p:cNvPr>
              <p:cNvSpPr/>
              <p:nvPr/>
            </p:nvSpPr>
            <p:spPr>
              <a:xfrm>
                <a:off x="6352843" y="1992287"/>
                <a:ext cx="1670927" cy="4522114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60F5066-AE44-4052-B744-04B4AF607EE5}"/>
                  </a:ext>
                </a:extLst>
              </p:cNvPr>
              <p:cNvSpPr/>
              <p:nvPr/>
            </p:nvSpPr>
            <p:spPr>
              <a:xfrm>
                <a:off x="6397694" y="4803504"/>
                <a:ext cx="1557431" cy="21784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36BCF2BA-57A7-4FAF-A1D6-DA0A50448BDB}"/>
                  </a:ext>
                </a:extLst>
              </p:cNvPr>
              <p:cNvSpPr/>
              <p:nvPr/>
            </p:nvSpPr>
            <p:spPr>
              <a:xfrm>
                <a:off x="6404775" y="5625899"/>
                <a:ext cx="1539585" cy="46166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758D6FEB-F614-4E1E-B644-338815F892B4}"/>
                  </a:ext>
                </a:extLst>
              </p:cNvPr>
              <p:cNvSpPr/>
              <p:nvPr/>
            </p:nvSpPr>
            <p:spPr>
              <a:xfrm>
                <a:off x="6697112" y="6148476"/>
                <a:ext cx="982387" cy="17474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9" name="図形グループ 38">
                <a:extLst>
                  <a:ext uri="{FF2B5EF4-FFF2-40B4-BE49-F238E27FC236}">
                    <a16:creationId xmlns:a16="http://schemas.microsoft.com/office/drawing/2014/main" id="{0D6A8FA0-9940-4C33-9075-5D89393B5CEB}"/>
                  </a:ext>
                </a:extLst>
              </p:cNvPr>
              <p:cNvGrpSpPr/>
              <p:nvPr/>
            </p:nvGrpSpPr>
            <p:grpSpPr>
              <a:xfrm>
                <a:off x="6383814" y="6063679"/>
                <a:ext cx="492443" cy="461665"/>
                <a:chOff x="7516282" y="2673548"/>
                <a:chExt cx="492443" cy="461665"/>
              </a:xfrm>
            </p:grpSpPr>
            <p:sp>
              <p:nvSpPr>
                <p:cNvPr id="40" name="円/楕円 39">
                  <a:extLst>
                    <a:ext uri="{FF2B5EF4-FFF2-40B4-BE49-F238E27FC236}">
                      <a16:creationId xmlns:a16="http://schemas.microsoft.com/office/drawing/2014/main" id="{11E883B8-6DDC-4CC1-8707-39D7A1542B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27502" y="2734482"/>
                  <a:ext cx="270000" cy="27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8209E3C3-E98E-4C55-8189-B9952DF419BD}"/>
                    </a:ext>
                  </a:extLst>
                </p:cNvPr>
                <p:cNvSpPr/>
                <p:nvPr/>
              </p:nvSpPr>
              <p:spPr>
                <a:xfrm>
                  <a:off x="7516282" y="2673548"/>
                  <a:ext cx="49244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ja-JP" altLang="en-US" sz="2400" b="1" dirty="0">
                      <a:solidFill>
                        <a:srgbClr val="009650"/>
                      </a:solidFill>
                      <a:latin typeface="Meiryo" charset="-128"/>
                      <a:ea typeface="Meiryo" charset="-128"/>
                      <a:cs typeface="Meiryo" charset="-128"/>
                    </a:rPr>
                    <a:t>❹</a:t>
                  </a:r>
                  <a:endParaRPr lang="en-US" altLang="ja-JP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endParaRPr>
                </a:p>
              </p:txBody>
            </p:sp>
          </p:grpSp>
          <p:sp>
            <p:nvSpPr>
              <p:cNvPr id="65" name="正方形/長方形 64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6083562" y="4527459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69" name="上矢印 68"/>
              <p:cNvSpPr>
                <a:spLocks noChangeAspect="1"/>
              </p:cNvSpPr>
              <p:nvPr/>
            </p:nvSpPr>
            <p:spPr>
              <a:xfrm>
                <a:off x="7302741" y="4066261"/>
                <a:ext cx="631902" cy="1811843"/>
              </a:xfrm>
              <a:prstGeom prst="upArrow">
                <a:avLst/>
              </a:prstGeom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7652042" y="5328708"/>
                <a:ext cx="473301" cy="540000"/>
              </a:xfrm>
              <a:prstGeom prst="rect">
                <a:avLst/>
              </a:prstGeom>
            </p:spPr>
          </p:pic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6090208" y="5385066"/>
                <a:ext cx="4924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6106621" y="3815529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❸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1102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 hidden="1">
            <a:extLst>
              <a:ext uri="{FF2B5EF4-FFF2-40B4-BE49-F238E27FC236}">
                <a16:creationId xmlns:a16="http://schemas.microsoft.com/office/drawing/2014/main" id="{F245D726-E943-43FF-B9FB-B0F36C96FF2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6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0" name="オブジェクト 9" hidden="1">
                        <a:extLst>
                          <a:ext uri="{FF2B5EF4-FFF2-40B4-BE49-F238E27FC236}">
                            <a16:creationId xmlns:a16="http://schemas.microsoft.com/office/drawing/2014/main" id="{F245D726-E943-43FF-B9FB-B0F36C96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図 27" descr="「口座情報入力」画面の画像">
            <a:extLst>
              <a:ext uri="{FF2B5EF4-FFF2-40B4-BE49-F238E27FC236}">
                <a16:creationId xmlns:a16="http://schemas.microsoft.com/office/drawing/2014/main" id="{C24AE207-D5E8-490B-B535-D7383C66F2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988840"/>
            <a:ext cx="1751324" cy="311502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公金受取口座の登録のしかた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C332745-BEAA-40D6-8F28-6A4AADB64739}"/>
              </a:ext>
            </a:extLst>
          </p:cNvPr>
          <p:cNvSpPr txBox="1"/>
          <p:nvPr/>
        </p:nvSpPr>
        <p:spPr>
          <a:xfrm>
            <a:off x="376486" y="1818218"/>
            <a:ext cx="39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「金融機関を選択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登録したい金融機関名を入力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（一部でも可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して検索します。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検索不要で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あらかじめ選択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肢にある金融機関名もあります。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「支店名を選択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❹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登録したい支店名を入力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（一部でも可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）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して検索します。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C6CE0EB-425C-42DC-86BB-0DDCCCD06E00}"/>
              </a:ext>
            </a:extLst>
          </p:cNvPr>
          <p:cNvSpPr/>
          <p:nvPr/>
        </p:nvSpPr>
        <p:spPr>
          <a:xfrm>
            <a:off x="4646781" y="4431689"/>
            <a:ext cx="1107890" cy="209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A891542-74C4-477F-A7BD-E70254C58C91}"/>
              </a:ext>
            </a:extLst>
          </p:cNvPr>
          <p:cNvSpPr/>
          <p:nvPr/>
        </p:nvSpPr>
        <p:spPr>
          <a:xfrm>
            <a:off x="4646781" y="3808250"/>
            <a:ext cx="1107890" cy="209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カギ線コネクタ 34">
            <a:extLst>
              <a:ext uri="{FF2B5EF4-FFF2-40B4-BE49-F238E27FC236}">
                <a16:creationId xmlns:a16="http://schemas.microsoft.com/office/drawing/2014/main" id="{B070015C-CDAB-46D7-B429-D6594C56AD9C}"/>
              </a:ext>
            </a:extLst>
          </p:cNvPr>
          <p:cNvCxnSpPr>
            <a:cxnSpLocks/>
          </p:cNvCxnSpPr>
          <p:nvPr/>
        </p:nvCxnSpPr>
        <p:spPr>
          <a:xfrm flipV="1">
            <a:off x="5749956" y="3546517"/>
            <a:ext cx="828000" cy="366413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カギ線コネクタ 34">
            <a:extLst>
              <a:ext uri="{FF2B5EF4-FFF2-40B4-BE49-F238E27FC236}">
                <a16:creationId xmlns:a16="http://schemas.microsoft.com/office/drawing/2014/main" id="{570EFE45-4674-4A22-9590-CE06765A7EB2}"/>
              </a:ext>
            </a:extLst>
          </p:cNvPr>
          <p:cNvCxnSpPr>
            <a:cxnSpLocks/>
            <a:stCxn id="40" idx="3"/>
            <a:endCxn id="33" idx="1"/>
          </p:cNvCxnSpPr>
          <p:nvPr/>
        </p:nvCxnSpPr>
        <p:spPr>
          <a:xfrm>
            <a:off x="5754671" y="4536369"/>
            <a:ext cx="898520" cy="1517224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字幕 6">
            <a:extLst>
              <a:ext uri="{FF2B5EF4-FFF2-40B4-BE49-F238E27FC236}">
                <a16:creationId xmlns:a16="http://schemas.microsoft.com/office/drawing/2014/main" id="{72574FA4-1AE5-4A80-A738-AAB6EBF4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422301"/>
            <a:ext cx="5216324" cy="39600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続けて、本人名義の口座を登録します。</a:t>
            </a:r>
          </a:p>
        </p:txBody>
      </p:sp>
      <p:grpSp>
        <p:nvGrpSpPr>
          <p:cNvPr id="43" name="図形グループ 4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355536" y="4221088"/>
            <a:ext cx="492444" cy="461665"/>
            <a:chOff x="7516280" y="2673548"/>
            <a:chExt cx="492444" cy="461665"/>
          </a:xfrm>
        </p:grpSpPr>
        <p:sp>
          <p:nvSpPr>
            <p:cNvPr id="44" name="円/楕円 43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3" name="グループ化 2" descr="「金融機関」、「支店名」選択画面の画像">
            <a:extLst>
              <a:ext uri="{FF2B5EF4-FFF2-40B4-BE49-F238E27FC236}">
                <a16:creationId xmlns:a16="http://schemas.microsoft.com/office/drawing/2014/main" id="{B7BAD62F-6D28-4C31-8BE1-40E298F90893}"/>
              </a:ext>
            </a:extLst>
          </p:cNvPr>
          <p:cNvGrpSpPr/>
          <p:nvPr/>
        </p:nvGrpSpPr>
        <p:grpSpPr>
          <a:xfrm>
            <a:off x="6300192" y="1988840"/>
            <a:ext cx="2065957" cy="4230915"/>
            <a:chOff x="6300192" y="1988840"/>
            <a:chExt cx="2065957" cy="4230915"/>
          </a:xfrm>
        </p:grpSpPr>
        <p:pic>
          <p:nvPicPr>
            <p:cNvPr id="11" name="図 10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98EDD9C2-FBA2-453D-AF18-1335C9AB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48852"/>
            <a:stretch/>
          </p:blipFill>
          <p:spPr>
            <a:xfrm>
              <a:off x="6623285" y="4645719"/>
              <a:ext cx="1730176" cy="1574036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4" name="図 13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F49DFBFC-EC20-4D05-B376-B1A121C47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5768"/>
            <a:stretch/>
          </p:blipFill>
          <p:spPr>
            <a:xfrm>
              <a:off x="6623285" y="1988840"/>
              <a:ext cx="1730176" cy="2592137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BA152FA7-34A1-4589-9D35-11E68BB34501}"/>
                </a:ext>
              </a:extLst>
            </p:cNvPr>
            <p:cNvSpPr/>
            <p:nvPr/>
          </p:nvSpPr>
          <p:spPr>
            <a:xfrm>
              <a:off x="6653191" y="5887431"/>
              <a:ext cx="1700270" cy="3323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9E25578-E839-46A7-8384-4B9DA6E1E5A9}"/>
                </a:ext>
              </a:extLst>
            </p:cNvPr>
            <p:cNvSpPr/>
            <p:nvPr/>
          </p:nvSpPr>
          <p:spPr>
            <a:xfrm>
              <a:off x="6593631" y="3270836"/>
              <a:ext cx="1772518" cy="13269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8" name="図形グループ 37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6383813" y="5661248"/>
              <a:ext cx="492443" cy="461665"/>
              <a:chOff x="7516281" y="2673548"/>
              <a:chExt cx="492443" cy="461665"/>
            </a:xfrm>
          </p:grpSpPr>
          <p:sp>
            <p:nvSpPr>
              <p:cNvPr id="39" name="円/楕円 38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❹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grpSp>
          <p:nvGrpSpPr>
            <p:cNvPr id="48" name="図形グループ 47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6300192" y="3068960"/>
              <a:ext cx="492443" cy="461665"/>
              <a:chOff x="7516281" y="2673548"/>
              <a:chExt cx="492443" cy="461665"/>
            </a:xfrm>
          </p:grpSpPr>
          <p:sp>
            <p:nvSpPr>
              <p:cNvPr id="49" name="円/楕円 48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❷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51" name="図形グループ 5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355536" y="3577417"/>
            <a:ext cx="492443" cy="461665"/>
            <a:chOff x="7516281" y="2673548"/>
            <a:chExt cx="492443" cy="461665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72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31820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1688890" y="1844824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1688890" y="342900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0" y="4062146"/>
            <a:ext cx="1282700" cy="18758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1E333A-4E57-4808-8E15-FD52B864275C}"/>
              </a:ext>
            </a:extLst>
          </p:cNvPr>
          <p:cNvSpPr txBox="1"/>
          <p:nvPr/>
        </p:nvSpPr>
        <p:spPr>
          <a:xfrm>
            <a:off x="1712227" y="476657"/>
            <a:ext cx="6840000" cy="628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１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マイナポータルを知りましょう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マイナポータルとは？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…………………………………… P5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Ｂ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マイナポータルでできること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 P6</a:t>
            </a: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Ｃ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マイナポータルの利用の手順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 P7</a:t>
            </a:r>
          </a:p>
          <a:p>
            <a:pPr>
              <a:lnSpc>
                <a:spcPct val="110000"/>
              </a:lnSpc>
            </a:pP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２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マイナポータル利用の準備をしましょう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マイナポータルアプリのインストールのしかた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9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Ｂ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マイナポータルにログイン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11</a:t>
            </a: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Ｃ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マイナポータルに関する確認サイト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14</a:t>
            </a:r>
            <a:endParaRPr lang="en-US" altLang="ja-JP" sz="1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３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健康保険証利用の登録をしましょう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健康保険証利用の申込のしかた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16</a:t>
            </a: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Ｂ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健康保険証の利用のしかた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20</a:t>
            </a:r>
          </a:p>
          <a:p>
            <a:pPr marL="182563"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４</a:t>
            </a:r>
            <a:r>
              <a:rPr lang="en-US" altLang="ja-JP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公金受取口座の登録をしましょう</a:t>
            </a:r>
            <a:endParaRPr lang="en-US" altLang="ja-JP" sz="20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Ａ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公金受取口座の登録のしかた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25</a:t>
            </a:r>
          </a:p>
          <a:p>
            <a:pPr marL="182563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Ｂ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公金受取口座登録制度の詳細や登録が可能な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   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金融機関の確認方法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………………………………………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Ｐ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33</a:t>
            </a:r>
          </a:p>
          <a:p>
            <a:pPr marL="182563"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marL="182563"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09C368D-101D-4DFD-82BD-69A0E1A79DF5}"/>
              </a:ext>
            </a:extLst>
          </p:cNvPr>
          <p:cNvCxnSpPr/>
          <p:nvPr/>
        </p:nvCxnSpPr>
        <p:spPr>
          <a:xfrm>
            <a:off x="1712227" y="4653136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36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 hidden="1">
            <a:extLst>
              <a:ext uri="{FF2B5EF4-FFF2-40B4-BE49-F238E27FC236}">
                <a16:creationId xmlns:a16="http://schemas.microsoft.com/office/drawing/2014/main" id="{F245D726-E943-43FF-B9FB-B0F36C96FF2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10" name="オブジェクト 9" hidden="1">
                        <a:extLst>
                          <a:ext uri="{FF2B5EF4-FFF2-40B4-BE49-F238E27FC236}">
                            <a16:creationId xmlns:a16="http://schemas.microsoft.com/office/drawing/2014/main" id="{F245D726-E943-43FF-B9FB-B0F36C96F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 descr="「口座情報入力」画面の画像">
            <a:extLst>
              <a:ext uri="{FF2B5EF4-FFF2-40B4-BE49-F238E27FC236}">
                <a16:creationId xmlns:a16="http://schemas.microsoft.com/office/drawing/2014/main" id="{1747EDC3-5A85-4E73-946F-A356974A6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863" y="1989138"/>
            <a:ext cx="2062718" cy="367240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公金受取口座の登録のしかた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7" name="字幕 6">
            <a:extLst>
              <a:ext uri="{FF2B5EF4-FFF2-40B4-BE49-F238E27FC236}">
                <a16:creationId xmlns:a16="http://schemas.microsoft.com/office/drawing/2014/main" id="{72574FA4-1AE5-4A80-A738-AAB6EBF4D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127" y="1431826"/>
            <a:ext cx="5216324" cy="39600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続けて、本人名義の口座を登録します。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C332745-BEAA-40D6-8F28-6A4AADB64739}"/>
              </a:ext>
            </a:extLst>
          </p:cNvPr>
          <p:cNvSpPr txBox="1"/>
          <p:nvPr/>
        </p:nvSpPr>
        <p:spPr>
          <a:xfrm>
            <a:off x="366961" y="1825774"/>
            <a:ext cx="432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/>
            <a:r>
              <a:rPr kumimoji="1" lang="en-US" altLang="ja-JP" sz="3200" b="1" i="0" u="none" strike="noStrike" kern="1200" cap="none" spc="0" normalizeH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❺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/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普通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当座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のいずれかをタップ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263525" indent="-26352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「口座番号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を入力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  ※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金融機関にゆうちょ銀行を選んだ場合、</a:t>
            </a:r>
            <a:endParaRPr lang="en-US" altLang="ja-JP" sz="1400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「普通</a:t>
            </a:r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/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当座</a:t>
            </a:r>
            <a:r>
              <a:rPr lang="ja-JP" altLang="en-US" sz="1400" spc="-150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「口座番号</a:t>
            </a:r>
            <a:r>
              <a:rPr lang="ja-JP" altLang="en-US" sz="1400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に代わる項目を</a:t>
            </a:r>
            <a:endParaRPr lang="en-US" altLang="ja-JP" sz="1400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入力します。画面の案内を確認してください。</a:t>
            </a:r>
            <a:endParaRPr lang="en-US" altLang="ja-JP" sz="14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650"/>
                </a:solidFill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❼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9650"/>
              </a:solidFill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" charset="-128"/>
                <a:ea typeface="Meiryo" charset="-128"/>
                <a:cs typeface="Meiryo" charset="-128"/>
              </a:rPr>
              <a:t>「確認する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口座情報の照会を行い、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口座情報の確認画面へ進みます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/>
            <a:r>
              <a:rPr lang="en-US" altLang="ja-JP" sz="1400" dirty="0">
                <a:latin typeface="Meiryo" charset="-128"/>
                <a:ea typeface="Meiryo" charset="-128"/>
                <a:cs typeface="Meiryo" charset="-128"/>
              </a:rPr>
              <a:t>  ※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照会結果の詳細はマイナポータルサイトの</a:t>
            </a:r>
            <a:endParaRPr lang="en-US" altLang="ja-JP" sz="1400" dirty="0">
              <a:latin typeface="Meiryo" charset="-128"/>
              <a:ea typeface="Meiryo" charset="-128"/>
              <a:cs typeface="Meiryo" charset="-128"/>
            </a:endParaRPr>
          </a:p>
          <a:p>
            <a:pPr marL="355600" indent="-355600">
              <a:lnSpc>
                <a:spcPct val="75000"/>
              </a:lnSpc>
            </a:pP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「よくあるご質問</a:t>
            </a:r>
            <a:r>
              <a:rPr lang="ja-JP" altLang="en-US" sz="1400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1400" dirty="0">
                <a:latin typeface="Meiryo" charset="-128"/>
                <a:ea typeface="Meiryo" charset="-128"/>
                <a:cs typeface="Meiryo" charset="-128"/>
              </a:rPr>
              <a:t>をご参照ください</a:t>
            </a:r>
            <a:r>
              <a:rPr lang="ja-JP" altLang="en-US" sz="2000" dirty="0">
                <a:latin typeface="Meiryo" charset="-128"/>
                <a:ea typeface="Meiryo" charset="-128"/>
                <a:cs typeface="Meiryo" charset="-128"/>
              </a:rPr>
              <a:t>。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A2DC9FF-EADD-40B6-A72B-297F5F690506}"/>
              </a:ext>
            </a:extLst>
          </p:cNvPr>
          <p:cNvSpPr/>
          <p:nvPr/>
        </p:nvSpPr>
        <p:spPr>
          <a:xfrm>
            <a:off x="6094038" y="3700384"/>
            <a:ext cx="1952673" cy="3240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005EDCD-550A-45C9-9F4A-3FCCCFFBA6C6}"/>
              </a:ext>
            </a:extLst>
          </p:cNvPr>
          <p:cNvSpPr/>
          <p:nvPr/>
        </p:nvSpPr>
        <p:spPr>
          <a:xfrm>
            <a:off x="6094039" y="2588844"/>
            <a:ext cx="1117349" cy="209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A02A7E9A-7A44-4E58-8D46-B6B7DC9805F6}"/>
              </a:ext>
            </a:extLst>
          </p:cNvPr>
          <p:cNvSpPr/>
          <p:nvPr/>
        </p:nvSpPr>
        <p:spPr>
          <a:xfrm>
            <a:off x="6094039" y="5214756"/>
            <a:ext cx="1952672" cy="4001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マイナポータルサイトの「よくあるご質問」のQRコード">
            <a:extLst>
              <a:ext uri="{FF2B5EF4-FFF2-40B4-BE49-F238E27FC236}">
                <a16:creationId xmlns:a16="http://schemas.microsoft.com/office/drawing/2014/main" id="{06285476-E90F-4162-98ED-69D4D6F888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0545" y="5281761"/>
            <a:ext cx="955551" cy="955551"/>
          </a:xfrm>
          <a:prstGeom prst="rect">
            <a:avLst/>
          </a:prstGeom>
        </p:spPr>
      </p:pic>
      <p:grpSp>
        <p:nvGrpSpPr>
          <p:cNvPr id="21" name="図形グループ 20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807749" y="5013176"/>
            <a:ext cx="492443" cy="461665"/>
            <a:chOff x="7516281" y="2673548"/>
            <a:chExt cx="492443" cy="461665"/>
          </a:xfrm>
        </p:grpSpPr>
        <p:sp>
          <p:nvSpPr>
            <p:cNvPr id="22" name="円/楕円 2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4" name="図形グループ 23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807749" y="3509607"/>
            <a:ext cx="492443" cy="461665"/>
            <a:chOff x="7516281" y="2673548"/>
            <a:chExt cx="492443" cy="461665"/>
          </a:xfrm>
        </p:grpSpPr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7" name="図形グループ 26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5807749" y="2348880"/>
            <a:ext cx="492443" cy="461665"/>
            <a:chOff x="7516281" y="2673548"/>
            <a:chExt cx="492443" cy="461665"/>
          </a:xfrm>
        </p:grpSpPr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677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図 30" descr="「すべての確認事項に同意する」、「登録する」ボタンがある画面の画像">
            <a:extLst>
              <a:ext uri="{FF2B5EF4-FFF2-40B4-BE49-F238E27FC236}">
                <a16:creationId xmlns:a16="http://schemas.microsoft.com/office/drawing/2014/main" id="{FE5979E4-4D01-4F00-A83E-66F3846DE8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847" b="19679"/>
          <a:stretch/>
        </p:blipFill>
        <p:spPr>
          <a:xfrm>
            <a:off x="6847746" y="4869160"/>
            <a:ext cx="1689774" cy="1246522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公金受取口座の登録のしかた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AE165D-7433-4954-AB3E-268BE10F3010}"/>
              </a:ext>
            </a:extLst>
          </p:cNvPr>
          <p:cNvSpPr txBox="1"/>
          <p:nvPr/>
        </p:nvSpPr>
        <p:spPr>
          <a:xfrm>
            <a:off x="497026" y="1814344"/>
            <a:ext cx="360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をタップすると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endParaRPr lang="en-US" altLang="ja-JP" sz="2000" b="1" spc="-500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口座が登録されます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口座情報登録・連携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システム利用に関する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利用規約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を確認いただき、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すべての確認事項に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同意する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にチェック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表示された情報を確認し、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｢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次へ</a:t>
            </a:r>
            <a:r>
              <a:rPr lang="en-US" altLang="ja-JP" sz="2000" b="1" spc="-16" dirty="0">
                <a:latin typeface="メイリオ" panose="020B0604030504040204" pitchFamily="50" charset="-128"/>
                <a:ea typeface="メイリオ" panose="020B0604030504040204" pitchFamily="50" charset="-128"/>
                <a:cs typeface="AoyagiKouzanFontT"/>
              </a:rPr>
              <a:t>｣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9E01530-A1DC-4F4B-B497-8E82F4E7AA6A}"/>
              </a:ext>
            </a:extLst>
          </p:cNvPr>
          <p:cNvSpPr/>
          <p:nvPr/>
        </p:nvSpPr>
        <p:spPr>
          <a:xfrm>
            <a:off x="6933850" y="5036283"/>
            <a:ext cx="1547532" cy="2868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921482" y="5505453"/>
            <a:ext cx="1555359" cy="2861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字幕 14">
            <a:extLst>
              <a:ext uri="{FF2B5EF4-FFF2-40B4-BE49-F238E27FC236}">
                <a16:creationId xmlns:a16="http://schemas.microsoft.com/office/drawing/2014/main" id="{5048AF9F-0178-41AA-9455-22E2D4603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472" y="1484824"/>
            <a:ext cx="8280000" cy="360000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sz="2800" dirty="0"/>
              <a:t>本人情報・口座情報を登録することについて、ご同意頂きます。</a:t>
            </a:r>
            <a:endParaRPr lang="en-US" altLang="ja-JP" dirty="0"/>
          </a:p>
        </p:txBody>
      </p:sp>
      <p:grpSp>
        <p:nvGrpSpPr>
          <p:cNvPr id="33" name="図形グループ 32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657012" y="5319045"/>
            <a:ext cx="492444" cy="461665"/>
            <a:chOff x="7516280" y="2673548"/>
            <a:chExt cx="492444" cy="461665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4" name="図形グループ 53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657012" y="4781290"/>
            <a:ext cx="492443" cy="461665"/>
            <a:chOff x="7516281" y="2673548"/>
            <a:chExt cx="492443" cy="461665"/>
          </a:xfrm>
        </p:grpSpPr>
        <p:sp>
          <p:nvSpPr>
            <p:cNvPr id="55" name="円/楕円 5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61" name="図形グループ 60"/>
          <p:cNvGrpSpPr>
            <a:grpSpLocks noChangeAspect="1"/>
          </p:cNvGrpSpPr>
          <p:nvPr/>
        </p:nvGrpSpPr>
        <p:grpSpPr>
          <a:xfrm rot="5400000">
            <a:off x="7027354" y="4444154"/>
            <a:ext cx="360000" cy="345916"/>
            <a:chOff x="2743754" y="4622188"/>
            <a:chExt cx="720000" cy="691832"/>
          </a:xfrm>
        </p:grpSpPr>
        <p:cxnSp>
          <p:nvCxnSpPr>
            <p:cNvPr id="62" name="直線コネクタ 61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8" descr="「口座情報登録の同意確認」画面で下から上に指を動かしている画像">
            <a:extLst>
              <a:ext uri="{FF2B5EF4-FFF2-40B4-BE49-F238E27FC236}">
                <a16:creationId xmlns:a16="http://schemas.microsoft.com/office/drawing/2014/main" id="{58BD3379-BE6E-413F-89F0-034F8A389814}"/>
              </a:ext>
            </a:extLst>
          </p:cNvPr>
          <p:cNvGrpSpPr/>
          <p:nvPr/>
        </p:nvGrpSpPr>
        <p:grpSpPr>
          <a:xfrm>
            <a:off x="5903522" y="1998963"/>
            <a:ext cx="1662423" cy="2821228"/>
            <a:chOff x="5903522" y="1998963"/>
            <a:chExt cx="1662423" cy="2821228"/>
          </a:xfrm>
        </p:grpSpPr>
        <p:pic>
          <p:nvPicPr>
            <p:cNvPr id="30" name="図 29" descr="口座情報登録の同意確認画面の画像">
              <a:extLst>
                <a:ext uri="{FF2B5EF4-FFF2-40B4-BE49-F238E27FC236}">
                  <a16:creationId xmlns:a16="http://schemas.microsoft.com/office/drawing/2014/main" id="{4A7EC7D2-9982-4223-85CC-2AE12B1C4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5031"/>
            <a:stretch/>
          </p:blipFill>
          <p:spPr>
            <a:xfrm>
              <a:off x="6014624" y="1998963"/>
              <a:ext cx="1551321" cy="2344522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0" name="上矢印 59"/>
            <p:cNvSpPr>
              <a:spLocks noChangeAspect="1"/>
            </p:cNvSpPr>
            <p:nvPr/>
          </p:nvSpPr>
          <p:spPr>
            <a:xfrm>
              <a:off x="5903522" y="3008348"/>
              <a:ext cx="631902" cy="1811843"/>
            </a:xfrm>
            <a:prstGeom prst="upArrow">
              <a:avLst/>
            </a:prstGeom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5" name="図 3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97597" y="4376050"/>
            <a:ext cx="473301" cy="540000"/>
          </a:xfrm>
          <a:prstGeom prst="rect">
            <a:avLst/>
          </a:prstGeom>
        </p:spPr>
      </p:pic>
      <p:grpSp>
        <p:nvGrpSpPr>
          <p:cNvPr id="3" name="グループ化 2" descr="「口座情報の登録」画面の画像">
            <a:extLst>
              <a:ext uri="{FF2B5EF4-FFF2-40B4-BE49-F238E27FC236}">
                <a16:creationId xmlns:a16="http://schemas.microsoft.com/office/drawing/2014/main" id="{7DEF6BBD-8C7E-4FEE-86AD-CBDC57DB83DD}"/>
              </a:ext>
            </a:extLst>
          </p:cNvPr>
          <p:cNvGrpSpPr/>
          <p:nvPr/>
        </p:nvGrpSpPr>
        <p:grpSpPr>
          <a:xfrm>
            <a:off x="3863533" y="1994043"/>
            <a:ext cx="2014007" cy="3668690"/>
            <a:chOff x="3863533" y="1994043"/>
            <a:chExt cx="2014007" cy="3668690"/>
          </a:xfrm>
        </p:grpSpPr>
        <p:pic>
          <p:nvPicPr>
            <p:cNvPr id="32" name="図 31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CDB3E3B0-559D-4DF3-B8CD-7A189E221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6164" b="45709"/>
            <a:stretch/>
          </p:blipFill>
          <p:spPr>
            <a:xfrm>
              <a:off x="4056524" y="4509120"/>
              <a:ext cx="1701119" cy="1153613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475CD0A-D83A-4FF9-9E50-AC4875D3D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9592"/>
            <a:stretch/>
          </p:blipFill>
          <p:spPr>
            <a:xfrm>
              <a:off x="4046749" y="1994043"/>
              <a:ext cx="1710894" cy="2446904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21797A6-7AE0-461D-9761-FD35CF5193B2}"/>
                </a:ext>
              </a:extLst>
            </p:cNvPr>
            <p:cNvSpPr/>
            <p:nvPr/>
          </p:nvSpPr>
          <p:spPr>
            <a:xfrm>
              <a:off x="4133773" y="4941273"/>
              <a:ext cx="1547532" cy="28687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7" name="図形グループ 56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3863533" y="4725144"/>
              <a:ext cx="492443" cy="461665"/>
              <a:chOff x="7516281" y="2673548"/>
              <a:chExt cx="492443" cy="461665"/>
            </a:xfrm>
          </p:grpSpPr>
          <p:sp>
            <p:nvSpPr>
              <p:cNvPr id="58" name="円/楕円 57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❶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09040" y="4335636"/>
              <a:ext cx="19685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8972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582A7969-8303-417F-8528-3376DF1C0EB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8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582A7969-8303-417F-8528-3376DF1C0E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 descr="マイナポータルのトップ画面の画像">
            <a:extLst>
              <a:ext uri="{FF2B5EF4-FFF2-40B4-BE49-F238E27FC236}">
                <a16:creationId xmlns:a16="http://schemas.microsoft.com/office/drawing/2014/main" id="{A1077371-39E2-4A6F-9D2C-61AAF586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303" y="2348880"/>
            <a:ext cx="1583833" cy="2817111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346919"/>
            <a:ext cx="7200000" cy="720000"/>
          </a:xfrm>
        </p:spPr>
        <p:txBody>
          <a:bodyPr vert="horz">
            <a:noAutofit/>
          </a:bodyPr>
          <a:lstStyle/>
          <a:p>
            <a:r>
              <a:rPr lang="ja-JP" altLang="en-US" dirty="0"/>
              <a:t>公金受取口座の登録のしかた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4-A</a:t>
            </a:r>
            <a:endParaRPr lang="en-US" sz="3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AE165D-7433-4954-AB3E-268BE10F3010}"/>
              </a:ext>
            </a:extLst>
          </p:cNvPr>
          <p:cNvSpPr txBox="1"/>
          <p:nvPr/>
        </p:nvSpPr>
        <p:spPr>
          <a:xfrm>
            <a:off x="371353" y="1816249"/>
            <a:ext cx="3600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トップページから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「公金受取口座の登録・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変更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「口座情報を変更する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タップして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変更や削除も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pPr marL="358775" indent="-358775"/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行うことができます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34" name="字幕 14">
            <a:extLst>
              <a:ext uri="{FF2B5EF4-FFF2-40B4-BE49-F238E27FC236}">
                <a16:creationId xmlns:a16="http://schemas.microsoft.com/office/drawing/2014/main" id="{5048AF9F-0178-41AA-9455-22E2D4603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59132"/>
            <a:ext cx="8280000" cy="421645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800" dirty="0"/>
              <a:t>登録内容の確認や変更ができます。</a:t>
            </a:r>
            <a:endParaRPr lang="ja-JP" altLang="en-US" sz="2600" dirty="0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05E58704-46F2-4094-8AE4-70DE53B05689}"/>
              </a:ext>
            </a:extLst>
          </p:cNvPr>
          <p:cNvSpPr/>
          <p:nvPr/>
        </p:nvSpPr>
        <p:spPr>
          <a:xfrm>
            <a:off x="4269419" y="3545378"/>
            <a:ext cx="804975" cy="7561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 descr="スマートフォンを使っているマイナちゃんのイラスト">
            <a:extLst>
              <a:ext uri="{FF2B5EF4-FFF2-40B4-BE49-F238E27FC236}">
                <a16:creationId xmlns:a16="http://schemas.microsoft.com/office/drawing/2014/main" id="{1DC61BDC-27BF-4DE7-8B2A-69D133321F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728" y="4889696"/>
            <a:ext cx="835969" cy="1491632"/>
          </a:xfrm>
          <a:prstGeom prst="rect">
            <a:avLst/>
          </a:prstGeom>
        </p:spPr>
      </p:pic>
      <p:grpSp>
        <p:nvGrpSpPr>
          <p:cNvPr id="9" name="グループ化 8" descr="「口座情報の登録状況」画面の画像">
            <a:extLst>
              <a:ext uri="{FF2B5EF4-FFF2-40B4-BE49-F238E27FC236}">
                <a16:creationId xmlns:a16="http://schemas.microsoft.com/office/drawing/2014/main" id="{6A754B9E-F9B0-4D45-866B-BC8C1BABF9CA}"/>
              </a:ext>
            </a:extLst>
          </p:cNvPr>
          <p:cNvGrpSpPr/>
          <p:nvPr/>
        </p:nvGrpSpPr>
        <p:grpSpPr>
          <a:xfrm>
            <a:off x="6327972" y="2348880"/>
            <a:ext cx="2071791" cy="3286632"/>
            <a:chOff x="6327972" y="2348880"/>
            <a:chExt cx="2071791" cy="328663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286AED1-8042-4A04-8F38-8FA291B57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5672" y="2348880"/>
              <a:ext cx="1771879" cy="1967976"/>
            </a:xfrm>
            <a:prstGeom prst="rect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A4D43DB-675C-4F4F-9743-C5EB9B924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3095" y="4537891"/>
              <a:ext cx="1773276" cy="1051349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3" name="正方形/長方形 2"/>
            <p:cNvSpPr/>
            <p:nvPr/>
          </p:nvSpPr>
          <p:spPr>
            <a:xfrm>
              <a:off x="6535672" y="4352068"/>
              <a:ext cx="1771879" cy="1283444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31263" y="4176689"/>
              <a:ext cx="1968500" cy="317500"/>
            </a:xfrm>
            <a:prstGeom prst="rect">
              <a:avLst/>
            </a:prstGeom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29E01530-A1DC-4F4B-B497-8E82F4E7AA6A}"/>
                </a:ext>
              </a:extLst>
            </p:cNvPr>
            <p:cNvSpPr/>
            <p:nvPr/>
          </p:nvSpPr>
          <p:spPr>
            <a:xfrm>
              <a:off x="6585907" y="4560472"/>
              <a:ext cx="1656000" cy="288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図形グループ 24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6327972" y="4371101"/>
              <a:ext cx="492443" cy="461665"/>
              <a:chOff x="7516281" y="2673548"/>
              <a:chExt cx="492443" cy="461665"/>
            </a:xfrm>
          </p:grpSpPr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❷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grpSp>
        <p:nvGrpSpPr>
          <p:cNvPr id="28" name="図形グループ 2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3980844" y="3314545"/>
            <a:ext cx="492443" cy="461665"/>
            <a:chOff x="7516281" y="2673548"/>
            <a:chExt cx="492443" cy="461665"/>
          </a:xfrm>
        </p:grpSpPr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878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4-B</a:t>
            </a:r>
            <a:endParaRPr lang="en-US" sz="3600" dirty="0"/>
          </a:p>
        </p:txBody>
      </p:sp>
      <p:pic>
        <p:nvPicPr>
          <p:cNvPr id="7" name="図 6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6"/>
          <a:stretch/>
        </p:blipFill>
        <p:spPr>
          <a:xfrm>
            <a:off x="7308304" y="4797152"/>
            <a:ext cx="1187992" cy="1537537"/>
          </a:xfrm>
          <a:prstGeom prst="rect">
            <a:avLst/>
          </a:prstGeom>
        </p:spPr>
      </p:pic>
      <p:sp>
        <p:nvSpPr>
          <p:cNvPr id="14" name="サブタイトル 2" descr="&#10;"/>
          <p:cNvSpPr>
            <a:spLocks noGrp="1"/>
          </p:cNvSpPr>
          <p:nvPr>
            <p:ph type="subTitle" idx="1"/>
          </p:nvPr>
        </p:nvSpPr>
        <p:spPr>
          <a:xfrm>
            <a:off x="1771210" y="1403293"/>
            <a:ext cx="6858000" cy="1655762"/>
          </a:xfrm>
        </p:spPr>
        <p:txBody>
          <a:bodyPr numCol="1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公金受取口座登録制度の詳細やよくある質問、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公金受取口座登録が可能な金融機関などは</a:t>
            </a:r>
            <a:r>
              <a:rPr lang="ja-JP" altLang="en-US" spc="-1000" dirty="0"/>
              <a:t>、</a:t>
            </a:r>
            <a:endParaRPr lang="en-US" altLang="ja-JP" spc="-10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/>
              <a:t>以下のサイトをご参照ください。</a:t>
            </a:r>
            <a:endParaRPr lang="en-US" altLang="ja-JP" sz="2000" kern="100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2000" kern="10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</a:rPr>
              <a:t>公金受取口座登録制</a:t>
            </a:r>
            <a:r>
              <a:rPr kumimoji="1" lang="ja-JP" altLang="en-US" sz="2000" b="1" i="0" u="none" strike="noStrike" kern="100" cap="none" spc="-7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</a:rPr>
              <a:t>度</a:t>
            </a: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 charset="-128"/>
                <a:ea typeface="Meiryo" charset="-128"/>
              </a:rPr>
              <a:t>（詳細やよくある質問）</a:t>
            </a:r>
            <a:endParaRPr kumimoji="1" lang="ja-JP" altLang="ja-JP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  <a:hlinkClick r:id="rId4"/>
              </a:rPr>
              <a:t>https://www.digital.go.jp/policies/account_registration/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ja-JP" altLang="en-US" sz="2000" kern="100" dirty="0"/>
              <a:t>公金受取口座登録が可能な金融機関</a:t>
            </a:r>
            <a:endParaRPr lang="ja-JP" altLang="ja-JP" sz="2000" kern="1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altLang="ja-JP" sz="120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  <a:hlinkClick r:id="rId5"/>
              </a:rPr>
              <a:t>https://www.digital.go.jp/policies/account_registration_finance/</a:t>
            </a:r>
            <a:endParaRPr kumimoji="1" lang="en-US" altLang="ja-JP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" charset="-128"/>
              <a:ea typeface="Meiryo" charset="-128"/>
            </a:endParaRPr>
          </a:p>
        </p:txBody>
      </p:sp>
      <p:sp>
        <p:nvSpPr>
          <p:cNvPr id="16" name="タイトル 1"/>
          <p:cNvSpPr>
            <a:spLocks noGrp="1"/>
          </p:cNvSpPr>
          <p:nvPr>
            <p:ph type="ctrTitle"/>
          </p:nvPr>
        </p:nvSpPr>
        <p:spPr>
          <a:xfrm>
            <a:off x="1767718" y="330677"/>
            <a:ext cx="6340197" cy="99104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公金受取口座登録制度の詳細や</a:t>
            </a:r>
            <a:br>
              <a:rPr lang="en-US" altLang="ja-JP" dirty="0"/>
            </a:br>
            <a:r>
              <a:rPr lang="ja-JP" altLang="en-US" dirty="0"/>
              <a:t>登録が可能な金融機関の確認方法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17" name="図 16" descr="公金受取口座登録が可能な金融機関のQRコード">
            <a:extLst>
              <a:ext uri="{FF2B5EF4-FFF2-40B4-BE49-F238E27FC236}">
                <a16:creationId xmlns:a16="http://schemas.microsoft.com/office/drawing/2014/main" id="{3F011F4B-F819-4697-AA3A-9E2BC58CB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57" y="4494329"/>
            <a:ext cx="1094911" cy="1094911"/>
          </a:xfrm>
          <a:prstGeom prst="rect">
            <a:avLst/>
          </a:prstGeom>
        </p:spPr>
      </p:pic>
      <p:pic>
        <p:nvPicPr>
          <p:cNvPr id="18" name="図 17" descr="公金受取口座登録制度の詳細やよくある質問のQRコード">
            <a:extLst>
              <a:ext uri="{FF2B5EF4-FFF2-40B4-BE49-F238E27FC236}">
                <a16:creationId xmlns:a16="http://schemas.microsoft.com/office/drawing/2014/main" id="{079F8D2D-D3E6-4C1C-8646-4AC4479EC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69" y="3068960"/>
            <a:ext cx="1094911" cy="10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3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566846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マイナポータルを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en-US" altLang="ja-JP" sz="4800" dirty="0">
                <a:solidFill>
                  <a:srgbClr val="009650"/>
                </a:solidFill>
              </a:rPr>
              <a:t> </a:t>
            </a:r>
            <a:r>
              <a:rPr lang="ja-JP" altLang="en-US" sz="4800" dirty="0">
                <a:solidFill>
                  <a:srgbClr val="009650"/>
                </a:solidFill>
              </a:rPr>
              <a:t>知りましょう</a:t>
            </a:r>
            <a:endParaRPr lang="en-US" altLang="ja-JP" sz="4800" dirty="0">
              <a:solidFill>
                <a:srgbClr val="009650"/>
              </a:solidFill>
            </a:endParaRPr>
          </a:p>
        </p:txBody>
      </p:sp>
      <p:pic>
        <p:nvPicPr>
          <p:cNvPr id="6" name="図 5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84" y="3687867"/>
            <a:ext cx="1292235" cy="23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6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4288353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マイナポータルとは？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1210" y="1440000"/>
            <a:ext cx="7135287" cy="2482731"/>
          </a:xfrm>
        </p:spPr>
        <p:txBody>
          <a:bodyPr wrap="none" numCol="1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dirty="0"/>
              <a:t>マイナポータルとは</a:t>
            </a:r>
            <a:r>
              <a:rPr lang="ja-JP" altLang="en-US" spc="-1000" dirty="0"/>
              <a:t>、</a:t>
            </a:r>
            <a:r>
              <a:rPr lang="ja-JP" altLang="en-US" dirty="0"/>
              <a:t>政府が運営する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dirty="0"/>
              <a:t>オンラインサービスです。子育てや介護を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dirty="0"/>
              <a:t>はじめとする行政サービスの検索や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dirty="0"/>
              <a:t>オンライン申請ができたり</a:t>
            </a:r>
            <a:r>
              <a:rPr lang="ja-JP" altLang="en-US" spc="-1000" dirty="0"/>
              <a:t>、</a:t>
            </a:r>
            <a:r>
              <a:rPr lang="ja-JP" altLang="en-US" dirty="0"/>
              <a:t>行政からのお知らせを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ja-JP" altLang="en-US" dirty="0"/>
              <a:t>受取ることができる自分専用サイトです。</a:t>
            </a:r>
            <a:endParaRPr lang="en-US" altLang="ja-JP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altLang="ja-JP" sz="1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75BDD9F-04DC-456A-BA8C-A94FE0B41D75}"/>
              </a:ext>
            </a:extLst>
          </p:cNvPr>
          <p:cNvCxnSpPr/>
          <p:nvPr/>
        </p:nvCxnSpPr>
        <p:spPr>
          <a:xfrm>
            <a:off x="1682496" y="4941168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B92672-9FF0-47B1-8206-9A1F00153CC0}"/>
              </a:ext>
            </a:extLst>
          </p:cNvPr>
          <p:cNvSpPr txBox="1"/>
          <p:nvPr/>
        </p:nvSpPr>
        <p:spPr>
          <a:xfrm>
            <a:off x="1771210" y="5013176"/>
            <a:ext cx="73821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マイナンバーカードでログインする場合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スマートフォンは</a:t>
            </a:r>
            <a:endParaRPr lang="en-US" altLang="ja-JP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マイナンバーカード読取対応の機種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パソコンはマイナンバーカードに対応する</a:t>
            </a:r>
            <a:endParaRPr lang="en-US" altLang="ja-JP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IC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カードリーダーが必要です。ログインには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マイナンバーカードの</a:t>
            </a:r>
            <a:endParaRPr lang="en-US" altLang="ja-JP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利用者証明用電子証明書のパスワー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（数字</a:t>
            </a:r>
            <a:r>
              <a:rPr lang="en-US" altLang="ja-JP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桁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が必要です。</a:t>
            </a:r>
            <a:endParaRPr lang="en-US" altLang="ja-JP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パスワードは</a:t>
            </a:r>
            <a:r>
              <a:rPr lang="ja-JP" altLang="en-US" sz="1400" b="1" spc="-5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パスワード入力時に</a:t>
            </a:r>
            <a:r>
              <a:rPr lang="en-US" altLang="ja-JP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回連続で間違えるとロックします。</a:t>
            </a:r>
            <a:endParaRPr lang="en-US" altLang="ja-JP" sz="1400" b="1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正しいパスワードであることを事前に確認してください。</a:t>
            </a:r>
          </a:p>
          <a:p>
            <a:endParaRPr kumimoji="1"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 descr="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470" y="4062146"/>
            <a:ext cx="1282700" cy="1875862"/>
          </a:xfrm>
          <a:prstGeom prst="rect">
            <a:avLst/>
          </a:prstGeom>
        </p:spPr>
      </p:pic>
      <p:grpSp>
        <p:nvGrpSpPr>
          <p:cNvPr id="8" name="グループ化 7" descr="スマートフォンの画像">
            <a:extLst>
              <a:ext uri="{FF2B5EF4-FFF2-40B4-BE49-F238E27FC236}">
                <a16:creationId xmlns:a16="http://schemas.microsoft.com/office/drawing/2014/main" id="{B1D16E18-B6B0-40B0-9C27-1C6E4E800EEE}"/>
              </a:ext>
            </a:extLst>
          </p:cNvPr>
          <p:cNvGrpSpPr/>
          <p:nvPr/>
        </p:nvGrpSpPr>
        <p:grpSpPr>
          <a:xfrm>
            <a:off x="2558404" y="3675695"/>
            <a:ext cx="581320" cy="1193466"/>
            <a:chOff x="1108042" y="2746115"/>
            <a:chExt cx="1971823" cy="3943644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25CAA0F-69DB-4AFE-A774-BB3E99002AF8}"/>
                </a:ext>
              </a:extLst>
            </p:cNvPr>
            <p:cNvGrpSpPr/>
            <p:nvPr/>
          </p:nvGrpSpPr>
          <p:grpSpPr>
            <a:xfrm>
              <a:off x="1108042" y="2746115"/>
              <a:ext cx="1971823" cy="3943644"/>
              <a:chOff x="1108042" y="2746115"/>
              <a:chExt cx="1971823" cy="3943644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9D3FBB7C-00B6-46BC-ADA0-CC10DBDC8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8042" y="2746115"/>
                <a:ext cx="1971823" cy="3943644"/>
              </a:xfrm>
              <a:prstGeom prst="rect">
                <a:avLst/>
              </a:prstGeom>
            </p:spPr>
          </p:pic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AF763B21-DBBA-4ED0-BB96-2DA8EA4BA542}"/>
                  </a:ext>
                </a:extLst>
              </p:cNvPr>
              <p:cNvSpPr/>
              <p:nvPr/>
            </p:nvSpPr>
            <p:spPr>
              <a:xfrm>
                <a:off x="1231899" y="3171825"/>
                <a:ext cx="1692000" cy="304799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DB83F44-9B2D-4F78-826F-8EC00B0C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97" y="3205897"/>
              <a:ext cx="1624524" cy="3009600"/>
            </a:xfrm>
            <a:prstGeom prst="rect">
              <a:avLst/>
            </a:prstGeom>
          </p:spPr>
        </p:pic>
      </p:grpSp>
      <p:pic>
        <p:nvPicPr>
          <p:cNvPr id="15" name="図 14" descr="マイナンバーカード表面の見本の画像">
            <a:extLst>
              <a:ext uri="{FF2B5EF4-FFF2-40B4-BE49-F238E27FC236}">
                <a16:creationId xmlns:a16="http://schemas.microsoft.com/office/drawing/2014/main" id="{A52388D6-8DAA-415E-B3C8-D7BDF882A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2647" y="3883482"/>
            <a:ext cx="1259412" cy="790522"/>
          </a:xfrm>
          <a:prstGeom prst="rect">
            <a:avLst/>
          </a:prstGeom>
        </p:spPr>
      </p:pic>
      <p:sp>
        <p:nvSpPr>
          <p:cNvPr id="16" name="角丸四角形 5">
            <a:extLst>
              <a:ext uri="{FF2B5EF4-FFF2-40B4-BE49-F238E27FC236}">
                <a16:creationId xmlns:a16="http://schemas.microsoft.com/office/drawing/2014/main" id="{A9DD85DA-6F04-4ECA-97EF-06207618CF6F}"/>
              </a:ext>
            </a:extLst>
          </p:cNvPr>
          <p:cNvSpPr/>
          <p:nvPr/>
        </p:nvSpPr>
        <p:spPr>
          <a:xfrm>
            <a:off x="3852647" y="3889797"/>
            <a:ext cx="1259412" cy="784207"/>
          </a:xfrm>
          <a:prstGeom prst="roundRect">
            <a:avLst>
              <a:gd name="adj" fmla="val 433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マイナポータルのパスワードの入力画面の画像">
            <a:extLst>
              <a:ext uri="{FF2B5EF4-FFF2-40B4-BE49-F238E27FC236}">
                <a16:creationId xmlns:a16="http://schemas.microsoft.com/office/drawing/2014/main" id="{32012569-5D20-400A-A72E-5A834F124A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948" b="46823"/>
          <a:stretch/>
        </p:blipFill>
        <p:spPr>
          <a:xfrm>
            <a:off x="5580112" y="3883482"/>
            <a:ext cx="1619191" cy="7842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048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マイナポータルでできること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15686" y="1419718"/>
            <a:ext cx="6827510" cy="1201355"/>
          </a:xfrm>
        </p:spPr>
        <p:txBody>
          <a:bodyPr wrap="none">
            <a:spAutoFit/>
          </a:bodyPr>
          <a:lstStyle/>
          <a:p>
            <a:pPr>
              <a:spcBef>
                <a:spcPts val="400"/>
              </a:spcBef>
            </a:pPr>
            <a:r>
              <a:rPr lang="ja-JP" altLang="en-US" dirty="0"/>
              <a:t>あなた専用のサイトで</a:t>
            </a:r>
            <a:r>
              <a:rPr lang="ja-JP" altLang="en-US" spc="-1000" dirty="0"/>
              <a:t>、</a:t>
            </a:r>
            <a:r>
              <a:rPr lang="ja-JP" altLang="en-US" dirty="0"/>
              <a:t>あなたにあった</a:t>
            </a:r>
            <a:endParaRPr lang="en-US" altLang="ja-JP" dirty="0"/>
          </a:p>
          <a:p>
            <a:pPr>
              <a:spcBef>
                <a:spcPts val="400"/>
              </a:spcBef>
            </a:pPr>
            <a:r>
              <a:rPr lang="ja-JP" altLang="en-US" dirty="0"/>
              <a:t>サービスを受けることができます</a:t>
            </a:r>
            <a:r>
              <a:rPr lang="ja-JP" altLang="en-US" spc="-1000" dirty="0"/>
              <a:t>。</a:t>
            </a:r>
            <a:r>
              <a:rPr lang="ja-JP" altLang="en-US" dirty="0"/>
              <a:t>今後も新しい</a:t>
            </a:r>
            <a:endParaRPr lang="en-US" altLang="ja-JP" dirty="0"/>
          </a:p>
          <a:p>
            <a:pPr>
              <a:spcBef>
                <a:spcPts val="400"/>
              </a:spcBef>
            </a:pPr>
            <a:r>
              <a:rPr lang="ja-JP" altLang="en-US" dirty="0"/>
              <a:t>サービスがどんどん追加される予定です。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3510" y="2679346"/>
            <a:ext cx="476857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健康保険証利用の申込み</a:t>
            </a: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マイナンバーカードを健康保険証として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利用する際の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利用申込ができます。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手続の検索・電子申請</a:t>
            </a:r>
            <a:endParaRPr lang="ja-JP" altLang="en-US" sz="1600" b="1" strike="sngStrike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各市町村の子育てや介護をはじめとする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各種行政サービスの検索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および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オンラインでの申請や届出ができます。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わたしの情報</a:t>
            </a:r>
            <a:endParaRPr lang="en-US" altLang="ja-JP" sz="16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世帯情報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税情報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予防接種記録など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endParaRPr lang="en-US" altLang="ja-JP" sz="1600" b="1" spc="-500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行政機関が保有するあなたの情報を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確認できます。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公金受取口座の登録・変更</a:t>
            </a: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給付金等を受け取る際の口座を予め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登録したり、変更したりできます。</a:t>
            </a:r>
            <a:endParaRPr kumimoji="1" lang="ja-JP" altLang="en-US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08480" y="2676098"/>
            <a:ext cx="4284000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お知らせ</a:t>
            </a: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あなたが知りたい情報を、きめ細かく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受け取ることができます。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やりとり履歴</a:t>
            </a: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あなたの情報が、行政機関の間でどのように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やりとりされたかを確認できます。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もっとつながる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e-Tax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 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ねんきんネットなど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endParaRPr lang="en-US" altLang="ja-JP" sz="1600" b="1" spc="-500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外部ウェブサイトと連携し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endParaRPr lang="en-US" altLang="ja-JP" sz="1600" b="1" spc="-500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サービスを受けることができます。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その他のサービス</a:t>
            </a: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利用者登録変更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代理人登録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利用履歴など</a:t>
            </a:r>
            <a:r>
              <a:rPr lang="ja-JP" altLang="en-US" sz="1600" b="1" spc="-500" dirty="0">
                <a:latin typeface="Meiryo" charset="-128"/>
                <a:ea typeface="Meiryo" charset="-128"/>
                <a:cs typeface="Meiryo" charset="-128"/>
              </a:rPr>
              <a:t>、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マイナポータルを利用する方の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90000"/>
              </a:lnSpc>
            </a:pP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登録変更などができます。</a:t>
            </a:r>
          </a:p>
          <a:p>
            <a:pPr>
              <a:lnSpc>
                <a:spcPct val="90000"/>
              </a:lnSpc>
            </a:pPr>
            <a:endParaRPr kumimoji="1" lang="ja-JP" altLang="en-US" sz="1600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88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1210"/>
            <a:ext cx="5519460" cy="547842"/>
          </a:xfrm>
        </p:spPr>
        <p:txBody>
          <a:bodyPr wrap="none">
            <a:spAutoFit/>
          </a:bodyPr>
          <a:lstStyle/>
          <a:p>
            <a:r>
              <a:rPr lang="ja-JP" altLang="en-US" dirty="0"/>
              <a:t>マイナポータルの利用の手順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600" y="1383159"/>
            <a:ext cx="7443063" cy="461665"/>
          </a:xfr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/>
              <a:t>次ページから</a:t>
            </a:r>
            <a:r>
              <a:rPr lang="ja-JP" altLang="en-US" spc="-1000" dirty="0"/>
              <a:t>、</a:t>
            </a:r>
            <a:r>
              <a:rPr lang="ja-JP" altLang="en-US" dirty="0"/>
              <a:t>以下の順番で操作のご説明をします。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1-C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872192" y="2135907"/>
            <a:ext cx="6660000" cy="126000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21749" y="1898829"/>
            <a:ext cx="3600000" cy="540000"/>
          </a:xfrm>
          <a:prstGeom prst="rect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873540" y="3784802"/>
            <a:ext cx="6660000" cy="1260000"/>
          </a:xfrm>
          <a:prstGeom prst="rect">
            <a:avLst/>
          </a:prstGeom>
          <a:solidFill>
            <a:srgbClr val="FFFFCC"/>
          </a:solidFill>
          <a:ln>
            <a:solidFill>
              <a:srgbClr val="00965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82910" y="2533111"/>
            <a:ext cx="6845869" cy="70788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マイナポータルアプリのインストール</a:t>
            </a:r>
          </a:p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マイナポータルにログイ</a:t>
            </a:r>
            <a:r>
              <a:rPr lang="ja-JP" altLang="en-US" sz="2000" b="1" spc="-500" dirty="0">
                <a:latin typeface="Meiryo" charset="-128"/>
                <a:ea typeface="Meiryo" charset="-128"/>
                <a:cs typeface="Meiryo" charset="-128"/>
              </a:rPr>
              <a:t>ン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（利用者証明用電子証明書の認証）</a:t>
            </a:r>
            <a:endParaRPr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3745" y="1976506"/>
            <a:ext cx="3564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" charset="-128"/>
                <a:ea typeface="Meiryo" charset="-128"/>
                <a:cs typeface="Meiryo" charset="-128"/>
              </a:rPr>
              <a:t>マイナポータル利用準備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82910" y="4181847"/>
            <a:ext cx="3553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健康保険証利用の登録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公金受取口座の登録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264E6EE-5DD0-4D4D-A139-C52FD7846B6B}"/>
              </a:ext>
            </a:extLst>
          </p:cNvPr>
          <p:cNvGrpSpPr/>
          <p:nvPr/>
        </p:nvGrpSpPr>
        <p:grpSpPr>
          <a:xfrm>
            <a:off x="633745" y="3541743"/>
            <a:ext cx="5401726" cy="540000"/>
            <a:chOff x="621371" y="3910549"/>
            <a:chExt cx="5401726" cy="540000"/>
          </a:xfrm>
        </p:grpSpPr>
        <p:sp>
          <p:nvSpPr>
            <p:cNvPr id="10" name="正方形/長方形 9"/>
            <p:cNvSpPr/>
            <p:nvPr/>
          </p:nvSpPr>
          <p:spPr>
            <a:xfrm>
              <a:off x="623097" y="3910549"/>
              <a:ext cx="5400000" cy="540000"/>
            </a:xfrm>
            <a:prstGeom prst="rect">
              <a:avLst/>
            </a:prstGeom>
            <a:solidFill>
              <a:srgbClr val="00965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1371" y="3986108"/>
              <a:ext cx="54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>
                  <a:solidFill>
                    <a:schemeClr val="bg1"/>
                  </a:solidFill>
                  <a:latin typeface="Meiryo" charset="-128"/>
                  <a:ea typeface="Meiryo" charset="-128"/>
                  <a:cs typeface="Meiryo" charset="-128"/>
                </a:rPr>
                <a:t>マイナポータルで利用できるサービス</a:t>
              </a:r>
            </a:p>
          </p:txBody>
        </p:sp>
      </p:grpSp>
      <p:pic>
        <p:nvPicPr>
          <p:cNvPr id="20" name="図 19" descr="いいねをするマイナちゃんのイラスト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5" y="4480733"/>
            <a:ext cx="1164426" cy="1492777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1C4D8A37-EFD2-4BB1-9FEE-F5E0996849AD}"/>
              </a:ext>
            </a:extLst>
          </p:cNvPr>
          <p:cNvSpPr/>
          <p:nvPr/>
        </p:nvSpPr>
        <p:spPr>
          <a:xfrm>
            <a:off x="899592" y="2510045"/>
            <a:ext cx="484632" cy="846947"/>
          </a:xfrm>
          <a:prstGeom prst="downArrow">
            <a:avLst/>
          </a:prstGeom>
          <a:solidFill>
            <a:srgbClr val="009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05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77236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マイナポータル利用の</a:t>
            </a:r>
            <a:endParaRPr lang="en-US" altLang="ja-JP" sz="4800" dirty="0">
              <a:solidFill>
                <a:srgbClr val="009650"/>
              </a:solidFill>
            </a:endParaRPr>
          </a:p>
          <a:p>
            <a:r>
              <a:rPr lang="ja-JP" altLang="en-US" sz="4800" dirty="0">
                <a:solidFill>
                  <a:srgbClr val="009650"/>
                </a:solidFill>
              </a:rPr>
              <a:t>準備をしましょう</a:t>
            </a:r>
          </a:p>
        </p:txBody>
      </p:sp>
      <p:pic>
        <p:nvPicPr>
          <p:cNvPr id="5" name="図 4" descr="スマートフォンを使っているマイナちゃんのイラスト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84" y="3687867"/>
            <a:ext cx="1292235" cy="23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97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0"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289506"/>
            <a:ext cx="6886822" cy="991041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マイナポータルアプリの入手 および</a:t>
            </a:r>
            <a:br>
              <a:rPr lang="en-US" altLang="ja-JP" dirty="0"/>
            </a:br>
            <a:r>
              <a:rPr lang="ja-JP" altLang="en-US" dirty="0"/>
              <a:t>インストールのしかた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A0D5277-FC88-45C0-8B9E-C1A538617A34}"/>
              </a:ext>
            </a:extLst>
          </p:cNvPr>
          <p:cNvSpPr txBox="1"/>
          <p:nvPr/>
        </p:nvSpPr>
        <p:spPr>
          <a:xfrm>
            <a:off x="5868144" y="813308"/>
            <a:ext cx="247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＜</a:t>
            </a:r>
            <a:r>
              <a:rPr lang="en-US" altLang="ja-JP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Android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の場合＞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597D4C4F-406A-468C-9625-81D0E0B1D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804" y="1484824"/>
            <a:ext cx="8384676" cy="360000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sz="2600" dirty="0"/>
              <a:t>マイナポータルアプリ</a:t>
            </a:r>
            <a:r>
              <a:rPr lang="ja-JP" altLang="en-US" sz="1700" dirty="0"/>
              <a:t>＜デジタル庁＞</a:t>
            </a:r>
            <a:r>
              <a:rPr lang="ja-JP" altLang="en-US" sz="2600" dirty="0"/>
              <a:t>をインストールします。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14596" y="5229200"/>
            <a:ext cx="4899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1613" indent="-201613"/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※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 マイナポータルアプリ＜デジタル庁＞が見つからない場合は、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OS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Android 6.0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以上、ブラウザが</a:t>
            </a:r>
            <a: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  <a:t>Chrome 69</a:t>
            </a: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以上の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条件を満たしていない可能性があります。</a:t>
            </a:r>
            <a:br>
              <a:rPr lang="en-US" altLang="ja-JP" sz="1200" dirty="0">
                <a:latin typeface="Meiryo" charset="-128"/>
                <a:ea typeface="Meiryo" charset="-128"/>
                <a:cs typeface="Meiryo" charset="-128"/>
              </a:rPr>
            </a:br>
            <a:r>
              <a:rPr lang="ja-JP" altLang="en-US" sz="1200" dirty="0">
                <a:latin typeface="Meiryo" charset="-128"/>
                <a:ea typeface="Meiryo" charset="-128"/>
                <a:cs typeface="Meiryo" charset="-128"/>
              </a:rPr>
              <a:t>バージョンアップしてから再度、インストールしてください。</a:t>
            </a:r>
            <a:endParaRPr lang="en-US" altLang="ja-JP" sz="1200" dirty="0">
              <a:latin typeface="Meiryo" charset="-128"/>
              <a:ea typeface="Meiryo" charset="-128"/>
              <a:cs typeface="Meiryo" charset="-128"/>
            </a:endParaRPr>
          </a:p>
          <a:p>
            <a:pPr marL="201613" indent="-201613"/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サイトへ接続するため別途通信料がかかることがあります。</a:t>
            </a:r>
          </a:p>
          <a:p>
            <a:pPr marL="201613" indent="-201613"/>
            <a:endParaRPr lang="ja-JP" altLang="en-US" sz="1200" dirty="0">
              <a:latin typeface="Meiryo" charset="-128"/>
              <a:ea typeface="Meiryo" charset="-128"/>
              <a:cs typeface="Meiryo" charset="-128"/>
            </a:endParaRPr>
          </a:p>
        </p:txBody>
      </p:sp>
      <p:grpSp>
        <p:nvGrpSpPr>
          <p:cNvPr id="7" name="グループ化 6" descr="検索画面の画像">
            <a:extLst>
              <a:ext uri="{FF2B5EF4-FFF2-40B4-BE49-F238E27FC236}">
                <a16:creationId xmlns:a16="http://schemas.microsoft.com/office/drawing/2014/main" id="{94D400BF-6339-4E7F-A956-88153B76A9D2}"/>
              </a:ext>
            </a:extLst>
          </p:cNvPr>
          <p:cNvGrpSpPr/>
          <p:nvPr/>
        </p:nvGrpSpPr>
        <p:grpSpPr>
          <a:xfrm>
            <a:off x="5082024" y="2359986"/>
            <a:ext cx="1588738" cy="442617"/>
            <a:chOff x="5082024" y="2359986"/>
            <a:chExt cx="1588738" cy="442617"/>
          </a:xfrm>
        </p:grpSpPr>
        <p:sp>
          <p:nvSpPr>
            <p:cNvPr id="23" name="object 9"/>
            <p:cNvSpPr/>
            <p:nvPr/>
          </p:nvSpPr>
          <p:spPr>
            <a:xfrm>
              <a:off x="5082024" y="2359986"/>
              <a:ext cx="1588738" cy="4426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098201" y="2398983"/>
              <a:ext cx="1512000" cy="3154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楕円 2">
            <a:extLst>
              <a:ext uri="{FF2B5EF4-FFF2-40B4-BE49-F238E27FC236}">
                <a16:creationId xmlns:a16="http://schemas.microsoft.com/office/drawing/2014/main" id="{ACFDA9F6-850A-4BC5-A8D8-0AD1C005359E}"/>
              </a:ext>
            </a:extLst>
          </p:cNvPr>
          <p:cNvSpPr/>
          <p:nvPr/>
        </p:nvSpPr>
        <p:spPr>
          <a:xfrm>
            <a:off x="6358266" y="2487316"/>
            <a:ext cx="144016" cy="13945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円/楕円 40">
            <a:extLst>
              <a:ext uri="{FF2B5EF4-FFF2-40B4-BE49-F238E27FC236}">
                <a16:creationId xmlns:a16="http://schemas.microsoft.com/office/drawing/2014/main" id="{6CC81C77-D3A9-48AE-BCA3-620EDEA24FD1}"/>
              </a:ext>
            </a:extLst>
          </p:cNvPr>
          <p:cNvSpPr>
            <a:spLocks noChangeAspect="1"/>
          </p:cNvSpPr>
          <p:nvPr/>
        </p:nvSpPr>
        <p:spPr>
          <a:xfrm>
            <a:off x="4854038" y="3737624"/>
            <a:ext cx="196137" cy="1920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カギ線コネクタ 45">
            <a:extLst>
              <a:ext uri="{FF2B5EF4-FFF2-40B4-BE49-F238E27FC236}">
                <a16:creationId xmlns:a16="http://schemas.microsoft.com/office/drawing/2014/main" id="{B265253A-1965-400A-A657-906F9E235465}"/>
              </a:ext>
            </a:extLst>
          </p:cNvPr>
          <p:cNvCxnSpPr>
            <a:cxnSpLocks/>
            <a:stCxn id="35" idx="2"/>
            <a:endCxn id="61" idx="0"/>
          </p:cNvCxnSpPr>
          <p:nvPr/>
        </p:nvCxnSpPr>
        <p:spPr>
          <a:xfrm rot="5400000">
            <a:off x="5436304" y="2889391"/>
            <a:ext cx="592861" cy="242934"/>
          </a:xfrm>
          <a:prstGeom prst="bentConnector3">
            <a:avLst>
              <a:gd name="adj1" fmla="val 56705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カギ線コネクタ 45">
            <a:extLst>
              <a:ext uri="{FF2B5EF4-FFF2-40B4-BE49-F238E27FC236}">
                <a16:creationId xmlns:a16="http://schemas.microsoft.com/office/drawing/2014/main" id="{C084794B-CE18-43D9-85CA-768B3F312E60}"/>
              </a:ext>
            </a:extLst>
          </p:cNvPr>
          <p:cNvCxnSpPr>
            <a:cxnSpLocks/>
            <a:stCxn id="61" idx="2"/>
          </p:cNvCxnSpPr>
          <p:nvPr/>
        </p:nvCxnSpPr>
        <p:spPr>
          <a:xfrm rot="5400000">
            <a:off x="5506936" y="3727065"/>
            <a:ext cx="208662" cy="1270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カギ線コネクタ 45"/>
          <p:cNvCxnSpPr/>
          <p:nvPr/>
        </p:nvCxnSpPr>
        <p:spPr>
          <a:xfrm flipV="1">
            <a:off x="4410716" y="2564904"/>
            <a:ext cx="684000" cy="1188000"/>
          </a:xfrm>
          <a:prstGeom prst="bentConnector3">
            <a:avLst>
              <a:gd name="adj1" fmla="val 61226"/>
            </a:avLst>
          </a:prstGeom>
          <a:ln w="19050">
            <a:solidFill>
              <a:srgbClr val="FF0000"/>
            </a:solidFill>
            <a:tailEnd type="triangle"/>
          </a:ln>
          <a:effectLst>
            <a:glow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検索画面に「マイナポータル」と入力する時の画面の画像">
            <a:extLst>
              <a:ext uri="{FF2B5EF4-FFF2-40B4-BE49-F238E27FC236}">
                <a16:creationId xmlns:a16="http://schemas.microsoft.com/office/drawing/2014/main" id="{D6EA8BC0-B90D-4273-983E-C196D041C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232" y="3364278"/>
            <a:ext cx="1620000" cy="1546509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1" name="正方形/長方形 60"/>
          <p:cNvSpPr/>
          <p:nvPr/>
        </p:nvSpPr>
        <p:spPr>
          <a:xfrm>
            <a:off x="4963267" y="3307289"/>
            <a:ext cx="1296000" cy="315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「マイナポータルアプリ」のインストール画面の画像">
            <a:extLst>
              <a:ext uri="{FF2B5EF4-FFF2-40B4-BE49-F238E27FC236}">
                <a16:creationId xmlns:a16="http://schemas.microsoft.com/office/drawing/2014/main" id="{728293F7-D04F-480B-906A-60116C250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6729" y="2356195"/>
            <a:ext cx="1440000" cy="2506668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7129418" y="3155776"/>
            <a:ext cx="1349078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図形グループ 36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6815861" y="2924944"/>
            <a:ext cx="492443" cy="461665"/>
            <a:chOff x="7516281" y="2673548"/>
            <a:chExt cx="492443" cy="461665"/>
          </a:xfrm>
        </p:grpSpPr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40" name="図形グループ 39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758711" y="3089258"/>
            <a:ext cx="492444" cy="461665"/>
            <a:chOff x="7516280" y="2673548"/>
            <a:chExt cx="492444" cy="461665"/>
          </a:xfrm>
        </p:grpSpPr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58" name="図形グループ 57">
            <a:extLst>
              <a:ext uri="{FF2B5EF4-FFF2-40B4-BE49-F238E27FC236}">
                <a16:creationId xmlns:a16="http://schemas.microsoft.com/office/drawing/2014/main" id="{0D6A8FA0-9940-4C33-9075-5D89393B5CEB}"/>
              </a:ext>
            </a:extLst>
          </p:cNvPr>
          <p:cNvGrpSpPr/>
          <p:nvPr/>
        </p:nvGrpSpPr>
        <p:grpSpPr>
          <a:xfrm>
            <a:off x="4871644" y="2213556"/>
            <a:ext cx="492443" cy="461665"/>
            <a:chOff x="7516281" y="2673548"/>
            <a:chExt cx="492443" cy="461665"/>
          </a:xfrm>
        </p:grpSpPr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11E883B8-6DDC-4CC1-8707-39D7A1542B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8209E3C3-E98E-4C55-8189-B9952DF419B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10" name="グループ化 9" descr="スマートフォンのホーム画面の画像">
            <a:extLst>
              <a:ext uri="{FF2B5EF4-FFF2-40B4-BE49-F238E27FC236}">
                <a16:creationId xmlns:a16="http://schemas.microsoft.com/office/drawing/2014/main" id="{FCC8FCBF-1382-4ED0-A7B7-3EA880C9A0A8}"/>
              </a:ext>
            </a:extLst>
          </p:cNvPr>
          <p:cNvGrpSpPr/>
          <p:nvPr/>
        </p:nvGrpSpPr>
        <p:grpSpPr>
          <a:xfrm>
            <a:off x="3314494" y="2352331"/>
            <a:ext cx="1440000" cy="2561326"/>
            <a:chOff x="3314494" y="2352331"/>
            <a:chExt cx="1440000" cy="256132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4B40234A-AF32-4A36-A28B-3F497C5EB3EA}"/>
                </a:ext>
              </a:extLst>
            </p:cNvPr>
            <p:cNvGrpSpPr/>
            <p:nvPr/>
          </p:nvGrpSpPr>
          <p:grpSpPr>
            <a:xfrm>
              <a:off x="3314494" y="2352331"/>
              <a:ext cx="1440000" cy="2561326"/>
              <a:chOff x="3314494" y="2352331"/>
              <a:chExt cx="1440000" cy="2561326"/>
            </a:xfrm>
          </p:grpSpPr>
          <p:sp>
            <p:nvSpPr>
              <p:cNvPr id="14" name="object 15"/>
              <p:cNvSpPr>
                <a:spLocks noChangeAspect="1"/>
              </p:cNvSpPr>
              <p:nvPr/>
            </p:nvSpPr>
            <p:spPr>
              <a:xfrm>
                <a:off x="3314494" y="2352331"/>
                <a:ext cx="1440000" cy="2561326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64" name="正方形/長方形 63"/>
              <p:cNvSpPr>
                <a:spLocks noChangeAspect="1"/>
              </p:cNvSpPr>
              <p:nvPr/>
            </p:nvSpPr>
            <p:spPr>
              <a:xfrm>
                <a:off x="3982390" y="3507227"/>
                <a:ext cx="432000" cy="4320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  <a:effectLst>
                <a:glow rad="254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3" name="図形グループ 62">
              <a:extLst>
                <a:ext uri="{FF2B5EF4-FFF2-40B4-BE49-F238E27FC236}">
                  <a16:creationId xmlns:a16="http://schemas.microsoft.com/office/drawing/2014/main" id="{0D6A8FA0-9940-4C33-9075-5D89393B5CEB}"/>
                </a:ext>
              </a:extLst>
            </p:cNvPr>
            <p:cNvGrpSpPr/>
            <p:nvPr/>
          </p:nvGrpSpPr>
          <p:grpSpPr>
            <a:xfrm>
              <a:off x="3702640" y="3299738"/>
              <a:ext cx="492443" cy="461665"/>
              <a:chOff x="7516281" y="2673548"/>
              <a:chExt cx="492443" cy="461665"/>
            </a:xfrm>
          </p:grpSpPr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11E883B8-6DDC-4CC1-8707-39D7A1542B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7502" y="2734482"/>
                <a:ext cx="270000" cy="27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8209E3C3-E98E-4C55-8189-B9952DF419BD}"/>
                  </a:ext>
                </a:extLst>
              </p:cNvPr>
              <p:cNvSpPr/>
              <p:nvPr/>
            </p:nvSpPr>
            <p:spPr>
              <a:xfrm>
                <a:off x="7516281" y="2673548"/>
                <a:ext cx="4924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ja-JP" altLang="en-US" sz="2400" b="1" dirty="0">
                    <a:solidFill>
                      <a:srgbClr val="009650"/>
                    </a:solidFill>
                    <a:latin typeface="Meiryo" charset="-128"/>
                    <a:ea typeface="Meiryo" charset="-128"/>
                    <a:cs typeface="Meiryo" charset="-128"/>
                  </a:rPr>
                  <a:t>❶</a:t>
                </a:r>
                <a:endParaRPr lang="en-US" altLang="ja-JP" sz="2400" b="1" dirty="0">
                  <a:solidFill>
                    <a:srgbClr val="009650"/>
                  </a:solidFill>
                  <a:latin typeface="Meiryo" charset="-128"/>
                  <a:ea typeface="Meiryo" charset="-128"/>
                  <a:cs typeface="Meiryo" charset="-128"/>
                </a:endParaRPr>
              </a:p>
            </p:txBody>
          </p:sp>
        </p:grpSp>
      </p:grp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6A013054-7987-46D2-89A9-B09248912486}"/>
              </a:ext>
            </a:extLst>
          </p:cNvPr>
          <p:cNvSpPr txBox="1"/>
          <p:nvPr/>
        </p:nvSpPr>
        <p:spPr>
          <a:xfrm>
            <a:off x="373591" y="1821976"/>
            <a:ext cx="360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</a:t>
            </a:r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Play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ストア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「アプリやゲームを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をタップ</a:t>
            </a: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「マイナポータル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検索</a:t>
            </a:r>
          </a:p>
          <a:p>
            <a:r>
              <a:rPr lang="en-US" altLang="ja-JP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ja-JP" altLang="en-US" sz="32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「インストール</a:t>
            </a:r>
            <a:r>
              <a:rPr lang="ja-JP" altLang="en-US" sz="2000" b="1" spc="-750" dirty="0">
                <a:latin typeface="Meiryo" charset="-128"/>
                <a:ea typeface="Meiryo" charset="-128"/>
                <a:cs typeface="Meiryo" charset="-128"/>
              </a:rPr>
              <a:t>」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を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en-US" altLang="ja-JP" sz="2000" b="1" dirty="0">
                <a:latin typeface="Meiryo" charset="-128"/>
                <a:ea typeface="Meiryo" charset="-128"/>
                <a:cs typeface="Meiryo" charset="-128"/>
              </a:rPr>
              <a:t>  </a:t>
            </a:r>
            <a:r>
              <a:rPr lang="ja-JP" altLang="en-US" sz="20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20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5E57FA7-A39F-4927-984D-A10422F483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0274" y="1748326"/>
            <a:ext cx="579783" cy="57978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EE107C1-1693-47EC-90FD-6728C8549C4B}"/>
              </a:ext>
            </a:extLst>
          </p:cNvPr>
          <p:cNvGrpSpPr/>
          <p:nvPr/>
        </p:nvGrpSpPr>
        <p:grpSpPr>
          <a:xfrm>
            <a:off x="6815861" y="2352331"/>
            <a:ext cx="381221" cy="322890"/>
            <a:chOff x="6815861" y="2352331"/>
            <a:chExt cx="381221" cy="322890"/>
          </a:xfrm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261D3966-FE32-455B-98F8-72A3F7F81B6B}"/>
                </a:ext>
              </a:extLst>
            </p:cNvPr>
            <p:cNvCxnSpPr/>
            <p:nvPr/>
          </p:nvCxnSpPr>
          <p:spPr>
            <a:xfrm>
              <a:off x="6815861" y="2675221"/>
              <a:ext cx="38122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6D33533-187B-432C-AEDC-30BDB2B7EEC9}"/>
                </a:ext>
              </a:extLst>
            </p:cNvPr>
            <p:cNvCxnSpPr/>
            <p:nvPr/>
          </p:nvCxnSpPr>
          <p:spPr>
            <a:xfrm flipV="1">
              <a:off x="6815861" y="2352331"/>
              <a:ext cx="0" cy="3228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44A4DE9-1F89-44D1-A4C6-B25AF0D53B16}"/>
              </a:ext>
            </a:extLst>
          </p:cNvPr>
          <p:cNvSpPr txBox="1"/>
          <p:nvPr/>
        </p:nvSpPr>
        <p:spPr>
          <a:xfrm>
            <a:off x="6916766" y="1833750"/>
            <a:ext cx="18004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※8/24</a:t>
            </a:r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アップデートにて</a:t>
            </a:r>
            <a:endParaRPr kumimoji="1" lang="en-US" altLang="ja-JP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新アイコンとなりました</a:t>
            </a:r>
          </a:p>
        </p:txBody>
      </p:sp>
    </p:spTree>
    <p:extLst>
      <p:ext uri="{BB962C8B-B14F-4D97-AF65-F5344CB8AC3E}">
        <p14:creationId xmlns:p14="http://schemas.microsoft.com/office/powerpoint/2010/main" val="1376897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D989780B5394E4C90BB822BB27333F3" ma:contentTypeVersion="12" ma:contentTypeDescription="新しいドキュメントを作成します。" ma:contentTypeScope="" ma:versionID="6e5101fd8c9a498dc70dd5b302edcbee">
  <xsd:schema xmlns:xsd="http://www.w3.org/2001/XMLSchema" xmlns:xs="http://www.w3.org/2001/XMLSchema" xmlns:p="http://schemas.microsoft.com/office/2006/metadata/properties" xmlns:ns1="http://schemas.microsoft.com/sharepoint/v3" xmlns:ns2="deba4b51-64a5-4b77-ab7f-812b7f55eafa" targetNamespace="http://schemas.microsoft.com/office/2006/metadata/properties" ma:root="true" ma:fieldsID="86a8ac51b1a4d23747e991e0d5cdf460" ns1:_="" ns2:_="">
    <xsd:import namespace="http://schemas.microsoft.com/sharepoint/v3"/>
    <xsd:import namespace="deba4b51-64a5-4b77-ab7f-812b7f55ea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a4b51-64a5-4b77-ab7f-812b7f55ea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642175F-BB82-471C-9562-CC2BD0ADEF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eba4b51-64a5-4b77-ab7f-812b7f55ea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7F8FE1-4434-4E62-9961-999C052E8A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5E8405-322E-4A13-8E84-4ADFD06B1E2F}">
  <ds:schemaRefs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eba4b51-64a5-4b77-ab7f-812b7f55eaf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3081</Words>
  <Application>Microsoft Office PowerPoint</Application>
  <PresentationFormat>画面に合わせる (4:3)</PresentationFormat>
  <Paragraphs>603</Paragraphs>
  <Slides>33</Slides>
  <Notes>33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8" baseType="lpstr">
      <vt:lpstr>AoyagiKouzanFontT</vt:lpstr>
      <vt:lpstr>BIZ UDPゴシック</vt:lpstr>
      <vt:lpstr>Meiryo UI</vt:lpstr>
      <vt:lpstr>Noto Sans JP</vt:lpstr>
      <vt:lpstr>Meiryo</vt:lpstr>
      <vt:lpstr>Meiryo</vt:lpstr>
      <vt:lpstr>游ゴシック</vt:lpstr>
      <vt:lpstr>游ゴシック</vt:lpstr>
      <vt:lpstr>游ゴシック Light</vt:lpstr>
      <vt:lpstr>Arial</vt:lpstr>
      <vt:lpstr>Calibri</vt:lpstr>
      <vt:lpstr>Calibri Light</vt:lpstr>
      <vt:lpstr>Times New Roman</vt:lpstr>
      <vt:lpstr>ホワイト</vt:lpstr>
      <vt:lpstr>think-cell スライド</vt:lpstr>
      <vt:lpstr>PowerPoint プレゼンテーション</vt:lpstr>
      <vt:lpstr>マイナンバーカードで暮らしを便利に</vt:lpstr>
      <vt:lpstr>PowerPoint プレゼンテーション</vt:lpstr>
      <vt:lpstr>PowerPoint プレゼンテーション</vt:lpstr>
      <vt:lpstr>マイナポータルとは？</vt:lpstr>
      <vt:lpstr>マイナポータルでできること</vt:lpstr>
      <vt:lpstr>マイナポータルの利用の手順</vt:lpstr>
      <vt:lpstr>PowerPoint プレゼンテーション</vt:lpstr>
      <vt:lpstr>マイナポータルアプリの入手 および インストールのしかた</vt:lpstr>
      <vt:lpstr>マイナポータルアプリの入手 および インストールのしかた</vt:lpstr>
      <vt:lpstr>マイナポータルにログイン</vt:lpstr>
      <vt:lpstr>マイナポータルにログイン</vt:lpstr>
      <vt:lpstr>マイナポータルにログイン</vt:lpstr>
      <vt:lpstr>マイナポータルに関する確認サイト</vt:lpstr>
      <vt:lpstr>PowerPoint プレゼンテーション</vt:lpstr>
      <vt:lpstr>健康保険証利用の申込のしかた</vt:lpstr>
      <vt:lpstr>健康保険証利用の申込のしかた</vt:lpstr>
      <vt:lpstr>健康保険証利用の申込のしかた</vt:lpstr>
      <vt:lpstr>健康保険証利用の申込のしかた</vt:lpstr>
      <vt:lpstr>健康保険証の利用のしかた</vt:lpstr>
      <vt:lpstr>健康保険証の利用のしかた</vt:lpstr>
      <vt:lpstr>健康保険証の利用のしかた</vt:lpstr>
      <vt:lpstr>健康保険証の利用のしかた</vt:lpstr>
      <vt:lpstr>PowerPoint プレゼンテーション</vt:lpstr>
      <vt:lpstr>公金受取口座の登録のしかた</vt:lpstr>
      <vt:lpstr>公金受取口座の登録のしかた</vt:lpstr>
      <vt:lpstr>公金受取口座の登録のしかた</vt:lpstr>
      <vt:lpstr>公金受取口座の登録のしかた</vt:lpstr>
      <vt:lpstr>公金受取口座の登録のしかた</vt:lpstr>
      <vt:lpstr>公金受取口座の登録のしかた</vt:lpstr>
      <vt:lpstr>公金受取口座の登録のしかた</vt:lpstr>
      <vt:lpstr>公金受取口座の登録のしかた</vt:lpstr>
      <vt:lpstr>公金受取口座登録制度の詳細や 登録が可能な金融機関の確認方法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2021-08-16T09:05:36Z</dcterms:created>
  <dcterms:modified xsi:type="dcterms:W3CDTF">2023-08-29T09:52:01Z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0x0101002D989780B5394E4C90BB822BB27333F3</vt:lpwstr>
  </property>
</Properties>
</file>