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0" r:id="rId4"/>
  </p:sldMasterIdLst>
  <p:notesMasterIdLst>
    <p:notesMasterId r:id="rId45"/>
  </p:notesMasterIdLst>
  <p:handoutMasterIdLst>
    <p:handoutMasterId r:id="rId46"/>
  </p:handoutMasterIdLst>
  <p:sldIdLst>
    <p:sldId id="345" r:id="rId5"/>
    <p:sldId id="348" r:id="rId6"/>
    <p:sldId id="567" r:id="rId7"/>
    <p:sldId id="372" r:id="rId8"/>
    <p:sldId id="439" r:id="rId9"/>
    <p:sldId id="440" r:id="rId10"/>
    <p:sldId id="438" r:id="rId11"/>
    <p:sldId id="429" r:id="rId12"/>
    <p:sldId id="450" r:id="rId13"/>
    <p:sldId id="431" r:id="rId14"/>
    <p:sldId id="430" r:id="rId15"/>
    <p:sldId id="412" r:id="rId16"/>
    <p:sldId id="428" r:id="rId17"/>
    <p:sldId id="434" r:id="rId18"/>
    <p:sldId id="435" r:id="rId19"/>
    <p:sldId id="436" r:id="rId20"/>
    <p:sldId id="441" r:id="rId21"/>
    <p:sldId id="442" r:id="rId22"/>
    <p:sldId id="444" r:id="rId23"/>
    <p:sldId id="569" r:id="rId24"/>
    <p:sldId id="516" r:id="rId25"/>
    <p:sldId id="571" r:id="rId26"/>
    <p:sldId id="519" r:id="rId27"/>
    <p:sldId id="521" r:id="rId28"/>
    <p:sldId id="527" r:id="rId29"/>
    <p:sldId id="526" r:id="rId30"/>
    <p:sldId id="528" r:id="rId31"/>
    <p:sldId id="529" r:id="rId32"/>
    <p:sldId id="531" r:id="rId33"/>
    <p:sldId id="517" r:id="rId34"/>
    <p:sldId id="446" r:id="rId35"/>
    <p:sldId id="447" r:id="rId36"/>
    <p:sldId id="448" r:id="rId37"/>
    <p:sldId id="572" r:id="rId38"/>
    <p:sldId id="460" r:id="rId39"/>
    <p:sldId id="449" r:id="rId40"/>
    <p:sldId id="568" r:id="rId41"/>
    <p:sldId id="455" r:id="rId42"/>
    <p:sldId id="452" r:id="rId43"/>
    <p:sldId id="453" r:id="rId44"/>
  </p:sldIdLst>
  <p:sldSz cx="9144000" cy="6858000" type="screen4x3"/>
  <p:notesSz cx="6737350" cy="9869488"/>
  <p:custDataLst>
    <p:tags r:id="rId4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5F1F5"/>
    <a:srgbClr val="FF3300"/>
    <a:srgbClr val="4472C4"/>
    <a:srgbClr val="FFC000"/>
    <a:srgbClr val="FF81AF"/>
    <a:srgbClr val="FF3E41"/>
    <a:srgbClr val="4EAE2F"/>
    <a:srgbClr val="8FA1C1"/>
    <a:srgbClr val="56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300E0-12A4-4144-9F69-387D5A6334E8}" v="4" dt="2025-03-27T15:05:52.5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6010" autoAdjust="0"/>
  </p:normalViewPr>
  <p:slideViewPr>
    <p:cSldViewPr snapToGrid="0" snapToObjects="1">
      <p:cViewPr varScale="1">
        <p:scale>
          <a:sx n="46" d="100"/>
          <a:sy n="46" d="100"/>
        </p:scale>
        <p:origin x="1756"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716"/>
    </p:cViewPr>
  </p:sorterViewPr>
  <p:notesViewPr>
    <p:cSldViewPr snapToGrid="0" snapToObjects="1">
      <p:cViewPr>
        <p:scale>
          <a:sx n="75" d="100"/>
          <a:sy n="75" d="100"/>
        </p:scale>
        <p:origin x="4038" y="1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6AC3A6B-D3DE-FAD6-B504-2065745A12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8655606-7ABE-D858-D678-DC374A76DDEA}"/>
              </a:ext>
            </a:extLst>
          </p:cNvPr>
          <p:cNvSpPr>
            <a:spLocks noGrp="1"/>
          </p:cNvSpPr>
          <p:nvPr>
            <p:ph type="dt" sz="quarter" idx="1"/>
          </p:nvPr>
        </p:nvSpPr>
        <p:spPr>
          <a:xfrm>
            <a:off x="3816350" y="0"/>
            <a:ext cx="2919413" cy="495300"/>
          </a:xfrm>
          <a:prstGeom prst="rect">
            <a:avLst/>
          </a:prstGeom>
        </p:spPr>
        <p:txBody>
          <a:bodyPr vert="horz" lIns="91426" tIns="45713" rIns="91426" bIns="45713" rtlCol="0"/>
          <a:lstStyle>
            <a:lvl1pPr algn="r">
              <a:defRPr sz="1200"/>
            </a:lvl1pPr>
          </a:lstStyle>
          <a:p>
            <a:fld id="{D0936D4B-0E56-45E7-87D0-778A891D834E}"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EC6C17BE-63C5-F24C-E8B9-6B0E1098AEA8}"/>
              </a:ext>
            </a:extLst>
          </p:cNvPr>
          <p:cNvSpPr>
            <a:spLocks noGrp="1"/>
          </p:cNvSpPr>
          <p:nvPr>
            <p:ph type="ftr" sz="quarter" idx="2"/>
          </p:nvPr>
        </p:nvSpPr>
        <p:spPr>
          <a:xfrm>
            <a:off x="0" y="9374189"/>
            <a:ext cx="2919413" cy="495300"/>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0662E8-BC27-5F18-E1CB-6F9CDB4E5A85}"/>
              </a:ext>
            </a:extLst>
          </p:cNvPr>
          <p:cNvSpPr>
            <a:spLocks noGrp="1"/>
          </p:cNvSpPr>
          <p:nvPr>
            <p:ph type="sldNum" sz="quarter" idx="3"/>
          </p:nvPr>
        </p:nvSpPr>
        <p:spPr>
          <a:xfrm>
            <a:off x="3816350" y="9374189"/>
            <a:ext cx="2919413" cy="495300"/>
          </a:xfrm>
          <a:prstGeom prst="rect">
            <a:avLst/>
          </a:prstGeom>
        </p:spPr>
        <p:txBody>
          <a:bodyPr vert="horz" lIns="91426" tIns="45713" rIns="91426" bIns="45713" rtlCol="0" anchor="b"/>
          <a:lstStyle>
            <a:lvl1pPr algn="r">
              <a:defRPr sz="1200"/>
            </a:lvl1pPr>
          </a:lstStyle>
          <a:p>
            <a:fld id="{46324E05-65EB-4DD0-BFF3-CFD0795AF230}" type="slidenum">
              <a:rPr kumimoji="1" lang="ja-JP" altLang="en-US" smtClean="0"/>
              <a:t>‹#›</a:t>
            </a:fld>
            <a:endParaRPr kumimoji="1" lang="ja-JP" altLang="en-US"/>
          </a:p>
        </p:txBody>
      </p:sp>
    </p:spTree>
    <p:extLst>
      <p:ext uri="{BB962C8B-B14F-4D97-AF65-F5344CB8AC3E}">
        <p14:creationId xmlns:p14="http://schemas.microsoft.com/office/powerpoint/2010/main" val="423323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519" cy="495188"/>
          </a:xfrm>
          <a:prstGeom prst="rect">
            <a:avLst/>
          </a:prstGeom>
        </p:spPr>
        <p:txBody>
          <a:bodyPr vert="horz" lIns="91439" tIns="45721" rIns="91439"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1439" tIns="45721" rIns="91439" bIns="45721" rtlCol="0"/>
          <a:lstStyle>
            <a:lvl1pPr algn="r">
              <a:defRPr sz="1200"/>
            </a:lvl1pPr>
          </a:lstStyle>
          <a:p>
            <a:fld id="{BA50B120-CD90-CA4A-A384-DB7B908530F3}"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703263" y="612775"/>
            <a:ext cx="5330825" cy="3997325"/>
          </a:xfrm>
          <a:prstGeom prst="rect">
            <a:avLst/>
          </a:prstGeom>
          <a:noFill/>
          <a:ln w="12700">
            <a:solidFill>
              <a:prstClr val="black"/>
            </a:solidFill>
          </a:ln>
        </p:spPr>
        <p:txBody>
          <a:bodyPr vert="horz" lIns="91439" tIns="45721" rIns="91439" bIns="45721" rtlCol="0" anchor="ctr"/>
          <a:lstStyle/>
          <a:p>
            <a:endParaRPr lang="ja-JP" altLang="en-US"/>
          </a:p>
        </p:txBody>
      </p:sp>
      <p:sp>
        <p:nvSpPr>
          <p:cNvPr id="5" name="ノート プレースホルダー 4"/>
          <p:cNvSpPr>
            <a:spLocks noGrp="1"/>
          </p:cNvSpPr>
          <p:nvPr>
            <p:ph type="body" sz="quarter" idx="3"/>
          </p:nvPr>
        </p:nvSpPr>
        <p:spPr>
          <a:xfrm>
            <a:off x="415652" y="4713773"/>
            <a:ext cx="5906047" cy="4624610"/>
          </a:xfrm>
          <a:prstGeom prst="rect">
            <a:avLst/>
          </a:prstGeom>
        </p:spPr>
        <p:txBody>
          <a:bodyPr vert="horz" lIns="91439" tIns="45721" rIns="91439"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3"/>
            <a:ext cx="2919519" cy="495187"/>
          </a:xfrm>
          <a:prstGeom prst="rect">
            <a:avLst/>
          </a:prstGeom>
        </p:spPr>
        <p:txBody>
          <a:bodyPr vert="horz" lIns="91439" tIns="45721" rIns="91439"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3"/>
            <a:ext cx="2919519" cy="495187"/>
          </a:xfrm>
          <a:prstGeom prst="rect">
            <a:avLst/>
          </a:prstGeom>
        </p:spPr>
        <p:txBody>
          <a:bodyPr vert="horz" lIns="91439" tIns="45721" rIns="91439" bIns="4572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CAD290E2-5D58-0ACF-70D0-FB3E63EB37F2}"/>
              </a:ext>
            </a:extLst>
          </p:cNvPr>
          <p:cNvSpPr>
            <a:spLocks noGrp="1" noRot="1" noChangeAspect="1"/>
          </p:cNvSpPr>
          <p:nvPr>
            <p:ph type="sldImg"/>
          </p:nvPr>
        </p:nvSpPr>
        <p:spPr/>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28175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2183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24021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816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193109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7971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r>
              <a:rPr lang="ja-JP" altLang="en-US" sz="1100" dirty="0">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067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dirty="0"/>
          </a:p>
        </p:txBody>
      </p:sp>
      <p:sp>
        <p:nvSpPr>
          <p:cNvPr id="11" name="スライド イメージ プレースホルダー 10">
            <a:extLst>
              <a:ext uri="{FF2B5EF4-FFF2-40B4-BE49-F238E27FC236}">
                <a16:creationId xmlns:a16="http://schemas.microsoft.com/office/drawing/2014/main" id="{006E85C6-9C02-FCEA-FFFD-48BEB15E037B}"/>
              </a:ext>
            </a:extLst>
          </p:cNvPr>
          <p:cNvSpPr>
            <a:spLocks noGrp="1" noRot="1" noChangeAspect="1"/>
          </p:cNvSpPr>
          <p:nvPr>
            <p:ph type="sldImg"/>
          </p:nvPr>
        </p:nvSpPr>
        <p:spPr/>
      </p:sp>
    </p:spTree>
    <p:extLst>
      <p:ext uri="{BB962C8B-B14F-4D97-AF65-F5344CB8AC3E}">
        <p14:creationId xmlns:p14="http://schemas.microsoft.com/office/powerpoint/2010/main" val="68925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9DA682DB-0343-F664-4532-CD2D3DEFF2A6}"/>
              </a:ext>
            </a:extLst>
          </p:cNvPr>
          <p:cNvSpPr>
            <a:spLocks noGrp="1" noRot="1" noChangeAspect="1"/>
          </p:cNvSpPr>
          <p:nvPr>
            <p:ph type="sldImg"/>
          </p:nvPr>
        </p:nvSpPr>
        <p:spPr/>
      </p:sp>
    </p:spTree>
    <p:extLst>
      <p:ext uri="{BB962C8B-B14F-4D97-AF65-F5344CB8AC3E}">
        <p14:creationId xmlns:p14="http://schemas.microsoft.com/office/powerpoint/2010/main" val="330837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77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E1C7AFC-CFB2-404C-A69D-ECFBCE546BF5}" type="slidenum">
              <a:rPr lang="ja-JP" altLang="en-US" smtClean="0"/>
              <a:pPr/>
              <a:t>2</a:t>
            </a:fld>
            <a:endParaRPr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014C07CB-2FC4-93AE-CD78-F39888FFADA0}"/>
              </a:ext>
            </a:extLst>
          </p:cNvPr>
          <p:cNvSpPr>
            <a:spLocks noGrp="1" noRot="1" noChangeAspect="1"/>
          </p:cNvSpPr>
          <p:nvPr>
            <p:ph type="sldImg"/>
          </p:nvPr>
        </p:nvSpPr>
        <p:spPr/>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endParaRPr lang="ja-JP" altLang="ja-JP" sz="1100" kern="100" dirty="0">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424782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2A56DAAE-32E2-753D-AD34-530D14186D95}"/>
              </a:ext>
            </a:extLst>
          </p:cNvPr>
          <p:cNvSpPr>
            <a:spLocks noGrp="1" noRot="1" noChangeAspect="1"/>
          </p:cNvSpPr>
          <p:nvPr>
            <p:ph type="sldImg"/>
          </p:nvPr>
        </p:nvSpPr>
        <p:spPr/>
      </p:sp>
    </p:spTree>
    <p:extLst>
      <p:ext uri="{BB962C8B-B14F-4D97-AF65-F5344CB8AC3E}">
        <p14:creationId xmlns:p14="http://schemas.microsoft.com/office/powerpoint/2010/main" val="175420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22</a:t>
            </a:fld>
            <a:endParaRPr lang="ja-JP" altLang="en-US"/>
          </a:p>
        </p:txBody>
      </p:sp>
      <p:sp>
        <p:nvSpPr>
          <p:cNvPr id="10" name="スライド イメージ プレースホルダー 9">
            <a:extLst>
              <a:ext uri="{FF2B5EF4-FFF2-40B4-BE49-F238E27FC236}">
                <a16:creationId xmlns:a16="http://schemas.microsoft.com/office/drawing/2014/main" id="{FF093881-DFAE-B504-4109-38ADB270BFC8}"/>
              </a:ext>
            </a:extLst>
          </p:cNvPr>
          <p:cNvSpPr>
            <a:spLocks noGrp="1" noRot="1" noChangeAspect="1"/>
          </p:cNvSpPr>
          <p:nvPr>
            <p:ph type="sldImg"/>
          </p:nvPr>
        </p:nvSpPr>
        <p:spPr/>
      </p:sp>
    </p:spTree>
    <p:extLst>
      <p:ext uri="{BB962C8B-B14F-4D97-AF65-F5344CB8AC3E}">
        <p14:creationId xmlns:p14="http://schemas.microsoft.com/office/powerpoint/2010/main" val="146156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23</a:t>
            </a:fld>
            <a:endParaRPr lang="ja-JP" altLang="en-US"/>
          </a:p>
        </p:txBody>
      </p:sp>
      <p:sp>
        <p:nvSpPr>
          <p:cNvPr id="10" name="スライド イメージ プレースホルダー 9">
            <a:extLst>
              <a:ext uri="{FF2B5EF4-FFF2-40B4-BE49-F238E27FC236}">
                <a16:creationId xmlns:a16="http://schemas.microsoft.com/office/drawing/2014/main" id="{1CADFB44-1162-7D71-4AEF-995057256027}"/>
              </a:ext>
            </a:extLst>
          </p:cNvPr>
          <p:cNvSpPr>
            <a:spLocks noGrp="1" noRot="1" noChangeAspect="1"/>
          </p:cNvSpPr>
          <p:nvPr>
            <p:ph type="sldImg"/>
          </p:nvPr>
        </p:nvSpPr>
        <p:spPr/>
      </p:sp>
    </p:spTree>
    <p:extLst>
      <p:ext uri="{BB962C8B-B14F-4D97-AF65-F5344CB8AC3E}">
        <p14:creationId xmlns:p14="http://schemas.microsoft.com/office/powerpoint/2010/main" val="57212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24</a:t>
            </a:fld>
            <a:endParaRPr lang="ja-JP" altLang="en-US"/>
          </a:p>
        </p:txBody>
      </p:sp>
      <p:sp>
        <p:nvSpPr>
          <p:cNvPr id="10" name="スライド イメージ プレースホルダー 9">
            <a:extLst>
              <a:ext uri="{FF2B5EF4-FFF2-40B4-BE49-F238E27FC236}">
                <a16:creationId xmlns:a16="http://schemas.microsoft.com/office/drawing/2014/main" id="{7AFAE99B-E7A7-C0AA-B01F-07B44C15DF2F}"/>
              </a:ext>
            </a:extLst>
          </p:cNvPr>
          <p:cNvSpPr>
            <a:spLocks noGrp="1" noRot="1" noChangeAspect="1"/>
          </p:cNvSpPr>
          <p:nvPr>
            <p:ph type="sldImg"/>
          </p:nvPr>
        </p:nvSpPr>
        <p:spPr/>
      </p:sp>
    </p:spTree>
    <p:extLst>
      <p:ext uri="{BB962C8B-B14F-4D97-AF65-F5344CB8AC3E}">
        <p14:creationId xmlns:p14="http://schemas.microsoft.com/office/powerpoint/2010/main" val="289948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A58B3F9A-3E68-5C8A-26D5-138F2B3D2C12}"/>
              </a:ext>
            </a:extLst>
          </p:cNvPr>
          <p:cNvSpPr>
            <a:spLocks noGrp="1" noRot="1" noChangeAspect="1"/>
          </p:cNvSpPr>
          <p:nvPr>
            <p:ph type="sldImg"/>
          </p:nvPr>
        </p:nvSpPr>
        <p:spPr/>
      </p:sp>
    </p:spTree>
    <p:extLst>
      <p:ext uri="{BB962C8B-B14F-4D97-AF65-F5344CB8AC3E}">
        <p14:creationId xmlns:p14="http://schemas.microsoft.com/office/powerpoint/2010/main" val="239779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26</a:t>
            </a:fld>
            <a:endParaRPr lang="ja-JP" altLang="en-US"/>
          </a:p>
        </p:txBody>
      </p:sp>
      <p:sp>
        <p:nvSpPr>
          <p:cNvPr id="10" name="スライド イメージ プレースホルダー 9">
            <a:extLst>
              <a:ext uri="{FF2B5EF4-FFF2-40B4-BE49-F238E27FC236}">
                <a16:creationId xmlns:a16="http://schemas.microsoft.com/office/drawing/2014/main" id="{E639D3E4-09A5-E72A-CE21-84EC68FFDF9A}"/>
              </a:ext>
            </a:extLst>
          </p:cNvPr>
          <p:cNvSpPr>
            <a:spLocks noGrp="1" noRot="1" noChangeAspect="1"/>
          </p:cNvSpPr>
          <p:nvPr>
            <p:ph type="sldImg"/>
          </p:nvPr>
        </p:nvSpPr>
        <p:spPr/>
      </p:sp>
    </p:spTree>
    <p:extLst>
      <p:ext uri="{BB962C8B-B14F-4D97-AF65-F5344CB8AC3E}">
        <p14:creationId xmlns:p14="http://schemas.microsoft.com/office/powerpoint/2010/main" val="105659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28B405A9-1486-1E6D-3AB5-EF9957768131}"/>
              </a:ext>
            </a:extLst>
          </p:cNvPr>
          <p:cNvSpPr>
            <a:spLocks noGrp="1" noRot="1" noChangeAspect="1"/>
          </p:cNvSpPr>
          <p:nvPr>
            <p:ph type="sldImg"/>
          </p:nvPr>
        </p:nvSpPr>
        <p:spPr/>
      </p:sp>
    </p:spTree>
    <p:extLst>
      <p:ext uri="{BB962C8B-B14F-4D97-AF65-F5344CB8AC3E}">
        <p14:creationId xmlns:p14="http://schemas.microsoft.com/office/powerpoint/2010/main" val="4271642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28</a:t>
            </a:fld>
            <a:endParaRPr lang="ja-JP" altLang="en-US"/>
          </a:p>
        </p:txBody>
      </p:sp>
      <p:sp>
        <p:nvSpPr>
          <p:cNvPr id="10" name="スライド イメージ プレースホルダー 9">
            <a:extLst>
              <a:ext uri="{FF2B5EF4-FFF2-40B4-BE49-F238E27FC236}">
                <a16:creationId xmlns:a16="http://schemas.microsoft.com/office/drawing/2014/main" id="{641EA990-9D3A-3A61-D08B-97CCD5CC9B80}"/>
              </a:ext>
            </a:extLst>
          </p:cNvPr>
          <p:cNvSpPr>
            <a:spLocks noGrp="1" noRot="1" noChangeAspect="1"/>
          </p:cNvSpPr>
          <p:nvPr>
            <p:ph type="sldImg"/>
          </p:nvPr>
        </p:nvSpPr>
        <p:spPr/>
      </p:sp>
    </p:spTree>
    <p:extLst>
      <p:ext uri="{BB962C8B-B14F-4D97-AF65-F5344CB8AC3E}">
        <p14:creationId xmlns:p14="http://schemas.microsoft.com/office/powerpoint/2010/main" val="218532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29</a:t>
            </a:fld>
            <a:endParaRPr lang="ja-JP" altLang="en-US"/>
          </a:p>
        </p:txBody>
      </p:sp>
      <p:sp>
        <p:nvSpPr>
          <p:cNvPr id="10" name="スライド イメージ プレースホルダー 9">
            <a:extLst>
              <a:ext uri="{FF2B5EF4-FFF2-40B4-BE49-F238E27FC236}">
                <a16:creationId xmlns:a16="http://schemas.microsoft.com/office/drawing/2014/main" id="{150A7200-E5E2-AA73-530E-4E27F2732ECA}"/>
              </a:ext>
            </a:extLst>
          </p:cNvPr>
          <p:cNvSpPr>
            <a:spLocks noGrp="1" noRot="1" noChangeAspect="1"/>
          </p:cNvSpPr>
          <p:nvPr>
            <p:ph type="sldImg"/>
          </p:nvPr>
        </p:nvSpPr>
        <p:spPr/>
      </p:sp>
    </p:spTree>
    <p:extLst>
      <p:ext uri="{BB962C8B-B14F-4D97-AF65-F5344CB8AC3E}">
        <p14:creationId xmlns:p14="http://schemas.microsoft.com/office/powerpoint/2010/main" val="39162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E1C7AFC-CFB2-404C-A69D-ECFBCE546BF5}" type="slidenum">
              <a:rPr lang="ja-JP" altLang="en-US" smtClean="0"/>
              <a:pPr/>
              <a:t>3</a:t>
            </a:fld>
            <a:endParaRPr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8E957CC5-CCC0-6086-9891-72A914FDE87B}"/>
              </a:ext>
            </a:extLst>
          </p:cNvPr>
          <p:cNvSpPr>
            <a:spLocks noGrp="1" noRot="1" noChangeAspect="1"/>
          </p:cNvSpPr>
          <p:nvPr>
            <p:ph type="sldImg"/>
          </p:nvPr>
        </p:nvSpPr>
        <p:spPr/>
      </p:sp>
    </p:spTree>
    <p:extLst>
      <p:ext uri="{BB962C8B-B14F-4D97-AF65-F5344CB8AC3E}">
        <p14:creationId xmlns:p14="http://schemas.microsoft.com/office/powerpoint/2010/main" val="243145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5F439ACA-7526-34DC-4475-5519494D8C61}"/>
              </a:ext>
            </a:extLst>
          </p:cNvPr>
          <p:cNvSpPr>
            <a:spLocks noGrp="1" noRot="1" noChangeAspect="1"/>
          </p:cNvSpPr>
          <p:nvPr>
            <p:ph type="sldImg"/>
          </p:nvPr>
        </p:nvSpPr>
        <p:spPr/>
      </p:sp>
    </p:spTree>
    <p:extLst>
      <p:ext uri="{BB962C8B-B14F-4D97-AF65-F5344CB8AC3E}">
        <p14:creationId xmlns:p14="http://schemas.microsoft.com/office/powerpoint/2010/main" val="255910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31</a:t>
            </a:fld>
            <a:endParaRPr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endParaRPr lang="ja-JP" altLang="en-US" dirty="0"/>
          </a:p>
        </p:txBody>
      </p:sp>
      <p:sp>
        <p:nvSpPr>
          <p:cNvPr id="11" name="スライド イメージ プレースホルダー 10">
            <a:extLst>
              <a:ext uri="{FF2B5EF4-FFF2-40B4-BE49-F238E27FC236}">
                <a16:creationId xmlns:a16="http://schemas.microsoft.com/office/drawing/2014/main" id="{35425BE2-8E8D-3B42-D176-4066F86B811C}"/>
              </a:ext>
            </a:extLst>
          </p:cNvPr>
          <p:cNvSpPr>
            <a:spLocks noGrp="1" noRot="1" noChangeAspect="1"/>
          </p:cNvSpPr>
          <p:nvPr>
            <p:ph type="sldImg"/>
          </p:nvPr>
        </p:nvSpPr>
        <p:spPr/>
      </p:sp>
    </p:spTree>
    <p:extLst>
      <p:ext uri="{BB962C8B-B14F-4D97-AF65-F5344CB8AC3E}">
        <p14:creationId xmlns:p14="http://schemas.microsoft.com/office/powerpoint/2010/main" val="351648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400529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839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639969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387878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36</a:t>
            </a:fld>
            <a:endParaRPr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A378E1F9-96D2-FFDF-332C-E953B9B1AF31}"/>
              </a:ext>
            </a:extLst>
          </p:cNvPr>
          <p:cNvSpPr>
            <a:spLocks noGrp="1" noRot="1" noChangeAspect="1"/>
          </p:cNvSpPr>
          <p:nvPr>
            <p:ph type="sldImg"/>
          </p:nvPr>
        </p:nvSpPr>
        <p:spPr/>
      </p:sp>
    </p:spTree>
    <p:extLst>
      <p:ext uri="{BB962C8B-B14F-4D97-AF65-F5344CB8AC3E}">
        <p14:creationId xmlns:p14="http://schemas.microsoft.com/office/powerpoint/2010/main" val="3423830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37</a:t>
            </a:fld>
            <a:endParaRPr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4909A6A4-668D-F354-2CA4-90EA40B1D873}"/>
              </a:ext>
            </a:extLst>
          </p:cNvPr>
          <p:cNvSpPr>
            <a:spLocks noGrp="1" noRot="1" noChangeAspect="1"/>
          </p:cNvSpPr>
          <p:nvPr>
            <p:ph type="sldImg"/>
          </p:nvPr>
        </p:nvSpPr>
        <p:spPr/>
      </p:sp>
    </p:spTree>
    <p:extLst>
      <p:ext uri="{BB962C8B-B14F-4D97-AF65-F5344CB8AC3E}">
        <p14:creationId xmlns:p14="http://schemas.microsoft.com/office/powerpoint/2010/main" val="654455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38</a:t>
            </a:fld>
            <a:endParaRPr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6E533BBC-A7D9-DD70-6F83-618DFFD9A3F9}"/>
              </a:ext>
            </a:extLst>
          </p:cNvPr>
          <p:cNvSpPr>
            <a:spLocks noGrp="1" noRot="1" noChangeAspect="1"/>
          </p:cNvSpPr>
          <p:nvPr>
            <p:ph type="sldImg"/>
          </p:nvPr>
        </p:nvSpPr>
        <p:spPr/>
      </p:sp>
    </p:spTree>
    <p:extLst>
      <p:ext uri="{BB962C8B-B14F-4D97-AF65-F5344CB8AC3E}">
        <p14:creationId xmlns:p14="http://schemas.microsoft.com/office/powerpoint/2010/main" val="407304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39</a:t>
            </a:fld>
            <a:endParaRPr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3C1EF82-96FC-A747-A538-2FD0E1D8CBB0}"/>
              </a:ext>
            </a:extLst>
          </p:cNvPr>
          <p:cNvSpPr>
            <a:spLocks noGrp="1" noRot="1" noChangeAspect="1"/>
          </p:cNvSpPr>
          <p:nvPr>
            <p:ph type="sldImg"/>
          </p:nvPr>
        </p:nvSpPr>
        <p:spPr/>
      </p:sp>
    </p:spTree>
    <p:extLst>
      <p:ext uri="{BB962C8B-B14F-4D97-AF65-F5344CB8AC3E}">
        <p14:creationId xmlns:p14="http://schemas.microsoft.com/office/powerpoint/2010/main" val="13832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AA1A0E7-1B54-F1A2-84C9-466B59EBDBB4}"/>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40</a:t>
            </a:fld>
            <a:endParaRPr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F3F806E-2DA1-3869-DF62-5D85914BF6F0}"/>
              </a:ext>
            </a:extLst>
          </p:cNvPr>
          <p:cNvSpPr>
            <a:spLocks noGrp="1" noRot="1" noChangeAspect="1"/>
          </p:cNvSpPr>
          <p:nvPr>
            <p:ph type="sldImg"/>
          </p:nvPr>
        </p:nvSpPr>
        <p:spPr/>
      </p:sp>
    </p:spTree>
    <p:extLst>
      <p:ext uri="{BB962C8B-B14F-4D97-AF65-F5344CB8AC3E}">
        <p14:creationId xmlns:p14="http://schemas.microsoft.com/office/powerpoint/2010/main" val="204581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363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151702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1947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endParaRPr lang="ja-JP" altLang="en-US" sz="1100" dirty="0"/>
          </a:p>
        </p:txBody>
      </p:sp>
    </p:spTree>
    <p:extLst>
      <p:ext uri="{BB962C8B-B14F-4D97-AF65-F5344CB8AC3E}">
        <p14:creationId xmlns:p14="http://schemas.microsoft.com/office/powerpoint/2010/main" val="251369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8523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41813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9235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3B08BD-C9BE-14EA-8E58-5E071630A314}"/>
              </a:ext>
            </a:extLst>
          </p:cNvPr>
          <p:cNvSpPr>
            <a:spLocks noGrp="1"/>
          </p:cNvSpPr>
          <p:nvPr>
            <p:ph idx="1"/>
          </p:nvPr>
        </p:nvSpPr>
        <p:spPr>
          <a:xfrm>
            <a:off x="628650" y="1825625"/>
            <a:ext cx="78867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996393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2"/>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6.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42.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3.tmp"/><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33.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34.xml"/><Relationship Id="rId7"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60.jpeg"/><Relationship Id="rId5" Type="http://schemas.openxmlformats.org/officeDocument/2006/relationships/image" Target="../media/image1.emf"/><Relationship Id="rId4" Type="http://schemas.openxmlformats.org/officeDocument/2006/relationships/oleObject" Target="../embeddings/oleObject18.bin"/><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35.xml"/><Relationship Id="rId7"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64.png"/><Relationship Id="rId9"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9.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68.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37.xml"/><Relationship Id="rId7" Type="http://schemas.openxmlformats.org/officeDocument/2006/relationships/image" Target="../media/image71.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70.png"/><Relationship Id="rId5" Type="http://schemas.openxmlformats.org/officeDocument/2006/relationships/image" Target="../media/image1.emf"/><Relationship Id="rId4" Type="http://schemas.openxmlformats.org/officeDocument/2006/relationships/oleObject" Target="../embeddings/oleObject21.bin"/><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7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notesSlide" Target="../notesSlides/notesSlide5.xml"/><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slideLayout" Target="../slideLayouts/slideLayout4.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1.emf"/><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oleObject" Target="../embeddings/oleObject2.bin"/><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9.xml"/><Relationship Id="rId7"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BAB9F13A-B8D3-A710-954C-D4F2C0EF281B}"/>
              </a:ext>
            </a:extLst>
          </p:cNvPr>
          <p:cNvSpPr txBox="1">
            <a:spLocks/>
          </p:cNvSpPr>
          <p:nvPr/>
        </p:nvSpPr>
        <p:spPr>
          <a:xfrm>
            <a:off x="669495" y="23174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スマートフォンを</a:t>
            </a: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安全に使うための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基本的なポイントを知ろう</a:t>
            </a:r>
          </a:p>
        </p:txBody>
      </p:sp>
      <p:pic>
        <p:nvPicPr>
          <p:cNvPr id="5" name="図 4" descr="アイコン&#10;&#10;自動的に生成された説明">
            <a:extLst>
              <a:ext uri="{FF2B5EF4-FFF2-40B4-BE49-F238E27FC236}">
                <a16:creationId xmlns:a16="http://schemas.microsoft.com/office/drawing/2014/main" id="{BD5A7CCF-F3D6-9CAE-F963-5322385BEEC6}"/>
              </a:ext>
            </a:extLst>
          </p:cNvPr>
          <p:cNvPicPr>
            <a:picLocks noChangeAspect="1"/>
          </p:cNvPicPr>
          <p:nvPr/>
        </p:nvPicPr>
        <p:blipFill>
          <a:blip r:embed="rId3"/>
          <a:stretch>
            <a:fillRect/>
          </a:stretch>
        </p:blipFill>
        <p:spPr>
          <a:xfrm>
            <a:off x="7808819" y="4686299"/>
            <a:ext cx="1089161" cy="2054553"/>
          </a:xfrm>
          <a:prstGeom prst="rect">
            <a:avLst/>
          </a:prstGeom>
        </p:spPr>
      </p:pic>
      <p:sp>
        <p:nvSpPr>
          <p:cNvPr id="2" name="テキスト ボックス 1">
            <a:extLst>
              <a:ext uri="{FF2B5EF4-FFF2-40B4-BE49-F238E27FC236}">
                <a16:creationId xmlns:a16="http://schemas.microsoft.com/office/drawing/2014/main" id="{E360BFED-A25B-35A8-F9B7-345354E2DAC3}"/>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
        <p:nvSpPr>
          <p:cNvPr id="3" name="テキスト ボックス 2">
            <a:extLst>
              <a:ext uri="{FF2B5EF4-FFF2-40B4-BE49-F238E27FC236}">
                <a16:creationId xmlns:a16="http://schemas.microsoft.com/office/drawing/2014/main" id="{5A196FCC-BED8-41CC-57D6-FFC43AA2A2EC}"/>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kumimoji="1" lang="ja-JP" altLang="en-US" sz="3600" dirty="0">
                <a:latin typeface="BIZ UDPゴシック" panose="020B0400000000000000" pitchFamily="50" charset="-128"/>
                <a:ea typeface="BIZ UDPゴシック" panose="020B0400000000000000" pitchFamily="50" charset="-128"/>
              </a:rPr>
              <a:t>基本編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989186"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4946442"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パターン認証</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1439652" y="6159883"/>
            <a:ext cx="62646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その他、指紋認証や顔認証なども利用できます。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082392"/>
            <a:ext cx="1800200" cy="2684691"/>
          </a:xfrm>
          <a:prstGeom prst="rect">
            <a:avLst/>
          </a:prstGeom>
        </p:spPr>
      </p:pic>
      <p:sp>
        <p:nvSpPr>
          <p:cNvPr id="34" name="正方形/長方形 33">
            <a:extLst>
              <a:ext uri="{FF2B5EF4-FFF2-40B4-BE49-F238E27FC236}">
                <a16:creationId xmlns:a16="http://schemas.microsoft.com/office/drawing/2014/main" id="{4629BF80-A109-4901-B04B-DC33C6DC7625}"/>
              </a:ext>
            </a:extLst>
          </p:cNvPr>
          <p:cNvSpPr/>
          <p:nvPr/>
        </p:nvSpPr>
        <p:spPr>
          <a:xfrm>
            <a:off x="5508104" y="3115105"/>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834E4A6-974A-4A34-A728-E786C6C71EA9}"/>
              </a:ext>
            </a:extLst>
          </p:cNvPr>
          <p:cNvSpPr/>
          <p:nvPr/>
        </p:nvSpPr>
        <p:spPr>
          <a:xfrm>
            <a:off x="633619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503CAF8C-DB70-4FCB-81E3-BE4C913D19CE}"/>
              </a:ext>
            </a:extLst>
          </p:cNvPr>
          <p:cNvSpPr/>
          <p:nvPr/>
        </p:nvSpPr>
        <p:spPr>
          <a:xfrm>
            <a:off x="6912260"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281D87B0-111D-47D7-9003-F2401682998E}"/>
              </a:ext>
            </a:extLst>
          </p:cNvPr>
          <p:cNvSpPr/>
          <p:nvPr/>
        </p:nvSpPr>
        <p:spPr>
          <a:xfrm>
            <a:off x="5796136" y="4738038"/>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9DF9A214-F648-4F38-8937-94AEE49562F1}"/>
              </a:ext>
            </a:extLst>
          </p:cNvPr>
          <p:cNvSpPr/>
          <p:nvPr/>
        </p:nvSpPr>
        <p:spPr>
          <a:xfrm>
            <a:off x="6336196"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7B4E661A-61AD-41F4-AA19-5EEED43F8DE2}"/>
              </a:ext>
            </a:extLst>
          </p:cNvPr>
          <p:cNvSpPr/>
          <p:nvPr/>
        </p:nvSpPr>
        <p:spPr>
          <a:xfrm>
            <a:off x="6912260"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9E1A4E8-0655-4597-A0C3-C4CB87D5AC94}"/>
              </a:ext>
            </a:extLst>
          </p:cNvPr>
          <p:cNvSpPr/>
          <p:nvPr/>
        </p:nvSpPr>
        <p:spPr>
          <a:xfrm>
            <a:off x="579613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97A7FA36-84C3-4159-AA3A-3499884E2E67}"/>
              </a:ext>
            </a:extLst>
          </p:cNvPr>
          <p:cNvSpPr/>
          <p:nvPr/>
        </p:nvSpPr>
        <p:spPr>
          <a:xfrm>
            <a:off x="633619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1B9A3CCC-B263-403B-BE7A-2959586B74F6}"/>
              </a:ext>
            </a:extLst>
          </p:cNvPr>
          <p:cNvSpPr/>
          <p:nvPr/>
        </p:nvSpPr>
        <p:spPr>
          <a:xfrm>
            <a:off x="6912260"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flipV="1">
            <a:off x="6372200" y="5278098"/>
            <a:ext cx="612068" cy="744"/>
          </a:xfrm>
          <a:prstGeom prst="line">
            <a:avLst/>
          </a:prstGeom>
          <a:ln w="38100" cap="rnd">
            <a:solidFill>
              <a:srgbClr val="FF33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12" name="字幕 14">
            <a:extLst>
              <a:ext uri="{FF2B5EF4-FFF2-40B4-BE49-F238E27FC236}">
                <a16:creationId xmlns:a16="http://schemas.microsoft.com/office/drawing/2014/main" id="{2D5BFB52-CF4C-8A90-4854-E3422DA48789}"/>
              </a:ext>
            </a:extLst>
          </p:cNvPr>
          <p:cNvSpPr txBox="1">
            <a:spLocks/>
          </p:cNvSpPr>
          <p:nvPr/>
        </p:nvSpPr>
        <p:spPr>
          <a:xfrm>
            <a:off x="628650" y="1429180"/>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400" b="1" dirty="0">
                <a:solidFill>
                  <a:schemeClr val="accent1"/>
                </a:solidFill>
              </a:rPr>
              <a:t>パスワードには様々な種類があります</a:t>
            </a:r>
            <a:endParaRPr lang="en-US" altLang="ja-JP" sz="2400" b="1" dirty="0">
              <a:solidFill>
                <a:schemeClr val="accent1"/>
              </a:solidFill>
            </a:endParaRPr>
          </a:p>
        </p:txBody>
      </p:sp>
      <p:sp>
        <p:nvSpPr>
          <p:cNvPr id="14" name="タイトル 1">
            <a:extLst>
              <a:ext uri="{FF2B5EF4-FFF2-40B4-BE49-F238E27FC236}">
                <a16:creationId xmlns:a16="http://schemas.microsoft.com/office/drawing/2014/main" id="{01956B49-2055-6B9B-5225-DCE2B8553B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17" name="テキスト ボックス 16">
            <a:extLst>
              <a:ext uri="{FF2B5EF4-FFF2-40B4-BE49-F238E27FC236}">
                <a16:creationId xmlns:a16="http://schemas.microsoft.com/office/drawing/2014/main" id="{2E4C423C-74A3-BBB0-CB2E-1B5EBE773824}"/>
              </a:ext>
            </a:extLst>
          </p:cNvPr>
          <p:cNvSpPr txBox="1"/>
          <p:nvPr/>
        </p:nvSpPr>
        <p:spPr>
          <a:xfrm>
            <a:off x="870043" y="1933236"/>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❶</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画面ロックのパスコード</a:t>
            </a:r>
          </a:p>
        </p:txBody>
      </p:sp>
      <p:sp>
        <p:nvSpPr>
          <p:cNvPr id="21" name="正方形/長方形 20">
            <a:extLst>
              <a:ext uri="{FF2B5EF4-FFF2-40B4-BE49-F238E27FC236}">
                <a16:creationId xmlns:a16="http://schemas.microsoft.com/office/drawing/2014/main" id="{D143EE25-D8EA-113F-F86B-00EF4BF8BA3F}"/>
              </a:ext>
            </a:extLst>
          </p:cNvPr>
          <p:cNvSpPr/>
          <p:nvPr/>
        </p:nvSpPr>
        <p:spPr>
          <a:xfrm>
            <a:off x="989185" y="2535751"/>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E035750-A103-59BF-DCBF-637422A101E8}"/>
              </a:ext>
            </a:extLst>
          </p:cNvPr>
          <p:cNvSpPr/>
          <p:nvPr/>
        </p:nvSpPr>
        <p:spPr>
          <a:xfrm>
            <a:off x="4946442" y="2523186"/>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cxnSp>
        <p:nvCxnSpPr>
          <p:cNvPr id="31" name="直線コネクタ 30">
            <a:extLst>
              <a:ext uri="{FF2B5EF4-FFF2-40B4-BE49-F238E27FC236}">
                <a16:creationId xmlns:a16="http://schemas.microsoft.com/office/drawing/2014/main" id="{90D14240-8650-5098-D3D5-28F0D635CC96}"/>
              </a:ext>
            </a:extLst>
          </p:cNvPr>
          <p:cNvCxnSpPr>
            <a:cxnSpLocks/>
          </p:cNvCxnSpPr>
          <p:nvPr/>
        </p:nvCxnSpPr>
        <p:spPr>
          <a:xfrm flipV="1">
            <a:off x="6372200" y="4774786"/>
            <a:ext cx="0" cy="50331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938BBDD-673D-4E90-E83D-B4FF04502C04}"/>
              </a:ext>
            </a:extLst>
          </p:cNvPr>
          <p:cNvCxnSpPr>
            <a:cxnSpLocks/>
          </p:cNvCxnSpPr>
          <p:nvPr/>
        </p:nvCxnSpPr>
        <p:spPr>
          <a:xfrm>
            <a:off x="5832140" y="4276900"/>
            <a:ext cx="1116124" cy="0"/>
          </a:xfrm>
          <a:prstGeom prst="line">
            <a:avLst/>
          </a:prstGeom>
          <a:ln w="38100" cap="rnd">
            <a:solidFill>
              <a:srgbClr val="FF330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94F1C07-BA14-7235-55EE-FF610B192A57}"/>
              </a:ext>
            </a:extLst>
          </p:cNvPr>
          <p:cNvCxnSpPr>
            <a:cxnSpLocks/>
          </p:cNvCxnSpPr>
          <p:nvPr/>
        </p:nvCxnSpPr>
        <p:spPr>
          <a:xfrm flipV="1">
            <a:off x="6948264" y="4276900"/>
            <a:ext cx="0" cy="49714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E7C10D7-FF0A-BD85-975C-6F46C4CE8CAB}"/>
              </a:ext>
            </a:extLst>
          </p:cNvPr>
          <p:cNvCxnSpPr>
            <a:cxnSpLocks/>
          </p:cNvCxnSpPr>
          <p:nvPr/>
        </p:nvCxnSpPr>
        <p:spPr>
          <a:xfrm flipH="1">
            <a:off x="6372200" y="4774042"/>
            <a:ext cx="576064" cy="744"/>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53B8DCD-2D15-052E-8B0C-B442ED56D13F}"/>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7</a:t>
            </a:r>
            <a:endParaRPr lang="ja-JP" altLang="en-US" dirty="0"/>
          </a:p>
        </p:txBody>
      </p:sp>
      <p:sp>
        <p:nvSpPr>
          <p:cNvPr id="4" name="テキスト ボックス 3">
            <a:extLst>
              <a:ext uri="{FF2B5EF4-FFF2-40B4-BE49-F238E27FC236}">
                <a16:creationId xmlns:a16="http://schemas.microsoft.com/office/drawing/2014/main" id="{FDC85E2D-BA24-E255-B0D5-AB5B8B72B074}"/>
              </a:ext>
            </a:extLst>
          </p:cNvPr>
          <p:cNvSpPr txBox="1"/>
          <p:nvPr/>
        </p:nvSpPr>
        <p:spPr>
          <a:xfrm>
            <a:off x="5508104" y="921668"/>
            <a:ext cx="36358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機種によって機能が異なります</a:t>
            </a:r>
          </a:p>
        </p:txBody>
      </p:sp>
    </p:spTree>
    <p:extLst>
      <p:ext uri="{BB962C8B-B14F-4D97-AF65-F5344CB8AC3E}">
        <p14:creationId xmlns:p14="http://schemas.microsoft.com/office/powerpoint/2010/main" val="375186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D1DB16A-C707-E7D5-8076-436EA1E499C1}"/>
              </a:ext>
            </a:extLst>
          </p:cNvPr>
          <p:cNvGrpSpPr>
            <a:grpSpLocks noChangeAspect="1"/>
          </p:cNvGrpSpPr>
          <p:nvPr/>
        </p:nvGrpSpPr>
        <p:grpSpPr>
          <a:xfrm>
            <a:off x="742146" y="2111819"/>
            <a:ext cx="3634119" cy="4590466"/>
            <a:chOff x="1468582" y="2564904"/>
            <a:chExt cx="2736304"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68582"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566667" y="2705131"/>
              <a:ext cx="2487549" cy="461665"/>
            </a:xfrm>
            <a:prstGeom prst="rect">
              <a:avLst/>
            </a:prstGeom>
            <a:solidFill>
              <a:schemeClr val="accent2"/>
            </a:solid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○○サービス</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ID</a:t>
              </a:r>
              <a:endParaRPr kumimoji="1" lang="ja-JP" altLang="en-US" sz="1200" b="1" dirty="0">
                <a:solidFill>
                  <a:schemeClr val="accent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448473"/>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1"/>
                  </a:solidFill>
                  <a:latin typeface="BIZ UDPゴシック" panose="020B0400000000000000" pitchFamily="50" charset="-128"/>
                  <a:ea typeface="BIZ UDPゴシック" panose="020B0400000000000000" pitchFamily="50" charset="-128"/>
                </a:rPr>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448473"/>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566667" y="5025494"/>
              <a:ext cx="2441959" cy="231740"/>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パスワードを忘れてしまった方は</a:t>
              </a:r>
              <a:r>
                <a:rPr kumimoji="1" lang="ja-JP" altLang="en-US" sz="1400" u="sng" dirty="0">
                  <a:solidFill>
                    <a:srgbClr val="FF3300"/>
                  </a:solidFill>
                  <a:latin typeface="BIZ UDPゴシック" panose="020B0400000000000000" pitchFamily="50" charset="-128"/>
                  <a:ea typeface="BIZ UDPゴシック" panose="020B0400000000000000" pitchFamily="50" charset="-128"/>
                </a:rPr>
                <a:t>こちら</a:t>
              </a:r>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2038859" y="3347700"/>
              <a:ext cx="1694695" cy="369332"/>
            </a:xfrm>
            <a:prstGeom prst="rect">
              <a:avLst/>
            </a:prstGeom>
            <a:noFill/>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ログインページ</a:t>
              </a:r>
            </a:p>
          </p:txBody>
        </p:sp>
        <p:sp>
          <p:nvSpPr>
            <p:cNvPr id="5" name="四角形: 角を丸くする 4">
              <a:extLst>
                <a:ext uri="{FF2B5EF4-FFF2-40B4-BE49-F238E27FC236}">
                  <a16:creationId xmlns:a16="http://schemas.microsoft.com/office/drawing/2014/main" id="{DF5F69AF-A77C-5AEA-1977-857C12196732}"/>
                </a:ext>
              </a:extLst>
            </p:cNvPr>
            <p:cNvSpPr/>
            <p:nvPr/>
          </p:nvSpPr>
          <p:spPr>
            <a:xfrm>
              <a:off x="2520134" y="3736046"/>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9E8AA1F6-0139-9C38-CEB4-5A8C2486A06E}"/>
                </a:ext>
              </a:extLst>
            </p:cNvPr>
            <p:cNvSpPr/>
            <p:nvPr/>
          </p:nvSpPr>
          <p:spPr>
            <a:xfrm>
              <a:off x="2516225" y="4360261"/>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pSp>
      <p:sp>
        <p:nvSpPr>
          <p:cNvPr id="23" name="四角形: 角を丸くする 22">
            <a:extLst>
              <a:ext uri="{FF2B5EF4-FFF2-40B4-BE49-F238E27FC236}">
                <a16:creationId xmlns:a16="http://schemas.microsoft.com/office/drawing/2014/main" id="{D7AF7669-8CBD-AF21-D0AB-93DD40F566B8}"/>
              </a:ext>
            </a:extLst>
          </p:cNvPr>
          <p:cNvSpPr/>
          <p:nvPr/>
        </p:nvSpPr>
        <p:spPr>
          <a:xfrm>
            <a:off x="5154424" y="4796949"/>
            <a:ext cx="3600390" cy="1482370"/>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AF9F8B10-84F6-B3CA-D616-DF427EE1E118}"/>
              </a:ext>
            </a:extLst>
          </p:cNvPr>
          <p:cNvSpPr/>
          <p:nvPr/>
        </p:nvSpPr>
        <p:spPr>
          <a:xfrm>
            <a:off x="5148074" y="2535200"/>
            <a:ext cx="3600390" cy="1482369"/>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2949846" cy="800091"/>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cxnSp>
        <p:nvCxnSpPr>
          <p:cNvPr id="6" name="コネクタ: カギ線 5">
            <a:extLst>
              <a:ext uri="{FF2B5EF4-FFF2-40B4-BE49-F238E27FC236}">
                <a16:creationId xmlns:a16="http://schemas.microsoft.com/office/drawing/2014/main" id="{7A818E32-8FD5-44C7-88CB-21DDFBDE27C1}"/>
              </a:ext>
            </a:extLst>
          </p:cNvPr>
          <p:cNvCxnSpPr>
            <a:cxnSpLocks/>
            <a:stCxn id="22" idx="1"/>
            <a:endCxn id="5" idx="3"/>
          </p:cNvCxnSpPr>
          <p:nvPr/>
        </p:nvCxnSpPr>
        <p:spPr>
          <a:xfrm rot="10800000" flipV="1">
            <a:off x="4308796" y="3276385"/>
            <a:ext cx="839279" cy="764738"/>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cxnSp>
        <p:nvCxnSpPr>
          <p:cNvPr id="55" name="コネクタ: カギ線 54">
            <a:extLst>
              <a:ext uri="{FF2B5EF4-FFF2-40B4-BE49-F238E27FC236}">
                <a16:creationId xmlns:a16="http://schemas.microsoft.com/office/drawing/2014/main" id="{CD5D295E-2EF9-4589-98CC-0518C37BADEA}"/>
              </a:ext>
            </a:extLst>
          </p:cNvPr>
          <p:cNvCxnSpPr>
            <a:cxnSpLocks/>
            <a:stCxn id="23" idx="1"/>
            <a:endCxn id="11" idx="3"/>
          </p:cNvCxnSpPr>
          <p:nvPr/>
        </p:nvCxnSpPr>
        <p:spPr>
          <a:xfrm rot="10800000">
            <a:off x="4303604" y="4870152"/>
            <a:ext cx="850820" cy="667983"/>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9" name="テキスト ボックス 8">
            <a:extLst>
              <a:ext uri="{FF2B5EF4-FFF2-40B4-BE49-F238E27FC236}">
                <a16:creationId xmlns:a16="http://schemas.microsoft.com/office/drawing/2014/main" id="{863E4B9F-C215-59AF-1A0C-9AE58E09DE12}"/>
              </a:ext>
            </a:extLst>
          </p:cNvPr>
          <p:cNvSpPr txBox="1"/>
          <p:nvPr/>
        </p:nvSpPr>
        <p:spPr>
          <a:xfrm>
            <a:off x="645153" y="1672439"/>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❷ </a:t>
            </a:r>
            <a:r>
              <a:rPr lang="ja-JP" altLang="en-US" sz="2000" dirty="0">
                <a:latin typeface="BIZ UDPゴシック" panose="020B0400000000000000" pitchFamily="50" charset="-128"/>
                <a:ea typeface="BIZ UDPゴシック" panose="020B0400000000000000" pitchFamily="50" charset="-128"/>
              </a:rPr>
              <a:t>アプリやサービス利用時のパスワード</a:t>
            </a:r>
          </a:p>
        </p:txBody>
      </p:sp>
      <p:sp>
        <p:nvSpPr>
          <p:cNvPr id="19" name="テキスト ボックス 18">
            <a:extLst>
              <a:ext uri="{FF2B5EF4-FFF2-40B4-BE49-F238E27FC236}">
                <a16:creationId xmlns:a16="http://schemas.microsoft.com/office/drawing/2014/main" id="{828FC78D-CEB9-40CB-9F77-AA4CFC63849E}"/>
              </a:ext>
            </a:extLst>
          </p:cNvPr>
          <p:cNvSpPr txBox="1"/>
          <p:nvPr/>
        </p:nvSpPr>
        <p:spPr>
          <a:xfrm>
            <a:off x="5283692" y="2609277"/>
            <a:ext cx="3426071"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とは、自身で設定した</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メールアドレスやサービスから</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個別に付与されるもので、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様々なケースがあります。</a:t>
            </a:r>
          </a:p>
        </p:txBody>
      </p:sp>
      <p:sp>
        <p:nvSpPr>
          <p:cNvPr id="21" name="テキスト ボックス 20">
            <a:extLst>
              <a:ext uri="{FF2B5EF4-FFF2-40B4-BE49-F238E27FC236}">
                <a16:creationId xmlns:a16="http://schemas.microsoft.com/office/drawing/2014/main" id="{258E63A9-0930-42B0-B0CA-74FD5149A381}"/>
              </a:ext>
            </a:extLst>
          </p:cNvPr>
          <p:cNvSpPr txBox="1"/>
          <p:nvPr/>
        </p:nvSpPr>
        <p:spPr>
          <a:xfrm>
            <a:off x="5250641" y="4875629"/>
            <a:ext cx="3426071" cy="1322221"/>
          </a:xfrm>
          <a:prstGeom prst="rect">
            <a:avLst/>
          </a:prstGeom>
          <a:noFill/>
        </p:spPr>
        <p:txBody>
          <a:bodyPr wrap="square" rtlCol="0">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パスワードとは、利用者が本人である事を証明する為の他人が推測できない符号です。安全なパスワードの設定方法は</a:t>
            </a:r>
            <a:r>
              <a:rPr lang="en-US" altLang="ja-JP" sz="1600" b="1" dirty="0">
                <a:latin typeface="BIZ UDPゴシック" panose="020B0400000000000000" pitchFamily="50" charset="-128"/>
                <a:ea typeface="BIZ UDPゴシック" panose="020B0400000000000000" pitchFamily="50" charset="-128"/>
              </a:rPr>
              <a:t>p1</a:t>
            </a:r>
            <a:r>
              <a:rPr lang="ja-JP" altLang="en-US" sz="1600" b="1" dirty="0">
                <a:latin typeface="BIZ UDPゴシック" panose="020B0400000000000000" pitchFamily="50" charset="-128"/>
                <a:ea typeface="BIZ UDPゴシック" panose="020B0400000000000000" pitchFamily="50" charset="-128"/>
              </a:rPr>
              <a:t>０をご参照ください。</a:t>
            </a:r>
          </a:p>
        </p:txBody>
      </p:sp>
      <p:sp>
        <p:nvSpPr>
          <p:cNvPr id="24" name="タイトル 1">
            <a:extLst>
              <a:ext uri="{FF2B5EF4-FFF2-40B4-BE49-F238E27FC236}">
                <a16:creationId xmlns:a16="http://schemas.microsoft.com/office/drawing/2014/main" id="{3BA34126-4400-E839-9EEA-F2B899A955A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4" name="字幕 14">
            <a:extLst>
              <a:ext uri="{FF2B5EF4-FFF2-40B4-BE49-F238E27FC236}">
                <a16:creationId xmlns:a16="http://schemas.microsoft.com/office/drawing/2014/main" id="{C2B2AE67-C29C-AC8A-70C5-AAFB6F069BB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パスワードには様々な種類があります</a:t>
            </a:r>
          </a:p>
        </p:txBody>
      </p:sp>
      <p:sp>
        <p:nvSpPr>
          <p:cNvPr id="10" name="テキスト ボックス 9">
            <a:extLst>
              <a:ext uri="{FF2B5EF4-FFF2-40B4-BE49-F238E27FC236}">
                <a16:creationId xmlns:a16="http://schemas.microsoft.com/office/drawing/2014/main" id="{D5A5B2FA-67E3-7ABB-9F22-17AC7459CC4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8</a:t>
            </a:r>
            <a:endParaRPr lang="ja-JP" altLang="en-US" dirty="0"/>
          </a:p>
        </p:txBody>
      </p:sp>
    </p:spTree>
    <p:extLst>
      <p:ext uri="{BB962C8B-B14F-4D97-AF65-F5344CB8AC3E}">
        <p14:creationId xmlns:p14="http://schemas.microsoft.com/office/powerpoint/2010/main" val="127945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AFFD6C13-E9BE-0F75-D915-8C25721FD17E}"/>
              </a:ext>
            </a:extLst>
          </p:cNvPr>
          <p:cNvSpPr/>
          <p:nvPr/>
        </p:nvSpPr>
        <p:spPr>
          <a:xfrm>
            <a:off x="4685985" y="5348864"/>
            <a:ext cx="4119590" cy="803958"/>
          </a:xfrm>
          <a:prstGeom prst="roundRect">
            <a:avLst>
              <a:gd name="adj" fmla="val 10479"/>
            </a:avLst>
          </a:prstGeom>
          <a:solidFill>
            <a:schemeClr val="bg1">
              <a:lumMod val="95000"/>
            </a:schemeClr>
          </a:solidFill>
          <a:ln w="28575">
            <a:solidFill>
              <a:schemeClr val="accent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942C20F-56BA-443E-BEF6-009FFAE4265D}"/>
              </a:ext>
            </a:extLst>
          </p:cNvPr>
          <p:cNvSpPr/>
          <p:nvPr/>
        </p:nvSpPr>
        <p:spPr>
          <a:xfrm>
            <a:off x="348106" y="5349482"/>
            <a:ext cx="4119590" cy="803958"/>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44E9E87-BD9C-D975-AB97-FC2B923760BF}"/>
              </a:ext>
            </a:extLst>
          </p:cNvPr>
          <p:cNvSpPr/>
          <p:nvPr/>
        </p:nvSpPr>
        <p:spPr>
          <a:xfrm>
            <a:off x="348106"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571159-05C8-D3EB-B5DB-D3BD3AC44C8C}"/>
              </a:ext>
            </a:extLst>
          </p:cNvPr>
          <p:cNvSpPr/>
          <p:nvPr/>
        </p:nvSpPr>
        <p:spPr>
          <a:xfrm>
            <a:off x="4676970"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3" name="正方形/長方形 2">
            <a:extLst>
              <a:ext uri="{FF2B5EF4-FFF2-40B4-BE49-F238E27FC236}">
                <a16:creationId xmlns:a16="http://schemas.microsoft.com/office/drawing/2014/main" id="{13AF36F6-8995-4BDF-AECD-CE5E4F9A9C45}"/>
              </a:ext>
            </a:extLst>
          </p:cNvPr>
          <p:cNvSpPr/>
          <p:nvPr/>
        </p:nvSpPr>
        <p:spPr>
          <a:xfrm>
            <a:off x="348106" y="1694310"/>
            <a:ext cx="4119590" cy="404276"/>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676970" y="1694310"/>
            <a:ext cx="4119590" cy="4042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良い</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396642" y="2178378"/>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名前や生年月日などを</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利用したもの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en-US" altLang="ja-JP" dirty="0" err="1">
                <a:solidFill>
                  <a:schemeClr val="tx1"/>
                </a:solidFill>
                <a:latin typeface="BIZ UDPゴシック" panose="020B0400000000000000" pitchFamily="50" charset="-128"/>
                <a:ea typeface="BIZ UDPゴシック" panose="020B0400000000000000" pitchFamily="50" charset="-128"/>
                <a:cs typeface="Meiryo" charset="-128"/>
              </a:rPr>
              <a:t>abcd</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7777</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」など</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簡単に類推できるもの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722254" y="2156428"/>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以下を組み合わせたもの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英大文字（</a:t>
            </a:r>
            <a:r>
              <a:rPr lang="en-US" altLang="ja-JP" dirty="0">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英小文字（</a:t>
            </a:r>
            <a:r>
              <a:rPr lang="en-US" altLang="ja-JP" dirty="0" err="1">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数字（</a:t>
            </a:r>
            <a:r>
              <a:rPr lang="en-US" altLang="ja-JP" dirty="0">
                <a:solidFill>
                  <a:schemeClr val="tx1"/>
                </a:solidFill>
                <a:latin typeface="BIZ UDPゴシック" panose="020B0400000000000000" pitchFamily="50" charset="-128"/>
                <a:ea typeface="BIZ UDPゴシック" panose="020B0400000000000000" pitchFamily="50" charset="-128"/>
              </a:rPr>
              <a:t>123</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記号（</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文字数が多いもの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10</a:t>
            </a:r>
            <a:r>
              <a:rPr lang="ja-JP" altLang="en-US" dirty="0">
                <a:solidFill>
                  <a:schemeClr val="tx1"/>
                </a:solidFill>
                <a:latin typeface="BIZ UDPゴシック" panose="020B0400000000000000" pitchFamily="50" charset="-128"/>
                <a:ea typeface="BIZ UDPゴシック" panose="020B0400000000000000" pitchFamily="50" charset="-128"/>
              </a:rPr>
              <a:t>文字以上）</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445553"/>
            <a:ext cx="3846515" cy="645113"/>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英字</a:t>
            </a:r>
            <a:r>
              <a:rPr lang="en-US" altLang="ja-JP"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文字のパスワードの場合、理論上</a:t>
            </a:r>
            <a:endParaRPr lang="en-US" altLang="ja-JP" sz="1600" b="1" dirty="0">
              <a:latin typeface="BIZ UDPゴシック" panose="020B0400000000000000" pitchFamily="50" charset="-128"/>
              <a:ea typeface="BIZ UDPゴシック" panose="020B0400000000000000" pitchFamily="50" charset="-128"/>
            </a:endParaRPr>
          </a:p>
          <a:p>
            <a:pPr>
              <a:lnSpc>
                <a:spcPct val="150000"/>
              </a:lnSpc>
            </a:pPr>
            <a:r>
              <a:rPr lang="ja-JP" altLang="en-US" sz="1600" b="1" dirty="0">
                <a:latin typeface="BIZ UDPゴシック" panose="020B0400000000000000" pitchFamily="50" charset="-128"/>
                <a:ea typeface="BIZ UDPゴシック" panose="020B0400000000000000" pitchFamily="50"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rPr>
              <a:t>数秒で見破られます。</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字幕 14">
            <a:extLst>
              <a:ext uri="{FF2B5EF4-FFF2-40B4-BE49-F238E27FC236}">
                <a16:creationId xmlns:a16="http://schemas.microsoft.com/office/drawing/2014/main" id="{3F74425E-D90F-D6B2-CDF6-8BC85037163A}"/>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パスワードは、なるべく複雑で長いものに設定しましょう</a:t>
            </a:r>
          </a:p>
        </p:txBody>
      </p:sp>
      <p:sp>
        <p:nvSpPr>
          <p:cNvPr id="10" name="タイトル 1">
            <a:extLst>
              <a:ext uri="{FF2B5EF4-FFF2-40B4-BE49-F238E27FC236}">
                <a16:creationId xmlns:a16="http://schemas.microsoft.com/office/drawing/2014/main" id="{6228BA1C-ADB2-6175-BA94-989105F2E4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9" name="正方形/長方形 18">
            <a:extLst>
              <a:ext uri="{FF2B5EF4-FFF2-40B4-BE49-F238E27FC236}">
                <a16:creationId xmlns:a16="http://schemas.microsoft.com/office/drawing/2014/main" id="{86648B22-2D3D-1B12-4D94-6F9AAE0746D5}"/>
              </a:ext>
            </a:extLst>
          </p:cNvPr>
          <p:cNvSpPr/>
          <p:nvPr/>
        </p:nvSpPr>
        <p:spPr>
          <a:xfrm>
            <a:off x="4755813" y="5377328"/>
            <a:ext cx="4049761" cy="77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上記のパスワード</a:t>
            </a:r>
            <a:r>
              <a:rPr lang="en-US" altLang="ja-JP" sz="1600" dirty="0">
                <a:solidFill>
                  <a:schemeClr val="tx1"/>
                </a:solidFill>
                <a:latin typeface="BIZ UDPゴシック" panose="020B0400000000000000" pitchFamily="50" charset="-128"/>
                <a:ea typeface="BIZ UDPゴシック" panose="020B0400000000000000" pitchFamily="50" charset="-128"/>
                <a:cs typeface="Meiryo"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文字）の場合、理論上</a:t>
            </a:r>
          </a:p>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cs typeface="Meiryo" charset="-128"/>
              </a:rPr>
              <a:t>数百年</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かかります。</a:t>
            </a:r>
          </a:p>
        </p:txBody>
      </p:sp>
      <p:sp>
        <p:nvSpPr>
          <p:cNvPr id="4" name="テキスト ボックス 3">
            <a:extLst>
              <a:ext uri="{FF2B5EF4-FFF2-40B4-BE49-F238E27FC236}">
                <a16:creationId xmlns:a16="http://schemas.microsoft.com/office/drawing/2014/main" id="{5A7B56A9-C6FF-6F9F-6E98-4C6D15D95B14}"/>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9</a:t>
            </a:r>
            <a:endParaRPr lang="ja-JP" altLang="en-US" dirty="0"/>
          </a:p>
        </p:txBody>
      </p:sp>
    </p:spTree>
    <p:extLst>
      <p:ext uri="{BB962C8B-B14F-4D97-AF65-F5344CB8AC3E}">
        <p14:creationId xmlns:p14="http://schemas.microsoft.com/office/powerpoint/2010/main" val="137689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65E989C-3A5D-077A-8D9C-3F17781185BC}"/>
              </a:ext>
            </a:extLst>
          </p:cNvPr>
          <p:cNvSpPr/>
          <p:nvPr/>
        </p:nvSpPr>
        <p:spPr>
          <a:xfrm>
            <a:off x="414430" y="3429000"/>
            <a:ext cx="8307346" cy="288032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513796"/>
            <a:ext cx="7992370" cy="1836015"/>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複数の機器やサービスで全く同じパスワードを使いまわしたり、似たようなパスワードを使っていないでしょうか。パスワードを使いまわしている場合、１つのサービスからパスワードが流出をきっかけに、同じパスワードを使用している他のサービス等にもログインされる恐れがあるためパスワードの使いまわしは避け、サービスごとのパスワードを必ず作るようにしてください。</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2104785" y="3501008"/>
            <a:ext cx="6850500" cy="369332"/>
          </a:xfrm>
          <a:prstGeom prst="rect">
            <a:avLst/>
          </a:prstGeom>
          <a:noFill/>
        </p:spPr>
        <p:txBody>
          <a:bodyPr wrap="square" rtlCol="0">
            <a:spAutoFit/>
          </a:bodyPr>
          <a:lstStyle/>
          <a:p>
            <a:r>
              <a:rPr lang="ja-JP" altLang="en-US" b="1" dirty="0">
                <a:solidFill>
                  <a:schemeClr val="accent1"/>
                </a:solidFill>
                <a:latin typeface="BIZ UDPゴシック" panose="020B0400000000000000" pitchFamily="50" charset="-128"/>
                <a:ea typeface="BIZ UDPゴシック" panose="020B0400000000000000" pitchFamily="50" charset="-128"/>
              </a:rPr>
              <a:t>パスワードを使いまわさないためのアイディア</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5003460" y="4813184"/>
            <a:ext cx="3517863" cy="461665"/>
          </a:xfrm>
          <a:prstGeom prst="rect">
            <a:avLst/>
          </a:prstGeom>
          <a:noFill/>
        </p:spPr>
        <p:txBody>
          <a:bodyPr wrap="square" rtlCol="0">
            <a:spAutoFit/>
          </a:bodyPr>
          <a:lstStyle/>
          <a:p>
            <a:r>
              <a:rPr lang="en-US" altLang="ja-JP" sz="2400" b="1" dirty="0" err="1">
                <a:latin typeface="BIZ UDPゴシック" panose="020B0400000000000000" pitchFamily="50" charset="-128"/>
                <a:ea typeface="BIZ UDPゴシック" panose="020B0400000000000000" pitchFamily="50" charset="-128"/>
              </a:rPr>
              <a:t>terebiGAsuki</a:t>
            </a:r>
            <a:r>
              <a:rPr lang="en-US" altLang="ja-JP" sz="2400" b="1" dirty="0">
                <a:latin typeface="BIZ UDPゴシック" panose="020B0400000000000000" pitchFamily="50" charset="-128"/>
                <a:ea typeface="BIZ UDPゴシック" panose="020B0400000000000000" pitchFamily="50"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574933" y="3856789"/>
            <a:ext cx="3946390" cy="338554"/>
          </a:xfrm>
          <a:prstGeom prst="rect">
            <a:avLst/>
          </a:prstGeom>
          <a:noFill/>
        </p:spPr>
        <p:txBody>
          <a:bodyPr wrap="square" lIns="91440" tIns="45720" rIns="91440" bIns="45720" rtlCol="0" anchor="t">
            <a:spAutoFit/>
          </a:bodyPr>
          <a:lstStyle/>
          <a:p>
            <a:pPr algn="ctr"/>
            <a:r>
              <a:rPr lang="ja-JP" altLang="en-US" sz="1600" b="1" dirty="0">
                <a:latin typeface="BIZ UDPゴシック" panose="020B0400000000000000" pitchFamily="50" charset="-128"/>
                <a:ea typeface="BIZ UDPゴシック" panose="020B0400000000000000" pitchFamily="50" charset="-128"/>
              </a:rPr>
              <a:t>共通の核となるパスワードを決めます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726744" y="4271951"/>
            <a:ext cx="1080000" cy="584775"/>
          </a:xfrm>
          <a:prstGeom prst="rect">
            <a:avLst/>
          </a:prstGeom>
          <a:noFill/>
        </p:spPr>
        <p:txBody>
          <a:bodyPr wrap="square" rtlCol="0">
            <a:spAutoFit/>
          </a:bodyPr>
          <a:lstStyle/>
          <a:p>
            <a:r>
              <a:rPr lang="en-US" altLang="ja-JP" sz="3200" b="1" dirty="0" err="1">
                <a:solidFill>
                  <a:schemeClr val="accent1"/>
                </a:solidFill>
                <a:latin typeface="BIZ UDPゴシック" panose="020B0400000000000000" pitchFamily="50" charset="-128"/>
                <a:ea typeface="BIZ UDPゴシック" panose="020B0400000000000000" pitchFamily="50" charset="-128"/>
              </a:rPr>
              <a:t>abc</a:t>
            </a:r>
            <a:endParaRPr lang="en-US" altLang="ja-JP"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751770" y="4790157"/>
            <a:ext cx="1080000" cy="584775"/>
          </a:xfrm>
          <a:prstGeom prst="rect">
            <a:avLst/>
          </a:prstGeom>
          <a:noFill/>
        </p:spPr>
        <p:txBody>
          <a:bodyPr wrap="square" rtlCol="0">
            <a:spAutoFit/>
          </a:bodyPr>
          <a:lstStyle/>
          <a:p>
            <a:r>
              <a:rPr lang="en-US" altLang="ja-JP" sz="3200" b="1" dirty="0" err="1">
                <a:solidFill>
                  <a:srgbClr val="FFC000"/>
                </a:solidFill>
                <a:latin typeface="BIZ UDPゴシック" panose="020B0400000000000000" pitchFamily="50" charset="-128"/>
                <a:ea typeface="BIZ UDPゴシック" panose="020B0400000000000000" pitchFamily="50" charset="-128"/>
              </a:rPr>
              <a:t>irh</a:t>
            </a:r>
            <a:endParaRPr lang="en-US" altLang="ja-JP" sz="3200" b="1" dirty="0">
              <a:solidFill>
                <a:srgbClr val="FFC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751770" y="5313767"/>
            <a:ext cx="1080000" cy="584775"/>
          </a:xfrm>
          <a:prstGeom prst="rect">
            <a:avLst/>
          </a:prstGeom>
          <a:noFill/>
        </p:spPr>
        <p:txBody>
          <a:bodyPr wrap="square" rtlCol="0">
            <a:spAutoFit/>
          </a:bodyPr>
          <a:lstStyle/>
          <a:p>
            <a:r>
              <a:rPr lang="en-US" altLang="ja-JP" sz="3200" b="1" dirty="0">
                <a:solidFill>
                  <a:schemeClr val="accent6"/>
                </a:solidFill>
                <a:latin typeface="BIZ UDPゴシック" panose="020B0400000000000000" pitchFamily="50" charset="-128"/>
                <a:ea typeface="BIZ UDPゴシック" panose="020B0400000000000000" pitchFamily="50"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683568" y="4396563"/>
            <a:ext cx="1552514" cy="400110"/>
          </a:xfrm>
          <a:prstGeom prst="rect">
            <a:avLst/>
          </a:prstGeom>
          <a:solidFill>
            <a:schemeClr val="accent1"/>
          </a:solidFill>
        </p:spPr>
        <p:txBody>
          <a:bodyPr wrap="square" rtlCol="0">
            <a:spAutoFit/>
          </a:bodyPr>
          <a:lstStyle/>
          <a:p>
            <a:pPr algn="ctr"/>
            <a:r>
              <a:rPr lang="en-US" altLang="ja-JP" sz="2000" b="1" dirty="0" err="1">
                <a:solidFill>
                  <a:schemeClr val="bg1"/>
                </a:solidFill>
                <a:latin typeface="BIZ UDPゴシック" panose="020B0400000000000000" pitchFamily="50" charset="-128"/>
                <a:ea typeface="BIZ UDPゴシック" panose="020B0400000000000000" pitchFamily="50" charset="-128"/>
              </a:rPr>
              <a:t>abc</a:t>
            </a:r>
            <a:r>
              <a:rPr lang="ja-JP" altLang="en-US" sz="2000" b="1" dirty="0">
                <a:solidFill>
                  <a:schemeClr val="bg1"/>
                </a:solidFill>
                <a:latin typeface="BIZ UDPゴシック" panose="020B0400000000000000" pitchFamily="50" charset="-128"/>
                <a:ea typeface="BIZ UDPゴシック" panose="020B0400000000000000" pitchFamily="50" charset="-128"/>
              </a:rPr>
              <a:t>ネット</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683568" y="4913657"/>
            <a:ext cx="1552514" cy="400110"/>
          </a:xfrm>
          <a:prstGeom prst="rect">
            <a:avLst/>
          </a:prstGeom>
          <a:solidFill>
            <a:schemeClr val="accent4"/>
          </a:solid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いろは銀行</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683568" y="5441387"/>
            <a:ext cx="1555888" cy="400110"/>
          </a:xfrm>
          <a:prstGeom prst="rect">
            <a:avLst/>
          </a:prstGeom>
          <a:solidFill>
            <a:schemeClr val="accent6"/>
          </a:solidFill>
        </p:spPr>
        <p:txBody>
          <a:bodyPr wrap="square" rtlCol="0">
            <a:spAutoFit/>
          </a:bodyP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IPA</a:t>
            </a:r>
            <a:r>
              <a:rPr lang="ja-JP" altLang="en-US" sz="2000" b="1" dirty="0">
                <a:solidFill>
                  <a:schemeClr val="bg1"/>
                </a:solidFill>
                <a:latin typeface="BIZ UDPゴシック" panose="020B0400000000000000" pitchFamily="50" charset="-128"/>
                <a:ea typeface="BIZ UDPゴシック" panose="020B0400000000000000" pitchFamily="50" charset="-128"/>
              </a:rPr>
              <a:t>信託</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4039868" y="4685451"/>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CB6B6713-1BEF-4A58-961D-FEFA6D684B13}"/>
              </a:ext>
            </a:extLst>
          </p:cNvPr>
          <p:cNvSpPr txBox="1"/>
          <p:nvPr/>
        </p:nvSpPr>
        <p:spPr>
          <a:xfrm>
            <a:off x="414430" y="3856789"/>
            <a:ext cx="3629066"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サービスごとに冒頭の文字を変えます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4041776" y="6032321"/>
            <a:ext cx="4680000" cy="276999"/>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8" name="字幕 14">
            <a:extLst>
              <a:ext uri="{FF2B5EF4-FFF2-40B4-BE49-F238E27FC236}">
                <a16:creationId xmlns:a16="http://schemas.microsoft.com/office/drawing/2014/main" id="{E182F724-44EA-153F-E1E0-6F6BAACB6DA6}"/>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パスワードの使いまわしは絶対に避けましょう</a:t>
            </a:r>
          </a:p>
        </p:txBody>
      </p:sp>
      <p:sp>
        <p:nvSpPr>
          <p:cNvPr id="12" name="四角形: 角を丸くする 11">
            <a:extLst>
              <a:ext uri="{FF2B5EF4-FFF2-40B4-BE49-F238E27FC236}">
                <a16:creationId xmlns:a16="http://schemas.microsoft.com/office/drawing/2014/main" id="{068DE7AC-4D49-F820-E256-919B7A101B93}"/>
              </a:ext>
            </a:extLst>
          </p:cNvPr>
          <p:cNvSpPr/>
          <p:nvPr/>
        </p:nvSpPr>
        <p:spPr>
          <a:xfrm>
            <a:off x="4574933" y="4228410"/>
            <a:ext cx="3946390" cy="17467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90B1A17-41C8-4BB6-7CB7-EC1A1A8E4DD2}"/>
              </a:ext>
            </a:extLst>
          </p:cNvPr>
          <p:cNvSpPr/>
          <p:nvPr/>
        </p:nvSpPr>
        <p:spPr>
          <a:xfrm>
            <a:off x="610761" y="4221088"/>
            <a:ext cx="3275439" cy="17715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832ECD88-BFB0-A3BA-D51A-3E2F5DF4AD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6" name="二等辺三角形 15">
            <a:extLst>
              <a:ext uri="{FF2B5EF4-FFF2-40B4-BE49-F238E27FC236}">
                <a16:creationId xmlns:a16="http://schemas.microsoft.com/office/drawing/2014/main" id="{91E8F14B-2445-2B22-5CF4-FD42AAA8D8D1}"/>
              </a:ext>
            </a:extLst>
          </p:cNvPr>
          <p:cNvSpPr/>
          <p:nvPr/>
        </p:nvSpPr>
        <p:spPr>
          <a:xfrm rot="5400000">
            <a:off x="2306258" y="4423710"/>
            <a:ext cx="393595" cy="3393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7AA1BB3A-1E6D-4FD0-9069-AD2EACE92814}"/>
              </a:ext>
            </a:extLst>
          </p:cNvPr>
          <p:cNvSpPr/>
          <p:nvPr/>
        </p:nvSpPr>
        <p:spPr>
          <a:xfrm rot="5400000">
            <a:off x="2306258" y="4947317"/>
            <a:ext cx="393595" cy="3393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F2645C9E-F6E4-8773-7962-3674C27BFC96}"/>
              </a:ext>
            </a:extLst>
          </p:cNvPr>
          <p:cNvSpPr/>
          <p:nvPr/>
        </p:nvSpPr>
        <p:spPr>
          <a:xfrm rot="5400000">
            <a:off x="2306258" y="5468532"/>
            <a:ext cx="393595" cy="33930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708ED13-8171-78D5-ED5B-4F9B093C80F3}"/>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9834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2986484" y="3069980"/>
            <a:ext cx="5041900" cy="28194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9437" y="1910137"/>
            <a:ext cx="777634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パスワードを書き留めたノートやメモ等は他の人に見られない場所で</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大切に保管しましょう。なくさない限りにおいては最も安心な方法です。</a:t>
            </a:r>
            <a:endParaRPr lang="en-US" altLang="ja-JP"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DBA3911-2694-4CF6-8E36-BB586AD396D1}"/>
              </a:ext>
            </a:extLst>
          </p:cNvPr>
          <p:cNvSpPr txBox="1"/>
          <p:nvPr/>
        </p:nvSpPr>
        <p:spPr>
          <a:xfrm>
            <a:off x="3491880" y="3212976"/>
            <a:ext cx="4248472" cy="2556213"/>
          </a:xfrm>
          <a:prstGeom prst="rect">
            <a:avLst/>
          </a:prstGeom>
          <a:noFill/>
        </p:spPr>
        <p:txBody>
          <a:bodyPr wrap="square" rtlCol="0">
            <a:spAutoFit/>
          </a:bodyPr>
          <a:lstStyle/>
          <a:p>
            <a:pPr>
              <a:lnSpc>
                <a:spcPct val="130000"/>
              </a:lnSpc>
            </a:pPr>
            <a:r>
              <a:rPr kumimoji="1" lang="en-US" altLang="ja-JP" dirty="0" err="1">
                <a:latin typeface="BIZ UDPゴシック" panose="020B0400000000000000" pitchFamily="50" charset="-128"/>
                <a:ea typeface="BIZ UDPゴシック" panose="020B0400000000000000" pitchFamily="50" charset="-128"/>
                <a:cs typeface="Meiryo" charset="-128"/>
              </a:rPr>
              <a:t>abc</a:t>
            </a:r>
            <a:r>
              <a:rPr kumimoji="1" lang="ja-JP" altLang="en-US" dirty="0">
                <a:latin typeface="BIZ UDPゴシック" panose="020B0400000000000000" pitchFamily="50" charset="-128"/>
                <a:ea typeface="BIZ UDPゴシック" panose="020B0400000000000000" pitchFamily="50" charset="-128"/>
                <a:cs typeface="Meiryo" charset="-128"/>
              </a:rPr>
              <a:t>ネット</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いろは銀行</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3275856" y="5961272"/>
            <a:ext cx="3960440" cy="338554"/>
          </a:xfrm>
          <a:prstGeom prst="rect">
            <a:avLst/>
          </a:prstGeom>
          <a:noFill/>
        </p:spPr>
        <p:txBody>
          <a:bodyPr wrap="square" rtlCol="0">
            <a:spAutoFit/>
          </a:bodyPr>
          <a:lstStyle/>
          <a:p>
            <a:r>
              <a:rPr lang="en-US" altLang="ja-JP" sz="1600" b="1" dirty="0">
                <a:solidFill>
                  <a:srgbClr val="4472C4"/>
                </a:solidFill>
                <a:latin typeface="BIZ UDPゴシック" panose="020B0400000000000000" pitchFamily="50" charset="-128"/>
                <a:ea typeface="BIZ UDPゴシック" panose="020B0400000000000000" pitchFamily="50" charset="-128"/>
              </a:rPr>
              <a:t>※p37</a:t>
            </a:r>
            <a:r>
              <a:rPr lang="ja-JP" altLang="en-US" sz="1600" b="1" spc="-750" dirty="0">
                <a:solidFill>
                  <a:srgbClr val="4472C4"/>
                </a:solidFill>
                <a:latin typeface="BIZ UDPゴシック" panose="020B0400000000000000" pitchFamily="50" charset="-128"/>
                <a:ea typeface="BIZ UDPゴシック" panose="020B0400000000000000" pitchFamily="50" charset="-128"/>
              </a:rPr>
              <a:t>の　　　</a:t>
            </a:r>
            <a:r>
              <a:rPr lang="ja-JP" altLang="en-US" sz="1600" b="1" dirty="0">
                <a:solidFill>
                  <a:srgbClr val="4472C4"/>
                </a:solidFill>
                <a:latin typeface="BIZ UDPゴシック" panose="020B0400000000000000" pitchFamily="50" charset="-128"/>
                <a:ea typeface="BIZ UDPゴシック" panose="020B0400000000000000" pitchFamily="50" charset="-128"/>
              </a:rPr>
              <a:t>「メモ</a:t>
            </a:r>
            <a:r>
              <a:rPr lang="ja-JP" altLang="en-US" sz="1600" b="1" spc="-750" dirty="0">
                <a:solidFill>
                  <a:srgbClr val="4472C4"/>
                </a:solidFill>
                <a:latin typeface="BIZ UDPゴシック" panose="020B0400000000000000" pitchFamily="50" charset="-128"/>
                <a:ea typeface="BIZ UDPゴシック" panose="020B0400000000000000" pitchFamily="50" charset="-128"/>
              </a:rPr>
              <a:t>」　　　</a:t>
            </a:r>
            <a:r>
              <a:rPr lang="ja-JP" altLang="en-US" sz="1600" b="1" dirty="0">
                <a:solidFill>
                  <a:srgbClr val="4472C4"/>
                </a:solidFill>
                <a:latin typeface="BIZ UDPゴシック" panose="020B0400000000000000" pitchFamily="50" charset="-128"/>
                <a:ea typeface="BIZ UDPゴシック" panose="020B0400000000000000" pitchFamily="50" charset="-128"/>
              </a:rPr>
              <a:t>もご活用ください</a:t>
            </a:r>
          </a:p>
        </p:txBody>
      </p:sp>
      <p:sp>
        <p:nvSpPr>
          <p:cNvPr id="7" name="タイトル 1">
            <a:extLst>
              <a:ext uri="{FF2B5EF4-FFF2-40B4-BE49-F238E27FC236}">
                <a16:creationId xmlns:a16="http://schemas.microsoft.com/office/drawing/2014/main" id="{C4F13797-7448-9E2B-3200-75E6CD93847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9" name="字幕 14">
            <a:extLst>
              <a:ext uri="{FF2B5EF4-FFF2-40B4-BE49-F238E27FC236}">
                <a16:creationId xmlns:a16="http://schemas.microsoft.com/office/drawing/2014/main" id="{6672F4F7-2498-5199-2FBD-46A470FC232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パスワードをノートやメモ等に書きとめて保管しましょう</a:t>
            </a:r>
          </a:p>
        </p:txBody>
      </p:sp>
      <p:pic>
        <p:nvPicPr>
          <p:cNvPr id="16" name="図 15" descr="時計 が含まれている画像&#10;&#10;自動的に生成された説明">
            <a:extLst>
              <a:ext uri="{FF2B5EF4-FFF2-40B4-BE49-F238E27FC236}">
                <a16:creationId xmlns:a16="http://schemas.microsoft.com/office/drawing/2014/main" id="{0F9B5DBB-5180-D8F2-B35D-EC824C700CDE}"/>
              </a:ext>
            </a:extLst>
          </p:cNvPr>
          <p:cNvPicPr>
            <a:picLocks noChangeAspect="1"/>
          </p:cNvPicPr>
          <p:nvPr/>
        </p:nvPicPr>
        <p:blipFill>
          <a:blip r:embed="rId7"/>
          <a:stretch>
            <a:fillRect/>
          </a:stretch>
        </p:blipFill>
        <p:spPr>
          <a:xfrm>
            <a:off x="529437" y="3538480"/>
            <a:ext cx="2410417" cy="2350900"/>
          </a:xfrm>
          <a:prstGeom prst="rect">
            <a:avLst/>
          </a:prstGeom>
        </p:spPr>
      </p:pic>
      <p:cxnSp>
        <p:nvCxnSpPr>
          <p:cNvPr id="21" name="直線コネクタ 20">
            <a:extLst>
              <a:ext uri="{FF2B5EF4-FFF2-40B4-BE49-F238E27FC236}">
                <a16:creationId xmlns:a16="http://schemas.microsoft.com/office/drawing/2014/main" id="{EDDCC422-F5F9-FC95-27CB-09BAB5CB1DD2}"/>
              </a:ext>
            </a:extLst>
          </p:cNvPr>
          <p:cNvCxnSpPr>
            <a:cxnSpLocks/>
          </p:cNvCxnSpPr>
          <p:nvPr/>
        </p:nvCxnSpPr>
        <p:spPr>
          <a:xfrm>
            <a:off x="3491880" y="360805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9EFB123-27AC-EB00-FA36-E665EE0F10E5}"/>
              </a:ext>
            </a:extLst>
          </p:cNvPr>
          <p:cNvCxnSpPr>
            <a:cxnSpLocks/>
          </p:cNvCxnSpPr>
          <p:nvPr/>
        </p:nvCxnSpPr>
        <p:spPr>
          <a:xfrm>
            <a:off x="3491880" y="4713012"/>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A02633F-A753-7319-1CA7-DEE61ABF7A12}"/>
              </a:ext>
            </a:extLst>
          </p:cNvPr>
          <p:cNvCxnSpPr>
            <a:cxnSpLocks/>
          </p:cNvCxnSpPr>
          <p:nvPr/>
        </p:nvCxnSpPr>
        <p:spPr>
          <a:xfrm>
            <a:off x="3491880" y="3976376"/>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0C68658-0478-6459-B5B6-C32C1568E286}"/>
              </a:ext>
            </a:extLst>
          </p:cNvPr>
          <p:cNvCxnSpPr>
            <a:cxnSpLocks/>
          </p:cNvCxnSpPr>
          <p:nvPr/>
        </p:nvCxnSpPr>
        <p:spPr>
          <a:xfrm>
            <a:off x="3491880" y="434469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58D2B17-EC75-E3D3-258F-8A25F57F4BAA}"/>
              </a:ext>
            </a:extLst>
          </p:cNvPr>
          <p:cNvCxnSpPr>
            <a:cxnSpLocks/>
          </p:cNvCxnSpPr>
          <p:nvPr/>
        </p:nvCxnSpPr>
        <p:spPr>
          <a:xfrm>
            <a:off x="3491880" y="544964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23DCE64-9742-3B69-2584-E8D42A2E2D71}"/>
              </a:ext>
            </a:extLst>
          </p:cNvPr>
          <p:cNvCxnSpPr>
            <a:cxnSpLocks/>
          </p:cNvCxnSpPr>
          <p:nvPr/>
        </p:nvCxnSpPr>
        <p:spPr>
          <a:xfrm>
            <a:off x="3491880" y="508133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7188623-44B6-C18E-48A6-99BDF8322AE9}"/>
              </a:ext>
            </a:extLst>
          </p:cNvPr>
          <p:cNvCxnSpPr>
            <a:cxnSpLocks/>
          </p:cNvCxnSpPr>
          <p:nvPr/>
        </p:nvCxnSpPr>
        <p:spPr>
          <a:xfrm>
            <a:off x="3491880" y="581796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259FB0D-0CE5-240A-3900-EB50DE085BD7}"/>
              </a:ext>
            </a:extLst>
          </p:cNvPr>
          <p:cNvCxnSpPr>
            <a:cxnSpLocks/>
          </p:cNvCxnSpPr>
          <p:nvPr/>
        </p:nvCxnSpPr>
        <p:spPr>
          <a:xfrm>
            <a:off x="3491880" y="323974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CEFCD50-9203-80BE-7513-0A4007D9A57D}"/>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11</a:t>
            </a:r>
            <a:endParaRPr lang="ja-JP" altLang="en-US" dirty="0"/>
          </a:p>
        </p:txBody>
      </p:sp>
    </p:spTree>
    <p:extLst>
      <p:ext uri="{BB962C8B-B14F-4D97-AF65-F5344CB8AC3E}">
        <p14:creationId xmlns:p14="http://schemas.microsoft.com/office/powerpoint/2010/main" val="348101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346702" y="2030042"/>
            <a:ext cx="8450596" cy="1475917"/>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パスワードを忘れてしまうことを懸念して同じパスワードを使いまわす方が多くなっていますが、</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とメールアドレスを忘れなければパスワードを忘れても再設定できますので、</a:t>
            </a:r>
            <a:r>
              <a:rPr lang="ja-JP" altLang="en-US" b="1" dirty="0">
                <a:solidFill>
                  <a:srgbClr val="FF3300"/>
                </a:solidFill>
                <a:latin typeface="BIZ UDPゴシック" panose="020B0400000000000000" pitchFamily="50" charset="-128"/>
                <a:ea typeface="BIZ UDPゴシック" panose="020B0400000000000000" pitchFamily="50" charset="-128"/>
              </a:rPr>
              <a:t>パスワードを忘れないように使いまわすことはやめましょう。</a:t>
            </a:r>
            <a:r>
              <a:rPr lang="ja-JP" altLang="en-US" dirty="0">
                <a:latin typeface="BIZ UDPゴシック" panose="020B0400000000000000" pitchFamily="50" charset="-128"/>
                <a:ea typeface="BIZ UDPゴシック" panose="020B0400000000000000" pitchFamily="50" charset="-128"/>
              </a:rPr>
              <a:t>再設定をするためには、</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とメールアドレスが必要ですので、必ず控えておきましょう。</a:t>
            </a:r>
          </a:p>
        </p:txBody>
      </p:sp>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3131840" y="3766919"/>
            <a:ext cx="2736304"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grpSp>
      <p:sp>
        <p:nvSpPr>
          <p:cNvPr id="6" name="四角形: 角を丸くする 5">
            <a:extLst>
              <a:ext uri="{FF2B5EF4-FFF2-40B4-BE49-F238E27FC236}">
                <a16:creationId xmlns:a16="http://schemas.microsoft.com/office/drawing/2014/main" id="{D5971A5F-FE5D-C4CB-86D9-57611E57141B}"/>
              </a:ext>
            </a:extLst>
          </p:cNvPr>
          <p:cNvSpPr/>
          <p:nvPr/>
        </p:nvSpPr>
        <p:spPr>
          <a:xfrm>
            <a:off x="5119715" y="5601831"/>
            <a:ext cx="784069" cy="34960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4ABC2C19-6C13-DF60-EB08-583CEA86133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pic>
        <p:nvPicPr>
          <p:cNvPr id="13" name="図 12">
            <a:extLst>
              <a:ext uri="{FF2B5EF4-FFF2-40B4-BE49-F238E27FC236}">
                <a16:creationId xmlns:a16="http://schemas.microsoft.com/office/drawing/2014/main" id="{843FAB97-8782-B435-E289-6D7716C18550}"/>
              </a:ext>
            </a:extLst>
          </p:cNvPr>
          <p:cNvPicPr>
            <a:picLocks noChangeAspect="1"/>
          </p:cNvPicPr>
          <p:nvPr/>
        </p:nvPicPr>
        <p:blipFill rotWithShape="1">
          <a:blip r:embed="rId6"/>
          <a:srcRect t="40625"/>
          <a:stretch/>
        </p:blipFill>
        <p:spPr>
          <a:xfrm>
            <a:off x="518804" y="5122740"/>
            <a:ext cx="1562595" cy="1359400"/>
          </a:xfrm>
          <a:prstGeom prst="rect">
            <a:avLst/>
          </a:prstGeom>
        </p:spPr>
      </p:pic>
      <p:pic>
        <p:nvPicPr>
          <p:cNvPr id="17" name="図 16" descr="ロゴ が含まれている画像&#10;&#10;自動的に生成された説明">
            <a:extLst>
              <a:ext uri="{FF2B5EF4-FFF2-40B4-BE49-F238E27FC236}">
                <a16:creationId xmlns:a16="http://schemas.microsoft.com/office/drawing/2014/main" id="{1749240C-F930-8514-05D3-C9E4835B7DF1}"/>
              </a:ext>
            </a:extLst>
          </p:cNvPr>
          <p:cNvPicPr>
            <a:picLocks noChangeAspect="1"/>
          </p:cNvPicPr>
          <p:nvPr/>
        </p:nvPicPr>
        <p:blipFill rotWithShape="1">
          <a:blip r:embed="rId7"/>
          <a:srcRect r="60014" b="54517"/>
          <a:stretch/>
        </p:blipFill>
        <p:spPr>
          <a:xfrm>
            <a:off x="653982" y="4221924"/>
            <a:ext cx="1088957" cy="937603"/>
          </a:xfrm>
          <a:prstGeom prst="rect">
            <a:avLst/>
          </a:prstGeom>
        </p:spPr>
      </p:pic>
      <p:pic>
        <p:nvPicPr>
          <p:cNvPr id="18" name="図 17" descr="挿絵, 時計 が含まれている画像&#10;&#10;自動的に生成された説明">
            <a:extLst>
              <a:ext uri="{FF2B5EF4-FFF2-40B4-BE49-F238E27FC236}">
                <a16:creationId xmlns:a16="http://schemas.microsoft.com/office/drawing/2014/main" id="{FF270D2A-9D1C-39EC-EC04-A5D0C8431526}"/>
              </a:ext>
            </a:extLst>
          </p:cNvPr>
          <p:cNvPicPr>
            <a:picLocks noChangeAspect="1"/>
          </p:cNvPicPr>
          <p:nvPr/>
        </p:nvPicPr>
        <p:blipFill rotWithShape="1">
          <a:blip r:embed="rId8"/>
          <a:srcRect l="71568" t="11955" r="4185" b="61297"/>
          <a:stretch/>
        </p:blipFill>
        <p:spPr>
          <a:xfrm rot="964259">
            <a:off x="1496145" y="3850639"/>
            <a:ext cx="700189" cy="675317"/>
          </a:xfrm>
          <a:prstGeom prst="rect">
            <a:avLst/>
          </a:prstGeom>
        </p:spPr>
      </p:pic>
      <p:sp>
        <p:nvSpPr>
          <p:cNvPr id="19" name="字幕 14">
            <a:extLst>
              <a:ext uri="{FF2B5EF4-FFF2-40B4-BE49-F238E27FC236}">
                <a16:creationId xmlns:a16="http://schemas.microsoft.com/office/drawing/2014/main" id="{1F65436E-1623-C56B-953F-222B583281BE}"/>
              </a:ext>
            </a:extLst>
          </p:cNvPr>
          <p:cNvSpPr txBox="1">
            <a:spLocks/>
          </p:cNvSpPr>
          <p:nvPr/>
        </p:nvSpPr>
        <p:spPr>
          <a:xfrm>
            <a:off x="346702"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パスワードを忘れた場合には、</a:t>
            </a:r>
            <a:r>
              <a:rPr lang="en-US" altLang="ja-JP" sz="2400" b="1" dirty="0">
                <a:solidFill>
                  <a:schemeClr val="accent1"/>
                </a:solidFill>
              </a:rPr>
              <a:t>ID</a:t>
            </a:r>
            <a:r>
              <a:rPr lang="ja-JP" altLang="en-US" sz="2400" b="1" dirty="0">
                <a:solidFill>
                  <a:schemeClr val="accent1"/>
                </a:solidFill>
              </a:rPr>
              <a:t>と登録メールアドレスがわかっていれば再設定ができます</a:t>
            </a:r>
          </a:p>
        </p:txBody>
      </p:sp>
      <p:sp>
        <p:nvSpPr>
          <p:cNvPr id="21" name="四角形: 角を丸くする 20">
            <a:extLst>
              <a:ext uri="{FF2B5EF4-FFF2-40B4-BE49-F238E27FC236}">
                <a16:creationId xmlns:a16="http://schemas.microsoft.com/office/drawing/2014/main" id="{E8525872-DC39-9B9C-998B-6A390575A5C3}"/>
              </a:ext>
            </a:extLst>
          </p:cNvPr>
          <p:cNvSpPr/>
          <p:nvPr/>
        </p:nvSpPr>
        <p:spPr>
          <a:xfrm>
            <a:off x="6084168" y="4488932"/>
            <a:ext cx="2885231" cy="1729239"/>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2F79BBC-15D1-45E0-B0CA-3DC58D32C966}"/>
              </a:ext>
            </a:extLst>
          </p:cNvPr>
          <p:cNvSpPr txBox="1"/>
          <p:nvPr/>
        </p:nvSpPr>
        <p:spPr>
          <a:xfrm>
            <a:off x="6084168" y="4500655"/>
            <a:ext cx="2963351" cy="1642309"/>
          </a:xfrm>
          <a:prstGeom prst="rect">
            <a:avLst/>
          </a:prstGeom>
          <a:noFill/>
        </p:spPr>
        <p:txBody>
          <a:bodyPr wrap="square" rtlCol="0">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パスワードを忘れてしまっても</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と登録メールアドレスが</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分かっていれば</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再設定できるので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安心してください</a:t>
            </a:r>
            <a:endParaRPr lang="en-US" altLang="ja-JP" sz="1600" b="1" dirty="0">
              <a:latin typeface="BIZ UDPゴシック" panose="020B0400000000000000" pitchFamily="50" charset="-128"/>
              <a:ea typeface="BIZ UDPゴシック" panose="020B0400000000000000" pitchFamily="50" charset="-128"/>
            </a:endParaRPr>
          </a:p>
        </p:txBody>
      </p:sp>
      <p:cxnSp>
        <p:nvCxnSpPr>
          <p:cNvPr id="4" name="コネクタ: カギ線 3">
            <a:extLst>
              <a:ext uri="{FF2B5EF4-FFF2-40B4-BE49-F238E27FC236}">
                <a16:creationId xmlns:a16="http://schemas.microsoft.com/office/drawing/2014/main" id="{25182ED2-9AA5-32D2-4092-0263CCA2934C}"/>
              </a:ext>
            </a:extLst>
          </p:cNvPr>
          <p:cNvCxnSpPr>
            <a:cxnSpLocks/>
            <a:stCxn id="21" idx="1"/>
            <a:endCxn id="6" idx="3"/>
          </p:cNvCxnSpPr>
          <p:nvPr/>
        </p:nvCxnSpPr>
        <p:spPr>
          <a:xfrm rot="10800000" flipV="1">
            <a:off x="5903784" y="5353551"/>
            <a:ext cx="180384" cy="423083"/>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12" name="テキスト ボックス 11">
            <a:extLst>
              <a:ext uri="{FF2B5EF4-FFF2-40B4-BE49-F238E27FC236}">
                <a16:creationId xmlns:a16="http://schemas.microsoft.com/office/drawing/2014/main" id="{6911F054-F7C4-4687-9774-6927B0FE0F5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12</a:t>
            </a:r>
            <a:endParaRPr lang="ja-JP" altLang="en-US" dirty="0"/>
          </a:p>
        </p:txBody>
      </p:sp>
    </p:spTree>
    <p:extLst>
      <p:ext uri="{BB962C8B-B14F-4D97-AF65-F5344CB8AC3E}">
        <p14:creationId xmlns:p14="http://schemas.microsoft.com/office/powerpoint/2010/main" val="412976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A8729FD-48F4-6CDF-4451-ACC9D9F358AA}"/>
              </a:ext>
            </a:extLst>
          </p:cNvPr>
          <p:cNvSpPr/>
          <p:nvPr/>
        </p:nvSpPr>
        <p:spPr>
          <a:xfrm>
            <a:off x="4754171" y="321173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0785DFBB-502D-3EE4-F39E-78063C3A18F7}"/>
              </a:ext>
            </a:extLst>
          </p:cNvPr>
          <p:cNvSpPr/>
          <p:nvPr/>
        </p:nvSpPr>
        <p:spPr>
          <a:xfrm>
            <a:off x="4754171" y="278832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4" name="正方形/長方形 3">
            <a:extLst>
              <a:ext uri="{FF2B5EF4-FFF2-40B4-BE49-F238E27FC236}">
                <a16:creationId xmlns:a16="http://schemas.microsoft.com/office/drawing/2014/main" id="{1DE0BA43-4D16-F5EC-2B7C-B11B2AFEDAB7}"/>
              </a:ext>
            </a:extLst>
          </p:cNvPr>
          <p:cNvSpPr/>
          <p:nvPr/>
        </p:nvSpPr>
        <p:spPr>
          <a:xfrm>
            <a:off x="642979" y="321589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4027064" cy="800091"/>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8" name="正方形/長方形 17">
            <a:extLst>
              <a:ext uri="{FF2B5EF4-FFF2-40B4-BE49-F238E27FC236}">
                <a16:creationId xmlns:a16="http://schemas.microsoft.com/office/drawing/2014/main" id="{B4AE96E5-5379-4D6E-BF33-E98BAC0CE459}"/>
              </a:ext>
            </a:extLst>
          </p:cNvPr>
          <p:cNvSpPr/>
          <p:nvPr/>
        </p:nvSpPr>
        <p:spPr>
          <a:xfrm>
            <a:off x="642979" y="280746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1007604" y="6082498"/>
            <a:ext cx="7128792" cy="369332"/>
          </a:xfrm>
          <a:prstGeom prst="rect">
            <a:avLst/>
          </a:prstGeom>
          <a:noFill/>
        </p:spPr>
        <p:txBody>
          <a:bodyPr wrap="square" rtlCol="0">
            <a:spAutoFit/>
          </a:bodyPr>
          <a:lstStyle/>
          <a:p>
            <a:r>
              <a:rPr lang="en-US" altLang="ja-JP" b="1" dirty="0">
                <a:solidFill>
                  <a:srgbClr val="4472C4"/>
                </a:solidFill>
                <a:latin typeface="BIZ UDPゴシック" panose="020B0400000000000000" pitchFamily="50" charset="-128"/>
                <a:ea typeface="BIZ UDPゴシック" panose="020B0400000000000000" pitchFamily="50" charset="-128"/>
              </a:rPr>
              <a:t>※</a:t>
            </a:r>
            <a:r>
              <a:rPr lang="ja-JP" altLang="en-US" b="1" dirty="0">
                <a:solidFill>
                  <a:srgbClr val="4472C4"/>
                </a:solidFill>
                <a:latin typeface="BIZ UDPゴシック" panose="020B0400000000000000" pitchFamily="50" charset="-128"/>
                <a:ea typeface="BIZ UDPゴシック" panose="020B0400000000000000" pitchFamily="50" charset="-128"/>
              </a:rPr>
              <a:t>相談先ですべてのパスワードを再設定できるわけではありません</a:t>
            </a:r>
            <a:endParaRPr lang="en-US" altLang="ja-JP" b="1" dirty="0">
              <a:solidFill>
                <a:srgbClr val="4472C4"/>
              </a:solidFill>
              <a:latin typeface="BIZ UDPゴシック" panose="020B0400000000000000" pitchFamily="50" charset="-128"/>
              <a:ea typeface="BIZ UDPゴシック" panose="020B0400000000000000"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825A8972-F798-A6C4-E666-C7D09D25FDEE}"/>
              </a:ext>
            </a:extLst>
          </p:cNvPr>
          <p:cNvPicPr>
            <a:picLocks noChangeAspect="1"/>
          </p:cNvPicPr>
          <p:nvPr/>
        </p:nvPicPr>
        <p:blipFill>
          <a:blip r:embed="rId6"/>
          <a:stretch>
            <a:fillRect/>
          </a:stretch>
        </p:blipFill>
        <p:spPr>
          <a:xfrm>
            <a:off x="944144" y="3761308"/>
            <a:ext cx="3145775" cy="1667193"/>
          </a:xfrm>
          <a:prstGeom prst="rect">
            <a:avLst/>
          </a:prstGeom>
        </p:spPr>
      </p:pic>
      <p:pic>
        <p:nvPicPr>
          <p:cNvPr id="13" name="図 12">
            <a:extLst>
              <a:ext uri="{FF2B5EF4-FFF2-40B4-BE49-F238E27FC236}">
                <a16:creationId xmlns:a16="http://schemas.microsoft.com/office/drawing/2014/main" id="{130628C5-B2A5-D38C-D062-5ADF413909E9}"/>
              </a:ext>
            </a:extLst>
          </p:cNvPr>
          <p:cNvPicPr>
            <a:picLocks noChangeAspect="1"/>
          </p:cNvPicPr>
          <p:nvPr/>
        </p:nvPicPr>
        <p:blipFill>
          <a:blip r:embed="rId7"/>
          <a:stretch>
            <a:fillRect/>
          </a:stretch>
        </p:blipFill>
        <p:spPr>
          <a:xfrm>
            <a:off x="5316249" y="3515331"/>
            <a:ext cx="1447109" cy="1981518"/>
          </a:xfrm>
          <a:prstGeom prst="rect">
            <a:avLst/>
          </a:prstGeom>
        </p:spPr>
      </p:pic>
      <p:pic>
        <p:nvPicPr>
          <p:cNvPr id="14" name="図 13">
            <a:extLst>
              <a:ext uri="{FF2B5EF4-FFF2-40B4-BE49-F238E27FC236}">
                <a16:creationId xmlns:a16="http://schemas.microsoft.com/office/drawing/2014/main" id="{081582AB-0B30-D6CF-57AB-5747BB078515}"/>
              </a:ext>
            </a:extLst>
          </p:cNvPr>
          <p:cNvPicPr>
            <a:picLocks noChangeAspect="1"/>
          </p:cNvPicPr>
          <p:nvPr/>
        </p:nvPicPr>
        <p:blipFill>
          <a:blip r:embed="rId8"/>
          <a:stretch>
            <a:fillRect/>
          </a:stretch>
        </p:blipFill>
        <p:spPr>
          <a:xfrm>
            <a:off x="6447152" y="3356992"/>
            <a:ext cx="1570233" cy="2236180"/>
          </a:xfrm>
          <a:prstGeom prst="rect">
            <a:avLst/>
          </a:prstGeom>
        </p:spPr>
      </p:pic>
      <p:sp>
        <p:nvSpPr>
          <p:cNvPr id="16" name="字幕 14">
            <a:extLst>
              <a:ext uri="{FF2B5EF4-FFF2-40B4-BE49-F238E27FC236}">
                <a16:creationId xmlns:a16="http://schemas.microsoft.com/office/drawing/2014/main" id="{42334F71-6BA0-0827-8E85-78321E1D77C1}"/>
              </a:ext>
            </a:extLst>
          </p:cNvPr>
          <p:cNvSpPr txBox="1">
            <a:spLocks/>
          </p:cNvSpPr>
          <p:nvPr/>
        </p:nvSpPr>
        <p:spPr>
          <a:xfrm>
            <a:off x="615578" y="1096289"/>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パスワードを自分で再設定することが難しい場合は、家族やいつも行く携帯ショップのスタッフ等、信頼できる人に相談してみましょう</a:t>
            </a:r>
          </a:p>
        </p:txBody>
      </p:sp>
      <p:sp>
        <p:nvSpPr>
          <p:cNvPr id="23" name="タイトル 1">
            <a:extLst>
              <a:ext uri="{FF2B5EF4-FFF2-40B4-BE49-F238E27FC236}">
                <a16:creationId xmlns:a16="http://schemas.microsoft.com/office/drawing/2014/main" id="{D7382A9C-2383-3D83-94D7-A0932840C2D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0BB1FBB8-DFCF-9093-A337-E2B3498044C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13</a:t>
            </a:r>
            <a:endParaRPr lang="ja-JP" altLang="en-US" dirty="0"/>
          </a:p>
        </p:txBody>
      </p:sp>
    </p:spTree>
    <p:extLst>
      <p:ext uri="{BB962C8B-B14F-4D97-AF65-F5344CB8AC3E}">
        <p14:creationId xmlns:p14="http://schemas.microsoft.com/office/powerpoint/2010/main" val="20451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A109E0C-B764-F95B-CB90-AA4C7A70CC72}"/>
              </a:ext>
            </a:extLst>
          </p:cNvPr>
          <p:cNvSpPr txBox="1">
            <a:spLocks/>
          </p:cNvSpPr>
          <p:nvPr/>
        </p:nvSpPr>
        <p:spPr>
          <a:xfrm>
            <a:off x="1853477" y="2313608"/>
            <a:ext cx="644646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不審なメール・メッセージ・通知への対処</a:t>
            </a:r>
          </a:p>
        </p:txBody>
      </p:sp>
      <p:sp>
        <p:nvSpPr>
          <p:cNvPr id="7" name="テキスト ボックス 6">
            <a:extLst>
              <a:ext uri="{FF2B5EF4-FFF2-40B4-BE49-F238E27FC236}">
                <a16:creationId xmlns:a16="http://schemas.microsoft.com/office/drawing/2014/main" id="{D8002A1E-B40B-B6B2-E04E-6FFC286108A7}"/>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３</a:t>
            </a:r>
          </a:p>
        </p:txBody>
      </p:sp>
      <p:pic>
        <p:nvPicPr>
          <p:cNvPr id="9" name="図 8" descr="アイコン&#10;&#10;自動的に生成された説明">
            <a:extLst>
              <a:ext uri="{FF2B5EF4-FFF2-40B4-BE49-F238E27FC236}">
                <a16:creationId xmlns:a16="http://schemas.microsoft.com/office/drawing/2014/main" id="{218C3608-A5C3-70B9-E944-AE0EF9456D86}"/>
              </a:ext>
            </a:extLst>
          </p:cNvPr>
          <p:cNvPicPr>
            <a:picLocks noChangeAspect="1"/>
          </p:cNvPicPr>
          <p:nvPr/>
        </p:nvPicPr>
        <p:blipFill rotWithShape="1">
          <a:blip r:embed="rId3"/>
          <a:srcRect l="61811" t="60010"/>
          <a:stretch/>
        </p:blipFill>
        <p:spPr>
          <a:xfrm>
            <a:off x="334497" y="4262069"/>
            <a:ext cx="2293287" cy="2333940"/>
          </a:xfrm>
          <a:prstGeom prst="rect">
            <a:avLst/>
          </a:prstGeom>
        </p:spPr>
      </p:pic>
      <p:sp>
        <p:nvSpPr>
          <p:cNvPr id="4" name="テキスト ボックス 3">
            <a:extLst>
              <a:ext uri="{FF2B5EF4-FFF2-40B4-BE49-F238E27FC236}">
                <a16:creationId xmlns:a16="http://schemas.microsoft.com/office/drawing/2014/main" id="{4F6216A0-3750-A1B1-7903-94FB8F394948}"/>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14</a:t>
            </a:r>
            <a:endParaRPr lang="ja-JP" altLang="en-US" dirty="0"/>
          </a:p>
        </p:txBody>
      </p:sp>
    </p:spTree>
    <p:extLst>
      <p:ext uri="{BB962C8B-B14F-4D97-AF65-F5344CB8AC3E}">
        <p14:creationId xmlns:p14="http://schemas.microsoft.com/office/powerpoint/2010/main" val="152713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230424" y="1475684"/>
            <a:ext cx="891357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通販事業者等をかたる偽のメッセージに書かれている</a:t>
            </a:r>
            <a:r>
              <a:rPr lang="en-US" altLang="ja-JP" dirty="0">
                <a:latin typeface="BIZ UDPゴシック" panose="020B0400000000000000" pitchFamily="50" charset="-128"/>
                <a:ea typeface="BIZ UDPゴシック" panose="020B0400000000000000" pitchFamily="50" charset="-128"/>
                <a:cs typeface="Meiryo" charset="-128"/>
              </a:rPr>
              <a:t>URL</a:t>
            </a:r>
            <a:r>
              <a:rPr lang="ja-JP" altLang="en-US" dirty="0">
                <a:latin typeface="BIZ UDPゴシック" panose="020B0400000000000000" pitchFamily="50" charset="-128"/>
                <a:ea typeface="BIZ UDPゴシック" panose="020B0400000000000000" pitchFamily="50" charset="-128"/>
                <a:cs typeface="Meiryo" charset="-128"/>
              </a:rPr>
              <a:t>にアクセスすると、本物そっくりのサイトに誘導され、</a:t>
            </a: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やパスワード等の重要な情報を抜き取られる手口です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1697124" y="2313477"/>
            <a:ext cx="5980176" cy="436055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0EE7FE5-C361-4765-9F62-1D033CEA6A2A}"/>
              </a:ext>
            </a:extLst>
          </p:cNvPr>
          <p:cNvSpPr txBox="1"/>
          <p:nvPr/>
        </p:nvSpPr>
        <p:spPr>
          <a:xfrm>
            <a:off x="3419354" y="6318197"/>
            <a:ext cx="4680000"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endParaRPr lang="en-US" altLang="zh-TW" sz="1200" dirty="0">
              <a:latin typeface="BIZ UDPゴシック" panose="020B0400000000000000" pitchFamily="50" charset="-128"/>
              <a:ea typeface="BIZ UDPゴシック" panose="020B0400000000000000" pitchFamily="50" charset="-128"/>
              <a:cs typeface="Meiryo" charset="-128"/>
            </a:endParaRPr>
          </a:p>
          <a:p>
            <a:pPr algn="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7" name="タイトル 1">
            <a:extLst>
              <a:ext uri="{FF2B5EF4-FFF2-40B4-BE49-F238E27FC236}">
                <a16:creationId xmlns:a16="http://schemas.microsoft.com/office/drawing/2014/main" id="{3ABDD929-D230-6B3F-1AE8-F1E545F4E1C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1F15F047-8765-E5BE-B68D-4FE2160E47E5}"/>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事例１：</a:t>
            </a:r>
            <a:r>
              <a:rPr lang="en-US" altLang="ja-JP" sz="2200" b="1" dirty="0">
                <a:solidFill>
                  <a:srgbClr val="4472C4"/>
                </a:solidFill>
                <a:latin typeface="BIZ UDPゴシック" panose="020B0400000000000000" pitchFamily="50" charset="-128"/>
                <a:ea typeface="BIZ UDPゴシック" panose="020B0400000000000000" pitchFamily="50" charset="-128"/>
              </a:rPr>
              <a:t> </a:t>
            </a:r>
            <a:r>
              <a:rPr lang="ja-JP" altLang="en-US" sz="2200" b="1" dirty="0">
                <a:solidFill>
                  <a:srgbClr val="4472C4"/>
                </a:solidFill>
                <a:latin typeface="BIZ UDPゴシック" panose="020B0400000000000000" pitchFamily="50" charset="-128"/>
                <a:ea typeface="BIZ UDPゴシック" panose="020B0400000000000000" pitchFamily="50" charset="-128"/>
              </a:rPr>
              <a:t>フィッシング詐欺</a:t>
            </a:r>
          </a:p>
        </p:txBody>
      </p:sp>
      <p:sp>
        <p:nvSpPr>
          <p:cNvPr id="3" name="テキスト ボックス 2">
            <a:extLst>
              <a:ext uri="{FF2B5EF4-FFF2-40B4-BE49-F238E27FC236}">
                <a16:creationId xmlns:a16="http://schemas.microsoft.com/office/drawing/2014/main" id="{5E125888-1E4F-F5CC-5F59-29B2684BE2A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15</a:t>
            </a:r>
            <a:endParaRPr lang="ja-JP" altLang="en-US" dirty="0"/>
          </a:p>
        </p:txBody>
      </p:sp>
      <p:sp>
        <p:nvSpPr>
          <p:cNvPr id="4" name="字幕 14">
            <a:extLst>
              <a:ext uri="{FF2B5EF4-FFF2-40B4-BE49-F238E27FC236}">
                <a16:creationId xmlns:a16="http://schemas.microsoft.com/office/drawing/2014/main" id="{4C434372-817B-B9BE-491C-863959CB1DD9}"/>
              </a:ext>
            </a:extLst>
          </p:cNvPr>
          <p:cNvSpPr txBox="1">
            <a:spLocks/>
          </p:cNvSpPr>
          <p:nvPr/>
        </p:nvSpPr>
        <p:spPr>
          <a:xfrm>
            <a:off x="13039" y="2587366"/>
            <a:ext cx="1781907" cy="1863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en-US" altLang="ja-JP" sz="1800" dirty="0">
                <a:solidFill>
                  <a:srgbClr val="4472C4"/>
                </a:solidFill>
                <a:latin typeface="BIZ UDPゴシック" panose="020B0400000000000000" pitchFamily="50" charset="-128"/>
                <a:ea typeface="BIZ UDPゴシック" panose="020B0400000000000000" pitchFamily="50" charset="-128"/>
              </a:rPr>
              <a:t>※</a:t>
            </a:r>
            <a:r>
              <a:rPr lang="ja-JP" altLang="en-US" sz="1800" dirty="0">
                <a:solidFill>
                  <a:srgbClr val="4472C4"/>
                </a:solidFill>
                <a:latin typeface="BIZ UDPゴシック" panose="020B0400000000000000" pitchFamily="50" charset="-128"/>
                <a:ea typeface="BIZ UDPゴシック" panose="020B0400000000000000" pitchFamily="50" charset="-128"/>
              </a:rPr>
              <a:t>心当たりのないメール文面の</a:t>
            </a:r>
            <a:r>
              <a:rPr lang="en-US" altLang="ja-JP" sz="1800" dirty="0">
                <a:solidFill>
                  <a:srgbClr val="4472C4"/>
                </a:solidFill>
                <a:latin typeface="BIZ UDPゴシック" panose="020B0400000000000000" pitchFamily="50" charset="-128"/>
                <a:ea typeface="BIZ UDPゴシック" panose="020B0400000000000000" pitchFamily="50" charset="-128"/>
              </a:rPr>
              <a:t>URL</a:t>
            </a:r>
            <a:r>
              <a:rPr lang="ja-JP" altLang="en-US" sz="1800" dirty="0">
                <a:solidFill>
                  <a:srgbClr val="4472C4"/>
                </a:solidFill>
                <a:latin typeface="BIZ UDPゴシック" panose="020B0400000000000000" pitchFamily="50" charset="-128"/>
                <a:ea typeface="BIZ UDPゴシック" panose="020B0400000000000000" pitchFamily="50" charset="-128"/>
              </a:rPr>
              <a:t>リンクはクリックしないようにしましょう</a:t>
            </a:r>
          </a:p>
        </p:txBody>
      </p:sp>
    </p:spTree>
    <p:extLst>
      <p:ext uri="{BB962C8B-B14F-4D97-AF65-F5344CB8AC3E}">
        <p14:creationId xmlns:p14="http://schemas.microsoft.com/office/powerpoint/2010/main" val="105809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5" name="タイトル 1">
            <a:extLst>
              <a:ext uri="{FF2B5EF4-FFF2-40B4-BE49-F238E27FC236}">
                <a16:creationId xmlns:a16="http://schemas.microsoft.com/office/drawing/2014/main" id="{0D3095DF-4583-04E7-5BA7-2215CB184DF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683ED284-E1E8-DF2F-F19A-AF1B1478069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スマートフォンでウェブサイトを閲覧中に突然</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ウイルスを検出した</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などの偽の</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セキュリティ警告が表示され、指示に従って操作を進めると、アプリのインストールへ誘導する手口です。</a:t>
            </a:r>
          </a:p>
        </p:txBody>
      </p:sp>
      <p:sp>
        <p:nvSpPr>
          <p:cNvPr id="10" name="字幕 14">
            <a:extLst>
              <a:ext uri="{FF2B5EF4-FFF2-40B4-BE49-F238E27FC236}">
                <a16:creationId xmlns:a16="http://schemas.microsoft.com/office/drawing/2014/main" id="{295DBEFD-D361-7775-DA35-FC5435EA8DFB}"/>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事例２：偽のセキュリティ警告</a:t>
            </a:r>
          </a:p>
        </p:txBody>
      </p:sp>
      <p:sp>
        <p:nvSpPr>
          <p:cNvPr id="11" name="テキスト ボックス 10">
            <a:extLst>
              <a:ext uri="{FF2B5EF4-FFF2-40B4-BE49-F238E27FC236}">
                <a16:creationId xmlns:a16="http://schemas.microsoft.com/office/drawing/2014/main" id="{BEB08B15-A1F1-8D8B-60E5-6092E64CD71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16</a:t>
            </a:r>
            <a:endParaRPr lang="ja-JP" altLang="en-US" dirty="0"/>
          </a:p>
        </p:txBody>
      </p:sp>
      <p:sp>
        <p:nvSpPr>
          <p:cNvPr id="2" name="字幕 14">
            <a:extLst>
              <a:ext uri="{FF2B5EF4-FFF2-40B4-BE49-F238E27FC236}">
                <a16:creationId xmlns:a16="http://schemas.microsoft.com/office/drawing/2014/main" id="{3318C0AF-84A8-0EED-8468-5F3D857BB11B}"/>
              </a:ext>
            </a:extLst>
          </p:cNvPr>
          <p:cNvSpPr txBox="1">
            <a:spLocks/>
          </p:cNvSpPr>
          <p:nvPr/>
        </p:nvSpPr>
        <p:spPr>
          <a:xfrm>
            <a:off x="1168580" y="2892166"/>
            <a:ext cx="6806840" cy="3051434"/>
          </a:xfrm>
          <a:prstGeom prst="roundRect">
            <a:avLst/>
          </a:prstGeom>
          <a:solidFill>
            <a:schemeClr val="bg1">
              <a:lumMod val="95000"/>
            </a:schemeClr>
          </a:solidFill>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en-US" altLang="ja-JP" sz="2400" dirty="0">
                <a:solidFill>
                  <a:srgbClr val="4472C4"/>
                </a:solidFill>
                <a:latin typeface="BIZ UDPゴシック" panose="020B0400000000000000" pitchFamily="50" charset="-128"/>
                <a:ea typeface="BIZ UDPゴシック" panose="020B0400000000000000" pitchFamily="50" charset="-128"/>
              </a:rPr>
              <a:t>※</a:t>
            </a:r>
            <a:r>
              <a:rPr lang="ja-JP" altLang="en-US" sz="2400" dirty="0">
                <a:solidFill>
                  <a:srgbClr val="4472C4"/>
                </a:solidFill>
                <a:latin typeface="BIZ UDPゴシック" panose="020B0400000000000000" pitchFamily="50" charset="-128"/>
                <a:ea typeface="BIZ UDPゴシック" panose="020B0400000000000000" pitchFamily="50" charset="-128"/>
              </a:rPr>
              <a:t>「あなたの</a:t>
            </a:r>
            <a:r>
              <a:rPr lang="en-US" altLang="ja-JP" sz="2400" dirty="0">
                <a:solidFill>
                  <a:srgbClr val="4472C4"/>
                </a:solidFill>
                <a:latin typeface="BIZ UDPゴシック" panose="020B0400000000000000" pitchFamily="50" charset="-128"/>
                <a:ea typeface="BIZ UDPゴシック" panose="020B0400000000000000" pitchFamily="50" charset="-128"/>
              </a:rPr>
              <a:t>iPhone</a:t>
            </a:r>
            <a:r>
              <a:rPr lang="ja-JP" altLang="en-US" sz="2400" dirty="0">
                <a:solidFill>
                  <a:srgbClr val="4472C4"/>
                </a:solidFill>
                <a:latin typeface="BIZ UDPゴシック" panose="020B0400000000000000" pitchFamily="50" charset="-128"/>
                <a:ea typeface="BIZ UDPゴシック" panose="020B0400000000000000" pitchFamily="50" charset="-128"/>
              </a:rPr>
              <a:t>は</a:t>
            </a:r>
            <a:r>
              <a:rPr lang="ja-JP" altLang="en-US" sz="2400" dirty="0">
                <a:solidFill>
                  <a:srgbClr val="4472C4"/>
                </a:solidFill>
              </a:rPr>
              <a:t>、重度のウイルスによって破損しています！</a:t>
            </a:r>
            <a:r>
              <a:rPr lang="ja-JP" altLang="en-US" sz="2400" dirty="0">
                <a:solidFill>
                  <a:srgbClr val="4472C4"/>
                </a:solidFill>
                <a:latin typeface="BIZ UDPゴシック" panose="020B0400000000000000" pitchFamily="50" charset="-128"/>
                <a:ea typeface="BIZ UDPゴシック" panose="020B0400000000000000" pitchFamily="50" charset="-128"/>
              </a:rPr>
              <a:t>」等の偽の警告画面の指示に従ってアプリをインストールし、よく確認せずに契約登録してしまうと、利用料金が請求されるケースもあります。</a:t>
            </a:r>
          </a:p>
        </p:txBody>
      </p:sp>
    </p:spTree>
    <p:extLst>
      <p:ext uri="{BB962C8B-B14F-4D97-AF65-F5344CB8AC3E}">
        <p14:creationId xmlns:p14="http://schemas.microsoft.com/office/powerpoint/2010/main" val="188972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F36D4C8-B12D-B858-C8D7-BD387A63C43A}"/>
              </a:ext>
            </a:extLst>
          </p:cNvPr>
          <p:cNvSpPr/>
          <p:nvPr/>
        </p:nvSpPr>
        <p:spPr>
          <a:xfrm>
            <a:off x="2459704" y="492479"/>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スマートフォンに入っている大量の情報</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Ｐ３</a:t>
            </a:r>
          </a:p>
        </p:txBody>
      </p:sp>
      <p:sp>
        <p:nvSpPr>
          <p:cNvPr id="4" name="正方形/長方形 3">
            <a:extLst>
              <a:ext uri="{FF2B5EF4-FFF2-40B4-BE49-F238E27FC236}">
                <a16:creationId xmlns:a16="http://schemas.microsoft.com/office/drawing/2014/main" id="{57034494-8CE5-BDEB-3093-3A2ADAB2E3DA}"/>
              </a:ext>
            </a:extLst>
          </p:cNvPr>
          <p:cNvSpPr/>
          <p:nvPr/>
        </p:nvSpPr>
        <p:spPr>
          <a:xfrm>
            <a:off x="1871664" y="492479"/>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p:txBody>
      </p:sp>
      <p:sp>
        <p:nvSpPr>
          <p:cNvPr id="5" name="テキスト ボックス 4">
            <a:extLst>
              <a:ext uri="{FF2B5EF4-FFF2-40B4-BE49-F238E27FC236}">
                <a16:creationId xmlns:a16="http://schemas.microsoft.com/office/drawing/2014/main" id="{AE4C2990-E4F9-42BE-868F-A8CC4883B8C9}"/>
              </a:ext>
            </a:extLst>
          </p:cNvPr>
          <p:cNvSpPr txBox="1"/>
          <p:nvPr/>
        </p:nvSpPr>
        <p:spPr>
          <a:xfrm>
            <a:off x="1818414" y="192874"/>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1.</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スマートフォンは危険なもの</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p>
        </p:txBody>
      </p:sp>
      <p:sp>
        <p:nvSpPr>
          <p:cNvPr id="8" name="正方形/長方形 7">
            <a:extLst>
              <a:ext uri="{FF2B5EF4-FFF2-40B4-BE49-F238E27FC236}">
                <a16:creationId xmlns:a16="http://schemas.microsoft.com/office/drawing/2014/main" id="{2689A70A-4B87-B6B8-E9A8-FC285C4AD068}"/>
              </a:ext>
            </a:extLst>
          </p:cNvPr>
          <p:cNvSpPr/>
          <p:nvPr/>
        </p:nvSpPr>
        <p:spPr>
          <a:xfrm>
            <a:off x="2459704" y="1749854"/>
            <a:ext cx="6229226"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パスワードの重要性について</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Ｐ５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パスワードの種類</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Ｐ７</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安全なパスワードの設定方法</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パスワードを忘れた場合</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Ｐ１２</a:t>
            </a:r>
          </a:p>
        </p:txBody>
      </p:sp>
      <p:sp>
        <p:nvSpPr>
          <p:cNvPr id="9" name="正方形/長方形 8">
            <a:extLst>
              <a:ext uri="{FF2B5EF4-FFF2-40B4-BE49-F238E27FC236}">
                <a16:creationId xmlns:a16="http://schemas.microsoft.com/office/drawing/2014/main" id="{29287932-B730-54B6-625B-4D0E970E4E0C}"/>
              </a:ext>
            </a:extLst>
          </p:cNvPr>
          <p:cNvSpPr/>
          <p:nvPr/>
        </p:nvSpPr>
        <p:spPr>
          <a:xfrm>
            <a:off x="1871664" y="1749854"/>
            <a:ext cx="675592"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p:txBody>
      </p:sp>
      <p:sp>
        <p:nvSpPr>
          <p:cNvPr id="10" name="テキスト ボックス 9">
            <a:extLst>
              <a:ext uri="{FF2B5EF4-FFF2-40B4-BE49-F238E27FC236}">
                <a16:creationId xmlns:a16="http://schemas.microsoft.com/office/drawing/2014/main" id="{D58339B9-D2E4-721E-94E0-4C5241B0D428}"/>
              </a:ext>
            </a:extLst>
          </p:cNvPr>
          <p:cNvSpPr txBox="1"/>
          <p:nvPr/>
        </p:nvSpPr>
        <p:spPr>
          <a:xfrm>
            <a:off x="1818414" y="14502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パスワードは安全に管理しましょう</a:t>
            </a:r>
          </a:p>
        </p:txBody>
      </p:sp>
      <p:sp>
        <p:nvSpPr>
          <p:cNvPr id="12" name="正方形/長方形 11">
            <a:extLst>
              <a:ext uri="{FF2B5EF4-FFF2-40B4-BE49-F238E27FC236}">
                <a16:creationId xmlns:a16="http://schemas.microsoft.com/office/drawing/2014/main" id="{ED6079CF-72B8-681F-7F57-FAAD0170E4CD}"/>
              </a:ext>
            </a:extLst>
          </p:cNvPr>
          <p:cNvSpPr/>
          <p:nvPr/>
        </p:nvSpPr>
        <p:spPr>
          <a:xfrm>
            <a:off x="2459704" y="3818661"/>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不審なメール・メッセージ・通知の事例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Ｐ１５</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18</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20</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22</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25</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型詐欺のターゲットになり得る人は？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27</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危険に巻き込まれないために</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28</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　</a:t>
            </a:r>
          </a:p>
        </p:txBody>
      </p:sp>
      <p:sp>
        <p:nvSpPr>
          <p:cNvPr id="13" name="正方形/長方形 12">
            <a:extLst>
              <a:ext uri="{FF2B5EF4-FFF2-40B4-BE49-F238E27FC236}">
                <a16:creationId xmlns:a16="http://schemas.microsoft.com/office/drawing/2014/main" id="{975D554A-79EF-25C3-849C-1D0D4507DBB9}"/>
              </a:ext>
            </a:extLst>
          </p:cNvPr>
          <p:cNvSpPr/>
          <p:nvPr/>
        </p:nvSpPr>
        <p:spPr>
          <a:xfrm>
            <a:off x="1871664" y="3818661"/>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3-G</a:t>
            </a:r>
          </a:p>
        </p:txBody>
      </p:sp>
      <p:sp>
        <p:nvSpPr>
          <p:cNvPr id="14" name="テキスト ボックス 13">
            <a:extLst>
              <a:ext uri="{FF2B5EF4-FFF2-40B4-BE49-F238E27FC236}">
                <a16:creationId xmlns:a16="http://schemas.microsoft.com/office/drawing/2014/main" id="{6FAB421E-8A05-5EB8-4672-B07E3A0EC603}"/>
              </a:ext>
            </a:extLst>
          </p:cNvPr>
          <p:cNvSpPr txBox="1"/>
          <p:nvPr/>
        </p:nvSpPr>
        <p:spPr>
          <a:xfrm>
            <a:off x="1818414" y="351905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不審なメール・メッセージ・通知への対処</a:t>
            </a:r>
          </a:p>
        </p:txBody>
      </p: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6" name="タイトル 1">
            <a:extLst>
              <a:ext uri="{FF2B5EF4-FFF2-40B4-BE49-F238E27FC236}">
                <a16:creationId xmlns:a16="http://schemas.microsoft.com/office/drawing/2014/main" id="{4D36711E-DD27-B0C7-95B8-6680BA817EE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7" name="テキスト ボックス 6">
            <a:extLst>
              <a:ext uri="{FF2B5EF4-FFF2-40B4-BE49-F238E27FC236}">
                <a16:creationId xmlns:a16="http://schemas.microsoft.com/office/drawing/2014/main" id="{91823AA9-30A5-87EE-3916-048FA042CCA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アカウントを乗っ取った犯人が、</a:t>
            </a:r>
            <a:r>
              <a:rPr lang="en-US" altLang="ja-JP" dirty="0">
                <a:latin typeface="BIZ UDPゴシック" panose="020B0400000000000000" pitchFamily="50" charset="-128"/>
                <a:ea typeface="BIZ UDPゴシック" panose="020B0400000000000000" pitchFamily="50" charset="-128"/>
                <a:cs typeface="Meiryo" charset="-128"/>
              </a:rPr>
              <a:t>SNS</a:t>
            </a:r>
            <a:r>
              <a:rPr lang="ja-JP" altLang="en-US" dirty="0">
                <a:latin typeface="BIZ UDPゴシック" panose="020B0400000000000000" pitchFamily="50" charset="-128"/>
                <a:ea typeface="BIZ UDPゴシック" panose="020B0400000000000000" pitchFamily="50" charset="-128"/>
                <a:cs typeface="Meiryo" charset="-128"/>
              </a:rPr>
              <a:t>の友人や公式アカウントになりすまし、メッセージを送りつけてくる手口です。　リンクから偽のログインページに誘導され、ログイン情報を要求してきます。ログイン情報を入力すると、自分のアカウントが乗っ取られます。</a:t>
            </a:r>
          </a:p>
        </p:txBody>
      </p:sp>
      <p:sp>
        <p:nvSpPr>
          <p:cNvPr id="13" name="字幕 14">
            <a:extLst>
              <a:ext uri="{FF2B5EF4-FFF2-40B4-BE49-F238E27FC236}">
                <a16:creationId xmlns:a16="http://schemas.microsoft.com/office/drawing/2014/main" id="{981DA45C-22AA-BA5D-B740-26D467B9B6E4}"/>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事例３：アカウント乗っ取り</a:t>
            </a:r>
          </a:p>
        </p:txBody>
      </p:sp>
      <p:sp>
        <p:nvSpPr>
          <p:cNvPr id="14" name="テキスト ボックス 13">
            <a:extLst>
              <a:ext uri="{FF2B5EF4-FFF2-40B4-BE49-F238E27FC236}">
                <a16:creationId xmlns:a16="http://schemas.microsoft.com/office/drawing/2014/main" id="{3F05CCB2-E470-08A3-0C84-C733AA02D9C6}"/>
              </a:ext>
            </a:extLst>
          </p:cNvPr>
          <p:cNvSpPr txBox="1"/>
          <p:nvPr/>
        </p:nvSpPr>
        <p:spPr>
          <a:xfrm>
            <a:off x="5894962" y="4797540"/>
            <a:ext cx="3228188" cy="1323439"/>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乗っ取り被害に遭わないために｜</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みんなの使い方ガイド</a:t>
            </a:r>
            <a:r>
              <a:rPr lang="en-US" altLang="ja-JP" sz="1600" dirty="0">
                <a:latin typeface="BIZ UDPゴシック" panose="020B0400000000000000" pitchFamily="50" charset="-128"/>
                <a:ea typeface="BIZ UDPゴシック" panose="020B0400000000000000" pitchFamily="50" charset="-128"/>
                <a:cs typeface="Meiryo" charset="-128"/>
              </a:rPr>
              <a:t>https://guide.line.me/ja/cyber-bousai/</a:t>
            </a:r>
          </a:p>
          <a:p>
            <a:r>
              <a:rPr lang="ja-JP" altLang="en-US" sz="1600" dirty="0">
                <a:latin typeface="BIZ UDPゴシック" panose="020B0400000000000000" pitchFamily="50" charset="-128"/>
                <a:ea typeface="BIZ UDPゴシック" panose="020B0400000000000000" pitchFamily="50" charset="-128"/>
                <a:cs typeface="Meiryo" charset="-128"/>
              </a:rPr>
              <a:t>より抜粋</a:t>
            </a:r>
          </a:p>
        </p:txBody>
      </p:sp>
      <p:sp>
        <p:nvSpPr>
          <p:cNvPr id="15" name="テキスト ボックス 14">
            <a:extLst>
              <a:ext uri="{FF2B5EF4-FFF2-40B4-BE49-F238E27FC236}">
                <a16:creationId xmlns:a16="http://schemas.microsoft.com/office/drawing/2014/main" id="{6C0A6F17-DA78-2A4A-1F95-90BEED62780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17</a:t>
            </a:r>
            <a:endParaRPr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E08CA5A9-6FF8-D57C-0FC1-91E5D0966904}"/>
              </a:ext>
            </a:extLst>
          </p:cNvPr>
          <p:cNvPicPr>
            <a:picLocks noChangeAspect="1"/>
          </p:cNvPicPr>
          <p:nvPr/>
        </p:nvPicPr>
        <p:blipFill>
          <a:blip r:embed="rId6"/>
          <a:stretch>
            <a:fillRect/>
          </a:stretch>
        </p:blipFill>
        <p:spPr>
          <a:xfrm>
            <a:off x="468910" y="2634227"/>
            <a:ext cx="5462978" cy="4223773"/>
          </a:xfrm>
          <a:prstGeom prst="rect">
            <a:avLst/>
          </a:prstGeom>
        </p:spPr>
      </p:pic>
      <p:sp>
        <p:nvSpPr>
          <p:cNvPr id="8" name="テキスト ボックス 7">
            <a:extLst>
              <a:ext uri="{FF2B5EF4-FFF2-40B4-BE49-F238E27FC236}">
                <a16:creationId xmlns:a16="http://schemas.microsoft.com/office/drawing/2014/main" id="{F3BE48D8-0772-FC2D-1E8A-8CF148C9D257}"/>
              </a:ext>
            </a:extLst>
          </p:cNvPr>
          <p:cNvSpPr txBox="1"/>
          <p:nvPr/>
        </p:nvSpPr>
        <p:spPr>
          <a:xfrm>
            <a:off x="5931888" y="3154148"/>
            <a:ext cx="2832143" cy="1002134"/>
          </a:xfrm>
          <a:prstGeom prst="rect">
            <a:avLst/>
          </a:prstGeom>
          <a:noFill/>
        </p:spPr>
        <p:txBody>
          <a:bodyPr wrap="square" lIns="0" rIns="0" rtlCol="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実在のアイコンや色使いを</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真似ているので、見た目だけで</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気付くことは難しいです</a:t>
            </a:r>
          </a:p>
        </p:txBody>
      </p:sp>
    </p:spTree>
    <p:extLst>
      <p:ext uri="{BB962C8B-B14F-4D97-AF65-F5344CB8AC3E}">
        <p14:creationId xmlns:p14="http://schemas.microsoft.com/office/powerpoint/2010/main" val="7948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18</a:t>
            </a:r>
            <a:endParaRPr lang="ja-JP" altLang="en-US" dirty="0"/>
          </a:p>
        </p:txBody>
      </p:sp>
    </p:spTree>
    <p:extLst>
      <p:ext uri="{BB962C8B-B14F-4D97-AF65-F5344CB8AC3E}">
        <p14:creationId xmlns:p14="http://schemas.microsoft.com/office/powerpoint/2010/main" val="114616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713748"/>
            <a:ext cx="8578535" cy="3336426"/>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❶実際に会ったことがない人からお金の話をされたら要注意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b="0" i="0" dirty="0">
                <a:effectLst/>
                <a:latin typeface="BIZ UDPゴシック" panose="020B0400000000000000" pitchFamily="50" charset="-128"/>
                <a:ea typeface="BIZ UDPゴシック" panose="020B0400000000000000" pitchFamily="50" charset="-128"/>
              </a:rPr>
              <a:t>SNS</a:t>
            </a:r>
            <a:r>
              <a:rPr lang="ja-JP" altLang="en-US" b="0" i="0" dirty="0">
                <a:effectLst/>
                <a:latin typeface="BIZ UDPゴシック" panose="020B0400000000000000" pitchFamily="50" charset="-128"/>
                <a:ea typeface="BIZ UDPゴシック" panose="020B0400000000000000" pitchFamily="50" charset="-128"/>
              </a:rPr>
              <a:t>上に公開された写真や翻訳アプリ、</a:t>
            </a:r>
            <a:r>
              <a:rPr lang="en-US" altLang="ja-JP" b="0" i="0" dirty="0">
                <a:effectLst/>
                <a:latin typeface="BIZ UDPゴシック" panose="020B0400000000000000" pitchFamily="50" charset="-128"/>
                <a:ea typeface="BIZ UDPゴシック" panose="020B0400000000000000" pitchFamily="50" charset="-128"/>
              </a:rPr>
              <a:t>AI</a:t>
            </a:r>
            <a:r>
              <a:rPr lang="ja-JP" altLang="en-US" b="0" i="0" dirty="0">
                <a:effectLst/>
                <a:latin typeface="BIZ UDPゴシック" panose="020B0400000000000000" pitchFamily="50" charset="-128"/>
                <a:ea typeface="BIZ UDPゴシック" panose="020B0400000000000000" pitchFamily="50" charset="-128"/>
              </a:rPr>
              <a:t>などを利用すれば、誰でも簡単に他人になりすますことができてしまいます。どんなにチャットやメッセージ、電話やビデオ電話で仲良くなっても、本人ではない者がなりすましている可能性があります。</a:t>
            </a:r>
            <a:endParaRPr lang="en-US" altLang="ja-JP" b="0"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b="1" i="0" dirty="0">
                <a:solidFill>
                  <a:srgbClr val="FF3300"/>
                </a:solidFill>
                <a:effectLst/>
                <a:latin typeface="BIZ UDPゴシック" panose="020B0400000000000000" pitchFamily="50" charset="-128"/>
                <a:ea typeface="BIZ UDPゴシック" panose="020B0400000000000000" pitchFamily="50" charset="-128"/>
              </a:rPr>
              <a:t>実際に会ったことがなければ、だまされているかもしれません。</a:t>
            </a:r>
            <a:endParaRPr lang="en-US" altLang="ja-JP"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ja-JP" altLang="en-US" sz="105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❷「投資」に誘導されたら要注意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0" i="0" dirty="0">
                <a:effectLst/>
                <a:latin typeface="BIZ UDPゴシック" panose="020B0400000000000000" pitchFamily="50" charset="-128"/>
                <a:ea typeface="BIZ UDPゴシック" panose="020B0400000000000000" pitchFamily="50" charset="-128"/>
              </a:rPr>
              <a:t>あの手この手で投資の勧誘などをし、お金をだまし取るという手口が約７割以上です。</a:t>
            </a:r>
            <a:r>
              <a:rPr lang="ja-JP" altLang="en-US" b="1" i="0" dirty="0">
                <a:solidFill>
                  <a:srgbClr val="FF3300"/>
                </a:solidFill>
                <a:effectLst/>
                <a:latin typeface="BIZ UDPゴシック" panose="020B0400000000000000" pitchFamily="50" charset="-128"/>
                <a:ea typeface="BIZ UDPゴシック" panose="020B0400000000000000" pitchFamily="50" charset="-128"/>
              </a:rPr>
              <a:t>投資詐欺のページも確認し、だまされないためのポイントを覚えておきましょう。</a:t>
            </a:r>
            <a:endParaRPr lang="en-US" altLang="ja-JP" b="1" dirty="0">
              <a:solidFill>
                <a:srgbClr val="FF33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19</a:t>
            </a:r>
            <a:endParaRPr lang="ja-JP" altLang="en-US" dirty="0"/>
          </a:p>
        </p:txBody>
      </p:sp>
      <p:sp>
        <p:nvSpPr>
          <p:cNvPr id="7" name="タイトル 1">
            <a:extLst>
              <a:ext uri="{FF2B5EF4-FFF2-40B4-BE49-F238E27FC236}">
                <a16:creationId xmlns:a16="http://schemas.microsoft.com/office/drawing/2014/main" id="{23006106-D4B0-419E-67D8-EE8EA4867553}"/>
              </a:ext>
            </a:extLst>
          </p:cNvPr>
          <p:cNvSpPr>
            <a:spLocks noGrp="1"/>
          </p:cNvSpPr>
          <p:nvPr>
            <p:ph type="ctrTitle"/>
          </p:nvPr>
        </p:nvSpPr>
        <p:spPr>
          <a:xfrm>
            <a:off x="1392691" y="220736"/>
            <a:ext cx="7576708" cy="486326"/>
          </a:xfrm>
        </p:spPr>
        <p:txBody>
          <a:bodyPr/>
          <a:lstStyle/>
          <a:p>
            <a:r>
              <a:rPr kumimoji="1" lang="en-US" altLang="ja-JP" dirty="0"/>
              <a:t>SNS</a:t>
            </a:r>
            <a:r>
              <a:rPr lang="ja-JP" altLang="en-US" dirty="0"/>
              <a:t>型ロマンス詐欺とは</a:t>
            </a:r>
            <a:endParaRPr kumimoji="1" lang="ja-JP" altLang="en-US" dirty="0"/>
          </a:p>
        </p:txBody>
      </p:sp>
      <p:sp>
        <p:nvSpPr>
          <p:cNvPr id="9" name="タイトル 1">
            <a:extLst>
              <a:ext uri="{FF2B5EF4-FFF2-40B4-BE49-F238E27FC236}">
                <a16:creationId xmlns:a16="http://schemas.microsoft.com/office/drawing/2014/main" id="{EE13DC8B-8CD2-4415-D5C5-A27037E24F5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45532CE-7F12-31F2-4D19-28B5CD0671EB}"/>
              </a:ext>
            </a:extLst>
          </p:cNvPr>
          <p:cNvSpPr/>
          <p:nvPr/>
        </p:nvSpPr>
        <p:spPr>
          <a:xfrm>
            <a:off x="429203" y="5335070"/>
            <a:ext cx="8280919" cy="1039799"/>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3300"/>
                </a:solidFill>
                <a:latin typeface="BIZ UDPゴシック" panose="020B0400000000000000" pitchFamily="50" charset="-128"/>
                <a:ea typeface="BIZ UDPゴシック" panose="020B0400000000000000" pitchFamily="50" charset="-128"/>
              </a:rPr>
              <a:t>https://www.npa.go.jp/bureau/safetylife/sos47/new-topics/investment/</a:t>
            </a:r>
            <a:r>
              <a:rPr kumimoji="1" lang="ja-JP" altLang="en-US" dirty="0">
                <a:solidFill>
                  <a:srgbClr val="FF3300"/>
                </a:solidFill>
                <a:latin typeface="BIZ UDPゴシック" panose="020B0400000000000000" pitchFamily="50" charset="-128"/>
                <a:ea typeface="BIZ UDPゴシック" panose="020B0400000000000000" pitchFamily="50" charset="-128"/>
              </a:rPr>
              <a:t>（警察庁 特殊詐欺対策ページ）</a:t>
            </a:r>
          </a:p>
        </p:txBody>
      </p:sp>
      <p:pic>
        <p:nvPicPr>
          <p:cNvPr id="1026" name="Picture 2">
            <a:extLst>
              <a:ext uri="{FF2B5EF4-FFF2-40B4-BE49-F238E27FC236}">
                <a16:creationId xmlns:a16="http://schemas.microsoft.com/office/drawing/2014/main" id="{8FA9C097-5CF3-EA0B-825F-0241793F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585" y="5403056"/>
            <a:ext cx="903826" cy="90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6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20</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06493F14-48F4-9FC6-EE83-78BAAF02239F}"/>
              </a:ext>
            </a:extLst>
          </p:cNvPr>
          <p:cNvSpPr txBox="1">
            <a:spLocks/>
          </p:cNvSpPr>
          <p:nvPr/>
        </p:nvSpPr>
        <p:spPr>
          <a:xfrm>
            <a:off x="370159" y="2006014"/>
            <a:ext cx="3140209" cy="868674"/>
          </a:xfrm>
          <a:prstGeom prst="roundRect">
            <a:avLst/>
          </a:prstGeom>
          <a:solidFill>
            <a:schemeClr val="bg1">
              <a:lumMod val="95000"/>
            </a:schemeClr>
          </a:solidFill>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600" dirty="0">
                <a:latin typeface="BIZ UDPゴシック" panose="020B0400000000000000" pitchFamily="50" charset="-128"/>
                <a:ea typeface="BIZ UDPゴシック" panose="020B0400000000000000" pitchFamily="50" charset="-128"/>
              </a:rPr>
              <a:t>被害者：</a:t>
            </a:r>
            <a:r>
              <a:rPr lang="en-US" altLang="ja-JP" sz="1600" dirty="0">
                <a:latin typeface="BIZ UDPゴシック" panose="020B0400000000000000" pitchFamily="50" charset="-128"/>
                <a:ea typeface="BIZ UDPゴシック" panose="020B0400000000000000" pitchFamily="50" charset="-128"/>
              </a:rPr>
              <a:t>40</a:t>
            </a:r>
            <a:r>
              <a:rPr lang="ja-JP" altLang="en-US" sz="1600" dirty="0">
                <a:latin typeface="BIZ UDPゴシック" panose="020B0400000000000000" pitchFamily="50" charset="-128"/>
                <a:ea typeface="BIZ UDPゴシック" panose="020B0400000000000000" pitchFamily="50" charset="-128"/>
              </a:rPr>
              <a:t>代女性</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600" dirty="0"/>
              <a:t>被害額：合計約</a:t>
            </a:r>
            <a:r>
              <a:rPr lang="en-US" altLang="ja-JP" sz="1600" dirty="0"/>
              <a:t>500</a:t>
            </a:r>
            <a:r>
              <a:rPr lang="ja-JP" altLang="en-US" sz="1600" dirty="0"/>
              <a:t>万円</a:t>
            </a:r>
            <a:endParaRPr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144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：投資名目でお金を要求され、だまし取られた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B6F8E53-DC31-AABF-EB87-C0BE3655FD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149D68D-713B-3961-2639-9828B27D391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21</a:t>
            </a:r>
            <a:endParaRPr lang="ja-JP" altLang="en-US" dirty="0"/>
          </a:p>
        </p:txBody>
      </p:sp>
      <p:sp>
        <p:nvSpPr>
          <p:cNvPr id="8" name="正方形/長方形 7">
            <a:extLst>
              <a:ext uri="{FF2B5EF4-FFF2-40B4-BE49-F238E27FC236}">
                <a16:creationId xmlns:a16="http://schemas.microsoft.com/office/drawing/2014/main" id="{CF22DEDD-A240-0650-F924-415CEBE75A48}"/>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で友達申請された女性に恋愛感情を抱き、</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その者から投資を勧められた。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2</a:t>
            </a:r>
            <a:r>
              <a:rPr lang="ja-JP" altLang="en-US" dirty="0">
                <a:solidFill>
                  <a:schemeClr val="tx1"/>
                </a:solidFill>
                <a:latin typeface="BIZ UDPゴシック" panose="020B0400000000000000" pitchFamily="50" charset="-128"/>
                <a:ea typeface="BIZ UDPゴシック" panose="020B0400000000000000" pitchFamily="50" charset="-128"/>
              </a:rPr>
              <a:t>人の将来のために投資でお金を貯めよう」</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「必ず儲かる」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などと連絡があり、男性は投資用アプリから口座に振り込みを行い、約</a:t>
            </a:r>
            <a:r>
              <a:rPr kumimoji="1" lang="en-US" altLang="ja-JP" dirty="0">
                <a:solidFill>
                  <a:schemeClr val="tx1"/>
                </a:solidFill>
                <a:latin typeface="BIZ UDPゴシック" panose="020B0400000000000000" pitchFamily="50" charset="-128"/>
                <a:ea typeface="BIZ UDPゴシック" panose="020B0400000000000000" pitchFamily="50" charset="-128"/>
              </a:rPr>
              <a:t>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90718CFA-7B6D-3D24-AF81-F69431106986}"/>
              </a:ext>
            </a:extLst>
          </p:cNvPr>
          <p:cNvPicPr>
            <a:picLocks noChangeAspect="1"/>
          </p:cNvPicPr>
          <p:nvPr/>
        </p:nvPicPr>
        <p:blipFill>
          <a:blip r:embed="rId3"/>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DB4D1591-4803-0101-732F-6C7FC568A68E}"/>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型ロマンス詐欺では、</a:t>
            </a:r>
            <a:r>
              <a:rPr lang="en-US" altLang="ja-JP" dirty="0">
                <a:solidFill>
                  <a:schemeClr val="accent1"/>
                </a:solidFill>
                <a:latin typeface="BIZ UDPゴシック" panose="020B0400000000000000" pitchFamily="50" charset="-128"/>
                <a:ea typeface="BIZ UDPゴシック" panose="020B0400000000000000" pitchFamily="50" charset="-128"/>
              </a:rPr>
              <a:t>2</a:t>
            </a:r>
            <a:r>
              <a:rPr lang="ja-JP" altLang="en-US" dirty="0">
                <a:solidFill>
                  <a:schemeClr val="accent1"/>
                </a:solidFill>
                <a:latin typeface="BIZ UDPゴシック" panose="020B0400000000000000" pitchFamily="50" charset="-128"/>
                <a:ea typeface="BIZ UDPゴシック" panose="020B0400000000000000" pitchFamily="50" charset="-128"/>
              </a:rPr>
              <a:t>人の将来のための資産形成などと言い、投資や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副業を勧めてくる場合があります。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中には偽のアプリで収益が上がっているように見せかけてくることもあります。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594DB3D9-13D9-A7EB-3114-1029251A7B45}"/>
              </a:ext>
            </a:extLst>
          </p:cNvPr>
          <p:cNvPicPr>
            <a:picLocks noChangeAspect="1"/>
          </p:cNvPicPr>
          <p:nvPr/>
        </p:nvPicPr>
        <p:blipFill rotWithShape="1">
          <a:blip r:embed="rId4">
            <a:clrChange>
              <a:clrFrom>
                <a:srgbClr val="FEFAF9"/>
              </a:clrFrom>
              <a:clrTo>
                <a:srgbClr val="FEFAF9">
                  <a:alpha val="0"/>
                </a:srgbClr>
              </a:clrTo>
            </a:clrChange>
          </a:blip>
          <a:srcRect r="60599" b="31956"/>
          <a:stretch/>
        </p:blipFill>
        <p:spPr>
          <a:xfrm>
            <a:off x="63369" y="1916832"/>
            <a:ext cx="3757335" cy="3780000"/>
          </a:xfrm>
          <a:prstGeom prst="rect">
            <a:avLst/>
          </a:prstGeom>
        </p:spPr>
      </p:pic>
      <p:sp>
        <p:nvSpPr>
          <p:cNvPr id="4" name="テキスト ボックス 3">
            <a:extLst>
              <a:ext uri="{FF2B5EF4-FFF2-40B4-BE49-F238E27FC236}">
                <a16:creationId xmlns:a16="http://schemas.microsoft.com/office/drawing/2014/main" id="{2863DA8B-951B-EE81-6567-CADB620A5D2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5" name="字幕 14">
            <a:extLst>
              <a:ext uri="{FF2B5EF4-FFF2-40B4-BE49-F238E27FC236}">
                <a16:creationId xmlns:a16="http://schemas.microsoft.com/office/drawing/2014/main" id="{62C8475F-45EF-E027-5383-66A600830D6F}"/>
              </a:ext>
            </a:extLst>
          </p:cNvPr>
          <p:cNvSpPr txBox="1">
            <a:spLocks/>
          </p:cNvSpPr>
          <p:nvPr/>
        </p:nvSpPr>
        <p:spPr>
          <a:xfrm>
            <a:off x="370159" y="2006014"/>
            <a:ext cx="3140209" cy="868674"/>
          </a:xfrm>
          <a:prstGeom prst="roundRect">
            <a:avLst/>
          </a:prstGeom>
          <a:solidFill>
            <a:schemeClr val="bg1">
              <a:lumMod val="95000"/>
            </a:schemeClr>
          </a:solidFill>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600" dirty="0">
                <a:latin typeface="BIZ UDPゴシック" panose="020B0400000000000000" pitchFamily="50" charset="-128"/>
                <a:ea typeface="BIZ UDPゴシック" panose="020B0400000000000000" pitchFamily="50" charset="-128"/>
              </a:rPr>
              <a:t>被害者：</a:t>
            </a:r>
            <a:r>
              <a:rPr lang="en-US" altLang="ja-JP" sz="1600" dirty="0">
                <a:latin typeface="BIZ UDPゴシック" panose="020B0400000000000000" pitchFamily="50" charset="-128"/>
                <a:ea typeface="BIZ UDPゴシック" panose="020B0400000000000000" pitchFamily="50" charset="-128"/>
              </a:rPr>
              <a:t>40</a:t>
            </a:r>
            <a:r>
              <a:rPr lang="ja-JP" altLang="en-US" sz="1600" dirty="0">
                <a:latin typeface="BIZ UDPゴシック" panose="020B0400000000000000" pitchFamily="50" charset="-128"/>
                <a:ea typeface="BIZ UDPゴシック" panose="020B0400000000000000" pitchFamily="50" charset="-128"/>
              </a:rPr>
              <a:t>代男性</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600" dirty="0"/>
              <a:t>被害額：合計約</a:t>
            </a:r>
            <a:r>
              <a:rPr lang="en-US" altLang="ja-JP" sz="1600" dirty="0"/>
              <a:t>300</a:t>
            </a:r>
            <a:r>
              <a:rPr lang="ja-JP" altLang="en-US" sz="1600" dirty="0"/>
              <a:t>万円</a:t>
            </a:r>
            <a:endParaRPr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768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22</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ECFFFE66-D283-3109-1A01-14C525DFC65D}"/>
              </a:ext>
            </a:extLst>
          </p:cNvPr>
          <p:cNvSpPr/>
          <p:nvPr/>
        </p:nvSpPr>
        <p:spPr>
          <a:xfrm>
            <a:off x="467544" y="2984911"/>
            <a:ext cx="8280919" cy="124122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396294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❶紹介された投資先は実在していますか？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紹介された業者が金融商品取引業者等に登録されているかを確認しましょう。無登録での金融商品取引業や暗号資産交換業は違法です。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b="0" i="0" dirty="0">
              <a:solidFill>
                <a:srgbClr val="101613"/>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a:t>
            </a:r>
            <a:r>
              <a:rPr lang="en-US" altLang="ja-JP" sz="1600" dirty="0">
                <a:solidFill>
                  <a:srgbClr val="FF3300"/>
                </a:solidFill>
                <a:latin typeface="BIZ UDPゴシック" panose="020B0400000000000000" pitchFamily="50" charset="-128"/>
                <a:ea typeface="BIZ UDPゴシック" panose="020B0400000000000000" pitchFamily="50" charset="-128"/>
              </a:rPr>
              <a:t>https://www.fsa.go.jp/ordinary/chuui/highrisk.html</a:t>
            </a: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（金融庁からのお願い・注意喚起</a:t>
            </a:r>
            <a:r>
              <a:rPr lang="en-US" altLang="ja-JP" sz="1600" dirty="0">
                <a:solidFill>
                  <a:srgbClr val="FF3300"/>
                </a:solidFill>
                <a:latin typeface="BIZ UDPゴシック" panose="020B0400000000000000" pitchFamily="50" charset="-128"/>
                <a:ea typeface="BIZ UDPゴシック" panose="020B0400000000000000" pitchFamily="50" charset="-128"/>
              </a:rPr>
              <a:t>HP</a:t>
            </a:r>
            <a:r>
              <a:rPr lang="ja-JP" altLang="en-US" sz="1600" dirty="0">
                <a:solidFill>
                  <a:srgbClr val="FF3300"/>
                </a:solidFill>
                <a:latin typeface="BIZ UDPゴシック" panose="020B0400000000000000" pitchFamily="50" charset="-128"/>
                <a:ea typeface="BIZ UDPゴシック" panose="020B0400000000000000" pitchFamily="50" charset="-128"/>
              </a:rPr>
              <a:t>）に載っていない業者は無登録業者です！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❷「必ず儲かる」「あなただけ」といった誘い文句はありませんか？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犯罪者は、こうした言葉を巧みに操ってあなたの心に付け込んできます。</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「必ず儲かる」「確実に利益が出る」といった儲け話や「あなただけ特別に教える」といった誘いは、まず疑いましょう。</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pic>
        <p:nvPicPr>
          <p:cNvPr id="2050" name="Picture 2">
            <a:extLst>
              <a:ext uri="{FF2B5EF4-FFF2-40B4-BE49-F238E27FC236}">
                <a16:creationId xmlns:a16="http://schemas.microsoft.com/office/drawing/2014/main" id="{054C233E-8A7D-448C-BE20-1FBB6A964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344" y="3168476"/>
            <a:ext cx="874097" cy="87409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145578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480317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❸あなたに投資を勧めている「著名人」はなりすましではありませんか？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著名人の名前を騙った広告からの詐欺被害も見られますが、</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著名人があなたのために無料で投資教室を開いたりすることは基本的にないものと考えましょう。</a:t>
            </a:r>
            <a:r>
              <a:rPr lang="ja-JP" altLang="en-US" sz="1600" b="0" i="0" dirty="0">
                <a:effectLst/>
                <a:latin typeface="BIZ UDPゴシック" panose="020B0400000000000000" pitchFamily="50" charset="-128"/>
                <a:ea typeface="BIZ UDPゴシック" panose="020B0400000000000000" pitchFamily="50" charset="-128"/>
              </a:rPr>
              <a:t>このような場合、まずはなりすましを疑い、本人の公式アカウントやホームぺージからの発信情報を必ず確認しましょう。</a:t>
            </a: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endParaRPr lang="en-US" altLang="ja-JP" sz="12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❹投資に関係する「暗号資産」や「投資アプリ」等は本当に実在していますか？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実在しない架空の「暗号資産」への投資を勧められたり、偽物の「投資アプリ」をインストールさせられたりするケースが相次いでおり、そういった場合は必ず、</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勧められた暗号資産や投資アプリの名前をインターネットで検索しましょう。</a:t>
            </a:r>
            <a:r>
              <a:rPr lang="ja-JP" altLang="en-US" sz="1600" b="0" i="0" dirty="0">
                <a:effectLst/>
                <a:latin typeface="BIZ UDPゴシック" panose="020B0400000000000000" pitchFamily="50" charset="-128"/>
                <a:ea typeface="BIZ UDPゴシック" panose="020B0400000000000000" pitchFamily="50" charset="-128"/>
              </a:rPr>
              <a:t>詐欺に使用されている架空の暗号資産であることや、偽物の投資アプリであることが口コミ等で分かる場合もあります。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❺振込先の口座に不審な点はありませんか？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投資話が本物の場合、一般的に</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「振込先として個人名義の口座を指定されること」または「振込先の口座が振込のたびに変わること」はありません。</a:t>
            </a:r>
            <a:r>
              <a:rPr lang="ja-JP" altLang="en-US" sz="1600" b="0" i="0" dirty="0">
                <a:effectLst/>
                <a:latin typeface="BIZ UDPゴシック" panose="020B0400000000000000" pitchFamily="50" charset="-128"/>
                <a:ea typeface="BIZ UDPゴシック" panose="020B0400000000000000" pitchFamily="50" charset="-128"/>
              </a:rPr>
              <a:t>どちらか１つでも当てはまる場合は、詐欺を疑い、迷わず警察に相談してください。</a:t>
            </a:r>
            <a:endParaRPr lang="ja-JP" altLang="en-US" sz="1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BBD5A-60F2-3B3F-3562-7B7FB89A4BF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24</a:t>
            </a:r>
            <a:endParaRPr lang="ja-JP" altLang="en-US" dirty="0"/>
          </a:p>
        </p:txBody>
      </p:sp>
    </p:spTree>
    <p:extLst>
      <p:ext uri="{BB962C8B-B14F-4D97-AF65-F5344CB8AC3E}">
        <p14:creationId xmlns:p14="http://schemas.microsoft.com/office/powerpoint/2010/main" val="4629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25</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5" name="字幕 14">
            <a:extLst>
              <a:ext uri="{FF2B5EF4-FFF2-40B4-BE49-F238E27FC236}">
                <a16:creationId xmlns:a16="http://schemas.microsoft.com/office/drawing/2014/main" id="{2C954490-F6C1-7A9C-D217-936149A6A9AE}"/>
              </a:ext>
            </a:extLst>
          </p:cNvPr>
          <p:cNvSpPr txBox="1">
            <a:spLocks/>
          </p:cNvSpPr>
          <p:nvPr/>
        </p:nvSpPr>
        <p:spPr>
          <a:xfrm>
            <a:off x="370159" y="2123244"/>
            <a:ext cx="3140209" cy="868674"/>
          </a:xfrm>
          <a:prstGeom prst="roundRect">
            <a:avLst/>
          </a:prstGeom>
          <a:solidFill>
            <a:schemeClr val="bg1">
              <a:lumMod val="95000"/>
            </a:schemeClr>
          </a:solidFill>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600" dirty="0">
                <a:latin typeface="BIZ UDPゴシック" panose="020B0400000000000000" pitchFamily="50" charset="-128"/>
                <a:ea typeface="BIZ UDPゴシック" panose="020B0400000000000000" pitchFamily="50" charset="-128"/>
              </a:rPr>
              <a:t>被害者：</a:t>
            </a:r>
            <a:r>
              <a:rPr lang="en-US" altLang="ja-JP" sz="1600" dirty="0"/>
              <a:t>6</a:t>
            </a:r>
            <a:r>
              <a:rPr lang="en-US" altLang="ja-JP" sz="1600" dirty="0">
                <a:latin typeface="BIZ UDPゴシック" panose="020B0400000000000000" pitchFamily="50" charset="-128"/>
                <a:ea typeface="BIZ UDPゴシック" panose="020B0400000000000000" pitchFamily="50" charset="-128"/>
              </a:rPr>
              <a:t>0</a:t>
            </a:r>
            <a:r>
              <a:rPr lang="ja-JP" altLang="en-US" sz="1600" dirty="0">
                <a:latin typeface="BIZ UDPゴシック" panose="020B0400000000000000" pitchFamily="50" charset="-128"/>
                <a:ea typeface="BIZ UDPゴシック" panose="020B0400000000000000" pitchFamily="50" charset="-128"/>
              </a:rPr>
              <a:t>代</a:t>
            </a:r>
            <a:r>
              <a:rPr lang="ja-JP" altLang="en-US" sz="1600" dirty="0"/>
              <a:t>男</a:t>
            </a:r>
            <a:r>
              <a:rPr lang="ja-JP" altLang="en-US" sz="1600" dirty="0">
                <a:latin typeface="BIZ UDPゴシック" panose="020B0400000000000000" pitchFamily="50" charset="-128"/>
                <a:ea typeface="BIZ UDPゴシック" panose="020B0400000000000000" pitchFamily="50" charset="-128"/>
              </a:rPr>
              <a:t>性</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600" dirty="0"/>
              <a:t>被害額：合計約</a:t>
            </a:r>
            <a:r>
              <a:rPr lang="en-US" altLang="ja-JP" sz="1600" dirty="0"/>
              <a:t>6,300</a:t>
            </a:r>
            <a:r>
              <a:rPr lang="ja-JP" altLang="en-US" sz="1600" dirty="0"/>
              <a:t>万円</a:t>
            </a:r>
            <a:endParaRPr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300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グループチャットでの偽情報を信用してしまった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C908D997-A606-1BDC-3849-0C5EC131426D}"/>
              </a:ext>
            </a:extLst>
          </p:cNvPr>
          <p:cNvPicPr>
            <a:picLocks noChangeAspect="1"/>
          </p:cNvPicPr>
          <p:nvPr/>
        </p:nvPicPr>
        <p:blipFill rotWithShape="1">
          <a:blip r:embed="rId3">
            <a:clrChange>
              <a:clrFrom>
                <a:srgbClr val="FEFAF9"/>
              </a:clrFrom>
              <a:clrTo>
                <a:srgbClr val="FEFAF9">
                  <a:alpha val="0"/>
                </a:srgbClr>
              </a:clrTo>
            </a:clrChange>
          </a:blip>
          <a:srcRect r="60649" b="40732"/>
          <a:stretch/>
        </p:blipFill>
        <p:spPr>
          <a:xfrm>
            <a:off x="211160" y="2043338"/>
            <a:ext cx="3525853" cy="3708000"/>
          </a:xfrm>
          <a:prstGeom prst="rect">
            <a:avLst/>
          </a:prstGeom>
        </p:spPr>
      </p:pic>
      <p:sp>
        <p:nvSpPr>
          <p:cNvPr id="4" name="テキスト ボックス 3">
            <a:extLst>
              <a:ext uri="{FF2B5EF4-FFF2-40B4-BE49-F238E27FC236}">
                <a16:creationId xmlns:a16="http://schemas.microsoft.com/office/drawing/2014/main" id="{60F83B67-ECE7-BAA0-DCBC-6A9D6545C2B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26</a:t>
            </a:r>
            <a:endParaRPr lang="ja-JP" altLang="en-US" dirty="0"/>
          </a:p>
        </p:txBody>
      </p:sp>
      <p:sp>
        <p:nvSpPr>
          <p:cNvPr id="8" name="正方形/長方形 7">
            <a:extLst>
              <a:ext uri="{FF2B5EF4-FFF2-40B4-BE49-F238E27FC236}">
                <a16:creationId xmlns:a16="http://schemas.microsoft.com/office/drawing/2014/main" id="{6814754D-60BD-8CAF-B182-86714A689A35}"/>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犯人は投資用アプリやチャットから運用収益が上がっているように見せかけてきます。さらに収益を上げようと複数回振り込みを要求してくることもあります。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5BBC881-0A15-8C50-3200-25FE85536FB5}"/>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動画配信サイトの新</a:t>
            </a:r>
            <a:r>
              <a:rPr lang="en-US" altLang="ja-JP" dirty="0">
                <a:solidFill>
                  <a:schemeClr val="tx1"/>
                </a:solidFill>
                <a:latin typeface="BIZ UDPゴシック" panose="020B0400000000000000" pitchFamily="50" charset="-128"/>
                <a:ea typeface="BIZ UDPゴシック" panose="020B0400000000000000" pitchFamily="50" charset="-128"/>
              </a:rPr>
              <a:t>NISA</a:t>
            </a:r>
            <a:r>
              <a:rPr lang="ja-JP" altLang="en-US" dirty="0">
                <a:solidFill>
                  <a:schemeClr val="tx1"/>
                </a:solidFill>
                <a:latin typeface="BIZ UDPゴシック" panose="020B0400000000000000" pitchFamily="50" charset="-128"/>
                <a:ea typeface="BIZ UDPゴシック" panose="020B0400000000000000" pitchFamily="50" charset="-128"/>
              </a:rPr>
              <a:t>に関する動画の</a:t>
            </a:r>
            <a:r>
              <a:rPr lang="en-US" altLang="ja-JP" dirty="0">
                <a:solidFill>
                  <a:schemeClr val="tx1"/>
                </a:solidFill>
                <a:latin typeface="BIZ UDPゴシック" panose="020B0400000000000000" pitchFamily="50" charset="-128"/>
                <a:ea typeface="BIZ UDPゴシック" panose="020B0400000000000000" pitchFamily="50" charset="-128"/>
              </a:rPr>
              <a:t>URL</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グループチャットへの参加を招待。チャット内で投資や暗号資産の取引を誘われる。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「チャットの参加者はみな利益を得ています」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a:t>
            </a:r>
            <a:r>
              <a:rPr lang="ja-JP" altLang="en-US" dirty="0">
                <a:solidFill>
                  <a:schemeClr val="tx1"/>
                </a:solidFill>
                <a:latin typeface="BIZ UDPゴシック" panose="020B0400000000000000" pitchFamily="50" charset="-128"/>
                <a:ea typeface="BIZ UDPゴシック" panose="020B0400000000000000" pitchFamily="50" charset="-128"/>
              </a:rPr>
              <a:t>言われ</a:t>
            </a:r>
            <a:r>
              <a:rPr kumimoji="1" lang="ja-JP" altLang="en-US" dirty="0">
                <a:solidFill>
                  <a:schemeClr val="tx1"/>
                </a:solidFill>
                <a:latin typeface="BIZ UDPゴシック" panose="020B0400000000000000" pitchFamily="50" charset="-128"/>
                <a:ea typeface="BIZ UDPゴシック" panose="020B0400000000000000" pitchFamily="50" charset="-128"/>
              </a:rPr>
              <a:t>、女性はチャット上で知り合った者</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指定された口座への振り込みと暗号資産の送信により合計約</a:t>
            </a:r>
            <a:r>
              <a:rPr kumimoji="1" lang="en-US" altLang="ja-JP" dirty="0">
                <a:solidFill>
                  <a:schemeClr val="tx1"/>
                </a:solidFill>
                <a:latin typeface="BIZ UDPゴシック" panose="020B0400000000000000" pitchFamily="50" charset="-128"/>
                <a:ea typeface="BIZ UDPゴシック" panose="020B0400000000000000" pitchFamily="50" charset="-128"/>
              </a:rPr>
              <a:t>2,000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p>
        </p:txBody>
      </p:sp>
      <p:pic>
        <p:nvPicPr>
          <p:cNvPr id="10" name="図 9" descr="挿絵 が含まれている画像&#10;&#10;自動的に生成された説明">
            <a:extLst>
              <a:ext uri="{FF2B5EF4-FFF2-40B4-BE49-F238E27FC236}">
                <a16:creationId xmlns:a16="http://schemas.microsoft.com/office/drawing/2014/main" id="{E3D15ECD-9BFE-485C-C8DD-AB1DAA6623D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39E0B3D8-BEF3-D56A-9262-35393FE13ABF}"/>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5" name="字幕 14">
            <a:extLst>
              <a:ext uri="{FF2B5EF4-FFF2-40B4-BE49-F238E27FC236}">
                <a16:creationId xmlns:a16="http://schemas.microsoft.com/office/drawing/2014/main" id="{18DB8BF1-67CD-4BB9-E904-D4B7B2BC3DB0}"/>
              </a:ext>
            </a:extLst>
          </p:cNvPr>
          <p:cNvSpPr txBox="1">
            <a:spLocks/>
          </p:cNvSpPr>
          <p:nvPr/>
        </p:nvSpPr>
        <p:spPr>
          <a:xfrm>
            <a:off x="370159" y="2123244"/>
            <a:ext cx="3140209" cy="868674"/>
          </a:xfrm>
          <a:prstGeom prst="roundRect">
            <a:avLst/>
          </a:prstGeom>
          <a:solidFill>
            <a:schemeClr val="bg1">
              <a:lumMod val="95000"/>
            </a:schemeClr>
          </a:solidFill>
          <a:ln>
            <a:solidFill>
              <a:schemeClr val="accent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600" dirty="0">
                <a:latin typeface="BIZ UDPゴシック" panose="020B0400000000000000" pitchFamily="50" charset="-128"/>
                <a:ea typeface="BIZ UDPゴシック" panose="020B0400000000000000" pitchFamily="50" charset="-128"/>
              </a:rPr>
              <a:t>被害者：</a:t>
            </a:r>
            <a:r>
              <a:rPr lang="en-US" altLang="ja-JP" sz="1600" dirty="0"/>
              <a:t>6</a:t>
            </a:r>
            <a:r>
              <a:rPr lang="en-US" altLang="ja-JP" sz="1600" dirty="0">
                <a:latin typeface="BIZ UDPゴシック" panose="020B0400000000000000" pitchFamily="50" charset="-128"/>
                <a:ea typeface="BIZ UDPゴシック" panose="020B0400000000000000" pitchFamily="50" charset="-128"/>
              </a:rPr>
              <a:t>0</a:t>
            </a:r>
            <a:r>
              <a:rPr lang="ja-JP" altLang="en-US" sz="1600" dirty="0">
                <a:latin typeface="BIZ UDPゴシック" panose="020B0400000000000000" pitchFamily="50" charset="-128"/>
                <a:ea typeface="BIZ UDPゴシック" panose="020B0400000000000000" pitchFamily="50" charset="-128"/>
              </a:rPr>
              <a:t>代</a:t>
            </a:r>
            <a:r>
              <a:rPr lang="ja-JP" altLang="en-US" sz="1600" dirty="0"/>
              <a:t>女性</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600" dirty="0"/>
              <a:t>被害額：合計約</a:t>
            </a:r>
            <a:r>
              <a:rPr lang="en-US" altLang="ja-JP" sz="1600" dirty="0"/>
              <a:t>2,000</a:t>
            </a:r>
            <a:r>
              <a:rPr lang="ja-JP" altLang="en-US" sz="1600" dirty="0"/>
              <a:t>万円</a:t>
            </a:r>
            <a:endParaRPr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61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480E408-27B9-04C6-CF3E-2470652D3455}"/>
              </a:ext>
            </a:extLst>
          </p:cNvPr>
          <p:cNvSpPr/>
          <p:nvPr/>
        </p:nvSpPr>
        <p:spPr>
          <a:xfrm>
            <a:off x="2469432" y="2105485"/>
            <a:ext cx="6229226"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不安に感じることがあったら</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30</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31</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スマートフォンの安全な利用についての情報提供</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34</a:t>
            </a:r>
          </a:p>
        </p:txBody>
      </p:sp>
      <p:sp>
        <p:nvSpPr>
          <p:cNvPr id="5" name="正方形/長方形 4">
            <a:extLst>
              <a:ext uri="{FF2B5EF4-FFF2-40B4-BE49-F238E27FC236}">
                <a16:creationId xmlns:a16="http://schemas.microsoft.com/office/drawing/2014/main" id="{24640833-ABC6-BEE6-69AD-8D568F93931B}"/>
              </a:ext>
            </a:extLst>
          </p:cNvPr>
          <p:cNvSpPr/>
          <p:nvPr/>
        </p:nvSpPr>
        <p:spPr>
          <a:xfrm>
            <a:off x="1871664" y="2105485"/>
            <a:ext cx="675592"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6" name="テキスト ボックス 5">
            <a:extLst>
              <a:ext uri="{FF2B5EF4-FFF2-40B4-BE49-F238E27FC236}">
                <a16:creationId xmlns:a16="http://schemas.microsoft.com/office/drawing/2014/main" id="{91864D6A-002A-9B8B-A5B0-78C5B0E03DE8}"/>
              </a:ext>
            </a:extLst>
          </p:cNvPr>
          <p:cNvSpPr txBox="1"/>
          <p:nvPr/>
        </p:nvSpPr>
        <p:spPr>
          <a:xfrm>
            <a:off x="1818414" y="1724855"/>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不安を感じた場合の相談先</a:t>
            </a:r>
          </a:p>
        </p:txBody>
      </p:sp>
      <p:sp>
        <p:nvSpPr>
          <p:cNvPr id="8" name="正方形/長方形 7">
            <a:extLst>
              <a:ext uri="{FF2B5EF4-FFF2-40B4-BE49-F238E27FC236}">
                <a16:creationId xmlns:a16="http://schemas.microsoft.com/office/drawing/2014/main" id="{1CCE751A-1C19-C453-8DF9-22F17A5346D7}"/>
              </a:ext>
            </a:extLst>
          </p:cNvPr>
          <p:cNvSpPr/>
          <p:nvPr/>
        </p:nvSpPr>
        <p:spPr>
          <a:xfrm>
            <a:off x="2469432" y="4069397"/>
            <a:ext cx="6229226" cy="961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安全なパスワードを作ってみましょう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36</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アカウントの情報をメモしましょう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37</a:t>
            </a:r>
          </a:p>
        </p:txBody>
      </p:sp>
      <p:sp>
        <p:nvSpPr>
          <p:cNvPr id="9" name="正方形/長方形 8">
            <a:extLst>
              <a:ext uri="{FF2B5EF4-FFF2-40B4-BE49-F238E27FC236}">
                <a16:creationId xmlns:a16="http://schemas.microsoft.com/office/drawing/2014/main" id="{5223C3F8-34BB-DA9D-7F5D-0589BE4150CE}"/>
              </a:ext>
            </a:extLst>
          </p:cNvPr>
          <p:cNvSpPr/>
          <p:nvPr/>
        </p:nvSpPr>
        <p:spPr>
          <a:xfrm>
            <a:off x="1871664" y="4071464"/>
            <a:ext cx="675592" cy="96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CFBEBEC-41EC-A227-1EBB-271E70B9C747}"/>
              </a:ext>
            </a:extLst>
          </p:cNvPr>
          <p:cNvSpPr txBox="1"/>
          <p:nvPr/>
        </p:nvSpPr>
        <p:spPr>
          <a:xfrm>
            <a:off x="1818414" y="3690833"/>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５</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付録　安全なパスワードの作成と保管</a:t>
            </a:r>
          </a:p>
        </p:txBody>
      </p:sp>
    </p:spTree>
    <p:extLst>
      <p:ext uri="{BB962C8B-B14F-4D97-AF65-F5344CB8AC3E}">
        <p14:creationId xmlns:p14="http://schemas.microsoft.com/office/powerpoint/2010/main" val="162646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型詐欺のターゲットになり得る人は？</a:t>
            </a:r>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658728"/>
            <a:ext cx="8578534" cy="3230115"/>
          </a:xfrm>
          <a:prstGeom prst="rect">
            <a:avLst/>
          </a:prstGeom>
          <a:solidFill>
            <a:schemeClr val="bg1"/>
          </a:solidFill>
        </p:spPr>
        <p:txBody>
          <a:bodyPr wrap="square" rtlCol="0">
            <a:spAutoFit/>
          </a:bodyPr>
          <a:lstStyle/>
          <a:p>
            <a:pPr>
              <a:lnSpc>
                <a:spcPct val="130000"/>
              </a:lnSpc>
            </a:pPr>
            <a:r>
              <a:rPr lang="ja-JP" altLang="en-US" sz="2000" dirty="0">
                <a:latin typeface="BIZ UDPゴシック" panose="020B0400000000000000" pitchFamily="50" charset="-128"/>
                <a:ea typeface="BIZ UDPゴシック" panose="020B0400000000000000" pitchFamily="50" charset="-128"/>
              </a:rPr>
              <a:t>警察庁によれば、令和</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年</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月から</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月のわずか半年の間に</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型ロマンス詐欺では</a:t>
            </a:r>
            <a:r>
              <a:rPr lang="en-US" altLang="ja-JP" sz="2000" dirty="0">
                <a:latin typeface="BIZ UDPゴシック" panose="020B0400000000000000" pitchFamily="50" charset="-128"/>
                <a:ea typeface="BIZ UDPゴシック" panose="020B0400000000000000" pitchFamily="50" charset="-128"/>
              </a:rPr>
              <a:t>1,498</a:t>
            </a:r>
            <a:r>
              <a:rPr lang="ja-JP" altLang="en-US" sz="2000" dirty="0">
                <a:latin typeface="BIZ UDPゴシック" panose="020B0400000000000000" pitchFamily="50" charset="-128"/>
                <a:ea typeface="BIZ UDPゴシック" panose="020B0400000000000000" pitchFamily="50" charset="-128"/>
              </a:rPr>
              <a:t>件、</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型投資詐欺では</a:t>
            </a:r>
            <a:r>
              <a:rPr lang="en-US" altLang="ja-JP" sz="2000" dirty="0">
                <a:latin typeface="BIZ UDPゴシック" panose="020B0400000000000000" pitchFamily="50" charset="-128"/>
                <a:ea typeface="BIZ UDPゴシック" panose="020B0400000000000000" pitchFamily="50" charset="-128"/>
              </a:rPr>
              <a:t>3,570</a:t>
            </a:r>
            <a:r>
              <a:rPr lang="ja-JP" altLang="en-US" sz="2000" dirty="0">
                <a:latin typeface="BIZ UDPゴシック" panose="020B0400000000000000" pitchFamily="50" charset="-128"/>
                <a:ea typeface="BIZ UDPゴシック" panose="020B0400000000000000" pitchFamily="50" charset="-128"/>
              </a:rPr>
              <a:t>件もの被害が発生しており、いずれも</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代以上の世代が</a:t>
            </a:r>
            <a:r>
              <a:rPr lang="en-US" altLang="ja-JP" sz="2000" dirty="0">
                <a:latin typeface="BIZ UDPゴシック" panose="020B0400000000000000" pitchFamily="50" charset="-128"/>
                <a:ea typeface="BIZ UDPゴシック" panose="020B0400000000000000" pitchFamily="50" charset="-128"/>
              </a:rPr>
              <a:t>60</a:t>
            </a:r>
            <a:r>
              <a:rPr lang="ja-JP" altLang="en-US" sz="2000" dirty="0">
                <a:latin typeface="BIZ UDPゴシック" panose="020B0400000000000000" pitchFamily="50" charset="-128"/>
                <a:ea typeface="BIZ UDPゴシック" panose="020B0400000000000000" pitchFamily="50" charset="-128"/>
              </a:rPr>
              <a:t>％超を占めています。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FF3300"/>
                </a:solidFill>
                <a:latin typeface="BIZ UDPゴシック" panose="020B0400000000000000" pitchFamily="50" charset="-128"/>
                <a:ea typeface="BIZ UDPゴシック" panose="020B0400000000000000" pitchFamily="50" charset="-128"/>
              </a:rPr>
              <a:t>他人事ではなく、常に、自分自身が詐欺のターゲットとなり得ることを自覚し、十分に注意しながら</a:t>
            </a:r>
            <a:r>
              <a:rPr lang="en-US" altLang="ja-JP" sz="2000" b="1" dirty="0">
                <a:solidFill>
                  <a:srgbClr val="FF3300"/>
                </a:solidFill>
                <a:latin typeface="BIZ UDPゴシック" panose="020B0400000000000000" pitchFamily="50" charset="-128"/>
                <a:ea typeface="BIZ UDPゴシック" panose="020B0400000000000000" pitchFamily="50" charset="-128"/>
              </a:rPr>
              <a:t>SNS</a:t>
            </a:r>
            <a:r>
              <a:rPr lang="ja-JP" altLang="en-US" sz="2000" b="1" dirty="0">
                <a:solidFill>
                  <a:srgbClr val="FF3300"/>
                </a:solidFill>
                <a:latin typeface="BIZ UDPゴシック" panose="020B0400000000000000" pitchFamily="50" charset="-128"/>
                <a:ea typeface="BIZ UDPゴシック" panose="020B0400000000000000" pitchFamily="50" charset="-128"/>
              </a:rPr>
              <a:t>を利用しましょう。</a:t>
            </a:r>
            <a:endParaRPr lang="en-US" altLang="ja-JP" sz="2000"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また、詐欺の疑いがある場合は、迷わず警察に相談し</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詐欺被害の拡大を防ぎましょう。</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常に自分自身が被害者になり得ることを自覚する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3-F</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descr="光, 時計, 吊るす, 記号 が含まれている画像&#10;&#10;自動的に生成された説明">
            <a:extLst>
              <a:ext uri="{FF2B5EF4-FFF2-40B4-BE49-F238E27FC236}">
                <a16:creationId xmlns:a16="http://schemas.microsoft.com/office/drawing/2014/main" id="{5CD71571-945A-8089-00D8-BDC32719A716}"/>
              </a:ext>
            </a:extLst>
          </p:cNvPr>
          <p:cNvPicPr>
            <a:picLocks noChangeAspect="1"/>
          </p:cNvPicPr>
          <p:nvPr/>
        </p:nvPicPr>
        <p:blipFill>
          <a:blip r:embed="rId3"/>
          <a:stretch>
            <a:fillRect/>
          </a:stretch>
        </p:blipFill>
        <p:spPr>
          <a:xfrm>
            <a:off x="6304366" y="3765181"/>
            <a:ext cx="966635" cy="2556213"/>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BF9ADC4B-7041-2768-12CF-70F03F55F61F}"/>
              </a:ext>
            </a:extLst>
          </p:cNvPr>
          <p:cNvPicPr>
            <a:picLocks noChangeAspect="1"/>
          </p:cNvPicPr>
          <p:nvPr/>
        </p:nvPicPr>
        <p:blipFill>
          <a:blip r:embed="rId4"/>
          <a:stretch>
            <a:fillRect/>
          </a:stretch>
        </p:blipFill>
        <p:spPr>
          <a:xfrm>
            <a:off x="7328168" y="3789040"/>
            <a:ext cx="923479" cy="2556213"/>
          </a:xfrm>
          <a:prstGeom prst="rect">
            <a:avLst/>
          </a:prstGeom>
        </p:spPr>
      </p:pic>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27</a:t>
            </a:r>
          </a:p>
        </p:txBody>
      </p:sp>
      <p:sp>
        <p:nvSpPr>
          <p:cNvPr id="5" name="テキスト ボックス 4">
            <a:extLst>
              <a:ext uri="{FF2B5EF4-FFF2-40B4-BE49-F238E27FC236}">
                <a16:creationId xmlns:a16="http://schemas.microsoft.com/office/drawing/2014/main" id="{2D9221CB-C62D-FCDC-1508-F069F2CD343C}"/>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33752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465272" y="1211144"/>
            <a:ext cx="7886700" cy="441412"/>
          </a:xfrm>
        </p:spPr>
        <p:txBody>
          <a:bodyPr>
            <a:normAutofit/>
          </a:bodyPr>
          <a:lstStyle/>
          <a:p>
            <a:pPr marL="0" indent="0">
              <a:buNone/>
            </a:pPr>
            <a:r>
              <a:rPr lang="ja-JP" altLang="en-US" sz="2400" b="1" dirty="0">
                <a:solidFill>
                  <a:srgbClr val="4472C4"/>
                </a:solidFill>
              </a:rPr>
              <a:t>身に覚えのないメール等が届いたら無視する</a:t>
            </a:r>
            <a:endParaRPr lang="en-US" altLang="ja-JP" sz="2400" b="1" dirty="0">
              <a:solidFill>
                <a:srgbClr val="4472C4"/>
              </a:solidFill>
            </a:endParaRP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465272" y="1663573"/>
            <a:ext cx="7992370" cy="1704441"/>
          </a:xfrm>
          <a:prstGeom prst="rect">
            <a:avLst/>
          </a:prstGeom>
          <a:noFill/>
        </p:spPr>
        <p:txBody>
          <a:bodyPr wrap="square" rtlCol="0">
            <a:spAutoFit/>
          </a:bodyPr>
          <a:lstStyle/>
          <a:p>
            <a:pPr>
              <a:lnSpc>
                <a:spcPct val="120000"/>
              </a:lnSpc>
            </a:pPr>
            <a:r>
              <a:rPr lang="ja-JP" altLang="en-US" dirty="0">
                <a:latin typeface="BIZ UDPゴシック" panose="020B0400000000000000" pitchFamily="50" charset="-128"/>
                <a:ea typeface="BIZ UDPゴシック" panose="020B0400000000000000" pitchFamily="50" charset="-128"/>
              </a:rPr>
              <a:t>詐欺の手口は日々巧妙になっており、簡単に見破ることはほとんど不可能になっています。時には本物と思ってしまうメール等が届くかもしれませんが、不安になったらまずは一度落ち着きましょう。</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en-US" altLang="ja-JP" dirty="0">
                <a:latin typeface="BIZ UDPゴシック" panose="020B0400000000000000" pitchFamily="50" charset="-128"/>
                <a:ea typeface="BIZ UDPゴシック" panose="020B0400000000000000" pitchFamily="50" charset="-128"/>
              </a:rPr>
              <a:t>URL</a:t>
            </a:r>
            <a:r>
              <a:rPr lang="ja-JP" altLang="en-US" dirty="0">
                <a:latin typeface="BIZ UDPゴシック" panose="020B0400000000000000" pitchFamily="50" charset="-128"/>
                <a:ea typeface="BIZ UDPゴシック" panose="020B0400000000000000" pitchFamily="50" charset="-128"/>
              </a:rPr>
              <a:t>をクリックしないことはもちろん、メール等に記載・表示される電話番号に電話をすることも控えましょう。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07998"/>
            <a:ext cx="8384676" cy="4414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重要な情報、人に見られては困る情報は他人に見せない</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465272" y="4063971"/>
            <a:ext cx="7992370" cy="1039644"/>
          </a:xfrm>
          <a:prstGeom prst="rect">
            <a:avLst/>
          </a:prstGeom>
          <a:noFill/>
        </p:spPr>
        <p:txBody>
          <a:bodyPr wrap="square" rtlCol="0">
            <a:spAutoFit/>
          </a:bodyPr>
          <a:lstStyle/>
          <a:p>
            <a:pPr>
              <a:lnSpc>
                <a:spcPct val="12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パスワードを教える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ことは</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家の鍵を貸す</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ことと同じです。</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ja-JP" altLang="en-US" dirty="0">
                <a:latin typeface="BIZ UDPゴシック" panose="020B0400000000000000" pitchFamily="50" charset="-128"/>
                <a:ea typeface="BIZ UDPゴシック" panose="020B0400000000000000" pitchFamily="50" charset="-128"/>
              </a:rPr>
              <a:t>また、他人に見られて困るような写真や動画は悪用される可能性がありますので、絶対に第三者に送らないようにしましょう。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4414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不安なときは相談する</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465272" y="5677514"/>
            <a:ext cx="7992370"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不安な時や判断に迷うときは、信頼できる相談先に相談しましょう。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0D13021A-87D3-77B1-6D76-F3A5BDBFF96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-G</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368FBF-D8C4-504F-A642-5E86DAB56BE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spTree>
    <p:extLst>
      <p:ext uri="{BB962C8B-B14F-4D97-AF65-F5344CB8AC3E}">
        <p14:creationId xmlns:p14="http://schemas.microsoft.com/office/powerpoint/2010/main" val="33558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101CC57-C675-35A2-B261-98E57B09F108}"/>
              </a:ext>
            </a:extLst>
          </p:cNvPr>
          <p:cNvSpPr txBox="1">
            <a:spLocks/>
          </p:cNvSpPr>
          <p:nvPr/>
        </p:nvSpPr>
        <p:spPr>
          <a:xfrm>
            <a:off x="2081462" y="2313608"/>
            <a:ext cx="637135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不安を感じた場合の</a:t>
            </a: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相談先</a:t>
            </a:r>
          </a:p>
        </p:txBody>
      </p:sp>
      <p:sp>
        <p:nvSpPr>
          <p:cNvPr id="7" name="テキスト ボックス 6">
            <a:extLst>
              <a:ext uri="{FF2B5EF4-FFF2-40B4-BE49-F238E27FC236}">
                <a16:creationId xmlns:a16="http://schemas.microsoft.com/office/drawing/2014/main" id="{389D2B7D-11EB-653B-7C73-3BC74DC03346}"/>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1641980B-C543-A756-8C05-3DB62F4EB0A3}"/>
              </a:ext>
            </a:extLst>
          </p:cNvPr>
          <p:cNvPicPr>
            <a:picLocks noChangeAspect="1"/>
          </p:cNvPicPr>
          <p:nvPr/>
        </p:nvPicPr>
        <p:blipFill>
          <a:blip r:embed="rId3"/>
          <a:stretch>
            <a:fillRect/>
          </a:stretch>
        </p:blipFill>
        <p:spPr>
          <a:xfrm>
            <a:off x="298035" y="4853139"/>
            <a:ext cx="2390081" cy="1954948"/>
          </a:xfrm>
          <a:prstGeom prst="rect">
            <a:avLst/>
          </a:prstGeom>
        </p:spPr>
      </p:pic>
      <p:sp>
        <p:nvSpPr>
          <p:cNvPr id="2" name="テキスト ボックス 1">
            <a:extLst>
              <a:ext uri="{FF2B5EF4-FFF2-40B4-BE49-F238E27FC236}">
                <a16:creationId xmlns:a16="http://schemas.microsoft.com/office/drawing/2014/main" id="{0FF53D3C-627F-5AFF-884E-B956B9B1EB1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Tree>
    <p:extLst>
      <p:ext uri="{BB962C8B-B14F-4D97-AF65-F5344CB8AC3E}">
        <p14:creationId xmlns:p14="http://schemas.microsoft.com/office/powerpoint/2010/main" val="347944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317323" y="1100110"/>
            <a:ext cx="8509353" cy="988334"/>
          </a:xfrm>
        </p:spPr>
        <p:txBody>
          <a:bodyPr>
            <a:noAutofit/>
          </a:bodyPr>
          <a:lstStyle/>
          <a:p>
            <a:pPr marL="0" indent="0">
              <a:lnSpc>
                <a:spcPct val="130000"/>
              </a:lnSpc>
              <a:buNone/>
            </a:pPr>
            <a:r>
              <a:rPr lang="ja-JP" altLang="en-US" sz="2200" b="1" dirty="0">
                <a:solidFill>
                  <a:srgbClr val="4472C4"/>
                </a:solidFill>
              </a:rPr>
              <a:t>怪しいメールを受け取ったり、不安なことがある場合は、家族やいつも行く携帯ショップのスタッフ等、信頼できる人に相談しましょう</a:t>
            </a:r>
            <a:endParaRPr lang="en-US" altLang="ja-JP" sz="2200" b="1" dirty="0">
              <a:solidFill>
                <a:srgbClr val="4472C4"/>
              </a:solidFill>
            </a:endParaRPr>
          </a:p>
        </p:txBody>
      </p:sp>
      <p:sp>
        <p:nvSpPr>
          <p:cNvPr id="13" name="テキスト ボックス 12">
            <a:extLst>
              <a:ext uri="{FF2B5EF4-FFF2-40B4-BE49-F238E27FC236}">
                <a16:creationId xmlns:a16="http://schemas.microsoft.com/office/drawing/2014/main" id="{A34EEA0E-6233-4AB1-8747-3FB73DA62C4F}"/>
              </a:ext>
            </a:extLst>
          </p:cNvPr>
          <p:cNvSpPr txBox="1"/>
          <p:nvPr/>
        </p:nvSpPr>
        <p:spPr>
          <a:xfrm>
            <a:off x="575815" y="5579739"/>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普段からインターネットの安全・安心な利用や、いざという時に</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誰に相談するのかについて周囲と話しあう機会を設けると良いでしょう。</a:t>
            </a:r>
            <a:endParaRPr lang="en-US" altLang="ja-JP"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4EDC656-BA41-3C5A-C2E0-56D8109D086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4-A</a:t>
            </a:r>
          </a:p>
        </p:txBody>
      </p:sp>
      <p:sp>
        <p:nvSpPr>
          <p:cNvPr id="17" name="正方形/長方形 16">
            <a:extLst>
              <a:ext uri="{FF2B5EF4-FFF2-40B4-BE49-F238E27FC236}">
                <a16:creationId xmlns:a16="http://schemas.microsoft.com/office/drawing/2014/main" id="{D9BEB147-1A75-14A1-96AA-100E2B9C06AC}"/>
              </a:ext>
            </a:extLst>
          </p:cNvPr>
          <p:cNvSpPr/>
          <p:nvPr/>
        </p:nvSpPr>
        <p:spPr>
          <a:xfrm>
            <a:off x="4754171" y="276864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7BBA15C7-3623-662C-DE20-988BBC432581}"/>
              </a:ext>
            </a:extLst>
          </p:cNvPr>
          <p:cNvSpPr/>
          <p:nvPr/>
        </p:nvSpPr>
        <p:spPr>
          <a:xfrm>
            <a:off x="4754171" y="234523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19" name="正方形/長方形 18">
            <a:extLst>
              <a:ext uri="{FF2B5EF4-FFF2-40B4-BE49-F238E27FC236}">
                <a16:creationId xmlns:a16="http://schemas.microsoft.com/office/drawing/2014/main" id="{7FD9A6A3-4460-403D-372D-006B9AA56570}"/>
              </a:ext>
            </a:extLst>
          </p:cNvPr>
          <p:cNvSpPr/>
          <p:nvPr/>
        </p:nvSpPr>
        <p:spPr>
          <a:xfrm>
            <a:off x="642979" y="277280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D4A30725-2340-5C43-48B1-BB34C291479B}"/>
              </a:ext>
            </a:extLst>
          </p:cNvPr>
          <p:cNvSpPr/>
          <p:nvPr/>
        </p:nvSpPr>
        <p:spPr>
          <a:xfrm>
            <a:off x="642979" y="236437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pic>
        <p:nvPicPr>
          <p:cNvPr id="22" name="図 21" descr="挿絵 が含まれている画像&#10;&#10;自動的に生成された説明">
            <a:extLst>
              <a:ext uri="{FF2B5EF4-FFF2-40B4-BE49-F238E27FC236}">
                <a16:creationId xmlns:a16="http://schemas.microsoft.com/office/drawing/2014/main" id="{BCF0549C-3C74-0A63-92B5-E60347122227}"/>
              </a:ext>
            </a:extLst>
          </p:cNvPr>
          <p:cNvPicPr>
            <a:picLocks noChangeAspect="1"/>
          </p:cNvPicPr>
          <p:nvPr/>
        </p:nvPicPr>
        <p:blipFill>
          <a:blip r:embed="rId6"/>
          <a:stretch>
            <a:fillRect/>
          </a:stretch>
        </p:blipFill>
        <p:spPr>
          <a:xfrm>
            <a:off x="944144" y="3318218"/>
            <a:ext cx="3145775" cy="1667193"/>
          </a:xfrm>
          <a:prstGeom prst="rect">
            <a:avLst/>
          </a:prstGeom>
        </p:spPr>
      </p:pic>
      <p:pic>
        <p:nvPicPr>
          <p:cNvPr id="23" name="図 22">
            <a:extLst>
              <a:ext uri="{FF2B5EF4-FFF2-40B4-BE49-F238E27FC236}">
                <a16:creationId xmlns:a16="http://schemas.microsoft.com/office/drawing/2014/main" id="{6E8D0B95-0AA7-A9E8-270B-98FDE99CDB60}"/>
              </a:ext>
            </a:extLst>
          </p:cNvPr>
          <p:cNvPicPr>
            <a:picLocks noChangeAspect="1"/>
          </p:cNvPicPr>
          <p:nvPr/>
        </p:nvPicPr>
        <p:blipFill>
          <a:blip r:embed="rId7"/>
          <a:stretch>
            <a:fillRect/>
          </a:stretch>
        </p:blipFill>
        <p:spPr>
          <a:xfrm>
            <a:off x="5316249" y="3072241"/>
            <a:ext cx="1447109" cy="1981518"/>
          </a:xfrm>
          <a:prstGeom prst="rect">
            <a:avLst/>
          </a:prstGeom>
        </p:spPr>
      </p:pic>
      <p:pic>
        <p:nvPicPr>
          <p:cNvPr id="24" name="図 23">
            <a:extLst>
              <a:ext uri="{FF2B5EF4-FFF2-40B4-BE49-F238E27FC236}">
                <a16:creationId xmlns:a16="http://schemas.microsoft.com/office/drawing/2014/main" id="{2447EBB6-B803-D4C8-FD3A-65545CF8DE04}"/>
              </a:ext>
            </a:extLst>
          </p:cNvPr>
          <p:cNvPicPr>
            <a:picLocks noChangeAspect="1"/>
          </p:cNvPicPr>
          <p:nvPr/>
        </p:nvPicPr>
        <p:blipFill>
          <a:blip r:embed="rId8"/>
          <a:stretch>
            <a:fillRect/>
          </a:stretch>
        </p:blipFill>
        <p:spPr>
          <a:xfrm>
            <a:off x="6447152" y="2913902"/>
            <a:ext cx="1570233" cy="2236180"/>
          </a:xfrm>
          <a:prstGeom prst="rect">
            <a:avLst/>
          </a:prstGeom>
        </p:spPr>
      </p:pic>
      <p:sp>
        <p:nvSpPr>
          <p:cNvPr id="25" name="テキスト ボックス 24">
            <a:extLst>
              <a:ext uri="{FF2B5EF4-FFF2-40B4-BE49-F238E27FC236}">
                <a16:creationId xmlns:a16="http://schemas.microsoft.com/office/drawing/2014/main" id="{97A13F8C-C70C-85DE-E973-C7440CEB5D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endParaRPr lang="ja-JP" altLang="en-US" dirty="0"/>
          </a:p>
        </p:txBody>
      </p:sp>
    </p:spTree>
    <p:extLst>
      <p:ext uri="{BB962C8B-B14F-4D97-AF65-F5344CB8AC3E}">
        <p14:creationId xmlns:p14="http://schemas.microsoft.com/office/powerpoint/2010/main" val="420904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20" y="1110361"/>
            <a:ext cx="3347450" cy="11158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578170" y="1110361"/>
            <a:ext cx="5472000" cy="1115818"/>
          </a:xfrm>
          <a:prstGeom prst="rect">
            <a:avLst/>
          </a:prstGeom>
          <a:noFill/>
        </p:spPr>
        <p:txBody>
          <a:bodyPr wrap="square" rtlCol="0">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消費者ホットライン</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188(</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いやや</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に電話をすると、</a:t>
            </a:r>
            <a:endPar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地方公共団体が設置している身近な消費生活センターや消費生活相談窓口へご案内されます。</a:t>
            </a:r>
            <a:endParaRPr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432000" y="5648666"/>
            <a:ext cx="8280000" cy="1002134"/>
          </a:xfrm>
          <a:prstGeom prst="rect">
            <a:avLst/>
          </a:prstGeom>
          <a:noFill/>
        </p:spPr>
        <p:txBody>
          <a:bodyPr wrap="square" rtlCol="0">
            <a:spAutoFit/>
          </a:bodyPr>
          <a:lstStyle/>
          <a:p>
            <a:pPr marL="285750" indent="-285750">
              <a:lnSpc>
                <a:spcPct val="130000"/>
              </a:lnSpc>
              <a:buFont typeface="BIZ UDPゴシック" panose="020B0400000000000000" pitchFamily="50" charset="-128"/>
              <a:buChar char="※"/>
            </a:pPr>
            <a:r>
              <a:rPr lang="ja-JP" altLang="en-US" sz="1600" dirty="0">
                <a:solidFill>
                  <a:srgbClr val="FF3300"/>
                </a:solidFill>
                <a:latin typeface="BIZ UDPゴシック" panose="020B0400000000000000" pitchFamily="50" charset="-128"/>
                <a:ea typeface="BIZ UDPゴシック" panose="020B0400000000000000" pitchFamily="50" charset="-128"/>
              </a:rPr>
              <a:t>相談は無料ですが、通話料はかかります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marL="285750" indent="-285750">
              <a:lnSpc>
                <a:spcPct val="130000"/>
              </a:lnSpc>
              <a:buFont typeface="BIZ UDPゴシック" panose="020B0400000000000000" pitchFamily="50" charset="-128"/>
              <a:buChar char="※"/>
            </a:pPr>
            <a:r>
              <a:rPr lang="ja-JP" altLang="en-US" sz="1600" kern="100" dirty="0">
                <a:solidFill>
                  <a:srgbClr val="FF3300"/>
                </a:solidFill>
                <a:latin typeface="BIZ UDPゴシック" panose="020B0400000000000000" pitchFamily="50" charset="-128"/>
                <a:ea typeface="BIZ UDPゴシック" panose="020B0400000000000000" pitchFamily="50" charset="-128"/>
                <a:cs typeface="Courier New" panose="02070309020205020404" pitchFamily="49" charset="0"/>
              </a:rPr>
              <a:t>電話の音声利用が難しい方は、電話リレーサービスを利用し、お住まいの地方公共団体の消費生活相談窓口等にご相談いただくことも可能です</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9" name="角丸四角形 22">
            <a:extLst>
              <a:ext uri="{FF2B5EF4-FFF2-40B4-BE49-F238E27FC236}">
                <a16:creationId xmlns:a16="http://schemas.microsoft.com/office/drawing/2014/main" id="{F7FA2FB0-92B8-E025-7738-77E73201C270}"/>
              </a:ext>
            </a:extLst>
          </p:cNvPr>
          <p:cNvSpPr/>
          <p:nvPr/>
        </p:nvSpPr>
        <p:spPr>
          <a:xfrm>
            <a:off x="2101009" y="2326933"/>
            <a:ext cx="4941979" cy="44642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実際のトラブル事例</a:t>
            </a:r>
          </a:p>
        </p:txBody>
      </p:sp>
      <p:sp>
        <p:nvSpPr>
          <p:cNvPr id="10" name="テキスト ボックス 9">
            <a:extLst>
              <a:ext uri="{FF2B5EF4-FFF2-40B4-BE49-F238E27FC236}">
                <a16:creationId xmlns:a16="http://schemas.microsoft.com/office/drawing/2014/main" id="{D3F1C7FB-B03D-1D4B-7E27-8D689FEEEC0C}"/>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31</a:t>
            </a:r>
            <a:endParaRPr lang="ja-JP" altLang="en-US" dirty="0"/>
          </a:p>
        </p:txBody>
      </p:sp>
      <p:sp>
        <p:nvSpPr>
          <p:cNvPr id="3" name="テキスト ボックス 2">
            <a:extLst>
              <a:ext uri="{FF2B5EF4-FFF2-40B4-BE49-F238E27FC236}">
                <a16:creationId xmlns:a16="http://schemas.microsoft.com/office/drawing/2014/main" id="{7C5127D4-84D7-DB7C-6330-A9836014D157}"/>
              </a:ext>
            </a:extLst>
          </p:cNvPr>
          <p:cNvSpPr txBox="1"/>
          <p:nvPr/>
        </p:nvSpPr>
        <p:spPr>
          <a:xfrm>
            <a:off x="7042989" y="5099806"/>
            <a:ext cx="1893455" cy="461665"/>
          </a:xfrm>
          <a:prstGeom prst="rect">
            <a:avLst/>
          </a:prstGeom>
          <a:noFill/>
        </p:spPr>
        <p:txBody>
          <a:bodyPr wrap="square" rtlCol="0">
            <a:spAutoFit/>
          </a:bodyPr>
          <a:lstStyle/>
          <a:p>
            <a:pPr algn="r"/>
            <a:r>
              <a:rPr lang="ja-JP" altLang="en-US" sz="1200" dirty="0">
                <a:latin typeface="BIZ UDPゴシック" panose="020B0400000000000000" pitchFamily="50" charset="-128"/>
                <a:ea typeface="BIZ UDPゴシック" panose="020B0400000000000000" pitchFamily="50" charset="-128"/>
                <a:cs typeface="Meiryo" charset="-128"/>
              </a:rPr>
              <a:t>消費者庁ウェブサイト</a:t>
            </a:r>
            <a:endParaRPr lang="en-US" altLang="ja-JP" sz="1200" dirty="0">
              <a:latin typeface="BIZ UDPゴシック" panose="020B0400000000000000" pitchFamily="50" charset="-128"/>
              <a:ea typeface="BIZ UDPゴシック" panose="020B0400000000000000" pitchFamily="50" charset="-128"/>
              <a:cs typeface="Meiryo" charset="-128"/>
            </a:endParaRPr>
          </a:p>
          <a:p>
            <a:pPr algn="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12" name="四角形: 角を丸くする 11">
            <a:extLst>
              <a:ext uri="{FF2B5EF4-FFF2-40B4-BE49-F238E27FC236}">
                <a16:creationId xmlns:a16="http://schemas.microsoft.com/office/drawing/2014/main" id="{C63E2C45-0DDA-34D1-3994-16651D9DCD37}"/>
              </a:ext>
            </a:extLst>
          </p:cNvPr>
          <p:cNvSpPr/>
          <p:nvPr/>
        </p:nvSpPr>
        <p:spPr>
          <a:xfrm>
            <a:off x="2096110" y="2773357"/>
            <a:ext cx="1849419" cy="2788114"/>
          </a:xfrm>
          <a:prstGeom prst="roundRect">
            <a:avLst>
              <a:gd name="adj" fmla="val 11137"/>
            </a:avLst>
          </a:prstGeom>
          <a:gradFill>
            <a:gsLst>
              <a:gs pos="0">
                <a:schemeClr val="accent4">
                  <a:lumMod val="20000"/>
                  <a:lumOff val="80000"/>
                </a:schemeClr>
              </a:gs>
              <a:gs pos="74000">
                <a:schemeClr val="bg1"/>
              </a:gs>
              <a:gs pos="83000">
                <a:schemeClr val="bg1"/>
              </a:gs>
              <a:gs pos="100000">
                <a:schemeClr val="bg1"/>
              </a:gs>
            </a:gsLst>
            <a:lin ang="54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descr="人の顔の絵&#10;&#10;低い精度で自動的に生成された説明">
            <a:extLst>
              <a:ext uri="{FF2B5EF4-FFF2-40B4-BE49-F238E27FC236}">
                <a16:creationId xmlns:a16="http://schemas.microsoft.com/office/drawing/2014/main" id="{81D0542B-9AB4-6A3C-C448-4D18581A4D1F}"/>
              </a:ext>
            </a:extLst>
          </p:cNvPr>
          <p:cNvPicPr>
            <a:picLocks noChangeAspect="1"/>
          </p:cNvPicPr>
          <p:nvPr/>
        </p:nvPicPr>
        <p:blipFill>
          <a:blip r:embed="rId7"/>
          <a:stretch>
            <a:fillRect/>
          </a:stretch>
        </p:blipFill>
        <p:spPr>
          <a:xfrm>
            <a:off x="2346427" y="4211011"/>
            <a:ext cx="1290205" cy="1135380"/>
          </a:xfrm>
          <a:prstGeom prst="rect">
            <a:avLst/>
          </a:prstGeom>
        </p:spPr>
      </p:pic>
      <p:sp>
        <p:nvSpPr>
          <p:cNvPr id="18" name="テキスト ボックス 17">
            <a:extLst>
              <a:ext uri="{FF2B5EF4-FFF2-40B4-BE49-F238E27FC236}">
                <a16:creationId xmlns:a16="http://schemas.microsoft.com/office/drawing/2014/main" id="{85D51FEF-DB62-39F9-60E6-93AAE543B9A8}"/>
              </a:ext>
            </a:extLst>
          </p:cNvPr>
          <p:cNvSpPr txBox="1"/>
          <p:nvPr/>
        </p:nvSpPr>
        <p:spPr>
          <a:xfrm>
            <a:off x="2081550" y="3141966"/>
            <a:ext cx="1883849" cy="646331"/>
          </a:xfrm>
          <a:prstGeom prst="rect">
            <a:avLst/>
          </a:prstGeom>
          <a:noFill/>
        </p:spPr>
        <p:txBody>
          <a:bodyPr wrap="non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インターネット通信販売を</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利用したが商品が</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accent6"/>
                </a:solidFill>
                <a:latin typeface="BIZ UDPゴシック" panose="020B0400000000000000" pitchFamily="50" charset="-128"/>
                <a:ea typeface="BIZ UDPゴシック" panose="020B0400000000000000" pitchFamily="50" charset="-128"/>
              </a:rPr>
              <a:t>届かない</a:t>
            </a:r>
            <a:r>
              <a:rPr kumimoji="1" lang="en-US" altLang="ja-JP" sz="1200" dirty="0">
                <a:solidFill>
                  <a:schemeClr val="accent6"/>
                </a:solidFill>
                <a:latin typeface="BIZ UDPゴシック" panose="020B0400000000000000" pitchFamily="50" charset="-128"/>
                <a:ea typeface="BIZ UDPゴシック" panose="020B0400000000000000" pitchFamily="50" charset="-128"/>
              </a:rPr>
              <a:t>…</a:t>
            </a:r>
            <a:endParaRPr kumimoji="1" lang="ja-JP" altLang="en-US" sz="1200" dirty="0">
              <a:solidFill>
                <a:schemeClr val="accent6"/>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7955FE6D-2632-A442-B075-1B488A3D1C93}"/>
              </a:ext>
            </a:extLst>
          </p:cNvPr>
          <p:cNvSpPr/>
          <p:nvPr/>
        </p:nvSpPr>
        <p:spPr>
          <a:xfrm>
            <a:off x="4013910" y="2800211"/>
            <a:ext cx="3058643" cy="2761260"/>
          </a:xfrm>
          <a:prstGeom prst="roundRect">
            <a:avLst>
              <a:gd name="adj" fmla="val 9099"/>
            </a:avLst>
          </a:prstGeom>
          <a:gradFill>
            <a:gsLst>
              <a:gs pos="0">
                <a:schemeClr val="accent5">
                  <a:lumMod val="40000"/>
                  <a:lumOff val="60000"/>
                </a:schemeClr>
              </a:gs>
              <a:gs pos="49000">
                <a:schemeClr val="bg1"/>
              </a:gs>
              <a:gs pos="83000">
                <a:schemeClr val="bg1"/>
              </a:gs>
              <a:gs pos="100000">
                <a:schemeClr val="bg1"/>
              </a:gs>
            </a:gsLst>
            <a:lin ang="54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descr="アイコン&#10;&#10;中程度の精度で自動的に生成された説明">
            <a:extLst>
              <a:ext uri="{FF2B5EF4-FFF2-40B4-BE49-F238E27FC236}">
                <a16:creationId xmlns:a16="http://schemas.microsoft.com/office/drawing/2014/main" id="{098A9D7E-59E3-EC27-715C-84A2D1EC0525}"/>
              </a:ext>
            </a:extLst>
          </p:cNvPr>
          <p:cNvPicPr>
            <a:picLocks noChangeAspect="1"/>
          </p:cNvPicPr>
          <p:nvPr/>
        </p:nvPicPr>
        <p:blipFill>
          <a:blip r:embed="rId8"/>
          <a:stretch>
            <a:fillRect/>
          </a:stretch>
        </p:blipFill>
        <p:spPr>
          <a:xfrm>
            <a:off x="4541938" y="4244296"/>
            <a:ext cx="851947" cy="920987"/>
          </a:xfrm>
          <a:prstGeom prst="rect">
            <a:avLst/>
          </a:prstGeom>
        </p:spPr>
      </p:pic>
      <p:pic>
        <p:nvPicPr>
          <p:cNvPr id="25" name="図 24" descr="アイコン&#10;&#10;自動的に生成された説明">
            <a:extLst>
              <a:ext uri="{FF2B5EF4-FFF2-40B4-BE49-F238E27FC236}">
                <a16:creationId xmlns:a16="http://schemas.microsoft.com/office/drawing/2014/main" id="{F4638D6A-ED82-C475-FD34-D859DD69F134}"/>
              </a:ext>
            </a:extLst>
          </p:cNvPr>
          <p:cNvPicPr>
            <a:picLocks noChangeAspect="1"/>
          </p:cNvPicPr>
          <p:nvPr/>
        </p:nvPicPr>
        <p:blipFill>
          <a:blip r:embed="rId9"/>
          <a:stretch>
            <a:fillRect/>
          </a:stretch>
        </p:blipFill>
        <p:spPr>
          <a:xfrm>
            <a:off x="5804851" y="4135451"/>
            <a:ext cx="923725" cy="1170181"/>
          </a:xfrm>
          <a:prstGeom prst="rect">
            <a:avLst/>
          </a:prstGeom>
        </p:spPr>
      </p:pic>
      <p:sp>
        <p:nvSpPr>
          <p:cNvPr id="26" name="テキスト ボックス 25">
            <a:extLst>
              <a:ext uri="{FF2B5EF4-FFF2-40B4-BE49-F238E27FC236}">
                <a16:creationId xmlns:a16="http://schemas.microsoft.com/office/drawing/2014/main" id="{7970B0C0-F746-2C54-6EBD-DAF4417E464E}"/>
              </a:ext>
            </a:extLst>
          </p:cNvPr>
          <p:cNvSpPr txBox="1"/>
          <p:nvPr/>
        </p:nvSpPr>
        <p:spPr>
          <a:xfrm>
            <a:off x="4110508" y="3121021"/>
            <a:ext cx="2865445" cy="584775"/>
          </a:xfrm>
          <a:prstGeom prst="rect">
            <a:avLst/>
          </a:prstGeom>
          <a:noFill/>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お試し購入のはずだったのに、</a:t>
            </a:r>
            <a:endParaRPr kumimoji="1" lang="en-US" altLang="ja-JP" sz="1600" dirty="0">
              <a:latin typeface="BIZ UDPゴシック" panose="020B0400000000000000" pitchFamily="50" charset="-128"/>
              <a:ea typeface="BIZ UDPゴシック" panose="020B0400000000000000" pitchFamily="50" charset="-128"/>
            </a:endParaRPr>
          </a:p>
          <a:p>
            <a:pPr algn="ctr"/>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回目、</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回目が届いた</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605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4"/>
          <a:srcRect l="4016" r="13053" b="10858"/>
          <a:stretch/>
        </p:blipFill>
        <p:spPr>
          <a:xfrm>
            <a:off x="300561" y="2366496"/>
            <a:ext cx="7558649" cy="264601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4" name="字幕 14">
            <a:extLst>
              <a:ext uri="{FF2B5EF4-FFF2-40B4-BE49-F238E27FC236}">
                <a16:creationId xmlns:a16="http://schemas.microsoft.com/office/drawing/2014/main" id="{4F19E910-695E-14FD-A731-F75F0D7F04D6}"/>
              </a:ext>
            </a:extLst>
          </p:cNvPr>
          <p:cNvSpPr txBox="1">
            <a:spLocks/>
          </p:cNvSpPr>
          <p:nvPr/>
        </p:nvSpPr>
        <p:spPr>
          <a:xfrm>
            <a:off x="317323" y="955730"/>
            <a:ext cx="8652076" cy="988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消費者庁では、通信販売や定期購入に関するトラブル対策を学ぶことができる８本の動画を公開しています</a:t>
            </a:r>
          </a:p>
        </p:txBody>
      </p:sp>
      <p:sp>
        <p:nvSpPr>
          <p:cNvPr id="7" name="テキスト ボックス 6">
            <a:extLst>
              <a:ext uri="{FF2B5EF4-FFF2-40B4-BE49-F238E27FC236}">
                <a16:creationId xmlns:a16="http://schemas.microsoft.com/office/drawing/2014/main" id="{8AE770A3-ACB2-3439-2AF8-CB5D0800754A}"/>
              </a:ext>
            </a:extLst>
          </p:cNvPr>
          <p:cNvSpPr txBox="1"/>
          <p:nvPr/>
        </p:nvSpPr>
        <p:spPr>
          <a:xfrm>
            <a:off x="255707" y="1911194"/>
            <a:ext cx="2553904" cy="430887"/>
          </a:xfrm>
          <a:prstGeom prst="rect">
            <a:avLst/>
          </a:prstGeom>
          <a:noFill/>
        </p:spPr>
        <p:txBody>
          <a:bodyPr wrap="none" rtlCol="0">
            <a:spAutoFit/>
          </a:bodyPr>
          <a:lstStyle/>
          <a:p>
            <a:r>
              <a:rPr kumimoji="1" lang="ja-JP" altLang="en-US" sz="2200" dirty="0">
                <a:solidFill>
                  <a:srgbClr val="4472C4"/>
                </a:solidFill>
                <a:latin typeface="BIZ UDPゴシック" panose="020B0400000000000000" pitchFamily="50" charset="-128"/>
                <a:ea typeface="BIZ UDPゴシック" panose="020B0400000000000000" pitchFamily="50" charset="-128"/>
              </a:rPr>
              <a:t>■</a:t>
            </a:r>
            <a:r>
              <a:rPr kumimoji="1" lang="ja-JP" altLang="en-US" sz="2200" dirty="0">
                <a:latin typeface="BIZ UDPゴシック" panose="020B0400000000000000" pitchFamily="50" charset="-128"/>
                <a:ea typeface="BIZ UDPゴシック" panose="020B0400000000000000" pitchFamily="50" charset="-128"/>
              </a:rPr>
              <a:t>動画ラインナップ</a:t>
            </a:r>
          </a:p>
        </p:txBody>
      </p:sp>
      <p:grpSp>
        <p:nvGrpSpPr>
          <p:cNvPr id="10" name="グループ化 9">
            <a:extLst>
              <a:ext uri="{FF2B5EF4-FFF2-40B4-BE49-F238E27FC236}">
                <a16:creationId xmlns:a16="http://schemas.microsoft.com/office/drawing/2014/main" id="{9C36FF45-14D8-DC43-CBB7-481A115A966F}"/>
              </a:ext>
            </a:extLst>
          </p:cNvPr>
          <p:cNvGrpSpPr/>
          <p:nvPr/>
        </p:nvGrpSpPr>
        <p:grpSpPr>
          <a:xfrm>
            <a:off x="1144702" y="5137827"/>
            <a:ext cx="6806467" cy="1577384"/>
            <a:chOff x="194969" y="5265453"/>
            <a:chExt cx="6806467" cy="1577384"/>
          </a:xfrm>
        </p:grpSpPr>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1783972" y="5654837"/>
              <a:ext cx="1652433" cy="1188000"/>
            </a:xfrm>
            <a:prstGeom prst="rect">
              <a:avLst/>
            </a:prstGeom>
          </p:spPr>
        </p:pic>
        <p:pic>
          <p:nvPicPr>
            <p:cNvPr id="33" name="図 32" descr="消費者庁が公開している動画「スマホデビュー時に気を付けたいこと」の画面の画像"/>
            <p:cNvPicPr>
              <a:picLocks noChangeAspect="1"/>
            </p:cNvPicPr>
            <p:nvPr/>
          </p:nvPicPr>
          <p:blipFill rotWithShape="1">
            <a:blip r:embed="rId8"/>
            <a:srcRect r="2995" b="4071"/>
            <a:stretch/>
          </p:blipFill>
          <p:spPr>
            <a:xfrm>
              <a:off x="194969" y="5666412"/>
              <a:ext cx="1578011" cy="1125361"/>
            </a:xfrm>
            <a:prstGeom prst="rect">
              <a:avLst/>
            </a:prstGeom>
          </p:spPr>
        </p:pic>
        <p:pic>
          <p:nvPicPr>
            <p:cNvPr id="21" name="図 20"/>
            <p:cNvPicPr>
              <a:picLocks noChangeAspect="1"/>
            </p:cNvPicPr>
            <p:nvPr/>
          </p:nvPicPr>
          <p:blipFill rotWithShape="1">
            <a:blip r:embed="rId9">
              <a:clrChange>
                <a:clrFrom>
                  <a:srgbClr val="000000">
                    <a:alpha val="0"/>
                  </a:srgbClr>
                </a:clrFrom>
                <a:clrTo>
                  <a:srgbClr val="000000">
                    <a:alpha val="0"/>
                  </a:srgbClr>
                </a:clrTo>
              </a:clrChange>
            </a:blip>
            <a:srcRect l="9603" r="32930" b="23777"/>
            <a:stretch/>
          </p:blipFill>
          <p:spPr>
            <a:xfrm>
              <a:off x="4867989" y="5666412"/>
              <a:ext cx="1143874" cy="1124603"/>
            </a:xfrm>
            <a:prstGeom prst="rect">
              <a:avLst/>
            </a:prstGeom>
            <a:ln>
              <a:solidFill>
                <a:schemeClr val="tx1"/>
              </a:solidFill>
            </a:ln>
          </p:spPr>
        </p:pic>
        <p:sp>
          <p:nvSpPr>
            <p:cNvPr id="8" name="角丸四角形 22">
              <a:extLst>
                <a:ext uri="{FF2B5EF4-FFF2-40B4-BE49-F238E27FC236}">
                  <a16:creationId xmlns:a16="http://schemas.microsoft.com/office/drawing/2014/main" id="{81AF90BF-CF45-616E-C654-359C6B018D2C}"/>
                </a:ext>
              </a:extLst>
            </p:cNvPr>
            <p:cNvSpPr/>
            <p:nvPr/>
          </p:nvSpPr>
          <p:spPr>
            <a:xfrm>
              <a:off x="250826" y="5265453"/>
              <a:ext cx="3117408"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動画イメージ</a:t>
              </a:r>
            </a:p>
          </p:txBody>
        </p:sp>
        <p:sp>
          <p:nvSpPr>
            <p:cNvPr id="9" name="角丸四角形 22">
              <a:extLst>
                <a:ext uri="{FF2B5EF4-FFF2-40B4-BE49-F238E27FC236}">
                  <a16:creationId xmlns:a16="http://schemas.microsoft.com/office/drawing/2014/main" id="{4799DDEB-BE15-1B61-C39E-6C9041B7486C}"/>
                </a:ext>
              </a:extLst>
            </p:cNvPr>
            <p:cNvSpPr/>
            <p:nvPr/>
          </p:nvSpPr>
          <p:spPr>
            <a:xfrm>
              <a:off x="3884029" y="5265453"/>
              <a:ext cx="3117407"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消費者庁ウェブサイト</a:t>
              </a:r>
            </a:p>
          </p:txBody>
        </p:sp>
      </p:grpSp>
      <p:sp>
        <p:nvSpPr>
          <p:cNvPr id="13" name="テキスト ボックス 12">
            <a:extLst>
              <a:ext uri="{FF2B5EF4-FFF2-40B4-BE49-F238E27FC236}">
                <a16:creationId xmlns:a16="http://schemas.microsoft.com/office/drawing/2014/main" id="{DCD5D807-5694-3A38-4317-D2EE44C0EA44}"/>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32</a:t>
            </a:r>
            <a:endParaRPr lang="ja-JP" altLang="en-US" dirty="0"/>
          </a:p>
        </p:txBody>
      </p:sp>
    </p:spTree>
    <p:extLst>
      <p:ext uri="{BB962C8B-B14F-4D97-AF65-F5344CB8AC3E}">
        <p14:creationId xmlns:p14="http://schemas.microsoft.com/office/powerpoint/2010/main" val="258166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250825" y="1690812"/>
            <a:ext cx="4292682" cy="43395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情報セキュリティ安心相談窓口</a:t>
            </a:r>
          </a:p>
        </p:txBody>
      </p:sp>
      <p:sp>
        <p:nvSpPr>
          <p:cNvPr id="10" name="正方形/長方形 9">
            <a:extLst>
              <a:ext uri="{FF2B5EF4-FFF2-40B4-BE49-F238E27FC236}">
                <a16:creationId xmlns:a16="http://schemas.microsoft.com/office/drawing/2014/main" id="{0A525BD2-297A-4CE2-80C1-8F1470BBE415}"/>
              </a:ext>
            </a:extLst>
          </p:cNvPr>
          <p:cNvSpPr/>
          <p:nvPr/>
        </p:nvSpPr>
        <p:spPr>
          <a:xfrm>
            <a:off x="4600495" y="1691813"/>
            <a:ext cx="4292680" cy="4331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警察相談窓口</a:t>
            </a: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stretch>
            <a:fillRect/>
          </a:stretch>
        </p:blipFill>
        <p:spPr>
          <a:xfrm>
            <a:off x="1944238" y="5770692"/>
            <a:ext cx="972000" cy="972000"/>
          </a:xfrm>
          <a:prstGeom prst="rect">
            <a:avLst/>
          </a:prstGeom>
        </p:spPr>
      </p:pic>
      <p:pic>
        <p:nvPicPr>
          <p:cNvPr id="5" name="図 5" descr="QR コード&#10;&#10;説明は自動で生成されたものです">
            <a:extLst>
              <a:ext uri="{FF2B5EF4-FFF2-40B4-BE49-F238E27FC236}">
                <a16:creationId xmlns:a16="http://schemas.microsoft.com/office/drawing/2014/main" id="{9CC2CBF3-23B6-3452-8CD4-83D035A26154}"/>
              </a:ext>
            </a:extLst>
          </p:cNvPr>
          <p:cNvPicPr>
            <a:picLocks noChangeAspect="1"/>
          </p:cNvPicPr>
          <p:nvPr/>
        </p:nvPicPr>
        <p:blipFill>
          <a:blip r:embed="rId7"/>
          <a:stretch>
            <a:fillRect/>
          </a:stretch>
        </p:blipFill>
        <p:spPr>
          <a:xfrm>
            <a:off x="6246403" y="5770692"/>
            <a:ext cx="1000863" cy="972000"/>
          </a:xfrm>
          <a:prstGeom prst="rect">
            <a:avLst/>
          </a:prstGeom>
        </p:spPr>
      </p:pic>
      <p:sp>
        <p:nvSpPr>
          <p:cNvPr id="9" name="タイトル 1">
            <a:extLst>
              <a:ext uri="{FF2B5EF4-FFF2-40B4-BE49-F238E27FC236}">
                <a16:creationId xmlns:a16="http://schemas.microsoft.com/office/drawing/2014/main" id="{49ECCE34-CF90-2961-245A-22AD9D3E160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11" name="字幕 14">
            <a:extLst>
              <a:ext uri="{FF2B5EF4-FFF2-40B4-BE49-F238E27FC236}">
                <a16:creationId xmlns:a16="http://schemas.microsoft.com/office/drawing/2014/main" id="{3ED32820-81E4-0C8B-AF2D-57A2EE06EACD}"/>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公的な相談先も活用しましょう</a:t>
            </a:r>
          </a:p>
        </p:txBody>
      </p:sp>
      <p:sp>
        <p:nvSpPr>
          <p:cNvPr id="19" name="テキスト ボックス 18">
            <a:extLst>
              <a:ext uri="{FF2B5EF4-FFF2-40B4-BE49-F238E27FC236}">
                <a16:creationId xmlns:a16="http://schemas.microsoft.com/office/drawing/2014/main" id="{3D21D8A5-FDB3-8B8F-6810-C52A87B57187}"/>
              </a:ext>
            </a:extLst>
          </p:cNvPr>
          <p:cNvSpPr txBox="1"/>
          <p:nvPr/>
        </p:nvSpPr>
        <p:spPr>
          <a:xfrm>
            <a:off x="4572000" y="2147263"/>
            <a:ext cx="4292682" cy="3516475"/>
          </a:xfrm>
          <a:prstGeom prst="rect">
            <a:avLst/>
          </a:prstGeom>
          <a:noFill/>
        </p:spPr>
        <p:txBody>
          <a:bodyPr wrap="square" lIns="90000" rIns="36000"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各都道府県警察本部のサイバー犯罪相談窓口、警察相談専用電話の「</a:t>
            </a:r>
            <a:r>
              <a:rPr kumimoji="1" lang="en-US" altLang="ja-JP" dirty="0">
                <a:latin typeface="BIZ UDPゴシック" panose="020B0400000000000000" pitchFamily="50" charset="-128"/>
                <a:ea typeface="BIZ UDPゴシック" panose="020B0400000000000000" pitchFamily="50" charset="-128"/>
              </a:rPr>
              <a:t>#9110</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または最寄の警察署にご相談ください。</a:t>
            </a:r>
          </a:p>
          <a:p>
            <a:pPr>
              <a:lnSpc>
                <a:spcPct val="13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都道府県警察本部のサイバー犯罪窓口</a:t>
            </a:r>
          </a:p>
          <a:p>
            <a:pPr>
              <a:lnSpc>
                <a:spcPct val="130000"/>
              </a:lnSpc>
            </a:pPr>
            <a:r>
              <a:rPr lang="ja-JP" altLang="en-US" dirty="0">
                <a:latin typeface="BIZ UDPゴシック" panose="020B0400000000000000" pitchFamily="50" charset="-128"/>
                <a:ea typeface="BIZ UDPゴシック" panose="020B0400000000000000" pitchFamily="50" charset="-128"/>
              </a:rPr>
              <a:t>サイバー事案に関する相談窓口｜警察庁</a:t>
            </a: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サイト </a:t>
            </a:r>
            <a:r>
              <a:rPr lang="en-US" altLang="ja-JP" dirty="0">
                <a:latin typeface="BIZ UDPゴシック" panose="020B0400000000000000" pitchFamily="50" charset="-128"/>
                <a:ea typeface="BIZ UDPゴシック" panose="020B0400000000000000" pitchFamily="50" charset="-128"/>
              </a:rPr>
              <a:t>(npa.go.jp)</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URL:https://www.npa.go.jp/bureau/cyber/soudan.html</a:t>
            </a:r>
          </a:p>
          <a:p>
            <a:pPr>
              <a:lnSpc>
                <a:spcPct val="130000"/>
              </a:lnSpc>
            </a:pPr>
            <a:endParaRPr kumimoji="1" lang="ja-JP" altLang="en-US"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536A4AF-3DF3-4CFA-1BCA-9610FACA1049}"/>
              </a:ext>
            </a:extLst>
          </p:cNvPr>
          <p:cNvSpPr txBox="1"/>
          <p:nvPr/>
        </p:nvSpPr>
        <p:spPr>
          <a:xfrm>
            <a:off x="279318" y="2147263"/>
            <a:ext cx="4292682" cy="3496470"/>
          </a:xfrm>
          <a:prstGeom prst="rect">
            <a:avLst/>
          </a:prstGeom>
          <a:noFill/>
        </p:spPr>
        <p:txBody>
          <a:bodyPr wrap="square" lIns="90000" rIns="36000" rtlCol="0">
            <a:spAutoFit/>
          </a:bodyPr>
          <a:lstStyle/>
          <a:p>
            <a:pPr>
              <a:lnSpc>
                <a:spcPct val="130000"/>
              </a:lnSpc>
            </a:pPr>
            <a:r>
              <a:rPr kumimoji="1" lang="en-US" altLang="ja-JP" dirty="0">
                <a:latin typeface="BIZ UDPゴシック" panose="020B0400000000000000" pitchFamily="50" charset="-128"/>
                <a:ea typeface="BIZ UDPゴシック" panose="020B0400000000000000" pitchFamily="50" charset="-128"/>
              </a:rPr>
              <a:t>IPA</a:t>
            </a:r>
            <a:r>
              <a:rPr kumimoji="1" lang="ja-JP" altLang="en-US" dirty="0">
                <a:latin typeface="BIZ UDPゴシック" panose="020B0400000000000000" pitchFamily="50" charset="-128"/>
                <a:ea typeface="BIZ UDPゴシック" panose="020B0400000000000000" pitchFamily="50" charset="-128"/>
              </a:rPr>
              <a:t>（独立行政法人情報処理推進機構）の</a:t>
            </a:r>
          </a:p>
          <a:p>
            <a:pPr>
              <a:lnSpc>
                <a:spcPct val="130000"/>
              </a:lnSpc>
            </a:pPr>
            <a:r>
              <a:rPr kumimoji="1" lang="ja-JP" altLang="en-US" dirty="0">
                <a:latin typeface="BIZ UDPゴシック" panose="020B0400000000000000" pitchFamily="50" charset="-128"/>
                <a:ea typeface="BIZ UDPゴシック" panose="020B0400000000000000" pitchFamily="50" charset="-128"/>
              </a:rPr>
              <a:t>運営する情報セキュリティに関する相談</a:t>
            </a:r>
          </a:p>
          <a:p>
            <a:pPr>
              <a:lnSpc>
                <a:spcPct val="130000"/>
              </a:lnSpc>
            </a:pPr>
            <a:r>
              <a:rPr kumimoji="1" lang="ja-JP" altLang="en-US" dirty="0">
                <a:latin typeface="BIZ UDPゴシック" panose="020B0400000000000000" pitchFamily="50" charset="-128"/>
                <a:ea typeface="BIZ UDPゴシック" panose="020B0400000000000000" pitchFamily="50" charset="-128"/>
              </a:rPr>
              <a:t>窓口です。電話かメールでご相談ください。</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endParaRPr kumimoji="1"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電話</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03-5978-7509</a:t>
            </a:r>
          </a:p>
          <a:p>
            <a:pPr>
              <a:lnSpc>
                <a:spcPct val="130000"/>
              </a:lnSpc>
            </a:pPr>
            <a:r>
              <a:rPr kumimoji="1"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受付時間</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12:00/13:30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17:00</a:t>
            </a: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土日祝日・年末年始は除く</a:t>
            </a:r>
          </a:p>
          <a:p>
            <a:pPr>
              <a:lnSpc>
                <a:spcPct val="130000"/>
              </a:lnSpc>
            </a:pPr>
            <a:r>
              <a:rPr kumimoji="1" lang="ja-JP" altLang="en-US" dirty="0">
                <a:latin typeface="BIZ UDPゴシック" panose="020B0400000000000000" pitchFamily="50" charset="-128"/>
                <a:ea typeface="BIZ UDPゴシック" panose="020B0400000000000000" pitchFamily="50" charset="-128"/>
              </a:rPr>
              <a:t>メール</a:t>
            </a:r>
            <a:r>
              <a:rPr kumimoji="1" lang="en-US" altLang="ja-JP" dirty="0">
                <a:latin typeface="BIZ UDPゴシック" panose="020B0400000000000000" pitchFamily="50" charset="-128"/>
                <a:ea typeface="BIZ UDPゴシック" panose="020B0400000000000000" pitchFamily="50" charset="-128"/>
              </a:rPr>
              <a:t>:anshin@ipa.go.jp</a:t>
            </a: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URL:https://www.ipa.go.jp/security/anshin/index.html</a:t>
            </a:r>
          </a:p>
        </p:txBody>
      </p:sp>
      <p:sp>
        <p:nvSpPr>
          <p:cNvPr id="12" name="テキスト ボックス 11">
            <a:extLst>
              <a:ext uri="{FF2B5EF4-FFF2-40B4-BE49-F238E27FC236}">
                <a16:creationId xmlns:a16="http://schemas.microsoft.com/office/drawing/2014/main" id="{8193F935-8CE8-A23C-FCD1-7DF023F56C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33</a:t>
            </a:r>
            <a:endParaRPr lang="ja-JP" altLang="en-US" dirty="0"/>
          </a:p>
        </p:txBody>
      </p:sp>
    </p:spTree>
    <p:extLst>
      <p:ext uri="{BB962C8B-B14F-4D97-AF65-F5344CB8AC3E}">
        <p14:creationId xmlns:p14="http://schemas.microsoft.com/office/powerpoint/2010/main" val="30667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0360EFCF-124C-4F3A-973E-22808520F831}"/>
              </a:ext>
            </a:extLst>
          </p:cNvPr>
          <p:cNvSpPr txBox="1"/>
          <p:nvPr/>
        </p:nvSpPr>
        <p:spPr>
          <a:xfrm>
            <a:off x="95033" y="2253594"/>
            <a:ext cx="4474800" cy="183601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①インターネットの安全・安心ハンドブック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https://security-portal.nisc.go.jp/guidance/handbook.html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QR コード&#10;&#10;自動的に生成された説明">
            <a:extLst>
              <a:ext uri="{FF2B5EF4-FFF2-40B4-BE49-F238E27FC236}">
                <a16:creationId xmlns:a16="http://schemas.microsoft.com/office/drawing/2014/main" id="{0D8B404C-F981-FC4F-5D56-C0C75CC1FB19}"/>
              </a:ext>
            </a:extLst>
          </p:cNvPr>
          <p:cNvPicPr>
            <a:picLocks noChangeAspect="1"/>
          </p:cNvPicPr>
          <p:nvPr/>
        </p:nvPicPr>
        <p:blipFill>
          <a:blip r:embed="rId6"/>
          <a:stretch>
            <a:fillRect/>
          </a:stretch>
        </p:blipFill>
        <p:spPr>
          <a:xfrm>
            <a:off x="1834626" y="3568101"/>
            <a:ext cx="936000" cy="936000"/>
          </a:xfrm>
          <a:prstGeom prst="rect">
            <a:avLst/>
          </a:prstGeom>
        </p:spPr>
      </p:pic>
      <p:sp>
        <p:nvSpPr>
          <p:cNvPr id="10" name="タイトル 1">
            <a:extLst>
              <a:ext uri="{FF2B5EF4-FFF2-40B4-BE49-F238E27FC236}">
                <a16:creationId xmlns:a16="http://schemas.microsoft.com/office/drawing/2014/main" id="{36F04B49-ABD7-93E5-BA44-94ECC938964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字幕 14">
            <a:extLst>
              <a:ext uri="{FF2B5EF4-FFF2-40B4-BE49-F238E27FC236}">
                <a16:creationId xmlns:a16="http://schemas.microsoft.com/office/drawing/2014/main" id="{EF6FCE86-72C9-4A87-0F70-43710D5A4BC4}"/>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b="1" dirty="0">
                <a:solidFill>
                  <a:schemeClr val="accent1"/>
                </a:solidFill>
              </a:rPr>
              <a:t>各種ウェブサイトでスマートフォンの安全な利用についての情報提供を行っています</a:t>
            </a:r>
          </a:p>
        </p:txBody>
      </p:sp>
      <p:sp>
        <p:nvSpPr>
          <p:cNvPr id="11" name="テキスト ボックス 10">
            <a:extLst>
              <a:ext uri="{FF2B5EF4-FFF2-40B4-BE49-F238E27FC236}">
                <a16:creationId xmlns:a16="http://schemas.microsoft.com/office/drawing/2014/main" id="{E06FDC81-10F6-95FF-8AE1-EA836698AFE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34</a:t>
            </a:r>
            <a:endParaRPr lang="ja-JP" altLang="en-US" dirty="0"/>
          </a:p>
        </p:txBody>
      </p:sp>
      <p:sp>
        <p:nvSpPr>
          <p:cNvPr id="3" name="タイトル 1">
            <a:extLst>
              <a:ext uri="{FF2B5EF4-FFF2-40B4-BE49-F238E27FC236}">
                <a16:creationId xmlns:a16="http://schemas.microsoft.com/office/drawing/2014/main" id="{ADEA7AA8-9389-FB6C-4ABC-641E8D387FB4}"/>
              </a:ext>
            </a:extLst>
          </p:cNvPr>
          <p:cNvSpPr txBox="1">
            <a:spLocks noChangeAspect="1"/>
          </p:cNvSpPr>
          <p:nvPr/>
        </p:nvSpPr>
        <p:spPr>
          <a:xfrm>
            <a:off x="1291091" y="183842"/>
            <a:ext cx="7837402" cy="523220"/>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sz="2800" kern="0" dirty="0"/>
              <a:t>スマートフォンの安全な利用についての情報提供</a:t>
            </a:r>
          </a:p>
        </p:txBody>
      </p:sp>
      <p:sp>
        <p:nvSpPr>
          <p:cNvPr id="9" name="テキスト ボックス 8">
            <a:extLst>
              <a:ext uri="{FF2B5EF4-FFF2-40B4-BE49-F238E27FC236}">
                <a16:creationId xmlns:a16="http://schemas.microsoft.com/office/drawing/2014/main" id="{7BF6C2CE-C439-132E-7AD4-ABAA704BA393}"/>
              </a:ext>
            </a:extLst>
          </p:cNvPr>
          <p:cNvSpPr txBox="1"/>
          <p:nvPr/>
        </p:nvSpPr>
        <p:spPr>
          <a:xfrm>
            <a:off x="95033" y="4656753"/>
            <a:ext cx="4474800"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③安心相談窓口だより</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https://www.ipa.go.jp/security/anshin/attention/index.html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98D536-C54E-1D8F-7D20-20D95D15212B}"/>
              </a:ext>
            </a:extLst>
          </p:cNvPr>
          <p:cNvSpPr txBox="1"/>
          <p:nvPr/>
        </p:nvSpPr>
        <p:spPr>
          <a:xfrm>
            <a:off x="4724399" y="2253594"/>
            <a:ext cx="4472849"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②情報セキュリティ安心相談窓口</a:t>
            </a:r>
            <a:r>
              <a:rPr lang="en-US" altLang="ja-JP" dirty="0">
                <a:latin typeface="BIZ UDPゴシック" panose="020B0400000000000000" pitchFamily="50" charset="-128"/>
                <a:ea typeface="BIZ UDPゴシック" panose="020B0400000000000000" pitchFamily="50" charset="-128"/>
              </a:rPr>
              <a:t>https://www.ipa.go.jp/security/anshin/index.html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5" name="図 7" descr="QR コード&#10;&#10;説明は自動で生成されたものです">
            <a:extLst>
              <a:ext uri="{FF2B5EF4-FFF2-40B4-BE49-F238E27FC236}">
                <a16:creationId xmlns:a16="http://schemas.microsoft.com/office/drawing/2014/main" id="{FDDD6930-E103-0D21-2797-BC6F166F94F5}"/>
              </a:ext>
            </a:extLst>
          </p:cNvPr>
          <p:cNvPicPr>
            <a:picLocks/>
          </p:cNvPicPr>
          <p:nvPr/>
        </p:nvPicPr>
        <p:blipFill>
          <a:blip r:embed="rId7"/>
          <a:stretch>
            <a:fillRect/>
          </a:stretch>
        </p:blipFill>
        <p:spPr>
          <a:xfrm>
            <a:off x="1834626" y="5782279"/>
            <a:ext cx="936000" cy="936000"/>
          </a:xfrm>
          <a:prstGeom prst="rect">
            <a:avLst/>
          </a:prstGeom>
        </p:spPr>
      </p:pic>
      <p:pic>
        <p:nvPicPr>
          <p:cNvPr id="16" name="図 15" descr="情報処理推進機構（IPA）の相談窓口のQRコード&#10;">
            <a:extLst>
              <a:ext uri="{FF2B5EF4-FFF2-40B4-BE49-F238E27FC236}">
                <a16:creationId xmlns:a16="http://schemas.microsoft.com/office/drawing/2014/main" id="{16B41485-A270-0413-0060-CECED54FA053}"/>
              </a:ext>
            </a:extLst>
          </p:cNvPr>
          <p:cNvPicPr>
            <a:picLocks noChangeAspect="1"/>
          </p:cNvPicPr>
          <p:nvPr/>
        </p:nvPicPr>
        <p:blipFill>
          <a:blip r:embed="rId8"/>
          <a:stretch>
            <a:fillRect/>
          </a:stretch>
        </p:blipFill>
        <p:spPr>
          <a:xfrm>
            <a:off x="6403712" y="3568101"/>
            <a:ext cx="936000" cy="936000"/>
          </a:xfrm>
          <a:prstGeom prst="rect">
            <a:avLst/>
          </a:prstGeom>
        </p:spPr>
      </p:pic>
      <p:sp>
        <p:nvSpPr>
          <p:cNvPr id="5" name="テキスト ボックス 4">
            <a:extLst>
              <a:ext uri="{FF2B5EF4-FFF2-40B4-BE49-F238E27FC236}">
                <a16:creationId xmlns:a16="http://schemas.microsoft.com/office/drawing/2014/main" id="{417CB74F-9E7A-A0B1-21F5-ED3F897419D2}"/>
              </a:ext>
            </a:extLst>
          </p:cNvPr>
          <p:cNvSpPr txBox="1"/>
          <p:nvPr/>
        </p:nvSpPr>
        <p:spPr>
          <a:xfrm>
            <a:off x="4724398" y="4655336"/>
            <a:ext cx="4472849" cy="77790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④</a:t>
            </a:r>
            <a:r>
              <a:rPr lang="zh-TW" altLang="en-US" dirty="0">
                <a:latin typeface="BIZ UDPゴシック" panose="020B0400000000000000" pitchFamily="50" charset="-128"/>
                <a:ea typeface="BIZ UDPゴシック" panose="020B0400000000000000" pitchFamily="50" charset="-128"/>
              </a:rPr>
              <a:t>情報処理推進機構［</a:t>
            </a:r>
            <a:r>
              <a:rPr lang="en-US" altLang="zh-TW" dirty="0">
                <a:latin typeface="BIZ UDPゴシック" panose="020B0400000000000000" pitchFamily="50" charset="-128"/>
                <a:ea typeface="BIZ UDPゴシック" panose="020B0400000000000000" pitchFamily="50" charset="-128"/>
              </a:rPr>
              <a:t>IPA</a:t>
            </a:r>
            <a:r>
              <a:rPr lang="zh-TW" altLang="en-US" dirty="0">
                <a:latin typeface="BIZ UDPゴシック" panose="020B0400000000000000" pitchFamily="50" charset="-128"/>
                <a:ea typeface="BIZ UDPゴシック" panose="020B0400000000000000" pitchFamily="50" charset="-128"/>
              </a:rPr>
              <a:t>］</a:t>
            </a:r>
            <a:r>
              <a:rPr lang="en-US" altLang="zh-TW" dirty="0">
                <a:latin typeface="BIZ UDPゴシック" panose="020B0400000000000000" pitchFamily="50" charset="-128"/>
                <a:ea typeface="BIZ UDPゴシック" panose="020B0400000000000000" pitchFamily="50" charset="-128"/>
              </a:rPr>
              <a:t>X</a:t>
            </a:r>
            <a:r>
              <a:rPr lang="zh-TW" altLang="en-US" dirty="0">
                <a:latin typeface="BIZ UDPゴシック" panose="020B0400000000000000" pitchFamily="50" charset="-128"/>
                <a:ea typeface="BIZ UDPゴシック" panose="020B0400000000000000" pitchFamily="50" charset="-128"/>
              </a:rPr>
              <a:t>（旧</a:t>
            </a:r>
            <a:r>
              <a:rPr lang="en-US" altLang="zh-TW" dirty="0">
                <a:latin typeface="BIZ UDPゴシック" panose="020B0400000000000000" pitchFamily="50" charset="-128"/>
                <a:ea typeface="BIZ UDPゴシック" panose="020B0400000000000000" pitchFamily="50" charset="-128"/>
              </a:rPr>
              <a:t>Twitter</a:t>
            </a:r>
            <a:r>
              <a:rPr lang="zh-TW"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https://x.com/IPA_anshin</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7A63B702-7EE3-0E45-636E-AB571FC43D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3712" y="5782279"/>
            <a:ext cx="936001"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18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07F0225-2E08-C0B6-80C0-D86CA99A392A}"/>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付録　</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安全なパスワードの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作成と保管</a:t>
            </a:r>
          </a:p>
        </p:txBody>
      </p:sp>
      <p:sp>
        <p:nvSpPr>
          <p:cNvPr id="7" name="テキスト ボックス 6">
            <a:extLst>
              <a:ext uri="{FF2B5EF4-FFF2-40B4-BE49-F238E27FC236}">
                <a16:creationId xmlns:a16="http://schemas.microsoft.com/office/drawing/2014/main" id="{79C0B6AB-16B2-7FB4-3283-0EC6594F462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5</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E68C179-8975-1C73-D0C1-57CE5B3683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35</a:t>
            </a:r>
            <a:endParaRPr lang="ja-JP" altLang="en-US" dirty="0"/>
          </a:p>
        </p:txBody>
      </p:sp>
    </p:spTree>
    <p:extLst>
      <p:ext uri="{BB962C8B-B14F-4D97-AF65-F5344CB8AC3E}">
        <p14:creationId xmlns:p14="http://schemas.microsoft.com/office/powerpoint/2010/main" val="197183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spc="-100" dirty="0"/>
              <a:t>安全なパスワードを作ってみましょう</a:t>
            </a:r>
          </a:p>
        </p:txBody>
      </p:sp>
      <p:sp>
        <p:nvSpPr>
          <p:cNvPr id="4" name="Title 1"/>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75732" y="1214549"/>
            <a:ext cx="7992370" cy="400110"/>
          </a:xfrm>
          <a:prstGeom prst="rect">
            <a:avLst/>
          </a:prstGeom>
          <a:no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990404382"/>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チェック項目</a:t>
                      </a:r>
                    </a:p>
                  </a:txBody>
                  <a:tcPr>
                    <a:solidFill>
                      <a:schemeClr val="accent1"/>
                    </a:solidFill>
                  </a:tcPr>
                </a:tc>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a:t>
                      </a:r>
                    </a:p>
                  </a:txBody>
                  <a:tcPr>
                    <a:solidFill>
                      <a:schemeClr val="accent1"/>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既に使ったことのあるパスワードではありませんか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028375099"/>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十分な長さになっていますか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r>
                        <a:rPr kumimoji="1" lang="ja-JP" altLang="en-US" dirty="0">
                          <a:latin typeface="BIZ UDPゴシック" panose="020B0400000000000000" pitchFamily="50" charset="-128"/>
                          <a:ea typeface="BIZ UDPゴシック" panose="020B0400000000000000" pitchFamily="50" charset="-128"/>
                          <a:cs typeface="Meiryo" charset="-128"/>
                        </a:rPr>
                        <a:t>（</a:t>
                      </a:r>
                      <a:r>
                        <a:rPr kumimoji="1" lang="en-US" altLang="ja-JP" dirty="0">
                          <a:latin typeface="BIZ UDPゴシック" panose="020B0400000000000000" pitchFamily="50" charset="-128"/>
                          <a:ea typeface="BIZ UDPゴシック" panose="020B0400000000000000" pitchFamily="50" charset="-128"/>
                          <a:cs typeface="Meiryo" charset="-128"/>
                        </a:rPr>
                        <a:t>10</a:t>
                      </a:r>
                      <a:r>
                        <a:rPr kumimoji="1" lang="ja-JP" altLang="en-US" dirty="0">
                          <a:latin typeface="BIZ UDPゴシック" panose="020B0400000000000000" pitchFamily="50" charset="-128"/>
                          <a:ea typeface="BIZ UDPゴシック" panose="020B0400000000000000" pitchFamily="50" charset="-128"/>
                          <a:cs typeface="Meiryo" charset="-128"/>
                        </a:rPr>
                        <a:t>文字以上）</a:t>
                      </a:r>
                    </a:p>
                  </a:txBody>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235117077"/>
                  </a:ext>
                </a:extLst>
              </a:tr>
              <a:tr h="204584">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アルファベットの大文字・小文字・数字・記号が全て含まれていますか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569787329"/>
                  </a:ext>
                </a:extLst>
              </a:tr>
              <a:tr h="12685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お名前や生年月日等、容易に推測できる情報が含まれていませんか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②</a:t>
            </a:r>
            <a:endParaRPr kumimoji="1" lang="ja-JP" altLang="en-US" b="1" dirty="0">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最低</a:t>
            </a:r>
            <a:r>
              <a:rPr kumimoji="1" lang="en-US" altLang="ja-JP" b="1" dirty="0">
                <a:solidFill>
                  <a:srgbClr val="FF0000"/>
                </a:solidFill>
                <a:latin typeface="BIZ UDPゴシック" panose="020B0400000000000000" pitchFamily="50" charset="-128"/>
                <a:ea typeface="BIZ UDPゴシック" panose="020B0400000000000000" pitchFamily="50" charset="-128"/>
                <a:cs typeface="Meiryo" charset="-128"/>
              </a:rPr>
              <a:t>10</a:t>
            </a:r>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文字→</a:t>
            </a:r>
          </a:p>
        </p:txBody>
      </p:sp>
      <p:sp>
        <p:nvSpPr>
          <p:cNvPr id="3" name="テキスト ボックス 2">
            <a:extLst>
              <a:ext uri="{FF2B5EF4-FFF2-40B4-BE49-F238E27FC236}">
                <a16:creationId xmlns:a16="http://schemas.microsoft.com/office/drawing/2014/main" id="{124772E0-3E2E-615A-6BB5-D0E5DC32502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36</a:t>
            </a:r>
            <a:endParaRPr lang="ja-JP" altLang="en-US" dirty="0"/>
          </a:p>
        </p:txBody>
      </p:sp>
    </p:spTree>
    <p:extLst>
      <p:ext uri="{BB962C8B-B14F-4D97-AF65-F5344CB8AC3E}">
        <p14:creationId xmlns:p14="http://schemas.microsoft.com/office/powerpoint/2010/main" val="23407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45B42EF4-5DB8-0766-784D-D561E40AB7DC}"/>
              </a:ext>
            </a:extLst>
          </p:cNvPr>
          <p:cNvSpPr txBox="1">
            <a:spLocks/>
          </p:cNvSpPr>
          <p:nvPr/>
        </p:nvSpPr>
        <p:spPr>
          <a:xfrm>
            <a:off x="2213810" y="2313608"/>
            <a:ext cx="6174613"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スマートフォンは</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危険なもの</a:t>
            </a:r>
            <a:r>
              <a:rPr lang="en-US" altLang="ja-JP" sz="4799" dirty="0">
                <a:solidFill>
                  <a:srgbClr val="4472C4"/>
                </a:solidFill>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55043D9B-191F-310B-D778-8C4774EBAEC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19EEC56-2E93-1C72-841E-3EE3AF61336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568001" y="1168406"/>
            <a:ext cx="7886700" cy="4351338"/>
          </a:xfrm>
        </p:spPr>
        <p:txBody>
          <a:bodyPr>
            <a:noAutofit/>
          </a:bodyPr>
          <a:lstStyle/>
          <a:p>
            <a:pPr marL="0" indent="0">
              <a:lnSpc>
                <a:spcPct val="130000"/>
              </a:lnSpc>
              <a:buNone/>
            </a:pPr>
            <a:r>
              <a:rPr lang="en-US" altLang="ja-JP" sz="1800" dirty="0"/>
              <a:t>ID</a:t>
            </a:r>
            <a:r>
              <a:rPr lang="ja-JP" altLang="en-US" sz="1800" dirty="0"/>
              <a:t>やパスワードの情報についてメモをして、大切に保管しましょう。このメモを信頼できる人以外に渡したり、見せたりすることは絶対にやめましょう。</a:t>
            </a:r>
            <a:endParaRPr lang="en-US" altLang="ja-JP" sz="1800" dirty="0"/>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1835383871"/>
              </p:ext>
            </p:extLst>
          </p:nvPr>
        </p:nvGraphicFramePr>
        <p:xfrm>
          <a:off x="603645" y="2112305"/>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ct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サービス名</a:t>
                      </a:r>
                    </a:p>
                  </a:txBody>
                  <a:tcPr>
                    <a:solidFill>
                      <a:schemeClr val="accent1"/>
                    </a:solidFill>
                  </a:tcPr>
                </a:tc>
                <a:tc>
                  <a:txBody>
                    <a:bodyPr/>
                    <a:lstStyle/>
                    <a:p>
                      <a:pPr algn="ctr"/>
                      <a:r>
                        <a:rPr kumimoji="1" lang="en-US" altLang="ja-JP" b="1" i="0" dirty="0">
                          <a:solidFill>
                            <a:schemeClr val="bg1"/>
                          </a:solidFill>
                          <a:latin typeface="BIZ UDPゴシック" panose="020B0400000000000000" pitchFamily="50" charset="-128"/>
                          <a:ea typeface="BIZ UDPゴシック" panose="020B0400000000000000" pitchFamily="50" charset="-128"/>
                          <a:cs typeface="Meiryo" charset="-128"/>
                        </a:rPr>
                        <a:t>ID</a:t>
                      </a: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メールアドレス</a:t>
                      </a: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パスワード</a:t>
                      </a:r>
                    </a:p>
                  </a:txBody>
                  <a:tcPr>
                    <a:solidFill>
                      <a:schemeClr val="accent1"/>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❶</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❷</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❸</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❹</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❺</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5415319"/>
            <a:ext cx="7992370" cy="307777"/>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とメールアドレスが同じ場合もあります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Title 1">
            <a:extLst>
              <a:ext uri="{FF2B5EF4-FFF2-40B4-BE49-F238E27FC236}">
                <a16:creationId xmlns:a16="http://schemas.microsoft.com/office/drawing/2014/main" id="{420EFA73-8C2B-EEAA-3986-4B5A5B66E4B8}"/>
              </a:ext>
            </a:extLst>
          </p:cNvPr>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9C0349-568B-390F-D9A9-BA94138290DB}"/>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37</a:t>
            </a:r>
            <a:endParaRPr lang="ja-JP" altLang="en-US" dirty="0"/>
          </a:p>
        </p:txBody>
      </p:sp>
    </p:spTree>
    <p:extLst>
      <p:ext uri="{BB962C8B-B14F-4D97-AF65-F5344CB8AC3E}">
        <p14:creationId xmlns:p14="http://schemas.microsoft.com/office/powerpoint/2010/main" val="269473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スマートフォンとは</a:t>
            </a:r>
          </a:p>
        </p:txBody>
      </p:sp>
      <p:sp>
        <p:nvSpPr>
          <p:cNvPr id="28" name="テキスト ボックス 27">
            <a:extLst>
              <a:ext uri="{FF2B5EF4-FFF2-40B4-BE49-F238E27FC236}">
                <a16:creationId xmlns:a16="http://schemas.microsoft.com/office/drawing/2014/main" id="{9356E70F-1DFE-493B-9903-3456FE6D0E9C}"/>
              </a:ext>
            </a:extLst>
          </p:cNvPr>
          <p:cNvSpPr txBox="1"/>
          <p:nvPr/>
        </p:nvSpPr>
        <p:spPr>
          <a:xfrm>
            <a:off x="153027" y="1026255"/>
            <a:ext cx="8791607" cy="1836015"/>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スマートフォンとはパソコンのような機能を併せ持った携帯電話機の総称です。</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従来の電話機よりも多機能かつ高機能なため「</a:t>
            </a:r>
            <a:r>
              <a:rPr lang="en-US" altLang="ja-JP" dirty="0">
                <a:latin typeface="BIZ UDPゴシック" panose="020B0400000000000000" pitchFamily="50" charset="-128"/>
                <a:ea typeface="BIZ UDPゴシック" panose="020B0400000000000000" pitchFamily="50" charset="-128"/>
              </a:rPr>
              <a:t>smart</a:t>
            </a:r>
            <a:r>
              <a:rPr lang="ja-JP" altLang="en-US" dirty="0">
                <a:latin typeface="BIZ UDPゴシック" panose="020B0400000000000000" pitchFamily="50" charset="-128"/>
                <a:ea typeface="BIZ UDPゴシック" panose="020B0400000000000000" pitchFamily="50" charset="-128"/>
              </a:rPr>
              <a:t>（賢い）」＋「</a:t>
            </a:r>
            <a:r>
              <a:rPr lang="en-US" altLang="ja-JP" dirty="0">
                <a:latin typeface="BIZ UDPゴシック" panose="020B0400000000000000" pitchFamily="50" charset="-128"/>
                <a:ea typeface="BIZ UDPゴシック" panose="020B0400000000000000" pitchFamily="50" charset="-128"/>
              </a:rPr>
              <a:t>phone</a:t>
            </a:r>
            <a:r>
              <a:rPr lang="ja-JP" altLang="en-US" dirty="0">
                <a:latin typeface="BIZ UDPゴシック" panose="020B0400000000000000" pitchFamily="50" charset="-128"/>
                <a:ea typeface="BIZ UDPゴシック" panose="020B0400000000000000" pitchFamily="50" charset="-128"/>
              </a:rPr>
              <a:t>（電話）」を合わせて「スマートフォン」と呼ばれています。従来の携帯電話とは異なり、アプリケーションと呼ばれるソフトを取り込むことでインターネット閲覧、ショッピング、読書、映画視聴等、様々な機能を追加し、利用者の好みに応じで機能を拡張することができます。</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4424370" y="3069864"/>
            <a:ext cx="4190682"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各種アプリケーション</a:t>
            </a:r>
          </a:p>
        </p:txBody>
      </p:sp>
      <p:grpSp>
        <p:nvGrpSpPr>
          <p:cNvPr id="96262" name="グループ化 96261">
            <a:extLst>
              <a:ext uri="{FF2B5EF4-FFF2-40B4-BE49-F238E27FC236}">
                <a16:creationId xmlns:a16="http://schemas.microsoft.com/office/drawing/2014/main" id="{E8D1E154-1F8B-9943-EAF0-D7F21459CC4A}"/>
              </a:ext>
            </a:extLst>
          </p:cNvPr>
          <p:cNvGrpSpPr/>
          <p:nvPr/>
        </p:nvGrpSpPr>
        <p:grpSpPr>
          <a:xfrm>
            <a:off x="5658114" y="5161438"/>
            <a:ext cx="743968" cy="743968"/>
            <a:chOff x="-4972700" y="-101084"/>
            <a:chExt cx="1015484" cy="1015484"/>
          </a:xfrm>
        </p:grpSpPr>
        <p:sp>
          <p:nvSpPr>
            <p:cNvPr id="48" name="四角形: 角を丸くする 47">
              <a:extLst>
                <a:ext uri="{FF2B5EF4-FFF2-40B4-BE49-F238E27FC236}">
                  <a16:creationId xmlns:a16="http://schemas.microsoft.com/office/drawing/2014/main" id="{748E2665-9222-800B-7EAF-D4BBAE71E68C}"/>
                </a:ext>
              </a:extLst>
            </p:cNvPr>
            <p:cNvSpPr/>
            <p:nvPr/>
          </p:nvSpPr>
          <p:spPr>
            <a:xfrm>
              <a:off x="-4972700" y="-101084"/>
              <a:ext cx="1015484" cy="1015484"/>
            </a:xfrm>
            <a:prstGeom prst="roundRect">
              <a:avLst/>
            </a:prstGeom>
            <a:solidFill>
              <a:srgbClr val="FF8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グラフィックス 5" descr="ショッピング カート 単色塗りつぶし">
              <a:extLst>
                <a:ext uri="{FF2B5EF4-FFF2-40B4-BE49-F238E27FC236}">
                  <a16:creationId xmlns:a16="http://schemas.microsoft.com/office/drawing/2014/main" id="{E10B4D35-B521-D1EC-F0CE-E98C9F772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3980" y="-40651"/>
              <a:ext cx="914400" cy="914400"/>
            </a:xfrm>
            <a:prstGeom prst="rect">
              <a:avLst/>
            </a:prstGeom>
          </p:spPr>
        </p:pic>
      </p:grpSp>
      <p:grpSp>
        <p:nvGrpSpPr>
          <p:cNvPr id="96261" name="グループ化 96260">
            <a:extLst>
              <a:ext uri="{FF2B5EF4-FFF2-40B4-BE49-F238E27FC236}">
                <a16:creationId xmlns:a16="http://schemas.microsoft.com/office/drawing/2014/main" id="{BA694D90-4506-7F1A-E224-7ED3712D6AC6}"/>
              </a:ext>
            </a:extLst>
          </p:cNvPr>
          <p:cNvGrpSpPr/>
          <p:nvPr/>
        </p:nvGrpSpPr>
        <p:grpSpPr>
          <a:xfrm>
            <a:off x="6716979" y="5161438"/>
            <a:ext cx="743968" cy="743968"/>
            <a:chOff x="-3804816" y="-101084"/>
            <a:chExt cx="1015484" cy="1015484"/>
          </a:xfrm>
        </p:grpSpPr>
        <p:sp>
          <p:nvSpPr>
            <p:cNvPr id="53" name="四角形: 角を丸くする 52">
              <a:extLst>
                <a:ext uri="{FF2B5EF4-FFF2-40B4-BE49-F238E27FC236}">
                  <a16:creationId xmlns:a16="http://schemas.microsoft.com/office/drawing/2014/main" id="{610AD24C-BA33-0E90-23FA-1D9EA8E807CF}"/>
                </a:ext>
              </a:extLst>
            </p:cNvPr>
            <p:cNvSpPr/>
            <p:nvPr/>
          </p:nvSpPr>
          <p:spPr>
            <a:xfrm>
              <a:off x="-3804816" y="-101084"/>
              <a:ext cx="1015484" cy="101548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チェスの駒 単色塗りつぶし">
              <a:extLst>
                <a:ext uri="{FF2B5EF4-FFF2-40B4-BE49-F238E27FC236}">
                  <a16:creationId xmlns:a16="http://schemas.microsoft.com/office/drawing/2014/main" id="{7DF867E5-C619-ED9D-CC52-A141D6FB2D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57002" y="-62402"/>
              <a:ext cx="914400" cy="914400"/>
            </a:xfrm>
            <a:prstGeom prst="rect">
              <a:avLst/>
            </a:prstGeom>
          </p:spPr>
        </p:pic>
      </p:grpSp>
      <p:grpSp>
        <p:nvGrpSpPr>
          <p:cNvPr id="96257" name="グループ化 96256">
            <a:extLst>
              <a:ext uri="{FF2B5EF4-FFF2-40B4-BE49-F238E27FC236}">
                <a16:creationId xmlns:a16="http://schemas.microsoft.com/office/drawing/2014/main" id="{0A232C74-E95B-C322-7050-3E755EF1FC8B}"/>
              </a:ext>
            </a:extLst>
          </p:cNvPr>
          <p:cNvGrpSpPr/>
          <p:nvPr/>
        </p:nvGrpSpPr>
        <p:grpSpPr>
          <a:xfrm>
            <a:off x="5658114" y="3958679"/>
            <a:ext cx="743968" cy="743968"/>
            <a:chOff x="-3869544" y="2246055"/>
            <a:chExt cx="1015484" cy="1015484"/>
          </a:xfrm>
        </p:grpSpPr>
        <p:sp>
          <p:nvSpPr>
            <p:cNvPr id="55" name="四角形: 角を丸くする 54">
              <a:extLst>
                <a:ext uri="{FF2B5EF4-FFF2-40B4-BE49-F238E27FC236}">
                  <a16:creationId xmlns:a16="http://schemas.microsoft.com/office/drawing/2014/main" id="{0114D47D-741B-1673-0781-CA1F9A85077B}"/>
                </a:ext>
              </a:extLst>
            </p:cNvPr>
            <p:cNvSpPr/>
            <p:nvPr/>
          </p:nvSpPr>
          <p:spPr>
            <a:xfrm>
              <a:off x="-3869544" y="2246055"/>
              <a:ext cx="1015484" cy="101548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絞り 単色塗りつぶし">
              <a:extLst>
                <a:ext uri="{FF2B5EF4-FFF2-40B4-BE49-F238E27FC236}">
                  <a16:creationId xmlns:a16="http://schemas.microsoft.com/office/drawing/2014/main" id="{40EB37A1-DAA6-9BCF-1031-D445FF92C7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2128" y="2288057"/>
              <a:ext cx="914400" cy="914400"/>
            </a:xfrm>
            <a:prstGeom prst="rect">
              <a:avLst/>
            </a:prstGeom>
          </p:spPr>
        </p:pic>
      </p:grpSp>
      <p:grpSp>
        <p:nvGrpSpPr>
          <p:cNvPr id="61" name="グループ化 60">
            <a:extLst>
              <a:ext uri="{FF2B5EF4-FFF2-40B4-BE49-F238E27FC236}">
                <a16:creationId xmlns:a16="http://schemas.microsoft.com/office/drawing/2014/main" id="{0D0F87C8-BD0D-A9D6-E6FB-7CBE9E83099D}"/>
              </a:ext>
            </a:extLst>
          </p:cNvPr>
          <p:cNvGrpSpPr/>
          <p:nvPr/>
        </p:nvGrpSpPr>
        <p:grpSpPr>
          <a:xfrm>
            <a:off x="806294" y="4446600"/>
            <a:ext cx="743968" cy="743968"/>
            <a:chOff x="-3886234" y="4653136"/>
            <a:chExt cx="1015484" cy="1015484"/>
          </a:xfrm>
        </p:grpSpPr>
        <p:sp>
          <p:nvSpPr>
            <p:cNvPr id="57" name="四角形: 角を丸くする 56">
              <a:extLst>
                <a:ext uri="{FF2B5EF4-FFF2-40B4-BE49-F238E27FC236}">
                  <a16:creationId xmlns:a16="http://schemas.microsoft.com/office/drawing/2014/main" id="{94F18739-F6A1-0B79-2E93-BD1B4C7E37A3}"/>
                </a:ext>
              </a:extLst>
            </p:cNvPr>
            <p:cNvSpPr/>
            <p:nvPr/>
          </p:nvSpPr>
          <p:spPr>
            <a:xfrm>
              <a:off x="-3886234" y="4653136"/>
              <a:ext cx="1015484" cy="1015484"/>
            </a:xfrm>
            <a:prstGeom prst="roundRect">
              <a:avLst/>
            </a:prstGeom>
            <a:solidFill>
              <a:srgbClr val="4E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グラフィックス 16" descr="受話器 単色塗りつぶし">
              <a:extLst>
                <a:ext uri="{FF2B5EF4-FFF2-40B4-BE49-F238E27FC236}">
                  <a16:creationId xmlns:a16="http://schemas.microsoft.com/office/drawing/2014/main" id="{314E444B-0295-0142-188A-3C061C12DC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868" y="4698418"/>
              <a:ext cx="914400" cy="914400"/>
            </a:xfrm>
            <a:prstGeom prst="rect">
              <a:avLst/>
            </a:prstGeom>
          </p:spPr>
        </p:pic>
      </p:grpSp>
      <p:grpSp>
        <p:nvGrpSpPr>
          <p:cNvPr id="62" name="グループ化 61">
            <a:extLst>
              <a:ext uri="{FF2B5EF4-FFF2-40B4-BE49-F238E27FC236}">
                <a16:creationId xmlns:a16="http://schemas.microsoft.com/office/drawing/2014/main" id="{4E80CB16-5B61-F22B-1E58-89D1FCE21CBE}"/>
              </a:ext>
            </a:extLst>
          </p:cNvPr>
          <p:cNvGrpSpPr/>
          <p:nvPr/>
        </p:nvGrpSpPr>
        <p:grpSpPr>
          <a:xfrm>
            <a:off x="6717037" y="3946052"/>
            <a:ext cx="743968" cy="743968"/>
            <a:chOff x="-5054118" y="4653136"/>
            <a:chExt cx="1015484" cy="1015484"/>
          </a:xfrm>
        </p:grpSpPr>
        <p:sp>
          <p:nvSpPr>
            <p:cNvPr id="52" name="四角形: 角を丸くする 51">
              <a:extLst>
                <a:ext uri="{FF2B5EF4-FFF2-40B4-BE49-F238E27FC236}">
                  <a16:creationId xmlns:a16="http://schemas.microsoft.com/office/drawing/2014/main" id="{9A195628-9ACA-8B0D-B865-7623254EDAD5}"/>
                </a:ext>
              </a:extLst>
            </p:cNvPr>
            <p:cNvSpPr/>
            <p:nvPr/>
          </p:nvSpPr>
          <p:spPr>
            <a:xfrm>
              <a:off x="-5054118" y="4653136"/>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グラフィックス 31" descr="晴れ時々曇り 単色塗りつぶし">
              <a:extLst>
                <a:ext uri="{FF2B5EF4-FFF2-40B4-BE49-F238E27FC236}">
                  <a16:creationId xmlns:a16="http://schemas.microsoft.com/office/drawing/2014/main" id="{4C0A13A1-01CA-99B4-F571-4BB5D4632A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72700" y="4653136"/>
              <a:ext cx="914400" cy="914400"/>
            </a:xfrm>
            <a:prstGeom prst="rect">
              <a:avLst/>
            </a:prstGeom>
          </p:spPr>
        </p:pic>
      </p:grpSp>
      <p:grpSp>
        <p:nvGrpSpPr>
          <p:cNvPr id="96258" name="グループ化 96257">
            <a:extLst>
              <a:ext uri="{FF2B5EF4-FFF2-40B4-BE49-F238E27FC236}">
                <a16:creationId xmlns:a16="http://schemas.microsoft.com/office/drawing/2014/main" id="{237DED82-6114-27B1-FF0B-1293A8D52624}"/>
              </a:ext>
            </a:extLst>
          </p:cNvPr>
          <p:cNvGrpSpPr/>
          <p:nvPr/>
        </p:nvGrpSpPr>
        <p:grpSpPr>
          <a:xfrm>
            <a:off x="4600466" y="3945004"/>
            <a:ext cx="743968" cy="743968"/>
            <a:chOff x="-5037428" y="2246055"/>
            <a:chExt cx="1015484" cy="1015484"/>
          </a:xfrm>
        </p:grpSpPr>
        <p:sp>
          <p:nvSpPr>
            <p:cNvPr id="50" name="四角形: 角を丸くする 49">
              <a:extLst>
                <a:ext uri="{FF2B5EF4-FFF2-40B4-BE49-F238E27FC236}">
                  <a16:creationId xmlns:a16="http://schemas.microsoft.com/office/drawing/2014/main" id="{3F7EB50D-4FB9-F479-832A-16219AC2200E}"/>
                </a:ext>
              </a:extLst>
            </p:cNvPr>
            <p:cNvSpPr/>
            <p:nvPr/>
          </p:nvSpPr>
          <p:spPr>
            <a:xfrm>
              <a:off x="-5037428" y="2246055"/>
              <a:ext cx="1015484" cy="1015484"/>
            </a:xfrm>
            <a:prstGeom prst="roundRect">
              <a:avLst/>
            </a:prstGeom>
            <a:solidFill>
              <a:srgbClr val="56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グラフィックス 38" descr="世界 単色塗りつぶし">
              <a:extLst>
                <a:ext uri="{FF2B5EF4-FFF2-40B4-BE49-F238E27FC236}">
                  <a16:creationId xmlns:a16="http://schemas.microsoft.com/office/drawing/2014/main" id="{CDF18CBA-9A6D-CA15-5EE3-9C44DDE672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70834" y="2288057"/>
              <a:ext cx="914400" cy="914400"/>
            </a:xfrm>
            <a:prstGeom prst="rect">
              <a:avLst/>
            </a:prstGeom>
          </p:spPr>
        </p:pic>
      </p:grpSp>
      <p:grpSp>
        <p:nvGrpSpPr>
          <p:cNvPr id="96259" name="グループ化 96258">
            <a:extLst>
              <a:ext uri="{FF2B5EF4-FFF2-40B4-BE49-F238E27FC236}">
                <a16:creationId xmlns:a16="http://schemas.microsoft.com/office/drawing/2014/main" id="{8FA00DAF-2BF7-5847-E265-C205CE50D77F}"/>
              </a:ext>
            </a:extLst>
          </p:cNvPr>
          <p:cNvGrpSpPr/>
          <p:nvPr/>
        </p:nvGrpSpPr>
        <p:grpSpPr>
          <a:xfrm>
            <a:off x="4604225" y="5161438"/>
            <a:ext cx="743968" cy="743968"/>
            <a:chOff x="-3837180" y="1088883"/>
            <a:chExt cx="1015484" cy="1015484"/>
          </a:xfrm>
        </p:grpSpPr>
        <p:sp>
          <p:nvSpPr>
            <p:cNvPr id="54" name="四角形: 角を丸くする 53">
              <a:extLst>
                <a:ext uri="{FF2B5EF4-FFF2-40B4-BE49-F238E27FC236}">
                  <a16:creationId xmlns:a16="http://schemas.microsoft.com/office/drawing/2014/main" id="{8E0C28D6-C592-0C24-D7A0-D9155BD0DF8F}"/>
                </a:ext>
              </a:extLst>
            </p:cNvPr>
            <p:cNvSpPr/>
            <p:nvPr/>
          </p:nvSpPr>
          <p:spPr>
            <a:xfrm>
              <a:off x="-3837180" y="1088883"/>
              <a:ext cx="1015484" cy="1015484"/>
            </a:xfrm>
            <a:prstGeom prst="roundRect">
              <a:avLst/>
            </a:prstGeom>
            <a:solidFill>
              <a:srgbClr val="FF3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グラフィックス 40" descr="音符 単色塗りつぶし">
              <a:extLst>
                <a:ext uri="{FF2B5EF4-FFF2-40B4-BE49-F238E27FC236}">
                  <a16:creationId xmlns:a16="http://schemas.microsoft.com/office/drawing/2014/main" id="{D1972D4E-2FD6-D696-B193-2177734533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85150" y="1152547"/>
              <a:ext cx="914400" cy="914400"/>
            </a:xfrm>
            <a:prstGeom prst="rect">
              <a:avLst/>
            </a:prstGeom>
          </p:spPr>
        </p:pic>
      </p:grpSp>
      <p:grpSp>
        <p:nvGrpSpPr>
          <p:cNvPr id="96256" name="グループ化 96255">
            <a:extLst>
              <a:ext uri="{FF2B5EF4-FFF2-40B4-BE49-F238E27FC236}">
                <a16:creationId xmlns:a16="http://schemas.microsoft.com/office/drawing/2014/main" id="{D9F7DF2A-C337-4BD4-BEE3-4BC11FB17FCC}"/>
              </a:ext>
            </a:extLst>
          </p:cNvPr>
          <p:cNvGrpSpPr/>
          <p:nvPr/>
        </p:nvGrpSpPr>
        <p:grpSpPr>
          <a:xfrm>
            <a:off x="1742684" y="4445423"/>
            <a:ext cx="743968" cy="743968"/>
            <a:chOff x="-5054118" y="3422212"/>
            <a:chExt cx="1015484" cy="1015484"/>
          </a:xfrm>
        </p:grpSpPr>
        <p:sp>
          <p:nvSpPr>
            <p:cNvPr id="51" name="四角形: 角を丸くする 50">
              <a:extLst>
                <a:ext uri="{FF2B5EF4-FFF2-40B4-BE49-F238E27FC236}">
                  <a16:creationId xmlns:a16="http://schemas.microsoft.com/office/drawing/2014/main" id="{3910431B-F53A-1996-3FFF-0F850EF2F5B2}"/>
                </a:ext>
              </a:extLst>
            </p:cNvPr>
            <p:cNvSpPr/>
            <p:nvPr/>
          </p:nvSpPr>
          <p:spPr>
            <a:xfrm>
              <a:off x="-5054118" y="3422212"/>
              <a:ext cx="1015484" cy="10154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グラフィックス 42" descr="電子メール 単色塗りつぶし">
              <a:extLst>
                <a:ext uri="{FF2B5EF4-FFF2-40B4-BE49-F238E27FC236}">
                  <a16:creationId xmlns:a16="http://schemas.microsoft.com/office/drawing/2014/main" id="{D18E9A88-D595-ACCE-D442-A82D148822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95376" y="3463430"/>
              <a:ext cx="914400" cy="914400"/>
            </a:xfrm>
            <a:prstGeom prst="rect">
              <a:avLst/>
            </a:prstGeom>
          </p:spPr>
        </p:pic>
      </p:grpSp>
      <p:sp>
        <p:nvSpPr>
          <p:cNvPr id="60" name="タイトル 1">
            <a:extLst>
              <a:ext uri="{FF2B5EF4-FFF2-40B4-BE49-F238E27FC236}">
                <a16:creationId xmlns:a16="http://schemas.microsoft.com/office/drawing/2014/main" id="{3818D05D-F592-12B8-4895-44319865FCF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96264" name="正方形/長方形 96263">
            <a:extLst>
              <a:ext uri="{FF2B5EF4-FFF2-40B4-BE49-F238E27FC236}">
                <a16:creationId xmlns:a16="http://schemas.microsoft.com/office/drawing/2014/main" id="{94A8DBC1-963D-5BDE-0E23-17117577D4F3}"/>
              </a:ext>
            </a:extLst>
          </p:cNvPr>
          <p:cNvSpPr/>
          <p:nvPr/>
        </p:nvSpPr>
        <p:spPr>
          <a:xfrm>
            <a:off x="552645" y="3050794"/>
            <a:ext cx="3142167"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従来型携帯電話の主な機能</a:t>
            </a:r>
          </a:p>
        </p:txBody>
      </p:sp>
      <p:grpSp>
        <p:nvGrpSpPr>
          <p:cNvPr id="96269" name="グループ化 96268">
            <a:extLst>
              <a:ext uri="{FF2B5EF4-FFF2-40B4-BE49-F238E27FC236}">
                <a16:creationId xmlns:a16="http://schemas.microsoft.com/office/drawing/2014/main" id="{C95C08FE-AB89-279A-DF93-09DAD40EC2BB}"/>
              </a:ext>
            </a:extLst>
          </p:cNvPr>
          <p:cNvGrpSpPr/>
          <p:nvPr/>
        </p:nvGrpSpPr>
        <p:grpSpPr>
          <a:xfrm>
            <a:off x="7728171" y="3951396"/>
            <a:ext cx="743968" cy="743968"/>
            <a:chOff x="7432090" y="3510847"/>
            <a:chExt cx="743968" cy="743968"/>
          </a:xfrm>
        </p:grpSpPr>
        <p:sp>
          <p:nvSpPr>
            <p:cNvPr id="56" name="四角形: 角を丸くする 55">
              <a:extLst>
                <a:ext uri="{FF2B5EF4-FFF2-40B4-BE49-F238E27FC236}">
                  <a16:creationId xmlns:a16="http://schemas.microsoft.com/office/drawing/2014/main" id="{DDFB0738-B872-6D38-6187-B6048A8A4B69}"/>
                </a:ext>
              </a:extLst>
            </p:cNvPr>
            <p:cNvSpPr/>
            <p:nvPr/>
          </p:nvSpPr>
          <p:spPr>
            <a:xfrm>
              <a:off x="7432090" y="3510847"/>
              <a:ext cx="743968" cy="74396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68" name="グラフィックス 96267" descr="フィルム ストリップ 枠線">
              <a:extLst>
                <a:ext uri="{FF2B5EF4-FFF2-40B4-BE49-F238E27FC236}">
                  <a16:creationId xmlns:a16="http://schemas.microsoft.com/office/drawing/2014/main" id="{F70D847C-AA61-CCAE-FAC2-8E6992895B9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444745" y="3535500"/>
              <a:ext cx="718130" cy="718130"/>
            </a:xfrm>
            <a:prstGeom prst="rect">
              <a:avLst/>
            </a:prstGeom>
          </p:spPr>
        </p:pic>
      </p:grpSp>
      <p:sp>
        <p:nvSpPr>
          <p:cNvPr id="96270" name="正方形/長方形 96269">
            <a:extLst>
              <a:ext uri="{FF2B5EF4-FFF2-40B4-BE49-F238E27FC236}">
                <a16:creationId xmlns:a16="http://schemas.microsoft.com/office/drawing/2014/main" id="{C5A6152A-B6E9-B42A-3021-B3E73C0F42E6}"/>
              </a:ext>
            </a:extLst>
          </p:cNvPr>
          <p:cNvSpPr/>
          <p:nvPr/>
        </p:nvSpPr>
        <p:spPr>
          <a:xfrm>
            <a:off x="552645" y="3041977"/>
            <a:ext cx="3142167"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1" name="正方形/長方形 96270">
            <a:extLst>
              <a:ext uri="{FF2B5EF4-FFF2-40B4-BE49-F238E27FC236}">
                <a16:creationId xmlns:a16="http://schemas.microsoft.com/office/drawing/2014/main" id="{6083E16C-8CD4-EF5B-E27A-90E8FBD9FDC4}"/>
              </a:ext>
            </a:extLst>
          </p:cNvPr>
          <p:cNvSpPr/>
          <p:nvPr/>
        </p:nvSpPr>
        <p:spPr>
          <a:xfrm>
            <a:off x="4424370" y="3078992"/>
            <a:ext cx="4190682"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2" name="テキスト ボックス 96271">
            <a:extLst>
              <a:ext uri="{FF2B5EF4-FFF2-40B4-BE49-F238E27FC236}">
                <a16:creationId xmlns:a16="http://schemas.microsoft.com/office/drawing/2014/main" id="{31C4BD8C-FA62-6EF2-23CE-F3022F432598}"/>
              </a:ext>
            </a:extLst>
          </p:cNvPr>
          <p:cNvSpPr txBox="1"/>
          <p:nvPr/>
        </p:nvSpPr>
        <p:spPr>
          <a:xfrm>
            <a:off x="630837"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電話</a:t>
            </a:r>
            <a:endParaRPr lang="en-US" altLang="ja-JP" sz="1600" b="1" dirty="0">
              <a:latin typeface="BIZ UDPゴシック" panose="020B0400000000000000" pitchFamily="50" charset="-128"/>
              <a:ea typeface="BIZ UDPゴシック" panose="020B0400000000000000" pitchFamily="50" charset="-128"/>
            </a:endParaRPr>
          </a:p>
        </p:txBody>
      </p:sp>
      <p:sp>
        <p:nvSpPr>
          <p:cNvPr id="96273" name="テキスト ボックス 96272">
            <a:extLst>
              <a:ext uri="{FF2B5EF4-FFF2-40B4-BE49-F238E27FC236}">
                <a16:creationId xmlns:a16="http://schemas.microsoft.com/office/drawing/2014/main" id="{54B576B4-B1D7-A7E9-5100-16A79F62F7C0}"/>
              </a:ext>
            </a:extLst>
          </p:cNvPr>
          <p:cNvSpPr txBox="1"/>
          <p:nvPr/>
        </p:nvSpPr>
        <p:spPr>
          <a:xfrm>
            <a:off x="1583663"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メール</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74" name="グループ化 96273">
            <a:extLst>
              <a:ext uri="{FF2B5EF4-FFF2-40B4-BE49-F238E27FC236}">
                <a16:creationId xmlns:a16="http://schemas.microsoft.com/office/drawing/2014/main" id="{77FC9E08-8C42-286C-714E-9357A32C7FA1}"/>
              </a:ext>
            </a:extLst>
          </p:cNvPr>
          <p:cNvGrpSpPr/>
          <p:nvPr/>
        </p:nvGrpSpPr>
        <p:grpSpPr>
          <a:xfrm>
            <a:off x="2709432" y="4451221"/>
            <a:ext cx="743968" cy="743968"/>
            <a:chOff x="-5005064" y="1048232"/>
            <a:chExt cx="1015484" cy="1015484"/>
          </a:xfrm>
        </p:grpSpPr>
        <p:sp>
          <p:nvSpPr>
            <p:cNvPr id="96275" name="四角形: 角を丸くする 96274">
              <a:extLst>
                <a:ext uri="{FF2B5EF4-FFF2-40B4-BE49-F238E27FC236}">
                  <a16:creationId xmlns:a16="http://schemas.microsoft.com/office/drawing/2014/main" id="{0AD0E7D8-AC07-6B87-6F46-62CC117F91AA}"/>
                </a:ext>
              </a:extLst>
            </p:cNvPr>
            <p:cNvSpPr/>
            <p:nvPr/>
          </p:nvSpPr>
          <p:spPr>
            <a:xfrm>
              <a:off x="-5005064" y="1048232"/>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76" name="グラフィックス 96275" descr="カメラ 単色塗りつぶし">
              <a:extLst>
                <a:ext uri="{FF2B5EF4-FFF2-40B4-BE49-F238E27FC236}">
                  <a16:creationId xmlns:a16="http://schemas.microsoft.com/office/drawing/2014/main" id="{3AF0BE0D-99A5-5AE1-DB3A-316685EFA44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63494" y="1120581"/>
              <a:ext cx="914400" cy="914400"/>
            </a:xfrm>
            <a:prstGeom prst="rect">
              <a:avLst/>
            </a:prstGeom>
          </p:spPr>
        </p:pic>
      </p:grpSp>
      <p:sp>
        <p:nvSpPr>
          <p:cNvPr id="96277" name="テキスト ボックス 96276">
            <a:extLst>
              <a:ext uri="{FF2B5EF4-FFF2-40B4-BE49-F238E27FC236}">
                <a16:creationId xmlns:a16="http://schemas.microsoft.com/office/drawing/2014/main" id="{9DD19DF3-8EAC-CA71-2DF2-60C5403A72D3}"/>
              </a:ext>
            </a:extLst>
          </p:cNvPr>
          <p:cNvSpPr txBox="1"/>
          <p:nvPr/>
        </p:nvSpPr>
        <p:spPr>
          <a:xfrm>
            <a:off x="2543319"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写真</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81" name="グループ化 96280">
            <a:extLst>
              <a:ext uri="{FF2B5EF4-FFF2-40B4-BE49-F238E27FC236}">
                <a16:creationId xmlns:a16="http://schemas.microsoft.com/office/drawing/2014/main" id="{9F319E35-6184-C330-2B4B-979BE53DD6C5}"/>
              </a:ext>
            </a:extLst>
          </p:cNvPr>
          <p:cNvGrpSpPr/>
          <p:nvPr/>
        </p:nvGrpSpPr>
        <p:grpSpPr>
          <a:xfrm>
            <a:off x="7731846" y="5161438"/>
            <a:ext cx="743968" cy="743968"/>
            <a:chOff x="7435765" y="4649389"/>
            <a:chExt cx="743968" cy="743968"/>
          </a:xfrm>
        </p:grpSpPr>
        <p:sp>
          <p:nvSpPr>
            <p:cNvPr id="49" name="四角形: 角を丸くする 48">
              <a:extLst>
                <a:ext uri="{FF2B5EF4-FFF2-40B4-BE49-F238E27FC236}">
                  <a16:creationId xmlns:a16="http://schemas.microsoft.com/office/drawing/2014/main" id="{D6C141F4-3CD2-315D-86CF-A3BA4AD324F4}"/>
                </a:ext>
              </a:extLst>
            </p:cNvPr>
            <p:cNvSpPr/>
            <p:nvPr/>
          </p:nvSpPr>
          <p:spPr>
            <a:xfrm>
              <a:off x="7435765" y="4649389"/>
              <a:ext cx="743968" cy="74396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80" name="グラフィックス 96279" descr="開いた本 単色塗りつぶし">
              <a:extLst>
                <a:ext uri="{FF2B5EF4-FFF2-40B4-BE49-F238E27FC236}">
                  <a16:creationId xmlns:a16="http://schemas.microsoft.com/office/drawing/2014/main" id="{E3CC7FA3-74EA-7618-D2A6-3FBEEA27A84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461807" y="4669804"/>
              <a:ext cx="703412" cy="703412"/>
            </a:xfrm>
            <a:prstGeom prst="rect">
              <a:avLst/>
            </a:prstGeom>
          </p:spPr>
        </p:pic>
      </p:grpSp>
      <p:sp>
        <p:nvSpPr>
          <p:cNvPr id="96282" name="テキスト ボックス 96281">
            <a:extLst>
              <a:ext uri="{FF2B5EF4-FFF2-40B4-BE49-F238E27FC236}">
                <a16:creationId xmlns:a16="http://schemas.microsoft.com/office/drawing/2014/main" id="{0F78B8CA-0DEA-9093-9C8B-93954D8C5998}"/>
              </a:ext>
            </a:extLst>
          </p:cNvPr>
          <p:cNvSpPr txBox="1"/>
          <p:nvPr/>
        </p:nvSpPr>
        <p:spPr>
          <a:xfrm>
            <a:off x="3874382" y="4475434"/>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96284" name="テキスト ボックス 96283">
            <a:extLst>
              <a:ext uri="{FF2B5EF4-FFF2-40B4-BE49-F238E27FC236}">
                <a16:creationId xmlns:a16="http://schemas.microsoft.com/office/drawing/2014/main" id="{0187D890-1347-E02E-8FFE-6093AE549042}"/>
              </a:ext>
            </a:extLst>
          </p:cNvPr>
          <p:cNvSpPr txBox="1"/>
          <p:nvPr/>
        </p:nvSpPr>
        <p:spPr>
          <a:xfrm>
            <a:off x="4400889"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ネット</a:t>
            </a:r>
            <a:endParaRPr lang="en-US" altLang="ja-JP" sz="1600" b="1" dirty="0">
              <a:latin typeface="BIZ UDPゴシック" panose="020B0400000000000000" pitchFamily="50" charset="-128"/>
              <a:ea typeface="BIZ UDPゴシック" panose="020B0400000000000000" pitchFamily="50" charset="-128"/>
            </a:endParaRPr>
          </a:p>
        </p:txBody>
      </p:sp>
      <p:sp>
        <p:nvSpPr>
          <p:cNvPr id="96285" name="テキスト ボックス 96284">
            <a:extLst>
              <a:ext uri="{FF2B5EF4-FFF2-40B4-BE49-F238E27FC236}">
                <a16:creationId xmlns:a16="http://schemas.microsoft.com/office/drawing/2014/main" id="{E0FC4454-0E56-C466-1670-0FBD024279A7}"/>
              </a:ext>
            </a:extLst>
          </p:cNvPr>
          <p:cNvSpPr txBox="1"/>
          <p:nvPr/>
        </p:nvSpPr>
        <p:spPr>
          <a:xfrm>
            <a:off x="5493466"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動画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6" name="テキスト ボックス 96285">
            <a:extLst>
              <a:ext uri="{FF2B5EF4-FFF2-40B4-BE49-F238E27FC236}">
                <a16:creationId xmlns:a16="http://schemas.microsoft.com/office/drawing/2014/main" id="{26136978-C912-B0BB-064E-4D241B0C65A3}"/>
              </a:ext>
            </a:extLst>
          </p:cNvPr>
          <p:cNvSpPr txBox="1"/>
          <p:nvPr/>
        </p:nvSpPr>
        <p:spPr>
          <a:xfrm>
            <a:off x="6523908"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天気</a:t>
            </a:r>
            <a:endParaRPr lang="en-US" altLang="ja-JP" sz="1600" b="1" dirty="0">
              <a:latin typeface="BIZ UDPゴシック" panose="020B0400000000000000" pitchFamily="50" charset="-128"/>
              <a:ea typeface="BIZ UDPゴシック" panose="020B0400000000000000" pitchFamily="50" charset="-128"/>
            </a:endParaRPr>
          </a:p>
        </p:txBody>
      </p:sp>
      <p:sp>
        <p:nvSpPr>
          <p:cNvPr id="96287" name="テキスト ボックス 96286">
            <a:extLst>
              <a:ext uri="{FF2B5EF4-FFF2-40B4-BE49-F238E27FC236}">
                <a16:creationId xmlns:a16="http://schemas.microsoft.com/office/drawing/2014/main" id="{7644C62A-92CA-B528-C952-73EFF33CC5D9}"/>
              </a:ext>
            </a:extLst>
          </p:cNvPr>
          <p:cNvSpPr txBox="1"/>
          <p:nvPr/>
        </p:nvSpPr>
        <p:spPr>
          <a:xfrm>
            <a:off x="7536989" y="355381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映画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8" name="テキスト ボックス 96287">
            <a:extLst>
              <a:ext uri="{FF2B5EF4-FFF2-40B4-BE49-F238E27FC236}">
                <a16:creationId xmlns:a16="http://schemas.microsoft.com/office/drawing/2014/main" id="{78A79C0C-0723-816E-9C76-C119123D9A4E}"/>
              </a:ext>
            </a:extLst>
          </p:cNvPr>
          <p:cNvSpPr txBox="1"/>
          <p:nvPr/>
        </p:nvSpPr>
        <p:spPr>
          <a:xfrm>
            <a:off x="4424370"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音楽</a:t>
            </a:r>
            <a:endParaRPr lang="en-US" altLang="ja-JP" sz="1600" b="1" dirty="0">
              <a:latin typeface="BIZ UDPゴシック" panose="020B0400000000000000" pitchFamily="50" charset="-128"/>
              <a:ea typeface="BIZ UDPゴシック" panose="020B0400000000000000" pitchFamily="50" charset="-128"/>
            </a:endParaRPr>
          </a:p>
        </p:txBody>
      </p:sp>
      <p:sp>
        <p:nvSpPr>
          <p:cNvPr id="96289" name="テキスト ボックス 96288">
            <a:extLst>
              <a:ext uri="{FF2B5EF4-FFF2-40B4-BE49-F238E27FC236}">
                <a16:creationId xmlns:a16="http://schemas.microsoft.com/office/drawing/2014/main" id="{E17CF54D-0CEE-08B0-FAF6-EA88EDE4A029}"/>
              </a:ext>
            </a:extLst>
          </p:cNvPr>
          <p:cNvSpPr txBox="1"/>
          <p:nvPr/>
        </p:nvSpPr>
        <p:spPr>
          <a:xfrm>
            <a:off x="5516947"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買い物</a:t>
            </a:r>
            <a:endParaRPr lang="en-US" altLang="ja-JP" sz="1600" b="1" dirty="0">
              <a:latin typeface="BIZ UDPゴシック" panose="020B0400000000000000" pitchFamily="50" charset="-128"/>
              <a:ea typeface="BIZ UDPゴシック" panose="020B0400000000000000" pitchFamily="50" charset="-128"/>
            </a:endParaRPr>
          </a:p>
        </p:txBody>
      </p:sp>
      <p:sp>
        <p:nvSpPr>
          <p:cNvPr id="96290" name="テキスト ボックス 96289">
            <a:extLst>
              <a:ext uri="{FF2B5EF4-FFF2-40B4-BE49-F238E27FC236}">
                <a16:creationId xmlns:a16="http://schemas.microsoft.com/office/drawing/2014/main" id="{97C6085F-EF98-4A01-8F8B-2CA1A59E244C}"/>
              </a:ext>
            </a:extLst>
          </p:cNvPr>
          <p:cNvSpPr txBox="1"/>
          <p:nvPr/>
        </p:nvSpPr>
        <p:spPr>
          <a:xfrm>
            <a:off x="6547389"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ゲーム</a:t>
            </a:r>
            <a:endParaRPr lang="en-US" altLang="ja-JP" sz="1600" b="1" dirty="0">
              <a:latin typeface="BIZ UDPゴシック" panose="020B0400000000000000" pitchFamily="50" charset="-128"/>
              <a:ea typeface="BIZ UDPゴシック" panose="020B0400000000000000" pitchFamily="50" charset="-128"/>
            </a:endParaRPr>
          </a:p>
        </p:txBody>
      </p:sp>
      <p:sp>
        <p:nvSpPr>
          <p:cNvPr id="96291" name="テキスト ボックス 96290">
            <a:extLst>
              <a:ext uri="{FF2B5EF4-FFF2-40B4-BE49-F238E27FC236}">
                <a16:creationId xmlns:a16="http://schemas.microsoft.com/office/drawing/2014/main" id="{B9A6AA8F-AA97-B670-111D-9DE19CCABB60}"/>
              </a:ext>
            </a:extLst>
          </p:cNvPr>
          <p:cNvSpPr txBox="1"/>
          <p:nvPr/>
        </p:nvSpPr>
        <p:spPr>
          <a:xfrm>
            <a:off x="7560470" y="4762811"/>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読書</a:t>
            </a:r>
            <a:endParaRPr lang="en-US" altLang="ja-JP" sz="1600" b="1" dirty="0">
              <a:latin typeface="BIZ UDPゴシック" panose="020B0400000000000000" pitchFamily="50" charset="-128"/>
              <a:ea typeface="BIZ UDPゴシック" panose="020B0400000000000000" pitchFamily="50" charset="-128"/>
            </a:endParaRPr>
          </a:p>
        </p:txBody>
      </p:sp>
      <p:sp>
        <p:nvSpPr>
          <p:cNvPr id="96292" name="テキスト ボックス 96291">
            <a:extLst>
              <a:ext uri="{FF2B5EF4-FFF2-40B4-BE49-F238E27FC236}">
                <a16:creationId xmlns:a16="http://schemas.microsoft.com/office/drawing/2014/main" id="{50172A0E-D078-589A-3404-143E582FC2DB}"/>
              </a:ext>
            </a:extLst>
          </p:cNvPr>
          <p:cNvSpPr txBox="1"/>
          <p:nvPr/>
        </p:nvSpPr>
        <p:spPr>
          <a:xfrm>
            <a:off x="4357054" y="6086285"/>
            <a:ext cx="4380670"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上記の他にも様々なアプリが存在します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36A6F3-0FBD-5F1D-6E66-128CA69212DA}"/>
              </a:ext>
            </a:extLst>
          </p:cNvPr>
          <p:cNvSpPr txBox="1"/>
          <p:nvPr/>
        </p:nvSpPr>
        <p:spPr>
          <a:xfrm>
            <a:off x="8604448" y="6493066"/>
            <a:ext cx="539552" cy="369332"/>
          </a:xfrm>
          <a:prstGeom prst="rect">
            <a:avLst/>
          </a:prstGeom>
          <a:noFill/>
        </p:spPr>
        <p:txBody>
          <a:bodyPr wrap="square">
            <a:spAutoFit/>
          </a:bodyPr>
          <a:lstStyle/>
          <a:p>
            <a:pPr algn="ctr"/>
            <a:r>
              <a:rPr lang="ja-JP" altLang="en-US" b="1" dirty="0">
                <a:solidFill>
                  <a:srgbClr val="4472C4"/>
                </a:solidFill>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6356227" cy="800091"/>
          </a:xfrm>
        </p:spPr>
        <p:txBody>
          <a:bodyPr vert="horz" wrap="none">
            <a:spAutoFit/>
          </a:bodyPr>
          <a:lstStyle/>
          <a:p>
            <a:pPr>
              <a:lnSpc>
                <a:spcPct val="100000"/>
              </a:lnSpc>
            </a:pPr>
            <a:br>
              <a:rPr kumimoji="0" lang="ja-JP" altLang="en-US" sz="1800" kern="0" dirty="0"/>
            </a:br>
            <a:r>
              <a:rPr kumimoji="0" lang="ja-JP" altLang="en-US" kern="0" dirty="0"/>
              <a:t>スマートフォンに入っている大量の情報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222329" y="1186731"/>
            <a:ext cx="8763509" cy="1153834"/>
          </a:xfrm>
        </p:spPr>
        <p:txBody>
          <a:bodyPr>
            <a:normAutofit/>
          </a:bodyPr>
          <a:lstStyle/>
          <a:p>
            <a:pPr marL="0" indent="0" algn="just">
              <a:lnSpc>
                <a:spcPct val="130000"/>
              </a:lnSpc>
              <a:buNone/>
            </a:pPr>
            <a:r>
              <a:rPr lang="ja-JP" altLang="en-US" sz="2400" b="1" dirty="0">
                <a:solidFill>
                  <a:srgbClr val="4472C4"/>
                </a:solidFill>
              </a:rPr>
              <a:t>スマートフォンの中には大量の個人情報が格納されますので、</a:t>
            </a:r>
            <a:br>
              <a:rPr lang="en-US" altLang="ja-JP" sz="2400" b="1" dirty="0">
                <a:solidFill>
                  <a:srgbClr val="4472C4"/>
                </a:solidFill>
              </a:rPr>
            </a:br>
            <a:r>
              <a:rPr lang="ja-JP" altLang="en-US" sz="2400" b="1" dirty="0">
                <a:solidFill>
                  <a:srgbClr val="4472C4"/>
                </a:solidFill>
              </a:rPr>
              <a:t>適切な方法でインターネットを介した被害から身を守りましょう</a:t>
            </a:r>
            <a:endParaRPr lang="en-US" altLang="ja-JP" sz="2400" b="1" dirty="0">
              <a:solidFill>
                <a:srgbClr val="4472C4"/>
              </a:solidFill>
            </a:endParaRPr>
          </a:p>
        </p:txBody>
      </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664733" y="5952726"/>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スマートフォンに保存された情報は適切に守ることが必要です。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正しく使うことができればスマートフォンは危険なものではありません。</a:t>
            </a:r>
            <a:endParaRPr lang="en-US" altLang="ja-JP" dirty="0">
              <a:latin typeface="BIZ UDPゴシック" panose="020B0400000000000000" pitchFamily="50" charset="-128"/>
              <a:ea typeface="BIZ UDPゴシック" panose="020B0400000000000000" pitchFamily="50" charset="-128"/>
            </a:endParaRPr>
          </a:p>
        </p:txBody>
      </p:sp>
      <p:pic>
        <p:nvPicPr>
          <p:cNvPr id="45" name="図 44" descr="図形, 正方形&#10;&#10;自動的に生成された説明">
            <a:extLst>
              <a:ext uri="{FF2B5EF4-FFF2-40B4-BE49-F238E27FC236}">
                <a16:creationId xmlns:a16="http://schemas.microsoft.com/office/drawing/2014/main" id="{8D1846CC-7548-55C2-E692-4EEA5434ED6E}"/>
              </a:ext>
            </a:extLst>
          </p:cNvPr>
          <p:cNvPicPr>
            <a:picLocks noChangeAspect="1"/>
          </p:cNvPicPr>
          <p:nvPr/>
        </p:nvPicPr>
        <p:blipFill>
          <a:blip r:embed="rId6"/>
          <a:stretch>
            <a:fillRect/>
          </a:stretch>
        </p:blipFill>
        <p:spPr>
          <a:xfrm>
            <a:off x="870414" y="2808495"/>
            <a:ext cx="1663557" cy="2850079"/>
          </a:xfrm>
          <a:prstGeom prst="rect">
            <a:avLst/>
          </a:prstGeom>
        </p:spPr>
      </p:pic>
      <p:sp>
        <p:nvSpPr>
          <p:cNvPr id="48" name="テキスト ボックス 47">
            <a:extLst>
              <a:ext uri="{FF2B5EF4-FFF2-40B4-BE49-F238E27FC236}">
                <a16:creationId xmlns:a16="http://schemas.microsoft.com/office/drawing/2014/main" id="{CBF25619-37ED-8E1F-4246-76856E4EBC9C}"/>
              </a:ext>
            </a:extLst>
          </p:cNvPr>
          <p:cNvSpPr txBox="1"/>
          <p:nvPr/>
        </p:nvSpPr>
        <p:spPr>
          <a:xfrm>
            <a:off x="881371" y="3130491"/>
            <a:ext cx="1599642" cy="2556213"/>
          </a:xfrm>
          <a:prstGeom prst="rect">
            <a:avLst/>
          </a:prstGeom>
          <a:noFill/>
        </p:spPr>
        <p:txBody>
          <a:bodyPr wrap="square" rtlCol="0">
            <a:spAutoFit/>
          </a:bodyPr>
          <a:lstStyle/>
          <a:p>
            <a:pPr algn="ctr">
              <a:lnSpc>
                <a:spcPct val="130000"/>
              </a:lnSpc>
            </a:pPr>
            <a:r>
              <a:rPr lang="ja-JP" altLang="en-US" b="1" dirty="0">
                <a:latin typeface="BIZ UDPゴシック" panose="020B0400000000000000" pitchFamily="50" charset="-128"/>
                <a:ea typeface="BIZ UDPゴシック" panose="020B0400000000000000" pitchFamily="50" charset="-128"/>
              </a:rPr>
              <a:t>通話履歴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メール履歴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電話帳</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行動履歴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写真・動画</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支払い情報</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endParaRPr lang="en-US" altLang="ja-JP" b="1" dirty="0">
              <a:latin typeface="BIZ UDPゴシック" panose="020B0400000000000000" pitchFamily="50" charset="-128"/>
              <a:ea typeface="BIZ UDPゴシック" panose="020B0400000000000000" pitchFamily="50" charset="-128"/>
            </a:endParaRPr>
          </a:p>
        </p:txBody>
      </p:sp>
      <p:pic>
        <p:nvPicPr>
          <p:cNvPr id="97286" name="図 97285" descr="アイコン&#10;&#10;自動的に生成された説明">
            <a:extLst>
              <a:ext uri="{FF2B5EF4-FFF2-40B4-BE49-F238E27FC236}">
                <a16:creationId xmlns:a16="http://schemas.microsoft.com/office/drawing/2014/main" id="{3E75DAC0-8693-DB55-429A-4398E29A2050}"/>
              </a:ext>
            </a:extLst>
          </p:cNvPr>
          <p:cNvPicPr>
            <a:picLocks noChangeAspect="1"/>
          </p:cNvPicPr>
          <p:nvPr/>
        </p:nvPicPr>
        <p:blipFill rotWithShape="1">
          <a:blip r:embed="rId7"/>
          <a:srcRect l="21549" t="32150" r="26923" b="34805"/>
          <a:stretch/>
        </p:blipFill>
        <p:spPr>
          <a:xfrm flipH="1">
            <a:off x="2279593" y="2373868"/>
            <a:ext cx="723028" cy="812347"/>
          </a:xfrm>
          <a:prstGeom prst="rect">
            <a:avLst/>
          </a:prstGeom>
        </p:spPr>
      </p:pic>
      <p:sp>
        <p:nvSpPr>
          <p:cNvPr id="97289" name="タイトル 1">
            <a:extLst>
              <a:ext uri="{FF2B5EF4-FFF2-40B4-BE49-F238E27FC236}">
                <a16:creationId xmlns:a16="http://schemas.microsoft.com/office/drawing/2014/main" id="{0E433DD9-82DD-6F17-3CED-6382C65346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5F04ED35-F753-E9F2-A45C-42DF57989BC0}"/>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sp>
        <p:nvSpPr>
          <p:cNvPr id="3" name="テキスト ボックス 2">
            <a:extLst>
              <a:ext uri="{FF2B5EF4-FFF2-40B4-BE49-F238E27FC236}">
                <a16:creationId xmlns:a16="http://schemas.microsoft.com/office/drawing/2014/main" id="{5B4D0F7E-128F-10B0-755D-2A50F52B9C67}"/>
              </a:ext>
            </a:extLst>
          </p:cNvPr>
          <p:cNvSpPr txBox="1"/>
          <p:nvPr/>
        </p:nvSpPr>
        <p:spPr>
          <a:xfrm>
            <a:off x="3731627" y="3946984"/>
            <a:ext cx="4216619" cy="549654"/>
          </a:xfrm>
          <a:prstGeom prst="roundRect">
            <a:avLst/>
          </a:prstGeom>
          <a:solidFill>
            <a:schemeClr val="bg1">
              <a:lumMod val="95000"/>
            </a:schemeClr>
          </a:solidFill>
          <a:ln w="19050">
            <a:solidFill>
              <a:schemeClr val="accent1"/>
            </a:solidFill>
          </a:ln>
        </p:spPr>
        <p:txBody>
          <a:bodyPr wrap="square" rtlCol="0">
            <a:spAutoFit/>
          </a:bodyPr>
          <a:lstStyle/>
          <a:p>
            <a:pPr algn="ctr">
              <a:lnSpc>
                <a:spcPct val="130000"/>
              </a:lnSpc>
            </a:pPr>
            <a:r>
              <a:rPr lang="ja-JP" altLang="en-US" sz="2400" b="1" dirty="0">
                <a:solidFill>
                  <a:schemeClr val="accent1"/>
                </a:solidFill>
                <a:latin typeface="BIZ UDPゴシック" panose="020B0400000000000000" pitchFamily="50" charset="-128"/>
                <a:ea typeface="BIZ UDPゴシック" panose="020B0400000000000000" pitchFamily="50" charset="-128"/>
              </a:rPr>
              <a:t>インターネット上に格納</a:t>
            </a:r>
            <a:endParaRPr lang="en-US" altLang="ja-JP" sz="2400" b="1" dirty="0">
              <a:solidFill>
                <a:schemeClr val="accent1"/>
              </a:solidFill>
              <a:latin typeface="BIZ UDPゴシック" panose="020B0400000000000000" pitchFamily="50" charset="-128"/>
              <a:ea typeface="BIZ UDPゴシック" panose="020B0400000000000000" pitchFamily="50" charset="-128"/>
            </a:endParaRPr>
          </a:p>
        </p:txBody>
      </p:sp>
      <p:cxnSp>
        <p:nvCxnSpPr>
          <p:cNvPr id="6" name="直線矢印コネクタ 5">
            <a:extLst>
              <a:ext uri="{FF2B5EF4-FFF2-40B4-BE49-F238E27FC236}">
                <a16:creationId xmlns:a16="http://schemas.microsoft.com/office/drawing/2014/main" id="{64375111-1487-C95A-0880-7C377E2FDF15}"/>
              </a:ext>
            </a:extLst>
          </p:cNvPr>
          <p:cNvCxnSpPr>
            <a:stCxn id="45" idx="3"/>
            <a:endCxn id="3" idx="1"/>
          </p:cNvCxnSpPr>
          <p:nvPr/>
        </p:nvCxnSpPr>
        <p:spPr>
          <a:xfrm flipV="1">
            <a:off x="2533971" y="4221811"/>
            <a:ext cx="1197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8ECAFB80-E96A-E38F-919C-D22DEC4D6145}"/>
              </a:ext>
            </a:extLst>
          </p:cNvPr>
          <p:cNvPicPr>
            <a:picLocks noChangeAspect="1"/>
          </p:cNvPicPr>
          <p:nvPr/>
        </p:nvPicPr>
        <p:blipFill>
          <a:blip r:embed="rId3"/>
          <a:stretch>
            <a:fillRect/>
          </a:stretch>
        </p:blipFill>
        <p:spPr>
          <a:xfrm>
            <a:off x="377191" y="4293096"/>
            <a:ext cx="1396684" cy="2312288"/>
          </a:xfrm>
          <a:prstGeom prst="rect">
            <a:avLst/>
          </a:prstGeom>
        </p:spPr>
      </p:pic>
      <p:sp>
        <p:nvSpPr>
          <p:cNvPr id="8" name="サブタイトル 2">
            <a:extLst>
              <a:ext uri="{FF2B5EF4-FFF2-40B4-BE49-F238E27FC236}">
                <a16:creationId xmlns:a16="http://schemas.microsoft.com/office/drawing/2014/main" id="{82CAA7F0-F89D-E930-EEDD-3E504798E3F1}"/>
              </a:ext>
            </a:extLst>
          </p:cNvPr>
          <p:cNvSpPr txBox="1">
            <a:spLocks/>
          </p:cNvSpPr>
          <p:nvPr/>
        </p:nvSpPr>
        <p:spPr>
          <a:xfrm>
            <a:off x="2261937" y="2313608"/>
            <a:ext cx="619087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パスワードは安全に</a:t>
            </a:r>
            <a:br>
              <a:rPr lang="en-US" altLang="ja-JP" sz="4799" dirty="0">
                <a:solidFill>
                  <a:srgbClr val="4472C4"/>
                </a:solidFill>
                <a:latin typeface="BIZ UDPゴシック" panose="020B0400000000000000" pitchFamily="50" charset="-128"/>
                <a:ea typeface="BIZ UDPゴシック" panose="020B0400000000000000" pitchFamily="50" charset="-128"/>
              </a:rPr>
            </a:br>
            <a:r>
              <a:rPr lang="ja-JP" altLang="en-US" sz="4799" dirty="0">
                <a:solidFill>
                  <a:srgbClr val="4472C4"/>
                </a:solidFill>
                <a:latin typeface="BIZ UDPゴシック" panose="020B0400000000000000" pitchFamily="50" charset="-128"/>
                <a:ea typeface="BIZ UDPゴシック" panose="020B0400000000000000" pitchFamily="50" charset="-128"/>
              </a:rPr>
              <a:t>管理しましょう</a:t>
            </a:r>
          </a:p>
        </p:txBody>
      </p:sp>
      <p:sp>
        <p:nvSpPr>
          <p:cNvPr id="9" name="テキスト ボックス 8">
            <a:extLst>
              <a:ext uri="{FF2B5EF4-FFF2-40B4-BE49-F238E27FC236}">
                <a16:creationId xmlns:a16="http://schemas.microsoft.com/office/drawing/2014/main" id="{4E5822BE-5902-F64C-D275-2C017F75D55C}"/>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7C48896-1919-3F17-9C3B-202E44CDFB23}"/>
              </a:ext>
            </a:extLst>
          </p:cNvPr>
          <p:cNvSpPr txBox="1"/>
          <p:nvPr/>
        </p:nvSpPr>
        <p:spPr>
          <a:xfrm>
            <a:off x="8604448" y="6488668"/>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4</a:t>
            </a:r>
            <a:endParaRPr lang="ja-JP" altLang="en-US" dirty="0"/>
          </a:p>
        </p:txBody>
      </p:sp>
    </p:spTree>
    <p:extLst>
      <p:ext uri="{BB962C8B-B14F-4D97-AF65-F5344CB8AC3E}">
        <p14:creationId xmlns:p14="http://schemas.microsoft.com/office/powerpoint/2010/main" val="52362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3557EAA0-356A-B013-6036-FDEB2CE4822F}"/>
              </a:ext>
            </a:extLst>
          </p:cNvPr>
          <p:cNvSpPr txBox="1"/>
          <p:nvPr/>
        </p:nvSpPr>
        <p:spPr>
          <a:xfrm>
            <a:off x="900084" y="3575610"/>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通話・メール履歴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2B21FEF4-6DF1-E30B-0986-E8C4A640989D}"/>
              </a:ext>
            </a:extLst>
          </p:cNvPr>
          <p:cNvSpPr txBox="1"/>
          <p:nvPr/>
        </p:nvSpPr>
        <p:spPr>
          <a:xfrm>
            <a:off x="900085" y="4532006"/>
            <a:ext cx="2915990"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電話帳</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43EBD12-DFC1-AB88-E10A-D4E5CDCED321}"/>
              </a:ext>
            </a:extLst>
          </p:cNvPr>
          <p:cNvSpPr txBox="1"/>
          <p:nvPr/>
        </p:nvSpPr>
        <p:spPr>
          <a:xfrm>
            <a:off x="900084" y="5382953"/>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アプリ利用情報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791936C-79DE-B859-F2CB-DE1629EB0C87}"/>
              </a:ext>
            </a:extLst>
          </p:cNvPr>
          <p:cNvSpPr txBox="1"/>
          <p:nvPr/>
        </p:nvSpPr>
        <p:spPr>
          <a:xfrm>
            <a:off x="5281096" y="3575610"/>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行動履歴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78BA0139-C606-0489-8D43-FE6D7D14CC63}"/>
              </a:ext>
            </a:extLst>
          </p:cNvPr>
          <p:cNvSpPr txBox="1"/>
          <p:nvPr/>
        </p:nvSpPr>
        <p:spPr>
          <a:xfrm>
            <a:off x="5281096" y="4530897"/>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写真・動画</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983BA91C-6768-73BE-1371-C1397BEB1D17}"/>
              </a:ext>
            </a:extLst>
          </p:cNvPr>
          <p:cNvSpPr txBox="1"/>
          <p:nvPr/>
        </p:nvSpPr>
        <p:spPr>
          <a:xfrm>
            <a:off x="5281096" y="5382953"/>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支払い情報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pic>
        <p:nvPicPr>
          <p:cNvPr id="58" name="図 57" descr="図形, 正方形&#10;&#10;自動的に生成された説明">
            <a:extLst>
              <a:ext uri="{FF2B5EF4-FFF2-40B4-BE49-F238E27FC236}">
                <a16:creationId xmlns:a16="http://schemas.microsoft.com/office/drawing/2014/main" id="{F9EF7DD0-D1E0-E6F9-74FA-2EE857B091A2}"/>
              </a:ext>
            </a:extLst>
          </p:cNvPr>
          <p:cNvPicPr>
            <a:picLocks noChangeAspect="1"/>
          </p:cNvPicPr>
          <p:nvPr/>
        </p:nvPicPr>
        <p:blipFill>
          <a:blip r:embed="rId4">
            <a:alphaModFix amt="48000"/>
          </a:blip>
          <a:stretch>
            <a:fillRect/>
          </a:stretch>
        </p:blipFill>
        <p:spPr>
          <a:xfrm>
            <a:off x="3912690" y="3501820"/>
            <a:ext cx="1266892" cy="244181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4294967295"/>
          </p:nvPr>
        </p:nvSpPr>
        <p:spPr>
          <a:xfrm>
            <a:off x="323528" y="1031673"/>
            <a:ext cx="8385175" cy="1385888"/>
          </a:xfrm>
        </p:spPr>
        <p:txBody>
          <a:bodyPr>
            <a:noAutofit/>
          </a:bodyPr>
          <a:lstStyle/>
          <a:p>
            <a:pPr marL="0" indent="0" algn="just">
              <a:lnSpc>
                <a:spcPct val="130000"/>
              </a:lnSpc>
              <a:buNone/>
            </a:pPr>
            <a:r>
              <a:rPr lang="ja-JP" altLang="en-US" sz="2400" b="1" spc="-100" dirty="0">
                <a:solidFill>
                  <a:srgbClr val="4472C4"/>
                </a:solidFill>
                <a:latin typeface="BIZ UDPゴシック" panose="020B0400000000000000" pitchFamily="50" charset="-128"/>
                <a:ea typeface="BIZ UDPゴシック" panose="020B0400000000000000" pitchFamily="50" charset="-128"/>
              </a:rPr>
              <a:t>「パスワード」を適切に設定することでスマートフォンを利用したり、インターネット上の様々なサービスを利用する際、第三者の</a:t>
            </a:r>
            <a:br>
              <a:rPr lang="en-US" altLang="ja-JP" sz="2400" b="1" spc="-100" dirty="0">
                <a:solidFill>
                  <a:srgbClr val="4472C4"/>
                </a:solidFill>
                <a:latin typeface="BIZ UDPゴシック" panose="020B0400000000000000" pitchFamily="50" charset="-128"/>
                <a:ea typeface="BIZ UDPゴシック" panose="020B0400000000000000" pitchFamily="50" charset="-128"/>
              </a:rPr>
            </a:br>
            <a:r>
              <a:rPr lang="ja-JP" altLang="en-US" sz="2400" b="1" spc="-100" dirty="0">
                <a:solidFill>
                  <a:srgbClr val="4472C4"/>
                </a:solidFill>
                <a:latin typeface="BIZ UDPゴシック" panose="020B0400000000000000" pitchFamily="50" charset="-128"/>
                <a:ea typeface="BIZ UDPゴシック" panose="020B0400000000000000" pitchFamily="50" charset="-128"/>
              </a:rPr>
              <a:t>不正利用を防ぐことができます</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917676" y="6202107"/>
            <a:ext cx="7382991" cy="3693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上記以外にも様々な情報がパスワードによって守られています</a:t>
            </a:r>
          </a:p>
        </p:txBody>
      </p:sp>
      <p:sp>
        <p:nvSpPr>
          <p:cNvPr id="11" name="タイトル 1">
            <a:extLst>
              <a:ext uri="{FF2B5EF4-FFF2-40B4-BE49-F238E27FC236}">
                <a16:creationId xmlns:a16="http://schemas.microsoft.com/office/drawing/2014/main" id="{5344895C-A2BE-2AA7-7119-9643E41033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grpSp>
        <p:nvGrpSpPr>
          <p:cNvPr id="41" name="グループ化 40">
            <a:extLst>
              <a:ext uri="{FF2B5EF4-FFF2-40B4-BE49-F238E27FC236}">
                <a16:creationId xmlns:a16="http://schemas.microsoft.com/office/drawing/2014/main" id="{62C09109-E450-D1F8-DC15-6236C433BBA8}"/>
              </a:ext>
            </a:extLst>
          </p:cNvPr>
          <p:cNvGrpSpPr/>
          <p:nvPr/>
        </p:nvGrpSpPr>
        <p:grpSpPr>
          <a:xfrm>
            <a:off x="3493245" y="3748814"/>
            <a:ext cx="2071562" cy="2035128"/>
            <a:chOff x="11007488" y="3878752"/>
            <a:chExt cx="1665641" cy="1636346"/>
          </a:xfrm>
        </p:grpSpPr>
        <p:grpSp>
          <p:nvGrpSpPr>
            <p:cNvPr id="21" name="グラフィックス 12" descr="モノのインターネット 枠線">
              <a:extLst>
                <a:ext uri="{FF2B5EF4-FFF2-40B4-BE49-F238E27FC236}">
                  <a16:creationId xmlns:a16="http://schemas.microsoft.com/office/drawing/2014/main" id="{31810252-9360-6CAF-E579-78A2416702DC}"/>
                </a:ext>
              </a:extLst>
            </p:cNvPr>
            <p:cNvGrpSpPr/>
            <p:nvPr/>
          </p:nvGrpSpPr>
          <p:grpSpPr>
            <a:xfrm>
              <a:off x="12162180" y="3900953"/>
              <a:ext cx="510949" cy="910765"/>
              <a:chOff x="12162180" y="3900953"/>
              <a:chExt cx="510949" cy="910765"/>
            </a:xfrm>
            <a:solidFill>
              <a:srgbClr val="000000"/>
            </a:solidFill>
          </p:grpSpPr>
          <p:sp>
            <p:nvSpPr>
              <p:cNvPr id="25" name="フリーフォーム: 図形 24">
                <a:extLst>
                  <a:ext uri="{FF2B5EF4-FFF2-40B4-BE49-F238E27FC236}">
                    <a16:creationId xmlns:a16="http://schemas.microsoft.com/office/drawing/2014/main" id="{D6245429-0309-A113-BB77-E33F146DFA27}"/>
                  </a:ext>
                </a:extLst>
              </p:cNvPr>
              <p:cNvSpPr/>
              <p:nvPr/>
            </p:nvSpPr>
            <p:spPr>
              <a:xfrm>
                <a:off x="12162180" y="3900953"/>
                <a:ext cx="473932" cy="458730"/>
              </a:xfrm>
              <a:custGeom>
                <a:avLst/>
                <a:gdLst>
                  <a:gd name="connsiteX0" fmla="*/ 49885 w 473932"/>
                  <a:gd name="connsiteY0" fmla="*/ 423472 h 458730"/>
                  <a:gd name="connsiteX1" fmla="*/ 124713 w 473932"/>
                  <a:gd name="connsiteY1" fmla="*/ 352956 h 458730"/>
                  <a:gd name="connsiteX2" fmla="*/ 274368 w 473932"/>
                  <a:gd name="connsiteY2" fmla="*/ 352956 h 458730"/>
                  <a:gd name="connsiteX3" fmla="*/ 399080 w 473932"/>
                  <a:gd name="connsiteY3" fmla="*/ 235429 h 458730"/>
                  <a:gd name="connsiteX4" fmla="*/ 399080 w 473932"/>
                  <a:gd name="connsiteY4" fmla="*/ 185081 h 458730"/>
                  <a:gd name="connsiteX5" fmla="*/ 470740 w 473932"/>
                  <a:gd name="connsiteY5" fmla="*/ 70539 h 458730"/>
                  <a:gd name="connsiteX6" fmla="*/ 349195 w 473932"/>
                  <a:gd name="connsiteY6" fmla="*/ 3008 h 458730"/>
                  <a:gd name="connsiteX7" fmla="*/ 277535 w 473932"/>
                  <a:gd name="connsiteY7" fmla="*/ 117550 h 458730"/>
                  <a:gd name="connsiteX8" fmla="*/ 349195 w 473932"/>
                  <a:gd name="connsiteY8" fmla="*/ 185081 h 458730"/>
                  <a:gd name="connsiteX9" fmla="*/ 349195 w 473932"/>
                  <a:gd name="connsiteY9" fmla="*/ 235429 h 458730"/>
                  <a:gd name="connsiteX10" fmla="*/ 274368 w 473932"/>
                  <a:gd name="connsiteY10" fmla="*/ 305946 h 458730"/>
                  <a:gd name="connsiteX11" fmla="*/ 124713 w 473932"/>
                  <a:gd name="connsiteY11" fmla="*/ 305946 h 458730"/>
                  <a:gd name="connsiteX12" fmla="*/ 0 w 473932"/>
                  <a:gd name="connsiteY12" fmla="*/ 423472 h 458730"/>
                  <a:gd name="connsiteX13" fmla="*/ 0 w 473932"/>
                  <a:gd name="connsiteY13" fmla="*/ 434708 h 458730"/>
                  <a:gd name="connsiteX14" fmla="*/ 49885 w 473932"/>
                  <a:gd name="connsiteY14" fmla="*/ 458730 h 45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58730">
                    <a:moveTo>
                      <a:pt x="49885" y="423472"/>
                    </a:moveTo>
                    <a:cubicBezTo>
                      <a:pt x="49885" y="384526"/>
                      <a:pt x="83385" y="352956"/>
                      <a:pt x="124713" y="352956"/>
                    </a:cubicBezTo>
                    <a:lnTo>
                      <a:pt x="274368" y="352956"/>
                    </a:lnTo>
                    <a:cubicBezTo>
                      <a:pt x="343211" y="352879"/>
                      <a:pt x="398998" y="300307"/>
                      <a:pt x="399080" y="235429"/>
                    </a:cubicBezTo>
                    <a:lnTo>
                      <a:pt x="399080" y="185081"/>
                    </a:lnTo>
                    <a:cubicBezTo>
                      <a:pt x="452432" y="172099"/>
                      <a:pt x="484516" y="120817"/>
                      <a:pt x="470740" y="70539"/>
                    </a:cubicBezTo>
                    <a:cubicBezTo>
                      <a:pt x="456964" y="20261"/>
                      <a:pt x="402547" y="-9974"/>
                      <a:pt x="349195" y="3008"/>
                    </a:cubicBezTo>
                    <a:cubicBezTo>
                      <a:pt x="295843" y="15990"/>
                      <a:pt x="263760" y="67272"/>
                      <a:pt x="277535" y="117550"/>
                    </a:cubicBezTo>
                    <a:cubicBezTo>
                      <a:pt x="286609" y="150669"/>
                      <a:pt x="314051" y="176530"/>
                      <a:pt x="349195" y="185081"/>
                    </a:cubicBezTo>
                    <a:lnTo>
                      <a:pt x="349195" y="235429"/>
                    </a:lnTo>
                    <a:cubicBezTo>
                      <a:pt x="349195" y="274376"/>
                      <a:pt x="315695" y="305946"/>
                      <a:pt x="274368" y="305946"/>
                    </a:cubicBezTo>
                    <a:lnTo>
                      <a:pt x="124713" y="305946"/>
                    </a:lnTo>
                    <a:cubicBezTo>
                      <a:pt x="55869" y="306023"/>
                      <a:pt x="82" y="358595"/>
                      <a:pt x="0" y="423472"/>
                    </a:cubicBezTo>
                    <a:lnTo>
                      <a:pt x="0" y="434708"/>
                    </a:lnTo>
                    <a:cubicBezTo>
                      <a:pt x="17270" y="441475"/>
                      <a:pt x="33949" y="449507"/>
                      <a:pt x="49885" y="458730"/>
                    </a:cubicBezTo>
                    <a:close/>
                  </a:path>
                </a:pathLst>
              </a:custGeom>
              <a:solidFill>
                <a:srgbClr val="000000"/>
              </a:solidFill>
              <a:ln w="24904"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9B63C5AA-EA71-0A4E-ADCA-BF05BD16F050}"/>
                  </a:ext>
                </a:extLst>
              </p:cNvPr>
              <p:cNvSpPr/>
              <p:nvPr/>
            </p:nvSpPr>
            <p:spPr>
              <a:xfrm>
                <a:off x="12265347" y="4623982"/>
                <a:ext cx="407782" cy="187736"/>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grpSp>
        <p:pic>
          <p:nvPicPr>
            <p:cNvPr id="16" name="図 15" descr="アイコン&#10;&#10;自動的に生成された説明">
              <a:extLst>
                <a:ext uri="{FF2B5EF4-FFF2-40B4-BE49-F238E27FC236}">
                  <a16:creationId xmlns:a16="http://schemas.microsoft.com/office/drawing/2014/main" id="{D7D5B986-89B3-ED6F-F103-5E011F827681}"/>
                </a:ext>
              </a:extLst>
            </p:cNvPr>
            <p:cNvPicPr>
              <a:picLocks noChangeAspect="1"/>
            </p:cNvPicPr>
            <p:nvPr/>
          </p:nvPicPr>
          <p:blipFill rotWithShape="1">
            <a:blip r:embed="rId7"/>
            <a:srcRect l="67776" t="67088"/>
            <a:stretch/>
          </p:blipFill>
          <p:spPr>
            <a:xfrm>
              <a:off x="11404057" y="4123976"/>
              <a:ext cx="894334" cy="976127"/>
            </a:xfrm>
            <a:prstGeom prst="rect">
              <a:avLst/>
            </a:prstGeom>
          </p:spPr>
        </p:pic>
        <p:sp>
          <p:nvSpPr>
            <p:cNvPr id="31" name="フリーフォーム: 図形 30">
              <a:extLst>
                <a:ext uri="{FF2B5EF4-FFF2-40B4-BE49-F238E27FC236}">
                  <a16:creationId xmlns:a16="http://schemas.microsoft.com/office/drawing/2014/main" id="{CB3C6DD6-6020-96F5-8D45-369EC10256AC}"/>
                </a:ext>
              </a:extLst>
            </p:cNvPr>
            <p:cNvSpPr/>
            <p:nvPr/>
          </p:nvSpPr>
          <p:spPr>
            <a:xfrm flipH="1">
              <a:off x="11007488" y="4639635"/>
              <a:ext cx="441440" cy="203232"/>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sp>
          <p:nvSpPr>
            <p:cNvPr id="32" name="フリーフォーム: 図形 31">
              <a:extLst>
                <a:ext uri="{FF2B5EF4-FFF2-40B4-BE49-F238E27FC236}">
                  <a16:creationId xmlns:a16="http://schemas.microsoft.com/office/drawing/2014/main" id="{7C0058B5-BDD8-F22A-85DB-D4EFE435E953}"/>
                </a:ext>
              </a:extLst>
            </p:cNvPr>
            <p:cNvSpPr/>
            <p:nvPr/>
          </p:nvSpPr>
          <p:spPr>
            <a:xfrm flipV="1">
              <a:off x="11064685" y="3878752"/>
              <a:ext cx="473932" cy="49044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BBE02D63-056F-E841-8C4B-F6EFAD723FE7}"/>
                </a:ext>
              </a:extLst>
            </p:cNvPr>
            <p:cNvSpPr/>
            <p:nvPr/>
          </p:nvSpPr>
          <p:spPr>
            <a:xfrm>
              <a:off x="11041345" y="5072580"/>
              <a:ext cx="473932"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83481781-836D-1CC3-303D-FB611A64A05D}"/>
                </a:ext>
              </a:extLst>
            </p:cNvPr>
            <p:cNvSpPr/>
            <p:nvPr/>
          </p:nvSpPr>
          <p:spPr>
            <a:xfrm flipH="1">
              <a:off x="12188289" y="5052745"/>
              <a:ext cx="471163"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grpSp>
      <p:sp>
        <p:nvSpPr>
          <p:cNvPr id="3" name="テキスト ボックス 2">
            <a:extLst>
              <a:ext uri="{FF2B5EF4-FFF2-40B4-BE49-F238E27FC236}">
                <a16:creationId xmlns:a16="http://schemas.microsoft.com/office/drawing/2014/main" id="{93803D48-9B5E-36A2-66A5-DD030C478A5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5</a:t>
            </a:r>
            <a:endParaRPr lang="ja-JP" altLang="en-US" dirty="0"/>
          </a:p>
        </p:txBody>
      </p:sp>
      <p:sp>
        <p:nvSpPr>
          <p:cNvPr id="4" name="テキスト ボックス 3">
            <a:extLst>
              <a:ext uri="{FF2B5EF4-FFF2-40B4-BE49-F238E27FC236}">
                <a16:creationId xmlns:a16="http://schemas.microsoft.com/office/drawing/2014/main" id="{56B6F39A-529B-BBD6-B863-17DDE9DF41BD}"/>
              </a:ext>
            </a:extLst>
          </p:cNvPr>
          <p:cNvSpPr txBox="1"/>
          <p:nvPr/>
        </p:nvSpPr>
        <p:spPr>
          <a:xfrm>
            <a:off x="900084" y="2731128"/>
            <a:ext cx="7280369"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latin typeface="BIZ UDPゴシック" panose="020B0400000000000000" pitchFamily="50" charset="-128"/>
                <a:ea typeface="BIZ UDPゴシック" panose="020B0400000000000000" pitchFamily="50" charset="-128"/>
              </a:rPr>
              <a:t>以下のものはパスワードを設定しましょう</a:t>
            </a: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3042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9C63AA2-A843-5561-E620-38FF6D6E7EDF}"/>
              </a:ext>
            </a:extLst>
          </p:cNvPr>
          <p:cNvSpPr/>
          <p:nvPr/>
        </p:nvSpPr>
        <p:spPr>
          <a:xfrm>
            <a:off x="420914" y="4277688"/>
            <a:ext cx="8287657" cy="1992483"/>
          </a:xfrm>
          <a:prstGeom prst="roundRect">
            <a:avLst>
              <a:gd name="adj" fmla="val 14482"/>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628650" y="1268760"/>
            <a:ext cx="7886700" cy="864096"/>
          </a:xfrm>
        </p:spPr>
        <p:txBody>
          <a:bodyPr>
            <a:noAutofit/>
          </a:bodyPr>
          <a:lstStyle/>
          <a:p>
            <a:pPr marL="0" indent="0">
              <a:lnSpc>
                <a:spcPct val="75000"/>
              </a:lnSpc>
              <a:buNone/>
            </a:pPr>
            <a:r>
              <a:rPr lang="ja-JP" altLang="en-US" sz="2400" b="1" dirty="0">
                <a:solidFill>
                  <a:schemeClr val="accent1"/>
                </a:solidFill>
              </a:rPr>
              <a:t>パスワードは自分の財産を守る</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鍵</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です</a:t>
            </a:r>
          </a:p>
        </p:txBody>
      </p:sp>
      <p:sp>
        <p:nvSpPr>
          <p:cNvPr id="33" name="テキスト ボックス 32">
            <a:extLst>
              <a:ext uri="{FF2B5EF4-FFF2-40B4-BE49-F238E27FC236}">
                <a16:creationId xmlns:a16="http://schemas.microsoft.com/office/drawing/2014/main" id="{BF521E9C-4E1F-443E-8DED-216B959180F2}"/>
              </a:ext>
            </a:extLst>
          </p:cNvPr>
          <p:cNvSpPr txBox="1"/>
          <p:nvPr/>
        </p:nvSpPr>
        <p:spPr>
          <a:xfrm>
            <a:off x="2237159" y="4477076"/>
            <a:ext cx="6050498" cy="1475917"/>
          </a:xfrm>
          <a:prstGeom prst="rect">
            <a:avLst/>
          </a:prstGeom>
          <a:noFill/>
        </p:spPr>
        <p:txBody>
          <a:bodyPr wrap="square" rtlCol="0">
            <a:spAutoFit/>
          </a:bodyPr>
          <a:lstStyle/>
          <a:p>
            <a:pPr>
              <a:lnSpc>
                <a:spcPct val="130000"/>
              </a:lnSpc>
            </a:pPr>
            <a:r>
              <a:rPr lang="ja-JP" altLang="en-US" b="1" dirty="0">
                <a:latin typeface="BIZ UDPゴシック" panose="020B0400000000000000" pitchFamily="50" charset="-128"/>
                <a:ea typeface="BIZ UDPゴシック" panose="020B0400000000000000" pitchFamily="50" charset="-128"/>
              </a:rPr>
              <a:t>鍵（＝パスワード）を盗まれてしまうと、第三者が家（＝機器やサービス）に侵入し、情報を盗むことができてしまいます。</a:t>
            </a:r>
            <a:endParaRPr lang="en-US" altLang="ja-JP" b="1" dirty="0">
              <a:latin typeface="BIZ UDPゴシック" panose="020B0400000000000000" pitchFamily="50" charset="-128"/>
              <a:ea typeface="BIZ UDPゴシック" panose="020B0400000000000000" pitchFamily="50" charset="-128"/>
            </a:endParaRPr>
          </a:p>
          <a:p>
            <a:pPr>
              <a:lnSpc>
                <a:spcPct val="130000"/>
              </a:lnSpc>
            </a:pPr>
            <a:r>
              <a:rPr lang="ja-JP" altLang="en-US" b="1" dirty="0">
                <a:latin typeface="BIZ UDPゴシック" panose="020B0400000000000000" pitchFamily="50" charset="-128"/>
                <a:ea typeface="BIZ UDPゴシック" panose="020B0400000000000000" pitchFamily="50" charset="-128"/>
              </a:rPr>
              <a:t>パスワードは人の目に触れないところで保管し、大切に扱いましょう。</a:t>
            </a:r>
            <a:endParaRPr lang="en-US" altLang="ja-JP" b="1" dirty="0">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2555776" y="3579372"/>
            <a:ext cx="5959574" cy="461665"/>
          </a:xfrm>
          <a:prstGeom prst="rect">
            <a:avLst/>
          </a:prstGeom>
          <a:noFill/>
          <a:ln>
            <a:noFill/>
          </a:ln>
        </p:spPr>
        <p:txBody>
          <a:bodyPr wrap="square">
            <a:spAutoFit/>
          </a:bodyPr>
          <a:lstStyle/>
          <a:p>
            <a:pPr algn="ctr"/>
            <a:r>
              <a:rPr lang="ja-JP" altLang="en-US" sz="2400" b="1" dirty="0">
                <a:latin typeface="BIZ UDPゴシック" panose="020B0400000000000000" pitchFamily="50" charset="-128"/>
                <a:ea typeface="BIZ UDPゴシック" panose="020B0400000000000000" pitchFamily="50" charset="-128"/>
                <a:cs typeface="Meiryo" charset="-128"/>
              </a:rPr>
              <a:t>家や財産を守る鍵の役割＝</a:t>
            </a:r>
            <a:r>
              <a:rPr lang="ja-JP" altLang="en-US" sz="2400" b="1" dirty="0">
                <a:solidFill>
                  <a:srgbClr val="FF3300"/>
                </a:solidFill>
                <a:latin typeface="BIZ UDPゴシック" panose="020B0400000000000000" pitchFamily="50" charset="-128"/>
                <a:ea typeface="BIZ UDPゴシック" panose="020B0400000000000000" pitchFamily="50" charset="-128"/>
                <a:cs typeface="Meiryo" charset="-128"/>
              </a:rPr>
              <a:t>パスワード</a:t>
            </a:r>
          </a:p>
        </p:txBody>
      </p:sp>
      <p:pic>
        <p:nvPicPr>
          <p:cNvPr id="8" name="図 7" descr="アイコン&#10;&#10;自動的に生成された説明">
            <a:extLst>
              <a:ext uri="{FF2B5EF4-FFF2-40B4-BE49-F238E27FC236}">
                <a16:creationId xmlns:a16="http://schemas.microsoft.com/office/drawing/2014/main" id="{08B4CDFC-D308-CD98-DBE0-BC4FD6120B87}"/>
              </a:ext>
            </a:extLst>
          </p:cNvPr>
          <p:cNvPicPr>
            <a:picLocks noChangeAspect="1"/>
          </p:cNvPicPr>
          <p:nvPr/>
        </p:nvPicPr>
        <p:blipFill rotWithShape="1">
          <a:blip r:embed="rId6"/>
          <a:srcRect t="61271" r="66637"/>
          <a:stretch/>
        </p:blipFill>
        <p:spPr>
          <a:xfrm>
            <a:off x="4572000" y="2132856"/>
            <a:ext cx="1476716" cy="1409253"/>
          </a:xfrm>
          <a:prstGeom prst="rect">
            <a:avLst/>
          </a:prstGeom>
        </p:spPr>
      </p:pic>
      <p:pic>
        <p:nvPicPr>
          <p:cNvPr id="12" name="図 11" descr="アイコン&#10;&#10;自動的に生成された説明">
            <a:extLst>
              <a:ext uri="{FF2B5EF4-FFF2-40B4-BE49-F238E27FC236}">
                <a16:creationId xmlns:a16="http://schemas.microsoft.com/office/drawing/2014/main" id="{158AD227-D8B4-BEA9-6ADA-754D35D0DECA}"/>
              </a:ext>
            </a:extLst>
          </p:cNvPr>
          <p:cNvPicPr>
            <a:picLocks noChangeAspect="1"/>
          </p:cNvPicPr>
          <p:nvPr/>
        </p:nvPicPr>
        <p:blipFill>
          <a:blip r:embed="rId7"/>
          <a:stretch>
            <a:fillRect/>
          </a:stretch>
        </p:blipFill>
        <p:spPr>
          <a:xfrm>
            <a:off x="739051" y="4437112"/>
            <a:ext cx="1393004" cy="1695943"/>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B13AFEF9-58BD-58BF-48B7-DEBB06A81E04}"/>
              </a:ext>
            </a:extLst>
          </p:cNvPr>
          <p:cNvPicPr>
            <a:picLocks noChangeAspect="1"/>
          </p:cNvPicPr>
          <p:nvPr/>
        </p:nvPicPr>
        <p:blipFill rotWithShape="1">
          <a:blip r:embed="rId8"/>
          <a:srcRect r="57594" b="51919"/>
          <a:stretch/>
        </p:blipFill>
        <p:spPr>
          <a:xfrm>
            <a:off x="926327" y="2091218"/>
            <a:ext cx="2127379" cy="2106758"/>
          </a:xfrm>
          <a:prstGeom prst="rect">
            <a:avLst/>
          </a:prstGeom>
        </p:spPr>
      </p:pic>
      <p:sp>
        <p:nvSpPr>
          <p:cNvPr id="17" name="タイトル 1">
            <a:extLst>
              <a:ext uri="{FF2B5EF4-FFF2-40B4-BE49-F238E27FC236}">
                <a16:creationId xmlns:a16="http://schemas.microsoft.com/office/drawing/2014/main" id="{2B8B4D90-C3D9-C9EE-DE9C-FA2FA3C2B00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5D8E30-DEA5-309F-2207-F7B30F34A13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6</a:t>
            </a:r>
            <a:endParaRPr lang="ja-JP" altLang="en-US" dirty="0"/>
          </a:p>
        </p:txBody>
      </p:sp>
    </p:spTree>
    <p:extLst>
      <p:ext uri="{BB962C8B-B14F-4D97-AF65-F5344CB8AC3E}">
        <p14:creationId xmlns:p14="http://schemas.microsoft.com/office/powerpoint/2010/main" val="84644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C1E3C30B-CF8D-4440-BB14-9C54E513CB26}"/>
</file>

<file path=customXml/itemProps3.xml><?xml version="1.0" encoding="utf-8"?>
<ds:datastoreItem xmlns:ds="http://schemas.openxmlformats.org/officeDocument/2006/customXml" ds:itemID="{DF9E89BB-BD4E-420A-B282-DFBC2E5EEED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4133</Words>
  <Application>Microsoft Office PowerPoint</Application>
  <PresentationFormat>画面に合わせる (4:3)</PresentationFormat>
  <Paragraphs>514</Paragraphs>
  <Slides>40</Slides>
  <Notes>40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9" baseType="lpstr">
      <vt:lpstr>BIZ UDPゴシック</vt:lpstr>
      <vt:lpstr>Yu Gothic</vt:lpstr>
      <vt:lpstr>Yu Gothic</vt:lpstr>
      <vt:lpstr>Abadi</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 スマートフォンとは</vt:lpstr>
      <vt:lpstr> スマートフォンに入っている大量の情報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SNS型ロマンス詐欺とは</vt:lpstr>
      <vt:lpstr>SNS型ロマンス詐欺とは</vt:lpstr>
      <vt:lpstr>SNS型ロマンス詐欺の具体事例</vt:lpstr>
      <vt:lpstr>SNS型ロマンス詐欺の具体事例</vt:lpstr>
      <vt:lpstr>SNS型投資詐欺とは</vt:lpstr>
      <vt:lpstr>SNS型投資詐欺とは</vt:lpstr>
      <vt:lpstr>SNS型投資詐欺とは</vt:lpstr>
      <vt:lpstr>SNS型投資詐欺の具体事例</vt:lpstr>
      <vt:lpstr>SNS型投資詐欺の具体事例</vt:lpstr>
      <vt:lpstr>SNS型詐欺のターゲットになり得る人は？</vt:lpstr>
      <vt:lpstr> 危険に巻き込まれないために</vt:lpstr>
      <vt:lpstr>PowerPoint プレゼンテーション</vt:lpstr>
      <vt:lpstr> 不安に感じることがあったら</vt:lpstr>
      <vt:lpstr> 信頼できる相談先の例</vt:lpstr>
      <vt:lpstr> 信頼できる相談先の例</vt:lpstr>
      <vt:lpstr> 信頼できる相談先の例</vt:lpstr>
      <vt:lpstr>PowerPoint プレゼンテーション</vt:lpstr>
      <vt:lpstr>PowerPoint プレゼンテーション</vt:lpstr>
      <vt:lpstr> 安全なパスワードを作ってみましょう</vt:lpstr>
      <vt:lpstr> アカウントの情報をメモしましょう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259</cp:revision>
  <dcterms:created xsi:type="dcterms:W3CDTF">2021-08-16T09:05:36Z</dcterms:created>
  <dcterms:modified xsi:type="dcterms:W3CDTF">2025-03-27T15:05:53Z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y fmtid="{D5CDD505-2E9C-101B-9397-08002B2CF9AE}" pid="4" name="Order">
    <vt:r8>18500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