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4"/>
  </p:notesMasterIdLst>
  <p:sldIdLst>
    <p:sldId id="1027" r:id="rId5"/>
    <p:sldId id="1028" r:id="rId6"/>
    <p:sldId id="1029" r:id="rId7"/>
    <p:sldId id="1030" r:id="rId8"/>
    <p:sldId id="1031" r:id="rId9"/>
    <p:sldId id="1032" r:id="rId10"/>
    <p:sldId id="1143" r:id="rId11"/>
    <p:sldId id="1033" r:id="rId12"/>
    <p:sldId id="1034" r:id="rId13"/>
    <p:sldId id="1035" r:id="rId14"/>
    <p:sldId id="1036" r:id="rId15"/>
    <p:sldId id="1037" r:id="rId16"/>
    <p:sldId id="1038" r:id="rId17"/>
    <p:sldId id="1039" r:id="rId18"/>
    <p:sldId id="1040" r:id="rId19"/>
    <p:sldId id="1113" r:id="rId20"/>
    <p:sldId id="689" r:id="rId21"/>
    <p:sldId id="1066" r:id="rId22"/>
    <p:sldId id="690" r:id="rId23"/>
    <p:sldId id="691" r:id="rId24"/>
    <p:sldId id="1068" r:id="rId25"/>
    <p:sldId id="682" r:id="rId26"/>
    <p:sldId id="683" r:id="rId27"/>
    <p:sldId id="1067" r:id="rId28"/>
    <p:sldId id="684" r:id="rId29"/>
    <p:sldId id="685" r:id="rId30"/>
    <p:sldId id="1114" r:id="rId31"/>
    <p:sldId id="1115" r:id="rId32"/>
    <p:sldId id="1087" r:id="rId33"/>
    <p:sldId id="1088" r:id="rId34"/>
    <p:sldId id="1124" r:id="rId35"/>
    <p:sldId id="1125" r:id="rId36"/>
    <p:sldId id="1126" r:id="rId37"/>
    <p:sldId id="1127" r:id="rId38"/>
    <p:sldId id="1129" r:id="rId39"/>
    <p:sldId id="1130" r:id="rId40"/>
    <p:sldId id="1128" r:id="rId41"/>
    <p:sldId id="1131" r:id="rId42"/>
    <p:sldId id="1132" r:id="rId43"/>
    <p:sldId id="1133" r:id="rId44"/>
    <p:sldId id="1134" r:id="rId45"/>
    <p:sldId id="1135" r:id="rId46"/>
    <p:sldId id="1136" r:id="rId47"/>
    <p:sldId id="1141" r:id="rId48"/>
    <p:sldId id="1142" r:id="rId49"/>
    <p:sldId id="1138" r:id="rId50"/>
    <p:sldId id="1139" r:id="rId51"/>
    <p:sldId id="1050" r:id="rId52"/>
    <p:sldId id="1140" r:id="rId53"/>
  </p:sldIdLst>
  <p:sldSz cx="9144000" cy="6858000" type="screen4x3"/>
  <p:notesSz cx="6807200" cy="9939338"/>
  <p:custDataLst>
    <p:tags r:id="rId5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4472C4"/>
    <a:srgbClr val="ED7D31"/>
    <a:srgbClr val="FF3300"/>
    <a:srgbClr val="0B57CF"/>
    <a:srgbClr val="1A1A1D"/>
    <a:srgbClr val="323332"/>
    <a:srgbClr val="2FD159"/>
    <a:srgbClr val="1A1A25"/>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94822" autoAdjust="0"/>
  </p:normalViewPr>
  <p:slideViewPr>
    <p:cSldViewPr snapToGrid="0" snapToObjects="1">
      <p:cViewPr varScale="1">
        <p:scale>
          <a:sx n="76" d="100"/>
          <a:sy n="76" d="100"/>
        </p:scale>
        <p:origin x="864" y="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054"/>
    </p:cViewPr>
  </p:sorterViewPr>
  <p:notesViewPr>
    <p:cSldViewPr snapToGrid="0" snapToObjects="1" showGuides="1">
      <p:cViewPr varScale="1">
        <p:scale>
          <a:sx n="44" d="100"/>
          <a:sy n="44" d="100"/>
        </p:scale>
        <p:origin x="2792" y="4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091" tIns="45545" rIns="91091" bIns="45545"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5840" y="2"/>
            <a:ext cx="2949787" cy="498693"/>
          </a:xfrm>
          <a:prstGeom prst="rect">
            <a:avLst/>
          </a:prstGeom>
        </p:spPr>
        <p:txBody>
          <a:bodyPr vert="horz" lIns="91091" tIns="45545" rIns="91091" bIns="45545"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2025/11/26</a:t>
            </a:fld>
            <a:endParaRPr lang="ja-JP" altLang="en-US" dirty="0"/>
          </a:p>
        </p:txBody>
      </p:sp>
      <p:sp>
        <p:nvSpPr>
          <p:cNvPr id="4" name="スライド イメージ プレースホルダー 3"/>
          <p:cNvSpPr>
            <a:spLocks noGrp="1" noRot="1" noChangeAspect="1"/>
          </p:cNvSpPr>
          <p:nvPr>
            <p:ph type="sldImg" idx="2"/>
          </p:nvPr>
        </p:nvSpPr>
        <p:spPr>
          <a:xfrm>
            <a:off x="730250" y="587375"/>
            <a:ext cx="5346700" cy="4010025"/>
          </a:xfrm>
          <a:prstGeom prst="rect">
            <a:avLst/>
          </a:prstGeom>
          <a:noFill/>
          <a:ln w="12700">
            <a:solidFill>
              <a:prstClr val="black"/>
            </a:solidFill>
          </a:ln>
        </p:spPr>
        <p:txBody>
          <a:bodyPr vert="horz" lIns="91091" tIns="45545" rIns="91091" bIns="45545" rtlCol="0" anchor="ctr"/>
          <a:lstStyle/>
          <a:p>
            <a:endParaRPr lang="ja-JP" altLang="en-US" dirty="0"/>
          </a:p>
        </p:txBody>
      </p:sp>
      <p:sp>
        <p:nvSpPr>
          <p:cNvPr id="5" name="ノート プレースホルダー 4"/>
          <p:cNvSpPr>
            <a:spLocks noGrp="1"/>
          </p:cNvSpPr>
          <p:nvPr>
            <p:ph type="body" sz="quarter" idx="3"/>
          </p:nvPr>
        </p:nvSpPr>
        <p:spPr>
          <a:xfrm>
            <a:off x="388364" y="4646866"/>
            <a:ext cx="6030470" cy="4793781"/>
          </a:xfrm>
          <a:prstGeom prst="rect">
            <a:avLst/>
          </a:prstGeom>
        </p:spPr>
        <p:txBody>
          <a:bodyPr vert="horz" lIns="91091" tIns="45545" rIns="91091" bIns="4554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649"/>
            <a:ext cx="2949787" cy="498692"/>
          </a:xfrm>
          <a:prstGeom prst="rect">
            <a:avLst/>
          </a:prstGeom>
        </p:spPr>
        <p:txBody>
          <a:bodyPr vert="horz" lIns="91091" tIns="45545" rIns="91091" bIns="45545"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40" y="9440649"/>
            <a:ext cx="2949787" cy="498692"/>
          </a:xfrm>
          <a:prstGeom prst="rect">
            <a:avLst/>
          </a:prstGeom>
        </p:spPr>
        <p:txBody>
          <a:bodyPr vert="horz" lIns="91091" tIns="45545" rIns="91091" bIns="45545"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endParaRPr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B054C2BE-28D0-588E-E4AA-8F1647FF3D4D}"/>
              </a:ext>
            </a:extLst>
          </p:cNvPr>
          <p:cNvSpPr>
            <a:spLocks noGrp="1" noRot="1" noChangeAspect="1"/>
          </p:cNvSpPr>
          <p:nvPr>
            <p:ph type="sldImg"/>
          </p:nvPr>
        </p:nvSpPr>
        <p:spPr/>
      </p:sp>
    </p:spTree>
    <p:extLst>
      <p:ext uri="{BB962C8B-B14F-4D97-AF65-F5344CB8AC3E}">
        <p14:creationId xmlns:p14="http://schemas.microsoft.com/office/powerpoint/2010/main" val="31704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b="0" i="0" dirty="0">
              <a:solidFill>
                <a:schemeClr val="tx1"/>
              </a:solidFill>
              <a:effectLst/>
              <a:latin typeface="BIZ UDPゴシック" panose="020B0400000000000000" pitchFamily="50" charset="-128"/>
              <a:ea typeface="BIZ UDPゴシック" panose="020B0400000000000000" pitchFamily="50" charset="-128"/>
            </a:endParaRPr>
          </a:p>
        </p:txBody>
      </p:sp>
      <p:sp>
        <p:nvSpPr>
          <p:cNvPr id="7" name="スライド イメージ プレースホルダー 6">
            <a:extLst>
              <a:ext uri="{FF2B5EF4-FFF2-40B4-BE49-F238E27FC236}">
                <a16:creationId xmlns:a16="http://schemas.microsoft.com/office/drawing/2014/main" id="{EB5CC69F-C117-6086-CF3E-253387C9FA1B}"/>
              </a:ext>
            </a:extLst>
          </p:cNvPr>
          <p:cNvSpPr>
            <a:spLocks noGrp="1" noRot="1" noChangeAspect="1"/>
          </p:cNvSpPr>
          <p:nvPr>
            <p:ph type="sldImg"/>
          </p:nvPr>
        </p:nvSpPr>
        <p:spPr/>
      </p:sp>
    </p:spTree>
    <p:extLst>
      <p:ext uri="{BB962C8B-B14F-4D97-AF65-F5344CB8AC3E}">
        <p14:creationId xmlns:p14="http://schemas.microsoft.com/office/powerpoint/2010/main" val="122131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DF0ED19-F870-9DE1-761F-54A65DED86C0}"/>
              </a:ext>
            </a:extLst>
          </p:cNvPr>
          <p:cNvSpPr>
            <a:spLocks noGrp="1" noRot="1" noChangeAspect="1"/>
          </p:cNvSpPr>
          <p:nvPr>
            <p:ph type="sldImg"/>
          </p:nvPr>
        </p:nvSpPr>
        <p:spPr/>
      </p:sp>
    </p:spTree>
    <p:extLst>
      <p:ext uri="{BB962C8B-B14F-4D97-AF65-F5344CB8AC3E}">
        <p14:creationId xmlns:p14="http://schemas.microsoft.com/office/powerpoint/2010/main" val="265610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A5D4164E-7217-6D5A-710B-0D61B3F373D3}"/>
              </a:ext>
            </a:extLst>
          </p:cNvPr>
          <p:cNvSpPr>
            <a:spLocks noGrp="1" noRot="1" noChangeAspect="1"/>
          </p:cNvSpPr>
          <p:nvPr>
            <p:ph type="sldImg"/>
          </p:nvPr>
        </p:nvSpPr>
        <p:spPr/>
      </p:sp>
    </p:spTree>
    <p:extLst>
      <p:ext uri="{BB962C8B-B14F-4D97-AF65-F5344CB8AC3E}">
        <p14:creationId xmlns:p14="http://schemas.microsoft.com/office/powerpoint/2010/main" val="369656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sz="1100" dirty="0">
              <a:solidFill>
                <a:schemeClr val="tx1"/>
              </a:solidFill>
            </a:endParaRPr>
          </a:p>
        </p:txBody>
      </p:sp>
      <p:sp>
        <p:nvSpPr>
          <p:cNvPr id="7" name="スライド イメージ プレースホルダー 6">
            <a:extLst>
              <a:ext uri="{FF2B5EF4-FFF2-40B4-BE49-F238E27FC236}">
                <a16:creationId xmlns:a16="http://schemas.microsoft.com/office/drawing/2014/main" id="{D0E32E60-D7AB-73E0-3DA4-5B9A497C7E07}"/>
              </a:ext>
            </a:extLst>
          </p:cNvPr>
          <p:cNvSpPr>
            <a:spLocks noGrp="1" noRot="1" noChangeAspect="1"/>
          </p:cNvSpPr>
          <p:nvPr>
            <p:ph type="sldImg"/>
          </p:nvPr>
        </p:nvSpPr>
        <p:spPr/>
      </p:sp>
    </p:spTree>
    <p:extLst>
      <p:ext uri="{BB962C8B-B14F-4D97-AF65-F5344CB8AC3E}">
        <p14:creationId xmlns:p14="http://schemas.microsoft.com/office/powerpoint/2010/main" val="348719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marL="0" indent="0">
              <a:lnSpc>
                <a:spcPct val="130000"/>
              </a:lnSpc>
              <a:spcBef>
                <a:spcPts val="0"/>
              </a:spcBef>
              <a:buNone/>
            </a:pPr>
            <a:endParaRPr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 イメージ プレースホルダー 6">
            <a:extLst>
              <a:ext uri="{FF2B5EF4-FFF2-40B4-BE49-F238E27FC236}">
                <a16:creationId xmlns:a16="http://schemas.microsoft.com/office/drawing/2014/main" id="{612DE265-6834-885F-7AD9-C06A2652A607}"/>
              </a:ext>
            </a:extLst>
          </p:cNvPr>
          <p:cNvSpPr>
            <a:spLocks noGrp="1" noRot="1" noChangeAspect="1"/>
          </p:cNvSpPr>
          <p:nvPr>
            <p:ph type="sldImg"/>
          </p:nvPr>
        </p:nvSpPr>
        <p:spPr/>
      </p:sp>
    </p:spTree>
    <p:extLst>
      <p:ext uri="{BB962C8B-B14F-4D97-AF65-F5344CB8AC3E}">
        <p14:creationId xmlns:p14="http://schemas.microsoft.com/office/powerpoint/2010/main" val="166582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marL="0" indent="0">
              <a:lnSpc>
                <a:spcPct val="130000"/>
              </a:lnSpc>
              <a:spcBef>
                <a:spcPts val="0"/>
              </a:spcBef>
              <a:buNone/>
            </a:pPr>
            <a:endParaRPr lang="ja-JP" altLang="en-US" sz="11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スライド イメージ プレースホルダー 6">
            <a:extLst>
              <a:ext uri="{FF2B5EF4-FFF2-40B4-BE49-F238E27FC236}">
                <a16:creationId xmlns:a16="http://schemas.microsoft.com/office/drawing/2014/main" id="{5A4C3C13-AFD2-19E5-E000-F771CC1DDD09}"/>
              </a:ext>
            </a:extLst>
          </p:cNvPr>
          <p:cNvSpPr>
            <a:spLocks noGrp="1" noRot="1" noChangeAspect="1"/>
          </p:cNvSpPr>
          <p:nvPr>
            <p:ph type="sldImg"/>
          </p:nvPr>
        </p:nvSpPr>
        <p:spPr/>
      </p:sp>
    </p:spTree>
    <p:extLst>
      <p:ext uri="{BB962C8B-B14F-4D97-AF65-F5344CB8AC3E}">
        <p14:creationId xmlns:p14="http://schemas.microsoft.com/office/powerpoint/2010/main" val="2967185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10848478-7A69-2EC9-5D93-C1A67C0ABE96}"/>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8E71848C-0879-6113-FCE2-8FAED6193C22}"/>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04CEE053-736C-BD69-4FDE-8FF1E37F10C4}"/>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1A7B80FA-1AC0-8633-B842-F63F46640502}"/>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FC7862A-C0C0-7BEC-1FEA-1B6B3D3320B5}"/>
              </a:ext>
            </a:extLst>
          </p:cNvPr>
          <p:cNvSpPr>
            <a:spLocks noGrp="1" noRot="1" noChangeAspect="1"/>
          </p:cNvSpPr>
          <p:nvPr>
            <p:ph type="sldImg"/>
          </p:nvPr>
        </p:nvSpPr>
        <p:spPr/>
      </p:sp>
    </p:spTree>
    <p:extLst>
      <p:ext uri="{BB962C8B-B14F-4D97-AF65-F5344CB8AC3E}">
        <p14:creationId xmlns:p14="http://schemas.microsoft.com/office/powerpoint/2010/main" val="163930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0D8E165E-2AE3-9BF9-268D-A008B2F97015}"/>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C1CFCBAB-5A5B-5FBE-7582-FF5C71EB7075}"/>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21B7D035-015C-D17B-E72C-94C75B292AB2}"/>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4DE90218-D124-71B3-185A-05AACBE1754C}"/>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4FAC5E4C-9966-86E6-F1CB-ABE1D57F806B}"/>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5E294F07-00CE-477A-21BB-E7B3FF81C5ED}"/>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B87D01CF-E0AD-0C1C-75A3-32DBAF9DB569}"/>
              </a:ext>
            </a:extLst>
          </p:cNvPr>
          <p:cNvSpPr>
            <a:spLocks noGrp="1" noRot="1" noChangeAspect="1"/>
          </p:cNvSpPr>
          <p:nvPr>
            <p:ph type="sldImg"/>
          </p:nvPr>
        </p:nvSpPr>
        <p:spPr/>
      </p:sp>
    </p:spTree>
    <p:extLst>
      <p:ext uri="{BB962C8B-B14F-4D97-AF65-F5344CB8AC3E}">
        <p14:creationId xmlns:p14="http://schemas.microsoft.com/office/powerpoint/2010/main" val="972917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F4A28210-B02B-6EEE-881C-463AAAE38AFB}"/>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F99A65DB-146E-3D38-7DCE-ED2A5D4167A2}"/>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B9092EE0-F022-18A7-2A76-FF76EED212AA}"/>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schemeClr val="tx1"/>
              </a:solidFill>
            </a:endParaRPr>
          </a:p>
        </p:txBody>
      </p:sp>
      <p:sp>
        <p:nvSpPr>
          <p:cNvPr id="7" name="スライド イメージ プレースホルダー 6">
            <a:extLst>
              <a:ext uri="{FF2B5EF4-FFF2-40B4-BE49-F238E27FC236}">
                <a16:creationId xmlns:a16="http://schemas.microsoft.com/office/drawing/2014/main" id="{9186704E-4687-CA60-C0F9-0507B607C9FF}"/>
              </a:ext>
            </a:extLst>
          </p:cNvPr>
          <p:cNvSpPr>
            <a:spLocks noGrp="1" noRot="1" noChangeAspect="1"/>
          </p:cNvSpPr>
          <p:nvPr>
            <p:ph type="sldImg"/>
          </p:nvPr>
        </p:nvSpPr>
        <p:spPr/>
      </p:sp>
    </p:spTree>
    <p:extLst>
      <p:ext uri="{BB962C8B-B14F-4D97-AF65-F5344CB8AC3E}">
        <p14:creationId xmlns:p14="http://schemas.microsoft.com/office/powerpoint/2010/main" val="90941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30B48480-C7DC-2776-6D82-00E9FE398F8C}"/>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2F613B97-A805-A91B-0BC9-120E16878D3B}"/>
              </a:ext>
            </a:extLst>
          </p:cNvPr>
          <p:cNvSpPr>
            <a:spLocks noGrp="1" noRot="1" noChangeAspect="1"/>
          </p:cNvSpPr>
          <p:nvPr>
            <p:ph type="sldImg"/>
          </p:nvPr>
        </p:nvSpPr>
        <p:spPr/>
      </p:sp>
    </p:spTree>
    <p:extLst>
      <p:ext uri="{BB962C8B-B14F-4D97-AF65-F5344CB8AC3E}">
        <p14:creationId xmlns:p14="http://schemas.microsoft.com/office/powerpoint/2010/main" val="4166583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BB1E9417-9F78-DE4D-D74C-BBB81E2BC160}"/>
              </a:ext>
            </a:extLst>
          </p:cNvPr>
          <p:cNvSpPr>
            <a:spLocks noGrp="1" noRot="1" noChangeAspect="1"/>
          </p:cNvSpPr>
          <p:nvPr>
            <p:ph type="sldImg"/>
          </p:nvPr>
        </p:nvSpPr>
        <p:spPr/>
      </p:sp>
    </p:spTree>
    <p:extLst>
      <p:ext uri="{BB962C8B-B14F-4D97-AF65-F5344CB8AC3E}">
        <p14:creationId xmlns:p14="http://schemas.microsoft.com/office/powerpoint/2010/main" val="2764805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10" name="スライド イメージ プレースホルダー 9">
            <a:extLst>
              <a:ext uri="{FF2B5EF4-FFF2-40B4-BE49-F238E27FC236}">
                <a16:creationId xmlns:a16="http://schemas.microsoft.com/office/drawing/2014/main" id="{ADB04C98-6E20-C6EC-63AB-E2ABB115157B}"/>
              </a:ext>
            </a:extLst>
          </p:cNvPr>
          <p:cNvSpPr>
            <a:spLocks noGrp="1" noRot="1" noChangeAspect="1"/>
          </p:cNvSpPr>
          <p:nvPr>
            <p:ph type="sldImg"/>
          </p:nvPr>
        </p:nvSpPr>
        <p:spPr/>
      </p:sp>
    </p:spTree>
    <p:extLst>
      <p:ext uri="{BB962C8B-B14F-4D97-AF65-F5344CB8AC3E}">
        <p14:creationId xmlns:p14="http://schemas.microsoft.com/office/powerpoint/2010/main" val="424071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668BEE75-7F6F-33E3-36C7-289A84D3BC9D}"/>
              </a:ext>
            </a:extLst>
          </p:cNvPr>
          <p:cNvSpPr>
            <a:spLocks noGrp="1" noRot="1" noChangeAspect="1"/>
          </p:cNvSpPr>
          <p:nvPr>
            <p:ph type="sldImg"/>
          </p:nvPr>
        </p:nvSpPr>
        <p:spPr/>
      </p:sp>
    </p:spTree>
    <p:extLst>
      <p:ext uri="{BB962C8B-B14F-4D97-AF65-F5344CB8AC3E}">
        <p14:creationId xmlns:p14="http://schemas.microsoft.com/office/powerpoint/2010/main" val="1207121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73066D99-4D00-FF9B-C5D0-5EA6FB4FBD10}"/>
              </a:ext>
            </a:extLst>
          </p:cNvPr>
          <p:cNvSpPr>
            <a:spLocks noGrp="1" noRot="1" noChangeAspect="1"/>
          </p:cNvSpPr>
          <p:nvPr>
            <p:ph type="sldImg"/>
          </p:nvPr>
        </p:nvSpPr>
        <p:spPr/>
      </p:sp>
    </p:spTree>
    <p:extLst>
      <p:ext uri="{BB962C8B-B14F-4D97-AF65-F5344CB8AC3E}">
        <p14:creationId xmlns:p14="http://schemas.microsoft.com/office/powerpoint/2010/main" val="826993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10" name="スライド イメージ プレースホルダー 9">
            <a:extLst>
              <a:ext uri="{FF2B5EF4-FFF2-40B4-BE49-F238E27FC236}">
                <a16:creationId xmlns:a16="http://schemas.microsoft.com/office/drawing/2014/main" id="{5AD2079D-F24A-8BFA-2304-EED1D6F0098C}"/>
              </a:ext>
            </a:extLst>
          </p:cNvPr>
          <p:cNvSpPr>
            <a:spLocks noGrp="1" noRot="1" noChangeAspect="1"/>
          </p:cNvSpPr>
          <p:nvPr>
            <p:ph type="sldImg"/>
          </p:nvPr>
        </p:nvSpPr>
        <p:spPr/>
      </p:sp>
    </p:spTree>
    <p:extLst>
      <p:ext uri="{BB962C8B-B14F-4D97-AF65-F5344CB8AC3E}">
        <p14:creationId xmlns:p14="http://schemas.microsoft.com/office/powerpoint/2010/main" val="583081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5C95BCC9-05A3-A829-DAB7-0933A25096D3}"/>
              </a:ext>
            </a:extLst>
          </p:cNvPr>
          <p:cNvSpPr>
            <a:spLocks noGrp="1" noRot="1" noChangeAspect="1"/>
          </p:cNvSpPr>
          <p:nvPr>
            <p:ph type="sldImg"/>
          </p:nvPr>
        </p:nvSpPr>
        <p:spPr/>
      </p:sp>
    </p:spTree>
    <p:extLst>
      <p:ext uri="{BB962C8B-B14F-4D97-AF65-F5344CB8AC3E}">
        <p14:creationId xmlns:p14="http://schemas.microsoft.com/office/powerpoint/2010/main" val="11377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320136F3-50C8-B5CA-8CF0-13CA62B230F9}"/>
              </a:ext>
            </a:extLst>
          </p:cNvPr>
          <p:cNvSpPr>
            <a:spLocks noGrp="1" noRot="1" noChangeAspect="1"/>
          </p:cNvSpPr>
          <p:nvPr>
            <p:ph type="sldImg"/>
          </p:nvPr>
        </p:nvSpPr>
        <p:spPr/>
      </p:sp>
    </p:spTree>
    <p:extLst>
      <p:ext uri="{BB962C8B-B14F-4D97-AF65-F5344CB8AC3E}">
        <p14:creationId xmlns:p14="http://schemas.microsoft.com/office/powerpoint/2010/main" val="2936353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364DA47F-6F87-AF4C-481A-37DF8A45C1BE}"/>
              </a:ext>
            </a:extLst>
          </p:cNvPr>
          <p:cNvSpPr>
            <a:spLocks noGrp="1" noRot="1" noChangeAspect="1"/>
          </p:cNvSpPr>
          <p:nvPr>
            <p:ph type="sldImg"/>
          </p:nvPr>
        </p:nvSpPr>
        <p:spPr/>
      </p:sp>
    </p:spTree>
    <p:extLst>
      <p:ext uri="{BB962C8B-B14F-4D97-AF65-F5344CB8AC3E}">
        <p14:creationId xmlns:p14="http://schemas.microsoft.com/office/powerpoint/2010/main" val="285557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51AA3CA2-36B5-2830-757E-D0CD649EE248}"/>
              </a:ext>
            </a:extLst>
          </p:cNvPr>
          <p:cNvSpPr>
            <a:spLocks noGrp="1" noRot="1" noChangeAspect="1"/>
          </p:cNvSpPr>
          <p:nvPr>
            <p:ph type="sldImg"/>
          </p:nvPr>
        </p:nvSpPr>
        <p:spPr/>
      </p:sp>
    </p:spTree>
    <p:extLst>
      <p:ext uri="{BB962C8B-B14F-4D97-AF65-F5344CB8AC3E}">
        <p14:creationId xmlns:p14="http://schemas.microsoft.com/office/powerpoint/2010/main" val="2213820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83E3A70D-2E5B-E54F-DC7C-5AFE3783EA0D}"/>
              </a:ext>
            </a:extLst>
          </p:cNvPr>
          <p:cNvSpPr>
            <a:spLocks noGrp="1" noRot="1" noChangeAspect="1"/>
          </p:cNvSpPr>
          <p:nvPr>
            <p:ph type="sldImg"/>
          </p:nvPr>
        </p:nvSpPr>
        <p:spPr/>
      </p:sp>
    </p:spTree>
    <p:extLst>
      <p:ext uri="{BB962C8B-B14F-4D97-AF65-F5344CB8AC3E}">
        <p14:creationId xmlns:p14="http://schemas.microsoft.com/office/powerpoint/2010/main" val="3271640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8C6CBE24-AB27-E318-40CF-39A4FDBE0532}"/>
              </a:ext>
            </a:extLst>
          </p:cNvPr>
          <p:cNvSpPr>
            <a:spLocks noGrp="1" noRot="1" noChangeAspect="1"/>
          </p:cNvSpPr>
          <p:nvPr>
            <p:ph type="sldImg"/>
          </p:nvPr>
        </p:nvSpPr>
        <p:spPr/>
      </p:sp>
    </p:spTree>
    <p:extLst>
      <p:ext uri="{BB962C8B-B14F-4D97-AF65-F5344CB8AC3E}">
        <p14:creationId xmlns:p14="http://schemas.microsoft.com/office/powerpoint/2010/main" val="4259856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4C12A754-049B-7141-26AA-644EEBD0E725}"/>
              </a:ext>
            </a:extLst>
          </p:cNvPr>
          <p:cNvSpPr>
            <a:spLocks noGrp="1" noRot="1" noChangeAspect="1"/>
          </p:cNvSpPr>
          <p:nvPr>
            <p:ph type="sldImg"/>
          </p:nvPr>
        </p:nvSpPr>
        <p:spPr/>
      </p:sp>
    </p:spTree>
    <p:extLst>
      <p:ext uri="{BB962C8B-B14F-4D97-AF65-F5344CB8AC3E}">
        <p14:creationId xmlns:p14="http://schemas.microsoft.com/office/powerpoint/2010/main" val="2972670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6" name="スライド イメージ プレースホルダー 5">
            <a:extLst>
              <a:ext uri="{FF2B5EF4-FFF2-40B4-BE49-F238E27FC236}">
                <a16:creationId xmlns:a16="http://schemas.microsoft.com/office/drawing/2014/main" id="{19A11662-4B89-C146-8CA2-87695D7011C3}"/>
              </a:ext>
            </a:extLst>
          </p:cNvPr>
          <p:cNvSpPr>
            <a:spLocks noGrp="1" noRot="1" noChangeAspect="1"/>
          </p:cNvSpPr>
          <p:nvPr>
            <p:ph type="sldImg"/>
          </p:nvPr>
        </p:nvSpPr>
        <p:spPr/>
      </p:sp>
    </p:spTree>
    <p:extLst>
      <p:ext uri="{BB962C8B-B14F-4D97-AF65-F5344CB8AC3E}">
        <p14:creationId xmlns:p14="http://schemas.microsoft.com/office/powerpoint/2010/main" val="461407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スライド イメージ プレースホルダー 6">
            <a:extLst>
              <a:ext uri="{FF2B5EF4-FFF2-40B4-BE49-F238E27FC236}">
                <a16:creationId xmlns:a16="http://schemas.microsoft.com/office/drawing/2014/main" id="{A238D532-B631-9E3F-50C1-C2D94B83E481}"/>
              </a:ext>
            </a:extLst>
          </p:cNvPr>
          <p:cNvSpPr>
            <a:spLocks noGrp="1" noRot="1" noChangeAspect="1"/>
          </p:cNvSpPr>
          <p:nvPr>
            <p:ph type="sldImg"/>
          </p:nvPr>
        </p:nvSpPr>
        <p:spPr/>
      </p:sp>
    </p:spTree>
    <p:extLst>
      <p:ext uri="{BB962C8B-B14F-4D97-AF65-F5344CB8AC3E}">
        <p14:creationId xmlns:p14="http://schemas.microsoft.com/office/powerpoint/2010/main" val="3475013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22081">
              <a:defRPr/>
            </a:pPr>
            <a:fld id="{2E1C7AFC-CFB2-404C-A69D-ECFBCE546BF5}" type="slidenum">
              <a:rPr lang="ja-JP" altLang="en-US">
                <a:solidFill>
                  <a:prstClr val="black"/>
                </a:solidFill>
              </a:rPr>
              <a:pPr defTabSz="922081">
                <a:defRPr/>
              </a:pPr>
              <a:t>45</a:t>
            </a:fld>
            <a:endParaRPr lang="ja-JP" altLang="en-US" dirty="0">
              <a:solidFill>
                <a:prstClr val="black"/>
              </a:solidFill>
            </a:endParaRPr>
          </a:p>
        </p:txBody>
      </p:sp>
      <p:sp>
        <p:nvSpPr>
          <p:cNvPr id="7" name="スライド イメージ プレースホルダー 6">
            <a:extLst>
              <a:ext uri="{FF2B5EF4-FFF2-40B4-BE49-F238E27FC236}">
                <a16:creationId xmlns:a16="http://schemas.microsoft.com/office/drawing/2014/main" id="{A238D532-B631-9E3F-50C1-C2D94B83E481}"/>
              </a:ext>
            </a:extLst>
          </p:cNvPr>
          <p:cNvSpPr>
            <a:spLocks noGrp="1" noRot="1" noChangeAspect="1"/>
          </p:cNvSpPr>
          <p:nvPr>
            <p:ph type="sldImg"/>
          </p:nvPr>
        </p:nvSpPr>
        <p:spPr/>
      </p:sp>
    </p:spTree>
    <p:extLst>
      <p:ext uri="{BB962C8B-B14F-4D97-AF65-F5344CB8AC3E}">
        <p14:creationId xmlns:p14="http://schemas.microsoft.com/office/powerpoint/2010/main" val="3354273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4C0E3A2-F969-DC37-79A0-F22E0158B101}"/>
              </a:ext>
            </a:extLst>
          </p:cNvPr>
          <p:cNvSpPr>
            <a:spLocks noGrp="1" noRot="1" noChangeAspect="1"/>
          </p:cNvSpPr>
          <p:nvPr>
            <p:ph type="sldImg"/>
          </p:nvPr>
        </p:nvSpPr>
        <p:spPr/>
      </p:sp>
    </p:spTree>
    <p:extLst>
      <p:ext uri="{BB962C8B-B14F-4D97-AF65-F5344CB8AC3E}">
        <p14:creationId xmlns:p14="http://schemas.microsoft.com/office/powerpoint/2010/main" val="3330739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16FFD09-9B2D-6F89-3478-410AF1B5D9FF}"/>
              </a:ext>
            </a:extLst>
          </p:cNvPr>
          <p:cNvSpPr>
            <a:spLocks noGrp="1" noRot="1" noChangeAspect="1"/>
          </p:cNvSpPr>
          <p:nvPr>
            <p:ph type="sldImg"/>
          </p:nvPr>
        </p:nvSpPr>
        <p:spPr/>
      </p:sp>
    </p:spTree>
    <p:extLst>
      <p:ext uri="{BB962C8B-B14F-4D97-AF65-F5344CB8AC3E}">
        <p14:creationId xmlns:p14="http://schemas.microsoft.com/office/powerpoint/2010/main" val="1455470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5" name="スライド イメージ プレースホルダー 4">
            <a:extLst>
              <a:ext uri="{FF2B5EF4-FFF2-40B4-BE49-F238E27FC236}">
                <a16:creationId xmlns:a16="http://schemas.microsoft.com/office/drawing/2014/main" id="{2334A864-5DFD-3615-C3EB-A44EC57A677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E9D20C-2777-4D2D-1DEB-7545950E9B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1277419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5" name="スライド イメージ プレースホルダー 4">
            <a:extLst>
              <a:ext uri="{FF2B5EF4-FFF2-40B4-BE49-F238E27FC236}">
                <a16:creationId xmlns:a16="http://schemas.microsoft.com/office/drawing/2014/main" id="{E4CCFE83-237F-DC64-45A5-0FD8557FB80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D9AE69-47CC-A89E-A5DF-B5FEE8F1FD1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301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 イメージ プレースホルダー 6">
            <a:extLst>
              <a:ext uri="{FF2B5EF4-FFF2-40B4-BE49-F238E27FC236}">
                <a16:creationId xmlns:a16="http://schemas.microsoft.com/office/drawing/2014/main" id="{90C0D795-1C63-DEEC-238C-FF951B201109}"/>
              </a:ext>
            </a:extLst>
          </p:cNvPr>
          <p:cNvSpPr>
            <a:spLocks noGrp="1" noRot="1" noChangeAspect="1"/>
          </p:cNvSpPr>
          <p:nvPr>
            <p:ph type="sldImg"/>
          </p:nvPr>
        </p:nvSpPr>
        <p:spPr/>
      </p:sp>
    </p:spTree>
    <p:extLst>
      <p:ext uri="{BB962C8B-B14F-4D97-AF65-F5344CB8AC3E}">
        <p14:creationId xmlns:p14="http://schemas.microsoft.com/office/powerpoint/2010/main" val="101930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tx1"/>
              </a:solidFill>
              <a:latin typeface="BIZ UDPゴシック" panose="020B0400000000000000" pitchFamily="50" charset="-128"/>
              <a:ea typeface="BIZ UDPゴシック" panose="020B0400000000000000" pitchFamily="50" charset="-128"/>
              <a:cs typeface="Meiryo" charset="-128"/>
            </a:endParaRPr>
          </a:p>
        </p:txBody>
      </p:sp>
      <p:sp>
        <p:nvSpPr>
          <p:cNvPr id="7" name="スライド イメージ プレースホルダー 6">
            <a:extLst>
              <a:ext uri="{FF2B5EF4-FFF2-40B4-BE49-F238E27FC236}">
                <a16:creationId xmlns:a16="http://schemas.microsoft.com/office/drawing/2014/main" id="{691E6FE4-6AB5-055F-DF9C-4A72025D9F76}"/>
              </a:ext>
            </a:extLst>
          </p:cNvPr>
          <p:cNvSpPr>
            <a:spLocks noGrp="1" noRot="1" noChangeAspect="1"/>
          </p:cNvSpPr>
          <p:nvPr>
            <p:ph type="sldImg"/>
          </p:nvPr>
        </p:nvSpPr>
        <p:spPr/>
      </p:sp>
    </p:spTree>
    <p:extLst>
      <p:ext uri="{BB962C8B-B14F-4D97-AF65-F5344CB8AC3E}">
        <p14:creationId xmlns:p14="http://schemas.microsoft.com/office/powerpoint/2010/main" val="172198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sz="1100" dirty="0">
              <a:solidFill>
                <a:schemeClr val="tx1"/>
              </a:solidFill>
            </a:endParaRPr>
          </a:p>
        </p:txBody>
      </p:sp>
      <p:sp>
        <p:nvSpPr>
          <p:cNvPr id="7" name="スライド イメージ プレースホルダー 6">
            <a:extLst>
              <a:ext uri="{FF2B5EF4-FFF2-40B4-BE49-F238E27FC236}">
                <a16:creationId xmlns:a16="http://schemas.microsoft.com/office/drawing/2014/main" id="{691E6FE4-6AB5-055F-DF9C-4A72025D9F76}"/>
              </a:ext>
            </a:extLst>
          </p:cNvPr>
          <p:cNvSpPr>
            <a:spLocks noGrp="1" noRot="1" noChangeAspect="1"/>
          </p:cNvSpPr>
          <p:nvPr>
            <p:ph type="sldImg"/>
          </p:nvPr>
        </p:nvSpPr>
        <p:spPr/>
      </p:sp>
    </p:spTree>
    <p:extLst>
      <p:ext uri="{BB962C8B-B14F-4D97-AF65-F5344CB8AC3E}">
        <p14:creationId xmlns:p14="http://schemas.microsoft.com/office/powerpoint/2010/main" val="127159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sz="1100" dirty="0">
              <a:solidFill>
                <a:schemeClr val="tx1"/>
              </a:solidFill>
            </a:endParaRPr>
          </a:p>
        </p:txBody>
      </p:sp>
      <p:sp>
        <p:nvSpPr>
          <p:cNvPr id="7" name="スライド イメージ プレースホルダー 6">
            <a:extLst>
              <a:ext uri="{FF2B5EF4-FFF2-40B4-BE49-F238E27FC236}">
                <a16:creationId xmlns:a16="http://schemas.microsoft.com/office/drawing/2014/main" id="{5B9A10F8-59B8-6B75-1E05-E0BE950829CF}"/>
              </a:ext>
            </a:extLst>
          </p:cNvPr>
          <p:cNvSpPr>
            <a:spLocks noGrp="1" noRot="1" noChangeAspect="1"/>
          </p:cNvSpPr>
          <p:nvPr>
            <p:ph type="sldImg"/>
          </p:nvPr>
        </p:nvSpPr>
        <p:spPr/>
      </p:sp>
    </p:spTree>
    <p:extLst>
      <p:ext uri="{BB962C8B-B14F-4D97-AF65-F5344CB8AC3E}">
        <p14:creationId xmlns:p14="http://schemas.microsoft.com/office/powerpoint/2010/main" val="111515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sz="1100" u="none" dirty="0">
              <a:solidFill>
                <a:schemeClr val="tx1"/>
              </a:solidFill>
            </a:endParaRPr>
          </a:p>
        </p:txBody>
      </p:sp>
      <p:sp>
        <p:nvSpPr>
          <p:cNvPr id="7" name="スライド イメージ プレースホルダー 6">
            <a:extLst>
              <a:ext uri="{FF2B5EF4-FFF2-40B4-BE49-F238E27FC236}">
                <a16:creationId xmlns:a16="http://schemas.microsoft.com/office/drawing/2014/main" id="{27DFC6D9-B54C-A754-E72E-2066C5FFBEC9}"/>
              </a:ext>
            </a:extLst>
          </p:cNvPr>
          <p:cNvSpPr>
            <a:spLocks noGrp="1" noRot="1" noChangeAspect="1"/>
          </p:cNvSpPr>
          <p:nvPr>
            <p:ph type="sldImg"/>
          </p:nvPr>
        </p:nvSpPr>
        <p:spPr/>
      </p:sp>
    </p:spTree>
    <p:extLst>
      <p:ext uri="{BB962C8B-B14F-4D97-AF65-F5344CB8AC3E}">
        <p14:creationId xmlns:p14="http://schemas.microsoft.com/office/powerpoint/2010/main" val="1952082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2025/11/26</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2025/11/26</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2025/11/26</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4.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3.bin"/><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9.xml"/><Relationship Id="rId7"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3.bin"/><Relationship Id="rId5" Type="http://schemas.openxmlformats.org/officeDocument/2006/relationships/image" Target="../media/image24.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3.bin"/><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3.bin"/><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3.bin"/><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3.bin"/><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3.bin"/><Relationship Id="rId5" Type="http://schemas.openxmlformats.org/officeDocument/2006/relationships/image" Target="../media/image38.pn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2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3.bin"/><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30.xml"/><Relationship Id="rId7"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31.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45.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oleObject" Target="../embeddings/oleObject3.bin"/><Relationship Id="rId5" Type="http://schemas.openxmlformats.org/officeDocument/2006/relationships/image" Target="../media/image47.jpe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3.bin"/><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oleObject" Target="../embeddings/oleObject3.bin"/><Relationship Id="rId5" Type="http://schemas.openxmlformats.org/officeDocument/2006/relationships/image" Target="../media/image30.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3.bin"/><Relationship Id="rId5" Type="http://schemas.openxmlformats.org/officeDocument/2006/relationships/image" Target="../media/image31.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3.bin"/><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3.bin"/><Relationship Id="rId5" Type="http://schemas.openxmlformats.org/officeDocument/2006/relationships/image" Target="../media/image51.jpe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3.bin"/><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3.bin"/><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oleObject" Target="../embeddings/oleObject3.bin"/><Relationship Id="rId5" Type="http://schemas.openxmlformats.org/officeDocument/2006/relationships/image" Target="../media/image62.png"/><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66.jpeg"/><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6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48.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67.png"/><Relationship Id="rId5" Type="http://schemas.openxmlformats.org/officeDocument/2006/relationships/image" Target="../media/image1.emf"/><Relationship Id="rId10" Type="http://schemas.openxmlformats.org/officeDocument/2006/relationships/image" Target="../media/image71.png"/><Relationship Id="rId4" Type="http://schemas.openxmlformats.org/officeDocument/2006/relationships/oleObject" Target="../embeddings/oleObject2.bin"/><Relationship Id="rId9"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hyperlink" Target="https://www.nta.go.jp/taxes/tetsuzuki/mynumberinfo/pdf/0023006-110_08.pdf" TargetMode="External"/><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7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マイナンバーカードを使って</a:t>
            </a:r>
          </a:p>
          <a:p>
            <a:pPr algn="ctr" defTabSz="914305">
              <a:lnSpc>
                <a:spcPct val="120000"/>
              </a:lnSpc>
            </a:pPr>
            <a:r>
              <a:rPr lang="en-US" altLang="ja-JP" sz="4000" dirty="0">
                <a:solidFill>
                  <a:srgbClr val="4472C4"/>
                </a:solidFill>
                <a:latin typeface="BIZ UDPゴシック" panose="020B0400000000000000" pitchFamily="50" charset="-128"/>
                <a:ea typeface="BIZ UDPゴシック" panose="020B0400000000000000" pitchFamily="50" charset="-128"/>
              </a:rPr>
              <a:t>｢</a:t>
            </a:r>
            <a:r>
              <a:rPr lang="ja-JP" altLang="en-US" sz="4000" dirty="0">
                <a:solidFill>
                  <a:srgbClr val="4472C4"/>
                </a:solidFill>
                <a:latin typeface="BIZ UDPゴシック" panose="020B0400000000000000" pitchFamily="50" charset="-128"/>
                <a:ea typeface="BIZ UDPゴシック" panose="020B0400000000000000" pitchFamily="50" charset="-128"/>
              </a:rPr>
              <a:t>スマホで確定申告（</a:t>
            </a:r>
            <a:r>
              <a:rPr lang="en-US" altLang="ja-JP" sz="4000" dirty="0">
                <a:solidFill>
                  <a:srgbClr val="4472C4"/>
                </a:solidFill>
                <a:latin typeface="BIZ UDPゴシック" panose="020B0400000000000000" pitchFamily="50" charset="-128"/>
                <a:ea typeface="BIZ UDPゴシック" panose="020B0400000000000000" pitchFamily="50" charset="-128"/>
              </a:rPr>
              <a:t>e-Tax</a:t>
            </a:r>
            <a:r>
              <a:rPr lang="ja-JP" altLang="en-US" sz="4000" dirty="0">
                <a:solidFill>
                  <a:srgbClr val="4472C4"/>
                </a:solidFill>
                <a:latin typeface="BIZ UDPゴシック" panose="020B0400000000000000" pitchFamily="50" charset="-128"/>
                <a:ea typeface="BIZ UDPゴシック" panose="020B0400000000000000" pitchFamily="50" charset="-128"/>
              </a:rPr>
              <a:t>）</a:t>
            </a:r>
            <a:r>
              <a:rPr lang="en-US" altLang="ja-JP" sz="4000" dirty="0">
                <a:solidFill>
                  <a:srgbClr val="4472C4"/>
                </a:solidFill>
                <a:latin typeface="BIZ UDPゴシック" panose="020B0400000000000000" pitchFamily="50" charset="-128"/>
                <a:ea typeface="BIZ UDPゴシック" panose="020B0400000000000000" pitchFamily="50" charset="-128"/>
              </a:rPr>
              <a:t>｣</a:t>
            </a:r>
            <a:r>
              <a:rPr lang="ja-JP" altLang="en-US" sz="4000" dirty="0">
                <a:solidFill>
                  <a:srgbClr val="4472C4"/>
                </a:solidFill>
                <a:latin typeface="BIZ UDPゴシック" panose="020B0400000000000000" pitchFamily="50" charset="-128"/>
                <a:ea typeface="BIZ UDPゴシック" panose="020B0400000000000000" pitchFamily="50" charset="-128"/>
              </a:rPr>
              <a:t>が</a:t>
            </a:r>
            <a:endParaRPr lang="en-US" altLang="ja-JP" sz="4000"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できるようにしましょう</a:t>
            </a:r>
          </a:p>
        </p:txBody>
      </p:sp>
      <p:sp>
        <p:nvSpPr>
          <p:cNvPr id="3" name="テキスト ボックス 2">
            <a:extLst>
              <a:ext uri="{FF2B5EF4-FFF2-40B4-BE49-F238E27FC236}">
                <a16:creationId xmlns:a16="http://schemas.microsoft.com/office/drawing/2014/main" id="{C8C9CBC6-846E-8821-C67B-73494EA0E48F}"/>
              </a:ext>
            </a:extLst>
          </p:cNvPr>
          <p:cNvSpPr txBox="1"/>
          <p:nvPr/>
        </p:nvSpPr>
        <p:spPr>
          <a:xfrm>
            <a:off x="573970" y="6254346"/>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年１１月</a:t>
            </a:r>
          </a:p>
        </p:txBody>
      </p:sp>
      <p:pic>
        <p:nvPicPr>
          <p:cNvPr id="4" name="図 3" descr="マイナンバーPRキャラクターのマイナちゃんのイラスト">
            <a:extLst>
              <a:ext uri="{FF2B5EF4-FFF2-40B4-BE49-F238E27FC236}">
                <a16:creationId xmlns:a16="http://schemas.microsoft.com/office/drawing/2014/main" id="{C3C27EF0-D17B-AC12-3F8D-BD793B365C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6172" y="4997971"/>
            <a:ext cx="1228440" cy="1796510"/>
          </a:xfrm>
          <a:prstGeom prst="rect">
            <a:avLst/>
          </a:prstGeom>
        </p:spPr>
      </p:pic>
      <p:pic>
        <p:nvPicPr>
          <p:cNvPr id="6" name="図 5" descr="国税庁e-Taxキャラクターのイータ君のイラスト&#10;">
            <a:extLst>
              <a:ext uri="{FF2B5EF4-FFF2-40B4-BE49-F238E27FC236}">
                <a16:creationId xmlns:a16="http://schemas.microsoft.com/office/drawing/2014/main" id="{8458DD3E-EF6C-7C79-BBEA-520FB214CF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6197" y="4997970"/>
            <a:ext cx="1394935" cy="1796509"/>
          </a:xfrm>
          <a:prstGeom prst="rect">
            <a:avLst/>
          </a:prstGeom>
        </p:spPr>
      </p:pic>
      <p:sp>
        <p:nvSpPr>
          <p:cNvPr id="8" name="テキスト ボックス 7" descr="&#10;">
            <a:extLst>
              <a:ext uri="{FF2B5EF4-FFF2-40B4-BE49-F238E27FC236}">
                <a16:creationId xmlns:a16="http://schemas.microsoft.com/office/drawing/2014/main" id="{F9CEE68B-CE1B-E5A6-EA25-E76D5A8965BA}"/>
              </a:ext>
            </a:extLst>
          </p:cNvPr>
          <p:cNvSpPr txBox="1"/>
          <p:nvPr/>
        </p:nvSpPr>
        <p:spPr>
          <a:xfrm>
            <a:off x="7706748" y="5915179"/>
            <a:ext cx="1394935" cy="641201"/>
          </a:xfrm>
          <a:prstGeom prst="rect">
            <a:avLst/>
          </a:prstGeom>
          <a:noFill/>
        </p:spPr>
        <p:txBody>
          <a:bodyPr wrap="square" rtlCol="0">
            <a:spAutoFit/>
          </a:bodyPr>
          <a:lstStyle/>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国税庁</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en-US" altLang="ja-JP" sz="1050" b="1" dirty="0">
                <a:latin typeface="BIZ UDPゴシック" panose="020B0400000000000000" pitchFamily="50" charset="-128"/>
                <a:ea typeface="BIZ UDPゴシック" panose="020B0400000000000000" pitchFamily="50" charset="-128"/>
                <a:cs typeface="Meiryo" charset="-128"/>
              </a:rPr>
              <a:t>e-Tax</a:t>
            </a:r>
            <a:r>
              <a:rPr lang="ja-JP" altLang="en-US" sz="1050" b="1" dirty="0">
                <a:latin typeface="BIZ UDPゴシック" panose="020B0400000000000000" pitchFamily="50" charset="-128"/>
                <a:ea typeface="BIZ UDPゴシック" panose="020B0400000000000000" pitchFamily="50" charset="-128"/>
                <a:cs typeface="Meiryo" charset="-128"/>
              </a:rPr>
              <a:t>キャラクター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イータ君</a:t>
            </a:r>
          </a:p>
        </p:txBody>
      </p:sp>
      <p:sp>
        <p:nvSpPr>
          <p:cNvPr id="9" name="テキスト ボックス 8">
            <a:extLst>
              <a:ext uri="{FF2B5EF4-FFF2-40B4-BE49-F238E27FC236}">
                <a16:creationId xmlns:a16="http://schemas.microsoft.com/office/drawing/2014/main" id="{9BEB1E60-4649-AF44-A363-858CB4EF737D}"/>
              </a:ext>
            </a:extLst>
          </p:cNvPr>
          <p:cNvSpPr txBox="1"/>
          <p:nvPr/>
        </p:nvSpPr>
        <p:spPr>
          <a:xfrm>
            <a:off x="3988322" y="5915179"/>
            <a:ext cx="1682070" cy="652743"/>
          </a:xfrm>
          <a:prstGeom prst="rect">
            <a:avLst/>
          </a:prstGeom>
          <a:noFill/>
        </p:spPr>
        <p:txBody>
          <a:bodyPr wrap="square" rtlCol="0">
            <a:spAutoFit/>
          </a:bodyPr>
          <a:lstStyle/>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マイナンバー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en-US" altLang="ja-JP" sz="1050" b="1" dirty="0">
                <a:latin typeface="BIZ UDPゴシック" panose="020B0400000000000000" pitchFamily="50" charset="-128"/>
                <a:ea typeface="BIZ UDPゴシック" panose="020B0400000000000000" pitchFamily="50" charset="-128"/>
                <a:cs typeface="Meiryo" charset="-128"/>
              </a:rPr>
              <a:t>PR</a:t>
            </a:r>
            <a:r>
              <a:rPr lang="ja-JP" altLang="en-US" sz="1050" b="1" dirty="0">
                <a:latin typeface="BIZ UDPゴシック" panose="020B0400000000000000" pitchFamily="50" charset="-128"/>
                <a:ea typeface="BIZ UDPゴシック" panose="020B0400000000000000" pitchFamily="50" charset="-128"/>
                <a:cs typeface="Meiryo" charset="-128"/>
              </a:rPr>
              <a:t>キャラクター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マイナちゃん</a:t>
            </a:r>
          </a:p>
        </p:txBody>
      </p:sp>
    </p:spTree>
    <p:extLst>
      <p:ext uri="{BB962C8B-B14F-4D97-AF65-F5344CB8AC3E}">
        <p14:creationId xmlns:p14="http://schemas.microsoft.com/office/powerpoint/2010/main" val="250839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申告書の作成・送信までの流れ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７</a:t>
            </a:r>
          </a:p>
        </p:txBody>
      </p:sp>
      <p:sp>
        <p:nvSpPr>
          <p:cNvPr id="4" name="サブタイトル 2">
            <a:extLst>
              <a:ext uri="{FF2B5EF4-FFF2-40B4-BE49-F238E27FC236}">
                <a16:creationId xmlns:a16="http://schemas.microsoft.com/office/drawing/2014/main" id="{26EB96A9-FE22-058C-76E4-FDB628DFA1E5}"/>
              </a:ext>
            </a:extLst>
          </p:cNvPr>
          <p:cNvSpPr txBox="1">
            <a:spLocks/>
          </p:cNvSpPr>
          <p:nvPr/>
        </p:nvSpPr>
        <p:spPr>
          <a:xfrm>
            <a:off x="1185950" y="1013258"/>
            <a:ext cx="67721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次ページから、以下の順番で操作をご説明いたします</a:t>
            </a:r>
          </a:p>
        </p:txBody>
      </p:sp>
      <p:grpSp>
        <p:nvGrpSpPr>
          <p:cNvPr id="16" name="グループ化 15">
            <a:extLst>
              <a:ext uri="{FF2B5EF4-FFF2-40B4-BE49-F238E27FC236}">
                <a16:creationId xmlns:a16="http://schemas.microsoft.com/office/drawing/2014/main" id="{F3B6D7C3-FBA1-9392-4C4C-8600E3D3FD48}"/>
              </a:ext>
            </a:extLst>
          </p:cNvPr>
          <p:cNvGrpSpPr/>
          <p:nvPr/>
        </p:nvGrpSpPr>
        <p:grpSpPr>
          <a:xfrm>
            <a:off x="484783" y="1561064"/>
            <a:ext cx="8133334" cy="2684766"/>
            <a:chOff x="345415" y="1804657"/>
            <a:chExt cx="8133334" cy="2684766"/>
          </a:xfrm>
        </p:grpSpPr>
        <p:sp>
          <p:nvSpPr>
            <p:cNvPr id="18" name="テキスト ボックス 17">
              <a:extLst>
                <a:ext uri="{FF2B5EF4-FFF2-40B4-BE49-F238E27FC236}">
                  <a16:creationId xmlns:a16="http://schemas.microsoft.com/office/drawing/2014/main" id="{FD40F2A0-C144-E10A-C7DC-449B9CF2F803}"/>
                </a:ext>
              </a:extLst>
            </p:cNvPr>
            <p:cNvSpPr txBox="1"/>
            <p:nvPr/>
          </p:nvSpPr>
          <p:spPr>
            <a:xfrm>
              <a:off x="1383632" y="2253317"/>
              <a:ext cx="7095117" cy="2029786"/>
            </a:xfrm>
            <a:prstGeom prst="rect">
              <a:avLst/>
            </a:prstGeom>
            <a:noFill/>
          </p:spPr>
          <p:txBody>
            <a:bodyPr wrap="square" rtlCol="0">
              <a:spAutoFit/>
            </a:bodyPr>
            <a:lstStyle/>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・マイナポータルアプリのインストール</a:t>
              </a: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・マイナポータルにログイン（利用者証明用電子証明書の認証）</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の利用者登録</a:t>
              </a: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・マイナポータルと</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の連携（紐付け設定）</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・マイナポータルとの連携</a:t>
              </a:r>
              <a:endParaRPr lang="en-US" altLang="ja-JP" sz="2000" dirty="0">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A46B4555-A626-414B-85BF-D61644158252}"/>
                </a:ext>
              </a:extLst>
            </p:cNvPr>
            <p:cNvSpPr txBox="1">
              <a:spLocks/>
            </p:cNvSpPr>
            <p:nvPr/>
          </p:nvSpPr>
          <p:spPr>
            <a:xfrm>
              <a:off x="1383632" y="1804657"/>
              <a:ext cx="58557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b="1" dirty="0">
                  <a:solidFill>
                    <a:srgbClr val="4472C4"/>
                  </a:solidFill>
                  <a:latin typeface="BIZ UDPゴシック" panose="020B0400000000000000" pitchFamily="50" charset="-128"/>
                  <a:ea typeface="BIZ UDPゴシック" panose="020B0400000000000000" pitchFamily="50" charset="-128"/>
                </a:rPr>
                <a:t>事前準備</a:t>
              </a:r>
            </a:p>
          </p:txBody>
        </p:sp>
        <p:sp>
          <p:nvSpPr>
            <p:cNvPr id="22" name="正方形/長方形 21">
              <a:extLst>
                <a:ext uri="{FF2B5EF4-FFF2-40B4-BE49-F238E27FC236}">
                  <a16:creationId xmlns:a16="http://schemas.microsoft.com/office/drawing/2014/main" id="{A7B2A510-BC2A-A15C-94FF-17EB8AC1F976}"/>
                </a:ext>
              </a:extLst>
            </p:cNvPr>
            <p:cNvSpPr/>
            <p:nvPr/>
          </p:nvSpPr>
          <p:spPr>
            <a:xfrm>
              <a:off x="345415" y="1884271"/>
              <a:ext cx="914400" cy="260515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4472C4"/>
                  </a:solidFill>
                  <a:latin typeface="BIZ UDPゴシック" panose="020B0400000000000000" pitchFamily="50" charset="-128"/>
                  <a:ea typeface="BIZ UDPゴシック" panose="020B0400000000000000" pitchFamily="50" charset="-128"/>
                </a:rPr>
                <a:t>2</a:t>
              </a:r>
              <a:r>
                <a:rPr lang="ja-JP" altLang="en-US" dirty="0">
                  <a:solidFill>
                    <a:srgbClr val="4472C4"/>
                  </a:solidFill>
                  <a:latin typeface="BIZ UDPゴシック" panose="020B0400000000000000" pitchFamily="50" charset="-128"/>
                  <a:ea typeface="BIZ UDPゴシック" panose="020B0400000000000000" pitchFamily="50" charset="-128"/>
                </a:rPr>
                <a:t>章</a:t>
              </a:r>
              <a:endParaRPr kumimoji="1" lang="ja-JP" altLang="en-US" dirty="0">
                <a:solidFill>
                  <a:srgbClr val="4472C4"/>
                </a:solidFill>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3E80822A-4565-39E3-A521-FB483A5F4280}"/>
              </a:ext>
            </a:extLst>
          </p:cNvPr>
          <p:cNvGrpSpPr/>
          <p:nvPr/>
        </p:nvGrpSpPr>
        <p:grpSpPr>
          <a:xfrm>
            <a:off x="484783" y="4415796"/>
            <a:ext cx="8407244" cy="2192463"/>
            <a:chOff x="345415" y="4075747"/>
            <a:chExt cx="8407244" cy="2192463"/>
          </a:xfrm>
        </p:grpSpPr>
        <p:sp>
          <p:nvSpPr>
            <p:cNvPr id="24" name="サブタイトル 2">
              <a:extLst>
                <a:ext uri="{FF2B5EF4-FFF2-40B4-BE49-F238E27FC236}">
                  <a16:creationId xmlns:a16="http://schemas.microsoft.com/office/drawing/2014/main" id="{B4B10B92-5A1B-77B8-5F0E-829EB97BADC3}"/>
                </a:ext>
              </a:extLst>
            </p:cNvPr>
            <p:cNvSpPr txBox="1">
              <a:spLocks/>
            </p:cNvSpPr>
            <p:nvPr/>
          </p:nvSpPr>
          <p:spPr>
            <a:xfrm>
              <a:off x="1383633" y="4095852"/>
              <a:ext cx="6097998"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None/>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申告データの入力・送信・保存</a:t>
              </a:r>
            </a:p>
          </p:txBody>
        </p:sp>
        <p:sp>
          <p:nvSpPr>
            <p:cNvPr id="25" name="テキスト ボックス 24">
              <a:extLst>
                <a:ext uri="{FF2B5EF4-FFF2-40B4-BE49-F238E27FC236}">
                  <a16:creationId xmlns:a16="http://schemas.microsoft.com/office/drawing/2014/main" id="{557AE387-CD99-865F-7C88-186C48139E87}"/>
                </a:ext>
              </a:extLst>
            </p:cNvPr>
            <p:cNvSpPr txBox="1"/>
            <p:nvPr/>
          </p:nvSpPr>
          <p:spPr>
            <a:xfrm>
              <a:off x="1383633" y="4575418"/>
              <a:ext cx="7369026" cy="1629677"/>
            </a:xfrm>
            <a:prstGeom prst="rect">
              <a:avLst/>
            </a:prstGeom>
            <a:noFill/>
          </p:spPr>
          <p:txBody>
            <a:bodyPr wrap="square" rtlCol="0">
              <a:spAutoFit/>
            </a:bodyPr>
            <a:lstStyle/>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・確定申告書等作成コーナーにアクセス</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・金額などの入力</a:t>
              </a:r>
              <a:endParaRPr lang="en-US" altLang="ja-JP" sz="2000" i="0" dirty="0">
                <a:effectLst/>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・申告書データの送信</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・申告書データの印刷・保存</a:t>
              </a:r>
            </a:p>
          </p:txBody>
        </p:sp>
        <p:sp>
          <p:nvSpPr>
            <p:cNvPr id="26" name="正方形/長方形 25">
              <a:extLst>
                <a:ext uri="{FF2B5EF4-FFF2-40B4-BE49-F238E27FC236}">
                  <a16:creationId xmlns:a16="http://schemas.microsoft.com/office/drawing/2014/main" id="{89983716-48D3-5EF4-88BC-7CD172B8D28A}"/>
                </a:ext>
              </a:extLst>
            </p:cNvPr>
            <p:cNvSpPr/>
            <p:nvPr/>
          </p:nvSpPr>
          <p:spPr>
            <a:xfrm>
              <a:off x="345415" y="4075747"/>
              <a:ext cx="914400" cy="219246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4472C4"/>
                  </a:solidFill>
                  <a:latin typeface="BIZ UDPゴシック" panose="020B0400000000000000" pitchFamily="50" charset="-128"/>
                  <a:ea typeface="BIZ UDPゴシック" panose="020B0400000000000000" pitchFamily="50" charset="-128"/>
                </a:rPr>
                <a:t>3</a:t>
              </a:r>
              <a:r>
                <a:rPr kumimoji="1" lang="ja-JP" altLang="en-US" dirty="0">
                  <a:solidFill>
                    <a:srgbClr val="4472C4"/>
                  </a:solidFill>
                  <a:latin typeface="BIZ UDPゴシック" panose="020B0400000000000000" pitchFamily="50" charset="-128"/>
                  <a:ea typeface="BIZ UDPゴシック" panose="020B0400000000000000" pitchFamily="50" charset="-128"/>
                </a:rPr>
                <a:t>章</a:t>
              </a:r>
            </a:p>
          </p:txBody>
        </p:sp>
      </p:grpSp>
      <p:sp>
        <p:nvSpPr>
          <p:cNvPr id="27" name="テキスト ボックス 26">
            <a:extLst>
              <a:ext uri="{FF2B5EF4-FFF2-40B4-BE49-F238E27FC236}">
                <a16:creationId xmlns:a16="http://schemas.microsoft.com/office/drawing/2014/main" id="{93157334-FC08-8FA7-68EC-BD5262E21C44}"/>
              </a:ext>
            </a:extLst>
          </p:cNvPr>
          <p:cNvSpPr txBox="1"/>
          <p:nvPr/>
        </p:nvSpPr>
        <p:spPr>
          <a:xfrm>
            <a:off x="1520041" y="3931371"/>
            <a:ext cx="5213267" cy="361959"/>
          </a:xfrm>
          <a:prstGeom prst="rect">
            <a:avLst/>
          </a:prstGeom>
          <a:noFill/>
        </p:spPr>
        <p:txBody>
          <a:bodyPr wrap="square" rtlCol="0">
            <a:spAutoFit/>
          </a:bodyPr>
          <a:lstStyle/>
          <a:p>
            <a:pPr>
              <a:lnSpc>
                <a:spcPct val="130000"/>
              </a:lnSpc>
              <a:buClr>
                <a:srgbClr val="4472C4"/>
              </a:buClr>
            </a:pPr>
            <a:r>
              <a:rPr lang="en-US" altLang="ja-JP" sz="1600" i="0" dirty="0">
                <a:solidFill>
                  <a:schemeClr val="accent1"/>
                </a:solidFill>
                <a:effectLst/>
                <a:latin typeface="BIZ UDPゴシック" panose="020B0400000000000000" pitchFamily="50" charset="-128"/>
                <a:ea typeface="BIZ UDPゴシック" panose="020B0400000000000000" pitchFamily="50" charset="-128"/>
              </a:rPr>
              <a:t>※</a:t>
            </a:r>
            <a:r>
              <a:rPr lang="ja-JP" altLang="en-US" sz="1600" i="0" dirty="0">
                <a:solidFill>
                  <a:schemeClr val="accent1"/>
                </a:solidFill>
                <a:effectLst/>
                <a:latin typeface="BIZ UDPゴシック" panose="020B0400000000000000" pitchFamily="50" charset="-128"/>
                <a:ea typeface="BIZ UDPゴシック" panose="020B0400000000000000" pitchFamily="50" charset="-128"/>
              </a:rPr>
              <a:t>こちらの講座では</a:t>
            </a:r>
            <a:r>
              <a:rPr lang="en-US" altLang="ja-JP" sz="1600" i="0" dirty="0">
                <a:solidFill>
                  <a:schemeClr val="accent1"/>
                </a:solidFill>
                <a:effectLst/>
                <a:latin typeface="BIZ UDPゴシック" panose="020B0400000000000000" pitchFamily="50" charset="-128"/>
                <a:ea typeface="BIZ UDPゴシック" panose="020B0400000000000000" pitchFamily="50" charset="-128"/>
              </a:rPr>
              <a:t>2</a:t>
            </a:r>
            <a:r>
              <a:rPr lang="ja-JP" altLang="en-US" sz="1600" i="0" dirty="0">
                <a:solidFill>
                  <a:schemeClr val="accent1"/>
                </a:solidFill>
                <a:effectLst/>
                <a:latin typeface="BIZ UDPゴシック" panose="020B0400000000000000" pitchFamily="50" charset="-128"/>
                <a:ea typeface="BIZ UDPゴシック" panose="020B0400000000000000" pitchFamily="50" charset="-128"/>
              </a:rPr>
              <a:t>章の部分のみのご説明となります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052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講座の説明範囲</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８</a:t>
            </a:r>
          </a:p>
        </p:txBody>
      </p:sp>
      <p:sp>
        <p:nvSpPr>
          <p:cNvPr id="4" name="テキスト ボックス 3">
            <a:extLst>
              <a:ext uri="{FF2B5EF4-FFF2-40B4-BE49-F238E27FC236}">
                <a16:creationId xmlns:a16="http://schemas.microsoft.com/office/drawing/2014/main" id="{D669D4DC-072A-5256-B5D5-643628C082A0}"/>
              </a:ext>
            </a:extLst>
          </p:cNvPr>
          <p:cNvSpPr txBox="1"/>
          <p:nvPr/>
        </p:nvSpPr>
        <p:spPr>
          <a:xfrm>
            <a:off x="271603" y="1331742"/>
            <a:ext cx="8600794" cy="4944367"/>
          </a:xfrm>
          <a:prstGeom prst="rect">
            <a:avLst/>
          </a:prstGeom>
          <a:noFill/>
        </p:spPr>
        <p:txBody>
          <a:bodyPr wrap="square" rtlCol="0">
            <a:spAutoFit/>
          </a:bodyPr>
          <a:lstStyle/>
          <a:p>
            <a:pPr indent="7938">
              <a:lnSpc>
                <a:spcPct val="130000"/>
              </a:lnSpc>
            </a:pPr>
            <a:r>
              <a:rPr lang="ja-JP" altLang="en-US" sz="2400" dirty="0">
                <a:latin typeface="BIZ UDPゴシック" panose="020B0400000000000000" pitchFamily="50" charset="-128"/>
                <a:ea typeface="BIZ UDPゴシック" panose="020B0400000000000000" pitchFamily="50" charset="-128"/>
                <a:cs typeface="Meiryo" charset="-128"/>
              </a:rPr>
              <a:t>講師は、税理士や税務職員のように専門的な知識、資格を有していないため、本講義では、税に関する制度や、受講者の方の申告内容に関することはお答えできません</a:t>
            </a:r>
          </a:p>
          <a:p>
            <a:pPr indent="7938">
              <a:lnSpc>
                <a:spcPct val="130000"/>
              </a:lnSpc>
            </a:pPr>
            <a:endParaRPr lang="ja-JP" altLang="en-US"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そのため、本講義では、実際に操作をしながら事前の準備をし、</a:t>
            </a:r>
            <a:endParaRPr lang="en-US" altLang="ja-JP"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申告書の作成や送信については、教材を見ながらご自宅で行っていただきます</a:t>
            </a:r>
          </a:p>
          <a:p>
            <a:pPr indent="7938">
              <a:lnSpc>
                <a:spcPct val="130000"/>
              </a:lnSpc>
            </a:pPr>
            <a:endParaRPr lang="ja-JP" altLang="en-US"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ご自宅で申告書を作成される際、制度に関することや、操作方法などの分からないことを調べる方法も本講義で説明しますので、</a:t>
            </a:r>
            <a:endParaRPr lang="en-US" altLang="ja-JP"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ご安心ください</a:t>
            </a:r>
          </a:p>
        </p:txBody>
      </p:sp>
    </p:spTree>
    <p:extLst>
      <p:ext uri="{BB962C8B-B14F-4D97-AF65-F5344CB8AC3E}">
        <p14:creationId xmlns:p14="http://schemas.microsoft.com/office/powerpoint/2010/main" val="28524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5" y="2313608"/>
            <a:ext cx="617038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マイナンバーカードで   </a:t>
            </a:r>
            <a:r>
              <a:rPr lang="en-US" altLang="ja-JP" sz="4799" dirty="0">
                <a:solidFill>
                  <a:srgbClr val="4472C4"/>
                </a:solidFill>
                <a:latin typeface="BIZ UDPゴシック" panose="020B0400000000000000" pitchFamily="50" charset="-128"/>
                <a:ea typeface="BIZ UDPゴシック" panose="020B0400000000000000" pitchFamily="50" charset="-128"/>
              </a:rPr>
              <a:t>e-Tax</a:t>
            </a:r>
            <a:r>
              <a:rPr lang="ja-JP" altLang="en-US" sz="4799" dirty="0">
                <a:solidFill>
                  <a:srgbClr val="4472C4"/>
                </a:solidFill>
                <a:latin typeface="BIZ UDPゴシック" panose="020B0400000000000000" pitchFamily="50" charset="-128"/>
                <a:ea typeface="BIZ UDPゴシック" panose="020B0400000000000000" pitchFamily="50" charset="-128"/>
              </a:rPr>
              <a:t>を利用できるようにしましょう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dirty="0">
                <a:solidFill>
                  <a:srgbClr val="4472C4"/>
                </a:solidFill>
                <a:latin typeface="BIZ UDPゴシック" panose="020B0400000000000000" pitchFamily="50" charset="-128"/>
                <a:ea typeface="BIZ UDPゴシック" panose="020B0400000000000000" pitchFamily="50" charset="-128"/>
              </a:rPr>
              <a:t>２</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751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92287"/>
            <a:ext cx="7488739" cy="1055313"/>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マイナンバーカードを使ったスマホでの</a:t>
            </a:r>
            <a:br>
              <a:rPr lang="ja-JP" altLang="en-US" sz="2799" dirty="0">
                <a:solidFill>
                  <a:srgbClr val="4472C4"/>
                </a:solidFill>
              </a:rPr>
            </a:br>
            <a:r>
              <a:rPr lang="ja-JP" altLang="en-US" sz="2799" dirty="0">
                <a:solidFill>
                  <a:srgbClr val="4472C4"/>
                </a:solidFill>
              </a:rPr>
              <a:t>確定申告に必要なもの（事前準備）</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１０</a:t>
            </a: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498967" y="1079269"/>
            <a:ext cx="8280000" cy="54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dirty="0">
                <a:latin typeface="BIZ UDPゴシック" panose="020B0400000000000000" pitchFamily="50" charset="-128"/>
                <a:ea typeface="BIZ UDPゴシック" panose="020B0400000000000000" pitchFamily="50" charset="-128"/>
              </a:rPr>
              <a:t>以下のものを準備しましょう</a:t>
            </a:r>
          </a:p>
        </p:txBody>
      </p:sp>
      <p:sp>
        <p:nvSpPr>
          <p:cNvPr id="5" name="object 3" descr="パスワードを表すカギのイラスト">
            <a:extLst>
              <a:ext uri="{FF2B5EF4-FFF2-40B4-BE49-F238E27FC236}">
                <a16:creationId xmlns:a16="http://schemas.microsoft.com/office/drawing/2014/main" id="{8A2D6283-ECE2-8039-38EB-68E6F3C3FE69}"/>
              </a:ext>
            </a:extLst>
          </p:cNvPr>
          <p:cNvSpPr>
            <a:spLocks noChangeAspect="1"/>
          </p:cNvSpPr>
          <p:nvPr/>
        </p:nvSpPr>
        <p:spPr>
          <a:xfrm>
            <a:off x="4974523" y="4838197"/>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grpSp>
        <p:nvGrpSpPr>
          <p:cNvPr id="7" name="図形グループ 11" descr="スマートフォンのイラスト">
            <a:extLst>
              <a:ext uri="{FF2B5EF4-FFF2-40B4-BE49-F238E27FC236}">
                <a16:creationId xmlns:a16="http://schemas.microsoft.com/office/drawing/2014/main" id="{A2D4AC48-9DE6-2EC4-8DEA-E5E3DE7AF314}"/>
              </a:ext>
            </a:extLst>
          </p:cNvPr>
          <p:cNvGrpSpPr/>
          <p:nvPr/>
        </p:nvGrpSpPr>
        <p:grpSpPr>
          <a:xfrm>
            <a:off x="3026885" y="3547496"/>
            <a:ext cx="608802" cy="1280458"/>
            <a:chOff x="2766900" y="3587793"/>
            <a:chExt cx="810000" cy="1620000"/>
          </a:xfrm>
        </p:grpSpPr>
        <p:sp>
          <p:nvSpPr>
            <p:cNvPr id="8" name="角丸四角形 31">
              <a:extLst>
                <a:ext uri="{FF2B5EF4-FFF2-40B4-BE49-F238E27FC236}">
                  <a16:creationId xmlns:a16="http://schemas.microsoft.com/office/drawing/2014/main" id="{3A41F15F-DFE2-EAA6-2A0D-07F4609B56A1}"/>
                </a:ext>
              </a:extLst>
            </p:cNvPr>
            <p:cNvSpPr/>
            <p:nvPr/>
          </p:nvSpPr>
          <p:spPr>
            <a:xfrm>
              <a:off x="2766900" y="3587793"/>
              <a:ext cx="810000" cy="1620000"/>
            </a:xfrm>
            <a:prstGeom prst="roundRect">
              <a:avLst/>
            </a:prstGeom>
            <a:solidFill>
              <a:schemeClr val="bg1">
                <a:lumMod val="7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kumimoji="1" lang="ja-JP" altLang="en-US">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B157E75-7B0E-A9C0-2EC4-9D609F068D1A}"/>
                </a:ext>
              </a:extLst>
            </p:cNvPr>
            <p:cNvSpPr/>
            <p:nvPr/>
          </p:nvSpPr>
          <p:spPr>
            <a:xfrm>
              <a:off x="2834400" y="3790293"/>
              <a:ext cx="675000" cy="12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kumimoji="1" lang="ja-JP" altLang="en-US">
                <a:latin typeface="BIZ UDPゴシック" panose="020B0400000000000000" pitchFamily="50" charset="-128"/>
                <a:ea typeface="BIZ UDPゴシック" panose="020B0400000000000000" pitchFamily="50" charset="-128"/>
              </a:endParaRPr>
            </a:p>
          </p:txBody>
        </p:sp>
      </p:grpSp>
      <p:sp>
        <p:nvSpPr>
          <p:cNvPr id="10" name="object 3" descr="パスワードを表すカギのイラスト">
            <a:extLst>
              <a:ext uri="{FF2B5EF4-FFF2-40B4-BE49-F238E27FC236}">
                <a16:creationId xmlns:a16="http://schemas.microsoft.com/office/drawing/2014/main" id="{E444B51C-4EFC-33DD-B620-2C0A9CFDC56B}"/>
              </a:ext>
            </a:extLst>
          </p:cNvPr>
          <p:cNvSpPr>
            <a:spLocks noChangeAspect="1"/>
          </p:cNvSpPr>
          <p:nvPr/>
        </p:nvSpPr>
        <p:spPr>
          <a:xfrm>
            <a:off x="6379434" y="4825077"/>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gn="ct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1" name="object 3" descr="パスワードを表すカギのイラスト">
            <a:extLst>
              <a:ext uri="{FF2B5EF4-FFF2-40B4-BE49-F238E27FC236}">
                <a16:creationId xmlns:a16="http://schemas.microsoft.com/office/drawing/2014/main" id="{7327938F-E6B0-C9CE-CB39-CFE86BF10CAD}"/>
              </a:ext>
            </a:extLst>
          </p:cNvPr>
          <p:cNvSpPr>
            <a:spLocks noChangeAspect="1"/>
          </p:cNvSpPr>
          <p:nvPr/>
        </p:nvSpPr>
        <p:spPr>
          <a:xfrm>
            <a:off x="7778938" y="4838400"/>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5" name="object 2" descr="マイナンバーカード表面の見本の画像">
            <a:extLst>
              <a:ext uri="{FF2B5EF4-FFF2-40B4-BE49-F238E27FC236}">
                <a16:creationId xmlns:a16="http://schemas.microsoft.com/office/drawing/2014/main" id="{66DA3104-624D-6A0B-C99F-7F9CD731F7CD}"/>
              </a:ext>
            </a:extLst>
          </p:cNvPr>
          <p:cNvSpPr>
            <a:spLocks noChangeAspect="1"/>
          </p:cNvSpPr>
          <p:nvPr/>
        </p:nvSpPr>
        <p:spPr>
          <a:xfrm>
            <a:off x="759572" y="3761696"/>
            <a:ext cx="1287432" cy="85322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4F3F3FC-134D-F1F8-4C29-8A95E05FB9A5}"/>
              </a:ext>
            </a:extLst>
          </p:cNvPr>
          <p:cNvSpPr txBox="1"/>
          <p:nvPr/>
        </p:nvSpPr>
        <p:spPr>
          <a:xfrm>
            <a:off x="4687283" y="3507976"/>
            <a:ext cx="1404000" cy="1168461"/>
          </a:xfrm>
          <a:prstGeom prst="rect">
            <a:avLst/>
          </a:prstGeom>
          <a:noFill/>
        </p:spPr>
        <p:txBody>
          <a:bodyPr wrap="square"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利用者証明用電子証明書の数字４桁の</a:t>
            </a: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18" name="テキスト ボックス 17">
            <a:extLst>
              <a:ext uri="{FF2B5EF4-FFF2-40B4-BE49-F238E27FC236}">
                <a16:creationId xmlns:a16="http://schemas.microsoft.com/office/drawing/2014/main" id="{C7F06BAF-D52B-9DE4-68BA-910AD36DB1C1}"/>
              </a:ext>
            </a:extLst>
          </p:cNvPr>
          <p:cNvSpPr txBox="1"/>
          <p:nvPr/>
        </p:nvSpPr>
        <p:spPr>
          <a:xfrm>
            <a:off x="6211275" y="3507976"/>
            <a:ext cx="1404000" cy="888385"/>
          </a:xfrm>
          <a:prstGeom prst="rect">
            <a:avLst/>
          </a:prstGeom>
          <a:noFill/>
        </p:spPr>
        <p:txBody>
          <a:bodyPr wrap="square"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券面入力用の数字４桁の</a:t>
            </a:r>
            <a:endParaRPr kumimoji="1" lang="en-US" altLang="ja-JP" sz="14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21" name="テキスト ボックス 20">
            <a:extLst>
              <a:ext uri="{FF2B5EF4-FFF2-40B4-BE49-F238E27FC236}">
                <a16:creationId xmlns:a16="http://schemas.microsoft.com/office/drawing/2014/main" id="{68F798E2-39FE-0B07-FDBB-C2A7B49D972C}"/>
              </a:ext>
            </a:extLst>
          </p:cNvPr>
          <p:cNvSpPr txBox="1"/>
          <p:nvPr/>
        </p:nvSpPr>
        <p:spPr>
          <a:xfrm>
            <a:off x="7615275" y="3510813"/>
            <a:ext cx="1404000" cy="1168461"/>
          </a:xfrm>
          <a:prstGeom prst="rect">
            <a:avLst/>
          </a:prstGeom>
          <a:noFill/>
        </p:spPr>
        <p:txBody>
          <a:bodyPr wrap="square" lIns="36000" rIns="36000"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署名用電子証明書の英数字６文字～１６文字の</a:t>
            </a:r>
            <a:endParaRPr kumimoji="1" lang="en-US" altLang="ja-JP" sz="14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22" name="object 11">
            <a:extLst>
              <a:ext uri="{FF2B5EF4-FFF2-40B4-BE49-F238E27FC236}">
                <a16:creationId xmlns:a16="http://schemas.microsoft.com/office/drawing/2014/main" id="{639AA0EE-A213-FB78-1664-AB424261644E}"/>
              </a:ext>
            </a:extLst>
          </p:cNvPr>
          <p:cNvSpPr txBox="1"/>
          <p:nvPr/>
        </p:nvSpPr>
        <p:spPr>
          <a:xfrm flipH="1">
            <a:off x="2192863" y="3798937"/>
            <a:ext cx="786407" cy="686919"/>
          </a:xfrm>
          <a:prstGeom prst="rect">
            <a:avLst/>
          </a:prstGeom>
        </p:spPr>
        <p:txBody>
          <a:bodyPr vert="horz" wrap="square" lIns="0" tIns="12700" rIns="0" bIns="0" rtlCol="0">
            <a:spAutoFit/>
          </a:bodyPr>
          <a:lstStyle/>
          <a:p>
            <a:pPr marL="12700">
              <a:lnSpc>
                <a:spcPct val="130000"/>
              </a:lnSpc>
              <a:spcBef>
                <a:spcPts val="1000"/>
              </a:spcBef>
            </a:pPr>
            <a:r>
              <a:rPr sz="4000" dirty="0">
                <a:solidFill>
                  <a:schemeClr val="accent1"/>
                </a:solidFill>
                <a:latin typeface="BIZ UDPゴシック" panose="020B0400000000000000" pitchFamily="50" charset="-128"/>
                <a:ea typeface="BIZ UDPゴシック" panose="020B0400000000000000" pitchFamily="50" charset="-128"/>
                <a:cs typeface="Meiryo" charset="-128"/>
              </a:rPr>
              <a:t>＋</a:t>
            </a:r>
          </a:p>
        </p:txBody>
      </p:sp>
      <p:sp>
        <p:nvSpPr>
          <p:cNvPr id="23" name="object 11">
            <a:extLst>
              <a:ext uri="{FF2B5EF4-FFF2-40B4-BE49-F238E27FC236}">
                <a16:creationId xmlns:a16="http://schemas.microsoft.com/office/drawing/2014/main" id="{A8396C2A-C4E0-FD76-ACBD-7FAB66AFCF21}"/>
              </a:ext>
            </a:extLst>
          </p:cNvPr>
          <p:cNvSpPr txBox="1"/>
          <p:nvPr/>
        </p:nvSpPr>
        <p:spPr>
          <a:xfrm flipH="1">
            <a:off x="3852560" y="3798937"/>
            <a:ext cx="786407" cy="686919"/>
          </a:xfrm>
          <a:prstGeom prst="rect">
            <a:avLst/>
          </a:prstGeom>
        </p:spPr>
        <p:txBody>
          <a:bodyPr vert="horz" wrap="square" lIns="0" tIns="12700" rIns="0" bIns="0" rtlCol="0">
            <a:spAutoFit/>
          </a:bodyPr>
          <a:lstStyle/>
          <a:p>
            <a:pPr marL="12700">
              <a:lnSpc>
                <a:spcPct val="130000"/>
              </a:lnSpc>
              <a:spcBef>
                <a:spcPts val="1000"/>
              </a:spcBef>
            </a:pPr>
            <a:r>
              <a:rPr sz="4000" dirty="0">
                <a:solidFill>
                  <a:schemeClr val="accent1"/>
                </a:solidFill>
                <a:latin typeface="BIZ UDPゴシック" panose="020B0400000000000000" pitchFamily="50" charset="-128"/>
                <a:ea typeface="BIZ UDPゴシック" panose="020B0400000000000000" pitchFamily="50" charset="-128"/>
                <a:cs typeface="Meiryo" charset="-128"/>
              </a:rPr>
              <a:t>＋</a:t>
            </a:r>
          </a:p>
        </p:txBody>
      </p:sp>
      <p:sp>
        <p:nvSpPr>
          <p:cNvPr id="26" name="テキスト ボックス 25">
            <a:extLst>
              <a:ext uri="{FF2B5EF4-FFF2-40B4-BE49-F238E27FC236}">
                <a16:creationId xmlns:a16="http://schemas.microsoft.com/office/drawing/2014/main" id="{4E0C2FE7-4316-9194-0972-5873F13E84E6}"/>
              </a:ext>
            </a:extLst>
          </p:cNvPr>
          <p:cNvSpPr txBox="1"/>
          <p:nvPr/>
        </p:nvSpPr>
        <p:spPr>
          <a:xfrm>
            <a:off x="7423791" y="5704275"/>
            <a:ext cx="1446824" cy="888385"/>
          </a:xfrm>
          <a:prstGeom prst="rect">
            <a:avLst/>
          </a:prstGeom>
          <a:noFill/>
        </p:spPr>
        <p:txBody>
          <a:bodyPr wrap="square" rtlCol="0">
            <a:spAutoFit/>
          </a:bodyPr>
          <a:lstStyle/>
          <a:p>
            <a:pPr>
              <a:lnSpc>
                <a:spcPct val="130000"/>
              </a:lnSpc>
            </a:pP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400" dirty="0">
                <a:solidFill>
                  <a:schemeClr val="accent1"/>
                </a:solidFill>
                <a:latin typeface="BIZ UDPゴシック" panose="020B0400000000000000" pitchFamily="50" charset="-128"/>
                <a:ea typeface="BIZ UDPゴシック" panose="020B0400000000000000" pitchFamily="50" charset="-128"/>
              </a:rPr>
              <a:t>本講座内で</a:t>
            </a:r>
            <a:r>
              <a:rPr lang="ja-JP" altLang="en-US" sz="1400" dirty="0">
                <a:solidFill>
                  <a:schemeClr val="accent1"/>
                </a:solidFill>
                <a:latin typeface="BIZ UDPゴシック" panose="020B0400000000000000" pitchFamily="50" charset="-128"/>
                <a:ea typeface="BIZ UDPゴシック" panose="020B0400000000000000" pitchFamily="50" charset="-128"/>
              </a:rPr>
              <a:t>は</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使用しません</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初回のみ必要</a:t>
            </a:r>
          </a:p>
        </p:txBody>
      </p:sp>
      <p:sp>
        <p:nvSpPr>
          <p:cNvPr id="27" name="テキスト ボックス 26">
            <a:extLst>
              <a:ext uri="{FF2B5EF4-FFF2-40B4-BE49-F238E27FC236}">
                <a16:creationId xmlns:a16="http://schemas.microsoft.com/office/drawing/2014/main" id="{C80E7E4F-29F8-DD39-D099-D0EB8CCC3D09}"/>
              </a:ext>
            </a:extLst>
          </p:cNvPr>
          <p:cNvSpPr txBox="1"/>
          <p:nvPr/>
        </p:nvSpPr>
        <p:spPr>
          <a:xfrm>
            <a:off x="6381682" y="5704275"/>
            <a:ext cx="754361" cy="328231"/>
          </a:xfrm>
          <a:prstGeom prst="rect">
            <a:avLst/>
          </a:prstGeom>
          <a:noFill/>
        </p:spPr>
        <p:txBody>
          <a:bodyPr wrap="square" rtlCol="0">
            <a:spAutoFit/>
          </a:bodyPr>
          <a:lstStyle/>
          <a:p>
            <a:pPr>
              <a:lnSpc>
                <a:spcPct val="130000"/>
              </a:lnSpc>
            </a:pP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任意</a:t>
            </a:r>
            <a:endParaRPr kumimoji="1"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29FEFFB-3A48-AC1A-9E0A-D267F4AF9814}"/>
              </a:ext>
            </a:extLst>
          </p:cNvPr>
          <p:cNvSpPr txBox="1"/>
          <p:nvPr/>
        </p:nvSpPr>
        <p:spPr>
          <a:xfrm>
            <a:off x="1849748" y="5019719"/>
            <a:ext cx="2963076" cy="682046"/>
          </a:xfrm>
          <a:prstGeom prst="rect">
            <a:avLst/>
          </a:prstGeom>
          <a:noFill/>
        </p:spPr>
        <p:txBody>
          <a:bodyPr wrap="square">
            <a:spAutoFit/>
          </a:bodyPr>
          <a:lstStyle/>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gn="ct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こちらから確認できます</a:t>
            </a:r>
            <a:endParaRPr kumimoji="1"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28" name="Picture 2">
            <a:extLst>
              <a:ext uri="{FF2B5EF4-FFF2-40B4-BE49-F238E27FC236}">
                <a16:creationId xmlns:a16="http://schemas.microsoft.com/office/drawing/2014/main" id="{71ABECAE-98F3-9254-8887-81C918A0587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57202" y="5651143"/>
            <a:ext cx="1148167" cy="114816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a:extLst>
              <a:ext uri="{FF2B5EF4-FFF2-40B4-BE49-F238E27FC236}">
                <a16:creationId xmlns:a16="http://schemas.microsoft.com/office/drawing/2014/main" id="{263BB2A5-ABAB-DF2E-9E50-8C31D10D2855}"/>
              </a:ext>
            </a:extLst>
          </p:cNvPr>
          <p:cNvGrpSpPr/>
          <p:nvPr/>
        </p:nvGrpSpPr>
        <p:grpSpPr>
          <a:xfrm>
            <a:off x="337524" y="2049499"/>
            <a:ext cx="2066102" cy="755720"/>
            <a:chOff x="889484" y="1512998"/>
            <a:chExt cx="2066102" cy="755720"/>
          </a:xfrm>
        </p:grpSpPr>
        <p:sp>
          <p:nvSpPr>
            <p:cNvPr id="30" name="テキスト ボックス 29">
              <a:extLst>
                <a:ext uri="{FF2B5EF4-FFF2-40B4-BE49-F238E27FC236}">
                  <a16:creationId xmlns:a16="http://schemas.microsoft.com/office/drawing/2014/main" id="{19AFAA4C-C784-589B-1D99-8EE146F7D086}"/>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B7264ED5-F8DF-4A7C-AA0F-FB59DDE6585D}"/>
                </a:ext>
              </a:extLst>
            </p:cNvPr>
            <p:cNvSpPr txBox="1"/>
            <p:nvPr/>
          </p:nvSpPr>
          <p:spPr>
            <a:xfrm>
              <a:off x="1412435" y="1512998"/>
              <a:ext cx="154315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a:t>
              </a:r>
            </a:p>
          </p:txBody>
        </p:sp>
      </p:grpSp>
      <p:grpSp>
        <p:nvGrpSpPr>
          <p:cNvPr id="32" name="グループ化 31">
            <a:extLst>
              <a:ext uri="{FF2B5EF4-FFF2-40B4-BE49-F238E27FC236}">
                <a16:creationId xmlns:a16="http://schemas.microsoft.com/office/drawing/2014/main" id="{A0862EF2-1FED-65E6-0C1A-BE3CC5EBAFA8}"/>
              </a:ext>
            </a:extLst>
          </p:cNvPr>
          <p:cNvGrpSpPr/>
          <p:nvPr/>
        </p:nvGrpSpPr>
        <p:grpSpPr>
          <a:xfrm>
            <a:off x="2403626" y="2048875"/>
            <a:ext cx="2066102" cy="1115818"/>
            <a:chOff x="889484" y="1512998"/>
            <a:chExt cx="2066102" cy="1115818"/>
          </a:xfrm>
        </p:grpSpPr>
        <p:sp>
          <p:nvSpPr>
            <p:cNvPr id="33" name="テキスト ボックス 32">
              <a:extLst>
                <a:ext uri="{FF2B5EF4-FFF2-40B4-BE49-F238E27FC236}">
                  <a16:creationId xmlns:a16="http://schemas.microsoft.com/office/drawing/2014/main" id="{5D065ED5-65BF-420C-4EB6-B1E59EAD625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3D5D881A-897E-85CF-275B-089AAF729ACC}"/>
                </a:ext>
              </a:extLst>
            </p:cNvPr>
            <p:cNvSpPr txBox="1"/>
            <p:nvPr/>
          </p:nvSpPr>
          <p:spPr>
            <a:xfrm>
              <a:off x="1412435" y="1512998"/>
              <a:ext cx="1543151" cy="1115818"/>
            </a:xfrm>
            <a:prstGeom prst="rect">
              <a:avLst/>
            </a:prstGeom>
            <a:noFill/>
          </p:spPr>
          <p:txBody>
            <a:bodyPr wrap="square" lIns="36000" tIns="45720" rIns="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マイナンバーカード対応のスマートフォン</a:t>
              </a:r>
            </a:p>
          </p:txBody>
        </p:sp>
      </p:grpSp>
      <p:grpSp>
        <p:nvGrpSpPr>
          <p:cNvPr id="35" name="グループ化 34">
            <a:extLst>
              <a:ext uri="{FF2B5EF4-FFF2-40B4-BE49-F238E27FC236}">
                <a16:creationId xmlns:a16="http://schemas.microsoft.com/office/drawing/2014/main" id="{D1308CBF-99F4-00DF-39DC-45C7BFEC7FB4}"/>
              </a:ext>
            </a:extLst>
          </p:cNvPr>
          <p:cNvGrpSpPr/>
          <p:nvPr/>
        </p:nvGrpSpPr>
        <p:grpSpPr>
          <a:xfrm>
            <a:off x="4411573" y="2046583"/>
            <a:ext cx="4480454" cy="755720"/>
            <a:chOff x="889484" y="1512998"/>
            <a:chExt cx="4480454" cy="755720"/>
          </a:xfrm>
        </p:grpSpPr>
        <p:sp>
          <p:nvSpPr>
            <p:cNvPr id="36" name="テキスト ボックス 35">
              <a:extLst>
                <a:ext uri="{FF2B5EF4-FFF2-40B4-BE49-F238E27FC236}">
                  <a16:creationId xmlns:a16="http://schemas.microsoft.com/office/drawing/2014/main" id="{7F793672-6F06-EB9E-2FA7-37E8DE4101E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7" name="テキスト ボックス 36">
              <a:extLst>
                <a:ext uri="{FF2B5EF4-FFF2-40B4-BE49-F238E27FC236}">
                  <a16:creationId xmlns:a16="http://schemas.microsoft.com/office/drawing/2014/main" id="{EF4129A3-F383-904F-242E-2CDC4D060321}"/>
                </a:ext>
              </a:extLst>
            </p:cNvPr>
            <p:cNvSpPr txBox="1"/>
            <p:nvPr/>
          </p:nvSpPr>
          <p:spPr>
            <a:xfrm>
              <a:off x="1412435" y="1512998"/>
              <a:ext cx="395750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マイナンバーカード受取時に設定したパスワード</a:t>
              </a:r>
            </a:p>
          </p:txBody>
        </p:sp>
      </p:grpSp>
    </p:spTree>
    <p:extLst>
      <p:ext uri="{BB962C8B-B14F-4D97-AF65-F5344CB8AC3E}">
        <p14:creationId xmlns:p14="http://schemas.microsoft.com/office/powerpoint/2010/main" val="333316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過去に申告されたことがある方へ</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１１</a:t>
            </a: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263770" y="1005814"/>
            <a:ext cx="8861298" cy="1761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solidFill>
                  <a:schemeClr val="accent1"/>
                </a:solidFill>
                <a:latin typeface="BIZ UDPゴシック" panose="020B0400000000000000" pitchFamily="50" charset="-128"/>
                <a:ea typeface="BIZ UDPゴシック" panose="020B0400000000000000" pitchFamily="50" charset="-128"/>
              </a:rPr>
              <a:t>スマホで確定申告を行う場合、</a:t>
            </a:r>
            <a:r>
              <a:rPr lang="en-US" altLang="ja-JP" sz="2000" dirty="0">
                <a:solidFill>
                  <a:schemeClr val="accent1"/>
                </a:solidFill>
                <a:latin typeface="BIZ UDPゴシック" panose="020B0400000000000000" pitchFamily="50" charset="-128"/>
                <a:ea typeface="BIZ UDPゴシック" panose="020B0400000000000000" pitchFamily="50" charset="-128"/>
              </a:rPr>
              <a:t>e-Tax</a:t>
            </a:r>
            <a:r>
              <a:rPr lang="ja-JP" altLang="en-US" sz="2000" dirty="0">
                <a:solidFill>
                  <a:schemeClr val="accent1"/>
                </a:solidFill>
                <a:latin typeface="BIZ UDPゴシック" panose="020B0400000000000000" pitchFamily="50" charset="-128"/>
                <a:ea typeface="BIZ UDPゴシック" panose="020B0400000000000000" pitchFamily="50" charset="-128"/>
              </a:rPr>
              <a:t>の</a:t>
            </a:r>
            <a:r>
              <a:rPr lang="en-US" altLang="ja-JP" sz="2000" dirty="0">
                <a:solidFill>
                  <a:schemeClr val="accent1"/>
                </a:solidFill>
                <a:latin typeface="BIZ UDPゴシック" panose="020B0400000000000000" pitchFamily="50" charset="-128"/>
                <a:ea typeface="BIZ UDPゴシック" panose="020B0400000000000000" pitchFamily="50" charset="-128"/>
              </a:rPr>
              <a:t>ID</a:t>
            </a:r>
            <a:r>
              <a:rPr lang="ja-JP" altLang="en-US" sz="2000" dirty="0">
                <a:solidFill>
                  <a:schemeClr val="accent1"/>
                </a:solidFill>
                <a:latin typeface="BIZ UDPゴシック" panose="020B0400000000000000" pitchFamily="50" charset="-128"/>
                <a:ea typeface="BIZ UDPゴシック" panose="020B0400000000000000" pitchFamily="50" charset="-128"/>
              </a:rPr>
              <a:t>（利用者識別番号）を取得する</a:t>
            </a:r>
          </a:p>
          <a:p>
            <a:pPr marL="0" indent="0">
              <a:lnSpc>
                <a:spcPct val="130000"/>
              </a:lnSpc>
              <a:spcBef>
                <a:spcPts val="0"/>
              </a:spcBef>
              <a:buNone/>
            </a:pPr>
            <a:r>
              <a:rPr lang="ja-JP" altLang="en-US" sz="2000" dirty="0">
                <a:solidFill>
                  <a:schemeClr val="accent1"/>
                </a:solidFill>
                <a:latin typeface="BIZ UDPゴシック" panose="020B0400000000000000" pitchFamily="50" charset="-128"/>
                <a:ea typeface="BIZ UDPゴシック" panose="020B0400000000000000" pitchFamily="50" charset="-128"/>
              </a:rPr>
              <a:t>必要がありますので過去に申告されたことがある方は、以下をご確認ください</a:t>
            </a: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●過去に、税務署のパソコンなどで</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をご利用された方は、次の書類に</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が表示されています</a:t>
            </a:r>
          </a:p>
        </p:txBody>
      </p:sp>
      <p:grpSp>
        <p:nvGrpSpPr>
          <p:cNvPr id="7" name="グループ化 6">
            <a:extLst>
              <a:ext uri="{FF2B5EF4-FFF2-40B4-BE49-F238E27FC236}">
                <a16:creationId xmlns:a16="http://schemas.microsoft.com/office/drawing/2014/main" id="{7B9EEB57-AB49-36AF-9B93-B98067365B26}"/>
              </a:ext>
            </a:extLst>
          </p:cNvPr>
          <p:cNvGrpSpPr/>
          <p:nvPr/>
        </p:nvGrpSpPr>
        <p:grpSpPr>
          <a:xfrm>
            <a:off x="499775" y="2900017"/>
            <a:ext cx="8144450" cy="2018846"/>
            <a:chOff x="499775" y="2908385"/>
            <a:chExt cx="8144450" cy="2018846"/>
          </a:xfrm>
        </p:grpSpPr>
        <p:pic>
          <p:nvPicPr>
            <p:cNvPr id="4" name="図 3" descr="税務署で申告した際にもらえるご自身のIDが記載された紙のイメージ画像">
              <a:extLst>
                <a:ext uri="{FF2B5EF4-FFF2-40B4-BE49-F238E27FC236}">
                  <a16:creationId xmlns:a16="http://schemas.microsoft.com/office/drawing/2014/main" id="{8E19DAB4-734E-E649-B787-0C0EA6439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9775" y="3017808"/>
              <a:ext cx="2142857" cy="1800000"/>
            </a:xfrm>
            <a:prstGeom prst="rect">
              <a:avLst/>
            </a:prstGeom>
          </p:spPr>
        </p:pic>
        <p:pic>
          <p:nvPicPr>
            <p:cNvPr id="28" name="図 27" descr="税務署で申告した際にもらえるご自身のIDが記載された紙のイメージ画像">
              <a:extLst>
                <a:ext uri="{FF2B5EF4-FFF2-40B4-BE49-F238E27FC236}">
                  <a16:creationId xmlns:a16="http://schemas.microsoft.com/office/drawing/2014/main" id="{0DB1CB5F-E83A-6577-CB2E-69A7EC1312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18991" y="2941813"/>
              <a:ext cx="2581145" cy="1951991"/>
            </a:xfrm>
            <a:prstGeom prst="rect">
              <a:avLst/>
            </a:prstGeom>
          </p:spPr>
        </p:pic>
        <p:pic>
          <p:nvPicPr>
            <p:cNvPr id="29" name="図 28" descr="税務署などの確定申告会場で申告書を作成された方に送付される確定申告のお知らせハガキのイメージ画像">
              <a:extLst>
                <a:ext uri="{FF2B5EF4-FFF2-40B4-BE49-F238E27FC236}">
                  <a16:creationId xmlns:a16="http://schemas.microsoft.com/office/drawing/2014/main" id="{EF76035A-789E-8252-BBBA-9084FCED01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76495" y="2908385"/>
              <a:ext cx="3267730" cy="2018846"/>
            </a:xfrm>
            <a:prstGeom prst="rect">
              <a:avLst/>
            </a:prstGeom>
            <a:ln w="6350">
              <a:solidFill>
                <a:schemeClr val="tx1"/>
              </a:solidFill>
            </a:ln>
          </p:spPr>
        </p:pic>
      </p:grpSp>
      <p:sp>
        <p:nvSpPr>
          <p:cNvPr id="5" name="サブタイトル 2">
            <a:extLst>
              <a:ext uri="{FF2B5EF4-FFF2-40B4-BE49-F238E27FC236}">
                <a16:creationId xmlns:a16="http://schemas.microsoft.com/office/drawing/2014/main" id="{6C5303B7-5A3A-55C2-92C7-3E6B3470A49A}"/>
              </a:ext>
            </a:extLst>
          </p:cNvPr>
          <p:cNvSpPr txBox="1">
            <a:spLocks/>
          </p:cNvSpPr>
          <p:nvPr/>
        </p:nvSpPr>
        <p:spPr>
          <a:xfrm>
            <a:off x="263770" y="5162009"/>
            <a:ext cx="8628257" cy="1335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●取得済みの方は、改めて取得する必要はありません</a:t>
            </a: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●誤って複数（二重に）取得した場合は、最後に取得した</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が有効となり、</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古い</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に係る過去の申告状況が確認できなくなりますので、ご注意ください</a:t>
            </a:r>
          </a:p>
        </p:txBody>
      </p:sp>
    </p:spTree>
    <p:extLst>
      <p:ext uri="{BB962C8B-B14F-4D97-AF65-F5344CB8AC3E}">
        <p14:creationId xmlns:p14="http://schemas.microsoft.com/office/powerpoint/2010/main" val="363889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422C90E7-D0F2-D19F-6657-E3C4D671C005}"/>
              </a:ext>
            </a:extLst>
          </p:cNvPr>
          <p:cNvSpPr txBox="1">
            <a:spLocks/>
          </p:cNvSpPr>
          <p:nvPr/>
        </p:nvSpPr>
        <p:spPr>
          <a:xfrm>
            <a:off x="263770" y="2958523"/>
            <a:ext cx="8628257" cy="31376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●変更等届出書を提出する</a:t>
            </a:r>
          </a:p>
          <a:p>
            <a:pPr marL="0" indent="0">
              <a:lnSpc>
                <a:spcPct val="130000"/>
              </a:lnSpc>
              <a:spcBef>
                <a:spcPts val="0"/>
              </a:spcBef>
              <a:buNone/>
            </a:pPr>
            <a:r>
              <a:rPr lang="en-US" altLang="ja-JP" sz="1800" dirty="0">
                <a:latin typeface="BIZ UDPゴシック" panose="020B0400000000000000" pitchFamily="50" charset="-128"/>
                <a:ea typeface="BIZ UDPゴシック" panose="020B0400000000000000" pitchFamily="50" charset="-128"/>
              </a:rPr>
              <a:t>https://www.e-tax.nta.go.jp/todokedesho/kaishi3.htm#tabs_2</a:t>
            </a: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上記のページの「変更等届出（個人の方用）</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・パスワードを</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お忘れになった方」から変更等届出書を提出してください</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過去に申告されたことがある方へ</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１２</a:t>
            </a: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263770" y="1234380"/>
            <a:ext cx="8628257" cy="1373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過去に</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を取得したものの、</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をお忘れの方、</a:t>
            </a: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パスワードをお忘れの方は、変更等届出書を提出（送信）することで、</a:t>
            </a: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税務署から</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の通知等を受けることができます</a:t>
            </a:r>
          </a:p>
        </p:txBody>
      </p:sp>
      <p:pic>
        <p:nvPicPr>
          <p:cNvPr id="5" name="図 4" descr="変更届出書を提出するためのQRコード">
            <a:extLst>
              <a:ext uri="{FF2B5EF4-FFF2-40B4-BE49-F238E27FC236}">
                <a16:creationId xmlns:a16="http://schemas.microsoft.com/office/drawing/2014/main" id="{6E620DAB-C176-2674-52E8-81A7D0B973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5171" y="3840495"/>
            <a:ext cx="1373658" cy="1373658"/>
          </a:xfrm>
          <a:prstGeom prst="rect">
            <a:avLst/>
          </a:prstGeom>
        </p:spPr>
      </p:pic>
    </p:spTree>
    <p:extLst>
      <p:ext uri="{BB962C8B-B14F-4D97-AF65-F5344CB8AC3E}">
        <p14:creationId xmlns:p14="http://schemas.microsoft.com/office/powerpoint/2010/main" val="86273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をダブルタップします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テキスト ボックス 1">
            <a:extLst>
              <a:ext uri="{FF2B5EF4-FFF2-40B4-BE49-F238E27FC236}">
                <a16:creationId xmlns:a16="http://schemas.microsoft.com/office/drawing/2014/main" id="{6CBCDD98-DBDA-9766-476B-CC1A8FE45E6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8" name="サブタイトル 2">
            <a:extLst>
              <a:ext uri="{FF2B5EF4-FFF2-40B4-BE49-F238E27FC236}">
                <a16:creationId xmlns:a16="http://schemas.microsoft.com/office/drawing/2014/main" id="{D83B6DEB-9581-DFE4-1CB1-4C4E5115A38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9" name="タイトル 1">
            <a:extLst>
              <a:ext uri="{FF2B5EF4-FFF2-40B4-BE49-F238E27FC236}">
                <a16:creationId xmlns:a16="http://schemas.microsoft.com/office/drawing/2014/main" id="{421D2923-4453-C8E9-AB25-C4958CD05AEF}"/>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353267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をダブルタップします</a:t>
            </a:r>
          </a:p>
        </p:txBody>
      </p:sp>
      <p:pic>
        <p:nvPicPr>
          <p:cNvPr id="25" name="図 24">
            <a:extLst>
              <a:ext uri="{FF2B5EF4-FFF2-40B4-BE49-F238E27FC236}">
                <a16:creationId xmlns:a16="http://schemas.microsoft.com/office/drawing/2014/main" id="{21C6D360-2235-00CC-2FAC-6DA06BE6E0F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38B5C4E7-B46D-350A-D6BD-BA06AAF4DB52}"/>
              </a:ext>
            </a:extLst>
          </p:cNvPr>
          <p:cNvSpPr/>
          <p:nvPr/>
        </p:nvSpPr>
        <p:spPr>
          <a:xfrm>
            <a:off x="7227453" y="5905544"/>
            <a:ext cx="516144" cy="529877"/>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1F65DF1-7677-78B3-7223-70C46F254D7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7" name="タイトル 1">
            <a:extLst>
              <a:ext uri="{FF2B5EF4-FFF2-40B4-BE49-F238E27FC236}">
                <a16:creationId xmlns:a16="http://schemas.microsoft.com/office/drawing/2014/main" id="{B5109C42-6DEC-A5CA-2B14-4EDE3B9C5AB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3" name="サブタイトル 2">
            <a:extLst>
              <a:ext uri="{FF2B5EF4-FFF2-40B4-BE49-F238E27FC236}">
                <a16:creationId xmlns:a16="http://schemas.microsoft.com/office/drawing/2014/main" id="{46CB0BD8-BD58-618F-5346-4A0FFAFF157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4" name="タイトル 1">
            <a:extLst>
              <a:ext uri="{FF2B5EF4-FFF2-40B4-BE49-F238E27FC236}">
                <a16:creationId xmlns:a16="http://schemas.microsoft.com/office/drawing/2014/main" id="{690C1C12-1538-1FCF-23E6-6B2DD88C3B59}"/>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422032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8E51B1B6-4408-F306-9DA7-45B98A300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6525" y="2321845"/>
            <a:ext cx="2017241" cy="4342057"/>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9FBAF71B-99D6-C589-61B3-8BB91EFE4BFE}"/>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「インストール」をダブルタップします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78072" y="2716791"/>
            <a:ext cx="2094491" cy="883172"/>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5E68789A-F069-6D60-E29B-749CB39C639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4" name="サブタイトル 2">
            <a:extLst>
              <a:ext uri="{FF2B5EF4-FFF2-40B4-BE49-F238E27FC236}">
                <a16:creationId xmlns:a16="http://schemas.microsoft.com/office/drawing/2014/main" id="{2D607F5A-A4C6-6B58-FDCD-5C402E83954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6156B8B3-94E0-13E1-A42C-4B0EB9394470}"/>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246492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392B39-062B-72FF-E347-B0A981E52BC1}"/>
              </a:ext>
            </a:extLst>
          </p:cNvPr>
          <p:cNvPicPr>
            <a:picLocks noChangeAspect="1"/>
          </p:cNvPicPr>
          <p:nvPr/>
        </p:nvPicPr>
        <p:blipFill>
          <a:blip r:embed="rId4"/>
          <a:stretch>
            <a:fillRect/>
          </a:stretch>
        </p:blipFill>
        <p:spPr>
          <a:xfrm>
            <a:off x="5477478" y="2245295"/>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をダブルタップします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をダブルタップします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BB69E98-0DF0-38F9-5C44-CBEE6F47C12F}"/>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3" name="タイトル 1">
            <a:extLst>
              <a:ext uri="{FF2B5EF4-FFF2-40B4-BE49-F238E27FC236}">
                <a16:creationId xmlns:a16="http://schemas.microsoft.com/office/drawing/2014/main" id="{C9508BEA-DCEC-ECAB-D99C-3096F59570D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7" name="サブタイトル 2">
            <a:extLst>
              <a:ext uri="{FF2B5EF4-FFF2-40B4-BE49-F238E27FC236}">
                <a16:creationId xmlns:a16="http://schemas.microsoft.com/office/drawing/2014/main" id="{65ED831B-5AE2-C548-EDDC-9B3B5419297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8" name="タイトル 1">
            <a:extLst>
              <a:ext uri="{FF2B5EF4-FFF2-40B4-BE49-F238E27FC236}">
                <a16:creationId xmlns:a16="http://schemas.microsoft.com/office/drawing/2014/main" id="{EBF99FA9-578D-B347-909F-B2CD4D338ADC}"/>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89673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87535" y="2177848"/>
            <a:ext cx="6229226" cy="2502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確定申告とは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申告方法について</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Ｐ５</a:t>
            </a: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なら、こんないいこと</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Ｐ６</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申告書の作成・送信までの流れ</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Ｐ７</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講座の説明範囲</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Ｐ８</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5E5584C-B88E-EBFE-A0F6-3F04AA991F52}"/>
              </a:ext>
            </a:extLst>
          </p:cNvPr>
          <p:cNvSpPr/>
          <p:nvPr/>
        </p:nvSpPr>
        <p:spPr>
          <a:xfrm>
            <a:off x="1911943" y="2177847"/>
            <a:ext cx="675592" cy="2502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58693" y="171619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1.	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を知りましょう</a:t>
            </a:r>
          </a:p>
        </p:txBody>
      </p:sp>
    </p:spTree>
    <p:extLst>
      <p:ext uri="{BB962C8B-B14F-4D97-AF65-F5344CB8AC3E}">
        <p14:creationId xmlns:p14="http://schemas.microsoft.com/office/powerpoint/2010/main" val="377521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3D9FCBCD-92A0-5B5E-7E02-237F5D04E8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7717" y="2282331"/>
            <a:ext cx="2471675" cy="4378079"/>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47946" y="2398152"/>
            <a:ext cx="1629523"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検索枠に「まいなぽーたる」と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E80F859F-E03E-9A57-55CC-4AAFD882403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5" name="サブタイトル 2">
            <a:extLst>
              <a:ext uri="{FF2B5EF4-FFF2-40B4-BE49-F238E27FC236}">
                <a16:creationId xmlns:a16="http://schemas.microsoft.com/office/drawing/2014/main" id="{340CBFC9-3543-BF2E-EC79-D4BB5A6583A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3B0FB591-561C-0EB8-5CDA-EA6C5490B3C0}"/>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
        <p:nvSpPr>
          <p:cNvPr id="9" name="テキスト ボックス 8">
            <a:extLst>
              <a:ext uri="{FF2B5EF4-FFF2-40B4-BE49-F238E27FC236}">
                <a16:creationId xmlns:a16="http://schemas.microsoft.com/office/drawing/2014/main" id="{108ADE6E-35C4-01DA-E1F4-82FA5C26EFAA}"/>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45344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D3A40F8-9C73-F366-208B-7D02456B7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3605" y="2261640"/>
            <a:ext cx="2471675" cy="4378079"/>
          </a:xfrm>
          <a:prstGeom prst="rect">
            <a:avLst/>
          </a:prstGeom>
        </p:spPr>
      </p:pic>
      <p:pic>
        <p:nvPicPr>
          <p:cNvPr id="16" name="図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9448A8-04C0-9810-C05E-80FBE952EB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665" y="2266939"/>
            <a:ext cx="2471675" cy="4378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199157" y="2927229"/>
            <a:ext cx="716446"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27229"/>
            <a:ext cx="716446"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588A5462-CC8D-4812-7343-5BD22A0618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5" name="サブタイトル 2">
            <a:extLst>
              <a:ext uri="{FF2B5EF4-FFF2-40B4-BE49-F238E27FC236}">
                <a16:creationId xmlns:a16="http://schemas.microsoft.com/office/drawing/2014/main" id="{388E0852-F589-C9A5-6D78-AB2B9A1B6F5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4C6D99CF-7ABC-18CB-467D-57311A334C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
        <p:nvSpPr>
          <p:cNvPr id="11" name="テキスト ボックス 10">
            <a:extLst>
              <a:ext uri="{FF2B5EF4-FFF2-40B4-BE49-F238E27FC236}">
                <a16:creationId xmlns:a16="http://schemas.microsoft.com/office/drawing/2014/main" id="{7B996FE6-D447-91D0-1385-AF6A852BCDEA}"/>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426513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10;&#10;AI によって生成されたコンテンツは間違っている可能性があります。">
            <a:extLst>
              <a:ext uri="{FF2B5EF4-FFF2-40B4-BE49-F238E27FC236}">
                <a16:creationId xmlns:a16="http://schemas.microsoft.com/office/drawing/2014/main" id="{1D41284E-20A6-915A-4C76-51B71DF345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7240" y="2406593"/>
            <a:ext cx="2428786" cy="4320000"/>
          </a:xfrm>
          <a:prstGeom prst="rect">
            <a:avLst/>
          </a:prstGeom>
          <a:ln>
            <a:solidFill>
              <a:schemeClr val="tx1"/>
            </a:solidFill>
          </a:ln>
        </p:spPr>
      </p:pic>
      <p:pic>
        <p:nvPicPr>
          <p:cNvPr id="3074" name="Picture 2">
            <a:extLst>
              <a:ext uri="{FF2B5EF4-FFF2-40B4-BE49-F238E27FC236}">
                <a16:creationId xmlns:a16="http://schemas.microsoft.com/office/drawing/2014/main" id="{B918D4B9-9C31-41C9-13E5-95B879A268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325763" y="4081372"/>
            <a:ext cx="1396314" cy="972542"/>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「マイナポータルにログイン」をダブルタップします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29071" y="2557384"/>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pic>
        <p:nvPicPr>
          <p:cNvPr id="6" name="図 5">
            <a:extLst>
              <a:ext uri="{FF2B5EF4-FFF2-40B4-BE49-F238E27FC236}">
                <a16:creationId xmlns:a16="http://schemas.microsoft.com/office/drawing/2014/main" id="{F3CB3B03-D095-84AB-37B5-C167210F8CB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2F2ECF99-1CD1-F721-E3C0-374B66B7B27A}"/>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7" name="サブタイトル 2">
            <a:extLst>
              <a:ext uri="{FF2B5EF4-FFF2-40B4-BE49-F238E27FC236}">
                <a16:creationId xmlns:a16="http://schemas.microsoft.com/office/drawing/2014/main" id="{0FB2B68C-9E8C-D970-F645-AD07D54AA40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マイナポータルアプリを立ち上げましょう</a:t>
            </a:r>
          </a:p>
        </p:txBody>
      </p:sp>
    </p:spTree>
    <p:extLst>
      <p:ext uri="{BB962C8B-B14F-4D97-AF65-F5344CB8AC3E}">
        <p14:creationId xmlns:p14="http://schemas.microsoft.com/office/powerpoint/2010/main" val="8767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AI によって生成されたコンテンツは間違っている可能性があります。">
            <a:extLst>
              <a:ext uri="{FF2B5EF4-FFF2-40B4-BE49-F238E27FC236}">
                <a16:creationId xmlns:a16="http://schemas.microsoft.com/office/drawing/2014/main" id="{709664C6-F776-374D-F17F-4F6DE9B371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5042" y="4150898"/>
            <a:ext cx="2602911" cy="7557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5" name="タイトル 1">
            <a:extLst>
              <a:ext uri="{FF2B5EF4-FFF2-40B4-BE49-F238E27FC236}">
                <a16:creationId xmlns:a16="http://schemas.microsoft.com/office/drawing/2014/main" id="{85995A7B-DDA2-1486-45E7-727403313091}"/>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6" name="サブタイトル 2">
            <a:extLst>
              <a:ext uri="{FF2B5EF4-FFF2-40B4-BE49-F238E27FC236}">
                <a16:creationId xmlns:a16="http://schemas.microsoft.com/office/drawing/2014/main" id="{1D14B752-ACC6-5158-B7AA-0C70798C01E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a:t>
            </a:r>
            <a:r>
              <a:rPr lang="en-US" altLang="ja-JP" sz="1800" b="1" baseline="500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の認証をしましょう</a:t>
            </a:r>
          </a:p>
        </p:txBody>
      </p:sp>
    </p:spTree>
    <p:extLst>
      <p:ext uri="{BB962C8B-B14F-4D97-AF65-F5344CB8AC3E}">
        <p14:creationId xmlns:p14="http://schemas.microsoft.com/office/powerpoint/2010/main" val="266033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0C3A6DD-1C64-AB1C-A1CC-DAB51C8C9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972" y="2394552"/>
            <a:ext cx="2428786" cy="4320000"/>
          </a:xfrm>
          <a:prstGeom prst="rect">
            <a:avLst/>
          </a:prstGeom>
          <a:ln>
            <a:solidFill>
              <a:schemeClr val="tx1"/>
            </a:solidFill>
          </a:ln>
        </p:spPr>
      </p:pic>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3F71A80-9944-6E9F-915F-98F8ADAE21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「読み取り開始」をダブルタップ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475917"/>
          </a:xfrm>
          <a:prstGeom prst="rect">
            <a:avLst/>
          </a:prstGeom>
          <a:noFill/>
        </p:spPr>
        <p:txBody>
          <a:bodyPr wrap="square" lIns="36000" rIns="36000" rtlCol="0">
            <a:spAutoFit/>
          </a:bodyPr>
          <a:lstStyle/>
          <a:p>
            <a:pPr>
              <a:lnSpc>
                <a:spcPct val="130000"/>
              </a:lnSpc>
              <a:buClr>
                <a:srgbClr val="4472C4"/>
              </a:buClr>
            </a:pP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dirty="0">
                <a:solidFill>
                  <a:schemeClr val="accent1"/>
                </a:solidFill>
                <a:latin typeface="BIZ UDPゴシック" panose="020B0400000000000000" pitchFamily="50" charset="-128"/>
                <a:ea typeface="BIZ UDPゴシック" panose="020B0400000000000000" pitchFamily="50" charset="-128"/>
              </a:rPr>
              <a:t>ー</a:t>
            </a:r>
            <a:r>
              <a:rPr kumimoji="1" lang="ja-JP" altLang="en-US"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90735"/>
            <a:ext cx="2628340" cy="56504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12F7EECD-8EF4-8AA9-65A2-5F7FBE29667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7" name="タイトル 1">
            <a:extLst>
              <a:ext uri="{FF2B5EF4-FFF2-40B4-BE49-F238E27FC236}">
                <a16:creationId xmlns:a16="http://schemas.microsoft.com/office/drawing/2014/main" id="{5D65E97C-2C23-372A-CA66-2EF0960E5FBD}"/>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4DF95D01-CEA5-7F04-46DC-9721B628B5D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Tree>
    <p:extLst>
      <p:ext uri="{BB962C8B-B14F-4D97-AF65-F5344CB8AC3E}">
        <p14:creationId xmlns:p14="http://schemas.microsoft.com/office/powerpoint/2010/main" val="161916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AI によって生成されたコンテンツは間違っている可能性があります。">
            <a:extLst>
              <a:ext uri="{FF2B5EF4-FFF2-40B4-BE49-F238E27FC236}">
                <a16:creationId xmlns:a16="http://schemas.microsoft.com/office/drawing/2014/main" id="{81870AD7-392B-1F3E-0D33-E6DD3974981D}"/>
              </a:ext>
            </a:extLst>
          </p:cNvPr>
          <p:cNvPicPr>
            <a:picLocks noChangeAspect="1"/>
          </p:cNvPicPr>
          <p:nvPr/>
        </p:nvPicPr>
        <p:blipFill>
          <a:blip r:embed="rId4"/>
          <a:srcRect t="12437"/>
          <a:stretch/>
        </p:blipFill>
        <p:spPr>
          <a:xfrm>
            <a:off x="3427633" y="2429283"/>
            <a:ext cx="2279744" cy="4320000"/>
          </a:xfrm>
          <a:prstGeom prst="rect">
            <a:avLst/>
          </a:prstGeom>
          <a:ln w="12700" cap="sq">
            <a:solidFill>
              <a:srgbClr val="000000"/>
            </a:solidFill>
            <a:prstDash val="solid"/>
            <a:miter lim="800000"/>
          </a:ln>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dirty="0">
                <a:solidFill>
                  <a:prstClr val="black"/>
                </a:solidFill>
                <a:latin typeface="BIZ UDPゴシック" panose="020B0400000000000000" pitchFamily="50" charset="-128"/>
                <a:ea typeface="BIZ UDPゴシック" panose="020B0400000000000000" pitchFamily="50" charset="-128"/>
              </a:rPr>
              <a:t>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6" name="タイトル 1">
            <a:extLst>
              <a:ext uri="{FF2B5EF4-FFF2-40B4-BE49-F238E27FC236}">
                <a16:creationId xmlns:a16="http://schemas.microsoft.com/office/drawing/2014/main" id="{F09162C8-493D-653A-419C-9C34AFD1436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タイトル 1">
            <a:extLst>
              <a:ext uri="{FF2B5EF4-FFF2-40B4-BE49-F238E27FC236}">
                <a16:creationId xmlns:a16="http://schemas.microsoft.com/office/drawing/2014/main" id="{5973083B-459C-2B3C-CC0E-B87917A31551}"/>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26BB9148-5227-E8EF-E681-AD0C58A4EA8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Tree>
    <p:extLst>
      <p:ext uri="{BB962C8B-B14F-4D97-AF65-F5344CB8AC3E}">
        <p14:creationId xmlns:p14="http://schemas.microsoft.com/office/powerpoint/2010/main" val="188100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FC798509-DA8B-940B-EC4A-7EFEAF73C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962" y="2403883"/>
            <a:ext cx="2428786" cy="4320000"/>
          </a:xfrm>
          <a:prstGeom prst="rect">
            <a:avLst/>
          </a:prstGeom>
          <a:ln>
            <a:solidFill>
              <a:schemeClr val="tx1"/>
            </a:solidFill>
          </a:ln>
        </p:spPr>
      </p:pic>
      <p:pic>
        <p:nvPicPr>
          <p:cNvPr id="2" name="図 1"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64D0DDBE-79CF-70B8-F6D7-B3C43E04F2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1823" y="2403883"/>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31866" y="5060515"/>
            <a:ext cx="2830119" cy="697905"/>
          </a:xfrm>
          <a:prstGeom prst="roundRect">
            <a:avLst>
              <a:gd name="adj" fmla="val 639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「登録をはじめる」をダブルタップします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541486" y="1495117"/>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094514" y="1512998"/>
            <a:ext cx="4049485" cy="755720"/>
          </a:xfrm>
          <a:prstGeom prst="rect">
            <a:avLst/>
          </a:prstGeom>
          <a:noFill/>
        </p:spPr>
        <p:txBody>
          <a:bodyPr wrap="square" rtlCol="0" anchor="t" anchorCtr="0">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利用規約・プライバシーポリシーをチェックし「次へ」をダブルタップします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54279" y="4433455"/>
            <a:ext cx="2209109" cy="515926"/>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6" name="タイトル 1">
            <a:extLst>
              <a:ext uri="{FF2B5EF4-FFF2-40B4-BE49-F238E27FC236}">
                <a16:creationId xmlns:a16="http://schemas.microsoft.com/office/drawing/2014/main" id="{ABAA441E-524D-6806-5997-F7403568DCD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7" name="サブタイトル 2">
            <a:extLst>
              <a:ext uri="{FF2B5EF4-FFF2-40B4-BE49-F238E27FC236}">
                <a16:creationId xmlns:a16="http://schemas.microsoft.com/office/drawing/2014/main" id="{0EFF2248-FF60-1CDB-D9FB-5286286F7B8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10" name="四角形: 角を丸くする 9">
            <a:extLst>
              <a:ext uri="{FF2B5EF4-FFF2-40B4-BE49-F238E27FC236}">
                <a16:creationId xmlns:a16="http://schemas.microsoft.com/office/drawing/2014/main" id="{76F0807F-C762-0424-EF87-E2F86AE16858}"/>
              </a:ext>
            </a:extLst>
          </p:cNvPr>
          <p:cNvSpPr/>
          <p:nvPr/>
        </p:nvSpPr>
        <p:spPr>
          <a:xfrm>
            <a:off x="5473393" y="4227445"/>
            <a:ext cx="326158" cy="662125"/>
          </a:xfrm>
          <a:prstGeom prst="roundRect">
            <a:avLst>
              <a:gd name="adj" fmla="val 639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520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DEFBC96-2393-0E7A-E051-18E01D810A31}"/>
              </a:ext>
            </a:extLst>
          </p:cNvPr>
          <p:cNvPicPr>
            <a:picLocks/>
          </p:cNvPicPr>
          <p:nvPr/>
        </p:nvPicPr>
        <p:blipFill>
          <a:blip r:embed="rId4"/>
          <a:stretch>
            <a:fillRect/>
          </a:stretch>
        </p:blipFill>
        <p:spPr>
          <a:xfrm>
            <a:off x="5438404" y="2407151"/>
            <a:ext cx="2430000" cy="4320000"/>
          </a:xfrm>
          <a:prstGeom prst="rect">
            <a:avLst/>
          </a:prstGeom>
          <a:ln>
            <a:solidFill>
              <a:schemeClr val="tx1"/>
            </a:solidFill>
          </a:ln>
        </p:spPr>
      </p:pic>
      <p:pic>
        <p:nvPicPr>
          <p:cNvPr id="2" name="図 1">
            <a:extLst>
              <a:ext uri="{FF2B5EF4-FFF2-40B4-BE49-F238E27FC236}">
                <a16:creationId xmlns:a16="http://schemas.microsoft.com/office/drawing/2014/main" id="{CBB50AAD-6B6C-5FD6-E423-C8443E0F94F1}"/>
              </a:ext>
            </a:extLst>
          </p:cNvPr>
          <p:cNvPicPr>
            <a:picLocks/>
          </p:cNvPicPr>
          <p:nvPr/>
        </p:nvPicPr>
        <p:blipFill>
          <a:blip r:embed="rId5"/>
          <a:stretch>
            <a:fillRect/>
          </a:stretch>
        </p:blipFill>
        <p:spPr>
          <a:xfrm>
            <a:off x="1245488" y="2404847"/>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37527" y="4920196"/>
            <a:ext cx="2831754" cy="58477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メールアドレスを入力し、</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確認コードを送信」をダブルタップします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確認コードを</a:t>
            </a:r>
            <a:r>
              <a:rPr lang="ja-JP" altLang="en-US" dirty="0">
                <a:solidFill>
                  <a:prstClr val="black"/>
                </a:solidFill>
                <a:latin typeface="BIZ UDPゴシック" panose="020B0400000000000000" pitchFamily="50" charset="-128"/>
                <a:ea typeface="BIZ UDPゴシック" panose="020B0400000000000000" pitchFamily="50" charset="-128"/>
              </a:rPr>
              <a:t>入力し、</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「次へ」をダブルタップします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0468" y="4321479"/>
            <a:ext cx="2677444" cy="47471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E74368A5-1655-90B5-68CB-9629BD3986E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5" name="タイトル 1">
            <a:extLst>
              <a:ext uri="{FF2B5EF4-FFF2-40B4-BE49-F238E27FC236}">
                <a16:creationId xmlns:a16="http://schemas.microsoft.com/office/drawing/2014/main" id="{F2ECD715-6300-6321-EE54-494656621B0C}"/>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91C545F8-0456-A845-18D6-1D13A9AEABB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4" name="四角形: 角を丸くする 3">
            <a:extLst>
              <a:ext uri="{FF2B5EF4-FFF2-40B4-BE49-F238E27FC236}">
                <a16:creationId xmlns:a16="http://schemas.microsoft.com/office/drawing/2014/main" id="{93CE3C9D-2A99-6477-4F32-6C37D6B262AB}"/>
              </a:ext>
            </a:extLst>
          </p:cNvPr>
          <p:cNvSpPr/>
          <p:nvPr/>
        </p:nvSpPr>
        <p:spPr>
          <a:xfrm>
            <a:off x="1130468" y="5544896"/>
            <a:ext cx="2677444" cy="47471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878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9157BF1-49D8-7E58-558E-1CB20C00D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3190" y="2407223"/>
            <a:ext cx="2428786" cy="4320000"/>
          </a:xfrm>
          <a:prstGeom prst="rect">
            <a:avLst/>
          </a:prstGeom>
          <a:ln>
            <a:solidFill>
              <a:schemeClr val="tx1"/>
            </a:solidFill>
          </a:ln>
        </p:spPr>
      </p:pic>
      <p:pic>
        <p:nvPicPr>
          <p:cNvPr id="2" name="図 1">
            <a:extLst>
              <a:ext uri="{FF2B5EF4-FFF2-40B4-BE49-F238E27FC236}">
                <a16:creationId xmlns:a16="http://schemas.microsoft.com/office/drawing/2014/main" id="{E06750E5-5DD0-16A1-1066-F72A2751EF9C}"/>
              </a:ext>
            </a:extLst>
          </p:cNvPr>
          <p:cNvPicPr>
            <a:picLocks/>
          </p:cNvPicPr>
          <p:nvPr/>
        </p:nvPicPr>
        <p:blipFill>
          <a:blip r:embed="rId5"/>
          <a:stretch>
            <a:fillRect/>
          </a:stretch>
        </p:blipFill>
        <p:spPr>
          <a:xfrm>
            <a:off x="1239931" y="2407223"/>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メールアドレスを確認し、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893190"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433190" y="1512998"/>
            <a:ext cx="3710809"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登録完了画面が表示されますので、「はじめる」をダブルタップします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8548" y="4670251"/>
            <a:ext cx="2592766" cy="584776"/>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D2A5004A-6A02-C060-30CC-91EB27E53A9D}"/>
              </a:ext>
            </a:extLst>
          </p:cNvPr>
          <p:cNvSpPr/>
          <p:nvPr/>
        </p:nvSpPr>
        <p:spPr>
          <a:xfrm>
            <a:off x="5361631" y="3998458"/>
            <a:ext cx="2592766" cy="584775"/>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8682D374-FBE9-BE4D-A771-F11A608ECCC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8" name="タイトル 1">
            <a:extLst>
              <a:ext uri="{FF2B5EF4-FFF2-40B4-BE49-F238E27FC236}">
                <a16:creationId xmlns:a16="http://schemas.microsoft.com/office/drawing/2014/main" id="{7DEBE956-8A23-D1A7-855F-B672AA724E94}"/>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9" name="サブタイトル 2">
            <a:extLst>
              <a:ext uri="{FF2B5EF4-FFF2-40B4-BE49-F238E27FC236}">
                <a16:creationId xmlns:a16="http://schemas.microsoft.com/office/drawing/2014/main" id="{939CA72E-044F-2AFC-5DB1-7CAB23BA307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Tree>
    <p:extLst>
      <p:ext uri="{BB962C8B-B14F-4D97-AF65-F5344CB8AC3E}">
        <p14:creationId xmlns:p14="http://schemas.microsoft.com/office/powerpoint/2010/main" val="332235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588D4E8-BEA4-F86F-F527-D4A20661E0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5965" y="2410001"/>
            <a:ext cx="2428786" cy="4320000"/>
          </a:xfrm>
          <a:prstGeom prst="rect">
            <a:avLst/>
          </a:prstGeom>
          <a:ln>
            <a:solidFill>
              <a:schemeClr val="tx1"/>
            </a:solidFill>
          </a:ln>
        </p:spPr>
      </p:pic>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5CE8F93-4FF0-40EA-4AC6-5E7D0A7740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0783" y="2410957"/>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メニューが表示されますので、</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矢印: 下 3">
            <a:extLst>
              <a:ext uri="{FF2B5EF4-FFF2-40B4-BE49-F238E27FC236}">
                <a16:creationId xmlns:a16="http://schemas.microsoft.com/office/drawing/2014/main" id="{506B8B1D-9954-CEE0-2003-1E8E35CFC57B}"/>
              </a:ext>
            </a:extLst>
          </p:cNvPr>
          <p:cNvSpPr/>
          <p:nvPr/>
        </p:nvSpPr>
        <p:spPr>
          <a:xfrm rot="10800000">
            <a:off x="6353317" y="3429000"/>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AD9953DE-EF01-9A9D-25F8-6AB7BD142883}"/>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10" name="サブタイトル 2">
            <a:extLst>
              <a:ext uri="{FF2B5EF4-FFF2-40B4-BE49-F238E27FC236}">
                <a16:creationId xmlns:a16="http://schemas.microsoft.com/office/drawing/2014/main" id="{53027A39-4AD8-FACD-9B29-494FF189424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マイナポータルのログアウト方法です</a:t>
            </a:r>
          </a:p>
        </p:txBody>
      </p:sp>
      <p:sp>
        <p:nvSpPr>
          <p:cNvPr id="12" name="テキスト ボックス 11">
            <a:extLst>
              <a:ext uri="{FF2B5EF4-FFF2-40B4-BE49-F238E27FC236}">
                <a16:creationId xmlns:a16="http://schemas.microsoft.com/office/drawing/2014/main" id="{743C4F57-3C89-2354-562A-70408C7CF3D4}"/>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07193B55-160B-A395-C45D-750280091C2B}"/>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7" name="Picture 6">
            <a:extLst>
              <a:ext uri="{FF2B5EF4-FFF2-40B4-BE49-F238E27FC236}">
                <a16:creationId xmlns:a16="http://schemas.microsoft.com/office/drawing/2014/main" id="{4207EB36-61B9-1C5B-EF44-331BA282560C}"/>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9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DA2D980-3598-F128-8510-C46129EE74DC}"/>
              </a:ext>
            </a:extLst>
          </p:cNvPr>
          <p:cNvSpPr/>
          <p:nvPr/>
        </p:nvSpPr>
        <p:spPr>
          <a:xfrm>
            <a:off x="2565846" y="1738956"/>
            <a:ext cx="6229226" cy="340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マイナンバーカードを使ったスマホでの確定申告に必要なもの（事前準備）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Ｐ１０過去に申告されたことがある方へ</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Ｐ１１</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マイナポータルアプリインストールのしかた</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Ｐ１３</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マイナポータルのログイン</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ログアウト方法</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Ｐ１９</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マイナポータルと</a:t>
            </a: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を連携</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Ｐ２８</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自宅で申告書の作成・送信を行う場合の注意事項</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Ｐ４３</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困った時の相談窓口</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a:t>
            </a:r>
            <a:r>
              <a:rPr lang="ja-JP" altLang="en-US" dirty="0">
                <a:ln w="0"/>
                <a:solidFill>
                  <a:prstClr val="black"/>
                </a:solidFill>
                <a:latin typeface="BIZ UDPゴシック" panose="020B0400000000000000" pitchFamily="50" charset="-128"/>
                <a:ea typeface="BIZ UDPゴシック" panose="020B0400000000000000" pitchFamily="50" charset="-128"/>
              </a:rPr>
              <a:t>４</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D8A940B0-CE96-11C0-1004-01579EB34AE3}"/>
              </a:ext>
            </a:extLst>
          </p:cNvPr>
          <p:cNvSpPr/>
          <p:nvPr/>
        </p:nvSpPr>
        <p:spPr>
          <a:xfrm>
            <a:off x="1890254" y="1738956"/>
            <a:ext cx="675592" cy="340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2-G</a:t>
            </a:r>
          </a:p>
        </p:txBody>
      </p:sp>
      <p:sp>
        <p:nvSpPr>
          <p:cNvPr id="10" name="テキスト ボックス 9">
            <a:extLst>
              <a:ext uri="{FF2B5EF4-FFF2-40B4-BE49-F238E27FC236}">
                <a16:creationId xmlns:a16="http://schemas.microsoft.com/office/drawing/2014/main" id="{19779680-F5BC-518A-170C-B28940BE1B18}"/>
              </a:ext>
            </a:extLst>
          </p:cNvPr>
          <p:cNvSpPr txBox="1"/>
          <p:nvPr/>
        </p:nvSpPr>
        <p:spPr>
          <a:xfrm>
            <a:off x="1890254" y="907970"/>
            <a:ext cx="6839282" cy="830987"/>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を利用できるようにしましょう　 </a:t>
            </a:r>
          </a:p>
        </p:txBody>
      </p:sp>
      <p:sp>
        <p:nvSpPr>
          <p:cNvPr id="3" name="正方形/長方形 2">
            <a:extLst>
              <a:ext uri="{FF2B5EF4-FFF2-40B4-BE49-F238E27FC236}">
                <a16:creationId xmlns:a16="http://schemas.microsoft.com/office/drawing/2014/main" id="{853FBB5A-E8B6-D1BC-1E0F-D14A0F33C9F7}"/>
              </a:ext>
            </a:extLst>
          </p:cNvPr>
          <p:cNvSpPr/>
          <p:nvPr/>
        </p:nvSpPr>
        <p:spPr>
          <a:xfrm>
            <a:off x="2565846" y="5174391"/>
            <a:ext cx="6229226" cy="967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a:t>
            </a:r>
            <a:r>
              <a:rPr lang="ja-JP" altLang="en-US" dirty="0">
                <a:ln w="0"/>
                <a:solidFill>
                  <a:prstClr val="black"/>
                </a:solidFill>
                <a:latin typeface="BIZ UDPゴシック" panose="020B0400000000000000" pitchFamily="50" charset="-128"/>
                <a:ea typeface="BIZ UDPゴシック" panose="020B0400000000000000" pitchFamily="50" charset="-128"/>
              </a:rPr>
              <a:t>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マイナポータル連携に係る事前準備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a:t>
            </a:r>
            <a:r>
              <a:rPr lang="ja-JP" altLang="en-US" dirty="0">
                <a:ln w="0"/>
                <a:solidFill>
                  <a:prstClr val="black"/>
                </a:solidFill>
                <a:latin typeface="BIZ UDPゴシック" panose="020B0400000000000000" pitchFamily="50" charset="-128"/>
                <a:ea typeface="BIZ UDPゴシック" panose="020B0400000000000000" pitchFamily="50" charset="-128"/>
              </a:rPr>
              <a:t>６</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34966177-8BA4-0F18-B309-BFF65A0BE183}"/>
              </a:ext>
            </a:extLst>
          </p:cNvPr>
          <p:cNvSpPr/>
          <p:nvPr/>
        </p:nvSpPr>
        <p:spPr>
          <a:xfrm>
            <a:off x="1890254" y="5174391"/>
            <a:ext cx="675592" cy="856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参考</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790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AF6E6A92-133F-E864-4D20-45B39FE1A8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5144" y="24122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151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「ログアウト」をダブルタップ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再度</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ログアウト」を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四角形: 角を丸くする 18">
            <a:extLst>
              <a:ext uri="{FF2B5EF4-FFF2-40B4-BE49-F238E27FC236}">
                <a16:creationId xmlns:a16="http://schemas.microsoft.com/office/drawing/2014/main" id="{E32656C0-9017-CA19-CFF2-5EFDC285C3E3}"/>
              </a:ext>
            </a:extLst>
          </p:cNvPr>
          <p:cNvSpPr/>
          <p:nvPr/>
        </p:nvSpPr>
        <p:spPr>
          <a:xfrm>
            <a:off x="1380428" y="255738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9881D619-13C1-4A0F-8180-4E712033305C}"/>
              </a:ext>
            </a:extLst>
          </p:cNvPr>
          <p:cNvSpPr/>
          <p:nvPr/>
        </p:nvSpPr>
        <p:spPr>
          <a:xfrm>
            <a:off x="1617688" y="4080995"/>
            <a:ext cx="1702457" cy="9144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キャプチャ張替え</a:t>
            </a:r>
            <a:endParaRPr kumimoji="1" lang="ja-JP" altLang="en-US" dirty="0"/>
          </a:p>
        </p:txBody>
      </p:sp>
      <p:pic>
        <p:nvPicPr>
          <p:cNvPr id="12290" name="Picture 2">
            <a:extLst>
              <a:ext uri="{FF2B5EF4-FFF2-40B4-BE49-F238E27FC236}">
                <a16:creationId xmlns:a16="http://schemas.microsoft.com/office/drawing/2014/main" id="{26E70B5C-05DF-A480-A913-08C44D92FF0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44670"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6B740523-4EAB-1E70-770A-DE44A9A04C17}"/>
              </a:ext>
            </a:extLst>
          </p:cNvPr>
          <p:cNvSpPr/>
          <p:nvPr/>
        </p:nvSpPr>
        <p:spPr>
          <a:xfrm>
            <a:off x="1132531" y="4210490"/>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22C39F8-6E92-52A7-EF0F-75B7BF3DD802}"/>
              </a:ext>
            </a:extLst>
          </p:cNvPr>
          <p:cNvSpPr/>
          <p:nvPr/>
        </p:nvSpPr>
        <p:spPr>
          <a:xfrm>
            <a:off x="5361561" y="4028392"/>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B6877731-6165-8880-52AB-6245897CC55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タイトル 1">
            <a:extLst>
              <a:ext uri="{FF2B5EF4-FFF2-40B4-BE49-F238E27FC236}">
                <a16:creationId xmlns:a16="http://schemas.microsoft.com/office/drawing/2014/main" id="{7228CC79-03B0-1787-FC1A-73D4FA5A74CF}"/>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A572C258-57BA-42EA-76EE-10344791EFA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マイナポータルのログアウト方法です</a:t>
            </a:r>
          </a:p>
        </p:txBody>
      </p:sp>
    </p:spTree>
    <p:extLst>
      <p:ext uri="{BB962C8B-B14F-4D97-AF65-F5344CB8AC3E}">
        <p14:creationId xmlns:p14="http://schemas.microsoft.com/office/powerpoint/2010/main" val="1352490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1A99DC8A-7C6B-A310-8C71-4DE665A970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5965" y="2410001"/>
            <a:ext cx="2428786" cy="4320000"/>
          </a:xfrm>
          <a:prstGeom prst="rect">
            <a:avLst/>
          </a:prstGeom>
          <a:ln>
            <a:solidFill>
              <a:schemeClr val="tx1"/>
            </a:solidFill>
          </a:ln>
        </p:spPr>
      </p:pic>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714570B-295C-8D51-8892-031EC7647E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0783" y="2410957"/>
            <a:ext cx="2428786" cy="4320000"/>
          </a:xfrm>
          <a:prstGeom prst="rect">
            <a:avLst/>
          </a:prstGeom>
          <a:ln>
            <a:solidFill>
              <a:schemeClr val="tx1"/>
            </a:solidFill>
          </a:ln>
        </p:spPr>
      </p:pic>
      <p:pic>
        <p:nvPicPr>
          <p:cNvPr id="32" name="Picture 3">
            <a:extLst>
              <a:ext uri="{FF2B5EF4-FFF2-40B4-BE49-F238E27FC236}">
                <a16:creationId xmlns:a16="http://schemas.microsoft.com/office/drawing/2014/main" id="{F522DB1F-B08C-BE4A-E9B9-A70DE8C829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46973" y="240655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6534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「外部サイトとの連携」をダブルタップします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国税電子申告・納税システム（</a:t>
            </a: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と連携しましょう</a:t>
            </a:r>
          </a:p>
        </p:txBody>
      </p:sp>
      <p:pic>
        <p:nvPicPr>
          <p:cNvPr id="25" name="Picture 6">
            <a:extLst>
              <a:ext uri="{FF2B5EF4-FFF2-40B4-BE49-F238E27FC236}">
                <a16:creationId xmlns:a16="http://schemas.microsoft.com/office/drawing/2014/main" id="{DB3FF7CC-73E4-9794-8F64-913E60933F00}"/>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3354964" y="1575036"/>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四角形: 角を丸くする 27">
            <a:extLst>
              <a:ext uri="{FF2B5EF4-FFF2-40B4-BE49-F238E27FC236}">
                <a16:creationId xmlns:a16="http://schemas.microsoft.com/office/drawing/2014/main" id="{DE978C46-6C66-B3B8-A96C-CEE7908BBE91}"/>
              </a:ext>
            </a:extLst>
          </p:cNvPr>
          <p:cNvSpPr/>
          <p:nvPr/>
        </p:nvSpPr>
        <p:spPr>
          <a:xfrm>
            <a:off x="3190202" y="2560363"/>
            <a:ext cx="443824" cy="3259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1D862080-EFF0-983D-E7F9-558217AFCE61}"/>
              </a:ext>
            </a:extLst>
          </p:cNvPr>
          <p:cNvSpPr/>
          <p:nvPr/>
        </p:nvSpPr>
        <p:spPr>
          <a:xfrm>
            <a:off x="5515797" y="469242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8977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B2883C9-32B7-3AA3-9BAE-86490E083C97}"/>
              </a:ext>
            </a:extLst>
          </p:cNvPr>
          <p:cNvPicPr>
            <a:picLocks noChangeAspect="1"/>
          </p:cNvPicPr>
          <p:nvPr/>
        </p:nvPicPr>
        <p:blipFill>
          <a:blip r:embed="rId4" cstate="screen">
            <a:extLst>
              <a:ext uri="{28A0092B-C50C-407E-A947-70E740481C1C}">
                <a14:useLocalDpi xmlns:a14="http://schemas.microsoft.com/office/drawing/2010/main"/>
              </a:ext>
            </a:extLst>
          </a:blip>
          <a:srcRect b="20995"/>
          <a:stretch/>
        </p:blipFill>
        <p:spPr>
          <a:xfrm>
            <a:off x="5491259" y="2378566"/>
            <a:ext cx="2525400" cy="4317802"/>
          </a:xfrm>
          <a:prstGeom prst="rect">
            <a:avLst/>
          </a:prstGeom>
          <a:solidFill>
            <a:srgbClr val="000000">
              <a:shade val="95000"/>
            </a:srgbClr>
          </a:solidFill>
          <a:ln w="12700" cap="sq">
            <a:solidFill>
              <a:srgbClr val="000000"/>
            </a:solidFill>
            <a:miter lim="800000"/>
          </a:ln>
          <a:effectLst/>
        </p:spPr>
      </p:pic>
      <p:pic>
        <p:nvPicPr>
          <p:cNvPr id="23" name="Picture 2" descr="画像のプレビュー">
            <a:extLst>
              <a:ext uri="{FF2B5EF4-FFF2-40B4-BE49-F238E27FC236}">
                <a16:creationId xmlns:a16="http://schemas.microsoft.com/office/drawing/2014/main" id="{ACC1CC5E-5F0E-61C0-CCF8-3ED71B1687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5" cy="4319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「連携」をダブルタップします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国税電子申告・納税システム（</a:t>
            </a: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と連携しましょう</a:t>
            </a:r>
          </a:p>
        </p:txBody>
      </p:sp>
      <p:sp>
        <p:nvSpPr>
          <p:cNvPr id="24" name="四角形: 角を丸くする 23">
            <a:extLst>
              <a:ext uri="{FF2B5EF4-FFF2-40B4-BE49-F238E27FC236}">
                <a16:creationId xmlns:a16="http://schemas.microsoft.com/office/drawing/2014/main" id="{A26F8200-B9E7-A5D5-1C8D-51CE2E91FC45}"/>
              </a:ext>
            </a:extLst>
          </p:cNvPr>
          <p:cNvSpPr/>
          <p:nvPr/>
        </p:nvSpPr>
        <p:spPr>
          <a:xfrm>
            <a:off x="1297130" y="6007399"/>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3A3C8592-F6C3-3C3B-63B3-71A9F4B9CE22}"/>
              </a:ext>
            </a:extLst>
          </p:cNvPr>
          <p:cNvSpPr/>
          <p:nvPr/>
        </p:nvSpPr>
        <p:spPr>
          <a:xfrm>
            <a:off x="5519447" y="4766087"/>
            <a:ext cx="2525400"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4571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画像のプレビュー">
            <a:extLst>
              <a:ext uri="{FF2B5EF4-FFF2-40B4-BE49-F238E27FC236}">
                <a16:creationId xmlns:a16="http://schemas.microsoft.com/office/drawing/2014/main" id="{E1DCF208-EB06-E665-5CE7-CDE016C80C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6324" y="2405554"/>
            <a:ext cx="2434916" cy="4330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2" descr="画像のプレビュー">
            <a:extLst>
              <a:ext uri="{FF2B5EF4-FFF2-40B4-BE49-F238E27FC236}">
                <a16:creationId xmlns:a16="http://schemas.microsoft.com/office/drawing/2014/main" id="{BB856893-A2C4-6896-E23F-F6DFA9ED8B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2636" y="2405554"/>
            <a:ext cx="2434916" cy="4330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95319" y="1518895"/>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646523" y="1512998"/>
            <a:ext cx="3925477"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e-Tax</a:t>
            </a:r>
            <a:r>
              <a:rPr lang="ja-JP" altLang="en-US" sz="1800" dirty="0">
                <a:solidFill>
                  <a:prstClr val="black"/>
                </a:solidFill>
                <a:latin typeface="BIZ UDPゴシック" panose="020B0400000000000000" pitchFamily="50" charset="-128"/>
                <a:ea typeface="BIZ UDPゴシック" panose="020B0400000000000000" pitchFamily="50" charset="-128"/>
              </a:rPr>
              <a:t>をはじめて利用する方は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お手続きの流れへ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431455"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4934197" y="1512998"/>
            <a:ext cx="4485574"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すでに</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を利用したことがある方は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へログイン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の利用状況により、手続が異なります</a:t>
            </a:r>
          </a:p>
        </p:txBody>
      </p:sp>
      <p:sp>
        <p:nvSpPr>
          <p:cNvPr id="23" name="テキスト ボックス 22">
            <a:extLst>
              <a:ext uri="{FF2B5EF4-FFF2-40B4-BE49-F238E27FC236}">
                <a16:creationId xmlns:a16="http://schemas.microsoft.com/office/drawing/2014/main" id="{B21B9C32-5A96-EDE0-0587-A53BF10406A0}"/>
              </a:ext>
            </a:extLst>
          </p:cNvPr>
          <p:cNvSpPr txBox="1"/>
          <p:nvPr/>
        </p:nvSpPr>
        <p:spPr>
          <a:xfrm>
            <a:off x="3657569" y="2785782"/>
            <a:ext cx="1328734"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❶</a:t>
            </a:r>
            <a:r>
              <a:rPr lang="ja-JP" altLang="en-US" sz="1800" dirty="0">
                <a:solidFill>
                  <a:schemeClr val="accent1"/>
                </a:solidFill>
                <a:latin typeface="BIZ UDPゴシック" panose="020B0400000000000000" pitchFamily="50" charset="-128"/>
                <a:ea typeface="BIZ UDPゴシック" panose="020B0400000000000000" pitchFamily="50" charset="-128"/>
              </a:rPr>
              <a:t>の場合→</a:t>
            </a:r>
            <a:r>
              <a:rPr lang="en-US" altLang="ja-JP" sz="1800" dirty="0">
                <a:solidFill>
                  <a:schemeClr val="accent1"/>
                </a:solidFill>
                <a:latin typeface="BIZ UDPゴシック" panose="020B0400000000000000" pitchFamily="50" charset="-128"/>
                <a:ea typeface="BIZ UDPゴシック" panose="020B0400000000000000" pitchFamily="50" charset="-128"/>
              </a:rPr>
              <a:t>p</a:t>
            </a:r>
            <a:r>
              <a:rPr lang="ja-JP" altLang="en-US" sz="1800" dirty="0">
                <a:solidFill>
                  <a:schemeClr val="accent1"/>
                </a:solidFill>
                <a:latin typeface="BIZ UDPゴシック" panose="020B0400000000000000" pitchFamily="50" charset="-128"/>
                <a:ea typeface="BIZ UDPゴシック" panose="020B0400000000000000" pitchFamily="50" charset="-128"/>
              </a:rPr>
              <a:t>３１へ</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DC36DB0-AA71-92A0-CBA2-C876BF139410}"/>
              </a:ext>
            </a:extLst>
          </p:cNvPr>
          <p:cNvSpPr txBox="1"/>
          <p:nvPr/>
        </p:nvSpPr>
        <p:spPr>
          <a:xfrm>
            <a:off x="7891239" y="2785782"/>
            <a:ext cx="1382813"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❷</a:t>
            </a:r>
            <a:r>
              <a:rPr lang="ja-JP" altLang="en-US" sz="1800" dirty="0">
                <a:solidFill>
                  <a:schemeClr val="accent1"/>
                </a:solidFill>
                <a:latin typeface="BIZ UDPゴシック" panose="020B0400000000000000" pitchFamily="50" charset="-128"/>
                <a:ea typeface="BIZ UDPゴシック" panose="020B0400000000000000" pitchFamily="50" charset="-128"/>
              </a:rPr>
              <a:t>の場合→</a:t>
            </a:r>
            <a:r>
              <a:rPr lang="en-US" altLang="ja-JP" sz="1800" dirty="0">
                <a:solidFill>
                  <a:schemeClr val="accent1"/>
                </a:solidFill>
                <a:latin typeface="BIZ UDPゴシック" panose="020B0400000000000000" pitchFamily="50" charset="-128"/>
                <a:ea typeface="BIZ UDPゴシック" panose="020B0400000000000000" pitchFamily="50" charset="-128"/>
              </a:rPr>
              <a:t>p</a:t>
            </a:r>
            <a:r>
              <a:rPr lang="ja-JP" altLang="en-US" sz="1800" dirty="0">
                <a:solidFill>
                  <a:schemeClr val="accent1"/>
                </a:solidFill>
                <a:latin typeface="BIZ UDPゴシック" panose="020B0400000000000000" pitchFamily="50" charset="-128"/>
                <a:ea typeface="BIZ UDPゴシック" panose="020B0400000000000000" pitchFamily="50" charset="-128"/>
              </a:rPr>
              <a:t>４１へ</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48E26EA7-EC6C-8CE7-7D1F-2BCBE0268077}"/>
              </a:ext>
            </a:extLst>
          </p:cNvPr>
          <p:cNvSpPr/>
          <p:nvPr/>
        </p:nvSpPr>
        <p:spPr>
          <a:xfrm>
            <a:off x="1314525" y="4245221"/>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04EE0EFA-6DF5-14A5-3165-433D7C5E706E}"/>
              </a:ext>
            </a:extLst>
          </p:cNvPr>
          <p:cNvSpPr/>
          <p:nvPr/>
        </p:nvSpPr>
        <p:spPr>
          <a:xfrm>
            <a:off x="5528213" y="313292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4387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5A890A-C549-4391-AD7F-F18B4C095E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6800" y="2408400"/>
            <a:ext cx="2428786" cy="4320000"/>
          </a:xfrm>
          <a:prstGeom prst="rect">
            <a:avLst/>
          </a:prstGeom>
          <a:ln w="9525">
            <a:solidFill>
              <a:schemeClr val="tx1"/>
            </a:solidFill>
          </a:ln>
        </p:spPr>
      </p:pic>
      <p:pic>
        <p:nvPicPr>
          <p:cNvPr id="3" name="図 2">
            <a:extLst>
              <a:ext uri="{FF2B5EF4-FFF2-40B4-BE49-F238E27FC236}">
                <a16:creationId xmlns:a16="http://schemas.microsoft.com/office/drawing/2014/main" id="{A95EE490-A1BE-4EF3-81E3-D64C0EF3F2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000" y="2408400"/>
            <a:ext cx="2428786" cy="4320000"/>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2579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69973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123543" y="1512998"/>
            <a:ext cx="384585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「マイナンバーカード・スマホ用電子証明書の利用」をダブルタップします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矢印: 下 24">
            <a:extLst>
              <a:ext uri="{FF2B5EF4-FFF2-40B4-BE49-F238E27FC236}">
                <a16:creationId xmlns:a16="http://schemas.microsoft.com/office/drawing/2014/main" id="{0AD0E10D-58AD-C0E8-E704-77DD9A181D97}"/>
              </a:ext>
            </a:extLst>
          </p:cNvPr>
          <p:cNvSpPr/>
          <p:nvPr/>
        </p:nvSpPr>
        <p:spPr>
          <a:xfrm rot="10800000">
            <a:off x="2147321" y="352212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FB621F55-25EC-FC5D-365B-53971E77F60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4" name="四角形: 角を丸くする 3">
            <a:extLst>
              <a:ext uri="{FF2B5EF4-FFF2-40B4-BE49-F238E27FC236}">
                <a16:creationId xmlns:a16="http://schemas.microsoft.com/office/drawing/2014/main" id="{A3A31481-214A-D098-3CE0-763FD076F105}"/>
              </a:ext>
            </a:extLst>
          </p:cNvPr>
          <p:cNvSpPr/>
          <p:nvPr/>
        </p:nvSpPr>
        <p:spPr>
          <a:xfrm>
            <a:off x="5501785" y="5366268"/>
            <a:ext cx="2291137" cy="67977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136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9B526C13-22C1-AD09-D36E-7BE9B7725E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3878" y="2405008"/>
            <a:ext cx="2428786" cy="4320000"/>
          </a:xfrm>
          <a:prstGeom prst="rect">
            <a:avLst/>
          </a:prstGeom>
          <a:ln>
            <a:solidFill>
              <a:schemeClr val="tx1"/>
            </a:solidFill>
          </a:ln>
        </p:spPr>
      </p:pic>
      <p:pic>
        <p:nvPicPr>
          <p:cNvPr id="2" name="図 1" descr="ダイアグラム&#10;&#10;AI によって生成されたコンテンツは間違っている可能性があります。">
            <a:extLst>
              <a:ext uri="{FF2B5EF4-FFF2-40B4-BE49-F238E27FC236}">
                <a16:creationId xmlns:a16="http://schemas.microsoft.com/office/drawing/2014/main" id="{9DEEC94B-4333-BFA1-8A04-B9AD0901BA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1069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マイナンバーカードとスマートフォンの読み取り部を合わせます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1AEBC5AC-A393-CC87-7373-FE4BD76115EC}"/>
              </a:ext>
            </a:extLst>
          </p:cNvPr>
          <p:cNvSpPr/>
          <p:nvPr/>
        </p:nvSpPr>
        <p:spPr>
          <a:xfrm>
            <a:off x="1268079" y="4093416"/>
            <a:ext cx="2291137" cy="783339"/>
          </a:xfrm>
          <a:prstGeom prst="roundRect">
            <a:avLst>
              <a:gd name="adj" fmla="val 18870"/>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3A22C5E-4FC3-926A-33C2-45E6B47AFAF0}"/>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967737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AI によって生成されたコンテンツは間違っている可能性があります。">
            <a:extLst>
              <a:ext uri="{FF2B5EF4-FFF2-40B4-BE49-F238E27FC236}">
                <a16:creationId xmlns:a16="http://schemas.microsoft.com/office/drawing/2014/main" id="{9B7E6443-1ACB-BACD-2A4E-004E4BCF95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912" y="2416076"/>
            <a:ext cx="2428786" cy="4320000"/>
          </a:xfrm>
          <a:prstGeom prst="rect">
            <a:avLst/>
          </a:prstGeom>
          <a:ln>
            <a:solidFill>
              <a:schemeClr val="tx1"/>
            </a:solidFill>
          </a:ln>
        </p:spPr>
      </p:pic>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D08270D-54E3-A875-A274-276D5E21B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5873"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4" name="四角形: 角を丸くする 23">
            <a:extLst>
              <a:ext uri="{FF2B5EF4-FFF2-40B4-BE49-F238E27FC236}">
                <a16:creationId xmlns:a16="http://schemas.microsoft.com/office/drawing/2014/main" id="{A60F0FC4-5B06-ED13-EED1-D598C460434F}"/>
              </a:ext>
            </a:extLst>
          </p:cNvPr>
          <p:cNvSpPr/>
          <p:nvPr/>
        </p:nvSpPr>
        <p:spPr>
          <a:xfrm>
            <a:off x="1310602" y="6242782"/>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E61543F-C7CF-F02F-29F5-FDADCFE8E95F}"/>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2925159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テキスト&#10;&#10;AI によって生成されたコンテンツは間違っている可能性があります。">
            <a:extLst>
              <a:ext uri="{FF2B5EF4-FFF2-40B4-BE49-F238E27FC236}">
                <a16:creationId xmlns:a16="http://schemas.microsoft.com/office/drawing/2014/main" id="{802B8EE4-DA50-CC72-EFB7-4C8925B80157}"/>
              </a:ext>
            </a:extLst>
          </p:cNvPr>
          <p:cNvPicPr>
            <a:picLocks noChangeAspect="1"/>
          </p:cNvPicPr>
          <p:nvPr/>
        </p:nvPicPr>
        <p:blipFill>
          <a:blip r:embed="rId4" cstate="screen">
            <a:extLst>
              <a:ext uri="{28A0092B-C50C-407E-A947-70E740481C1C}">
                <a14:useLocalDpi xmlns:a14="http://schemas.microsoft.com/office/drawing/2010/main"/>
              </a:ext>
            </a:extLst>
          </a:blip>
          <a:srcRect b="14521"/>
          <a:stretch/>
        </p:blipFill>
        <p:spPr>
          <a:xfrm>
            <a:off x="3357608" y="2238690"/>
            <a:ext cx="2428786" cy="4492922"/>
          </a:xfrm>
          <a:prstGeom prst="rect">
            <a:avLst/>
          </a:prstGeom>
          <a:ln w="12700" cap="sq">
            <a:solidFill>
              <a:srgbClr val="000000"/>
            </a:solidFill>
            <a:miter lim="800000"/>
          </a:ln>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2" name="四角形: 角を丸くする 21">
            <a:extLst>
              <a:ext uri="{FF2B5EF4-FFF2-40B4-BE49-F238E27FC236}">
                <a16:creationId xmlns:a16="http://schemas.microsoft.com/office/drawing/2014/main" id="{9F7A8151-6D60-4C46-CEC0-205B8968F846}"/>
              </a:ext>
            </a:extLst>
          </p:cNvPr>
          <p:cNvSpPr/>
          <p:nvPr/>
        </p:nvSpPr>
        <p:spPr>
          <a:xfrm>
            <a:off x="3297381" y="2348208"/>
            <a:ext cx="570807" cy="24536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95CD3DC-33AC-3136-09DB-5FA382C59056}"/>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754185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10;&#10;AI によって生成されたコンテンツは間違っている可能性があります。">
            <a:extLst>
              <a:ext uri="{FF2B5EF4-FFF2-40B4-BE49-F238E27FC236}">
                <a16:creationId xmlns:a16="http://schemas.microsoft.com/office/drawing/2014/main" id="{2EABB547-3E09-4F9D-EBF1-8B3045FB9F9B}"/>
              </a:ext>
            </a:extLst>
          </p:cNvPr>
          <p:cNvPicPr>
            <a:picLocks noChangeAspect="1"/>
          </p:cNvPicPr>
          <p:nvPr/>
        </p:nvPicPr>
        <p:blipFill>
          <a:blip r:embed="rId4"/>
          <a:stretch>
            <a:fillRect/>
          </a:stretch>
        </p:blipFill>
        <p:spPr>
          <a:xfrm>
            <a:off x="1101254" y="2330765"/>
            <a:ext cx="3119619" cy="4395827"/>
          </a:xfrm>
          <a:prstGeom prst="rect">
            <a:avLst/>
          </a:prstGeom>
          <a:ln w="12700">
            <a:solidFill>
              <a:schemeClr val="tx1"/>
            </a:solidFill>
          </a:ln>
        </p:spPr>
      </p:pic>
      <p:pic>
        <p:nvPicPr>
          <p:cNvPr id="2" name="図 1">
            <a:extLst>
              <a:ext uri="{FF2B5EF4-FFF2-40B4-BE49-F238E27FC236}">
                <a16:creationId xmlns:a16="http://schemas.microsoft.com/office/drawing/2014/main" id="{0A7C5489-114A-EC96-59E1-528C7EF1BA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5669" y="2433417"/>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536871" cy="780855"/>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マイナンバーカード情報を利用</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券面入力用パスワード</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（数字</a:t>
            </a:r>
            <a:r>
              <a:rPr lang="en-US" altLang="ja-JP" sz="1800" dirty="0">
                <a:solidFill>
                  <a:prstClr val="black"/>
                </a:solidFill>
                <a:latin typeface="BIZ UDPゴシック" panose="020B0400000000000000" pitchFamily="50" charset="-128"/>
                <a:ea typeface="BIZ UDPゴシック" panose="020B0400000000000000" pitchFamily="50" charset="-128"/>
              </a:rPr>
              <a:t>4</a:t>
            </a:r>
            <a:r>
              <a:rPr lang="ja-JP" altLang="en-US" sz="1800" dirty="0">
                <a:solidFill>
                  <a:prstClr val="black"/>
                </a:solidFill>
                <a:latin typeface="BIZ UDPゴシック" panose="020B0400000000000000" pitchFamily="50" charset="-128"/>
                <a:ea typeface="BIZ UDPゴシック" panose="020B0400000000000000" pitchFamily="50" charset="-128"/>
              </a:rPr>
              <a:t>ケタ）を入力します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7" name="四角形: 角を丸くする 26">
            <a:extLst>
              <a:ext uri="{FF2B5EF4-FFF2-40B4-BE49-F238E27FC236}">
                <a16:creationId xmlns:a16="http://schemas.microsoft.com/office/drawing/2014/main" id="{824C42D1-66BE-79C3-F457-EAD53F12BF5E}"/>
              </a:ext>
            </a:extLst>
          </p:cNvPr>
          <p:cNvSpPr/>
          <p:nvPr/>
        </p:nvSpPr>
        <p:spPr>
          <a:xfrm>
            <a:off x="1354280" y="4759699"/>
            <a:ext cx="2691190" cy="41563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74A144E1-DADD-9E17-7830-788A42F12041}"/>
              </a:ext>
            </a:extLst>
          </p:cNvPr>
          <p:cNvSpPr/>
          <p:nvPr/>
        </p:nvSpPr>
        <p:spPr>
          <a:xfrm>
            <a:off x="5490096" y="4174923"/>
            <a:ext cx="2291137" cy="584776"/>
          </a:xfrm>
          <a:prstGeom prst="roundRect">
            <a:avLst>
              <a:gd name="adj" fmla="val 18870"/>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D995E75-11D9-CDF3-926A-D529FC88303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347703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E403774-6F00-3298-4F4B-23A2A92BAE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728" y="2408169"/>
            <a:ext cx="2428786" cy="4320000"/>
          </a:xfrm>
          <a:prstGeom prst="rect">
            <a:avLst/>
          </a:prstGeom>
          <a:ln>
            <a:solidFill>
              <a:schemeClr val="tx1"/>
            </a:solidFill>
          </a:ln>
        </p:spPr>
      </p:pic>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82F3889-417A-1B38-2A81-6F683D064A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3076" y="2408169"/>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48232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「読み取り開始」を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A45B44AF-B844-51AC-519E-4758EB178708}"/>
              </a:ext>
            </a:extLst>
          </p:cNvPr>
          <p:cNvSpPr/>
          <p:nvPr/>
        </p:nvSpPr>
        <p:spPr>
          <a:xfrm>
            <a:off x="5514485" y="6242782"/>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0A5B20C-58D4-1F7A-5130-2BEE22C10AE5}"/>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0523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e-Tax</a:t>
            </a:r>
            <a:r>
              <a:rPr lang="ja-JP" altLang="en-US" sz="4799" dirty="0">
                <a:solidFill>
                  <a:srgbClr val="4472C4"/>
                </a:solidFill>
                <a:latin typeface="BIZ UDPゴシック" panose="020B0400000000000000" pitchFamily="50" charset="-128"/>
                <a:ea typeface="BIZ UDPゴシック" panose="020B0400000000000000" pitchFamily="50" charset="-128"/>
              </a:rPr>
              <a:t>を知りましょう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157147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テキスト&#10;&#10;AI によって生成されたコンテンツは間違っている可能性があります。">
            <a:extLst>
              <a:ext uri="{FF2B5EF4-FFF2-40B4-BE49-F238E27FC236}">
                <a16:creationId xmlns:a16="http://schemas.microsoft.com/office/drawing/2014/main" id="{67401A66-C382-FC9C-A60A-012EF13691FA}"/>
              </a:ext>
            </a:extLst>
          </p:cNvPr>
          <p:cNvPicPr>
            <a:picLocks noChangeAspect="1"/>
          </p:cNvPicPr>
          <p:nvPr/>
        </p:nvPicPr>
        <p:blipFill>
          <a:blip r:embed="rId4" cstate="screen">
            <a:extLst>
              <a:ext uri="{28A0092B-C50C-407E-A947-70E740481C1C}">
                <a14:useLocalDpi xmlns:a14="http://schemas.microsoft.com/office/drawing/2010/main"/>
              </a:ext>
            </a:extLst>
          </a:blip>
          <a:srcRect b="14521"/>
          <a:stretch/>
        </p:blipFill>
        <p:spPr>
          <a:xfrm>
            <a:off x="5446973" y="2238690"/>
            <a:ext cx="2428786" cy="4492922"/>
          </a:xfrm>
          <a:prstGeom prst="rect">
            <a:avLst/>
          </a:prstGeom>
          <a:ln w="12700" cap="sq">
            <a:solidFill>
              <a:srgbClr val="000000"/>
            </a:solidFill>
            <a:miter lim="800000"/>
          </a:ln>
          <a:effectLst/>
        </p:spPr>
      </p:pic>
      <p:pic>
        <p:nvPicPr>
          <p:cNvPr id="2" name="図 1" descr="文字の書かれた紙&#10;&#10;AI によって生成されたコンテンツは間違っている可能性があります。">
            <a:extLst>
              <a:ext uri="{FF2B5EF4-FFF2-40B4-BE49-F238E27FC236}">
                <a16:creationId xmlns:a16="http://schemas.microsoft.com/office/drawing/2014/main" id="{E4394A97-82DF-C35C-3D7E-35062224EE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5812" y="2416076"/>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dirty="0">
                <a:solidFill>
                  <a:prstClr val="black"/>
                </a:solidFill>
                <a:latin typeface="BIZ UDPゴシック" panose="020B0400000000000000" pitchFamily="50" charset="-128"/>
                <a:ea typeface="BIZ UDPゴシック" panose="020B0400000000000000" pitchFamily="50" charset="-128"/>
              </a:rPr>
              <a:t>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左上の「</a:t>
            </a:r>
            <a:r>
              <a:rPr lang="en-US" altLang="ja-JP" sz="1800"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F38D4D09-EC61-3C0E-FBF0-4FE40E25E790}"/>
              </a:ext>
            </a:extLst>
          </p:cNvPr>
          <p:cNvSpPr/>
          <p:nvPr/>
        </p:nvSpPr>
        <p:spPr>
          <a:xfrm>
            <a:off x="5347723" y="2324457"/>
            <a:ext cx="624046" cy="275733"/>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44E6221-3674-5746-29FE-D354EE0203B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094541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D1B589-7760-4611-ACEC-08B12998E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6800" y="2408400"/>
            <a:ext cx="2428777" cy="4320000"/>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「必須」の項目を入力します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「内容確認する」をダブルタップします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3" name="テキスト ボックス 22">
            <a:extLst>
              <a:ext uri="{FF2B5EF4-FFF2-40B4-BE49-F238E27FC236}">
                <a16:creationId xmlns:a16="http://schemas.microsoft.com/office/drawing/2014/main" id="{A4059A06-0A83-3238-88AE-E04199E39803}"/>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pic>
        <p:nvPicPr>
          <p:cNvPr id="5" name="図 4">
            <a:extLst>
              <a:ext uri="{FF2B5EF4-FFF2-40B4-BE49-F238E27FC236}">
                <a16:creationId xmlns:a16="http://schemas.microsoft.com/office/drawing/2014/main" id="{A421ADF2-2854-4295-B249-08D5FB9780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2000" y="2408400"/>
            <a:ext cx="2428786" cy="4320000"/>
          </a:xfrm>
          <a:prstGeom prst="rect">
            <a:avLst/>
          </a:prstGeom>
          <a:ln w="9525">
            <a:solidFill>
              <a:schemeClr val="tx1"/>
            </a:solidFill>
          </a:ln>
        </p:spPr>
      </p:pic>
      <p:sp>
        <p:nvSpPr>
          <p:cNvPr id="4" name="四角形: 角を丸くする 3">
            <a:extLst>
              <a:ext uri="{FF2B5EF4-FFF2-40B4-BE49-F238E27FC236}">
                <a16:creationId xmlns:a16="http://schemas.microsoft.com/office/drawing/2014/main" id="{93036355-EE26-822D-8263-278A08FDBBB8}"/>
              </a:ext>
            </a:extLst>
          </p:cNvPr>
          <p:cNvSpPr/>
          <p:nvPr/>
        </p:nvSpPr>
        <p:spPr>
          <a:xfrm>
            <a:off x="5514485" y="4286390"/>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5024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0D22D43-C159-1739-79E2-6ABB97F72BBF}"/>
              </a:ext>
            </a:extLst>
          </p:cNvPr>
          <p:cNvPicPr>
            <a:picLocks noChangeAspect="1"/>
          </p:cNvPicPr>
          <p:nvPr/>
        </p:nvPicPr>
        <p:blipFill>
          <a:blip r:embed="rId4"/>
          <a:stretch>
            <a:fillRect/>
          </a:stretch>
        </p:blipFill>
        <p:spPr>
          <a:xfrm>
            <a:off x="5451219" y="2412366"/>
            <a:ext cx="2446736" cy="4344828"/>
          </a:xfrm>
          <a:prstGeom prst="rect">
            <a:avLst/>
          </a:prstGeom>
        </p:spPr>
      </p:pic>
      <p:pic>
        <p:nvPicPr>
          <p:cNvPr id="23" name="図 22">
            <a:extLst>
              <a:ext uri="{FF2B5EF4-FFF2-40B4-BE49-F238E27FC236}">
                <a16:creationId xmlns:a16="http://schemas.microsoft.com/office/drawing/2014/main" id="{D8CE2E91-8F4F-5343-4A40-8E92E73A6C2C}"/>
              </a:ext>
            </a:extLst>
          </p:cNvPr>
          <p:cNvPicPr>
            <a:picLocks noChangeAspect="1"/>
          </p:cNvPicPr>
          <p:nvPr/>
        </p:nvPicPr>
        <p:blipFill>
          <a:blip r:embed="rId5"/>
          <a:stretch>
            <a:fillRect/>
          </a:stretch>
        </p:blipFill>
        <p:spPr>
          <a:xfrm>
            <a:off x="1237646" y="2405688"/>
            <a:ext cx="2459382" cy="432621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「送信する」をダブルタップします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27" name="四角形: 角を丸くする 26">
            <a:extLst>
              <a:ext uri="{FF2B5EF4-FFF2-40B4-BE49-F238E27FC236}">
                <a16:creationId xmlns:a16="http://schemas.microsoft.com/office/drawing/2014/main" id="{3919B7E6-0AA4-C7ED-723C-08DDC59703B6}"/>
              </a:ext>
            </a:extLst>
          </p:cNvPr>
          <p:cNvSpPr/>
          <p:nvPr/>
        </p:nvSpPr>
        <p:spPr>
          <a:xfrm>
            <a:off x="5538251" y="5113352"/>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86001B0-B39A-2486-F86C-FDF0189ACAC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18" name="サブタイトル 2">
            <a:extLst>
              <a:ext uri="{FF2B5EF4-FFF2-40B4-BE49-F238E27FC236}">
                <a16:creationId xmlns:a16="http://schemas.microsoft.com/office/drawing/2014/main" id="{29DA9787-E44A-CEDF-261F-CE4593714D3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Tree>
    <p:extLst>
      <p:ext uri="{BB962C8B-B14F-4D97-AF65-F5344CB8AC3E}">
        <p14:creationId xmlns:p14="http://schemas.microsoft.com/office/powerpoint/2010/main" val="3346157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21469577-5350-B893-5BDD-2BE30DE5E573}"/>
              </a:ext>
            </a:extLst>
          </p:cNvPr>
          <p:cNvPicPr>
            <a:picLocks noChangeAspect="1"/>
          </p:cNvPicPr>
          <p:nvPr/>
        </p:nvPicPr>
        <p:blipFill>
          <a:blip r:embed="rId4"/>
          <a:stretch>
            <a:fillRect/>
          </a:stretch>
        </p:blipFill>
        <p:spPr>
          <a:xfrm>
            <a:off x="5437056" y="2408400"/>
            <a:ext cx="2426418" cy="4322439"/>
          </a:xfrm>
          <a:prstGeom prst="rect">
            <a:avLst/>
          </a:prstGeom>
          <a:ln>
            <a:solidFill>
              <a:schemeClr val="tx1"/>
            </a:solidFill>
          </a:ln>
        </p:spPr>
      </p:pic>
      <p:pic>
        <p:nvPicPr>
          <p:cNvPr id="18" name="図 17">
            <a:extLst>
              <a:ext uri="{FF2B5EF4-FFF2-40B4-BE49-F238E27FC236}">
                <a16:creationId xmlns:a16="http://schemas.microsoft.com/office/drawing/2014/main" id="{1C7EE114-5827-918A-923C-6310E9DBD394}"/>
              </a:ext>
            </a:extLst>
          </p:cNvPr>
          <p:cNvPicPr>
            <a:picLocks noChangeAspect="1"/>
          </p:cNvPicPr>
          <p:nvPr/>
        </p:nvPicPr>
        <p:blipFill>
          <a:blip r:embed="rId5"/>
          <a:stretch>
            <a:fillRect/>
          </a:stretch>
        </p:blipFill>
        <p:spPr>
          <a:xfrm>
            <a:off x="1242000" y="2408400"/>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⓳</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7" y="1512998"/>
            <a:ext cx="31664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「同意する」をダブルタップします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24" name="テキスト ボックス 23">
            <a:extLst>
              <a:ext uri="{FF2B5EF4-FFF2-40B4-BE49-F238E27FC236}">
                <a16:creationId xmlns:a16="http://schemas.microsoft.com/office/drawing/2014/main" id="{E672A13E-4E64-33BF-9799-33397F911782}"/>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25" name="サブタイトル 2">
            <a:extLst>
              <a:ext uri="{FF2B5EF4-FFF2-40B4-BE49-F238E27FC236}">
                <a16:creationId xmlns:a16="http://schemas.microsoft.com/office/drawing/2014/main" id="{E44126B9-F54B-3D4C-2806-2D12431A680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4" name="四角形: 角を丸くする 3">
            <a:extLst>
              <a:ext uri="{FF2B5EF4-FFF2-40B4-BE49-F238E27FC236}">
                <a16:creationId xmlns:a16="http://schemas.microsoft.com/office/drawing/2014/main" id="{556ABAE9-ECDD-14DE-9F09-DCAB3325CA90}"/>
              </a:ext>
            </a:extLst>
          </p:cNvPr>
          <p:cNvSpPr/>
          <p:nvPr/>
        </p:nvSpPr>
        <p:spPr>
          <a:xfrm>
            <a:off x="5501785" y="5609351"/>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86622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画像のプレビュー">
            <a:extLst>
              <a:ext uri="{FF2B5EF4-FFF2-40B4-BE49-F238E27FC236}">
                <a16:creationId xmlns:a16="http://schemas.microsoft.com/office/drawing/2014/main" id="{820348BD-A792-B824-6EE3-3E242674DE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2214" y="2417148"/>
            <a:ext cx="2429891" cy="43215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2B2E6AEB-DF1A-2402-8D4F-4D2DA4D06067}"/>
              </a:ext>
            </a:extLst>
          </p:cNvPr>
          <p:cNvPicPr>
            <a:picLocks noChangeAspect="1"/>
          </p:cNvPicPr>
          <p:nvPr/>
        </p:nvPicPr>
        <p:blipFill>
          <a:blip r:embed="rId5"/>
          <a:stretch>
            <a:fillRect/>
          </a:stretch>
        </p:blipFill>
        <p:spPr>
          <a:xfrm>
            <a:off x="1249369" y="2407430"/>
            <a:ext cx="2442354" cy="432447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83775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837751"/>
            <a:ext cx="369542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「同意する」をダブルタップします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83775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837751"/>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連携完了画面が表示されます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を利用したことがある方の連携方法です</a:t>
            </a:r>
          </a:p>
        </p:txBody>
      </p:sp>
      <p:sp>
        <p:nvSpPr>
          <p:cNvPr id="18" name="四角形: 角を丸くする 17">
            <a:extLst>
              <a:ext uri="{FF2B5EF4-FFF2-40B4-BE49-F238E27FC236}">
                <a16:creationId xmlns:a16="http://schemas.microsoft.com/office/drawing/2014/main" id="{EB8DB4B5-3238-7937-742F-B09C5E240701}"/>
              </a:ext>
            </a:extLst>
          </p:cNvPr>
          <p:cNvSpPr/>
          <p:nvPr/>
        </p:nvSpPr>
        <p:spPr>
          <a:xfrm>
            <a:off x="1317501" y="5371562"/>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662A7EB-479F-48B5-374B-4EFD7A03C521}"/>
              </a:ext>
            </a:extLst>
          </p:cNvPr>
          <p:cNvSpPr txBox="1"/>
          <p:nvPr/>
        </p:nvSpPr>
        <p:spPr>
          <a:xfrm>
            <a:off x="7338949" y="910427"/>
            <a:ext cx="1784498" cy="584775"/>
          </a:xfrm>
          <a:prstGeom prst="rect">
            <a:avLst/>
          </a:prstGeom>
          <a:solidFill>
            <a:schemeClr val="accent2">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を利用したことがある場合</a:t>
            </a:r>
            <a:endParaRPr lang="ja-JP" altLang="en-US" sz="1600" dirty="0"/>
          </a:p>
        </p:txBody>
      </p:sp>
      <p:sp>
        <p:nvSpPr>
          <p:cNvPr id="17" name="サブタイトル 2">
            <a:extLst>
              <a:ext uri="{FF2B5EF4-FFF2-40B4-BE49-F238E27FC236}">
                <a16:creationId xmlns:a16="http://schemas.microsoft.com/office/drawing/2014/main" id="{A0C4B086-AE74-4BF8-8523-F2BC0D4248EB}"/>
              </a:ext>
            </a:extLst>
          </p:cNvPr>
          <p:cNvSpPr txBox="1">
            <a:spLocks/>
          </p:cNvSpPr>
          <p:nvPr/>
        </p:nvSpPr>
        <p:spPr>
          <a:xfrm>
            <a:off x="284327" y="1538341"/>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マイナンバーカードでのログインが初めての方は、</a:t>
            </a:r>
            <a:r>
              <a:rPr lang="en-US" altLang="ja-JP" sz="2000" dirty="0">
                <a:solidFill>
                  <a:prstClr val="black"/>
                </a:solidFill>
                <a:latin typeface="BIZ UDPゴシック" panose="020B0400000000000000" pitchFamily="50" charset="-128"/>
                <a:ea typeface="BIZ UDPゴシック" panose="020B0400000000000000" pitchFamily="50" charset="-128"/>
              </a:rPr>
              <a:t>P</a:t>
            </a:r>
            <a:r>
              <a:rPr lang="ja-JP" altLang="en-US" sz="2000" dirty="0">
                <a:solidFill>
                  <a:prstClr val="black"/>
                </a:solidFill>
                <a:latin typeface="BIZ UDPゴシック" panose="020B0400000000000000" pitchFamily="50" charset="-128"/>
                <a:ea typeface="BIZ UDPゴシック" panose="020B0400000000000000" pitchFamily="50" charset="-128"/>
              </a:rPr>
              <a:t>４２をご確認ください</a:t>
            </a:r>
          </a:p>
        </p:txBody>
      </p:sp>
    </p:spTree>
    <p:extLst>
      <p:ext uri="{BB962C8B-B14F-4D97-AF65-F5344CB8AC3E}">
        <p14:creationId xmlns:p14="http://schemas.microsoft.com/office/powerpoint/2010/main" val="1031464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99C2E85D-83F2-9165-7EAB-5B82865072DE}"/>
              </a:ext>
            </a:extLst>
          </p:cNvPr>
          <p:cNvPicPr>
            <a:picLocks noChangeAspect="1"/>
          </p:cNvPicPr>
          <p:nvPr/>
        </p:nvPicPr>
        <p:blipFill>
          <a:blip r:embed="rId4"/>
          <a:stretch>
            <a:fillRect/>
          </a:stretch>
        </p:blipFill>
        <p:spPr>
          <a:xfrm>
            <a:off x="5450271" y="2422526"/>
            <a:ext cx="2432515" cy="4328535"/>
          </a:xfrm>
          <a:prstGeom prst="rect">
            <a:avLst/>
          </a:prstGeom>
          <a:ln>
            <a:solidFill>
              <a:schemeClr val="tx1"/>
            </a:solidFill>
          </a:ln>
        </p:spPr>
      </p:pic>
      <p:pic>
        <p:nvPicPr>
          <p:cNvPr id="24" name="図 23">
            <a:extLst>
              <a:ext uri="{FF2B5EF4-FFF2-40B4-BE49-F238E27FC236}">
                <a16:creationId xmlns:a16="http://schemas.microsoft.com/office/drawing/2014/main" id="{FFD4A5F2-F54A-FC0A-0A5D-AFC70D6FD2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9425"/>
          <a:stretch/>
        </p:blipFill>
        <p:spPr>
          <a:xfrm>
            <a:off x="1255603" y="2404649"/>
            <a:ext cx="2428786" cy="4321583"/>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rPr>
              <a:t>４２</a:t>
            </a:r>
            <a:endParaRPr kumimoji="1" lang="en-US" altLang="ja-JP" sz="18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799"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e-Tax</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を利用したことがある方の連携方法です</a:t>
            </a:r>
          </a:p>
        </p:txBody>
      </p:sp>
      <p:sp>
        <p:nvSpPr>
          <p:cNvPr id="23" name="テキスト ボックス 22">
            <a:extLst>
              <a:ext uri="{FF2B5EF4-FFF2-40B4-BE49-F238E27FC236}">
                <a16:creationId xmlns:a16="http://schemas.microsoft.com/office/drawing/2014/main" id="{D662A7EB-479F-48B5-374B-4EFD7A03C521}"/>
              </a:ext>
            </a:extLst>
          </p:cNvPr>
          <p:cNvSpPr txBox="1"/>
          <p:nvPr/>
        </p:nvSpPr>
        <p:spPr>
          <a:xfrm>
            <a:off x="7338949" y="910427"/>
            <a:ext cx="1784498" cy="584775"/>
          </a:xfrm>
          <a:prstGeom prst="rect">
            <a:avLst/>
          </a:prstGeom>
          <a:solidFill>
            <a:schemeClr val="accent2">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e-Tax</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を利用したことがある場合</a:t>
            </a:r>
          </a:p>
        </p:txBody>
      </p:sp>
      <p:sp>
        <p:nvSpPr>
          <p:cNvPr id="18" name="サブタイトル 2">
            <a:extLst>
              <a:ext uri="{FF2B5EF4-FFF2-40B4-BE49-F238E27FC236}">
                <a16:creationId xmlns:a16="http://schemas.microsoft.com/office/drawing/2014/main" id="{9DBCF1F4-5A34-4489-92B8-7FC1632378EB}"/>
              </a:ext>
            </a:extLst>
          </p:cNvPr>
          <p:cNvSpPr txBox="1">
            <a:spLocks/>
          </p:cNvSpPr>
          <p:nvPr/>
        </p:nvSpPr>
        <p:spPr>
          <a:xfrm>
            <a:off x="284327" y="1538341"/>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マイナンバーカードでのログインが初めての方は、利用者情報を入力します</a:t>
            </a:r>
          </a:p>
        </p:txBody>
      </p:sp>
      <p:cxnSp>
        <p:nvCxnSpPr>
          <p:cNvPr id="7" name="直線矢印コネクタ 6">
            <a:extLst>
              <a:ext uri="{FF2B5EF4-FFF2-40B4-BE49-F238E27FC236}">
                <a16:creationId xmlns:a16="http://schemas.microsoft.com/office/drawing/2014/main" id="{F7E9AC8C-A709-94B3-1FC5-118712BA25E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3A1A0ED-E9BD-669C-AB58-48119118095D}"/>
              </a:ext>
            </a:extLst>
          </p:cNvPr>
          <p:cNvSpPr txBox="1"/>
          <p:nvPr/>
        </p:nvSpPr>
        <p:spPr>
          <a:xfrm>
            <a:off x="889484" y="183775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E509D0F1-4F51-0510-B49C-48D97AC77276}"/>
              </a:ext>
            </a:extLst>
          </p:cNvPr>
          <p:cNvSpPr txBox="1"/>
          <p:nvPr/>
        </p:nvSpPr>
        <p:spPr>
          <a:xfrm>
            <a:off x="1412435" y="1837751"/>
            <a:ext cx="3042607" cy="3956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「必須」の項目を入力します</a:t>
            </a:r>
          </a:p>
        </p:txBody>
      </p:sp>
      <p:sp>
        <p:nvSpPr>
          <p:cNvPr id="17" name="テキスト ボックス 16">
            <a:extLst>
              <a:ext uri="{FF2B5EF4-FFF2-40B4-BE49-F238E27FC236}">
                <a16:creationId xmlns:a16="http://schemas.microsoft.com/office/drawing/2014/main" id="{3504F73C-20AE-E0C4-7D27-55D263217691}"/>
              </a:ext>
            </a:extLst>
          </p:cNvPr>
          <p:cNvSpPr txBox="1"/>
          <p:nvPr/>
        </p:nvSpPr>
        <p:spPr>
          <a:xfrm>
            <a:off x="5093178" y="183775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F41E4FB6-C031-5570-E28C-04BB09DCEDFB}"/>
              </a:ext>
            </a:extLst>
          </p:cNvPr>
          <p:cNvSpPr txBox="1"/>
          <p:nvPr/>
        </p:nvSpPr>
        <p:spPr>
          <a:xfrm>
            <a:off x="5607129" y="1837751"/>
            <a:ext cx="3516318" cy="395621"/>
          </a:xfrm>
          <a:prstGeom prst="rect">
            <a:avLst/>
          </a:prstGeom>
          <a:noFill/>
        </p:spPr>
        <p:txBody>
          <a:bodyPr wrap="square" rtlCol="0" anchor="t" anchorCtr="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「同意する」をダブルタップします</a:t>
            </a:r>
          </a:p>
        </p:txBody>
      </p:sp>
      <p:sp>
        <p:nvSpPr>
          <p:cNvPr id="35" name="四角形: 角を丸くする 34">
            <a:extLst>
              <a:ext uri="{FF2B5EF4-FFF2-40B4-BE49-F238E27FC236}">
                <a16:creationId xmlns:a16="http://schemas.microsoft.com/office/drawing/2014/main" id="{A4D0445C-3AF8-C9E7-E932-FABD6EF9FA85}"/>
              </a:ext>
            </a:extLst>
          </p:cNvPr>
          <p:cNvSpPr/>
          <p:nvPr/>
        </p:nvSpPr>
        <p:spPr>
          <a:xfrm>
            <a:off x="5517376" y="5775603"/>
            <a:ext cx="2291137" cy="468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8771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2-F</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４３</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287183" y="220736"/>
            <a:ext cx="7833371"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自宅で申告書の作成・送信を行う場合の注意事項</a:t>
            </a:r>
          </a:p>
        </p:txBody>
      </p:sp>
      <p:sp>
        <p:nvSpPr>
          <p:cNvPr id="4" name="サブタイトル 2">
            <a:extLst>
              <a:ext uri="{FF2B5EF4-FFF2-40B4-BE49-F238E27FC236}">
                <a16:creationId xmlns:a16="http://schemas.microsoft.com/office/drawing/2014/main" id="{02070DC6-68B2-F57A-4E7F-58F4783789AD}"/>
              </a:ext>
            </a:extLst>
          </p:cNvPr>
          <p:cNvSpPr txBox="1">
            <a:spLocks/>
          </p:cNvSpPr>
          <p:nvPr/>
        </p:nvSpPr>
        <p:spPr>
          <a:xfrm>
            <a:off x="832857" y="1844535"/>
            <a:ext cx="7833369" cy="41063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以上で、講義での説明は終了となります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solidFill>
                  <a:schemeClr val="accent1"/>
                </a:solidFill>
                <a:latin typeface="BIZ UDPゴシック" panose="020B0400000000000000" pitchFamily="50" charset="-128"/>
                <a:ea typeface="BIZ UDPゴシック" panose="020B0400000000000000" pitchFamily="50" charset="-128"/>
              </a:rPr>
              <a:t>なお、マイナポータル連携を利用して申告書を作成する場合には</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solidFill>
                  <a:schemeClr val="accent1"/>
                </a:solidFill>
                <a:latin typeface="BIZ UDPゴシック" panose="020B0400000000000000" pitchFamily="50" charset="-128"/>
                <a:ea typeface="BIZ UDPゴシック" panose="020B0400000000000000" pitchFamily="50" charset="-128"/>
              </a:rPr>
              <a:t>事前準備が必要です（４５</a:t>
            </a:r>
            <a:r>
              <a:rPr lang="en-US" altLang="ja-JP" sz="2000" dirty="0">
                <a:solidFill>
                  <a:schemeClr val="accent1"/>
                </a:solidFill>
                <a:latin typeface="BIZ UDPゴシック" panose="020B0400000000000000" pitchFamily="50" charset="-128"/>
                <a:ea typeface="BIZ UDPゴシック" panose="020B0400000000000000" pitchFamily="50" charset="-128"/>
              </a:rPr>
              <a:t>,</a:t>
            </a:r>
            <a:r>
              <a:rPr lang="ja-JP" altLang="en-US" sz="2000" dirty="0">
                <a:solidFill>
                  <a:schemeClr val="accent1"/>
                </a:solidFill>
                <a:latin typeface="BIZ UDPゴシック" panose="020B0400000000000000" pitchFamily="50" charset="-128"/>
                <a:ea typeface="BIZ UDPゴシック" panose="020B0400000000000000" pitchFamily="50" charset="-128"/>
              </a:rPr>
              <a:t>４６ページ参照）</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申告書の作成・送信などご自宅で操作する際は、</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マイナンバー</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カードで確定申告書を作成し、</a:t>
            </a:r>
            <a:r>
              <a:rPr lang="en-US" altLang="ja-JP" sz="2000" dirty="0">
                <a:latin typeface="BIZ UDPゴシック" panose="020B0400000000000000" pitchFamily="50" charset="-128"/>
                <a:ea typeface="BIZ UDPゴシック" panose="020B0400000000000000" pitchFamily="50" charset="-128"/>
              </a:rPr>
              <a:t> e-Tax</a:t>
            </a:r>
            <a:r>
              <a:rPr lang="ja-JP" altLang="en-US" sz="2000" dirty="0">
                <a:latin typeface="BIZ UDPゴシック" panose="020B0400000000000000" pitchFamily="50" charset="-128"/>
                <a:ea typeface="BIZ UDPゴシック" panose="020B0400000000000000" pitchFamily="50" charset="-128"/>
              </a:rPr>
              <a:t>で送信</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を見ながら操作して</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ください</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その際、次のことにご注意ください</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●画面が講義資料と異なる可能性があります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800" dirty="0">
                <a:latin typeface="BIZ UDPゴシック" panose="020B0400000000000000" pitchFamily="50" charset="-128"/>
                <a:ea typeface="BIZ UDPゴシック" panose="020B0400000000000000" pitchFamily="50" charset="-128"/>
              </a:rPr>
              <a:t>⇒講義資料は令和</a:t>
            </a:r>
            <a:r>
              <a:rPr lang="en-US" altLang="ja-JP" sz="1800" dirty="0">
                <a:latin typeface="BIZ UDPゴシック" panose="020B0400000000000000" pitchFamily="50" charset="-128"/>
                <a:ea typeface="BIZ UDPゴシック" panose="020B0400000000000000" pitchFamily="50" charset="-128"/>
              </a:rPr>
              <a:t>7</a:t>
            </a:r>
            <a:r>
              <a:rPr lang="ja-JP" altLang="en-US" sz="1800" dirty="0">
                <a:latin typeface="BIZ UDPゴシック" panose="020B0400000000000000" pitchFamily="50" charset="-128"/>
                <a:ea typeface="BIZ UDPゴシック" panose="020B0400000000000000" pitchFamily="50" charset="-128"/>
              </a:rPr>
              <a:t>年１月時点の画面を使用して作成されておりますので、</a:t>
            </a:r>
            <a:endParaRPr lang="en-US" altLang="ja-JP" sz="18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800" dirty="0">
                <a:latin typeface="BIZ UDPゴシック" panose="020B0400000000000000" pitchFamily="50" charset="-128"/>
                <a:ea typeface="BIZ UDPゴシック" panose="020B0400000000000000" pitchFamily="50" charset="-128"/>
              </a:rPr>
              <a:t>実際の画面と異なる場合があります</a:t>
            </a:r>
            <a:endParaRPr lang="en-US" altLang="ja-JP"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0265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2-G</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010870"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確定申告に関する制度や</a:t>
            </a:r>
            <a:r>
              <a:rPr lang="en-US" altLang="ja-JP" sz="2200" b="0" dirty="0">
                <a:latin typeface="BIZ UDPゴシック" panose="020B0400000000000000" pitchFamily="50" charset="-128"/>
                <a:ea typeface="BIZ UDPゴシック" panose="020B0400000000000000" pitchFamily="50" charset="-128"/>
              </a:rPr>
              <a:t>e-Tax</a:t>
            </a:r>
            <a:r>
              <a:rPr lang="ja-JP" altLang="en-US" sz="2200" b="0" dirty="0">
                <a:latin typeface="BIZ UDPゴシック" panose="020B0400000000000000" pitchFamily="50" charset="-128"/>
                <a:ea typeface="BIZ UDPゴシック" panose="020B0400000000000000" pitchFamily="50" charset="-128"/>
              </a:rPr>
              <a:t>で申告するための操作などは</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確定申告特集ページ</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から調べることができます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４４</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困ったときの相談窓口</a:t>
            </a:r>
          </a:p>
        </p:txBody>
      </p:sp>
      <p:pic>
        <p:nvPicPr>
          <p:cNvPr id="4" name="図 3" descr="確定申告特集ページのＱＲコード&#10;">
            <a:extLst>
              <a:ext uri="{FF2B5EF4-FFF2-40B4-BE49-F238E27FC236}">
                <a16:creationId xmlns:a16="http://schemas.microsoft.com/office/drawing/2014/main" id="{FE359AEA-DF30-2008-5D03-2C010C67BE9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3751" y="3351777"/>
            <a:ext cx="1245956" cy="1245956"/>
          </a:xfrm>
          <a:prstGeom prst="rect">
            <a:avLst/>
          </a:prstGeom>
        </p:spPr>
      </p:pic>
      <p:sp>
        <p:nvSpPr>
          <p:cNvPr id="7" name="テキスト ボックス 6">
            <a:extLst>
              <a:ext uri="{FF2B5EF4-FFF2-40B4-BE49-F238E27FC236}">
                <a16:creationId xmlns:a16="http://schemas.microsoft.com/office/drawing/2014/main" id="{28085867-B39E-48DC-0E4A-A8DD6B15EAB4}"/>
              </a:ext>
            </a:extLst>
          </p:cNvPr>
          <p:cNvSpPr txBox="1"/>
          <p:nvPr/>
        </p:nvSpPr>
        <p:spPr>
          <a:xfrm>
            <a:off x="429001" y="4597733"/>
            <a:ext cx="2575456" cy="682046"/>
          </a:xfrm>
          <a:prstGeom prst="rect">
            <a:avLst/>
          </a:prstGeom>
          <a:noFill/>
        </p:spPr>
        <p:txBody>
          <a:bodyPr wrap="square" rtlCol="0">
            <a:spAutoFit/>
          </a:bodyPr>
          <a:lstStyle/>
          <a:p>
            <a:pPr algn="ct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確定申告特集ページの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Rectangle 1" descr="スマートフォンに表示された">
            <a:extLst>
              <a:ext uri="{FF2B5EF4-FFF2-40B4-BE49-F238E27FC236}">
                <a16:creationId xmlns:a16="http://schemas.microsoft.com/office/drawing/2014/main" id="{2C794F19-A020-98DB-D63D-7B255E35F326}"/>
              </a:ext>
            </a:extLst>
          </p:cNvPr>
          <p:cNvSpPr>
            <a:spLocks noChangeArrowheads="1"/>
          </p:cNvSpPr>
          <p:nvPr/>
        </p:nvSpPr>
        <p:spPr bwMode="auto">
          <a:xfrm>
            <a:off x="453192" y="1983925"/>
            <a:ext cx="8010870"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u="none" strike="noStrike" cap="none" normalizeH="0" baseline="0" dirty="0">
                <a:ln>
                  <a:noFill/>
                </a:ln>
                <a:effectLst/>
                <a:latin typeface="BIZ UDPゴシック" panose="020B0400000000000000" pitchFamily="50" charset="-128"/>
                <a:ea typeface="BIZ UDPゴシック" panose="020B0400000000000000" pitchFamily="50" charset="-128"/>
                <a:cs typeface="Meiryo" charset="-128"/>
              </a:rPr>
              <a:t>h</a:t>
            </a:r>
            <a:r>
              <a:rPr kumimoji="0" lang="ja-JP" altLang="ja-JP" sz="1600" u="none" strike="noStrike" cap="none" normalizeH="0" baseline="0" dirty="0">
                <a:ln>
                  <a:noFill/>
                </a:ln>
                <a:effectLst/>
                <a:latin typeface="BIZ UDPゴシック" panose="020B0400000000000000" pitchFamily="50" charset="-128"/>
                <a:ea typeface="BIZ UDPゴシック" panose="020B0400000000000000" pitchFamily="50" charset="-128"/>
                <a:cs typeface="Meiryo" charset="-128"/>
              </a:rPr>
              <a:t>ttps://www.nta.go.jp/taxes/shiraberu/shinkoku/tokushu/index.htm </a:t>
            </a:r>
          </a:p>
        </p:txBody>
      </p:sp>
      <p:pic>
        <p:nvPicPr>
          <p:cNvPr id="11" name="Picture 2">
            <a:extLst>
              <a:ext uri="{FF2B5EF4-FFF2-40B4-BE49-F238E27FC236}">
                <a16:creationId xmlns:a16="http://schemas.microsoft.com/office/drawing/2014/main" id="{C9C0EFA1-9DF8-45ED-34E8-0E583F20AB5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36113" y="2524045"/>
            <a:ext cx="2271774" cy="4040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641238D-483B-E01E-2FD4-1993769DE4E0}"/>
              </a:ext>
            </a:extLst>
          </p:cNvPr>
          <p:cNvSpPr txBox="1"/>
          <p:nvPr/>
        </p:nvSpPr>
        <p:spPr>
          <a:xfrm>
            <a:off x="5931282" y="4015492"/>
            <a:ext cx="2615817"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※Q&amp;A</a:t>
            </a:r>
            <a:r>
              <a:rPr lang="ja-JP" altLang="en-US" sz="1800" dirty="0">
                <a:solidFill>
                  <a:schemeClr val="accent1"/>
                </a:solidFill>
                <a:latin typeface="BIZ UDPゴシック" panose="020B0400000000000000" pitchFamily="50" charset="-128"/>
                <a:ea typeface="BIZ UDPゴシック" panose="020B0400000000000000" pitchFamily="50" charset="-128"/>
              </a:rPr>
              <a:t>や、動画での説明はこちらのページから確認することができます</a:t>
            </a:r>
          </a:p>
        </p:txBody>
      </p:sp>
    </p:spTree>
    <p:extLst>
      <p:ext uri="{BB962C8B-B14F-4D97-AF65-F5344CB8AC3E}">
        <p14:creationId xmlns:p14="http://schemas.microsoft.com/office/powerpoint/2010/main" val="4286903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マイナポータル連携で確定申告書が簡単、便利に作成できます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４５</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マイナポータル連携とは</a:t>
            </a:r>
          </a:p>
        </p:txBody>
      </p:sp>
      <p:sp>
        <p:nvSpPr>
          <p:cNvPr id="12" name="object 383">
            <a:extLst>
              <a:ext uri="{FF2B5EF4-FFF2-40B4-BE49-F238E27FC236}">
                <a16:creationId xmlns:a16="http://schemas.microsoft.com/office/drawing/2014/main" id="{28A1A148-7A18-7471-E792-AFEBBF2CFE23}"/>
              </a:ext>
            </a:extLst>
          </p:cNvPr>
          <p:cNvSpPr/>
          <p:nvPr/>
        </p:nvSpPr>
        <p:spPr>
          <a:xfrm>
            <a:off x="5119151" y="2244563"/>
            <a:ext cx="3450386" cy="1423895"/>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object 399">
            <a:extLst>
              <a:ext uri="{FF2B5EF4-FFF2-40B4-BE49-F238E27FC236}">
                <a16:creationId xmlns:a16="http://schemas.microsoft.com/office/drawing/2014/main" id="{ADE0B3FF-E45E-F2C8-582E-0C64E25F17FD}"/>
              </a:ext>
            </a:extLst>
          </p:cNvPr>
          <p:cNvSpPr txBox="1"/>
          <p:nvPr/>
        </p:nvSpPr>
        <p:spPr>
          <a:xfrm>
            <a:off x="5381523" y="2216955"/>
            <a:ext cx="3487570" cy="1578381"/>
          </a:xfrm>
          <a:prstGeom prst="rect">
            <a:avLst/>
          </a:prstGeom>
        </p:spPr>
        <p:txBody>
          <a:bodyPr vert="horz" wrap="square" lIns="0" tIns="11430" rIns="0" bIns="0" rtlCol="0">
            <a:spAutoFit/>
          </a:bodyPr>
          <a:lstStyle/>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管理・保管が不要</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データ提出でらくらく</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マイナポータルから</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取得した</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データを使って申告書の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所定の項目に自動入力</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3" name="object 398">
            <a:extLst>
              <a:ext uri="{FF2B5EF4-FFF2-40B4-BE49-F238E27FC236}">
                <a16:creationId xmlns:a16="http://schemas.microsoft.com/office/drawing/2014/main" id="{33F66CE4-396F-4EC0-30ED-8B627CCDBE9E}"/>
              </a:ext>
            </a:extLst>
          </p:cNvPr>
          <p:cNvSpPr txBox="1"/>
          <p:nvPr/>
        </p:nvSpPr>
        <p:spPr>
          <a:xfrm>
            <a:off x="1260405" y="2216955"/>
            <a:ext cx="2948116" cy="1356012"/>
          </a:xfrm>
          <a:prstGeom prst="rect">
            <a:avLst/>
          </a:prstGeom>
        </p:spPr>
        <p:txBody>
          <a:bodyPr vert="horz" wrap="square" lIns="0" tIns="12700" rIns="0" bIns="0" rtlCol="0">
            <a:spAutoFit/>
          </a:bodyPr>
          <a:lstStyle/>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収集・管理・提出</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が必要</a:t>
            </a:r>
            <a:endParaRPr kumimoj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lvl="0" indent="-261938" defTabSz="457200">
              <a:lnSpc>
                <a:spcPct val="90000"/>
              </a:lnSpc>
              <a:spcBef>
                <a:spcPts val="165"/>
              </a:spcBef>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書面の控除証明書等を</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１件１</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件確認</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しながら</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記入・入力</a:t>
            </a:r>
            <a:endPar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4" name="object 382">
            <a:extLst>
              <a:ext uri="{FF2B5EF4-FFF2-40B4-BE49-F238E27FC236}">
                <a16:creationId xmlns:a16="http://schemas.microsoft.com/office/drawing/2014/main" id="{315A6E46-55F8-73B8-39A8-3D365955AFA5}"/>
              </a:ext>
            </a:extLst>
          </p:cNvPr>
          <p:cNvSpPr/>
          <p:nvPr/>
        </p:nvSpPr>
        <p:spPr>
          <a:xfrm>
            <a:off x="944960" y="2046085"/>
            <a:ext cx="3240000" cy="1800000"/>
          </a:xfrm>
          <a:custGeom>
            <a:avLst/>
            <a:gdLst/>
            <a:ahLst/>
            <a:cxnLst/>
            <a:rect l="l" t="t" r="r" b="b"/>
            <a:pathLst>
              <a:path w="2448560" h="1062354">
                <a:moveTo>
                  <a:pt x="2448001" y="1061986"/>
                </a:moveTo>
                <a:lnTo>
                  <a:pt x="0" y="1061986"/>
                </a:lnTo>
                <a:lnTo>
                  <a:pt x="0" y="0"/>
                </a:lnTo>
                <a:lnTo>
                  <a:pt x="2448001" y="0"/>
                </a:lnTo>
                <a:lnTo>
                  <a:pt x="2448001" y="1061986"/>
                </a:lnTo>
                <a:close/>
              </a:path>
            </a:pathLst>
          </a:custGeom>
          <a:ln w="38100">
            <a:solidFill>
              <a:schemeClr val="bg1">
                <a:lumMod val="65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5" name="object 394">
            <a:extLst>
              <a:ext uri="{FF2B5EF4-FFF2-40B4-BE49-F238E27FC236}">
                <a16:creationId xmlns:a16="http://schemas.microsoft.com/office/drawing/2014/main" id="{6C2694EA-08EC-A853-0A1C-2E4DAD91E7DF}"/>
              </a:ext>
            </a:extLst>
          </p:cNvPr>
          <p:cNvSpPr>
            <a:spLocks noChangeAspect="1"/>
          </p:cNvSpPr>
          <p:nvPr/>
        </p:nvSpPr>
        <p:spPr>
          <a:xfrm>
            <a:off x="586120" y="1673884"/>
            <a:ext cx="721305" cy="720000"/>
          </a:xfrm>
          <a:custGeom>
            <a:avLst/>
            <a:gdLst/>
            <a:ahLst/>
            <a:cxnLst/>
            <a:rect l="l" t="t" r="r" b="b"/>
            <a:pathLst>
              <a:path w="648335" h="648334">
                <a:moveTo>
                  <a:pt x="324002" y="0"/>
                </a:moveTo>
                <a:lnTo>
                  <a:pt x="276123" y="3512"/>
                </a:lnTo>
                <a:lnTo>
                  <a:pt x="230425" y="13717"/>
                </a:lnTo>
                <a:lnTo>
                  <a:pt x="187410" y="30113"/>
                </a:lnTo>
                <a:lnTo>
                  <a:pt x="147579" y="52198"/>
                </a:lnTo>
                <a:lnTo>
                  <a:pt x="111432" y="79471"/>
                </a:lnTo>
                <a:lnTo>
                  <a:pt x="79471" y="111432"/>
                </a:lnTo>
                <a:lnTo>
                  <a:pt x="52198" y="147579"/>
                </a:lnTo>
                <a:lnTo>
                  <a:pt x="30113" y="187410"/>
                </a:lnTo>
                <a:lnTo>
                  <a:pt x="13717" y="230425"/>
                </a:lnTo>
                <a:lnTo>
                  <a:pt x="3512" y="276123"/>
                </a:lnTo>
                <a:lnTo>
                  <a:pt x="0" y="324002"/>
                </a:lnTo>
                <a:lnTo>
                  <a:pt x="3512" y="371881"/>
                </a:lnTo>
                <a:lnTo>
                  <a:pt x="13717" y="417579"/>
                </a:lnTo>
                <a:lnTo>
                  <a:pt x="30113" y="460594"/>
                </a:lnTo>
                <a:lnTo>
                  <a:pt x="52198" y="500425"/>
                </a:lnTo>
                <a:lnTo>
                  <a:pt x="79471" y="536572"/>
                </a:lnTo>
                <a:lnTo>
                  <a:pt x="111432" y="568532"/>
                </a:lnTo>
                <a:lnTo>
                  <a:pt x="147579" y="595806"/>
                </a:lnTo>
                <a:lnTo>
                  <a:pt x="187410" y="617891"/>
                </a:lnTo>
                <a:lnTo>
                  <a:pt x="230425" y="634286"/>
                </a:lnTo>
                <a:lnTo>
                  <a:pt x="276123" y="644491"/>
                </a:lnTo>
                <a:lnTo>
                  <a:pt x="324002" y="648004"/>
                </a:lnTo>
                <a:lnTo>
                  <a:pt x="371881" y="644491"/>
                </a:lnTo>
                <a:lnTo>
                  <a:pt x="417579" y="634286"/>
                </a:lnTo>
                <a:lnTo>
                  <a:pt x="460594" y="617891"/>
                </a:lnTo>
                <a:lnTo>
                  <a:pt x="500425" y="595806"/>
                </a:lnTo>
                <a:lnTo>
                  <a:pt x="536572" y="568532"/>
                </a:lnTo>
                <a:lnTo>
                  <a:pt x="568532" y="536572"/>
                </a:lnTo>
                <a:lnTo>
                  <a:pt x="595806" y="500425"/>
                </a:lnTo>
                <a:lnTo>
                  <a:pt x="617891" y="460594"/>
                </a:lnTo>
                <a:lnTo>
                  <a:pt x="634286" y="417579"/>
                </a:lnTo>
                <a:lnTo>
                  <a:pt x="644491" y="371881"/>
                </a:lnTo>
                <a:lnTo>
                  <a:pt x="648004" y="324002"/>
                </a:lnTo>
                <a:lnTo>
                  <a:pt x="644491" y="276123"/>
                </a:lnTo>
                <a:lnTo>
                  <a:pt x="634286" y="230425"/>
                </a:lnTo>
                <a:lnTo>
                  <a:pt x="617891" y="187410"/>
                </a:lnTo>
                <a:lnTo>
                  <a:pt x="595806" y="147579"/>
                </a:lnTo>
                <a:lnTo>
                  <a:pt x="568532" y="111432"/>
                </a:lnTo>
                <a:lnTo>
                  <a:pt x="536572" y="79471"/>
                </a:lnTo>
                <a:lnTo>
                  <a:pt x="500425" y="52198"/>
                </a:lnTo>
                <a:lnTo>
                  <a:pt x="460594" y="30113"/>
                </a:lnTo>
                <a:lnTo>
                  <a:pt x="417579" y="13717"/>
                </a:lnTo>
                <a:lnTo>
                  <a:pt x="371881" y="3512"/>
                </a:lnTo>
                <a:lnTo>
                  <a:pt x="324002" y="0"/>
                </a:lnTo>
                <a:close/>
              </a:path>
            </a:pathLst>
          </a:custGeom>
          <a:solidFill>
            <a:schemeClr val="bg1">
              <a:lumMod val="6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56" name="図 155" descr="困っているマイナちゃんのイラスト">
            <a:extLst>
              <a:ext uri="{FF2B5EF4-FFF2-40B4-BE49-F238E27FC236}">
                <a16:creationId xmlns:a16="http://schemas.microsoft.com/office/drawing/2014/main" id="{F7C17472-07F0-B072-92F9-088D274E85A0}"/>
              </a:ext>
            </a:extLst>
          </p:cNvPr>
          <p:cNvPicPr>
            <a:picLocks noChangeAspect="1"/>
          </p:cNvPicPr>
          <p:nvPr/>
        </p:nvPicPr>
        <p:blipFill>
          <a:blip r:embed="rId6" cstate="screen">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274810" y="2534332"/>
            <a:ext cx="1115539" cy="1260000"/>
          </a:xfrm>
          <a:prstGeom prst="rect">
            <a:avLst/>
          </a:prstGeom>
        </p:spPr>
      </p:pic>
      <p:sp>
        <p:nvSpPr>
          <p:cNvPr id="157" name="テキスト ボックス 156">
            <a:extLst>
              <a:ext uri="{FF2B5EF4-FFF2-40B4-BE49-F238E27FC236}">
                <a16:creationId xmlns:a16="http://schemas.microsoft.com/office/drawing/2014/main" id="{C5D99712-A595-9EAD-2058-D11E0CE7EB58}"/>
              </a:ext>
            </a:extLst>
          </p:cNvPr>
          <p:cNvSpPr txBox="1"/>
          <p:nvPr/>
        </p:nvSpPr>
        <p:spPr>
          <a:xfrm>
            <a:off x="493305" y="1880816"/>
            <a:ext cx="900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Before</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8" name="object 384">
            <a:extLst>
              <a:ext uri="{FF2B5EF4-FFF2-40B4-BE49-F238E27FC236}">
                <a16:creationId xmlns:a16="http://schemas.microsoft.com/office/drawing/2014/main" id="{049557C8-0456-A557-8161-6B7E4DF7DA10}"/>
              </a:ext>
            </a:extLst>
          </p:cNvPr>
          <p:cNvSpPr/>
          <p:nvPr/>
        </p:nvSpPr>
        <p:spPr>
          <a:xfrm>
            <a:off x="5072076" y="2039360"/>
            <a:ext cx="3600000" cy="1800000"/>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ln w="38100">
            <a:solidFill>
              <a:schemeClr val="accent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9" name="object 396">
            <a:extLst>
              <a:ext uri="{FF2B5EF4-FFF2-40B4-BE49-F238E27FC236}">
                <a16:creationId xmlns:a16="http://schemas.microsoft.com/office/drawing/2014/main" id="{386372EF-871F-883B-7B2C-52B9A76C502D}"/>
              </a:ext>
            </a:extLst>
          </p:cNvPr>
          <p:cNvSpPr>
            <a:spLocks noChangeAspect="1"/>
          </p:cNvSpPr>
          <p:nvPr/>
        </p:nvSpPr>
        <p:spPr>
          <a:xfrm>
            <a:off x="4717944" y="1683509"/>
            <a:ext cx="720000" cy="720000"/>
          </a:xfrm>
          <a:custGeom>
            <a:avLst/>
            <a:gdLst/>
            <a:ahLst/>
            <a:cxnLst/>
            <a:rect l="l" t="t" r="r" b="b"/>
            <a:pathLst>
              <a:path w="648335" h="648334">
                <a:moveTo>
                  <a:pt x="323989" y="0"/>
                </a:moveTo>
                <a:lnTo>
                  <a:pt x="276110" y="3512"/>
                </a:lnTo>
                <a:lnTo>
                  <a:pt x="230414" y="13717"/>
                </a:lnTo>
                <a:lnTo>
                  <a:pt x="187400" y="30113"/>
                </a:lnTo>
                <a:lnTo>
                  <a:pt x="147570" y="52198"/>
                </a:lnTo>
                <a:lnTo>
                  <a:pt x="111425" y="79471"/>
                </a:lnTo>
                <a:lnTo>
                  <a:pt x="79466" y="111432"/>
                </a:lnTo>
                <a:lnTo>
                  <a:pt x="52194" y="147579"/>
                </a:lnTo>
                <a:lnTo>
                  <a:pt x="30111" y="187410"/>
                </a:lnTo>
                <a:lnTo>
                  <a:pt x="13716" y="230425"/>
                </a:lnTo>
                <a:lnTo>
                  <a:pt x="3512" y="276123"/>
                </a:lnTo>
                <a:lnTo>
                  <a:pt x="0" y="324002"/>
                </a:lnTo>
                <a:lnTo>
                  <a:pt x="3512" y="371881"/>
                </a:lnTo>
                <a:lnTo>
                  <a:pt x="13716" y="417579"/>
                </a:lnTo>
                <a:lnTo>
                  <a:pt x="30111" y="460594"/>
                </a:lnTo>
                <a:lnTo>
                  <a:pt x="52194" y="500425"/>
                </a:lnTo>
                <a:lnTo>
                  <a:pt x="79466" y="536572"/>
                </a:lnTo>
                <a:lnTo>
                  <a:pt x="111425" y="568532"/>
                </a:lnTo>
                <a:lnTo>
                  <a:pt x="147570" y="595806"/>
                </a:lnTo>
                <a:lnTo>
                  <a:pt x="187400" y="617891"/>
                </a:lnTo>
                <a:lnTo>
                  <a:pt x="230414" y="634286"/>
                </a:lnTo>
                <a:lnTo>
                  <a:pt x="276110" y="644491"/>
                </a:lnTo>
                <a:lnTo>
                  <a:pt x="323989" y="648004"/>
                </a:lnTo>
                <a:lnTo>
                  <a:pt x="371868" y="644491"/>
                </a:lnTo>
                <a:lnTo>
                  <a:pt x="417566" y="634286"/>
                </a:lnTo>
                <a:lnTo>
                  <a:pt x="460581" y="617891"/>
                </a:lnTo>
                <a:lnTo>
                  <a:pt x="500413" y="595806"/>
                </a:lnTo>
                <a:lnTo>
                  <a:pt x="536559" y="568532"/>
                </a:lnTo>
                <a:lnTo>
                  <a:pt x="568520" y="536572"/>
                </a:lnTo>
                <a:lnTo>
                  <a:pt x="595793" y="500425"/>
                </a:lnTo>
                <a:lnTo>
                  <a:pt x="617878" y="460594"/>
                </a:lnTo>
                <a:lnTo>
                  <a:pt x="634274" y="417579"/>
                </a:lnTo>
                <a:lnTo>
                  <a:pt x="644479" y="371881"/>
                </a:lnTo>
                <a:lnTo>
                  <a:pt x="647992" y="324002"/>
                </a:lnTo>
                <a:lnTo>
                  <a:pt x="644479" y="276123"/>
                </a:lnTo>
                <a:lnTo>
                  <a:pt x="634274" y="230425"/>
                </a:lnTo>
                <a:lnTo>
                  <a:pt x="617878" y="187410"/>
                </a:lnTo>
                <a:lnTo>
                  <a:pt x="595793" y="147579"/>
                </a:lnTo>
                <a:lnTo>
                  <a:pt x="568520" y="111432"/>
                </a:lnTo>
                <a:lnTo>
                  <a:pt x="536559" y="79471"/>
                </a:lnTo>
                <a:lnTo>
                  <a:pt x="500413" y="52198"/>
                </a:lnTo>
                <a:lnTo>
                  <a:pt x="460581" y="30113"/>
                </a:lnTo>
                <a:lnTo>
                  <a:pt x="417566" y="13717"/>
                </a:lnTo>
                <a:lnTo>
                  <a:pt x="371868" y="3512"/>
                </a:lnTo>
                <a:lnTo>
                  <a:pt x="323989" y="0"/>
                </a:lnTo>
                <a:close/>
              </a:path>
            </a:pathLst>
          </a:custGeom>
          <a:solidFill>
            <a:schemeClr val="accent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60" name="図 159" descr="いいねをするマイナちゃんのイラスト">
            <a:extLst>
              <a:ext uri="{FF2B5EF4-FFF2-40B4-BE49-F238E27FC236}">
                <a16:creationId xmlns:a16="http://schemas.microsoft.com/office/drawing/2014/main" id="{FB1342C0-50A2-6DCE-38A0-87326FC6C909}"/>
              </a:ext>
            </a:extLst>
          </p:cNvPr>
          <p:cNvPicPr>
            <a:picLocks noChangeAspect="1"/>
          </p:cNvPicPr>
          <p:nvPr/>
        </p:nvPicPr>
        <p:blipFill>
          <a:blip r:embed="rId7" cstate="screen">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4506733" y="2469922"/>
            <a:ext cx="972155" cy="1440000"/>
          </a:xfrm>
          <a:prstGeom prst="rect">
            <a:avLst/>
          </a:prstGeom>
        </p:spPr>
      </p:pic>
      <p:sp>
        <p:nvSpPr>
          <p:cNvPr id="161" name="テキスト ボックス 160">
            <a:extLst>
              <a:ext uri="{FF2B5EF4-FFF2-40B4-BE49-F238E27FC236}">
                <a16:creationId xmlns:a16="http://schemas.microsoft.com/office/drawing/2014/main" id="{FC8F657A-4BDC-D593-968F-89F4923DB52A}"/>
              </a:ext>
            </a:extLst>
          </p:cNvPr>
          <p:cNvSpPr txBox="1"/>
          <p:nvPr/>
        </p:nvSpPr>
        <p:spPr>
          <a:xfrm>
            <a:off x="4687311" y="1880816"/>
            <a:ext cx="7804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After</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grpSp>
        <p:nvGrpSpPr>
          <p:cNvPr id="8" name="グループ化 7">
            <a:extLst>
              <a:ext uri="{FF2B5EF4-FFF2-40B4-BE49-F238E27FC236}">
                <a16:creationId xmlns:a16="http://schemas.microsoft.com/office/drawing/2014/main" id="{649FCA32-95B9-B785-0CDC-5CD9F040E695}"/>
              </a:ext>
            </a:extLst>
          </p:cNvPr>
          <p:cNvGrpSpPr/>
          <p:nvPr/>
        </p:nvGrpSpPr>
        <p:grpSpPr>
          <a:xfrm>
            <a:off x="694908" y="4177324"/>
            <a:ext cx="7623649" cy="2070550"/>
            <a:chOff x="759962" y="3922935"/>
            <a:chExt cx="7623649" cy="2070550"/>
          </a:xfrm>
        </p:grpSpPr>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FCAF2CC6-3551-3D43-2D05-FFC84559467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31160" y="4710389"/>
              <a:ext cx="973095" cy="1137558"/>
            </a:xfrm>
            <a:prstGeom prst="rect">
              <a:avLst/>
            </a:prstGeom>
          </p:spPr>
        </p:pic>
        <p:sp>
          <p:nvSpPr>
            <p:cNvPr id="168" name="吹き出し: 角を丸めた四角形 167">
              <a:extLst>
                <a:ext uri="{FF2B5EF4-FFF2-40B4-BE49-F238E27FC236}">
                  <a16:creationId xmlns:a16="http://schemas.microsoft.com/office/drawing/2014/main" id="{14C2C70F-688F-227D-558D-B1B9366F3DF8}"/>
                </a:ext>
              </a:extLst>
            </p:cNvPr>
            <p:cNvSpPr/>
            <p:nvPr/>
          </p:nvSpPr>
          <p:spPr>
            <a:xfrm>
              <a:off x="2697912" y="3993941"/>
              <a:ext cx="1740501" cy="950382"/>
            </a:xfrm>
            <a:prstGeom prst="wedgeRoundRectCallout">
              <a:avLst>
                <a:gd name="adj1" fmla="val -7057"/>
                <a:gd name="adj2" fmla="val 85508"/>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マイナポータル</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から、まとめて</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データで取得</a:t>
              </a:r>
            </a:p>
          </p:txBody>
        </p:sp>
        <p:sp>
          <p:nvSpPr>
            <p:cNvPr id="167" name="吹き出し: 角を丸めた四角形 166">
              <a:extLst>
                <a:ext uri="{FF2B5EF4-FFF2-40B4-BE49-F238E27FC236}">
                  <a16:creationId xmlns:a16="http://schemas.microsoft.com/office/drawing/2014/main" id="{3B91CA0C-F0BB-B38D-2FBA-B165A558A4DD}"/>
                </a:ext>
              </a:extLst>
            </p:cNvPr>
            <p:cNvSpPr/>
            <p:nvPr/>
          </p:nvSpPr>
          <p:spPr>
            <a:xfrm>
              <a:off x="5691862" y="4001796"/>
              <a:ext cx="1256120" cy="950382"/>
            </a:xfrm>
            <a:prstGeom prst="wedgeRoundRectCallout">
              <a:avLst>
                <a:gd name="adj1" fmla="val -76699"/>
                <a:gd name="adj2" fmla="val 38520"/>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申告書に</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自動入力・</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自動計算♪</a:t>
              </a:r>
            </a:p>
          </p:txBody>
        </p:sp>
        <p:sp>
          <p:nvSpPr>
            <p:cNvPr id="9" name="object 68">
              <a:extLst>
                <a:ext uri="{FF2B5EF4-FFF2-40B4-BE49-F238E27FC236}">
                  <a16:creationId xmlns:a16="http://schemas.microsoft.com/office/drawing/2014/main" id="{02E76550-D472-9275-9B57-73950F7BA983}"/>
                </a:ext>
              </a:extLst>
            </p:cNvPr>
            <p:cNvSpPr/>
            <p:nvPr/>
          </p:nvSpPr>
          <p:spPr>
            <a:xfrm>
              <a:off x="759962" y="4199676"/>
              <a:ext cx="1800000" cy="1620000"/>
            </a:xfrm>
            <a:custGeom>
              <a:avLst/>
              <a:gdLst/>
              <a:ahLst/>
              <a:cxnLst/>
              <a:rect l="l" t="t" r="r" b="b"/>
              <a:pathLst>
                <a:path w="1026794" h="1158240">
                  <a:moveTo>
                    <a:pt x="1026794" y="1157960"/>
                  </a:moveTo>
                  <a:lnTo>
                    <a:pt x="0" y="1157960"/>
                  </a:lnTo>
                  <a:lnTo>
                    <a:pt x="0" y="0"/>
                  </a:lnTo>
                  <a:lnTo>
                    <a:pt x="1026794" y="0"/>
                  </a:lnTo>
                  <a:lnTo>
                    <a:pt x="1026794" y="1157960"/>
                  </a:lnTo>
                  <a:close/>
                </a:path>
              </a:pathLst>
            </a:custGeom>
            <a:solidFill>
              <a:srgbClr val="FFF7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object 409">
              <a:extLst>
                <a:ext uri="{FF2B5EF4-FFF2-40B4-BE49-F238E27FC236}">
                  <a16:creationId xmlns:a16="http://schemas.microsoft.com/office/drawing/2014/main" id="{EE4DE289-F7EA-44EC-3A02-85528FF3A7F6}"/>
                </a:ext>
              </a:extLst>
            </p:cNvPr>
            <p:cNvSpPr txBox="1"/>
            <p:nvPr/>
          </p:nvSpPr>
          <p:spPr>
            <a:xfrm>
              <a:off x="2082926" y="4337773"/>
              <a:ext cx="341058" cy="109645"/>
            </a:xfrm>
            <a:prstGeom prst="rect">
              <a:avLst/>
            </a:prstGeom>
          </p:spPr>
          <p:txBody>
            <a:bodyPr vert="horz" wrap="square" lIns="0" tIns="17145" rIns="0" bIns="0" rtlCol="0">
              <a:spAutoFit/>
            </a:bodyPr>
            <a:lstStyle/>
            <a:p>
              <a:pPr marL="0" marR="0" lvl="0" indent="0" algn="l" defTabSz="457200" rtl="0" eaLnBrk="1" fontAlgn="auto" latinLnBrk="0" hangingPunct="1">
                <a:lnSpc>
                  <a:spcPct val="100000"/>
                </a:lnSpc>
                <a:spcBef>
                  <a:spcPts val="135"/>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imSun"/>
              </a:endParaRPr>
            </a:p>
          </p:txBody>
        </p:sp>
        <p:sp>
          <p:nvSpPr>
            <p:cNvPr id="16" name="object 410" descr="年間取引報告書の書類のイラスト">
              <a:extLst>
                <a:ext uri="{FF2B5EF4-FFF2-40B4-BE49-F238E27FC236}">
                  <a16:creationId xmlns:a16="http://schemas.microsoft.com/office/drawing/2014/main" id="{F31DC986-1E1A-62E7-35F2-1DC408D06256}"/>
                </a:ext>
              </a:extLst>
            </p:cNvPr>
            <p:cNvSpPr/>
            <p:nvPr/>
          </p:nvSpPr>
          <p:spPr>
            <a:xfrm>
              <a:off x="997354" y="5224294"/>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object 411">
              <a:extLst>
                <a:ext uri="{FF2B5EF4-FFF2-40B4-BE49-F238E27FC236}">
                  <a16:creationId xmlns:a16="http://schemas.microsoft.com/office/drawing/2014/main" id="{2BB1B38B-B0C7-B183-EF7D-1F51FEAC5636}"/>
                </a:ext>
              </a:extLst>
            </p:cNvPr>
            <p:cNvSpPr/>
            <p:nvPr/>
          </p:nvSpPr>
          <p:spPr>
            <a:xfrm>
              <a:off x="997354" y="5224294"/>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object 412">
              <a:extLst>
                <a:ext uri="{FF2B5EF4-FFF2-40B4-BE49-F238E27FC236}">
                  <a16:creationId xmlns:a16="http://schemas.microsoft.com/office/drawing/2014/main" id="{E4BA1F1A-B0B1-CB4B-53C5-55F0FC81719A}"/>
                </a:ext>
              </a:extLst>
            </p:cNvPr>
            <p:cNvSpPr/>
            <p:nvPr/>
          </p:nvSpPr>
          <p:spPr>
            <a:xfrm>
              <a:off x="1466241" y="5847946"/>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object 413">
              <a:extLst>
                <a:ext uri="{FF2B5EF4-FFF2-40B4-BE49-F238E27FC236}">
                  <a16:creationId xmlns:a16="http://schemas.microsoft.com/office/drawing/2014/main" id="{5CF7093B-0BA2-BCFB-6E74-259D796B06E1}"/>
                </a:ext>
              </a:extLst>
            </p:cNvPr>
            <p:cNvSpPr/>
            <p:nvPr/>
          </p:nvSpPr>
          <p:spPr>
            <a:xfrm>
              <a:off x="1142370" y="557895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object 414">
              <a:extLst>
                <a:ext uri="{FF2B5EF4-FFF2-40B4-BE49-F238E27FC236}">
                  <a16:creationId xmlns:a16="http://schemas.microsoft.com/office/drawing/2014/main" id="{65896F65-B5A1-AF80-4065-358F7CFFA8A7}"/>
                </a:ext>
              </a:extLst>
            </p:cNvPr>
            <p:cNvSpPr/>
            <p:nvPr/>
          </p:nvSpPr>
          <p:spPr>
            <a:xfrm>
              <a:off x="1142370" y="557895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object 415">
              <a:extLst>
                <a:ext uri="{FF2B5EF4-FFF2-40B4-BE49-F238E27FC236}">
                  <a16:creationId xmlns:a16="http://schemas.microsoft.com/office/drawing/2014/main" id="{22472AE4-F773-7EFB-B74D-36CFA52B9D20}"/>
                </a:ext>
              </a:extLst>
            </p:cNvPr>
            <p:cNvSpPr/>
            <p:nvPr/>
          </p:nvSpPr>
          <p:spPr>
            <a:xfrm>
              <a:off x="1142370" y="5656747"/>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object 416">
              <a:extLst>
                <a:ext uri="{FF2B5EF4-FFF2-40B4-BE49-F238E27FC236}">
                  <a16:creationId xmlns:a16="http://schemas.microsoft.com/office/drawing/2014/main" id="{E4835103-2FB4-330F-F311-8D473691C152}"/>
                </a:ext>
              </a:extLst>
            </p:cNvPr>
            <p:cNvSpPr/>
            <p:nvPr/>
          </p:nvSpPr>
          <p:spPr>
            <a:xfrm>
              <a:off x="1142370" y="565674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object 417">
              <a:extLst>
                <a:ext uri="{FF2B5EF4-FFF2-40B4-BE49-F238E27FC236}">
                  <a16:creationId xmlns:a16="http://schemas.microsoft.com/office/drawing/2014/main" id="{14B83696-BA54-B13F-70E1-E268F6210A48}"/>
                </a:ext>
              </a:extLst>
            </p:cNvPr>
            <p:cNvSpPr/>
            <p:nvPr/>
          </p:nvSpPr>
          <p:spPr>
            <a:xfrm>
              <a:off x="1142370" y="57345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object 418">
              <a:extLst>
                <a:ext uri="{FF2B5EF4-FFF2-40B4-BE49-F238E27FC236}">
                  <a16:creationId xmlns:a16="http://schemas.microsoft.com/office/drawing/2014/main" id="{B6BA9CAB-062E-2CB2-0E14-A3C524723C07}"/>
                </a:ext>
              </a:extLst>
            </p:cNvPr>
            <p:cNvSpPr/>
            <p:nvPr/>
          </p:nvSpPr>
          <p:spPr>
            <a:xfrm>
              <a:off x="1142370" y="57345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object 421" descr="年末残高証明書の書類のイラスト">
              <a:extLst>
                <a:ext uri="{FF2B5EF4-FFF2-40B4-BE49-F238E27FC236}">
                  <a16:creationId xmlns:a16="http://schemas.microsoft.com/office/drawing/2014/main" id="{8FBCFC54-D632-8CA2-884D-C6DBF3DA4AE7}"/>
                </a:ext>
              </a:extLst>
            </p:cNvPr>
            <p:cNvSpPr/>
            <p:nvPr/>
          </p:nvSpPr>
          <p:spPr>
            <a:xfrm>
              <a:off x="1747681" y="4743885"/>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object 422">
              <a:extLst>
                <a:ext uri="{FF2B5EF4-FFF2-40B4-BE49-F238E27FC236}">
                  <a16:creationId xmlns:a16="http://schemas.microsoft.com/office/drawing/2014/main" id="{054465C6-1E57-4ED6-F416-C72E7E39E75A}"/>
                </a:ext>
              </a:extLst>
            </p:cNvPr>
            <p:cNvSpPr/>
            <p:nvPr/>
          </p:nvSpPr>
          <p:spPr>
            <a:xfrm>
              <a:off x="1747681" y="4735418"/>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9" name="object 423">
              <a:extLst>
                <a:ext uri="{FF2B5EF4-FFF2-40B4-BE49-F238E27FC236}">
                  <a16:creationId xmlns:a16="http://schemas.microsoft.com/office/drawing/2014/main" id="{4611CB44-4CDF-5F7E-31D6-98A79026AEC1}"/>
                </a:ext>
              </a:extLst>
            </p:cNvPr>
            <p:cNvSpPr/>
            <p:nvPr/>
          </p:nvSpPr>
          <p:spPr>
            <a:xfrm>
              <a:off x="2216569" y="5359070"/>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0" name="object 424">
              <a:extLst>
                <a:ext uri="{FF2B5EF4-FFF2-40B4-BE49-F238E27FC236}">
                  <a16:creationId xmlns:a16="http://schemas.microsoft.com/office/drawing/2014/main" id="{0B3D9429-8688-1E7F-6E3F-AB743C6A7321}"/>
                </a:ext>
              </a:extLst>
            </p:cNvPr>
            <p:cNvSpPr/>
            <p:nvPr/>
          </p:nvSpPr>
          <p:spPr>
            <a:xfrm>
              <a:off x="1892697" y="50900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1" name="object 425">
              <a:extLst>
                <a:ext uri="{FF2B5EF4-FFF2-40B4-BE49-F238E27FC236}">
                  <a16:creationId xmlns:a16="http://schemas.microsoft.com/office/drawing/2014/main" id="{7DB79C1D-89DB-CA7F-75AB-B0A842AABD05}"/>
                </a:ext>
              </a:extLst>
            </p:cNvPr>
            <p:cNvSpPr/>
            <p:nvPr/>
          </p:nvSpPr>
          <p:spPr>
            <a:xfrm>
              <a:off x="1892697" y="50900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object 426">
              <a:extLst>
                <a:ext uri="{FF2B5EF4-FFF2-40B4-BE49-F238E27FC236}">
                  <a16:creationId xmlns:a16="http://schemas.microsoft.com/office/drawing/2014/main" id="{6F6FA30F-0334-FDC3-3703-BAA4BE17DF6C}"/>
                </a:ext>
              </a:extLst>
            </p:cNvPr>
            <p:cNvSpPr/>
            <p:nvPr/>
          </p:nvSpPr>
          <p:spPr>
            <a:xfrm>
              <a:off x="1892697" y="516787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3" name="object 427">
              <a:extLst>
                <a:ext uri="{FF2B5EF4-FFF2-40B4-BE49-F238E27FC236}">
                  <a16:creationId xmlns:a16="http://schemas.microsoft.com/office/drawing/2014/main" id="{C6937BF0-2DF5-B101-5371-1CCD10F588AC}"/>
                </a:ext>
              </a:extLst>
            </p:cNvPr>
            <p:cNvSpPr/>
            <p:nvPr/>
          </p:nvSpPr>
          <p:spPr>
            <a:xfrm>
              <a:off x="1892697" y="516787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4" name="object 428">
              <a:extLst>
                <a:ext uri="{FF2B5EF4-FFF2-40B4-BE49-F238E27FC236}">
                  <a16:creationId xmlns:a16="http://schemas.microsoft.com/office/drawing/2014/main" id="{FD4ABF76-F3FB-2894-367D-869028CA9FEC}"/>
                </a:ext>
              </a:extLst>
            </p:cNvPr>
            <p:cNvSpPr/>
            <p:nvPr/>
          </p:nvSpPr>
          <p:spPr>
            <a:xfrm>
              <a:off x="1892697" y="5245683"/>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object 430">
              <a:extLst>
                <a:ext uri="{FF2B5EF4-FFF2-40B4-BE49-F238E27FC236}">
                  <a16:creationId xmlns:a16="http://schemas.microsoft.com/office/drawing/2014/main" id="{C8AF79AF-D7FF-F3DB-F7E0-F25E7DC8D34A}"/>
                </a:ext>
              </a:extLst>
            </p:cNvPr>
            <p:cNvSpPr/>
            <p:nvPr/>
          </p:nvSpPr>
          <p:spPr>
            <a:xfrm>
              <a:off x="2739195" y="5163693"/>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object 439" descr="マイナちゃんのイラスト">
              <a:extLst>
                <a:ext uri="{FF2B5EF4-FFF2-40B4-BE49-F238E27FC236}">
                  <a16:creationId xmlns:a16="http://schemas.microsoft.com/office/drawing/2014/main" id="{59060788-D8CB-DEFA-2FE5-07569CF460FE}"/>
                </a:ext>
              </a:extLst>
            </p:cNvPr>
            <p:cNvSpPr>
              <a:spLocks noChangeAspect="1"/>
            </p:cNvSpPr>
            <p:nvPr/>
          </p:nvSpPr>
          <p:spPr>
            <a:xfrm>
              <a:off x="3589712" y="4821408"/>
              <a:ext cx="657925" cy="1080000"/>
            </a:xfrm>
            <a:prstGeom prst="rect">
              <a:avLst/>
            </a:prstGeom>
            <a:blipFill>
              <a:blip r:embed="rId9"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0" name="object 408">
              <a:extLst>
                <a:ext uri="{FF2B5EF4-FFF2-40B4-BE49-F238E27FC236}">
                  <a16:creationId xmlns:a16="http://schemas.microsoft.com/office/drawing/2014/main" id="{6E74037E-A87C-5068-DC57-5E49FC5CC9A2}"/>
                </a:ext>
              </a:extLst>
            </p:cNvPr>
            <p:cNvSpPr txBox="1"/>
            <p:nvPr/>
          </p:nvSpPr>
          <p:spPr>
            <a:xfrm>
              <a:off x="995907" y="4966939"/>
              <a:ext cx="623260"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証券会社</a:t>
              </a:r>
              <a:endParaRPr kumimoji="0" lang="en-US" altLang="ja-JP"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年間取引 </a:t>
              </a:r>
              <a:endParaRPr kumimoji="0" lang="en-US"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報告書</a:t>
              </a:r>
            </a:p>
          </p:txBody>
        </p:sp>
        <p:sp>
          <p:nvSpPr>
            <p:cNvPr id="141" name="object 418">
              <a:extLst>
                <a:ext uri="{FF2B5EF4-FFF2-40B4-BE49-F238E27FC236}">
                  <a16:creationId xmlns:a16="http://schemas.microsoft.com/office/drawing/2014/main" id="{E425D0C5-7FF9-B1FC-2539-3BCDF4A77ECD}"/>
                </a:ext>
              </a:extLst>
            </p:cNvPr>
            <p:cNvSpPr/>
            <p:nvPr/>
          </p:nvSpPr>
          <p:spPr>
            <a:xfrm>
              <a:off x="1891812" y="5251385"/>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2" name="object 408">
              <a:extLst>
                <a:ext uri="{FF2B5EF4-FFF2-40B4-BE49-F238E27FC236}">
                  <a16:creationId xmlns:a16="http://schemas.microsoft.com/office/drawing/2014/main" id="{44C388F2-DFA6-6E14-016E-DFC8FCB68D5B}"/>
                </a:ext>
              </a:extLst>
            </p:cNvPr>
            <p:cNvSpPr txBox="1"/>
            <p:nvPr/>
          </p:nvSpPr>
          <p:spPr>
            <a:xfrm>
              <a:off x="1794868" y="4476228"/>
              <a:ext cx="530441"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銀行等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年末残高</a:t>
              </a: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 </a:t>
              </a:r>
              <a:r>
                <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　証明書</a:t>
              </a:r>
              <a:endParaRPr kumimoji="0" lang="en-US"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p:txBody>
        </p:sp>
        <p:sp>
          <p:nvSpPr>
            <p:cNvPr id="143" name="object 401" descr="保険料控除証明書の書類のイラスト">
              <a:extLst>
                <a:ext uri="{FF2B5EF4-FFF2-40B4-BE49-F238E27FC236}">
                  <a16:creationId xmlns:a16="http://schemas.microsoft.com/office/drawing/2014/main" id="{C75B135E-0AEB-F645-5B9D-079CE426B420}"/>
                </a:ext>
              </a:extLst>
            </p:cNvPr>
            <p:cNvSpPr/>
            <p:nvPr/>
          </p:nvSpPr>
          <p:spPr>
            <a:xfrm>
              <a:off x="990170" y="4159942"/>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4" name="object 402">
              <a:extLst>
                <a:ext uri="{FF2B5EF4-FFF2-40B4-BE49-F238E27FC236}">
                  <a16:creationId xmlns:a16="http://schemas.microsoft.com/office/drawing/2014/main" id="{55747BFF-72CB-B036-7A52-1FED488FE572}"/>
                </a:ext>
              </a:extLst>
            </p:cNvPr>
            <p:cNvSpPr/>
            <p:nvPr/>
          </p:nvSpPr>
          <p:spPr>
            <a:xfrm>
              <a:off x="997354" y="4152412"/>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5" name="object 403">
              <a:extLst>
                <a:ext uri="{FF2B5EF4-FFF2-40B4-BE49-F238E27FC236}">
                  <a16:creationId xmlns:a16="http://schemas.microsoft.com/office/drawing/2014/main" id="{BBE2C907-6BE1-5BE2-4163-6B1EFD6D55A1}"/>
                </a:ext>
              </a:extLst>
            </p:cNvPr>
            <p:cNvSpPr/>
            <p:nvPr/>
          </p:nvSpPr>
          <p:spPr>
            <a:xfrm>
              <a:off x="1466241" y="4776064"/>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6" name="object 404">
              <a:extLst>
                <a:ext uri="{FF2B5EF4-FFF2-40B4-BE49-F238E27FC236}">
                  <a16:creationId xmlns:a16="http://schemas.microsoft.com/office/drawing/2014/main" id="{B5F462CB-13A2-38B9-BD14-BA21ADEAA7B1}"/>
                </a:ext>
              </a:extLst>
            </p:cNvPr>
            <p:cNvSpPr/>
            <p:nvPr/>
          </p:nvSpPr>
          <p:spPr>
            <a:xfrm>
              <a:off x="1142370" y="450706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7" name="object 405">
              <a:extLst>
                <a:ext uri="{FF2B5EF4-FFF2-40B4-BE49-F238E27FC236}">
                  <a16:creationId xmlns:a16="http://schemas.microsoft.com/office/drawing/2014/main" id="{6887C3BC-1F79-0905-84AC-6BA90B5AAACA}"/>
                </a:ext>
              </a:extLst>
            </p:cNvPr>
            <p:cNvSpPr/>
            <p:nvPr/>
          </p:nvSpPr>
          <p:spPr>
            <a:xfrm>
              <a:off x="1142370" y="4584865"/>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8" name="object 406">
              <a:extLst>
                <a:ext uri="{FF2B5EF4-FFF2-40B4-BE49-F238E27FC236}">
                  <a16:creationId xmlns:a16="http://schemas.microsoft.com/office/drawing/2014/main" id="{9886B8AD-DE7D-5F1F-CFB4-6E7425748501}"/>
                </a:ext>
              </a:extLst>
            </p:cNvPr>
            <p:cNvSpPr/>
            <p:nvPr/>
          </p:nvSpPr>
          <p:spPr>
            <a:xfrm>
              <a:off x="1149550" y="467522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9" name="object 407">
              <a:extLst>
                <a:ext uri="{FF2B5EF4-FFF2-40B4-BE49-F238E27FC236}">
                  <a16:creationId xmlns:a16="http://schemas.microsoft.com/office/drawing/2014/main" id="{442AED76-B2B1-3EB5-25C1-3271FE1BAD87}"/>
                </a:ext>
              </a:extLst>
            </p:cNvPr>
            <p:cNvSpPr/>
            <p:nvPr/>
          </p:nvSpPr>
          <p:spPr>
            <a:xfrm>
              <a:off x="1149552" y="4474424"/>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0" name="object 406">
              <a:extLst>
                <a:ext uri="{FF2B5EF4-FFF2-40B4-BE49-F238E27FC236}">
                  <a16:creationId xmlns:a16="http://schemas.microsoft.com/office/drawing/2014/main" id="{B3787F06-4727-24C7-6CD6-7123E5D53044}"/>
                </a:ext>
              </a:extLst>
            </p:cNvPr>
            <p:cNvSpPr/>
            <p:nvPr/>
          </p:nvSpPr>
          <p:spPr>
            <a:xfrm>
              <a:off x="1151946" y="4579852"/>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1" name="object 406">
              <a:extLst>
                <a:ext uri="{FF2B5EF4-FFF2-40B4-BE49-F238E27FC236}">
                  <a16:creationId xmlns:a16="http://schemas.microsoft.com/office/drawing/2014/main" id="{8F91C183-0F20-4A72-D492-E6C39CDC9028}"/>
                </a:ext>
              </a:extLst>
            </p:cNvPr>
            <p:cNvSpPr/>
            <p:nvPr/>
          </p:nvSpPr>
          <p:spPr>
            <a:xfrm>
              <a:off x="1151946" y="448949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88289DB4-B693-D18E-BF12-162D5DC397EA}"/>
                </a:ext>
              </a:extLst>
            </p:cNvPr>
            <p:cNvSpPr txBox="1"/>
            <p:nvPr/>
          </p:nvSpPr>
          <p:spPr>
            <a:xfrm>
              <a:off x="917065" y="3922935"/>
              <a:ext cx="753851" cy="595035"/>
            </a:xfrm>
            <a:prstGeom prst="rect">
              <a:avLst/>
            </a:prstGeom>
            <a:noFill/>
          </p:spPr>
          <p:txBody>
            <a:bodyPr wrap="square" rtlCol="0">
              <a:spAutoFit/>
            </a:bodyPr>
            <a:lstStyle/>
            <a:p>
              <a:pPr marL="22225" marR="0" lvl="0" indent="0" algn="ctr" defTabSz="457200" rtl="0" eaLnBrk="1" fontAlgn="auto" latinLnBrk="0" hangingPunct="1">
                <a:lnSpc>
                  <a:spcPct val="100000"/>
                </a:lnSpc>
                <a:spcBef>
                  <a:spcPts val="50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保険会社</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2225" marR="0" lvl="0" indent="0" algn="ctr" defTabSz="457200" rtl="0" eaLnBrk="1" fontAlgn="auto" latinLnBrk="0" hangingPunct="1">
                <a:lnSpc>
                  <a:spcPct val="100000"/>
                </a:lnSpc>
                <a:spcBef>
                  <a:spcPts val="500"/>
                </a:spcBef>
                <a:spcAft>
                  <a:spcPts val="0"/>
                </a:spcAft>
                <a:buClrTx/>
                <a:buSzTx/>
                <a:buFontTx/>
                <a:buNone/>
                <a:tabLst/>
                <a:defRPr/>
              </a:pPr>
              <a:r>
                <a:rPr kumimoji="1"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保険料控除証明書</a:t>
              </a:r>
              <a:endPar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p:txBody>
        </p:sp>
        <p:grpSp>
          <p:nvGrpSpPr>
            <p:cNvPr id="162" name="グループ化 161" descr="税務署のビルのイラスト">
              <a:extLst>
                <a:ext uri="{FF2B5EF4-FFF2-40B4-BE49-F238E27FC236}">
                  <a16:creationId xmlns:a16="http://schemas.microsoft.com/office/drawing/2014/main" id="{C29DFA6B-B52D-6DB7-9611-22FAB1E14A62}"/>
                </a:ext>
              </a:extLst>
            </p:cNvPr>
            <p:cNvGrpSpPr/>
            <p:nvPr/>
          </p:nvGrpSpPr>
          <p:grpSpPr>
            <a:xfrm>
              <a:off x="7542766" y="4650337"/>
              <a:ext cx="840845" cy="1094959"/>
              <a:chOff x="7290951" y="4828068"/>
              <a:chExt cx="741062" cy="965021"/>
            </a:xfrm>
          </p:grpSpPr>
          <p:sp>
            <p:nvSpPr>
              <p:cNvPr id="163" name="object 580">
                <a:extLst>
                  <a:ext uri="{FF2B5EF4-FFF2-40B4-BE49-F238E27FC236}">
                    <a16:creationId xmlns:a16="http://schemas.microsoft.com/office/drawing/2014/main" id="{06BDC5AB-E5FC-23CC-846E-5AD07DAD1B78}"/>
                  </a:ext>
                </a:extLst>
              </p:cNvPr>
              <p:cNvSpPr/>
              <p:nvPr/>
            </p:nvSpPr>
            <p:spPr>
              <a:xfrm>
                <a:off x="7290951" y="4828068"/>
                <a:ext cx="712533" cy="965021"/>
              </a:xfrm>
              <a:prstGeom prst="rect">
                <a:avLst/>
              </a:prstGeom>
              <a:blipFill>
                <a:blip r:embed="rId10"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4" name="object 581">
                <a:extLst>
                  <a:ext uri="{FF2B5EF4-FFF2-40B4-BE49-F238E27FC236}">
                    <a16:creationId xmlns:a16="http://schemas.microsoft.com/office/drawing/2014/main" id="{353E76B5-539D-05FF-13A0-23F32D9585E0}"/>
                  </a:ext>
                </a:extLst>
              </p:cNvPr>
              <p:cNvSpPr txBox="1"/>
              <p:nvPr/>
            </p:nvSpPr>
            <p:spPr>
              <a:xfrm>
                <a:off x="7433152" y="4844773"/>
                <a:ext cx="598861" cy="148623"/>
              </a:xfrm>
              <a:prstGeom prst="rect">
                <a:avLst/>
              </a:prstGeom>
            </p:spPr>
            <p:txBody>
              <a:bodyPr vert="horz" wrap="square" lIns="0" tIns="14604" rIns="0" bIns="0" rtlCol="0">
                <a:spAutoFit/>
              </a:bodyPr>
              <a:lstStyle/>
              <a:p>
                <a:pPr marL="0" marR="0" lvl="0" indent="0" algn="l" defTabSz="457200" rtl="0" eaLnBrk="1" fontAlgn="auto" latinLnBrk="0" hangingPunct="1">
                  <a:lnSpc>
                    <a:spcPct val="100000"/>
                  </a:lnSpc>
                  <a:spcBef>
                    <a:spcPts val="114"/>
                  </a:spcBef>
                  <a:spcAft>
                    <a:spcPts val="0"/>
                  </a:spcAft>
                  <a:buClrTx/>
                  <a:buSzTx/>
                  <a:buFontTx/>
                  <a:buNone/>
                  <a:tabLst/>
                  <a:defRPr/>
                </a:pPr>
                <a:r>
                  <a:rPr kumimoji="0" sz="1000" b="1" i="0" u="none" strike="noStrike" kern="1200" cap="none" spc="125"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税務</a:t>
                </a:r>
                <a:r>
                  <a:rPr kumimoji="0" sz="1000" b="1" i="0" u="none" strike="noStrike" kern="1200" cap="none" spc="15"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署</a:t>
                </a:r>
                <a:r>
                  <a:rPr kumimoji="0" sz="550" b="1" i="0" u="none" strike="noStrike" kern="1200" cap="none" spc="-40"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 </a:t>
                </a:r>
                <a:endParaRPr kumimoji="0" sz="5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Yu Gothic UI"/>
                </a:endParaRPr>
              </a:p>
            </p:txBody>
          </p:sp>
        </p:grpSp>
        <p:sp>
          <p:nvSpPr>
            <p:cNvPr id="165" name="object 430">
              <a:extLst>
                <a:ext uri="{FF2B5EF4-FFF2-40B4-BE49-F238E27FC236}">
                  <a16:creationId xmlns:a16="http://schemas.microsoft.com/office/drawing/2014/main" id="{472EDE07-1839-7576-9353-3CE75186D028}"/>
                </a:ext>
              </a:extLst>
            </p:cNvPr>
            <p:cNvSpPr/>
            <p:nvPr/>
          </p:nvSpPr>
          <p:spPr>
            <a:xfrm>
              <a:off x="5620244" y="5168131"/>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cxnSp>
        <p:nvCxnSpPr>
          <p:cNvPr id="166" name="直線矢印コネクタ 165">
            <a:extLst>
              <a:ext uri="{FF2B5EF4-FFF2-40B4-BE49-F238E27FC236}">
                <a16:creationId xmlns:a16="http://schemas.microsoft.com/office/drawing/2014/main" id="{4BBCDFF3-5CBE-CBEF-8D81-27C5E3BFEEDC}"/>
              </a:ext>
            </a:extLst>
          </p:cNvPr>
          <p:cNvCxnSpPr>
            <a:cxnSpLocks/>
          </p:cNvCxnSpPr>
          <p:nvPr/>
        </p:nvCxnSpPr>
        <p:spPr>
          <a:xfrm>
            <a:off x="4350856" y="29436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47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マイナポータル連携を利用するためには、事前準備が必要です</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国税庁ホームページの「マイナポータル連携特設ページ」では、</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マイナポータル連携の具体的な機能の紹介のほか、</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事前準備の具体的な方法について、手順書を掲載しています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４６</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マイナポータル連携に係る事前準備</a:t>
            </a:r>
          </a:p>
        </p:txBody>
      </p:sp>
      <p:sp>
        <p:nvSpPr>
          <p:cNvPr id="4" name="字幕 14">
            <a:extLst>
              <a:ext uri="{FF2B5EF4-FFF2-40B4-BE49-F238E27FC236}">
                <a16:creationId xmlns:a16="http://schemas.microsoft.com/office/drawing/2014/main" id="{2B186371-20BC-5AFB-2808-B7EC90A54172}"/>
              </a:ext>
            </a:extLst>
          </p:cNvPr>
          <p:cNvSpPr txBox="1">
            <a:spLocks/>
          </p:cNvSpPr>
          <p:nvPr/>
        </p:nvSpPr>
        <p:spPr>
          <a:xfrm>
            <a:off x="598473" y="2786044"/>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国税庁トップ（</a:t>
            </a:r>
            <a:r>
              <a:rPr lang="en-US" altLang="ja-JP" sz="1800" b="0" dirty="0">
                <a:solidFill>
                  <a:schemeClr val="accent1"/>
                </a:solidFill>
                <a:latin typeface="BIZ UDPゴシック" panose="020B0400000000000000" pitchFamily="50" charset="-128"/>
                <a:ea typeface="BIZ UDPゴシック" panose="020B0400000000000000" pitchFamily="50" charset="-128"/>
              </a:rPr>
              <a:t>https://www.nta.go.jp/index.htm</a:t>
            </a:r>
            <a:r>
              <a:rPr lang="ja-JP" altLang="en-US" sz="1800" b="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税の情報・手続・用紙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申告手続・用紙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マイナポータル連携特設ページ　　　　</a:t>
            </a:r>
          </a:p>
        </p:txBody>
      </p:sp>
      <p:sp>
        <p:nvSpPr>
          <p:cNvPr id="12" name="字幕 14">
            <a:extLst>
              <a:ext uri="{FF2B5EF4-FFF2-40B4-BE49-F238E27FC236}">
                <a16:creationId xmlns:a16="http://schemas.microsoft.com/office/drawing/2014/main" id="{2EE80F80-AB56-4E44-8152-1E57321D7B41}"/>
              </a:ext>
            </a:extLst>
          </p:cNvPr>
          <p:cNvSpPr txBox="1">
            <a:spLocks/>
          </p:cNvSpPr>
          <p:nvPr/>
        </p:nvSpPr>
        <p:spPr>
          <a:xfrm>
            <a:off x="453192" y="4309693"/>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マイナポータル連携に係る事前準備（全体図）</a:t>
            </a:r>
          </a:p>
        </p:txBody>
      </p:sp>
      <p:sp>
        <p:nvSpPr>
          <p:cNvPr id="7" name="四角形: 角を丸くする 6">
            <a:extLst>
              <a:ext uri="{FF2B5EF4-FFF2-40B4-BE49-F238E27FC236}">
                <a16:creationId xmlns:a16="http://schemas.microsoft.com/office/drawing/2014/main" id="{0A1C6CC9-6504-5BAD-8218-72013B91A021}"/>
              </a:ext>
            </a:extLst>
          </p:cNvPr>
          <p:cNvSpPr/>
          <p:nvPr/>
        </p:nvSpPr>
        <p:spPr>
          <a:xfrm>
            <a:off x="648002" y="4318782"/>
            <a:ext cx="7899100" cy="237968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 name="図 7">
            <a:extLst>
              <a:ext uri="{FF2B5EF4-FFF2-40B4-BE49-F238E27FC236}">
                <a16:creationId xmlns:a16="http://schemas.microsoft.com/office/drawing/2014/main" id="{04E53CB1-5A2F-A1CE-8CAE-DB250C259549}"/>
              </a:ext>
            </a:extLst>
          </p:cNvPr>
          <p:cNvPicPr>
            <a:picLocks noChangeAspect="1"/>
          </p:cNvPicPr>
          <p:nvPr/>
        </p:nvPicPr>
        <p:blipFill>
          <a:blip r:embed="rId6"/>
          <a:stretch>
            <a:fillRect/>
          </a:stretch>
        </p:blipFill>
        <p:spPr>
          <a:xfrm>
            <a:off x="1116078" y="5092176"/>
            <a:ext cx="6911844" cy="1545088"/>
          </a:xfrm>
          <a:prstGeom prst="rect">
            <a:avLst/>
          </a:prstGeom>
        </p:spPr>
      </p:pic>
      <p:sp>
        <p:nvSpPr>
          <p:cNvPr id="9" name="字幕 14">
            <a:extLst>
              <a:ext uri="{FF2B5EF4-FFF2-40B4-BE49-F238E27FC236}">
                <a16:creationId xmlns:a16="http://schemas.microsoft.com/office/drawing/2014/main" id="{6D9EFA11-C8EE-E468-90C9-96DC9B655CBB}"/>
              </a:ext>
            </a:extLst>
          </p:cNvPr>
          <p:cNvSpPr txBox="1">
            <a:spLocks/>
          </p:cNvSpPr>
          <p:nvPr/>
        </p:nvSpPr>
        <p:spPr>
          <a:xfrm>
            <a:off x="356196" y="4713312"/>
            <a:ext cx="8431604" cy="360001"/>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sz="1200" b="0" dirty="0">
                <a:latin typeface="BIZ UDPゴシック" panose="020B0400000000000000" pitchFamily="50" charset="-128"/>
                <a:ea typeface="BIZ UDPゴシック" panose="020B0400000000000000" pitchFamily="50" charset="-128"/>
                <a:hlinkClick r:id="rId7"/>
              </a:rPr>
              <a:t>https://www.nta.go.jp/taxes/tetsuzuki/mynumberinfo/pdf/0023006-110_08.pdf</a:t>
            </a:r>
            <a:endParaRPr lang="ja-JP" altLang="en-US" sz="14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813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確定申告とは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10" name="サブタイトル 2">
            <a:extLst>
              <a:ext uri="{FF2B5EF4-FFF2-40B4-BE49-F238E27FC236}">
                <a16:creationId xmlns:a16="http://schemas.microsoft.com/office/drawing/2014/main" id="{2BECE848-BE83-969A-00DD-455484D6BAED}"/>
              </a:ext>
            </a:extLst>
          </p:cNvPr>
          <p:cNvSpPr txBox="1">
            <a:spLocks/>
          </p:cNvSpPr>
          <p:nvPr/>
        </p:nvSpPr>
        <p:spPr>
          <a:xfrm>
            <a:off x="527294" y="1321326"/>
            <a:ext cx="8089412" cy="199189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所得税の確定申告は、毎年１月から</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月までの１年間に</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生じた全ての所得とそれに対する所得税の額を計算し、</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確定申告書を提出して、源泉徴収された税金などとの</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過不足を精算する手続です</a:t>
            </a:r>
            <a:endParaRPr lang="ja-JP" altLang="en-US" sz="1200" dirty="0">
              <a:solidFill>
                <a:srgbClr val="00965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D89FB2A-DEC1-1D20-5BF1-C3B1299ABAF4}"/>
              </a:ext>
            </a:extLst>
          </p:cNvPr>
          <p:cNvSpPr txBox="1"/>
          <p:nvPr/>
        </p:nvSpPr>
        <p:spPr>
          <a:xfrm>
            <a:off x="527294" y="3729471"/>
            <a:ext cx="7429174" cy="2196114"/>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申告書の提出が必要な方は、国税庁ホームページで確認できます</a:t>
            </a:r>
            <a:endParaRPr lang="en-US" altLang="ja-JP"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0" lvl="1">
              <a:lnSpc>
                <a:spcPct val="130000"/>
              </a:lnSpc>
            </a:pPr>
            <a:endParaRPr lang="en-US" altLang="ja-JP" dirty="0">
              <a:latin typeface="BIZ UDPゴシック" panose="020B0400000000000000" pitchFamily="50" charset="-128"/>
              <a:ea typeface="BIZ UDPゴシック" panose="020B0400000000000000" pitchFamily="50" charset="-128"/>
              <a:cs typeface="Meiryo" charset="-128"/>
            </a:endParaRPr>
          </a:p>
          <a:p>
            <a:pPr marL="0" lvl="1">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詳細は、国税庁ホームページでご確認ください</a:t>
            </a:r>
            <a:r>
              <a:rPr lang="en-US" altLang="ja-JP" dirty="0">
                <a:latin typeface="BIZ UDPゴシック" panose="020B0400000000000000" pitchFamily="50" charset="-128"/>
                <a:ea typeface="BIZ UDPゴシック" panose="020B0400000000000000" pitchFamily="50" charset="-128"/>
                <a:cs typeface="Meiryo" charset="-128"/>
              </a:rPr>
              <a:t>https://www.nta.go.jp/taxes/shiraberu/shinkoku/tokushu/shinkoku-nagare/shinkoku-nagare.htm</a:t>
            </a:r>
          </a:p>
          <a:p>
            <a:pPr marL="0" lvl="1">
              <a:lnSpc>
                <a:spcPct val="13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cs typeface="Meiryo" charset="-128"/>
              </a:rPr>
              <a:t>申告の流れ・申告が必要な方」</a:t>
            </a:r>
          </a:p>
        </p:txBody>
      </p:sp>
      <p:pic>
        <p:nvPicPr>
          <p:cNvPr id="1026" name="Picture 2">
            <a:extLst>
              <a:ext uri="{FF2B5EF4-FFF2-40B4-BE49-F238E27FC236}">
                <a16:creationId xmlns:a16="http://schemas.microsoft.com/office/drawing/2014/main" id="{687065E6-316D-E3F6-3050-B52BC961FF7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85357" y="4763772"/>
            <a:ext cx="1106670" cy="110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7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t>
            </a:r>
            <a:r>
              <a:rPr lang="ja-JP" altLang="en-US" dirty="0">
                <a:solidFill>
                  <a:sysClr val="windowText" lastClr="000000"/>
                </a:solidFill>
              </a:rPr>
              <a:t>Ｂ</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355358" y="1456850"/>
            <a:ext cx="8433284" cy="4975336"/>
          </a:xfrm>
          <a:prstGeom prst="rect">
            <a:avLst/>
          </a:prstGeom>
          <a:noFill/>
        </p:spPr>
        <p:txBody>
          <a:bodyPr wrap="square" rtlCol="0">
            <a:spAutoFit/>
          </a:bodyPr>
          <a:lstStyle/>
          <a:p>
            <a:pPr marL="363538" indent="-363538">
              <a:lnSpc>
                <a:spcPct val="130000"/>
              </a:lnSpc>
              <a:spcBef>
                <a:spcPts val="600"/>
              </a:spcBef>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税務署への申告方法は、２種類あります</a:t>
            </a:r>
          </a:p>
          <a:p>
            <a:pPr marL="363538" indent="-3635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・パソコンやスマホを使い、</a:t>
            </a:r>
            <a:r>
              <a:rPr lang="en-US" altLang="ja-JP" sz="2000" dirty="0">
                <a:latin typeface="BIZ UDPゴシック" panose="020B0400000000000000" pitchFamily="50" charset="-128"/>
                <a:ea typeface="BIZ UDPゴシック" panose="020B0400000000000000" pitchFamily="50" charset="-128"/>
                <a:cs typeface="Meiryo" charset="-128"/>
              </a:rPr>
              <a:t>e-Tax</a:t>
            </a:r>
            <a:r>
              <a:rPr lang="ja-JP" altLang="en-US" sz="2000" dirty="0">
                <a:latin typeface="BIZ UDPゴシック" panose="020B0400000000000000" pitchFamily="50" charset="-128"/>
                <a:ea typeface="BIZ UDPゴシック" panose="020B0400000000000000" pitchFamily="50" charset="-128"/>
                <a:cs typeface="Meiryo" charset="-128"/>
              </a:rPr>
              <a:t>でオンライン送信</a:t>
            </a:r>
          </a:p>
          <a:p>
            <a:pPr marL="363538" indent="-3635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・申告書類を郵送または税務署へ持参し提出</a:t>
            </a:r>
            <a:endParaRPr lang="en-US" altLang="ja-JP" sz="2000" dirty="0">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en-US" altLang="ja-JP" sz="2200"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200" dirty="0">
                <a:solidFill>
                  <a:srgbClr val="4472C4"/>
                </a:solidFill>
                <a:latin typeface="BIZ UDPゴシック" panose="020B0400000000000000" pitchFamily="50" charset="-128"/>
                <a:ea typeface="BIZ UDPゴシック" panose="020B0400000000000000" pitchFamily="50" charset="-128"/>
                <a:cs typeface="Meiryo" charset="-128"/>
              </a:rPr>
              <a:t>による申告方法は</a:t>
            </a:r>
            <a:endParaRPr lang="en-US" altLang="ja-JP" sz="2200" dirty="0">
              <a:solidFill>
                <a:srgbClr val="4472C4"/>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・マイナンバーカード方式</a:t>
            </a:r>
            <a:endParaRPr lang="en-US" altLang="ja-JP" sz="2000" dirty="0">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200" dirty="0">
                <a:solidFill>
                  <a:srgbClr val="4472C4"/>
                </a:solidFill>
                <a:latin typeface="BIZ UDPゴシック" panose="020B0400000000000000" pitchFamily="50" charset="-128"/>
                <a:ea typeface="BIZ UDPゴシック" panose="020B0400000000000000" pitchFamily="50" charset="-128"/>
                <a:cs typeface="Meiryo" charset="-128"/>
              </a:rPr>
              <a:t>があります</a:t>
            </a:r>
            <a:endParaRPr lang="en-US" altLang="ja-JP" sz="2200" dirty="0">
              <a:solidFill>
                <a:srgbClr val="4472C4"/>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この講座では、マイナンバーカード方式による申告方法について説明します</a:t>
            </a:r>
          </a:p>
          <a:p>
            <a:pPr marL="363538" indent="-363538">
              <a:lnSpc>
                <a:spcPct val="130000"/>
              </a:lnSpc>
              <a:spcBef>
                <a:spcPts val="600"/>
              </a:spcBef>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以前は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e-Tax</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の申告方法としてもうひとつ、</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ID</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／パスワード方式がありましたが、令和</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7</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年</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10</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月以降、</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 ID</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／パスワードの新規発行は停止されています</a:t>
            </a:r>
            <a:endParaRPr lang="en-US" altLang="ja-JP"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　　 既に</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ID</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／パスワードをお持ちの方は、継続してご利用いただけます</a:t>
            </a:r>
            <a:endParaRPr lang="en-US" altLang="ja-JP"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kumimoji="0" lang="ja-JP" altLang="en-US" b="0" i="0" u="none"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（参考）　</a:t>
            </a:r>
            <a:r>
              <a:rPr kumimoji="0" lang="ja-JP" altLang="ja-JP" sz="1400" b="0" i="0" u="none"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https://www.nta.go.jp/taxes/shiraberu/shinkoku/pdf/idpw20251001.pdf</a:t>
            </a:r>
            <a:endParaRPr lang="en-US" altLang="ja-JP" sz="14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1346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t>
            </a:r>
            <a:r>
              <a:rPr lang="ja-JP" altLang="en-US" dirty="0">
                <a:solidFill>
                  <a:sysClr val="windowText" lastClr="000000"/>
                </a:solidFill>
              </a:rPr>
              <a:t>Ｂ</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rgbClr val="4472C4"/>
                </a:solidFill>
                <a:latin typeface="BIZ UDPゴシック" panose="020B0400000000000000" pitchFamily="50" charset="-128"/>
                <a:ea typeface="BIZ UDPゴシック" panose="020B0400000000000000" pitchFamily="50" charset="-128"/>
              </a:rPr>
              <a:t>４</a:t>
            </a:r>
            <a:endParaRPr lang="en-US" altLang="ja-JP" sz="1800"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355358" y="1266133"/>
            <a:ext cx="8433284" cy="4913974"/>
          </a:xfrm>
          <a:prstGeom prst="rect">
            <a:avLst/>
          </a:prstGeom>
          <a:noFill/>
        </p:spPr>
        <p:txBody>
          <a:bodyPr wrap="square" rtlCol="0">
            <a:spAutoFit/>
          </a:bodyPr>
          <a:lstStyle/>
          <a:p>
            <a:pPr marL="363538" indent="-363538">
              <a:lnSpc>
                <a:spcPct val="130000"/>
              </a:lnSpc>
              <a:spcBef>
                <a:spcPts val="600"/>
              </a:spcBef>
            </a:pPr>
            <a:r>
              <a:rPr lang="ja-JP" altLang="en-US" sz="2200" dirty="0">
                <a:solidFill>
                  <a:srgbClr val="4472C4"/>
                </a:solidFill>
                <a:latin typeface="BIZ UDPゴシック" panose="020B0400000000000000" pitchFamily="50" charset="-128"/>
                <a:ea typeface="BIZ UDPゴシック" panose="020B0400000000000000" pitchFamily="50" charset="-128"/>
                <a:cs typeface="Meiryo" charset="-128"/>
              </a:rPr>
              <a:t>スマートフォンのマイナンバーカードも利用可能です</a:t>
            </a:r>
            <a:endParaRPr lang="en-US" altLang="ja-JP" sz="2200" dirty="0">
              <a:solidFill>
                <a:srgbClr val="4472C4"/>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000" b="0" i="0" dirty="0">
                <a:solidFill>
                  <a:srgbClr val="333333"/>
                </a:solidFill>
                <a:effectLst/>
                <a:latin typeface="BIZ UDPゴシック" panose="020B0400000000000000" pitchFamily="50" charset="-128"/>
                <a:ea typeface="BIZ UDPゴシック" panose="020B0400000000000000" pitchFamily="50" charset="-128"/>
              </a:rPr>
              <a:t>　</a:t>
            </a:r>
            <a:r>
              <a:rPr lang="ja-JP" altLang="en-US" sz="2000" b="0" i="0" dirty="0">
                <a:effectLst/>
                <a:latin typeface="BIZ UDPゴシック" panose="020B0400000000000000" pitchFamily="50" charset="-128"/>
                <a:ea typeface="BIZ UDPゴシック" panose="020B0400000000000000" pitchFamily="50" charset="-128"/>
              </a:rPr>
              <a:t>　マイナンバーカードを取得されている方は、お持ちのスマートフォンにマイナンバーカードを搭載することができます</a:t>
            </a:r>
            <a:r>
              <a:rPr lang="en-US" altLang="ja-JP" sz="2000" b="0" i="0" baseline="30000" dirty="0">
                <a:effectLst/>
                <a:latin typeface="BIZ UDPゴシック" panose="020B0400000000000000" pitchFamily="50" charset="-128"/>
                <a:ea typeface="BIZ UDPゴシック" panose="020B0400000000000000" pitchFamily="50" charset="-128"/>
              </a:rPr>
              <a:t>※</a:t>
            </a:r>
            <a:br>
              <a:rPr lang="en-US" altLang="ja-JP" sz="2000" b="0" i="0" dirty="0">
                <a:effectLst/>
                <a:latin typeface="BIZ UDPゴシック" panose="020B0400000000000000" pitchFamily="50" charset="-128"/>
                <a:ea typeface="BIZ UDPゴシック" panose="020B0400000000000000" pitchFamily="50" charset="-128"/>
              </a:rPr>
            </a:br>
            <a:r>
              <a:rPr lang="en-US" altLang="ja-JP" sz="1400" b="0" i="0" dirty="0">
                <a:effectLst/>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Android</a:t>
            </a:r>
            <a:r>
              <a:rPr lang="ja-JP" altLang="en-US" sz="1400" dirty="0">
                <a:latin typeface="BIZ UDPゴシック" panose="020B0400000000000000" pitchFamily="50" charset="-128"/>
                <a:ea typeface="BIZ UDPゴシック" panose="020B0400000000000000" pitchFamily="50" charset="-128"/>
              </a:rPr>
              <a:t>についてはスマホ用電子証明書のみ対応</a:t>
            </a:r>
            <a:endParaRPr lang="en-US" altLang="ja-JP" sz="1400" dirty="0">
              <a:latin typeface="BIZ UDPゴシック" panose="020B0400000000000000" pitchFamily="50" charset="-128"/>
              <a:ea typeface="BIZ UDPゴシック" panose="020B0400000000000000" pitchFamily="50" charset="-128"/>
            </a:endParaRPr>
          </a:p>
          <a:p>
            <a:pPr marL="363538" indent="-363538">
              <a:lnSpc>
                <a:spcPct val="130000"/>
              </a:lnSpc>
              <a:spcBef>
                <a:spcPts val="600"/>
              </a:spcBef>
            </a:pPr>
            <a:r>
              <a:rPr lang="ja-JP" altLang="en-US" sz="2000" b="0" i="0" dirty="0">
                <a:effectLst/>
                <a:latin typeface="BIZ UDPゴシック" panose="020B0400000000000000" pitchFamily="50" charset="-128"/>
                <a:ea typeface="BIZ UDPゴシック" panose="020B0400000000000000" pitchFamily="50" charset="-128"/>
              </a:rPr>
              <a:t>　　スマートフォンのマイナンバーカードを利用すれば、マイナンバーカードをスマートフォンにかざすことなく、申告書の作成・</a:t>
            </a:r>
            <a:r>
              <a:rPr lang="en-US" altLang="ja-JP" sz="2000" b="0" i="0" dirty="0">
                <a:effectLst/>
                <a:latin typeface="BIZ UDPゴシック" panose="020B0400000000000000" pitchFamily="50" charset="-128"/>
                <a:ea typeface="BIZ UDPゴシック" panose="020B0400000000000000" pitchFamily="50" charset="-128"/>
              </a:rPr>
              <a:t>e-Tax</a:t>
            </a:r>
            <a:r>
              <a:rPr lang="ja-JP" altLang="en-US" sz="2000" b="0" i="0" dirty="0">
                <a:effectLst/>
                <a:latin typeface="BIZ UDPゴシック" panose="020B0400000000000000" pitchFamily="50" charset="-128"/>
                <a:ea typeface="BIZ UDPゴシック" panose="020B0400000000000000" pitchFamily="50" charset="-128"/>
              </a:rPr>
              <a:t>送信が可能となります</a:t>
            </a:r>
            <a:br>
              <a:rPr lang="ja-JP" altLang="en-US" sz="2000" dirty="0">
                <a:latin typeface="BIZ UDPゴシック" panose="020B0400000000000000" pitchFamily="50" charset="-128"/>
                <a:ea typeface="BIZ UDPゴシック" panose="020B0400000000000000" pitchFamily="50" charset="-128"/>
              </a:rPr>
            </a:br>
            <a:r>
              <a:rPr lang="ja-JP" altLang="en-US" sz="2000" b="0" i="0" dirty="0">
                <a:effectLst/>
                <a:latin typeface="BIZ UDPゴシック" panose="020B0400000000000000" pitchFamily="50" charset="-128"/>
                <a:ea typeface="BIZ UDPゴシック" panose="020B0400000000000000" pitchFamily="50" charset="-128"/>
              </a:rPr>
              <a:t>また、利用者証明用電子証明書に設定した</a:t>
            </a:r>
            <a:r>
              <a:rPr lang="en-US" altLang="ja-JP" sz="2000" b="0" i="0" dirty="0">
                <a:effectLst/>
                <a:latin typeface="BIZ UDPゴシック" panose="020B0400000000000000" pitchFamily="50" charset="-128"/>
                <a:ea typeface="BIZ UDPゴシック" panose="020B0400000000000000" pitchFamily="50" charset="-128"/>
              </a:rPr>
              <a:t>4</a:t>
            </a:r>
            <a:r>
              <a:rPr lang="ja-JP" altLang="en-US" sz="2000" b="0" i="0" dirty="0">
                <a:effectLst/>
                <a:latin typeface="BIZ UDPゴシック" panose="020B0400000000000000" pitchFamily="50" charset="-128"/>
                <a:ea typeface="BIZ UDPゴシック" panose="020B0400000000000000" pitchFamily="50" charset="-128"/>
              </a:rPr>
              <a:t>桁のパスワードを入力する代わりに、生体認証が利用できます（機種によって異なります）</a:t>
            </a:r>
            <a:br>
              <a:rPr lang="ja-JP" altLang="en-US"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スマートフォンのマイナンバーカードについての</a:t>
            </a:r>
            <a:r>
              <a:rPr lang="ja-JP" altLang="en-US" sz="2000" b="0" i="0" dirty="0">
                <a:effectLst/>
                <a:latin typeface="BIZ UDPゴシック" panose="020B0400000000000000" pitchFamily="50" charset="-128"/>
                <a:ea typeface="BIZ UDPゴシック" panose="020B0400000000000000" pitchFamily="50" charset="-128"/>
              </a:rPr>
              <a:t>詳細や申し込み方法については、下記のデジタル庁ホームページをご確認ください</a:t>
            </a:r>
            <a:endParaRPr lang="en-US" altLang="ja-JP" sz="2000" b="0" i="0" dirty="0">
              <a:effectLst/>
              <a:latin typeface="BIZ UDPゴシック" panose="020B0400000000000000" pitchFamily="50" charset="-128"/>
              <a:ea typeface="BIZ UDPゴシック" panose="020B0400000000000000" pitchFamily="50" charset="-128"/>
            </a:endParaRPr>
          </a:p>
          <a:p>
            <a:pPr marL="363538" indent="-363538">
              <a:lnSpc>
                <a:spcPct val="130000"/>
              </a:lnSpc>
              <a:spcBef>
                <a:spcPts val="600"/>
              </a:spcBef>
            </a:pPr>
            <a:r>
              <a:rPr lang="ja-JP" altLang="en-US" sz="1600" b="0" i="0" dirty="0">
                <a:effectLst/>
                <a:latin typeface="BIZ UDPゴシック" panose="020B0400000000000000" pitchFamily="50" charset="-128"/>
                <a:ea typeface="BIZ UDPゴシック" panose="020B0400000000000000" pitchFamily="50" charset="-128"/>
              </a:rPr>
              <a:t>　　</a:t>
            </a:r>
            <a:r>
              <a:rPr lang="en-US" altLang="ja-JP" sz="1600" b="0" i="0" dirty="0">
                <a:effectLst/>
                <a:latin typeface="BIZ UDPゴシック" panose="020B0400000000000000" pitchFamily="50" charset="-128"/>
                <a:ea typeface="BIZ UDPゴシック" panose="020B0400000000000000" pitchFamily="50" charset="-128"/>
              </a:rPr>
              <a:t>https://www.digital.go.jp/policies/mynumber/smartphone-certification</a:t>
            </a:r>
          </a:p>
        </p:txBody>
      </p:sp>
    </p:spTree>
    <p:extLst>
      <p:ext uri="{BB962C8B-B14F-4D97-AF65-F5344CB8AC3E}">
        <p14:creationId xmlns:p14="http://schemas.microsoft.com/office/powerpoint/2010/main" val="15359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e-Tax</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630147" y="1632411"/>
            <a:ext cx="7916953" cy="4297843"/>
          </a:xfrm>
          <a:prstGeom prst="rect">
            <a:avLst/>
          </a:prstGeom>
          <a:noFill/>
        </p:spPr>
        <p:txBody>
          <a:bodyPr wrap="square" rtlCol="0">
            <a:spAutoFit/>
          </a:bodyPr>
          <a:lstStyle/>
          <a:p>
            <a:pPr>
              <a:lnSpc>
                <a:spcPct val="130000"/>
              </a:lnSpc>
            </a:pPr>
            <a:r>
              <a:rPr lang="en-US" altLang="ja-JP" sz="2400" dirty="0">
                <a:latin typeface="BIZ UDPゴシック" panose="020B0400000000000000" pitchFamily="50" charset="-128"/>
                <a:ea typeface="BIZ UDPゴシック" panose="020B0400000000000000" pitchFamily="50" charset="-128"/>
                <a:cs typeface="Meiryo" charset="-128"/>
              </a:rPr>
              <a:t>e-Tax</a:t>
            </a:r>
            <a:r>
              <a:rPr lang="ja-JP" altLang="en-US" sz="2400" dirty="0">
                <a:latin typeface="BIZ UDPゴシック" panose="020B0400000000000000" pitchFamily="50" charset="-128"/>
                <a:ea typeface="BIZ UDPゴシック" panose="020B0400000000000000" pitchFamily="50" charset="-128"/>
                <a:cs typeface="Meiryo" charset="-128"/>
              </a:rPr>
              <a:t>とは、</a:t>
            </a:r>
            <a:r>
              <a:rPr lang="en-US" altLang="ja-JP" sz="2400" dirty="0">
                <a:latin typeface="BIZ UDPゴシック" panose="020B0400000000000000" pitchFamily="50" charset="-128"/>
                <a:ea typeface="BIZ UDPゴシック" panose="020B0400000000000000" pitchFamily="50" charset="-128"/>
                <a:cs typeface="Meiryo" charset="-128"/>
              </a:rPr>
              <a:t>｢</a:t>
            </a:r>
            <a:r>
              <a:rPr lang="ja-JP" altLang="en-US" sz="2400" dirty="0">
                <a:latin typeface="BIZ UDPゴシック" panose="020B0400000000000000" pitchFamily="50" charset="-128"/>
                <a:ea typeface="BIZ UDPゴシック" panose="020B0400000000000000" pitchFamily="50" charset="-128"/>
                <a:cs typeface="Meiryo" charset="-128"/>
              </a:rPr>
              <a:t>国税電子申告・納税システム</a:t>
            </a:r>
            <a:r>
              <a:rPr lang="en-US" altLang="ja-JP" sz="2400" dirty="0">
                <a:latin typeface="BIZ UDPゴシック" panose="020B0400000000000000" pitchFamily="50" charset="-128"/>
                <a:ea typeface="BIZ UDPゴシック" panose="020B0400000000000000" pitchFamily="50" charset="-128"/>
                <a:cs typeface="Meiryo" charset="-128"/>
              </a:rPr>
              <a:t>｣</a:t>
            </a:r>
            <a:r>
              <a:rPr lang="ja-JP" altLang="en-US" sz="2400" dirty="0">
                <a:latin typeface="BIZ UDPゴシック" panose="020B0400000000000000" pitchFamily="50" charset="-128"/>
                <a:ea typeface="BIZ UDPゴシック" panose="020B0400000000000000" pitchFamily="50" charset="-128"/>
                <a:cs typeface="Meiryo" charset="-128"/>
              </a:rPr>
              <a:t>のことで、国税に関する申告や納税などのさまざまな手続きを、税務署に出向くことなく、インターネットを通じて行うことができる国税庁が提供するサービスです</a:t>
            </a:r>
          </a:p>
          <a:p>
            <a:pPr>
              <a:lnSpc>
                <a:spcPct val="130000"/>
              </a:lnSpc>
            </a:pPr>
            <a:endParaRPr lang="ja-JP" altLang="en-US"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400" dirty="0">
                <a:latin typeface="BIZ UDPゴシック" panose="020B0400000000000000" pitchFamily="50" charset="-128"/>
                <a:ea typeface="BIZ UDPゴシック" panose="020B0400000000000000" pitchFamily="50" charset="-128"/>
                <a:cs typeface="Meiryo" charset="-128"/>
              </a:rPr>
              <a:t>確定申告書等作成コーナーでは、画面の案内に沿って入力すれば、税額などが自動計算され、申告書が作成できます</a:t>
            </a:r>
            <a:endParaRPr lang="en-US" altLang="ja-JP" sz="24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400" dirty="0">
                <a:latin typeface="BIZ UDPゴシック" panose="020B0400000000000000" pitchFamily="50" charset="-128"/>
                <a:ea typeface="BIZ UDPゴシック" panose="020B0400000000000000" pitchFamily="50" charset="-128"/>
                <a:cs typeface="Meiryo" charset="-128"/>
              </a:rPr>
              <a:t>また、作成した申告書を</a:t>
            </a:r>
            <a:r>
              <a:rPr lang="en-US" altLang="ja-JP" sz="2400" dirty="0">
                <a:latin typeface="BIZ UDPゴシック" panose="020B0400000000000000" pitchFamily="50" charset="-128"/>
                <a:ea typeface="BIZ UDPゴシック" panose="020B0400000000000000" pitchFamily="50" charset="-128"/>
                <a:cs typeface="Meiryo" charset="-128"/>
              </a:rPr>
              <a:t>e-Tax</a:t>
            </a:r>
            <a:r>
              <a:rPr lang="ja-JP" altLang="en-US" sz="2400" dirty="0">
                <a:latin typeface="BIZ UDPゴシック" panose="020B0400000000000000" pitchFamily="50" charset="-128"/>
                <a:ea typeface="BIZ UDPゴシック" panose="020B0400000000000000" pitchFamily="50" charset="-128"/>
                <a:cs typeface="Meiryo" charset="-128"/>
              </a:rPr>
              <a:t>を利用して送信（提出）することもできます</a:t>
            </a:r>
          </a:p>
        </p:txBody>
      </p:sp>
    </p:spTree>
    <p:extLst>
      <p:ext uri="{BB962C8B-B14F-4D97-AF65-F5344CB8AC3E}">
        <p14:creationId xmlns:p14="http://schemas.microsoft.com/office/powerpoint/2010/main" val="109358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e-Tax</a:t>
            </a:r>
            <a:r>
              <a:rPr lang="ja-JP" altLang="en-US" sz="2799" dirty="0">
                <a:solidFill>
                  <a:srgbClr val="4472C4"/>
                </a:solidFill>
              </a:rPr>
              <a:t>なら、こんないいこと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p>
        </p:txBody>
      </p:sp>
      <p:sp>
        <p:nvSpPr>
          <p:cNvPr id="4" name="テキスト ボックス 3">
            <a:extLst>
              <a:ext uri="{FF2B5EF4-FFF2-40B4-BE49-F238E27FC236}">
                <a16:creationId xmlns:a16="http://schemas.microsoft.com/office/drawing/2014/main" id="{D669D4DC-072A-5256-B5D5-643628C082A0}"/>
              </a:ext>
            </a:extLst>
          </p:cNvPr>
          <p:cNvSpPr txBox="1"/>
          <p:nvPr/>
        </p:nvSpPr>
        <p:spPr>
          <a:xfrm>
            <a:off x="393267" y="1122849"/>
            <a:ext cx="8357466" cy="5070619"/>
          </a:xfrm>
          <a:prstGeom prst="rect">
            <a:avLst/>
          </a:prstGeom>
          <a:noFill/>
        </p:spPr>
        <p:txBody>
          <a:bodyPr wrap="square" rtlCol="0">
            <a:spAutoFit/>
          </a:bodyPr>
          <a:lstStyle/>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〇自宅からオンラインで申告ができます</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税務署に行かなくても、国税庁ホームページで申告書を作成し、自宅からオンラインで提出（送信）できます</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〇添付書類の提出を省略できます</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生命保険料控除の証明書などは、その記載内容（生命保険会社などの名称、支払金額など）を入力して送信することで、提出または提示を省略することができます　</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endParaRPr lang="ja-JP" altLang="en-US"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a:t>
            </a:r>
            <a:r>
              <a:rPr lang="en-US" altLang="ja-JP" sz="2400" dirty="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時間受付</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メンテナンス時間を除き、年を通して</a:t>
            </a:r>
            <a:r>
              <a:rPr lang="en-US" altLang="ja-JP" sz="2000" dirty="0">
                <a:latin typeface="BIZ UDPゴシック" panose="020B0400000000000000" pitchFamily="50" charset="-128"/>
                <a:ea typeface="BIZ UDPゴシック" panose="020B0400000000000000" pitchFamily="50" charset="-128"/>
                <a:cs typeface="Meiryo" charset="-128"/>
              </a:rPr>
              <a:t>24</a:t>
            </a:r>
            <a:r>
              <a:rPr lang="ja-JP" altLang="en-US" sz="2000" dirty="0">
                <a:latin typeface="BIZ UDPゴシック" panose="020B0400000000000000" pitchFamily="50" charset="-128"/>
                <a:ea typeface="BIZ UDPゴシック" panose="020B0400000000000000" pitchFamily="50" charset="-128"/>
                <a:cs typeface="Meiryo" charset="-128"/>
              </a:rPr>
              <a:t>時間</a:t>
            </a:r>
            <a:r>
              <a:rPr lang="en-US" altLang="ja-JP" sz="2000" dirty="0">
                <a:latin typeface="BIZ UDPゴシック" panose="020B0400000000000000" pitchFamily="50" charset="-128"/>
                <a:ea typeface="BIZ UDPゴシック" panose="020B0400000000000000" pitchFamily="50" charset="-128"/>
                <a:cs typeface="Meiryo" charset="-128"/>
              </a:rPr>
              <a:t>e-Tax</a:t>
            </a:r>
            <a:r>
              <a:rPr lang="ja-JP" altLang="en-US" sz="2000" dirty="0">
                <a:latin typeface="BIZ UDPゴシック" panose="020B0400000000000000" pitchFamily="50" charset="-128"/>
                <a:ea typeface="BIZ UDPゴシック" panose="020B0400000000000000" pitchFamily="50" charset="-128"/>
                <a:cs typeface="Meiryo" charset="-128"/>
              </a:rPr>
              <a:t>での提出（送信）が</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可能です</a:t>
            </a:r>
          </a:p>
        </p:txBody>
      </p:sp>
    </p:spTree>
    <p:extLst>
      <p:ext uri="{BB962C8B-B14F-4D97-AF65-F5344CB8AC3E}">
        <p14:creationId xmlns:p14="http://schemas.microsoft.com/office/powerpoint/2010/main" val="811802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6f8374-eac6-4c01-9e9a-c7d7573af740" xsi:nil="true"/>
    <lcf76f155ced4ddcb4097134ff3c332f xmlns="c23fec77-1f23-433b-b54b-3158c30b0fa3">
      <Terms xmlns="http://schemas.microsoft.com/office/infopath/2007/PartnerControls"/>
    </lcf76f155ced4ddcb4097134ff3c332f>
    <_Flow_SignoffStatus xmlns="c23fec77-1f23-433b-b54b-3158c30b0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schemas.microsoft.com/office/2006/documentManagement/types"/>
    <ds:schemaRef ds:uri="http://schemas.microsoft.com/office/infopath/2007/PartnerControls"/>
    <ds:schemaRef ds:uri="956f8374-eac6-4c01-9e9a-c7d7573af740"/>
    <ds:schemaRef ds:uri="http://purl.org/dc/terms/"/>
    <ds:schemaRef ds:uri="http://purl.org/dc/dcmitype/"/>
    <ds:schemaRef ds:uri="http://purl.org/dc/elements/1.1/"/>
    <ds:schemaRef ds:uri="http://schemas.openxmlformats.org/package/2006/metadata/core-properties"/>
    <ds:schemaRef ds:uri="c23fec77-1f23-433b-b54b-3158c30b0fa3"/>
    <ds:schemaRef ds:uri="http://schemas.microsoft.com/office/2006/metadata/properties"/>
    <ds:schemaRef ds:uri="http://www.w3.org/XML/1998/namespace"/>
    <ds:schemaRef ds:uri="559d5173-2c88-452d-a229-657f6a3149c8"/>
    <ds:schemaRef ds:uri="2f15fbf1-af96-49d6-8780-830483b2c3bf"/>
  </ds:schemaRefs>
</ds:datastoreItem>
</file>

<file path=customXml/itemProps2.xml><?xml version="1.0" encoding="utf-8"?>
<ds:datastoreItem xmlns:ds="http://schemas.openxmlformats.org/officeDocument/2006/customXml" ds:itemID="{EB355FFC-0DD2-48F5-B806-E6F50470E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3fec77-1f23-433b-b54b-3158c30b0fa3"/>
    <ds:schemaRef ds:uri="956f8374-eac6-4c01-9e9a-c7d7573af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3204</Words>
  <Application>Microsoft Office PowerPoint</Application>
  <PresentationFormat>画面に合わせる (4:3)</PresentationFormat>
  <Paragraphs>575</Paragraphs>
  <Slides>49</Slides>
  <Notes>49</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4" baseType="lpstr">
      <vt:lpstr>BIZ UDPゴシック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1-Ｂ</vt:lpstr>
      <vt:lpstr>1-Ｂ</vt:lpstr>
      <vt:lpstr>1-C</vt:lpstr>
      <vt:lpstr>1-D</vt:lpstr>
      <vt:lpstr>1-E</vt:lpstr>
      <vt:lpstr>1-F</vt:lpstr>
      <vt:lpstr>PowerPoint プレゼンテーション</vt:lpstr>
      <vt:lpstr>2-A</vt:lpstr>
      <vt:lpstr>2-B</vt:lpstr>
      <vt:lpstr>2-B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2-F</vt:lpstr>
      <vt:lpstr>2-G</vt:lpstr>
      <vt:lpstr>（参考）</vt:lpstr>
      <vt:lpstr>（参考）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237</cp:revision>
  <dcterms:created xsi:type="dcterms:W3CDTF">2021-12-21T00:45:50Z</dcterms:created>
  <dcterms:modified xsi:type="dcterms:W3CDTF">2025-11-26T07:39:31Z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4222900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