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5" r:id="rId5"/>
    <p:sldMasterId id="2147483673" r:id="rId6"/>
  </p:sldMasterIdLst>
  <p:notesMasterIdLst>
    <p:notesMasterId r:id="rId48"/>
  </p:notesMasterIdLst>
  <p:handoutMasterIdLst>
    <p:handoutMasterId r:id="rId49"/>
  </p:handoutMasterIdLst>
  <p:sldIdLst>
    <p:sldId id="327" r:id="rId7"/>
    <p:sldId id="677" r:id="rId8"/>
    <p:sldId id="1077" r:id="rId9"/>
    <p:sldId id="495" r:id="rId10"/>
    <p:sldId id="678" r:id="rId11"/>
    <p:sldId id="679" r:id="rId12"/>
    <p:sldId id="1074" r:id="rId13"/>
    <p:sldId id="1075" r:id="rId14"/>
    <p:sldId id="1024" r:id="rId15"/>
    <p:sldId id="1025" r:id="rId16"/>
    <p:sldId id="1078" r:id="rId17"/>
    <p:sldId id="673" r:id="rId18"/>
    <p:sldId id="1027" r:id="rId19"/>
    <p:sldId id="1067" r:id="rId20"/>
    <p:sldId id="1068" r:id="rId21"/>
    <p:sldId id="1069" r:id="rId22"/>
    <p:sldId id="262" r:id="rId23"/>
    <p:sldId id="1030" r:id="rId24"/>
    <p:sldId id="688" r:id="rId25"/>
    <p:sldId id="689" r:id="rId26"/>
    <p:sldId id="690" r:id="rId27"/>
    <p:sldId id="674" r:id="rId28"/>
    <p:sldId id="691" r:id="rId29"/>
    <p:sldId id="692" r:id="rId30"/>
    <p:sldId id="693" r:id="rId31"/>
    <p:sldId id="694" r:id="rId32"/>
    <p:sldId id="695" r:id="rId33"/>
    <p:sldId id="1070" r:id="rId34"/>
    <p:sldId id="696" r:id="rId35"/>
    <p:sldId id="697" r:id="rId36"/>
    <p:sldId id="698" r:id="rId37"/>
    <p:sldId id="699" r:id="rId38"/>
    <p:sldId id="700" r:id="rId39"/>
    <p:sldId id="1031" r:id="rId40"/>
    <p:sldId id="1072" r:id="rId41"/>
    <p:sldId id="682" r:id="rId42"/>
    <p:sldId id="684" r:id="rId43"/>
    <p:sldId id="1073" r:id="rId44"/>
    <p:sldId id="683" r:id="rId45"/>
    <p:sldId id="1079" r:id="rId46"/>
    <p:sldId id="1033" r:id="rId47"/>
  </p:sldIdLst>
  <p:sldSz cx="9144000" cy="6858000" type="screen4x3"/>
  <p:notesSz cx="6737350" cy="9869488"/>
  <p:custDataLst>
    <p:tags r:id="rId5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59615" autoAdjust="0"/>
  </p:normalViewPr>
  <p:slideViewPr>
    <p:cSldViewPr snapToGrid="0" snapToObjects="1">
      <p:cViewPr varScale="1">
        <p:scale>
          <a:sx n="36" d="100"/>
          <a:sy n="36" d="100"/>
        </p:scale>
        <p:origin x="1960" y="2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872"/>
    </p:cViewPr>
  </p:sorterViewPr>
  <p:notesViewPr>
    <p:cSldViewPr snapToGrid="0" snapToObjects="1">
      <p:cViewPr varScale="1">
        <p:scale>
          <a:sx n="77" d="100"/>
          <a:sy n="77"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8B7058-2DCA-2F6D-D87E-38C06045A270}"/>
              </a:ext>
            </a:extLst>
          </p:cNvPr>
          <p:cNvSpPr>
            <a:spLocks noGrp="1"/>
          </p:cNvSpPr>
          <p:nvPr>
            <p:ph type="hdr" sz="quarter"/>
          </p:nvPr>
        </p:nvSpPr>
        <p:spPr>
          <a:xfrm>
            <a:off x="0" y="0"/>
            <a:ext cx="2920253" cy="494027"/>
          </a:xfrm>
          <a:prstGeom prst="rect">
            <a:avLst/>
          </a:prstGeom>
        </p:spPr>
        <p:txBody>
          <a:bodyPr vert="horz" lIns="90791" tIns="45395" rIns="90791" bIns="4539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71E37D1-7221-3C53-ADD2-00A2C26EB633}"/>
              </a:ext>
            </a:extLst>
          </p:cNvPr>
          <p:cNvSpPr>
            <a:spLocks noGrp="1"/>
          </p:cNvSpPr>
          <p:nvPr>
            <p:ph type="dt" sz="quarter" idx="1"/>
          </p:nvPr>
        </p:nvSpPr>
        <p:spPr>
          <a:xfrm>
            <a:off x="3815524" y="0"/>
            <a:ext cx="2920253" cy="494027"/>
          </a:xfrm>
          <a:prstGeom prst="rect">
            <a:avLst/>
          </a:prstGeom>
        </p:spPr>
        <p:txBody>
          <a:bodyPr vert="horz" lIns="90791" tIns="45395" rIns="90791" bIns="45395" rtlCol="0"/>
          <a:lstStyle>
            <a:lvl1pPr algn="r">
              <a:defRPr sz="1200"/>
            </a:lvl1pPr>
          </a:lstStyle>
          <a:p>
            <a:fld id="{928A5568-E2C8-497E-A147-68F7FC988B7C}"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83B8EA0C-EBE6-C383-C6EE-B72E4A3C9536}"/>
              </a:ext>
            </a:extLst>
          </p:cNvPr>
          <p:cNvSpPr>
            <a:spLocks noGrp="1"/>
          </p:cNvSpPr>
          <p:nvPr>
            <p:ph type="ftr" sz="quarter" idx="2"/>
          </p:nvPr>
        </p:nvSpPr>
        <p:spPr>
          <a:xfrm>
            <a:off x="0" y="9375461"/>
            <a:ext cx="2920253" cy="494027"/>
          </a:xfrm>
          <a:prstGeom prst="rect">
            <a:avLst/>
          </a:prstGeom>
        </p:spPr>
        <p:txBody>
          <a:bodyPr vert="horz" lIns="90791" tIns="45395" rIns="90791" bIns="4539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B3B40D7-13A6-31FC-2D89-3D219C6BB745}"/>
              </a:ext>
            </a:extLst>
          </p:cNvPr>
          <p:cNvSpPr>
            <a:spLocks noGrp="1"/>
          </p:cNvSpPr>
          <p:nvPr>
            <p:ph type="sldNum" sz="quarter" idx="3"/>
          </p:nvPr>
        </p:nvSpPr>
        <p:spPr>
          <a:xfrm>
            <a:off x="3815524" y="9375461"/>
            <a:ext cx="2920253" cy="494027"/>
          </a:xfrm>
          <a:prstGeom prst="rect">
            <a:avLst/>
          </a:prstGeom>
        </p:spPr>
        <p:txBody>
          <a:bodyPr vert="horz" lIns="90791" tIns="45395" rIns="90791" bIns="45395" rtlCol="0" anchor="b"/>
          <a:lstStyle>
            <a:lvl1pPr algn="r">
              <a:defRPr sz="1200"/>
            </a:lvl1pPr>
          </a:lstStyle>
          <a:p>
            <a:fld id="{00561EF7-0F4A-4C68-B675-3C7DD5FD4EEA}" type="slidenum">
              <a:rPr kumimoji="1" lang="ja-JP" altLang="en-US" smtClean="0"/>
              <a:t>‹#›</a:t>
            </a:fld>
            <a:endParaRPr kumimoji="1" lang="ja-JP" altLang="en-US"/>
          </a:p>
        </p:txBody>
      </p:sp>
    </p:spTree>
    <p:extLst>
      <p:ext uri="{BB962C8B-B14F-4D97-AF65-F5344CB8AC3E}">
        <p14:creationId xmlns:p14="http://schemas.microsoft.com/office/powerpoint/2010/main" val="20962267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8" userDrawn="1">
          <p15:clr>
            <a:srgbClr val="F26B43"/>
          </p15:clr>
        </p15:guide>
        <p15:guide id="2" pos="212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519" cy="495189"/>
          </a:xfrm>
          <a:prstGeom prst="rect">
            <a:avLst/>
          </a:prstGeom>
        </p:spPr>
        <p:txBody>
          <a:bodyPr vert="horz" lIns="91448" tIns="45725" rIns="91448" bIns="4572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2" y="0"/>
            <a:ext cx="2919519" cy="495189"/>
          </a:xfrm>
          <a:prstGeom prst="rect">
            <a:avLst/>
          </a:prstGeom>
        </p:spPr>
        <p:txBody>
          <a:bodyPr vert="horz" lIns="91448" tIns="45725" rIns="91448" bIns="45725" rtlCol="0"/>
          <a:lstStyle>
            <a:lvl1pPr algn="r">
              <a:defRPr sz="1200"/>
            </a:lvl1pPr>
          </a:lstStyle>
          <a:p>
            <a:fld id="{BA50B120-CD90-CA4A-A384-DB7B908530F3}" type="datetimeFigureOut">
              <a:rPr kumimoji="1" lang="ja-JP" altLang="en-US" smtClean="0"/>
              <a:t>2025/3/28</a:t>
            </a:fld>
            <a:endParaRPr kumimoji="1" lang="ja-JP" altLang="en-US"/>
          </a:p>
        </p:txBody>
      </p:sp>
      <p:sp>
        <p:nvSpPr>
          <p:cNvPr id="6" name="フッター プレースホルダー 5"/>
          <p:cNvSpPr>
            <a:spLocks noGrp="1"/>
          </p:cNvSpPr>
          <p:nvPr>
            <p:ph type="ftr" sz="quarter" idx="4"/>
          </p:nvPr>
        </p:nvSpPr>
        <p:spPr>
          <a:xfrm>
            <a:off x="1" y="9374302"/>
            <a:ext cx="2919519" cy="495188"/>
          </a:xfrm>
          <a:prstGeom prst="rect">
            <a:avLst/>
          </a:prstGeom>
        </p:spPr>
        <p:txBody>
          <a:bodyPr vert="horz" lIns="91448" tIns="45725" rIns="91448" bIns="457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2" y="9374302"/>
            <a:ext cx="2919519" cy="495188"/>
          </a:xfrm>
          <a:prstGeom prst="rect">
            <a:avLst/>
          </a:prstGeom>
        </p:spPr>
        <p:txBody>
          <a:bodyPr vert="horz" lIns="91448" tIns="45725" rIns="91448" bIns="45725" rtlCol="0" anchor="b"/>
          <a:lstStyle>
            <a:lvl1pPr algn="r">
              <a:defRPr sz="1200"/>
            </a:lvl1pPr>
          </a:lstStyle>
          <a:p>
            <a:fld id="{2B53D04A-B60E-1241-96E3-BBB7CC6C31A8}" type="slidenum">
              <a:rPr kumimoji="1" lang="ja-JP" altLang="en-US" smtClean="0"/>
              <a:t>‹#›</a:t>
            </a:fld>
            <a:endParaRPr kumimoji="1" lang="ja-JP" altLang="en-US"/>
          </a:p>
        </p:txBody>
      </p:sp>
      <p:sp>
        <p:nvSpPr>
          <p:cNvPr id="10" name="スライド イメージ プレースホルダー 3">
            <a:extLst>
              <a:ext uri="{FF2B5EF4-FFF2-40B4-BE49-F238E27FC236}">
                <a16:creationId xmlns:a16="http://schemas.microsoft.com/office/drawing/2014/main" id="{E1EF1DED-512E-6C44-20B1-4F5B651DBA9D}"/>
              </a:ext>
            </a:extLst>
          </p:cNvPr>
          <p:cNvSpPr>
            <a:spLocks noGrp="1" noRot="1" noChangeAspect="1"/>
          </p:cNvSpPr>
          <p:nvPr>
            <p:ph type="sldImg" idx="2"/>
          </p:nvPr>
        </p:nvSpPr>
        <p:spPr>
          <a:xfrm>
            <a:off x="690563" y="576263"/>
            <a:ext cx="5254625" cy="3941762"/>
          </a:xfrm>
          <a:prstGeom prst="rect">
            <a:avLst/>
          </a:prstGeom>
          <a:noFill/>
          <a:ln w="12700">
            <a:solidFill>
              <a:prstClr val="black"/>
            </a:solidFill>
          </a:ln>
        </p:spPr>
        <p:txBody>
          <a:bodyPr vert="horz" lIns="89234" tIns="44617" rIns="89234" bIns="44617" rtlCol="0" anchor="ctr"/>
          <a:lstStyle/>
          <a:p>
            <a:endParaRPr lang="ja-JP" altLang="en-US" dirty="0"/>
          </a:p>
        </p:txBody>
      </p:sp>
      <p:sp>
        <p:nvSpPr>
          <p:cNvPr id="11" name="ノート プレースホルダー 4">
            <a:extLst>
              <a:ext uri="{FF2B5EF4-FFF2-40B4-BE49-F238E27FC236}">
                <a16:creationId xmlns:a16="http://schemas.microsoft.com/office/drawing/2014/main" id="{2EB19552-FDFA-09F1-9125-BAF02081AFF5}"/>
              </a:ext>
            </a:extLst>
          </p:cNvPr>
          <p:cNvSpPr>
            <a:spLocks noGrp="1"/>
          </p:cNvSpPr>
          <p:nvPr>
            <p:ph type="body" sz="quarter" idx="3"/>
          </p:nvPr>
        </p:nvSpPr>
        <p:spPr>
          <a:xfrm>
            <a:off x="378582" y="4566710"/>
            <a:ext cx="5878583" cy="4711090"/>
          </a:xfrm>
          <a:prstGeom prst="rect">
            <a:avLst/>
          </a:prstGeom>
        </p:spPr>
        <p:txBody>
          <a:bodyPr vert="horz" lIns="89234" tIns="44617" rIns="89234" bIns="4461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EE0D2A14-7722-8090-DBF2-0982E719E69D}"/>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2EDA9B39-835C-3A0F-6A90-BF6A6EE159D3}"/>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11</a:t>
            </a:fld>
            <a:endParaRPr lang="ja-JP" altLang="en-US"/>
          </a:p>
        </p:txBody>
      </p:sp>
      <p:sp>
        <p:nvSpPr>
          <p:cNvPr id="6" name="スライド イメージ プレースホルダー 5">
            <a:extLst>
              <a:ext uri="{FF2B5EF4-FFF2-40B4-BE49-F238E27FC236}">
                <a16:creationId xmlns:a16="http://schemas.microsoft.com/office/drawing/2014/main" id="{ED3FDE9E-7824-C2E3-76DF-BB5DA521D227}"/>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6" name="スライド イメージ プレースホルダー 5">
            <a:extLst>
              <a:ext uri="{FF2B5EF4-FFF2-40B4-BE49-F238E27FC236}">
                <a16:creationId xmlns:a16="http://schemas.microsoft.com/office/drawing/2014/main" id="{C48274D4-3408-5F70-DC19-5F28A66FBAEC}"/>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6" name="スライド イメージ プレースホルダー 5">
            <a:extLst>
              <a:ext uri="{FF2B5EF4-FFF2-40B4-BE49-F238E27FC236}">
                <a16:creationId xmlns:a16="http://schemas.microsoft.com/office/drawing/2014/main" id="{4BAAD8F1-1C41-C3EE-CCF3-FB40415B29E0}"/>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4ACBB4D9-CD1E-7890-509B-2734411DD88D}"/>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1053B4D1-E840-D1DA-7DD5-C8DE70ECD175}"/>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385ED355-7D0A-CB9C-F8F1-F547497ED33C}"/>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17</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43899E8-497C-77F3-97E0-8405273D5671}"/>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43956CC4-2E84-C194-5A84-DCF185C52B96}"/>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6" name="スライド イメージ プレースホルダー 5">
            <a:extLst>
              <a:ext uri="{FF2B5EF4-FFF2-40B4-BE49-F238E27FC236}">
                <a16:creationId xmlns:a16="http://schemas.microsoft.com/office/drawing/2014/main" id="{A5026C5D-76F3-F48D-1322-6B44E9EE7BBA}"/>
              </a:ext>
            </a:extLst>
          </p:cNvPr>
          <p:cNvSpPr>
            <a:spLocks noGrp="1" noRot="1" noChangeAspect="1"/>
          </p:cNvSpPr>
          <p:nvPr>
            <p:ph type="sldImg"/>
          </p:nvPr>
        </p:nvSpPr>
        <p:spPr/>
      </p:sp>
    </p:spTree>
    <p:extLst>
      <p:ext uri="{BB962C8B-B14F-4D97-AF65-F5344CB8AC3E}">
        <p14:creationId xmlns:p14="http://schemas.microsoft.com/office/powerpoint/2010/main" val="8245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11053308-E8FC-3B48-6CC0-CFA80512FF8C}"/>
              </a:ext>
            </a:extLst>
          </p:cNvPr>
          <p:cNvSpPr>
            <a:spLocks noGrp="1" noRot="1" noChangeAspect="1"/>
          </p:cNvSpPr>
          <p:nvPr>
            <p:ph type="sldImg"/>
          </p:nvPr>
        </p:nvSpPr>
        <p:spPr/>
      </p:sp>
    </p:spTree>
    <p:extLst>
      <p:ext uri="{BB962C8B-B14F-4D97-AF65-F5344CB8AC3E}">
        <p14:creationId xmlns:p14="http://schemas.microsoft.com/office/powerpoint/2010/main" val="134415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6" name="スライド イメージ プレースホルダー 5">
            <a:extLst>
              <a:ext uri="{FF2B5EF4-FFF2-40B4-BE49-F238E27FC236}">
                <a16:creationId xmlns:a16="http://schemas.microsoft.com/office/drawing/2014/main" id="{60D74E40-A16C-D98F-6424-642395677AF8}"/>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スライド イメージ プレースホルダー 5">
            <a:extLst>
              <a:ext uri="{FF2B5EF4-FFF2-40B4-BE49-F238E27FC236}">
                <a16:creationId xmlns:a16="http://schemas.microsoft.com/office/drawing/2014/main" id="{42AB2F2B-A849-3AFE-6F06-038648EC8E0F}"/>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52C1D1C9-7F95-D7ED-EB8E-78FE291FE2A9}"/>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6" name="スライド イメージ プレースホルダー 5">
            <a:extLst>
              <a:ext uri="{FF2B5EF4-FFF2-40B4-BE49-F238E27FC236}">
                <a16:creationId xmlns:a16="http://schemas.microsoft.com/office/drawing/2014/main" id="{131A5CC2-8191-6511-1B8B-BF2509BDC73F}"/>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スライド イメージ プレースホルダー 5">
            <a:extLst>
              <a:ext uri="{FF2B5EF4-FFF2-40B4-BE49-F238E27FC236}">
                <a16:creationId xmlns:a16="http://schemas.microsoft.com/office/drawing/2014/main" id="{101A6B39-F74B-88F1-452F-E4D4FB883ACA}"/>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スライド イメージ プレースホルダー 5">
            <a:extLst>
              <a:ext uri="{FF2B5EF4-FFF2-40B4-BE49-F238E27FC236}">
                <a16:creationId xmlns:a16="http://schemas.microsoft.com/office/drawing/2014/main" id="{46332C8E-361E-15BE-1290-FD69614F8C7F}"/>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6" name="スライド イメージ プレースホルダー 5">
            <a:extLst>
              <a:ext uri="{FF2B5EF4-FFF2-40B4-BE49-F238E27FC236}">
                <a16:creationId xmlns:a16="http://schemas.microsoft.com/office/drawing/2014/main" id="{2532B859-3055-81DE-F034-A5EF5708CB67}"/>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1F5E7916-68E2-CA8D-7385-1C876B40F79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6" name="スライド イメージ プレースホルダー 5">
            <a:extLst>
              <a:ext uri="{FF2B5EF4-FFF2-40B4-BE49-F238E27FC236}">
                <a16:creationId xmlns:a16="http://schemas.microsoft.com/office/drawing/2014/main" id="{DA6E9197-0F2F-A22E-A809-F9B0273BEEA6}"/>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6" name="スライド イメージ プレースホルダー 5">
            <a:extLst>
              <a:ext uri="{FF2B5EF4-FFF2-40B4-BE49-F238E27FC236}">
                <a16:creationId xmlns:a16="http://schemas.microsoft.com/office/drawing/2014/main" id="{61BF56AA-BC84-5EFF-6C8C-1FA98C32B38A}"/>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73ED9D86-C739-4F7A-9157-4931C1DBF267}"/>
              </a:ext>
            </a:extLst>
          </p:cNvPr>
          <p:cNvSpPr>
            <a:spLocks noGrp="1" noRot="1" noChangeAspect="1"/>
          </p:cNvSpPr>
          <p:nvPr>
            <p:ph type="sldImg"/>
          </p:nvPr>
        </p:nvSpPr>
        <p:spPr/>
      </p:sp>
    </p:spTree>
    <p:extLst>
      <p:ext uri="{BB962C8B-B14F-4D97-AF65-F5344CB8AC3E}">
        <p14:creationId xmlns:p14="http://schemas.microsoft.com/office/powerpoint/2010/main" val="296702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6" name="スライド イメージ プレースホルダー 5">
            <a:extLst>
              <a:ext uri="{FF2B5EF4-FFF2-40B4-BE49-F238E27FC236}">
                <a16:creationId xmlns:a16="http://schemas.microsoft.com/office/drawing/2014/main" id="{1EF81F2A-03AB-3139-146B-DFE1F724497C}"/>
              </a:ext>
            </a:extLst>
          </p:cNvPr>
          <p:cNvSpPr>
            <a:spLocks noGrp="1" noRot="1" noChangeAspect="1"/>
          </p:cNvSpPr>
          <p:nvPr>
            <p:ph type="sldImg"/>
          </p:nvPr>
        </p:nvSpPr>
        <p:spPr/>
      </p:sp>
    </p:spTree>
    <p:extLst>
      <p:ext uri="{BB962C8B-B14F-4D97-AF65-F5344CB8AC3E}">
        <p14:creationId xmlns:p14="http://schemas.microsoft.com/office/powerpoint/2010/main" val="87823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6" name="スライド イメージ プレースホルダー 5">
            <a:extLst>
              <a:ext uri="{FF2B5EF4-FFF2-40B4-BE49-F238E27FC236}">
                <a16:creationId xmlns:a16="http://schemas.microsoft.com/office/drawing/2014/main" id="{357EB044-624C-86D5-8468-EEC5401564FF}"/>
              </a:ext>
            </a:extLst>
          </p:cNvPr>
          <p:cNvSpPr>
            <a:spLocks noGrp="1" noRot="1" noChangeAspect="1"/>
          </p:cNvSpPr>
          <p:nvPr>
            <p:ph type="sldImg"/>
          </p:nvPr>
        </p:nvSpPr>
        <p:spPr/>
      </p:sp>
    </p:spTree>
    <p:extLst>
      <p:ext uri="{BB962C8B-B14F-4D97-AF65-F5344CB8AC3E}">
        <p14:creationId xmlns:p14="http://schemas.microsoft.com/office/powerpoint/2010/main" val="2816923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EAD1DBA6-B28E-E358-8869-B31FDA45DD21}"/>
              </a:ext>
            </a:extLst>
          </p:cNvPr>
          <p:cNvSpPr>
            <a:spLocks noGrp="1" noRot="1" noChangeAspect="1"/>
          </p:cNvSpPr>
          <p:nvPr>
            <p:ph type="sldImg"/>
          </p:nvPr>
        </p:nvSpPr>
        <p:spPr/>
      </p:sp>
    </p:spTree>
    <p:extLst>
      <p:ext uri="{BB962C8B-B14F-4D97-AF65-F5344CB8AC3E}">
        <p14:creationId xmlns:p14="http://schemas.microsoft.com/office/powerpoint/2010/main" val="4250235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DEFFB2AB-B823-6821-5354-270A6934B8AA}"/>
              </a:ext>
            </a:extLst>
          </p:cNvPr>
          <p:cNvSpPr>
            <a:spLocks noGrp="1" noRot="1" noChangeAspect="1"/>
          </p:cNvSpPr>
          <p:nvPr>
            <p:ph type="sldImg"/>
          </p:nvPr>
        </p:nvSpPr>
        <p:spPr/>
      </p:sp>
    </p:spTree>
    <p:extLst>
      <p:ext uri="{BB962C8B-B14F-4D97-AF65-F5344CB8AC3E}">
        <p14:creationId xmlns:p14="http://schemas.microsoft.com/office/powerpoint/2010/main" val="2664606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solidFill>
                <a:schemeClr val="tx1"/>
              </a:solidFill>
            </a:endParaRPr>
          </a:p>
        </p:txBody>
      </p:sp>
      <p:sp>
        <p:nvSpPr>
          <p:cNvPr id="5" name="スライド イメージ プレースホルダー 4">
            <a:extLst>
              <a:ext uri="{FF2B5EF4-FFF2-40B4-BE49-F238E27FC236}">
                <a16:creationId xmlns:a16="http://schemas.microsoft.com/office/drawing/2014/main" id="{F86E5EBB-FA45-6C6E-AE1F-108DF956D25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30BCB74-15CB-91D6-756E-1CA83A5AB668}"/>
              </a:ext>
            </a:extLst>
          </p:cNvPr>
          <p:cNvSpPr>
            <a:spLocks noGrp="1" noRot="1" noChangeAspect="1"/>
          </p:cNvSpPr>
          <p:nvPr>
            <p:ph type="sldImg"/>
          </p:nvPr>
        </p:nvSpPr>
        <p:spPr/>
      </p:sp>
    </p:spTree>
    <p:extLst>
      <p:ext uri="{BB962C8B-B14F-4D97-AF65-F5344CB8AC3E}">
        <p14:creationId xmlns:p14="http://schemas.microsoft.com/office/powerpoint/2010/main" val="3574802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F6EC8865-90DB-7DE1-35B4-49F6681ECC2C}"/>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9DF2F822-B163-306F-91B3-FC5AF464A6C2}"/>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14F21C4B-EA76-686D-A4CB-F2F7EC14E532}"/>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6" name="スライド イメージ プレースホルダー 5">
            <a:extLst>
              <a:ext uri="{FF2B5EF4-FFF2-40B4-BE49-F238E27FC236}">
                <a16:creationId xmlns:a16="http://schemas.microsoft.com/office/drawing/2014/main" id="{72A0E924-24DE-2550-7064-901D9DD5BEF3}"/>
              </a:ext>
            </a:extLst>
          </p:cNvPr>
          <p:cNvSpPr>
            <a:spLocks noGrp="1" noRot="1" noChangeAspect="1"/>
          </p:cNvSpPr>
          <p:nvPr>
            <p:ph type="sldImg"/>
          </p:nvPr>
        </p:nvSpPr>
        <p:spPr/>
      </p:sp>
    </p:spTree>
    <p:extLst>
      <p:ext uri="{BB962C8B-B14F-4D97-AF65-F5344CB8AC3E}">
        <p14:creationId xmlns:p14="http://schemas.microsoft.com/office/powerpoint/2010/main" val="337527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ACA2DB7-1A83-CDDC-00F1-0668B728BE96}"/>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40</a:t>
            </a:fld>
            <a:endParaRPr lang="ja-JP" altLang="en-US"/>
          </a:p>
        </p:txBody>
      </p:sp>
      <p:sp>
        <p:nvSpPr>
          <p:cNvPr id="6" name="スライド イメージ プレースホルダー 5">
            <a:extLst>
              <a:ext uri="{FF2B5EF4-FFF2-40B4-BE49-F238E27FC236}">
                <a16:creationId xmlns:a16="http://schemas.microsoft.com/office/drawing/2014/main" id="{8F5355D5-ABD0-854E-24BE-41F6BA5EAE4A}"/>
              </a:ext>
            </a:extLst>
          </p:cNvPr>
          <p:cNvSpPr>
            <a:spLocks noGrp="1" noRot="1" noChangeAspect="1"/>
          </p:cNvSpPr>
          <p:nvPr>
            <p:ph type="sldImg"/>
          </p:nvPr>
        </p:nvSpPr>
        <p:spPr/>
      </p:sp>
    </p:spTree>
    <p:extLst>
      <p:ext uri="{BB962C8B-B14F-4D97-AF65-F5344CB8AC3E}">
        <p14:creationId xmlns:p14="http://schemas.microsoft.com/office/powerpoint/2010/main" val="4182217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592CE778-17FD-0E19-6CA2-96838645BE3C}"/>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17C75F11-530C-C482-E9FA-FA4626C511F9}"/>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32BF2D41-E675-433E-78D5-15178BE1B7BE}"/>
              </a:ext>
            </a:extLst>
          </p:cNvPr>
          <p:cNvSpPr>
            <a:spLocks noGrp="1" noRot="1" noChangeAspect="1"/>
          </p:cNvSpPr>
          <p:nvPr>
            <p:ph type="sldImg"/>
          </p:nvPr>
        </p:nvSpPr>
        <p:spPr/>
      </p:sp>
    </p:spTree>
    <p:extLst>
      <p:ext uri="{BB962C8B-B14F-4D97-AF65-F5344CB8AC3E}">
        <p14:creationId xmlns:p14="http://schemas.microsoft.com/office/powerpoint/2010/main" val="233337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6C6D8F1-70BD-BCF1-286A-7A0C4BF208F8}"/>
              </a:ext>
            </a:extLst>
          </p:cNvPr>
          <p:cNvSpPr>
            <a:spLocks noGrp="1" noRot="1" noChangeAspect="1"/>
          </p:cNvSpPr>
          <p:nvPr>
            <p:ph type="sldImg"/>
          </p:nvPr>
        </p:nvSpPr>
        <p:spPr/>
      </p:sp>
    </p:spTree>
    <p:extLst>
      <p:ext uri="{BB962C8B-B14F-4D97-AF65-F5344CB8AC3E}">
        <p14:creationId xmlns:p14="http://schemas.microsoft.com/office/powerpoint/2010/main" val="397396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A494222-84F7-56F9-A2F7-505889B8D59E}"/>
              </a:ext>
            </a:extLst>
          </p:cNvPr>
          <p:cNvSpPr>
            <a:spLocks noGrp="1" noRot="1" noChangeAspect="1"/>
          </p:cNvSpPr>
          <p:nvPr>
            <p:ph type="sldImg"/>
          </p:nvPr>
        </p:nvSpPr>
        <p:spPr/>
      </p:sp>
    </p:spTree>
    <p:extLst>
      <p:ext uri="{BB962C8B-B14F-4D97-AF65-F5344CB8AC3E}">
        <p14:creationId xmlns:p14="http://schemas.microsoft.com/office/powerpoint/2010/main" val="374396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3A9913FF-5278-9B66-7026-43E7DCF9C7ED}"/>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デジタル活用支援推進事業」を表すロゴマーク">
            <a:extLst>
              <a:ext uri="{FF2B5EF4-FFF2-40B4-BE49-F238E27FC236}">
                <a16:creationId xmlns:a16="http://schemas.microsoft.com/office/drawing/2014/main" id="{75DB5FD8-98D2-9A1D-0BE0-CBE9F86CF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3453760570"/>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142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4C3B4-0157-7211-8C44-7AAD4E35C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053216-0404-2E18-95D0-D1DB6D524B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E3D2D3-36A3-03B1-2C3E-2A42552DA5DE}"/>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520B91EF-1092-A684-8BB9-B440BC71AB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45892-1FCB-505B-FC99-CC093592DF6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265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C2903-873D-91B7-3CA6-DF39A576C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83CCBD-1979-57A9-0F0A-B63198119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6CF36C-6ED9-FF72-CCD3-6CABAB489BF0}"/>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F1148AE9-0294-7ACD-29ED-D1BE682BB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07097-C203-3C6B-B720-1AE53C2A888A}"/>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69780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965F9-1DE6-18F9-8D5F-39F76CAD5A7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FBCA14-F866-F6AA-533A-355AFFB9415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2FCB16-FD7D-C019-532D-71FD99AC7E15}"/>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2D5481BD-337C-A558-55A7-22ED5319D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3515C-A05A-49B8-C0C6-0207E8C36D3C}"/>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82372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2326A-E288-7C97-3EC6-0BF6B4E048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6005CC-6369-1F32-F4A2-48E7BB3D0FC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9CFD6-32CC-40BA-3857-41735B7C4D1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35168-572E-B8C4-F3E1-025EDFA9F85E}"/>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58C25B8C-7CFD-2FAE-1B51-AE3CB1E01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14B6E-902E-2780-35E6-A03196813266}"/>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0193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88155-334A-5F81-14E4-A2CC3D457B7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6FFD92-9A3E-076D-8D0F-14B7975A13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2F770-22B7-5966-D43B-8605B09259D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D4C9D2-0A46-C00E-2DBB-22B4F8DD3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B07861-1484-AC7A-C135-1B0A5206EF2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9A1A9D-3FB2-3B04-9F1C-498F286E183D}"/>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8" name="フッター プレースホルダー 7">
            <a:extLst>
              <a:ext uri="{FF2B5EF4-FFF2-40B4-BE49-F238E27FC236}">
                <a16:creationId xmlns:a16="http://schemas.microsoft.com/office/drawing/2014/main" id="{2190DB6A-0500-8D01-7A9C-14454753369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F9CBD4-F916-7D84-C2F0-CAD2947ED48B}"/>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037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4238-A1BE-A8BF-65D5-67D78781A8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880188-73B0-2EB7-6037-1F383CB52EF8}"/>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3025BB4F-E10E-4A70-0A4D-A2A56E9984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63CB1E-D4CC-905C-9AA5-088DB26A1833}"/>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11486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83016-8F0D-8140-5A7E-E44CB1A4165C}"/>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3" name="フッター プレースホルダー 2">
            <a:extLst>
              <a:ext uri="{FF2B5EF4-FFF2-40B4-BE49-F238E27FC236}">
                <a16:creationId xmlns:a16="http://schemas.microsoft.com/office/drawing/2014/main" id="{E314281A-62F8-73FF-2C4D-0BC32326C6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A9778E-8755-9D20-B10F-4D3CBF3F075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81596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DB702-B028-EF90-D31A-3B5339C2CAF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53567-B249-C3A7-DDB2-5770F867FD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E7E54D-DABC-FAFE-3AB9-1EB05D3DE3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794A9B-BA24-8ADD-1333-0F5CB5F2827A}"/>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1C4BE103-9FDE-D25D-AE44-9C37B44A4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79BF2B-F9E0-5D4A-14E4-39C47D01FE60}"/>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6810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7540145"/>
      </p:ext>
    </p:extLst>
  </p:cSld>
  <p:clrMapOvr>
    <a:masterClrMapping/>
  </p:clrMapOvr>
  <p:extLst>
    <p:ext uri="{DCECCB84-F9BA-43D5-87BE-67443E8EF086}">
      <p15:sldGuideLst xmlns:p15="http://schemas.microsoft.com/office/powerpoint/2012/main">
        <p15:guide id="4" pos="385">
          <p15:clr>
            <a:srgbClr val="FBAE40"/>
          </p15:clr>
        </p15:guide>
        <p15:guide id="6" orient="horz" pos="1207">
          <p15:clr>
            <a:srgbClr val="FBAE40"/>
          </p15:clr>
        </p15:guide>
        <p15:guide id="7" orient="horz" pos="29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E0138-66D0-B288-D05A-0F642A480CC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3972E-9FDB-2E07-C950-79EA133176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D336D-E01B-3D0F-268C-A6F79731D4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C47918-76DB-0BCE-8E01-0D7D149E2644}"/>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78FCFB6F-5DB4-5365-8767-9CC81D0019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9EEFCF-31EA-3676-DA6A-C54D0A7201D2}"/>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65169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3432C-8FB2-EA37-7220-64473B7A3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C7239-3BAC-F458-7280-C6E986EC6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92F30-5D85-3976-4581-167EB8E013E9}"/>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EE7173FC-02BA-D816-65E7-46262081A1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D8488E-FB9E-7F9A-80CD-D8A6BD3AEBCE}"/>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795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7073-5D22-657D-665E-7C771427DF3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C40D2-4F40-927C-6B3C-66B27DAF2C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795B71-35C7-CAD5-FB31-6069A8A10EE5}"/>
              </a:ext>
            </a:extLst>
          </p:cNvPr>
          <p:cNvSpPr>
            <a:spLocks noGrp="1"/>
          </p:cNvSpPr>
          <p:nvPr>
            <p:ph type="dt" sz="half" idx="10"/>
          </p:nvPr>
        </p:nvSpPr>
        <p:spPr/>
        <p:txBody>
          <a:bodyPr/>
          <a:lstStyle/>
          <a:p>
            <a:fld id="{AF8E972D-CDC9-4B70-ACC3-B307C71011D2}"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95FECABA-6863-3052-7DDA-F4BE13304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4E248-A0FF-5C42-37D5-4FBE63CC03E7}"/>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18516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6BFAC-5D83-A939-257D-7B70FE40D58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BB17E-659C-134E-B417-3EEBADAB75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7803FA-E844-0505-3B7F-D023E2DD0B1D}"/>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67AD8833-6A57-EB09-798E-F788F2637E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BDF51-6051-1754-63C1-00F93617D76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55284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3F6B4-E08E-AE3E-6E3B-43B7590EBF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FF82C1-9438-E906-6121-F36544CCC0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C22BF-7F13-63DB-D410-EF4DBCC0AD4D}"/>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10F0D0B5-7165-3D50-3573-1BB5CFDCA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7CD936-11C8-C005-D841-0440A06FE7E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90638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76EF6-4680-FA8B-DBF8-6D87B809202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9C2934-5D35-629E-E3D7-89477D2CCD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67B84E-BD97-EE9D-50E2-FF043B2322EA}"/>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3A11B669-4FE1-0CFE-D999-E21E1FCCEC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3B8A9-D4AE-27DE-F04F-4DBBF98335FA}"/>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1855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F907-9285-C78A-DE63-338449A4BD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32A25-00E7-5399-5BE9-4D8546684AF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A5CCC3-0CFC-8534-0A39-C788447B5C2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0E3BC-727B-63CE-AEBC-20CF4EE1E3FA}"/>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D62D1FC8-2677-7446-3F7C-3DA0BA3DFB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3FEF7-11A8-C36A-F9CD-73C786440E1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77352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841F1-FED4-04DF-E9CF-D65AF8EA13A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D6F83-0DC6-6D02-8B01-79FA7BE49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CFAD2F-6FB2-A2DD-D02B-C2DFD0FCFFE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27F22-0CE6-3D25-4D5C-49F89FC29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ABCA2E-5937-D033-38D2-986D25F3911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89A01-CB1A-9BA2-3596-F7D31FA5B95B}"/>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8" name="フッター プレースホルダー 7">
            <a:extLst>
              <a:ext uri="{FF2B5EF4-FFF2-40B4-BE49-F238E27FC236}">
                <a16:creationId xmlns:a16="http://schemas.microsoft.com/office/drawing/2014/main" id="{B27CD225-7067-FAFE-DBE6-F05D4DA4C8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9EDDF5-7A26-3026-3715-7ED081E24B7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36358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50EC-4643-4B5B-F11A-B7A40F3DDD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1B79D6-3E1C-8816-3B6D-10F4AC2E8FEF}"/>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4" name="フッター プレースホルダー 3">
            <a:extLst>
              <a:ext uri="{FF2B5EF4-FFF2-40B4-BE49-F238E27FC236}">
                <a16:creationId xmlns:a16="http://schemas.microsoft.com/office/drawing/2014/main" id="{E289FEC5-2F8E-B0C4-51EC-A8999611DFC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9E0885-5464-4238-B1E9-03E5B89D4C3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84792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92145-7BD6-9DD9-0625-B80F1F4C05EB}"/>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3" name="フッター プレースホルダー 2">
            <a:extLst>
              <a:ext uri="{FF2B5EF4-FFF2-40B4-BE49-F238E27FC236}">
                <a16:creationId xmlns:a16="http://schemas.microsoft.com/office/drawing/2014/main" id="{6F63F11E-6155-127C-F67F-5F3B6296BB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7ABA2E-DD16-8609-BB40-78E12D79075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117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841836"/>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17E6A-15B6-AA17-7A0C-758EB7ED8BB3}"/>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7D25A2-529D-5266-AE00-45B51AF0E8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2D4D28-4015-C0C0-47F4-84794B97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A08ED-484A-298B-6CC0-50E5C082264F}"/>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32FED2C9-C20D-61AB-DCAD-D843DF3A5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1C92CB-3D39-D6E4-1A8F-E360B191793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762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394EA-87AC-63F1-DA76-A476BB4385C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04A8CE-E452-DD6A-22B8-97002749AD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3C45A0-E3F3-F749-43BD-84A6760318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6D4512-2077-82CF-BE6B-F09978E758B6}"/>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6" name="フッター プレースホルダー 5">
            <a:extLst>
              <a:ext uri="{FF2B5EF4-FFF2-40B4-BE49-F238E27FC236}">
                <a16:creationId xmlns:a16="http://schemas.microsoft.com/office/drawing/2014/main" id="{EEC84C04-F85C-7FC5-1165-72B4BFCB5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55868-BD18-F76C-CEF0-1D644EF4F52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61456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E2F95-0762-AC21-97E2-267313D5A3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E95B34-F92C-EEB7-FA70-89A121E68C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4876A3-6746-5C6E-D5A3-51ED5785A5D0}"/>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79FB949E-EFCE-B57B-796C-CB979C14D8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5665C5-31DA-44EB-6021-350CF8B23EF1}"/>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24156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30254D-98AF-68E3-3978-4A0DD0D50FC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D858DF-3570-FEC6-29C0-8FD32A9054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156E1F-4E73-2839-33E4-7C0A917FBB8D}"/>
              </a:ext>
            </a:extLst>
          </p:cNvPr>
          <p:cNvSpPr>
            <a:spLocks noGrp="1"/>
          </p:cNvSpPr>
          <p:nvPr>
            <p:ph type="dt" sz="half" idx="10"/>
          </p:nvPr>
        </p:nvSpPr>
        <p:spPr/>
        <p:txBody>
          <a:bodyPr/>
          <a:lstStyle/>
          <a:p>
            <a:fld id="{AA61EBA9-4303-4A4F-865D-B231DACA153C}"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C777D99C-E0A6-2D87-DF26-3687EAD2C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EAAFA9-F61A-BD7C-A3C1-39A103E8D1A9}"/>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96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_キャプチャ">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F9D54B3-CA5A-60C6-4908-8AC84C55D8EE}"/>
              </a:ext>
            </a:extLst>
          </p:cNvPr>
          <p:cNvSpPr>
            <a:spLocks noGrp="1"/>
          </p:cNvSpPr>
          <p:nvPr>
            <p:ph idx="1"/>
          </p:nvPr>
        </p:nvSpPr>
        <p:spPr>
          <a:xfrm>
            <a:off x="1059441" y="1634605"/>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C0231835-3261-1E13-7AD7-59248F94FB08}"/>
              </a:ext>
            </a:extLst>
          </p:cNvPr>
          <p:cNvSpPr>
            <a:spLocks noGrp="1"/>
          </p:cNvSpPr>
          <p:nvPr>
            <p:ph idx="11" hasCustomPrompt="1"/>
          </p:nvPr>
        </p:nvSpPr>
        <p:spPr>
          <a:xfrm>
            <a:off x="629733"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❶</a:t>
            </a:r>
          </a:p>
        </p:txBody>
      </p:sp>
      <p:sp>
        <p:nvSpPr>
          <p:cNvPr id="15" name="Content Placeholder 2">
            <a:extLst>
              <a:ext uri="{FF2B5EF4-FFF2-40B4-BE49-F238E27FC236}">
                <a16:creationId xmlns:a16="http://schemas.microsoft.com/office/drawing/2014/main" id="{EBFE0BCA-884A-563C-17C0-6C635712000B}"/>
              </a:ext>
            </a:extLst>
          </p:cNvPr>
          <p:cNvSpPr>
            <a:spLocks noGrp="1"/>
          </p:cNvSpPr>
          <p:nvPr>
            <p:ph idx="12" hasCustomPrompt="1"/>
          </p:nvPr>
        </p:nvSpPr>
        <p:spPr>
          <a:xfrm>
            <a:off x="5311270"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❶</a:t>
            </a:r>
          </a:p>
        </p:txBody>
      </p:sp>
      <p:sp>
        <p:nvSpPr>
          <p:cNvPr id="16" name="Content Placeholder 2">
            <a:extLst>
              <a:ext uri="{FF2B5EF4-FFF2-40B4-BE49-F238E27FC236}">
                <a16:creationId xmlns:a16="http://schemas.microsoft.com/office/drawing/2014/main" id="{CED31998-80E2-94CC-E425-F75B3DECDE95}"/>
              </a:ext>
            </a:extLst>
          </p:cNvPr>
          <p:cNvSpPr>
            <a:spLocks noGrp="1"/>
          </p:cNvSpPr>
          <p:nvPr>
            <p:ph idx="13"/>
          </p:nvPr>
        </p:nvSpPr>
        <p:spPr>
          <a:xfrm>
            <a:off x="5749370" y="1641500"/>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p:txBody>
      </p:sp>
    </p:spTree>
    <p:extLst>
      <p:ext uri="{BB962C8B-B14F-4D97-AF65-F5344CB8AC3E}">
        <p14:creationId xmlns:p14="http://schemas.microsoft.com/office/powerpoint/2010/main" val="2465775246"/>
      </p:ext>
    </p:extLst>
  </p:cSld>
  <p:clrMapOvr>
    <a:masterClrMapping/>
  </p:clrMapOvr>
  <p:extLst>
    <p:ext uri="{DCECCB84-F9BA-43D5-87BE-67443E8EF086}">
      <p15:sldGuideLst xmlns:p15="http://schemas.microsoft.com/office/powerpoint/2012/main">
        <p15:guide id="1" orient="horz" pos="1570" userDrawn="1">
          <p15:clr>
            <a:srgbClr val="9FCC3B"/>
          </p15:clr>
        </p15:guide>
        <p15:guide id="2" orient="horz" pos="4247" userDrawn="1">
          <p15:clr>
            <a:srgbClr val="9FCC3B"/>
          </p15:clr>
        </p15:guide>
        <p15:guide id="4" orient="horz" pos="1026" userDrawn="1">
          <p15:clr>
            <a:srgbClr val="9FCC3B"/>
          </p15:clr>
        </p15:guide>
        <p15:guide id="5" pos="657" userDrawn="1">
          <p15:clr>
            <a:srgbClr val="9FCC3B"/>
          </p15:clr>
        </p15:guide>
        <p15:guide id="6" pos="3606"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600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3"/>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65" r:id="rId6"/>
    <p:sldLayoutId id="2147483664" r:id="rId7"/>
    <p:sldLayoutId id="2147483661" r:id="rId8"/>
    <p:sldLayoutId id="2147483663" r:id="rId9"/>
    <p:sldLayoutId id="2147483662"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D7EC0-3765-2053-64C3-21E87DC1F1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59CA-DE78-FF25-2CB8-F879AC4137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9D5589-AA7E-3FF2-1B78-C39277BA4E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972D-CDC9-4B70-ACC3-B307C71011D2}"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488C4EED-EBDB-6798-0BFB-E0C2A64B9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423D36-296F-AF57-0D9D-64CBEB70DB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3297039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8F07E77-CAFD-799A-963E-0B55FDF253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DCD1AB-4466-9DE1-319E-0E3943E953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A51C3-6D08-E330-CBC8-2520B46FA7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1EBA9-4303-4A4F-865D-B231DACA153C}" type="datetimeFigureOut">
              <a:rPr kumimoji="1" lang="ja-JP" altLang="en-US" smtClean="0"/>
              <a:t>2025/3/28</a:t>
            </a:fld>
            <a:endParaRPr kumimoji="1" lang="ja-JP" altLang="en-US"/>
          </a:p>
        </p:txBody>
      </p:sp>
      <p:sp>
        <p:nvSpPr>
          <p:cNvPr id="5" name="フッター プレースホルダー 4">
            <a:extLst>
              <a:ext uri="{FF2B5EF4-FFF2-40B4-BE49-F238E27FC236}">
                <a16:creationId xmlns:a16="http://schemas.microsoft.com/office/drawing/2014/main" id="{F3083D7D-DC34-4AEC-8346-A0CCFE4412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DCD9CD-5F0E-3B9B-4821-E1BC5F199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40700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jpe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9.tmp"/></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oleObject" Target="../embeddings/oleObject13.bin"/><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oleObject" Target="../embeddings/oleObject14.bin"/><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oleObject" Target="../embeddings/oleObject15.bin"/><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oleObject" Target="../embeddings/oleObject16.bin"/><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oleObject" Target="../embeddings/oleObject19.bin"/><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oleObject" Target="../embeddings/oleObject21.bin"/><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27.xml"/><Relationship Id="rId7"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oleObject" Target="../embeddings/oleObject24.bin"/><Relationship Id="rId5" Type="http://schemas.openxmlformats.org/officeDocument/2006/relationships/image" Target="../media/image25.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oleObject" Target="../embeddings/oleObject26.bin"/><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8.xml"/><Relationship Id="rId6" Type="http://schemas.openxmlformats.org/officeDocument/2006/relationships/oleObject" Target="../embeddings/oleObject27.bin"/><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9.xml"/><Relationship Id="rId6" Type="http://schemas.openxmlformats.org/officeDocument/2006/relationships/oleObject" Target="../embeddings/oleObject28.bin"/><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0.xml"/><Relationship Id="rId6" Type="http://schemas.openxmlformats.org/officeDocument/2006/relationships/oleObject" Target="../embeddings/oleObject29.bin"/><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3.xml"/><Relationship Id="rId6" Type="http://schemas.openxmlformats.org/officeDocument/2006/relationships/oleObject" Target="../embeddings/oleObject32.bin"/><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6.xml"/><Relationship Id="rId6" Type="http://schemas.openxmlformats.org/officeDocument/2006/relationships/oleObject" Target="../embeddings/oleObject35.bin"/><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スマートフォン用電子証明書を</a:t>
            </a:r>
          </a:p>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スマートフォンに搭載しよう</a:t>
            </a:r>
          </a:p>
        </p:txBody>
      </p:sp>
      <p:pic>
        <p:nvPicPr>
          <p:cNvPr id="3" name="図 2" descr="アイコン&#10;&#10;自動的に生成された説明">
            <a:extLst>
              <a:ext uri="{FF2B5EF4-FFF2-40B4-BE49-F238E27FC236}">
                <a16:creationId xmlns:a16="http://schemas.microsoft.com/office/drawing/2014/main" id="{F5D670E3-8AB3-18D5-3232-1024D9DE8900}"/>
              </a:ext>
            </a:extLst>
          </p:cNvPr>
          <p:cNvPicPr>
            <a:picLocks noChangeAspect="1"/>
          </p:cNvPicPr>
          <p:nvPr/>
        </p:nvPicPr>
        <p:blipFill>
          <a:blip r:embed="rId3"/>
          <a:stretch>
            <a:fillRect/>
          </a:stretch>
        </p:blipFill>
        <p:spPr>
          <a:xfrm>
            <a:off x="620029" y="4731115"/>
            <a:ext cx="1165766" cy="1929991"/>
          </a:xfrm>
          <a:prstGeom prst="rect">
            <a:avLst/>
          </a:prstGeom>
        </p:spPr>
      </p:pic>
      <p:sp>
        <p:nvSpPr>
          <p:cNvPr id="2" name="テキスト ボックス 1">
            <a:extLst>
              <a:ext uri="{FF2B5EF4-FFF2-40B4-BE49-F238E27FC236}">
                <a16:creationId xmlns:a16="http://schemas.microsoft.com/office/drawing/2014/main" id="{202F6CD9-254F-0610-401D-980E4738FF7F}"/>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応用</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問い合わせ先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582E5D5E-35F9-8E16-3925-66A8F29E5103}"/>
              </a:ext>
            </a:extLst>
          </p:cNvPr>
          <p:cNvSpPr/>
          <p:nvPr/>
        </p:nvSpPr>
        <p:spPr>
          <a:xfrm>
            <a:off x="416827" y="1162541"/>
            <a:ext cx="8310345" cy="5510739"/>
          </a:xfrm>
          <a:prstGeom prst="rect">
            <a:avLst/>
          </a:prstGeom>
        </p:spPr>
        <p:txBody>
          <a:bodyPr wrap="square">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スマホ用電子証明書のお問い合わせ</a:t>
            </a: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マイナンバーカード</a:t>
            </a:r>
            <a:r>
              <a:rPr lang="en-US" altLang="ja-JP" sz="2000" dirty="0">
                <a:latin typeface="BIZ UDPゴシック" panose="020B0400000000000000" pitchFamily="50" charset="-128"/>
                <a:ea typeface="BIZ UDPゴシック" panose="020B0400000000000000" pitchFamily="50" charset="-128"/>
                <a:cs typeface="Meiryo" charset="-128"/>
              </a:rPr>
              <a:t> </a:t>
            </a:r>
            <a:r>
              <a:rPr lang="ja-JP" altLang="en-US" sz="2000" dirty="0">
                <a:latin typeface="BIZ UDPゴシック" panose="020B0400000000000000" pitchFamily="50" charset="-128"/>
                <a:ea typeface="BIZ UDPゴシック" panose="020B0400000000000000" pitchFamily="50" charset="-128"/>
                <a:cs typeface="Meiryo" charset="-128"/>
              </a:rPr>
              <a:t>総合フリーダイヤル</a:t>
            </a:r>
          </a:p>
          <a:p>
            <a:pPr>
              <a:lnSpc>
                <a:spcPct val="130000"/>
              </a:lnSpc>
            </a:pPr>
            <a:r>
              <a:rPr lang="en-US" altLang="ja-JP" sz="2000" dirty="0">
                <a:latin typeface="BIZ UDPゴシック" panose="020B0400000000000000" pitchFamily="50" charset="-128"/>
                <a:ea typeface="BIZ UDPゴシック" panose="020B0400000000000000" pitchFamily="50" charset="-128"/>
                <a:cs typeface="Meiryo" charset="-128"/>
              </a:rPr>
              <a:t>0120-95-017</a:t>
            </a:r>
            <a:r>
              <a:rPr lang="en-US" altLang="ja-JP" sz="2000" spc="-1000" dirty="0">
                <a:latin typeface="BIZ UDPゴシック" panose="020B0400000000000000" pitchFamily="50" charset="-128"/>
                <a:ea typeface="BIZ UDPゴシック" panose="020B0400000000000000" pitchFamily="50" charset="-128"/>
                <a:cs typeface="Meiryo" charset="-128"/>
              </a:rPr>
              <a:t>8</a:t>
            </a:r>
            <a:r>
              <a:rPr lang="ja-JP" altLang="en-US" sz="2000" spc="-1000" dirty="0">
                <a:latin typeface="BIZ UDPゴシック" panose="020B0400000000000000" pitchFamily="50" charset="-128"/>
                <a:ea typeface="BIZ UDPゴシック" panose="020B0400000000000000" pitchFamily="50" charset="-128"/>
                <a:cs typeface="Meiryo" charset="-128"/>
              </a:rPr>
              <a:t>　   　　　　　　　</a:t>
            </a:r>
            <a:r>
              <a:rPr lang="ja-JP" altLang="en-US" sz="2000" dirty="0">
                <a:latin typeface="BIZ UDPゴシック" panose="020B0400000000000000" pitchFamily="50" charset="-128"/>
                <a:ea typeface="BIZ UDPゴシック" panose="020B0400000000000000" pitchFamily="50" charset="-128"/>
                <a:cs typeface="Meiryo" charset="-128"/>
              </a:rPr>
              <a:t>（無料）</a:t>
            </a: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（音声ガイダンス</a:t>
            </a:r>
            <a:r>
              <a:rPr lang="en-US" altLang="ja-JP" sz="2000" dirty="0">
                <a:solidFill>
                  <a:srgbClr val="000000"/>
                </a:solidFill>
                <a:latin typeface="BIZ UDPゴシック" panose="020B0400000000000000" pitchFamily="50" charset="-128"/>
                <a:ea typeface="BIZ UDPゴシック" panose="020B0400000000000000" pitchFamily="50" charset="-128"/>
              </a:rPr>
              <a:t>4</a:t>
            </a: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番をダブルタップしてください）</a:t>
            </a:r>
            <a:endParaRPr lang="en-US" altLang="ja-JP" sz="20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平日</a:t>
            </a:r>
            <a:r>
              <a:rPr lang="en-US" altLang="ja-JP" sz="2000" dirty="0">
                <a:latin typeface="BIZ UDPゴシック" panose="020B0400000000000000" pitchFamily="50" charset="-128"/>
                <a:ea typeface="BIZ UDPゴシック" panose="020B0400000000000000" pitchFamily="50" charset="-128"/>
                <a:cs typeface="Meiryo" charset="-128"/>
              </a:rPr>
              <a:t> 9:30</a:t>
            </a:r>
            <a:r>
              <a:rPr lang="ja-JP" altLang="en-US" sz="2000" dirty="0">
                <a:latin typeface="BIZ UDPゴシック" panose="020B0400000000000000" pitchFamily="50" charset="-128"/>
                <a:ea typeface="BIZ UDPゴシック" panose="020B0400000000000000" pitchFamily="50" charset="-128"/>
                <a:cs typeface="Meiryo" charset="-128"/>
              </a:rPr>
              <a:t>～</a:t>
            </a:r>
            <a:r>
              <a:rPr lang="en-US" altLang="ja-JP" sz="2000" dirty="0">
                <a:latin typeface="BIZ UDPゴシック" panose="020B0400000000000000" pitchFamily="50" charset="-128"/>
                <a:ea typeface="BIZ UDPゴシック" panose="020B0400000000000000" pitchFamily="50" charset="-128"/>
                <a:cs typeface="Meiryo" charset="-128"/>
              </a:rPr>
              <a:t>20:00</a:t>
            </a:r>
            <a:r>
              <a:rPr lang="ja-JP" altLang="en-US" sz="2000" dirty="0">
                <a:latin typeface="BIZ UDPゴシック" panose="020B0400000000000000" pitchFamily="50" charset="-128"/>
                <a:ea typeface="BIZ UDPゴシック" panose="020B0400000000000000" pitchFamily="50" charset="-128"/>
                <a:cs typeface="Meiryo" charset="-128"/>
              </a:rPr>
              <a:t>、土日祝</a:t>
            </a:r>
            <a:r>
              <a:rPr lang="en-US" altLang="ja-JP" sz="2000" dirty="0">
                <a:latin typeface="BIZ UDPゴシック" panose="020B0400000000000000" pitchFamily="50" charset="-128"/>
                <a:ea typeface="BIZ UDPゴシック" panose="020B0400000000000000" pitchFamily="50" charset="-128"/>
                <a:cs typeface="Meiryo" charset="-128"/>
              </a:rPr>
              <a:t> 9:30</a:t>
            </a:r>
            <a:r>
              <a:rPr lang="ja-JP" altLang="en-US" sz="2000" dirty="0">
                <a:latin typeface="BIZ UDPゴシック" panose="020B0400000000000000" pitchFamily="50" charset="-128"/>
                <a:ea typeface="BIZ UDPゴシック" panose="020B0400000000000000" pitchFamily="50" charset="-128"/>
                <a:cs typeface="Meiryo" charset="-128"/>
              </a:rPr>
              <a:t>～</a:t>
            </a:r>
            <a:r>
              <a:rPr lang="en-US" altLang="ja-JP" sz="2000" dirty="0">
                <a:latin typeface="BIZ UDPゴシック" panose="020B0400000000000000" pitchFamily="50" charset="-128"/>
                <a:ea typeface="BIZ UDPゴシック" panose="020B0400000000000000" pitchFamily="50" charset="-128"/>
                <a:cs typeface="Meiryo" charset="-128"/>
              </a:rPr>
              <a:t>17:30</a:t>
            </a:r>
          </a:p>
          <a:p>
            <a:pPr>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スマホ用電子証明書を搭載したスマホの紛失・盗難による電子証明の</a:t>
            </a: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　 一時利用停止については、</a:t>
            </a: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時間</a:t>
            </a: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365</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日対応します</a:t>
            </a: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聴覚障がい者専用お問い合わせ</a:t>
            </a:r>
            <a:r>
              <a:rPr lang="en-US" altLang="ja-JP" sz="2000" dirty="0">
                <a:latin typeface="BIZ UDPゴシック" panose="020B0400000000000000" pitchFamily="50" charset="-128"/>
                <a:ea typeface="BIZ UDPゴシック" panose="020B0400000000000000" pitchFamily="50" charset="-128"/>
                <a:cs typeface="Meiryo" charset="-128"/>
              </a:rPr>
              <a:t>FAX</a:t>
            </a:r>
            <a:r>
              <a:rPr lang="ja-JP" altLang="en-US" sz="2000" dirty="0">
                <a:latin typeface="BIZ UDPゴシック" panose="020B0400000000000000" pitchFamily="50" charset="-128"/>
                <a:ea typeface="BIZ UDPゴシック" panose="020B0400000000000000" pitchFamily="50" charset="-128"/>
                <a:cs typeface="Meiryo" charset="-128"/>
              </a:rPr>
              <a:t>番号</a:t>
            </a:r>
            <a:endParaRPr lang="en-US" altLang="ja-JP" sz="20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0120-601-785</a:t>
            </a:r>
          </a:p>
          <a:p>
            <a:pPr>
              <a:lnSpc>
                <a:spcPct val="130000"/>
              </a:lnSpc>
            </a:pPr>
            <a:endParaRPr lang="en-US" altLang="ja-JP" sz="1600" b="1"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お問い合わせフォーム</a:t>
            </a:r>
          </a:p>
          <a:p>
            <a:pPr>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https://www.kojinbango-card.go.jp/otoiawase/</a:t>
            </a:r>
            <a:endPar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914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スマホ用電子証明書の利用方法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Tree>
    <p:extLst>
      <p:ext uri="{BB962C8B-B14F-4D97-AF65-F5344CB8AC3E}">
        <p14:creationId xmlns:p14="http://schemas.microsoft.com/office/powerpoint/2010/main" val="15534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714615"/>
            <a:ext cx="3943317" cy="584775"/>
            <a:chOff x="5093178" y="1512998"/>
            <a:chExt cx="3943317" cy="584775"/>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29367"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署名用電子証明書のパスワード</a:t>
              </a: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以下の</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115818"/>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あらかじめ市区町村窓口で設定した</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半角の英大文字と数字を含む</a:t>
            </a: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文字から</a:t>
            </a:r>
            <a:r>
              <a:rPr kumimoji="1" lang="en-US" altLang="ja-JP" dirty="0">
                <a:latin typeface="BIZ UDPゴシック" panose="020B0400000000000000" pitchFamily="50" charset="-128"/>
                <a:ea typeface="BIZ UDPゴシック" panose="020B0400000000000000" pitchFamily="50" charset="-128"/>
              </a:rPr>
              <a:t>16</a:t>
            </a:r>
            <a:r>
              <a:rPr kumimoji="1" lang="ja-JP" altLang="en-US" dirty="0">
                <a:latin typeface="BIZ UDPゴシック" panose="020B0400000000000000" pitchFamily="50" charset="-128"/>
                <a:ea typeface="BIZ UDPゴシック" panose="020B0400000000000000" pitchFamily="50" charset="-128"/>
              </a:rPr>
              <a:t>文字</a:t>
            </a:r>
            <a:r>
              <a:rPr lang="ja-JP" altLang="en-US" dirty="0">
                <a:latin typeface="BIZ UDPゴシック" panose="020B0400000000000000" pitchFamily="50" charset="-128"/>
                <a:ea typeface="BIZ UDPゴシック" panose="020B0400000000000000" pitchFamily="50" charset="-128"/>
              </a:rPr>
              <a:t>の</a:t>
            </a:r>
            <a:r>
              <a:rPr kumimoji="1" lang="ja-JP" altLang="en-US" dirty="0">
                <a:latin typeface="BIZ UDPゴシック" panose="020B0400000000000000" pitchFamily="50" charset="-128"/>
                <a:ea typeface="BIZ UDPゴシック" panose="020B0400000000000000" pitchFamily="50" charset="-128"/>
              </a:rPr>
              <a:t>署名用電子証明書のパスワード</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197512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iPhone</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1077218"/>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p>
          <a:p>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以下の</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点を用意しましょう</a:t>
            </a: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最新のバージョンに</a:t>
            </a:r>
            <a:r>
              <a:rPr lang="ja-JP" altLang="en-US" dirty="0">
                <a:latin typeface="BIZ UDPゴシック" panose="020B0400000000000000" pitchFamily="50" charset="-128"/>
                <a:ea typeface="BIZ UDPゴシック" panose="020B0400000000000000" pitchFamily="50" charset="-128"/>
                <a:cs typeface="Meiryo" charset="-128"/>
              </a:rPr>
              <a:t>更新</a:t>
            </a:r>
            <a:r>
              <a:rPr kumimoji="1" lang="ja-JP" altLang="en-US" dirty="0">
                <a:latin typeface="BIZ UDPゴシック" panose="020B0400000000000000" pitchFamily="50" charset="-128"/>
                <a:ea typeface="BIZ UDPゴシック" panose="020B0400000000000000" pitchFamily="50" charset="-128"/>
                <a:cs typeface="Meiryo" charset="-128"/>
              </a:rPr>
              <a:t>してください</a:t>
            </a:r>
          </a:p>
        </p:txBody>
      </p:sp>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6"/>
          <a:stretch>
            <a:fillRect/>
          </a:stretch>
        </p:blipFill>
        <p:spPr>
          <a:xfrm>
            <a:off x="5449699" y="2642748"/>
            <a:ext cx="2396855" cy="2178223"/>
          </a:xfrm>
          <a:prstGeom prst="rect">
            <a:avLst/>
          </a:prstGeom>
          <a:effectLst/>
        </p:spPr>
      </p:pic>
      <p:pic>
        <p:nvPicPr>
          <p:cNvPr id="4" name="図 3" descr="ホーム画面の画像">
            <a:extLst>
              <a:ext uri="{FF2B5EF4-FFF2-40B4-BE49-F238E27FC236}">
                <a16:creationId xmlns:a16="http://schemas.microsoft.com/office/drawing/2014/main" id="{115399C3-7989-E009-E77B-567D8B0F59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2211" y="2046502"/>
            <a:ext cx="1908405" cy="3395766"/>
          </a:xfrm>
          <a:prstGeom prst="rect">
            <a:avLst/>
          </a:prstGeom>
        </p:spPr>
      </p:pic>
      <p:sp>
        <p:nvSpPr>
          <p:cNvPr id="7" name="テキスト ボックス 6">
            <a:extLst>
              <a:ext uri="{FF2B5EF4-FFF2-40B4-BE49-F238E27FC236}">
                <a16:creationId xmlns:a16="http://schemas.microsoft.com/office/drawing/2014/main" id="{75889215-83B5-B997-0E9D-AB5757641FA8}"/>
              </a:ext>
            </a:extLst>
          </p:cNvPr>
          <p:cNvSpPr txBox="1"/>
          <p:nvPr/>
        </p:nvSpPr>
        <p:spPr>
          <a:xfrm>
            <a:off x="889484" y="6300453"/>
            <a:ext cx="7269547" cy="369332"/>
          </a:xfrm>
          <a:prstGeom prst="rect">
            <a:avLst/>
          </a:prstGeom>
          <a:noFill/>
        </p:spPr>
        <p:txBody>
          <a:bodyPr wrap="square">
            <a:spAutoFit/>
          </a:bodyPr>
          <a:lstStyle/>
          <a:p>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0" name="Picture 2">
            <a:extLst>
              <a:ext uri="{FF2B5EF4-FFF2-40B4-BE49-F238E27FC236}">
                <a16:creationId xmlns:a16="http://schemas.microsoft.com/office/drawing/2014/main" id="{B73BE39E-8A5D-615D-F14F-8BD1BC19D9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8046" y="6171672"/>
            <a:ext cx="626893" cy="62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9304B7-52A8-94B3-8F6A-E08A96E8ABC9}"/>
              </a:ext>
            </a:extLst>
          </p:cNvPr>
          <p:cNvPicPr>
            <a:picLocks noChangeAspect="1"/>
          </p:cNvPicPr>
          <p:nvPr/>
        </p:nvPicPr>
        <p:blipFill>
          <a:blip r:embed="rId4"/>
          <a:stretch>
            <a:fillRect/>
          </a:stretch>
        </p:blipFill>
        <p:spPr>
          <a:xfrm>
            <a:off x="5478081" y="2256076"/>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をダブルタップします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8BED06C-8C5F-AF48-99D1-3D2A638E2F3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4" name="タイトル 1">
            <a:extLst>
              <a:ext uri="{FF2B5EF4-FFF2-40B4-BE49-F238E27FC236}">
                <a16:creationId xmlns:a16="http://schemas.microsoft.com/office/drawing/2014/main" id="{C10514A4-BC9E-BA88-64E4-829066DBCE5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Tree>
    <p:extLst>
      <p:ext uri="{BB962C8B-B14F-4D97-AF65-F5344CB8AC3E}">
        <p14:creationId xmlns:p14="http://schemas.microsoft.com/office/powerpoint/2010/main" val="8967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270CEE6-3352-0929-5D85-ABF94A7A3768}"/>
              </a:ext>
            </a:extLst>
          </p:cNvPr>
          <p:cNvPicPr>
            <a:picLocks noChangeAspect="1"/>
          </p:cNvPicPr>
          <p:nvPr/>
        </p:nvPicPr>
        <p:blipFill>
          <a:blip r:embed="rId4"/>
          <a:stretch>
            <a:fillRect/>
          </a:stretch>
        </p:blipFill>
        <p:spPr>
          <a:xfrm>
            <a:off x="1146617" y="2264140"/>
            <a:ext cx="2476500" cy="4381500"/>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7" name="テキスト ボックス 6">
            <a:extLst>
              <a:ext uri="{FF2B5EF4-FFF2-40B4-BE49-F238E27FC236}">
                <a16:creationId xmlns:a16="http://schemas.microsoft.com/office/drawing/2014/main" id="{B97E506F-C720-5691-6CE9-A1F7A6BEE56A}"/>
              </a:ext>
            </a:extLst>
          </p:cNvPr>
          <p:cNvSpPr txBox="1"/>
          <p:nvPr/>
        </p:nvSpPr>
        <p:spPr>
          <a:xfrm>
            <a:off x="3632448" y="4141558"/>
            <a:ext cx="1836707" cy="1975028"/>
          </a:xfrm>
          <a:prstGeom prst="rect">
            <a:avLst/>
          </a:prstGeom>
          <a:noFill/>
        </p:spPr>
        <p:txBody>
          <a:bodyPr wrap="square" lIns="0" rIns="0" rtlCol="0">
            <a:spAutoFit/>
          </a:bodyPr>
          <a:lstStyle/>
          <a:p>
            <a:pPr>
              <a:lnSpc>
                <a:spcPct val="130000"/>
              </a:lnSpc>
            </a:pPr>
            <a:r>
              <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が見つからない場合は、</a:t>
            </a:r>
            <a:r>
              <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rPr>
              <a:t>iOS14.0</a:t>
            </a: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以上、ブラウザが</a:t>
            </a:r>
            <a:r>
              <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rPr>
              <a:t>Safari13</a:t>
            </a: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以上の条件を満たしていない可能性があります</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アップデート後、再度インストールしてください</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検索枠に「まいなぽーたる」と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D09D208-7CD7-B7D6-53F8-BB6F0357AAB7}"/>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4" name="タイトル 1">
            <a:extLst>
              <a:ext uri="{FF2B5EF4-FFF2-40B4-BE49-F238E27FC236}">
                <a16:creationId xmlns:a16="http://schemas.microsoft.com/office/drawing/2014/main" id="{09E4D9CC-DD34-8CD5-541B-2113D83D63E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9" name="テキスト ボックス 8">
            <a:extLst>
              <a:ext uri="{FF2B5EF4-FFF2-40B4-BE49-F238E27FC236}">
                <a16:creationId xmlns:a16="http://schemas.microsoft.com/office/drawing/2014/main" id="{BAE202F2-1747-F947-EFD6-702CFC1C76E1}"/>
              </a:ext>
            </a:extLst>
          </p:cNvPr>
          <p:cNvSpPr txBox="1"/>
          <p:nvPr/>
        </p:nvSpPr>
        <p:spPr>
          <a:xfrm>
            <a:off x="3632448" y="3175714"/>
            <a:ext cx="1836707" cy="774699"/>
          </a:xfrm>
          <a:prstGeom prst="rect">
            <a:avLst/>
          </a:prstGeom>
          <a:noFill/>
        </p:spPr>
        <p:txBody>
          <a:bodyPr wrap="square" lIns="0" rIns="0" rtlCol="0">
            <a:spAutoFit/>
          </a:bodyPr>
          <a:lstStyle/>
          <a:p>
            <a:pPr>
              <a:lnSpc>
                <a:spcPct val="130000"/>
              </a:lnSpc>
            </a:pPr>
            <a:r>
              <a:rPr lang="en-US" altLang="ja-JP" sz="1200" dirty="0">
                <a:solidFill>
                  <a:schemeClr val="accent1"/>
                </a:solidFill>
                <a:latin typeface="BIZ UDPゴシック" panose="020B0400000000000000" pitchFamily="50" charset="-128"/>
                <a:ea typeface="BIZ UDPゴシック" panose="020B0400000000000000" pitchFamily="50" charset="-128"/>
              </a:rPr>
              <a:t>※WEB</a:t>
            </a:r>
            <a:r>
              <a:rPr lang="ja-JP" altLang="en-US" sz="1200" dirty="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Tree>
    <p:extLst>
      <p:ext uri="{BB962C8B-B14F-4D97-AF65-F5344CB8AC3E}">
        <p14:creationId xmlns:p14="http://schemas.microsoft.com/office/powerpoint/2010/main" val="24534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65F677A-898F-AB31-EE16-4396DEF51220}"/>
              </a:ext>
            </a:extLst>
          </p:cNvPr>
          <p:cNvPicPr>
            <a:picLocks noChangeAspect="1"/>
          </p:cNvPicPr>
          <p:nvPr/>
        </p:nvPicPr>
        <p:blipFill>
          <a:blip r:embed="rId4"/>
          <a:stretch>
            <a:fillRect/>
          </a:stretch>
        </p:blipFill>
        <p:spPr>
          <a:xfrm>
            <a:off x="5507000" y="2266003"/>
            <a:ext cx="2475191" cy="4377307"/>
          </a:xfrm>
          <a:prstGeom prst="rect">
            <a:avLst/>
          </a:prstGeom>
        </p:spPr>
      </p:pic>
      <p:pic>
        <p:nvPicPr>
          <p:cNvPr id="14" name="図 13">
            <a:extLst>
              <a:ext uri="{FF2B5EF4-FFF2-40B4-BE49-F238E27FC236}">
                <a16:creationId xmlns:a16="http://schemas.microsoft.com/office/drawing/2014/main" id="{91306703-6C76-AD25-FF9D-F66C5C5BA9A3}"/>
              </a:ext>
            </a:extLst>
          </p:cNvPr>
          <p:cNvPicPr>
            <a:picLocks noChangeAspect="1"/>
          </p:cNvPicPr>
          <p:nvPr/>
        </p:nvPicPr>
        <p:blipFill>
          <a:blip r:embed="rId5"/>
          <a:stretch>
            <a:fillRect/>
          </a:stretch>
        </p:blipFill>
        <p:spPr>
          <a:xfrm>
            <a:off x="1144917" y="2266003"/>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245812"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08567"/>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2FEF35D2-093D-44E3-ED0D-8660E20EE6F2}"/>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11" name="タイトル 1">
            <a:extLst>
              <a:ext uri="{FF2B5EF4-FFF2-40B4-BE49-F238E27FC236}">
                <a16:creationId xmlns:a16="http://schemas.microsoft.com/office/drawing/2014/main" id="{D3446ECF-85AB-1B91-15F4-8E89C2A6A2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Tree>
    <p:extLst>
      <p:ext uri="{BB962C8B-B14F-4D97-AF65-F5344CB8AC3E}">
        <p14:creationId xmlns:p14="http://schemas.microsoft.com/office/powerpoint/2010/main" val="42651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74675" y="5324889"/>
            <a:ext cx="758138" cy="1352756"/>
          </a:xfrm>
          <a:prstGeom prst="rect">
            <a:avLst/>
          </a:prstGeom>
        </p:spPr>
      </p:pic>
      <p:cxnSp>
        <p:nvCxnSpPr>
          <p:cNvPr id="13" name="直線コネクタ 12"/>
          <p:cNvCxnSpPr/>
          <p:nvPr/>
        </p:nvCxnSpPr>
        <p:spPr>
          <a:xfrm>
            <a:off x="3320760"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49854"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7031"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サブタイトル 2">
            <a:extLst>
              <a:ext uri="{FF2B5EF4-FFF2-40B4-BE49-F238E27FC236}">
                <a16:creationId xmlns:a16="http://schemas.microsoft.com/office/drawing/2014/main" id="{6D84A226-C65A-EF9A-D35C-F363CBC53117}"/>
              </a:ext>
            </a:extLst>
          </p:cNvPr>
          <p:cNvSpPr txBox="1">
            <a:spLocks/>
          </p:cNvSpPr>
          <p:nvPr/>
        </p:nvSpPr>
        <p:spPr>
          <a:xfrm>
            <a:off x="381649" y="1180692"/>
            <a:ext cx="8380702" cy="51090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dirty="0">
                <a:solidFill>
                  <a:srgbClr val="4472C4"/>
                </a:solidFill>
                <a:latin typeface="BIZ UDPゴシック" panose="020B0400000000000000" pitchFamily="50" charset="-128"/>
                <a:ea typeface="BIZ UDPゴシック" panose="020B0400000000000000" pitchFamily="50" charset="-128"/>
              </a:rPr>
              <a:t>〇スマホ用署名用電子証明書とは</a:t>
            </a:r>
            <a:br>
              <a:rPr lang="ja-JP" altLang="en-US" sz="22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署名用電子証明書は、インターネット等で電子文書を作成・送信する際に利用し、「作成・送信した電子文書が、利用者が作成した真正なものであり、利用者が送信したものであること」を証明することができ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400" dirty="0">
                <a:solidFill>
                  <a:srgbClr val="4472C4"/>
                </a:solidFill>
                <a:latin typeface="BIZ UDPゴシック" panose="020B0400000000000000" pitchFamily="50" charset="-128"/>
                <a:ea typeface="BIZ UDPゴシック" panose="020B0400000000000000" pitchFamily="50" charset="-128"/>
              </a:rPr>
              <a:t>〇スマホ用利用者証明用電子証明書とは</a:t>
            </a:r>
            <a:br>
              <a:rPr lang="ja-JP" altLang="en-US" sz="22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利用者証明用電子証明書は、マイナポータル等インターネットのウェブサイト等へのログイン時に利用し、「ログインした者が、利用者本人であること」を証明することができます。</a:t>
            </a:r>
          </a:p>
        </p:txBody>
      </p:sp>
      <p:sp>
        <p:nvSpPr>
          <p:cNvPr id="3" name="Slide Number Placeholder 5">
            <a:extLst>
              <a:ext uri="{FF2B5EF4-FFF2-40B4-BE49-F238E27FC236}">
                <a16:creationId xmlns:a16="http://schemas.microsoft.com/office/drawing/2014/main" id="{5C45FCEB-1640-394D-3656-7B93C16F7263}"/>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6" name="タイトル 1">
            <a:extLst>
              <a:ext uri="{FF2B5EF4-FFF2-40B4-BE49-F238E27FC236}">
                <a16:creationId xmlns:a16="http://schemas.microsoft.com/office/drawing/2014/main" id="{5CA7F444-C6F2-81B2-D611-4B782659697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7" name="タイトル 1">
            <a:extLst>
              <a:ext uri="{FF2B5EF4-FFF2-40B4-BE49-F238E27FC236}">
                <a16:creationId xmlns:a16="http://schemas.microsoft.com/office/drawing/2014/main" id="{6EF440E3-A322-78CE-F648-967FCCDEB41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Tree>
    <p:extLst>
      <p:ext uri="{BB962C8B-B14F-4D97-AF65-F5344CB8AC3E}">
        <p14:creationId xmlns:p14="http://schemas.microsoft.com/office/powerpoint/2010/main" val="51695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421C3072-9F16-D537-8C33-56528E1E1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6E1738-8B83-C528-FE35-32A6DA5E3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 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7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52AC2DB5-E3EF-E5B2-DD76-361A5E0E8894}"/>
              </a:ext>
            </a:extLst>
          </p:cNvPr>
          <p:cNvPicPr>
            <a:picLocks noChangeAspect="1"/>
          </p:cNvPicPr>
          <p:nvPr/>
        </p:nvPicPr>
        <p:blipFill rotWithShape="1">
          <a:blip r:embed="rId4"/>
          <a:srcRect t="-2" b="-845"/>
          <a:stretch/>
        </p:blipFill>
        <p:spPr>
          <a:xfrm>
            <a:off x="5645987" y="2410581"/>
            <a:ext cx="2070586" cy="433861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0391E3AD-F220-7E9F-3FB3-D92E8C7EA3EA}"/>
              </a:ext>
            </a:extLst>
          </p:cNvPr>
          <p:cNvPicPr>
            <a:picLocks noChangeAspect="1"/>
          </p:cNvPicPr>
          <p:nvPr/>
        </p:nvPicPr>
        <p:blipFill>
          <a:blip r:embed="rId5"/>
          <a:stretch>
            <a:fillRect/>
          </a:stretch>
        </p:blipFill>
        <p:spPr>
          <a:xfrm>
            <a:off x="1377478" y="2410582"/>
            <a:ext cx="2088106" cy="433861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455555" y="3017898"/>
            <a:ext cx="1957089"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「スマホ用電子証明書を申請する」をダブルタップします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696426" y="3728665"/>
            <a:ext cx="194408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7640515" y="2897120"/>
            <a:ext cx="1503485" cy="1836015"/>
          </a:xfrm>
          <a:prstGeom prst="rect">
            <a:avLst/>
          </a:prstGeom>
          <a:noFill/>
        </p:spPr>
        <p:txBody>
          <a:bodyPr wrap="square" rIns="72000"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あらかじめ設定している署名用電子証明書パスワードです</a:t>
            </a:r>
          </a:p>
        </p:txBody>
      </p:sp>
    </p:spTree>
    <p:extLst>
      <p:ext uri="{BB962C8B-B14F-4D97-AF65-F5344CB8AC3E}">
        <p14:creationId xmlns:p14="http://schemas.microsoft.com/office/powerpoint/2010/main" val="164114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マイナちゃんのイラスト">
            <a:extLst>
              <a:ext uri="{FF2B5EF4-FFF2-40B4-BE49-F238E27FC236}">
                <a16:creationId xmlns:a16="http://schemas.microsoft.com/office/drawing/2014/main" id="{E4DA9090-F8AE-ABAC-CC5B-7AC6A625B4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
        <p:nvSpPr>
          <p:cNvPr id="11" name="正方形/長方形 10">
            <a:extLst>
              <a:ext uri="{FF2B5EF4-FFF2-40B4-BE49-F238E27FC236}">
                <a16:creationId xmlns:a16="http://schemas.microsoft.com/office/drawing/2014/main" id="{CCE8FBC1-B172-8003-3657-AFE5BEEEC46F}"/>
              </a:ext>
            </a:extLst>
          </p:cNvPr>
          <p:cNvSpPr/>
          <p:nvPr/>
        </p:nvSpPr>
        <p:spPr>
          <a:xfrm>
            <a:off x="2544226" y="428953"/>
            <a:ext cx="6229226" cy="225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スマホ用電子証明書とは</a:t>
            </a:r>
            <a:r>
              <a:rPr lang="en-US" altLang="ja-JP" sz="1600" dirty="0">
                <a:ln w="0"/>
                <a:solidFill>
                  <a:prstClr val="black"/>
                </a:solidFill>
                <a:latin typeface="BIZ UDPゴシック" panose="020B0400000000000000" pitchFamily="50" charset="-128"/>
                <a:ea typeface="BIZ UDPゴシック" panose="020B0400000000000000" pitchFamily="50" charset="-128"/>
              </a:rPr>
              <a:t>……………………………………………P2</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スマホ用電子証明書でできること</a:t>
            </a:r>
            <a:r>
              <a:rPr lang="en-US" altLang="ja-JP" sz="1600" dirty="0">
                <a:ln w="0"/>
                <a:solidFill>
                  <a:prstClr val="black"/>
                </a:solidFill>
                <a:latin typeface="BIZ UDPゴシック" panose="020B0400000000000000" pitchFamily="50" charset="-128"/>
                <a:ea typeface="BIZ UDPゴシック" panose="020B0400000000000000" pitchFamily="50" charset="-128"/>
              </a:rPr>
              <a:t>………………………………P3</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スマホ用電子証明書のメリットと活用方法</a:t>
            </a:r>
            <a:r>
              <a:rPr lang="en-US" altLang="ja-JP" sz="1600" dirty="0">
                <a:ln w="0"/>
                <a:solidFill>
                  <a:prstClr val="black"/>
                </a:solidFill>
                <a:latin typeface="BIZ UDPゴシック" panose="020B0400000000000000" pitchFamily="50" charset="-128"/>
                <a:ea typeface="BIZ UDPゴシック" panose="020B0400000000000000" pitchFamily="50" charset="-128"/>
              </a:rPr>
              <a:t>…………………………P5</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マイナポータルアプリの安全性</a:t>
            </a:r>
            <a:r>
              <a:rPr lang="en-US" altLang="ja-JP" sz="1600" dirty="0">
                <a:ln w="0"/>
                <a:solidFill>
                  <a:prstClr val="black"/>
                </a:solidFill>
                <a:latin typeface="BIZ UDPゴシック" panose="020B0400000000000000" pitchFamily="50" charset="-128"/>
                <a:ea typeface="BIZ UDPゴシック" panose="020B0400000000000000" pitchFamily="50" charset="-128"/>
              </a:rPr>
              <a:t>………………………………………P6</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スマホ用電子証明書の安全性</a:t>
            </a:r>
            <a:r>
              <a:rPr lang="en-US" altLang="ja-JP" sz="1600"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問い合わせ先</a:t>
            </a:r>
            <a:r>
              <a:rPr lang="en-US" altLang="ja-JP" sz="1600" dirty="0">
                <a:ln w="0"/>
                <a:solidFill>
                  <a:prstClr val="black"/>
                </a:solidFill>
                <a:latin typeface="BIZ UDPゴシック" panose="020B0400000000000000" pitchFamily="50" charset="-128"/>
                <a:ea typeface="BIZ UDPゴシック" panose="020B0400000000000000" pitchFamily="50" charset="-128"/>
              </a:rPr>
              <a:t>…………………………………………………………P8</a:t>
            </a:r>
          </a:p>
        </p:txBody>
      </p:sp>
      <p:sp>
        <p:nvSpPr>
          <p:cNvPr id="12" name="正方形/長方形 11">
            <a:extLst>
              <a:ext uri="{FF2B5EF4-FFF2-40B4-BE49-F238E27FC236}">
                <a16:creationId xmlns:a16="http://schemas.microsoft.com/office/drawing/2014/main" id="{B9D5DEA9-47C2-C173-735A-3ACD02859570}"/>
              </a:ext>
            </a:extLst>
          </p:cNvPr>
          <p:cNvSpPr/>
          <p:nvPr/>
        </p:nvSpPr>
        <p:spPr>
          <a:xfrm>
            <a:off x="1871664" y="428953"/>
            <a:ext cx="675592" cy="225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1-F</a:t>
            </a:r>
          </a:p>
        </p:txBody>
      </p:sp>
      <p:sp>
        <p:nvSpPr>
          <p:cNvPr id="13" name="テキスト ボックス 12">
            <a:extLst>
              <a:ext uri="{FF2B5EF4-FFF2-40B4-BE49-F238E27FC236}">
                <a16:creationId xmlns:a16="http://schemas.microsoft.com/office/drawing/2014/main" id="{BD3FBF69-B3DA-B535-8FA0-16C189EDA3DF}"/>
              </a:ext>
            </a:extLst>
          </p:cNvPr>
          <p:cNvSpPr txBox="1"/>
          <p:nvPr/>
        </p:nvSpPr>
        <p:spPr>
          <a:xfrm>
            <a:off x="1818414" y="28496"/>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１．スマホ用電子証明書について </a:t>
            </a:r>
          </a:p>
        </p:txBody>
      </p:sp>
      <p:sp>
        <p:nvSpPr>
          <p:cNvPr id="7" name="正方形/長方形 6">
            <a:extLst>
              <a:ext uri="{FF2B5EF4-FFF2-40B4-BE49-F238E27FC236}">
                <a16:creationId xmlns:a16="http://schemas.microsoft.com/office/drawing/2014/main" id="{EDF62FCF-4FAC-88F4-809F-BF86BB7130EA}"/>
              </a:ext>
            </a:extLst>
          </p:cNvPr>
          <p:cNvSpPr/>
          <p:nvPr/>
        </p:nvSpPr>
        <p:spPr>
          <a:xfrm>
            <a:off x="2544226" y="3018402"/>
            <a:ext cx="6229226" cy="297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申請開始前の確認事項</a:t>
            </a:r>
            <a:r>
              <a:rPr lang="en-US" altLang="ja-JP" sz="1600" dirty="0">
                <a:ln w="0"/>
                <a:solidFill>
                  <a:prstClr val="black"/>
                </a:solidFill>
                <a:latin typeface="BIZ UDPゴシック" panose="020B0400000000000000" pitchFamily="50" charset="-128"/>
                <a:ea typeface="BIZ UDPゴシック" panose="020B0400000000000000" pitchFamily="50" charset="-128"/>
              </a:rPr>
              <a:t>…………………………………………P10</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dirty="0">
                <a:ln w="0"/>
                <a:solidFill>
                  <a:prstClr val="black"/>
                </a:solidFill>
                <a:latin typeface="BIZ UDPゴシック" panose="020B0400000000000000" pitchFamily="50" charset="-128"/>
                <a:ea typeface="BIZ UDPゴシック" panose="020B0400000000000000" pitchFamily="50" charset="-128"/>
              </a:rPr>
              <a:t>…………………………P12</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スマホ用電子証明書を申請する</a:t>
            </a:r>
            <a:r>
              <a:rPr lang="en-US" altLang="ja-JP" sz="1600" dirty="0">
                <a:ln w="0"/>
                <a:solidFill>
                  <a:prstClr val="black"/>
                </a:solidFill>
                <a:latin typeface="BIZ UDPゴシック" panose="020B0400000000000000" pitchFamily="50" charset="-128"/>
                <a:ea typeface="BIZ UDPゴシック" panose="020B0400000000000000" pitchFamily="50" charset="-128"/>
              </a:rPr>
              <a:t>………………………………P15</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スマホ用署名用電子証明書のパスワードの設定</a:t>
            </a:r>
            <a:r>
              <a:rPr lang="en-US" altLang="ja-JP" sz="1600" dirty="0">
                <a:ln w="0"/>
                <a:solidFill>
                  <a:prstClr val="black"/>
                </a:solidFill>
                <a:latin typeface="BIZ UDPゴシック" panose="020B0400000000000000" pitchFamily="50" charset="-128"/>
                <a:ea typeface="BIZ UDPゴシック" panose="020B0400000000000000" pitchFamily="50" charset="-128"/>
              </a:rPr>
              <a:t>……………P21</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スマホ用電子証明書の登録</a:t>
            </a:r>
            <a:r>
              <a:rPr lang="en-US" altLang="ja-JP" sz="1600" dirty="0">
                <a:ln w="0"/>
                <a:solidFill>
                  <a:prstClr val="black"/>
                </a:solidFill>
                <a:latin typeface="BIZ UDPゴシック" panose="020B0400000000000000" pitchFamily="50" charset="-128"/>
                <a:ea typeface="BIZ UDPゴシック" panose="020B0400000000000000" pitchFamily="50" charset="-128"/>
              </a:rPr>
              <a:t>………………………………………P23</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機種変更した時の手続き</a:t>
            </a:r>
            <a:r>
              <a:rPr lang="en-US" altLang="ja-JP" sz="1600" dirty="0">
                <a:ln w="0"/>
                <a:solidFill>
                  <a:prstClr val="black"/>
                </a:solidFill>
                <a:latin typeface="BIZ UDPゴシック" panose="020B0400000000000000" pitchFamily="50" charset="-128"/>
                <a:ea typeface="BIZ UDPゴシック" panose="020B0400000000000000" pitchFamily="50" charset="-128"/>
              </a:rPr>
              <a:t>…………………………………………P25</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紛失時の対応</a:t>
            </a:r>
            <a:r>
              <a:rPr lang="en-US" altLang="ja-JP" sz="1600" dirty="0">
                <a:ln w="0"/>
                <a:solidFill>
                  <a:prstClr val="black"/>
                </a:solidFill>
                <a:latin typeface="BIZ UDPゴシック" panose="020B0400000000000000" pitchFamily="50" charset="-128"/>
                <a:ea typeface="BIZ UDPゴシック" panose="020B0400000000000000" pitchFamily="50" charset="-128"/>
              </a:rPr>
              <a:t>………………………………………………………P32</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スマホ用電子証明書の利用をやめる手続き</a:t>
            </a:r>
            <a:r>
              <a:rPr lang="en-US" altLang="ja-JP" sz="1600" dirty="0">
                <a:ln w="0"/>
                <a:solidFill>
                  <a:prstClr val="black"/>
                </a:solidFill>
                <a:latin typeface="BIZ UDPゴシック" panose="020B0400000000000000" pitchFamily="50" charset="-128"/>
                <a:ea typeface="BIZ UDPゴシック" panose="020B0400000000000000" pitchFamily="50" charset="-128"/>
              </a:rPr>
              <a:t>……………………P34</a:t>
            </a:r>
          </a:p>
        </p:txBody>
      </p:sp>
      <p:sp>
        <p:nvSpPr>
          <p:cNvPr id="8" name="正方形/長方形 7">
            <a:extLst>
              <a:ext uri="{FF2B5EF4-FFF2-40B4-BE49-F238E27FC236}">
                <a16:creationId xmlns:a16="http://schemas.microsoft.com/office/drawing/2014/main" id="{DB28965B-D872-E8BF-3890-27FAF667ACF3}"/>
              </a:ext>
            </a:extLst>
          </p:cNvPr>
          <p:cNvSpPr/>
          <p:nvPr/>
        </p:nvSpPr>
        <p:spPr>
          <a:xfrm>
            <a:off x="1871664" y="3018401"/>
            <a:ext cx="675592" cy="2979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-F</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-G</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2-H</a:t>
            </a:r>
          </a:p>
        </p:txBody>
      </p:sp>
      <p:sp>
        <p:nvSpPr>
          <p:cNvPr id="9" name="テキスト ボックス 8">
            <a:extLst>
              <a:ext uri="{FF2B5EF4-FFF2-40B4-BE49-F238E27FC236}">
                <a16:creationId xmlns:a16="http://schemas.microsoft.com/office/drawing/2014/main" id="{FB17C811-A981-5DA5-5C1B-A1DC09B5BD2E}"/>
              </a:ext>
            </a:extLst>
          </p:cNvPr>
          <p:cNvSpPr txBox="1"/>
          <p:nvPr/>
        </p:nvSpPr>
        <p:spPr>
          <a:xfrm>
            <a:off x="1818414" y="265589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２．スマホ用電子証明書の利用方法 </a:t>
            </a:r>
          </a:p>
        </p:txBody>
      </p:sp>
      <p:sp>
        <p:nvSpPr>
          <p:cNvPr id="14" name="正方形/長方形 13">
            <a:extLst>
              <a:ext uri="{FF2B5EF4-FFF2-40B4-BE49-F238E27FC236}">
                <a16:creationId xmlns:a16="http://schemas.microsoft.com/office/drawing/2014/main" id="{138C71B5-E388-592C-458F-D97F17CE97AF}"/>
              </a:ext>
            </a:extLst>
          </p:cNvPr>
          <p:cNvSpPr/>
          <p:nvPr/>
        </p:nvSpPr>
        <p:spPr>
          <a:xfrm>
            <a:off x="2544226" y="6392553"/>
            <a:ext cx="6229226" cy="436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よくあるご質問</a:t>
            </a:r>
            <a:r>
              <a:rPr lang="en-US" altLang="ja-JP" sz="1600">
                <a:ln w="0"/>
                <a:solidFill>
                  <a:prstClr val="black"/>
                </a:solidFill>
                <a:latin typeface="BIZ UDPゴシック" panose="020B0400000000000000" pitchFamily="50" charset="-128"/>
                <a:ea typeface="BIZ UDPゴシック" panose="020B0400000000000000" pitchFamily="50" charset="-128"/>
              </a:rPr>
              <a:t>……………………………………………………P39</a:t>
            </a: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0A6B3471-7027-5B63-110A-1DD59A2ECA64}"/>
              </a:ext>
            </a:extLst>
          </p:cNvPr>
          <p:cNvSpPr/>
          <p:nvPr/>
        </p:nvSpPr>
        <p:spPr>
          <a:xfrm>
            <a:off x="1875470" y="6390721"/>
            <a:ext cx="675592" cy="438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３</a:t>
            </a:r>
            <a:r>
              <a:rPr lang="en-US" altLang="ja-JP" sz="1600" dirty="0">
                <a:ln w="0"/>
                <a:solidFill>
                  <a:schemeClr val="tx1"/>
                </a:solidFill>
                <a:latin typeface="BIZ UDPゴシック" panose="020B0400000000000000" pitchFamily="50" charset="-128"/>
                <a:ea typeface="BIZ UDPゴシック" panose="020B0400000000000000" pitchFamily="50" charset="-128"/>
              </a:rPr>
              <a:t>-A</a:t>
            </a:r>
          </a:p>
        </p:txBody>
      </p:sp>
      <p:sp>
        <p:nvSpPr>
          <p:cNvPr id="16" name="テキスト ボックス 15">
            <a:extLst>
              <a:ext uri="{FF2B5EF4-FFF2-40B4-BE49-F238E27FC236}">
                <a16:creationId xmlns:a16="http://schemas.microsoft.com/office/drawing/2014/main" id="{18D809A6-EC09-84C5-BACE-4EE2802F3C16}"/>
              </a:ext>
            </a:extLst>
          </p:cNvPr>
          <p:cNvSpPr txBox="1"/>
          <p:nvPr/>
        </p:nvSpPr>
        <p:spPr>
          <a:xfrm>
            <a:off x="1818414" y="6000663"/>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３．よくあるご質問 </a:t>
            </a:r>
          </a:p>
        </p:txBody>
      </p:sp>
    </p:spTree>
    <p:extLst>
      <p:ext uri="{BB962C8B-B14F-4D97-AF65-F5344CB8AC3E}">
        <p14:creationId xmlns:p14="http://schemas.microsoft.com/office/powerpoint/2010/main" val="410579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文字の書かれた紙&#10;&#10;自動的に生成された説明">
            <a:extLst>
              <a:ext uri="{FF2B5EF4-FFF2-40B4-BE49-F238E27FC236}">
                <a16:creationId xmlns:a16="http://schemas.microsoft.com/office/drawing/2014/main" id="{66B751CF-C196-29C8-A1F4-BB2DF68D94C6}"/>
              </a:ext>
            </a:extLst>
          </p:cNvPr>
          <p:cNvPicPr>
            <a:picLocks noChangeAspect="1"/>
          </p:cNvPicPr>
          <p:nvPr/>
        </p:nvPicPr>
        <p:blipFill rotWithShape="1">
          <a:blip r:embed="rId4"/>
          <a:srcRect t="1" b="4785"/>
          <a:stretch/>
        </p:blipFill>
        <p:spPr>
          <a:xfrm>
            <a:off x="1325728" y="2417790"/>
            <a:ext cx="2192731" cy="4338000"/>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A41C5735-F255-5109-1742-F647875ACFD0}"/>
              </a:ext>
            </a:extLst>
          </p:cNvPr>
          <p:cNvPicPr>
            <a:picLocks noChangeAspect="1"/>
          </p:cNvPicPr>
          <p:nvPr/>
        </p:nvPicPr>
        <p:blipFill rotWithShape="1">
          <a:blip r:embed="rId5"/>
          <a:srcRect t="-25" b="-771"/>
          <a:stretch/>
        </p:blipFill>
        <p:spPr>
          <a:xfrm>
            <a:off x="5632262" y="2417790"/>
            <a:ext cx="2203387" cy="4338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7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利用するスマホ用電子証明書をチェックします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「確認しました」チェックして</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「申請する」をダブルタップします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341144" y="5670284"/>
            <a:ext cx="2789304" cy="641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利用申請するスマホ用電子証明書を選択します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12888" y="2348880"/>
            <a:ext cx="1325552" cy="2288768"/>
          </a:xfrm>
          <a:prstGeom prst="rect">
            <a:avLst/>
          </a:prstGeom>
          <a:noFill/>
        </p:spPr>
        <p:txBody>
          <a:bodyPr wrap="square" rtlCol="0" anchor="t" anchorCtr="0">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利用しないスマホ用電子証明書がある場合は、そのスマホ用電子証明書チェックを外してください</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224456" y="3338111"/>
            <a:ext cx="542898" cy="71578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9A120FBB-7DBC-F09D-AA9D-AEB6CFE8536C}"/>
              </a:ext>
            </a:extLst>
          </p:cNvPr>
          <p:cNvSpPr/>
          <p:nvPr/>
        </p:nvSpPr>
        <p:spPr>
          <a:xfrm flipH="1">
            <a:off x="5530215" y="5345002"/>
            <a:ext cx="542898" cy="2389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023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A0FD506D-6B33-9256-32A2-79A717F3B2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80"/>
          <a:stretch/>
        </p:blipFill>
        <p:spPr bwMode="auto">
          <a:xfrm>
            <a:off x="5484935" y="2371075"/>
            <a:ext cx="2440800" cy="431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8B0EFE8-47D8-1E10-28D1-7B4F70823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897" y="2371074"/>
            <a:ext cx="244173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マイナンバーカードをスマホで読み取ります</a:t>
            </a:r>
          </a:p>
        </p:txBody>
      </p:sp>
      <p:sp>
        <p:nvSpPr>
          <p:cNvPr id="5" name="テキスト ボックス 4">
            <a:extLst>
              <a:ext uri="{FF2B5EF4-FFF2-40B4-BE49-F238E27FC236}">
                <a16:creationId xmlns:a16="http://schemas.microsoft.com/office/drawing/2014/main" id="{702A8B48-4954-25C5-7336-E7A33E79DC8D}"/>
              </a:ext>
            </a:extLst>
          </p:cNvPr>
          <p:cNvSpPr txBox="1"/>
          <p:nvPr/>
        </p:nvSpPr>
        <p:spPr>
          <a:xfrm>
            <a:off x="3626635" y="4400544"/>
            <a:ext cx="1858300" cy="1962397"/>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モバイル非接触</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IC</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通信マーク      にマイナンバーカードの中心をピッタリと当ててしばらく待ちます</a:t>
            </a:r>
          </a:p>
        </p:txBody>
      </p:sp>
      <p:pic>
        <p:nvPicPr>
          <p:cNvPr id="6" name="Picture 2">
            <a:extLst>
              <a:ext uri="{FF2B5EF4-FFF2-40B4-BE49-F238E27FC236}">
                <a16:creationId xmlns:a16="http://schemas.microsoft.com/office/drawing/2014/main" id="{99F34897-D8FD-D196-B7C1-EE604086D9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4952" y="4772124"/>
            <a:ext cx="354007" cy="31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14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C3334B-E6BB-219A-9E62-F436567B29F7}"/>
              </a:ext>
            </a:extLst>
          </p:cNvPr>
          <p:cNvPicPr>
            <a:picLocks noChangeAspect="1"/>
          </p:cNvPicPr>
          <p:nvPr/>
        </p:nvPicPr>
        <p:blipFill rotWithShape="1">
          <a:blip r:embed="rId4"/>
          <a:srcRect t="2918" b="11335"/>
          <a:stretch/>
        </p:blipFill>
        <p:spPr>
          <a:xfrm>
            <a:off x="3357606" y="2386840"/>
            <a:ext cx="2428785" cy="419291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5787" y="5949280"/>
            <a:ext cx="2166333" cy="535839"/>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マイナンバーカードをスマホで読み取ります</a:t>
            </a:r>
          </a:p>
        </p:txBody>
      </p:sp>
    </p:spTree>
    <p:extLst>
      <p:ext uri="{BB962C8B-B14F-4D97-AF65-F5344CB8AC3E}">
        <p14:creationId xmlns:p14="http://schemas.microsoft.com/office/powerpoint/2010/main" val="3736115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D07189F6-5126-83C1-C190-2F942DBFDFE5}"/>
              </a:ext>
            </a:extLst>
          </p:cNvPr>
          <p:cNvGrpSpPr/>
          <p:nvPr/>
        </p:nvGrpSpPr>
        <p:grpSpPr>
          <a:xfrm>
            <a:off x="5650301" y="2393647"/>
            <a:ext cx="2085200" cy="4347721"/>
            <a:chOff x="-2628799" y="1412776"/>
            <a:chExt cx="2175109" cy="5164298"/>
          </a:xfrm>
        </p:grpSpPr>
        <p:pic>
          <p:nvPicPr>
            <p:cNvPr id="30" name="図 29">
              <a:extLst>
                <a:ext uri="{FF2B5EF4-FFF2-40B4-BE49-F238E27FC236}">
                  <a16:creationId xmlns:a16="http://schemas.microsoft.com/office/drawing/2014/main" id="{CB868D6C-87B7-7E84-008B-BAF99879F472}"/>
                </a:ext>
              </a:extLst>
            </p:cNvPr>
            <p:cNvPicPr>
              <a:picLocks noChangeAspect="1"/>
            </p:cNvPicPr>
            <p:nvPr/>
          </p:nvPicPr>
          <p:blipFill rotWithShape="1">
            <a:blip r:embed="rId4"/>
            <a:srcRect l="6236" t="20220" r="3432" b="5230"/>
            <a:stretch/>
          </p:blipFill>
          <p:spPr>
            <a:xfrm>
              <a:off x="-2618920" y="1459892"/>
              <a:ext cx="2165230" cy="5112568"/>
            </a:xfrm>
            <a:prstGeom prst="rect">
              <a:avLst/>
            </a:prstGeom>
          </p:spPr>
        </p:pic>
        <p:sp>
          <p:nvSpPr>
            <p:cNvPr id="32" name="正方形/長方形 31">
              <a:extLst>
                <a:ext uri="{FF2B5EF4-FFF2-40B4-BE49-F238E27FC236}">
                  <a16:creationId xmlns:a16="http://schemas.microsoft.com/office/drawing/2014/main" id="{62635120-19D6-B261-7F3B-5309CA222BDB}"/>
                </a:ext>
              </a:extLst>
            </p:cNvPr>
            <p:cNvSpPr/>
            <p:nvPr/>
          </p:nvSpPr>
          <p:spPr>
            <a:xfrm>
              <a:off x="-2628799" y="1412776"/>
              <a:ext cx="2157889" cy="5164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56D60908-00BA-F353-8FF7-C89541CE80CA}"/>
              </a:ext>
            </a:extLst>
          </p:cNvPr>
          <p:cNvGrpSpPr/>
          <p:nvPr/>
        </p:nvGrpSpPr>
        <p:grpSpPr>
          <a:xfrm>
            <a:off x="1441625" y="2378011"/>
            <a:ext cx="2082204" cy="4348581"/>
            <a:chOff x="-2700808" y="1700808"/>
            <a:chExt cx="2489053" cy="4976686"/>
          </a:xfrm>
        </p:grpSpPr>
        <p:pic>
          <p:nvPicPr>
            <p:cNvPr id="11" name="図 10">
              <a:extLst>
                <a:ext uri="{FF2B5EF4-FFF2-40B4-BE49-F238E27FC236}">
                  <a16:creationId xmlns:a16="http://schemas.microsoft.com/office/drawing/2014/main" id="{48E94CC7-3E3B-7861-A3C8-29E3B11F6045}"/>
                </a:ext>
              </a:extLst>
            </p:cNvPr>
            <p:cNvPicPr>
              <a:picLocks noChangeAspect="1"/>
            </p:cNvPicPr>
            <p:nvPr/>
          </p:nvPicPr>
          <p:blipFill rotWithShape="1">
            <a:blip r:embed="rId5"/>
            <a:srcRect l="3841" t="24754" r="4072" b="2798"/>
            <a:stretch/>
          </p:blipFill>
          <p:spPr>
            <a:xfrm>
              <a:off x="-2700808" y="1708942"/>
              <a:ext cx="2489053" cy="4968552"/>
            </a:xfrm>
            <a:prstGeom prst="rect">
              <a:avLst/>
            </a:prstGeom>
          </p:spPr>
        </p:pic>
        <p:sp>
          <p:nvSpPr>
            <p:cNvPr id="22" name="正方形/長方形 21">
              <a:extLst>
                <a:ext uri="{FF2B5EF4-FFF2-40B4-BE49-F238E27FC236}">
                  <a16:creationId xmlns:a16="http://schemas.microsoft.com/office/drawing/2014/main" id="{9346AF99-B7BA-F9A3-7AA2-B9215C39F1F6}"/>
                </a:ext>
              </a:extLst>
            </p:cNvPr>
            <p:cNvSpPr/>
            <p:nvPr/>
          </p:nvSpPr>
          <p:spPr>
            <a:xfrm>
              <a:off x="-2700808" y="1700808"/>
              <a:ext cx="2489053"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署名用電子証明書パスワードを入力して「次へ」をダブルタップします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新しいパスワードを数字</a:t>
            </a:r>
            <a:r>
              <a:rPr lang="en-US" altLang="ja-JP" dirty="0">
                <a:solidFill>
                  <a:prstClr val="black"/>
                </a:solidFill>
                <a:latin typeface="BIZ UDPゴシック" panose="020B0400000000000000" pitchFamily="50" charset="-128"/>
                <a:ea typeface="BIZ UDPゴシック" panose="020B0400000000000000" pitchFamily="50" charset="-128"/>
              </a:rPr>
              <a:t>4</a:t>
            </a:r>
            <a:r>
              <a:rPr lang="ja-JP" altLang="en-US" dirty="0">
                <a:solidFill>
                  <a:prstClr val="black"/>
                </a:solidFill>
                <a:latin typeface="BIZ UDPゴシック" panose="020B0400000000000000" pitchFamily="50" charset="-128"/>
                <a:ea typeface="BIZ UDPゴシック" panose="020B0400000000000000" pitchFamily="50" charset="-128"/>
              </a:rPr>
              <a:t>桁で入力し「次へ」をダブルタップします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33043" y="4221088"/>
            <a:ext cx="2317084" cy="2558926"/>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スマホ用署名用電子証明書のパスワードの設定</a:t>
            </a:r>
            <a:endParaRPr lang="en-US" altLang="ja-JP" dirty="0">
              <a:solidFill>
                <a:srgbClr val="4472C4"/>
              </a:solidFill>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33" name="四角形: 角を丸くする 32">
            <a:extLst>
              <a:ext uri="{FF2B5EF4-FFF2-40B4-BE49-F238E27FC236}">
                <a16:creationId xmlns:a16="http://schemas.microsoft.com/office/drawing/2014/main" id="{1BC69D69-338B-494C-B919-A3B7CA4F810B}"/>
              </a:ext>
            </a:extLst>
          </p:cNvPr>
          <p:cNvSpPr/>
          <p:nvPr/>
        </p:nvSpPr>
        <p:spPr>
          <a:xfrm>
            <a:off x="5549567" y="4032176"/>
            <a:ext cx="2317084" cy="2747838"/>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512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199CA9E-5C76-55CD-E723-74C4BD5D5268}"/>
              </a:ext>
            </a:extLst>
          </p:cNvPr>
          <p:cNvGrpSpPr>
            <a:grpSpLocks noChangeAspect="1"/>
          </p:cNvGrpSpPr>
          <p:nvPr/>
        </p:nvGrpSpPr>
        <p:grpSpPr>
          <a:xfrm>
            <a:off x="3491880" y="2411992"/>
            <a:ext cx="2153077" cy="4320000"/>
            <a:chOff x="-3155136" y="815975"/>
            <a:chExt cx="2766350" cy="5567141"/>
          </a:xfrm>
        </p:grpSpPr>
        <p:sp>
          <p:nvSpPr>
            <p:cNvPr id="6" name="正方形/長方形 5">
              <a:extLst>
                <a:ext uri="{FF2B5EF4-FFF2-40B4-BE49-F238E27FC236}">
                  <a16:creationId xmlns:a16="http://schemas.microsoft.com/office/drawing/2014/main" id="{05FF0D65-FD4E-0CB4-91DF-70DFCAFFB7AC}"/>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4A85081-1212-4F6C-DD80-7EB6790527B9}"/>
                </a:ext>
              </a:extLst>
            </p:cNvPr>
            <p:cNvPicPr>
              <a:picLocks noChangeAspect="1"/>
            </p:cNvPicPr>
            <p:nvPr/>
          </p:nvPicPr>
          <p:blipFill rotWithShape="1">
            <a:blip r:embed="rId4"/>
            <a:srcRect l="3455" t="12200" r="5240" b="6951"/>
            <a:stretch/>
          </p:blipFill>
          <p:spPr>
            <a:xfrm>
              <a:off x="-3132856" y="838500"/>
              <a:ext cx="2744070" cy="5544616"/>
            </a:xfrm>
            <a:prstGeom prst="rect">
              <a:avLst/>
            </a:prstGeom>
          </p:spPr>
        </p:pic>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申請完了</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画面が表示されます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スマホ用署名用電子証明書のパスワードの設定</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4" name="テキスト ボックス 3">
            <a:extLst>
              <a:ext uri="{FF2B5EF4-FFF2-40B4-BE49-F238E27FC236}">
                <a16:creationId xmlns:a16="http://schemas.microsoft.com/office/drawing/2014/main" id="{02DEA0BE-C948-1E60-CCCF-4991AC6DA54C}"/>
              </a:ext>
            </a:extLst>
          </p:cNvPr>
          <p:cNvSpPr txBox="1"/>
          <p:nvPr/>
        </p:nvSpPr>
        <p:spPr>
          <a:xfrm>
            <a:off x="5739788" y="3869086"/>
            <a:ext cx="3229611"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数分後に</a:t>
            </a:r>
            <a:endParaRPr lang="en-US" altLang="ja-JP"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プッシュ通知が届きます</a:t>
            </a:r>
          </a:p>
        </p:txBody>
      </p:sp>
    </p:spTree>
    <p:extLst>
      <p:ext uri="{BB962C8B-B14F-4D97-AF65-F5344CB8AC3E}">
        <p14:creationId xmlns:p14="http://schemas.microsoft.com/office/powerpoint/2010/main" val="326764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BF210-E523-CFEE-BD99-784EED3E2B0C}"/>
              </a:ext>
            </a:extLst>
          </p:cNvPr>
          <p:cNvPicPr>
            <a:picLocks noChangeAspect="1"/>
          </p:cNvPicPr>
          <p:nvPr/>
        </p:nvPicPr>
        <p:blipFill>
          <a:blip r:embed="rId4"/>
          <a:stretch>
            <a:fillRect/>
          </a:stretch>
        </p:blipFill>
        <p:spPr>
          <a:xfrm>
            <a:off x="5586580" y="2357678"/>
            <a:ext cx="2148707" cy="4474933"/>
          </a:xfrm>
          <a:prstGeom prst="rect">
            <a:avLst/>
          </a:prstGeom>
        </p:spPr>
      </p:pic>
      <p:grpSp>
        <p:nvGrpSpPr>
          <p:cNvPr id="6" name="グループ化 5">
            <a:extLst>
              <a:ext uri="{FF2B5EF4-FFF2-40B4-BE49-F238E27FC236}">
                <a16:creationId xmlns:a16="http://schemas.microsoft.com/office/drawing/2014/main" id="{70E1C181-3CA3-B66B-3C26-60BB02B1B24B}"/>
              </a:ext>
            </a:extLst>
          </p:cNvPr>
          <p:cNvGrpSpPr/>
          <p:nvPr/>
        </p:nvGrpSpPr>
        <p:grpSpPr>
          <a:xfrm>
            <a:off x="1352725" y="2354890"/>
            <a:ext cx="2194195" cy="4433685"/>
            <a:chOff x="909030" y="2636912"/>
            <a:chExt cx="1660314" cy="3557779"/>
          </a:xfrm>
        </p:grpSpPr>
        <p:pic>
          <p:nvPicPr>
            <p:cNvPr id="10" name="図 9">
              <a:extLst>
                <a:ext uri="{FF2B5EF4-FFF2-40B4-BE49-F238E27FC236}">
                  <a16:creationId xmlns:a16="http://schemas.microsoft.com/office/drawing/2014/main" id="{50A51813-B5C7-A87F-C6F8-2AC4F9E8763F}"/>
                </a:ext>
              </a:extLst>
            </p:cNvPr>
            <p:cNvPicPr>
              <a:picLocks noChangeAspect="1"/>
            </p:cNvPicPr>
            <p:nvPr/>
          </p:nvPicPr>
          <p:blipFill rotWithShape="1">
            <a:blip r:embed="rId5"/>
            <a:srcRect t="3950"/>
            <a:stretch/>
          </p:blipFill>
          <p:spPr>
            <a:xfrm>
              <a:off x="909030" y="2666638"/>
              <a:ext cx="1660314" cy="3528053"/>
            </a:xfrm>
            <a:prstGeom prst="rect">
              <a:avLst/>
            </a:prstGeom>
          </p:spPr>
        </p:pic>
        <p:sp>
          <p:nvSpPr>
            <p:cNvPr id="11" name="正方形/長方形 10">
              <a:extLst>
                <a:ext uri="{FF2B5EF4-FFF2-40B4-BE49-F238E27FC236}">
                  <a16:creationId xmlns:a16="http://schemas.microsoft.com/office/drawing/2014/main" id="{D5710851-7DF5-D49E-8CA8-8C22014F81D3}"/>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処理が行われるので待ちます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452436" y="5085184"/>
            <a:ext cx="1967436" cy="45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60853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04CDC0B-5C19-2579-2D2F-B615194141C9}"/>
              </a:ext>
            </a:extLst>
          </p:cNvPr>
          <p:cNvGrpSpPr>
            <a:grpSpLocks noChangeAspect="1"/>
          </p:cNvGrpSpPr>
          <p:nvPr/>
        </p:nvGrpSpPr>
        <p:grpSpPr>
          <a:xfrm>
            <a:off x="3552986" y="2435386"/>
            <a:ext cx="2099134" cy="4296606"/>
            <a:chOff x="6694468" y="2603312"/>
            <a:chExt cx="1678717" cy="3579829"/>
          </a:xfrm>
        </p:grpSpPr>
        <p:pic>
          <p:nvPicPr>
            <p:cNvPr id="5" name="図 4">
              <a:extLst>
                <a:ext uri="{FF2B5EF4-FFF2-40B4-BE49-F238E27FC236}">
                  <a16:creationId xmlns:a16="http://schemas.microsoft.com/office/drawing/2014/main" id="{E09FAE6D-CAAE-A2D2-B451-9AE56E23D4DE}"/>
                </a:ext>
              </a:extLst>
            </p:cNvPr>
            <p:cNvPicPr>
              <a:picLocks noChangeAspect="1"/>
            </p:cNvPicPr>
            <p:nvPr/>
          </p:nvPicPr>
          <p:blipFill rotWithShape="1">
            <a:blip r:embed="rId4"/>
            <a:srcRect t="2865" b="2831"/>
            <a:stretch/>
          </p:blipFill>
          <p:spPr>
            <a:xfrm>
              <a:off x="6694468" y="2621149"/>
              <a:ext cx="1678717" cy="3561992"/>
            </a:xfrm>
            <a:prstGeom prst="rect">
              <a:avLst/>
            </a:prstGeom>
          </p:spPr>
        </p:pic>
        <p:sp>
          <p:nvSpPr>
            <p:cNvPr id="6" name="正方形/長方形 5">
              <a:extLst>
                <a:ext uri="{FF2B5EF4-FFF2-40B4-BE49-F238E27FC236}">
                  <a16:creationId xmlns:a16="http://schemas.microsoft.com/office/drawing/2014/main" id="{AE71710E-E515-477A-8271-B27311545D62}"/>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22348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登録完了画面が表示されます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98532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pic>
        <p:nvPicPr>
          <p:cNvPr id="6" name="Picture 3">
            <a:extLst>
              <a:ext uri="{FF2B5EF4-FFF2-40B4-BE49-F238E27FC236}">
                <a16:creationId xmlns:a16="http://schemas.microsoft.com/office/drawing/2014/main" id="{B713F736-2B0A-E524-2C22-C545F67C6E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A0CD4EC-DB70-006D-9D1A-E0ADE35E9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6415AF01-F18B-C0BC-A13B-264CF3278938}"/>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 をダブルタップします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18" name="四角形: 角を丸くする 17">
            <a:extLst>
              <a:ext uri="{FF2B5EF4-FFF2-40B4-BE49-F238E27FC236}">
                <a16:creationId xmlns:a16="http://schemas.microsoft.com/office/drawing/2014/main" id="{9BD6FEFE-14D5-07D1-FD30-D32F410AABBB}"/>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1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自動的に生成された説明">
            <a:extLst>
              <a:ext uri="{FF2B5EF4-FFF2-40B4-BE49-F238E27FC236}">
                <a16:creationId xmlns:a16="http://schemas.microsoft.com/office/drawing/2014/main" id="{5356D79C-0D27-67AC-229A-F25D66B48C47}"/>
              </a:ext>
            </a:extLst>
          </p:cNvPr>
          <p:cNvPicPr>
            <a:picLocks noChangeAspect="1"/>
          </p:cNvPicPr>
          <p:nvPr/>
        </p:nvPicPr>
        <p:blipFill>
          <a:blip r:embed="rId4"/>
          <a:stretch>
            <a:fillRect/>
          </a:stretch>
        </p:blipFill>
        <p:spPr>
          <a:xfrm>
            <a:off x="5633178" y="2421368"/>
            <a:ext cx="2079145" cy="4320000"/>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A94CCE64-8A31-F3F0-B115-1541F14CC257}"/>
              </a:ext>
            </a:extLst>
          </p:cNvPr>
          <p:cNvPicPr>
            <a:picLocks noChangeAspect="1"/>
          </p:cNvPicPr>
          <p:nvPr/>
        </p:nvPicPr>
        <p:blipFill>
          <a:blip r:embed="rId5"/>
          <a:stretch>
            <a:fillRect/>
          </a:stretch>
        </p:blipFill>
        <p:spPr>
          <a:xfrm>
            <a:off x="1457913" y="2421368"/>
            <a:ext cx="2079145"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207895" y="4208444"/>
            <a:ext cx="2416651" cy="563248"/>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「機種変更」をダブルタップします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374195" y="5632414"/>
            <a:ext cx="2579983"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975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FBB346E4-9ACA-9AC4-4876-1726A6F71708}"/>
              </a:ext>
            </a:extLst>
          </p:cNvPr>
          <p:cNvPicPr>
            <a:picLocks noChangeAspect="1"/>
          </p:cNvPicPr>
          <p:nvPr/>
        </p:nvPicPr>
        <p:blipFill>
          <a:blip r:embed="rId4"/>
          <a:stretch>
            <a:fillRect/>
          </a:stretch>
        </p:blipFill>
        <p:spPr>
          <a:xfrm>
            <a:off x="1401418" y="2416352"/>
            <a:ext cx="2079144" cy="4320000"/>
          </a:xfrm>
          <a:prstGeom prst="rect">
            <a:avLst/>
          </a:prstGeom>
          <a:ln>
            <a:solidFill>
              <a:schemeClr val="tx1"/>
            </a:solidFill>
          </a:ln>
        </p:spPr>
      </p:pic>
      <p:pic>
        <p:nvPicPr>
          <p:cNvPr id="4" name="図 3" descr="テキスト, 手紙&#10;&#10;自動的に生成された説明">
            <a:extLst>
              <a:ext uri="{FF2B5EF4-FFF2-40B4-BE49-F238E27FC236}">
                <a16:creationId xmlns:a16="http://schemas.microsoft.com/office/drawing/2014/main" id="{E206586C-7405-5A46-1B67-0162DA403CD9}"/>
              </a:ext>
            </a:extLst>
          </p:cNvPr>
          <p:cNvPicPr>
            <a:picLocks noChangeAspect="1"/>
          </p:cNvPicPr>
          <p:nvPr/>
        </p:nvPicPr>
        <p:blipFill>
          <a:blip r:embed="rId4"/>
          <a:stretch>
            <a:fillRect/>
          </a:stretch>
        </p:blipFill>
        <p:spPr>
          <a:xfrm>
            <a:off x="5644035" y="2414097"/>
            <a:ext cx="207914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8681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「申請する」をダブルタップします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59815" y="5508434"/>
            <a:ext cx="546951" cy="3149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a:off x="5486402" y="5845376"/>
            <a:ext cx="2352893" cy="48827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BAC7E85-BAB3-9240-81BE-78BC99CC8B86}"/>
              </a:ext>
            </a:extLst>
          </p:cNvPr>
          <p:cNvSpPr/>
          <p:nvPr/>
        </p:nvSpPr>
        <p:spPr>
          <a:xfrm>
            <a:off x="1259815" y="2812978"/>
            <a:ext cx="546951" cy="5490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713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9C76DCBD-1BD3-C801-C67F-9E6735E944ED}"/>
              </a:ext>
            </a:extLst>
          </p:cNvPr>
          <p:cNvSpPr txBox="1">
            <a:spLocks/>
          </p:cNvSpPr>
          <p:nvPr/>
        </p:nvSpPr>
        <p:spPr>
          <a:xfrm>
            <a:off x="163399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スマホ用電子証明書について</a:t>
            </a:r>
          </a:p>
        </p:txBody>
      </p:sp>
      <p:sp>
        <p:nvSpPr>
          <p:cNvPr id="3" name="テキスト ボックス 2">
            <a:extLst>
              <a:ext uri="{FF2B5EF4-FFF2-40B4-BE49-F238E27FC236}">
                <a16:creationId xmlns:a16="http://schemas.microsoft.com/office/drawing/2014/main" id="{9F022C74-1DB3-67EF-9602-131EECCFF4AF}"/>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4" name="Slide Number Placeholder 5">
            <a:extLst>
              <a:ext uri="{FF2B5EF4-FFF2-40B4-BE49-F238E27FC236}">
                <a16:creationId xmlns:a16="http://schemas.microsoft.com/office/drawing/2014/main" id="{20C84E66-246E-7EAD-9066-2BE7FD4F51A3}"/>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3715589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ABD6C0B5-0284-7C6D-7B2F-550E0E867A9E}"/>
              </a:ext>
            </a:extLst>
          </p:cNvPr>
          <p:cNvPicPr>
            <a:picLocks noChangeAspect="1"/>
          </p:cNvPicPr>
          <p:nvPr/>
        </p:nvPicPr>
        <p:blipFill>
          <a:blip r:embed="rId4"/>
          <a:stretch>
            <a:fillRect/>
          </a:stretch>
        </p:blipFill>
        <p:spPr>
          <a:xfrm>
            <a:off x="1412435" y="2406591"/>
            <a:ext cx="2093873" cy="4350603"/>
          </a:xfrm>
          <a:prstGeom prst="rect">
            <a:avLst/>
          </a:prstGeom>
          <a:ln>
            <a:solidFill>
              <a:schemeClr val="tx1"/>
            </a:solidFill>
          </a:ln>
        </p:spPr>
      </p:pic>
      <p:pic>
        <p:nvPicPr>
          <p:cNvPr id="2" name="図 1" descr="テキスト&#10;&#10;自動的に生成された説明">
            <a:extLst>
              <a:ext uri="{FF2B5EF4-FFF2-40B4-BE49-F238E27FC236}">
                <a16:creationId xmlns:a16="http://schemas.microsoft.com/office/drawing/2014/main" id="{DAC2C4F0-B1FE-5C10-F3BE-C5F5DF6CC6FF}"/>
              </a:ext>
            </a:extLst>
          </p:cNvPr>
          <p:cNvPicPr>
            <a:picLocks noChangeAspect="1"/>
          </p:cNvPicPr>
          <p:nvPr/>
        </p:nvPicPr>
        <p:blipFill>
          <a:blip r:embed="rId5"/>
          <a:stretch>
            <a:fillRect/>
          </a:stretch>
        </p:blipFill>
        <p:spPr>
          <a:xfrm>
            <a:off x="5583452" y="2432487"/>
            <a:ext cx="2093872" cy="4350601"/>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「同意して次へ」をダブルタップします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E0E1969A-1FAE-378C-F3B1-EE0AD1BE9C1A}"/>
              </a:ext>
            </a:extLst>
          </p:cNvPr>
          <p:cNvSpPr/>
          <p:nvPr/>
        </p:nvSpPr>
        <p:spPr>
          <a:xfrm>
            <a:off x="5652120" y="49411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0130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C20C6DFD-0EFF-101B-6475-E441E062C3BE}"/>
              </a:ext>
            </a:extLst>
          </p:cNvPr>
          <p:cNvPicPr>
            <a:picLocks noChangeAspect="1"/>
          </p:cNvPicPr>
          <p:nvPr/>
        </p:nvPicPr>
        <p:blipFill>
          <a:blip r:embed="rId4"/>
          <a:stretch>
            <a:fillRect/>
          </a:stretch>
        </p:blipFill>
        <p:spPr>
          <a:xfrm>
            <a:off x="5632232" y="2406592"/>
            <a:ext cx="2079144"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D81C99B1-77C6-B8D1-011D-AECBCCE1FF69}"/>
              </a:ext>
            </a:extLst>
          </p:cNvPr>
          <p:cNvPicPr>
            <a:picLocks noChangeAspect="1"/>
          </p:cNvPicPr>
          <p:nvPr/>
        </p:nvPicPr>
        <p:blipFill>
          <a:blip r:embed="rId5"/>
          <a:stretch>
            <a:fillRect/>
          </a:stretch>
        </p:blipFill>
        <p:spPr>
          <a:xfrm>
            <a:off x="1426360" y="2406592"/>
            <a:ext cx="2079145"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パスワードを入力し</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「次へ」をダブルタップします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191AC163-290A-B3B9-BAAC-9641F17DB485}"/>
              </a:ext>
            </a:extLst>
          </p:cNvPr>
          <p:cNvSpPr/>
          <p:nvPr/>
        </p:nvSpPr>
        <p:spPr>
          <a:xfrm>
            <a:off x="1303884" y="3933056"/>
            <a:ext cx="2293728" cy="1728192"/>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A902BE7-7DD1-C051-761D-698072C707CC}"/>
              </a:ext>
            </a:extLst>
          </p:cNvPr>
          <p:cNvSpPr/>
          <p:nvPr/>
        </p:nvSpPr>
        <p:spPr>
          <a:xfrm>
            <a:off x="5528855" y="3972012"/>
            <a:ext cx="2293728" cy="2417771"/>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6708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Teams&#10;&#10;自動的に生成された説明">
            <a:extLst>
              <a:ext uri="{FF2B5EF4-FFF2-40B4-BE49-F238E27FC236}">
                <a16:creationId xmlns:a16="http://schemas.microsoft.com/office/drawing/2014/main" id="{E8204AA8-4030-355F-2BED-98A8148E3328}"/>
              </a:ext>
            </a:extLst>
          </p:cNvPr>
          <p:cNvPicPr>
            <a:picLocks noChangeAspect="1"/>
          </p:cNvPicPr>
          <p:nvPr/>
        </p:nvPicPr>
        <p:blipFill>
          <a:blip r:embed="rId4"/>
          <a:stretch>
            <a:fillRect/>
          </a:stretch>
        </p:blipFill>
        <p:spPr>
          <a:xfrm>
            <a:off x="5623930" y="2410716"/>
            <a:ext cx="2083992" cy="4330073"/>
          </a:xfrm>
          <a:prstGeom prst="rect">
            <a:avLst/>
          </a:prstGeom>
          <a:ln>
            <a:solidFill>
              <a:schemeClr val="tx1"/>
            </a:solidFill>
          </a:ln>
        </p:spPr>
      </p:pic>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119E3FE5-AEF5-0AFD-10E4-67A39C8CADE9}"/>
              </a:ext>
            </a:extLst>
          </p:cNvPr>
          <p:cNvPicPr>
            <a:picLocks noChangeAspect="1"/>
          </p:cNvPicPr>
          <p:nvPr/>
        </p:nvPicPr>
        <p:blipFill>
          <a:blip r:embed="rId5"/>
          <a:stretch>
            <a:fillRect/>
          </a:stretch>
        </p:blipFill>
        <p:spPr>
          <a:xfrm>
            <a:off x="1403648" y="2396518"/>
            <a:ext cx="2083993" cy="4330074"/>
          </a:xfrm>
          <a:prstGeom prst="rect">
            <a:avLst/>
          </a:prstGeom>
          <a:ln>
            <a:solidFill>
              <a:schemeClr val="tx1"/>
            </a:solidFill>
          </a:ln>
        </p:spPr>
      </p:pic>
      <p:sp>
        <p:nvSpPr>
          <p:cNvPr id="4" name="四角形: 角を丸くする 3">
            <a:extLst>
              <a:ext uri="{FF2B5EF4-FFF2-40B4-BE49-F238E27FC236}">
                <a16:creationId xmlns:a16="http://schemas.microsoft.com/office/drawing/2014/main" id="{09ED78B3-3452-3102-571D-4629E28E2F93}"/>
              </a:ext>
            </a:extLst>
          </p:cNvPr>
          <p:cNvSpPr/>
          <p:nvPr/>
        </p:nvSpPr>
        <p:spPr>
          <a:xfrm>
            <a:off x="1430961" y="54090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申請の完了画面が表示</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されれば申請は完了です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「登録する」をダブルタップします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6" name="四角形: 角を丸くする 5">
            <a:extLst>
              <a:ext uri="{FF2B5EF4-FFF2-40B4-BE49-F238E27FC236}">
                <a16:creationId xmlns:a16="http://schemas.microsoft.com/office/drawing/2014/main" id="{EE702E6A-05BD-D55E-80ED-CB1637AC3BAA}"/>
              </a:ext>
            </a:extLst>
          </p:cNvPr>
          <p:cNvSpPr/>
          <p:nvPr/>
        </p:nvSpPr>
        <p:spPr>
          <a:xfrm>
            <a:off x="5657814" y="4760996"/>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412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中程度の精度で自動的に生成された説明">
            <a:extLst>
              <a:ext uri="{FF2B5EF4-FFF2-40B4-BE49-F238E27FC236}">
                <a16:creationId xmlns:a16="http://schemas.microsoft.com/office/drawing/2014/main" id="{ADE47BFB-A068-71EC-B82F-7D150BF5B236}"/>
              </a:ext>
            </a:extLst>
          </p:cNvPr>
          <p:cNvPicPr>
            <a:picLocks noChangeAspect="1"/>
          </p:cNvPicPr>
          <p:nvPr/>
        </p:nvPicPr>
        <p:blipFill>
          <a:blip r:embed="rId4"/>
          <a:stretch>
            <a:fillRect/>
          </a:stretch>
        </p:blipFill>
        <p:spPr>
          <a:xfrm>
            <a:off x="1412736" y="2406591"/>
            <a:ext cx="2079144" cy="4319999"/>
          </a:xfrm>
          <a:prstGeom prst="rect">
            <a:avLst/>
          </a:prstGeom>
          <a:ln>
            <a:solidFill>
              <a:schemeClr val="tx1"/>
            </a:solidFill>
          </a:ln>
        </p:spPr>
      </p:pic>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C405B2-057D-7022-484A-14BA41ECCE11}"/>
              </a:ext>
            </a:extLst>
          </p:cNvPr>
          <p:cNvPicPr>
            <a:picLocks noChangeAspect="1"/>
          </p:cNvPicPr>
          <p:nvPr/>
        </p:nvPicPr>
        <p:blipFill>
          <a:blip r:embed="rId5"/>
          <a:stretch>
            <a:fillRect/>
          </a:stretch>
        </p:blipFill>
        <p:spPr>
          <a:xfrm>
            <a:off x="5608990" y="2406589"/>
            <a:ext cx="207914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登録完了画面が表示</a:t>
            </a:r>
            <a:r>
              <a:rPr lang="ja-JP" altLang="en-US" dirty="0">
                <a:solidFill>
                  <a:prstClr val="black"/>
                </a:solidFill>
                <a:latin typeface="BIZ UDPゴシック" panose="020B0400000000000000" pitchFamily="50" charset="-128"/>
                <a:ea typeface="BIZ UDPゴシック" panose="020B0400000000000000" pitchFamily="50" charset="-128"/>
              </a:rPr>
              <a:t>されます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96D4301F-2AB7-77E2-871B-BF6FC82353A7}"/>
              </a:ext>
            </a:extLst>
          </p:cNvPr>
          <p:cNvSpPr/>
          <p:nvPr/>
        </p:nvSpPr>
        <p:spPr>
          <a:xfrm>
            <a:off x="1244908" y="5290363"/>
            <a:ext cx="2347716" cy="5668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50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サブタイトル 2">
            <a:extLst>
              <a:ext uri="{FF2B5EF4-FFF2-40B4-BE49-F238E27FC236}">
                <a16:creationId xmlns:a16="http://schemas.microsoft.com/office/drawing/2014/main" id="{BFA478F7-3B69-B90E-A6CB-73BD3FB18DA9}"/>
              </a:ext>
            </a:extLst>
          </p:cNvPr>
          <p:cNvSpPr txBox="1">
            <a:spLocks/>
          </p:cNvSpPr>
          <p:nvPr/>
        </p:nvSpPr>
        <p:spPr>
          <a:xfrm>
            <a:off x="251965" y="1054204"/>
            <a:ext cx="8640054" cy="190817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solidFill>
                  <a:schemeClr val="accent1"/>
                </a:solidFill>
                <a:latin typeface="BIZ UDPゴシック" panose="020B0400000000000000" pitchFamily="50" charset="-128"/>
                <a:ea typeface="BIZ UDPゴシック" panose="020B0400000000000000" pitchFamily="50" charset="-128"/>
              </a:rPr>
              <a:t>〇電子証明書（マイナンバーカード・スマホ）の紛失・盗難</a:t>
            </a:r>
            <a:endParaRPr lang="en-US" altLang="ja-JP" sz="22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マイナンバーカード又は電子証明書を搭載したスマホを紛失した場合には、直ちに以下の電話番号にご連絡いただき、電子証明書の一時保留を行ってください。</a:t>
            </a: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マイナンバーカードを紛失した場合は、併せて住民票のある市区町村窓口に紛失等の届出を行ってください。</a:t>
            </a:r>
          </a:p>
          <a:p>
            <a:pPr marL="0" indent="0">
              <a:lnSpc>
                <a:spcPct val="130000"/>
              </a:lnSpc>
              <a:spcBef>
                <a:spcPts val="0"/>
              </a:spcBef>
              <a:buFont typeface="Arial" panose="020B0604020202020204" pitchFamily="34" charset="0"/>
              <a:buNone/>
            </a:pPr>
            <a:endParaRPr lang="ja-JP" altLang="en-US" sz="22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BC24FA83-35C2-F3AE-84E6-DC4B2A5D78CC}"/>
              </a:ext>
            </a:extLst>
          </p:cNvPr>
          <p:cNvSpPr txBox="1">
            <a:spLocks/>
          </p:cNvSpPr>
          <p:nvPr/>
        </p:nvSpPr>
        <p:spPr>
          <a:xfrm>
            <a:off x="284326" y="4470946"/>
            <a:ext cx="8607701" cy="151216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〇マイナンバーカード 総合フリーダイヤル（無料）</a:t>
            </a:r>
          </a:p>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0120-95-0178</a:t>
            </a:r>
            <a:r>
              <a:rPr lang="ja-JP" altLang="en-US" sz="1800" dirty="0">
                <a:latin typeface="BIZ UDPゴシック" panose="020B0400000000000000" pitchFamily="50" charset="-128"/>
                <a:ea typeface="BIZ UDPゴシック" panose="020B0400000000000000" pitchFamily="50" charset="-128"/>
              </a:rPr>
              <a:t>（音声ガイダンス</a:t>
            </a:r>
            <a:r>
              <a:rPr lang="en-US" altLang="ja-JP" sz="18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番をダブルタップしてください）</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〇個人番号カードコールセンター（有料）</a:t>
            </a:r>
          </a:p>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0570-783-578</a:t>
            </a:r>
            <a:endParaRPr lang="ja-JP" altLang="en-US" sz="18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4B76643-0794-ED05-E3E7-443CC4F0E33B}"/>
              </a:ext>
            </a:extLst>
          </p:cNvPr>
          <p:cNvSpPr/>
          <p:nvPr/>
        </p:nvSpPr>
        <p:spPr>
          <a:xfrm>
            <a:off x="251973" y="3902729"/>
            <a:ext cx="8640053" cy="4547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マイナンバーカード紛失時の連絡先</a:t>
            </a:r>
          </a:p>
        </p:txBody>
      </p:sp>
      <p:sp>
        <p:nvSpPr>
          <p:cNvPr id="8" name="正方形/長方形 7">
            <a:extLst>
              <a:ext uri="{FF2B5EF4-FFF2-40B4-BE49-F238E27FC236}">
                <a16:creationId xmlns:a16="http://schemas.microsoft.com/office/drawing/2014/main" id="{8298E673-A4A4-1602-4BD1-674CD56398A7}"/>
              </a:ext>
            </a:extLst>
          </p:cNvPr>
          <p:cNvSpPr/>
          <p:nvPr/>
        </p:nvSpPr>
        <p:spPr>
          <a:xfrm>
            <a:off x="251974" y="4357518"/>
            <a:ext cx="8640054" cy="212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93899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3718AB8-904A-AD40-72A4-CB0B5A01C0DF}"/>
              </a:ext>
            </a:extLst>
          </p:cNvPr>
          <p:cNvSpPr txBox="1"/>
          <p:nvPr/>
        </p:nvSpPr>
        <p:spPr>
          <a:xfrm>
            <a:off x="251973" y="3758863"/>
            <a:ext cx="8639511" cy="1916037"/>
          </a:xfrm>
          <a:prstGeom prst="rect">
            <a:avLst/>
          </a:prstGeom>
          <a:noFill/>
        </p:spPr>
        <p:txBody>
          <a:bodyPr wrap="square">
            <a:spAutoFit/>
          </a:bodyPr>
          <a:lstStyle/>
          <a:p>
            <a:pPr>
              <a:lnSpc>
                <a:spcPct val="130000"/>
              </a:lnSpc>
              <a:spcBef>
                <a:spcPts val="0"/>
              </a:spcBef>
            </a:pPr>
            <a:r>
              <a:rPr lang="ja-JP" altLang="en-US" sz="2200" dirty="0">
                <a:solidFill>
                  <a:schemeClr val="accent1"/>
                </a:solidFill>
                <a:latin typeface="BIZ UDPゴシック" panose="020B0400000000000000" pitchFamily="50" charset="-128"/>
                <a:ea typeface="BIZ UDPゴシック" panose="020B0400000000000000" pitchFamily="50" charset="-128"/>
              </a:rPr>
              <a:t>〇紛失したスマホが見つかったら</a:t>
            </a:r>
            <a:endParaRPr lang="en-US" altLang="ja-JP" sz="22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マイナポータルアプリにてスマホ用電子証明書の一時利用停止の解除の手続きを行ってください。</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これにより、スマホ用利用者証明用電子証明書の一時利用停止は解除されます。</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スマホ用署名用電子証明書は再発行されますので、改めて利用登録を行ってください。</a:t>
            </a:r>
          </a:p>
        </p:txBody>
      </p:sp>
      <p:sp>
        <p:nvSpPr>
          <p:cNvPr id="15" name="テキスト ボックス 14">
            <a:extLst>
              <a:ext uri="{FF2B5EF4-FFF2-40B4-BE49-F238E27FC236}">
                <a16:creationId xmlns:a16="http://schemas.microsoft.com/office/drawing/2014/main" id="{71D87258-D13E-72E7-AA65-5D196C6A079C}"/>
              </a:ext>
            </a:extLst>
          </p:cNvPr>
          <p:cNvSpPr txBox="1"/>
          <p:nvPr/>
        </p:nvSpPr>
        <p:spPr>
          <a:xfrm>
            <a:off x="252516" y="1055110"/>
            <a:ext cx="8639511" cy="2703753"/>
          </a:xfrm>
          <a:prstGeom prst="rect">
            <a:avLst/>
          </a:prstGeom>
          <a:noFill/>
        </p:spPr>
        <p:txBody>
          <a:bodyPr wrap="square">
            <a:spAutoFit/>
          </a:bodyPr>
          <a:lstStyle/>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rPr>
              <a:t>〇紛失したマイナンバーカードが見つかったら</a:t>
            </a:r>
            <a:endParaRPr lang="en-US" altLang="ja-JP" sz="22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電子証明書の一時保留を解除するために、お住まいの市区町村窓口で手続きを行ってください。</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利用者証明用電子証明書は一時保留を解除することができますが、署名用電子証明書は失効申請</a:t>
            </a:r>
            <a:r>
              <a:rPr lang="ja-JP" altLang="en-US" dirty="0">
                <a:latin typeface="BIZ UDPゴシック" panose="020B0400000000000000" pitchFamily="50" charset="-128"/>
                <a:ea typeface="BIZ UDPゴシック" panose="020B0400000000000000" pitchFamily="50" charset="-128"/>
              </a:rPr>
              <a:t>を行った</a:t>
            </a:r>
            <a:r>
              <a:rPr lang="ja-JP" altLang="en-US" b="0" dirty="0">
                <a:latin typeface="BIZ UDPゴシック" panose="020B0400000000000000" pitchFamily="50" charset="-128"/>
                <a:ea typeface="BIZ UDPゴシック" panose="020B0400000000000000" pitchFamily="50" charset="-128"/>
              </a:rPr>
              <a:t>後、新たな証明書の発行申請をする必要があります。</a:t>
            </a:r>
          </a:p>
          <a:p>
            <a:pPr>
              <a:lnSpc>
                <a:spcPct val="130000"/>
              </a:lnSpc>
              <a:spcBef>
                <a:spcPts val="0"/>
              </a:spcBef>
            </a:pPr>
            <a:r>
              <a:rPr lang="en-US" altLang="ja-JP" b="0" dirty="0">
                <a:solidFill>
                  <a:schemeClr val="accent1"/>
                </a:solidFill>
                <a:latin typeface="BIZ UDPゴシック" panose="020B0400000000000000" pitchFamily="50" charset="-128"/>
                <a:ea typeface="BIZ UDPゴシック" panose="020B0400000000000000" pitchFamily="50" charset="-128"/>
              </a:rPr>
              <a:t>※</a:t>
            </a:r>
            <a:r>
              <a:rPr lang="ja-JP" altLang="en-US" b="0" dirty="0">
                <a:solidFill>
                  <a:schemeClr val="accent1"/>
                </a:solidFill>
                <a:latin typeface="BIZ UDPゴシック" panose="020B0400000000000000" pitchFamily="50" charset="-128"/>
                <a:ea typeface="BIZ UDPゴシック" panose="020B0400000000000000" pitchFamily="50" charset="-128"/>
              </a:rPr>
              <a:t>再発行時の手数料については、お住まいの市区町村の窓口へご確認ください</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endParaRPr lang="ja-JP" altLang="en-US" sz="22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132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eams&#10;&#10;低い精度で自動的に生成された説明">
            <a:extLst>
              <a:ext uri="{FF2B5EF4-FFF2-40B4-BE49-F238E27FC236}">
                <a16:creationId xmlns:a16="http://schemas.microsoft.com/office/drawing/2014/main" id="{AA0A39A1-F59E-4CA5-1EFF-8F409A1E6501}"/>
              </a:ext>
            </a:extLst>
          </p:cNvPr>
          <p:cNvPicPr>
            <a:picLocks noChangeAspect="1"/>
          </p:cNvPicPr>
          <p:nvPr/>
        </p:nvPicPr>
        <p:blipFill rotWithShape="1">
          <a:blip r:embed="rId4"/>
          <a:srcRect t="3533" b="4529"/>
          <a:stretch/>
        </p:blipFill>
        <p:spPr>
          <a:xfrm>
            <a:off x="1322844" y="2405815"/>
            <a:ext cx="2261839" cy="432077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9712C370-7DD9-C0C2-E6D3-4EFE84C9E79C}"/>
              </a:ext>
            </a:extLst>
          </p:cNvPr>
          <p:cNvPicPr>
            <a:picLocks noChangeAspect="1"/>
          </p:cNvPicPr>
          <p:nvPr/>
        </p:nvPicPr>
        <p:blipFill rotWithShape="1">
          <a:blip r:embed="rId5"/>
          <a:srcRect t="3890" b="4325"/>
          <a:stretch/>
        </p:blipFill>
        <p:spPr>
          <a:xfrm>
            <a:off x="5528319" y="2406205"/>
            <a:ext cx="2265229"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スマホ用電子証明書の</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「失効」をダブルタップします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442334" y="5486401"/>
            <a:ext cx="2411251"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453F115-9F44-72A1-3F8D-D26F4AC3FA39}"/>
              </a:ext>
            </a:extLst>
          </p:cNvPr>
          <p:cNvSpPr/>
          <p:nvPr/>
        </p:nvSpPr>
        <p:spPr>
          <a:xfrm>
            <a:off x="2843808" y="6381328"/>
            <a:ext cx="720080"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412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低い精度で自動的に生成された説明">
            <a:extLst>
              <a:ext uri="{FF2B5EF4-FFF2-40B4-BE49-F238E27FC236}">
                <a16:creationId xmlns:a16="http://schemas.microsoft.com/office/drawing/2014/main" id="{843C856D-A868-A527-72C3-A8D5C8595F94}"/>
              </a:ext>
            </a:extLst>
          </p:cNvPr>
          <p:cNvPicPr>
            <a:picLocks noChangeAspect="1"/>
          </p:cNvPicPr>
          <p:nvPr/>
        </p:nvPicPr>
        <p:blipFill rotWithShape="1">
          <a:blip r:embed="rId4"/>
          <a:srcRect t="4123" b="7582"/>
          <a:stretch/>
        </p:blipFill>
        <p:spPr>
          <a:xfrm>
            <a:off x="5475252" y="2391026"/>
            <a:ext cx="2358802" cy="432739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D1D4EA6C-C4D7-1FED-5467-CA870146D988}"/>
              </a:ext>
            </a:extLst>
          </p:cNvPr>
          <p:cNvSpPr/>
          <p:nvPr/>
        </p:nvSpPr>
        <p:spPr>
          <a:xfrm>
            <a:off x="5547031" y="5661248"/>
            <a:ext cx="2214591"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ダイアグラム&#10;&#10;低い精度で自動的に生成された説明">
            <a:extLst>
              <a:ext uri="{FF2B5EF4-FFF2-40B4-BE49-F238E27FC236}">
                <a16:creationId xmlns:a16="http://schemas.microsoft.com/office/drawing/2014/main" id="{4540AD65-CF1E-41F7-56EA-6F7F624F1D5F}"/>
              </a:ext>
            </a:extLst>
          </p:cNvPr>
          <p:cNvPicPr>
            <a:picLocks noChangeAspect="1"/>
          </p:cNvPicPr>
          <p:nvPr/>
        </p:nvPicPr>
        <p:blipFill rotWithShape="1">
          <a:blip r:embed="rId4"/>
          <a:srcRect t="4123" b="7582"/>
          <a:stretch/>
        </p:blipFill>
        <p:spPr>
          <a:xfrm>
            <a:off x="1277517" y="2391026"/>
            <a:ext cx="2358802" cy="432739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スマホ用電子証明書の失効に関するチェックを入れます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「はじめる」をダブルタップします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99001" y="4879049"/>
            <a:ext cx="464797" cy="6954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52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A8A5053-EB1E-5216-18A3-8B761FA8BFA6}"/>
              </a:ext>
            </a:extLst>
          </p:cNvPr>
          <p:cNvPicPr>
            <a:picLocks noChangeAspect="1"/>
          </p:cNvPicPr>
          <p:nvPr/>
        </p:nvPicPr>
        <p:blipFill rotWithShape="1">
          <a:blip r:embed="rId4"/>
          <a:srcRect t="4023" b="4731"/>
          <a:stretch/>
        </p:blipFill>
        <p:spPr>
          <a:xfrm>
            <a:off x="1316868" y="2395575"/>
            <a:ext cx="2278618"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A8C4B76-94A8-00EF-69D9-D280706AE036}"/>
              </a:ext>
            </a:extLst>
          </p:cNvPr>
          <p:cNvPicPr>
            <a:picLocks noChangeAspect="1"/>
          </p:cNvPicPr>
          <p:nvPr/>
        </p:nvPicPr>
        <p:blipFill rotWithShape="1">
          <a:blip r:embed="rId4"/>
          <a:srcRect t="4023" b="4731"/>
          <a:stretch/>
        </p:blipFill>
        <p:spPr>
          <a:xfrm>
            <a:off x="5501550" y="2395575"/>
            <a:ext cx="227861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83233" y="3855116"/>
            <a:ext cx="2459218" cy="9812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6B6E756-A780-E331-4657-44071B6638E6}"/>
              </a:ext>
            </a:extLst>
          </p:cNvPr>
          <p:cNvSpPr/>
          <p:nvPr/>
        </p:nvSpPr>
        <p:spPr>
          <a:xfrm>
            <a:off x="5387250" y="4814811"/>
            <a:ext cx="2500375" cy="58477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797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C677AC59-D105-1B3A-9784-B698EC0BFA0D}"/>
              </a:ext>
            </a:extLst>
          </p:cNvPr>
          <p:cNvPicPr>
            <a:picLocks noChangeAspect="1"/>
          </p:cNvPicPr>
          <p:nvPr/>
        </p:nvPicPr>
        <p:blipFill rotWithShape="1">
          <a:blip r:embed="rId4"/>
          <a:srcRect t="5419" b="6032"/>
          <a:stretch/>
        </p:blipFill>
        <p:spPr>
          <a:xfrm>
            <a:off x="5436096" y="2382752"/>
            <a:ext cx="2372234" cy="436454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C5B6AA4C-5B1F-B9E4-C29D-5C5AAA1B05FF}"/>
              </a:ext>
            </a:extLst>
          </p:cNvPr>
          <p:cNvPicPr>
            <a:picLocks noChangeAspect="1"/>
          </p:cNvPicPr>
          <p:nvPr/>
        </p:nvPicPr>
        <p:blipFill rotWithShape="1">
          <a:blip r:embed="rId5"/>
          <a:srcRect t="4689" b="4065"/>
          <a:stretch/>
        </p:blipFill>
        <p:spPr>
          <a:xfrm>
            <a:off x="1321883" y="2382752"/>
            <a:ext cx="2302115" cy="436454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86098"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「失効する」をダブルタップします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失効完了画面が表示されます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4CCFB6A5-53C9-539F-80D6-DABE325C4D01}"/>
              </a:ext>
            </a:extLst>
          </p:cNvPr>
          <p:cNvSpPr/>
          <p:nvPr/>
        </p:nvSpPr>
        <p:spPr>
          <a:xfrm>
            <a:off x="1156772" y="5769437"/>
            <a:ext cx="2588962" cy="44427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96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942069"/>
            <a:ext cx="843883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スマホにマイナンバーカードと同等の本人確認機能を持った電子証明書</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を搭載することで、マイナンバーカードを持ち歩かずとも、スマホだけで、様々なマイナンバーカード関連サービスの利用やインターネット上での本人確認ができるようになるサービスです</a:t>
            </a:r>
          </a:p>
        </p:txBody>
      </p:sp>
      <p:sp>
        <p:nvSpPr>
          <p:cNvPr id="18" name="字幕 14">
            <a:extLst>
              <a:ext uri="{FF2B5EF4-FFF2-40B4-BE49-F238E27FC236}">
                <a16:creationId xmlns:a16="http://schemas.microsoft.com/office/drawing/2014/main" id="{6A5F57EF-EC64-843C-6583-6002D3D65296}"/>
              </a:ext>
            </a:extLst>
          </p:cNvPr>
          <p:cNvSpPr txBox="1">
            <a:spLocks/>
          </p:cNvSpPr>
          <p:nvPr/>
        </p:nvSpPr>
        <p:spPr>
          <a:xfrm>
            <a:off x="1916936" y="3763388"/>
            <a:ext cx="6997126" cy="27801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nSpc>
                <a:spcPct val="140000"/>
              </a:lnSpc>
              <a:spcBef>
                <a:spcPts val="0"/>
              </a:spcBef>
              <a:buFont typeface="Arial" panose="020B0604020202020204" pitchFamily="34" charset="0"/>
              <a:buChar char="•"/>
            </a:pPr>
            <a:r>
              <a:rPr lang="ja-JP" altLang="en-US" sz="1800" b="0" dirty="0">
                <a:latin typeface="BIZ UDPゴシック" panose="020B0400000000000000" pitchFamily="50" charset="-128"/>
                <a:ea typeface="BIZ UDPゴシック" panose="020B0400000000000000" pitchFamily="50" charset="-128"/>
              </a:rPr>
              <a:t>マイナンバーカードの</a:t>
            </a:r>
            <a:r>
              <a:rPr lang="en-US" altLang="ja-JP" sz="1800" b="0" dirty="0">
                <a:latin typeface="BIZ UDPゴシック" panose="020B0400000000000000" pitchFamily="50" charset="-128"/>
                <a:ea typeface="BIZ UDPゴシック" panose="020B0400000000000000" pitchFamily="50" charset="-128"/>
              </a:rPr>
              <a:t>IC</a:t>
            </a:r>
            <a:r>
              <a:rPr lang="ja-JP" altLang="en-US" sz="1800" b="0" dirty="0">
                <a:latin typeface="BIZ UDPゴシック" panose="020B0400000000000000" pitchFamily="50" charset="-128"/>
                <a:ea typeface="BIZ UDPゴシック" panose="020B0400000000000000" pitchFamily="50" charset="-128"/>
              </a:rPr>
              <a:t>チップを使って、利用者のスマホに、新たに電子証明書を搭載することができるサービスです。</a:t>
            </a:r>
            <a:endParaRPr lang="en-US" altLang="ja-JP" sz="1800" b="0" dirty="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dirty="0">
                <a:latin typeface="BIZ UDPゴシック" panose="020B0400000000000000" pitchFamily="50" charset="-128"/>
                <a:ea typeface="BIZ UDPゴシック" panose="020B0400000000000000" pitchFamily="50" charset="-128"/>
              </a:rPr>
              <a:t>マイナンバーカードなし・スマホのみで、様々なサービスの利用や申し込みができるようになります。</a:t>
            </a:r>
            <a:endParaRPr lang="en-US" altLang="ja-JP" sz="1800" b="0" dirty="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endParaRPr lang="en-US" altLang="ja-JP" sz="1800" b="0" dirty="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dirty="0">
                <a:latin typeface="BIZ UDPゴシック" panose="020B0400000000000000" pitchFamily="50" charset="-128"/>
                <a:ea typeface="BIZ UDPゴシック" panose="020B0400000000000000" pitchFamily="50" charset="-128"/>
              </a:rPr>
              <a:t>これまでマイナンバーカードの電子証明書を使わないと受けられなかったサービスが、順次スマホだけで利用できるようになります。</a:t>
            </a:r>
          </a:p>
        </p:txBody>
      </p:sp>
      <p:sp>
        <p:nvSpPr>
          <p:cNvPr id="25" name="字幕 14">
            <a:extLst>
              <a:ext uri="{FF2B5EF4-FFF2-40B4-BE49-F238E27FC236}">
                <a16:creationId xmlns:a16="http://schemas.microsoft.com/office/drawing/2014/main" id="{C55DA8B3-8ECF-4A06-3DC3-3CDC84CB1E71}"/>
              </a:ext>
            </a:extLst>
          </p:cNvPr>
          <p:cNvSpPr txBox="1">
            <a:spLocks/>
          </p:cNvSpPr>
          <p:nvPr/>
        </p:nvSpPr>
        <p:spPr>
          <a:xfrm>
            <a:off x="419778" y="2815379"/>
            <a:ext cx="8304444"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dirty="0">
                <a:solidFill>
                  <a:schemeClr val="accent1"/>
                </a:solidFill>
                <a:latin typeface="BIZ UDPゴシック" panose="020B0400000000000000" pitchFamily="50" charset="-128"/>
                <a:ea typeface="BIZ UDPゴシック" panose="020B0400000000000000" pitchFamily="50" charset="-128"/>
              </a:rPr>
              <a:t>※</a:t>
            </a:r>
            <a:r>
              <a:rPr lang="ja-JP" altLang="en-US" sz="1800" b="0" dirty="0">
                <a:solidFill>
                  <a:schemeClr val="accent1"/>
                </a:solidFill>
                <a:latin typeface="BIZ UDPゴシック" panose="020B0400000000000000" pitchFamily="50" charset="-128"/>
                <a:ea typeface="BIZ UDPゴシック" panose="020B0400000000000000" pitchFamily="50" charset="-128"/>
              </a:rPr>
              <a:t>電子証明書とは？･･･インターネット上での様々な申請における身分証明書です。（書面手続における「印鑑証明書」に相当します。）</a:t>
            </a:r>
          </a:p>
        </p:txBody>
      </p:sp>
      <p:sp>
        <p:nvSpPr>
          <p:cNvPr id="26" name="Slide Number Placeholder 5">
            <a:extLst>
              <a:ext uri="{FF2B5EF4-FFF2-40B4-BE49-F238E27FC236}">
                <a16:creationId xmlns:a16="http://schemas.microsoft.com/office/drawing/2014/main" id="{344423A3-F7FF-D4BB-8CFE-0B439C19E7F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6" name="字幕 14">
            <a:extLst>
              <a:ext uri="{FF2B5EF4-FFF2-40B4-BE49-F238E27FC236}">
                <a16:creationId xmlns:a16="http://schemas.microsoft.com/office/drawing/2014/main" id="{D2FC2E38-AC57-63B2-967B-FE8278F53B13}"/>
              </a:ext>
            </a:extLst>
          </p:cNvPr>
          <p:cNvSpPr txBox="1">
            <a:spLocks/>
          </p:cNvSpPr>
          <p:nvPr/>
        </p:nvSpPr>
        <p:spPr>
          <a:xfrm>
            <a:off x="44157" y="3868591"/>
            <a:ext cx="1868452" cy="1402032"/>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0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サービスの内容</a:t>
            </a:r>
          </a:p>
        </p:txBody>
      </p:sp>
      <p:sp>
        <p:nvSpPr>
          <p:cNvPr id="7" name="字幕 14">
            <a:extLst>
              <a:ext uri="{FF2B5EF4-FFF2-40B4-BE49-F238E27FC236}">
                <a16:creationId xmlns:a16="http://schemas.microsoft.com/office/drawing/2014/main" id="{C63536ED-F779-4E54-323E-C122EB12A7F3}"/>
              </a:ext>
            </a:extLst>
          </p:cNvPr>
          <p:cNvSpPr txBox="1">
            <a:spLocks/>
          </p:cNvSpPr>
          <p:nvPr/>
        </p:nvSpPr>
        <p:spPr>
          <a:xfrm>
            <a:off x="44157" y="5681609"/>
            <a:ext cx="1868452" cy="861927"/>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0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できること</a:t>
            </a:r>
          </a:p>
        </p:txBody>
      </p:sp>
    </p:spTree>
    <p:extLst>
      <p:ext uri="{BB962C8B-B14F-4D97-AF65-F5344CB8AC3E}">
        <p14:creationId xmlns:p14="http://schemas.microsoft.com/office/powerpoint/2010/main" val="3981519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01E58A4-971A-AB23-052D-12FC33472F03}"/>
              </a:ext>
            </a:extLst>
          </p:cNvPr>
          <p:cNvSpPr txBox="1">
            <a:spLocks/>
          </p:cNvSpPr>
          <p:nvPr/>
        </p:nvSpPr>
        <p:spPr>
          <a:xfrm>
            <a:off x="1304909"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よくあるご質問</a:t>
            </a:r>
          </a:p>
        </p:txBody>
      </p:sp>
      <p:sp>
        <p:nvSpPr>
          <p:cNvPr id="6" name="テキスト ボックス 5">
            <a:extLst>
              <a:ext uri="{FF2B5EF4-FFF2-40B4-BE49-F238E27FC236}">
                <a16:creationId xmlns:a16="http://schemas.microsoft.com/office/drawing/2014/main" id="{B616C521-D384-DB59-D9C5-106F6445F9CA}"/>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３</a:t>
            </a:r>
          </a:p>
        </p:txBody>
      </p:sp>
      <p:pic>
        <p:nvPicPr>
          <p:cNvPr id="7" name="図 6" descr="マイナちゃんのイラスト">
            <a:extLst>
              <a:ext uri="{FF2B5EF4-FFF2-40B4-BE49-F238E27FC236}">
                <a16:creationId xmlns:a16="http://schemas.microsoft.com/office/drawing/2014/main" id="{45F1B324-9847-B38E-07F4-009EC116280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31B300E2-6B81-D8C1-4B36-A805F3DDD1E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Tree>
    <p:extLst>
      <p:ext uri="{BB962C8B-B14F-4D97-AF65-F5344CB8AC3E}">
        <p14:creationId xmlns:p14="http://schemas.microsoft.com/office/powerpoint/2010/main" val="15850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49D6D8-825D-6899-ECFB-FDB6B3184071}"/>
              </a:ext>
            </a:extLst>
          </p:cNvPr>
          <p:cNvSpPr txBox="1"/>
          <p:nvPr/>
        </p:nvSpPr>
        <p:spPr>
          <a:xfrm>
            <a:off x="264406" y="969551"/>
            <a:ext cx="8627621" cy="5409622"/>
          </a:xfrm>
          <a:prstGeom prst="rect">
            <a:avLst/>
          </a:prstGeom>
          <a:noFill/>
        </p:spPr>
        <p:txBody>
          <a:bodyPr wrap="square">
            <a:spAutoFit/>
          </a:bodyPr>
          <a:lstStyle/>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1. </a:t>
            </a:r>
            <a:r>
              <a:rPr lang="ja-JP" altLang="en-US" dirty="0">
                <a:solidFill>
                  <a:srgbClr val="4472C4"/>
                </a:solidFill>
                <a:latin typeface="BIZ UDPゴシック" panose="020B0400000000000000" pitchFamily="50" charset="-128"/>
                <a:ea typeface="BIZ UDPゴシック" panose="020B0400000000000000" pitchFamily="50" charset="-128"/>
              </a:rPr>
              <a:t>電子証明書の有効期限はなぜ５年なのでしょうか？</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電子証明書の安全性は暗号技術により担保されています。有効期間が長くなるほど、コンピュータの</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性能向上や暗号解読技術の進歩により、使用した暗号の情報が解読されてしまうおそれが出てきますので、</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電子証明書の安全性・信頼性を維持するため、発行の日から５回目の誕生日までとしています。</a:t>
            </a:r>
          </a:p>
          <a:p>
            <a:pPr>
              <a:lnSpc>
                <a:spcPct val="130000"/>
              </a:lnSpc>
            </a:pP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2. </a:t>
            </a:r>
            <a:r>
              <a:rPr lang="ja-JP" altLang="en-US" dirty="0">
                <a:solidFill>
                  <a:srgbClr val="4472C4"/>
                </a:solidFill>
                <a:latin typeface="BIZ UDPゴシック" panose="020B0400000000000000" pitchFamily="50" charset="-128"/>
                <a:ea typeface="BIZ UDPゴシック" panose="020B0400000000000000" pitchFamily="50" charset="-128"/>
              </a:rPr>
              <a:t>電子証明書は発行当日から利用することができますか？</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利用申請が完了後、登録の操作が可能となった旨を知らせるプッシュ通知が届きますので、</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登録の操作完了後に利用することができます。</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プッシュ通知は、申請がおおむね</a:t>
            </a:r>
            <a:r>
              <a:rPr lang="en-US" altLang="ja-JP" sz="1400" dirty="0">
                <a:solidFill>
                  <a:srgbClr val="4472C4"/>
                </a:solidFill>
                <a:latin typeface="BIZ UDPゴシック" panose="020B0400000000000000" pitchFamily="50" charset="-128"/>
                <a:ea typeface="BIZ UDPゴシック" panose="020B0400000000000000" pitchFamily="50" charset="-128"/>
              </a:rPr>
              <a:t>8</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00</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19</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30</a:t>
            </a:r>
            <a:r>
              <a:rPr lang="ja-JP" altLang="en-US" sz="1400" dirty="0">
                <a:solidFill>
                  <a:srgbClr val="4472C4"/>
                </a:solidFill>
                <a:latin typeface="BIZ UDPゴシック" panose="020B0400000000000000" pitchFamily="50" charset="-128"/>
                <a:ea typeface="BIZ UDPゴシック" panose="020B0400000000000000" pitchFamily="50" charset="-128"/>
              </a:rPr>
              <a:t>（平日・土日祝日とも）の場合は数分後、それ以外の</a:t>
            </a:r>
            <a:endParaRPr lang="en-US" altLang="ja-JP" sz="1400"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rgbClr val="4472C4"/>
                </a:solidFill>
                <a:latin typeface="BIZ UDPゴシック" panose="020B0400000000000000" pitchFamily="50" charset="-128"/>
                <a:ea typeface="BIZ UDPゴシック" panose="020B0400000000000000" pitchFamily="50" charset="-128"/>
              </a:rPr>
              <a:t>　 時間帯の申請の場合は、おおむね翌</a:t>
            </a:r>
            <a:r>
              <a:rPr lang="en-US" altLang="ja-JP" sz="1400" dirty="0">
                <a:solidFill>
                  <a:srgbClr val="4472C4"/>
                </a:solidFill>
                <a:latin typeface="BIZ UDPゴシック" panose="020B0400000000000000" pitchFamily="50" charset="-128"/>
                <a:ea typeface="BIZ UDPゴシック" panose="020B0400000000000000" pitchFamily="50" charset="-128"/>
              </a:rPr>
              <a:t>8</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00</a:t>
            </a:r>
            <a:r>
              <a:rPr lang="ja-JP" altLang="en-US" sz="1400" dirty="0">
                <a:solidFill>
                  <a:srgbClr val="4472C4"/>
                </a:solidFill>
                <a:latin typeface="BIZ UDPゴシック" panose="020B0400000000000000" pitchFamily="50" charset="-128"/>
                <a:ea typeface="BIZ UDPゴシック" panose="020B0400000000000000" pitchFamily="50" charset="-128"/>
              </a:rPr>
              <a:t>以降に届きます。</a:t>
            </a:r>
            <a:endParaRPr lang="en-US" altLang="ja-JP" sz="1400"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3. </a:t>
            </a:r>
            <a:r>
              <a:rPr lang="ja-JP" altLang="en-US" dirty="0">
                <a:solidFill>
                  <a:srgbClr val="4472C4"/>
                </a:solidFill>
                <a:latin typeface="BIZ UDPゴシック" panose="020B0400000000000000" pitchFamily="50" charset="-128"/>
                <a:ea typeface="BIZ UDPゴシック" panose="020B0400000000000000" pitchFamily="50" charset="-128"/>
              </a:rPr>
              <a:t>１人のスマホ用電子証明書を複数のスマホに登録することはできますか</a:t>
            </a:r>
            <a:r>
              <a:rPr lang="en-US" altLang="ja-JP" dirty="0">
                <a:solidFill>
                  <a:srgbClr val="4472C4"/>
                </a:solidFill>
                <a:latin typeface="BIZ UDPゴシック" panose="020B0400000000000000" pitchFamily="50" charset="-128"/>
                <a:ea typeface="BIZ UDPゴシック" panose="020B0400000000000000" pitchFamily="50" charset="-128"/>
              </a:rPr>
              <a:t>?</a:t>
            </a: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できません。スマホ用電子証明書については、おひとりにつき署名用電子証明書及び利用者証明用電子証明書を１枚ずつ発行できますが、登録できる端末は１台のみとなります。</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4. </a:t>
            </a:r>
            <a:r>
              <a:rPr lang="ja-JP" altLang="en-US" dirty="0">
                <a:solidFill>
                  <a:srgbClr val="4472C4"/>
                </a:solidFill>
                <a:latin typeface="BIZ UDPゴシック" panose="020B0400000000000000" pitchFamily="50" charset="-128"/>
                <a:ea typeface="BIZ UDPゴシック" panose="020B0400000000000000" pitchFamily="50" charset="-128"/>
              </a:rPr>
              <a:t>公的個人認証サービスの電子証明書は何に使うのでしょうか？</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公的個人認証サービスで発行された電子証明書を利用して、行政機関等が提供しているインターネットを利用した電子申請／届出サービスを利用することができます。</a:t>
            </a:r>
            <a:endParaRPr lang="en-US" altLang="ja-JP"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946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字幕 14">
            <a:extLst>
              <a:ext uri="{FF2B5EF4-FFF2-40B4-BE49-F238E27FC236}">
                <a16:creationId xmlns:a16="http://schemas.microsoft.com/office/drawing/2014/main" id="{3B49183B-CB95-B89B-D860-7EFC3560424F}"/>
              </a:ext>
            </a:extLst>
          </p:cNvPr>
          <p:cNvSpPr txBox="1">
            <a:spLocks/>
          </p:cNvSpPr>
          <p:nvPr/>
        </p:nvSpPr>
        <p:spPr>
          <a:xfrm>
            <a:off x="4745691" y="4072372"/>
            <a:ext cx="3908262" cy="2277693"/>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銀行・証券口座の開設や携帯電話などの契約、キャッシュレス決済の申込など、</a:t>
            </a:r>
          </a:p>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各種サービスの利用開始のオンライン上での申し込みをスマホだけでスムーズに行うことができるようになります。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マイナポータルの利用（</a:t>
            </a:r>
            <a:r>
              <a:rPr lang="en-US" altLang="ja-JP" sz="1800" b="0" dirty="0">
                <a:latin typeface="BIZ UDPゴシック" panose="020B0400000000000000" pitchFamily="50" charset="-128"/>
                <a:ea typeface="BIZ UDPゴシック" panose="020B0400000000000000" pitchFamily="50" charset="-128"/>
              </a:rPr>
              <a:t>2023</a:t>
            </a:r>
            <a:r>
              <a:rPr lang="ja-JP" altLang="en-US" sz="1800" b="0" dirty="0">
                <a:latin typeface="BIZ UDPゴシック" panose="020B0400000000000000" pitchFamily="50" charset="-128"/>
                <a:ea typeface="BIZ UDPゴシック" panose="020B0400000000000000" pitchFamily="50" charset="-128"/>
              </a:rPr>
              <a:t>年</a:t>
            </a:r>
            <a:r>
              <a:rPr lang="en-US" altLang="ja-JP" sz="1800" b="0" dirty="0">
                <a:latin typeface="BIZ UDPゴシック" panose="020B0400000000000000" pitchFamily="50" charset="-128"/>
                <a:ea typeface="BIZ UDPゴシック" panose="020B0400000000000000" pitchFamily="50" charset="-128"/>
              </a:rPr>
              <a:t>5</a:t>
            </a:r>
            <a:r>
              <a:rPr lang="ja-JP" altLang="en-US" sz="1800" b="0" dirty="0">
                <a:latin typeface="BIZ UDPゴシック" panose="020B0400000000000000" pitchFamily="50" charset="-128"/>
                <a:ea typeface="BIZ UDPゴシック" panose="020B0400000000000000" pitchFamily="50" charset="-128"/>
              </a:rPr>
              <a:t>月</a:t>
            </a:r>
            <a:r>
              <a:rPr lang="en-US" altLang="ja-JP" sz="1800" b="0" dirty="0">
                <a:latin typeface="BIZ UDPゴシック" panose="020B0400000000000000" pitchFamily="50" charset="-128"/>
                <a:ea typeface="BIZ UDPゴシック" panose="020B0400000000000000" pitchFamily="50" charset="-128"/>
              </a:rPr>
              <a:t>11</a:t>
            </a:r>
            <a:r>
              <a:rPr lang="ja-JP" altLang="en-US" sz="1800" b="0" dirty="0">
                <a:latin typeface="BIZ UDPゴシック" panose="020B0400000000000000" pitchFamily="50" charset="-128"/>
                <a:ea typeface="BIZ UDPゴシック" panose="020B0400000000000000" pitchFamily="50" charset="-128"/>
              </a:rPr>
              <a:t>日より順次拡大中）</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307168" y="1070877"/>
            <a:ext cx="8528917" cy="11074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スマホ用電子証明書により、以下のサービスがスマホだけで</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利用できるようになります</a:t>
            </a: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a:t>
            </a:r>
            <a:r>
              <a:rPr lang="ja-JP" altLang="en-US" sz="2200" b="0" dirty="0">
                <a:solidFill>
                  <a:srgbClr val="4472C4"/>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490A102E-D958-EFD7-5C7D-83A6E5BBA622}"/>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各種民間オンラインサービスの</a:t>
            </a:r>
            <a:endParaRPr lang="en-US" altLang="ja-JP" sz="1800" b="0" dirty="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申込・利用（</a:t>
            </a:r>
            <a:r>
              <a:rPr lang="en-US" altLang="ja-JP" sz="1800" b="0" dirty="0">
                <a:latin typeface="BIZ UDPゴシック" panose="020B0400000000000000" pitchFamily="50" charset="-128"/>
                <a:ea typeface="BIZ UDPゴシック" panose="020B0400000000000000" pitchFamily="50" charset="-128"/>
              </a:rPr>
              <a:t>2023</a:t>
            </a:r>
            <a:r>
              <a:rPr lang="ja-JP" altLang="en-US" sz="1800" b="0" dirty="0">
                <a:latin typeface="BIZ UDPゴシック" panose="020B0400000000000000" pitchFamily="50" charset="-128"/>
                <a:ea typeface="BIZ UDPゴシック" panose="020B0400000000000000" pitchFamily="50" charset="-128"/>
              </a:rPr>
              <a:t>年</a:t>
            </a:r>
            <a:r>
              <a:rPr lang="en-US" altLang="ja-JP" sz="1800" b="0" dirty="0">
                <a:latin typeface="BIZ UDPゴシック" panose="020B0400000000000000" pitchFamily="50" charset="-128"/>
                <a:ea typeface="BIZ UDPゴシック" panose="020B0400000000000000" pitchFamily="50" charset="-128"/>
              </a:rPr>
              <a:t>5</a:t>
            </a:r>
            <a:r>
              <a:rPr lang="ja-JP" altLang="en-US" sz="1800" b="0" dirty="0">
                <a:latin typeface="BIZ UDPゴシック" panose="020B0400000000000000" pitchFamily="50" charset="-128"/>
                <a:ea typeface="BIZ UDPゴシック" panose="020B0400000000000000" pitchFamily="50" charset="-128"/>
              </a:rPr>
              <a:t>月</a:t>
            </a:r>
            <a:r>
              <a:rPr lang="en-US" altLang="ja-JP" sz="1800" b="0" dirty="0">
                <a:latin typeface="BIZ UDPゴシック" panose="020B0400000000000000" pitchFamily="50" charset="-128"/>
                <a:ea typeface="BIZ UDPゴシック" panose="020B0400000000000000" pitchFamily="50" charset="-128"/>
              </a:rPr>
              <a:t>11</a:t>
            </a:r>
            <a:r>
              <a:rPr lang="ja-JP" altLang="en-US" sz="1800" b="0" dirty="0">
                <a:latin typeface="BIZ UDPゴシック" panose="020B0400000000000000" pitchFamily="50" charset="-128"/>
                <a:ea typeface="BIZ UDPゴシック" panose="020B0400000000000000" pitchFamily="50" charset="-128"/>
              </a:rPr>
              <a:t>日より順次拡大中）</a:t>
            </a:r>
          </a:p>
        </p:txBody>
      </p:sp>
      <p:sp>
        <p:nvSpPr>
          <p:cNvPr id="16" name="コンテンツ プレースホルダー 4">
            <a:extLst>
              <a:ext uri="{FF2B5EF4-FFF2-40B4-BE49-F238E27FC236}">
                <a16:creationId xmlns:a16="http://schemas.microsoft.com/office/drawing/2014/main" id="{A5AFAF89-258A-7E56-D345-BB411D638D13}"/>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コンテンツ プレースホルダー 4">
            <a:extLst>
              <a:ext uri="{FF2B5EF4-FFF2-40B4-BE49-F238E27FC236}">
                <a16:creationId xmlns:a16="http://schemas.microsoft.com/office/drawing/2014/main" id="{91834E1C-9477-9387-EA14-5CCF476C72D4}"/>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7A6D3FE-6AF4-6668-482A-4D0A9F9BCA50}"/>
              </a:ext>
            </a:extLst>
          </p:cNvPr>
          <p:cNvSpPr/>
          <p:nvPr/>
        </p:nvSpPr>
        <p:spPr>
          <a:xfrm>
            <a:off x="1780020" y="4955045"/>
            <a:ext cx="207588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字幕 14">
            <a:extLst>
              <a:ext uri="{FF2B5EF4-FFF2-40B4-BE49-F238E27FC236}">
                <a16:creationId xmlns:a16="http://schemas.microsoft.com/office/drawing/2014/main" id="{ABA1772D-EB37-9144-4567-235887B3FF67}"/>
              </a:ext>
            </a:extLst>
          </p:cNvPr>
          <p:cNvSpPr txBox="1">
            <a:spLocks/>
          </p:cNvSpPr>
          <p:nvPr/>
        </p:nvSpPr>
        <p:spPr>
          <a:xfrm>
            <a:off x="398107" y="4072372"/>
            <a:ext cx="3908262" cy="2277693"/>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マイナポータルを活用して、引越しの際の手続きや確定申告などのオンライン申請ができます。</a:t>
            </a:r>
          </a:p>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また薬剤・検診情報や母子健康手帳などの自己情報の</a:t>
            </a:r>
          </a:p>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閲覧や予防接種のお知らせが届くなどマイナポータルと同等のサービスを利用する事ができます。</a:t>
            </a:r>
          </a:p>
        </p:txBody>
      </p:sp>
    </p:spTree>
    <p:extLst>
      <p:ext uri="{BB962C8B-B14F-4D97-AF65-F5344CB8AC3E}">
        <p14:creationId xmlns:p14="http://schemas.microsoft.com/office/powerpoint/2010/main" val="12892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14">
            <a:extLst>
              <a:ext uri="{FF2B5EF4-FFF2-40B4-BE49-F238E27FC236}">
                <a16:creationId xmlns:a16="http://schemas.microsoft.com/office/drawing/2014/main" id="{34FD3211-0DEF-EA7E-C51F-C2996EFA7AB5}"/>
              </a:ext>
            </a:extLst>
          </p:cNvPr>
          <p:cNvSpPr txBox="1">
            <a:spLocks/>
          </p:cNvSpPr>
          <p:nvPr/>
        </p:nvSpPr>
        <p:spPr>
          <a:xfrm>
            <a:off x="4745691" y="3729472"/>
            <a:ext cx="3908262" cy="1440000"/>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マイナンバーカードの健康保険証利用の登録と合わせて、スマホを健康保険証として利用できるようになります。</a:t>
            </a:r>
          </a:p>
        </p:txBody>
      </p:sp>
      <p:sp>
        <p:nvSpPr>
          <p:cNvPr id="10" name="字幕 14">
            <a:extLst>
              <a:ext uri="{FF2B5EF4-FFF2-40B4-BE49-F238E27FC236}">
                <a16:creationId xmlns:a16="http://schemas.microsoft.com/office/drawing/2014/main" id="{FA3910F8-8E9B-1D33-7140-62479CAE95E2}"/>
              </a:ext>
            </a:extLst>
          </p:cNvPr>
          <p:cNvSpPr txBox="1">
            <a:spLocks/>
          </p:cNvSpPr>
          <p:nvPr/>
        </p:nvSpPr>
        <p:spPr>
          <a:xfrm>
            <a:off x="398107" y="3729472"/>
            <a:ext cx="3908262" cy="1440000"/>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ja-JP" altLang="en-US" sz="1600" b="0" dirty="0">
                <a:latin typeface="BIZ UDPゴシック" panose="020B0400000000000000" pitchFamily="50" charset="-128"/>
                <a:ea typeface="BIZ UDPゴシック" panose="020B0400000000000000" pitchFamily="50" charset="-128"/>
              </a:rPr>
              <a:t>住民票の写しをはじめとする市区町村の各種証明書が、コンビニエンスストア等の店舗で取得できます。</a:t>
            </a:r>
            <a:endParaRPr lang="en-US" altLang="ja-JP" sz="1600" b="0" dirty="0">
              <a:latin typeface="BIZ UDPゴシック" panose="020B0400000000000000" pitchFamily="50" charset="-128"/>
              <a:ea typeface="BIZ UDPゴシック" panose="020B0400000000000000" pitchFamily="50" charset="-128"/>
            </a:endParaRPr>
          </a:p>
          <a:p>
            <a:pPr>
              <a:lnSpc>
                <a:spcPct val="100000"/>
              </a:lnSpc>
              <a:spcBef>
                <a:spcPts val="0"/>
              </a:spcBef>
            </a:pPr>
            <a:r>
              <a:rPr lang="en-US" altLang="ja-JP" sz="1600" b="0" dirty="0">
                <a:latin typeface="BIZ UDPゴシック" panose="020B0400000000000000" pitchFamily="50" charset="-128"/>
                <a:ea typeface="BIZ UDPゴシック" panose="020B0400000000000000" pitchFamily="50" charset="-128"/>
              </a:rPr>
              <a:t>2023</a:t>
            </a:r>
            <a:r>
              <a:rPr lang="ja-JP" altLang="en-US" sz="1600" b="0" dirty="0">
                <a:latin typeface="BIZ UDPゴシック" panose="020B0400000000000000" pitchFamily="50" charset="-128"/>
                <a:ea typeface="BIZ UDPゴシック" panose="020B0400000000000000" pitchFamily="50" charset="-128"/>
              </a:rPr>
              <a:t>年</a:t>
            </a:r>
            <a:r>
              <a:rPr lang="en-US" altLang="ja-JP" sz="1600" b="0" dirty="0">
                <a:latin typeface="BIZ UDPゴシック" panose="020B0400000000000000" pitchFamily="50" charset="-128"/>
                <a:ea typeface="BIZ UDPゴシック" panose="020B0400000000000000" pitchFamily="50" charset="-128"/>
              </a:rPr>
              <a:t>12</a:t>
            </a:r>
            <a:r>
              <a:rPr lang="ja-JP" altLang="en-US" sz="1600" b="0" dirty="0">
                <a:latin typeface="BIZ UDPゴシック" panose="020B0400000000000000" pitchFamily="50" charset="-128"/>
                <a:ea typeface="BIZ UDPゴシック" panose="020B0400000000000000" pitchFamily="50" charset="-128"/>
              </a:rPr>
              <a:t>月より順次対応可能となっております。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ED455243-3E19-54E6-4BEE-F44A85B044EE}"/>
              </a:ext>
            </a:extLst>
          </p:cNvPr>
          <p:cNvSpPr txBox="1">
            <a:spLocks/>
          </p:cNvSpPr>
          <p:nvPr/>
        </p:nvSpPr>
        <p:spPr>
          <a:xfrm>
            <a:off x="307168" y="1070877"/>
            <a:ext cx="8528917" cy="11074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スマホ用電子証明書により、以下のサービスがスマホだけで</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利用できるようになります</a:t>
            </a: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a:t>
            </a:r>
            <a:r>
              <a:rPr lang="ja-JP" altLang="en-US" sz="2200" b="0" dirty="0">
                <a:solidFill>
                  <a:srgbClr val="4472C4"/>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7" name="コンテンツ プレースホルダー 4">
            <a:extLst>
              <a:ext uri="{FF2B5EF4-FFF2-40B4-BE49-F238E27FC236}">
                <a16:creationId xmlns:a16="http://schemas.microsoft.com/office/drawing/2014/main" id="{6D08286A-BF2C-A999-9725-0B900E7B1CAF}"/>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B8957295-F774-0B16-C43A-82CB8E55FC67}"/>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243D87E-0E3F-C1A5-3872-A33D1F72F688}"/>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コンビニの交付サービスの利用（</a:t>
            </a:r>
            <a:r>
              <a:rPr lang="en-US" altLang="ja-JP" sz="1800" b="0" dirty="0">
                <a:latin typeface="BIZ UDPゴシック" panose="020B0400000000000000" pitchFamily="50" charset="-128"/>
                <a:ea typeface="BIZ UDPゴシック" panose="020B0400000000000000" pitchFamily="50" charset="-128"/>
              </a:rPr>
              <a:t>2023</a:t>
            </a:r>
            <a:r>
              <a:rPr lang="ja-JP" altLang="en-US" sz="1800" b="0" dirty="0">
                <a:latin typeface="BIZ UDPゴシック" panose="020B0400000000000000" pitchFamily="50" charset="-128"/>
                <a:ea typeface="BIZ UDPゴシック" panose="020B0400000000000000" pitchFamily="50" charset="-128"/>
              </a:rPr>
              <a:t>年</a:t>
            </a:r>
            <a:r>
              <a:rPr lang="en-US" altLang="ja-JP" sz="1800" b="0" dirty="0">
                <a:latin typeface="BIZ UDPゴシック" panose="020B0400000000000000" pitchFamily="50" charset="-128"/>
                <a:ea typeface="BIZ UDPゴシック" panose="020B0400000000000000" pitchFamily="50" charset="-128"/>
              </a:rPr>
              <a:t>12</a:t>
            </a:r>
            <a:r>
              <a:rPr lang="ja-JP" altLang="en-US" sz="1800" b="0" dirty="0">
                <a:latin typeface="BIZ UDPゴシック" panose="020B0400000000000000" pitchFamily="50" charset="-128"/>
                <a:ea typeface="BIZ UDPゴシック" panose="020B0400000000000000" pitchFamily="50" charset="-128"/>
              </a:rPr>
              <a:t>月より開始）</a:t>
            </a:r>
          </a:p>
        </p:txBody>
      </p:sp>
      <p:sp>
        <p:nvSpPr>
          <p:cNvPr id="12" name="字幕 14">
            <a:extLst>
              <a:ext uri="{FF2B5EF4-FFF2-40B4-BE49-F238E27FC236}">
                <a16:creationId xmlns:a16="http://schemas.microsoft.com/office/drawing/2014/main" id="{B1B252EB-A461-36F1-31D4-CBE2BFAE24DB}"/>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健康保険証としての利用</a:t>
            </a:r>
            <a:endParaRPr lang="en-US" altLang="ja-JP" sz="1800" b="0" dirty="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（今後対応予定</a:t>
            </a:r>
            <a:r>
              <a:rPr lang="ja-JP" altLang="en-US" sz="1800" b="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2594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スマホ用電子証明書のメリットと活用方法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8" name="字幕 14">
            <a:extLst>
              <a:ext uri="{FF2B5EF4-FFF2-40B4-BE49-F238E27FC236}">
                <a16:creationId xmlns:a16="http://schemas.microsoft.com/office/drawing/2014/main" id="{1FB9BDD5-F534-ABAB-0016-474E23BB7DE5}"/>
              </a:ext>
            </a:extLst>
          </p:cNvPr>
          <p:cNvSpPr txBox="1">
            <a:spLocks/>
          </p:cNvSpPr>
          <p:nvPr/>
        </p:nvSpPr>
        <p:spPr>
          <a:xfrm>
            <a:off x="945772" y="1298038"/>
            <a:ext cx="7946255" cy="51999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メリット❶：マイナンバーカードを携帯せずに各種行政手続きなどが実施できる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マイナンバーカードを携帯していなくても、スマホ一つでマイナポータルへのログインや各種行政手続きなどをいつでもどこでも実施できます。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メリット❷：最高レベルのセキュリティで安心して利用できる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スマホ用電子証明書はマイナポータルアプリからしかアクセスできない様にスマホ内の安全な場所に格納されており、マイナポータルアプリは十分なセキュリティ対策の取られたサイト・アプリからのアクセスしか受け付けておりません。その為、セキュリティが高く安心して利用でき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メリット❸：今までより便利に本人確認ができ、様々なサービスを利用できる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体認証による本人確認を可能にすることで、簡単な認証による利便性の向上を実現しています。また、これまで公的個人認証サービス（オンライン上の本人確認）を利用できなかった民間サービスとも連携できます。</a:t>
            </a: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D033234A-B6DA-59D7-1F15-96EA5B054A59}"/>
              </a:ext>
            </a:extLst>
          </p:cNvPr>
          <p:cNvPicPr>
            <a:picLocks noChangeAspect="1"/>
          </p:cNvPicPr>
          <p:nvPr/>
        </p:nvPicPr>
        <p:blipFill>
          <a:blip r:embed="rId6"/>
          <a:stretch>
            <a:fillRect/>
          </a:stretch>
        </p:blipFill>
        <p:spPr>
          <a:xfrm>
            <a:off x="166421" y="3259765"/>
            <a:ext cx="720899" cy="795669"/>
          </a:xfrm>
          <a:prstGeom prst="rect">
            <a:avLst/>
          </a:prstGeom>
        </p:spPr>
      </p:pic>
      <p:pic>
        <p:nvPicPr>
          <p:cNvPr id="12" name="図 11" descr="モニター, キーボード, 座る, コンピュータ が含まれている画像&#10;&#10;自動的に生成された説明">
            <a:extLst>
              <a:ext uri="{FF2B5EF4-FFF2-40B4-BE49-F238E27FC236}">
                <a16:creationId xmlns:a16="http://schemas.microsoft.com/office/drawing/2014/main" id="{DF65C0A4-9A60-6EEF-0D53-448E9597A4D9}"/>
              </a:ext>
            </a:extLst>
          </p:cNvPr>
          <p:cNvPicPr>
            <a:picLocks noChangeAspect="1"/>
          </p:cNvPicPr>
          <p:nvPr/>
        </p:nvPicPr>
        <p:blipFill>
          <a:blip r:embed="rId7"/>
          <a:stretch>
            <a:fillRect/>
          </a:stretch>
        </p:blipFill>
        <p:spPr>
          <a:xfrm>
            <a:off x="230480" y="1454226"/>
            <a:ext cx="592779" cy="981378"/>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E6C344E4-7AA5-3C90-D636-93DEDA4B62DD}"/>
              </a:ext>
            </a:extLst>
          </p:cNvPr>
          <p:cNvPicPr>
            <a:picLocks noChangeAspect="1"/>
          </p:cNvPicPr>
          <p:nvPr/>
        </p:nvPicPr>
        <p:blipFill>
          <a:blip r:embed="rId8"/>
          <a:stretch>
            <a:fillRect/>
          </a:stretch>
        </p:blipFill>
        <p:spPr>
          <a:xfrm>
            <a:off x="315633" y="5007157"/>
            <a:ext cx="422472" cy="1235348"/>
          </a:xfrm>
          <a:prstGeom prst="rect">
            <a:avLst/>
          </a:prstGeom>
        </p:spPr>
      </p:pic>
    </p:spTree>
    <p:extLst>
      <p:ext uri="{BB962C8B-B14F-4D97-AF65-F5344CB8AC3E}">
        <p14:creationId xmlns:p14="http://schemas.microsoft.com/office/powerpoint/2010/main" val="330194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マイナポータルアプリの安全性</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8255"/>
            <a:ext cx="8237612" cy="645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マイナポータルでは以下のような安全対策を行っています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4CB63EC0-1F5C-ABC4-25BF-4A4F34DD16F8}"/>
              </a:ext>
            </a:extLst>
          </p:cNvPr>
          <p:cNvSpPr txBox="1">
            <a:spLocks/>
          </p:cNvSpPr>
          <p:nvPr/>
        </p:nvSpPr>
        <p:spPr>
          <a:xfrm>
            <a:off x="252680" y="1724010"/>
            <a:ext cx="8638639" cy="43025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1. </a:t>
            </a:r>
            <a:r>
              <a:rPr lang="ja-JP" altLang="en-US" sz="2200" b="0" dirty="0">
                <a:solidFill>
                  <a:srgbClr val="4472C4"/>
                </a:solidFill>
                <a:latin typeface="BIZ UDPゴシック" panose="020B0400000000000000" pitchFamily="50" charset="-128"/>
                <a:ea typeface="BIZ UDPゴシック" panose="020B0400000000000000" pitchFamily="50" charset="-128"/>
              </a:rPr>
              <a:t>高いレベルの本人確認</a:t>
            </a:r>
            <a:endParaRPr lang="en-US" altLang="ja-JP" sz="22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利用者証明用電子証明書を搭載したマイナンバーカードを用いて公的個人認証サービスを利用するため、非常に高いレベルでの本人確認を行うことができます。これにより成りすまし・改ざんを防ぎ、本人によるデータのやり取りであることを担保するため、高いセキュリティを確保します。</a:t>
            </a: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2. </a:t>
            </a:r>
            <a:r>
              <a:rPr lang="ja-JP" altLang="en-US" sz="2200" b="0" dirty="0">
                <a:solidFill>
                  <a:srgbClr val="4472C4"/>
                </a:solidFill>
                <a:latin typeface="BIZ UDPゴシック" panose="020B0400000000000000" pitchFamily="50" charset="-128"/>
                <a:ea typeface="BIZ UDPゴシック" panose="020B0400000000000000" pitchFamily="50" charset="-128"/>
              </a:rPr>
              <a:t>通信の暗号化</a:t>
            </a:r>
            <a:endParaRPr lang="en-US" altLang="ja-JP" sz="22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マイナポータルは暗号化された通信によってのみアクセスが可能です。利用者とマイナポータルの間の通信は暗号化され、情報漏洩の防止および改ざんの検知が可能です。また、利用者はサーバー証明書を調べることで接続先が本物のマイナポータルであることを確認することができます。</a:t>
            </a: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3. </a:t>
            </a:r>
            <a:r>
              <a:rPr lang="ja-JP" altLang="en-US" sz="2200" b="0" dirty="0">
                <a:solidFill>
                  <a:srgbClr val="4472C4"/>
                </a:solidFill>
                <a:latin typeface="BIZ UDPゴシック" panose="020B0400000000000000" pitchFamily="50" charset="-128"/>
                <a:ea typeface="BIZ UDPゴシック" panose="020B0400000000000000" pitchFamily="50" charset="-128"/>
              </a:rPr>
              <a:t>利用履歴の確認</a:t>
            </a:r>
            <a:endParaRPr lang="en-US" altLang="ja-JP" sz="22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過去のマイナポータルの利用履歴を確認することができるため、身に覚えのない操作について</a:t>
            </a: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照会することができます。</a:t>
            </a:r>
          </a:p>
        </p:txBody>
      </p:sp>
    </p:spTree>
    <p:extLst>
      <p:ext uri="{BB962C8B-B14F-4D97-AF65-F5344CB8AC3E}">
        <p14:creationId xmlns:p14="http://schemas.microsoft.com/office/powerpoint/2010/main" val="398928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スマホ用電子証明書の安全性</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1B5DB20-019C-67F1-5043-6FA020B628E6}"/>
              </a:ext>
            </a:extLst>
          </p:cNvPr>
          <p:cNvSpPr txBox="1"/>
          <p:nvPr/>
        </p:nvSpPr>
        <p:spPr>
          <a:xfrm>
            <a:off x="493482" y="1124744"/>
            <a:ext cx="8198825" cy="903261"/>
          </a:xfrm>
          <a:prstGeom prst="rect">
            <a:avLst/>
          </a:prstGeom>
          <a:noFill/>
        </p:spPr>
        <p:txBody>
          <a:bodyPr wrap="square" lIns="91440" tIns="45720" rIns="91440" bIns="45720" anchor="t">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rPr>
              <a:t>スマホ用電子証明書はGP-SEというスマホ内の安全な場所に</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rPr>
              <a:t>格納しています</a:t>
            </a:r>
          </a:p>
        </p:txBody>
      </p:sp>
      <p:sp>
        <p:nvSpPr>
          <p:cNvPr id="12" name="テキスト ボックス 11">
            <a:extLst>
              <a:ext uri="{FF2B5EF4-FFF2-40B4-BE49-F238E27FC236}">
                <a16:creationId xmlns:a16="http://schemas.microsoft.com/office/drawing/2014/main" id="{5507272C-EEF0-FFDC-B397-75D612F64DA4}"/>
              </a:ext>
            </a:extLst>
          </p:cNvPr>
          <p:cNvSpPr txBox="1"/>
          <p:nvPr/>
        </p:nvSpPr>
        <p:spPr>
          <a:xfrm>
            <a:off x="539552" y="2204864"/>
            <a:ext cx="8064895" cy="3139321"/>
          </a:xfrm>
          <a:prstGeom prst="rect">
            <a:avLst/>
          </a:prstGeom>
          <a:noFill/>
        </p:spPr>
        <p:txBody>
          <a:bodyPr wrap="square" lIns="91440" tIns="45720" rIns="91440" bIns="45720" anchor="t">
            <a:spAutoFit/>
          </a:bodyPr>
          <a:lstStyle/>
          <a:p>
            <a:r>
              <a:rPr lang="en-US" altLang="ja-JP" sz="2200" dirty="0">
                <a:latin typeface="BIZ UDPゴシック" panose="020B0400000000000000" pitchFamily="50" charset="-128"/>
                <a:ea typeface="BIZ UDPゴシック" panose="020B0400000000000000" pitchFamily="50" charset="-128"/>
              </a:rPr>
              <a:t>1.</a:t>
            </a:r>
            <a:r>
              <a:rPr lang="en-US" altLang="ja-JP" sz="2200" dirty="0">
                <a:latin typeface="BIZ UDPゴシック" panose="020B0400000000000000" pitchFamily="50" charset="-128"/>
                <a:ea typeface="+mn-lt"/>
              </a:rPr>
              <a:t>GP-SE</a:t>
            </a:r>
            <a:r>
              <a:rPr lang="ja-JP" altLang="en-US" sz="2200" dirty="0">
                <a:latin typeface="BIZ UDPゴシック" panose="020B0400000000000000" pitchFamily="50" charset="-128"/>
                <a:ea typeface="BIZ UDPゴシック" panose="020B0400000000000000" pitchFamily="50" charset="-128"/>
              </a:rPr>
              <a:t>とはスマホの中にある</a:t>
            </a:r>
            <a:r>
              <a:rPr lang="en-US" altLang="ja-JP" sz="2200" dirty="0">
                <a:latin typeface="BIZ UDPゴシック" panose="020B0400000000000000" pitchFamily="50" charset="-128"/>
                <a:ea typeface="BIZ UDPゴシック" panose="020B0400000000000000" pitchFamily="50" charset="-128"/>
              </a:rPr>
              <a:t>IC</a:t>
            </a:r>
            <a:r>
              <a:rPr lang="ja-JP" altLang="en-US" sz="2200" dirty="0">
                <a:latin typeface="BIZ UDPゴシック" panose="020B0400000000000000" pitchFamily="50" charset="-128"/>
                <a:ea typeface="BIZ UDPゴシック" panose="020B0400000000000000" pitchFamily="50" charset="-128"/>
              </a:rPr>
              <a:t>チップです</a:t>
            </a:r>
            <a:endParaRPr lang="ja-JP" sz="2200" dirty="0">
              <a:latin typeface="BIZ UDPゴシック" panose="020B0400000000000000" pitchFamily="50" charset="-128"/>
              <a:ea typeface="BIZ UDPゴシック" panose="020B0400000000000000" pitchFamily="50" charset="-128"/>
            </a:endParaRPr>
          </a:p>
          <a:p>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2.GP-SE</a:t>
            </a:r>
            <a:r>
              <a:rPr lang="ja-JP" altLang="en-US" sz="2200" dirty="0" err="1">
                <a:latin typeface="BIZ UDPゴシック" panose="020B0400000000000000" pitchFamily="50" charset="-128"/>
                <a:ea typeface="BIZ UDPゴシック" panose="020B0400000000000000" pitchFamily="50" charset="-128"/>
              </a:rPr>
              <a:t>には</a:t>
            </a:r>
            <a:r>
              <a:rPr lang="ja-JP" altLang="en-US" sz="2200" dirty="0">
                <a:latin typeface="BIZ UDPゴシック" panose="020B0400000000000000" pitchFamily="50" charset="-128"/>
                <a:ea typeface="BIZ UDPゴシック" panose="020B0400000000000000" pitchFamily="50" charset="-128"/>
              </a:rPr>
              <a:t>必要最低限の情報のみ格納されています</a:t>
            </a:r>
          </a:p>
          <a:p>
            <a:endParaRPr lang="en-US" altLang="ja-JP" sz="2200" dirty="0">
              <a:latin typeface="BIZ UDPゴシック" panose="020B0400000000000000" pitchFamily="50" charset="-128"/>
              <a:ea typeface="BIZ UDPゴシック" panose="020B0400000000000000" pitchFamily="50" charset="-128"/>
              <a:cs typeface="Calibri"/>
            </a:endParaRPr>
          </a:p>
          <a:p>
            <a:r>
              <a:rPr lang="en-US" altLang="ja-JP" sz="2200" dirty="0">
                <a:latin typeface="BIZ UDPゴシック" panose="020B0400000000000000" pitchFamily="50" charset="-128"/>
                <a:ea typeface="BIZ UDPゴシック" panose="020B0400000000000000" pitchFamily="50" charset="-128"/>
                <a:cs typeface="Calibri"/>
              </a:rPr>
              <a:t>3.GP-SE</a:t>
            </a:r>
            <a:r>
              <a:rPr lang="ja-JP" altLang="en-US" sz="2200" dirty="0">
                <a:latin typeface="BIZ UDPゴシック" panose="020B0400000000000000" pitchFamily="50" charset="-128"/>
                <a:ea typeface="BIZ UDPゴシック" panose="020B0400000000000000" pitchFamily="50" charset="-128"/>
                <a:cs typeface="Calibri"/>
              </a:rPr>
              <a:t>に格納された情報は確認可能です</a:t>
            </a:r>
            <a:endParaRPr lang="en-US" altLang="ja-JP" sz="2200" dirty="0">
              <a:latin typeface="BIZ UDPゴシック" panose="020B0400000000000000" pitchFamily="50" charset="-128"/>
              <a:ea typeface="BIZ UDPゴシック" panose="020B0400000000000000" pitchFamily="50" charset="-128"/>
              <a:cs typeface="Calibri"/>
            </a:endParaRPr>
          </a:p>
          <a:p>
            <a:endParaRPr lang="en-US" altLang="ja-JP" sz="2200" dirty="0">
              <a:latin typeface="BIZ UDPゴシック" panose="020B0400000000000000" pitchFamily="50" charset="-128"/>
              <a:ea typeface="BIZ UDPゴシック" panose="020B0400000000000000" pitchFamily="50" charset="-128"/>
              <a:cs typeface="Calibri"/>
            </a:endParaRPr>
          </a:p>
          <a:p>
            <a:r>
              <a:rPr lang="en-US" altLang="ja-JP" sz="2200" dirty="0">
                <a:latin typeface="BIZ UDPゴシック" panose="020B0400000000000000" pitchFamily="50" charset="-128"/>
                <a:ea typeface="BIZ UDPゴシック" panose="020B0400000000000000" pitchFamily="50" charset="-128"/>
                <a:cs typeface="Calibri"/>
              </a:rPr>
              <a:t>4.</a:t>
            </a:r>
            <a:r>
              <a:rPr lang="ja-JP" altLang="en-US" sz="2200" dirty="0">
                <a:latin typeface="BIZ UDPゴシック" panose="020B0400000000000000" pitchFamily="50" charset="-128"/>
                <a:ea typeface="BIZ UDPゴシック" panose="020B0400000000000000" pitchFamily="50" charset="-128"/>
                <a:cs typeface="Calibri"/>
              </a:rPr>
              <a:t>記録された情報の盗取は困難です</a:t>
            </a:r>
            <a:endParaRPr lang="en-US" altLang="ja-JP" sz="2200" dirty="0">
              <a:latin typeface="BIZ UDPゴシック" panose="020B0400000000000000" pitchFamily="50" charset="-128"/>
              <a:ea typeface="BIZ UDPゴシック" panose="020B0400000000000000" pitchFamily="50" charset="-128"/>
              <a:cs typeface="Calibri"/>
            </a:endParaRPr>
          </a:p>
          <a:p>
            <a:endParaRPr lang="en-US" altLang="ja-JP" sz="2200" dirty="0">
              <a:latin typeface="BIZ UDPゴシック" panose="020B0400000000000000" pitchFamily="50" charset="-128"/>
              <a:ea typeface="BIZ UDPゴシック" panose="020B0400000000000000" pitchFamily="50" charset="-128"/>
              <a:cs typeface="Calibri"/>
            </a:endParaRPr>
          </a:p>
          <a:p>
            <a:r>
              <a:rPr lang="en-US" altLang="ja-JP" sz="2200" dirty="0">
                <a:latin typeface="BIZ UDPゴシック" panose="020B0400000000000000" pitchFamily="50" charset="-128"/>
                <a:ea typeface="BIZ UDPゴシック" panose="020B0400000000000000" pitchFamily="50" charset="-128"/>
                <a:cs typeface="Calibri"/>
              </a:rPr>
              <a:t>5.</a:t>
            </a:r>
            <a:r>
              <a:rPr lang="ja-JP" altLang="en-US" sz="2200" dirty="0">
                <a:latin typeface="BIZ UDPゴシック" panose="020B0400000000000000" pitchFamily="50" charset="-128"/>
                <a:ea typeface="BIZ UDPゴシック" panose="020B0400000000000000" pitchFamily="50" charset="-128"/>
                <a:cs typeface="Calibri"/>
              </a:rPr>
              <a:t>利用には暗証番号が必要です</a:t>
            </a:r>
            <a:endParaRPr lang="en-US" altLang="ja-JP" sz="2200" dirty="0">
              <a:latin typeface="BIZ UDPゴシック" panose="020B0400000000000000" pitchFamily="50" charset="-128"/>
              <a:ea typeface="BIZ UDPゴシック" panose="020B0400000000000000" pitchFamily="50" charset="-128"/>
              <a:cs typeface="Calibri"/>
            </a:endParaRPr>
          </a:p>
        </p:txBody>
      </p:sp>
      <p:sp>
        <p:nvSpPr>
          <p:cNvPr id="13" name="テキスト ボックス 12">
            <a:extLst>
              <a:ext uri="{FF2B5EF4-FFF2-40B4-BE49-F238E27FC236}">
                <a16:creationId xmlns:a16="http://schemas.microsoft.com/office/drawing/2014/main" id="{37F53B85-EDDD-D1E8-2C8C-E612032990AF}"/>
              </a:ext>
            </a:extLst>
          </p:cNvPr>
          <p:cNvSpPr txBox="1"/>
          <p:nvPr/>
        </p:nvSpPr>
        <p:spPr>
          <a:xfrm>
            <a:off x="539552" y="5662989"/>
            <a:ext cx="7209025" cy="755720"/>
          </a:xfrm>
          <a:prstGeom prst="rect">
            <a:avLst/>
          </a:prstGeom>
          <a:noFill/>
        </p:spPr>
        <p:txBody>
          <a:bodyPr wrap="none" rtlCol="0">
            <a:spAutoFit/>
          </a:bodyPr>
          <a:lstStyle/>
          <a:p>
            <a:pPr>
              <a:lnSpc>
                <a:spcPct val="130000"/>
              </a:lnSpc>
            </a:pP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マイナポータルアプリのメニューから</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   「スマホ電子証明書の確認」を選択することで情報の確認が可能です</a:t>
            </a:r>
          </a:p>
        </p:txBody>
      </p:sp>
    </p:spTree>
    <p:extLst>
      <p:ext uri="{BB962C8B-B14F-4D97-AF65-F5344CB8AC3E}">
        <p14:creationId xmlns:p14="http://schemas.microsoft.com/office/powerpoint/2010/main" val="1650465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kern="100" dirty="0" smtClean="0">
            <a:latin typeface="BIZ UDPゴシック" panose="020B0400000000000000" pitchFamily="50" charset="-128"/>
            <a:ea typeface="BIZ UDPゴシック" panose="020B0400000000000000"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DF9E89BB-BD4E-420A-B282-DFBC2E5EEED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66868A-5B86-4E2A-8214-0E59DE01F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2885</Words>
  <Application>Microsoft Office PowerPoint</Application>
  <PresentationFormat>画面に合わせる (4:3)</PresentationFormat>
  <Paragraphs>452</Paragraphs>
  <Slides>41</Slides>
  <Notes>41</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41</vt:i4>
      </vt:variant>
    </vt:vector>
  </HeadingPairs>
  <TitlesOfParts>
    <vt:vector size="53" baseType="lpstr">
      <vt:lpstr>BIZ UDPゴシック</vt:lpstr>
      <vt:lpstr>BIZ UDゴシック</vt:lpstr>
      <vt:lpstr>Yu Gothic</vt:lpstr>
      <vt:lpstr>Yu Gothic</vt:lpstr>
      <vt:lpstr>游ゴシック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1-A</vt:lpstr>
      <vt:lpstr>1-B</vt:lpstr>
      <vt:lpstr>1-B</vt:lpstr>
      <vt:lpstr>1-C</vt:lpstr>
      <vt:lpstr>1-D</vt:lpstr>
      <vt:lpstr>1-E</vt:lpstr>
      <vt:lpstr>1-F</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スマホ用署名用電子証明書のパスワードの設定</vt:lpstr>
      <vt:lpstr>スマホ用署名用電子証明書のパスワードの設定</vt:lpstr>
      <vt:lpstr>スマホ用電子証明書の登録</vt:lpstr>
      <vt:lpstr>スマホ用電子証明書の登録</vt:lpstr>
      <vt:lpstr>機種変更した時の手続き</vt:lpstr>
      <vt:lpstr>機種変更した時の手続き</vt:lpstr>
      <vt:lpstr>機種変更した時の手続き</vt:lpstr>
      <vt:lpstr>機種変更した時の手続き</vt:lpstr>
      <vt:lpstr>機種変更した時の手続き</vt:lpstr>
      <vt:lpstr>機種変更した時の手続き</vt:lpstr>
      <vt:lpstr>機種変更した時の手続き</vt:lpstr>
      <vt:lpstr>2-G</vt:lpstr>
      <vt:lpstr>2-G</vt:lpstr>
      <vt:lpstr>スマホ用電子証明書の利用をやめる手続き</vt:lpstr>
      <vt:lpstr>スマホ用電子証明書の利用をやめる手続き</vt:lpstr>
      <vt:lpstr>スマホ用電子証明書の利用をやめる手続き</vt:lpstr>
      <vt:lpstr>スマホ用電子証明書の利用をやめる手続き</vt:lpstr>
      <vt:lpstr>PowerPoint プレゼンテーション</vt:lpstr>
      <vt:lpstr>３-A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cp:revision>
  <dcterms:created xsi:type="dcterms:W3CDTF">2021-08-16T09:05:36Z</dcterms:created>
  <dcterms:modified xsi:type="dcterms:W3CDTF">2025-03-27T15:08:36Z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