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" removePersonalInfoOnSave="1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</p:sldIdLst>
  <p:sldSz cx="9144000" cy="6858000" type="screen4x3"/>
  <p:notesSz cx="6735763" cy="9866313"/>
  <p:defaultTextStyle>
    <a:defPPr>
      <a:defRPr lang="ja-JP"/>
    </a:defPPr>
    <a:lvl1pPr marL="0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診療アプリYaDoc" id="{DC5669A5-B055-4B84-B324-02711AE14E03}">
          <p14:sldIdLst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60" userDrawn="1">
          <p15:clr>
            <a:srgbClr val="A4A3A4"/>
          </p15:clr>
        </p15:guide>
        <p15:guide id="4" pos="841" userDrawn="1">
          <p15:clr>
            <a:srgbClr val="A4A3A4"/>
          </p15:clr>
        </p15:guide>
        <p15:guide id="5" pos="3888" userDrawn="1">
          <p15:clr>
            <a:srgbClr val="A4A3A4"/>
          </p15:clr>
        </p15:guide>
        <p15:guide id="6" pos="4936" userDrawn="1">
          <p15:clr>
            <a:srgbClr val="A4A3A4"/>
          </p15:clr>
        </p15:guide>
        <p15:guide id="7" pos="1977" userDrawn="1">
          <p15:clr>
            <a:srgbClr val="A4A3A4"/>
          </p15:clr>
        </p15:guide>
        <p15:guide id="8" pos="3114" userDrawn="1">
          <p15:clr>
            <a:srgbClr val="A4A3A4"/>
          </p15:clr>
        </p15:guide>
        <p15:guide id="9" pos="4245" userDrawn="1">
          <p15:clr>
            <a:srgbClr val="A4A3A4"/>
          </p15:clr>
        </p15:guide>
        <p15:guide id="10" pos="4356" userDrawn="1">
          <p15:clr>
            <a:srgbClr val="A4A3A4"/>
          </p15:clr>
        </p15:guide>
        <p15:guide id="11" pos="3337" userDrawn="1">
          <p15:clr>
            <a:srgbClr val="A4A3A4"/>
          </p15:clr>
        </p15:guide>
        <p15:guide id="12" pos="2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FFCC"/>
    <a:srgbClr val="4472C4"/>
    <a:srgbClr val="FB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51602" autoAdjust="0"/>
  </p:normalViewPr>
  <p:slideViewPr>
    <p:cSldViewPr>
      <p:cViewPr varScale="1">
        <p:scale>
          <a:sx n="37" d="100"/>
          <a:sy n="37" d="100"/>
        </p:scale>
        <p:origin x="2104" y="36"/>
      </p:cViewPr>
      <p:guideLst>
        <p:guide orient="horz" pos="2160"/>
        <p:guide pos="2880"/>
        <p:guide pos="1860"/>
        <p:guide pos="841"/>
        <p:guide pos="3888"/>
        <p:guide pos="4936"/>
        <p:guide pos="1977"/>
        <p:guide pos="3114"/>
        <p:guide pos="4245"/>
        <p:guide pos="4356"/>
        <p:guide pos="3337"/>
        <p:guide pos="2311"/>
      </p:guideLst>
    </p:cSldViewPr>
  </p:slideViewPr>
  <p:outlineViewPr>
    <p:cViewPr>
      <p:scale>
        <a:sx n="33" d="100"/>
        <a:sy n="33" d="100"/>
      </p:scale>
      <p:origin x="0" y="-3662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0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6B1CF1F0-73BC-4403-83B4-E71843A26B8E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71D8998-86D0-44B3-94F7-C25B5271E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68" y="1"/>
            <a:ext cx="2917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r">
              <a:defRPr sz="1100"/>
            </a:lvl1pPr>
          </a:lstStyle>
          <a:p>
            <a:fld id="{2053EECF-6E38-4A9F-A42A-194BE4369BD3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8" tIns="41574" rIns="83148" bIns="415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76" y="4748838"/>
            <a:ext cx="5387811" cy="3885223"/>
          </a:xfrm>
          <a:prstGeom prst="rect">
            <a:avLst/>
          </a:prstGeom>
        </p:spPr>
        <p:txBody>
          <a:bodyPr vert="horz" lIns="83148" tIns="41574" rIns="83148" bIns="4157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42"/>
            <a:ext cx="2918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68" y="9371342"/>
            <a:ext cx="2917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r">
              <a:defRPr sz="1100"/>
            </a:lvl1pPr>
          </a:lstStyle>
          <a:p>
            <a:fld id="{963FA24A-B145-4DC5-8F25-2D41A644D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8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178" rtl="0" eaLnBrk="1" latinLnBrk="0" hangingPunct="1">
      <a:defRPr kumimoji="1" sz="1088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14589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960FD19-AE70-49DE-8E63-AA22293C2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19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E8DE1E5-A30C-406F-81EC-341DAD51A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296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2A9834D-CF00-4F21-AA01-59763DF8B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844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67CA81A-90CE-4823-92B2-3ED04074C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88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7C025989-BF9D-4F5C-9858-08FC7D3B8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634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7620708-2623-4B88-9CFA-D969618B4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098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1681FD8-960A-4075-8540-846386C01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5494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DC2D371-739A-46F8-B5E8-D2403C448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033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EF76644-2592-4E2A-BA3C-4269C6DD5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055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2EB5AFF-25CB-4377-8D76-4CF12AC64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959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AC438A6-44AE-4357-B815-6E54B833F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728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1936695-0587-49BD-B849-19209FA55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261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E460F92-EEB2-4CCE-B4C2-08222EBF0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808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5FBD84C-AA47-4C43-B08B-BC365E472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930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4B198A0-2623-47A9-A958-3DB944A18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510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048AC1-D8B1-4407-B7B8-4EDE49BAF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633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70000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6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44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オンライン診療アプリ「ヤードック」の利用の流れを表すイラスト">
            <a:extLst>
              <a:ext uri="{FF2B5EF4-FFF2-40B4-BE49-F238E27FC236}">
                <a16:creationId xmlns:a16="http://schemas.microsoft.com/office/drawing/2014/main" id="{17D86C31-1BE1-40AE-8B5F-3472D87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971800"/>
            <a:ext cx="6588000" cy="1134232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515112" y="1399032"/>
            <a:ext cx="8280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［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］</a:t>
            </a: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スマートフォンなどの端末を使用し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利用できるサービスです。それ以外に疾患管理のサービスも有りますが、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今回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についてご説明します。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ご利用までの流れ</a:t>
            </a:r>
            <a:endParaRPr lang="ja-JP" altLang="en-US" dirty="0">
              <a:solidFill>
                <a:srgbClr val="009650"/>
              </a:solidFill>
            </a:endParaRPr>
          </a:p>
        </p:txBody>
      </p:sp>
      <p:sp>
        <p:nvSpPr>
          <p:cNvPr id="32" name="タイトル 9">
            <a:extLst>
              <a:ext uri="{FF2B5EF4-FFF2-40B4-BE49-F238E27FC236}">
                <a16:creationId xmlns:a16="http://schemas.microsoft.com/office/drawing/2014/main" id="{CA2B6507-1ACA-453C-97C4-5D298B773253}"/>
              </a:ext>
            </a:extLst>
          </p:cNvPr>
          <p:cNvSpPr txBox="1">
            <a:spLocks/>
          </p:cNvSpPr>
          <p:nvPr/>
        </p:nvSpPr>
        <p:spPr>
          <a:xfrm>
            <a:off x="2095953" y="585403"/>
            <a:ext cx="7200000" cy="50921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kumimoji="0" lang="ja-JP" altLang="en-US" sz="2737" kern="0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endParaRPr kumimoji="0" lang="ja-JP" altLang="en-US" sz="2737" kern="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DBEA4F5A-816A-4EE7-87E3-93979DCD151A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46800" y="500746"/>
            <a:ext cx="6840000" cy="54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ja-JP" altLang="en-US" sz="3200" dirty="0"/>
              <a:t>オ</a:t>
            </a:r>
            <a:r>
              <a:rPr lang="ja-JP" altLang="en-US" sz="3200" spc="8" dirty="0"/>
              <a:t>ン</a:t>
            </a:r>
            <a:r>
              <a:rPr lang="ja-JP" altLang="en-US" sz="3200" spc="-13" dirty="0"/>
              <a:t>ラ</a:t>
            </a:r>
            <a:r>
              <a:rPr lang="ja-JP" altLang="en-US" sz="3200" spc="-22" dirty="0"/>
              <a:t>イ</a:t>
            </a:r>
            <a:r>
              <a:rPr lang="ja-JP" altLang="en-US" sz="3200" spc="8" dirty="0"/>
              <a:t>ン</a:t>
            </a:r>
            <a:r>
              <a:rPr lang="ja-JP" altLang="en-US" sz="3200" dirty="0"/>
              <a:t>診療</a:t>
            </a:r>
            <a:r>
              <a:rPr lang="ja-JP" altLang="en-US" sz="3200" spc="5" dirty="0"/>
              <a:t>ア</a:t>
            </a:r>
            <a:r>
              <a:rPr lang="ja-JP" altLang="en-US" sz="3200" spc="-5" dirty="0"/>
              <a:t>プ</a:t>
            </a:r>
            <a:r>
              <a:rPr lang="ja-JP" altLang="en-US" sz="3200" spc="-13" dirty="0"/>
              <a:t>リ</a:t>
            </a:r>
            <a:r>
              <a:rPr lang="en-US" altLang="ja-JP" sz="3200" spc="-13" dirty="0" err="1"/>
              <a:t>YaDoc</a:t>
            </a:r>
            <a:r>
              <a:rPr lang="en-US" altLang="ja-JP" sz="3200" spc="-13" dirty="0"/>
              <a:t> </a:t>
            </a:r>
            <a:endParaRPr lang="ja-JP" altLang="en-US" sz="32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FC2B4B2-3ECD-41FF-A6BD-C9F28D9E3414}"/>
              </a:ext>
            </a:extLst>
          </p:cNvPr>
          <p:cNvSpPr txBox="1"/>
          <p:nvPr/>
        </p:nvSpPr>
        <p:spPr>
          <a:xfrm>
            <a:off x="609600" y="5968821"/>
            <a:ext cx="7560000" cy="22641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本サービスは無料でご利用できま</a:t>
            </a:r>
            <a:r>
              <a:rPr lang="ja-JP" altLang="en-US" sz="14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す</a:t>
            </a: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（ただし通話にかかる通信費、および診察費は必要です</a:t>
            </a:r>
            <a:r>
              <a:rPr lang="ja-JP" altLang="en-US" sz="14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）</a:t>
            </a: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。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45975" y="4238800"/>
            <a:ext cx="1800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オンライン診療対応の医療機関を探す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希望する医療機関のホームページなどで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可能かどうか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確認します。</a:t>
            </a:r>
            <a:endParaRPr lang="ja-JP" altLang="en-US" sz="14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43851" y="4238800"/>
            <a:ext cx="180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予約をする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852089" y="4238800"/>
            <a:ext cx="180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オンライン診察を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受ける</a:t>
            </a: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予約完了後、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アプリから診察を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受ける事ができる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ようになります。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647938" y="4238800"/>
            <a:ext cx="1800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診察料の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お支払い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支払い方法は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各医療機関へ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ご確認ください。</a:t>
            </a:r>
            <a:endParaRPr lang="ja-JP" altLang="en-US" sz="14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35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字幕 61">
            <a:extLst>
              <a:ext uri="{FF2B5EF4-FFF2-40B4-BE49-F238E27FC236}">
                <a16:creationId xmlns:a16="http://schemas.microsoft.com/office/drawing/2014/main" id="{E5B6A4B9-8F2F-48C0-B070-D7266F7D05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196" y="1400183"/>
            <a:ext cx="8279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ja-JP" altLang="en-US" b="1" spc="-34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約時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間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lang="ja-JP" altLang="en-US" b="1" spc="-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</a:t>
            </a:r>
            <a:r>
              <a:rPr lang="ja-JP" altLang="en-US" b="1" spc="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デ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オ通話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テ</a:t>
            </a:r>
            <a:r>
              <a:rPr lang="ja-JP" altLang="en-US" b="1" spc="-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lang="ja-JP" altLang="en-US" b="1" spc="3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試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て</a:t>
            </a:r>
            <a:endParaRPr lang="en-US" altLang="ja-JP" b="1" spc="22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通</a:t>
            </a:r>
            <a:r>
              <a:rPr lang="ja-JP" altLang="en-US" b="1" spc="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話</a:t>
            </a:r>
            <a:r>
              <a:rPr lang="ja-JP" altLang="en-US" b="1" spc="-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が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正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-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く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行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われ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る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か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確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認</a:t>
            </a:r>
            <a:r>
              <a:rPr lang="ja-JP" altLang="en-US" b="1" spc="2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ょ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う</a:t>
            </a:r>
            <a:endParaRPr lang="ja-JP" altLang="en-US" b="1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3" name="図 32" descr="「設定」画面の一覧から「テスト通話」をタップしている画像">
            <a:extLst>
              <a:ext uri="{FF2B5EF4-FFF2-40B4-BE49-F238E27FC236}">
                <a16:creationId xmlns:a16="http://schemas.microsoft.com/office/drawing/2014/main" id="{E242ECE2-9748-4090-847C-EFDC7D9BA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26"/>
            <a:ext cx="1620000" cy="323999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 descr="「通話環境の確認」画面で「テスト通話を開始する」をタップしている画像">
            <a:extLst>
              <a:ext uri="{FF2B5EF4-FFF2-40B4-BE49-F238E27FC236}">
                <a16:creationId xmlns:a16="http://schemas.microsoft.com/office/drawing/2014/main" id="{F0673C59-20A8-448A-B69A-66319E8E8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26"/>
            <a:ext cx="1620000" cy="294844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 descr="「通話の準備中」と画面に表示されている画像">
            <a:extLst>
              <a:ext uri="{FF2B5EF4-FFF2-40B4-BE49-F238E27FC236}">
                <a16:creationId xmlns:a16="http://schemas.microsoft.com/office/drawing/2014/main" id="{E6E56DE9-2E41-4C0C-80ED-ECA3628E2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41" y="2362226"/>
            <a:ext cx="1620000" cy="294655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2286000"/>
            <a:ext cx="2520000" cy="25821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開始する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2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秒程度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待ちましょう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01176" y="4768710"/>
            <a:ext cx="1548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837950" y="4463910"/>
            <a:ext cx="1548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ビデオ通話の事前テスト</a:t>
            </a:r>
            <a:endParaRPr kumimoji="0" lang="ja-JP" altLang="en-US" sz="3200" kern="0" dirty="0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6781800" y="2209799"/>
            <a:ext cx="296586" cy="293005"/>
            <a:chOff x="423244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4694904" y="4326192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2561304" y="4621160"/>
            <a:ext cx="296587" cy="293005"/>
            <a:chOff x="2897417" y="3995693"/>
            <a:chExt cx="296587" cy="293005"/>
          </a:xfrm>
        </p:grpSpPr>
        <p:sp>
          <p:nvSpPr>
            <p:cNvPr id="63" name="円/楕円 6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8" name="図形グループ 27"/>
          <p:cNvGrpSpPr>
            <a:grpSpLocks noChangeAspect="1"/>
          </p:cNvGrpSpPr>
          <p:nvPr/>
        </p:nvGrpSpPr>
        <p:grpSpPr>
          <a:xfrm>
            <a:off x="4278351" y="3265230"/>
            <a:ext cx="450000" cy="337500"/>
            <a:chOff x="3355262" y="5469690"/>
            <a:chExt cx="720000" cy="540000"/>
          </a:xfrm>
        </p:grpSpPr>
        <p:cxnSp>
          <p:nvCxnSpPr>
            <p:cNvPr id="29" name="カギ線コネクタ 28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図形グループ 30"/>
          <p:cNvGrpSpPr>
            <a:grpSpLocks noChangeAspect="1"/>
          </p:cNvGrpSpPr>
          <p:nvPr/>
        </p:nvGrpSpPr>
        <p:grpSpPr>
          <a:xfrm>
            <a:off x="6417776" y="3265230"/>
            <a:ext cx="450000" cy="337500"/>
            <a:chOff x="3355262" y="5469690"/>
            <a:chExt cx="720000" cy="540000"/>
          </a:xfrm>
        </p:grpSpPr>
        <p:cxnSp>
          <p:nvCxnSpPr>
            <p:cNvPr id="32" name="カギ線コネクタ 31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21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正面に医師、右上に自分が写っていることを確認し、右下の電話を切るアイコンをタップしている画像">
            <a:extLst>
              <a:ext uri="{FF2B5EF4-FFF2-40B4-BE49-F238E27FC236}">
                <a16:creationId xmlns:a16="http://schemas.microsoft.com/office/drawing/2014/main" id="{85A8CB36-A1EF-4296-836D-35E241A8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90344"/>
            <a:ext cx="1620000" cy="2730565"/>
          </a:xfrm>
          <a:prstGeom prst="rect">
            <a:avLst/>
          </a:prstGeom>
        </p:spPr>
      </p:pic>
      <p:pic>
        <p:nvPicPr>
          <p:cNvPr id="9" name="図 8" descr="「テスト通話」の画面で「応答」をタップしている画像">
            <a:extLst>
              <a:ext uri="{FF2B5EF4-FFF2-40B4-BE49-F238E27FC236}">
                <a16:creationId xmlns:a16="http://schemas.microsoft.com/office/drawing/2014/main" id="{3520207E-1F1C-4F98-A597-2979E8601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90344"/>
            <a:ext cx="1620000" cy="2758100"/>
          </a:xfrm>
          <a:prstGeom prst="rect">
            <a:avLst/>
          </a:prstGeom>
        </p:spPr>
      </p:pic>
      <p:pic>
        <p:nvPicPr>
          <p:cNvPr id="13" name="図 12" descr="画面の真ん中に表示された終了するボタンをタップしている画像">
            <a:extLst>
              <a:ext uri="{FF2B5EF4-FFF2-40B4-BE49-F238E27FC236}">
                <a16:creationId xmlns:a16="http://schemas.microsoft.com/office/drawing/2014/main" id="{F5ADC7F0-569A-42F4-9961-E369FC861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44" y="1990344"/>
            <a:ext cx="1620000" cy="2737241"/>
          </a:xfrm>
          <a:prstGeom prst="rect">
            <a:avLst/>
          </a:prstGeom>
        </p:spPr>
      </p:pic>
      <p:sp>
        <p:nvSpPr>
          <p:cNvPr id="3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53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かかってくるので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右上に自分が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写っていれば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OK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です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また音声は出ません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よければ電話を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切りましょう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終了する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13021" y="4148400"/>
            <a:ext cx="612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073203" y="4290090"/>
            <a:ext cx="468000" cy="46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920803" y="2034000"/>
            <a:ext cx="612000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7749603" y="3320910"/>
            <a:ext cx="648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4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ビデオ通話の事前テスト</a:t>
            </a:r>
            <a:endParaRPr kumimoji="0" lang="ja-JP" altLang="en-US" sz="3200" kern="0" dirty="0"/>
          </a:p>
        </p:txBody>
      </p:sp>
      <p:grpSp>
        <p:nvGrpSpPr>
          <p:cNvPr id="52" name="図形グループ 51" descr="画面に「テスト通話を終了しますか？」と表示され、「終了する」をタップしている画像"/>
          <p:cNvGrpSpPr/>
          <p:nvPr/>
        </p:nvGrpSpPr>
        <p:grpSpPr>
          <a:xfrm>
            <a:off x="7598718" y="3170905"/>
            <a:ext cx="296586" cy="293005"/>
            <a:chOff x="5101121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5922318" y="4144296"/>
            <a:ext cx="296586" cy="293005"/>
            <a:chOff x="423244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5769918" y="1895168"/>
            <a:ext cx="296586" cy="293005"/>
            <a:chOff x="3546641" y="3995693"/>
            <a:chExt cx="296586" cy="293005"/>
          </a:xfrm>
        </p:grpSpPr>
        <p:sp>
          <p:nvSpPr>
            <p:cNvPr id="63" name="円/楕円 6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図形グループ 71"/>
          <p:cNvGrpSpPr/>
          <p:nvPr/>
        </p:nvGrpSpPr>
        <p:grpSpPr>
          <a:xfrm>
            <a:off x="3669888" y="4011560"/>
            <a:ext cx="296587" cy="293005"/>
            <a:chOff x="2897417" y="3995693"/>
            <a:chExt cx="296587" cy="293005"/>
          </a:xfrm>
        </p:grpSpPr>
        <p:sp>
          <p:nvSpPr>
            <p:cNvPr id="73" name="円/楕円 7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2" name="図形グループ 31"/>
          <p:cNvGrpSpPr>
            <a:grpSpLocks noChangeAspect="1"/>
          </p:cNvGrpSpPr>
          <p:nvPr/>
        </p:nvGrpSpPr>
        <p:grpSpPr>
          <a:xfrm>
            <a:off x="4331229" y="3265230"/>
            <a:ext cx="450000" cy="337500"/>
            <a:chOff x="3355262" y="5469690"/>
            <a:chExt cx="720000" cy="540000"/>
          </a:xfrm>
        </p:grpSpPr>
        <p:cxnSp>
          <p:nvCxnSpPr>
            <p:cNvPr id="35" name="カギ線コネクタ 34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図形グループ 36"/>
          <p:cNvGrpSpPr>
            <a:grpSpLocks noChangeAspect="1"/>
          </p:cNvGrpSpPr>
          <p:nvPr/>
        </p:nvGrpSpPr>
        <p:grpSpPr>
          <a:xfrm>
            <a:off x="6392365" y="3265230"/>
            <a:ext cx="450000" cy="337500"/>
            <a:chOff x="3355262" y="5469690"/>
            <a:chExt cx="720000" cy="540000"/>
          </a:xfrm>
        </p:grpSpPr>
        <p:cxnSp>
          <p:nvCxnSpPr>
            <p:cNvPr id="40" name="カギ線コネクタ 39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932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1382486"/>
            <a:ext cx="8280000" cy="664028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</a:p>
        </p:txBody>
      </p:sp>
      <p:pic>
        <p:nvPicPr>
          <p:cNvPr id="6" name="図 5" descr="実際に診療が始まり、画面正面に医師、右上に自分が表示されている画像">
            <a:extLst>
              <a:ext uri="{FF2B5EF4-FFF2-40B4-BE49-F238E27FC236}">
                <a16:creationId xmlns:a16="http://schemas.microsoft.com/office/drawing/2014/main" id="{233102DE-0339-40BA-8A89-E60B7CBC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51949"/>
            <a:ext cx="1800000" cy="3179360"/>
          </a:xfrm>
          <a:prstGeom prst="rect">
            <a:avLst/>
          </a:prstGeom>
        </p:spPr>
      </p:pic>
      <p:pic>
        <p:nvPicPr>
          <p:cNvPr id="8" name="図 7" descr="電話がかかってきた画面で「応答」をタップしている画像">
            <a:extLst>
              <a:ext uri="{FF2B5EF4-FFF2-40B4-BE49-F238E27FC236}">
                <a16:creationId xmlns:a16="http://schemas.microsoft.com/office/drawing/2014/main" id="{F858224D-EB3D-4733-9F28-53658DC95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32" y="1994517"/>
            <a:ext cx="1620000" cy="2627308"/>
          </a:xfrm>
          <a:prstGeom prst="rect">
            <a:avLst/>
          </a:prstGeom>
        </p:spPr>
      </p:pic>
      <p:pic>
        <p:nvPicPr>
          <p:cNvPr id="10" name="図 9" descr="画面に「ヤードックに音声の録音を許可しますか」と表示され、「許可」をタップしている画像&#10;">
            <a:extLst>
              <a:ext uri="{FF2B5EF4-FFF2-40B4-BE49-F238E27FC236}">
                <a16:creationId xmlns:a16="http://schemas.microsoft.com/office/drawing/2014/main" id="{BEB5366C-4632-446D-BD33-51FA94311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94517"/>
            <a:ext cx="1620000" cy="848310"/>
          </a:xfrm>
          <a:prstGeom prst="rect">
            <a:avLst/>
          </a:prstGeom>
        </p:spPr>
      </p:pic>
      <p:pic>
        <p:nvPicPr>
          <p:cNvPr id="12" name="図 11" descr="画面に「ヤードックに写真と動画の撮影を許可しますか」と表示され、「許可」をタップしている画像">
            <a:extLst>
              <a:ext uri="{FF2B5EF4-FFF2-40B4-BE49-F238E27FC236}">
                <a16:creationId xmlns:a16="http://schemas.microsoft.com/office/drawing/2014/main" id="{982B3AE9-BC03-4E0B-A185-11B427120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36464"/>
            <a:ext cx="1620000" cy="1185361"/>
          </a:xfrm>
          <a:prstGeom prst="rect">
            <a:avLst/>
          </a:prstGeom>
        </p:spPr>
      </p:pic>
      <p:sp>
        <p:nvSpPr>
          <p:cNvPr id="2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2107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872032" y="4000363"/>
            <a:ext cx="612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6129739" y="4230541"/>
            <a:ext cx="36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097336" y="2449323"/>
            <a:ext cx="36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A9D84B-E9C0-45B9-BE4A-5FF1D5BDB7EB}"/>
              </a:ext>
            </a:extLst>
          </p:cNvPr>
          <p:cNvSpPr txBox="1"/>
          <p:nvPr/>
        </p:nvSpPr>
        <p:spPr>
          <a:xfrm>
            <a:off x="505822" y="5706931"/>
            <a:ext cx="31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やり取りはできません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ビデオ通話で診察</a:t>
            </a: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6925206" y="1887792"/>
            <a:ext cx="296586" cy="293005"/>
            <a:chOff x="510112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図形グループ 48"/>
          <p:cNvGrpSpPr/>
          <p:nvPr/>
        </p:nvGrpSpPr>
        <p:grpSpPr>
          <a:xfrm>
            <a:off x="5971478" y="4075472"/>
            <a:ext cx="296586" cy="293005"/>
            <a:chOff x="4232441" y="3995693"/>
            <a:chExt cx="296586" cy="293005"/>
          </a:xfrm>
        </p:grpSpPr>
        <p:sp>
          <p:nvSpPr>
            <p:cNvPr id="50" name="円/楕円 4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5951814" y="2293376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3729005" y="3859160"/>
            <a:ext cx="296587" cy="293005"/>
            <a:chOff x="2897417" y="3995693"/>
            <a:chExt cx="296587" cy="293005"/>
          </a:xfrm>
        </p:grpSpPr>
        <p:sp>
          <p:nvSpPr>
            <p:cNvPr id="81" name="円/楕円 8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8" name="図形グループ 37"/>
          <p:cNvGrpSpPr>
            <a:grpSpLocks noChangeAspect="1"/>
          </p:cNvGrpSpPr>
          <p:nvPr/>
        </p:nvGrpSpPr>
        <p:grpSpPr>
          <a:xfrm>
            <a:off x="4485655" y="2234250"/>
            <a:ext cx="450000" cy="337500"/>
            <a:chOff x="3355262" y="5469690"/>
            <a:chExt cx="720000" cy="540000"/>
          </a:xfrm>
        </p:grpSpPr>
        <p:cxnSp>
          <p:nvCxnSpPr>
            <p:cNvPr id="41" name="カギ線コネクタ 4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図形グループ 42"/>
          <p:cNvGrpSpPr>
            <a:grpSpLocks noChangeAspect="1"/>
          </p:cNvGrpSpPr>
          <p:nvPr/>
        </p:nvGrpSpPr>
        <p:grpSpPr>
          <a:xfrm rot="5400000">
            <a:off x="5608935" y="2951850"/>
            <a:ext cx="450000" cy="337500"/>
            <a:chOff x="3355262" y="5469690"/>
            <a:chExt cx="720000" cy="540000"/>
          </a:xfrm>
        </p:grpSpPr>
        <p:cxnSp>
          <p:nvCxnSpPr>
            <p:cNvPr id="48" name="カギ線コネクタ 47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図形グループ 52"/>
          <p:cNvGrpSpPr>
            <a:grpSpLocks noChangeAspect="1"/>
          </p:cNvGrpSpPr>
          <p:nvPr/>
        </p:nvGrpSpPr>
        <p:grpSpPr>
          <a:xfrm>
            <a:off x="6484200" y="3863025"/>
            <a:ext cx="450000" cy="337500"/>
            <a:chOff x="3355262" y="5469690"/>
            <a:chExt cx="720000" cy="540000"/>
          </a:xfrm>
        </p:grpSpPr>
        <p:cxnSp>
          <p:nvCxnSpPr>
            <p:cNvPr id="55" name="カギ線コネクタ 54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38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256" y="1399032"/>
            <a:ext cx="8280000" cy="664028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</a:p>
        </p:txBody>
      </p:sp>
      <p:pic>
        <p:nvPicPr>
          <p:cNvPr id="11" name="図 10" descr="画面右下にある「ヤードック」をタップしている画像">
            <a:extLst>
              <a:ext uri="{FF2B5EF4-FFF2-40B4-BE49-F238E27FC236}">
                <a16:creationId xmlns:a16="http://schemas.microsoft.com/office/drawing/2014/main" id="{F07971F8-021F-4518-8742-9CB7A556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43310"/>
            <a:ext cx="1620000" cy="2044164"/>
          </a:xfrm>
          <a:prstGeom prst="rect">
            <a:avLst/>
          </a:prstGeom>
        </p:spPr>
      </p:pic>
      <p:pic>
        <p:nvPicPr>
          <p:cNvPr id="6" name="図 5" descr="実際に診療が始まり、画面正面に医師、右上に自分が表示されている画像">
            <a:extLst>
              <a:ext uri="{FF2B5EF4-FFF2-40B4-BE49-F238E27FC236}">
                <a16:creationId xmlns:a16="http://schemas.microsoft.com/office/drawing/2014/main" id="{233102DE-0339-40BA-8A89-E60B7CBCA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47910"/>
            <a:ext cx="1800000" cy="3179360"/>
          </a:xfrm>
          <a:prstGeom prst="rect">
            <a:avLst/>
          </a:prstGeom>
        </p:spPr>
      </p:pic>
      <p:pic>
        <p:nvPicPr>
          <p:cNvPr id="8" name="図 7" descr="電話がかかってきた画面で「応答」をタップしている画像">
            <a:extLst>
              <a:ext uri="{FF2B5EF4-FFF2-40B4-BE49-F238E27FC236}">
                <a16:creationId xmlns:a16="http://schemas.microsoft.com/office/drawing/2014/main" id="{F858224D-EB3D-4733-9F28-53658DC95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2000310"/>
            <a:ext cx="1620000" cy="2627308"/>
          </a:xfrm>
          <a:prstGeom prst="rect">
            <a:avLst/>
          </a:prstGeom>
        </p:spPr>
      </p:pic>
      <p:sp>
        <p:nvSpPr>
          <p:cNvPr id="29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2977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もしロックして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いたらスライドで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オン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に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の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アイコンを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862200" y="4025820"/>
            <a:ext cx="612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5997003" y="4559220"/>
            <a:ext cx="576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ビデオ通話で診察</a:t>
            </a: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6912918" y="1890252"/>
            <a:ext cx="296586" cy="293005"/>
            <a:chOff x="5101121" y="3995693"/>
            <a:chExt cx="296586" cy="293005"/>
          </a:xfrm>
        </p:grpSpPr>
        <p:sp>
          <p:nvSpPr>
            <p:cNvPr id="47" name="円/楕円 46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5848574" y="4407312"/>
            <a:ext cx="296586" cy="293005"/>
            <a:chOff x="4232441" y="3995693"/>
            <a:chExt cx="296586" cy="293005"/>
          </a:xfrm>
        </p:grpSpPr>
        <p:sp>
          <p:nvSpPr>
            <p:cNvPr id="51" name="円/楕円 5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3716160" y="3881288"/>
            <a:ext cx="296587" cy="293005"/>
            <a:chOff x="2897417" y="3995693"/>
            <a:chExt cx="296587" cy="293005"/>
          </a:xfrm>
        </p:grpSpPr>
        <p:sp>
          <p:nvSpPr>
            <p:cNvPr id="79" name="円/楕円 7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FEA9D84B-E9C0-45B9-BE4A-5FF1D5BDB7EB}"/>
              </a:ext>
            </a:extLst>
          </p:cNvPr>
          <p:cNvSpPr txBox="1"/>
          <p:nvPr/>
        </p:nvSpPr>
        <p:spPr>
          <a:xfrm>
            <a:off x="505822" y="5706931"/>
            <a:ext cx="31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やり取りはできません</a:t>
            </a:r>
          </a:p>
        </p:txBody>
      </p:sp>
      <p:grpSp>
        <p:nvGrpSpPr>
          <p:cNvPr id="38" name="図形グループ 37"/>
          <p:cNvGrpSpPr>
            <a:grpSpLocks noChangeAspect="1"/>
          </p:cNvGrpSpPr>
          <p:nvPr/>
        </p:nvGrpSpPr>
        <p:grpSpPr>
          <a:xfrm>
            <a:off x="4485655" y="2181225"/>
            <a:ext cx="450000" cy="337500"/>
            <a:chOff x="3355262" y="5469690"/>
            <a:chExt cx="720000" cy="540000"/>
          </a:xfrm>
        </p:grpSpPr>
        <p:cxnSp>
          <p:nvCxnSpPr>
            <p:cNvPr id="41" name="カギ線コネクタ 4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 descr="画面をロックしていた場合、「スライドで応答」をスライドして「オン」にしている画像">
            <a:extLst>
              <a:ext uri="{FF2B5EF4-FFF2-40B4-BE49-F238E27FC236}">
                <a16:creationId xmlns:a16="http://schemas.microsoft.com/office/drawing/2014/main" id="{D83BFF91-FD65-42E7-9F5A-5B61B15C4F90}"/>
              </a:ext>
            </a:extLst>
          </p:cNvPr>
          <p:cNvGrpSpPr/>
          <p:nvPr/>
        </p:nvGrpSpPr>
        <p:grpSpPr>
          <a:xfrm>
            <a:off x="4882558" y="1858296"/>
            <a:ext cx="1766642" cy="1194366"/>
            <a:chOff x="4882558" y="1858296"/>
            <a:chExt cx="1766642" cy="119436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2E1046A-850E-4259-96DD-45D48293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000310"/>
              <a:ext cx="1620000" cy="655147"/>
            </a:xfrm>
            <a:prstGeom prst="rect">
              <a:avLst/>
            </a:prstGeom>
          </p:spPr>
        </p:pic>
        <p:sp>
          <p:nvSpPr>
            <p:cNvPr id="73" name="上矢印 72"/>
            <p:cNvSpPr>
              <a:spLocks/>
            </p:cNvSpPr>
            <p:nvPr/>
          </p:nvSpPr>
          <p:spPr>
            <a:xfrm rot="5400000">
              <a:off x="5734800" y="1943910"/>
              <a:ext cx="360000" cy="972000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図形グループ 74"/>
            <p:cNvGrpSpPr/>
            <p:nvPr/>
          </p:nvGrpSpPr>
          <p:grpSpPr>
            <a:xfrm>
              <a:off x="4882558" y="1858296"/>
              <a:ext cx="296586" cy="293005"/>
              <a:chOff x="354664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図形グループ 42"/>
            <p:cNvGrpSpPr>
              <a:grpSpLocks noChangeAspect="1"/>
            </p:cNvGrpSpPr>
            <p:nvPr/>
          </p:nvGrpSpPr>
          <p:grpSpPr>
            <a:xfrm rot="5400000">
              <a:off x="5608935" y="2658912"/>
              <a:ext cx="450000" cy="337500"/>
              <a:chOff x="3355262" y="5469690"/>
              <a:chExt cx="720000" cy="540000"/>
            </a:xfrm>
          </p:grpSpPr>
          <p:cxnSp>
            <p:nvCxnSpPr>
              <p:cNvPr id="44" name="カギ線コネクタ 43"/>
              <p:cNvCxnSpPr/>
              <p:nvPr/>
            </p:nvCxnSpPr>
            <p:spPr>
              <a:xfrm rot="2700000">
                <a:off x="3429000" y="5469690"/>
                <a:ext cx="540000" cy="540000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355262" y="5737225"/>
                <a:ext cx="72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図形グループ 51"/>
          <p:cNvGrpSpPr>
            <a:grpSpLocks noChangeAspect="1"/>
          </p:cNvGrpSpPr>
          <p:nvPr/>
        </p:nvGrpSpPr>
        <p:grpSpPr>
          <a:xfrm>
            <a:off x="6484200" y="3810000"/>
            <a:ext cx="450000" cy="337500"/>
            <a:chOff x="3355262" y="5469690"/>
            <a:chExt cx="720000" cy="540000"/>
          </a:xfrm>
        </p:grpSpPr>
        <p:cxnSp>
          <p:nvCxnSpPr>
            <p:cNvPr id="53" name="カギ線コネクタ 52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841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87324" y="1298475"/>
            <a:ext cx="6840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決済方法は、医療機関の設定に応じて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ja-JP" altLang="ja-JP" sz="1800" b="1" kern="100" spc="-10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｢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診療後の銀行振込</a:t>
            </a:r>
            <a:r>
              <a:rPr lang="ja-JP" altLang="ja-JP" sz="1800" b="1" kern="100" spc="-1000" dirty="0">
                <a:latin typeface="Meiryo" charset="-128"/>
                <a:ea typeface="Meiryo" charset="-128"/>
                <a:cs typeface="Meiryo" charset="-128"/>
              </a:rPr>
              <a:t>」 </a:t>
            </a:r>
            <a:endParaRPr lang="en-US" altLang="ja-JP" sz="1800" b="1" kern="100" spc="-10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次回来院時のお支払</a:t>
            </a:r>
            <a:r>
              <a:rPr lang="en-US" altLang="ja-JP" sz="1800" b="1" kern="10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などを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お選びいただけるようになっております。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>
                <a:latin typeface="Meiryo" charset="-128"/>
                <a:ea typeface="Meiryo" charset="-128"/>
                <a:cs typeface="Meiryo" charset="-128"/>
              </a:rPr>
              <a:t> </a:t>
            </a:r>
            <a:endParaRPr lang="ja-JP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クレジットカードによる決済をご利用になる場合は、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予めクレジットカード情報の登録をお願いいたします。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※操作にご不明点がある場合は、</a:t>
            </a:r>
            <a:endParaRPr lang="en-US" altLang="ja-JP" sz="18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1800" b="1" kern="100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ja-JP" sz="1800" b="1" kern="100" dirty="0">
                <a:latin typeface="Meiryo" charset="-128"/>
                <a:ea typeface="Meiryo" charset="-128"/>
                <a:cs typeface="Meiryo" charset="-128"/>
              </a:rPr>
              <a:t>サポートセンターまでお問合せください。</a:t>
            </a:r>
            <a:endParaRPr lang="ja-JP" altLang="ja-JP" sz="1800" b="1" kern="100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spcBef>
                <a:spcPts val="85"/>
              </a:spcBef>
              <a:tabLst>
                <a:tab pos="26193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お支払い方法</a:t>
            </a:r>
          </a:p>
        </p:txBody>
      </p:sp>
    </p:spTree>
    <p:extLst>
      <p:ext uri="{BB962C8B-B14F-4D97-AF65-F5344CB8AC3E}">
        <p14:creationId xmlns:p14="http://schemas.microsoft.com/office/powerpoint/2010/main" val="237567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「設定」画面の一覧から「クレジットカード」をタップしている画像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0" y="1993222"/>
            <a:ext cx="1637472" cy="354365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図 8" descr="「クレジットカード」画面で「クレジットカードを登録する」ボタンをタップしている画像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85" y="1993222"/>
            <a:ext cx="1637472" cy="354365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図 9" descr="「カードの登録」画面と下部にある「追加する」ボタンの画像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03" y="1993222"/>
            <a:ext cx="1637472" cy="354365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4224757" y="5196941"/>
            <a:ext cx="409036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68"/>
          <p:cNvSpPr>
            <a:spLocks noChangeAspect="1"/>
          </p:cNvSpPr>
          <p:nvPr/>
        </p:nvSpPr>
        <p:spPr>
          <a:xfrm>
            <a:off x="2958799" y="2837062"/>
            <a:ext cx="235205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95600" y="3121050"/>
            <a:ext cx="1764000" cy="247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138267" y="3898222"/>
            <a:ext cx="1188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837000" y="2329928"/>
            <a:ext cx="1764000" cy="17206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37000" y="4234928"/>
            <a:ext cx="1764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56000" cy="39132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設定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カード番号、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名義、有効期限、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セキュリティコード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➎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256" y="1399032"/>
            <a:ext cx="8280000" cy="378040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クレジットカードの場合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お支払い方法</a:t>
            </a:r>
          </a:p>
        </p:txBody>
      </p:sp>
      <p:grpSp>
        <p:nvGrpSpPr>
          <p:cNvPr id="59" name="図形グループ 58"/>
          <p:cNvGrpSpPr/>
          <p:nvPr/>
        </p:nvGrpSpPr>
        <p:grpSpPr>
          <a:xfrm>
            <a:off x="6694150" y="4392067"/>
            <a:ext cx="296586" cy="293005"/>
            <a:chOff x="5878361" y="3995693"/>
            <a:chExt cx="296586" cy="293005"/>
          </a:xfrm>
        </p:grpSpPr>
        <p:sp>
          <p:nvSpPr>
            <p:cNvPr id="60" name="円/楕円 59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図形グループ 61"/>
          <p:cNvGrpSpPr/>
          <p:nvPr/>
        </p:nvGrpSpPr>
        <p:grpSpPr>
          <a:xfrm>
            <a:off x="6694150" y="2202424"/>
            <a:ext cx="296586" cy="293005"/>
            <a:chOff x="5101121" y="3995693"/>
            <a:chExt cx="296586" cy="293005"/>
          </a:xfrm>
        </p:grpSpPr>
        <p:sp>
          <p:nvSpPr>
            <p:cNvPr id="63" name="円/楕円 6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図形グループ 64"/>
          <p:cNvGrpSpPr/>
          <p:nvPr/>
        </p:nvGrpSpPr>
        <p:grpSpPr>
          <a:xfrm>
            <a:off x="5000542" y="3746088"/>
            <a:ext cx="296586" cy="293005"/>
            <a:chOff x="423244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図形グループ 67"/>
          <p:cNvGrpSpPr/>
          <p:nvPr/>
        </p:nvGrpSpPr>
        <p:grpSpPr>
          <a:xfrm>
            <a:off x="4531054" y="2973763"/>
            <a:ext cx="296586" cy="293005"/>
            <a:chOff x="354664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4095973" y="5060659"/>
            <a:ext cx="296587" cy="293005"/>
            <a:chOff x="2897417" y="3995693"/>
            <a:chExt cx="296587" cy="293005"/>
          </a:xfrm>
        </p:grpSpPr>
        <p:sp>
          <p:nvSpPr>
            <p:cNvPr id="72" name="円/楕円 7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8" name="図形グループ 37"/>
          <p:cNvGrpSpPr>
            <a:grpSpLocks noChangeAspect="1"/>
          </p:cNvGrpSpPr>
          <p:nvPr/>
        </p:nvGrpSpPr>
        <p:grpSpPr>
          <a:xfrm>
            <a:off x="4402789" y="3548700"/>
            <a:ext cx="450000" cy="337500"/>
            <a:chOff x="3355262" y="5469690"/>
            <a:chExt cx="720000" cy="540000"/>
          </a:xfrm>
        </p:grpSpPr>
        <p:cxnSp>
          <p:nvCxnSpPr>
            <p:cNvPr id="39" name="カギ線コネクタ 38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図形グループ 40"/>
          <p:cNvGrpSpPr>
            <a:grpSpLocks noChangeAspect="1"/>
          </p:cNvGrpSpPr>
          <p:nvPr/>
        </p:nvGrpSpPr>
        <p:grpSpPr>
          <a:xfrm>
            <a:off x="6361625" y="3548700"/>
            <a:ext cx="450000" cy="337500"/>
            <a:chOff x="3355262" y="5469690"/>
            <a:chExt cx="720000" cy="540000"/>
          </a:xfrm>
        </p:grpSpPr>
        <p:cxnSp>
          <p:nvCxnSpPr>
            <p:cNvPr id="42" name="カギ線コネクタ 41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31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91600" y="1367592"/>
            <a:ext cx="6660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HP</a:t>
            </a: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https://www.yadoc.jp/</a:t>
            </a:r>
          </a:p>
          <a:p>
            <a:pPr>
              <a:spcAft>
                <a:spcPts val="0"/>
              </a:spcAft>
            </a:pP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 err="1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en-US" altLang="ja-JP" sz="2000" b="1" kern="100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サポートセンター </a:t>
            </a: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平日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10:00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～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17:00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電話番号：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0120-22-8109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E-mail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ps@yadoc.jp</a:t>
            </a:r>
            <a:endParaRPr lang="ja-JP" altLang="ja-JP" sz="2000" b="1" kern="100" dirty="0">
              <a:solidFill>
                <a:srgbClr val="4472C4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運営会社</a:t>
            </a: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株式会社インテグリティ・ヘルスケア</a:t>
            </a: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URL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https://www.integrity-healthcare.co.jp/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ja-JP" sz="1800" b="1" u="sng" kern="1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【9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>
                <a:latin typeface="AoyagiKouzanFontT"/>
              </a:rPr>
              <a:t>操作に困ったときのご案内</a:t>
            </a:r>
            <a:endParaRPr kumimoji="0" lang="ja-JP" altLang="en-US" sz="3200" kern="0" dirty="0"/>
          </a:p>
        </p:txBody>
      </p:sp>
      <p:pic>
        <p:nvPicPr>
          <p:cNvPr id="1057" name="Object" descr="ヤードックホームページのQRコード"/>
          <p:cNvPicPr preferRelativeResize="0"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0810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1058" name="Object" descr="運営会社株式会社インテグリティ・ヘルスケアのホームページのQRコード&#10;"/>
          <p:cNvPicPr preferRelativeResize="0">
            <a:picLocks noChangeAspect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4538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7062" y="2345750"/>
            <a:ext cx="7920000" cy="252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9CFDF9A3-1799-4160-BE9E-CDC249CF6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58069"/>
              </p:ext>
            </p:extLst>
          </p:nvPr>
        </p:nvGraphicFramePr>
        <p:xfrm>
          <a:off x="607062" y="2344467"/>
          <a:ext cx="7920001" cy="2954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505">
                <a:tc>
                  <a:txBody>
                    <a:bodyPr/>
                    <a:lstStyle/>
                    <a:p>
                      <a:pPr marL="177800" lvl="0" indent="-80963" algn="l">
                        <a:lnSpc>
                          <a:spcPct val="1000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sz="14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アイコン</a:t>
                      </a:r>
                    </a:p>
                  </a:txBody>
                  <a:tcPr marL="0" marR="0" marT="43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lvl="0" indent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1219200" algn="l"/>
                          <a:tab pos="1676400" algn="l"/>
                          <a:tab pos="1981200" algn="l"/>
                        </a:tabLst>
                      </a:pPr>
                      <a:r>
                        <a:rPr sz="14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</a:p>
                  </a:txBody>
                  <a:tcPr marL="0" marR="0" marT="43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513" lvl="0" indent="-236538" algn="l">
                        <a:lnSpc>
                          <a:spcPct val="1000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sz="14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</a:t>
                      </a:r>
                    </a:p>
                  </a:txBody>
                  <a:tcPr marL="0" marR="0" marT="439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759"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sz="12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疾患管理システム</a:t>
                      </a:r>
                      <a:r>
                        <a:rPr lang="en-US" altLang="ja-JP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YaDo</a:t>
                      </a:r>
                      <a:r>
                        <a:rPr lang="en-US" altLang="ja-JP" sz="1400" b="0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c</a:t>
                      </a: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（ヤードック</a:t>
                      </a:r>
                      <a:r>
                        <a:rPr lang="ja-JP" altLang="en-US" sz="1400" b="0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利用する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患者様用のアプリです。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400" b="1" i="0" spc="0" dirty="0">
                          <a:solidFill>
                            <a:srgbClr val="009650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主な機能</a:t>
                      </a: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4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病歴管理：</a:t>
                      </a:r>
                      <a:r>
                        <a:rPr lang="ja-JP" altLang="en-US" sz="14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血圧など日々の健康状態を記録し、</a:t>
                      </a:r>
                      <a:endParaRPr lang="en-US" altLang="ja-JP" sz="14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4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振り返ることができます。医師と共有し</a:t>
                      </a:r>
                      <a:endParaRPr lang="en-US" altLang="ja-JP" sz="14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14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相談することにより良い診療につながります。</a:t>
                      </a: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オンライン診療：</a:t>
                      </a:r>
                      <a:r>
                        <a:rPr lang="ja-JP" altLang="en-US" sz="14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通常の対面診療に加えて、</a:t>
                      </a:r>
                      <a:endParaRPr lang="en-US" altLang="ja-JP" sz="14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ご自宅などで医師の表情を見ながら</a:t>
                      </a:r>
                      <a:endParaRPr lang="en-US" altLang="ja-JP" sz="14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診察を受けることが出来ます。</a:t>
                      </a:r>
                      <a:endParaRPr lang="en-US" altLang="ja-JP" sz="14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040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Integrity  Healthcare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00" b="1" i="0" spc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Co.,Ltd</a:t>
                      </a:r>
                      <a:r>
                        <a:rPr lang="en-US" sz="14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  </a:t>
                      </a:r>
                      <a:endParaRPr sz="1400" b="1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09575" algn="l"/>
                        </a:tabLst>
                      </a:pPr>
                      <a:r>
                        <a:rPr sz="14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	</a:t>
                      </a:r>
                      <a:r>
                        <a:rPr lang="en-US" sz="14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1.47.0</a:t>
                      </a:r>
                      <a:endParaRPr sz="1400" b="1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en-US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アプリのご利用は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無料ですが、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altLang="ja-JP" sz="14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｢</a:t>
                      </a: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</a:t>
                      </a:r>
                      <a:r>
                        <a:rPr lang="en-US" altLang="ja-JP" sz="1400" b="0" i="0" kern="100">
                          <a:latin typeface="Meiryo" charset="-128"/>
                          <a:ea typeface="Meiryo" charset="-128"/>
                          <a:cs typeface="Meiryo" charset="-128"/>
                        </a:rPr>
                        <a:t>｣</a:t>
                      </a: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による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受診は、医療費が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発生します。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またご利用にあたっての</a:t>
                      </a:r>
                      <a:endParaRPr lang="en-US" altLang="ja-JP"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14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通信費は必要です。</a:t>
                      </a:r>
                      <a:endParaRPr sz="14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2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954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80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図 7" descr="Playストアの「CLINICS 」アプリのアイコンの画像">
            <a:extLst>
              <a:ext uri="{FF2B5EF4-FFF2-40B4-BE49-F238E27FC236}">
                <a16:creationId xmlns:a16="http://schemas.microsoft.com/office/drawing/2014/main" id="{3FAC3FDF-540A-4A6F-8088-A664A528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6" y="2800186"/>
            <a:ext cx="1050691" cy="107816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3A81291-E142-4615-871A-DC31CC913E6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2133" y="1384270"/>
            <a:ext cx="7920000" cy="864000"/>
          </a:xfrm>
          <a:prstGeom prst="rect">
            <a:avLst/>
          </a:prstGeom>
        </p:spPr>
        <p:txBody>
          <a:bodyPr/>
          <a:lstStyle/>
          <a:p>
            <a:r>
              <a:rPr lang="en-US" altLang="ja-JP" b="1" spc="82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en-US" altLang="ja-JP" b="1" spc="-64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b="1" spc="-34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場合</a:t>
            </a:r>
            <a:endParaRPr lang="en-US" altLang="ja-JP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just"/>
            <a:r>
              <a:rPr lang="en-US" altLang="ja-JP" b="1" spc="-137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Play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ストア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b="1" spc="13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b="1" spc="13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b="1" spc="192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ja-JP" altLang="en-US" b="1" spc="209" dirty="0">
                <a:latin typeface="Meiryo" charset="-128"/>
                <a:ea typeface="Meiryo" charset="-128"/>
                <a:cs typeface="Meiryo" charset="-128"/>
              </a:rPr>
              <a:t>して</a:t>
            </a:r>
            <a:endParaRPr lang="en-US" altLang="ja-JP" b="1" spc="209" dirty="0">
              <a:latin typeface="Meiryo" charset="-128"/>
              <a:ea typeface="Meiryo" charset="-128"/>
              <a:cs typeface="Meiryo" charset="-128"/>
            </a:endParaRPr>
          </a:p>
          <a:p>
            <a:pPr algn="just"/>
            <a:r>
              <a:rPr lang="ja-JP" altLang="en-US" b="1" spc="196" dirty="0">
                <a:latin typeface="Meiryo" charset="-128"/>
                <a:ea typeface="Meiryo" charset="-128"/>
                <a:cs typeface="Meiryo" charset="-128"/>
              </a:rPr>
              <a:t>ア</a:t>
            </a:r>
            <a:r>
              <a:rPr lang="ja-JP" altLang="en-US" b="1" spc="-5" dirty="0">
                <a:latin typeface="Meiryo" charset="-128"/>
                <a:ea typeface="Meiryo" charset="-128"/>
                <a:cs typeface="Meiryo" charset="-128"/>
              </a:rPr>
              <a:t>プリを見つけて</a:t>
            </a:r>
            <a:r>
              <a:rPr lang="ja-JP" altLang="en-US" b="1" spc="171" dirty="0">
                <a:latin typeface="Meiryo" charset="-128"/>
                <a:ea typeface="Meiryo" charset="-128"/>
                <a:cs typeface="Meiryo" charset="-128"/>
              </a:rPr>
              <a:t>イ</a:t>
            </a:r>
            <a:r>
              <a:rPr lang="ja-JP" altLang="en-US" b="1" spc="201" dirty="0"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b="1" spc="171" dirty="0"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lang="ja-JP" altLang="en-US" b="1" spc="205" dirty="0"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lang="ja-JP" altLang="en-US" b="1" spc="145" dirty="0">
                <a:latin typeface="Meiryo" charset="-128"/>
                <a:ea typeface="Meiryo" charset="-128"/>
                <a:cs typeface="Meiryo" charset="-128"/>
              </a:rPr>
              <a:t>ー</a:t>
            </a:r>
            <a:r>
              <a:rPr lang="ja-JP" altLang="en-US" b="1" spc="8" dirty="0">
                <a:latin typeface="Meiryo" charset="-128"/>
                <a:ea typeface="Meiryo" charset="-128"/>
                <a:cs typeface="Meiryo" charset="-128"/>
              </a:rPr>
              <a:t>ルしてください。</a:t>
            </a:r>
            <a:endParaRPr lang="ja-JP" altLang="en-US" dirty="0"/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B7DE3B2F-1F1B-4CD2-AB78-16A0E45F66CC}"/>
              </a:ext>
            </a:extLst>
          </p:cNvPr>
          <p:cNvSpPr txBox="1">
            <a:spLocks/>
          </p:cNvSpPr>
          <p:nvPr/>
        </p:nvSpPr>
        <p:spPr>
          <a:xfrm>
            <a:off x="609600" y="5388430"/>
            <a:ext cx="7200000" cy="1456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647" b="1" i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504200" indent="0" algn="ctr">
              <a:buNone/>
              <a:defRPr sz="2206">
                <a:latin typeface="+mn-lt"/>
                <a:ea typeface="+mn-ea"/>
                <a:cs typeface="+mn-cs"/>
              </a:defRPr>
            </a:lvl2pPr>
            <a:lvl3pPr marL="1008400" indent="0" algn="ctr">
              <a:buNone/>
              <a:defRPr sz="1985">
                <a:latin typeface="+mn-lt"/>
                <a:ea typeface="+mn-ea"/>
                <a:cs typeface="+mn-cs"/>
              </a:defRPr>
            </a:lvl3pPr>
            <a:lvl4pPr marL="1512600" indent="0" algn="ctr">
              <a:buNone/>
              <a:defRPr sz="1764">
                <a:latin typeface="+mn-lt"/>
                <a:ea typeface="+mn-ea"/>
                <a:cs typeface="+mn-cs"/>
              </a:defRPr>
            </a:lvl4pPr>
            <a:lvl5pPr marL="2016801" indent="0" algn="ctr">
              <a:buNone/>
              <a:defRPr sz="1764">
                <a:latin typeface="+mn-lt"/>
                <a:ea typeface="+mn-ea"/>
                <a:cs typeface="+mn-cs"/>
              </a:defRPr>
            </a:lvl5pPr>
            <a:lvl6pPr marL="2521001" indent="0" algn="ctr">
              <a:buNone/>
              <a:defRPr sz="1764">
                <a:latin typeface="+mn-lt"/>
                <a:ea typeface="+mn-ea"/>
                <a:cs typeface="+mn-cs"/>
              </a:defRPr>
            </a:lvl6pPr>
            <a:lvl7pPr marL="3025201" indent="0" algn="ctr">
              <a:buNone/>
              <a:defRPr sz="1764">
                <a:latin typeface="+mn-lt"/>
                <a:ea typeface="+mn-ea"/>
                <a:cs typeface="+mn-cs"/>
              </a:defRPr>
            </a:lvl7pPr>
            <a:lvl8pPr marL="3529401" indent="0" algn="ctr">
              <a:buNone/>
              <a:defRPr sz="1764">
                <a:latin typeface="+mn-lt"/>
                <a:ea typeface="+mn-ea"/>
                <a:cs typeface="+mn-cs"/>
              </a:defRPr>
            </a:lvl8pPr>
            <a:lvl9pPr marL="4033601" indent="0" algn="ctr">
              <a:buNone/>
              <a:defRPr sz="1764"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ja-JP" sz="1800" kern="0" spc="-64" dirty="0">
                <a:solidFill>
                  <a:srgbClr val="009650"/>
                </a:solidFill>
              </a:rPr>
              <a:t>iPhone </a:t>
            </a:r>
            <a:r>
              <a:rPr kumimoji="0" lang="ja-JP" altLang="en-US" sz="1800" kern="0" spc="-34" dirty="0">
                <a:solidFill>
                  <a:srgbClr val="009650"/>
                </a:solidFill>
              </a:rPr>
              <a:t>の</a:t>
            </a:r>
            <a:r>
              <a:rPr kumimoji="0" lang="ja-JP" altLang="en-US" sz="1800" kern="0" dirty="0">
                <a:solidFill>
                  <a:srgbClr val="009650"/>
                </a:solidFill>
              </a:rPr>
              <a:t>場合</a:t>
            </a:r>
            <a:endParaRPr kumimoji="0" lang="en-US" altLang="ja-JP" sz="1800" kern="0" dirty="0">
              <a:solidFill>
                <a:srgbClr val="009650"/>
              </a:solidFill>
            </a:endParaRPr>
          </a:p>
          <a:p>
            <a:r>
              <a:rPr lang="en-US" altLang="ja-JP" sz="1800" spc="-137" dirty="0"/>
              <a:t>｢</a:t>
            </a:r>
            <a:r>
              <a:rPr lang="en-US" altLang="ja-JP" sz="1800" spc="90" dirty="0"/>
              <a:t>App</a:t>
            </a:r>
            <a:r>
              <a:rPr lang="ja-JP" altLang="en-US" sz="1800" spc="-64" dirty="0"/>
              <a:t> </a:t>
            </a:r>
            <a:r>
              <a:rPr lang="en-US" altLang="ja-JP" sz="1800" spc="47" dirty="0"/>
              <a:t>Store</a:t>
            </a:r>
            <a:r>
              <a:rPr lang="en-US" altLang="ja-JP" sz="1800" spc="13" dirty="0"/>
              <a:t>｣</a:t>
            </a:r>
            <a:r>
              <a:rPr lang="ja-JP" altLang="en-US" sz="1800" spc="-17" dirty="0"/>
              <a:t>か</a:t>
            </a:r>
            <a:r>
              <a:rPr lang="ja-JP" altLang="en-US" sz="1800" spc="-700" dirty="0"/>
              <a:t>ら</a:t>
            </a:r>
            <a:r>
              <a:rPr lang="ja-JP" altLang="en-US" sz="1800" dirty="0"/>
              <a:t>「ヤードック</a:t>
            </a:r>
            <a:r>
              <a:rPr lang="en-US" altLang="ja-JP" sz="1800" spc="13" dirty="0"/>
              <a:t>｣</a:t>
            </a:r>
            <a:r>
              <a:rPr lang="ja-JP" altLang="en-US" sz="1800" spc="-5" dirty="0"/>
              <a:t>と</a:t>
            </a:r>
            <a:r>
              <a:rPr lang="ja-JP" altLang="en-US" sz="1800" dirty="0"/>
              <a:t>検索</a:t>
            </a:r>
            <a:r>
              <a:rPr lang="ja-JP" altLang="en-US" sz="1800" spc="17" dirty="0"/>
              <a:t>し</a:t>
            </a:r>
            <a:r>
              <a:rPr lang="ja-JP" altLang="en-US" sz="1800" spc="22" dirty="0"/>
              <a:t>て</a:t>
            </a:r>
            <a:endParaRPr lang="en-US" altLang="ja-JP" sz="1800" spc="22" dirty="0"/>
          </a:p>
          <a:p>
            <a:r>
              <a:rPr lang="ja-JP" altLang="en-US" sz="1800" spc="5" dirty="0"/>
              <a:t>ア</a:t>
            </a:r>
            <a:r>
              <a:rPr lang="ja-JP" altLang="en-US" sz="1800" spc="-5" dirty="0"/>
              <a:t>プ</a:t>
            </a:r>
            <a:r>
              <a:rPr lang="ja-JP" altLang="en-US" sz="1800" spc="-13" dirty="0"/>
              <a:t>リ</a:t>
            </a:r>
            <a:r>
              <a:rPr lang="ja-JP" altLang="en-US" sz="1800" spc="30" dirty="0"/>
              <a:t>を</a:t>
            </a:r>
            <a:r>
              <a:rPr lang="ja-JP" altLang="en-US" sz="1800" dirty="0"/>
              <a:t>見</a:t>
            </a:r>
            <a:r>
              <a:rPr lang="ja-JP" altLang="en-US" sz="1800" spc="-34" dirty="0"/>
              <a:t>つ</a:t>
            </a:r>
            <a:r>
              <a:rPr lang="ja-JP" altLang="en-US" sz="1800" spc="8" dirty="0"/>
              <a:t>け</a:t>
            </a:r>
            <a:r>
              <a:rPr lang="ja-JP" altLang="en-US" sz="1800" spc="22" dirty="0"/>
              <a:t>て</a:t>
            </a:r>
            <a:r>
              <a:rPr lang="ja-JP" altLang="en-US" sz="1800" spc="-22" dirty="0"/>
              <a:t>イ</a:t>
            </a:r>
            <a:r>
              <a:rPr lang="ja-JP" altLang="en-US" sz="1800" spc="8" dirty="0"/>
              <a:t>ン</a:t>
            </a:r>
            <a:r>
              <a:rPr lang="ja-JP" altLang="en-US" sz="1800" spc="-22" dirty="0"/>
              <a:t>ス</a:t>
            </a:r>
            <a:r>
              <a:rPr lang="ja-JP" altLang="en-US" sz="1800" dirty="0"/>
              <a:t>ト</a:t>
            </a:r>
            <a:r>
              <a:rPr lang="ja-JP" altLang="en-US" sz="1800" spc="-47" dirty="0"/>
              <a:t>ー</a:t>
            </a:r>
            <a:r>
              <a:rPr lang="ja-JP" altLang="en-US" sz="1800" spc="8" dirty="0"/>
              <a:t>ル</a:t>
            </a:r>
            <a:r>
              <a:rPr lang="ja-JP" altLang="en-US" sz="1800" spc="17" dirty="0"/>
              <a:t>し</a:t>
            </a:r>
            <a:r>
              <a:rPr lang="ja-JP" altLang="en-US" sz="1800" spc="22" dirty="0"/>
              <a:t>て</a:t>
            </a:r>
            <a:r>
              <a:rPr lang="ja-JP" altLang="en-US" sz="1800" spc="-17" dirty="0"/>
              <a:t>く</a:t>
            </a:r>
            <a:r>
              <a:rPr lang="ja-JP" altLang="en-US" sz="1800" spc="8" dirty="0"/>
              <a:t>だ</a:t>
            </a:r>
            <a:r>
              <a:rPr lang="ja-JP" altLang="en-US" sz="1800" spc="-13" dirty="0"/>
              <a:t>さい</a:t>
            </a:r>
            <a:r>
              <a:rPr lang="ja-JP" altLang="en-US" sz="1800" spc="8" dirty="0"/>
              <a:t>。</a:t>
            </a:r>
            <a:endParaRPr lang="ja-JP" altLang="en-US" sz="1800" dirty="0"/>
          </a:p>
          <a:p>
            <a:endParaRPr kumimoji="0" lang="ja-JP" altLang="en-US" sz="1800" kern="0" dirty="0">
              <a:solidFill>
                <a:srgbClr val="009650"/>
              </a:solidFill>
            </a:endParaRPr>
          </a:p>
          <a:p>
            <a:endParaRPr kumimoji="0" lang="ja-JP" altLang="en-US" sz="2263" kern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11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4655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字幕 7">
            <a:extLst>
              <a:ext uri="{FF2B5EF4-FFF2-40B4-BE49-F238E27FC236}">
                <a16:creationId xmlns:a16="http://schemas.microsoft.com/office/drawing/2014/main" id="{47ED28A5-315E-4E94-B4DF-5B3399F7D5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4207" y="1395574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まず最初にログインするための</a:t>
            </a:r>
            <a:r>
              <a:rPr kumimoji="0" lang="en-US" altLang="ja-JP" b="1" kern="0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登録が必要です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1" name="図 60" descr="ヤードックの起動画面で画面下部の「ログインIDを作成」ボタンをタップしている画像">
            <a:extLst>
              <a:ext uri="{FF2B5EF4-FFF2-40B4-BE49-F238E27FC236}">
                <a16:creationId xmlns:a16="http://schemas.microsoft.com/office/drawing/2014/main" id="{7959CAE5-F8BE-4A97-A27F-82909FF33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98" y="1993955"/>
            <a:ext cx="1440000" cy="288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図 15" descr="携帯電話、メールアドレス入力画面で「認証コードを発行する」ボタンをタップしている画像">
            <a:extLst>
              <a:ext uri="{FF2B5EF4-FFF2-40B4-BE49-F238E27FC236}">
                <a16:creationId xmlns:a16="http://schemas.microsoft.com/office/drawing/2014/main" id="{D641EFBA-D2AC-46B4-A4E7-2C9B7BD3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09691"/>
            <a:ext cx="1440000" cy="16599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図 17" descr="スマートフォンにショートメッセージで「認証コード」が送られてきた画面の画像">
            <a:extLst>
              <a:ext uri="{FF2B5EF4-FFF2-40B4-BE49-F238E27FC236}">
                <a16:creationId xmlns:a16="http://schemas.microsoft.com/office/drawing/2014/main" id="{62910F7A-77A2-4690-98F2-1746E7F51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82" y="1993955"/>
            <a:ext cx="1440000" cy="554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図 19" descr="「認証コード入力」画面で認証コードを入力し「次へ」ボタンをタップしている画像">
            <a:extLst>
              <a:ext uri="{FF2B5EF4-FFF2-40B4-BE49-F238E27FC236}">
                <a16:creationId xmlns:a16="http://schemas.microsoft.com/office/drawing/2014/main" id="{6EECCCC0-F8E8-4472-AAD1-7D1B8401E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82" y="2881623"/>
            <a:ext cx="1440000" cy="258806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72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ログイン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同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意</a:t>
            </a:r>
            <a:r>
              <a:rPr lang="ja-JP" altLang="en-US" sz="1800" b="1" spc="-8" dirty="0">
                <a:latin typeface="Meiryo" charset="-128"/>
                <a:ea typeface="Meiryo" charset="-128"/>
                <a:cs typeface="Meiryo" charset="-128"/>
              </a:rPr>
              <a:t>す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発行する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SMS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もしくは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メールで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認証コードが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届きます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980254" y="3790311"/>
            <a:ext cx="1404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7092432" y="2193278"/>
            <a:ext cx="936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7092668" y="3198336"/>
            <a:ext cx="1440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5020559" y="5086200"/>
            <a:ext cx="1404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7092668" y="3745783"/>
            <a:ext cx="1440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カギ線コネクタ 3"/>
          <p:cNvCxnSpPr/>
          <p:nvPr/>
        </p:nvCxnSpPr>
        <p:spPr>
          <a:xfrm flipV="1">
            <a:off x="6433824" y="2439320"/>
            <a:ext cx="648000" cy="2808000"/>
          </a:xfrm>
          <a:prstGeom prst="bentConnector3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391400" y="2546242"/>
            <a:ext cx="0" cy="64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spc="-17" dirty="0"/>
              <a:t>に</a:t>
            </a:r>
            <a:r>
              <a:rPr lang="en-US" altLang="ja-JP" sz="3200" spc="-13" dirty="0"/>
              <a:t>ID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942414" y="3594981"/>
            <a:ext cx="296586" cy="293005"/>
            <a:chOff x="6801905" y="3995693"/>
            <a:chExt cx="296586" cy="293005"/>
          </a:xfrm>
        </p:grpSpPr>
        <p:sp>
          <p:nvSpPr>
            <p:cNvPr id="55" name="円/楕円 54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図形グループ 63"/>
          <p:cNvGrpSpPr/>
          <p:nvPr/>
        </p:nvGrpSpPr>
        <p:grpSpPr>
          <a:xfrm>
            <a:off x="6942414" y="3049563"/>
            <a:ext cx="296586" cy="293005"/>
            <a:chOff x="5878361" y="3995693"/>
            <a:chExt cx="296586" cy="293005"/>
          </a:xfrm>
        </p:grpSpPr>
        <p:sp>
          <p:nvSpPr>
            <p:cNvPr id="65" name="円/楕円 64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図形グループ 67"/>
          <p:cNvGrpSpPr/>
          <p:nvPr/>
        </p:nvGrpSpPr>
        <p:grpSpPr>
          <a:xfrm>
            <a:off x="6942414" y="2042158"/>
            <a:ext cx="296586" cy="293005"/>
            <a:chOff x="510112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4875732" y="4939330"/>
            <a:ext cx="296586" cy="293005"/>
            <a:chOff x="42324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2833044" y="3643265"/>
            <a:ext cx="296587" cy="293005"/>
            <a:chOff x="2897417" y="3995693"/>
            <a:chExt cx="296587" cy="293005"/>
          </a:xfrm>
        </p:grpSpPr>
        <p:sp>
          <p:nvSpPr>
            <p:cNvPr id="79" name="円/楕円 7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1" name="図形グループ 10"/>
          <p:cNvGrpSpPr>
            <a:grpSpLocks noChangeAspect="1"/>
          </p:cNvGrpSpPr>
          <p:nvPr/>
        </p:nvGrpSpPr>
        <p:grpSpPr>
          <a:xfrm>
            <a:off x="4485655" y="2485990"/>
            <a:ext cx="450000" cy="337500"/>
            <a:chOff x="3355262" y="5469690"/>
            <a:chExt cx="720000" cy="540000"/>
          </a:xfrm>
        </p:grpSpPr>
        <p:cxnSp>
          <p:nvCxnSpPr>
            <p:cNvPr id="5" name="カギ線コネクタ 4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 descr="「利用規約」画面で「同意する」ボタンをタップしている画像">
            <a:extLst>
              <a:ext uri="{FF2B5EF4-FFF2-40B4-BE49-F238E27FC236}">
                <a16:creationId xmlns:a16="http://schemas.microsoft.com/office/drawing/2014/main" id="{2CAEEA8C-380D-4CBB-B191-72D7D80F7DA2}"/>
              </a:ext>
            </a:extLst>
          </p:cNvPr>
          <p:cNvGrpSpPr/>
          <p:nvPr/>
        </p:nvGrpSpPr>
        <p:grpSpPr>
          <a:xfrm>
            <a:off x="4875732" y="2000360"/>
            <a:ext cx="1657666" cy="1738952"/>
            <a:chOff x="4875732" y="2000360"/>
            <a:chExt cx="1657666" cy="173895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070" y="2000360"/>
              <a:ext cx="1440000" cy="141495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85398" y="2541640"/>
              <a:ext cx="1548000" cy="249680"/>
            </a:xfrm>
            <a:prstGeom prst="rect">
              <a:avLst/>
            </a:prstGeom>
          </p:spPr>
        </p:pic>
        <p:sp>
          <p:nvSpPr>
            <p:cNvPr id="47" name="正方形/長方形 46"/>
            <p:cNvSpPr/>
            <p:nvPr/>
          </p:nvSpPr>
          <p:spPr>
            <a:xfrm>
              <a:off x="5052363" y="2894980"/>
              <a:ext cx="1404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4" name="図形グループ 73"/>
            <p:cNvGrpSpPr/>
            <p:nvPr/>
          </p:nvGrpSpPr>
          <p:grpSpPr>
            <a:xfrm>
              <a:off x="4875732" y="2752717"/>
              <a:ext cx="296586" cy="293005"/>
              <a:chOff x="354664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8" name="図形グループ 57"/>
            <p:cNvGrpSpPr>
              <a:grpSpLocks noChangeAspect="1"/>
            </p:cNvGrpSpPr>
            <p:nvPr/>
          </p:nvGrpSpPr>
          <p:grpSpPr>
            <a:xfrm rot="5400000">
              <a:off x="5523210" y="3345562"/>
              <a:ext cx="450000" cy="337500"/>
              <a:chOff x="3355262" y="5469690"/>
              <a:chExt cx="720000" cy="540000"/>
            </a:xfrm>
          </p:grpSpPr>
          <p:cxnSp>
            <p:nvCxnSpPr>
              <p:cNvPr id="59" name="カギ線コネクタ 58"/>
              <p:cNvCxnSpPr/>
              <p:nvPr/>
            </p:nvCxnSpPr>
            <p:spPr>
              <a:xfrm rot="2700000">
                <a:off x="3429000" y="5469690"/>
                <a:ext cx="540000" cy="540000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3355262" y="5737225"/>
                <a:ext cx="72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45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8679" y="1406362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次にアカウントの登録に移ります</a:t>
            </a:r>
          </a:p>
        </p:txBody>
      </p:sp>
      <p:pic>
        <p:nvPicPr>
          <p:cNvPr id="39" name="図 38" descr="「写真を追加」ボタンをタップしている画像">
            <a:extLst>
              <a:ext uri="{FF2B5EF4-FFF2-40B4-BE49-F238E27FC236}">
                <a16:creationId xmlns:a16="http://schemas.microsoft.com/office/drawing/2014/main" id="{42DA7855-39B7-4812-AE3B-2CB7414D5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20" y="2356765"/>
            <a:ext cx="1440000" cy="285397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 descr="「アカウント作成」画面で「いいえ、受け取っていません」ボタンをタップしている画像">
            <a:extLst>
              <a:ext uri="{FF2B5EF4-FFF2-40B4-BE49-F238E27FC236}">
                <a16:creationId xmlns:a16="http://schemas.microsoft.com/office/drawing/2014/main" id="{BFDD2013-DBE4-4C27-BD33-7A18E24D7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56765"/>
            <a:ext cx="1440000" cy="28799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8" name="object 16">
            <a:extLst>
              <a:ext uri="{FF2B5EF4-FFF2-40B4-BE49-F238E27FC236}">
                <a16:creationId xmlns:a16="http://schemas.microsoft.com/office/drawing/2014/main" id="{71E2FE5F-8C2A-410C-94A6-708F0C13A7F7}"/>
              </a:ext>
            </a:extLst>
          </p:cNvPr>
          <p:cNvSpPr txBox="1"/>
          <p:nvPr/>
        </p:nvSpPr>
        <p:spPr>
          <a:xfrm>
            <a:off x="3124200" y="1907523"/>
            <a:ext cx="1825518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次にこの画面が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表示されます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4647" y="1905000"/>
            <a:ext cx="2700000" cy="447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いいえ、受け取って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いません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姓名、生年月日</a:t>
            </a: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性別を入力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写真追加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kumimoji="1" lang="en-US" altLang="ja-JP" sz="14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4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撮影するのは健康保険証等</a:t>
            </a:r>
            <a:endParaRPr kumimoji="1" lang="en-US" altLang="ja-JP" sz="14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その他証書（指定難病医療費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助成制度／心身障害者医療費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助成制度／その他自治体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個別の医療費助成制度など、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公費制度の受給者証</a:t>
            </a:r>
            <a:r>
              <a:rPr lang="ja-JP" altLang="en-US" sz="1400" b="1" spc="-7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最大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枚まで任意で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添付できる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157700" y="4534512"/>
            <a:ext cx="1368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7395000" y="3350987"/>
            <a:ext cx="828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アカウントの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7258847" y="3200822"/>
            <a:ext cx="296586" cy="293005"/>
            <a:chOff x="5101121" y="3995693"/>
            <a:chExt cx="296586" cy="293005"/>
          </a:xfrm>
        </p:grpSpPr>
        <p:sp>
          <p:nvSpPr>
            <p:cNvPr id="41" name="円/楕円 40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図形グループ 73"/>
          <p:cNvGrpSpPr/>
          <p:nvPr/>
        </p:nvGrpSpPr>
        <p:grpSpPr>
          <a:xfrm>
            <a:off x="4382483" y="4367466"/>
            <a:ext cx="296587" cy="293005"/>
            <a:chOff x="2897417" y="3995693"/>
            <a:chExt cx="296587" cy="293005"/>
          </a:xfrm>
        </p:grpSpPr>
        <p:sp>
          <p:nvSpPr>
            <p:cNvPr id="75" name="円/楕円 7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" name="グループ化 1" descr="「アカウント作成」画面で姓名、生年月日、性別を入力し、画面を下から上にスクロールしている画像">
            <a:extLst>
              <a:ext uri="{FF2B5EF4-FFF2-40B4-BE49-F238E27FC236}">
                <a16:creationId xmlns:a16="http://schemas.microsoft.com/office/drawing/2014/main" id="{FA2D5070-9CBF-4BC6-9A30-A2046BAFDCF9}"/>
              </a:ext>
            </a:extLst>
          </p:cNvPr>
          <p:cNvGrpSpPr/>
          <p:nvPr/>
        </p:nvGrpSpPr>
        <p:grpSpPr>
          <a:xfrm>
            <a:off x="4979157" y="2356765"/>
            <a:ext cx="1574043" cy="2979692"/>
            <a:chOff x="4979157" y="2356765"/>
            <a:chExt cx="1574043" cy="297969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6504A9D-A1C3-4D9E-AB85-98115380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200" y="2356765"/>
              <a:ext cx="1440000" cy="2854433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0" name="正方形/長方形 49"/>
            <p:cNvSpPr/>
            <p:nvPr/>
          </p:nvSpPr>
          <p:spPr>
            <a:xfrm>
              <a:off x="5129756" y="2724000"/>
              <a:ext cx="1404000" cy="172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上矢印 53"/>
            <p:cNvSpPr>
              <a:spLocks/>
            </p:cNvSpPr>
            <p:nvPr/>
          </p:nvSpPr>
          <p:spPr>
            <a:xfrm>
              <a:off x="5202600" y="4256457"/>
              <a:ext cx="360000" cy="1080000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" name="図形グループ 70"/>
            <p:cNvGrpSpPr/>
            <p:nvPr/>
          </p:nvGrpSpPr>
          <p:grpSpPr>
            <a:xfrm>
              <a:off x="4979157" y="2580718"/>
              <a:ext cx="296586" cy="293005"/>
              <a:chOff x="3546641" y="3995693"/>
              <a:chExt cx="296586" cy="293005"/>
            </a:xfrm>
          </p:grpSpPr>
          <p:sp>
            <p:nvSpPr>
              <p:cNvPr id="72" name="円/楕円 71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367350" y="4635417"/>
              <a:ext cx="473301" cy="540000"/>
            </a:xfrm>
            <a:prstGeom prst="rect">
              <a:avLst/>
            </a:prstGeom>
          </p:spPr>
        </p:pic>
        <p:grpSp>
          <p:nvGrpSpPr>
            <p:cNvPr id="67" name="図形グループ 66"/>
            <p:cNvGrpSpPr/>
            <p:nvPr/>
          </p:nvGrpSpPr>
          <p:grpSpPr>
            <a:xfrm>
              <a:off x="5723214" y="4495800"/>
              <a:ext cx="296586" cy="293005"/>
              <a:chOff x="4232441" y="3995693"/>
              <a:chExt cx="296586" cy="293005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 69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6" name="図形グループ 35"/>
          <p:cNvGrpSpPr>
            <a:grpSpLocks noChangeAspect="1"/>
          </p:cNvGrpSpPr>
          <p:nvPr/>
        </p:nvGrpSpPr>
        <p:grpSpPr>
          <a:xfrm>
            <a:off x="4604664" y="3276381"/>
            <a:ext cx="450000" cy="337500"/>
            <a:chOff x="3355262" y="5469690"/>
            <a:chExt cx="720000" cy="540000"/>
          </a:xfrm>
        </p:grpSpPr>
        <p:cxnSp>
          <p:nvCxnSpPr>
            <p:cNvPr id="43" name="カギ線コネクタ 42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図形グループ 44"/>
          <p:cNvGrpSpPr>
            <a:grpSpLocks noChangeAspect="1"/>
          </p:cNvGrpSpPr>
          <p:nvPr/>
        </p:nvGrpSpPr>
        <p:grpSpPr>
          <a:xfrm>
            <a:off x="6599125" y="3276381"/>
            <a:ext cx="450000" cy="337500"/>
            <a:chOff x="3355262" y="5469690"/>
            <a:chExt cx="720000" cy="540000"/>
          </a:xfrm>
        </p:grpSpPr>
        <p:cxnSp>
          <p:nvCxnSpPr>
            <p:cNvPr id="46" name="カギ線コネクタ 45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1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16">
            <a:extLst>
              <a:ext uri="{FF2B5EF4-FFF2-40B4-BE49-F238E27FC236}">
                <a16:creationId xmlns:a16="http://schemas.microsoft.com/office/drawing/2014/main" id="{71E2FE5F-8C2A-410C-94A6-708F0C13A7F7}"/>
              </a:ext>
            </a:extLst>
          </p:cNvPr>
          <p:cNvSpPr txBox="1"/>
          <p:nvPr/>
        </p:nvSpPr>
        <p:spPr>
          <a:xfrm>
            <a:off x="2380556" y="1631730"/>
            <a:ext cx="1575694" cy="68294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自動的に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撮影画面に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なります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9" name="図 8" descr="「保険証撮影画面」で撮影した保険証の画像の下の「保存する」ボタンをタップしている画像">
            <a:extLst>
              <a:ext uri="{FF2B5EF4-FFF2-40B4-BE49-F238E27FC236}">
                <a16:creationId xmlns:a16="http://schemas.microsoft.com/office/drawing/2014/main" id="{1A2DEC66-EA69-40D1-A509-AC9C61BD1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16" y="2362196"/>
            <a:ext cx="1270529" cy="25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図 13" descr="「アカウント作成が完了しました」という画面の下の「ヤードックを使い始める」ボタンをタップしている画像">
            <a:extLst>
              <a:ext uri="{FF2B5EF4-FFF2-40B4-BE49-F238E27FC236}">
                <a16:creationId xmlns:a16="http://schemas.microsoft.com/office/drawing/2014/main" id="{825D2B53-E7BF-49A3-9C63-85857DD2F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99" y="2362196"/>
            <a:ext cx="1260001" cy="25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図 18" descr="入力されたパスワードの下の「作成する」ボタンをタップしている画像">
            <a:extLst>
              <a:ext uri="{FF2B5EF4-FFF2-40B4-BE49-F238E27FC236}">
                <a16:creationId xmlns:a16="http://schemas.microsoft.com/office/drawing/2014/main" id="{610C4B72-FAC6-4B2B-A155-AE4206953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49" y="2362196"/>
            <a:ext cx="1260000" cy="25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5" name="object 16">
            <a:extLst>
              <a:ext uri="{FF2B5EF4-FFF2-40B4-BE49-F238E27FC236}">
                <a16:creationId xmlns:a16="http://schemas.microsoft.com/office/drawing/2014/main" id="{E366004C-7660-4610-90BB-40F74E8914EB}"/>
              </a:ext>
            </a:extLst>
          </p:cNvPr>
          <p:cNvSpPr txBox="1"/>
          <p:nvPr/>
        </p:nvSpPr>
        <p:spPr>
          <a:xfrm>
            <a:off x="7252062" y="1631730"/>
            <a:ext cx="1151723" cy="6572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アカウント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作成完了の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表示がでます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4647" y="1368975"/>
            <a:ext cx="2520000" cy="477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シャッタ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ー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ボタンを押して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保存する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kumimoji="1" lang="en-US" altLang="ja-JP" sz="14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4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撮影するのは</a:t>
            </a:r>
            <a:endParaRPr kumimoji="1" lang="en-US" altLang="ja-JP" sz="14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4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健康保険証等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保険証の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裏表を撮影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上にスクロール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パスワードを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❾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➓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を使い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始める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416785" y="4260930"/>
            <a:ext cx="1224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7276453" y="4390174"/>
            <a:ext cx="1242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669775" y="4390522"/>
            <a:ext cx="1242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5669775" y="3854774"/>
            <a:ext cx="1242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アカウントの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49" name="図形グループ 48"/>
          <p:cNvGrpSpPr/>
          <p:nvPr/>
        </p:nvGrpSpPr>
        <p:grpSpPr>
          <a:xfrm>
            <a:off x="7128851" y="4230202"/>
            <a:ext cx="296586" cy="294958"/>
            <a:chOff x="9590825" y="3994716"/>
            <a:chExt cx="296586" cy="294958"/>
          </a:xfrm>
        </p:grpSpPr>
        <p:sp>
          <p:nvSpPr>
            <p:cNvPr id="50" name="円/楕円 49"/>
            <p:cNvSpPr/>
            <p:nvPr/>
          </p:nvSpPr>
          <p:spPr>
            <a:xfrm>
              <a:off x="959205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9590825" y="3994716"/>
              <a:ext cx="296586" cy="294958"/>
            </a:xfrm>
            <a:custGeom>
              <a:avLst/>
              <a:gdLst/>
              <a:ahLst/>
              <a:cxnLst/>
              <a:rect l="l" t="t" r="r" b="b"/>
              <a:pathLst>
                <a:path w="296586" h="294958">
                  <a:moveTo>
                    <a:pt x="207220" y="81553"/>
                  </a:moveTo>
                  <a:cubicBezTo>
                    <a:pt x="218180" y="81553"/>
                    <a:pt x="225180" y="90180"/>
                    <a:pt x="228218" y="107435"/>
                  </a:cubicBezTo>
                  <a:cubicBezTo>
                    <a:pt x="229412" y="114055"/>
                    <a:pt x="230009" y="127457"/>
                    <a:pt x="230009" y="147642"/>
                  </a:cubicBezTo>
                  <a:cubicBezTo>
                    <a:pt x="230009" y="168695"/>
                    <a:pt x="229521" y="182097"/>
                    <a:pt x="228544" y="187849"/>
                  </a:cubicBezTo>
                  <a:cubicBezTo>
                    <a:pt x="225722" y="204995"/>
                    <a:pt x="218886" y="213568"/>
                    <a:pt x="208033" y="213568"/>
                  </a:cubicBezTo>
                  <a:cubicBezTo>
                    <a:pt x="198267" y="213568"/>
                    <a:pt x="191864" y="207871"/>
                    <a:pt x="188825" y="196476"/>
                  </a:cubicBezTo>
                  <a:cubicBezTo>
                    <a:pt x="186438" y="188011"/>
                    <a:pt x="185244" y="171842"/>
                    <a:pt x="185244" y="147967"/>
                  </a:cubicBezTo>
                  <a:cubicBezTo>
                    <a:pt x="185244" y="123550"/>
                    <a:pt x="186329" y="107164"/>
                    <a:pt x="188500" y="98808"/>
                  </a:cubicBezTo>
                  <a:cubicBezTo>
                    <a:pt x="191538" y="87304"/>
                    <a:pt x="197778" y="81553"/>
                    <a:pt x="207220" y="81553"/>
                  </a:cubicBezTo>
                  <a:close/>
                  <a:moveTo>
                    <a:pt x="78623" y="54694"/>
                  </a:moveTo>
                  <a:cubicBezTo>
                    <a:pt x="76235" y="64461"/>
                    <a:pt x="71677" y="71081"/>
                    <a:pt x="64949" y="74553"/>
                  </a:cubicBezTo>
                  <a:cubicBezTo>
                    <a:pt x="59849" y="77266"/>
                    <a:pt x="51981" y="78623"/>
                    <a:pt x="41346" y="78623"/>
                  </a:cubicBezTo>
                  <a:lnTo>
                    <a:pt x="41346" y="104993"/>
                  </a:lnTo>
                  <a:lnTo>
                    <a:pt x="72925" y="104993"/>
                  </a:lnTo>
                  <a:lnTo>
                    <a:pt x="72925" y="208359"/>
                  </a:lnTo>
                  <a:lnTo>
                    <a:pt x="41346" y="208359"/>
                  </a:lnTo>
                  <a:lnTo>
                    <a:pt x="41346" y="237660"/>
                  </a:lnTo>
                  <a:lnTo>
                    <a:pt x="139014" y="237660"/>
                  </a:lnTo>
                  <a:lnTo>
                    <a:pt x="139014" y="208359"/>
                  </a:lnTo>
                  <a:lnTo>
                    <a:pt x="109551" y="208359"/>
                  </a:lnTo>
                  <a:lnTo>
                    <a:pt x="109551" y="54694"/>
                  </a:lnTo>
                  <a:close/>
                  <a:moveTo>
                    <a:pt x="208033" y="51276"/>
                  </a:moveTo>
                  <a:cubicBezTo>
                    <a:pt x="186655" y="51276"/>
                    <a:pt x="171191" y="58899"/>
                    <a:pt x="161641" y="74146"/>
                  </a:cubicBezTo>
                  <a:cubicBezTo>
                    <a:pt x="152091" y="89393"/>
                    <a:pt x="147316" y="114000"/>
                    <a:pt x="147316" y="147967"/>
                  </a:cubicBezTo>
                  <a:cubicBezTo>
                    <a:pt x="147316" y="181826"/>
                    <a:pt x="151983" y="206243"/>
                    <a:pt x="161315" y="221219"/>
                  </a:cubicBezTo>
                  <a:cubicBezTo>
                    <a:pt x="170757" y="236629"/>
                    <a:pt x="186329" y="244334"/>
                    <a:pt x="208033" y="244334"/>
                  </a:cubicBezTo>
                  <a:cubicBezTo>
                    <a:pt x="229303" y="244334"/>
                    <a:pt x="244551" y="236737"/>
                    <a:pt x="253775" y="221544"/>
                  </a:cubicBezTo>
                  <a:cubicBezTo>
                    <a:pt x="262782" y="206677"/>
                    <a:pt x="267286" y="182043"/>
                    <a:pt x="267286" y="147642"/>
                  </a:cubicBezTo>
                  <a:cubicBezTo>
                    <a:pt x="267286" y="113349"/>
                    <a:pt x="263053" y="88932"/>
                    <a:pt x="254589" y="74390"/>
                  </a:cubicBezTo>
                  <a:cubicBezTo>
                    <a:pt x="245582" y="58980"/>
                    <a:pt x="230063" y="51276"/>
                    <a:pt x="208033" y="51276"/>
                  </a:cubicBezTo>
                  <a:close/>
                  <a:moveTo>
                    <a:pt x="148293" y="0"/>
                  </a:moveTo>
                  <a:cubicBezTo>
                    <a:pt x="188988" y="0"/>
                    <a:pt x="223877" y="14460"/>
                    <a:pt x="252961" y="43381"/>
                  </a:cubicBezTo>
                  <a:cubicBezTo>
                    <a:pt x="282044" y="72301"/>
                    <a:pt x="296586" y="107055"/>
                    <a:pt x="296586" y="147642"/>
                  </a:cubicBezTo>
                  <a:cubicBezTo>
                    <a:pt x="296586" y="188228"/>
                    <a:pt x="282044" y="222928"/>
                    <a:pt x="252961" y="251740"/>
                  </a:cubicBezTo>
                  <a:cubicBezTo>
                    <a:pt x="223877" y="280552"/>
                    <a:pt x="188988" y="294958"/>
                    <a:pt x="148293" y="294958"/>
                  </a:cubicBezTo>
                  <a:cubicBezTo>
                    <a:pt x="107598" y="294958"/>
                    <a:pt x="72708" y="280552"/>
                    <a:pt x="43625" y="251740"/>
                  </a:cubicBezTo>
                  <a:cubicBezTo>
                    <a:pt x="14541" y="222928"/>
                    <a:pt x="0" y="188228"/>
                    <a:pt x="0" y="147642"/>
                  </a:cubicBezTo>
                  <a:cubicBezTo>
                    <a:pt x="0" y="107055"/>
                    <a:pt x="14541" y="72301"/>
                    <a:pt x="43625" y="43381"/>
                  </a:cubicBezTo>
                  <a:cubicBezTo>
                    <a:pt x="72708" y="14460"/>
                    <a:pt x="107598" y="0"/>
                    <a:pt x="148293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図形グループ 51"/>
          <p:cNvGrpSpPr/>
          <p:nvPr/>
        </p:nvGrpSpPr>
        <p:grpSpPr>
          <a:xfrm>
            <a:off x="5535543" y="4588875"/>
            <a:ext cx="296586" cy="293005"/>
            <a:chOff x="8822729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8823960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8822729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316" y="82367"/>
                  </a:moveTo>
                  <a:cubicBezTo>
                    <a:pt x="166633" y="82367"/>
                    <a:pt x="176291" y="99350"/>
                    <a:pt x="176291" y="133317"/>
                  </a:cubicBezTo>
                  <a:cubicBezTo>
                    <a:pt x="176291" y="133860"/>
                    <a:pt x="176237" y="134782"/>
                    <a:pt x="176128" y="136085"/>
                  </a:cubicBezTo>
                  <a:cubicBezTo>
                    <a:pt x="176020" y="137387"/>
                    <a:pt x="175966" y="138472"/>
                    <a:pt x="175966" y="139340"/>
                  </a:cubicBezTo>
                  <a:cubicBezTo>
                    <a:pt x="166741" y="143790"/>
                    <a:pt x="157734" y="146014"/>
                    <a:pt x="148944" y="146014"/>
                  </a:cubicBezTo>
                  <a:cubicBezTo>
                    <a:pt x="138418" y="146014"/>
                    <a:pt x="130930" y="143790"/>
                    <a:pt x="126480" y="139340"/>
                  </a:cubicBezTo>
                  <a:cubicBezTo>
                    <a:pt x="121488" y="134457"/>
                    <a:pt x="118992" y="126481"/>
                    <a:pt x="118992" y="115412"/>
                  </a:cubicBezTo>
                  <a:cubicBezTo>
                    <a:pt x="118992" y="105102"/>
                    <a:pt x="121597" y="97017"/>
                    <a:pt x="126806" y="91157"/>
                  </a:cubicBezTo>
                  <a:cubicBezTo>
                    <a:pt x="132015" y="85297"/>
                    <a:pt x="138852" y="82367"/>
                    <a:pt x="147316" y="82367"/>
                  </a:cubicBezTo>
                  <a:close/>
                  <a:moveTo>
                    <a:pt x="147316" y="47369"/>
                  </a:moveTo>
                  <a:cubicBezTo>
                    <a:pt x="128325" y="47369"/>
                    <a:pt x="112156" y="53446"/>
                    <a:pt x="98808" y="65601"/>
                  </a:cubicBezTo>
                  <a:cubicBezTo>
                    <a:pt x="84700" y="78515"/>
                    <a:pt x="77646" y="95118"/>
                    <a:pt x="77646" y="115412"/>
                  </a:cubicBezTo>
                  <a:cubicBezTo>
                    <a:pt x="77646" y="138635"/>
                    <a:pt x="85622" y="155835"/>
                    <a:pt x="101575" y="167013"/>
                  </a:cubicBezTo>
                  <a:cubicBezTo>
                    <a:pt x="112752" y="174826"/>
                    <a:pt x="126643" y="178733"/>
                    <a:pt x="143247" y="178733"/>
                  </a:cubicBezTo>
                  <a:cubicBezTo>
                    <a:pt x="152362" y="178733"/>
                    <a:pt x="162129" y="176292"/>
                    <a:pt x="172547" y="171408"/>
                  </a:cubicBezTo>
                  <a:cubicBezTo>
                    <a:pt x="165276" y="198430"/>
                    <a:pt x="150518" y="211941"/>
                    <a:pt x="128271" y="211941"/>
                  </a:cubicBezTo>
                  <a:cubicBezTo>
                    <a:pt x="116551" y="211941"/>
                    <a:pt x="107218" y="209390"/>
                    <a:pt x="100273" y="204290"/>
                  </a:cubicBezTo>
                  <a:lnTo>
                    <a:pt x="95878" y="204290"/>
                  </a:lnTo>
                  <a:lnTo>
                    <a:pt x="95878" y="241078"/>
                  </a:lnTo>
                  <a:cubicBezTo>
                    <a:pt x="106078" y="244551"/>
                    <a:pt x="115791" y="246287"/>
                    <a:pt x="125015" y="246287"/>
                  </a:cubicBezTo>
                  <a:cubicBezTo>
                    <a:pt x="155075" y="246287"/>
                    <a:pt x="178299" y="236195"/>
                    <a:pt x="194685" y="216010"/>
                  </a:cubicBezTo>
                  <a:cubicBezTo>
                    <a:pt x="210204" y="196693"/>
                    <a:pt x="217963" y="170160"/>
                    <a:pt x="217963" y="136410"/>
                  </a:cubicBezTo>
                  <a:cubicBezTo>
                    <a:pt x="217963" y="104614"/>
                    <a:pt x="210529" y="80793"/>
                    <a:pt x="195662" y="64949"/>
                  </a:cubicBezTo>
                  <a:cubicBezTo>
                    <a:pt x="184702" y="53229"/>
                    <a:pt x="168586" y="47369"/>
                    <a:pt x="147316" y="47369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4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7" y="278599"/>
                    <a:pt x="188988" y="293005"/>
                    <a:pt x="148293" y="293005"/>
                  </a:cubicBezTo>
                  <a:cubicBezTo>
                    <a:pt x="107598" y="293005"/>
                    <a:pt x="72708" y="278599"/>
                    <a:pt x="43625" y="249787"/>
                  </a:cubicBezTo>
                  <a:cubicBezTo>
                    <a:pt x="14541" y="220975"/>
                    <a:pt x="0" y="186275"/>
                    <a:pt x="0" y="145689"/>
                  </a:cubicBezTo>
                  <a:cubicBezTo>
                    <a:pt x="0" y="105211"/>
                    <a:pt x="14541" y="70810"/>
                    <a:pt x="43625" y="42486"/>
                  </a:cubicBezTo>
                  <a:cubicBezTo>
                    <a:pt x="72708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5535543" y="3709865"/>
            <a:ext cx="296586" cy="293005"/>
            <a:chOff x="8127785" y="3995693"/>
            <a:chExt cx="296586" cy="293005"/>
          </a:xfrm>
        </p:grpSpPr>
        <p:sp>
          <p:nvSpPr>
            <p:cNvPr id="57" name="円/楕円 56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図形グループ 76"/>
          <p:cNvGrpSpPr/>
          <p:nvPr/>
        </p:nvGrpSpPr>
        <p:grpSpPr>
          <a:xfrm>
            <a:off x="2277774" y="4126533"/>
            <a:ext cx="296586" cy="293005"/>
            <a:chOff x="5878361" y="3995693"/>
            <a:chExt cx="296586" cy="293005"/>
          </a:xfrm>
        </p:grpSpPr>
        <p:sp>
          <p:nvSpPr>
            <p:cNvPr id="78" name="円/楕円 77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図形グループ 65"/>
          <p:cNvGrpSpPr>
            <a:grpSpLocks noChangeAspect="1"/>
          </p:cNvGrpSpPr>
          <p:nvPr/>
        </p:nvGrpSpPr>
        <p:grpSpPr>
          <a:xfrm>
            <a:off x="6775863" y="3261830"/>
            <a:ext cx="450000" cy="337500"/>
            <a:chOff x="3355262" y="5469690"/>
            <a:chExt cx="720000" cy="540000"/>
          </a:xfrm>
        </p:grpSpPr>
        <p:cxnSp>
          <p:nvCxnSpPr>
            <p:cNvPr id="67" name="カギ線コネクタ 66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図形グループ 59"/>
          <p:cNvGrpSpPr>
            <a:grpSpLocks noChangeAspect="1"/>
          </p:cNvGrpSpPr>
          <p:nvPr/>
        </p:nvGrpSpPr>
        <p:grpSpPr>
          <a:xfrm>
            <a:off x="3532062" y="3261830"/>
            <a:ext cx="450000" cy="337500"/>
            <a:chOff x="3355262" y="5469690"/>
            <a:chExt cx="720000" cy="540000"/>
          </a:xfrm>
        </p:grpSpPr>
        <p:cxnSp>
          <p:nvCxnSpPr>
            <p:cNvPr id="61" name="カギ線コネクタ 6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 descr="アカウント作成画面を下から上にスクロールしている画像">
            <a:extLst>
              <a:ext uri="{FF2B5EF4-FFF2-40B4-BE49-F238E27FC236}">
                <a16:creationId xmlns:a16="http://schemas.microsoft.com/office/drawing/2014/main" id="{6AAA47CE-F788-4F1E-9F15-4E6522F237F9}"/>
              </a:ext>
            </a:extLst>
          </p:cNvPr>
          <p:cNvGrpSpPr/>
          <p:nvPr/>
        </p:nvGrpSpPr>
        <p:grpSpPr>
          <a:xfrm>
            <a:off x="4078912" y="2209796"/>
            <a:ext cx="1531668" cy="2864241"/>
            <a:chOff x="4078912" y="2209796"/>
            <a:chExt cx="1531668" cy="286424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3557FD9-957F-479E-B0E6-ED2E9197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912" y="2362196"/>
              <a:ext cx="1213496" cy="25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2" name="上矢印 101"/>
            <p:cNvSpPr>
              <a:spLocks/>
            </p:cNvSpPr>
            <p:nvPr/>
          </p:nvSpPr>
          <p:spPr>
            <a:xfrm>
              <a:off x="4642381" y="3873422"/>
              <a:ext cx="372651" cy="1149525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5" name="図 1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99170" y="4542663"/>
              <a:ext cx="503770" cy="558977"/>
            </a:xfrm>
            <a:prstGeom prst="rect">
              <a:avLst/>
            </a:prstGeom>
          </p:spPr>
        </p:pic>
        <p:grpSp>
          <p:nvGrpSpPr>
            <p:cNvPr id="59" name="図形グループ 58"/>
            <p:cNvGrpSpPr/>
            <p:nvPr/>
          </p:nvGrpSpPr>
          <p:grpSpPr>
            <a:xfrm>
              <a:off x="5181289" y="4401646"/>
              <a:ext cx="307009" cy="311867"/>
              <a:chOff x="7423697" y="3995693"/>
              <a:chExt cx="296586" cy="293005"/>
            </a:xfrm>
          </p:grpSpPr>
          <p:sp>
            <p:nvSpPr>
              <p:cNvPr id="72" name="円/楕円 71"/>
              <p:cNvSpPr/>
              <p:nvPr/>
            </p:nvSpPr>
            <p:spPr>
              <a:xfrm>
                <a:off x="742492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7423697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83995" y="53718"/>
                    </a:moveTo>
                    <a:lnTo>
                      <a:pt x="83995" y="89692"/>
                    </a:lnTo>
                    <a:lnTo>
                      <a:pt x="173361" y="89692"/>
                    </a:lnTo>
                    <a:lnTo>
                      <a:pt x="90343" y="243357"/>
                    </a:lnTo>
                    <a:lnTo>
                      <a:pt x="139666" y="243357"/>
                    </a:lnTo>
                    <a:lnTo>
                      <a:pt x="219591" y="89041"/>
                    </a:lnTo>
                    <a:lnTo>
                      <a:pt x="219591" y="53718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図形グループ 45"/>
            <p:cNvGrpSpPr/>
            <p:nvPr/>
          </p:nvGrpSpPr>
          <p:grpSpPr>
            <a:xfrm>
              <a:off x="4135820" y="2209796"/>
              <a:ext cx="296586" cy="293005"/>
              <a:chOff x="6801905" y="3995693"/>
              <a:chExt cx="296586" cy="293005"/>
            </a:xfrm>
          </p:grpSpPr>
          <p:sp>
            <p:nvSpPr>
              <p:cNvPr id="70" name="円/楕円 69"/>
              <p:cNvSpPr/>
              <p:nvPr/>
            </p:nvSpPr>
            <p:spPr>
              <a:xfrm>
                <a:off x="6803136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 70"/>
              <p:cNvSpPr/>
              <p:nvPr/>
            </p:nvSpPr>
            <p:spPr>
              <a:xfrm>
                <a:off x="6801905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46991"/>
                    </a:moveTo>
                    <a:cubicBezTo>
                      <a:pt x="153991" y="146991"/>
                      <a:pt x="160882" y="148565"/>
                      <a:pt x="164897" y="151712"/>
                    </a:cubicBezTo>
                    <a:cubicBezTo>
                      <a:pt x="171408" y="156812"/>
                      <a:pt x="174664" y="165331"/>
                      <a:pt x="174664" y="177268"/>
                    </a:cubicBezTo>
                    <a:cubicBezTo>
                      <a:pt x="174664" y="187686"/>
                      <a:pt x="172168" y="195852"/>
                      <a:pt x="167176" y="201767"/>
                    </a:cubicBezTo>
                    <a:cubicBezTo>
                      <a:pt x="162184" y="207681"/>
                      <a:pt x="155456" y="210638"/>
                      <a:pt x="146991" y="210638"/>
                    </a:cubicBezTo>
                    <a:cubicBezTo>
                      <a:pt x="137550" y="210638"/>
                      <a:pt x="130225" y="206108"/>
                      <a:pt x="125016" y="197046"/>
                    </a:cubicBezTo>
                    <a:cubicBezTo>
                      <a:pt x="119807" y="187985"/>
                      <a:pt x="117202" y="175423"/>
                      <a:pt x="117202" y="159362"/>
                    </a:cubicBezTo>
                    <a:cubicBezTo>
                      <a:pt x="117202" y="158928"/>
                      <a:pt x="117283" y="158006"/>
                      <a:pt x="117446" y="156595"/>
                    </a:cubicBezTo>
                    <a:cubicBezTo>
                      <a:pt x="117609" y="155184"/>
                      <a:pt x="117690" y="153991"/>
                      <a:pt x="117690" y="153014"/>
                    </a:cubicBezTo>
                    <a:cubicBezTo>
                      <a:pt x="126698" y="148999"/>
                      <a:pt x="135542" y="146991"/>
                      <a:pt x="144224" y="146991"/>
                    </a:cubicBezTo>
                    <a:close/>
                    <a:moveTo>
                      <a:pt x="168315" y="46718"/>
                    </a:moveTo>
                    <a:cubicBezTo>
                      <a:pt x="138255" y="46718"/>
                      <a:pt x="115194" y="56756"/>
                      <a:pt x="99133" y="76832"/>
                    </a:cubicBezTo>
                    <a:cubicBezTo>
                      <a:pt x="83941" y="95932"/>
                      <a:pt x="76344" y="122411"/>
                      <a:pt x="76344" y="156269"/>
                    </a:cubicBezTo>
                    <a:cubicBezTo>
                      <a:pt x="76344" y="187632"/>
                      <a:pt x="83886" y="211344"/>
                      <a:pt x="98971" y="227405"/>
                    </a:cubicBezTo>
                    <a:cubicBezTo>
                      <a:pt x="110365" y="239559"/>
                      <a:pt x="126372" y="245636"/>
                      <a:pt x="146991" y="245636"/>
                    </a:cubicBezTo>
                    <a:cubicBezTo>
                      <a:pt x="165765" y="245636"/>
                      <a:pt x="181772" y="239342"/>
                      <a:pt x="195011" y="226754"/>
                    </a:cubicBezTo>
                    <a:cubicBezTo>
                      <a:pt x="208793" y="213514"/>
                      <a:pt x="215684" y="196693"/>
                      <a:pt x="215684" y="176292"/>
                    </a:cubicBezTo>
                    <a:cubicBezTo>
                      <a:pt x="215684" y="152960"/>
                      <a:pt x="207654" y="135651"/>
                      <a:pt x="191593" y="124364"/>
                    </a:cubicBezTo>
                    <a:cubicBezTo>
                      <a:pt x="182043" y="117636"/>
                      <a:pt x="168152" y="114272"/>
                      <a:pt x="149921" y="114272"/>
                    </a:cubicBezTo>
                    <a:cubicBezTo>
                      <a:pt x="138743" y="114272"/>
                      <a:pt x="128977" y="117528"/>
                      <a:pt x="120620" y="124039"/>
                    </a:cubicBezTo>
                    <a:cubicBezTo>
                      <a:pt x="127891" y="95824"/>
                      <a:pt x="142650" y="81716"/>
                      <a:pt x="164897" y="81716"/>
                    </a:cubicBezTo>
                    <a:cubicBezTo>
                      <a:pt x="177377" y="81716"/>
                      <a:pt x="186818" y="84049"/>
                      <a:pt x="193221" y="88715"/>
                    </a:cubicBezTo>
                    <a:lnTo>
                      <a:pt x="197616" y="88715"/>
                    </a:lnTo>
                    <a:lnTo>
                      <a:pt x="197616" y="51601"/>
                    </a:lnTo>
                    <a:cubicBezTo>
                      <a:pt x="187849" y="48346"/>
                      <a:pt x="178082" y="46718"/>
                      <a:pt x="168315" y="46718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" name="図形グループ 78"/>
            <p:cNvGrpSpPr>
              <a:grpSpLocks noChangeAspect="1"/>
            </p:cNvGrpSpPr>
            <p:nvPr/>
          </p:nvGrpSpPr>
          <p:grpSpPr>
            <a:xfrm>
              <a:off x="5160580" y="3261830"/>
              <a:ext cx="450000" cy="337500"/>
              <a:chOff x="3355262" y="5469690"/>
              <a:chExt cx="720000" cy="540000"/>
            </a:xfrm>
          </p:grpSpPr>
          <p:cxnSp>
            <p:nvCxnSpPr>
              <p:cNvPr id="81" name="カギ線コネクタ 80"/>
              <p:cNvCxnSpPr/>
              <p:nvPr/>
            </p:nvCxnSpPr>
            <p:spPr>
              <a:xfrm rot="2700000">
                <a:off x="3429000" y="5469690"/>
                <a:ext cx="540000" cy="540000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3355262" y="5737225"/>
                <a:ext cx="72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915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5112" y="1404267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受診したい医療機関を登録しましょう</a:t>
            </a:r>
          </a:p>
        </p:txBody>
      </p:sp>
      <p:pic>
        <p:nvPicPr>
          <p:cNvPr id="6" name="図 5" descr="「医療機関検索」画面の検索欄に医療機関名を入力し、結果として表示された医療機関名をタップしている画像">
            <a:extLst>
              <a:ext uri="{FF2B5EF4-FFF2-40B4-BE49-F238E27FC236}">
                <a16:creationId xmlns:a16="http://schemas.microsoft.com/office/drawing/2014/main" id="{D9C735DF-3D93-4780-BAED-82E50E9FB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40" y="1999527"/>
            <a:ext cx="1620000" cy="316962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図 29" descr="「設定」画面に「医療機関連携」をタップしている画像">
            <a:extLst>
              <a:ext uri="{FF2B5EF4-FFF2-40B4-BE49-F238E27FC236}">
                <a16:creationId xmlns:a16="http://schemas.microsoft.com/office/drawing/2014/main" id="{F50D30C8-BAFE-4DF8-AB18-49DF586B7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50" y="1999527"/>
            <a:ext cx="1620000" cy="314132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2" name="図 31" descr="「医療機関連携画面」画面の「追加する」をタップしている画像">
            <a:extLst>
              <a:ext uri="{FF2B5EF4-FFF2-40B4-BE49-F238E27FC236}">
                <a16:creationId xmlns:a16="http://schemas.microsoft.com/office/drawing/2014/main" id="{524D9BE3-B2FD-407D-A4D5-FE73627A88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20" y="1999527"/>
            <a:ext cx="1620000" cy="314132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4" name="図 33" descr="「医療機関名で検索」をタップしている画像">
            <a:extLst>
              <a:ext uri="{FF2B5EF4-FFF2-40B4-BE49-F238E27FC236}">
                <a16:creationId xmlns:a16="http://schemas.microsoft.com/office/drawing/2014/main" id="{D791A2B5-4929-4A2C-A5E7-00F5B0AAE4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01" y="4749237"/>
            <a:ext cx="1620000" cy="889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969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医療機関連携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追加する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医療機関名で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をタップ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希望する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医療機関名をタップ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今回の講習の実習は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ここまでとします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あとは画面を見るだけの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講習とします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912359" y="3463189"/>
            <a:ext cx="1620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4969476" y="4254494"/>
            <a:ext cx="1584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5133209" y="4940994"/>
            <a:ext cx="1663211" cy="2314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942796" y="2365574"/>
            <a:ext cx="158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6942796" y="2708304"/>
            <a:ext cx="158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医療機関を登録する</a:t>
            </a:r>
            <a:endParaRPr kumimoji="0" lang="ja-JP" altLang="en-US" sz="3200" kern="0" dirty="0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6800895" y="2817789"/>
            <a:ext cx="296586" cy="293005"/>
            <a:chOff x="587836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6800895" y="2208194"/>
            <a:ext cx="296586" cy="293005"/>
            <a:chOff x="510112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5001612" y="4776593"/>
            <a:ext cx="296586" cy="293005"/>
            <a:chOff x="4232441" y="3995693"/>
            <a:chExt cx="296586" cy="293005"/>
          </a:xfrm>
        </p:grpSpPr>
        <p:sp>
          <p:nvSpPr>
            <p:cNvPr id="49" name="円/楕円 48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4832464" y="4117426"/>
            <a:ext cx="296586" cy="293005"/>
            <a:chOff x="3546641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2768390" y="3312040"/>
            <a:ext cx="296587" cy="293005"/>
            <a:chOff x="2897417" y="3995693"/>
            <a:chExt cx="296587" cy="293005"/>
          </a:xfrm>
        </p:grpSpPr>
        <p:sp>
          <p:nvSpPr>
            <p:cNvPr id="56" name="円/楕円 5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8" name="図形グループ 37"/>
          <p:cNvGrpSpPr>
            <a:grpSpLocks noChangeAspect="1"/>
          </p:cNvGrpSpPr>
          <p:nvPr/>
        </p:nvGrpSpPr>
        <p:grpSpPr>
          <a:xfrm>
            <a:off x="4404409" y="3118731"/>
            <a:ext cx="450000" cy="337500"/>
            <a:chOff x="3355262" y="5469690"/>
            <a:chExt cx="720000" cy="540000"/>
          </a:xfrm>
        </p:grpSpPr>
        <p:cxnSp>
          <p:nvCxnSpPr>
            <p:cNvPr id="58" name="カギ線コネクタ 57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図形グループ 59"/>
          <p:cNvGrpSpPr>
            <a:grpSpLocks noChangeAspect="1"/>
          </p:cNvGrpSpPr>
          <p:nvPr/>
        </p:nvGrpSpPr>
        <p:grpSpPr>
          <a:xfrm>
            <a:off x="6390990" y="3118731"/>
            <a:ext cx="450000" cy="337500"/>
            <a:chOff x="3355262" y="5469690"/>
            <a:chExt cx="720000" cy="540000"/>
          </a:xfrm>
        </p:grpSpPr>
        <p:cxnSp>
          <p:nvCxnSpPr>
            <p:cNvPr id="61" name="カギ線コネクタ 6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96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医療機関から通知が届き、画面に「医療機関連携」と表示されている画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02" y="1996097"/>
            <a:ext cx="1673894" cy="297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 descr="「医療機関申請」画面で下部の「申請する」をタップしている画像">
            <a:extLst>
              <a:ext uri="{FF2B5EF4-FFF2-40B4-BE49-F238E27FC236}">
                <a16:creationId xmlns:a16="http://schemas.microsoft.com/office/drawing/2014/main" id="{92E47F63-4536-4B79-A572-5C49751A5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6" y="1990344"/>
            <a:ext cx="1511924" cy="297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図 18" descr="「医療機関申請」画面に「申請中」と表示されている画像">
            <a:extLst>
              <a:ext uri="{FF2B5EF4-FFF2-40B4-BE49-F238E27FC236}">
                <a16:creationId xmlns:a16="http://schemas.microsoft.com/office/drawing/2014/main" id="{158AD26F-2C0F-407F-8002-4124060E2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13" y="1990344"/>
            <a:ext cx="1480893" cy="297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BAAFC591-FBE7-4649-B20F-CAB5476EC780}"/>
              </a:ext>
            </a:extLst>
          </p:cNvPr>
          <p:cNvSpPr txBox="1"/>
          <p:nvPr/>
        </p:nvSpPr>
        <p:spPr>
          <a:xfrm>
            <a:off x="2709993" y="5055373"/>
            <a:ext cx="1728000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この欄の記入は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任意です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741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申請中と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表示されますので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登録は終了です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医療機関から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この通知が届けば</a:t>
            </a: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-5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の利用が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可能となります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0860">
              <a:spcBef>
                <a:spcPts val="85"/>
              </a:spcBef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69856" y="3992155"/>
            <a:ext cx="1476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5597323" y="2309290"/>
            <a:ext cx="756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2989225" y="2819400"/>
            <a:ext cx="1404000" cy="1116000"/>
          </a:xfrm>
          <a:prstGeom prst="rect">
            <a:avLst/>
          </a:prstGeom>
          <a:noFill/>
          <a:ln w="22225">
            <a:solidFill>
              <a:srgbClr val="0096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カギ線コネクタ 3"/>
          <p:cNvCxnSpPr/>
          <p:nvPr/>
        </p:nvCxnSpPr>
        <p:spPr>
          <a:xfrm rot="10800000" flipV="1">
            <a:off x="2665225" y="3377400"/>
            <a:ext cx="324000" cy="2109000"/>
          </a:xfrm>
          <a:prstGeom prst="bentConnector2">
            <a:avLst/>
          </a:prstGeom>
          <a:ln w="2222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医療機関を登録する</a:t>
            </a:r>
            <a:endParaRPr kumimoji="0" lang="ja-JP" altLang="en-US" sz="3200" kern="0" dirty="0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6942414" y="2958660"/>
            <a:ext cx="296586" cy="293005"/>
            <a:chOff x="8127785" y="3995693"/>
            <a:chExt cx="296586" cy="293005"/>
          </a:xfrm>
        </p:grpSpPr>
        <p:sp>
          <p:nvSpPr>
            <p:cNvPr id="39" name="円/楕円 38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5463027" y="2165130"/>
            <a:ext cx="296586" cy="293005"/>
            <a:chOff x="7423697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2835164" y="3862550"/>
            <a:ext cx="296586" cy="293005"/>
            <a:chOff x="6801905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図形グループ 29"/>
          <p:cNvGrpSpPr>
            <a:grpSpLocks noChangeAspect="1"/>
          </p:cNvGrpSpPr>
          <p:nvPr/>
        </p:nvGrpSpPr>
        <p:grpSpPr>
          <a:xfrm>
            <a:off x="4415735" y="3261867"/>
            <a:ext cx="450000" cy="337500"/>
            <a:chOff x="3355262" y="5469690"/>
            <a:chExt cx="720000" cy="540000"/>
          </a:xfrm>
        </p:grpSpPr>
        <p:cxnSp>
          <p:nvCxnSpPr>
            <p:cNvPr id="31" name="カギ線コネクタ 3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図形グループ 33"/>
          <p:cNvGrpSpPr>
            <a:grpSpLocks noChangeAspect="1"/>
          </p:cNvGrpSpPr>
          <p:nvPr/>
        </p:nvGrpSpPr>
        <p:grpSpPr>
          <a:xfrm>
            <a:off x="6330369" y="3261867"/>
            <a:ext cx="450000" cy="337500"/>
            <a:chOff x="3355262" y="5469690"/>
            <a:chExt cx="720000" cy="540000"/>
          </a:xfrm>
        </p:grpSpPr>
        <p:cxnSp>
          <p:nvCxnSpPr>
            <p:cNvPr id="36" name="カギ線コネクタ 35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93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5968" y="1402080"/>
            <a:ext cx="8280000" cy="368434"/>
          </a:xfrm>
          <a:prstGeom prst="rect">
            <a:avLst/>
          </a:prstGeom>
        </p:spPr>
        <p:txBody>
          <a:bodyPr/>
          <a:lstStyle/>
          <a:p>
            <a:r>
              <a:rPr lang="ja-JP" altLang="en-US" b="1" spc="-8" dirty="0">
                <a:latin typeface="Meiryo" charset="-128"/>
                <a:ea typeface="Meiryo" charset="-128"/>
                <a:cs typeface="Meiryo" charset="-128"/>
              </a:rPr>
              <a:t>医療機関から登録完了の返事が返ってきたら予約しましょう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3" name="図 12" descr="診療日の設定画面の画像">
            <a:extLst>
              <a:ext uri="{FF2B5EF4-FFF2-40B4-BE49-F238E27FC236}">
                <a16:creationId xmlns:a16="http://schemas.microsoft.com/office/drawing/2014/main" id="{29C80B61-4C14-4A6A-9607-F760A959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18" y="2362200"/>
            <a:ext cx="1620000" cy="287943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図 10" descr="「予約作成」画面で医療機関名をタップしている画像">
            <a:extLst>
              <a:ext uri="{FF2B5EF4-FFF2-40B4-BE49-F238E27FC236}">
                <a16:creationId xmlns:a16="http://schemas.microsoft.com/office/drawing/2014/main" id="{80D8DC50-4418-4427-B1B1-E576321A8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1620000" cy="2916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図 6" descr="「診察」の画面で「＋予約する」をタップしている画像">
            <a:extLst>
              <a:ext uri="{FF2B5EF4-FFF2-40B4-BE49-F238E27FC236}">
                <a16:creationId xmlns:a16="http://schemas.microsoft.com/office/drawing/2014/main" id="{70B81E50-02CD-44CE-A687-F99DB911B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1620000" cy="324450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2" name="object 17">
            <a:extLst>
              <a:ext uri="{FF2B5EF4-FFF2-40B4-BE49-F238E27FC236}">
                <a16:creationId xmlns:a16="http://schemas.microsoft.com/office/drawing/2014/main" id="{3AC6DD0A-444F-47CC-9694-104CCE05C736}"/>
              </a:ext>
            </a:extLst>
          </p:cNvPr>
          <p:cNvSpPr txBox="1"/>
          <p:nvPr/>
        </p:nvSpPr>
        <p:spPr>
          <a:xfrm>
            <a:off x="2819400" y="1981200"/>
            <a:ext cx="1506865" cy="22586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2"/>
              </a:spcBef>
            </a:pPr>
            <a:r>
              <a:rPr lang="en-US" sz="1400" b="1" spc="-5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の起動画面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34397D6A-C3A8-44E4-AD51-BD32C2FF6C73}"/>
              </a:ext>
            </a:extLst>
          </p:cNvPr>
          <p:cNvSpPr txBox="1"/>
          <p:nvPr/>
        </p:nvSpPr>
        <p:spPr>
          <a:xfrm>
            <a:off x="4876800" y="1981200"/>
            <a:ext cx="1409665" cy="22586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2"/>
              </a:spcBef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医療機関を選択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object 19">
            <a:extLst>
              <a:ext uri="{FF2B5EF4-FFF2-40B4-BE49-F238E27FC236}">
                <a16:creationId xmlns:a16="http://schemas.microsoft.com/office/drawing/2014/main" id="{6A415BBA-01AC-42EA-85FA-5344323CF48D}"/>
              </a:ext>
            </a:extLst>
          </p:cNvPr>
          <p:cNvSpPr txBox="1"/>
          <p:nvPr/>
        </p:nvSpPr>
        <p:spPr>
          <a:xfrm>
            <a:off x="6919218" y="1981200"/>
            <a:ext cx="1380833" cy="22586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2"/>
              </a:spcBef>
            </a:pPr>
            <a:r>
              <a:rPr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診</a:t>
            </a:r>
            <a:r>
              <a:rPr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療</a:t>
            </a:r>
            <a:r>
              <a:rPr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日</a:t>
            </a:r>
            <a:r>
              <a:rPr sz="1400" b="1" spc="-34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sz="1400" b="1" spc="8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設</a:t>
            </a:r>
            <a:r>
              <a:rPr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定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8632" y="1905000"/>
            <a:ext cx="2520000" cy="3346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+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タ</a:t>
            </a:r>
            <a:r>
              <a:rPr lang="ja-JP" altLang="en-US" sz="1800" b="1" spc="8" dirty="0">
                <a:latin typeface="Meiryo" charset="-128"/>
                <a:ea typeface="Meiryo" charset="-128"/>
                <a:cs typeface="Meiryo" charset="-128"/>
              </a:rPr>
              <a:t>ッ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プ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医療機関名を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希望する日時を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診療可能な時間が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表示されるので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希望時間をタップ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822046" y="4385800"/>
            <a:ext cx="1584000" cy="4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914150" y="2863710"/>
            <a:ext cx="1548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3192041" y="5014200"/>
            <a:ext cx="432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6958968" y="3025254"/>
            <a:ext cx="1548000" cy="144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6958968" y="4545808"/>
            <a:ext cx="1548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5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診療日の予約</a:t>
            </a:r>
            <a:endParaRPr kumimoji="0" lang="ja-JP" altLang="en-US" sz="3200" kern="0" dirty="0"/>
          </a:p>
        </p:txBody>
      </p:sp>
      <p:grpSp>
        <p:nvGrpSpPr>
          <p:cNvPr id="100" name="図形グループ 99"/>
          <p:cNvGrpSpPr/>
          <p:nvPr/>
        </p:nvGrpSpPr>
        <p:grpSpPr>
          <a:xfrm>
            <a:off x="6821544" y="4973105"/>
            <a:ext cx="296586" cy="293005"/>
            <a:chOff x="5878361" y="3995693"/>
            <a:chExt cx="296586" cy="293005"/>
          </a:xfrm>
        </p:grpSpPr>
        <p:sp>
          <p:nvSpPr>
            <p:cNvPr id="101" name="円/楕円 10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図形グループ 102"/>
          <p:cNvGrpSpPr/>
          <p:nvPr/>
        </p:nvGrpSpPr>
        <p:grpSpPr>
          <a:xfrm>
            <a:off x="6821544" y="2874583"/>
            <a:ext cx="296586" cy="293005"/>
            <a:chOff x="5101121" y="3995693"/>
            <a:chExt cx="296586" cy="293005"/>
          </a:xfrm>
        </p:grpSpPr>
        <p:sp>
          <p:nvSpPr>
            <p:cNvPr id="104" name="円/楕円 10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図形グループ 105"/>
          <p:cNvGrpSpPr/>
          <p:nvPr/>
        </p:nvGrpSpPr>
        <p:grpSpPr>
          <a:xfrm>
            <a:off x="4761190" y="2722180"/>
            <a:ext cx="296586" cy="293005"/>
            <a:chOff x="4232441" y="3995693"/>
            <a:chExt cx="296586" cy="293005"/>
          </a:xfrm>
        </p:grpSpPr>
        <p:sp>
          <p:nvSpPr>
            <p:cNvPr id="107" name="円/楕円 106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図形グループ 108"/>
          <p:cNvGrpSpPr/>
          <p:nvPr/>
        </p:nvGrpSpPr>
        <p:grpSpPr>
          <a:xfrm>
            <a:off x="2669630" y="4233040"/>
            <a:ext cx="296586" cy="293005"/>
            <a:chOff x="3546641" y="3995693"/>
            <a:chExt cx="296586" cy="293005"/>
          </a:xfrm>
        </p:grpSpPr>
        <p:sp>
          <p:nvSpPr>
            <p:cNvPr id="110" name="円/楕円 10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3048000" y="4859695"/>
            <a:ext cx="296587" cy="293005"/>
            <a:chOff x="2897417" y="3995693"/>
            <a:chExt cx="296587" cy="293005"/>
          </a:xfrm>
        </p:grpSpPr>
        <p:sp>
          <p:nvSpPr>
            <p:cNvPr id="113" name="円/楕円 11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0" name="図形グループ 39"/>
          <p:cNvGrpSpPr>
            <a:grpSpLocks noChangeAspect="1"/>
          </p:cNvGrpSpPr>
          <p:nvPr/>
        </p:nvGrpSpPr>
        <p:grpSpPr>
          <a:xfrm>
            <a:off x="4342697" y="3261867"/>
            <a:ext cx="450000" cy="337500"/>
            <a:chOff x="3355262" y="5469690"/>
            <a:chExt cx="720000" cy="540000"/>
          </a:xfrm>
        </p:grpSpPr>
        <p:cxnSp>
          <p:nvCxnSpPr>
            <p:cNvPr id="46" name="カギ線コネクタ 45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図形グループ 47"/>
          <p:cNvGrpSpPr>
            <a:grpSpLocks noChangeAspect="1"/>
          </p:cNvGrpSpPr>
          <p:nvPr/>
        </p:nvGrpSpPr>
        <p:grpSpPr>
          <a:xfrm>
            <a:off x="6381916" y="3261867"/>
            <a:ext cx="450000" cy="337500"/>
            <a:chOff x="3355262" y="5469690"/>
            <a:chExt cx="720000" cy="540000"/>
          </a:xfrm>
        </p:grpSpPr>
        <p:cxnSp>
          <p:nvCxnSpPr>
            <p:cNvPr id="49" name="カギ線コネクタ 48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44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「＋予約する」ボタンをタップしている画像">
            <a:extLst>
              <a:ext uri="{FF2B5EF4-FFF2-40B4-BE49-F238E27FC236}">
                <a16:creationId xmlns:a16="http://schemas.microsoft.com/office/drawing/2014/main" id="{B8FFAE34-9EA9-4AE2-8EB4-C902439A8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89" y="1989437"/>
            <a:ext cx="2333717" cy="414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09488" y="1905000"/>
            <a:ext cx="2520000" cy="42954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予約の確認画面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予約内容をよく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確認してください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＋予約する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タップ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kumimoji="1" lang="en-US" altLang="ja-JP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医師からアプリを</a:t>
            </a:r>
            <a:endParaRPr kumimoji="1" lang="en-US" altLang="ja-JP" sz="18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通じて予約指示が</a:t>
            </a:r>
            <a:endParaRPr kumimoji="1" lang="en-US" altLang="ja-JP" sz="18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入ることもあります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AoyagiKouzanFontT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333947" y="4984610"/>
            <a:ext cx="2052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6437173" y="463589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29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診療日の予約</a:t>
            </a:r>
            <a:endParaRPr kumimoji="0" lang="ja-JP" altLang="en-US" sz="3200" kern="0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6193114" y="4851400"/>
            <a:ext cx="296586" cy="293005"/>
            <a:chOff x="8127785" y="3995693"/>
            <a:chExt cx="296586" cy="293005"/>
          </a:xfrm>
        </p:grpSpPr>
        <p:sp>
          <p:nvSpPr>
            <p:cNvPr id="31" name="円/楕円 30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 descr="「予約内容確認」画面で下から上に画面をスクロールしている画像">
            <a:extLst>
              <a:ext uri="{FF2B5EF4-FFF2-40B4-BE49-F238E27FC236}">
                <a16:creationId xmlns:a16="http://schemas.microsoft.com/office/drawing/2014/main" id="{A558DBAC-6EFE-4985-8569-43BDA5054CAC}"/>
              </a:ext>
            </a:extLst>
          </p:cNvPr>
          <p:cNvGrpSpPr/>
          <p:nvPr/>
        </p:nvGrpSpPr>
        <p:grpSpPr>
          <a:xfrm>
            <a:off x="2963920" y="1989437"/>
            <a:ext cx="2514266" cy="4307806"/>
            <a:chOff x="2963920" y="1989437"/>
            <a:chExt cx="2514266" cy="43078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237D188-44DA-4143-8296-E7AB9873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20" y="1989437"/>
              <a:ext cx="2444643" cy="41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5" name="上矢印 24"/>
            <p:cNvSpPr/>
            <p:nvPr/>
          </p:nvSpPr>
          <p:spPr>
            <a:xfrm>
              <a:off x="4457445" y="4485400"/>
              <a:ext cx="631902" cy="1811843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33950" y="5513149"/>
              <a:ext cx="473301" cy="540000"/>
            </a:xfrm>
            <a:prstGeom prst="rect">
              <a:avLst/>
            </a:prstGeom>
          </p:spPr>
        </p:pic>
        <p:grpSp>
          <p:nvGrpSpPr>
            <p:cNvPr id="33" name="図形グループ 32"/>
            <p:cNvGrpSpPr/>
            <p:nvPr/>
          </p:nvGrpSpPr>
          <p:grpSpPr>
            <a:xfrm>
              <a:off x="5181600" y="5414619"/>
              <a:ext cx="296586" cy="293005"/>
              <a:chOff x="7423697" y="3995693"/>
              <a:chExt cx="296586" cy="293005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742492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7423697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83995" y="53718"/>
                    </a:moveTo>
                    <a:lnTo>
                      <a:pt x="83995" y="89692"/>
                    </a:lnTo>
                    <a:lnTo>
                      <a:pt x="173361" y="89692"/>
                    </a:lnTo>
                    <a:lnTo>
                      <a:pt x="90343" y="243357"/>
                    </a:lnTo>
                    <a:lnTo>
                      <a:pt x="139666" y="243357"/>
                    </a:lnTo>
                    <a:lnTo>
                      <a:pt x="219591" y="89041"/>
                    </a:lnTo>
                    <a:lnTo>
                      <a:pt x="219591" y="53718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2" name="図形グループ 21"/>
          <p:cNvGrpSpPr>
            <a:grpSpLocks noChangeAspect="1"/>
          </p:cNvGrpSpPr>
          <p:nvPr/>
        </p:nvGrpSpPr>
        <p:grpSpPr>
          <a:xfrm>
            <a:off x="5407548" y="3164871"/>
            <a:ext cx="720000" cy="540000"/>
            <a:chOff x="3355262" y="5469690"/>
            <a:chExt cx="720000" cy="540000"/>
          </a:xfrm>
        </p:grpSpPr>
        <p:cxnSp>
          <p:nvCxnSpPr>
            <p:cNvPr id="24" name="カギ線コネクタ 23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85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1385</Words>
  <Application>Microsoft Office PowerPoint</Application>
  <PresentationFormat>画面に合わせる (4:3)</PresentationFormat>
  <Paragraphs>271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AoyagiKouzanFontT</vt:lpstr>
      <vt:lpstr>BIZ UDPゴシック</vt:lpstr>
      <vt:lpstr>BIZ UDゴシック</vt:lpstr>
      <vt:lpstr>メイリオ</vt:lpstr>
      <vt:lpstr>メイリオ</vt:lpstr>
      <vt:lpstr>游ゴシック</vt:lpstr>
      <vt:lpstr>游ゴシック</vt:lpstr>
      <vt:lpstr>Arial</vt:lpstr>
      <vt:lpstr>Calibri</vt:lpstr>
      <vt:lpstr>Office Theme</vt:lpstr>
      <vt:lpstr>デザインの設定</vt:lpstr>
      <vt:lpstr> オンライン診療アプリYaDoc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2021-08-16T09:04:10Z</dcterms:created>
  <dcterms:modified xsi:type="dcterms:W3CDTF">2022-08-25T04:30:43Z</dcterms:modified>
</cp:coreProperties>
</file>