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327" r:id="rId5"/>
    <p:sldId id="1027" r:id="rId6"/>
    <p:sldId id="1028" r:id="rId7"/>
    <p:sldId id="1043" r:id="rId8"/>
    <p:sldId id="1044" r:id="rId9"/>
    <p:sldId id="1045" r:id="rId10"/>
    <p:sldId id="1046" r:id="rId11"/>
    <p:sldId id="1047" r:id="rId12"/>
    <p:sldId id="1048" r:id="rId13"/>
    <p:sldId id="1049" r:id="rId14"/>
    <p:sldId id="1050" r:id="rId15"/>
    <p:sldId id="1051" r:id="rId16"/>
    <p:sldId id="1052" r:id="rId17"/>
    <p:sldId id="1053" r:id="rId18"/>
    <p:sldId id="1054" r:id="rId19"/>
    <p:sldId id="1055" r:id="rId20"/>
    <p:sldId id="1056" r:id="rId21"/>
    <p:sldId id="1057" r:id="rId22"/>
    <p:sldId id="1058" r:id="rId23"/>
    <p:sldId id="1059" r:id="rId24"/>
    <p:sldId id="1060" r:id="rId25"/>
    <p:sldId id="1061" r:id="rId26"/>
    <p:sldId id="1062" r:id="rId27"/>
    <p:sldId id="1063" r:id="rId28"/>
    <p:sldId id="1065" r:id="rId29"/>
    <p:sldId id="1072" r:id="rId30"/>
    <p:sldId id="1068" r:id="rId31"/>
    <p:sldId id="1071" r:id="rId32"/>
    <p:sldId id="1069" r:id="rId33"/>
    <p:sldId id="1073" r:id="rId34"/>
    <p:sldId id="1074" r:id="rId35"/>
  </p:sldIdLst>
  <p:sldSz cx="9144000" cy="6858000" type="screen4x3"/>
  <p:notesSz cx="6737350" cy="9869488"/>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0394" autoAdjust="0"/>
  </p:normalViewPr>
  <p:slideViewPr>
    <p:cSldViewPr snapToGrid="0" snapToObjects="1">
      <p:cViewPr varScale="1">
        <p:scale>
          <a:sx n="43" d="100"/>
          <a:sy n="43" d="100"/>
        </p:scale>
        <p:origin x="2144" y="40"/>
      </p:cViewPr>
      <p:guideLst/>
    </p:cSldViewPr>
  </p:slideViewPr>
  <p:outlineViewPr>
    <p:cViewPr>
      <p:scale>
        <a:sx n="33" d="100"/>
        <a:sy n="33" d="100"/>
      </p:scale>
      <p:origin x="0" y="-1458"/>
    </p:cViewPr>
  </p:outlineViewPr>
  <p:notesTextViewPr>
    <p:cViewPr>
      <p:scale>
        <a:sx n="100" d="100"/>
        <a:sy n="100" d="100"/>
      </p:scale>
      <p:origin x="0" y="0"/>
    </p:cViewPr>
  </p:notesTextViewPr>
  <p:sorterViewPr>
    <p:cViewPr varScale="1">
      <p:scale>
        <a:sx n="100" d="100"/>
        <a:sy n="100" d="100"/>
      </p:scale>
      <p:origin x="0" y="-4194"/>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2214B59B-A46F-7FC1-BB30-A1A72CD34FED}"/>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1FEC8813-E5D7-7E2E-120C-0C1B88197428}"/>
              </a:ext>
            </a:extLst>
          </p:cNvPr>
          <p:cNvSpPr>
            <a:spLocks noGrp="1" noRot="1" noChangeAspect="1"/>
          </p:cNvSpPr>
          <p:nvPr>
            <p:ph type="sldImg"/>
          </p:nvPr>
        </p:nvSpPr>
        <p:spPr/>
      </p:sp>
    </p:spTree>
    <p:extLst>
      <p:ext uri="{BB962C8B-B14F-4D97-AF65-F5344CB8AC3E}">
        <p14:creationId xmlns:p14="http://schemas.microsoft.com/office/powerpoint/2010/main" val="392533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3556FD80-6007-B345-B986-B54AE630585A}"/>
              </a:ext>
            </a:extLst>
          </p:cNvPr>
          <p:cNvSpPr>
            <a:spLocks noGrp="1" noRot="1" noChangeAspect="1"/>
          </p:cNvSpPr>
          <p:nvPr>
            <p:ph type="sldImg"/>
          </p:nvPr>
        </p:nvSpPr>
        <p:spPr/>
      </p:sp>
    </p:spTree>
    <p:extLst>
      <p:ext uri="{BB962C8B-B14F-4D97-AF65-F5344CB8AC3E}">
        <p14:creationId xmlns:p14="http://schemas.microsoft.com/office/powerpoint/2010/main" val="20067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57D938F6-23BE-9149-1C3D-79965268B14C}"/>
              </a:ext>
            </a:extLst>
          </p:cNvPr>
          <p:cNvSpPr>
            <a:spLocks noGrp="1" noRot="1" noChangeAspect="1"/>
          </p:cNvSpPr>
          <p:nvPr>
            <p:ph type="sldImg"/>
          </p:nvPr>
        </p:nvSpPr>
        <p:spPr/>
      </p:sp>
    </p:spTree>
    <p:extLst>
      <p:ext uri="{BB962C8B-B14F-4D97-AF65-F5344CB8AC3E}">
        <p14:creationId xmlns:p14="http://schemas.microsoft.com/office/powerpoint/2010/main" val="43657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6A2766E-894E-D8CD-ED93-395ABF548B3E}"/>
              </a:ext>
            </a:extLst>
          </p:cNvPr>
          <p:cNvSpPr>
            <a:spLocks noGrp="1" noRot="1" noChangeAspect="1"/>
          </p:cNvSpPr>
          <p:nvPr>
            <p:ph type="sldImg"/>
          </p:nvPr>
        </p:nvSpPr>
        <p:spPr/>
      </p:sp>
    </p:spTree>
    <p:extLst>
      <p:ext uri="{BB962C8B-B14F-4D97-AF65-F5344CB8AC3E}">
        <p14:creationId xmlns:p14="http://schemas.microsoft.com/office/powerpoint/2010/main" val="2408219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A5546A5C-0261-2631-C5B1-3584F13DE582}"/>
              </a:ext>
            </a:extLst>
          </p:cNvPr>
          <p:cNvSpPr>
            <a:spLocks noGrp="1" noRot="1" noChangeAspect="1"/>
          </p:cNvSpPr>
          <p:nvPr>
            <p:ph type="sldImg"/>
          </p:nvPr>
        </p:nvSpPr>
        <p:spPr/>
      </p:sp>
    </p:spTree>
    <p:extLst>
      <p:ext uri="{BB962C8B-B14F-4D97-AF65-F5344CB8AC3E}">
        <p14:creationId xmlns:p14="http://schemas.microsoft.com/office/powerpoint/2010/main" val="394370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6AE86F98-EECF-AA0E-6B28-E686C59B9337}"/>
              </a:ext>
            </a:extLst>
          </p:cNvPr>
          <p:cNvSpPr>
            <a:spLocks noGrp="1" noRot="1" noChangeAspect="1"/>
          </p:cNvSpPr>
          <p:nvPr>
            <p:ph type="sldImg"/>
          </p:nvPr>
        </p:nvSpPr>
        <p:spPr/>
      </p:sp>
    </p:spTree>
    <p:extLst>
      <p:ext uri="{BB962C8B-B14F-4D97-AF65-F5344CB8AC3E}">
        <p14:creationId xmlns:p14="http://schemas.microsoft.com/office/powerpoint/2010/main" val="35980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A5E7C63-4B10-AA06-D41B-A746E38C65AE}"/>
              </a:ext>
            </a:extLst>
          </p:cNvPr>
          <p:cNvSpPr>
            <a:spLocks noGrp="1" noRot="1" noChangeAspect="1"/>
          </p:cNvSpPr>
          <p:nvPr>
            <p:ph type="sldImg"/>
          </p:nvPr>
        </p:nvSpPr>
        <p:spPr/>
      </p:sp>
    </p:spTree>
    <p:extLst>
      <p:ext uri="{BB962C8B-B14F-4D97-AF65-F5344CB8AC3E}">
        <p14:creationId xmlns:p14="http://schemas.microsoft.com/office/powerpoint/2010/main" val="215064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4286DEF-4AAF-947F-6BD6-C41D29345C11}"/>
              </a:ext>
            </a:extLst>
          </p:cNvPr>
          <p:cNvSpPr>
            <a:spLocks noGrp="1" noRot="1" noChangeAspect="1"/>
          </p:cNvSpPr>
          <p:nvPr>
            <p:ph type="sldImg"/>
          </p:nvPr>
        </p:nvSpPr>
        <p:spPr/>
      </p:sp>
    </p:spTree>
    <p:extLst>
      <p:ext uri="{BB962C8B-B14F-4D97-AF65-F5344CB8AC3E}">
        <p14:creationId xmlns:p14="http://schemas.microsoft.com/office/powerpoint/2010/main" val="34436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B720600-01EA-8891-D624-8B4C660F3DFA}"/>
              </a:ext>
            </a:extLst>
          </p:cNvPr>
          <p:cNvSpPr>
            <a:spLocks noGrp="1" noRot="1" noChangeAspect="1"/>
          </p:cNvSpPr>
          <p:nvPr>
            <p:ph type="sldImg"/>
          </p:nvPr>
        </p:nvSpPr>
        <p:spPr/>
      </p:sp>
    </p:spTree>
    <p:extLst>
      <p:ext uri="{BB962C8B-B14F-4D97-AF65-F5344CB8AC3E}">
        <p14:creationId xmlns:p14="http://schemas.microsoft.com/office/powerpoint/2010/main" val="188290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7" name="スライド イメージ プレースホルダー 6">
            <a:extLst>
              <a:ext uri="{FF2B5EF4-FFF2-40B4-BE49-F238E27FC236}">
                <a16:creationId xmlns:a16="http://schemas.microsoft.com/office/drawing/2014/main" id="{70C71B87-7499-8982-3FC3-E52E48392024}"/>
              </a:ext>
            </a:extLst>
          </p:cNvPr>
          <p:cNvSpPr>
            <a:spLocks noGrp="1" noRot="1" noChangeAspect="1"/>
          </p:cNvSpPr>
          <p:nvPr>
            <p:ph type="sldImg"/>
          </p:nvPr>
        </p:nvSpPr>
        <p:spPr/>
      </p:sp>
    </p:spTree>
    <p:extLst>
      <p:ext uri="{BB962C8B-B14F-4D97-AF65-F5344CB8AC3E}">
        <p14:creationId xmlns:p14="http://schemas.microsoft.com/office/powerpoint/2010/main" val="335399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9C7B8F6-9A06-F54C-026B-C3BED6D31F16}"/>
              </a:ext>
            </a:extLst>
          </p:cNvPr>
          <p:cNvSpPr>
            <a:spLocks noGrp="1" noRot="1" noChangeAspect="1"/>
          </p:cNvSpPr>
          <p:nvPr>
            <p:ph type="sldImg"/>
          </p:nvPr>
        </p:nvSpPr>
        <p:spPr/>
      </p:sp>
    </p:spTree>
    <p:extLst>
      <p:ext uri="{BB962C8B-B14F-4D97-AF65-F5344CB8AC3E}">
        <p14:creationId xmlns:p14="http://schemas.microsoft.com/office/powerpoint/2010/main" val="303036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9A0303AC-9241-5B65-0395-FFAB9B9040CD}"/>
              </a:ext>
            </a:extLst>
          </p:cNvPr>
          <p:cNvSpPr>
            <a:spLocks noGrp="1" noRot="1" noChangeAspect="1"/>
          </p:cNvSpPr>
          <p:nvPr>
            <p:ph type="sldImg"/>
          </p:nvPr>
        </p:nvSpPr>
        <p:spPr/>
      </p:sp>
    </p:spTree>
    <p:extLst>
      <p:ext uri="{BB962C8B-B14F-4D97-AF65-F5344CB8AC3E}">
        <p14:creationId xmlns:p14="http://schemas.microsoft.com/office/powerpoint/2010/main" val="319657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8393D2A-2D2F-E8BC-48EC-DE79D820061E}"/>
              </a:ext>
            </a:extLst>
          </p:cNvPr>
          <p:cNvSpPr>
            <a:spLocks noGrp="1" noRot="1" noChangeAspect="1"/>
          </p:cNvSpPr>
          <p:nvPr>
            <p:ph type="sldImg"/>
          </p:nvPr>
        </p:nvSpPr>
        <p:spPr/>
      </p:sp>
    </p:spTree>
    <p:extLst>
      <p:ext uri="{BB962C8B-B14F-4D97-AF65-F5344CB8AC3E}">
        <p14:creationId xmlns:p14="http://schemas.microsoft.com/office/powerpoint/2010/main" val="407540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5B5B3923-8022-31CD-8502-1B720A84E172}"/>
              </a:ext>
            </a:extLst>
          </p:cNvPr>
          <p:cNvSpPr>
            <a:spLocks noGrp="1" noRot="1" noChangeAspect="1"/>
          </p:cNvSpPr>
          <p:nvPr>
            <p:ph type="sldImg"/>
          </p:nvPr>
        </p:nvSpPr>
        <p:spPr/>
      </p:sp>
    </p:spTree>
    <p:extLst>
      <p:ext uri="{BB962C8B-B14F-4D97-AF65-F5344CB8AC3E}">
        <p14:creationId xmlns:p14="http://schemas.microsoft.com/office/powerpoint/2010/main" val="1753332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E993AA9E-BC2D-B26F-7D17-AA40428FBEE3}"/>
              </a:ext>
            </a:extLst>
          </p:cNvPr>
          <p:cNvSpPr>
            <a:spLocks noGrp="1" noRot="1" noChangeAspect="1"/>
          </p:cNvSpPr>
          <p:nvPr>
            <p:ph type="sldImg"/>
          </p:nvPr>
        </p:nvSpPr>
        <p:spPr/>
      </p:sp>
    </p:spTree>
    <p:extLst>
      <p:ext uri="{BB962C8B-B14F-4D97-AF65-F5344CB8AC3E}">
        <p14:creationId xmlns:p14="http://schemas.microsoft.com/office/powerpoint/2010/main" val="205714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933081A-9146-1125-D3DA-0BD2F1E70B09}"/>
              </a:ext>
            </a:extLst>
          </p:cNvPr>
          <p:cNvSpPr>
            <a:spLocks noGrp="1" noRot="1" noChangeAspect="1"/>
          </p:cNvSpPr>
          <p:nvPr>
            <p:ph type="sldImg"/>
          </p:nvPr>
        </p:nvSpPr>
        <p:spPr/>
      </p:sp>
    </p:spTree>
    <p:extLst>
      <p:ext uri="{BB962C8B-B14F-4D97-AF65-F5344CB8AC3E}">
        <p14:creationId xmlns:p14="http://schemas.microsoft.com/office/powerpoint/2010/main" val="9319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BB29042-2863-92C2-4626-2AF613F099F0}"/>
              </a:ext>
            </a:extLst>
          </p:cNvPr>
          <p:cNvSpPr>
            <a:spLocks noGrp="1" noRot="1" noChangeAspect="1"/>
          </p:cNvSpPr>
          <p:nvPr>
            <p:ph type="sldImg"/>
          </p:nvPr>
        </p:nvSpPr>
        <p:spPr/>
      </p:sp>
    </p:spTree>
    <p:extLst>
      <p:ext uri="{BB962C8B-B14F-4D97-AF65-F5344CB8AC3E}">
        <p14:creationId xmlns:p14="http://schemas.microsoft.com/office/powerpoint/2010/main" val="1768334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スライド イメージ プレースホルダー 5">
            <a:extLst>
              <a:ext uri="{FF2B5EF4-FFF2-40B4-BE49-F238E27FC236}">
                <a16:creationId xmlns:a16="http://schemas.microsoft.com/office/drawing/2014/main" id="{8F9F32E2-1B4B-49DA-9A0B-23E2A91DF0C8}"/>
              </a:ext>
            </a:extLst>
          </p:cNvPr>
          <p:cNvSpPr>
            <a:spLocks noGrp="1" noRot="1" noChangeAspect="1"/>
          </p:cNvSpPr>
          <p:nvPr>
            <p:ph type="sldImg"/>
          </p:nvPr>
        </p:nvSpPr>
        <p:spPr/>
      </p:sp>
    </p:spTree>
    <p:extLst>
      <p:ext uri="{BB962C8B-B14F-4D97-AF65-F5344CB8AC3E}">
        <p14:creationId xmlns:p14="http://schemas.microsoft.com/office/powerpoint/2010/main" val="173005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A2B78FEF-34FE-A55B-C82B-EE3EA41F99D8}"/>
              </a:ext>
            </a:extLst>
          </p:cNvPr>
          <p:cNvSpPr>
            <a:spLocks noGrp="1" noRot="1" noChangeAspect="1"/>
          </p:cNvSpPr>
          <p:nvPr>
            <p:ph type="sldImg"/>
          </p:nvPr>
        </p:nvSpPr>
        <p:spPr/>
      </p:sp>
    </p:spTree>
    <p:extLst>
      <p:ext uri="{BB962C8B-B14F-4D97-AF65-F5344CB8AC3E}">
        <p14:creationId xmlns:p14="http://schemas.microsoft.com/office/powerpoint/2010/main" val="79035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D0B09E77-7D8F-F73B-E0C0-EC43E1C61084}"/>
              </a:ext>
            </a:extLst>
          </p:cNvPr>
          <p:cNvSpPr>
            <a:spLocks noGrp="1" noRot="1" noChangeAspect="1"/>
          </p:cNvSpPr>
          <p:nvPr>
            <p:ph type="sldImg"/>
          </p:nvPr>
        </p:nvSpPr>
        <p:spPr/>
      </p:sp>
    </p:spTree>
    <p:extLst>
      <p:ext uri="{BB962C8B-B14F-4D97-AF65-F5344CB8AC3E}">
        <p14:creationId xmlns:p14="http://schemas.microsoft.com/office/powerpoint/2010/main" val="1183100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6" name="スライド イメージ プレースホルダー 5">
            <a:extLst>
              <a:ext uri="{FF2B5EF4-FFF2-40B4-BE49-F238E27FC236}">
                <a16:creationId xmlns:a16="http://schemas.microsoft.com/office/drawing/2014/main" id="{EA14529E-4634-4DD4-1931-ACBDEFDE5CB1}"/>
              </a:ext>
            </a:extLst>
          </p:cNvPr>
          <p:cNvSpPr>
            <a:spLocks noGrp="1" noRot="1" noChangeAspect="1"/>
          </p:cNvSpPr>
          <p:nvPr>
            <p:ph type="sldImg"/>
          </p:nvPr>
        </p:nvSpPr>
        <p:spPr/>
      </p:sp>
    </p:spTree>
    <p:extLst>
      <p:ext uri="{BB962C8B-B14F-4D97-AF65-F5344CB8AC3E}">
        <p14:creationId xmlns:p14="http://schemas.microsoft.com/office/powerpoint/2010/main" val="147988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27A8DF54-BEA7-CB0C-B944-5D27AAA9ABBB}"/>
              </a:ext>
            </a:extLst>
          </p:cNvPr>
          <p:cNvSpPr>
            <a:spLocks noGrp="1" noRot="1" noChangeAspect="1"/>
          </p:cNvSpPr>
          <p:nvPr>
            <p:ph type="sldImg"/>
          </p:nvPr>
        </p:nvSpPr>
        <p:spPr/>
      </p:sp>
    </p:spTree>
    <p:extLst>
      <p:ext uri="{BB962C8B-B14F-4D97-AF65-F5344CB8AC3E}">
        <p14:creationId xmlns:p14="http://schemas.microsoft.com/office/powerpoint/2010/main" val="3638048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839E4D29-C8FD-ED69-588C-D1DBDA0F280E}"/>
              </a:ext>
            </a:extLst>
          </p:cNvPr>
          <p:cNvSpPr>
            <a:spLocks noGrp="1" noRot="1" noChangeAspect="1"/>
          </p:cNvSpPr>
          <p:nvPr>
            <p:ph type="sldImg"/>
          </p:nvPr>
        </p:nvSpPr>
        <p:spPr/>
      </p:sp>
    </p:spTree>
    <p:extLst>
      <p:ext uri="{BB962C8B-B14F-4D97-AF65-F5344CB8AC3E}">
        <p14:creationId xmlns:p14="http://schemas.microsoft.com/office/powerpoint/2010/main" val="27821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6" name="スライド イメージ プレースホルダー 5">
            <a:extLst>
              <a:ext uri="{FF2B5EF4-FFF2-40B4-BE49-F238E27FC236}">
                <a16:creationId xmlns:a16="http://schemas.microsoft.com/office/drawing/2014/main" id="{8F6A6893-B287-0195-FBBA-067088F1F365}"/>
              </a:ext>
            </a:extLst>
          </p:cNvPr>
          <p:cNvSpPr>
            <a:spLocks noGrp="1" noRot="1" noChangeAspect="1"/>
          </p:cNvSpPr>
          <p:nvPr>
            <p:ph type="sldImg"/>
          </p:nvPr>
        </p:nvSpPr>
        <p:spPr/>
      </p:sp>
    </p:spTree>
    <p:extLst>
      <p:ext uri="{BB962C8B-B14F-4D97-AF65-F5344CB8AC3E}">
        <p14:creationId xmlns:p14="http://schemas.microsoft.com/office/powerpoint/2010/main" val="165496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BE8AE3C-F26E-52CA-A8CE-0A93369553AD}"/>
              </a:ext>
            </a:extLst>
          </p:cNvPr>
          <p:cNvSpPr>
            <a:spLocks noGrp="1" noRot="1" noChangeAspect="1"/>
          </p:cNvSpPr>
          <p:nvPr>
            <p:ph type="sldImg"/>
          </p:nvPr>
        </p:nvSpPr>
        <p:spPr/>
      </p:sp>
    </p:spTree>
    <p:extLst>
      <p:ext uri="{BB962C8B-B14F-4D97-AF65-F5344CB8AC3E}">
        <p14:creationId xmlns:p14="http://schemas.microsoft.com/office/powerpoint/2010/main" val="101147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9CAD656-1BA7-77C2-D465-98781FA0977F}"/>
              </a:ext>
            </a:extLst>
          </p:cNvPr>
          <p:cNvSpPr>
            <a:spLocks noGrp="1" noRot="1" noChangeAspect="1"/>
          </p:cNvSpPr>
          <p:nvPr>
            <p:ph type="sldImg"/>
          </p:nvPr>
        </p:nvSpPr>
        <p:spPr/>
      </p:sp>
    </p:spTree>
    <p:extLst>
      <p:ext uri="{BB962C8B-B14F-4D97-AF65-F5344CB8AC3E}">
        <p14:creationId xmlns:p14="http://schemas.microsoft.com/office/powerpoint/2010/main" val="289642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327E52B-B70D-6673-2F29-0390490C136D}"/>
              </a:ext>
            </a:extLst>
          </p:cNvPr>
          <p:cNvSpPr>
            <a:spLocks noGrp="1" noRot="1" noChangeAspect="1"/>
          </p:cNvSpPr>
          <p:nvPr>
            <p:ph type="sldImg"/>
          </p:nvPr>
        </p:nvSpPr>
        <p:spPr/>
      </p:sp>
    </p:spTree>
    <p:extLst>
      <p:ext uri="{BB962C8B-B14F-4D97-AF65-F5344CB8AC3E}">
        <p14:creationId xmlns:p14="http://schemas.microsoft.com/office/powerpoint/2010/main" val="365586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132C6F6-1C95-ED25-C31C-C672C743980E}"/>
              </a:ext>
            </a:extLst>
          </p:cNvPr>
          <p:cNvSpPr>
            <a:spLocks noGrp="1" noRot="1" noChangeAspect="1"/>
          </p:cNvSpPr>
          <p:nvPr>
            <p:ph type="sldImg"/>
          </p:nvPr>
        </p:nvSpPr>
        <p:spPr/>
      </p:sp>
    </p:spTree>
    <p:extLst>
      <p:ext uri="{BB962C8B-B14F-4D97-AF65-F5344CB8AC3E}">
        <p14:creationId xmlns:p14="http://schemas.microsoft.com/office/powerpoint/2010/main" val="86735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B3421B4-3A71-ED7A-53C5-065B867E37B4}"/>
              </a:ext>
            </a:extLst>
          </p:cNvPr>
          <p:cNvSpPr>
            <a:spLocks noGrp="1" noRot="1" noChangeAspect="1"/>
          </p:cNvSpPr>
          <p:nvPr>
            <p:ph type="sldImg"/>
          </p:nvPr>
        </p:nvSpPr>
        <p:spPr/>
      </p:sp>
    </p:spTree>
    <p:extLst>
      <p:ext uri="{BB962C8B-B14F-4D97-AF65-F5344CB8AC3E}">
        <p14:creationId xmlns:p14="http://schemas.microsoft.com/office/powerpoint/2010/main" val="429332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B83BF4B-6BEB-C11B-2304-A9D5590A16E3}"/>
              </a:ext>
            </a:extLst>
          </p:cNvPr>
          <p:cNvSpPr>
            <a:spLocks noGrp="1" noRot="1" noChangeAspect="1"/>
          </p:cNvSpPr>
          <p:nvPr>
            <p:ph type="sldImg"/>
          </p:nvPr>
        </p:nvSpPr>
        <p:spPr/>
      </p:sp>
    </p:spTree>
    <p:extLst>
      <p:ext uri="{BB962C8B-B14F-4D97-AF65-F5344CB8AC3E}">
        <p14:creationId xmlns:p14="http://schemas.microsoft.com/office/powerpoint/2010/main" val="3782962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15.bin"/><Relationship Id="rId5" Type="http://schemas.openxmlformats.org/officeDocument/2006/relationships/image" Target="../media/image9.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16.bin"/><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19.bin"/><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iPhone</a:t>
            </a:r>
            <a:r>
              <a:rPr lang="ja-JP" altLang="en-US" sz="4799" dirty="0">
                <a:solidFill>
                  <a:srgbClr val="4472C4"/>
                </a:solidFill>
                <a:latin typeface="BIZ UDPゴシック" panose="020B0400000000000000" pitchFamily="50" charset="-128"/>
                <a:ea typeface="BIZ UDPゴシック" panose="020B0400000000000000" pitchFamily="50" charset="-128"/>
              </a:rPr>
              <a:t>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基本操作について知ろう</a:t>
            </a:r>
          </a:p>
        </p:txBody>
      </p:sp>
      <p:pic>
        <p:nvPicPr>
          <p:cNvPr id="4" name="図 3" descr="アイコン&#10;&#10;自動的に生成された説明">
            <a:extLst>
              <a:ext uri="{FF2B5EF4-FFF2-40B4-BE49-F238E27FC236}">
                <a16:creationId xmlns:a16="http://schemas.microsoft.com/office/drawing/2014/main" id="{C4B2D3B6-91CD-8CC6-0FB8-12EB0AB31C4F}"/>
              </a:ext>
            </a:extLst>
          </p:cNvPr>
          <p:cNvPicPr>
            <a:picLocks noChangeAspect="1"/>
          </p:cNvPicPr>
          <p:nvPr/>
        </p:nvPicPr>
        <p:blipFill>
          <a:blip r:embed="rId3"/>
          <a:stretch>
            <a:fillRect/>
          </a:stretch>
        </p:blipFill>
        <p:spPr>
          <a:xfrm>
            <a:off x="6364199" y="4781535"/>
            <a:ext cx="1909027" cy="2029092"/>
          </a:xfrm>
          <a:prstGeom prst="rect">
            <a:avLst/>
          </a:prstGeom>
        </p:spPr>
      </p:pic>
      <p:sp>
        <p:nvSpPr>
          <p:cNvPr id="8" name="テキスト ボックス 7">
            <a:extLst>
              <a:ext uri="{FF2B5EF4-FFF2-40B4-BE49-F238E27FC236}">
                <a16:creationId xmlns:a16="http://schemas.microsoft.com/office/drawing/2014/main" id="{2E491DD0-1F70-E1EE-37C9-CA4D1C5A9695}"/>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
        <p:nvSpPr>
          <p:cNvPr id="9" name="テキスト ボックス 8">
            <a:extLst>
              <a:ext uri="{FF2B5EF4-FFF2-40B4-BE49-F238E27FC236}">
                <a16:creationId xmlns:a16="http://schemas.microsoft.com/office/drawing/2014/main" id="{AE99C637-4084-9E6A-4AB6-4874D2B6D710}"/>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18187" y="2313608"/>
            <a:ext cx="6896425"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VoiceOver</a:t>
            </a:r>
            <a:r>
              <a:rPr lang="ja-JP" altLang="en-US" sz="4799" dirty="0">
                <a:solidFill>
                  <a:srgbClr val="4472C4"/>
                </a:solidFill>
                <a:latin typeface="BIZ UDPゴシック" panose="020B0400000000000000" pitchFamily="50" charset="-128"/>
                <a:ea typeface="BIZ UDPゴシック" panose="020B0400000000000000" pitchFamily="50" charset="-128"/>
              </a:rPr>
              <a:t>を使用中のジェスチャー操作</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5" name="サブタイトル 2">
            <a:extLst>
              <a:ext uri="{FF2B5EF4-FFF2-40B4-BE49-F238E27FC236}">
                <a16:creationId xmlns:a16="http://schemas.microsoft.com/office/drawing/2014/main" id="{A53FE7D6-F6D7-8C80-4884-E29A15980408}"/>
              </a:ext>
            </a:extLst>
          </p:cNvPr>
          <p:cNvSpPr txBox="1">
            <a:spLocks/>
          </p:cNvSpPr>
          <p:nvPr/>
        </p:nvSpPr>
        <p:spPr>
          <a:xfrm>
            <a:off x="529389" y="4668197"/>
            <a:ext cx="8380702" cy="56847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 </a:t>
            </a:r>
            <a:r>
              <a:rPr lang="ja-JP" altLang="en-US" sz="2000" dirty="0">
                <a:solidFill>
                  <a:schemeClr val="accent1"/>
                </a:solidFill>
                <a:latin typeface="BIZ UDPゴシック" panose="020B0400000000000000" pitchFamily="50" charset="-128"/>
                <a:ea typeface="BIZ UDPゴシック" panose="020B0400000000000000" pitchFamily="50" charset="-128"/>
              </a:rPr>
              <a:t>ここで紹介する以外にも多くのジェスチャーがあります</a:t>
            </a:r>
          </a:p>
        </p:txBody>
      </p:sp>
    </p:spTree>
    <p:extLst>
      <p:ext uri="{BB962C8B-B14F-4D97-AF65-F5344CB8AC3E}">
        <p14:creationId xmlns:p14="http://schemas.microsoft.com/office/powerpoint/2010/main" val="323254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ジェスチャーとは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019247"/>
            <a:ext cx="8380702" cy="320868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や</a:t>
            </a:r>
            <a:r>
              <a:rPr lang="en-US" altLang="ja-JP" sz="2000" dirty="0">
                <a:latin typeface="BIZ UDPゴシック" panose="020B0400000000000000" pitchFamily="50" charset="-128"/>
                <a:ea typeface="BIZ UDPゴシック" panose="020B0400000000000000" pitchFamily="50" charset="-128"/>
              </a:rPr>
              <a:t>iPad</a:t>
            </a:r>
            <a:r>
              <a:rPr lang="ja-JP" altLang="en-US" sz="2000" dirty="0">
                <a:latin typeface="BIZ UDPゴシック" panose="020B0400000000000000" pitchFamily="50" charset="-128"/>
                <a:ea typeface="BIZ UDPゴシック" panose="020B0400000000000000" pitchFamily="50" charset="-128"/>
              </a:rPr>
              <a:t>には、パソコンのようにマウスやキーボードがついていません。また、本体には、サイドボタンや音量調整といった限られたボタンしかなく、</a:t>
            </a:r>
            <a:r>
              <a:rPr lang="en-US" altLang="ja-JP" sz="2000" dirty="0">
                <a:latin typeface="BIZ UDPゴシック" panose="020B0400000000000000" pitchFamily="50" charset="-128"/>
                <a:ea typeface="BIZ UDPゴシック" panose="020B0400000000000000" pitchFamily="50" charset="-128"/>
              </a:rPr>
              <a:t>Siri</a:t>
            </a:r>
            <a:r>
              <a:rPr lang="ja-JP" altLang="en-US" sz="2000" dirty="0">
                <a:latin typeface="BIZ UDPゴシック" panose="020B0400000000000000" pitchFamily="50" charset="-128"/>
                <a:ea typeface="BIZ UDPゴシック" panose="020B0400000000000000" pitchFamily="50" charset="-128"/>
              </a:rPr>
              <a:t>を使用しない場合は、タッチパネル画面を指で触って操作する作りとなっています。</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この指で決まった動きをすることで特定の操作ができる機能を</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ジェスチャー</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と言います。</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ジェスチャー</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には様々な動きがあり、いくつかの</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ジェスチャー</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を覚えておくことで、目が見えない・見えにくい方も</a:t>
            </a: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や</a:t>
            </a:r>
            <a:r>
              <a:rPr lang="en-US" altLang="ja-JP" sz="2000" dirty="0">
                <a:latin typeface="BIZ UDPゴシック" panose="020B0400000000000000" pitchFamily="50" charset="-128"/>
                <a:ea typeface="BIZ UDPゴシック" panose="020B0400000000000000" pitchFamily="50" charset="-128"/>
              </a:rPr>
              <a:t>iPad</a:t>
            </a:r>
            <a:r>
              <a:rPr lang="ja-JP" altLang="en-US" sz="2000" dirty="0">
                <a:latin typeface="BIZ UDPゴシック" panose="020B0400000000000000" pitchFamily="50" charset="-128"/>
                <a:ea typeface="BIZ UDPゴシック" panose="020B0400000000000000" pitchFamily="50" charset="-128"/>
              </a:rPr>
              <a:t>の操作が可能となっています。</a:t>
            </a:r>
          </a:p>
        </p:txBody>
      </p:sp>
      <p:sp>
        <p:nvSpPr>
          <p:cNvPr id="3" name="四角形: 角を丸くする 2">
            <a:extLst>
              <a:ext uri="{FF2B5EF4-FFF2-40B4-BE49-F238E27FC236}">
                <a16:creationId xmlns:a16="http://schemas.microsoft.com/office/drawing/2014/main" id="{009CE591-D1C4-9565-CE90-5A864A2281F8}"/>
              </a:ext>
            </a:extLst>
          </p:cNvPr>
          <p:cNvSpPr/>
          <p:nvPr/>
        </p:nvSpPr>
        <p:spPr>
          <a:xfrm>
            <a:off x="381649" y="4402717"/>
            <a:ext cx="5184666" cy="57873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VoiceOver</a:t>
            </a:r>
            <a:r>
              <a:rPr lang="ja-JP" altLang="en-US" sz="2000" b="1" dirty="0">
                <a:solidFill>
                  <a:schemeClr val="bg1"/>
                </a:solidFill>
                <a:latin typeface="BIZ UDPゴシック" panose="020B0400000000000000" pitchFamily="50" charset="-128"/>
                <a:ea typeface="BIZ UDPゴシック" panose="020B0400000000000000" pitchFamily="50" charset="-128"/>
              </a:rPr>
              <a:t>中のジェスチャー操作について</a:t>
            </a:r>
          </a:p>
        </p:txBody>
      </p:sp>
      <p:sp>
        <p:nvSpPr>
          <p:cNvPr id="4" name="サブタイトル 2">
            <a:extLst>
              <a:ext uri="{FF2B5EF4-FFF2-40B4-BE49-F238E27FC236}">
                <a16:creationId xmlns:a16="http://schemas.microsoft.com/office/drawing/2014/main" id="{4167292B-1DEA-89F2-EEFA-9EBEE34D2CE0}"/>
              </a:ext>
            </a:extLst>
          </p:cNvPr>
          <p:cNvSpPr txBox="1">
            <a:spLocks/>
          </p:cNvSpPr>
          <p:nvPr/>
        </p:nvSpPr>
        <p:spPr>
          <a:xfrm>
            <a:off x="381649" y="5055754"/>
            <a:ext cx="8380702" cy="144224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VoiceOver</a:t>
            </a:r>
            <a:r>
              <a:rPr lang="ja-JP" altLang="en-US" sz="1800" dirty="0">
                <a:latin typeface="BIZ UDPゴシック" panose="020B0400000000000000" pitchFamily="50" charset="-128"/>
                <a:ea typeface="BIZ UDPゴシック" panose="020B0400000000000000" pitchFamily="50" charset="-128"/>
              </a:rPr>
              <a:t>を起動している時とそうでない時では、同じジェスチャーを使用しても効果が異なります。</a:t>
            </a:r>
            <a:r>
              <a:rPr lang="en-US" altLang="ja-JP" sz="1800" dirty="0">
                <a:latin typeface="BIZ UDPゴシック" panose="020B0400000000000000" pitchFamily="50" charset="-128"/>
                <a:ea typeface="BIZ UDPゴシック" panose="020B0400000000000000" pitchFamily="50" charset="-128"/>
              </a:rPr>
              <a:t>VoiceOver</a:t>
            </a:r>
            <a:r>
              <a:rPr lang="ja-JP" altLang="en-US" sz="1800" dirty="0">
                <a:latin typeface="BIZ UDPゴシック" panose="020B0400000000000000" pitchFamily="50" charset="-128"/>
                <a:ea typeface="BIZ UDPゴシック" panose="020B0400000000000000" pitchFamily="50" charset="-128"/>
              </a:rPr>
              <a:t>に慣れていない方に画面を操作してもらう場合は、</a:t>
            </a:r>
            <a:r>
              <a:rPr lang="en-US" altLang="ja-JP" sz="1800" dirty="0">
                <a:latin typeface="BIZ UDPゴシック" panose="020B0400000000000000" pitchFamily="50" charset="-128"/>
                <a:ea typeface="BIZ UDPゴシック" panose="020B0400000000000000" pitchFamily="50" charset="-128"/>
              </a:rPr>
              <a:t>Siri</a:t>
            </a:r>
            <a:r>
              <a:rPr lang="ja-JP" altLang="en-US" sz="1800" dirty="0">
                <a:latin typeface="BIZ UDPゴシック" panose="020B0400000000000000" pitchFamily="50" charset="-128"/>
                <a:ea typeface="BIZ UDPゴシック" panose="020B0400000000000000" pitchFamily="50" charset="-128"/>
              </a:rPr>
              <a:t>等により</a:t>
            </a:r>
            <a:r>
              <a:rPr lang="en-US" altLang="ja-JP" sz="1800" dirty="0">
                <a:latin typeface="BIZ UDPゴシック" panose="020B0400000000000000" pitchFamily="50" charset="-128"/>
                <a:ea typeface="BIZ UDPゴシック" panose="020B0400000000000000" pitchFamily="50" charset="-128"/>
              </a:rPr>
              <a:t>VoiceOver</a:t>
            </a:r>
            <a:r>
              <a:rPr lang="ja-JP" altLang="en-US" sz="1800" dirty="0">
                <a:latin typeface="BIZ UDPゴシック" panose="020B0400000000000000" pitchFamily="50" charset="-128"/>
                <a:ea typeface="BIZ UDPゴシック" panose="020B0400000000000000" pitchFamily="50" charset="-128"/>
              </a:rPr>
              <a:t>の機能を無効にしてから操作してもらうことをおすすめします。</a:t>
            </a:r>
          </a:p>
        </p:txBody>
      </p:sp>
    </p:spTree>
    <p:extLst>
      <p:ext uri="{BB962C8B-B14F-4D97-AF65-F5344CB8AC3E}">
        <p14:creationId xmlns:p14="http://schemas.microsoft.com/office/powerpoint/2010/main" val="23655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タッチ</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019248"/>
            <a:ext cx="8380702" cy="130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指先で画面に軽く触れる動作をタッチと言います。どの指を使用しても良いですが、指の腹で画面に触れることがポイントです。爪では反応しませんので、注意が必要です。</a:t>
            </a:r>
          </a:p>
        </p:txBody>
      </p:sp>
      <p:sp>
        <p:nvSpPr>
          <p:cNvPr id="4" name="サブタイトル 2">
            <a:extLst>
              <a:ext uri="{FF2B5EF4-FFF2-40B4-BE49-F238E27FC236}">
                <a16:creationId xmlns:a16="http://schemas.microsoft.com/office/drawing/2014/main" id="{4167292B-1DEA-89F2-EEFA-9EBEE34D2CE0}"/>
              </a:ext>
            </a:extLst>
          </p:cNvPr>
          <p:cNvSpPr txBox="1">
            <a:spLocks/>
          </p:cNvSpPr>
          <p:nvPr/>
        </p:nvSpPr>
        <p:spPr>
          <a:xfrm>
            <a:off x="381649" y="2367770"/>
            <a:ext cx="1720877" cy="2278218"/>
          </a:xfrm>
          <a:prstGeom prst="rect">
            <a:avLst/>
          </a:prstGeom>
          <a:ln w="28575">
            <a:solidFill>
              <a:schemeClr val="accent1"/>
            </a:solid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タッチ操作を行うと、画面に表示されたアイコンやボタン、文章など、指が触れた項目を選択して読み上げます。</a:t>
            </a: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4160017" y="2367770"/>
            <a:ext cx="2652764" cy="4203852"/>
          </a:xfrm>
          <a:prstGeom prst="rect">
            <a:avLst/>
          </a:prstGeom>
          <a:ln w="28575">
            <a:solidFill>
              <a:schemeClr val="accent1"/>
            </a:solid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タッチをしてから画面上で指を動かすスライドという操作があります。画面に触れた指を離さず、ゆっくりとなぞるように動かすことで、なぞった部分の指の下にある項目を順番に選択して、読み上げさせることができるため、範囲にある項目を探す場合に有効です。特に画面の四隅や左右の端、ホームボタンの近くにある項目を選択する際に便利です。</a:t>
            </a:r>
          </a:p>
        </p:txBody>
      </p:sp>
      <p:pic>
        <p:nvPicPr>
          <p:cNvPr id="11" name="図 10">
            <a:extLst>
              <a:ext uri="{FF2B5EF4-FFF2-40B4-BE49-F238E27FC236}">
                <a16:creationId xmlns:a16="http://schemas.microsoft.com/office/drawing/2014/main" id="{1BCB3712-9BBF-64E4-06DA-2BF6A4B0E2E6}"/>
              </a:ext>
            </a:extLst>
          </p:cNvPr>
          <p:cNvPicPr>
            <a:picLocks noChangeAspect="1"/>
          </p:cNvPicPr>
          <p:nvPr/>
        </p:nvPicPr>
        <p:blipFill>
          <a:blip r:embed="rId6"/>
          <a:stretch>
            <a:fillRect/>
          </a:stretch>
        </p:blipFill>
        <p:spPr>
          <a:xfrm>
            <a:off x="2269526" y="2367770"/>
            <a:ext cx="1561090" cy="3217846"/>
          </a:xfrm>
          <a:prstGeom prst="rect">
            <a:avLst/>
          </a:prstGeom>
        </p:spPr>
      </p:pic>
      <p:pic>
        <p:nvPicPr>
          <p:cNvPr id="12" name="図 11">
            <a:extLst>
              <a:ext uri="{FF2B5EF4-FFF2-40B4-BE49-F238E27FC236}">
                <a16:creationId xmlns:a16="http://schemas.microsoft.com/office/drawing/2014/main" id="{24C5C53A-D375-0D86-ACF7-34DC42FB5700}"/>
              </a:ext>
            </a:extLst>
          </p:cNvPr>
          <p:cNvPicPr>
            <a:picLocks noChangeAspect="1"/>
          </p:cNvPicPr>
          <p:nvPr/>
        </p:nvPicPr>
        <p:blipFill>
          <a:blip r:embed="rId6"/>
          <a:stretch>
            <a:fillRect/>
          </a:stretch>
        </p:blipFill>
        <p:spPr>
          <a:xfrm>
            <a:off x="6979781" y="2326142"/>
            <a:ext cx="1561090" cy="3217846"/>
          </a:xfrm>
          <a:prstGeom prst="rect">
            <a:avLst/>
          </a:prstGeom>
        </p:spPr>
      </p:pic>
      <p:sp>
        <p:nvSpPr>
          <p:cNvPr id="21" name="フローチャート: 結合子 20">
            <a:extLst>
              <a:ext uri="{FF2B5EF4-FFF2-40B4-BE49-F238E27FC236}">
                <a16:creationId xmlns:a16="http://schemas.microsoft.com/office/drawing/2014/main" id="{9C7DA2BA-EB82-31BE-99D7-E301D26DB932}"/>
              </a:ext>
            </a:extLst>
          </p:cNvPr>
          <p:cNvSpPr/>
          <p:nvPr/>
        </p:nvSpPr>
        <p:spPr>
          <a:xfrm>
            <a:off x="2741085" y="3154167"/>
            <a:ext cx="576000" cy="576000"/>
          </a:xfrm>
          <a:prstGeom prst="flowChartConnector">
            <a:avLst/>
          </a:prstGeom>
          <a:gradFill flip="none" rotWithShape="1">
            <a:gsLst>
              <a:gs pos="0">
                <a:schemeClr val="accent1">
                  <a:lumMod val="60000"/>
                  <a:lumOff val="40000"/>
                </a:schemeClr>
              </a:gs>
              <a:gs pos="78000">
                <a:schemeClr val="accent1">
                  <a:lumMod val="20000"/>
                  <a:lumOff val="80000"/>
                </a:schemeClr>
              </a:gs>
              <a:gs pos="100000">
                <a:schemeClr val="bg1"/>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右向き指示マーク 単色塗りつぶし">
            <a:extLst>
              <a:ext uri="{FF2B5EF4-FFF2-40B4-BE49-F238E27FC236}">
                <a16:creationId xmlns:a16="http://schemas.microsoft.com/office/drawing/2014/main" id="{319CE01E-F478-F16C-F5D5-0041BFC00C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661905" y="3324643"/>
            <a:ext cx="914400" cy="914400"/>
          </a:xfrm>
          <a:prstGeom prst="rect">
            <a:avLst/>
          </a:prstGeom>
        </p:spPr>
      </p:pic>
      <p:sp>
        <p:nvSpPr>
          <p:cNvPr id="33" name="フリーフォーム: 図形 32">
            <a:extLst>
              <a:ext uri="{FF2B5EF4-FFF2-40B4-BE49-F238E27FC236}">
                <a16:creationId xmlns:a16="http://schemas.microsoft.com/office/drawing/2014/main" id="{ABD93FAB-55DE-7C28-3818-108DA04FE0F6}"/>
              </a:ext>
            </a:extLst>
          </p:cNvPr>
          <p:cNvSpPr/>
          <p:nvPr/>
        </p:nvSpPr>
        <p:spPr>
          <a:xfrm>
            <a:off x="7397252" y="3041855"/>
            <a:ext cx="791959" cy="1376624"/>
          </a:xfrm>
          <a:custGeom>
            <a:avLst/>
            <a:gdLst>
              <a:gd name="connsiteX0" fmla="*/ 0 w 791959"/>
              <a:gd name="connsiteY0" fmla="*/ 0 h 1376624"/>
              <a:gd name="connsiteX1" fmla="*/ 301450 w 791959"/>
              <a:gd name="connsiteY1" fmla="*/ 30145 h 1376624"/>
              <a:gd name="connsiteX2" fmla="*/ 482320 w 791959"/>
              <a:gd name="connsiteY2" fmla="*/ 70338 h 1376624"/>
              <a:gd name="connsiteX3" fmla="*/ 683287 w 791959"/>
              <a:gd name="connsiteY3" fmla="*/ 200967 h 1376624"/>
              <a:gd name="connsiteX4" fmla="*/ 763674 w 791959"/>
              <a:gd name="connsiteY4" fmla="*/ 271305 h 1376624"/>
              <a:gd name="connsiteX5" fmla="*/ 763674 w 791959"/>
              <a:gd name="connsiteY5" fmla="*/ 462224 h 1376624"/>
              <a:gd name="connsiteX6" fmla="*/ 693336 w 791959"/>
              <a:gd name="connsiteY6" fmla="*/ 522514 h 1376624"/>
              <a:gd name="connsiteX7" fmla="*/ 502417 w 791959"/>
              <a:gd name="connsiteY7" fmla="*/ 622997 h 1376624"/>
              <a:gd name="connsiteX8" fmla="*/ 422030 w 791959"/>
              <a:gd name="connsiteY8" fmla="*/ 653142 h 1376624"/>
              <a:gd name="connsiteX9" fmla="*/ 361740 w 791959"/>
              <a:gd name="connsiteY9" fmla="*/ 663191 h 1376624"/>
              <a:gd name="connsiteX10" fmla="*/ 311498 w 791959"/>
              <a:gd name="connsiteY10" fmla="*/ 673239 h 1376624"/>
              <a:gd name="connsiteX11" fmla="*/ 231112 w 791959"/>
              <a:gd name="connsiteY11" fmla="*/ 713432 h 1376624"/>
              <a:gd name="connsiteX12" fmla="*/ 200967 w 791959"/>
              <a:gd name="connsiteY12" fmla="*/ 733529 h 1376624"/>
              <a:gd name="connsiteX13" fmla="*/ 170822 w 791959"/>
              <a:gd name="connsiteY13" fmla="*/ 743578 h 1376624"/>
              <a:gd name="connsiteX14" fmla="*/ 130628 w 791959"/>
              <a:gd name="connsiteY14" fmla="*/ 763674 h 1376624"/>
              <a:gd name="connsiteX15" fmla="*/ 120580 w 791959"/>
              <a:gd name="connsiteY15" fmla="*/ 793819 h 1376624"/>
              <a:gd name="connsiteX16" fmla="*/ 90435 w 791959"/>
              <a:gd name="connsiteY16" fmla="*/ 813916 h 1376624"/>
              <a:gd name="connsiteX17" fmla="*/ 80386 w 791959"/>
              <a:gd name="connsiteY17" fmla="*/ 864158 h 1376624"/>
              <a:gd name="connsiteX18" fmla="*/ 110531 w 791959"/>
              <a:gd name="connsiteY18" fmla="*/ 1024931 h 1376624"/>
              <a:gd name="connsiteX19" fmla="*/ 251208 w 791959"/>
              <a:gd name="connsiteY19" fmla="*/ 1095270 h 1376624"/>
              <a:gd name="connsiteX20" fmla="*/ 381837 w 791959"/>
              <a:gd name="connsiteY20" fmla="*/ 1135463 h 1376624"/>
              <a:gd name="connsiteX21" fmla="*/ 411982 w 791959"/>
              <a:gd name="connsiteY21" fmla="*/ 1145512 h 1376624"/>
              <a:gd name="connsiteX22" fmla="*/ 462224 w 791959"/>
              <a:gd name="connsiteY22" fmla="*/ 1155560 h 1376624"/>
              <a:gd name="connsiteX23" fmla="*/ 492369 w 791959"/>
              <a:gd name="connsiteY23" fmla="*/ 1175657 h 1376624"/>
              <a:gd name="connsiteX24" fmla="*/ 562707 w 791959"/>
              <a:gd name="connsiteY24" fmla="*/ 1205802 h 1376624"/>
              <a:gd name="connsiteX25" fmla="*/ 622997 w 791959"/>
              <a:gd name="connsiteY25" fmla="*/ 1276140 h 1376624"/>
              <a:gd name="connsiteX26" fmla="*/ 643094 w 791959"/>
              <a:gd name="connsiteY26" fmla="*/ 1336430 h 1376624"/>
              <a:gd name="connsiteX27" fmla="*/ 653142 w 791959"/>
              <a:gd name="connsiteY27" fmla="*/ 1376624 h 137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1959" h="1376624">
                <a:moveTo>
                  <a:pt x="0" y="0"/>
                </a:moveTo>
                <a:cubicBezTo>
                  <a:pt x="290773" y="13217"/>
                  <a:pt x="133731" y="-8559"/>
                  <a:pt x="301450" y="30145"/>
                </a:cubicBezTo>
                <a:lnTo>
                  <a:pt x="482320" y="70338"/>
                </a:lnTo>
                <a:cubicBezTo>
                  <a:pt x="542696" y="104838"/>
                  <a:pt x="640172" y="157854"/>
                  <a:pt x="683287" y="200967"/>
                </a:cubicBezTo>
                <a:cubicBezTo>
                  <a:pt x="735323" y="253002"/>
                  <a:pt x="708323" y="229792"/>
                  <a:pt x="763674" y="271305"/>
                </a:cubicBezTo>
                <a:cubicBezTo>
                  <a:pt x="792638" y="343714"/>
                  <a:pt x="809236" y="360975"/>
                  <a:pt x="763674" y="462224"/>
                </a:cubicBezTo>
                <a:cubicBezTo>
                  <a:pt x="751002" y="490384"/>
                  <a:pt x="718822" y="505076"/>
                  <a:pt x="693336" y="522514"/>
                </a:cubicBezTo>
                <a:cubicBezTo>
                  <a:pt x="622083" y="571266"/>
                  <a:pt x="576406" y="593402"/>
                  <a:pt x="502417" y="622997"/>
                </a:cubicBezTo>
                <a:cubicBezTo>
                  <a:pt x="475846" y="633625"/>
                  <a:pt x="449547" y="645280"/>
                  <a:pt x="422030" y="653142"/>
                </a:cubicBezTo>
                <a:cubicBezTo>
                  <a:pt x="402440" y="658739"/>
                  <a:pt x="381785" y="659546"/>
                  <a:pt x="361740" y="663191"/>
                </a:cubicBezTo>
                <a:cubicBezTo>
                  <a:pt x="344937" y="666246"/>
                  <a:pt x="328245" y="669890"/>
                  <a:pt x="311498" y="673239"/>
                </a:cubicBezTo>
                <a:cubicBezTo>
                  <a:pt x="284703" y="686637"/>
                  <a:pt x="256039" y="696814"/>
                  <a:pt x="231112" y="713432"/>
                </a:cubicBezTo>
                <a:cubicBezTo>
                  <a:pt x="221064" y="720131"/>
                  <a:pt x="211769" y="728128"/>
                  <a:pt x="200967" y="733529"/>
                </a:cubicBezTo>
                <a:cubicBezTo>
                  <a:pt x="191493" y="738266"/>
                  <a:pt x="180558" y="739406"/>
                  <a:pt x="170822" y="743578"/>
                </a:cubicBezTo>
                <a:cubicBezTo>
                  <a:pt x="157054" y="749479"/>
                  <a:pt x="144026" y="756975"/>
                  <a:pt x="130628" y="763674"/>
                </a:cubicBezTo>
                <a:cubicBezTo>
                  <a:pt x="127279" y="773722"/>
                  <a:pt x="127197" y="785548"/>
                  <a:pt x="120580" y="793819"/>
                </a:cubicBezTo>
                <a:cubicBezTo>
                  <a:pt x="113036" y="803249"/>
                  <a:pt x="96427" y="803431"/>
                  <a:pt x="90435" y="813916"/>
                </a:cubicBezTo>
                <a:cubicBezTo>
                  <a:pt x="81961" y="828745"/>
                  <a:pt x="83736" y="847411"/>
                  <a:pt x="80386" y="864158"/>
                </a:cubicBezTo>
                <a:cubicBezTo>
                  <a:pt x="90434" y="917749"/>
                  <a:pt x="86147" y="976162"/>
                  <a:pt x="110531" y="1024931"/>
                </a:cubicBezTo>
                <a:cubicBezTo>
                  <a:pt x="141295" y="1086460"/>
                  <a:pt x="197977" y="1086398"/>
                  <a:pt x="251208" y="1095270"/>
                </a:cubicBezTo>
                <a:cubicBezTo>
                  <a:pt x="312578" y="1136184"/>
                  <a:pt x="261580" y="1107712"/>
                  <a:pt x="381837" y="1135463"/>
                </a:cubicBezTo>
                <a:cubicBezTo>
                  <a:pt x="392158" y="1137845"/>
                  <a:pt x="401706" y="1142943"/>
                  <a:pt x="411982" y="1145512"/>
                </a:cubicBezTo>
                <a:cubicBezTo>
                  <a:pt x="428551" y="1149654"/>
                  <a:pt x="445477" y="1152211"/>
                  <a:pt x="462224" y="1155560"/>
                </a:cubicBezTo>
                <a:cubicBezTo>
                  <a:pt x="472272" y="1162259"/>
                  <a:pt x="481567" y="1170256"/>
                  <a:pt x="492369" y="1175657"/>
                </a:cubicBezTo>
                <a:cubicBezTo>
                  <a:pt x="536107" y="1197526"/>
                  <a:pt x="513914" y="1170950"/>
                  <a:pt x="562707" y="1205802"/>
                </a:cubicBezTo>
                <a:cubicBezTo>
                  <a:pt x="585315" y="1221951"/>
                  <a:pt x="607164" y="1255029"/>
                  <a:pt x="622997" y="1276140"/>
                </a:cubicBezTo>
                <a:lnTo>
                  <a:pt x="643094" y="1336430"/>
                </a:lnTo>
                <a:cubicBezTo>
                  <a:pt x="654201" y="1369752"/>
                  <a:pt x="653142" y="1355984"/>
                  <a:pt x="653142" y="1376624"/>
                </a:cubicBezTo>
              </a:path>
            </a:pathLst>
          </a:cu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右向き指示マーク 単色塗りつぶし">
            <a:extLst>
              <a:ext uri="{FF2B5EF4-FFF2-40B4-BE49-F238E27FC236}">
                <a16:creationId xmlns:a16="http://schemas.microsoft.com/office/drawing/2014/main" id="{83431E2E-2ECA-EC4B-6FB3-7B49D84708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7684965" y="4309379"/>
            <a:ext cx="914400" cy="914400"/>
          </a:xfrm>
          <a:prstGeom prst="rect">
            <a:avLst/>
          </a:prstGeom>
        </p:spPr>
      </p:pic>
    </p:spTree>
    <p:extLst>
      <p:ext uri="{BB962C8B-B14F-4D97-AF65-F5344CB8AC3E}">
        <p14:creationId xmlns:p14="http://schemas.microsoft.com/office/powerpoint/2010/main" val="205837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タップ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019248"/>
            <a:ext cx="8380702" cy="91440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指で画面を素早くトンと叩く動作をタップと言います。タップには、画面を叩く回数や使用する指の本数によって様々な効果の違いがあります。</a:t>
            </a: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2738207" y="2574443"/>
            <a:ext cx="5997985" cy="3469868"/>
          </a:xfrm>
          <a:prstGeom prst="rect">
            <a:avLst/>
          </a:prstGeom>
          <a:ln w="28575">
            <a:solidFill>
              <a:schemeClr val="accent1"/>
            </a:solid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タップの呼び方は画面を叩く回数で次のように変わります。</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１回叩く動作　➡　シングルタップ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２回叩く動作　➡　ダブルタップ​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３回叩く動作　➡　トリプルタップ​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４回叩く動作　➡　クワトロタップ​</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また、使用する指の本数により、２本指でダブルタップ（マジックタップ）、３本指でトリプルタップなどと表現します。</a:t>
            </a:r>
          </a:p>
        </p:txBody>
      </p:sp>
      <p:pic>
        <p:nvPicPr>
          <p:cNvPr id="11" name="図 10">
            <a:extLst>
              <a:ext uri="{FF2B5EF4-FFF2-40B4-BE49-F238E27FC236}">
                <a16:creationId xmlns:a16="http://schemas.microsoft.com/office/drawing/2014/main" id="{1BCB3712-9BBF-64E4-06DA-2BF6A4B0E2E6}"/>
              </a:ext>
            </a:extLst>
          </p:cNvPr>
          <p:cNvPicPr>
            <a:picLocks noChangeAspect="1"/>
          </p:cNvPicPr>
          <p:nvPr/>
        </p:nvPicPr>
        <p:blipFill>
          <a:blip r:embed="rId6"/>
          <a:stretch>
            <a:fillRect/>
          </a:stretch>
        </p:blipFill>
        <p:spPr>
          <a:xfrm>
            <a:off x="522027" y="2194443"/>
            <a:ext cx="2052058" cy="4229869"/>
          </a:xfrm>
          <a:prstGeom prst="rect">
            <a:avLst/>
          </a:prstGeom>
        </p:spPr>
      </p:pic>
      <p:pic>
        <p:nvPicPr>
          <p:cNvPr id="16" name="グラフィックス 15" descr="右向き指示マーク 単色塗りつぶし">
            <a:extLst>
              <a:ext uri="{FF2B5EF4-FFF2-40B4-BE49-F238E27FC236}">
                <a16:creationId xmlns:a16="http://schemas.microsoft.com/office/drawing/2014/main" id="{319CE01E-F478-F16C-F5D5-0041BFC00C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104181" y="3880325"/>
            <a:ext cx="1031777" cy="1031777"/>
          </a:xfrm>
          <a:prstGeom prst="rect">
            <a:avLst/>
          </a:prstGeom>
        </p:spPr>
      </p:pic>
      <p:grpSp>
        <p:nvGrpSpPr>
          <p:cNvPr id="26" name="グループ化 25">
            <a:extLst>
              <a:ext uri="{FF2B5EF4-FFF2-40B4-BE49-F238E27FC236}">
                <a16:creationId xmlns:a16="http://schemas.microsoft.com/office/drawing/2014/main" id="{235F979A-59D7-74FC-725E-4DC1B9E4938C}"/>
              </a:ext>
            </a:extLst>
          </p:cNvPr>
          <p:cNvGrpSpPr>
            <a:grpSpLocks noChangeAspect="1"/>
          </p:cNvGrpSpPr>
          <p:nvPr/>
        </p:nvGrpSpPr>
        <p:grpSpPr>
          <a:xfrm>
            <a:off x="1092440" y="3570594"/>
            <a:ext cx="864000" cy="432420"/>
            <a:chOff x="2443460" y="2160474"/>
            <a:chExt cx="1690368" cy="846000"/>
          </a:xfrm>
        </p:grpSpPr>
        <p:cxnSp>
          <p:nvCxnSpPr>
            <p:cNvPr id="8" name="直線コネクタ 7">
              <a:extLst>
                <a:ext uri="{FF2B5EF4-FFF2-40B4-BE49-F238E27FC236}">
                  <a16:creationId xmlns:a16="http://schemas.microsoft.com/office/drawing/2014/main" id="{16954057-8134-F074-131D-C9C030892563}"/>
                </a:ext>
              </a:extLst>
            </p:cNvPr>
            <p:cNvCxnSpPr>
              <a:cxnSpLocks/>
            </p:cNvCxnSpPr>
            <p:nvPr/>
          </p:nvCxnSpPr>
          <p:spPr>
            <a:xfrm flipV="1">
              <a:off x="3701828" y="2994409"/>
              <a:ext cx="43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B61BFE9-F2B5-5F98-7328-B575EBD1A2F1}"/>
                </a:ext>
              </a:extLst>
            </p:cNvPr>
            <p:cNvCxnSpPr>
              <a:cxnSpLocks/>
            </p:cNvCxnSpPr>
            <p:nvPr/>
          </p:nvCxnSpPr>
          <p:spPr>
            <a:xfrm flipH="1">
              <a:off x="2443460" y="3006474"/>
              <a:ext cx="43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14D35F8-BCFD-6D2F-4A65-FEEE1D2D4D23}"/>
                </a:ext>
              </a:extLst>
            </p:cNvPr>
            <p:cNvCxnSpPr>
              <a:cxnSpLocks/>
            </p:cNvCxnSpPr>
            <p:nvPr/>
          </p:nvCxnSpPr>
          <p:spPr>
            <a:xfrm rot="5400000" flipV="1">
              <a:off x="3067948" y="2376474"/>
              <a:ext cx="43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BA386B9-6E57-A104-E6B1-68B31052C12F}"/>
                </a:ext>
              </a:extLst>
            </p:cNvPr>
            <p:cNvCxnSpPr>
              <a:cxnSpLocks/>
            </p:cNvCxnSpPr>
            <p:nvPr/>
          </p:nvCxnSpPr>
          <p:spPr>
            <a:xfrm rot="8100000" flipV="1">
              <a:off x="3542034" y="2566509"/>
              <a:ext cx="43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A36DC49-36E8-EBD5-6FC0-DE078E937691}"/>
                </a:ext>
              </a:extLst>
            </p:cNvPr>
            <p:cNvCxnSpPr>
              <a:cxnSpLocks/>
            </p:cNvCxnSpPr>
            <p:nvPr/>
          </p:nvCxnSpPr>
          <p:spPr>
            <a:xfrm rot="2700000" flipV="1">
              <a:off x="2611534" y="2568486"/>
              <a:ext cx="43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001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タップ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381649" y="1665109"/>
            <a:ext cx="8380702" cy="4481564"/>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・１本指でダブルタップ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ダブルタップとだけ表現される場合はこの操作を意味します。この動作を行うと、タッチやスライドで選択していた項目が有効になります。選択した項目がアイコンやボタンであれば、決定の役割となります。タップの際はトントンではなく、トトンのリズムで素早くタップします。</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・２本指でシングルタップ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この動作には、読み上げの一時停止や読み上げの再開の役割があります。​</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・２本指でダブルタップ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この動作には、電話応答や切断、音楽再生や停止、音声入力の開始や停止などの役割があります。通称「マジックタップ」とも呼ばれます。​</a:t>
            </a:r>
          </a:p>
        </p:txBody>
      </p:sp>
      <p:sp>
        <p:nvSpPr>
          <p:cNvPr id="4" name="サブタイトル 2">
            <a:extLst>
              <a:ext uri="{FF2B5EF4-FFF2-40B4-BE49-F238E27FC236}">
                <a16:creationId xmlns:a16="http://schemas.microsoft.com/office/drawing/2014/main" id="{FD1DDC25-19C8-7980-E242-250C1BDD9259}"/>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を使用中に使用頻度の高いタップ操作</a:t>
            </a:r>
          </a:p>
        </p:txBody>
      </p:sp>
    </p:spTree>
    <p:extLst>
      <p:ext uri="{BB962C8B-B14F-4D97-AF65-F5344CB8AC3E}">
        <p14:creationId xmlns:p14="http://schemas.microsoft.com/office/powerpoint/2010/main" val="311642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タップ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を使用中に使用頻度の高いタップ操作</a:t>
            </a: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381649" y="1665109"/>
            <a:ext cx="8380702" cy="4923388"/>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・３本指でシングルタップ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この動作には、画面の選択位置を読み上げる役割があります。​</a:t>
            </a: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・３本指でダブルタップ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この動作には、ボイスオーバーの読み上げ停止や再開の役割があります。</a:t>
            </a: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別の章で紹介する画面のズーム機能を設定している場合は、３本指でトリプル</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　 タップを行う必要があります</a:t>
            </a: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・３本指でトリプルタップ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この動作は、スクリーンカーテンのオンやオフを切り替える役割があります。スクリーンカーテンとは、画面が暗くなり周囲の人から画面が見えなくなる機能のことです。 </a:t>
            </a: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別の章で紹介する画面のズーム機能を設定している場合は、３本指でクワトロ</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 </a:t>
            </a:r>
            <a:r>
              <a:rPr lang="ja-JP" altLang="en-US" sz="1800" dirty="0">
                <a:solidFill>
                  <a:schemeClr val="accent1"/>
                </a:solidFill>
                <a:latin typeface="BIZ UDPゴシック" panose="020B0400000000000000" pitchFamily="50" charset="-128"/>
                <a:ea typeface="BIZ UDPゴシック" panose="020B0400000000000000" pitchFamily="50" charset="-128"/>
              </a:rPr>
              <a:t>　タップを行う必要があります</a:t>
            </a:r>
          </a:p>
        </p:txBody>
      </p:sp>
    </p:spTree>
    <p:extLst>
      <p:ext uri="{BB962C8B-B14F-4D97-AF65-F5344CB8AC3E}">
        <p14:creationId xmlns:p14="http://schemas.microsoft.com/office/powerpoint/2010/main" val="9641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スワイプ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019248"/>
            <a:ext cx="8380702" cy="130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画面上のホコリを指で素早く払うイメージの動作をスワイプと言います。</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画面に指を置いてから動かすのではなく、必ず指を動かしながら画面に触れる必要があります。指を動かす方向により右スワイプや左スワイプ、上スワイプや下スワイプのように表現します。使用する指の本数によって、様々な効果の違いがあります。</a:t>
            </a:r>
          </a:p>
        </p:txBody>
      </p:sp>
      <p:sp>
        <p:nvSpPr>
          <p:cNvPr id="4" name="サブタイトル 2">
            <a:extLst>
              <a:ext uri="{FF2B5EF4-FFF2-40B4-BE49-F238E27FC236}">
                <a16:creationId xmlns:a16="http://schemas.microsoft.com/office/drawing/2014/main" id="{4167292B-1DEA-89F2-EEFA-9EBEE34D2CE0}"/>
              </a:ext>
            </a:extLst>
          </p:cNvPr>
          <p:cNvSpPr txBox="1">
            <a:spLocks/>
          </p:cNvSpPr>
          <p:nvPr/>
        </p:nvSpPr>
        <p:spPr>
          <a:xfrm>
            <a:off x="911339" y="6035969"/>
            <a:ext cx="1259336" cy="385487"/>
          </a:xfrm>
          <a:prstGeom prst="rect">
            <a:avLst/>
          </a:prstGeom>
          <a:ln w="28575">
            <a:no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右スワイプ</a:t>
            </a:r>
          </a:p>
        </p:txBody>
      </p:sp>
      <p:grpSp>
        <p:nvGrpSpPr>
          <p:cNvPr id="8" name="グループ化 7">
            <a:extLst>
              <a:ext uri="{FF2B5EF4-FFF2-40B4-BE49-F238E27FC236}">
                <a16:creationId xmlns:a16="http://schemas.microsoft.com/office/drawing/2014/main" id="{4B47DDB5-6F32-10E5-3D35-7A7F603DA43D}"/>
              </a:ext>
            </a:extLst>
          </p:cNvPr>
          <p:cNvGrpSpPr/>
          <p:nvPr/>
        </p:nvGrpSpPr>
        <p:grpSpPr>
          <a:xfrm>
            <a:off x="760462" y="2716353"/>
            <a:ext cx="7623075" cy="3217846"/>
            <a:chOff x="646762" y="2630120"/>
            <a:chExt cx="7623075" cy="3217846"/>
          </a:xfrm>
        </p:grpSpPr>
        <p:pic>
          <p:nvPicPr>
            <p:cNvPr id="11" name="図 10">
              <a:extLst>
                <a:ext uri="{FF2B5EF4-FFF2-40B4-BE49-F238E27FC236}">
                  <a16:creationId xmlns:a16="http://schemas.microsoft.com/office/drawing/2014/main" id="{1BCB3712-9BBF-64E4-06DA-2BF6A4B0E2E6}"/>
                </a:ext>
              </a:extLst>
            </p:cNvPr>
            <p:cNvPicPr>
              <a:picLocks noChangeAspect="1"/>
            </p:cNvPicPr>
            <p:nvPr/>
          </p:nvPicPr>
          <p:blipFill>
            <a:blip r:embed="rId6"/>
            <a:stretch>
              <a:fillRect/>
            </a:stretch>
          </p:blipFill>
          <p:spPr>
            <a:xfrm>
              <a:off x="646762" y="2630120"/>
              <a:ext cx="1561090" cy="3217846"/>
            </a:xfrm>
            <a:prstGeom prst="rect">
              <a:avLst/>
            </a:prstGeom>
          </p:spPr>
        </p:pic>
        <p:pic>
          <p:nvPicPr>
            <p:cNvPr id="12" name="図 11">
              <a:extLst>
                <a:ext uri="{FF2B5EF4-FFF2-40B4-BE49-F238E27FC236}">
                  <a16:creationId xmlns:a16="http://schemas.microsoft.com/office/drawing/2014/main" id="{24C5C53A-D375-0D86-ACF7-34DC42FB5700}"/>
                </a:ext>
              </a:extLst>
            </p:cNvPr>
            <p:cNvPicPr>
              <a:picLocks noChangeAspect="1"/>
            </p:cNvPicPr>
            <p:nvPr/>
          </p:nvPicPr>
          <p:blipFill>
            <a:blip r:embed="rId6"/>
            <a:stretch>
              <a:fillRect/>
            </a:stretch>
          </p:blipFill>
          <p:spPr>
            <a:xfrm>
              <a:off x="2667424" y="2630120"/>
              <a:ext cx="1561090" cy="3217846"/>
            </a:xfrm>
            <a:prstGeom prst="rect">
              <a:avLst/>
            </a:prstGeom>
          </p:spPr>
        </p:pic>
        <p:pic>
          <p:nvPicPr>
            <p:cNvPr id="3" name="図 2">
              <a:extLst>
                <a:ext uri="{FF2B5EF4-FFF2-40B4-BE49-F238E27FC236}">
                  <a16:creationId xmlns:a16="http://schemas.microsoft.com/office/drawing/2014/main" id="{B63C4C0B-144A-8295-0FE4-5062774B71DE}"/>
                </a:ext>
              </a:extLst>
            </p:cNvPr>
            <p:cNvPicPr>
              <a:picLocks noChangeAspect="1"/>
            </p:cNvPicPr>
            <p:nvPr/>
          </p:nvPicPr>
          <p:blipFill>
            <a:blip r:embed="rId6"/>
            <a:stretch>
              <a:fillRect/>
            </a:stretch>
          </p:blipFill>
          <p:spPr>
            <a:xfrm>
              <a:off x="4688086" y="2630120"/>
              <a:ext cx="1561090" cy="3217846"/>
            </a:xfrm>
            <a:prstGeom prst="rect">
              <a:avLst/>
            </a:prstGeom>
          </p:spPr>
        </p:pic>
        <p:pic>
          <p:nvPicPr>
            <p:cNvPr id="7" name="図 6">
              <a:extLst>
                <a:ext uri="{FF2B5EF4-FFF2-40B4-BE49-F238E27FC236}">
                  <a16:creationId xmlns:a16="http://schemas.microsoft.com/office/drawing/2014/main" id="{7C21BB5C-C3C2-0694-5487-026C52216481}"/>
                </a:ext>
              </a:extLst>
            </p:cNvPr>
            <p:cNvPicPr>
              <a:picLocks noChangeAspect="1"/>
            </p:cNvPicPr>
            <p:nvPr/>
          </p:nvPicPr>
          <p:blipFill>
            <a:blip r:embed="rId6"/>
            <a:stretch>
              <a:fillRect/>
            </a:stretch>
          </p:blipFill>
          <p:spPr>
            <a:xfrm>
              <a:off x="6708747" y="2630120"/>
              <a:ext cx="1561090" cy="3217846"/>
            </a:xfrm>
            <a:prstGeom prst="rect">
              <a:avLst/>
            </a:prstGeom>
          </p:spPr>
        </p:pic>
      </p:grpSp>
      <p:sp>
        <p:nvSpPr>
          <p:cNvPr id="9" name="サブタイトル 2">
            <a:extLst>
              <a:ext uri="{FF2B5EF4-FFF2-40B4-BE49-F238E27FC236}">
                <a16:creationId xmlns:a16="http://schemas.microsoft.com/office/drawing/2014/main" id="{C0E92BC0-0209-E135-240B-F4E0E8DEDAAC}"/>
              </a:ext>
            </a:extLst>
          </p:cNvPr>
          <p:cNvSpPr txBox="1">
            <a:spLocks/>
          </p:cNvSpPr>
          <p:nvPr/>
        </p:nvSpPr>
        <p:spPr>
          <a:xfrm>
            <a:off x="2932001" y="6035968"/>
            <a:ext cx="1259336" cy="385487"/>
          </a:xfrm>
          <a:prstGeom prst="rect">
            <a:avLst/>
          </a:prstGeom>
          <a:ln w="28575">
            <a:no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左スワイプ</a:t>
            </a:r>
          </a:p>
        </p:txBody>
      </p:sp>
      <p:sp>
        <p:nvSpPr>
          <p:cNvPr id="13" name="サブタイトル 2">
            <a:extLst>
              <a:ext uri="{FF2B5EF4-FFF2-40B4-BE49-F238E27FC236}">
                <a16:creationId xmlns:a16="http://schemas.microsoft.com/office/drawing/2014/main" id="{9527639F-DF26-09DE-3936-E2012F33F0BE}"/>
              </a:ext>
            </a:extLst>
          </p:cNvPr>
          <p:cNvSpPr txBox="1">
            <a:spLocks/>
          </p:cNvSpPr>
          <p:nvPr/>
        </p:nvSpPr>
        <p:spPr>
          <a:xfrm>
            <a:off x="4952663" y="6035967"/>
            <a:ext cx="1259336" cy="385487"/>
          </a:xfrm>
          <a:prstGeom prst="rect">
            <a:avLst/>
          </a:prstGeom>
          <a:ln w="28575">
            <a:no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上スワイプ</a:t>
            </a:r>
          </a:p>
        </p:txBody>
      </p:sp>
      <p:sp>
        <p:nvSpPr>
          <p:cNvPr id="14" name="サブタイトル 2">
            <a:extLst>
              <a:ext uri="{FF2B5EF4-FFF2-40B4-BE49-F238E27FC236}">
                <a16:creationId xmlns:a16="http://schemas.microsoft.com/office/drawing/2014/main" id="{B0CB3647-DC54-8456-2BFD-429A4F9F24D0}"/>
              </a:ext>
            </a:extLst>
          </p:cNvPr>
          <p:cNvSpPr txBox="1">
            <a:spLocks/>
          </p:cNvSpPr>
          <p:nvPr/>
        </p:nvSpPr>
        <p:spPr>
          <a:xfrm>
            <a:off x="6973324" y="6035969"/>
            <a:ext cx="1259336" cy="385487"/>
          </a:xfrm>
          <a:prstGeom prst="rect">
            <a:avLst/>
          </a:prstGeom>
          <a:ln w="28575">
            <a:noFill/>
            <a:prstDash val="dash"/>
          </a:ln>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下スワイプ</a:t>
            </a:r>
          </a:p>
        </p:txBody>
      </p:sp>
      <p:pic>
        <p:nvPicPr>
          <p:cNvPr id="16" name="グラフィックス 15" descr="右向き指示マーク 単色塗りつぶし">
            <a:extLst>
              <a:ext uri="{FF2B5EF4-FFF2-40B4-BE49-F238E27FC236}">
                <a16:creationId xmlns:a16="http://schemas.microsoft.com/office/drawing/2014/main" id="{319CE01E-F478-F16C-F5D5-0041BFC00C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560402" y="3969159"/>
            <a:ext cx="712233" cy="712233"/>
          </a:xfrm>
          <a:prstGeom prst="rect">
            <a:avLst/>
          </a:prstGeom>
        </p:spPr>
      </p:pic>
      <p:pic>
        <p:nvPicPr>
          <p:cNvPr id="15" name="グラフィックス 14" descr="右向き指示マーク 単色塗りつぶし">
            <a:extLst>
              <a:ext uri="{FF2B5EF4-FFF2-40B4-BE49-F238E27FC236}">
                <a16:creationId xmlns:a16="http://schemas.microsoft.com/office/drawing/2014/main" id="{E613F8C9-7AB8-706A-8DDF-8F3258CE6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849436" y="3969158"/>
            <a:ext cx="712233" cy="712233"/>
          </a:xfrm>
          <a:prstGeom prst="rect">
            <a:avLst/>
          </a:prstGeom>
        </p:spPr>
      </p:pic>
      <p:pic>
        <p:nvPicPr>
          <p:cNvPr id="23" name="グラフィックス 22" descr="右向き指示マーク 単色塗りつぶし">
            <a:extLst>
              <a:ext uri="{FF2B5EF4-FFF2-40B4-BE49-F238E27FC236}">
                <a16:creationId xmlns:a16="http://schemas.microsoft.com/office/drawing/2014/main" id="{436377C1-DEE4-B690-BAC0-00AF0F19F2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778830">
            <a:off x="7460741" y="4784713"/>
            <a:ext cx="712233" cy="712233"/>
          </a:xfrm>
          <a:prstGeom prst="rect">
            <a:avLst/>
          </a:prstGeom>
        </p:spPr>
      </p:pic>
      <p:grpSp>
        <p:nvGrpSpPr>
          <p:cNvPr id="44" name="グループ化 43">
            <a:extLst>
              <a:ext uri="{FF2B5EF4-FFF2-40B4-BE49-F238E27FC236}">
                <a16:creationId xmlns:a16="http://schemas.microsoft.com/office/drawing/2014/main" id="{DF3EE29D-25B2-849C-8EFF-F33E56C97FD8}"/>
              </a:ext>
            </a:extLst>
          </p:cNvPr>
          <p:cNvGrpSpPr/>
          <p:nvPr/>
        </p:nvGrpSpPr>
        <p:grpSpPr>
          <a:xfrm>
            <a:off x="1047170" y="3764112"/>
            <a:ext cx="712235" cy="175121"/>
            <a:chOff x="-833893" y="2668059"/>
            <a:chExt cx="712235" cy="175121"/>
          </a:xfrm>
        </p:grpSpPr>
        <p:sp>
          <p:nvSpPr>
            <p:cNvPr id="38" name="正方形/長方形 37">
              <a:extLst>
                <a:ext uri="{FF2B5EF4-FFF2-40B4-BE49-F238E27FC236}">
                  <a16:creationId xmlns:a16="http://schemas.microsoft.com/office/drawing/2014/main" id="{71047958-94A4-D462-A23F-9C75112276BB}"/>
                </a:ext>
              </a:extLst>
            </p:cNvPr>
            <p:cNvSpPr/>
            <p:nvPr/>
          </p:nvSpPr>
          <p:spPr>
            <a:xfrm flipH="1">
              <a:off x="-833893" y="2668059"/>
              <a:ext cx="71223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109D272C-319E-9D34-D89A-8319B63FD698}"/>
                </a:ext>
              </a:extLst>
            </p:cNvPr>
            <p:cNvSpPr/>
            <p:nvPr/>
          </p:nvSpPr>
          <p:spPr>
            <a:xfrm flipH="1">
              <a:off x="-626391" y="2738587"/>
              <a:ext cx="504733"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3CBC5176-CAFC-9778-1021-5706A69E3824}"/>
                </a:ext>
              </a:extLst>
            </p:cNvPr>
            <p:cNvSpPr/>
            <p:nvPr/>
          </p:nvSpPr>
          <p:spPr>
            <a:xfrm flipH="1">
              <a:off x="-374025" y="2807180"/>
              <a:ext cx="252367"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2" name="直線矢印コネクタ 41">
            <a:extLst>
              <a:ext uri="{FF2B5EF4-FFF2-40B4-BE49-F238E27FC236}">
                <a16:creationId xmlns:a16="http://schemas.microsoft.com/office/drawing/2014/main" id="{0F033DA6-EB89-B3F2-2108-F11BE338A7B3}"/>
              </a:ext>
            </a:extLst>
          </p:cNvPr>
          <p:cNvCxnSpPr>
            <a:cxnSpLocks/>
          </p:cNvCxnSpPr>
          <p:nvPr/>
        </p:nvCxnSpPr>
        <p:spPr>
          <a:xfrm>
            <a:off x="994464" y="4396157"/>
            <a:ext cx="684000" cy="0"/>
          </a:xfrm>
          <a:prstGeom prst="straightConnector1">
            <a:avLst/>
          </a:prstGeom>
          <a:ln w="76200">
            <a:gradFill flip="none" rotWithShape="1">
              <a:gsLst>
                <a:gs pos="0">
                  <a:schemeClr val="bg1">
                    <a:lumMod val="75000"/>
                  </a:schemeClr>
                </a:gs>
                <a:gs pos="100000">
                  <a:schemeClr val="bg1"/>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1C126FA6-D85D-28FD-8E65-0602076BAFD9}"/>
              </a:ext>
            </a:extLst>
          </p:cNvPr>
          <p:cNvGrpSpPr/>
          <p:nvPr/>
        </p:nvGrpSpPr>
        <p:grpSpPr>
          <a:xfrm flipH="1">
            <a:off x="3201669" y="3743152"/>
            <a:ext cx="720000" cy="175121"/>
            <a:chOff x="-833893" y="2668059"/>
            <a:chExt cx="712235" cy="175121"/>
          </a:xfrm>
        </p:grpSpPr>
        <p:sp>
          <p:nvSpPr>
            <p:cNvPr id="46" name="正方形/長方形 45">
              <a:extLst>
                <a:ext uri="{FF2B5EF4-FFF2-40B4-BE49-F238E27FC236}">
                  <a16:creationId xmlns:a16="http://schemas.microsoft.com/office/drawing/2014/main" id="{EFF36A93-D3EC-77B6-BF58-039B10C533C5}"/>
                </a:ext>
              </a:extLst>
            </p:cNvPr>
            <p:cNvSpPr/>
            <p:nvPr/>
          </p:nvSpPr>
          <p:spPr>
            <a:xfrm flipH="1">
              <a:off x="-833893" y="2668059"/>
              <a:ext cx="71223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CF7F11FA-117D-07F2-48BD-5BDAC55ECA1B}"/>
                </a:ext>
              </a:extLst>
            </p:cNvPr>
            <p:cNvSpPr/>
            <p:nvPr/>
          </p:nvSpPr>
          <p:spPr>
            <a:xfrm flipH="1">
              <a:off x="-626391" y="2738587"/>
              <a:ext cx="504733"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5161674E-7A3B-35A5-70E8-DFBDD3F4F715}"/>
                </a:ext>
              </a:extLst>
            </p:cNvPr>
            <p:cNvSpPr/>
            <p:nvPr/>
          </p:nvSpPr>
          <p:spPr>
            <a:xfrm flipH="1">
              <a:off x="-374025" y="2807180"/>
              <a:ext cx="252367"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9" name="直線矢印コネクタ 48">
            <a:extLst>
              <a:ext uri="{FF2B5EF4-FFF2-40B4-BE49-F238E27FC236}">
                <a16:creationId xmlns:a16="http://schemas.microsoft.com/office/drawing/2014/main" id="{451E97BF-1BA1-43C4-9B03-D8CB8E4CF16B}"/>
              </a:ext>
            </a:extLst>
          </p:cNvPr>
          <p:cNvCxnSpPr>
            <a:cxnSpLocks/>
          </p:cNvCxnSpPr>
          <p:nvPr/>
        </p:nvCxnSpPr>
        <p:spPr>
          <a:xfrm rot="10800000">
            <a:off x="3456787" y="4396157"/>
            <a:ext cx="684000" cy="0"/>
          </a:xfrm>
          <a:prstGeom prst="straightConnector1">
            <a:avLst/>
          </a:prstGeom>
          <a:ln w="76200">
            <a:gradFill flip="none" rotWithShape="1">
              <a:gsLst>
                <a:gs pos="0">
                  <a:schemeClr val="bg1">
                    <a:lumMod val="75000"/>
                  </a:schemeClr>
                </a:gs>
                <a:gs pos="100000">
                  <a:schemeClr val="bg1"/>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A4D1A757-45FE-1963-F947-CE88685A9D06}"/>
              </a:ext>
            </a:extLst>
          </p:cNvPr>
          <p:cNvGrpSpPr/>
          <p:nvPr/>
        </p:nvGrpSpPr>
        <p:grpSpPr>
          <a:xfrm rot="5400000">
            <a:off x="7246874" y="4369429"/>
            <a:ext cx="712235" cy="175121"/>
            <a:chOff x="-833893" y="2668059"/>
            <a:chExt cx="712235" cy="175121"/>
          </a:xfrm>
        </p:grpSpPr>
        <p:sp>
          <p:nvSpPr>
            <p:cNvPr id="51" name="正方形/長方形 50">
              <a:extLst>
                <a:ext uri="{FF2B5EF4-FFF2-40B4-BE49-F238E27FC236}">
                  <a16:creationId xmlns:a16="http://schemas.microsoft.com/office/drawing/2014/main" id="{996CBFBD-70FA-7485-D767-2D1AD2DB64D4}"/>
                </a:ext>
              </a:extLst>
            </p:cNvPr>
            <p:cNvSpPr/>
            <p:nvPr/>
          </p:nvSpPr>
          <p:spPr>
            <a:xfrm flipH="1">
              <a:off x="-833893" y="2668059"/>
              <a:ext cx="71223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8187C93-E9D4-8FE4-7630-67E3318A3872}"/>
                </a:ext>
              </a:extLst>
            </p:cNvPr>
            <p:cNvSpPr/>
            <p:nvPr/>
          </p:nvSpPr>
          <p:spPr>
            <a:xfrm flipH="1">
              <a:off x="-626391" y="2738587"/>
              <a:ext cx="504733"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F3BEA274-04A5-0A1A-D0BA-0A5E22FDEA33}"/>
                </a:ext>
              </a:extLst>
            </p:cNvPr>
            <p:cNvSpPr/>
            <p:nvPr/>
          </p:nvSpPr>
          <p:spPr>
            <a:xfrm flipH="1">
              <a:off x="-374025" y="2807180"/>
              <a:ext cx="252367"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4" name="グループ化 53">
            <a:extLst>
              <a:ext uri="{FF2B5EF4-FFF2-40B4-BE49-F238E27FC236}">
                <a16:creationId xmlns:a16="http://schemas.microsoft.com/office/drawing/2014/main" id="{2AF41B31-0E70-869B-69B7-7F6F1897B8A6}"/>
              </a:ext>
            </a:extLst>
          </p:cNvPr>
          <p:cNvGrpSpPr/>
          <p:nvPr/>
        </p:nvGrpSpPr>
        <p:grpSpPr>
          <a:xfrm rot="5400000" flipH="1">
            <a:off x="5222331" y="3958003"/>
            <a:ext cx="720000" cy="175121"/>
            <a:chOff x="-833893" y="2668059"/>
            <a:chExt cx="712235" cy="175121"/>
          </a:xfrm>
        </p:grpSpPr>
        <p:sp>
          <p:nvSpPr>
            <p:cNvPr id="55" name="正方形/長方形 54">
              <a:extLst>
                <a:ext uri="{FF2B5EF4-FFF2-40B4-BE49-F238E27FC236}">
                  <a16:creationId xmlns:a16="http://schemas.microsoft.com/office/drawing/2014/main" id="{ECD08D1A-9CAB-6091-42B3-225692232596}"/>
                </a:ext>
              </a:extLst>
            </p:cNvPr>
            <p:cNvSpPr/>
            <p:nvPr/>
          </p:nvSpPr>
          <p:spPr>
            <a:xfrm flipH="1">
              <a:off x="-833893" y="2668059"/>
              <a:ext cx="71223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DB56C60-3DB7-A9F2-4D85-99310AA3E9AC}"/>
                </a:ext>
              </a:extLst>
            </p:cNvPr>
            <p:cNvSpPr/>
            <p:nvPr/>
          </p:nvSpPr>
          <p:spPr>
            <a:xfrm flipH="1">
              <a:off x="-626391" y="2738587"/>
              <a:ext cx="504733"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A977CD52-D1AF-B1B1-FA0F-441E4C040458}"/>
                </a:ext>
              </a:extLst>
            </p:cNvPr>
            <p:cNvSpPr/>
            <p:nvPr/>
          </p:nvSpPr>
          <p:spPr>
            <a:xfrm flipH="1">
              <a:off x="-374025" y="2807180"/>
              <a:ext cx="252367"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8" name="直線矢印コネクタ 57">
            <a:extLst>
              <a:ext uri="{FF2B5EF4-FFF2-40B4-BE49-F238E27FC236}">
                <a16:creationId xmlns:a16="http://schemas.microsoft.com/office/drawing/2014/main" id="{0589746F-6994-C5F3-4904-040CF7EE748E}"/>
              </a:ext>
            </a:extLst>
          </p:cNvPr>
          <p:cNvCxnSpPr>
            <a:cxnSpLocks/>
          </p:cNvCxnSpPr>
          <p:nvPr/>
        </p:nvCxnSpPr>
        <p:spPr>
          <a:xfrm rot="5400000">
            <a:off x="7252681" y="3592744"/>
            <a:ext cx="684000" cy="0"/>
          </a:xfrm>
          <a:prstGeom prst="straightConnector1">
            <a:avLst/>
          </a:prstGeom>
          <a:ln w="76200">
            <a:gradFill flip="none" rotWithShape="1">
              <a:gsLst>
                <a:gs pos="0">
                  <a:schemeClr val="bg1">
                    <a:lumMod val="75000"/>
                  </a:schemeClr>
                </a:gs>
                <a:gs pos="100000">
                  <a:schemeClr val="bg1"/>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A012B0C8-8905-1F9D-FE95-C79CC2185382}"/>
              </a:ext>
            </a:extLst>
          </p:cNvPr>
          <p:cNvCxnSpPr>
            <a:cxnSpLocks/>
          </p:cNvCxnSpPr>
          <p:nvPr/>
        </p:nvCxnSpPr>
        <p:spPr>
          <a:xfrm rot="16200000">
            <a:off x="5228911" y="4868750"/>
            <a:ext cx="684000" cy="0"/>
          </a:xfrm>
          <a:prstGeom prst="straightConnector1">
            <a:avLst/>
          </a:prstGeom>
          <a:ln w="76200">
            <a:gradFill flip="none" rotWithShape="1">
              <a:gsLst>
                <a:gs pos="0">
                  <a:schemeClr val="bg1">
                    <a:lumMod val="75000"/>
                  </a:schemeClr>
                </a:gs>
                <a:gs pos="100000">
                  <a:schemeClr val="bg1"/>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pic>
        <p:nvPicPr>
          <p:cNvPr id="22" name="グラフィックス 21" descr="右向き指示マーク 単色塗りつぶし">
            <a:extLst>
              <a:ext uri="{FF2B5EF4-FFF2-40B4-BE49-F238E27FC236}">
                <a16:creationId xmlns:a16="http://schemas.microsoft.com/office/drawing/2014/main" id="{7820A062-C461-2460-F9EB-00162767FA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778830">
            <a:off x="5438675" y="3168581"/>
            <a:ext cx="712233" cy="712233"/>
          </a:xfrm>
          <a:prstGeom prst="rect">
            <a:avLst/>
          </a:prstGeom>
        </p:spPr>
      </p:pic>
    </p:spTree>
    <p:extLst>
      <p:ext uri="{BB962C8B-B14F-4D97-AF65-F5344CB8AC3E}">
        <p14:creationId xmlns:p14="http://schemas.microsoft.com/office/powerpoint/2010/main" val="138738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スワイプ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BCFC7CD8-9285-1569-79E0-45C44CA46C31}"/>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を使用中に使用頻度の高いスワイプ操作</a:t>
            </a:r>
          </a:p>
        </p:txBody>
      </p:sp>
      <p:sp>
        <p:nvSpPr>
          <p:cNvPr id="18" name="サブタイトル 2">
            <a:extLst>
              <a:ext uri="{FF2B5EF4-FFF2-40B4-BE49-F238E27FC236}">
                <a16:creationId xmlns:a16="http://schemas.microsoft.com/office/drawing/2014/main" id="{63D494CD-E721-4C2E-4FF8-4872241CBC19}"/>
              </a:ext>
            </a:extLst>
          </p:cNvPr>
          <p:cNvSpPr txBox="1">
            <a:spLocks/>
          </p:cNvSpPr>
          <p:nvPr/>
        </p:nvSpPr>
        <p:spPr>
          <a:xfrm>
            <a:off x="381649" y="1928673"/>
            <a:ext cx="8380702" cy="3427886"/>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・１本指で右スワイプ・左スワイプ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は、画面に表示されたアイコンやボタン、文章などを、ひとつずつ選択して読み進めたり、戻ったりする際に使用します。右や左に１回スワイプするごとに項目がひとつ進んだり、戻ったりします。​</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・１本指で上スワイプ・下スワイプ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この動作を行うと、タッチや左右のスワイプで選択した項目に対してできることをひとつずつ切り替えることができます。選択している項目により、選べる内容は変わります。</a:t>
            </a:r>
          </a:p>
        </p:txBody>
      </p:sp>
    </p:spTree>
    <p:extLst>
      <p:ext uri="{BB962C8B-B14F-4D97-AF65-F5344CB8AC3E}">
        <p14:creationId xmlns:p14="http://schemas.microsoft.com/office/powerpoint/2010/main" val="36383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スワイプ</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BCFC7CD8-9285-1569-79E0-45C44CA46C31}"/>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を使用中に使用頻度の高いスワイプ操作</a:t>
            </a:r>
          </a:p>
        </p:txBody>
      </p:sp>
      <p:sp>
        <p:nvSpPr>
          <p:cNvPr id="18" name="サブタイトル 2">
            <a:extLst>
              <a:ext uri="{FF2B5EF4-FFF2-40B4-BE49-F238E27FC236}">
                <a16:creationId xmlns:a16="http://schemas.microsoft.com/office/drawing/2014/main" id="{63D494CD-E721-4C2E-4FF8-4872241CBC19}"/>
              </a:ext>
            </a:extLst>
          </p:cNvPr>
          <p:cNvSpPr txBox="1">
            <a:spLocks/>
          </p:cNvSpPr>
          <p:nvPr/>
        </p:nvSpPr>
        <p:spPr>
          <a:xfrm>
            <a:off x="381649" y="1554973"/>
            <a:ext cx="8380702" cy="5102187"/>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・２本指で上スワイプ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この動作を行うと、画面に表示された内容を、先頭から連続で読み上げます。​</a:t>
            </a: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・２本指で下スワイプ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この動作を行うと、画面に表示された内容を、タッチやスワイプで選択した位置から連続で読み上げます。​</a:t>
            </a: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・３本指で上スワイプ・下スワイプ​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この動作を行うと、画面表示を１ページ分、上や下にスクロール</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移動</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することが出来ます。​</a:t>
            </a:r>
          </a:p>
          <a:p>
            <a:pPr marL="0" indent="0">
              <a:lnSpc>
                <a:spcPct val="130000"/>
              </a:lnSpc>
              <a:spcBef>
                <a:spcPts val="0"/>
              </a:spcBef>
              <a:buFont typeface="Arial" panose="020B0604020202020204" pitchFamily="34" charset="0"/>
              <a:buNone/>
            </a:pPr>
            <a:endParaRPr lang="ja-JP" altLang="en-US" sz="14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・３本指で右スワイプ・左スワイプ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この動作を行うと、画面表示を１ページ分、右や左にスクロール</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ずらす</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することが出来ます。​</a:t>
            </a:r>
          </a:p>
        </p:txBody>
      </p:sp>
    </p:spTree>
    <p:extLst>
      <p:ext uri="{BB962C8B-B14F-4D97-AF65-F5344CB8AC3E}">
        <p14:creationId xmlns:p14="http://schemas.microsoft.com/office/powerpoint/2010/main" val="139212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ローター</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2738207" y="2733935"/>
            <a:ext cx="5997985" cy="3007650"/>
          </a:xfrm>
          <a:prstGeom prst="rect">
            <a:avLst/>
          </a:prstGeom>
          <a:ln w="28575">
            <a:solidFill>
              <a:schemeClr val="accent1"/>
            </a:solid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２本の指で、画面に置いた</a:t>
            </a:r>
            <a:r>
              <a:rPr lang="en-US" altLang="ja-JP" sz="1800" dirty="0">
                <a:latin typeface="BIZ UDPゴシック" panose="020B0400000000000000" pitchFamily="50" charset="-128"/>
                <a:ea typeface="BIZ UDPゴシック" panose="020B0400000000000000" pitchFamily="50" charset="-128"/>
              </a:rPr>
              <a:t>500</a:t>
            </a:r>
            <a:r>
              <a:rPr lang="ja-JP" altLang="en-US" sz="1800" dirty="0">
                <a:latin typeface="BIZ UDPゴシック" panose="020B0400000000000000" pitchFamily="50" charset="-128"/>
                <a:ea typeface="BIZ UDPゴシック" panose="020B0400000000000000" pitchFamily="50" charset="-128"/>
              </a:rPr>
              <a:t>円玉を押さえて回転させるイメージで指を動かします。この時、２本の指は距離を離して画面上に置きます。指を回転するように動かし続けると項目が変わっていきます。</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一度に目的の項目まで動かす必要はないため、ある程度回転させたら一度指を離し、再度同じ操作を行い、目的の項目を読み上げるまで繰り返し行います。</a:t>
            </a:r>
          </a:p>
        </p:txBody>
      </p:sp>
      <p:pic>
        <p:nvPicPr>
          <p:cNvPr id="11" name="図 10">
            <a:extLst>
              <a:ext uri="{FF2B5EF4-FFF2-40B4-BE49-F238E27FC236}">
                <a16:creationId xmlns:a16="http://schemas.microsoft.com/office/drawing/2014/main" id="{1BCB3712-9BBF-64E4-06DA-2BF6A4B0E2E6}"/>
              </a:ext>
            </a:extLst>
          </p:cNvPr>
          <p:cNvPicPr>
            <a:picLocks noChangeAspect="1"/>
          </p:cNvPicPr>
          <p:nvPr/>
        </p:nvPicPr>
        <p:blipFill>
          <a:blip r:embed="rId6"/>
          <a:stretch>
            <a:fillRect/>
          </a:stretch>
        </p:blipFill>
        <p:spPr>
          <a:xfrm>
            <a:off x="522027" y="2353935"/>
            <a:ext cx="2052058" cy="4229869"/>
          </a:xfrm>
          <a:prstGeom prst="rect">
            <a:avLst/>
          </a:prstGeom>
        </p:spPr>
      </p:pic>
      <p:grpSp>
        <p:nvGrpSpPr>
          <p:cNvPr id="7" name="グループ化 6">
            <a:extLst>
              <a:ext uri="{FF2B5EF4-FFF2-40B4-BE49-F238E27FC236}">
                <a16:creationId xmlns:a16="http://schemas.microsoft.com/office/drawing/2014/main" id="{145B1B41-C22B-F9C8-92E2-D1073D7E5C40}"/>
              </a:ext>
            </a:extLst>
          </p:cNvPr>
          <p:cNvGrpSpPr/>
          <p:nvPr/>
        </p:nvGrpSpPr>
        <p:grpSpPr>
          <a:xfrm>
            <a:off x="1004733" y="3413055"/>
            <a:ext cx="994188" cy="933806"/>
            <a:chOff x="1004733" y="3253563"/>
            <a:chExt cx="994188" cy="933806"/>
          </a:xfrm>
        </p:grpSpPr>
        <p:sp>
          <p:nvSpPr>
            <p:cNvPr id="3" name="矢印: 下カーブ 2">
              <a:extLst>
                <a:ext uri="{FF2B5EF4-FFF2-40B4-BE49-F238E27FC236}">
                  <a16:creationId xmlns:a16="http://schemas.microsoft.com/office/drawing/2014/main" id="{2F99850E-8D41-AE08-DC90-EE418521951F}"/>
                </a:ext>
              </a:extLst>
            </p:cNvPr>
            <p:cNvSpPr/>
            <p:nvPr/>
          </p:nvSpPr>
          <p:spPr>
            <a:xfrm>
              <a:off x="1061236" y="3253563"/>
              <a:ext cx="937685" cy="455632"/>
            </a:xfrm>
            <a:prstGeom prst="curved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矢印: 下カーブ 3">
              <a:extLst>
                <a:ext uri="{FF2B5EF4-FFF2-40B4-BE49-F238E27FC236}">
                  <a16:creationId xmlns:a16="http://schemas.microsoft.com/office/drawing/2014/main" id="{2BB3F5AB-A29F-B499-D296-24227F501BE6}"/>
                </a:ext>
              </a:extLst>
            </p:cNvPr>
            <p:cNvSpPr/>
            <p:nvPr/>
          </p:nvSpPr>
          <p:spPr>
            <a:xfrm rot="10800000">
              <a:off x="1004733" y="3731737"/>
              <a:ext cx="937685" cy="455632"/>
            </a:xfrm>
            <a:prstGeom prst="curved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6" name="グラフィックス 15" descr="右向き指示マーク 単色塗りつぶし">
            <a:extLst>
              <a:ext uri="{FF2B5EF4-FFF2-40B4-BE49-F238E27FC236}">
                <a16:creationId xmlns:a16="http://schemas.microsoft.com/office/drawing/2014/main" id="{319CE01E-F478-F16C-F5D5-0041BFC00C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104181" y="4039817"/>
            <a:ext cx="1031777" cy="1031777"/>
          </a:xfrm>
          <a:prstGeom prst="rect">
            <a:avLst/>
          </a:prstGeom>
        </p:spPr>
      </p:pic>
      <p:sp>
        <p:nvSpPr>
          <p:cNvPr id="12" name="サブタイトル 2">
            <a:extLst>
              <a:ext uri="{FF2B5EF4-FFF2-40B4-BE49-F238E27FC236}">
                <a16:creationId xmlns:a16="http://schemas.microsoft.com/office/drawing/2014/main" id="{E22083BF-8392-02BA-9F70-624006767DDB}"/>
              </a:ext>
            </a:extLst>
          </p:cNvPr>
          <p:cNvSpPr txBox="1">
            <a:spLocks/>
          </p:cNvSpPr>
          <p:nvPr/>
        </p:nvSpPr>
        <p:spPr>
          <a:xfrm>
            <a:off x="381649" y="1019248"/>
            <a:ext cx="8380702" cy="12427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「ローター」とは、</a:t>
            </a: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がオンの時のみに使えるバーチャルコントローラー機能のことです。画面上の要素を素早く選択したり、特定の機能や設定に簡単にアクセスすることができます。</a:t>
            </a:r>
          </a:p>
        </p:txBody>
      </p:sp>
    </p:spTree>
    <p:extLst>
      <p:ext uri="{BB962C8B-B14F-4D97-AF65-F5344CB8AC3E}">
        <p14:creationId xmlns:p14="http://schemas.microsoft.com/office/powerpoint/2010/main" val="413311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D0CC95F-7E35-F52D-AF55-AE6854C8CA7E}"/>
              </a:ext>
            </a:extLst>
          </p:cNvPr>
          <p:cNvGrpSpPr/>
          <p:nvPr/>
        </p:nvGrpSpPr>
        <p:grpSpPr>
          <a:xfrm>
            <a:off x="1818414" y="409531"/>
            <a:ext cx="6958068" cy="1745718"/>
            <a:chOff x="1818414" y="1252441"/>
            <a:chExt cx="6958068" cy="1745718"/>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シリ</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を使ってみよう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VoiceOver(</a:t>
              </a:r>
              <a:r>
                <a:rPr lang="ja-JP" altLang="en-US" dirty="0">
                  <a:ln w="0"/>
                  <a:solidFill>
                    <a:prstClr val="black"/>
                  </a:solidFill>
                  <a:latin typeface="BIZ UDPゴシック" panose="020B0400000000000000" pitchFamily="50" charset="-128"/>
                  <a:ea typeface="BIZ UDPゴシック" panose="020B0400000000000000" pitchFamily="50" charset="-128"/>
                </a:rPr>
                <a:t>ボイスオーバー</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………………………P6</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6"/>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１．音声入力や音声補助による操作</a:t>
              </a:r>
            </a:p>
          </p:txBody>
        </p:sp>
      </p:grpSp>
      <p:grpSp>
        <p:nvGrpSpPr>
          <p:cNvPr id="9" name="グループ化 8">
            <a:extLst>
              <a:ext uri="{FF2B5EF4-FFF2-40B4-BE49-F238E27FC236}">
                <a16:creationId xmlns:a16="http://schemas.microsoft.com/office/drawing/2014/main" id="{8D38A259-1CF0-1629-8063-DF138A46678A}"/>
              </a:ext>
            </a:extLst>
          </p:cNvPr>
          <p:cNvGrpSpPr/>
          <p:nvPr/>
        </p:nvGrpSpPr>
        <p:grpSpPr>
          <a:xfrm>
            <a:off x="1818414" y="2257364"/>
            <a:ext cx="6958068" cy="2545391"/>
            <a:chOff x="1818414" y="1252441"/>
            <a:chExt cx="6958068" cy="2545391"/>
          </a:xfrm>
        </p:grpSpPr>
        <p:sp>
          <p:nvSpPr>
            <p:cNvPr id="10" name="正方形/長方形 9">
              <a:extLst>
                <a:ext uri="{FF2B5EF4-FFF2-40B4-BE49-F238E27FC236}">
                  <a16:creationId xmlns:a16="http://schemas.microsoft.com/office/drawing/2014/main" id="{CAA8BB3B-7111-5B25-9E80-02815764AD37}"/>
                </a:ext>
              </a:extLst>
            </p:cNvPr>
            <p:cNvSpPr/>
            <p:nvPr/>
          </p:nvSpPr>
          <p:spPr>
            <a:xfrm>
              <a:off x="2547256" y="1714096"/>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ジェスチャーとは</a:t>
              </a:r>
              <a:r>
                <a:rPr lang="en-US" altLang="ja-JP" dirty="0">
                  <a:ln w="0"/>
                  <a:solidFill>
                    <a:prstClr val="black"/>
                  </a:solidFill>
                  <a:latin typeface="BIZ UDPゴシック" panose="020B0400000000000000" pitchFamily="50" charset="-128"/>
                  <a:ea typeface="BIZ UDPゴシック" panose="020B0400000000000000" pitchFamily="50" charset="-128"/>
                </a:rPr>
                <a:t>……………………………………………P9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タッチ</a:t>
              </a:r>
              <a:r>
                <a:rPr lang="en-US" altLang="ja-JP" dirty="0">
                  <a:ln w="0"/>
                  <a:solidFill>
                    <a:prstClr val="black"/>
                  </a:solidFill>
                  <a:latin typeface="BIZ UDPゴシック" panose="020B0400000000000000" pitchFamily="50" charset="-128"/>
                  <a:ea typeface="BIZ UDPゴシック" panose="020B0400000000000000" pitchFamily="50" charset="-128"/>
                </a:rPr>
                <a:t>………………………………………………………P10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タップ</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スワイプ</a:t>
              </a:r>
              <a:r>
                <a:rPr lang="en-US" altLang="ja-JP" dirty="0">
                  <a:ln w="0"/>
                  <a:solidFill>
                    <a:prstClr val="black"/>
                  </a:solidFill>
                  <a:latin typeface="BIZ UDPゴシック" panose="020B0400000000000000" pitchFamily="50" charset="-128"/>
                  <a:ea typeface="BIZ UDPゴシック" panose="020B0400000000000000" pitchFamily="50" charset="-128"/>
                </a:rPr>
                <a:t>……………………………………………………P14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ローター</a:t>
              </a:r>
              <a:r>
                <a:rPr lang="en-US" altLang="ja-JP" dirty="0">
                  <a:ln w="0"/>
                  <a:solidFill>
                    <a:prstClr val="black"/>
                  </a:solidFill>
                  <a:latin typeface="BIZ UDPゴシック" panose="020B0400000000000000" pitchFamily="50" charset="-128"/>
                  <a:ea typeface="BIZ UDPゴシック" panose="020B0400000000000000" pitchFamily="50" charset="-128"/>
                </a:rPr>
                <a:t>……………………………………………………P17</a:t>
              </a:r>
            </a:p>
          </p:txBody>
        </p:sp>
        <p:sp>
          <p:nvSpPr>
            <p:cNvPr id="12" name="正方形/長方形 11">
              <a:extLst>
                <a:ext uri="{FF2B5EF4-FFF2-40B4-BE49-F238E27FC236}">
                  <a16:creationId xmlns:a16="http://schemas.microsoft.com/office/drawing/2014/main" id="{76C37858-509D-A8B0-D688-FD2F28168A14}"/>
                </a:ext>
              </a:extLst>
            </p:cNvPr>
            <p:cNvSpPr/>
            <p:nvPr/>
          </p:nvSpPr>
          <p:spPr>
            <a:xfrm>
              <a:off x="1871664" y="1714096"/>
              <a:ext cx="675592" cy="2083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 </a:t>
              </a:r>
            </a:p>
          </p:txBody>
        </p:sp>
        <p:sp>
          <p:nvSpPr>
            <p:cNvPr id="13" name="テキスト ボックス 12">
              <a:extLst>
                <a:ext uri="{FF2B5EF4-FFF2-40B4-BE49-F238E27FC236}">
                  <a16:creationId xmlns:a16="http://schemas.microsoft.com/office/drawing/2014/main" id="{A02ADF5D-F5B3-AFF7-3C79-F2C4DF5C27AC}"/>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Voice Over</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を使用中のジェスチャー操作</a:t>
              </a:r>
            </a:p>
          </p:txBody>
        </p:sp>
      </p:grpSp>
      <p:grpSp>
        <p:nvGrpSpPr>
          <p:cNvPr id="14" name="グループ化 13">
            <a:extLst>
              <a:ext uri="{FF2B5EF4-FFF2-40B4-BE49-F238E27FC236}">
                <a16:creationId xmlns:a16="http://schemas.microsoft.com/office/drawing/2014/main" id="{8D0E58E1-BDF8-C165-BE10-FF49059DDB4D}"/>
              </a:ext>
            </a:extLst>
          </p:cNvPr>
          <p:cNvGrpSpPr/>
          <p:nvPr/>
        </p:nvGrpSpPr>
        <p:grpSpPr>
          <a:xfrm>
            <a:off x="1823539" y="4904869"/>
            <a:ext cx="6958068" cy="1407484"/>
            <a:chOff x="1818414" y="1252441"/>
            <a:chExt cx="6958068" cy="1407484"/>
          </a:xfrm>
        </p:grpSpPr>
        <p:sp>
          <p:nvSpPr>
            <p:cNvPr id="15" name="正方形/長方形 14">
              <a:extLst>
                <a:ext uri="{FF2B5EF4-FFF2-40B4-BE49-F238E27FC236}">
                  <a16:creationId xmlns:a16="http://schemas.microsoft.com/office/drawing/2014/main" id="{C6803F2C-CA2D-7DB2-BC6C-CD3C590524C7}"/>
                </a:ext>
              </a:extLst>
            </p:cNvPr>
            <p:cNvSpPr/>
            <p:nvPr/>
          </p:nvSpPr>
          <p:spPr>
            <a:xfrm>
              <a:off x="2547256" y="1714097"/>
              <a:ext cx="6229226" cy="945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アプリとは</a:t>
              </a:r>
              <a:r>
                <a:rPr lang="en-US" altLang="ja-JP" dirty="0">
                  <a:ln w="0"/>
                  <a:solidFill>
                    <a:prstClr val="black"/>
                  </a:solidFill>
                  <a:latin typeface="BIZ UDPゴシック" panose="020B0400000000000000" pitchFamily="50" charset="-128"/>
                  <a:ea typeface="BIZ UDPゴシック" panose="020B0400000000000000" pitchFamily="50" charset="-128"/>
                </a:rPr>
                <a:t>…………………………………………………P21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アプリの起動と終了</a:t>
              </a:r>
              <a:r>
                <a:rPr lang="en-US" altLang="ja-JP" dirty="0">
                  <a:ln w="0"/>
                  <a:solidFill>
                    <a:prstClr val="black"/>
                  </a:solidFill>
                  <a:latin typeface="BIZ UDPゴシック" panose="020B0400000000000000" pitchFamily="50" charset="-128"/>
                  <a:ea typeface="BIZ UDPゴシック" panose="020B0400000000000000" pitchFamily="50" charset="-128"/>
                </a:rPr>
                <a:t>………………………………………P22</a:t>
              </a:r>
            </a:p>
          </p:txBody>
        </p:sp>
        <p:sp>
          <p:nvSpPr>
            <p:cNvPr id="16" name="正方形/長方形 15">
              <a:extLst>
                <a:ext uri="{FF2B5EF4-FFF2-40B4-BE49-F238E27FC236}">
                  <a16:creationId xmlns:a16="http://schemas.microsoft.com/office/drawing/2014/main" id="{E5902A88-257C-D16E-EB98-5AE183F50871}"/>
                </a:ext>
              </a:extLst>
            </p:cNvPr>
            <p:cNvSpPr/>
            <p:nvPr/>
          </p:nvSpPr>
          <p:spPr>
            <a:xfrm>
              <a:off x="1871664" y="1714097"/>
              <a:ext cx="675592" cy="945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 </a:t>
              </a:r>
            </a:p>
          </p:txBody>
        </p:sp>
        <p:sp>
          <p:nvSpPr>
            <p:cNvPr id="17" name="テキスト ボックス 16">
              <a:extLst>
                <a:ext uri="{FF2B5EF4-FFF2-40B4-BE49-F238E27FC236}">
                  <a16:creationId xmlns:a16="http://schemas.microsoft.com/office/drawing/2014/main" id="{5D419581-56CE-84EE-6899-0B3DBEE84BCB}"/>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３．アプリについて</a:t>
              </a:r>
            </a:p>
          </p:txBody>
        </p:sp>
      </p:grpSp>
    </p:spTree>
    <p:extLst>
      <p:ext uri="{BB962C8B-B14F-4D97-AF65-F5344CB8AC3E}">
        <p14:creationId xmlns:p14="http://schemas.microsoft.com/office/powerpoint/2010/main" val="197045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サブタイトル 2">
            <a:extLst>
              <a:ext uri="{FF2B5EF4-FFF2-40B4-BE49-F238E27FC236}">
                <a16:creationId xmlns:a16="http://schemas.microsoft.com/office/drawing/2014/main" id="{63D494CD-E721-4C2E-4FF8-4872241CBC19}"/>
              </a:ext>
            </a:extLst>
          </p:cNvPr>
          <p:cNvSpPr txBox="1">
            <a:spLocks/>
          </p:cNvSpPr>
          <p:nvPr/>
        </p:nvSpPr>
        <p:spPr>
          <a:xfrm>
            <a:off x="381649" y="2031742"/>
            <a:ext cx="8380702" cy="3999020"/>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①文字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文字を選択後に、上や下にスワイプすることでタッチやスワイプで選択した位置から一文字ずつ読み進めたり、戻ったりすることが出来ます。文書編集操作の文字のコピーや削除で特に便利です。​</a:t>
            </a: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②単語</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単語を選択後に、上や下にスワイプすることでタッチやスワイプで選択した位置から一単語ずつ読み進めたり、戻ったりすることが出来ます。文書編集操作で単語単位に内容を飛ばし、文字単位の該当箇所をコピーや削除する場合に特に便利です。</a:t>
            </a: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③行</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行を選択後に、上や下にスワイプすることでタッチやスワイプで選択した位置から一行ずつ読み進めたり、戻ったりすることが出来ます。左右スワイプだけで、まとめて読み上げる場合に特に便利です。</a:t>
            </a:r>
          </a:p>
        </p:txBody>
      </p:sp>
      <p:sp>
        <p:nvSpPr>
          <p:cNvPr id="7" name="タイトル 1">
            <a:extLst>
              <a:ext uri="{FF2B5EF4-FFF2-40B4-BE49-F238E27FC236}">
                <a16:creationId xmlns:a16="http://schemas.microsoft.com/office/drawing/2014/main" id="{572FA085-8DC6-3066-75CD-42CF07EB2EC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8" name="タイトル 1">
            <a:extLst>
              <a:ext uri="{FF2B5EF4-FFF2-40B4-BE49-F238E27FC236}">
                <a16:creationId xmlns:a16="http://schemas.microsoft.com/office/drawing/2014/main" id="{D1537FD0-88CB-A0F4-054F-5AF62B73212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ローター</a:t>
            </a:r>
          </a:p>
        </p:txBody>
      </p:sp>
      <p:sp>
        <p:nvSpPr>
          <p:cNvPr id="9" name="サブタイトル 2">
            <a:extLst>
              <a:ext uri="{FF2B5EF4-FFF2-40B4-BE49-F238E27FC236}">
                <a16:creationId xmlns:a16="http://schemas.microsoft.com/office/drawing/2014/main" id="{60AF3875-7719-70AB-DBCC-918280900E3A}"/>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よく使用されるローターの項目</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設定場所は「設定→アクセシビリティ→</a:t>
            </a:r>
            <a:r>
              <a:rPr lang="en-US" altLang="ja-JP" sz="2000" dirty="0" err="1">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→ローター」にあります</a:t>
            </a:r>
          </a:p>
        </p:txBody>
      </p:sp>
    </p:spTree>
    <p:extLst>
      <p:ext uri="{BB962C8B-B14F-4D97-AF65-F5344CB8AC3E}">
        <p14:creationId xmlns:p14="http://schemas.microsoft.com/office/powerpoint/2010/main" val="52619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サブタイトル 2">
            <a:extLst>
              <a:ext uri="{FF2B5EF4-FFF2-40B4-BE49-F238E27FC236}">
                <a16:creationId xmlns:a16="http://schemas.microsoft.com/office/drawing/2014/main" id="{63D494CD-E721-4C2E-4FF8-4872241CBC19}"/>
              </a:ext>
            </a:extLst>
          </p:cNvPr>
          <p:cNvSpPr txBox="1">
            <a:spLocks/>
          </p:cNvSpPr>
          <p:nvPr/>
        </p:nvSpPr>
        <p:spPr>
          <a:xfrm>
            <a:off x="381649" y="1924527"/>
            <a:ext cx="8380702" cy="3999020"/>
          </a:xfrm>
          <a:prstGeom prst="rect">
            <a:avLst/>
          </a:prstGeom>
          <a:noFill/>
          <a:ln w="28575">
            <a:noFill/>
            <a:prstDash val="dash"/>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④見出し</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見出しを選択後に、上や下にスワイプすることで、画面内の次の見出しや前の見出しに素早く移動することが出来ます。 </a:t>
            </a:r>
            <a:r>
              <a:rPr lang="en-US" altLang="ja-JP" sz="1800" dirty="0">
                <a:latin typeface="BIZ UDPゴシック" panose="020B0400000000000000" pitchFamily="50" charset="-128"/>
                <a:ea typeface="BIZ UDPゴシック" panose="020B0400000000000000" pitchFamily="50" charset="-128"/>
              </a:rPr>
              <a:t>Safari(</a:t>
            </a:r>
            <a:r>
              <a:rPr lang="ja-JP" altLang="en-US" sz="1800" dirty="0">
                <a:latin typeface="BIZ UDPゴシック" panose="020B0400000000000000" pitchFamily="50" charset="-128"/>
                <a:ea typeface="BIZ UDPゴシック" panose="020B0400000000000000" pitchFamily="50" charset="-128"/>
              </a:rPr>
              <a:t>サファリ</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によるウェブページ操作で便利です。</a:t>
            </a: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⑤読み上げ速度​</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読み上げ速度を選択後に、上や下にスワイプすることで、</a:t>
            </a:r>
            <a:r>
              <a:rPr lang="en-US" altLang="ja-JP" sz="1800" dirty="0">
                <a:latin typeface="BIZ UDPゴシック" panose="020B0400000000000000" pitchFamily="50" charset="-128"/>
                <a:ea typeface="BIZ UDPゴシック" panose="020B0400000000000000" pitchFamily="50" charset="-128"/>
              </a:rPr>
              <a:t>VoiceOver</a:t>
            </a:r>
            <a:r>
              <a:rPr lang="ja-JP" altLang="en-US" sz="1800" dirty="0">
                <a:latin typeface="BIZ UDPゴシック" panose="020B0400000000000000" pitchFamily="50" charset="-128"/>
                <a:ea typeface="BIZ UDPゴシック" panose="020B0400000000000000" pitchFamily="50" charset="-128"/>
              </a:rPr>
              <a:t>の読み上げ速度を早くしたり、遅くしたりすることが出来ます。しかしローターを誤って選択したまま操作をし、速度を変えてしまい戻せなくなる場合があります。最初は速度変更は有効になっているものの、慣れるまでは無効にしておいた方が良い場合があります。</a:t>
            </a:r>
          </a:p>
        </p:txBody>
      </p:sp>
      <p:sp>
        <p:nvSpPr>
          <p:cNvPr id="7" name="タイトル 1">
            <a:extLst>
              <a:ext uri="{FF2B5EF4-FFF2-40B4-BE49-F238E27FC236}">
                <a16:creationId xmlns:a16="http://schemas.microsoft.com/office/drawing/2014/main" id="{572FA085-8DC6-3066-75CD-42CF07EB2EC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8" name="タイトル 1">
            <a:extLst>
              <a:ext uri="{FF2B5EF4-FFF2-40B4-BE49-F238E27FC236}">
                <a16:creationId xmlns:a16="http://schemas.microsoft.com/office/drawing/2014/main" id="{D1537FD0-88CB-A0F4-054F-5AF62B73212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ローター</a:t>
            </a:r>
          </a:p>
        </p:txBody>
      </p:sp>
      <p:sp>
        <p:nvSpPr>
          <p:cNvPr id="2" name="サブタイトル 2">
            <a:extLst>
              <a:ext uri="{FF2B5EF4-FFF2-40B4-BE49-F238E27FC236}">
                <a16:creationId xmlns:a16="http://schemas.microsoft.com/office/drawing/2014/main" id="{4F2B5805-24F9-332F-D83C-21B0CFEFD32A}"/>
              </a:ext>
            </a:extLst>
          </p:cNvPr>
          <p:cNvSpPr txBox="1">
            <a:spLocks/>
          </p:cNvSpPr>
          <p:nvPr/>
        </p:nvSpPr>
        <p:spPr>
          <a:xfrm>
            <a:off x="381649" y="5609455"/>
            <a:ext cx="8666658" cy="456541"/>
          </a:xfrm>
          <a:prstGeom prst="rect">
            <a:avLst/>
          </a:prstGeom>
        </p:spPr>
        <p:txBody>
          <a:bodyPr vert="horz" lIns="36000" tIns="45720" rIns="36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ローターで出せる項目は多数あり、表示のオンオフや順番は設定により変更可能です</a:t>
            </a: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設定場所は「設定→アクセシビリティ→</a:t>
            </a:r>
            <a:r>
              <a:rPr lang="en-US" altLang="ja-JP" sz="1800" dirty="0">
                <a:solidFill>
                  <a:schemeClr val="accent1"/>
                </a:solidFill>
                <a:latin typeface="BIZ UDPゴシック" panose="020B0400000000000000" pitchFamily="50" charset="-128"/>
                <a:ea typeface="BIZ UDPゴシック" panose="020B0400000000000000" pitchFamily="50" charset="-128"/>
              </a:rPr>
              <a:t> VoiceOver</a:t>
            </a:r>
            <a:r>
              <a:rPr lang="ja-JP" altLang="en-US" sz="1800" dirty="0">
                <a:solidFill>
                  <a:schemeClr val="accent1"/>
                </a:solidFill>
                <a:latin typeface="BIZ UDPゴシック" panose="020B0400000000000000" pitchFamily="50" charset="-128"/>
                <a:ea typeface="BIZ UDPゴシック" panose="020B0400000000000000" pitchFamily="50" charset="-128"/>
              </a:rPr>
              <a:t>→ローター」にあります</a:t>
            </a:r>
          </a:p>
        </p:txBody>
      </p:sp>
      <p:sp>
        <p:nvSpPr>
          <p:cNvPr id="3" name="サブタイトル 2">
            <a:extLst>
              <a:ext uri="{FF2B5EF4-FFF2-40B4-BE49-F238E27FC236}">
                <a16:creationId xmlns:a16="http://schemas.microsoft.com/office/drawing/2014/main" id="{A577913E-DE3C-3E9C-840E-65E9C812A7D4}"/>
              </a:ext>
            </a:extLst>
          </p:cNvPr>
          <p:cNvSpPr txBox="1">
            <a:spLocks/>
          </p:cNvSpPr>
          <p:nvPr/>
        </p:nvSpPr>
        <p:spPr>
          <a:xfrm>
            <a:off x="381649" y="1098433"/>
            <a:ext cx="8380702" cy="4565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よく使用されるローターの項目</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設定場所は「設定→アクセシビリティ→</a:t>
            </a:r>
            <a:r>
              <a:rPr lang="en-US" altLang="ja-JP" sz="2000" dirty="0" err="1">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→ローター」にあります</a:t>
            </a:r>
          </a:p>
        </p:txBody>
      </p:sp>
    </p:spTree>
    <p:extLst>
      <p:ext uri="{BB962C8B-B14F-4D97-AF65-F5344CB8AC3E}">
        <p14:creationId xmlns:p14="http://schemas.microsoft.com/office/powerpoint/2010/main" val="42497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アプリについて</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Tree>
    <p:extLst>
      <p:ext uri="{BB962C8B-B14F-4D97-AF65-F5344CB8AC3E}">
        <p14:creationId xmlns:p14="http://schemas.microsoft.com/office/powerpoint/2010/main" val="344916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46C6451C-369D-B6BB-74BF-B1A472A306AD}"/>
              </a:ext>
            </a:extLst>
          </p:cNvPr>
          <p:cNvSpPr txBox="1">
            <a:spLocks/>
          </p:cNvSpPr>
          <p:nvPr/>
        </p:nvSpPr>
        <p:spPr>
          <a:xfrm>
            <a:off x="2895087" y="3463769"/>
            <a:ext cx="5940998" cy="3007650"/>
          </a:xfrm>
          <a:prstGeom prst="rect">
            <a:avLst/>
          </a:prstGeom>
          <a:noFill/>
          <a:ln w="28575">
            <a:solidFill>
              <a:schemeClr val="accent1">
                <a:lumMod val="60000"/>
                <a:lumOff val="40000"/>
              </a:schemeClr>
            </a:solidFill>
            <a:prstDash val="solid"/>
          </a:ln>
        </p:spPr>
        <p:txBody>
          <a:bodyPr vert="horz" lIns="108000" tIns="108000" rIns="72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latin typeface="BIZ UDPゴシック" panose="020B0400000000000000" pitchFamily="50" charset="-128"/>
                <a:ea typeface="BIZ UDPゴシック" panose="020B0400000000000000" pitchFamily="50" charset="-128"/>
              </a:rPr>
              <a:t>iPhone</a:t>
            </a:r>
            <a:r>
              <a:rPr lang="ja-JP" altLang="en-US" sz="1600" dirty="0">
                <a:latin typeface="BIZ UDPゴシック" panose="020B0400000000000000" pitchFamily="50" charset="-128"/>
                <a:ea typeface="BIZ UDPゴシック" panose="020B0400000000000000" pitchFamily="50" charset="-128"/>
              </a:rPr>
              <a:t>のホーム画面（待ち受け画面）には様々なアプリのアイコンが並んでいます。ひとつのページには最大で横に４つ、縦に６つの合計２４個のアイコンを並べることができるようになっています。</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アプリの数が増え、ひとつのページに収まらない場合には、自動でホーム画面のページ数が追加されます。​</a:t>
            </a:r>
          </a:p>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また、画面の一番下にはドックと言われる最大４つのアプリを固定表示できる場所があり、ホーム画面の表示ページ数に関係なく</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同じアプリを表示することが可能です。ですので、</a:t>
            </a:r>
            <a:r>
              <a:rPr lang="en-US" altLang="ja-JP" sz="1600" dirty="0">
                <a:latin typeface="BIZ UDPゴシック" panose="020B0400000000000000" pitchFamily="50" charset="-128"/>
                <a:ea typeface="BIZ UDPゴシック" panose="020B0400000000000000" pitchFamily="50" charset="-128"/>
              </a:rPr>
              <a:t> iPhone</a:t>
            </a:r>
            <a:r>
              <a:rPr lang="ja-JP" altLang="en-US" sz="1600" dirty="0">
                <a:latin typeface="BIZ UDPゴシック" panose="020B0400000000000000" pitchFamily="50" charset="-128"/>
                <a:ea typeface="BIZ UDPゴシック" panose="020B0400000000000000" pitchFamily="50" charset="-128"/>
              </a:rPr>
              <a:t>の</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600" dirty="0">
                <a:latin typeface="BIZ UDPゴシック" panose="020B0400000000000000" pitchFamily="50" charset="-128"/>
                <a:ea typeface="BIZ UDPゴシック" panose="020B0400000000000000" pitchFamily="50" charset="-128"/>
              </a:rPr>
              <a:t>ホーム画面は見た目上最大２８個のアプリが並びます。</a:t>
            </a:r>
          </a:p>
        </p:txBody>
      </p:sp>
      <p:sp>
        <p:nvSpPr>
          <p:cNvPr id="12" name="サブタイトル 2">
            <a:extLst>
              <a:ext uri="{FF2B5EF4-FFF2-40B4-BE49-F238E27FC236}">
                <a16:creationId xmlns:a16="http://schemas.microsoft.com/office/drawing/2014/main" id="{E22083BF-8392-02BA-9F70-624006767DDB}"/>
              </a:ext>
            </a:extLst>
          </p:cNvPr>
          <p:cNvSpPr txBox="1">
            <a:spLocks/>
          </p:cNvSpPr>
          <p:nvPr/>
        </p:nvSpPr>
        <p:spPr>
          <a:xfrm>
            <a:off x="381649" y="1048439"/>
            <a:ext cx="8380702" cy="12427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アプリとはメールや地図など、特定の機能や目的をもって作られた専用のプログラムのことです。パソコンではソフトと呼称しますが、スマートフォンではアプリと呼称します。</a:t>
            </a: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でアプリを入手する際には、初めから</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本体に入っている </a:t>
            </a:r>
            <a:r>
              <a:rPr lang="en-US" altLang="ja-JP" sz="2000" dirty="0">
                <a:latin typeface="BIZ UDPゴシック" panose="020B0400000000000000" pitchFamily="50" charset="-128"/>
                <a:ea typeface="BIZ UDPゴシック" panose="020B0400000000000000" pitchFamily="50" charset="-128"/>
              </a:rPr>
              <a:t>App Store</a:t>
            </a:r>
            <a:r>
              <a:rPr lang="ja-JP" altLang="en-US" sz="2000" dirty="0">
                <a:latin typeface="BIZ UDPゴシック" panose="020B0400000000000000" pitchFamily="50" charset="-128"/>
                <a:ea typeface="BIZ UDPゴシック" panose="020B0400000000000000" pitchFamily="50" charset="-128"/>
              </a:rPr>
              <a:t>（アップストア）アプリを使用します。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なお、</a:t>
            </a:r>
            <a:r>
              <a:rPr lang="en-US" altLang="ja-JP" sz="2000" dirty="0">
                <a:latin typeface="BIZ UDPゴシック" panose="020B0400000000000000" pitchFamily="50" charset="-128"/>
                <a:ea typeface="BIZ UDPゴシック" panose="020B0400000000000000" pitchFamily="50" charset="-128"/>
              </a:rPr>
              <a:t>App Store</a:t>
            </a:r>
            <a:r>
              <a:rPr lang="ja-JP" altLang="en-US" sz="2000" dirty="0">
                <a:latin typeface="BIZ UDPゴシック" panose="020B0400000000000000" pitchFamily="50" charset="-128"/>
                <a:ea typeface="BIZ UDPゴシック" panose="020B0400000000000000" pitchFamily="50" charset="-128"/>
              </a:rPr>
              <a:t>以外からアプリをダウンロードすることは出来ません。</a:t>
            </a:r>
          </a:p>
        </p:txBody>
      </p:sp>
      <p:pic>
        <p:nvPicPr>
          <p:cNvPr id="8" name="図 7" descr="電源が入っているスマートフォンの画面の画像">
            <a:extLst>
              <a:ext uri="{FF2B5EF4-FFF2-40B4-BE49-F238E27FC236}">
                <a16:creationId xmlns:a16="http://schemas.microsoft.com/office/drawing/2014/main" id="{5921E8CE-AB8F-9E4A-1422-5F4354F37F8D}"/>
              </a:ext>
            </a:extLst>
          </p:cNvPr>
          <p:cNvPicPr>
            <a:picLocks noChangeAspect="1"/>
          </p:cNvPicPr>
          <p:nvPr/>
        </p:nvPicPr>
        <p:blipFill rotWithShape="1">
          <a:blip r:embed="rId6">
            <a:clrChange>
              <a:clrFrom>
                <a:srgbClr val="FFFFFF"/>
              </a:clrFrom>
              <a:clrTo>
                <a:srgbClr val="FFFFFF">
                  <a:alpha val="0"/>
                </a:srgbClr>
              </a:clrTo>
            </a:clrChange>
          </a:blip>
          <a:srcRect b="1291"/>
          <a:stretch/>
        </p:blipFill>
        <p:spPr>
          <a:xfrm>
            <a:off x="183865" y="3168265"/>
            <a:ext cx="1929850" cy="3598657"/>
          </a:xfrm>
          <a:prstGeom prst="rect">
            <a:avLst/>
          </a:prstGeom>
        </p:spPr>
      </p:pic>
      <p:sp>
        <p:nvSpPr>
          <p:cNvPr id="9" name="テキスト ボックス 8">
            <a:extLst>
              <a:ext uri="{FF2B5EF4-FFF2-40B4-BE49-F238E27FC236}">
                <a16:creationId xmlns:a16="http://schemas.microsoft.com/office/drawing/2014/main" id="{0F9754DD-DB29-45A7-FB78-FD9FEEBD26EF}"/>
              </a:ext>
            </a:extLst>
          </p:cNvPr>
          <p:cNvSpPr txBox="1"/>
          <p:nvPr/>
        </p:nvSpPr>
        <p:spPr>
          <a:xfrm>
            <a:off x="2286001" y="6236501"/>
            <a:ext cx="494810" cy="307777"/>
          </a:xfrm>
          <a:prstGeom prst="rect">
            <a:avLst/>
          </a:prstGeom>
          <a:noFill/>
        </p:spPr>
        <p:txBody>
          <a:bodyPr wrap="none" lIns="36000" rIns="0" rtlCol="0">
            <a:spAutoFit/>
          </a:bodyPr>
          <a:lstStyle/>
          <a:p>
            <a:r>
              <a:rPr kumimoji="1" lang="ja-JP" altLang="en-US" sz="1400" dirty="0">
                <a:latin typeface="BIZ UDPゴシック" panose="020B0400000000000000" pitchFamily="50" charset="-128"/>
                <a:ea typeface="BIZ UDPゴシック" panose="020B0400000000000000" pitchFamily="50" charset="-128"/>
              </a:rPr>
              <a:t>ドック</a:t>
            </a:r>
          </a:p>
        </p:txBody>
      </p:sp>
      <p:sp>
        <p:nvSpPr>
          <p:cNvPr id="13" name="四角形: 角を丸くする 12">
            <a:extLst>
              <a:ext uri="{FF2B5EF4-FFF2-40B4-BE49-F238E27FC236}">
                <a16:creationId xmlns:a16="http://schemas.microsoft.com/office/drawing/2014/main" id="{0B65DE46-28C3-CAF6-1C0E-1CCA70D89DFB}"/>
              </a:ext>
            </a:extLst>
          </p:cNvPr>
          <p:cNvSpPr/>
          <p:nvPr/>
        </p:nvSpPr>
        <p:spPr>
          <a:xfrm>
            <a:off x="186043" y="6090635"/>
            <a:ext cx="1917039" cy="59187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5" name="直線コネクタ 14">
            <a:extLst>
              <a:ext uri="{FF2B5EF4-FFF2-40B4-BE49-F238E27FC236}">
                <a16:creationId xmlns:a16="http://schemas.microsoft.com/office/drawing/2014/main" id="{BC3C6A95-E9B4-F040-FECC-ED00344F9933}"/>
              </a:ext>
            </a:extLst>
          </p:cNvPr>
          <p:cNvCxnSpPr>
            <a:stCxn id="13" idx="3"/>
            <a:endCxn id="9" idx="1"/>
          </p:cNvCxnSpPr>
          <p:nvPr/>
        </p:nvCxnSpPr>
        <p:spPr>
          <a:xfrm>
            <a:off x="2103082" y="6386571"/>
            <a:ext cx="182919" cy="3819"/>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65D877D6-93CC-D943-3710-A6A225854344}"/>
              </a:ext>
            </a:extLst>
          </p:cNvPr>
          <p:cNvSpPr/>
          <p:nvPr/>
        </p:nvSpPr>
        <p:spPr>
          <a:xfrm>
            <a:off x="186043" y="3597289"/>
            <a:ext cx="1917039" cy="2408930"/>
          </a:xfrm>
          <a:prstGeom prst="roundRect">
            <a:avLst>
              <a:gd name="adj" fmla="val 61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5CC790B-91C9-63BB-6AC4-CA2F36EB2F56}"/>
              </a:ext>
            </a:extLst>
          </p:cNvPr>
          <p:cNvSpPr txBox="1"/>
          <p:nvPr/>
        </p:nvSpPr>
        <p:spPr>
          <a:xfrm>
            <a:off x="2286001" y="4539393"/>
            <a:ext cx="544504" cy="523220"/>
          </a:xfrm>
          <a:prstGeom prst="rect">
            <a:avLst/>
          </a:prstGeom>
          <a:noFill/>
        </p:spPr>
        <p:txBody>
          <a:bodyPr wrap="none" lIns="36000" rIns="0" rtlCol="0">
            <a:spAutoFit/>
          </a:bodyPr>
          <a:lstStyle/>
          <a:p>
            <a:pPr algn="ctr"/>
            <a:r>
              <a:rPr lang="ja-JP" altLang="en-US" sz="1400" dirty="0">
                <a:latin typeface="BIZ UDPゴシック" panose="020B0400000000000000" pitchFamily="50" charset="-128"/>
                <a:ea typeface="BIZ UDPゴシック" panose="020B0400000000000000" pitchFamily="50" charset="-128"/>
              </a:rPr>
              <a:t>ホーム</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画面</a:t>
            </a:r>
            <a:endParaRPr kumimoji="1" lang="ja-JP" altLang="en-US" sz="1400" dirty="0">
              <a:latin typeface="BIZ UDPゴシック" panose="020B0400000000000000" pitchFamily="50" charset="-128"/>
              <a:ea typeface="BIZ UDPゴシック" panose="020B0400000000000000" pitchFamily="50" charset="-128"/>
            </a:endParaRPr>
          </a:p>
        </p:txBody>
      </p:sp>
      <p:cxnSp>
        <p:nvCxnSpPr>
          <p:cNvPr id="22" name="直線コネクタ 21">
            <a:extLst>
              <a:ext uri="{FF2B5EF4-FFF2-40B4-BE49-F238E27FC236}">
                <a16:creationId xmlns:a16="http://schemas.microsoft.com/office/drawing/2014/main" id="{117A4870-6C00-1F8C-0B33-D73FBFF87706}"/>
              </a:ext>
            </a:extLst>
          </p:cNvPr>
          <p:cNvCxnSpPr>
            <a:cxnSpLocks/>
            <a:stCxn id="18" idx="3"/>
            <a:endCxn id="21" idx="1"/>
          </p:cNvCxnSpPr>
          <p:nvPr/>
        </p:nvCxnSpPr>
        <p:spPr>
          <a:xfrm flipV="1">
            <a:off x="2103082" y="4801003"/>
            <a:ext cx="182919" cy="751"/>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2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8C89A730-AB73-E818-CFF8-33E305B02607}"/>
              </a:ext>
            </a:extLst>
          </p:cNvPr>
          <p:cNvSpPr txBox="1">
            <a:spLocks/>
          </p:cNvSpPr>
          <p:nvPr/>
        </p:nvSpPr>
        <p:spPr>
          <a:xfrm>
            <a:off x="381649" y="1048439"/>
            <a:ext cx="8380702" cy="12427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アプリの主な起動方法は次の</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通りです</a:t>
            </a:r>
          </a:p>
        </p:txBody>
      </p:sp>
      <p:grpSp>
        <p:nvGrpSpPr>
          <p:cNvPr id="8" name="グループ化 7">
            <a:extLst>
              <a:ext uri="{FF2B5EF4-FFF2-40B4-BE49-F238E27FC236}">
                <a16:creationId xmlns:a16="http://schemas.microsoft.com/office/drawing/2014/main" id="{9874DB36-C306-3E6F-B04A-4B5B5781719C}"/>
              </a:ext>
            </a:extLst>
          </p:cNvPr>
          <p:cNvGrpSpPr/>
          <p:nvPr/>
        </p:nvGrpSpPr>
        <p:grpSpPr>
          <a:xfrm>
            <a:off x="525535" y="1643886"/>
            <a:ext cx="8092929" cy="3438473"/>
            <a:chOff x="702124" y="1877806"/>
            <a:chExt cx="8092929" cy="3008159"/>
          </a:xfrm>
        </p:grpSpPr>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702124" y="2313457"/>
              <a:ext cx="3806083" cy="257250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ポポンという合図音が聞こえるまでホームボタンを長押しし、「メールを開いて」や「カメラを開いて」といったように声をかけます。</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これで、指定したアプリが起動します。</a:t>
              </a: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ホームボタンがない機種ではサイドボタンを使用します​</a:t>
              </a:r>
            </a:p>
          </p:txBody>
        </p:sp>
        <p:sp>
          <p:nvSpPr>
            <p:cNvPr id="3" name="四角形: 角を丸くする 2">
              <a:extLst>
                <a:ext uri="{FF2B5EF4-FFF2-40B4-BE49-F238E27FC236}">
                  <a16:creationId xmlns:a16="http://schemas.microsoft.com/office/drawing/2014/main" id="{F4678447-BC10-74E3-D96D-05CF100E94E4}"/>
                </a:ext>
              </a:extLst>
            </p:cNvPr>
            <p:cNvSpPr/>
            <p:nvPr/>
          </p:nvSpPr>
          <p:spPr>
            <a:xfrm>
              <a:off x="776206" y="1877806"/>
              <a:ext cx="2467990" cy="41341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Siri</a:t>
              </a:r>
              <a:r>
                <a:rPr lang="ja-JP" altLang="en-US" sz="2000" b="1" dirty="0">
                  <a:solidFill>
                    <a:schemeClr val="bg1"/>
                  </a:solidFill>
                  <a:latin typeface="BIZ UDPゴシック" panose="020B0400000000000000" pitchFamily="50" charset="-128"/>
                  <a:ea typeface="BIZ UDPゴシック" panose="020B0400000000000000" pitchFamily="50" charset="-128"/>
                </a:rPr>
                <a:t>を利用して起動</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C33352A5-5C2E-174D-6057-1C435FB377E1}"/>
                </a:ext>
              </a:extLst>
            </p:cNvPr>
            <p:cNvSpPr txBox="1">
              <a:spLocks/>
            </p:cNvSpPr>
            <p:nvPr/>
          </p:nvSpPr>
          <p:spPr>
            <a:xfrm>
              <a:off x="4988970" y="2313457"/>
              <a:ext cx="3806083" cy="257250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タッチやスワイプでホーム画面に並んだアプリの中から目的のアプリを選び、ダブルタップして起動します。</a:t>
              </a: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これで、指定したアプリが起動します。</a:t>
              </a: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目的のアプリが、表示しているホーム画面内に無い場合は、３本指で左右にスワイプしてホーム画面のページを切り替えます</a:t>
              </a:r>
            </a:p>
          </p:txBody>
        </p:sp>
        <p:sp>
          <p:nvSpPr>
            <p:cNvPr id="7" name="四角形: 角を丸くする 6">
              <a:extLst>
                <a:ext uri="{FF2B5EF4-FFF2-40B4-BE49-F238E27FC236}">
                  <a16:creationId xmlns:a16="http://schemas.microsoft.com/office/drawing/2014/main" id="{BBB584C2-D421-C223-A09D-7292414FF5C2}"/>
                </a:ext>
              </a:extLst>
            </p:cNvPr>
            <p:cNvSpPr/>
            <p:nvPr/>
          </p:nvSpPr>
          <p:spPr>
            <a:xfrm>
              <a:off x="5106277" y="1877806"/>
              <a:ext cx="2467990" cy="41341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ホーム画面から起動</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9" name="図 8" descr="電源が入っているスマートフォンの画面の画像">
            <a:extLst>
              <a:ext uri="{FF2B5EF4-FFF2-40B4-BE49-F238E27FC236}">
                <a16:creationId xmlns:a16="http://schemas.microsoft.com/office/drawing/2014/main" id="{934F54BB-1671-1BD6-67F0-4214663A0F65}"/>
              </a:ext>
            </a:extLst>
          </p:cNvPr>
          <p:cNvPicPr>
            <a:picLocks noChangeAspect="1"/>
          </p:cNvPicPr>
          <p:nvPr/>
        </p:nvPicPr>
        <p:blipFill rotWithShape="1">
          <a:blip r:embed="rId6">
            <a:clrChange>
              <a:clrFrom>
                <a:srgbClr val="FFFFFF"/>
              </a:clrFrom>
              <a:clrTo>
                <a:srgbClr val="FFFFFF">
                  <a:alpha val="0"/>
                </a:srgbClr>
              </a:clrTo>
            </a:clrChange>
          </a:blip>
          <a:srcRect b="1291"/>
          <a:stretch/>
        </p:blipFill>
        <p:spPr>
          <a:xfrm>
            <a:off x="6169995" y="5009160"/>
            <a:ext cx="957922" cy="1786270"/>
          </a:xfrm>
          <a:prstGeom prst="rect">
            <a:avLst/>
          </a:prstGeom>
        </p:spPr>
      </p:pic>
      <p:pic>
        <p:nvPicPr>
          <p:cNvPr id="11" name="図 10" descr="アイコン&#10;&#10;自動的に生成された説明">
            <a:extLst>
              <a:ext uri="{FF2B5EF4-FFF2-40B4-BE49-F238E27FC236}">
                <a16:creationId xmlns:a16="http://schemas.microsoft.com/office/drawing/2014/main" id="{3C892B06-2AB9-69E0-C5EF-DA0E80561D14}"/>
              </a:ext>
            </a:extLst>
          </p:cNvPr>
          <p:cNvPicPr>
            <a:picLocks noChangeAspect="1"/>
          </p:cNvPicPr>
          <p:nvPr/>
        </p:nvPicPr>
        <p:blipFill>
          <a:blip r:embed="rId7"/>
          <a:stretch>
            <a:fillRect/>
          </a:stretch>
        </p:blipFill>
        <p:spPr>
          <a:xfrm>
            <a:off x="1243773" y="5099906"/>
            <a:ext cx="1066636" cy="1704938"/>
          </a:xfrm>
          <a:prstGeom prst="rect">
            <a:avLst/>
          </a:prstGeom>
        </p:spPr>
      </p:pic>
      <p:sp>
        <p:nvSpPr>
          <p:cNvPr id="12" name="吹き出し: 円形 11">
            <a:extLst>
              <a:ext uri="{FF2B5EF4-FFF2-40B4-BE49-F238E27FC236}">
                <a16:creationId xmlns:a16="http://schemas.microsoft.com/office/drawing/2014/main" id="{169509D7-603A-8B60-2000-822B0AE71DE5}"/>
              </a:ext>
            </a:extLst>
          </p:cNvPr>
          <p:cNvSpPr/>
          <p:nvPr/>
        </p:nvSpPr>
        <p:spPr>
          <a:xfrm>
            <a:off x="2454296" y="5396089"/>
            <a:ext cx="1583785" cy="854646"/>
          </a:xfrm>
          <a:prstGeom prst="wedgeEllipseCallout">
            <a:avLst>
              <a:gd name="adj1" fmla="val -30336"/>
              <a:gd name="adj2" fmla="val 89900"/>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写真を開いて</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356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8C89A730-AB73-E818-CFF8-33E305B02607}"/>
              </a:ext>
            </a:extLst>
          </p:cNvPr>
          <p:cNvSpPr txBox="1">
            <a:spLocks/>
          </p:cNvSpPr>
          <p:nvPr/>
        </p:nvSpPr>
        <p:spPr>
          <a:xfrm>
            <a:off x="381649" y="1568804"/>
            <a:ext cx="8380702" cy="165286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ホーム画面に戻ったり他のアプリに切り替えても、今まで使っていたアプリは終了されず「操作していない状態」になるだけです。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必ずしもアプリを終了させる必要はありませんが、意図しない動作をした場合やトラブルが起こった場合は、アプリの終了操作をします。</a:t>
            </a:r>
          </a:p>
        </p:txBody>
      </p:sp>
      <p:sp>
        <p:nvSpPr>
          <p:cNvPr id="13" name="サブタイトル 2">
            <a:extLst>
              <a:ext uri="{FF2B5EF4-FFF2-40B4-BE49-F238E27FC236}">
                <a16:creationId xmlns:a16="http://schemas.microsoft.com/office/drawing/2014/main" id="{19F3D86E-B2AD-73E4-8052-3033766E1707}"/>
              </a:ext>
            </a:extLst>
          </p:cNvPr>
          <p:cNvSpPr txBox="1">
            <a:spLocks/>
          </p:cNvSpPr>
          <p:nvPr/>
        </p:nvSpPr>
        <p:spPr>
          <a:xfrm>
            <a:off x="381649" y="1048439"/>
            <a:ext cx="8380702" cy="49244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アプリの主な終了方法はホームボタンの有無により異なります</a:t>
            </a:r>
          </a:p>
        </p:txBody>
      </p:sp>
      <p:grpSp>
        <p:nvGrpSpPr>
          <p:cNvPr id="18" name="グループ化 17">
            <a:extLst>
              <a:ext uri="{FF2B5EF4-FFF2-40B4-BE49-F238E27FC236}">
                <a16:creationId xmlns:a16="http://schemas.microsoft.com/office/drawing/2014/main" id="{B33676DA-0932-EB7B-2F9E-DBB5C27B4A5A}"/>
              </a:ext>
            </a:extLst>
          </p:cNvPr>
          <p:cNvGrpSpPr/>
          <p:nvPr/>
        </p:nvGrpSpPr>
        <p:grpSpPr>
          <a:xfrm>
            <a:off x="931255" y="3323834"/>
            <a:ext cx="7281490" cy="472551"/>
            <a:chOff x="759344" y="3398265"/>
            <a:chExt cx="7281490" cy="472551"/>
          </a:xfrm>
        </p:grpSpPr>
        <p:sp>
          <p:nvSpPr>
            <p:cNvPr id="12" name="四角形: 角を丸くする 11">
              <a:extLst>
                <a:ext uri="{FF2B5EF4-FFF2-40B4-BE49-F238E27FC236}">
                  <a16:creationId xmlns:a16="http://schemas.microsoft.com/office/drawing/2014/main" id="{80B134F9-D900-35A3-5E17-419BD1D46CF5}"/>
                </a:ext>
              </a:extLst>
            </p:cNvPr>
            <p:cNvSpPr/>
            <p:nvPr/>
          </p:nvSpPr>
          <p:spPr>
            <a:xfrm>
              <a:off x="759344" y="3398265"/>
              <a:ext cx="3111146" cy="4725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ホームボタンがある機種</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08A8F71E-4CF6-2861-7EBE-44C3C796B036}"/>
                </a:ext>
              </a:extLst>
            </p:cNvPr>
            <p:cNvSpPr/>
            <p:nvPr/>
          </p:nvSpPr>
          <p:spPr>
            <a:xfrm>
              <a:off x="4929688" y="3398265"/>
              <a:ext cx="3111146" cy="47255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ホームボタンがない機種</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pic>
        <p:nvPicPr>
          <p:cNvPr id="16" name="図 15">
            <a:extLst>
              <a:ext uri="{FF2B5EF4-FFF2-40B4-BE49-F238E27FC236}">
                <a16:creationId xmlns:a16="http://schemas.microsoft.com/office/drawing/2014/main" id="{40CF61D2-CD94-8217-8CBB-2D8F26952273}"/>
              </a:ext>
            </a:extLst>
          </p:cNvPr>
          <p:cNvPicPr>
            <a:picLocks noChangeAspect="1"/>
          </p:cNvPicPr>
          <p:nvPr/>
        </p:nvPicPr>
        <p:blipFill>
          <a:blip r:embed="rId6">
            <a:clrChange>
              <a:clrFrom>
                <a:srgbClr val="FFFFFD"/>
              </a:clrFrom>
              <a:clrTo>
                <a:srgbClr val="FFFFFD">
                  <a:alpha val="0"/>
                </a:srgbClr>
              </a:clrTo>
            </a:clrChange>
          </a:blip>
          <a:stretch>
            <a:fillRect/>
          </a:stretch>
        </p:blipFill>
        <p:spPr>
          <a:xfrm>
            <a:off x="1770858" y="3870816"/>
            <a:ext cx="1431940" cy="2943431"/>
          </a:xfrm>
          <a:prstGeom prst="rect">
            <a:avLst/>
          </a:prstGeom>
        </p:spPr>
      </p:pic>
      <p:pic>
        <p:nvPicPr>
          <p:cNvPr id="21" name="図 20" descr="電源が入っているスマートフォンの画面の画像">
            <a:extLst>
              <a:ext uri="{FF2B5EF4-FFF2-40B4-BE49-F238E27FC236}">
                <a16:creationId xmlns:a16="http://schemas.microsoft.com/office/drawing/2014/main" id="{92063950-91BA-329E-62C3-67CF07EF3AA2}"/>
              </a:ext>
            </a:extLst>
          </p:cNvPr>
          <p:cNvPicPr>
            <a:picLocks noChangeAspect="1"/>
          </p:cNvPicPr>
          <p:nvPr/>
        </p:nvPicPr>
        <p:blipFill rotWithShape="1">
          <a:blip r:embed="rId7">
            <a:clrChange>
              <a:clrFrom>
                <a:srgbClr val="FFFFFF"/>
              </a:clrFrom>
              <a:clrTo>
                <a:srgbClr val="FFFFFF">
                  <a:alpha val="0"/>
                </a:srgbClr>
              </a:clrTo>
            </a:clrChange>
          </a:blip>
          <a:srcRect b="1291"/>
          <a:stretch/>
        </p:blipFill>
        <p:spPr>
          <a:xfrm>
            <a:off x="5836679" y="3802509"/>
            <a:ext cx="1640985" cy="3060000"/>
          </a:xfrm>
          <a:prstGeom prst="rect">
            <a:avLst/>
          </a:prstGeom>
        </p:spPr>
      </p:pic>
      <p:sp>
        <p:nvSpPr>
          <p:cNvPr id="3" name="テキスト ボックス 2">
            <a:extLst>
              <a:ext uri="{FF2B5EF4-FFF2-40B4-BE49-F238E27FC236}">
                <a16:creationId xmlns:a16="http://schemas.microsoft.com/office/drawing/2014/main" id="{E0253B88-5C63-0AFA-24F6-7BF2761949E9}"/>
              </a:ext>
            </a:extLst>
          </p:cNvPr>
          <p:cNvSpPr txBox="1"/>
          <p:nvPr/>
        </p:nvSpPr>
        <p:spPr>
          <a:xfrm>
            <a:off x="3273306" y="6435130"/>
            <a:ext cx="147829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ホームボタン</a:t>
            </a:r>
          </a:p>
        </p:txBody>
      </p:sp>
      <p:sp>
        <p:nvSpPr>
          <p:cNvPr id="5" name="正方形/長方形 4">
            <a:extLst>
              <a:ext uri="{FF2B5EF4-FFF2-40B4-BE49-F238E27FC236}">
                <a16:creationId xmlns:a16="http://schemas.microsoft.com/office/drawing/2014/main" id="{C09477D3-F358-5C01-DCC6-FFE280CFC940}"/>
              </a:ext>
            </a:extLst>
          </p:cNvPr>
          <p:cNvSpPr/>
          <p:nvPr/>
        </p:nvSpPr>
        <p:spPr>
          <a:xfrm>
            <a:off x="2327506" y="6487726"/>
            <a:ext cx="288000" cy="268384"/>
          </a:xfrm>
          <a:prstGeom prst="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AD3ECF93-627D-D111-9D31-22EB3B2E9043}"/>
              </a:ext>
            </a:extLst>
          </p:cNvPr>
          <p:cNvCxnSpPr>
            <a:stCxn id="3" idx="1"/>
            <a:endCxn id="5" idx="3"/>
          </p:cNvCxnSpPr>
          <p:nvPr/>
        </p:nvCxnSpPr>
        <p:spPr>
          <a:xfrm flipH="1">
            <a:off x="2615506" y="6619796"/>
            <a:ext cx="657800"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2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4B70F0A-01F6-F73B-7BF9-695DA6FBC826}"/>
              </a:ext>
            </a:extLst>
          </p:cNvPr>
          <p:cNvPicPr>
            <a:picLocks noChangeAspect="1"/>
          </p:cNvPicPr>
          <p:nvPr/>
        </p:nvPicPr>
        <p:blipFill>
          <a:blip r:embed="rId4"/>
          <a:stretch>
            <a:fillRect/>
          </a:stretch>
        </p:blipFill>
        <p:spPr>
          <a:xfrm>
            <a:off x="5619766" y="2415024"/>
            <a:ext cx="2103302" cy="4328535"/>
          </a:xfrm>
          <a:prstGeom prst="rect">
            <a:avLst/>
          </a:prstGeom>
        </p:spPr>
      </p:pic>
      <p:pic>
        <p:nvPicPr>
          <p:cNvPr id="4" name="図 3">
            <a:extLst>
              <a:ext uri="{FF2B5EF4-FFF2-40B4-BE49-F238E27FC236}">
                <a16:creationId xmlns:a16="http://schemas.microsoft.com/office/drawing/2014/main" id="{99F0B273-20F2-E35F-7E2A-A4A6A08FB752}"/>
              </a:ext>
            </a:extLst>
          </p:cNvPr>
          <p:cNvPicPr>
            <a:picLocks noChangeAspect="1"/>
          </p:cNvPicPr>
          <p:nvPr/>
        </p:nvPicPr>
        <p:blipFill>
          <a:blip r:embed="rId5">
            <a:clrChange>
              <a:clrFrom>
                <a:srgbClr val="FFFFFD"/>
              </a:clrFrom>
              <a:clrTo>
                <a:srgbClr val="FFFFFD">
                  <a:alpha val="0"/>
                </a:srgbClr>
              </a:clrTo>
            </a:clrChange>
          </a:blip>
          <a:stretch>
            <a:fillRect/>
          </a:stretch>
        </p:blipFill>
        <p:spPr>
          <a:xfrm>
            <a:off x="1413708" y="2404763"/>
            <a:ext cx="2107685" cy="433246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13947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662424" y="1512998"/>
            <a:ext cx="465958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ホームボタンを素早く２回押し、開いているアプリを一覧で見ることができる状態にします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44117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アプリ名を読み上げるので、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対象のアプリか確認します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219657" y="619516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ホームボタンがある機種のアプリの終了方法</a:t>
            </a:r>
          </a:p>
        </p:txBody>
      </p:sp>
      <p:sp>
        <p:nvSpPr>
          <p:cNvPr id="6" name="タイトル 1">
            <a:extLst>
              <a:ext uri="{FF2B5EF4-FFF2-40B4-BE49-F238E27FC236}">
                <a16:creationId xmlns:a16="http://schemas.microsoft.com/office/drawing/2014/main" id="{5FF4517E-4BD4-E826-B78B-E5FA772C3E6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B44100D-D966-C5F0-80DA-A651D3DA5AB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Tree>
    <p:extLst>
      <p:ext uri="{BB962C8B-B14F-4D97-AF65-F5344CB8AC3E}">
        <p14:creationId xmlns:p14="http://schemas.microsoft.com/office/powerpoint/2010/main" val="188455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AF3D9CB-F160-45B5-D37B-0642E028EB69}"/>
              </a:ext>
            </a:extLst>
          </p:cNvPr>
          <p:cNvPicPr>
            <a:picLocks noChangeAspect="1"/>
          </p:cNvPicPr>
          <p:nvPr/>
        </p:nvPicPr>
        <p:blipFill>
          <a:blip r:embed="rId4">
            <a:clrChange>
              <a:clrFrom>
                <a:srgbClr val="FFFFFD"/>
              </a:clrFrom>
              <a:clrTo>
                <a:srgbClr val="FFFFFD">
                  <a:alpha val="0"/>
                </a:srgbClr>
              </a:clrTo>
            </a:clrChange>
          </a:blip>
          <a:stretch>
            <a:fillRect/>
          </a:stretch>
        </p:blipFill>
        <p:spPr>
          <a:xfrm>
            <a:off x="5622897" y="2404763"/>
            <a:ext cx="2107685" cy="4332462"/>
          </a:xfrm>
          <a:prstGeom prst="rect">
            <a:avLst/>
          </a:prstGeom>
        </p:spPr>
      </p:pic>
      <p:pic>
        <p:nvPicPr>
          <p:cNvPr id="10" name="図 9">
            <a:extLst>
              <a:ext uri="{FF2B5EF4-FFF2-40B4-BE49-F238E27FC236}">
                <a16:creationId xmlns:a16="http://schemas.microsoft.com/office/drawing/2014/main" id="{02FC094B-015B-7D1C-E67A-17F6F421D671}"/>
              </a:ext>
            </a:extLst>
          </p:cNvPr>
          <p:cNvPicPr>
            <a:picLocks noChangeAspect="1"/>
          </p:cNvPicPr>
          <p:nvPr/>
        </p:nvPicPr>
        <p:blipFill>
          <a:blip r:embed="rId5"/>
          <a:stretch>
            <a:fillRect/>
          </a:stretch>
        </p:blipFill>
        <p:spPr>
          <a:xfrm>
            <a:off x="1413921" y="2402324"/>
            <a:ext cx="2103302" cy="432853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３本指で下から上にスワイプしてアプリを終了します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44117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すべてのアプリを終了したら、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自動でホーム画面に戻ります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ホームボタンがある機種のアプリの終了方法</a:t>
            </a:r>
          </a:p>
        </p:txBody>
      </p:sp>
      <p:sp>
        <p:nvSpPr>
          <p:cNvPr id="6" name="タイトル 1">
            <a:extLst>
              <a:ext uri="{FF2B5EF4-FFF2-40B4-BE49-F238E27FC236}">
                <a16:creationId xmlns:a16="http://schemas.microsoft.com/office/drawing/2014/main" id="{5FF4517E-4BD4-E826-B78B-E5FA772C3E6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B44100D-D966-C5F0-80DA-A651D3DA5AB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
        <p:nvSpPr>
          <p:cNvPr id="23" name="矢印: 上 22">
            <a:extLst>
              <a:ext uri="{FF2B5EF4-FFF2-40B4-BE49-F238E27FC236}">
                <a16:creationId xmlns:a16="http://schemas.microsoft.com/office/drawing/2014/main" id="{E8667713-261A-C454-6864-36F93735E5EC}"/>
              </a:ext>
            </a:extLst>
          </p:cNvPr>
          <p:cNvSpPr/>
          <p:nvPr/>
        </p:nvSpPr>
        <p:spPr>
          <a:xfrm>
            <a:off x="2124110" y="2682136"/>
            <a:ext cx="661658" cy="2282900"/>
          </a:xfrm>
          <a:prstGeom prst="up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396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電源が入っているスマートフォンの画面の画像">
            <a:extLst>
              <a:ext uri="{FF2B5EF4-FFF2-40B4-BE49-F238E27FC236}">
                <a16:creationId xmlns:a16="http://schemas.microsoft.com/office/drawing/2014/main" id="{1755E4FC-75EC-79EE-7FDE-F5E30F426B2E}"/>
              </a:ext>
            </a:extLst>
          </p:cNvPr>
          <p:cNvPicPr>
            <a:picLocks noChangeAspect="1"/>
          </p:cNvPicPr>
          <p:nvPr/>
        </p:nvPicPr>
        <p:blipFill rotWithShape="1">
          <a:blip r:embed="rId4">
            <a:clrChange>
              <a:clrFrom>
                <a:srgbClr val="FFFFFF"/>
              </a:clrFrom>
              <a:clrTo>
                <a:srgbClr val="FFFFFF">
                  <a:alpha val="0"/>
                </a:srgbClr>
              </a:clrTo>
            </a:clrChange>
          </a:blip>
          <a:srcRect b="1291"/>
          <a:stretch/>
        </p:blipFill>
        <p:spPr>
          <a:xfrm>
            <a:off x="3357607" y="2329339"/>
            <a:ext cx="2428786" cy="45290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432283"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955233" y="1512998"/>
            <a:ext cx="80824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本体の下の縁から画面中央に向かって１本指でスライドすると、中心に近づくにしたがって音程が上がりながら「ポン ポン ポン」と最大３回の効果音が鳴ります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5" name="サブタイトル 2">
            <a:extLst>
              <a:ext uri="{FF2B5EF4-FFF2-40B4-BE49-F238E27FC236}">
                <a16:creationId xmlns:a16="http://schemas.microsoft.com/office/drawing/2014/main" id="{C3210AB3-6C15-A696-D3E3-4192FE1AA9E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ホームボタンがない機種のアプリの終了方法</a:t>
            </a:r>
          </a:p>
        </p:txBody>
      </p:sp>
      <p:sp>
        <p:nvSpPr>
          <p:cNvPr id="6" name="タイトル 1">
            <a:extLst>
              <a:ext uri="{FF2B5EF4-FFF2-40B4-BE49-F238E27FC236}">
                <a16:creationId xmlns:a16="http://schemas.microsoft.com/office/drawing/2014/main" id="{B757E09B-D618-2339-CB82-C043C5A9B65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0B177B7B-2445-E4AE-8798-B9455D96227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
        <p:nvSpPr>
          <p:cNvPr id="4" name="矢印: 上 3">
            <a:extLst>
              <a:ext uri="{FF2B5EF4-FFF2-40B4-BE49-F238E27FC236}">
                <a16:creationId xmlns:a16="http://schemas.microsoft.com/office/drawing/2014/main" id="{2044816F-597A-BEB5-32AF-9CEF622FFA6F}"/>
              </a:ext>
            </a:extLst>
          </p:cNvPr>
          <p:cNvSpPr/>
          <p:nvPr/>
        </p:nvSpPr>
        <p:spPr>
          <a:xfrm>
            <a:off x="4241171" y="4307643"/>
            <a:ext cx="661658" cy="2282900"/>
          </a:xfrm>
          <a:prstGeom prst="up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09536CF-9FB3-81E8-A9B7-37BEBD9E4CA3}"/>
              </a:ext>
            </a:extLst>
          </p:cNvPr>
          <p:cNvSpPr/>
          <p:nvPr/>
        </p:nvSpPr>
        <p:spPr>
          <a:xfrm>
            <a:off x="3369247" y="6504814"/>
            <a:ext cx="2428786" cy="2178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6263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1510664-F4AE-C221-7782-68EA1ADC240F}"/>
              </a:ext>
            </a:extLst>
          </p:cNvPr>
          <p:cNvPicPr>
            <a:picLocks noChangeAspect="1"/>
          </p:cNvPicPr>
          <p:nvPr/>
        </p:nvPicPr>
        <p:blipFill>
          <a:blip r:embed="rId4"/>
          <a:stretch>
            <a:fillRect/>
          </a:stretch>
        </p:blipFill>
        <p:spPr>
          <a:xfrm>
            <a:off x="5455897" y="2301730"/>
            <a:ext cx="2426418" cy="4529721"/>
          </a:xfrm>
          <a:prstGeom prst="rect">
            <a:avLst/>
          </a:prstGeom>
        </p:spPr>
      </p:pic>
      <p:pic>
        <p:nvPicPr>
          <p:cNvPr id="11" name="図 10">
            <a:extLst>
              <a:ext uri="{FF2B5EF4-FFF2-40B4-BE49-F238E27FC236}">
                <a16:creationId xmlns:a16="http://schemas.microsoft.com/office/drawing/2014/main" id="{AAFD838B-1363-3053-05B8-D500A8CF54D8}"/>
              </a:ext>
            </a:extLst>
          </p:cNvPr>
          <p:cNvPicPr>
            <a:picLocks noChangeAspect="1"/>
          </p:cNvPicPr>
          <p:nvPr/>
        </p:nvPicPr>
        <p:blipFill>
          <a:blip r:embed="rId4"/>
          <a:stretch>
            <a:fillRect/>
          </a:stretch>
        </p:blipFill>
        <p:spPr>
          <a:xfrm>
            <a:off x="1270448" y="2301731"/>
            <a:ext cx="2426418" cy="452972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909"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29865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833156" y="1512998"/>
            <a:ext cx="3110289"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アプリ名を読み上げるので、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対象のアプリか確認します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ホームボタンがない機種のアプリの終了方法</a:t>
            </a:r>
          </a:p>
        </p:txBody>
      </p:sp>
      <p:sp>
        <p:nvSpPr>
          <p:cNvPr id="6" name="タイトル 1">
            <a:extLst>
              <a:ext uri="{FF2B5EF4-FFF2-40B4-BE49-F238E27FC236}">
                <a16:creationId xmlns:a16="http://schemas.microsoft.com/office/drawing/2014/main" id="{5FF4517E-4BD4-E826-B78B-E5FA772C3E6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B44100D-D966-C5F0-80DA-A651D3DA5AB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528860" y="1512998"/>
            <a:ext cx="483608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３回鳴ったところで指を離すと、開いているアプリを一覧で見ることができる状態になります</a:t>
            </a:r>
          </a:p>
        </p:txBody>
      </p:sp>
    </p:spTree>
    <p:extLst>
      <p:ext uri="{BB962C8B-B14F-4D97-AF65-F5344CB8AC3E}">
        <p14:creationId xmlns:p14="http://schemas.microsoft.com/office/powerpoint/2010/main" val="323923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音声入力や音声補助による操作</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330976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2C7D44D-CBEB-63AF-EDD3-18625F6A376D}"/>
              </a:ext>
            </a:extLst>
          </p:cNvPr>
          <p:cNvPicPr>
            <a:picLocks noChangeAspect="1"/>
          </p:cNvPicPr>
          <p:nvPr/>
        </p:nvPicPr>
        <p:blipFill>
          <a:blip r:embed="rId4"/>
          <a:stretch>
            <a:fillRect/>
          </a:stretch>
        </p:blipFill>
        <p:spPr>
          <a:xfrm>
            <a:off x="5450507" y="2301731"/>
            <a:ext cx="2426418" cy="4529721"/>
          </a:xfrm>
          <a:prstGeom prst="rect">
            <a:avLst/>
          </a:prstGeom>
        </p:spPr>
      </p:pic>
      <p:pic>
        <p:nvPicPr>
          <p:cNvPr id="5" name="図 4">
            <a:extLst>
              <a:ext uri="{FF2B5EF4-FFF2-40B4-BE49-F238E27FC236}">
                <a16:creationId xmlns:a16="http://schemas.microsoft.com/office/drawing/2014/main" id="{5C35CF38-D0A2-6096-8696-B393AE8427CB}"/>
              </a:ext>
            </a:extLst>
          </p:cNvPr>
          <p:cNvPicPr>
            <a:picLocks noChangeAspect="1"/>
          </p:cNvPicPr>
          <p:nvPr/>
        </p:nvPicPr>
        <p:blipFill>
          <a:blip r:embed="rId5"/>
          <a:stretch>
            <a:fillRect/>
          </a:stretch>
        </p:blipFill>
        <p:spPr>
          <a:xfrm>
            <a:off x="1270448" y="2301731"/>
            <a:ext cx="2426418" cy="452972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1" cy="755720"/>
          </a:xfrm>
          <a:prstGeom prst="rect">
            <a:avLst/>
          </a:prstGeom>
          <a:noFill/>
        </p:spPr>
        <p:txBody>
          <a:bodyPr wrap="square" rtlCol="0" anchor="ctr">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３本指で下から上にスワイプすると、アプリが終了します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ホームボタンがない機種のアプリの終了方法</a:t>
            </a:r>
          </a:p>
        </p:txBody>
      </p:sp>
      <p:sp>
        <p:nvSpPr>
          <p:cNvPr id="6" name="タイトル 1">
            <a:extLst>
              <a:ext uri="{FF2B5EF4-FFF2-40B4-BE49-F238E27FC236}">
                <a16:creationId xmlns:a16="http://schemas.microsoft.com/office/drawing/2014/main" id="{5FF4517E-4BD4-E826-B78B-E5FA772C3E6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BB44100D-D966-C5F0-80DA-A651D3DA5AB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80815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左右スワイプで終了させたい</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アプリを選択します</a:t>
            </a:r>
          </a:p>
        </p:txBody>
      </p:sp>
      <p:sp>
        <p:nvSpPr>
          <p:cNvPr id="8" name="矢印: 上 7">
            <a:extLst>
              <a:ext uri="{FF2B5EF4-FFF2-40B4-BE49-F238E27FC236}">
                <a16:creationId xmlns:a16="http://schemas.microsoft.com/office/drawing/2014/main" id="{492B5491-19E4-D78C-50E2-FE0EE0AAE53B}"/>
              </a:ext>
            </a:extLst>
          </p:cNvPr>
          <p:cNvSpPr/>
          <p:nvPr/>
        </p:nvSpPr>
        <p:spPr>
          <a:xfrm rot="16200000">
            <a:off x="2320758" y="4043712"/>
            <a:ext cx="661658" cy="1045757"/>
          </a:xfrm>
          <a:prstGeom prst="up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上 21">
            <a:extLst>
              <a:ext uri="{FF2B5EF4-FFF2-40B4-BE49-F238E27FC236}">
                <a16:creationId xmlns:a16="http://schemas.microsoft.com/office/drawing/2014/main" id="{F6B88B4F-114F-DC5E-1E6C-72B4AF222D50}"/>
              </a:ext>
            </a:extLst>
          </p:cNvPr>
          <p:cNvSpPr/>
          <p:nvPr/>
        </p:nvSpPr>
        <p:spPr>
          <a:xfrm>
            <a:off x="6313356" y="2682136"/>
            <a:ext cx="661658" cy="2282900"/>
          </a:xfrm>
          <a:prstGeom prst="up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764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電源が入っているスマートフォンの画面の画像">
            <a:extLst>
              <a:ext uri="{FF2B5EF4-FFF2-40B4-BE49-F238E27FC236}">
                <a16:creationId xmlns:a16="http://schemas.microsoft.com/office/drawing/2014/main" id="{F52146E3-A34A-736C-2B0E-4B11B5642637}"/>
              </a:ext>
            </a:extLst>
          </p:cNvPr>
          <p:cNvPicPr>
            <a:picLocks noChangeAspect="1"/>
          </p:cNvPicPr>
          <p:nvPr/>
        </p:nvPicPr>
        <p:blipFill rotWithShape="1">
          <a:blip r:embed="rId4">
            <a:clrChange>
              <a:clrFrom>
                <a:srgbClr val="FFFFFF"/>
              </a:clrFrom>
              <a:clrTo>
                <a:srgbClr val="FFFFFF">
                  <a:alpha val="0"/>
                </a:srgbClr>
              </a:clrTo>
            </a:clrChange>
          </a:blip>
          <a:srcRect b="1291"/>
          <a:stretch/>
        </p:blipFill>
        <p:spPr>
          <a:xfrm>
            <a:off x="3357607" y="2329339"/>
            <a:ext cx="2428786" cy="45290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目的のアプリを終了したら、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自動でホーム画面に戻ります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5" name="サブタイトル 2">
            <a:extLst>
              <a:ext uri="{FF2B5EF4-FFF2-40B4-BE49-F238E27FC236}">
                <a16:creationId xmlns:a16="http://schemas.microsoft.com/office/drawing/2014/main" id="{C3210AB3-6C15-A696-D3E3-4192FE1AA9E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ホームボタンがない機種のアプリの終了方法</a:t>
            </a:r>
          </a:p>
        </p:txBody>
      </p:sp>
      <p:sp>
        <p:nvSpPr>
          <p:cNvPr id="6" name="タイトル 1">
            <a:extLst>
              <a:ext uri="{FF2B5EF4-FFF2-40B4-BE49-F238E27FC236}">
                <a16:creationId xmlns:a16="http://schemas.microsoft.com/office/drawing/2014/main" id="{B757E09B-D618-2339-CB82-C043C5A9B65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0B177B7B-2445-E4AE-8798-B9455D96227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アプリの起動と終了</a:t>
            </a:r>
          </a:p>
        </p:txBody>
      </p:sp>
      <p:sp>
        <p:nvSpPr>
          <p:cNvPr id="9" name="テキスト ボックス 8">
            <a:extLst>
              <a:ext uri="{FF2B5EF4-FFF2-40B4-BE49-F238E27FC236}">
                <a16:creationId xmlns:a16="http://schemas.microsoft.com/office/drawing/2014/main" id="{BD7C25C1-17D5-CF70-4E98-A7EB0252BA51}"/>
              </a:ext>
            </a:extLst>
          </p:cNvPr>
          <p:cNvSpPr txBox="1"/>
          <p:nvPr/>
        </p:nvSpPr>
        <p:spPr>
          <a:xfrm>
            <a:off x="5681609" y="3288041"/>
            <a:ext cx="3349375" cy="1836015"/>
          </a:xfrm>
          <a:prstGeom prst="rect">
            <a:avLst/>
          </a:prstGeom>
          <a:noFill/>
        </p:spPr>
        <p:txBody>
          <a:bodyPr wrap="square">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すべてのアプリを終了させた場合は、自動的に開いているアプリを一覧で見ることができる状態が終了しホーム画面に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戻ります</a:t>
            </a:r>
          </a:p>
        </p:txBody>
      </p:sp>
    </p:spTree>
    <p:extLst>
      <p:ext uri="{BB962C8B-B14F-4D97-AF65-F5344CB8AC3E}">
        <p14:creationId xmlns:p14="http://schemas.microsoft.com/office/powerpoint/2010/main" val="42061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シリ</a:t>
            </a:r>
            <a:r>
              <a:rPr lang="en-US" altLang="ja-JP" sz="2799" dirty="0">
                <a:solidFill>
                  <a:srgbClr val="4472C4"/>
                </a:solidFill>
              </a:rPr>
              <a:t>)</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49" y="1247022"/>
            <a:ext cx="8380702" cy="525097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Siri</a:t>
            </a:r>
            <a:r>
              <a:rPr lang="ja-JP" altLang="en-US" sz="2000" dirty="0">
                <a:latin typeface="BIZ UDPゴシック" panose="020B0400000000000000" pitchFamily="50" charset="-128"/>
                <a:ea typeface="BIZ UDPゴシック" panose="020B0400000000000000" pitchFamily="50" charset="-128"/>
              </a:rPr>
              <a:t>とは、</a:t>
            </a: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や</a:t>
            </a:r>
            <a:r>
              <a:rPr lang="en-US" altLang="ja-JP" sz="2000" dirty="0">
                <a:latin typeface="BIZ UDPゴシック" panose="020B0400000000000000" pitchFamily="50" charset="-128"/>
                <a:ea typeface="BIZ UDPゴシック" panose="020B0400000000000000" pitchFamily="50" charset="-128"/>
              </a:rPr>
              <a:t>iPad</a:t>
            </a:r>
            <a:r>
              <a:rPr lang="ja-JP" altLang="en-US" sz="2000" dirty="0">
                <a:latin typeface="BIZ UDPゴシック" panose="020B0400000000000000" pitchFamily="50" charset="-128"/>
                <a:ea typeface="BIZ UDPゴシック" panose="020B0400000000000000" pitchFamily="50" charset="-128"/>
              </a:rPr>
              <a:t>に搭載された、話しかけるだけでスマホの操作を代行してくれる「音声アシスタント機能」の事です。連絡先に登録した相手に声だけで電話をかけたり、メールや</a:t>
            </a:r>
            <a:r>
              <a:rPr lang="en-US" altLang="ja-JP" sz="2000" dirty="0">
                <a:latin typeface="BIZ UDPゴシック" panose="020B0400000000000000" pitchFamily="50" charset="-128"/>
                <a:ea typeface="BIZ UDPゴシック" panose="020B0400000000000000" pitchFamily="50" charset="-128"/>
              </a:rPr>
              <a:t>LINE</a:t>
            </a:r>
            <a:r>
              <a:rPr lang="ja-JP" altLang="en-US" sz="2000" dirty="0">
                <a:latin typeface="BIZ UDPゴシック" panose="020B0400000000000000" pitchFamily="50" charset="-128"/>
                <a:ea typeface="BIZ UDPゴシック" panose="020B0400000000000000" pitchFamily="50" charset="-128"/>
              </a:rPr>
              <a:t>などを送ることも可能です。</a:t>
            </a:r>
          </a:p>
          <a:p>
            <a:pPr marL="0" indent="0">
              <a:lnSpc>
                <a:spcPct val="130000"/>
              </a:lnSpc>
              <a:spcBef>
                <a:spcPts val="0"/>
              </a:spcBef>
              <a:buFont typeface="Arial" panose="020B0604020202020204" pitchFamily="34" charset="0"/>
              <a:buNone/>
            </a:pPr>
            <a:endParaRPr lang="en-US" altLang="ja-JP"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その他にもインターネットの検索やカレンダーへの予定の登録や確認、</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目覚ましやタイマーの設定など、色々なことに利用可能です。</a:t>
            </a:r>
            <a:r>
              <a:rPr lang="en-US" altLang="ja-JP" sz="2000" dirty="0">
                <a:latin typeface="BIZ UDPゴシック" panose="020B0400000000000000" pitchFamily="50" charset="-128"/>
                <a:ea typeface="BIZ UDPゴシック" panose="020B0400000000000000" pitchFamily="50" charset="-128"/>
              </a:rPr>
              <a:t>Siri</a:t>
            </a:r>
            <a:r>
              <a:rPr lang="ja-JP" altLang="en-US" sz="2000" dirty="0">
                <a:latin typeface="BIZ UDPゴシック" panose="020B0400000000000000" pitchFamily="50" charset="-128"/>
                <a:ea typeface="BIZ UDPゴシック" panose="020B0400000000000000" pitchFamily="50" charset="-128"/>
              </a:rPr>
              <a:t>で出来ることは日々増えていて、今後も益々便利な機能になることでしょう。</a:t>
            </a:r>
          </a:p>
          <a:p>
            <a:pPr marL="0" indent="0">
              <a:lnSpc>
                <a:spcPct val="130000"/>
              </a:lnSpc>
              <a:spcBef>
                <a:spcPts val="0"/>
              </a:spcBef>
              <a:buFont typeface="Arial" panose="020B0604020202020204" pitchFamily="34" charset="0"/>
              <a:buNone/>
            </a:pPr>
            <a:endParaRPr lang="en-US" altLang="ja-JP"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ただし、</a:t>
            </a: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の種類や</a:t>
            </a:r>
            <a:r>
              <a:rPr lang="en-US" altLang="ja-JP" sz="2000" dirty="0">
                <a:latin typeface="BIZ UDPゴシック" panose="020B0400000000000000" pitchFamily="50" charset="-128"/>
                <a:ea typeface="BIZ UDPゴシック" panose="020B0400000000000000" pitchFamily="50" charset="-128"/>
              </a:rPr>
              <a:t>iOS (</a:t>
            </a:r>
            <a:r>
              <a:rPr lang="ja-JP" altLang="en-US" sz="2000" dirty="0">
                <a:latin typeface="BIZ UDPゴシック" panose="020B0400000000000000" pitchFamily="50" charset="-128"/>
                <a:ea typeface="BIZ UDPゴシック" panose="020B0400000000000000" pitchFamily="50" charset="-128"/>
              </a:rPr>
              <a:t>アイオーエス</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のバージョンによっては、</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インターネットに接続した環境でなければ使用できない点があるので</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注意が必要です。</a:t>
            </a: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※iPhone XS </a:t>
            </a:r>
            <a:r>
              <a:rPr lang="ja-JP" altLang="en-US" sz="2000" dirty="0">
                <a:solidFill>
                  <a:schemeClr val="accent1"/>
                </a:solidFill>
                <a:latin typeface="BIZ UDPゴシック" panose="020B0400000000000000" pitchFamily="50" charset="-128"/>
                <a:ea typeface="BIZ UDPゴシック" panose="020B0400000000000000" pitchFamily="50" charset="-128"/>
              </a:rPr>
              <a:t>以上 </a:t>
            </a:r>
            <a:r>
              <a:rPr lang="en-US" altLang="ja-JP" sz="2000" dirty="0">
                <a:solidFill>
                  <a:schemeClr val="accent1"/>
                </a:solidFill>
                <a:latin typeface="BIZ UDPゴシック" panose="020B0400000000000000" pitchFamily="50" charset="-128"/>
                <a:ea typeface="BIZ UDPゴシック" panose="020B0400000000000000" pitchFamily="50" charset="-128"/>
              </a:rPr>
              <a:t>iOS 15 </a:t>
            </a:r>
            <a:r>
              <a:rPr lang="ja-JP" altLang="en-US" sz="2000" dirty="0">
                <a:solidFill>
                  <a:schemeClr val="accent1"/>
                </a:solidFill>
                <a:latin typeface="BIZ UDPゴシック" panose="020B0400000000000000" pitchFamily="50" charset="-128"/>
                <a:ea typeface="BIZ UDPゴシック" panose="020B0400000000000000" pitchFamily="50" charset="-128"/>
              </a:rPr>
              <a:t>以上では、オフラインで使用可能です</a:t>
            </a:r>
          </a:p>
        </p:txBody>
      </p:sp>
    </p:spTree>
    <p:extLst>
      <p:ext uri="{BB962C8B-B14F-4D97-AF65-F5344CB8AC3E}">
        <p14:creationId xmlns:p14="http://schemas.microsoft.com/office/powerpoint/2010/main" val="349179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シリ</a:t>
            </a:r>
            <a:r>
              <a:rPr lang="en-US" altLang="ja-JP" sz="2799" dirty="0">
                <a:solidFill>
                  <a:srgbClr val="4472C4"/>
                </a:solidFill>
              </a:rPr>
              <a:t>)</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266187" y="2190540"/>
            <a:ext cx="8611625" cy="364755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ポポンという合図音が聞こえるまでホームボタンを長押しし、</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さんに電話をかけて</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のようにやってほしいことを頼みます。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言い間違えたり、わからなくなったら、ホームボタンを短く押すだけで</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キャンセル出来ます。色々と試してみましょう。</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ホームボタンの無い機種は、ホームボタンの代わりにサイドボタンを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使用します。​</a:t>
            </a:r>
          </a:p>
        </p:txBody>
      </p:sp>
      <p:sp>
        <p:nvSpPr>
          <p:cNvPr id="3" name="四角形: 角を丸くする 2">
            <a:extLst>
              <a:ext uri="{FF2B5EF4-FFF2-40B4-BE49-F238E27FC236}">
                <a16:creationId xmlns:a16="http://schemas.microsoft.com/office/drawing/2014/main" id="{F4678447-BC10-74E3-D96D-05CF100E94E4}"/>
              </a:ext>
            </a:extLst>
          </p:cNvPr>
          <p:cNvSpPr/>
          <p:nvPr/>
        </p:nvSpPr>
        <p:spPr>
          <a:xfrm>
            <a:off x="392168" y="1516223"/>
            <a:ext cx="2042714" cy="57873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Siri</a:t>
            </a:r>
            <a:r>
              <a:rPr lang="ja-JP" altLang="en-US" sz="2000" b="1" dirty="0">
                <a:solidFill>
                  <a:schemeClr val="bg1"/>
                </a:solidFill>
                <a:latin typeface="BIZ UDPゴシック" panose="020B0400000000000000" pitchFamily="50" charset="-128"/>
                <a:ea typeface="BIZ UDPゴシック" panose="020B0400000000000000" pitchFamily="50" charset="-128"/>
              </a:rPr>
              <a:t>の利用方法</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773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を使ってみよう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D5E2C94A-6CAB-F788-B31E-35390F70F3ED}"/>
              </a:ext>
            </a:extLst>
          </p:cNvPr>
          <p:cNvSpPr txBox="1">
            <a:spLocks/>
          </p:cNvSpPr>
          <p:nvPr/>
        </p:nvSpPr>
        <p:spPr>
          <a:xfrm>
            <a:off x="381649" y="1087336"/>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を起動して、「こんにちは！」と話しかけてみましょう。</a:t>
            </a: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すると、「何かおてつだいできることはありますか？」と返答します。続けて、「今日は何の日？」と尋ねましょう。​</a:t>
            </a:r>
          </a:p>
        </p:txBody>
      </p:sp>
      <p:grpSp>
        <p:nvGrpSpPr>
          <p:cNvPr id="13" name="グループ化 12">
            <a:extLst>
              <a:ext uri="{FF2B5EF4-FFF2-40B4-BE49-F238E27FC236}">
                <a16:creationId xmlns:a16="http://schemas.microsoft.com/office/drawing/2014/main" id="{6E07D434-313F-08F4-7D8C-79F2462F6C3C}"/>
              </a:ext>
            </a:extLst>
          </p:cNvPr>
          <p:cNvGrpSpPr/>
          <p:nvPr/>
        </p:nvGrpSpPr>
        <p:grpSpPr>
          <a:xfrm>
            <a:off x="145514" y="2924909"/>
            <a:ext cx="8852971" cy="783352"/>
            <a:chOff x="70152" y="3145553"/>
            <a:chExt cx="8852971" cy="783352"/>
          </a:xfrm>
        </p:grpSpPr>
        <p:sp>
          <p:nvSpPr>
            <p:cNvPr id="5" name="サブタイトル 2">
              <a:extLst>
                <a:ext uri="{FF2B5EF4-FFF2-40B4-BE49-F238E27FC236}">
                  <a16:creationId xmlns:a16="http://schemas.microsoft.com/office/drawing/2014/main" id="{1B603CC6-F69E-F45E-F4C0-7B8727E901ED}"/>
                </a:ext>
              </a:extLst>
            </p:cNvPr>
            <p:cNvSpPr txBox="1">
              <a:spLocks/>
            </p:cNvSpPr>
            <p:nvPr/>
          </p:nvSpPr>
          <p:spPr>
            <a:xfrm>
              <a:off x="70152" y="3145553"/>
              <a:ext cx="4190351" cy="78335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①</a:t>
              </a:r>
              <a:r>
                <a:rPr lang="en-US" altLang="ja-JP" sz="1800" dirty="0">
                  <a:latin typeface="BIZ UDPゴシック" panose="020B0400000000000000" pitchFamily="50" charset="-128"/>
                  <a:ea typeface="BIZ UDPゴシック" panose="020B0400000000000000" pitchFamily="50" charset="-128"/>
                </a:rPr>
                <a:t>Siri</a:t>
              </a:r>
              <a:r>
                <a:rPr lang="ja-JP" altLang="en-US" sz="1800" dirty="0">
                  <a:latin typeface="BIZ UDPゴシック" panose="020B0400000000000000" pitchFamily="50" charset="-128"/>
                  <a:ea typeface="BIZ UDPゴシック" panose="020B0400000000000000" pitchFamily="50" charset="-128"/>
                </a:rPr>
                <a:t>を起動して、「今、何時？」と</a:t>
              </a:r>
              <a:endParaRPr lang="en-US" altLang="ja-JP" sz="1800" dirty="0">
                <a:latin typeface="BIZ UDPゴシック" panose="020B0400000000000000" pitchFamily="50" charset="-128"/>
                <a:ea typeface="BIZ UDPゴシック" panose="020B0400000000000000" pitchFamily="50" charset="-128"/>
              </a:endParaRPr>
            </a:p>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話しかけてみましょう。</a:t>
              </a:r>
            </a:p>
          </p:txBody>
        </p:sp>
        <p:sp>
          <p:nvSpPr>
            <p:cNvPr id="7" name="サブタイトル 2">
              <a:extLst>
                <a:ext uri="{FF2B5EF4-FFF2-40B4-BE49-F238E27FC236}">
                  <a16:creationId xmlns:a16="http://schemas.microsoft.com/office/drawing/2014/main" id="{B9622891-2EF3-1D4C-00C7-E2C5C6E362B7}"/>
                </a:ext>
              </a:extLst>
            </p:cNvPr>
            <p:cNvSpPr txBox="1">
              <a:spLocks/>
            </p:cNvSpPr>
            <p:nvPr/>
          </p:nvSpPr>
          <p:spPr>
            <a:xfrm>
              <a:off x="4732772" y="3145553"/>
              <a:ext cx="4190351" cy="78335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②</a:t>
              </a:r>
              <a:r>
                <a:rPr lang="en-US" altLang="ja-JP" sz="1800" dirty="0">
                  <a:latin typeface="BIZ UDPゴシック" panose="020B0400000000000000" pitchFamily="50" charset="-128"/>
                  <a:ea typeface="BIZ UDPゴシック" panose="020B0400000000000000" pitchFamily="50" charset="-128"/>
                </a:rPr>
                <a:t>Siri</a:t>
              </a:r>
              <a:r>
                <a:rPr lang="ja-JP" altLang="en-US" sz="1800" dirty="0">
                  <a:latin typeface="BIZ UDPゴシック" panose="020B0400000000000000" pitchFamily="50" charset="-128"/>
                  <a:ea typeface="BIZ UDPゴシック" panose="020B0400000000000000" pitchFamily="50" charset="-128"/>
                </a:rPr>
                <a:t>を起動して、「明日の天気は？」と</a:t>
              </a:r>
              <a:endParaRPr lang="en-US" altLang="ja-JP" sz="1800" dirty="0">
                <a:latin typeface="BIZ UDPゴシック" panose="020B0400000000000000" pitchFamily="50" charset="-128"/>
                <a:ea typeface="BIZ UDPゴシック" panose="020B0400000000000000" pitchFamily="50" charset="-128"/>
              </a:endParaRPr>
            </a:p>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話しかけてみましょう。</a:t>
              </a:r>
            </a:p>
          </p:txBody>
        </p:sp>
      </p:grpSp>
      <p:pic>
        <p:nvPicPr>
          <p:cNvPr id="9" name="図 8" descr="アイコン&#10;&#10;自動的に生成された説明">
            <a:extLst>
              <a:ext uri="{FF2B5EF4-FFF2-40B4-BE49-F238E27FC236}">
                <a16:creationId xmlns:a16="http://schemas.microsoft.com/office/drawing/2014/main" id="{4A4EFAED-84F9-EF56-5651-636730B47A12}"/>
              </a:ext>
            </a:extLst>
          </p:cNvPr>
          <p:cNvPicPr>
            <a:picLocks noChangeAspect="1"/>
          </p:cNvPicPr>
          <p:nvPr/>
        </p:nvPicPr>
        <p:blipFill>
          <a:blip r:embed="rId6"/>
          <a:stretch>
            <a:fillRect/>
          </a:stretch>
        </p:blipFill>
        <p:spPr>
          <a:xfrm>
            <a:off x="3484814" y="4100592"/>
            <a:ext cx="1531285" cy="2447644"/>
          </a:xfrm>
          <a:prstGeom prst="rect">
            <a:avLst/>
          </a:prstGeom>
        </p:spPr>
      </p:pic>
      <p:sp>
        <p:nvSpPr>
          <p:cNvPr id="14" name="吹き出し: 円形 13">
            <a:extLst>
              <a:ext uri="{FF2B5EF4-FFF2-40B4-BE49-F238E27FC236}">
                <a16:creationId xmlns:a16="http://schemas.microsoft.com/office/drawing/2014/main" id="{32D0AC67-66DE-3967-E65F-22B254C979B2}"/>
              </a:ext>
            </a:extLst>
          </p:cNvPr>
          <p:cNvSpPr/>
          <p:nvPr/>
        </p:nvSpPr>
        <p:spPr>
          <a:xfrm>
            <a:off x="5792968" y="4100591"/>
            <a:ext cx="2220686" cy="1466911"/>
          </a:xfrm>
          <a:prstGeom prst="wedgeEllipseCallout">
            <a:avLst>
              <a:gd name="adj1" fmla="val -30336"/>
              <a:gd name="adj2" fmla="val 89900"/>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明日の天気は？</a:t>
            </a:r>
          </a:p>
        </p:txBody>
      </p:sp>
      <p:sp>
        <p:nvSpPr>
          <p:cNvPr id="15" name="吹き出し: 円形 14">
            <a:extLst>
              <a:ext uri="{FF2B5EF4-FFF2-40B4-BE49-F238E27FC236}">
                <a16:creationId xmlns:a16="http://schemas.microsoft.com/office/drawing/2014/main" id="{5FB871F8-DA87-DF19-55B0-682EF4BEBD26}"/>
              </a:ext>
            </a:extLst>
          </p:cNvPr>
          <p:cNvSpPr/>
          <p:nvPr/>
        </p:nvSpPr>
        <p:spPr>
          <a:xfrm>
            <a:off x="949476" y="4100590"/>
            <a:ext cx="2220686" cy="1466911"/>
          </a:xfrm>
          <a:prstGeom prst="wedgeEllipseCallout">
            <a:avLst>
              <a:gd name="adj1" fmla="val 12651"/>
              <a:gd name="adj2" fmla="val 90585"/>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今、何時？</a:t>
            </a:r>
          </a:p>
        </p:txBody>
      </p:sp>
    </p:spTree>
    <p:extLst>
      <p:ext uri="{BB962C8B-B14F-4D97-AF65-F5344CB8AC3E}">
        <p14:creationId xmlns:p14="http://schemas.microsoft.com/office/powerpoint/2010/main" val="37164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を使ってみよう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D5E2C94A-6CAB-F788-B31E-35390F70F3ED}"/>
              </a:ext>
            </a:extLst>
          </p:cNvPr>
          <p:cNvSpPr txBox="1">
            <a:spLocks/>
          </p:cNvSpPr>
          <p:nvPr/>
        </p:nvSpPr>
        <p:spPr>
          <a:xfrm>
            <a:off x="381649" y="4561536"/>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間違った時間にアラームを設定してしまった場合は、 </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に</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「アラームを削除」と言うと、簡単に削除することが可能です。</a:t>
            </a: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複数のアラームを設定している場合は、設定時間を尋ねられるので、削除したいアラームの時間を伝えます。​</a:t>
            </a:r>
          </a:p>
        </p:txBody>
      </p:sp>
      <p:sp>
        <p:nvSpPr>
          <p:cNvPr id="5" name="サブタイトル 2">
            <a:extLst>
              <a:ext uri="{FF2B5EF4-FFF2-40B4-BE49-F238E27FC236}">
                <a16:creationId xmlns:a16="http://schemas.microsoft.com/office/drawing/2014/main" id="{1B603CC6-F69E-F45E-F4C0-7B8727E901ED}"/>
              </a:ext>
            </a:extLst>
          </p:cNvPr>
          <p:cNvSpPr txBox="1">
            <a:spLocks/>
          </p:cNvSpPr>
          <p:nvPr/>
        </p:nvSpPr>
        <p:spPr>
          <a:xfrm>
            <a:off x="629958" y="1920025"/>
            <a:ext cx="3734334" cy="813495"/>
          </a:xfrm>
          <a:prstGeom prst="rect">
            <a:avLst/>
          </a:prstGeom>
        </p:spPr>
        <p:txBody>
          <a:bodyPr vert="horz" lIns="72000" tIns="45720" rIns="72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③</a:t>
            </a:r>
            <a:r>
              <a:rPr lang="en-US" altLang="ja-JP" sz="1800" dirty="0">
                <a:latin typeface="BIZ UDPゴシック" panose="020B0400000000000000" pitchFamily="50" charset="-128"/>
                <a:ea typeface="BIZ UDPゴシック" panose="020B0400000000000000" pitchFamily="50" charset="-128"/>
              </a:rPr>
              <a:t>Siri</a:t>
            </a:r>
            <a:r>
              <a:rPr lang="ja-JP" altLang="en-US" sz="1800" dirty="0">
                <a:latin typeface="BIZ UDPゴシック" panose="020B0400000000000000" pitchFamily="50" charset="-128"/>
                <a:ea typeface="BIZ UDPゴシック" panose="020B0400000000000000" pitchFamily="50" charset="-128"/>
              </a:rPr>
              <a:t>を起動して、</a:t>
            </a:r>
            <a:endParaRPr lang="en-US" altLang="ja-JP" sz="1800" dirty="0">
              <a:latin typeface="BIZ UDPゴシック" panose="020B0400000000000000" pitchFamily="50" charset="-128"/>
              <a:ea typeface="BIZ UDPゴシック" panose="020B0400000000000000" pitchFamily="50" charset="-128"/>
            </a:endParaRPr>
          </a:p>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「明日６時に起こして」とお願いして</a:t>
            </a:r>
            <a:endParaRPr lang="en-US" altLang="ja-JP" sz="1800" dirty="0">
              <a:latin typeface="BIZ UDPゴシック" panose="020B0400000000000000" pitchFamily="50" charset="-128"/>
              <a:ea typeface="BIZ UDPゴシック" panose="020B0400000000000000" pitchFamily="50" charset="-128"/>
            </a:endParaRPr>
          </a:p>
          <a:p>
            <a:pPr marL="0" indent="0" algn="ctr">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アラームを設定してみましょう。</a:t>
            </a:r>
          </a:p>
        </p:txBody>
      </p:sp>
      <p:pic>
        <p:nvPicPr>
          <p:cNvPr id="9" name="図 8" descr="アイコン&#10;&#10;自動的に生成された説明">
            <a:extLst>
              <a:ext uri="{FF2B5EF4-FFF2-40B4-BE49-F238E27FC236}">
                <a16:creationId xmlns:a16="http://schemas.microsoft.com/office/drawing/2014/main" id="{4A4EFAED-84F9-EF56-5651-636730B47A12}"/>
              </a:ext>
            </a:extLst>
          </p:cNvPr>
          <p:cNvPicPr>
            <a:picLocks noChangeAspect="1"/>
          </p:cNvPicPr>
          <p:nvPr/>
        </p:nvPicPr>
        <p:blipFill>
          <a:blip r:embed="rId6"/>
          <a:stretch>
            <a:fillRect/>
          </a:stretch>
        </p:blipFill>
        <p:spPr>
          <a:xfrm>
            <a:off x="4364292" y="1485268"/>
            <a:ext cx="1531285" cy="2447644"/>
          </a:xfrm>
          <a:prstGeom prst="rect">
            <a:avLst/>
          </a:prstGeom>
        </p:spPr>
      </p:pic>
      <p:sp>
        <p:nvSpPr>
          <p:cNvPr id="14" name="吹き出し: 円形 13">
            <a:extLst>
              <a:ext uri="{FF2B5EF4-FFF2-40B4-BE49-F238E27FC236}">
                <a16:creationId xmlns:a16="http://schemas.microsoft.com/office/drawing/2014/main" id="{32D0AC67-66DE-3967-E65F-22B254C979B2}"/>
              </a:ext>
            </a:extLst>
          </p:cNvPr>
          <p:cNvSpPr/>
          <p:nvPr/>
        </p:nvSpPr>
        <p:spPr>
          <a:xfrm>
            <a:off x="6198058" y="1774909"/>
            <a:ext cx="2220686" cy="1466911"/>
          </a:xfrm>
          <a:prstGeom prst="wedgeEllipseCallout">
            <a:avLst>
              <a:gd name="adj1" fmla="val -29431"/>
              <a:gd name="adj2" fmla="val 83735"/>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明日</a:t>
            </a:r>
            <a:r>
              <a:rPr kumimoji="1" lang="en-US" altLang="ja-JP" sz="1600" dirty="0">
                <a:solidFill>
                  <a:schemeClr val="tx1"/>
                </a:solidFill>
                <a:latin typeface="BIZ UDPゴシック" panose="020B0400000000000000" pitchFamily="50" charset="-128"/>
                <a:ea typeface="BIZ UDPゴシック" panose="020B0400000000000000" pitchFamily="50" charset="-128"/>
              </a:rPr>
              <a:t>6</a:t>
            </a:r>
            <a:r>
              <a:rPr kumimoji="1" lang="ja-JP" altLang="en-US" sz="1600" dirty="0">
                <a:solidFill>
                  <a:schemeClr val="tx1"/>
                </a:solidFill>
                <a:latin typeface="BIZ UDPゴシック" panose="020B0400000000000000" pitchFamily="50" charset="-128"/>
                <a:ea typeface="BIZ UDPゴシック" panose="020B0400000000000000" pitchFamily="50" charset="-128"/>
              </a:rPr>
              <a:t>時に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起こして</a:t>
            </a:r>
          </a:p>
        </p:txBody>
      </p:sp>
    </p:spTree>
    <p:extLst>
      <p:ext uri="{BB962C8B-B14F-4D97-AF65-F5344CB8AC3E}">
        <p14:creationId xmlns:p14="http://schemas.microsoft.com/office/powerpoint/2010/main" val="116072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VoiceOver(</a:t>
            </a:r>
            <a:r>
              <a:rPr lang="ja-JP" altLang="en-US" sz="2799" dirty="0">
                <a:solidFill>
                  <a:srgbClr val="4472C4"/>
                </a:solidFill>
              </a:rPr>
              <a:t>ボイスオーバー</a:t>
            </a:r>
            <a:r>
              <a:rPr lang="en-US" altLang="ja-JP" sz="2799" dirty="0">
                <a:solidFill>
                  <a:srgbClr val="4472C4"/>
                </a:solidFill>
              </a:rPr>
              <a:t>)</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81650" y="1620810"/>
            <a:ext cx="8380702" cy="36163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とは、</a:t>
            </a:r>
            <a:r>
              <a:rPr lang="en-US" altLang="ja-JP" sz="2000" dirty="0">
                <a:latin typeface="BIZ UDPゴシック" panose="020B0400000000000000" pitchFamily="50" charset="-128"/>
                <a:ea typeface="BIZ UDPゴシック" panose="020B0400000000000000" pitchFamily="50" charset="-128"/>
              </a:rPr>
              <a:t>iPhone</a:t>
            </a:r>
            <a:r>
              <a:rPr lang="ja-JP" altLang="en-US" sz="2000" dirty="0">
                <a:latin typeface="BIZ UDPゴシック" panose="020B0400000000000000" pitchFamily="50" charset="-128"/>
                <a:ea typeface="BIZ UDPゴシック" panose="020B0400000000000000" pitchFamily="50" charset="-128"/>
              </a:rPr>
              <a:t>や</a:t>
            </a:r>
            <a:r>
              <a:rPr lang="en-US" altLang="ja-JP" sz="2000" dirty="0">
                <a:latin typeface="BIZ UDPゴシック" panose="020B0400000000000000" pitchFamily="50" charset="-128"/>
                <a:ea typeface="BIZ UDPゴシック" panose="020B0400000000000000" pitchFamily="50" charset="-128"/>
              </a:rPr>
              <a:t>iPad</a:t>
            </a:r>
            <a:r>
              <a:rPr lang="ja-JP" altLang="en-US" sz="2000" dirty="0">
                <a:latin typeface="BIZ UDPゴシック" panose="020B0400000000000000" pitchFamily="50" charset="-128"/>
                <a:ea typeface="BIZ UDPゴシック" panose="020B0400000000000000" pitchFamily="50" charset="-128"/>
              </a:rPr>
              <a:t>などに初めから内蔵された</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画面読み上げ機能の事です。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a:t>
            </a:r>
            <a:r>
              <a:rPr lang="ja-JP" altLang="en-US" sz="2000" dirty="0">
                <a:latin typeface="BIZ UDPゴシック" panose="020B0400000000000000" pitchFamily="50" charset="-128"/>
                <a:ea typeface="BIZ UDPゴシック" panose="020B0400000000000000" pitchFamily="50" charset="-128"/>
              </a:rPr>
              <a:t>を使用した状態で画面に触れるなどすることで、目の見えない・見えにくい方も音声による説明で画面状況を確認することが可能です。また、</a:t>
            </a:r>
            <a:r>
              <a:rPr lang="en-US" altLang="ja-JP" sz="2000" dirty="0">
                <a:latin typeface="BIZ UDPゴシック" panose="020B0400000000000000" pitchFamily="50" charset="-128"/>
                <a:ea typeface="BIZ UDPゴシック" panose="020B0400000000000000" pitchFamily="50" charset="-128"/>
              </a:rPr>
              <a:t>Siri</a:t>
            </a:r>
            <a:r>
              <a:rPr lang="ja-JP" altLang="en-US" sz="2000" dirty="0">
                <a:latin typeface="BIZ UDPゴシック" panose="020B0400000000000000" pitchFamily="50" charset="-128"/>
                <a:ea typeface="BIZ UDPゴシック" panose="020B0400000000000000" pitchFamily="50" charset="-128"/>
              </a:rPr>
              <a:t>との組み合わせによって、より多くの情報を得ることが可能となっています。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さらに、電話をかけてきた相手やメールを送ってきた相手の名前を読み上げるなど、従来のらくらくホンなどのガラケーと同じような機能も備えています。</a:t>
            </a:r>
          </a:p>
        </p:txBody>
      </p:sp>
    </p:spTree>
    <p:extLst>
      <p:ext uri="{BB962C8B-B14F-4D97-AF65-F5344CB8AC3E}">
        <p14:creationId xmlns:p14="http://schemas.microsoft.com/office/powerpoint/2010/main" val="236578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VoiceOver(</a:t>
            </a:r>
            <a:r>
              <a:rPr lang="ja-JP" altLang="en-US" sz="2799" dirty="0">
                <a:solidFill>
                  <a:srgbClr val="4472C4"/>
                </a:solidFill>
              </a:rPr>
              <a:t>ボイスオーバー</a:t>
            </a:r>
            <a:r>
              <a:rPr lang="en-US" altLang="ja-JP" sz="2799" dirty="0">
                <a:solidFill>
                  <a:srgbClr val="4472C4"/>
                </a:solidFill>
              </a:rPr>
              <a:t>)</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392167" y="1825540"/>
            <a:ext cx="8380702" cy="467245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ポポンという合図音が聞こえるまでホームボタンを長押しして、</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ボイスオーバーオン</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と言います。</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ボイスオーバーがオンになりました</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という</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音声が聞こえたら、ホームボタンを短く１回押します。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ボイスオーバーオン」のオンの部分をオフと言い換えることで</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VoiceOver </a:t>
            </a:r>
            <a:r>
              <a:rPr lang="ja-JP" altLang="en-US" sz="2000" dirty="0">
                <a:latin typeface="BIZ UDPゴシック" panose="020B0400000000000000" pitchFamily="50" charset="-128"/>
                <a:ea typeface="BIZ UDPゴシック" panose="020B0400000000000000" pitchFamily="50" charset="-128"/>
              </a:rPr>
              <a:t>を終了することも可能です。</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ホームボタンの無い機種では、ホームボタンの代わりに</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サイドボタンを使用します。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※VoiceOver</a:t>
            </a:r>
            <a:r>
              <a:rPr lang="ja-JP" altLang="en-US" sz="2000" dirty="0">
                <a:solidFill>
                  <a:schemeClr val="accent1"/>
                </a:solidFill>
                <a:latin typeface="BIZ UDPゴシック" panose="020B0400000000000000" pitchFamily="50" charset="-128"/>
                <a:ea typeface="BIZ UDPゴシック" panose="020B0400000000000000" pitchFamily="50" charset="-128"/>
              </a:rPr>
              <a:t>の機能は、購入直後はオフの状態です</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 VoiceOver</a:t>
            </a:r>
            <a:r>
              <a:rPr lang="ja-JP" altLang="en-US" sz="2000" dirty="0">
                <a:solidFill>
                  <a:schemeClr val="accent1"/>
                </a:solidFill>
                <a:latin typeface="BIZ UDPゴシック" panose="020B0400000000000000" pitchFamily="50" charset="-128"/>
                <a:ea typeface="BIZ UDPゴシック" panose="020B0400000000000000" pitchFamily="50" charset="-128"/>
              </a:rPr>
              <a:t>の設定方法が分からない場合は携帯ショップで設定して</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2000" dirty="0">
                <a:solidFill>
                  <a:schemeClr val="accent1"/>
                </a:solidFill>
                <a:latin typeface="BIZ UDPゴシック" panose="020B0400000000000000" pitchFamily="50" charset="-128"/>
                <a:ea typeface="BIZ UDPゴシック" panose="020B0400000000000000" pitchFamily="50" charset="-128"/>
              </a:rPr>
              <a:t> </a:t>
            </a:r>
            <a:r>
              <a:rPr lang="ja-JP" altLang="en-US" sz="2000" dirty="0">
                <a:solidFill>
                  <a:schemeClr val="accent1"/>
                </a:solidFill>
                <a:latin typeface="BIZ UDPゴシック" panose="020B0400000000000000" pitchFamily="50" charset="-128"/>
                <a:ea typeface="BIZ UDPゴシック" panose="020B0400000000000000" pitchFamily="50" charset="-128"/>
              </a:rPr>
              <a:t>　もらうのもよいでしょう </a:t>
            </a:r>
          </a:p>
        </p:txBody>
      </p:sp>
      <p:sp>
        <p:nvSpPr>
          <p:cNvPr id="3" name="四角形: 角を丸くする 2">
            <a:extLst>
              <a:ext uri="{FF2B5EF4-FFF2-40B4-BE49-F238E27FC236}">
                <a16:creationId xmlns:a16="http://schemas.microsoft.com/office/drawing/2014/main" id="{009CE591-D1C4-9565-CE90-5A864A2281F8}"/>
              </a:ext>
            </a:extLst>
          </p:cNvPr>
          <p:cNvSpPr/>
          <p:nvPr/>
        </p:nvSpPr>
        <p:spPr>
          <a:xfrm>
            <a:off x="392167" y="1122569"/>
            <a:ext cx="4843017" cy="57873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Siri </a:t>
            </a:r>
            <a:r>
              <a:rPr lang="ja-JP" altLang="en-US" sz="2000" b="1" dirty="0">
                <a:solidFill>
                  <a:schemeClr val="bg1"/>
                </a:solidFill>
                <a:latin typeface="BIZ UDPゴシック" panose="020B0400000000000000" pitchFamily="50" charset="-128"/>
                <a:ea typeface="BIZ UDPゴシック" panose="020B0400000000000000" pitchFamily="50" charset="-128"/>
              </a:rPr>
              <a:t>を利用した </a:t>
            </a:r>
            <a:r>
              <a:rPr lang="en-US" altLang="ja-JP" sz="2000" b="1" dirty="0">
                <a:solidFill>
                  <a:schemeClr val="bg1"/>
                </a:solidFill>
                <a:latin typeface="BIZ UDPゴシック" panose="020B0400000000000000" pitchFamily="50" charset="-128"/>
                <a:ea typeface="BIZ UDPゴシック" panose="020B0400000000000000" pitchFamily="50" charset="-128"/>
              </a:rPr>
              <a:t>VoiceOver </a:t>
            </a:r>
            <a:r>
              <a:rPr lang="ja-JP" altLang="en-US" sz="2000" b="1" dirty="0">
                <a:solidFill>
                  <a:schemeClr val="bg1"/>
                </a:solidFill>
                <a:latin typeface="BIZ UDPゴシック" panose="020B0400000000000000" pitchFamily="50" charset="-128"/>
                <a:ea typeface="BIZ UDPゴシック" panose="020B0400000000000000" pitchFamily="50" charset="-128"/>
              </a:rPr>
              <a:t>の有効化</a:t>
            </a:r>
          </a:p>
        </p:txBody>
      </p:sp>
    </p:spTree>
    <p:extLst>
      <p:ext uri="{BB962C8B-B14F-4D97-AF65-F5344CB8AC3E}">
        <p14:creationId xmlns:p14="http://schemas.microsoft.com/office/powerpoint/2010/main" val="2293908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DF68AE-C557-475B-9735-553E5BC8421B}"/>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3155</Words>
  <Application>Microsoft Office PowerPoint</Application>
  <PresentationFormat>画面に合わせる (4:3)</PresentationFormat>
  <Paragraphs>343</Paragraphs>
  <Slides>31</Slides>
  <Notes>31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7"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1-A</vt:lpstr>
      <vt:lpstr>1-B</vt:lpstr>
      <vt:lpstr>1-B</vt:lpstr>
      <vt:lpstr>1-C</vt:lpstr>
      <vt:lpstr>1-C</vt:lpstr>
      <vt:lpstr>PowerPoint プレゼンテーション</vt:lpstr>
      <vt:lpstr>2-A</vt:lpstr>
      <vt:lpstr>2-B</vt:lpstr>
      <vt:lpstr>2-C</vt:lpstr>
      <vt:lpstr>2-C</vt:lpstr>
      <vt:lpstr>2-C</vt:lpstr>
      <vt:lpstr>2-D</vt:lpstr>
      <vt:lpstr>2-D</vt:lpstr>
      <vt:lpstr>2-D</vt:lpstr>
      <vt:lpstr>2-E</vt:lpstr>
      <vt:lpstr>2-E</vt:lpstr>
      <vt:lpstr>2-E</vt:lpstr>
      <vt:lpstr>PowerPoint プレゼンテーション</vt:lpstr>
      <vt:lpstr>3-A</vt:lpstr>
      <vt:lpstr>3-B</vt:lpstr>
      <vt:lpstr>3-B</vt:lpstr>
      <vt:lpstr>3-B</vt:lpstr>
      <vt:lpstr>3-B</vt:lpstr>
      <vt:lpstr>3-B</vt:lpstr>
      <vt:lpstr>3-B</vt:lpstr>
      <vt:lpstr>3-B</vt:lpstr>
      <vt:lpstr>3-B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2025-03-27T14:40:01Z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