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9.jpg" ContentType="image/jpg"/>
  <Override PartName="/ppt/notesSlides/notesSlide8.xml" ContentType="application/vnd.openxmlformats-officedocument.presentationml.notesSlide+xml"/>
  <Override PartName="/ppt/media/image20.jpg" ContentType="image/jp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8.xml" ContentType="application/vnd.openxmlformats-officedocument.presentationml.tags+xml"/>
  <Override PartName="/ppt/notesSlides/notesSlide47.xml" ContentType="application/vnd.openxmlformats-officedocument.presentationml.notesSlide+xml"/>
  <Override PartName="/ppt/tags/tag19.xml" ContentType="application/vnd.openxmlformats-officedocument.presentationml.tags+xml"/>
  <Override PartName="/ppt/notesSlides/notesSlide48.xml" ContentType="application/vnd.openxmlformats-officedocument.presentationml.notesSlide+xml"/>
  <Override PartName="/ppt/tags/tag20.xml" ContentType="application/vnd.openxmlformats-officedocument.presentationml.tags+xml"/>
  <Override PartName="/ppt/notesSlides/notesSlide49.xml" ContentType="application/vnd.openxmlformats-officedocument.presentationml.notesSlide+xml"/>
  <Override PartName="/ppt/tags/tag21.xml" ContentType="application/vnd.openxmlformats-officedocument.presentationml.tags+xml"/>
  <Override PartName="/ppt/notesSlides/notesSlide50.xml" ContentType="application/vnd.openxmlformats-officedocument.presentationml.notesSlide+xml"/>
  <Override PartName="/ppt/tags/tag22.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3.xml" ContentType="application/vnd.openxmlformats-officedocument.presentationml.tags+xml"/>
  <Override PartName="/ppt/notesSlides/notesSlide54.xml" ContentType="application/vnd.openxmlformats-officedocument.presentationml.notesSlide+xml"/>
  <Override PartName="/ppt/tags/tag24.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25.xml" ContentType="application/vnd.openxmlformats-officedocument.presentationml.tags+xml"/>
  <Override PartName="/ppt/notesSlides/notesSlide57.xml" ContentType="application/vnd.openxmlformats-officedocument.presentationml.notesSlide+xml"/>
  <Override PartName="/ppt/tags/tag26.xml" ContentType="application/vnd.openxmlformats-officedocument.presentationml.tags+xml"/>
  <Override PartName="/ppt/notesSlides/notesSlide58.xml" ContentType="application/vnd.openxmlformats-officedocument.presentationml.notesSlide+xml"/>
  <Override PartName="/ppt/tags/tag27.xml" ContentType="application/vnd.openxmlformats-officedocument.presentationml.tags+xml"/>
  <Override PartName="/ppt/notesSlides/notesSlide59.xml" ContentType="application/vnd.openxmlformats-officedocument.presentationml.notesSlide+xml"/>
  <Override PartName="/ppt/tags/tag28.xml" ContentType="application/vnd.openxmlformats-officedocument.presentationml.tags+xml"/>
  <Override PartName="/ppt/notesSlides/notesSlide60.xml" ContentType="application/vnd.openxmlformats-officedocument.presentationml.notesSlide+xml"/>
  <Override PartName="/ppt/tags/tag29.xml" ContentType="application/vnd.openxmlformats-officedocument.presentationml.tags+xml"/>
  <Override PartName="/ppt/notesSlides/notesSlide61.xml" ContentType="application/vnd.openxmlformats-officedocument.presentationml.notesSlide+xml"/>
  <Override PartName="/ppt/tags/tag30.xml" ContentType="application/vnd.openxmlformats-officedocument.presentationml.tags+xml"/>
  <Override PartName="/ppt/notesSlides/notesSlide62.xml" ContentType="application/vnd.openxmlformats-officedocument.presentationml.notesSlide+xml"/>
  <Override PartName="/ppt/tags/tag31.xml" ContentType="application/vnd.openxmlformats-officedocument.presentationml.tags+xml"/>
  <Override PartName="/ppt/notesSlides/notesSlide63.xml" ContentType="application/vnd.openxmlformats-officedocument.presentationml.notesSlide+xml"/>
  <Override PartName="/ppt/tags/tag32.xml" ContentType="application/vnd.openxmlformats-officedocument.presentationml.tags+xml"/>
  <Override PartName="/ppt/notesSlides/notesSlide64.xml" ContentType="application/vnd.openxmlformats-officedocument.presentationml.notesSlide+xml"/>
  <Override PartName="/ppt/tags/tag33.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34.xml" ContentType="application/vnd.openxmlformats-officedocument.presentationml.tags+xml"/>
  <Override PartName="/ppt/notesSlides/notesSlide68.xml" ContentType="application/vnd.openxmlformats-officedocument.presentationml.notesSlide+xml"/>
  <Override PartName="/ppt/tags/tag35.xml" ContentType="application/vnd.openxmlformats-officedocument.presentationml.tags+xml"/>
  <Override PartName="/ppt/notesSlides/notesSlide69.xml" ContentType="application/vnd.openxmlformats-officedocument.presentationml.notesSlide+xml"/>
  <Override PartName="/ppt/tags/tag36.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37.xml" ContentType="application/vnd.openxmlformats-officedocument.presentationml.tags+xml"/>
  <Override PartName="/ppt/notesSlides/notesSlide72.xml" ContentType="application/vnd.openxmlformats-officedocument.presentationml.notesSlide+xml"/>
  <Override PartName="/ppt/tags/tag38.xml" ContentType="application/vnd.openxmlformats-officedocument.presentationml.tags+xml"/>
  <Override PartName="/ppt/notesSlides/notesSlide73.xml" ContentType="application/vnd.openxmlformats-officedocument.presentationml.notesSlide+xml"/>
  <Override PartName="/ppt/tags/tag39.xml" ContentType="application/vnd.openxmlformats-officedocument.presentationml.tags+xml"/>
  <Override PartName="/ppt/notesSlides/notesSlide74.xml" ContentType="application/vnd.openxmlformats-officedocument.presentationml.notesSlide+xml"/>
  <Override PartName="/ppt/tags/tag40.xml" ContentType="application/vnd.openxmlformats-officedocument.presentationml.tags+xml"/>
  <Override PartName="/ppt/notesSlides/notesSlide75.xml" ContentType="application/vnd.openxmlformats-officedocument.presentationml.notesSlide+xml"/>
  <Override PartName="/ppt/tags/tag41.xml" ContentType="application/vnd.openxmlformats-officedocument.presentationml.tags+xml"/>
  <Override PartName="/ppt/notesSlides/notesSlide76.xml" ContentType="application/vnd.openxmlformats-officedocument.presentationml.notesSlide+xml"/>
  <Override PartName="/ppt/tags/tag42.xml" ContentType="application/vnd.openxmlformats-officedocument.presentationml.tags+xml"/>
  <Override PartName="/ppt/notesSlides/notesSlide77.xml" ContentType="application/vnd.openxmlformats-officedocument.presentationml.notesSlide+xml"/>
  <Override PartName="/ppt/tags/tag43.xml" ContentType="application/vnd.openxmlformats-officedocument.presentationml.tags+xml"/>
  <Override PartName="/ppt/notesSlides/notesSlide78.xml" ContentType="application/vnd.openxmlformats-officedocument.presentationml.notesSlide+xml"/>
  <Override PartName="/ppt/tags/tag44.xml" ContentType="application/vnd.openxmlformats-officedocument.presentationml.tags+xml"/>
  <Override PartName="/ppt/notesSlides/notesSlide79.xml" ContentType="application/vnd.openxmlformats-officedocument.presentationml.notesSlide+xml"/>
  <Override PartName="/ppt/tags/tag45.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72" r:id="rId2"/>
  </p:sldMasterIdLst>
  <p:notesMasterIdLst>
    <p:notesMasterId r:id="rId83"/>
  </p:notesMasterIdLst>
  <p:handoutMasterIdLst>
    <p:handoutMasterId r:id="rId84"/>
  </p:handoutMasterIdLst>
  <p:sldIdLst>
    <p:sldId id="358" r:id="rId3"/>
    <p:sldId id="456" r:id="rId4"/>
    <p:sldId id="356" r:id="rId5"/>
    <p:sldId id="299" r:id="rId6"/>
    <p:sldId id="300" r:id="rId7"/>
    <p:sldId id="355" r:id="rId8"/>
    <p:sldId id="304" r:id="rId9"/>
    <p:sldId id="305" r:id="rId10"/>
    <p:sldId id="306" r:id="rId11"/>
    <p:sldId id="308" r:id="rId12"/>
    <p:sldId id="457" r:id="rId13"/>
    <p:sldId id="396" r:id="rId14"/>
    <p:sldId id="458" r:id="rId15"/>
    <p:sldId id="398" r:id="rId16"/>
    <p:sldId id="399" r:id="rId17"/>
    <p:sldId id="400" r:id="rId18"/>
    <p:sldId id="402" r:id="rId19"/>
    <p:sldId id="403" r:id="rId20"/>
    <p:sldId id="404" r:id="rId21"/>
    <p:sldId id="406" r:id="rId22"/>
    <p:sldId id="407" r:id="rId23"/>
    <p:sldId id="408" r:id="rId24"/>
    <p:sldId id="409" r:id="rId25"/>
    <p:sldId id="411" r:id="rId26"/>
    <p:sldId id="418" r:id="rId27"/>
    <p:sldId id="412" r:id="rId28"/>
    <p:sldId id="413" r:id="rId29"/>
    <p:sldId id="415" r:id="rId30"/>
    <p:sldId id="417" r:id="rId31"/>
    <p:sldId id="380" r:id="rId32"/>
    <p:sldId id="459" r:id="rId33"/>
    <p:sldId id="382" r:id="rId34"/>
    <p:sldId id="383" r:id="rId35"/>
    <p:sldId id="385" r:id="rId36"/>
    <p:sldId id="386" r:id="rId37"/>
    <p:sldId id="387" r:id="rId38"/>
    <p:sldId id="388" r:id="rId39"/>
    <p:sldId id="389" r:id="rId40"/>
    <p:sldId id="390" r:id="rId41"/>
    <p:sldId id="392" r:id="rId42"/>
    <p:sldId id="393" r:id="rId43"/>
    <p:sldId id="394" r:id="rId44"/>
    <p:sldId id="395" r:id="rId45"/>
    <p:sldId id="257" r:id="rId46"/>
    <p:sldId id="460" r:id="rId47"/>
    <p:sldId id="259" r:id="rId48"/>
    <p:sldId id="260" r:id="rId49"/>
    <p:sldId id="263" r:id="rId50"/>
    <p:sldId id="264" r:id="rId51"/>
    <p:sldId id="265" r:id="rId52"/>
    <p:sldId id="266" r:id="rId53"/>
    <p:sldId id="267" r:id="rId54"/>
    <p:sldId id="268" r:id="rId55"/>
    <p:sldId id="269" r:id="rId56"/>
    <p:sldId id="270" r:id="rId57"/>
    <p:sldId id="272" r:id="rId58"/>
    <p:sldId id="273" r:id="rId59"/>
    <p:sldId id="274" r:id="rId60"/>
    <p:sldId id="275" r:id="rId61"/>
    <p:sldId id="276" r:id="rId62"/>
    <p:sldId id="277" r:id="rId63"/>
    <p:sldId id="278" r:id="rId64"/>
    <p:sldId id="279" r:id="rId65"/>
    <p:sldId id="280" r:id="rId66"/>
    <p:sldId id="281" r:id="rId67"/>
    <p:sldId id="283" r:id="rId68"/>
    <p:sldId id="284" r:id="rId69"/>
    <p:sldId id="285" r:id="rId70"/>
    <p:sldId id="286" r:id="rId71"/>
    <p:sldId id="287" r:id="rId72"/>
    <p:sldId id="288" r:id="rId73"/>
    <p:sldId id="289" r:id="rId74"/>
    <p:sldId id="290" r:id="rId75"/>
    <p:sldId id="291" r:id="rId76"/>
    <p:sldId id="292" r:id="rId77"/>
    <p:sldId id="293" r:id="rId78"/>
    <p:sldId id="294" r:id="rId79"/>
    <p:sldId id="295" r:id="rId80"/>
    <p:sldId id="296" r:id="rId81"/>
    <p:sldId id="297" r:id="rId82"/>
  </p:sldIdLst>
  <p:sldSz cx="9144000" cy="6858000" type="screen4x3"/>
  <p:notesSz cx="6735763" cy="9866313"/>
  <p:custDataLst>
    <p:tags r:id="rId85"/>
  </p:custDataLst>
  <p:defaultTextStyle>
    <a:defPPr>
      <a:defRPr lang="ja-JP"/>
    </a:defPPr>
    <a:lvl1pPr marL="0" algn="l" defTabSz="829178" rtl="0" eaLnBrk="1" latinLnBrk="0" hangingPunct="1">
      <a:defRPr kumimoji="1" sz="1632" kern="1200">
        <a:solidFill>
          <a:schemeClr val="tx1"/>
        </a:solidFill>
        <a:latin typeface="+mn-lt"/>
        <a:ea typeface="+mn-ea"/>
        <a:cs typeface="+mn-cs"/>
      </a:defRPr>
    </a:lvl1pPr>
    <a:lvl2pPr marL="414589" algn="l" defTabSz="829178" rtl="0" eaLnBrk="1" latinLnBrk="0" hangingPunct="1">
      <a:defRPr kumimoji="1" sz="1632" kern="1200">
        <a:solidFill>
          <a:schemeClr val="tx1"/>
        </a:solidFill>
        <a:latin typeface="+mn-lt"/>
        <a:ea typeface="+mn-ea"/>
        <a:cs typeface="+mn-cs"/>
      </a:defRPr>
    </a:lvl2pPr>
    <a:lvl3pPr marL="829178" algn="l" defTabSz="829178" rtl="0" eaLnBrk="1" latinLnBrk="0" hangingPunct="1">
      <a:defRPr kumimoji="1" sz="1632" kern="1200">
        <a:solidFill>
          <a:schemeClr val="tx1"/>
        </a:solidFill>
        <a:latin typeface="+mn-lt"/>
        <a:ea typeface="+mn-ea"/>
        <a:cs typeface="+mn-cs"/>
      </a:defRPr>
    </a:lvl3pPr>
    <a:lvl4pPr marL="1243767" algn="l" defTabSz="829178" rtl="0" eaLnBrk="1" latinLnBrk="0" hangingPunct="1">
      <a:defRPr kumimoji="1" sz="1632" kern="1200">
        <a:solidFill>
          <a:schemeClr val="tx1"/>
        </a:solidFill>
        <a:latin typeface="+mn-lt"/>
        <a:ea typeface="+mn-ea"/>
        <a:cs typeface="+mn-cs"/>
      </a:defRPr>
    </a:lvl4pPr>
    <a:lvl5pPr marL="1658356" algn="l" defTabSz="829178" rtl="0" eaLnBrk="1" latinLnBrk="0" hangingPunct="1">
      <a:defRPr kumimoji="1" sz="1632" kern="1200">
        <a:solidFill>
          <a:schemeClr val="tx1"/>
        </a:solidFill>
        <a:latin typeface="+mn-lt"/>
        <a:ea typeface="+mn-ea"/>
        <a:cs typeface="+mn-cs"/>
      </a:defRPr>
    </a:lvl5pPr>
    <a:lvl6pPr marL="2072945" algn="l" defTabSz="829178" rtl="0" eaLnBrk="1" latinLnBrk="0" hangingPunct="1">
      <a:defRPr kumimoji="1" sz="1632" kern="1200">
        <a:solidFill>
          <a:schemeClr val="tx1"/>
        </a:solidFill>
        <a:latin typeface="+mn-lt"/>
        <a:ea typeface="+mn-ea"/>
        <a:cs typeface="+mn-cs"/>
      </a:defRPr>
    </a:lvl6pPr>
    <a:lvl7pPr marL="2487534" algn="l" defTabSz="829178" rtl="0" eaLnBrk="1" latinLnBrk="0" hangingPunct="1">
      <a:defRPr kumimoji="1" sz="1632" kern="1200">
        <a:solidFill>
          <a:schemeClr val="tx1"/>
        </a:solidFill>
        <a:latin typeface="+mn-lt"/>
        <a:ea typeface="+mn-ea"/>
        <a:cs typeface="+mn-cs"/>
      </a:defRPr>
    </a:lvl7pPr>
    <a:lvl8pPr marL="2902123" algn="l" defTabSz="829178" rtl="0" eaLnBrk="1" latinLnBrk="0" hangingPunct="1">
      <a:defRPr kumimoji="1" sz="1632" kern="1200">
        <a:solidFill>
          <a:schemeClr val="tx1"/>
        </a:solidFill>
        <a:latin typeface="+mn-lt"/>
        <a:ea typeface="+mn-ea"/>
        <a:cs typeface="+mn-cs"/>
      </a:defRPr>
    </a:lvl8pPr>
    <a:lvl9pPr marL="3316712" algn="l" defTabSz="829178" rtl="0" eaLnBrk="1" latinLnBrk="0" hangingPunct="1">
      <a:defRPr kumimoji="1" sz="1632" kern="1200">
        <a:solidFill>
          <a:schemeClr val="tx1"/>
        </a:solidFill>
        <a:latin typeface="+mn-lt"/>
        <a:ea typeface="+mn-ea"/>
        <a:cs typeface="+mn-cs"/>
      </a:defRPr>
    </a:lvl9pPr>
  </p:defaultTextStyle>
  <p:extLst>
    <p:ext uri="{521415D9-36F7-43E2-AB2F-B90AF26B5E84}">
      <p14:sectionLst xmlns:p14="http://schemas.microsoft.com/office/powerpoint/2010/main">
        <p14:section name="オンライン診療" id="{0598A6B9-326B-4E28-97BA-F3FA2E65BBB0}">
          <p14:sldIdLst>
            <p14:sldId id="358"/>
            <p14:sldId id="456"/>
            <p14:sldId id="356"/>
            <p14:sldId id="299"/>
            <p14:sldId id="300"/>
            <p14:sldId id="355"/>
            <p14:sldId id="304"/>
            <p14:sldId id="305"/>
            <p14:sldId id="306"/>
            <p14:sldId id="308"/>
            <p14:sldId id="457"/>
            <p14:sldId id="396"/>
            <p14:sldId id="458"/>
            <p14:sldId id="398"/>
            <p14:sldId id="399"/>
            <p14:sldId id="400"/>
            <p14:sldId id="402"/>
            <p14:sldId id="403"/>
            <p14:sldId id="404"/>
            <p14:sldId id="406"/>
            <p14:sldId id="407"/>
            <p14:sldId id="408"/>
            <p14:sldId id="409"/>
            <p14:sldId id="411"/>
            <p14:sldId id="418"/>
            <p14:sldId id="412"/>
            <p14:sldId id="413"/>
            <p14:sldId id="415"/>
            <p14:sldId id="417"/>
            <p14:sldId id="380"/>
            <p14:sldId id="459"/>
            <p14:sldId id="382"/>
            <p14:sldId id="383"/>
            <p14:sldId id="385"/>
            <p14:sldId id="386"/>
            <p14:sldId id="387"/>
            <p14:sldId id="388"/>
            <p14:sldId id="389"/>
            <p14:sldId id="390"/>
            <p14:sldId id="392"/>
            <p14:sldId id="393"/>
            <p14:sldId id="394"/>
            <p14:sldId id="395"/>
            <p14:sldId id="257"/>
            <p14:sldId id="460"/>
            <p14:sldId id="259"/>
            <p14:sldId id="260"/>
            <p14:sldId id="263"/>
            <p14:sldId id="264"/>
            <p14:sldId id="265"/>
            <p14:sldId id="266"/>
            <p14:sldId id="267"/>
            <p14:sldId id="268"/>
            <p14:sldId id="269"/>
            <p14:sldId id="270"/>
            <p14:sldId id="272"/>
            <p14:sldId id="273"/>
            <p14:sldId id="274"/>
            <p14:sldId id="275"/>
            <p14:sldId id="276"/>
            <p14:sldId id="277"/>
            <p14:sldId id="278"/>
            <p14:sldId id="279"/>
            <p14:sldId id="280"/>
            <p14:sldId id="281"/>
            <p14:sldId id="283"/>
            <p14:sldId id="284"/>
            <p14:sldId id="285"/>
            <p14:sldId id="286"/>
            <p14:sldId id="287"/>
            <p14:sldId id="288"/>
            <p14:sldId id="289"/>
            <p14:sldId id="290"/>
            <p14:sldId id="291"/>
            <p14:sldId id="292"/>
            <p14:sldId id="293"/>
            <p14:sldId id="294"/>
            <p14:sldId id="295"/>
            <p14:sldId id="296"/>
            <p14:sldId id="29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pos="1633" userDrawn="1">
          <p15:clr>
            <a:srgbClr val="A4A3A4"/>
          </p15:clr>
        </p15:guide>
        <p15:guide id="4" pos="841" userDrawn="1">
          <p15:clr>
            <a:srgbClr val="A4A3A4"/>
          </p15:clr>
        </p15:guide>
        <p15:guide id="5" pos="3902" userDrawn="1">
          <p15:clr>
            <a:srgbClr val="A4A3A4"/>
          </p15:clr>
        </p15:guide>
        <p15:guide id="6" pos="4936" userDrawn="1">
          <p15:clr>
            <a:srgbClr val="A4A3A4"/>
          </p15:clr>
        </p15:guide>
        <p15:guide id="7" pos="2764" userDrawn="1">
          <p15:clr>
            <a:srgbClr val="A4A3A4"/>
          </p15:clr>
        </p15:guide>
        <p15:guide id="8" pos="5035" userDrawn="1">
          <p15:clr>
            <a:srgbClr val="A4A3A4"/>
          </p15:clr>
        </p15:guide>
        <p15:guide id="9" pos="3220" userDrawn="1">
          <p15:clr>
            <a:srgbClr val="A4A3A4"/>
          </p15:clr>
        </p15:guide>
        <p15:guide id="10" orient="horz" pos="1141" userDrawn="1">
          <p15:clr>
            <a:srgbClr val="A4A3A4"/>
          </p15:clr>
        </p15:guide>
        <p15:guide id="11" pos="1064" userDrawn="1">
          <p15:clr>
            <a:srgbClr val="A4A3A4"/>
          </p15:clr>
        </p15:guide>
        <p15:guide id="12" pos="612" userDrawn="1">
          <p15:clr>
            <a:srgbClr val="A4A3A4"/>
          </p15:clr>
        </p15:guide>
        <p15:guide id="13" orient="horz" pos="1935" userDrawn="1">
          <p15:clr>
            <a:srgbClr val="A4A3A4"/>
          </p15:clr>
        </p15:guide>
        <p15:guide id="14" orient="horz" pos="4128" userDrawn="1">
          <p15:clr>
            <a:srgbClr val="A4A3A4"/>
          </p15:clr>
        </p15:guide>
        <p15:guide id="15" pos="5374" userDrawn="1">
          <p15:clr>
            <a:srgbClr val="A4A3A4"/>
          </p15:clr>
        </p15:guide>
        <p15:guide id="16" pos="1743" userDrawn="1">
          <p15:clr>
            <a:srgbClr val="A4A3A4"/>
          </p15:clr>
        </p15:guide>
        <p15:guide id="17" pos="185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0"/>
    <a:srgbClr val="FFFFCC"/>
    <a:srgbClr val="FDEADA"/>
    <a:srgbClr val="FB5B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134" autoAdjust="0"/>
    <p:restoredTop sz="93750" autoAdjust="0"/>
  </p:normalViewPr>
  <p:slideViewPr>
    <p:cSldViewPr>
      <p:cViewPr varScale="1">
        <p:scale>
          <a:sx n="62" d="100"/>
          <a:sy n="62" d="100"/>
        </p:scale>
        <p:origin x="1104" y="66"/>
      </p:cViewPr>
      <p:guideLst>
        <p:guide orient="horz" pos="2160"/>
        <p:guide pos="2880"/>
        <p:guide pos="1633"/>
        <p:guide pos="841"/>
        <p:guide pos="3902"/>
        <p:guide pos="4936"/>
        <p:guide pos="2764"/>
        <p:guide pos="5035"/>
        <p:guide pos="3220"/>
        <p:guide orient="horz" pos="1141"/>
        <p:guide pos="1064"/>
        <p:guide pos="612"/>
        <p:guide orient="horz" pos="1935"/>
        <p:guide orient="horz" pos="4128"/>
        <p:guide pos="5374"/>
        <p:guide pos="1743"/>
        <p:guide pos="1858"/>
      </p:guideLst>
    </p:cSldViewPr>
  </p:slideViewPr>
  <p:outlineViewPr>
    <p:cViewPr>
      <p:scale>
        <a:sx n="33" d="100"/>
        <a:sy n="33" d="100"/>
      </p:scale>
      <p:origin x="0" y="-36624"/>
    </p:cViewPr>
  </p:outlineViewPr>
  <p:notesTextViewPr>
    <p:cViewPr>
      <p:scale>
        <a:sx n="75" d="100"/>
        <a:sy n="75" d="100"/>
      </p:scale>
      <p:origin x="0" y="0"/>
    </p:cViewPr>
  </p:notesTextViewPr>
  <p:sorterViewPr>
    <p:cViewPr varScale="1">
      <p:scale>
        <a:sx n="100" d="100"/>
        <a:sy n="100" d="100"/>
      </p:scale>
      <p:origin x="0" y="0"/>
    </p:cViewPr>
  </p:sorterViewPr>
  <p:notesViewPr>
    <p:cSldViewPr>
      <p:cViewPr varScale="1">
        <p:scale>
          <a:sx n="55" d="100"/>
          <a:sy n="55" d="100"/>
        </p:scale>
        <p:origin x="2624" y="5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handoutMaster" Target="handoutMasters/handoutMaster1.xml"/><Relationship Id="rId89"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tableStyles" Target="tableStyles.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2" y="0"/>
            <a:ext cx="2918621" cy="494813"/>
          </a:xfrm>
          <a:prstGeom prst="rect">
            <a:avLst/>
          </a:prstGeom>
        </p:spPr>
        <p:txBody>
          <a:bodyPr vert="horz" lIns="90644" tIns="45322" rIns="90644" bIns="45322" rtlCol="0"/>
          <a:lstStyle>
            <a:lvl1pPr algn="r">
              <a:defRPr sz="1200"/>
            </a:lvl1pPr>
          </a:lstStyle>
          <a:p>
            <a:fld id="{6B1CF1F0-73BC-4403-83B4-E71843A26B8E}" type="datetimeFigureOut">
              <a:rPr kumimoji="1" lang="ja-JP" altLang="en-US" smtClean="0"/>
              <a:t>2022/10/14</a:t>
            </a:fld>
            <a:endParaRPr kumimoji="1" lang="ja-JP" altLang="en-US"/>
          </a:p>
        </p:txBody>
      </p:sp>
      <p:sp>
        <p:nvSpPr>
          <p:cNvPr id="4" name="フッター プレースホルダー 3"/>
          <p:cNvSpPr>
            <a:spLocks noGrp="1"/>
          </p:cNvSpPr>
          <p:nvPr>
            <p:ph type="ftr" sz="quarter" idx="2"/>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2" y="9371501"/>
            <a:ext cx="2918621" cy="494813"/>
          </a:xfrm>
          <a:prstGeom prst="rect">
            <a:avLst/>
          </a:prstGeom>
        </p:spPr>
        <p:txBody>
          <a:bodyPr vert="horz" lIns="90644" tIns="45322" rIns="90644" bIns="45322" rtlCol="0" anchor="b"/>
          <a:lstStyle>
            <a:lvl1pPr algn="r">
              <a:defRPr sz="1200"/>
            </a:lvl1pPr>
          </a:lstStyle>
          <a:p>
            <a:fld id="{971D8998-86D0-44B3-94F7-C25B5271E52B}" type="slidenum">
              <a:rPr kumimoji="1" lang="ja-JP" altLang="en-US" smtClean="0"/>
              <a:t>‹#›</a:t>
            </a:fld>
            <a:endParaRPr kumimoji="1" lang="ja-JP" altLang="en-US"/>
          </a:p>
        </p:txBody>
      </p:sp>
    </p:spTree>
    <p:extLst>
      <p:ext uri="{BB962C8B-B14F-4D97-AF65-F5344CB8AC3E}">
        <p14:creationId xmlns:p14="http://schemas.microsoft.com/office/powerpoint/2010/main" val="1800271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18897" cy="494972"/>
          </a:xfrm>
          <a:prstGeom prst="rect">
            <a:avLst/>
          </a:prstGeom>
        </p:spPr>
        <p:txBody>
          <a:bodyPr vert="horz" lIns="83148" tIns="41574" rIns="83148" bIns="41574" rtlCol="0"/>
          <a:lstStyle>
            <a:lvl1pPr algn="l">
              <a:defRPr sz="1100"/>
            </a:lvl1pPr>
          </a:lstStyle>
          <a:p>
            <a:endParaRPr kumimoji="1" lang="ja-JP" altLang="en-US"/>
          </a:p>
        </p:txBody>
      </p:sp>
      <p:sp>
        <p:nvSpPr>
          <p:cNvPr id="3" name="日付プレースホルダー 2"/>
          <p:cNvSpPr>
            <a:spLocks noGrp="1"/>
          </p:cNvSpPr>
          <p:nvPr>
            <p:ph type="dt" idx="1"/>
          </p:nvPr>
        </p:nvSpPr>
        <p:spPr>
          <a:xfrm>
            <a:off x="3815868" y="1"/>
            <a:ext cx="2917897" cy="494972"/>
          </a:xfrm>
          <a:prstGeom prst="rect">
            <a:avLst/>
          </a:prstGeom>
        </p:spPr>
        <p:txBody>
          <a:bodyPr vert="horz" lIns="83148" tIns="41574" rIns="83148" bIns="41574" rtlCol="0"/>
          <a:lstStyle>
            <a:lvl1pPr algn="r">
              <a:defRPr sz="1100"/>
            </a:lvl1pPr>
          </a:lstStyle>
          <a:p>
            <a:fld id="{2053EECF-6E38-4A9F-A42A-194BE4369BD3}" type="datetimeFigureOut">
              <a:rPr kumimoji="1" lang="ja-JP" altLang="en-US" smtClean="0"/>
              <a:t>2022/10/14</a:t>
            </a:fld>
            <a:endParaRPr kumimoji="1" lang="ja-JP" altLang="en-US"/>
          </a:p>
        </p:txBody>
      </p:sp>
      <p:sp>
        <p:nvSpPr>
          <p:cNvPr id="4" name="スライド イメージ プレースホルダー 3"/>
          <p:cNvSpPr>
            <a:spLocks noGrp="1" noRot="1" noChangeAspect="1"/>
          </p:cNvSpPr>
          <p:nvPr>
            <p:ph type="sldImg" idx="2"/>
          </p:nvPr>
        </p:nvSpPr>
        <p:spPr>
          <a:xfrm>
            <a:off x="1150938" y="1235075"/>
            <a:ext cx="4433887" cy="3327400"/>
          </a:xfrm>
          <a:prstGeom prst="rect">
            <a:avLst/>
          </a:prstGeom>
          <a:noFill/>
          <a:ln w="12700">
            <a:solidFill>
              <a:prstClr val="black"/>
            </a:solidFill>
          </a:ln>
        </p:spPr>
        <p:txBody>
          <a:bodyPr vert="horz" lIns="83148" tIns="41574" rIns="83148" bIns="41574" rtlCol="0" anchor="ctr"/>
          <a:lstStyle/>
          <a:p>
            <a:endParaRPr lang="ja-JP" altLang="en-US"/>
          </a:p>
        </p:txBody>
      </p:sp>
      <p:sp>
        <p:nvSpPr>
          <p:cNvPr id="5" name="ノート プレースホルダー 4"/>
          <p:cNvSpPr>
            <a:spLocks noGrp="1"/>
          </p:cNvSpPr>
          <p:nvPr>
            <p:ph type="body" sz="quarter" idx="3"/>
          </p:nvPr>
        </p:nvSpPr>
        <p:spPr>
          <a:xfrm>
            <a:off x="673976" y="4748838"/>
            <a:ext cx="5387811" cy="3885223"/>
          </a:xfrm>
          <a:prstGeom prst="rect">
            <a:avLst/>
          </a:prstGeom>
        </p:spPr>
        <p:txBody>
          <a:bodyPr vert="horz" lIns="83148" tIns="41574" rIns="83148" bIns="41574"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9371342"/>
            <a:ext cx="2918897" cy="494971"/>
          </a:xfrm>
          <a:prstGeom prst="rect">
            <a:avLst/>
          </a:prstGeom>
        </p:spPr>
        <p:txBody>
          <a:bodyPr vert="horz" lIns="83148" tIns="41574" rIns="83148" bIns="41574"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3815868" y="9371342"/>
            <a:ext cx="2917897" cy="494971"/>
          </a:xfrm>
          <a:prstGeom prst="rect">
            <a:avLst/>
          </a:prstGeom>
        </p:spPr>
        <p:txBody>
          <a:bodyPr vert="horz" lIns="83148" tIns="41574" rIns="83148" bIns="41574" rtlCol="0" anchor="b"/>
          <a:lstStyle>
            <a:lvl1pPr algn="r">
              <a:defRPr sz="1100"/>
            </a:lvl1pPr>
          </a:lstStyle>
          <a:p>
            <a:fld id="{963FA24A-B145-4DC5-8F25-2D41A644D22D}" type="slidenum">
              <a:rPr kumimoji="1" lang="ja-JP" altLang="en-US" smtClean="0"/>
              <a:t>‹#›</a:t>
            </a:fld>
            <a:endParaRPr kumimoji="1" lang="ja-JP" altLang="en-US"/>
          </a:p>
        </p:txBody>
      </p:sp>
    </p:spTree>
    <p:extLst>
      <p:ext uri="{BB962C8B-B14F-4D97-AF65-F5344CB8AC3E}">
        <p14:creationId xmlns:p14="http://schemas.microsoft.com/office/powerpoint/2010/main" val="3745828380"/>
      </p:ext>
    </p:extLst>
  </p:cSld>
  <p:clrMap bg1="lt1" tx1="dk1" bg2="lt2" tx2="dk2" accent1="accent1" accent2="accent2" accent3="accent3" accent4="accent4" accent5="accent5" accent6="accent6" hlink="hlink" folHlink="folHlink"/>
  <p:notesStyle>
    <a:lvl1pPr marL="0" algn="l" defTabSz="829178" rtl="0" eaLnBrk="1" latinLnBrk="0" hangingPunct="1">
      <a:defRPr kumimoji="1" sz="1088" kern="1200">
        <a:solidFill>
          <a:schemeClr val="tx1"/>
        </a:solidFill>
        <a:latin typeface="BIZ UDPゴシック" panose="020B0400000000000000" pitchFamily="50" charset="-128"/>
        <a:ea typeface="BIZ UDPゴシック" panose="020B0400000000000000" pitchFamily="50" charset="-128"/>
        <a:cs typeface="+mn-cs"/>
      </a:defRPr>
    </a:lvl1pPr>
    <a:lvl2pPr marL="414589" algn="l" defTabSz="829178" rtl="0" eaLnBrk="1" latinLnBrk="0" hangingPunct="1">
      <a:defRPr kumimoji="1" sz="1088" kern="1200">
        <a:solidFill>
          <a:schemeClr val="tx1"/>
        </a:solidFill>
        <a:latin typeface="+mn-lt"/>
        <a:ea typeface="+mn-ea"/>
        <a:cs typeface="+mn-cs"/>
      </a:defRPr>
    </a:lvl2pPr>
    <a:lvl3pPr marL="829178" algn="l" defTabSz="829178" rtl="0" eaLnBrk="1" latinLnBrk="0" hangingPunct="1">
      <a:defRPr kumimoji="1" sz="1088" kern="1200">
        <a:solidFill>
          <a:schemeClr val="tx1"/>
        </a:solidFill>
        <a:latin typeface="+mn-lt"/>
        <a:ea typeface="+mn-ea"/>
        <a:cs typeface="+mn-cs"/>
      </a:defRPr>
    </a:lvl3pPr>
    <a:lvl4pPr marL="1243767" algn="l" defTabSz="829178" rtl="0" eaLnBrk="1" latinLnBrk="0" hangingPunct="1">
      <a:defRPr kumimoji="1" sz="1088" kern="1200">
        <a:solidFill>
          <a:schemeClr val="tx1"/>
        </a:solidFill>
        <a:latin typeface="+mn-lt"/>
        <a:ea typeface="+mn-ea"/>
        <a:cs typeface="+mn-cs"/>
      </a:defRPr>
    </a:lvl4pPr>
    <a:lvl5pPr marL="1658356" algn="l" defTabSz="829178" rtl="0" eaLnBrk="1" latinLnBrk="0" hangingPunct="1">
      <a:defRPr kumimoji="1" sz="1088" kern="1200">
        <a:solidFill>
          <a:schemeClr val="tx1"/>
        </a:solidFill>
        <a:latin typeface="+mn-lt"/>
        <a:ea typeface="+mn-ea"/>
        <a:cs typeface="+mn-cs"/>
      </a:defRPr>
    </a:lvl5pPr>
    <a:lvl6pPr marL="2072945" algn="l" defTabSz="829178" rtl="0" eaLnBrk="1" latinLnBrk="0" hangingPunct="1">
      <a:defRPr kumimoji="1" sz="1088" kern="1200">
        <a:solidFill>
          <a:schemeClr val="tx1"/>
        </a:solidFill>
        <a:latin typeface="+mn-lt"/>
        <a:ea typeface="+mn-ea"/>
        <a:cs typeface="+mn-cs"/>
      </a:defRPr>
    </a:lvl6pPr>
    <a:lvl7pPr marL="2487534" algn="l" defTabSz="829178" rtl="0" eaLnBrk="1" latinLnBrk="0" hangingPunct="1">
      <a:defRPr kumimoji="1" sz="1088" kern="1200">
        <a:solidFill>
          <a:schemeClr val="tx1"/>
        </a:solidFill>
        <a:latin typeface="+mn-lt"/>
        <a:ea typeface="+mn-ea"/>
        <a:cs typeface="+mn-cs"/>
      </a:defRPr>
    </a:lvl7pPr>
    <a:lvl8pPr marL="2902123" algn="l" defTabSz="829178" rtl="0" eaLnBrk="1" latinLnBrk="0" hangingPunct="1">
      <a:defRPr kumimoji="1" sz="1088" kern="1200">
        <a:solidFill>
          <a:schemeClr val="tx1"/>
        </a:solidFill>
        <a:latin typeface="+mn-lt"/>
        <a:ea typeface="+mn-ea"/>
        <a:cs typeface="+mn-cs"/>
      </a:defRPr>
    </a:lvl8pPr>
    <a:lvl9pPr marL="3316712" algn="l" defTabSz="829178" rtl="0" eaLnBrk="1" latinLnBrk="0" hangingPunct="1">
      <a:defRPr kumimoji="1" sz="108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5"/>
            <a:endParaRPr kumimoji="1"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1</a:t>
            </a:fld>
            <a:endParaRPr kumimoji="1" lang="ja-JP" altLang="en-US" dirty="0"/>
          </a:p>
        </p:txBody>
      </p:sp>
    </p:spTree>
    <p:extLst>
      <p:ext uri="{BB962C8B-B14F-4D97-AF65-F5344CB8AC3E}">
        <p14:creationId xmlns:p14="http://schemas.microsoft.com/office/powerpoint/2010/main" val="1090242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48838"/>
            <a:ext cx="4541409" cy="2715346"/>
          </a:xfrm>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10</a:t>
            </a:fld>
            <a:endParaRPr kumimoji="1" lang="ja-JP" altLang="en-US"/>
          </a:p>
        </p:txBody>
      </p:sp>
    </p:spTree>
    <p:extLst>
      <p:ext uri="{BB962C8B-B14F-4D97-AF65-F5344CB8AC3E}">
        <p14:creationId xmlns:p14="http://schemas.microsoft.com/office/powerpoint/2010/main" val="3475080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11</a:t>
            </a:fld>
            <a:endParaRPr kumimoji="1" lang="ja-JP" altLang="en-US"/>
          </a:p>
        </p:txBody>
      </p:sp>
    </p:spTree>
    <p:extLst>
      <p:ext uri="{BB962C8B-B14F-4D97-AF65-F5344CB8AC3E}">
        <p14:creationId xmlns:p14="http://schemas.microsoft.com/office/powerpoint/2010/main" val="176939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195095" y="5156138"/>
            <a:ext cx="5069416" cy="3526470"/>
          </a:xfrm>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12</a:t>
            </a:fld>
            <a:endParaRPr kumimoji="1" lang="ja-JP" altLang="en-US"/>
          </a:p>
        </p:txBody>
      </p:sp>
    </p:spTree>
    <p:extLst>
      <p:ext uri="{BB962C8B-B14F-4D97-AF65-F5344CB8AC3E}">
        <p14:creationId xmlns:p14="http://schemas.microsoft.com/office/powerpoint/2010/main" val="428832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26906"/>
            <a:ext cx="4541409" cy="3885223"/>
          </a:xfrm>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13</a:t>
            </a:fld>
            <a:endParaRPr kumimoji="1" lang="ja-JP" altLang="en-US"/>
          </a:p>
        </p:txBody>
      </p:sp>
    </p:spTree>
    <p:extLst>
      <p:ext uri="{BB962C8B-B14F-4D97-AF65-F5344CB8AC3E}">
        <p14:creationId xmlns:p14="http://schemas.microsoft.com/office/powerpoint/2010/main" val="1348386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839732"/>
          </a:xfrm>
        </p:spPr>
        <p:txBody>
          <a:bodyPr/>
          <a:lstStyle/>
          <a:p>
            <a:endParaRPr lang="ja-JP" alt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14</a:t>
            </a:fld>
            <a:endParaRPr kumimoji="1" lang="ja-JP" altLang="en-US" dirty="0"/>
          </a:p>
        </p:txBody>
      </p:sp>
    </p:spTree>
    <p:extLst>
      <p:ext uri="{BB962C8B-B14F-4D97-AF65-F5344CB8AC3E}">
        <p14:creationId xmlns:p14="http://schemas.microsoft.com/office/powerpoint/2010/main" val="827398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ja-JP"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15</a:t>
            </a:fld>
            <a:endParaRPr kumimoji="1" lang="ja-JP" altLang="en-US" dirty="0"/>
          </a:p>
        </p:txBody>
      </p:sp>
    </p:spTree>
    <p:extLst>
      <p:ext uri="{BB962C8B-B14F-4D97-AF65-F5344CB8AC3E}">
        <p14:creationId xmlns:p14="http://schemas.microsoft.com/office/powerpoint/2010/main" val="3265749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16</a:t>
            </a:fld>
            <a:endParaRPr kumimoji="1" lang="ja-JP" altLang="en-US" dirty="0"/>
          </a:p>
        </p:txBody>
      </p:sp>
    </p:spTree>
    <p:extLst>
      <p:ext uri="{BB962C8B-B14F-4D97-AF65-F5344CB8AC3E}">
        <p14:creationId xmlns:p14="http://schemas.microsoft.com/office/powerpoint/2010/main" val="3248453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17</a:t>
            </a:fld>
            <a:endParaRPr kumimoji="1" lang="ja-JP" altLang="en-US" dirty="0"/>
          </a:p>
        </p:txBody>
      </p:sp>
    </p:spTree>
    <p:extLst>
      <p:ext uri="{BB962C8B-B14F-4D97-AF65-F5344CB8AC3E}">
        <p14:creationId xmlns:p14="http://schemas.microsoft.com/office/powerpoint/2010/main" val="3474247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ja-JP" altLang="ja-JP" sz="1200" u="none"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18</a:t>
            </a:fld>
            <a:endParaRPr kumimoji="1" lang="ja-JP" altLang="en-US" dirty="0"/>
          </a:p>
        </p:txBody>
      </p:sp>
    </p:spTree>
    <p:extLst>
      <p:ext uri="{BB962C8B-B14F-4D97-AF65-F5344CB8AC3E}">
        <p14:creationId xmlns:p14="http://schemas.microsoft.com/office/powerpoint/2010/main" val="3488918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19</a:t>
            </a:fld>
            <a:endParaRPr kumimoji="1" lang="ja-JP" altLang="en-US" dirty="0"/>
          </a:p>
        </p:txBody>
      </p:sp>
    </p:spTree>
    <p:extLst>
      <p:ext uri="{BB962C8B-B14F-4D97-AF65-F5344CB8AC3E}">
        <p14:creationId xmlns:p14="http://schemas.microsoft.com/office/powerpoint/2010/main" val="4051726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2</a:t>
            </a:fld>
            <a:endParaRPr kumimoji="1" lang="ja-JP" altLang="en-US"/>
          </a:p>
        </p:txBody>
      </p:sp>
    </p:spTree>
    <p:extLst>
      <p:ext uri="{BB962C8B-B14F-4D97-AF65-F5344CB8AC3E}">
        <p14:creationId xmlns:p14="http://schemas.microsoft.com/office/powerpoint/2010/main" val="1522584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ja-JP" alt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20</a:t>
            </a:fld>
            <a:endParaRPr kumimoji="1" lang="ja-JP" altLang="en-US" dirty="0"/>
          </a:p>
        </p:txBody>
      </p:sp>
    </p:spTree>
    <p:extLst>
      <p:ext uri="{BB962C8B-B14F-4D97-AF65-F5344CB8AC3E}">
        <p14:creationId xmlns:p14="http://schemas.microsoft.com/office/powerpoint/2010/main" val="2188252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21</a:t>
            </a:fld>
            <a:endParaRPr kumimoji="1" lang="ja-JP" altLang="en-US" dirty="0"/>
          </a:p>
        </p:txBody>
      </p:sp>
    </p:spTree>
    <p:extLst>
      <p:ext uri="{BB962C8B-B14F-4D97-AF65-F5344CB8AC3E}">
        <p14:creationId xmlns:p14="http://schemas.microsoft.com/office/powerpoint/2010/main" val="3779717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915372"/>
          </a:xfrm>
        </p:spPr>
        <p:txBody>
          <a:bodyPr/>
          <a:lstStyle/>
          <a:p>
            <a:endParaRPr lang="ja-JP" altLang="ja-JP" sz="1200" u="none"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22</a:t>
            </a:fld>
            <a:endParaRPr kumimoji="1" lang="ja-JP" altLang="en-US" dirty="0"/>
          </a:p>
        </p:txBody>
      </p:sp>
    </p:spTree>
    <p:extLst>
      <p:ext uri="{BB962C8B-B14F-4D97-AF65-F5344CB8AC3E}">
        <p14:creationId xmlns:p14="http://schemas.microsoft.com/office/powerpoint/2010/main" val="837100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ja-JP" altLang="en-US"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23</a:t>
            </a:fld>
            <a:endParaRPr kumimoji="1" lang="ja-JP" altLang="en-US" dirty="0"/>
          </a:p>
        </p:txBody>
      </p:sp>
    </p:spTree>
    <p:extLst>
      <p:ext uri="{BB962C8B-B14F-4D97-AF65-F5344CB8AC3E}">
        <p14:creationId xmlns:p14="http://schemas.microsoft.com/office/powerpoint/2010/main" val="968334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4386125"/>
          </a:xfrm>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24</a:t>
            </a:fld>
            <a:endParaRPr kumimoji="1" lang="ja-JP" altLang="en-US" dirty="0"/>
          </a:p>
        </p:txBody>
      </p:sp>
    </p:spTree>
    <p:extLst>
      <p:ext uri="{BB962C8B-B14F-4D97-AF65-F5344CB8AC3E}">
        <p14:creationId xmlns:p14="http://schemas.microsoft.com/office/powerpoint/2010/main" val="2252006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4386125"/>
          </a:xfrm>
        </p:spPr>
        <p:txBody>
          <a:bodyPr/>
          <a:lstStyle/>
          <a:p>
            <a:endParaRPr lang="ja-JP" altLang="en-US"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25</a:t>
            </a:fld>
            <a:endParaRPr kumimoji="1" lang="ja-JP" altLang="en-US" dirty="0"/>
          </a:p>
        </p:txBody>
      </p:sp>
    </p:spTree>
    <p:extLst>
      <p:ext uri="{BB962C8B-B14F-4D97-AF65-F5344CB8AC3E}">
        <p14:creationId xmlns:p14="http://schemas.microsoft.com/office/powerpoint/2010/main" val="1625586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2155032"/>
          </a:xfrm>
        </p:spPr>
        <p:txBody>
          <a:bodyPr/>
          <a:lstStyle/>
          <a:p>
            <a:endParaRPr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26</a:t>
            </a:fld>
            <a:endParaRPr kumimoji="1" lang="ja-JP" altLang="en-US" dirty="0"/>
          </a:p>
        </p:txBody>
      </p:sp>
    </p:spTree>
    <p:extLst>
      <p:ext uri="{BB962C8B-B14F-4D97-AF65-F5344CB8AC3E}">
        <p14:creationId xmlns:p14="http://schemas.microsoft.com/office/powerpoint/2010/main" val="553441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0"/>
            <a:ext cx="5045539" cy="3166925"/>
          </a:xfrm>
        </p:spPr>
        <p:txBody>
          <a:bodyPr/>
          <a:lstStyle/>
          <a:p>
            <a:endParaRPr lang="en-US" altLang="ja-JP" sz="1200"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27</a:t>
            </a:fld>
            <a:endParaRPr kumimoji="1" lang="ja-JP" altLang="en-US"/>
          </a:p>
        </p:txBody>
      </p:sp>
    </p:spTree>
    <p:extLst>
      <p:ext uri="{BB962C8B-B14F-4D97-AF65-F5344CB8AC3E}">
        <p14:creationId xmlns:p14="http://schemas.microsoft.com/office/powerpoint/2010/main" val="1283234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19031"/>
            <a:ext cx="5045539" cy="3369213"/>
          </a:xfrm>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28</a:t>
            </a:fld>
            <a:endParaRPr kumimoji="1" lang="ja-JP" altLang="en-US"/>
          </a:p>
        </p:txBody>
      </p:sp>
    </p:spTree>
    <p:extLst>
      <p:ext uri="{BB962C8B-B14F-4D97-AF65-F5344CB8AC3E}">
        <p14:creationId xmlns:p14="http://schemas.microsoft.com/office/powerpoint/2010/main" val="3537199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29</a:t>
            </a:fld>
            <a:endParaRPr kumimoji="1" lang="ja-JP" altLang="en-US"/>
          </a:p>
        </p:txBody>
      </p:sp>
    </p:spTree>
    <p:extLst>
      <p:ext uri="{BB962C8B-B14F-4D97-AF65-F5344CB8AC3E}">
        <p14:creationId xmlns:p14="http://schemas.microsoft.com/office/powerpoint/2010/main" val="2495842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3</a:t>
            </a:fld>
            <a:endParaRPr kumimoji="1" lang="ja-JP" altLang="en-US"/>
          </a:p>
        </p:txBody>
      </p:sp>
    </p:spTree>
    <p:extLst>
      <p:ext uri="{BB962C8B-B14F-4D97-AF65-F5344CB8AC3E}">
        <p14:creationId xmlns:p14="http://schemas.microsoft.com/office/powerpoint/2010/main" val="2385988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56139"/>
            <a:ext cx="5045539" cy="3815618"/>
          </a:xfrm>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30</a:t>
            </a:fld>
            <a:endParaRPr kumimoji="1" lang="ja-JP" altLang="en-US"/>
          </a:p>
        </p:txBody>
      </p:sp>
    </p:spTree>
    <p:extLst>
      <p:ext uri="{BB962C8B-B14F-4D97-AF65-F5344CB8AC3E}">
        <p14:creationId xmlns:p14="http://schemas.microsoft.com/office/powerpoint/2010/main" val="12581958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26906"/>
            <a:ext cx="4541409" cy="3885223"/>
          </a:xfrm>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31</a:t>
            </a:fld>
            <a:endParaRPr kumimoji="1" lang="ja-JP" altLang="en-US"/>
          </a:p>
        </p:txBody>
      </p:sp>
    </p:spTree>
    <p:extLst>
      <p:ext uri="{BB962C8B-B14F-4D97-AF65-F5344CB8AC3E}">
        <p14:creationId xmlns:p14="http://schemas.microsoft.com/office/powerpoint/2010/main" val="1348386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32</a:t>
            </a:fld>
            <a:endParaRPr kumimoji="1" lang="ja-JP" altLang="en-US"/>
          </a:p>
        </p:txBody>
      </p:sp>
      <p:sp>
        <p:nvSpPr>
          <p:cNvPr id="5" name="ノート プレースホルダー 2">
            <a:extLst>
              <a:ext uri="{FF2B5EF4-FFF2-40B4-BE49-F238E27FC236}">
                <a16:creationId xmlns:a16="http://schemas.microsoft.com/office/drawing/2014/main" id="{D6A1D531-ECA2-4BB0-9921-0A9C30FD736B}"/>
              </a:ext>
            </a:extLst>
          </p:cNvPr>
          <p:cNvSpPr>
            <a:spLocks noGrp="1"/>
          </p:cNvSpPr>
          <p:nvPr>
            <p:ph type="body" idx="1"/>
          </p:nvPr>
        </p:nvSpPr>
        <p:spPr>
          <a:xfrm>
            <a:off x="1190697" y="5156137"/>
            <a:ext cx="5073814" cy="3587019"/>
          </a:xfrm>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en-US" altLang="ja-JP" sz="1200" u="none"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1419591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198237" y="5088775"/>
            <a:ext cx="5066274" cy="2412208"/>
          </a:xfrm>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33</a:t>
            </a:fld>
            <a:endParaRPr kumimoji="1" lang="ja-JP" altLang="en-US"/>
          </a:p>
        </p:txBody>
      </p:sp>
    </p:spTree>
    <p:extLst>
      <p:ext uri="{BB962C8B-B14F-4D97-AF65-F5344CB8AC3E}">
        <p14:creationId xmlns:p14="http://schemas.microsoft.com/office/powerpoint/2010/main" val="31872862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34</a:t>
            </a:fld>
            <a:endParaRPr kumimoji="1" lang="ja-JP" altLang="en-US"/>
          </a:p>
        </p:txBody>
      </p:sp>
      <p:sp>
        <p:nvSpPr>
          <p:cNvPr id="7" name="ノート プレースホルダー 2">
            <a:extLst>
              <a:ext uri="{FF2B5EF4-FFF2-40B4-BE49-F238E27FC236}">
                <a16:creationId xmlns:a16="http://schemas.microsoft.com/office/drawing/2014/main" id="{62B9360B-60DB-4A5D-A214-E9910674849A}"/>
              </a:ext>
            </a:extLst>
          </p:cNvPr>
          <p:cNvSpPr>
            <a:spLocks noGrp="1"/>
          </p:cNvSpPr>
          <p:nvPr>
            <p:ph type="body" sz="quarter" idx="3"/>
          </p:nvPr>
        </p:nvSpPr>
        <p:spPr>
          <a:xfrm>
            <a:off x="1218972" y="5080497"/>
            <a:ext cx="5045539" cy="3375442"/>
          </a:xfrm>
        </p:spPr>
        <p:txBody>
          <a:bodyPr/>
          <a:lstStyle/>
          <a:p>
            <a:endParaRPr lang="ja-JP"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48082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05777" y="5081210"/>
            <a:ext cx="5058734" cy="3580301"/>
          </a:xfrm>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35</a:t>
            </a:fld>
            <a:endParaRPr kumimoji="1" lang="ja-JP" altLang="en-US"/>
          </a:p>
        </p:txBody>
      </p:sp>
    </p:spTree>
    <p:extLst>
      <p:ext uri="{BB962C8B-B14F-4D97-AF65-F5344CB8AC3E}">
        <p14:creationId xmlns:p14="http://schemas.microsoft.com/office/powerpoint/2010/main" val="39493062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156138"/>
            <a:ext cx="5045539" cy="2117924"/>
          </a:xfrm>
        </p:spPr>
        <p:txBody>
          <a:bodyPr/>
          <a:lstStyle/>
          <a:p>
            <a:endParaRPr lang="en-US" altLang="ja-JP" sz="1200" b="0" spc="5" dirty="0">
              <a:latin typeface="Meiryo UI" panose="020B0604030504040204" pitchFamily="50" charset="-128"/>
              <a:ea typeface="Meiryo UI" panose="020B0604030504040204" pitchFamily="50" charset="-128"/>
              <a:cs typeface="Meiryo"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36</a:t>
            </a:fld>
            <a:endParaRPr kumimoji="1" lang="ja-JP" altLang="en-US"/>
          </a:p>
        </p:txBody>
      </p:sp>
    </p:spTree>
    <p:extLst>
      <p:ext uri="{BB962C8B-B14F-4D97-AF65-F5344CB8AC3E}">
        <p14:creationId xmlns:p14="http://schemas.microsoft.com/office/powerpoint/2010/main" val="41751078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18972" y="5096339"/>
            <a:ext cx="5045539" cy="1799523"/>
          </a:xfrm>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37</a:t>
            </a:fld>
            <a:endParaRPr kumimoji="1" lang="ja-JP" altLang="en-US"/>
          </a:p>
        </p:txBody>
      </p:sp>
    </p:spTree>
    <p:extLst>
      <p:ext uri="{BB962C8B-B14F-4D97-AF65-F5344CB8AC3E}">
        <p14:creationId xmlns:p14="http://schemas.microsoft.com/office/powerpoint/2010/main" val="41063387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228397" y="5141723"/>
            <a:ext cx="5045539" cy="1451578"/>
          </a:xfrm>
        </p:spPr>
        <p:txBody>
          <a:bodyPr/>
          <a:lstStyle/>
          <a:p>
            <a:endParaRPr lang="ja-JP"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38</a:t>
            </a:fld>
            <a:endParaRPr kumimoji="1" lang="ja-JP" altLang="en-US"/>
          </a:p>
        </p:txBody>
      </p:sp>
    </p:spTree>
    <p:extLst>
      <p:ext uri="{BB962C8B-B14F-4D97-AF65-F5344CB8AC3E}">
        <p14:creationId xmlns:p14="http://schemas.microsoft.com/office/powerpoint/2010/main" val="2992965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3" name="ノート プレースホルダー 2"/>
          <p:cNvSpPr>
            <a:spLocks noGrp="1"/>
          </p:cNvSpPr>
          <p:nvPr>
            <p:ph type="body" idx="1"/>
          </p:nvPr>
        </p:nvSpPr>
        <p:spPr>
          <a:xfrm>
            <a:off x="1190697" y="5119030"/>
            <a:ext cx="5073814" cy="4179981"/>
          </a:xfrm>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39</a:t>
            </a:fld>
            <a:endParaRPr kumimoji="1" lang="ja-JP" altLang="en-US"/>
          </a:p>
        </p:txBody>
      </p:sp>
    </p:spTree>
    <p:extLst>
      <p:ext uri="{BB962C8B-B14F-4D97-AF65-F5344CB8AC3E}">
        <p14:creationId xmlns:p14="http://schemas.microsoft.com/office/powerpoint/2010/main" val="618449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22238"/>
            <a:ext cx="4541409" cy="2586373"/>
          </a:xfrm>
        </p:spPr>
        <p:txBody>
          <a:bodyPr/>
          <a:lstStyle/>
          <a:p>
            <a:endParaRPr lang="ja-JP" alt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a:t>
            </a:fld>
            <a:endParaRPr kumimoji="1" lang="ja-JP" altLang="en-US"/>
          </a:p>
        </p:txBody>
      </p:sp>
    </p:spTree>
    <p:extLst>
      <p:ext uri="{BB962C8B-B14F-4D97-AF65-F5344CB8AC3E}">
        <p14:creationId xmlns:p14="http://schemas.microsoft.com/office/powerpoint/2010/main" val="451480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55725" y="1328738"/>
            <a:ext cx="4772025" cy="3579812"/>
          </a:xfrm>
        </p:spPr>
      </p:sp>
      <p:sp>
        <p:nvSpPr>
          <p:cNvPr id="4" name="スライド番号プレースホルダー 3"/>
          <p:cNvSpPr>
            <a:spLocks noGrp="1"/>
          </p:cNvSpPr>
          <p:nvPr>
            <p:ph type="sldNum" sz="quarter" idx="5"/>
          </p:nvPr>
        </p:nvSpPr>
        <p:spPr/>
        <p:txBody>
          <a:bodyPr/>
          <a:lstStyle/>
          <a:p>
            <a:fld id="{963FA24A-B145-4DC5-8F25-2D41A644D22D}" type="slidenum">
              <a:rPr kumimoji="1" lang="ja-JP" altLang="en-US" smtClean="0"/>
              <a:t>40</a:t>
            </a:fld>
            <a:endParaRPr kumimoji="1" lang="ja-JP" altLang="en-US"/>
          </a:p>
        </p:txBody>
      </p:sp>
      <p:sp>
        <p:nvSpPr>
          <p:cNvPr id="7" name="ノート プレースホルダー 2">
            <a:extLst>
              <a:ext uri="{FF2B5EF4-FFF2-40B4-BE49-F238E27FC236}">
                <a16:creationId xmlns:a16="http://schemas.microsoft.com/office/drawing/2014/main" id="{C2703899-B997-4F1C-9A05-B69EAE94DE67}"/>
              </a:ext>
            </a:extLst>
          </p:cNvPr>
          <p:cNvSpPr>
            <a:spLocks noGrp="1"/>
          </p:cNvSpPr>
          <p:nvPr>
            <p:ph type="body" sz="quarter" idx="3"/>
          </p:nvPr>
        </p:nvSpPr>
        <p:spPr>
          <a:xfrm>
            <a:off x="1218972" y="5105710"/>
            <a:ext cx="5045539" cy="2622192"/>
          </a:xfrm>
        </p:spPr>
        <p:txBody>
          <a:bodyPr/>
          <a:lstStyle/>
          <a:p>
            <a:endParaRPr lang="ja-JP"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963459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41</a:t>
            </a:fld>
            <a:endParaRPr kumimoji="1" lang="ja-JP" altLang="en-US"/>
          </a:p>
        </p:txBody>
      </p:sp>
    </p:spTree>
    <p:extLst>
      <p:ext uri="{BB962C8B-B14F-4D97-AF65-F5344CB8AC3E}">
        <p14:creationId xmlns:p14="http://schemas.microsoft.com/office/powerpoint/2010/main" val="2840098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42</a:t>
            </a:fld>
            <a:endParaRPr kumimoji="1" lang="ja-JP" altLang="en-US"/>
          </a:p>
        </p:txBody>
      </p:sp>
    </p:spTree>
    <p:extLst>
      <p:ext uri="{BB962C8B-B14F-4D97-AF65-F5344CB8AC3E}">
        <p14:creationId xmlns:p14="http://schemas.microsoft.com/office/powerpoint/2010/main" val="4025494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43</a:t>
            </a:fld>
            <a:endParaRPr kumimoji="1" lang="ja-JP" altLang="en-US"/>
          </a:p>
        </p:txBody>
      </p:sp>
    </p:spTree>
    <p:extLst>
      <p:ext uri="{BB962C8B-B14F-4D97-AF65-F5344CB8AC3E}">
        <p14:creationId xmlns:p14="http://schemas.microsoft.com/office/powerpoint/2010/main" val="19903349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2:notes"/>
          <p:cNvSpPr txBox="1">
            <a:spLocks noGrp="1"/>
          </p:cNvSpPr>
          <p:nvPr>
            <p:ph type="body" idx="1"/>
          </p:nvPr>
        </p:nvSpPr>
        <p:spPr>
          <a:xfrm>
            <a:off x="1218972" y="5109114"/>
            <a:ext cx="5045539" cy="405989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55" name="Google Shape;55;p2: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26906"/>
            <a:ext cx="4541409" cy="3885223"/>
          </a:xfrm>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45</a:t>
            </a:fld>
            <a:endParaRPr kumimoji="1" lang="ja-JP" altLang="en-US"/>
          </a:p>
        </p:txBody>
      </p:sp>
    </p:spTree>
    <p:extLst>
      <p:ext uri="{BB962C8B-B14F-4D97-AF65-F5344CB8AC3E}">
        <p14:creationId xmlns:p14="http://schemas.microsoft.com/office/powerpoint/2010/main" val="13483866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4: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4:notes"/>
          <p:cNvSpPr txBox="1">
            <a:spLocks noGrp="1"/>
          </p:cNvSpPr>
          <p:nvPr>
            <p:ph type="body" idx="1"/>
          </p:nvPr>
        </p:nvSpPr>
        <p:spPr>
          <a:xfrm>
            <a:off x="1218972" y="5080499"/>
            <a:ext cx="5045539" cy="3738858"/>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81" name="Google Shape;81;p4: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1246507" y="5106424"/>
            <a:ext cx="5018004" cy="2493732"/>
          </a:xfrm>
          <a:prstGeom prst="rect">
            <a:avLst/>
          </a:prstGeom>
          <a:noFill/>
          <a:ln>
            <a:noFill/>
          </a:ln>
        </p:spPr>
        <p:txBody>
          <a:bodyPr spcFirstLastPara="1" wrap="square" lIns="90625" tIns="45300" rIns="90625" bIns="45300" anchor="t" anchorCtr="0">
            <a:noAutofit/>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en-US" altLang="ja-JP" sz="1200" u="none" kern="10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114" name="Google Shape;114;p5: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6: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6:notes"/>
          <p:cNvSpPr txBox="1">
            <a:spLocks noGrp="1"/>
          </p:cNvSpPr>
          <p:nvPr>
            <p:ph type="body" idx="1"/>
          </p:nvPr>
        </p:nvSpPr>
        <p:spPr>
          <a:xfrm>
            <a:off x="1246507" y="5106424"/>
            <a:ext cx="5017981" cy="2167656"/>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187" name="Google Shape;187;p6:notes"/>
          <p:cNvSpPr txBox="1">
            <a:spLocks noGrp="1"/>
          </p:cNvSpPr>
          <p:nvPr>
            <p:ph type="sldNum" idx="12"/>
          </p:nvPr>
        </p:nvSpPr>
        <p:spPr>
          <a:xfrm>
            <a:off x="4239456" y="10082311"/>
            <a:ext cx="3241917" cy="532459"/>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143519c7921_0_20: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143519c7921_0_20: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214" name="Google Shape;214;g143519c7921_0_20: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150938" y="4856956"/>
            <a:ext cx="4541409" cy="3962400"/>
          </a:xfrm>
        </p:spPr>
        <p:txBody>
          <a:bodyPr/>
          <a:lstStyle/>
          <a:p>
            <a:endParaRPr lang="en-US" alt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5</a:t>
            </a:fld>
            <a:endParaRPr kumimoji="1" lang="ja-JP" altLang="en-US"/>
          </a:p>
        </p:txBody>
      </p:sp>
    </p:spTree>
    <p:extLst>
      <p:ext uri="{BB962C8B-B14F-4D97-AF65-F5344CB8AC3E}">
        <p14:creationId xmlns:p14="http://schemas.microsoft.com/office/powerpoint/2010/main" val="7409102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7: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7:notes"/>
          <p:cNvSpPr txBox="1">
            <a:spLocks noGrp="1"/>
          </p:cNvSpPr>
          <p:nvPr>
            <p:ph type="body" idx="1"/>
          </p:nvPr>
        </p:nvSpPr>
        <p:spPr>
          <a:xfrm>
            <a:off x="1246507" y="5106424"/>
            <a:ext cx="5017981" cy="2798532"/>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235" name="Google Shape;235;p7:notes"/>
          <p:cNvSpPr txBox="1">
            <a:spLocks noGrp="1"/>
          </p:cNvSpPr>
          <p:nvPr>
            <p:ph type="sldNum" idx="12"/>
          </p:nvPr>
        </p:nvSpPr>
        <p:spPr>
          <a:xfrm>
            <a:off x="4239456" y="10082311"/>
            <a:ext cx="3241917" cy="532459"/>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143519c7921_0_87: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143519c7921_0_87: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sz="1200" dirty="0">
              <a:solidFill>
                <a:schemeClr val="tx1"/>
              </a:solidFill>
              <a:latin typeface="Meiryo UI" panose="020B0604030504040204" pitchFamily="50" charset="-128"/>
              <a:ea typeface="Meiryo UI" panose="020B0604030504040204" pitchFamily="50" charset="-128"/>
            </a:endParaRPr>
          </a:p>
        </p:txBody>
      </p:sp>
      <p:sp>
        <p:nvSpPr>
          <p:cNvPr id="266" name="Google Shape;266;g143519c7921_0_87: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8: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8:notes"/>
          <p:cNvSpPr txBox="1">
            <a:spLocks noGrp="1"/>
          </p:cNvSpPr>
          <p:nvPr>
            <p:ph type="body" idx="1"/>
          </p:nvPr>
        </p:nvSpPr>
        <p:spPr>
          <a:xfrm>
            <a:off x="1218967" y="5161756"/>
            <a:ext cx="5045539" cy="3227849"/>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297" name="Google Shape;297;p8: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9: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9:notes"/>
          <p:cNvSpPr txBox="1">
            <a:spLocks noGrp="1"/>
          </p:cNvSpPr>
          <p:nvPr>
            <p:ph type="body" idx="1"/>
          </p:nvPr>
        </p:nvSpPr>
        <p:spPr>
          <a:xfrm>
            <a:off x="1218972" y="5109114"/>
            <a:ext cx="5045539" cy="1862387"/>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325" name="Google Shape;325;p9: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424c8524af_1_57: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1424c8524af_1_57: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345" name="Google Shape;345;g1424c8524af_1_57: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1424c8524af_1_111: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1424c8524af_1_111: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380" name="Google Shape;380;g1424c8524af_1_111: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2: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2:notes"/>
          <p:cNvSpPr txBox="1">
            <a:spLocks noGrp="1"/>
          </p:cNvSpPr>
          <p:nvPr>
            <p:ph type="body" idx="1"/>
          </p:nvPr>
        </p:nvSpPr>
        <p:spPr>
          <a:xfrm>
            <a:off x="673976" y="4748839"/>
            <a:ext cx="5387811" cy="3308518"/>
          </a:xfrm>
          <a:prstGeom prst="rect">
            <a:avLst/>
          </a:prstGeom>
          <a:noFill/>
          <a:ln>
            <a:noFill/>
          </a:ln>
        </p:spPr>
        <p:txBody>
          <a:bodyPr spcFirstLastPara="1" wrap="square" lIns="83125" tIns="41550" rIns="83125" bIns="4155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sz="1200" dirty="0">
              <a:solidFill>
                <a:schemeClr val="tx1"/>
              </a:solidFill>
              <a:latin typeface="Meiryo UI" panose="020B0604030504040204" pitchFamily="50" charset="-128"/>
              <a:ea typeface="Meiryo UI" panose="020B0604030504040204" pitchFamily="50" charset="-128"/>
            </a:endParaRPr>
          </a:p>
        </p:txBody>
      </p:sp>
      <p:sp>
        <p:nvSpPr>
          <p:cNvPr id="437" name="Google Shape;437;p12:notes"/>
          <p:cNvSpPr txBox="1">
            <a:spLocks noGrp="1"/>
          </p:cNvSpPr>
          <p:nvPr>
            <p:ph type="sldNum" idx="12"/>
          </p:nvPr>
        </p:nvSpPr>
        <p:spPr>
          <a:xfrm>
            <a:off x="3815868" y="9371342"/>
            <a:ext cx="2917897" cy="494971"/>
          </a:xfrm>
          <a:prstGeom prst="rect">
            <a:avLst/>
          </a:prstGeom>
          <a:noFill/>
          <a:ln>
            <a:noFill/>
          </a:ln>
        </p:spPr>
        <p:txBody>
          <a:bodyPr spcFirstLastPara="1" wrap="square" lIns="83125" tIns="41550" rIns="83125" bIns="41550" anchor="b" anchorCtr="0">
            <a:noAutofit/>
          </a:bodyPr>
          <a:lstStyle/>
          <a:p>
            <a:pPr marL="0" lvl="0" indent="0" algn="r" rtl="0">
              <a:spcBef>
                <a:spcPts val="0"/>
              </a:spcBef>
              <a:spcAft>
                <a:spcPts val="0"/>
              </a:spcAft>
              <a:buNone/>
            </a:pPr>
            <a:fld id="{00000000-1234-1234-1234-123412341234}" type="slidenum">
              <a:rPr lang="en-US" altLang="ja-JP" sz="1200">
                <a:solidFill>
                  <a:schemeClr val="dk1"/>
                </a:solidFill>
                <a:latin typeface="Arial"/>
                <a:ea typeface="Arial"/>
                <a:cs typeface="Arial"/>
                <a:sym typeface="Arial"/>
              </a:rPr>
              <a:t>56</a:t>
            </a:fld>
            <a:endParaRPr sz="1200">
              <a:solidFill>
                <a:schemeClr val="dk1"/>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13: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13:notes"/>
          <p:cNvSpPr txBox="1">
            <a:spLocks noGrp="1"/>
          </p:cNvSpPr>
          <p:nvPr>
            <p:ph type="body" idx="1"/>
          </p:nvPr>
        </p:nvSpPr>
        <p:spPr>
          <a:xfrm>
            <a:off x="1218972" y="5106424"/>
            <a:ext cx="5045539"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445" name="Google Shape;445;p13: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15: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15: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477" name="Google Shape;477;p15: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142cf40d0f7_0_6: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g142cf40d0f7_0_6:notes"/>
          <p:cNvSpPr txBox="1">
            <a:spLocks noGrp="1"/>
          </p:cNvSpPr>
          <p:nvPr>
            <p:ph type="body" idx="1"/>
          </p:nvPr>
        </p:nvSpPr>
        <p:spPr>
          <a:xfrm>
            <a:off x="1190697" y="5106424"/>
            <a:ext cx="5073900" cy="417990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en-US" sz="1200" dirty="0">
              <a:solidFill>
                <a:schemeClr val="tx1"/>
              </a:solidFill>
              <a:latin typeface="Meiryo UI" panose="020B0604030504040204" pitchFamily="50" charset="-128"/>
              <a:ea typeface="Meiryo UI" panose="020B0604030504040204" pitchFamily="50" charset="-128"/>
            </a:endParaRPr>
          </a:p>
        </p:txBody>
      </p:sp>
      <p:sp>
        <p:nvSpPr>
          <p:cNvPr id="504" name="Google Shape;504;g142cf40d0f7_0_6:notes"/>
          <p:cNvSpPr txBox="1">
            <a:spLocks noGrp="1"/>
          </p:cNvSpPr>
          <p:nvPr>
            <p:ph type="sldNum" idx="12"/>
          </p:nvPr>
        </p:nvSpPr>
        <p:spPr>
          <a:xfrm>
            <a:off x="4239456" y="10082312"/>
            <a:ext cx="3241800" cy="532500"/>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963FA24A-B145-4DC5-8F25-2D41A644D22D}" type="slidenum">
              <a:rPr kumimoji="1" lang="ja-JP" altLang="en-US" smtClean="0"/>
              <a:t>6</a:t>
            </a:fld>
            <a:endParaRPr kumimoji="1" lang="ja-JP" altLang="en-US"/>
          </a:p>
        </p:txBody>
      </p:sp>
    </p:spTree>
    <p:extLst>
      <p:ext uri="{BB962C8B-B14F-4D97-AF65-F5344CB8AC3E}">
        <p14:creationId xmlns:p14="http://schemas.microsoft.com/office/powerpoint/2010/main" val="42117337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14: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6" name="Google Shape;526;p14: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lang="ja-JP" altLang="ja-JP" sz="1200" kern="10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527" name="Google Shape;527;p14: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142cf40d0f7_0_36: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142cf40d0f7_0_36:notes"/>
          <p:cNvSpPr txBox="1">
            <a:spLocks noGrp="1"/>
          </p:cNvSpPr>
          <p:nvPr>
            <p:ph type="body" idx="1"/>
          </p:nvPr>
        </p:nvSpPr>
        <p:spPr>
          <a:xfrm>
            <a:off x="1190697" y="5106424"/>
            <a:ext cx="5073900" cy="417990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550" name="Google Shape;550;g142cf40d0f7_0_36:notes"/>
          <p:cNvSpPr txBox="1">
            <a:spLocks noGrp="1"/>
          </p:cNvSpPr>
          <p:nvPr>
            <p:ph type="sldNum" idx="12"/>
          </p:nvPr>
        </p:nvSpPr>
        <p:spPr>
          <a:xfrm>
            <a:off x="4239456" y="10082312"/>
            <a:ext cx="3241800" cy="532500"/>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7: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17: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579" name="Google Shape;579;p17: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16: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7" name="Google Shape;607;p16: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608" name="Google Shape;608;p16: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18: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18: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632" name="Google Shape;632;p18: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sz="1400">
                <a:solidFill>
                  <a:srgbClr val="000000"/>
                </a:solidFill>
                <a:latin typeface="Arial"/>
                <a:ea typeface="Arial"/>
                <a:cs typeface="Arial"/>
                <a:sym typeface="Arial"/>
              </a:rPr>
              <a:t>64</a:t>
            </a:fld>
            <a:endParaRPr sz="1400">
              <a:solidFill>
                <a:srgbClr val="000000"/>
              </a:solidFill>
              <a:latin typeface="Arial"/>
              <a:ea typeface="Arial"/>
              <a:cs typeface="Arial"/>
              <a:sym typeface="Aria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19: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19:notes"/>
          <p:cNvSpPr txBox="1">
            <a:spLocks noGrp="1"/>
          </p:cNvSpPr>
          <p:nvPr>
            <p:ph type="body" idx="1"/>
          </p:nvPr>
        </p:nvSpPr>
        <p:spPr>
          <a:xfrm>
            <a:off x="1190697" y="5106424"/>
            <a:ext cx="5073814" cy="4179981"/>
          </a:xfrm>
          <a:prstGeom prst="rect">
            <a:avLst/>
          </a:prstGeom>
          <a:noFill/>
          <a:ln>
            <a:noFill/>
          </a:ln>
        </p:spPr>
        <p:txBody>
          <a:bodyPr spcFirstLastPara="1" wrap="square" lIns="90625" tIns="45300" rIns="90625" bIns="4530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lang="ja-JP" altLang="en-US" sz="1200" u="none" strike="noStrike" kern="10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664" name="Google Shape;664;p19: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21: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21:notes"/>
          <p:cNvSpPr txBox="1">
            <a:spLocks noGrp="1"/>
          </p:cNvSpPr>
          <p:nvPr>
            <p:ph type="body" idx="1"/>
          </p:nvPr>
        </p:nvSpPr>
        <p:spPr>
          <a:xfrm>
            <a:off x="1218972" y="5119031"/>
            <a:ext cx="5045539" cy="2155032"/>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746" name="Google Shape;746;p21: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22: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3" name="Google Shape;793;p22:notes"/>
          <p:cNvSpPr txBox="1">
            <a:spLocks noGrp="1"/>
          </p:cNvSpPr>
          <p:nvPr>
            <p:ph type="body" idx="1"/>
          </p:nvPr>
        </p:nvSpPr>
        <p:spPr>
          <a:xfrm>
            <a:off x="728870" y="4748838"/>
            <a:ext cx="5387811" cy="3885223"/>
          </a:xfrm>
          <a:prstGeom prst="rect">
            <a:avLst/>
          </a:prstGeom>
          <a:noFill/>
          <a:ln>
            <a:noFill/>
          </a:ln>
        </p:spPr>
        <p:txBody>
          <a:bodyPr spcFirstLastPara="1" wrap="square" lIns="83125" tIns="41550" rIns="83125" bIns="4155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lang="ja-JP" altLang="en-US" sz="1200" u="none" kern="10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794" name="Google Shape;794;p22:notes"/>
          <p:cNvSpPr txBox="1">
            <a:spLocks noGrp="1"/>
          </p:cNvSpPr>
          <p:nvPr>
            <p:ph type="sldNum" idx="12"/>
          </p:nvPr>
        </p:nvSpPr>
        <p:spPr>
          <a:xfrm>
            <a:off x="3815868" y="9371342"/>
            <a:ext cx="2917897" cy="494971"/>
          </a:xfrm>
          <a:prstGeom prst="rect">
            <a:avLst/>
          </a:prstGeom>
          <a:noFill/>
          <a:ln>
            <a:noFill/>
          </a:ln>
        </p:spPr>
        <p:txBody>
          <a:bodyPr spcFirstLastPara="1" wrap="square" lIns="83125" tIns="41550" rIns="83125" bIns="41550" anchor="b" anchorCtr="0">
            <a:noAutofit/>
          </a:bodyPr>
          <a:lstStyle/>
          <a:p>
            <a:pPr marL="0" lvl="0" indent="0" algn="r" rtl="0">
              <a:spcBef>
                <a:spcPts val="0"/>
              </a:spcBef>
              <a:spcAft>
                <a:spcPts val="0"/>
              </a:spcAft>
              <a:buNone/>
            </a:pPr>
            <a:fld id="{00000000-1234-1234-1234-123412341234}" type="slidenum">
              <a:rPr lang="en-US" altLang="ja-JP"/>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23: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1" name="Google Shape;821;p23:notes"/>
          <p:cNvSpPr txBox="1">
            <a:spLocks noGrp="1"/>
          </p:cNvSpPr>
          <p:nvPr>
            <p:ph type="body" idx="1"/>
          </p:nvPr>
        </p:nvSpPr>
        <p:spPr>
          <a:xfrm>
            <a:off x="1205777" y="5274641"/>
            <a:ext cx="5058734" cy="3544715"/>
          </a:xfrm>
          <a:prstGeom prst="rect">
            <a:avLst/>
          </a:prstGeom>
          <a:noFill/>
          <a:ln>
            <a:noFill/>
          </a:ln>
        </p:spPr>
        <p:txBody>
          <a:bodyPr spcFirstLastPara="1" wrap="square" lIns="90625" tIns="45300" rIns="90625" bIns="45300" anchor="t" anchorCtr="0">
            <a:noAutofit/>
          </a:bodyPr>
          <a:lstStyle/>
          <a:p>
            <a:pPr marL="0" marR="0" lvl="0" indent="0" algn="l" defTabSz="829178" rtl="0" eaLnBrk="1" fontAlgn="auto" latinLnBrk="0" hangingPunct="1">
              <a:lnSpc>
                <a:spcPct val="100000"/>
              </a:lnSpc>
              <a:spcBef>
                <a:spcPts val="0"/>
              </a:spcBef>
              <a:spcAft>
                <a:spcPts val="0"/>
              </a:spcAft>
              <a:buClrTx/>
              <a:buSzPts val="1400"/>
              <a:buFontTx/>
              <a:buNone/>
              <a:tabLst/>
              <a:defRPr/>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822" name="Google Shape;822;p23: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143eb037c4f_6_0: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g143eb037c4f_6_0:notes"/>
          <p:cNvSpPr txBox="1">
            <a:spLocks noGrp="1"/>
          </p:cNvSpPr>
          <p:nvPr>
            <p:ph type="body" idx="1"/>
          </p:nvPr>
        </p:nvSpPr>
        <p:spPr>
          <a:xfrm>
            <a:off x="1205777" y="5274641"/>
            <a:ext cx="5058600" cy="354480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853" name="Google Shape;853;g143eb037c4f_6_0:notes"/>
          <p:cNvSpPr txBox="1">
            <a:spLocks noGrp="1"/>
          </p:cNvSpPr>
          <p:nvPr>
            <p:ph type="sldNum" idx="12"/>
          </p:nvPr>
        </p:nvSpPr>
        <p:spPr>
          <a:xfrm>
            <a:off x="4239456" y="10082312"/>
            <a:ext cx="3241800" cy="532500"/>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26906"/>
            <a:ext cx="4541409" cy="3885223"/>
          </a:xfrm>
        </p:spPr>
        <p:txBody>
          <a:bodyPr/>
          <a:lstStyle/>
          <a:p>
            <a:pPr marL="0" marR="0" lvl="0" indent="0" algn="l" defTabSz="829178" rtl="0" eaLnBrk="1" fontAlgn="auto" latinLnBrk="0" hangingPunct="1">
              <a:lnSpc>
                <a:spcPct val="100000"/>
              </a:lnSpc>
              <a:spcBef>
                <a:spcPts val="0"/>
              </a:spcBef>
              <a:spcAft>
                <a:spcPts val="0"/>
              </a:spcAft>
              <a:buClrTx/>
              <a:buSzTx/>
              <a:buFontTx/>
              <a:buNone/>
              <a:tabLst/>
              <a:defRPr/>
            </a:pPr>
            <a:endParaRPr lang="ja-JP" altLang="en-US"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7</a:t>
            </a:fld>
            <a:endParaRPr kumimoji="1" lang="ja-JP" altLang="en-US"/>
          </a:p>
        </p:txBody>
      </p:sp>
    </p:spTree>
    <p:extLst>
      <p:ext uri="{BB962C8B-B14F-4D97-AF65-F5344CB8AC3E}">
        <p14:creationId xmlns:p14="http://schemas.microsoft.com/office/powerpoint/2010/main" val="13483866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24: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4" name="Google Shape;874;p24:notes"/>
          <p:cNvSpPr txBox="1">
            <a:spLocks noGrp="1"/>
          </p:cNvSpPr>
          <p:nvPr>
            <p:ph type="body" idx="1"/>
          </p:nvPr>
        </p:nvSpPr>
        <p:spPr>
          <a:xfrm>
            <a:off x="1213317" y="5231779"/>
            <a:ext cx="5045539" cy="3816178"/>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875" name="Google Shape;875;p24: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25: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9" name="Google Shape;889;p25:notes"/>
          <p:cNvSpPr txBox="1">
            <a:spLocks noGrp="1"/>
          </p:cNvSpPr>
          <p:nvPr>
            <p:ph type="body" idx="1"/>
          </p:nvPr>
        </p:nvSpPr>
        <p:spPr>
          <a:xfrm>
            <a:off x="673976" y="4748839"/>
            <a:ext cx="5387811" cy="3156118"/>
          </a:xfrm>
          <a:prstGeom prst="rect">
            <a:avLst/>
          </a:prstGeom>
          <a:noFill/>
          <a:ln>
            <a:noFill/>
          </a:ln>
        </p:spPr>
        <p:txBody>
          <a:bodyPr spcFirstLastPara="1" wrap="square" lIns="83125" tIns="41550" rIns="83125" bIns="41550" anchor="t" anchorCtr="0">
            <a:noAutofit/>
          </a:bodyPr>
          <a:lstStyle/>
          <a:p>
            <a:pPr marL="0" lvl="0" indent="0" algn="l" rtl="0">
              <a:spcBef>
                <a:spcPts val="0"/>
              </a:spcBef>
              <a:spcAft>
                <a:spcPts val="0"/>
              </a:spcAft>
              <a:buNone/>
            </a:pP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890" name="Google Shape;890;p25:notes"/>
          <p:cNvSpPr txBox="1">
            <a:spLocks noGrp="1"/>
          </p:cNvSpPr>
          <p:nvPr>
            <p:ph type="sldNum" idx="12"/>
          </p:nvPr>
        </p:nvSpPr>
        <p:spPr>
          <a:xfrm>
            <a:off x="3815868" y="9371342"/>
            <a:ext cx="2917897" cy="494971"/>
          </a:xfrm>
          <a:prstGeom prst="rect">
            <a:avLst/>
          </a:prstGeom>
          <a:noFill/>
          <a:ln>
            <a:noFill/>
          </a:ln>
        </p:spPr>
        <p:txBody>
          <a:bodyPr spcFirstLastPara="1" wrap="square" lIns="83125" tIns="41550" rIns="83125" bIns="41550" anchor="b" anchorCtr="0">
            <a:noAutofit/>
          </a:bodyPr>
          <a:lstStyle/>
          <a:p>
            <a:pPr marL="0" lvl="0" indent="0" algn="r" rtl="0">
              <a:spcBef>
                <a:spcPts val="0"/>
              </a:spcBef>
              <a:spcAft>
                <a:spcPts val="0"/>
              </a:spcAft>
              <a:buNone/>
            </a:pPr>
            <a:fld id="{00000000-1234-1234-1234-123412341234}" type="slidenum">
              <a:rPr lang="en-US" altLang="ja-JP"/>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p26:notes"/>
          <p:cNvSpPr>
            <a:spLocks noGrp="1" noRot="1" noChangeAspect="1"/>
          </p:cNvSpPr>
          <p:nvPr>
            <p:ph type="sldImg" idx="2"/>
          </p:nvPr>
        </p:nvSpPr>
        <p:spPr>
          <a:xfrm>
            <a:off x="1355725" y="1328738"/>
            <a:ext cx="4772025" cy="3579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7" name="Google Shape;897;p26:notes"/>
          <p:cNvSpPr txBox="1">
            <a:spLocks noGrp="1"/>
          </p:cNvSpPr>
          <p:nvPr>
            <p:ph type="body" idx="1"/>
          </p:nvPr>
        </p:nvSpPr>
        <p:spPr>
          <a:xfrm>
            <a:off x="1218972" y="5106424"/>
            <a:ext cx="5045539" cy="4179981"/>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898" name="Google Shape;898;p26:notes"/>
          <p:cNvSpPr txBox="1">
            <a:spLocks noGrp="1"/>
          </p:cNvSpPr>
          <p:nvPr>
            <p:ph type="sldNum" idx="12"/>
          </p:nvPr>
        </p:nvSpPr>
        <p:spPr>
          <a:xfrm>
            <a:off x="4239456" y="10082312"/>
            <a:ext cx="3241806" cy="532524"/>
          </a:xfrm>
          <a:prstGeom prst="rect">
            <a:avLst/>
          </a:prstGeom>
          <a:noFill/>
          <a:ln>
            <a:noFill/>
          </a:ln>
        </p:spPr>
        <p:txBody>
          <a:bodyPr spcFirstLastPara="1" wrap="square" lIns="90625" tIns="45300" rIns="90625" bIns="45300" anchor="b" anchorCtr="0">
            <a:noAutofit/>
          </a:bodyPr>
          <a:lstStyle/>
          <a:p>
            <a:pPr marL="0" lvl="0" indent="0" algn="r" rtl="0">
              <a:spcBef>
                <a:spcPts val="0"/>
              </a:spcBef>
              <a:spcAft>
                <a:spcPts val="0"/>
              </a:spcAft>
              <a:buNone/>
            </a:pPr>
            <a:fld id="{00000000-1234-1234-1234-123412341234}" type="slidenum">
              <a:rPr lang="en-US" altLang="ja-JP"/>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g14384bf8b8a_2_133: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5" name="Google Shape;925;g14384bf8b8a_2_133: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a:solidFill>
                <a:schemeClr val="tx1"/>
              </a:solidFill>
              <a:latin typeface="Meiryo UI" panose="020B0604030504040204" pitchFamily="50" charset="-128"/>
              <a:ea typeface="Meiryo UI" panose="020B0604030504040204" pitchFamily="50" charset="-128"/>
            </a:endParaRPr>
          </a:p>
        </p:txBody>
      </p:sp>
      <p:sp>
        <p:nvSpPr>
          <p:cNvPr id="926" name="Google Shape;926;g14384bf8b8a_2_133: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g14384bf8b8a_2_163: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2" name="Google Shape;952;g14384bf8b8a_2_163: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953" name="Google Shape;953;g14384bf8b8a_2_163: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g14384bf8b8a_2_194: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6" name="Google Shape;986;g14384bf8b8a_2_194: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a:solidFill>
                <a:schemeClr val="tx1"/>
              </a:solidFill>
              <a:latin typeface="Meiryo UI" panose="020B0604030504040204" pitchFamily="50" charset="-128"/>
              <a:ea typeface="Meiryo UI" panose="020B0604030504040204" pitchFamily="50" charset="-128"/>
            </a:endParaRPr>
          </a:p>
          <a:p>
            <a:pPr marL="0" lvl="0" indent="0" algn="l" rtl="0">
              <a:spcBef>
                <a:spcPts val="0"/>
              </a:spcBef>
              <a:spcAft>
                <a:spcPts val="0"/>
              </a:spcAft>
              <a:buNone/>
            </a:pPr>
            <a:endParaRPr sz="1200">
              <a:solidFill>
                <a:schemeClr val="tx1"/>
              </a:solidFill>
              <a:latin typeface="Meiryo UI" panose="020B0604030504040204" pitchFamily="50" charset="-128"/>
              <a:ea typeface="Meiryo UI" panose="020B0604030504040204" pitchFamily="50" charset="-128"/>
            </a:endParaRPr>
          </a:p>
        </p:txBody>
      </p:sp>
      <p:sp>
        <p:nvSpPr>
          <p:cNvPr id="987" name="Google Shape;987;g14384bf8b8a_2_194: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g143eb037c4f_1_5: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7" name="Google Shape;1007;g143eb037c4f_1_5: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a:solidFill>
                <a:schemeClr val="tx1"/>
              </a:solidFill>
              <a:latin typeface="Meiryo UI" panose="020B0604030504040204" pitchFamily="50" charset="-128"/>
              <a:ea typeface="Meiryo UI" panose="020B0604030504040204" pitchFamily="50" charset="-128"/>
            </a:endParaRPr>
          </a:p>
        </p:txBody>
      </p:sp>
      <p:sp>
        <p:nvSpPr>
          <p:cNvPr id="1008" name="Google Shape;1008;g143eb037c4f_1_5: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g143eb037c4f_1_35: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8" name="Google Shape;1028;g143eb037c4f_1_35: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a:solidFill>
                <a:schemeClr val="tx1"/>
              </a:solidFill>
              <a:latin typeface="Meiryo UI" panose="020B0604030504040204" pitchFamily="50" charset="-128"/>
              <a:ea typeface="Meiryo UI" panose="020B0604030504040204" pitchFamily="50" charset="-128"/>
            </a:endParaRPr>
          </a:p>
        </p:txBody>
      </p:sp>
      <p:sp>
        <p:nvSpPr>
          <p:cNvPr id="1029" name="Google Shape;1029;g143eb037c4f_1_35: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143eb037c4f_1_81: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8" name="Google Shape;1058;g143eb037c4f_1_81: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1059" name="Google Shape;1059;g143eb037c4f_1_81: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1"/>
        <p:cNvGrpSpPr/>
        <p:nvPr/>
      </p:nvGrpSpPr>
      <p:grpSpPr>
        <a:xfrm>
          <a:off x="0" y="0"/>
          <a:ext cx="0" cy="0"/>
          <a:chOff x="0" y="0"/>
          <a:chExt cx="0" cy="0"/>
        </a:xfrm>
      </p:grpSpPr>
      <p:sp>
        <p:nvSpPr>
          <p:cNvPr id="1082" name="Google Shape;1082;g143eb037c4f_1_105: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3" name="Google Shape;1083;g143eb037c4f_1_105: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1084" name="Google Shape;1084;g143eb037c4f_1_105: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0938" y="1235075"/>
            <a:ext cx="4433887" cy="3327400"/>
          </a:xfrm>
        </p:spPr>
      </p:sp>
      <p:sp>
        <p:nvSpPr>
          <p:cNvPr id="3" name="ノート プレースホルダー 2"/>
          <p:cNvSpPr>
            <a:spLocks noGrp="1"/>
          </p:cNvSpPr>
          <p:nvPr>
            <p:ph type="body" idx="1"/>
          </p:nvPr>
        </p:nvSpPr>
        <p:spPr>
          <a:xfrm>
            <a:off x="1097178" y="4748836"/>
            <a:ext cx="4541409" cy="3079919"/>
          </a:xfrm>
        </p:spPr>
        <p:txBody>
          <a:bodyPr/>
          <a:lstStyle/>
          <a:p>
            <a:endParaRPr lang="en-US" altLang="ja-JP" sz="1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8</a:t>
            </a:fld>
            <a:endParaRPr kumimoji="1" lang="ja-JP" altLang="en-US"/>
          </a:p>
        </p:txBody>
      </p:sp>
    </p:spTree>
    <p:extLst>
      <p:ext uri="{BB962C8B-B14F-4D97-AF65-F5344CB8AC3E}">
        <p14:creationId xmlns:p14="http://schemas.microsoft.com/office/powerpoint/2010/main" val="14170846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4"/>
        <p:cNvGrpSpPr/>
        <p:nvPr/>
      </p:nvGrpSpPr>
      <p:grpSpPr>
        <a:xfrm>
          <a:off x="0" y="0"/>
          <a:ext cx="0" cy="0"/>
          <a:chOff x="0" y="0"/>
          <a:chExt cx="0" cy="0"/>
        </a:xfrm>
      </p:grpSpPr>
      <p:sp>
        <p:nvSpPr>
          <p:cNvPr id="1115" name="Google Shape;1115;g143eb037c4f_1_137:notes"/>
          <p:cNvSpPr>
            <a:spLocks noGrp="1" noRot="1" noChangeAspect="1"/>
          </p:cNvSpPr>
          <p:nvPr>
            <p:ph type="sldImg" idx="2"/>
          </p:nvPr>
        </p:nvSpPr>
        <p:spPr>
          <a:xfrm>
            <a:off x="1150938" y="1235075"/>
            <a:ext cx="4433887" cy="33274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6" name="Google Shape;1116;g143eb037c4f_1_137:notes"/>
          <p:cNvSpPr txBox="1">
            <a:spLocks noGrp="1"/>
          </p:cNvSpPr>
          <p:nvPr>
            <p:ph type="body" idx="1"/>
          </p:nvPr>
        </p:nvSpPr>
        <p:spPr>
          <a:xfrm>
            <a:off x="673976" y="4748838"/>
            <a:ext cx="5387700" cy="3885300"/>
          </a:xfrm>
          <a:prstGeom prst="rect">
            <a:avLst/>
          </a:prstGeom>
        </p:spPr>
        <p:txBody>
          <a:bodyPr spcFirstLastPara="1" wrap="square" lIns="83125" tIns="41550" rIns="83125" bIns="41550" anchor="t" anchorCtr="0">
            <a:noAutofit/>
          </a:bodyPr>
          <a:lstStyle/>
          <a:p>
            <a:pPr marL="0" lvl="0" indent="0" algn="l" rtl="0">
              <a:spcBef>
                <a:spcPts val="0"/>
              </a:spcBef>
              <a:spcAft>
                <a:spcPts val="0"/>
              </a:spcAft>
              <a:buNone/>
            </a:pPr>
            <a:endParaRPr sz="1200" dirty="0">
              <a:solidFill>
                <a:schemeClr val="tx1"/>
              </a:solidFill>
              <a:latin typeface="Meiryo UI" panose="020B0604030504040204" pitchFamily="50" charset="-128"/>
              <a:ea typeface="Meiryo UI" panose="020B0604030504040204" pitchFamily="50" charset="-128"/>
            </a:endParaRPr>
          </a:p>
        </p:txBody>
      </p:sp>
      <p:sp>
        <p:nvSpPr>
          <p:cNvPr id="1117" name="Google Shape;1117;g143eb037c4f_1_137:notes"/>
          <p:cNvSpPr txBox="1">
            <a:spLocks noGrp="1"/>
          </p:cNvSpPr>
          <p:nvPr>
            <p:ph type="sldNum" idx="12"/>
          </p:nvPr>
        </p:nvSpPr>
        <p:spPr>
          <a:xfrm>
            <a:off x="3815868" y="9371342"/>
            <a:ext cx="2917800" cy="495000"/>
          </a:xfrm>
          <a:prstGeom prst="rect">
            <a:avLst/>
          </a:prstGeom>
        </p:spPr>
        <p:txBody>
          <a:bodyPr spcFirstLastPara="1" wrap="square" lIns="83125" tIns="41550" rIns="83125" bIns="415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80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841375" y="1136650"/>
            <a:ext cx="4435475" cy="3327400"/>
          </a:xfrm>
        </p:spPr>
      </p:sp>
      <p:sp>
        <p:nvSpPr>
          <p:cNvPr id="3" name="ノート プレースホルダー 2"/>
          <p:cNvSpPr>
            <a:spLocks noGrp="1"/>
          </p:cNvSpPr>
          <p:nvPr>
            <p:ph type="body" idx="1"/>
          </p:nvPr>
        </p:nvSpPr>
        <p:spPr>
          <a:xfrm>
            <a:off x="788950" y="4748838"/>
            <a:ext cx="4541409" cy="1801363"/>
          </a:xfrm>
        </p:spPr>
        <p:txBody>
          <a:bodyPr/>
          <a:lstStyle/>
          <a:p>
            <a:endParaRPr lang="ja-JP" alt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9</a:t>
            </a:fld>
            <a:endParaRPr kumimoji="1" lang="ja-JP" altLang="en-US"/>
          </a:p>
        </p:txBody>
      </p:sp>
    </p:spTree>
    <p:extLst>
      <p:ext uri="{BB962C8B-B14F-4D97-AF65-F5344CB8AC3E}">
        <p14:creationId xmlns:p14="http://schemas.microsoft.com/office/powerpoint/2010/main" val="2087033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Blank">
    <p:spTree>
      <p:nvGrpSpPr>
        <p:cNvPr id="1" name=""/>
        <p:cNvGrpSpPr/>
        <p:nvPr/>
      </p:nvGrpSpPr>
      <p:grpSpPr>
        <a:xfrm>
          <a:off x="0" y="0"/>
          <a:ext cx="0" cy="0"/>
          <a:chOff x="0" y="0"/>
          <a:chExt cx="0" cy="0"/>
        </a:xfrm>
      </p:grpSpPr>
      <p:cxnSp>
        <p:nvCxnSpPr>
          <p:cNvPr id="2" name="直線コネクタ 1"/>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Title 1"/>
          <p:cNvSpPr>
            <a:spLocks noGrp="1"/>
          </p:cNvSpPr>
          <p:nvPr>
            <p:ph type="ctrTitle"/>
          </p:nvPr>
        </p:nvSpPr>
        <p:spPr>
          <a:xfrm>
            <a:off x="1784498" y="516168"/>
            <a:ext cx="6682225" cy="540000"/>
          </a:xfrm>
          <a:prstGeom prst="rect">
            <a:avLst/>
          </a:prstGeom>
        </p:spPr>
        <p:txBody>
          <a:bodyPr anchor="b">
            <a:normAutofit/>
          </a:bodyPr>
          <a:lstStyle>
            <a:lvl1pPr algn="l">
              <a:defRPr sz="3018"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789611" y="1409398"/>
            <a:ext cx="6682225" cy="348237"/>
          </a:xfrm>
          <a:prstGeom prst="rect">
            <a:avLst/>
          </a:prstGeom>
        </p:spPr>
        <p:txBody>
          <a:bodyPr/>
          <a:lstStyle>
            <a:lvl1pPr marL="0" indent="0" algn="l">
              <a:buNone/>
              <a:defRPr sz="2263" b="1" i="0">
                <a:latin typeface="Meiryo" charset="-128"/>
                <a:ea typeface="Meiryo" charset="-128"/>
                <a:cs typeface="Meiryo" charset="-128"/>
              </a:defRPr>
            </a:lvl1pPr>
            <a:lvl2pPr marL="431124" indent="0" algn="ctr">
              <a:buNone/>
              <a:defRPr sz="1884"/>
            </a:lvl2pPr>
            <a:lvl3pPr marL="862246" indent="0" algn="ctr">
              <a:buNone/>
              <a:defRPr sz="1697"/>
            </a:lvl3pPr>
            <a:lvl4pPr marL="1293370" indent="0" algn="ctr">
              <a:buNone/>
              <a:defRPr sz="1508"/>
            </a:lvl4pPr>
            <a:lvl5pPr marL="1724493" indent="0" algn="ctr">
              <a:buNone/>
              <a:defRPr sz="1508"/>
            </a:lvl5pPr>
            <a:lvl6pPr marL="2155617" indent="0" algn="ctr">
              <a:buNone/>
              <a:defRPr sz="1508"/>
            </a:lvl6pPr>
            <a:lvl7pPr marL="2586741" indent="0" algn="ctr">
              <a:buNone/>
              <a:defRPr sz="1508"/>
            </a:lvl7pPr>
            <a:lvl8pPr marL="3017863" indent="0" algn="ctr">
              <a:buNone/>
              <a:defRPr sz="1508"/>
            </a:lvl8pPr>
            <a:lvl9pPr marL="3448987" indent="0" algn="ctr">
              <a:buNone/>
              <a:defRPr sz="1508"/>
            </a:lvl9pPr>
          </a:lstStyle>
          <a:p>
            <a:r>
              <a:rPr lang="ja-JP" altLang="en-US" dirty="0"/>
              <a:t>マスター サブタイトルの書式設定</a:t>
            </a:r>
            <a:endParaRPr lang="en-US" dirty="0"/>
          </a:p>
        </p:txBody>
      </p:sp>
      <p:cxnSp>
        <p:nvCxnSpPr>
          <p:cNvPr id="4" name="直線コネクタ 3"/>
          <p:cNvCxnSpPr/>
          <p:nvPr userDrawn="1"/>
        </p:nvCxnSpPr>
        <p:spPr>
          <a:xfrm>
            <a:off x="242164" y="1250617"/>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userDrawn="1"/>
        </p:nvCxnSpPr>
        <p:spPr>
          <a:xfrm>
            <a:off x="1690688" y="1265237"/>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Title 1"/>
          <p:cNvSpPr>
            <a:spLocks noGrp="1"/>
          </p:cNvSpPr>
          <p:nvPr>
            <p:ph type="ctrTitle"/>
          </p:nvPr>
        </p:nvSpPr>
        <p:spPr>
          <a:xfrm>
            <a:off x="1784498" y="516168"/>
            <a:ext cx="6682225" cy="540000"/>
          </a:xfrm>
          <a:prstGeom prst="rect">
            <a:avLst/>
          </a:prstGeom>
        </p:spPr>
        <p:txBody>
          <a:bodyPr anchor="b">
            <a:normAutofit/>
          </a:bodyPr>
          <a:lstStyle>
            <a:lvl1pPr algn="l">
              <a:defRPr sz="3018"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24337" y="1409398"/>
            <a:ext cx="6682225" cy="348237"/>
          </a:xfrm>
          <a:prstGeom prst="rect">
            <a:avLst/>
          </a:prstGeom>
        </p:spPr>
        <p:txBody>
          <a:bodyPr/>
          <a:lstStyle>
            <a:lvl1pPr marL="0" indent="0" algn="l">
              <a:buNone/>
              <a:defRPr sz="2263" b="1" i="0">
                <a:latin typeface="Meiryo" charset="-128"/>
                <a:ea typeface="Meiryo" charset="-128"/>
                <a:cs typeface="Meiryo" charset="-128"/>
              </a:defRPr>
            </a:lvl1pPr>
            <a:lvl2pPr marL="431124" indent="0" algn="ctr">
              <a:buNone/>
              <a:defRPr sz="1884"/>
            </a:lvl2pPr>
            <a:lvl3pPr marL="862246" indent="0" algn="ctr">
              <a:buNone/>
              <a:defRPr sz="1697"/>
            </a:lvl3pPr>
            <a:lvl4pPr marL="1293370" indent="0" algn="ctr">
              <a:buNone/>
              <a:defRPr sz="1508"/>
            </a:lvl4pPr>
            <a:lvl5pPr marL="1724493" indent="0" algn="ctr">
              <a:buNone/>
              <a:defRPr sz="1508"/>
            </a:lvl5pPr>
            <a:lvl6pPr marL="2155617" indent="0" algn="ctr">
              <a:buNone/>
              <a:defRPr sz="1508"/>
            </a:lvl6pPr>
            <a:lvl7pPr marL="2586741" indent="0" algn="ctr">
              <a:buNone/>
              <a:defRPr sz="1508"/>
            </a:lvl7pPr>
            <a:lvl8pPr marL="3017863" indent="0" algn="ctr">
              <a:buNone/>
              <a:defRPr sz="1508"/>
            </a:lvl8pPr>
            <a:lvl9pPr marL="3448987" indent="0" algn="ctr">
              <a:buNone/>
              <a:defRPr sz="1508"/>
            </a:lvl9pPr>
          </a:lstStyle>
          <a:p>
            <a:r>
              <a:rPr lang="ja-JP" altLang="en-US" dirty="0"/>
              <a:t>マスター サブタイトルの書式設定</a:t>
            </a:r>
            <a:endParaRPr lang="en-US" dirty="0"/>
          </a:p>
        </p:txBody>
      </p:sp>
      <p:cxnSp>
        <p:nvCxnSpPr>
          <p:cNvPr id="4" name="直線コネクタ 3"/>
          <p:cNvCxnSpPr/>
          <p:nvPr userDrawn="1"/>
        </p:nvCxnSpPr>
        <p:spPr>
          <a:xfrm>
            <a:off x="242164" y="1250617"/>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97975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タイトル スライド">
    <p:spTree>
      <p:nvGrpSpPr>
        <p:cNvPr id="1" name=""/>
        <p:cNvGrpSpPr/>
        <p:nvPr/>
      </p:nvGrpSpPr>
      <p:grpSpPr>
        <a:xfrm>
          <a:off x="0" y="0"/>
          <a:ext cx="0" cy="0"/>
          <a:chOff x="0" y="0"/>
          <a:chExt cx="0" cy="0"/>
        </a:xfrm>
      </p:grpSpPr>
      <p:cxnSp>
        <p:nvCxnSpPr>
          <p:cNvPr id="9" name="直線コネクタ 8"/>
          <p:cNvCxnSpPr/>
          <p:nvPr userDrawn="1"/>
        </p:nvCxnSpPr>
        <p:spPr>
          <a:xfrm>
            <a:off x="242164" y="1250617"/>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1690688" y="1265237"/>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77224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13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0E73841C-3A9B-4483-842E-4AF80DB40124}"/>
              </a:ext>
            </a:extLst>
          </p:cNvPr>
          <p:cNvGraphicFramePr>
            <a:graphicFrameLocks noChangeAspect="1"/>
          </p:cNvGraphicFramePr>
          <p:nvPr userDrawn="1">
            <p:custDataLst>
              <p:tags r:id="rId8"/>
            </p:custDataLst>
            <p:extLst>
              <p:ext uri="{D42A27DB-BD31-4B8C-83A1-F6EECF244321}">
                <p14:modId xmlns:p14="http://schemas.microsoft.com/office/powerpoint/2010/main" val="32120893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9" imgW="469" imgH="470" progId="TCLayout.ActiveDocument.1">
                  <p:embed/>
                </p:oleObj>
              </mc:Choice>
              <mc:Fallback>
                <p:oleObj name="think-cell スライド" r:id="rId9" imgW="469" imgH="470"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7" name="角丸四角形 6"/>
          <p:cNvSpPr/>
          <p:nvPr userDrawn="1"/>
        </p:nvSpPr>
        <p:spPr>
          <a:xfrm>
            <a:off x="251642" y="19353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697"/>
          </a:p>
        </p:txBody>
      </p:sp>
      <p:sp>
        <p:nvSpPr>
          <p:cNvPr id="8" name="円/楕円 7"/>
          <p:cNvSpPr/>
          <p:nvPr userDrawn="1"/>
        </p:nvSpPr>
        <p:spPr>
          <a:xfrm>
            <a:off x="4397495"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97"/>
          </a:p>
        </p:txBody>
      </p:sp>
      <p:sp>
        <p:nvSpPr>
          <p:cNvPr id="9" name="Slide Number Placeholder 5"/>
          <p:cNvSpPr txBox="1">
            <a:spLocks/>
          </p:cNvSpPr>
          <p:nvPr userDrawn="1"/>
        </p:nvSpPr>
        <p:spPr>
          <a:xfrm>
            <a:off x="4221932" y="6328430"/>
            <a:ext cx="720000" cy="360000"/>
          </a:xfrm>
          <a:prstGeom prst="rect">
            <a:avLst/>
          </a:prstGeom>
        </p:spPr>
        <p:txBody>
          <a:bodyPr vert="horz" lIns="86228" tIns="43114" rIns="86228" bIns="43114"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z="1508" smtClean="0"/>
              <a:pPr/>
              <a:t>‹#›</a:t>
            </a:fld>
            <a:endParaRPr lang="ja-JP" altLang="en-US" sz="1508" dirty="0"/>
          </a:p>
        </p:txBody>
      </p:sp>
    </p:spTree>
  </p:cSld>
  <p:clrMap bg1="lt1" tx1="dk1" bg2="lt2" tx2="dk2" accent1="accent1" accent2="accent2" accent3="accent3" accent4="accent4" accent5="accent5" accent6="accent6" hlink="hlink" folHlink="folHlink"/>
  <p:sldLayoutIdLst>
    <p:sldLayoutId id="2147483665" r:id="rId1"/>
    <p:sldLayoutId id="2147483669" r:id="rId2"/>
    <p:sldLayoutId id="2147483670" r:id="rId3"/>
    <p:sldLayoutId id="2147483671" r:id="rId4"/>
    <p:sldLayoutId id="2147483668" r:id="rId5"/>
    <p:sldLayoutId id="2147483667" r:id="rId6"/>
  </p:sldLayoutIdLst>
  <p:txStyles>
    <p:titleStyle>
      <a:lvl1pPr>
        <a:defRPr>
          <a:latin typeface="+mj-lt"/>
          <a:ea typeface="+mj-ea"/>
          <a:cs typeface="+mj-cs"/>
        </a:defRPr>
      </a:lvl1pPr>
    </p:titleStyle>
    <p:bodyStyle>
      <a:lvl1pPr marL="0">
        <a:defRPr>
          <a:latin typeface="+mn-lt"/>
          <a:ea typeface="+mn-ea"/>
          <a:cs typeface="+mn-cs"/>
        </a:defRPr>
      </a:lvl1pPr>
      <a:lvl2pPr marL="390958">
        <a:defRPr>
          <a:latin typeface="+mn-lt"/>
          <a:ea typeface="+mn-ea"/>
          <a:cs typeface="+mn-cs"/>
        </a:defRPr>
      </a:lvl2pPr>
      <a:lvl3pPr marL="781915">
        <a:defRPr>
          <a:latin typeface="+mn-lt"/>
          <a:ea typeface="+mn-ea"/>
          <a:cs typeface="+mn-cs"/>
        </a:defRPr>
      </a:lvl3pPr>
      <a:lvl4pPr marL="1172872">
        <a:defRPr>
          <a:latin typeface="+mn-lt"/>
          <a:ea typeface="+mn-ea"/>
          <a:cs typeface="+mn-cs"/>
        </a:defRPr>
      </a:lvl4pPr>
      <a:lvl5pPr marL="1563829">
        <a:defRPr>
          <a:latin typeface="+mn-lt"/>
          <a:ea typeface="+mn-ea"/>
          <a:cs typeface="+mn-cs"/>
        </a:defRPr>
      </a:lvl5pPr>
      <a:lvl6pPr marL="1954787">
        <a:defRPr>
          <a:latin typeface="+mn-lt"/>
          <a:ea typeface="+mn-ea"/>
          <a:cs typeface="+mn-cs"/>
        </a:defRPr>
      </a:lvl6pPr>
      <a:lvl7pPr marL="2345745">
        <a:defRPr>
          <a:latin typeface="+mn-lt"/>
          <a:ea typeface="+mn-ea"/>
          <a:cs typeface="+mn-cs"/>
        </a:defRPr>
      </a:lvl7pPr>
      <a:lvl8pPr marL="2736702">
        <a:defRPr>
          <a:latin typeface="+mn-lt"/>
          <a:ea typeface="+mn-ea"/>
          <a:cs typeface="+mn-cs"/>
        </a:defRPr>
      </a:lvl8pPr>
      <a:lvl9pPr marL="3127659">
        <a:defRPr>
          <a:latin typeface="+mn-lt"/>
          <a:ea typeface="+mn-ea"/>
          <a:cs typeface="+mn-cs"/>
        </a:defRPr>
      </a:lvl9pPr>
    </p:bodyStyle>
    <p:otherStyle>
      <a:lvl1pPr marL="0">
        <a:defRPr>
          <a:latin typeface="+mn-lt"/>
          <a:ea typeface="+mn-ea"/>
          <a:cs typeface="+mn-cs"/>
        </a:defRPr>
      </a:lvl1pPr>
      <a:lvl2pPr marL="390958">
        <a:defRPr>
          <a:latin typeface="+mn-lt"/>
          <a:ea typeface="+mn-ea"/>
          <a:cs typeface="+mn-cs"/>
        </a:defRPr>
      </a:lvl2pPr>
      <a:lvl3pPr marL="781915">
        <a:defRPr>
          <a:latin typeface="+mn-lt"/>
          <a:ea typeface="+mn-ea"/>
          <a:cs typeface="+mn-cs"/>
        </a:defRPr>
      </a:lvl3pPr>
      <a:lvl4pPr marL="1172872">
        <a:defRPr>
          <a:latin typeface="+mn-lt"/>
          <a:ea typeface="+mn-ea"/>
          <a:cs typeface="+mn-cs"/>
        </a:defRPr>
      </a:lvl4pPr>
      <a:lvl5pPr marL="1563829">
        <a:defRPr>
          <a:latin typeface="+mn-lt"/>
          <a:ea typeface="+mn-ea"/>
          <a:cs typeface="+mn-cs"/>
        </a:defRPr>
      </a:lvl5pPr>
      <a:lvl6pPr marL="1954787">
        <a:defRPr>
          <a:latin typeface="+mn-lt"/>
          <a:ea typeface="+mn-ea"/>
          <a:cs typeface="+mn-cs"/>
        </a:defRPr>
      </a:lvl6pPr>
      <a:lvl7pPr marL="2345745">
        <a:defRPr>
          <a:latin typeface="+mn-lt"/>
          <a:ea typeface="+mn-ea"/>
          <a:cs typeface="+mn-cs"/>
        </a:defRPr>
      </a:lvl7pPr>
      <a:lvl8pPr marL="2736702">
        <a:defRPr>
          <a:latin typeface="+mn-lt"/>
          <a:ea typeface="+mn-ea"/>
          <a:cs typeface="+mn-cs"/>
        </a:defRPr>
      </a:lvl8pPr>
      <a:lvl9pPr marL="3127659">
        <a:defRPr>
          <a:latin typeface="+mn-lt"/>
          <a:ea typeface="+mn-ea"/>
          <a:cs typeface="+mn-cs"/>
        </a:defRPr>
      </a:lvl9pPr>
    </p:otherStyle>
  </p:txStyles>
  <p:extLst>
    <p:ext uri="{27BBF7A9-308A-43DC-89C8-2F10F3537804}">
      <p15:sldGuideLst xmlns:p15="http://schemas.microsoft.com/office/powerpoint/2012/main">
        <p15:guide id="1" orient="horz" pos="2840" userDrawn="1">
          <p15:clr>
            <a:srgbClr val="F26B43"/>
          </p15:clr>
        </p15:guide>
        <p15:guide id="2" pos="2880" userDrawn="1">
          <p15:clr>
            <a:srgbClr val="F26B43"/>
          </p15:clr>
        </p15:guide>
        <p15:guide id="3" pos="161" userDrawn="1">
          <p15:clr>
            <a:srgbClr val="F26B43"/>
          </p15:clr>
        </p15:guide>
        <p15:guide id="4" pos="382" userDrawn="1">
          <p15:clr>
            <a:srgbClr val="F26B43"/>
          </p15:clr>
        </p15:guide>
        <p15:guide id="5" pos="1065" userDrawn="1">
          <p15:clr>
            <a:srgbClr val="F26B43"/>
          </p15:clr>
        </p15:guide>
        <p15:guide id="6" pos="1179" userDrawn="1">
          <p15:clr>
            <a:srgbClr val="F26B43"/>
          </p15:clr>
        </p15:guide>
        <p15:guide id="7" pos="5599" userDrawn="1">
          <p15:clr>
            <a:srgbClr val="F26B43"/>
          </p15:clr>
        </p15:guide>
        <p15:guide id="8" pos="5378" userDrawn="1">
          <p15:clr>
            <a:srgbClr val="F26B43"/>
          </p15:clr>
        </p15:guide>
        <p15:guide id="9" orient="horz" pos="121" userDrawn="1">
          <p15:clr>
            <a:srgbClr val="F26B43"/>
          </p15:clr>
        </p15:guide>
        <p15:guide id="10" orient="horz" pos="348" userDrawn="1">
          <p15:clr>
            <a:srgbClr val="F26B43"/>
          </p15:clr>
        </p15:guide>
        <p15:guide id="11" orient="horz" pos="569" userDrawn="1">
          <p15:clr>
            <a:srgbClr val="F26B43"/>
          </p15:clr>
        </p15:guide>
        <p15:guide id="12" orient="horz" pos="800" userDrawn="1">
          <p15:clr>
            <a:srgbClr val="F26B43"/>
          </p15:clr>
        </p15:guide>
        <p15:guide id="13" orient="horz" pos="911" userDrawn="1">
          <p15:clr>
            <a:srgbClr val="F26B43"/>
          </p15:clr>
        </p15:guide>
        <p15:guide id="14" orient="horz" pos="1025" userDrawn="1">
          <p15:clr>
            <a:srgbClr val="F26B43"/>
          </p15:clr>
        </p15:guide>
        <p15:guide id="15" orient="horz" pos="1252" userDrawn="1">
          <p15:clr>
            <a:srgbClr val="F26B43"/>
          </p15:clr>
        </p15:guide>
        <p15:guide id="16" orient="horz" pos="1480" userDrawn="1">
          <p15:clr>
            <a:srgbClr val="F26B43"/>
          </p15:clr>
        </p15:guide>
        <p15:guide id="17" orient="horz" pos="4086" userDrawn="1">
          <p15:clr>
            <a:srgbClr val="F26B43"/>
          </p15:clr>
        </p15:guide>
        <p15:guide id="18" orient="horz" pos="3858" userDrawn="1">
          <p15:clr>
            <a:srgbClr val="F26B43"/>
          </p15:clr>
        </p15:guide>
        <p15:guide id="19" orient="horz" pos="229" userDrawn="1">
          <p15:clr>
            <a:srgbClr val="F26B43"/>
          </p15:clr>
        </p15:guide>
        <p15:guide id="20" orient="horz" pos="683" userDrawn="1">
          <p15:clr>
            <a:srgbClr val="F26B43"/>
          </p15:clr>
        </p15:guide>
        <p15:guide id="21" orient="horz" pos="2160" userDrawn="1">
          <p15:clr>
            <a:srgbClr val="F26B43"/>
          </p15:clr>
        </p15:guide>
        <p15:guide id="22" orient="horz" pos="3633" userDrawn="1">
          <p15:clr>
            <a:srgbClr val="F26B43"/>
          </p15:clr>
        </p15:guide>
        <p15:guide id="23" orient="horz" pos="3295" userDrawn="1">
          <p15:clr>
            <a:srgbClr val="F26B43"/>
          </p15:clr>
        </p15:guide>
        <p15:guide id="24" orient="horz" pos="3069" userDrawn="1">
          <p15:clr>
            <a:srgbClr val="F26B43"/>
          </p15:clr>
        </p15:guide>
        <p15:guide id="25" orient="horz" pos="238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4541DEBE-9923-4457-AE40-E62CB1BD7404}"/>
              </a:ext>
            </a:extLst>
          </p:cNvPr>
          <p:cNvGraphicFramePr>
            <a:graphicFrameLocks noChangeAspect="1"/>
          </p:cNvGraphicFramePr>
          <p:nvPr userDrawn="1">
            <p:custDataLst>
              <p:tags r:id="rId3"/>
            </p:custDataLst>
            <p:extLst>
              <p:ext uri="{D42A27DB-BD31-4B8C-83A1-F6EECF244321}">
                <p14:modId xmlns:p14="http://schemas.microsoft.com/office/powerpoint/2010/main" val="25886324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469" imgH="470" progId="TCLayout.ActiveDocument.1">
                  <p:embed/>
                </p:oleObj>
              </mc:Choice>
              <mc:Fallback>
                <p:oleObj name="think-cell スライド" r:id="rId4" imgW="469" imgH="470"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円/楕円 6"/>
          <p:cNvSpPr/>
          <p:nvPr userDrawn="1"/>
        </p:nvSpPr>
        <p:spPr>
          <a:xfrm>
            <a:off x="4397495"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97"/>
          </a:p>
        </p:txBody>
      </p:sp>
      <p:sp>
        <p:nvSpPr>
          <p:cNvPr id="8" name="Slide Number Placeholder 5"/>
          <p:cNvSpPr txBox="1">
            <a:spLocks/>
          </p:cNvSpPr>
          <p:nvPr userDrawn="1"/>
        </p:nvSpPr>
        <p:spPr>
          <a:xfrm>
            <a:off x="4221932" y="6328430"/>
            <a:ext cx="720000" cy="360000"/>
          </a:xfrm>
          <a:prstGeom prst="rect">
            <a:avLst/>
          </a:prstGeom>
        </p:spPr>
        <p:txBody>
          <a:bodyPr vert="horz" lIns="86228" tIns="43114" rIns="86228" bIns="43114"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z="1508" smtClean="0"/>
              <a:pPr/>
              <a:t>‹#›</a:t>
            </a:fld>
            <a:endParaRPr lang="ja-JP" altLang="en-US" sz="1508" dirty="0"/>
          </a:p>
        </p:txBody>
      </p:sp>
    </p:spTree>
    <p:extLst>
      <p:ext uri="{BB962C8B-B14F-4D97-AF65-F5344CB8AC3E}">
        <p14:creationId xmlns:p14="http://schemas.microsoft.com/office/powerpoint/2010/main" val="244314943"/>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jp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1.jp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image" Target="../media/image30.jpg"/><Relationship Id="rId5" Type="http://schemas.openxmlformats.org/officeDocument/2006/relationships/image" Target="../media/image29.emf"/><Relationship Id="rId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5.xml"/><Relationship Id="rId7"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32.jpeg"/><Relationship Id="rId5" Type="http://schemas.openxmlformats.org/officeDocument/2006/relationships/image" Target="../media/image29.emf"/><Relationship Id="rId4" Type="http://schemas.openxmlformats.org/officeDocument/2006/relationships/oleObject" Target="../embeddings/oleObject4.bin"/><Relationship Id="rId9" Type="http://schemas.openxmlformats.org/officeDocument/2006/relationships/image" Target="../media/image31.jpg"/></Relationships>
</file>

<file path=ppt/slides/_rels/slide1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notesSlide" Target="../notesSlides/notesSlide16.xml"/><Relationship Id="rId7" Type="http://schemas.openxmlformats.org/officeDocument/2006/relationships/image" Target="../media/image36.jpe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29.emf"/><Relationship Id="rId5" Type="http://schemas.openxmlformats.org/officeDocument/2006/relationships/oleObject" Target="../embeddings/oleObject5.bin"/><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notesSlide" Target="../notesSlides/notesSlide17.xml"/><Relationship Id="rId7" Type="http://schemas.openxmlformats.org/officeDocument/2006/relationships/image" Target="../media/image39.jpeg"/><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38.png"/><Relationship Id="rId5" Type="http://schemas.openxmlformats.org/officeDocument/2006/relationships/image" Target="../media/image29.emf"/><Relationship Id="rId4" Type="http://schemas.openxmlformats.org/officeDocument/2006/relationships/oleObject" Target="../embeddings/oleObject6.bin"/><Relationship Id="rId9" Type="http://schemas.openxmlformats.org/officeDocument/2006/relationships/image" Target="../media/image41.jpeg"/></Relationships>
</file>

<file path=ppt/slides/_rels/slide18.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notesSlide" Target="../notesSlides/notesSlide18.xml"/><Relationship Id="rId7" Type="http://schemas.openxmlformats.org/officeDocument/2006/relationships/image" Target="../media/image43.jpg"/><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42.png"/><Relationship Id="rId5" Type="http://schemas.openxmlformats.org/officeDocument/2006/relationships/image" Target="../media/image29.emf"/><Relationship Id="rId4" Type="http://schemas.openxmlformats.org/officeDocument/2006/relationships/oleObject" Target="../embeddings/oleObject7.bin"/><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notesSlide" Target="../notesSlides/notesSlide19.xml"/><Relationship Id="rId7" Type="http://schemas.openxmlformats.org/officeDocument/2006/relationships/image" Target="../media/image47.jp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29.emf"/><Relationship Id="rId5" Type="http://schemas.openxmlformats.org/officeDocument/2006/relationships/oleObject" Target="../embeddings/oleObject8.bin"/><Relationship Id="rId4" Type="http://schemas.openxmlformats.org/officeDocument/2006/relationships/image" Target="../media/image46.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notesSlide" Target="../notesSlides/notesSlide20.xml"/><Relationship Id="rId7" Type="http://schemas.openxmlformats.org/officeDocument/2006/relationships/image" Target="../media/image50.jpg"/><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49.png"/><Relationship Id="rId5" Type="http://schemas.openxmlformats.org/officeDocument/2006/relationships/image" Target="../media/image29.emf"/><Relationship Id="rId4" Type="http://schemas.openxmlformats.org/officeDocument/2006/relationships/oleObject" Target="../embeddings/oleObject9.bin"/></Relationships>
</file>

<file path=ppt/slides/_rels/slide2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notesSlide" Target="../notesSlides/notesSlide21.xml"/><Relationship Id="rId7" Type="http://schemas.openxmlformats.org/officeDocument/2006/relationships/image" Target="../media/image53.jpeg"/><Relationship Id="rId2" Type="http://schemas.openxmlformats.org/officeDocument/2006/relationships/slideLayout" Target="../slideLayouts/slideLayout5.xml"/><Relationship Id="rId1" Type="http://schemas.openxmlformats.org/officeDocument/2006/relationships/tags" Target="../tags/tag11.xml"/><Relationship Id="rId6" Type="http://schemas.openxmlformats.org/officeDocument/2006/relationships/image" Target="../media/image52.jpeg"/><Relationship Id="rId5" Type="http://schemas.openxmlformats.org/officeDocument/2006/relationships/image" Target="../media/image29.emf"/><Relationship Id="rId4" Type="http://schemas.openxmlformats.org/officeDocument/2006/relationships/oleObject" Target="../embeddings/oleObject10.bin"/><Relationship Id="rId9"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56.jpeg"/><Relationship Id="rId2" Type="http://schemas.openxmlformats.org/officeDocument/2006/relationships/slideLayout" Target="../slideLayouts/slideLayout5.xml"/><Relationship Id="rId1" Type="http://schemas.openxmlformats.org/officeDocument/2006/relationships/tags" Target="../tags/tag12.xml"/><Relationship Id="rId6" Type="http://schemas.openxmlformats.org/officeDocument/2006/relationships/image" Target="../media/image55.png"/><Relationship Id="rId5" Type="http://schemas.openxmlformats.org/officeDocument/2006/relationships/image" Target="../media/image29.emf"/><Relationship Id="rId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58.jpg"/><Relationship Id="rId2"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image" Target="../media/image57.jpg"/><Relationship Id="rId5" Type="http://schemas.openxmlformats.org/officeDocument/2006/relationships/image" Target="../media/image29.emf"/><Relationship Id="rId4" Type="http://schemas.openxmlformats.org/officeDocument/2006/relationships/oleObject" Target="../embeddings/oleObject12.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59.png"/><Relationship Id="rId5" Type="http://schemas.openxmlformats.org/officeDocument/2006/relationships/image" Target="../media/image29.emf"/><Relationship Id="rId4" Type="http://schemas.openxmlformats.org/officeDocument/2006/relationships/oleObject" Target="../embeddings/oleObject13.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61.jpg"/><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image" Target="../media/image60.jpg"/><Relationship Id="rId5" Type="http://schemas.openxmlformats.org/officeDocument/2006/relationships/image" Target="../media/image29.emf"/><Relationship Id="rId4" Type="http://schemas.openxmlformats.org/officeDocument/2006/relationships/oleObject" Target="../embeddings/oleObject14.bin"/></Relationships>
</file>

<file path=ppt/slides/_rels/slide2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26.xml"/><Relationship Id="rId7" Type="http://schemas.openxmlformats.org/officeDocument/2006/relationships/image" Target="../media/image63.png"/><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62.png"/><Relationship Id="rId5" Type="http://schemas.openxmlformats.org/officeDocument/2006/relationships/image" Target="../media/image29.emf"/><Relationship Id="rId10" Type="http://schemas.openxmlformats.org/officeDocument/2006/relationships/image" Target="../media/image66.jpg"/><Relationship Id="rId4" Type="http://schemas.openxmlformats.org/officeDocument/2006/relationships/oleObject" Target="../embeddings/oleObject15.bin"/><Relationship Id="rId9" Type="http://schemas.openxmlformats.org/officeDocument/2006/relationships/image" Target="../media/image65.jpeg"/></Relationships>
</file>

<file path=ppt/slides/_rels/slide2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70.jpg"/><Relationship Id="rId5" Type="http://schemas.openxmlformats.org/officeDocument/2006/relationships/image" Target="../media/image69.jpg"/><Relationship Id="rId4" Type="http://schemas.openxmlformats.org/officeDocument/2006/relationships/image" Target="../media/image68.jpg"/></Relationships>
</file>

<file path=ppt/slides/_rels/slide28.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notesSlide" Target="../notesSlides/notesSlide28.xml"/><Relationship Id="rId7" Type="http://schemas.openxmlformats.org/officeDocument/2006/relationships/image" Target="../media/image72.jpg"/><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71.png"/><Relationship Id="rId5" Type="http://schemas.openxmlformats.org/officeDocument/2006/relationships/image" Target="../media/image29.emf"/><Relationship Id="rId4" Type="http://schemas.openxmlformats.org/officeDocument/2006/relationships/oleObject" Target="../embeddings/oleObject16.bin"/></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74.w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8.jpg"/><Relationship Id="rId7"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32.xml.rels><?xml version="1.0" encoding="UTF-8" standalone="yes"?>
<Relationships xmlns="http://schemas.openxmlformats.org/package/2006/relationships"><Relationship Id="rId8" Type="http://schemas.openxmlformats.org/officeDocument/2006/relationships/image" Target="../media/image82.emf"/><Relationship Id="rId3" Type="http://schemas.openxmlformats.org/officeDocument/2006/relationships/image" Target="../media/image77.png"/><Relationship Id="rId7" Type="http://schemas.openxmlformats.org/officeDocument/2006/relationships/image" Target="../media/image81.jp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93.png"/><Relationship Id="rId4" Type="http://schemas.openxmlformats.org/officeDocument/2006/relationships/image" Target="../media/image92.png"/></Relationships>
</file>

<file path=ppt/slides/_rels/slide3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96.png"/><Relationship Id="rId4"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99.jpeg"/><Relationship Id="rId4" Type="http://schemas.openxmlformats.org/officeDocument/2006/relationships/image" Target="../media/image98.png"/></Relationships>
</file>

<file path=ppt/slides/_rels/slide3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02.png"/><Relationship Id="rId4" Type="http://schemas.openxmlformats.org/officeDocument/2006/relationships/image" Target="../media/image101.png"/></Relationships>
</file>

<file path=ppt/slides/_rels/slide3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image" Target="../media/image105.png"/><Relationship Id="rId4" Type="http://schemas.openxmlformats.org/officeDocument/2006/relationships/image" Target="../media/image10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112.png"/><Relationship Id="rId4" Type="http://schemas.openxmlformats.org/officeDocument/2006/relationships/image" Target="../media/image111.png"/></Relationships>
</file>

<file path=ppt/slides/_rels/slide43.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114.wmf"/></Relationships>
</file>

<file path=ppt/slides/_rels/slide4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8.jpg"/><Relationship Id="rId7"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4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11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120.png"/><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29.emf"/><Relationship Id="rId5" Type="http://schemas.openxmlformats.org/officeDocument/2006/relationships/oleObject" Target="../embeddings/oleObject17.bin"/><Relationship Id="rId4" Type="http://schemas.openxmlformats.org/officeDocument/2006/relationships/image" Target="../media/image119.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122.png"/><Relationship Id="rId2" Type="http://schemas.openxmlformats.org/officeDocument/2006/relationships/slideLayout" Target="../slideLayouts/slideLayout5.xml"/><Relationship Id="rId1" Type="http://schemas.openxmlformats.org/officeDocument/2006/relationships/tags" Target="../tags/tag19.xml"/><Relationship Id="rId6" Type="http://schemas.openxmlformats.org/officeDocument/2006/relationships/image" Target="../media/image121.png"/><Relationship Id="rId5" Type="http://schemas.openxmlformats.org/officeDocument/2006/relationships/image" Target="../media/image29.emf"/><Relationship Id="rId4" Type="http://schemas.openxmlformats.org/officeDocument/2006/relationships/oleObject" Target="../embeddings/oleObject18.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124.png"/><Relationship Id="rId2" Type="http://schemas.openxmlformats.org/officeDocument/2006/relationships/slideLayout" Target="../slideLayouts/slideLayout5.xml"/><Relationship Id="rId1" Type="http://schemas.openxmlformats.org/officeDocument/2006/relationships/tags" Target="../tags/tag20.xml"/><Relationship Id="rId6" Type="http://schemas.openxmlformats.org/officeDocument/2006/relationships/image" Target="../media/image123.png"/><Relationship Id="rId5" Type="http://schemas.openxmlformats.org/officeDocument/2006/relationships/image" Target="../media/image29.emf"/><Relationship Id="rId4" Type="http://schemas.openxmlformats.org/officeDocument/2006/relationships/oleObject" Target="../embeddings/oleObject19.bin"/></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notesSlide" Target="../notesSlides/notesSlide50.xml"/><Relationship Id="rId7" Type="http://schemas.openxmlformats.org/officeDocument/2006/relationships/image" Target="../media/image121.png"/><Relationship Id="rId2" Type="http://schemas.openxmlformats.org/officeDocument/2006/relationships/slideLayout" Target="../slideLayouts/slideLayout5.xml"/><Relationship Id="rId1" Type="http://schemas.openxmlformats.org/officeDocument/2006/relationships/tags" Target="../tags/tag21.xml"/><Relationship Id="rId6" Type="http://schemas.openxmlformats.org/officeDocument/2006/relationships/image" Target="../media/image122.png"/><Relationship Id="rId5" Type="http://schemas.openxmlformats.org/officeDocument/2006/relationships/image" Target="../media/image29.emf"/><Relationship Id="rId4" Type="http://schemas.openxmlformats.org/officeDocument/2006/relationships/oleObject" Target="../embeddings/oleObject20.bin"/></Relationships>
</file>

<file path=ppt/slides/_rels/slide51.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notesSlide" Target="../notesSlides/notesSlide51.xml"/><Relationship Id="rId7" Type="http://schemas.openxmlformats.org/officeDocument/2006/relationships/image" Target="../media/image127.png"/><Relationship Id="rId2" Type="http://schemas.openxmlformats.org/officeDocument/2006/relationships/slideLayout" Target="../slideLayouts/slideLayout5.xml"/><Relationship Id="rId1" Type="http://schemas.openxmlformats.org/officeDocument/2006/relationships/tags" Target="../tags/tag22.xml"/><Relationship Id="rId6" Type="http://schemas.openxmlformats.org/officeDocument/2006/relationships/image" Target="../media/image126.png"/><Relationship Id="rId5" Type="http://schemas.openxmlformats.org/officeDocument/2006/relationships/image" Target="../media/image29.emf"/><Relationship Id="rId4" Type="http://schemas.openxmlformats.org/officeDocument/2006/relationships/oleObject" Target="../embeddings/oleObject21.bin"/></Relationships>
</file>

<file path=ppt/slides/_rels/slide5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2.xml"/><Relationship Id="rId1" Type="http://schemas.openxmlformats.org/officeDocument/2006/relationships/slideLayout" Target="../slideLayouts/slideLayout5.xml"/><Relationship Id="rId5" Type="http://schemas.openxmlformats.org/officeDocument/2006/relationships/image" Target="../media/image130.png"/><Relationship Id="rId4" Type="http://schemas.openxmlformats.org/officeDocument/2006/relationships/image" Target="../media/image129.png"/></Relationships>
</file>

<file path=ppt/slides/_rels/slide5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131.png"/></Relationships>
</file>

<file path=ppt/slides/_rels/slide54.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notesSlide" Target="../notesSlides/notesSlide54.xml"/><Relationship Id="rId7" Type="http://schemas.openxmlformats.org/officeDocument/2006/relationships/image" Target="../media/image133.png"/><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29.emf"/><Relationship Id="rId5" Type="http://schemas.openxmlformats.org/officeDocument/2006/relationships/oleObject" Target="../embeddings/oleObject22.bin"/><Relationship Id="rId4" Type="http://schemas.openxmlformats.org/officeDocument/2006/relationships/image" Target="../media/image132.jpg"/></Relationships>
</file>

<file path=ppt/slides/_rels/slide55.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notesSlide" Target="../notesSlides/notesSlide55.xml"/><Relationship Id="rId7" Type="http://schemas.openxmlformats.org/officeDocument/2006/relationships/image" Target="../media/image29.emf"/><Relationship Id="rId2" Type="http://schemas.openxmlformats.org/officeDocument/2006/relationships/slideLayout" Target="../slideLayouts/slideLayout5.xml"/><Relationship Id="rId1" Type="http://schemas.openxmlformats.org/officeDocument/2006/relationships/tags" Target="../tags/tag24.xml"/><Relationship Id="rId6" Type="http://schemas.openxmlformats.org/officeDocument/2006/relationships/oleObject" Target="../embeddings/oleObject23.bin"/><Relationship Id="rId5" Type="http://schemas.openxmlformats.org/officeDocument/2006/relationships/image" Target="../media/image133.png"/><Relationship Id="rId4" Type="http://schemas.openxmlformats.org/officeDocument/2006/relationships/image" Target="../media/image132.jpg"/><Relationship Id="rId9" Type="http://schemas.openxmlformats.org/officeDocument/2006/relationships/image" Target="../media/image134.png"/></Relationships>
</file>

<file path=ppt/slides/_rels/slide56.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25.xml"/><Relationship Id="rId6" Type="http://schemas.openxmlformats.org/officeDocument/2006/relationships/image" Target="../media/image137.png"/><Relationship Id="rId5" Type="http://schemas.openxmlformats.org/officeDocument/2006/relationships/image" Target="../media/image29.emf"/><Relationship Id="rId4" Type="http://schemas.openxmlformats.org/officeDocument/2006/relationships/oleObject" Target="../embeddings/oleObject24.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26.xml"/><Relationship Id="rId6" Type="http://schemas.openxmlformats.org/officeDocument/2006/relationships/image" Target="../media/image138.png"/><Relationship Id="rId5" Type="http://schemas.openxmlformats.org/officeDocument/2006/relationships/image" Target="../media/image29.emf"/><Relationship Id="rId4" Type="http://schemas.openxmlformats.org/officeDocument/2006/relationships/oleObject" Target="../embeddings/oleObject25.bin"/></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140.jpeg"/><Relationship Id="rId2" Type="http://schemas.openxmlformats.org/officeDocument/2006/relationships/slideLayout" Target="../slideLayouts/slideLayout5.xml"/><Relationship Id="rId1" Type="http://schemas.openxmlformats.org/officeDocument/2006/relationships/tags" Target="../tags/tag27.xml"/><Relationship Id="rId6" Type="http://schemas.openxmlformats.org/officeDocument/2006/relationships/image" Target="../media/image139.png"/><Relationship Id="rId5" Type="http://schemas.openxmlformats.org/officeDocument/2006/relationships/image" Target="../media/image29.emf"/><Relationship Id="rId4" Type="http://schemas.openxmlformats.org/officeDocument/2006/relationships/oleObject" Target="../embeddings/oleObject26.bin"/></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142.png"/><Relationship Id="rId2" Type="http://schemas.openxmlformats.org/officeDocument/2006/relationships/slideLayout" Target="../slideLayouts/slideLayout5.xml"/><Relationship Id="rId1" Type="http://schemas.openxmlformats.org/officeDocument/2006/relationships/tags" Target="../tags/tag28.xml"/><Relationship Id="rId6" Type="http://schemas.openxmlformats.org/officeDocument/2006/relationships/image" Target="../media/image141.png"/><Relationship Id="rId5" Type="http://schemas.openxmlformats.org/officeDocument/2006/relationships/image" Target="../media/image29.emf"/><Relationship Id="rId4" Type="http://schemas.openxmlformats.org/officeDocument/2006/relationships/oleObject" Target="../embeddings/oleObject27.bin"/></Relationships>
</file>

<file path=ppt/slides/_rels/slide61.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notesSlide" Target="../notesSlides/notesSlide61.xml"/><Relationship Id="rId7" Type="http://schemas.openxmlformats.org/officeDocument/2006/relationships/image" Target="../media/image29.emf"/><Relationship Id="rId2" Type="http://schemas.openxmlformats.org/officeDocument/2006/relationships/slideLayout" Target="../slideLayouts/slideLayout5.xml"/><Relationship Id="rId1" Type="http://schemas.openxmlformats.org/officeDocument/2006/relationships/tags" Target="../tags/tag29.xml"/><Relationship Id="rId6" Type="http://schemas.openxmlformats.org/officeDocument/2006/relationships/oleObject" Target="../embeddings/oleObject28.bin"/><Relationship Id="rId5" Type="http://schemas.openxmlformats.org/officeDocument/2006/relationships/image" Target="../media/image144.png"/><Relationship Id="rId4" Type="http://schemas.openxmlformats.org/officeDocument/2006/relationships/image" Target="../media/image143.jpg"/></Relationships>
</file>

<file path=ppt/slides/_rels/slide62.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notesSlide" Target="../notesSlides/notesSlide62.xml"/><Relationship Id="rId7" Type="http://schemas.openxmlformats.org/officeDocument/2006/relationships/image" Target="../media/image147.png"/><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146.png"/><Relationship Id="rId5" Type="http://schemas.openxmlformats.org/officeDocument/2006/relationships/image" Target="../media/image29.emf"/><Relationship Id="rId4" Type="http://schemas.openxmlformats.org/officeDocument/2006/relationships/oleObject" Target="../embeddings/oleObject29.bin"/><Relationship Id="rId9" Type="http://schemas.openxmlformats.org/officeDocument/2006/relationships/image" Target="../media/image149.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tags" Target="../tags/tag31.xml"/><Relationship Id="rId6" Type="http://schemas.openxmlformats.org/officeDocument/2006/relationships/image" Target="../media/image149.png"/><Relationship Id="rId5" Type="http://schemas.openxmlformats.org/officeDocument/2006/relationships/image" Target="../media/image29.emf"/><Relationship Id="rId4" Type="http://schemas.openxmlformats.org/officeDocument/2006/relationships/oleObject" Target="../embeddings/oleObject30.bin"/></Relationships>
</file>

<file path=ppt/slides/_rels/slide64.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notesSlide" Target="../notesSlides/notesSlide64.xml"/><Relationship Id="rId7" Type="http://schemas.openxmlformats.org/officeDocument/2006/relationships/image" Target="../media/image151.png"/><Relationship Id="rId2" Type="http://schemas.openxmlformats.org/officeDocument/2006/relationships/slideLayout" Target="../slideLayouts/slideLayout5.xml"/><Relationship Id="rId1" Type="http://schemas.openxmlformats.org/officeDocument/2006/relationships/tags" Target="../tags/tag32.xml"/><Relationship Id="rId6" Type="http://schemas.openxmlformats.org/officeDocument/2006/relationships/image" Target="../media/image150.png"/><Relationship Id="rId5" Type="http://schemas.openxmlformats.org/officeDocument/2006/relationships/image" Target="../media/image29.emf"/><Relationship Id="rId4" Type="http://schemas.openxmlformats.org/officeDocument/2006/relationships/oleObject" Target="../embeddings/oleObject31.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7" Type="http://schemas.openxmlformats.org/officeDocument/2006/relationships/image" Target="../media/image154.png"/><Relationship Id="rId2" Type="http://schemas.openxmlformats.org/officeDocument/2006/relationships/slideLayout" Target="../slideLayouts/slideLayout5.xml"/><Relationship Id="rId1" Type="http://schemas.openxmlformats.org/officeDocument/2006/relationships/tags" Target="../tags/tag33.xml"/><Relationship Id="rId6" Type="http://schemas.openxmlformats.org/officeDocument/2006/relationships/image" Target="../media/image153.png"/><Relationship Id="rId5" Type="http://schemas.openxmlformats.org/officeDocument/2006/relationships/image" Target="../media/image29.emf"/><Relationship Id="rId4" Type="http://schemas.openxmlformats.org/officeDocument/2006/relationships/oleObject" Target="../embeddings/oleObject32.bin"/></Relationships>
</file>

<file path=ppt/slides/_rels/slide66.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66.xml"/><Relationship Id="rId1" Type="http://schemas.openxmlformats.org/officeDocument/2006/relationships/slideLayout" Target="../slideLayouts/slideLayout5.xml"/><Relationship Id="rId6" Type="http://schemas.openxmlformats.org/officeDocument/2006/relationships/image" Target="../media/image158.jpg"/><Relationship Id="rId5" Type="http://schemas.openxmlformats.org/officeDocument/2006/relationships/image" Target="../media/image157.jpg"/><Relationship Id="rId4" Type="http://schemas.openxmlformats.org/officeDocument/2006/relationships/image" Target="../media/image156.jpg"/></Relationships>
</file>

<file path=ppt/slides/_rels/slide6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67.xml"/><Relationship Id="rId1" Type="http://schemas.openxmlformats.org/officeDocument/2006/relationships/slideLayout" Target="../slideLayouts/slideLayout5.xml"/><Relationship Id="rId5" Type="http://schemas.openxmlformats.org/officeDocument/2006/relationships/image" Target="../media/image161.png"/><Relationship Id="rId4" Type="http://schemas.openxmlformats.org/officeDocument/2006/relationships/image" Target="../media/image160.png"/></Relationships>
</file>

<file path=ppt/slides/_rels/slide68.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notesSlide" Target="../notesSlides/notesSlide68.xml"/><Relationship Id="rId7" Type="http://schemas.openxmlformats.org/officeDocument/2006/relationships/image" Target="../media/image163.png"/><Relationship Id="rId2" Type="http://schemas.openxmlformats.org/officeDocument/2006/relationships/slideLayout" Target="../slideLayouts/slideLayout5.xml"/><Relationship Id="rId1" Type="http://schemas.openxmlformats.org/officeDocument/2006/relationships/tags" Target="../tags/tag34.xml"/><Relationship Id="rId6" Type="http://schemas.openxmlformats.org/officeDocument/2006/relationships/image" Target="../media/image162.png"/><Relationship Id="rId5" Type="http://schemas.openxmlformats.org/officeDocument/2006/relationships/image" Target="../media/image29.emf"/><Relationship Id="rId4" Type="http://schemas.openxmlformats.org/officeDocument/2006/relationships/oleObject" Target="../embeddings/oleObject33.bin"/></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166.png"/><Relationship Id="rId2" Type="http://schemas.openxmlformats.org/officeDocument/2006/relationships/slideLayout" Target="../slideLayouts/slideLayout5.xml"/><Relationship Id="rId1" Type="http://schemas.openxmlformats.org/officeDocument/2006/relationships/tags" Target="../tags/tag35.xml"/><Relationship Id="rId6" Type="http://schemas.openxmlformats.org/officeDocument/2006/relationships/image" Target="../media/image165.png"/><Relationship Id="rId5" Type="http://schemas.openxmlformats.org/officeDocument/2006/relationships/image" Target="../media/image29.emf"/><Relationship Id="rId4" Type="http://schemas.openxmlformats.org/officeDocument/2006/relationships/oleObject" Target="../embeddings/oleObject34.bin"/></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tags" Target="../tags/tag36.xml"/><Relationship Id="rId6" Type="http://schemas.openxmlformats.org/officeDocument/2006/relationships/image" Target="../media/image167.png"/><Relationship Id="rId5" Type="http://schemas.openxmlformats.org/officeDocument/2006/relationships/image" Target="../media/image29.emf"/><Relationship Id="rId4" Type="http://schemas.openxmlformats.org/officeDocument/2006/relationships/oleObject" Target="../embeddings/oleObject35.bin"/></Relationships>
</file>

<file path=ppt/slides/_rels/slide71.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image" Target="../media/image137.png"/><Relationship Id="rId2" Type="http://schemas.openxmlformats.org/officeDocument/2006/relationships/slideLayout" Target="../slideLayouts/slideLayout5.xml"/><Relationship Id="rId1" Type="http://schemas.openxmlformats.org/officeDocument/2006/relationships/tags" Target="../tags/tag37.xml"/><Relationship Id="rId6" Type="http://schemas.openxmlformats.org/officeDocument/2006/relationships/image" Target="../media/image168.png"/><Relationship Id="rId5" Type="http://schemas.openxmlformats.org/officeDocument/2006/relationships/image" Target="../media/image29.emf"/><Relationship Id="rId4" Type="http://schemas.openxmlformats.org/officeDocument/2006/relationships/oleObject" Target="../embeddings/oleObject36.bin"/></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image" Target="../media/image138.png"/><Relationship Id="rId5" Type="http://schemas.openxmlformats.org/officeDocument/2006/relationships/image" Target="../media/image29.emf"/><Relationship Id="rId4" Type="http://schemas.openxmlformats.org/officeDocument/2006/relationships/oleObject" Target="../embeddings/oleObject37.bin"/></Relationships>
</file>

<file path=ppt/slides/_rels/slide74.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notesSlide" Target="../notesSlides/notesSlide74.xml"/><Relationship Id="rId7" Type="http://schemas.openxmlformats.org/officeDocument/2006/relationships/oleObject" Target="../embeddings/oleObject38.bin"/><Relationship Id="rId2" Type="http://schemas.openxmlformats.org/officeDocument/2006/relationships/slideLayout" Target="../slideLayouts/slideLayout5.xml"/><Relationship Id="rId1" Type="http://schemas.openxmlformats.org/officeDocument/2006/relationships/tags" Target="../tags/tag39.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jp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tags" Target="../tags/tag40.xml"/><Relationship Id="rId6" Type="http://schemas.openxmlformats.org/officeDocument/2006/relationships/image" Target="../media/image172.png"/><Relationship Id="rId5" Type="http://schemas.openxmlformats.org/officeDocument/2006/relationships/image" Target="../media/image29.emf"/><Relationship Id="rId4" Type="http://schemas.openxmlformats.org/officeDocument/2006/relationships/oleObject" Target="../embeddings/oleObject39.bin"/></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41.xml"/><Relationship Id="rId6" Type="http://schemas.openxmlformats.org/officeDocument/2006/relationships/image" Target="../media/image173.png"/><Relationship Id="rId5" Type="http://schemas.openxmlformats.org/officeDocument/2006/relationships/image" Target="../media/image29.emf"/><Relationship Id="rId4" Type="http://schemas.openxmlformats.org/officeDocument/2006/relationships/oleObject" Target="../embeddings/oleObject40.bin"/></Relationships>
</file>

<file path=ppt/slides/_rels/slide77.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notesSlide" Target="../notesSlides/notesSlide77.xml"/><Relationship Id="rId7" Type="http://schemas.openxmlformats.org/officeDocument/2006/relationships/image" Target="../media/image147.png"/><Relationship Id="rId2" Type="http://schemas.openxmlformats.org/officeDocument/2006/relationships/slideLayout" Target="../slideLayouts/slideLayout5.xml"/><Relationship Id="rId1" Type="http://schemas.openxmlformats.org/officeDocument/2006/relationships/tags" Target="../tags/tag42.xml"/><Relationship Id="rId6" Type="http://schemas.openxmlformats.org/officeDocument/2006/relationships/image" Target="../media/image146.png"/><Relationship Id="rId5" Type="http://schemas.openxmlformats.org/officeDocument/2006/relationships/image" Target="../media/image29.emf"/><Relationship Id="rId4" Type="http://schemas.openxmlformats.org/officeDocument/2006/relationships/oleObject" Target="../embeddings/oleObject41.bin"/><Relationship Id="rId9" Type="http://schemas.openxmlformats.org/officeDocument/2006/relationships/image" Target="../media/image14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tags" Target="../tags/tag43.xml"/><Relationship Id="rId6" Type="http://schemas.openxmlformats.org/officeDocument/2006/relationships/image" Target="../media/image149.png"/><Relationship Id="rId5" Type="http://schemas.openxmlformats.org/officeDocument/2006/relationships/image" Target="../media/image29.emf"/><Relationship Id="rId4" Type="http://schemas.openxmlformats.org/officeDocument/2006/relationships/oleObject" Target="../embeddings/oleObject42.bin"/></Relationships>
</file>

<file path=ppt/slides/_rels/slide79.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notesSlide" Target="../notesSlides/notesSlide79.xml"/><Relationship Id="rId7" Type="http://schemas.openxmlformats.org/officeDocument/2006/relationships/image" Target="../media/image151.png"/><Relationship Id="rId2" Type="http://schemas.openxmlformats.org/officeDocument/2006/relationships/slideLayout" Target="../slideLayouts/slideLayout5.xml"/><Relationship Id="rId1" Type="http://schemas.openxmlformats.org/officeDocument/2006/relationships/tags" Target="../tags/tag44.xml"/><Relationship Id="rId6" Type="http://schemas.openxmlformats.org/officeDocument/2006/relationships/image" Target="../media/image150.png"/><Relationship Id="rId5" Type="http://schemas.openxmlformats.org/officeDocument/2006/relationships/image" Target="../media/image29.emf"/><Relationship Id="rId4" Type="http://schemas.openxmlformats.org/officeDocument/2006/relationships/oleObject" Target="../embeddings/oleObject43.bin"/></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7" Type="http://schemas.openxmlformats.org/officeDocument/2006/relationships/image" Target="../media/image154.png"/><Relationship Id="rId2" Type="http://schemas.openxmlformats.org/officeDocument/2006/relationships/slideLayout" Target="../slideLayouts/slideLayout5.xml"/><Relationship Id="rId1" Type="http://schemas.openxmlformats.org/officeDocument/2006/relationships/tags" Target="../tags/tag45.xml"/><Relationship Id="rId6" Type="http://schemas.openxmlformats.org/officeDocument/2006/relationships/image" Target="../media/image153.png"/><Relationship Id="rId5" Type="http://schemas.openxmlformats.org/officeDocument/2006/relationships/image" Target="../media/image29.emf"/><Relationship Id="rId4" Type="http://schemas.openxmlformats.org/officeDocument/2006/relationships/oleObject" Target="../embeddings/oleObject44.bin"/></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972000" y="2070018"/>
            <a:ext cx="7200000" cy="1800000"/>
          </a:xfrm>
          <a:prstGeom prst="roundRect">
            <a:avLst>
              <a:gd name="adj" fmla="val 9790"/>
            </a:avLst>
          </a:prstGeom>
          <a:solidFill>
            <a:srgbClr val="0096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 name="サブタイトル 2"/>
          <p:cNvSpPr txBox="1">
            <a:spLocks/>
          </p:cNvSpPr>
          <p:nvPr/>
        </p:nvSpPr>
        <p:spPr>
          <a:xfrm>
            <a:off x="1692000" y="2145052"/>
            <a:ext cx="5760000" cy="1336548"/>
          </a:xfrm>
          <a:prstGeom prst="rect">
            <a:avLst/>
          </a:prstGeom>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4800" dirty="0">
                <a:solidFill>
                  <a:schemeClr val="bg1"/>
                </a:solidFill>
                <a:latin typeface="BIZ UDゴシック" panose="020B0400000000000000" pitchFamily="49" charset="-128"/>
                <a:ea typeface="BIZ UDゴシック" panose="020B0400000000000000" pitchFamily="49" charset="-128"/>
              </a:rPr>
              <a:t>オンライン診療を</a:t>
            </a:r>
            <a:endParaRPr lang="en-US" altLang="ja-JP" sz="4800" dirty="0">
              <a:solidFill>
                <a:schemeClr val="bg1"/>
              </a:solidFill>
              <a:latin typeface="BIZ UDゴシック" panose="020B0400000000000000" pitchFamily="49" charset="-128"/>
              <a:ea typeface="BIZ UDゴシック" panose="020B0400000000000000" pitchFamily="49" charset="-128"/>
            </a:endParaRPr>
          </a:p>
          <a:p>
            <a:pPr algn="ctr"/>
            <a:r>
              <a:rPr lang="ja-JP" altLang="en-US" sz="4800" dirty="0">
                <a:solidFill>
                  <a:schemeClr val="bg1"/>
                </a:solidFill>
                <a:latin typeface="BIZ UDゴシック" panose="020B0400000000000000" pitchFamily="49" charset="-128"/>
                <a:ea typeface="BIZ UDゴシック" panose="020B0400000000000000" pitchFamily="49" charset="-128"/>
              </a:rPr>
              <a:t>使ってみましょう</a:t>
            </a:r>
          </a:p>
        </p:txBody>
      </p:sp>
      <p:pic>
        <p:nvPicPr>
          <p:cNvPr id="4" name="図 3" descr="「デジタル活用支援推進事業」を表すロゴマーク"/>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485" y="196467"/>
            <a:ext cx="750231" cy="1113738"/>
          </a:xfrm>
          <a:prstGeom prst="rect">
            <a:avLst/>
          </a:prstGeom>
        </p:spPr>
      </p:pic>
      <p:pic>
        <p:nvPicPr>
          <p:cNvPr id="5" name="Picture 2" descr="医師がパソコンでオンライン診療をしているイラスト">
            <a:extLst>
              <a:ext uri="{FF2B5EF4-FFF2-40B4-BE49-F238E27FC236}">
                <a16:creationId xmlns:a16="http://schemas.microsoft.com/office/drawing/2014/main" id="{812F2D6F-249F-4EBA-A086-EAF2BDB20F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9520" y="4016252"/>
            <a:ext cx="2606366" cy="2384548"/>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239A0C64-74CC-47CB-0191-7EA77A5ED37D}"/>
              </a:ext>
            </a:extLst>
          </p:cNvPr>
          <p:cNvSpPr txBox="1"/>
          <p:nvPr/>
        </p:nvSpPr>
        <p:spPr>
          <a:xfrm>
            <a:off x="1066800" y="648485"/>
            <a:ext cx="6484600" cy="1323439"/>
          </a:xfrm>
          <a:prstGeom prst="rect">
            <a:avLst/>
          </a:prstGeom>
          <a:noFill/>
        </p:spPr>
        <p:txBody>
          <a:bodyPr wrap="square" rtlCol="0">
            <a:spAutoFit/>
          </a:bodyPr>
          <a:lstStyle/>
          <a:p>
            <a:r>
              <a:rPr kumimoji="1" lang="en-US" altLang="ja-JP" sz="4000" dirty="0">
                <a:latin typeface="BIZ UDゴシック" panose="020B0400000000000000" pitchFamily="49" charset="-128"/>
                <a:ea typeface="BIZ UDゴシック" panose="020B0400000000000000" pitchFamily="49" charset="-128"/>
              </a:rPr>
              <a:t>iPhone</a:t>
            </a:r>
            <a:endParaRPr kumimoji="1" lang="ja-JP" altLang="en-US" sz="4000" dirty="0">
              <a:latin typeface="BIZ UDゴシック" panose="020B0400000000000000" pitchFamily="49" charset="-128"/>
              <a:ea typeface="BIZ UDゴシック" panose="020B0400000000000000" pitchFamily="49" charset="-128"/>
            </a:endParaRPr>
          </a:p>
          <a:p>
            <a:r>
              <a:rPr kumimoji="1" lang="ja-JP" altLang="en-US" sz="4000" dirty="0">
                <a:latin typeface="BIZ UDゴシック" panose="020B0400000000000000" pitchFamily="49" charset="-128"/>
                <a:ea typeface="BIZ UDゴシック" panose="020B0400000000000000" pitchFamily="49" charset="-128"/>
              </a:rPr>
              <a:t>スマートフォン活用編</a:t>
            </a:r>
            <a:r>
              <a:rPr kumimoji="1" lang="en-US" altLang="ja-JP" sz="4000" dirty="0">
                <a:latin typeface="BIZ UDゴシック" panose="020B0400000000000000" pitchFamily="49" charset="-128"/>
                <a:ea typeface="BIZ UDゴシック" panose="020B0400000000000000" pitchFamily="49" charset="-128"/>
              </a:rPr>
              <a:t> </a:t>
            </a:r>
            <a:endParaRPr kumimoji="1" lang="ja-JP" altLang="en-US" sz="40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13439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タップした医療機関が地図に大きく表示されおり、下部にその医療機関の詳細が表示されている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9985" y="1701755"/>
            <a:ext cx="2364115" cy="4200617"/>
          </a:xfrm>
          <a:prstGeom prst="rect">
            <a:avLst/>
          </a:prstGeom>
          <a:ln>
            <a:solidFill>
              <a:schemeClr val="tx1">
                <a:lumMod val="50000"/>
                <a:lumOff val="50000"/>
              </a:schemeClr>
            </a:solidFill>
          </a:ln>
        </p:spPr>
      </p:pic>
      <p:sp>
        <p:nvSpPr>
          <p:cNvPr id="36" name="Title 1">
            <a:extLst>
              <a:ext uri="{FF2B5EF4-FFF2-40B4-BE49-F238E27FC236}">
                <a16:creationId xmlns:a16="http://schemas.microsoft.com/office/drawing/2014/main" id="{09D454F7-5CCB-4D87-9B2C-DD403FC46167}"/>
              </a:ext>
            </a:extLst>
          </p:cNvPr>
          <p:cNvSpPr txBox="1">
            <a:spLocks/>
          </p:cNvSpPr>
          <p:nvPr/>
        </p:nvSpPr>
        <p:spPr>
          <a:xfrm>
            <a:off x="498567" y="572590"/>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2-B</a:t>
            </a:r>
            <a:endParaRPr lang="en-US" sz="3600" spc="-300" dirty="0">
              <a:latin typeface="BIZ UDゴシック" panose="020B0400000000000000" pitchFamily="49" charset="-128"/>
              <a:ea typeface="BIZ UDゴシック" panose="020B0400000000000000" pitchFamily="49" charset="-128"/>
            </a:endParaRPr>
          </a:p>
        </p:txBody>
      </p:sp>
      <p:sp>
        <p:nvSpPr>
          <p:cNvPr id="37" name="object 18">
            <a:extLst>
              <a:ext uri="{FF2B5EF4-FFF2-40B4-BE49-F238E27FC236}">
                <a16:creationId xmlns:a16="http://schemas.microsoft.com/office/drawing/2014/main" id="{84120372-64DA-4E54-A83F-BF6241F74A06}"/>
              </a:ext>
            </a:extLst>
          </p:cNvPr>
          <p:cNvSpPr txBox="1"/>
          <p:nvPr/>
        </p:nvSpPr>
        <p:spPr>
          <a:xfrm>
            <a:off x="759064" y="1701755"/>
            <a:ext cx="4530633" cy="1817805"/>
          </a:xfrm>
          <a:prstGeom prst="rect">
            <a:avLst/>
          </a:prstGeom>
        </p:spPr>
        <p:txBody>
          <a:bodyPr vert="horz" wrap="square" lIns="0" tIns="12065" rIns="0" bIns="0" rtlCol="0">
            <a:spAutoFit/>
          </a:bodyPr>
          <a:lstStyle/>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⓬</a:t>
            </a:r>
            <a:r>
              <a:rPr lang="ja-JP" altLang="en-US" sz="1800" b="1" dirty="0">
                <a:latin typeface="BIZ UDゴシック" panose="020B0400000000000000" pitchFamily="49" charset="-128"/>
                <a:ea typeface="BIZ UDゴシック" panose="020B0400000000000000" pitchFamily="49" charset="-128"/>
                <a:cs typeface="Meiryo" charset="-128"/>
              </a:rPr>
              <a:t>病院名でダブルタップすると、</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詳細画面に変わります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診療時間、電話番号、</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オンライン診療の対象（再診・初診）、</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診療科目など</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42" name="正方形/長方形 41"/>
          <p:cNvSpPr/>
          <p:nvPr/>
        </p:nvSpPr>
        <p:spPr>
          <a:xfrm>
            <a:off x="6130527" y="4114800"/>
            <a:ext cx="2258891" cy="17987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5" name="タイトル 9">
            <a:extLst>
              <a:ext uri="{FF2B5EF4-FFF2-40B4-BE49-F238E27FC236}">
                <a16:creationId xmlns:a16="http://schemas.microsoft.com/office/drawing/2014/main" id="{90554312-C88A-4EFB-BC96-DA40DB4A5902}"/>
              </a:ext>
            </a:extLst>
          </p:cNvPr>
          <p:cNvSpPr txBox="1">
            <a:spLocks/>
          </p:cNvSpPr>
          <p:nvPr/>
        </p:nvSpPr>
        <p:spPr>
          <a:xfrm>
            <a:off x="1841292" y="210982"/>
            <a:ext cx="684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a:tabLst>
                <a:tab pos="217488" algn="l"/>
              </a:tabLst>
            </a:pPr>
            <a:r>
              <a:rPr kumimoji="0" lang="ja-JP" altLang="en-US" sz="1800" kern="0" dirty="0">
                <a:latin typeface="BIZ UDゴシック" panose="020B0400000000000000" pitchFamily="49" charset="-128"/>
                <a:ea typeface="BIZ UDゴシック" panose="020B0400000000000000" pitchFamily="49" charset="-128"/>
              </a:rPr>
              <a:t>オンライン診療実施医療</a:t>
            </a:r>
            <a:r>
              <a:rPr lang="ja-JP" altLang="en-US" sz="1800" dirty="0">
                <a:latin typeface="BIZ UDゴシック" panose="020B0400000000000000" pitchFamily="49" charset="-128"/>
                <a:ea typeface="BIZ UDゴシック" panose="020B0400000000000000" pitchFamily="49" charset="-128"/>
              </a:rPr>
              <a:t>機関</a:t>
            </a:r>
            <a:r>
              <a:rPr kumimoji="0" lang="ja-JP" altLang="en-US" sz="1800" kern="0" dirty="0">
                <a:latin typeface="BIZ UDゴシック" panose="020B0400000000000000" pitchFamily="49" charset="-128"/>
                <a:ea typeface="BIZ UDゴシック" panose="020B0400000000000000" pitchFamily="49" charset="-128"/>
              </a:rPr>
              <a:t>の検索</a:t>
            </a:r>
          </a:p>
          <a:p>
            <a:pPr>
              <a:tabLst>
                <a:tab pos="217488" algn="l"/>
              </a:tabLst>
            </a:pPr>
            <a:r>
              <a:rPr kumimoji="0" lang="ja-JP" altLang="en-US" sz="3200" kern="0" dirty="0">
                <a:latin typeface="BIZ UDゴシック" panose="020B0400000000000000" pitchFamily="49" charset="-128"/>
                <a:ea typeface="BIZ UDゴシック" panose="020B0400000000000000" pitchFamily="49" charset="-128"/>
              </a:rPr>
              <a:t>ヤフーマップで医療機関をさがす</a:t>
            </a:r>
          </a:p>
        </p:txBody>
      </p:sp>
      <p:sp>
        <p:nvSpPr>
          <p:cNvPr id="4" name="テキスト ボックス 3">
            <a:extLst>
              <a:ext uri="{FF2B5EF4-FFF2-40B4-BE49-F238E27FC236}">
                <a16:creationId xmlns:a16="http://schemas.microsoft.com/office/drawing/2014/main" id="{8DD0DBA3-D038-96FE-D11D-F303144F5472}"/>
              </a:ext>
            </a:extLst>
          </p:cNvPr>
          <p:cNvSpPr txBox="1"/>
          <p:nvPr/>
        </p:nvSpPr>
        <p:spPr>
          <a:xfrm>
            <a:off x="759064" y="4009546"/>
            <a:ext cx="4800600" cy="1892826"/>
          </a:xfrm>
          <a:prstGeom prst="rect">
            <a:avLst/>
          </a:prstGeom>
          <a:solidFill>
            <a:srgbClr val="FFFFCC"/>
          </a:solidFill>
          <a:ln>
            <a:solidFill>
              <a:srgbClr val="009650"/>
            </a:solidFill>
          </a:ln>
        </p:spPr>
        <p:txBody>
          <a:bodyPr wrap="square" rtlCol="0">
            <a:spAutoFit/>
          </a:bodyPr>
          <a:lstStyle/>
          <a:p>
            <a:pPr marL="0" marR="0" algn="l">
              <a:spcBef>
                <a:spcPts val="0"/>
              </a:spcBef>
              <a:spcAft>
                <a:spcPts val="0"/>
              </a:spcAft>
            </a:pPr>
            <a:r>
              <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ホームページアドレスが掲載されている場合は、</a:t>
            </a:r>
            <a:endPar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600"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ダブルタップすると病院のホームページが確認</a:t>
            </a:r>
            <a:endPar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600"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できます。</a:t>
            </a:r>
            <a:endParaRPr lang="ja-JP" altLang="en-US" sz="16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600"/>
              </a:spcBef>
              <a:spcAft>
                <a:spcPts val="0"/>
              </a:spcAft>
            </a:pPr>
            <a:r>
              <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スワイプで確認すると、住所や電話番号等も</a:t>
            </a:r>
            <a:endPar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600"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確認できますので、よくわからない場合は、</a:t>
            </a:r>
            <a:endPar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600"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医療機関へ直接電話で問い合わせなどを行って</a:t>
            </a:r>
            <a:endParaRPr lang="en-US" altLang="ja-JP"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600"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ください。</a:t>
            </a:r>
            <a:endParaRPr lang="ja-JP" altLang="en-US" sz="16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grpSp>
        <p:nvGrpSpPr>
          <p:cNvPr id="6" name="図形グループ 58">
            <a:extLst>
              <a:ext uri="{FF2B5EF4-FFF2-40B4-BE49-F238E27FC236}">
                <a16:creationId xmlns:a16="http://schemas.microsoft.com/office/drawing/2014/main" id="{D870542C-92BC-9AC1-D330-05792E86C706}"/>
              </a:ext>
            </a:extLst>
          </p:cNvPr>
          <p:cNvGrpSpPr/>
          <p:nvPr/>
        </p:nvGrpSpPr>
        <p:grpSpPr>
          <a:xfrm>
            <a:off x="5856433" y="3837853"/>
            <a:ext cx="492444" cy="461665"/>
            <a:chOff x="7471823" y="2229458"/>
            <a:chExt cx="492444" cy="461665"/>
          </a:xfrm>
        </p:grpSpPr>
        <p:sp>
          <p:nvSpPr>
            <p:cNvPr id="7" name="円/楕円 59">
              <a:extLst>
                <a:ext uri="{FF2B5EF4-FFF2-40B4-BE49-F238E27FC236}">
                  <a16:creationId xmlns:a16="http://schemas.microsoft.com/office/drawing/2014/main" id="{C6170C4B-187D-4DFE-603C-9D9E0903C82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 name="正方形/長方形 7">
              <a:extLst>
                <a:ext uri="{FF2B5EF4-FFF2-40B4-BE49-F238E27FC236}">
                  <a16:creationId xmlns:a16="http://schemas.microsoft.com/office/drawing/2014/main" id="{97E5F9FD-1D99-0A11-F6FE-90630F27A298}"/>
                </a:ext>
              </a:extLst>
            </p:cNvPr>
            <p:cNvSpPr/>
            <p:nvPr/>
          </p:nvSpPr>
          <p:spPr>
            <a:xfrm>
              <a:off x="7471823"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759674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サブタイトル 2"/>
          <p:cNvSpPr txBox="1">
            <a:spLocks/>
          </p:cNvSpPr>
          <p:nvPr/>
        </p:nvSpPr>
        <p:spPr>
          <a:xfrm>
            <a:off x="1999200" y="304800"/>
            <a:ext cx="6840000" cy="583726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3</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オンライン診療アプリ</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marL="0" marR="0" algn="just">
              <a:spcBef>
                <a:spcPts val="500"/>
              </a:spcBef>
              <a:spcAft>
                <a:spcPts val="500"/>
              </a:spcAft>
            </a:pPr>
            <a:endPar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1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アプリのインストール</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2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利用者情報の登録</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3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受診する医療機関の決定</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4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予約</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5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受診</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500"/>
              </a:spcBef>
              <a:spcAft>
                <a:spcPts val="50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6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お支払い</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just">
              <a:spcBef>
                <a:spcPts val="0"/>
              </a:spcBef>
              <a:spcAft>
                <a:spcPts val="0"/>
              </a:spcAft>
            </a:pPr>
            <a:r>
              <a:rPr lang="en-US" altLang="ja-JP"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7 </a:t>
            </a:r>
            <a:r>
              <a:rPr lang="ja-JP" altLang="en-US" sz="1800" dirty="0">
                <a:effectLst/>
                <a:latin typeface="BIZ UDPゴシック" panose="020B0400000000000000" pitchFamily="50" charset="-128"/>
                <a:ea typeface="BIZ UDPゴシック" panose="020B0400000000000000" pitchFamily="50" charset="-128"/>
                <a:cs typeface="Times New Roman" panose="02020603050405020304" pitchFamily="18" charset="0"/>
              </a:rPr>
              <a:t>お薬・処方箋などの扱い</a:t>
            </a:r>
            <a:endParaRPr lang="ja-JP" altLang="en-US" sz="18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lang="en-US" altLang="ja-JP" sz="1600" dirty="0">
              <a:solidFill>
                <a:srgbClr val="009650"/>
              </a:solidFill>
              <a:latin typeface="BIZ UDゴシック" panose="020B0400000000000000" pitchFamily="49" charset="-128"/>
              <a:ea typeface="BIZ UDゴシック" panose="020B0400000000000000" pitchFamily="49" charset="-128"/>
            </a:endParaRPr>
          </a:p>
        </p:txBody>
      </p:sp>
      <p:pic>
        <p:nvPicPr>
          <p:cNvPr id="3" name="Picture 2" descr="パソコンのモニターを見せる医師のイラスト">
            <a:extLst>
              <a:ext uri="{FF2B5EF4-FFF2-40B4-BE49-F238E27FC236}">
                <a16:creationId xmlns:a16="http://schemas.microsoft.com/office/drawing/2014/main" id="{978E008C-D917-461B-B999-F50C0E7179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94623"/>
            <a:ext cx="1368000" cy="145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25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4294967295"/>
          </p:nvPr>
        </p:nvSpPr>
        <p:spPr>
          <a:xfrm>
            <a:off x="502533" y="1309148"/>
            <a:ext cx="8255196" cy="1126575"/>
          </a:xfrm>
          <a:prstGeom prst="rect">
            <a:avLst/>
          </a:prstGeom>
        </p:spPr>
        <p:txBody>
          <a:bodyPr>
            <a:noAutofit/>
          </a:bodyPr>
          <a:lstStyle/>
          <a:p>
            <a:pPr algn="just"/>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このアプリを利用することで</a:t>
            </a:r>
            <a:r>
              <a:rPr lang="ja-JP" altLang="en-US" b="1" spc="-500" dirty="0">
                <a:solidFill>
                  <a:schemeClr val="tx1"/>
                </a:solidFill>
                <a:latin typeface="BIZ UDゴシック" panose="020B0400000000000000" pitchFamily="49" charset="-128"/>
                <a:ea typeface="BIZ UDゴシック" panose="020B0400000000000000" pitchFamily="49" charset="-128"/>
                <a:cs typeface="Meiryo" charset="-128"/>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インターネット上で一貫して予約、診療、会計を行うことができ、オンライン診療だけでなく、オンライン服薬指導</a:t>
            </a:r>
            <a:r>
              <a:rPr lang="en-US" altLang="ja-JP" sz="1200" b="1" dirty="0">
                <a:solidFill>
                  <a:schemeClr val="tx1"/>
                </a:solidFill>
                <a:latin typeface="BIZ UDゴシック" panose="020B0400000000000000" pitchFamily="49" charset="-128"/>
                <a:ea typeface="BIZ UDゴシック" panose="020B0400000000000000" pitchFamily="49" charset="-128"/>
                <a:cs typeface="Meiryo" charset="-128"/>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も受けることができます。</a:t>
            </a:r>
            <a:endParaRPr lang="en-US" altLang="ja-JP" b="1" dirty="0">
              <a:solidFill>
                <a:schemeClr val="tx1"/>
              </a:solidFill>
              <a:latin typeface="BIZ UDゴシック" panose="020B0400000000000000" pitchFamily="49" charset="-128"/>
              <a:ea typeface="BIZ UDゴシック" panose="020B0400000000000000" pitchFamily="49" charset="-128"/>
              <a:cs typeface="Meiryo" charset="-128"/>
            </a:endParaRPr>
          </a:p>
          <a:p>
            <a:pPr algn="just"/>
            <a:r>
              <a:rPr lang="ja-JP" altLang="en-US" sz="1200" b="1" dirty="0">
                <a:solidFill>
                  <a:schemeClr val="tx1"/>
                </a:solidFill>
                <a:latin typeface="BIZ UDゴシック" panose="020B0400000000000000" pitchFamily="49" charset="-128"/>
                <a:ea typeface="BIZ UDゴシック" panose="020B0400000000000000" pitchFamily="49" charset="-128"/>
                <a:cs typeface="Meiryo" charset="-128"/>
              </a:rPr>
              <a:t>　</a:t>
            </a:r>
            <a:r>
              <a:rPr lang="en-US" altLang="ja-JP" sz="1200" b="1" dirty="0">
                <a:solidFill>
                  <a:schemeClr val="tx1"/>
                </a:solidFill>
                <a:latin typeface="BIZ UDゴシック" panose="020B0400000000000000" pitchFamily="49" charset="-128"/>
                <a:ea typeface="BIZ UDゴシック" panose="020B0400000000000000" pitchFamily="49" charset="-128"/>
                <a:cs typeface="Meiryo" charset="-128"/>
              </a:rPr>
              <a:t>※</a:t>
            </a:r>
            <a:r>
              <a:rPr lang="ja-JP" altLang="en-US" sz="1200" dirty="0">
                <a:effectLst/>
                <a:latin typeface="BIZ UDPゴシック" panose="020B0400000000000000" pitchFamily="50" charset="-128"/>
                <a:ea typeface="BIZ UDPゴシック" panose="020B0400000000000000" pitchFamily="50" charset="-128"/>
                <a:cs typeface="Times New Roman" panose="02020603050405020304" pitchFamily="18" charset="0"/>
              </a:rPr>
              <a:t>薬局で調剤されたお薬を受け取る際の、副作用や服用方法についての説明をオンライン上で受けること。</a:t>
            </a:r>
            <a:endParaRPr lang="ja-JP" altLang="en-US" sz="1200" b="1" dirty="0">
              <a:solidFill>
                <a:schemeClr val="tx1"/>
              </a:solidFill>
              <a:latin typeface="BIZ UDゴシック" panose="020B0400000000000000" pitchFamily="49" charset="-128"/>
              <a:ea typeface="BIZ UDゴシック" panose="020B0400000000000000" pitchFamily="49" charset="-128"/>
              <a:cs typeface="Meiryo" charset="-128"/>
            </a:endParaRPr>
          </a:p>
        </p:txBody>
      </p:sp>
      <p:sp>
        <p:nvSpPr>
          <p:cNvPr id="32" name="タイトル 9">
            <a:extLst>
              <a:ext uri="{FF2B5EF4-FFF2-40B4-BE49-F238E27FC236}">
                <a16:creationId xmlns:a16="http://schemas.microsoft.com/office/drawing/2014/main" id="{CA2B6507-1ACA-453C-97C4-5D298B773253}"/>
              </a:ext>
            </a:extLst>
          </p:cNvPr>
          <p:cNvSpPr txBox="1">
            <a:spLocks/>
          </p:cNvSpPr>
          <p:nvPr/>
        </p:nvSpPr>
        <p:spPr>
          <a:xfrm>
            <a:off x="1867800" y="489995"/>
            <a:ext cx="7200000" cy="509216"/>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endParaRPr kumimoji="0" lang="ja-JP" altLang="en-US" sz="2737" kern="0" dirty="0">
              <a:latin typeface="BIZ UDゴシック" panose="020B0400000000000000" pitchFamily="49" charset="-128"/>
              <a:ea typeface="BIZ UDゴシック" panose="020B0400000000000000" pitchFamily="49" charset="-128"/>
            </a:endParaRPr>
          </a:p>
          <a:p>
            <a:pPr marL="10860">
              <a:spcBef>
                <a:spcPts val="85"/>
              </a:spcBef>
              <a:tabLst>
                <a:tab pos="270955" algn="l"/>
              </a:tabLst>
            </a:pPr>
            <a:r>
              <a:rPr lang="ja-JP" altLang="en-US" sz="2800" dirty="0">
                <a:latin typeface="BIZ UDゴシック" panose="020B0400000000000000" pitchFamily="49" charset="-128"/>
                <a:ea typeface="BIZ UDゴシック" panose="020B0400000000000000" pitchFamily="49" charset="-128"/>
              </a:rPr>
              <a:t>オンライン診</a:t>
            </a:r>
            <a:r>
              <a:rPr lang="ja-JP" altLang="en-US" sz="2800" spc="-1000" dirty="0">
                <a:latin typeface="BIZ UDゴシック" panose="020B0400000000000000" pitchFamily="49" charset="-128"/>
                <a:ea typeface="BIZ UDゴシック" panose="020B0400000000000000" pitchFamily="49" charset="-128"/>
              </a:rPr>
              <a:t>療・</a:t>
            </a:r>
            <a:r>
              <a:rPr lang="ja-JP" altLang="en-US" sz="2800" dirty="0">
                <a:latin typeface="BIZ UDゴシック" panose="020B0400000000000000" pitchFamily="49" charset="-128"/>
                <a:ea typeface="BIZ UDゴシック" panose="020B0400000000000000" pitchFamily="49" charset="-128"/>
              </a:rPr>
              <a:t>服薬指導アプリ</a:t>
            </a:r>
            <a:r>
              <a:rPr lang="en-US" altLang="ja-JP" sz="2800" dirty="0">
                <a:latin typeface="BIZ UDゴシック" panose="020B0400000000000000" pitchFamily="49" charset="-128"/>
                <a:ea typeface="BIZ UDゴシック" panose="020B0400000000000000" pitchFamily="49" charset="-128"/>
              </a:rPr>
              <a:t>CLINICS </a:t>
            </a:r>
            <a:endParaRPr kumimoji="0" lang="ja-JP" altLang="en-US" sz="2800" kern="0" dirty="0">
              <a:latin typeface="BIZ UDゴシック" panose="020B0400000000000000" pitchFamily="49" charset="-128"/>
              <a:ea typeface="BIZ UDゴシック" panose="020B0400000000000000" pitchFamily="49" charset="-128"/>
            </a:endParaRPr>
          </a:p>
        </p:txBody>
      </p:sp>
      <p:pic>
        <p:nvPicPr>
          <p:cNvPr id="15" name="図 14" descr="スマートフォンに表示されている「CLINICS 」アプリの画面の画像">
            <a:extLst>
              <a:ext uri="{FF2B5EF4-FFF2-40B4-BE49-F238E27FC236}">
                <a16:creationId xmlns:a16="http://schemas.microsoft.com/office/drawing/2014/main" id="{4AF64186-9207-4EED-AF15-3E5D957013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200" y="2435723"/>
            <a:ext cx="1950181" cy="3736477"/>
          </a:xfrm>
          <a:prstGeom prst="rect">
            <a:avLst/>
          </a:prstGeom>
        </p:spPr>
      </p:pic>
      <p:sp>
        <p:nvSpPr>
          <p:cNvPr id="5" name="正方形/長方形 4"/>
          <p:cNvSpPr/>
          <p:nvPr/>
        </p:nvSpPr>
        <p:spPr>
          <a:xfrm>
            <a:off x="2514600" y="2435723"/>
            <a:ext cx="3240000" cy="3877985"/>
          </a:xfrm>
          <a:prstGeom prst="rect">
            <a:avLst/>
          </a:prstGeom>
        </p:spPr>
        <p:txBody>
          <a:bodyPr>
            <a:spAutoFit/>
          </a:bodyPr>
          <a:lstStyle/>
          <a:p>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予約</a:t>
            </a:r>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 </a:t>
            </a:r>
          </a:p>
          <a:p>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24</a:t>
            </a:r>
            <a:r>
              <a:rPr lang="ja-JP" altLang="en-US" sz="1200" b="1" dirty="0">
                <a:solidFill>
                  <a:srgbClr val="000000"/>
                </a:solidFill>
                <a:latin typeface="BIZ UDゴシック" panose="020B0400000000000000" pitchFamily="49" charset="-128"/>
                <a:ea typeface="BIZ UDゴシック" panose="020B0400000000000000" pitchFamily="49" charset="-128"/>
                <a:cs typeface="Meiryo" charset="-128"/>
              </a:rPr>
              <a:t>時間いつでも可能</a:t>
            </a: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アプリから都合に合わせて予約を</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取ることができます。所在地から近くの</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オンライン診察に対応した病院・診療所を</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探すことも可能です。</a:t>
            </a:r>
          </a:p>
          <a:p>
            <a:b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b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問診</a:t>
            </a:r>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 </a:t>
            </a:r>
          </a:p>
          <a:p>
            <a:r>
              <a:rPr lang="ja-JP" altLang="en-US" sz="1200" b="1" dirty="0">
                <a:solidFill>
                  <a:srgbClr val="000000"/>
                </a:solidFill>
                <a:latin typeface="BIZ UDゴシック" panose="020B0400000000000000" pitchFamily="49" charset="-128"/>
                <a:ea typeface="BIZ UDゴシック" panose="020B0400000000000000" pitchFamily="49" charset="-128"/>
                <a:cs typeface="Meiryo" charset="-128"/>
              </a:rPr>
              <a:t>アプリで回答</a:t>
            </a: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事前にアプリで回答。</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保険証や医師に見せたい資料も</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アプリから提出できます。</a:t>
            </a:r>
          </a:p>
          <a:p>
            <a:b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b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診察</a:t>
            </a:r>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 </a:t>
            </a:r>
          </a:p>
          <a:p>
            <a:r>
              <a:rPr lang="ja-JP" altLang="en-US" sz="1200" b="1" dirty="0">
                <a:latin typeface="BIZ UDゴシック" panose="020B0400000000000000" pitchFamily="49" charset="-128"/>
                <a:ea typeface="BIZ UDゴシック" panose="020B0400000000000000" pitchFamily="49" charset="-128"/>
                <a:cs typeface="Meiryo" charset="-128"/>
              </a:rPr>
              <a:t>通院時間削減</a:t>
            </a:r>
            <a:endParaRPr lang="en-US" altLang="ja-JP" sz="1200" b="1"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予約時間内に医師からアプリ上で呼び</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出され、ビデオチャットで医師の診察</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が始まります。</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通院時間を削減することができます。</a:t>
            </a:r>
            <a:endParaRPr lang="ja-JP" altLang="en-US" sz="1200" dirty="0">
              <a:effectLst/>
              <a:latin typeface="BIZ UDゴシック" panose="020B0400000000000000" pitchFamily="49" charset="-128"/>
              <a:ea typeface="BIZ UDゴシック" panose="020B0400000000000000" pitchFamily="49" charset="-128"/>
              <a:cs typeface="Meiryo" charset="-128"/>
            </a:endParaRPr>
          </a:p>
        </p:txBody>
      </p:sp>
      <p:sp>
        <p:nvSpPr>
          <p:cNvPr id="16" name="正方形/長方形 15"/>
          <p:cNvSpPr/>
          <p:nvPr/>
        </p:nvSpPr>
        <p:spPr>
          <a:xfrm>
            <a:off x="5467800" y="2435723"/>
            <a:ext cx="3240000" cy="3877985"/>
          </a:xfrm>
          <a:prstGeom prst="rect">
            <a:avLst/>
          </a:prstGeom>
        </p:spPr>
        <p:txBody>
          <a:bodyPr>
            <a:spAutoFit/>
          </a:bodyPr>
          <a:lstStyle/>
          <a:p>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会計</a:t>
            </a:r>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 </a:t>
            </a:r>
          </a:p>
          <a:p>
            <a:r>
              <a:rPr lang="ja-JP" altLang="en-US" sz="1200" b="1" dirty="0">
                <a:solidFill>
                  <a:srgbClr val="000000"/>
                </a:solidFill>
                <a:latin typeface="BIZ UDゴシック" panose="020B0400000000000000" pitchFamily="49" charset="-128"/>
                <a:ea typeface="BIZ UDゴシック" panose="020B0400000000000000" pitchFamily="49" charset="-128"/>
                <a:cs typeface="Meiryo" charset="-128"/>
              </a:rPr>
              <a:t>クレジットカードで簡単決済</a:t>
            </a:r>
          </a:p>
          <a:p>
            <a:r>
              <a:rPr lang="ja-JP" altLang="en-US" sz="1200" dirty="0">
                <a:latin typeface="BIZ UDゴシック" panose="020B0400000000000000" pitchFamily="49" charset="-128"/>
                <a:ea typeface="BIZ UDゴシック" panose="020B0400000000000000" pitchFamily="49" charset="-128"/>
                <a:cs typeface="Meiryo" charset="-128"/>
              </a:rPr>
              <a:t>登録したクレジットカードから自動で決済。面倒な振込や支払いの手続きはありません。</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会計で待つ必要もありません。</a:t>
            </a:r>
          </a:p>
          <a:p>
            <a:b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b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処方</a:t>
            </a:r>
            <a:r>
              <a:rPr lang="en-US" altLang="ja-JP" sz="1200" b="1" dirty="0">
                <a:solidFill>
                  <a:srgbClr val="000000"/>
                </a:solidFill>
                <a:latin typeface="BIZ UDゴシック" panose="020B0400000000000000" pitchFamily="49" charset="-128"/>
                <a:ea typeface="BIZ UDゴシック" panose="020B0400000000000000" pitchFamily="49" charset="-128"/>
                <a:cs typeface="Meiryo" charset="-128"/>
              </a:rPr>
              <a:t> </a:t>
            </a:r>
          </a:p>
          <a:p>
            <a:r>
              <a:rPr lang="ja-JP" altLang="en-US" sz="1200" b="1" dirty="0">
                <a:solidFill>
                  <a:srgbClr val="000000"/>
                </a:solidFill>
                <a:latin typeface="BIZ UDゴシック" panose="020B0400000000000000" pitchFamily="49" charset="-128"/>
                <a:ea typeface="BIZ UDゴシック" panose="020B0400000000000000" pitchFamily="49" charset="-128"/>
                <a:cs typeface="Meiryo" charset="-128"/>
              </a:rPr>
              <a:t>処方箋データをアップロード</a:t>
            </a: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病院・診療所から処方箋データをアップロードしてもらい、調剤薬局へオンライン服薬</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指導を申し込むことができます。院内処方の</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場合は登録住所に直接薬が郵送されます。</a:t>
            </a:r>
          </a:p>
          <a:p>
            <a:b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b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服薬指導</a:t>
            </a:r>
            <a:r>
              <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 </a:t>
            </a:r>
          </a:p>
          <a:p>
            <a:r>
              <a:rPr lang="ja-JP" altLang="en-US" sz="1200" b="1" dirty="0">
                <a:solidFill>
                  <a:srgbClr val="000000"/>
                </a:solidFill>
                <a:latin typeface="BIZ UDゴシック" panose="020B0400000000000000" pitchFamily="49" charset="-128"/>
                <a:ea typeface="BIZ UDゴシック" panose="020B0400000000000000" pitchFamily="49" charset="-128"/>
                <a:cs typeface="Meiryo" charset="-128"/>
              </a:rPr>
              <a:t>調剤薬局がオンライン服薬指導</a:t>
            </a: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処方箋データを元に調剤薬局が薬を用意し、服薬指導もオンラインで完結。</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クレジットカード決済ができ、</a:t>
            </a:r>
            <a:endParaRPr lang="en-US" altLang="ja-JP" sz="12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200" dirty="0">
                <a:solidFill>
                  <a:srgbClr val="000000"/>
                </a:solidFill>
                <a:latin typeface="BIZ UDゴシック" panose="020B0400000000000000" pitchFamily="49" charset="-128"/>
                <a:ea typeface="BIZ UDゴシック" panose="020B0400000000000000" pitchFamily="49" charset="-128"/>
                <a:cs typeface="Meiryo" charset="-128"/>
              </a:rPr>
              <a:t>薬も登録住所に直接郵送されます。</a:t>
            </a:r>
            <a:endParaRPr lang="ja-JP" altLang="en-US" sz="1200" dirty="0">
              <a:solidFill>
                <a:srgbClr val="000000"/>
              </a:solidFill>
              <a:effectLst/>
              <a:latin typeface="BIZ UDゴシック" panose="020B0400000000000000" pitchFamily="49" charset="-128"/>
              <a:ea typeface="BIZ UDゴシック" panose="020B0400000000000000" pitchFamily="49" charset="-128"/>
              <a:cs typeface="Meiryo" charset="-128"/>
            </a:endParaRPr>
          </a:p>
        </p:txBody>
      </p:sp>
      <p:sp>
        <p:nvSpPr>
          <p:cNvPr id="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524245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ヤフーマップアプリ」の入手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2140" y="3536443"/>
            <a:ext cx="1620000" cy="2788158"/>
          </a:xfrm>
          <a:prstGeom prst="rect">
            <a:avLst/>
          </a:prstGeom>
          <a:ln>
            <a:solidFill>
              <a:schemeClr val="tx1">
                <a:lumMod val="50000"/>
                <a:lumOff val="50000"/>
              </a:schemeClr>
            </a:solidFill>
          </a:ln>
        </p:spPr>
      </p:pic>
      <p:sp>
        <p:nvSpPr>
          <p:cNvPr id="50" name="object 5" descr="スマートフォンのホーム画面の画像"/>
          <p:cNvSpPr>
            <a:spLocks noChangeAspect="1"/>
          </p:cNvSpPr>
          <p:nvPr/>
        </p:nvSpPr>
        <p:spPr>
          <a:xfrm>
            <a:off x="2955045" y="1603504"/>
            <a:ext cx="1623481" cy="2880000"/>
          </a:xfrm>
          <a:prstGeom prst="rect">
            <a:avLst/>
          </a:prstGeom>
          <a:blipFill>
            <a:blip r:embed="rId4" cstate="print">
              <a:extLst>
                <a:ext uri="{28A0092B-C50C-407E-A947-70E740481C1C}">
                  <a14:useLocalDpi xmlns:a14="http://schemas.microsoft.com/office/drawing/2010/main" val="0"/>
                </a:ext>
              </a:extLst>
            </a:blip>
            <a:stretch>
              <a:fillRect/>
            </a:stretch>
          </a:blipFill>
          <a:ln>
            <a:noFill/>
          </a:ln>
        </p:spPr>
        <p:txBody>
          <a:bodyPr wrap="square" lIns="0" tIns="0" rIns="0" bIns="0" rtlCol="0"/>
          <a:lstStyle/>
          <a:p>
            <a:endParaRPr sz="1698" dirty="0">
              <a:latin typeface="BIZ UDゴシック" panose="020B0400000000000000" pitchFamily="49" charset="-128"/>
              <a:ea typeface="BIZ UDゴシック" panose="020B0400000000000000" pitchFamily="49" charset="-128"/>
            </a:endParaRPr>
          </a:p>
        </p:txBody>
      </p:sp>
      <p:sp>
        <p:nvSpPr>
          <p:cNvPr id="27" name="正方形/長方形 26"/>
          <p:cNvSpPr/>
          <p:nvPr/>
        </p:nvSpPr>
        <p:spPr>
          <a:xfrm>
            <a:off x="2925994" y="3006169"/>
            <a:ext cx="504000" cy="43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object 18">
            <a:extLst>
              <a:ext uri="{FF2B5EF4-FFF2-40B4-BE49-F238E27FC236}">
                <a16:creationId xmlns:a16="http://schemas.microsoft.com/office/drawing/2014/main" id="{84120372-64DA-4E54-A83F-BF6241F74A06}"/>
              </a:ext>
            </a:extLst>
          </p:cNvPr>
          <p:cNvSpPr txBox="1"/>
          <p:nvPr/>
        </p:nvSpPr>
        <p:spPr>
          <a:xfrm>
            <a:off x="333165" y="1398618"/>
            <a:ext cx="2699214" cy="5085366"/>
          </a:xfrm>
          <a:prstGeom prst="rect">
            <a:avLst/>
          </a:prstGeom>
        </p:spPr>
        <p:txBody>
          <a:bodyPr vert="horz" wrap="square" lIns="0" tIns="12065" rIns="0" bIns="0" rtlCol="0">
            <a:spAutoFit/>
          </a:bodyPr>
          <a:lstStyle/>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｢App Store</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r>
              <a:rPr lang="en-US" altLang="ja-JP" sz="1800" b="1" spc="25" dirty="0">
                <a:latin typeface="BIZ UDゴシック" panose="020B0400000000000000" pitchFamily="49" charset="-128"/>
                <a:ea typeface="BIZ UDゴシック" panose="020B0400000000000000" pitchFamily="49" charset="-128"/>
                <a:cs typeface="Meiryo" charset="-128"/>
              </a:rPr>
              <a:t>	</a:t>
            </a:r>
            <a:r>
              <a:rPr lang="ja-JP" altLang="en-US" sz="1800" b="1" spc="25" dirty="0">
                <a:latin typeface="BIZ UDゴシック" panose="020B0400000000000000" pitchFamily="49" charset="-128"/>
                <a:ea typeface="BIZ UDゴシック" panose="020B0400000000000000" pitchFamily="49" charset="-128"/>
                <a:cs typeface="Meiryo" charset="-128"/>
              </a:rPr>
              <a:t>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画面右下の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検索</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endParaRPr lang="en-US" altLang="ja-JP" sz="1800" b="1" spc="2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25" dirty="0">
                <a:latin typeface="BIZ UDゴシック" panose="020B0400000000000000" pitchFamily="49" charset="-128"/>
                <a:ea typeface="BIZ UDゴシック" panose="020B0400000000000000" pitchFamily="49" charset="-128"/>
                <a:cs typeface="Meiryo" charset="-128"/>
              </a:rPr>
              <a:t>　 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indent="-417600">
              <a:spcBef>
                <a:spcPts val="600"/>
              </a:spcBef>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dirty="0">
                <a:latin typeface="BIZ UDゴシック" panose="020B0400000000000000" pitchFamily="49" charset="-128"/>
                <a:ea typeface="BIZ UDゴシック" panose="020B0400000000000000" pitchFamily="49" charset="-128"/>
                <a:cs typeface="Meiryo" charset="-128"/>
              </a:rPr>
              <a:t>ゲーム</a:t>
            </a:r>
            <a:r>
              <a:rPr lang="ja-JP" altLang="en-US" sz="1800" b="1" spc="-500" dirty="0">
                <a:latin typeface="BIZ UDゴシック" panose="020B0400000000000000" pitchFamily="49" charset="-128"/>
                <a:ea typeface="BIZ UDゴシック" panose="020B0400000000000000" pitchFamily="49" charset="-128"/>
                <a:cs typeface="Meiryo" charset="-128"/>
              </a:rPr>
              <a:t>、</a:t>
            </a:r>
            <a:r>
              <a:rPr lang="en-US" altLang="ja-JP" sz="1800" b="1" dirty="0">
                <a:latin typeface="BIZ UDゴシック" panose="020B0400000000000000" pitchFamily="49" charset="-128"/>
                <a:ea typeface="BIZ UDゴシック" panose="020B0400000000000000" pitchFamily="49" charset="-128"/>
                <a:cs typeface="Meiryo" charset="-128"/>
              </a:rPr>
              <a:t>App</a:t>
            </a:r>
            <a:r>
              <a:rPr lang="ja-JP" altLang="en-US" sz="1800" b="1" spc="-500" dirty="0">
                <a:latin typeface="BIZ UDゴシック" panose="020B0400000000000000" pitchFamily="49" charset="-128"/>
                <a:ea typeface="BIZ UDゴシック" panose="020B0400000000000000" pitchFamily="49" charset="-128"/>
                <a:cs typeface="Meiryo" charset="-128"/>
              </a:rPr>
              <a:t> 、</a:t>
            </a:r>
            <a:endParaRPr lang="en-US" altLang="ja-JP" sz="1800"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sz="1800" b="1" dirty="0">
                <a:latin typeface="BIZ UDゴシック" panose="020B0400000000000000" pitchFamily="49" charset="-128"/>
                <a:ea typeface="BIZ UDゴシック" panose="020B0400000000000000" pitchFamily="49" charset="-128"/>
                <a:cs typeface="Meiryo" charset="-128"/>
              </a:rPr>
              <a:t>　ストーリーなど</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spc="-16" dirty="0">
                <a:latin typeface="BIZ UDゴシック" panose="020B0400000000000000" pitchFamily="49" charset="-128"/>
                <a:ea typeface="BIZ UDゴシック" panose="020B0400000000000000" pitchFamily="49" charset="-128"/>
                <a:cs typeface="AoyagiKouzanFontT"/>
              </a:rPr>
              <a:t>の</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検索フィールドを</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ダブル</a:t>
            </a:r>
            <a:r>
              <a:rPr lang="ja-JP" altLang="en-US" sz="1800" b="1" dirty="0">
                <a:latin typeface="BIZ UDゴシック" panose="020B0400000000000000" pitchFamily="49" charset="-128"/>
                <a:ea typeface="BIZ UDゴシック" panose="020B0400000000000000" pitchFamily="49" charset="-128"/>
                <a:cs typeface="Meiryo" charset="-128"/>
              </a:rPr>
              <a:t>タップ</a:t>
            </a: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クリニクス</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と</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入力。その後右下の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「検索」をダブルタップ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9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検索結果の「</a:t>
            </a:r>
            <a:r>
              <a:rPr lang="en-US" altLang="ja-JP" sz="1800" b="1" dirty="0">
                <a:latin typeface="BIZ UDゴシック" panose="020B0400000000000000" pitchFamily="49" charset="-128"/>
                <a:ea typeface="BIZ UDゴシック" panose="020B0400000000000000" pitchFamily="49" charset="-128"/>
              </a:rPr>
              <a:t>CLINICS</a:t>
            </a:r>
            <a:r>
              <a:rPr lang="en-US" altLang="ja-JP" sz="1800" dirty="0">
                <a:latin typeface="BIZ UDゴシック" panose="020B0400000000000000" pitchFamily="49" charset="-128"/>
                <a:ea typeface="BIZ UDゴシック" panose="020B0400000000000000" pitchFamily="49"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クリニクス</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までスワイプで進み、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次の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入手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ja-JP" altLang="en-US" sz="800" dirty="0">
              <a:latin typeface="BIZ UDゴシック" panose="020B0400000000000000" pitchFamily="49" charset="-128"/>
              <a:ea typeface="BIZ UDゴシック" panose="020B0400000000000000" pitchFamily="49" charset="-128"/>
              <a:cs typeface="AoyagiKouzanFontT"/>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3-A</a:t>
            </a:r>
            <a:endParaRPr lang="en-US" sz="3600" spc="-300" dirty="0">
              <a:latin typeface="BIZ UDゴシック" panose="020B0400000000000000" pitchFamily="49" charset="-128"/>
              <a:ea typeface="BIZ UDゴシック" panose="020B0400000000000000" pitchFamily="49" charset="-128"/>
            </a:endParaRPr>
          </a:p>
        </p:txBody>
      </p:sp>
      <p:grpSp>
        <p:nvGrpSpPr>
          <p:cNvPr id="74" name="図形グループ 73"/>
          <p:cNvGrpSpPr/>
          <p:nvPr/>
        </p:nvGrpSpPr>
        <p:grpSpPr>
          <a:xfrm>
            <a:off x="2758505" y="3005299"/>
            <a:ext cx="296587" cy="293005"/>
            <a:chOff x="2897417" y="3995693"/>
            <a:chExt cx="296587" cy="293005"/>
          </a:xfrm>
        </p:grpSpPr>
        <p:sp>
          <p:nvSpPr>
            <p:cNvPr id="75" name="円/楕円 7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テキスト ボックス 7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23" name="図 22" descr="検索アイコンがある画面の画像">
            <a:extLst>
              <a:ext uri="{FF2B5EF4-FFF2-40B4-BE49-F238E27FC236}">
                <a16:creationId xmlns:a16="http://schemas.microsoft.com/office/drawing/2014/main" id="{31E6BB8B-1423-59D7-1434-27137604C0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6725" y="1609226"/>
            <a:ext cx="1620000" cy="3404032"/>
          </a:xfrm>
          <a:prstGeom prst="rect">
            <a:avLst/>
          </a:prstGeom>
          <a:ln w="9525">
            <a:solidFill>
              <a:schemeClr val="tx1">
                <a:lumMod val="50000"/>
                <a:lumOff val="50000"/>
              </a:schemeClr>
            </a:solidFill>
          </a:ln>
        </p:spPr>
      </p:pic>
      <p:sp>
        <p:nvSpPr>
          <p:cNvPr id="47" name="正方形/長方形 46"/>
          <p:cNvSpPr/>
          <p:nvPr/>
        </p:nvSpPr>
        <p:spPr>
          <a:xfrm>
            <a:off x="6093693" y="4723988"/>
            <a:ext cx="360000" cy="289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73" name="カギ線コネクタ 72"/>
          <p:cNvCxnSpPr>
            <a:cxnSpLocks/>
            <a:endCxn id="47" idx="1"/>
          </p:cNvCxnSpPr>
          <p:nvPr/>
        </p:nvCxnSpPr>
        <p:spPr>
          <a:xfrm>
            <a:off x="3468650" y="3311242"/>
            <a:ext cx="2625043" cy="155738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9" name="図 28" descr="検索画面の画像">
            <a:extLst>
              <a:ext uri="{FF2B5EF4-FFF2-40B4-BE49-F238E27FC236}">
                <a16:creationId xmlns:a16="http://schemas.microsoft.com/office/drawing/2014/main" id="{683605B3-E86A-8717-5B3E-9FD06E172B1C}"/>
              </a:ext>
            </a:extLst>
          </p:cNvPr>
          <p:cNvPicPr>
            <a:picLocks noChangeAspect="1"/>
          </p:cNvPicPr>
          <p:nvPr/>
        </p:nvPicPr>
        <p:blipFill rotWithShape="1">
          <a:blip r:embed="rId6"/>
          <a:srcRect b="40668"/>
          <a:stretch/>
        </p:blipFill>
        <p:spPr>
          <a:xfrm>
            <a:off x="6686016" y="1615967"/>
            <a:ext cx="1620000" cy="1842263"/>
          </a:xfrm>
          <a:prstGeom prst="rect">
            <a:avLst/>
          </a:prstGeom>
          <a:ln w="9525">
            <a:solidFill>
              <a:schemeClr val="tx1">
                <a:lumMod val="50000"/>
                <a:lumOff val="50000"/>
              </a:schemeClr>
            </a:solidFill>
          </a:ln>
        </p:spPr>
      </p:pic>
      <p:sp>
        <p:nvSpPr>
          <p:cNvPr id="52" name="正方形/長方形 51"/>
          <p:cNvSpPr/>
          <p:nvPr/>
        </p:nvSpPr>
        <p:spPr>
          <a:xfrm>
            <a:off x="6704016" y="1844410"/>
            <a:ext cx="1584000" cy="25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6" name="図形グループ 65"/>
          <p:cNvGrpSpPr/>
          <p:nvPr/>
        </p:nvGrpSpPr>
        <p:grpSpPr>
          <a:xfrm>
            <a:off x="5953884" y="4483504"/>
            <a:ext cx="296586" cy="293005"/>
            <a:chOff x="3546641" y="3995693"/>
            <a:chExt cx="296586" cy="293005"/>
          </a:xfrm>
        </p:grpSpPr>
        <p:sp>
          <p:nvSpPr>
            <p:cNvPr id="67" name="円/楕円 6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フリーフォーム 6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3" name="図形グループ 62"/>
          <p:cNvGrpSpPr/>
          <p:nvPr/>
        </p:nvGrpSpPr>
        <p:grpSpPr>
          <a:xfrm>
            <a:off x="6555723" y="1776447"/>
            <a:ext cx="296586" cy="293005"/>
            <a:chOff x="4232441" y="3995693"/>
            <a:chExt cx="296586" cy="293005"/>
          </a:xfrm>
        </p:grpSpPr>
        <p:sp>
          <p:nvSpPr>
            <p:cNvPr id="64" name="円/楕円 6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フリーフォーム 6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sp>
        <p:nvSpPr>
          <p:cNvPr id="36" name="テキスト ボックス 35">
            <a:extLst>
              <a:ext uri="{FF2B5EF4-FFF2-40B4-BE49-F238E27FC236}">
                <a16:creationId xmlns:a16="http://schemas.microsoft.com/office/drawing/2014/main" id="{70D7522B-E01C-2B3F-3785-385BE9D12551}"/>
              </a:ext>
            </a:extLst>
          </p:cNvPr>
          <p:cNvSpPr txBox="1"/>
          <p:nvPr/>
        </p:nvSpPr>
        <p:spPr>
          <a:xfrm>
            <a:off x="3011492" y="5140185"/>
            <a:ext cx="3451166" cy="1169551"/>
          </a:xfrm>
          <a:prstGeom prst="rect">
            <a:avLst/>
          </a:prstGeom>
          <a:noFill/>
          <a:ln>
            <a:solidFill>
              <a:srgbClr val="009650"/>
            </a:solidFill>
          </a:ln>
        </p:spPr>
        <p:txBody>
          <a:bodyPr wrap="square" rtlCol="0">
            <a:spAutoFit/>
          </a:bodyPr>
          <a:lstStyle/>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指紋認証や顔認証を求められ、認証されるとインストールが始まります。</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「開く」と読み上げれば、インストールは終了しています。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400" dirty="0">
                <a:latin typeface="BIZ UDゴシック" panose="020B0400000000000000" pitchFamily="49" charset="-128"/>
                <a:ea typeface="BIZ UDゴシック" panose="020B0400000000000000" pitchFamily="49" charset="-128"/>
              </a:rPr>
              <a:t>CLINICS</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」は無料のアプリです。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pic>
        <p:nvPicPr>
          <p:cNvPr id="4" name="図 3">
            <a:extLst>
              <a:ext uri="{FF2B5EF4-FFF2-40B4-BE49-F238E27FC236}">
                <a16:creationId xmlns:a16="http://schemas.microsoft.com/office/drawing/2014/main" id="{4C42E38E-0942-FE17-4D27-C16AA49F41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50768" y="2442811"/>
            <a:ext cx="1789919" cy="1054526"/>
          </a:xfrm>
          <a:prstGeom prst="rect">
            <a:avLst/>
          </a:prstGeom>
          <a:ln>
            <a:solidFill>
              <a:schemeClr val="tx1"/>
            </a:solidFill>
          </a:ln>
        </p:spPr>
      </p:pic>
      <p:grpSp>
        <p:nvGrpSpPr>
          <p:cNvPr id="43" name="図形グループ 42"/>
          <p:cNvGrpSpPr/>
          <p:nvPr/>
        </p:nvGrpSpPr>
        <p:grpSpPr>
          <a:xfrm>
            <a:off x="8243577" y="2923254"/>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5" name="図 4">
            <a:extLst>
              <a:ext uri="{FF2B5EF4-FFF2-40B4-BE49-F238E27FC236}">
                <a16:creationId xmlns:a16="http://schemas.microsoft.com/office/drawing/2014/main" id="{B7509A8A-9B65-9B11-342F-6FE9E513C2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93174" y="3627067"/>
            <a:ext cx="1608966" cy="1528293"/>
          </a:xfrm>
          <a:prstGeom prst="rect">
            <a:avLst/>
          </a:prstGeom>
        </p:spPr>
      </p:pic>
      <p:sp>
        <p:nvSpPr>
          <p:cNvPr id="69" name="正方形/長方形 68"/>
          <p:cNvSpPr/>
          <p:nvPr/>
        </p:nvSpPr>
        <p:spPr>
          <a:xfrm>
            <a:off x="7882444" y="3979131"/>
            <a:ext cx="360000" cy="324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7650090" y="3832628"/>
            <a:ext cx="296586" cy="293005"/>
            <a:chOff x="5878361" y="3995693"/>
            <a:chExt cx="296586" cy="293005"/>
          </a:xfrm>
        </p:grpSpPr>
        <p:sp>
          <p:nvSpPr>
            <p:cNvPr id="41" name="円/楕円 40"/>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6" name="タイトル 9">
            <a:extLst>
              <a:ext uri="{FF2B5EF4-FFF2-40B4-BE49-F238E27FC236}">
                <a16:creationId xmlns:a16="http://schemas.microsoft.com/office/drawing/2014/main" id="{5D167672-078D-5423-EDF1-E9278BBCE8A2}"/>
              </a:ext>
            </a:extLst>
          </p:cNvPr>
          <p:cNvSpPr txBox="1">
            <a:spLocks/>
          </p:cNvSpPr>
          <p:nvPr/>
        </p:nvSpPr>
        <p:spPr>
          <a:xfrm>
            <a:off x="1628234" y="193614"/>
            <a:ext cx="661421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en-US" altLang="ja-JP" sz="3200" dirty="0">
                <a:latin typeface="BIZ UDゴシック" panose="020B0400000000000000" pitchFamily="49" charset="-128"/>
                <a:ea typeface="BIZ UDゴシック" panose="020B0400000000000000" pitchFamily="49" charset="-128"/>
              </a:rPr>
              <a:t>CLINICS</a:t>
            </a:r>
            <a:r>
              <a:rPr lang="ja-JP" altLang="en-US" sz="3200" dirty="0">
                <a:latin typeface="BIZ UDゴシック" panose="020B0400000000000000" pitchFamily="49" charset="-128"/>
                <a:ea typeface="BIZ UDゴシック" panose="020B0400000000000000" pitchFamily="49" charset="-128"/>
              </a:rPr>
              <a:t>のインストール</a:t>
            </a:r>
            <a:endParaRPr kumimoji="0" lang="ja-JP" altLang="en-US" sz="3200" kern="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747411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A4A0EC7B-5029-4903-9FA8-58E6937DAAF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4" name="オブジェクト 3" hidden="1">
                        <a:extLst>
                          <a:ext uri="{FF2B5EF4-FFF2-40B4-BE49-F238E27FC236}">
                            <a16:creationId xmlns:a16="http://schemas.microsoft.com/office/drawing/2014/main" id="{A4A0EC7B-5029-4903-9FA8-58E6937DAAF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object 6">
            <a:extLst>
              <a:ext uri="{FF2B5EF4-FFF2-40B4-BE49-F238E27FC236}">
                <a16:creationId xmlns:a16="http://schemas.microsoft.com/office/drawing/2014/main" id="{11D7FA28-D6F3-4E50-81D2-2B905C1CCA23}"/>
              </a:ext>
            </a:extLst>
          </p:cNvPr>
          <p:cNvSpPr txBox="1"/>
          <p:nvPr/>
        </p:nvSpPr>
        <p:spPr>
          <a:xfrm>
            <a:off x="616658" y="1425382"/>
            <a:ext cx="7438787" cy="287965"/>
          </a:xfrm>
          <a:prstGeom prst="rect">
            <a:avLst/>
          </a:prstGeom>
        </p:spPr>
        <p:txBody>
          <a:bodyPr vert="horz" wrap="square" lIns="0" tIns="10860" rIns="0" bIns="0" rtlCol="0">
            <a:spAutoFit/>
          </a:bodyPr>
          <a:lstStyle/>
          <a:p>
            <a:r>
              <a:rPr lang="ja-JP" altLang="en-US" sz="1800" b="1" dirty="0">
                <a:latin typeface="BIZ UDゴシック" panose="020B0400000000000000" pitchFamily="49" charset="-128"/>
                <a:ea typeface="BIZ UDゴシック" panose="020B0400000000000000" pitchFamily="49" charset="-128"/>
                <a:cs typeface="Meiryo" charset="-128"/>
              </a:rPr>
              <a:t>インストールをして最初にアカウントの登録をしましょう</a:t>
            </a:r>
          </a:p>
        </p:txBody>
      </p:sp>
      <p:sp>
        <p:nvSpPr>
          <p:cNvPr id="27" name="object 24">
            <a:extLst>
              <a:ext uri="{FF2B5EF4-FFF2-40B4-BE49-F238E27FC236}">
                <a16:creationId xmlns:a16="http://schemas.microsoft.com/office/drawing/2014/main" id="{70F42EE3-5D96-4D25-AF2B-6ED6B9A7D2D0}"/>
              </a:ext>
            </a:extLst>
          </p:cNvPr>
          <p:cNvSpPr txBox="1"/>
          <p:nvPr/>
        </p:nvSpPr>
        <p:spPr>
          <a:xfrm>
            <a:off x="545889" y="1909872"/>
            <a:ext cx="2630532" cy="4106252"/>
          </a:xfrm>
          <a:prstGeom prst="rect">
            <a:avLst/>
          </a:prstGeom>
          <a:noFill/>
        </p:spPr>
        <p:txBody>
          <a:bodyPr vert="horz" wrap="square" lIns="0" tIns="12700" rIns="0" bIns="0" rtlCol="0">
            <a:spAutoFit/>
          </a:bodyPr>
          <a:lstStyle/>
          <a:p>
            <a:pPr marR="5080">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800" b="1" dirty="0">
                <a:latin typeface="BIZ UDゴシック" panose="020B0400000000000000" pitchFamily="49" charset="-128"/>
                <a:ea typeface="BIZ UDゴシック" panose="020B0400000000000000" pitchFamily="49" charset="-128"/>
                <a:cs typeface="Meiryo" charset="-128"/>
              </a:rPr>
              <a:t>ホーム画面の　　</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rPr>
              <a:t>CLINICS</a:t>
            </a:r>
            <a:r>
              <a:rPr lang="ja-JP" altLang="en-US" sz="1800" b="1" dirty="0">
                <a:latin typeface="BIZ UDゴシック" panose="020B0400000000000000" pitchFamily="49" charset="-128"/>
                <a:ea typeface="BIZ UDゴシック" panose="020B0400000000000000" pitchFamily="49" charset="-128"/>
                <a:cs typeface="Meiryo" charset="-128"/>
              </a:rPr>
              <a:t>」をダブル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1800" b="1" dirty="0">
                <a:latin typeface="BIZ UDゴシック" panose="020B0400000000000000" pitchFamily="49" charset="-128"/>
                <a:ea typeface="BIZ UDゴシック" panose="020B0400000000000000" pitchFamily="49" charset="-128"/>
                <a:cs typeface="Meiryo" charset="-128"/>
              </a:rPr>
              <a:t>スワイプで移動し、</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電話番号で登録」</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姓名</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漢字･カタカナ</a:t>
            </a:r>
            <a:r>
              <a:rPr lang="en-US" altLang="ja-JP" sz="1800" b="1" dirty="0">
                <a:latin typeface="BIZ UDゴシック" panose="020B0400000000000000" pitchFamily="49" charset="-128"/>
                <a:ea typeface="BIZ UDゴシック" panose="020B0400000000000000" pitchFamily="49" charset="-128"/>
                <a:cs typeface="Meiryo" charset="-128"/>
              </a:rPr>
              <a:t>)</a:t>
            </a:r>
          </a:p>
          <a:p>
            <a:pPr>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を入力</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１</a:t>
            </a:r>
            <a:endParaRPr lang="en-US" altLang="ja-JP" sz="1400" b="1" dirty="0">
              <a:latin typeface="BIZ UDゴシック" panose="020B0400000000000000" pitchFamily="49" charset="-128"/>
              <a:ea typeface="BIZ UDゴシック" panose="020B0400000000000000" pitchFamily="49" charset="-128"/>
              <a:cs typeface="Meiryo" charset="-128"/>
            </a:endParaRPr>
          </a:p>
          <a:p>
            <a:pPr>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1800" b="1" dirty="0">
                <a:latin typeface="BIZ UDゴシック" panose="020B0400000000000000" pitchFamily="49" charset="-128"/>
                <a:ea typeface="BIZ UDゴシック" panose="020B0400000000000000" pitchFamily="49" charset="-128"/>
                <a:cs typeface="Meiryo" charset="-128"/>
              </a:rPr>
              <a:t>生年月日</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２</a:t>
            </a:r>
            <a:r>
              <a:rPr lang="ja-JP" altLang="en-US" sz="1800" b="1" dirty="0">
                <a:latin typeface="BIZ UDゴシック" panose="020B0400000000000000" pitchFamily="49" charset="-128"/>
                <a:ea typeface="BIZ UDゴシック" panose="020B0400000000000000" pitchFamily="49" charset="-128"/>
                <a:cs typeface="Meiryo" charset="-128"/>
              </a:rPr>
              <a:t>、性別を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入力</a:t>
            </a:r>
            <a:endParaRPr lang="en-US" altLang="ja-JP" sz="1800" b="1" dirty="0">
              <a:latin typeface="BIZ UDゴシック" panose="020B0400000000000000" pitchFamily="49" charset="-128"/>
              <a:ea typeface="BIZ UDゴシック" panose="020B0400000000000000" pitchFamily="49" charset="-128"/>
              <a:cs typeface="Meiryo" charset="-128"/>
            </a:endParaRPr>
          </a:p>
          <a:p>
            <a:pPr>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1800" b="1" dirty="0">
                <a:latin typeface="BIZ UDゴシック" panose="020B0400000000000000" pitchFamily="49" charset="-128"/>
                <a:ea typeface="BIZ UDゴシック" panose="020B0400000000000000" pitchFamily="49" charset="-128"/>
                <a:cs typeface="Meiryo" charset="-128"/>
              </a:rPr>
              <a:t>電話番号、パスワード</a:t>
            </a:r>
            <a:endParaRPr lang="en-US" altLang="ja-JP" sz="1800" b="1"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３</a:t>
            </a:r>
            <a:r>
              <a:rPr lang="ja-JP" altLang="en-US" sz="1800" b="1" dirty="0">
                <a:latin typeface="BIZ UDゴシック" panose="020B0400000000000000" pitchFamily="49" charset="-128"/>
                <a:ea typeface="BIZ UDゴシック" panose="020B0400000000000000" pitchFamily="49" charset="-128"/>
                <a:cs typeface="Meiryo" charset="-128"/>
              </a:rPr>
              <a:t>を入力</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6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63" name="タイトル 9">
            <a:extLst>
              <a:ext uri="{FF2B5EF4-FFF2-40B4-BE49-F238E27FC236}">
                <a16:creationId xmlns:a16="http://schemas.microsoft.com/office/drawing/2014/main" id="{FDDA2747-DBA5-44E4-A04D-BE8E8CD8D716}"/>
              </a:ext>
            </a:extLst>
          </p:cNvPr>
          <p:cNvSpPr txBox="1">
            <a:spLocks/>
          </p:cNvSpPr>
          <p:nvPr/>
        </p:nvSpPr>
        <p:spPr>
          <a:xfrm>
            <a:off x="1576761" y="194450"/>
            <a:ext cx="5457537"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アカウントの登録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5" name="グループ化 4" descr="CLINICSの起動画面で画面下部の「電話番号で登録」をタップしている画像">
            <a:extLst>
              <a:ext uri="{FF2B5EF4-FFF2-40B4-BE49-F238E27FC236}">
                <a16:creationId xmlns:a16="http://schemas.microsoft.com/office/drawing/2014/main" id="{CA62EAC7-B526-4B91-AEA6-32D9D07C9F84}"/>
              </a:ext>
            </a:extLst>
          </p:cNvPr>
          <p:cNvGrpSpPr/>
          <p:nvPr/>
        </p:nvGrpSpPr>
        <p:grpSpPr>
          <a:xfrm>
            <a:off x="3720891" y="1986106"/>
            <a:ext cx="1708764" cy="2913980"/>
            <a:chOff x="2814276" y="1991272"/>
            <a:chExt cx="1754344" cy="2880360"/>
          </a:xfrm>
        </p:grpSpPr>
        <p:pic>
          <p:nvPicPr>
            <p:cNvPr id="39" name="図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7638" y="1991272"/>
              <a:ext cx="1620982" cy="2880360"/>
            </a:xfrm>
            <a:prstGeom prst="rect">
              <a:avLst/>
            </a:prstGeom>
            <a:ln w="9525">
              <a:solidFill>
                <a:schemeClr val="tx1">
                  <a:lumMod val="50000"/>
                  <a:lumOff val="50000"/>
                </a:schemeClr>
              </a:solidFill>
            </a:ln>
          </p:spPr>
        </p:pic>
        <p:sp>
          <p:nvSpPr>
            <p:cNvPr id="37" name="正方形/長方形 36"/>
            <p:cNvSpPr/>
            <p:nvPr/>
          </p:nvSpPr>
          <p:spPr>
            <a:xfrm>
              <a:off x="2920303" y="4396690"/>
              <a:ext cx="1620000" cy="259738"/>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81" name="図形グループ 80"/>
            <p:cNvGrpSpPr/>
            <p:nvPr/>
          </p:nvGrpSpPr>
          <p:grpSpPr>
            <a:xfrm>
              <a:off x="2814276" y="4226111"/>
              <a:ext cx="296587" cy="293005"/>
              <a:chOff x="2897417" y="3995693"/>
              <a:chExt cx="296587" cy="293005"/>
            </a:xfrm>
          </p:grpSpPr>
          <p:sp>
            <p:nvSpPr>
              <p:cNvPr id="82" name="円/楕円 81"/>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3" name="テキスト ボックス 82"/>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grpSp>
        <p:nvGrpSpPr>
          <p:cNvPr id="3" name="グループ化 2" descr="アカウント登録画面で画面下部の「アカウント登録」をタップしている画像">
            <a:extLst>
              <a:ext uri="{FF2B5EF4-FFF2-40B4-BE49-F238E27FC236}">
                <a16:creationId xmlns:a16="http://schemas.microsoft.com/office/drawing/2014/main" id="{AB3004C3-97B6-4428-8B5D-C20240EC4DE8}"/>
              </a:ext>
            </a:extLst>
          </p:cNvPr>
          <p:cNvGrpSpPr/>
          <p:nvPr/>
        </p:nvGrpSpPr>
        <p:grpSpPr>
          <a:xfrm>
            <a:off x="6548481" y="1971331"/>
            <a:ext cx="1620982" cy="2880360"/>
            <a:chOff x="4931152" y="1991272"/>
            <a:chExt cx="1620982" cy="2880360"/>
          </a:xfrm>
        </p:grpSpPr>
        <p:pic>
          <p:nvPicPr>
            <p:cNvPr id="40" name="図 3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31152" y="1991272"/>
              <a:ext cx="1620982" cy="2880360"/>
            </a:xfrm>
            <a:prstGeom prst="rect">
              <a:avLst/>
            </a:prstGeom>
            <a:ln w="9525">
              <a:solidFill>
                <a:schemeClr val="tx1">
                  <a:lumMod val="50000"/>
                  <a:lumOff val="50000"/>
                </a:schemeClr>
              </a:solidFill>
            </a:ln>
          </p:spPr>
        </p:pic>
        <p:sp>
          <p:nvSpPr>
            <p:cNvPr id="45" name="正方形/長方形 44"/>
            <p:cNvSpPr/>
            <p:nvPr/>
          </p:nvSpPr>
          <p:spPr>
            <a:xfrm>
              <a:off x="4967134" y="2470939"/>
              <a:ext cx="1548000" cy="1512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7" name="テキスト ボックス 6">
            <a:extLst>
              <a:ext uri="{FF2B5EF4-FFF2-40B4-BE49-F238E27FC236}">
                <a16:creationId xmlns:a16="http://schemas.microsoft.com/office/drawing/2014/main" id="{5B09C978-D68E-D598-070A-E9D3951C9963}"/>
              </a:ext>
            </a:extLst>
          </p:cNvPr>
          <p:cNvSpPr txBox="1"/>
          <p:nvPr/>
        </p:nvSpPr>
        <p:spPr>
          <a:xfrm>
            <a:off x="3444741" y="5172845"/>
            <a:ext cx="5013459" cy="954107"/>
          </a:xfrm>
          <a:prstGeom prst="rect">
            <a:avLst/>
          </a:prstGeom>
          <a:solidFill>
            <a:srgbClr val="FFFFCC"/>
          </a:solidFill>
          <a:ln>
            <a:solidFill>
              <a:srgbClr val="009650"/>
            </a:solidFill>
          </a:ln>
        </p:spPr>
        <p:txBody>
          <a:bodyPr wrap="square" rtlCol="0">
            <a:spAutoFit/>
          </a:bodyPr>
          <a:lstStyle/>
          <a:p>
            <a:r>
              <a:rPr kumimoji="1" lang="en-US" altLang="ja-JP" sz="1400" b="1" dirty="0">
                <a:latin typeface="BIZ UDゴシック" panose="020B0400000000000000" pitchFamily="49" charset="-128"/>
                <a:ea typeface="BIZ UDゴシック" panose="020B0400000000000000" pitchFamily="49" charset="-128"/>
              </a:rPr>
              <a:t>※</a:t>
            </a:r>
            <a:r>
              <a:rPr kumimoji="1" lang="ja-JP" altLang="en-US" sz="1400" b="1" dirty="0">
                <a:latin typeface="BIZ UDゴシック" panose="020B0400000000000000" pitchFamily="49" charset="-128"/>
                <a:ea typeface="BIZ UDゴシック" panose="020B0400000000000000" pitchFamily="49" charset="-128"/>
              </a:rPr>
              <a:t>１　姓を確定するとキーボード右下が「次へ</a:t>
            </a:r>
            <a:r>
              <a:rPr lang="ja-JP" altLang="en-US" sz="1400" b="1" dirty="0">
                <a:latin typeface="BIZ UDゴシック" panose="020B0400000000000000" pitchFamily="49" charset="-128"/>
                <a:ea typeface="BIZ UDゴシック" panose="020B0400000000000000" pitchFamily="49" charset="-128"/>
              </a:rPr>
              <a:t>」と変わり、</a:t>
            </a:r>
            <a:endParaRPr lang="en-US" altLang="ja-JP" sz="1400" b="1" dirty="0">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rPr>
              <a:t>　　ダブルタップして次の項目へ移ります。</a:t>
            </a:r>
            <a:endParaRPr lang="en-US" altLang="ja-JP" sz="1400" b="1" dirty="0">
              <a:latin typeface="BIZ UDゴシック" panose="020B0400000000000000" pitchFamily="49" charset="-128"/>
              <a:ea typeface="BIZ UDゴシック" panose="020B0400000000000000" pitchFamily="49" charset="-128"/>
            </a:endParaRPr>
          </a:p>
          <a:p>
            <a:r>
              <a:rPr kumimoji="1" lang="en-US" altLang="ja-JP" sz="1400" b="1" dirty="0">
                <a:latin typeface="BIZ UDゴシック" panose="020B0400000000000000" pitchFamily="49" charset="-128"/>
                <a:ea typeface="BIZ UDゴシック" panose="020B0400000000000000" pitchFamily="49" charset="-128"/>
              </a:rPr>
              <a:t>※</a:t>
            </a:r>
            <a:r>
              <a:rPr kumimoji="1" lang="ja-JP" altLang="en-US" sz="1400" b="1" dirty="0">
                <a:latin typeface="BIZ UDゴシック" panose="020B0400000000000000" pitchFamily="49" charset="-128"/>
                <a:ea typeface="BIZ UDゴシック" panose="020B0400000000000000" pitchFamily="49" charset="-128"/>
              </a:rPr>
              <a:t>２　ダブルタップ後、西暦・月・日の順で選択します。</a:t>
            </a:r>
            <a:endParaRPr kumimoji="1" lang="en-US" altLang="ja-JP" sz="1400" b="1" dirty="0">
              <a:latin typeface="BIZ UDゴシック" panose="020B0400000000000000" pitchFamily="49" charset="-128"/>
              <a:ea typeface="BIZ UDゴシック" panose="020B0400000000000000" pitchFamily="49" charset="-128"/>
            </a:endParaRPr>
          </a:p>
          <a:p>
            <a:r>
              <a:rPr lang="en-US" altLang="ja-JP" sz="1400" b="1" dirty="0">
                <a:latin typeface="BIZ UDゴシック" panose="020B0400000000000000" pitchFamily="49" charset="-128"/>
                <a:ea typeface="BIZ UDゴシック" panose="020B0400000000000000" pitchFamily="49" charset="-128"/>
              </a:rPr>
              <a:t>※</a:t>
            </a:r>
            <a:r>
              <a:rPr lang="ja-JP" altLang="en-US" sz="1400" b="1" dirty="0">
                <a:latin typeface="BIZ UDゴシック" panose="020B0400000000000000" pitchFamily="49" charset="-128"/>
                <a:ea typeface="BIZ UDゴシック" panose="020B0400000000000000" pitchFamily="49" charset="-128"/>
              </a:rPr>
              <a:t>３　英数８文字以上。確認のため２回入力します。</a:t>
            </a:r>
            <a:endParaRPr kumimoji="1" lang="en-US" altLang="ja-JP" sz="1400" b="1" dirty="0">
              <a:latin typeface="BIZ UDゴシック" panose="020B0400000000000000" pitchFamily="49" charset="-128"/>
              <a:ea typeface="BIZ UDゴシック" panose="020B0400000000000000" pitchFamily="49" charset="-128"/>
            </a:endParaRPr>
          </a:p>
        </p:txBody>
      </p:sp>
      <p:grpSp>
        <p:nvGrpSpPr>
          <p:cNvPr id="8" name="図形グループ 45">
            <a:extLst>
              <a:ext uri="{FF2B5EF4-FFF2-40B4-BE49-F238E27FC236}">
                <a16:creationId xmlns:a16="http://schemas.microsoft.com/office/drawing/2014/main" id="{1FDAF24B-1D13-8AF5-7B2F-69ABAAD31DF2}"/>
              </a:ext>
            </a:extLst>
          </p:cNvPr>
          <p:cNvGrpSpPr>
            <a:grpSpLocks noChangeAspect="1"/>
          </p:cNvGrpSpPr>
          <p:nvPr/>
        </p:nvGrpSpPr>
        <p:grpSpPr>
          <a:xfrm>
            <a:off x="5771470" y="3219333"/>
            <a:ext cx="360000" cy="270000"/>
            <a:chOff x="3355262" y="5469690"/>
            <a:chExt cx="720000" cy="540000"/>
          </a:xfrm>
        </p:grpSpPr>
        <p:cxnSp>
          <p:nvCxnSpPr>
            <p:cNvPr id="9" name="カギ線コネクタ 46">
              <a:extLst>
                <a:ext uri="{FF2B5EF4-FFF2-40B4-BE49-F238E27FC236}">
                  <a16:creationId xmlns:a16="http://schemas.microsoft.com/office/drawing/2014/main" id="{5075830C-E881-9DEC-03B5-D53CECC3B75C}"/>
                </a:ext>
              </a:extLst>
            </p:cNvPr>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52DD6E02-C720-4063-ED72-5827C2B12359}"/>
                </a:ext>
              </a:extLst>
            </p:cNvPr>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14" name="図形グループ 58">
            <a:extLst>
              <a:ext uri="{FF2B5EF4-FFF2-40B4-BE49-F238E27FC236}">
                <a16:creationId xmlns:a16="http://schemas.microsoft.com/office/drawing/2014/main" id="{1762D79A-9ED8-CBA4-5FBF-3D5F0E60E1BF}"/>
              </a:ext>
            </a:extLst>
          </p:cNvPr>
          <p:cNvGrpSpPr/>
          <p:nvPr/>
        </p:nvGrpSpPr>
        <p:grpSpPr>
          <a:xfrm>
            <a:off x="6192083" y="1731349"/>
            <a:ext cx="1107996" cy="461665"/>
            <a:chOff x="7329472" y="2290975"/>
            <a:chExt cx="1107996" cy="461665"/>
          </a:xfrm>
        </p:grpSpPr>
        <p:sp>
          <p:nvSpPr>
            <p:cNvPr id="15" name="円/楕円 59">
              <a:extLst>
                <a:ext uri="{FF2B5EF4-FFF2-40B4-BE49-F238E27FC236}">
                  <a16:creationId xmlns:a16="http://schemas.microsoft.com/office/drawing/2014/main" id="{8A6816BC-76A2-99EC-8DE1-B9E79A7684A0}"/>
                </a:ext>
              </a:extLst>
            </p:cNvPr>
            <p:cNvSpPr>
              <a:spLocks noChangeAspect="1"/>
            </p:cNvSpPr>
            <p:nvPr/>
          </p:nvSpPr>
          <p:spPr>
            <a:xfrm>
              <a:off x="7463198" y="2376070"/>
              <a:ext cx="888637" cy="334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6" name="正方形/長方形 15">
              <a:extLst>
                <a:ext uri="{FF2B5EF4-FFF2-40B4-BE49-F238E27FC236}">
                  <a16:creationId xmlns:a16="http://schemas.microsoft.com/office/drawing/2014/main" id="{28D74BBF-9829-F7EF-A960-01984D73ED14}"/>
                </a:ext>
              </a:extLst>
            </p:cNvPr>
            <p:cNvSpPr/>
            <p:nvPr/>
          </p:nvSpPr>
          <p:spPr>
            <a:xfrm>
              <a:off x="7329472" y="2290975"/>
              <a:ext cx="1107996"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399671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AA8DA1D0-A6FB-4525-9AD8-97F45BFFCDD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4" name="オブジェクト 3" hidden="1">
                        <a:extLst>
                          <a:ext uri="{FF2B5EF4-FFF2-40B4-BE49-F238E27FC236}">
                            <a16:creationId xmlns:a16="http://schemas.microsoft.com/office/drawing/2014/main" id="{AA8DA1D0-A6FB-4525-9AD8-97F45BFFCDD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9" name="object 24">
            <a:extLst>
              <a:ext uri="{FF2B5EF4-FFF2-40B4-BE49-F238E27FC236}">
                <a16:creationId xmlns:a16="http://schemas.microsoft.com/office/drawing/2014/main" id="{70F42EE3-5D96-4D25-AF2B-6ED6B9A7D2D0}"/>
              </a:ext>
            </a:extLst>
          </p:cNvPr>
          <p:cNvSpPr txBox="1"/>
          <p:nvPr/>
        </p:nvSpPr>
        <p:spPr>
          <a:xfrm>
            <a:off x="343466" y="1864599"/>
            <a:ext cx="2880000" cy="3372718"/>
          </a:xfrm>
          <a:prstGeom prst="rect">
            <a:avLst/>
          </a:prstGeom>
          <a:noFill/>
        </p:spPr>
        <p:txBody>
          <a:bodyPr vert="horz" wrap="square" lIns="0" tIns="12700" rIns="0" bIns="0" rtlCol="0">
            <a:spAutoFit/>
          </a:bodyPr>
          <a:lstStyle/>
          <a:p>
            <a:pPr marL="1270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全て入力後、スワイプ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で「アカウント登録」</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へ移動しダブルタップ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❼</a:t>
            </a:r>
            <a:r>
              <a:rPr lang="ja-JP" altLang="en-US" sz="1800" b="1" spc="-5" dirty="0">
                <a:latin typeface="BIZ UDゴシック" panose="020B0400000000000000" pitchFamily="49" charset="-128"/>
                <a:ea typeface="BIZ UDゴシック" panose="020B0400000000000000" pitchFamily="49" charset="-128"/>
                <a:cs typeface="Meiryo" charset="-128"/>
              </a:rPr>
              <a:t>入力した電話番号</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スマートフォン</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に</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ＳＭＳで「認証コード</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６桁</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」が届きます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認証コードを入力</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スワイプで「完了」に</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移動しダブルタップ　</a:t>
            </a:r>
            <a:endParaRPr lang="en-US" sz="1800" b="1" spc="-5" dirty="0">
              <a:latin typeface="BIZ UDゴシック" panose="020B0400000000000000" pitchFamily="49" charset="-128"/>
              <a:ea typeface="BIZ UDゴシック" panose="020B0400000000000000" pitchFamily="49" charset="-128"/>
              <a:cs typeface="Meiryo" charset="-128"/>
            </a:endParaRPr>
          </a:p>
        </p:txBody>
      </p:sp>
      <p:sp>
        <p:nvSpPr>
          <p:cNvPr id="1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16" name="タイトル 9">
            <a:extLst>
              <a:ext uri="{FF2B5EF4-FFF2-40B4-BE49-F238E27FC236}">
                <a16:creationId xmlns:a16="http://schemas.microsoft.com/office/drawing/2014/main" id="{FDDA2747-DBA5-44E4-A04D-BE8E8CD8D716}"/>
              </a:ext>
            </a:extLst>
          </p:cNvPr>
          <p:cNvSpPr txBox="1">
            <a:spLocks/>
          </p:cNvSpPr>
          <p:nvPr/>
        </p:nvSpPr>
        <p:spPr>
          <a:xfrm>
            <a:off x="1612967" y="223315"/>
            <a:ext cx="63267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アカウントの登録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 name="グループ化 2" descr="CLINICSの「認証コード入力」画面で認証コードを入力後「完了」ボタンをタップしている画像">
            <a:extLst>
              <a:ext uri="{FF2B5EF4-FFF2-40B4-BE49-F238E27FC236}">
                <a16:creationId xmlns:a16="http://schemas.microsoft.com/office/drawing/2014/main" id="{774155FD-E684-47D8-A67B-0721F5723E45}"/>
              </a:ext>
            </a:extLst>
          </p:cNvPr>
          <p:cNvGrpSpPr/>
          <p:nvPr/>
        </p:nvGrpSpPr>
        <p:grpSpPr>
          <a:xfrm>
            <a:off x="7128796" y="2115298"/>
            <a:ext cx="1519217" cy="2880360"/>
            <a:chOff x="3511550" y="1640518"/>
            <a:chExt cx="2526786" cy="4501592"/>
          </a:xfrm>
        </p:grpSpPr>
        <p:pic>
          <p:nvPicPr>
            <p:cNvPr id="7" name="図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11550" y="1640518"/>
              <a:ext cx="2526786" cy="4500000"/>
            </a:xfrm>
            <a:prstGeom prst="rect">
              <a:avLst/>
            </a:prstGeom>
            <a:ln w="9525">
              <a:solidFill>
                <a:schemeClr val="tx1">
                  <a:lumMod val="50000"/>
                  <a:lumOff val="50000"/>
                </a:schemeClr>
              </a:solidFill>
            </a:ln>
          </p:spPr>
        </p:pic>
        <p:sp>
          <p:nvSpPr>
            <p:cNvPr id="30" name="正方形/長方形 29"/>
            <p:cNvSpPr/>
            <p:nvPr/>
          </p:nvSpPr>
          <p:spPr>
            <a:xfrm>
              <a:off x="3573239" y="2445237"/>
              <a:ext cx="2412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4" name="正方形/長方形 33"/>
            <p:cNvSpPr/>
            <p:nvPr/>
          </p:nvSpPr>
          <p:spPr>
            <a:xfrm>
              <a:off x="3561408" y="5782110"/>
              <a:ext cx="2412000" cy="36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2" name="図形グループ 5" descr="スマートフォンにショートメッセージで「認証コード」が送られてきた画面の画像">
            <a:extLst>
              <a:ext uri="{FF2B5EF4-FFF2-40B4-BE49-F238E27FC236}">
                <a16:creationId xmlns:a16="http://schemas.microsoft.com/office/drawing/2014/main" id="{B871C09F-778A-1773-FE4E-8957187CBA36}"/>
              </a:ext>
            </a:extLst>
          </p:cNvPr>
          <p:cNvGrpSpPr>
            <a:grpSpLocks noChangeAspect="1"/>
          </p:cNvGrpSpPr>
          <p:nvPr/>
        </p:nvGrpSpPr>
        <p:grpSpPr>
          <a:xfrm>
            <a:off x="5206537" y="2110778"/>
            <a:ext cx="1620000" cy="2912874"/>
            <a:chOff x="6982758" y="2752653"/>
            <a:chExt cx="1599421" cy="2843426"/>
          </a:xfrm>
        </p:grpSpPr>
        <p:pic>
          <p:nvPicPr>
            <p:cNvPr id="5" name="図 4">
              <a:extLst>
                <a:ext uri="{FF2B5EF4-FFF2-40B4-BE49-F238E27FC236}">
                  <a16:creationId xmlns:a16="http://schemas.microsoft.com/office/drawing/2014/main" id="{3CC5D2E6-1931-88D2-6C58-7244F2BACEF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82758" y="2752653"/>
              <a:ext cx="1599421" cy="2843426"/>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FE8BFD1D-BDE7-7D84-DAB6-116D1F71F7F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51203" y="2875073"/>
              <a:ext cx="1477350" cy="2459285"/>
            </a:xfrm>
            <a:prstGeom prst="rect">
              <a:avLst/>
            </a:prstGeom>
          </p:spPr>
        </p:pic>
        <p:sp>
          <p:nvSpPr>
            <p:cNvPr id="8" name="正方形/長方形 7">
              <a:extLst>
                <a:ext uri="{FF2B5EF4-FFF2-40B4-BE49-F238E27FC236}">
                  <a16:creationId xmlns:a16="http://schemas.microsoft.com/office/drawing/2014/main" id="{9D1B6C9C-7080-2883-5D2C-0D06D1CF4402}"/>
                </a:ext>
              </a:extLst>
            </p:cNvPr>
            <p:cNvSpPr/>
            <p:nvPr/>
          </p:nvSpPr>
          <p:spPr>
            <a:xfrm>
              <a:off x="7292224" y="3239350"/>
              <a:ext cx="383883" cy="35113"/>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9" name="グループ化 8" descr="アカウント登録画面で画面下部の「アカウント登録」をタップしている画像">
            <a:extLst>
              <a:ext uri="{FF2B5EF4-FFF2-40B4-BE49-F238E27FC236}">
                <a16:creationId xmlns:a16="http://schemas.microsoft.com/office/drawing/2014/main" id="{BD25E377-79F3-40FF-72EE-6A26C62BCAEB}"/>
              </a:ext>
            </a:extLst>
          </p:cNvPr>
          <p:cNvGrpSpPr/>
          <p:nvPr/>
        </p:nvGrpSpPr>
        <p:grpSpPr>
          <a:xfrm>
            <a:off x="3277782" y="2110778"/>
            <a:ext cx="1626496" cy="2912874"/>
            <a:chOff x="4931152" y="1991272"/>
            <a:chExt cx="1626496" cy="2912874"/>
          </a:xfrm>
        </p:grpSpPr>
        <p:pic>
          <p:nvPicPr>
            <p:cNvPr id="10" name="図 9">
              <a:extLst>
                <a:ext uri="{FF2B5EF4-FFF2-40B4-BE49-F238E27FC236}">
                  <a16:creationId xmlns:a16="http://schemas.microsoft.com/office/drawing/2014/main" id="{C71D33DA-579A-E232-F095-A8F1BCB930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31152" y="1991272"/>
              <a:ext cx="1620982" cy="2880360"/>
            </a:xfrm>
            <a:prstGeom prst="rect">
              <a:avLst/>
            </a:prstGeom>
            <a:ln w="9525">
              <a:solidFill>
                <a:schemeClr val="tx1">
                  <a:lumMod val="50000"/>
                  <a:lumOff val="50000"/>
                </a:schemeClr>
              </a:solidFill>
            </a:ln>
          </p:spPr>
        </p:pic>
        <p:sp>
          <p:nvSpPr>
            <p:cNvPr id="12" name="正方形/長方形 11">
              <a:extLst>
                <a:ext uri="{FF2B5EF4-FFF2-40B4-BE49-F238E27FC236}">
                  <a16:creationId xmlns:a16="http://schemas.microsoft.com/office/drawing/2014/main" id="{C092F423-EC63-BED9-1B5D-563E5A3461D8}"/>
                </a:ext>
              </a:extLst>
            </p:cNvPr>
            <p:cNvSpPr/>
            <p:nvPr/>
          </p:nvSpPr>
          <p:spPr>
            <a:xfrm>
              <a:off x="4937648" y="4616146"/>
              <a:ext cx="162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28" name="図形グループ 58">
            <a:extLst>
              <a:ext uri="{FF2B5EF4-FFF2-40B4-BE49-F238E27FC236}">
                <a16:creationId xmlns:a16="http://schemas.microsoft.com/office/drawing/2014/main" id="{73419233-799F-78A0-4566-463E131D3EF5}"/>
              </a:ext>
            </a:extLst>
          </p:cNvPr>
          <p:cNvGrpSpPr/>
          <p:nvPr/>
        </p:nvGrpSpPr>
        <p:grpSpPr>
          <a:xfrm>
            <a:off x="3093763" y="4638150"/>
            <a:ext cx="492444" cy="461665"/>
            <a:chOff x="7471819" y="2229458"/>
            <a:chExt cx="492444" cy="461665"/>
          </a:xfrm>
        </p:grpSpPr>
        <p:sp>
          <p:nvSpPr>
            <p:cNvPr id="31" name="円/楕円 59">
              <a:extLst>
                <a:ext uri="{FF2B5EF4-FFF2-40B4-BE49-F238E27FC236}">
                  <a16:creationId xmlns:a16="http://schemas.microsoft.com/office/drawing/2014/main" id="{2EA8D8DC-1AD4-62EC-0A65-62390961D2DD}"/>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5C4BB108-0F37-FA9A-966C-352225CC2760}"/>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3" name="図形グループ 58">
            <a:extLst>
              <a:ext uri="{FF2B5EF4-FFF2-40B4-BE49-F238E27FC236}">
                <a16:creationId xmlns:a16="http://schemas.microsoft.com/office/drawing/2014/main" id="{40A5BD42-C085-E06A-48D4-573008BD0F74}"/>
              </a:ext>
            </a:extLst>
          </p:cNvPr>
          <p:cNvGrpSpPr/>
          <p:nvPr/>
        </p:nvGrpSpPr>
        <p:grpSpPr>
          <a:xfrm>
            <a:off x="6841547" y="2387866"/>
            <a:ext cx="492444" cy="461665"/>
            <a:chOff x="7471819" y="2229458"/>
            <a:chExt cx="492444" cy="461665"/>
          </a:xfrm>
        </p:grpSpPr>
        <p:sp>
          <p:nvSpPr>
            <p:cNvPr id="35" name="円/楕円 59">
              <a:extLst>
                <a:ext uri="{FF2B5EF4-FFF2-40B4-BE49-F238E27FC236}">
                  <a16:creationId xmlns:a16="http://schemas.microsoft.com/office/drawing/2014/main" id="{22870FD9-9050-2E5F-A5EF-1F50959A761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正方形/長方形 35">
              <a:extLst>
                <a:ext uri="{FF2B5EF4-FFF2-40B4-BE49-F238E27FC236}">
                  <a16:creationId xmlns:a16="http://schemas.microsoft.com/office/drawing/2014/main" id="{811854AD-EA4C-22B7-9920-E3BB3CC2AAD9}"/>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7" name="正方形/長方形 36">
            <a:extLst>
              <a:ext uri="{FF2B5EF4-FFF2-40B4-BE49-F238E27FC236}">
                <a16:creationId xmlns:a16="http://schemas.microsoft.com/office/drawing/2014/main" id="{AF80C7DE-00C1-22D3-635E-D105CDBB0E78}"/>
              </a:ext>
            </a:extLst>
          </p:cNvPr>
          <p:cNvSpPr/>
          <p:nvPr/>
        </p:nvSpPr>
        <p:spPr>
          <a:xfrm>
            <a:off x="5519985" y="4063428"/>
            <a:ext cx="1113730" cy="480578"/>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45" name="直線矢印コネクタ 44">
            <a:extLst>
              <a:ext uri="{FF2B5EF4-FFF2-40B4-BE49-F238E27FC236}">
                <a16:creationId xmlns:a16="http://schemas.microsoft.com/office/drawing/2014/main" id="{7C7AE0FF-47D0-CEDF-A28D-F2A868946351}"/>
              </a:ext>
            </a:extLst>
          </p:cNvPr>
          <p:cNvCxnSpPr/>
          <p:nvPr/>
        </p:nvCxnSpPr>
        <p:spPr>
          <a:xfrm flipV="1">
            <a:off x="6517197" y="2879808"/>
            <a:ext cx="745769" cy="116569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46" name="図形グループ 58">
            <a:extLst>
              <a:ext uri="{FF2B5EF4-FFF2-40B4-BE49-F238E27FC236}">
                <a16:creationId xmlns:a16="http://schemas.microsoft.com/office/drawing/2014/main" id="{1EE0CE34-F320-AF41-751A-6C7B227CBAF4}"/>
              </a:ext>
            </a:extLst>
          </p:cNvPr>
          <p:cNvGrpSpPr/>
          <p:nvPr/>
        </p:nvGrpSpPr>
        <p:grpSpPr>
          <a:xfrm>
            <a:off x="7005665" y="4458001"/>
            <a:ext cx="492444" cy="461665"/>
            <a:chOff x="7471819" y="2229458"/>
            <a:chExt cx="492444" cy="461665"/>
          </a:xfrm>
        </p:grpSpPr>
        <p:sp>
          <p:nvSpPr>
            <p:cNvPr id="47" name="円/楕円 59">
              <a:extLst>
                <a:ext uri="{FF2B5EF4-FFF2-40B4-BE49-F238E27FC236}">
                  <a16:creationId xmlns:a16="http://schemas.microsoft.com/office/drawing/2014/main" id="{68953EAC-6E35-B44D-390B-5600AC237F56}"/>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正方形/長方形 47">
              <a:extLst>
                <a:ext uri="{FF2B5EF4-FFF2-40B4-BE49-F238E27FC236}">
                  <a16:creationId xmlns:a16="http://schemas.microsoft.com/office/drawing/2014/main" id="{DB4201B3-5599-C37C-0DEA-9F4DCD7A6809}"/>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050856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CLINICS「予約管理」画面で右上の「アカウント」ボタンをタップしている画像"/>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9628" y="2443280"/>
            <a:ext cx="1638479" cy="3240000"/>
          </a:xfrm>
          <a:prstGeom prst="rect">
            <a:avLst/>
          </a:prstGeom>
          <a:ln w="9525">
            <a:solidFill>
              <a:schemeClr val="tx1">
                <a:lumMod val="50000"/>
                <a:lumOff val="50000"/>
              </a:schemeClr>
            </a:solidFill>
          </a:ln>
        </p:spPr>
      </p:pic>
      <p:graphicFrame>
        <p:nvGraphicFramePr>
          <p:cNvPr id="4" name="オブジェクト 3" hidden="1">
            <a:extLst>
              <a:ext uri="{FF2B5EF4-FFF2-40B4-BE49-F238E27FC236}">
                <a16:creationId xmlns:a16="http://schemas.microsoft.com/office/drawing/2014/main" id="{477C27C0-447A-4661-8B21-1B21BD2A8B2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353" imgH="353" progId="TCLayout.ActiveDocument.1">
                  <p:embed/>
                </p:oleObj>
              </mc:Choice>
              <mc:Fallback>
                <p:oleObj name="think-cell スライド" r:id="rId5" imgW="353" imgH="353" progId="TCLayout.ActiveDocument.1">
                  <p:embed/>
                  <p:pic>
                    <p:nvPicPr>
                      <p:cNvPr id="4" name="オブジェクト 3" hidden="1">
                        <a:extLst>
                          <a:ext uri="{FF2B5EF4-FFF2-40B4-BE49-F238E27FC236}">
                            <a16:creationId xmlns:a16="http://schemas.microsoft.com/office/drawing/2014/main" id="{477C27C0-447A-4661-8B21-1B21BD2A8B2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object 6">
            <a:extLst>
              <a:ext uri="{FF2B5EF4-FFF2-40B4-BE49-F238E27FC236}">
                <a16:creationId xmlns:a16="http://schemas.microsoft.com/office/drawing/2014/main" id="{11D7FA28-D6F3-4E50-81D2-2B905C1CCA23}"/>
              </a:ext>
            </a:extLst>
          </p:cNvPr>
          <p:cNvSpPr txBox="1"/>
          <p:nvPr/>
        </p:nvSpPr>
        <p:spPr>
          <a:xfrm>
            <a:off x="732075" y="1542006"/>
            <a:ext cx="7438787" cy="303867"/>
          </a:xfrm>
          <a:prstGeom prst="rect">
            <a:avLst/>
          </a:prstGeom>
        </p:spPr>
        <p:txBody>
          <a:bodyPr vert="horz" wrap="square" lIns="0" tIns="10860" rIns="0" bIns="0" rtlCol="0">
            <a:spAutoFit/>
          </a:bodyPr>
          <a:lstStyle/>
          <a:p>
            <a:pPr marL="10860" marR="4344" indent="36381">
              <a:lnSpc>
                <a:spcPct val="125000"/>
              </a:lnSpc>
              <a:spcBef>
                <a:spcPts val="85"/>
              </a:spcBef>
            </a:pPr>
            <a:r>
              <a:rPr lang="ja-JP" altLang="en-US" sz="1800" b="1" dirty="0">
                <a:latin typeface="BIZ UDゴシック" panose="020B0400000000000000" pitchFamily="49" charset="-128"/>
                <a:ea typeface="BIZ UDゴシック" panose="020B0400000000000000" pitchFamily="49" charset="-128"/>
                <a:cs typeface="Meiryo" charset="-128"/>
              </a:rPr>
              <a:t>アカウントから保険証の登録をしましょう</a:t>
            </a:r>
          </a:p>
        </p:txBody>
      </p:sp>
      <p:sp>
        <p:nvSpPr>
          <p:cNvPr id="24" name="object 24">
            <a:extLst>
              <a:ext uri="{FF2B5EF4-FFF2-40B4-BE49-F238E27FC236}">
                <a16:creationId xmlns:a16="http://schemas.microsoft.com/office/drawing/2014/main" id="{70F42EE3-5D96-4D25-AF2B-6ED6B9A7D2D0}"/>
              </a:ext>
            </a:extLst>
          </p:cNvPr>
          <p:cNvSpPr txBox="1"/>
          <p:nvPr/>
        </p:nvSpPr>
        <p:spPr>
          <a:xfrm>
            <a:off x="348412" y="2186222"/>
            <a:ext cx="2723873" cy="3457357"/>
          </a:xfrm>
          <a:prstGeom prst="rect">
            <a:avLst/>
          </a:prstGeom>
          <a:noFill/>
        </p:spPr>
        <p:txBody>
          <a:bodyPr vert="horz" wrap="square" lIns="0" tIns="12700" rIns="0" bIns="0" rtlCol="0">
            <a:spAutoFit/>
          </a:bodyPr>
          <a:lstStyle/>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スワイプで「アカウン</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トを見るボタン、人」</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に移動しダブルタップ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2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スワイプで保険証を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登録したいアカウント</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（今回は自分）に移動し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2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保険証</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情報</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に移動しダブル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34"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5" name="タイトル 9">
            <a:extLst>
              <a:ext uri="{FF2B5EF4-FFF2-40B4-BE49-F238E27FC236}">
                <a16:creationId xmlns:a16="http://schemas.microsoft.com/office/drawing/2014/main" id="{FDDA2747-DBA5-44E4-A04D-BE8E8CD8D716}"/>
              </a:ext>
            </a:extLst>
          </p:cNvPr>
          <p:cNvSpPr txBox="1">
            <a:spLocks/>
          </p:cNvSpPr>
          <p:nvPr/>
        </p:nvSpPr>
        <p:spPr>
          <a:xfrm>
            <a:off x="1676400" y="207010"/>
            <a:ext cx="63246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保険証の登録</a:t>
            </a:r>
            <a:endParaRPr kumimoji="0" lang="ja-JP" altLang="en-US" sz="3200" kern="0" dirty="0">
              <a:latin typeface="BIZ UDゴシック" panose="020B0400000000000000" pitchFamily="49" charset="-128"/>
              <a:ea typeface="BIZ UDゴシック" panose="020B0400000000000000" pitchFamily="49" charset="-128"/>
            </a:endParaRPr>
          </a:p>
        </p:txBody>
      </p:sp>
      <p:sp>
        <p:nvSpPr>
          <p:cNvPr id="55" name="正方形/長方形 54"/>
          <p:cNvSpPr>
            <a:spLocks noChangeAspect="1"/>
          </p:cNvSpPr>
          <p:nvPr/>
        </p:nvSpPr>
        <p:spPr>
          <a:xfrm>
            <a:off x="4599198" y="2425687"/>
            <a:ext cx="288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62" name="図形グループ 61"/>
          <p:cNvGrpSpPr/>
          <p:nvPr/>
        </p:nvGrpSpPr>
        <p:grpSpPr>
          <a:xfrm>
            <a:off x="4451469" y="2150363"/>
            <a:ext cx="296587" cy="293005"/>
            <a:chOff x="2897417" y="3995693"/>
            <a:chExt cx="296587" cy="293005"/>
          </a:xfrm>
        </p:grpSpPr>
        <p:sp>
          <p:nvSpPr>
            <p:cNvPr id="63" name="円/楕円 62"/>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4" name="テキスト ボックス 63"/>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 name="グループ化 4" descr="「アカウント」画面で保険証を登録したいアカウントをタップしている画像">
            <a:extLst>
              <a:ext uri="{FF2B5EF4-FFF2-40B4-BE49-F238E27FC236}">
                <a16:creationId xmlns:a16="http://schemas.microsoft.com/office/drawing/2014/main" id="{65658F3F-7B29-44FF-B8BE-4CBB9A4D8BCC}"/>
              </a:ext>
            </a:extLst>
          </p:cNvPr>
          <p:cNvGrpSpPr/>
          <p:nvPr/>
        </p:nvGrpSpPr>
        <p:grpSpPr>
          <a:xfrm>
            <a:off x="4932395" y="2443280"/>
            <a:ext cx="1764858" cy="3240000"/>
            <a:chOff x="4513708" y="1996877"/>
            <a:chExt cx="1764858" cy="3240000"/>
          </a:xfrm>
        </p:grpSpPr>
        <p:pic>
          <p:nvPicPr>
            <p:cNvPr id="11" name="図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37070" y="1996877"/>
              <a:ext cx="1641496" cy="3240000"/>
            </a:xfrm>
            <a:prstGeom prst="rect">
              <a:avLst/>
            </a:prstGeom>
            <a:ln w="9525">
              <a:solidFill>
                <a:schemeClr val="tx1">
                  <a:lumMod val="50000"/>
                  <a:lumOff val="50000"/>
                </a:schemeClr>
              </a:solidFill>
            </a:ln>
          </p:spPr>
        </p:pic>
        <p:sp>
          <p:nvSpPr>
            <p:cNvPr id="54" name="正方形/長方形 53"/>
            <p:cNvSpPr/>
            <p:nvPr/>
          </p:nvSpPr>
          <p:spPr>
            <a:xfrm>
              <a:off x="4650068" y="2465730"/>
              <a:ext cx="162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9" name="図形グループ 58"/>
            <p:cNvGrpSpPr/>
            <p:nvPr/>
          </p:nvGrpSpPr>
          <p:grpSpPr>
            <a:xfrm>
              <a:off x="4513708" y="2312723"/>
              <a:ext cx="296586" cy="293005"/>
              <a:chOff x="3546641" y="3995693"/>
              <a:chExt cx="296586" cy="293005"/>
            </a:xfrm>
          </p:grpSpPr>
          <p:sp>
            <p:nvSpPr>
              <p:cNvPr id="60" name="円/楕円 59"/>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1" name="フリーフォーム 60"/>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grpSp>
        <p:nvGrpSpPr>
          <p:cNvPr id="6" name="グループ化 5" descr="選択したアカウントの「保険証情報」ボタンをタップしている画面の画像">
            <a:extLst>
              <a:ext uri="{FF2B5EF4-FFF2-40B4-BE49-F238E27FC236}">
                <a16:creationId xmlns:a16="http://schemas.microsoft.com/office/drawing/2014/main" id="{632D6C0C-D415-48DB-ACC8-A139573B9CF4}"/>
              </a:ext>
            </a:extLst>
          </p:cNvPr>
          <p:cNvGrpSpPr/>
          <p:nvPr/>
        </p:nvGrpSpPr>
        <p:grpSpPr>
          <a:xfrm>
            <a:off x="6800632" y="2443280"/>
            <a:ext cx="1886351" cy="3240000"/>
            <a:chOff x="6658647" y="1989103"/>
            <a:chExt cx="1886351" cy="3240000"/>
          </a:xfrm>
        </p:grpSpPr>
        <p:pic>
          <p:nvPicPr>
            <p:cNvPr id="3" name="図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55126" y="1989103"/>
              <a:ext cx="1789872" cy="3240000"/>
            </a:xfrm>
            <a:prstGeom prst="rect">
              <a:avLst/>
            </a:prstGeom>
            <a:ln w="9525">
              <a:solidFill>
                <a:schemeClr val="tx1">
                  <a:lumMod val="50000"/>
                  <a:lumOff val="50000"/>
                </a:schemeClr>
              </a:solidFill>
            </a:ln>
          </p:spPr>
        </p:pic>
        <p:sp>
          <p:nvSpPr>
            <p:cNvPr id="53" name="正方形/長方形 52"/>
            <p:cNvSpPr/>
            <p:nvPr/>
          </p:nvSpPr>
          <p:spPr>
            <a:xfrm>
              <a:off x="6803024" y="2408811"/>
              <a:ext cx="1692000" cy="261212"/>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6" name="図形グループ 55"/>
            <p:cNvGrpSpPr/>
            <p:nvPr/>
          </p:nvGrpSpPr>
          <p:grpSpPr>
            <a:xfrm>
              <a:off x="6658647" y="2259510"/>
              <a:ext cx="296586" cy="293005"/>
              <a:chOff x="4232441" y="3995693"/>
              <a:chExt cx="296586" cy="293005"/>
            </a:xfrm>
          </p:grpSpPr>
          <p:sp>
            <p:nvSpPr>
              <p:cNvPr id="57" name="円/楕円 56"/>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8" name="フリーフォーム 57"/>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spTree>
    <p:extLst>
      <p:ext uri="{BB962C8B-B14F-4D97-AF65-F5344CB8AC3E}">
        <p14:creationId xmlns:p14="http://schemas.microsoft.com/office/powerpoint/2010/main" val="3917071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A34DA0F3-6C80-470E-AC5C-A64EFF610B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A34DA0F3-6C80-470E-AC5C-A64EFF610B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4" name="object 24">
            <a:extLst>
              <a:ext uri="{FF2B5EF4-FFF2-40B4-BE49-F238E27FC236}">
                <a16:creationId xmlns:a16="http://schemas.microsoft.com/office/drawing/2014/main" id="{F83CD246-9BB0-40EE-A05B-2945B41CA196}"/>
              </a:ext>
            </a:extLst>
          </p:cNvPr>
          <p:cNvSpPr txBox="1"/>
          <p:nvPr/>
        </p:nvSpPr>
        <p:spPr>
          <a:xfrm>
            <a:off x="735307" y="1820867"/>
            <a:ext cx="3265768" cy="1910779"/>
          </a:xfrm>
          <a:prstGeom prst="rect">
            <a:avLst/>
          </a:prstGeom>
          <a:noFill/>
        </p:spPr>
        <p:txBody>
          <a:bodyPr vert="horz" wrap="square" lIns="0" tIns="12700" rIns="0" bIns="0" rtlCol="0">
            <a:spAutoFit/>
          </a:bodyPr>
          <a:lstStyle/>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画像を登録</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に移動し、ダブル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1800" b="1" kern="100"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写真を撮る」</a:t>
            </a:r>
            <a:r>
              <a:rPr lang="en-US" altLang="ja-JP" sz="1800" b="1" kern="100" dirty="0">
                <a:latin typeface="BIZ UDゴシック" panose="020B0400000000000000" pitchFamily="49" charset="-128"/>
                <a:ea typeface="BIZ UDゴシック" panose="020B0400000000000000" pitchFamily="49" charset="-128"/>
                <a:cs typeface="Meiryo" charset="-128"/>
              </a:rPr>
              <a:t>｢</a:t>
            </a:r>
            <a:r>
              <a:rPr lang="en-US" sz="1800" b="1" dirty="0" err="1">
                <a:latin typeface="BIZ UDゴシック" panose="020B0400000000000000" pitchFamily="49" charset="-128"/>
                <a:ea typeface="BIZ UDゴシック" panose="020B0400000000000000" pitchFamily="49" charset="-128"/>
                <a:cs typeface="Meiryo" charset="-128"/>
              </a:rPr>
              <a:t>ライブラリ</a:t>
            </a:r>
            <a:endParaRPr lang="en-US"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a:t>
            </a:r>
            <a:r>
              <a:rPr lang="en-US" sz="1800" b="1" dirty="0" err="1">
                <a:latin typeface="BIZ UDゴシック" panose="020B0400000000000000" pitchFamily="49" charset="-128"/>
                <a:ea typeface="BIZ UDゴシック" panose="020B0400000000000000" pitchFamily="49" charset="-128"/>
                <a:cs typeface="Meiryo" charset="-128"/>
              </a:rPr>
              <a:t>から選択する</a:t>
            </a:r>
            <a:r>
              <a:rPr lang="en-US"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どちらかを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スワイプで選択</a:t>
            </a:r>
            <a:endParaRPr lang="en-US" sz="1800" b="1" dirty="0">
              <a:latin typeface="BIZ UDゴシック" panose="020B0400000000000000" pitchFamily="49" charset="-128"/>
              <a:ea typeface="BIZ UDゴシック" panose="020B0400000000000000" pitchFamily="49" charset="-128"/>
              <a:cs typeface="Meiryo" charset="-128"/>
            </a:endParaRPr>
          </a:p>
        </p:txBody>
      </p:sp>
      <p:pic>
        <p:nvPicPr>
          <p:cNvPr id="6" name="図 5" descr="iPhoneの場合、保険証の画像について、「写真を撮る」か「ライブラリから選択する」かを選択することができる画面の画像">
            <a:extLst>
              <a:ext uri="{FF2B5EF4-FFF2-40B4-BE49-F238E27FC236}">
                <a16:creationId xmlns:a16="http://schemas.microsoft.com/office/drawing/2014/main" id="{41EB5E56-E77C-6541-97F5-D3CB27BE3D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231"/>
          <a:stretch/>
        </p:blipFill>
        <p:spPr>
          <a:xfrm>
            <a:off x="6926551" y="1975300"/>
            <a:ext cx="1620000" cy="2759531"/>
          </a:xfrm>
          <a:prstGeom prst="rect">
            <a:avLst/>
          </a:prstGeom>
          <a:ln w="9525">
            <a:solidFill>
              <a:schemeClr val="tx1">
                <a:lumMod val="50000"/>
                <a:lumOff val="50000"/>
              </a:schemeClr>
            </a:solidFill>
          </a:ln>
        </p:spPr>
      </p:pic>
      <p:sp>
        <p:nvSpPr>
          <p:cNvPr id="42" name="正方形/長方形 41"/>
          <p:cNvSpPr/>
          <p:nvPr/>
        </p:nvSpPr>
        <p:spPr>
          <a:xfrm>
            <a:off x="6932815" y="3886200"/>
            <a:ext cx="1620000" cy="586426"/>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26"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27" name="タイトル 9">
            <a:extLst>
              <a:ext uri="{FF2B5EF4-FFF2-40B4-BE49-F238E27FC236}">
                <a16:creationId xmlns:a16="http://schemas.microsoft.com/office/drawing/2014/main" id="{FDDA2747-DBA5-44E4-A04D-BE8E8CD8D716}"/>
              </a:ext>
            </a:extLst>
          </p:cNvPr>
          <p:cNvSpPr txBox="1">
            <a:spLocks/>
          </p:cNvSpPr>
          <p:nvPr/>
        </p:nvSpPr>
        <p:spPr>
          <a:xfrm>
            <a:off x="1611632" y="216766"/>
            <a:ext cx="6160768"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保険証の登録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2" name="図形グループ 31"/>
          <p:cNvGrpSpPr>
            <a:grpSpLocks noChangeAspect="1"/>
          </p:cNvGrpSpPr>
          <p:nvPr/>
        </p:nvGrpSpPr>
        <p:grpSpPr>
          <a:xfrm>
            <a:off x="6317989" y="3135179"/>
            <a:ext cx="540000" cy="405000"/>
            <a:chOff x="3355262" y="5469690"/>
            <a:chExt cx="720000" cy="540000"/>
          </a:xfrm>
        </p:grpSpPr>
        <p:cxnSp>
          <p:nvCxnSpPr>
            <p:cNvPr id="38" name="カギ線コネクタ 37"/>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5" name="グループ化 4" descr="保険証情報の「画像を登録する」ボタンをタップしている画像">
            <a:extLst>
              <a:ext uri="{FF2B5EF4-FFF2-40B4-BE49-F238E27FC236}">
                <a16:creationId xmlns:a16="http://schemas.microsoft.com/office/drawing/2014/main" id="{361548BB-CF9D-4C44-A1C4-74CF911D848E}"/>
              </a:ext>
            </a:extLst>
          </p:cNvPr>
          <p:cNvGrpSpPr/>
          <p:nvPr/>
        </p:nvGrpSpPr>
        <p:grpSpPr>
          <a:xfrm>
            <a:off x="4627267" y="1975300"/>
            <a:ext cx="1622160" cy="3200400"/>
            <a:chOff x="2948808" y="1997071"/>
            <a:chExt cx="1622160" cy="3200400"/>
          </a:xfrm>
        </p:grpSpPr>
        <p:pic>
          <p:nvPicPr>
            <p:cNvPr id="4" name="図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9986" y="1997071"/>
              <a:ext cx="1620982" cy="3200400"/>
            </a:xfrm>
            <a:prstGeom prst="rect">
              <a:avLst/>
            </a:prstGeom>
            <a:ln w="9525">
              <a:solidFill>
                <a:schemeClr val="tx1">
                  <a:lumMod val="50000"/>
                  <a:lumOff val="50000"/>
                </a:schemeClr>
              </a:solidFill>
            </a:ln>
          </p:spPr>
        </p:pic>
        <p:sp>
          <p:nvSpPr>
            <p:cNvPr id="28" name="正方形/長方形 27">
              <a:extLst>
                <a:ext uri="{FF2B5EF4-FFF2-40B4-BE49-F238E27FC236}">
                  <a16:creationId xmlns:a16="http://schemas.microsoft.com/office/drawing/2014/main" id="{DFA59179-6006-4425-961C-D98320AC6503}"/>
                </a:ext>
              </a:extLst>
            </p:cNvPr>
            <p:cNvSpPr/>
            <p:nvPr/>
          </p:nvSpPr>
          <p:spPr>
            <a:xfrm>
              <a:off x="2948808" y="2299573"/>
              <a:ext cx="162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pic>
          <p:nvPicPr>
            <p:cNvPr id="44" name="図 43"/>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38600" y="2470204"/>
              <a:ext cx="360000" cy="410732"/>
            </a:xfrm>
            <a:prstGeom prst="rect">
              <a:avLst/>
            </a:prstGeom>
          </p:spPr>
        </p:pic>
      </p:grpSp>
      <p:sp>
        <p:nvSpPr>
          <p:cNvPr id="3" name="テキスト ボックス 2">
            <a:extLst>
              <a:ext uri="{FF2B5EF4-FFF2-40B4-BE49-F238E27FC236}">
                <a16:creationId xmlns:a16="http://schemas.microsoft.com/office/drawing/2014/main" id="{E291923A-0B8A-793D-375C-7BEE6A31E2F4}"/>
              </a:ext>
            </a:extLst>
          </p:cNvPr>
          <p:cNvSpPr txBox="1"/>
          <p:nvPr/>
        </p:nvSpPr>
        <p:spPr>
          <a:xfrm>
            <a:off x="735307" y="4072069"/>
            <a:ext cx="3507412" cy="1754326"/>
          </a:xfrm>
          <a:prstGeom prst="rect">
            <a:avLst/>
          </a:prstGeom>
          <a:solidFill>
            <a:srgbClr val="FFFFCC"/>
          </a:solidFill>
          <a:ln>
            <a:solidFill>
              <a:srgbClr val="009650"/>
            </a:solidFill>
          </a:ln>
        </p:spPr>
        <p:txBody>
          <a:bodyPr wrap="square" rtlCol="0">
            <a:spAutoFit/>
          </a:bodyPr>
          <a:lstStyle/>
          <a:p>
            <a:r>
              <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　その場での写真撮影は</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音声ガイドがないため支援が</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必要です。　</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事前に撮影をしておき、</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ライブラリから選択する方が</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　よいでしょう。</a:t>
            </a:r>
            <a:endParaRPr lang="ja-JP" altLang="en-US" sz="1800" b="1"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nvGrpSpPr>
          <p:cNvPr id="7" name="図形グループ 58">
            <a:extLst>
              <a:ext uri="{FF2B5EF4-FFF2-40B4-BE49-F238E27FC236}">
                <a16:creationId xmlns:a16="http://schemas.microsoft.com/office/drawing/2014/main" id="{66055365-5074-C9FB-BEF8-02EB9486C1B7}"/>
              </a:ext>
            </a:extLst>
          </p:cNvPr>
          <p:cNvGrpSpPr/>
          <p:nvPr/>
        </p:nvGrpSpPr>
        <p:grpSpPr>
          <a:xfrm>
            <a:off x="6751666" y="3624081"/>
            <a:ext cx="492444" cy="461665"/>
            <a:chOff x="7471819" y="2229458"/>
            <a:chExt cx="492444" cy="461665"/>
          </a:xfrm>
        </p:grpSpPr>
        <p:sp>
          <p:nvSpPr>
            <p:cNvPr id="8" name="円/楕円 59">
              <a:extLst>
                <a:ext uri="{FF2B5EF4-FFF2-40B4-BE49-F238E27FC236}">
                  <a16:creationId xmlns:a16="http://schemas.microsoft.com/office/drawing/2014/main" id="{6173CF6D-FC9D-B0C4-0617-2A88A671E852}"/>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28C6E2B0-741C-735A-35B1-655F6004D2B7}"/>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5A546FAF-31AE-DFF2-66CD-4ACF0ED233CE}"/>
              </a:ext>
            </a:extLst>
          </p:cNvPr>
          <p:cNvGrpSpPr/>
          <p:nvPr/>
        </p:nvGrpSpPr>
        <p:grpSpPr>
          <a:xfrm>
            <a:off x="4394030" y="1960137"/>
            <a:ext cx="492444" cy="461665"/>
            <a:chOff x="7471819" y="2229458"/>
            <a:chExt cx="492444" cy="461665"/>
          </a:xfrm>
        </p:grpSpPr>
        <p:sp>
          <p:nvSpPr>
            <p:cNvPr id="11" name="円/楕円 59">
              <a:extLst>
                <a:ext uri="{FF2B5EF4-FFF2-40B4-BE49-F238E27FC236}">
                  <a16:creationId xmlns:a16="http://schemas.microsoft.com/office/drawing/2014/main" id="{FEEF7DFD-26DD-8046-DA84-F3D880D049A7}"/>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7497168E-89DF-5247-5CA1-C3CF77D4D7D9}"/>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13" name="図 12" descr="グラフィカル ユーザー インターフェイス&#10;&#10;自動的に生成された説明">
            <a:extLst>
              <a:ext uri="{FF2B5EF4-FFF2-40B4-BE49-F238E27FC236}">
                <a16:creationId xmlns:a16="http://schemas.microsoft.com/office/drawing/2014/main" id="{E6736BE8-00ED-F516-26D1-9FD3AC9A7A1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725" t="7465" r="2782" b="15374"/>
          <a:stretch/>
        </p:blipFill>
        <p:spPr>
          <a:xfrm>
            <a:off x="4670768" y="4949232"/>
            <a:ext cx="1527742" cy="218412"/>
          </a:xfrm>
          <a:prstGeom prst="rect">
            <a:avLst/>
          </a:prstGeom>
        </p:spPr>
      </p:pic>
    </p:spTree>
    <p:extLst>
      <p:ext uri="{BB962C8B-B14F-4D97-AF65-F5344CB8AC3E}">
        <p14:creationId xmlns:p14="http://schemas.microsoft.com/office/powerpoint/2010/main" val="2382956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902FB5DC-DEE4-49A6-8398-4464C2037AB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7" name="オブジェクト 6" hidden="1">
                        <a:extLst>
                          <a:ext uri="{FF2B5EF4-FFF2-40B4-BE49-F238E27FC236}">
                            <a16:creationId xmlns:a16="http://schemas.microsoft.com/office/drawing/2014/main" id="{902FB5DC-DEE4-49A6-8398-4464C2037A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1" name="図 10" descr="登録した保険証の「最終更新日」の日時が表示された画面の画像">
            <a:extLst>
              <a:ext uri="{FF2B5EF4-FFF2-40B4-BE49-F238E27FC236}">
                <a16:creationId xmlns:a16="http://schemas.microsoft.com/office/drawing/2014/main" id="{2A21A97F-A190-4B59-BA60-4F316D4275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38630" y="1909516"/>
            <a:ext cx="2095305" cy="4140000"/>
          </a:xfrm>
          <a:prstGeom prst="rect">
            <a:avLst/>
          </a:prstGeom>
          <a:ln w="9525">
            <a:solidFill>
              <a:schemeClr val="tx1">
                <a:lumMod val="50000"/>
                <a:lumOff val="50000"/>
              </a:schemeClr>
            </a:solidFill>
          </a:ln>
        </p:spPr>
      </p:pic>
      <p:sp>
        <p:nvSpPr>
          <p:cNvPr id="19" name="object 24">
            <a:extLst>
              <a:ext uri="{FF2B5EF4-FFF2-40B4-BE49-F238E27FC236}">
                <a16:creationId xmlns:a16="http://schemas.microsoft.com/office/drawing/2014/main" id="{FF3D9967-3ADF-4F6D-AEF4-E3DE7F039108}"/>
              </a:ext>
            </a:extLst>
          </p:cNvPr>
          <p:cNvSpPr txBox="1"/>
          <p:nvPr/>
        </p:nvSpPr>
        <p:spPr>
          <a:xfrm>
            <a:off x="620829" y="1873212"/>
            <a:ext cx="2484000" cy="1541448"/>
          </a:xfrm>
          <a:prstGeom prst="rect">
            <a:avLst/>
          </a:prstGeom>
          <a:noFill/>
        </p:spPr>
        <p:txBody>
          <a:bodyPr vert="horz" wrap="square" lIns="0" tIns="12700" rIns="0" bIns="0" rtlCol="0">
            <a:spAutoFit/>
          </a:bodyPr>
          <a:lstStyle/>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 </a:t>
            </a:r>
            <a:r>
              <a:rPr lang="ja-JP" altLang="en-US" sz="1800" b="1" dirty="0">
                <a:latin typeface="BIZ UDゴシック" panose="020B0400000000000000" pitchFamily="49" charset="-128"/>
                <a:ea typeface="BIZ UDゴシック" panose="020B0400000000000000" pitchFamily="49" charset="-128"/>
                <a:cs typeface="Meiryo" charset="-128"/>
              </a:rPr>
              <a:t>写真を選択後、</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スワイプで移動し、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「登録」でダブル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2527F347-91C9-4B8E-9A26-1083A95C6446}"/>
              </a:ext>
            </a:extLst>
          </p:cNvPr>
          <p:cNvSpPr/>
          <p:nvPr/>
        </p:nvSpPr>
        <p:spPr>
          <a:xfrm>
            <a:off x="6507171" y="2581697"/>
            <a:ext cx="2016000" cy="345109"/>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4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43" name="タイトル 9">
            <a:extLst>
              <a:ext uri="{FF2B5EF4-FFF2-40B4-BE49-F238E27FC236}">
                <a16:creationId xmlns:a16="http://schemas.microsoft.com/office/drawing/2014/main" id="{FDDA2747-DBA5-44E4-A04D-BE8E8CD8D716}"/>
              </a:ext>
            </a:extLst>
          </p:cNvPr>
          <p:cNvSpPr txBox="1">
            <a:spLocks/>
          </p:cNvSpPr>
          <p:nvPr/>
        </p:nvSpPr>
        <p:spPr>
          <a:xfrm>
            <a:off x="1624528" y="223426"/>
            <a:ext cx="56409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保険証の登録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28" name="図形グループ 27"/>
          <p:cNvGrpSpPr>
            <a:grpSpLocks noChangeAspect="1"/>
          </p:cNvGrpSpPr>
          <p:nvPr/>
        </p:nvGrpSpPr>
        <p:grpSpPr>
          <a:xfrm>
            <a:off x="5664363" y="3194362"/>
            <a:ext cx="585085" cy="508724"/>
            <a:chOff x="3339000" y="5469690"/>
            <a:chExt cx="720000" cy="540000"/>
          </a:xfrm>
        </p:grpSpPr>
        <p:cxnSp>
          <p:nvCxnSpPr>
            <p:cNvPr id="29" name="カギ線コネクタ 28"/>
            <p:cNvCxnSpPr/>
            <p:nvPr/>
          </p:nvCxnSpPr>
          <p:spPr>
            <a:xfrm rot="2700000">
              <a:off x="3429000" y="5469690"/>
              <a:ext cx="540000" cy="540000"/>
            </a:xfrm>
            <a:prstGeom prst="bentConnector3">
              <a:avLst>
                <a:gd name="adj1" fmla="val 94393"/>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339000" y="5739690"/>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 name="グループ化 2" descr="撮影した保険証が表示された画面で下部の「完了」ボタンをタップしている画像">
            <a:extLst>
              <a:ext uri="{FF2B5EF4-FFF2-40B4-BE49-F238E27FC236}">
                <a16:creationId xmlns:a16="http://schemas.microsoft.com/office/drawing/2014/main" id="{291014D0-8FDE-4C48-AF34-50F7E457EFA8}"/>
              </a:ext>
            </a:extLst>
          </p:cNvPr>
          <p:cNvGrpSpPr/>
          <p:nvPr/>
        </p:nvGrpSpPr>
        <p:grpSpPr>
          <a:xfrm>
            <a:off x="3431445" y="1909516"/>
            <a:ext cx="2038088" cy="4169031"/>
            <a:chOff x="3239516" y="1991360"/>
            <a:chExt cx="2038088" cy="4169031"/>
          </a:xfrm>
        </p:grpSpPr>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9516" y="1991360"/>
              <a:ext cx="2038088" cy="4140000"/>
            </a:xfrm>
            <a:prstGeom prst="rect">
              <a:avLst/>
            </a:prstGeom>
            <a:ln w="9525">
              <a:solidFill>
                <a:schemeClr val="tx1">
                  <a:lumMod val="50000"/>
                  <a:lumOff val="50000"/>
                </a:schemeClr>
              </a:solidFill>
            </a:ln>
          </p:spPr>
        </p:pic>
        <p:sp>
          <p:nvSpPr>
            <p:cNvPr id="25" name="正方形/長方形 24"/>
            <p:cNvSpPr/>
            <p:nvPr/>
          </p:nvSpPr>
          <p:spPr>
            <a:xfrm>
              <a:off x="3252094" y="2426713"/>
              <a:ext cx="2016000" cy="158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0" name="正方形/長方形 29">
              <a:extLst>
                <a:ext uri="{FF2B5EF4-FFF2-40B4-BE49-F238E27FC236}">
                  <a16:creationId xmlns:a16="http://schemas.microsoft.com/office/drawing/2014/main" id="{5CED2507-6B7F-4FB6-BF48-60820F93D001}"/>
                </a:ext>
              </a:extLst>
            </p:cNvPr>
            <p:cNvSpPr/>
            <p:nvPr/>
          </p:nvSpPr>
          <p:spPr>
            <a:xfrm>
              <a:off x="3245055" y="5764391"/>
              <a:ext cx="2016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4" name="図形グループ 58">
            <a:extLst>
              <a:ext uri="{FF2B5EF4-FFF2-40B4-BE49-F238E27FC236}">
                <a16:creationId xmlns:a16="http://schemas.microsoft.com/office/drawing/2014/main" id="{E7DCD693-85FD-B45F-1B11-672CD73F3769}"/>
              </a:ext>
            </a:extLst>
          </p:cNvPr>
          <p:cNvGrpSpPr/>
          <p:nvPr/>
        </p:nvGrpSpPr>
        <p:grpSpPr>
          <a:xfrm>
            <a:off x="3171045" y="2152695"/>
            <a:ext cx="492444" cy="461665"/>
            <a:chOff x="7471819" y="2229458"/>
            <a:chExt cx="492444" cy="461665"/>
          </a:xfrm>
        </p:grpSpPr>
        <p:sp>
          <p:nvSpPr>
            <p:cNvPr id="5" name="円/楕円 59">
              <a:extLst>
                <a:ext uri="{FF2B5EF4-FFF2-40B4-BE49-F238E27FC236}">
                  <a16:creationId xmlns:a16="http://schemas.microsoft.com/office/drawing/2014/main" id="{98539905-64FF-4EDF-5AE4-2E9B09FA4308}"/>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2B46DD59-103A-D39C-50D5-A7FB62178965}"/>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 name="図形グループ 58">
            <a:extLst>
              <a:ext uri="{FF2B5EF4-FFF2-40B4-BE49-F238E27FC236}">
                <a16:creationId xmlns:a16="http://schemas.microsoft.com/office/drawing/2014/main" id="{093D23BC-7D03-8496-7354-45FF1BB76EFE}"/>
              </a:ext>
            </a:extLst>
          </p:cNvPr>
          <p:cNvGrpSpPr/>
          <p:nvPr/>
        </p:nvGrpSpPr>
        <p:grpSpPr>
          <a:xfrm>
            <a:off x="6291403" y="2363582"/>
            <a:ext cx="492443" cy="461665"/>
            <a:chOff x="7471820" y="2229458"/>
            <a:chExt cx="492443" cy="461665"/>
          </a:xfrm>
        </p:grpSpPr>
        <p:sp>
          <p:nvSpPr>
            <p:cNvPr id="9" name="円/楕円 59">
              <a:extLst>
                <a:ext uri="{FF2B5EF4-FFF2-40B4-BE49-F238E27FC236}">
                  <a16:creationId xmlns:a16="http://schemas.microsoft.com/office/drawing/2014/main" id="{9C8D85B5-C611-74FD-84AF-7E326107FF76}"/>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66BEE4D0-D44B-21A5-FD93-0C9E17528FE1}"/>
                </a:ext>
              </a:extLst>
            </p:cNvPr>
            <p:cNvSpPr/>
            <p:nvPr/>
          </p:nvSpPr>
          <p:spPr>
            <a:xfrm>
              <a:off x="7471820" y="2229458"/>
              <a:ext cx="492443" cy="461665"/>
            </a:xfrm>
            <a:prstGeom prst="rect">
              <a:avLst/>
            </a:prstGeom>
          </p:spPr>
          <p:txBody>
            <a:bodyPr wrap="none">
              <a:spAutoFit/>
            </a:bodyPr>
            <a:lstStyle/>
            <a:p>
              <a:pPr algn="ct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grpSp>
      <p:sp>
        <p:nvSpPr>
          <p:cNvPr id="12" name="テキスト ボックス 11">
            <a:extLst>
              <a:ext uri="{FF2B5EF4-FFF2-40B4-BE49-F238E27FC236}">
                <a16:creationId xmlns:a16="http://schemas.microsoft.com/office/drawing/2014/main" id="{A4624425-CD79-1AAD-73B6-0F74143C9B48}"/>
              </a:ext>
            </a:extLst>
          </p:cNvPr>
          <p:cNvSpPr txBox="1"/>
          <p:nvPr/>
        </p:nvSpPr>
        <p:spPr>
          <a:xfrm>
            <a:off x="583171" y="3783730"/>
            <a:ext cx="2484000" cy="1508105"/>
          </a:xfrm>
          <a:prstGeom prst="rect">
            <a:avLst/>
          </a:prstGeom>
          <a:noFill/>
          <a:ln>
            <a:solidFill>
              <a:srgbClr val="009650"/>
            </a:solidFill>
          </a:ln>
        </p:spPr>
        <p:txBody>
          <a:bodyPr wrap="square" rtlCol="0">
            <a:spAutoFit/>
          </a:bodyPr>
          <a:lstStyle/>
          <a:p>
            <a:r>
              <a:rPr lang="en-US" altLang="ja-JP" sz="2000" b="1"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　「最終更新日」の</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日時が、保険証の</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登録を行なった日時</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となっているかを</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ご確認ください。</a:t>
            </a:r>
            <a:endParaRPr lang="ja-JP" altLang="en-US" sz="1800" b="1" dirty="0">
              <a:effectLst/>
              <a:latin typeface="Century" panose="02040604050505020304" pitchFamily="18" charset="0"/>
              <a:ea typeface="ＭＳ 明朝" panose="02020609040205080304" pitchFamily="17" charset="-128"/>
              <a:cs typeface="Times New Roman" panose="02020603050405020304" pitchFamily="18" charset="0"/>
            </a:endParaRPr>
          </a:p>
        </p:txBody>
      </p:sp>
      <p:pic>
        <p:nvPicPr>
          <p:cNvPr id="17" name="図 16" descr="グラフィカル ユーザー インターフェイス&#10;&#10;自動的に生成された説明">
            <a:extLst>
              <a:ext uri="{FF2B5EF4-FFF2-40B4-BE49-F238E27FC236}">
                <a16:creationId xmlns:a16="http://schemas.microsoft.com/office/drawing/2014/main" id="{1314D0A1-B19F-728D-A150-41E38C42985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725" t="7465" r="2782" b="15374"/>
          <a:stretch/>
        </p:blipFill>
        <p:spPr>
          <a:xfrm>
            <a:off x="6475087" y="5762949"/>
            <a:ext cx="1983113" cy="283514"/>
          </a:xfrm>
          <a:prstGeom prst="rect">
            <a:avLst/>
          </a:prstGeom>
        </p:spPr>
      </p:pic>
      <p:pic>
        <p:nvPicPr>
          <p:cNvPr id="20" name="図 19" descr="グラフィカル ユーザー インターフェイス, アプリケーション&#10;&#10;中程度の精度で自動的に生成された説明">
            <a:extLst>
              <a:ext uri="{FF2B5EF4-FFF2-40B4-BE49-F238E27FC236}">
                <a16:creationId xmlns:a16="http://schemas.microsoft.com/office/drawing/2014/main" id="{BB11924C-303F-D4FA-FB86-07400704C07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527" t="24503" r="2413" b="11363"/>
          <a:stretch/>
        </p:blipFill>
        <p:spPr>
          <a:xfrm>
            <a:off x="3461895" y="5740378"/>
            <a:ext cx="1966177" cy="308028"/>
          </a:xfrm>
          <a:prstGeom prst="rect">
            <a:avLst/>
          </a:prstGeom>
        </p:spPr>
      </p:pic>
      <p:grpSp>
        <p:nvGrpSpPr>
          <p:cNvPr id="21" name="図形グループ 58">
            <a:extLst>
              <a:ext uri="{FF2B5EF4-FFF2-40B4-BE49-F238E27FC236}">
                <a16:creationId xmlns:a16="http://schemas.microsoft.com/office/drawing/2014/main" id="{988011D4-8AE7-EAF4-5668-2F0ECFC464FE}"/>
              </a:ext>
            </a:extLst>
          </p:cNvPr>
          <p:cNvGrpSpPr/>
          <p:nvPr/>
        </p:nvGrpSpPr>
        <p:grpSpPr>
          <a:xfrm>
            <a:off x="3167220" y="5410200"/>
            <a:ext cx="492444" cy="461665"/>
            <a:chOff x="7471819" y="2229458"/>
            <a:chExt cx="492444" cy="461665"/>
          </a:xfrm>
        </p:grpSpPr>
        <p:sp>
          <p:nvSpPr>
            <p:cNvPr id="22" name="円/楕円 59">
              <a:extLst>
                <a:ext uri="{FF2B5EF4-FFF2-40B4-BE49-F238E27FC236}">
                  <a16:creationId xmlns:a16="http://schemas.microsoft.com/office/drawing/2014/main" id="{B6131108-F837-321D-CCA7-0452A0970B40}"/>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正方形/長方形 22">
              <a:extLst>
                <a:ext uri="{FF2B5EF4-FFF2-40B4-BE49-F238E27FC236}">
                  <a16:creationId xmlns:a16="http://schemas.microsoft.com/office/drawing/2014/main" id="{9DD036F4-119D-57C0-469A-2AE65A7375EB}"/>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83904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CLINICSの「予約管理」画面で右上の「アカウント」ボタン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191" y="2119060"/>
            <a:ext cx="1822222" cy="3650626"/>
          </a:xfrm>
          <a:prstGeom prst="rect">
            <a:avLst/>
          </a:prstGeom>
          <a:ln w="9525">
            <a:solidFill>
              <a:schemeClr val="tx1">
                <a:lumMod val="50000"/>
                <a:lumOff val="50000"/>
              </a:schemeClr>
            </a:solidFill>
          </a:ln>
        </p:spPr>
      </p:pic>
      <p:graphicFrame>
        <p:nvGraphicFramePr>
          <p:cNvPr id="9" name="オブジェクト 8" hidden="1">
            <a:extLst>
              <a:ext uri="{FF2B5EF4-FFF2-40B4-BE49-F238E27FC236}">
                <a16:creationId xmlns:a16="http://schemas.microsoft.com/office/drawing/2014/main" id="{78BBC125-576C-4AE9-A1F8-519FAF5C47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353" imgH="353" progId="TCLayout.ActiveDocument.1">
                  <p:embed/>
                </p:oleObj>
              </mc:Choice>
              <mc:Fallback>
                <p:oleObj name="think-cell スライド" r:id="rId5" imgW="353" imgH="353" progId="TCLayout.ActiveDocument.1">
                  <p:embed/>
                  <p:pic>
                    <p:nvPicPr>
                      <p:cNvPr id="9" name="オブジェクト 8" hidden="1">
                        <a:extLst>
                          <a:ext uri="{FF2B5EF4-FFF2-40B4-BE49-F238E27FC236}">
                            <a16:creationId xmlns:a16="http://schemas.microsoft.com/office/drawing/2014/main" id="{78BBC125-576C-4AE9-A1F8-519FAF5C477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object 6">
            <a:extLst>
              <a:ext uri="{FF2B5EF4-FFF2-40B4-BE49-F238E27FC236}">
                <a16:creationId xmlns:a16="http://schemas.microsoft.com/office/drawing/2014/main" id="{11D7FA28-D6F3-4E50-81D2-2B905C1CCA23}"/>
              </a:ext>
            </a:extLst>
          </p:cNvPr>
          <p:cNvSpPr txBox="1"/>
          <p:nvPr/>
        </p:nvSpPr>
        <p:spPr>
          <a:xfrm>
            <a:off x="700206" y="1425636"/>
            <a:ext cx="7743587" cy="303867"/>
          </a:xfrm>
          <a:prstGeom prst="rect">
            <a:avLst/>
          </a:prstGeom>
        </p:spPr>
        <p:txBody>
          <a:bodyPr vert="horz" wrap="square" lIns="0" tIns="10860" rIns="0" bIns="0" rtlCol="0">
            <a:spAutoFit/>
          </a:bodyPr>
          <a:lstStyle/>
          <a:p>
            <a:pPr marL="10860" marR="4344" indent="36381">
              <a:lnSpc>
                <a:spcPct val="125000"/>
              </a:lnSpc>
              <a:spcBef>
                <a:spcPts val="85"/>
              </a:spcBef>
            </a:pPr>
            <a:r>
              <a:rPr lang="ja-JP" altLang="en-US" sz="1800" b="1" dirty="0">
                <a:latin typeface="BIZ UDゴシック" panose="020B0400000000000000" pitchFamily="49" charset="-128"/>
                <a:ea typeface="BIZ UDゴシック" panose="020B0400000000000000" pitchFamily="49" charset="-128"/>
                <a:cs typeface="Meiryo" charset="-128"/>
              </a:rPr>
              <a:t>アカウントからクレジットカードの登録をしましょう</a:t>
            </a:r>
          </a:p>
        </p:txBody>
      </p:sp>
      <p:sp>
        <p:nvSpPr>
          <p:cNvPr id="18" name="object 24">
            <a:extLst>
              <a:ext uri="{FF2B5EF4-FFF2-40B4-BE49-F238E27FC236}">
                <a16:creationId xmlns:a16="http://schemas.microsoft.com/office/drawing/2014/main" id="{70F42EE3-5D96-4D25-AF2B-6ED6B9A7D2D0}"/>
              </a:ext>
            </a:extLst>
          </p:cNvPr>
          <p:cNvSpPr txBox="1"/>
          <p:nvPr/>
        </p:nvSpPr>
        <p:spPr>
          <a:xfrm>
            <a:off x="478599" y="1965219"/>
            <a:ext cx="1980000" cy="4031873"/>
          </a:xfrm>
          <a:prstGeom prst="rect">
            <a:avLst/>
          </a:prstGeom>
          <a:noFill/>
        </p:spPr>
        <p:txBody>
          <a:bodyPr vert="horz" wrap="square" lIns="0" tIns="12700" rIns="0" bIns="0" rtlCol="0">
            <a:spAutoFit/>
          </a:bodyPr>
          <a:lstStyle/>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「アカウントを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見るボタン、</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人」に移動し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基本情報</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移動しダブル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支払方法</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移動しダブル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2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0" name="タイトル 9">
            <a:extLst>
              <a:ext uri="{FF2B5EF4-FFF2-40B4-BE49-F238E27FC236}">
                <a16:creationId xmlns:a16="http://schemas.microsoft.com/office/drawing/2014/main" id="{FDDA2747-DBA5-44E4-A04D-BE8E8CD8D716}"/>
              </a:ext>
            </a:extLst>
          </p:cNvPr>
          <p:cNvSpPr txBox="1">
            <a:spLocks/>
          </p:cNvSpPr>
          <p:nvPr/>
        </p:nvSpPr>
        <p:spPr>
          <a:xfrm>
            <a:off x="1581615" y="181848"/>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クレジットカードの登録</a:t>
            </a:r>
            <a:endParaRPr kumimoji="0" lang="ja-JP" altLang="en-US" sz="3200" kern="0" dirty="0">
              <a:latin typeface="BIZ UDゴシック" panose="020B0400000000000000" pitchFamily="49" charset="-128"/>
              <a:ea typeface="BIZ UDゴシック" panose="020B0400000000000000" pitchFamily="49" charset="-128"/>
            </a:endParaRPr>
          </a:p>
        </p:txBody>
      </p:sp>
      <p:sp>
        <p:nvSpPr>
          <p:cNvPr id="56" name="正方形/長方形 55"/>
          <p:cNvSpPr/>
          <p:nvPr/>
        </p:nvSpPr>
        <p:spPr>
          <a:xfrm>
            <a:off x="4239600" y="2133600"/>
            <a:ext cx="180000" cy="18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63" name="図形グループ 62"/>
          <p:cNvGrpSpPr/>
          <p:nvPr/>
        </p:nvGrpSpPr>
        <p:grpSpPr>
          <a:xfrm>
            <a:off x="4031010" y="1876153"/>
            <a:ext cx="296587" cy="293005"/>
            <a:chOff x="2897417" y="3995693"/>
            <a:chExt cx="296587" cy="293005"/>
          </a:xfrm>
        </p:grpSpPr>
        <p:sp>
          <p:nvSpPr>
            <p:cNvPr id="64" name="円/楕円 63"/>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テキスト ボックス 64"/>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 name="グループ化 2" descr="「アカウント」画面で「基本情報」をタップしている画像">
            <a:extLst>
              <a:ext uri="{FF2B5EF4-FFF2-40B4-BE49-F238E27FC236}">
                <a16:creationId xmlns:a16="http://schemas.microsoft.com/office/drawing/2014/main" id="{9ABA5A0B-0A36-48F8-A281-ADC75D073366}"/>
              </a:ext>
            </a:extLst>
          </p:cNvPr>
          <p:cNvGrpSpPr/>
          <p:nvPr/>
        </p:nvGrpSpPr>
        <p:grpSpPr>
          <a:xfrm>
            <a:off x="4603819" y="2169686"/>
            <a:ext cx="1946397" cy="3600000"/>
            <a:chOff x="4242457" y="1989686"/>
            <a:chExt cx="1946397" cy="3600000"/>
          </a:xfrm>
        </p:grpSpPr>
        <p:pic>
          <p:nvPicPr>
            <p:cNvPr id="4" name="図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64969" y="1989686"/>
              <a:ext cx="1823885" cy="3600000"/>
            </a:xfrm>
            <a:prstGeom prst="rect">
              <a:avLst/>
            </a:prstGeom>
            <a:ln w="9525">
              <a:solidFill>
                <a:schemeClr val="tx1">
                  <a:lumMod val="50000"/>
                  <a:lumOff val="50000"/>
                </a:schemeClr>
              </a:solidFill>
            </a:ln>
          </p:spPr>
        </p:pic>
        <p:sp>
          <p:nvSpPr>
            <p:cNvPr id="43" name="円/楕円 42"/>
            <p:cNvSpPr>
              <a:spLocks noChangeAspect="1"/>
            </p:cNvSpPr>
            <p:nvPr/>
          </p:nvSpPr>
          <p:spPr>
            <a:xfrm>
              <a:off x="4459328" y="3041436"/>
              <a:ext cx="216000" cy="2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55" name="正方形/長方形 54"/>
            <p:cNvSpPr/>
            <p:nvPr/>
          </p:nvSpPr>
          <p:spPr>
            <a:xfrm>
              <a:off x="4378817" y="3300043"/>
              <a:ext cx="180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60" name="図形グループ 59"/>
            <p:cNvGrpSpPr/>
            <p:nvPr/>
          </p:nvGrpSpPr>
          <p:grpSpPr>
            <a:xfrm>
              <a:off x="4242457" y="3147036"/>
              <a:ext cx="296586" cy="293005"/>
              <a:chOff x="3546641" y="3995693"/>
              <a:chExt cx="296586" cy="293005"/>
            </a:xfrm>
          </p:grpSpPr>
          <p:sp>
            <p:nvSpPr>
              <p:cNvPr id="61" name="円/楕円 60"/>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2" name="フリーフォーム 61"/>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grpSp>
        <p:nvGrpSpPr>
          <p:cNvPr id="5" name="グループ化 4" descr="「基本情報」画面で「支払方法」をタップしている画像">
            <a:extLst>
              <a:ext uri="{FF2B5EF4-FFF2-40B4-BE49-F238E27FC236}">
                <a16:creationId xmlns:a16="http://schemas.microsoft.com/office/drawing/2014/main" id="{1E920995-3134-41F7-AED4-18FBC289683C}"/>
              </a:ext>
            </a:extLst>
          </p:cNvPr>
          <p:cNvGrpSpPr/>
          <p:nvPr/>
        </p:nvGrpSpPr>
        <p:grpSpPr>
          <a:xfrm>
            <a:off x="6674474" y="2169686"/>
            <a:ext cx="1964162" cy="3600000"/>
            <a:chOff x="6571824" y="1989686"/>
            <a:chExt cx="1964162" cy="3600000"/>
          </a:xfrm>
        </p:grpSpPr>
        <p:pic>
          <p:nvPicPr>
            <p:cNvPr id="6" name="図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2330" y="1989686"/>
              <a:ext cx="1823656" cy="3600000"/>
            </a:xfrm>
            <a:prstGeom prst="rect">
              <a:avLst/>
            </a:prstGeom>
            <a:ln w="9525">
              <a:solidFill>
                <a:schemeClr val="tx1">
                  <a:lumMod val="50000"/>
                  <a:lumOff val="50000"/>
                </a:schemeClr>
              </a:solidFill>
            </a:ln>
          </p:spPr>
        </p:pic>
        <p:sp>
          <p:nvSpPr>
            <p:cNvPr id="54" name="正方形/長方形 53"/>
            <p:cNvSpPr/>
            <p:nvPr/>
          </p:nvSpPr>
          <p:spPr>
            <a:xfrm>
              <a:off x="6716201" y="2922256"/>
              <a:ext cx="180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7" name="図形グループ 56"/>
            <p:cNvGrpSpPr/>
            <p:nvPr/>
          </p:nvGrpSpPr>
          <p:grpSpPr>
            <a:xfrm>
              <a:off x="6571824" y="2772955"/>
              <a:ext cx="296586" cy="293005"/>
              <a:chOff x="4232441" y="3995693"/>
              <a:chExt cx="296586" cy="293005"/>
            </a:xfrm>
          </p:grpSpPr>
          <p:sp>
            <p:nvSpPr>
              <p:cNvPr id="58" name="円/楕円 57"/>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59" name="フリーフォーム 58"/>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spTree>
    <p:extLst>
      <p:ext uri="{BB962C8B-B14F-4D97-AF65-F5344CB8AC3E}">
        <p14:creationId xmlns:p14="http://schemas.microsoft.com/office/powerpoint/2010/main" val="2582760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780222" y="502543"/>
            <a:ext cx="6840000" cy="4647426"/>
          </a:xfrm>
          <a:prstGeom prst="rect">
            <a:avLst/>
          </a:prstGeom>
          <a:noFill/>
        </p:spPr>
        <p:txBody>
          <a:bodyPr wrap="square" rIns="72000" rtlCol="0">
            <a:spAutoFit/>
          </a:bodyPr>
          <a:lstStyle/>
          <a:p>
            <a:pPr>
              <a:spcBef>
                <a:spcPts val="600"/>
              </a:spcBef>
              <a:tabLst>
                <a:tab pos="354013" algn="l"/>
                <a:tab pos="708025"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1.	</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オンライン診療とは何かを知りましょう</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Ａ</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オンライン診療とは</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4</a:t>
            </a:r>
            <a:endParaRPr lang="ja-JP" altLang="en-US" sz="1800" b="1" dirty="0">
              <a:latin typeface="BIZ UDゴシック" panose="020B0400000000000000" pitchFamily="49" charset="-128"/>
              <a:ea typeface="BIZ UDゴシック" panose="020B0400000000000000" pitchFamily="49" charset="-128"/>
              <a:cs typeface="Meiryo" charset="-128"/>
            </a:endParaRP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Ｂ</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オンライン診療・電話診療受診の手順</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5</a:t>
            </a:r>
          </a:p>
          <a:p>
            <a:pPr>
              <a:spcBef>
                <a:spcPts val="600"/>
              </a:spcBef>
              <a:tabLst>
                <a:tab pos="354013" algn="l"/>
                <a:tab pos="708025" algn="l"/>
              </a:tabLst>
            </a:pP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a:spcBef>
                <a:spcPts val="600"/>
              </a:spcBef>
              <a:tabLst>
                <a:tab pos="354013" algn="l"/>
                <a:tab pos="708025"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2.	</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オンライン診療実施医療機関の検索</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Ａ</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ヤフーマップのインストール</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7	</a:t>
            </a:r>
            <a:r>
              <a:rPr lang="ja-JP" altLang="en-US" sz="1800" b="1" dirty="0">
                <a:latin typeface="BIZ UDゴシック" panose="020B0400000000000000" pitchFamily="49" charset="-128"/>
                <a:ea typeface="BIZ UDゴシック" panose="020B0400000000000000" pitchFamily="49" charset="-128"/>
                <a:cs typeface="Meiryo" charset="-128"/>
              </a:rPr>
              <a:t>Ｂ</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ヤフーマップで医療機関を探す</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8</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a:spcBef>
                <a:spcPts val="600"/>
              </a:spcBef>
              <a:tabLst>
                <a:tab pos="354013" algn="l"/>
                <a:tab pos="708025" algn="l"/>
              </a:tabLst>
            </a:pP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a:spcBef>
                <a:spcPts val="600"/>
              </a:spcBef>
              <a:tabLst>
                <a:tab pos="354013" algn="l"/>
                <a:tab pos="708025"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3.	</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オンライン診療アプリ</a:t>
            </a: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Ａ</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オンライン診療</a:t>
            </a:r>
            <a:r>
              <a:rPr lang="ja-JP" altLang="en-US" sz="1800" b="1" spc="-500"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服薬指導アプリ </a:t>
            </a:r>
            <a:r>
              <a:rPr lang="en-US" altLang="ja-JP" sz="1800" b="1" dirty="0">
                <a:latin typeface="BIZ UDゴシック" panose="020B0400000000000000" pitchFamily="49" charset="-128"/>
                <a:ea typeface="BIZ UDゴシック" panose="020B0400000000000000" pitchFamily="49" charset="-128"/>
                <a:cs typeface="Meiryo" charset="-128"/>
              </a:rPr>
              <a:t>CLINICS…………</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12</a:t>
            </a: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Ｂ</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オンライン診療アプリ </a:t>
            </a:r>
            <a:r>
              <a:rPr lang="en-US" altLang="ja-JP" sz="1800" b="1" dirty="0" err="1">
                <a:latin typeface="BIZ UDゴシック" panose="020B0400000000000000" pitchFamily="49" charset="-128"/>
                <a:ea typeface="BIZ UDゴシック" panose="020B0400000000000000" pitchFamily="49" charset="-128"/>
                <a:cs typeface="Meiryo" charset="-128"/>
              </a:rPr>
              <a:t>YaDoc</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30</a:t>
            </a:r>
          </a:p>
          <a:p>
            <a:pPr algn="dist">
              <a:spcBef>
                <a:spcPts val="600"/>
              </a:spcBef>
              <a:tabLst>
                <a:tab pos="354013" algn="l"/>
                <a:tab pos="7080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Ｃ</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オンライン診</a:t>
            </a:r>
            <a:r>
              <a:rPr lang="ja-JP" altLang="en-US" sz="1800" b="1" spc="-500" dirty="0">
                <a:latin typeface="BIZ UDゴシック" panose="020B0400000000000000" pitchFamily="49" charset="-128"/>
                <a:ea typeface="BIZ UDゴシック" panose="020B0400000000000000" pitchFamily="49" charset="-128"/>
                <a:cs typeface="Meiryo" charset="-128"/>
              </a:rPr>
              <a:t>療</a:t>
            </a:r>
            <a:r>
              <a:rPr lang="ja-JP" altLang="en-US" sz="1800" b="1" dirty="0">
                <a:latin typeface="BIZ UDゴシック" panose="020B0400000000000000" pitchFamily="49" charset="-128"/>
                <a:ea typeface="BIZ UDゴシック" panose="020B0400000000000000" pitchFamily="49" charset="-128"/>
                <a:cs typeface="Meiryo" charset="-128"/>
              </a:rPr>
              <a:t>アプリ </a:t>
            </a:r>
            <a:r>
              <a:rPr lang="en-US" altLang="ja-JP" sz="1800" b="1" dirty="0" err="1">
                <a:latin typeface="BIZ UDゴシック" panose="020B0400000000000000" pitchFamily="49" charset="-128"/>
                <a:ea typeface="BIZ UDゴシック" panose="020B0400000000000000" pitchFamily="49" charset="-128"/>
                <a:cs typeface="Meiryo" charset="-128"/>
              </a:rPr>
              <a:t>curo</a:t>
            </a:r>
            <a:r>
              <a:rPr lang="en-US" altLang="ja-JP" sz="1800" b="1" spc="-1000" dirty="0" err="1">
                <a:latin typeface="BIZ UDゴシック" panose="020B0400000000000000" pitchFamily="49" charset="-128"/>
                <a:ea typeface="BIZ UDゴシック" panose="020B0400000000000000" pitchFamily="49" charset="-128"/>
                <a:cs typeface="Meiryo" charset="-128"/>
              </a:rPr>
              <a:t>n</a:t>
            </a:r>
            <a:r>
              <a:rPr lang="en-US" altLang="ja-JP" sz="1800" dirty="0">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Ｐ</a:t>
            </a:r>
            <a:r>
              <a:rPr lang="en-US" altLang="ja-JP" sz="1800" b="1" dirty="0">
                <a:latin typeface="BIZ UDゴシック" panose="020B0400000000000000" pitchFamily="49" charset="-128"/>
                <a:ea typeface="BIZ UDゴシック" panose="020B0400000000000000" pitchFamily="49" charset="-128"/>
                <a:cs typeface="Meiryo" charset="-128"/>
              </a:rPr>
              <a:t>44</a:t>
            </a:r>
          </a:p>
        </p:txBody>
      </p:sp>
      <p:sp>
        <p:nvSpPr>
          <p:cNvPr id="3" name="タイトル 1">
            <a:extLst>
              <a:ext uri="{FF2B5EF4-FFF2-40B4-BE49-F238E27FC236}">
                <a16:creationId xmlns:a16="http://schemas.microsoft.com/office/drawing/2014/main" id="{90C6AD7A-25C3-4CCC-901C-8ADB1E455016}"/>
              </a:ext>
            </a:extLst>
          </p:cNvPr>
          <p:cNvSpPr txBox="1">
            <a:spLocks/>
          </p:cNvSpPr>
          <p:nvPr/>
        </p:nvSpPr>
        <p:spPr>
          <a:xfrm>
            <a:off x="503428" y="517383"/>
            <a:ext cx="1447800" cy="861774"/>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目　次</a:t>
            </a:r>
          </a:p>
        </p:txBody>
      </p:sp>
      <p:cxnSp>
        <p:nvCxnSpPr>
          <p:cNvPr id="4" name="直線コネクタ 3"/>
          <p:cNvCxnSpPr/>
          <p:nvPr/>
        </p:nvCxnSpPr>
        <p:spPr>
          <a:xfrm>
            <a:off x="1685172" y="1905000"/>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5" name="Picture 2" descr="パソコンのモニターを見せる医師のイラスト">
            <a:extLst>
              <a:ext uri="{FF2B5EF4-FFF2-40B4-BE49-F238E27FC236}">
                <a16:creationId xmlns:a16="http://schemas.microsoft.com/office/drawing/2014/main" id="{682EDA62-4183-4B34-8859-72E917F85D7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613" y="3985901"/>
            <a:ext cx="1256066" cy="133624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線コネクタ 5"/>
          <p:cNvCxnSpPr/>
          <p:nvPr/>
        </p:nvCxnSpPr>
        <p:spPr>
          <a:xfrm>
            <a:off x="1685172" y="3399025"/>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417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オブジェクト 11" hidden="1">
            <a:extLst>
              <a:ext uri="{FF2B5EF4-FFF2-40B4-BE49-F238E27FC236}">
                <a16:creationId xmlns:a16="http://schemas.microsoft.com/office/drawing/2014/main" id="{C856E6FB-F23D-4D3A-8B10-02F3F5E0C03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12" name="オブジェクト 11" hidden="1">
                        <a:extLst>
                          <a:ext uri="{FF2B5EF4-FFF2-40B4-BE49-F238E27FC236}">
                            <a16:creationId xmlns:a16="http://schemas.microsoft.com/office/drawing/2014/main" id="{C856E6FB-F23D-4D3A-8B10-02F3F5E0C03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1" name="図 10" descr="登録したカード情報が画面に表示されてる画像">
            <a:extLst>
              <a:ext uri="{FF2B5EF4-FFF2-40B4-BE49-F238E27FC236}">
                <a16:creationId xmlns:a16="http://schemas.microsoft.com/office/drawing/2014/main" id="{F90810EE-7E66-422A-8587-256C89AFBD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1829" y="1965682"/>
            <a:ext cx="1800000" cy="3556523"/>
          </a:xfrm>
          <a:prstGeom prst="rect">
            <a:avLst/>
          </a:prstGeom>
          <a:ln w="9525">
            <a:solidFill>
              <a:schemeClr val="tx1">
                <a:lumMod val="50000"/>
                <a:lumOff val="50000"/>
              </a:schemeClr>
            </a:solidFill>
          </a:ln>
        </p:spPr>
      </p:pic>
      <p:sp>
        <p:nvSpPr>
          <p:cNvPr id="16" name="object 18">
            <a:extLst>
              <a:ext uri="{FF2B5EF4-FFF2-40B4-BE49-F238E27FC236}">
                <a16:creationId xmlns:a16="http://schemas.microsoft.com/office/drawing/2014/main" id="{415F8C2E-76E2-40D0-A270-B8CC62D1DFB7}"/>
              </a:ext>
            </a:extLst>
          </p:cNvPr>
          <p:cNvSpPr txBox="1"/>
          <p:nvPr/>
        </p:nvSpPr>
        <p:spPr>
          <a:xfrm>
            <a:off x="392232" y="1965405"/>
            <a:ext cx="2229560" cy="3451586"/>
          </a:xfrm>
          <a:prstGeom prst="rect">
            <a:avLst/>
          </a:prstGeom>
        </p:spPr>
        <p:txBody>
          <a:bodyPr vert="horz" wrap="square" lIns="0" tIns="12065" rIns="0" bIns="0" rtlCol="0">
            <a:spAutoFit/>
          </a:bodyPr>
          <a:lstStyle/>
          <a:p>
            <a:pPr marL="12700" lvl="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スワイプで</a:t>
            </a:r>
            <a:endParaRPr lang="en-US" altLang="ja-JP" sz="1800" b="1" spc="5"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lvl="0">
              <a:spcBef>
                <a:spcPts val="95"/>
              </a:spcBef>
              <a:tabLst>
                <a:tab pos="352425" algn="l"/>
              </a:tabLst>
            </a:pP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カードを登録</a:t>
            </a: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する</a:t>
            </a:r>
            <a:r>
              <a:rPr lang="en-US" altLang="ja-JP" sz="1800" b="1" spc="5" dirty="0">
                <a:solidFill>
                  <a:prstClr val="black"/>
                </a:solidFill>
                <a:latin typeface="BIZ UDゴシック" panose="020B0400000000000000" pitchFamily="49" charset="-128"/>
                <a:ea typeface="BIZ UDゴシック" panose="020B0400000000000000" pitchFamily="49" charset="-128"/>
                <a:cs typeface="Meiryo" charset="-128"/>
              </a:rPr>
              <a:t>｣</a:t>
            </a:r>
          </a:p>
          <a:p>
            <a:pPr marL="12700" lvl="0">
              <a:spcBef>
                <a:spcPts val="95"/>
              </a:spcBef>
              <a:tabLst>
                <a:tab pos="352425" algn="l"/>
              </a:tabLst>
            </a:pP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　に移動し、ダブル</a:t>
            </a:r>
            <a:endParaRPr lang="en-US" altLang="ja-JP" sz="1800" b="1" spc="5"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lvl="0">
              <a:spcBef>
                <a:spcPts val="95"/>
              </a:spcBef>
              <a:tabLst>
                <a:tab pos="352425" algn="l"/>
              </a:tabLst>
            </a:pP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　タップ</a:t>
            </a:r>
            <a:endParaRPr lang="en-US" altLang="ja-JP" sz="1800" b="1" spc="5"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スワイプで移動し、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カード番号、有効</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期限、セキュリ</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ティコードを入力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スワイプで</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完了</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p>
          <a:p>
            <a:pPr marL="12700">
              <a:spcBef>
                <a:spcPts val="95"/>
              </a:spcBef>
              <a:tabLst>
                <a:tab pos="352425" algn="l"/>
              </a:tabLst>
            </a:pPr>
            <a:r>
              <a:rPr lang="ja-JP" altLang="en-US"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に移動し、</a:t>
            </a:r>
            <a:r>
              <a:rPr lang="ja-JP" altLang="en-US" sz="1800" b="1" spc="5" dirty="0">
                <a:latin typeface="BIZ UDゴシック" panose="020B0400000000000000" pitchFamily="49" charset="-128"/>
                <a:ea typeface="BIZ UDゴシック" panose="020B0400000000000000" pitchFamily="49" charset="-128"/>
                <a:cs typeface="Meiryo" charset="-128"/>
              </a:rPr>
              <a:t>ダブル</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タップ</a:t>
            </a:r>
            <a:endParaRPr lang="en-US" altLang="ja-JP" sz="1800" b="1" spc="5" dirty="0">
              <a:latin typeface="BIZ UDゴシック" panose="020B0400000000000000" pitchFamily="49" charset="-128"/>
              <a:ea typeface="BIZ UDゴシック" panose="020B0400000000000000" pitchFamily="49" charset="-128"/>
              <a:cs typeface="Meiryo" charset="-128"/>
            </a:endParaRPr>
          </a:p>
        </p:txBody>
      </p:sp>
      <p:sp>
        <p:nvSpPr>
          <p:cNvPr id="44" name="円/楕円 43"/>
          <p:cNvSpPr>
            <a:spLocks noChangeAspect="1"/>
          </p:cNvSpPr>
          <p:nvPr/>
        </p:nvSpPr>
        <p:spPr>
          <a:xfrm>
            <a:off x="5521771" y="1676400"/>
            <a:ext cx="216000" cy="2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95" name="正方形/長方形 94"/>
          <p:cNvSpPr/>
          <p:nvPr/>
        </p:nvSpPr>
        <p:spPr>
          <a:xfrm>
            <a:off x="6863205" y="2209800"/>
            <a:ext cx="1728000" cy="64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2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0" name="タイトル 9">
            <a:extLst>
              <a:ext uri="{FF2B5EF4-FFF2-40B4-BE49-F238E27FC236}">
                <a16:creationId xmlns:a16="http://schemas.microsoft.com/office/drawing/2014/main" id="{FDDA2747-DBA5-44E4-A04D-BE8E8CD8D716}"/>
              </a:ext>
            </a:extLst>
          </p:cNvPr>
          <p:cNvSpPr txBox="1">
            <a:spLocks/>
          </p:cNvSpPr>
          <p:nvPr/>
        </p:nvSpPr>
        <p:spPr>
          <a:xfrm>
            <a:off x="1581295" y="220256"/>
            <a:ext cx="61743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クレジットカードの登録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4" name="グループ化 3" descr="「支払い方法」の画面で「カードを登録する」をタップしている画像">
            <a:extLst>
              <a:ext uri="{FF2B5EF4-FFF2-40B4-BE49-F238E27FC236}">
                <a16:creationId xmlns:a16="http://schemas.microsoft.com/office/drawing/2014/main" id="{A68A53D1-9425-45AA-8FD0-DC404B063EB3}"/>
              </a:ext>
            </a:extLst>
          </p:cNvPr>
          <p:cNvGrpSpPr/>
          <p:nvPr/>
        </p:nvGrpSpPr>
        <p:grpSpPr>
          <a:xfrm>
            <a:off x="2779469" y="1965405"/>
            <a:ext cx="1801880" cy="3556800"/>
            <a:chOff x="2244371" y="2001264"/>
            <a:chExt cx="1801880" cy="3556800"/>
          </a:xfrm>
        </p:grpSpPr>
        <p:pic>
          <p:nvPicPr>
            <p:cNvPr id="3" name="図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4371" y="2001264"/>
              <a:ext cx="1798894" cy="3556800"/>
            </a:xfrm>
            <a:prstGeom prst="rect">
              <a:avLst/>
            </a:prstGeom>
            <a:ln>
              <a:solidFill>
                <a:schemeClr val="tx1">
                  <a:lumMod val="50000"/>
                  <a:lumOff val="50000"/>
                </a:schemeClr>
              </a:solidFill>
            </a:ln>
          </p:spPr>
        </p:pic>
        <p:sp>
          <p:nvSpPr>
            <p:cNvPr id="33" name="正方形/長方形 32"/>
            <p:cNvSpPr/>
            <p:nvPr/>
          </p:nvSpPr>
          <p:spPr>
            <a:xfrm>
              <a:off x="2246251" y="2269582"/>
              <a:ext cx="1800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7" name="グループ化 6">
            <a:extLst>
              <a:ext uri="{FF2B5EF4-FFF2-40B4-BE49-F238E27FC236}">
                <a16:creationId xmlns:a16="http://schemas.microsoft.com/office/drawing/2014/main" id="{2351E272-49E6-4386-88E1-522ECE85F630}"/>
              </a:ext>
            </a:extLst>
          </p:cNvPr>
          <p:cNvGrpSpPr/>
          <p:nvPr/>
        </p:nvGrpSpPr>
        <p:grpSpPr>
          <a:xfrm>
            <a:off x="4810549" y="1965682"/>
            <a:ext cx="1801934" cy="3596618"/>
            <a:chOff x="4477970" y="2001264"/>
            <a:chExt cx="1801934" cy="3596618"/>
          </a:xfrm>
        </p:grpSpPr>
        <p:pic>
          <p:nvPicPr>
            <p:cNvPr id="2" name="図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7970" y="2001264"/>
              <a:ext cx="1792080" cy="3556800"/>
            </a:xfrm>
            <a:prstGeom prst="rect">
              <a:avLst/>
            </a:prstGeom>
            <a:ln>
              <a:solidFill>
                <a:schemeClr val="tx1">
                  <a:lumMod val="50000"/>
                  <a:lumOff val="50000"/>
                </a:schemeClr>
              </a:solidFill>
            </a:ln>
          </p:spPr>
        </p:pic>
        <p:sp>
          <p:nvSpPr>
            <p:cNvPr id="32" name="正方形/長方形 31"/>
            <p:cNvSpPr/>
            <p:nvPr/>
          </p:nvSpPr>
          <p:spPr>
            <a:xfrm>
              <a:off x="4479904" y="5237882"/>
              <a:ext cx="1800000" cy="36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15" name="図形グループ 58">
            <a:extLst>
              <a:ext uri="{FF2B5EF4-FFF2-40B4-BE49-F238E27FC236}">
                <a16:creationId xmlns:a16="http://schemas.microsoft.com/office/drawing/2014/main" id="{055B71C3-7926-188F-1869-8D44374915AD}"/>
              </a:ext>
            </a:extLst>
          </p:cNvPr>
          <p:cNvGrpSpPr/>
          <p:nvPr/>
        </p:nvGrpSpPr>
        <p:grpSpPr>
          <a:xfrm>
            <a:off x="2624778" y="2053669"/>
            <a:ext cx="492444" cy="461665"/>
            <a:chOff x="7471819" y="2229458"/>
            <a:chExt cx="492444" cy="461665"/>
          </a:xfrm>
        </p:grpSpPr>
        <p:sp>
          <p:nvSpPr>
            <p:cNvPr id="17" name="円/楕円 59">
              <a:extLst>
                <a:ext uri="{FF2B5EF4-FFF2-40B4-BE49-F238E27FC236}">
                  <a16:creationId xmlns:a16="http://schemas.microsoft.com/office/drawing/2014/main" id="{6A470AA0-3B60-3678-FC14-5C3F0A2B4C91}"/>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8" name="正方形/長方形 17">
              <a:extLst>
                <a:ext uri="{FF2B5EF4-FFF2-40B4-BE49-F238E27FC236}">
                  <a16:creationId xmlns:a16="http://schemas.microsoft.com/office/drawing/2014/main" id="{04AC234D-6A03-36D1-D7A1-81DE8A716926}"/>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9" name="図形グループ 58">
            <a:extLst>
              <a:ext uri="{FF2B5EF4-FFF2-40B4-BE49-F238E27FC236}">
                <a16:creationId xmlns:a16="http://schemas.microsoft.com/office/drawing/2014/main" id="{0FBF6E5C-2FA1-F6F0-D190-18701D06D601}"/>
              </a:ext>
            </a:extLst>
          </p:cNvPr>
          <p:cNvGrpSpPr/>
          <p:nvPr/>
        </p:nvGrpSpPr>
        <p:grpSpPr>
          <a:xfrm>
            <a:off x="4640252" y="4849894"/>
            <a:ext cx="492444" cy="461665"/>
            <a:chOff x="7471819" y="2229458"/>
            <a:chExt cx="492444" cy="461665"/>
          </a:xfrm>
        </p:grpSpPr>
        <p:sp>
          <p:nvSpPr>
            <p:cNvPr id="20" name="円/楕円 59">
              <a:extLst>
                <a:ext uri="{FF2B5EF4-FFF2-40B4-BE49-F238E27FC236}">
                  <a16:creationId xmlns:a16="http://schemas.microsoft.com/office/drawing/2014/main" id="{C4B2C3D0-6CC3-C340-225F-C9C16F0136AD}"/>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1" name="正方形/長方形 20">
              <a:extLst>
                <a:ext uri="{FF2B5EF4-FFF2-40B4-BE49-F238E27FC236}">
                  <a16:creationId xmlns:a16="http://schemas.microsoft.com/office/drawing/2014/main" id="{61969D91-9A15-F6EB-93B1-8DAEA80737EF}"/>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2" name="正方形/長方形 21">
            <a:extLst>
              <a:ext uri="{FF2B5EF4-FFF2-40B4-BE49-F238E27FC236}">
                <a16:creationId xmlns:a16="http://schemas.microsoft.com/office/drawing/2014/main" id="{AA1D4F43-FF77-93D0-1A49-D1BC19B5CD04}"/>
              </a:ext>
            </a:extLst>
          </p:cNvPr>
          <p:cNvSpPr/>
          <p:nvPr/>
        </p:nvSpPr>
        <p:spPr>
          <a:xfrm>
            <a:off x="4830787" y="2346348"/>
            <a:ext cx="1728000" cy="930251"/>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 name="図形グループ 58">
            <a:extLst>
              <a:ext uri="{FF2B5EF4-FFF2-40B4-BE49-F238E27FC236}">
                <a16:creationId xmlns:a16="http://schemas.microsoft.com/office/drawing/2014/main" id="{1D6CE0DA-774A-01A4-0A4F-B8ABBC737E9E}"/>
              </a:ext>
            </a:extLst>
          </p:cNvPr>
          <p:cNvGrpSpPr/>
          <p:nvPr/>
        </p:nvGrpSpPr>
        <p:grpSpPr>
          <a:xfrm>
            <a:off x="4640252" y="2002890"/>
            <a:ext cx="492444" cy="461665"/>
            <a:chOff x="7471819" y="2229458"/>
            <a:chExt cx="492444" cy="461665"/>
          </a:xfrm>
        </p:grpSpPr>
        <p:sp>
          <p:nvSpPr>
            <p:cNvPr id="6" name="円/楕円 59">
              <a:extLst>
                <a:ext uri="{FF2B5EF4-FFF2-40B4-BE49-F238E27FC236}">
                  <a16:creationId xmlns:a16="http://schemas.microsoft.com/office/drawing/2014/main" id="{3269AC68-CB58-DEA6-BB31-1B6F67B45DD2}"/>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81AF729B-5648-6FC9-3072-30C6A6AC893B}"/>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3" name="テキスト ボックス 22">
            <a:extLst>
              <a:ext uri="{FF2B5EF4-FFF2-40B4-BE49-F238E27FC236}">
                <a16:creationId xmlns:a16="http://schemas.microsoft.com/office/drawing/2014/main" id="{3B73EAEE-D5F1-C998-C6F6-23FCF1DDC089}"/>
              </a:ext>
            </a:extLst>
          </p:cNvPr>
          <p:cNvSpPr txBox="1"/>
          <p:nvPr/>
        </p:nvSpPr>
        <p:spPr>
          <a:xfrm>
            <a:off x="6634005" y="3457620"/>
            <a:ext cx="2185605" cy="1754326"/>
          </a:xfrm>
          <a:prstGeom prst="rect">
            <a:avLst/>
          </a:prstGeom>
          <a:solidFill>
            <a:schemeClr val="bg1"/>
          </a:solidFill>
          <a:ln>
            <a:solidFill>
              <a:srgbClr val="009650"/>
            </a:solidFill>
          </a:ln>
        </p:spPr>
        <p:txBody>
          <a:bodyPr wrap="square" rtlCol="0">
            <a:spAutoFit/>
          </a:bodyPr>
          <a:lstStyle/>
          <a:p>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カードの登録後は、念のため、カード</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番号と有効期限を確認します。</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カードの更新も</a:t>
            </a:r>
            <a:endParaRPr lang="en-US" altLang="ja-JP" sz="18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8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同様の手続きです。</a:t>
            </a:r>
            <a:endParaRPr lang="ja-JP" altLang="en-US" sz="1800" b="1"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8" name="テキスト ボックス 7">
            <a:extLst>
              <a:ext uri="{FF2B5EF4-FFF2-40B4-BE49-F238E27FC236}">
                <a16:creationId xmlns:a16="http://schemas.microsoft.com/office/drawing/2014/main" id="{864965C2-74B8-BD21-8621-72614162CE2C}"/>
              </a:ext>
            </a:extLst>
          </p:cNvPr>
          <p:cNvSpPr txBox="1"/>
          <p:nvPr/>
        </p:nvSpPr>
        <p:spPr>
          <a:xfrm>
            <a:off x="4797709" y="3748840"/>
            <a:ext cx="1798894" cy="923330"/>
          </a:xfrm>
          <a:prstGeom prst="rect">
            <a:avLst/>
          </a:prstGeom>
          <a:solidFill>
            <a:schemeClr val="bg1"/>
          </a:solidFill>
          <a:ln>
            <a:solidFill>
              <a:srgbClr val="009650"/>
            </a:solidFill>
          </a:ln>
        </p:spPr>
        <p:txBody>
          <a:bodyPr wrap="square" rtlCol="0">
            <a:spAutoFit/>
          </a:bodyPr>
          <a:lstStyle/>
          <a:p>
            <a:r>
              <a:rPr kumimoji="1" lang="en-US" altLang="ja-JP" sz="1800" b="1" dirty="0">
                <a:latin typeface="BIZ UDゴシック" panose="020B0400000000000000" pitchFamily="49" charset="-128"/>
                <a:ea typeface="BIZ UDゴシック" panose="020B0400000000000000" pitchFamily="49" charset="-128"/>
              </a:rPr>
              <a:t>※</a:t>
            </a:r>
            <a:r>
              <a:rPr kumimoji="1" lang="ja-JP" altLang="en-US" sz="1800" b="1" dirty="0">
                <a:latin typeface="BIZ UDゴシック" panose="020B0400000000000000" pitchFamily="49" charset="-128"/>
                <a:ea typeface="BIZ UDゴシック" panose="020B0400000000000000" pitchFamily="49" charset="-128"/>
              </a:rPr>
              <a:t>有効期限は</a:t>
            </a:r>
            <a:r>
              <a:rPr kumimoji="1" lang="en-US" altLang="ja-JP" sz="1800" b="1" dirty="0">
                <a:latin typeface="BIZ UDゴシック" panose="020B0400000000000000" pitchFamily="49" charset="-128"/>
                <a:ea typeface="BIZ UDゴシック" panose="020B0400000000000000" pitchFamily="49" charset="-128"/>
              </a:rPr>
              <a:t>MMYY</a:t>
            </a:r>
            <a:r>
              <a:rPr kumimoji="1" lang="ja-JP" altLang="en-US" sz="1800" b="1" dirty="0">
                <a:latin typeface="BIZ UDゴシック" panose="020B0400000000000000" pitchFamily="49" charset="-128"/>
                <a:ea typeface="BIZ UDゴシック" panose="020B0400000000000000" pitchFamily="49" charset="-128"/>
              </a:rPr>
              <a:t>の形で</a:t>
            </a:r>
            <a:r>
              <a:rPr lang="ja-JP" altLang="en-US" sz="1800" b="1" dirty="0">
                <a:latin typeface="BIZ UDゴシック" panose="020B0400000000000000" pitchFamily="49" charset="-128"/>
                <a:ea typeface="BIZ UDゴシック" panose="020B0400000000000000" pitchFamily="49" charset="-128"/>
              </a:rPr>
              <a:t>４</a:t>
            </a:r>
            <a:r>
              <a:rPr kumimoji="1" lang="ja-JP" altLang="en-US" sz="1800" b="1" dirty="0">
                <a:latin typeface="BIZ UDゴシック" panose="020B0400000000000000" pitchFamily="49" charset="-128"/>
                <a:ea typeface="BIZ UDゴシック" panose="020B0400000000000000" pitchFamily="49" charset="-128"/>
              </a:rPr>
              <a:t>桁</a:t>
            </a:r>
            <a:endParaRPr kumimoji="1" lang="en-US" altLang="ja-JP" sz="1800" b="1" dirty="0">
              <a:latin typeface="BIZ UDゴシック" panose="020B0400000000000000" pitchFamily="49" charset="-128"/>
              <a:ea typeface="BIZ UDゴシック" panose="020B0400000000000000" pitchFamily="49" charset="-128"/>
            </a:endParaRPr>
          </a:p>
          <a:p>
            <a:r>
              <a:rPr kumimoji="1" lang="ja-JP" altLang="en-US" sz="1800" b="1" dirty="0">
                <a:latin typeface="BIZ UDゴシック" panose="020B0400000000000000" pitchFamily="49" charset="-128"/>
                <a:ea typeface="BIZ UDゴシック" panose="020B0400000000000000" pitchFamily="49" charset="-128"/>
              </a:rPr>
              <a:t>入力します。</a:t>
            </a:r>
          </a:p>
        </p:txBody>
      </p:sp>
    </p:spTree>
    <p:extLst>
      <p:ext uri="{BB962C8B-B14F-4D97-AF65-F5344CB8AC3E}">
        <p14:creationId xmlns:p14="http://schemas.microsoft.com/office/powerpoint/2010/main" val="1773937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BC6CFA74-BD57-4A1D-810D-645D7CB6898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9" name="オブジェクト 8" hidden="1">
                        <a:extLst>
                          <a:ext uri="{FF2B5EF4-FFF2-40B4-BE49-F238E27FC236}">
                            <a16:creationId xmlns:a16="http://schemas.microsoft.com/office/drawing/2014/main" id="{BC6CFA74-BD57-4A1D-810D-645D7CB6898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object 6">
            <a:extLst>
              <a:ext uri="{FF2B5EF4-FFF2-40B4-BE49-F238E27FC236}">
                <a16:creationId xmlns:a16="http://schemas.microsoft.com/office/drawing/2014/main" id="{11D7FA28-D6F3-4E50-81D2-2B905C1CCA23}"/>
              </a:ext>
            </a:extLst>
          </p:cNvPr>
          <p:cNvSpPr txBox="1"/>
          <p:nvPr/>
        </p:nvSpPr>
        <p:spPr>
          <a:xfrm>
            <a:off x="562214" y="1371600"/>
            <a:ext cx="4800162" cy="634214"/>
          </a:xfrm>
          <a:prstGeom prst="rect">
            <a:avLst/>
          </a:prstGeom>
        </p:spPr>
        <p:txBody>
          <a:bodyPr vert="horz" wrap="square" lIns="0" tIns="10860" rIns="0" bIns="0" rtlCol="0">
            <a:spAutoFit/>
          </a:bodyPr>
          <a:lstStyle/>
          <a:p>
            <a:pPr marL="12700" marR="5080" indent="42545" algn="just">
              <a:lnSpc>
                <a:spcPct val="125000"/>
              </a:lnSpc>
              <a:spcBef>
                <a:spcPts val="100"/>
              </a:spcBef>
            </a:pPr>
            <a:r>
              <a:rPr lang="en-US" altLang="ja-JP" sz="1800" b="1" dirty="0">
                <a:latin typeface="BIZ UDゴシック" panose="020B0400000000000000" pitchFamily="49" charset="-128"/>
                <a:ea typeface="BIZ UDゴシック" panose="020B0400000000000000" pitchFamily="49" charset="-128"/>
                <a:cs typeface="Meiryo" charset="-128"/>
              </a:rPr>
              <a:t>CLINICS</a:t>
            </a:r>
            <a:r>
              <a:rPr lang="ja-JP" altLang="en-US" sz="1800" b="1" dirty="0">
                <a:latin typeface="BIZ UDゴシック" panose="020B0400000000000000" pitchFamily="49" charset="-128"/>
                <a:ea typeface="BIZ UDゴシック" panose="020B0400000000000000" pitchFamily="49" charset="-128"/>
                <a:cs typeface="Meiryo" charset="-128"/>
              </a:rPr>
              <a:t>で病院・診療所を探してみましょう</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indent="42545" algn="just"/>
            <a:r>
              <a:rPr lang="ja-JP" altLang="en-US" sz="1800" b="1" dirty="0">
                <a:latin typeface="BIZ UDゴシック" panose="020B0400000000000000" pitchFamily="49" charset="-128"/>
                <a:ea typeface="BIZ UDゴシック" panose="020B0400000000000000" pitchFamily="49" charset="-128"/>
                <a:cs typeface="Meiryo" charset="-128"/>
              </a:rPr>
              <a:t>　</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「現在地からさがす」</a:t>
            </a:r>
          </a:p>
        </p:txBody>
      </p:sp>
      <p:sp>
        <p:nvSpPr>
          <p:cNvPr id="36" name="object 24">
            <a:extLst>
              <a:ext uri="{FF2B5EF4-FFF2-40B4-BE49-F238E27FC236}">
                <a16:creationId xmlns:a16="http://schemas.microsoft.com/office/drawing/2014/main" id="{70F42EE3-5D96-4D25-AF2B-6ED6B9A7D2D0}"/>
              </a:ext>
            </a:extLst>
          </p:cNvPr>
          <p:cNvSpPr txBox="1"/>
          <p:nvPr/>
        </p:nvSpPr>
        <p:spPr>
          <a:xfrm>
            <a:off x="411672" y="2012611"/>
            <a:ext cx="3838112" cy="4255011"/>
          </a:xfrm>
          <a:prstGeom prst="rect">
            <a:avLst/>
          </a:prstGeom>
          <a:noFill/>
        </p:spPr>
        <p:txBody>
          <a:bodyPr vert="horz" wrap="square" lIns="0" tIns="12700" rIns="0" bIns="0" rtlCol="0">
            <a:spAutoFit/>
          </a:bodyPr>
          <a:lstStyle/>
          <a:p>
            <a:pPr marL="12700" marR="5080">
              <a:spcBef>
                <a:spcPts val="100"/>
              </a:spcBef>
              <a:tabLst>
                <a:tab pos="352425" algn="l"/>
              </a:tabLst>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600" b="1" dirty="0">
                <a:latin typeface="BIZ UDゴシック" panose="020B0400000000000000" pitchFamily="49" charset="-128"/>
                <a:ea typeface="BIZ UDゴシック" panose="020B0400000000000000" pitchFamily="49" charset="-128"/>
                <a:cs typeface="Meiryo" charset="-128"/>
              </a:rPr>
              <a:t>アプリ起動後、スワイプで「病院・</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診療所をさがす」に移動しダブル</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タップ</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000" b="1" kern="100" dirty="0">
                <a:solidFill>
                  <a:srgbClr val="009650"/>
                </a:solidFill>
                <a:latin typeface="BIZ UDゴシック" panose="020B0400000000000000" pitchFamily="49" charset="-128"/>
                <a:ea typeface="BIZ UDゴシック" panose="020B0400000000000000" pitchFamily="49" charset="-128"/>
                <a:cs typeface="Times New Roman" panose="02020603050405020304" pitchFamily="18" charset="0"/>
              </a:rPr>
              <a:t>❷</a:t>
            </a:r>
            <a:r>
              <a:rPr lang="ja-JP" altLang="en-US"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スワイプで</a:t>
            </a:r>
            <a:r>
              <a:rPr lang="en-US" altLang="ja-JP"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600" b="1" dirty="0">
                <a:latin typeface="BIZ UDゴシック" panose="020B0400000000000000" pitchFamily="49" charset="-128"/>
                <a:ea typeface="BIZ UDゴシック" panose="020B0400000000000000" pitchFamily="49" charset="-128"/>
                <a:cs typeface="Meiryo" charset="-128"/>
              </a:rPr>
              <a:t>現在地からさがす</a:t>
            </a:r>
            <a:r>
              <a:rPr lang="en-US" altLang="ja-JP"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に</a:t>
            </a:r>
            <a:endParaRPr lang="en-US" altLang="ja-JP" sz="1600" b="1" kern="100" dirty="0">
              <a:latin typeface="BIZ UDゴシック" panose="020B0400000000000000" pitchFamily="49" charset="-128"/>
              <a:ea typeface="BIZ UDゴシック" panose="020B0400000000000000" pitchFamily="49" charset="-128"/>
              <a:cs typeface="Times New Roman" panose="02020603050405020304" pitchFamily="18" charset="0"/>
            </a:endParaRPr>
          </a:p>
          <a:p>
            <a:pPr marL="12700" marR="5080">
              <a:spcBef>
                <a:spcPts val="100"/>
              </a:spcBef>
              <a:tabLst>
                <a:tab pos="352425" algn="l"/>
              </a:tabLst>
            </a:pPr>
            <a:r>
              <a:rPr lang="ja-JP" altLang="en-US"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　移動しダブル</a:t>
            </a:r>
            <a:r>
              <a:rPr lang="ja-JP" altLang="en-US" sz="1600" b="1" dirty="0">
                <a:latin typeface="BIZ UDゴシック" panose="020B0400000000000000" pitchFamily="49" charset="-128"/>
                <a:ea typeface="BIZ UDゴシック" panose="020B0400000000000000" pitchFamily="49" charset="-128"/>
                <a:cs typeface="Meiryo" charset="-128"/>
              </a:rPr>
              <a:t>タップ</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1600" b="1" dirty="0">
                <a:latin typeface="BIZ UDゴシック" panose="020B0400000000000000" pitchFamily="49" charset="-128"/>
                <a:ea typeface="BIZ UDゴシック" panose="020B0400000000000000" pitchFamily="49" charset="-128"/>
                <a:cs typeface="Meiryo" charset="-128"/>
              </a:rPr>
              <a:t>位置情報の使用への許可表示に、</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a:t>
            </a:r>
            <a:r>
              <a:rPr lang="en-US" altLang="ja-JP" sz="1600" b="1" dirty="0">
                <a:latin typeface="BIZ UDゴシック" panose="020B0400000000000000" pitchFamily="49" charset="-128"/>
                <a:ea typeface="BIZ UDゴシック" panose="020B0400000000000000" pitchFamily="49" charset="-128"/>
                <a:cs typeface="Meiryo" charset="-128"/>
              </a:rPr>
              <a:t>1</a:t>
            </a:r>
            <a:r>
              <a:rPr lang="ja-JP" altLang="en-US" sz="1600" b="1" dirty="0">
                <a:latin typeface="BIZ UDゴシック" panose="020B0400000000000000" pitchFamily="49" charset="-128"/>
                <a:ea typeface="BIZ UDゴシック" panose="020B0400000000000000" pitchFamily="49" charset="-128"/>
                <a:cs typeface="Meiryo" charset="-128"/>
              </a:rPr>
              <a:t>度だけ許可</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か</a:t>
            </a:r>
            <a:r>
              <a:rPr lang="en-US" altLang="ja-JP" sz="1600" b="1" dirty="0">
                <a:latin typeface="BIZ UDゴシック" panose="020B0400000000000000" pitchFamily="49" charset="-128"/>
                <a:ea typeface="BIZ UDゴシック" panose="020B0400000000000000" pitchFamily="49" charset="-128"/>
                <a:cs typeface="Meiryo" charset="-128"/>
              </a:rPr>
              <a:t>｢App</a:t>
            </a:r>
            <a:r>
              <a:rPr lang="ja-JP" altLang="en-US" sz="1600" b="1" dirty="0">
                <a:latin typeface="BIZ UDゴシック" panose="020B0400000000000000" pitchFamily="49" charset="-128"/>
                <a:ea typeface="BIZ UDゴシック" panose="020B0400000000000000" pitchFamily="49" charset="-128"/>
                <a:cs typeface="Meiryo" charset="-128"/>
              </a:rPr>
              <a:t>の使用中は</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許可</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かのいずれかをスワイプで</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選択しダブルタップ</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1600" b="1" dirty="0">
                <a:latin typeface="BIZ UDゴシック" panose="020B0400000000000000" pitchFamily="49" charset="-128"/>
                <a:ea typeface="BIZ UDゴシック" panose="020B0400000000000000" pitchFamily="49" charset="-128"/>
                <a:cs typeface="Meiryo" charset="-128"/>
              </a:rPr>
              <a:t>地図上に病院が表示されます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スワイプで「シンボルアンダースコア</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リストボタン」に移動しダブルタップ</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1600" b="1" dirty="0">
                <a:latin typeface="BIZ UDゴシック" panose="020B0400000000000000" pitchFamily="49" charset="-128"/>
                <a:ea typeface="BIZ UDゴシック" panose="020B0400000000000000" pitchFamily="49" charset="-128"/>
                <a:cs typeface="Meiryo" charset="-128"/>
              </a:rPr>
              <a:t>スワイプで一覧を確認し、気になる</a:t>
            </a:r>
            <a:endParaRPr lang="en-US" altLang="ja-JP" sz="16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600" b="1" dirty="0">
                <a:latin typeface="BIZ UDゴシック" panose="020B0400000000000000" pitchFamily="49" charset="-128"/>
                <a:ea typeface="BIZ UDゴシック" panose="020B0400000000000000" pitchFamily="49" charset="-128"/>
                <a:cs typeface="Meiryo" charset="-128"/>
              </a:rPr>
              <a:t>　病院・診療所をダブルタップ</a:t>
            </a:r>
          </a:p>
          <a:p>
            <a:pPr marL="12700" marR="5080">
              <a:spcBef>
                <a:spcPts val="100"/>
              </a:spcBef>
              <a:tabLst>
                <a:tab pos="352425" algn="l"/>
              </a:tabLst>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sz="1600" b="1" dirty="0">
                <a:latin typeface="BIZ UDゴシック" panose="020B0400000000000000" pitchFamily="49" charset="-128"/>
                <a:ea typeface="BIZ UDゴシック" panose="020B0400000000000000" pitchFamily="49" charset="-128"/>
                <a:cs typeface="Meiryo" charset="-128"/>
              </a:rPr>
              <a:t>病院・診療所の詳細ページに移動</a:t>
            </a:r>
            <a:endParaRPr lang="ja-JP" altLang="en-US" sz="1600" b="1" dirty="0">
              <a:solidFill>
                <a:srgbClr val="FF0000"/>
              </a:solidFill>
              <a:latin typeface="BIZ UDゴシック" panose="020B0400000000000000" pitchFamily="49" charset="-128"/>
              <a:ea typeface="BIZ UDゴシック" panose="020B0400000000000000" pitchFamily="49" charset="-128"/>
              <a:cs typeface="Meiryo" charset="-128"/>
            </a:endParaRPr>
          </a:p>
        </p:txBody>
      </p:sp>
      <p:sp>
        <p:nvSpPr>
          <p:cNvPr id="38"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9" name="タイトル 9">
            <a:extLst>
              <a:ext uri="{FF2B5EF4-FFF2-40B4-BE49-F238E27FC236}">
                <a16:creationId xmlns:a16="http://schemas.microsoft.com/office/drawing/2014/main" id="{FDDA2747-DBA5-44E4-A04D-BE8E8CD8D716}"/>
              </a:ext>
            </a:extLst>
          </p:cNvPr>
          <p:cNvSpPr txBox="1">
            <a:spLocks/>
          </p:cNvSpPr>
          <p:nvPr/>
        </p:nvSpPr>
        <p:spPr>
          <a:xfrm>
            <a:off x="1613065" y="209490"/>
            <a:ext cx="68601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en-US" altLang="ja-JP" sz="3200" dirty="0">
                <a:latin typeface="BIZ UDゴシック" panose="020B0400000000000000" pitchFamily="49" charset="-128"/>
                <a:ea typeface="BIZ UDゴシック" panose="020B0400000000000000" pitchFamily="49" charset="-128"/>
              </a:rPr>
              <a:t>CLINICS</a:t>
            </a:r>
            <a:r>
              <a:rPr lang="ja-JP" altLang="en-US" sz="3200" dirty="0">
                <a:latin typeface="BIZ UDゴシック" panose="020B0400000000000000" pitchFamily="49" charset="-128"/>
                <a:ea typeface="BIZ UDゴシック" panose="020B0400000000000000" pitchFamily="49" charset="-128"/>
                <a:cs typeface="AoyagiKouzanFontT"/>
              </a:rPr>
              <a:t>で病</a:t>
            </a:r>
            <a:r>
              <a:rPr lang="ja-JP" altLang="en-US" sz="3200" spc="-1000" dirty="0">
                <a:latin typeface="BIZ UDゴシック" panose="020B0400000000000000" pitchFamily="49" charset="-128"/>
                <a:ea typeface="BIZ UDゴシック" panose="020B0400000000000000" pitchFamily="49" charset="-128"/>
                <a:cs typeface="AoyagiKouzanFontT"/>
              </a:rPr>
              <a:t>院・</a:t>
            </a:r>
            <a:r>
              <a:rPr lang="ja-JP" altLang="en-US" sz="3200" dirty="0">
                <a:latin typeface="BIZ UDゴシック" panose="020B0400000000000000" pitchFamily="49" charset="-128"/>
                <a:ea typeface="BIZ UDゴシック" panose="020B0400000000000000" pitchFamily="49" charset="-128"/>
                <a:cs typeface="AoyagiKouzanFontT"/>
              </a:rPr>
              <a:t>診療所を探そう</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2" name="グループ化 1" descr="CLINICSの「病院・診療所をさがす」画面で「現在地からさがす」をタップしている画像">
            <a:extLst>
              <a:ext uri="{FF2B5EF4-FFF2-40B4-BE49-F238E27FC236}">
                <a16:creationId xmlns:a16="http://schemas.microsoft.com/office/drawing/2014/main" id="{2BD5F71F-FE66-4FEC-9CDE-10B9B9D7908D}"/>
              </a:ext>
            </a:extLst>
          </p:cNvPr>
          <p:cNvGrpSpPr/>
          <p:nvPr/>
        </p:nvGrpSpPr>
        <p:grpSpPr>
          <a:xfrm>
            <a:off x="4370995" y="1895820"/>
            <a:ext cx="1416724" cy="2667000"/>
            <a:chOff x="2958769" y="1990344"/>
            <a:chExt cx="1620982" cy="3200400"/>
          </a:xfrm>
        </p:grpSpPr>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8769" y="1990344"/>
              <a:ext cx="1620982" cy="3200400"/>
            </a:xfrm>
            <a:prstGeom prst="rect">
              <a:avLst/>
            </a:prstGeom>
            <a:ln w="9525">
              <a:solidFill>
                <a:schemeClr val="tx1">
                  <a:lumMod val="50000"/>
                  <a:lumOff val="50000"/>
                </a:schemeClr>
              </a:solidFill>
            </a:ln>
          </p:spPr>
        </p:pic>
        <p:sp>
          <p:nvSpPr>
            <p:cNvPr id="55" name="正方形/長方形 54"/>
            <p:cNvSpPr/>
            <p:nvPr/>
          </p:nvSpPr>
          <p:spPr>
            <a:xfrm>
              <a:off x="2971800" y="3560463"/>
              <a:ext cx="756000" cy="432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3" name="図形グループ 72"/>
          <p:cNvGrpSpPr/>
          <p:nvPr/>
        </p:nvGrpSpPr>
        <p:grpSpPr>
          <a:xfrm>
            <a:off x="4310861" y="3013261"/>
            <a:ext cx="296586" cy="293005"/>
            <a:chOff x="1621578" y="3037466"/>
            <a:chExt cx="296586" cy="293005"/>
          </a:xfrm>
        </p:grpSpPr>
        <p:sp>
          <p:nvSpPr>
            <p:cNvPr id="74" name="円/楕円 73"/>
            <p:cNvSpPr/>
            <p:nvPr/>
          </p:nvSpPr>
          <p:spPr>
            <a:xfrm>
              <a:off x="1626564" y="3038871"/>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75" name="フリーフォーム 74"/>
            <p:cNvSpPr/>
            <p:nvPr/>
          </p:nvSpPr>
          <p:spPr>
            <a:xfrm>
              <a:off x="1621578" y="3037466"/>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pic>
        <p:nvPicPr>
          <p:cNvPr id="5" name="図 4">
            <a:extLst>
              <a:ext uri="{FF2B5EF4-FFF2-40B4-BE49-F238E27FC236}">
                <a16:creationId xmlns:a16="http://schemas.microsoft.com/office/drawing/2014/main" id="{FA7537B8-5BF8-314F-B467-892B75FD7C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887" y="2380339"/>
            <a:ext cx="1396205" cy="2667000"/>
          </a:xfrm>
          <a:prstGeom prst="rect">
            <a:avLst/>
          </a:prstGeom>
          <a:ln w="9525">
            <a:solidFill>
              <a:schemeClr val="tx1">
                <a:lumMod val="50000"/>
                <a:lumOff val="50000"/>
              </a:schemeClr>
            </a:solidFill>
          </a:ln>
        </p:spPr>
      </p:pic>
      <p:pic>
        <p:nvPicPr>
          <p:cNvPr id="6" name="図 5" descr="位置情報許可画面で、下部に「一度だけ許可」と「APPの使用中は許可」、「許可しない」ボタンが表示されている画面の画像">
            <a:extLst>
              <a:ext uri="{FF2B5EF4-FFF2-40B4-BE49-F238E27FC236}">
                <a16:creationId xmlns:a16="http://schemas.microsoft.com/office/drawing/2014/main" id="{A96D5C94-3280-D27C-1D19-937A096434C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733" t="32811" r="11733" b="14040"/>
          <a:stretch/>
        </p:blipFill>
        <p:spPr>
          <a:xfrm>
            <a:off x="4553278" y="4699184"/>
            <a:ext cx="1234441" cy="1524001"/>
          </a:xfrm>
          <a:prstGeom prst="rect">
            <a:avLst/>
          </a:prstGeom>
          <a:ln w="3175">
            <a:solidFill>
              <a:schemeClr val="tx1"/>
            </a:solidFill>
          </a:ln>
        </p:spPr>
      </p:pic>
      <p:sp>
        <p:nvSpPr>
          <p:cNvPr id="7" name="正方形/長方形 6">
            <a:extLst>
              <a:ext uri="{FF2B5EF4-FFF2-40B4-BE49-F238E27FC236}">
                <a16:creationId xmlns:a16="http://schemas.microsoft.com/office/drawing/2014/main" id="{0A040F4B-DFEE-C3F2-948E-3D638D01032E}"/>
              </a:ext>
            </a:extLst>
          </p:cNvPr>
          <p:cNvSpPr/>
          <p:nvPr/>
        </p:nvSpPr>
        <p:spPr>
          <a:xfrm>
            <a:off x="4564049" y="5600626"/>
            <a:ext cx="1212898" cy="367726"/>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11" name="図 10" descr="選択した病院の詳細ページの画像">
            <a:extLst>
              <a:ext uri="{FF2B5EF4-FFF2-40B4-BE49-F238E27FC236}">
                <a16:creationId xmlns:a16="http://schemas.microsoft.com/office/drawing/2014/main" id="{85160DA5-9A3B-C902-9F21-1F319865A58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92511" y="2788913"/>
            <a:ext cx="1354165" cy="2672272"/>
          </a:xfrm>
          <a:prstGeom prst="rect">
            <a:avLst/>
          </a:prstGeom>
          <a:ln w="9525">
            <a:solidFill>
              <a:schemeClr val="tx1">
                <a:lumMod val="50000"/>
                <a:lumOff val="50000"/>
              </a:schemeClr>
            </a:solidFill>
          </a:ln>
        </p:spPr>
      </p:pic>
      <p:sp>
        <p:nvSpPr>
          <p:cNvPr id="14" name="円/楕円 57">
            <a:extLst>
              <a:ext uri="{FF2B5EF4-FFF2-40B4-BE49-F238E27FC236}">
                <a16:creationId xmlns:a16="http://schemas.microsoft.com/office/drawing/2014/main" id="{E23B0A4C-9B66-95BB-0FE6-4169268B7104}"/>
              </a:ext>
            </a:extLst>
          </p:cNvPr>
          <p:cNvSpPr/>
          <p:nvPr/>
        </p:nvSpPr>
        <p:spPr>
          <a:xfrm>
            <a:off x="4421152" y="5534718"/>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2" name="フリーフォーム 58">
            <a:extLst>
              <a:ext uri="{FF2B5EF4-FFF2-40B4-BE49-F238E27FC236}">
                <a16:creationId xmlns:a16="http://schemas.microsoft.com/office/drawing/2014/main" id="{193F3E5E-F11C-EB6B-F903-DF545B913F5E}"/>
              </a:ext>
            </a:extLst>
          </p:cNvPr>
          <p:cNvSpPr/>
          <p:nvPr/>
        </p:nvSpPr>
        <p:spPr>
          <a:xfrm>
            <a:off x="4404984" y="553331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25" name="正方形/長方形 24">
            <a:extLst>
              <a:ext uri="{FF2B5EF4-FFF2-40B4-BE49-F238E27FC236}">
                <a16:creationId xmlns:a16="http://schemas.microsoft.com/office/drawing/2014/main" id="{6BA74D80-E449-113A-002F-75AF2DD428BC}"/>
              </a:ext>
            </a:extLst>
          </p:cNvPr>
          <p:cNvSpPr/>
          <p:nvPr/>
        </p:nvSpPr>
        <p:spPr>
          <a:xfrm>
            <a:off x="5936013" y="4495800"/>
            <a:ext cx="1338756" cy="345447"/>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2" name="図形グループ 58">
            <a:extLst>
              <a:ext uri="{FF2B5EF4-FFF2-40B4-BE49-F238E27FC236}">
                <a16:creationId xmlns:a16="http://schemas.microsoft.com/office/drawing/2014/main" id="{CEDD10E1-9A4B-D94D-08ED-BC7B23FC0F4D}"/>
              </a:ext>
            </a:extLst>
          </p:cNvPr>
          <p:cNvGrpSpPr/>
          <p:nvPr/>
        </p:nvGrpSpPr>
        <p:grpSpPr>
          <a:xfrm>
            <a:off x="7287122" y="2550775"/>
            <a:ext cx="492444" cy="461665"/>
            <a:chOff x="7471819" y="2229458"/>
            <a:chExt cx="492444" cy="461665"/>
          </a:xfrm>
        </p:grpSpPr>
        <p:sp>
          <p:nvSpPr>
            <p:cNvPr id="23" name="円/楕円 59">
              <a:extLst>
                <a:ext uri="{FF2B5EF4-FFF2-40B4-BE49-F238E27FC236}">
                  <a16:creationId xmlns:a16="http://schemas.microsoft.com/office/drawing/2014/main" id="{FE318D8E-845B-7C46-0E0C-E80308113C42}"/>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4" name="正方形/長方形 23">
              <a:extLst>
                <a:ext uri="{FF2B5EF4-FFF2-40B4-BE49-F238E27FC236}">
                  <a16:creationId xmlns:a16="http://schemas.microsoft.com/office/drawing/2014/main" id="{B6C08AEC-64BE-9312-17AD-39F221BF3FE0}"/>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6" name="図形グループ 58">
            <a:extLst>
              <a:ext uri="{FF2B5EF4-FFF2-40B4-BE49-F238E27FC236}">
                <a16:creationId xmlns:a16="http://schemas.microsoft.com/office/drawing/2014/main" id="{AC037ED2-6CF7-9FA2-686B-0F7B877D9B11}"/>
              </a:ext>
            </a:extLst>
          </p:cNvPr>
          <p:cNvGrpSpPr/>
          <p:nvPr/>
        </p:nvGrpSpPr>
        <p:grpSpPr>
          <a:xfrm>
            <a:off x="5732108" y="4168468"/>
            <a:ext cx="492444" cy="461665"/>
            <a:chOff x="7471819" y="2269602"/>
            <a:chExt cx="492444" cy="461665"/>
          </a:xfrm>
        </p:grpSpPr>
        <p:sp>
          <p:nvSpPr>
            <p:cNvPr id="27" name="円/楕円 59">
              <a:extLst>
                <a:ext uri="{FF2B5EF4-FFF2-40B4-BE49-F238E27FC236}">
                  <a16:creationId xmlns:a16="http://schemas.microsoft.com/office/drawing/2014/main" id="{2AC35721-9B79-03D8-CAC9-69B7842D3AB2}"/>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49BD7047-9771-1B94-8EE5-BB415FB9A465}"/>
                </a:ext>
              </a:extLst>
            </p:cNvPr>
            <p:cNvSpPr/>
            <p:nvPr/>
          </p:nvSpPr>
          <p:spPr>
            <a:xfrm>
              <a:off x="7471819" y="226960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 name="正方形/長方形 2">
            <a:extLst>
              <a:ext uri="{FF2B5EF4-FFF2-40B4-BE49-F238E27FC236}">
                <a16:creationId xmlns:a16="http://schemas.microsoft.com/office/drawing/2014/main" id="{0F5D3E1E-AA1B-D03C-A340-387B16B28CBA}"/>
              </a:ext>
            </a:extLst>
          </p:cNvPr>
          <p:cNvSpPr/>
          <p:nvPr/>
        </p:nvSpPr>
        <p:spPr>
          <a:xfrm>
            <a:off x="5917295" y="2607649"/>
            <a:ext cx="402717" cy="289969"/>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15" name="図形グループ 58">
            <a:extLst>
              <a:ext uri="{FF2B5EF4-FFF2-40B4-BE49-F238E27FC236}">
                <a16:creationId xmlns:a16="http://schemas.microsoft.com/office/drawing/2014/main" id="{E08C3302-563C-66D2-5C43-29A64373CCE6}"/>
              </a:ext>
            </a:extLst>
          </p:cNvPr>
          <p:cNvGrpSpPr/>
          <p:nvPr/>
        </p:nvGrpSpPr>
        <p:grpSpPr>
          <a:xfrm>
            <a:off x="5697276" y="2258996"/>
            <a:ext cx="492444" cy="461665"/>
            <a:chOff x="7471819" y="2229458"/>
            <a:chExt cx="492444" cy="461665"/>
          </a:xfrm>
        </p:grpSpPr>
        <p:sp>
          <p:nvSpPr>
            <p:cNvPr id="16" name="円/楕円 59">
              <a:extLst>
                <a:ext uri="{FF2B5EF4-FFF2-40B4-BE49-F238E27FC236}">
                  <a16:creationId xmlns:a16="http://schemas.microsoft.com/office/drawing/2014/main" id="{B840A4C9-6524-F0C5-A7F6-549D8C6A626C}"/>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7" name="正方形/長方形 16">
              <a:extLst>
                <a:ext uri="{FF2B5EF4-FFF2-40B4-BE49-F238E27FC236}">
                  <a16:creationId xmlns:a16="http://schemas.microsoft.com/office/drawing/2014/main" id="{2A6917D2-70F5-59EA-5B45-744299D01ED3}"/>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124624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4B434EF2-31B8-40EF-822D-DC4D4803FA9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7" name="オブジェクト 6" hidden="1">
                        <a:extLst>
                          <a:ext uri="{FF2B5EF4-FFF2-40B4-BE49-F238E27FC236}">
                            <a16:creationId xmlns:a16="http://schemas.microsoft.com/office/drawing/2014/main" id="{4B434EF2-31B8-40EF-822D-DC4D4803FA9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1" name="図 20" descr="CLINICSの「病院・診療所をさがす」画面で「地域からさがす」「診療科からさがす」「特徴からさがす」が表示されている画面の画像">
            <a:extLst>
              <a:ext uri="{FF2B5EF4-FFF2-40B4-BE49-F238E27FC236}">
                <a16:creationId xmlns:a16="http://schemas.microsoft.com/office/drawing/2014/main" id="{DE45EE74-9EBB-4B35-8899-7ACF61B7AF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8245" y="1864481"/>
            <a:ext cx="1831472" cy="3618705"/>
          </a:xfrm>
          <a:prstGeom prst="rect">
            <a:avLst/>
          </a:prstGeom>
          <a:ln w="9525">
            <a:solidFill>
              <a:schemeClr val="tx1">
                <a:lumMod val="50000"/>
                <a:lumOff val="50000"/>
              </a:schemeClr>
            </a:solidFill>
          </a:ln>
        </p:spPr>
      </p:pic>
      <p:sp>
        <p:nvSpPr>
          <p:cNvPr id="22" name="object 24">
            <a:extLst>
              <a:ext uri="{FF2B5EF4-FFF2-40B4-BE49-F238E27FC236}">
                <a16:creationId xmlns:a16="http://schemas.microsoft.com/office/drawing/2014/main" id="{B5FD7AF5-BE29-4B8C-88FD-A71CB3D1BADD}"/>
              </a:ext>
            </a:extLst>
          </p:cNvPr>
          <p:cNvSpPr txBox="1">
            <a:spLocks/>
          </p:cNvSpPr>
          <p:nvPr/>
        </p:nvSpPr>
        <p:spPr>
          <a:xfrm>
            <a:off x="281502" y="1902971"/>
            <a:ext cx="3071888" cy="4113947"/>
          </a:xfrm>
          <a:prstGeom prst="rect">
            <a:avLst/>
          </a:prstGeom>
          <a:noFill/>
        </p:spPr>
        <p:txBody>
          <a:bodyPr vert="horz" wrap="square" lIns="0" tIns="12700" rIns="0" bIns="0" rtlCol="0">
            <a:spAutoFit/>
          </a:bodyPr>
          <a:lstStyle>
            <a:lvl1pPr marL="0">
              <a:defRPr>
                <a:latin typeface="+mn-lt"/>
                <a:ea typeface="+mn-ea"/>
                <a:cs typeface="+mn-cs"/>
              </a:defRPr>
            </a:lvl1pPr>
            <a:lvl2pPr marL="390958">
              <a:defRPr>
                <a:latin typeface="+mn-lt"/>
                <a:ea typeface="+mn-ea"/>
                <a:cs typeface="+mn-cs"/>
              </a:defRPr>
            </a:lvl2pPr>
            <a:lvl3pPr marL="781915">
              <a:defRPr>
                <a:latin typeface="+mn-lt"/>
                <a:ea typeface="+mn-ea"/>
                <a:cs typeface="+mn-cs"/>
              </a:defRPr>
            </a:lvl3pPr>
            <a:lvl4pPr marL="1172872">
              <a:defRPr>
                <a:latin typeface="+mn-lt"/>
                <a:ea typeface="+mn-ea"/>
                <a:cs typeface="+mn-cs"/>
              </a:defRPr>
            </a:lvl4pPr>
            <a:lvl5pPr marL="1563829">
              <a:defRPr>
                <a:latin typeface="+mn-lt"/>
                <a:ea typeface="+mn-ea"/>
                <a:cs typeface="+mn-cs"/>
              </a:defRPr>
            </a:lvl5pPr>
            <a:lvl6pPr marL="1954787">
              <a:defRPr>
                <a:latin typeface="+mn-lt"/>
                <a:ea typeface="+mn-ea"/>
                <a:cs typeface="+mn-cs"/>
              </a:defRPr>
            </a:lvl6pPr>
            <a:lvl7pPr marL="2345745">
              <a:defRPr>
                <a:latin typeface="+mn-lt"/>
                <a:ea typeface="+mn-ea"/>
                <a:cs typeface="+mn-cs"/>
              </a:defRPr>
            </a:lvl7pPr>
            <a:lvl8pPr marL="2736702">
              <a:defRPr>
                <a:latin typeface="+mn-lt"/>
                <a:ea typeface="+mn-ea"/>
                <a:cs typeface="+mn-cs"/>
              </a:defRPr>
            </a:lvl8pPr>
            <a:lvl9pPr marL="3127659">
              <a:defRPr>
                <a:latin typeface="+mn-lt"/>
                <a:ea typeface="+mn-ea"/>
                <a:cs typeface="+mn-cs"/>
              </a:defRPr>
            </a:lvl9pPr>
          </a:lstStyle>
          <a:p>
            <a:pPr marL="12700" marR="5080" lvl="0" defTabSz="914400">
              <a:spcBef>
                <a:spcPts val="100"/>
              </a:spcBef>
              <a:tabLst>
                <a:tab pos="352425" algn="l"/>
              </a:tabLst>
              <a:defRPr/>
            </a:pPr>
            <a:r>
              <a:rPr lang="ja-JP" altLang="en-US" sz="2400" b="1" kern="100" dirty="0">
                <a:solidFill>
                  <a:srgbClr val="009650"/>
                </a:solidFill>
                <a:latin typeface="BIZ UDゴシック" panose="020B0400000000000000" pitchFamily="49" charset="-128"/>
                <a:ea typeface="BIZ UDゴシック" panose="020B0400000000000000" pitchFamily="49" charset="-128"/>
                <a:cs typeface="Times New Roman" panose="02020603050405020304" pitchFamily="18" charset="0"/>
              </a:rPr>
              <a:t>❶</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latin typeface="BIZ UDゴシック" panose="020B0400000000000000" pitchFamily="49" charset="-128"/>
                <a:ea typeface="BIZ UDゴシック" panose="020B0400000000000000" pitchFamily="49" charset="-128"/>
                <a:cs typeface="Meiryo" charset="-128"/>
              </a:rPr>
              <a:t>地域からさがす</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都道府県、市区町村名を選択し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スワイプで「絞り込む」に移動し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2400" b="1" kern="100" dirty="0">
                <a:solidFill>
                  <a:srgbClr val="009650"/>
                </a:solidFill>
                <a:latin typeface="BIZ UDゴシック" panose="020B0400000000000000" pitchFamily="49" charset="-128"/>
                <a:ea typeface="BIZ UDゴシック" panose="020B0400000000000000" pitchFamily="49" charset="-128"/>
                <a:cs typeface="Times New Roman" panose="02020603050405020304" pitchFamily="18" charset="0"/>
              </a:rPr>
              <a:t>❷</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ja-JP" altLang="en-US" sz="1800" b="1" i="0" u="none" strike="noStrike"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診療</a:t>
            </a:r>
            <a:r>
              <a:rPr kumimoji="0" lang="ja-JP" altLang="en-US" sz="1800" b="1" i="0"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科</a:t>
            </a:r>
            <a:r>
              <a:rPr kumimoji="0" lang="ja-JP" altLang="en-US" sz="1800" b="1" i="0" u="none" strike="noStrike"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からさがす</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endParaRPr kumimoji="0" lang="en-US" altLang="ja-JP" sz="1800" b="1" kern="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kumimoji="0" lang="en-US" altLang="ja-JP" sz="1400" b="1" i="0" u="none" strike="noStrike"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	</a:t>
            </a:r>
            <a:r>
              <a:rPr kumimoji="0" lang="ja-JP" altLang="en-US" sz="1400" b="1" i="0" u="none" strike="noStrike"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希望の診療科をダブルタップ</a:t>
            </a:r>
            <a:endParaRPr kumimoji="0" lang="en-US" altLang="ja-JP" sz="1400" b="1" i="0" u="none" strike="noStrike" kern="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kumimoji="0" lang="ja-JP" altLang="en-US" sz="1400" b="1" kern="0"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スワイプで「絞り込む」に移動し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kumimoji="0" lang="ja-JP" altLang="en-US" sz="2400" b="1" kern="0"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ja-JP" altLang="en-US" sz="1800" b="1" kern="0" dirty="0">
                <a:latin typeface="BIZ UDゴシック" panose="020B0400000000000000" pitchFamily="49" charset="-128"/>
                <a:ea typeface="BIZ UDゴシック" panose="020B0400000000000000" pitchFamily="49" charset="-128"/>
                <a:cs typeface="Meiryo" charset="-128"/>
              </a:rPr>
              <a:t>特徴からさがす</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endParaRPr kumimoji="0" lang="en-US" altLang="ja-JP" sz="1800" b="1" kern="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kumimoji="0" lang="ja-JP" altLang="en-US" sz="1400" b="1" kern="0" dirty="0">
                <a:latin typeface="BIZ UDゴシック" panose="020B0400000000000000" pitchFamily="49" charset="-128"/>
                <a:ea typeface="BIZ UDゴシック" panose="020B0400000000000000" pitchFamily="49" charset="-128"/>
                <a:cs typeface="Meiryo" charset="-128"/>
              </a:rPr>
              <a:t>地域や診療科も含め、複数の</a:t>
            </a:r>
            <a:endParaRPr kumimoji="0" lang="en-US" altLang="ja-JP" sz="1400" b="1" kern="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kumimoji="0" lang="ja-JP" altLang="en-US" sz="1400" b="1" kern="0" dirty="0">
                <a:latin typeface="BIZ UDゴシック" panose="020B0400000000000000" pitchFamily="49" charset="-128"/>
                <a:ea typeface="BIZ UDゴシック" panose="020B0400000000000000" pitchFamily="49" charset="-128"/>
                <a:cs typeface="Meiryo" charset="-128"/>
              </a:rPr>
              <a:t>　　条件を</a:t>
            </a:r>
            <a:r>
              <a:rPr kumimoji="0" lang="en-US" altLang="ja-JP" sz="1400" b="1" kern="0" dirty="0">
                <a:latin typeface="BIZ UDゴシック" panose="020B0400000000000000" pitchFamily="49" charset="-128"/>
                <a:ea typeface="BIZ UDゴシック" panose="020B0400000000000000" pitchFamily="49" charset="-128"/>
                <a:cs typeface="Meiryo" charset="-128"/>
              </a:rPr>
              <a:t>	</a:t>
            </a:r>
            <a:r>
              <a:rPr kumimoji="0" lang="ja-JP" altLang="en-US" sz="1400" b="1" kern="0" dirty="0">
                <a:latin typeface="BIZ UDゴシック" panose="020B0400000000000000" pitchFamily="49" charset="-128"/>
                <a:ea typeface="BIZ UDゴシック" panose="020B0400000000000000" pitchFamily="49" charset="-128"/>
                <a:cs typeface="Meiryo" charset="-128"/>
              </a:rPr>
              <a:t>組み合わせて検索できます</a:t>
            </a:r>
            <a:endParaRPr kumimoji="0" lang="en-US" altLang="ja-JP" sz="1400" b="1" kern="0" dirty="0">
              <a:latin typeface="BIZ UDゴシック" panose="020B0400000000000000" pitchFamily="49" charset="-128"/>
              <a:ea typeface="BIZ UDゴシック" panose="020B0400000000000000" pitchFamily="49" charset="-128"/>
              <a:cs typeface="Meiryo" charset="-128"/>
            </a:endParaRPr>
          </a:p>
          <a:p>
            <a:pPr marL="12700" marR="5080" lvl="0" indent="0" algn="l" defTabSz="914400" rtl="0" eaLnBrk="1" fontAlgn="auto" latinLnBrk="0" hangingPunct="1">
              <a:spcBef>
                <a:spcPts val="100"/>
              </a:spcBef>
              <a:spcAft>
                <a:spcPts val="0"/>
              </a:spcAft>
              <a:buClrTx/>
              <a:buSzTx/>
              <a:buFontTx/>
              <a:buNone/>
              <a:tabLst>
                <a:tab pos="352425" algn="l"/>
              </a:tabLst>
              <a:defRPr/>
            </a:pP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診療時間</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予約空き枠</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indent="0" algn="l" defTabSz="914400" rtl="0" eaLnBrk="1" fontAlgn="auto" latinLnBrk="0" hangingPunct="1">
              <a:spcBef>
                <a:spcPts val="100"/>
              </a:spcBef>
              <a:spcAft>
                <a:spcPts val="0"/>
              </a:spcAft>
              <a:buClrTx/>
              <a:buSzTx/>
              <a:buFontTx/>
              <a:buNone/>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特徴</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トピック</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を選択し、</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indent="0" algn="l" defTabSz="914400" rtl="0" eaLnBrk="1" fontAlgn="auto" latinLnBrk="0" hangingPunct="1">
              <a:spcBef>
                <a:spcPts val="100"/>
              </a:spcBef>
              <a:spcAft>
                <a:spcPts val="0"/>
              </a:spcAft>
              <a:buClrTx/>
              <a:buSzTx/>
              <a:buFontTx/>
              <a:buNone/>
              <a:tabLst>
                <a:tab pos="352425" algn="l"/>
              </a:tabLst>
              <a:defRPr/>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スワイプで「条件から探す」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2700" marR="5080" lvl="0" indent="0" algn="l" defTabSz="914400" rtl="0" eaLnBrk="1" fontAlgn="auto" latinLnBrk="0" hangingPunct="1">
              <a:spcBef>
                <a:spcPts val="100"/>
              </a:spcBef>
              <a:spcAft>
                <a:spcPts val="0"/>
              </a:spcAft>
              <a:buClrTx/>
              <a:buSzTx/>
              <a:buFontTx/>
              <a:buNone/>
              <a:tabLst>
                <a:tab pos="352425" algn="l"/>
              </a:tabLst>
              <a:defRPr/>
            </a:pPr>
            <a:r>
              <a:rPr lang="ja-JP" altLang="en-US" sz="1400" b="1" dirty="0">
                <a:latin typeface="BIZ UDゴシック" panose="020B0400000000000000" pitchFamily="49" charset="-128"/>
                <a:ea typeface="BIZ UDゴシック" panose="020B0400000000000000" pitchFamily="49" charset="-128"/>
                <a:cs typeface="Meiryo" charset="-128"/>
              </a:rPr>
              <a:t>　　に移動しダブルタップ</a:t>
            </a:r>
            <a:r>
              <a:rPr kumimoji="0" lang="ja-JP" altLang="en-US" sz="1400" b="1" kern="0" dirty="0">
                <a:latin typeface="BIZ UDゴシック" panose="020B0400000000000000" pitchFamily="49" charset="-128"/>
                <a:ea typeface="BIZ UDゴシック" panose="020B0400000000000000" pitchFamily="49" charset="-128"/>
                <a:cs typeface="Meiryo" charset="-128"/>
              </a:rPr>
              <a:t>　</a:t>
            </a:r>
            <a:endParaRPr kumimoji="0" lang="en-US" altLang="ja-JP" sz="1400" b="1" kern="0" dirty="0">
              <a:latin typeface="BIZ UDゴシック" panose="020B0400000000000000" pitchFamily="49" charset="-128"/>
              <a:ea typeface="BIZ UDゴシック" panose="020B0400000000000000" pitchFamily="49" charset="-128"/>
              <a:cs typeface="Meiryo" charset="-128"/>
            </a:endParaRPr>
          </a:p>
        </p:txBody>
      </p:sp>
      <p:cxnSp>
        <p:nvCxnSpPr>
          <p:cNvPr id="18" name="直線コネクタ 17">
            <a:extLst>
              <a:ext uri="{FF2B5EF4-FFF2-40B4-BE49-F238E27FC236}">
                <a16:creationId xmlns:a16="http://schemas.microsoft.com/office/drawing/2014/main" id="{C4609F13-AAC9-4D4C-A244-2D5E541ED2CF}"/>
              </a:ext>
            </a:extLst>
          </p:cNvPr>
          <p:cNvCxnSpPr/>
          <p:nvPr/>
        </p:nvCxnSpPr>
        <p:spPr>
          <a:xfrm>
            <a:off x="5931233" y="1285298"/>
            <a:ext cx="0" cy="5220000"/>
          </a:xfrm>
          <a:prstGeom prst="line">
            <a:avLst/>
          </a:prstGeom>
          <a:ln w="19050">
            <a:solidFill>
              <a:srgbClr val="009650"/>
            </a:solidFill>
            <a:prstDash val="solid"/>
          </a:ln>
        </p:spPr>
        <p:style>
          <a:lnRef idx="1">
            <a:schemeClr val="accent1"/>
          </a:lnRef>
          <a:fillRef idx="0">
            <a:schemeClr val="accent1"/>
          </a:fillRef>
          <a:effectRef idx="0">
            <a:schemeClr val="accent1"/>
          </a:effectRef>
          <a:fontRef idx="minor">
            <a:schemeClr val="tx1"/>
          </a:fontRef>
        </p:style>
      </p:cxnSp>
      <p:sp>
        <p:nvSpPr>
          <p:cNvPr id="34"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5" name="タイトル 9">
            <a:extLst>
              <a:ext uri="{FF2B5EF4-FFF2-40B4-BE49-F238E27FC236}">
                <a16:creationId xmlns:a16="http://schemas.microsoft.com/office/drawing/2014/main" id="{FDDA2747-DBA5-44E4-A04D-BE8E8CD8D716}"/>
              </a:ext>
            </a:extLst>
          </p:cNvPr>
          <p:cNvSpPr txBox="1">
            <a:spLocks/>
          </p:cNvSpPr>
          <p:nvPr/>
        </p:nvSpPr>
        <p:spPr>
          <a:xfrm>
            <a:off x="1598088" y="206587"/>
            <a:ext cx="6839401"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en-US" altLang="ja-JP" sz="3200" dirty="0">
                <a:latin typeface="BIZ UDゴシック" panose="020B0400000000000000" pitchFamily="49" charset="-128"/>
                <a:ea typeface="BIZ UDゴシック" panose="020B0400000000000000" pitchFamily="49" charset="-128"/>
              </a:rPr>
              <a:t>CLINICS</a:t>
            </a:r>
            <a:r>
              <a:rPr lang="ja-JP" altLang="en-US" sz="3200" dirty="0">
                <a:latin typeface="BIZ UDゴシック" panose="020B0400000000000000" pitchFamily="49" charset="-128"/>
                <a:ea typeface="BIZ UDゴシック" panose="020B0400000000000000" pitchFamily="49" charset="-128"/>
                <a:cs typeface="AoyagiKouzanFontT"/>
              </a:rPr>
              <a:t>で病</a:t>
            </a:r>
            <a:r>
              <a:rPr lang="ja-JP" altLang="en-US" sz="3200" spc="-1000" dirty="0">
                <a:latin typeface="BIZ UDゴシック" panose="020B0400000000000000" pitchFamily="49" charset="-128"/>
                <a:ea typeface="BIZ UDゴシック" panose="020B0400000000000000" pitchFamily="49" charset="-128"/>
                <a:cs typeface="AoyagiKouzanFontT"/>
              </a:rPr>
              <a:t>院・</a:t>
            </a:r>
            <a:r>
              <a:rPr lang="ja-JP" altLang="en-US" sz="3200" dirty="0">
                <a:latin typeface="BIZ UDゴシック" panose="020B0400000000000000" pitchFamily="49" charset="-128"/>
                <a:ea typeface="BIZ UDゴシック" panose="020B0400000000000000" pitchFamily="49" charset="-128"/>
                <a:cs typeface="AoyagiKouzanFontT"/>
              </a:rPr>
              <a:t>診療所を探そう</a:t>
            </a:r>
            <a:endParaRPr kumimoji="0" lang="ja-JP" altLang="en-US" sz="3200" kern="0" dirty="0">
              <a:latin typeface="BIZ UDゴシック" panose="020B0400000000000000" pitchFamily="49" charset="-128"/>
              <a:ea typeface="BIZ UDゴシック" panose="020B0400000000000000" pitchFamily="49" charset="-128"/>
            </a:endParaRPr>
          </a:p>
        </p:txBody>
      </p:sp>
      <p:sp>
        <p:nvSpPr>
          <p:cNvPr id="2" name="正方形/長方形 1"/>
          <p:cNvSpPr/>
          <p:nvPr/>
        </p:nvSpPr>
        <p:spPr>
          <a:xfrm>
            <a:off x="487100" y="1363209"/>
            <a:ext cx="3895938" cy="349968"/>
          </a:xfrm>
          <a:prstGeom prst="rect">
            <a:avLst/>
          </a:prstGeom>
        </p:spPr>
        <p:txBody>
          <a:bodyPr wrap="none">
            <a:spAutoFit/>
          </a:bodyPr>
          <a:lstStyle/>
          <a:p>
            <a:pPr marL="12700" marR="5080" lvl="0" defTabSz="914400">
              <a:lnSpc>
                <a:spcPct val="107800"/>
              </a:lnSpc>
              <a:spcBef>
                <a:spcPts val="100"/>
              </a:spcBef>
              <a:tabLst>
                <a:tab pos="352425" algn="l"/>
              </a:tabLst>
              <a:defRPr/>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それ以外の病院・診療所の検索方法</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8" name="正方形/長方形 7"/>
          <p:cNvSpPr/>
          <p:nvPr/>
        </p:nvSpPr>
        <p:spPr>
          <a:xfrm>
            <a:off x="4590649" y="4209832"/>
            <a:ext cx="840970" cy="407898"/>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正方形/長方形 35"/>
          <p:cNvSpPr/>
          <p:nvPr/>
        </p:nvSpPr>
        <p:spPr>
          <a:xfrm>
            <a:off x="3699467" y="4209831"/>
            <a:ext cx="841532" cy="407899"/>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正方形/長方形 39"/>
          <p:cNvSpPr/>
          <p:nvPr/>
        </p:nvSpPr>
        <p:spPr>
          <a:xfrm>
            <a:off x="4578208" y="3676800"/>
            <a:ext cx="841531" cy="407898"/>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 name="グループ化 2" descr="CLINICSの「病院・診療所をさがす」画面で「再診コードを入力」欄をタップしている画像">
            <a:extLst>
              <a:ext uri="{FF2B5EF4-FFF2-40B4-BE49-F238E27FC236}">
                <a16:creationId xmlns:a16="http://schemas.microsoft.com/office/drawing/2014/main" id="{67892FEA-4962-4FE0-9FE3-8D73FB0F74A2}"/>
              </a:ext>
            </a:extLst>
          </p:cNvPr>
          <p:cNvGrpSpPr/>
          <p:nvPr/>
        </p:nvGrpSpPr>
        <p:grpSpPr>
          <a:xfrm>
            <a:off x="6629400" y="1869337"/>
            <a:ext cx="1808089" cy="3616479"/>
            <a:chOff x="6447194" y="1991079"/>
            <a:chExt cx="2093402" cy="4140000"/>
          </a:xfrm>
        </p:grpSpPr>
        <p:pic>
          <p:nvPicPr>
            <p:cNvPr id="27" name="図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47194" y="1991079"/>
              <a:ext cx="2093402" cy="4140000"/>
            </a:xfrm>
            <a:prstGeom prst="rect">
              <a:avLst/>
            </a:prstGeom>
            <a:ln w="9525">
              <a:solidFill>
                <a:schemeClr val="tx1">
                  <a:lumMod val="50000"/>
                  <a:lumOff val="50000"/>
                </a:schemeClr>
              </a:solidFill>
            </a:ln>
          </p:spPr>
        </p:pic>
        <p:sp>
          <p:nvSpPr>
            <p:cNvPr id="4" name="正方形/長方形 3"/>
            <p:cNvSpPr/>
            <p:nvPr/>
          </p:nvSpPr>
          <p:spPr>
            <a:xfrm>
              <a:off x="6520346" y="3473895"/>
              <a:ext cx="1944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9" name="正方形/長方形 8">
            <a:extLst>
              <a:ext uri="{FF2B5EF4-FFF2-40B4-BE49-F238E27FC236}">
                <a16:creationId xmlns:a16="http://schemas.microsoft.com/office/drawing/2014/main" id="{1DE1DE69-46D8-F022-CD83-871D805D273B}"/>
              </a:ext>
            </a:extLst>
          </p:cNvPr>
          <p:cNvSpPr/>
          <p:nvPr/>
        </p:nvSpPr>
        <p:spPr>
          <a:xfrm>
            <a:off x="6157335" y="1372184"/>
            <a:ext cx="1356782" cy="349968"/>
          </a:xfrm>
          <a:prstGeom prst="rect">
            <a:avLst/>
          </a:prstGeom>
        </p:spPr>
        <p:txBody>
          <a:bodyPr wrap="none">
            <a:spAutoFit/>
          </a:bodyPr>
          <a:lstStyle/>
          <a:p>
            <a:pPr marL="12700" marR="5080" lvl="0" defTabSz="914400">
              <a:lnSpc>
                <a:spcPct val="107800"/>
              </a:lnSpc>
              <a:spcBef>
                <a:spcPts val="100"/>
              </a:spcBef>
              <a:tabLst>
                <a:tab pos="352425" algn="l"/>
              </a:tabLst>
              <a:defRPr/>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再診の場合</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0" name="テキスト ボックス 9">
            <a:extLst>
              <a:ext uri="{FF2B5EF4-FFF2-40B4-BE49-F238E27FC236}">
                <a16:creationId xmlns:a16="http://schemas.microsoft.com/office/drawing/2014/main" id="{14054715-7C1C-5817-A8E3-D78F209D5290}"/>
              </a:ext>
            </a:extLst>
          </p:cNvPr>
          <p:cNvSpPr txBox="1"/>
          <p:nvPr/>
        </p:nvSpPr>
        <p:spPr>
          <a:xfrm>
            <a:off x="6130441" y="4443093"/>
            <a:ext cx="2652473" cy="1208023"/>
          </a:xfrm>
          <a:prstGeom prst="rect">
            <a:avLst/>
          </a:prstGeom>
          <a:solidFill>
            <a:schemeClr val="bg1"/>
          </a:solidFill>
          <a:ln w="3175">
            <a:solidFill>
              <a:schemeClr val="tx1"/>
            </a:solidFill>
          </a:ln>
        </p:spPr>
        <p:txBody>
          <a:bodyPr wrap="square" lIns="36000" rIns="36000" rtlCol="0">
            <a:spAutoFit/>
          </a:bodyPr>
          <a:lstStyle/>
          <a:p>
            <a:pPr marL="12700" marR="5080" lvl="0" defTabSz="914400">
              <a:spcBef>
                <a:spcPts val="100"/>
              </a:spcBef>
              <a:tabLst>
                <a:tab pos="352425" algn="l"/>
              </a:tabLst>
              <a:defRPr/>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kumimoji="0" lang="ja-JP" altLang="en-US" sz="1800" b="1" kern="0" dirty="0">
                <a:latin typeface="BIZ UDゴシック" panose="020B0400000000000000" pitchFamily="49" charset="-128"/>
                <a:ea typeface="BIZ UDゴシック" panose="020B0400000000000000" pitchFamily="49" charset="-128"/>
                <a:cs typeface="Meiryo" charset="-128"/>
              </a:rPr>
              <a:t>再診コードを入力</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endParaRPr kumimoji="0" lang="en-US" altLang="ja-JP" sz="1800" b="1" kern="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kumimoji="0" lang="en-US" altLang="ja-JP" sz="1800" b="1" kern="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かかりつけの病院・診療所</a:t>
            </a:r>
            <a:endParaRPr lang="en-US" altLang="ja-JP" sz="140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dirty="0">
                <a:latin typeface="BIZ UDゴシック" panose="020B0400000000000000" pitchFamily="49" charset="-128"/>
                <a:ea typeface="BIZ UDゴシック" panose="020B0400000000000000" pitchFamily="49" charset="-128"/>
                <a:cs typeface="Meiryo" charset="-128"/>
              </a:rPr>
              <a:t>　　から再診コードを渡された </a:t>
            </a:r>
            <a:endParaRPr lang="en-US" altLang="ja-JP" sz="1400" dirty="0">
              <a:latin typeface="BIZ UDゴシック" panose="020B0400000000000000" pitchFamily="49" charset="-128"/>
              <a:ea typeface="BIZ UDゴシック" panose="020B0400000000000000" pitchFamily="49" charset="-128"/>
              <a:cs typeface="Meiryo" charset="-128"/>
            </a:endParaRPr>
          </a:p>
          <a:p>
            <a:pPr marL="12700" marR="5080" lvl="0" defTabSz="914400">
              <a:spcBef>
                <a:spcPts val="100"/>
              </a:spcBef>
              <a:tabLst>
                <a:tab pos="352425" algn="l"/>
              </a:tabLst>
              <a:defRPr/>
            </a:pPr>
            <a:r>
              <a:rPr lang="ja-JP" altLang="en-US" sz="1400" dirty="0">
                <a:latin typeface="BIZ UDゴシック" panose="020B0400000000000000" pitchFamily="49" charset="-128"/>
                <a:ea typeface="BIZ UDゴシック" panose="020B0400000000000000" pitchFamily="49" charset="-128"/>
                <a:cs typeface="Meiryo" charset="-128"/>
              </a:rPr>
              <a:t>　　場合に入力。</a:t>
            </a:r>
            <a:endParaRPr lang="en-US" altLang="ja-JP" sz="1400" dirty="0">
              <a:latin typeface="BIZ UDゴシック" panose="020B0400000000000000" pitchFamily="49" charset="-128"/>
              <a:ea typeface="BIZ UDゴシック" panose="020B0400000000000000" pitchFamily="49" charset="-128"/>
              <a:cs typeface="Meiryo" charset="-128"/>
            </a:endParaRPr>
          </a:p>
        </p:txBody>
      </p:sp>
      <p:sp>
        <p:nvSpPr>
          <p:cNvPr id="11" name="テキスト ボックス 10">
            <a:extLst>
              <a:ext uri="{FF2B5EF4-FFF2-40B4-BE49-F238E27FC236}">
                <a16:creationId xmlns:a16="http://schemas.microsoft.com/office/drawing/2014/main" id="{A1DC5BD3-04D2-376A-1F1E-DAC7EA7222CC}"/>
              </a:ext>
            </a:extLst>
          </p:cNvPr>
          <p:cNvSpPr txBox="1"/>
          <p:nvPr/>
        </p:nvSpPr>
        <p:spPr>
          <a:xfrm>
            <a:off x="3026995" y="5728086"/>
            <a:ext cx="2755100" cy="523220"/>
          </a:xfrm>
          <a:prstGeom prst="rect">
            <a:avLst/>
          </a:prstGeom>
          <a:solidFill>
            <a:srgbClr val="FFFFCC"/>
          </a:solidFill>
          <a:ln>
            <a:solidFill>
              <a:srgbClr val="009650"/>
            </a:solidFill>
          </a:ln>
        </p:spPr>
        <p:txBody>
          <a:bodyPr wrap="square" lIns="36000" rIns="36000" rtlCol="0">
            <a:spAutoFit/>
          </a:bodyPr>
          <a:lstStyle/>
          <a:p>
            <a:pPr marL="0" marR="0" algn="just"/>
            <a:r>
              <a:rPr lang="en-US" altLang="ja-JP" sz="1400"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400" dirty="0">
                <a:effectLst/>
                <a:latin typeface="BIZ UDPゴシック" panose="020B0400000000000000" pitchFamily="50" charset="-128"/>
                <a:ea typeface="BIZ UDPゴシック" panose="020B0400000000000000" pitchFamily="50" charset="-128"/>
                <a:cs typeface="Times New Roman" panose="02020603050405020304" pitchFamily="18" charset="0"/>
              </a:rPr>
              <a:t>　病院地図・一覧が表示されたら</a:t>
            </a:r>
            <a:endParaRPr lang="en-US" altLang="ja-JP" sz="14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r>
              <a:rPr lang="ja-JP" altLang="en-US" sz="14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400" dirty="0">
                <a:effectLst/>
                <a:latin typeface="BIZ UDPゴシック" panose="020B0400000000000000" pitchFamily="50" charset="-128"/>
                <a:ea typeface="BIZ UDPゴシック" panose="020B0400000000000000" pitchFamily="50" charset="-128"/>
                <a:cs typeface="Times New Roman" panose="02020603050405020304" pitchFamily="18" charset="0"/>
              </a:rPr>
              <a:t>前項の④～⑥を行います。</a:t>
            </a:r>
            <a:endParaRPr lang="ja-JP" altLang="en-US" sz="14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nvGrpSpPr>
          <p:cNvPr id="12" name="図形グループ 58">
            <a:extLst>
              <a:ext uri="{FF2B5EF4-FFF2-40B4-BE49-F238E27FC236}">
                <a16:creationId xmlns:a16="http://schemas.microsoft.com/office/drawing/2014/main" id="{7D0AA1A6-0CE5-3DB9-8BA5-3F3B65A8C6EB}"/>
              </a:ext>
            </a:extLst>
          </p:cNvPr>
          <p:cNvGrpSpPr/>
          <p:nvPr/>
        </p:nvGrpSpPr>
        <p:grpSpPr>
          <a:xfrm>
            <a:off x="3456251" y="4058527"/>
            <a:ext cx="492444" cy="461665"/>
            <a:chOff x="7471820" y="2229458"/>
            <a:chExt cx="492444" cy="461665"/>
          </a:xfrm>
        </p:grpSpPr>
        <p:sp>
          <p:nvSpPr>
            <p:cNvPr id="13" name="円/楕円 59">
              <a:extLst>
                <a:ext uri="{FF2B5EF4-FFF2-40B4-BE49-F238E27FC236}">
                  <a16:creationId xmlns:a16="http://schemas.microsoft.com/office/drawing/2014/main" id="{05526B9B-5C81-A7F4-BEFD-2E31708A51DA}"/>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正方形/長方形 13">
              <a:extLst>
                <a:ext uri="{FF2B5EF4-FFF2-40B4-BE49-F238E27FC236}">
                  <a16:creationId xmlns:a16="http://schemas.microsoft.com/office/drawing/2014/main" id="{0A266903-6998-A543-AB30-415AD1EE32F8}"/>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6" name="図形グループ 58">
            <a:extLst>
              <a:ext uri="{FF2B5EF4-FFF2-40B4-BE49-F238E27FC236}">
                <a16:creationId xmlns:a16="http://schemas.microsoft.com/office/drawing/2014/main" id="{660C4B83-07DB-14D9-C5F9-7CBA59BF1F27}"/>
              </a:ext>
            </a:extLst>
          </p:cNvPr>
          <p:cNvGrpSpPr/>
          <p:nvPr/>
        </p:nvGrpSpPr>
        <p:grpSpPr>
          <a:xfrm>
            <a:off x="5170512" y="4045013"/>
            <a:ext cx="492444" cy="461665"/>
            <a:chOff x="7471820" y="2229458"/>
            <a:chExt cx="492444" cy="461665"/>
          </a:xfrm>
        </p:grpSpPr>
        <p:sp>
          <p:nvSpPr>
            <p:cNvPr id="17" name="円/楕円 59">
              <a:extLst>
                <a:ext uri="{FF2B5EF4-FFF2-40B4-BE49-F238E27FC236}">
                  <a16:creationId xmlns:a16="http://schemas.microsoft.com/office/drawing/2014/main" id="{345DDAE5-DB49-D0A4-02EE-585C46C647BA}"/>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5024A5D8-EE40-136E-F0EF-1008D65D3B1E}"/>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0" name="図形グループ 58">
            <a:extLst>
              <a:ext uri="{FF2B5EF4-FFF2-40B4-BE49-F238E27FC236}">
                <a16:creationId xmlns:a16="http://schemas.microsoft.com/office/drawing/2014/main" id="{4A5A5D6D-4AC2-2738-CE08-D12F05498D14}"/>
              </a:ext>
            </a:extLst>
          </p:cNvPr>
          <p:cNvGrpSpPr/>
          <p:nvPr/>
        </p:nvGrpSpPr>
        <p:grpSpPr>
          <a:xfrm>
            <a:off x="5170512" y="3489799"/>
            <a:ext cx="492444" cy="461665"/>
            <a:chOff x="7471820" y="2229458"/>
            <a:chExt cx="492444" cy="461665"/>
          </a:xfrm>
        </p:grpSpPr>
        <p:sp>
          <p:nvSpPr>
            <p:cNvPr id="23" name="円/楕円 59">
              <a:extLst>
                <a:ext uri="{FF2B5EF4-FFF2-40B4-BE49-F238E27FC236}">
                  <a16:creationId xmlns:a16="http://schemas.microsoft.com/office/drawing/2014/main" id="{383CCA48-4246-5BA3-43CE-BCCDABD3552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4" name="正方形/長方形 23">
              <a:extLst>
                <a:ext uri="{FF2B5EF4-FFF2-40B4-BE49-F238E27FC236}">
                  <a16:creationId xmlns:a16="http://schemas.microsoft.com/office/drawing/2014/main" id="{EF641FA7-F40B-676D-C2DC-C9DF756E64D7}"/>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5" name="図形グループ 58">
            <a:extLst>
              <a:ext uri="{FF2B5EF4-FFF2-40B4-BE49-F238E27FC236}">
                <a16:creationId xmlns:a16="http://schemas.microsoft.com/office/drawing/2014/main" id="{CFB8BDEA-42E7-C07E-5A6E-43FF18DD091B}"/>
              </a:ext>
            </a:extLst>
          </p:cNvPr>
          <p:cNvGrpSpPr/>
          <p:nvPr/>
        </p:nvGrpSpPr>
        <p:grpSpPr>
          <a:xfrm>
            <a:off x="6412452" y="2954560"/>
            <a:ext cx="492444" cy="461665"/>
            <a:chOff x="7471820" y="2229458"/>
            <a:chExt cx="492444" cy="461665"/>
          </a:xfrm>
        </p:grpSpPr>
        <p:sp>
          <p:nvSpPr>
            <p:cNvPr id="26" name="円/楕円 59">
              <a:extLst>
                <a:ext uri="{FF2B5EF4-FFF2-40B4-BE49-F238E27FC236}">
                  <a16:creationId xmlns:a16="http://schemas.microsoft.com/office/drawing/2014/main" id="{1E7188AD-35E9-33A7-EC3A-5589C64F156F}"/>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正方形/長方形 28">
              <a:extLst>
                <a:ext uri="{FF2B5EF4-FFF2-40B4-BE49-F238E27FC236}">
                  <a16:creationId xmlns:a16="http://schemas.microsoft.com/office/drawing/2014/main" id="{6283134E-BBB5-7BC9-7242-539BC9FE03DF}"/>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9293275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4A6A1238-0961-43A9-B356-5F765408E66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8" name="オブジェクト 7" hidden="1">
                        <a:extLst>
                          <a:ext uri="{FF2B5EF4-FFF2-40B4-BE49-F238E27FC236}">
                            <a16:creationId xmlns:a16="http://schemas.microsoft.com/office/drawing/2014/main" id="{4A6A1238-0961-43A9-B356-5F765408E66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object 6">
            <a:extLst>
              <a:ext uri="{FF2B5EF4-FFF2-40B4-BE49-F238E27FC236}">
                <a16:creationId xmlns:a16="http://schemas.microsoft.com/office/drawing/2014/main" id="{11D7FA28-D6F3-4E50-81D2-2B905C1CCA23}"/>
              </a:ext>
            </a:extLst>
          </p:cNvPr>
          <p:cNvSpPr txBox="1"/>
          <p:nvPr/>
        </p:nvSpPr>
        <p:spPr>
          <a:xfrm>
            <a:off x="607933" y="1435608"/>
            <a:ext cx="7438787" cy="287965"/>
          </a:xfrm>
          <a:prstGeom prst="rect">
            <a:avLst/>
          </a:prstGeom>
        </p:spPr>
        <p:txBody>
          <a:bodyPr vert="horz" wrap="square" lIns="0" tIns="10860" rIns="0" bIns="0" rtlCol="0">
            <a:spAutoFit/>
          </a:bodyPr>
          <a:lstStyle/>
          <a:p>
            <a:r>
              <a:rPr lang="ja-JP" altLang="en-US" sz="1800" b="1">
                <a:latin typeface="BIZ UDゴシック" panose="020B0400000000000000" pitchFamily="49" charset="-128"/>
                <a:ea typeface="BIZ UDゴシック" panose="020B0400000000000000" pitchFamily="49" charset="-128"/>
                <a:cs typeface="Meiryo" charset="-128"/>
              </a:rPr>
              <a:t>受診したい病院・診療所に予約</a:t>
            </a:r>
            <a:r>
              <a:rPr lang="ja-JP" altLang="en-US" sz="1800" b="1" dirty="0">
                <a:latin typeface="BIZ UDゴシック" panose="020B0400000000000000" pitchFamily="49" charset="-128"/>
                <a:ea typeface="BIZ UDゴシック" panose="020B0400000000000000" pitchFamily="49" charset="-128"/>
                <a:cs typeface="Meiryo" charset="-128"/>
              </a:rPr>
              <a:t>をしましょう</a:t>
            </a:r>
          </a:p>
        </p:txBody>
      </p:sp>
      <p:sp>
        <p:nvSpPr>
          <p:cNvPr id="2" name="正方形/長方形 1"/>
          <p:cNvSpPr/>
          <p:nvPr/>
        </p:nvSpPr>
        <p:spPr>
          <a:xfrm>
            <a:off x="416748" y="1989823"/>
            <a:ext cx="3349838" cy="4183196"/>
          </a:xfrm>
          <a:prstGeom prst="rect">
            <a:avLst/>
          </a:prstGeom>
        </p:spPr>
        <p:txBody>
          <a:bodyPr wrap="square">
            <a:spAutoFit/>
          </a:bodyPr>
          <a:lstStyle/>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病院・診療所の詳細画面が</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表示されたら、スワイプで</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移動し、一覧表示から予約</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したい診療メニューを選択</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508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受診する患者を選択</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R="5080">
              <a:spcBef>
                <a:spcPts val="100"/>
              </a:spcBef>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家族アカウントを</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spcBef>
                <a:spcPts val="100"/>
              </a:spcBef>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登録している場合は、</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ご家族の氏名も選択肢に</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表示されます。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家族アカウントは</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400" b="1" kern="100"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アカウント」より</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追加可能です。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endParaRPr lang="en-US" altLang="ja-JP" sz="1400"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ja-JP" altLang="en-US" sz="1400" dirty="0">
                <a:latin typeface="BIZ UDゴシック" panose="020B0400000000000000" pitchFamily="49" charset="-128"/>
                <a:ea typeface="BIZ UDゴシック" panose="020B0400000000000000" pitchFamily="49" charset="-128"/>
                <a:cs typeface="Meiryo" charset="-128"/>
              </a:rPr>
              <a:t>　　</a:t>
            </a:r>
            <a:r>
              <a:rPr lang="en-US" altLang="ja-JP" sz="14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登録していない場合は</a:t>
            </a:r>
            <a:endParaRPr lang="en-US" altLang="ja-JP" sz="1400" dirty="0">
              <a:latin typeface="BIZ UDゴシック" panose="020B0400000000000000" pitchFamily="49" charset="-128"/>
              <a:ea typeface="BIZ UDゴシック" panose="020B0400000000000000" pitchFamily="49" charset="-128"/>
              <a:cs typeface="Meiryo" charset="-128"/>
            </a:endParaRPr>
          </a:p>
          <a:p>
            <a:pPr marR="5080">
              <a:tabLst>
                <a:tab pos="352425" algn="l"/>
              </a:tabLst>
            </a:pPr>
            <a:r>
              <a:rPr lang="ja-JP" altLang="en-US" sz="1400" dirty="0">
                <a:latin typeface="BIZ UDゴシック" panose="020B0400000000000000" pitchFamily="49" charset="-128"/>
                <a:ea typeface="BIZ UDゴシック" panose="020B0400000000000000" pitchFamily="49" charset="-128"/>
                <a:cs typeface="Meiryo" charset="-128"/>
              </a:rPr>
              <a:t>　　　この項目は表示されません</a:t>
            </a:r>
          </a:p>
        </p:txBody>
      </p:sp>
      <p:sp>
        <p:nvSpPr>
          <p:cNvPr id="2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23" name="タイトル 9">
            <a:extLst>
              <a:ext uri="{FF2B5EF4-FFF2-40B4-BE49-F238E27FC236}">
                <a16:creationId xmlns:a16="http://schemas.microsoft.com/office/drawing/2014/main" id="{FDDA2747-DBA5-44E4-A04D-BE8E8CD8D716}"/>
              </a:ext>
            </a:extLst>
          </p:cNvPr>
          <p:cNvSpPr txBox="1">
            <a:spLocks/>
          </p:cNvSpPr>
          <p:nvPr/>
        </p:nvSpPr>
        <p:spPr>
          <a:xfrm>
            <a:off x="1598088" y="226578"/>
            <a:ext cx="644863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病院・診療所</a:t>
            </a:r>
            <a:r>
              <a:rPr lang="ja-JP" altLang="en-US" sz="3200" dirty="0">
                <a:latin typeface="BIZ UDゴシック" panose="020B0400000000000000" pitchFamily="49" charset="-128"/>
                <a:ea typeface="BIZ UDゴシック" panose="020B0400000000000000" pitchFamily="49" charset="-128"/>
                <a:cs typeface="AoyagiKouzanFontT"/>
              </a:rPr>
              <a:t>に予約をする</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 name="グループ化 2" descr="受診したい病院の詳細画面から予約したい診療メニューをタップしている画像">
            <a:extLst>
              <a:ext uri="{FF2B5EF4-FFF2-40B4-BE49-F238E27FC236}">
                <a16:creationId xmlns:a16="http://schemas.microsoft.com/office/drawing/2014/main" id="{8BBC8952-66B0-4168-9071-D361DF329A84}"/>
              </a:ext>
            </a:extLst>
          </p:cNvPr>
          <p:cNvGrpSpPr/>
          <p:nvPr/>
        </p:nvGrpSpPr>
        <p:grpSpPr>
          <a:xfrm>
            <a:off x="3890936" y="1989823"/>
            <a:ext cx="2167795" cy="4140000"/>
            <a:chOff x="3429000" y="1989823"/>
            <a:chExt cx="2167795" cy="4140000"/>
          </a:xfrm>
        </p:grpSpPr>
        <p:pic>
          <p:nvPicPr>
            <p:cNvPr id="6" name="図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98198" y="1989823"/>
              <a:ext cx="2098597" cy="4140000"/>
            </a:xfrm>
            <a:prstGeom prst="rect">
              <a:avLst/>
            </a:prstGeom>
            <a:ln w="9525">
              <a:solidFill>
                <a:schemeClr val="tx1">
                  <a:lumMod val="50000"/>
                  <a:lumOff val="50000"/>
                </a:schemeClr>
              </a:solidFill>
            </a:ln>
          </p:spPr>
        </p:pic>
        <p:sp>
          <p:nvSpPr>
            <p:cNvPr id="42" name="正方形/長方形 41"/>
            <p:cNvSpPr>
              <a:spLocks/>
            </p:cNvSpPr>
            <p:nvPr/>
          </p:nvSpPr>
          <p:spPr>
            <a:xfrm>
              <a:off x="3558147" y="4919681"/>
              <a:ext cx="1980000" cy="93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9" name="図形グループ 58"/>
            <p:cNvGrpSpPr/>
            <p:nvPr/>
          </p:nvGrpSpPr>
          <p:grpSpPr>
            <a:xfrm>
              <a:off x="3429000" y="4808493"/>
              <a:ext cx="296587" cy="293005"/>
              <a:chOff x="2897417" y="3995693"/>
              <a:chExt cx="296587" cy="293005"/>
            </a:xfrm>
          </p:grpSpPr>
          <p:sp>
            <p:nvSpPr>
              <p:cNvPr id="60" name="円/楕円 59"/>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1" name="テキスト ボックス 60"/>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grpSp>
        <p:nvGrpSpPr>
          <p:cNvPr id="4" name="グループ化 3" descr="「受診者の確認」画面で受診者を選択している画像">
            <a:extLst>
              <a:ext uri="{FF2B5EF4-FFF2-40B4-BE49-F238E27FC236}">
                <a16:creationId xmlns:a16="http://schemas.microsoft.com/office/drawing/2014/main" id="{AE73CA4F-1BCE-4B99-8008-C9B94E84C095}"/>
              </a:ext>
            </a:extLst>
          </p:cNvPr>
          <p:cNvGrpSpPr/>
          <p:nvPr/>
        </p:nvGrpSpPr>
        <p:grpSpPr>
          <a:xfrm>
            <a:off x="6340479" y="1989823"/>
            <a:ext cx="2201717" cy="4140000"/>
            <a:chOff x="6340479" y="1989823"/>
            <a:chExt cx="2201717" cy="4140000"/>
          </a:xfrm>
        </p:grpSpPr>
        <p:pic>
          <p:nvPicPr>
            <p:cNvPr id="5" name="図 4" descr="受診者の確認画面で受診者を選択している画像"/>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45827" y="1989823"/>
              <a:ext cx="2096369" cy="4140000"/>
            </a:xfrm>
            <a:prstGeom prst="rect">
              <a:avLst/>
            </a:prstGeom>
            <a:ln w="9525">
              <a:solidFill>
                <a:schemeClr val="tx1">
                  <a:lumMod val="50000"/>
                  <a:lumOff val="50000"/>
                </a:schemeClr>
              </a:solidFill>
            </a:ln>
          </p:spPr>
        </p:pic>
        <p:sp>
          <p:nvSpPr>
            <p:cNvPr id="41" name="正方形/長方形 40"/>
            <p:cNvSpPr/>
            <p:nvPr/>
          </p:nvSpPr>
          <p:spPr>
            <a:xfrm>
              <a:off x="6480116" y="3087547"/>
              <a:ext cx="2016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56" name="図形グループ 55"/>
            <p:cNvGrpSpPr/>
            <p:nvPr/>
          </p:nvGrpSpPr>
          <p:grpSpPr>
            <a:xfrm>
              <a:off x="6340479" y="2925691"/>
              <a:ext cx="296586" cy="293005"/>
              <a:chOff x="3546641" y="3995693"/>
              <a:chExt cx="296586" cy="293005"/>
            </a:xfrm>
          </p:grpSpPr>
          <p:sp>
            <p:nvSpPr>
              <p:cNvPr id="57" name="円/楕円 5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8" name="フリーフォーム 5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spTree>
    <p:extLst>
      <p:ext uri="{BB962C8B-B14F-4D97-AF65-F5344CB8AC3E}">
        <p14:creationId xmlns:p14="http://schemas.microsoft.com/office/powerpoint/2010/main" val="474176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オブジェクト 11" hidden="1">
            <a:extLst>
              <a:ext uri="{FF2B5EF4-FFF2-40B4-BE49-F238E27FC236}">
                <a16:creationId xmlns:a16="http://schemas.microsoft.com/office/drawing/2014/main" id="{EDEBCAA9-3F6D-4EFD-A543-6BD3AF186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12" name="オブジェクト 11" hidden="1">
                        <a:extLst>
                          <a:ext uri="{FF2B5EF4-FFF2-40B4-BE49-F238E27FC236}">
                            <a16:creationId xmlns:a16="http://schemas.microsoft.com/office/drawing/2014/main" id="{EDEBCAA9-3F6D-4EFD-A543-6BD3AF1869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図 7" descr="「医師・日時の選択」画面の画像">
            <a:extLst>
              <a:ext uri="{FF2B5EF4-FFF2-40B4-BE49-F238E27FC236}">
                <a16:creationId xmlns:a16="http://schemas.microsoft.com/office/drawing/2014/main" id="{17D15EEE-3969-4D9A-907A-1A2CF02BF4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0843" y="1965395"/>
            <a:ext cx="2095306" cy="4140000"/>
          </a:xfrm>
          <a:prstGeom prst="rect">
            <a:avLst/>
          </a:prstGeom>
          <a:ln w="9525">
            <a:solidFill>
              <a:schemeClr val="tx1">
                <a:lumMod val="50000"/>
                <a:lumOff val="50000"/>
              </a:schemeClr>
            </a:solidFill>
          </a:ln>
        </p:spPr>
      </p:pic>
      <p:sp>
        <p:nvSpPr>
          <p:cNvPr id="13" name="object 6">
            <a:extLst>
              <a:ext uri="{FF2B5EF4-FFF2-40B4-BE49-F238E27FC236}">
                <a16:creationId xmlns:a16="http://schemas.microsoft.com/office/drawing/2014/main" id="{11D7FA28-D6F3-4E50-81D2-2B905C1CCA23}"/>
              </a:ext>
            </a:extLst>
          </p:cNvPr>
          <p:cNvSpPr txBox="1"/>
          <p:nvPr/>
        </p:nvSpPr>
        <p:spPr>
          <a:xfrm>
            <a:off x="772856" y="1472438"/>
            <a:ext cx="7438787" cy="287965"/>
          </a:xfrm>
          <a:prstGeom prst="rect">
            <a:avLst/>
          </a:prstGeom>
        </p:spPr>
        <p:txBody>
          <a:bodyPr vert="horz" wrap="square" lIns="0" tIns="10860" rIns="0" bIns="0" rtlCol="0">
            <a:spAutoFit/>
          </a:bodyPr>
          <a:lstStyle/>
          <a:p>
            <a:r>
              <a:rPr lang="ja-JP" altLang="en-US" sz="1800" b="1" spc="-10" dirty="0">
                <a:latin typeface="BIZ UDゴシック" panose="020B0400000000000000" pitchFamily="49" charset="-128"/>
                <a:ea typeface="BIZ UDゴシック" panose="020B0400000000000000" pitchFamily="49" charset="-128"/>
                <a:cs typeface="Meiryo" charset="-128"/>
              </a:rPr>
              <a:t>診療日の予約をしましょう</a:t>
            </a:r>
            <a:endParaRPr lang="ja-JP" altLang="en-US" sz="1800" b="1" dirty="0">
              <a:latin typeface="BIZ UDゴシック" panose="020B0400000000000000" pitchFamily="49" charset="-128"/>
              <a:ea typeface="BIZ UDゴシック" panose="020B0400000000000000" pitchFamily="49" charset="-128"/>
              <a:cs typeface="Meiryo" charset="-128"/>
            </a:endParaRPr>
          </a:p>
        </p:txBody>
      </p:sp>
      <p:sp>
        <p:nvSpPr>
          <p:cNvPr id="11" name="object 21">
            <a:extLst>
              <a:ext uri="{FF2B5EF4-FFF2-40B4-BE49-F238E27FC236}">
                <a16:creationId xmlns:a16="http://schemas.microsoft.com/office/drawing/2014/main" id="{5FAFB9BF-5204-43D8-8CE4-B6071DDDB251}"/>
              </a:ext>
            </a:extLst>
          </p:cNvPr>
          <p:cNvSpPr txBox="1"/>
          <p:nvPr/>
        </p:nvSpPr>
        <p:spPr>
          <a:xfrm>
            <a:off x="772856" y="2094152"/>
            <a:ext cx="3390319" cy="1305486"/>
          </a:xfrm>
          <a:prstGeom prst="rect">
            <a:avLst/>
          </a:prstGeom>
        </p:spPr>
        <p:txBody>
          <a:bodyPr vert="horz" wrap="square" lIns="0" tIns="12700" rIns="0" bIns="0" rtlCol="0">
            <a:spAutoFit/>
          </a:bodyPr>
          <a:lstStyle/>
          <a:p>
            <a:pPr marL="12700">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医師を指定する場合は、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スワイプで選択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カレンダーから希望の</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日時・時間帯を選択</a:t>
            </a:r>
            <a:endParaRPr lang="en-US" altLang="ja-JP" sz="1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3" name="正方形/長方形 42"/>
          <p:cNvSpPr/>
          <p:nvPr/>
        </p:nvSpPr>
        <p:spPr>
          <a:xfrm>
            <a:off x="5274496" y="3379716"/>
            <a:ext cx="2088000" cy="2552151"/>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4" name="正方形/長方形 3"/>
          <p:cNvSpPr/>
          <p:nvPr/>
        </p:nvSpPr>
        <p:spPr>
          <a:xfrm>
            <a:off x="772856" y="4872031"/>
            <a:ext cx="2908593" cy="646331"/>
          </a:xfrm>
          <a:prstGeom prst="rect">
            <a:avLst/>
          </a:prstGeom>
          <a:solidFill>
            <a:srgbClr val="009650"/>
          </a:solidFill>
          <a:ln>
            <a:solidFill>
              <a:srgbClr val="009650"/>
            </a:solidFill>
          </a:ln>
        </p:spPr>
        <p:txBody>
          <a:bodyPr wrap="square">
            <a:spAutoFit/>
          </a:bodyPr>
          <a:lstStyle/>
          <a:p>
            <a:pPr marL="12700" marR="5080" lvl="0">
              <a:spcBef>
                <a:spcPts val="100"/>
              </a:spcBef>
              <a:tabLst>
                <a:tab pos="352425" algn="l"/>
              </a:tabLst>
            </a:pPr>
            <a:r>
              <a:rPr lang="ja-JP" altLang="en-US" sz="1800" b="1" spc="5" dirty="0">
                <a:solidFill>
                  <a:schemeClr val="bg1"/>
                </a:solidFill>
                <a:latin typeface="BIZ UDゴシック" panose="020B0400000000000000" pitchFamily="49" charset="-128"/>
                <a:ea typeface="BIZ UDゴシック" panose="020B0400000000000000" pitchFamily="49" charset="-128"/>
                <a:cs typeface="Meiryo" charset="-128"/>
              </a:rPr>
              <a:t>これ以降は流れの説明になります。</a:t>
            </a:r>
            <a:endParaRPr lang="ja-JP" altLang="en-US" sz="18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sp>
        <p:nvSpPr>
          <p:cNvPr id="59" name="正方形/長方形 58"/>
          <p:cNvSpPr>
            <a:spLocks noChangeAspect="1"/>
          </p:cNvSpPr>
          <p:nvPr/>
        </p:nvSpPr>
        <p:spPr>
          <a:xfrm>
            <a:off x="5320638" y="3060077"/>
            <a:ext cx="1461929" cy="21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3" name="タイトル 9">
            <a:extLst>
              <a:ext uri="{FF2B5EF4-FFF2-40B4-BE49-F238E27FC236}">
                <a16:creationId xmlns:a16="http://schemas.microsoft.com/office/drawing/2014/main" id="{FDDA2747-DBA5-44E4-A04D-BE8E8CD8D716}"/>
              </a:ext>
            </a:extLst>
          </p:cNvPr>
          <p:cNvSpPr txBox="1">
            <a:spLocks/>
          </p:cNvSpPr>
          <p:nvPr/>
        </p:nvSpPr>
        <p:spPr>
          <a:xfrm>
            <a:off x="1582392" y="242216"/>
            <a:ext cx="617207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【7</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診療日の予約</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49" name="図形グループ 48"/>
          <p:cNvGrpSpPr/>
          <p:nvPr/>
        </p:nvGrpSpPr>
        <p:grpSpPr>
          <a:xfrm>
            <a:off x="5124377" y="3276077"/>
            <a:ext cx="296586" cy="293005"/>
            <a:chOff x="3546641" y="3995693"/>
            <a:chExt cx="296586" cy="293005"/>
          </a:xfrm>
        </p:grpSpPr>
        <p:sp>
          <p:nvSpPr>
            <p:cNvPr id="50" name="円/楕円 49"/>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フリーフォーム 51"/>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3" name="図形グループ 52"/>
          <p:cNvGrpSpPr/>
          <p:nvPr/>
        </p:nvGrpSpPr>
        <p:grpSpPr>
          <a:xfrm>
            <a:off x="5126470" y="2861755"/>
            <a:ext cx="296587" cy="293005"/>
            <a:chOff x="2897417" y="3995693"/>
            <a:chExt cx="296587" cy="293005"/>
          </a:xfrm>
        </p:grpSpPr>
        <p:sp>
          <p:nvSpPr>
            <p:cNvPr id="54" name="円/楕円 53"/>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3" name="テキスト ボックス 62"/>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9" name="テキスト ボックス 8">
            <a:extLst>
              <a:ext uri="{FF2B5EF4-FFF2-40B4-BE49-F238E27FC236}">
                <a16:creationId xmlns:a16="http://schemas.microsoft.com/office/drawing/2014/main" id="{0FD5ED47-1317-8083-BE17-CA33474F0D25}"/>
              </a:ext>
            </a:extLst>
          </p:cNvPr>
          <p:cNvSpPr txBox="1"/>
          <p:nvPr/>
        </p:nvSpPr>
        <p:spPr>
          <a:xfrm>
            <a:off x="772856" y="3720336"/>
            <a:ext cx="3178916" cy="830997"/>
          </a:xfrm>
          <a:prstGeom prst="rect">
            <a:avLst/>
          </a:prstGeom>
          <a:solidFill>
            <a:srgbClr val="FFFFCC"/>
          </a:solidFill>
          <a:ln>
            <a:solidFill>
              <a:srgbClr val="009650"/>
            </a:solidFill>
          </a:ln>
        </p:spPr>
        <p:txBody>
          <a:bodyPr wrap="square" rtlCol="0">
            <a:spAutoFit/>
          </a:bodyPr>
          <a:lstStyle/>
          <a:p>
            <a:r>
              <a:rPr lang="en-US" altLang="ja-JP" sz="16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6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日程の選択は</a:t>
            </a:r>
            <a:r>
              <a:rPr lang="en-US" altLang="ja-JP" sz="1600" b="1" dirty="0" err="1">
                <a:effectLst/>
                <a:latin typeface="BIZ UDPゴシック" panose="020B0400000000000000" pitchFamily="50" charset="-128"/>
                <a:ea typeface="BIZ UDPゴシック" panose="020B0400000000000000" pitchFamily="50" charset="-128"/>
                <a:cs typeface="Times New Roman" panose="02020603050405020304" pitchFamily="18" charset="0"/>
              </a:rPr>
              <a:t>VoiceOver</a:t>
            </a:r>
            <a:r>
              <a:rPr lang="ja-JP" altLang="en-US" sz="16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を</a:t>
            </a:r>
            <a:endParaRPr lang="en-US" altLang="ja-JP" sz="16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6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6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使用している方は選択できま</a:t>
            </a:r>
            <a:endParaRPr lang="en-US" altLang="ja-JP" sz="16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6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6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せん。支援が必要です。</a:t>
            </a:r>
            <a:endParaRPr lang="ja-JP" altLang="en-US" sz="1600" b="1" dirty="0">
              <a:effectLst/>
              <a:latin typeface="Century" panose="02040604050505020304" pitchFamily="18" charset="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1802773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円/楕円 32">
            <a:extLst>
              <a:ext uri="{FF2B5EF4-FFF2-40B4-BE49-F238E27FC236}">
                <a16:creationId xmlns:a16="http://schemas.microsoft.com/office/drawing/2014/main" id="{533AB220-C4AB-E22E-2201-2DC8651835D4}"/>
              </a:ext>
            </a:extLst>
          </p:cNvPr>
          <p:cNvSpPr/>
          <p:nvPr/>
        </p:nvSpPr>
        <p:spPr>
          <a:xfrm>
            <a:off x="6500533" y="4912599"/>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aphicFrame>
        <p:nvGraphicFramePr>
          <p:cNvPr id="12" name="オブジェクト 11" hidden="1">
            <a:extLst>
              <a:ext uri="{FF2B5EF4-FFF2-40B4-BE49-F238E27FC236}">
                <a16:creationId xmlns:a16="http://schemas.microsoft.com/office/drawing/2014/main" id="{EDEBCAA9-3F6D-4EFD-A543-6BD3AF186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12" name="オブジェクト 11" hidden="1">
                        <a:extLst>
                          <a:ext uri="{FF2B5EF4-FFF2-40B4-BE49-F238E27FC236}">
                            <a16:creationId xmlns:a16="http://schemas.microsoft.com/office/drawing/2014/main" id="{EDEBCAA9-3F6D-4EFD-A543-6BD3AF1869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object 6">
            <a:extLst>
              <a:ext uri="{FF2B5EF4-FFF2-40B4-BE49-F238E27FC236}">
                <a16:creationId xmlns:a16="http://schemas.microsoft.com/office/drawing/2014/main" id="{11D7FA28-D6F3-4E50-81D2-2B905C1CCA23}"/>
              </a:ext>
            </a:extLst>
          </p:cNvPr>
          <p:cNvSpPr txBox="1"/>
          <p:nvPr/>
        </p:nvSpPr>
        <p:spPr>
          <a:xfrm>
            <a:off x="607933" y="1435608"/>
            <a:ext cx="7438787" cy="287965"/>
          </a:xfrm>
          <a:prstGeom prst="rect">
            <a:avLst/>
          </a:prstGeom>
        </p:spPr>
        <p:txBody>
          <a:bodyPr vert="horz" wrap="square" lIns="0" tIns="10860" rIns="0" bIns="0" rtlCol="0">
            <a:spAutoFit/>
          </a:bodyPr>
          <a:lstStyle/>
          <a:p>
            <a:r>
              <a:rPr lang="ja-JP" altLang="en-US" sz="1800" b="1" spc="-10" dirty="0">
                <a:latin typeface="BIZ UDゴシック" panose="020B0400000000000000" pitchFamily="49" charset="-128"/>
                <a:ea typeface="BIZ UDゴシック" panose="020B0400000000000000" pitchFamily="49" charset="-128"/>
                <a:cs typeface="Meiryo" charset="-128"/>
              </a:rPr>
              <a:t>服薬指導方法・同意書の確認をしましょう</a:t>
            </a:r>
            <a:endParaRPr lang="ja-JP" altLang="en-US" sz="1800" b="1" dirty="0">
              <a:latin typeface="BIZ UDゴシック" panose="020B0400000000000000" pitchFamily="49" charset="-128"/>
              <a:ea typeface="BIZ UDゴシック" panose="020B0400000000000000" pitchFamily="49" charset="-128"/>
              <a:cs typeface="Meiryo" charset="-128"/>
            </a:endParaRPr>
          </a:p>
        </p:txBody>
      </p:sp>
      <p:sp>
        <p:nvSpPr>
          <p:cNvPr id="11" name="object 21">
            <a:extLst>
              <a:ext uri="{FF2B5EF4-FFF2-40B4-BE49-F238E27FC236}">
                <a16:creationId xmlns:a16="http://schemas.microsoft.com/office/drawing/2014/main" id="{5FAFB9BF-5204-43D8-8CE4-B6071DDDB251}"/>
              </a:ext>
            </a:extLst>
          </p:cNvPr>
          <p:cNvSpPr txBox="1"/>
          <p:nvPr/>
        </p:nvSpPr>
        <p:spPr>
          <a:xfrm>
            <a:off x="453409" y="2064803"/>
            <a:ext cx="3384000" cy="3659976"/>
          </a:xfrm>
          <a:prstGeom prst="rect">
            <a:avLst/>
          </a:prstGeom>
        </p:spPr>
        <p:txBody>
          <a:bodyPr vert="horz" wrap="square" lIns="0" tIns="12700" rIns="0" bIns="0" rtlCol="0">
            <a:spAutoFit/>
          </a:bodyPr>
          <a:lstStyle/>
          <a:p>
            <a:pPr marL="12700">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オンライン服薬指導を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希望される場合は、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spc="5" dirty="0">
                <a:latin typeface="BIZ UDゴシック" panose="020B0400000000000000" pitchFamily="49" charset="-128"/>
                <a:ea typeface="BIZ UDゴシック" panose="020B0400000000000000" pitchFamily="49" charset="-128"/>
                <a:cs typeface="Meiryo" charset="-128"/>
              </a:rPr>
              <a:t>希望する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を選択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600"/>
              </a:spcBef>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a:t>
            </a:r>
            <a:r>
              <a:rPr lang="en-US" altLang="ja-JP" sz="1400" b="1" spc="5" dirty="0">
                <a:latin typeface="BIZ UDゴシック" panose="020B0400000000000000" pitchFamily="49" charset="-128"/>
                <a:ea typeface="BIZ UDゴシック" panose="020B0400000000000000" pitchFamily="49" charset="-128"/>
                <a:cs typeface="Meiryo" charset="-128"/>
              </a:rPr>
              <a:t>※</a:t>
            </a:r>
            <a:r>
              <a:rPr lang="ja-JP" altLang="en-US" sz="1400" b="1" spc="5" dirty="0">
                <a:latin typeface="BIZ UDゴシック" panose="020B0400000000000000" pitchFamily="49" charset="-128"/>
                <a:ea typeface="BIZ UDゴシック" panose="020B0400000000000000" pitchFamily="49" charset="-128"/>
                <a:cs typeface="Meiryo" charset="-128"/>
              </a:rPr>
              <a:t>診察時に医師と相談して決めたい</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場合は、「スキップ（医師と相談</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して決める）」を選択します。</a:t>
            </a:r>
          </a:p>
          <a:p>
            <a:pPr marL="12700">
              <a:spcBef>
                <a:spcPts val="600"/>
              </a:spcBef>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a:t>
            </a:r>
            <a:r>
              <a:rPr lang="en-US" altLang="ja-JP" sz="1400" b="1" spc="5" dirty="0">
                <a:latin typeface="BIZ UDゴシック" panose="020B0400000000000000" pitchFamily="49" charset="-128"/>
                <a:ea typeface="BIZ UDゴシック" panose="020B0400000000000000" pitchFamily="49" charset="-128"/>
                <a:cs typeface="Meiryo" charset="-128"/>
              </a:rPr>
              <a:t>※</a:t>
            </a:r>
            <a:r>
              <a:rPr lang="ja-JP" altLang="en-US" sz="1400" b="1" spc="5" dirty="0">
                <a:latin typeface="BIZ UDゴシック" panose="020B0400000000000000" pitchFamily="49" charset="-128"/>
                <a:ea typeface="BIZ UDゴシック" panose="020B0400000000000000" pitchFamily="49" charset="-128"/>
                <a:cs typeface="Meiryo" charset="-128"/>
              </a:rPr>
              <a:t>医療機関によっては、オンライン</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服薬指導に対応していないことも</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400" b="1" spc="5" dirty="0">
                <a:latin typeface="BIZ UDゴシック" panose="020B0400000000000000" pitchFamily="49" charset="-128"/>
                <a:ea typeface="BIZ UDゴシック" panose="020B0400000000000000" pitchFamily="49" charset="-128"/>
                <a:cs typeface="Meiryo" charset="-128"/>
              </a:rPr>
              <a:t>　　ございますのでご了承ください。</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effectLst/>
                <a:latin typeface="BIZ UDゴシック" panose="020B0400000000000000" pitchFamily="49" charset="-128"/>
                <a:ea typeface="BIZ UDゴシック" panose="020B0400000000000000" pitchFamily="49" charset="-128"/>
                <a:cs typeface="Times New Roman" panose="02020603050405020304" pitchFamily="18" charset="0"/>
              </a:rPr>
              <a:t>保険外負担の料金に</a:t>
            </a:r>
            <a:endParaRPr lang="en-US" altLang="ja-JP" sz="18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12700">
              <a:tabLst>
                <a:tab pos="352425" algn="l"/>
              </a:tabLst>
            </a:pPr>
            <a:r>
              <a:rPr lang="ja-JP" altLang="en-US" sz="1800" b="1"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effectLst/>
                <a:latin typeface="BIZ UDゴシック" panose="020B0400000000000000" pitchFamily="49" charset="-128"/>
                <a:ea typeface="BIZ UDゴシック" panose="020B0400000000000000" pitchFamily="49" charset="-128"/>
                <a:cs typeface="Times New Roman" panose="02020603050405020304" pitchFamily="18" charset="0"/>
              </a:rPr>
              <a:t>ついての</a:t>
            </a:r>
            <a:r>
              <a:rPr lang="ja-JP" altLang="en-US" sz="1800" b="1" spc="5" dirty="0">
                <a:latin typeface="BIZ UDゴシック" panose="020B0400000000000000" pitchFamily="49" charset="-128"/>
                <a:ea typeface="BIZ UDゴシック" panose="020B0400000000000000" pitchFamily="49" charset="-128"/>
                <a:cs typeface="Meiryo" charset="-128"/>
              </a:rPr>
              <a:t>同意書が表示</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された場合、内容を確認</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a:spcBef>
                <a:spcPts val="600"/>
              </a:spcBef>
              <a:tabLst>
                <a:tab pos="352425" algn="l"/>
              </a:tabLst>
            </a:pP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latin typeface="BIZ UDゴシック" panose="020B0400000000000000" pitchFamily="49" charset="-128"/>
                <a:ea typeface="BIZ UDゴシック" panose="020B0400000000000000" pitchFamily="49" charset="-128"/>
                <a:cs typeface="Meiryo" charset="-128"/>
              </a:rPr>
              <a:t>同意して次へ進む</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latin typeface="BIZ UDゴシック" panose="020B0400000000000000" pitchFamily="49" charset="-128"/>
                <a:ea typeface="BIZ UDゴシック" panose="020B0400000000000000" pitchFamily="49" charset="-128"/>
                <a:cs typeface="Meiryo" charset="-128"/>
              </a:rPr>
              <a:t>を選択</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2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28" name="タイトル 9">
            <a:extLst>
              <a:ext uri="{FF2B5EF4-FFF2-40B4-BE49-F238E27FC236}">
                <a16:creationId xmlns:a16="http://schemas.microsoft.com/office/drawing/2014/main" id="{FDDA2747-DBA5-44E4-A04D-BE8E8CD8D716}"/>
              </a:ext>
            </a:extLst>
          </p:cNvPr>
          <p:cNvSpPr txBox="1">
            <a:spLocks/>
          </p:cNvSpPr>
          <p:nvPr/>
        </p:nvSpPr>
        <p:spPr>
          <a:xfrm>
            <a:off x="1556820" y="194283"/>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【8</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服薬指導方法・同意書の確認</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5" name="グループ化 4" descr="「同意書の確認」画面で「同意して次へ進む」をタップしている画像">
            <a:extLst>
              <a:ext uri="{FF2B5EF4-FFF2-40B4-BE49-F238E27FC236}">
                <a16:creationId xmlns:a16="http://schemas.microsoft.com/office/drawing/2014/main" id="{F7825F63-61E9-46C6-9918-44EFCD47A990}"/>
              </a:ext>
            </a:extLst>
          </p:cNvPr>
          <p:cNvGrpSpPr/>
          <p:nvPr/>
        </p:nvGrpSpPr>
        <p:grpSpPr>
          <a:xfrm>
            <a:off x="6305337" y="1990660"/>
            <a:ext cx="2241493" cy="4171065"/>
            <a:chOff x="6305337" y="1990660"/>
            <a:chExt cx="2241493" cy="4171065"/>
          </a:xfrm>
        </p:grpSpPr>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55491" y="1990660"/>
              <a:ext cx="2084342" cy="4140000"/>
            </a:xfrm>
            <a:prstGeom prst="rect">
              <a:avLst/>
            </a:prstGeom>
            <a:ln w="9525">
              <a:solidFill>
                <a:schemeClr val="tx1">
                  <a:lumMod val="50000"/>
                  <a:lumOff val="50000"/>
                </a:schemeClr>
              </a:solidFill>
            </a:ln>
          </p:spPr>
        </p:pic>
        <p:sp>
          <p:nvSpPr>
            <p:cNvPr id="47" name="正方形/長方形 46"/>
            <p:cNvSpPr/>
            <p:nvPr/>
          </p:nvSpPr>
          <p:spPr>
            <a:xfrm>
              <a:off x="6455243" y="5765725"/>
              <a:ext cx="2088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48" name="正方形/長方形 47">
              <a:extLst>
                <a:ext uri="{FF2B5EF4-FFF2-40B4-BE49-F238E27FC236}">
                  <a16:creationId xmlns:a16="http://schemas.microsoft.com/office/drawing/2014/main" id="{1418AEEF-6932-40F5-86B1-4CFC95400968}"/>
                </a:ext>
              </a:extLst>
            </p:cNvPr>
            <p:cNvSpPr/>
            <p:nvPr/>
          </p:nvSpPr>
          <p:spPr>
            <a:xfrm>
              <a:off x="6458830" y="2904984"/>
              <a:ext cx="2088000" cy="1512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2" name="図形グループ 31"/>
            <p:cNvGrpSpPr/>
            <p:nvPr/>
          </p:nvGrpSpPr>
          <p:grpSpPr>
            <a:xfrm>
              <a:off x="6305337" y="2755818"/>
              <a:ext cx="296586" cy="293005"/>
              <a:chOff x="3546641" y="3995693"/>
              <a:chExt cx="296586" cy="293005"/>
            </a:xfrm>
          </p:grpSpPr>
          <p:sp>
            <p:nvSpPr>
              <p:cNvPr id="33" name="円/楕円 32"/>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34" name="フリーフォーム 33"/>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grpSp>
        <p:nvGrpSpPr>
          <p:cNvPr id="3" name="グループ化 2" descr="「服薬指導方法の確認」画面で「希望する」をタップしている画像">
            <a:extLst>
              <a:ext uri="{FF2B5EF4-FFF2-40B4-BE49-F238E27FC236}">
                <a16:creationId xmlns:a16="http://schemas.microsoft.com/office/drawing/2014/main" id="{E320973A-8231-49DB-80AD-B27FC37A760E}"/>
              </a:ext>
            </a:extLst>
          </p:cNvPr>
          <p:cNvGrpSpPr/>
          <p:nvPr/>
        </p:nvGrpSpPr>
        <p:grpSpPr>
          <a:xfrm>
            <a:off x="3962663" y="1990660"/>
            <a:ext cx="2242319" cy="4140000"/>
            <a:chOff x="3354616" y="1990660"/>
            <a:chExt cx="2242319" cy="4140000"/>
          </a:xfrm>
        </p:grpSpPr>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0612" y="1990660"/>
              <a:ext cx="2096323" cy="4140000"/>
            </a:xfrm>
            <a:prstGeom prst="rect">
              <a:avLst/>
            </a:prstGeom>
            <a:ln w="9525">
              <a:solidFill>
                <a:schemeClr val="tx1">
                  <a:lumMod val="50000"/>
                  <a:lumOff val="50000"/>
                </a:schemeClr>
              </a:solidFill>
            </a:ln>
          </p:spPr>
        </p:pic>
        <p:sp>
          <p:nvSpPr>
            <p:cNvPr id="43" name="正方形/長方形 42"/>
            <p:cNvSpPr/>
            <p:nvPr/>
          </p:nvSpPr>
          <p:spPr>
            <a:xfrm>
              <a:off x="3508793" y="5463570"/>
              <a:ext cx="2088000" cy="415117"/>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5" name="図形グループ 34"/>
            <p:cNvGrpSpPr/>
            <p:nvPr/>
          </p:nvGrpSpPr>
          <p:grpSpPr>
            <a:xfrm>
              <a:off x="3354616" y="5313249"/>
              <a:ext cx="296587" cy="293005"/>
              <a:chOff x="2897417" y="3995693"/>
              <a:chExt cx="296587" cy="293005"/>
            </a:xfrm>
          </p:grpSpPr>
          <p:sp>
            <p:nvSpPr>
              <p:cNvPr id="36" name="円/楕円 35"/>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7" name="テキスト ボックス 36"/>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sp>
        <p:nvSpPr>
          <p:cNvPr id="8" name="円/楕円 32">
            <a:extLst>
              <a:ext uri="{FF2B5EF4-FFF2-40B4-BE49-F238E27FC236}">
                <a16:creationId xmlns:a16="http://schemas.microsoft.com/office/drawing/2014/main" id="{ECD142D9-DDAB-93E4-7843-4055DF7907AF}"/>
              </a:ext>
            </a:extLst>
          </p:cNvPr>
          <p:cNvSpPr/>
          <p:nvPr/>
        </p:nvSpPr>
        <p:spPr>
          <a:xfrm>
            <a:off x="6360802" y="5610358"/>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6" name="フリーフォーム 33">
            <a:extLst>
              <a:ext uri="{FF2B5EF4-FFF2-40B4-BE49-F238E27FC236}">
                <a16:creationId xmlns:a16="http://schemas.microsoft.com/office/drawing/2014/main" id="{BC94ECDB-504C-3FC7-F44E-EBE7050ED590}"/>
              </a:ext>
            </a:extLst>
          </p:cNvPr>
          <p:cNvSpPr/>
          <p:nvPr/>
        </p:nvSpPr>
        <p:spPr>
          <a:xfrm>
            <a:off x="6360802" y="5609655"/>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727160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2CB9D925-3301-47E2-B964-1919A91AEEB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8" name="オブジェクト 7" hidden="1">
                        <a:extLst>
                          <a:ext uri="{FF2B5EF4-FFF2-40B4-BE49-F238E27FC236}">
                            <a16:creationId xmlns:a16="http://schemas.microsoft.com/office/drawing/2014/main" id="{2CB9D925-3301-47E2-B964-1919A91AEEB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object 6">
            <a:extLst>
              <a:ext uri="{FF2B5EF4-FFF2-40B4-BE49-F238E27FC236}">
                <a16:creationId xmlns:a16="http://schemas.microsoft.com/office/drawing/2014/main" id="{11D7FA28-D6F3-4E50-81D2-2B905C1CCA23}"/>
              </a:ext>
            </a:extLst>
          </p:cNvPr>
          <p:cNvSpPr txBox="1"/>
          <p:nvPr/>
        </p:nvSpPr>
        <p:spPr>
          <a:xfrm>
            <a:off x="596938" y="1429475"/>
            <a:ext cx="7438787" cy="287965"/>
          </a:xfrm>
          <a:prstGeom prst="rect">
            <a:avLst/>
          </a:prstGeom>
        </p:spPr>
        <p:txBody>
          <a:bodyPr vert="horz" wrap="square" lIns="0" tIns="10860" rIns="0" bIns="0" rtlCol="0">
            <a:spAutoFit/>
          </a:bodyPr>
          <a:lstStyle/>
          <a:p>
            <a:r>
              <a:rPr lang="ja-JP" altLang="en-US" sz="1800" b="1" dirty="0">
                <a:latin typeface="BIZ UDゴシック" panose="020B0400000000000000" pitchFamily="49" charset="-128"/>
                <a:ea typeface="BIZ UDゴシック" panose="020B0400000000000000" pitchFamily="49" charset="-128"/>
                <a:cs typeface="Meiryo" charset="-128"/>
              </a:rPr>
              <a:t>問診票等を入力します</a:t>
            </a:r>
          </a:p>
        </p:txBody>
      </p:sp>
      <p:sp>
        <p:nvSpPr>
          <p:cNvPr id="10" name="object 17">
            <a:extLst>
              <a:ext uri="{FF2B5EF4-FFF2-40B4-BE49-F238E27FC236}">
                <a16:creationId xmlns:a16="http://schemas.microsoft.com/office/drawing/2014/main" id="{3AC6DD0A-444F-47CC-9694-104CCE05C736}"/>
              </a:ext>
            </a:extLst>
          </p:cNvPr>
          <p:cNvSpPr txBox="1"/>
          <p:nvPr/>
        </p:nvSpPr>
        <p:spPr>
          <a:xfrm>
            <a:off x="320777" y="1916575"/>
            <a:ext cx="2520000" cy="3495188"/>
          </a:xfrm>
          <a:prstGeom prst="rect">
            <a:avLst/>
          </a:prstGeom>
        </p:spPr>
        <p:txBody>
          <a:bodyPr vert="horz" wrap="square" lIns="0" tIns="12065" rIns="0" bIns="0" rtlCol="0">
            <a:spAutoFit/>
          </a:bodyPr>
          <a:lstStyle/>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必須情報の</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登録を行う</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en-US" altLang="ja-JP" sz="1400" b="1" spc="-5" dirty="0">
                <a:latin typeface="BIZ UDゴシック" panose="020B0400000000000000" pitchFamily="49" charset="-128"/>
                <a:ea typeface="BIZ UDゴシック" panose="020B0400000000000000" pitchFamily="49" charset="-128"/>
                <a:cs typeface="Meiryo" charset="-128"/>
              </a:rPr>
              <a:t>※</a:t>
            </a:r>
            <a:r>
              <a:rPr lang="ja-JP" altLang="en-US" sz="1400" b="1" spc="-5" dirty="0">
                <a:latin typeface="BIZ UDゴシック" panose="020B0400000000000000" pitchFamily="49" charset="-128"/>
                <a:ea typeface="BIZ UDゴシック" panose="020B0400000000000000" pitchFamily="49" charset="-128"/>
                <a:cs typeface="Meiryo" charset="-128"/>
              </a:rPr>
              <a:t>未登録の項目が</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ある場合のみ</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表示されます。</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問診票が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表示された場合、</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指示に従い回答</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診察予約を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確定</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を選択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kumimoji="1" lang="ja-JP" altLang="en-US" sz="18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予約完了</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41" name="円/楕円 40"/>
          <p:cNvSpPr>
            <a:spLocks noChangeAspect="1"/>
          </p:cNvSpPr>
          <p:nvPr/>
        </p:nvSpPr>
        <p:spPr>
          <a:xfrm>
            <a:off x="2653589" y="4329564"/>
            <a:ext cx="216000" cy="2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pic>
        <p:nvPicPr>
          <p:cNvPr id="38" name="図 37" descr="「必須情報の登録」画面で本人情報、支払い方法、保険証情報の右側に「登録する」ボタンが表示されている画像">
            <a:extLst>
              <a:ext uri="{FF2B5EF4-FFF2-40B4-BE49-F238E27FC236}">
                <a16:creationId xmlns:a16="http://schemas.microsoft.com/office/drawing/2014/main" id="{F1D3FBC2-B5D4-CE41-9868-9B80FD32B4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4384" y="1993639"/>
            <a:ext cx="1440000" cy="2845217"/>
          </a:xfrm>
          <a:prstGeom prst="rect">
            <a:avLst/>
          </a:prstGeom>
          <a:ln w="9525">
            <a:solidFill>
              <a:schemeClr val="tx1">
                <a:lumMod val="50000"/>
                <a:lumOff val="50000"/>
              </a:schemeClr>
            </a:solidFill>
          </a:ln>
        </p:spPr>
      </p:pic>
      <p:pic>
        <p:nvPicPr>
          <p:cNvPr id="63" name="図 62" descr="「事前問診」画面の画像">
            <a:extLst>
              <a:ext uri="{FF2B5EF4-FFF2-40B4-BE49-F238E27FC236}">
                <a16:creationId xmlns:a16="http://schemas.microsoft.com/office/drawing/2014/main" id="{FD7FEEA4-8A6F-1246-9A13-C8AAC844771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4445"/>
          <a:stretch/>
        </p:blipFill>
        <p:spPr>
          <a:xfrm>
            <a:off x="4010296" y="1993639"/>
            <a:ext cx="1440000" cy="2447446"/>
          </a:xfrm>
          <a:prstGeom prst="rect">
            <a:avLst/>
          </a:prstGeom>
          <a:ln w="9525">
            <a:solidFill>
              <a:schemeClr val="tx1">
                <a:lumMod val="50000"/>
                <a:lumOff val="50000"/>
              </a:schemeClr>
            </a:solidFill>
          </a:ln>
        </p:spPr>
      </p:pic>
      <p:pic>
        <p:nvPicPr>
          <p:cNvPr id="64" name="図 63" descr="「必須情報の登録」画面で保険証情報の右側に「更新する」ボタンとその下側に保険証最終更新日が表示されている画像">
            <a:extLst>
              <a:ext uri="{FF2B5EF4-FFF2-40B4-BE49-F238E27FC236}">
                <a16:creationId xmlns:a16="http://schemas.microsoft.com/office/drawing/2014/main" id="{395B9852-FC23-D74E-B348-CCAE63F65CD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4445"/>
          <a:stretch/>
        </p:blipFill>
        <p:spPr>
          <a:xfrm>
            <a:off x="2522954" y="3443566"/>
            <a:ext cx="1440000" cy="2447445"/>
          </a:xfrm>
          <a:prstGeom prst="rect">
            <a:avLst/>
          </a:prstGeom>
          <a:ln w="9525">
            <a:solidFill>
              <a:schemeClr val="tx1">
                <a:lumMod val="50000"/>
                <a:lumOff val="50000"/>
              </a:schemeClr>
            </a:solidFill>
          </a:ln>
        </p:spPr>
      </p:pic>
      <p:sp>
        <p:nvSpPr>
          <p:cNvPr id="4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43" name="タイトル 9">
            <a:extLst>
              <a:ext uri="{FF2B5EF4-FFF2-40B4-BE49-F238E27FC236}">
                <a16:creationId xmlns:a16="http://schemas.microsoft.com/office/drawing/2014/main" id="{FDDA2747-DBA5-44E4-A04D-BE8E8CD8D716}"/>
              </a:ext>
            </a:extLst>
          </p:cNvPr>
          <p:cNvSpPr txBox="1">
            <a:spLocks/>
          </p:cNvSpPr>
          <p:nvPr/>
        </p:nvSpPr>
        <p:spPr>
          <a:xfrm>
            <a:off x="1611908" y="221904"/>
            <a:ext cx="5734128"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【9</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問診票等の入力</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65" name="図形グループ 64"/>
          <p:cNvGrpSpPr/>
          <p:nvPr/>
        </p:nvGrpSpPr>
        <p:grpSpPr>
          <a:xfrm>
            <a:off x="3960269" y="1841081"/>
            <a:ext cx="296586" cy="293005"/>
            <a:chOff x="3546641" y="3995693"/>
            <a:chExt cx="296586" cy="293005"/>
          </a:xfrm>
        </p:grpSpPr>
        <p:sp>
          <p:nvSpPr>
            <p:cNvPr id="66" name="円/楕円 65"/>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7" name="フリーフォーム 66"/>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8" name="図形グループ 67"/>
          <p:cNvGrpSpPr/>
          <p:nvPr/>
        </p:nvGrpSpPr>
        <p:grpSpPr>
          <a:xfrm>
            <a:off x="2423803" y="1841081"/>
            <a:ext cx="296587" cy="293005"/>
            <a:chOff x="2897417" y="3995693"/>
            <a:chExt cx="296587" cy="293005"/>
          </a:xfrm>
        </p:grpSpPr>
        <p:sp>
          <p:nvSpPr>
            <p:cNvPr id="69" name="円/楕円 68"/>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テキスト ボックス 69"/>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 name="グループ化 4" descr="「入力内容の確認」画面で「診療予約を確定」ボタンをタップしている画像">
            <a:extLst>
              <a:ext uri="{FF2B5EF4-FFF2-40B4-BE49-F238E27FC236}">
                <a16:creationId xmlns:a16="http://schemas.microsoft.com/office/drawing/2014/main" id="{2685F8C6-FB76-4EF9-864C-AAFB10667A74}"/>
              </a:ext>
            </a:extLst>
          </p:cNvPr>
          <p:cNvGrpSpPr/>
          <p:nvPr/>
        </p:nvGrpSpPr>
        <p:grpSpPr>
          <a:xfrm>
            <a:off x="5488038" y="1841081"/>
            <a:ext cx="1504687" cy="3018284"/>
            <a:chOff x="5488038" y="1841081"/>
            <a:chExt cx="1504687" cy="3018284"/>
          </a:xfrm>
        </p:grpSpPr>
        <p:pic>
          <p:nvPicPr>
            <p:cNvPr id="2" name="図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51398" y="1995252"/>
              <a:ext cx="1440848" cy="2854800"/>
            </a:xfrm>
            <a:prstGeom prst="rect">
              <a:avLst/>
            </a:prstGeom>
            <a:ln w="9525">
              <a:solidFill>
                <a:schemeClr val="tx1">
                  <a:lumMod val="50000"/>
                  <a:lumOff val="50000"/>
                </a:schemeClr>
              </a:solidFill>
            </a:ln>
          </p:spPr>
        </p:pic>
        <p:sp>
          <p:nvSpPr>
            <p:cNvPr id="19" name="正方形/長方形 18">
              <a:extLst>
                <a:ext uri="{FF2B5EF4-FFF2-40B4-BE49-F238E27FC236}">
                  <a16:creationId xmlns:a16="http://schemas.microsoft.com/office/drawing/2014/main" id="{C29B8171-302E-4374-BBA5-4FB9C6E50126}"/>
                </a:ext>
              </a:extLst>
            </p:cNvPr>
            <p:cNvSpPr/>
            <p:nvPr/>
          </p:nvSpPr>
          <p:spPr>
            <a:xfrm>
              <a:off x="5552725" y="4607365"/>
              <a:ext cx="1440000" cy="252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60" name="図形グループ 59"/>
            <p:cNvGrpSpPr/>
            <p:nvPr/>
          </p:nvGrpSpPr>
          <p:grpSpPr>
            <a:xfrm>
              <a:off x="5488038" y="1841081"/>
              <a:ext cx="296586" cy="293005"/>
              <a:chOff x="4232441" y="3995693"/>
              <a:chExt cx="296586" cy="293005"/>
            </a:xfrm>
          </p:grpSpPr>
          <p:sp>
            <p:nvSpPr>
              <p:cNvPr id="61" name="円/楕円 60"/>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2" name="フリーフォーム 61"/>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grpSp>
        <p:nvGrpSpPr>
          <p:cNvPr id="6" name="グループ化 5" descr="「診療予約が完了しました」と表示された画面で「予約管理トップへ」をタップしている画像">
            <a:extLst>
              <a:ext uri="{FF2B5EF4-FFF2-40B4-BE49-F238E27FC236}">
                <a16:creationId xmlns:a16="http://schemas.microsoft.com/office/drawing/2014/main" id="{91EEE433-775E-4720-9F6D-2E47907314DD}"/>
              </a:ext>
            </a:extLst>
          </p:cNvPr>
          <p:cNvGrpSpPr/>
          <p:nvPr/>
        </p:nvGrpSpPr>
        <p:grpSpPr>
          <a:xfrm>
            <a:off x="7039385" y="1841081"/>
            <a:ext cx="1503344" cy="3008971"/>
            <a:chOff x="7039385" y="1841081"/>
            <a:chExt cx="1503344" cy="3008971"/>
          </a:xfrm>
        </p:grpSpPr>
        <p:pic>
          <p:nvPicPr>
            <p:cNvPr id="3" name="図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02844" y="1995252"/>
              <a:ext cx="1439885" cy="2854800"/>
            </a:xfrm>
            <a:prstGeom prst="rect">
              <a:avLst/>
            </a:prstGeom>
            <a:ln w="9525">
              <a:solidFill>
                <a:schemeClr val="tx1">
                  <a:lumMod val="50000"/>
                  <a:lumOff val="50000"/>
                </a:schemeClr>
              </a:solidFill>
            </a:ln>
          </p:spPr>
        </p:pic>
        <p:grpSp>
          <p:nvGrpSpPr>
            <p:cNvPr id="44" name="図形グループ 43"/>
            <p:cNvGrpSpPr/>
            <p:nvPr/>
          </p:nvGrpSpPr>
          <p:grpSpPr>
            <a:xfrm>
              <a:off x="7039385" y="1841081"/>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9" name="フリーフォーム 58"/>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sp>
        <p:nvSpPr>
          <p:cNvPr id="4" name="テキスト ボックス 3">
            <a:extLst>
              <a:ext uri="{FF2B5EF4-FFF2-40B4-BE49-F238E27FC236}">
                <a16:creationId xmlns:a16="http://schemas.microsoft.com/office/drawing/2014/main" id="{522F3D39-5416-A1D5-E649-2C0541DA2B27}"/>
              </a:ext>
            </a:extLst>
          </p:cNvPr>
          <p:cNvSpPr txBox="1"/>
          <p:nvPr/>
        </p:nvSpPr>
        <p:spPr>
          <a:xfrm>
            <a:off x="4301518" y="5153374"/>
            <a:ext cx="4433700" cy="1031051"/>
          </a:xfrm>
          <a:prstGeom prst="rect">
            <a:avLst/>
          </a:prstGeom>
          <a:noFill/>
          <a:ln w="19050">
            <a:solidFill>
              <a:srgbClr val="009650"/>
            </a:solidFill>
          </a:ln>
        </p:spPr>
        <p:txBody>
          <a:bodyPr wrap="square" rtlCol="0">
            <a:spAutoFit/>
          </a:bodyPr>
          <a:lstStyle/>
          <a:p>
            <a:r>
              <a:rPr kumimoji="1" lang="ja-JP" altLang="en-US" sz="1400" b="1" dirty="0">
                <a:latin typeface="BIZ UDゴシック" panose="020B0400000000000000" pitchFamily="49" charset="-128"/>
                <a:ea typeface="BIZ UDゴシック" panose="020B0400000000000000" pitchFamily="49" charset="-128"/>
              </a:rPr>
              <a:t>それぞれ 「登録する」を選択し、電話番号・住所・支払い情報・保険証情報を登録してください。</a:t>
            </a:r>
          </a:p>
          <a:p>
            <a:pPr>
              <a:spcBef>
                <a:spcPts val="600"/>
              </a:spcBef>
            </a:pPr>
            <a:r>
              <a:rPr kumimoji="1" lang="en-US" altLang="ja-JP" sz="1400" b="1" dirty="0">
                <a:latin typeface="BIZ UDゴシック" panose="020B0400000000000000" pitchFamily="49" charset="-128"/>
                <a:ea typeface="BIZ UDゴシック" panose="020B0400000000000000" pitchFamily="49" charset="-128"/>
              </a:rPr>
              <a:t>※</a:t>
            </a:r>
            <a:r>
              <a:rPr kumimoji="1" lang="ja-JP" altLang="en-US" sz="1400" b="1" dirty="0">
                <a:latin typeface="BIZ UDゴシック" panose="020B0400000000000000" pitchFamily="49" charset="-128"/>
                <a:ea typeface="BIZ UDゴシック" panose="020B0400000000000000" pitchFamily="49" charset="-128"/>
              </a:rPr>
              <a:t>予約に必要な情報が全て登録されている場合、</a:t>
            </a:r>
            <a:endParaRPr kumimoji="1" lang="en-US" altLang="ja-JP" sz="1400" b="1" dirty="0">
              <a:latin typeface="BIZ UDゴシック" panose="020B0400000000000000" pitchFamily="49" charset="-128"/>
              <a:ea typeface="BIZ UDゴシック" panose="020B0400000000000000" pitchFamily="49" charset="-128"/>
            </a:endParaRPr>
          </a:p>
          <a:p>
            <a:r>
              <a:rPr lang="en-US" altLang="ja-JP" sz="1400" b="1" dirty="0">
                <a:latin typeface="BIZ UDゴシック" panose="020B0400000000000000" pitchFamily="49" charset="-128"/>
                <a:ea typeface="BIZ UDゴシック" panose="020B0400000000000000" pitchFamily="49" charset="-128"/>
              </a:rPr>
              <a:t>  </a:t>
            </a:r>
            <a:r>
              <a:rPr kumimoji="1" lang="ja-JP" altLang="en-US" sz="1400" b="1" dirty="0">
                <a:latin typeface="BIZ UDゴシック" panose="020B0400000000000000" pitchFamily="49" charset="-128"/>
                <a:ea typeface="BIZ UDゴシック" panose="020B0400000000000000" pitchFamily="49" charset="-128"/>
              </a:rPr>
              <a:t>この画面は表示されません。</a:t>
            </a:r>
          </a:p>
        </p:txBody>
      </p:sp>
      <p:cxnSp>
        <p:nvCxnSpPr>
          <p:cNvPr id="9" name="直線矢印コネクタ 8">
            <a:extLst>
              <a:ext uri="{FF2B5EF4-FFF2-40B4-BE49-F238E27FC236}">
                <a16:creationId xmlns:a16="http://schemas.microsoft.com/office/drawing/2014/main" id="{C59794BE-A582-496A-239E-C8504C61A176}"/>
              </a:ext>
            </a:extLst>
          </p:cNvPr>
          <p:cNvCxnSpPr>
            <a:stCxn id="4" idx="1"/>
          </p:cNvCxnSpPr>
          <p:nvPr/>
        </p:nvCxnSpPr>
        <p:spPr>
          <a:xfrm flipH="1" flipV="1">
            <a:off x="3960269" y="5257800"/>
            <a:ext cx="341249" cy="411100"/>
          </a:xfrm>
          <a:prstGeom prst="straightConnector1">
            <a:avLst/>
          </a:prstGeom>
          <a:ln>
            <a:solidFill>
              <a:srgbClr val="0096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1855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これで予約完了です」と表示された画面で「通知を許可する」ボタンをタップしている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8007" y="1984976"/>
            <a:ext cx="1363287" cy="2701636"/>
          </a:xfrm>
          <a:prstGeom prst="rect">
            <a:avLst/>
          </a:prstGeom>
          <a:ln w="9525">
            <a:solidFill>
              <a:schemeClr val="tx1">
                <a:lumMod val="50000"/>
                <a:lumOff val="50000"/>
              </a:schemeClr>
            </a:solidFill>
          </a:ln>
        </p:spPr>
      </p:pic>
      <p:pic>
        <p:nvPicPr>
          <p:cNvPr id="5" name="図 4" descr="「通知が来たら診察を開始」と表示された画面で「カメラとマイクを許可する」ボタン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9385" y="1984976"/>
            <a:ext cx="1364516" cy="2700000"/>
          </a:xfrm>
          <a:prstGeom prst="rect">
            <a:avLst/>
          </a:prstGeom>
          <a:ln w="9525">
            <a:solidFill>
              <a:schemeClr val="tx1">
                <a:lumMod val="50000"/>
                <a:lumOff val="50000"/>
              </a:schemeClr>
            </a:solidFill>
          </a:ln>
        </p:spPr>
      </p:pic>
      <p:sp>
        <p:nvSpPr>
          <p:cNvPr id="24" name="object 35">
            <a:extLst>
              <a:ext uri="{FF2B5EF4-FFF2-40B4-BE49-F238E27FC236}">
                <a16:creationId xmlns:a16="http://schemas.microsoft.com/office/drawing/2014/main" id="{E8790A55-7B33-4147-8AC3-D8A4BE8EA659}"/>
              </a:ext>
            </a:extLst>
          </p:cNvPr>
          <p:cNvSpPr txBox="1"/>
          <p:nvPr/>
        </p:nvSpPr>
        <p:spPr>
          <a:xfrm>
            <a:off x="309750" y="1929116"/>
            <a:ext cx="2520000" cy="3557384"/>
          </a:xfrm>
          <a:prstGeom prst="rect">
            <a:avLst/>
          </a:prstGeom>
        </p:spPr>
        <p:txBody>
          <a:bodyPr vert="horz" wrap="square" lIns="0" tIns="12700" rIns="0" bIns="0" rtlCol="0">
            <a:spAutoFit/>
          </a:bodyPr>
          <a:lstStyle/>
          <a:p>
            <a:pPr marL="1270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予約管理</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p>
          <a:p>
            <a:pPr marL="12700">
              <a:spcBef>
                <a:spcPts val="100"/>
              </a:spcBef>
              <a:tabLst>
                <a:tab pos="352425" algn="l"/>
              </a:tabLst>
            </a:pPr>
            <a:r>
              <a:rPr lang="en-US" altLang="ja-JP" sz="1800" b="1" kern="100" dirty="0">
                <a:solidFill>
                  <a:prstClr val="black"/>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画面で予約中の</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診察を選択</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診察の流れを</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確認</a:t>
            </a:r>
            <a:r>
              <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する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を</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選択</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通知を許可</a:t>
            </a:r>
            <a:endPar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する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を選択</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latin typeface="BIZ UDゴシック" panose="020B0400000000000000" pitchFamily="49" charset="-128"/>
                <a:ea typeface="BIZ UDゴシック" panose="020B0400000000000000" pitchFamily="49" charset="-128"/>
                <a:cs typeface="Meiryo" charset="-128"/>
              </a:rPr>
              <a:t>カメラと</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マイクを許可</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する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latin typeface="BIZ UDゴシック" panose="020B0400000000000000" pitchFamily="49" charset="-128"/>
                <a:ea typeface="BIZ UDゴシック" panose="020B0400000000000000" pitchFamily="49" charset="-128"/>
                <a:cs typeface="Meiryo" charset="-128"/>
              </a:rPr>
              <a:t>を選択</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4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41" name="タイトル 9">
            <a:extLst>
              <a:ext uri="{FF2B5EF4-FFF2-40B4-BE49-F238E27FC236}">
                <a16:creationId xmlns:a16="http://schemas.microsoft.com/office/drawing/2014/main" id="{FDDA2747-DBA5-44E4-A04D-BE8E8CD8D716}"/>
              </a:ext>
            </a:extLst>
          </p:cNvPr>
          <p:cNvSpPr txBox="1">
            <a:spLocks/>
          </p:cNvSpPr>
          <p:nvPr/>
        </p:nvSpPr>
        <p:spPr>
          <a:xfrm>
            <a:off x="1596644" y="234304"/>
            <a:ext cx="6661541"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【10</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診療前の事前準備</a:t>
            </a:r>
            <a:endParaRPr kumimoji="0" lang="ja-JP" altLang="en-US" sz="3200" kern="0" dirty="0">
              <a:latin typeface="BIZ UDゴシック" panose="020B0400000000000000" pitchFamily="49" charset="-128"/>
              <a:ea typeface="BIZ UDゴシック" panose="020B0400000000000000" pitchFamily="49" charset="-128"/>
            </a:endParaRPr>
          </a:p>
        </p:txBody>
      </p:sp>
      <p:sp>
        <p:nvSpPr>
          <p:cNvPr id="43" name="正方形/長方形 42"/>
          <p:cNvSpPr/>
          <p:nvPr/>
        </p:nvSpPr>
        <p:spPr>
          <a:xfrm>
            <a:off x="6026461" y="4523672"/>
            <a:ext cx="540000" cy="18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latin typeface="BIZ UDゴシック" panose="020B0400000000000000" pitchFamily="49" charset="-128"/>
              <a:ea typeface="BIZ UDゴシック" panose="020B0400000000000000" pitchFamily="49" charset="-128"/>
            </a:endParaRPr>
          </a:p>
        </p:txBody>
      </p:sp>
      <p:sp>
        <p:nvSpPr>
          <p:cNvPr id="44" name="正方形/長方形 43"/>
          <p:cNvSpPr/>
          <p:nvPr/>
        </p:nvSpPr>
        <p:spPr>
          <a:xfrm>
            <a:off x="7496384" y="4477165"/>
            <a:ext cx="720000" cy="18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latin typeface="BIZ UDゴシック" panose="020B0400000000000000" pitchFamily="49" charset="-128"/>
              <a:ea typeface="BIZ UDゴシック" panose="020B0400000000000000" pitchFamily="49" charset="-128"/>
            </a:endParaRPr>
          </a:p>
        </p:txBody>
      </p:sp>
      <p:grpSp>
        <p:nvGrpSpPr>
          <p:cNvPr id="45" name="図形グループ 44"/>
          <p:cNvGrpSpPr/>
          <p:nvPr/>
        </p:nvGrpSpPr>
        <p:grpSpPr>
          <a:xfrm>
            <a:off x="7351669" y="4236134"/>
            <a:ext cx="296586" cy="293005"/>
            <a:chOff x="5101121" y="3995693"/>
            <a:chExt cx="296586" cy="293005"/>
          </a:xfrm>
        </p:grpSpPr>
        <p:sp>
          <p:nvSpPr>
            <p:cNvPr id="46" name="円/楕円 45"/>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フリーフォーム 46"/>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8" name="図形グループ 47"/>
          <p:cNvGrpSpPr/>
          <p:nvPr/>
        </p:nvGrpSpPr>
        <p:grpSpPr>
          <a:xfrm>
            <a:off x="5883366" y="4281738"/>
            <a:ext cx="296586" cy="293005"/>
            <a:chOff x="4232441" y="3995693"/>
            <a:chExt cx="296586" cy="293005"/>
          </a:xfrm>
        </p:grpSpPr>
        <p:sp>
          <p:nvSpPr>
            <p:cNvPr id="49" name="円/楕円 48"/>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フリーフォーム 49"/>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 name="グループ化 7" descr="「予約管理」画面で予約中の診察をタップしている画像">
            <a:extLst>
              <a:ext uri="{FF2B5EF4-FFF2-40B4-BE49-F238E27FC236}">
                <a16:creationId xmlns:a16="http://schemas.microsoft.com/office/drawing/2014/main" id="{2B124A9F-5FFB-40FB-956B-9E1F14B250E2}"/>
              </a:ext>
            </a:extLst>
          </p:cNvPr>
          <p:cNvGrpSpPr/>
          <p:nvPr/>
        </p:nvGrpSpPr>
        <p:grpSpPr>
          <a:xfrm>
            <a:off x="2380251" y="1984976"/>
            <a:ext cx="1492698" cy="2700000"/>
            <a:chOff x="2380251" y="1984976"/>
            <a:chExt cx="1492698" cy="2700000"/>
          </a:xfrm>
        </p:grpSpPr>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4768" y="1984976"/>
              <a:ext cx="1368181" cy="2700000"/>
            </a:xfrm>
            <a:prstGeom prst="rect">
              <a:avLst/>
            </a:prstGeom>
            <a:ln w="9525">
              <a:solidFill>
                <a:schemeClr val="tx1">
                  <a:lumMod val="50000"/>
                  <a:lumOff val="50000"/>
                </a:schemeClr>
              </a:solidFill>
            </a:ln>
          </p:spPr>
        </p:pic>
        <p:sp>
          <p:nvSpPr>
            <p:cNvPr id="2" name="正方形/長方形 1"/>
            <p:cNvSpPr/>
            <p:nvPr/>
          </p:nvSpPr>
          <p:spPr>
            <a:xfrm>
              <a:off x="2522922" y="2496431"/>
              <a:ext cx="1332000" cy="64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latin typeface="BIZ UDゴシック" panose="020B0400000000000000" pitchFamily="49" charset="-128"/>
                <a:ea typeface="BIZ UDゴシック" panose="020B0400000000000000" pitchFamily="49" charset="-128"/>
              </a:endParaRPr>
            </a:p>
          </p:txBody>
        </p:sp>
        <p:grpSp>
          <p:nvGrpSpPr>
            <p:cNvPr id="54" name="図形グループ 53"/>
            <p:cNvGrpSpPr/>
            <p:nvPr/>
          </p:nvGrpSpPr>
          <p:grpSpPr>
            <a:xfrm>
              <a:off x="2380251" y="2350270"/>
              <a:ext cx="296587" cy="293005"/>
              <a:chOff x="2897417" y="3995693"/>
              <a:chExt cx="296587" cy="293005"/>
            </a:xfrm>
          </p:grpSpPr>
          <p:sp>
            <p:nvSpPr>
              <p:cNvPr id="55" name="円/楕円 5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6" name="テキスト ボックス 5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grpSp>
        <p:nvGrpSpPr>
          <p:cNvPr id="9" name="グループ化 8" descr="選択した診察画面で「診察の流れを確認する」ボタンをタップしている画像">
            <a:extLst>
              <a:ext uri="{FF2B5EF4-FFF2-40B4-BE49-F238E27FC236}">
                <a16:creationId xmlns:a16="http://schemas.microsoft.com/office/drawing/2014/main" id="{C1E01F57-ABC7-499E-B47F-A5D21063B25D}"/>
              </a:ext>
            </a:extLst>
          </p:cNvPr>
          <p:cNvGrpSpPr/>
          <p:nvPr/>
        </p:nvGrpSpPr>
        <p:grpSpPr>
          <a:xfrm>
            <a:off x="3925166" y="1984976"/>
            <a:ext cx="1495484" cy="2700000"/>
            <a:chOff x="3925166" y="1984976"/>
            <a:chExt cx="1495484" cy="2700000"/>
          </a:xfrm>
        </p:grpSpPr>
        <p:pic>
          <p:nvPicPr>
            <p:cNvPr id="6" name="図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4978" y="1984976"/>
              <a:ext cx="1365672" cy="2700000"/>
            </a:xfrm>
            <a:prstGeom prst="rect">
              <a:avLst/>
            </a:prstGeom>
            <a:ln w="9525">
              <a:solidFill>
                <a:schemeClr val="tx1">
                  <a:lumMod val="50000"/>
                  <a:lumOff val="50000"/>
                </a:schemeClr>
              </a:solidFill>
            </a:ln>
          </p:spPr>
        </p:pic>
        <p:sp>
          <p:nvSpPr>
            <p:cNvPr id="42" name="正方形/長方形 41"/>
            <p:cNvSpPr/>
            <p:nvPr/>
          </p:nvSpPr>
          <p:spPr>
            <a:xfrm>
              <a:off x="4073611" y="4155722"/>
              <a:ext cx="1332000" cy="21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latin typeface="BIZ UDゴシック" panose="020B0400000000000000" pitchFamily="49" charset="-128"/>
                <a:ea typeface="BIZ UDゴシック" panose="020B0400000000000000" pitchFamily="49" charset="-128"/>
              </a:endParaRPr>
            </a:p>
          </p:txBody>
        </p:sp>
        <p:grpSp>
          <p:nvGrpSpPr>
            <p:cNvPr id="51" name="図形グループ 50"/>
            <p:cNvGrpSpPr/>
            <p:nvPr/>
          </p:nvGrpSpPr>
          <p:grpSpPr>
            <a:xfrm>
              <a:off x="3925166" y="3940063"/>
              <a:ext cx="296586" cy="293005"/>
              <a:chOff x="3546641" y="3995693"/>
              <a:chExt cx="296586" cy="293005"/>
            </a:xfrm>
          </p:grpSpPr>
          <p:sp>
            <p:nvSpPr>
              <p:cNvPr id="52" name="円/楕円 51"/>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フリーフォーム 52"/>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spTree>
    <p:extLst>
      <p:ext uri="{BB962C8B-B14F-4D97-AF65-F5344CB8AC3E}">
        <p14:creationId xmlns:p14="http://schemas.microsoft.com/office/powerpoint/2010/main" val="4244835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0EDDDB4E-0D5A-4D42-94EA-1F109FBCD8B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7" name="オブジェクト 6" hidden="1">
                        <a:extLst>
                          <a:ext uri="{FF2B5EF4-FFF2-40B4-BE49-F238E27FC236}">
                            <a16:creationId xmlns:a16="http://schemas.microsoft.com/office/drawing/2014/main" id="{0EDDDB4E-0D5A-4D42-94EA-1F109FBCD8B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図 3" descr="カメラに接続中の画面の画像">
            <a:extLst>
              <a:ext uri="{FF2B5EF4-FFF2-40B4-BE49-F238E27FC236}">
                <a16:creationId xmlns:a16="http://schemas.microsoft.com/office/drawing/2014/main" id="{761A5AE9-63C9-49FB-811B-359EA9CCDF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9400" y="2356805"/>
            <a:ext cx="1913104" cy="3780000"/>
          </a:xfrm>
          <a:prstGeom prst="rect">
            <a:avLst/>
          </a:prstGeom>
          <a:ln w="9525">
            <a:solidFill>
              <a:schemeClr val="tx1">
                <a:lumMod val="50000"/>
                <a:lumOff val="50000"/>
              </a:schemeClr>
            </a:solidFill>
          </a:ln>
        </p:spPr>
      </p:pic>
      <p:sp>
        <p:nvSpPr>
          <p:cNvPr id="23" name="object 18">
            <a:extLst>
              <a:ext uri="{FF2B5EF4-FFF2-40B4-BE49-F238E27FC236}">
                <a16:creationId xmlns:a16="http://schemas.microsoft.com/office/drawing/2014/main" id="{84120372-64DA-4E54-A83F-BF6241F74A06}"/>
              </a:ext>
            </a:extLst>
          </p:cNvPr>
          <p:cNvSpPr txBox="1"/>
          <p:nvPr/>
        </p:nvSpPr>
        <p:spPr>
          <a:xfrm>
            <a:off x="318631" y="2276850"/>
            <a:ext cx="3060000" cy="3736279"/>
          </a:xfrm>
          <a:prstGeom prst="rect">
            <a:avLst/>
          </a:prstGeom>
        </p:spPr>
        <p:txBody>
          <a:bodyPr vert="horz" wrap="square" lIns="0" tIns="12065" rIns="0" bIns="0" rtlCol="0">
            <a:spAutoFit/>
          </a:bodyPr>
          <a:lstStyle/>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医師からの呼び出し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通知に応答します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医師が診察開始の呼び出しを</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行うと、画面上に</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オンライン診察の呼び出し</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通知が表示されます。</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呼び出し通知が届いたら</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latin typeface="BIZ UDゴシック" panose="020B0400000000000000" pitchFamily="49" charset="-128"/>
                <a:ea typeface="BIZ UDゴシック" panose="020B0400000000000000" pitchFamily="49" charset="-128"/>
                <a:cs typeface="Meiryo" charset="-128"/>
              </a:rPr>
              <a:t>	</a:t>
            </a:r>
            <a:r>
              <a:rPr lang="ja-JP" altLang="en-US" sz="1400" b="1" spc="5" dirty="0">
                <a:latin typeface="BIZ UDゴシック" panose="020B0400000000000000" pitchFamily="49" charset="-128"/>
                <a:ea typeface="BIZ UDゴシック" panose="020B0400000000000000" pitchFamily="49" charset="-128"/>
                <a:cs typeface="Meiryo" charset="-128"/>
              </a:rPr>
              <a:t>応答します。</a:t>
            </a:r>
            <a:endParaRPr lang="en-US" altLang="ja-JP" sz="14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診療の準備は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できましたか？と</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表示されるので</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kern="100" spc="5" dirty="0">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はい</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を選択します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❸	</a:t>
            </a:r>
            <a:r>
              <a:rPr lang="ja-JP" altLang="en-US" sz="1800" b="1" spc="5" dirty="0">
                <a:solidFill>
                  <a:prstClr val="black"/>
                </a:solidFill>
                <a:latin typeface="BIZ UDゴシック" panose="020B0400000000000000" pitchFamily="49" charset="-128"/>
                <a:ea typeface="BIZ UDゴシック" panose="020B0400000000000000" pitchFamily="49" charset="-128"/>
                <a:cs typeface="Meiryo" charset="-128"/>
              </a:rPr>
              <a:t>診療が始まります</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2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30" name="タイトル 9">
            <a:extLst>
              <a:ext uri="{FF2B5EF4-FFF2-40B4-BE49-F238E27FC236}">
                <a16:creationId xmlns:a16="http://schemas.microsoft.com/office/drawing/2014/main" id="{FDDA2747-DBA5-44E4-A04D-BE8E8CD8D716}"/>
              </a:ext>
            </a:extLst>
          </p:cNvPr>
          <p:cNvSpPr txBox="1">
            <a:spLocks/>
          </p:cNvSpPr>
          <p:nvPr/>
        </p:nvSpPr>
        <p:spPr>
          <a:xfrm>
            <a:off x="1598088" y="140505"/>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AoyagiKouzanFontT"/>
              </a:rPr>
              <a:t>ビデオ通話で診察</a:t>
            </a:r>
            <a:endParaRPr kumimoji="0" lang="ja-JP" altLang="en-US" sz="3200" kern="0" dirty="0">
              <a:latin typeface="BIZ UDゴシック" panose="020B0400000000000000" pitchFamily="49" charset="-128"/>
              <a:ea typeface="BIZ UDゴシック" panose="020B0400000000000000" pitchFamily="49" charset="-128"/>
            </a:endParaRPr>
          </a:p>
        </p:txBody>
      </p:sp>
      <p:sp>
        <p:nvSpPr>
          <p:cNvPr id="13" name="object 6">
            <a:extLst>
              <a:ext uri="{FF2B5EF4-FFF2-40B4-BE49-F238E27FC236}">
                <a16:creationId xmlns:a16="http://schemas.microsoft.com/office/drawing/2014/main" id="{11D7FA28-D6F3-4E50-81D2-2B905C1CCA23}"/>
              </a:ext>
            </a:extLst>
          </p:cNvPr>
          <p:cNvSpPr txBox="1"/>
          <p:nvPr/>
        </p:nvSpPr>
        <p:spPr>
          <a:xfrm>
            <a:off x="562212" y="1394750"/>
            <a:ext cx="7992000" cy="597858"/>
          </a:xfrm>
          <a:prstGeom prst="rect">
            <a:avLst/>
          </a:prstGeom>
        </p:spPr>
        <p:txBody>
          <a:bodyPr vert="horz" wrap="square" lIns="0" tIns="10860" rIns="0" bIns="0" rtlCol="0">
            <a:spAutoFit/>
          </a:bodyPr>
          <a:lstStyle/>
          <a:p>
            <a:pPr marL="10860" marR="4344" indent="36381">
              <a:lnSpc>
                <a:spcPct val="125000"/>
              </a:lnSpc>
              <a:spcBef>
                <a:spcPts val="85"/>
              </a:spcBef>
            </a:pPr>
            <a:r>
              <a:rPr lang="ja-JP" altLang="en-US" sz="1800" b="1" dirty="0">
                <a:latin typeface="BIZ UDゴシック" panose="020B0400000000000000" pitchFamily="49" charset="-128"/>
                <a:ea typeface="BIZ UDゴシック" panose="020B0400000000000000" pitchFamily="49" charset="-128"/>
                <a:cs typeface="Meiryo" charset="-128"/>
              </a:rPr>
              <a:t>予約時間内に医師から通知が届きます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0860" marR="4344" indent="36381">
              <a:lnSpc>
                <a:spcPct val="125000"/>
              </a:lnSpc>
              <a:spcBef>
                <a:spcPts val="85"/>
              </a:spcBef>
            </a:pPr>
            <a:r>
              <a:rPr lang="ja-JP" altLang="en-US" sz="1400" spc="5" dirty="0">
                <a:latin typeface="BIZ UDゴシック" panose="020B0400000000000000" pitchFamily="49" charset="-128"/>
                <a:ea typeface="BIZ UDゴシック" panose="020B0400000000000000" pitchFamily="49" charset="-128"/>
                <a:cs typeface="Meiryo" charset="-128"/>
              </a:rPr>
              <a:t>電波状況の良いプライバシーが確保できる場所で、診察を始められるようにしてお待ち下さい。</a:t>
            </a:r>
            <a:endParaRPr lang="ja-JP" altLang="en-US" sz="1400" b="1" dirty="0">
              <a:latin typeface="BIZ UDゴシック" panose="020B0400000000000000" pitchFamily="49" charset="-128"/>
              <a:ea typeface="BIZ UDゴシック" panose="020B0400000000000000" pitchFamily="49" charset="-128"/>
              <a:cs typeface="Meiryo" charset="-128"/>
            </a:endParaRPr>
          </a:p>
        </p:txBody>
      </p:sp>
      <p:grpSp>
        <p:nvGrpSpPr>
          <p:cNvPr id="31" name="図形グループ 30"/>
          <p:cNvGrpSpPr/>
          <p:nvPr/>
        </p:nvGrpSpPr>
        <p:grpSpPr>
          <a:xfrm>
            <a:off x="6489504" y="2213191"/>
            <a:ext cx="296586" cy="293005"/>
            <a:chOff x="4232441" y="3995693"/>
            <a:chExt cx="296586" cy="293005"/>
          </a:xfrm>
        </p:grpSpPr>
        <p:sp>
          <p:nvSpPr>
            <p:cNvPr id="36" name="円/楕円 35"/>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28" name="図形グループ 27"/>
          <p:cNvGrpSpPr>
            <a:grpSpLocks noChangeAspect="1"/>
          </p:cNvGrpSpPr>
          <p:nvPr/>
        </p:nvGrpSpPr>
        <p:grpSpPr>
          <a:xfrm>
            <a:off x="5707490" y="3874994"/>
            <a:ext cx="720000" cy="540000"/>
            <a:chOff x="3355262" y="5469690"/>
            <a:chExt cx="720000" cy="540000"/>
          </a:xfrm>
        </p:grpSpPr>
        <p:cxnSp>
          <p:nvCxnSpPr>
            <p:cNvPr id="33" name="カギ線コネクタ 3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5" name="グループ化 4" descr="画面に「診療の準備はできましたか？」と表示されおり、「はい」をタップしている画像">
            <a:extLst>
              <a:ext uri="{FF2B5EF4-FFF2-40B4-BE49-F238E27FC236}">
                <a16:creationId xmlns:a16="http://schemas.microsoft.com/office/drawing/2014/main" id="{214BCA27-65F2-46DD-AF85-7869D92DD472}"/>
              </a:ext>
            </a:extLst>
          </p:cNvPr>
          <p:cNvGrpSpPr/>
          <p:nvPr/>
        </p:nvGrpSpPr>
        <p:grpSpPr>
          <a:xfrm>
            <a:off x="3348831" y="2213191"/>
            <a:ext cx="2071862" cy="3926659"/>
            <a:chOff x="3348831" y="2213191"/>
            <a:chExt cx="2071862" cy="3926659"/>
          </a:xfrm>
        </p:grpSpPr>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6969" y="2359850"/>
              <a:ext cx="1913724" cy="3780000"/>
            </a:xfrm>
            <a:prstGeom prst="rect">
              <a:avLst/>
            </a:prstGeom>
            <a:ln w="9525">
              <a:solidFill>
                <a:schemeClr val="tx1">
                  <a:lumMod val="50000"/>
                  <a:lumOff val="50000"/>
                </a:schemeClr>
              </a:solidFill>
            </a:ln>
          </p:spPr>
        </p:pic>
        <p:sp>
          <p:nvSpPr>
            <p:cNvPr id="32" name="正方形/長方形 31"/>
            <p:cNvSpPr/>
            <p:nvPr/>
          </p:nvSpPr>
          <p:spPr>
            <a:xfrm>
              <a:off x="4520879" y="4270592"/>
              <a:ext cx="509414" cy="36083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4" name="図形グループ 43"/>
            <p:cNvGrpSpPr/>
            <p:nvPr/>
          </p:nvGrpSpPr>
          <p:grpSpPr>
            <a:xfrm>
              <a:off x="4368445" y="4123012"/>
              <a:ext cx="296586" cy="293005"/>
              <a:chOff x="3546641" y="3995693"/>
              <a:chExt cx="296586" cy="293005"/>
            </a:xfrm>
          </p:grpSpPr>
          <p:sp>
            <p:nvSpPr>
              <p:cNvPr id="45" name="円/楕円 44"/>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7" name="図形グループ 46"/>
            <p:cNvGrpSpPr/>
            <p:nvPr/>
          </p:nvGrpSpPr>
          <p:grpSpPr>
            <a:xfrm>
              <a:off x="3348831" y="2213191"/>
              <a:ext cx="296587" cy="293005"/>
              <a:chOff x="2897417" y="3995693"/>
              <a:chExt cx="296587" cy="293005"/>
            </a:xfrm>
          </p:grpSpPr>
          <p:sp>
            <p:nvSpPr>
              <p:cNvPr id="48" name="円/楕円 47"/>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テキスト ボックス 48"/>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3" name="図 2"/>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2075" y="4557114"/>
              <a:ext cx="360000" cy="410732"/>
            </a:xfrm>
            <a:prstGeom prst="rect">
              <a:avLst/>
            </a:prstGeom>
          </p:spPr>
        </p:pic>
      </p:grpSp>
    </p:spTree>
    <p:extLst>
      <p:ext uri="{BB962C8B-B14F-4D97-AF65-F5344CB8AC3E}">
        <p14:creationId xmlns:p14="http://schemas.microsoft.com/office/powerpoint/2010/main" val="30676045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9">
            <a:extLst>
              <a:ext uri="{FF2B5EF4-FFF2-40B4-BE49-F238E27FC236}">
                <a16:creationId xmlns:a16="http://schemas.microsoft.com/office/drawing/2014/main" id="{FDDA2747-DBA5-44E4-A04D-BE8E8CD8D716}"/>
              </a:ext>
            </a:extLst>
          </p:cNvPr>
          <p:cNvSpPr txBox="1">
            <a:spLocks/>
          </p:cNvSpPr>
          <p:nvPr/>
        </p:nvSpPr>
        <p:spPr>
          <a:xfrm>
            <a:off x="1676400" y="239885"/>
            <a:ext cx="67077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オンライン診療・服薬指導アプリ</a:t>
            </a:r>
            <a:r>
              <a:rPr lang="en-US" altLang="ja-JP" sz="1800" dirty="0">
                <a:latin typeface="BIZ UDゴシック" panose="020B0400000000000000" pitchFamily="49" charset="-128"/>
                <a:ea typeface="BIZ UDゴシック" panose="020B0400000000000000" pitchFamily="49" charset="-128"/>
              </a:rPr>
              <a:t>CLINICS</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kumimoji="0" lang="ja-JP" altLang="en-US" sz="3200" kern="0" dirty="0">
                <a:latin typeface="BIZ UDゴシック" panose="020B0400000000000000" pitchFamily="49" charset="-128"/>
                <a:ea typeface="BIZ UDゴシック" panose="020B0400000000000000" pitchFamily="49" charset="-128"/>
              </a:rPr>
              <a:t>操作に困ったときのご案内</a:t>
            </a:r>
          </a:p>
        </p:txBody>
      </p:sp>
      <p:pic>
        <p:nvPicPr>
          <p:cNvPr id="4" name="図 3" descr="患者様ヘルプページのQRコード"/>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554" y="2901758"/>
            <a:ext cx="1404000" cy="1404000"/>
          </a:xfrm>
          <a:prstGeom prst="rect">
            <a:avLst/>
          </a:prstGeom>
        </p:spPr>
      </p:pic>
      <p:sp>
        <p:nvSpPr>
          <p:cNvPr id="7" name="object 18">
            <a:extLst>
              <a:ext uri="{FF2B5EF4-FFF2-40B4-BE49-F238E27FC236}">
                <a16:creationId xmlns:a16="http://schemas.microsoft.com/office/drawing/2014/main" id="{84120372-64DA-4E54-A83F-BF6241F74A06}"/>
              </a:ext>
            </a:extLst>
          </p:cNvPr>
          <p:cNvSpPr txBox="1"/>
          <p:nvPr/>
        </p:nvSpPr>
        <p:spPr>
          <a:xfrm>
            <a:off x="1852200" y="1377758"/>
            <a:ext cx="6987000" cy="4762971"/>
          </a:xfrm>
          <a:prstGeom prst="rect">
            <a:avLst/>
          </a:prstGeom>
        </p:spPr>
        <p:txBody>
          <a:bodyPr vert="horz" wrap="square" lIns="0" tIns="12065" rIns="0" bIns="0" rtlCol="0">
            <a:spAutoFit/>
          </a:bodyPr>
          <a:lstStyle/>
          <a:p>
            <a:pPr marL="12700">
              <a:lnSpc>
                <a:spcPct val="125000"/>
              </a:lnSpc>
              <a:spcBef>
                <a:spcPts val="95"/>
              </a:spcBef>
              <a:tabLst>
                <a:tab pos="352425"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お問い合わせフォーム</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下記のお問い合わせフォームをご活用ください。</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左の</a:t>
            </a:r>
            <a:r>
              <a:rPr lang="en-US" altLang="ja-JP" sz="1800" b="1" dirty="0">
                <a:latin typeface="BIZ UDゴシック" panose="020B0400000000000000" pitchFamily="49" charset="-128"/>
                <a:ea typeface="BIZ UDゴシック" panose="020B0400000000000000" pitchFamily="49" charset="-128"/>
                <a:cs typeface="Meiryo" charset="-128"/>
              </a:rPr>
              <a:t>QR</a:t>
            </a:r>
            <a:r>
              <a:rPr lang="ja-JP" altLang="en-US" sz="1800" b="1" dirty="0">
                <a:latin typeface="BIZ UDゴシック" panose="020B0400000000000000" pitchFamily="49" charset="-128"/>
                <a:ea typeface="BIZ UDゴシック" panose="020B0400000000000000" pitchFamily="49" charset="-128"/>
                <a:cs typeface="Meiryo" charset="-128"/>
              </a:rPr>
              <a:t>コードからもご覧いただけます。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en-US" altLang="ja-JP" sz="1800" b="1" dirty="0">
                <a:solidFill>
                  <a:srgbClr val="4472C4"/>
                </a:solidFill>
                <a:effectLst/>
                <a:latin typeface="BIZ UDゴシック" panose="020B0400000000000000" pitchFamily="49" charset="-128"/>
                <a:ea typeface="BIZ UDゴシック" panose="020B0400000000000000" pitchFamily="49" charset="-128"/>
                <a:cs typeface="Meiryo" charset="-128"/>
              </a:rPr>
              <a:t>https://clinics-support.medley.life/hc/ja/requests/new</a:t>
            </a:r>
          </a:p>
          <a:p>
            <a:pPr marL="12700">
              <a:lnSpc>
                <a:spcPct val="125000"/>
              </a:lnSpc>
              <a:spcBef>
                <a:spcPts val="600"/>
              </a:spcBef>
              <a:tabLst>
                <a:tab pos="352425"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患者様ヘルプページ</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ご利用に際してお困りのときは、</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左の</a:t>
            </a:r>
            <a:r>
              <a:rPr lang="en-US" altLang="ja-JP" sz="1800" b="1" dirty="0">
                <a:latin typeface="BIZ UDゴシック" panose="020B0400000000000000" pitchFamily="49" charset="-128"/>
                <a:ea typeface="BIZ UDゴシック" panose="020B0400000000000000" pitchFamily="49" charset="-128"/>
                <a:cs typeface="Meiryo" charset="-128"/>
              </a:rPr>
              <a:t>QR</a:t>
            </a:r>
            <a:r>
              <a:rPr lang="ja-JP" altLang="en-US" sz="1800" b="1" dirty="0">
                <a:latin typeface="BIZ UDゴシック" panose="020B0400000000000000" pitchFamily="49" charset="-128"/>
                <a:ea typeface="BIZ UDゴシック" panose="020B0400000000000000" pitchFamily="49" charset="-128"/>
                <a:cs typeface="Meiryo" charset="-128"/>
              </a:rPr>
              <a:t>コードから患者様ヘルプページをも覧いただけます。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en-US" altLang="ja-JP" sz="1800" b="1" dirty="0">
                <a:solidFill>
                  <a:srgbClr val="4472C4"/>
                </a:solidFill>
                <a:latin typeface="BIZ UDゴシック" panose="020B0400000000000000" pitchFamily="49" charset="-128"/>
                <a:ea typeface="BIZ UDゴシック" panose="020B0400000000000000" pitchFamily="49" charset="-128"/>
                <a:cs typeface="Meiryo" charset="-128"/>
              </a:rPr>
              <a:t>https://clinics-support.medley.life/hc/ja</a:t>
            </a:r>
          </a:p>
          <a:p>
            <a:pPr marL="12700">
              <a:lnSpc>
                <a:spcPct val="125000"/>
              </a:lnSpc>
              <a:spcBef>
                <a:spcPts val="95"/>
              </a:spcBef>
              <a:tabLst>
                <a:tab pos="352425" algn="l"/>
              </a:tabLst>
            </a:pPr>
            <a:endParaRPr lang="en-US" altLang="ja-JP" sz="1800" b="1" dirty="0">
              <a:solidFill>
                <a:srgbClr val="4472C4"/>
              </a:solidFill>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CLINICS</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患者相談窓口</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患者様ヘルプページをご覧いただいても解決できなかった場合は、</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lnSpc>
                <a:spcPct val="125000"/>
              </a:lnSpc>
              <a:spcBef>
                <a:spcPts val="9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下記相談窓口までお気軽にご連絡ください。</a:t>
            </a:r>
            <a:endParaRPr lang="en-US" altLang="ja-JP" sz="1800" b="1" dirty="0">
              <a:latin typeface="BIZ UDゴシック" panose="020B0400000000000000" pitchFamily="49" charset="-128"/>
              <a:ea typeface="BIZ UDゴシック" panose="020B0400000000000000" pitchFamily="49" charset="-128"/>
              <a:cs typeface="Meiryo" charset="-128"/>
            </a:endParaRPr>
          </a:p>
          <a:p>
            <a:pPr>
              <a:lnSpc>
                <a:spcPct val="125000"/>
              </a:lnSpc>
            </a:pPr>
            <a:r>
              <a:rPr lang="ja-JP" altLang="ja-JP" sz="1800" b="1" dirty="0">
                <a:latin typeface="BIZ UDゴシック" panose="020B0400000000000000" pitchFamily="49" charset="-128"/>
                <a:ea typeface="BIZ UDゴシック" panose="020B0400000000000000" pitchFamily="49" charset="-128"/>
                <a:cs typeface="Meiryo" charset="-128"/>
              </a:rPr>
              <a:t>電話：</a:t>
            </a:r>
            <a:r>
              <a:rPr lang="en-US" altLang="ja-JP" sz="2400" b="1" dirty="0">
                <a:latin typeface="BIZ UDゴシック" panose="020B0400000000000000" pitchFamily="49" charset="-128"/>
                <a:ea typeface="BIZ UDゴシック" panose="020B0400000000000000" pitchFamily="49" charset="-128"/>
                <a:cs typeface="Meiryo" charset="-128"/>
              </a:rPr>
              <a:t>0120-13-1540</a:t>
            </a:r>
            <a:r>
              <a:rPr lang="ja-JP" altLang="ja-JP" sz="1800" b="1" dirty="0">
                <a:latin typeface="BIZ UDゴシック" panose="020B0400000000000000" pitchFamily="49" charset="-128"/>
                <a:ea typeface="BIZ UDゴシック" panose="020B0400000000000000" pitchFamily="49" charset="-128"/>
                <a:cs typeface="Meiryo" charset="-128"/>
              </a:rPr>
              <a:t>（平日</a:t>
            </a:r>
            <a:r>
              <a:rPr lang="en-US" altLang="ja-JP" sz="1800" b="1" dirty="0">
                <a:latin typeface="BIZ UDゴシック" panose="020B0400000000000000" pitchFamily="49" charset="-128"/>
                <a:ea typeface="BIZ UDゴシック" panose="020B0400000000000000" pitchFamily="49" charset="-128"/>
                <a:cs typeface="Meiryo" charset="-128"/>
              </a:rPr>
              <a:t>9</a:t>
            </a:r>
            <a:r>
              <a:rPr lang="ja-JP" altLang="ja-JP" sz="1800" b="1" dirty="0">
                <a:latin typeface="BIZ UDゴシック" panose="020B0400000000000000" pitchFamily="49" charset="-128"/>
                <a:ea typeface="BIZ UDゴシック" panose="020B0400000000000000" pitchFamily="49" charset="-128"/>
                <a:cs typeface="Meiryo" charset="-128"/>
              </a:rPr>
              <a:t>～</a:t>
            </a:r>
            <a:r>
              <a:rPr lang="en-US" altLang="ja-JP" sz="1800" b="1" dirty="0">
                <a:latin typeface="BIZ UDゴシック" panose="020B0400000000000000" pitchFamily="49" charset="-128"/>
                <a:ea typeface="BIZ UDゴシック" panose="020B0400000000000000" pitchFamily="49" charset="-128"/>
                <a:cs typeface="Meiryo" charset="-128"/>
              </a:rPr>
              <a:t>19</a:t>
            </a:r>
            <a:r>
              <a:rPr lang="ja-JP" altLang="ja-JP" sz="1800" b="1" dirty="0">
                <a:latin typeface="BIZ UDゴシック" panose="020B0400000000000000" pitchFamily="49" charset="-128"/>
                <a:ea typeface="BIZ UDゴシック" panose="020B0400000000000000" pitchFamily="49" charset="-128"/>
                <a:cs typeface="Meiryo" charset="-128"/>
              </a:rPr>
              <a:t>時）</a:t>
            </a:r>
            <a:endParaRPr lang="en-US" altLang="ja-JP" sz="1800" dirty="0">
              <a:latin typeface="BIZ UDゴシック" panose="020B0400000000000000" pitchFamily="49" charset="-128"/>
              <a:ea typeface="BIZ UDゴシック" panose="020B0400000000000000" pitchFamily="49" charset="-128"/>
              <a:cs typeface="Meiryo" charset="-128"/>
            </a:endParaRPr>
          </a:p>
        </p:txBody>
      </p:sp>
      <p:sp>
        <p:nvSpPr>
          <p:cNvPr id="8"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pic>
        <p:nvPicPr>
          <p:cNvPr id="18490" name="Object" descr="お問い合わせフォームのQRコード">
            <a:extLst>
              <a:ext uri="{FF2B5EF4-FFF2-40B4-BE49-F238E27FC236}">
                <a16:creationId xmlns:a16="http://schemas.microsoft.com/office/drawing/2014/main" id="{76DC808E-B3E2-4FB7-BCF9-DEAB4415C419}"/>
              </a:ext>
            </a:extLst>
          </p:cNvPr>
          <p:cNvPicPr preferRelativeResize="0">
            <a:picLocks noChangeArrowheads="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2804" y="1377758"/>
            <a:ext cx="1333500" cy="1524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spTree>
    <p:extLst>
      <p:ext uri="{BB962C8B-B14F-4D97-AF65-F5344CB8AC3E}">
        <p14:creationId xmlns:p14="http://schemas.microsoft.com/office/powerpoint/2010/main" val="1864724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サブタイトル 2"/>
          <p:cNvSpPr txBox="1">
            <a:spLocks/>
          </p:cNvSpPr>
          <p:nvPr/>
        </p:nvSpPr>
        <p:spPr>
          <a:xfrm>
            <a:off x="1972696" y="994623"/>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4000" dirty="0">
                <a:solidFill>
                  <a:srgbClr val="009650"/>
                </a:solidFill>
                <a:latin typeface="BIZ UDゴシック" panose="020B0400000000000000" pitchFamily="49" charset="-128"/>
                <a:ea typeface="BIZ UDゴシック" panose="020B0400000000000000" pitchFamily="49" charset="-128"/>
              </a:rPr>
              <a:t>1</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オンライン診療とは</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何かを知りましょう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3" name="Picture 2" descr="パソコンのモニターを見せる医師のイラスト">
            <a:extLst>
              <a:ext uri="{FF2B5EF4-FFF2-40B4-BE49-F238E27FC236}">
                <a16:creationId xmlns:a16="http://schemas.microsoft.com/office/drawing/2014/main" id="{978E008C-D917-461B-B999-F50C0E7179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94623"/>
            <a:ext cx="1368000" cy="145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774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オンライン診療アプリ「ヤードック」の利用の流れを表すイラスト">
            <a:extLst>
              <a:ext uri="{FF2B5EF4-FFF2-40B4-BE49-F238E27FC236}">
                <a16:creationId xmlns:a16="http://schemas.microsoft.com/office/drawing/2014/main" id="{17D86C31-1BE1-40AE-8B5F-3472D87D4C9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95400" y="2971800"/>
            <a:ext cx="6588000" cy="1134232"/>
          </a:xfrm>
          <a:prstGeom prst="rect">
            <a:avLst/>
          </a:prstGeom>
        </p:spPr>
      </p:pic>
      <p:sp>
        <p:nvSpPr>
          <p:cNvPr id="3" name="サブタイトル 2"/>
          <p:cNvSpPr>
            <a:spLocks noGrp="1"/>
          </p:cNvSpPr>
          <p:nvPr>
            <p:ph type="subTitle" idx="4294967295"/>
          </p:nvPr>
        </p:nvSpPr>
        <p:spPr>
          <a:xfrm>
            <a:off x="515112" y="1399032"/>
            <a:ext cx="8280000" cy="1440000"/>
          </a:xfrm>
          <a:prstGeom prst="rect">
            <a:avLst/>
          </a:prstGeom>
        </p:spPr>
        <p:txBody>
          <a:bodyPr>
            <a:noAutofit/>
          </a:bodyPr>
          <a:lstStyle/>
          <a:p>
            <a:r>
              <a:rPr lang="en-US" altLang="ja-JP" b="1" dirty="0" err="1">
                <a:latin typeface="BIZ UDゴシック" panose="020B0400000000000000" pitchFamily="49" charset="-128"/>
                <a:ea typeface="BIZ UDゴシック" panose="020B0400000000000000" pitchFamily="49" charset="-128"/>
                <a:cs typeface="Meiryo" charset="-128"/>
              </a:rPr>
              <a:t>YaDoc</a:t>
            </a:r>
            <a:r>
              <a:rPr lang="ja-JP" altLang="en-US"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ヤードック</a:t>
            </a:r>
            <a:r>
              <a:rPr lang="ja-JP" altLang="en-US" dirty="0">
                <a:latin typeface="BIZ UDゴシック" panose="020B0400000000000000" pitchFamily="49" charset="-128"/>
                <a:ea typeface="BIZ UDゴシック" panose="020B0400000000000000" pitchFamily="49" charset="-128"/>
                <a:cs typeface="Meiryo" charset="-128"/>
              </a:rPr>
              <a:t>］</a:t>
            </a:r>
          </a:p>
          <a:p>
            <a:r>
              <a:rPr lang="ja-JP" altLang="en-US" b="1" dirty="0">
                <a:latin typeface="BIZ UDゴシック" panose="020B0400000000000000" pitchFamily="49" charset="-128"/>
                <a:ea typeface="BIZ UDゴシック" panose="020B0400000000000000" pitchFamily="49" charset="-128"/>
                <a:cs typeface="Meiryo" charset="-128"/>
              </a:rPr>
              <a:t>スマートフォンなどの端末を使用し</a:t>
            </a:r>
            <a:r>
              <a:rPr lang="ja-JP" altLang="en-US" b="1" spc="-700" dirty="0">
                <a:latin typeface="BIZ UDゴシック" panose="020B0400000000000000" pitchFamily="49" charset="-128"/>
                <a:ea typeface="BIZ UDゴシック" panose="020B0400000000000000" pitchFamily="49" charset="-128"/>
                <a:cs typeface="Meiryo" charset="-128"/>
              </a:rPr>
              <a:t>て</a:t>
            </a:r>
            <a:r>
              <a:rPr lang="ja-JP" altLang="en-US" b="1" dirty="0">
                <a:latin typeface="BIZ UDゴシック" panose="020B0400000000000000" pitchFamily="49" charset="-128"/>
                <a:ea typeface="BIZ UDゴシック" panose="020B0400000000000000" pitchFamily="49" charset="-128"/>
                <a:cs typeface="Meiryo" charset="-128"/>
              </a:rPr>
              <a:t>「オンライン診療</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を</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利用できるサービスです。それ以外に疾患管理のサービスもありますが、</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今回</a:t>
            </a:r>
            <a:r>
              <a:rPr lang="ja-JP" altLang="en-US" b="1" spc="-700" dirty="0">
                <a:latin typeface="BIZ UDゴシック" panose="020B0400000000000000" pitchFamily="49" charset="-128"/>
                <a:ea typeface="BIZ UDゴシック" panose="020B0400000000000000" pitchFamily="49" charset="-128"/>
                <a:cs typeface="Meiryo" charset="-128"/>
              </a:rPr>
              <a:t>は</a:t>
            </a:r>
            <a:r>
              <a:rPr lang="ja-JP" altLang="en-US" b="1" dirty="0">
                <a:latin typeface="BIZ UDゴシック" panose="020B0400000000000000" pitchFamily="49" charset="-128"/>
                <a:ea typeface="BIZ UDゴシック" panose="020B0400000000000000" pitchFamily="49" charset="-128"/>
                <a:cs typeface="Meiryo" charset="-128"/>
              </a:rPr>
              <a:t>「オンライン診療</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についてご紹介します。</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sz="1000" b="1" dirty="0">
              <a:latin typeface="BIZ UDゴシック" panose="020B0400000000000000" pitchFamily="49" charset="-128"/>
              <a:ea typeface="BIZ UDゴシック" panose="020B0400000000000000" pitchFamily="49" charset="-128"/>
              <a:cs typeface="Meiryo" charset="-128"/>
            </a:endParaRP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ご利用までの流れ</a:t>
            </a:r>
            <a:endParaRPr lang="ja-JP" altLang="en-US" dirty="0">
              <a:solidFill>
                <a:srgbClr val="009650"/>
              </a:solidFill>
              <a:latin typeface="BIZ UDゴシック" panose="020B0400000000000000" pitchFamily="49" charset="-128"/>
              <a:ea typeface="BIZ UDゴシック" panose="020B0400000000000000" pitchFamily="49" charset="-128"/>
            </a:endParaRPr>
          </a:p>
        </p:txBody>
      </p:sp>
      <p:sp>
        <p:nvSpPr>
          <p:cNvPr id="32" name="タイトル 9">
            <a:extLst>
              <a:ext uri="{FF2B5EF4-FFF2-40B4-BE49-F238E27FC236}">
                <a16:creationId xmlns:a16="http://schemas.microsoft.com/office/drawing/2014/main" id="{CA2B6507-1ACA-453C-97C4-5D298B773253}"/>
              </a:ext>
            </a:extLst>
          </p:cNvPr>
          <p:cNvSpPr txBox="1">
            <a:spLocks/>
          </p:cNvSpPr>
          <p:nvPr/>
        </p:nvSpPr>
        <p:spPr>
          <a:xfrm>
            <a:off x="2095953" y="585403"/>
            <a:ext cx="7200000" cy="509216"/>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endParaRPr kumimoji="0" lang="ja-JP" altLang="en-US" sz="2737" kern="0" dirty="0">
              <a:latin typeface="BIZ UDゴシック" panose="020B0400000000000000" pitchFamily="49" charset="-128"/>
              <a:ea typeface="BIZ UDゴシック" panose="020B0400000000000000" pitchFamily="49" charset="-128"/>
            </a:endParaRPr>
          </a:p>
          <a:p>
            <a:pPr marL="10860">
              <a:spcBef>
                <a:spcPts val="85"/>
              </a:spcBef>
              <a:tabLst>
                <a:tab pos="270955" algn="l"/>
              </a:tabLst>
            </a:pPr>
            <a:endParaRPr kumimoji="0" lang="ja-JP" altLang="en-US" sz="2737" kern="0" dirty="0">
              <a:latin typeface="BIZ UDゴシック" panose="020B0400000000000000" pitchFamily="49" charset="-128"/>
              <a:ea typeface="BIZ UDゴシック" panose="020B0400000000000000" pitchFamily="49" charset="-128"/>
            </a:endParaRPr>
          </a:p>
        </p:txBody>
      </p:sp>
      <p:sp>
        <p:nvSpPr>
          <p:cNvPr id="8" name="タイトル 9">
            <a:extLst>
              <a:ext uri="{FF2B5EF4-FFF2-40B4-BE49-F238E27FC236}">
                <a16:creationId xmlns:a16="http://schemas.microsoft.com/office/drawing/2014/main" id="{DBEA4F5A-816A-4EE7-87E3-93979DCD151A}"/>
              </a:ext>
            </a:extLst>
          </p:cNvPr>
          <p:cNvSpPr txBox="1">
            <a:spLocks noGrp="1"/>
          </p:cNvSpPr>
          <p:nvPr>
            <p:ph type="ctrTitle" idx="4294967295"/>
          </p:nvPr>
        </p:nvSpPr>
        <p:spPr>
          <a:xfrm>
            <a:off x="1846800" y="500746"/>
            <a:ext cx="6840000" cy="54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endParaRPr lang="ja-JP" altLang="en-US" sz="2737" dirty="0">
              <a:latin typeface="BIZ UDゴシック" panose="020B0400000000000000" pitchFamily="49" charset="-128"/>
              <a:ea typeface="BIZ UDゴシック" panose="020B0400000000000000" pitchFamily="49" charset="-128"/>
            </a:endParaRPr>
          </a:p>
          <a:p>
            <a:pPr marL="10860">
              <a:spcBef>
                <a:spcPts val="85"/>
              </a:spcBef>
              <a:tabLst>
                <a:tab pos="270955" algn="l"/>
              </a:tabLst>
            </a:pPr>
            <a:r>
              <a:rPr lang="ja-JP" altLang="en-US" sz="3200" dirty="0">
                <a:latin typeface="BIZ UDゴシック" panose="020B0400000000000000" pitchFamily="49" charset="-128"/>
                <a:ea typeface="BIZ UDゴシック" panose="020B0400000000000000" pitchFamily="49" charset="-128"/>
              </a:rPr>
              <a:t>オ</a:t>
            </a:r>
            <a:r>
              <a:rPr lang="ja-JP" altLang="en-US" sz="3200" spc="8" dirty="0">
                <a:latin typeface="BIZ UDゴシック" panose="020B0400000000000000" pitchFamily="49" charset="-128"/>
                <a:ea typeface="BIZ UDゴシック" panose="020B0400000000000000" pitchFamily="49" charset="-128"/>
              </a:rPr>
              <a:t>ン</a:t>
            </a:r>
            <a:r>
              <a:rPr lang="ja-JP" altLang="en-US" sz="3200" spc="-13" dirty="0">
                <a:latin typeface="BIZ UDゴシック" panose="020B0400000000000000" pitchFamily="49" charset="-128"/>
                <a:ea typeface="BIZ UDゴシック" panose="020B0400000000000000" pitchFamily="49" charset="-128"/>
              </a:rPr>
              <a:t>ラ</a:t>
            </a:r>
            <a:r>
              <a:rPr lang="ja-JP" altLang="en-US" sz="3200" spc="-22" dirty="0">
                <a:latin typeface="BIZ UDゴシック" panose="020B0400000000000000" pitchFamily="49" charset="-128"/>
                <a:ea typeface="BIZ UDゴシック" panose="020B0400000000000000" pitchFamily="49" charset="-128"/>
              </a:rPr>
              <a:t>イ</a:t>
            </a:r>
            <a:r>
              <a:rPr lang="ja-JP" altLang="en-US" sz="3200" spc="8" dirty="0">
                <a:latin typeface="BIZ UDゴシック" panose="020B0400000000000000" pitchFamily="49" charset="-128"/>
                <a:ea typeface="BIZ UDゴシック" panose="020B0400000000000000" pitchFamily="49" charset="-128"/>
              </a:rPr>
              <a:t>ン</a:t>
            </a:r>
            <a:r>
              <a:rPr lang="ja-JP" altLang="en-US" sz="3200" dirty="0">
                <a:latin typeface="BIZ UDゴシック" panose="020B0400000000000000" pitchFamily="49" charset="-128"/>
                <a:ea typeface="BIZ UDゴシック" panose="020B0400000000000000" pitchFamily="49" charset="-128"/>
              </a:rPr>
              <a:t>診療</a:t>
            </a:r>
            <a:r>
              <a:rPr lang="ja-JP" altLang="en-US" sz="3200" spc="5" dirty="0">
                <a:latin typeface="BIZ UDゴシック" panose="020B0400000000000000" pitchFamily="49" charset="-128"/>
                <a:ea typeface="BIZ UDゴシック" panose="020B0400000000000000" pitchFamily="49" charset="-128"/>
              </a:rPr>
              <a:t>ア</a:t>
            </a:r>
            <a:r>
              <a:rPr lang="ja-JP" altLang="en-US" sz="3200" spc="-5" dirty="0">
                <a:latin typeface="BIZ UDゴシック" panose="020B0400000000000000" pitchFamily="49" charset="-128"/>
                <a:ea typeface="BIZ UDゴシック" panose="020B0400000000000000" pitchFamily="49" charset="-128"/>
              </a:rPr>
              <a:t>プ</a:t>
            </a:r>
            <a:r>
              <a:rPr lang="ja-JP" altLang="en-US" sz="3200" spc="-13" dirty="0">
                <a:latin typeface="BIZ UDゴシック" panose="020B0400000000000000" pitchFamily="49" charset="-128"/>
                <a:ea typeface="BIZ UDゴシック" panose="020B0400000000000000" pitchFamily="49" charset="-128"/>
              </a:rPr>
              <a:t>リ</a:t>
            </a:r>
            <a:r>
              <a:rPr lang="en-US" altLang="ja-JP" sz="3200" spc="-13" dirty="0" err="1">
                <a:latin typeface="BIZ UDゴシック" panose="020B0400000000000000" pitchFamily="49" charset="-128"/>
                <a:ea typeface="BIZ UDゴシック" panose="020B0400000000000000" pitchFamily="49" charset="-128"/>
              </a:rPr>
              <a:t>YaDoc</a:t>
            </a:r>
            <a:r>
              <a:rPr lang="en-US" altLang="ja-JP" sz="3200" spc="-13" dirty="0">
                <a:latin typeface="BIZ UDゴシック" panose="020B0400000000000000" pitchFamily="49" charset="-128"/>
                <a:ea typeface="BIZ UDゴシック" panose="020B0400000000000000" pitchFamily="49" charset="-128"/>
              </a:rPr>
              <a:t> </a:t>
            </a:r>
            <a:endParaRPr lang="ja-JP" altLang="en-US" sz="3200" dirty="0">
              <a:latin typeface="BIZ UDゴシック" panose="020B0400000000000000" pitchFamily="49" charset="-128"/>
              <a:ea typeface="BIZ UDゴシック" panose="020B0400000000000000" pitchFamily="49" charset="-128"/>
            </a:endParaRPr>
          </a:p>
        </p:txBody>
      </p:sp>
      <p:sp>
        <p:nvSpPr>
          <p:cNvPr id="11" name="object 5">
            <a:extLst>
              <a:ext uri="{FF2B5EF4-FFF2-40B4-BE49-F238E27FC236}">
                <a16:creationId xmlns:a16="http://schemas.microsoft.com/office/drawing/2014/main" id="{DFC2B4B2-3ECD-41FF-A6BD-C9F28D9E3414}"/>
              </a:ext>
            </a:extLst>
          </p:cNvPr>
          <p:cNvSpPr txBox="1"/>
          <p:nvPr/>
        </p:nvSpPr>
        <p:spPr>
          <a:xfrm>
            <a:off x="618565" y="5921931"/>
            <a:ext cx="7838338" cy="226410"/>
          </a:xfrm>
          <a:prstGeom prst="rect">
            <a:avLst/>
          </a:prstGeom>
        </p:spPr>
        <p:txBody>
          <a:bodyPr vert="horz" wrap="square" lIns="0" tIns="10860" rIns="0" bIns="0" rtlCol="0">
            <a:spAutoFit/>
          </a:bodyPr>
          <a:lstStyle/>
          <a:p>
            <a:pPr marL="10860">
              <a:spcBef>
                <a:spcPts val="85"/>
              </a:spcBef>
            </a:pPr>
            <a:r>
              <a:rPr lang="en-US" altLang="ja-JP" sz="1400" b="1" spc="-13" dirty="0">
                <a:latin typeface="BIZ UDゴシック" panose="020B0400000000000000" pitchFamily="49" charset="-128"/>
                <a:ea typeface="BIZ UDゴシック" panose="020B0400000000000000" pitchFamily="49" charset="-128"/>
                <a:cs typeface="AoyagiKouzanFontT"/>
              </a:rPr>
              <a:t>※</a:t>
            </a:r>
            <a:r>
              <a:rPr lang="ja-JP" altLang="en-US" sz="1400" b="1" spc="-13" dirty="0">
                <a:latin typeface="BIZ UDゴシック" panose="020B0400000000000000" pitchFamily="49" charset="-128"/>
                <a:ea typeface="BIZ UDゴシック" panose="020B0400000000000000" pitchFamily="49" charset="-128"/>
                <a:cs typeface="AoyagiKouzanFontT"/>
              </a:rPr>
              <a:t>　本サービスは無料でご利用できま</a:t>
            </a:r>
            <a:r>
              <a:rPr lang="ja-JP" altLang="en-US" sz="1400" b="1" spc="-750" dirty="0">
                <a:latin typeface="BIZ UDゴシック" panose="020B0400000000000000" pitchFamily="49" charset="-128"/>
                <a:ea typeface="BIZ UDゴシック" panose="020B0400000000000000" pitchFamily="49" charset="-128"/>
                <a:cs typeface="AoyagiKouzanFontT"/>
              </a:rPr>
              <a:t>す</a:t>
            </a:r>
            <a:r>
              <a:rPr lang="ja-JP" altLang="en-US" sz="1400" b="1" spc="-13" dirty="0">
                <a:latin typeface="BIZ UDゴシック" panose="020B0400000000000000" pitchFamily="49" charset="-128"/>
                <a:ea typeface="BIZ UDゴシック" panose="020B0400000000000000" pitchFamily="49" charset="-128"/>
                <a:cs typeface="AoyagiKouzanFontT"/>
              </a:rPr>
              <a:t>（ただし通話にかかる通信費、および診察費は必要です</a:t>
            </a:r>
            <a:r>
              <a:rPr lang="ja-JP" altLang="en-US" sz="1400" b="1" spc="-750" dirty="0">
                <a:latin typeface="BIZ UDゴシック" panose="020B0400000000000000" pitchFamily="49" charset="-128"/>
                <a:ea typeface="BIZ UDゴシック" panose="020B0400000000000000" pitchFamily="49" charset="-128"/>
                <a:cs typeface="AoyagiKouzanFontT"/>
              </a:rPr>
              <a:t>）</a:t>
            </a:r>
            <a:r>
              <a:rPr lang="ja-JP" altLang="en-US" sz="1400" b="1" spc="-13" dirty="0">
                <a:latin typeface="BIZ UDゴシック" panose="020B0400000000000000" pitchFamily="49" charset="-128"/>
                <a:ea typeface="BIZ UDゴシック" panose="020B0400000000000000" pitchFamily="49" charset="-128"/>
                <a:cs typeface="AoyagiKouzanFontT"/>
              </a:rPr>
              <a:t>。</a:t>
            </a:r>
            <a:endParaRPr sz="1400" dirty="0">
              <a:latin typeface="BIZ UDゴシック" panose="020B0400000000000000" pitchFamily="49" charset="-128"/>
              <a:ea typeface="BIZ UDゴシック" panose="020B0400000000000000" pitchFamily="49" charset="-128"/>
              <a:cs typeface="AoyagiKouzanFontT"/>
            </a:endParaRPr>
          </a:p>
        </p:txBody>
      </p:sp>
      <p:sp>
        <p:nvSpPr>
          <p:cNvPr id="2" name="正方形/長方形 1"/>
          <p:cNvSpPr/>
          <p:nvPr/>
        </p:nvSpPr>
        <p:spPr>
          <a:xfrm>
            <a:off x="1046945" y="4238800"/>
            <a:ext cx="1800000" cy="1384995"/>
          </a:xfrm>
          <a:prstGeom prst="rect">
            <a:avLst/>
          </a:prstGeom>
        </p:spPr>
        <p:txBody>
          <a:bodyPr>
            <a:spAutoFit/>
          </a:bodyPr>
          <a:lstStyle/>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オンライン診療対応の医療機関を探す</a:t>
            </a: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希望する医療機関で</a:t>
            </a:r>
            <a:endParaRPr lang="en-US" altLang="ja-JP" sz="14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オンライン診察を</a:t>
            </a:r>
            <a:endParaRPr lang="en-US" altLang="ja-JP" sz="14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行っているかどうか</a:t>
            </a:r>
            <a:endParaRPr lang="en-US" altLang="ja-JP" sz="14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確認します。</a:t>
            </a:r>
            <a:endParaRPr lang="ja-JP" altLang="en-US" sz="1400" dirty="0">
              <a:solidFill>
                <a:srgbClr val="000000"/>
              </a:solidFill>
              <a:effectLst/>
              <a:latin typeface="BIZ UDゴシック" panose="020B0400000000000000" pitchFamily="49" charset="-128"/>
              <a:ea typeface="BIZ UDゴシック" panose="020B0400000000000000" pitchFamily="49" charset="-128"/>
              <a:cs typeface="Meiryo" charset="-128"/>
            </a:endParaRPr>
          </a:p>
        </p:txBody>
      </p:sp>
      <p:sp>
        <p:nvSpPr>
          <p:cNvPr id="12" name="正方形/長方形 11"/>
          <p:cNvSpPr/>
          <p:nvPr/>
        </p:nvSpPr>
        <p:spPr>
          <a:xfrm>
            <a:off x="3043851" y="4238800"/>
            <a:ext cx="1800000" cy="523220"/>
          </a:xfrm>
          <a:prstGeom prst="rect">
            <a:avLst/>
          </a:prstGeom>
        </p:spPr>
        <p:txBody>
          <a:bodyPr>
            <a:spAutoFit/>
          </a:bodyPr>
          <a:lstStyle/>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オンライン診察の</a:t>
            </a:r>
            <a:endParaRPr lang="en-US" altLang="ja-JP" sz="1400" b="1"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予約をする</a:t>
            </a:r>
          </a:p>
        </p:txBody>
      </p:sp>
      <p:sp>
        <p:nvSpPr>
          <p:cNvPr id="13" name="正方形/長方形 12"/>
          <p:cNvSpPr/>
          <p:nvPr/>
        </p:nvSpPr>
        <p:spPr>
          <a:xfrm>
            <a:off x="4852089" y="4238800"/>
            <a:ext cx="1800000" cy="1384995"/>
          </a:xfrm>
          <a:prstGeom prst="rect">
            <a:avLst/>
          </a:prstGeom>
        </p:spPr>
        <p:txBody>
          <a:bodyPr>
            <a:spAutoFit/>
          </a:bodyPr>
          <a:lstStyle/>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オンライン診察を</a:t>
            </a:r>
            <a:endParaRPr lang="en-US" altLang="ja-JP" sz="1400" b="1"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受診する</a:t>
            </a:r>
          </a:p>
          <a:p>
            <a:r>
              <a:rPr lang="ja-JP" altLang="en-US" sz="1400" dirty="0">
                <a:latin typeface="BIZ UDゴシック" panose="020B0400000000000000" pitchFamily="49" charset="-128"/>
                <a:ea typeface="BIZ UDゴシック" panose="020B0400000000000000" pitchFamily="49" charset="-128"/>
                <a:cs typeface="Meiryo" charset="-128"/>
              </a:rPr>
              <a:t>予約完了後、</a:t>
            </a:r>
            <a:endParaRPr lang="en-US" altLang="ja-JP" sz="1400" dirty="0">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アプリから診察を</a:t>
            </a:r>
            <a:endParaRPr lang="en-US" altLang="ja-JP" sz="1400" dirty="0">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受ける事ができる</a:t>
            </a:r>
            <a:endParaRPr lang="en-US" altLang="ja-JP" sz="1400" dirty="0">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ようになります。</a:t>
            </a:r>
          </a:p>
        </p:txBody>
      </p:sp>
      <p:sp>
        <p:nvSpPr>
          <p:cNvPr id="14" name="正方形/長方形 13"/>
          <p:cNvSpPr/>
          <p:nvPr/>
        </p:nvSpPr>
        <p:spPr>
          <a:xfrm>
            <a:off x="6647938" y="4238800"/>
            <a:ext cx="1800000" cy="1169551"/>
          </a:xfrm>
          <a:prstGeom prst="rect">
            <a:avLst/>
          </a:prstGeom>
        </p:spPr>
        <p:txBody>
          <a:bodyPr>
            <a:spAutoFit/>
          </a:bodyPr>
          <a:lstStyle/>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診察料の</a:t>
            </a:r>
            <a:endParaRPr lang="en-US" altLang="ja-JP" sz="1400" b="1"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0000"/>
                </a:solidFill>
                <a:latin typeface="BIZ UDゴシック" panose="020B0400000000000000" pitchFamily="49" charset="-128"/>
                <a:ea typeface="BIZ UDゴシック" panose="020B0400000000000000" pitchFamily="49" charset="-128"/>
                <a:cs typeface="Meiryo" charset="-128"/>
              </a:rPr>
              <a:t>お支払い</a:t>
            </a: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支払い方法は</a:t>
            </a:r>
            <a:endParaRPr lang="en-US" altLang="ja-JP" sz="14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各医療機関へ</a:t>
            </a:r>
            <a:endParaRPr lang="en-US" altLang="ja-JP" sz="1400" dirty="0">
              <a:solidFill>
                <a:srgbClr val="00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000000"/>
                </a:solidFill>
                <a:latin typeface="BIZ UDゴシック" panose="020B0400000000000000" pitchFamily="49" charset="-128"/>
                <a:ea typeface="BIZ UDゴシック" panose="020B0400000000000000" pitchFamily="49" charset="-128"/>
                <a:cs typeface="Meiryo" charset="-128"/>
              </a:rPr>
              <a:t>ご確認ください。</a:t>
            </a:r>
            <a:endParaRPr lang="ja-JP" altLang="en-US" sz="1400" dirty="0">
              <a:solidFill>
                <a:srgbClr val="000000"/>
              </a:solidFill>
              <a:effectLst/>
              <a:latin typeface="BIZ UDゴシック" panose="020B0400000000000000" pitchFamily="49" charset="-128"/>
              <a:ea typeface="BIZ UDゴシック" panose="020B0400000000000000" pitchFamily="49" charset="-128"/>
              <a:cs typeface="Meiryo" charset="-128"/>
            </a:endParaRPr>
          </a:p>
        </p:txBody>
      </p:sp>
      <p:sp>
        <p:nvSpPr>
          <p:cNvPr id="16"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904357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ヤフーマップアプリ」の入手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857" y="3696702"/>
            <a:ext cx="1620000" cy="2697514"/>
          </a:xfrm>
          <a:prstGeom prst="rect">
            <a:avLst/>
          </a:prstGeom>
          <a:ln>
            <a:solidFill>
              <a:schemeClr val="tx1">
                <a:lumMod val="50000"/>
                <a:lumOff val="50000"/>
              </a:schemeClr>
            </a:solidFill>
          </a:ln>
        </p:spPr>
      </p:pic>
      <p:sp>
        <p:nvSpPr>
          <p:cNvPr id="50" name="object 5" descr="スマートフォンのホーム画面の画像"/>
          <p:cNvSpPr>
            <a:spLocks noChangeAspect="1"/>
          </p:cNvSpPr>
          <p:nvPr/>
        </p:nvSpPr>
        <p:spPr>
          <a:xfrm>
            <a:off x="2955045" y="1603504"/>
            <a:ext cx="1623481" cy="2880000"/>
          </a:xfrm>
          <a:prstGeom prst="rect">
            <a:avLst/>
          </a:prstGeom>
          <a:blipFill>
            <a:blip r:embed="rId4" cstate="print">
              <a:extLst>
                <a:ext uri="{28A0092B-C50C-407E-A947-70E740481C1C}">
                  <a14:useLocalDpi xmlns:a14="http://schemas.microsoft.com/office/drawing/2010/main" val="0"/>
                </a:ext>
              </a:extLst>
            </a:blip>
            <a:stretch>
              <a:fillRect/>
            </a:stretch>
          </a:blipFill>
          <a:ln>
            <a:noFill/>
          </a:ln>
        </p:spPr>
        <p:txBody>
          <a:bodyPr wrap="square" lIns="0" tIns="0" rIns="0" bIns="0" rtlCol="0"/>
          <a:lstStyle/>
          <a:p>
            <a:endParaRPr sz="1698" dirty="0">
              <a:latin typeface="BIZ UDゴシック" panose="020B0400000000000000" pitchFamily="49" charset="-128"/>
              <a:ea typeface="BIZ UDゴシック" panose="020B0400000000000000" pitchFamily="49" charset="-128"/>
            </a:endParaRPr>
          </a:p>
        </p:txBody>
      </p:sp>
      <p:sp>
        <p:nvSpPr>
          <p:cNvPr id="27" name="正方形/長方形 26"/>
          <p:cNvSpPr/>
          <p:nvPr/>
        </p:nvSpPr>
        <p:spPr>
          <a:xfrm>
            <a:off x="2925994" y="3006169"/>
            <a:ext cx="504000" cy="43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object 18">
            <a:extLst>
              <a:ext uri="{FF2B5EF4-FFF2-40B4-BE49-F238E27FC236}">
                <a16:creationId xmlns:a16="http://schemas.microsoft.com/office/drawing/2014/main" id="{84120372-64DA-4E54-A83F-BF6241F74A06}"/>
              </a:ext>
            </a:extLst>
          </p:cNvPr>
          <p:cNvSpPr txBox="1"/>
          <p:nvPr/>
        </p:nvSpPr>
        <p:spPr>
          <a:xfrm>
            <a:off x="333165" y="1398618"/>
            <a:ext cx="2699214" cy="4995598"/>
          </a:xfrm>
          <a:prstGeom prst="rect">
            <a:avLst/>
          </a:prstGeom>
        </p:spPr>
        <p:txBody>
          <a:bodyPr vert="horz" wrap="square" lIns="0" tIns="12065" rIns="0" bIns="0" rtlCol="0">
            <a:spAutoFit/>
          </a:bodyPr>
          <a:lstStyle/>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｢App Store</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r>
              <a:rPr lang="en-US" altLang="ja-JP" sz="1800" b="1" spc="25" dirty="0">
                <a:latin typeface="BIZ UDゴシック" panose="020B0400000000000000" pitchFamily="49" charset="-128"/>
                <a:ea typeface="BIZ UDゴシック" panose="020B0400000000000000" pitchFamily="49" charset="-128"/>
                <a:cs typeface="Meiryo" charset="-128"/>
              </a:rPr>
              <a:t>	</a:t>
            </a:r>
            <a:r>
              <a:rPr lang="ja-JP" altLang="en-US" sz="1800" b="1" spc="25" dirty="0">
                <a:latin typeface="BIZ UDゴシック" panose="020B0400000000000000" pitchFamily="49" charset="-128"/>
                <a:ea typeface="BIZ UDゴシック" panose="020B0400000000000000" pitchFamily="49" charset="-128"/>
                <a:cs typeface="Meiryo" charset="-128"/>
              </a:rPr>
              <a:t>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画面右下の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検索</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endParaRPr lang="en-US" altLang="ja-JP" sz="1800" b="1" spc="2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25" dirty="0">
                <a:latin typeface="BIZ UDゴシック" panose="020B0400000000000000" pitchFamily="49" charset="-128"/>
                <a:ea typeface="BIZ UDゴシック" panose="020B0400000000000000" pitchFamily="49" charset="-128"/>
                <a:cs typeface="Meiryo" charset="-128"/>
              </a:rPr>
              <a:t>　 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indent="-417600">
              <a:spcBef>
                <a:spcPts val="600"/>
              </a:spcBef>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dirty="0">
                <a:latin typeface="BIZ UDゴシック" panose="020B0400000000000000" pitchFamily="49" charset="-128"/>
                <a:ea typeface="BIZ UDゴシック" panose="020B0400000000000000" pitchFamily="49" charset="-128"/>
                <a:cs typeface="Meiryo" charset="-128"/>
              </a:rPr>
              <a:t>ゲーム</a:t>
            </a:r>
            <a:r>
              <a:rPr lang="ja-JP" altLang="en-US" sz="1800" b="1" spc="-500" dirty="0">
                <a:latin typeface="BIZ UDゴシック" panose="020B0400000000000000" pitchFamily="49" charset="-128"/>
                <a:ea typeface="BIZ UDゴシック" panose="020B0400000000000000" pitchFamily="49" charset="-128"/>
                <a:cs typeface="Meiryo" charset="-128"/>
              </a:rPr>
              <a:t>、</a:t>
            </a:r>
            <a:r>
              <a:rPr lang="en-US" altLang="ja-JP" sz="1800" b="1" dirty="0">
                <a:latin typeface="BIZ UDゴシック" panose="020B0400000000000000" pitchFamily="49" charset="-128"/>
                <a:ea typeface="BIZ UDゴシック" panose="020B0400000000000000" pitchFamily="49" charset="-128"/>
                <a:cs typeface="Meiryo" charset="-128"/>
              </a:rPr>
              <a:t>App</a:t>
            </a:r>
            <a:r>
              <a:rPr lang="ja-JP" altLang="en-US" sz="1800" b="1" spc="-500" dirty="0">
                <a:latin typeface="BIZ UDゴシック" panose="020B0400000000000000" pitchFamily="49" charset="-128"/>
                <a:ea typeface="BIZ UDゴシック" panose="020B0400000000000000" pitchFamily="49" charset="-128"/>
                <a:cs typeface="Meiryo" charset="-128"/>
              </a:rPr>
              <a:t> 、</a:t>
            </a:r>
            <a:endParaRPr lang="en-US" altLang="ja-JP" sz="1800"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sz="1800" b="1" dirty="0">
                <a:latin typeface="BIZ UDゴシック" panose="020B0400000000000000" pitchFamily="49" charset="-128"/>
                <a:ea typeface="BIZ UDゴシック" panose="020B0400000000000000" pitchFamily="49" charset="-128"/>
                <a:cs typeface="Meiryo" charset="-128"/>
              </a:rPr>
              <a:t>　ストーリーなど</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spc="-16" dirty="0">
                <a:latin typeface="BIZ UDゴシック" panose="020B0400000000000000" pitchFamily="49" charset="-128"/>
                <a:ea typeface="BIZ UDゴシック" panose="020B0400000000000000" pitchFamily="49" charset="-128"/>
                <a:cs typeface="AoyagiKouzanFontT"/>
              </a:rPr>
              <a:t>の</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検索フィールドを</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ダブル</a:t>
            </a:r>
            <a:r>
              <a:rPr lang="ja-JP" altLang="en-US" sz="1800" b="1" dirty="0">
                <a:latin typeface="BIZ UDゴシック" panose="020B0400000000000000" pitchFamily="49" charset="-128"/>
                <a:ea typeface="BIZ UDゴシック" panose="020B0400000000000000" pitchFamily="49" charset="-128"/>
                <a:cs typeface="Meiryo" charset="-128"/>
              </a:rPr>
              <a:t>タップ</a:t>
            </a: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ヤードック</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と</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入力。その後右下の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「検索」をダブルタップ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9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検索結果の「</a:t>
            </a:r>
            <a:r>
              <a:rPr lang="en-US" altLang="ja-JP" sz="1800" b="1" spc="5" dirty="0" err="1">
                <a:latin typeface="BIZ UDゴシック" panose="020B0400000000000000" pitchFamily="49" charset="-128"/>
                <a:ea typeface="BIZ UDゴシック" panose="020B0400000000000000" pitchFamily="49" charset="-128"/>
                <a:cs typeface="Meiryo" charset="-128"/>
              </a:rPr>
              <a:t>YaDoc</a:t>
            </a:r>
            <a:r>
              <a:rPr lang="en-US" altLang="ja-JP" sz="1800" dirty="0">
                <a:latin typeface="BIZ UDゴシック" panose="020B0400000000000000" pitchFamily="49" charset="-128"/>
                <a:ea typeface="BIZ UDゴシック" panose="020B0400000000000000" pitchFamily="49" charset="-128"/>
              </a:rPr>
              <a:t>(</a:t>
            </a:r>
            <a:r>
              <a:rPr lang="ja-JP" altLang="en-US" sz="1800" b="1" dirty="0">
                <a:latin typeface="BIZ UDゴシック" panose="020B0400000000000000" pitchFamily="49" charset="-128"/>
                <a:ea typeface="BIZ UDゴシック" panose="020B0400000000000000" pitchFamily="49" charset="-128"/>
              </a:rPr>
              <a:t>ヤードック</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までスワイプで進み、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次の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入手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ja-JP" altLang="en-US" sz="800" dirty="0">
              <a:latin typeface="BIZ UDゴシック" panose="020B0400000000000000" pitchFamily="49" charset="-128"/>
              <a:ea typeface="BIZ UDゴシック" panose="020B0400000000000000" pitchFamily="49" charset="-128"/>
              <a:cs typeface="AoyagiKouzanFontT"/>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3-B</a:t>
            </a:r>
            <a:endParaRPr lang="en-US" sz="3600" spc="-300" dirty="0">
              <a:latin typeface="BIZ UDゴシック" panose="020B0400000000000000" pitchFamily="49" charset="-128"/>
              <a:ea typeface="BIZ UDゴシック" panose="020B0400000000000000" pitchFamily="49" charset="-128"/>
            </a:endParaRPr>
          </a:p>
        </p:txBody>
      </p:sp>
      <p:grpSp>
        <p:nvGrpSpPr>
          <p:cNvPr id="74" name="図形グループ 73"/>
          <p:cNvGrpSpPr/>
          <p:nvPr/>
        </p:nvGrpSpPr>
        <p:grpSpPr>
          <a:xfrm>
            <a:off x="2758505" y="3005299"/>
            <a:ext cx="296587" cy="293005"/>
            <a:chOff x="2897417" y="3995693"/>
            <a:chExt cx="296587" cy="293005"/>
          </a:xfrm>
        </p:grpSpPr>
        <p:sp>
          <p:nvSpPr>
            <p:cNvPr id="75" name="円/楕円 7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テキスト ボックス 7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23" name="図 22" descr="検索アイコンがある画面の画像">
            <a:extLst>
              <a:ext uri="{FF2B5EF4-FFF2-40B4-BE49-F238E27FC236}">
                <a16:creationId xmlns:a16="http://schemas.microsoft.com/office/drawing/2014/main" id="{31E6BB8B-1423-59D7-1434-27137604C0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6725" y="1609226"/>
            <a:ext cx="1620000" cy="3404032"/>
          </a:xfrm>
          <a:prstGeom prst="rect">
            <a:avLst/>
          </a:prstGeom>
          <a:ln w="9525">
            <a:solidFill>
              <a:schemeClr val="tx1">
                <a:lumMod val="50000"/>
                <a:lumOff val="50000"/>
              </a:schemeClr>
            </a:solidFill>
          </a:ln>
        </p:spPr>
      </p:pic>
      <p:sp>
        <p:nvSpPr>
          <p:cNvPr id="47" name="正方形/長方形 46"/>
          <p:cNvSpPr/>
          <p:nvPr/>
        </p:nvSpPr>
        <p:spPr>
          <a:xfrm>
            <a:off x="6093693" y="4723988"/>
            <a:ext cx="360000" cy="289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73" name="カギ線コネクタ 72"/>
          <p:cNvCxnSpPr>
            <a:cxnSpLocks/>
            <a:endCxn id="47" idx="1"/>
          </p:cNvCxnSpPr>
          <p:nvPr/>
        </p:nvCxnSpPr>
        <p:spPr>
          <a:xfrm>
            <a:off x="3468650" y="3311242"/>
            <a:ext cx="2625043" cy="155738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9" name="図 28" descr="検索画面の画像">
            <a:extLst>
              <a:ext uri="{FF2B5EF4-FFF2-40B4-BE49-F238E27FC236}">
                <a16:creationId xmlns:a16="http://schemas.microsoft.com/office/drawing/2014/main" id="{683605B3-E86A-8717-5B3E-9FD06E172B1C}"/>
              </a:ext>
            </a:extLst>
          </p:cNvPr>
          <p:cNvPicPr>
            <a:picLocks noChangeAspect="1"/>
          </p:cNvPicPr>
          <p:nvPr/>
        </p:nvPicPr>
        <p:blipFill rotWithShape="1">
          <a:blip r:embed="rId6"/>
          <a:srcRect b="40668"/>
          <a:stretch/>
        </p:blipFill>
        <p:spPr>
          <a:xfrm>
            <a:off x="6686016" y="1615967"/>
            <a:ext cx="1620000" cy="1842263"/>
          </a:xfrm>
          <a:prstGeom prst="rect">
            <a:avLst/>
          </a:prstGeom>
          <a:ln w="9525">
            <a:solidFill>
              <a:schemeClr val="tx1">
                <a:lumMod val="50000"/>
                <a:lumOff val="50000"/>
              </a:schemeClr>
            </a:solidFill>
          </a:ln>
        </p:spPr>
      </p:pic>
      <p:sp>
        <p:nvSpPr>
          <p:cNvPr id="52" name="正方形/長方形 51"/>
          <p:cNvSpPr/>
          <p:nvPr/>
        </p:nvSpPr>
        <p:spPr>
          <a:xfrm>
            <a:off x="6704016" y="1844410"/>
            <a:ext cx="1584000" cy="25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6" name="図形グループ 65"/>
          <p:cNvGrpSpPr/>
          <p:nvPr/>
        </p:nvGrpSpPr>
        <p:grpSpPr>
          <a:xfrm>
            <a:off x="5953884" y="4483504"/>
            <a:ext cx="296586" cy="293005"/>
            <a:chOff x="3546641" y="3995693"/>
            <a:chExt cx="296586" cy="293005"/>
          </a:xfrm>
        </p:grpSpPr>
        <p:sp>
          <p:nvSpPr>
            <p:cNvPr id="67" name="円/楕円 6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フリーフォーム 6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3" name="図形グループ 62"/>
          <p:cNvGrpSpPr/>
          <p:nvPr/>
        </p:nvGrpSpPr>
        <p:grpSpPr>
          <a:xfrm>
            <a:off x="6555723" y="1776447"/>
            <a:ext cx="296586" cy="293005"/>
            <a:chOff x="4232441" y="3995693"/>
            <a:chExt cx="296586" cy="293005"/>
          </a:xfrm>
        </p:grpSpPr>
        <p:sp>
          <p:nvSpPr>
            <p:cNvPr id="64" name="円/楕円 6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フリーフォーム 6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sp>
        <p:nvSpPr>
          <p:cNvPr id="36" name="テキスト ボックス 35">
            <a:extLst>
              <a:ext uri="{FF2B5EF4-FFF2-40B4-BE49-F238E27FC236}">
                <a16:creationId xmlns:a16="http://schemas.microsoft.com/office/drawing/2014/main" id="{70D7522B-E01C-2B3F-3785-385BE9D12551}"/>
              </a:ext>
            </a:extLst>
          </p:cNvPr>
          <p:cNvSpPr txBox="1"/>
          <p:nvPr/>
        </p:nvSpPr>
        <p:spPr>
          <a:xfrm>
            <a:off x="3011492" y="5140185"/>
            <a:ext cx="3451166" cy="1169551"/>
          </a:xfrm>
          <a:prstGeom prst="rect">
            <a:avLst/>
          </a:prstGeom>
          <a:noFill/>
          <a:ln>
            <a:solidFill>
              <a:srgbClr val="009650"/>
            </a:solidFill>
          </a:ln>
        </p:spPr>
        <p:txBody>
          <a:bodyPr wrap="square" rtlCol="0">
            <a:spAutoFit/>
          </a:bodyPr>
          <a:lstStyle/>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指紋認証や顔認証を求められ、認証されるとインストールが始まります。</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「開く」と読み上げれば、インストールは終了しています。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400" b="1" spc="-13" dirty="0" err="1">
                <a:latin typeface="BIZ UDゴシック" panose="020B0400000000000000" pitchFamily="49" charset="-128"/>
                <a:ea typeface="BIZ UDゴシック" panose="020B0400000000000000" pitchFamily="49" charset="-128"/>
              </a:rPr>
              <a:t>YaDo</a:t>
            </a:r>
            <a:r>
              <a:rPr lang="en-US" altLang="ja-JP" sz="1400" b="1" spc="300" dirty="0" err="1">
                <a:latin typeface="BIZ UDゴシック" panose="020B0400000000000000" pitchFamily="49" charset="-128"/>
                <a:ea typeface="BIZ UDゴシック" panose="020B0400000000000000" pitchFamily="49" charset="-128"/>
              </a:rPr>
              <a:t>c</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」は無料のアプリです。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pic>
        <p:nvPicPr>
          <p:cNvPr id="4" name="図 3">
            <a:extLst>
              <a:ext uri="{FF2B5EF4-FFF2-40B4-BE49-F238E27FC236}">
                <a16:creationId xmlns:a16="http://schemas.microsoft.com/office/drawing/2014/main" id="{4C42E38E-0942-FE17-4D27-C16AA49F41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50768" y="2442811"/>
            <a:ext cx="1789919" cy="1054526"/>
          </a:xfrm>
          <a:prstGeom prst="rect">
            <a:avLst/>
          </a:prstGeom>
          <a:ln>
            <a:solidFill>
              <a:schemeClr val="tx1"/>
            </a:solidFill>
          </a:ln>
        </p:spPr>
      </p:pic>
      <p:grpSp>
        <p:nvGrpSpPr>
          <p:cNvPr id="43" name="図形グループ 42"/>
          <p:cNvGrpSpPr/>
          <p:nvPr/>
        </p:nvGrpSpPr>
        <p:grpSpPr>
          <a:xfrm>
            <a:off x="8243577" y="2923254"/>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2" name="タイトル 9">
            <a:extLst>
              <a:ext uri="{FF2B5EF4-FFF2-40B4-BE49-F238E27FC236}">
                <a16:creationId xmlns:a16="http://schemas.microsoft.com/office/drawing/2014/main" id="{3F644DAD-3F2D-04B3-C9AE-EA07FC59D7BB}"/>
              </a:ext>
            </a:extLst>
          </p:cNvPr>
          <p:cNvSpPr txBox="1">
            <a:spLocks/>
          </p:cNvSpPr>
          <p:nvPr/>
        </p:nvSpPr>
        <p:spPr>
          <a:xfrm>
            <a:off x="1609311" y="233951"/>
            <a:ext cx="593448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en-US" altLang="ja-JP" sz="3200" spc="-13" dirty="0" err="1">
                <a:latin typeface="BIZ UDゴシック" panose="020B0400000000000000" pitchFamily="49" charset="-128"/>
                <a:ea typeface="BIZ UDゴシック" panose="020B0400000000000000" pitchFamily="49" charset="-128"/>
              </a:rPr>
              <a:t>YaDo</a:t>
            </a:r>
            <a:r>
              <a:rPr lang="en-US" altLang="ja-JP" sz="3200" spc="300" dirty="0" err="1">
                <a:latin typeface="BIZ UDゴシック" panose="020B0400000000000000" pitchFamily="49" charset="-128"/>
                <a:ea typeface="BIZ UDゴシック" panose="020B0400000000000000" pitchFamily="49" charset="-128"/>
              </a:rPr>
              <a:t>c</a:t>
            </a:r>
            <a:r>
              <a:rPr lang="ja-JP" altLang="en-US" sz="3200" dirty="0">
                <a:latin typeface="BIZ UDゴシック" panose="020B0400000000000000" pitchFamily="49" charset="-128"/>
                <a:ea typeface="BIZ UDゴシック" panose="020B0400000000000000" pitchFamily="49" charset="-128"/>
              </a:rPr>
              <a:t>のインストール</a:t>
            </a:r>
            <a:endParaRPr kumimoji="0" lang="ja-JP" altLang="en-US" sz="3200" kern="0" dirty="0">
              <a:latin typeface="BIZ UDゴシック" panose="020B0400000000000000" pitchFamily="49" charset="-128"/>
              <a:ea typeface="BIZ UDゴシック" panose="020B0400000000000000" pitchFamily="49" charset="-128"/>
            </a:endParaRPr>
          </a:p>
        </p:txBody>
      </p:sp>
      <p:pic>
        <p:nvPicPr>
          <p:cNvPr id="10" name="図 9">
            <a:extLst>
              <a:ext uri="{FF2B5EF4-FFF2-40B4-BE49-F238E27FC236}">
                <a16:creationId xmlns:a16="http://schemas.microsoft.com/office/drawing/2014/main" id="{67045D08-D9BF-742B-0968-C438B1424B1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7825" y="3766531"/>
            <a:ext cx="1597010" cy="1578440"/>
          </a:xfrm>
          <a:prstGeom prst="rect">
            <a:avLst/>
          </a:prstGeom>
        </p:spPr>
      </p:pic>
      <p:sp>
        <p:nvSpPr>
          <p:cNvPr id="69" name="正方形/長方形 68"/>
          <p:cNvSpPr/>
          <p:nvPr/>
        </p:nvSpPr>
        <p:spPr>
          <a:xfrm>
            <a:off x="7938179" y="4121611"/>
            <a:ext cx="361133" cy="291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7729746" y="3975109"/>
            <a:ext cx="296586" cy="293005"/>
            <a:chOff x="5878361" y="3995693"/>
            <a:chExt cx="296586" cy="293005"/>
          </a:xfrm>
        </p:grpSpPr>
        <p:sp>
          <p:nvSpPr>
            <p:cNvPr id="41" name="円/楕円 40"/>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extLst>
      <p:ext uri="{BB962C8B-B14F-4D97-AF65-F5344CB8AC3E}">
        <p14:creationId xmlns:p14="http://schemas.microsoft.com/office/powerpoint/2010/main" val="1940890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2C96A341-62A5-0287-A07D-33FD92CD02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2591" y="2590233"/>
            <a:ext cx="1439820" cy="2461627"/>
          </a:xfrm>
          <a:prstGeom prst="rect">
            <a:avLst/>
          </a:prstGeom>
          <a:ln>
            <a:solidFill>
              <a:schemeClr val="tx1"/>
            </a:solidFill>
          </a:ln>
        </p:spPr>
      </p:pic>
      <p:pic>
        <p:nvPicPr>
          <p:cNvPr id="61" name="図 60" descr="ヤードックの起動画面で画面下部の「ログインIDを作成」ボタンをタップしている画像">
            <a:extLst>
              <a:ext uri="{FF2B5EF4-FFF2-40B4-BE49-F238E27FC236}">
                <a16:creationId xmlns:a16="http://schemas.microsoft.com/office/drawing/2014/main" id="{7959CAE5-F8BE-4A97-A27F-82909FF330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3428" y="1651124"/>
            <a:ext cx="1440000" cy="2880000"/>
          </a:xfrm>
          <a:prstGeom prst="rect">
            <a:avLst/>
          </a:prstGeom>
          <a:ln w="9525">
            <a:solidFill>
              <a:schemeClr val="tx1">
                <a:lumMod val="50000"/>
                <a:lumOff val="50000"/>
              </a:schemeClr>
            </a:solidFill>
          </a:ln>
        </p:spPr>
      </p:pic>
      <p:pic>
        <p:nvPicPr>
          <p:cNvPr id="16" name="図 15" descr="携帯電話、メールアドレス入力画面で「認証コードを発行する」ボタンをタップしている画像">
            <a:extLst>
              <a:ext uri="{FF2B5EF4-FFF2-40B4-BE49-F238E27FC236}">
                <a16:creationId xmlns:a16="http://schemas.microsoft.com/office/drawing/2014/main" id="{D641EFBA-D2AC-46B4-A4E7-2C9B7BD3B3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67473" y="3450003"/>
            <a:ext cx="1440000" cy="1659999"/>
          </a:xfrm>
          <a:prstGeom prst="rect">
            <a:avLst/>
          </a:prstGeom>
          <a:ln w="9525">
            <a:solidFill>
              <a:schemeClr val="tx1">
                <a:lumMod val="50000"/>
                <a:lumOff val="50000"/>
              </a:schemeClr>
            </a:solidFill>
          </a:ln>
        </p:spPr>
      </p:pic>
      <p:pic>
        <p:nvPicPr>
          <p:cNvPr id="18" name="図 17" descr="スマートフォンにショートメッセージで「認証コード」が送られてきた画面の画像">
            <a:extLst>
              <a:ext uri="{FF2B5EF4-FFF2-40B4-BE49-F238E27FC236}">
                <a16:creationId xmlns:a16="http://schemas.microsoft.com/office/drawing/2014/main" id="{62910F7A-77A2-4690-98F2-1746E7F51A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8174" y="1658169"/>
            <a:ext cx="1440000" cy="554000"/>
          </a:xfrm>
          <a:prstGeom prst="rect">
            <a:avLst/>
          </a:prstGeom>
          <a:ln w="9525">
            <a:solidFill>
              <a:schemeClr val="tx1">
                <a:lumMod val="50000"/>
                <a:lumOff val="50000"/>
              </a:schemeClr>
            </a:solidFill>
          </a:ln>
        </p:spPr>
      </p:pic>
      <p:sp>
        <p:nvSpPr>
          <p:cNvPr id="34" name="object 18">
            <a:extLst>
              <a:ext uri="{FF2B5EF4-FFF2-40B4-BE49-F238E27FC236}">
                <a16:creationId xmlns:a16="http://schemas.microsoft.com/office/drawing/2014/main" id="{84120372-64DA-4E54-A83F-BF6241F74A06}"/>
              </a:ext>
            </a:extLst>
          </p:cNvPr>
          <p:cNvSpPr txBox="1"/>
          <p:nvPr/>
        </p:nvSpPr>
        <p:spPr>
          <a:xfrm>
            <a:off x="389223" y="1309960"/>
            <a:ext cx="3430028" cy="5244384"/>
          </a:xfrm>
          <a:prstGeom prst="rect">
            <a:avLst/>
          </a:prstGeom>
        </p:spPr>
        <p:txBody>
          <a:bodyPr vert="horz" wrap="square" lIns="0" tIns="12065" rIns="0" bIns="0" rtlCol="0">
            <a:spAutoFit/>
          </a:bodyPr>
          <a:lstStyle/>
          <a:p>
            <a:pPr marL="9525" marR="4344">
              <a:tabLst>
                <a:tab pos="352425" algn="l"/>
              </a:tabLst>
            </a:pPr>
            <a:r>
              <a:rPr lang="ja-JP" altLang="en-US" sz="22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700" b="1" spc="5" dirty="0">
                <a:latin typeface="BIZ UDゴシック" panose="020B0400000000000000" pitchFamily="49" charset="-128"/>
                <a:ea typeface="BIZ UDゴシック" panose="020B0400000000000000" pitchFamily="49" charset="-128"/>
                <a:cs typeface="Meiryo" charset="-128"/>
              </a:rPr>
              <a:t>ホーム画面の「</a:t>
            </a:r>
            <a:r>
              <a:rPr lang="en-US" altLang="ja-JP" sz="1700" b="1" spc="-13" dirty="0" err="1">
                <a:latin typeface="BIZ UDゴシック" panose="020B0400000000000000" pitchFamily="49" charset="-128"/>
                <a:ea typeface="BIZ UDゴシック" panose="020B0400000000000000" pitchFamily="49" charset="-128"/>
              </a:rPr>
              <a:t>YaDo</a:t>
            </a:r>
            <a:r>
              <a:rPr lang="en-US" altLang="ja-JP" sz="1700" b="1" spc="300" dirty="0" err="1">
                <a:latin typeface="BIZ UDゴシック" panose="020B0400000000000000" pitchFamily="49" charset="-128"/>
                <a:ea typeface="BIZ UDゴシック" panose="020B0400000000000000" pitchFamily="49" charset="-128"/>
              </a:rPr>
              <a:t>c</a:t>
            </a:r>
            <a:r>
              <a:rPr lang="ja-JP" altLang="en-US" sz="1700" b="1" spc="5" dirty="0">
                <a:latin typeface="BIZ UDゴシック" panose="020B0400000000000000" pitchFamily="49" charset="-128"/>
                <a:ea typeface="BIZ UDゴシック" panose="020B0400000000000000" pitchFamily="49" charset="-128"/>
                <a:cs typeface="Meiryo" charset="-128"/>
              </a:rPr>
              <a:t>」を</a:t>
            </a:r>
            <a:endParaRPr lang="en-US" altLang="ja-JP" sz="1700" b="1" spc="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spc="5" dirty="0">
                <a:latin typeface="BIZ UDゴシック" panose="020B0400000000000000" pitchFamily="49" charset="-128"/>
                <a:ea typeface="BIZ UDゴシック" panose="020B0400000000000000" pitchFamily="49" charset="-128"/>
                <a:cs typeface="Meiryo" charset="-128"/>
              </a:rPr>
              <a:t>　ダブルタップ</a:t>
            </a:r>
          </a:p>
          <a:p>
            <a:pPr marL="9525" marR="4344">
              <a:tabLst>
                <a:tab pos="352425" algn="l"/>
              </a:tabLst>
            </a:pPr>
            <a:r>
              <a:rPr lang="ja-JP" altLang="en-US" sz="22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700" b="1" spc="5" dirty="0">
                <a:latin typeface="BIZ UDゴシック" panose="020B0400000000000000" pitchFamily="49" charset="-128"/>
                <a:ea typeface="BIZ UDゴシック" panose="020B0400000000000000" pitchFamily="49" charset="-128"/>
                <a:cs typeface="Meiryo" charset="-128"/>
              </a:rPr>
              <a:t>Bluetooth</a:t>
            </a:r>
            <a:r>
              <a:rPr lang="ja-JP" altLang="en-US" sz="1700" b="1" spc="5" dirty="0">
                <a:latin typeface="BIZ UDゴシック" panose="020B0400000000000000" pitchFamily="49" charset="-128"/>
                <a:ea typeface="BIZ UDゴシック" panose="020B0400000000000000" pitchFamily="49" charset="-128"/>
                <a:cs typeface="Meiryo" charset="-128"/>
              </a:rPr>
              <a:t>への接続許可に</a:t>
            </a:r>
            <a:endParaRPr lang="en-US" altLang="ja-JP" sz="1700" b="1" spc="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spc="5" dirty="0">
                <a:latin typeface="BIZ UDゴシック" panose="020B0400000000000000" pitchFamily="49" charset="-128"/>
                <a:ea typeface="BIZ UDゴシック" panose="020B0400000000000000" pitchFamily="49" charset="-128"/>
                <a:cs typeface="Meiryo" charset="-128"/>
              </a:rPr>
              <a:t>　ついて、スワイプで「許可</a:t>
            </a:r>
            <a:endParaRPr lang="en-US" altLang="ja-JP" sz="1700" b="1" spc="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spc="5" dirty="0">
                <a:latin typeface="BIZ UDゴシック" panose="020B0400000000000000" pitchFamily="49" charset="-128"/>
                <a:ea typeface="BIZ UDゴシック" panose="020B0400000000000000" pitchFamily="49" charset="-128"/>
                <a:cs typeface="Meiryo" charset="-128"/>
              </a:rPr>
              <a:t>　しない」「ＯＫ」いずれかを</a:t>
            </a:r>
            <a:endParaRPr lang="en-US" altLang="ja-JP" sz="1700" b="1" spc="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spc="5" dirty="0">
                <a:latin typeface="BIZ UDゴシック" panose="020B0400000000000000" pitchFamily="49" charset="-128"/>
                <a:ea typeface="BIZ UDゴシック" panose="020B0400000000000000" pitchFamily="49" charset="-128"/>
                <a:cs typeface="Meiryo" charset="-128"/>
              </a:rPr>
              <a:t>　選んでダブルタップ</a:t>
            </a:r>
            <a:endParaRPr lang="en-US" altLang="ja-JP" sz="1700" b="1" spc="2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700" b="1" spc="5" dirty="0">
                <a:latin typeface="BIZ UDゴシック" panose="020B0400000000000000" pitchFamily="49" charset="-128"/>
                <a:ea typeface="BIZ UDゴシック" panose="020B0400000000000000" pitchFamily="49" charset="-128"/>
                <a:cs typeface="Meiryo" charset="-128"/>
              </a:rPr>
              <a:t>スワイプで移動し</a:t>
            </a:r>
            <a:r>
              <a:rPr lang="en-US" altLang="ja-JP" sz="1700" b="1" dirty="0">
                <a:latin typeface="BIZ UDゴシック" panose="020B0400000000000000" pitchFamily="49" charset="-128"/>
                <a:ea typeface="BIZ UDゴシック" panose="020B0400000000000000" pitchFamily="49" charset="-128"/>
                <a:cs typeface="Meiryo" charset="-128"/>
              </a:rPr>
              <a:t>｢</a:t>
            </a:r>
            <a:r>
              <a:rPr lang="ja-JP" altLang="en-US" sz="1700" b="1" dirty="0">
                <a:latin typeface="BIZ UDゴシック" panose="020B0400000000000000" pitchFamily="49" charset="-128"/>
                <a:ea typeface="BIZ UDゴシック" panose="020B0400000000000000" pitchFamily="49" charset="-128"/>
                <a:cs typeface="Meiryo" charset="-128"/>
              </a:rPr>
              <a:t>ログイン</a:t>
            </a:r>
            <a:r>
              <a:rPr lang="en-US" altLang="ja-JP" sz="1700" b="1" dirty="0">
                <a:latin typeface="BIZ UDゴシック" panose="020B0400000000000000" pitchFamily="49" charset="-128"/>
                <a:ea typeface="BIZ UDゴシック" panose="020B0400000000000000" pitchFamily="49" charset="-128"/>
                <a:cs typeface="Meiryo" charset="-128"/>
              </a:rPr>
              <a:t>ID</a:t>
            </a: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を作成」でダブルタップ</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22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700" b="1" spc="5" dirty="0">
                <a:latin typeface="BIZ UDゴシック" panose="020B0400000000000000" pitchFamily="49" charset="-128"/>
                <a:ea typeface="BIZ UDゴシック" panose="020B0400000000000000" pitchFamily="49" charset="-128"/>
                <a:cs typeface="Meiryo" charset="-128"/>
              </a:rPr>
              <a:t>利用規約確認後、</a:t>
            </a:r>
            <a:r>
              <a:rPr lang="en-US" altLang="ja-JP" sz="1700" b="1" spc="5" dirty="0">
                <a:latin typeface="BIZ UDゴシック" panose="020B0400000000000000" pitchFamily="49" charset="-128"/>
                <a:ea typeface="BIZ UDゴシック" panose="020B0400000000000000" pitchFamily="49" charset="-128"/>
                <a:cs typeface="Meiryo" charset="-128"/>
              </a:rPr>
              <a:t>｢</a:t>
            </a:r>
            <a:r>
              <a:rPr lang="ja-JP" altLang="en-US" sz="1700" b="1" spc="5" dirty="0">
                <a:latin typeface="BIZ UDゴシック" panose="020B0400000000000000" pitchFamily="49" charset="-128"/>
                <a:ea typeface="BIZ UDゴシック" panose="020B0400000000000000" pitchFamily="49" charset="-128"/>
                <a:cs typeface="Meiryo" charset="-128"/>
              </a:rPr>
              <a:t>同</a:t>
            </a:r>
            <a:r>
              <a:rPr lang="ja-JP" altLang="en-US" sz="1700" b="1" dirty="0">
                <a:latin typeface="BIZ UDゴシック" panose="020B0400000000000000" pitchFamily="49" charset="-128"/>
                <a:ea typeface="BIZ UDゴシック" panose="020B0400000000000000" pitchFamily="49" charset="-128"/>
                <a:cs typeface="Meiryo" charset="-128"/>
              </a:rPr>
              <a:t>意</a:t>
            </a:r>
            <a:r>
              <a:rPr lang="ja-JP" altLang="en-US" sz="1700" b="1" spc="-8" dirty="0">
                <a:latin typeface="BIZ UDゴシック" panose="020B0400000000000000" pitchFamily="49" charset="-128"/>
                <a:ea typeface="BIZ UDゴシック" panose="020B0400000000000000" pitchFamily="49" charset="-128"/>
                <a:cs typeface="Meiryo" charset="-128"/>
              </a:rPr>
              <a:t>す</a:t>
            </a:r>
            <a:r>
              <a:rPr lang="ja-JP" altLang="en-US" sz="1700" b="1" dirty="0">
                <a:latin typeface="BIZ UDゴシック" panose="020B0400000000000000" pitchFamily="49" charset="-128"/>
                <a:ea typeface="BIZ UDゴシック" panose="020B0400000000000000" pitchFamily="49" charset="-128"/>
                <a:cs typeface="Meiryo" charset="-128"/>
              </a:rPr>
              <a:t>る</a:t>
            </a:r>
            <a:r>
              <a:rPr lang="ja-JP" altLang="en-US" sz="1700" b="1" spc="-700" dirty="0">
                <a:latin typeface="BIZ UDゴシック" panose="020B0400000000000000" pitchFamily="49" charset="-128"/>
                <a:ea typeface="BIZ UDゴシック" panose="020B0400000000000000" pitchFamily="49" charset="-128"/>
                <a:cs typeface="Meiryo" charset="-128"/>
              </a:rPr>
              <a:t>」</a:t>
            </a:r>
            <a:endParaRPr lang="en-US" altLang="ja-JP" sz="1700" b="1" spc="-700"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spc="-700" dirty="0">
                <a:latin typeface="BIZ UDゴシック" panose="020B0400000000000000" pitchFamily="49" charset="-128"/>
                <a:ea typeface="BIZ UDゴシック" panose="020B0400000000000000" pitchFamily="49" charset="-128"/>
                <a:cs typeface="Meiryo" charset="-128"/>
              </a:rPr>
              <a:t>　　</a:t>
            </a:r>
            <a:r>
              <a:rPr lang="ja-JP" altLang="en-US" sz="1700" b="1" dirty="0">
                <a:latin typeface="BIZ UDゴシック" panose="020B0400000000000000" pitchFamily="49" charset="-128"/>
                <a:ea typeface="BIZ UDゴシック" panose="020B0400000000000000" pitchFamily="49" charset="-128"/>
                <a:cs typeface="Meiryo" charset="-128"/>
              </a:rPr>
              <a:t>でダ</a:t>
            </a:r>
            <a:r>
              <a:rPr lang="ja-JP" altLang="en-US" sz="1700" b="1" spc="25" dirty="0">
                <a:latin typeface="BIZ UDゴシック" panose="020B0400000000000000" pitchFamily="49" charset="-128"/>
                <a:ea typeface="BIZ UDゴシック" panose="020B0400000000000000" pitchFamily="49" charset="-128"/>
                <a:cs typeface="Meiryo" charset="-128"/>
              </a:rPr>
              <a:t>ブルタップ</a:t>
            </a:r>
            <a:endParaRPr lang="en-US" altLang="ja-JP" sz="1700" b="1" spc="2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22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1700" b="1" spc="5" dirty="0">
                <a:latin typeface="BIZ UDゴシック" panose="020B0400000000000000" pitchFamily="49" charset="-128"/>
                <a:ea typeface="BIZ UDゴシック" panose="020B0400000000000000" pitchFamily="49" charset="-128"/>
                <a:cs typeface="Meiryo" charset="-128"/>
              </a:rPr>
              <a:t>携帯電話番号入力後、</a:t>
            </a:r>
            <a:r>
              <a:rPr lang="en-US" altLang="ja-JP" sz="1700" b="1" dirty="0">
                <a:latin typeface="BIZ UDゴシック" panose="020B0400000000000000" pitchFamily="49" charset="-128"/>
                <a:ea typeface="BIZ UDゴシック" panose="020B0400000000000000" pitchFamily="49" charset="-128"/>
                <a:cs typeface="Meiryo" charset="-128"/>
              </a:rPr>
              <a:t>｢</a:t>
            </a:r>
            <a:r>
              <a:rPr lang="ja-JP" altLang="en-US" sz="1700" b="1" dirty="0">
                <a:latin typeface="BIZ UDゴシック" panose="020B0400000000000000" pitchFamily="49" charset="-128"/>
                <a:ea typeface="BIZ UDゴシック" panose="020B0400000000000000" pitchFamily="49" charset="-128"/>
                <a:cs typeface="Meiryo" charset="-128"/>
              </a:rPr>
              <a:t>認証　　</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コードを発行する</a:t>
            </a:r>
            <a:r>
              <a:rPr lang="ja-JP" altLang="en-US" sz="1700" b="1" spc="-700" dirty="0">
                <a:latin typeface="BIZ UDゴシック" panose="020B0400000000000000" pitchFamily="49" charset="-128"/>
                <a:ea typeface="BIZ UDゴシック" panose="020B0400000000000000" pitchFamily="49" charset="-128"/>
                <a:cs typeface="Meiryo" charset="-128"/>
              </a:rPr>
              <a:t>」</a:t>
            </a:r>
            <a:r>
              <a:rPr lang="ja-JP" altLang="en-US" sz="1700" b="1" dirty="0">
                <a:latin typeface="BIZ UDゴシック" panose="020B0400000000000000" pitchFamily="49" charset="-128"/>
                <a:ea typeface="BIZ UDゴシック" panose="020B0400000000000000" pitchFamily="49" charset="-128"/>
                <a:cs typeface="Meiryo" charset="-128"/>
              </a:rPr>
              <a:t>を</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ダブルタップ </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１</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2200" b="1" spc="5"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1700" b="1" dirty="0">
                <a:latin typeface="BIZ UDゴシック" panose="020B0400000000000000" pitchFamily="49" charset="-128"/>
                <a:ea typeface="BIZ UDゴシック" panose="020B0400000000000000" pitchFamily="49" charset="-128"/>
                <a:cs typeface="Meiryo" charset="-128"/>
              </a:rPr>
              <a:t>SMS</a:t>
            </a:r>
            <a:r>
              <a:rPr lang="ja-JP" altLang="en-US" sz="1700" b="1" dirty="0">
                <a:latin typeface="BIZ UDゴシック" panose="020B0400000000000000" pitchFamily="49" charset="-128"/>
                <a:ea typeface="BIZ UDゴシック" panose="020B0400000000000000" pitchFamily="49" charset="-128"/>
                <a:cs typeface="Meiryo" charset="-128"/>
              </a:rPr>
              <a:t>もしくは</a:t>
            </a:r>
            <a:r>
              <a:rPr lang="en-US" altLang="ja-JP" sz="1700" b="1" dirty="0">
                <a:latin typeface="BIZ UDゴシック" panose="020B0400000000000000" pitchFamily="49" charset="-128"/>
                <a:ea typeface="BIZ UDゴシック" panose="020B0400000000000000" pitchFamily="49" charset="-128"/>
                <a:cs typeface="Meiryo" charset="-128"/>
              </a:rPr>
              <a:t>	</a:t>
            </a:r>
            <a:r>
              <a:rPr lang="ja-JP" altLang="en-US" sz="1700" b="1" dirty="0">
                <a:latin typeface="BIZ UDゴシック" panose="020B0400000000000000" pitchFamily="49" charset="-128"/>
                <a:ea typeface="BIZ UDゴシック" panose="020B0400000000000000" pitchFamily="49" charset="-128"/>
                <a:cs typeface="Meiryo" charset="-128"/>
              </a:rPr>
              <a:t>メールで認証</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コードが届きます。入力後</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「完了」でダブルタップ</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「次へ」へ移動しダブルタップ</a:t>
            </a:r>
            <a:endParaRPr lang="en-US" altLang="ja-JP" sz="1700" b="1"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700" b="1" dirty="0">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２</a:t>
            </a:r>
            <a:endParaRPr lang="en-US" altLang="ja-JP" sz="1400" b="1" dirty="0">
              <a:latin typeface="BIZ UDゴシック" panose="020B0400000000000000" pitchFamily="49" charset="-128"/>
              <a:ea typeface="BIZ UDゴシック" panose="020B0400000000000000" pitchFamily="49" charset="-128"/>
              <a:cs typeface="Meiryo" charset="-128"/>
            </a:endParaRPr>
          </a:p>
        </p:txBody>
      </p:sp>
      <p:sp>
        <p:nvSpPr>
          <p:cNvPr id="35" name="正方形/長方形 34"/>
          <p:cNvSpPr/>
          <p:nvPr/>
        </p:nvSpPr>
        <p:spPr>
          <a:xfrm>
            <a:off x="3870000" y="3438197"/>
            <a:ext cx="1404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57" name="正方形/長方形 56"/>
          <p:cNvSpPr/>
          <p:nvPr/>
        </p:nvSpPr>
        <p:spPr>
          <a:xfrm>
            <a:off x="7110501" y="1867216"/>
            <a:ext cx="936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2" name="正方形/長方形 61"/>
          <p:cNvSpPr/>
          <p:nvPr/>
        </p:nvSpPr>
        <p:spPr>
          <a:xfrm>
            <a:off x="7102591" y="2750161"/>
            <a:ext cx="1440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0" name="正方形/長方形 79"/>
          <p:cNvSpPr/>
          <p:nvPr/>
        </p:nvSpPr>
        <p:spPr>
          <a:xfrm>
            <a:off x="5485473" y="4725729"/>
            <a:ext cx="1404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4" name="正方形/長方形 83"/>
          <p:cNvSpPr/>
          <p:nvPr/>
        </p:nvSpPr>
        <p:spPr>
          <a:xfrm>
            <a:off x="7110501" y="3327875"/>
            <a:ext cx="1440000" cy="324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10" name="直線矢印コネクタ 9"/>
          <p:cNvCxnSpPr>
            <a:cxnSpLocks/>
          </p:cNvCxnSpPr>
          <p:nvPr/>
        </p:nvCxnSpPr>
        <p:spPr>
          <a:xfrm>
            <a:off x="7467600" y="2206246"/>
            <a:ext cx="0" cy="50149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53" name="タイトル 9">
            <a:extLst>
              <a:ext uri="{FF2B5EF4-FFF2-40B4-BE49-F238E27FC236}">
                <a16:creationId xmlns:a16="http://schemas.microsoft.com/office/drawing/2014/main" id="{FDDA2747-DBA5-44E4-A04D-BE8E8CD8D716}"/>
              </a:ext>
            </a:extLst>
          </p:cNvPr>
          <p:cNvSpPr txBox="1">
            <a:spLocks/>
          </p:cNvSpPr>
          <p:nvPr/>
        </p:nvSpPr>
        <p:spPr>
          <a:xfrm>
            <a:off x="1627690" y="220943"/>
            <a:ext cx="5044647"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en-US" altLang="ja-JP" sz="3200" spc="-13" dirty="0" err="1">
                <a:latin typeface="BIZ UDゴシック" panose="020B0400000000000000" pitchFamily="49" charset="-128"/>
                <a:ea typeface="BIZ UDゴシック" panose="020B0400000000000000" pitchFamily="49" charset="-128"/>
              </a:rPr>
              <a:t>YaDo</a:t>
            </a:r>
            <a:r>
              <a:rPr lang="en-US" altLang="ja-JP" sz="3200" spc="300" dirty="0" err="1">
                <a:latin typeface="BIZ UDゴシック" panose="020B0400000000000000" pitchFamily="49" charset="-128"/>
                <a:ea typeface="BIZ UDゴシック" panose="020B0400000000000000" pitchFamily="49" charset="-128"/>
              </a:rPr>
              <a:t>c</a:t>
            </a:r>
            <a:r>
              <a:rPr lang="ja-JP" altLang="en-US" sz="3200" spc="-17" dirty="0">
                <a:latin typeface="BIZ UDゴシック" panose="020B0400000000000000" pitchFamily="49" charset="-128"/>
                <a:ea typeface="BIZ UDゴシック" panose="020B0400000000000000" pitchFamily="49" charset="-128"/>
              </a:rPr>
              <a:t>に</a:t>
            </a:r>
            <a:r>
              <a:rPr lang="en-US" altLang="ja-JP" sz="3200" spc="-13" dirty="0">
                <a:latin typeface="BIZ UDゴシック" panose="020B0400000000000000" pitchFamily="49" charset="-128"/>
                <a:ea typeface="BIZ UDゴシック" panose="020B0400000000000000" pitchFamily="49" charset="-128"/>
              </a:rPr>
              <a:t>ID</a:t>
            </a:r>
            <a:r>
              <a:rPr lang="ja-JP" altLang="en-US" sz="3200" spc="-17" dirty="0">
                <a:latin typeface="BIZ UDゴシック" panose="020B0400000000000000" pitchFamily="49" charset="-128"/>
                <a:ea typeface="BIZ UDゴシック" panose="020B0400000000000000" pitchFamily="49" charset="-128"/>
              </a:rPr>
              <a:t>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54" name="図形グループ 53"/>
          <p:cNvGrpSpPr/>
          <p:nvPr/>
        </p:nvGrpSpPr>
        <p:grpSpPr>
          <a:xfrm>
            <a:off x="6964801" y="1699760"/>
            <a:ext cx="296586" cy="293005"/>
            <a:chOff x="6801905" y="3995693"/>
            <a:chExt cx="296586" cy="293005"/>
          </a:xfrm>
        </p:grpSpPr>
        <p:sp>
          <p:nvSpPr>
            <p:cNvPr id="55" name="円/楕円 54"/>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6" name="フリーフォーム 55"/>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4" name="図形グループ 63"/>
          <p:cNvGrpSpPr/>
          <p:nvPr/>
        </p:nvGrpSpPr>
        <p:grpSpPr>
          <a:xfrm>
            <a:off x="5337180" y="4551006"/>
            <a:ext cx="296586" cy="293005"/>
            <a:chOff x="5878361" y="3995693"/>
            <a:chExt cx="296586" cy="293005"/>
          </a:xfrm>
        </p:grpSpPr>
        <p:sp>
          <p:nvSpPr>
            <p:cNvPr id="65" name="円/楕円 64"/>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7" name="フリーフォーム 66"/>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1" name="図形グループ 70"/>
          <p:cNvGrpSpPr/>
          <p:nvPr/>
        </p:nvGrpSpPr>
        <p:grpSpPr>
          <a:xfrm>
            <a:off x="3764518" y="3273300"/>
            <a:ext cx="296586" cy="293005"/>
            <a:chOff x="4232441" y="3995693"/>
            <a:chExt cx="296586" cy="293005"/>
          </a:xfrm>
        </p:grpSpPr>
        <p:sp>
          <p:nvSpPr>
            <p:cNvPr id="72" name="円/楕円 71"/>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3" name="フリーフォーム 72"/>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 name="グループ化 2" descr="「利用規約」画面で「同意する」ボタンをタップしている画像">
            <a:extLst>
              <a:ext uri="{FF2B5EF4-FFF2-40B4-BE49-F238E27FC236}">
                <a16:creationId xmlns:a16="http://schemas.microsoft.com/office/drawing/2014/main" id="{2CAEEA8C-380D-4CBB-B191-72D7D80F7DA2}"/>
              </a:ext>
            </a:extLst>
          </p:cNvPr>
          <p:cNvGrpSpPr/>
          <p:nvPr/>
        </p:nvGrpSpPr>
        <p:grpSpPr>
          <a:xfrm>
            <a:off x="5416801" y="1651124"/>
            <a:ext cx="1548000" cy="1738952"/>
            <a:chOff x="4985398" y="2000360"/>
            <a:chExt cx="1548000" cy="1738952"/>
          </a:xfrm>
        </p:grpSpPr>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36070" y="2000360"/>
              <a:ext cx="1440000" cy="1414957"/>
            </a:xfrm>
            <a:prstGeom prst="rect">
              <a:avLst/>
            </a:prstGeom>
            <a:ln w="9525">
              <a:solidFill>
                <a:schemeClr val="tx1">
                  <a:lumMod val="50000"/>
                  <a:lumOff val="50000"/>
                </a:schemeClr>
              </a:solidFill>
            </a:ln>
          </p:spPr>
        </p:pic>
        <p:pic>
          <p:nvPicPr>
            <p:cNvPr id="97" name="図 96"/>
            <p:cNvPicPr>
              <a:picLocks noChangeAspect="1"/>
            </p:cNvPicPr>
            <p:nvPr/>
          </p:nvPicPr>
          <p:blipFill>
            <a:blip r:embed="rId8"/>
            <a:stretch>
              <a:fillRect/>
            </a:stretch>
          </p:blipFill>
          <p:spPr>
            <a:xfrm>
              <a:off x="4985398" y="2541640"/>
              <a:ext cx="1548000" cy="249680"/>
            </a:xfrm>
            <a:prstGeom prst="rect">
              <a:avLst/>
            </a:prstGeom>
          </p:spPr>
        </p:pic>
        <p:sp>
          <p:nvSpPr>
            <p:cNvPr id="47" name="正方形/長方形 46"/>
            <p:cNvSpPr/>
            <p:nvPr/>
          </p:nvSpPr>
          <p:spPr>
            <a:xfrm>
              <a:off x="5052363" y="2894980"/>
              <a:ext cx="1404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58" name="図形グループ 57"/>
            <p:cNvGrpSpPr>
              <a:grpSpLocks noChangeAspect="1"/>
            </p:cNvGrpSpPr>
            <p:nvPr/>
          </p:nvGrpSpPr>
          <p:grpSpPr>
            <a:xfrm rot="5400000">
              <a:off x="5523210" y="3345562"/>
              <a:ext cx="450000" cy="337500"/>
              <a:chOff x="3355262" y="5469690"/>
              <a:chExt cx="720000" cy="540000"/>
            </a:xfrm>
          </p:grpSpPr>
          <p:cxnSp>
            <p:nvCxnSpPr>
              <p:cNvPr id="59" name="カギ線コネクタ 5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grpSp>
        <p:nvGrpSpPr>
          <p:cNvPr id="68" name="図形グループ 67"/>
          <p:cNvGrpSpPr/>
          <p:nvPr/>
        </p:nvGrpSpPr>
        <p:grpSpPr>
          <a:xfrm>
            <a:off x="5381107" y="2421335"/>
            <a:ext cx="296586" cy="293005"/>
            <a:chOff x="5101121" y="3995693"/>
            <a:chExt cx="296586" cy="293005"/>
          </a:xfrm>
        </p:grpSpPr>
        <p:sp>
          <p:nvSpPr>
            <p:cNvPr id="69" name="円/楕円 68"/>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フリーフォーム 69"/>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3" name="テキスト ボックス 12">
            <a:extLst>
              <a:ext uri="{FF2B5EF4-FFF2-40B4-BE49-F238E27FC236}">
                <a16:creationId xmlns:a16="http://schemas.microsoft.com/office/drawing/2014/main" id="{30CD3DF0-EF46-4ED2-E2D9-177DE18BADAF}"/>
              </a:ext>
            </a:extLst>
          </p:cNvPr>
          <p:cNvSpPr txBox="1"/>
          <p:nvPr/>
        </p:nvSpPr>
        <p:spPr>
          <a:xfrm>
            <a:off x="3764518" y="5196177"/>
            <a:ext cx="4849988" cy="1092607"/>
          </a:xfrm>
          <a:prstGeom prst="rect">
            <a:avLst/>
          </a:prstGeom>
          <a:solidFill>
            <a:srgbClr val="FFFFCC"/>
          </a:solidFill>
          <a:ln>
            <a:solidFill>
              <a:srgbClr val="009650"/>
            </a:solidFill>
          </a:ln>
        </p:spPr>
        <p:txBody>
          <a:bodyPr wrap="square" rtlCol="0">
            <a:spAutoFit/>
          </a:bodyPr>
          <a:lstStyle/>
          <a:p>
            <a:r>
              <a:rPr lang="en-US" altLang="ja-JP"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１ メールアドレスでコードの発行をする時、スワイプで移動し</a:t>
            </a:r>
            <a:endParaRPr lang="en-US" altLang="ja-JP" sz="13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3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「メールアドレス」でダブルタップ。テキストフィールドに</a:t>
            </a:r>
            <a:endParaRPr lang="en-US" altLang="ja-JP" sz="13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300" b="1" dirty="0">
                <a:latin typeface="BIZ UDPゴシック" panose="020B0400000000000000" pitchFamily="50" charset="-128"/>
                <a:ea typeface="BIZ UDPゴシック" panose="020B0400000000000000" pitchFamily="50" charset="-128"/>
                <a:cs typeface="Times New Roman" panose="02020603050405020304" pitchFamily="18" charset="0"/>
              </a:rPr>
              <a:t>　　　ア</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ドレス入力後、「認証コードを発行する」をダブルタップ。</a:t>
            </a:r>
            <a:endParaRPr lang="ja-JP" altLang="en-US" sz="1300" b="1"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algn="l">
              <a:spcBef>
                <a:spcPts val="0"/>
              </a:spcBef>
              <a:spcAft>
                <a:spcPts val="0"/>
              </a:spcAft>
            </a:pPr>
            <a:r>
              <a:rPr lang="en-US" altLang="ja-JP"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２ </a:t>
            </a:r>
            <a:r>
              <a:rPr lang="en-US" altLang="ja-JP" sz="1300" b="1" dirty="0" err="1">
                <a:effectLst/>
                <a:latin typeface="BIZ UDPゴシック" panose="020B0400000000000000" pitchFamily="50" charset="-128"/>
                <a:ea typeface="BIZ UDPゴシック" panose="020B0400000000000000" pitchFamily="50" charset="-128"/>
                <a:cs typeface="Times New Roman" panose="02020603050405020304" pitchFamily="18" charset="0"/>
              </a:rPr>
              <a:t>VoiceOver</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利用者は「次へ」に移動できないため、この</a:t>
            </a:r>
            <a:endParaRPr lang="en-US" altLang="ja-JP" sz="1300" b="1"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300" b="1"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300" b="1" dirty="0">
                <a:effectLst/>
                <a:latin typeface="BIZ UDPゴシック" panose="020B0400000000000000" pitchFamily="50" charset="-128"/>
                <a:ea typeface="BIZ UDPゴシック" panose="020B0400000000000000" pitchFamily="50" charset="-128"/>
                <a:cs typeface="Times New Roman" panose="02020603050405020304" pitchFamily="18" charset="0"/>
              </a:rPr>
              <a:t>操作は支援が必要です。</a:t>
            </a:r>
            <a:endParaRPr lang="ja-JP" altLang="en-US" sz="1300" b="1"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9" name="正方形/長方形 18">
            <a:extLst>
              <a:ext uri="{FF2B5EF4-FFF2-40B4-BE49-F238E27FC236}">
                <a16:creationId xmlns:a16="http://schemas.microsoft.com/office/drawing/2014/main" id="{6F6FA598-6C16-26C3-2F31-C24D2C4B77CC}"/>
              </a:ext>
            </a:extLst>
          </p:cNvPr>
          <p:cNvSpPr/>
          <p:nvPr/>
        </p:nvSpPr>
        <p:spPr>
          <a:xfrm>
            <a:off x="8228370" y="3932152"/>
            <a:ext cx="322131" cy="36176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954566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F07DBB0F-2896-4C60-A00F-725A8CC5611C}"/>
              </a:ext>
            </a:extLst>
          </p:cNvPr>
          <p:cNvSpPr>
            <a:spLocks noGrp="1"/>
          </p:cNvSpPr>
          <p:nvPr>
            <p:ph type="subTitle" idx="4294967295"/>
          </p:nvPr>
        </p:nvSpPr>
        <p:spPr>
          <a:xfrm>
            <a:off x="528679" y="1406362"/>
            <a:ext cx="7548521" cy="348333"/>
          </a:xfrm>
          <a:prstGeom prst="rect">
            <a:avLst/>
          </a:prstGeom>
        </p:spPr>
        <p:txBody>
          <a:bodyPr/>
          <a:lstStyle/>
          <a:p>
            <a:r>
              <a:rPr lang="ja-JP" altLang="en-US" b="1" dirty="0">
                <a:latin typeface="BIZ UDゴシック" panose="020B0400000000000000" pitchFamily="49" charset="-128"/>
                <a:ea typeface="BIZ UDゴシック" panose="020B0400000000000000" pitchFamily="49" charset="-128"/>
                <a:cs typeface="Meiryo" charset="-128"/>
              </a:rPr>
              <a:t>次にアカウントの登録に移ります。</a:t>
            </a:r>
            <a:r>
              <a:rPr kumimoji="0" lang="ja-JP" altLang="en-US" sz="1800" b="1" kern="0" dirty="0">
                <a:solidFill>
                  <a:schemeClr val="tx1"/>
                </a:solidFill>
                <a:latin typeface="BIZ UDゴシック" panose="020B0400000000000000" pitchFamily="49" charset="-128"/>
                <a:ea typeface="BIZ UDゴシック" panose="020B0400000000000000" pitchFamily="49" charset="-128"/>
                <a:cs typeface="Meiryo" charset="-128"/>
              </a:rPr>
              <a:t>健康保険証を準備します。</a:t>
            </a:r>
          </a:p>
          <a:p>
            <a:endParaRPr lang="ja-JP" altLang="en-US" b="1" dirty="0">
              <a:latin typeface="BIZ UDゴシック" panose="020B0400000000000000" pitchFamily="49" charset="-128"/>
              <a:ea typeface="BIZ UDゴシック" panose="020B0400000000000000" pitchFamily="49" charset="-128"/>
              <a:cs typeface="Meiryo" charset="-128"/>
            </a:endParaRPr>
          </a:p>
        </p:txBody>
      </p:sp>
      <p:pic>
        <p:nvPicPr>
          <p:cNvPr id="8" name="図 7" descr="「アカウント作成」画面で「いいえ、受け取っていません」ボタンをタップしている画像">
            <a:extLst>
              <a:ext uri="{FF2B5EF4-FFF2-40B4-BE49-F238E27FC236}">
                <a16:creationId xmlns:a16="http://schemas.microsoft.com/office/drawing/2014/main" id="{BFDD2013-DBE4-4C27-BD33-7A18E24D79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9402" y="2048880"/>
            <a:ext cx="1440000" cy="2879999"/>
          </a:xfrm>
          <a:prstGeom prst="rect">
            <a:avLst/>
          </a:prstGeom>
          <a:ln w="9525">
            <a:solidFill>
              <a:schemeClr val="tx1">
                <a:lumMod val="50000"/>
                <a:lumOff val="50000"/>
              </a:schemeClr>
            </a:solidFill>
          </a:ln>
        </p:spPr>
      </p:pic>
      <p:sp>
        <p:nvSpPr>
          <p:cNvPr id="38" name="object 18">
            <a:extLst>
              <a:ext uri="{FF2B5EF4-FFF2-40B4-BE49-F238E27FC236}">
                <a16:creationId xmlns:a16="http://schemas.microsoft.com/office/drawing/2014/main" id="{84120372-64DA-4E54-A83F-BF6241F74A06}"/>
              </a:ext>
            </a:extLst>
          </p:cNvPr>
          <p:cNvSpPr txBox="1"/>
          <p:nvPr/>
        </p:nvSpPr>
        <p:spPr>
          <a:xfrm>
            <a:off x="468607" y="1923936"/>
            <a:ext cx="3190553" cy="4136389"/>
          </a:xfrm>
          <a:prstGeom prst="rect">
            <a:avLst/>
          </a:prstGeom>
        </p:spPr>
        <p:txBody>
          <a:bodyPr vert="horz" wrap="square" lIns="0" tIns="12065" rIns="0" bIns="0" rtlCol="0">
            <a:spAutoFit/>
          </a:bodyPr>
          <a:lstStyle/>
          <a:p>
            <a:pPr marL="9525"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800" b="1" spc="5" dirty="0">
                <a:latin typeface="BIZ UDゴシック" panose="020B0400000000000000" pitchFamily="49" charset="-128"/>
                <a:ea typeface="BIZ UDゴシック" panose="020B0400000000000000" pitchFamily="49" charset="-128"/>
                <a:cs typeface="Meiryo" charset="-128"/>
              </a:rPr>
              <a:t>スワイプで</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いいえ、受け</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取っていません</a:t>
            </a:r>
            <a:r>
              <a:rPr lang="ja-JP" altLang="en-US" sz="1800" b="1" spc="-700"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に移動し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姓名、生年月日、性別、</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身長</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任意</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、喫煙</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任意</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保険証写真登録、その他の</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証書登録、パスワード作成</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の画面になります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必要事項を記入し、パス</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ワードを決めたら「作成</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する」でダブルタップ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en-US" altLang="ja-JP" sz="1800" b="1" dirty="0" err="1">
                <a:latin typeface="BIZ UDゴシック" panose="020B0400000000000000" pitchFamily="49" charset="-128"/>
                <a:ea typeface="BIZ UDゴシック" panose="020B0400000000000000" pitchFamily="49" charset="-128"/>
                <a:cs typeface="Meiryo" charset="-128"/>
              </a:rPr>
              <a:t>YaDoc</a:t>
            </a:r>
            <a:r>
              <a:rPr lang="ja-JP" altLang="en-US" sz="1800" b="1" dirty="0">
                <a:latin typeface="BIZ UDゴシック" panose="020B0400000000000000" pitchFamily="49" charset="-128"/>
                <a:ea typeface="BIZ UDゴシック" panose="020B0400000000000000" pitchFamily="49" charset="-128"/>
                <a:cs typeface="Meiryo" charset="-128"/>
              </a:rPr>
              <a:t>を使い始める</a:t>
            </a:r>
            <a:r>
              <a:rPr lang="ja-JP" altLang="en-US" sz="1800" b="1" spc="-700"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42" name="正方形/長方形 41"/>
          <p:cNvSpPr/>
          <p:nvPr/>
        </p:nvSpPr>
        <p:spPr>
          <a:xfrm>
            <a:off x="3885014" y="4207800"/>
            <a:ext cx="1368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37" name="タイトル 9">
            <a:extLst>
              <a:ext uri="{FF2B5EF4-FFF2-40B4-BE49-F238E27FC236}">
                <a16:creationId xmlns:a16="http://schemas.microsoft.com/office/drawing/2014/main" id="{FDDA2747-DBA5-44E4-A04D-BE8E8CD8D716}"/>
              </a:ext>
            </a:extLst>
          </p:cNvPr>
          <p:cNvSpPr txBox="1">
            <a:spLocks/>
          </p:cNvSpPr>
          <p:nvPr/>
        </p:nvSpPr>
        <p:spPr>
          <a:xfrm>
            <a:off x="1588586" y="228085"/>
            <a:ext cx="6246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アカウントの</a:t>
            </a:r>
            <a:r>
              <a:rPr lang="ja-JP" altLang="en-US" sz="3200" spc="-17" dirty="0">
                <a:latin typeface="BIZ UDゴシック" panose="020B0400000000000000" pitchFamily="49" charset="-128"/>
                <a:ea typeface="BIZ UDゴシック" panose="020B0400000000000000" pitchFamily="49" charset="-128"/>
              </a:rPr>
              <a:t>登録</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74" name="図形グループ 73"/>
          <p:cNvGrpSpPr/>
          <p:nvPr/>
        </p:nvGrpSpPr>
        <p:grpSpPr>
          <a:xfrm>
            <a:off x="3651495" y="4113712"/>
            <a:ext cx="296587" cy="293005"/>
            <a:chOff x="2897417" y="3995693"/>
            <a:chExt cx="296587" cy="293005"/>
          </a:xfrm>
        </p:grpSpPr>
        <p:sp>
          <p:nvSpPr>
            <p:cNvPr id="75" name="円/楕円 7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テキスト ボックス 7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 name="グループ化 1" descr="「アカウント作成」画面で姓名、生年月日、性別を入力し、画面を下から上にスクロールしている画像">
            <a:extLst>
              <a:ext uri="{FF2B5EF4-FFF2-40B4-BE49-F238E27FC236}">
                <a16:creationId xmlns:a16="http://schemas.microsoft.com/office/drawing/2014/main" id="{FA2D5070-9CBF-4BC6-9A30-A2046BAFDCF9}"/>
              </a:ext>
            </a:extLst>
          </p:cNvPr>
          <p:cNvGrpSpPr/>
          <p:nvPr/>
        </p:nvGrpSpPr>
        <p:grpSpPr>
          <a:xfrm>
            <a:off x="5319124" y="2036178"/>
            <a:ext cx="1585434" cy="2922353"/>
            <a:chOff x="4979157" y="2581420"/>
            <a:chExt cx="1554599" cy="2878153"/>
          </a:xfrm>
        </p:grpSpPr>
        <p:pic>
          <p:nvPicPr>
            <p:cNvPr id="12" name="図 11">
              <a:extLst>
                <a:ext uri="{FF2B5EF4-FFF2-40B4-BE49-F238E27FC236}">
                  <a16:creationId xmlns:a16="http://schemas.microsoft.com/office/drawing/2014/main" id="{C6504A9D-A1C3-4D9E-AB85-9811538054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0342" y="2605140"/>
              <a:ext cx="1440000" cy="2854433"/>
            </a:xfrm>
            <a:prstGeom prst="rect">
              <a:avLst/>
            </a:prstGeom>
            <a:ln w="9525">
              <a:solidFill>
                <a:schemeClr val="tx1">
                  <a:lumMod val="50000"/>
                  <a:lumOff val="50000"/>
                </a:schemeClr>
              </a:solidFill>
            </a:ln>
          </p:spPr>
        </p:pic>
        <p:sp>
          <p:nvSpPr>
            <p:cNvPr id="50" name="正方形/長方形 49"/>
            <p:cNvSpPr/>
            <p:nvPr/>
          </p:nvSpPr>
          <p:spPr>
            <a:xfrm>
              <a:off x="5129756" y="2724000"/>
              <a:ext cx="1404000" cy="172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71" name="図形グループ 70"/>
            <p:cNvGrpSpPr/>
            <p:nvPr/>
          </p:nvGrpSpPr>
          <p:grpSpPr>
            <a:xfrm>
              <a:off x="4979157" y="2581420"/>
              <a:ext cx="332244" cy="327204"/>
              <a:chOff x="3546641" y="3996395"/>
              <a:chExt cx="332244" cy="327204"/>
            </a:xfrm>
          </p:grpSpPr>
          <p:sp>
            <p:nvSpPr>
              <p:cNvPr id="72" name="円/楕円 71"/>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3" name="フリーフォーム 72"/>
              <p:cNvSpPr/>
              <p:nvPr/>
            </p:nvSpPr>
            <p:spPr>
              <a:xfrm>
                <a:off x="3546641" y="4020115"/>
                <a:ext cx="332244" cy="303484"/>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pic>
        <p:nvPicPr>
          <p:cNvPr id="5" name="図 4" descr="入力されたパスワードの下の「作成する」ボタンをタップしている画像">
            <a:extLst>
              <a:ext uri="{FF2B5EF4-FFF2-40B4-BE49-F238E27FC236}">
                <a16:creationId xmlns:a16="http://schemas.microsoft.com/office/drawing/2014/main" id="{19805AED-F255-94CD-2A62-BB5D6A2F8A8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5429"/>
          <a:stretch/>
        </p:blipFill>
        <p:spPr>
          <a:xfrm>
            <a:off x="7117380" y="2033524"/>
            <a:ext cx="1402659" cy="1571659"/>
          </a:xfrm>
          <a:prstGeom prst="rect">
            <a:avLst/>
          </a:prstGeom>
          <a:ln w="9525">
            <a:solidFill>
              <a:schemeClr val="tx1">
                <a:lumMod val="50000"/>
                <a:lumOff val="50000"/>
              </a:schemeClr>
            </a:solidFill>
          </a:ln>
        </p:spPr>
      </p:pic>
      <p:sp>
        <p:nvSpPr>
          <p:cNvPr id="62" name="正方形/長方形 61"/>
          <p:cNvSpPr/>
          <p:nvPr/>
        </p:nvSpPr>
        <p:spPr>
          <a:xfrm>
            <a:off x="7135883" y="2464540"/>
            <a:ext cx="1402659" cy="894762"/>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 name="図形グループ 70">
            <a:extLst>
              <a:ext uri="{FF2B5EF4-FFF2-40B4-BE49-F238E27FC236}">
                <a16:creationId xmlns:a16="http://schemas.microsoft.com/office/drawing/2014/main" id="{DB38B93E-112B-A8E0-6B94-57DE66CB508D}"/>
              </a:ext>
            </a:extLst>
          </p:cNvPr>
          <p:cNvGrpSpPr/>
          <p:nvPr/>
        </p:nvGrpSpPr>
        <p:grpSpPr>
          <a:xfrm>
            <a:off x="7003511" y="2221904"/>
            <a:ext cx="296586" cy="293005"/>
            <a:chOff x="4232441" y="3995693"/>
            <a:chExt cx="296586" cy="293005"/>
          </a:xfrm>
        </p:grpSpPr>
        <p:sp>
          <p:nvSpPr>
            <p:cNvPr id="7" name="円/楕円 71">
              <a:extLst>
                <a:ext uri="{FF2B5EF4-FFF2-40B4-BE49-F238E27FC236}">
                  <a16:creationId xmlns:a16="http://schemas.microsoft.com/office/drawing/2014/main" id="{EA8A171C-3428-37F4-78C0-7191920DB3F9}"/>
                </a:ext>
              </a:extLst>
            </p:cNvPr>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フリーフォーム 72">
              <a:extLst>
                <a:ext uri="{FF2B5EF4-FFF2-40B4-BE49-F238E27FC236}">
                  <a16:creationId xmlns:a16="http://schemas.microsoft.com/office/drawing/2014/main" id="{640ACEEB-D11B-5055-11DD-9FE76E5F7FA6}"/>
                </a:ext>
              </a:extLst>
            </p:cNvPr>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10" name="図 9" descr="「アカウント作成が完了しました」という画面の下の「ヤードックを使い始める」ボタンをタップしている画像">
            <a:extLst>
              <a:ext uri="{FF2B5EF4-FFF2-40B4-BE49-F238E27FC236}">
                <a16:creationId xmlns:a16="http://schemas.microsoft.com/office/drawing/2014/main" id="{59943119-21F2-8D82-1519-8A870D4F19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20862" y="3690044"/>
            <a:ext cx="1385859" cy="2741035"/>
          </a:xfrm>
          <a:prstGeom prst="rect">
            <a:avLst/>
          </a:prstGeom>
          <a:ln w="9525">
            <a:solidFill>
              <a:schemeClr val="tx1">
                <a:lumMod val="50000"/>
                <a:lumOff val="50000"/>
              </a:schemeClr>
            </a:solidFill>
          </a:ln>
        </p:spPr>
      </p:pic>
      <p:sp>
        <p:nvSpPr>
          <p:cNvPr id="11" name="正方形/長方形 10">
            <a:extLst>
              <a:ext uri="{FF2B5EF4-FFF2-40B4-BE49-F238E27FC236}">
                <a16:creationId xmlns:a16="http://schemas.microsoft.com/office/drawing/2014/main" id="{18F2C593-1A34-ED5E-CBB2-F2C2DFCF14A4}"/>
              </a:ext>
            </a:extLst>
          </p:cNvPr>
          <p:cNvSpPr/>
          <p:nvPr/>
        </p:nvSpPr>
        <p:spPr>
          <a:xfrm>
            <a:off x="7120862" y="5959440"/>
            <a:ext cx="1368000" cy="293005"/>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6988737" y="5717676"/>
            <a:ext cx="296586" cy="293005"/>
            <a:chOff x="5101121" y="3995693"/>
            <a:chExt cx="296586" cy="293005"/>
          </a:xfrm>
        </p:grpSpPr>
        <p:sp>
          <p:nvSpPr>
            <p:cNvPr id="41" name="円/楕円 40"/>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6" name="フリーフォーム 6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4" name="テキスト ボックス 13">
            <a:extLst>
              <a:ext uri="{FF2B5EF4-FFF2-40B4-BE49-F238E27FC236}">
                <a16:creationId xmlns:a16="http://schemas.microsoft.com/office/drawing/2014/main" id="{56B7CC6E-61A6-18CC-4EAB-6A28A1B3305F}"/>
              </a:ext>
            </a:extLst>
          </p:cNvPr>
          <p:cNvSpPr txBox="1"/>
          <p:nvPr/>
        </p:nvSpPr>
        <p:spPr>
          <a:xfrm>
            <a:off x="3713104" y="5293571"/>
            <a:ext cx="3048000" cy="830997"/>
          </a:xfrm>
          <a:prstGeom prst="rect">
            <a:avLst/>
          </a:prstGeom>
          <a:solidFill>
            <a:srgbClr val="FFFFCC"/>
          </a:solidFill>
          <a:ln>
            <a:solidFill>
              <a:srgbClr val="009650"/>
            </a:solidFill>
          </a:ln>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rPr>
              <a:t>②③</a:t>
            </a:r>
            <a:r>
              <a:rPr kumimoji="1" lang="ja-JP" altLang="en-US" sz="1600" b="1" dirty="0">
                <a:latin typeface="BIZ UDゴシック" panose="020B0400000000000000" pitchFamily="49" charset="-128"/>
                <a:ea typeface="BIZ UDゴシック" panose="020B0400000000000000" pitchFamily="49" charset="-128"/>
              </a:rPr>
              <a:t>は</a:t>
            </a:r>
            <a:r>
              <a:rPr lang="en-US" altLang="ja-JP" sz="1600" b="1" dirty="0" err="1">
                <a:effectLst/>
                <a:latin typeface="BIZ UDゴシック" panose="020B0400000000000000" pitchFamily="49" charset="-128"/>
                <a:ea typeface="BIZ UDゴシック" panose="020B0400000000000000" pitchFamily="49" charset="-128"/>
                <a:cs typeface="Times New Roman" panose="02020603050405020304" pitchFamily="18" charset="0"/>
              </a:rPr>
              <a:t>VoiceOver</a:t>
            </a:r>
            <a:r>
              <a:rPr lang="ja-JP" altLang="en-US" sz="1600" b="1" dirty="0">
                <a:effectLst/>
                <a:latin typeface="BIZ UDゴシック" panose="020B0400000000000000" pitchFamily="49" charset="-128"/>
                <a:ea typeface="BIZ UDゴシック" panose="020B0400000000000000" pitchFamily="49" charset="-128"/>
                <a:cs typeface="Times New Roman" panose="02020603050405020304" pitchFamily="18" charset="0"/>
              </a:rPr>
              <a:t>での操作・</a:t>
            </a:r>
            <a:endParaRPr lang="en-US" altLang="ja-JP" sz="16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r>
              <a:rPr lang="ja-JP" altLang="en-US" sz="1600" b="1" dirty="0">
                <a:effectLst/>
                <a:latin typeface="BIZ UDゴシック" panose="020B0400000000000000" pitchFamily="49" charset="-128"/>
                <a:ea typeface="BIZ UDゴシック" panose="020B0400000000000000" pitchFamily="49" charset="-128"/>
                <a:cs typeface="Times New Roman" panose="02020603050405020304" pitchFamily="18" charset="0"/>
              </a:rPr>
              <a:t>記入ができませんので、支援が必要です。</a:t>
            </a:r>
            <a:endParaRPr kumimoji="1" lang="ja-JP" altLang="en-US" sz="1600" b="1"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976144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F07DBB0F-2896-4C60-A00F-725A8CC5611C}"/>
              </a:ext>
            </a:extLst>
          </p:cNvPr>
          <p:cNvSpPr>
            <a:spLocks noGrp="1"/>
          </p:cNvSpPr>
          <p:nvPr>
            <p:ph type="subTitle" idx="4294967295"/>
          </p:nvPr>
        </p:nvSpPr>
        <p:spPr>
          <a:xfrm>
            <a:off x="515112" y="1404267"/>
            <a:ext cx="8280000" cy="348333"/>
          </a:xfrm>
          <a:prstGeom prst="rect">
            <a:avLst/>
          </a:prstGeom>
        </p:spPr>
        <p:txBody>
          <a:bodyPr/>
          <a:lstStyle/>
          <a:p>
            <a:r>
              <a:rPr lang="ja-JP" altLang="en-US" b="1" dirty="0">
                <a:latin typeface="BIZ UDゴシック" panose="020B0400000000000000" pitchFamily="49" charset="-128"/>
                <a:ea typeface="BIZ UDゴシック" panose="020B0400000000000000" pitchFamily="49" charset="-128"/>
                <a:cs typeface="Meiryo" charset="-128"/>
              </a:rPr>
              <a:t>受診したい医療機関を登録しましょう</a:t>
            </a:r>
          </a:p>
        </p:txBody>
      </p:sp>
      <p:pic>
        <p:nvPicPr>
          <p:cNvPr id="6" name="図 5" descr="「医療機関検索」画面の検索欄に医療機関名を入力し、結果として表示された医療機関名をタップしている画像">
            <a:extLst>
              <a:ext uri="{FF2B5EF4-FFF2-40B4-BE49-F238E27FC236}">
                <a16:creationId xmlns:a16="http://schemas.microsoft.com/office/drawing/2014/main" id="{D9C735DF-3D93-4780-BAED-82E50E9FB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2796" y="1999527"/>
            <a:ext cx="1620000" cy="3169625"/>
          </a:xfrm>
          <a:prstGeom prst="rect">
            <a:avLst/>
          </a:prstGeom>
          <a:ln w="9525">
            <a:solidFill>
              <a:schemeClr val="tx1">
                <a:lumMod val="50000"/>
                <a:lumOff val="50000"/>
              </a:schemeClr>
            </a:solidFill>
          </a:ln>
        </p:spPr>
      </p:pic>
      <p:pic>
        <p:nvPicPr>
          <p:cNvPr id="30" name="図 29" descr="「設定」画面に「医療機関連携」をタップしている画像">
            <a:extLst>
              <a:ext uri="{FF2B5EF4-FFF2-40B4-BE49-F238E27FC236}">
                <a16:creationId xmlns:a16="http://schemas.microsoft.com/office/drawing/2014/main" id="{F50D30C8-BAFE-4DF8-AB18-49DF586B73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6986" y="2013678"/>
            <a:ext cx="1620000" cy="3141322"/>
          </a:xfrm>
          <a:prstGeom prst="rect">
            <a:avLst/>
          </a:prstGeom>
          <a:ln w="9525">
            <a:solidFill>
              <a:schemeClr val="tx1">
                <a:lumMod val="50000"/>
                <a:lumOff val="50000"/>
              </a:schemeClr>
            </a:solidFill>
          </a:ln>
        </p:spPr>
      </p:pic>
      <p:pic>
        <p:nvPicPr>
          <p:cNvPr id="32" name="図 31" descr="「医療機関連携画面」画面の「追加する」をタップしている画像">
            <a:extLst>
              <a:ext uri="{FF2B5EF4-FFF2-40B4-BE49-F238E27FC236}">
                <a16:creationId xmlns:a16="http://schemas.microsoft.com/office/drawing/2014/main" id="{524D9BE3-B2FD-407D-A4D5-FE73627A8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1382" y="1999527"/>
            <a:ext cx="1620000" cy="3141324"/>
          </a:xfrm>
          <a:prstGeom prst="rect">
            <a:avLst/>
          </a:prstGeom>
          <a:ln w="9525">
            <a:solidFill>
              <a:schemeClr val="tx1">
                <a:lumMod val="50000"/>
                <a:lumOff val="50000"/>
              </a:schemeClr>
            </a:solidFill>
          </a:ln>
        </p:spPr>
      </p:pic>
      <p:pic>
        <p:nvPicPr>
          <p:cNvPr id="34" name="図 33" descr="「医療機関名で検索」をタップしている画像">
            <a:extLst>
              <a:ext uri="{FF2B5EF4-FFF2-40B4-BE49-F238E27FC236}">
                <a16:creationId xmlns:a16="http://schemas.microsoft.com/office/drawing/2014/main" id="{D791A2B5-4929-4A2C-A5E7-00F5B0AAE4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2796" y="4942902"/>
            <a:ext cx="1620000" cy="889752"/>
          </a:xfrm>
          <a:prstGeom prst="rect">
            <a:avLst/>
          </a:prstGeom>
          <a:ln>
            <a:solidFill>
              <a:schemeClr val="tx1"/>
            </a:solidFill>
          </a:ln>
        </p:spPr>
      </p:pic>
      <p:sp>
        <p:nvSpPr>
          <p:cNvPr id="47" name="object 18">
            <a:extLst>
              <a:ext uri="{FF2B5EF4-FFF2-40B4-BE49-F238E27FC236}">
                <a16:creationId xmlns:a16="http://schemas.microsoft.com/office/drawing/2014/main" id="{84120372-64DA-4E54-A83F-BF6241F74A06}"/>
              </a:ext>
            </a:extLst>
          </p:cNvPr>
          <p:cNvSpPr txBox="1"/>
          <p:nvPr/>
        </p:nvSpPr>
        <p:spPr>
          <a:xfrm>
            <a:off x="318632" y="1905000"/>
            <a:ext cx="2778534" cy="3587521"/>
          </a:xfrm>
          <a:prstGeom prst="rect">
            <a:avLst/>
          </a:prstGeom>
        </p:spPr>
        <p:txBody>
          <a:bodyPr vert="horz" wrap="square" lIns="0" tIns="12065" rIns="0" bIns="0" rtlCol="0">
            <a:spAutoFit/>
          </a:bodyPr>
          <a:lstStyle/>
          <a:p>
            <a:pPr marL="12700"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設定の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医療機関連携</a:t>
            </a:r>
            <a:r>
              <a:rPr lang="ja-JP" altLang="en-US" sz="1800" b="1" spc="-700" dirty="0">
                <a:latin typeface="BIZ UDゴシック" panose="020B0400000000000000" pitchFamily="49" charset="-128"/>
                <a:ea typeface="BIZ UDゴシック" panose="020B0400000000000000" pitchFamily="49" charset="-128"/>
                <a:cs typeface="Meiryo" charset="-128"/>
              </a:rPr>
              <a:t>」</a:t>
            </a:r>
            <a:endParaRPr lang="en-US" altLang="ja-JP" sz="1800" b="1" spc="-700"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1800" b="1" spc="-700"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追加する</a:t>
            </a:r>
            <a:r>
              <a:rPr lang="ja-JP" altLang="en-US" sz="1800" b="1" spc="-700"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医療機関名で検索</a:t>
            </a:r>
            <a:r>
              <a:rPr lang="ja-JP" altLang="en-US" sz="1800" b="1" spc="-700"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marR="4344">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医療機関名を入力</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希望する医療機関名を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ダブルタップ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400" b="1" spc="5" dirty="0">
                <a:solidFill>
                  <a:srgbClr val="009650"/>
                </a:solidFill>
                <a:latin typeface="BIZ UDゴシック" panose="020B0400000000000000" pitchFamily="49" charset="-128"/>
                <a:ea typeface="BIZ UDゴシック" panose="020B0400000000000000" pitchFamily="49" charset="-128"/>
                <a:cs typeface="Meiryo" charset="-128"/>
              </a:rPr>
              <a:t>	</a:t>
            </a:r>
            <a:endParaRPr sz="16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2" name="正方形/長方形 51"/>
          <p:cNvSpPr/>
          <p:nvPr/>
        </p:nvSpPr>
        <p:spPr>
          <a:xfrm>
            <a:off x="3248137" y="3458542"/>
            <a:ext cx="1620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9" name="正方形/長方形 68"/>
          <p:cNvSpPr/>
          <p:nvPr/>
        </p:nvSpPr>
        <p:spPr>
          <a:xfrm>
            <a:off x="5079382" y="4251478"/>
            <a:ext cx="1584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3" name="正方形/長方形 72"/>
          <p:cNvSpPr/>
          <p:nvPr/>
        </p:nvSpPr>
        <p:spPr>
          <a:xfrm>
            <a:off x="5317008" y="5146468"/>
            <a:ext cx="1663211" cy="231477"/>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7" name="正方形/長方形 76"/>
          <p:cNvSpPr/>
          <p:nvPr/>
        </p:nvSpPr>
        <p:spPr>
          <a:xfrm>
            <a:off x="6942796" y="2365574"/>
            <a:ext cx="1584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1" name="正方形/長方形 80"/>
          <p:cNvSpPr/>
          <p:nvPr/>
        </p:nvSpPr>
        <p:spPr>
          <a:xfrm>
            <a:off x="6942796" y="2708304"/>
            <a:ext cx="1584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40" name="タイトル 9">
            <a:extLst>
              <a:ext uri="{FF2B5EF4-FFF2-40B4-BE49-F238E27FC236}">
                <a16:creationId xmlns:a16="http://schemas.microsoft.com/office/drawing/2014/main" id="{FDDA2747-DBA5-44E4-A04D-BE8E8CD8D716}"/>
              </a:ext>
            </a:extLst>
          </p:cNvPr>
          <p:cNvSpPr txBox="1">
            <a:spLocks/>
          </p:cNvSpPr>
          <p:nvPr/>
        </p:nvSpPr>
        <p:spPr>
          <a:xfrm>
            <a:off x="1595112" y="223847"/>
            <a:ext cx="54986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医療機関を登録する</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41" name="図形グループ 40"/>
          <p:cNvGrpSpPr/>
          <p:nvPr/>
        </p:nvGrpSpPr>
        <p:grpSpPr>
          <a:xfrm>
            <a:off x="6800895" y="2817789"/>
            <a:ext cx="296586" cy="293005"/>
            <a:chOff x="5878361" y="3995693"/>
            <a:chExt cx="296586" cy="293005"/>
          </a:xfrm>
        </p:grpSpPr>
        <p:sp>
          <p:nvSpPr>
            <p:cNvPr id="42" name="円/楕円 41"/>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4" name="図形グループ 43"/>
          <p:cNvGrpSpPr/>
          <p:nvPr/>
        </p:nvGrpSpPr>
        <p:grpSpPr>
          <a:xfrm>
            <a:off x="6800895" y="2208194"/>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8" name="図形グループ 47"/>
          <p:cNvGrpSpPr/>
          <p:nvPr/>
        </p:nvGrpSpPr>
        <p:grpSpPr>
          <a:xfrm>
            <a:off x="5225429" y="5008497"/>
            <a:ext cx="296586" cy="293005"/>
            <a:chOff x="4232441" y="3995693"/>
            <a:chExt cx="296586" cy="293005"/>
          </a:xfrm>
        </p:grpSpPr>
        <p:sp>
          <p:nvSpPr>
            <p:cNvPr id="49" name="円/楕円 48"/>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フリーフォーム 49"/>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1" name="図形グループ 50"/>
          <p:cNvGrpSpPr/>
          <p:nvPr/>
        </p:nvGrpSpPr>
        <p:grpSpPr>
          <a:xfrm>
            <a:off x="4943551" y="4108479"/>
            <a:ext cx="296586" cy="293005"/>
            <a:chOff x="3546641" y="3995693"/>
            <a:chExt cx="296586" cy="293005"/>
          </a:xfrm>
        </p:grpSpPr>
        <p:sp>
          <p:nvSpPr>
            <p:cNvPr id="53" name="円/楕円 52"/>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フリーフォーム 53"/>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5" name="図形グループ 54"/>
          <p:cNvGrpSpPr/>
          <p:nvPr/>
        </p:nvGrpSpPr>
        <p:grpSpPr>
          <a:xfrm>
            <a:off x="3032521" y="3312039"/>
            <a:ext cx="296587" cy="293005"/>
            <a:chOff x="2897417" y="3995693"/>
            <a:chExt cx="296587" cy="293005"/>
          </a:xfrm>
        </p:grpSpPr>
        <p:sp>
          <p:nvSpPr>
            <p:cNvPr id="56" name="円/楕円 55"/>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テキスト ボックス 56"/>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 name="テキスト ボックス 1">
            <a:extLst>
              <a:ext uri="{FF2B5EF4-FFF2-40B4-BE49-F238E27FC236}">
                <a16:creationId xmlns:a16="http://schemas.microsoft.com/office/drawing/2014/main" id="{5F68BE91-49E6-6DF4-9A90-FBD500C46FFC}"/>
              </a:ext>
            </a:extLst>
          </p:cNvPr>
          <p:cNvSpPr txBox="1"/>
          <p:nvPr/>
        </p:nvSpPr>
        <p:spPr>
          <a:xfrm>
            <a:off x="591709" y="5227406"/>
            <a:ext cx="3980291" cy="1099916"/>
          </a:xfrm>
          <a:prstGeom prst="rect">
            <a:avLst/>
          </a:prstGeom>
          <a:noFill/>
        </p:spPr>
        <p:txBody>
          <a:bodyPr wrap="square" rtlCol="0">
            <a:spAutoFit/>
          </a:bodyPr>
          <a:lstStyle/>
          <a:p>
            <a:pPr marL="12700">
              <a:spcBef>
                <a:spcPts val="95"/>
              </a:spcBef>
              <a:tabLst>
                <a:tab pos="352425" algn="l"/>
              </a:tabLst>
            </a:pPr>
            <a:r>
              <a:rPr lang="ja-JP" altLang="en-US" sz="1600" b="1" spc="5" dirty="0">
                <a:solidFill>
                  <a:srgbClr val="009650"/>
                </a:solidFill>
                <a:latin typeface="BIZ UDゴシック" panose="020B0400000000000000" pitchFamily="49" charset="-128"/>
                <a:ea typeface="BIZ UDゴシック" panose="020B0400000000000000" pitchFamily="49" charset="-128"/>
                <a:cs typeface="Meiryo" charset="-128"/>
              </a:rPr>
              <a:t>今回の講習の実習はここまでとします。</a:t>
            </a:r>
          </a:p>
          <a:p>
            <a:pPr marL="12700">
              <a:spcBef>
                <a:spcPts val="95"/>
              </a:spcBef>
              <a:tabLst>
                <a:tab pos="352425" algn="l"/>
              </a:tabLst>
            </a:pPr>
            <a:r>
              <a:rPr lang="ja-JP" altLang="en-US" sz="1600" b="1" spc="5" dirty="0">
                <a:solidFill>
                  <a:srgbClr val="009650"/>
                </a:solidFill>
                <a:latin typeface="BIZ UDゴシック" panose="020B0400000000000000" pitchFamily="49" charset="-128"/>
                <a:ea typeface="BIZ UDゴシック" panose="020B0400000000000000" pitchFamily="49" charset="-128"/>
                <a:cs typeface="Meiryo" charset="-128"/>
              </a:rPr>
              <a:t>あとは流れの説明とします。</a:t>
            </a:r>
            <a:endPar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endParaRPr>
          </a:p>
          <a:p>
            <a:r>
              <a:rPr kumimoji="1" lang="ja-JP" altLang="en-US" sz="1600" b="1" dirty="0">
                <a:solidFill>
                  <a:srgbClr val="009650"/>
                </a:solidFill>
                <a:latin typeface="BIZ UDゴシック" panose="020B0400000000000000" pitchFamily="49" charset="-128"/>
                <a:ea typeface="BIZ UDゴシック" panose="020B0400000000000000" pitchFamily="49" charset="-128"/>
              </a:rPr>
              <a:t>この先は診療予約です。</a:t>
            </a:r>
            <a:endParaRPr kumimoji="1" lang="en-US" altLang="ja-JP" sz="16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1600" b="1" dirty="0">
                <a:solidFill>
                  <a:srgbClr val="009650"/>
                </a:solidFill>
                <a:latin typeface="BIZ UDゴシック" panose="020B0400000000000000" pitchFamily="49" charset="-128"/>
                <a:ea typeface="BIZ UDゴシック" panose="020B0400000000000000" pitchFamily="49" charset="-128"/>
              </a:rPr>
              <a:t>必要な時に実施してください。</a:t>
            </a:r>
          </a:p>
        </p:txBody>
      </p:sp>
    </p:spTree>
    <p:extLst>
      <p:ext uri="{BB962C8B-B14F-4D97-AF65-F5344CB8AC3E}">
        <p14:creationId xmlns:p14="http://schemas.microsoft.com/office/powerpoint/2010/main" val="30659653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医療機関から通知が届き、画面に「医療機関連携」と表示されている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7796" y="1990344"/>
            <a:ext cx="1673894" cy="2970000"/>
          </a:xfrm>
          <a:prstGeom prst="rect">
            <a:avLst/>
          </a:prstGeom>
          <a:ln w="9525">
            <a:solidFill>
              <a:schemeClr val="tx1">
                <a:lumMod val="50000"/>
                <a:lumOff val="50000"/>
              </a:schemeClr>
            </a:solidFill>
          </a:ln>
        </p:spPr>
      </p:pic>
      <p:pic>
        <p:nvPicPr>
          <p:cNvPr id="8" name="図 7" descr="「医療機関申請」画面で下部の「申請する」をタップしている画像">
            <a:extLst>
              <a:ext uri="{FF2B5EF4-FFF2-40B4-BE49-F238E27FC236}">
                <a16:creationId xmlns:a16="http://schemas.microsoft.com/office/drawing/2014/main" id="{92E47F63-4536-4B79-A572-5C49751A58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0580" y="1990344"/>
            <a:ext cx="1589616" cy="2970000"/>
          </a:xfrm>
          <a:prstGeom prst="rect">
            <a:avLst/>
          </a:prstGeom>
          <a:ln w="9525">
            <a:solidFill>
              <a:schemeClr val="tx1">
                <a:lumMod val="50000"/>
                <a:lumOff val="50000"/>
              </a:schemeClr>
            </a:solidFill>
          </a:ln>
        </p:spPr>
      </p:pic>
      <p:pic>
        <p:nvPicPr>
          <p:cNvPr id="19" name="図 18" descr="「医療機関申請」画面に「申請中」と表示されている画像">
            <a:extLst>
              <a:ext uri="{FF2B5EF4-FFF2-40B4-BE49-F238E27FC236}">
                <a16:creationId xmlns:a16="http://schemas.microsoft.com/office/drawing/2014/main" id="{158AD26F-2C0F-407F-8002-4124060E29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1657" y="1990344"/>
            <a:ext cx="1589616" cy="2970000"/>
          </a:xfrm>
          <a:prstGeom prst="rect">
            <a:avLst/>
          </a:prstGeom>
          <a:ln w="9525">
            <a:solidFill>
              <a:schemeClr val="tx1">
                <a:lumMod val="50000"/>
                <a:lumOff val="50000"/>
              </a:schemeClr>
            </a:solidFill>
          </a:ln>
        </p:spPr>
      </p:pic>
      <p:sp>
        <p:nvSpPr>
          <p:cNvPr id="35" name="object 16">
            <a:extLst>
              <a:ext uri="{FF2B5EF4-FFF2-40B4-BE49-F238E27FC236}">
                <a16:creationId xmlns:a16="http://schemas.microsoft.com/office/drawing/2014/main" id="{BAAFC591-FBE7-4649-B20F-CAB5476EC780}"/>
              </a:ext>
            </a:extLst>
          </p:cNvPr>
          <p:cNvSpPr txBox="1"/>
          <p:nvPr/>
        </p:nvSpPr>
        <p:spPr>
          <a:xfrm>
            <a:off x="3144534" y="5243779"/>
            <a:ext cx="1728000" cy="454677"/>
          </a:xfrm>
          <a:prstGeom prst="rect">
            <a:avLst/>
          </a:prstGeom>
        </p:spPr>
        <p:txBody>
          <a:bodyPr vert="horz" wrap="square" lIns="0" tIns="10860" rIns="0" bIns="0" rtlCol="0">
            <a:spAutoFit/>
          </a:bodyPr>
          <a:lstStyle/>
          <a:p>
            <a:pPr marL="10860">
              <a:spcBef>
                <a:spcPts val="85"/>
              </a:spcBef>
            </a:pPr>
            <a:r>
              <a:rPr lang="ja-JP" altLang="en-US" sz="1400" b="1" spc="-5" dirty="0">
                <a:solidFill>
                  <a:srgbClr val="009650"/>
                </a:solidFill>
                <a:latin typeface="BIZ UDゴシック" panose="020B0400000000000000" pitchFamily="49" charset="-128"/>
                <a:ea typeface="BIZ UDゴシック" panose="020B0400000000000000" pitchFamily="49" charset="-128"/>
                <a:cs typeface="Meiryo" charset="-128"/>
              </a:rPr>
              <a:t>この欄の記入は</a:t>
            </a:r>
            <a:endParaRPr lang="en-US" altLang="ja-JP" sz="1400" b="1" spc="-5" dirty="0">
              <a:solidFill>
                <a:srgbClr val="009650"/>
              </a:solidFill>
              <a:latin typeface="BIZ UDゴシック" panose="020B0400000000000000" pitchFamily="49" charset="-128"/>
              <a:ea typeface="BIZ UDゴシック" panose="020B0400000000000000" pitchFamily="49" charset="-128"/>
              <a:cs typeface="Meiryo" charset="-128"/>
            </a:endParaRPr>
          </a:p>
          <a:p>
            <a:pPr marL="10860">
              <a:spcBef>
                <a:spcPts val="85"/>
              </a:spcBef>
            </a:pPr>
            <a:r>
              <a:rPr lang="ja-JP" altLang="en-US" sz="1400" b="1" spc="-5" dirty="0">
                <a:solidFill>
                  <a:srgbClr val="009650"/>
                </a:solidFill>
                <a:latin typeface="BIZ UDゴシック" panose="020B0400000000000000" pitchFamily="49" charset="-128"/>
                <a:ea typeface="BIZ UDゴシック" panose="020B0400000000000000" pitchFamily="49" charset="-128"/>
                <a:cs typeface="Meiryo" charset="-128"/>
              </a:rPr>
              <a:t>任意です</a:t>
            </a:r>
            <a:endParaRPr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5" name="object 18">
            <a:extLst>
              <a:ext uri="{FF2B5EF4-FFF2-40B4-BE49-F238E27FC236}">
                <a16:creationId xmlns:a16="http://schemas.microsoft.com/office/drawing/2014/main" id="{84120372-64DA-4E54-A83F-BF6241F74A06}"/>
              </a:ext>
            </a:extLst>
          </p:cNvPr>
          <p:cNvSpPr txBox="1"/>
          <p:nvPr/>
        </p:nvSpPr>
        <p:spPr>
          <a:xfrm>
            <a:off x="361665" y="2053228"/>
            <a:ext cx="2520000" cy="2594941"/>
          </a:xfrm>
          <a:prstGeom prst="rect">
            <a:avLst/>
          </a:prstGeom>
        </p:spPr>
        <p:txBody>
          <a:bodyPr vert="horz" wrap="square" lIns="0" tIns="12065" rIns="0" bIns="0" rtlCol="0">
            <a:spAutoFit/>
          </a:bodyPr>
          <a:lstStyle/>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申請する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をダブル</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タップ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❼</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申請中と表示され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ますので、登録は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完了です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❽</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医療機関から通知が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届けば、</a:t>
            </a:r>
            <a:r>
              <a:rPr lang="en-US" altLang="ja-JP" sz="1800" b="1" spc="-5" dirty="0" err="1">
                <a:latin typeface="BIZ UDゴシック" panose="020B0400000000000000" pitchFamily="49" charset="-128"/>
                <a:ea typeface="BIZ UDゴシック" panose="020B0400000000000000" pitchFamily="49" charset="-128"/>
                <a:cs typeface="Meiryo" charset="-128"/>
              </a:rPr>
              <a:t>YaDoc</a:t>
            </a:r>
            <a:r>
              <a:rPr lang="ja-JP" altLang="en-US" sz="1800" b="1" spc="-5" dirty="0">
                <a:latin typeface="BIZ UDゴシック" panose="020B0400000000000000" pitchFamily="49" charset="-128"/>
                <a:ea typeface="BIZ UDゴシック" panose="020B0400000000000000" pitchFamily="49" charset="-128"/>
                <a:cs typeface="Meiryo" charset="-128"/>
              </a:rPr>
              <a:t>の利用</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が可能となります</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26" name="正方形/長方形 25"/>
          <p:cNvSpPr/>
          <p:nvPr/>
        </p:nvSpPr>
        <p:spPr>
          <a:xfrm>
            <a:off x="3423936" y="3998408"/>
            <a:ext cx="1476000" cy="36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正方形/長方形 42"/>
          <p:cNvSpPr/>
          <p:nvPr/>
        </p:nvSpPr>
        <p:spPr>
          <a:xfrm>
            <a:off x="5891024" y="2311632"/>
            <a:ext cx="756000" cy="309219"/>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正方形/長方形 51"/>
          <p:cNvSpPr/>
          <p:nvPr/>
        </p:nvSpPr>
        <p:spPr>
          <a:xfrm>
            <a:off x="3386826" y="2815645"/>
            <a:ext cx="1550220" cy="1070108"/>
          </a:xfrm>
          <a:prstGeom prst="rect">
            <a:avLst/>
          </a:prstGeom>
          <a:noFill/>
          <a:ln w="22225">
            <a:solidFill>
              <a:srgbClr val="0096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4" name="カギ線コネクタ 3"/>
          <p:cNvCxnSpPr/>
          <p:nvPr/>
        </p:nvCxnSpPr>
        <p:spPr>
          <a:xfrm rot="10800000" flipV="1">
            <a:off x="3069019" y="3242136"/>
            <a:ext cx="324000" cy="2109000"/>
          </a:xfrm>
          <a:prstGeom prst="bentConnector2">
            <a:avLst/>
          </a:prstGeom>
          <a:ln w="22225">
            <a:solidFill>
              <a:srgbClr val="009650"/>
            </a:solidFill>
            <a:prstDash val="sysDot"/>
          </a:ln>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37" name="タイトル 9">
            <a:extLst>
              <a:ext uri="{FF2B5EF4-FFF2-40B4-BE49-F238E27FC236}">
                <a16:creationId xmlns:a16="http://schemas.microsoft.com/office/drawing/2014/main" id="{FDDA2747-DBA5-44E4-A04D-BE8E8CD8D716}"/>
              </a:ext>
            </a:extLst>
          </p:cNvPr>
          <p:cNvSpPr txBox="1">
            <a:spLocks/>
          </p:cNvSpPr>
          <p:nvPr/>
        </p:nvSpPr>
        <p:spPr>
          <a:xfrm>
            <a:off x="1595974" y="239509"/>
            <a:ext cx="59457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医療機関を登録する</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8" name="図形グループ 37"/>
          <p:cNvGrpSpPr/>
          <p:nvPr/>
        </p:nvGrpSpPr>
        <p:grpSpPr>
          <a:xfrm>
            <a:off x="6942414" y="2958660"/>
            <a:ext cx="296586" cy="293005"/>
            <a:chOff x="8127785" y="3995693"/>
            <a:chExt cx="296586" cy="293005"/>
          </a:xfrm>
        </p:grpSpPr>
        <p:sp>
          <p:nvSpPr>
            <p:cNvPr id="39" name="円/楕円 38"/>
            <p:cNvSpPr/>
            <p:nvPr/>
          </p:nvSpPr>
          <p:spPr>
            <a:xfrm>
              <a:off x="812901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フリーフォーム 39"/>
            <p:cNvSpPr/>
            <p:nvPr/>
          </p:nvSpPr>
          <p:spPr>
            <a:xfrm>
              <a:off x="8127785" y="3995693"/>
              <a:ext cx="296586" cy="293005"/>
            </a:xfrm>
            <a:custGeom>
              <a:avLst/>
              <a:gdLst/>
              <a:ahLst/>
              <a:cxnLst/>
              <a:rect l="l" t="t" r="r" b="b"/>
              <a:pathLst>
                <a:path w="296586" h="293005">
                  <a:moveTo>
                    <a:pt x="134945" y="154642"/>
                  </a:moveTo>
                  <a:lnTo>
                    <a:pt x="158874" y="164409"/>
                  </a:lnTo>
                  <a:cubicBezTo>
                    <a:pt x="170920" y="169292"/>
                    <a:pt x="176943" y="177160"/>
                    <a:pt x="176943" y="188012"/>
                  </a:cubicBezTo>
                  <a:cubicBezTo>
                    <a:pt x="176943" y="195608"/>
                    <a:pt x="174419" y="201631"/>
                    <a:pt x="169373" y="206080"/>
                  </a:cubicBezTo>
                  <a:cubicBezTo>
                    <a:pt x="164327" y="210530"/>
                    <a:pt x="157517" y="212754"/>
                    <a:pt x="148944" y="212754"/>
                  </a:cubicBezTo>
                  <a:cubicBezTo>
                    <a:pt x="140588" y="212754"/>
                    <a:pt x="133670" y="210150"/>
                    <a:pt x="128190" y="204941"/>
                  </a:cubicBezTo>
                  <a:cubicBezTo>
                    <a:pt x="122709" y="199732"/>
                    <a:pt x="119969" y="193004"/>
                    <a:pt x="119969" y="184756"/>
                  </a:cubicBezTo>
                  <a:cubicBezTo>
                    <a:pt x="119969" y="171625"/>
                    <a:pt x="124961" y="161587"/>
                    <a:pt x="134945" y="154642"/>
                  </a:cubicBezTo>
                  <a:close/>
                  <a:moveTo>
                    <a:pt x="148619" y="78298"/>
                  </a:moveTo>
                  <a:cubicBezTo>
                    <a:pt x="156215" y="78298"/>
                    <a:pt x="162292" y="80305"/>
                    <a:pt x="166850" y="84320"/>
                  </a:cubicBezTo>
                  <a:cubicBezTo>
                    <a:pt x="171408" y="88336"/>
                    <a:pt x="173687" y="93219"/>
                    <a:pt x="173687" y="98971"/>
                  </a:cubicBezTo>
                  <a:cubicBezTo>
                    <a:pt x="173687" y="109714"/>
                    <a:pt x="169238" y="118504"/>
                    <a:pt x="160339" y="125341"/>
                  </a:cubicBezTo>
                  <a:lnTo>
                    <a:pt x="137550" y="116388"/>
                  </a:lnTo>
                  <a:cubicBezTo>
                    <a:pt x="128651" y="112916"/>
                    <a:pt x="124202" y="106676"/>
                    <a:pt x="124202" y="97668"/>
                  </a:cubicBezTo>
                  <a:cubicBezTo>
                    <a:pt x="124202" y="91917"/>
                    <a:pt x="126535" y="87250"/>
                    <a:pt x="131201" y="83669"/>
                  </a:cubicBezTo>
                  <a:cubicBezTo>
                    <a:pt x="135868" y="80088"/>
                    <a:pt x="141673" y="78298"/>
                    <a:pt x="148619" y="78298"/>
                  </a:cubicBezTo>
                  <a:close/>
                  <a:moveTo>
                    <a:pt x="148619" y="46718"/>
                  </a:moveTo>
                  <a:cubicBezTo>
                    <a:pt x="129736" y="46718"/>
                    <a:pt x="114191" y="51601"/>
                    <a:pt x="101982" y="61368"/>
                  </a:cubicBezTo>
                  <a:cubicBezTo>
                    <a:pt x="89773" y="71135"/>
                    <a:pt x="83669" y="83669"/>
                    <a:pt x="83669" y="98971"/>
                  </a:cubicBezTo>
                  <a:cubicBezTo>
                    <a:pt x="83669" y="116225"/>
                    <a:pt x="92785" y="128922"/>
                    <a:pt x="111016" y="137061"/>
                  </a:cubicBezTo>
                  <a:lnTo>
                    <a:pt x="111016" y="139340"/>
                  </a:lnTo>
                  <a:cubicBezTo>
                    <a:pt x="102009" y="142921"/>
                    <a:pt x="94413" y="148836"/>
                    <a:pt x="88227" y="157083"/>
                  </a:cubicBezTo>
                  <a:cubicBezTo>
                    <a:pt x="81390" y="166199"/>
                    <a:pt x="77972" y="176292"/>
                    <a:pt x="77972" y="187361"/>
                  </a:cubicBezTo>
                  <a:cubicBezTo>
                    <a:pt x="77972" y="204724"/>
                    <a:pt x="84266" y="218777"/>
                    <a:pt x="96854" y="229521"/>
                  </a:cubicBezTo>
                  <a:cubicBezTo>
                    <a:pt x="109768" y="240698"/>
                    <a:pt x="127023" y="246287"/>
                    <a:pt x="148619" y="246287"/>
                  </a:cubicBezTo>
                  <a:cubicBezTo>
                    <a:pt x="168587" y="246287"/>
                    <a:pt x="185353" y="240590"/>
                    <a:pt x="198918" y="229195"/>
                  </a:cubicBezTo>
                  <a:cubicBezTo>
                    <a:pt x="212483" y="217801"/>
                    <a:pt x="219266" y="203422"/>
                    <a:pt x="219266" y="186058"/>
                  </a:cubicBezTo>
                  <a:cubicBezTo>
                    <a:pt x="219266" y="174772"/>
                    <a:pt x="215793" y="165060"/>
                    <a:pt x="208848" y="156921"/>
                  </a:cubicBezTo>
                  <a:cubicBezTo>
                    <a:pt x="202770" y="149867"/>
                    <a:pt x="194794" y="144766"/>
                    <a:pt x="184919" y="141619"/>
                  </a:cubicBezTo>
                  <a:lnTo>
                    <a:pt x="184919" y="139991"/>
                  </a:lnTo>
                  <a:cubicBezTo>
                    <a:pt x="194035" y="136519"/>
                    <a:pt x="201278" y="130984"/>
                    <a:pt x="206650" y="123388"/>
                  </a:cubicBezTo>
                  <a:cubicBezTo>
                    <a:pt x="212022" y="115791"/>
                    <a:pt x="214708" y="107218"/>
                    <a:pt x="214708" y="97668"/>
                  </a:cubicBezTo>
                  <a:cubicBezTo>
                    <a:pt x="214708" y="82259"/>
                    <a:pt x="208685" y="69914"/>
                    <a:pt x="196639" y="60636"/>
                  </a:cubicBezTo>
                  <a:cubicBezTo>
                    <a:pt x="184593" y="51357"/>
                    <a:pt x="168587" y="46718"/>
                    <a:pt x="148619" y="46718"/>
                  </a:cubicBezTo>
                  <a:close/>
                  <a:moveTo>
                    <a:pt x="148619" y="0"/>
                  </a:moveTo>
                  <a:cubicBezTo>
                    <a:pt x="189422" y="0"/>
                    <a:pt x="224285" y="14162"/>
                    <a:pt x="253205" y="42486"/>
                  </a:cubicBezTo>
                  <a:cubicBezTo>
                    <a:pt x="282126" y="70810"/>
                    <a:pt x="296586" y="105211"/>
                    <a:pt x="296586" y="145689"/>
                  </a:cubicBezTo>
                  <a:cubicBezTo>
                    <a:pt x="296586" y="186275"/>
                    <a:pt x="282044"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4" name="図形グループ 43"/>
          <p:cNvGrpSpPr/>
          <p:nvPr/>
        </p:nvGrpSpPr>
        <p:grpSpPr>
          <a:xfrm>
            <a:off x="5694139" y="2165129"/>
            <a:ext cx="296586" cy="293005"/>
            <a:chOff x="7423697" y="3995693"/>
            <a:chExt cx="296586" cy="293005"/>
          </a:xfrm>
        </p:grpSpPr>
        <p:sp>
          <p:nvSpPr>
            <p:cNvPr id="56" name="円/楕円 55"/>
            <p:cNvSpPr/>
            <p:nvPr/>
          </p:nvSpPr>
          <p:spPr>
            <a:xfrm>
              <a:off x="742492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フリーフォーム 56"/>
            <p:cNvSpPr/>
            <p:nvPr/>
          </p:nvSpPr>
          <p:spPr>
            <a:xfrm>
              <a:off x="7423697" y="3995693"/>
              <a:ext cx="296586" cy="293005"/>
            </a:xfrm>
            <a:custGeom>
              <a:avLst/>
              <a:gdLst/>
              <a:ahLst/>
              <a:cxnLst/>
              <a:rect l="l" t="t" r="r" b="b"/>
              <a:pathLst>
                <a:path w="296586" h="293005">
                  <a:moveTo>
                    <a:pt x="83995" y="53718"/>
                  </a:moveTo>
                  <a:lnTo>
                    <a:pt x="83995" y="89692"/>
                  </a:lnTo>
                  <a:lnTo>
                    <a:pt x="173361" y="89692"/>
                  </a:lnTo>
                  <a:lnTo>
                    <a:pt x="90343" y="243357"/>
                  </a:lnTo>
                  <a:lnTo>
                    <a:pt x="139666" y="243357"/>
                  </a:lnTo>
                  <a:lnTo>
                    <a:pt x="219591" y="89041"/>
                  </a:lnTo>
                  <a:lnTo>
                    <a:pt x="219591" y="53718"/>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8" name="図形グループ 57"/>
          <p:cNvGrpSpPr/>
          <p:nvPr/>
        </p:nvGrpSpPr>
        <p:grpSpPr>
          <a:xfrm>
            <a:off x="3321772" y="3885754"/>
            <a:ext cx="296586" cy="293005"/>
            <a:chOff x="6801905" y="3995693"/>
            <a:chExt cx="296586" cy="293005"/>
          </a:xfrm>
        </p:grpSpPr>
        <p:sp>
          <p:nvSpPr>
            <p:cNvPr id="59" name="円/楕円 58"/>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0" name="フリーフォーム 59"/>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extLst>
      <p:ext uri="{BB962C8B-B14F-4D97-AF65-F5344CB8AC3E}">
        <p14:creationId xmlns:p14="http://schemas.microsoft.com/office/powerpoint/2010/main" val="1816933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F07DBB0F-2896-4C60-A00F-725A8CC5611C}"/>
              </a:ext>
            </a:extLst>
          </p:cNvPr>
          <p:cNvSpPr>
            <a:spLocks noGrp="1"/>
          </p:cNvSpPr>
          <p:nvPr>
            <p:ph type="subTitle" idx="4294967295"/>
          </p:nvPr>
        </p:nvSpPr>
        <p:spPr>
          <a:xfrm>
            <a:off x="505968" y="1402080"/>
            <a:ext cx="8280000" cy="368434"/>
          </a:xfrm>
          <a:prstGeom prst="rect">
            <a:avLst/>
          </a:prstGeom>
        </p:spPr>
        <p:txBody>
          <a:bodyPr/>
          <a:lstStyle/>
          <a:p>
            <a:r>
              <a:rPr lang="ja-JP" altLang="en-US" b="1" spc="-8" dirty="0">
                <a:latin typeface="BIZ UDゴシック" panose="020B0400000000000000" pitchFamily="49" charset="-128"/>
                <a:ea typeface="BIZ UDゴシック" panose="020B0400000000000000" pitchFamily="49" charset="-128"/>
                <a:cs typeface="Meiryo" charset="-128"/>
              </a:rPr>
              <a:t>医療機関から登録完了の返事が返ってきたら予約しましょう</a:t>
            </a:r>
            <a:endParaRPr lang="ja-JP" altLang="en-US" b="1" dirty="0">
              <a:latin typeface="BIZ UDゴシック" panose="020B0400000000000000" pitchFamily="49" charset="-128"/>
              <a:ea typeface="BIZ UDゴシック" panose="020B0400000000000000" pitchFamily="49" charset="-128"/>
              <a:cs typeface="Meiryo" charset="-128"/>
            </a:endParaRPr>
          </a:p>
        </p:txBody>
      </p:sp>
      <p:pic>
        <p:nvPicPr>
          <p:cNvPr id="13" name="図 12" descr="診療日の設定画面の画像">
            <a:extLst>
              <a:ext uri="{FF2B5EF4-FFF2-40B4-BE49-F238E27FC236}">
                <a16:creationId xmlns:a16="http://schemas.microsoft.com/office/drawing/2014/main" id="{29C80B61-4C14-4A6A-9607-F760A95923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0870" y="2398765"/>
            <a:ext cx="1620000" cy="2879435"/>
          </a:xfrm>
          <a:prstGeom prst="rect">
            <a:avLst/>
          </a:prstGeom>
          <a:ln w="9525">
            <a:solidFill>
              <a:schemeClr val="tx1">
                <a:lumMod val="50000"/>
                <a:lumOff val="50000"/>
              </a:schemeClr>
            </a:solidFill>
          </a:ln>
        </p:spPr>
      </p:pic>
      <p:pic>
        <p:nvPicPr>
          <p:cNvPr id="11" name="図 10" descr="「予約作成」画面で医療機関名をタップしている画像">
            <a:extLst>
              <a:ext uri="{FF2B5EF4-FFF2-40B4-BE49-F238E27FC236}">
                <a16:creationId xmlns:a16="http://schemas.microsoft.com/office/drawing/2014/main" id="{80D8DC50-4418-4427-B1B1-E576321A8B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9460" y="2380482"/>
            <a:ext cx="1620000" cy="2916000"/>
          </a:xfrm>
          <a:prstGeom prst="rect">
            <a:avLst/>
          </a:prstGeom>
          <a:ln w="9525">
            <a:solidFill>
              <a:schemeClr val="tx1">
                <a:lumMod val="50000"/>
                <a:lumOff val="50000"/>
              </a:schemeClr>
            </a:solidFill>
          </a:ln>
        </p:spPr>
      </p:pic>
      <p:pic>
        <p:nvPicPr>
          <p:cNvPr id="7" name="図 6" descr="「診察」の画面で「＋予約する」をタップしている画像">
            <a:extLst>
              <a:ext uri="{FF2B5EF4-FFF2-40B4-BE49-F238E27FC236}">
                <a16:creationId xmlns:a16="http://schemas.microsoft.com/office/drawing/2014/main" id="{70B81E50-02CD-44CE-A687-F99DB911B2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2474" y="2387409"/>
            <a:ext cx="1620000" cy="3244509"/>
          </a:xfrm>
          <a:prstGeom prst="rect">
            <a:avLst/>
          </a:prstGeom>
          <a:ln w="9525">
            <a:solidFill>
              <a:schemeClr val="tx1">
                <a:lumMod val="50000"/>
                <a:lumOff val="50000"/>
              </a:schemeClr>
            </a:solidFill>
          </a:ln>
        </p:spPr>
      </p:pic>
      <p:sp>
        <p:nvSpPr>
          <p:cNvPr id="42" name="object 17">
            <a:extLst>
              <a:ext uri="{FF2B5EF4-FFF2-40B4-BE49-F238E27FC236}">
                <a16:creationId xmlns:a16="http://schemas.microsoft.com/office/drawing/2014/main" id="{3AC6DD0A-444F-47CC-9694-104CCE05C736}"/>
              </a:ext>
            </a:extLst>
          </p:cNvPr>
          <p:cNvSpPr txBox="1"/>
          <p:nvPr/>
        </p:nvSpPr>
        <p:spPr>
          <a:xfrm>
            <a:off x="3291633" y="1996752"/>
            <a:ext cx="1506865" cy="225861"/>
          </a:xfrm>
          <a:prstGeom prst="rect">
            <a:avLst/>
          </a:prstGeom>
        </p:spPr>
        <p:txBody>
          <a:bodyPr vert="horz" wrap="square" lIns="0" tIns="10317" rIns="0" bIns="0" rtlCol="0">
            <a:spAutoFit/>
          </a:bodyPr>
          <a:lstStyle/>
          <a:p>
            <a:pPr marL="10860">
              <a:spcBef>
                <a:spcPts val="82"/>
              </a:spcBef>
            </a:pPr>
            <a:r>
              <a:rPr lang="en-US" sz="1400" b="1" spc="-5" dirty="0" err="1">
                <a:solidFill>
                  <a:srgbClr val="009650"/>
                </a:solidFill>
                <a:latin typeface="BIZ UDゴシック" panose="020B0400000000000000" pitchFamily="49" charset="-128"/>
                <a:ea typeface="BIZ UDゴシック" panose="020B0400000000000000" pitchFamily="49" charset="-128"/>
                <a:cs typeface="Meiryo" charset="-128"/>
              </a:rPr>
              <a:t>YaDoc</a:t>
            </a:r>
            <a:r>
              <a:rPr lang="ja-JP" altLang="en-US" sz="1400" b="1" spc="-5" dirty="0">
                <a:solidFill>
                  <a:srgbClr val="009650"/>
                </a:solidFill>
                <a:latin typeface="BIZ UDゴシック" panose="020B0400000000000000" pitchFamily="49" charset="-128"/>
                <a:ea typeface="BIZ UDゴシック" panose="020B0400000000000000" pitchFamily="49" charset="-128"/>
                <a:cs typeface="Meiryo" charset="-128"/>
              </a:rPr>
              <a:t>の起動画面</a:t>
            </a:r>
            <a:endParaRPr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3" name="object 18">
            <a:extLst>
              <a:ext uri="{FF2B5EF4-FFF2-40B4-BE49-F238E27FC236}">
                <a16:creationId xmlns:a16="http://schemas.microsoft.com/office/drawing/2014/main" id="{34397D6A-C3A8-44E4-AD51-BD32C2FF6C73}"/>
              </a:ext>
            </a:extLst>
          </p:cNvPr>
          <p:cNvSpPr txBox="1"/>
          <p:nvPr/>
        </p:nvSpPr>
        <p:spPr>
          <a:xfrm>
            <a:off x="5198088" y="1985388"/>
            <a:ext cx="1409665" cy="225861"/>
          </a:xfrm>
          <a:prstGeom prst="rect">
            <a:avLst/>
          </a:prstGeom>
        </p:spPr>
        <p:txBody>
          <a:bodyPr vert="horz" wrap="square" lIns="0" tIns="10317" rIns="0" bIns="0" rtlCol="0">
            <a:spAutoFit/>
          </a:bodyPr>
          <a:lstStyle/>
          <a:p>
            <a:pPr marL="10860">
              <a:spcBef>
                <a:spcPts val="82"/>
              </a:spcBef>
            </a:pPr>
            <a:r>
              <a:rPr lang="ja-JP" altLang="en-US" sz="1400" b="1" spc="5" dirty="0">
                <a:solidFill>
                  <a:srgbClr val="009650"/>
                </a:solidFill>
                <a:latin typeface="BIZ UDゴシック" panose="020B0400000000000000" pitchFamily="49" charset="-128"/>
                <a:ea typeface="BIZ UDゴシック" panose="020B0400000000000000" pitchFamily="49" charset="-128"/>
                <a:cs typeface="Meiryo" charset="-128"/>
              </a:rPr>
              <a:t>医療機関を選択</a:t>
            </a:r>
            <a:endParaRPr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4" name="object 19">
            <a:extLst>
              <a:ext uri="{FF2B5EF4-FFF2-40B4-BE49-F238E27FC236}">
                <a16:creationId xmlns:a16="http://schemas.microsoft.com/office/drawing/2014/main" id="{6A415BBA-01AC-42EA-85FA-5344323CF48D}"/>
              </a:ext>
            </a:extLst>
          </p:cNvPr>
          <p:cNvSpPr txBox="1"/>
          <p:nvPr/>
        </p:nvSpPr>
        <p:spPr>
          <a:xfrm>
            <a:off x="7060754" y="1981200"/>
            <a:ext cx="1380833" cy="225861"/>
          </a:xfrm>
          <a:prstGeom prst="rect">
            <a:avLst/>
          </a:prstGeom>
        </p:spPr>
        <p:txBody>
          <a:bodyPr vert="horz" wrap="square" lIns="0" tIns="10317" rIns="0" bIns="0" rtlCol="0">
            <a:spAutoFit/>
          </a:bodyPr>
          <a:lstStyle/>
          <a:p>
            <a:pPr marL="10860">
              <a:spcBef>
                <a:spcPts val="82"/>
              </a:spcBef>
            </a:pPr>
            <a:r>
              <a:rPr sz="1400" b="1" spc="-5" dirty="0">
                <a:solidFill>
                  <a:srgbClr val="009650"/>
                </a:solidFill>
                <a:latin typeface="BIZ UDゴシック" panose="020B0400000000000000" pitchFamily="49" charset="-128"/>
                <a:ea typeface="BIZ UDゴシック" panose="020B0400000000000000" pitchFamily="49" charset="-128"/>
                <a:cs typeface="Meiryo" charset="-128"/>
              </a:rPr>
              <a:t>診</a:t>
            </a:r>
            <a:r>
              <a:rPr sz="1400" b="1" spc="5" dirty="0">
                <a:solidFill>
                  <a:srgbClr val="009650"/>
                </a:solidFill>
                <a:latin typeface="BIZ UDゴシック" panose="020B0400000000000000" pitchFamily="49" charset="-128"/>
                <a:ea typeface="BIZ UDゴシック" panose="020B0400000000000000" pitchFamily="49" charset="-128"/>
                <a:cs typeface="Meiryo" charset="-128"/>
              </a:rPr>
              <a:t>療</a:t>
            </a:r>
            <a:r>
              <a:rPr sz="1400" b="1" spc="-5" dirty="0">
                <a:solidFill>
                  <a:srgbClr val="009650"/>
                </a:solidFill>
                <a:latin typeface="BIZ UDゴシック" panose="020B0400000000000000" pitchFamily="49" charset="-128"/>
                <a:ea typeface="BIZ UDゴシック" panose="020B0400000000000000" pitchFamily="49" charset="-128"/>
                <a:cs typeface="Meiryo" charset="-128"/>
              </a:rPr>
              <a:t>日</a:t>
            </a:r>
            <a:r>
              <a:rPr sz="1400" b="1" spc="-34" dirty="0">
                <a:solidFill>
                  <a:srgbClr val="009650"/>
                </a:solidFill>
                <a:latin typeface="BIZ UDゴシック" panose="020B0400000000000000" pitchFamily="49" charset="-128"/>
                <a:ea typeface="BIZ UDゴシック" panose="020B0400000000000000" pitchFamily="49" charset="-128"/>
                <a:cs typeface="Meiryo" charset="-128"/>
              </a:rPr>
              <a:t>の</a:t>
            </a:r>
            <a:r>
              <a:rPr sz="1400" b="1" spc="8" dirty="0">
                <a:solidFill>
                  <a:srgbClr val="009650"/>
                </a:solidFill>
                <a:latin typeface="BIZ UDゴシック" panose="020B0400000000000000" pitchFamily="49" charset="-128"/>
                <a:ea typeface="BIZ UDゴシック" panose="020B0400000000000000" pitchFamily="49" charset="-128"/>
                <a:cs typeface="Meiryo" charset="-128"/>
              </a:rPr>
              <a:t>設</a:t>
            </a:r>
            <a:r>
              <a:rPr sz="1400" b="1" spc="-5" dirty="0">
                <a:solidFill>
                  <a:srgbClr val="009650"/>
                </a:solidFill>
                <a:latin typeface="BIZ UDゴシック" panose="020B0400000000000000" pitchFamily="49" charset="-128"/>
                <a:ea typeface="BIZ UDゴシック" panose="020B0400000000000000" pitchFamily="49" charset="-128"/>
                <a:cs typeface="Meiryo" charset="-128"/>
              </a:rPr>
              <a:t>定</a:t>
            </a:r>
            <a:endParaRPr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4" name="object 18">
            <a:extLst>
              <a:ext uri="{FF2B5EF4-FFF2-40B4-BE49-F238E27FC236}">
                <a16:creationId xmlns:a16="http://schemas.microsoft.com/office/drawing/2014/main" id="{84120372-64DA-4E54-A83F-BF6241F74A06}"/>
              </a:ext>
            </a:extLst>
          </p:cNvPr>
          <p:cNvSpPr txBox="1"/>
          <p:nvPr/>
        </p:nvSpPr>
        <p:spPr>
          <a:xfrm>
            <a:off x="427233" y="2432818"/>
            <a:ext cx="2520000" cy="3036088"/>
          </a:xfrm>
          <a:prstGeom prst="rect">
            <a:avLst/>
          </a:prstGeom>
        </p:spPr>
        <p:txBody>
          <a:bodyPr vert="horz" wrap="square" lIns="0" tIns="12065" rIns="0" bIns="0" rtlCol="0">
            <a:spAutoFit/>
          </a:bodyPr>
          <a:lstStyle/>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診察</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22" dirty="0">
                <a:latin typeface="BIZ UDゴシック" panose="020B0400000000000000" pitchFamily="49" charset="-128"/>
                <a:ea typeface="BIZ UDゴシック" panose="020B0400000000000000" pitchFamily="49" charset="-128"/>
                <a:cs typeface="Meiryo" charset="-128"/>
              </a:rPr>
              <a:t>を選択</a:t>
            </a:r>
            <a:endParaRPr lang="en-US" altLang="ja-JP" sz="1800" b="1" spc="22" dirty="0">
              <a:latin typeface="BIZ UDゴシック" panose="020B0400000000000000" pitchFamily="49" charset="-128"/>
              <a:ea typeface="BIZ UDゴシック" panose="020B0400000000000000" pitchFamily="49" charset="-128"/>
              <a:cs typeface="Meiryo" charset="-128"/>
            </a:endParaRPr>
          </a:p>
          <a:p>
            <a:pPr marL="9525">
              <a:spcBef>
                <a:spcPts val="6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予約する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選択</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6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医療機関名を選択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6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希望する日時を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6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診療可能な時間が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表示されるので</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希望時間を選択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p:txBody>
      </p:sp>
      <p:sp>
        <p:nvSpPr>
          <p:cNvPr id="35" name="正方形/長方形 34"/>
          <p:cNvSpPr/>
          <p:nvPr/>
        </p:nvSpPr>
        <p:spPr>
          <a:xfrm>
            <a:off x="3296229" y="4419138"/>
            <a:ext cx="1584000" cy="432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0" name="正方形/長方形 59"/>
          <p:cNvSpPr/>
          <p:nvPr/>
        </p:nvSpPr>
        <p:spPr>
          <a:xfrm>
            <a:off x="5223641" y="2868682"/>
            <a:ext cx="1548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5" name="正方形/長方形 74"/>
          <p:cNvSpPr/>
          <p:nvPr/>
        </p:nvSpPr>
        <p:spPr>
          <a:xfrm>
            <a:off x="3292474" y="5072906"/>
            <a:ext cx="432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9" name="正方形/長方形 78"/>
          <p:cNvSpPr/>
          <p:nvPr/>
        </p:nvSpPr>
        <p:spPr>
          <a:xfrm>
            <a:off x="7060754" y="3021085"/>
            <a:ext cx="1548000" cy="144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3" name="正方形/長方形 82"/>
          <p:cNvSpPr/>
          <p:nvPr/>
        </p:nvSpPr>
        <p:spPr>
          <a:xfrm>
            <a:off x="7050870" y="4543607"/>
            <a:ext cx="1548000" cy="57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45" name="タイトル 9">
            <a:extLst>
              <a:ext uri="{FF2B5EF4-FFF2-40B4-BE49-F238E27FC236}">
                <a16:creationId xmlns:a16="http://schemas.microsoft.com/office/drawing/2014/main" id="{FDDA2747-DBA5-44E4-A04D-BE8E8CD8D716}"/>
              </a:ext>
            </a:extLst>
          </p:cNvPr>
          <p:cNvSpPr txBox="1">
            <a:spLocks/>
          </p:cNvSpPr>
          <p:nvPr/>
        </p:nvSpPr>
        <p:spPr>
          <a:xfrm>
            <a:off x="1666018" y="221956"/>
            <a:ext cx="41169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診療日の予約</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100" name="図形グループ 99"/>
          <p:cNvGrpSpPr/>
          <p:nvPr/>
        </p:nvGrpSpPr>
        <p:grpSpPr>
          <a:xfrm>
            <a:off x="6947287" y="4404150"/>
            <a:ext cx="296586" cy="293005"/>
            <a:chOff x="5878361" y="3995693"/>
            <a:chExt cx="296586" cy="293005"/>
          </a:xfrm>
        </p:grpSpPr>
        <p:sp>
          <p:nvSpPr>
            <p:cNvPr id="101" name="円/楕円 100"/>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2" name="フリーフォーム 101"/>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103" name="図形グループ 102"/>
          <p:cNvGrpSpPr/>
          <p:nvPr/>
        </p:nvGrpSpPr>
        <p:grpSpPr>
          <a:xfrm>
            <a:off x="6934200" y="2874232"/>
            <a:ext cx="296586" cy="293005"/>
            <a:chOff x="5101121" y="3995693"/>
            <a:chExt cx="296586" cy="293005"/>
          </a:xfrm>
        </p:grpSpPr>
        <p:sp>
          <p:nvSpPr>
            <p:cNvPr id="104" name="円/楕円 103"/>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5" name="フリーフォーム 104"/>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106" name="図形グループ 105"/>
          <p:cNvGrpSpPr/>
          <p:nvPr/>
        </p:nvGrpSpPr>
        <p:grpSpPr>
          <a:xfrm>
            <a:off x="5049795" y="2674714"/>
            <a:ext cx="296586" cy="293005"/>
            <a:chOff x="4232441" y="3995693"/>
            <a:chExt cx="296586" cy="293005"/>
          </a:xfrm>
        </p:grpSpPr>
        <p:sp>
          <p:nvSpPr>
            <p:cNvPr id="107" name="円/楕円 106"/>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8" name="フリーフォーム 107"/>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109" name="図形グループ 108"/>
          <p:cNvGrpSpPr/>
          <p:nvPr/>
        </p:nvGrpSpPr>
        <p:grpSpPr>
          <a:xfrm>
            <a:off x="3211888" y="4257968"/>
            <a:ext cx="296586" cy="293005"/>
            <a:chOff x="3546641" y="3995693"/>
            <a:chExt cx="296586" cy="293005"/>
          </a:xfrm>
        </p:grpSpPr>
        <p:sp>
          <p:nvSpPr>
            <p:cNvPr id="110" name="円/楕円 109"/>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1" name="フリーフォーム 110"/>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112" name="図形グループ 111"/>
          <p:cNvGrpSpPr/>
          <p:nvPr/>
        </p:nvGrpSpPr>
        <p:grpSpPr>
          <a:xfrm>
            <a:off x="3204756" y="4898377"/>
            <a:ext cx="296587" cy="293005"/>
            <a:chOff x="2897417" y="3995693"/>
            <a:chExt cx="296587" cy="293005"/>
          </a:xfrm>
        </p:grpSpPr>
        <p:sp>
          <p:nvSpPr>
            <p:cNvPr id="113" name="円/楕円 112"/>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4" name="テキスト ボックス 113"/>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4" name="テキスト ボックス 3">
            <a:extLst>
              <a:ext uri="{FF2B5EF4-FFF2-40B4-BE49-F238E27FC236}">
                <a16:creationId xmlns:a16="http://schemas.microsoft.com/office/drawing/2014/main" id="{52760C3B-163B-B8F9-CBBF-4B70767D48BE}"/>
              </a:ext>
            </a:extLst>
          </p:cNvPr>
          <p:cNvSpPr txBox="1"/>
          <p:nvPr/>
        </p:nvSpPr>
        <p:spPr>
          <a:xfrm>
            <a:off x="427233" y="1981200"/>
            <a:ext cx="2557093" cy="307777"/>
          </a:xfrm>
          <a:prstGeom prst="rect">
            <a:avLst/>
          </a:prstGeom>
          <a:noFill/>
        </p:spPr>
        <p:txBody>
          <a:bodyPr wrap="square" rtlCol="0">
            <a:spAutoFit/>
          </a:bodyPr>
          <a:lstStyle/>
          <a:p>
            <a:r>
              <a:rPr kumimoji="1" lang="en-US" altLang="ja-JP" sz="1400" b="1" dirty="0">
                <a:solidFill>
                  <a:srgbClr val="009650"/>
                </a:solidFill>
                <a:latin typeface="BIZ UDゴシック" panose="020B0400000000000000" pitchFamily="49" charset="-128"/>
                <a:ea typeface="BIZ UDゴシック" panose="020B0400000000000000" pitchFamily="49" charset="-128"/>
              </a:rPr>
              <a:t>※</a:t>
            </a:r>
            <a:r>
              <a:rPr kumimoji="1" lang="ja-JP" altLang="en-US" sz="1400" b="1" dirty="0">
                <a:solidFill>
                  <a:srgbClr val="009650"/>
                </a:solidFill>
                <a:latin typeface="BIZ UDゴシック" panose="020B0400000000000000" pitchFamily="49" charset="-128"/>
                <a:ea typeface="BIZ UDゴシック" panose="020B0400000000000000" pitchFamily="49" charset="-128"/>
              </a:rPr>
              <a:t>ここからは流れの説明です。</a:t>
            </a:r>
          </a:p>
        </p:txBody>
      </p:sp>
    </p:spTree>
    <p:extLst>
      <p:ext uri="{BB962C8B-B14F-4D97-AF65-F5344CB8AC3E}">
        <p14:creationId xmlns:p14="http://schemas.microsoft.com/office/powerpoint/2010/main" val="1416440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予約する」ボタンをタップしている画像">
            <a:extLst>
              <a:ext uri="{FF2B5EF4-FFF2-40B4-BE49-F238E27FC236}">
                <a16:creationId xmlns:a16="http://schemas.microsoft.com/office/drawing/2014/main" id="{B8FFAE34-9EA9-4AE2-8EB4-C902439A8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114" y="1912461"/>
            <a:ext cx="2333717" cy="4140000"/>
          </a:xfrm>
          <a:prstGeom prst="rect">
            <a:avLst/>
          </a:prstGeom>
          <a:ln w="9525">
            <a:solidFill>
              <a:schemeClr val="tx1">
                <a:lumMod val="50000"/>
                <a:lumOff val="50000"/>
              </a:schemeClr>
            </a:solidFill>
          </a:ln>
        </p:spPr>
      </p:pic>
      <p:sp>
        <p:nvSpPr>
          <p:cNvPr id="17" name="object 18">
            <a:extLst>
              <a:ext uri="{FF2B5EF4-FFF2-40B4-BE49-F238E27FC236}">
                <a16:creationId xmlns:a16="http://schemas.microsoft.com/office/drawing/2014/main" id="{84120372-64DA-4E54-A83F-BF6241F74A06}"/>
              </a:ext>
            </a:extLst>
          </p:cNvPr>
          <p:cNvSpPr txBox="1"/>
          <p:nvPr/>
        </p:nvSpPr>
        <p:spPr>
          <a:xfrm>
            <a:off x="420638" y="2017146"/>
            <a:ext cx="2520000" cy="2284600"/>
          </a:xfrm>
          <a:prstGeom prst="rect">
            <a:avLst/>
          </a:prstGeom>
        </p:spPr>
        <p:txBody>
          <a:bodyPr vert="horz" wrap="square" lIns="0" tIns="12065" rIns="0" bIns="0" rtlCol="0">
            <a:spAutoFit/>
          </a:bodyPr>
          <a:lstStyle/>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予約の内容を確認</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12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❼</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画面を下から上に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スクロール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12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❽</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＋予約する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を</a:t>
            </a: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これで予約完了です</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21" name="正方形/長方形 20"/>
          <p:cNvSpPr/>
          <p:nvPr/>
        </p:nvSpPr>
        <p:spPr>
          <a:xfrm>
            <a:off x="6340145" y="4901218"/>
            <a:ext cx="2052000" cy="57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円/楕円 22"/>
          <p:cNvSpPr>
            <a:spLocks noChangeAspect="1"/>
          </p:cNvSpPr>
          <p:nvPr/>
        </p:nvSpPr>
        <p:spPr>
          <a:xfrm>
            <a:off x="6437173" y="4635898"/>
            <a:ext cx="216000" cy="2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29" name="タイトル 9">
            <a:extLst>
              <a:ext uri="{FF2B5EF4-FFF2-40B4-BE49-F238E27FC236}">
                <a16:creationId xmlns:a16="http://schemas.microsoft.com/office/drawing/2014/main" id="{FDDA2747-DBA5-44E4-A04D-BE8E8CD8D716}"/>
              </a:ext>
            </a:extLst>
          </p:cNvPr>
          <p:cNvSpPr txBox="1">
            <a:spLocks/>
          </p:cNvSpPr>
          <p:nvPr/>
        </p:nvSpPr>
        <p:spPr>
          <a:xfrm>
            <a:off x="1624945" y="207019"/>
            <a:ext cx="41169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診療日の予約</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0" name="図形グループ 29"/>
          <p:cNvGrpSpPr/>
          <p:nvPr/>
        </p:nvGrpSpPr>
        <p:grpSpPr>
          <a:xfrm>
            <a:off x="6193114" y="4851400"/>
            <a:ext cx="296586" cy="293005"/>
            <a:chOff x="8127785" y="3995693"/>
            <a:chExt cx="296586" cy="293005"/>
          </a:xfrm>
        </p:grpSpPr>
        <p:sp>
          <p:nvSpPr>
            <p:cNvPr id="31" name="円/楕円 30"/>
            <p:cNvSpPr/>
            <p:nvPr/>
          </p:nvSpPr>
          <p:spPr>
            <a:xfrm>
              <a:off x="812901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フリーフォーム 31"/>
            <p:cNvSpPr/>
            <p:nvPr/>
          </p:nvSpPr>
          <p:spPr>
            <a:xfrm>
              <a:off x="8127785" y="3995693"/>
              <a:ext cx="296586" cy="293005"/>
            </a:xfrm>
            <a:custGeom>
              <a:avLst/>
              <a:gdLst/>
              <a:ahLst/>
              <a:cxnLst/>
              <a:rect l="l" t="t" r="r" b="b"/>
              <a:pathLst>
                <a:path w="296586" h="293005">
                  <a:moveTo>
                    <a:pt x="134945" y="154642"/>
                  </a:moveTo>
                  <a:lnTo>
                    <a:pt x="158874" y="164409"/>
                  </a:lnTo>
                  <a:cubicBezTo>
                    <a:pt x="170920" y="169292"/>
                    <a:pt x="176943" y="177160"/>
                    <a:pt x="176943" y="188012"/>
                  </a:cubicBezTo>
                  <a:cubicBezTo>
                    <a:pt x="176943" y="195608"/>
                    <a:pt x="174419" y="201631"/>
                    <a:pt x="169373" y="206080"/>
                  </a:cubicBezTo>
                  <a:cubicBezTo>
                    <a:pt x="164327" y="210530"/>
                    <a:pt x="157517" y="212754"/>
                    <a:pt x="148944" y="212754"/>
                  </a:cubicBezTo>
                  <a:cubicBezTo>
                    <a:pt x="140588" y="212754"/>
                    <a:pt x="133670" y="210150"/>
                    <a:pt x="128190" y="204941"/>
                  </a:cubicBezTo>
                  <a:cubicBezTo>
                    <a:pt x="122709" y="199732"/>
                    <a:pt x="119969" y="193004"/>
                    <a:pt x="119969" y="184756"/>
                  </a:cubicBezTo>
                  <a:cubicBezTo>
                    <a:pt x="119969" y="171625"/>
                    <a:pt x="124961" y="161587"/>
                    <a:pt x="134945" y="154642"/>
                  </a:cubicBezTo>
                  <a:close/>
                  <a:moveTo>
                    <a:pt x="148619" y="78298"/>
                  </a:moveTo>
                  <a:cubicBezTo>
                    <a:pt x="156215" y="78298"/>
                    <a:pt x="162292" y="80305"/>
                    <a:pt x="166850" y="84320"/>
                  </a:cubicBezTo>
                  <a:cubicBezTo>
                    <a:pt x="171408" y="88336"/>
                    <a:pt x="173687" y="93219"/>
                    <a:pt x="173687" y="98971"/>
                  </a:cubicBezTo>
                  <a:cubicBezTo>
                    <a:pt x="173687" y="109714"/>
                    <a:pt x="169238" y="118504"/>
                    <a:pt x="160339" y="125341"/>
                  </a:cubicBezTo>
                  <a:lnTo>
                    <a:pt x="137550" y="116388"/>
                  </a:lnTo>
                  <a:cubicBezTo>
                    <a:pt x="128651" y="112916"/>
                    <a:pt x="124202" y="106676"/>
                    <a:pt x="124202" y="97668"/>
                  </a:cubicBezTo>
                  <a:cubicBezTo>
                    <a:pt x="124202" y="91917"/>
                    <a:pt x="126535" y="87250"/>
                    <a:pt x="131201" y="83669"/>
                  </a:cubicBezTo>
                  <a:cubicBezTo>
                    <a:pt x="135868" y="80088"/>
                    <a:pt x="141673" y="78298"/>
                    <a:pt x="148619" y="78298"/>
                  </a:cubicBezTo>
                  <a:close/>
                  <a:moveTo>
                    <a:pt x="148619" y="46718"/>
                  </a:moveTo>
                  <a:cubicBezTo>
                    <a:pt x="129736" y="46718"/>
                    <a:pt x="114191" y="51601"/>
                    <a:pt x="101982" y="61368"/>
                  </a:cubicBezTo>
                  <a:cubicBezTo>
                    <a:pt x="89773" y="71135"/>
                    <a:pt x="83669" y="83669"/>
                    <a:pt x="83669" y="98971"/>
                  </a:cubicBezTo>
                  <a:cubicBezTo>
                    <a:pt x="83669" y="116225"/>
                    <a:pt x="92785" y="128922"/>
                    <a:pt x="111016" y="137061"/>
                  </a:cubicBezTo>
                  <a:lnTo>
                    <a:pt x="111016" y="139340"/>
                  </a:lnTo>
                  <a:cubicBezTo>
                    <a:pt x="102009" y="142921"/>
                    <a:pt x="94413" y="148836"/>
                    <a:pt x="88227" y="157083"/>
                  </a:cubicBezTo>
                  <a:cubicBezTo>
                    <a:pt x="81390" y="166199"/>
                    <a:pt x="77972" y="176292"/>
                    <a:pt x="77972" y="187361"/>
                  </a:cubicBezTo>
                  <a:cubicBezTo>
                    <a:pt x="77972" y="204724"/>
                    <a:pt x="84266" y="218777"/>
                    <a:pt x="96854" y="229521"/>
                  </a:cubicBezTo>
                  <a:cubicBezTo>
                    <a:pt x="109768" y="240698"/>
                    <a:pt x="127023" y="246287"/>
                    <a:pt x="148619" y="246287"/>
                  </a:cubicBezTo>
                  <a:cubicBezTo>
                    <a:pt x="168587" y="246287"/>
                    <a:pt x="185353" y="240590"/>
                    <a:pt x="198918" y="229195"/>
                  </a:cubicBezTo>
                  <a:cubicBezTo>
                    <a:pt x="212483" y="217801"/>
                    <a:pt x="219266" y="203422"/>
                    <a:pt x="219266" y="186058"/>
                  </a:cubicBezTo>
                  <a:cubicBezTo>
                    <a:pt x="219266" y="174772"/>
                    <a:pt x="215793" y="165060"/>
                    <a:pt x="208848" y="156921"/>
                  </a:cubicBezTo>
                  <a:cubicBezTo>
                    <a:pt x="202770" y="149867"/>
                    <a:pt x="194794" y="144766"/>
                    <a:pt x="184919" y="141619"/>
                  </a:cubicBezTo>
                  <a:lnTo>
                    <a:pt x="184919" y="139991"/>
                  </a:lnTo>
                  <a:cubicBezTo>
                    <a:pt x="194035" y="136519"/>
                    <a:pt x="201278" y="130984"/>
                    <a:pt x="206650" y="123388"/>
                  </a:cubicBezTo>
                  <a:cubicBezTo>
                    <a:pt x="212022" y="115791"/>
                    <a:pt x="214708" y="107218"/>
                    <a:pt x="214708" y="97668"/>
                  </a:cubicBezTo>
                  <a:cubicBezTo>
                    <a:pt x="214708" y="82259"/>
                    <a:pt x="208685" y="69914"/>
                    <a:pt x="196639" y="60636"/>
                  </a:cubicBezTo>
                  <a:cubicBezTo>
                    <a:pt x="184593" y="51357"/>
                    <a:pt x="168587" y="46718"/>
                    <a:pt x="148619" y="46718"/>
                  </a:cubicBezTo>
                  <a:close/>
                  <a:moveTo>
                    <a:pt x="148619" y="0"/>
                  </a:moveTo>
                  <a:cubicBezTo>
                    <a:pt x="189422" y="0"/>
                    <a:pt x="224285" y="14162"/>
                    <a:pt x="253205" y="42486"/>
                  </a:cubicBezTo>
                  <a:cubicBezTo>
                    <a:pt x="282126" y="70810"/>
                    <a:pt x="296586" y="105211"/>
                    <a:pt x="296586" y="145689"/>
                  </a:cubicBezTo>
                  <a:cubicBezTo>
                    <a:pt x="296586" y="186275"/>
                    <a:pt x="282044"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2" name="グループ化 1" descr="「予約内容確認」画面で下から上に画面をスクロールしている画像">
            <a:extLst>
              <a:ext uri="{FF2B5EF4-FFF2-40B4-BE49-F238E27FC236}">
                <a16:creationId xmlns:a16="http://schemas.microsoft.com/office/drawing/2014/main" id="{A558DBAC-6EFE-4985-8569-43BDA5054CAC}"/>
              </a:ext>
            </a:extLst>
          </p:cNvPr>
          <p:cNvGrpSpPr/>
          <p:nvPr/>
        </p:nvGrpSpPr>
        <p:grpSpPr>
          <a:xfrm>
            <a:off x="3298707" y="1905534"/>
            <a:ext cx="2514266" cy="4307806"/>
            <a:chOff x="2963920" y="1989437"/>
            <a:chExt cx="2514266" cy="4307806"/>
          </a:xfrm>
        </p:grpSpPr>
        <p:pic>
          <p:nvPicPr>
            <p:cNvPr id="6" name="図 5">
              <a:extLst>
                <a:ext uri="{FF2B5EF4-FFF2-40B4-BE49-F238E27FC236}">
                  <a16:creationId xmlns:a16="http://schemas.microsoft.com/office/drawing/2014/main" id="{E237D188-44DA-4143-8296-E7AB98738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3920" y="1989437"/>
              <a:ext cx="2444643" cy="4140000"/>
            </a:xfrm>
            <a:prstGeom prst="rect">
              <a:avLst/>
            </a:prstGeom>
            <a:ln w="9525">
              <a:solidFill>
                <a:schemeClr val="tx1">
                  <a:lumMod val="50000"/>
                  <a:lumOff val="50000"/>
                </a:schemeClr>
              </a:solidFill>
            </a:ln>
          </p:spPr>
        </p:pic>
        <p:sp>
          <p:nvSpPr>
            <p:cNvPr id="25" name="上矢印 24"/>
            <p:cNvSpPr/>
            <p:nvPr/>
          </p:nvSpPr>
          <p:spPr>
            <a:xfrm>
              <a:off x="4457445" y="4485400"/>
              <a:ext cx="631902" cy="1811843"/>
            </a:xfrm>
            <a:prstGeom prst="upArrow">
              <a:avLst/>
            </a:prstGeom>
            <a:solidFill>
              <a:schemeClr val="accent6"/>
            </a:solidFill>
            <a:ln>
              <a:noFill/>
            </a:ln>
            <a:effectLst>
              <a:outerShdw blurRad="50800" dist="762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48" name="図 4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6200000">
              <a:off x="4833950" y="5513149"/>
              <a:ext cx="473301" cy="540000"/>
            </a:xfrm>
            <a:prstGeom prst="rect">
              <a:avLst/>
            </a:prstGeom>
          </p:spPr>
        </p:pic>
        <p:grpSp>
          <p:nvGrpSpPr>
            <p:cNvPr id="33" name="図形グループ 32"/>
            <p:cNvGrpSpPr/>
            <p:nvPr/>
          </p:nvGrpSpPr>
          <p:grpSpPr>
            <a:xfrm>
              <a:off x="5181600" y="5414619"/>
              <a:ext cx="296586" cy="293005"/>
              <a:chOff x="7423697" y="3995693"/>
              <a:chExt cx="296586" cy="293005"/>
            </a:xfrm>
          </p:grpSpPr>
          <p:sp>
            <p:nvSpPr>
              <p:cNvPr id="38" name="円/楕円 37"/>
              <p:cNvSpPr/>
              <p:nvPr/>
            </p:nvSpPr>
            <p:spPr>
              <a:xfrm>
                <a:off x="742492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フリーフォーム 38"/>
              <p:cNvSpPr/>
              <p:nvPr/>
            </p:nvSpPr>
            <p:spPr>
              <a:xfrm>
                <a:off x="7423697" y="3995693"/>
                <a:ext cx="296586" cy="293005"/>
              </a:xfrm>
              <a:custGeom>
                <a:avLst/>
                <a:gdLst/>
                <a:ahLst/>
                <a:cxnLst/>
                <a:rect l="l" t="t" r="r" b="b"/>
                <a:pathLst>
                  <a:path w="296586" h="293005">
                    <a:moveTo>
                      <a:pt x="83995" y="53718"/>
                    </a:moveTo>
                    <a:lnTo>
                      <a:pt x="83995" y="89692"/>
                    </a:lnTo>
                    <a:lnTo>
                      <a:pt x="173361" y="89692"/>
                    </a:lnTo>
                    <a:lnTo>
                      <a:pt x="90343" y="243357"/>
                    </a:lnTo>
                    <a:lnTo>
                      <a:pt x="139666" y="243357"/>
                    </a:lnTo>
                    <a:lnTo>
                      <a:pt x="219591" y="89041"/>
                    </a:lnTo>
                    <a:lnTo>
                      <a:pt x="219591" y="53718"/>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grpSp>
        <p:nvGrpSpPr>
          <p:cNvPr id="3" name="図形グループ 57">
            <a:extLst>
              <a:ext uri="{FF2B5EF4-FFF2-40B4-BE49-F238E27FC236}">
                <a16:creationId xmlns:a16="http://schemas.microsoft.com/office/drawing/2014/main" id="{5C5E4A69-420F-995A-908D-CE1510799B1E}"/>
              </a:ext>
            </a:extLst>
          </p:cNvPr>
          <p:cNvGrpSpPr/>
          <p:nvPr/>
        </p:nvGrpSpPr>
        <p:grpSpPr>
          <a:xfrm>
            <a:off x="3325128" y="1989437"/>
            <a:ext cx="296586" cy="293005"/>
            <a:chOff x="6801905" y="3995693"/>
            <a:chExt cx="296586" cy="293005"/>
          </a:xfrm>
        </p:grpSpPr>
        <p:sp>
          <p:nvSpPr>
            <p:cNvPr id="4" name="円/楕円 58">
              <a:extLst>
                <a:ext uri="{FF2B5EF4-FFF2-40B4-BE49-F238E27FC236}">
                  <a16:creationId xmlns:a16="http://schemas.microsoft.com/office/drawing/2014/main" id="{6954B31A-F3A1-7944-E02B-598E94EFFB6F}"/>
                </a:ext>
              </a:extLst>
            </p:cNvPr>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 name="フリーフォーム 59">
              <a:extLst>
                <a:ext uri="{FF2B5EF4-FFF2-40B4-BE49-F238E27FC236}">
                  <a16:creationId xmlns:a16="http://schemas.microsoft.com/office/drawing/2014/main" id="{2EFB8600-4EAF-E427-3807-FCC6ACC33043}"/>
                </a:ext>
              </a:extLst>
            </p:cNvPr>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extLst>
      <p:ext uri="{BB962C8B-B14F-4D97-AF65-F5344CB8AC3E}">
        <p14:creationId xmlns:p14="http://schemas.microsoft.com/office/powerpoint/2010/main" val="8958513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字幕 61">
            <a:extLst>
              <a:ext uri="{FF2B5EF4-FFF2-40B4-BE49-F238E27FC236}">
                <a16:creationId xmlns:a16="http://schemas.microsoft.com/office/drawing/2014/main" id="{E5B6A4B9-8F2F-48C0-B070-D7266F7D05C6}"/>
              </a:ext>
            </a:extLst>
          </p:cNvPr>
          <p:cNvSpPr txBox="1">
            <a:spLocks noGrp="1"/>
          </p:cNvSpPr>
          <p:nvPr>
            <p:ph type="subTitle" idx="4294967295"/>
          </p:nvPr>
        </p:nvSpPr>
        <p:spPr>
          <a:xfrm>
            <a:off x="514196" y="1400183"/>
            <a:ext cx="8279284" cy="646331"/>
          </a:xfrm>
          <a:prstGeom prst="rect">
            <a:avLst/>
          </a:prstGeom>
          <a:noFill/>
        </p:spPr>
        <p:txBody>
          <a:bodyPr wrap="square">
            <a:spAutoFit/>
          </a:bodyPr>
          <a:lstStyle/>
          <a:p>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診察</a:t>
            </a:r>
            <a:r>
              <a:rPr lang="ja-JP" altLang="en-US" b="1" spc="-34" dirty="0">
                <a:solidFill>
                  <a:schemeClr val="tx1"/>
                </a:solidFill>
                <a:latin typeface="BIZ UDゴシック" panose="020B0400000000000000" pitchFamily="49" charset="-128"/>
                <a:ea typeface="BIZ UDゴシック" panose="020B0400000000000000" pitchFamily="49" charset="-128"/>
                <a:cs typeface="Meiryo" charset="-128"/>
              </a:rPr>
              <a:t>の</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予</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約時</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間</a:t>
            </a:r>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ま</a:t>
            </a:r>
            <a:r>
              <a:rPr lang="ja-JP" altLang="en-US" b="1" spc="-17" dirty="0">
                <a:solidFill>
                  <a:schemeClr val="tx1"/>
                </a:solidFill>
                <a:latin typeface="BIZ UDゴシック" panose="020B0400000000000000" pitchFamily="49" charset="-128"/>
                <a:ea typeface="BIZ UDゴシック" panose="020B0400000000000000" pitchFamily="49" charset="-128"/>
                <a:cs typeface="Meiryo" charset="-128"/>
              </a:rPr>
              <a:t>で</a:t>
            </a:r>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に</a:t>
            </a:r>
            <a:r>
              <a:rPr lang="ja-JP" altLang="en-US" b="1" spc="-8" dirty="0">
                <a:solidFill>
                  <a:schemeClr val="tx1"/>
                </a:solidFill>
                <a:latin typeface="BIZ UDゴシック" panose="020B0400000000000000" pitchFamily="49" charset="-128"/>
                <a:ea typeface="BIZ UDゴシック" panose="020B0400000000000000" pitchFamily="49" charset="-128"/>
                <a:cs typeface="Meiryo" charset="-128"/>
              </a:rPr>
              <a:t>ビ</a:t>
            </a:r>
            <a:r>
              <a:rPr lang="ja-JP" altLang="en-US" b="1" spc="8" dirty="0">
                <a:solidFill>
                  <a:schemeClr val="tx1"/>
                </a:solidFill>
                <a:latin typeface="BIZ UDゴシック" panose="020B0400000000000000" pitchFamily="49" charset="-128"/>
                <a:ea typeface="BIZ UDゴシック" panose="020B0400000000000000" pitchFamily="49" charset="-128"/>
                <a:cs typeface="Meiryo" charset="-128"/>
              </a:rPr>
              <a:t>デ</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オ通話</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テ</a:t>
            </a:r>
            <a:r>
              <a:rPr lang="ja-JP" altLang="en-US" b="1" spc="-22" dirty="0">
                <a:solidFill>
                  <a:schemeClr val="tx1"/>
                </a:solidFill>
                <a:latin typeface="BIZ UDゴシック" panose="020B0400000000000000" pitchFamily="49" charset="-128"/>
                <a:ea typeface="BIZ UDゴシック" panose="020B0400000000000000" pitchFamily="49" charset="-128"/>
                <a:cs typeface="Meiryo" charset="-128"/>
              </a:rPr>
              <a:t>ス</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ト</a:t>
            </a:r>
            <a:r>
              <a:rPr lang="ja-JP" altLang="en-US" b="1" spc="30" dirty="0">
                <a:solidFill>
                  <a:schemeClr val="tx1"/>
                </a:solidFill>
                <a:latin typeface="BIZ UDゴシック" panose="020B0400000000000000" pitchFamily="49" charset="-128"/>
                <a:ea typeface="BIZ UDゴシック" panose="020B0400000000000000" pitchFamily="49" charset="-128"/>
                <a:cs typeface="Meiryo" charset="-128"/>
              </a:rPr>
              <a:t>を</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試</a:t>
            </a:r>
            <a:r>
              <a:rPr lang="ja-JP" altLang="en-US" b="1" spc="13" dirty="0">
                <a:solidFill>
                  <a:schemeClr val="tx1"/>
                </a:solidFill>
                <a:latin typeface="BIZ UDゴシック" panose="020B0400000000000000" pitchFamily="49" charset="-128"/>
                <a:ea typeface="BIZ UDゴシック" panose="020B0400000000000000" pitchFamily="49" charset="-128"/>
                <a:cs typeface="Meiryo" charset="-128"/>
              </a:rPr>
              <a:t>し</a:t>
            </a:r>
            <a:r>
              <a:rPr lang="ja-JP" altLang="en-US" b="1" spc="22" dirty="0">
                <a:solidFill>
                  <a:schemeClr val="tx1"/>
                </a:solidFill>
                <a:latin typeface="BIZ UDゴシック" panose="020B0400000000000000" pitchFamily="49" charset="-128"/>
                <a:ea typeface="BIZ UDゴシック" panose="020B0400000000000000" pitchFamily="49" charset="-128"/>
                <a:cs typeface="Meiryo" charset="-128"/>
              </a:rPr>
              <a:t>て</a:t>
            </a:r>
            <a:endParaRPr lang="en-US" altLang="ja-JP" b="1" spc="22" dirty="0">
              <a:solidFill>
                <a:schemeClr val="tx1"/>
              </a:solidFill>
              <a:latin typeface="BIZ UDゴシック" panose="020B0400000000000000" pitchFamily="49" charset="-128"/>
              <a:ea typeface="BIZ UDゴシック" panose="020B0400000000000000" pitchFamily="49" charset="-128"/>
              <a:cs typeface="Meiryo" charset="-128"/>
            </a:endParaRPr>
          </a:p>
          <a:p>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通</a:t>
            </a:r>
            <a:r>
              <a:rPr lang="ja-JP" altLang="en-US" b="1" spc="8" dirty="0">
                <a:solidFill>
                  <a:schemeClr val="tx1"/>
                </a:solidFill>
                <a:latin typeface="BIZ UDゴシック" panose="020B0400000000000000" pitchFamily="49" charset="-128"/>
                <a:ea typeface="BIZ UDゴシック" panose="020B0400000000000000" pitchFamily="49" charset="-128"/>
                <a:cs typeface="Meiryo" charset="-128"/>
              </a:rPr>
              <a:t>話</a:t>
            </a:r>
            <a:r>
              <a:rPr lang="ja-JP" altLang="en-US" b="1" spc="-13" dirty="0">
                <a:solidFill>
                  <a:schemeClr val="tx1"/>
                </a:solidFill>
                <a:latin typeface="BIZ UDゴシック" panose="020B0400000000000000" pitchFamily="49" charset="-128"/>
                <a:ea typeface="BIZ UDゴシック" panose="020B0400000000000000" pitchFamily="49" charset="-128"/>
                <a:cs typeface="Meiryo" charset="-128"/>
              </a:rPr>
              <a:t>が</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正</a:t>
            </a:r>
            <a:r>
              <a:rPr lang="ja-JP" altLang="en-US" b="1" spc="13" dirty="0">
                <a:solidFill>
                  <a:schemeClr val="tx1"/>
                </a:solidFill>
                <a:latin typeface="BIZ UDゴシック" panose="020B0400000000000000" pitchFamily="49" charset="-128"/>
                <a:ea typeface="BIZ UDゴシック" panose="020B0400000000000000" pitchFamily="49" charset="-128"/>
                <a:cs typeface="Meiryo" charset="-128"/>
              </a:rPr>
              <a:t>し</a:t>
            </a:r>
            <a:r>
              <a:rPr lang="ja-JP" altLang="en-US" b="1" spc="-8" dirty="0">
                <a:solidFill>
                  <a:schemeClr val="tx1"/>
                </a:solidFill>
                <a:latin typeface="BIZ UDゴシック" panose="020B0400000000000000" pitchFamily="49" charset="-128"/>
                <a:ea typeface="BIZ UDゴシック" panose="020B0400000000000000" pitchFamily="49" charset="-128"/>
                <a:cs typeface="Meiryo" charset="-128"/>
              </a:rPr>
              <a:t>く</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行</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われ</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る</a:t>
            </a:r>
            <a:r>
              <a:rPr lang="ja-JP" altLang="en-US" b="1" spc="-17" dirty="0">
                <a:solidFill>
                  <a:schemeClr val="tx1"/>
                </a:solidFill>
                <a:latin typeface="BIZ UDゴシック" panose="020B0400000000000000" pitchFamily="49" charset="-128"/>
                <a:ea typeface="BIZ UDゴシック" panose="020B0400000000000000" pitchFamily="49" charset="-128"/>
                <a:cs typeface="Meiryo" charset="-128"/>
              </a:rPr>
              <a:t>か</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確</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認</a:t>
            </a:r>
            <a:r>
              <a:rPr lang="ja-JP" altLang="en-US" b="1" spc="25" dirty="0">
                <a:solidFill>
                  <a:schemeClr val="tx1"/>
                </a:solidFill>
                <a:latin typeface="BIZ UDゴシック" panose="020B0400000000000000" pitchFamily="49" charset="-128"/>
                <a:ea typeface="BIZ UDゴシック" panose="020B0400000000000000" pitchFamily="49" charset="-128"/>
                <a:cs typeface="Meiryo" charset="-128"/>
              </a:rPr>
              <a:t>し</a:t>
            </a:r>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ま</a:t>
            </a:r>
            <a:r>
              <a:rPr lang="ja-JP" altLang="en-US" b="1" spc="13" dirty="0">
                <a:solidFill>
                  <a:schemeClr val="tx1"/>
                </a:solidFill>
                <a:latin typeface="BIZ UDゴシック" panose="020B0400000000000000" pitchFamily="49" charset="-128"/>
                <a:ea typeface="BIZ UDゴシック" panose="020B0400000000000000" pitchFamily="49" charset="-128"/>
                <a:cs typeface="Meiryo" charset="-128"/>
              </a:rPr>
              <a:t>し</a:t>
            </a:r>
            <a:r>
              <a:rPr lang="ja-JP" altLang="en-US" b="1" spc="-5" dirty="0">
                <a:solidFill>
                  <a:schemeClr val="tx1"/>
                </a:solidFill>
                <a:latin typeface="BIZ UDゴシック" panose="020B0400000000000000" pitchFamily="49" charset="-128"/>
                <a:ea typeface="BIZ UDゴシック" panose="020B0400000000000000" pitchFamily="49" charset="-128"/>
                <a:cs typeface="Meiryo" charset="-128"/>
              </a:rPr>
              <a:t>ょ</a:t>
            </a:r>
            <a:r>
              <a:rPr lang="ja-JP" altLang="en-US" b="1" spc="-17" dirty="0">
                <a:solidFill>
                  <a:schemeClr val="tx1"/>
                </a:solidFill>
                <a:latin typeface="BIZ UDゴシック" panose="020B0400000000000000" pitchFamily="49" charset="-128"/>
                <a:ea typeface="BIZ UDゴシック" panose="020B0400000000000000" pitchFamily="49" charset="-128"/>
                <a:cs typeface="Meiryo" charset="-128"/>
              </a:rPr>
              <a:t>う</a:t>
            </a:r>
            <a:endParaRPr lang="ja-JP" altLang="en-US" b="1" dirty="0">
              <a:solidFill>
                <a:schemeClr val="tx1"/>
              </a:solidFill>
              <a:latin typeface="BIZ UDゴシック" panose="020B0400000000000000" pitchFamily="49" charset="-128"/>
              <a:ea typeface="BIZ UDゴシック" panose="020B0400000000000000" pitchFamily="49" charset="-128"/>
              <a:cs typeface="Meiryo" charset="-128"/>
            </a:endParaRPr>
          </a:p>
        </p:txBody>
      </p:sp>
      <p:pic>
        <p:nvPicPr>
          <p:cNvPr id="33" name="図 32" descr="「設定」画面の一覧から「テスト通話」をタップしている画像">
            <a:extLst>
              <a:ext uri="{FF2B5EF4-FFF2-40B4-BE49-F238E27FC236}">
                <a16:creationId xmlns:a16="http://schemas.microsoft.com/office/drawing/2014/main" id="{E242ECE2-9748-4090-847C-EFDC7D9BAB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2362226"/>
            <a:ext cx="1620000" cy="3239998"/>
          </a:xfrm>
          <a:prstGeom prst="rect">
            <a:avLst/>
          </a:prstGeom>
          <a:ln w="9525">
            <a:solidFill>
              <a:schemeClr val="tx1">
                <a:lumMod val="50000"/>
                <a:lumOff val="50000"/>
              </a:schemeClr>
            </a:solidFill>
          </a:ln>
        </p:spPr>
      </p:pic>
      <p:pic>
        <p:nvPicPr>
          <p:cNvPr id="6" name="図 5" descr="「通話環境の確認」画面で「テスト通話を開始する」をタップしている画像">
            <a:extLst>
              <a:ext uri="{FF2B5EF4-FFF2-40B4-BE49-F238E27FC236}">
                <a16:creationId xmlns:a16="http://schemas.microsoft.com/office/drawing/2014/main" id="{F0673C59-20A8-448A-B69A-66319E8E89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786" y="2362226"/>
            <a:ext cx="1620000" cy="2948449"/>
          </a:xfrm>
          <a:prstGeom prst="rect">
            <a:avLst/>
          </a:prstGeom>
          <a:ln w="9525">
            <a:solidFill>
              <a:schemeClr val="tx1">
                <a:lumMod val="50000"/>
                <a:lumOff val="50000"/>
              </a:schemeClr>
            </a:solidFill>
          </a:ln>
        </p:spPr>
      </p:pic>
      <p:pic>
        <p:nvPicPr>
          <p:cNvPr id="8" name="図 7" descr="「通話の準備中」と画面に表示されている画像">
            <a:extLst>
              <a:ext uri="{FF2B5EF4-FFF2-40B4-BE49-F238E27FC236}">
                <a16:creationId xmlns:a16="http://schemas.microsoft.com/office/drawing/2014/main" id="{E6E56DE9-2E41-4C0C-80ED-ECA3628E2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0141" y="2362226"/>
            <a:ext cx="1620000" cy="2946552"/>
          </a:xfrm>
          <a:prstGeom prst="rect">
            <a:avLst/>
          </a:prstGeom>
          <a:ln w="9525">
            <a:solidFill>
              <a:schemeClr val="tx1">
                <a:lumMod val="50000"/>
                <a:lumOff val="50000"/>
              </a:schemeClr>
            </a:solidFill>
          </a:ln>
        </p:spPr>
      </p:pic>
      <p:sp>
        <p:nvSpPr>
          <p:cNvPr id="25" name="object 18">
            <a:extLst>
              <a:ext uri="{FF2B5EF4-FFF2-40B4-BE49-F238E27FC236}">
                <a16:creationId xmlns:a16="http://schemas.microsoft.com/office/drawing/2014/main" id="{84120372-64DA-4E54-A83F-BF6241F74A06}"/>
              </a:ext>
            </a:extLst>
          </p:cNvPr>
          <p:cNvSpPr txBox="1"/>
          <p:nvPr/>
        </p:nvSpPr>
        <p:spPr>
          <a:xfrm>
            <a:off x="336531" y="2524908"/>
            <a:ext cx="2520000" cy="2582117"/>
          </a:xfrm>
          <a:prstGeom prst="rect">
            <a:avLst/>
          </a:prstGeom>
        </p:spPr>
        <p:txBody>
          <a:bodyPr vert="horz" wrap="square" lIns="0" tIns="12065" rIns="0" bIns="0" rtlCol="0">
            <a:spAutoFit/>
          </a:bodyPr>
          <a:lstStyle/>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テスト通話</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22" dirty="0">
                <a:latin typeface="BIZ UDゴシック" panose="020B0400000000000000" pitchFamily="49" charset="-128"/>
                <a:ea typeface="BIZ UDゴシック" panose="020B0400000000000000" pitchFamily="49" charset="-128"/>
                <a:cs typeface="Meiryo" charset="-128"/>
              </a:rPr>
              <a:t>を</a:t>
            </a:r>
            <a:r>
              <a:rPr lang="en-US" altLang="ja-JP" sz="1800" b="1" spc="22" dirty="0">
                <a:latin typeface="BIZ UDゴシック" panose="020B0400000000000000" pitchFamily="49" charset="-128"/>
                <a:ea typeface="BIZ UDゴシック" panose="020B0400000000000000" pitchFamily="49" charset="-128"/>
                <a:cs typeface="Meiryo" charset="-128"/>
              </a:rPr>
              <a:t>	</a:t>
            </a:r>
            <a:r>
              <a:rPr lang="ja-JP" altLang="en-US" sz="1800" b="1" spc="22" dirty="0">
                <a:latin typeface="BIZ UDゴシック" panose="020B0400000000000000" pitchFamily="49" charset="-128"/>
                <a:ea typeface="BIZ UDゴシック" panose="020B0400000000000000" pitchFamily="49" charset="-128"/>
                <a:cs typeface="Meiryo" charset="-128"/>
              </a:rPr>
              <a:t>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テスト通話を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開始する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22" dirty="0">
                <a:latin typeface="BIZ UDゴシック" panose="020B0400000000000000" pitchFamily="49" charset="-128"/>
                <a:ea typeface="BIZ UDゴシック" panose="020B0400000000000000" pitchFamily="49" charset="-128"/>
                <a:cs typeface="Meiryo" charset="-128"/>
              </a:rPr>
              <a:t>を</a:t>
            </a:r>
            <a:endParaRPr lang="en-US" altLang="ja-JP" sz="1800" b="1" spc="22"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en-US" altLang="ja-JP" sz="1800" b="1" spc="22" dirty="0">
                <a:latin typeface="BIZ UDゴシック" panose="020B0400000000000000" pitchFamily="49" charset="-128"/>
                <a:ea typeface="BIZ UDゴシック" panose="020B0400000000000000" pitchFamily="49" charset="-128"/>
                <a:cs typeface="Meiryo" charset="-128"/>
              </a:rPr>
              <a:t>	</a:t>
            </a:r>
            <a:r>
              <a:rPr lang="ja-JP" altLang="en-US" sz="1800" b="1" spc="22" dirty="0">
                <a:latin typeface="BIZ UDゴシック" panose="020B0400000000000000" pitchFamily="49" charset="-128"/>
                <a:ea typeface="BIZ UDゴシック" panose="020B0400000000000000" pitchFamily="49" charset="-128"/>
                <a:cs typeface="Meiryo" charset="-128"/>
              </a:rPr>
              <a:t>選択</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１０秒程度</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待ちます</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9525">
              <a:spcBef>
                <a:spcPts val="85"/>
              </a:spcBef>
              <a:tabLst>
                <a:tab pos="352425" algn="l"/>
              </a:tabLst>
            </a:pPr>
            <a:endParaRPr sz="1800" b="1" dirty="0">
              <a:latin typeface="BIZ UDゴシック" panose="020B0400000000000000" pitchFamily="49" charset="-128"/>
              <a:ea typeface="BIZ UDゴシック" panose="020B0400000000000000" pitchFamily="49" charset="-128"/>
              <a:cs typeface="Meiryo" charset="-128"/>
            </a:endParaRPr>
          </a:p>
        </p:txBody>
      </p:sp>
      <p:sp>
        <p:nvSpPr>
          <p:cNvPr id="26" name="正方形/長方形 25"/>
          <p:cNvSpPr/>
          <p:nvPr/>
        </p:nvSpPr>
        <p:spPr>
          <a:xfrm>
            <a:off x="2701176" y="4768710"/>
            <a:ext cx="1548000" cy="28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正方形/長方形 39"/>
          <p:cNvSpPr/>
          <p:nvPr/>
        </p:nvSpPr>
        <p:spPr>
          <a:xfrm>
            <a:off x="4837950" y="4463910"/>
            <a:ext cx="1548000"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48" name="タイトル 9">
            <a:extLst>
              <a:ext uri="{FF2B5EF4-FFF2-40B4-BE49-F238E27FC236}">
                <a16:creationId xmlns:a16="http://schemas.microsoft.com/office/drawing/2014/main" id="{FDDA2747-DBA5-44E4-A04D-BE8E8CD8D716}"/>
              </a:ext>
            </a:extLst>
          </p:cNvPr>
          <p:cNvSpPr txBox="1">
            <a:spLocks/>
          </p:cNvSpPr>
          <p:nvPr/>
        </p:nvSpPr>
        <p:spPr>
          <a:xfrm>
            <a:off x="1596531" y="263520"/>
            <a:ext cx="57933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ビデオ通話の事前テスト</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55" name="図形グループ 54"/>
          <p:cNvGrpSpPr/>
          <p:nvPr/>
        </p:nvGrpSpPr>
        <p:grpSpPr>
          <a:xfrm>
            <a:off x="6781800" y="2209799"/>
            <a:ext cx="296586" cy="293005"/>
            <a:chOff x="4232441" y="3995693"/>
            <a:chExt cx="296586" cy="293005"/>
          </a:xfrm>
        </p:grpSpPr>
        <p:sp>
          <p:nvSpPr>
            <p:cNvPr id="56" name="円/楕円 55"/>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フリーフォーム 56"/>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8" name="図形グループ 57"/>
          <p:cNvGrpSpPr/>
          <p:nvPr/>
        </p:nvGrpSpPr>
        <p:grpSpPr>
          <a:xfrm>
            <a:off x="4694904" y="4326192"/>
            <a:ext cx="296586" cy="293005"/>
            <a:chOff x="3546641" y="3995693"/>
            <a:chExt cx="296586" cy="293005"/>
          </a:xfrm>
        </p:grpSpPr>
        <p:sp>
          <p:nvSpPr>
            <p:cNvPr id="59" name="円/楕円 58"/>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0" name="フリーフォーム 59"/>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1" name="図形グループ 60"/>
          <p:cNvGrpSpPr/>
          <p:nvPr/>
        </p:nvGrpSpPr>
        <p:grpSpPr>
          <a:xfrm>
            <a:off x="2561304" y="4621160"/>
            <a:ext cx="296587" cy="293005"/>
            <a:chOff x="2897417" y="3995693"/>
            <a:chExt cx="296587" cy="293005"/>
          </a:xfrm>
        </p:grpSpPr>
        <p:sp>
          <p:nvSpPr>
            <p:cNvPr id="63" name="円/楕円 62"/>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4" name="テキスト ボックス 63"/>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337216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正面に医師、右上に自分が写っていることを確認し、右下の電話を切るアイコンをタップしている画像">
            <a:extLst>
              <a:ext uri="{FF2B5EF4-FFF2-40B4-BE49-F238E27FC236}">
                <a16:creationId xmlns:a16="http://schemas.microsoft.com/office/drawing/2014/main" id="{85A8CB36-A1EF-4296-836D-35E241A841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990344"/>
            <a:ext cx="1620000" cy="2730565"/>
          </a:xfrm>
          <a:prstGeom prst="rect">
            <a:avLst/>
          </a:prstGeom>
        </p:spPr>
      </p:pic>
      <p:pic>
        <p:nvPicPr>
          <p:cNvPr id="9" name="図 8" descr="「テスト通話」の画面で「応答」をタップしている画像">
            <a:extLst>
              <a:ext uri="{FF2B5EF4-FFF2-40B4-BE49-F238E27FC236}">
                <a16:creationId xmlns:a16="http://schemas.microsoft.com/office/drawing/2014/main" id="{3520207E-1F1C-4F98-A597-2979E8601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0" y="1990344"/>
            <a:ext cx="1620000" cy="2758100"/>
          </a:xfrm>
          <a:prstGeom prst="rect">
            <a:avLst/>
          </a:prstGeom>
        </p:spPr>
      </p:pic>
      <p:pic>
        <p:nvPicPr>
          <p:cNvPr id="13" name="図 12" descr="画面の真ん中に表示された終了するボタンをタップしている画像">
            <a:extLst>
              <a:ext uri="{FF2B5EF4-FFF2-40B4-BE49-F238E27FC236}">
                <a16:creationId xmlns:a16="http://schemas.microsoft.com/office/drawing/2014/main" id="{F5ADC7F0-569A-42F4-9961-E369FC8613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3544" y="1990344"/>
            <a:ext cx="1620000" cy="2737241"/>
          </a:xfrm>
          <a:prstGeom prst="rect">
            <a:avLst/>
          </a:prstGeom>
        </p:spPr>
      </p:pic>
      <p:sp>
        <p:nvSpPr>
          <p:cNvPr id="38" name="object 18">
            <a:extLst>
              <a:ext uri="{FF2B5EF4-FFF2-40B4-BE49-F238E27FC236}">
                <a16:creationId xmlns:a16="http://schemas.microsoft.com/office/drawing/2014/main" id="{84120372-64DA-4E54-A83F-BF6241F74A06}"/>
              </a:ext>
            </a:extLst>
          </p:cNvPr>
          <p:cNvSpPr txBox="1"/>
          <p:nvPr/>
        </p:nvSpPr>
        <p:spPr>
          <a:xfrm>
            <a:off x="387318" y="1905000"/>
            <a:ext cx="2520000" cy="4123565"/>
          </a:xfrm>
          <a:prstGeom prst="rect">
            <a:avLst/>
          </a:prstGeom>
        </p:spPr>
        <p:txBody>
          <a:bodyPr vert="horz" wrap="square" lIns="0" tIns="12065" rIns="0" bIns="0" rtlCol="0">
            <a:spAutoFit/>
          </a:bodyPr>
          <a:lstStyle/>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電話がかかって</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きます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応答</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22" dirty="0">
                <a:latin typeface="BIZ UDゴシック" panose="020B0400000000000000" pitchFamily="49" charset="-128"/>
                <a:ea typeface="BIZ UDゴシック" panose="020B0400000000000000" pitchFamily="49" charset="-128"/>
                <a:cs typeface="Meiryo" charset="-128"/>
              </a:rPr>
              <a:t>を選択</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右上にご自分が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写っていれば</a:t>
            </a:r>
          </a:p>
          <a:p>
            <a:pPr marL="12700">
              <a:spcBef>
                <a:spcPts val="85"/>
              </a:spcBef>
              <a:tabLst>
                <a:tab pos="352425" algn="l"/>
              </a:tabLst>
            </a:pP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正しく接続</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されています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問題なければ</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赤い電話のアイコン</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を選択して</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電話を切ります</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❼</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終了する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選択</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39" name="正方形/長方形 38"/>
          <p:cNvSpPr/>
          <p:nvPr/>
        </p:nvSpPr>
        <p:spPr>
          <a:xfrm>
            <a:off x="3813021" y="4148400"/>
            <a:ext cx="612000" cy="57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正方形/長方形 42"/>
          <p:cNvSpPr/>
          <p:nvPr/>
        </p:nvSpPr>
        <p:spPr>
          <a:xfrm>
            <a:off x="6073203" y="4290090"/>
            <a:ext cx="468000" cy="468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p:cNvSpPr/>
          <p:nvPr/>
        </p:nvSpPr>
        <p:spPr>
          <a:xfrm>
            <a:off x="5920803" y="2034000"/>
            <a:ext cx="612000" cy="720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正方形/長方形 67"/>
          <p:cNvSpPr/>
          <p:nvPr/>
        </p:nvSpPr>
        <p:spPr>
          <a:xfrm>
            <a:off x="7749603" y="3320910"/>
            <a:ext cx="648000" cy="324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34" name="タイトル 9">
            <a:extLst>
              <a:ext uri="{FF2B5EF4-FFF2-40B4-BE49-F238E27FC236}">
                <a16:creationId xmlns:a16="http://schemas.microsoft.com/office/drawing/2014/main" id="{FDDA2747-DBA5-44E4-A04D-BE8E8CD8D716}"/>
              </a:ext>
            </a:extLst>
          </p:cNvPr>
          <p:cNvSpPr txBox="1">
            <a:spLocks/>
          </p:cNvSpPr>
          <p:nvPr/>
        </p:nvSpPr>
        <p:spPr>
          <a:xfrm>
            <a:off x="1594491" y="223500"/>
            <a:ext cx="64791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rPr>
              <a:t>ビデオ通話の事前テスト</a:t>
            </a:r>
            <a:endParaRPr kumimoji="0" lang="ja-JP" altLang="en-US" sz="3200" kern="0" dirty="0">
              <a:latin typeface="BIZ UDゴシック" panose="020B0400000000000000" pitchFamily="49" charset="-128"/>
              <a:ea typeface="BIZ UDゴシック" panose="020B0400000000000000" pitchFamily="49" charset="-128"/>
            </a:endParaRPr>
          </a:p>
        </p:txBody>
      </p:sp>
      <p:grpSp>
        <p:nvGrpSpPr>
          <p:cNvPr id="32" name="図形グループ 31"/>
          <p:cNvGrpSpPr>
            <a:grpSpLocks noChangeAspect="1"/>
          </p:cNvGrpSpPr>
          <p:nvPr/>
        </p:nvGrpSpPr>
        <p:grpSpPr>
          <a:xfrm>
            <a:off x="4331229" y="3265230"/>
            <a:ext cx="450000" cy="337500"/>
            <a:chOff x="3355262" y="5469690"/>
            <a:chExt cx="720000" cy="540000"/>
          </a:xfrm>
        </p:grpSpPr>
        <p:cxnSp>
          <p:nvCxnSpPr>
            <p:cNvPr id="35" name="カギ線コネクタ 34"/>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7" name="図形グループ 36"/>
          <p:cNvGrpSpPr>
            <a:grpSpLocks noChangeAspect="1"/>
          </p:cNvGrpSpPr>
          <p:nvPr/>
        </p:nvGrpSpPr>
        <p:grpSpPr>
          <a:xfrm>
            <a:off x="6392365" y="3265230"/>
            <a:ext cx="450000" cy="337500"/>
            <a:chOff x="3355262" y="5469690"/>
            <a:chExt cx="720000" cy="540000"/>
          </a:xfrm>
        </p:grpSpPr>
        <p:cxnSp>
          <p:nvCxnSpPr>
            <p:cNvPr id="40" name="カギ線コネクタ 39"/>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2" name="図形グループ 102">
            <a:extLst>
              <a:ext uri="{FF2B5EF4-FFF2-40B4-BE49-F238E27FC236}">
                <a16:creationId xmlns:a16="http://schemas.microsoft.com/office/drawing/2014/main" id="{AEC68A9F-0CC2-D7B5-922E-03575C54D196}"/>
              </a:ext>
            </a:extLst>
          </p:cNvPr>
          <p:cNvGrpSpPr/>
          <p:nvPr/>
        </p:nvGrpSpPr>
        <p:grpSpPr>
          <a:xfrm>
            <a:off x="3650349" y="3959226"/>
            <a:ext cx="296586" cy="293005"/>
            <a:chOff x="5101121" y="3995693"/>
            <a:chExt cx="296586" cy="293005"/>
          </a:xfrm>
        </p:grpSpPr>
        <p:sp>
          <p:nvSpPr>
            <p:cNvPr id="3" name="円/楕円 103">
              <a:extLst>
                <a:ext uri="{FF2B5EF4-FFF2-40B4-BE49-F238E27FC236}">
                  <a16:creationId xmlns:a16="http://schemas.microsoft.com/office/drawing/2014/main" id="{DCDB5D0D-193D-7535-651F-5A896D6BF3E5}"/>
                </a:ext>
              </a:extLst>
            </p:cNvPr>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 name="フリーフォーム 104">
              <a:extLst>
                <a:ext uri="{FF2B5EF4-FFF2-40B4-BE49-F238E27FC236}">
                  <a16:creationId xmlns:a16="http://schemas.microsoft.com/office/drawing/2014/main" id="{70834194-24CE-FA0B-78E4-DD62EF91C86A}"/>
                </a:ext>
              </a:extLst>
            </p:cNvPr>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 name="図形グループ 99">
            <a:extLst>
              <a:ext uri="{FF2B5EF4-FFF2-40B4-BE49-F238E27FC236}">
                <a16:creationId xmlns:a16="http://schemas.microsoft.com/office/drawing/2014/main" id="{2BDE331A-1D02-200E-6D4D-12A3C88EA64B}"/>
              </a:ext>
            </a:extLst>
          </p:cNvPr>
          <p:cNvGrpSpPr/>
          <p:nvPr/>
        </p:nvGrpSpPr>
        <p:grpSpPr>
          <a:xfrm>
            <a:off x="5883927" y="1731551"/>
            <a:ext cx="296586" cy="293005"/>
            <a:chOff x="5878361" y="3995693"/>
            <a:chExt cx="296586" cy="293005"/>
          </a:xfrm>
        </p:grpSpPr>
        <p:sp>
          <p:nvSpPr>
            <p:cNvPr id="6" name="円/楕円 100">
              <a:extLst>
                <a:ext uri="{FF2B5EF4-FFF2-40B4-BE49-F238E27FC236}">
                  <a16:creationId xmlns:a16="http://schemas.microsoft.com/office/drawing/2014/main" id="{5D678A95-6F22-03C1-5ADA-8F7548979FB7}"/>
                </a:ext>
              </a:extLst>
            </p:cNvPr>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フリーフォーム 101">
              <a:extLst>
                <a:ext uri="{FF2B5EF4-FFF2-40B4-BE49-F238E27FC236}">
                  <a16:creationId xmlns:a16="http://schemas.microsoft.com/office/drawing/2014/main" id="{6C0AA768-057B-CCD5-DA11-4C2E1DF2FB89}"/>
                </a:ext>
              </a:extLst>
            </p:cNvPr>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 name="図形グループ 57">
            <a:extLst>
              <a:ext uri="{FF2B5EF4-FFF2-40B4-BE49-F238E27FC236}">
                <a16:creationId xmlns:a16="http://schemas.microsoft.com/office/drawing/2014/main" id="{D61F0702-8AE1-5E97-E567-BE6399E91B6D}"/>
              </a:ext>
            </a:extLst>
          </p:cNvPr>
          <p:cNvGrpSpPr/>
          <p:nvPr/>
        </p:nvGrpSpPr>
        <p:grpSpPr>
          <a:xfrm>
            <a:off x="5920803" y="4024794"/>
            <a:ext cx="296586" cy="293005"/>
            <a:chOff x="6801905" y="3995693"/>
            <a:chExt cx="296586" cy="293005"/>
          </a:xfrm>
        </p:grpSpPr>
        <p:sp>
          <p:nvSpPr>
            <p:cNvPr id="10" name="円/楕円 58">
              <a:extLst>
                <a:ext uri="{FF2B5EF4-FFF2-40B4-BE49-F238E27FC236}">
                  <a16:creationId xmlns:a16="http://schemas.microsoft.com/office/drawing/2014/main" id="{A95F5141-4838-3E17-5BBA-4C20AB3AF3BD}"/>
                </a:ext>
              </a:extLst>
            </p:cNvPr>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フリーフォーム 59">
              <a:extLst>
                <a:ext uri="{FF2B5EF4-FFF2-40B4-BE49-F238E27FC236}">
                  <a16:creationId xmlns:a16="http://schemas.microsoft.com/office/drawing/2014/main" id="{AF3179A3-8E51-0F7C-906C-0DEC7F3E6CDF}"/>
                </a:ext>
              </a:extLst>
            </p:cNvPr>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15" name="図形グループ 43">
            <a:extLst>
              <a:ext uri="{FF2B5EF4-FFF2-40B4-BE49-F238E27FC236}">
                <a16:creationId xmlns:a16="http://schemas.microsoft.com/office/drawing/2014/main" id="{E173E0C1-6436-98E2-D0C6-C09D19114A8F}"/>
              </a:ext>
            </a:extLst>
          </p:cNvPr>
          <p:cNvGrpSpPr/>
          <p:nvPr/>
        </p:nvGrpSpPr>
        <p:grpSpPr>
          <a:xfrm>
            <a:off x="7585251" y="3130926"/>
            <a:ext cx="296586" cy="293005"/>
            <a:chOff x="7423697" y="3995693"/>
            <a:chExt cx="296586" cy="293005"/>
          </a:xfrm>
        </p:grpSpPr>
        <p:sp>
          <p:nvSpPr>
            <p:cNvPr id="16" name="円/楕円 55">
              <a:extLst>
                <a:ext uri="{FF2B5EF4-FFF2-40B4-BE49-F238E27FC236}">
                  <a16:creationId xmlns:a16="http://schemas.microsoft.com/office/drawing/2014/main" id="{D17902BE-EA34-7824-6866-1BDE91323874}"/>
                </a:ext>
              </a:extLst>
            </p:cNvPr>
            <p:cNvSpPr/>
            <p:nvPr/>
          </p:nvSpPr>
          <p:spPr>
            <a:xfrm>
              <a:off x="742492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7" name="フリーフォーム 56">
              <a:extLst>
                <a:ext uri="{FF2B5EF4-FFF2-40B4-BE49-F238E27FC236}">
                  <a16:creationId xmlns:a16="http://schemas.microsoft.com/office/drawing/2014/main" id="{5BB845AC-3811-0E24-08FB-641DEB4AA105}"/>
                </a:ext>
              </a:extLst>
            </p:cNvPr>
            <p:cNvSpPr/>
            <p:nvPr/>
          </p:nvSpPr>
          <p:spPr>
            <a:xfrm>
              <a:off x="7423697" y="3995693"/>
              <a:ext cx="296586" cy="293005"/>
            </a:xfrm>
            <a:custGeom>
              <a:avLst/>
              <a:gdLst/>
              <a:ahLst/>
              <a:cxnLst/>
              <a:rect l="l" t="t" r="r" b="b"/>
              <a:pathLst>
                <a:path w="296586" h="293005">
                  <a:moveTo>
                    <a:pt x="83995" y="53718"/>
                  </a:moveTo>
                  <a:lnTo>
                    <a:pt x="83995" y="89692"/>
                  </a:lnTo>
                  <a:lnTo>
                    <a:pt x="173361" y="89692"/>
                  </a:lnTo>
                  <a:lnTo>
                    <a:pt x="90343" y="243357"/>
                  </a:lnTo>
                  <a:lnTo>
                    <a:pt x="139666" y="243357"/>
                  </a:lnTo>
                  <a:lnTo>
                    <a:pt x="219591" y="89041"/>
                  </a:lnTo>
                  <a:lnTo>
                    <a:pt x="219591" y="53718"/>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8" name="テキスト ボックス 17">
            <a:extLst>
              <a:ext uri="{FF2B5EF4-FFF2-40B4-BE49-F238E27FC236}">
                <a16:creationId xmlns:a16="http://schemas.microsoft.com/office/drawing/2014/main" id="{09369C8E-5BEE-FF72-47F3-505829890912}"/>
              </a:ext>
            </a:extLst>
          </p:cNvPr>
          <p:cNvSpPr txBox="1"/>
          <p:nvPr/>
        </p:nvSpPr>
        <p:spPr>
          <a:xfrm>
            <a:off x="2667000" y="5181600"/>
            <a:ext cx="5082603" cy="923330"/>
          </a:xfrm>
          <a:prstGeom prst="rect">
            <a:avLst/>
          </a:prstGeom>
          <a:noFill/>
        </p:spPr>
        <p:txBody>
          <a:bodyPr wrap="square" rtlCol="0">
            <a:spAutoFit/>
          </a:bodyPr>
          <a:lstStyle/>
          <a:p>
            <a:r>
              <a:rPr kumimoji="1" lang="en-US" altLang="ja-JP" sz="1800" b="1" dirty="0">
                <a:solidFill>
                  <a:srgbClr val="009650"/>
                </a:solidFill>
                <a:latin typeface="BIZ UDゴシック" panose="020B0400000000000000" pitchFamily="49" charset="-128"/>
                <a:ea typeface="BIZ UDゴシック" panose="020B0400000000000000" pitchFamily="49" charset="-128"/>
              </a:rPr>
              <a:t>※</a:t>
            </a:r>
            <a:r>
              <a:rPr kumimoji="1" lang="ja-JP" altLang="en-US" sz="1800" b="1" dirty="0">
                <a:solidFill>
                  <a:srgbClr val="009650"/>
                </a:solidFill>
                <a:latin typeface="BIZ UDゴシック" panose="020B0400000000000000" pitchFamily="49" charset="-128"/>
                <a:ea typeface="BIZ UDゴシック" panose="020B0400000000000000" pitchFamily="49" charset="-128"/>
              </a:rPr>
              <a:t>事前テストを行わなくてもオンライン診療を</a:t>
            </a:r>
            <a:endParaRPr kumimoji="1" lang="en-US" altLang="ja-JP" sz="1800" b="1" dirty="0">
              <a:solidFill>
                <a:srgbClr val="009650"/>
              </a:solidFill>
              <a:latin typeface="BIZ UDゴシック" panose="020B0400000000000000" pitchFamily="49" charset="-128"/>
              <a:ea typeface="BIZ UDゴシック" panose="020B0400000000000000" pitchFamily="49" charset="-128"/>
            </a:endParaRPr>
          </a:p>
          <a:p>
            <a:r>
              <a:rPr lang="ja-JP" altLang="en-US" sz="1800" b="1" dirty="0">
                <a:solidFill>
                  <a:srgbClr val="009650"/>
                </a:solidFill>
                <a:latin typeface="BIZ UDゴシック" panose="020B0400000000000000" pitchFamily="49" charset="-128"/>
                <a:ea typeface="BIZ UDゴシック" panose="020B0400000000000000" pitchFamily="49" charset="-128"/>
              </a:rPr>
              <a:t>　</a:t>
            </a:r>
            <a:r>
              <a:rPr kumimoji="1" lang="ja-JP" altLang="en-US" sz="1800" b="1" dirty="0">
                <a:solidFill>
                  <a:srgbClr val="009650"/>
                </a:solidFill>
                <a:latin typeface="BIZ UDゴシック" panose="020B0400000000000000" pitchFamily="49" charset="-128"/>
                <a:ea typeface="BIZ UDゴシック" panose="020B0400000000000000" pitchFamily="49" charset="-128"/>
              </a:rPr>
              <a:t>受診することは可能ですが、事前にテストを</a:t>
            </a:r>
            <a:endParaRPr kumimoji="1" lang="en-US" altLang="ja-JP" sz="1800" b="1" dirty="0">
              <a:solidFill>
                <a:srgbClr val="009650"/>
              </a:solidFill>
              <a:latin typeface="BIZ UDゴシック" panose="020B0400000000000000" pitchFamily="49" charset="-128"/>
              <a:ea typeface="BIZ UDゴシック" panose="020B0400000000000000" pitchFamily="49" charset="-128"/>
            </a:endParaRPr>
          </a:p>
          <a:p>
            <a:r>
              <a:rPr lang="ja-JP" altLang="en-US" sz="1800" b="1" dirty="0">
                <a:solidFill>
                  <a:srgbClr val="009650"/>
                </a:solidFill>
                <a:latin typeface="BIZ UDゴシック" panose="020B0400000000000000" pitchFamily="49" charset="-128"/>
                <a:ea typeface="BIZ UDゴシック" panose="020B0400000000000000" pitchFamily="49" charset="-128"/>
              </a:rPr>
              <a:t>　</a:t>
            </a:r>
            <a:r>
              <a:rPr kumimoji="1" lang="ja-JP" altLang="en-US" sz="1800" b="1" dirty="0">
                <a:solidFill>
                  <a:srgbClr val="009650"/>
                </a:solidFill>
                <a:latin typeface="BIZ UDゴシック" panose="020B0400000000000000" pitchFamily="49" charset="-128"/>
                <a:ea typeface="BIZ UDゴシック" panose="020B0400000000000000" pitchFamily="49" charset="-128"/>
              </a:rPr>
              <a:t>行った方がよいでしょう。</a:t>
            </a:r>
          </a:p>
        </p:txBody>
      </p:sp>
    </p:spTree>
    <p:extLst>
      <p:ext uri="{BB962C8B-B14F-4D97-AF65-F5344CB8AC3E}">
        <p14:creationId xmlns:p14="http://schemas.microsoft.com/office/powerpoint/2010/main" val="1769328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idx="4294967295"/>
          </p:nvPr>
        </p:nvSpPr>
        <p:spPr>
          <a:xfrm>
            <a:off x="1792102" y="498572"/>
            <a:ext cx="7200000" cy="540000"/>
          </a:xfrm>
          <a:prstGeom prst="rect">
            <a:avLst/>
          </a:prstGeom>
        </p:spPr>
        <p:txBody>
          <a:bodyPr>
            <a:no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オンライン診療とは？</a:t>
            </a:r>
          </a:p>
        </p:txBody>
      </p:sp>
      <p:sp>
        <p:nvSpPr>
          <p:cNvPr id="3" name="サブタイトル 2"/>
          <p:cNvSpPr>
            <a:spLocks noGrp="1"/>
          </p:cNvSpPr>
          <p:nvPr>
            <p:ph type="subTitle" idx="4294967295"/>
          </p:nvPr>
        </p:nvSpPr>
        <p:spPr>
          <a:xfrm>
            <a:off x="1792102" y="1327036"/>
            <a:ext cx="6858000" cy="5031361"/>
          </a:xfrm>
          <a:prstGeom prst="rect">
            <a:avLst/>
          </a:prstGeom>
        </p:spPr>
        <p:txBody>
          <a:bodyPr numCol="1">
            <a:noAutofit/>
          </a:bodyPr>
          <a:lstStyle/>
          <a:p>
            <a:pPr marL="9525" marR="4344" algn="l">
              <a:lnSpc>
                <a:spcPct val="125000"/>
              </a:lnSpc>
              <a:spcBef>
                <a:spcPts val="85"/>
              </a:spcBef>
            </a:pPr>
            <a:r>
              <a:rPr lang="ja-JP" altLang="en-US" sz="2400" b="1" dirty="0">
                <a:latin typeface="BIZ UDゴシック" panose="020B0400000000000000" pitchFamily="49" charset="-128"/>
                <a:ea typeface="BIZ UDゴシック" panose="020B0400000000000000" pitchFamily="49" charset="-128"/>
                <a:cs typeface="Meiryo" charset="-128"/>
              </a:rPr>
              <a:t>お手持ちのスマートフォンや</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sz="2400" b="1" dirty="0">
                <a:latin typeface="BIZ UDゴシック" panose="020B0400000000000000" pitchFamily="49" charset="-128"/>
                <a:ea typeface="BIZ UDゴシック" panose="020B0400000000000000" pitchFamily="49" charset="-128"/>
                <a:cs typeface="Meiryo" charset="-128"/>
              </a:rPr>
              <a:t>パソコンなどを使った</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sz="2400" b="1" dirty="0">
                <a:latin typeface="BIZ UDゴシック" panose="020B0400000000000000" pitchFamily="49" charset="-128"/>
                <a:ea typeface="BIZ UDゴシック" panose="020B0400000000000000" pitchFamily="49" charset="-128"/>
                <a:cs typeface="Meiryo" charset="-128"/>
              </a:rPr>
              <a:t>ビデオ通話による診療のことです。</a:t>
            </a:r>
            <a:br>
              <a:rPr lang="ja-JP" altLang="en-US" sz="2400" b="1" dirty="0">
                <a:latin typeface="BIZ UDゴシック" panose="020B0400000000000000" pitchFamily="49" charset="-128"/>
                <a:ea typeface="BIZ UDゴシック" panose="020B0400000000000000" pitchFamily="49" charset="-128"/>
                <a:cs typeface="Meiryo" charset="-128"/>
              </a:rPr>
            </a:br>
            <a:r>
              <a:rPr lang="ja-JP" altLang="en-US" sz="2400" b="1" dirty="0">
                <a:latin typeface="BIZ UDゴシック" panose="020B0400000000000000" pitchFamily="49" charset="-128"/>
                <a:ea typeface="BIZ UDゴシック" panose="020B0400000000000000" pitchFamily="49" charset="-128"/>
                <a:cs typeface="Meiryo" charset="-128"/>
              </a:rPr>
              <a:t>令和２年４月１０日より</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sz="2400" b="1" dirty="0">
                <a:latin typeface="BIZ UDゴシック" panose="020B0400000000000000" pitchFamily="49" charset="-128"/>
                <a:ea typeface="BIZ UDゴシック" panose="020B0400000000000000" pitchFamily="49" charset="-128"/>
                <a:cs typeface="Meiryo" charset="-128"/>
              </a:rPr>
              <a:t>新型コロナウイルス感染症対策として、</a:t>
            </a:r>
            <a:br>
              <a:rPr lang="ja-JP" altLang="en-US" sz="2400" b="1" dirty="0">
                <a:latin typeface="BIZ UDゴシック" panose="020B0400000000000000" pitchFamily="49" charset="-128"/>
                <a:ea typeface="BIZ UDゴシック" panose="020B0400000000000000" pitchFamily="49" charset="-128"/>
                <a:cs typeface="Meiryo" charset="-128"/>
              </a:rPr>
            </a:br>
            <a:r>
              <a:rPr lang="ja-JP" altLang="en-US" sz="2400" b="1" dirty="0">
                <a:latin typeface="BIZ UDゴシック" panose="020B0400000000000000" pitchFamily="49" charset="-128"/>
                <a:ea typeface="BIZ UDゴシック" panose="020B0400000000000000" pitchFamily="49" charset="-128"/>
                <a:cs typeface="Meiryo" charset="-128"/>
              </a:rPr>
              <a:t>医療機関に行かなくても</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sz="2400" b="1" dirty="0">
                <a:solidFill>
                  <a:schemeClr val="tx1"/>
                </a:solidFill>
                <a:latin typeface="BIZ UDゴシック" panose="020B0400000000000000" pitchFamily="49" charset="-128"/>
                <a:ea typeface="BIZ UDゴシック" panose="020B0400000000000000" pitchFamily="49" charset="-128"/>
                <a:cs typeface="Meiryo" charset="-128"/>
              </a:rPr>
              <a:t>受診</a:t>
            </a:r>
            <a:r>
              <a:rPr lang="ja-JP" altLang="en-US" sz="2400" b="1" dirty="0">
                <a:latin typeface="BIZ UDゴシック" panose="020B0400000000000000" pitchFamily="49" charset="-128"/>
                <a:ea typeface="BIZ UDゴシック" panose="020B0400000000000000" pitchFamily="49" charset="-128"/>
                <a:cs typeface="Meiryo" charset="-128"/>
              </a:rPr>
              <a:t>できるようになりました。</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sz="2400" b="1" dirty="0">
                <a:latin typeface="BIZ UDゴシック" panose="020B0400000000000000" pitchFamily="49" charset="-128"/>
                <a:ea typeface="BIZ UDゴシック" panose="020B0400000000000000" pitchFamily="49" charset="-128"/>
                <a:cs typeface="Meiryo" charset="-128"/>
              </a:rPr>
              <a:t>ご利用にあたっては、</a:t>
            </a:r>
            <a:br>
              <a:rPr lang="ja-JP" altLang="en-US" sz="2400" b="1" dirty="0">
                <a:latin typeface="BIZ UDゴシック" panose="020B0400000000000000" pitchFamily="49" charset="-128"/>
                <a:ea typeface="BIZ UDゴシック" panose="020B0400000000000000" pitchFamily="49" charset="-128"/>
                <a:cs typeface="Meiryo" charset="-128"/>
              </a:rPr>
            </a:br>
            <a:r>
              <a:rPr lang="ja-JP" altLang="en-US" sz="2400" b="1" dirty="0">
                <a:latin typeface="BIZ UDゴシック" panose="020B0400000000000000" pitchFamily="49" charset="-128"/>
                <a:ea typeface="BIZ UDゴシック" panose="020B0400000000000000" pitchFamily="49" charset="-128"/>
                <a:cs typeface="Meiryo" charset="-128"/>
              </a:rPr>
              <a:t>高額な機器や難しいシステムは不要です。</a:t>
            </a:r>
            <a:endParaRPr lang="en-US" altLang="ja-JP" sz="2400"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600"/>
              </a:spcBef>
            </a:pP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sz="18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実施している医療機関やその方法、料金等の詳細は、病院、</a:t>
            </a:r>
            <a:endParaRPr lang="en-US" altLang="ja-JP" sz="18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9525" marR="4344" algn="l">
              <a:lnSpc>
                <a:spcPct val="125000"/>
              </a:lnSpc>
            </a:pPr>
            <a:r>
              <a:rPr lang="en-US" altLang="ja-JP" b="1"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クリニックへお問い合わせください。</a:t>
            </a:r>
            <a:endParaRPr lang="en-US" altLang="ja-JP" b="1" dirty="0">
              <a:latin typeface="BIZ UDゴシック" panose="020B0400000000000000" pitchFamily="49" charset="-128"/>
              <a:ea typeface="BIZ UDゴシック" panose="020B0400000000000000" pitchFamily="49" charset="-128"/>
              <a:cs typeface="Meiryo" charset="-128"/>
            </a:endParaRPr>
          </a:p>
          <a:p>
            <a:pPr marL="9525" marR="4344" algn="l">
              <a:lnSpc>
                <a:spcPct val="125000"/>
              </a:lnSpc>
              <a:spcBef>
                <a:spcPts val="85"/>
              </a:spcBef>
            </a:pPr>
            <a:r>
              <a:rPr lang="ja-JP" altLang="en-US" b="1" dirty="0">
                <a:latin typeface="BIZ UDゴシック" panose="020B0400000000000000" pitchFamily="49" charset="-128"/>
                <a:ea typeface="BIZ UDゴシック" panose="020B0400000000000000" pitchFamily="49" charset="-128"/>
                <a:cs typeface="Meiryo" charset="-128"/>
              </a:rPr>
              <a:t>　</a:t>
            </a:r>
          </a:p>
        </p:txBody>
      </p:sp>
      <p:sp>
        <p:nvSpPr>
          <p:cNvPr id="4" name="Title 1"/>
          <p:cNvSpPr txBox="1">
            <a:spLocks/>
          </p:cNvSpPr>
          <p:nvPr/>
        </p:nvSpPr>
        <p:spPr>
          <a:xfrm>
            <a:off x="476714" y="586032"/>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1-A</a:t>
            </a:r>
            <a:endParaRPr lang="en-US" sz="3600" dirty="0">
              <a:latin typeface="BIZ UDゴシック" panose="020B0400000000000000" pitchFamily="49" charset="-128"/>
              <a:ea typeface="BIZ UDゴシック" panose="020B0400000000000000" pitchFamily="49" charset="-128"/>
            </a:endParaRPr>
          </a:p>
        </p:txBody>
      </p:sp>
      <p:pic>
        <p:nvPicPr>
          <p:cNvPr id="8" name="Picture 2" descr="パソコンのモニターを見せる医師のイラスト">
            <a:extLst>
              <a:ext uri="{FF2B5EF4-FFF2-40B4-BE49-F238E27FC236}">
                <a16:creationId xmlns:a16="http://schemas.microsoft.com/office/drawing/2014/main" id="{9DAF661C-6D31-48B7-9809-661D7131FF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394" y="3950273"/>
            <a:ext cx="1188172" cy="1264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3119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F07DBB0F-2896-4C60-A00F-725A8CC5611C}"/>
              </a:ext>
            </a:extLst>
          </p:cNvPr>
          <p:cNvSpPr>
            <a:spLocks noGrp="1"/>
          </p:cNvSpPr>
          <p:nvPr>
            <p:ph type="subTitle" idx="4294967295"/>
          </p:nvPr>
        </p:nvSpPr>
        <p:spPr>
          <a:xfrm>
            <a:off x="524256" y="1399032"/>
            <a:ext cx="8280000" cy="393759"/>
          </a:xfrm>
          <a:prstGeom prst="rect">
            <a:avLst/>
          </a:prstGeom>
        </p:spPr>
        <p:txBody>
          <a:bodyPr/>
          <a:lstStyle/>
          <a:p>
            <a:r>
              <a:rPr lang="ja-JP" altLang="en-US" b="1" dirty="0">
                <a:solidFill>
                  <a:schemeClr val="tx1"/>
                </a:solidFill>
                <a:latin typeface="BIZ UDゴシック" panose="020B0400000000000000" pitchFamily="49" charset="-128"/>
                <a:ea typeface="BIZ UDゴシック" panose="020B0400000000000000" pitchFamily="49" charset="-128"/>
                <a:cs typeface="Meiryo" charset="-128"/>
              </a:rPr>
              <a:t>予約時間内に医師から電話がかかってきます。</a:t>
            </a:r>
          </a:p>
        </p:txBody>
      </p:sp>
      <p:pic>
        <p:nvPicPr>
          <p:cNvPr id="11" name="図 10" descr="画面右下にある「ヤードック」をタップしている画像">
            <a:extLst>
              <a:ext uri="{FF2B5EF4-FFF2-40B4-BE49-F238E27FC236}">
                <a16:creationId xmlns:a16="http://schemas.microsoft.com/office/drawing/2014/main" id="{F07971F8-021F-4518-8742-9CB7A5564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143310"/>
            <a:ext cx="1620000" cy="2044164"/>
          </a:xfrm>
          <a:prstGeom prst="rect">
            <a:avLst/>
          </a:prstGeom>
        </p:spPr>
      </p:pic>
      <p:pic>
        <p:nvPicPr>
          <p:cNvPr id="6" name="図 5" descr="実際に診療が始まり、画面正面に医師、右上に自分が表示されている画像">
            <a:extLst>
              <a:ext uri="{FF2B5EF4-FFF2-40B4-BE49-F238E27FC236}">
                <a16:creationId xmlns:a16="http://schemas.microsoft.com/office/drawing/2014/main" id="{233102DE-0339-40BA-8A89-E60B7CBCA6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0" y="1847910"/>
            <a:ext cx="1800000" cy="3179360"/>
          </a:xfrm>
          <a:prstGeom prst="rect">
            <a:avLst/>
          </a:prstGeom>
        </p:spPr>
      </p:pic>
      <p:pic>
        <p:nvPicPr>
          <p:cNvPr id="8" name="図 7" descr="電話がかかってきた画面で「応答」をタップしている画像">
            <a:extLst>
              <a:ext uri="{FF2B5EF4-FFF2-40B4-BE49-F238E27FC236}">
                <a16:creationId xmlns:a16="http://schemas.microsoft.com/office/drawing/2014/main" id="{F858224D-EB3D-4733-9F28-53658DC958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9510" y="2015972"/>
            <a:ext cx="1620000" cy="2627308"/>
          </a:xfrm>
          <a:prstGeom prst="rect">
            <a:avLst/>
          </a:prstGeom>
        </p:spPr>
      </p:pic>
      <p:sp>
        <p:nvSpPr>
          <p:cNvPr id="29" name="object 18">
            <a:extLst>
              <a:ext uri="{FF2B5EF4-FFF2-40B4-BE49-F238E27FC236}">
                <a16:creationId xmlns:a16="http://schemas.microsoft.com/office/drawing/2014/main" id="{84120372-64DA-4E54-A83F-BF6241F74A06}"/>
              </a:ext>
            </a:extLst>
          </p:cNvPr>
          <p:cNvSpPr txBox="1"/>
          <p:nvPr/>
        </p:nvSpPr>
        <p:spPr>
          <a:xfrm>
            <a:off x="330992" y="1931510"/>
            <a:ext cx="2612112" cy="3833742"/>
          </a:xfrm>
          <a:prstGeom prst="rect">
            <a:avLst/>
          </a:prstGeom>
        </p:spPr>
        <p:txBody>
          <a:bodyPr vert="horz" wrap="square" lIns="0" tIns="12065" rIns="0" bIns="0" rtlCol="0">
            <a:spAutoFit/>
          </a:bodyPr>
          <a:lstStyle/>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800" b="1" spc="5" dirty="0">
                <a:latin typeface="BIZ UDゴシック" panose="020B0400000000000000" pitchFamily="49" charset="-128"/>
                <a:ea typeface="BIZ UDゴシック" panose="020B0400000000000000" pitchFamily="49" charset="-128"/>
                <a:cs typeface="Meiryo" charset="-128"/>
              </a:rPr>
              <a:t>電話がかかって</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きたら</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応答</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22" dirty="0">
                <a:latin typeface="BIZ UDゴシック" panose="020B0400000000000000" pitchFamily="49" charset="-128"/>
                <a:ea typeface="BIZ UDゴシック" panose="020B0400000000000000" pitchFamily="49" charset="-128"/>
                <a:cs typeface="Meiryo" charset="-128"/>
              </a:rPr>
              <a:t>を選択</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もし画面をロック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していたら、</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スライドで応答</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を</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選択して</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オン</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に</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します</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1800" b="1" spc="5" dirty="0">
                <a:latin typeface="BIZ UDゴシック" panose="020B0400000000000000" pitchFamily="49" charset="-128"/>
                <a:ea typeface="BIZ UDゴシック" panose="020B0400000000000000" pitchFamily="49" charset="-128"/>
                <a:cs typeface="Meiryo" charset="-128"/>
              </a:rPr>
              <a:t>右下の</a:t>
            </a:r>
            <a:r>
              <a:rPr lang="en-US" altLang="ja-JP" sz="1800" b="1" dirty="0">
                <a:latin typeface="BIZ UDゴシック" panose="020B0400000000000000" pitchFamily="49" charset="-128"/>
                <a:ea typeface="BIZ UDゴシック" panose="020B0400000000000000" pitchFamily="49" charset="-128"/>
                <a:cs typeface="Meiryo" charset="-128"/>
              </a:rPr>
              <a:t>｢</a:t>
            </a:r>
            <a:r>
              <a:rPr lang="en-US" altLang="ja-JP" sz="1800" b="1" spc="5" dirty="0" err="1">
                <a:latin typeface="BIZ UDゴシック" panose="020B0400000000000000" pitchFamily="49" charset="-128"/>
                <a:ea typeface="BIZ UDゴシック" panose="020B0400000000000000" pitchFamily="49" charset="-128"/>
                <a:cs typeface="Meiryo" charset="-128"/>
              </a:rPr>
              <a:t>YaDoc</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ja-JP" altLang="en-US" sz="1800" b="1" spc="5"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選択</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通話が開始され、</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実際の診療が始まり</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ます</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33" name="正方形/長方形 32"/>
          <p:cNvSpPr/>
          <p:nvPr/>
        </p:nvSpPr>
        <p:spPr>
          <a:xfrm>
            <a:off x="3945432" y="4027790"/>
            <a:ext cx="612000" cy="57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正方形/長方形 47"/>
          <p:cNvSpPr/>
          <p:nvPr/>
        </p:nvSpPr>
        <p:spPr>
          <a:xfrm>
            <a:off x="5997003" y="4559220"/>
            <a:ext cx="576000" cy="57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40" name="タイトル 9">
            <a:extLst>
              <a:ext uri="{FF2B5EF4-FFF2-40B4-BE49-F238E27FC236}">
                <a16:creationId xmlns:a16="http://schemas.microsoft.com/office/drawing/2014/main" id="{FDDA2747-DBA5-44E4-A04D-BE8E8CD8D716}"/>
              </a:ext>
            </a:extLst>
          </p:cNvPr>
          <p:cNvSpPr txBox="1">
            <a:spLocks/>
          </p:cNvSpPr>
          <p:nvPr/>
        </p:nvSpPr>
        <p:spPr>
          <a:xfrm>
            <a:off x="1604326" y="224130"/>
            <a:ext cx="52599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【7</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kumimoji="0" lang="ja-JP" altLang="en-US" sz="3200" kern="0" dirty="0">
                <a:latin typeface="BIZ UDゴシック" panose="020B0400000000000000" pitchFamily="49" charset="-128"/>
                <a:ea typeface="BIZ UDゴシック" panose="020B0400000000000000" pitchFamily="49" charset="-128"/>
              </a:rPr>
              <a:t>ビデオ通話で診察</a:t>
            </a:r>
          </a:p>
        </p:txBody>
      </p:sp>
      <p:grpSp>
        <p:nvGrpSpPr>
          <p:cNvPr id="46" name="図形グループ 45"/>
          <p:cNvGrpSpPr/>
          <p:nvPr/>
        </p:nvGrpSpPr>
        <p:grpSpPr>
          <a:xfrm>
            <a:off x="6912918" y="1890252"/>
            <a:ext cx="296586" cy="293005"/>
            <a:chOff x="5101121" y="3995693"/>
            <a:chExt cx="296586" cy="293005"/>
          </a:xfrm>
        </p:grpSpPr>
        <p:sp>
          <p:nvSpPr>
            <p:cNvPr id="47" name="円/楕円 46"/>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フリーフォーム 48"/>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0" name="図形グループ 49"/>
          <p:cNvGrpSpPr/>
          <p:nvPr/>
        </p:nvGrpSpPr>
        <p:grpSpPr>
          <a:xfrm>
            <a:off x="5848574" y="4407312"/>
            <a:ext cx="296586" cy="293005"/>
            <a:chOff x="4232441" y="3995693"/>
            <a:chExt cx="296586" cy="293005"/>
          </a:xfrm>
        </p:grpSpPr>
        <p:sp>
          <p:nvSpPr>
            <p:cNvPr id="51" name="円/楕円 50"/>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4" name="フリーフォーム 73"/>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8" name="図形グループ 77"/>
          <p:cNvGrpSpPr/>
          <p:nvPr/>
        </p:nvGrpSpPr>
        <p:grpSpPr>
          <a:xfrm>
            <a:off x="3759864" y="3851897"/>
            <a:ext cx="296587" cy="293005"/>
            <a:chOff x="2897417" y="3995693"/>
            <a:chExt cx="296587" cy="293005"/>
          </a:xfrm>
        </p:grpSpPr>
        <p:sp>
          <p:nvSpPr>
            <p:cNvPr id="79" name="円/楕円 78"/>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0" name="テキスト ボックス 79"/>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105" name="テキスト ボックス 104">
            <a:extLst>
              <a:ext uri="{FF2B5EF4-FFF2-40B4-BE49-F238E27FC236}">
                <a16:creationId xmlns:a16="http://schemas.microsoft.com/office/drawing/2014/main" id="{FEA9D84B-E9C0-45B9-BE4A-5FF1D5BDB7EB}"/>
              </a:ext>
            </a:extLst>
          </p:cNvPr>
          <p:cNvSpPr txBox="1"/>
          <p:nvPr/>
        </p:nvSpPr>
        <p:spPr>
          <a:xfrm>
            <a:off x="2767511" y="5434998"/>
            <a:ext cx="2424922" cy="584775"/>
          </a:xfrm>
          <a:prstGeom prst="rect">
            <a:avLst/>
          </a:prstGeom>
          <a:noFill/>
        </p:spPr>
        <p:txBody>
          <a:bodyPr wrap="square" rtlCol="0">
            <a:spAutoFit/>
          </a:bodyPr>
          <a:lstStyle/>
          <a:p>
            <a:r>
              <a:rPr kumimoji="1" lang="ja-JP" altLang="en-US" sz="1600" b="1" dirty="0">
                <a:solidFill>
                  <a:srgbClr val="FF0000"/>
                </a:solidFill>
                <a:latin typeface="BIZ UDゴシック" panose="020B0400000000000000" pitchFamily="49" charset="-128"/>
                <a:ea typeface="BIZ UDゴシック" panose="020B0400000000000000" pitchFamily="49" charset="-128"/>
              </a:rPr>
              <a:t>チャットでの</a:t>
            </a:r>
            <a:endParaRPr kumimoji="1" lang="en-US" altLang="ja-JP" sz="1600" b="1" dirty="0">
              <a:solidFill>
                <a:srgbClr val="FF0000"/>
              </a:solidFill>
              <a:latin typeface="BIZ UDゴシック" panose="020B0400000000000000" pitchFamily="49" charset="-128"/>
              <a:ea typeface="BIZ UDゴシック" panose="020B0400000000000000" pitchFamily="49" charset="-128"/>
            </a:endParaRPr>
          </a:p>
          <a:p>
            <a:r>
              <a:rPr kumimoji="1" lang="ja-JP" altLang="en-US" sz="1600" b="1" dirty="0">
                <a:solidFill>
                  <a:srgbClr val="FF0000"/>
                </a:solidFill>
                <a:latin typeface="BIZ UDゴシック" panose="020B0400000000000000" pitchFamily="49" charset="-128"/>
                <a:ea typeface="BIZ UDゴシック" panose="020B0400000000000000" pitchFamily="49" charset="-128"/>
              </a:rPr>
              <a:t>やり取りはできません。</a:t>
            </a:r>
          </a:p>
        </p:txBody>
      </p:sp>
      <p:grpSp>
        <p:nvGrpSpPr>
          <p:cNvPr id="2" name="グループ化 1" descr="画面をロックしていた場合、「スライドで応答」をスライドして「オン」にしている画像">
            <a:extLst>
              <a:ext uri="{FF2B5EF4-FFF2-40B4-BE49-F238E27FC236}">
                <a16:creationId xmlns:a16="http://schemas.microsoft.com/office/drawing/2014/main" id="{D83BFF91-FD65-42E7-9F5A-5B61B15C4F90}"/>
              </a:ext>
            </a:extLst>
          </p:cNvPr>
          <p:cNvGrpSpPr/>
          <p:nvPr/>
        </p:nvGrpSpPr>
        <p:grpSpPr>
          <a:xfrm>
            <a:off x="4882558" y="1858296"/>
            <a:ext cx="1766642" cy="797161"/>
            <a:chOff x="4882558" y="1858296"/>
            <a:chExt cx="1766642" cy="797161"/>
          </a:xfrm>
        </p:grpSpPr>
        <p:pic>
          <p:nvPicPr>
            <p:cNvPr id="7" name="図 6">
              <a:extLst>
                <a:ext uri="{FF2B5EF4-FFF2-40B4-BE49-F238E27FC236}">
                  <a16:creationId xmlns:a16="http://schemas.microsoft.com/office/drawing/2014/main" id="{F2E1046A-850E-4259-96DD-45D4829379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200" y="2000310"/>
              <a:ext cx="1620000" cy="655147"/>
            </a:xfrm>
            <a:prstGeom prst="rect">
              <a:avLst/>
            </a:prstGeom>
          </p:spPr>
        </p:pic>
        <p:sp>
          <p:nvSpPr>
            <p:cNvPr id="73" name="上矢印 72"/>
            <p:cNvSpPr>
              <a:spLocks/>
            </p:cNvSpPr>
            <p:nvPr/>
          </p:nvSpPr>
          <p:spPr>
            <a:xfrm rot="5400000">
              <a:off x="5734800" y="1943910"/>
              <a:ext cx="360000" cy="972000"/>
            </a:xfrm>
            <a:prstGeom prst="upArrow">
              <a:avLst/>
            </a:prstGeom>
            <a:solidFill>
              <a:schemeClr val="accent6"/>
            </a:solidFill>
            <a:ln>
              <a:noFill/>
            </a:ln>
            <a:effectLst>
              <a:outerShdw blurRad="50800" dist="762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75" name="図形グループ 74"/>
            <p:cNvGrpSpPr/>
            <p:nvPr/>
          </p:nvGrpSpPr>
          <p:grpSpPr>
            <a:xfrm>
              <a:off x="4882558" y="1858296"/>
              <a:ext cx="296586" cy="293005"/>
              <a:chOff x="3546641" y="3995693"/>
              <a:chExt cx="296586" cy="293005"/>
            </a:xfrm>
          </p:grpSpPr>
          <p:sp>
            <p:nvSpPr>
              <p:cNvPr id="76" name="円/楕円 75"/>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7" name="フリーフォーム 76"/>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spTree>
    <p:extLst>
      <p:ext uri="{BB962C8B-B14F-4D97-AF65-F5344CB8AC3E}">
        <p14:creationId xmlns:p14="http://schemas.microsoft.com/office/powerpoint/2010/main" val="8084133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152000" y="1752600"/>
            <a:ext cx="6840000" cy="3964996"/>
          </a:xfrm>
          <a:prstGeom prst="rect">
            <a:avLst/>
          </a:prstGeom>
        </p:spPr>
        <p:txBody>
          <a:bodyPr wrap="square">
            <a:spAutoFit/>
          </a:bodyPr>
          <a:lstStyle/>
          <a:p>
            <a:pPr>
              <a:lnSpc>
                <a:spcPct val="150000"/>
              </a:lnSpc>
              <a:spcAft>
                <a:spcPts val="0"/>
              </a:spcAft>
            </a:pPr>
            <a:r>
              <a:rPr lang="ja-JP" altLang="ja-JP" sz="1900" b="1" kern="100" dirty="0">
                <a:latin typeface="BIZ UDゴシック" panose="020B0400000000000000" pitchFamily="49" charset="-128"/>
                <a:ea typeface="BIZ UDゴシック" panose="020B0400000000000000" pitchFamily="49" charset="-128"/>
                <a:cs typeface="Meiryo" charset="-128"/>
              </a:rPr>
              <a:t>決済方法は、医療機関の設定に応じて</a:t>
            </a:r>
            <a:endParaRPr lang="en-US"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en-US" altLang="ja-JP" sz="1900" b="1" dirty="0">
                <a:latin typeface="BIZ UDゴシック" panose="020B0400000000000000" pitchFamily="49" charset="-128"/>
                <a:ea typeface="BIZ UDゴシック" panose="020B0400000000000000" pitchFamily="49" charset="-128"/>
                <a:cs typeface="Meiryo" charset="-128"/>
              </a:rPr>
              <a:t>｢</a:t>
            </a:r>
            <a:r>
              <a:rPr lang="ja-JP" altLang="ja-JP" sz="1900" b="1" kern="100" dirty="0">
                <a:latin typeface="BIZ UDゴシック" panose="020B0400000000000000" pitchFamily="49" charset="-128"/>
                <a:ea typeface="BIZ UDゴシック" panose="020B0400000000000000" pitchFamily="49" charset="-128"/>
                <a:cs typeface="Meiryo" charset="-128"/>
              </a:rPr>
              <a:t>クレジットカード</a:t>
            </a:r>
            <a:r>
              <a:rPr lang="ja-JP" altLang="ja-JP" sz="1900" b="1" kern="100" spc="-1000" dirty="0">
                <a:latin typeface="BIZ UDゴシック" panose="020B0400000000000000" pitchFamily="49" charset="-128"/>
                <a:ea typeface="BIZ UDゴシック" panose="020B0400000000000000" pitchFamily="49" charset="-128"/>
                <a:cs typeface="Meiryo" charset="-128"/>
              </a:rPr>
              <a:t>」</a:t>
            </a:r>
            <a:r>
              <a:rPr lang="en-US" altLang="ja-JP" sz="1900" b="1" dirty="0">
                <a:latin typeface="BIZ UDゴシック" panose="020B0400000000000000" pitchFamily="49" charset="-128"/>
                <a:ea typeface="BIZ UDゴシック" panose="020B0400000000000000" pitchFamily="49" charset="-128"/>
                <a:cs typeface="Meiryo" charset="-128"/>
              </a:rPr>
              <a:t> ｢</a:t>
            </a:r>
            <a:r>
              <a:rPr lang="ja-JP" altLang="ja-JP" sz="1900" b="1" kern="100" dirty="0">
                <a:latin typeface="BIZ UDゴシック" panose="020B0400000000000000" pitchFamily="49" charset="-128"/>
                <a:ea typeface="BIZ UDゴシック" panose="020B0400000000000000" pitchFamily="49" charset="-128"/>
                <a:cs typeface="Meiryo" charset="-128"/>
              </a:rPr>
              <a:t>診療後の銀行振込</a:t>
            </a:r>
            <a:r>
              <a:rPr lang="ja-JP" altLang="ja-JP" sz="1900" b="1" kern="100" spc="-1000" dirty="0">
                <a:latin typeface="BIZ UDゴシック" panose="020B0400000000000000" pitchFamily="49" charset="-128"/>
                <a:ea typeface="BIZ UDゴシック" panose="020B0400000000000000" pitchFamily="49" charset="-128"/>
                <a:cs typeface="Meiryo" charset="-128"/>
              </a:rPr>
              <a:t>」 </a:t>
            </a:r>
            <a:endParaRPr lang="en-US" altLang="ja-JP" sz="1900" b="1" kern="100" spc="-10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en-US" altLang="ja-JP" sz="1900" b="1" dirty="0">
                <a:latin typeface="BIZ UDゴシック" panose="020B0400000000000000" pitchFamily="49" charset="-128"/>
                <a:ea typeface="BIZ UDゴシック" panose="020B0400000000000000" pitchFamily="49" charset="-128"/>
                <a:cs typeface="Meiryo" charset="-128"/>
              </a:rPr>
              <a:t>｢</a:t>
            </a:r>
            <a:r>
              <a:rPr lang="ja-JP" altLang="ja-JP" sz="1900" b="1" kern="100" dirty="0">
                <a:latin typeface="BIZ UDゴシック" panose="020B0400000000000000" pitchFamily="49" charset="-128"/>
                <a:ea typeface="BIZ UDゴシック" panose="020B0400000000000000" pitchFamily="49" charset="-128"/>
                <a:cs typeface="Meiryo" charset="-128"/>
              </a:rPr>
              <a:t>次回来院時のお支払</a:t>
            </a:r>
            <a:r>
              <a:rPr lang="en-US" altLang="ja-JP" sz="19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900" b="1" kern="100" dirty="0">
                <a:latin typeface="BIZ UDゴシック" panose="020B0400000000000000" pitchFamily="49" charset="-128"/>
                <a:ea typeface="BIZ UDゴシック" panose="020B0400000000000000" pitchFamily="49" charset="-128"/>
                <a:cs typeface="Meiryo" charset="-128"/>
              </a:rPr>
              <a:t>など</a:t>
            </a:r>
            <a:r>
              <a:rPr lang="ja-JP" altLang="en-US" sz="1900" b="1" kern="100" dirty="0">
                <a:latin typeface="BIZ UDゴシック" panose="020B0400000000000000" pitchFamily="49" charset="-128"/>
                <a:ea typeface="BIZ UDゴシック" panose="020B0400000000000000" pitchFamily="49" charset="-128"/>
                <a:cs typeface="Meiryo" charset="-128"/>
              </a:rPr>
              <a:t>が</a:t>
            </a:r>
            <a:r>
              <a:rPr lang="ja-JP" altLang="ja-JP" sz="1900" b="1" kern="100" dirty="0">
                <a:latin typeface="BIZ UDゴシック" panose="020B0400000000000000" pitchFamily="49" charset="-128"/>
                <a:ea typeface="BIZ UDゴシック" panose="020B0400000000000000" pitchFamily="49" charset="-128"/>
                <a:cs typeface="Meiryo" charset="-128"/>
              </a:rPr>
              <a:t>選</a:t>
            </a:r>
            <a:r>
              <a:rPr lang="ja-JP" altLang="en-US" sz="1900" b="1" kern="100" dirty="0">
                <a:latin typeface="BIZ UDゴシック" panose="020B0400000000000000" pitchFamily="49" charset="-128"/>
                <a:ea typeface="BIZ UDゴシック" panose="020B0400000000000000" pitchFamily="49" charset="-128"/>
                <a:cs typeface="Meiryo" charset="-128"/>
              </a:rPr>
              <a:t>べます</a:t>
            </a:r>
            <a:r>
              <a:rPr lang="ja-JP" altLang="ja-JP" sz="1900" b="1" kern="100" dirty="0">
                <a:latin typeface="BIZ UDゴシック" panose="020B0400000000000000" pitchFamily="49" charset="-128"/>
                <a:ea typeface="BIZ UDゴシック" panose="020B0400000000000000" pitchFamily="49" charset="-128"/>
                <a:cs typeface="Meiryo" charset="-128"/>
              </a:rPr>
              <a:t>。</a:t>
            </a:r>
          </a:p>
          <a:p>
            <a:pPr>
              <a:lnSpc>
                <a:spcPct val="150000"/>
              </a:lnSpc>
              <a:spcAft>
                <a:spcPts val="0"/>
              </a:spcAft>
            </a:pPr>
            <a:r>
              <a:rPr lang="en-US" altLang="ja-JP" sz="1900" b="1" kern="100" dirty="0">
                <a:latin typeface="BIZ UDゴシック" panose="020B0400000000000000" pitchFamily="49" charset="-128"/>
                <a:ea typeface="BIZ UDゴシック" panose="020B0400000000000000" pitchFamily="49" charset="-128"/>
                <a:cs typeface="Meiryo" charset="-128"/>
              </a:rPr>
              <a:t> </a:t>
            </a:r>
            <a:endParaRPr lang="ja-JP"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ja-JP" altLang="ja-JP" sz="1900" b="1" kern="100" dirty="0">
                <a:latin typeface="BIZ UDゴシック" panose="020B0400000000000000" pitchFamily="49" charset="-128"/>
                <a:ea typeface="BIZ UDゴシック" panose="020B0400000000000000" pitchFamily="49" charset="-128"/>
                <a:cs typeface="Meiryo" charset="-128"/>
              </a:rPr>
              <a:t>クレジットカード決済</a:t>
            </a:r>
            <a:r>
              <a:rPr lang="ja-JP" altLang="en-US" sz="1900" b="1" kern="100" dirty="0">
                <a:latin typeface="BIZ UDゴシック" panose="020B0400000000000000" pitchFamily="49" charset="-128"/>
                <a:ea typeface="BIZ UDゴシック" panose="020B0400000000000000" pitchFamily="49" charset="-128"/>
                <a:cs typeface="Meiryo" charset="-128"/>
              </a:rPr>
              <a:t>の</a:t>
            </a:r>
            <a:r>
              <a:rPr lang="ja-JP" altLang="ja-JP" sz="1900" b="1" kern="100" dirty="0">
                <a:latin typeface="BIZ UDゴシック" panose="020B0400000000000000" pitchFamily="49" charset="-128"/>
                <a:ea typeface="BIZ UDゴシック" panose="020B0400000000000000" pitchFamily="49" charset="-128"/>
                <a:cs typeface="Meiryo" charset="-128"/>
              </a:rPr>
              <a:t>利用</a:t>
            </a:r>
            <a:r>
              <a:rPr lang="ja-JP" altLang="en-US" sz="1900" b="1" kern="100" dirty="0">
                <a:latin typeface="BIZ UDゴシック" panose="020B0400000000000000" pitchFamily="49" charset="-128"/>
                <a:ea typeface="BIZ UDゴシック" panose="020B0400000000000000" pitchFamily="49" charset="-128"/>
                <a:cs typeface="Meiryo" charset="-128"/>
              </a:rPr>
              <a:t>希望の</a:t>
            </a:r>
            <a:r>
              <a:rPr lang="ja-JP" altLang="ja-JP" sz="1900" b="1" kern="100" dirty="0">
                <a:latin typeface="BIZ UDゴシック" panose="020B0400000000000000" pitchFamily="49" charset="-128"/>
                <a:ea typeface="BIZ UDゴシック" panose="020B0400000000000000" pitchFamily="49" charset="-128"/>
                <a:cs typeface="Meiryo" charset="-128"/>
              </a:rPr>
              <a:t>場合は、</a:t>
            </a:r>
            <a:endParaRPr lang="en-US"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ja-JP" altLang="ja-JP" sz="1900" b="1" kern="100" dirty="0">
                <a:latin typeface="BIZ UDゴシック" panose="020B0400000000000000" pitchFamily="49" charset="-128"/>
                <a:ea typeface="BIZ UDゴシック" panose="020B0400000000000000" pitchFamily="49" charset="-128"/>
                <a:cs typeface="Meiryo" charset="-128"/>
              </a:rPr>
              <a:t>予めクレジットカード情報の登録を</a:t>
            </a:r>
            <a:r>
              <a:rPr lang="ja-JP" altLang="en-US" sz="1900" b="1" kern="100" dirty="0">
                <a:latin typeface="BIZ UDゴシック" panose="020B0400000000000000" pitchFamily="49" charset="-128"/>
                <a:ea typeface="BIZ UDゴシック" panose="020B0400000000000000" pitchFamily="49" charset="-128"/>
                <a:cs typeface="Meiryo" charset="-128"/>
              </a:rPr>
              <a:t>しておく必要があります。</a:t>
            </a:r>
            <a:endParaRPr lang="en-US"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endParaRPr lang="ja-JP"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ja-JP" altLang="ja-JP" sz="1900" b="1" kern="100" dirty="0">
                <a:latin typeface="BIZ UDゴシック" panose="020B0400000000000000" pitchFamily="49" charset="-128"/>
                <a:ea typeface="BIZ UDゴシック" panose="020B0400000000000000" pitchFamily="49" charset="-128"/>
                <a:cs typeface="Meiryo" charset="-128"/>
              </a:rPr>
              <a:t>※</a:t>
            </a:r>
            <a:r>
              <a:rPr lang="ja-JP" altLang="en-US" sz="1900" b="1" kern="100" dirty="0">
                <a:latin typeface="BIZ UDゴシック" panose="020B0400000000000000" pitchFamily="49" charset="-128"/>
                <a:ea typeface="BIZ UDゴシック" panose="020B0400000000000000" pitchFamily="49" charset="-128"/>
                <a:cs typeface="Meiryo" charset="-128"/>
              </a:rPr>
              <a:t> </a:t>
            </a:r>
            <a:r>
              <a:rPr lang="ja-JP" altLang="ja-JP" sz="1900" b="1" kern="100" dirty="0">
                <a:latin typeface="BIZ UDゴシック" panose="020B0400000000000000" pitchFamily="49" charset="-128"/>
                <a:ea typeface="BIZ UDゴシック" panose="020B0400000000000000" pitchFamily="49" charset="-128"/>
                <a:cs typeface="Meiryo" charset="-128"/>
              </a:rPr>
              <a:t>操作にご不明点がある場合は、</a:t>
            </a:r>
            <a:r>
              <a:rPr lang="ja-JP" altLang="en-US" sz="1900" b="1" kern="100" dirty="0">
                <a:latin typeface="BIZ UDゴシック" panose="020B0400000000000000" pitchFamily="49" charset="-128"/>
                <a:ea typeface="BIZ UDゴシック" panose="020B0400000000000000" pitchFamily="49" charset="-128"/>
                <a:cs typeface="Meiryo" charset="-128"/>
              </a:rPr>
              <a:t>３ｰＢ</a:t>
            </a:r>
            <a:r>
              <a:rPr lang="en-US" altLang="ja-JP" sz="1900" b="1" kern="100" dirty="0">
                <a:latin typeface="BIZ UDゴシック" panose="020B0400000000000000" pitchFamily="49" charset="-128"/>
                <a:ea typeface="BIZ UDゴシック" panose="020B0400000000000000" pitchFamily="49" charset="-128"/>
                <a:cs typeface="Meiryo" charset="-128"/>
              </a:rPr>
              <a:t>【</a:t>
            </a:r>
            <a:r>
              <a:rPr lang="ja-JP" altLang="en-US" sz="1900" b="1" kern="100" dirty="0">
                <a:latin typeface="BIZ UDゴシック" panose="020B0400000000000000" pitchFamily="49" charset="-128"/>
                <a:ea typeface="BIZ UDゴシック" panose="020B0400000000000000" pitchFamily="49" charset="-128"/>
                <a:cs typeface="Meiryo" charset="-128"/>
              </a:rPr>
              <a:t>９</a:t>
            </a:r>
            <a:r>
              <a:rPr lang="en-US" altLang="ja-JP" sz="1900" b="1" kern="100" dirty="0">
                <a:latin typeface="BIZ UDゴシック" panose="020B0400000000000000" pitchFamily="49" charset="-128"/>
                <a:ea typeface="BIZ UDゴシック" panose="020B0400000000000000" pitchFamily="49" charset="-128"/>
                <a:cs typeface="Meiryo" charset="-128"/>
              </a:rPr>
              <a:t>】</a:t>
            </a:r>
            <a:r>
              <a:rPr lang="ja-JP" altLang="en-US" sz="1900" b="1" kern="100" dirty="0">
                <a:latin typeface="BIZ UDゴシック" panose="020B0400000000000000" pitchFamily="49" charset="-128"/>
                <a:ea typeface="BIZ UDゴシック" panose="020B0400000000000000" pitchFamily="49" charset="-128"/>
                <a:cs typeface="Meiryo" charset="-128"/>
              </a:rPr>
              <a:t>に記載のある</a:t>
            </a:r>
            <a:endParaRPr lang="en-US" altLang="ja-JP" sz="1900" b="1" kern="100" dirty="0">
              <a:latin typeface="BIZ UDゴシック" panose="020B0400000000000000" pitchFamily="49" charset="-128"/>
              <a:ea typeface="BIZ UDゴシック" panose="020B0400000000000000" pitchFamily="49" charset="-128"/>
              <a:cs typeface="Meiryo" charset="-128"/>
            </a:endParaRPr>
          </a:p>
          <a:p>
            <a:pPr>
              <a:lnSpc>
                <a:spcPct val="150000"/>
              </a:lnSpc>
              <a:spcAft>
                <a:spcPts val="0"/>
              </a:spcAft>
            </a:pPr>
            <a:r>
              <a:rPr lang="ja-JP" altLang="en-US" sz="1900" b="1" kern="100" dirty="0">
                <a:latin typeface="BIZ UDゴシック" panose="020B0400000000000000" pitchFamily="49" charset="-128"/>
                <a:ea typeface="BIZ UDゴシック" panose="020B0400000000000000" pitchFamily="49" charset="-128"/>
                <a:cs typeface="Meiryo" charset="-128"/>
              </a:rPr>
              <a:t>　</a:t>
            </a:r>
            <a:r>
              <a:rPr lang="en-US" altLang="ja-JP" sz="1900" b="1" kern="100" dirty="0" err="1">
                <a:latin typeface="BIZ UDゴシック" panose="020B0400000000000000" pitchFamily="49" charset="-128"/>
                <a:ea typeface="BIZ UDゴシック" panose="020B0400000000000000" pitchFamily="49" charset="-128"/>
                <a:cs typeface="Meiryo" charset="-128"/>
              </a:rPr>
              <a:t>YaDoc</a:t>
            </a:r>
            <a:r>
              <a:rPr lang="ja-JP" altLang="ja-JP" sz="1900" b="1" kern="100" dirty="0">
                <a:latin typeface="BIZ UDゴシック" panose="020B0400000000000000" pitchFamily="49" charset="-128"/>
                <a:ea typeface="BIZ UDゴシック" panose="020B0400000000000000" pitchFamily="49" charset="-128"/>
                <a:cs typeface="Meiryo" charset="-128"/>
              </a:rPr>
              <a:t>サポートセンター</a:t>
            </a:r>
            <a:r>
              <a:rPr lang="ja-JP" altLang="en-US" sz="1900" b="1" kern="100" dirty="0">
                <a:latin typeface="BIZ UDゴシック" panose="020B0400000000000000" pitchFamily="49" charset="-128"/>
                <a:ea typeface="BIZ UDゴシック" panose="020B0400000000000000" pitchFamily="49" charset="-128"/>
                <a:cs typeface="Meiryo" charset="-128"/>
              </a:rPr>
              <a:t>へ</a:t>
            </a:r>
            <a:r>
              <a:rPr lang="ja-JP" altLang="ja-JP" sz="1900" b="1" kern="100" dirty="0">
                <a:latin typeface="BIZ UDゴシック" panose="020B0400000000000000" pitchFamily="49" charset="-128"/>
                <a:ea typeface="BIZ UDゴシック" panose="020B0400000000000000" pitchFamily="49" charset="-128"/>
                <a:cs typeface="Meiryo" charset="-128"/>
              </a:rPr>
              <a:t>問合せ</a:t>
            </a:r>
            <a:r>
              <a:rPr lang="ja-JP" altLang="en-US" sz="1900" b="1" kern="100" dirty="0">
                <a:latin typeface="BIZ UDゴシック" panose="020B0400000000000000" pitchFamily="49" charset="-128"/>
                <a:ea typeface="BIZ UDゴシック" panose="020B0400000000000000" pitchFamily="49" charset="-128"/>
                <a:cs typeface="Meiryo" charset="-128"/>
              </a:rPr>
              <a:t>て</a:t>
            </a:r>
            <a:r>
              <a:rPr lang="ja-JP" altLang="ja-JP" sz="1900" b="1" kern="100" dirty="0">
                <a:latin typeface="BIZ UDゴシック" panose="020B0400000000000000" pitchFamily="49" charset="-128"/>
                <a:ea typeface="BIZ UDゴシック" panose="020B0400000000000000" pitchFamily="49" charset="-128"/>
                <a:cs typeface="Meiryo" charset="-128"/>
              </a:rPr>
              <a:t>ください。</a:t>
            </a:r>
            <a:endParaRPr lang="ja-JP" altLang="ja-JP" sz="1900" b="1" kern="100" dirty="0">
              <a:effectLst/>
              <a:latin typeface="BIZ UDゴシック" panose="020B0400000000000000" pitchFamily="49" charset="-128"/>
              <a:ea typeface="BIZ UDゴシック" panose="020B0400000000000000" pitchFamily="49" charset="-128"/>
              <a:cs typeface="Meiryo" charset="-128"/>
            </a:endParaRPr>
          </a:p>
        </p:txBody>
      </p:sp>
      <p:sp>
        <p:nvSpPr>
          <p:cNvPr id="6"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7" name="タイトル 9">
            <a:extLst>
              <a:ext uri="{FF2B5EF4-FFF2-40B4-BE49-F238E27FC236}">
                <a16:creationId xmlns:a16="http://schemas.microsoft.com/office/drawing/2014/main" id="{FDDA2747-DBA5-44E4-A04D-BE8E8CD8D716}"/>
              </a:ext>
            </a:extLst>
          </p:cNvPr>
          <p:cNvSpPr txBox="1">
            <a:spLocks/>
          </p:cNvSpPr>
          <p:nvPr/>
        </p:nvSpPr>
        <p:spPr>
          <a:xfrm>
            <a:off x="1567315" y="194378"/>
            <a:ext cx="44217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spcBef>
                <a:spcPts val="85"/>
              </a:spcBef>
              <a:tabLst>
                <a:tab pos="26193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【8</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kumimoji="0" lang="ja-JP" altLang="en-US" sz="3200" kern="0" dirty="0">
                <a:latin typeface="BIZ UDゴシック" panose="020B0400000000000000" pitchFamily="49" charset="-128"/>
                <a:ea typeface="BIZ UDゴシック" panose="020B0400000000000000" pitchFamily="49" charset="-128"/>
              </a:rPr>
              <a:t>お支払い方法</a:t>
            </a:r>
          </a:p>
        </p:txBody>
      </p:sp>
    </p:spTree>
    <p:extLst>
      <p:ext uri="{BB962C8B-B14F-4D97-AF65-F5344CB8AC3E}">
        <p14:creationId xmlns:p14="http://schemas.microsoft.com/office/powerpoint/2010/main" val="23756733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設定」画面の一覧から「クレジットカード」をタップしている画像"/>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8340" y="1993222"/>
            <a:ext cx="1637472" cy="3543657"/>
          </a:xfrm>
          <a:prstGeom prst="rect">
            <a:avLst/>
          </a:prstGeom>
          <a:ln w="9525">
            <a:solidFill>
              <a:schemeClr val="tx1">
                <a:lumMod val="50000"/>
                <a:lumOff val="50000"/>
              </a:schemeClr>
            </a:solidFill>
          </a:ln>
        </p:spPr>
      </p:pic>
      <p:pic>
        <p:nvPicPr>
          <p:cNvPr id="9" name="図 8" descr="「クレジットカード」画面で「クレジットカードを登録する」ボタンをタップしている画像"/>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4285" y="1993222"/>
            <a:ext cx="1637472" cy="3543657"/>
          </a:xfrm>
          <a:prstGeom prst="rect">
            <a:avLst/>
          </a:prstGeom>
          <a:ln w="9525">
            <a:solidFill>
              <a:schemeClr val="tx1">
                <a:lumMod val="50000"/>
                <a:lumOff val="50000"/>
              </a:schemeClr>
            </a:solidFill>
          </a:ln>
        </p:spPr>
      </p:pic>
      <p:pic>
        <p:nvPicPr>
          <p:cNvPr id="10" name="図 9" descr="「カードの登録」画面と下部にある「追加する」ボタンの画像"/>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00103" y="1993222"/>
            <a:ext cx="1637472" cy="3543657"/>
          </a:xfrm>
          <a:prstGeom prst="rect">
            <a:avLst/>
          </a:prstGeom>
          <a:ln w="9525">
            <a:solidFill>
              <a:schemeClr val="tx1">
                <a:lumMod val="50000"/>
                <a:lumOff val="50000"/>
              </a:schemeClr>
            </a:solidFill>
          </a:ln>
        </p:spPr>
      </p:pic>
      <p:sp>
        <p:nvSpPr>
          <p:cNvPr id="11" name="正方形/長方形 10"/>
          <p:cNvSpPr/>
          <p:nvPr/>
        </p:nvSpPr>
        <p:spPr>
          <a:xfrm>
            <a:off x="4224757" y="5196941"/>
            <a:ext cx="409036" cy="3960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円/楕円 68"/>
          <p:cNvSpPr>
            <a:spLocks noChangeAspect="1"/>
          </p:cNvSpPr>
          <p:nvPr/>
        </p:nvSpPr>
        <p:spPr>
          <a:xfrm>
            <a:off x="2958799" y="2837062"/>
            <a:ext cx="235205" cy="2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5" name="正方形/長方形 14"/>
          <p:cNvSpPr/>
          <p:nvPr/>
        </p:nvSpPr>
        <p:spPr>
          <a:xfrm>
            <a:off x="2895600" y="3121050"/>
            <a:ext cx="1764000" cy="247862"/>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p:cNvSpPr/>
          <p:nvPr/>
        </p:nvSpPr>
        <p:spPr>
          <a:xfrm>
            <a:off x="5138267" y="3898222"/>
            <a:ext cx="1188000" cy="216578"/>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7" name="正方形/長方形 16"/>
          <p:cNvSpPr/>
          <p:nvPr/>
        </p:nvSpPr>
        <p:spPr>
          <a:xfrm>
            <a:off x="6837000" y="2329928"/>
            <a:ext cx="1764000" cy="1720694"/>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8" name="正方形/長方形 17"/>
          <p:cNvSpPr/>
          <p:nvPr/>
        </p:nvSpPr>
        <p:spPr>
          <a:xfrm>
            <a:off x="6837000" y="4234928"/>
            <a:ext cx="1764000" cy="304800"/>
          </a:xfrm>
          <a:prstGeom prst="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object 18">
            <a:extLst>
              <a:ext uri="{FF2B5EF4-FFF2-40B4-BE49-F238E27FC236}">
                <a16:creationId xmlns:a16="http://schemas.microsoft.com/office/drawing/2014/main" id="{84120372-64DA-4E54-A83F-BF6241F74A06}"/>
              </a:ext>
            </a:extLst>
          </p:cNvPr>
          <p:cNvSpPr txBox="1"/>
          <p:nvPr/>
        </p:nvSpPr>
        <p:spPr>
          <a:xfrm>
            <a:off x="318632" y="1905000"/>
            <a:ext cx="2556000" cy="3913251"/>
          </a:xfrm>
          <a:prstGeom prst="rect">
            <a:avLst/>
          </a:prstGeom>
        </p:spPr>
        <p:txBody>
          <a:bodyPr vert="horz" wrap="square" lIns="0" tIns="12065" rIns="0" bIns="0" rtlCol="0">
            <a:spAutoFit/>
          </a:bodyPr>
          <a:lstStyle/>
          <a:p>
            <a:pPr marL="12700">
              <a:spcBef>
                <a:spcPts val="85"/>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設定</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を選択</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クレジットカード</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を選択</a:t>
            </a:r>
          </a:p>
          <a:p>
            <a:pPr marL="12700">
              <a:spcBef>
                <a:spcPts val="85"/>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クレジットカード</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を登録する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85"/>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選択</a:t>
            </a:r>
          </a:p>
          <a:p>
            <a:pPr marL="12700">
              <a:spcBef>
                <a:spcPts val="95"/>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カード番号、</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名義、有効期限、</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セキュリティコード</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95"/>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を入力</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➎</a:t>
            </a: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登録する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12700">
              <a:spcBef>
                <a:spcPts val="100"/>
              </a:spcBef>
              <a:tabLst>
                <a:tab pos="352425" algn="l"/>
              </a:tabLst>
            </a:pPr>
            <a:r>
              <a:rPr lang="en-US" altLang="ja-JP" sz="1800" b="1" dirty="0">
                <a:latin typeface="BIZ UDゴシック" panose="020B0400000000000000" pitchFamily="49" charset="-128"/>
                <a:ea typeface="BIZ UDゴシック" panose="020B0400000000000000" pitchFamily="49" charset="-128"/>
                <a:cs typeface="Meiryo" charset="-128"/>
              </a:rPr>
              <a:t>	</a:t>
            </a:r>
            <a:r>
              <a:rPr lang="ja-JP" altLang="en-US" sz="1800" b="1" dirty="0">
                <a:latin typeface="BIZ UDゴシック" panose="020B0400000000000000" pitchFamily="49" charset="-128"/>
                <a:ea typeface="BIZ UDゴシック" panose="020B0400000000000000" pitchFamily="49" charset="-128"/>
                <a:cs typeface="Meiryo" charset="-128"/>
              </a:rPr>
              <a:t>選択</a:t>
            </a:r>
            <a:endParaRPr sz="1800" b="1" dirty="0">
              <a:latin typeface="BIZ UDゴシック" panose="020B0400000000000000" pitchFamily="49" charset="-128"/>
              <a:ea typeface="BIZ UDゴシック" panose="020B0400000000000000" pitchFamily="49" charset="-128"/>
              <a:cs typeface="Meiryo" charset="-128"/>
            </a:endParaRPr>
          </a:p>
        </p:txBody>
      </p:sp>
      <p:sp>
        <p:nvSpPr>
          <p:cNvPr id="32" name="字幕 2">
            <a:extLst>
              <a:ext uri="{FF2B5EF4-FFF2-40B4-BE49-F238E27FC236}">
                <a16:creationId xmlns:a16="http://schemas.microsoft.com/office/drawing/2014/main" id="{F07DBB0F-2896-4C60-A00F-725A8CC5611C}"/>
              </a:ext>
            </a:extLst>
          </p:cNvPr>
          <p:cNvSpPr>
            <a:spLocks noGrp="1"/>
          </p:cNvSpPr>
          <p:nvPr>
            <p:ph type="subTitle" idx="4294967295"/>
          </p:nvPr>
        </p:nvSpPr>
        <p:spPr>
          <a:xfrm>
            <a:off x="524256" y="1399032"/>
            <a:ext cx="8280000" cy="378040"/>
          </a:xfrm>
          <a:prstGeom prst="rect">
            <a:avLst/>
          </a:prstGeom>
        </p:spPr>
        <p:txBody>
          <a:bodyPr/>
          <a:lstStyle/>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クレジットカードの場合</a:t>
            </a:r>
          </a:p>
        </p:txBody>
      </p:sp>
      <p:sp>
        <p:nvSpPr>
          <p:cNvPr id="5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58" name="タイトル 9">
            <a:extLst>
              <a:ext uri="{FF2B5EF4-FFF2-40B4-BE49-F238E27FC236}">
                <a16:creationId xmlns:a16="http://schemas.microsoft.com/office/drawing/2014/main" id="{FDDA2747-DBA5-44E4-A04D-BE8E8CD8D716}"/>
              </a:ext>
            </a:extLst>
          </p:cNvPr>
          <p:cNvSpPr txBox="1">
            <a:spLocks/>
          </p:cNvSpPr>
          <p:nvPr/>
        </p:nvSpPr>
        <p:spPr>
          <a:xfrm>
            <a:off x="1635459" y="221302"/>
            <a:ext cx="495366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【8</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kumimoji="0" lang="ja-JP" altLang="en-US" sz="3200" kern="0" dirty="0">
                <a:latin typeface="BIZ UDゴシック" panose="020B0400000000000000" pitchFamily="49" charset="-128"/>
                <a:ea typeface="BIZ UDゴシック" panose="020B0400000000000000" pitchFamily="49" charset="-128"/>
              </a:rPr>
              <a:t>お支払い方法</a:t>
            </a:r>
          </a:p>
        </p:txBody>
      </p:sp>
      <p:grpSp>
        <p:nvGrpSpPr>
          <p:cNvPr id="59" name="図形グループ 58"/>
          <p:cNvGrpSpPr/>
          <p:nvPr/>
        </p:nvGrpSpPr>
        <p:grpSpPr>
          <a:xfrm>
            <a:off x="6694150" y="4392067"/>
            <a:ext cx="296586" cy="293005"/>
            <a:chOff x="5878361" y="3995693"/>
            <a:chExt cx="296586" cy="293005"/>
          </a:xfrm>
        </p:grpSpPr>
        <p:sp>
          <p:nvSpPr>
            <p:cNvPr id="60" name="円/楕円 59"/>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1" name="フリーフォーム 60"/>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2" name="図形グループ 61"/>
          <p:cNvGrpSpPr/>
          <p:nvPr/>
        </p:nvGrpSpPr>
        <p:grpSpPr>
          <a:xfrm>
            <a:off x="6694150" y="2202424"/>
            <a:ext cx="296586" cy="293005"/>
            <a:chOff x="5101121" y="3995693"/>
            <a:chExt cx="296586" cy="293005"/>
          </a:xfrm>
        </p:grpSpPr>
        <p:sp>
          <p:nvSpPr>
            <p:cNvPr id="63" name="円/楕円 62"/>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4" name="フリーフォーム 63"/>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5" name="図形グループ 64"/>
          <p:cNvGrpSpPr/>
          <p:nvPr/>
        </p:nvGrpSpPr>
        <p:grpSpPr>
          <a:xfrm>
            <a:off x="5000542" y="3746088"/>
            <a:ext cx="296586" cy="293005"/>
            <a:chOff x="4232441" y="3995693"/>
            <a:chExt cx="296586" cy="293005"/>
          </a:xfrm>
        </p:grpSpPr>
        <p:sp>
          <p:nvSpPr>
            <p:cNvPr id="66" name="円/楕円 65"/>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7" name="フリーフォーム 66"/>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8" name="図形グループ 67"/>
          <p:cNvGrpSpPr/>
          <p:nvPr/>
        </p:nvGrpSpPr>
        <p:grpSpPr>
          <a:xfrm>
            <a:off x="4531054" y="2973763"/>
            <a:ext cx="296586" cy="293005"/>
            <a:chOff x="3546641" y="3995693"/>
            <a:chExt cx="296586" cy="293005"/>
          </a:xfrm>
        </p:grpSpPr>
        <p:sp>
          <p:nvSpPr>
            <p:cNvPr id="69" name="円/楕円 68"/>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フリーフォーム 69"/>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1" name="図形グループ 70"/>
          <p:cNvGrpSpPr/>
          <p:nvPr/>
        </p:nvGrpSpPr>
        <p:grpSpPr>
          <a:xfrm>
            <a:off x="4095973" y="5060659"/>
            <a:ext cx="296587" cy="293005"/>
            <a:chOff x="2897417" y="3995693"/>
            <a:chExt cx="296587" cy="293005"/>
          </a:xfrm>
        </p:grpSpPr>
        <p:sp>
          <p:nvSpPr>
            <p:cNvPr id="72" name="円/楕円 71"/>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3" name="テキスト ボックス 72"/>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8" name="図形グループ 37"/>
          <p:cNvGrpSpPr>
            <a:grpSpLocks noChangeAspect="1"/>
          </p:cNvGrpSpPr>
          <p:nvPr/>
        </p:nvGrpSpPr>
        <p:grpSpPr>
          <a:xfrm>
            <a:off x="4402789" y="3548700"/>
            <a:ext cx="450000" cy="337500"/>
            <a:chOff x="3355262" y="5469690"/>
            <a:chExt cx="720000" cy="540000"/>
          </a:xfrm>
        </p:grpSpPr>
        <p:cxnSp>
          <p:nvCxnSpPr>
            <p:cNvPr id="39" name="カギ線コネクタ 3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41" name="図形グループ 40"/>
          <p:cNvGrpSpPr>
            <a:grpSpLocks noChangeAspect="1"/>
          </p:cNvGrpSpPr>
          <p:nvPr/>
        </p:nvGrpSpPr>
        <p:grpSpPr>
          <a:xfrm>
            <a:off x="6361625" y="3548700"/>
            <a:ext cx="450000" cy="337500"/>
            <a:chOff x="3355262" y="5469690"/>
            <a:chExt cx="720000" cy="540000"/>
          </a:xfrm>
        </p:grpSpPr>
        <p:cxnSp>
          <p:nvCxnSpPr>
            <p:cNvPr id="42" name="カギ線コネクタ 41"/>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03131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027955" y="1600200"/>
            <a:ext cx="6660000" cy="4268989"/>
          </a:xfrm>
          <a:prstGeom prst="rect">
            <a:avLst/>
          </a:prstGeom>
        </p:spPr>
        <p:txBody>
          <a:bodyPr wrap="square">
            <a:spAutoFit/>
          </a:bodyPr>
          <a:lstStyle/>
          <a:p>
            <a:pPr>
              <a:spcAft>
                <a:spcPts val="0"/>
              </a:spcAft>
            </a:pPr>
            <a:r>
              <a:rPr lang="en-US" altLang="ja-JP" sz="2400" b="1" kern="100" dirty="0" err="1">
                <a:solidFill>
                  <a:srgbClr val="009650"/>
                </a:solidFill>
                <a:latin typeface="BIZ UDゴシック" panose="020B0400000000000000" pitchFamily="49" charset="-128"/>
                <a:ea typeface="BIZ UDゴシック" panose="020B0400000000000000" pitchFamily="49" charset="-128"/>
                <a:cs typeface="Meiryo" charset="-128"/>
              </a:rPr>
              <a:t>YaDoc</a:t>
            </a:r>
            <a:r>
              <a:rPr lang="en-US" altLang="ja-JP" sz="2400" b="1" kern="100" dirty="0">
                <a:solidFill>
                  <a:srgbClr val="009650"/>
                </a:solidFill>
                <a:latin typeface="BIZ UDゴシック" panose="020B0400000000000000" pitchFamily="49" charset="-128"/>
                <a:ea typeface="BIZ UDゴシック" panose="020B0400000000000000" pitchFamily="49" charset="-128"/>
                <a:cs typeface="Meiryo" charset="-128"/>
              </a:rPr>
              <a:t> HP</a:t>
            </a:r>
          </a:p>
          <a:p>
            <a:pPr>
              <a:spcAft>
                <a:spcPts val="0"/>
              </a:spcAft>
            </a:pPr>
            <a:r>
              <a:rPr lang="en-US" altLang="ja-JP" sz="2000" b="1" kern="100" dirty="0">
                <a:solidFill>
                  <a:srgbClr val="4472C4"/>
                </a:solidFill>
                <a:latin typeface="BIZ UDゴシック" panose="020B0400000000000000" pitchFamily="49" charset="-128"/>
                <a:ea typeface="BIZ UDゴシック" panose="020B0400000000000000" pitchFamily="49" charset="-128"/>
                <a:cs typeface="Meiryo" charset="-128"/>
              </a:rPr>
              <a:t>https://www.yadoc.jp/</a:t>
            </a:r>
          </a:p>
          <a:p>
            <a:pPr>
              <a:spcAft>
                <a:spcPts val="0"/>
              </a:spcAft>
            </a:pPr>
            <a:endParaRPr lang="en-US" altLang="ja-JP" sz="1100" b="1" kern="100" dirty="0">
              <a:latin typeface="BIZ UDゴシック" panose="020B0400000000000000" pitchFamily="49" charset="-128"/>
              <a:ea typeface="BIZ UDゴシック" panose="020B0400000000000000" pitchFamily="49" charset="-128"/>
              <a:cs typeface="Meiryo" charset="-128"/>
            </a:endParaRPr>
          </a:p>
          <a:p>
            <a:pPr>
              <a:spcAft>
                <a:spcPts val="0"/>
              </a:spcAft>
            </a:pPr>
            <a:endParaRPr lang="en-US" altLang="ja-JP" sz="2000" b="1" kern="100" dirty="0" err="1">
              <a:solidFill>
                <a:srgbClr val="009650"/>
              </a:solidFill>
              <a:latin typeface="BIZ UDゴシック" panose="020B0400000000000000" pitchFamily="49" charset="-128"/>
              <a:ea typeface="BIZ UDゴシック" panose="020B0400000000000000" pitchFamily="49" charset="-128"/>
              <a:cs typeface="Meiryo" charset="-128"/>
            </a:endParaRPr>
          </a:p>
          <a:p>
            <a:pPr>
              <a:spcAft>
                <a:spcPts val="0"/>
              </a:spcAft>
            </a:pPr>
            <a:r>
              <a:rPr lang="en-US" altLang="ja-JP" sz="2400" b="1" kern="100" dirty="0" err="1">
                <a:solidFill>
                  <a:srgbClr val="009650"/>
                </a:solidFill>
                <a:latin typeface="BIZ UDゴシック" panose="020B0400000000000000" pitchFamily="49" charset="-128"/>
                <a:ea typeface="BIZ UDゴシック" panose="020B0400000000000000" pitchFamily="49" charset="-128"/>
                <a:cs typeface="Meiryo" charset="-128"/>
              </a:rPr>
              <a:t>YaDoc</a:t>
            </a:r>
            <a:r>
              <a:rPr lang="ja-JP" altLang="ja-JP" sz="2400" b="1" kern="100" dirty="0">
                <a:solidFill>
                  <a:srgbClr val="009650"/>
                </a:solidFill>
                <a:latin typeface="BIZ UDゴシック" panose="020B0400000000000000" pitchFamily="49" charset="-128"/>
                <a:ea typeface="BIZ UDゴシック" panose="020B0400000000000000" pitchFamily="49" charset="-128"/>
                <a:cs typeface="Meiryo" charset="-128"/>
              </a:rPr>
              <a:t>サポートセンター </a:t>
            </a:r>
            <a:endParaRPr lang="en-US" altLang="ja-JP" sz="2400" b="1" kern="100" dirty="0">
              <a:solidFill>
                <a:srgbClr val="009650"/>
              </a:solidFill>
              <a:latin typeface="BIZ UDゴシック" panose="020B0400000000000000" pitchFamily="49" charset="-128"/>
              <a:ea typeface="BIZ UDゴシック" panose="020B0400000000000000" pitchFamily="49" charset="-128"/>
              <a:cs typeface="Meiryo" charset="-128"/>
            </a:endParaRPr>
          </a:p>
          <a:p>
            <a:pPr>
              <a:spcAft>
                <a:spcPts val="0"/>
              </a:spcAft>
            </a:pPr>
            <a:r>
              <a:rPr lang="ja-JP" altLang="ja-JP" sz="2000" b="1" kern="100" dirty="0">
                <a:latin typeface="BIZ UDゴシック" panose="020B0400000000000000" pitchFamily="49" charset="-128"/>
                <a:ea typeface="BIZ UDゴシック" panose="020B0400000000000000" pitchFamily="49" charset="-128"/>
                <a:cs typeface="Meiryo" charset="-128"/>
              </a:rPr>
              <a:t>平日</a:t>
            </a:r>
            <a:r>
              <a:rPr lang="en-US" altLang="ja-JP" sz="2000" b="1" kern="100" dirty="0">
                <a:latin typeface="BIZ UDゴシック" panose="020B0400000000000000" pitchFamily="49" charset="-128"/>
                <a:ea typeface="BIZ UDゴシック" panose="020B0400000000000000" pitchFamily="49" charset="-128"/>
                <a:cs typeface="Meiryo" charset="-128"/>
              </a:rPr>
              <a:t>10:00</a:t>
            </a:r>
            <a:r>
              <a:rPr lang="ja-JP" altLang="ja-JP" sz="2000" b="1" kern="100" dirty="0">
                <a:latin typeface="BIZ UDゴシック" panose="020B0400000000000000" pitchFamily="49" charset="-128"/>
                <a:ea typeface="BIZ UDゴシック" panose="020B0400000000000000" pitchFamily="49" charset="-128"/>
                <a:cs typeface="Meiryo" charset="-128"/>
              </a:rPr>
              <a:t>～</a:t>
            </a:r>
            <a:r>
              <a:rPr lang="en-US" altLang="ja-JP" sz="2000" b="1" kern="100" dirty="0">
                <a:latin typeface="BIZ UDゴシック" panose="020B0400000000000000" pitchFamily="49" charset="-128"/>
                <a:ea typeface="BIZ UDゴシック" panose="020B0400000000000000" pitchFamily="49" charset="-128"/>
                <a:cs typeface="Meiryo" charset="-128"/>
              </a:rPr>
              <a:t>17:00</a:t>
            </a:r>
            <a:endParaRPr lang="ja-JP" altLang="ja-JP" sz="2000" b="1" kern="100" dirty="0">
              <a:latin typeface="BIZ UDゴシック" panose="020B0400000000000000" pitchFamily="49" charset="-128"/>
              <a:ea typeface="BIZ UDゴシック" panose="020B0400000000000000" pitchFamily="49" charset="-128"/>
              <a:cs typeface="Meiryo" charset="-128"/>
            </a:endParaRPr>
          </a:p>
          <a:p>
            <a:pPr>
              <a:spcAft>
                <a:spcPts val="0"/>
              </a:spcAft>
            </a:pPr>
            <a:r>
              <a:rPr lang="ja-JP" altLang="ja-JP" sz="2000" b="1" kern="100" dirty="0">
                <a:latin typeface="BIZ UDゴシック" panose="020B0400000000000000" pitchFamily="49" charset="-128"/>
                <a:ea typeface="BIZ UDゴシック" panose="020B0400000000000000" pitchFamily="49" charset="-128"/>
                <a:cs typeface="Meiryo" charset="-128"/>
              </a:rPr>
              <a:t>電話番号：</a:t>
            </a:r>
            <a:r>
              <a:rPr lang="en-US" altLang="ja-JP" sz="2000" b="1" kern="100" dirty="0">
                <a:latin typeface="BIZ UDゴシック" panose="020B0400000000000000" pitchFamily="49" charset="-128"/>
                <a:ea typeface="BIZ UDゴシック" panose="020B0400000000000000" pitchFamily="49" charset="-128"/>
                <a:cs typeface="Meiryo" charset="-128"/>
              </a:rPr>
              <a:t>0120-22-8109</a:t>
            </a:r>
            <a:endParaRPr lang="ja-JP" altLang="ja-JP" sz="2000" b="1" kern="100" dirty="0">
              <a:latin typeface="BIZ UDゴシック" panose="020B0400000000000000" pitchFamily="49" charset="-128"/>
              <a:ea typeface="BIZ UDゴシック" panose="020B0400000000000000" pitchFamily="49" charset="-128"/>
              <a:cs typeface="Meiryo" charset="-128"/>
            </a:endParaRPr>
          </a:p>
          <a:p>
            <a:pPr>
              <a:spcAft>
                <a:spcPts val="0"/>
              </a:spcAft>
            </a:pPr>
            <a:r>
              <a:rPr lang="en-US" altLang="ja-JP" sz="2000" b="1" kern="100" dirty="0">
                <a:latin typeface="BIZ UDゴシック" panose="020B0400000000000000" pitchFamily="49" charset="-128"/>
                <a:ea typeface="BIZ UDゴシック" panose="020B0400000000000000" pitchFamily="49" charset="-128"/>
                <a:cs typeface="Meiryo" charset="-128"/>
              </a:rPr>
              <a:t>E-mail</a:t>
            </a:r>
            <a:r>
              <a:rPr lang="ja-JP" altLang="ja-JP" sz="2000" b="1" kern="100" dirty="0">
                <a:latin typeface="BIZ UDゴシック" panose="020B0400000000000000" pitchFamily="49" charset="-128"/>
                <a:ea typeface="BIZ UDゴシック" panose="020B0400000000000000" pitchFamily="49" charset="-128"/>
                <a:cs typeface="Meiryo" charset="-128"/>
              </a:rPr>
              <a:t>：</a:t>
            </a:r>
            <a:r>
              <a:rPr lang="en-US" altLang="ja-JP" sz="2000" b="1" kern="100" dirty="0">
                <a:solidFill>
                  <a:srgbClr val="4472C4"/>
                </a:solidFill>
                <a:latin typeface="BIZ UDゴシック" panose="020B0400000000000000" pitchFamily="49" charset="-128"/>
                <a:ea typeface="BIZ UDゴシック" panose="020B0400000000000000" pitchFamily="49" charset="-128"/>
                <a:cs typeface="Meiryo" charset="-128"/>
              </a:rPr>
              <a:t>ps@yadoc.jp</a:t>
            </a:r>
            <a:endParaRPr lang="ja-JP" altLang="ja-JP" sz="2000" b="1" kern="100" dirty="0">
              <a:solidFill>
                <a:srgbClr val="4472C4"/>
              </a:solidFill>
              <a:latin typeface="BIZ UDゴシック" panose="020B0400000000000000" pitchFamily="49" charset="-128"/>
              <a:ea typeface="BIZ UDゴシック" panose="020B0400000000000000" pitchFamily="49" charset="-128"/>
              <a:cs typeface="Meiryo" charset="-128"/>
            </a:endParaRPr>
          </a:p>
          <a:p>
            <a:pPr>
              <a:spcAft>
                <a:spcPts val="0"/>
              </a:spcAft>
            </a:pPr>
            <a:endParaRPr lang="en-US" altLang="ja-JP" sz="1000" b="1" kern="100" dirty="0">
              <a:latin typeface="BIZ UDゴシック" panose="020B0400000000000000" pitchFamily="49" charset="-128"/>
              <a:ea typeface="BIZ UDゴシック" panose="020B0400000000000000" pitchFamily="49" charset="-128"/>
              <a:cs typeface="Meiryo" charset="-128"/>
            </a:endParaRPr>
          </a:p>
          <a:p>
            <a:pPr>
              <a:spcAft>
                <a:spcPts val="0"/>
              </a:spcAft>
            </a:pPr>
            <a:endParaRPr lang="en-US" altLang="ja-JP" sz="2000" b="1" kern="100" dirty="0">
              <a:solidFill>
                <a:srgbClr val="009650"/>
              </a:solidFill>
              <a:latin typeface="BIZ UDゴシック" panose="020B0400000000000000" pitchFamily="49" charset="-128"/>
              <a:ea typeface="BIZ UDゴシック" panose="020B0400000000000000" pitchFamily="49" charset="-128"/>
              <a:cs typeface="Meiryo" charset="-128"/>
            </a:endParaRPr>
          </a:p>
          <a:p>
            <a:pPr>
              <a:spcAft>
                <a:spcPts val="0"/>
              </a:spcAft>
            </a:pPr>
            <a:r>
              <a:rPr lang="ja-JP" altLang="ja-JP" sz="2000" b="1" kern="100" dirty="0">
                <a:solidFill>
                  <a:srgbClr val="009650"/>
                </a:solidFill>
                <a:latin typeface="BIZ UDゴシック" panose="020B0400000000000000" pitchFamily="49" charset="-128"/>
                <a:ea typeface="BIZ UDゴシック" panose="020B0400000000000000" pitchFamily="49" charset="-128"/>
                <a:cs typeface="Meiryo" charset="-128"/>
              </a:rPr>
              <a:t>運営会社</a:t>
            </a:r>
            <a:endParaRPr lang="en-US" altLang="ja-JP" sz="2000" b="1" kern="100" dirty="0">
              <a:solidFill>
                <a:srgbClr val="009650"/>
              </a:solidFill>
              <a:latin typeface="BIZ UDゴシック" panose="020B0400000000000000" pitchFamily="49" charset="-128"/>
              <a:ea typeface="BIZ UDゴシック" panose="020B0400000000000000" pitchFamily="49" charset="-128"/>
              <a:cs typeface="Meiryo" charset="-128"/>
            </a:endParaRPr>
          </a:p>
          <a:p>
            <a:pPr>
              <a:spcAft>
                <a:spcPts val="0"/>
              </a:spcAft>
            </a:pPr>
            <a:r>
              <a:rPr lang="ja-JP" altLang="ja-JP" sz="2000" b="1" kern="100" dirty="0">
                <a:latin typeface="BIZ UDゴシック" panose="020B0400000000000000" pitchFamily="49" charset="-128"/>
                <a:ea typeface="BIZ UDゴシック" panose="020B0400000000000000" pitchFamily="49" charset="-128"/>
                <a:cs typeface="Meiryo" charset="-128"/>
              </a:rPr>
              <a:t>株式会社インテグリティ・ヘルスケア</a:t>
            </a:r>
          </a:p>
          <a:p>
            <a:pPr>
              <a:spcAft>
                <a:spcPts val="0"/>
              </a:spcAft>
            </a:pPr>
            <a:r>
              <a:rPr lang="en-US" altLang="ja-JP" sz="2000" b="1" kern="100" dirty="0">
                <a:latin typeface="BIZ UDゴシック" panose="020B0400000000000000" pitchFamily="49" charset="-128"/>
                <a:ea typeface="BIZ UDゴシック" panose="020B0400000000000000" pitchFamily="49" charset="-128"/>
                <a:cs typeface="Meiryo" charset="-128"/>
              </a:rPr>
              <a:t>URL</a:t>
            </a:r>
            <a:r>
              <a:rPr lang="ja-JP" altLang="ja-JP" sz="2000" b="1" kern="100" dirty="0">
                <a:latin typeface="BIZ UDゴシック" panose="020B0400000000000000" pitchFamily="49" charset="-128"/>
                <a:ea typeface="BIZ UDゴシック" panose="020B0400000000000000" pitchFamily="49" charset="-128"/>
                <a:cs typeface="Meiryo" charset="-128"/>
              </a:rPr>
              <a:t>：</a:t>
            </a:r>
            <a:r>
              <a:rPr lang="en-US" altLang="ja-JP" sz="2000" b="1" kern="100" dirty="0">
                <a:solidFill>
                  <a:srgbClr val="4472C4"/>
                </a:solidFill>
                <a:latin typeface="BIZ UDゴシック" panose="020B0400000000000000" pitchFamily="49" charset="-128"/>
                <a:ea typeface="BIZ UDゴシック" panose="020B0400000000000000" pitchFamily="49" charset="-128"/>
                <a:cs typeface="Meiryo" charset="-128"/>
              </a:rPr>
              <a:t>https://www.integrity-healthcare.co.jp/</a:t>
            </a:r>
          </a:p>
          <a:p>
            <a:pPr>
              <a:lnSpc>
                <a:spcPct val="150000"/>
              </a:lnSpc>
              <a:spcAft>
                <a:spcPts val="0"/>
              </a:spcAft>
            </a:pPr>
            <a:endParaRPr lang="en-US" altLang="ja-JP" sz="1800" b="1" u="sng" kern="100" dirty="0">
              <a:latin typeface="BIZ UDゴシック" panose="020B0400000000000000" pitchFamily="49" charset="-128"/>
              <a:ea typeface="BIZ UDゴシック" panose="020B0400000000000000" pitchFamily="49" charset="-128"/>
              <a:cs typeface="Meiryo" charset="-128"/>
            </a:endParaRPr>
          </a:p>
        </p:txBody>
      </p:sp>
      <p:sp>
        <p:nvSpPr>
          <p:cNvPr id="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8" name="タイトル 9">
            <a:extLst>
              <a:ext uri="{FF2B5EF4-FFF2-40B4-BE49-F238E27FC236}">
                <a16:creationId xmlns:a16="http://schemas.microsoft.com/office/drawing/2014/main" id="{FDDA2747-DBA5-44E4-A04D-BE8E8CD8D716}"/>
              </a:ext>
            </a:extLst>
          </p:cNvPr>
          <p:cNvSpPr txBox="1">
            <a:spLocks/>
          </p:cNvSpPr>
          <p:nvPr/>
        </p:nvSpPr>
        <p:spPr>
          <a:xfrm>
            <a:off x="1598088" y="257253"/>
            <a:ext cx="685351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en-US" altLang="ja-JP" sz="1800" spc="-13" dirty="0" err="1">
                <a:latin typeface="BIZ UDゴシック" panose="020B0400000000000000" pitchFamily="49" charset="-128"/>
                <a:ea typeface="BIZ UDゴシック" panose="020B0400000000000000" pitchFamily="49" charset="-128"/>
              </a:rPr>
              <a:t>YaDoc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【9</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kumimoji="0" lang="ja-JP" altLang="en-US" sz="3200" kern="0" dirty="0">
                <a:latin typeface="BIZ UDゴシック" panose="020B0400000000000000" pitchFamily="49" charset="-128"/>
                <a:ea typeface="BIZ UDゴシック" panose="020B0400000000000000" pitchFamily="49" charset="-128"/>
              </a:rPr>
              <a:t>操作に困ったときのご案内</a:t>
            </a:r>
          </a:p>
        </p:txBody>
      </p:sp>
      <p:pic>
        <p:nvPicPr>
          <p:cNvPr id="1057" name="Object" descr="ヤードックホームページのQRコード"/>
          <p:cNvPicPr preferRelativeResize="0">
            <a:picLocks noChangeAspect="1"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511211" y="1600200"/>
            <a:ext cx="1320800" cy="13208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pic>
        <p:nvPicPr>
          <p:cNvPr id="1058" name="Object" descr="運営会社株式会社インテグリティ・ヘルスケアのホームページのQRコード&#10;"/>
          <p:cNvPicPr preferRelativeResize="0">
            <a:picLocks noChangeAspect="1"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502533" y="4495800"/>
            <a:ext cx="1320800" cy="13208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spTree>
    <p:extLst>
      <p:ext uri="{BB962C8B-B14F-4D97-AF65-F5344CB8AC3E}">
        <p14:creationId xmlns:p14="http://schemas.microsoft.com/office/powerpoint/2010/main" val="45636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subTitle" idx="1"/>
          </p:nvPr>
        </p:nvSpPr>
        <p:spPr>
          <a:xfrm>
            <a:off x="560768" y="1394042"/>
            <a:ext cx="8022463" cy="1722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00000"/>
              </a:buClr>
              <a:buSzPts val="1800"/>
              <a:buFont typeface="Arial"/>
              <a:buNone/>
            </a:pPr>
            <a:r>
              <a:rPr lang="en-US" altLang="ja-JP" sz="1800" b="1" i="0" u="none" strike="noStrike" cap="none" dirty="0" err="1">
                <a:latin typeface="BIZ UDゴシック" panose="020B0400000000000000" pitchFamily="49" charset="-128"/>
                <a:ea typeface="BIZ UDゴシック" panose="020B0400000000000000" pitchFamily="49" charset="-128"/>
                <a:cs typeface="Meiryo"/>
                <a:sym typeface="Meiryo"/>
              </a:rPr>
              <a:t>curon</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は、かかりつけ医と患者</a:t>
            </a:r>
            <a:r>
              <a:rPr lang="ja-JP" altLang="en-US" sz="1800" b="1" i="0"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様</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をつなぐ、オンライン診療アプリです。</a:t>
            </a:r>
            <a:endParaRPr lang="en-US" alt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lnSpc>
                <a:spcPct val="110000"/>
              </a:lnSpc>
              <a:spcBef>
                <a:spcPts val="0"/>
              </a:spcBef>
              <a:spcAft>
                <a:spcPts val="0"/>
              </a:spcAft>
              <a:buClr>
                <a:srgbClr val="000000"/>
              </a:buClr>
              <a:buSzPts val="1800"/>
              <a:buFont typeface="Arial"/>
              <a:buNone/>
            </a:pPr>
            <a:r>
              <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この</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スマートフォンのアプリケーションを利用して、病院</a:t>
            </a:r>
            <a:r>
              <a:rPr lang="ja-JP" altLang="en-US" sz="1800" b="1" dirty="0">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クリニックの</a:t>
            </a:r>
            <a:endParaRPr lang="en-US" alt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lnSpc>
                <a:spcPct val="11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予</a:t>
            </a:r>
            <a:r>
              <a:rPr lang="ja-JP" sz="1800" b="1" i="0" u="none" strike="noStrike" cap="none" spc="-300" dirty="0">
                <a:solidFill>
                  <a:srgbClr val="000000"/>
                </a:solidFill>
                <a:latin typeface="BIZ UDゴシック" panose="020B0400000000000000" pitchFamily="49" charset="-128"/>
                <a:ea typeface="BIZ UDゴシック" panose="020B0400000000000000" pitchFamily="49" charset="-128"/>
                <a:cs typeface="Meiryo"/>
                <a:sym typeface="Meiryo"/>
              </a:rPr>
              <a:t>約・</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問</a:t>
            </a:r>
            <a:r>
              <a:rPr lang="ja-JP" sz="1800" b="1" i="0" u="none" strike="noStrike" cap="none" spc="-300" dirty="0">
                <a:solidFill>
                  <a:srgbClr val="000000"/>
                </a:solidFill>
                <a:latin typeface="BIZ UDゴシック" panose="020B0400000000000000" pitchFamily="49" charset="-128"/>
                <a:ea typeface="BIZ UDゴシック" panose="020B0400000000000000" pitchFamily="49" charset="-128"/>
                <a:cs typeface="Meiryo"/>
                <a:sym typeface="Meiryo"/>
              </a:rPr>
              <a:t>診・</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診</a:t>
            </a:r>
            <a:r>
              <a:rPr lang="ja-JP" sz="1800" b="1" i="0" u="none" strike="noStrike" cap="none" spc="-300" dirty="0">
                <a:solidFill>
                  <a:srgbClr val="000000"/>
                </a:solidFill>
                <a:latin typeface="BIZ UDゴシック" panose="020B0400000000000000" pitchFamily="49" charset="-128"/>
                <a:ea typeface="BIZ UDゴシック" panose="020B0400000000000000" pitchFamily="49" charset="-128"/>
                <a:cs typeface="Meiryo"/>
                <a:sym typeface="Meiryo"/>
              </a:rPr>
              <a:t>察・</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処</a:t>
            </a:r>
            <a:r>
              <a:rPr lang="ja-JP" sz="1800" b="1" i="0" u="none" strike="noStrike" cap="none" spc="-300" dirty="0">
                <a:solidFill>
                  <a:srgbClr val="000000"/>
                </a:solidFill>
                <a:latin typeface="BIZ UDゴシック" panose="020B0400000000000000" pitchFamily="49" charset="-128"/>
                <a:ea typeface="BIZ UDゴシック" panose="020B0400000000000000" pitchFamily="49" charset="-128"/>
                <a:cs typeface="Meiryo"/>
                <a:sym typeface="Meiryo"/>
              </a:rPr>
              <a:t>方・</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決済までをインターネット上で行う</a:t>
            </a:r>
            <a:r>
              <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ことができます。</a:t>
            </a:r>
            <a:endParaRPr lang="en-US" alt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lnSpc>
                <a:spcPct val="110000"/>
              </a:lnSpc>
              <a:spcBef>
                <a:spcPts val="0"/>
              </a:spcBef>
              <a:spcAft>
                <a:spcPts val="0"/>
              </a:spcAft>
              <a:buClr>
                <a:srgbClr val="000000"/>
              </a:buClr>
              <a:buSzPts val="1800"/>
              <a:buFont typeface="Arial"/>
              <a:buNone/>
            </a:pPr>
            <a:endParaRPr sz="10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lnSpc>
                <a:spcPct val="110000"/>
              </a:lnSpc>
              <a:spcBef>
                <a:spcPts val="0"/>
              </a:spcBef>
              <a:spcAft>
                <a:spcPts val="0"/>
              </a:spcAft>
              <a:buClr>
                <a:srgbClr val="000000"/>
              </a:buClr>
              <a:buSzPts val="1400"/>
              <a:buFont typeface="Arial"/>
              <a:buNone/>
            </a:pPr>
            <a:r>
              <a:rPr lang="ja-JP"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※オンライン診療が受けられるかについては、担当医の方とご相談ください。</a:t>
            </a:r>
            <a:endParaRPr lang="en-US" altLang="ja-JP"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a:lnSpc>
                <a:spcPct val="110000"/>
              </a:lnSpc>
              <a:buSzPts val="1400"/>
            </a:pPr>
            <a:r>
              <a:rPr lang="en-US" altLang="ja-JP"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利用するためには、アプリ利用料として診察</a:t>
            </a:r>
            <a:r>
              <a:rPr lang="en-US" altLang="ja-JP" b="1" dirty="0">
                <a:solidFill>
                  <a:schemeClr val="tx1"/>
                </a:solidFill>
                <a:latin typeface="BIZ UDゴシック" panose="020B0400000000000000" pitchFamily="49" charset="-128"/>
                <a:ea typeface="BIZ UDゴシック" panose="020B0400000000000000" pitchFamily="49" charset="-128"/>
                <a:cs typeface="Meiryo"/>
                <a:sym typeface="Meiryo"/>
              </a:rPr>
              <a:t>1</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回あたり３３０</a:t>
            </a:r>
            <a:r>
              <a:rPr lang="ja-JP" altLang="en-US" b="1" spc="-500" dirty="0">
                <a:solidFill>
                  <a:schemeClr val="tx1"/>
                </a:solidFill>
                <a:latin typeface="BIZ UDゴシック" panose="020B0400000000000000" pitchFamily="49" charset="-128"/>
                <a:ea typeface="BIZ UDゴシック" panose="020B0400000000000000" pitchFamily="49" charset="-128"/>
                <a:cs typeface="Meiryo"/>
                <a:sym typeface="Meiryo"/>
              </a:rPr>
              <a:t>円</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（税込</a:t>
            </a:r>
            <a:r>
              <a:rPr lang="ja-JP" altLang="en-US" b="1" spc="-500"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が必要です。</a:t>
            </a:r>
            <a:endParaRPr sz="2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p:txBody>
      </p:sp>
      <p:sp>
        <p:nvSpPr>
          <p:cNvPr id="60" name="Google Shape;60;p2"/>
          <p:cNvSpPr/>
          <p:nvPr/>
        </p:nvSpPr>
        <p:spPr>
          <a:xfrm>
            <a:off x="479864" y="4880407"/>
            <a:ext cx="1720895" cy="15130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100"/>
              <a:buFont typeface="Arial"/>
              <a:buNone/>
            </a:pPr>
            <a:r>
              <a:rPr lang="ja-JP"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受診したい</a:t>
            </a:r>
            <a:endParaRPr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100"/>
              <a:buFont typeface="Arial"/>
              <a:buNone/>
            </a:pPr>
            <a:r>
              <a:rPr lang="ja-JP"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医療機関を検索</a:t>
            </a:r>
            <a:endParaRPr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1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アプリを</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1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ダウンロードし、</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1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受診したい</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1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医療機関を検索</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rgbClr val="000000"/>
              </a:buClr>
              <a:buSzPts val="1200"/>
              <a:buFont typeface="Arial"/>
              <a:buNone/>
            </a:pPr>
            <a:endParaRPr sz="1632"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61" name="Google Shape;61;p2"/>
          <p:cNvSpPr/>
          <p:nvPr/>
        </p:nvSpPr>
        <p:spPr>
          <a:xfrm>
            <a:off x="2148736" y="4880407"/>
            <a:ext cx="1620000" cy="1261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診療を</a:t>
            </a:r>
            <a:endParaRPr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予約・問診回答</a:t>
            </a:r>
            <a:endParaRPr sz="1400" b="0" i="0" u="none" strike="noStrike" cap="none">
              <a:solidFill>
                <a:srgbClr val="000000"/>
              </a:solidFill>
              <a:latin typeface="BIZ UDゴシック" panose="020B0400000000000000" pitchFamily="49" charset="-128"/>
              <a:ea typeface="BIZ UDゴシック" panose="020B0400000000000000" pitchFamily="49" charset="-128"/>
              <a:sym typeface="Arial"/>
            </a:endParaRPr>
          </a:p>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メニューを選択し</a:t>
            </a:r>
            <a:endParaRPr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診察を予約</a:t>
            </a: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a:t>
            </a:r>
            <a:endParaRPr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医療機関によっては</a:t>
            </a:r>
            <a:endParaRPr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事前</a:t>
            </a:r>
            <a:r>
              <a:rPr lang="ja-JP" sz="1200" b="0"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問診に回答。</a:t>
            </a:r>
            <a:endParaRPr sz="1400" b="0" i="0" u="none" strike="noStrike" cap="none">
              <a:solidFill>
                <a:srgbClr val="000000"/>
              </a:solidFill>
              <a:latin typeface="BIZ UDゴシック" panose="020B0400000000000000" pitchFamily="49" charset="-128"/>
              <a:ea typeface="BIZ UDゴシック" panose="020B0400000000000000" pitchFamily="49" charset="-128"/>
              <a:sym typeface="Arial"/>
            </a:endParaRPr>
          </a:p>
        </p:txBody>
      </p:sp>
      <p:sp>
        <p:nvSpPr>
          <p:cNvPr id="62" name="Google Shape;62;p2"/>
          <p:cNvSpPr/>
          <p:nvPr/>
        </p:nvSpPr>
        <p:spPr>
          <a:xfrm>
            <a:off x="3821880" y="4876800"/>
            <a:ext cx="1516500" cy="14465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ビデオ通話で</a:t>
            </a:r>
            <a:endParaRPr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診察</a:t>
            </a:r>
            <a:endParaRPr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予約した診療時間になったら、</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ビデオ通話に入室。医師も入室したら診察開始。</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63" name="Google Shape;63;p2"/>
          <p:cNvSpPr/>
          <p:nvPr/>
        </p:nvSpPr>
        <p:spPr>
          <a:xfrm>
            <a:off x="5389857" y="4876800"/>
            <a:ext cx="1620000" cy="132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クレジット</a:t>
            </a:r>
            <a:endParaRPr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rPr>
              <a:t>カードで決済</a:t>
            </a:r>
            <a:endParaRPr sz="1400" b="1" i="0" u="none" strike="noStrike" cap="none">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登録しておいた</a:t>
            </a:r>
            <a:endParaRPr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クレジットカードで決済。</a:t>
            </a:r>
            <a:endParaRPr sz="1200" b="0"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400"/>
              <a:buFont typeface="Arial"/>
              <a:buNone/>
            </a:pPr>
            <a:endParaRPr sz="1632" b="1"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64" name="Google Shape;64;p2"/>
          <p:cNvSpPr/>
          <p:nvPr/>
        </p:nvSpPr>
        <p:spPr>
          <a:xfrm>
            <a:off x="6959501" y="4876800"/>
            <a:ext cx="1728000" cy="14465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ja-JP"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お薬/</a:t>
            </a:r>
            <a:r>
              <a:rPr 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処方箋が</a:t>
            </a:r>
            <a:endParaRPr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lnSpc>
                <a:spcPct val="100000"/>
              </a:lnSpc>
              <a:spcBef>
                <a:spcPts val="0"/>
              </a:spcBef>
              <a:spcAft>
                <a:spcPts val="0"/>
              </a:spcAft>
              <a:buClr>
                <a:srgbClr val="000000"/>
              </a:buClr>
              <a:buSzPts val="1400"/>
              <a:buFont typeface="Arial"/>
              <a:buNone/>
            </a:pPr>
            <a:r>
              <a:rPr 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届く</a:t>
            </a:r>
            <a:endParaRPr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病院でお薬を</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出せる場合はお薬が</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郵送されます。</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薬局で出す場合は</a:t>
            </a:r>
            <a:endParaRPr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0" marR="0" lvl="0" indent="0" algn="ctr" rtl="0">
              <a:spcBef>
                <a:spcPts val="0"/>
              </a:spcBef>
              <a:spcAft>
                <a:spcPts val="0"/>
              </a:spcAft>
              <a:buClr>
                <a:schemeClr val="dk1"/>
              </a:buClr>
              <a:buSzPts val="1200"/>
              <a:buFont typeface="Arial"/>
              <a:buNone/>
            </a:pPr>
            <a:r>
              <a:rPr lang="ja-JP" sz="12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処方箋が発送されます。</a:t>
            </a:r>
            <a:endParaRPr sz="1632"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pic>
        <p:nvPicPr>
          <p:cNvPr id="65" name="Google Shape;65;p2" descr="オンライン診療アプリ「クロン」の病院の予約、診療、決済、お薬を受け取るまでの流れを表したイラスト"/>
          <p:cNvPicPr preferRelativeResize="0">
            <a:picLocks noChangeAspect="1"/>
          </p:cNvPicPr>
          <p:nvPr/>
        </p:nvPicPr>
        <p:blipFill rotWithShape="1">
          <a:blip r:embed="rId3">
            <a:alphaModFix/>
          </a:blip>
          <a:srcRect l="2078" r="2961"/>
          <a:stretch/>
        </p:blipFill>
        <p:spPr>
          <a:xfrm>
            <a:off x="606424" y="3525873"/>
            <a:ext cx="7931150" cy="1339480"/>
          </a:xfrm>
          <a:prstGeom prst="rect">
            <a:avLst/>
          </a:prstGeom>
          <a:noFill/>
          <a:ln>
            <a:noFill/>
          </a:ln>
        </p:spPr>
      </p:pic>
      <p:sp>
        <p:nvSpPr>
          <p:cNvPr id="1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13" name="タイトル 9">
            <a:extLst>
              <a:ext uri="{FF2B5EF4-FFF2-40B4-BE49-F238E27FC236}">
                <a16:creationId xmlns:a16="http://schemas.microsoft.com/office/drawing/2014/main" id="{FDDA2747-DBA5-44E4-A04D-BE8E8CD8D716}"/>
              </a:ext>
            </a:extLst>
          </p:cNvPr>
          <p:cNvSpPr txBox="1">
            <a:spLocks/>
          </p:cNvSpPr>
          <p:nvPr/>
        </p:nvSpPr>
        <p:spPr>
          <a:xfrm>
            <a:off x="1865212" y="130231"/>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lvl="0">
              <a:spcBef>
                <a:spcPts val="85"/>
              </a:spcBef>
            </a:pPr>
            <a:r>
              <a:rPr lang="ja-JP" altLang="en-US" sz="3200" spc="-150" dirty="0">
                <a:latin typeface="BIZ UDゴシック" panose="020B0400000000000000" pitchFamily="49" charset="-128"/>
                <a:ea typeface="BIZ UDゴシック" panose="020B0400000000000000" pitchFamily="49" charset="-128"/>
                <a:cs typeface="Meiryo"/>
                <a:sym typeface="Meiryo"/>
              </a:rPr>
              <a:t>オンライン診療アプリ</a:t>
            </a:r>
            <a:r>
              <a:rPr lang="en-US" altLang="ja-JP" sz="3200" spc="-150" dirty="0">
                <a:latin typeface="BIZ UDゴシック" panose="020B0400000000000000" pitchFamily="49" charset="-128"/>
                <a:ea typeface="BIZ UDゴシック" panose="020B0400000000000000" pitchFamily="49" charset="-128"/>
                <a:cs typeface="Meiryo"/>
                <a:sym typeface="Meiryo"/>
              </a:rPr>
              <a:t>curo</a:t>
            </a:r>
            <a:r>
              <a:rPr lang="en-US" altLang="ja-JP" sz="3200" spc="-1250" dirty="0">
                <a:latin typeface="BIZ UDゴシック" panose="020B0400000000000000" pitchFamily="49" charset="-128"/>
                <a:ea typeface="BIZ UDゴシック" panose="020B0400000000000000" pitchFamily="49" charset="-128"/>
                <a:cs typeface="Meiryo"/>
                <a:sym typeface="Meiryo"/>
              </a:rPr>
              <a:t>n</a:t>
            </a:r>
            <a:r>
              <a:rPr lang="ja-JP" altLang="en-US" sz="3200" b="0" spc="-150" dirty="0">
                <a:latin typeface="BIZ UDゴシック" panose="020B0400000000000000" pitchFamily="49" charset="-128"/>
                <a:ea typeface="BIZ UDゴシック" panose="020B0400000000000000" pitchFamily="49" charset="-128"/>
                <a:cs typeface="Meiryo"/>
                <a:sym typeface="Meiryo"/>
              </a:rPr>
              <a:t>［</a:t>
            </a:r>
            <a:r>
              <a:rPr lang="ja-JP" altLang="en-US" sz="3200" spc="-150" dirty="0">
                <a:latin typeface="BIZ UDゴシック" panose="020B0400000000000000" pitchFamily="49" charset="-128"/>
                <a:ea typeface="BIZ UDゴシック" panose="020B0400000000000000" pitchFamily="49" charset="-128"/>
                <a:cs typeface="Meiryo"/>
                <a:sym typeface="Meiryo"/>
              </a:rPr>
              <a:t>クロン</a:t>
            </a:r>
            <a:r>
              <a:rPr lang="ja-JP" altLang="en-US" sz="3200" b="0" spc="-150" dirty="0">
                <a:latin typeface="BIZ UDゴシック" panose="020B0400000000000000" pitchFamily="49" charset="-128"/>
                <a:ea typeface="BIZ UDゴシック" panose="020B0400000000000000" pitchFamily="49" charset="-128"/>
                <a:cs typeface="Meiryo"/>
                <a:sym typeface="Meiryo"/>
              </a:rPr>
              <a:t>］</a:t>
            </a:r>
            <a:endParaRPr lang="ja-JP" altLang="en-US" sz="3200" spc="-150"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ヤフーマップアプリ」の入手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857" y="3696702"/>
            <a:ext cx="1620000" cy="2697514"/>
          </a:xfrm>
          <a:prstGeom prst="rect">
            <a:avLst/>
          </a:prstGeom>
          <a:ln>
            <a:solidFill>
              <a:schemeClr val="tx1">
                <a:lumMod val="50000"/>
                <a:lumOff val="50000"/>
              </a:schemeClr>
            </a:solidFill>
          </a:ln>
        </p:spPr>
      </p:pic>
      <p:sp>
        <p:nvSpPr>
          <p:cNvPr id="50" name="object 5" descr="スマートフォンのホーム画面の画像"/>
          <p:cNvSpPr>
            <a:spLocks noChangeAspect="1"/>
          </p:cNvSpPr>
          <p:nvPr/>
        </p:nvSpPr>
        <p:spPr>
          <a:xfrm>
            <a:off x="2955045" y="1603504"/>
            <a:ext cx="1623481" cy="2880000"/>
          </a:xfrm>
          <a:prstGeom prst="rect">
            <a:avLst/>
          </a:prstGeom>
          <a:blipFill>
            <a:blip r:embed="rId4" cstate="print">
              <a:extLst>
                <a:ext uri="{28A0092B-C50C-407E-A947-70E740481C1C}">
                  <a14:useLocalDpi xmlns:a14="http://schemas.microsoft.com/office/drawing/2010/main" val="0"/>
                </a:ext>
              </a:extLst>
            </a:blip>
            <a:stretch>
              <a:fillRect/>
            </a:stretch>
          </a:blipFill>
          <a:ln>
            <a:noFill/>
          </a:ln>
        </p:spPr>
        <p:txBody>
          <a:bodyPr wrap="square" lIns="0" tIns="0" rIns="0" bIns="0" rtlCol="0"/>
          <a:lstStyle/>
          <a:p>
            <a:endParaRPr sz="1698" dirty="0">
              <a:latin typeface="BIZ UDゴシック" panose="020B0400000000000000" pitchFamily="49" charset="-128"/>
              <a:ea typeface="BIZ UDゴシック" panose="020B0400000000000000" pitchFamily="49" charset="-128"/>
            </a:endParaRPr>
          </a:p>
        </p:txBody>
      </p:sp>
      <p:sp>
        <p:nvSpPr>
          <p:cNvPr id="27" name="正方形/長方形 26"/>
          <p:cNvSpPr/>
          <p:nvPr/>
        </p:nvSpPr>
        <p:spPr>
          <a:xfrm>
            <a:off x="2925994" y="3006169"/>
            <a:ext cx="504000" cy="43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object 18">
            <a:extLst>
              <a:ext uri="{FF2B5EF4-FFF2-40B4-BE49-F238E27FC236}">
                <a16:creationId xmlns:a16="http://schemas.microsoft.com/office/drawing/2014/main" id="{84120372-64DA-4E54-A83F-BF6241F74A06}"/>
              </a:ext>
            </a:extLst>
          </p:cNvPr>
          <p:cNvSpPr txBox="1"/>
          <p:nvPr/>
        </p:nvSpPr>
        <p:spPr>
          <a:xfrm>
            <a:off x="333165" y="1398618"/>
            <a:ext cx="2699214" cy="4995598"/>
          </a:xfrm>
          <a:prstGeom prst="rect">
            <a:avLst/>
          </a:prstGeom>
        </p:spPr>
        <p:txBody>
          <a:bodyPr vert="horz" wrap="square" lIns="0" tIns="12065" rIns="0" bIns="0" rtlCol="0">
            <a:spAutoFit/>
          </a:bodyPr>
          <a:lstStyle/>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｢App Store</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r>
              <a:rPr lang="en-US" altLang="ja-JP" sz="1800" b="1" spc="25" dirty="0">
                <a:latin typeface="BIZ UDゴシック" panose="020B0400000000000000" pitchFamily="49" charset="-128"/>
                <a:ea typeface="BIZ UDゴシック" panose="020B0400000000000000" pitchFamily="49" charset="-128"/>
                <a:cs typeface="Meiryo" charset="-128"/>
              </a:rPr>
              <a:t>	</a:t>
            </a:r>
            <a:r>
              <a:rPr lang="ja-JP" altLang="en-US" sz="1800" b="1" spc="25" dirty="0">
                <a:latin typeface="BIZ UDゴシック" panose="020B0400000000000000" pitchFamily="49" charset="-128"/>
                <a:ea typeface="BIZ UDゴシック" panose="020B0400000000000000" pitchFamily="49" charset="-128"/>
                <a:cs typeface="Meiryo" charset="-128"/>
              </a:rPr>
              <a:t>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画面右下の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検索</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endParaRPr lang="en-US" altLang="ja-JP" sz="1800" b="1" spc="2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25" dirty="0">
                <a:latin typeface="BIZ UDゴシック" panose="020B0400000000000000" pitchFamily="49" charset="-128"/>
                <a:ea typeface="BIZ UDゴシック" panose="020B0400000000000000" pitchFamily="49" charset="-128"/>
                <a:cs typeface="Meiryo" charset="-128"/>
              </a:rPr>
              <a:t>　 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indent="-417600">
              <a:spcBef>
                <a:spcPts val="600"/>
              </a:spcBef>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dirty="0">
                <a:latin typeface="BIZ UDゴシック" panose="020B0400000000000000" pitchFamily="49" charset="-128"/>
                <a:ea typeface="BIZ UDゴシック" panose="020B0400000000000000" pitchFamily="49" charset="-128"/>
                <a:cs typeface="Meiryo" charset="-128"/>
              </a:rPr>
              <a:t>ゲーム</a:t>
            </a:r>
            <a:r>
              <a:rPr lang="ja-JP" altLang="en-US" sz="1800" b="1" spc="-500" dirty="0">
                <a:latin typeface="BIZ UDゴシック" panose="020B0400000000000000" pitchFamily="49" charset="-128"/>
                <a:ea typeface="BIZ UDゴシック" panose="020B0400000000000000" pitchFamily="49" charset="-128"/>
                <a:cs typeface="Meiryo" charset="-128"/>
              </a:rPr>
              <a:t>、</a:t>
            </a:r>
            <a:r>
              <a:rPr lang="en-US" altLang="ja-JP" sz="1800" b="1" dirty="0">
                <a:latin typeface="BIZ UDゴシック" panose="020B0400000000000000" pitchFamily="49" charset="-128"/>
                <a:ea typeface="BIZ UDゴシック" panose="020B0400000000000000" pitchFamily="49" charset="-128"/>
                <a:cs typeface="Meiryo" charset="-128"/>
              </a:rPr>
              <a:t>App</a:t>
            </a:r>
            <a:r>
              <a:rPr lang="ja-JP" altLang="en-US" sz="1800" b="1" spc="-500" dirty="0">
                <a:latin typeface="BIZ UDゴシック" panose="020B0400000000000000" pitchFamily="49" charset="-128"/>
                <a:ea typeface="BIZ UDゴシック" panose="020B0400000000000000" pitchFamily="49" charset="-128"/>
                <a:cs typeface="Meiryo" charset="-128"/>
              </a:rPr>
              <a:t> 、</a:t>
            </a:r>
            <a:endParaRPr lang="en-US" altLang="ja-JP" sz="1800"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sz="1800" b="1" dirty="0">
                <a:latin typeface="BIZ UDゴシック" panose="020B0400000000000000" pitchFamily="49" charset="-128"/>
                <a:ea typeface="BIZ UDゴシック" panose="020B0400000000000000" pitchFamily="49" charset="-128"/>
                <a:cs typeface="Meiryo" charset="-128"/>
              </a:rPr>
              <a:t>　ストーリーなど</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spc="-16" dirty="0">
                <a:latin typeface="BIZ UDゴシック" panose="020B0400000000000000" pitchFamily="49" charset="-128"/>
                <a:ea typeface="BIZ UDゴシック" panose="020B0400000000000000" pitchFamily="49" charset="-128"/>
                <a:cs typeface="AoyagiKouzanFontT"/>
              </a:rPr>
              <a:t>の</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検索フィールドを</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ダブル</a:t>
            </a:r>
            <a:r>
              <a:rPr lang="ja-JP" altLang="en-US" sz="1800" b="1" dirty="0">
                <a:latin typeface="BIZ UDゴシック" panose="020B0400000000000000" pitchFamily="49" charset="-128"/>
                <a:ea typeface="BIZ UDゴシック" panose="020B0400000000000000" pitchFamily="49" charset="-128"/>
                <a:cs typeface="Meiryo" charset="-128"/>
              </a:rPr>
              <a:t>タップ</a:t>
            </a: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クロン</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と入力。</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その後右下の「検索」</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9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検索結果の「</a:t>
            </a:r>
            <a:r>
              <a:rPr lang="ja-JP" altLang="ja-JP" sz="1800" b="1" dirty="0">
                <a:latin typeface="BIZ UDゴシック" panose="020B0400000000000000" pitchFamily="49" charset="-128"/>
                <a:ea typeface="BIZ UDゴシック" panose="020B0400000000000000" pitchFamily="49" charset="-128"/>
                <a:cs typeface="Meiryo"/>
                <a:sym typeface="Meiryo"/>
              </a:rPr>
              <a:t>curon</a:t>
            </a:r>
            <a:endParaRPr lang="en-US" altLang="ja-JP" sz="1800" b="1" dirty="0">
              <a:latin typeface="BIZ UDゴシック" panose="020B0400000000000000" pitchFamily="49" charset="-128"/>
              <a:ea typeface="BIZ UDゴシック" panose="020B0400000000000000" pitchFamily="49" charset="-128"/>
              <a:cs typeface="Meiryo"/>
              <a:sym typeface="Meiryo"/>
            </a:endParaRPr>
          </a:p>
          <a:p>
            <a:pPr marL="9525">
              <a:tabLst>
                <a:tab pos="352425" algn="l"/>
              </a:tabLst>
            </a:pPr>
            <a:r>
              <a:rPr lang="ja-JP" altLang="en-US" sz="1800" b="1" dirty="0">
                <a:latin typeface="BIZ UDゴシック" panose="020B0400000000000000" pitchFamily="49" charset="-128"/>
                <a:ea typeface="BIZ UDゴシック" panose="020B0400000000000000" pitchFamily="49" charset="-128"/>
                <a:sym typeface="Meiryo"/>
              </a:rPr>
              <a:t>　</a:t>
            </a:r>
            <a:r>
              <a:rPr lang="en-US" altLang="ja-JP" sz="1800" b="1" dirty="0">
                <a:latin typeface="BIZ UDゴシック" panose="020B0400000000000000" pitchFamily="49" charset="-128"/>
                <a:ea typeface="BIZ UDゴシック" panose="020B0400000000000000" pitchFamily="49" charset="-128"/>
              </a:rPr>
              <a:t>(</a:t>
            </a:r>
            <a:r>
              <a:rPr lang="ja-JP" altLang="en-US" sz="1800" b="1" dirty="0">
                <a:latin typeface="BIZ UDゴシック" panose="020B0400000000000000" pitchFamily="49" charset="-128"/>
                <a:ea typeface="BIZ UDゴシック" panose="020B0400000000000000" pitchFamily="49" charset="-128"/>
              </a:rPr>
              <a:t>クロン</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」まで</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スワイプで進み、　</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次の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入手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をダブル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タップ</a:t>
            </a:r>
            <a:endParaRPr lang="ja-JP" altLang="en-US" sz="800" dirty="0">
              <a:latin typeface="BIZ UDゴシック" panose="020B0400000000000000" pitchFamily="49" charset="-128"/>
              <a:ea typeface="BIZ UDゴシック" panose="020B0400000000000000" pitchFamily="49" charset="-128"/>
              <a:cs typeface="AoyagiKouzanFontT"/>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74" name="図形グループ 73"/>
          <p:cNvGrpSpPr/>
          <p:nvPr/>
        </p:nvGrpSpPr>
        <p:grpSpPr>
          <a:xfrm>
            <a:off x="2758505" y="3005299"/>
            <a:ext cx="296587" cy="293005"/>
            <a:chOff x="2897417" y="3995693"/>
            <a:chExt cx="296587" cy="293005"/>
          </a:xfrm>
        </p:grpSpPr>
        <p:sp>
          <p:nvSpPr>
            <p:cNvPr id="75" name="円/楕円 7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テキスト ボックス 7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23" name="図 22" descr="検索アイコンがある画面の画像">
            <a:extLst>
              <a:ext uri="{FF2B5EF4-FFF2-40B4-BE49-F238E27FC236}">
                <a16:creationId xmlns:a16="http://schemas.microsoft.com/office/drawing/2014/main" id="{31E6BB8B-1423-59D7-1434-27137604C0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6725" y="1609226"/>
            <a:ext cx="1620000" cy="3404032"/>
          </a:xfrm>
          <a:prstGeom prst="rect">
            <a:avLst/>
          </a:prstGeom>
          <a:ln w="9525">
            <a:solidFill>
              <a:schemeClr val="tx1">
                <a:lumMod val="50000"/>
                <a:lumOff val="50000"/>
              </a:schemeClr>
            </a:solidFill>
          </a:ln>
        </p:spPr>
      </p:pic>
      <p:sp>
        <p:nvSpPr>
          <p:cNvPr id="47" name="正方形/長方形 46"/>
          <p:cNvSpPr/>
          <p:nvPr/>
        </p:nvSpPr>
        <p:spPr>
          <a:xfrm>
            <a:off x="6093693" y="4723988"/>
            <a:ext cx="360000" cy="289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73" name="カギ線コネクタ 72"/>
          <p:cNvCxnSpPr>
            <a:cxnSpLocks/>
            <a:endCxn id="47" idx="1"/>
          </p:cNvCxnSpPr>
          <p:nvPr/>
        </p:nvCxnSpPr>
        <p:spPr>
          <a:xfrm>
            <a:off x="3468650" y="3311242"/>
            <a:ext cx="2625043" cy="155738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9" name="図 28" descr="検索画面の画像">
            <a:extLst>
              <a:ext uri="{FF2B5EF4-FFF2-40B4-BE49-F238E27FC236}">
                <a16:creationId xmlns:a16="http://schemas.microsoft.com/office/drawing/2014/main" id="{683605B3-E86A-8717-5B3E-9FD06E172B1C}"/>
              </a:ext>
            </a:extLst>
          </p:cNvPr>
          <p:cNvPicPr>
            <a:picLocks noChangeAspect="1"/>
          </p:cNvPicPr>
          <p:nvPr/>
        </p:nvPicPr>
        <p:blipFill rotWithShape="1">
          <a:blip r:embed="rId6"/>
          <a:srcRect b="40668"/>
          <a:stretch/>
        </p:blipFill>
        <p:spPr>
          <a:xfrm>
            <a:off x="6686016" y="1615967"/>
            <a:ext cx="1620000" cy="1842263"/>
          </a:xfrm>
          <a:prstGeom prst="rect">
            <a:avLst/>
          </a:prstGeom>
          <a:ln w="9525">
            <a:solidFill>
              <a:schemeClr val="tx1">
                <a:lumMod val="50000"/>
                <a:lumOff val="50000"/>
              </a:schemeClr>
            </a:solidFill>
          </a:ln>
        </p:spPr>
      </p:pic>
      <p:sp>
        <p:nvSpPr>
          <p:cNvPr id="52" name="正方形/長方形 51"/>
          <p:cNvSpPr/>
          <p:nvPr/>
        </p:nvSpPr>
        <p:spPr>
          <a:xfrm>
            <a:off x="6704016" y="1844410"/>
            <a:ext cx="1584000" cy="25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6" name="図形グループ 65"/>
          <p:cNvGrpSpPr/>
          <p:nvPr/>
        </p:nvGrpSpPr>
        <p:grpSpPr>
          <a:xfrm>
            <a:off x="5953884" y="4483504"/>
            <a:ext cx="296586" cy="293005"/>
            <a:chOff x="3546641" y="3995693"/>
            <a:chExt cx="296586" cy="293005"/>
          </a:xfrm>
        </p:grpSpPr>
        <p:sp>
          <p:nvSpPr>
            <p:cNvPr id="67" name="円/楕円 6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フリーフォーム 6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3" name="図形グループ 62"/>
          <p:cNvGrpSpPr/>
          <p:nvPr/>
        </p:nvGrpSpPr>
        <p:grpSpPr>
          <a:xfrm>
            <a:off x="6555723" y="1776447"/>
            <a:ext cx="296586" cy="293005"/>
            <a:chOff x="4232441" y="3995693"/>
            <a:chExt cx="296586" cy="293005"/>
          </a:xfrm>
        </p:grpSpPr>
        <p:sp>
          <p:nvSpPr>
            <p:cNvPr id="64" name="円/楕円 6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フリーフォーム 6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sp>
        <p:nvSpPr>
          <p:cNvPr id="36" name="テキスト ボックス 35">
            <a:extLst>
              <a:ext uri="{FF2B5EF4-FFF2-40B4-BE49-F238E27FC236}">
                <a16:creationId xmlns:a16="http://schemas.microsoft.com/office/drawing/2014/main" id="{70D7522B-E01C-2B3F-3785-385BE9D12551}"/>
              </a:ext>
            </a:extLst>
          </p:cNvPr>
          <p:cNvSpPr txBox="1"/>
          <p:nvPr/>
        </p:nvSpPr>
        <p:spPr>
          <a:xfrm>
            <a:off x="3011492" y="5140185"/>
            <a:ext cx="3451166" cy="1169551"/>
          </a:xfrm>
          <a:prstGeom prst="rect">
            <a:avLst/>
          </a:prstGeom>
          <a:noFill/>
          <a:ln>
            <a:solidFill>
              <a:srgbClr val="009650"/>
            </a:solidFill>
          </a:ln>
        </p:spPr>
        <p:txBody>
          <a:bodyPr wrap="square" rtlCol="0">
            <a:spAutoFit/>
          </a:bodyPr>
          <a:lstStyle/>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指紋認証や顔認証を求められ、認証されるとインストールが始まります。</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「開く」と読み上げれば、インストールは終了しています。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b="1" dirty="0">
                <a:latin typeface="BIZ UDゴシック" panose="020B0400000000000000" pitchFamily="49" charset="-128"/>
                <a:ea typeface="BIZ UDゴシック" panose="020B0400000000000000" pitchFamily="49" charset="-128"/>
                <a:cs typeface="Meiryo"/>
                <a:sym typeface="Meiryo"/>
              </a:rPr>
              <a:t>curon</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」は無料のアプリです。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pic>
        <p:nvPicPr>
          <p:cNvPr id="4" name="図 3">
            <a:extLst>
              <a:ext uri="{FF2B5EF4-FFF2-40B4-BE49-F238E27FC236}">
                <a16:creationId xmlns:a16="http://schemas.microsoft.com/office/drawing/2014/main" id="{4C42E38E-0942-FE17-4D27-C16AA49F41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50768" y="2442811"/>
            <a:ext cx="1789919" cy="1054526"/>
          </a:xfrm>
          <a:prstGeom prst="rect">
            <a:avLst/>
          </a:prstGeom>
          <a:ln>
            <a:solidFill>
              <a:schemeClr val="tx1"/>
            </a:solidFill>
          </a:ln>
        </p:spPr>
      </p:pic>
      <p:grpSp>
        <p:nvGrpSpPr>
          <p:cNvPr id="43" name="図形グループ 42"/>
          <p:cNvGrpSpPr/>
          <p:nvPr/>
        </p:nvGrpSpPr>
        <p:grpSpPr>
          <a:xfrm>
            <a:off x="8243577" y="2923254"/>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5" name="タイトル 9">
            <a:extLst>
              <a:ext uri="{FF2B5EF4-FFF2-40B4-BE49-F238E27FC236}">
                <a16:creationId xmlns:a16="http://schemas.microsoft.com/office/drawing/2014/main" id="{FABD9D63-F1B8-C9EE-80E2-558C71B73B77}"/>
              </a:ext>
            </a:extLst>
          </p:cNvPr>
          <p:cNvSpPr txBox="1">
            <a:spLocks/>
          </p:cNvSpPr>
          <p:nvPr/>
        </p:nvSpPr>
        <p:spPr>
          <a:xfrm>
            <a:off x="1640687" y="205262"/>
            <a:ext cx="5674513"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curonのインストール</a:t>
            </a:r>
            <a:endParaRPr kumimoji="0" lang="ja-JP" altLang="en-US" sz="3200" kern="0" dirty="0">
              <a:latin typeface="BIZ UDゴシック" panose="020B0400000000000000" pitchFamily="49" charset="-128"/>
              <a:ea typeface="BIZ UDゴシック" panose="020B0400000000000000" pitchFamily="49" charset="-128"/>
            </a:endParaRPr>
          </a:p>
        </p:txBody>
      </p:sp>
      <p:pic>
        <p:nvPicPr>
          <p:cNvPr id="7" name="図 6">
            <a:extLst>
              <a:ext uri="{FF2B5EF4-FFF2-40B4-BE49-F238E27FC236}">
                <a16:creationId xmlns:a16="http://schemas.microsoft.com/office/drawing/2014/main" id="{AF639D6F-40E0-6F07-E55C-0E50A5EC113A}"/>
              </a:ext>
            </a:extLst>
          </p:cNvPr>
          <p:cNvPicPr>
            <a:picLocks noChangeAspect="1"/>
          </p:cNvPicPr>
          <p:nvPr/>
        </p:nvPicPr>
        <p:blipFill>
          <a:blip r:embed="rId8"/>
          <a:stretch>
            <a:fillRect/>
          </a:stretch>
        </p:blipFill>
        <p:spPr>
          <a:xfrm>
            <a:off x="6708439" y="3786131"/>
            <a:ext cx="1597577" cy="1584114"/>
          </a:xfrm>
          <a:prstGeom prst="rect">
            <a:avLst/>
          </a:prstGeom>
        </p:spPr>
      </p:pic>
      <p:sp>
        <p:nvSpPr>
          <p:cNvPr id="69" name="正方形/長方形 68"/>
          <p:cNvSpPr/>
          <p:nvPr/>
        </p:nvSpPr>
        <p:spPr>
          <a:xfrm>
            <a:off x="7882444" y="4130784"/>
            <a:ext cx="361133" cy="291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7719643" y="3957755"/>
            <a:ext cx="296586" cy="293005"/>
            <a:chOff x="5878361" y="3995693"/>
            <a:chExt cx="296586" cy="293005"/>
          </a:xfrm>
        </p:grpSpPr>
        <p:sp>
          <p:nvSpPr>
            <p:cNvPr id="41" name="円/楕円 40"/>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extLst>
      <p:ext uri="{BB962C8B-B14F-4D97-AF65-F5344CB8AC3E}">
        <p14:creationId xmlns:p14="http://schemas.microsoft.com/office/powerpoint/2010/main" val="14157699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4" name="Google Shape;84;p4" descr="「クロン」アプリのトップ画面で「新規登録はこちら」をタップしている画像"/>
          <p:cNvPicPr preferRelativeResize="0"/>
          <p:nvPr/>
        </p:nvPicPr>
        <p:blipFill>
          <a:blip r:embed="rId3">
            <a:alphaModFix/>
          </a:blip>
          <a:stretch>
            <a:fillRect/>
          </a:stretch>
        </p:blipFill>
        <p:spPr>
          <a:xfrm>
            <a:off x="3808996" y="1893386"/>
            <a:ext cx="1933934" cy="3793321"/>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85" name="Google Shape;85;p4"/>
          <p:cNvSpPr txBox="1"/>
          <p:nvPr/>
        </p:nvSpPr>
        <p:spPr>
          <a:xfrm>
            <a:off x="566056" y="1597341"/>
            <a:ext cx="3067973" cy="4889465"/>
          </a:xfrm>
          <a:prstGeom prst="rect">
            <a:avLst/>
          </a:prstGeom>
          <a:noFill/>
          <a:ln>
            <a:noFill/>
          </a:ln>
        </p:spPr>
        <p:txBody>
          <a:bodyPr spcFirstLastPara="1" wrap="square" lIns="0" tIns="12050" rIns="0" bIns="0" anchor="t" anchorCtr="0">
            <a:spAutoFit/>
          </a:bodyPr>
          <a:lstStyle/>
          <a:p>
            <a:pPr marL="9525">
              <a:buSzPts val="2400"/>
              <a:tabLst>
                <a:tab pos="347663"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ホーム画面</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ja-JP" sz="1800" b="1" dirty="0">
                <a:latin typeface="BIZ UDゴシック" panose="020B0400000000000000" pitchFamily="49" charset="-128"/>
                <a:ea typeface="BIZ UDゴシック" panose="020B0400000000000000" pitchFamily="49" charset="-128"/>
                <a:cs typeface="Meiryo"/>
                <a:sym typeface="Meiryo"/>
              </a:rPr>
              <a:t>curon</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a:buSzPts val="2400"/>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ダブルタップ </a:t>
            </a:r>
          </a:p>
          <a:p>
            <a:pPr marL="9525" marR="0" lvl="0" algn="l" rtl="0">
              <a:lnSpc>
                <a:spcPct val="100000"/>
              </a:lnSpc>
              <a:spcBef>
                <a:spcPts val="0"/>
              </a:spcBef>
              <a:spcAft>
                <a:spcPts val="0"/>
              </a:spcAft>
              <a:buClr>
                <a:srgbClr val="000000"/>
              </a:buClr>
              <a:buSzPts val="2400"/>
              <a:buFont typeface="Arial"/>
              <a:buNone/>
              <a:tabLst>
                <a:tab pos="347663"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新規登録はこちら</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lnSpc>
                <a:spcPct val="100000"/>
              </a:lnSpc>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 </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メ</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ール</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アドレス</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「パスワード」</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に移動し、ダブルタップ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して入力</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80000" marR="4343">
              <a:spcBef>
                <a:spcPts val="600"/>
              </a:spcBef>
              <a:buSzPts val="2400"/>
              <a:tabLst>
                <a:tab pos="347663" algn="l"/>
              </a:tabLst>
            </a:pPr>
            <a:r>
              <a:rPr lang="en-US" altLang="ja-JP"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メールアドレスはスマートフォンで 受け取れるメールアドレスを、パスワードは英字と数字をそれぞれ最低</a:t>
            </a:r>
            <a:r>
              <a:rPr lang="en-US" altLang="ja-JP"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1</a:t>
            </a:r>
            <a:r>
              <a:rPr lang="ja-JP" altLang="en-US"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つは含む</a:t>
            </a:r>
            <a:r>
              <a:rPr lang="en-US" altLang="ja-JP"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8</a:t>
            </a:r>
            <a:r>
              <a:rPr lang="ja-JP" altLang="en-US"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文字以上の文字列です。</a:t>
            </a:r>
            <a:endParaRPr lang="ja-JP" altLang="en-US" dirty="0">
              <a:solidFill>
                <a:srgbClr val="009650"/>
              </a:solidFill>
              <a:effectLst/>
              <a:latin typeface="Century" panose="02040604050505020304" pitchFamily="18" charset="0"/>
              <a:ea typeface="ＭＳ 明朝" panose="02020609040205080304" pitchFamily="17" charset="-128"/>
              <a:cs typeface="Times New Roman" panose="02020603050405020304" pitchFamily="18" charset="0"/>
            </a:endParaRPr>
          </a:p>
          <a:p>
            <a:pPr marL="9525" marR="4344" lvl="0" algn="l" rtl="0">
              <a:lnSpc>
                <a:spcPct val="100000"/>
              </a:lnSpc>
              <a:spcBef>
                <a:spcPts val="600"/>
              </a:spcBef>
              <a:spcAft>
                <a:spcPts val="0"/>
              </a:spcAft>
              <a:buClr>
                <a:srgbClr val="000000"/>
              </a:buClr>
              <a:buSzPts val="2400"/>
              <a:buFont typeface="Arial"/>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同意して</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lnSpc>
                <a:spcPct val="100000"/>
              </a:lnSpc>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登録する</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に移動し</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lnSpc>
                <a:spcPct val="100000"/>
              </a:lnSpc>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6" name="Google Shape;86;p4"/>
          <p:cNvSpPr/>
          <p:nvPr/>
        </p:nvSpPr>
        <p:spPr>
          <a:xfrm>
            <a:off x="3817298" y="3782010"/>
            <a:ext cx="1874487" cy="2916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103" name="Google Shape;103;p4" descr="新規登録画面でメールアドレスとパスワードを入力し「同意して登録する」をタップしている画像"/>
          <p:cNvPicPr preferRelativeResize="0"/>
          <p:nvPr/>
        </p:nvPicPr>
        <p:blipFill>
          <a:blip r:embed="rId4">
            <a:alphaModFix/>
          </a:blip>
          <a:stretch>
            <a:fillRect/>
          </a:stretch>
        </p:blipFill>
        <p:spPr>
          <a:xfrm>
            <a:off x="6149974" y="1893367"/>
            <a:ext cx="1933934" cy="3793340"/>
          </a:xfrm>
          <a:prstGeom prst="rect">
            <a:avLst/>
          </a:prstGeom>
          <a:noFill/>
          <a:ln w="9525">
            <a:solidFill>
              <a:schemeClr val="tx1">
                <a:lumMod val="50000"/>
                <a:lumOff val="50000"/>
              </a:schemeClr>
            </a:solidFill>
          </a:ln>
        </p:spPr>
      </p:pic>
      <p:sp>
        <p:nvSpPr>
          <p:cNvPr id="104" name="Google Shape;104;p4"/>
          <p:cNvSpPr/>
          <p:nvPr/>
        </p:nvSpPr>
        <p:spPr>
          <a:xfrm>
            <a:off x="6156066" y="2413433"/>
            <a:ext cx="1927842" cy="710768"/>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06" name="Google Shape;106;p4"/>
          <p:cNvSpPr/>
          <p:nvPr/>
        </p:nvSpPr>
        <p:spPr>
          <a:xfrm>
            <a:off x="6149974" y="3845569"/>
            <a:ext cx="1927843" cy="293005"/>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2" name="タイトル 9">
            <a:extLst>
              <a:ext uri="{FF2B5EF4-FFF2-40B4-BE49-F238E27FC236}">
                <a16:creationId xmlns:a16="http://schemas.microsoft.com/office/drawing/2014/main" id="{FDDA2747-DBA5-44E4-A04D-BE8E8CD8D716}"/>
              </a:ext>
            </a:extLst>
          </p:cNvPr>
          <p:cNvSpPr txBox="1">
            <a:spLocks/>
          </p:cNvSpPr>
          <p:nvPr/>
        </p:nvSpPr>
        <p:spPr>
          <a:xfrm>
            <a:off x="1587392" y="210044"/>
            <a:ext cx="5867237"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curonに新規登</a:t>
            </a:r>
            <a:r>
              <a:rPr lang="ja-JP" altLang="ja-JP" sz="3200" spc="-1250" dirty="0">
                <a:latin typeface="BIZ UDゴシック" panose="020B0400000000000000" pitchFamily="49" charset="-128"/>
                <a:ea typeface="BIZ UDゴシック" panose="020B0400000000000000" pitchFamily="49" charset="-128"/>
                <a:cs typeface="Meiryo"/>
                <a:sym typeface="Meiryo"/>
              </a:rPr>
              <a:t>録</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6009035" y="3648549"/>
            <a:ext cx="296586" cy="293005"/>
            <a:chOff x="5101121" y="3995693"/>
            <a:chExt cx="296586" cy="293005"/>
          </a:xfrm>
        </p:grpSpPr>
        <p:sp>
          <p:nvSpPr>
            <p:cNvPr id="41" name="円/楕円 40"/>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3" name="図形グループ 42"/>
          <p:cNvGrpSpPr/>
          <p:nvPr/>
        </p:nvGrpSpPr>
        <p:grpSpPr>
          <a:xfrm>
            <a:off x="6009035" y="2209159"/>
            <a:ext cx="296586" cy="293005"/>
            <a:chOff x="4232441" y="3995693"/>
            <a:chExt cx="296586" cy="293005"/>
          </a:xfrm>
        </p:grpSpPr>
        <p:sp>
          <p:nvSpPr>
            <p:cNvPr id="44" name="円/楕円 4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フリーフォーム 4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6" name="図形グループ 45"/>
          <p:cNvGrpSpPr/>
          <p:nvPr/>
        </p:nvGrpSpPr>
        <p:grpSpPr>
          <a:xfrm>
            <a:off x="3639364" y="3666316"/>
            <a:ext cx="296586" cy="293005"/>
            <a:chOff x="3546641" y="3995693"/>
            <a:chExt cx="296586" cy="293005"/>
          </a:xfrm>
        </p:grpSpPr>
        <p:sp>
          <p:nvSpPr>
            <p:cNvPr id="47" name="円/楕円 4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フリーフォーム 4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3" name="図 2" descr="「curonへようこそ」という件名のメール画面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2944" y="1970969"/>
            <a:ext cx="1896650" cy="3938512"/>
          </a:xfrm>
          <a:prstGeom prst="rect">
            <a:avLst/>
          </a:prstGeom>
          <a:ln w="9525">
            <a:solidFill>
              <a:schemeClr val="tx1">
                <a:lumMod val="50000"/>
                <a:lumOff val="50000"/>
              </a:schemeClr>
            </a:solidFill>
          </a:ln>
        </p:spPr>
      </p:pic>
      <p:graphicFrame>
        <p:nvGraphicFramePr>
          <p:cNvPr id="2" name="オブジェクト 1" hidden="1">
            <a:extLst>
              <a:ext uri="{FF2B5EF4-FFF2-40B4-BE49-F238E27FC236}">
                <a16:creationId xmlns:a16="http://schemas.microsoft.com/office/drawing/2014/main" id="{582C692D-24EC-427C-A796-B23A317AB63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353" imgH="353" progId="TCLayout.ActiveDocument.1">
                  <p:embed/>
                </p:oleObj>
              </mc:Choice>
              <mc:Fallback>
                <p:oleObj name="think-cell スライド" r:id="rId5" imgW="353" imgH="353" progId="TCLayout.ActiveDocument.1">
                  <p:embed/>
                  <p:pic>
                    <p:nvPicPr>
                      <p:cNvPr id="2" name="オブジェクト 1" hidden="1">
                        <a:extLst>
                          <a:ext uri="{FF2B5EF4-FFF2-40B4-BE49-F238E27FC236}">
                            <a16:creationId xmlns:a16="http://schemas.microsoft.com/office/drawing/2014/main" id="{582C692D-24EC-427C-A796-B23A317AB63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17" name="Google Shape;117;p5"/>
          <p:cNvSpPr txBox="1"/>
          <p:nvPr/>
        </p:nvSpPr>
        <p:spPr>
          <a:xfrm>
            <a:off x="3786469" y="1610614"/>
            <a:ext cx="14496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メールの画面です</a:t>
            </a: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sp>
        <p:nvSpPr>
          <p:cNvPr id="118" name="Google Shape;118;p5"/>
          <p:cNvSpPr txBox="1"/>
          <p:nvPr/>
        </p:nvSpPr>
        <p:spPr>
          <a:xfrm>
            <a:off x="594758" y="1970969"/>
            <a:ext cx="2631046" cy="2682129"/>
          </a:xfrm>
          <a:prstGeom prst="rect">
            <a:avLst/>
          </a:prstGeom>
          <a:noFill/>
          <a:ln>
            <a:noFill/>
          </a:ln>
        </p:spPr>
        <p:txBody>
          <a:bodyPr spcFirstLastPara="1" wrap="square" lIns="0" tIns="12050" rIns="0" bIns="0" anchor="t" anchorCtr="0">
            <a:spAutoFit/>
          </a:bodyPr>
          <a:lstStyle/>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❺</a:t>
            </a:r>
            <a:r>
              <a:rPr lang="ja-JP" altLang="en-US" sz="10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u="none"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で設定した</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メール</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lnSpc>
                <a:spcPct val="100000"/>
              </a:lnSpc>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に認証番号が届く</a:t>
            </a:r>
          </a:p>
          <a:p>
            <a:pPr marL="9525" marR="0" lvl="0" algn="l" rtl="0">
              <a:spcBef>
                <a:spcPts val="120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認証番号を入力後、</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スワイプで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「認証する」に移動し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600"/>
              </a:spcBef>
              <a:spcAft>
                <a:spcPts val="0"/>
              </a:spcAft>
              <a:buClr>
                <a:srgbClr val="000000"/>
              </a:buClr>
              <a:buSzPts val="2400"/>
              <a:buFont typeface="Arial"/>
              <a:buNone/>
              <a:tabLst>
                <a:tab pos="347663"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❻</a:t>
            </a:r>
            <a:r>
              <a:rPr lang="en-US" altLang="ja-JP" sz="10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新規登録が完了し、</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err="1">
                <a:solidFill>
                  <a:schemeClr val="tx1"/>
                </a:solidFill>
                <a:latin typeface="BIZ UDゴシック" panose="020B0400000000000000" pitchFamily="49" charset="-128"/>
                <a:ea typeface="BIZ UDゴシック" panose="020B0400000000000000" pitchFamily="49" charset="-128"/>
                <a:cs typeface="Meiryo"/>
                <a:sym typeface="Meiryo"/>
              </a:rPr>
              <a:t>curon</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が開きます</a:t>
            </a:r>
            <a:endParaRPr sz="1800" b="1" dirty="0">
              <a:solidFill>
                <a:schemeClr val="tx1"/>
              </a:solidFill>
              <a:latin typeface="BIZ UDゴシック" panose="020B0400000000000000" pitchFamily="49" charset="-128"/>
              <a:ea typeface="BIZ UDゴシック" panose="020B0400000000000000" pitchFamily="49" charset="-128"/>
            </a:endParaRPr>
          </a:p>
        </p:txBody>
      </p:sp>
      <p:sp>
        <p:nvSpPr>
          <p:cNvPr id="130" name="Google Shape;130;p5"/>
          <p:cNvSpPr/>
          <p:nvPr/>
        </p:nvSpPr>
        <p:spPr>
          <a:xfrm>
            <a:off x="6873852" y="4577463"/>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36" name="Google Shape;136;p5"/>
          <p:cNvSpPr/>
          <p:nvPr/>
        </p:nvSpPr>
        <p:spPr>
          <a:xfrm>
            <a:off x="3562944" y="3801373"/>
            <a:ext cx="694757" cy="293005"/>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7" name="タイトル 9">
            <a:extLst>
              <a:ext uri="{FF2B5EF4-FFF2-40B4-BE49-F238E27FC236}">
                <a16:creationId xmlns:a16="http://schemas.microsoft.com/office/drawing/2014/main" id="{FDDA2747-DBA5-44E4-A04D-BE8E8CD8D716}"/>
              </a:ext>
            </a:extLst>
          </p:cNvPr>
          <p:cNvSpPr txBox="1">
            <a:spLocks/>
          </p:cNvSpPr>
          <p:nvPr/>
        </p:nvSpPr>
        <p:spPr>
          <a:xfrm>
            <a:off x="1598088" y="140505"/>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【2</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curonに新規登</a:t>
            </a:r>
            <a:r>
              <a:rPr lang="ja-JP" altLang="ja-JP" sz="3200" spc="-1250" dirty="0">
                <a:latin typeface="BIZ UDゴシック" panose="020B0400000000000000" pitchFamily="49" charset="-128"/>
                <a:ea typeface="BIZ UDゴシック" panose="020B0400000000000000" pitchFamily="49" charset="-128"/>
                <a:cs typeface="Meiryo"/>
                <a:sym typeface="Meiryo"/>
              </a:rPr>
              <a:t>録</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34" name="図形グループ 33"/>
          <p:cNvGrpSpPr/>
          <p:nvPr/>
        </p:nvGrpSpPr>
        <p:grpSpPr>
          <a:xfrm>
            <a:off x="3482033" y="3602210"/>
            <a:ext cx="296586" cy="293005"/>
            <a:chOff x="5878361" y="3995693"/>
            <a:chExt cx="296586" cy="293005"/>
          </a:xfrm>
        </p:grpSpPr>
        <p:sp>
          <p:nvSpPr>
            <p:cNvPr id="35" name="円/楕円 34"/>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フリーフォーム 35"/>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4" name="Google Shape;160;g1445ac9894b_0_105" descr="認証番号入力画面の「確認する」ボタンをタップしている画像">
            <a:extLst>
              <a:ext uri="{FF2B5EF4-FFF2-40B4-BE49-F238E27FC236}">
                <a16:creationId xmlns:a16="http://schemas.microsoft.com/office/drawing/2014/main" id="{F31E9DE0-DDD1-5F5F-D293-3AE8EBCD7BF9}"/>
              </a:ext>
            </a:extLst>
          </p:cNvPr>
          <p:cNvPicPr preferRelativeResize="0">
            <a:picLocks noChangeAspect="1"/>
          </p:cNvPicPr>
          <p:nvPr/>
        </p:nvPicPr>
        <p:blipFill>
          <a:blip r:embed="rId7">
            <a:alphaModFix/>
          </a:blip>
          <a:stretch>
            <a:fillRect/>
          </a:stretch>
        </p:blipFill>
        <p:spPr>
          <a:xfrm>
            <a:off x="6133874" y="1970969"/>
            <a:ext cx="1911953" cy="3938512"/>
          </a:xfrm>
          <a:prstGeom prst="rect">
            <a:avLst/>
          </a:prstGeom>
          <a:noFill/>
          <a:ln w="9525">
            <a:solidFill>
              <a:schemeClr val="tx1">
                <a:lumMod val="50000"/>
                <a:lumOff val="50000"/>
              </a:schemeClr>
            </a:solidFill>
          </a:ln>
        </p:spPr>
      </p:pic>
      <p:sp>
        <p:nvSpPr>
          <p:cNvPr id="5" name="Google Shape;136;p5">
            <a:extLst>
              <a:ext uri="{FF2B5EF4-FFF2-40B4-BE49-F238E27FC236}">
                <a16:creationId xmlns:a16="http://schemas.microsoft.com/office/drawing/2014/main" id="{C0381468-515E-29D0-FDF4-70412FB501AD}"/>
              </a:ext>
            </a:extLst>
          </p:cNvPr>
          <p:cNvSpPr/>
          <p:nvPr/>
        </p:nvSpPr>
        <p:spPr>
          <a:xfrm>
            <a:off x="6133874" y="2932503"/>
            <a:ext cx="1911953" cy="342818"/>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6" name="Google Shape;136;p5">
            <a:extLst>
              <a:ext uri="{FF2B5EF4-FFF2-40B4-BE49-F238E27FC236}">
                <a16:creationId xmlns:a16="http://schemas.microsoft.com/office/drawing/2014/main" id="{EEF1C8F5-3024-711A-312B-9852BEAAEFE7}"/>
              </a:ext>
            </a:extLst>
          </p:cNvPr>
          <p:cNvSpPr/>
          <p:nvPr/>
        </p:nvSpPr>
        <p:spPr>
          <a:xfrm>
            <a:off x="6133874" y="3319104"/>
            <a:ext cx="1911953" cy="34281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cxnSp>
        <p:nvCxnSpPr>
          <p:cNvPr id="8" name="直線矢印コネクタ 7">
            <a:extLst>
              <a:ext uri="{FF2B5EF4-FFF2-40B4-BE49-F238E27FC236}">
                <a16:creationId xmlns:a16="http://schemas.microsoft.com/office/drawing/2014/main" id="{31D01FA1-0DBF-FEF8-F0C3-D0B2AAC33655}"/>
              </a:ext>
            </a:extLst>
          </p:cNvPr>
          <p:cNvCxnSpPr>
            <a:cxnSpLocks/>
            <a:stCxn id="136" idx="3"/>
          </p:cNvCxnSpPr>
          <p:nvPr/>
        </p:nvCxnSpPr>
        <p:spPr>
          <a:xfrm flipV="1">
            <a:off x="4257701" y="3157321"/>
            <a:ext cx="1894768" cy="790555"/>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Google Shape;158;g1445ac9894b_0_105">
            <a:extLst>
              <a:ext uri="{FF2B5EF4-FFF2-40B4-BE49-F238E27FC236}">
                <a16:creationId xmlns:a16="http://schemas.microsoft.com/office/drawing/2014/main" id="{2517FE9B-877B-218C-18F6-F84B78033943}"/>
              </a:ext>
            </a:extLst>
          </p:cNvPr>
          <p:cNvSpPr txBox="1"/>
          <p:nvPr/>
        </p:nvSpPr>
        <p:spPr>
          <a:xfrm>
            <a:off x="6152468" y="1523764"/>
            <a:ext cx="2305731" cy="435795"/>
          </a:xfrm>
          <a:prstGeom prst="rect">
            <a:avLst/>
          </a:prstGeom>
          <a:noFill/>
          <a:ln>
            <a:noFill/>
          </a:ln>
        </p:spPr>
        <p:txBody>
          <a:bodyPr spcFirstLastPara="1" wrap="square" lIns="91425" tIns="91425" rIns="91425" bIns="91425" anchor="t" anchorCtr="0">
            <a:spAutoFit/>
          </a:bodyPr>
          <a:lstStyle/>
          <a:p>
            <a:pPr marL="10859" lvl="0" indent="0" algn="l" rtl="0">
              <a:spcBef>
                <a:spcPts val="0"/>
              </a:spcBef>
              <a:spcAft>
                <a:spcPts val="0"/>
              </a:spcAft>
              <a:buNone/>
            </a:pPr>
            <a:r>
              <a:rPr lang="ja-JP" b="1" dirty="0">
                <a:solidFill>
                  <a:srgbClr val="009650"/>
                </a:solidFill>
                <a:latin typeface="BIZ UDゴシック" panose="020B0400000000000000" pitchFamily="49" charset="-128"/>
                <a:ea typeface="BIZ UDゴシック" panose="020B0400000000000000" pitchFamily="49" charset="-128"/>
                <a:cs typeface="Meiryo"/>
                <a:sym typeface="Meiryo"/>
              </a:rPr>
              <a:t>記載の認証番号を入力</a:t>
            </a:r>
            <a:endParaRPr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3607A06A-6164-4378-87E0-D23363CE5E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3607A06A-6164-4378-87E0-D23363CE5E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0" name="Google Shape;190;p6"/>
          <p:cNvSpPr txBox="1"/>
          <p:nvPr/>
        </p:nvSpPr>
        <p:spPr>
          <a:xfrm>
            <a:off x="546375" y="1948100"/>
            <a:ext cx="2473762" cy="3238692"/>
          </a:xfrm>
          <a:prstGeom prst="rect">
            <a:avLst/>
          </a:prstGeom>
          <a:noFill/>
          <a:ln>
            <a:noFill/>
          </a:ln>
        </p:spPr>
        <p:txBody>
          <a:bodyPr spcFirstLastPara="1" wrap="square" lIns="0" tIns="12050" rIns="0" bIns="0" anchor="t" anchorCtr="0">
            <a:spAutoFit/>
          </a:bodyPr>
          <a:lstStyle/>
          <a:p>
            <a:pPr marL="9525" lvl="0">
              <a:tabLst>
                <a:tab pos="347663"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スワイプで画面</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lvl="0">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右下の</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アカウント</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9525" lvl="0">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に移動しダブル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600"/>
              </a:spcBef>
              <a:spcAft>
                <a:spcPts val="0"/>
              </a:spcAft>
              <a:buNone/>
              <a:tabLst>
                <a:tab pos="347663" algn="l"/>
              </a:tabLst>
            </a:pPr>
            <a:r>
              <a:rPr kumimoji="0" lang="ja-JP" altLang="en-US"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❷</a:t>
            </a:r>
            <a:r>
              <a:rPr kumimoji="0" lang="ja-JP" altLang="en-US"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rPr>
              <a:t>スワイプで</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設定</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に移動しダブル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600"/>
              </a:spcBef>
              <a:spcAft>
                <a:spcPts val="0"/>
              </a:spcAft>
              <a:buClr>
                <a:srgbClr val="000000"/>
              </a:buClr>
              <a:buSzPts val="2400"/>
              <a:buFont typeface="Arial"/>
              <a:buNone/>
              <a:tabLst>
                <a:tab pos="347663" algn="l"/>
              </a:tabLst>
            </a:pPr>
            <a:r>
              <a:rPr kumimoji="0" lang="ja-JP" altLang="en-US"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❸</a:t>
            </a:r>
            <a:r>
              <a:rPr kumimoji="0" lang="ja-JP" altLang="en-US"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rPr>
              <a:t>スワイプで</a:t>
            </a:r>
            <a:endParaRPr kumimoji="0" lang="en-US" altLang="ja-JP"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プロフィール</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移動しダブル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grpSp>
        <p:nvGrpSpPr>
          <p:cNvPr id="195" name="Google Shape;195;p6"/>
          <p:cNvGrpSpPr/>
          <p:nvPr/>
        </p:nvGrpSpPr>
        <p:grpSpPr>
          <a:xfrm>
            <a:off x="4334264" y="2473002"/>
            <a:ext cx="441147" cy="400110"/>
            <a:chOff x="3501100" y="4812902"/>
            <a:chExt cx="441147" cy="400110"/>
          </a:xfrm>
        </p:grpSpPr>
        <p:sp>
          <p:nvSpPr>
            <p:cNvPr id="196" name="Google Shape;196;p6"/>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97" name="Google Shape;197;p6"/>
            <p:cNvSpPr/>
            <p:nvPr/>
          </p:nvSpPr>
          <p:spPr>
            <a:xfrm>
              <a:off x="3501100" y="4812902"/>
              <a:ext cx="441147"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pic>
        <p:nvPicPr>
          <p:cNvPr id="199" name="Google Shape;199;p6" descr="アカウント画面の「設定」をタップしている画像"/>
          <p:cNvPicPr preferRelativeResize="0">
            <a:picLocks noChangeAspect="1"/>
          </p:cNvPicPr>
          <p:nvPr/>
        </p:nvPicPr>
        <p:blipFill>
          <a:blip r:embed="rId6">
            <a:alphaModFix/>
          </a:blip>
          <a:stretch>
            <a:fillRect/>
          </a:stretch>
        </p:blipFill>
        <p:spPr>
          <a:xfrm>
            <a:off x="3520339" y="1948100"/>
            <a:ext cx="2062619" cy="4038754"/>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00" name="Google Shape;200;p6"/>
          <p:cNvSpPr/>
          <p:nvPr/>
        </p:nvSpPr>
        <p:spPr>
          <a:xfrm>
            <a:off x="3570070" y="4019400"/>
            <a:ext cx="2003859"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201" name="Google Shape;201;p6" descr="設定画面で「プロフィール」をタップしている画像"/>
          <p:cNvPicPr preferRelativeResize="0">
            <a:picLocks noChangeAspect="1"/>
          </p:cNvPicPr>
          <p:nvPr/>
        </p:nvPicPr>
        <p:blipFill>
          <a:blip r:embed="rId7">
            <a:alphaModFix/>
          </a:blip>
          <a:stretch>
            <a:fillRect/>
          </a:stretch>
        </p:blipFill>
        <p:spPr>
          <a:xfrm>
            <a:off x="6161880" y="1948100"/>
            <a:ext cx="2062619" cy="4031712"/>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07" name="Google Shape;207;p6"/>
          <p:cNvSpPr/>
          <p:nvPr/>
        </p:nvSpPr>
        <p:spPr>
          <a:xfrm>
            <a:off x="6172139" y="2482900"/>
            <a:ext cx="2052359" cy="27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6" name="Google Shape;200;p6">
            <a:extLst>
              <a:ext uri="{FF2B5EF4-FFF2-40B4-BE49-F238E27FC236}">
                <a16:creationId xmlns:a16="http://schemas.microsoft.com/office/drawing/2014/main" id="{89A6351D-6606-4920-8FB2-6B9887F90D54}"/>
              </a:ext>
            </a:extLst>
          </p:cNvPr>
          <p:cNvSpPr/>
          <p:nvPr/>
        </p:nvSpPr>
        <p:spPr>
          <a:xfrm>
            <a:off x="5114958" y="5698854"/>
            <a:ext cx="46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3" name="タイトル 9">
            <a:extLst>
              <a:ext uri="{FF2B5EF4-FFF2-40B4-BE49-F238E27FC236}">
                <a16:creationId xmlns:a16="http://schemas.microsoft.com/office/drawing/2014/main" id="{FDDA2747-DBA5-44E4-A04D-BE8E8CD8D716}"/>
              </a:ext>
            </a:extLst>
          </p:cNvPr>
          <p:cNvSpPr txBox="1">
            <a:spLocks/>
          </p:cNvSpPr>
          <p:nvPr/>
        </p:nvSpPr>
        <p:spPr>
          <a:xfrm>
            <a:off x="1598088" y="222041"/>
            <a:ext cx="5986563"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プロフィール登</a:t>
            </a:r>
            <a:r>
              <a:rPr lang="ja-JP" altLang="ja-JP" sz="3200" spc="-1250" dirty="0">
                <a:latin typeface="BIZ UDゴシック" panose="020B0400000000000000" pitchFamily="49" charset="-128"/>
                <a:ea typeface="BIZ UDゴシック" panose="020B0400000000000000" pitchFamily="49" charset="-128"/>
                <a:cs typeface="Meiryo"/>
                <a:sym typeface="Meiryo"/>
              </a:rPr>
              <a:t>録</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43" name="図形グループ 42"/>
          <p:cNvGrpSpPr/>
          <p:nvPr/>
        </p:nvGrpSpPr>
        <p:grpSpPr>
          <a:xfrm>
            <a:off x="6013587" y="2295989"/>
            <a:ext cx="296586" cy="293005"/>
            <a:chOff x="4232441" y="3995693"/>
            <a:chExt cx="296586" cy="293005"/>
          </a:xfrm>
        </p:grpSpPr>
        <p:sp>
          <p:nvSpPr>
            <p:cNvPr id="44" name="円/楕円 4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フリーフォーム 4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6" name="図形グループ 45"/>
          <p:cNvGrpSpPr/>
          <p:nvPr/>
        </p:nvGrpSpPr>
        <p:grpSpPr>
          <a:xfrm>
            <a:off x="3359653" y="3945944"/>
            <a:ext cx="296586" cy="293005"/>
            <a:chOff x="3546641" y="3995693"/>
            <a:chExt cx="296586" cy="293005"/>
          </a:xfrm>
        </p:grpSpPr>
        <p:sp>
          <p:nvSpPr>
            <p:cNvPr id="47" name="円/楕円 4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フリーフォーム 4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9" name="図形グループ 48"/>
          <p:cNvGrpSpPr/>
          <p:nvPr/>
        </p:nvGrpSpPr>
        <p:grpSpPr>
          <a:xfrm>
            <a:off x="4905654" y="5547698"/>
            <a:ext cx="296587" cy="293005"/>
            <a:chOff x="2897417" y="3995693"/>
            <a:chExt cx="296587" cy="293005"/>
          </a:xfrm>
        </p:grpSpPr>
        <p:sp>
          <p:nvSpPr>
            <p:cNvPr id="50" name="円/楕円 49"/>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テキスト ボックス 50"/>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227F5ABC-D2EE-44FE-8F5B-B6068924E50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227F5ABC-D2EE-44FE-8F5B-B6068924E50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17" name="Google Shape;217;g143519c7921_0_20"/>
          <p:cNvSpPr txBox="1"/>
          <p:nvPr/>
        </p:nvSpPr>
        <p:spPr>
          <a:xfrm>
            <a:off x="379055" y="1977024"/>
            <a:ext cx="2766380" cy="4274873"/>
          </a:xfrm>
          <a:prstGeom prst="rect">
            <a:avLst/>
          </a:prstGeom>
          <a:noFill/>
          <a:ln>
            <a:noFill/>
          </a:ln>
        </p:spPr>
        <p:txBody>
          <a:bodyPr spcFirstLastPara="1" wrap="square" lIns="0" tIns="12050" rIns="0" bIns="0" anchor="t" anchorCtr="0">
            <a:spAutoFit/>
          </a:bodyPr>
          <a:lstStyle/>
          <a:p>
            <a:pPr marL="0" marR="0" algn="l"/>
            <a:r>
              <a:rPr kumimoji="0" lang="ja-JP" altLang="en-US"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❹</a:t>
            </a:r>
            <a:r>
              <a:rPr lang="ja-JP" altLang="en-US"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スワイプで「例○○」と</a:t>
            </a:r>
            <a:endParaRPr lang="en-US" altLang="ja-JP"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r>
              <a:rPr lang="ja-JP" altLang="en-US" sz="17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読み上げ</a:t>
            </a:r>
            <a:r>
              <a:rPr lang="ja-JP" altLang="en-US" sz="17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rPr>
              <a:t>る</a:t>
            </a:r>
            <a:r>
              <a:rPr lang="ja-JP" altLang="en-US"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項目に移動し</a:t>
            </a:r>
            <a:endParaRPr lang="en-US" altLang="ja-JP"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r>
              <a:rPr lang="ja-JP" altLang="en-US" sz="17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入力</a:t>
            </a:r>
            <a:endParaRPr lang="en-US" altLang="ja-JP" sz="17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endParaRPr lang="en-US" altLang="ja-JP" sz="1800" b="1"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marL="9525" marR="0" lvl="0" algn="l" rtl="0">
              <a:buNone/>
              <a:tabLst>
                <a:tab pos="347663" algn="l"/>
              </a:tabLst>
            </a:pPr>
            <a:r>
              <a:rPr kumimoji="0" lang="ja-JP" altLang="en-US"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❺</a:t>
            </a:r>
            <a:r>
              <a:rPr kumimoji="0" lang="en-US" altLang="ja-JP"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	</a:t>
            </a:r>
            <a:r>
              <a:rPr kumimoji="0" lang="en-US" altLang="ja-JP" sz="17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rPr>
              <a:t>｢</a:t>
            </a: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必須</a:t>
            </a:r>
            <a:r>
              <a:rPr lang="en-US" altLang="ja-JP" sz="17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と書かれた項目</a:t>
            </a:r>
            <a:endParaRPr lang="en-US" altLang="ja-JP" sz="17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buNone/>
              <a:tabLst>
                <a:tab pos="347663" algn="l"/>
              </a:tabLst>
            </a:pP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　全てを記入し、</a:t>
            </a:r>
            <a:endParaRPr lang="en-US" altLang="ja-JP" sz="17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buNone/>
              <a:tabLst>
                <a:tab pos="347663" algn="l"/>
              </a:tabLst>
            </a:pP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　スワイプで「</a:t>
            </a:r>
            <a:r>
              <a:rPr lang="ja-JP" sz="1700" b="1" dirty="0">
                <a:solidFill>
                  <a:schemeClr val="dk1"/>
                </a:solidFill>
                <a:latin typeface="BIZ UDゴシック" panose="020B0400000000000000" pitchFamily="49" charset="-128"/>
                <a:ea typeface="BIZ UDゴシック" panose="020B0400000000000000" pitchFamily="49" charset="-128"/>
                <a:cs typeface="Meiryo"/>
                <a:sym typeface="Meiryo"/>
              </a:rPr>
              <a:t>送信</a:t>
            </a:r>
            <a:r>
              <a:rPr lang="en-US" altLang="ja-JP" sz="17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7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buNone/>
              <a:tabLst>
                <a:tab pos="347663" algn="l"/>
              </a:tabLst>
            </a:pPr>
            <a:r>
              <a:rPr lang="ja-JP" altLang="en-US" sz="1700" b="1" dirty="0">
                <a:solidFill>
                  <a:schemeClr val="dk1"/>
                </a:solidFill>
                <a:latin typeface="BIZ UDゴシック" panose="020B0400000000000000" pitchFamily="49" charset="-128"/>
                <a:ea typeface="BIZ UDゴシック" panose="020B0400000000000000" pitchFamily="49" charset="-128"/>
                <a:cs typeface="Meiryo"/>
                <a:sym typeface="Meiryo"/>
              </a:rPr>
              <a:t>　移動しダブル</a:t>
            </a:r>
            <a:r>
              <a:rPr lang="ja-JP" sz="17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登録完了です</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grpSp>
        <p:nvGrpSpPr>
          <p:cNvPr id="222" name="Google Shape;222;g143519c7921_0_20"/>
          <p:cNvGrpSpPr/>
          <p:nvPr/>
        </p:nvGrpSpPr>
        <p:grpSpPr>
          <a:xfrm>
            <a:off x="4580800" y="2354130"/>
            <a:ext cx="441000" cy="400200"/>
            <a:chOff x="3501100" y="4812902"/>
            <a:chExt cx="441000" cy="400200"/>
          </a:xfrm>
        </p:grpSpPr>
        <p:sp>
          <p:nvSpPr>
            <p:cNvPr id="223" name="Google Shape;223;g143519c7921_0_20"/>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24" name="Google Shape;224;g143519c7921_0_20"/>
            <p:cNvSpPr/>
            <p:nvPr/>
          </p:nvSpPr>
          <p:spPr>
            <a:xfrm>
              <a:off x="3501100" y="4812902"/>
              <a:ext cx="4410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pic>
        <p:nvPicPr>
          <p:cNvPr id="226" name="Google Shape;226;g143519c7921_0_20" descr="新規プロフィール画面で必須項目を入力し、最下部にある「送信」ボタンをタップしている画像"/>
          <p:cNvPicPr preferRelativeResize="0">
            <a:picLocks noChangeAspect="1"/>
          </p:cNvPicPr>
          <p:nvPr/>
        </p:nvPicPr>
        <p:blipFill rotWithShape="1">
          <a:blip r:embed="rId6">
            <a:alphaModFix/>
          </a:blip>
          <a:srcRect t="60106"/>
          <a:stretch/>
        </p:blipFill>
        <p:spPr>
          <a:xfrm>
            <a:off x="5139659" y="2092600"/>
            <a:ext cx="1636356" cy="3373152"/>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27" name="Google Shape;227;g143519c7921_0_20"/>
          <p:cNvSpPr/>
          <p:nvPr/>
        </p:nvSpPr>
        <p:spPr>
          <a:xfrm>
            <a:off x="5154730" y="4948890"/>
            <a:ext cx="1636356" cy="4002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228" name="Google Shape;228;g143519c7921_0_20" descr="登録されたプロフィール一覧が表示されている画面の画像"/>
          <p:cNvPicPr preferRelativeResize="0">
            <a:picLocks noChangeAspect="1"/>
          </p:cNvPicPr>
          <p:nvPr/>
        </p:nvPicPr>
        <p:blipFill>
          <a:blip r:embed="rId7">
            <a:alphaModFix/>
          </a:blip>
          <a:stretch>
            <a:fillRect/>
          </a:stretch>
        </p:blipFill>
        <p:spPr>
          <a:xfrm>
            <a:off x="6993508" y="2092599"/>
            <a:ext cx="1693720" cy="3373152"/>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1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1" name="タイトル 9">
            <a:extLst>
              <a:ext uri="{FF2B5EF4-FFF2-40B4-BE49-F238E27FC236}">
                <a16:creationId xmlns:a16="http://schemas.microsoft.com/office/drawing/2014/main" id="{FDDA2747-DBA5-44E4-A04D-BE8E8CD8D716}"/>
              </a:ext>
            </a:extLst>
          </p:cNvPr>
          <p:cNvSpPr txBox="1">
            <a:spLocks/>
          </p:cNvSpPr>
          <p:nvPr/>
        </p:nvSpPr>
        <p:spPr>
          <a:xfrm>
            <a:off x="1598088" y="140505"/>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【3</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プロフィール登</a:t>
            </a:r>
            <a:r>
              <a:rPr lang="ja-JP" altLang="ja-JP" sz="3200" spc="-1250" dirty="0">
                <a:latin typeface="BIZ UDゴシック" panose="020B0400000000000000" pitchFamily="49" charset="-128"/>
                <a:ea typeface="BIZ UDゴシック" panose="020B0400000000000000" pitchFamily="49" charset="-128"/>
                <a:cs typeface="Meiryo"/>
                <a:sym typeface="Meiryo"/>
              </a:rPr>
              <a:t>録</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29" name="図形グループ 28"/>
          <p:cNvGrpSpPr/>
          <p:nvPr/>
        </p:nvGrpSpPr>
        <p:grpSpPr>
          <a:xfrm>
            <a:off x="5049795" y="4939422"/>
            <a:ext cx="296586" cy="293005"/>
            <a:chOff x="5878361" y="3995693"/>
            <a:chExt cx="296586" cy="293005"/>
          </a:xfrm>
        </p:grpSpPr>
        <p:sp>
          <p:nvSpPr>
            <p:cNvPr id="30" name="円/楕円 29"/>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1" name="フリーフォーム 30"/>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 name="グループ化 2" descr="新規プロフィール画面を下にスクロールしている画像">
            <a:extLst>
              <a:ext uri="{FF2B5EF4-FFF2-40B4-BE49-F238E27FC236}">
                <a16:creationId xmlns:a16="http://schemas.microsoft.com/office/drawing/2014/main" id="{7F5C0F38-139F-390F-B08F-F4838B502342}"/>
              </a:ext>
            </a:extLst>
          </p:cNvPr>
          <p:cNvGrpSpPr/>
          <p:nvPr/>
        </p:nvGrpSpPr>
        <p:grpSpPr>
          <a:xfrm>
            <a:off x="3151817" y="2092600"/>
            <a:ext cx="1800490" cy="3373152"/>
            <a:chOff x="6741037" y="1992335"/>
            <a:chExt cx="1795414" cy="4140000"/>
          </a:xfrm>
        </p:grpSpPr>
        <p:pic>
          <p:nvPicPr>
            <p:cNvPr id="4" name="Google Shape;209;p6">
              <a:extLst>
                <a:ext uri="{FF2B5EF4-FFF2-40B4-BE49-F238E27FC236}">
                  <a16:creationId xmlns:a16="http://schemas.microsoft.com/office/drawing/2014/main" id="{5419DF68-73A8-F1D2-BB58-097D14834602}"/>
                </a:ext>
              </a:extLst>
            </p:cNvPr>
            <p:cNvPicPr preferRelativeResize="0">
              <a:picLocks noChangeAspect="1"/>
            </p:cNvPicPr>
            <p:nvPr/>
          </p:nvPicPr>
          <p:blipFill rotWithShape="1">
            <a:blip r:embed="rId6">
              <a:alphaModFix/>
            </a:blip>
            <a:srcRect b="38095"/>
            <a:stretch/>
          </p:blipFill>
          <p:spPr>
            <a:xfrm>
              <a:off x="6891705" y="1992335"/>
              <a:ext cx="1644746" cy="4140000"/>
            </a:xfrm>
            <a:prstGeom prst="rect">
              <a:avLst/>
            </a:prstGeom>
            <a:noFill/>
            <a:ln w="9525" cap="flat" cmpd="sng">
              <a:solidFill>
                <a:schemeClr val="tx1">
                  <a:lumMod val="50000"/>
                  <a:lumOff val="50000"/>
                </a:schemeClr>
              </a:solidFill>
              <a:prstDash val="solid"/>
              <a:round/>
              <a:headEnd type="none" w="sm" len="sm"/>
              <a:tailEnd type="none" w="sm" len="sm"/>
            </a:ln>
          </p:spPr>
        </p:pic>
        <p:grpSp>
          <p:nvGrpSpPr>
            <p:cNvPr id="7" name="図形グループ 54">
              <a:extLst>
                <a:ext uri="{FF2B5EF4-FFF2-40B4-BE49-F238E27FC236}">
                  <a16:creationId xmlns:a16="http://schemas.microsoft.com/office/drawing/2014/main" id="{FE7FB0E9-1F71-89F6-1487-01D590C2CC0B}"/>
                </a:ext>
              </a:extLst>
            </p:cNvPr>
            <p:cNvGrpSpPr/>
            <p:nvPr/>
          </p:nvGrpSpPr>
          <p:grpSpPr>
            <a:xfrm>
              <a:off x="6741037" y="1992339"/>
              <a:ext cx="332197" cy="347342"/>
              <a:chOff x="3540640" y="550400"/>
              <a:chExt cx="332197" cy="347342"/>
            </a:xfrm>
          </p:grpSpPr>
          <p:sp>
            <p:nvSpPr>
              <p:cNvPr id="8" name="円/楕円 55">
                <a:extLst>
                  <a:ext uri="{FF2B5EF4-FFF2-40B4-BE49-F238E27FC236}">
                    <a16:creationId xmlns:a16="http://schemas.microsoft.com/office/drawing/2014/main" id="{1E009B45-8CF4-2B4A-0CED-C7F0810072DC}"/>
                  </a:ext>
                </a:extLst>
              </p:cNvPr>
              <p:cNvSpPr/>
              <p:nvPr/>
            </p:nvSpPr>
            <p:spPr>
              <a:xfrm>
                <a:off x="3540640" y="606142"/>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フリーフォーム 56">
                <a:extLst>
                  <a:ext uri="{FF2B5EF4-FFF2-40B4-BE49-F238E27FC236}">
                    <a16:creationId xmlns:a16="http://schemas.microsoft.com/office/drawing/2014/main" id="{C17AA9A5-B737-5025-9E30-8D626696401B}"/>
                  </a:ext>
                </a:extLst>
              </p:cNvPr>
              <p:cNvSpPr/>
              <p:nvPr/>
            </p:nvSpPr>
            <p:spPr>
              <a:xfrm>
                <a:off x="3577088" y="550400"/>
                <a:ext cx="295749" cy="341520"/>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sp>
        <p:nvSpPr>
          <p:cNvPr id="10" name="テキスト ボックス 9">
            <a:extLst>
              <a:ext uri="{FF2B5EF4-FFF2-40B4-BE49-F238E27FC236}">
                <a16:creationId xmlns:a16="http://schemas.microsoft.com/office/drawing/2014/main" id="{EEF09ED7-3AAE-0CC1-B7FE-5CF5F91EB76C}"/>
              </a:ext>
            </a:extLst>
          </p:cNvPr>
          <p:cNvSpPr txBox="1"/>
          <p:nvPr/>
        </p:nvSpPr>
        <p:spPr>
          <a:xfrm>
            <a:off x="668785" y="1326643"/>
            <a:ext cx="7946080" cy="584775"/>
          </a:xfrm>
          <a:prstGeom prst="rect">
            <a:avLst/>
          </a:prstGeom>
          <a:noFill/>
        </p:spPr>
        <p:txBody>
          <a:bodyPr wrap="square" rtlCol="0">
            <a:spAutoFit/>
          </a:bodyPr>
          <a:lstStyle/>
          <a:p>
            <a:r>
              <a:rPr lang="ja-JP" altLang="en-US" sz="1600" b="1"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プロフィール入力画面では氏名、フリガナ、電話番号、生年月日、性別、郵便番号、</a:t>
            </a:r>
            <a:endParaRPr lang="en-US" altLang="ja-JP" sz="1600" b="1"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r>
              <a:rPr lang="ja-JP" altLang="en-US" sz="1600" b="1"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住所が必須項目です。</a:t>
            </a: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D53DAF59-1C47-06CB-1180-15506667A531}"/>
              </a:ext>
            </a:extLst>
          </p:cNvPr>
          <p:cNvSpPr txBox="1"/>
          <p:nvPr/>
        </p:nvSpPr>
        <p:spPr>
          <a:xfrm>
            <a:off x="2959522" y="5566127"/>
            <a:ext cx="5597624" cy="784830"/>
          </a:xfrm>
          <a:prstGeom prst="rect">
            <a:avLst/>
          </a:prstGeom>
          <a:solidFill>
            <a:srgbClr val="FFFFCC"/>
          </a:solidFill>
          <a:ln>
            <a:solidFill>
              <a:srgbClr val="009650"/>
            </a:solidFill>
          </a:ln>
        </p:spPr>
        <p:txBody>
          <a:bodyPr wrap="square" rtlCol="0">
            <a:spAutoFit/>
          </a:bodyPr>
          <a:lstStyle/>
          <a:p>
            <a:pPr marL="0" marR="0" algn="l"/>
            <a:r>
              <a:rPr lang="ja-JP" altLang="en-US" sz="15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生年月日は、ダブルタップでそのまま長押しで選択できます。</a:t>
            </a:r>
            <a:endParaRPr lang="en-US" altLang="ja-JP" sz="15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r>
              <a:rPr lang="ja-JP" altLang="en-US" sz="15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性別はダブルタップ後、画面の下をタッチ。男性・女性と出ているので選択できます。</a:t>
            </a:r>
            <a:endParaRPr lang="ja-JP" altLang="en-US" sz="1500" b="1"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3" name="テキスト ボックス 12">
            <a:extLst>
              <a:ext uri="{FF2B5EF4-FFF2-40B4-BE49-F238E27FC236}">
                <a16:creationId xmlns:a16="http://schemas.microsoft.com/office/drawing/2014/main" id="{6A08F373-B1E5-8CD5-62A5-71CA5BBC95CE}"/>
              </a:ext>
            </a:extLst>
          </p:cNvPr>
          <p:cNvSpPr txBox="1"/>
          <p:nvPr/>
        </p:nvSpPr>
        <p:spPr>
          <a:xfrm>
            <a:off x="541137" y="2920066"/>
            <a:ext cx="2638222" cy="1708160"/>
          </a:xfrm>
          <a:prstGeom prst="rect">
            <a:avLst/>
          </a:prstGeom>
          <a:solidFill>
            <a:srgbClr val="FFFFCC"/>
          </a:solidFill>
          <a:ln>
            <a:solidFill>
              <a:srgbClr val="009650"/>
            </a:solidFill>
          </a:ln>
        </p:spPr>
        <p:txBody>
          <a:bodyPr wrap="square" rtlCol="0">
            <a:spAutoFit/>
          </a:bodyPr>
          <a:lstStyle/>
          <a:p>
            <a:pPr marR="0" algn="l"/>
            <a:r>
              <a:rPr lang="en-US" altLang="ja-JP" sz="15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500" b="1"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テキストフィールドの前で入力項目を読み上げます。テキストフィールドでは例を読むので注意が必要です。また入力後フォーカスがずれやすいのでテキスフィールドはその都度確認してください。</a:t>
            </a:r>
            <a:endParaRPr lang="ja-JP" altLang="en-US" sz="1500" b="1"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idx="4294967295"/>
          </p:nvPr>
        </p:nvSpPr>
        <p:spPr>
          <a:xfrm>
            <a:off x="1786006" y="498572"/>
            <a:ext cx="7200000" cy="540000"/>
          </a:xfrm>
          <a:prstGeom prst="rect">
            <a:avLst/>
          </a:prstGeom>
        </p:spPr>
        <p:txBody>
          <a:bodyPr>
            <a:no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オンライン診</a:t>
            </a:r>
            <a:r>
              <a:rPr lang="ja-JP" altLang="en-US" sz="3200" b="1" spc="-750" dirty="0">
                <a:solidFill>
                  <a:srgbClr val="009650"/>
                </a:solidFill>
                <a:latin typeface="BIZ UDゴシック" panose="020B0400000000000000" pitchFamily="49" charset="-128"/>
                <a:ea typeface="BIZ UDゴシック" panose="020B0400000000000000" pitchFamily="49" charset="-128"/>
                <a:cs typeface="Meiryo" charset="-128"/>
              </a:rPr>
              <a:t>療・</a:t>
            </a:r>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電話診療受診の手順</a:t>
            </a:r>
          </a:p>
        </p:txBody>
      </p:sp>
      <p:sp>
        <p:nvSpPr>
          <p:cNvPr id="4" name="Title 1"/>
          <p:cNvSpPr txBox="1">
            <a:spLocks/>
          </p:cNvSpPr>
          <p:nvPr/>
        </p:nvSpPr>
        <p:spPr>
          <a:xfrm>
            <a:off x="485181" y="582168"/>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1-B</a:t>
            </a:r>
            <a:endParaRPr lang="en-US" sz="3600" dirty="0">
              <a:latin typeface="BIZ UDゴシック" panose="020B0400000000000000" pitchFamily="49" charset="-128"/>
              <a:ea typeface="BIZ UDゴシック" panose="020B0400000000000000" pitchFamily="49" charset="-128"/>
            </a:endParaRPr>
          </a:p>
        </p:txBody>
      </p:sp>
      <p:pic>
        <p:nvPicPr>
          <p:cNvPr id="1026" name="Picture 2" descr="発熱のしてる人のイラスト">
            <a:extLst>
              <a:ext uri="{FF2B5EF4-FFF2-40B4-BE49-F238E27FC236}">
                <a16:creationId xmlns:a16="http://schemas.microsoft.com/office/drawing/2014/main" id="{31C06050-4A2A-4DBB-B828-12DA937C4E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800600"/>
            <a:ext cx="1289110" cy="1289110"/>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1705969" y="1447800"/>
            <a:ext cx="7215118" cy="4801314"/>
          </a:xfrm>
          <a:prstGeom prst="rect">
            <a:avLst/>
          </a:prstGeom>
          <a:noFill/>
        </p:spPr>
        <p:txBody>
          <a:bodyPr wrap="square" rtlCol="0">
            <a:spAutoFit/>
          </a:bodyPr>
          <a:lstStyle/>
          <a:p>
            <a:pPr>
              <a:tabLst>
                <a:tab pos="352425"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１</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診療内容の確認</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まずは普段からかかっているかかりつけ医にご相談ください。</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かかりつけ医をお持ちでない方は</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ホームページから電話・オンライン診療を</a:t>
            </a: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行っている最寄りの医療機関を検索し連絡してください。</a:t>
            </a: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急を要する場合もあるため</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なるべくご自宅に近い医療機関を選択しましょう。</a:t>
            </a:r>
          </a:p>
          <a:p>
            <a:pPr>
              <a:tabLst>
                <a:tab pos="352425" algn="l"/>
              </a:tabLst>
            </a:pPr>
            <a:endParaRPr lang="ja-JP" altLang="en-US" sz="8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２</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事前の予約</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電話の場合：</a:t>
            </a:r>
            <a:r>
              <a:rPr lang="ja-JP" altLang="en-US" sz="1400" dirty="0">
                <a:latin typeface="BIZ UDゴシック" panose="020B0400000000000000" pitchFamily="49" charset="-128"/>
                <a:ea typeface="BIZ UDゴシック" panose="020B0400000000000000" pitchFamily="49" charset="-128"/>
                <a:cs typeface="Meiryo" charset="-128"/>
              </a:rPr>
              <a:t>医療機関に電話し</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保険証などの情報を伝えた上で予約します。</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オンライン診療の場合：</a:t>
            </a:r>
            <a:r>
              <a:rPr lang="ja-JP" altLang="en-US" sz="1400" dirty="0">
                <a:latin typeface="BIZ UDゴシック" panose="020B0400000000000000" pitchFamily="49" charset="-128"/>
                <a:ea typeface="BIZ UDゴシック" panose="020B0400000000000000" pitchFamily="49" charset="-128"/>
                <a:cs typeface="Meiryo" charset="-128"/>
              </a:rPr>
              <a:t>医療機関によって予約方法は異なります。</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各医療機関のホームページでご確認ください。</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支払い方法の確認：</a:t>
            </a:r>
            <a:r>
              <a:rPr lang="ja-JP" altLang="en-US" sz="1400" dirty="0">
                <a:latin typeface="BIZ UDゴシック" panose="020B0400000000000000" pitchFamily="49" charset="-128"/>
                <a:ea typeface="BIZ UDゴシック" panose="020B0400000000000000" pitchFamily="49" charset="-128"/>
                <a:cs typeface="Meiryo" charset="-128"/>
              </a:rPr>
              <a:t>予約の際</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あわせて支払方法も確認してください。</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400" dirty="0">
                <a:latin typeface="BIZ UDゴシック" panose="020B0400000000000000" pitchFamily="49" charset="-128"/>
                <a:ea typeface="BIZ UDゴシック" panose="020B0400000000000000" pitchFamily="49" charset="-128"/>
                <a:cs typeface="Meiryo" charset="-128"/>
              </a:rPr>
              <a:t>　　</a:t>
            </a:r>
            <a:r>
              <a:rPr lang="en-US" altLang="ja-JP" sz="14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医療機関への来訪を推奨されたら</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必ず直接かかるようにしてください。</a:t>
            </a:r>
          </a:p>
          <a:p>
            <a:pPr>
              <a:tabLst>
                <a:tab pos="352425" algn="l"/>
              </a:tabLst>
            </a:pPr>
            <a:br>
              <a:rPr lang="ja-JP" altLang="en-US" sz="800" dirty="0">
                <a:latin typeface="BIZ UDゴシック" panose="020B0400000000000000" pitchFamily="49" charset="-128"/>
                <a:ea typeface="BIZ UDゴシック" panose="020B0400000000000000" pitchFamily="49" charset="-128"/>
                <a:cs typeface="Meiryo" charset="-128"/>
              </a:rPr>
            </a:b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３</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診察</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400" b="1" dirty="0">
                <a:latin typeface="BIZ UDゴシック" panose="020B0400000000000000" pitchFamily="49" charset="-128"/>
                <a:ea typeface="BIZ UDゴシック" panose="020B0400000000000000" pitchFamily="49" charset="-128"/>
                <a:cs typeface="Meiryo" charset="-128"/>
              </a:rPr>
              <a:t>　　診察開始：</a:t>
            </a:r>
            <a:r>
              <a:rPr lang="ja-JP" altLang="en-US" sz="1400" dirty="0">
                <a:latin typeface="BIZ UDゴシック" panose="020B0400000000000000" pitchFamily="49" charset="-128"/>
                <a:ea typeface="BIZ UDゴシック" panose="020B0400000000000000" pitchFamily="49" charset="-128"/>
                <a:cs typeface="Meiryo" charset="-128"/>
              </a:rPr>
              <a:t>医療機関側から着信があるか</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オンラインで接続され</a:t>
            </a:r>
            <a:r>
              <a:rPr lang="ja-JP" altLang="en-US" sz="1400" spc="-700" dirty="0">
                <a:latin typeface="BIZ UDゴシック" panose="020B0400000000000000" pitchFamily="49" charset="-128"/>
                <a:ea typeface="BIZ UDゴシック" panose="020B0400000000000000" pitchFamily="49" charset="-128"/>
                <a:cs typeface="Meiryo" charset="-128"/>
              </a:rPr>
              <a:t>、</a:t>
            </a:r>
            <a:r>
              <a:rPr lang="ja-JP" altLang="en-US" sz="1400" dirty="0">
                <a:latin typeface="BIZ UDゴシック" panose="020B0400000000000000" pitchFamily="49" charset="-128"/>
                <a:ea typeface="BIZ UDゴシック" panose="020B0400000000000000" pitchFamily="49" charset="-128"/>
                <a:cs typeface="Meiryo" charset="-128"/>
              </a:rPr>
              <a:t>診察が開始します。</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本人確認後、症状説明：</a:t>
            </a:r>
            <a:r>
              <a:rPr lang="ja-JP" altLang="en-US" sz="1400" dirty="0">
                <a:latin typeface="BIZ UDゴシック" panose="020B0400000000000000" pitchFamily="49" charset="-128"/>
                <a:ea typeface="BIZ UDゴシック" panose="020B0400000000000000" pitchFamily="49" charset="-128"/>
                <a:cs typeface="Meiryo" charset="-128"/>
              </a:rPr>
              <a:t>受診を希望されるご本人であることを確認した後</a:t>
            </a:r>
            <a:r>
              <a:rPr lang="ja-JP" altLang="en-US" sz="1400" spc="-700" dirty="0">
                <a:latin typeface="BIZ UDゴシック" panose="020B0400000000000000" pitchFamily="49" charset="-128"/>
                <a:ea typeface="BIZ UDゴシック" panose="020B0400000000000000" pitchFamily="49" charset="-128"/>
                <a:cs typeface="Meiryo" charset="-128"/>
              </a:rPr>
              <a:t>、</a:t>
            </a:r>
            <a:endParaRPr lang="en-US" altLang="ja-JP" sz="1400"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latin typeface="BIZ UDゴシック" panose="020B0400000000000000" pitchFamily="49" charset="-128"/>
                <a:ea typeface="BIZ UDゴシック" panose="020B0400000000000000" pitchFamily="49" charset="-128"/>
                <a:cs typeface="Meiryo" charset="-128"/>
              </a:rPr>
              <a:t>症状などを説明します。</a:t>
            </a:r>
          </a:p>
          <a:p>
            <a:pPr>
              <a:tabLst>
                <a:tab pos="352425" algn="l"/>
              </a:tabLst>
            </a:pPr>
            <a:endParaRPr lang="en-US" altLang="ja-JP" sz="800" b="1" dirty="0">
              <a:latin typeface="BIZ UDゴシック" panose="020B0400000000000000" pitchFamily="49" charset="-128"/>
              <a:ea typeface="BIZ UDゴシック" panose="020B0400000000000000" pitchFamily="49" charset="-128"/>
              <a:cs typeface="Meiryo" charset="-128"/>
            </a:endParaRPr>
          </a:p>
          <a:p>
            <a:pPr>
              <a:tabLst>
                <a:tab pos="352425"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４</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charset="-128"/>
              </a:rPr>
              <a:t>診療後</a:t>
            </a:r>
            <a:endParaRPr lang="en-US" altLang="ja-JP" sz="1800" b="1" dirty="0">
              <a:solidFill>
                <a:srgbClr val="009650"/>
              </a:solidFill>
              <a:latin typeface="BIZ UDゴシック" panose="020B0400000000000000" pitchFamily="49" charset="-128"/>
              <a:ea typeface="BIZ UDゴシック" panose="020B0400000000000000" pitchFamily="49" charset="-128"/>
              <a:cs typeface="Meiryo" charset="-128"/>
            </a:endParaRPr>
          </a:p>
          <a:p>
            <a:pPr>
              <a:tabLst>
                <a:tab pos="352425" algn="l"/>
              </a:tabLst>
            </a:pPr>
            <a:r>
              <a:rPr lang="en-US" altLang="ja-JP" sz="1400" dirty="0">
                <a:latin typeface="BIZ UDゴシック" panose="020B0400000000000000" pitchFamily="49" charset="-128"/>
                <a:ea typeface="BIZ UDゴシック" panose="020B0400000000000000" pitchFamily="49" charset="-128"/>
                <a:cs typeface="Meiryo" charset="-128"/>
              </a:rPr>
              <a:t>	</a:t>
            </a:r>
            <a:r>
              <a:rPr lang="ja-JP" altLang="en-US" sz="1400"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医療機関への来訪を推奨される、また薬が処方されるなど症状により様々です。</a:t>
            </a:r>
            <a:endParaRPr lang="en-US" altLang="ja-JP" sz="1400"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tabLst>
                <a:tab pos="352425" algn="l"/>
              </a:tabLst>
            </a:pPr>
            <a:r>
              <a:rPr lang="ja-JP" altLang="en-US" sz="1400"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400"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医師の診療結果に従った行動をとってください。</a:t>
            </a:r>
            <a:endParaRPr lang="en-US" altLang="ja-JP" sz="1400"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tabLst>
                <a:tab pos="352425" algn="l"/>
              </a:tabLst>
            </a:pPr>
            <a:r>
              <a:rPr lang="ja-JP" altLang="en-US" sz="1400" dirty="0">
                <a:solidFill>
                  <a:srgbClr val="000000"/>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400"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薬の配送等も実施している薬局もあります。</a:t>
            </a:r>
            <a:endParaRPr lang="ja-JP" altLang="en-US" sz="14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spTree>
    <p:extLst>
      <p:ext uri="{BB962C8B-B14F-4D97-AF65-F5344CB8AC3E}">
        <p14:creationId xmlns:p14="http://schemas.microsoft.com/office/powerpoint/2010/main" val="5330297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8E57FD6A-338C-46A6-9B60-C14D6904EE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8E57FD6A-338C-46A6-9B60-C14D6904EE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38" name="Google Shape;238;p7"/>
          <p:cNvSpPr txBox="1"/>
          <p:nvPr/>
        </p:nvSpPr>
        <p:spPr>
          <a:xfrm>
            <a:off x="374617" y="1557652"/>
            <a:ext cx="2700000" cy="4387724"/>
          </a:xfrm>
          <a:prstGeom prst="rect">
            <a:avLst/>
          </a:prstGeom>
          <a:noFill/>
          <a:ln>
            <a:noFill/>
          </a:ln>
        </p:spPr>
        <p:txBody>
          <a:bodyPr spcFirstLastPara="1" wrap="square" lIns="0" tIns="12050" rIns="0" bIns="0" anchor="t" anchorCtr="0">
            <a:spAutoFit/>
          </a:bodyPr>
          <a:lstStyle/>
          <a:p>
            <a:pPr marL="9525" lvl="0">
              <a:tabLst>
                <a:tab pos="347663" algn="l"/>
              </a:tabLst>
            </a:pPr>
            <a:r>
              <a:rPr lang="ja-JP"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スワイプで画面</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lvl="0">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右下の</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アカウント</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9525" lvl="0">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に移動しダブル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18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kumimoji="0" lang="ja-JP" altLang="en-US"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rPr>
              <a:t>スワイプで</a:t>
            </a:r>
            <a:endParaRPr kumimoji="0" lang="en-US" altLang="ja-JP"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設定</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18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kumimoji="0" lang="ja-JP" altLang="en-US"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rPr>
              <a:t>スワイプで</a:t>
            </a:r>
            <a:endParaRPr kumimoji="0" lang="en-US" altLang="ja-JP" sz="1800" b="1" i="0" u="none" strike="noStrike" kern="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クレジットカード</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情報</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p>
          <a:p>
            <a:pPr marL="9525" marR="4343" lvl="0" algn="l" rtl="0">
              <a:spcBef>
                <a:spcPts val="85"/>
              </a:spcBef>
              <a:spcAft>
                <a:spcPts val="0"/>
              </a:spcAft>
              <a:buClr>
                <a:schemeClr val="dk1"/>
              </a:buClr>
              <a:buSzPts val="2400"/>
              <a:buFont typeface="Arial"/>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chemeClr val="dk1"/>
              </a:buClr>
              <a:buSzPts val="2400"/>
              <a:buFont typeface="Arial"/>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クレジットカード</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chemeClr val="dk1"/>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を追加</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2400" b="1"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nvGrpSpPr>
          <p:cNvPr id="243" name="Google Shape;243;p7"/>
          <p:cNvGrpSpPr/>
          <p:nvPr/>
        </p:nvGrpSpPr>
        <p:grpSpPr>
          <a:xfrm>
            <a:off x="2774220" y="2601135"/>
            <a:ext cx="441147" cy="400110"/>
            <a:chOff x="3501100" y="4812902"/>
            <a:chExt cx="441147" cy="400110"/>
          </a:xfrm>
        </p:grpSpPr>
        <p:sp>
          <p:nvSpPr>
            <p:cNvPr id="244" name="Google Shape;244;p7"/>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45" name="Google Shape;245;p7"/>
            <p:cNvSpPr/>
            <p:nvPr/>
          </p:nvSpPr>
          <p:spPr>
            <a:xfrm>
              <a:off x="3501100" y="4812902"/>
              <a:ext cx="441147"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grpSp>
        <p:nvGrpSpPr>
          <p:cNvPr id="246" name="Google Shape;246;p7"/>
          <p:cNvGrpSpPr/>
          <p:nvPr/>
        </p:nvGrpSpPr>
        <p:grpSpPr>
          <a:xfrm>
            <a:off x="4897620" y="2885737"/>
            <a:ext cx="441147" cy="400110"/>
            <a:chOff x="3501100" y="4812902"/>
            <a:chExt cx="441147" cy="400110"/>
          </a:xfrm>
        </p:grpSpPr>
        <p:sp>
          <p:nvSpPr>
            <p:cNvPr id="247" name="Google Shape;247;p7"/>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48" name="Google Shape;248;p7"/>
            <p:cNvSpPr/>
            <p:nvPr/>
          </p:nvSpPr>
          <p:spPr>
            <a:xfrm>
              <a:off x="3501100" y="4812902"/>
              <a:ext cx="441147"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pic>
        <p:nvPicPr>
          <p:cNvPr id="254" name="Google Shape;254;p7" descr="設定画面で「クレジットカード情報」をタップしている画像"/>
          <p:cNvPicPr preferRelativeResize="0">
            <a:picLocks noChangeAspect="1"/>
          </p:cNvPicPr>
          <p:nvPr/>
        </p:nvPicPr>
        <p:blipFill>
          <a:blip r:embed="rId6">
            <a:alphaModFix/>
          </a:blip>
          <a:stretch>
            <a:fillRect/>
          </a:stretch>
        </p:blipFill>
        <p:spPr>
          <a:xfrm>
            <a:off x="4978691" y="1997000"/>
            <a:ext cx="1622475" cy="3513138"/>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255" name="Google Shape;255;p7" descr="アカウント画面の「設定」をタップしている画像"/>
          <p:cNvPicPr preferRelativeResize="0">
            <a:picLocks noChangeAspect="1"/>
          </p:cNvPicPr>
          <p:nvPr/>
        </p:nvPicPr>
        <p:blipFill>
          <a:blip r:embed="rId7">
            <a:alphaModFix/>
          </a:blip>
          <a:stretch>
            <a:fillRect/>
          </a:stretch>
        </p:blipFill>
        <p:spPr>
          <a:xfrm>
            <a:off x="3030715" y="1994945"/>
            <a:ext cx="1620000" cy="3513138"/>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56" name="Google Shape;256;p7"/>
          <p:cNvSpPr/>
          <p:nvPr/>
        </p:nvSpPr>
        <p:spPr>
          <a:xfrm>
            <a:off x="3066715" y="3799530"/>
            <a:ext cx="154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58" name="Google Shape;258;p7"/>
          <p:cNvSpPr/>
          <p:nvPr/>
        </p:nvSpPr>
        <p:spPr>
          <a:xfrm>
            <a:off x="4987133" y="2946548"/>
            <a:ext cx="1605589" cy="27808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260" name="Google Shape;260;p7" descr="クレジットカード情報画面で「クレジットカードを追加」をタップしている画像"/>
          <p:cNvPicPr preferRelativeResize="0">
            <a:picLocks noChangeAspect="1"/>
          </p:cNvPicPr>
          <p:nvPr/>
        </p:nvPicPr>
        <p:blipFill>
          <a:blip r:embed="rId8">
            <a:alphaModFix/>
          </a:blip>
          <a:stretch>
            <a:fillRect/>
          </a:stretch>
        </p:blipFill>
        <p:spPr>
          <a:xfrm>
            <a:off x="6915517" y="1994945"/>
            <a:ext cx="1622475" cy="3513199"/>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61" name="Google Shape;261;p7"/>
          <p:cNvSpPr/>
          <p:nvPr/>
        </p:nvSpPr>
        <p:spPr>
          <a:xfrm>
            <a:off x="6943152" y="3044037"/>
            <a:ext cx="1548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9" name="Google Shape;227;g143519c7921_0_20">
            <a:extLst>
              <a:ext uri="{FF2B5EF4-FFF2-40B4-BE49-F238E27FC236}">
                <a16:creationId xmlns:a16="http://schemas.microsoft.com/office/drawing/2014/main" id="{7BE031CD-047F-451F-8D04-CF8BEFA1F9BE}"/>
              </a:ext>
            </a:extLst>
          </p:cNvPr>
          <p:cNvSpPr/>
          <p:nvPr/>
        </p:nvSpPr>
        <p:spPr>
          <a:xfrm>
            <a:off x="4233154" y="5274310"/>
            <a:ext cx="432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2" name="タイトル 9">
            <a:extLst>
              <a:ext uri="{FF2B5EF4-FFF2-40B4-BE49-F238E27FC236}">
                <a16:creationId xmlns:a16="http://schemas.microsoft.com/office/drawing/2014/main" id="{FDDA2747-DBA5-44E4-A04D-BE8E8CD8D716}"/>
              </a:ext>
            </a:extLst>
          </p:cNvPr>
          <p:cNvSpPr txBox="1">
            <a:spLocks/>
          </p:cNvSpPr>
          <p:nvPr/>
        </p:nvSpPr>
        <p:spPr>
          <a:xfrm>
            <a:off x="1598088" y="234436"/>
            <a:ext cx="704337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クレジットカード情報の入</a:t>
            </a:r>
            <a:r>
              <a:rPr lang="ja-JP" altLang="ja-JP" sz="3200" spc="-1250" dirty="0">
                <a:latin typeface="BIZ UDゴシック" panose="020B0400000000000000" pitchFamily="49" charset="-128"/>
                <a:ea typeface="BIZ UDゴシック" panose="020B0400000000000000" pitchFamily="49" charset="-128"/>
                <a:cs typeface="Meiryo"/>
                <a:sym typeface="Meiryo"/>
              </a:rPr>
              <a:t>力</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43" name="図形グループ 42"/>
          <p:cNvGrpSpPr/>
          <p:nvPr/>
        </p:nvGrpSpPr>
        <p:grpSpPr>
          <a:xfrm>
            <a:off x="4897619" y="2734530"/>
            <a:ext cx="296586" cy="293005"/>
            <a:chOff x="4232441" y="3995693"/>
            <a:chExt cx="296586" cy="293005"/>
          </a:xfrm>
        </p:grpSpPr>
        <p:sp>
          <p:nvSpPr>
            <p:cNvPr id="44" name="円/楕円 4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フリーフォーム 4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6" name="図形グループ 45"/>
          <p:cNvGrpSpPr/>
          <p:nvPr/>
        </p:nvGrpSpPr>
        <p:grpSpPr>
          <a:xfrm>
            <a:off x="2937438" y="3595039"/>
            <a:ext cx="296586" cy="293005"/>
            <a:chOff x="3546641" y="3995693"/>
            <a:chExt cx="296586" cy="293005"/>
          </a:xfrm>
        </p:grpSpPr>
        <p:sp>
          <p:nvSpPr>
            <p:cNvPr id="47" name="円/楕円 4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フリーフォーム 4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9" name="図形グループ 48"/>
          <p:cNvGrpSpPr/>
          <p:nvPr/>
        </p:nvGrpSpPr>
        <p:grpSpPr>
          <a:xfrm>
            <a:off x="4044325" y="5095689"/>
            <a:ext cx="296587" cy="293005"/>
            <a:chOff x="2897417" y="3995693"/>
            <a:chExt cx="296587" cy="293005"/>
          </a:xfrm>
        </p:grpSpPr>
        <p:sp>
          <p:nvSpPr>
            <p:cNvPr id="50" name="円/楕円 49"/>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テキスト ボックス 50"/>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 name="図形グループ 39">
            <a:extLst>
              <a:ext uri="{FF2B5EF4-FFF2-40B4-BE49-F238E27FC236}">
                <a16:creationId xmlns:a16="http://schemas.microsoft.com/office/drawing/2014/main" id="{0C3013C6-6D2A-7D10-9B30-E4B0EF2D98C3}"/>
              </a:ext>
            </a:extLst>
          </p:cNvPr>
          <p:cNvGrpSpPr/>
          <p:nvPr/>
        </p:nvGrpSpPr>
        <p:grpSpPr>
          <a:xfrm>
            <a:off x="6794859" y="2897534"/>
            <a:ext cx="296586" cy="293005"/>
            <a:chOff x="5101121" y="3995693"/>
            <a:chExt cx="296586" cy="293005"/>
          </a:xfrm>
        </p:grpSpPr>
        <p:sp>
          <p:nvSpPr>
            <p:cNvPr id="4" name="円/楕円 40">
              <a:extLst>
                <a:ext uri="{FF2B5EF4-FFF2-40B4-BE49-F238E27FC236}">
                  <a16:creationId xmlns:a16="http://schemas.microsoft.com/office/drawing/2014/main" id="{F2B49000-F357-04A4-949A-17A3E81E0A89}"/>
                </a:ext>
              </a:extLst>
            </p:cNvPr>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 name="フリーフォーム 41">
              <a:extLst>
                <a:ext uri="{FF2B5EF4-FFF2-40B4-BE49-F238E27FC236}">
                  <a16:creationId xmlns:a16="http://schemas.microsoft.com/office/drawing/2014/main" id="{B5AFA8E3-47B7-42A4-3DAC-BDD505797A74}"/>
                </a:ext>
              </a:extLst>
            </p:cNvPr>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3329E2D3-49A2-441A-96AE-7DD4A9862A8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3329E2D3-49A2-441A-96AE-7DD4A9862A8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69" name="Google Shape;269;g143519c7921_0_87"/>
          <p:cNvSpPr txBox="1"/>
          <p:nvPr/>
        </p:nvSpPr>
        <p:spPr>
          <a:xfrm>
            <a:off x="405497" y="1688780"/>
            <a:ext cx="2421944" cy="4228707"/>
          </a:xfrm>
          <a:prstGeom prst="rect">
            <a:avLst/>
          </a:prstGeom>
          <a:noFill/>
          <a:ln>
            <a:noFill/>
          </a:ln>
        </p:spPr>
        <p:txBody>
          <a:bodyPr spcFirstLastPara="1" wrap="square" lIns="0" tIns="12050" rIns="0" bIns="0" anchor="t" anchorCtr="0">
            <a:spAutoFit/>
          </a:bodyPr>
          <a:lstStyle/>
          <a:p>
            <a:pPr marL="9525" marR="0" lvl="0" algn="l" rtl="0">
              <a:spcBef>
                <a:spcPts val="0"/>
              </a:spcBef>
              <a:spcAft>
                <a:spcPts val="0"/>
              </a:spcAft>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❺</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スワイプで移動し、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カード番号、月</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年、</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セキュリティ番号、</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郵便番号を記入</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endParaRPr lang="en-US" altLang="ja-JP" sz="9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月</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年は月と西暦の</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　　下</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rPr>
              <a:t>2</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桁を記入。</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郵便番号のハイフン</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a:sym typeface="Meiryo"/>
              </a:rPr>
              <a:t>　　は必要ありません。</a:t>
            </a:r>
            <a:endParaRPr sz="16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❻</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全て入力し、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スワイプで</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登録</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移動してダブル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endParaRPr lang="en-US" altLang="ja-JP" sz="9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クレジットカードの</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登録</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は</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完了です</a:t>
            </a:r>
            <a:endParaRPr sz="2400" b="1"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nvGrpSpPr>
          <p:cNvPr id="274" name="Google Shape;274;g143519c7921_0_87"/>
          <p:cNvGrpSpPr/>
          <p:nvPr/>
        </p:nvGrpSpPr>
        <p:grpSpPr>
          <a:xfrm>
            <a:off x="2774220" y="2601135"/>
            <a:ext cx="441000" cy="400200"/>
            <a:chOff x="3501100" y="4812902"/>
            <a:chExt cx="441000" cy="400200"/>
          </a:xfrm>
        </p:grpSpPr>
        <p:sp>
          <p:nvSpPr>
            <p:cNvPr id="275" name="Google Shape;275;g143519c7921_0_87"/>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76" name="Google Shape;276;g143519c7921_0_87"/>
            <p:cNvSpPr/>
            <p:nvPr/>
          </p:nvSpPr>
          <p:spPr>
            <a:xfrm>
              <a:off x="3501100" y="4812902"/>
              <a:ext cx="441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grpSp>
        <p:nvGrpSpPr>
          <p:cNvPr id="277" name="Google Shape;277;g143519c7921_0_87"/>
          <p:cNvGrpSpPr/>
          <p:nvPr/>
        </p:nvGrpSpPr>
        <p:grpSpPr>
          <a:xfrm>
            <a:off x="4897620" y="2885737"/>
            <a:ext cx="441000" cy="400200"/>
            <a:chOff x="3501100" y="4812902"/>
            <a:chExt cx="441000" cy="400200"/>
          </a:xfrm>
        </p:grpSpPr>
        <p:sp>
          <p:nvSpPr>
            <p:cNvPr id="278" name="Google Shape;278;g143519c7921_0_87"/>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79" name="Google Shape;279;g143519c7921_0_87"/>
            <p:cNvSpPr/>
            <p:nvPr/>
          </p:nvSpPr>
          <p:spPr>
            <a:xfrm>
              <a:off x="3501100" y="4812902"/>
              <a:ext cx="441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pic>
        <p:nvPicPr>
          <p:cNvPr id="285" name="Google Shape;285;g143519c7921_0_87" descr="クレジットカード登録画面でクレジットカード情報を入力している画像"/>
          <p:cNvPicPr preferRelativeResize="0">
            <a:picLocks noChangeAspect="1"/>
          </p:cNvPicPr>
          <p:nvPr/>
        </p:nvPicPr>
        <p:blipFill rotWithShape="1">
          <a:blip r:embed="rId6">
            <a:alphaModFix/>
          </a:blip>
          <a:srcRect t="2600" b="-2600"/>
          <a:stretch/>
        </p:blipFill>
        <p:spPr>
          <a:xfrm>
            <a:off x="3045249" y="1987494"/>
            <a:ext cx="1620000" cy="350784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286" name="Google Shape;286;g143519c7921_0_87" descr="クレジットカード登録画面でカード情報登録後、「登録」をタップしている画像"/>
          <p:cNvPicPr preferRelativeResize="0">
            <a:picLocks noChangeAspect="1"/>
          </p:cNvPicPr>
          <p:nvPr/>
        </p:nvPicPr>
        <p:blipFill>
          <a:blip r:embed="rId7">
            <a:alphaModFix/>
          </a:blip>
          <a:stretch>
            <a:fillRect/>
          </a:stretch>
        </p:blipFill>
        <p:spPr>
          <a:xfrm>
            <a:off x="4976277" y="1987498"/>
            <a:ext cx="1620000" cy="3507831"/>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287" name="Google Shape;287;g143519c7921_0_87" descr="登録したクレジットカード一覧が表示された画面の画像"/>
          <p:cNvPicPr preferRelativeResize="0">
            <a:picLocks noChangeAspect="1"/>
          </p:cNvPicPr>
          <p:nvPr/>
        </p:nvPicPr>
        <p:blipFill rotWithShape="1">
          <a:blip r:embed="rId8">
            <a:alphaModFix/>
          </a:blip>
          <a:srcRect l="-92" r="-682"/>
          <a:stretch/>
        </p:blipFill>
        <p:spPr>
          <a:xfrm>
            <a:off x="6919543" y="1988216"/>
            <a:ext cx="1613638" cy="3506400"/>
          </a:xfrm>
          <a:prstGeom prst="rect">
            <a:avLst/>
          </a:prstGeom>
          <a:noFill/>
          <a:ln w="9525">
            <a:solidFill>
              <a:schemeClr val="tx1">
                <a:lumMod val="50000"/>
                <a:lumOff val="50000"/>
              </a:schemeClr>
            </a:solidFill>
          </a:ln>
        </p:spPr>
      </p:pic>
      <p:sp>
        <p:nvSpPr>
          <p:cNvPr id="289" name="Google Shape;289;g143519c7921_0_87"/>
          <p:cNvSpPr/>
          <p:nvPr/>
        </p:nvSpPr>
        <p:spPr>
          <a:xfrm>
            <a:off x="5014038" y="5146461"/>
            <a:ext cx="154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93" name="Google Shape;293;g143519c7921_0_87"/>
          <p:cNvSpPr/>
          <p:nvPr/>
        </p:nvSpPr>
        <p:spPr>
          <a:xfrm>
            <a:off x="3024000" y="2685487"/>
            <a:ext cx="1620000" cy="743513"/>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1" name="タイトル 9">
            <a:extLst>
              <a:ext uri="{FF2B5EF4-FFF2-40B4-BE49-F238E27FC236}">
                <a16:creationId xmlns:a16="http://schemas.microsoft.com/office/drawing/2014/main" id="{FDDA2747-DBA5-44E4-A04D-BE8E8CD8D716}"/>
              </a:ext>
            </a:extLst>
          </p:cNvPr>
          <p:cNvSpPr txBox="1">
            <a:spLocks/>
          </p:cNvSpPr>
          <p:nvPr/>
        </p:nvSpPr>
        <p:spPr>
          <a:xfrm>
            <a:off x="1598088" y="252113"/>
            <a:ext cx="704337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【4</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クレジットカード情報の入</a:t>
            </a:r>
            <a:r>
              <a:rPr lang="ja-JP" altLang="ja-JP" sz="3200" spc="-1250" dirty="0">
                <a:latin typeface="BIZ UDゴシック" panose="020B0400000000000000" pitchFamily="49" charset="-128"/>
                <a:ea typeface="BIZ UDゴシック" panose="020B0400000000000000" pitchFamily="49" charset="-128"/>
                <a:cs typeface="Meiryo"/>
                <a:sym typeface="Meiryo"/>
              </a:rPr>
              <a:t>力</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38" name="図形グループ 37"/>
          <p:cNvGrpSpPr/>
          <p:nvPr/>
        </p:nvGrpSpPr>
        <p:grpSpPr>
          <a:xfrm>
            <a:off x="4917424" y="4997456"/>
            <a:ext cx="296586" cy="293005"/>
            <a:chOff x="6801905" y="3995693"/>
            <a:chExt cx="296586" cy="293005"/>
          </a:xfrm>
        </p:grpSpPr>
        <p:sp>
          <p:nvSpPr>
            <p:cNvPr id="39" name="円/楕円 38"/>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フリーフォーム 39"/>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1" name="図形グループ 40"/>
          <p:cNvGrpSpPr/>
          <p:nvPr/>
        </p:nvGrpSpPr>
        <p:grpSpPr>
          <a:xfrm>
            <a:off x="2887037" y="2518530"/>
            <a:ext cx="296586" cy="293005"/>
            <a:chOff x="5878361" y="3995693"/>
            <a:chExt cx="296586" cy="293005"/>
          </a:xfrm>
        </p:grpSpPr>
        <p:sp>
          <p:nvSpPr>
            <p:cNvPr id="42" name="円/楕円 41"/>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300" name="Google Shape;300;p8"/>
          <p:cNvSpPr txBox="1"/>
          <p:nvPr/>
        </p:nvSpPr>
        <p:spPr>
          <a:xfrm>
            <a:off x="401754" y="1897899"/>
            <a:ext cx="2597273" cy="4362076"/>
          </a:xfrm>
          <a:prstGeom prst="rect">
            <a:avLst/>
          </a:prstGeom>
          <a:noFill/>
          <a:ln>
            <a:noFill/>
          </a:ln>
        </p:spPr>
        <p:txBody>
          <a:bodyPr spcFirstLastPara="1" wrap="square" lIns="0" tIns="12050" rIns="0" bIns="0" anchor="t" anchorCtr="0">
            <a:spAutoFit/>
          </a:bodyPr>
          <a:lstStyle/>
          <a:p>
            <a:pPr marL="9525" marR="0" lvl="0" algn="l" rtl="0">
              <a:spcBef>
                <a:spcPts val="0"/>
              </a:spcBef>
              <a:spcAft>
                <a:spcPts val="0"/>
              </a:spcAft>
              <a:buClr>
                <a:srgbClr val="000000"/>
              </a:buClr>
              <a:buSzPts val="2400"/>
              <a:buFont typeface="Arial"/>
              <a:buNone/>
              <a:tabLst>
                <a:tab pos="347663"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18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ja-JP" sz="1800" b="1" dirty="0">
                <a:latin typeface="BIZ UDゴシック" panose="020B0400000000000000" pitchFamily="49" charset="-128"/>
                <a:ea typeface="BIZ UDゴシック" panose="020B0400000000000000" pitchFamily="49" charset="-128"/>
                <a:cs typeface="Meiryo"/>
                <a:sym typeface="Meiryo"/>
              </a:rPr>
              <a:t>curon</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の</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ホーム画面</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をスワイプで移動し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クロン施設コードを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お持ちの場合</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 </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None/>
              <a:tabLst>
                <a:tab pos="347663"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スワイプで移動し、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None/>
              <a:tabLst>
                <a:tab pos="347663"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表示画面に</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4</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桁の</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クロン施設コード</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9525" marR="4343" lvl="0" algn="l" rtl="0">
              <a:spcBef>
                <a:spcPts val="85"/>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を入力</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47663"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最下部の</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47663"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医療機関を検索</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移動しダブル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検索結果が表示</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47663"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されます</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301" name="Google Shape;301;p8"/>
          <p:cNvSpPr txBox="1"/>
          <p:nvPr/>
        </p:nvSpPr>
        <p:spPr>
          <a:xfrm>
            <a:off x="517734" y="1350152"/>
            <a:ext cx="4495200" cy="461635"/>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1800"/>
              <a:buFont typeface="Meiryo"/>
              <a:buNone/>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クロン施設</a:t>
            </a:r>
            <a:r>
              <a:rPr lang="ja-JP" altLang="en-US" sz="18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コードをお持ちの場合</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pic>
        <p:nvPicPr>
          <p:cNvPr id="303" name="Google Shape;303;p8" descr="クロンのホーム画面の「クロン施設コードをお持ちの場合」をタップしている画像"/>
          <p:cNvPicPr preferRelativeResize="0">
            <a:picLocks noChangeAspect="1"/>
          </p:cNvPicPr>
          <p:nvPr/>
        </p:nvPicPr>
        <p:blipFill>
          <a:blip r:embed="rId3">
            <a:alphaModFix/>
          </a:blip>
          <a:stretch>
            <a:fillRect/>
          </a:stretch>
        </p:blipFill>
        <p:spPr>
          <a:xfrm>
            <a:off x="3200552" y="1995333"/>
            <a:ext cx="1620000" cy="3507867"/>
          </a:xfrm>
          <a:prstGeom prst="rect">
            <a:avLst/>
          </a:prstGeom>
          <a:noFill/>
          <a:ln w="9525">
            <a:solidFill>
              <a:schemeClr val="tx1">
                <a:lumMod val="50000"/>
                <a:lumOff val="50000"/>
              </a:schemeClr>
            </a:solidFill>
          </a:ln>
        </p:spPr>
      </p:pic>
      <p:pic>
        <p:nvPicPr>
          <p:cNvPr id="308" name="Google Shape;308;p8" descr="施設コードを入力画面で「クロン施設コード」を入力し「医療機関を検索」をタップしている画像"/>
          <p:cNvPicPr preferRelativeResize="0">
            <a:picLocks noChangeAspect="1"/>
          </p:cNvPicPr>
          <p:nvPr/>
        </p:nvPicPr>
        <p:blipFill rotWithShape="1">
          <a:blip r:embed="rId4">
            <a:alphaModFix/>
          </a:blip>
          <a:srcRect l="3200" r="-3200"/>
          <a:stretch/>
        </p:blipFill>
        <p:spPr>
          <a:xfrm>
            <a:off x="5081709" y="1995333"/>
            <a:ext cx="1620000" cy="3507867"/>
          </a:xfrm>
          <a:prstGeom prst="rect">
            <a:avLst/>
          </a:prstGeom>
          <a:noFill/>
          <a:ln w="9525">
            <a:solidFill>
              <a:schemeClr val="tx1">
                <a:lumMod val="50000"/>
                <a:lumOff val="50000"/>
              </a:schemeClr>
            </a:solidFill>
          </a:ln>
        </p:spPr>
      </p:pic>
      <p:pic>
        <p:nvPicPr>
          <p:cNvPr id="313" name="Google Shape;313;p8" descr="検索結果の医療機関が表示された画面の画像"/>
          <p:cNvPicPr preferRelativeResize="0">
            <a:picLocks noChangeAspect="1"/>
          </p:cNvPicPr>
          <p:nvPr/>
        </p:nvPicPr>
        <p:blipFill>
          <a:blip r:embed="rId5">
            <a:alphaModFix/>
          </a:blip>
          <a:stretch>
            <a:fillRect/>
          </a:stretch>
        </p:blipFill>
        <p:spPr>
          <a:xfrm>
            <a:off x="6960843" y="1993200"/>
            <a:ext cx="1626011" cy="3510000"/>
          </a:xfrm>
          <a:prstGeom prst="rect">
            <a:avLst/>
          </a:prstGeom>
          <a:noFill/>
          <a:ln w="9525">
            <a:solidFill>
              <a:schemeClr val="tx1">
                <a:lumMod val="50000"/>
                <a:lumOff val="50000"/>
              </a:schemeClr>
            </a:solidFill>
          </a:ln>
        </p:spPr>
      </p:pic>
      <p:sp>
        <p:nvSpPr>
          <p:cNvPr id="315" name="Google Shape;315;p8"/>
          <p:cNvSpPr/>
          <p:nvPr/>
        </p:nvSpPr>
        <p:spPr>
          <a:xfrm>
            <a:off x="3222141" y="3781791"/>
            <a:ext cx="1548000" cy="43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16" name="Google Shape;316;p8"/>
          <p:cNvSpPr/>
          <p:nvPr/>
        </p:nvSpPr>
        <p:spPr>
          <a:xfrm>
            <a:off x="5107423" y="3346054"/>
            <a:ext cx="1548000"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17" name="Google Shape;317;p8"/>
          <p:cNvSpPr/>
          <p:nvPr/>
        </p:nvSpPr>
        <p:spPr>
          <a:xfrm>
            <a:off x="5107423" y="4199035"/>
            <a:ext cx="1548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7" name="タイトル 9">
            <a:extLst>
              <a:ext uri="{FF2B5EF4-FFF2-40B4-BE49-F238E27FC236}">
                <a16:creationId xmlns:a16="http://schemas.microsoft.com/office/drawing/2014/main" id="{FDDA2747-DBA5-44E4-A04D-BE8E8CD8D716}"/>
              </a:ext>
            </a:extLst>
          </p:cNvPr>
          <p:cNvSpPr txBox="1">
            <a:spLocks/>
          </p:cNvSpPr>
          <p:nvPr/>
        </p:nvSpPr>
        <p:spPr>
          <a:xfrm>
            <a:off x="1598088" y="236774"/>
            <a:ext cx="7043379"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受診したい医療機関を検</a:t>
            </a:r>
            <a:r>
              <a:rPr lang="ja-JP" altLang="ja-JP" sz="3200" spc="-1250" dirty="0">
                <a:latin typeface="BIZ UDゴシック" panose="020B0400000000000000" pitchFamily="49" charset="-128"/>
                <a:ea typeface="BIZ UDゴシック" panose="020B0400000000000000" pitchFamily="49" charset="-128"/>
                <a:cs typeface="Meiryo"/>
                <a:sym typeface="Meiryo"/>
              </a:rPr>
              <a:t>索</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34" name="図形グループ 33"/>
          <p:cNvGrpSpPr/>
          <p:nvPr/>
        </p:nvGrpSpPr>
        <p:grpSpPr>
          <a:xfrm>
            <a:off x="6831321" y="1846697"/>
            <a:ext cx="296586" cy="293005"/>
            <a:chOff x="5101121" y="3995693"/>
            <a:chExt cx="296586" cy="293005"/>
          </a:xfrm>
        </p:grpSpPr>
        <p:sp>
          <p:nvSpPr>
            <p:cNvPr id="35" name="円/楕円 3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フリーフォーム 3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7" name="図形グループ 36"/>
          <p:cNvGrpSpPr/>
          <p:nvPr/>
        </p:nvGrpSpPr>
        <p:grpSpPr>
          <a:xfrm>
            <a:off x="4950164" y="4059701"/>
            <a:ext cx="296586" cy="293005"/>
            <a:chOff x="4232441" y="3995693"/>
            <a:chExt cx="296586" cy="293005"/>
          </a:xfrm>
        </p:grpSpPr>
        <p:sp>
          <p:nvSpPr>
            <p:cNvPr id="38" name="円/楕円 37"/>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フリーフォーム 38"/>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0" name="図形グループ 39"/>
          <p:cNvGrpSpPr/>
          <p:nvPr/>
        </p:nvGrpSpPr>
        <p:grpSpPr>
          <a:xfrm>
            <a:off x="4950866" y="3166023"/>
            <a:ext cx="296586" cy="293005"/>
            <a:chOff x="3546641" y="3995693"/>
            <a:chExt cx="296586" cy="293005"/>
          </a:xfrm>
        </p:grpSpPr>
        <p:sp>
          <p:nvSpPr>
            <p:cNvPr id="41" name="円/楕円 40"/>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3" name="図形グループ 42"/>
          <p:cNvGrpSpPr/>
          <p:nvPr/>
        </p:nvGrpSpPr>
        <p:grpSpPr>
          <a:xfrm>
            <a:off x="3020616" y="3607756"/>
            <a:ext cx="296587" cy="293005"/>
            <a:chOff x="2897417" y="3995693"/>
            <a:chExt cx="296587" cy="293005"/>
          </a:xfrm>
        </p:grpSpPr>
        <p:sp>
          <p:nvSpPr>
            <p:cNvPr id="44" name="円/楕円 43"/>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テキスト ボックス 44"/>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 name="テキスト ボックス 1">
            <a:extLst>
              <a:ext uri="{FF2B5EF4-FFF2-40B4-BE49-F238E27FC236}">
                <a16:creationId xmlns:a16="http://schemas.microsoft.com/office/drawing/2014/main" id="{8F868EEF-5ECA-2637-9D3D-A93BA24DF768}"/>
              </a:ext>
            </a:extLst>
          </p:cNvPr>
          <p:cNvSpPr txBox="1"/>
          <p:nvPr/>
        </p:nvSpPr>
        <p:spPr>
          <a:xfrm>
            <a:off x="2821259" y="5600847"/>
            <a:ext cx="5843654" cy="845809"/>
          </a:xfrm>
          <a:prstGeom prst="rect">
            <a:avLst/>
          </a:prstGeom>
          <a:noFill/>
        </p:spPr>
        <p:txBody>
          <a:bodyPr wrap="square" rtlCol="0">
            <a:spAutoFit/>
          </a:bodyPr>
          <a:lstStyle/>
          <a:p>
            <a:r>
              <a:rPr lang="en-US" altLang="ja-JP" b="1"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b="1"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受診したい医療機関が出てこない場合には、お探しの医療機関が</a:t>
            </a:r>
            <a:r>
              <a:rPr lang="en-US" altLang="ja-JP" b="1" dirty="0" err="1">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curon</a:t>
            </a:r>
            <a:r>
              <a:rPr lang="ja-JP" altLang="en-US" b="1"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を利用したオンライン診療に対応していない可能性があります。</a:t>
            </a:r>
            <a:endParaRPr lang="ja-JP" altLang="en-US" b="1" dirty="0">
              <a:solidFill>
                <a:srgbClr val="009650"/>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8" name="Google Shape;328;p9"/>
          <p:cNvSpPr txBox="1"/>
          <p:nvPr/>
        </p:nvSpPr>
        <p:spPr>
          <a:xfrm>
            <a:off x="684538" y="2186264"/>
            <a:ext cx="3147874" cy="1212496"/>
          </a:xfrm>
          <a:prstGeom prst="rect">
            <a:avLst/>
          </a:prstGeom>
          <a:noFill/>
          <a:ln>
            <a:noFill/>
          </a:ln>
        </p:spPr>
        <p:txBody>
          <a:bodyPr spcFirstLastPara="1" wrap="square" lIns="0" tIns="12050" rIns="0" bIns="0" anchor="t" anchorCtr="0">
            <a:spAutoFit/>
          </a:bodyPr>
          <a:lstStyle/>
          <a:p>
            <a:pPr marL="9525" marR="0" lvl="0" algn="l" rtl="0">
              <a:spcBef>
                <a:spcPts val="0"/>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ja-JP" sz="1800" b="1" dirty="0">
                <a:latin typeface="BIZ UDゴシック" panose="020B0400000000000000" pitchFamily="49" charset="-128"/>
                <a:ea typeface="BIZ UDゴシック" panose="020B0400000000000000" pitchFamily="49" charset="-128"/>
                <a:cs typeface="Meiryo"/>
                <a:sym typeface="Meiryo"/>
              </a:rPr>
              <a:t>curon</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の</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ホーム画面</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スワイプで移動し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医療機関を探して予約</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する場合</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329" name="Google Shape;329;p9"/>
          <p:cNvSpPr txBox="1"/>
          <p:nvPr/>
        </p:nvSpPr>
        <p:spPr>
          <a:xfrm>
            <a:off x="520955" y="1409503"/>
            <a:ext cx="4041900" cy="461635"/>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1800"/>
              <a:buFont typeface="Meiryo"/>
              <a:buNone/>
            </a:pPr>
            <a:r>
              <a:rPr 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医療機関を探して予約する場合</a:t>
            </a:r>
            <a:endParaRPr sz="18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pic>
        <p:nvPicPr>
          <p:cNvPr id="332" name="Google Shape;332;p9" descr="クロンホーム画面で「医療機関を探して予約する場合」をタップしている画像"/>
          <p:cNvPicPr preferRelativeResize="0">
            <a:picLocks noChangeAspect="1"/>
          </p:cNvPicPr>
          <p:nvPr/>
        </p:nvPicPr>
        <p:blipFill>
          <a:blip r:embed="rId3">
            <a:alphaModFix/>
          </a:blip>
          <a:stretch>
            <a:fillRect/>
          </a:stretch>
        </p:blipFill>
        <p:spPr>
          <a:xfrm>
            <a:off x="4581146" y="1453890"/>
            <a:ext cx="2161296" cy="4680000"/>
          </a:xfrm>
          <a:prstGeom prst="rect">
            <a:avLst/>
          </a:prstGeom>
          <a:noFill/>
          <a:ln w="9525">
            <a:solidFill>
              <a:schemeClr val="tx1">
                <a:lumMod val="50000"/>
                <a:lumOff val="50000"/>
              </a:schemeClr>
            </a:solidFill>
          </a:ln>
        </p:spPr>
      </p:pic>
      <p:pic>
        <p:nvPicPr>
          <p:cNvPr id="337" name="Google Shape;337;p9"/>
          <p:cNvPicPr preferRelativeResize="0"/>
          <p:nvPr/>
        </p:nvPicPr>
        <p:blipFill>
          <a:blip r:embed="rId4">
            <a:alphaModFix/>
          </a:blip>
          <a:stretch>
            <a:fillRect/>
          </a:stretch>
        </p:blipFill>
        <p:spPr>
          <a:xfrm>
            <a:off x="152400" y="4889550"/>
            <a:ext cx="9525" cy="9525"/>
          </a:xfrm>
          <a:prstGeom prst="rect">
            <a:avLst/>
          </a:prstGeom>
          <a:noFill/>
          <a:ln>
            <a:noFill/>
          </a:ln>
        </p:spPr>
      </p:pic>
      <p:pic>
        <p:nvPicPr>
          <p:cNvPr id="339" name="Google Shape;339;p9"/>
          <p:cNvPicPr preferRelativeResize="0"/>
          <p:nvPr/>
        </p:nvPicPr>
        <p:blipFill>
          <a:blip r:embed="rId4">
            <a:alphaModFix/>
          </a:blip>
          <a:stretch>
            <a:fillRect/>
          </a:stretch>
        </p:blipFill>
        <p:spPr>
          <a:xfrm>
            <a:off x="152400" y="5051475"/>
            <a:ext cx="9525" cy="9525"/>
          </a:xfrm>
          <a:prstGeom prst="rect">
            <a:avLst/>
          </a:prstGeom>
          <a:noFill/>
          <a:ln>
            <a:noFill/>
          </a:ln>
        </p:spPr>
      </p:pic>
      <p:sp>
        <p:nvSpPr>
          <p:cNvPr id="340" name="Google Shape;340;p9"/>
          <p:cNvSpPr/>
          <p:nvPr/>
        </p:nvSpPr>
        <p:spPr>
          <a:xfrm>
            <a:off x="4739866" y="4379622"/>
            <a:ext cx="1836000" cy="57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19" name="タイトル 9">
            <a:extLst>
              <a:ext uri="{FF2B5EF4-FFF2-40B4-BE49-F238E27FC236}">
                <a16:creationId xmlns:a16="http://schemas.microsoft.com/office/drawing/2014/main" id="{FDDA2747-DBA5-44E4-A04D-BE8E8CD8D716}"/>
              </a:ext>
            </a:extLst>
          </p:cNvPr>
          <p:cNvSpPr txBox="1">
            <a:spLocks/>
          </p:cNvSpPr>
          <p:nvPr/>
        </p:nvSpPr>
        <p:spPr>
          <a:xfrm>
            <a:off x="1546533" y="219611"/>
            <a:ext cx="6795285"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受診したい医療機関を検</a:t>
            </a:r>
            <a:r>
              <a:rPr lang="ja-JP" altLang="ja-JP" sz="3200" spc="-1250" dirty="0">
                <a:latin typeface="BIZ UDゴシック" panose="020B0400000000000000" pitchFamily="49" charset="-128"/>
                <a:ea typeface="BIZ UDゴシック" panose="020B0400000000000000" pitchFamily="49" charset="-128"/>
                <a:cs typeface="Meiryo"/>
                <a:sym typeface="Meiryo"/>
              </a:rPr>
              <a:t>索</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21" name="図形グループ 20"/>
          <p:cNvGrpSpPr/>
          <p:nvPr/>
        </p:nvGrpSpPr>
        <p:grpSpPr>
          <a:xfrm>
            <a:off x="4589057" y="4242581"/>
            <a:ext cx="296587" cy="293005"/>
            <a:chOff x="2897417" y="3995693"/>
            <a:chExt cx="296587" cy="293005"/>
          </a:xfrm>
        </p:grpSpPr>
        <p:sp>
          <p:nvSpPr>
            <p:cNvPr id="22" name="円/楕円 21"/>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テキスト ボックス 22"/>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 name="図 2" descr="位置情報の許可表示で、「一度だけ許可」、「Appの使用中は許可」のいずれか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1182" y="1978168"/>
            <a:ext cx="1620000" cy="3526571"/>
          </a:xfrm>
          <a:prstGeom prst="rect">
            <a:avLst/>
          </a:prstGeom>
        </p:spPr>
      </p:pic>
      <p:graphicFrame>
        <p:nvGraphicFramePr>
          <p:cNvPr id="2" name="オブジェクト 1" hidden="1">
            <a:extLst>
              <a:ext uri="{FF2B5EF4-FFF2-40B4-BE49-F238E27FC236}">
                <a16:creationId xmlns:a16="http://schemas.microsoft.com/office/drawing/2014/main" id="{60E34444-93B3-4B19-9C7F-6F8A1D4AFC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353" imgH="353" progId="TCLayout.ActiveDocument.1">
                  <p:embed/>
                </p:oleObj>
              </mc:Choice>
              <mc:Fallback>
                <p:oleObj name="think-cell スライド" r:id="rId5" imgW="353" imgH="353" progId="TCLayout.ActiveDocument.1">
                  <p:embed/>
                  <p:pic>
                    <p:nvPicPr>
                      <p:cNvPr id="2" name="オブジェクト 1" hidden="1">
                        <a:extLst>
                          <a:ext uri="{FF2B5EF4-FFF2-40B4-BE49-F238E27FC236}">
                            <a16:creationId xmlns:a16="http://schemas.microsoft.com/office/drawing/2014/main" id="{60E34444-93B3-4B19-9C7F-6F8A1D4AFC4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48" name="Google Shape;348;g1424c8524af_1_57"/>
          <p:cNvSpPr txBox="1"/>
          <p:nvPr/>
        </p:nvSpPr>
        <p:spPr>
          <a:xfrm>
            <a:off x="323764" y="1907180"/>
            <a:ext cx="2767170" cy="3613153"/>
          </a:xfrm>
          <a:prstGeom prst="rect">
            <a:avLst/>
          </a:prstGeom>
          <a:noFill/>
          <a:ln>
            <a:noFill/>
          </a:ln>
        </p:spPr>
        <p:txBody>
          <a:bodyPr spcFirstLastPara="1" wrap="square" lIns="0" tIns="12050" rIns="0" bIns="0" anchor="t" anchorCtr="0">
            <a:spAutoFit/>
          </a:bodyPr>
          <a:lstStyle/>
          <a:p>
            <a:pPr marL="9525" marR="0" lvl="0" algn="l" rtl="0">
              <a:spcBef>
                <a:spcPts val="0"/>
              </a:spcBef>
              <a:spcAft>
                <a:spcPts val="0"/>
              </a:spcAft>
              <a:buNone/>
              <a:tabLst>
                <a:tab pos="355600"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位置情報</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の使用</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への</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許可表示</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一度だけ許可</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Appの使用中は許可</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のいずれかを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スワイプ　</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で</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選択し</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lgn="l" rtl="0">
              <a:spcBef>
                <a:spcPts val="0"/>
              </a:spcBef>
              <a:spcAft>
                <a:spcPts val="0"/>
              </a:spcAft>
              <a:buClr>
                <a:schemeClr val="dk1"/>
              </a:buClr>
              <a:buFont typeface="Arial"/>
              <a:buNone/>
              <a:tabLst>
                <a:tab pos="355600"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初診可能</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p>
          <a:p>
            <a:pPr marL="9525" lvl="0" algn="l" rtl="0">
              <a:spcBef>
                <a:spcPts val="0"/>
              </a:spcBef>
              <a:spcAft>
                <a:spcPts val="0"/>
              </a:spcAft>
              <a:buClr>
                <a:schemeClr val="dk1"/>
              </a:buClr>
              <a:buFont typeface="Arial"/>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本日予約可能</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p>
          <a:p>
            <a:pPr marL="9525" lvl="0" algn="l" rtl="0">
              <a:spcBef>
                <a:spcPts val="0"/>
              </a:spcBef>
              <a:spcAft>
                <a:spcPts val="0"/>
              </a:spcAft>
              <a:buClr>
                <a:schemeClr val="dk1"/>
              </a:buClr>
              <a:buFont typeface="Arial"/>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施設コード入力</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p>
          <a:p>
            <a:pPr marL="9525" lvl="0" algn="l" rtl="0">
              <a:spcBef>
                <a:spcPts val="0"/>
              </a:spcBef>
              <a:spcAft>
                <a:spcPts val="0"/>
              </a:spcAft>
              <a:buClr>
                <a:schemeClr val="dk1"/>
              </a:buClr>
              <a:buFont typeface="Arial"/>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の中から選択し、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lgn="l" rtl="0">
              <a:spcBef>
                <a:spcPts val="0"/>
              </a:spcBef>
              <a:spcAft>
                <a:spcPts val="0"/>
              </a:spcAft>
              <a:buClr>
                <a:schemeClr val="dk1"/>
              </a:buClr>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lgn="l" rtl="0">
              <a:spcBef>
                <a:spcPts val="0"/>
              </a:spcBef>
              <a:spcAft>
                <a:spcPts val="0"/>
              </a:spcAft>
              <a:buClr>
                <a:schemeClr val="dk1"/>
              </a:buClr>
              <a:buFont typeface="Arial"/>
              <a:buNone/>
              <a:tabLst>
                <a:tab pos="355600"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結果が表示されます</a:t>
            </a:r>
            <a:endParaRPr sz="1800" b="1"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nvGrpSpPr>
          <p:cNvPr id="352" name="Google Shape;352;g1424c8524af_1_57"/>
          <p:cNvGrpSpPr/>
          <p:nvPr/>
        </p:nvGrpSpPr>
        <p:grpSpPr>
          <a:xfrm>
            <a:off x="5269095" y="2885737"/>
            <a:ext cx="441000" cy="400200"/>
            <a:chOff x="3501100" y="4812902"/>
            <a:chExt cx="441000" cy="400200"/>
          </a:xfrm>
        </p:grpSpPr>
        <p:sp>
          <p:nvSpPr>
            <p:cNvPr id="353" name="Google Shape;353;g1424c8524af_1_57"/>
            <p:cNvSpPr/>
            <p:nvPr/>
          </p:nvSpPr>
          <p:spPr>
            <a:xfrm>
              <a:off x="3613673" y="4876800"/>
              <a:ext cx="216000" cy="2160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54" name="Google Shape;354;g1424c8524af_1_57"/>
            <p:cNvSpPr/>
            <p:nvPr/>
          </p:nvSpPr>
          <p:spPr>
            <a:xfrm>
              <a:off x="3501100" y="4812902"/>
              <a:ext cx="441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sp>
        <p:nvSpPr>
          <p:cNvPr id="357" name="Google Shape;357;g1424c8524af_1_57"/>
          <p:cNvSpPr txBox="1"/>
          <p:nvPr/>
        </p:nvSpPr>
        <p:spPr>
          <a:xfrm>
            <a:off x="4468000" y="4551550"/>
            <a:ext cx="441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BIZ UDゴシック" panose="020B0400000000000000" pitchFamily="49" charset="-128"/>
              <a:ea typeface="BIZ UDゴシック" panose="020B0400000000000000" pitchFamily="49" charset="-128"/>
            </a:endParaRPr>
          </a:p>
        </p:txBody>
      </p:sp>
      <p:sp>
        <p:nvSpPr>
          <p:cNvPr id="359" name="Google Shape;359;g1424c8524af_1_57"/>
          <p:cNvSpPr txBox="1"/>
          <p:nvPr/>
        </p:nvSpPr>
        <p:spPr>
          <a:xfrm>
            <a:off x="524733" y="1351832"/>
            <a:ext cx="5127825" cy="73863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ja-JP"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位置情報</a:t>
            </a:r>
            <a:r>
              <a:rPr lang="ja-JP" altLang="en-US"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の</a:t>
            </a:r>
            <a:r>
              <a:rPr lang="ja-JP" altLang="en-US" sz="1800" b="1">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使用</a:t>
            </a:r>
            <a:r>
              <a:rPr lang="ja-JP" sz="1800" b="1">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を</a:t>
            </a:r>
            <a:r>
              <a:rPr lang="en-US" altLang="ja-JP" sz="1800" b="1">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1800" b="1">
                <a:solidFill>
                  <a:srgbClr val="009650"/>
                </a:solidFill>
                <a:latin typeface="BIZ UDゴシック" panose="020B0400000000000000" pitchFamily="49" charset="-128"/>
                <a:ea typeface="BIZ UDゴシック" panose="020B0400000000000000" pitchFamily="49" charset="-128"/>
                <a:cs typeface="Meiryo"/>
                <a:sym typeface="Meiryo"/>
              </a:rPr>
              <a:t>許可</a:t>
            </a:r>
            <a:r>
              <a:rPr lang="en-US" altLang="ja-JP"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する場合</a:t>
            </a:r>
            <a:endParaRPr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endParaRPr>
          </a:p>
          <a:p>
            <a:pPr marL="0" lvl="0" indent="0" algn="l" rtl="0">
              <a:spcBef>
                <a:spcPts val="0"/>
              </a:spcBef>
              <a:spcAft>
                <a:spcPts val="0"/>
              </a:spcAft>
              <a:buNone/>
            </a:pPr>
            <a:endParaRPr sz="1800" b="1" dirty="0">
              <a:solidFill>
                <a:schemeClr val="dk1"/>
              </a:solidFill>
              <a:highlight>
                <a:srgbClr val="FFFF00"/>
              </a:highlight>
              <a:latin typeface="BIZ UDゴシック" panose="020B0400000000000000" pitchFamily="49" charset="-128"/>
              <a:ea typeface="BIZ UDゴシック" panose="020B0400000000000000" pitchFamily="49" charset="-128"/>
              <a:cs typeface="Meiryo"/>
              <a:sym typeface="Meiryo"/>
            </a:endParaRPr>
          </a:p>
        </p:txBody>
      </p:sp>
      <p:pic>
        <p:nvPicPr>
          <p:cNvPr id="365" name="Google Shape;365;g1424c8524af_1_57" descr="医療機関検索画面で「初診可能」、「本日予約可能」、「診療コード入力」のいずれかをタップしている画像"/>
          <p:cNvPicPr preferRelativeResize="0">
            <a:picLocks noChangeAspect="1"/>
          </p:cNvPicPr>
          <p:nvPr/>
        </p:nvPicPr>
        <p:blipFill>
          <a:blip r:embed="rId7">
            <a:alphaModFix/>
          </a:blip>
          <a:stretch>
            <a:fillRect/>
          </a:stretch>
        </p:blipFill>
        <p:spPr>
          <a:xfrm>
            <a:off x="5073313" y="1978168"/>
            <a:ext cx="1629312" cy="3528000"/>
          </a:xfrm>
          <a:prstGeom prst="rect">
            <a:avLst/>
          </a:prstGeom>
          <a:noFill/>
          <a:ln w="9525">
            <a:solidFill>
              <a:schemeClr val="tx1">
                <a:lumMod val="50000"/>
                <a:lumOff val="50000"/>
              </a:schemeClr>
            </a:solidFill>
          </a:ln>
        </p:spPr>
      </p:pic>
      <p:pic>
        <p:nvPicPr>
          <p:cNvPr id="370" name="Google Shape;370;g1424c8524af_1_57" descr="検索結果の医療機関一覧が表示された画像"/>
          <p:cNvPicPr preferRelativeResize="0">
            <a:picLocks noChangeAspect="1"/>
          </p:cNvPicPr>
          <p:nvPr/>
        </p:nvPicPr>
        <p:blipFill>
          <a:blip r:embed="rId8">
            <a:alphaModFix/>
          </a:blip>
          <a:stretch>
            <a:fillRect/>
          </a:stretch>
        </p:blipFill>
        <p:spPr>
          <a:xfrm>
            <a:off x="6918169" y="1999641"/>
            <a:ext cx="1629320" cy="3528000"/>
          </a:xfrm>
          <a:prstGeom prst="rect">
            <a:avLst/>
          </a:prstGeom>
          <a:noFill/>
          <a:ln w="9525">
            <a:solidFill>
              <a:schemeClr val="tx1">
                <a:lumMod val="50000"/>
                <a:lumOff val="50000"/>
              </a:schemeClr>
            </a:solidFill>
          </a:ln>
        </p:spPr>
      </p:pic>
      <p:sp>
        <p:nvSpPr>
          <p:cNvPr id="371" name="Google Shape;371;g1424c8524af_1_57"/>
          <p:cNvSpPr/>
          <p:nvPr/>
        </p:nvSpPr>
        <p:spPr>
          <a:xfrm>
            <a:off x="3431719" y="4124792"/>
            <a:ext cx="1218900" cy="4002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73" name="Google Shape;373;g1424c8524af_1_57"/>
          <p:cNvSpPr>
            <a:spLocks/>
          </p:cNvSpPr>
          <p:nvPr/>
        </p:nvSpPr>
        <p:spPr>
          <a:xfrm>
            <a:off x="5110209" y="2652779"/>
            <a:ext cx="1548000" cy="46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4" name="タイトル 9">
            <a:extLst>
              <a:ext uri="{FF2B5EF4-FFF2-40B4-BE49-F238E27FC236}">
                <a16:creationId xmlns:a16="http://schemas.microsoft.com/office/drawing/2014/main" id="{FDDA2747-DBA5-44E4-A04D-BE8E8CD8D716}"/>
              </a:ext>
            </a:extLst>
          </p:cNvPr>
          <p:cNvSpPr txBox="1">
            <a:spLocks/>
          </p:cNvSpPr>
          <p:nvPr/>
        </p:nvSpPr>
        <p:spPr>
          <a:xfrm>
            <a:off x="1598088" y="140505"/>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受診したい医療機関を検</a:t>
            </a:r>
            <a:r>
              <a:rPr lang="ja-JP" altLang="ja-JP" sz="3200" spc="-1250" dirty="0">
                <a:latin typeface="BIZ UDゴシック" panose="020B0400000000000000" pitchFamily="49" charset="-128"/>
                <a:ea typeface="BIZ UDゴシック" panose="020B0400000000000000" pitchFamily="49" charset="-128"/>
                <a:cs typeface="Meiryo"/>
                <a:sym typeface="Meiryo"/>
              </a:rPr>
              <a:t>索</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41" name="図形グループ 40"/>
          <p:cNvGrpSpPr/>
          <p:nvPr/>
        </p:nvGrpSpPr>
        <p:grpSpPr>
          <a:xfrm>
            <a:off x="6774473" y="1846853"/>
            <a:ext cx="296586" cy="293005"/>
            <a:chOff x="5101121" y="3995693"/>
            <a:chExt cx="296586" cy="293005"/>
          </a:xfrm>
        </p:grpSpPr>
        <p:sp>
          <p:nvSpPr>
            <p:cNvPr id="42" name="円/楕円 41"/>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4" name="図形グループ 43"/>
          <p:cNvGrpSpPr/>
          <p:nvPr/>
        </p:nvGrpSpPr>
        <p:grpSpPr>
          <a:xfrm>
            <a:off x="5000234" y="2476253"/>
            <a:ext cx="296586" cy="293005"/>
            <a:chOff x="4232441" y="3995693"/>
            <a:chExt cx="296586" cy="293005"/>
          </a:xfrm>
        </p:grpSpPr>
        <p:sp>
          <p:nvSpPr>
            <p:cNvPr id="45" name="円/楕円 44"/>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7" name="図形グループ 46"/>
          <p:cNvGrpSpPr/>
          <p:nvPr/>
        </p:nvGrpSpPr>
        <p:grpSpPr>
          <a:xfrm>
            <a:off x="3310360" y="3956196"/>
            <a:ext cx="296586" cy="293005"/>
            <a:chOff x="3546641" y="3995693"/>
            <a:chExt cx="296586" cy="293005"/>
          </a:xfrm>
        </p:grpSpPr>
        <p:sp>
          <p:nvSpPr>
            <p:cNvPr id="48" name="円/楕円 47"/>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フリーフォーム 48"/>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45" name="図 44" descr="位置情報の許可表示で、「許可しない」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9282" y="2238634"/>
            <a:ext cx="1446249" cy="2880000"/>
          </a:xfrm>
          <a:prstGeom prst="rect">
            <a:avLst/>
          </a:prstGeom>
        </p:spPr>
      </p:pic>
      <p:pic>
        <p:nvPicPr>
          <p:cNvPr id="406" name="Google Shape;406;g1424c8524af_1_111" descr="医療機関検索画面の最上部にある｢診療科目・病院名をさがす｣をタップしている画像"/>
          <p:cNvPicPr preferRelativeResize="0">
            <a:picLocks noChangeAspect="1"/>
          </p:cNvPicPr>
          <p:nvPr/>
        </p:nvPicPr>
        <p:blipFill>
          <a:blip r:embed="rId5">
            <a:alphaModFix/>
          </a:blip>
          <a:stretch>
            <a:fillRect/>
          </a:stretch>
        </p:blipFill>
        <p:spPr>
          <a:xfrm>
            <a:off x="4447929" y="2614990"/>
            <a:ext cx="1446249" cy="2880000"/>
          </a:xfrm>
          <a:prstGeom prst="rect">
            <a:avLst/>
          </a:prstGeom>
          <a:noFill/>
          <a:ln w="9525">
            <a:solidFill>
              <a:schemeClr val="tx1">
                <a:lumMod val="50000"/>
                <a:lumOff val="50000"/>
              </a:schemeClr>
            </a:solidFill>
          </a:ln>
        </p:spPr>
      </p:pic>
      <p:graphicFrame>
        <p:nvGraphicFramePr>
          <p:cNvPr id="2" name="オブジェクト 1" hidden="1">
            <a:extLst>
              <a:ext uri="{FF2B5EF4-FFF2-40B4-BE49-F238E27FC236}">
                <a16:creationId xmlns:a16="http://schemas.microsoft.com/office/drawing/2014/main" id="{1789B2CC-4E45-426C-B186-4A03402DCE7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6" imgW="353" imgH="353" progId="TCLayout.ActiveDocument.1">
                  <p:embed/>
                </p:oleObj>
              </mc:Choice>
              <mc:Fallback>
                <p:oleObj name="think-cell スライド" r:id="rId6" imgW="353" imgH="353" progId="TCLayout.ActiveDocument.1">
                  <p:embed/>
                  <p:pic>
                    <p:nvPicPr>
                      <p:cNvPr id="2" name="オブジェクト 1" hidden="1">
                        <a:extLst>
                          <a:ext uri="{FF2B5EF4-FFF2-40B4-BE49-F238E27FC236}">
                            <a16:creationId xmlns:a16="http://schemas.microsoft.com/office/drawing/2014/main" id="{1789B2CC-4E45-426C-B186-4A03402DCE7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83" name="Google Shape;383;g1424c8524af_1_111"/>
          <p:cNvSpPr txBox="1"/>
          <p:nvPr/>
        </p:nvSpPr>
        <p:spPr>
          <a:xfrm>
            <a:off x="396654" y="2294580"/>
            <a:ext cx="2634269" cy="3520820"/>
          </a:xfrm>
          <a:prstGeom prst="rect">
            <a:avLst/>
          </a:prstGeom>
          <a:noFill/>
          <a:ln>
            <a:noFill/>
          </a:ln>
        </p:spPr>
        <p:txBody>
          <a:bodyPr spcFirstLastPara="1" wrap="square" lIns="0" tIns="12050" rIns="0" bIns="0" anchor="t" anchorCtr="0">
            <a:spAutoFit/>
          </a:bodyPr>
          <a:lstStyle/>
          <a:p>
            <a:pPr marL="9525" marR="0" lvl="0" algn="l" rtl="0">
              <a:spcBef>
                <a:spcPts val="0"/>
              </a:spcBef>
              <a:spcAft>
                <a:spcPts val="0"/>
              </a:spcAft>
              <a:buClr>
                <a:srgbClr val="000000"/>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位置情報</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の使用</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への</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許可表示</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許可しない</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最上部</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診療科</a:t>
            </a:r>
            <a:r>
              <a:rPr lang="ja-JP" sz="1800" b="1" spc="-300" dirty="0">
                <a:solidFill>
                  <a:schemeClr val="dk1"/>
                </a:solidFill>
                <a:latin typeface="BIZ UDゴシック" panose="020B0400000000000000" pitchFamily="49" charset="-128"/>
                <a:ea typeface="BIZ UDゴシック" panose="020B0400000000000000" pitchFamily="49" charset="-128"/>
                <a:cs typeface="Meiryo"/>
                <a:sym typeface="Meiryo"/>
              </a:rPr>
              <a:t>目・</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病院名を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さがす</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に移動し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検索ワードを入力</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検索</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a:buClr>
                <a:schemeClr val="dk1"/>
              </a:buClr>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❺</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結果が表示されます</a:t>
            </a:r>
            <a:endParaRPr sz="1800" b="1"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394" name="Google Shape;394;g1424c8524af_1_111"/>
          <p:cNvSpPr txBox="1"/>
          <p:nvPr/>
        </p:nvSpPr>
        <p:spPr>
          <a:xfrm>
            <a:off x="533204" y="1351832"/>
            <a:ext cx="5341797" cy="461635"/>
          </a:xfrm>
          <a:prstGeom prst="rect">
            <a:avLst/>
          </a:prstGeom>
          <a:noFill/>
          <a:ln>
            <a:noFill/>
          </a:ln>
        </p:spPr>
        <p:txBody>
          <a:bodyPr spcFirstLastPara="1" wrap="square" lIns="91425" tIns="91425" rIns="91425" bIns="91425" anchor="t" anchorCtr="0">
            <a:spAutoFit/>
          </a:bodyPr>
          <a:lstStyle/>
          <a:p>
            <a:r>
              <a:rPr lang="ja-JP"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位置情報</a:t>
            </a:r>
            <a:r>
              <a:rPr lang="ja-JP" altLang="en-US"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の</a:t>
            </a:r>
            <a:r>
              <a:rPr lang="ja-JP" altLang="en-US" sz="1800" b="1">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使用</a:t>
            </a:r>
            <a:r>
              <a:rPr lang="ja-JP" sz="1800" b="1">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を</a:t>
            </a:r>
            <a:r>
              <a:rPr lang="en-US" altLang="ja-JP" sz="1800" b="1">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a:t>
            </a:r>
            <a:r>
              <a:rPr lang="ja-JP" sz="1800" b="1">
                <a:solidFill>
                  <a:srgbClr val="009650"/>
                </a:solidFill>
                <a:latin typeface="BIZ UDゴシック" panose="020B0400000000000000" pitchFamily="49" charset="-128"/>
                <a:ea typeface="BIZ UDゴシック" panose="020B0400000000000000" pitchFamily="49" charset="-128"/>
                <a:cs typeface="Meiryo"/>
                <a:sym typeface="Meiryo"/>
              </a:rPr>
              <a:t>許可</a:t>
            </a:r>
            <a:r>
              <a:rPr lang="ja-JP" sz="1800" b="1" dirty="0">
                <a:solidFill>
                  <a:srgbClr val="009650"/>
                </a:solidFill>
                <a:latin typeface="BIZ UDゴシック" panose="020B0400000000000000" pitchFamily="49" charset="-128"/>
                <a:ea typeface="BIZ UDゴシック" panose="020B0400000000000000" pitchFamily="49" charset="-128"/>
                <a:cs typeface="Meiryo"/>
                <a:sym typeface="Meiryo"/>
              </a:rPr>
              <a:t>しない</a:t>
            </a:r>
            <a:r>
              <a:rPr lang="en-US" altLang="ja-JP"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rgbClr val="009650"/>
                </a:solidFill>
                <a:highlight>
                  <a:schemeClr val="lt1"/>
                </a:highlight>
                <a:latin typeface="BIZ UDゴシック" panose="020B0400000000000000" pitchFamily="49" charset="-128"/>
                <a:ea typeface="BIZ UDゴシック" panose="020B0400000000000000" pitchFamily="49" charset="-128"/>
                <a:cs typeface="Meiryo"/>
                <a:sym typeface="Meiryo"/>
              </a:rPr>
              <a:t>場合</a:t>
            </a:r>
            <a:endParaRPr sz="1800" b="1" dirty="0">
              <a:solidFill>
                <a:srgbClr val="009650"/>
              </a:solidFill>
              <a:highlight>
                <a:srgbClr val="FFFF00"/>
              </a:highlight>
              <a:latin typeface="BIZ UDゴシック" panose="020B0400000000000000" pitchFamily="49" charset="-128"/>
              <a:ea typeface="BIZ UDゴシック" panose="020B0400000000000000" pitchFamily="49" charset="-128"/>
              <a:cs typeface="Meiryo"/>
              <a:sym typeface="Meiryo"/>
            </a:endParaRPr>
          </a:p>
        </p:txBody>
      </p:sp>
      <p:sp>
        <p:nvSpPr>
          <p:cNvPr id="6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62" name="タイトル 9">
            <a:extLst>
              <a:ext uri="{FF2B5EF4-FFF2-40B4-BE49-F238E27FC236}">
                <a16:creationId xmlns:a16="http://schemas.microsoft.com/office/drawing/2014/main" id="{FDDA2747-DBA5-44E4-A04D-BE8E8CD8D716}"/>
              </a:ext>
            </a:extLst>
          </p:cNvPr>
          <p:cNvSpPr txBox="1">
            <a:spLocks/>
          </p:cNvSpPr>
          <p:nvPr/>
        </p:nvSpPr>
        <p:spPr>
          <a:xfrm>
            <a:off x="1598088" y="140505"/>
            <a:ext cx="720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err="1">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【5</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受診したい医療機関を検</a:t>
            </a:r>
            <a:r>
              <a:rPr lang="ja-JP" altLang="ja-JP" sz="3200" spc="-1250" dirty="0">
                <a:latin typeface="BIZ UDゴシック" panose="020B0400000000000000" pitchFamily="49" charset="-128"/>
                <a:ea typeface="BIZ UDゴシック" panose="020B0400000000000000" pitchFamily="49" charset="-128"/>
                <a:cs typeface="Meiryo"/>
                <a:sym typeface="Meiryo"/>
              </a:rPr>
              <a:t>索</a:t>
            </a:r>
            <a:endParaRPr kumimoji="0" lang="ja-JP" altLang="en-US" sz="3200" b="0" kern="0" dirty="0">
              <a:latin typeface="BIZ UDゴシック" panose="020B0400000000000000" pitchFamily="49" charset="-128"/>
              <a:ea typeface="BIZ UDゴシック" panose="020B0400000000000000" pitchFamily="49" charset="-128"/>
            </a:endParaRPr>
          </a:p>
        </p:txBody>
      </p:sp>
      <p:sp>
        <p:nvSpPr>
          <p:cNvPr id="409" name="Google Shape;409;g1424c8524af_1_111"/>
          <p:cNvSpPr/>
          <p:nvPr/>
        </p:nvSpPr>
        <p:spPr>
          <a:xfrm>
            <a:off x="4411687" y="2910399"/>
            <a:ext cx="1440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10" name="Google Shape;410;g1424c8524af_1_111"/>
          <p:cNvSpPr/>
          <p:nvPr/>
        </p:nvSpPr>
        <p:spPr>
          <a:xfrm>
            <a:off x="3367321" y="4263929"/>
            <a:ext cx="1044000" cy="21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75" name="図形グループ 74"/>
          <p:cNvGrpSpPr/>
          <p:nvPr/>
        </p:nvGrpSpPr>
        <p:grpSpPr>
          <a:xfrm>
            <a:off x="4322632" y="2698729"/>
            <a:ext cx="296586" cy="293005"/>
            <a:chOff x="3546641" y="3995693"/>
            <a:chExt cx="296586" cy="293005"/>
          </a:xfrm>
        </p:grpSpPr>
        <p:sp>
          <p:nvSpPr>
            <p:cNvPr id="76" name="円/楕円 75"/>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7" name="フリーフォーム 76"/>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3" name="テキスト ボックス 2">
            <a:extLst>
              <a:ext uri="{FF2B5EF4-FFF2-40B4-BE49-F238E27FC236}">
                <a16:creationId xmlns:a16="http://schemas.microsoft.com/office/drawing/2014/main" id="{BF522C34-2DD5-CE05-9D32-662ACB870B36}"/>
              </a:ext>
            </a:extLst>
          </p:cNvPr>
          <p:cNvSpPr txBox="1"/>
          <p:nvPr/>
        </p:nvSpPr>
        <p:spPr>
          <a:xfrm>
            <a:off x="533204" y="1756800"/>
            <a:ext cx="7964021" cy="323165"/>
          </a:xfrm>
          <a:prstGeom prst="rect">
            <a:avLst/>
          </a:prstGeom>
          <a:noFill/>
        </p:spPr>
        <p:txBody>
          <a:bodyPr wrap="square" rtlCol="0">
            <a:spAutoFit/>
          </a:bodyPr>
          <a:lstStyle/>
          <a:p>
            <a:pPr marL="9525" marR="0" lvl="0" algn="l" rtl="0">
              <a:spcBef>
                <a:spcPts val="0"/>
              </a:spcBef>
              <a:spcAft>
                <a:spcPts val="0"/>
              </a:spcAft>
              <a:buClr>
                <a:srgbClr val="000000"/>
              </a:buClr>
              <a:buSzPts val="2400"/>
              <a:buFont typeface="Arial"/>
              <a:buNone/>
              <a:tabLst>
                <a:tab pos="355600" algn="l"/>
              </a:tabLst>
            </a:pPr>
            <a:r>
              <a:rPr lang="en-US" altLang="ja-JP" sz="1500" b="1" dirty="0" err="1">
                <a:solidFill>
                  <a:schemeClr val="tx1"/>
                </a:solidFill>
                <a:latin typeface="BIZ UDゴシック" panose="020B0400000000000000" pitchFamily="49" charset="-128"/>
                <a:ea typeface="BIZ UDゴシック" panose="020B0400000000000000" pitchFamily="49" charset="-128"/>
                <a:cs typeface="Meiryo"/>
                <a:sym typeface="Meiryo"/>
              </a:rPr>
              <a:t>curon</a:t>
            </a:r>
            <a:r>
              <a:rPr lang="ja-JP" altLang="en-US" sz="1500" b="1" dirty="0">
                <a:solidFill>
                  <a:schemeClr val="tx1"/>
                </a:solidFill>
                <a:latin typeface="BIZ UDゴシック" panose="020B0400000000000000" pitchFamily="49" charset="-128"/>
                <a:ea typeface="BIZ UDゴシック" panose="020B0400000000000000" pitchFamily="49" charset="-128"/>
                <a:cs typeface="Meiryo"/>
                <a:sym typeface="Meiryo"/>
              </a:rPr>
              <a:t>の</a:t>
            </a:r>
            <a:r>
              <a:rPr lang="ja-JP" altLang="ja-JP" sz="1500" b="1" dirty="0">
                <a:solidFill>
                  <a:schemeClr val="dk1"/>
                </a:solidFill>
                <a:latin typeface="BIZ UDゴシック" panose="020B0400000000000000" pitchFamily="49" charset="-128"/>
                <a:ea typeface="BIZ UDゴシック" panose="020B0400000000000000" pitchFamily="49" charset="-128"/>
                <a:cs typeface="Meiryo"/>
                <a:sym typeface="Meiryo"/>
              </a:rPr>
              <a:t>ホーム画面</a:t>
            </a:r>
            <a:r>
              <a:rPr lang="ja-JP" altLang="en-US" sz="1500" b="1" dirty="0">
                <a:solidFill>
                  <a:schemeClr val="dk1"/>
                </a:solidFill>
                <a:latin typeface="BIZ UDゴシック" panose="020B0400000000000000" pitchFamily="49" charset="-128"/>
                <a:ea typeface="BIZ UDゴシック" panose="020B0400000000000000" pitchFamily="49" charset="-128"/>
                <a:cs typeface="Meiryo"/>
                <a:sym typeface="Meiryo"/>
              </a:rPr>
              <a:t>をスワイプで移動し</a:t>
            </a:r>
            <a:r>
              <a:rPr lang="en-US" altLang="ja-JP" sz="15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ja-JP" sz="15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医療機関を探して予約する場合</a:t>
            </a:r>
            <a:r>
              <a:rPr lang="en-US" altLang="ja-JP" sz="15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ja-JP" sz="15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500" b="1" dirty="0">
                <a:solidFill>
                  <a:schemeClr val="dk1"/>
                </a:solidFill>
                <a:latin typeface="BIZ UDゴシック" panose="020B0400000000000000" pitchFamily="49" charset="-128"/>
                <a:ea typeface="BIZ UDゴシック" panose="020B0400000000000000" pitchFamily="49" charset="-128"/>
                <a:cs typeface="Meiryo"/>
                <a:sym typeface="Meiryo"/>
              </a:rPr>
              <a:t>ダブルタップ。</a:t>
            </a:r>
            <a:endParaRPr kumimoji="1" lang="ja-JP" altLang="en-US" sz="1500" dirty="0"/>
          </a:p>
        </p:txBody>
      </p:sp>
      <p:pic>
        <p:nvPicPr>
          <p:cNvPr id="407" name="Google Shape;407;g1424c8524af_1_111" descr="検索ボックスに診療科目や病院名のような検索ワードを入力し「検索」をタップしている画像"/>
          <p:cNvPicPr preferRelativeResize="0">
            <a:picLocks noChangeAspect="1"/>
          </p:cNvPicPr>
          <p:nvPr/>
        </p:nvPicPr>
        <p:blipFill>
          <a:blip r:embed="rId8">
            <a:alphaModFix/>
          </a:blip>
          <a:stretch>
            <a:fillRect/>
          </a:stretch>
        </p:blipFill>
        <p:spPr>
          <a:xfrm>
            <a:off x="5727253" y="3039929"/>
            <a:ext cx="1414954" cy="2880000"/>
          </a:xfrm>
          <a:prstGeom prst="rect">
            <a:avLst/>
          </a:prstGeom>
          <a:noFill/>
          <a:ln w="9525">
            <a:solidFill>
              <a:schemeClr val="tx1">
                <a:lumMod val="50000"/>
                <a:lumOff val="50000"/>
              </a:schemeClr>
            </a:solidFill>
          </a:ln>
        </p:spPr>
      </p:pic>
      <p:sp>
        <p:nvSpPr>
          <p:cNvPr id="412" name="Google Shape;412;g1424c8524af_1_111"/>
          <p:cNvSpPr/>
          <p:nvPr/>
        </p:nvSpPr>
        <p:spPr>
          <a:xfrm>
            <a:off x="5766104" y="3155470"/>
            <a:ext cx="1332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50" name="Google Shape;432;g1424c8524af_1_160" descr="検索結果の医療機関一覧が表示された画像">
            <a:extLst>
              <a:ext uri="{FF2B5EF4-FFF2-40B4-BE49-F238E27FC236}">
                <a16:creationId xmlns:a16="http://schemas.microsoft.com/office/drawing/2014/main" id="{5CE63F43-2E73-432C-9FD1-12A37DD3666C}"/>
              </a:ext>
            </a:extLst>
          </p:cNvPr>
          <p:cNvPicPr preferRelativeResize="0">
            <a:picLocks noChangeAspect="1"/>
          </p:cNvPicPr>
          <p:nvPr/>
        </p:nvPicPr>
        <p:blipFill>
          <a:blip r:embed="rId9">
            <a:alphaModFix/>
          </a:blip>
          <a:stretch>
            <a:fillRect/>
          </a:stretch>
        </p:blipFill>
        <p:spPr>
          <a:xfrm>
            <a:off x="7096162" y="3429000"/>
            <a:ext cx="1401063" cy="2880000"/>
          </a:xfrm>
          <a:prstGeom prst="rect">
            <a:avLst/>
          </a:prstGeom>
          <a:noFill/>
          <a:ln w="9525">
            <a:solidFill>
              <a:schemeClr val="tx1">
                <a:lumMod val="50000"/>
                <a:lumOff val="50000"/>
              </a:schemeClr>
            </a:solidFill>
          </a:ln>
        </p:spPr>
      </p:pic>
      <p:grpSp>
        <p:nvGrpSpPr>
          <p:cNvPr id="66" name="図形グループ 65"/>
          <p:cNvGrpSpPr/>
          <p:nvPr/>
        </p:nvGrpSpPr>
        <p:grpSpPr>
          <a:xfrm>
            <a:off x="7114794" y="3385629"/>
            <a:ext cx="296586" cy="293005"/>
            <a:chOff x="5878361" y="3995693"/>
            <a:chExt cx="296586" cy="293005"/>
          </a:xfrm>
        </p:grpSpPr>
        <p:sp>
          <p:nvSpPr>
            <p:cNvPr id="67" name="円/楕円 66"/>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フリーフォーム 67"/>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408" name="Google Shape;408;g1424c8524af_1_111"/>
          <p:cNvSpPr/>
          <p:nvPr/>
        </p:nvSpPr>
        <p:spPr>
          <a:xfrm>
            <a:off x="5723926" y="5465745"/>
            <a:ext cx="1332000"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69" name="図形グループ 68"/>
          <p:cNvGrpSpPr/>
          <p:nvPr/>
        </p:nvGrpSpPr>
        <p:grpSpPr>
          <a:xfrm>
            <a:off x="5668721" y="5296391"/>
            <a:ext cx="296586" cy="293005"/>
            <a:chOff x="5101121" y="3995693"/>
            <a:chExt cx="296586" cy="293005"/>
          </a:xfrm>
        </p:grpSpPr>
        <p:sp>
          <p:nvSpPr>
            <p:cNvPr id="70" name="円/楕円 69"/>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1" name="フリーフォーム 70"/>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2" name="図形グループ 71"/>
          <p:cNvGrpSpPr/>
          <p:nvPr/>
        </p:nvGrpSpPr>
        <p:grpSpPr>
          <a:xfrm>
            <a:off x="5646780" y="2969529"/>
            <a:ext cx="296586" cy="293005"/>
            <a:chOff x="4232441" y="3995693"/>
            <a:chExt cx="296586" cy="293005"/>
          </a:xfrm>
        </p:grpSpPr>
        <p:sp>
          <p:nvSpPr>
            <p:cNvPr id="73" name="円/楕円 72"/>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4" name="フリーフォーム 73"/>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 name="図形グループ 20">
            <a:extLst>
              <a:ext uri="{FF2B5EF4-FFF2-40B4-BE49-F238E27FC236}">
                <a16:creationId xmlns:a16="http://schemas.microsoft.com/office/drawing/2014/main" id="{E33C437B-2835-B233-8176-699CB8CA80A7}"/>
              </a:ext>
            </a:extLst>
          </p:cNvPr>
          <p:cNvGrpSpPr/>
          <p:nvPr/>
        </p:nvGrpSpPr>
        <p:grpSpPr>
          <a:xfrm>
            <a:off x="3210057" y="4054990"/>
            <a:ext cx="296587" cy="293005"/>
            <a:chOff x="2897417" y="3995693"/>
            <a:chExt cx="296587" cy="293005"/>
          </a:xfrm>
        </p:grpSpPr>
        <p:sp>
          <p:nvSpPr>
            <p:cNvPr id="5" name="円/楕円 21">
              <a:extLst>
                <a:ext uri="{FF2B5EF4-FFF2-40B4-BE49-F238E27FC236}">
                  <a16:creationId xmlns:a16="http://schemas.microsoft.com/office/drawing/2014/main" id="{1E48746F-3C8A-DD4F-4F85-DAAD4FC6C278}"/>
                </a:ext>
              </a:extLst>
            </p:cNvPr>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テキスト ボックス 5">
              <a:extLst>
                <a:ext uri="{FF2B5EF4-FFF2-40B4-BE49-F238E27FC236}">
                  <a16:creationId xmlns:a16="http://schemas.microsoft.com/office/drawing/2014/main" id="{B4D0B85F-EFBF-ABBD-BE5C-7F2D418BFB87}"/>
                </a:ext>
              </a:extLst>
            </p:cNvPr>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12"/>
          <p:cNvSpPr txBox="1"/>
          <p:nvPr/>
        </p:nvSpPr>
        <p:spPr>
          <a:xfrm>
            <a:off x="1780308" y="1943100"/>
            <a:ext cx="6984000" cy="4155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ここ</a:t>
            </a:r>
            <a:r>
              <a:rPr lang="ja-JP" sz="4800" b="1">
                <a:solidFill>
                  <a:srgbClr val="009650"/>
                </a:solidFill>
                <a:latin typeface="BIZ UDゴシック" panose="020B0400000000000000" pitchFamily="49" charset="-128"/>
                <a:ea typeface="BIZ UDゴシック" panose="020B0400000000000000" pitchFamily="49" charset="-128"/>
                <a:cs typeface="Meiryo"/>
                <a:sym typeface="Meiryo"/>
              </a:rPr>
              <a:t>からは</a:t>
            </a:r>
            <a:r>
              <a:rPr lang="en-US" altLang="ja-JP" sz="4800" b="1">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4800" b="1">
                <a:solidFill>
                  <a:srgbClr val="009650"/>
                </a:solidFill>
                <a:latin typeface="BIZ UDゴシック" panose="020B0400000000000000" pitchFamily="49" charset="-128"/>
                <a:ea typeface="BIZ UDゴシック" panose="020B0400000000000000" pitchFamily="49" charset="-128"/>
                <a:cs typeface="Meiryo"/>
                <a:sym typeface="Meiryo"/>
              </a:rPr>
              <a:t>初診</a:t>
            </a:r>
            <a:r>
              <a:rPr lang="en-US" alt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*の</a:t>
            </a: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場合のフロー説明です</a:t>
            </a: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lvl="0">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その医療機関に初めてかかる場合です。</a:t>
            </a:r>
            <a:endParaRPr sz="24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B050"/>
              </a:solidFill>
              <a:latin typeface="BIZ UDゴシック" panose="020B0400000000000000" pitchFamily="49" charset="-128"/>
              <a:ea typeface="BIZ UDゴシック" panose="020B0400000000000000" pitchFamily="49" charset="-128"/>
              <a:cs typeface="Meiryo"/>
              <a:sym typeface="Meiryo"/>
            </a:endParaRPr>
          </a:p>
        </p:txBody>
      </p:sp>
      <p:sp>
        <p:nvSpPr>
          <p:cNvPr id="440" name="Google Shape;440;p12" descr="「クロン」アプリのアイコンの画像"/>
          <p:cNvSpPr/>
          <p:nvPr/>
        </p:nvSpPr>
        <p:spPr>
          <a:xfrm>
            <a:off x="533400" y="1981200"/>
            <a:ext cx="952800" cy="9000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539"/>
              <a:buFont typeface="Arial"/>
              <a:buNone/>
            </a:pPr>
            <a:endParaRPr sz="1539"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cxnSp>
        <p:nvCxnSpPr>
          <p:cNvPr id="441" name="Google Shape;441;p12"/>
          <p:cNvCxnSpPr/>
          <p:nvPr/>
        </p:nvCxnSpPr>
        <p:spPr>
          <a:xfrm>
            <a:off x="1690688" y="192088"/>
            <a:ext cx="0" cy="6300000"/>
          </a:xfrm>
          <a:prstGeom prst="straightConnector1">
            <a:avLst/>
          </a:prstGeom>
          <a:noFill/>
          <a:ln w="19050" cap="flat" cmpd="sng">
            <a:solidFill>
              <a:srgbClr val="009650"/>
            </a:solidFill>
            <a:prstDash val="solid"/>
            <a:round/>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FDBC1908-7DED-403D-935D-69EB0AE316F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FDBC1908-7DED-403D-935D-69EB0AE316F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47" name="Google Shape;447;p13" descr="医療機関の画面で「予約可能日時を見る」をタップしている画像"/>
          <p:cNvPicPr preferRelativeResize="0">
            <a:picLocks noChangeAspect="1"/>
          </p:cNvPicPr>
          <p:nvPr/>
        </p:nvPicPr>
        <p:blipFill>
          <a:blip r:embed="rId6">
            <a:alphaModFix/>
          </a:blip>
          <a:stretch>
            <a:fillRect/>
          </a:stretch>
        </p:blipFill>
        <p:spPr>
          <a:xfrm>
            <a:off x="6920043" y="1995246"/>
            <a:ext cx="1620000" cy="3507822"/>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448" name="Google Shape;448;p13" descr="医療機関の画面で「初診」をタップしている画像"/>
          <p:cNvPicPr preferRelativeResize="0">
            <a:picLocks noChangeAspect="1"/>
          </p:cNvPicPr>
          <p:nvPr/>
        </p:nvPicPr>
        <p:blipFill>
          <a:blip r:embed="rId6">
            <a:alphaModFix/>
          </a:blip>
          <a:stretch>
            <a:fillRect/>
          </a:stretch>
        </p:blipFill>
        <p:spPr>
          <a:xfrm>
            <a:off x="4752870" y="1995246"/>
            <a:ext cx="1620000" cy="3507822"/>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449" name="Google Shape;449;p13" descr="受診したい医療機関の画面の画像"/>
          <p:cNvPicPr preferRelativeResize="0">
            <a:picLocks noChangeAspect="1"/>
          </p:cNvPicPr>
          <p:nvPr/>
        </p:nvPicPr>
        <p:blipFill>
          <a:blip r:embed="rId6">
            <a:alphaModFix/>
          </a:blip>
          <a:stretch>
            <a:fillRect/>
          </a:stretch>
        </p:blipFill>
        <p:spPr>
          <a:xfrm>
            <a:off x="2596721" y="2000519"/>
            <a:ext cx="1620000" cy="3507822"/>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451" name="Google Shape;451;p13"/>
          <p:cNvSpPr txBox="1"/>
          <p:nvPr/>
        </p:nvSpPr>
        <p:spPr>
          <a:xfrm>
            <a:off x="2760258" y="1530006"/>
            <a:ext cx="1992612" cy="261560"/>
          </a:xfrm>
          <a:prstGeom prst="rect">
            <a:avLst/>
          </a:prstGeom>
          <a:noFill/>
          <a:ln>
            <a:noFill/>
          </a:ln>
        </p:spPr>
        <p:txBody>
          <a:bodyPr spcFirstLastPara="1" wrap="square" lIns="0" tIns="1030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b="1" dirty="0">
                <a:solidFill>
                  <a:srgbClr val="009650"/>
                </a:solidFill>
                <a:latin typeface="BIZ UDゴシック" panose="020B0400000000000000" pitchFamily="49" charset="-128"/>
                <a:ea typeface="BIZ UDゴシック" panose="020B0400000000000000" pitchFamily="49" charset="-128"/>
                <a:cs typeface="Meiryo"/>
                <a:sym typeface="Meiryo"/>
              </a:rPr>
              <a:t>メニュー選択</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452" name="Google Shape;452;p13"/>
          <p:cNvSpPr txBox="1"/>
          <p:nvPr/>
        </p:nvSpPr>
        <p:spPr>
          <a:xfrm>
            <a:off x="6787784" y="1613548"/>
            <a:ext cx="1620391" cy="225861"/>
          </a:xfrm>
          <a:prstGeom prst="rect">
            <a:avLst/>
          </a:prstGeom>
          <a:noFill/>
          <a:ln>
            <a:noFill/>
          </a:ln>
        </p:spPr>
        <p:txBody>
          <a:bodyPr spcFirstLastPara="1" wrap="square" lIns="0" tIns="1030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453" name="Google Shape;453;p13"/>
          <p:cNvSpPr txBox="1"/>
          <p:nvPr/>
        </p:nvSpPr>
        <p:spPr>
          <a:xfrm>
            <a:off x="376488" y="2000519"/>
            <a:ext cx="2202900" cy="1940901"/>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受診したい</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医療機関を表示</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初診</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予約可能日時を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見る</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sp>
        <p:nvSpPr>
          <p:cNvPr id="454" name="Google Shape;454;p13"/>
          <p:cNvSpPr/>
          <p:nvPr/>
        </p:nvSpPr>
        <p:spPr>
          <a:xfrm>
            <a:off x="6952166" y="5048391"/>
            <a:ext cx="154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58" name="Google Shape;458;p13"/>
          <p:cNvSpPr/>
          <p:nvPr/>
        </p:nvSpPr>
        <p:spPr>
          <a:xfrm>
            <a:off x="4790322" y="4216329"/>
            <a:ext cx="1548000" cy="82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1" name="タイトル 9">
            <a:extLst>
              <a:ext uri="{FF2B5EF4-FFF2-40B4-BE49-F238E27FC236}">
                <a16:creationId xmlns:a16="http://schemas.microsoft.com/office/drawing/2014/main" id="{FDDA2747-DBA5-44E4-A04D-BE8E8CD8D716}"/>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32" name="図形グループ 31"/>
          <p:cNvGrpSpPr>
            <a:grpSpLocks noChangeAspect="1"/>
          </p:cNvGrpSpPr>
          <p:nvPr/>
        </p:nvGrpSpPr>
        <p:grpSpPr>
          <a:xfrm>
            <a:off x="4310195" y="3304349"/>
            <a:ext cx="360000" cy="270000"/>
            <a:chOff x="3355262" y="5469690"/>
            <a:chExt cx="720000" cy="540000"/>
          </a:xfrm>
        </p:grpSpPr>
        <p:cxnSp>
          <p:nvCxnSpPr>
            <p:cNvPr id="33" name="カギ線コネクタ 3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5" name="図形グループ 34"/>
          <p:cNvGrpSpPr>
            <a:grpSpLocks noChangeAspect="1"/>
          </p:cNvGrpSpPr>
          <p:nvPr/>
        </p:nvGrpSpPr>
        <p:grpSpPr>
          <a:xfrm>
            <a:off x="6476038" y="3304349"/>
            <a:ext cx="360000" cy="270000"/>
            <a:chOff x="3355262" y="5469690"/>
            <a:chExt cx="720000" cy="540000"/>
          </a:xfrm>
        </p:grpSpPr>
        <p:cxnSp>
          <p:nvCxnSpPr>
            <p:cNvPr id="36" name="カギ線コネクタ 3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8" name="図形グループ 37"/>
          <p:cNvGrpSpPr/>
          <p:nvPr/>
        </p:nvGrpSpPr>
        <p:grpSpPr>
          <a:xfrm>
            <a:off x="6806581" y="4887037"/>
            <a:ext cx="296586" cy="293005"/>
            <a:chOff x="4232441" y="3995693"/>
            <a:chExt cx="296586" cy="293005"/>
          </a:xfrm>
        </p:grpSpPr>
        <p:sp>
          <p:nvSpPr>
            <p:cNvPr id="39" name="円/楕円 38"/>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フリーフォーム 39"/>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1" name="図形グループ 40"/>
          <p:cNvGrpSpPr/>
          <p:nvPr/>
        </p:nvGrpSpPr>
        <p:grpSpPr>
          <a:xfrm>
            <a:off x="4645453" y="4064849"/>
            <a:ext cx="296586" cy="293005"/>
            <a:chOff x="3546641" y="3995693"/>
            <a:chExt cx="296586" cy="293005"/>
          </a:xfrm>
        </p:grpSpPr>
        <p:sp>
          <p:nvSpPr>
            <p:cNvPr id="42" name="円/楕円 41"/>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4" name="図形グループ 43"/>
          <p:cNvGrpSpPr/>
          <p:nvPr/>
        </p:nvGrpSpPr>
        <p:grpSpPr>
          <a:xfrm>
            <a:off x="2436377" y="1844173"/>
            <a:ext cx="296587" cy="293005"/>
            <a:chOff x="2897417" y="3995693"/>
            <a:chExt cx="296587" cy="293005"/>
          </a:xfrm>
        </p:grpSpPr>
        <p:sp>
          <p:nvSpPr>
            <p:cNvPr id="45" name="円/楕円 4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テキスト ボックス 4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6C09DA5C-A3AB-41CB-8A46-E87A4CB5F2B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6C09DA5C-A3AB-41CB-8A46-E87A4CB5F2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79" name="Google Shape;479;p15" descr="予約可能日時画面で「決定」をタップしている画像"/>
          <p:cNvPicPr preferRelativeResize="0">
            <a:picLocks noChangeAspect="1"/>
          </p:cNvPicPr>
          <p:nvPr/>
        </p:nvPicPr>
        <p:blipFill>
          <a:blip r:embed="rId6">
            <a:alphaModFix/>
          </a:blip>
          <a:stretch>
            <a:fillRect/>
          </a:stretch>
        </p:blipFill>
        <p:spPr>
          <a:xfrm>
            <a:off x="6203171" y="1987574"/>
            <a:ext cx="1911967"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480" name="Google Shape;480;p15" descr="予約可能日時画面のカレンダーから、予約希望日を選択している画像"/>
          <p:cNvPicPr preferRelativeResize="0">
            <a:picLocks noChangeAspect="1"/>
          </p:cNvPicPr>
          <p:nvPr/>
        </p:nvPicPr>
        <p:blipFill>
          <a:blip r:embed="rId6">
            <a:alphaModFix/>
          </a:blip>
          <a:stretch>
            <a:fillRect/>
          </a:stretch>
        </p:blipFill>
        <p:spPr>
          <a:xfrm>
            <a:off x="2960669" y="1995259"/>
            <a:ext cx="1911972"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482" name="Google Shape;482;p15"/>
          <p:cNvSpPr txBox="1"/>
          <p:nvPr/>
        </p:nvSpPr>
        <p:spPr>
          <a:xfrm>
            <a:off x="2937075" y="1623687"/>
            <a:ext cx="1510990" cy="2264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予約日時を選ぶ</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483" name="Google Shape;483;p15"/>
          <p:cNvSpPr txBox="1"/>
          <p:nvPr/>
        </p:nvSpPr>
        <p:spPr>
          <a:xfrm>
            <a:off x="417075" y="2022042"/>
            <a:ext cx="2520000" cy="1502319"/>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ja-JP" altLang="en-US" sz="9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カレンダーから</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予約希望日を選択</a:t>
            </a:r>
            <a:endParaRPr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❺</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希望の時間を選択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❻</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決定</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484" name="Google Shape;484;p15"/>
          <p:cNvSpPr/>
          <p:nvPr/>
        </p:nvSpPr>
        <p:spPr>
          <a:xfrm>
            <a:off x="3019238" y="2524125"/>
            <a:ext cx="1791000" cy="18096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85" name="Google Shape;485;p15"/>
          <p:cNvSpPr/>
          <p:nvPr/>
        </p:nvSpPr>
        <p:spPr>
          <a:xfrm>
            <a:off x="3019238" y="4657800"/>
            <a:ext cx="1791000" cy="9621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89" name="Google Shape;489;p15"/>
          <p:cNvSpPr/>
          <p:nvPr/>
        </p:nvSpPr>
        <p:spPr>
          <a:xfrm>
            <a:off x="6259446" y="5571925"/>
            <a:ext cx="1791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7" name="図形グループ 26"/>
          <p:cNvGrpSpPr>
            <a:grpSpLocks noChangeAspect="1"/>
          </p:cNvGrpSpPr>
          <p:nvPr/>
        </p:nvGrpSpPr>
        <p:grpSpPr>
          <a:xfrm>
            <a:off x="5196435" y="3167090"/>
            <a:ext cx="720000" cy="540000"/>
            <a:chOff x="3355262" y="5469690"/>
            <a:chExt cx="720000" cy="540000"/>
          </a:xfrm>
        </p:grpSpPr>
        <p:cxnSp>
          <p:nvCxnSpPr>
            <p:cNvPr id="28" name="カギ線コネクタ 27"/>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20AB7464-0A33-02D3-9EA2-8AB7C639CCA4}"/>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3" name="図形グループ 58">
            <a:extLst>
              <a:ext uri="{FF2B5EF4-FFF2-40B4-BE49-F238E27FC236}">
                <a16:creationId xmlns:a16="http://schemas.microsoft.com/office/drawing/2014/main" id="{9743B2F6-FAFB-F916-22CD-29E9AC52C035}"/>
              </a:ext>
            </a:extLst>
          </p:cNvPr>
          <p:cNvGrpSpPr/>
          <p:nvPr/>
        </p:nvGrpSpPr>
        <p:grpSpPr>
          <a:xfrm>
            <a:off x="2749422" y="2311536"/>
            <a:ext cx="492444" cy="461665"/>
            <a:chOff x="7471819" y="2229458"/>
            <a:chExt cx="492444" cy="461665"/>
          </a:xfrm>
        </p:grpSpPr>
        <p:sp>
          <p:nvSpPr>
            <p:cNvPr id="5" name="円/楕円 59">
              <a:extLst>
                <a:ext uri="{FF2B5EF4-FFF2-40B4-BE49-F238E27FC236}">
                  <a16:creationId xmlns:a16="http://schemas.microsoft.com/office/drawing/2014/main" id="{3E1C179C-DEA7-0E1B-40A8-214D5AF97414}"/>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9BCB7634-C501-219E-71CD-1600C9E04082}"/>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55D35E49-03EE-2793-9C45-57140E2A019A}"/>
              </a:ext>
            </a:extLst>
          </p:cNvPr>
          <p:cNvGrpSpPr/>
          <p:nvPr/>
        </p:nvGrpSpPr>
        <p:grpSpPr>
          <a:xfrm>
            <a:off x="2756121" y="4410592"/>
            <a:ext cx="492444" cy="461665"/>
            <a:chOff x="7471819" y="2229458"/>
            <a:chExt cx="492444" cy="461665"/>
          </a:xfrm>
        </p:grpSpPr>
        <p:sp>
          <p:nvSpPr>
            <p:cNvPr id="8" name="円/楕円 59">
              <a:extLst>
                <a:ext uri="{FF2B5EF4-FFF2-40B4-BE49-F238E27FC236}">
                  <a16:creationId xmlns:a16="http://schemas.microsoft.com/office/drawing/2014/main" id="{F6EA5FBC-33D5-63DC-F106-13109CEEF13F}"/>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2E913B3F-5164-DC6D-2007-5F3ED2933A56}"/>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742D6E09-80BB-7A4C-7934-DC5D92362C7D}"/>
              </a:ext>
            </a:extLst>
          </p:cNvPr>
          <p:cNvGrpSpPr/>
          <p:nvPr/>
        </p:nvGrpSpPr>
        <p:grpSpPr>
          <a:xfrm>
            <a:off x="5985087" y="5308260"/>
            <a:ext cx="492444" cy="461665"/>
            <a:chOff x="7471819" y="2229458"/>
            <a:chExt cx="492444" cy="461665"/>
          </a:xfrm>
        </p:grpSpPr>
        <p:sp>
          <p:nvSpPr>
            <p:cNvPr id="11" name="円/楕円 59">
              <a:extLst>
                <a:ext uri="{FF2B5EF4-FFF2-40B4-BE49-F238E27FC236}">
                  <a16:creationId xmlns:a16="http://schemas.microsoft.com/office/drawing/2014/main" id="{E483B460-0499-09C8-E6F9-3396C2C0482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D2331741-A035-A463-B9DD-DF25DE85566C}"/>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5BE4EEFD-B5AB-4546-B84D-435D43F224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5BE4EEFD-B5AB-4546-B84D-435D43F2248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06" name="Google Shape;506;g142cf40d0f7_0_6" descr="オンライン診療申込画面で「同意して次へ」をタップしている画像"/>
          <p:cNvPicPr preferRelativeResize="0">
            <a:picLocks noChangeAspect="1"/>
          </p:cNvPicPr>
          <p:nvPr/>
        </p:nvPicPr>
        <p:blipFill>
          <a:blip r:embed="rId6">
            <a:alphaModFix/>
          </a:blip>
          <a:stretch>
            <a:fillRect/>
          </a:stretch>
        </p:blipFill>
        <p:spPr>
          <a:xfrm>
            <a:off x="6204753" y="1994849"/>
            <a:ext cx="1896935"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09" name="Google Shape;509;g142cf40d0f7_0_6"/>
          <p:cNvSpPr txBox="1"/>
          <p:nvPr/>
        </p:nvSpPr>
        <p:spPr>
          <a:xfrm>
            <a:off x="2948650" y="1623687"/>
            <a:ext cx="1260000" cy="226500"/>
          </a:xfrm>
          <a:prstGeom prst="rect">
            <a:avLst/>
          </a:prstGeom>
          <a:noFill/>
          <a:ln>
            <a:noFill/>
          </a:ln>
        </p:spPr>
        <p:txBody>
          <a:bodyPr spcFirstLastPara="1" wrap="square" lIns="0" tIns="1085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r>
              <a:rPr lang="ja-JP" b="1">
                <a:solidFill>
                  <a:srgbClr val="009650"/>
                </a:solidFill>
                <a:latin typeface="BIZ UDゴシック" panose="020B0400000000000000" pitchFamily="49" charset="-128"/>
                <a:ea typeface="BIZ UDゴシック" panose="020B0400000000000000" pitchFamily="49" charset="-128"/>
                <a:cs typeface="Meiryo"/>
                <a:sym typeface="Meiryo"/>
              </a:rPr>
              <a:t>同意書</a:t>
            </a: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の</a:t>
            </a:r>
            <a:r>
              <a:rPr lang="ja-JP" b="1">
                <a:solidFill>
                  <a:srgbClr val="009650"/>
                </a:solidFill>
                <a:latin typeface="BIZ UDゴシック" panose="020B0400000000000000" pitchFamily="49" charset="-128"/>
                <a:ea typeface="BIZ UDゴシック" panose="020B0400000000000000" pitchFamily="49" charset="-128"/>
                <a:cs typeface="Meiryo"/>
                <a:sym typeface="Meiryo"/>
              </a:rPr>
              <a:t>確認</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510" name="Google Shape;510;g142cf40d0f7_0_6"/>
          <p:cNvSpPr txBox="1"/>
          <p:nvPr/>
        </p:nvSpPr>
        <p:spPr>
          <a:xfrm>
            <a:off x="435922" y="1991161"/>
            <a:ext cx="2520000" cy="1317653"/>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❼</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同意書</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が表示</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されます</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❽</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同意して次へ</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515" name="Google Shape;515;g142cf40d0f7_0_6"/>
          <p:cNvSpPr/>
          <p:nvPr/>
        </p:nvSpPr>
        <p:spPr>
          <a:xfrm>
            <a:off x="6229967" y="5594009"/>
            <a:ext cx="1836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3"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5" name="図形グループ 24"/>
          <p:cNvGrpSpPr>
            <a:grpSpLocks noChangeAspect="1"/>
          </p:cNvGrpSpPr>
          <p:nvPr/>
        </p:nvGrpSpPr>
        <p:grpSpPr>
          <a:xfrm>
            <a:off x="5196435" y="3167090"/>
            <a:ext cx="720000" cy="540000"/>
            <a:chOff x="3355262" y="5469690"/>
            <a:chExt cx="720000" cy="540000"/>
          </a:xfrm>
        </p:grpSpPr>
        <p:cxnSp>
          <p:nvCxnSpPr>
            <p:cNvPr id="26" name="カギ線コネクタ 2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 name="グループ化 2" descr="オンライン診療申込画面で同意書の内容をスクロールしている画像">
            <a:extLst>
              <a:ext uri="{FF2B5EF4-FFF2-40B4-BE49-F238E27FC236}">
                <a16:creationId xmlns:a16="http://schemas.microsoft.com/office/drawing/2014/main" id="{1410CCB2-D46B-4BF8-9F7E-69FA0A8D91DA}"/>
              </a:ext>
            </a:extLst>
          </p:cNvPr>
          <p:cNvGrpSpPr/>
          <p:nvPr/>
        </p:nvGrpSpPr>
        <p:grpSpPr>
          <a:xfrm>
            <a:off x="2957638" y="1994849"/>
            <a:ext cx="2200697" cy="4140000"/>
            <a:chOff x="2955922" y="1994849"/>
            <a:chExt cx="2200697" cy="4140000"/>
          </a:xfrm>
        </p:grpSpPr>
        <p:pic>
          <p:nvPicPr>
            <p:cNvPr id="507" name="Google Shape;507;g142cf40d0f7_0_6"/>
            <p:cNvPicPr preferRelativeResize="0">
              <a:picLocks noChangeAspect="1"/>
            </p:cNvPicPr>
            <p:nvPr/>
          </p:nvPicPr>
          <p:blipFill>
            <a:blip r:embed="rId6">
              <a:alphaModFix/>
            </a:blip>
            <a:stretch>
              <a:fillRect/>
            </a:stretch>
          </p:blipFill>
          <p:spPr>
            <a:xfrm>
              <a:off x="2955922" y="1994849"/>
              <a:ext cx="1896935"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11" name="Google Shape;511;g142cf40d0f7_0_6"/>
            <p:cNvSpPr/>
            <p:nvPr/>
          </p:nvSpPr>
          <p:spPr>
            <a:xfrm>
              <a:off x="2998128" y="3791376"/>
              <a:ext cx="1800000" cy="183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1" name="上矢印 24">
              <a:extLst>
                <a:ext uri="{FF2B5EF4-FFF2-40B4-BE49-F238E27FC236}">
                  <a16:creationId xmlns:a16="http://schemas.microsoft.com/office/drawing/2014/main" id="{E4E93BD2-C4C0-4FF5-AF39-6BEC1171914D}"/>
                </a:ext>
              </a:extLst>
            </p:cNvPr>
            <p:cNvSpPr/>
            <p:nvPr/>
          </p:nvSpPr>
          <p:spPr>
            <a:xfrm>
              <a:off x="4237205" y="4251479"/>
              <a:ext cx="631902" cy="1811843"/>
            </a:xfrm>
            <a:prstGeom prst="upArrow">
              <a:avLst/>
            </a:prstGeom>
            <a:solidFill>
              <a:schemeClr val="accent6"/>
            </a:solidFill>
            <a:ln>
              <a:noFill/>
            </a:ln>
            <a:effectLst>
              <a:outerShdw blurRad="50800" dist="762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35" name="図 34"/>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6200000">
              <a:off x="4617107" y="5281574"/>
              <a:ext cx="504000" cy="575025"/>
            </a:xfrm>
            <a:prstGeom prst="rect">
              <a:avLst/>
            </a:prstGeom>
          </p:spPr>
        </p:pic>
      </p:grpSp>
      <p:sp>
        <p:nvSpPr>
          <p:cNvPr id="5" name="タイトル 9">
            <a:extLst>
              <a:ext uri="{FF2B5EF4-FFF2-40B4-BE49-F238E27FC236}">
                <a16:creationId xmlns:a16="http://schemas.microsoft.com/office/drawing/2014/main" id="{D0634C2A-C1E2-6C9A-0091-1FAE40FC90A0}"/>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88A6FF1C-D9BF-C6B9-9CF8-5650AD28F4A7}"/>
              </a:ext>
            </a:extLst>
          </p:cNvPr>
          <p:cNvGrpSpPr/>
          <p:nvPr/>
        </p:nvGrpSpPr>
        <p:grpSpPr>
          <a:xfrm>
            <a:off x="2737372" y="3549187"/>
            <a:ext cx="492444" cy="461665"/>
            <a:chOff x="7471819" y="2229458"/>
            <a:chExt cx="492444" cy="461665"/>
          </a:xfrm>
        </p:grpSpPr>
        <p:sp>
          <p:nvSpPr>
            <p:cNvPr id="6" name="円/楕円 59">
              <a:extLst>
                <a:ext uri="{FF2B5EF4-FFF2-40B4-BE49-F238E27FC236}">
                  <a16:creationId xmlns:a16="http://schemas.microsoft.com/office/drawing/2014/main" id="{CB43206C-E491-89D8-ABFF-BE7A126D6AD0}"/>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5571E867-4745-505A-76D9-86DF640EB09A}"/>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 name="図形グループ 58">
            <a:extLst>
              <a:ext uri="{FF2B5EF4-FFF2-40B4-BE49-F238E27FC236}">
                <a16:creationId xmlns:a16="http://schemas.microsoft.com/office/drawing/2014/main" id="{2ACBE360-BDE6-6E04-6BCB-41B65C7E5EC9}"/>
              </a:ext>
            </a:extLst>
          </p:cNvPr>
          <p:cNvGrpSpPr/>
          <p:nvPr/>
        </p:nvGrpSpPr>
        <p:grpSpPr>
          <a:xfrm>
            <a:off x="6038921" y="5317086"/>
            <a:ext cx="492444" cy="461665"/>
            <a:chOff x="7471819" y="2229458"/>
            <a:chExt cx="492444" cy="461665"/>
          </a:xfrm>
        </p:grpSpPr>
        <p:sp>
          <p:nvSpPr>
            <p:cNvPr id="9" name="円/楕円 59">
              <a:extLst>
                <a:ext uri="{FF2B5EF4-FFF2-40B4-BE49-F238E27FC236}">
                  <a16:creationId xmlns:a16="http://schemas.microsoft.com/office/drawing/2014/main" id="{8B2FE1E7-BC44-DD83-0922-A2E690A8E59B}"/>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332BA09A-0137-E28D-59C6-6FF8556B5806}"/>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サブタイトル 2"/>
          <p:cNvSpPr txBox="1">
            <a:spLocks/>
          </p:cNvSpPr>
          <p:nvPr/>
        </p:nvSpPr>
        <p:spPr>
          <a:xfrm>
            <a:off x="2133600" y="994623"/>
            <a:ext cx="67056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4000" dirty="0">
                <a:solidFill>
                  <a:srgbClr val="009650"/>
                </a:solidFill>
                <a:latin typeface="BIZ UDゴシック" panose="020B0400000000000000" pitchFamily="49" charset="-128"/>
                <a:ea typeface="BIZ UDゴシック" panose="020B0400000000000000" pitchFamily="49" charset="-128"/>
              </a:rPr>
              <a:t>2</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オンライン診療</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実施医療機関の検索</a:t>
            </a:r>
          </a:p>
        </p:txBody>
      </p:sp>
      <p:pic>
        <p:nvPicPr>
          <p:cNvPr id="3" name="Picture 2" descr="パソコンのモニターを見せる医師のイラスト">
            <a:extLst>
              <a:ext uri="{FF2B5EF4-FFF2-40B4-BE49-F238E27FC236}">
                <a16:creationId xmlns:a16="http://schemas.microsoft.com/office/drawing/2014/main" id="{978E008C-D917-461B-B999-F50C0E7179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94623"/>
            <a:ext cx="1368000" cy="145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3547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8EE668FF-D292-4ECA-B4B4-CEE262654CF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8EE668FF-D292-4ECA-B4B4-CEE262654CF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29" name="Google Shape;529;p14" descr="オンライン診療申込画面で「登録して次へ」をタップしている画像"/>
          <p:cNvPicPr preferRelativeResize="0">
            <a:picLocks noChangeAspect="1"/>
          </p:cNvPicPr>
          <p:nvPr/>
        </p:nvPicPr>
        <p:blipFill>
          <a:blip r:embed="rId6">
            <a:alphaModFix/>
          </a:blip>
          <a:stretch>
            <a:fillRect/>
          </a:stretch>
        </p:blipFill>
        <p:spPr>
          <a:xfrm>
            <a:off x="6200566" y="1995789"/>
            <a:ext cx="1910292"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530" name="Google Shape;530;p14" descr="オンライン診療申込画面の受診理由入力欄に受診理由や症状などを入力している画像"/>
          <p:cNvPicPr preferRelativeResize="0">
            <a:picLocks noChangeAspect="1"/>
          </p:cNvPicPr>
          <p:nvPr/>
        </p:nvPicPr>
        <p:blipFill>
          <a:blip r:embed="rId7">
            <a:alphaModFix/>
          </a:blip>
          <a:stretch>
            <a:fillRect/>
          </a:stretch>
        </p:blipFill>
        <p:spPr>
          <a:xfrm>
            <a:off x="2954536" y="1990936"/>
            <a:ext cx="1911967"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32" name="Google Shape;532;p14"/>
          <p:cNvSpPr txBox="1"/>
          <p:nvPr/>
        </p:nvSpPr>
        <p:spPr>
          <a:xfrm>
            <a:off x="2948650" y="1623687"/>
            <a:ext cx="1259958" cy="2264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受診理由の入力</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533" name="Google Shape;533;p14"/>
          <p:cNvSpPr txBox="1"/>
          <p:nvPr/>
        </p:nvSpPr>
        <p:spPr>
          <a:xfrm>
            <a:off x="432757" y="1990936"/>
            <a:ext cx="2227551" cy="1607476"/>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❾</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受</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診理由</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に</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受診理由や</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症状などを記入</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➓</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登録して次へ</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534" name="Google Shape;534;p14"/>
          <p:cNvSpPr/>
          <p:nvPr/>
        </p:nvSpPr>
        <p:spPr>
          <a:xfrm>
            <a:off x="2990825" y="3601995"/>
            <a:ext cx="1836000" cy="162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38" name="Google Shape;538;p14"/>
          <p:cNvSpPr/>
          <p:nvPr/>
        </p:nvSpPr>
        <p:spPr>
          <a:xfrm>
            <a:off x="6240006" y="5490434"/>
            <a:ext cx="1836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9" name="図形グループ 28"/>
          <p:cNvGrpSpPr>
            <a:grpSpLocks noChangeAspect="1"/>
          </p:cNvGrpSpPr>
          <p:nvPr/>
        </p:nvGrpSpPr>
        <p:grpSpPr>
          <a:xfrm>
            <a:off x="5196435" y="3167090"/>
            <a:ext cx="720000" cy="540000"/>
            <a:chOff x="3355262" y="5469690"/>
            <a:chExt cx="720000" cy="540000"/>
          </a:xfrm>
        </p:grpSpPr>
        <p:cxnSp>
          <p:nvCxnSpPr>
            <p:cNvPr id="30" name="カギ線コネクタ 29"/>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42BCC880-024A-4D32-89EE-C9DFCEC0E7A8}"/>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3" name="図形グループ 58">
            <a:extLst>
              <a:ext uri="{FF2B5EF4-FFF2-40B4-BE49-F238E27FC236}">
                <a16:creationId xmlns:a16="http://schemas.microsoft.com/office/drawing/2014/main" id="{A04FFE74-B03A-4D3E-539E-3C4961D9AC62}"/>
              </a:ext>
            </a:extLst>
          </p:cNvPr>
          <p:cNvGrpSpPr/>
          <p:nvPr/>
        </p:nvGrpSpPr>
        <p:grpSpPr>
          <a:xfrm>
            <a:off x="2739027" y="3300738"/>
            <a:ext cx="492444" cy="461665"/>
            <a:chOff x="7471819" y="2229458"/>
            <a:chExt cx="492444" cy="461665"/>
          </a:xfrm>
        </p:grpSpPr>
        <p:sp>
          <p:nvSpPr>
            <p:cNvPr id="5" name="円/楕円 59">
              <a:extLst>
                <a:ext uri="{FF2B5EF4-FFF2-40B4-BE49-F238E27FC236}">
                  <a16:creationId xmlns:a16="http://schemas.microsoft.com/office/drawing/2014/main" id="{B310B4CC-C7F9-1487-1570-FD4B8362A301}"/>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049F7601-7322-C308-4A36-66B260A991F8}"/>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28BB59B2-F654-B56D-31A6-C76ADDB266C3}"/>
              </a:ext>
            </a:extLst>
          </p:cNvPr>
          <p:cNvGrpSpPr/>
          <p:nvPr/>
        </p:nvGrpSpPr>
        <p:grpSpPr>
          <a:xfrm>
            <a:off x="5994385" y="5221995"/>
            <a:ext cx="494045" cy="461665"/>
            <a:chOff x="7471019" y="2229458"/>
            <a:chExt cx="494045" cy="461665"/>
          </a:xfrm>
        </p:grpSpPr>
        <p:sp>
          <p:nvSpPr>
            <p:cNvPr id="8" name="円/楕円 59">
              <a:extLst>
                <a:ext uri="{FF2B5EF4-FFF2-40B4-BE49-F238E27FC236}">
                  <a16:creationId xmlns:a16="http://schemas.microsoft.com/office/drawing/2014/main" id="{E375B4EE-3BFD-1B89-66E9-2522DD50685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7756B8A8-7502-1063-E0A3-651227B0EC5C}"/>
                </a:ext>
              </a:extLst>
            </p:cNvPr>
            <p:cNvSpPr/>
            <p:nvPr/>
          </p:nvSpPr>
          <p:spPr>
            <a:xfrm>
              <a:off x="7471019" y="2229458"/>
              <a:ext cx="494045"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3" name="図 2" descr="オンライン診療申込画面で住所を入力し、「登録して次へ」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9656" y="1986054"/>
            <a:ext cx="1932962" cy="4140000"/>
          </a:xfrm>
          <a:prstGeom prst="rect">
            <a:avLst/>
          </a:prstGeom>
          <a:ln w="9525">
            <a:solidFill>
              <a:schemeClr val="tx1">
                <a:lumMod val="50000"/>
                <a:lumOff val="50000"/>
              </a:schemeClr>
            </a:solidFill>
          </a:ln>
        </p:spPr>
      </p:pic>
      <p:pic>
        <p:nvPicPr>
          <p:cNvPr id="34" name="Google Shape;571;g142cf40d0f7_0_36"/>
          <p:cNvPicPr preferRelativeResize="0"/>
          <p:nvPr/>
        </p:nvPicPr>
        <p:blipFill>
          <a:blip r:embed="rId5">
            <a:clrChange>
              <a:clrFrom>
                <a:srgbClr val="F4F7FA"/>
              </a:clrFrom>
              <a:clrTo>
                <a:srgbClr val="F4F7FA">
                  <a:alpha val="0"/>
                </a:srgbClr>
              </a:clrTo>
            </a:clrChange>
            <a:alphaModFix/>
          </a:blip>
          <a:stretch>
            <a:fillRect/>
          </a:stretch>
        </p:blipFill>
        <p:spPr>
          <a:xfrm>
            <a:off x="6235936" y="5722189"/>
            <a:ext cx="1932961" cy="365125"/>
          </a:xfrm>
          <a:prstGeom prst="rect">
            <a:avLst/>
          </a:prstGeom>
          <a:noFill/>
          <a:ln>
            <a:noFill/>
          </a:ln>
        </p:spPr>
      </p:pic>
      <p:graphicFrame>
        <p:nvGraphicFramePr>
          <p:cNvPr id="2" name="オブジェクト 1" hidden="1">
            <a:extLst>
              <a:ext uri="{FF2B5EF4-FFF2-40B4-BE49-F238E27FC236}">
                <a16:creationId xmlns:a16="http://schemas.microsoft.com/office/drawing/2014/main" id="{2AF229BF-C551-4976-8BA6-44B2EBED1E0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6" imgW="353" imgH="353" progId="TCLayout.ActiveDocument.1">
                  <p:embed/>
                </p:oleObj>
              </mc:Choice>
              <mc:Fallback>
                <p:oleObj name="think-cell スライド" r:id="rId6" imgW="353" imgH="353" progId="TCLayout.ActiveDocument.1">
                  <p:embed/>
                  <p:pic>
                    <p:nvPicPr>
                      <p:cNvPr id="2" name="オブジェクト 1" hidden="1">
                        <a:extLst>
                          <a:ext uri="{FF2B5EF4-FFF2-40B4-BE49-F238E27FC236}">
                            <a16:creationId xmlns:a16="http://schemas.microsoft.com/office/drawing/2014/main" id="{2AF229BF-C551-4976-8BA6-44B2EBED1E0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pic>
        <p:nvPicPr>
          <p:cNvPr id="552" name="Google Shape;552;g142cf40d0f7_0_36" descr="オンライン診療申込画面の受診者基本情報にある氏名、電話番号、生年月日、性別を入力している画像"/>
          <p:cNvPicPr preferRelativeResize="0">
            <a:picLocks noChangeAspect="1"/>
          </p:cNvPicPr>
          <p:nvPr/>
        </p:nvPicPr>
        <p:blipFill>
          <a:blip r:embed="rId8">
            <a:alphaModFix/>
          </a:blip>
          <a:stretch>
            <a:fillRect/>
          </a:stretch>
        </p:blipFill>
        <p:spPr>
          <a:xfrm>
            <a:off x="3242521" y="1986054"/>
            <a:ext cx="1975364"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55" name="Google Shape;555;g142cf40d0f7_0_36"/>
          <p:cNvSpPr txBox="1"/>
          <p:nvPr/>
        </p:nvSpPr>
        <p:spPr>
          <a:xfrm>
            <a:off x="430525" y="1905007"/>
            <a:ext cx="2520000" cy="2820629"/>
          </a:xfrm>
          <a:prstGeom prst="rect">
            <a:avLst/>
          </a:prstGeom>
          <a:noFill/>
          <a:ln>
            <a:noFill/>
          </a:ln>
        </p:spPr>
        <p:txBody>
          <a:bodyPr spcFirstLastPara="1" wrap="square" lIns="0" tIns="12050" rIns="0" bIns="0" anchor="t" anchorCtr="0">
            <a:spAutoFit/>
          </a:bodyPr>
          <a:lstStyle/>
          <a:p>
            <a:pPr marL="9525" marR="4343" lvl="0">
              <a:buSzPts val="2400"/>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⓫</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受診者情報を入力</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buSzPts val="2400"/>
              <a:tabLst>
                <a:tab pos="355600" algn="l"/>
              </a:tabLst>
            </a:pP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　 します</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buSzPts val="2400"/>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「受診者基本情報」に</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buSzPts val="2400"/>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氏名</a:t>
            </a:r>
            <a:r>
              <a:rPr lang="ja-JP" altLang="ja-JP" sz="1800" b="1" spc="-500"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電話番号</a:t>
            </a:r>
            <a:r>
              <a:rPr lang="ja-JP" altLang="ja-JP" sz="1800" b="1" spc="-500" dirty="0">
                <a:solidFill>
                  <a:schemeClr val="dk1"/>
                </a:solidFill>
                <a:latin typeface="BIZ UDゴシック" panose="020B0400000000000000" pitchFamily="49" charset="-128"/>
                <a:ea typeface="BIZ UDゴシック" panose="020B0400000000000000" pitchFamily="49" charset="-128"/>
                <a:cs typeface="Meiryo"/>
                <a:sym typeface="Meiryo"/>
              </a:rPr>
              <a:t>、</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生年月日</a:t>
            </a:r>
            <a:r>
              <a:rPr lang="ja-JP" sz="1800" b="1" spc="-500"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性別を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記入</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⓬</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住所などを記入</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chemeClr val="dk1"/>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⓭</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登録して次へ</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chemeClr val="dk1"/>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556" name="Google Shape;556;g142cf40d0f7_0_36"/>
          <p:cNvSpPr txBox="1"/>
          <p:nvPr/>
        </p:nvSpPr>
        <p:spPr>
          <a:xfrm>
            <a:off x="3278846" y="1532529"/>
            <a:ext cx="1836000" cy="226500"/>
          </a:xfrm>
          <a:prstGeom prst="rect">
            <a:avLst/>
          </a:prstGeom>
          <a:noFill/>
          <a:ln>
            <a:noFill/>
          </a:ln>
        </p:spPr>
        <p:txBody>
          <a:bodyPr spcFirstLastPara="1" wrap="square" lIns="0" tIns="1085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r>
              <a:rPr lang="ja-JP" b="1">
                <a:solidFill>
                  <a:srgbClr val="009650"/>
                </a:solidFill>
                <a:latin typeface="BIZ UDゴシック" panose="020B0400000000000000" pitchFamily="49" charset="-128"/>
                <a:ea typeface="BIZ UDゴシック" panose="020B0400000000000000" pitchFamily="49" charset="-128"/>
                <a:cs typeface="Meiryo"/>
                <a:sym typeface="Meiryo"/>
              </a:rPr>
              <a:t>受診者情報の入力</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558" name="Google Shape;558;g142cf40d0f7_0_36"/>
          <p:cNvSpPr/>
          <p:nvPr/>
        </p:nvSpPr>
        <p:spPr>
          <a:xfrm>
            <a:off x="3265516" y="3315314"/>
            <a:ext cx="1944000" cy="277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62" name="Google Shape;562;g142cf40d0f7_0_36"/>
          <p:cNvSpPr/>
          <p:nvPr/>
        </p:nvSpPr>
        <p:spPr>
          <a:xfrm>
            <a:off x="6235936" y="2029917"/>
            <a:ext cx="1896681" cy="30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72" name="Google Shape;572;g142cf40d0f7_0_36"/>
          <p:cNvSpPr/>
          <p:nvPr/>
        </p:nvSpPr>
        <p:spPr>
          <a:xfrm>
            <a:off x="6235937" y="5747648"/>
            <a:ext cx="1894172" cy="365125"/>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6"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8" name="図形グループ 27"/>
          <p:cNvGrpSpPr>
            <a:grpSpLocks noChangeAspect="1"/>
          </p:cNvGrpSpPr>
          <p:nvPr/>
        </p:nvGrpSpPr>
        <p:grpSpPr>
          <a:xfrm>
            <a:off x="5370099" y="3169852"/>
            <a:ext cx="720000" cy="540000"/>
            <a:chOff x="3355262" y="5469690"/>
            <a:chExt cx="720000" cy="540000"/>
          </a:xfrm>
        </p:grpSpPr>
        <p:cxnSp>
          <p:nvCxnSpPr>
            <p:cNvPr id="29" name="カギ線コネクタ 2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5" name="タイトル 9">
            <a:extLst>
              <a:ext uri="{FF2B5EF4-FFF2-40B4-BE49-F238E27FC236}">
                <a16:creationId xmlns:a16="http://schemas.microsoft.com/office/drawing/2014/main" id="{68158A9E-674B-180B-3D2F-38E874F65097}"/>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D78C5226-2CC8-0AA9-0A42-956AB8CDABA7}"/>
              </a:ext>
            </a:extLst>
          </p:cNvPr>
          <p:cNvGrpSpPr/>
          <p:nvPr/>
        </p:nvGrpSpPr>
        <p:grpSpPr>
          <a:xfrm>
            <a:off x="3054506" y="2975722"/>
            <a:ext cx="492443" cy="461665"/>
            <a:chOff x="7471820" y="2229458"/>
            <a:chExt cx="492443" cy="461665"/>
          </a:xfrm>
        </p:grpSpPr>
        <p:sp>
          <p:nvSpPr>
            <p:cNvPr id="6" name="円/楕円 59">
              <a:extLst>
                <a:ext uri="{FF2B5EF4-FFF2-40B4-BE49-F238E27FC236}">
                  <a16:creationId xmlns:a16="http://schemas.microsoft.com/office/drawing/2014/main" id="{ED80C5DE-36CC-CB64-4705-6BFE5BA36DB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6DE599DE-4DDE-1C6A-28CD-729DC17B9E26}"/>
                </a:ext>
              </a:extLst>
            </p:cNvPr>
            <p:cNvSpPr/>
            <p:nvPr/>
          </p:nvSpPr>
          <p:spPr>
            <a:xfrm>
              <a:off x="7471820" y="222945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 name="図形グループ 58">
            <a:extLst>
              <a:ext uri="{FF2B5EF4-FFF2-40B4-BE49-F238E27FC236}">
                <a16:creationId xmlns:a16="http://schemas.microsoft.com/office/drawing/2014/main" id="{E6040A8E-89DC-631F-2122-053CA971A5D3}"/>
              </a:ext>
            </a:extLst>
          </p:cNvPr>
          <p:cNvGrpSpPr/>
          <p:nvPr/>
        </p:nvGrpSpPr>
        <p:grpSpPr>
          <a:xfrm>
            <a:off x="6007963" y="1726943"/>
            <a:ext cx="492443" cy="461665"/>
            <a:chOff x="7471820" y="2229458"/>
            <a:chExt cx="492443" cy="461665"/>
          </a:xfrm>
        </p:grpSpPr>
        <p:sp>
          <p:nvSpPr>
            <p:cNvPr id="9" name="円/楕円 59">
              <a:extLst>
                <a:ext uri="{FF2B5EF4-FFF2-40B4-BE49-F238E27FC236}">
                  <a16:creationId xmlns:a16="http://schemas.microsoft.com/office/drawing/2014/main" id="{36E312C1-4AE1-209F-55BE-E059398F80C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B02381AD-126E-5191-9748-53238CEFC517}"/>
                </a:ext>
              </a:extLst>
            </p:cNvPr>
            <p:cNvSpPr/>
            <p:nvPr/>
          </p:nvSpPr>
          <p:spPr>
            <a:xfrm>
              <a:off x="7471820" y="222945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1" name="図形グループ 58">
            <a:extLst>
              <a:ext uri="{FF2B5EF4-FFF2-40B4-BE49-F238E27FC236}">
                <a16:creationId xmlns:a16="http://schemas.microsoft.com/office/drawing/2014/main" id="{8D4B75C1-CA74-27B9-D964-72680E710AF5}"/>
              </a:ext>
            </a:extLst>
          </p:cNvPr>
          <p:cNvGrpSpPr/>
          <p:nvPr/>
        </p:nvGrpSpPr>
        <p:grpSpPr>
          <a:xfrm>
            <a:off x="6007963" y="5465897"/>
            <a:ext cx="492443" cy="461665"/>
            <a:chOff x="7471820" y="2229458"/>
            <a:chExt cx="492443" cy="461665"/>
          </a:xfrm>
        </p:grpSpPr>
        <p:sp>
          <p:nvSpPr>
            <p:cNvPr id="12" name="円/楕円 59">
              <a:extLst>
                <a:ext uri="{FF2B5EF4-FFF2-40B4-BE49-F238E27FC236}">
                  <a16:creationId xmlns:a16="http://schemas.microsoft.com/office/drawing/2014/main" id="{D5C5C232-3E09-FDEF-CB5D-E8993C855EF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正方形/長方形 12">
              <a:extLst>
                <a:ext uri="{FF2B5EF4-FFF2-40B4-BE49-F238E27FC236}">
                  <a16:creationId xmlns:a16="http://schemas.microsoft.com/office/drawing/2014/main" id="{96D97FA4-93D5-2351-DE7B-295C5CE763FD}"/>
                </a:ext>
              </a:extLst>
            </p:cNvPr>
            <p:cNvSpPr/>
            <p:nvPr/>
          </p:nvSpPr>
          <p:spPr>
            <a:xfrm>
              <a:off x="7471820" y="222945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⓭</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E473CAE8-3122-4BF8-80E1-7DC4A76C9EF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E473CAE8-3122-4BF8-80E1-7DC4A76C9EF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81" name="Google Shape;581;p17" descr="「新しく撮影する」ボタンをタップしている画像"/>
          <p:cNvPicPr preferRelativeResize="0">
            <a:picLocks noChangeAspect="1"/>
          </p:cNvPicPr>
          <p:nvPr/>
        </p:nvPicPr>
        <p:blipFill>
          <a:blip r:embed="rId6">
            <a:alphaModFix/>
          </a:blip>
          <a:stretch>
            <a:fillRect/>
          </a:stretch>
        </p:blipFill>
        <p:spPr>
          <a:xfrm>
            <a:off x="4762437" y="2004033"/>
            <a:ext cx="1620000" cy="3498467"/>
          </a:xfrm>
          <a:prstGeom prst="rect">
            <a:avLst/>
          </a:prstGeom>
          <a:noFill/>
          <a:ln>
            <a:noFill/>
          </a:ln>
        </p:spPr>
      </p:pic>
      <p:pic>
        <p:nvPicPr>
          <p:cNvPr id="582" name="Google Shape;582;p17" descr="オンライン診療申込画面の保険証の緑のカメラのアイコンをタップしている画像"/>
          <p:cNvPicPr preferRelativeResize="0">
            <a:picLocks noChangeAspect="1"/>
          </p:cNvPicPr>
          <p:nvPr/>
        </p:nvPicPr>
        <p:blipFill>
          <a:blip r:embed="rId7">
            <a:alphaModFix/>
          </a:blip>
          <a:stretch>
            <a:fillRect/>
          </a:stretch>
        </p:blipFill>
        <p:spPr>
          <a:xfrm>
            <a:off x="2601522" y="2004033"/>
            <a:ext cx="1620000" cy="2402735"/>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84" name="Google Shape;584;p17"/>
          <p:cNvSpPr txBox="1"/>
          <p:nvPr/>
        </p:nvSpPr>
        <p:spPr>
          <a:xfrm>
            <a:off x="423032" y="1683676"/>
            <a:ext cx="2263902" cy="3967097"/>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あらかじめ</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保険証をご準備</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ください。</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⓮</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緑のカメラ</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の</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アイコン</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⓯</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新しく撮影</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する</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⓰</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カメラのアプリが</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起動するので、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保険証を撮影</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し</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ます</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585" name="Google Shape;585;p17"/>
          <p:cNvSpPr txBox="1"/>
          <p:nvPr/>
        </p:nvSpPr>
        <p:spPr>
          <a:xfrm>
            <a:off x="2586958" y="1434572"/>
            <a:ext cx="1980000" cy="441843"/>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保険証を</a:t>
            </a:r>
            <a:endParaRPr sz="1400" b="1">
              <a:solidFill>
                <a:srgbClr val="009650"/>
              </a:solidFill>
              <a:latin typeface="BIZ UDゴシック" panose="020B0400000000000000" pitchFamily="49" charset="-128"/>
              <a:ea typeface="BIZ UDゴシック" panose="020B0400000000000000" pitchFamily="49" charset="-128"/>
              <a:cs typeface="Meiryo"/>
              <a:sym typeface="Meiryo"/>
            </a:endParaRPr>
          </a:p>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アップロードする</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586" name="Google Shape;586;p17"/>
          <p:cNvSpPr/>
          <p:nvPr/>
        </p:nvSpPr>
        <p:spPr>
          <a:xfrm>
            <a:off x="2969455" y="3525209"/>
            <a:ext cx="900000" cy="54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90" name="Google Shape;590;p17"/>
          <p:cNvSpPr/>
          <p:nvPr/>
        </p:nvSpPr>
        <p:spPr>
          <a:xfrm>
            <a:off x="4735267" y="4559302"/>
            <a:ext cx="1647170"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94" name="Google Shape;594;p17"/>
          <p:cNvSpPr txBox="1"/>
          <p:nvPr/>
        </p:nvSpPr>
        <p:spPr>
          <a:xfrm>
            <a:off x="4735640" y="1446229"/>
            <a:ext cx="19458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新しく撮影</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2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9" name="図形グループ 28"/>
          <p:cNvGrpSpPr>
            <a:grpSpLocks noChangeAspect="1"/>
          </p:cNvGrpSpPr>
          <p:nvPr/>
        </p:nvGrpSpPr>
        <p:grpSpPr>
          <a:xfrm>
            <a:off x="4375267" y="3304349"/>
            <a:ext cx="360000" cy="270000"/>
            <a:chOff x="3355262" y="5469690"/>
            <a:chExt cx="720000" cy="540000"/>
          </a:xfrm>
        </p:grpSpPr>
        <p:cxnSp>
          <p:nvCxnSpPr>
            <p:cNvPr id="30" name="カギ線コネクタ 29"/>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2" name="図形グループ 31"/>
          <p:cNvGrpSpPr>
            <a:grpSpLocks noChangeAspect="1"/>
          </p:cNvGrpSpPr>
          <p:nvPr/>
        </p:nvGrpSpPr>
        <p:grpSpPr>
          <a:xfrm>
            <a:off x="6530979" y="3304349"/>
            <a:ext cx="360000" cy="270000"/>
            <a:chOff x="3355262" y="5469690"/>
            <a:chExt cx="720000" cy="540000"/>
          </a:xfrm>
        </p:grpSpPr>
        <p:cxnSp>
          <p:nvCxnSpPr>
            <p:cNvPr id="33" name="カギ線コネクタ 3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 name="図形グループ 2" descr="カメラで保険証を撮影している画像"/>
          <p:cNvGrpSpPr>
            <a:grpSpLocks noChangeAspect="1"/>
          </p:cNvGrpSpPr>
          <p:nvPr/>
        </p:nvGrpSpPr>
        <p:grpSpPr>
          <a:xfrm>
            <a:off x="6929467" y="2004033"/>
            <a:ext cx="1620000" cy="3479155"/>
            <a:chOff x="7677071" y="1993146"/>
            <a:chExt cx="1927710" cy="4140001"/>
          </a:xfrm>
        </p:grpSpPr>
        <p:pic>
          <p:nvPicPr>
            <p:cNvPr id="4" name="図 3">
              <a:extLst>
                <a:ext uri="{FF2B5EF4-FFF2-40B4-BE49-F238E27FC236}">
                  <a16:creationId xmlns:a16="http://schemas.microsoft.com/office/drawing/2014/main" id="{35B46013-F0E4-4F13-8CAD-10C0D19B7B4D}"/>
                </a:ext>
              </a:extLst>
            </p:cNvPr>
            <p:cNvPicPr>
              <a:picLocks noChangeAspect="1"/>
            </p:cNvPicPr>
            <p:nvPr/>
          </p:nvPicPr>
          <p:blipFill>
            <a:blip r:embed="rId8"/>
            <a:stretch>
              <a:fillRect/>
            </a:stretch>
          </p:blipFill>
          <p:spPr>
            <a:xfrm>
              <a:off x="7677071" y="1993146"/>
              <a:ext cx="1911946" cy="4140001"/>
            </a:xfrm>
            <a:prstGeom prst="rect">
              <a:avLst/>
            </a:prstGeom>
            <a:ln w="9525">
              <a:solidFill>
                <a:schemeClr val="tx1">
                  <a:lumMod val="50000"/>
                  <a:lumOff val="50000"/>
                </a:schemeClr>
              </a:solidFill>
            </a:ln>
          </p:spPr>
        </p:pic>
        <p:sp>
          <p:nvSpPr>
            <p:cNvPr id="5" name="正方形/長方形 4">
              <a:extLst>
                <a:ext uri="{FF2B5EF4-FFF2-40B4-BE49-F238E27FC236}">
                  <a16:creationId xmlns:a16="http://schemas.microsoft.com/office/drawing/2014/main" id="{EB6838BF-FA8A-46D1-BD1E-83AE371D5765}"/>
                </a:ext>
              </a:extLst>
            </p:cNvPr>
            <p:cNvSpPr/>
            <p:nvPr/>
          </p:nvSpPr>
          <p:spPr>
            <a:xfrm>
              <a:off x="7678168" y="2607652"/>
              <a:ext cx="1911600" cy="2772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41" name="Google Shape;611;p16">
              <a:extLst>
                <a:ext uri="{FF2B5EF4-FFF2-40B4-BE49-F238E27FC236}">
                  <a16:creationId xmlns:a16="http://schemas.microsoft.com/office/drawing/2014/main" id="{A9265F8A-EE21-4A83-A305-30E30ED834F1}"/>
                </a:ext>
              </a:extLst>
            </p:cNvPr>
            <p:cNvPicPr preferRelativeResize="0">
              <a:picLocks noChangeAspect="1"/>
            </p:cNvPicPr>
            <p:nvPr/>
          </p:nvPicPr>
          <p:blipFill rotWithShape="1">
            <a:blip r:embed="rId9">
              <a:clrChange>
                <a:clrFrom>
                  <a:srgbClr val="FFFFFF"/>
                </a:clrFrom>
                <a:clrTo>
                  <a:srgbClr val="FFFFFF">
                    <a:alpha val="0"/>
                  </a:srgbClr>
                </a:clrTo>
              </a:clrChange>
              <a:alphaModFix/>
            </a:blip>
            <a:srcRect t="36578" b="43155"/>
            <a:stretch/>
          </p:blipFill>
          <p:spPr>
            <a:xfrm>
              <a:off x="7677637" y="3438117"/>
              <a:ext cx="1927144" cy="923046"/>
            </a:xfrm>
            <a:prstGeom prst="rect">
              <a:avLst/>
            </a:prstGeom>
            <a:noFill/>
            <a:ln w="9525" cap="flat" cmpd="sng">
              <a:noFill/>
              <a:prstDash val="solid"/>
              <a:round/>
              <a:headEnd type="none" w="sm" len="sm"/>
              <a:tailEnd type="none" w="sm" len="sm"/>
            </a:ln>
          </p:spPr>
        </p:pic>
        <p:sp>
          <p:nvSpPr>
            <p:cNvPr id="42" name="Google Shape;590;p17">
              <a:extLst>
                <a:ext uri="{FF2B5EF4-FFF2-40B4-BE49-F238E27FC236}">
                  <a16:creationId xmlns:a16="http://schemas.microsoft.com/office/drawing/2014/main" id="{AE852A49-1B6F-4CA6-87BF-6AC0B6012733}"/>
                </a:ext>
              </a:extLst>
            </p:cNvPr>
            <p:cNvSpPr/>
            <p:nvPr/>
          </p:nvSpPr>
          <p:spPr>
            <a:xfrm>
              <a:off x="8296480" y="5351770"/>
              <a:ext cx="685408" cy="514056"/>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sp>
        <p:nvSpPr>
          <p:cNvPr id="7" name="タイトル 9">
            <a:extLst>
              <a:ext uri="{FF2B5EF4-FFF2-40B4-BE49-F238E27FC236}">
                <a16:creationId xmlns:a16="http://schemas.microsoft.com/office/drawing/2014/main" id="{FEFE248A-01B4-4601-5B5F-A3F5B3BE8A81}"/>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6" name="図形グループ 58">
            <a:extLst>
              <a:ext uri="{FF2B5EF4-FFF2-40B4-BE49-F238E27FC236}">
                <a16:creationId xmlns:a16="http://schemas.microsoft.com/office/drawing/2014/main" id="{23D2A605-3263-4F80-C211-461A15C521AE}"/>
              </a:ext>
            </a:extLst>
          </p:cNvPr>
          <p:cNvGrpSpPr/>
          <p:nvPr/>
        </p:nvGrpSpPr>
        <p:grpSpPr>
          <a:xfrm>
            <a:off x="2705383" y="3271184"/>
            <a:ext cx="492444" cy="461665"/>
            <a:chOff x="7471820" y="2229458"/>
            <a:chExt cx="492444" cy="461665"/>
          </a:xfrm>
        </p:grpSpPr>
        <p:sp>
          <p:nvSpPr>
            <p:cNvPr id="8" name="円/楕円 59">
              <a:extLst>
                <a:ext uri="{FF2B5EF4-FFF2-40B4-BE49-F238E27FC236}">
                  <a16:creationId xmlns:a16="http://schemas.microsoft.com/office/drawing/2014/main" id="{D5A19710-0CCC-130D-7811-EF7E2ADB056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9D466D63-12EB-0A16-32EB-0942B743714F}"/>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⓮</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368FFAFE-8F48-6681-B7F7-7998409D1613}"/>
              </a:ext>
            </a:extLst>
          </p:cNvPr>
          <p:cNvGrpSpPr/>
          <p:nvPr/>
        </p:nvGrpSpPr>
        <p:grpSpPr>
          <a:xfrm>
            <a:off x="4445452" y="4254540"/>
            <a:ext cx="492444" cy="461665"/>
            <a:chOff x="7471820" y="2229458"/>
            <a:chExt cx="492444" cy="461665"/>
          </a:xfrm>
        </p:grpSpPr>
        <p:sp>
          <p:nvSpPr>
            <p:cNvPr id="11" name="円/楕円 59">
              <a:extLst>
                <a:ext uri="{FF2B5EF4-FFF2-40B4-BE49-F238E27FC236}">
                  <a16:creationId xmlns:a16="http://schemas.microsoft.com/office/drawing/2014/main" id="{F0B6619C-3ECE-1126-B480-BE479025AA6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D033FA07-135E-AA33-1CDD-BDA7D534590D}"/>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⓯</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3" name="図形グループ 58">
            <a:extLst>
              <a:ext uri="{FF2B5EF4-FFF2-40B4-BE49-F238E27FC236}">
                <a16:creationId xmlns:a16="http://schemas.microsoft.com/office/drawing/2014/main" id="{EE6A863B-5207-A189-4D10-5058AE07CAFF}"/>
              </a:ext>
            </a:extLst>
          </p:cNvPr>
          <p:cNvGrpSpPr/>
          <p:nvPr/>
        </p:nvGrpSpPr>
        <p:grpSpPr>
          <a:xfrm>
            <a:off x="7172396" y="4559302"/>
            <a:ext cx="492444" cy="461665"/>
            <a:chOff x="7471820" y="2229458"/>
            <a:chExt cx="492444" cy="461665"/>
          </a:xfrm>
        </p:grpSpPr>
        <p:sp>
          <p:nvSpPr>
            <p:cNvPr id="14" name="円/楕円 59">
              <a:extLst>
                <a:ext uri="{FF2B5EF4-FFF2-40B4-BE49-F238E27FC236}">
                  <a16:creationId xmlns:a16="http://schemas.microsoft.com/office/drawing/2014/main" id="{2731F8A9-DCED-7C6F-D82B-6D05553A60E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5" name="正方形/長方形 14">
              <a:extLst>
                <a:ext uri="{FF2B5EF4-FFF2-40B4-BE49-F238E27FC236}">
                  <a16:creationId xmlns:a16="http://schemas.microsoft.com/office/drawing/2014/main" id="{009C62D5-1AB5-8191-AB80-EFEB1FF8F3AB}"/>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⓰</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E5E9E79E-C08C-4729-80B0-25BF42EA93D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E5E9E79E-C08C-4729-80B0-25BF42EA93D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10" name="Google Shape;610;p16" descr="登録しておいたクレジットカードを選択している画像"/>
          <p:cNvPicPr preferRelativeResize="0">
            <a:picLocks noChangeAspect="1"/>
          </p:cNvPicPr>
          <p:nvPr/>
        </p:nvPicPr>
        <p:blipFill>
          <a:blip r:embed="rId6">
            <a:alphaModFix/>
          </a:blip>
          <a:stretch>
            <a:fillRect/>
          </a:stretch>
        </p:blipFill>
        <p:spPr>
          <a:xfrm>
            <a:off x="6195551" y="1991525"/>
            <a:ext cx="1751799"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611" name="Google Shape;611;p16" descr="オンライン診療申込画面の下部に支払い方法が表示されている画像"/>
          <p:cNvPicPr preferRelativeResize="0">
            <a:picLocks noChangeAspect="1"/>
          </p:cNvPicPr>
          <p:nvPr/>
        </p:nvPicPr>
        <p:blipFill>
          <a:blip r:embed="rId6">
            <a:alphaModFix/>
          </a:blip>
          <a:stretch>
            <a:fillRect/>
          </a:stretch>
        </p:blipFill>
        <p:spPr>
          <a:xfrm>
            <a:off x="3136986" y="1991525"/>
            <a:ext cx="1751799"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613" name="Google Shape;613;p16"/>
          <p:cNvSpPr txBox="1"/>
          <p:nvPr/>
        </p:nvSpPr>
        <p:spPr>
          <a:xfrm>
            <a:off x="424799" y="1986523"/>
            <a:ext cx="2520000" cy="1910123"/>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Clr>
                <a:srgbClr val="000000"/>
              </a:buClr>
              <a:buSzPts val="2400"/>
              <a:buFont typeface="Arial"/>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⓱</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支払い方法</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で</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支払方法を確認</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a:spcBef>
                <a:spcPts val="85"/>
              </a:spcBef>
              <a:buSzPts val="2400"/>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⓲</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登録してお</a:t>
            </a:r>
            <a:r>
              <a:rPr lang="ja-JP"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いた</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a:spcBef>
                <a:spcPts val="85"/>
              </a:spcBef>
              <a:buSzPts val="2400"/>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クレジットカード</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a:spcBef>
                <a:spcPts val="85"/>
              </a:spcBef>
              <a:buSzPts val="2400"/>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p>
          <a:p>
            <a:pPr marL="9525" marR="4344">
              <a:spcBef>
                <a:spcPts val="85"/>
              </a:spcBef>
              <a:buSzPts val="2400"/>
              <a:tabLst>
                <a:tab pos="355600" algn="l"/>
              </a:tabLst>
            </a:pP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614" name="Google Shape;614;p16"/>
          <p:cNvSpPr txBox="1"/>
          <p:nvPr/>
        </p:nvSpPr>
        <p:spPr>
          <a:xfrm>
            <a:off x="3157490" y="1521547"/>
            <a:ext cx="18360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支払い方法を</a:t>
            </a:r>
            <a:r>
              <a:rPr lang="ja-JP" b="1" dirty="0">
                <a:solidFill>
                  <a:srgbClr val="009650"/>
                </a:solidFill>
                <a:latin typeface="BIZ UDゴシック" panose="020B0400000000000000" pitchFamily="49" charset="-128"/>
                <a:ea typeface="BIZ UDゴシック" panose="020B0400000000000000" pitchFamily="49" charset="-128"/>
                <a:cs typeface="Meiryo"/>
                <a:sym typeface="Meiryo"/>
              </a:rPr>
              <a:t>選択</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615" name="Google Shape;615;p16"/>
          <p:cNvSpPr txBox="1"/>
          <p:nvPr/>
        </p:nvSpPr>
        <p:spPr>
          <a:xfrm>
            <a:off x="6187384" y="1431905"/>
            <a:ext cx="2016000" cy="441843"/>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あらかじめ登録していた</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カードを選択</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616" name="Google Shape;616;p16"/>
          <p:cNvSpPr/>
          <p:nvPr/>
        </p:nvSpPr>
        <p:spPr>
          <a:xfrm>
            <a:off x="3158753" y="4846705"/>
            <a:ext cx="1692000" cy="108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620" name="Google Shape;620;p16"/>
          <p:cNvSpPr/>
          <p:nvPr/>
        </p:nvSpPr>
        <p:spPr>
          <a:xfrm>
            <a:off x="6231055" y="5188705"/>
            <a:ext cx="1692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4" name="図形グループ 23"/>
          <p:cNvGrpSpPr>
            <a:grpSpLocks noChangeAspect="1"/>
          </p:cNvGrpSpPr>
          <p:nvPr/>
        </p:nvGrpSpPr>
        <p:grpSpPr>
          <a:xfrm>
            <a:off x="5196435" y="3167090"/>
            <a:ext cx="720000" cy="540000"/>
            <a:chOff x="3355262" y="5469690"/>
            <a:chExt cx="720000" cy="540000"/>
          </a:xfrm>
        </p:grpSpPr>
        <p:cxnSp>
          <p:nvCxnSpPr>
            <p:cNvPr id="25" name="カギ線コネクタ 24"/>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BD2D4023-6749-BB7C-7849-D84F90E6A3E4}"/>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3" name="図形グループ 58">
            <a:extLst>
              <a:ext uri="{FF2B5EF4-FFF2-40B4-BE49-F238E27FC236}">
                <a16:creationId xmlns:a16="http://schemas.microsoft.com/office/drawing/2014/main" id="{9CCD03DA-E654-A33C-1323-0FB070084A64}"/>
              </a:ext>
            </a:extLst>
          </p:cNvPr>
          <p:cNvGrpSpPr/>
          <p:nvPr/>
        </p:nvGrpSpPr>
        <p:grpSpPr>
          <a:xfrm>
            <a:off x="2813138" y="4557958"/>
            <a:ext cx="492443" cy="461665"/>
            <a:chOff x="7471821" y="2229458"/>
            <a:chExt cx="492443" cy="461665"/>
          </a:xfrm>
        </p:grpSpPr>
        <p:sp>
          <p:nvSpPr>
            <p:cNvPr id="5" name="円/楕円 59">
              <a:extLst>
                <a:ext uri="{FF2B5EF4-FFF2-40B4-BE49-F238E27FC236}">
                  <a16:creationId xmlns:a16="http://schemas.microsoft.com/office/drawing/2014/main" id="{52830858-65F2-7CCF-9432-687104D5D17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DDFC126D-B408-CEF9-B4F1-423AC197121D}"/>
                </a:ext>
              </a:extLst>
            </p:cNvPr>
            <p:cNvSpPr/>
            <p:nvPr/>
          </p:nvSpPr>
          <p:spPr>
            <a:xfrm>
              <a:off x="7471821" y="222945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⓱</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95311A11-7DDB-C167-9BE5-C4B814C6734F}"/>
              </a:ext>
            </a:extLst>
          </p:cNvPr>
          <p:cNvGrpSpPr/>
          <p:nvPr/>
        </p:nvGrpSpPr>
        <p:grpSpPr>
          <a:xfrm>
            <a:off x="5984833" y="4925040"/>
            <a:ext cx="492444" cy="461665"/>
            <a:chOff x="7471820" y="2229458"/>
            <a:chExt cx="492444" cy="461665"/>
          </a:xfrm>
        </p:grpSpPr>
        <p:sp>
          <p:nvSpPr>
            <p:cNvPr id="8" name="円/楕円 59">
              <a:extLst>
                <a:ext uri="{FF2B5EF4-FFF2-40B4-BE49-F238E27FC236}">
                  <a16:creationId xmlns:a16="http://schemas.microsoft.com/office/drawing/2014/main" id="{9355E4BE-C52E-0459-CE5A-267142AECD9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F02A9A9E-7863-7037-62FB-10A32540807C}"/>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⓲</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C81A3A53-469C-4CCF-BA01-33B47009B8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C81A3A53-469C-4CCF-BA01-33B47009B8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34" name="Google Shape;634;p18" descr="希望の薬局の画面で「この薬局を選択」をタップしている画像"/>
          <p:cNvPicPr preferRelativeResize="0">
            <a:picLocks noChangeAspect="1"/>
          </p:cNvPicPr>
          <p:nvPr/>
        </p:nvPicPr>
        <p:blipFill>
          <a:blip r:embed="rId6">
            <a:alphaModFix/>
          </a:blip>
          <a:stretch>
            <a:fillRect/>
          </a:stretch>
        </p:blipFill>
        <p:spPr>
          <a:xfrm>
            <a:off x="6916658" y="1992051"/>
            <a:ext cx="1620000" cy="3507802"/>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635" name="Google Shape;635;p18" descr="希望の薬局を選択するための薬局の一覧が表示されている画面の画像"/>
          <p:cNvPicPr preferRelativeResize="0">
            <a:picLocks noChangeAspect="1"/>
          </p:cNvPicPr>
          <p:nvPr/>
        </p:nvPicPr>
        <p:blipFill>
          <a:blip r:embed="rId7">
            <a:alphaModFix/>
          </a:blip>
          <a:stretch>
            <a:fillRect/>
          </a:stretch>
        </p:blipFill>
        <p:spPr>
          <a:xfrm>
            <a:off x="4758315" y="1992051"/>
            <a:ext cx="1620000" cy="3507828"/>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636" name="Google Shape;636;p18" descr="お薬の受け取り方法画面で「希望の薬局を選択」をタップしている画像"/>
          <p:cNvPicPr preferRelativeResize="0"/>
          <p:nvPr/>
        </p:nvPicPr>
        <p:blipFill>
          <a:blip r:embed="rId8">
            <a:alphaModFix/>
          </a:blip>
          <a:stretch>
            <a:fillRect/>
          </a:stretch>
        </p:blipFill>
        <p:spPr>
          <a:xfrm>
            <a:off x="2601417" y="1992051"/>
            <a:ext cx="1619075" cy="2016295"/>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638" name="Google Shape;638;p18"/>
          <p:cNvSpPr txBox="1"/>
          <p:nvPr/>
        </p:nvSpPr>
        <p:spPr>
          <a:xfrm>
            <a:off x="2566707" y="1613874"/>
            <a:ext cx="19458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薬局を選択する</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639" name="Google Shape;639;p18"/>
          <p:cNvSpPr txBox="1"/>
          <p:nvPr/>
        </p:nvSpPr>
        <p:spPr>
          <a:xfrm>
            <a:off x="323790" y="1909234"/>
            <a:ext cx="2657265" cy="4076037"/>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Clr>
                <a:srgbClr val="000000"/>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⓳</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希望の薬局を</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選択</a:t>
            </a:r>
            <a:r>
              <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選択</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2" algn="l" rtl="0">
              <a:spcBef>
                <a:spcPts val="600"/>
              </a:spcBef>
              <a:spcAft>
                <a:spcPts val="0"/>
              </a:spcAft>
              <a:buClr>
                <a:srgbClr val="000000"/>
              </a:buClr>
              <a:buSzPts val="2400"/>
              <a:buFont typeface="Arial"/>
              <a:buNone/>
              <a:tabLst>
                <a:tab pos="355600" algn="l"/>
              </a:tabLst>
            </a:pPr>
            <a:r>
              <a:rPr lang="ja-JP" altLang="en-US" sz="1400" b="1" i="0" u="none" strike="noStrike" cap="none" dirty="0">
                <a:solidFill>
                  <a:schemeClr val="tx1"/>
                </a:solidFill>
                <a:latin typeface="Meiryo"/>
                <a:ea typeface="Meiryo"/>
                <a:cs typeface="Meiryo"/>
                <a:sym typeface="Meiryo"/>
              </a:rPr>
              <a:t>	または</a:t>
            </a:r>
            <a:r>
              <a:rPr lang="en-US" altLang="ja-JP" sz="1400" b="1" i="0" u="none" strike="noStrike" cap="none" dirty="0">
                <a:solidFill>
                  <a:schemeClr val="tx1"/>
                </a:solidFill>
                <a:latin typeface="Meiryo"/>
                <a:ea typeface="Meiryo"/>
                <a:cs typeface="Meiryo"/>
                <a:sym typeface="Meiryo"/>
              </a:rPr>
              <a:t>｢</a:t>
            </a:r>
            <a:r>
              <a:rPr lang="ja-JP" altLang="en-US" b="1" dirty="0">
                <a:solidFill>
                  <a:schemeClr val="tx1"/>
                </a:solidFill>
                <a:latin typeface="Meiryo"/>
                <a:ea typeface="Meiryo"/>
                <a:cs typeface="Meiryo"/>
                <a:sym typeface="Meiryo"/>
              </a:rPr>
              <a:t>希望の</a:t>
            </a:r>
          </a:p>
          <a:p>
            <a:pPr marL="9525" marR="4343" lvl="2" algn="l" rtl="0">
              <a:spcBef>
                <a:spcPts val="0"/>
              </a:spcBef>
              <a:spcAft>
                <a:spcPts val="0"/>
              </a:spcAft>
              <a:buClr>
                <a:srgbClr val="000000"/>
              </a:buClr>
              <a:buSzPts val="2400"/>
              <a:buFont typeface="Arial"/>
              <a:buNone/>
              <a:tabLst>
                <a:tab pos="355600" algn="l"/>
              </a:tabLst>
            </a:pPr>
            <a:r>
              <a:rPr lang="ja-JP" altLang="en-US" b="1" dirty="0">
                <a:solidFill>
                  <a:schemeClr val="tx1"/>
                </a:solidFill>
                <a:latin typeface="Meiryo"/>
                <a:ea typeface="Meiryo"/>
                <a:cs typeface="Meiryo"/>
                <a:sym typeface="Meiryo"/>
              </a:rPr>
              <a:t>	薬局なし</a:t>
            </a:r>
            <a:r>
              <a:rPr lang="en-US" altLang="ja-JP" b="1" dirty="0">
                <a:solidFill>
                  <a:schemeClr val="tx1"/>
                </a:solidFill>
                <a:latin typeface="Meiryo"/>
                <a:ea typeface="Meiryo"/>
                <a:cs typeface="Meiryo"/>
                <a:sym typeface="Meiryo"/>
              </a:rPr>
              <a:t>｣</a:t>
            </a:r>
            <a:r>
              <a:rPr lang="ja-JP" altLang="en-US" b="1" dirty="0">
                <a:solidFill>
                  <a:schemeClr val="tx1"/>
                </a:solidFill>
                <a:latin typeface="Meiryo"/>
                <a:ea typeface="Meiryo"/>
                <a:cs typeface="Meiryo"/>
                <a:sym typeface="Meiryo"/>
              </a:rPr>
              <a:t>をタップ</a:t>
            </a:r>
            <a:endParaRPr lang="ja-JP" altLang="en-US" sz="1200" b="1" i="0" u="none" strike="sngStrike" cap="none" dirty="0">
              <a:solidFill>
                <a:schemeClr val="tx1"/>
              </a:solidFill>
              <a:latin typeface="Meiryo"/>
              <a:ea typeface="Meiryo"/>
              <a:cs typeface="Meiryo"/>
              <a:sym typeface="Meiryo"/>
            </a:endParaRPr>
          </a:p>
          <a:p>
            <a:pPr marL="9525" marR="4343" lvl="2" algn="l" rtl="0">
              <a:spcBef>
                <a:spcPts val="0"/>
              </a:spcBef>
              <a:spcAft>
                <a:spcPts val="0"/>
              </a:spcAft>
              <a:buClr>
                <a:srgbClr val="000000"/>
              </a:buClr>
              <a:buSzPts val="2400"/>
              <a:buFont typeface="Arial"/>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⓴</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ご希望の薬局を</a:t>
            </a:r>
            <a:endParaRPr lang="en-US" alt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2" algn="l" rtl="0">
              <a:spcBef>
                <a:spcPts val="0"/>
              </a:spcBef>
              <a:spcAft>
                <a:spcPts val="0"/>
              </a:spcAft>
              <a:buClr>
                <a:srgbClr val="000000"/>
              </a:buClr>
              <a:buSzPts val="2400"/>
              <a:buFont typeface="Arial"/>
              <a:buNone/>
              <a:tabLst>
                <a:tab pos="355600" algn="l"/>
              </a:tabLst>
            </a:pPr>
            <a:r>
              <a:rPr lang="en-US" altLang="ja-JP" sz="1800" b="1" dirty="0">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選択</a:t>
            </a:r>
            <a:endParaRPr lang="en-US" altLang="ja-JP" sz="1800" b="1" dirty="0">
              <a:latin typeface="BIZ UDゴシック" panose="020B0400000000000000" pitchFamily="49" charset="-128"/>
              <a:ea typeface="BIZ UDゴシック" panose="020B0400000000000000" pitchFamily="49" charset="-128"/>
              <a:cs typeface="Meiryo"/>
              <a:sym typeface="Meiryo"/>
            </a:endParaRPr>
          </a:p>
          <a:p>
            <a:pPr marL="9525" marR="4344" lvl="2" algn="l" rtl="0">
              <a:spcBef>
                <a:spcPts val="0"/>
              </a:spcBef>
              <a:spcAft>
                <a:spcPts val="0"/>
              </a:spcAft>
              <a:buClr>
                <a:srgbClr val="000000"/>
              </a:buClr>
              <a:buSzPts val="2400"/>
              <a:buFont typeface="Arial"/>
              <a:buNone/>
              <a:tabLst>
                <a:tab pos="355600" algn="l"/>
              </a:tabLst>
            </a:pP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この薬局</a:t>
            </a:r>
            <a:r>
              <a:rPr 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を選択</a:t>
            </a:r>
            <a:r>
              <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p>
          <a:p>
            <a:pPr marL="9525" marR="4344" lvl="0" algn="l" rtl="0">
              <a:spcAft>
                <a:spcPts val="0"/>
              </a:spcAft>
              <a:buClr>
                <a:srgbClr val="000000"/>
              </a:buClr>
              <a:buSzPts val="2400"/>
              <a:buFont typeface="Arial"/>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選択</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Clr>
                <a:srgbClr val="000000"/>
              </a:buClr>
              <a:buSzPts val="2400"/>
              <a:buFont typeface="Arial"/>
              <a:buNone/>
              <a:tabLst>
                <a:tab pos="355600" algn="l"/>
              </a:tabLst>
            </a:pPr>
            <a:endParaRPr lang="en-US" sz="1800" b="1" dirty="0">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薬局で薬を受け取る</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場合、一部の薬局には</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処方箋を医療機関から</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直接</a:t>
            </a:r>
            <a:r>
              <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FAX</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すること</a:t>
            </a:r>
            <a:r>
              <a:rPr lang="ja-JP" altLang="en-US" b="1" dirty="0">
                <a:latin typeface="BIZ UDゴシック" panose="020B0400000000000000" pitchFamily="49" charset="-128"/>
                <a:ea typeface="BIZ UDゴシック" panose="020B0400000000000000" pitchFamily="49" charset="-128"/>
                <a:cs typeface="Meiryo"/>
                <a:sym typeface="Meiryo"/>
              </a:rPr>
              <a:t>が</a:t>
            </a:r>
            <a:endParaRPr lang="en-US" altLang="ja-JP" b="1" dirty="0">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ja-JP" altLang="en-US" b="1" dirty="0">
                <a:latin typeface="BIZ UDゴシック" panose="020B0400000000000000" pitchFamily="49" charset="-128"/>
                <a:ea typeface="BIZ UDゴシック" panose="020B0400000000000000" pitchFamily="49" charset="-128"/>
                <a:cs typeface="Meiryo"/>
                <a:sym typeface="Meiryo"/>
              </a:rPr>
              <a:t>　　可能です</a:t>
            </a:r>
            <a:endParaRPr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p:txBody>
      </p:sp>
      <p:sp>
        <p:nvSpPr>
          <p:cNvPr id="640" name="Google Shape;640;p18"/>
          <p:cNvSpPr/>
          <p:nvPr/>
        </p:nvSpPr>
        <p:spPr>
          <a:xfrm>
            <a:off x="4796745" y="2166456"/>
            <a:ext cx="1512000" cy="320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sp>
        <p:nvSpPr>
          <p:cNvPr id="644" name="Google Shape;644;p18"/>
          <p:cNvSpPr/>
          <p:nvPr/>
        </p:nvSpPr>
        <p:spPr>
          <a:xfrm>
            <a:off x="6961297" y="5041623"/>
            <a:ext cx="1512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sp>
        <p:nvSpPr>
          <p:cNvPr id="648" name="Google Shape;648;p18"/>
          <p:cNvSpPr/>
          <p:nvPr/>
        </p:nvSpPr>
        <p:spPr>
          <a:xfrm>
            <a:off x="2627641" y="2636715"/>
            <a:ext cx="1548000" cy="79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sp>
        <p:nvSpPr>
          <p:cNvPr id="3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32" name="図形グループ 31"/>
          <p:cNvGrpSpPr>
            <a:grpSpLocks noChangeAspect="1"/>
          </p:cNvGrpSpPr>
          <p:nvPr/>
        </p:nvGrpSpPr>
        <p:grpSpPr>
          <a:xfrm>
            <a:off x="4310195" y="3304349"/>
            <a:ext cx="360000" cy="270000"/>
            <a:chOff x="3355262" y="5469690"/>
            <a:chExt cx="720000" cy="540000"/>
          </a:xfrm>
        </p:grpSpPr>
        <p:cxnSp>
          <p:nvCxnSpPr>
            <p:cNvPr id="33" name="カギ線コネクタ 3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5" name="図形グループ 34"/>
          <p:cNvGrpSpPr>
            <a:grpSpLocks noChangeAspect="1"/>
          </p:cNvGrpSpPr>
          <p:nvPr/>
        </p:nvGrpSpPr>
        <p:grpSpPr>
          <a:xfrm>
            <a:off x="6476038" y="3304349"/>
            <a:ext cx="360000" cy="270000"/>
            <a:chOff x="3355262" y="5469690"/>
            <a:chExt cx="720000" cy="540000"/>
          </a:xfrm>
        </p:grpSpPr>
        <p:cxnSp>
          <p:nvCxnSpPr>
            <p:cNvPr id="36" name="カギ線コネクタ 3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7071D7F9-B5A3-9D47-563B-353BC941C413}"/>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3" name="図形グループ 58">
            <a:extLst>
              <a:ext uri="{FF2B5EF4-FFF2-40B4-BE49-F238E27FC236}">
                <a16:creationId xmlns:a16="http://schemas.microsoft.com/office/drawing/2014/main" id="{60861766-A8CF-213A-E799-A6D82205362E}"/>
              </a:ext>
            </a:extLst>
          </p:cNvPr>
          <p:cNvGrpSpPr/>
          <p:nvPr/>
        </p:nvGrpSpPr>
        <p:grpSpPr>
          <a:xfrm>
            <a:off x="2423135" y="2360963"/>
            <a:ext cx="492444" cy="461665"/>
            <a:chOff x="7471820" y="2229458"/>
            <a:chExt cx="492444" cy="461665"/>
          </a:xfrm>
        </p:grpSpPr>
        <p:sp>
          <p:nvSpPr>
            <p:cNvPr id="5" name="円/楕円 59">
              <a:extLst>
                <a:ext uri="{FF2B5EF4-FFF2-40B4-BE49-F238E27FC236}">
                  <a16:creationId xmlns:a16="http://schemas.microsoft.com/office/drawing/2014/main" id="{4B6B2041-574A-B765-11A9-77DCB33B0824}"/>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C111266D-8C58-D801-88CF-24BD433FCF5C}"/>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⓳</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D5647140-4ED4-368E-7A8B-75F43AB6E9BA}"/>
              </a:ext>
            </a:extLst>
          </p:cNvPr>
          <p:cNvGrpSpPr/>
          <p:nvPr/>
        </p:nvGrpSpPr>
        <p:grpSpPr>
          <a:xfrm>
            <a:off x="4579568" y="1840374"/>
            <a:ext cx="492444" cy="461665"/>
            <a:chOff x="7471820" y="2229458"/>
            <a:chExt cx="492444" cy="461665"/>
          </a:xfrm>
        </p:grpSpPr>
        <p:sp>
          <p:nvSpPr>
            <p:cNvPr id="8" name="円/楕円 59">
              <a:extLst>
                <a:ext uri="{FF2B5EF4-FFF2-40B4-BE49-F238E27FC236}">
                  <a16:creationId xmlns:a16="http://schemas.microsoft.com/office/drawing/2014/main" id="{0182C809-0BAF-92D2-8E61-E17B79BB9A91}"/>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CB7198AB-6ABD-3040-904E-769997066E6F}"/>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⓴</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0E52F6D3-FCF9-382F-F3A0-F986A445FEBD}"/>
              </a:ext>
            </a:extLst>
          </p:cNvPr>
          <p:cNvGrpSpPr/>
          <p:nvPr/>
        </p:nvGrpSpPr>
        <p:grpSpPr>
          <a:xfrm>
            <a:off x="6715075" y="4763124"/>
            <a:ext cx="492444" cy="461665"/>
            <a:chOff x="7471820" y="2229458"/>
            <a:chExt cx="492444" cy="461665"/>
          </a:xfrm>
        </p:grpSpPr>
        <p:sp>
          <p:nvSpPr>
            <p:cNvPr id="11" name="円/楕円 59">
              <a:extLst>
                <a:ext uri="{FF2B5EF4-FFF2-40B4-BE49-F238E27FC236}">
                  <a16:creationId xmlns:a16="http://schemas.microsoft.com/office/drawing/2014/main" id="{077A238F-0465-39B0-BEA8-779EE66DC7C4}"/>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CD837CF8-411D-693D-89ED-383E93E3FD08}"/>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⓴</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EF34F2E4-2FF4-4A72-9F19-DFC71DF61D1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EF34F2E4-2FF4-4A72-9F19-DFC71DF61D1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66" name="Google Shape;666;p19" descr="「申込を完了しました」と表示され、申込内容が表示されている画像"/>
          <p:cNvPicPr preferRelativeResize="0">
            <a:picLocks noChangeAspect="1"/>
          </p:cNvPicPr>
          <p:nvPr/>
        </p:nvPicPr>
        <p:blipFill>
          <a:blip r:embed="rId6">
            <a:alphaModFix/>
          </a:blip>
          <a:stretch>
            <a:fillRect/>
          </a:stretch>
        </p:blipFill>
        <p:spPr>
          <a:xfrm>
            <a:off x="6199843" y="1994678"/>
            <a:ext cx="1900104" cy="4140000"/>
          </a:xfrm>
          <a:prstGeom prst="rect">
            <a:avLst/>
          </a:prstGeom>
          <a:noFill/>
          <a:ln w="9525" cap="flat" cmpd="sng">
            <a:solidFill>
              <a:schemeClr val="tx1">
                <a:lumMod val="50000"/>
                <a:lumOff val="50000"/>
              </a:schemeClr>
            </a:solidFill>
            <a:prstDash val="solid"/>
            <a:miter lim="800000"/>
            <a:headEnd type="none" w="sm" len="sm"/>
            <a:tailEnd type="none" w="sm" len="sm"/>
          </a:ln>
        </p:spPr>
      </p:pic>
      <p:pic>
        <p:nvPicPr>
          <p:cNvPr id="667" name="Google Shape;667;p19" descr="予約内容画面を確認し「この内容で申し込む」をタップしている画像"/>
          <p:cNvPicPr preferRelativeResize="0">
            <a:picLocks noChangeAspect="1"/>
          </p:cNvPicPr>
          <p:nvPr/>
        </p:nvPicPr>
        <p:blipFill>
          <a:blip r:embed="rId7">
            <a:alphaModFix/>
          </a:blip>
          <a:stretch>
            <a:fillRect/>
          </a:stretch>
        </p:blipFill>
        <p:spPr>
          <a:xfrm>
            <a:off x="3136908" y="2023914"/>
            <a:ext cx="1811501" cy="4140000"/>
          </a:xfrm>
          <a:prstGeom prst="rect">
            <a:avLst/>
          </a:prstGeom>
          <a:noFill/>
          <a:ln w="9525" cap="flat" cmpd="sng">
            <a:solidFill>
              <a:schemeClr val="tx1">
                <a:lumMod val="50000"/>
                <a:lumOff val="50000"/>
              </a:schemeClr>
            </a:solidFill>
            <a:prstDash val="solid"/>
            <a:miter lim="800000"/>
            <a:headEnd type="none" w="sm" len="sm"/>
            <a:tailEnd type="none" w="sm" len="sm"/>
          </a:ln>
        </p:spPr>
      </p:pic>
      <p:sp>
        <p:nvSpPr>
          <p:cNvPr id="669" name="Google Shape;669;p19"/>
          <p:cNvSpPr txBox="1"/>
          <p:nvPr/>
        </p:nvSpPr>
        <p:spPr>
          <a:xfrm>
            <a:off x="3128704" y="1613269"/>
            <a:ext cx="1945888" cy="2264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予約を確定する</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670" name="Google Shape;670;p19"/>
          <p:cNvSpPr txBox="1"/>
          <p:nvPr/>
        </p:nvSpPr>
        <p:spPr>
          <a:xfrm>
            <a:off x="484276" y="1896533"/>
            <a:ext cx="2374800" cy="2197381"/>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最後に予約内容を</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よく確認し、</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問題なければ</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この内容で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申し込む</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1200"/>
              </a:spcBef>
              <a:spcAft>
                <a:spcPts val="0"/>
              </a:spcAft>
              <a:buNone/>
              <a:tabLst>
                <a:tab pos="355600"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申込内容</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が表示</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されたら確認</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671" name="Google Shape;671;p19"/>
          <p:cNvSpPr/>
          <p:nvPr/>
        </p:nvSpPr>
        <p:spPr>
          <a:xfrm>
            <a:off x="6258869" y="3418271"/>
            <a:ext cx="1764000" cy="133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675" name="Google Shape;675;p19"/>
          <p:cNvSpPr/>
          <p:nvPr/>
        </p:nvSpPr>
        <p:spPr>
          <a:xfrm>
            <a:off x="3178658" y="5752452"/>
            <a:ext cx="1728000"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3" name="図形グループ 22"/>
          <p:cNvGrpSpPr>
            <a:grpSpLocks noChangeAspect="1"/>
          </p:cNvGrpSpPr>
          <p:nvPr/>
        </p:nvGrpSpPr>
        <p:grpSpPr>
          <a:xfrm>
            <a:off x="5196435" y="3167090"/>
            <a:ext cx="720000" cy="540000"/>
            <a:chOff x="3355262" y="5469690"/>
            <a:chExt cx="720000" cy="540000"/>
          </a:xfrm>
        </p:grpSpPr>
        <p:cxnSp>
          <p:nvCxnSpPr>
            <p:cNvPr id="24" name="カギ線コネクタ 23"/>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EF68954C-1F96-4BA0-A0D4-E546AC61DF04}"/>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【6</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「初診」の場合の流れの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sp>
        <p:nvSpPr>
          <p:cNvPr id="8" name="楕円 7">
            <a:extLst>
              <a:ext uri="{FF2B5EF4-FFF2-40B4-BE49-F238E27FC236}">
                <a16:creationId xmlns:a16="http://schemas.microsoft.com/office/drawing/2014/main" id="{6CD33D5E-0DE5-105A-3C4F-951A9BF8353B}"/>
              </a:ext>
            </a:extLst>
          </p:cNvPr>
          <p:cNvSpPr/>
          <p:nvPr/>
        </p:nvSpPr>
        <p:spPr>
          <a:xfrm>
            <a:off x="518866" y="2002589"/>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21</a:t>
            </a:r>
            <a:endParaRPr kumimoji="1" lang="ja-JP" altLang="en-US" sz="2000" b="1" dirty="0">
              <a:latin typeface="BIZ UDゴシック" panose="020B0400000000000000" pitchFamily="49" charset="-128"/>
              <a:ea typeface="BIZ UDゴシック" panose="020B0400000000000000" pitchFamily="49" charset="-128"/>
            </a:endParaRPr>
          </a:p>
        </p:txBody>
      </p:sp>
      <p:sp>
        <p:nvSpPr>
          <p:cNvPr id="9" name="楕円 8">
            <a:extLst>
              <a:ext uri="{FF2B5EF4-FFF2-40B4-BE49-F238E27FC236}">
                <a16:creationId xmlns:a16="http://schemas.microsoft.com/office/drawing/2014/main" id="{2A79EC63-65C2-B89B-586D-AD9CBFE4E289}"/>
              </a:ext>
            </a:extLst>
          </p:cNvPr>
          <p:cNvSpPr/>
          <p:nvPr/>
        </p:nvSpPr>
        <p:spPr>
          <a:xfrm>
            <a:off x="3010570" y="5521184"/>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21</a:t>
            </a:r>
            <a:endParaRPr kumimoji="1" lang="ja-JP" altLang="en-US" sz="2000" b="1"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4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46" name="タイトル 9">
            <a:extLst>
              <a:ext uri="{FF2B5EF4-FFF2-40B4-BE49-F238E27FC236}">
                <a16:creationId xmlns:a16="http://schemas.microsoft.com/office/drawing/2014/main" id="{FDDA2747-DBA5-44E4-A04D-BE8E8CD8D716}"/>
              </a:ext>
            </a:extLst>
          </p:cNvPr>
          <p:cNvSpPr txBox="1">
            <a:spLocks/>
          </p:cNvSpPr>
          <p:nvPr/>
        </p:nvSpPr>
        <p:spPr>
          <a:xfrm>
            <a:off x="1614384" y="220738"/>
            <a:ext cx="6725641"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【7</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アプリ通知</a:t>
            </a:r>
            <a:r>
              <a:rPr lang="en-US" altLang="ja-JP" sz="3200" dirty="0">
                <a:latin typeface="BIZ UDゴシック" panose="020B0400000000000000" pitchFamily="49" charset="-128"/>
                <a:ea typeface="BIZ UDゴシック" panose="020B0400000000000000" pitchFamily="49" charset="-128"/>
                <a:cs typeface="Meiryo"/>
                <a:sym typeface="Meiryo"/>
              </a:rPr>
              <a:t>ON</a:t>
            </a:r>
            <a:r>
              <a:rPr lang="ja-JP" altLang="ja-JP" sz="3200" dirty="0">
                <a:latin typeface="BIZ UDゴシック" panose="020B0400000000000000" pitchFamily="49" charset="-128"/>
                <a:ea typeface="BIZ UDゴシック" panose="020B0400000000000000" pitchFamily="49" charset="-128"/>
                <a:cs typeface="Meiryo"/>
                <a:sym typeface="Meiryo"/>
              </a:rPr>
              <a:t>の設</a:t>
            </a:r>
            <a:r>
              <a:rPr lang="ja-JP" altLang="ja-JP" sz="3200" spc="-1250" dirty="0">
                <a:latin typeface="BIZ UDゴシック" panose="020B0400000000000000" pitchFamily="49" charset="-128"/>
                <a:ea typeface="BIZ UDゴシック" panose="020B0400000000000000" pitchFamily="49" charset="-128"/>
                <a:cs typeface="Meiryo"/>
                <a:sym typeface="Meiryo"/>
              </a:rPr>
              <a:t>定</a:t>
            </a:r>
            <a:endParaRPr kumimoji="0" lang="ja-JP" altLang="en-US" sz="3200" b="0" kern="0" dirty="0">
              <a:latin typeface="BIZ UDゴシック" panose="020B0400000000000000" pitchFamily="49" charset="-128"/>
              <a:ea typeface="BIZ UDゴシック" panose="020B0400000000000000" pitchFamily="49" charset="-128"/>
            </a:endParaRPr>
          </a:p>
        </p:txBody>
      </p:sp>
      <p:sp>
        <p:nvSpPr>
          <p:cNvPr id="42" name="Google Shape;1391;p28"/>
          <p:cNvSpPr txBox="1"/>
          <p:nvPr/>
        </p:nvSpPr>
        <p:spPr>
          <a:xfrm>
            <a:off x="1271485" y="5891192"/>
            <a:ext cx="6693564" cy="241788"/>
          </a:xfrm>
          <a:prstGeom prst="rect">
            <a:avLst/>
          </a:prstGeom>
          <a:noFill/>
          <a:ln>
            <a:noFill/>
          </a:ln>
        </p:spPr>
        <p:txBody>
          <a:bodyPr spcFirstLastPara="1" wrap="square" lIns="0" tIns="1085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5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医療機関から通知の来る前にアプリのPush通知機能をオンにしておきましょう。</a:t>
            </a:r>
            <a:endParaRPr sz="15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sp>
        <p:nvSpPr>
          <p:cNvPr id="44" name="Google Shape;1393;p28"/>
          <p:cNvSpPr txBox="1"/>
          <p:nvPr/>
        </p:nvSpPr>
        <p:spPr>
          <a:xfrm>
            <a:off x="574651" y="1604498"/>
            <a:ext cx="1884504" cy="892552"/>
          </a:xfrm>
          <a:prstGeom prst="rect">
            <a:avLst/>
          </a:prstGeom>
          <a:noFill/>
          <a:ln>
            <a:noFill/>
          </a:ln>
        </p:spPr>
        <p:txBody>
          <a:bodyPr spcFirstLastPara="1" wrap="square" lIns="0" tIns="0" rIns="0" bIns="0" anchor="t" anchorCtr="0">
            <a:spAutoFit/>
          </a:bodyPr>
          <a:lstStyle/>
          <a:p>
            <a:pPr marL="12700" marR="0" lvl="0" algn="l" rtl="0">
              <a:lnSpc>
                <a:spcPct val="80000"/>
              </a:lnSpc>
              <a:spcBef>
                <a:spcPts val="0"/>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p>
          <a:p>
            <a:pPr marL="12700" marR="0" lvl="0" algn="l" rtl="0">
              <a:lnSpc>
                <a:spcPct val="80000"/>
              </a:lnSpc>
              <a:spcBef>
                <a:spcPts val="600"/>
              </a:spcBef>
              <a:spcAft>
                <a:spcPts val="0"/>
              </a:spcAft>
              <a:buClr>
                <a:srgbClr val="000000"/>
              </a:buClr>
              <a:buSzPts val="2400"/>
              <a:buFont typeface="Arial"/>
              <a:buNone/>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設定</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marR="0" lvl="0" algn="l" rtl="0">
              <a:lnSpc>
                <a:spcPct val="80000"/>
              </a:lnSpc>
              <a:spcBef>
                <a:spcPts val="600"/>
              </a:spcBef>
              <a:spcAft>
                <a:spcPts val="0"/>
              </a:spcAft>
              <a:buClr>
                <a:srgbClr val="000000"/>
              </a:buClr>
              <a:buSzPts val="2400"/>
              <a:buFont typeface="Arial"/>
              <a:buNone/>
              <a:tabLst>
                <a:tab pos="355600" algn="l"/>
              </a:tabLst>
            </a:pP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47" name="Google Shape;1395;p28" descr="スマートフォンのホーム画面の「設定」をタップしている画像"/>
          <p:cNvSpPr>
            <a:spLocks noChangeAspect="1"/>
          </p:cNvSpPr>
          <p:nvPr/>
        </p:nvSpPr>
        <p:spPr>
          <a:xfrm>
            <a:off x="574651" y="2611376"/>
            <a:ext cx="1623274" cy="2880000"/>
          </a:xfrm>
          <a:prstGeom prst="rect">
            <a:avLst/>
          </a:prstGeom>
          <a:blipFill rotWithShape="1">
            <a:blip r:embed="rId3">
              <a:alphaModFix/>
            </a:blip>
            <a:stretch>
              <a:fillRect/>
            </a:stretch>
          </a:blipFill>
          <a:ln w="9525" cap="flat" cmpd="sng">
            <a:no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54" name="Google Shape;1409;p28"/>
          <p:cNvSpPr>
            <a:spLocks noChangeAspect="1"/>
          </p:cNvSpPr>
          <p:nvPr/>
        </p:nvSpPr>
        <p:spPr>
          <a:xfrm>
            <a:off x="1001727" y="4477197"/>
            <a:ext cx="432000" cy="432000"/>
          </a:xfrm>
          <a:prstGeom prst="rect">
            <a:avLst/>
          </a:prstGeom>
          <a:noFill/>
          <a:ln w="28575" cap="flat" cmpd="sng">
            <a:solidFill>
              <a:srgbClr val="FF0000"/>
            </a:solidFill>
            <a:prstDash val="solid"/>
            <a:miter lim="800000"/>
            <a:headEnd type="none" w="sm" len="sm"/>
            <a:tailEnd type="none" w="sm" len="sm"/>
          </a:ln>
          <a:effectLst>
            <a:glow rad="25400">
              <a:schemeClr val="bg1"/>
            </a:glo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67" name="Google Shape;1393;p28"/>
          <p:cNvSpPr txBox="1"/>
          <p:nvPr/>
        </p:nvSpPr>
        <p:spPr>
          <a:xfrm>
            <a:off x="2670967" y="1608783"/>
            <a:ext cx="1769059" cy="905376"/>
          </a:xfrm>
          <a:prstGeom prst="rect">
            <a:avLst/>
          </a:prstGeom>
          <a:noFill/>
          <a:ln>
            <a:noFill/>
          </a:ln>
        </p:spPr>
        <p:txBody>
          <a:bodyPr spcFirstLastPara="1" wrap="square" lIns="0" tIns="0" rIns="0" bIns="0" anchor="t" anchorCtr="0">
            <a:spAutoFit/>
          </a:bodyPr>
          <a:lstStyle/>
          <a:p>
            <a:pPr marL="12700" marR="0" lvl="0" algn="l" rtl="0">
              <a:lnSpc>
                <a:spcPct val="80000"/>
              </a:lnSpc>
              <a:spcBef>
                <a:spcPts val="100"/>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p>
          <a:p>
            <a:pPr marL="12700" marR="0" lvl="0" algn="l" rtl="0">
              <a:lnSpc>
                <a:spcPct val="80000"/>
              </a:lnSpc>
              <a:spcBef>
                <a:spcPts val="600"/>
              </a:spcBef>
              <a:spcAft>
                <a:spcPts val="0"/>
              </a:spcAft>
              <a:buClr>
                <a:srgbClr val="000000"/>
              </a:buClr>
              <a:buSzPts val="2400"/>
              <a:buFont typeface="Arial"/>
              <a:buNone/>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通知</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marR="0" lvl="0" algn="l" rtl="0">
              <a:lnSpc>
                <a:spcPct val="80000"/>
              </a:lnSpc>
              <a:spcBef>
                <a:spcPts val="60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sp>
        <p:nvSpPr>
          <p:cNvPr id="68" name="Google Shape;1393;p28"/>
          <p:cNvSpPr txBox="1"/>
          <p:nvPr/>
        </p:nvSpPr>
        <p:spPr>
          <a:xfrm>
            <a:off x="4809051" y="1608783"/>
            <a:ext cx="1670307" cy="905376"/>
          </a:xfrm>
          <a:prstGeom prst="rect">
            <a:avLst/>
          </a:prstGeom>
          <a:noFill/>
          <a:ln>
            <a:noFill/>
          </a:ln>
        </p:spPr>
        <p:txBody>
          <a:bodyPr spcFirstLastPara="1" wrap="square" lIns="0" tIns="0" rIns="0" bIns="0" anchor="t" anchorCtr="0">
            <a:spAutoFit/>
          </a:bodyPr>
          <a:lstStyle/>
          <a:p>
            <a:pPr marL="12700" marR="0" lvl="0" algn="l" rtl="0">
              <a:lnSpc>
                <a:spcPct val="80000"/>
              </a:lnSpc>
              <a:spcBef>
                <a:spcPts val="100"/>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p>
          <a:p>
            <a:pPr marL="12700" marR="0" lvl="0" algn="l" rtl="0">
              <a:lnSpc>
                <a:spcPct val="80000"/>
              </a:lnSpc>
              <a:spcBef>
                <a:spcPts val="600"/>
              </a:spcBef>
              <a:spcAft>
                <a:spcPts val="0"/>
              </a:spcAft>
              <a:buClr>
                <a:srgbClr val="000000"/>
              </a:buClr>
              <a:buSzPts val="2400"/>
              <a:buFont typeface="Arial"/>
              <a:buNone/>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en-US" altLang="ja-JP" sz="1800" b="1" i="0" u="none" strike="noStrike" cap="none" dirty="0" err="1">
                <a:solidFill>
                  <a:schemeClr val="dk1"/>
                </a:solidFill>
                <a:latin typeface="BIZ UDゴシック" panose="020B0400000000000000" pitchFamily="49" charset="-128"/>
                <a:ea typeface="BIZ UDゴシック" panose="020B0400000000000000" pitchFamily="49" charset="-128"/>
                <a:cs typeface="Meiryo"/>
                <a:sym typeface="Meiryo"/>
              </a:rPr>
              <a:t>curon</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marR="0" lvl="0" algn="l" rtl="0">
              <a:lnSpc>
                <a:spcPct val="80000"/>
              </a:lnSpc>
              <a:spcBef>
                <a:spcPts val="60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sp>
        <p:nvSpPr>
          <p:cNvPr id="69" name="Google Shape;1393;p28"/>
          <p:cNvSpPr txBox="1"/>
          <p:nvPr/>
        </p:nvSpPr>
        <p:spPr>
          <a:xfrm>
            <a:off x="6875636" y="1604498"/>
            <a:ext cx="1783964" cy="905376"/>
          </a:xfrm>
          <a:prstGeom prst="rect">
            <a:avLst/>
          </a:prstGeom>
          <a:noFill/>
          <a:ln>
            <a:noFill/>
          </a:ln>
        </p:spPr>
        <p:txBody>
          <a:bodyPr spcFirstLastPara="1" wrap="square" lIns="0" tIns="0" rIns="0" bIns="0" anchor="t" anchorCtr="0">
            <a:spAutoFit/>
          </a:bodyPr>
          <a:lstStyle/>
          <a:p>
            <a:pPr marL="12700" marR="0" lvl="0" algn="l" rtl="0">
              <a:lnSpc>
                <a:spcPct val="80000"/>
              </a:lnSpc>
              <a:spcBef>
                <a:spcPts val="100"/>
              </a:spcBef>
              <a:spcAft>
                <a:spcPts val="0"/>
              </a:spcAft>
              <a:buClr>
                <a:srgbClr val="000000"/>
              </a:buClr>
              <a:buSzPts val="2400"/>
              <a:buFont typeface="Arial"/>
              <a:buNone/>
              <a:tabLst>
                <a:tab pos="355600"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p>
          <a:p>
            <a:pPr marL="12700" marR="0" lvl="0" algn="l" rtl="0">
              <a:lnSpc>
                <a:spcPct val="80000"/>
              </a:lnSpc>
              <a:spcBef>
                <a:spcPts val="600"/>
              </a:spcBef>
              <a:spcAft>
                <a:spcPts val="0"/>
              </a:spcAft>
              <a:buClr>
                <a:srgbClr val="000000"/>
              </a:buClr>
              <a:buSzPts val="2400"/>
              <a:buFont typeface="Arial"/>
              <a:buNone/>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通知</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許可</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marR="0" lvl="0" algn="l" rtl="0">
              <a:lnSpc>
                <a:spcPct val="80000"/>
              </a:lnSpc>
              <a:spcBef>
                <a:spcPts val="600"/>
              </a:spcBef>
              <a:spcAft>
                <a:spcPts val="0"/>
              </a:spcAft>
              <a:buClr>
                <a:srgbClr val="000000"/>
              </a:buClr>
              <a:buSzPts val="2400"/>
              <a:buFont typeface="Arial"/>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grpSp>
        <p:nvGrpSpPr>
          <p:cNvPr id="4" name="グループ化 3" descr="クロン画面で「通知を許可」をタップしている画像">
            <a:extLst>
              <a:ext uri="{FF2B5EF4-FFF2-40B4-BE49-F238E27FC236}">
                <a16:creationId xmlns:a16="http://schemas.microsoft.com/office/drawing/2014/main" id="{42C9C5ED-DE77-4974-90C3-0C326F10F1BF}"/>
              </a:ext>
            </a:extLst>
          </p:cNvPr>
          <p:cNvGrpSpPr/>
          <p:nvPr/>
        </p:nvGrpSpPr>
        <p:grpSpPr>
          <a:xfrm>
            <a:off x="6728605" y="2628292"/>
            <a:ext cx="1806854" cy="2882318"/>
            <a:chOff x="6413446" y="2349236"/>
            <a:chExt cx="1806854" cy="2882318"/>
          </a:xfrm>
        </p:grpSpPr>
        <p:sp>
          <p:nvSpPr>
            <p:cNvPr id="52" name="Google Shape;1403;p28"/>
            <p:cNvSpPr>
              <a:spLocks noChangeAspect="1"/>
            </p:cNvSpPr>
            <p:nvPr/>
          </p:nvSpPr>
          <p:spPr>
            <a:xfrm>
              <a:off x="6549145" y="2351554"/>
              <a:ext cx="1670307" cy="2880000"/>
            </a:xfrm>
            <a:prstGeom prst="rect">
              <a:avLst/>
            </a:prstGeom>
            <a:blipFill rotWithShape="1">
              <a:blip r:embed="rId4">
                <a:alphaModFix/>
              </a:blip>
              <a:stretch>
                <a:fillRect/>
              </a:stretch>
            </a:blipFill>
            <a:ln w="9525" cap="flat" cmpd="sng">
              <a:no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53" name="Google Shape;1404;p28"/>
            <p:cNvSpPr/>
            <p:nvPr/>
          </p:nvSpPr>
          <p:spPr>
            <a:xfrm>
              <a:off x="6546825" y="2349236"/>
              <a:ext cx="1673475" cy="2880000"/>
            </a:xfrm>
            <a:custGeom>
              <a:avLst/>
              <a:gdLst/>
              <a:ahLst/>
              <a:cxnLst/>
              <a:rect l="l" t="t" r="r" b="b"/>
              <a:pathLst>
                <a:path w="1099184" h="1891665" extrusionOk="0">
                  <a:moveTo>
                    <a:pt x="0" y="0"/>
                  </a:moveTo>
                  <a:lnTo>
                    <a:pt x="1098803" y="0"/>
                  </a:lnTo>
                  <a:lnTo>
                    <a:pt x="1098803" y="1891283"/>
                  </a:lnTo>
                  <a:lnTo>
                    <a:pt x="0" y="1891283"/>
                  </a:lnTo>
                  <a:lnTo>
                    <a:pt x="0" y="0"/>
                  </a:lnTo>
                  <a:close/>
                </a:path>
              </a:pathLst>
            </a:custGeom>
            <a:noFill/>
            <a:ln w="9525" cap="flat" cmpd="sng">
              <a:solidFill>
                <a:schemeClr val="tx1">
                  <a:lumMod val="50000"/>
                  <a:lumOff val="50000"/>
                </a:schemeClr>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66" name="Google Shape;1421;p28"/>
            <p:cNvSpPr/>
            <p:nvPr/>
          </p:nvSpPr>
          <p:spPr>
            <a:xfrm>
              <a:off x="6569312" y="2823502"/>
              <a:ext cx="1620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70" name="図形グループ 69"/>
            <p:cNvGrpSpPr/>
            <p:nvPr/>
          </p:nvGrpSpPr>
          <p:grpSpPr>
            <a:xfrm>
              <a:off x="6413446" y="2666427"/>
              <a:ext cx="296586" cy="293005"/>
              <a:chOff x="5101121" y="3995693"/>
              <a:chExt cx="296586" cy="293005"/>
            </a:xfrm>
          </p:grpSpPr>
          <p:sp>
            <p:nvSpPr>
              <p:cNvPr id="71" name="円/楕円 70"/>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2" name="フリーフォーム 71"/>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grpSp>
        <p:nvGrpSpPr>
          <p:cNvPr id="79" name="図形グループ 78"/>
          <p:cNvGrpSpPr/>
          <p:nvPr/>
        </p:nvGrpSpPr>
        <p:grpSpPr>
          <a:xfrm>
            <a:off x="808460" y="4273532"/>
            <a:ext cx="296587" cy="293005"/>
            <a:chOff x="2897417" y="3995693"/>
            <a:chExt cx="296587" cy="293005"/>
          </a:xfrm>
          <a:effectLst/>
        </p:grpSpPr>
        <p:sp>
          <p:nvSpPr>
            <p:cNvPr id="80" name="円/楕円 79"/>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1" name="テキスト ボックス 80"/>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 name="グループ化 1" descr="設定画面で「通知」をタップしている画像">
            <a:extLst>
              <a:ext uri="{FF2B5EF4-FFF2-40B4-BE49-F238E27FC236}">
                <a16:creationId xmlns:a16="http://schemas.microsoft.com/office/drawing/2014/main" id="{BF7322D1-CD40-4D29-9ABB-729685DF8277}"/>
              </a:ext>
            </a:extLst>
          </p:cNvPr>
          <p:cNvGrpSpPr/>
          <p:nvPr/>
        </p:nvGrpSpPr>
        <p:grpSpPr>
          <a:xfrm>
            <a:off x="2551799" y="2637024"/>
            <a:ext cx="2012563" cy="2886967"/>
            <a:chOff x="2479829" y="2349236"/>
            <a:chExt cx="2012563" cy="2886967"/>
          </a:xfrm>
        </p:grpSpPr>
        <p:sp>
          <p:nvSpPr>
            <p:cNvPr id="48" name="Google Shape;1397;p28"/>
            <p:cNvSpPr>
              <a:spLocks noChangeAspect="1"/>
            </p:cNvSpPr>
            <p:nvPr/>
          </p:nvSpPr>
          <p:spPr>
            <a:xfrm>
              <a:off x="2598997" y="2356203"/>
              <a:ext cx="1622043" cy="2880000"/>
            </a:xfrm>
            <a:prstGeom prst="rect">
              <a:avLst/>
            </a:prstGeom>
            <a:blipFill rotWithShape="1">
              <a:blip r:embed="rId5">
                <a:alphaModFix/>
              </a:blip>
              <a:stretch>
                <a:fillRect/>
              </a:stretch>
            </a:blipFill>
            <a:ln w="9525">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49" name="Google Shape;1398;p28"/>
            <p:cNvSpPr/>
            <p:nvPr/>
          </p:nvSpPr>
          <p:spPr>
            <a:xfrm>
              <a:off x="2592029" y="2349236"/>
              <a:ext cx="1628710" cy="2880000"/>
            </a:xfrm>
            <a:custGeom>
              <a:avLst/>
              <a:gdLst/>
              <a:ahLst/>
              <a:cxnLst/>
              <a:rect l="l" t="t" r="r" b="b"/>
              <a:pathLst>
                <a:path w="1068704" h="1889759" extrusionOk="0">
                  <a:moveTo>
                    <a:pt x="0" y="0"/>
                  </a:moveTo>
                  <a:lnTo>
                    <a:pt x="1068324" y="0"/>
                  </a:lnTo>
                  <a:lnTo>
                    <a:pt x="1068324" y="1889759"/>
                  </a:lnTo>
                  <a:lnTo>
                    <a:pt x="0" y="1889759"/>
                  </a:lnTo>
                  <a:lnTo>
                    <a:pt x="0" y="0"/>
                  </a:lnTo>
                  <a:close/>
                </a:path>
              </a:pathLst>
            </a:custGeom>
            <a:noFill/>
            <a:ln w="9525" cap="flat" cmpd="sng">
              <a:solidFill>
                <a:schemeClr val="tx1">
                  <a:lumMod val="50000"/>
                  <a:lumOff val="50000"/>
                </a:schemeClr>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55" name="Google Shape;1413;p28"/>
            <p:cNvSpPr/>
            <p:nvPr/>
          </p:nvSpPr>
          <p:spPr>
            <a:xfrm>
              <a:off x="2625659" y="3661841"/>
              <a:ext cx="154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76" name="図形グループ 75"/>
            <p:cNvGrpSpPr/>
            <p:nvPr/>
          </p:nvGrpSpPr>
          <p:grpSpPr>
            <a:xfrm>
              <a:off x="2479829" y="3513097"/>
              <a:ext cx="296586" cy="293005"/>
              <a:chOff x="3546641" y="3995693"/>
              <a:chExt cx="296586" cy="293005"/>
            </a:xfrm>
          </p:grpSpPr>
          <p:sp>
            <p:nvSpPr>
              <p:cNvPr id="77" name="円/楕円 7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8" name="フリーフォーム 7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2" name="図形グループ 81"/>
            <p:cNvGrpSpPr>
              <a:grpSpLocks noChangeAspect="1"/>
            </p:cNvGrpSpPr>
            <p:nvPr/>
          </p:nvGrpSpPr>
          <p:grpSpPr>
            <a:xfrm>
              <a:off x="4132392" y="3304349"/>
              <a:ext cx="360000" cy="270000"/>
              <a:chOff x="3355262" y="5469690"/>
              <a:chExt cx="720000" cy="540000"/>
            </a:xfrm>
          </p:grpSpPr>
          <p:cxnSp>
            <p:nvCxnSpPr>
              <p:cNvPr id="83" name="カギ線コネクタ 8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grpSp>
        <p:nvGrpSpPr>
          <p:cNvPr id="3" name="グループ化 2" descr="通知画面で「クロン」をタップしている画像">
            <a:extLst>
              <a:ext uri="{FF2B5EF4-FFF2-40B4-BE49-F238E27FC236}">
                <a16:creationId xmlns:a16="http://schemas.microsoft.com/office/drawing/2014/main" id="{D301A125-D006-43FC-B966-AC1727385C15}"/>
              </a:ext>
            </a:extLst>
          </p:cNvPr>
          <p:cNvGrpSpPr/>
          <p:nvPr/>
        </p:nvGrpSpPr>
        <p:grpSpPr>
          <a:xfrm>
            <a:off x="4662020" y="2625231"/>
            <a:ext cx="2019403" cy="2882302"/>
            <a:chOff x="4452565" y="2349236"/>
            <a:chExt cx="2019403" cy="2882302"/>
          </a:xfrm>
        </p:grpSpPr>
        <p:sp>
          <p:nvSpPr>
            <p:cNvPr id="50" name="Google Shape;1400;p28"/>
            <p:cNvSpPr>
              <a:spLocks noChangeAspect="1"/>
            </p:cNvSpPr>
            <p:nvPr/>
          </p:nvSpPr>
          <p:spPr>
            <a:xfrm>
              <a:off x="4570809" y="2351538"/>
              <a:ext cx="1624614" cy="2880000"/>
            </a:xfrm>
            <a:prstGeom prst="rect">
              <a:avLst/>
            </a:prstGeom>
            <a:blipFill rotWithShape="1">
              <a:blip r:embed="rId6">
                <a:alphaModFix/>
              </a:blip>
              <a:stretch>
                <a:fillRect/>
              </a:stretch>
            </a:blipFill>
            <a:ln w="9525">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51" name="Google Shape;1401;p28"/>
            <p:cNvSpPr/>
            <p:nvPr/>
          </p:nvSpPr>
          <p:spPr>
            <a:xfrm>
              <a:off x="4568509" y="2349236"/>
              <a:ext cx="1629285" cy="2880000"/>
            </a:xfrm>
            <a:custGeom>
              <a:avLst/>
              <a:gdLst/>
              <a:ahLst/>
              <a:cxnLst/>
              <a:rect l="l" t="t" r="r" b="b"/>
              <a:pathLst>
                <a:path w="1079500" h="1908175" extrusionOk="0">
                  <a:moveTo>
                    <a:pt x="0" y="0"/>
                  </a:moveTo>
                  <a:lnTo>
                    <a:pt x="1078992" y="0"/>
                  </a:lnTo>
                  <a:lnTo>
                    <a:pt x="1078992" y="1908048"/>
                  </a:lnTo>
                  <a:lnTo>
                    <a:pt x="0" y="1908048"/>
                  </a:lnTo>
                  <a:lnTo>
                    <a:pt x="0" y="0"/>
                  </a:lnTo>
                  <a:close/>
                </a:path>
              </a:pathLst>
            </a:custGeom>
            <a:noFill/>
            <a:ln w="9525" cap="flat" cmpd="sng">
              <a:solidFill>
                <a:schemeClr val="tx1">
                  <a:lumMod val="50000"/>
                  <a:lumOff val="50000"/>
                </a:schemeClr>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32"/>
                <a:buFont typeface="Arial"/>
                <a:buNone/>
              </a:pPr>
              <a:endParaRPr sz="1632"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sp>
          <p:nvSpPr>
            <p:cNvPr id="65" name="Google Shape;1417;p28"/>
            <p:cNvSpPr/>
            <p:nvPr/>
          </p:nvSpPr>
          <p:spPr>
            <a:xfrm>
              <a:off x="4603340" y="4528812"/>
              <a:ext cx="1548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73" name="図形グループ 72"/>
            <p:cNvGrpSpPr/>
            <p:nvPr/>
          </p:nvGrpSpPr>
          <p:grpSpPr>
            <a:xfrm>
              <a:off x="4452565" y="4376698"/>
              <a:ext cx="296586" cy="293005"/>
              <a:chOff x="4232441" y="3995693"/>
              <a:chExt cx="296586" cy="293005"/>
            </a:xfrm>
          </p:grpSpPr>
          <p:sp>
            <p:nvSpPr>
              <p:cNvPr id="74" name="円/楕円 7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5" name="フリーフォーム 7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5" name="図形グループ 84"/>
            <p:cNvGrpSpPr>
              <a:grpSpLocks noChangeAspect="1"/>
            </p:cNvGrpSpPr>
            <p:nvPr/>
          </p:nvGrpSpPr>
          <p:grpSpPr>
            <a:xfrm>
              <a:off x="6111968" y="3304349"/>
              <a:ext cx="360000" cy="270000"/>
              <a:chOff x="3355262" y="5469690"/>
              <a:chExt cx="720000" cy="540000"/>
            </a:xfrm>
          </p:grpSpPr>
          <p:cxnSp>
            <p:nvCxnSpPr>
              <p:cNvPr id="86" name="カギ線コネクタ 8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grpSp>
        <p:nvGrpSpPr>
          <p:cNvPr id="88" name="図形グループ 87"/>
          <p:cNvGrpSpPr>
            <a:grpSpLocks noChangeAspect="1"/>
          </p:cNvGrpSpPr>
          <p:nvPr/>
        </p:nvGrpSpPr>
        <p:grpSpPr>
          <a:xfrm>
            <a:off x="2113758" y="3601282"/>
            <a:ext cx="360000" cy="270000"/>
            <a:chOff x="3355262" y="5469690"/>
            <a:chExt cx="720000" cy="540000"/>
          </a:xfrm>
        </p:grpSpPr>
        <p:cxnSp>
          <p:nvCxnSpPr>
            <p:cNvPr id="89" name="カギ線コネクタ 8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pic>
        <p:nvPicPr>
          <p:cNvPr id="796" name="Google Shape;796;p22" descr="問診票画面で必要事項を入力し「この内容で提出する」をタップしている画像"/>
          <p:cNvPicPr preferRelativeResize="0"/>
          <p:nvPr/>
        </p:nvPicPr>
        <p:blipFill>
          <a:blip r:embed="rId3">
            <a:alphaModFix/>
          </a:blip>
          <a:stretch>
            <a:fillRect/>
          </a:stretch>
        </p:blipFill>
        <p:spPr>
          <a:xfrm>
            <a:off x="7055529" y="1988284"/>
            <a:ext cx="1485147" cy="3600024"/>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797" name="Google Shape;797;p22" descr="診療詳細画面で「問診票を回答する」をタップしている画像"/>
          <p:cNvPicPr preferRelativeResize="0"/>
          <p:nvPr/>
        </p:nvPicPr>
        <p:blipFill>
          <a:blip r:embed="rId4">
            <a:alphaModFix/>
          </a:blip>
          <a:stretch>
            <a:fillRect/>
          </a:stretch>
        </p:blipFill>
        <p:spPr>
          <a:xfrm>
            <a:off x="5255813" y="1974533"/>
            <a:ext cx="1585056" cy="3580225"/>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798" name="Google Shape;798;p22" descr="クロンの直近の診療画面で予約している診察をタップしている画像"/>
          <p:cNvPicPr preferRelativeResize="0">
            <a:picLocks noChangeAspect="1"/>
          </p:cNvPicPr>
          <p:nvPr/>
        </p:nvPicPr>
        <p:blipFill>
          <a:blip r:embed="rId5">
            <a:alphaModFix/>
          </a:blip>
          <a:stretch>
            <a:fillRect/>
          </a:stretch>
        </p:blipFill>
        <p:spPr>
          <a:xfrm>
            <a:off x="3393644" y="1974533"/>
            <a:ext cx="1653436" cy="3580224"/>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800" name="Google Shape;800;p22"/>
          <p:cNvSpPr txBox="1"/>
          <p:nvPr/>
        </p:nvSpPr>
        <p:spPr>
          <a:xfrm>
            <a:off x="390958" y="1561862"/>
            <a:ext cx="2639731" cy="4287697"/>
          </a:xfrm>
          <a:prstGeom prst="rect">
            <a:avLst/>
          </a:prstGeom>
          <a:noFill/>
          <a:ln>
            <a:noFill/>
          </a:ln>
        </p:spPr>
        <p:txBody>
          <a:bodyPr spcFirstLastPara="1" wrap="square" lIns="0" tIns="12050" rIns="0" bIns="0" anchor="t" anchorCtr="0">
            <a:spAutoFit/>
          </a:bodyPr>
          <a:lstStyle/>
          <a:p>
            <a:pPr marL="12700" marR="4344" lvl="0" algn="l" rtl="0">
              <a:spcBef>
                <a:spcPts val="0"/>
              </a:spcBef>
              <a:spcAft>
                <a:spcPts val="0"/>
              </a:spcAft>
              <a:buNone/>
              <a:tabLst>
                <a:tab pos="350838"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1800" b="1" i="0" u="none" strike="noStrike" cap="none" dirty="0" err="1">
                <a:solidFill>
                  <a:schemeClr val="tx1"/>
                </a:solidFill>
                <a:latin typeface="BIZ UDゴシック" panose="020B0400000000000000" pitchFamily="49" charset="-128"/>
                <a:ea typeface="BIZ UDゴシック" panose="020B0400000000000000" pitchFamily="49" charset="-128"/>
                <a:cs typeface="Meiryo"/>
                <a:sym typeface="Meiryo"/>
              </a:rPr>
              <a:t>curon</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のホーム画面を</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marR="4344" lvl="0" algn="l" rtl="0">
              <a:spcBef>
                <a:spcPts val="0"/>
              </a:spcBef>
              <a:spcAft>
                <a:spcPts val="0"/>
              </a:spcAft>
              <a:buNone/>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スワイプで移動し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marR="4344" lvl="0" algn="l" rtl="0">
              <a:spcBef>
                <a:spcPts val="0"/>
              </a:spcBef>
              <a:spcAft>
                <a:spcPts val="0"/>
              </a:spcAft>
              <a:buNone/>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予約</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している診察」</a:t>
            </a:r>
            <a:r>
              <a:rPr 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marR="4344" lvl="0" algn="l" rtl="0">
              <a:spcBef>
                <a:spcPts val="0"/>
              </a:spcBef>
              <a:spcAft>
                <a:spcPts val="0"/>
              </a:spcAft>
              <a:buNone/>
              <a:tabLst>
                <a:tab pos="350838" algn="l"/>
              </a:tabLst>
            </a:pP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　ダブル</a:t>
            </a:r>
            <a:r>
              <a:rPr 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タップ</a:t>
            </a:r>
            <a:endParaRPr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marR="4343">
              <a:tabLst>
                <a:tab pos="350838"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スワイプで移動し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marR="4343"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問診票を回答する</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a:spcBef>
                <a:spcPts val="100"/>
              </a:spcBef>
              <a:buSzPts val="2400"/>
              <a:tabLst>
                <a:tab pos="350838"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スワイプで確認し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a:spcBef>
                <a:spcPts val="100"/>
              </a:spcBef>
              <a:buSzPts val="2400"/>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必須事項を記入</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a:spcBef>
                <a:spcPts val="100"/>
              </a:spcBef>
              <a:buSzPts val="2400"/>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chemeClr val="dk1"/>
                </a:solidFill>
                <a:latin typeface="BIZ UDゴシック" panose="020B0400000000000000" pitchFamily="49" charset="-128"/>
                <a:ea typeface="BIZ UDゴシック" panose="020B0400000000000000" pitchFamily="49" charset="-128"/>
                <a:cs typeface="Meiryo"/>
                <a:sym typeface="Meiryo"/>
              </a:rPr>
              <a:t>必要事項は問診票に</a:t>
            </a:r>
            <a:endParaRPr lang="en-US" altLang="ja-JP"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a:spcBef>
                <a:spcPts val="100"/>
              </a:spcBef>
              <a:buSzPts val="2400"/>
              <a:tabLst>
                <a:tab pos="350838" algn="l"/>
              </a:tabLst>
            </a:pPr>
            <a:r>
              <a:rPr lang="ja-JP" altLang="en-US" b="1" dirty="0">
                <a:solidFill>
                  <a:schemeClr val="dk1"/>
                </a:solidFill>
                <a:latin typeface="BIZ UDゴシック" panose="020B0400000000000000" pitchFamily="49" charset="-128"/>
                <a:ea typeface="BIZ UDゴシック" panose="020B0400000000000000" pitchFamily="49" charset="-128"/>
                <a:cs typeface="Meiryo"/>
                <a:sym typeface="Meiryo"/>
              </a:rPr>
              <a:t>　　　よって異なります。</a:t>
            </a:r>
            <a:endParaRPr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12700">
              <a:spcBef>
                <a:spcPts val="100"/>
              </a:spcBef>
              <a:buSzPts val="2400"/>
              <a:tabLst>
                <a:tab pos="350838"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スワイプで移動し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12700" lvl="0" algn="l" rtl="0">
              <a:spcBef>
                <a:spcPts val="100"/>
              </a:spcBef>
              <a:spcAft>
                <a:spcPts val="0"/>
              </a:spcAft>
              <a:buSzPts val="2400"/>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この内容で提出する</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p>
          <a:p>
            <a:pPr marL="12700" lvl="0" algn="l" rtl="0">
              <a:spcBef>
                <a:spcPts val="100"/>
              </a:spcBef>
              <a:spcAft>
                <a:spcPts val="0"/>
              </a:spcAft>
              <a:buSzPts val="2400"/>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01" name="Google Shape;801;p22"/>
          <p:cNvSpPr/>
          <p:nvPr/>
        </p:nvSpPr>
        <p:spPr>
          <a:xfrm>
            <a:off x="3456990" y="2861394"/>
            <a:ext cx="1510145" cy="672203"/>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805" name="Google Shape;805;p22"/>
          <p:cNvSpPr/>
          <p:nvPr/>
        </p:nvSpPr>
        <p:spPr>
          <a:xfrm>
            <a:off x="7090699" y="2372183"/>
            <a:ext cx="1404000" cy="28047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806" name="Google Shape;806;p22"/>
          <p:cNvSpPr/>
          <p:nvPr/>
        </p:nvSpPr>
        <p:spPr>
          <a:xfrm>
            <a:off x="5259568" y="3533597"/>
            <a:ext cx="1584000" cy="54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810" name="Google Shape;810;p22"/>
          <p:cNvSpPr txBox="1"/>
          <p:nvPr/>
        </p:nvSpPr>
        <p:spPr>
          <a:xfrm>
            <a:off x="3530741" y="1568149"/>
            <a:ext cx="19458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問診票の回答</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815" name="Google Shape;815;p22"/>
          <p:cNvSpPr/>
          <p:nvPr/>
        </p:nvSpPr>
        <p:spPr>
          <a:xfrm>
            <a:off x="7090699" y="5230758"/>
            <a:ext cx="1404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6" name="タイトル 9">
            <a:extLst>
              <a:ext uri="{FF2B5EF4-FFF2-40B4-BE49-F238E27FC236}">
                <a16:creationId xmlns:a16="http://schemas.microsoft.com/office/drawing/2014/main" id="{FDDA2747-DBA5-44E4-A04D-BE8E8CD8D716}"/>
              </a:ext>
            </a:extLst>
          </p:cNvPr>
          <p:cNvSpPr txBox="1">
            <a:spLocks/>
          </p:cNvSpPr>
          <p:nvPr/>
        </p:nvSpPr>
        <p:spPr>
          <a:xfrm>
            <a:off x="1712688" y="242497"/>
            <a:ext cx="5644455"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lvl="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【8</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問診票の回答</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27" name="図形グループ 26"/>
          <p:cNvGrpSpPr/>
          <p:nvPr/>
        </p:nvGrpSpPr>
        <p:grpSpPr>
          <a:xfrm>
            <a:off x="6949712" y="5404871"/>
            <a:ext cx="296586" cy="293005"/>
            <a:chOff x="5101121" y="3995693"/>
            <a:chExt cx="296586" cy="293005"/>
          </a:xfrm>
        </p:grpSpPr>
        <p:sp>
          <p:nvSpPr>
            <p:cNvPr id="28" name="円/楕円 27"/>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フリーフォーム 28"/>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0" name="図形グループ 29"/>
          <p:cNvGrpSpPr/>
          <p:nvPr/>
        </p:nvGrpSpPr>
        <p:grpSpPr>
          <a:xfrm>
            <a:off x="6949712" y="2227705"/>
            <a:ext cx="296586" cy="293005"/>
            <a:chOff x="4232441" y="3995693"/>
            <a:chExt cx="296586" cy="293005"/>
          </a:xfrm>
        </p:grpSpPr>
        <p:sp>
          <p:nvSpPr>
            <p:cNvPr id="31" name="円/楕円 30"/>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フリーフォーム 31"/>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3" name="図形グループ 32"/>
          <p:cNvGrpSpPr/>
          <p:nvPr/>
        </p:nvGrpSpPr>
        <p:grpSpPr>
          <a:xfrm>
            <a:off x="5139055" y="3368526"/>
            <a:ext cx="296586" cy="293005"/>
            <a:chOff x="3546641" y="3995693"/>
            <a:chExt cx="296586" cy="293005"/>
          </a:xfrm>
        </p:grpSpPr>
        <p:sp>
          <p:nvSpPr>
            <p:cNvPr id="34" name="円/楕円 33"/>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フリーフォーム 34"/>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6" name="図形グループ 35"/>
          <p:cNvGrpSpPr/>
          <p:nvPr/>
        </p:nvGrpSpPr>
        <p:grpSpPr>
          <a:xfrm>
            <a:off x="3245350" y="2714891"/>
            <a:ext cx="296587" cy="293005"/>
            <a:chOff x="2897417" y="3995693"/>
            <a:chExt cx="296587" cy="293005"/>
          </a:xfrm>
        </p:grpSpPr>
        <p:sp>
          <p:nvSpPr>
            <p:cNvPr id="37" name="円/楕円 36"/>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8" name="テキスト ボックス 37"/>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 name="テキスト ボックス 1">
            <a:extLst>
              <a:ext uri="{FF2B5EF4-FFF2-40B4-BE49-F238E27FC236}">
                <a16:creationId xmlns:a16="http://schemas.microsoft.com/office/drawing/2014/main" id="{8E6745A3-BA36-8DFF-D5D7-1BF06F1DB37E}"/>
              </a:ext>
            </a:extLst>
          </p:cNvPr>
          <p:cNvSpPr txBox="1"/>
          <p:nvPr/>
        </p:nvSpPr>
        <p:spPr>
          <a:xfrm>
            <a:off x="2776867" y="5762421"/>
            <a:ext cx="4957892" cy="523220"/>
          </a:xfrm>
          <a:prstGeom prst="rect">
            <a:avLst/>
          </a:prstGeom>
          <a:noFill/>
        </p:spPr>
        <p:txBody>
          <a:bodyPr wrap="square" rtlCol="0">
            <a:spAutoFit/>
          </a:bodyPr>
          <a:lstStyle/>
          <a:p>
            <a:pPr marL="12700" marR="4344" lvl="0" algn="l" rtl="0">
              <a:spcBef>
                <a:spcPts val="0"/>
              </a:spcBef>
              <a:spcAft>
                <a:spcPts val="0"/>
              </a:spcAft>
              <a:buNone/>
              <a:tabLst>
                <a:tab pos="350838" algn="l"/>
              </a:tabLst>
            </a:pPr>
            <a:r>
              <a:rPr lang="en-US" altLang="ja-JP" sz="14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4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医療機関から問診票が送付される場合があります。</a:t>
            </a:r>
          </a:p>
          <a:p>
            <a:pPr marL="12700" marR="4344" lvl="0" algn="l" rtl="0">
              <a:spcBef>
                <a:spcPts val="0"/>
              </a:spcBef>
              <a:spcAft>
                <a:spcPts val="0"/>
              </a:spcAft>
              <a:buNone/>
              <a:tabLst>
                <a:tab pos="350838" algn="l"/>
              </a:tabLst>
            </a:pPr>
            <a:r>
              <a:rPr lang="ja-JP" altLang="en-US"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400" b="1" dirty="0">
                <a:solidFill>
                  <a:schemeClr val="dk1"/>
                </a:solidFill>
                <a:latin typeface="BIZ UDゴシック" panose="020B0400000000000000" pitchFamily="49" charset="-128"/>
                <a:ea typeface="BIZ UDゴシック" panose="020B0400000000000000" pitchFamily="49" charset="-128"/>
                <a:cs typeface="Meiryo"/>
                <a:sym typeface="Meiryo"/>
              </a:rPr>
              <a:t>診察時間までに問診票をご回答の上提出してください。</a:t>
            </a:r>
            <a:endParaRPr kumimoji="1" lang="ja-JP"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A483E03F-CC98-41F1-BEF5-1BD79855D3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A483E03F-CC98-41F1-BEF5-1BD79855D3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24" name="Google Shape;824;p23" descr="オンライン待合室画面で右下に自分の映像が映っている画像"/>
          <p:cNvPicPr preferRelativeResize="0">
            <a:picLocks noChangeAspect="1"/>
          </p:cNvPicPr>
          <p:nvPr/>
        </p:nvPicPr>
        <p:blipFill>
          <a:blip r:embed="rId6">
            <a:alphaModFix/>
          </a:blip>
          <a:stretch>
            <a:fillRect/>
          </a:stretch>
        </p:blipFill>
        <p:spPr>
          <a:xfrm>
            <a:off x="6905973" y="1872943"/>
            <a:ext cx="1620000" cy="3507814"/>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825" name="Google Shape;825;p23" descr="音声と映像を確認という画面で「ビデオ診察ルームに入室」をタップしている画像"/>
          <p:cNvPicPr preferRelativeResize="0">
            <a:picLocks noChangeAspect="1"/>
          </p:cNvPicPr>
          <p:nvPr/>
        </p:nvPicPr>
        <p:blipFill>
          <a:blip r:embed="rId7">
            <a:alphaModFix/>
          </a:blip>
          <a:stretch>
            <a:fillRect/>
          </a:stretch>
        </p:blipFill>
        <p:spPr>
          <a:xfrm>
            <a:off x="4808924" y="1886501"/>
            <a:ext cx="1620000" cy="3507845"/>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826" name="Google Shape;826;p23"/>
          <p:cNvSpPr/>
          <p:nvPr/>
        </p:nvSpPr>
        <p:spPr>
          <a:xfrm>
            <a:off x="4844924" y="4213640"/>
            <a:ext cx="1548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pic>
        <p:nvPicPr>
          <p:cNvPr id="827" name="Google Shape;827;p23" descr="診察詳細画面で「ビデオ診察画面へ」をタップしている画像"/>
          <p:cNvPicPr preferRelativeResize="0">
            <a:picLocks noChangeAspect="1"/>
          </p:cNvPicPr>
          <p:nvPr/>
        </p:nvPicPr>
        <p:blipFill>
          <a:blip r:embed="rId8">
            <a:alphaModFix/>
          </a:blip>
          <a:stretch>
            <a:fillRect/>
          </a:stretch>
        </p:blipFill>
        <p:spPr>
          <a:xfrm>
            <a:off x="2711875" y="1902210"/>
            <a:ext cx="1620000" cy="3498494"/>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829" name="Google Shape;829;p23"/>
          <p:cNvSpPr txBox="1"/>
          <p:nvPr/>
        </p:nvSpPr>
        <p:spPr>
          <a:xfrm>
            <a:off x="341587" y="1824028"/>
            <a:ext cx="2448000" cy="3767042"/>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None/>
              <a:tabLst>
                <a:tab pos="350838"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予約時間に</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なったらアプリを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起動</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スワイプで移動し</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ビデオ診察画面へ</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p>
          <a:p>
            <a:pPr marL="9525" marR="4344" lvl="0" algn="l" rtl="0">
              <a:spcBef>
                <a:spcPts val="0"/>
              </a:spcBef>
              <a:spcAft>
                <a:spcPts val="0"/>
              </a:spcAft>
              <a:buNone/>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dirty="0">
              <a:latin typeface="BIZ UDゴシック" panose="020B0400000000000000" pitchFamily="49" charset="-128"/>
              <a:ea typeface="BIZ UDゴシック" panose="020B0400000000000000" pitchFamily="49" charset="-128"/>
            </a:endParaRPr>
          </a:p>
          <a:p>
            <a:pPr marL="9525" marR="0" lvl="0" algn="l" rtl="0">
              <a:spcAft>
                <a:spcPts val="0"/>
              </a:spcAft>
              <a:buNone/>
              <a:tabLst>
                <a:tab pos="350838"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ビデオ診察</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ルームに入室</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Bef>
                <a:spcPts val="167"/>
              </a:spcBef>
              <a:spcAft>
                <a:spcPts val="0"/>
              </a:spcAft>
              <a:buNone/>
              <a:tabLst>
                <a:tab pos="350838" algn="l"/>
              </a:tabLst>
            </a:pP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医師が入室</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していない場合は</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0" lvl="0" algn="l" rtl="0">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しばらく待ちま</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す</a:t>
            </a:r>
            <a:endParaRPr sz="18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30" name="Google Shape;830;p23"/>
          <p:cNvSpPr/>
          <p:nvPr/>
        </p:nvSpPr>
        <p:spPr>
          <a:xfrm>
            <a:off x="2747875" y="3455549"/>
            <a:ext cx="1548000" cy="50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848" name="Google Shape;848;p23"/>
          <p:cNvSpPr txBox="1"/>
          <p:nvPr/>
        </p:nvSpPr>
        <p:spPr>
          <a:xfrm>
            <a:off x="3016069" y="5523282"/>
            <a:ext cx="4707737"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お薬をどのように受け取るかを医師と確認しましょう。</a:t>
            </a:r>
            <a:endParaRPr sz="14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r>
              <a:rPr lang="ja-JP" altLang="en-US" sz="1400" b="1" dirty="0">
                <a:solidFill>
                  <a:srgbClr val="009650"/>
                </a:solidFill>
                <a:latin typeface="BIZ UDゴシック" panose="020B0400000000000000" pitchFamily="49" charset="-128"/>
                <a:ea typeface="BIZ UDゴシック" panose="020B0400000000000000" pitchFamily="49" charset="-128"/>
                <a:cs typeface="Meiryo"/>
                <a:sym typeface="Meiryo"/>
              </a:rPr>
              <a:t>Ａ</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a:sym typeface="Meiryo"/>
              </a:rPr>
              <a:t>お薬・処方箋がご自宅に</a:t>
            </a:r>
            <a:r>
              <a:rPr 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届く</a:t>
            </a:r>
            <a:endParaRPr lang="ja-JP" altLang="en-US" sz="1400" b="1" strike="sngStrike" dirty="0">
              <a:solidFill>
                <a:srgbClr val="009650"/>
              </a:solidFill>
              <a:latin typeface="BIZ UDゴシック" panose="020B0400000000000000" pitchFamily="49" charset="-128"/>
              <a:ea typeface="BIZ UDゴシック" panose="020B0400000000000000" pitchFamily="49" charset="-128"/>
              <a:cs typeface="Meiryo"/>
              <a:sym typeface="Meiryo"/>
            </a:endParaRPr>
          </a:p>
          <a:p>
            <a:r>
              <a:rPr lang="ja-JP" altLang="en-US" sz="1400" b="1" dirty="0">
                <a:solidFill>
                  <a:srgbClr val="009650"/>
                </a:solidFill>
                <a:latin typeface="BIZ UDゴシック" panose="020B0400000000000000" pitchFamily="49" charset="-128"/>
                <a:ea typeface="BIZ UDゴシック" panose="020B0400000000000000" pitchFamily="49" charset="-128"/>
                <a:cs typeface="Meiryo"/>
                <a:sym typeface="Meiryo"/>
              </a:rPr>
              <a:t>Ｂ</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rgbClr val="009650"/>
                </a:solidFill>
                <a:latin typeface="BIZ UDゴシック" panose="020B0400000000000000" pitchFamily="49" charset="-128"/>
                <a:ea typeface="BIZ UDゴシック" panose="020B0400000000000000" pitchFamily="49" charset="-128"/>
                <a:cs typeface="Meiryo"/>
                <a:sym typeface="Meiryo"/>
              </a:rPr>
              <a:t>処方箋が薬局に届く</a:t>
            </a:r>
            <a:endParaRPr lang="ja-JP" altLang="en-US" sz="1400" b="1" strike="sngStrik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2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31" name="タイトル 9">
            <a:extLst>
              <a:ext uri="{FF2B5EF4-FFF2-40B4-BE49-F238E27FC236}">
                <a16:creationId xmlns:a16="http://schemas.microsoft.com/office/drawing/2014/main" id="{FDDA2747-DBA5-44E4-A04D-BE8E8CD8D716}"/>
              </a:ext>
            </a:extLst>
          </p:cNvPr>
          <p:cNvSpPr txBox="1">
            <a:spLocks/>
          </p:cNvSpPr>
          <p:nvPr/>
        </p:nvSpPr>
        <p:spPr>
          <a:xfrm>
            <a:off x="1598088" y="252886"/>
            <a:ext cx="5459382"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【9</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ビデオ診</a:t>
            </a:r>
            <a:r>
              <a:rPr lang="ja-JP" altLang="ja-JP" sz="3200" spc="-1250" dirty="0">
                <a:latin typeface="BIZ UDゴシック" panose="020B0400000000000000" pitchFamily="49" charset="-128"/>
                <a:ea typeface="BIZ UDゴシック" panose="020B0400000000000000" pitchFamily="49" charset="-128"/>
                <a:cs typeface="Meiryo"/>
                <a:sym typeface="Meiryo"/>
              </a:rPr>
              <a:t>察</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30" name="図形グループ 29"/>
          <p:cNvGrpSpPr>
            <a:grpSpLocks noChangeAspect="1"/>
          </p:cNvGrpSpPr>
          <p:nvPr/>
        </p:nvGrpSpPr>
        <p:grpSpPr>
          <a:xfrm>
            <a:off x="4392000" y="3292768"/>
            <a:ext cx="360000" cy="270000"/>
            <a:chOff x="3355262" y="5469690"/>
            <a:chExt cx="720000" cy="540000"/>
          </a:xfrm>
        </p:grpSpPr>
        <p:cxnSp>
          <p:nvCxnSpPr>
            <p:cNvPr id="32" name="カギ線コネクタ 31"/>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4" name="図形グループ 33"/>
          <p:cNvGrpSpPr>
            <a:grpSpLocks noChangeAspect="1"/>
          </p:cNvGrpSpPr>
          <p:nvPr/>
        </p:nvGrpSpPr>
        <p:grpSpPr>
          <a:xfrm>
            <a:off x="6505201" y="3294000"/>
            <a:ext cx="360000" cy="270000"/>
            <a:chOff x="3355262" y="5469690"/>
            <a:chExt cx="720000" cy="540000"/>
          </a:xfrm>
        </p:grpSpPr>
        <p:cxnSp>
          <p:nvCxnSpPr>
            <p:cNvPr id="35" name="カギ線コネクタ 34"/>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7" name="図形グループ 36"/>
          <p:cNvGrpSpPr/>
          <p:nvPr/>
        </p:nvGrpSpPr>
        <p:grpSpPr>
          <a:xfrm>
            <a:off x="6764639" y="1835455"/>
            <a:ext cx="296586" cy="293005"/>
            <a:chOff x="4232441" y="3995693"/>
            <a:chExt cx="296586" cy="293005"/>
          </a:xfrm>
        </p:grpSpPr>
        <p:sp>
          <p:nvSpPr>
            <p:cNvPr id="38" name="円/楕円 37"/>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フリーフォーム 38"/>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0" name="図形グループ 39"/>
          <p:cNvGrpSpPr/>
          <p:nvPr/>
        </p:nvGrpSpPr>
        <p:grpSpPr>
          <a:xfrm>
            <a:off x="4751697" y="4053345"/>
            <a:ext cx="296586" cy="293005"/>
            <a:chOff x="3546641" y="3995693"/>
            <a:chExt cx="296586" cy="293005"/>
          </a:xfrm>
        </p:grpSpPr>
        <p:sp>
          <p:nvSpPr>
            <p:cNvPr id="41" name="円/楕円 40"/>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3" name="図形グループ 42"/>
          <p:cNvGrpSpPr/>
          <p:nvPr/>
        </p:nvGrpSpPr>
        <p:grpSpPr>
          <a:xfrm>
            <a:off x="2642688" y="3309046"/>
            <a:ext cx="296587" cy="293005"/>
            <a:chOff x="2897417" y="3995693"/>
            <a:chExt cx="296587" cy="293005"/>
          </a:xfrm>
        </p:grpSpPr>
        <p:sp>
          <p:nvSpPr>
            <p:cNvPr id="44" name="円/楕円 43"/>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テキスト ボックス 44"/>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F850ED46-C185-4FDA-BFAE-50300B073E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F850ED46-C185-4FDA-BFAE-50300B073E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55" name="Google Shape;855;g143eb037c4f_6_0" descr="診察が完了し「診察お疲れさまでした」と表示されている画像"/>
          <p:cNvPicPr preferRelativeResize="0">
            <a:picLocks noChangeAspect="1"/>
          </p:cNvPicPr>
          <p:nvPr/>
        </p:nvPicPr>
        <p:blipFill>
          <a:blip r:embed="rId6">
            <a:alphaModFix/>
          </a:blip>
          <a:stretch>
            <a:fillRect/>
          </a:stretch>
        </p:blipFill>
        <p:spPr>
          <a:xfrm>
            <a:off x="6201957" y="1992578"/>
            <a:ext cx="1911960"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856" name="Google Shape;856;g143eb037c4f_6_0" descr="診察画面で医師の映像が映っており、右下に自分の映像が映っている画像"/>
          <p:cNvPicPr preferRelativeResize="0">
            <a:picLocks noChangeAspect="1"/>
          </p:cNvPicPr>
          <p:nvPr/>
        </p:nvPicPr>
        <p:blipFill>
          <a:blip r:embed="rId7">
            <a:alphaModFix/>
          </a:blip>
          <a:stretch>
            <a:fillRect/>
          </a:stretch>
        </p:blipFill>
        <p:spPr>
          <a:xfrm>
            <a:off x="3120446" y="1992578"/>
            <a:ext cx="1917066"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858" name="Google Shape;858;g143eb037c4f_6_0"/>
          <p:cNvSpPr txBox="1"/>
          <p:nvPr/>
        </p:nvSpPr>
        <p:spPr>
          <a:xfrm>
            <a:off x="456465" y="1919058"/>
            <a:ext cx="2360017" cy="2143520"/>
          </a:xfrm>
          <a:prstGeom prst="rect">
            <a:avLst/>
          </a:prstGeom>
          <a:noFill/>
          <a:ln>
            <a:noFill/>
          </a:ln>
        </p:spPr>
        <p:txBody>
          <a:bodyPr spcFirstLastPara="1" wrap="square" lIns="0" tIns="12050" rIns="0" bIns="0" anchor="t" anchorCtr="0">
            <a:spAutoFit/>
          </a:bodyPr>
          <a:lstStyle/>
          <a:p>
            <a:pPr marR="4343" lvl="0" algn="l" rtl="0">
              <a:spcBef>
                <a:spcPts val="0"/>
              </a:spcBef>
              <a:spcAft>
                <a:spcPts val="0"/>
              </a:spcAft>
              <a:buNone/>
              <a:tabLst>
                <a:tab pos="350838" algn="l"/>
              </a:tabLst>
            </a:pPr>
            <a:r>
              <a:rPr lang="ja-JP"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診察が終わったら</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R="4343" lvl="0" algn="l" rtl="0">
              <a:spcBef>
                <a:spcPts val="0"/>
              </a:spcBef>
              <a:spcAft>
                <a:spcPts val="0"/>
              </a:spcAft>
              <a:buNone/>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スワイプで移動し</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R="4343" lvl="0" algn="l" rtl="0">
              <a:spcBef>
                <a:spcPts val="0"/>
              </a:spcBef>
              <a:spcAft>
                <a:spcPts val="0"/>
              </a:spcAft>
              <a:buNone/>
              <a:tabLst>
                <a:tab pos="350838"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「退室する</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R="4343"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ダブル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タップして</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R="4343" lvl="0" algn="l" rtl="0">
              <a:spcBef>
                <a:spcPts val="0"/>
              </a:spcBef>
              <a:spcAft>
                <a:spcPts val="0"/>
              </a:spcAft>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終了</a:t>
            </a:r>
            <a:endParaRPr dirty="0">
              <a:solidFill>
                <a:schemeClr val="dk1"/>
              </a:solidFill>
              <a:latin typeface="BIZ UDゴシック" panose="020B0400000000000000" pitchFamily="49" charset="-128"/>
              <a:ea typeface="BIZ UDゴシック" panose="020B0400000000000000" pitchFamily="49" charset="-128"/>
            </a:endParaRPr>
          </a:p>
          <a:p>
            <a:pPr marR="4343" lvl="0" algn="l" rtl="0">
              <a:spcBef>
                <a:spcPts val="85"/>
              </a:spcBef>
              <a:spcAft>
                <a:spcPts val="0"/>
              </a:spcAft>
              <a:buClr>
                <a:schemeClr val="dk1"/>
              </a:buClr>
              <a:buFont typeface="Arial"/>
              <a:buNone/>
              <a:tabLst>
                <a:tab pos="350838" algn="l"/>
              </a:tabLst>
            </a:pPr>
            <a:r>
              <a:rPr lang="en-US" altLang="ja-JP" sz="1600" b="1" dirty="0">
                <a:solidFill>
                  <a:srgbClr val="009650"/>
                </a:solidFill>
                <a:latin typeface="BIZ UDゴシック" panose="020B0400000000000000" pitchFamily="49" charset="-128"/>
                <a:ea typeface="BIZ UDゴシック" panose="020B0400000000000000" pitchFamily="49" charset="-128"/>
                <a:cs typeface="Meiryo"/>
                <a:sym typeface="Meiryo"/>
              </a:rPr>
              <a:t>	</a:t>
            </a:r>
            <a:endParaRPr sz="16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R="0" lvl="0" algn="l" rtl="0">
              <a:spcBef>
                <a:spcPts val="167"/>
              </a:spcBef>
              <a:spcAft>
                <a:spcPts val="0"/>
              </a:spcAft>
              <a:buNone/>
              <a:tabLst>
                <a:tab pos="350838" algn="l"/>
              </a:tabLst>
            </a:pPr>
            <a:r>
              <a:rPr kumimoji="0" lang="ja-JP" altLang="en-US"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❺</a:t>
            </a:r>
            <a:r>
              <a:rPr kumimoji="0" lang="en-US" altLang="ja-JP" sz="2400" b="1" i="0" u="none" strike="noStrike" kern="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診察完了</a:t>
            </a:r>
            <a:endParaRPr sz="1800" b="0"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59" name="Google Shape;859;g143eb037c4f_6_0"/>
          <p:cNvSpPr/>
          <p:nvPr/>
        </p:nvSpPr>
        <p:spPr>
          <a:xfrm>
            <a:off x="3142358" y="5646530"/>
            <a:ext cx="756000" cy="43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9"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0" name="タイトル 9">
            <a:extLst>
              <a:ext uri="{FF2B5EF4-FFF2-40B4-BE49-F238E27FC236}">
                <a16:creationId xmlns:a16="http://schemas.microsoft.com/office/drawing/2014/main" id="{FDDA2747-DBA5-44E4-A04D-BE8E8CD8D716}"/>
              </a:ext>
            </a:extLst>
          </p:cNvPr>
          <p:cNvSpPr txBox="1">
            <a:spLocks/>
          </p:cNvSpPr>
          <p:nvPr/>
        </p:nvSpPr>
        <p:spPr>
          <a:xfrm>
            <a:off x="1598088" y="204976"/>
            <a:ext cx="4750083"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【9</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ビデオ診</a:t>
            </a:r>
            <a:r>
              <a:rPr lang="ja-JP" altLang="ja-JP" sz="3200" spc="-1250" dirty="0">
                <a:latin typeface="BIZ UDゴシック" panose="020B0400000000000000" pitchFamily="49" charset="-128"/>
                <a:ea typeface="BIZ UDゴシック" panose="020B0400000000000000" pitchFamily="49" charset="-128"/>
                <a:cs typeface="Meiryo"/>
                <a:sym typeface="Meiryo"/>
              </a:rPr>
              <a:t>察</a:t>
            </a:r>
            <a:endParaRPr kumimoji="0" lang="ja-JP" altLang="en-US" sz="3200" b="0" kern="0" dirty="0">
              <a:latin typeface="BIZ UDゴシック" panose="020B0400000000000000" pitchFamily="49" charset="-128"/>
              <a:ea typeface="BIZ UDゴシック" panose="020B0400000000000000" pitchFamily="49" charset="-128"/>
            </a:endParaRPr>
          </a:p>
        </p:txBody>
      </p:sp>
      <p:grpSp>
        <p:nvGrpSpPr>
          <p:cNvPr id="21" name="図形グループ 20"/>
          <p:cNvGrpSpPr/>
          <p:nvPr/>
        </p:nvGrpSpPr>
        <p:grpSpPr>
          <a:xfrm>
            <a:off x="6055340" y="1842422"/>
            <a:ext cx="296586" cy="293005"/>
            <a:chOff x="5878361" y="3995693"/>
            <a:chExt cx="296586" cy="293005"/>
          </a:xfrm>
        </p:grpSpPr>
        <p:sp>
          <p:nvSpPr>
            <p:cNvPr id="22" name="円/楕円 21"/>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フリーフォーム 28"/>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0" name="図形グループ 29"/>
          <p:cNvGrpSpPr/>
          <p:nvPr/>
        </p:nvGrpSpPr>
        <p:grpSpPr>
          <a:xfrm>
            <a:off x="2994065" y="5500027"/>
            <a:ext cx="296586" cy="293005"/>
            <a:chOff x="5101121" y="3995693"/>
            <a:chExt cx="296586" cy="293005"/>
          </a:xfrm>
        </p:grpSpPr>
        <p:sp>
          <p:nvSpPr>
            <p:cNvPr id="31" name="円/楕円 30"/>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フリーフォーム 31"/>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3" name="図形グループ 32"/>
          <p:cNvGrpSpPr>
            <a:grpSpLocks noChangeAspect="1"/>
          </p:cNvGrpSpPr>
          <p:nvPr/>
        </p:nvGrpSpPr>
        <p:grpSpPr>
          <a:xfrm>
            <a:off x="5259734" y="3159000"/>
            <a:ext cx="720000" cy="540000"/>
            <a:chOff x="3355262" y="5469690"/>
            <a:chExt cx="720000" cy="540000"/>
          </a:xfrm>
        </p:grpSpPr>
        <p:cxnSp>
          <p:nvCxnSpPr>
            <p:cNvPr id="34" name="カギ線コネクタ 33"/>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図 2" descr="「ヤフーマップアプリ」の入手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2140" y="3536443"/>
            <a:ext cx="1620000" cy="2788158"/>
          </a:xfrm>
          <a:prstGeom prst="rect">
            <a:avLst/>
          </a:prstGeom>
          <a:ln>
            <a:solidFill>
              <a:schemeClr val="tx1">
                <a:lumMod val="50000"/>
                <a:lumOff val="50000"/>
              </a:schemeClr>
            </a:solidFill>
          </a:ln>
        </p:spPr>
      </p:pic>
      <p:sp>
        <p:nvSpPr>
          <p:cNvPr id="50" name="object 5" descr="スマートフォンのホーム画面の画像"/>
          <p:cNvSpPr>
            <a:spLocks noChangeAspect="1"/>
          </p:cNvSpPr>
          <p:nvPr/>
        </p:nvSpPr>
        <p:spPr>
          <a:xfrm>
            <a:off x="2955045" y="1603504"/>
            <a:ext cx="1623481" cy="2880000"/>
          </a:xfrm>
          <a:prstGeom prst="rect">
            <a:avLst/>
          </a:prstGeom>
          <a:blipFill>
            <a:blip r:embed="rId4" cstate="print">
              <a:extLst>
                <a:ext uri="{28A0092B-C50C-407E-A947-70E740481C1C}">
                  <a14:useLocalDpi xmlns:a14="http://schemas.microsoft.com/office/drawing/2010/main" val="0"/>
                </a:ext>
              </a:extLst>
            </a:blip>
            <a:stretch>
              <a:fillRect/>
            </a:stretch>
          </a:blipFill>
          <a:ln>
            <a:noFill/>
          </a:ln>
        </p:spPr>
        <p:txBody>
          <a:bodyPr wrap="square" lIns="0" tIns="0" rIns="0" bIns="0" rtlCol="0"/>
          <a:lstStyle/>
          <a:p>
            <a:endParaRPr sz="1698" dirty="0">
              <a:latin typeface="BIZ UDゴシック" panose="020B0400000000000000" pitchFamily="49" charset="-128"/>
              <a:ea typeface="BIZ UDゴシック" panose="020B0400000000000000" pitchFamily="49" charset="-128"/>
            </a:endParaRPr>
          </a:p>
        </p:txBody>
      </p:sp>
      <p:sp>
        <p:nvSpPr>
          <p:cNvPr id="27" name="正方形/長方形 26"/>
          <p:cNvSpPr/>
          <p:nvPr/>
        </p:nvSpPr>
        <p:spPr>
          <a:xfrm>
            <a:off x="2925994" y="3006169"/>
            <a:ext cx="504000" cy="43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object 18">
            <a:extLst>
              <a:ext uri="{FF2B5EF4-FFF2-40B4-BE49-F238E27FC236}">
                <a16:creationId xmlns:a16="http://schemas.microsoft.com/office/drawing/2014/main" id="{84120372-64DA-4E54-A83F-BF6241F74A06}"/>
              </a:ext>
            </a:extLst>
          </p:cNvPr>
          <p:cNvSpPr txBox="1"/>
          <p:nvPr/>
        </p:nvSpPr>
        <p:spPr>
          <a:xfrm>
            <a:off x="303313" y="1313244"/>
            <a:ext cx="2699214" cy="5098191"/>
          </a:xfrm>
          <a:prstGeom prst="rect">
            <a:avLst/>
          </a:prstGeom>
        </p:spPr>
        <p:txBody>
          <a:bodyPr vert="horz" wrap="square" lIns="0" tIns="12065" rIns="0" bIns="0" rtlCol="0">
            <a:spAutoFit/>
          </a:bodyPr>
          <a:lstStyle/>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｢App Store</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r>
              <a:rPr lang="en-US" altLang="ja-JP" sz="1800" b="1" spc="25" dirty="0">
                <a:latin typeface="BIZ UDゴシック" panose="020B0400000000000000" pitchFamily="49" charset="-128"/>
                <a:ea typeface="BIZ UDゴシック" panose="020B0400000000000000" pitchFamily="49" charset="-128"/>
                <a:cs typeface="Meiryo" charset="-128"/>
              </a:rPr>
              <a:t>	</a:t>
            </a:r>
            <a:r>
              <a:rPr lang="ja-JP" altLang="en-US" sz="1800" b="1" spc="25" dirty="0">
                <a:latin typeface="BIZ UDゴシック" panose="020B0400000000000000" pitchFamily="49" charset="-128"/>
                <a:ea typeface="BIZ UDゴシック" panose="020B0400000000000000" pitchFamily="49" charset="-128"/>
                <a:cs typeface="Meiryo" charset="-128"/>
              </a:rPr>
              <a:t>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800" b="1" spc="5" dirty="0">
                <a:latin typeface="BIZ UDゴシック" panose="020B0400000000000000" pitchFamily="49" charset="-128"/>
                <a:ea typeface="BIZ UDゴシック" panose="020B0400000000000000" pitchFamily="49" charset="-128"/>
                <a:cs typeface="Meiryo" charset="-128"/>
              </a:rPr>
              <a:t>画面右下の</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検索</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endParaRPr lang="en-US" altLang="ja-JP" sz="1800" b="1" spc="2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25" dirty="0">
                <a:latin typeface="BIZ UDゴシック" panose="020B0400000000000000" pitchFamily="49" charset="-128"/>
                <a:ea typeface="BIZ UDゴシック" panose="020B0400000000000000" pitchFamily="49" charset="-128"/>
                <a:cs typeface="Meiryo" charset="-128"/>
              </a:rPr>
              <a:t>　 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indent="-417600">
              <a:spcBef>
                <a:spcPts val="600"/>
              </a:spcBef>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dirty="0">
                <a:latin typeface="BIZ UDゴシック" panose="020B0400000000000000" pitchFamily="49" charset="-128"/>
                <a:ea typeface="BIZ UDゴシック" panose="020B0400000000000000" pitchFamily="49" charset="-128"/>
                <a:cs typeface="Meiryo" charset="-128"/>
              </a:rPr>
              <a:t>ゲーム</a:t>
            </a:r>
            <a:r>
              <a:rPr lang="ja-JP" altLang="en-US" sz="1800" b="1" spc="-500" dirty="0">
                <a:latin typeface="BIZ UDゴシック" panose="020B0400000000000000" pitchFamily="49" charset="-128"/>
                <a:ea typeface="BIZ UDゴシック" panose="020B0400000000000000" pitchFamily="49" charset="-128"/>
                <a:cs typeface="Meiryo" charset="-128"/>
              </a:rPr>
              <a:t>、</a:t>
            </a:r>
            <a:r>
              <a:rPr lang="en-US" altLang="ja-JP" sz="1800" b="1" dirty="0">
                <a:latin typeface="BIZ UDゴシック" panose="020B0400000000000000" pitchFamily="49" charset="-128"/>
                <a:ea typeface="BIZ UDゴシック" panose="020B0400000000000000" pitchFamily="49" charset="-128"/>
                <a:cs typeface="Meiryo" charset="-128"/>
              </a:rPr>
              <a:t>App</a:t>
            </a:r>
            <a:r>
              <a:rPr lang="ja-JP" altLang="en-US" sz="1800" b="1" spc="-500" dirty="0">
                <a:latin typeface="BIZ UDゴシック" panose="020B0400000000000000" pitchFamily="49" charset="-128"/>
                <a:ea typeface="BIZ UDゴシック" panose="020B0400000000000000" pitchFamily="49" charset="-128"/>
                <a:cs typeface="Meiryo" charset="-128"/>
              </a:rPr>
              <a:t> 、</a:t>
            </a:r>
            <a:endParaRPr lang="en-US" altLang="ja-JP" sz="1800"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sz="1800" b="1" dirty="0">
                <a:latin typeface="BIZ UDゴシック" panose="020B0400000000000000" pitchFamily="49" charset="-128"/>
                <a:ea typeface="BIZ UDゴシック" panose="020B0400000000000000" pitchFamily="49" charset="-128"/>
                <a:cs typeface="Meiryo" charset="-128"/>
              </a:rPr>
              <a:t>　ストーリーなど</a:t>
            </a:r>
            <a:r>
              <a:rPr lang="en-US" altLang="ja-JP" sz="1800" b="1" spc="-16" dirty="0">
                <a:latin typeface="BIZ UDゴシック" panose="020B0400000000000000" pitchFamily="49" charset="-128"/>
                <a:ea typeface="BIZ UDゴシック" panose="020B0400000000000000" pitchFamily="49" charset="-128"/>
                <a:cs typeface="AoyagiKouzanFontT"/>
              </a:rPr>
              <a:t>｣</a:t>
            </a:r>
            <a:r>
              <a:rPr lang="ja-JP" altLang="en-US" sz="1800" b="1" spc="-16" dirty="0">
                <a:latin typeface="BIZ UDゴシック" panose="020B0400000000000000" pitchFamily="49" charset="-128"/>
                <a:ea typeface="BIZ UDゴシック" panose="020B0400000000000000" pitchFamily="49" charset="-128"/>
                <a:cs typeface="AoyagiKouzanFontT"/>
              </a:rPr>
              <a:t>の</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検索フィールドを</a:t>
            </a:r>
            <a:endParaRPr lang="en-US" altLang="ja-JP" sz="1800"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sz="1800" b="1" spc="-16" dirty="0">
                <a:latin typeface="BIZ UDゴシック" panose="020B0400000000000000" pitchFamily="49" charset="-128"/>
                <a:ea typeface="BIZ UDゴシック" panose="020B0400000000000000" pitchFamily="49" charset="-128"/>
                <a:cs typeface="AoyagiKouzanFontT"/>
              </a:rPr>
              <a:t>　ダブル</a:t>
            </a:r>
            <a:r>
              <a:rPr lang="ja-JP" altLang="en-US" sz="1800" b="1" dirty="0">
                <a:latin typeface="BIZ UDゴシック" panose="020B0400000000000000" pitchFamily="49" charset="-128"/>
                <a:ea typeface="BIZ UDゴシック" panose="020B0400000000000000" pitchFamily="49" charset="-128"/>
                <a:cs typeface="Meiryo" charset="-128"/>
              </a:rPr>
              <a:t>タップ</a:t>
            </a: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ヤフーマップ</a:t>
            </a:r>
            <a:r>
              <a:rPr lang="en-US" altLang="ja-JP" sz="1800" b="1" spc="5" dirty="0">
                <a:latin typeface="BIZ UDゴシック" panose="020B0400000000000000" pitchFamily="49" charset="-128"/>
                <a:ea typeface="BIZ UDゴシック" panose="020B0400000000000000" pitchFamily="49" charset="-128"/>
                <a:cs typeface="Meiryo" charset="-128"/>
              </a:rPr>
              <a:t>｣</a:t>
            </a:r>
            <a:r>
              <a:rPr lang="ja-JP" altLang="en-US" sz="1800" b="1" spc="5" dirty="0">
                <a:latin typeface="BIZ UDゴシック" panose="020B0400000000000000" pitchFamily="49" charset="-128"/>
                <a:ea typeface="BIZ UDゴシック" panose="020B0400000000000000" pitchFamily="49" charset="-128"/>
                <a:cs typeface="Meiryo" charset="-128"/>
              </a:rPr>
              <a:t>と</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入力。その後右下の「検索」をダブルタップ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1800" b="1" spc="5" dirty="0">
                <a:latin typeface="BIZ UDゴシック" panose="020B0400000000000000" pitchFamily="49" charset="-128"/>
                <a:ea typeface="BIZ UDゴシック" panose="020B0400000000000000" pitchFamily="49" charset="-128"/>
                <a:cs typeface="Meiryo" charset="-128"/>
              </a:rPr>
              <a:t>検索結果の「ヤフー</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マップ」までスワイプ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で進み、もう一度</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spc="5" dirty="0">
                <a:latin typeface="BIZ UDゴシック" panose="020B0400000000000000" pitchFamily="49" charset="-128"/>
                <a:ea typeface="BIZ UDゴシック" panose="020B0400000000000000" pitchFamily="49" charset="-128"/>
                <a:cs typeface="Meiryo" charset="-128"/>
              </a:rPr>
              <a:t>　スワイプして</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入手</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を</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525">
              <a:spcBef>
                <a:spcPts val="82"/>
              </a:spcBef>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ダブルタップ</a:t>
            </a:r>
            <a:endParaRPr lang="ja-JP" altLang="en-US" sz="800" dirty="0">
              <a:latin typeface="BIZ UDゴシック" panose="020B0400000000000000" pitchFamily="49" charset="-128"/>
              <a:ea typeface="BIZ UDゴシック" panose="020B0400000000000000" pitchFamily="49" charset="-128"/>
              <a:cs typeface="AoyagiKouzanFontT"/>
            </a:endParaRPr>
          </a:p>
        </p:txBody>
      </p:sp>
      <p:sp>
        <p:nvSpPr>
          <p:cNvPr id="37" name="タイトル 9">
            <a:extLst>
              <a:ext uri="{FF2B5EF4-FFF2-40B4-BE49-F238E27FC236}">
                <a16:creationId xmlns:a16="http://schemas.microsoft.com/office/drawing/2014/main" id="{90554312-C88A-4EFB-BC96-DA40DB4A5902}"/>
              </a:ext>
            </a:extLst>
          </p:cNvPr>
          <p:cNvSpPr txBox="1">
            <a:spLocks/>
          </p:cNvSpPr>
          <p:nvPr/>
        </p:nvSpPr>
        <p:spPr>
          <a:xfrm>
            <a:off x="1952007" y="206563"/>
            <a:ext cx="684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a:tabLst>
                <a:tab pos="217488" algn="l"/>
              </a:tabLst>
            </a:pPr>
            <a:r>
              <a:rPr kumimoji="0" lang="ja-JP" altLang="en-US" sz="1800" kern="0" dirty="0">
                <a:latin typeface="BIZ UDゴシック" panose="020B0400000000000000" pitchFamily="49" charset="-128"/>
                <a:ea typeface="BIZ UDゴシック" panose="020B0400000000000000" pitchFamily="49" charset="-128"/>
              </a:rPr>
              <a:t>オンライン診療実施医療</a:t>
            </a:r>
            <a:r>
              <a:rPr lang="ja-JP" altLang="en-US" sz="1800" dirty="0">
                <a:latin typeface="BIZ UDゴシック" panose="020B0400000000000000" pitchFamily="49" charset="-128"/>
                <a:ea typeface="BIZ UDゴシック" panose="020B0400000000000000" pitchFamily="49" charset="-128"/>
              </a:rPr>
              <a:t>機関</a:t>
            </a:r>
            <a:r>
              <a:rPr kumimoji="0" lang="ja-JP" altLang="en-US" sz="1800" kern="0" dirty="0">
                <a:latin typeface="BIZ UDゴシック" panose="020B0400000000000000" pitchFamily="49" charset="-128"/>
                <a:ea typeface="BIZ UDゴシック" panose="020B0400000000000000" pitchFamily="49" charset="-128"/>
              </a:rPr>
              <a:t>の検索</a:t>
            </a:r>
          </a:p>
          <a:p>
            <a:pPr>
              <a:tabLst>
                <a:tab pos="217488" algn="l"/>
              </a:tabLst>
            </a:pPr>
            <a:r>
              <a:rPr kumimoji="0" lang="ja-JP" altLang="en-US" sz="3200" kern="0" dirty="0">
                <a:latin typeface="BIZ UDゴシック" panose="020B0400000000000000" pitchFamily="49" charset="-128"/>
                <a:ea typeface="BIZ UDゴシック" panose="020B0400000000000000" pitchFamily="49" charset="-128"/>
              </a:rPr>
              <a:t>ヤフーマップのインストール</a:t>
            </a:r>
          </a:p>
        </p:txBody>
      </p:sp>
      <p:sp>
        <p:nvSpPr>
          <p:cNvPr id="69" name="正方形/長方形 68"/>
          <p:cNvSpPr/>
          <p:nvPr/>
        </p:nvSpPr>
        <p:spPr>
          <a:xfrm>
            <a:off x="7872294" y="3862340"/>
            <a:ext cx="360000" cy="324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2-A</a:t>
            </a:r>
            <a:endParaRPr lang="en-US" sz="3600" spc="-300" dirty="0">
              <a:latin typeface="BIZ UDゴシック" panose="020B0400000000000000" pitchFamily="49" charset="-128"/>
              <a:ea typeface="BIZ UDゴシック" panose="020B0400000000000000" pitchFamily="49" charset="-128"/>
            </a:endParaRPr>
          </a:p>
        </p:txBody>
      </p:sp>
      <p:grpSp>
        <p:nvGrpSpPr>
          <p:cNvPr id="40" name="図形グループ 39"/>
          <p:cNvGrpSpPr/>
          <p:nvPr/>
        </p:nvGrpSpPr>
        <p:grpSpPr>
          <a:xfrm>
            <a:off x="7724001" y="3704332"/>
            <a:ext cx="296586" cy="293005"/>
            <a:chOff x="5878361" y="3995693"/>
            <a:chExt cx="296586" cy="293005"/>
          </a:xfrm>
        </p:grpSpPr>
        <p:sp>
          <p:nvSpPr>
            <p:cNvPr id="41" name="円/楕円 40"/>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フリーフォーム 41"/>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4" name="図形グループ 73"/>
          <p:cNvGrpSpPr/>
          <p:nvPr/>
        </p:nvGrpSpPr>
        <p:grpSpPr>
          <a:xfrm>
            <a:off x="2758505" y="3005299"/>
            <a:ext cx="296587" cy="293005"/>
            <a:chOff x="2897417" y="3995693"/>
            <a:chExt cx="296587" cy="293005"/>
          </a:xfrm>
        </p:grpSpPr>
        <p:sp>
          <p:nvSpPr>
            <p:cNvPr id="75" name="円/楕円 7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テキスト ボックス 7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23" name="図 22" descr="検索アイコンがある画面の画像">
            <a:extLst>
              <a:ext uri="{FF2B5EF4-FFF2-40B4-BE49-F238E27FC236}">
                <a16:creationId xmlns:a16="http://schemas.microsoft.com/office/drawing/2014/main" id="{31E6BB8B-1423-59D7-1434-27137604C0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6725" y="1609226"/>
            <a:ext cx="1620000" cy="3404032"/>
          </a:xfrm>
          <a:prstGeom prst="rect">
            <a:avLst/>
          </a:prstGeom>
          <a:ln w="9525">
            <a:solidFill>
              <a:schemeClr val="tx1">
                <a:lumMod val="50000"/>
                <a:lumOff val="50000"/>
              </a:schemeClr>
            </a:solidFill>
          </a:ln>
        </p:spPr>
      </p:pic>
      <p:sp>
        <p:nvSpPr>
          <p:cNvPr id="47" name="正方形/長方形 46"/>
          <p:cNvSpPr/>
          <p:nvPr/>
        </p:nvSpPr>
        <p:spPr>
          <a:xfrm>
            <a:off x="6093693" y="4723988"/>
            <a:ext cx="360000" cy="289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73" name="カギ線コネクタ 72"/>
          <p:cNvCxnSpPr>
            <a:cxnSpLocks/>
            <a:endCxn id="47" idx="1"/>
          </p:cNvCxnSpPr>
          <p:nvPr/>
        </p:nvCxnSpPr>
        <p:spPr>
          <a:xfrm>
            <a:off x="3468650" y="3311242"/>
            <a:ext cx="2625043" cy="155738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9" name="図 28" descr="検索画面の画像">
            <a:extLst>
              <a:ext uri="{FF2B5EF4-FFF2-40B4-BE49-F238E27FC236}">
                <a16:creationId xmlns:a16="http://schemas.microsoft.com/office/drawing/2014/main" id="{683605B3-E86A-8717-5B3E-9FD06E172B1C}"/>
              </a:ext>
            </a:extLst>
          </p:cNvPr>
          <p:cNvPicPr>
            <a:picLocks noChangeAspect="1"/>
          </p:cNvPicPr>
          <p:nvPr/>
        </p:nvPicPr>
        <p:blipFill rotWithShape="1">
          <a:blip r:embed="rId6"/>
          <a:srcRect b="40668"/>
          <a:stretch/>
        </p:blipFill>
        <p:spPr>
          <a:xfrm>
            <a:off x="6686016" y="1615967"/>
            <a:ext cx="1620000" cy="1842263"/>
          </a:xfrm>
          <a:prstGeom prst="rect">
            <a:avLst/>
          </a:prstGeom>
          <a:ln w="9525">
            <a:solidFill>
              <a:schemeClr val="tx1">
                <a:lumMod val="50000"/>
                <a:lumOff val="50000"/>
              </a:schemeClr>
            </a:solidFill>
          </a:ln>
        </p:spPr>
      </p:pic>
      <p:sp>
        <p:nvSpPr>
          <p:cNvPr id="52" name="正方形/長方形 51"/>
          <p:cNvSpPr/>
          <p:nvPr/>
        </p:nvSpPr>
        <p:spPr>
          <a:xfrm>
            <a:off x="6704016" y="1844410"/>
            <a:ext cx="1584000" cy="25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object 6">
            <a:extLst>
              <a:ext uri="{FF2B5EF4-FFF2-40B4-BE49-F238E27FC236}">
                <a16:creationId xmlns:a16="http://schemas.microsoft.com/office/drawing/2014/main" id="{F9205D23-34AE-40E5-8D44-D39CD600E901}"/>
              </a:ext>
            </a:extLst>
          </p:cNvPr>
          <p:cNvSpPr/>
          <p:nvPr/>
        </p:nvSpPr>
        <p:spPr>
          <a:xfrm>
            <a:off x="7181842" y="2269800"/>
            <a:ext cx="1610165" cy="549600"/>
          </a:xfrm>
          <a:prstGeom prst="rect">
            <a:avLst/>
          </a:prstGeom>
          <a:blipFill>
            <a:blip r:embed="rId7" cstate="print">
              <a:alphaModFix/>
              <a:extLst>
                <a:ext uri="{28A0092B-C50C-407E-A947-70E740481C1C}">
                  <a14:useLocalDpi xmlns:a14="http://schemas.microsoft.com/office/drawing/2010/main" val="0"/>
                </a:ext>
              </a:extLst>
            </a:blip>
            <a:stretch>
              <a:fillRect/>
            </a:stretch>
          </a:blipFill>
          <a:ln>
            <a:solidFill>
              <a:schemeClr val="tx1"/>
            </a:solidFill>
          </a:ln>
        </p:spPr>
        <p:txBody>
          <a:bodyPr wrap="square" lIns="0" tIns="0" rIns="0" bIns="0" rtlCol="0"/>
          <a:lstStyle/>
          <a:p>
            <a:endParaRPr sz="1539" dirty="0">
              <a:latin typeface="BIZ UDゴシック" panose="020B0400000000000000" pitchFamily="49" charset="-128"/>
              <a:ea typeface="BIZ UDゴシック" panose="020B0400000000000000" pitchFamily="49" charset="-128"/>
            </a:endParaRPr>
          </a:p>
        </p:txBody>
      </p:sp>
      <p:sp>
        <p:nvSpPr>
          <p:cNvPr id="56" name="正方形/長方形 55"/>
          <p:cNvSpPr/>
          <p:nvPr/>
        </p:nvSpPr>
        <p:spPr>
          <a:xfrm>
            <a:off x="7208007" y="2360680"/>
            <a:ext cx="1584000" cy="25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6" name="図形グループ 65"/>
          <p:cNvGrpSpPr/>
          <p:nvPr/>
        </p:nvGrpSpPr>
        <p:grpSpPr>
          <a:xfrm>
            <a:off x="5953884" y="4483504"/>
            <a:ext cx="296586" cy="293005"/>
            <a:chOff x="3546641" y="3995693"/>
            <a:chExt cx="296586" cy="293005"/>
          </a:xfrm>
        </p:grpSpPr>
        <p:sp>
          <p:nvSpPr>
            <p:cNvPr id="67" name="円/楕円 66"/>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8" name="フリーフォーム 67"/>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3" name="図形グループ 62"/>
          <p:cNvGrpSpPr/>
          <p:nvPr/>
        </p:nvGrpSpPr>
        <p:grpSpPr>
          <a:xfrm>
            <a:off x="6555723" y="1776447"/>
            <a:ext cx="296586" cy="293005"/>
            <a:chOff x="4232441" y="3995693"/>
            <a:chExt cx="296586" cy="293005"/>
          </a:xfrm>
        </p:grpSpPr>
        <p:sp>
          <p:nvSpPr>
            <p:cNvPr id="64" name="円/楕円 63"/>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5" name="フリーフォーム 64"/>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43" name="図形グループ 42"/>
          <p:cNvGrpSpPr/>
          <p:nvPr/>
        </p:nvGrpSpPr>
        <p:grpSpPr>
          <a:xfrm>
            <a:off x="7046631" y="2407271"/>
            <a:ext cx="296586" cy="293005"/>
            <a:chOff x="5101121" y="3995693"/>
            <a:chExt cx="296586" cy="293005"/>
          </a:xfrm>
        </p:grpSpPr>
        <p:sp>
          <p:nvSpPr>
            <p:cNvPr id="45" name="円/楕円 44"/>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フリーフォーム 45"/>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36" name="テキスト ボックス 35">
            <a:extLst>
              <a:ext uri="{FF2B5EF4-FFF2-40B4-BE49-F238E27FC236}">
                <a16:creationId xmlns:a16="http://schemas.microsoft.com/office/drawing/2014/main" id="{70D7522B-E01C-2B3F-3785-385BE9D12551}"/>
              </a:ext>
            </a:extLst>
          </p:cNvPr>
          <p:cNvSpPr txBox="1"/>
          <p:nvPr/>
        </p:nvSpPr>
        <p:spPr>
          <a:xfrm>
            <a:off x="3011492" y="5140185"/>
            <a:ext cx="3451166" cy="1169551"/>
          </a:xfrm>
          <a:prstGeom prst="rect">
            <a:avLst/>
          </a:prstGeom>
          <a:noFill/>
          <a:ln>
            <a:solidFill>
              <a:srgbClr val="009650"/>
            </a:solidFill>
          </a:ln>
        </p:spPr>
        <p:txBody>
          <a:bodyPr wrap="square" rtlCol="0">
            <a:spAutoFit/>
          </a:bodyPr>
          <a:lstStyle/>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指紋認証や顔認証を求められ、認証されるとインストールが始まります。</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「開く」と読み上げれば、インストールは終了しています。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「ヤフーマップ」は無料のアプリです。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pic>
        <p:nvPicPr>
          <p:cNvPr id="4" name="図 3">
            <a:extLst>
              <a:ext uri="{FF2B5EF4-FFF2-40B4-BE49-F238E27FC236}">
                <a16:creationId xmlns:a16="http://schemas.microsoft.com/office/drawing/2014/main" id="{4C42E38E-0942-FE17-4D27-C16AA49F416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16003" y="2738441"/>
            <a:ext cx="1376004" cy="810669"/>
          </a:xfrm>
          <a:prstGeom prst="rect">
            <a:avLst/>
          </a:prstGeom>
          <a:ln>
            <a:solidFill>
              <a:schemeClr val="tx1"/>
            </a:solidFill>
          </a:ln>
        </p:spPr>
      </p:pic>
    </p:spTree>
    <p:extLst>
      <p:ext uri="{BB962C8B-B14F-4D97-AF65-F5344CB8AC3E}">
        <p14:creationId xmlns:p14="http://schemas.microsoft.com/office/powerpoint/2010/main" val="14951390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CDCB5A40-B635-4920-BC0C-0D0128BD4D9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7" name="オブジェクト 6" hidden="1">
                        <a:extLst>
                          <a:ext uri="{FF2B5EF4-FFF2-40B4-BE49-F238E27FC236}">
                            <a16:creationId xmlns:a16="http://schemas.microsoft.com/office/drawing/2014/main" id="{CDCB5A40-B635-4920-BC0C-0D0128BD4D9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77" name="Google Shape;877;p24" descr="診察詳細画面で確認できる「申込内容」と「お支払い」の項目が示されている画面の画像"/>
          <p:cNvPicPr preferRelativeResize="0">
            <a:picLocks noChangeAspect="1"/>
          </p:cNvPicPr>
          <p:nvPr/>
        </p:nvPicPr>
        <p:blipFill>
          <a:blip r:embed="rId6">
            <a:alphaModFix/>
          </a:blip>
          <a:stretch>
            <a:fillRect/>
          </a:stretch>
        </p:blipFill>
        <p:spPr>
          <a:xfrm>
            <a:off x="615823" y="1987550"/>
            <a:ext cx="1917059" cy="4140000"/>
          </a:xfrm>
          <a:prstGeom prst="rect">
            <a:avLst/>
          </a:prstGeom>
          <a:noFill/>
          <a:ln w="9525" cap="flat" cmpd="sng">
            <a:solidFill>
              <a:schemeClr val="dk2"/>
            </a:solidFill>
            <a:prstDash val="solid"/>
            <a:round/>
            <a:headEnd type="none" w="sm" len="sm"/>
            <a:tailEnd type="none" w="sm" len="sm"/>
          </a:ln>
        </p:spPr>
      </p:pic>
      <p:sp>
        <p:nvSpPr>
          <p:cNvPr id="879" name="Google Shape;879;p24"/>
          <p:cNvSpPr txBox="1"/>
          <p:nvPr/>
        </p:nvSpPr>
        <p:spPr>
          <a:xfrm>
            <a:off x="2772000" y="1987550"/>
            <a:ext cx="1800000" cy="3338021"/>
          </a:xfrm>
          <a:prstGeom prst="rect">
            <a:avLst/>
          </a:prstGeom>
          <a:noFill/>
          <a:ln>
            <a:noFill/>
          </a:ln>
        </p:spPr>
        <p:txBody>
          <a:bodyPr spcFirstLastPara="1" wrap="square" lIns="0" tIns="10850" rIns="0" bIns="0" anchor="t" anchorCtr="0">
            <a:spAutoFit/>
          </a:bodyPr>
          <a:lstStyle/>
          <a:p>
            <a:pPr marL="10860" marR="4344" lvl="0" indent="0" rtl="0">
              <a:lnSpc>
                <a:spcPct val="120000"/>
              </a:lnSpc>
              <a:spcBef>
                <a:spcPts val="0"/>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ビデオ診察が</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終わったら、</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登録してある</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クレジット</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カードにて</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診察代金等の</a:t>
            </a:r>
            <a:endParaRPr lang="en-US" alt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85"/>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決済が行われます。</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0"/>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診察内容と</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0"/>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決済内容は、</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0"/>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アプリから</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rtl="0">
              <a:lnSpc>
                <a:spcPct val="120000"/>
              </a:lnSpc>
              <a:spcBef>
                <a:spcPts val="0"/>
              </a:spcBef>
              <a:spcAft>
                <a:spcPts val="0"/>
              </a:spcAft>
              <a:buClr>
                <a:srgbClr val="000000"/>
              </a:buClr>
              <a:buSzPts val="1400"/>
              <a:buFont typeface="Arial"/>
              <a:buNone/>
            </a:pPr>
            <a:r>
              <a:rPr lang="ja-JP"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rPr>
              <a:t>確認できます。</a:t>
            </a:r>
            <a:endParaRPr sz="1600" b="1" u="none" strike="noStrike" cap="none"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p:txBody>
      </p:sp>
      <p:sp>
        <p:nvSpPr>
          <p:cNvPr id="880" name="Google Shape;880;p24"/>
          <p:cNvSpPr txBox="1"/>
          <p:nvPr/>
        </p:nvSpPr>
        <p:spPr>
          <a:xfrm>
            <a:off x="4921493" y="1943009"/>
            <a:ext cx="3852000" cy="3999740"/>
          </a:xfrm>
          <a:prstGeom prst="rect">
            <a:avLst/>
          </a:prstGeom>
          <a:noFill/>
          <a:ln>
            <a:noFill/>
          </a:ln>
        </p:spPr>
        <p:txBody>
          <a:bodyPr spcFirstLastPara="1" wrap="square" lIns="0" tIns="10850" rIns="0" bIns="0" anchor="t" anchorCtr="0">
            <a:spAutoFit/>
          </a:bodyPr>
          <a:lstStyle/>
          <a:p>
            <a:pPr marL="10860" marR="4344" lvl="0" indent="0" algn="just" rtl="0">
              <a:lnSpc>
                <a:spcPct val="120000"/>
              </a:lnSpc>
              <a:spcBef>
                <a:spcPts val="0"/>
              </a:spcBef>
              <a:spcAft>
                <a:spcPts val="0"/>
              </a:spcAft>
              <a:buNone/>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Ａ</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a:t>
            </a:r>
            <a:r>
              <a:rPr lang="ja-JP"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 お薬・処方箋がご自宅に届く場合</a:t>
            </a:r>
            <a:endParaRPr sz="1600" b="1" dirty="0">
              <a:solidFill>
                <a:srgbClr val="009650"/>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お薬・処方箋は登録している住所に</a:t>
            </a:r>
            <a:endParaRPr lang="en-US" alt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配送されます</a:t>
            </a:r>
            <a:r>
              <a:rPr lang="ja-JP" sz="1600" b="1" spc="-300" dirty="0">
                <a:solidFill>
                  <a:schemeClr val="dk1"/>
                </a:solidFill>
                <a:latin typeface="BIZ UDゴシック" panose="020B0400000000000000" pitchFamily="49" charset="-128"/>
                <a:ea typeface="BIZ UDゴシック" panose="020B0400000000000000" pitchFamily="49" charset="-128"/>
                <a:cs typeface="Meiryo" charset="-128"/>
                <a:sym typeface="Meiryo"/>
              </a:rPr>
              <a:t>。</a:t>
            </a: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処方箋は薬局に</a:t>
            </a:r>
            <a:endParaRPr lang="en-US" alt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持参しましょう</a:t>
            </a:r>
            <a:r>
              <a:rPr lang="ja-JP" sz="1600" b="1" spc="-300" dirty="0">
                <a:solidFill>
                  <a:schemeClr val="dk1"/>
                </a:solidFill>
                <a:latin typeface="BIZ UDゴシック" panose="020B0400000000000000" pitchFamily="49" charset="-128"/>
                <a:ea typeface="BIZ UDゴシック" panose="020B0400000000000000" pitchFamily="49" charset="-128"/>
                <a:cs typeface="Meiryo" charset="-128"/>
                <a:sym typeface="Meiryo"/>
              </a:rPr>
              <a:t>。</a:t>
            </a: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その際</a:t>
            </a:r>
            <a:r>
              <a:rPr lang="ja-JP" sz="1600" b="1" spc="-300" dirty="0">
                <a:solidFill>
                  <a:schemeClr val="dk1"/>
                </a:solidFill>
                <a:latin typeface="BIZ UDゴシック" panose="020B0400000000000000" pitchFamily="49" charset="-128"/>
                <a:ea typeface="BIZ UDゴシック" panose="020B0400000000000000" pitchFamily="49" charset="-128"/>
                <a:cs typeface="Meiryo" charset="-128"/>
                <a:sym typeface="Meiryo"/>
              </a:rPr>
              <a:t>、</a:t>
            </a: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処方箋の</a:t>
            </a:r>
            <a:endParaRPr lang="en-US" alt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sz="1600" b="1" dirty="0">
                <a:solidFill>
                  <a:schemeClr val="dk1"/>
                </a:solidFill>
                <a:latin typeface="BIZ UDゴシック" panose="020B0400000000000000" pitchFamily="49" charset="-128"/>
                <a:ea typeface="BIZ UDゴシック" panose="020B0400000000000000" pitchFamily="49" charset="-128"/>
                <a:cs typeface="Meiryo" charset="-128"/>
                <a:sym typeface="Meiryo"/>
              </a:rPr>
              <a:t>有効期間にご注意ください。</a:t>
            </a:r>
            <a:endParaRPr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algn="just" rtl="0">
              <a:lnSpc>
                <a:spcPct val="120000"/>
              </a:lnSpc>
              <a:spcBef>
                <a:spcPts val="0"/>
              </a:spcBef>
              <a:spcAft>
                <a:spcPts val="0"/>
              </a:spcAft>
              <a:buNone/>
            </a:pPr>
            <a:r>
              <a:rPr lang="ja-JP" sz="1300" b="1" dirty="0">
                <a:solidFill>
                  <a:srgbClr val="313541"/>
                </a:solidFill>
                <a:latin typeface="BIZ UDゴシック" panose="020B0400000000000000" pitchFamily="49" charset="-128"/>
                <a:ea typeface="BIZ UDゴシック" panose="020B0400000000000000" pitchFamily="49" charset="-128"/>
                <a:cs typeface="Meiryo" charset="-128"/>
              </a:rPr>
              <a:t>医療機関がクロンの配送補助サービスを</a:t>
            </a:r>
            <a:endParaRPr lang="en-US" altLang="ja-JP" sz="1300" b="1" dirty="0">
              <a:solidFill>
                <a:srgbClr val="313541"/>
              </a:solidFill>
              <a:latin typeface="BIZ UDゴシック" panose="020B0400000000000000" pitchFamily="49" charset="-128"/>
              <a:ea typeface="BIZ UDゴシック" panose="020B0400000000000000" pitchFamily="49" charset="-128"/>
              <a:cs typeface="Meiryo" charset="-128"/>
            </a:endParaRPr>
          </a:p>
          <a:p>
            <a:pPr marL="10860" marR="4344" lvl="0" indent="0" algn="just" rtl="0">
              <a:lnSpc>
                <a:spcPct val="120000"/>
              </a:lnSpc>
              <a:spcBef>
                <a:spcPts val="0"/>
              </a:spcBef>
              <a:spcAft>
                <a:spcPts val="0"/>
              </a:spcAft>
              <a:buNone/>
            </a:pPr>
            <a:r>
              <a:rPr lang="ja-JP" sz="1300" b="1" dirty="0">
                <a:solidFill>
                  <a:srgbClr val="313541"/>
                </a:solidFill>
                <a:latin typeface="BIZ UDゴシック" panose="020B0400000000000000" pitchFamily="49" charset="-128"/>
                <a:ea typeface="BIZ UDゴシック" panose="020B0400000000000000" pitchFamily="49" charset="-128"/>
                <a:cs typeface="Meiryo" charset="-128"/>
              </a:rPr>
              <a:t>利用する場合は</a:t>
            </a:r>
            <a:r>
              <a:rPr lang="ja-JP" sz="1300" b="1" spc="-300" dirty="0">
                <a:solidFill>
                  <a:srgbClr val="313541"/>
                </a:solidFill>
                <a:latin typeface="BIZ UDゴシック" panose="020B0400000000000000" pitchFamily="49" charset="-128"/>
                <a:ea typeface="BIZ UDゴシック" panose="020B0400000000000000" pitchFamily="49" charset="-128"/>
                <a:cs typeface="Meiryo" charset="-128"/>
              </a:rPr>
              <a:t>、</a:t>
            </a:r>
            <a:r>
              <a:rPr lang="ja-JP" sz="1300" b="1" dirty="0">
                <a:solidFill>
                  <a:srgbClr val="313541"/>
                </a:solidFill>
                <a:latin typeface="BIZ UDゴシック" panose="020B0400000000000000" pitchFamily="49" charset="-128"/>
                <a:ea typeface="BIZ UDゴシック" panose="020B0400000000000000" pitchFamily="49" charset="-128"/>
                <a:cs typeface="Meiryo" charset="-128"/>
              </a:rPr>
              <a:t>追跡番号などが表示されます。</a:t>
            </a:r>
            <a:endParaRPr sz="13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60" marR="4344" lvl="0" indent="0" algn="just" rtl="0">
              <a:lnSpc>
                <a:spcPct val="120000"/>
              </a:lnSpc>
              <a:spcBef>
                <a:spcPts val="0"/>
              </a:spcBef>
              <a:spcAft>
                <a:spcPts val="0"/>
              </a:spcAft>
              <a:buNone/>
            </a:pPr>
            <a:endParaRPr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Ｂ</a:t>
            </a:r>
            <a:r>
              <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a:t>
            </a:r>
            <a:r>
              <a:rPr lang="ja-JP" sz="1600" b="1" dirty="0">
                <a:solidFill>
                  <a:srgbClr val="009650"/>
                </a:solidFill>
                <a:latin typeface="BIZ UDゴシック" panose="020B0400000000000000" pitchFamily="49" charset="-128"/>
                <a:ea typeface="BIZ UDゴシック" panose="020B0400000000000000" pitchFamily="49" charset="-128"/>
                <a:cs typeface="Meiryo" charset="-128"/>
                <a:sym typeface="Meiryo"/>
              </a:rPr>
              <a:t> 処方箋が薬局に送られる場合</a:t>
            </a:r>
            <a:endParaRPr sz="1600" b="1" dirty="0">
              <a:solidFill>
                <a:srgbClr val="009650"/>
              </a:solidFill>
              <a:latin typeface="BIZ UDゴシック" panose="020B0400000000000000" pitchFamily="49" charset="-128"/>
              <a:ea typeface="BIZ UDゴシック" panose="020B0400000000000000" pitchFamily="49" charset="-128"/>
              <a:cs typeface="Meiryo" charset="-128"/>
              <a:sym typeface="Meiryo"/>
            </a:endParaRPr>
          </a:p>
          <a:p>
            <a:pPr marL="10859" marR="4343" lvl="0" indent="0" algn="just" rtl="0">
              <a:lnSpc>
                <a:spcPct val="120000"/>
              </a:lnSpc>
              <a:spcBef>
                <a:spcPts val="0"/>
              </a:spcBef>
              <a:spcAft>
                <a:spcPts val="0"/>
              </a:spcAft>
              <a:buNone/>
            </a:pP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医療機関から処方箋が送られた</a:t>
            </a:r>
            <a:endParaRPr lang="en-US" altLang="ja-JP" sz="1600" b="1" dirty="0">
              <a:solidFill>
                <a:srgbClr val="313541"/>
              </a:solidFill>
              <a:latin typeface="BIZ UDゴシック" panose="020B0400000000000000" pitchFamily="49" charset="-128"/>
              <a:ea typeface="BIZ UDゴシック" panose="020B0400000000000000" pitchFamily="49" charset="-128"/>
              <a:cs typeface="Meiryo" charset="-128"/>
            </a:endParaRPr>
          </a:p>
          <a:p>
            <a:pPr marL="10859" marR="4343" lvl="0" indent="0" algn="just" rtl="0">
              <a:lnSpc>
                <a:spcPct val="120000"/>
              </a:lnSpc>
              <a:spcBef>
                <a:spcPts val="0"/>
              </a:spcBef>
              <a:spcAft>
                <a:spcPts val="0"/>
              </a:spcAft>
              <a:buNone/>
            </a:pP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薬局情報が表示されます。</a:t>
            </a:r>
            <a:endParaRPr sz="1600" b="1" dirty="0">
              <a:solidFill>
                <a:srgbClr val="313541"/>
              </a:solidFill>
              <a:latin typeface="BIZ UDゴシック" panose="020B0400000000000000" pitchFamily="49" charset="-128"/>
              <a:ea typeface="BIZ UDゴシック" panose="020B0400000000000000" pitchFamily="49" charset="-128"/>
              <a:cs typeface="Meiryo" charset="-128"/>
            </a:endParaRPr>
          </a:p>
          <a:p>
            <a:pPr marL="10860" marR="4344" lvl="0" indent="0" algn="just" rtl="0">
              <a:lnSpc>
                <a:spcPct val="120000"/>
              </a:lnSpc>
              <a:spcBef>
                <a:spcPts val="0"/>
              </a:spcBef>
              <a:spcAft>
                <a:spcPts val="0"/>
              </a:spcAft>
              <a:buNone/>
            </a:pP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オン</a:t>
            </a:r>
            <a:r>
              <a:rPr lang="ja-JP" altLang="en-US" sz="1600" b="1" dirty="0">
                <a:solidFill>
                  <a:srgbClr val="313541"/>
                </a:solidFill>
                <a:latin typeface="BIZ UDゴシック" panose="020B0400000000000000" pitchFamily="49" charset="-128"/>
                <a:ea typeface="BIZ UDゴシック" panose="020B0400000000000000" pitchFamily="49" charset="-128"/>
                <a:cs typeface="Meiryo" charset="-128"/>
              </a:rPr>
              <a:t>ラ</a:t>
            </a: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イン服薬指導が可能な</a:t>
            </a:r>
            <a:endParaRPr lang="en-US" altLang="ja-JP" sz="1600" b="1" dirty="0">
              <a:solidFill>
                <a:srgbClr val="313541"/>
              </a:solidFill>
              <a:latin typeface="BIZ UDゴシック" panose="020B0400000000000000" pitchFamily="49" charset="-128"/>
              <a:ea typeface="BIZ UDゴシック" panose="020B0400000000000000" pitchFamily="49" charset="-128"/>
              <a:cs typeface="Meiryo" charset="-128"/>
            </a:endParaRPr>
          </a:p>
          <a:p>
            <a:pPr marL="10860" marR="4344" lvl="0" indent="0" algn="just" rtl="0">
              <a:lnSpc>
                <a:spcPct val="120000"/>
              </a:lnSpc>
              <a:spcBef>
                <a:spcPts val="0"/>
              </a:spcBef>
              <a:spcAft>
                <a:spcPts val="0"/>
              </a:spcAft>
              <a:buNone/>
            </a:pP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薬局の場合は</a:t>
            </a:r>
            <a:r>
              <a:rPr lang="ja-JP" sz="1600" b="1" spc="-300" dirty="0">
                <a:solidFill>
                  <a:srgbClr val="313541"/>
                </a:solidFill>
                <a:latin typeface="BIZ UDゴシック" panose="020B0400000000000000" pitchFamily="49" charset="-128"/>
                <a:ea typeface="BIZ UDゴシック" panose="020B0400000000000000" pitchFamily="49" charset="-128"/>
                <a:cs typeface="Meiryo" charset="-128"/>
              </a:rPr>
              <a:t>、</a:t>
            </a:r>
            <a:r>
              <a:rPr lang="en-US" altLang="ja-JP" sz="1600" b="1" dirty="0">
                <a:solidFill>
                  <a:srgbClr val="313541"/>
                </a:solidFill>
                <a:latin typeface="BIZ UDゴシック" panose="020B0400000000000000" pitchFamily="49" charset="-128"/>
                <a:ea typeface="BIZ UDゴシック" panose="020B0400000000000000" pitchFamily="49" charset="-128"/>
                <a:cs typeface="Meiryo" charset="-128"/>
              </a:rPr>
              <a:t>｢</a:t>
            </a: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服薬指導を申し込む</a:t>
            </a:r>
            <a:r>
              <a:rPr lang="en-US" altLang="ja-JP" sz="1600" b="1" dirty="0">
                <a:solidFill>
                  <a:srgbClr val="313541"/>
                </a:solidFill>
                <a:latin typeface="BIZ UDゴシック" panose="020B0400000000000000" pitchFamily="49" charset="-128"/>
                <a:ea typeface="BIZ UDゴシック" panose="020B0400000000000000" pitchFamily="49" charset="-128"/>
                <a:cs typeface="Meiryo" charset="-128"/>
              </a:rPr>
              <a:t>｣</a:t>
            </a: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を</a:t>
            </a:r>
            <a:endParaRPr lang="en-US" altLang="ja-JP" sz="1600" b="1" dirty="0">
              <a:solidFill>
                <a:srgbClr val="313541"/>
              </a:solidFill>
              <a:latin typeface="BIZ UDゴシック" panose="020B0400000000000000" pitchFamily="49" charset="-128"/>
              <a:ea typeface="BIZ UDゴシック" panose="020B0400000000000000" pitchFamily="49" charset="-128"/>
              <a:cs typeface="Meiryo" charset="-128"/>
            </a:endParaRPr>
          </a:p>
          <a:p>
            <a:pPr marL="10860" marR="4344" lvl="0" indent="0" algn="just" rtl="0">
              <a:lnSpc>
                <a:spcPct val="120000"/>
              </a:lnSpc>
              <a:spcBef>
                <a:spcPts val="0"/>
              </a:spcBef>
              <a:spcAft>
                <a:spcPts val="0"/>
              </a:spcAft>
              <a:buNone/>
            </a:pPr>
            <a:r>
              <a:rPr lang="ja-JP" altLang="en-US" sz="1600" b="1" dirty="0">
                <a:solidFill>
                  <a:srgbClr val="313541"/>
                </a:solidFill>
                <a:latin typeface="BIZ UDゴシック" panose="020B0400000000000000" pitchFamily="49" charset="-128"/>
                <a:ea typeface="BIZ UDゴシック" panose="020B0400000000000000" pitchFamily="49" charset="-128"/>
                <a:cs typeface="Meiryo" charset="-128"/>
              </a:rPr>
              <a:t>ダブル</a:t>
            </a: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タップし</a:t>
            </a:r>
            <a:r>
              <a:rPr lang="ja-JP" sz="1600" b="1" spc="-300" dirty="0">
                <a:solidFill>
                  <a:srgbClr val="313541"/>
                </a:solidFill>
                <a:latin typeface="BIZ UDゴシック" panose="020B0400000000000000" pitchFamily="49" charset="-128"/>
                <a:ea typeface="BIZ UDゴシック" panose="020B0400000000000000" pitchFamily="49" charset="-128"/>
                <a:cs typeface="Meiryo" charset="-128"/>
              </a:rPr>
              <a:t>、</a:t>
            </a:r>
            <a:r>
              <a:rPr lang="ja-JP" sz="1600" b="1" dirty="0">
                <a:solidFill>
                  <a:srgbClr val="313541"/>
                </a:solidFill>
                <a:latin typeface="BIZ UDゴシック" panose="020B0400000000000000" pitchFamily="49" charset="-128"/>
                <a:ea typeface="BIZ UDゴシック" panose="020B0400000000000000" pitchFamily="49" charset="-128"/>
                <a:cs typeface="Meiryo" charset="-128"/>
              </a:rPr>
              <a:t>手続きを行います。</a:t>
            </a:r>
            <a:endParaRPr sz="1600" b="1" dirty="0">
              <a:solidFill>
                <a:schemeClr val="dk1"/>
              </a:solidFill>
              <a:latin typeface="BIZ UDゴシック" panose="020B0400000000000000" pitchFamily="49" charset="-128"/>
              <a:ea typeface="BIZ UDゴシック" panose="020B0400000000000000" pitchFamily="49" charset="-128"/>
              <a:cs typeface="Meiryo" charset="-128"/>
              <a:sym typeface="Meiryo"/>
            </a:endParaRPr>
          </a:p>
        </p:txBody>
      </p:sp>
      <p:sp>
        <p:nvSpPr>
          <p:cNvPr id="881" name="Google Shape;881;p24"/>
          <p:cNvSpPr txBox="1"/>
          <p:nvPr/>
        </p:nvSpPr>
        <p:spPr>
          <a:xfrm>
            <a:off x="513648" y="1399805"/>
            <a:ext cx="25200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rPr>
              <a:t>診察・決済内容の確認</a:t>
            </a:r>
            <a:endParaRPr sz="1800" b="1" i="0" u="none" strike="noStrike" cap="none">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82" name="Google Shape;882;p24"/>
          <p:cNvSpPr txBox="1"/>
          <p:nvPr/>
        </p:nvSpPr>
        <p:spPr>
          <a:xfrm>
            <a:off x="4921494" y="1420820"/>
            <a:ext cx="2520000" cy="2880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薬</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があ</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る場合</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883" name="Google Shape;883;p24"/>
          <p:cNvSpPr/>
          <p:nvPr/>
        </p:nvSpPr>
        <p:spPr>
          <a:xfrm>
            <a:off x="641556" y="4150375"/>
            <a:ext cx="1857300" cy="316800"/>
          </a:xfrm>
          <a:prstGeom prst="rect">
            <a:avLst/>
          </a:prstGeom>
          <a:noFill/>
          <a:ln w="2857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cxnSp>
        <p:nvCxnSpPr>
          <p:cNvPr id="884" name="Google Shape;884;p24"/>
          <p:cNvCxnSpPr/>
          <p:nvPr/>
        </p:nvCxnSpPr>
        <p:spPr>
          <a:xfrm>
            <a:off x="4572000" y="1270000"/>
            <a:ext cx="0" cy="5040000"/>
          </a:xfrm>
          <a:prstGeom prst="straightConnector1">
            <a:avLst/>
          </a:prstGeom>
          <a:noFill/>
          <a:ln w="19050" cap="flat" cmpd="sng">
            <a:solidFill>
              <a:srgbClr val="009650"/>
            </a:solidFill>
            <a:prstDash val="solid"/>
            <a:round/>
            <a:headEnd type="none" w="sm" len="sm"/>
            <a:tailEnd type="none" w="sm" len="sm"/>
          </a:ln>
        </p:spPr>
      </p:cxnSp>
      <p:sp>
        <p:nvSpPr>
          <p:cNvPr id="886" name="Google Shape;886;p24"/>
          <p:cNvSpPr/>
          <p:nvPr/>
        </p:nvSpPr>
        <p:spPr>
          <a:xfrm>
            <a:off x="641556" y="4883800"/>
            <a:ext cx="1857300" cy="316800"/>
          </a:xfrm>
          <a:prstGeom prst="rect">
            <a:avLst/>
          </a:prstGeom>
          <a:noFill/>
          <a:ln w="2857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3"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14" name="タイトル 9">
            <a:extLst>
              <a:ext uri="{FF2B5EF4-FFF2-40B4-BE49-F238E27FC236}">
                <a16:creationId xmlns:a16="http://schemas.microsoft.com/office/drawing/2014/main" id="{FDDA2747-DBA5-44E4-A04D-BE8E8CD8D716}"/>
              </a:ext>
            </a:extLst>
          </p:cNvPr>
          <p:cNvSpPr txBox="1">
            <a:spLocks/>
          </p:cNvSpPr>
          <p:nvPr/>
        </p:nvSpPr>
        <p:spPr>
          <a:xfrm>
            <a:off x="1570206" y="194378"/>
            <a:ext cx="5176785"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【10</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ja-JP" sz="3200" dirty="0">
                <a:latin typeface="BIZ UDゴシック" panose="020B0400000000000000" pitchFamily="49" charset="-128"/>
                <a:ea typeface="BIZ UDゴシック" panose="020B0400000000000000" pitchFamily="49" charset="-128"/>
                <a:cs typeface="Meiryo"/>
                <a:sym typeface="Meiryo"/>
              </a:rPr>
              <a:t>診察後の流れ</a:t>
            </a:r>
            <a:endParaRPr kumimoji="0" lang="ja-JP" altLang="en-US" sz="3200" b="0" kern="0"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2" name="Google Shape;892;p25"/>
          <p:cNvSpPr txBox="1"/>
          <p:nvPr/>
        </p:nvSpPr>
        <p:spPr>
          <a:xfrm>
            <a:off x="1780308" y="1930400"/>
            <a:ext cx="6984000" cy="452431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ここ</a:t>
            </a:r>
            <a:r>
              <a:rPr lang="ja-JP" sz="4800" b="1">
                <a:solidFill>
                  <a:srgbClr val="009650"/>
                </a:solidFill>
                <a:latin typeface="BIZ UDゴシック" panose="020B0400000000000000" pitchFamily="49" charset="-128"/>
                <a:ea typeface="BIZ UDゴシック" panose="020B0400000000000000" pitchFamily="49" charset="-128"/>
                <a:cs typeface="Meiryo"/>
                <a:sym typeface="Meiryo"/>
              </a:rPr>
              <a:t>からは</a:t>
            </a:r>
            <a:r>
              <a:rPr lang="en-US" altLang="ja-JP" sz="4800" b="1">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4800" b="1">
                <a:solidFill>
                  <a:srgbClr val="009650"/>
                </a:solidFill>
                <a:latin typeface="BIZ UDゴシック" panose="020B0400000000000000" pitchFamily="49" charset="-128"/>
                <a:ea typeface="BIZ UDゴシック" panose="020B0400000000000000" pitchFamily="49" charset="-128"/>
                <a:cs typeface="Meiryo"/>
                <a:sym typeface="Meiryo"/>
              </a:rPr>
              <a:t>再診</a:t>
            </a:r>
            <a:r>
              <a:rPr lang="en-US" alt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*の</a:t>
            </a: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r>
              <a:rPr lang="ja-JP" sz="4800" b="1" dirty="0">
                <a:solidFill>
                  <a:srgbClr val="009650"/>
                </a:solidFill>
                <a:latin typeface="BIZ UDゴシック" panose="020B0400000000000000" pitchFamily="49" charset="-128"/>
                <a:ea typeface="BIZ UDゴシック" panose="020B0400000000000000" pitchFamily="49" charset="-128"/>
                <a:cs typeface="Meiryo"/>
                <a:sym typeface="Meiryo"/>
              </a:rPr>
              <a:t>場合のフロー説明です</a:t>
            </a: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lvl="0">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以前かかったことのある医療機関で</a:t>
            </a:r>
            <a:endParaRPr sz="24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R="0" lvl="0" algn="l" rtl="0">
              <a:spcBef>
                <a:spcPts val="0"/>
              </a:spcBef>
              <a:spcAft>
                <a:spcPts val="0"/>
              </a:spcAft>
              <a:buNone/>
              <a:tabLst>
                <a:tab pos="355600" algn="l"/>
              </a:tabLst>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診療を受ける場合です。</a:t>
            </a:r>
            <a:endParaRPr sz="24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0" marR="0" lvl="0" indent="0" algn="l" rtl="0">
              <a:spcBef>
                <a:spcPts val="0"/>
              </a:spcBef>
              <a:spcAft>
                <a:spcPts val="0"/>
              </a:spcAft>
              <a:buNone/>
            </a:pPr>
            <a:endParaRPr sz="4800" b="1" dirty="0">
              <a:solidFill>
                <a:srgbClr val="00B050"/>
              </a:solidFill>
              <a:latin typeface="BIZ UDゴシック" panose="020B0400000000000000" pitchFamily="49" charset="-128"/>
              <a:ea typeface="BIZ UDゴシック" panose="020B0400000000000000" pitchFamily="49" charset="-128"/>
              <a:cs typeface="Meiryo"/>
              <a:sym typeface="Meiryo"/>
            </a:endParaRPr>
          </a:p>
        </p:txBody>
      </p:sp>
      <p:sp>
        <p:nvSpPr>
          <p:cNvPr id="893" name="Google Shape;893;p25" descr="「クロン」アプリのアイコンの画像"/>
          <p:cNvSpPr/>
          <p:nvPr/>
        </p:nvSpPr>
        <p:spPr>
          <a:xfrm>
            <a:off x="533400" y="1981200"/>
            <a:ext cx="952800" cy="9000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539"/>
              <a:buFont typeface="Arial"/>
              <a:buNone/>
            </a:pPr>
            <a:endParaRPr sz="1539" b="0" i="0" u="none" strike="noStrike" cap="none">
              <a:solidFill>
                <a:schemeClr val="dk1"/>
              </a:solidFill>
              <a:latin typeface="BIZ UDゴシック" panose="020B0400000000000000" pitchFamily="49" charset="-128"/>
              <a:ea typeface="BIZ UDゴシック" panose="020B0400000000000000" pitchFamily="49" charset="-128"/>
              <a:cs typeface="Calibri"/>
              <a:sym typeface="Calibri"/>
            </a:endParaRPr>
          </a:p>
        </p:txBody>
      </p:sp>
      <p:cxnSp>
        <p:nvCxnSpPr>
          <p:cNvPr id="894" name="Google Shape;894;p25"/>
          <p:cNvCxnSpPr/>
          <p:nvPr/>
        </p:nvCxnSpPr>
        <p:spPr>
          <a:xfrm>
            <a:off x="1690688" y="192088"/>
            <a:ext cx="0" cy="6300000"/>
          </a:xfrm>
          <a:prstGeom prst="straightConnector1">
            <a:avLst/>
          </a:prstGeom>
          <a:noFill/>
          <a:ln w="19050" cap="flat" cmpd="sng">
            <a:solidFill>
              <a:srgbClr val="009650"/>
            </a:solidFill>
            <a:prstDash val="solid"/>
            <a:round/>
            <a:headEnd type="none" w="sm" len="sm"/>
            <a:tailEnd type="none" w="sm" len="sm"/>
          </a:ln>
        </p:spPr>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AC4C723C-2CAA-4779-953E-9AAE6E438E3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AC4C723C-2CAA-4779-953E-9AAE6E438E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01" name="Google Shape;901;p26"/>
          <p:cNvSpPr txBox="1"/>
          <p:nvPr/>
        </p:nvSpPr>
        <p:spPr>
          <a:xfrm>
            <a:off x="2592528" y="1622691"/>
            <a:ext cx="1827072" cy="261560"/>
          </a:xfrm>
          <a:prstGeom prst="rect">
            <a:avLst/>
          </a:prstGeom>
          <a:noFill/>
          <a:ln>
            <a:noFill/>
          </a:ln>
        </p:spPr>
        <p:txBody>
          <a:bodyPr spcFirstLastPara="1" wrap="square" lIns="0" tIns="1030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r>
              <a:rPr lang="ja-JP" b="1" dirty="0">
                <a:solidFill>
                  <a:srgbClr val="009650"/>
                </a:solidFill>
                <a:latin typeface="BIZ UDゴシック" panose="020B0400000000000000" pitchFamily="49" charset="-128"/>
                <a:ea typeface="BIZ UDゴシック" panose="020B0400000000000000" pitchFamily="49" charset="-128"/>
                <a:cs typeface="Meiryo"/>
                <a:sym typeface="Meiryo"/>
              </a:rPr>
              <a:t>メニュー選択</a:t>
            </a:r>
            <a:endParaRPr sz="1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903" name="Google Shape;903;p26"/>
          <p:cNvSpPr txBox="1"/>
          <p:nvPr/>
        </p:nvSpPr>
        <p:spPr>
          <a:xfrm>
            <a:off x="324464" y="1914832"/>
            <a:ext cx="2202900" cy="1928077"/>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0838"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❶</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受診したい</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医療機関を表示</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None/>
              <a:tabLst>
                <a:tab pos="350838"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❷</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再診</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❸</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予約可能日時を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見る</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None/>
              <a:tabLst>
                <a:tab pos="350838" algn="l"/>
              </a:tabLst>
            </a:pPr>
            <a:endParaRPr sz="1400" b="0" i="0" u="none" strike="noStrike" cap="none" dirty="0">
              <a:solidFill>
                <a:srgbClr val="000000"/>
              </a:solidFill>
              <a:latin typeface="BIZ UDゴシック" panose="020B0400000000000000" pitchFamily="49" charset="-128"/>
              <a:ea typeface="BIZ UDゴシック" panose="020B0400000000000000" pitchFamily="49" charset="-128"/>
              <a:sym typeface="Arial"/>
            </a:endParaRPr>
          </a:p>
        </p:txBody>
      </p:sp>
      <p:pic>
        <p:nvPicPr>
          <p:cNvPr id="913" name="Google Shape;913;p26" descr="受診したい医療機関の画面の画像"/>
          <p:cNvPicPr preferRelativeResize="0">
            <a:picLocks noChangeAspect="1"/>
          </p:cNvPicPr>
          <p:nvPr/>
        </p:nvPicPr>
        <p:blipFill>
          <a:blip r:embed="rId6">
            <a:alphaModFix/>
          </a:blip>
          <a:stretch>
            <a:fillRect/>
          </a:stretch>
        </p:blipFill>
        <p:spPr>
          <a:xfrm>
            <a:off x="2606024" y="1997383"/>
            <a:ext cx="1620000" cy="3494527"/>
          </a:xfrm>
          <a:prstGeom prst="rect">
            <a:avLst/>
          </a:prstGeom>
          <a:noFill/>
          <a:ln w="9525">
            <a:solidFill>
              <a:schemeClr val="tx1">
                <a:lumMod val="50000"/>
                <a:lumOff val="50000"/>
              </a:schemeClr>
            </a:solidFill>
          </a:ln>
        </p:spPr>
      </p:pic>
      <p:pic>
        <p:nvPicPr>
          <p:cNvPr id="914" name="Google Shape;914;p26" descr="医療機関の画面で「再診」をタップしている画像"/>
          <p:cNvPicPr preferRelativeResize="0">
            <a:picLocks noChangeAspect="1"/>
          </p:cNvPicPr>
          <p:nvPr/>
        </p:nvPicPr>
        <p:blipFill>
          <a:blip r:embed="rId6">
            <a:alphaModFix/>
          </a:blip>
          <a:stretch>
            <a:fillRect/>
          </a:stretch>
        </p:blipFill>
        <p:spPr>
          <a:xfrm>
            <a:off x="4757311" y="1997383"/>
            <a:ext cx="1620000" cy="3494527"/>
          </a:xfrm>
          <a:prstGeom prst="rect">
            <a:avLst/>
          </a:prstGeom>
          <a:noFill/>
          <a:ln w="9525">
            <a:solidFill>
              <a:schemeClr val="tx1">
                <a:lumMod val="50000"/>
                <a:lumOff val="50000"/>
              </a:schemeClr>
            </a:solidFill>
          </a:ln>
        </p:spPr>
      </p:pic>
      <p:pic>
        <p:nvPicPr>
          <p:cNvPr id="915" name="Google Shape;915;p26" descr="医療機関の画面で「予約可能日時を見る」をタップしている画像"/>
          <p:cNvPicPr preferRelativeResize="0">
            <a:picLocks noChangeAspect="1"/>
          </p:cNvPicPr>
          <p:nvPr/>
        </p:nvPicPr>
        <p:blipFill>
          <a:blip r:embed="rId7">
            <a:alphaModFix/>
          </a:blip>
          <a:stretch>
            <a:fillRect/>
          </a:stretch>
        </p:blipFill>
        <p:spPr>
          <a:xfrm>
            <a:off x="6918410" y="1997383"/>
            <a:ext cx="1614361" cy="34956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917" name="Google Shape;917;p26"/>
          <p:cNvSpPr/>
          <p:nvPr/>
        </p:nvSpPr>
        <p:spPr>
          <a:xfrm>
            <a:off x="6947905" y="5023506"/>
            <a:ext cx="1548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918" name="Google Shape;918;p26"/>
          <p:cNvSpPr/>
          <p:nvPr/>
        </p:nvSpPr>
        <p:spPr>
          <a:xfrm>
            <a:off x="4789487" y="3619680"/>
            <a:ext cx="1548000" cy="50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920" name="Google Shape;920;p26"/>
          <p:cNvSpPr txBox="1"/>
          <p:nvPr/>
        </p:nvSpPr>
        <p:spPr>
          <a:xfrm>
            <a:off x="7046250" y="4424400"/>
            <a:ext cx="453900" cy="461700"/>
          </a:xfrm>
          <a:prstGeom prst="rect">
            <a:avLst/>
          </a:prstGeom>
          <a:noFill/>
          <a:ln>
            <a:noFill/>
          </a:ln>
        </p:spPr>
        <p:txBody>
          <a:bodyPr spcFirstLastPara="1" wrap="square" lIns="91425" tIns="91425" rIns="91425" bIns="91425" anchor="t" anchorCtr="0">
            <a:spAutoFit/>
          </a:bodyPr>
          <a:lstStyle/>
          <a:p>
            <a:pPr marL="9525" marR="4343" lvl="0" indent="0" algn="l" rtl="0">
              <a:spcBef>
                <a:spcPts val="0"/>
              </a:spcBef>
              <a:spcAft>
                <a:spcPts val="0"/>
              </a:spcAft>
              <a:buNone/>
            </a:pPr>
            <a:r>
              <a:rPr lang="ja-JP" sz="1800" b="1">
                <a:solidFill>
                  <a:schemeClr val="lt1"/>
                </a:solidFill>
                <a:latin typeface="BIZ UDゴシック" panose="020B0400000000000000" pitchFamily="49" charset="-128"/>
                <a:ea typeface="BIZ UDゴシック" panose="020B0400000000000000" pitchFamily="49" charset="-128"/>
                <a:cs typeface="Meiryo"/>
                <a:sym typeface="Meiryo"/>
              </a:rPr>
              <a:t>・</a:t>
            </a:r>
            <a:endParaRPr sz="1800">
              <a:solidFill>
                <a:schemeClr val="lt1"/>
              </a:solidFill>
              <a:latin typeface="BIZ UDゴシック" panose="020B0400000000000000" pitchFamily="49" charset="-128"/>
              <a:ea typeface="BIZ UDゴシック" panose="020B0400000000000000" pitchFamily="49" charset="-128"/>
            </a:endParaRPr>
          </a:p>
        </p:txBody>
      </p:sp>
      <p:sp>
        <p:nvSpPr>
          <p:cNvPr id="26"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8" name="図形グループ 27"/>
          <p:cNvGrpSpPr>
            <a:grpSpLocks noChangeAspect="1"/>
          </p:cNvGrpSpPr>
          <p:nvPr/>
        </p:nvGrpSpPr>
        <p:grpSpPr>
          <a:xfrm>
            <a:off x="4310195" y="3304349"/>
            <a:ext cx="360000" cy="270000"/>
            <a:chOff x="3355262" y="5469690"/>
            <a:chExt cx="720000" cy="540000"/>
          </a:xfrm>
        </p:grpSpPr>
        <p:cxnSp>
          <p:nvCxnSpPr>
            <p:cNvPr id="29" name="カギ線コネクタ 2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1" name="図形グループ 30"/>
          <p:cNvGrpSpPr>
            <a:grpSpLocks noChangeAspect="1"/>
          </p:cNvGrpSpPr>
          <p:nvPr/>
        </p:nvGrpSpPr>
        <p:grpSpPr>
          <a:xfrm>
            <a:off x="6476038" y="3304349"/>
            <a:ext cx="360000" cy="270000"/>
            <a:chOff x="3355262" y="5469690"/>
            <a:chExt cx="720000" cy="540000"/>
          </a:xfrm>
        </p:grpSpPr>
        <p:cxnSp>
          <p:nvCxnSpPr>
            <p:cNvPr id="32" name="カギ線コネクタ 31"/>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34" name="図形グループ 33"/>
          <p:cNvGrpSpPr/>
          <p:nvPr/>
        </p:nvGrpSpPr>
        <p:grpSpPr>
          <a:xfrm>
            <a:off x="6803010" y="4870431"/>
            <a:ext cx="296586" cy="293005"/>
            <a:chOff x="4232441" y="3995693"/>
            <a:chExt cx="296586" cy="293005"/>
          </a:xfrm>
        </p:grpSpPr>
        <p:sp>
          <p:nvSpPr>
            <p:cNvPr id="35" name="円/楕円 34"/>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フリーフォーム 35"/>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7" name="図形グループ 36"/>
          <p:cNvGrpSpPr/>
          <p:nvPr/>
        </p:nvGrpSpPr>
        <p:grpSpPr>
          <a:xfrm>
            <a:off x="4648174" y="3468853"/>
            <a:ext cx="296586" cy="293005"/>
            <a:chOff x="3546641" y="3995693"/>
            <a:chExt cx="296586" cy="293005"/>
          </a:xfrm>
        </p:grpSpPr>
        <p:sp>
          <p:nvSpPr>
            <p:cNvPr id="38" name="円/楕円 37"/>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フリーフォーム 38"/>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0" name="図形グループ 39"/>
          <p:cNvGrpSpPr/>
          <p:nvPr/>
        </p:nvGrpSpPr>
        <p:grpSpPr>
          <a:xfrm>
            <a:off x="2457730" y="1993958"/>
            <a:ext cx="296587" cy="293005"/>
            <a:chOff x="2897417" y="3995693"/>
            <a:chExt cx="296587" cy="293005"/>
          </a:xfrm>
        </p:grpSpPr>
        <p:sp>
          <p:nvSpPr>
            <p:cNvPr id="41" name="円/楕円 40"/>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テキスト ボックス 41"/>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 name="タイトル 9">
            <a:extLst>
              <a:ext uri="{FF2B5EF4-FFF2-40B4-BE49-F238E27FC236}">
                <a16:creationId xmlns:a16="http://schemas.microsoft.com/office/drawing/2014/main" id="{9542CEA2-5635-1521-8630-54C037ECD136}"/>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DAD00CB7-0208-454B-86AE-90201EA6F58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DAD00CB7-0208-454B-86AE-90201EA6F58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28" name="Google Shape;928;g14384bf8b8a_2_133" descr="予約可能日時画面で「決定」をタップしている画像"/>
          <p:cNvPicPr preferRelativeResize="0">
            <a:picLocks noChangeAspect="1"/>
          </p:cNvPicPr>
          <p:nvPr/>
        </p:nvPicPr>
        <p:blipFill>
          <a:blip r:embed="rId6">
            <a:alphaModFix/>
          </a:blip>
          <a:stretch>
            <a:fillRect/>
          </a:stretch>
        </p:blipFill>
        <p:spPr>
          <a:xfrm>
            <a:off x="6203555" y="1996718"/>
            <a:ext cx="1911967"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929" name="Google Shape;929;g14384bf8b8a_2_133" descr="予約可能日時画面のカレンダーから、予約希望日を選択している画像"/>
          <p:cNvPicPr preferRelativeResize="0">
            <a:picLocks noChangeAspect="1"/>
          </p:cNvPicPr>
          <p:nvPr/>
        </p:nvPicPr>
        <p:blipFill>
          <a:blip r:embed="rId6">
            <a:alphaModFix/>
          </a:blip>
          <a:stretch>
            <a:fillRect/>
          </a:stretch>
        </p:blipFill>
        <p:spPr>
          <a:xfrm>
            <a:off x="2949757" y="1996719"/>
            <a:ext cx="1911972"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931" name="Google Shape;931;g14384bf8b8a_2_133"/>
          <p:cNvSpPr txBox="1"/>
          <p:nvPr/>
        </p:nvSpPr>
        <p:spPr>
          <a:xfrm>
            <a:off x="2937075" y="1623687"/>
            <a:ext cx="1511100" cy="226500"/>
          </a:xfrm>
          <a:prstGeom prst="rect">
            <a:avLst/>
          </a:prstGeom>
          <a:noFill/>
          <a:ln>
            <a:noFill/>
          </a:ln>
        </p:spPr>
        <p:txBody>
          <a:bodyPr spcFirstLastPara="1" wrap="square" lIns="0" tIns="1085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予約日時を選ぶ</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932" name="Google Shape;932;g14384bf8b8a_2_133"/>
          <p:cNvSpPr txBox="1"/>
          <p:nvPr/>
        </p:nvSpPr>
        <p:spPr>
          <a:xfrm>
            <a:off x="392061" y="1949717"/>
            <a:ext cx="2520000" cy="1132987"/>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❹</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予約希望日を選択</a:t>
            </a:r>
            <a:endParaRPr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❺</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希望の時間を選択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❻</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決定</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25"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42" name="Google Shape;484;p15"/>
          <p:cNvSpPr/>
          <p:nvPr/>
        </p:nvSpPr>
        <p:spPr>
          <a:xfrm>
            <a:off x="3019238" y="2524125"/>
            <a:ext cx="1791000" cy="18096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3" name="Google Shape;485;p15"/>
          <p:cNvSpPr/>
          <p:nvPr/>
        </p:nvSpPr>
        <p:spPr>
          <a:xfrm>
            <a:off x="3019238" y="4657800"/>
            <a:ext cx="1791000" cy="9621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44" name="Google Shape;489;p15"/>
          <p:cNvSpPr/>
          <p:nvPr/>
        </p:nvSpPr>
        <p:spPr>
          <a:xfrm>
            <a:off x="6259446" y="5571925"/>
            <a:ext cx="1791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45" name="図形グループ 44"/>
          <p:cNvGrpSpPr>
            <a:grpSpLocks noChangeAspect="1"/>
          </p:cNvGrpSpPr>
          <p:nvPr/>
        </p:nvGrpSpPr>
        <p:grpSpPr>
          <a:xfrm>
            <a:off x="5196435" y="3167090"/>
            <a:ext cx="720000" cy="540000"/>
            <a:chOff x="3355262" y="5469690"/>
            <a:chExt cx="720000" cy="540000"/>
          </a:xfrm>
        </p:grpSpPr>
        <p:cxnSp>
          <p:nvCxnSpPr>
            <p:cNvPr id="46" name="カギ線コネクタ 4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3" name="タイトル 9">
            <a:extLst>
              <a:ext uri="{FF2B5EF4-FFF2-40B4-BE49-F238E27FC236}">
                <a16:creationId xmlns:a16="http://schemas.microsoft.com/office/drawing/2014/main" id="{00620305-4F48-CA3D-AF14-7E6FB922A648}"/>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027F9F7A-E211-6398-553F-2587F43B32DE}"/>
              </a:ext>
            </a:extLst>
          </p:cNvPr>
          <p:cNvGrpSpPr/>
          <p:nvPr/>
        </p:nvGrpSpPr>
        <p:grpSpPr>
          <a:xfrm>
            <a:off x="2777881" y="2292589"/>
            <a:ext cx="492444" cy="461665"/>
            <a:chOff x="7471821" y="2229458"/>
            <a:chExt cx="492444" cy="461665"/>
          </a:xfrm>
        </p:grpSpPr>
        <p:sp>
          <p:nvSpPr>
            <p:cNvPr id="5" name="円/楕円 59">
              <a:extLst>
                <a:ext uri="{FF2B5EF4-FFF2-40B4-BE49-F238E27FC236}">
                  <a16:creationId xmlns:a16="http://schemas.microsoft.com/office/drawing/2014/main" id="{7797A4BB-CF43-4316-76B6-ADCDED72C5DC}"/>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38A2A2DD-B7F4-EF42-DC81-9AB2EAAD2E47}"/>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2F4086A6-D657-E7B7-77D3-2A2487FA66BE}"/>
              </a:ext>
            </a:extLst>
          </p:cNvPr>
          <p:cNvGrpSpPr/>
          <p:nvPr/>
        </p:nvGrpSpPr>
        <p:grpSpPr>
          <a:xfrm>
            <a:off x="2777881" y="4426967"/>
            <a:ext cx="492444" cy="461665"/>
            <a:chOff x="7471821" y="2229458"/>
            <a:chExt cx="492444" cy="461665"/>
          </a:xfrm>
        </p:grpSpPr>
        <p:sp>
          <p:nvSpPr>
            <p:cNvPr id="8" name="円/楕円 59">
              <a:extLst>
                <a:ext uri="{FF2B5EF4-FFF2-40B4-BE49-F238E27FC236}">
                  <a16:creationId xmlns:a16="http://schemas.microsoft.com/office/drawing/2014/main" id="{D8006468-23EE-2039-00CA-B7168A2D548D}"/>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2553C0A3-8085-CC4E-BD3A-C7A084841D29}"/>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DF635783-42F2-E652-897E-9B25782DADBE}"/>
              </a:ext>
            </a:extLst>
          </p:cNvPr>
          <p:cNvGrpSpPr/>
          <p:nvPr/>
        </p:nvGrpSpPr>
        <p:grpSpPr>
          <a:xfrm>
            <a:off x="6013224" y="5389067"/>
            <a:ext cx="492444" cy="461665"/>
            <a:chOff x="7471821" y="2229458"/>
            <a:chExt cx="492444" cy="461665"/>
          </a:xfrm>
        </p:grpSpPr>
        <p:sp>
          <p:nvSpPr>
            <p:cNvPr id="11" name="円/楕円 59">
              <a:extLst>
                <a:ext uri="{FF2B5EF4-FFF2-40B4-BE49-F238E27FC236}">
                  <a16:creationId xmlns:a16="http://schemas.microsoft.com/office/drawing/2014/main" id="{6D03B430-B57D-CBF5-413F-9C3CC526DEB7}"/>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62229A00-BF26-EB23-FB2B-6546818ABEA9}"/>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pic>
        <p:nvPicPr>
          <p:cNvPr id="3" name="図 2" descr="次の診療を申し込むという表示が出ており、「進む」をタップしている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6905" y="1997305"/>
            <a:ext cx="1599614" cy="3506400"/>
          </a:xfrm>
          <a:prstGeom prst="rect">
            <a:avLst/>
          </a:prstGeom>
        </p:spPr>
      </p:pic>
      <p:pic>
        <p:nvPicPr>
          <p:cNvPr id="972" name="Google Shape;972;g14384bf8b8a_2_163" descr="受診者選択画面の画像"/>
          <p:cNvPicPr preferRelativeResize="0">
            <a:picLocks noChangeAspect="1"/>
          </p:cNvPicPr>
          <p:nvPr/>
        </p:nvPicPr>
        <p:blipFill>
          <a:blip r:embed="rId5">
            <a:alphaModFix/>
          </a:blip>
          <a:stretch>
            <a:fillRect/>
          </a:stretch>
        </p:blipFill>
        <p:spPr>
          <a:xfrm>
            <a:off x="2605277" y="1992920"/>
            <a:ext cx="1620000" cy="3507769"/>
          </a:xfrm>
          <a:prstGeom prst="rect">
            <a:avLst/>
          </a:prstGeom>
          <a:noFill/>
          <a:ln w="9525">
            <a:solidFill>
              <a:schemeClr val="tx1">
                <a:lumMod val="50000"/>
                <a:lumOff val="50000"/>
              </a:schemeClr>
            </a:solidFill>
          </a:ln>
        </p:spPr>
      </p:pic>
      <p:pic>
        <p:nvPicPr>
          <p:cNvPr id="973" name="Google Shape;973;g14384bf8b8a_2_163" descr="受診者選択画面で該当する受診者を選択し「選択して次へ」をタップしている画像"/>
          <p:cNvPicPr preferRelativeResize="0">
            <a:picLocks noChangeAspect="1"/>
          </p:cNvPicPr>
          <p:nvPr/>
        </p:nvPicPr>
        <p:blipFill>
          <a:blip r:embed="rId6">
            <a:alphaModFix/>
          </a:blip>
          <a:stretch>
            <a:fillRect/>
          </a:stretch>
        </p:blipFill>
        <p:spPr>
          <a:xfrm>
            <a:off x="4765020" y="1992920"/>
            <a:ext cx="1620000" cy="3507810"/>
          </a:xfrm>
          <a:prstGeom prst="rect">
            <a:avLst/>
          </a:prstGeom>
          <a:noFill/>
          <a:ln w="9525">
            <a:solidFill>
              <a:schemeClr val="tx1">
                <a:lumMod val="50000"/>
                <a:lumOff val="50000"/>
              </a:schemeClr>
            </a:solidFill>
          </a:ln>
        </p:spPr>
      </p:pic>
      <p:graphicFrame>
        <p:nvGraphicFramePr>
          <p:cNvPr id="2" name="オブジェクト 1" hidden="1">
            <a:extLst>
              <a:ext uri="{FF2B5EF4-FFF2-40B4-BE49-F238E27FC236}">
                <a16:creationId xmlns:a16="http://schemas.microsoft.com/office/drawing/2014/main" id="{7F6633C4-5DED-466B-B5CB-BF4B9D5621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7" imgW="353" imgH="353" progId="TCLayout.ActiveDocument.1">
                  <p:embed/>
                </p:oleObj>
              </mc:Choice>
              <mc:Fallback>
                <p:oleObj name="think-cell スライド" r:id="rId7" imgW="353" imgH="353" progId="TCLayout.ActiveDocument.1">
                  <p:embed/>
                  <p:pic>
                    <p:nvPicPr>
                      <p:cNvPr id="2" name="オブジェクト 1" hidden="1">
                        <a:extLst>
                          <a:ext uri="{FF2B5EF4-FFF2-40B4-BE49-F238E27FC236}">
                            <a16:creationId xmlns:a16="http://schemas.microsoft.com/office/drawing/2014/main" id="{7F6633C4-5DED-466B-B5CB-BF4B9D5621BC}"/>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956" name="Google Shape;956;g14384bf8b8a_2_163"/>
          <p:cNvSpPr txBox="1"/>
          <p:nvPr/>
        </p:nvSpPr>
        <p:spPr>
          <a:xfrm>
            <a:off x="3173250" y="1513962"/>
            <a:ext cx="1511100" cy="226500"/>
          </a:xfrm>
          <a:prstGeom prst="rect">
            <a:avLst/>
          </a:prstGeom>
          <a:noFill/>
          <a:ln>
            <a:noFill/>
          </a:ln>
        </p:spPr>
        <p:txBody>
          <a:bodyPr spcFirstLastPara="1" wrap="square" lIns="0" tIns="1085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r>
              <a:rPr lang="ja-JP" b="1">
                <a:solidFill>
                  <a:srgbClr val="009650"/>
                </a:solidFill>
                <a:latin typeface="BIZ UDゴシック" panose="020B0400000000000000" pitchFamily="49" charset="-128"/>
                <a:ea typeface="BIZ UDゴシック" panose="020B0400000000000000" pitchFamily="49" charset="-128"/>
                <a:cs typeface="Meiryo"/>
                <a:sym typeface="Meiryo"/>
              </a:rPr>
              <a:t>受診者</a:t>
            </a: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を選ぶ</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957" name="Google Shape;957;g14384bf8b8a_2_163"/>
          <p:cNvSpPr txBox="1"/>
          <p:nvPr/>
        </p:nvSpPr>
        <p:spPr>
          <a:xfrm>
            <a:off x="415213" y="1988924"/>
            <a:ext cx="2039138" cy="2358964"/>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❼</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受診者選択</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が</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表示</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されます</a:t>
            </a:r>
            <a:endParaRPr sz="18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❽</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該当する</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受診者を選択</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❾</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選択して</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次へ</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➓</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進む</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974" name="Google Shape;974;g14384bf8b8a_2_163"/>
          <p:cNvSpPr/>
          <p:nvPr/>
        </p:nvSpPr>
        <p:spPr>
          <a:xfrm>
            <a:off x="4799906" y="5030654"/>
            <a:ext cx="1548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975" name="Google Shape;975;g14384bf8b8a_2_163"/>
          <p:cNvSpPr/>
          <p:nvPr/>
        </p:nvSpPr>
        <p:spPr>
          <a:xfrm>
            <a:off x="4792369" y="2669322"/>
            <a:ext cx="1548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982" name="Google Shape;982;g14384bf8b8a_2_163"/>
          <p:cNvSpPr/>
          <p:nvPr/>
        </p:nvSpPr>
        <p:spPr>
          <a:xfrm>
            <a:off x="7679422" y="3860253"/>
            <a:ext cx="756000" cy="32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3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49" name="図形グループ 48"/>
          <p:cNvGrpSpPr>
            <a:grpSpLocks noChangeAspect="1"/>
          </p:cNvGrpSpPr>
          <p:nvPr/>
        </p:nvGrpSpPr>
        <p:grpSpPr>
          <a:xfrm>
            <a:off x="4310195" y="3304349"/>
            <a:ext cx="360000" cy="270000"/>
            <a:chOff x="3355262" y="5469690"/>
            <a:chExt cx="720000" cy="540000"/>
          </a:xfrm>
        </p:grpSpPr>
        <p:cxnSp>
          <p:nvCxnSpPr>
            <p:cNvPr id="50" name="カギ線コネクタ 49"/>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図形グループ 51"/>
          <p:cNvGrpSpPr>
            <a:grpSpLocks noChangeAspect="1"/>
          </p:cNvGrpSpPr>
          <p:nvPr/>
        </p:nvGrpSpPr>
        <p:grpSpPr>
          <a:xfrm>
            <a:off x="6476038" y="3304349"/>
            <a:ext cx="360000" cy="270000"/>
            <a:chOff x="3355262" y="5469690"/>
            <a:chExt cx="720000" cy="540000"/>
          </a:xfrm>
        </p:grpSpPr>
        <p:cxnSp>
          <p:nvCxnSpPr>
            <p:cNvPr id="53" name="カギ線コネクタ 5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 name="タイトル 9">
            <a:extLst>
              <a:ext uri="{FF2B5EF4-FFF2-40B4-BE49-F238E27FC236}">
                <a16:creationId xmlns:a16="http://schemas.microsoft.com/office/drawing/2014/main" id="{2F53C532-9DED-A0CF-0D40-DCF691ECF96B}"/>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5" name="図形グループ 58">
            <a:extLst>
              <a:ext uri="{FF2B5EF4-FFF2-40B4-BE49-F238E27FC236}">
                <a16:creationId xmlns:a16="http://schemas.microsoft.com/office/drawing/2014/main" id="{EDCEBE73-A62D-1A62-6B5B-8FCCCEACB1EE}"/>
              </a:ext>
            </a:extLst>
          </p:cNvPr>
          <p:cNvGrpSpPr/>
          <p:nvPr/>
        </p:nvGrpSpPr>
        <p:grpSpPr>
          <a:xfrm>
            <a:off x="2419578" y="1772303"/>
            <a:ext cx="492444" cy="461665"/>
            <a:chOff x="7471821" y="2229458"/>
            <a:chExt cx="492444" cy="461665"/>
          </a:xfrm>
        </p:grpSpPr>
        <p:sp>
          <p:nvSpPr>
            <p:cNvPr id="6" name="円/楕円 59">
              <a:extLst>
                <a:ext uri="{FF2B5EF4-FFF2-40B4-BE49-F238E27FC236}">
                  <a16:creationId xmlns:a16="http://schemas.microsoft.com/office/drawing/2014/main" id="{B8941E9A-DB05-40FF-AD6A-4F4348DC27CF}"/>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D8521AE6-CC7F-4963-5993-9AD7B5AF42C5}"/>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 name="図形グループ 58">
            <a:extLst>
              <a:ext uri="{FF2B5EF4-FFF2-40B4-BE49-F238E27FC236}">
                <a16:creationId xmlns:a16="http://schemas.microsoft.com/office/drawing/2014/main" id="{EF1AC405-968E-5E24-298D-33D26E72C130}"/>
              </a:ext>
            </a:extLst>
          </p:cNvPr>
          <p:cNvGrpSpPr/>
          <p:nvPr/>
        </p:nvGrpSpPr>
        <p:grpSpPr>
          <a:xfrm>
            <a:off x="4532473" y="2438489"/>
            <a:ext cx="492444" cy="461665"/>
            <a:chOff x="7471821" y="2229458"/>
            <a:chExt cx="492444" cy="461665"/>
          </a:xfrm>
        </p:grpSpPr>
        <p:sp>
          <p:nvSpPr>
            <p:cNvPr id="9" name="円/楕円 59">
              <a:extLst>
                <a:ext uri="{FF2B5EF4-FFF2-40B4-BE49-F238E27FC236}">
                  <a16:creationId xmlns:a16="http://schemas.microsoft.com/office/drawing/2014/main" id="{1094863F-7CEF-3583-6E06-F17612A510C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FDBB5D41-07C0-540E-38E0-F28C4B640A10}"/>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1" name="図形グループ 58">
            <a:extLst>
              <a:ext uri="{FF2B5EF4-FFF2-40B4-BE49-F238E27FC236}">
                <a16:creationId xmlns:a16="http://schemas.microsoft.com/office/drawing/2014/main" id="{083F2367-F4B8-6EE6-54F7-3FFF85586BBA}"/>
              </a:ext>
            </a:extLst>
          </p:cNvPr>
          <p:cNvGrpSpPr/>
          <p:nvPr/>
        </p:nvGrpSpPr>
        <p:grpSpPr>
          <a:xfrm>
            <a:off x="4579664" y="4778196"/>
            <a:ext cx="492444" cy="461665"/>
            <a:chOff x="7471821" y="2229458"/>
            <a:chExt cx="492444" cy="461665"/>
          </a:xfrm>
        </p:grpSpPr>
        <p:sp>
          <p:nvSpPr>
            <p:cNvPr id="12" name="円/楕円 59">
              <a:extLst>
                <a:ext uri="{FF2B5EF4-FFF2-40B4-BE49-F238E27FC236}">
                  <a16:creationId xmlns:a16="http://schemas.microsoft.com/office/drawing/2014/main" id="{B0CE46EE-3A39-8EB5-BF45-1DFE5F31027C}"/>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正方形/長方形 12">
              <a:extLst>
                <a:ext uri="{FF2B5EF4-FFF2-40B4-BE49-F238E27FC236}">
                  <a16:creationId xmlns:a16="http://schemas.microsoft.com/office/drawing/2014/main" id="{2E0741CC-0752-E711-7B05-821E5083A24B}"/>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4" name="図形グループ 58">
            <a:extLst>
              <a:ext uri="{FF2B5EF4-FFF2-40B4-BE49-F238E27FC236}">
                <a16:creationId xmlns:a16="http://schemas.microsoft.com/office/drawing/2014/main" id="{E4B7083F-2AFC-BBDF-924D-011D436A55F5}"/>
              </a:ext>
            </a:extLst>
          </p:cNvPr>
          <p:cNvGrpSpPr/>
          <p:nvPr/>
        </p:nvGrpSpPr>
        <p:grpSpPr>
          <a:xfrm>
            <a:off x="7433200" y="3515971"/>
            <a:ext cx="492444" cy="461665"/>
            <a:chOff x="7471821" y="2229458"/>
            <a:chExt cx="492444" cy="461665"/>
          </a:xfrm>
        </p:grpSpPr>
        <p:sp>
          <p:nvSpPr>
            <p:cNvPr id="15" name="円/楕円 59">
              <a:extLst>
                <a:ext uri="{FF2B5EF4-FFF2-40B4-BE49-F238E27FC236}">
                  <a16:creationId xmlns:a16="http://schemas.microsoft.com/office/drawing/2014/main" id="{A768521D-FCF7-741E-326D-45992B79D2F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a:extLst>
                <a:ext uri="{FF2B5EF4-FFF2-40B4-BE49-F238E27FC236}">
                  <a16:creationId xmlns:a16="http://schemas.microsoft.com/office/drawing/2014/main" id="{35754D6B-A053-00A7-94CA-FC4F0F023FF1}"/>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591286DD-BF78-4CCC-B416-B8270B0889D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591286DD-BF78-4CCC-B416-B8270B0889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90" name="Google Shape;990;g14384bf8b8a_2_194"/>
          <p:cNvSpPr txBox="1"/>
          <p:nvPr/>
        </p:nvSpPr>
        <p:spPr>
          <a:xfrm>
            <a:off x="6787784" y="1613548"/>
            <a:ext cx="1620300" cy="225900"/>
          </a:xfrm>
          <a:prstGeom prst="rect">
            <a:avLst/>
          </a:prstGeom>
          <a:noFill/>
          <a:ln>
            <a:noFill/>
          </a:ln>
        </p:spPr>
        <p:txBody>
          <a:bodyPr spcFirstLastPara="1" wrap="square" lIns="0" tIns="1030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991" name="Google Shape;991;g14384bf8b8a_2_194"/>
          <p:cNvSpPr txBox="1"/>
          <p:nvPr/>
        </p:nvSpPr>
        <p:spPr>
          <a:xfrm>
            <a:off x="501557" y="1997525"/>
            <a:ext cx="2202900" cy="1304829"/>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⓫</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記載されている</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予約内容を確認</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⓬</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確認して次へ</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0" i="0" u="none" strike="noStrike" cap="none" dirty="0">
              <a:solidFill>
                <a:schemeClr val="dk1"/>
              </a:solidFill>
              <a:latin typeface="BIZ UDゴシック" panose="020B0400000000000000" pitchFamily="49" charset="-128"/>
              <a:ea typeface="BIZ UDゴシック" panose="020B0400000000000000" pitchFamily="49" charset="-128"/>
              <a:sym typeface="Arial"/>
            </a:endParaRPr>
          </a:p>
        </p:txBody>
      </p:sp>
      <p:sp>
        <p:nvSpPr>
          <p:cNvPr id="997" name="Google Shape;997;g14384bf8b8a_2_194"/>
          <p:cNvSpPr txBox="1"/>
          <p:nvPr/>
        </p:nvSpPr>
        <p:spPr>
          <a:xfrm>
            <a:off x="7046250" y="4424400"/>
            <a:ext cx="453900" cy="461700"/>
          </a:xfrm>
          <a:prstGeom prst="rect">
            <a:avLst/>
          </a:prstGeom>
          <a:noFill/>
          <a:ln>
            <a:noFill/>
          </a:ln>
        </p:spPr>
        <p:txBody>
          <a:bodyPr spcFirstLastPara="1" wrap="square" lIns="91425" tIns="91425" rIns="91425" bIns="91425" anchor="t" anchorCtr="0">
            <a:spAutoFit/>
          </a:bodyPr>
          <a:lstStyle/>
          <a:p>
            <a:pPr marL="9525" marR="4343" lvl="0" indent="0" algn="l" rtl="0">
              <a:spcBef>
                <a:spcPts val="0"/>
              </a:spcBef>
              <a:spcAft>
                <a:spcPts val="0"/>
              </a:spcAft>
              <a:buNone/>
            </a:pPr>
            <a:r>
              <a:rPr lang="ja-JP" sz="1800" b="1">
                <a:solidFill>
                  <a:schemeClr val="lt1"/>
                </a:solidFill>
                <a:latin typeface="BIZ UDゴシック" panose="020B0400000000000000" pitchFamily="49" charset="-128"/>
                <a:ea typeface="BIZ UDゴシック" panose="020B0400000000000000" pitchFamily="49" charset="-128"/>
                <a:cs typeface="Meiryo"/>
                <a:sym typeface="Meiryo"/>
              </a:rPr>
              <a:t>・</a:t>
            </a:r>
            <a:endParaRPr sz="1800">
              <a:solidFill>
                <a:schemeClr val="lt1"/>
              </a:solidFill>
              <a:latin typeface="BIZ UDゴシック" panose="020B0400000000000000" pitchFamily="49" charset="-128"/>
              <a:ea typeface="BIZ UDゴシック" panose="020B0400000000000000" pitchFamily="49" charset="-128"/>
            </a:endParaRPr>
          </a:p>
        </p:txBody>
      </p:sp>
      <p:pic>
        <p:nvPicPr>
          <p:cNvPr id="999" name="Google Shape;999;g14384bf8b8a_2_194" descr="次回診療申込画面で予約内容が表示されている画像"/>
          <p:cNvPicPr preferRelativeResize="0">
            <a:picLocks noChangeAspect="1"/>
          </p:cNvPicPr>
          <p:nvPr/>
        </p:nvPicPr>
        <p:blipFill>
          <a:blip r:embed="rId6">
            <a:alphaModFix/>
          </a:blip>
          <a:stretch>
            <a:fillRect/>
          </a:stretch>
        </p:blipFill>
        <p:spPr>
          <a:xfrm>
            <a:off x="2956007" y="1997525"/>
            <a:ext cx="1911939" cy="4140000"/>
          </a:xfrm>
          <a:prstGeom prst="rect">
            <a:avLst/>
          </a:prstGeom>
          <a:noFill/>
          <a:ln w="9525">
            <a:solidFill>
              <a:schemeClr val="tx1">
                <a:lumMod val="50000"/>
                <a:lumOff val="50000"/>
              </a:schemeClr>
            </a:solidFill>
          </a:ln>
        </p:spPr>
      </p:pic>
      <p:pic>
        <p:nvPicPr>
          <p:cNvPr id="1000" name="Google Shape;1000;g14384bf8b8a_2_194" descr="次回診療申込画面で「確認して次へ」をタップしている画像"/>
          <p:cNvPicPr preferRelativeResize="0">
            <a:picLocks noChangeAspect="1"/>
          </p:cNvPicPr>
          <p:nvPr/>
        </p:nvPicPr>
        <p:blipFill>
          <a:blip r:embed="rId6">
            <a:alphaModFix/>
          </a:blip>
          <a:stretch>
            <a:fillRect/>
          </a:stretch>
        </p:blipFill>
        <p:spPr>
          <a:xfrm>
            <a:off x="6199634" y="1997525"/>
            <a:ext cx="1911940" cy="4140000"/>
          </a:xfrm>
          <a:prstGeom prst="rect">
            <a:avLst/>
          </a:prstGeom>
          <a:noFill/>
          <a:ln w="9525">
            <a:solidFill>
              <a:schemeClr val="tx1">
                <a:lumMod val="50000"/>
                <a:lumOff val="50000"/>
              </a:schemeClr>
            </a:solidFill>
          </a:ln>
        </p:spPr>
      </p:pic>
      <p:sp>
        <p:nvSpPr>
          <p:cNvPr id="1001" name="Google Shape;1001;g14384bf8b8a_2_194"/>
          <p:cNvSpPr/>
          <p:nvPr/>
        </p:nvSpPr>
        <p:spPr>
          <a:xfrm>
            <a:off x="2990123" y="2941250"/>
            <a:ext cx="1836000" cy="97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002" name="Google Shape;1002;g14384bf8b8a_2_194"/>
          <p:cNvSpPr/>
          <p:nvPr/>
        </p:nvSpPr>
        <p:spPr>
          <a:xfrm>
            <a:off x="6235098" y="3982329"/>
            <a:ext cx="1836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18"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grpSp>
        <p:nvGrpSpPr>
          <p:cNvPr id="20" name="図形グループ 19"/>
          <p:cNvGrpSpPr>
            <a:grpSpLocks noChangeAspect="1"/>
          </p:cNvGrpSpPr>
          <p:nvPr/>
        </p:nvGrpSpPr>
        <p:grpSpPr>
          <a:xfrm>
            <a:off x="5196435" y="3167090"/>
            <a:ext cx="720000" cy="540000"/>
            <a:chOff x="3355262" y="5469690"/>
            <a:chExt cx="720000" cy="540000"/>
          </a:xfrm>
        </p:grpSpPr>
        <p:cxnSp>
          <p:nvCxnSpPr>
            <p:cNvPr id="21" name="カギ線コネクタ 20"/>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3" name="タイトル 9">
            <a:extLst>
              <a:ext uri="{FF2B5EF4-FFF2-40B4-BE49-F238E27FC236}">
                <a16:creationId xmlns:a16="http://schemas.microsoft.com/office/drawing/2014/main" id="{FE3790A9-041E-CD3C-0FB4-08D93CA1FE31}"/>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5" name="図形グループ 58">
            <a:extLst>
              <a:ext uri="{FF2B5EF4-FFF2-40B4-BE49-F238E27FC236}">
                <a16:creationId xmlns:a16="http://schemas.microsoft.com/office/drawing/2014/main" id="{C92FE5BC-5620-6190-50B4-5707C223F927}"/>
              </a:ext>
            </a:extLst>
          </p:cNvPr>
          <p:cNvGrpSpPr/>
          <p:nvPr/>
        </p:nvGrpSpPr>
        <p:grpSpPr>
          <a:xfrm>
            <a:off x="2738573" y="2645951"/>
            <a:ext cx="492444" cy="461665"/>
            <a:chOff x="7471821" y="2229458"/>
            <a:chExt cx="492444" cy="461665"/>
          </a:xfrm>
        </p:grpSpPr>
        <p:sp>
          <p:nvSpPr>
            <p:cNvPr id="6" name="円/楕円 59">
              <a:extLst>
                <a:ext uri="{FF2B5EF4-FFF2-40B4-BE49-F238E27FC236}">
                  <a16:creationId xmlns:a16="http://schemas.microsoft.com/office/drawing/2014/main" id="{48B6674D-307B-97D4-299F-847A6A8D86EC}"/>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28C8DB49-B972-7BB5-FDAF-F53567679601}"/>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 name="図形グループ 58">
            <a:extLst>
              <a:ext uri="{FF2B5EF4-FFF2-40B4-BE49-F238E27FC236}">
                <a16:creationId xmlns:a16="http://schemas.microsoft.com/office/drawing/2014/main" id="{A07033CB-DBBB-FE99-27A0-29A6C3F5618B}"/>
              </a:ext>
            </a:extLst>
          </p:cNvPr>
          <p:cNvGrpSpPr/>
          <p:nvPr/>
        </p:nvGrpSpPr>
        <p:grpSpPr>
          <a:xfrm>
            <a:off x="5988876" y="3718664"/>
            <a:ext cx="492444" cy="461665"/>
            <a:chOff x="7471821" y="2229458"/>
            <a:chExt cx="492444" cy="461665"/>
          </a:xfrm>
        </p:grpSpPr>
        <p:sp>
          <p:nvSpPr>
            <p:cNvPr id="9" name="円/楕円 59">
              <a:extLst>
                <a:ext uri="{FF2B5EF4-FFF2-40B4-BE49-F238E27FC236}">
                  <a16:creationId xmlns:a16="http://schemas.microsoft.com/office/drawing/2014/main" id="{728B1BE1-AF26-FEC3-7C11-14B624A24A4A}"/>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542B480A-C720-AA09-A2BE-332C42595A74}"/>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983B434A-0B47-4D4B-A1A5-5C61777FB92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983B434A-0B47-4D4B-A1A5-5C61777FB92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11" name="Google Shape;1011;g143eb037c4f_1_5"/>
          <p:cNvSpPr txBox="1"/>
          <p:nvPr/>
        </p:nvSpPr>
        <p:spPr>
          <a:xfrm>
            <a:off x="6787784" y="1613548"/>
            <a:ext cx="1620300" cy="225900"/>
          </a:xfrm>
          <a:prstGeom prst="rect">
            <a:avLst/>
          </a:prstGeom>
          <a:noFill/>
          <a:ln>
            <a:noFill/>
          </a:ln>
        </p:spPr>
        <p:txBody>
          <a:bodyPr spcFirstLastPara="1" wrap="square" lIns="0" tIns="10300" rIns="0" bIns="0" anchor="t" anchorCtr="0">
            <a:spAutoFit/>
          </a:bodyPr>
          <a:lstStyle/>
          <a:p>
            <a:pPr marL="10859"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1012" name="Google Shape;1012;g143eb037c4f_1_5"/>
          <p:cNvSpPr txBox="1"/>
          <p:nvPr/>
        </p:nvSpPr>
        <p:spPr>
          <a:xfrm>
            <a:off x="409950" y="1996149"/>
            <a:ext cx="2202900" cy="1581828"/>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⓭</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受診理由</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として、</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事前に伝えて</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おきたい事を</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記入</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⓮</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確認して次へ</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0" i="0" u="none" strike="noStrike" cap="none" dirty="0">
              <a:solidFill>
                <a:schemeClr val="dk1"/>
              </a:solidFill>
              <a:latin typeface="BIZ UDゴシック" panose="020B0400000000000000" pitchFamily="49" charset="-128"/>
              <a:ea typeface="BIZ UDゴシック" panose="020B0400000000000000" pitchFamily="49" charset="-128"/>
              <a:sym typeface="Arial"/>
            </a:endParaRPr>
          </a:p>
        </p:txBody>
      </p:sp>
      <p:sp>
        <p:nvSpPr>
          <p:cNvPr id="1018" name="Google Shape;1018;g143eb037c4f_1_5"/>
          <p:cNvSpPr txBox="1"/>
          <p:nvPr/>
        </p:nvSpPr>
        <p:spPr>
          <a:xfrm>
            <a:off x="7046250" y="4424400"/>
            <a:ext cx="453900" cy="461700"/>
          </a:xfrm>
          <a:prstGeom prst="rect">
            <a:avLst/>
          </a:prstGeom>
          <a:noFill/>
          <a:ln>
            <a:noFill/>
          </a:ln>
        </p:spPr>
        <p:txBody>
          <a:bodyPr spcFirstLastPara="1" wrap="square" lIns="91425" tIns="91425" rIns="91425" bIns="91425" anchor="t" anchorCtr="0">
            <a:spAutoFit/>
          </a:bodyPr>
          <a:lstStyle/>
          <a:p>
            <a:pPr marL="9525" marR="4343" lvl="0" indent="0" algn="l" rtl="0">
              <a:spcBef>
                <a:spcPts val="0"/>
              </a:spcBef>
              <a:spcAft>
                <a:spcPts val="0"/>
              </a:spcAft>
              <a:buNone/>
            </a:pPr>
            <a:r>
              <a:rPr lang="ja-JP" sz="1800" b="1">
                <a:solidFill>
                  <a:schemeClr val="lt1"/>
                </a:solidFill>
                <a:latin typeface="BIZ UDゴシック" panose="020B0400000000000000" pitchFamily="49" charset="-128"/>
                <a:ea typeface="BIZ UDゴシック" panose="020B0400000000000000" pitchFamily="49" charset="-128"/>
                <a:cs typeface="Meiryo"/>
                <a:sym typeface="Meiryo"/>
              </a:rPr>
              <a:t>・</a:t>
            </a:r>
            <a:endParaRPr sz="1800">
              <a:solidFill>
                <a:schemeClr val="lt1"/>
              </a:solidFill>
              <a:latin typeface="BIZ UDゴシック" panose="020B0400000000000000" pitchFamily="49" charset="-128"/>
              <a:ea typeface="BIZ UDゴシック" panose="020B0400000000000000" pitchFamily="49" charset="-128"/>
            </a:endParaRPr>
          </a:p>
        </p:txBody>
      </p:sp>
      <p:pic>
        <p:nvPicPr>
          <p:cNvPr id="1020" name="Google Shape;1020;g143eb037c4f_1_5" descr="次回診察申込画面の受診理由入力欄に受診理由として事前に伝えておきたい事を入力している画像"/>
          <p:cNvPicPr preferRelativeResize="0">
            <a:picLocks noChangeAspect="1"/>
          </p:cNvPicPr>
          <p:nvPr/>
        </p:nvPicPr>
        <p:blipFill>
          <a:blip r:embed="rId6">
            <a:alphaModFix/>
          </a:blip>
          <a:stretch>
            <a:fillRect/>
          </a:stretch>
        </p:blipFill>
        <p:spPr>
          <a:xfrm>
            <a:off x="2953881" y="1996149"/>
            <a:ext cx="1911961" cy="4140000"/>
          </a:xfrm>
          <a:prstGeom prst="rect">
            <a:avLst/>
          </a:prstGeom>
          <a:noFill/>
          <a:ln w="9525">
            <a:solidFill>
              <a:schemeClr val="tx1">
                <a:lumMod val="50000"/>
                <a:lumOff val="50000"/>
              </a:schemeClr>
            </a:solidFill>
          </a:ln>
        </p:spPr>
      </p:pic>
      <p:pic>
        <p:nvPicPr>
          <p:cNvPr id="1021" name="Google Shape;1021;g143eb037c4f_1_5" descr="次回診察申込画面で「登録して次へ」をタップしている画像"/>
          <p:cNvPicPr preferRelativeResize="0">
            <a:picLocks noChangeAspect="1"/>
          </p:cNvPicPr>
          <p:nvPr/>
        </p:nvPicPr>
        <p:blipFill>
          <a:blip r:embed="rId6">
            <a:alphaModFix/>
          </a:blip>
          <a:stretch>
            <a:fillRect/>
          </a:stretch>
        </p:blipFill>
        <p:spPr>
          <a:xfrm>
            <a:off x="6204093" y="1996149"/>
            <a:ext cx="1911958" cy="4140000"/>
          </a:xfrm>
          <a:prstGeom prst="rect">
            <a:avLst/>
          </a:prstGeom>
          <a:noFill/>
          <a:ln w="9525">
            <a:solidFill>
              <a:schemeClr val="tx1">
                <a:lumMod val="50000"/>
                <a:lumOff val="50000"/>
              </a:schemeClr>
            </a:solidFill>
          </a:ln>
        </p:spPr>
      </p:pic>
      <p:sp>
        <p:nvSpPr>
          <p:cNvPr id="18"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0" name="Google Shape;1001;g14384bf8b8a_2_194"/>
          <p:cNvSpPr/>
          <p:nvPr/>
        </p:nvSpPr>
        <p:spPr>
          <a:xfrm>
            <a:off x="2990123" y="3616757"/>
            <a:ext cx="1836000" cy="162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1" name="Google Shape;1002;g14384bf8b8a_2_194"/>
          <p:cNvSpPr/>
          <p:nvPr/>
        </p:nvSpPr>
        <p:spPr>
          <a:xfrm>
            <a:off x="6235098" y="5498089"/>
            <a:ext cx="1836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22" name="図形グループ 21"/>
          <p:cNvGrpSpPr>
            <a:grpSpLocks noChangeAspect="1"/>
          </p:cNvGrpSpPr>
          <p:nvPr/>
        </p:nvGrpSpPr>
        <p:grpSpPr>
          <a:xfrm>
            <a:off x="5196435" y="3167090"/>
            <a:ext cx="720000" cy="540000"/>
            <a:chOff x="3355262" y="5469690"/>
            <a:chExt cx="720000" cy="540000"/>
          </a:xfrm>
        </p:grpSpPr>
        <p:cxnSp>
          <p:nvCxnSpPr>
            <p:cNvPr id="23" name="カギ線コネクタ 2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3" name="タイトル 9">
            <a:extLst>
              <a:ext uri="{FF2B5EF4-FFF2-40B4-BE49-F238E27FC236}">
                <a16:creationId xmlns:a16="http://schemas.microsoft.com/office/drawing/2014/main" id="{69B4C27E-A349-F6E4-B16E-4CA6D98E4C09}"/>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B58658C5-040A-7495-1D0E-A8B593D32D30}"/>
              </a:ext>
            </a:extLst>
          </p:cNvPr>
          <p:cNvGrpSpPr/>
          <p:nvPr/>
        </p:nvGrpSpPr>
        <p:grpSpPr>
          <a:xfrm>
            <a:off x="2735161" y="3347144"/>
            <a:ext cx="492444" cy="461665"/>
            <a:chOff x="7471821" y="2229458"/>
            <a:chExt cx="492444" cy="461665"/>
          </a:xfrm>
        </p:grpSpPr>
        <p:sp>
          <p:nvSpPr>
            <p:cNvPr id="5" name="円/楕円 59">
              <a:extLst>
                <a:ext uri="{FF2B5EF4-FFF2-40B4-BE49-F238E27FC236}">
                  <a16:creationId xmlns:a16="http://schemas.microsoft.com/office/drawing/2014/main" id="{73D7ED36-D9CF-E343-106D-F0D4D5F7161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A782D314-4F2A-D7A0-4ED7-C65D282C3122}"/>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⓭</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46E0B82C-2A44-BD02-8064-4F1EBBC3291C}"/>
              </a:ext>
            </a:extLst>
          </p:cNvPr>
          <p:cNvGrpSpPr/>
          <p:nvPr/>
        </p:nvGrpSpPr>
        <p:grpSpPr>
          <a:xfrm>
            <a:off x="5973374" y="5188906"/>
            <a:ext cx="492444" cy="461665"/>
            <a:chOff x="7471821" y="2229458"/>
            <a:chExt cx="492444" cy="461665"/>
          </a:xfrm>
        </p:grpSpPr>
        <p:sp>
          <p:nvSpPr>
            <p:cNvPr id="8" name="円/楕円 59">
              <a:extLst>
                <a:ext uri="{FF2B5EF4-FFF2-40B4-BE49-F238E27FC236}">
                  <a16:creationId xmlns:a16="http://schemas.microsoft.com/office/drawing/2014/main" id="{832F56B9-168A-C8DB-1DBD-B941ED1D212D}"/>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B7216308-642F-579E-CBCC-E68420FE7C68}"/>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⓮</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7F6B4BDF-56E8-4F3C-AFA3-4BF31A89BDA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7F6B4BDF-56E8-4F3C-AFA3-4BF31A89BDA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7"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pic>
        <p:nvPicPr>
          <p:cNvPr id="48" name="Google Shape;581;p17" descr="「新しく撮影する」ボタンをタップしている画像"/>
          <p:cNvPicPr preferRelativeResize="0">
            <a:picLocks noChangeAspect="1"/>
          </p:cNvPicPr>
          <p:nvPr/>
        </p:nvPicPr>
        <p:blipFill>
          <a:blip r:embed="rId6">
            <a:alphaModFix/>
          </a:blip>
          <a:stretch>
            <a:fillRect/>
          </a:stretch>
        </p:blipFill>
        <p:spPr>
          <a:xfrm>
            <a:off x="4762437" y="2004033"/>
            <a:ext cx="1620000" cy="3498467"/>
          </a:xfrm>
          <a:prstGeom prst="rect">
            <a:avLst/>
          </a:prstGeom>
          <a:noFill/>
          <a:ln>
            <a:noFill/>
          </a:ln>
        </p:spPr>
      </p:pic>
      <p:pic>
        <p:nvPicPr>
          <p:cNvPr id="49" name="Google Shape;582;p17" descr="オンライン診療申込画面の保険証の緑のカメラのアイコンをタップしている画像"/>
          <p:cNvPicPr preferRelativeResize="0">
            <a:picLocks noChangeAspect="1"/>
          </p:cNvPicPr>
          <p:nvPr/>
        </p:nvPicPr>
        <p:blipFill>
          <a:blip r:embed="rId7">
            <a:alphaModFix/>
          </a:blip>
          <a:stretch>
            <a:fillRect/>
          </a:stretch>
        </p:blipFill>
        <p:spPr>
          <a:xfrm>
            <a:off x="2601522" y="2004033"/>
            <a:ext cx="1620000" cy="2402735"/>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50" name="Google Shape;584;p17"/>
          <p:cNvSpPr txBox="1"/>
          <p:nvPr/>
        </p:nvSpPr>
        <p:spPr>
          <a:xfrm>
            <a:off x="307377" y="2004033"/>
            <a:ext cx="2774744" cy="3690098"/>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Clr>
                <a:srgbClr val="000000"/>
              </a:buClr>
              <a:buSzPts val="2400"/>
              <a:buFont typeface="Arial"/>
              <a:buNone/>
              <a:tabLst>
                <a:tab pos="355600" algn="l"/>
              </a:tabLst>
            </a:pP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あらかじめ</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保険証をご準備</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ください。</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5600" algn="l"/>
              </a:tabLst>
            </a:pP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⓯</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緑のカメラ</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の</a:t>
            </a:r>
            <a:endPar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None/>
              <a:tabLst>
                <a:tab pos="355600" algn="l"/>
              </a:tabLst>
            </a:pP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アイコン</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⓰</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新しく撮影</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する</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をタップ</a:t>
            </a:r>
            <a:endParaRPr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⓱</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カメラのアプリが</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起動するので、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保険証を撮影</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85"/>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してください</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51" name="Google Shape;585;p17"/>
          <p:cNvSpPr txBox="1"/>
          <p:nvPr/>
        </p:nvSpPr>
        <p:spPr>
          <a:xfrm>
            <a:off x="2586958" y="1434572"/>
            <a:ext cx="1980000" cy="441843"/>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保険証を</a:t>
            </a:r>
            <a:endParaRPr sz="1400" b="1">
              <a:solidFill>
                <a:srgbClr val="009650"/>
              </a:solidFill>
              <a:latin typeface="BIZ UDゴシック" panose="020B0400000000000000" pitchFamily="49" charset="-128"/>
              <a:ea typeface="BIZ UDゴシック" panose="020B0400000000000000" pitchFamily="49" charset="-128"/>
              <a:cs typeface="Meiryo"/>
              <a:sym typeface="Meiryo"/>
            </a:endParaRPr>
          </a:p>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アップロードする</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52" name="Google Shape;586;p17"/>
          <p:cNvSpPr/>
          <p:nvPr/>
        </p:nvSpPr>
        <p:spPr>
          <a:xfrm>
            <a:off x="2969455" y="3525209"/>
            <a:ext cx="900000" cy="54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3" name="Google Shape;590;p17"/>
          <p:cNvSpPr/>
          <p:nvPr/>
        </p:nvSpPr>
        <p:spPr>
          <a:xfrm>
            <a:off x="4735268" y="4559302"/>
            <a:ext cx="1627597"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54" name="Google Shape;594;p17"/>
          <p:cNvSpPr txBox="1"/>
          <p:nvPr/>
        </p:nvSpPr>
        <p:spPr>
          <a:xfrm>
            <a:off x="4735640" y="1446229"/>
            <a:ext cx="19458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新しく撮影</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grpSp>
        <p:nvGrpSpPr>
          <p:cNvPr id="55" name="図形グループ 54"/>
          <p:cNvGrpSpPr>
            <a:grpSpLocks noChangeAspect="1"/>
          </p:cNvGrpSpPr>
          <p:nvPr/>
        </p:nvGrpSpPr>
        <p:grpSpPr>
          <a:xfrm>
            <a:off x="4375267" y="3304349"/>
            <a:ext cx="360000" cy="270000"/>
            <a:chOff x="3355262" y="5469690"/>
            <a:chExt cx="720000" cy="540000"/>
          </a:xfrm>
        </p:grpSpPr>
        <p:cxnSp>
          <p:nvCxnSpPr>
            <p:cNvPr id="56" name="カギ線コネクタ 55"/>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58" name="図形グループ 57"/>
          <p:cNvGrpSpPr>
            <a:grpSpLocks noChangeAspect="1"/>
          </p:cNvGrpSpPr>
          <p:nvPr/>
        </p:nvGrpSpPr>
        <p:grpSpPr>
          <a:xfrm>
            <a:off x="6530979" y="3304349"/>
            <a:ext cx="360000" cy="270000"/>
            <a:chOff x="3355262" y="5469690"/>
            <a:chExt cx="720000" cy="540000"/>
          </a:xfrm>
        </p:grpSpPr>
        <p:cxnSp>
          <p:nvCxnSpPr>
            <p:cNvPr id="59" name="カギ線コネクタ 5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71" name="図形グループ 70" descr="カメラで保険証を撮影している画像"/>
          <p:cNvGrpSpPr>
            <a:grpSpLocks noChangeAspect="1"/>
          </p:cNvGrpSpPr>
          <p:nvPr/>
        </p:nvGrpSpPr>
        <p:grpSpPr>
          <a:xfrm>
            <a:off x="6929467" y="2004033"/>
            <a:ext cx="1620000" cy="3479155"/>
            <a:chOff x="7677071" y="1993146"/>
            <a:chExt cx="1927710" cy="4140001"/>
          </a:xfrm>
        </p:grpSpPr>
        <p:pic>
          <p:nvPicPr>
            <p:cNvPr id="72" name="図 71">
              <a:extLst>
                <a:ext uri="{FF2B5EF4-FFF2-40B4-BE49-F238E27FC236}">
                  <a16:creationId xmlns:a16="http://schemas.microsoft.com/office/drawing/2014/main" id="{35B46013-F0E4-4F13-8CAD-10C0D19B7B4D}"/>
                </a:ext>
              </a:extLst>
            </p:cNvPr>
            <p:cNvPicPr>
              <a:picLocks noChangeAspect="1"/>
            </p:cNvPicPr>
            <p:nvPr/>
          </p:nvPicPr>
          <p:blipFill>
            <a:blip r:embed="rId8"/>
            <a:stretch>
              <a:fillRect/>
            </a:stretch>
          </p:blipFill>
          <p:spPr>
            <a:xfrm>
              <a:off x="7677071" y="1993146"/>
              <a:ext cx="1911946" cy="4140001"/>
            </a:xfrm>
            <a:prstGeom prst="rect">
              <a:avLst/>
            </a:prstGeom>
            <a:ln w="9525">
              <a:solidFill>
                <a:schemeClr val="tx1">
                  <a:lumMod val="50000"/>
                  <a:lumOff val="50000"/>
                </a:schemeClr>
              </a:solidFill>
            </a:ln>
          </p:spPr>
        </p:pic>
        <p:sp>
          <p:nvSpPr>
            <p:cNvPr id="73" name="正方形/長方形 72">
              <a:extLst>
                <a:ext uri="{FF2B5EF4-FFF2-40B4-BE49-F238E27FC236}">
                  <a16:creationId xmlns:a16="http://schemas.microsoft.com/office/drawing/2014/main" id="{EB6838BF-FA8A-46D1-BD1E-83AE371D5765}"/>
                </a:ext>
              </a:extLst>
            </p:cNvPr>
            <p:cNvSpPr/>
            <p:nvPr/>
          </p:nvSpPr>
          <p:spPr>
            <a:xfrm>
              <a:off x="7678168" y="2607652"/>
              <a:ext cx="1911600" cy="2772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74" name="Google Shape;611;p16">
              <a:extLst>
                <a:ext uri="{FF2B5EF4-FFF2-40B4-BE49-F238E27FC236}">
                  <a16:creationId xmlns:a16="http://schemas.microsoft.com/office/drawing/2014/main" id="{A9265F8A-EE21-4A83-A305-30E30ED834F1}"/>
                </a:ext>
              </a:extLst>
            </p:cNvPr>
            <p:cNvPicPr preferRelativeResize="0">
              <a:picLocks noChangeAspect="1"/>
            </p:cNvPicPr>
            <p:nvPr/>
          </p:nvPicPr>
          <p:blipFill rotWithShape="1">
            <a:blip r:embed="rId9">
              <a:clrChange>
                <a:clrFrom>
                  <a:srgbClr val="FFFFFF"/>
                </a:clrFrom>
                <a:clrTo>
                  <a:srgbClr val="FFFFFF">
                    <a:alpha val="0"/>
                  </a:srgbClr>
                </a:clrTo>
              </a:clrChange>
              <a:alphaModFix/>
            </a:blip>
            <a:srcRect t="36578" b="43155"/>
            <a:stretch/>
          </p:blipFill>
          <p:spPr>
            <a:xfrm>
              <a:off x="7677637" y="3438117"/>
              <a:ext cx="1927144" cy="923046"/>
            </a:xfrm>
            <a:prstGeom prst="rect">
              <a:avLst/>
            </a:prstGeom>
            <a:noFill/>
            <a:ln w="9525" cap="flat" cmpd="sng">
              <a:noFill/>
              <a:prstDash val="solid"/>
              <a:round/>
              <a:headEnd type="none" w="sm" len="sm"/>
              <a:tailEnd type="none" w="sm" len="sm"/>
            </a:ln>
          </p:spPr>
        </p:pic>
        <p:sp>
          <p:nvSpPr>
            <p:cNvPr id="75" name="Google Shape;590;p17">
              <a:extLst>
                <a:ext uri="{FF2B5EF4-FFF2-40B4-BE49-F238E27FC236}">
                  <a16:creationId xmlns:a16="http://schemas.microsoft.com/office/drawing/2014/main" id="{AE852A49-1B6F-4CA6-87BF-6AC0B6012733}"/>
                </a:ext>
              </a:extLst>
            </p:cNvPr>
            <p:cNvSpPr/>
            <p:nvPr/>
          </p:nvSpPr>
          <p:spPr>
            <a:xfrm>
              <a:off x="8296480" y="5351770"/>
              <a:ext cx="685408" cy="514056"/>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sp>
        <p:nvSpPr>
          <p:cNvPr id="3" name="タイトル 9">
            <a:extLst>
              <a:ext uri="{FF2B5EF4-FFF2-40B4-BE49-F238E27FC236}">
                <a16:creationId xmlns:a16="http://schemas.microsoft.com/office/drawing/2014/main" id="{3C0AF443-DAD9-7E44-119C-05FDA65DEFF7}"/>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3C459BC2-F158-93BF-593E-E5DB543BE56E}"/>
              </a:ext>
            </a:extLst>
          </p:cNvPr>
          <p:cNvGrpSpPr/>
          <p:nvPr/>
        </p:nvGrpSpPr>
        <p:grpSpPr>
          <a:xfrm>
            <a:off x="7203320" y="4572000"/>
            <a:ext cx="492444" cy="461665"/>
            <a:chOff x="7471821" y="2242156"/>
            <a:chExt cx="492444" cy="461665"/>
          </a:xfrm>
        </p:grpSpPr>
        <p:sp>
          <p:nvSpPr>
            <p:cNvPr id="5" name="円/楕円 59">
              <a:extLst>
                <a:ext uri="{FF2B5EF4-FFF2-40B4-BE49-F238E27FC236}">
                  <a16:creationId xmlns:a16="http://schemas.microsoft.com/office/drawing/2014/main" id="{D3F3B548-5294-72F5-E6A4-40034CAB8716}"/>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4355148F-04AC-85F4-69E5-98A983C0DA6B}"/>
                </a:ext>
              </a:extLst>
            </p:cNvPr>
            <p:cNvSpPr/>
            <p:nvPr/>
          </p:nvSpPr>
          <p:spPr>
            <a:xfrm>
              <a:off x="7471821" y="2242156"/>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⓱</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56A2FC35-AEE4-52DD-B94C-94A2CF6645E3}"/>
              </a:ext>
            </a:extLst>
          </p:cNvPr>
          <p:cNvGrpSpPr/>
          <p:nvPr/>
        </p:nvGrpSpPr>
        <p:grpSpPr>
          <a:xfrm>
            <a:off x="4496134" y="4308431"/>
            <a:ext cx="492444" cy="461665"/>
            <a:chOff x="7471821" y="2229458"/>
            <a:chExt cx="492444" cy="461665"/>
          </a:xfrm>
        </p:grpSpPr>
        <p:sp>
          <p:nvSpPr>
            <p:cNvPr id="8" name="円/楕円 59">
              <a:extLst>
                <a:ext uri="{FF2B5EF4-FFF2-40B4-BE49-F238E27FC236}">
                  <a16:creationId xmlns:a16="http://schemas.microsoft.com/office/drawing/2014/main" id="{6E93742C-15B2-8B1F-54BC-C8D935EB22D9}"/>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0A9AF751-9715-562B-899B-1FB9237D10E5}"/>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⓰</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0" name="図形グループ 58">
            <a:extLst>
              <a:ext uri="{FF2B5EF4-FFF2-40B4-BE49-F238E27FC236}">
                <a16:creationId xmlns:a16="http://schemas.microsoft.com/office/drawing/2014/main" id="{DCB0736D-C8A3-2B44-4D81-937C3E571CD5}"/>
              </a:ext>
            </a:extLst>
          </p:cNvPr>
          <p:cNvGrpSpPr/>
          <p:nvPr/>
        </p:nvGrpSpPr>
        <p:grpSpPr>
          <a:xfrm>
            <a:off x="2722772" y="3302054"/>
            <a:ext cx="492444" cy="461665"/>
            <a:chOff x="7471821" y="2229458"/>
            <a:chExt cx="492444" cy="461665"/>
          </a:xfrm>
        </p:grpSpPr>
        <p:sp>
          <p:nvSpPr>
            <p:cNvPr id="11" name="円/楕円 59">
              <a:extLst>
                <a:ext uri="{FF2B5EF4-FFF2-40B4-BE49-F238E27FC236}">
                  <a16:creationId xmlns:a16="http://schemas.microsoft.com/office/drawing/2014/main" id="{C24B9514-1237-C46C-F3AD-A5E211EA73CA}"/>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1FBAB28C-9A0C-C26D-BEBB-EEF6BCAC177D}"/>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⓯</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1B46FD10-A0C9-419C-B3B6-5F1891291D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1B46FD10-A0C9-419C-B3B6-5F1891291D8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64" name="Google Shape;1064;g143eb037c4f_1_81"/>
          <p:cNvSpPr txBox="1"/>
          <p:nvPr/>
        </p:nvSpPr>
        <p:spPr>
          <a:xfrm>
            <a:off x="323174" y="1991525"/>
            <a:ext cx="2520000" cy="1620300"/>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Clr>
                <a:srgbClr val="000000"/>
              </a:buClr>
              <a:buSzPts val="2400"/>
              <a:buFont typeface="Arial"/>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⓲</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支払い方法</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」で</a:t>
            </a:r>
            <a:endPar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0838"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支払い方法を確認</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⓳</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登録しておいた</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クレジットカードを</a:t>
            </a:r>
            <a:endPar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85"/>
              </a:spcBef>
              <a:spcAft>
                <a:spcPts val="0"/>
              </a:spcAft>
              <a:buClr>
                <a:srgbClr val="000000"/>
              </a:buClr>
              <a:buSzPts val="2400"/>
              <a:buFont typeface="Arial"/>
              <a:buNone/>
              <a:tabLst>
                <a:tab pos="350838" algn="l"/>
              </a:tabLst>
            </a:pP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	</a:t>
            </a:r>
            <a:r>
              <a:rPr 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選択</a:t>
            </a:r>
            <a:endParaRPr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22"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pic>
        <p:nvPicPr>
          <p:cNvPr id="24" name="Google Shape;610;p16" descr="登録しておいたクレジットカードを選択している画像"/>
          <p:cNvPicPr preferRelativeResize="0">
            <a:picLocks noChangeAspect="1"/>
          </p:cNvPicPr>
          <p:nvPr/>
        </p:nvPicPr>
        <p:blipFill>
          <a:blip r:embed="rId6">
            <a:alphaModFix/>
          </a:blip>
          <a:stretch>
            <a:fillRect/>
          </a:stretch>
        </p:blipFill>
        <p:spPr>
          <a:xfrm>
            <a:off x="6195551" y="1991525"/>
            <a:ext cx="1751799" cy="4140000"/>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25" name="Google Shape;611;p16" descr="オンライン診療申込画面の下部に支払い方法が表示されている画像"/>
          <p:cNvPicPr preferRelativeResize="0">
            <a:picLocks noChangeAspect="1"/>
          </p:cNvPicPr>
          <p:nvPr/>
        </p:nvPicPr>
        <p:blipFill>
          <a:blip r:embed="rId6">
            <a:alphaModFix/>
          </a:blip>
          <a:stretch>
            <a:fillRect/>
          </a:stretch>
        </p:blipFill>
        <p:spPr>
          <a:xfrm>
            <a:off x="2948865" y="1991525"/>
            <a:ext cx="1751799" cy="4140000"/>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26" name="Google Shape;614;p16"/>
          <p:cNvSpPr txBox="1"/>
          <p:nvPr/>
        </p:nvSpPr>
        <p:spPr>
          <a:xfrm>
            <a:off x="2944799" y="1447917"/>
            <a:ext cx="18360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a:solidFill>
                  <a:srgbClr val="009650"/>
                </a:solidFill>
                <a:latin typeface="BIZ UDゴシック" panose="020B0400000000000000" pitchFamily="49" charset="-128"/>
                <a:ea typeface="BIZ UDゴシック" panose="020B0400000000000000" pitchFamily="49" charset="-128"/>
                <a:cs typeface="Meiryo"/>
                <a:sym typeface="Meiryo"/>
              </a:rPr>
              <a:t>支払い方法を</a:t>
            </a:r>
            <a:r>
              <a:rPr lang="ja-JP" b="1">
                <a:solidFill>
                  <a:srgbClr val="009650"/>
                </a:solidFill>
                <a:latin typeface="BIZ UDゴシック" panose="020B0400000000000000" pitchFamily="49" charset="-128"/>
                <a:ea typeface="BIZ UDゴシック" panose="020B0400000000000000" pitchFamily="49" charset="-128"/>
                <a:cs typeface="Meiryo"/>
                <a:sym typeface="Meiryo"/>
              </a:rPr>
              <a:t>選択</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27" name="Google Shape;615;p16"/>
          <p:cNvSpPr txBox="1"/>
          <p:nvPr/>
        </p:nvSpPr>
        <p:spPr>
          <a:xfrm>
            <a:off x="6187384" y="1431905"/>
            <a:ext cx="2016000" cy="441843"/>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あらかじめ登録していた</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カードを選択</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28" name="Google Shape;616;p16"/>
          <p:cNvSpPr/>
          <p:nvPr/>
        </p:nvSpPr>
        <p:spPr>
          <a:xfrm>
            <a:off x="2988607" y="4812379"/>
            <a:ext cx="1692000" cy="108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9" name="Google Shape;620;p16"/>
          <p:cNvSpPr/>
          <p:nvPr/>
        </p:nvSpPr>
        <p:spPr>
          <a:xfrm>
            <a:off x="6231055" y="5188705"/>
            <a:ext cx="1692000" cy="396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30" name="図形グループ 29"/>
          <p:cNvGrpSpPr>
            <a:grpSpLocks noChangeAspect="1"/>
          </p:cNvGrpSpPr>
          <p:nvPr/>
        </p:nvGrpSpPr>
        <p:grpSpPr>
          <a:xfrm>
            <a:off x="5196435" y="3167090"/>
            <a:ext cx="720000" cy="540000"/>
            <a:chOff x="3355262" y="5469690"/>
            <a:chExt cx="720000" cy="540000"/>
          </a:xfrm>
        </p:grpSpPr>
        <p:cxnSp>
          <p:nvCxnSpPr>
            <p:cNvPr id="31" name="カギ線コネクタ 30"/>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3" name="タイトル 9">
            <a:extLst>
              <a:ext uri="{FF2B5EF4-FFF2-40B4-BE49-F238E27FC236}">
                <a16:creationId xmlns:a16="http://schemas.microsoft.com/office/drawing/2014/main" id="{8A2160D1-53DA-065D-A844-D1CCBB2E88C5}"/>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4" name="図形グループ 58">
            <a:extLst>
              <a:ext uri="{FF2B5EF4-FFF2-40B4-BE49-F238E27FC236}">
                <a16:creationId xmlns:a16="http://schemas.microsoft.com/office/drawing/2014/main" id="{FF8CD1A3-013F-5A98-BDC1-DE69D913DCD0}"/>
              </a:ext>
            </a:extLst>
          </p:cNvPr>
          <p:cNvGrpSpPr/>
          <p:nvPr/>
        </p:nvGrpSpPr>
        <p:grpSpPr>
          <a:xfrm>
            <a:off x="5967081" y="4890714"/>
            <a:ext cx="492444" cy="461665"/>
            <a:chOff x="7471821" y="2229458"/>
            <a:chExt cx="492444" cy="461665"/>
          </a:xfrm>
        </p:grpSpPr>
        <p:sp>
          <p:nvSpPr>
            <p:cNvPr id="5" name="円/楕円 59">
              <a:extLst>
                <a:ext uri="{FF2B5EF4-FFF2-40B4-BE49-F238E27FC236}">
                  <a16:creationId xmlns:a16="http://schemas.microsoft.com/office/drawing/2014/main" id="{66F76C7B-CDE5-42B2-82E3-C47F81F9831C}"/>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375EEE28-37DD-A2D0-C610-225C92BD593A}"/>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⓳</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 name="図形グループ 58">
            <a:extLst>
              <a:ext uri="{FF2B5EF4-FFF2-40B4-BE49-F238E27FC236}">
                <a16:creationId xmlns:a16="http://schemas.microsoft.com/office/drawing/2014/main" id="{043AEDF1-DB19-986B-29D4-02C8EED52577}"/>
              </a:ext>
            </a:extLst>
          </p:cNvPr>
          <p:cNvGrpSpPr/>
          <p:nvPr/>
        </p:nvGrpSpPr>
        <p:grpSpPr>
          <a:xfrm>
            <a:off x="2743478" y="4551859"/>
            <a:ext cx="492444" cy="461665"/>
            <a:chOff x="7471821" y="2229458"/>
            <a:chExt cx="492444" cy="461665"/>
          </a:xfrm>
        </p:grpSpPr>
        <p:sp>
          <p:nvSpPr>
            <p:cNvPr id="8" name="円/楕円 59">
              <a:extLst>
                <a:ext uri="{FF2B5EF4-FFF2-40B4-BE49-F238E27FC236}">
                  <a16:creationId xmlns:a16="http://schemas.microsoft.com/office/drawing/2014/main" id="{6ECB7425-3554-4C4B-934A-34A7837B9A44}"/>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a:extLst>
                <a:ext uri="{FF2B5EF4-FFF2-40B4-BE49-F238E27FC236}">
                  <a16:creationId xmlns:a16="http://schemas.microsoft.com/office/drawing/2014/main" id="{828F8B82-4A93-B2F0-6A98-0ECC98FD3FA3}"/>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⓲</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035A44FD-EFE3-4DE5-8D40-32FFC5534E5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2" name="オブジェクト 1" hidden="1">
                        <a:extLst>
                          <a:ext uri="{FF2B5EF4-FFF2-40B4-BE49-F238E27FC236}">
                            <a16:creationId xmlns:a16="http://schemas.microsoft.com/office/drawing/2014/main" id="{035A44FD-EFE3-4DE5-8D40-32FFC5534E5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91" name="Google Shape;1091;g143eb037c4f_1_105"/>
          <p:cNvSpPr txBox="1"/>
          <p:nvPr/>
        </p:nvSpPr>
        <p:spPr>
          <a:xfrm>
            <a:off x="323765" y="1908150"/>
            <a:ext cx="2569147" cy="3986076"/>
          </a:xfrm>
          <a:prstGeom prst="rect">
            <a:avLst/>
          </a:prstGeom>
          <a:noFill/>
          <a:ln>
            <a:noFill/>
          </a:ln>
        </p:spPr>
        <p:txBody>
          <a:bodyPr spcFirstLastPara="1" wrap="square" lIns="0" tIns="12050" rIns="0" bIns="0" anchor="t" anchorCtr="0">
            <a:spAutoFit/>
          </a:bodyPr>
          <a:lstStyle/>
          <a:p>
            <a:pPr marL="9525" marR="4343" lvl="0" algn="l" rtl="0">
              <a:spcBef>
                <a:spcPts val="0"/>
              </a:spcBef>
              <a:spcAft>
                <a:spcPts val="0"/>
              </a:spcAft>
              <a:buClr>
                <a:srgbClr val="000000"/>
              </a:buClr>
              <a:buSzPts val="2400"/>
              <a:buFont typeface="Arial"/>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⓴</a:t>
            </a:r>
            <a:r>
              <a:rPr lang="en-US" altLang="ja-JP" sz="1800" b="1" i="0" u="none" strike="noStrike" cap="none" dirty="0">
                <a:solidFill>
                  <a:srgbClr val="FF000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希望の薬局</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latin typeface="BIZ UDゴシック" panose="020B0400000000000000" pitchFamily="49" charset="-128"/>
                <a:ea typeface="BIZ UDゴシック" panose="020B0400000000000000" pitchFamily="49" charset="-128"/>
                <a:cs typeface="Meiryo"/>
                <a:sym typeface="Meiryo"/>
              </a:rPr>
              <a:t>を</a:t>
            </a:r>
            <a:endParaRPr lang="en-US" altLang="ja-JP" sz="1800" b="1" dirty="0">
              <a:latin typeface="BIZ UDゴシック" panose="020B0400000000000000" pitchFamily="49" charset="-128"/>
              <a:ea typeface="BIZ UDゴシック" panose="020B0400000000000000" pitchFamily="49" charset="-128"/>
              <a:cs typeface="Meiryo"/>
              <a:sym typeface="Meiryo"/>
            </a:endParaRPr>
          </a:p>
          <a:p>
            <a:pPr marL="9525" marR="4343" lvl="0" algn="l" rtl="0">
              <a:spcBef>
                <a:spcPts val="0"/>
              </a:spcBef>
              <a:spcAft>
                <a:spcPts val="0"/>
              </a:spcAft>
              <a:buClr>
                <a:srgbClr val="000000"/>
              </a:buClr>
              <a:buSzPts val="2400"/>
              <a:buFont typeface="Arial"/>
              <a:buNone/>
              <a:tabLst>
                <a:tab pos="350838" algn="l"/>
              </a:tabLst>
            </a:pPr>
            <a:r>
              <a:rPr lang="en-US" altLang="ja-JP" sz="1800" b="1" dirty="0">
                <a:latin typeface="BIZ UDゴシック" panose="020B0400000000000000" pitchFamily="49" charset="-128"/>
                <a:ea typeface="BIZ UDゴシック" panose="020B0400000000000000" pitchFamily="49" charset="-128"/>
                <a:cs typeface="Meiryo"/>
                <a:sym typeface="Meiryo"/>
              </a:rPr>
              <a:t>	</a:t>
            </a:r>
            <a:r>
              <a:rPr lang="ja-JP" altLang="en-US" sz="1800" b="1" dirty="0">
                <a:latin typeface="BIZ UDゴシック" panose="020B0400000000000000" pitchFamily="49" charset="-128"/>
                <a:ea typeface="BIZ UDゴシック" panose="020B0400000000000000" pitchFamily="49" charset="-128"/>
                <a:cs typeface="Meiryo"/>
                <a:sym typeface="Meiryo"/>
              </a:rPr>
              <a:t>選択</a:t>
            </a:r>
            <a:endPar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3" lvl="2" algn="l" rtl="0">
              <a:spcBef>
                <a:spcPts val="0"/>
              </a:spcBef>
              <a:spcAft>
                <a:spcPts val="0"/>
              </a:spcAft>
              <a:buClr>
                <a:srgbClr val="000000"/>
              </a:buClr>
              <a:buSzPts val="2400"/>
              <a:buFont typeface="Arial"/>
              <a:buNone/>
              <a:tabLst>
                <a:tab pos="350838" algn="l"/>
              </a:tabLst>
            </a:pPr>
            <a:r>
              <a:rPr lang="en-US" altLang="ja-JP"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	</a:t>
            </a:r>
            <a:r>
              <a:rPr lang="ja-JP" altLang="en-US" sz="14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または</a:t>
            </a:r>
            <a:r>
              <a:rPr lang="en-US" altLang="ja-JP" sz="14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希望の</a:t>
            </a:r>
            <a:endParaRPr lang="en-US" altLang="ja-JP" b="1"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3" lvl="2" algn="l" rtl="0">
              <a:spcBef>
                <a:spcPts val="0"/>
              </a:spcBef>
              <a:spcAft>
                <a:spcPts val="0"/>
              </a:spcAft>
              <a:buClr>
                <a:srgbClr val="000000"/>
              </a:buClr>
              <a:buSzPts val="2400"/>
              <a:buFont typeface="Arial"/>
              <a:buNone/>
              <a:tabLst>
                <a:tab pos="350838" algn="l"/>
              </a:tabLst>
            </a:pPr>
            <a:r>
              <a:rPr lang="en-US" altLang="ja-JP"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薬局なし</a:t>
            </a:r>
            <a:r>
              <a:rPr lang="en-US" altLang="ja-JP" b="1"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b="1" dirty="0">
                <a:solidFill>
                  <a:schemeClr val="tx1"/>
                </a:solidFill>
                <a:latin typeface="BIZ UDゴシック" panose="020B0400000000000000" pitchFamily="49" charset="-128"/>
                <a:ea typeface="BIZ UDゴシック" panose="020B0400000000000000" pitchFamily="49" charset="-128"/>
                <a:cs typeface="Meiryo"/>
                <a:sym typeface="Meiryo"/>
              </a:rPr>
              <a:t>をタップ</a:t>
            </a:r>
            <a:endParaRPr lang="ja-JP" altLang="en-US" sz="1200" b="1" i="0" u="none" strike="sngStrike" cap="none" dirty="0">
              <a:solidFill>
                <a:schemeClr val="tx1"/>
              </a:solidFill>
              <a:latin typeface="BIZ UDゴシック" panose="020B0400000000000000" pitchFamily="49" charset="-128"/>
              <a:ea typeface="BIZ UDゴシック" panose="020B0400000000000000" pitchFamily="49" charset="-128"/>
              <a:cs typeface="Meiryo"/>
              <a:sym typeface="Meiryo"/>
            </a:endParaRPr>
          </a:p>
          <a:p>
            <a:pPr marL="9525" marR="4344" lvl="2" algn="l" rtl="0">
              <a:spcBef>
                <a:spcPts val="0"/>
              </a:spcBef>
              <a:spcAft>
                <a:spcPts val="0"/>
              </a:spcAft>
              <a:buClr>
                <a:srgbClr val="000000"/>
              </a:buClr>
              <a:buSzPts val="2400"/>
              <a:buFont typeface="Arial"/>
              <a:buNone/>
              <a:tabLst>
                <a:tab pos="350838"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ご希望の薬局を</a:t>
            </a:r>
            <a:endParaRPr lang="en-US" altLang="ja-JP"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2" algn="l" rtl="0">
              <a:spcBef>
                <a:spcPts val="0"/>
              </a:spcBef>
              <a:spcAft>
                <a:spcPts val="0"/>
              </a:spcAft>
              <a:buClr>
                <a:srgbClr val="000000"/>
              </a:buClr>
              <a:buSzPts val="2400"/>
              <a:buFont typeface="Arial"/>
              <a:buNone/>
              <a:tabLst>
                <a:tab pos="350838" algn="l"/>
              </a:tabLst>
            </a:pPr>
            <a:r>
              <a:rPr lang="en-US" altLang="ja-JP" sz="1800" b="1" dirty="0">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選択</a:t>
            </a:r>
          </a:p>
          <a:p>
            <a:pPr marL="9525" marR="4344" lvl="0" algn="l" rtl="0">
              <a:spcBef>
                <a:spcPts val="85"/>
              </a:spcBef>
              <a:spcAft>
                <a:spcPts val="0"/>
              </a:spcAft>
              <a:buClr>
                <a:srgbClr val="000000"/>
              </a:buClr>
              <a:buSzPts val="2400"/>
              <a:buFont typeface="Arial"/>
              <a:buNone/>
              <a:tabLst>
                <a:tab pos="350838" algn="l"/>
              </a:tabLst>
            </a:pPr>
            <a:r>
              <a:rPr lang="ja-JP" altLang="en-US"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この薬局</a:t>
            </a: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を選択</a:t>
            </a:r>
            <a:r>
              <a:rPr lang="en-US" altLang="ja-JP" sz="1800" b="1" dirty="0">
                <a:solidFill>
                  <a:schemeClr val="tx1"/>
                </a:solidFill>
                <a:latin typeface="BIZ UDゴシック" panose="020B0400000000000000" pitchFamily="49" charset="-128"/>
                <a:ea typeface="BIZ UDゴシック" panose="020B0400000000000000" pitchFamily="49" charset="-128"/>
                <a:cs typeface="Meiryo"/>
                <a:sym typeface="Meiryo"/>
              </a:rPr>
              <a:t>｣</a:t>
            </a:r>
          </a:p>
          <a:p>
            <a:pPr marL="9525" marR="4344" lvl="0" algn="l" rtl="0">
              <a:spcBef>
                <a:spcPts val="85"/>
              </a:spcBef>
              <a:spcAft>
                <a:spcPts val="0"/>
              </a:spcAft>
              <a:buClr>
                <a:srgbClr val="000000"/>
              </a:buClr>
              <a:buSzPts val="2400"/>
              <a:buFont typeface="Arial"/>
              <a:buNone/>
              <a:tabLst>
                <a:tab pos="350838" algn="l"/>
              </a:tabLst>
            </a:pPr>
            <a:r>
              <a:rPr lang="en-US" altLang="ja-JP"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を選択</a:t>
            </a:r>
          </a:p>
          <a:p>
            <a:pPr marL="9525" marR="4344" lvl="0" algn="l" rtl="0">
              <a:spcBef>
                <a:spcPts val="0"/>
              </a:spcBef>
              <a:spcAft>
                <a:spcPts val="0"/>
              </a:spcAft>
              <a:buClr>
                <a:srgbClr val="000000"/>
              </a:buClr>
              <a:buSzPts val="2400"/>
              <a:buFont typeface="Arial"/>
              <a:buNone/>
              <a:tabLst>
                <a:tab pos="350838" algn="l"/>
              </a:tabLst>
            </a:pP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0838" algn="l"/>
              </a:tabLst>
            </a:pPr>
            <a:r>
              <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薬局で薬を受け取る</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0838" algn="l"/>
              </a:tabLst>
            </a:pPr>
            <a:r>
              <a:rPr lang="ja-JP" altLang="en-US"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場合、一部の薬局には</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0838" algn="l"/>
              </a:tabLst>
            </a:pPr>
            <a:r>
              <a:rPr lang="ja-JP" altLang="en-US"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処方箋を医療機関から</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0838" algn="l"/>
              </a:tabLst>
            </a:pPr>
            <a:r>
              <a:rPr lang="en-US" altLang="ja-JP" b="1" dirty="0">
                <a:latin typeface="BIZ UDゴシック" panose="020B0400000000000000" pitchFamily="49" charset="-128"/>
                <a:ea typeface="BIZ UDゴシック" panose="020B0400000000000000" pitchFamily="49" charset="-128"/>
                <a:cs typeface="Meiryo"/>
                <a:sym typeface="Meiryo"/>
              </a:rPr>
              <a:t>	 </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直接</a:t>
            </a:r>
            <a:r>
              <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FAX</a:t>
            </a:r>
            <a:r>
              <a:rPr lang="ja-JP" altLang="en-US"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rPr>
              <a:t>することが</a:t>
            </a:r>
            <a:endParaRPr lang="en-US" altLang="ja-JP"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a:p>
            <a:pPr marL="9525" marR="4344" lvl="0" algn="l" rtl="0">
              <a:spcBef>
                <a:spcPts val="0"/>
              </a:spcBef>
              <a:spcAft>
                <a:spcPts val="0"/>
              </a:spcAft>
              <a:buClr>
                <a:srgbClr val="000000"/>
              </a:buClr>
              <a:buSzPts val="2400"/>
              <a:buFont typeface="Arial"/>
              <a:buNone/>
              <a:tabLst>
                <a:tab pos="350838" algn="l"/>
              </a:tabLst>
            </a:pPr>
            <a:r>
              <a:rPr lang="ja-JP" altLang="en-US" b="1" dirty="0">
                <a:latin typeface="BIZ UDゴシック" panose="020B0400000000000000" pitchFamily="49" charset="-128"/>
                <a:ea typeface="BIZ UDゴシック" panose="020B0400000000000000" pitchFamily="49" charset="-128"/>
                <a:cs typeface="Meiryo"/>
                <a:sym typeface="Meiryo"/>
              </a:rPr>
              <a:t>　　可能です</a:t>
            </a:r>
            <a:endParaRPr lang="ja-JP" altLang="en-US" sz="1800" b="1" i="0" u="none" strike="noStrike" cap="none" dirty="0">
              <a:solidFill>
                <a:srgbClr val="000000"/>
              </a:solidFill>
              <a:latin typeface="BIZ UDゴシック" panose="020B0400000000000000" pitchFamily="49" charset="-128"/>
              <a:ea typeface="BIZ UDゴシック" panose="020B0400000000000000" pitchFamily="49" charset="-128"/>
              <a:cs typeface="Meiryo"/>
              <a:sym typeface="Meiryo"/>
            </a:endParaRPr>
          </a:p>
        </p:txBody>
      </p:sp>
      <p:sp>
        <p:nvSpPr>
          <p:cNvPr id="30"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pic>
        <p:nvPicPr>
          <p:cNvPr id="32" name="Google Shape;634;p18" descr="希望の薬局の画面で「この薬局を選択」をタップしている画像"/>
          <p:cNvPicPr preferRelativeResize="0">
            <a:picLocks noChangeAspect="1"/>
          </p:cNvPicPr>
          <p:nvPr/>
        </p:nvPicPr>
        <p:blipFill>
          <a:blip r:embed="rId6">
            <a:alphaModFix/>
          </a:blip>
          <a:stretch>
            <a:fillRect/>
          </a:stretch>
        </p:blipFill>
        <p:spPr>
          <a:xfrm>
            <a:off x="6916658" y="1992051"/>
            <a:ext cx="1620000" cy="3507802"/>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33" name="Google Shape;635;p18" descr="希望の薬局を選択するための薬局の一覧が表示されている画面の画像"/>
          <p:cNvPicPr preferRelativeResize="0">
            <a:picLocks noChangeAspect="1"/>
          </p:cNvPicPr>
          <p:nvPr/>
        </p:nvPicPr>
        <p:blipFill>
          <a:blip r:embed="rId7">
            <a:alphaModFix/>
          </a:blip>
          <a:stretch>
            <a:fillRect/>
          </a:stretch>
        </p:blipFill>
        <p:spPr>
          <a:xfrm>
            <a:off x="4758315" y="1992051"/>
            <a:ext cx="1620000" cy="3507828"/>
          </a:xfrm>
          <a:prstGeom prst="rect">
            <a:avLst/>
          </a:prstGeom>
          <a:noFill/>
          <a:ln w="9525" cap="flat" cmpd="sng">
            <a:solidFill>
              <a:schemeClr val="tx1">
                <a:lumMod val="50000"/>
                <a:lumOff val="50000"/>
              </a:schemeClr>
            </a:solidFill>
            <a:prstDash val="solid"/>
            <a:round/>
            <a:headEnd type="none" w="sm" len="sm"/>
            <a:tailEnd type="none" w="sm" len="sm"/>
          </a:ln>
        </p:spPr>
      </p:pic>
      <p:pic>
        <p:nvPicPr>
          <p:cNvPr id="34" name="Google Shape;636;p18" descr="お薬の受け取り方法画面で「希望の薬局を選択」をタップしている画像"/>
          <p:cNvPicPr preferRelativeResize="0"/>
          <p:nvPr/>
        </p:nvPicPr>
        <p:blipFill>
          <a:blip r:embed="rId8">
            <a:alphaModFix/>
          </a:blip>
          <a:stretch>
            <a:fillRect/>
          </a:stretch>
        </p:blipFill>
        <p:spPr>
          <a:xfrm>
            <a:off x="2601417" y="1992051"/>
            <a:ext cx="1619075" cy="2016295"/>
          </a:xfrm>
          <a:prstGeom prst="rect">
            <a:avLst/>
          </a:prstGeom>
          <a:noFill/>
          <a:ln w="9525" cap="flat" cmpd="sng">
            <a:solidFill>
              <a:schemeClr val="tx1">
                <a:lumMod val="50000"/>
                <a:lumOff val="50000"/>
              </a:schemeClr>
            </a:solidFill>
            <a:prstDash val="solid"/>
            <a:round/>
            <a:headEnd type="none" w="sm" len="sm"/>
            <a:tailEnd type="none" w="sm" len="sm"/>
          </a:ln>
        </p:spPr>
      </p:pic>
      <p:sp>
        <p:nvSpPr>
          <p:cNvPr id="35" name="Google Shape;638;p18"/>
          <p:cNvSpPr txBox="1"/>
          <p:nvPr/>
        </p:nvSpPr>
        <p:spPr>
          <a:xfrm>
            <a:off x="2566707" y="1613874"/>
            <a:ext cx="1945800" cy="2265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薬局を選択する</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36" name="Google Shape;640;p18"/>
          <p:cNvSpPr/>
          <p:nvPr/>
        </p:nvSpPr>
        <p:spPr>
          <a:xfrm>
            <a:off x="4796745" y="2166456"/>
            <a:ext cx="1512000" cy="320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sp>
        <p:nvSpPr>
          <p:cNvPr id="37" name="Google Shape;644;p18"/>
          <p:cNvSpPr/>
          <p:nvPr/>
        </p:nvSpPr>
        <p:spPr>
          <a:xfrm>
            <a:off x="6961297" y="5041623"/>
            <a:ext cx="1512000" cy="288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sp>
        <p:nvSpPr>
          <p:cNvPr id="38" name="Google Shape;648;p18"/>
          <p:cNvSpPr/>
          <p:nvPr/>
        </p:nvSpPr>
        <p:spPr>
          <a:xfrm>
            <a:off x="2627641" y="2636715"/>
            <a:ext cx="1548000" cy="792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rgbClr val="FFFFFF"/>
              </a:solidFill>
              <a:latin typeface="BIZ UDゴシック" panose="020B0400000000000000" pitchFamily="49" charset="-128"/>
              <a:ea typeface="BIZ UDゴシック" panose="020B0400000000000000" pitchFamily="49" charset="-128"/>
              <a:cs typeface="Calibri"/>
              <a:sym typeface="Calibri"/>
            </a:endParaRPr>
          </a:p>
        </p:txBody>
      </p:sp>
      <p:grpSp>
        <p:nvGrpSpPr>
          <p:cNvPr id="39" name="図形グループ 38"/>
          <p:cNvGrpSpPr>
            <a:grpSpLocks noChangeAspect="1"/>
          </p:cNvGrpSpPr>
          <p:nvPr/>
        </p:nvGrpSpPr>
        <p:grpSpPr>
          <a:xfrm>
            <a:off x="4310195" y="3304349"/>
            <a:ext cx="360000" cy="270000"/>
            <a:chOff x="3355262" y="5469690"/>
            <a:chExt cx="720000" cy="540000"/>
          </a:xfrm>
        </p:grpSpPr>
        <p:cxnSp>
          <p:nvCxnSpPr>
            <p:cNvPr id="40" name="カギ線コネクタ 39"/>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nvGrpSpPr>
          <p:cNvPr id="42" name="図形グループ 41"/>
          <p:cNvGrpSpPr>
            <a:grpSpLocks noChangeAspect="1"/>
          </p:cNvGrpSpPr>
          <p:nvPr/>
        </p:nvGrpSpPr>
        <p:grpSpPr>
          <a:xfrm>
            <a:off x="6476038" y="3304349"/>
            <a:ext cx="360000" cy="270000"/>
            <a:chOff x="3355262" y="5469690"/>
            <a:chExt cx="720000" cy="540000"/>
          </a:xfrm>
        </p:grpSpPr>
        <p:cxnSp>
          <p:nvCxnSpPr>
            <p:cNvPr id="43" name="カギ線コネクタ 42"/>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49" name="円/楕円 48"/>
          <p:cNvSpPr/>
          <p:nvPr/>
        </p:nvSpPr>
        <p:spPr>
          <a:xfrm>
            <a:off x="3433085" y="5135646"/>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 name="タイトル 9">
            <a:extLst>
              <a:ext uri="{FF2B5EF4-FFF2-40B4-BE49-F238E27FC236}">
                <a16:creationId xmlns:a16="http://schemas.microsoft.com/office/drawing/2014/main" id="{53608B31-6057-DBC1-B64A-32C9C3DA01F3}"/>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grpSp>
        <p:nvGrpSpPr>
          <p:cNvPr id="6" name="図形グループ 58">
            <a:extLst>
              <a:ext uri="{FF2B5EF4-FFF2-40B4-BE49-F238E27FC236}">
                <a16:creationId xmlns:a16="http://schemas.microsoft.com/office/drawing/2014/main" id="{747D84C4-E581-CC83-13B4-04F5AB79C849}"/>
              </a:ext>
            </a:extLst>
          </p:cNvPr>
          <p:cNvGrpSpPr/>
          <p:nvPr/>
        </p:nvGrpSpPr>
        <p:grpSpPr>
          <a:xfrm>
            <a:off x="2381419" y="2405882"/>
            <a:ext cx="492444" cy="461665"/>
            <a:chOff x="7471820" y="2229458"/>
            <a:chExt cx="492444" cy="461665"/>
          </a:xfrm>
        </p:grpSpPr>
        <p:sp>
          <p:nvSpPr>
            <p:cNvPr id="7" name="円/楕円 59">
              <a:extLst>
                <a:ext uri="{FF2B5EF4-FFF2-40B4-BE49-F238E27FC236}">
                  <a16:creationId xmlns:a16="http://schemas.microsoft.com/office/drawing/2014/main" id="{93F350A2-13DF-A91F-A884-00838D38D82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 name="正方形/長方形 7">
              <a:extLst>
                <a:ext uri="{FF2B5EF4-FFF2-40B4-BE49-F238E27FC236}">
                  <a16:creationId xmlns:a16="http://schemas.microsoft.com/office/drawing/2014/main" id="{99560CC2-7D64-F5D2-BD72-189EF6B943E4}"/>
                </a:ext>
              </a:extLst>
            </p:cNvPr>
            <p:cNvSpPr/>
            <p:nvPr/>
          </p:nvSpPr>
          <p:spPr>
            <a:xfrm>
              <a:off x="7471820"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⓴</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10" name="楕円 9">
            <a:extLst>
              <a:ext uri="{FF2B5EF4-FFF2-40B4-BE49-F238E27FC236}">
                <a16:creationId xmlns:a16="http://schemas.microsoft.com/office/drawing/2014/main" id="{0B6F8E76-986A-9E5B-27B3-307DF1F60745}"/>
              </a:ext>
            </a:extLst>
          </p:cNvPr>
          <p:cNvSpPr/>
          <p:nvPr/>
        </p:nvSpPr>
        <p:spPr>
          <a:xfrm>
            <a:off x="6748050" y="4812084"/>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21</a:t>
            </a:r>
            <a:endParaRPr kumimoji="1" lang="ja-JP" altLang="en-US" sz="2000" b="1" dirty="0">
              <a:latin typeface="BIZ UDゴシック" panose="020B0400000000000000" pitchFamily="49" charset="-128"/>
              <a:ea typeface="BIZ UDゴシック" panose="020B0400000000000000" pitchFamily="49" charset="-128"/>
            </a:endParaRPr>
          </a:p>
        </p:txBody>
      </p:sp>
      <p:sp>
        <p:nvSpPr>
          <p:cNvPr id="11" name="楕円 10">
            <a:extLst>
              <a:ext uri="{FF2B5EF4-FFF2-40B4-BE49-F238E27FC236}">
                <a16:creationId xmlns:a16="http://schemas.microsoft.com/office/drawing/2014/main" id="{1DBB792D-6D16-59DA-F0D7-541C985299CD}"/>
              </a:ext>
            </a:extLst>
          </p:cNvPr>
          <p:cNvSpPr/>
          <p:nvPr/>
        </p:nvSpPr>
        <p:spPr>
          <a:xfrm>
            <a:off x="319538" y="3732506"/>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21</a:t>
            </a:r>
            <a:endParaRPr kumimoji="1" lang="ja-JP" altLang="en-US" sz="2000" b="1"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位置情報許可画面で、下部に「一度だけ許可」と「APPの使用中は許可」、「許可しない」ボタンが表示されている画面の画像">
            <a:extLst>
              <a:ext uri="{FF2B5EF4-FFF2-40B4-BE49-F238E27FC236}">
                <a16:creationId xmlns:a16="http://schemas.microsoft.com/office/drawing/2014/main" id="{B32C0537-6F03-45F2-8106-E5A9E4B960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1976" y="1968177"/>
            <a:ext cx="1194762" cy="2124022"/>
          </a:xfrm>
          <a:prstGeom prst="rect">
            <a:avLst/>
          </a:prstGeom>
        </p:spPr>
      </p:pic>
      <p:pic>
        <p:nvPicPr>
          <p:cNvPr id="7" name="図 6" descr="Bluetoothの使用許可画面の画像">
            <a:extLst>
              <a:ext uri="{FF2B5EF4-FFF2-40B4-BE49-F238E27FC236}">
                <a16:creationId xmlns:a16="http://schemas.microsoft.com/office/drawing/2014/main" id="{083FED96-AA10-4A09-9FF4-1407F929DC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9991" y="1967114"/>
            <a:ext cx="1194763" cy="2125085"/>
          </a:xfrm>
          <a:prstGeom prst="rect">
            <a:avLst/>
          </a:prstGeom>
        </p:spPr>
      </p:pic>
      <p:pic>
        <p:nvPicPr>
          <p:cNvPr id="9" name="図 8" descr="「MAP」の通知許可画面の画像">
            <a:extLst>
              <a:ext uri="{FF2B5EF4-FFF2-40B4-BE49-F238E27FC236}">
                <a16:creationId xmlns:a16="http://schemas.microsoft.com/office/drawing/2014/main" id="{51247352-DE81-4E18-8FD2-3561F84A27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4976" y="4213450"/>
            <a:ext cx="1185999" cy="2109497"/>
          </a:xfrm>
          <a:prstGeom prst="rect">
            <a:avLst/>
          </a:prstGeom>
        </p:spPr>
      </p:pic>
      <p:pic>
        <p:nvPicPr>
          <p:cNvPr id="11" name="図 10" descr="「MAP」がサインインのために「yahoo.co.jp」を使用することを許可するかどうかを確認する画面の画像">
            <a:extLst>
              <a:ext uri="{FF2B5EF4-FFF2-40B4-BE49-F238E27FC236}">
                <a16:creationId xmlns:a16="http://schemas.microsoft.com/office/drawing/2014/main" id="{BEFCDD35-D864-47B2-84B0-9F3CE4A2CA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9991" y="4228804"/>
            <a:ext cx="1183604" cy="2104186"/>
          </a:xfrm>
          <a:prstGeom prst="rect">
            <a:avLst/>
          </a:prstGeom>
        </p:spPr>
      </p:pic>
      <p:pic>
        <p:nvPicPr>
          <p:cNvPr id="13" name="図 12" descr="Mapbox社による位置情報取得の許可画面の画像">
            <a:extLst>
              <a:ext uri="{FF2B5EF4-FFF2-40B4-BE49-F238E27FC236}">
                <a16:creationId xmlns:a16="http://schemas.microsoft.com/office/drawing/2014/main" id="{E91A0959-C035-48D5-A347-2B085BE1A21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52573" y="4213450"/>
            <a:ext cx="1194165" cy="2124022"/>
          </a:xfrm>
          <a:prstGeom prst="rect">
            <a:avLst/>
          </a:prstGeom>
        </p:spPr>
      </p:pic>
      <p:pic>
        <p:nvPicPr>
          <p:cNvPr id="15" name="図 14" descr="「ヤフーマップ」を起動した後に表示される、位置情報許可画面でで、下部に「次へ」ボタンのが表示されている画面の画像">
            <a:extLst>
              <a:ext uri="{FF2B5EF4-FFF2-40B4-BE49-F238E27FC236}">
                <a16:creationId xmlns:a16="http://schemas.microsoft.com/office/drawing/2014/main" id="{2FF46F15-F95A-4B44-B1F5-CC7BB0E00A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2666" y="1967114"/>
            <a:ext cx="1185999" cy="2109497"/>
          </a:xfrm>
          <a:prstGeom prst="rect">
            <a:avLst/>
          </a:prstGeom>
        </p:spPr>
      </p:pic>
      <p:sp>
        <p:nvSpPr>
          <p:cNvPr id="27" name="object 18">
            <a:extLst>
              <a:ext uri="{FF2B5EF4-FFF2-40B4-BE49-F238E27FC236}">
                <a16:creationId xmlns:a16="http://schemas.microsoft.com/office/drawing/2014/main" id="{84120372-64DA-4E54-A83F-BF6241F74A06}"/>
              </a:ext>
            </a:extLst>
          </p:cNvPr>
          <p:cNvSpPr txBox="1"/>
          <p:nvPr/>
        </p:nvSpPr>
        <p:spPr>
          <a:xfrm>
            <a:off x="367564" y="1377367"/>
            <a:ext cx="3483749" cy="5121274"/>
          </a:xfrm>
          <a:prstGeom prst="rect">
            <a:avLst/>
          </a:prstGeom>
        </p:spPr>
        <p:txBody>
          <a:bodyPr vert="horz" wrap="square" lIns="0" tIns="12065" rIns="0" bIns="0" rtlCol="0">
            <a:spAutoFit/>
          </a:bodyPr>
          <a:lstStyle/>
          <a:p>
            <a:pPr marL="10860"/>
            <a:r>
              <a:rPr lang="ja-JP" altLang="en-US" sz="2400" b="1" spc="-22"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800" b="1" spc="-22" dirty="0">
                <a:latin typeface="BIZ UDゴシック" panose="020B0400000000000000" pitchFamily="49" charset="-128"/>
                <a:ea typeface="BIZ UDゴシック" panose="020B0400000000000000" pitchFamily="49" charset="-128"/>
                <a:cs typeface="Meiryo" charset="-128"/>
              </a:rPr>
              <a:t>ホーム</a:t>
            </a:r>
            <a:r>
              <a:rPr lang="ja-JP" altLang="en-US" sz="1800" b="1" dirty="0">
                <a:latin typeface="BIZ UDゴシック" panose="020B0400000000000000" pitchFamily="49" charset="-128"/>
                <a:ea typeface="BIZ UDゴシック" panose="020B0400000000000000" pitchFamily="49" charset="-128"/>
                <a:cs typeface="Meiryo" charset="-128"/>
              </a:rPr>
              <a:t>画面の「</a:t>
            </a:r>
            <a:r>
              <a:rPr lang="ja-JP" altLang="en-US" sz="1800" b="1" spc="8" dirty="0">
                <a:latin typeface="BIZ UDゴシック" panose="020B0400000000000000" pitchFamily="49" charset="-128"/>
                <a:ea typeface="BIZ UDゴシック" panose="020B0400000000000000" pitchFamily="49" charset="-128"/>
                <a:cs typeface="Meiryo" charset="-128"/>
              </a:rPr>
              <a:t>ヤフー</a:t>
            </a:r>
            <a:endParaRPr lang="en-US" altLang="ja-JP" sz="1800" b="1" spc="8" dirty="0">
              <a:latin typeface="BIZ UDゴシック" panose="020B0400000000000000" pitchFamily="49" charset="-128"/>
              <a:ea typeface="BIZ UDゴシック" panose="020B0400000000000000" pitchFamily="49" charset="-128"/>
              <a:cs typeface="Meiryo" charset="-128"/>
            </a:endParaRPr>
          </a:p>
          <a:p>
            <a:pPr marL="10860"/>
            <a:r>
              <a:rPr lang="ja-JP" altLang="en-US" sz="1800" b="1" spc="8" dirty="0">
                <a:latin typeface="BIZ UDゴシック" panose="020B0400000000000000" pitchFamily="49" charset="-128"/>
                <a:ea typeface="BIZ UDゴシック" panose="020B0400000000000000" pitchFamily="49" charset="-128"/>
                <a:cs typeface="Meiryo" charset="-128"/>
              </a:rPr>
              <a:t>　マップ」</a:t>
            </a:r>
            <a:r>
              <a:rPr lang="ja-JP" altLang="en-US" sz="1800" b="1" spc="30" dirty="0">
                <a:latin typeface="BIZ UDゴシック" panose="020B0400000000000000" pitchFamily="49" charset="-128"/>
                <a:ea typeface="BIZ UDゴシック" panose="020B0400000000000000" pitchFamily="49" charset="-128"/>
                <a:cs typeface="Meiryo" charset="-128"/>
              </a:rPr>
              <a:t>をダブル</a:t>
            </a:r>
            <a:r>
              <a:rPr lang="ja-JP" altLang="en-US" sz="1800" b="1" spc="-22" dirty="0">
                <a:latin typeface="BIZ UDゴシック" panose="020B0400000000000000" pitchFamily="49" charset="-128"/>
                <a:ea typeface="BIZ UDゴシック" panose="020B0400000000000000" pitchFamily="49" charset="-128"/>
                <a:cs typeface="Meiryo" charset="-128"/>
              </a:rPr>
              <a:t>タ</a:t>
            </a:r>
            <a:r>
              <a:rPr lang="ja-JP" altLang="en-US" sz="1800" b="1" spc="13"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ja-JP" altLang="en-US" sz="1800" b="1"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latin typeface="BIZ UDゴシック" panose="020B0400000000000000" pitchFamily="49" charset="-128"/>
                <a:ea typeface="BIZ UDゴシック" panose="020B0400000000000000" pitchFamily="49" charset="-128"/>
                <a:cs typeface="Meiryo" charset="-128"/>
              </a:rPr>
              <a:t>次へ</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25" dirty="0">
                <a:latin typeface="BIZ UDゴシック" panose="020B0400000000000000" pitchFamily="49" charset="-128"/>
                <a:ea typeface="BIZ UDゴシック" panose="020B0400000000000000" pitchFamily="49" charset="-128"/>
                <a:cs typeface="Meiryo" charset="-128"/>
              </a:rPr>
              <a:t>をダブル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800" b="1" dirty="0">
                <a:latin typeface="BIZ UDゴシック" panose="020B0400000000000000" pitchFamily="49" charset="-128"/>
                <a:ea typeface="BIZ UDゴシック" panose="020B0400000000000000" pitchFamily="49" charset="-128"/>
                <a:cs typeface="Meiryo" charset="-128"/>
              </a:rPr>
              <a:t>1</a:t>
            </a:r>
            <a:r>
              <a:rPr lang="ja-JP" altLang="en-US" sz="1800" b="1" dirty="0">
                <a:latin typeface="BIZ UDゴシック" panose="020B0400000000000000" pitchFamily="49" charset="-128"/>
                <a:ea typeface="BIZ UDゴシック" panose="020B0400000000000000" pitchFamily="49" charset="-128"/>
                <a:cs typeface="Meiryo" charset="-128"/>
              </a:rPr>
              <a:t>度だけ許可</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5" dirty="0">
                <a:latin typeface="BIZ UDゴシック" panose="020B0400000000000000" pitchFamily="49" charset="-128"/>
                <a:ea typeface="BIZ UDゴシック" panose="020B0400000000000000" pitchFamily="49" charset="-128"/>
                <a:cs typeface="Meiryo" charset="-128"/>
              </a:rPr>
              <a:t>もしくは</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a:tabLst>
                <a:tab pos="352425" algn="l"/>
              </a:tabLst>
            </a:pPr>
            <a:r>
              <a:rPr lang="ja-JP" altLang="en-US" sz="1800" b="1" kern="100" spc="5"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800" b="1" spc="5" dirty="0">
                <a:latin typeface="BIZ UDゴシック" panose="020B0400000000000000" pitchFamily="49" charset="-128"/>
                <a:ea typeface="BIZ UDゴシック" panose="020B0400000000000000" pitchFamily="49" charset="-128"/>
                <a:cs typeface="Meiryo" charset="-128"/>
              </a:rPr>
              <a:t>App</a:t>
            </a:r>
            <a:r>
              <a:rPr lang="ja-JP" altLang="en-US" sz="1800" b="1" spc="5" dirty="0">
                <a:latin typeface="BIZ UDゴシック" panose="020B0400000000000000" pitchFamily="49" charset="-128"/>
                <a:ea typeface="BIZ UDゴシック" panose="020B0400000000000000" pitchFamily="49" charset="-128"/>
                <a:cs typeface="Meiryo" charset="-128"/>
              </a:rPr>
              <a:t>の使用中は許可</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kern="100" spc="25" dirty="0">
                <a:latin typeface="BIZ UDゴシック" panose="020B0400000000000000" pitchFamily="49" charset="-128"/>
                <a:ea typeface="BIZ UDゴシック" panose="020B0400000000000000" pitchFamily="49" charset="-128"/>
                <a:cs typeface="Times New Roman" panose="02020603050405020304" pitchFamily="18" charset="0"/>
              </a:rPr>
              <a:t>から</a:t>
            </a:r>
            <a:endParaRPr lang="en-US" altLang="ja-JP" sz="1800" b="1" kern="100" spc="25" dirty="0">
              <a:latin typeface="BIZ UDゴシック" panose="020B0400000000000000" pitchFamily="49" charset="-128"/>
              <a:ea typeface="BIZ UDゴシック" panose="020B0400000000000000" pitchFamily="49" charset="-128"/>
              <a:cs typeface="Times New Roman" panose="02020603050405020304" pitchFamily="18" charset="0"/>
            </a:endParaRPr>
          </a:p>
          <a:p>
            <a:pPr marL="9525">
              <a:tabLst>
                <a:tab pos="352425" algn="l"/>
              </a:tabLst>
            </a:pPr>
            <a:r>
              <a:rPr lang="ja-JP" altLang="en-US" sz="1800" b="1" kern="100" spc="25" dirty="0">
                <a:latin typeface="BIZ UDゴシック" panose="020B0400000000000000" pitchFamily="49" charset="-128"/>
                <a:ea typeface="BIZ UDゴシック" panose="020B0400000000000000" pitchFamily="49" charset="-128"/>
                <a:cs typeface="Times New Roman" panose="02020603050405020304" pitchFamily="18" charset="0"/>
              </a:rPr>
              <a:t>　スワイプで選択し</a:t>
            </a:r>
            <a:r>
              <a:rPr lang="ja-JP" altLang="en-US" sz="1800" b="1" spc="25" dirty="0">
                <a:latin typeface="BIZ UDゴシック" panose="020B0400000000000000" pitchFamily="49" charset="-128"/>
                <a:ea typeface="BIZ UDゴシック" panose="020B0400000000000000" pitchFamily="49" charset="-128"/>
                <a:cs typeface="Meiryo" charset="-128"/>
              </a:rPr>
              <a:t>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2400" b="1" spc="5"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4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25" dirty="0">
                <a:latin typeface="BIZ UDゴシック" panose="020B0400000000000000" pitchFamily="49" charset="-128"/>
                <a:ea typeface="BIZ UDゴシック" panose="020B0400000000000000" pitchFamily="49" charset="-128"/>
                <a:cs typeface="Meiryo" charset="-128"/>
              </a:rPr>
              <a:t>許可しない</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25" dirty="0">
                <a:latin typeface="BIZ UDゴシック" panose="020B0400000000000000" pitchFamily="49" charset="-128"/>
                <a:ea typeface="BIZ UDゴシック" panose="020B0400000000000000" pitchFamily="49" charset="-128"/>
                <a:cs typeface="Meiryo" charset="-128"/>
              </a:rPr>
              <a:t>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800" b="1" spc="25" dirty="0">
                <a:latin typeface="BIZ UDゴシック" panose="020B0400000000000000" pitchFamily="49" charset="-128"/>
                <a:ea typeface="BIZ UDゴシック" panose="020B0400000000000000" pitchFamily="49" charset="-128"/>
                <a:cs typeface="Meiryo" charset="-128"/>
              </a:rPr>
              <a:t>OK</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spc="25" dirty="0">
                <a:latin typeface="BIZ UDゴシック" panose="020B0400000000000000" pitchFamily="49" charset="-128"/>
                <a:ea typeface="BIZ UDゴシック" panose="020B0400000000000000" pitchFamily="49" charset="-128"/>
                <a:cs typeface="Meiryo" charset="-128"/>
              </a:rPr>
              <a:t>を</a:t>
            </a:r>
            <a:endParaRPr lang="en-US" altLang="ja-JP" sz="1800" b="1" spc="25" dirty="0">
              <a:latin typeface="BIZ UDゴシック" panose="020B0400000000000000" pitchFamily="49" charset="-128"/>
              <a:ea typeface="BIZ UDゴシック" panose="020B0400000000000000" pitchFamily="49" charset="-128"/>
              <a:cs typeface="Meiryo" charset="-128"/>
            </a:endParaRPr>
          </a:p>
          <a:p>
            <a:pPr marL="9525" marR="4344">
              <a:tabLst>
                <a:tab pos="352425" algn="l"/>
              </a:tabLst>
            </a:pPr>
            <a:r>
              <a:rPr lang="ja-JP" altLang="en-US" sz="1800" b="1" spc="25" dirty="0">
                <a:latin typeface="BIZ UDゴシック" panose="020B0400000000000000" pitchFamily="49" charset="-128"/>
                <a:ea typeface="BIZ UDゴシック" panose="020B0400000000000000" pitchFamily="49" charset="-128"/>
                <a:cs typeface="Meiryo" charset="-128"/>
              </a:rPr>
              <a:t>　選択しダブル</a:t>
            </a:r>
            <a:r>
              <a:rPr lang="ja-JP" altLang="en-US" sz="1800" b="1" spc="-17" dirty="0">
                <a:latin typeface="BIZ UDゴシック" panose="020B0400000000000000" pitchFamily="49" charset="-128"/>
                <a:ea typeface="BIZ UDゴシック" panose="020B0400000000000000" pitchFamily="49" charset="-128"/>
                <a:cs typeface="Meiryo" charset="-128"/>
              </a:rPr>
              <a:t>タ</a:t>
            </a:r>
            <a:r>
              <a:rPr lang="ja-JP" altLang="en-US" sz="1800" b="1" spc="8" dirty="0">
                <a:latin typeface="BIZ UDゴシック" panose="020B0400000000000000" pitchFamily="49" charset="-128"/>
                <a:ea typeface="BIZ UDゴシック" panose="020B0400000000000000" pitchFamily="49" charset="-128"/>
                <a:cs typeface="Meiryo" charset="-128"/>
              </a:rPr>
              <a:t>ッ</a:t>
            </a:r>
            <a:r>
              <a:rPr lang="ja-JP" altLang="en-US" sz="1800" b="1" spc="-5" dirty="0">
                <a:latin typeface="BIZ UDゴシック" panose="020B0400000000000000" pitchFamily="49" charset="-128"/>
                <a:ea typeface="BIZ UDゴシック" panose="020B0400000000000000" pitchFamily="49" charset="-128"/>
                <a:cs typeface="Meiryo" charset="-128"/>
              </a:rPr>
              <a:t>プ</a:t>
            </a:r>
            <a:endParaRPr lang="en-US" altLang="ja-JP" sz="1800" b="1" spc="-5" dirty="0">
              <a:latin typeface="BIZ UDゴシック" panose="020B0400000000000000" pitchFamily="49" charset="-128"/>
              <a:ea typeface="BIZ UDゴシック" panose="020B0400000000000000" pitchFamily="49" charset="-128"/>
              <a:cs typeface="Meiryo" charset="-128"/>
            </a:endParaRPr>
          </a:p>
          <a:p>
            <a:pPr marL="9525" marR="4344" lvl="0">
              <a:tabLst>
                <a:tab pos="352425" algn="l"/>
              </a:tabLst>
              <a:defRPr/>
            </a:pPr>
            <a:r>
              <a:rPr kumimoji="1" lang="ja-JP" altLang="en-US" sz="2400" b="1" i="0" u="none" strike="noStrike" kern="1200" cap="none" spc="5"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❺</a:t>
            </a:r>
            <a:r>
              <a:rPr kumimoji="1" lang="en-US" altLang="ja-JP" sz="2400" b="1" i="0" u="none" strike="noStrike" kern="1200" cap="none" spc="5"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許可しない</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en-US" altLang="ja-JP"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OK</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a:t>
            </a:r>
            <a:endParaRPr kumimoji="1" lang="en-US" altLang="ja-JP"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9525" marR="4344" lvl="0">
              <a:tabLst>
                <a:tab pos="352425" algn="l"/>
              </a:tabLst>
              <a:defRPr/>
            </a:pP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　選択し</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a:t>
            </a:r>
            <a:endParaRPr kumimoji="1" lang="ja-JP" altLang="en-US" sz="800" b="0"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AoyagiKouzanFontT"/>
            </a:endParaRPr>
          </a:p>
          <a:p>
            <a:pPr marL="9525" marR="4344" lvl="0">
              <a:tabLst>
                <a:tab pos="352425" algn="l"/>
              </a:tabLst>
              <a:defRPr/>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r>
              <a:rPr kumimoji="1" lang="en-US" altLang="ja-JP" sz="2400" b="1" i="0" u="none" strike="noStrike" kern="1200" cap="none"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本アプリの利用を続ける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p>
          <a:p>
            <a:pPr marL="9525" marR="4344" lvl="0">
              <a:tabLst>
                <a:tab pos="352425" algn="l"/>
              </a:tabLst>
              <a:defRPr/>
            </a:pPr>
            <a:r>
              <a:rPr kumimoji="1" lang="en-US" altLang="ja-JP" sz="1800" b="1" i="0" u="none" strike="noStrike" kern="1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Times New Roman" panose="02020603050405020304" pitchFamily="18" charset="0"/>
              </a:rPr>
              <a:t>  </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ダブル</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endParaRPr kumimoji="1" lang="ja-JP" altLang="en-US" sz="800" b="0"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AoyagiKouzanFontT"/>
            </a:endParaRPr>
          </a:p>
          <a:p>
            <a:pPr marL="9525" marR="4344" lvl="0">
              <a:tabLst>
                <a:tab pos="352425" algn="l"/>
              </a:tabLst>
              <a:defRPr/>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r>
              <a:rPr kumimoji="1" lang="en-US" altLang="ja-JP" sz="2400" b="1" i="0" u="none" strike="noStrike" kern="1200" cap="none"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	</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キャンセル</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続ける</a:t>
            </a:r>
            <a:r>
              <a:rPr lang="en-US" altLang="ja-JP" sz="18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a:t>
            </a:r>
            <a:endParaRPr kumimoji="1" lang="en-US" altLang="ja-JP"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9525" marR="4344" lvl="0">
              <a:tabLst>
                <a:tab pos="352425" algn="l"/>
              </a:tabLst>
              <a:defRPr/>
            </a:pPr>
            <a:r>
              <a:rPr lang="ja-JP" altLang="en-US" sz="1800" b="1" dirty="0">
                <a:solidFill>
                  <a:prstClr val="black"/>
                </a:solidFill>
                <a:latin typeface="BIZ UDゴシック" panose="020B0400000000000000" pitchFamily="49" charset="-128"/>
                <a:ea typeface="BIZ UDゴシック" panose="020B0400000000000000" pitchFamily="49" charset="-128"/>
                <a:cs typeface="Meiryo" charset="-128"/>
              </a:rPr>
              <a:t>　選択しダブル</a:t>
            </a:r>
            <a:r>
              <a:rPr kumimoji="1" lang="ja-JP" altLang="en-US"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endParaRPr kumimoji="1" lang="en-US" altLang="ja-JP" sz="1800" b="1"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72000" marR="4344" lvl="0" indent="457200">
              <a:tabLst>
                <a:tab pos="352425" algn="l"/>
              </a:tabLst>
              <a:defRPr/>
            </a:pPr>
            <a:r>
              <a:rPr lang="en-US" altLang="ja-JP" sz="1400" b="1" dirty="0">
                <a:solidFill>
                  <a:prstClr val="black"/>
                </a:solidFill>
                <a:latin typeface="BIZ UDゴシック" panose="020B0400000000000000" pitchFamily="49" charset="-128"/>
                <a:ea typeface="BIZ UDゴシック" panose="020B0400000000000000" pitchFamily="49" charset="-128"/>
                <a:cs typeface="AoyagiKouzanFontT"/>
              </a:rPr>
              <a:t>Yahoo!</a:t>
            </a:r>
            <a:r>
              <a:rPr lang="ja-JP" altLang="en-US" sz="1400" b="1" dirty="0">
                <a:solidFill>
                  <a:prstClr val="black"/>
                </a:solidFill>
                <a:latin typeface="BIZ UDゴシック" panose="020B0400000000000000" pitchFamily="49" charset="-128"/>
                <a:ea typeface="BIZ UDゴシック" panose="020B0400000000000000" pitchFamily="49" charset="-128"/>
                <a:cs typeface="AoyagiKouzanFontT"/>
              </a:rPr>
              <a:t>の登録をしていない場合</a:t>
            </a:r>
            <a:endParaRPr lang="en-US" altLang="ja-JP" sz="1400" b="1" dirty="0">
              <a:solidFill>
                <a:prstClr val="black"/>
              </a:solidFill>
              <a:latin typeface="BIZ UDゴシック" panose="020B0400000000000000" pitchFamily="49" charset="-128"/>
              <a:ea typeface="BIZ UDゴシック" panose="020B0400000000000000" pitchFamily="49" charset="-128"/>
              <a:cs typeface="AoyagiKouzanFontT"/>
            </a:endParaRPr>
          </a:p>
          <a:p>
            <a:pPr marL="72000" marR="4344" lvl="0" indent="457200">
              <a:tabLst>
                <a:tab pos="352425" algn="l"/>
              </a:tabLst>
              <a:defRPr/>
            </a:pPr>
            <a:r>
              <a:rPr lang="ja-JP" altLang="en-US" sz="1400" b="1" dirty="0">
                <a:solidFill>
                  <a:prstClr val="black"/>
                </a:solidFill>
                <a:latin typeface="BIZ UDゴシック" panose="020B0400000000000000" pitchFamily="49" charset="-128"/>
                <a:ea typeface="BIZ UDゴシック" panose="020B0400000000000000" pitchFamily="49" charset="-128"/>
                <a:cs typeface="AoyagiKouzanFontT"/>
              </a:rPr>
              <a:t>「キャンセル」を選択</a:t>
            </a:r>
            <a:endParaRPr kumimoji="1" lang="ja-JP" altLang="en-US" sz="1400" b="0" i="0" u="none" strike="noStrike" kern="1200" cap="none"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AoyagiKouzanFontT"/>
            </a:endParaRPr>
          </a:p>
        </p:txBody>
      </p:sp>
      <p:sp>
        <p:nvSpPr>
          <p:cNvPr id="28" name="object 2" descr="「ヤフーマップ」のアイコンの画像">
            <a:extLst>
              <a:ext uri="{FF2B5EF4-FFF2-40B4-BE49-F238E27FC236}">
                <a16:creationId xmlns:a16="http://schemas.microsoft.com/office/drawing/2014/main" id="{14DE5795-9EF0-4900-9A62-4543BB2C7AA8}"/>
              </a:ext>
            </a:extLst>
          </p:cNvPr>
          <p:cNvSpPr>
            <a:spLocks noChangeAspect="1"/>
          </p:cNvSpPr>
          <p:nvPr/>
        </p:nvSpPr>
        <p:spPr>
          <a:xfrm>
            <a:off x="8017510" y="506566"/>
            <a:ext cx="649803" cy="672611"/>
          </a:xfrm>
          <a:prstGeom prst="rect">
            <a:avLst/>
          </a:prstGeom>
          <a:blipFill>
            <a:blip r:embed="rId9"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sz="1539" dirty="0">
              <a:latin typeface="BIZ UDゴシック" panose="020B0400000000000000" pitchFamily="49" charset="-128"/>
              <a:ea typeface="BIZ UDゴシック" panose="020B0400000000000000" pitchFamily="49" charset="-128"/>
            </a:endParaRPr>
          </a:p>
        </p:txBody>
      </p:sp>
      <p:sp>
        <p:nvSpPr>
          <p:cNvPr id="29" name="正方形/長方形 28"/>
          <p:cNvSpPr/>
          <p:nvPr/>
        </p:nvSpPr>
        <p:spPr>
          <a:xfrm>
            <a:off x="4166199" y="3553769"/>
            <a:ext cx="698931" cy="193209"/>
          </a:xfrm>
          <a:prstGeom prst="rect">
            <a:avLst/>
          </a:pr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3" name="図形グループ 32"/>
          <p:cNvGrpSpPr>
            <a:grpSpLocks noChangeAspect="1"/>
          </p:cNvGrpSpPr>
          <p:nvPr/>
        </p:nvGrpSpPr>
        <p:grpSpPr>
          <a:xfrm>
            <a:off x="5202773" y="2859873"/>
            <a:ext cx="360000" cy="340110"/>
            <a:chOff x="2743754" y="4622188"/>
            <a:chExt cx="720000" cy="680222"/>
          </a:xfrm>
        </p:grpSpPr>
        <p:cxnSp>
          <p:nvCxnSpPr>
            <p:cNvPr id="34" name="直線コネクタ 33"/>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flipV="1">
              <a:off x="3105970" y="494462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7" name="正方形/長方形 36"/>
          <p:cNvSpPr/>
          <p:nvPr/>
        </p:nvSpPr>
        <p:spPr>
          <a:xfrm>
            <a:off x="5835979" y="3288395"/>
            <a:ext cx="848257" cy="36197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p:cNvSpPr/>
          <p:nvPr/>
        </p:nvSpPr>
        <p:spPr>
          <a:xfrm>
            <a:off x="7570951" y="3163556"/>
            <a:ext cx="893118" cy="1293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6" name="図形グループ 45"/>
          <p:cNvGrpSpPr>
            <a:grpSpLocks noChangeAspect="1"/>
          </p:cNvGrpSpPr>
          <p:nvPr/>
        </p:nvGrpSpPr>
        <p:grpSpPr>
          <a:xfrm>
            <a:off x="6915633" y="2859873"/>
            <a:ext cx="360000" cy="339565"/>
            <a:chOff x="2743754" y="4622188"/>
            <a:chExt cx="720000" cy="679132"/>
          </a:xfrm>
        </p:grpSpPr>
        <p:cxnSp>
          <p:nvCxnSpPr>
            <p:cNvPr id="47" name="直線コネクタ 46"/>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V="1">
              <a:off x="3105970" y="49435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4" name="タイトル 9">
            <a:extLst>
              <a:ext uri="{FF2B5EF4-FFF2-40B4-BE49-F238E27FC236}">
                <a16:creationId xmlns:a16="http://schemas.microsoft.com/office/drawing/2014/main" id="{90554312-C88A-4EFB-BC96-DA40DB4A5902}"/>
              </a:ext>
            </a:extLst>
          </p:cNvPr>
          <p:cNvSpPr txBox="1">
            <a:spLocks/>
          </p:cNvSpPr>
          <p:nvPr/>
        </p:nvSpPr>
        <p:spPr>
          <a:xfrm>
            <a:off x="1869468" y="142572"/>
            <a:ext cx="684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a:tabLst>
                <a:tab pos="217488" algn="l"/>
              </a:tabLst>
            </a:pPr>
            <a:r>
              <a:rPr kumimoji="0" lang="ja-JP" altLang="en-US" sz="1800" kern="0" dirty="0">
                <a:latin typeface="BIZ UDゴシック" panose="020B0400000000000000" pitchFamily="49" charset="-128"/>
                <a:ea typeface="BIZ UDゴシック" panose="020B0400000000000000" pitchFamily="49" charset="-128"/>
              </a:rPr>
              <a:t>オンライン診療実施医療</a:t>
            </a:r>
            <a:r>
              <a:rPr lang="ja-JP" altLang="en-US" sz="1800" dirty="0">
                <a:latin typeface="BIZ UDゴシック" panose="020B0400000000000000" pitchFamily="49" charset="-128"/>
                <a:ea typeface="BIZ UDゴシック" panose="020B0400000000000000" pitchFamily="49" charset="-128"/>
              </a:rPr>
              <a:t>機関</a:t>
            </a:r>
            <a:r>
              <a:rPr kumimoji="0" lang="ja-JP" altLang="en-US" sz="1800" kern="0" dirty="0">
                <a:latin typeface="BIZ UDゴシック" panose="020B0400000000000000" pitchFamily="49" charset="-128"/>
                <a:ea typeface="BIZ UDゴシック" panose="020B0400000000000000" pitchFamily="49" charset="-128"/>
              </a:rPr>
              <a:t>の検索</a:t>
            </a:r>
          </a:p>
          <a:p>
            <a:pPr>
              <a:tabLst>
                <a:tab pos="217488" algn="l"/>
              </a:tabLst>
            </a:pPr>
            <a:r>
              <a:rPr kumimoji="0" lang="ja-JP" altLang="en-US" sz="3200" kern="0" dirty="0">
                <a:latin typeface="BIZ UDゴシック" panose="020B0400000000000000" pitchFamily="49" charset="-128"/>
                <a:ea typeface="BIZ UDゴシック" panose="020B0400000000000000" pitchFamily="49" charset="-128"/>
              </a:rPr>
              <a:t>ヤフーマップで医療機関をさがす</a:t>
            </a:r>
          </a:p>
        </p:txBody>
      </p:sp>
      <p:sp>
        <p:nvSpPr>
          <p:cNvPr id="50" name="正方形/長方形 49">
            <a:extLst>
              <a:ext uri="{FF2B5EF4-FFF2-40B4-BE49-F238E27FC236}">
                <a16:creationId xmlns:a16="http://schemas.microsoft.com/office/drawing/2014/main" id="{1D09F095-1488-4D2D-B9A3-AE2AE387B6AA}"/>
              </a:ext>
            </a:extLst>
          </p:cNvPr>
          <p:cNvSpPr/>
          <p:nvPr/>
        </p:nvSpPr>
        <p:spPr>
          <a:xfrm>
            <a:off x="4126715" y="5412928"/>
            <a:ext cx="893118" cy="1293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正方形/長方形 53">
            <a:extLst>
              <a:ext uri="{FF2B5EF4-FFF2-40B4-BE49-F238E27FC236}">
                <a16:creationId xmlns:a16="http://schemas.microsoft.com/office/drawing/2014/main" id="{016509D5-C92C-4917-8E95-0AC5C16F3827}"/>
              </a:ext>
            </a:extLst>
          </p:cNvPr>
          <p:cNvSpPr/>
          <p:nvPr/>
        </p:nvSpPr>
        <p:spPr>
          <a:xfrm>
            <a:off x="5825527" y="5641433"/>
            <a:ext cx="820780" cy="2670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8" name="正方形/長方形 57">
            <a:extLst>
              <a:ext uri="{FF2B5EF4-FFF2-40B4-BE49-F238E27FC236}">
                <a16:creationId xmlns:a16="http://schemas.microsoft.com/office/drawing/2014/main" id="{455C9109-7344-474B-AD12-6F6F0D0A230F}"/>
              </a:ext>
            </a:extLst>
          </p:cNvPr>
          <p:cNvSpPr/>
          <p:nvPr/>
        </p:nvSpPr>
        <p:spPr>
          <a:xfrm>
            <a:off x="7493311" y="5471852"/>
            <a:ext cx="893118" cy="1293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62" name="図形グループ 32">
            <a:extLst>
              <a:ext uri="{FF2B5EF4-FFF2-40B4-BE49-F238E27FC236}">
                <a16:creationId xmlns:a16="http://schemas.microsoft.com/office/drawing/2014/main" id="{0CB5A727-303D-4BA6-B9DC-B374D379B9A7}"/>
              </a:ext>
            </a:extLst>
          </p:cNvPr>
          <p:cNvGrpSpPr>
            <a:grpSpLocks noChangeAspect="1"/>
          </p:cNvGrpSpPr>
          <p:nvPr/>
        </p:nvGrpSpPr>
        <p:grpSpPr>
          <a:xfrm>
            <a:off x="5213636" y="5132286"/>
            <a:ext cx="360000" cy="339566"/>
            <a:chOff x="2743754" y="4628538"/>
            <a:chExt cx="720000" cy="679134"/>
          </a:xfrm>
        </p:grpSpPr>
        <p:cxnSp>
          <p:nvCxnSpPr>
            <p:cNvPr id="63" name="直線コネクタ 62">
              <a:extLst>
                <a:ext uri="{FF2B5EF4-FFF2-40B4-BE49-F238E27FC236}">
                  <a16:creationId xmlns:a16="http://schemas.microsoft.com/office/drawing/2014/main" id="{EAC6DD21-E39E-4562-83C6-477BFC42DAB2}"/>
                </a:ext>
              </a:extLst>
            </p:cNvPr>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EAA32D89-92EE-4205-BA51-B06DEF122128}"/>
                </a:ext>
              </a:extLst>
            </p:cNvPr>
            <p:cNvCxnSpPr/>
            <p:nvPr/>
          </p:nvCxnSpPr>
          <p:spPr>
            <a:xfrm flipV="1">
              <a:off x="3105970" y="4949889"/>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4D415397-8794-4751-BFF9-7D3FEE777B2B}"/>
                </a:ext>
              </a:extLst>
            </p:cNvPr>
            <p:cNvCxnSpPr/>
            <p:nvPr/>
          </p:nvCxnSpPr>
          <p:spPr>
            <a:xfrm>
              <a:off x="3105970" y="462853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6" name="図形グループ 45">
            <a:extLst>
              <a:ext uri="{FF2B5EF4-FFF2-40B4-BE49-F238E27FC236}">
                <a16:creationId xmlns:a16="http://schemas.microsoft.com/office/drawing/2014/main" id="{036327E5-994D-4689-8101-3F28699F68E9}"/>
              </a:ext>
            </a:extLst>
          </p:cNvPr>
          <p:cNvGrpSpPr>
            <a:grpSpLocks noChangeAspect="1"/>
          </p:cNvGrpSpPr>
          <p:nvPr/>
        </p:nvGrpSpPr>
        <p:grpSpPr>
          <a:xfrm>
            <a:off x="6953208" y="5145734"/>
            <a:ext cx="360000" cy="339565"/>
            <a:chOff x="2743754" y="4628538"/>
            <a:chExt cx="720000" cy="679132"/>
          </a:xfrm>
        </p:grpSpPr>
        <p:cxnSp>
          <p:nvCxnSpPr>
            <p:cNvPr id="67" name="直線コネクタ 66">
              <a:extLst>
                <a:ext uri="{FF2B5EF4-FFF2-40B4-BE49-F238E27FC236}">
                  <a16:creationId xmlns:a16="http://schemas.microsoft.com/office/drawing/2014/main" id="{AC49C708-113F-4066-A740-545A99AF7835}"/>
                </a:ext>
              </a:extLst>
            </p:cNvPr>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6012EEFC-5F0F-49EC-87D6-6067768BEF69}"/>
                </a:ext>
              </a:extLst>
            </p:cNvPr>
            <p:cNvCxnSpPr/>
            <p:nvPr/>
          </p:nvCxnSpPr>
          <p:spPr>
            <a:xfrm flipV="1">
              <a:off x="3105970" y="494988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DCE45512-82E5-47D3-A1F8-7E8CFE43DAB0}"/>
                </a:ext>
              </a:extLst>
            </p:cNvPr>
            <p:cNvCxnSpPr/>
            <p:nvPr/>
          </p:nvCxnSpPr>
          <p:spPr>
            <a:xfrm>
              <a:off x="3105970" y="462853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1"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2-B</a:t>
            </a:r>
            <a:endParaRPr lang="en-US" sz="3600" spc="-300" dirty="0">
              <a:latin typeface="BIZ UDゴシック" panose="020B0400000000000000" pitchFamily="49" charset="-128"/>
              <a:ea typeface="BIZ UDゴシック" panose="020B0400000000000000" pitchFamily="49" charset="-128"/>
            </a:endParaRPr>
          </a:p>
        </p:txBody>
      </p:sp>
      <p:grpSp>
        <p:nvGrpSpPr>
          <p:cNvPr id="72" name="図形グループ 71"/>
          <p:cNvGrpSpPr/>
          <p:nvPr/>
        </p:nvGrpSpPr>
        <p:grpSpPr>
          <a:xfrm>
            <a:off x="5676667" y="5494931"/>
            <a:ext cx="296586" cy="293005"/>
            <a:chOff x="6801905" y="3995693"/>
            <a:chExt cx="296586" cy="293005"/>
          </a:xfrm>
        </p:grpSpPr>
        <p:sp>
          <p:nvSpPr>
            <p:cNvPr id="73" name="円/楕円 72"/>
            <p:cNvSpPr/>
            <p:nvPr/>
          </p:nvSpPr>
          <p:spPr>
            <a:xfrm>
              <a:off x="6803136"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4" name="フリーフォーム 73"/>
            <p:cNvSpPr/>
            <p:nvPr/>
          </p:nvSpPr>
          <p:spPr>
            <a:xfrm>
              <a:off x="6801905" y="3995693"/>
              <a:ext cx="296586" cy="293005"/>
            </a:xfrm>
            <a:custGeom>
              <a:avLst/>
              <a:gdLst/>
              <a:ahLst/>
              <a:cxnLst/>
              <a:rect l="l" t="t" r="r" b="b"/>
              <a:pathLst>
                <a:path w="296586" h="293005">
                  <a:moveTo>
                    <a:pt x="144224" y="146991"/>
                  </a:moveTo>
                  <a:cubicBezTo>
                    <a:pt x="153991" y="146991"/>
                    <a:pt x="160882" y="148565"/>
                    <a:pt x="164897" y="151712"/>
                  </a:cubicBezTo>
                  <a:cubicBezTo>
                    <a:pt x="171408" y="156812"/>
                    <a:pt x="174664" y="165331"/>
                    <a:pt x="174664" y="177268"/>
                  </a:cubicBezTo>
                  <a:cubicBezTo>
                    <a:pt x="174664" y="187686"/>
                    <a:pt x="172168" y="195852"/>
                    <a:pt x="167176" y="201767"/>
                  </a:cubicBezTo>
                  <a:cubicBezTo>
                    <a:pt x="162184" y="207681"/>
                    <a:pt x="155456" y="210638"/>
                    <a:pt x="146991" y="210638"/>
                  </a:cubicBezTo>
                  <a:cubicBezTo>
                    <a:pt x="137550" y="210638"/>
                    <a:pt x="130225" y="206108"/>
                    <a:pt x="125016" y="197046"/>
                  </a:cubicBezTo>
                  <a:cubicBezTo>
                    <a:pt x="119807" y="187985"/>
                    <a:pt x="117202" y="175423"/>
                    <a:pt x="117202" y="159362"/>
                  </a:cubicBezTo>
                  <a:cubicBezTo>
                    <a:pt x="117202" y="158928"/>
                    <a:pt x="117283" y="158006"/>
                    <a:pt x="117446" y="156595"/>
                  </a:cubicBezTo>
                  <a:cubicBezTo>
                    <a:pt x="117609" y="155184"/>
                    <a:pt x="117690" y="153991"/>
                    <a:pt x="117690" y="153014"/>
                  </a:cubicBezTo>
                  <a:cubicBezTo>
                    <a:pt x="126698" y="148999"/>
                    <a:pt x="135542" y="146991"/>
                    <a:pt x="144224" y="146991"/>
                  </a:cubicBezTo>
                  <a:close/>
                  <a:moveTo>
                    <a:pt x="168315" y="46718"/>
                  </a:moveTo>
                  <a:cubicBezTo>
                    <a:pt x="138255" y="46718"/>
                    <a:pt x="115194" y="56756"/>
                    <a:pt x="99133" y="76832"/>
                  </a:cubicBezTo>
                  <a:cubicBezTo>
                    <a:pt x="83941" y="95932"/>
                    <a:pt x="76344" y="122411"/>
                    <a:pt x="76344" y="156269"/>
                  </a:cubicBezTo>
                  <a:cubicBezTo>
                    <a:pt x="76344" y="187632"/>
                    <a:pt x="83886" y="211344"/>
                    <a:pt x="98971" y="227405"/>
                  </a:cubicBezTo>
                  <a:cubicBezTo>
                    <a:pt x="110365" y="239559"/>
                    <a:pt x="126372" y="245636"/>
                    <a:pt x="146991" y="245636"/>
                  </a:cubicBezTo>
                  <a:cubicBezTo>
                    <a:pt x="165765" y="245636"/>
                    <a:pt x="181772" y="239342"/>
                    <a:pt x="195011" y="226754"/>
                  </a:cubicBezTo>
                  <a:cubicBezTo>
                    <a:pt x="208793" y="213514"/>
                    <a:pt x="215684" y="196693"/>
                    <a:pt x="215684" y="176292"/>
                  </a:cubicBezTo>
                  <a:cubicBezTo>
                    <a:pt x="215684" y="152960"/>
                    <a:pt x="207654" y="135651"/>
                    <a:pt x="191593" y="124364"/>
                  </a:cubicBezTo>
                  <a:cubicBezTo>
                    <a:pt x="182043" y="117636"/>
                    <a:pt x="168152" y="114272"/>
                    <a:pt x="149921" y="114272"/>
                  </a:cubicBezTo>
                  <a:cubicBezTo>
                    <a:pt x="138743" y="114272"/>
                    <a:pt x="128977" y="117528"/>
                    <a:pt x="120620" y="124039"/>
                  </a:cubicBezTo>
                  <a:cubicBezTo>
                    <a:pt x="127891" y="95824"/>
                    <a:pt x="142650" y="81716"/>
                    <a:pt x="164897" y="81716"/>
                  </a:cubicBezTo>
                  <a:cubicBezTo>
                    <a:pt x="177377" y="81716"/>
                    <a:pt x="186818" y="84049"/>
                    <a:pt x="193221" y="88715"/>
                  </a:cubicBezTo>
                  <a:lnTo>
                    <a:pt x="197616" y="88715"/>
                  </a:lnTo>
                  <a:lnTo>
                    <a:pt x="197616" y="51601"/>
                  </a:lnTo>
                  <a:cubicBezTo>
                    <a:pt x="187849" y="48346"/>
                    <a:pt x="178082" y="46718"/>
                    <a:pt x="168315" y="46718"/>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5" name="図形グループ 74"/>
          <p:cNvGrpSpPr/>
          <p:nvPr/>
        </p:nvGrpSpPr>
        <p:grpSpPr>
          <a:xfrm>
            <a:off x="3882145" y="5275461"/>
            <a:ext cx="296586" cy="293005"/>
            <a:chOff x="5878361" y="3995693"/>
            <a:chExt cx="296586" cy="293005"/>
          </a:xfrm>
        </p:grpSpPr>
        <p:sp>
          <p:nvSpPr>
            <p:cNvPr id="76" name="円/楕円 75"/>
            <p:cNvSpPr/>
            <p:nvPr/>
          </p:nvSpPr>
          <p:spPr>
            <a:xfrm>
              <a:off x="587959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7" name="フリーフォーム 76"/>
            <p:cNvSpPr/>
            <p:nvPr/>
          </p:nvSpPr>
          <p:spPr>
            <a:xfrm>
              <a:off x="5878361" y="3995693"/>
              <a:ext cx="296586" cy="293005"/>
            </a:xfrm>
            <a:custGeom>
              <a:avLst/>
              <a:gdLst/>
              <a:ahLst/>
              <a:cxnLst/>
              <a:rect l="l" t="t" r="r" b="b"/>
              <a:pathLst>
                <a:path w="296586" h="293005">
                  <a:moveTo>
                    <a:pt x="93273" y="51601"/>
                  </a:moveTo>
                  <a:lnTo>
                    <a:pt x="93273" y="159688"/>
                  </a:lnTo>
                  <a:cubicBezTo>
                    <a:pt x="107272" y="154153"/>
                    <a:pt x="121923" y="151386"/>
                    <a:pt x="137224" y="151386"/>
                  </a:cubicBezTo>
                  <a:cubicBezTo>
                    <a:pt x="149378" y="151386"/>
                    <a:pt x="158494" y="153719"/>
                    <a:pt x="164571" y="158386"/>
                  </a:cubicBezTo>
                  <a:cubicBezTo>
                    <a:pt x="169889" y="162509"/>
                    <a:pt x="172548" y="169075"/>
                    <a:pt x="172548" y="178082"/>
                  </a:cubicBezTo>
                  <a:cubicBezTo>
                    <a:pt x="172548" y="188392"/>
                    <a:pt x="169807" y="196503"/>
                    <a:pt x="164327" y="202418"/>
                  </a:cubicBezTo>
                  <a:cubicBezTo>
                    <a:pt x="158847" y="208332"/>
                    <a:pt x="151603" y="211289"/>
                    <a:pt x="142596" y="211289"/>
                  </a:cubicBezTo>
                  <a:cubicBezTo>
                    <a:pt x="133806" y="211289"/>
                    <a:pt x="124120" y="209580"/>
                    <a:pt x="113539" y="206162"/>
                  </a:cubicBezTo>
                  <a:cubicBezTo>
                    <a:pt x="102959" y="202743"/>
                    <a:pt x="95444" y="198810"/>
                    <a:pt x="90994" y="194360"/>
                  </a:cubicBezTo>
                  <a:lnTo>
                    <a:pt x="85948" y="194360"/>
                  </a:lnTo>
                  <a:lnTo>
                    <a:pt x="85948" y="231963"/>
                  </a:lnTo>
                  <a:cubicBezTo>
                    <a:pt x="103746" y="241512"/>
                    <a:pt x="123062" y="246287"/>
                    <a:pt x="143898" y="246287"/>
                  </a:cubicBezTo>
                  <a:cubicBezTo>
                    <a:pt x="165819" y="246287"/>
                    <a:pt x="183372" y="240292"/>
                    <a:pt x="196558" y="228300"/>
                  </a:cubicBezTo>
                  <a:cubicBezTo>
                    <a:pt x="209743" y="216308"/>
                    <a:pt x="216336" y="200003"/>
                    <a:pt x="216336" y="179384"/>
                  </a:cubicBezTo>
                  <a:cubicBezTo>
                    <a:pt x="216336" y="157789"/>
                    <a:pt x="207979" y="140860"/>
                    <a:pt x="191267" y="128597"/>
                  </a:cubicBezTo>
                  <a:cubicBezTo>
                    <a:pt x="181066" y="121109"/>
                    <a:pt x="164951" y="117365"/>
                    <a:pt x="142921" y="117365"/>
                  </a:cubicBezTo>
                  <a:cubicBezTo>
                    <a:pt x="139449" y="117365"/>
                    <a:pt x="135922" y="117690"/>
                    <a:pt x="132341" y="118342"/>
                  </a:cubicBezTo>
                  <a:lnTo>
                    <a:pt x="132341" y="85948"/>
                  </a:lnTo>
                  <a:lnTo>
                    <a:pt x="212592" y="85948"/>
                  </a:lnTo>
                  <a:lnTo>
                    <a:pt x="212592" y="51601"/>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8" name="図形グループ 77"/>
          <p:cNvGrpSpPr/>
          <p:nvPr/>
        </p:nvGrpSpPr>
        <p:grpSpPr>
          <a:xfrm>
            <a:off x="7389977" y="3003307"/>
            <a:ext cx="296586" cy="293005"/>
            <a:chOff x="5101121" y="3995693"/>
            <a:chExt cx="296586" cy="293005"/>
          </a:xfrm>
        </p:grpSpPr>
        <p:sp>
          <p:nvSpPr>
            <p:cNvPr id="79" name="円/楕円 78"/>
            <p:cNvSpPr/>
            <p:nvPr/>
          </p:nvSpPr>
          <p:spPr>
            <a:xfrm>
              <a:off x="510235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0" name="フリーフォーム 79"/>
            <p:cNvSpPr/>
            <p:nvPr/>
          </p:nvSpPr>
          <p:spPr>
            <a:xfrm>
              <a:off x="5101121" y="3995693"/>
              <a:ext cx="296586" cy="293005"/>
            </a:xfrm>
            <a:custGeom>
              <a:avLst/>
              <a:gdLst/>
              <a:ahLst/>
              <a:cxnLst/>
              <a:rect l="l" t="t" r="r" b="b"/>
              <a:pathLst>
                <a:path w="296586" h="293005">
                  <a:moveTo>
                    <a:pt x="144224" y="102715"/>
                  </a:moveTo>
                  <a:lnTo>
                    <a:pt x="144224" y="158060"/>
                  </a:lnTo>
                  <a:lnTo>
                    <a:pt x="100924" y="158060"/>
                  </a:lnTo>
                  <a:close/>
                  <a:moveTo>
                    <a:pt x="149595" y="46392"/>
                  </a:moveTo>
                  <a:lnTo>
                    <a:pt x="62996" y="153991"/>
                  </a:lnTo>
                  <a:lnTo>
                    <a:pt x="62996" y="190616"/>
                  </a:lnTo>
                  <a:lnTo>
                    <a:pt x="144224" y="190616"/>
                  </a:lnTo>
                  <a:lnTo>
                    <a:pt x="144224" y="241078"/>
                  </a:lnTo>
                  <a:lnTo>
                    <a:pt x="187686" y="241078"/>
                  </a:lnTo>
                  <a:lnTo>
                    <a:pt x="187686" y="190616"/>
                  </a:lnTo>
                  <a:lnTo>
                    <a:pt x="212592" y="190616"/>
                  </a:lnTo>
                  <a:lnTo>
                    <a:pt x="212592" y="158060"/>
                  </a:lnTo>
                  <a:lnTo>
                    <a:pt x="187686" y="158060"/>
                  </a:lnTo>
                  <a:lnTo>
                    <a:pt x="187686" y="46392"/>
                  </a:ln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1" name="図形グループ 80"/>
          <p:cNvGrpSpPr/>
          <p:nvPr/>
        </p:nvGrpSpPr>
        <p:grpSpPr>
          <a:xfrm>
            <a:off x="5618744" y="3358072"/>
            <a:ext cx="296586" cy="293005"/>
            <a:chOff x="4232441" y="3995693"/>
            <a:chExt cx="296586" cy="293005"/>
          </a:xfrm>
        </p:grpSpPr>
        <p:sp>
          <p:nvSpPr>
            <p:cNvPr id="82" name="円/楕円 81"/>
            <p:cNvSpPr/>
            <p:nvPr/>
          </p:nvSpPr>
          <p:spPr>
            <a:xfrm>
              <a:off x="42336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3" name="フリーフォーム 82"/>
            <p:cNvSpPr/>
            <p:nvPr/>
          </p:nvSpPr>
          <p:spPr>
            <a:xfrm>
              <a:off x="4232441" y="3995693"/>
              <a:ext cx="296586" cy="293005"/>
            </a:xfrm>
            <a:custGeom>
              <a:avLst/>
              <a:gdLst/>
              <a:ahLst/>
              <a:cxnLst/>
              <a:rect l="l" t="t" r="r" b="b"/>
              <a:pathLst>
                <a:path w="296586" h="293005">
                  <a:moveTo>
                    <a:pt x="147968" y="45253"/>
                  </a:moveTo>
                  <a:cubicBezTo>
                    <a:pt x="129194" y="45253"/>
                    <a:pt x="110420" y="50299"/>
                    <a:pt x="91645" y="60392"/>
                  </a:cubicBezTo>
                  <a:lnTo>
                    <a:pt x="91645" y="98320"/>
                  </a:lnTo>
                  <a:lnTo>
                    <a:pt x="96203" y="98320"/>
                  </a:lnTo>
                  <a:cubicBezTo>
                    <a:pt x="101087" y="93979"/>
                    <a:pt x="108575" y="89963"/>
                    <a:pt x="118667" y="86274"/>
                  </a:cubicBezTo>
                  <a:cubicBezTo>
                    <a:pt x="129302" y="82367"/>
                    <a:pt x="138743" y="80414"/>
                    <a:pt x="146991" y="80414"/>
                  </a:cubicBezTo>
                  <a:cubicBezTo>
                    <a:pt x="154045" y="80414"/>
                    <a:pt x="160230" y="81933"/>
                    <a:pt x="165548" y="84972"/>
                  </a:cubicBezTo>
                  <a:cubicBezTo>
                    <a:pt x="169997" y="87576"/>
                    <a:pt x="172222" y="92242"/>
                    <a:pt x="172222" y="98971"/>
                  </a:cubicBezTo>
                  <a:cubicBezTo>
                    <a:pt x="172222" y="106133"/>
                    <a:pt x="169536" y="111776"/>
                    <a:pt x="164164" y="115900"/>
                  </a:cubicBezTo>
                  <a:cubicBezTo>
                    <a:pt x="158793" y="120024"/>
                    <a:pt x="151603" y="122086"/>
                    <a:pt x="142596" y="122086"/>
                  </a:cubicBezTo>
                  <a:lnTo>
                    <a:pt x="125667" y="122086"/>
                  </a:lnTo>
                  <a:lnTo>
                    <a:pt x="125667" y="153339"/>
                  </a:lnTo>
                  <a:lnTo>
                    <a:pt x="144875" y="153339"/>
                  </a:lnTo>
                  <a:cubicBezTo>
                    <a:pt x="165385" y="153339"/>
                    <a:pt x="175640" y="162130"/>
                    <a:pt x="175640" y="179710"/>
                  </a:cubicBezTo>
                  <a:cubicBezTo>
                    <a:pt x="175640" y="189043"/>
                    <a:pt x="172656" y="196476"/>
                    <a:pt x="166687" y="202011"/>
                  </a:cubicBezTo>
                  <a:cubicBezTo>
                    <a:pt x="161153" y="207111"/>
                    <a:pt x="154045" y="209662"/>
                    <a:pt x="145363" y="209662"/>
                  </a:cubicBezTo>
                  <a:cubicBezTo>
                    <a:pt x="136356" y="209662"/>
                    <a:pt x="126562" y="207952"/>
                    <a:pt x="115981" y="204534"/>
                  </a:cubicBezTo>
                  <a:cubicBezTo>
                    <a:pt x="105400" y="201116"/>
                    <a:pt x="97289" y="197182"/>
                    <a:pt x="91645" y="192732"/>
                  </a:cubicBezTo>
                  <a:lnTo>
                    <a:pt x="86599" y="192732"/>
                  </a:lnTo>
                  <a:lnTo>
                    <a:pt x="86599" y="230660"/>
                  </a:lnTo>
                  <a:cubicBezTo>
                    <a:pt x="107218" y="240427"/>
                    <a:pt x="127023" y="245311"/>
                    <a:pt x="146014" y="245311"/>
                  </a:cubicBezTo>
                  <a:cubicBezTo>
                    <a:pt x="166850" y="245311"/>
                    <a:pt x="183888" y="239478"/>
                    <a:pt x="197127" y="227812"/>
                  </a:cubicBezTo>
                  <a:cubicBezTo>
                    <a:pt x="210367" y="216146"/>
                    <a:pt x="216987" y="201088"/>
                    <a:pt x="216987" y="182640"/>
                  </a:cubicBezTo>
                  <a:cubicBezTo>
                    <a:pt x="216987" y="157029"/>
                    <a:pt x="203856" y="142270"/>
                    <a:pt x="177594" y="138364"/>
                  </a:cubicBezTo>
                  <a:lnTo>
                    <a:pt x="177594" y="136410"/>
                  </a:lnTo>
                  <a:cubicBezTo>
                    <a:pt x="187795" y="135325"/>
                    <a:pt x="196151" y="131418"/>
                    <a:pt x="202662" y="124690"/>
                  </a:cubicBezTo>
                  <a:cubicBezTo>
                    <a:pt x="209716" y="117311"/>
                    <a:pt x="213243" y="107869"/>
                    <a:pt x="213243" y="96366"/>
                  </a:cubicBezTo>
                  <a:cubicBezTo>
                    <a:pt x="213243" y="80088"/>
                    <a:pt x="206243" y="66957"/>
                    <a:pt x="192244" y="56973"/>
                  </a:cubicBezTo>
                  <a:cubicBezTo>
                    <a:pt x="181283" y="49160"/>
                    <a:pt x="166525" y="45253"/>
                    <a:pt x="147968" y="45253"/>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7"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84" name="図形グループ 83"/>
          <p:cNvGrpSpPr/>
          <p:nvPr/>
        </p:nvGrpSpPr>
        <p:grpSpPr>
          <a:xfrm>
            <a:off x="3979684" y="3408060"/>
            <a:ext cx="296586" cy="293005"/>
            <a:chOff x="3546641" y="3995693"/>
            <a:chExt cx="296586" cy="293005"/>
          </a:xfrm>
        </p:grpSpPr>
        <p:sp>
          <p:nvSpPr>
            <p:cNvPr id="85" name="円/楕円 84"/>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6" name="フリーフォーム 85"/>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6" name="図形グループ 58">
            <a:extLst>
              <a:ext uri="{FF2B5EF4-FFF2-40B4-BE49-F238E27FC236}">
                <a16:creationId xmlns:a16="http://schemas.microsoft.com/office/drawing/2014/main" id="{67BDE28C-FFDB-979D-AE61-24915037225A}"/>
              </a:ext>
            </a:extLst>
          </p:cNvPr>
          <p:cNvGrpSpPr/>
          <p:nvPr/>
        </p:nvGrpSpPr>
        <p:grpSpPr>
          <a:xfrm>
            <a:off x="7185429" y="5264098"/>
            <a:ext cx="492444" cy="461665"/>
            <a:chOff x="7471819" y="2252537"/>
            <a:chExt cx="492444" cy="461665"/>
          </a:xfrm>
        </p:grpSpPr>
        <p:sp>
          <p:nvSpPr>
            <p:cNvPr id="8" name="円/楕円 59">
              <a:extLst>
                <a:ext uri="{FF2B5EF4-FFF2-40B4-BE49-F238E27FC236}">
                  <a16:creationId xmlns:a16="http://schemas.microsoft.com/office/drawing/2014/main" id="{84350F3C-3BFD-9C4C-A69F-1DE51233D108}"/>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F3E63013-BFF4-9EF1-8B77-4EEA9B30FAF8}"/>
                </a:ext>
              </a:extLst>
            </p:cNvPr>
            <p:cNvSpPr/>
            <p:nvPr/>
          </p:nvSpPr>
          <p:spPr>
            <a:xfrm>
              <a:off x="7471819" y="225253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 name="テキスト ボックス 1">
            <a:extLst>
              <a:ext uri="{FF2B5EF4-FFF2-40B4-BE49-F238E27FC236}">
                <a16:creationId xmlns:a16="http://schemas.microsoft.com/office/drawing/2014/main" id="{740EC422-B18D-DFB0-4B68-9F8405FC7466}"/>
              </a:ext>
            </a:extLst>
          </p:cNvPr>
          <p:cNvSpPr txBox="1"/>
          <p:nvPr/>
        </p:nvSpPr>
        <p:spPr>
          <a:xfrm>
            <a:off x="4029267" y="1431730"/>
            <a:ext cx="3178954" cy="307777"/>
          </a:xfrm>
          <a:prstGeom prst="rect">
            <a:avLst/>
          </a:prstGeom>
          <a:noFill/>
          <a:ln>
            <a:solidFill>
              <a:srgbClr val="009650"/>
            </a:solidFill>
          </a:ln>
        </p:spPr>
        <p:txBody>
          <a:bodyPr wrap="square" rtlCol="0">
            <a:spAutoFit/>
          </a:bodyPr>
          <a:lstStyle/>
          <a:p>
            <a:r>
              <a:rPr kumimoji="1" lang="ja-JP" altLang="en-US" sz="1400" b="1" dirty="0">
                <a:latin typeface="BIZ UDゴシック" panose="020B0400000000000000" pitchFamily="49" charset="-128"/>
                <a:ea typeface="BIZ UDゴシック" panose="020B0400000000000000" pitchFamily="49" charset="-128"/>
              </a:rPr>
              <a:t>初めて起動する場合は通知が出ます。</a:t>
            </a:r>
          </a:p>
        </p:txBody>
      </p:sp>
    </p:spTree>
    <p:extLst>
      <p:ext uri="{BB962C8B-B14F-4D97-AF65-F5344CB8AC3E}">
        <p14:creationId xmlns:p14="http://schemas.microsoft.com/office/powerpoint/2010/main" val="12055262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890E4730-D23C-429E-8D2D-5777219BC12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353" imgH="353" progId="TCLayout.ActiveDocument.1">
                  <p:embed/>
                </p:oleObj>
              </mc:Choice>
              <mc:Fallback>
                <p:oleObj name="think-cell スライド" r:id="rId4" imgW="353" imgH="353" progId="TCLayout.ActiveDocument.1">
                  <p:embed/>
                  <p:pic>
                    <p:nvPicPr>
                      <p:cNvPr id="3" name="オブジェクト 2" hidden="1">
                        <a:extLst>
                          <a:ext uri="{FF2B5EF4-FFF2-40B4-BE49-F238E27FC236}">
                            <a16:creationId xmlns:a16="http://schemas.microsoft.com/office/drawing/2014/main" id="{890E4730-D23C-429E-8D2D-5777219BC12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23" name="Google Shape;1123;g143eb037c4f_1_137"/>
          <p:cNvSpPr txBox="1"/>
          <p:nvPr/>
        </p:nvSpPr>
        <p:spPr>
          <a:xfrm>
            <a:off x="439206" y="1867297"/>
            <a:ext cx="2374800" cy="2197381"/>
          </a:xfrm>
          <a:prstGeom prst="rect">
            <a:avLst/>
          </a:prstGeom>
          <a:noFill/>
          <a:ln>
            <a:noFill/>
          </a:ln>
        </p:spPr>
        <p:txBody>
          <a:bodyPr spcFirstLastPara="1" wrap="square" lIns="0" tIns="12050" rIns="0" bIns="0" anchor="t" anchorCtr="0">
            <a:spAutoFit/>
          </a:bodyPr>
          <a:lstStyle/>
          <a:p>
            <a:pPr marL="9525" marR="4344" lvl="0" algn="l" rtl="0">
              <a:spcBef>
                <a:spcPts val="0"/>
              </a:spcBef>
              <a:spcAft>
                <a:spcPts val="0"/>
              </a:spcAft>
              <a:buNone/>
              <a:tabLst>
                <a:tab pos="355600"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en-US" altLang="ja-JP" sz="2400" b="1" i="0" u="none" strike="noStrike" cap="none"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最後に予約内容を</a:t>
            </a: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よく確認し、</a:t>
            </a: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ja-JP" altLang="en-US" sz="1800" b="1" i="0" u="none" strike="noStrike" cap="none" dirty="0">
                <a:solidFill>
                  <a:schemeClr val="tx1"/>
                </a:solidFill>
                <a:latin typeface="BIZ UDゴシック" panose="020B0400000000000000" pitchFamily="49" charset="-128"/>
                <a:ea typeface="BIZ UDゴシック" panose="020B0400000000000000" pitchFamily="49" charset="-128"/>
                <a:cs typeface="Meiryo"/>
                <a:sym typeface="Meiryo"/>
              </a:rPr>
              <a:t>問題なければ</a:t>
            </a:r>
          </a:p>
          <a:p>
            <a:pPr marL="9525" marR="4344" lvl="0" algn="l" rtl="0">
              <a:spcBef>
                <a:spcPts val="0"/>
              </a:spcBef>
              <a:spcAft>
                <a:spcPts val="0"/>
              </a:spcAft>
              <a:buNone/>
              <a:tabLst>
                <a:tab pos="355600" algn="l"/>
              </a:tabLst>
            </a:pPr>
            <a:r>
              <a:rPr lang="ja-JP" altLang="en-US" sz="1800" b="1" dirty="0">
                <a:solidFill>
                  <a:schemeClr val="tx1"/>
                </a:solidFill>
                <a:latin typeface="BIZ UDゴシック" panose="020B0400000000000000" pitchFamily="49" charset="-128"/>
                <a:ea typeface="BIZ UDゴシック" panose="020B0400000000000000" pitchFamily="49" charset="-128"/>
                <a:cs typeface="Meiryo"/>
                <a:sym typeface="Meiryo"/>
              </a:rPr>
              <a:t>　 </a:t>
            </a:r>
            <a:r>
              <a:rPr lang="en-US" altLang="ja-JP" sz="1800" b="1"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この内容で</a:t>
            </a:r>
          </a:p>
          <a:p>
            <a:pPr marL="9525" marR="4344"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申し込む</a:t>
            </a:r>
            <a:r>
              <a:rPr lang="en-US" altLang="ja-JP"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a:t>
            </a:r>
            <a:r>
              <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rPr>
              <a:t>を選択</a:t>
            </a:r>
          </a:p>
          <a:p>
            <a:pPr marL="9525" marR="4343" lvl="0" algn="l" rtl="0">
              <a:spcBef>
                <a:spcPts val="1200"/>
              </a:spcBef>
              <a:spcAft>
                <a:spcPts val="0"/>
              </a:spcAft>
              <a:buNone/>
              <a:tabLst>
                <a:tab pos="355600" algn="l"/>
              </a:tabLst>
            </a:pPr>
            <a:r>
              <a:rPr lang="ja-JP" altLang="en-US" sz="1800" b="1" dirty="0">
                <a:solidFill>
                  <a:srgbClr val="009650"/>
                </a:solidFill>
                <a:latin typeface="BIZ UDゴシック" panose="020B0400000000000000" pitchFamily="49" charset="-128"/>
                <a:ea typeface="BIZ UDゴシック" panose="020B0400000000000000" pitchFamily="49" charset="-128"/>
                <a:cs typeface="Meiryo"/>
                <a:sym typeface="Meiryo"/>
              </a:rPr>
              <a:t>　 </a:t>
            </a: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申込内容が表示</a:t>
            </a:r>
          </a:p>
          <a:p>
            <a:pPr marL="9525" marR="4343" lvl="0" algn="l" rtl="0">
              <a:spcBef>
                <a:spcPts val="0"/>
              </a:spcBef>
              <a:spcAft>
                <a:spcPts val="0"/>
              </a:spcAft>
              <a:buNone/>
              <a:tabLst>
                <a:tab pos="355600" algn="l"/>
              </a:tabLst>
            </a:pPr>
            <a:r>
              <a:rPr lang="ja-JP" altLang="en-US" sz="1800" b="1" dirty="0">
                <a:solidFill>
                  <a:schemeClr val="dk1"/>
                </a:solidFill>
                <a:latin typeface="BIZ UDゴシック" panose="020B0400000000000000" pitchFamily="49" charset="-128"/>
                <a:ea typeface="BIZ UDゴシック" panose="020B0400000000000000" pitchFamily="49" charset="-128"/>
                <a:cs typeface="Meiryo"/>
                <a:sym typeface="Meiryo"/>
              </a:rPr>
              <a:t>　 されたら確認</a:t>
            </a:r>
            <a:endParaRPr lang="ja-JP" altLang="en-US" sz="1800" b="1" i="0" u="none" strike="noStrike" cap="none" dirty="0">
              <a:solidFill>
                <a:schemeClr val="dk1"/>
              </a:solidFill>
              <a:latin typeface="BIZ UDゴシック" panose="020B0400000000000000" pitchFamily="49" charset="-128"/>
              <a:ea typeface="BIZ UDゴシック" panose="020B0400000000000000" pitchFamily="49" charset="-128"/>
              <a:cs typeface="Meiryo"/>
              <a:sym typeface="Meiryo"/>
            </a:endParaRPr>
          </a:p>
        </p:txBody>
      </p:sp>
      <p:sp>
        <p:nvSpPr>
          <p:cNvPr id="21" name="Title 1">
            <a:extLst>
              <a:ext uri="{FF2B5EF4-FFF2-40B4-BE49-F238E27FC236}">
                <a16:creationId xmlns:a16="http://schemas.microsoft.com/office/drawing/2014/main" id="{09D454F7-5CCB-4D87-9B2C-DD403FC46167}"/>
              </a:ext>
            </a:extLst>
          </p:cNvPr>
          <p:cNvSpPr txBox="1">
            <a:spLocks/>
          </p:cNvSpPr>
          <p:nvPr/>
        </p:nvSpPr>
        <p:spPr>
          <a:xfrm>
            <a:off x="502533" y="590378"/>
            <a:ext cx="1044000" cy="504000"/>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pic>
        <p:nvPicPr>
          <p:cNvPr id="23" name="Google Shape;666;p19" descr="「申込を完了しました」と表示され、申込内容が表示されている画像"/>
          <p:cNvPicPr preferRelativeResize="0">
            <a:picLocks noChangeAspect="1"/>
          </p:cNvPicPr>
          <p:nvPr/>
        </p:nvPicPr>
        <p:blipFill>
          <a:blip r:embed="rId6">
            <a:alphaModFix/>
          </a:blip>
          <a:stretch>
            <a:fillRect/>
          </a:stretch>
        </p:blipFill>
        <p:spPr>
          <a:xfrm>
            <a:off x="6199843" y="1994678"/>
            <a:ext cx="1900104" cy="4140000"/>
          </a:xfrm>
          <a:prstGeom prst="rect">
            <a:avLst/>
          </a:prstGeom>
          <a:noFill/>
          <a:ln w="9525" cap="flat" cmpd="sng">
            <a:solidFill>
              <a:schemeClr val="tx1">
                <a:lumMod val="50000"/>
                <a:lumOff val="50000"/>
              </a:schemeClr>
            </a:solidFill>
            <a:prstDash val="solid"/>
            <a:miter lim="800000"/>
            <a:headEnd type="none" w="sm" len="sm"/>
            <a:tailEnd type="none" w="sm" len="sm"/>
          </a:ln>
        </p:spPr>
      </p:pic>
      <p:pic>
        <p:nvPicPr>
          <p:cNvPr id="24" name="Google Shape;667;p19" descr="予約内容画面を確認し「この内容で申し込む」をタップしている画像"/>
          <p:cNvPicPr preferRelativeResize="0">
            <a:picLocks noChangeAspect="1"/>
          </p:cNvPicPr>
          <p:nvPr/>
        </p:nvPicPr>
        <p:blipFill>
          <a:blip r:embed="rId7">
            <a:alphaModFix/>
          </a:blip>
          <a:stretch>
            <a:fillRect/>
          </a:stretch>
        </p:blipFill>
        <p:spPr>
          <a:xfrm>
            <a:off x="2952922" y="1994678"/>
            <a:ext cx="1811501" cy="4140000"/>
          </a:xfrm>
          <a:prstGeom prst="rect">
            <a:avLst/>
          </a:prstGeom>
          <a:noFill/>
          <a:ln w="9525" cap="flat" cmpd="sng">
            <a:solidFill>
              <a:schemeClr val="tx1">
                <a:lumMod val="50000"/>
                <a:lumOff val="50000"/>
              </a:schemeClr>
            </a:solidFill>
            <a:prstDash val="solid"/>
            <a:miter lim="800000"/>
            <a:headEnd type="none" w="sm" len="sm"/>
            <a:tailEnd type="none" w="sm" len="sm"/>
          </a:ln>
        </p:spPr>
      </p:pic>
      <p:sp>
        <p:nvSpPr>
          <p:cNvPr id="25" name="Google Shape;669;p19"/>
          <p:cNvSpPr txBox="1"/>
          <p:nvPr/>
        </p:nvSpPr>
        <p:spPr>
          <a:xfrm>
            <a:off x="2935032" y="1619979"/>
            <a:ext cx="1945888" cy="226400"/>
          </a:xfrm>
          <a:prstGeom prst="rect">
            <a:avLst/>
          </a:prstGeom>
          <a:noFill/>
          <a:ln>
            <a:noFill/>
          </a:ln>
        </p:spPr>
        <p:txBody>
          <a:bodyPr spcFirstLastPara="1" wrap="square" lIns="0" tIns="10850" rIns="0" bIns="0" anchor="t" anchorCtr="0">
            <a:spAutoFit/>
          </a:bodyPr>
          <a:lstStyle/>
          <a:p>
            <a:pPr marL="1086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rPr>
              <a:t>予約を確定する</a:t>
            </a:r>
            <a:endParaRPr sz="1400" b="1" i="0" u="none" strike="noStrike" cap="none">
              <a:solidFill>
                <a:srgbClr val="009650"/>
              </a:solidFill>
              <a:latin typeface="BIZ UDゴシック" panose="020B0400000000000000" pitchFamily="49" charset="-128"/>
              <a:ea typeface="BIZ UDゴシック" panose="020B0400000000000000" pitchFamily="49" charset="-128"/>
              <a:cs typeface="Meiryo"/>
              <a:sym typeface="Meiryo"/>
            </a:endParaRPr>
          </a:p>
        </p:txBody>
      </p:sp>
      <p:sp>
        <p:nvSpPr>
          <p:cNvPr id="26" name="Google Shape;671;p19"/>
          <p:cNvSpPr/>
          <p:nvPr/>
        </p:nvSpPr>
        <p:spPr>
          <a:xfrm>
            <a:off x="6258869" y="3739548"/>
            <a:ext cx="1764000" cy="1404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sp>
        <p:nvSpPr>
          <p:cNvPr id="27" name="Google Shape;675;p19"/>
          <p:cNvSpPr/>
          <p:nvPr/>
        </p:nvSpPr>
        <p:spPr>
          <a:xfrm>
            <a:off x="2979298" y="5711608"/>
            <a:ext cx="1728000" cy="3600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32"/>
              <a:buFont typeface="Arial"/>
              <a:buNone/>
            </a:pPr>
            <a:endParaRPr sz="1632" b="0" i="0" u="none" strike="noStrike" cap="none">
              <a:solidFill>
                <a:schemeClr val="lt1"/>
              </a:solidFill>
              <a:latin typeface="BIZ UDゴシック" panose="020B0400000000000000" pitchFamily="49" charset="-128"/>
              <a:ea typeface="BIZ UDゴシック" panose="020B0400000000000000" pitchFamily="49" charset="-128"/>
              <a:cs typeface="Calibri"/>
              <a:sym typeface="Calibri"/>
            </a:endParaRPr>
          </a:p>
        </p:txBody>
      </p:sp>
      <p:grpSp>
        <p:nvGrpSpPr>
          <p:cNvPr id="28" name="図形グループ 27"/>
          <p:cNvGrpSpPr>
            <a:grpSpLocks noChangeAspect="1"/>
          </p:cNvGrpSpPr>
          <p:nvPr/>
        </p:nvGrpSpPr>
        <p:grpSpPr>
          <a:xfrm>
            <a:off x="5196435" y="3167090"/>
            <a:ext cx="720000" cy="540000"/>
            <a:chOff x="3355262" y="5469690"/>
            <a:chExt cx="720000" cy="540000"/>
          </a:xfrm>
        </p:grpSpPr>
        <p:cxnSp>
          <p:nvCxnSpPr>
            <p:cNvPr id="29" name="カギ線コネクタ 28"/>
            <p:cNvCxnSpPr/>
            <p:nvPr/>
          </p:nvCxnSpPr>
          <p:spPr>
            <a:xfrm rot="2700000">
              <a:off x="3429000" y="5469690"/>
              <a:ext cx="540000" cy="540000"/>
            </a:xfrm>
            <a:prstGeom prst="bentConnector3">
              <a:avLst>
                <a:gd name="adj1" fmla="val 100000"/>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355262" y="5737225"/>
              <a:ext cx="720000" cy="0"/>
            </a:xfrm>
            <a:prstGeom prst="line">
              <a:avLst/>
            </a:prstGeom>
            <a:ln w="28575">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2" name="タイトル 9">
            <a:extLst>
              <a:ext uri="{FF2B5EF4-FFF2-40B4-BE49-F238E27FC236}">
                <a16:creationId xmlns:a16="http://schemas.microsoft.com/office/drawing/2014/main" id="{440163D1-C220-6404-6440-F8C29A3F902B}"/>
              </a:ext>
            </a:extLst>
          </p:cNvPr>
          <p:cNvSpPr txBox="1">
            <a:spLocks/>
          </p:cNvSpPr>
          <p:nvPr/>
        </p:nvSpPr>
        <p:spPr>
          <a:xfrm>
            <a:off x="1546533" y="235811"/>
            <a:ext cx="7382314"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marL="9525" defTabSz="914400">
              <a:tabLst>
                <a:tab pos="217488" algn="l"/>
              </a:tabLst>
            </a:pPr>
            <a:r>
              <a:rPr lang="en-US" altLang="ja-JP" sz="1800" dirty="0">
                <a:latin typeface="BIZ UDゴシック" panose="020B0400000000000000" pitchFamily="49" charset="-128"/>
                <a:ea typeface="BIZ UDゴシック" panose="020B0400000000000000" pitchFamily="49" charset="-128"/>
              </a:rPr>
              <a:t>   </a:t>
            </a:r>
            <a:r>
              <a:rPr lang="ja-JP" altLang="en-US" sz="1800" dirty="0">
                <a:latin typeface="BIZ UDゴシック" panose="020B0400000000000000" pitchFamily="49" charset="-128"/>
                <a:ea typeface="BIZ UDゴシック" panose="020B0400000000000000" pitchFamily="49" charset="-128"/>
              </a:rPr>
              <a:t>オンライン診療アプリ</a:t>
            </a:r>
            <a:r>
              <a:rPr lang="ja-JP" altLang="ja-JP" sz="1800" dirty="0">
                <a:latin typeface="BIZ UDゴシック" panose="020B0400000000000000" pitchFamily="49" charset="-128"/>
                <a:ea typeface="BIZ UDゴシック" panose="020B0400000000000000" pitchFamily="49" charset="-128"/>
                <a:cs typeface="Meiryo"/>
                <a:sym typeface="Meiryo"/>
              </a:rPr>
              <a:t>curo</a:t>
            </a:r>
            <a:r>
              <a:rPr lang="ja-JP" altLang="ja-JP" sz="1800" spc="-750" dirty="0">
                <a:latin typeface="BIZ UDゴシック" panose="020B0400000000000000" pitchFamily="49" charset="-128"/>
                <a:ea typeface="BIZ UDゴシック" panose="020B0400000000000000" pitchFamily="49" charset="-128"/>
                <a:cs typeface="Meiryo"/>
                <a:sym typeface="Meiryo"/>
              </a:rPr>
              <a:t>n</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ja-JP" altLang="ja-JP" sz="1800" dirty="0">
                <a:latin typeface="BIZ UDゴシック" panose="020B0400000000000000" pitchFamily="49" charset="-128"/>
                <a:ea typeface="BIZ UDゴシック" panose="020B0400000000000000" pitchFamily="49" charset="-128"/>
                <a:cs typeface="Meiryo"/>
                <a:sym typeface="Meiryo"/>
              </a:rPr>
              <a:t>クロン</a:t>
            </a:r>
            <a:r>
              <a:rPr lang="ja-JP" altLang="ja-JP" sz="1800" b="0" dirty="0">
                <a:latin typeface="BIZ UDゴシック" panose="020B0400000000000000" pitchFamily="49" charset="-128"/>
                <a:ea typeface="BIZ UDゴシック" panose="020B0400000000000000" pitchFamily="49" charset="-128"/>
                <a:cs typeface="Meiryo"/>
                <a:sym typeface="Meiryo"/>
              </a:rPr>
              <a:t>］</a:t>
            </a:r>
            <a:r>
              <a:rPr lang="en-US" altLang="ja-JP" sz="1800" spc="-13" dirty="0">
                <a:latin typeface="BIZ UDゴシック" panose="020B0400000000000000" pitchFamily="49" charset="-128"/>
                <a:ea typeface="BIZ UDゴシック" panose="020B0400000000000000" pitchFamily="49" charset="-128"/>
              </a:rPr>
              <a:t> </a:t>
            </a:r>
            <a:br>
              <a:rPr lang="en-US" altLang="ja-JP" sz="1800" dirty="0">
                <a:latin typeface="BIZ UDゴシック" panose="020B0400000000000000" pitchFamily="49" charset="-128"/>
                <a:ea typeface="BIZ UDゴシック" panose="020B0400000000000000" pitchFamily="49" charset="-128"/>
              </a:rPr>
            </a:br>
            <a:r>
              <a:rPr lang="en-US" altLang="ja-JP" sz="3200" dirty="0">
                <a:latin typeface="BIZ UDゴシック" panose="020B0400000000000000" pitchFamily="49" charset="-128"/>
                <a:ea typeface="BIZ UDゴシック" panose="020B0400000000000000" pitchFamily="49" charset="-128"/>
                <a:cs typeface="Meiryo"/>
                <a:sym typeface="Meiryo"/>
              </a:rPr>
              <a:t>【11</a:t>
            </a:r>
            <a:r>
              <a:rPr lang="en-US" altLang="ja-JP" sz="3200" spc="-1000" dirty="0">
                <a:latin typeface="BIZ UDゴシック" panose="020B0400000000000000" pitchFamily="49" charset="-128"/>
                <a:ea typeface="BIZ UDゴシック" panose="020B0400000000000000" pitchFamily="49" charset="-128"/>
                <a:cs typeface="Meiryo"/>
                <a:sym typeface="Meiryo"/>
              </a:rPr>
              <a:t>】</a:t>
            </a:r>
            <a:r>
              <a:rPr lang="ja-JP" altLang="en-US" sz="3200" dirty="0">
                <a:latin typeface="BIZ UDゴシック" panose="020B0400000000000000" pitchFamily="49" charset="-128"/>
                <a:ea typeface="BIZ UDゴシック" panose="020B0400000000000000" pitchFamily="49" charset="-128"/>
                <a:cs typeface="Meiryo"/>
                <a:sym typeface="Meiryo"/>
              </a:rPr>
              <a:t>「再診」の場合の流れの</a:t>
            </a:r>
            <a:r>
              <a:rPr lang="ja-JP" altLang="en-US" sz="3200" spc="-100" dirty="0">
                <a:latin typeface="BIZ UDゴシック" panose="020B0400000000000000" pitchFamily="49" charset="-128"/>
                <a:ea typeface="BIZ UDゴシック" panose="020B0400000000000000" pitchFamily="49" charset="-128"/>
                <a:cs typeface="Meiryo"/>
                <a:sym typeface="Meiryo"/>
              </a:rPr>
              <a:t>紹介</a:t>
            </a:r>
            <a:endParaRPr kumimoji="0" lang="ja-JP" altLang="en-US" sz="3200" kern="0" spc="-100" dirty="0">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0B7741A2-6561-3601-3D1F-442973D64432}"/>
              </a:ext>
            </a:extLst>
          </p:cNvPr>
          <p:cNvSpPr txBox="1"/>
          <p:nvPr/>
        </p:nvSpPr>
        <p:spPr>
          <a:xfrm>
            <a:off x="573877" y="4398224"/>
            <a:ext cx="2056477" cy="1323439"/>
          </a:xfrm>
          <a:prstGeom prst="rect">
            <a:avLst/>
          </a:prstGeom>
          <a:noFill/>
          <a:ln>
            <a:noFill/>
          </a:ln>
        </p:spPr>
        <p:txBody>
          <a:bodyPr wrap="square" rtlCol="0">
            <a:spAutoFit/>
          </a:bodyPr>
          <a:lstStyle/>
          <a:p>
            <a:r>
              <a:rPr kumimoji="1" lang="ja-JP" altLang="en-US" sz="1600" b="1" dirty="0">
                <a:solidFill>
                  <a:srgbClr val="FF0000"/>
                </a:solidFill>
                <a:latin typeface="BIZ UDゴシック" panose="020B0400000000000000" pitchFamily="49" charset="-128"/>
                <a:ea typeface="BIZ UDゴシック" panose="020B0400000000000000" pitchFamily="49" charset="-128"/>
              </a:rPr>
              <a:t>以降は</a:t>
            </a:r>
            <a:endParaRPr kumimoji="1" lang="en-US" altLang="ja-JP" sz="1600" b="1" dirty="0">
              <a:solidFill>
                <a:srgbClr val="FF0000"/>
              </a:solidFill>
              <a:latin typeface="BIZ UDゴシック" panose="020B0400000000000000" pitchFamily="49" charset="-128"/>
              <a:ea typeface="BIZ UDゴシック" panose="020B0400000000000000" pitchFamily="49" charset="-128"/>
            </a:endParaRPr>
          </a:p>
          <a:p>
            <a:r>
              <a:rPr kumimoji="1" lang="en-US" altLang="ja-JP" sz="1600" b="1" dirty="0">
                <a:solidFill>
                  <a:srgbClr val="FF0000"/>
                </a:solidFill>
                <a:latin typeface="BIZ UDゴシック" panose="020B0400000000000000" pitchFamily="49" charset="-128"/>
                <a:ea typeface="BIZ UDゴシック" panose="020B0400000000000000" pitchFamily="49" charset="-128"/>
              </a:rPr>
              <a:t>【7】</a:t>
            </a:r>
            <a:r>
              <a:rPr kumimoji="1" lang="ja-JP" altLang="en-US" sz="1600" b="1" dirty="0">
                <a:solidFill>
                  <a:srgbClr val="FF0000"/>
                </a:solidFill>
                <a:latin typeface="BIZ UDゴシック" panose="020B0400000000000000" pitchFamily="49" charset="-128"/>
                <a:ea typeface="BIZ UDゴシック" panose="020B0400000000000000" pitchFamily="49" charset="-128"/>
              </a:rPr>
              <a:t>～</a:t>
            </a:r>
            <a:r>
              <a:rPr kumimoji="1" lang="en-US" altLang="ja-JP" sz="1600" b="1" dirty="0">
                <a:solidFill>
                  <a:srgbClr val="FF0000"/>
                </a:solidFill>
                <a:latin typeface="BIZ UDゴシック" panose="020B0400000000000000" pitchFamily="49" charset="-128"/>
                <a:ea typeface="BIZ UDゴシック" panose="020B0400000000000000" pitchFamily="49" charset="-128"/>
              </a:rPr>
              <a:t>【10】</a:t>
            </a:r>
            <a:r>
              <a:rPr kumimoji="1" lang="ja-JP" altLang="en-US" sz="1600" b="1" dirty="0">
                <a:solidFill>
                  <a:srgbClr val="FF0000"/>
                </a:solidFill>
                <a:latin typeface="BIZ UDゴシック" panose="020B0400000000000000" pitchFamily="49" charset="-128"/>
                <a:ea typeface="BIZ UDゴシック" panose="020B0400000000000000" pitchFamily="49" charset="-128"/>
              </a:rPr>
              <a:t>と</a:t>
            </a:r>
            <a:endParaRPr kumimoji="1" lang="en-US" altLang="ja-JP" sz="1600" b="1" dirty="0">
              <a:solidFill>
                <a:srgbClr val="FF0000"/>
              </a:solidFill>
              <a:latin typeface="BIZ UDゴシック" panose="020B0400000000000000" pitchFamily="49" charset="-128"/>
              <a:ea typeface="BIZ UDゴシック" panose="020B0400000000000000" pitchFamily="49" charset="-128"/>
            </a:endParaRPr>
          </a:p>
          <a:p>
            <a:r>
              <a:rPr kumimoji="1" lang="ja-JP" altLang="en-US" sz="1600" b="1" dirty="0">
                <a:solidFill>
                  <a:srgbClr val="FF0000"/>
                </a:solidFill>
                <a:latin typeface="BIZ UDゴシック" panose="020B0400000000000000" pitchFamily="49" charset="-128"/>
                <a:ea typeface="BIZ UDゴシック" panose="020B0400000000000000" pitchFamily="49" charset="-128"/>
              </a:rPr>
              <a:t>同様です。</a:t>
            </a:r>
            <a:endParaRPr kumimoji="1" lang="en-US" altLang="ja-JP" sz="1600" b="1" dirty="0">
              <a:solidFill>
                <a:srgbClr val="FF0000"/>
              </a:solidFill>
              <a:latin typeface="BIZ UDゴシック" panose="020B0400000000000000" pitchFamily="49" charset="-128"/>
              <a:ea typeface="BIZ UDゴシック" panose="020B0400000000000000" pitchFamily="49" charset="-128"/>
            </a:endParaRPr>
          </a:p>
          <a:p>
            <a:r>
              <a:rPr kumimoji="1" lang="ja-JP" altLang="en-US" sz="1600" b="1" dirty="0">
                <a:solidFill>
                  <a:srgbClr val="FF0000"/>
                </a:solidFill>
                <a:latin typeface="BIZ UDゴシック" panose="020B0400000000000000" pitchFamily="49" charset="-128"/>
                <a:ea typeface="BIZ UDゴシック" panose="020B0400000000000000" pitchFamily="49" charset="-128"/>
              </a:rPr>
              <a:t>必要に応じて</a:t>
            </a:r>
            <a:endParaRPr kumimoji="1" lang="en-US" altLang="ja-JP" sz="1600" b="1" dirty="0">
              <a:solidFill>
                <a:srgbClr val="FF0000"/>
              </a:solidFill>
              <a:latin typeface="BIZ UDゴシック" panose="020B0400000000000000" pitchFamily="49" charset="-128"/>
              <a:ea typeface="BIZ UDゴシック" panose="020B0400000000000000" pitchFamily="49" charset="-128"/>
            </a:endParaRPr>
          </a:p>
          <a:p>
            <a:r>
              <a:rPr kumimoji="1" lang="ja-JP" altLang="en-US" sz="1600" b="1" dirty="0">
                <a:solidFill>
                  <a:srgbClr val="FF0000"/>
                </a:solidFill>
                <a:latin typeface="BIZ UDゴシック" panose="020B0400000000000000" pitchFamily="49" charset="-128"/>
                <a:ea typeface="BIZ UDゴシック" panose="020B0400000000000000" pitchFamily="49" charset="-128"/>
              </a:rPr>
              <a:t>ご確認ください。</a:t>
            </a:r>
          </a:p>
        </p:txBody>
      </p:sp>
      <p:sp>
        <p:nvSpPr>
          <p:cNvPr id="5" name="楕円 4">
            <a:extLst>
              <a:ext uri="{FF2B5EF4-FFF2-40B4-BE49-F238E27FC236}">
                <a16:creationId xmlns:a16="http://schemas.microsoft.com/office/drawing/2014/main" id="{470EB303-7D0A-ECE6-C894-8EB791DAB9A9}"/>
              </a:ext>
            </a:extLst>
          </p:cNvPr>
          <p:cNvSpPr/>
          <p:nvPr/>
        </p:nvSpPr>
        <p:spPr>
          <a:xfrm>
            <a:off x="405789" y="1994678"/>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22</a:t>
            </a:r>
            <a:endParaRPr kumimoji="1" lang="ja-JP" altLang="en-US" sz="2000" b="1" dirty="0">
              <a:latin typeface="BIZ UDゴシック" panose="020B0400000000000000" pitchFamily="49" charset="-128"/>
              <a:ea typeface="BIZ UDゴシック" panose="020B0400000000000000" pitchFamily="49" charset="-128"/>
            </a:endParaRPr>
          </a:p>
        </p:txBody>
      </p:sp>
      <p:sp>
        <p:nvSpPr>
          <p:cNvPr id="6" name="楕円 5">
            <a:extLst>
              <a:ext uri="{FF2B5EF4-FFF2-40B4-BE49-F238E27FC236}">
                <a16:creationId xmlns:a16="http://schemas.microsoft.com/office/drawing/2014/main" id="{9EEAECC4-3C12-9E0D-6B26-6338AB165466}"/>
              </a:ext>
            </a:extLst>
          </p:cNvPr>
          <p:cNvSpPr/>
          <p:nvPr/>
        </p:nvSpPr>
        <p:spPr>
          <a:xfrm>
            <a:off x="2798022" y="5468732"/>
            <a:ext cx="336176" cy="359611"/>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en-US" altLang="ja-JP" sz="2000" b="1" dirty="0">
                <a:latin typeface="BIZ UDゴシック" panose="020B0400000000000000" pitchFamily="49" charset="-128"/>
                <a:ea typeface="BIZ UDゴシック" panose="020B0400000000000000" pitchFamily="49" charset="-128"/>
              </a:rPr>
              <a:t>22</a:t>
            </a:r>
            <a:endParaRPr kumimoji="1" lang="ja-JP" altLang="en-US" sz="2000" b="1" dirty="0">
              <a:latin typeface="BIZ UDゴシック" panose="020B0400000000000000" pitchFamily="49" charset="-128"/>
              <a:ea typeface="BIZ UDゴシック" panose="020B0400000000000000" pitchFamily="49"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object 18">
            <a:extLst>
              <a:ext uri="{FF2B5EF4-FFF2-40B4-BE49-F238E27FC236}">
                <a16:creationId xmlns:a16="http://schemas.microsoft.com/office/drawing/2014/main" id="{F2A3DD09-2346-4992-B85D-11BC29C26ABB}"/>
              </a:ext>
            </a:extLst>
          </p:cNvPr>
          <p:cNvSpPr txBox="1"/>
          <p:nvPr/>
        </p:nvSpPr>
        <p:spPr>
          <a:xfrm>
            <a:off x="424995" y="2735749"/>
            <a:ext cx="2520000" cy="289182"/>
          </a:xfrm>
          <a:prstGeom prst="rect">
            <a:avLst/>
          </a:prstGeom>
        </p:spPr>
        <p:txBody>
          <a:bodyPr vert="horz" wrap="square" lIns="0" tIns="12065" rIns="0" bIns="0" rtlCol="0">
            <a:spAutoFit/>
          </a:bodyPr>
          <a:lstStyle/>
          <a:p>
            <a:pPr marL="96838" indent="-87313">
              <a:spcBef>
                <a:spcPts val="82"/>
              </a:spcBef>
              <a:tabLst>
                <a:tab pos="352425" algn="l"/>
              </a:tabLst>
            </a:pPr>
            <a:r>
              <a:rPr lang="ja-JP" altLang="en-US" sz="1800" b="1" spc="-5"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800" b="1" spc="-5"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34" name="object 22">
            <a:extLst>
              <a:ext uri="{FF2B5EF4-FFF2-40B4-BE49-F238E27FC236}">
                <a16:creationId xmlns:a16="http://schemas.microsoft.com/office/drawing/2014/main" id="{0116EF54-045D-49EC-B39B-86CC30B77318}"/>
              </a:ext>
            </a:extLst>
          </p:cNvPr>
          <p:cNvSpPr txBox="1"/>
          <p:nvPr/>
        </p:nvSpPr>
        <p:spPr>
          <a:xfrm>
            <a:off x="483086" y="1536384"/>
            <a:ext cx="3473897" cy="4488567"/>
          </a:xfrm>
          <a:prstGeom prst="rect">
            <a:avLst/>
          </a:prstGeom>
        </p:spPr>
        <p:txBody>
          <a:bodyPr vert="horz" wrap="square" lIns="0" tIns="10317" rIns="0" bIns="0" rtlCol="0">
            <a:spAutoFit/>
          </a:bodyPr>
          <a:lstStyle/>
          <a:p>
            <a:pPr marL="10860"/>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r>
              <a:rPr sz="1800" b="1" dirty="0">
                <a:latin typeface="BIZ UDゴシック" panose="020B0400000000000000" pitchFamily="49" charset="-128"/>
                <a:ea typeface="BIZ UDゴシック" panose="020B0400000000000000" pitchFamily="49" charset="-128"/>
                <a:cs typeface="Meiryo" charset="-128"/>
              </a:rPr>
              <a:t>現在</a:t>
            </a:r>
            <a:r>
              <a:rPr lang="ja-JP" altLang="en-US" sz="1800" b="1" dirty="0">
                <a:latin typeface="BIZ UDゴシック" panose="020B0400000000000000" pitchFamily="49" charset="-128"/>
                <a:ea typeface="BIZ UDゴシック" panose="020B0400000000000000" pitchFamily="49" charset="-128"/>
                <a:cs typeface="Meiryo" charset="-128"/>
              </a:rPr>
              <a:t>位置</a:t>
            </a:r>
            <a:r>
              <a:rPr sz="1800" b="1" dirty="0" err="1">
                <a:latin typeface="BIZ UDゴシック" panose="020B0400000000000000" pitchFamily="49" charset="-128"/>
                <a:ea typeface="BIZ UDゴシック" panose="020B0400000000000000" pitchFamily="49" charset="-128"/>
                <a:cs typeface="Meiryo" charset="-128"/>
              </a:rPr>
              <a:t>近くの地図が表示</a:t>
            </a:r>
            <a:endParaRPr lang="en-US" sz="1800" b="1" dirty="0">
              <a:latin typeface="BIZ UDゴシック" panose="020B0400000000000000" pitchFamily="49" charset="-128"/>
              <a:ea typeface="BIZ UDゴシック" panose="020B0400000000000000" pitchFamily="49" charset="-128"/>
              <a:cs typeface="Meiryo" charset="-128"/>
            </a:endParaRPr>
          </a:p>
          <a:p>
            <a:pPr marL="10860"/>
            <a:r>
              <a:rPr lang="ja-JP" altLang="en-US" sz="1800" b="1" dirty="0">
                <a:latin typeface="BIZ UDゴシック" panose="020B0400000000000000" pitchFamily="49" charset="-128"/>
                <a:ea typeface="BIZ UDゴシック" panose="020B0400000000000000" pitchFamily="49" charset="-128"/>
                <a:cs typeface="Meiryo" charset="-128"/>
              </a:rPr>
              <a:t>　</a:t>
            </a:r>
            <a:r>
              <a:rPr sz="1800" b="1" dirty="0" err="1">
                <a:latin typeface="BIZ UDゴシック" panose="020B0400000000000000" pitchFamily="49" charset="-128"/>
                <a:ea typeface="BIZ UDゴシック" panose="020B0400000000000000" pitchFamily="49" charset="-128"/>
                <a:cs typeface="Meiryo" charset="-128"/>
              </a:rPr>
              <a:t>されます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r>
              <a:rPr lang="ja-JP" altLang="en-US" sz="1800" b="1" dirty="0">
                <a:latin typeface="BIZ UDゴシック" panose="020B0400000000000000" pitchFamily="49" charset="-128"/>
                <a:ea typeface="BIZ UDゴシック" panose="020B0400000000000000" pitchFamily="49" charset="-128"/>
                <a:cs typeface="Meiryo" charset="-128"/>
              </a:rPr>
              <a:t>スワイプで</a:t>
            </a:r>
            <a:r>
              <a:rPr lang="en-US" altLang="ja-JP" sz="1800" b="1" dirty="0">
                <a:latin typeface="BIZ UDゴシック" panose="020B0400000000000000" pitchFamily="49" charset="-128"/>
                <a:ea typeface="BIZ UDゴシック" panose="020B0400000000000000" pitchFamily="49" charset="-128"/>
                <a:cs typeface="Meiryo" charset="-128"/>
              </a:rPr>
              <a:t>｢</a:t>
            </a:r>
            <a:r>
              <a:rPr lang="ja-JP" altLang="en-US" sz="1800" b="1" dirty="0">
                <a:latin typeface="BIZ UDゴシック" panose="020B0400000000000000" pitchFamily="49" charset="-128"/>
                <a:ea typeface="BIZ UDゴシック" panose="020B0400000000000000" pitchFamily="49" charset="-128"/>
                <a:cs typeface="Meiryo" charset="-128"/>
              </a:rPr>
              <a:t>ジャンル検索」に</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移動してダブルタップ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スワイプで「オンライン診療」</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をダブルタップ</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r>
              <a:rPr lang="ja-JP" altLang="en-US" sz="1800" b="1" dirty="0">
                <a:latin typeface="BIZ UDゴシック" panose="020B0400000000000000" pitchFamily="49" charset="-128"/>
                <a:ea typeface="BIZ UDゴシック" panose="020B0400000000000000" pitchFamily="49" charset="-128"/>
                <a:cs typeface="Meiryo" charset="-128"/>
              </a:rPr>
              <a:t>画面上半分に表示された地図</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に、オンライン診療を実施して</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いる医療機関が赤いマークで</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表示されます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spcBef>
                <a:spcPts val="600"/>
              </a:spcBef>
              <a:tabLst>
                <a:tab pos="352425" algn="l"/>
              </a:tabLst>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r>
              <a:rPr lang="ja-JP" altLang="en-US" sz="1800" b="1" dirty="0">
                <a:latin typeface="BIZ UDゴシック" panose="020B0400000000000000" pitchFamily="49" charset="-128"/>
                <a:ea typeface="BIZ UDゴシック" panose="020B0400000000000000" pitchFamily="49" charset="-128"/>
                <a:cs typeface="Meiryo" charset="-128"/>
              </a:rPr>
              <a:t>画面の下から中央近くに一度</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スライドすると、病院名が</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確認できます</a:t>
            </a:r>
            <a:endParaRPr lang="en-US" altLang="ja-JP" sz="1800" b="1" dirty="0">
              <a:latin typeface="BIZ UDゴシック" panose="020B0400000000000000" pitchFamily="49" charset="-128"/>
              <a:ea typeface="BIZ UDゴシック" panose="020B0400000000000000" pitchFamily="49" charset="-128"/>
              <a:cs typeface="Meiryo" charset="-128"/>
            </a:endParaRPr>
          </a:p>
          <a:p>
            <a:pPr marL="96838" indent="-87313">
              <a:tabLst>
                <a:tab pos="352425" algn="l"/>
              </a:tabLst>
            </a:pPr>
            <a:r>
              <a:rPr lang="ja-JP" altLang="en-US" sz="1800" b="1" dirty="0">
                <a:latin typeface="BIZ UDゴシック" panose="020B0400000000000000" pitchFamily="49" charset="-128"/>
                <a:ea typeface="BIZ UDゴシック" panose="020B0400000000000000" pitchFamily="49" charset="-128"/>
                <a:cs typeface="Meiryo" charset="-128"/>
              </a:rPr>
              <a:t>　左右スワイプで探します</a:t>
            </a:r>
            <a:endParaRPr lang="en-US" altLang="ja-JP" sz="1800" b="1" dirty="0">
              <a:latin typeface="BIZ UDゴシック" panose="020B0400000000000000" pitchFamily="49" charset="-128"/>
              <a:ea typeface="BIZ UDゴシック" panose="020B0400000000000000" pitchFamily="49" charset="-128"/>
              <a:cs typeface="Meiryo" charset="-128"/>
            </a:endParaRPr>
          </a:p>
        </p:txBody>
      </p:sp>
      <p:sp>
        <p:nvSpPr>
          <p:cNvPr id="52" name="タイトル 9">
            <a:extLst>
              <a:ext uri="{FF2B5EF4-FFF2-40B4-BE49-F238E27FC236}">
                <a16:creationId xmlns:a16="http://schemas.microsoft.com/office/drawing/2014/main" id="{90554312-C88A-4EFB-BC96-DA40DB4A5902}"/>
              </a:ext>
            </a:extLst>
          </p:cNvPr>
          <p:cNvSpPr txBox="1">
            <a:spLocks/>
          </p:cNvSpPr>
          <p:nvPr/>
        </p:nvSpPr>
        <p:spPr>
          <a:xfrm>
            <a:off x="1905000" y="237453"/>
            <a:ext cx="6840000" cy="900000"/>
          </a:xfrm>
          <a:prstGeom prst="rect">
            <a:avLst/>
          </a:prstGeom>
        </p:spPr>
        <p:txBody>
          <a:bodyPr wrap="square" lIns="0" tIns="0" rIns="0" bIns="0" anchor="b">
            <a:noAutofit/>
          </a:bodyPr>
          <a:lstStyle>
            <a:lvl1pPr algn="l">
              <a:defRPr sz="3529" b="1" i="0">
                <a:solidFill>
                  <a:srgbClr val="009650"/>
                </a:solidFill>
                <a:latin typeface="Meiryo" charset="-128"/>
                <a:ea typeface="Meiryo" charset="-128"/>
                <a:cs typeface="Meiryo" charset="-128"/>
              </a:defRPr>
            </a:lvl1pPr>
          </a:lstStyle>
          <a:p>
            <a:pPr>
              <a:tabLst>
                <a:tab pos="217488" algn="l"/>
              </a:tabLst>
            </a:pPr>
            <a:r>
              <a:rPr kumimoji="0" lang="ja-JP" altLang="en-US" sz="1800" kern="0" dirty="0">
                <a:latin typeface="BIZ UDゴシック" panose="020B0400000000000000" pitchFamily="49" charset="-128"/>
                <a:ea typeface="BIZ UDゴシック" panose="020B0400000000000000" pitchFamily="49" charset="-128"/>
              </a:rPr>
              <a:t>オンライン診療実施医療</a:t>
            </a:r>
            <a:r>
              <a:rPr lang="ja-JP" altLang="en-US" sz="1800" dirty="0">
                <a:latin typeface="BIZ UDゴシック" panose="020B0400000000000000" pitchFamily="49" charset="-128"/>
                <a:ea typeface="BIZ UDゴシック" panose="020B0400000000000000" pitchFamily="49" charset="-128"/>
              </a:rPr>
              <a:t>機関</a:t>
            </a:r>
            <a:r>
              <a:rPr kumimoji="0" lang="ja-JP" altLang="en-US" sz="1800" kern="0" dirty="0">
                <a:latin typeface="BIZ UDゴシック" panose="020B0400000000000000" pitchFamily="49" charset="-128"/>
                <a:ea typeface="BIZ UDゴシック" panose="020B0400000000000000" pitchFamily="49" charset="-128"/>
              </a:rPr>
              <a:t>の検索</a:t>
            </a:r>
            <a:endParaRPr kumimoji="0" lang="en-US" altLang="ja-JP" sz="1800" kern="0" dirty="0">
              <a:latin typeface="BIZ UDゴシック" panose="020B0400000000000000" pitchFamily="49" charset="-128"/>
              <a:ea typeface="BIZ UDゴシック" panose="020B0400000000000000" pitchFamily="49" charset="-128"/>
            </a:endParaRPr>
          </a:p>
          <a:p>
            <a:pPr>
              <a:tabLst>
                <a:tab pos="217488" algn="l"/>
              </a:tabLst>
            </a:pPr>
            <a:r>
              <a:rPr kumimoji="0" lang="ja-JP" altLang="en-US" sz="3200" kern="0" dirty="0">
                <a:latin typeface="BIZ UDゴシック" panose="020B0400000000000000" pitchFamily="49" charset="-128"/>
                <a:ea typeface="BIZ UDゴシック" panose="020B0400000000000000" pitchFamily="49" charset="-128"/>
              </a:rPr>
              <a:t>ヤフーマップで医療機関をさがす</a:t>
            </a:r>
          </a:p>
        </p:txBody>
      </p:sp>
      <p:sp>
        <p:nvSpPr>
          <p:cNvPr id="39" name="Title 1">
            <a:extLst>
              <a:ext uri="{FF2B5EF4-FFF2-40B4-BE49-F238E27FC236}">
                <a16:creationId xmlns:a16="http://schemas.microsoft.com/office/drawing/2014/main" id="{09D454F7-5CCB-4D87-9B2C-DD403FC46167}"/>
              </a:ext>
            </a:extLst>
          </p:cNvPr>
          <p:cNvSpPr txBox="1">
            <a:spLocks/>
          </p:cNvSpPr>
          <p:nvPr/>
        </p:nvSpPr>
        <p:spPr>
          <a:xfrm>
            <a:off x="496824" y="588264"/>
            <a:ext cx="1188171" cy="509216"/>
          </a:xfrm>
          <a:prstGeom prst="rect">
            <a:avLst/>
          </a:prstGeom>
        </p:spPr>
        <p:txBody>
          <a:bodyPr vert="horz" lIns="86228" tIns="43114" rIns="86228" bIns="43114"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spc="-300" dirty="0">
                <a:latin typeface="BIZ UDゴシック" panose="020B0400000000000000" pitchFamily="49" charset="-128"/>
                <a:ea typeface="BIZ UDゴシック" panose="020B0400000000000000" pitchFamily="49" charset="-128"/>
              </a:rPr>
              <a:t>2-B</a:t>
            </a:r>
            <a:endParaRPr lang="en-US" sz="3600" spc="-300" dirty="0">
              <a:latin typeface="BIZ UDゴシック" panose="020B0400000000000000" pitchFamily="49" charset="-128"/>
              <a:ea typeface="BIZ UDゴシック" panose="020B0400000000000000" pitchFamily="49" charset="-128"/>
            </a:endParaRPr>
          </a:p>
        </p:txBody>
      </p:sp>
      <p:pic>
        <p:nvPicPr>
          <p:cNvPr id="10" name="図 9">
            <a:extLst>
              <a:ext uri="{FF2B5EF4-FFF2-40B4-BE49-F238E27FC236}">
                <a16:creationId xmlns:a16="http://schemas.microsoft.com/office/drawing/2014/main" id="{0995310D-723E-721C-6BED-850AD4B5B9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7825" y="1613988"/>
            <a:ext cx="1730298" cy="2488519"/>
          </a:xfrm>
          <a:prstGeom prst="rect">
            <a:avLst/>
          </a:prstGeom>
          <a:ln>
            <a:solidFill>
              <a:schemeClr val="tx1"/>
            </a:solidFill>
          </a:ln>
        </p:spPr>
      </p:pic>
      <p:sp>
        <p:nvSpPr>
          <p:cNvPr id="20" name="正方形/長方形 19">
            <a:extLst>
              <a:ext uri="{FF2B5EF4-FFF2-40B4-BE49-F238E27FC236}">
                <a16:creationId xmlns:a16="http://schemas.microsoft.com/office/drawing/2014/main" id="{DDA0A20C-A4FD-31DE-B16C-2276373081FC}"/>
              </a:ext>
            </a:extLst>
          </p:cNvPr>
          <p:cNvSpPr/>
          <p:nvPr/>
        </p:nvSpPr>
        <p:spPr>
          <a:xfrm>
            <a:off x="4459095" y="3434106"/>
            <a:ext cx="406022" cy="34301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17" name="図形グループ 58">
            <a:extLst>
              <a:ext uri="{FF2B5EF4-FFF2-40B4-BE49-F238E27FC236}">
                <a16:creationId xmlns:a16="http://schemas.microsoft.com/office/drawing/2014/main" id="{0B21744C-2271-9B78-77E4-611D6A50145E}"/>
              </a:ext>
            </a:extLst>
          </p:cNvPr>
          <p:cNvGrpSpPr/>
          <p:nvPr/>
        </p:nvGrpSpPr>
        <p:grpSpPr>
          <a:xfrm>
            <a:off x="4163841" y="3250469"/>
            <a:ext cx="492444" cy="461665"/>
            <a:chOff x="7471821" y="2229458"/>
            <a:chExt cx="492444" cy="461665"/>
          </a:xfrm>
        </p:grpSpPr>
        <p:sp>
          <p:nvSpPr>
            <p:cNvPr id="18" name="円/楕円 59">
              <a:extLst>
                <a:ext uri="{FF2B5EF4-FFF2-40B4-BE49-F238E27FC236}">
                  <a16:creationId xmlns:a16="http://schemas.microsoft.com/office/drawing/2014/main" id="{ACE7EC70-1912-1793-00F5-027954699D55}"/>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B5028099-1E6C-19C5-FD06-EA8EB583D199}"/>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8" name="図 7" descr="ジャンル一覧画面の下部に「オンライン診療」ボタンが表示されている画像">
            <a:extLst>
              <a:ext uri="{FF2B5EF4-FFF2-40B4-BE49-F238E27FC236}">
                <a16:creationId xmlns:a16="http://schemas.microsoft.com/office/drawing/2014/main" id="{F06F453D-FCB8-44BF-A361-70526385D2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0971" y="1892960"/>
            <a:ext cx="1620000" cy="2881440"/>
          </a:xfrm>
          <a:prstGeom prst="rect">
            <a:avLst/>
          </a:prstGeom>
          <a:ln w="9525">
            <a:solidFill>
              <a:schemeClr val="tx1">
                <a:lumMod val="50000"/>
                <a:lumOff val="50000"/>
              </a:schemeClr>
            </a:solidFill>
          </a:ln>
        </p:spPr>
      </p:pic>
      <p:sp>
        <p:nvSpPr>
          <p:cNvPr id="70" name="正方形/長方形 69"/>
          <p:cNvSpPr/>
          <p:nvPr/>
        </p:nvSpPr>
        <p:spPr>
          <a:xfrm>
            <a:off x="5752864" y="4479053"/>
            <a:ext cx="607066" cy="270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14" name="図形グループ 58">
            <a:extLst>
              <a:ext uri="{FF2B5EF4-FFF2-40B4-BE49-F238E27FC236}">
                <a16:creationId xmlns:a16="http://schemas.microsoft.com/office/drawing/2014/main" id="{37F32DBE-6534-4FD6-E20D-0D79B1E344CD}"/>
              </a:ext>
            </a:extLst>
          </p:cNvPr>
          <p:cNvGrpSpPr/>
          <p:nvPr/>
        </p:nvGrpSpPr>
        <p:grpSpPr>
          <a:xfrm>
            <a:off x="5495696" y="4224200"/>
            <a:ext cx="492444" cy="461665"/>
            <a:chOff x="7471821" y="2229458"/>
            <a:chExt cx="492444" cy="461665"/>
          </a:xfrm>
        </p:grpSpPr>
        <p:sp>
          <p:nvSpPr>
            <p:cNvPr id="15" name="円/楕円 59">
              <a:extLst>
                <a:ext uri="{FF2B5EF4-FFF2-40B4-BE49-F238E27FC236}">
                  <a16:creationId xmlns:a16="http://schemas.microsoft.com/office/drawing/2014/main" id="{FBC37F42-4F5B-687C-B24E-E6A072CE4470}"/>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a:extLst>
                <a:ext uri="{FF2B5EF4-FFF2-40B4-BE49-F238E27FC236}">
                  <a16:creationId xmlns:a16="http://schemas.microsoft.com/office/drawing/2014/main" id="{4917987E-420C-0808-593F-A8F67246F4E2}"/>
                </a:ext>
              </a:extLst>
            </p:cNvPr>
            <p:cNvSpPr/>
            <p:nvPr/>
          </p:nvSpPr>
          <p:spPr>
            <a:xfrm>
              <a:off x="7471821"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1" name="グループ化 20" descr="地図上で受診したい医療機関を探すために、指先をスライドさせて地図を動かしている画像">
            <a:extLst>
              <a:ext uri="{FF2B5EF4-FFF2-40B4-BE49-F238E27FC236}">
                <a16:creationId xmlns:a16="http://schemas.microsoft.com/office/drawing/2014/main" id="{3F656953-F5D2-3FB9-8BC3-7C70F4442383}"/>
              </a:ext>
            </a:extLst>
          </p:cNvPr>
          <p:cNvGrpSpPr/>
          <p:nvPr/>
        </p:nvGrpSpPr>
        <p:grpSpPr>
          <a:xfrm>
            <a:off x="6881347" y="2215760"/>
            <a:ext cx="1741500" cy="3064083"/>
            <a:chOff x="2885118" y="1936311"/>
            <a:chExt cx="2124000" cy="3578260"/>
          </a:xfrm>
        </p:grpSpPr>
        <p:pic>
          <p:nvPicPr>
            <p:cNvPr id="22" name="図 21">
              <a:extLst>
                <a:ext uri="{FF2B5EF4-FFF2-40B4-BE49-F238E27FC236}">
                  <a16:creationId xmlns:a16="http://schemas.microsoft.com/office/drawing/2014/main" id="{3BF37FED-24E6-31BF-097E-06F42DF82B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1975" y="1998287"/>
              <a:ext cx="1978429" cy="3516284"/>
            </a:xfrm>
            <a:prstGeom prst="rect">
              <a:avLst/>
            </a:prstGeom>
            <a:ln>
              <a:solidFill>
                <a:schemeClr val="tx1">
                  <a:lumMod val="50000"/>
                  <a:lumOff val="50000"/>
                </a:schemeClr>
              </a:solidFill>
            </a:ln>
          </p:spPr>
        </p:pic>
        <p:sp>
          <p:nvSpPr>
            <p:cNvPr id="23" name="正方形/長方形 22">
              <a:extLst>
                <a:ext uri="{FF2B5EF4-FFF2-40B4-BE49-F238E27FC236}">
                  <a16:creationId xmlns:a16="http://schemas.microsoft.com/office/drawing/2014/main" id="{154A693B-235E-56F2-7FF7-2E95130EF172}"/>
                </a:ext>
              </a:extLst>
            </p:cNvPr>
            <p:cNvSpPr/>
            <p:nvPr/>
          </p:nvSpPr>
          <p:spPr>
            <a:xfrm>
              <a:off x="2885118" y="1936311"/>
              <a:ext cx="2124000" cy="2988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29" name="上矢印 53">
            <a:extLst>
              <a:ext uri="{FF2B5EF4-FFF2-40B4-BE49-F238E27FC236}">
                <a16:creationId xmlns:a16="http://schemas.microsoft.com/office/drawing/2014/main" id="{736F4067-62CF-2056-0C5F-0A682EAA1EBE}"/>
              </a:ext>
            </a:extLst>
          </p:cNvPr>
          <p:cNvSpPr>
            <a:spLocks/>
          </p:cNvSpPr>
          <p:nvPr/>
        </p:nvSpPr>
        <p:spPr>
          <a:xfrm>
            <a:off x="7555270" y="4326782"/>
            <a:ext cx="360000" cy="972000"/>
          </a:xfrm>
          <a:prstGeom prst="upArrow">
            <a:avLst/>
          </a:prstGeom>
          <a:solidFill>
            <a:schemeClr val="accent6"/>
          </a:solidFill>
          <a:ln>
            <a:noFill/>
          </a:ln>
          <a:effectLst>
            <a:outerShdw blurRad="50800" dist="762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ja-JP"/>
            </a:defPPr>
            <a:lvl1pPr marL="0" algn="l" defTabSz="829178" rtl="0" eaLnBrk="1" latinLnBrk="0" hangingPunct="1">
              <a:defRPr kumimoji="1" sz="1632" kern="1200">
                <a:solidFill>
                  <a:schemeClr val="lt1"/>
                </a:solidFill>
                <a:latin typeface="+mn-lt"/>
                <a:ea typeface="+mn-ea"/>
                <a:cs typeface="+mn-cs"/>
              </a:defRPr>
            </a:lvl1pPr>
            <a:lvl2pPr marL="414589" algn="l" defTabSz="829178" rtl="0" eaLnBrk="1" latinLnBrk="0" hangingPunct="1">
              <a:defRPr kumimoji="1" sz="1632" kern="1200">
                <a:solidFill>
                  <a:schemeClr val="lt1"/>
                </a:solidFill>
                <a:latin typeface="+mn-lt"/>
                <a:ea typeface="+mn-ea"/>
                <a:cs typeface="+mn-cs"/>
              </a:defRPr>
            </a:lvl2pPr>
            <a:lvl3pPr marL="829178" algn="l" defTabSz="829178" rtl="0" eaLnBrk="1" latinLnBrk="0" hangingPunct="1">
              <a:defRPr kumimoji="1" sz="1632" kern="1200">
                <a:solidFill>
                  <a:schemeClr val="lt1"/>
                </a:solidFill>
                <a:latin typeface="+mn-lt"/>
                <a:ea typeface="+mn-ea"/>
                <a:cs typeface="+mn-cs"/>
              </a:defRPr>
            </a:lvl3pPr>
            <a:lvl4pPr marL="1243767" algn="l" defTabSz="829178" rtl="0" eaLnBrk="1" latinLnBrk="0" hangingPunct="1">
              <a:defRPr kumimoji="1" sz="1632" kern="1200">
                <a:solidFill>
                  <a:schemeClr val="lt1"/>
                </a:solidFill>
                <a:latin typeface="+mn-lt"/>
                <a:ea typeface="+mn-ea"/>
                <a:cs typeface="+mn-cs"/>
              </a:defRPr>
            </a:lvl4pPr>
            <a:lvl5pPr marL="1658356" algn="l" defTabSz="829178" rtl="0" eaLnBrk="1" latinLnBrk="0" hangingPunct="1">
              <a:defRPr kumimoji="1" sz="1632" kern="1200">
                <a:solidFill>
                  <a:schemeClr val="lt1"/>
                </a:solidFill>
                <a:latin typeface="+mn-lt"/>
                <a:ea typeface="+mn-ea"/>
                <a:cs typeface="+mn-cs"/>
              </a:defRPr>
            </a:lvl5pPr>
            <a:lvl6pPr marL="2072945" algn="l" defTabSz="829178" rtl="0" eaLnBrk="1" latinLnBrk="0" hangingPunct="1">
              <a:defRPr kumimoji="1" sz="1632" kern="1200">
                <a:solidFill>
                  <a:schemeClr val="lt1"/>
                </a:solidFill>
                <a:latin typeface="+mn-lt"/>
                <a:ea typeface="+mn-ea"/>
                <a:cs typeface="+mn-cs"/>
              </a:defRPr>
            </a:lvl6pPr>
            <a:lvl7pPr marL="2487534" algn="l" defTabSz="829178" rtl="0" eaLnBrk="1" latinLnBrk="0" hangingPunct="1">
              <a:defRPr kumimoji="1" sz="1632" kern="1200">
                <a:solidFill>
                  <a:schemeClr val="lt1"/>
                </a:solidFill>
                <a:latin typeface="+mn-lt"/>
                <a:ea typeface="+mn-ea"/>
                <a:cs typeface="+mn-cs"/>
              </a:defRPr>
            </a:lvl7pPr>
            <a:lvl8pPr marL="2902123" algn="l" defTabSz="829178" rtl="0" eaLnBrk="1" latinLnBrk="0" hangingPunct="1">
              <a:defRPr kumimoji="1" sz="1632" kern="1200">
                <a:solidFill>
                  <a:schemeClr val="lt1"/>
                </a:solidFill>
                <a:latin typeface="+mn-lt"/>
                <a:ea typeface="+mn-ea"/>
                <a:cs typeface="+mn-cs"/>
              </a:defRPr>
            </a:lvl8pPr>
            <a:lvl9pPr marL="3316712" algn="l" defTabSz="829178" rtl="0" eaLnBrk="1" latinLnBrk="0" hangingPunct="1">
              <a:defRPr kumimoji="1" sz="1632" kern="1200">
                <a:solidFill>
                  <a:schemeClr val="lt1"/>
                </a:solidFill>
                <a:latin typeface="+mn-lt"/>
                <a:ea typeface="+mn-ea"/>
                <a:cs typeface="+mn-cs"/>
              </a:defRPr>
            </a:lvl9pPr>
          </a:lstStyle>
          <a:p>
            <a:pPr algn="ctr"/>
            <a:endParaRPr kumimoji="1" lang="ja-JP" altLang="en-US"/>
          </a:p>
        </p:txBody>
      </p:sp>
      <p:pic>
        <p:nvPicPr>
          <p:cNvPr id="30" name="図 29">
            <a:extLst>
              <a:ext uri="{FF2B5EF4-FFF2-40B4-BE49-F238E27FC236}">
                <a16:creationId xmlns:a16="http://schemas.microsoft.com/office/drawing/2014/main" id="{BD0E9100-CDBB-47D9-B742-E4CEC453E9C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7117660">
            <a:off x="7837166" y="4809592"/>
            <a:ext cx="564807" cy="644401"/>
          </a:xfrm>
          <a:prstGeom prst="rect">
            <a:avLst/>
          </a:prstGeom>
        </p:spPr>
      </p:pic>
      <p:grpSp>
        <p:nvGrpSpPr>
          <p:cNvPr id="31" name="図形グループ 58">
            <a:extLst>
              <a:ext uri="{FF2B5EF4-FFF2-40B4-BE49-F238E27FC236}">
                <a16:creationId xmlns:a16="http://schemas.microsoft.com/office/drawing/2014/main" id="{8B1CE0B4-D985-5E37-59C7-D60B3AC141C3}"/>
              </a:ext>
            </a:extLst>
          </p:cNvPr>
          <p:cNvGrpSpPr/>
          <p:nvPr/>
        </p:nvGrpSpPr>
        <p:grpSpPr>
          <a:xfrm>
            <a:off x="7184938" y="5003784"/>
            <a:ext cx="617352" cy="558816"/>
            <a:chOff x="7471822" y="2290110"/>
            <a:chExt cx="492443" cy="461665"/>
          </a:xfrm>
        </p:grpSpPr>
        <p:sp>
          <p:nvSpPr>
            <p:cNvPr id="32" name="円/楕円 59">
              <a:extLst>
                <a:ext uri="{FF2B5EF4-FFF2-40B4-BE49-F238E27FC236}">
                  <a16:creationId xmlns:a16="http://schemas.microsoft.com/office/drawing/2014/main" id="{CE9EA5BA-1556-D2B9-10FE-686815E3C093}"/>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61D1392C-3DF3-829E-1690-B0743E35399C}"/>
                </a:ext>
              </a:extLst>
            </p:cNvPr>
            <p:cNvSpPr/>
            <p:nvPr/>
          </p:nvSpPr>
          <p:spPr>
            <a:xfrm>
              <a:off x="7471822" y="2290110"/>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7" name="テキスト ボックス 36">
            <a:extLst>
              <a:ext uri="{FF2B5EF4-FFF2-40B4-BE49-F238E27FC236}">
                <a16:creationId xmlns:a16="http://schemas.microsoft.com/office/drawing/2014/main" id="{85201C5D-EF11-E7E2-8DF0-8BAA2B9D31FA}"/>
              </a:ext>
            </a:extLst>
          </p:cNvPr>
          <p:cNvSpPr txBox="1"/>
          <p:nvPr/>
        </p:nvSpPr>
        <p:spPr>
          <a:xfrm>
            <a:off x="4471606" y="5153778"/>
            <a:ext cx="2123751" cy="830997"/>
          </a:xfrm>
          <a:prstGeom prst="rect">
            <a:avLst/>
          </a:prstGeom>
          <a:solidFill>
            <a:srgbClr val="FFFFCC"/>
          </a:solidFill>
          <a:ln>
            <a:solidFill>
              <a:srgbClr val="009650"/>
            </a:solidFill>
          </a:ln>
        </p:spPr>
        <p:txBody>
          <a:bodyPr wrap="square" rtlCol="0">
            <a:spAutoFit/>
          </a:bodyPr>
          <a:lstStyle/>
          <a:p>
            <a:r>
              <a:rPr kumimoji="1" lang="en-US" altLang="ja-JP" sz="1600" b="1" dirty="0">
                <a:latin typeface="BIZ UDゴシック" panose="020B0400000000000000" pitchFamily="49" charset="-128"/>
                <a:ea typeface="BIZ UDゴシック" panose="020B0400000000000000" pitchFamily="49" charset="-128"/>
              </a:rPr>
              <a:t>※</a:t>
            </a:r>
            <a:r>
              <a:rPr kumimoji="1" lang="ja-JP" altLang="en-US" sz="1600" b="1" dirty="0">
                <a:latin typeface="BIZ UDゴシック" panose="020B0400000000000000" pitchFamily="49" charset="-128"/>
                <a:ea typeface="BIZ UDゴシック" panose="020B0400000000000000" pitchFamily="49" charset="-128"/>
              </a:rPr>
              <a:t>この地図の部分は</a:t>
            </a:r>
            <a:r>
              <a:rPr kumimoji="1" lang="en-US" altLang="ja-JP" sz="1600" b="1" dirty="0" err="1">
                <a:latin typeface="BIZ UDゴシック" panose="020B0400000000000000" pitchFamily="49" charset="-128"/>
                <a:ea typeface="BIZ UDゴシック" panose="020B0400000000000000" pitchFamily="49" charset="-128"/>
              </a:rPr>
              <a:t>VoiceOver</a:t>
            </a:r>
            <a:r>
              <a:rPr kumimoji="1" lang="ja-JP" altLang="en-US" sz="1600" b="1" dirty="0">
                <a:latin typeface="BIZ UDゴシック" panose="020B0400000000000000" pitchFamily="49" charset="-128"/>
                <a:ea typeface="BIZ UDゴシック" panose="020B0400000000000000" pitchFamily="49" charset="-128"/>
              </a:rPr>
              <a:t>では利用</a:t>
            </a:r>
            <a:endParaRPr kumimoji="1" lang="en-US" altLang="ja-JP" sz="1600" b="1" dirty="0">
              <a:latin typeface="BIZ UDゴシック" panose="020B0400000000000000" pitchFamily="49" charset="-128"/>
              <a:ea typeface="BIZ UDゴシック" panose="020B0400000000000000" pitchFamily="49" charset="-128"/>
            </a:endParaRPr>
          </a:p>
          <a:p>
            <a:r>
              <a:rPr kumimoji="1" lang="ja-JP" altLang="en-US" sz="1600" b="1" dirty="0">
                <a:latin typeface="BIZ UDゴシック" panose="020B0400000000000000" pitchFamily="49" charset="-128"/>
                <a:ea typeface="BIZ UDゴシック" panose="020B0400000000000000" pitchFamily="49" charset="-128"/>
              </a:rPr>
              <a:t>できません。</a:t>
            </a:r>
          </a:p>
        </p:txBody>
      </p:sp>
      <p:grpSp>
        <p:nvGrpSpPr>
          <p:cNvPr id="2" name="図形グループ 58">
            <a:extLst>
              <a:ext uri="{FF2B5EF4-FFF2-40B4-BE49-F238E27FC236}">
                <a16:creationId xmlns:a16="http://schemas.microsoft.com/office/drawing/2014/main" id="{FA8F9E56-7049-B85B-DE53-717FCF710A2B}"/>
              </a:ext>
            </a:extLst>
          </p:cNvPr>
          <p:cNvGrpSpPr/>
          <p:nvPr/>
        </p:nvGrpSpPr>
        <p:grpSpPr>
          <a:xfrm>
            <a:off x="4092375" y="1402385"/>
            <a:ext cx="492444" cy="461665"/>
            <a:chOff x="7471822" y="2229458"/>
            <a:chExt cx="492444" cy="461665"/>
          </a:xfrm>
        </p:grpSpPr>
        <p:sp>
          <p:nvSpPr>
            <p:cNvPr id="3" name="円/楕円 59">
              <a:extLst>
                <a:ext uri="{FF2B5EF4-FFF2-40B4-BE49-F238E27FC236}">
                  <a16:creationId xmlns:a16="http://schemas.microsoft.com/office/drawing/2014/main" id="{043CD1D6-39B3-8201-BFA9-1B829E60CF99}"/>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 name="正方形/長方形 3">
              <a:extLst>
                <a:ext uri="{FF2B5EF4-FFF2-40B4-BE49-F238E27FC236}">
                  <a16:creationId xmlns:a16="http://schemas.microsoft.com/office/drawing/2014/main" id="{2ABE4BD6-6052-8E77-7D2D-7E966CC85F98}"/>
                </a:ext>
              </a:extLst>
            </p:cNvPr>
            <p:cNvSpPr/>
            <p:nvPr/>
          </p:nvSpPr>
          <p:spPr>
            <a:xfrm>
              <a:off x="7471822"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733729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7558</Words>
  <Application>Microsoft Office PowerPoint</Application>
  <PresentationFormat>画面に合わせる (4:3)</PresentationFormat>
  <Paragraphs>1320</Paragraphs>
  <Slides>80</Slides>
  <Notes>80</Notes>
  <HiddenSlides>0</HiddenSlides>
  <MMClips>0</MMClips>
  <ScaleCrop>false</ScaleCrop>
  <HeadingPairs>
    <vt:vector size="8" baseType="variant">
      <vt:variant>
        <vt:lpstr>使用されているフォント</vt:lpstr>
      </vt:variant>
      <vt:variant>
        <vt:i4>9</vt:i4>
      </vt:variant>
      <vt:variant>
        <vt:lpstr>テーマ</vt:lpstr>
      </vt:variant>
      <vt:variant>
        <vt:i4>2</vt:i4>
      </vt:variant>
      <vt:variant>
        <vt:lpstr>埋め込まれた OLE サーバー</vt:lpstr>
      </vt:variant>
      <vt:variant>
        <vt:i4>1</vt:i4>
      </vt:variant>
      <vt:variant>
        <vt:lpstr>スライド タイトル</vt:lpstr>
      </vt:variant>
      <vt:variant>
        <vt:i4>80</vt:i4>
      </vt:variant>
    </vt:vector>
  </HeadingPairs>
  <TitlesOfParts>
    <vt:vector size="92" baseType="lpstr">
      <vt:lpstr>BIZ UDPゴシック</vt:lpstr>
      <vt:lpstr>BIZ UDゴシック</vt:lpstr>
      <vt:lpstr>Meiryo UI</vt:lpstr>
      <vt:lpstr>Meiryo</vt:lpstr>
      <vt:lpstr>游ゴシック</vt:lpstr>
      <vt:lpstr>游ゴシック</vt:lpstr>
      <vt:lpstr>Arial</vt:lpstr>
      <vt:lpstr>Calibri</vt:lpstr>
      <vt:lpstr>Century</vt:lpstr>
      <vt:lpstr>Office Theme</vt:lpstr>
      <vt:lpstr>デザインの設定</vt:lpstr>
      <vt:lpstr>think-cell スライド</vt:lpstr>
      <vt:lpstr>PowerPoint プレゼンテーション</vt:lpstr>
      <vt:lpstr>PowerPoint プレゼンテーション</vt:lpstr>
      <vt:lpstr>PowerPoint プレゼンテーション</vt:lpstr>
      <vt:lpstr>オンライン診療とは？</vt:lpstr>
      <vt:lpstr>オンライン診療・電話診療受診の手順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オンライン診療アプリYaDoc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2022-10-14T08:02:18Z</dcterms:modified>
</cp:coreProperties>
</file>