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media/image24.jpg" ContentType="image/jpg"/>
  <Override PartName="/ppt/tags/tag5.xml" ContentType="application/vnd.openxmlformats-officedocument.presentationml.tags+xml"/>
  <Override PartName="/ppt/notesSlides/notesSlide10.xml" ContentType="application/vnd.openxmlformats-officedocument.presentationml.notesSlide+xml"/>
  <Override PartName="/ppt/media/image30.jpg" ContentType="image/jpg"/>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media/image31.jpg" ContentType="image/jpg"/>
  <Override PartName="/ppt/media/image32.jpg" ContentType="image/jpg"/>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0.xml" ContentType="application/vnd.openxmlformats-officedocument.presentationml.tags+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tags/tag1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tags/tag15.xml" ContentType="application/vnd.openxmlformats-officedocument.presentationml.tags+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7.xml" ContentType="application/vnd.openxmlformats-officedocument.presentationml.tags+xml"/>
  <Override PartName="/ppt/notesSlides/notesSlide29.xml" ContentType="application/vnd.openxmlformats-officedocument.presentationml.notesSlide+xml"/>
  <Override PartName="/ppt/tags/tag18.xml" ContentType="application/vnd.openxmlformats-officedocument.presentationml.tags+xml"/>
  <Override PartName="/ppt/notesSlides/notesSlide30.xml" ContentType="application/vnd.openxmlformats-officedocument.presentationml.notesSlide+xml"/>
  <Override PartName="/ppt/tags/tag19.xml" ContentType="application/vnd.openxmlformats-officedocument.presentationml.tags+xml"/>
  <Override PartName="/ppt/notesSlides/notesSlide31.xml" ContentType="application/vnd.openxmlformats-officedocument.presentationml.notesSlide+xml"/>
  <Override PartName="/ppt/tags/tag20.xml" ContentType="application/vnd.openxmlformats-officedocument.presentationml.tags+xml"/>
  <Override PartName="/ppt/notesSlides/notesSlide32.xml" ContentType="application/vnd.openxmlformats-officedocument.presentationml.notesSlide+xml"/>
  <Override PartName="/ppt/tags/tag21.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22.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3.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media/image100.jpg" ContentType="image/jpg"/>
  <Override PartName="/ppt/tags/tag24.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25.xml" ContentType="application/vnd.openxmlformats-officedocument.presentationml.tags+xml"/>
  <Override PartName="/ppt/notesSlides/notesSlide41.xml" ContentType="application/vnd.openxmlformats-officedocument.presentationml.notesSlide+xml"/>
  <Override PartName="/ppt/tags/tag26.xml" ContentType="application/vnd.openxmlformats-officedocument.presentationml.tags+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4"/>
  </p:sldMasterIdLst>
  <p:notesMasterIdLst>
    <p:notesMasterId r:id="rId47"/>
  </p:notesMasterIdLst>
  <p:handoutMasterIdLst>
    <p:handoutMasterId r:id="rId48"/>
  </p:handoutMasterIdLst>
  <p:sldIdLst>
    <p:sldId id="269" r:id="rId5"/>
    <p:sldId id="406" r:id="rId6"/>
    <p:sldId id="297" r:id="rId7"/>
    <p:sldId id="266" r:id="rId8"/>
    <p:sldId id="256" r:id="rId9"/>
    <p:sldId id="414" r:id="rId10"/>
    <p:sldId id="317" r:id="rId11"/>
    <p:sldId id="372" r:id="rId12"/>
    <p:sldId id="440" r:id="rId13"/>
    <p:sldId id="432" r:id="rId14"/>
    <p:sldId id="439" r:id="rId15"/>
    <p:sldId id="442" r:id="rId16"/>
    <p:sldId id="441" r:id="rId17"/>
    <p:sldId id="443" r:id="rId18"/>
    <p:sldId id="435" r:id="rId19"/>
    <p:sldId id="374" r:id="rId20"/>
    <p:sldId id="375" r:id="rId21"/>
    <p:sldId id="376" r:id="rId22"/>
    <p:sldId id="381" r:id="rId23"/>
    <p:sldId id="382" r:id="rId24"/>
    <p:sldId id="383" r:id="rId25"/>
    <p:sldId id="384" r:id="rId26"/>
    <p:sldId id="385" r:id="rId27"/>
    <p:sldId id="386" r:id="rId28"/>
    <p:sldId id="387" r:id="rId29"/>
    <p:sldId id="388" r:id="rId30"/>
    <p:sldId id="389" r:id="rId31"/>
    <p:sldId id="390" r:id="rId32"/>
    <p:sldId id="391" r:id="rId33"/>
    <p:sldId id="444" r:id="rId34"/>
    <p:sldId id="392" r:id="rId35"/>
    <p:sldId id="445" r:id="rId36"/>
    <p:sldId id="393" r:id="rId37"/>
    <p:sldId id="398" r:id="rId38"/>
    <p:sldId id="399" r:id="rId39"/>
    <p:sldId id="394" r:id="rId40"/>
    <p:sldId id="395" r:id="rId41"/>
    <p:sldId id="396" r:id="rId42"/>
    <p:sldId id="397" r:id="rId43"/>
    <p:sldId id="400" r:id="rId44"/>
    <p:sldId id="401" r:id="rId45"/>
    <p:sldId id="409" r:id="rId46"/>
  </p:sldIdLst>
  <p:sldSz cx="9144000" cy="6858000" type="screen4x3"/>
  <p:notesSz cx="6735763" cy="9866313"/>
  <p:custDataLst>
    <p:tags r:id="rId49"/>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9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650"/>
    <a:srgbClr val="FFFFCC"/>
    <a:srgbClr val="007864"/>
    <a:srgbClr val="FFFFFF"/>
    <a:srgbClr val="CCFFCC"/>
    <a:srgbClr val="2F52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77" autoAdjust="0"/>
    <p:restoredTop sz="94173" autoAdjust="0"/>
  </p:normalViewPr>
  <p:slideViewPr>
    <p:cSldViewPr snapToObjects="1">
      <p:cViewPr varScale="1">
        <p:scale>
          <a:sx n="108" d="100"/>
          <a:sy n="108" d="100"/>
        </p:scale>
        <p:origin x="78" y="168"/>
      </p:cViewPr>
      <p:guideLst/>
    </p:cSldViewPr>
  </p:slideViewPr>
  <p:outlineViewPr>
    <p:cViewPr>
      <p:scale>
        <a:sx n="33" d="100"/>
        <a:sy n="33" d="100"/>
      </p:scale>
      <p:origin x="0" y="0"/>
    </p:cViewPr>
  </p:outlineViewPr>
  <p:notesTextViewPr>
    <p:cViewPr>
      <p:scale>
        <a:sx n="66" d="100"/>
        <a:sy n="66" d="100"/>
      </p:scale>
      <p:origin x="0" y="0"/>
    </p:cViewPr>
  </p:notesTextViewPr>
  <p:sorterViewPr>
    <p:cViewPr varScale="1">
      <p:scale>
        <a:sx n="1" d="1"/>
        <a:sy n="1" d="1"/>
      </p:scale>
      <p:origin x="0" y="0"/>
    </p:cViewPr>
  </p:sorterViewPr>
  <p:notesViewPr>
    <p:cSldViewPr snapToObjects="1">
      <p:cViewPr varScale="1">
        <p:scale>
          <a:sx n="51" d="100"/>
          <a:sy n="51" d="100"/>
        </p:scale>
        <p:origin x="273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8C92FD7E-E9DF-286A-8422-EE696F07D49A}"/>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0D32B264-88BD-0777-39CF-2A595C1CE86C}"/>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0AF9881E-C832-4138-9FFD-B8E61B4B1E81}" type="datetimeFigureOut">
              <a:rPr kumimoji="1" lang="ja-JP" altLang="en-US" smtClean="0"/>
              <a:t>2022/10/3</a:t>
            </a:fld>
            <a:endParaRPr kumimoji="1" lang="ja-JP" altLang="en-US"/>
          </a:p>
        </p:txBody>
      </p:sp>
      <p:sp>
        <p:nvSpPr>
          <p:cNvPr id="4" name="フッター プレースホルダー 3">
            <a:extLst>
              <a:ext uri="{FF2B5EF4-FFF2-40B4-BE49-F238E27FC236}">
                <a16:creationId xmlns:a16="http://schemas.microsoft.com/office/drawing/2014/main" id="{F0A2AE93-3109-58D3-97FE-C46E0D4CBD33}"/>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34372F7-6BF1-287E-E9E7-004F476F3D6B}"/>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53E810ED-3911-4849-83D3-AD22EA6522BA}" type="slidenum">
              <a:rPr kumimoji="1" lang="ja-JP" altLang="en-US" smtClean="0"/>
              <a:t>‹#›</a:t>
            </a:fld>
            <a:endParaRPr kumimoji="1" lang="ja-JP" altLang="en-US"/>
          </a:p>
        </p:txBody>
      </p:sp>
    </p:spTree>
    <p:extLst>
      <p:ext uri="{BB962C8B-B14F-4D97-AF65-F5344CB8AC3E}">
        <p14:creationId xmlns:p14="http://schemas.microsoft.com/office/powerpoint/2010/main" val="15721408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831" cy="495029"/>
          </a:xfrm>
          <a:prstGeom prst="rect">
            <a:avLst/>
          </a:prstGeom>
        </p:spPr>
        <p:txBody>
          <a:bodyPr vert="horz" lIns="91435" tIns="45718" rIns="91435" bIns="45718"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35" tIns="45718" rIns="91435" bIns="45718" rtlCol="0"/>
          <a:lstStyle>
            <a:lvl1pPr algn="r">
              <a:defRPr sz="1200"/>
            </a:lvl1pPr>
          </a:lstStyle>
          <a:p>
            <a:fld id="{BA50B120-CD90-CA4A-A384-DB7B908530F3}" type="datetimeFigureOut">
              <a:rPr kumimoji="1" lang="ja-JP" altLang="en-US" smtClean="0"/>
              <a:t>2022/10/3</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35" tIns="45718" rIns="91435" bIns="45718" rtlCol="0" anchor="ctr"/>
          <a:lstStyle/>
          <a:p>
            <a:endParaRPr lang="ja-JP" altLang="en-US"/>
          </a:p>
        </p:txBody>
      </p:sp>
      <p:sp>
        <p:nvSpPr>
          <p:cNvPr id="5" name="ノート プレースホルダー 4"/>
          <p:cNvSpPr>
            <a:spLocks noGrp="1"/>
          </p:cNvSpPr>
          <p:nvPr>
            <p:ph type="body" sz="quarter" idx="3"/>
          </p:nvPr>
        </p:nvSpPr>
        <p:spPr>
          <a:xfrm>
            <a:off x="673577" y="4748164"/>
            <a:ext cx="5388610" cy="3884861"/>
          </a:xfrm>
          <a:prstGeom prst="rect">
            <a:avLst/>
          </a:prstGeom>
        </p:spPr>
        <p:txBody>
          <a:bodyPr vert="horz" lIns="91435" tIns="45718" rIns="91435" bIns="457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6"/>
            <a:ext cx="2918831" cy="495028"/>
          </a:xfrm>
          <a:prstGeom prst="rect">
            <a:avLst/>
          </a:prstGeom>
        </p:spPr>
        <p:txBody>
          <a:bodyPr vert="horz" lIns="91435" tIns="45718" rIns="91435" bIns="4571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35" tIns="45718" rIns="91435" bIns="45718" rtlCol="0" anchor="b"/>
          <a:lstStyle>
            <a:lvl1pPr algn="r">
              <a:defRPr sz="1200"/>
            </a:lvl1pPr>
          </a:lstStyle>
          <a:p>
            <a:fld id="{2B53D04A-B60E-1241-96E3-BBB7CC6C31A8}" type="slidenum">
              <a:rPr kumimoji="1" lang="ja-JP" altLang="en-US" smtClean="0"/>
              <a:t>‹#›</a:t>
            </a:fld>
            <a:endParaRPr kumimoji="1" lang="ja-JP" altLang="en-US"/>
          </a:p>
        </p:txBody>
      </p:sp>
    </p:spTree>
    <p:extLst>
      <p:ext uri="{BB962C8B-B14F-4D97-AF65-F5344CB8AC3E}">
        <p14:creationId xmlns:p14="http://schemas.microsoft.com/office/powerpoint/2010/main" val="208331087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73577" y="4748164"/>
            <a:ext cx="5388610" cy="6017640"/>
          </a:xfrm>
        </p:spPr>
        <p:txBody>
          <a:bodyPr/>
          <a:lstStyle/>
          <a:p>
            <a:pPr indent="89394"/>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a:t>
            </a:fld>
            <a:endParaRPr kumimoji="1" lang="ja-JP" altLang="en-US"/>
          </a:p>
        </p:txBody>
      </p:sp>
    </p:spTree>
    <p:extLst>
      <p:ext uri="{BB962C8B-B14F-4D97-AF65-F5344CB8AC3E}">
        <p14:creationId xmlns:p14="http://schemas.microsoft.com/office/powerpoint/2010/main" val="16325626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7811"/>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10</a:t>
            </a:fld>
            <a:endParaRPr kumimoji="1" lang="ja-JP" altLang="en-US"/>
          </a:p>
        </p:txBody>
      </p:sp>
    </p:spTree>
    <p:extLst>
      <p:ext uri="{BB962C8B-B14F-4D97-AF65-F5344CB8AC3E}">
        <p14:creationId xmlns:p14="http://schemas.microsoft.com/office/powerpoint/2010/main" val="814764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defTabSz="903427">
              <a:defRPr/>
            </a:pPr>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11</a:t>
            </a:fld>
            <a:endParaRPr kumimoji="1" lang="ja-JP" altLang="en-US"/>
          </a:p>
        </p:txBody>
      </p:sp>
    </p:spTree>
    <p:extLst>
      <p:ext uri="{BB962C8B-B14F-4D97-AF65-F5344CB8AC3E}">
        <p14:creationId xmlns:p14="http://schemas.microsoft.com/office/powerpoint/2010/main" val="485673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defTabSz="903427">
              <a:defRPr/>
            </a:pPr>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12</a:t>
            </a:fld>
            <a:endParaRPr kumimoji="1" lang="ja-JP" altLang="en-US"/>
          </a:p>
        </p:txBody>
      </p:sp>
    </p:spTree>
    <p:extLst>
      <p:ext uri="{BB962C8B-B14F-4D97-AF65-F5344CB8AC3E}">
        <p14:creationId xmlns:p14="http://schemas.microsoft.com/office/powerpoint/2010/main" val="1031791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13</a:t>
            </a:fld>
            <a:endParaRPr kumimoji="1" lang="ja-JP" altLang="en-US"/>
          </a:p>
        </p:txBody>
      </p:sp>
    </p:spTree>
    <p:extLst>
      <p:ext uri="{BB962C8B-B14F-4D97-AF65-F5344CB8AC3E}">
        <p14:creationId xmlns:p14="http://schemas.microsoft.com/office/powerpoint/2010/main" val="1828698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14</a:t>
            </a:fld>
            <a:endParaRPr kumimoji="1" lang="ja-JP" altLang="en-US"/>
          </a:p>
        </p:txBody>
      </p:sp>
    </p:spTree>
    <p:extLst>
      <p:ext uri="{BB962C8B-B14F-4D97-AF65-F5344CB8AC3E}">
        <p14:creationId xmlns:p14="http://schemas.microsoft.com/office/powerpoint/2010/main" val="1887190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15</a:t>
            </a:fld>
            <a:endParaRPr kumimoji="1" lang="ja-JP" altLang="en-US"/>
          </a:p>
        </p:txBody>
      </p:sp>
    </p:spTree>
    <p:extLst>
      <p:ext uri="{BB962C8B-B14F-4D97-AF65-F5344CB8AC3E}">
        <p14:creationId xmlns:p14="http://schemas.microsoft.com/office/powerpoint/2010/main" val="1535608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8900"/>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16</a:t>
            </a:fld>
            <a:endParaRPr kumimoji="1" lang="ja-JP" altLang="en-US"/>
          </a:p>
        </p:txBody>
      </p:sp>
    </p:spTree>
    <p:extLst>
      <p:ext uri="{BB962C8B-B14F-4D97-AF65-F5344CB8AC3E}">
        <p14:creationId xmlns:p14="http://schemas.microsoft.com/office/powerpoint/2010/main" val="9685403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17</a:t>
            </a:fld>
            <a:endParaRPr kumimoji="1" lang="ja-JP" altLang="en-US"/>
          </a:p>
        </p:txBody>
      </p:sp>
    </p:spTree>
    <p:extLst>
      <p:ext uri="{BB962C8B-B14F-4D97-AF65-F5344CB8AC3E}">
        <p14:creationId xmlns:p14="http://schemas.microsoft.com/office/powerpoint/2010/main" val="2991845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18</a:t>
            </a:fld>
            <a:endParaRPr kumimoji="1" lang="ja-JP" altLang="en-US"/>
          </a:p>
        </p:txBody>
      </p:sp>
    </p:spTree>
    <p:extLst>
      <p:ext uri="{BB962C8B-B14F-4D97-AF65-F5344CB8AC3E}">
        <p14:creationId xmlns:p14="http://schemas.microsoft.com/office/powerpoint/2010/main" val="2536937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9350" y="1233488"/>
            <a:ext cx="4437063" cy="33289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19</a:t>
            </a:fld>
            <a:endParaRPr kumimoji="1" lang="ja-JP" altLang="en-US"/>
          </a:p>
        </p:txBody>
      </p:sp>
    </p:spTree>
    <p:extLst>
      <p:ext uri="{BB962C8B-B14F-4D97-AF65-F5344CB8AC3E}">
        <p14:creationId xmlns:p14="http://schemas.microsoft.com/office/powerpoint/2010/main" val="3751587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73577" y="4748164"/>
            <a:ext cx="5388610" cy="5801616"/>
          </a:xfrm>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2</a:t>
            </a:fld>
            <a:endParaRPr kumimoji="1" lang="ja-JP" altLang="en-US" dirty="0"/>
          </a:p>
        </p:txBody>
      </p:sp>
    </p:spTree>
    <p:extLst>
      <p:ext uri="{BB962C8B-B14F-4D97-AF65-F5344CB8AC3E}">
        <p14:creationId xmlns:p14="http://schemas.microsoft.com/office/powerpoint/2010/main" val="1360568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8896"/>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20</a:t>
            </a:fld>
            <a:endParaRPr kumimoji="1" lang="ja-JP" altLang="en-US"/>
          </a:p>
        </p:txBody>
      </p:sp>
    </p:spTree>
    <p:extLst>
      <p:ext uri="{BB962C8B-B14F-4D97-AF65-F5344CB8AC3E}">
        <p14:creationId xmlns:p14="http://schemas.microsoft.com/office/powerpoint/2010/main" val="2842724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21</a:t>
            </a:fld>
            <a:endParaRPr kumimoji="1" lang="ja-JP" altLang="en-US"/>
          </a:p>
        </p:txBody>
      </p:sp>
    </p:spTree>
    <p:extLst>
      <p:ext uri="{BB962C8B-B14F-4D97-AF65-F5344CB8AC3E}">
        <p14:creationId xmlns:p14="http://schemas.microsoft.com/office/powerpoint/2010/main" val="1632580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22</a:t>
            </a:fld>
            <a:endParaRPr kumimoji="1" lang="ja-JP" altLang="en-US"/>
          </a:p>
        </p:txBody>
      </p:sp>
    </p:spTree>
    <p:extLst>
      <p:ext uri="{BB962C8B-B14F-4D97-AF65-F5344CB8AC3E}">
        <p14:creationId xmlns:p14="http://schemas.microsoft.com/office/powerpoint/2010/main" val="2458410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23</a:t>
            </a:fld>
            <a:endParaRPr kumimoji="1" lang="ja-JP" altLang="en-US"/>
          </a:p>
        </p:txBody>
      </p:sp>
    </p:spTree>
    <p:extLst>
      <p:ext uri="{BB962C8B-B14F-4D97-AF65-F5344CB8AC3E}">
        <p14:creationId xmlns:p14="http://schemas.microsoft.com/office/powerpoint/2010/main" val="10929152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24</a:t>
            </a:fld>
            <a:endParaRPr kumimoji="1" lang="ja-JP" altLang="en-US"/>
          </a:p>
        </p:txBody>
      </p:sp>
    </p:spTree>
    <p:extLst>
      <p:ext uri="{BB962C8B-B14F-4D97-AF65-F5344CB8AC3E}">
        <p14:creationId xmlns:p14="http://schemas.microsoft.com/office/powerpoint/2010/main" val="2138109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9521"/>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25</a:t>
            </a:fld>
            <a:endParaRPr kumimoji="1" lang="ja-JP" altLang="en-US"/>
          </a:p>
        </p:txBody>
      </p:sp>
    </p:spTree>
    <p:extLst>
      <p:ext uri="{BB962C8B-B14F-4D97-AF65-F5344CB8AC3E}">
        <p14:creationId xmlns:p14="http://schemas.microsoft.com/office/powerpoint/2010/main" val="33954721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9521"/>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26</a:t>
            </a:fld>
            <a:endParaRPr kumimoji="1" lang="ja-JP" altLang="en-US"/>
          </a:p>
        </p:txBody>
      </p:sp>
    </p:spTree>
    <p:extLst>
      <p:ext uri="{BB962C8B-B14F-4D97-AF65-F5344CB8AC3E}">
        <p14:creationId xmlns:p14="http://schemas.microsoft.com/office/powerpoint/2010/main" val="3006501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27</a:t>
            </a:fld>
            <a:endParaRPr kumimoji="1" lang="ja-JP" altLang="en-US"/>
          </a:p>
        </p:txBody>
      </p:sp>
    </p:spTree>
    <p:extLst>
      <p:ext uri="{BB962C8B-B14F-4D97-AF65-F5344CB8AC3E}">
        <p14:creationId xmlns:p14="http://schemas.microsoft.com/office/powerpoint/2010/main" val="3883690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28</a:t>
            </a:fld>
            <a:endParaRPr kumimoji="1" lang="ja-JP" altLang="en-US"/>
          </a:p>
        </p:txBody>
      </p:sp>
    </p:spTree>
    <p:extLst>
      <p:ext uri="{BB962C8B-B14F-4D97-AF65-F5344CB8AC3E}">
        <p14:creationId xmlns:p14="http://schemas.microsoft.com/office/powerpoint/2010/main" val="7346048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8896"/>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29</a:t>
            </a:fld>
            <a:endParaRPr kumimoji="1" lang="ja-JP" altLang="en-US"/>
          </a:p>
        </p:txBody>
      </p:sp>
    </p:spTree>
    <p:extLst>
      <p:ext uri="{BB962C8B-B14F-4D97-AF65-F5344CB8AC3E}">
        <p14:creationId xmlns:p14="http://schemas.microsoft.com/office/powerpoint/2010/main" val="958497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a:t>
            </a:fld>
            <a:endParaRPr kumimoji="1" lang="ja-JP" altLang="en-US"/>
          </a:p>
        </p:txBody>
      </p:sp>
    </p:spTree>
    <p:extLst>
      <p:ext uri="{BB962C8B-B14F-4D97-AF65-F5344CB8AC3E}">
        <p14:creationId xmlns:p14="http://schemas.microsoft.com/office/powerpoint/2010/main" val="12621570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8896"/>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30</a:t>
            </a:fld>
            <a:endParaRPr kumimoji="1" lang="ja-JP" altLang="en-US"/>
          </a:p>
        </p:txBody>
      </p:sp>
    </p:spTree>
    <p:extLst>
      <p:ext uri="{BB962C8B-B14F-4D97-AF65-F5344CB8AC3E}">
        <p14:creationId xmlns:p14="http://schemas.microsoft.com/office/powerpoint/2010/main" val="25131770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8896"/>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31</a:t>
            </a:fld>
            <a:endParaRPr kumimoji="1" lang="ja-JP" altLang="en-US"/>
          </a:p>
        </p:txBody>
      </p:sp>
    </p:spTree>
    <p:extLst>
      <p:ext uri="{BB962C8B-B14F-4D97-AF65-F5344CB8AC3E}">
        <p14:creationId xmlns:p14="http://schemas.microsoft.com/office/powerpoint/2010/main" val="19217506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8896"/>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32</a:t>
            </a:fld>
            <a:endParaRPr kumimoji="1" lang="ja-JP" altLang="en-US"/>
          </a:p>
        </p:txBody>
      </p:sp>
    </p:spTree>
    <p:extLst>
      <p:ext uri="{BB962C8B-B14F-4D97-AF65-F5344CB8AC3E}">
        <p14:creationId xmlns:p14="http://schemas.microsoft.com/office/powerpoint/2010/main" val="4716476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33</a:t>
            </a:fld>
            <a:endParaRPr kumimoji="1" lang="ja-JP" altLang="en-US"/>
          </a:p>
        </p:txBody>
      </p:sp>
    </p:spTree>
    <p:extLst>
      <p:ext uri="{BB962C8B-B14F-4D97-AF65-F5344CB8AC3E}">
        <p14:creationId xmlns:p14="http://schemas.microsoft.com/office/powerpoint/2010/main" val="35688784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34</a:t>
            </a:fld>
            <a:endParaRPr kumimoji="1" lang="ja-JP" altLang="en-US"/>
          </a:p>
        </p:txBody>
      </p:sp>
    </p:spTree>
    <p:extLst>
      <p:ext uri="{BB962C8B-B14F-4D97-AF65-F5344CB8AC3E}">
        <p14:creationId xmlns:p14="http://schemas.microsoft.com/office/powerpoint/2010/main" val="1344306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35</a:t>
            </a:fld>
            <a:endParaRPr kumimoji="1" lang="ja-JP" altLang="en-US"/>
          </a:p>
        </p:txBody>
      </p:sp>
    </p:spTree>
    <p:extLst>
      <p:ext uri="{BB962C8B-B14F-4D97-AF65-F5344CB8AC3E}">
        <p14:creationId xmlns:p14="http://schemas.microsoft.com/office/powerpoint/2010/main" val="28544437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36</a:t>
            </a:fld>
            <a:endParaRPr kumimoji="1" lang="ja-JP" altLang="en-US"/>
          </a:p>
        </p:txBody>
      </p:sp>
    </p:spTree>
    <p:extLst>
      <p:ext uri="{BB962C8B-B14F-4D97-AF65-F5344CB8AC3E}">
        <p14:creationId xmlns:p14="http://schemas.microsoft.com/office/powerpoint/2010/main" val="2047382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9521"/>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37</a:t>
            </a:fld>
            <a:endParaRPr kumimoji="1" lang="ja-JP" altLang="en-US"/>
          </a:p>
        </p:txBody>
      </p:sp>
    </p:spTree>
    <p:extLst>
      <p:ext uri="{BB962C8B-B14F-4D97-AF65-F5344CB8AC3E}">
        <p14:creationId xmlns:p14="http://schemas.microsoft.com/office/powerpoint/2010/main" val="23799105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38</a:t>
            </a:fld>
            <a:endParaRPr kumimoji="1" lang="ja-JP" altLang="en-US"/>
          </a:p>
        </p:txBody>
      </p:sp>
    </p:spTree>
    <p:extLst>
      <p:ext uri="{BB962C8B-B14F-4D97-AF65-F5344CB8AC3E}">
        <p14:creationId xmlns:p14="http://schemas.microsoft.com/office/powerpoint/2010/main" val="25281235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39</a:t>
            </a:fld>
            <a:endParaRPr kumimoji="1" lang="ja-JP" altLang="en-US"/>
          </a:p>
        </p:txBody>
      </p:sp>
    </p:spTree>
    <p:extLst>
      <p:ext uri="{BB962C8B-B14F-4D97-AF65-F5344CB8AC3E}">
        <p14:creationId xmlns:p14="http://schemas.microsoft.com/office/powerpoint/2010/main" val="1513617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4</a:t>
            </a:fld>
            <a:endParaRPr kumimoji="1" lang="ja-JP" altLang="en-US"/>
          </a:p>
        </p:txBody>
      </p:sp>
    </p:spTree>
    <p:extLst>
      <p:ext uri="{BB962C8B-B14F-4D97-AF65-F5344CB8AC3E}">
        <p14:creationId xmlns:p14="http://schemas.microsoft.com/office/powerpoint/2010/main" val="11794233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40</a:t>
            </a:fld>
            <a:endParaRPr kumimoji="1" lang="ja-JP" altLang="en-US"/>
          </a:p>
        </p:txBody>
      </p:sp>
    </p:spTree>
    <p:extLst>
      <p:ext uri="{BB962C8B-B14F-4D97-AF65-F5344CB8AC3E}">
        <p14:creationId xmlns:p14="http://schemas.microsoft.com/office/powerpoint/2010/main" val="14554906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41</a:t>
            </a:fld>
            <a:endParaRPr kumimoji="1" lang="ja-JP" altLang="en-US" dirty="0"/>
          </a:p>
        </p:txBody>
      </p:sp>
    </p:spTree>
    <p:extLst>
      <p:ext uri="{BB962C8B-B14F-4D97-AF65-F5344CB8AC3E}">
        <p14:creationId xmlns:p14="http://schemas.microsoft.com/office/powerpoint/2010/main" val="23763299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5721" defTabSz="903427">
              <a:defRPr/>
            </a:pPr>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42</a:t>
            </a:fld>
            <a:endParaRPr kumimoji="1" lang="ja-JP" altLang="en-US"/>
          </a:p>
        </p:txBody>
      </p:sp>
    </p:spTree>
    <p:extLst>
      <p:ext uri="{BB962C8B-B14F-4D97-AF65-F5344CB8AC3E}">
        <p14:creationId xmlns:p14="http://schemas.microsoft.com/office/powerpoint/2010/main" val="1562061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73577" y="4748165"/>
            <a:ext cx="5388610" cy="3531403"/>
          </a:xfrm>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5</a:t>
            </a:fld>
            <a:endParaRPr kumimoji="1" lang="ja-JP" altLang="en-US"/>
          </a:p>
        </p:txBody>
      </p:sp>
    </p:spTree>
    <p:extLst>
      <p:ext uri="{BB962C8B-B14F-4D97-AF65-F5344CB8AC3E}">
        <p14:creationId xmlns:p14="http://schemas.microsoft.com/office/powerpoint/2010/main" val="45148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6</a:t>
            </a:fld>
            <a:endParaRPr kumimoji="1" lang="ja-JP" altLang="en-US"/>
          </a:p>
        </p:txBody>
      </p:sp>
    </p:spTree>
    <p:extLst>
      <p:ext uri="{BB962C8B-B14F-4D97-AF65-F5344CB8AC3E}">
        <p14:creationId xmlns:p14="http://schemas.microsoft.com/office/powerpoint/2010/main" val="740910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73576" y="4748164"/>
            <a:ext cx="5631654" cy="3856889"/>
          </a:xfrm>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7</a:t>
            </a:fld>
            <a:endParaRPr kumimoji="1" lang="ja-JP" altLang="en-US"/>
          </a:p>
        </p:txBody>
      </p:sp>
    </p:spTree>
    <p:extLst>
      <p:ext uri="{BB962C8B-B14F-4D97-AF65-F5344CB8AC3E}">
        <p14:creationId xmlns:p14="http://schemas.microsoft.com/office/powerpoint/2010/main" val="34362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2075"/>
            <a:endParaRPr lang="ja-JP" altLang="en-US"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8</a:t>
            </a:fld>
            <a:endParaRPr kumimoji="1" lang="ja-JP" altLang="en-US"/>
          </a:p>
        </p:txBody>
      </p:sp>
    </p:spTree>
    <p:extLst>
      <p:ext uri="{BB962C8B-B14F-4D97-AF65-F5344CB8AC3E}">
        <p14:creationId xmlns:p14="http://schemas.microsoft.com/office/powerpoint/2010/main" val="1088196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3658"/>
            <a:endParaRPr lang="en-US" altLang="ja-JP" dirty="0"/>
          </a:p>
        </p:txBody>
      </p:sp>
      <p:sp>
        <p:nvSpPr>
          <p:cNvPr id="4" name="スライド番号プレースホルダー 3"/>
          <p:cNvSpPr>
            <a:spLocks noGrp="1"/>
          </p:cNvSpPr>
          <p:nvPr>
            <p:ph type="sldNum" sz="quarter" idx="10"/>
          </p:nvPr>
        </p:nvSpPr>
        <p:spPr/>
        <p:txBody>
          <a:bodyPr/>
          <a:lstStyle/>
          <a:p>
            <a:fld id="{2B53D04A-B60E-1241-96E3-BBB7CC6C31A8}" type="slidenum">
              <a:rPr kumimoji="1" lang="ja-JP" altLang="en-US" smtClean="0"/>
              <a:t>9</a:t>
            </a:fld>
            <a:endParaRPr kumimoji="1" lang="ja-JP" altLang="en-US" dirty="0"/>
          </a:p>
        </p:txBody>
      </p:sp>
    </p:spTree>
    <p:extLst>
      <p:ext uri="{BB962C8B-B14F-4D97-AF65-F5344CB8AC3E}">
        <p14:creationId xmlns:p14="http://schemas.microsoft.com/office/powerpoint/2010/main" val="581967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 name="直線コネクタ 13"/>
          <p:cNvCxnSpPr/>
          <p:nvPr userDrawn="1"/>
        </p:nvCxnSpPr>
        <p:spPr>
          <a:xfrm>
            <a:off x="1692275" y="187784"/>
            <a:ext cx="0" cy="630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1771210" y="1459133"/>
            <a:ext cx="6858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userDrawn="1"/>
        </p:nvCxnSpPr>
        <p:spPr>
          <a:xfrm>
            <a:off x="1692275" y="1269700"/>
            <a:ext cx="0" cy="522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158" userDrawn="1">
          <p15:clr>
            <a:srgbClr val="FBAE40"/>
          </p15:clr>
        </p15:guide>
        <p15:guide id="4" pos="5602" userDrawn="1">
          <p15:clr>
            <a:srgbClr val="FBAE40"/>
          </p15:clr>
        </p15:guide>
        <p15:guide id="5" orient="horz" pos="119" userDrawn="1">
          <p15:clr>
            <a:srgbClr val="FBAE40"/>
          </p15:clr>
        </p15:guide>
        <p15:guide id="6" orient="horz" pos="4088" userDrawn="1">
          <p15:clr>
            <a:srgbClr val="FBAE40"/>
          </p15:clr>
        </p15:guide>
        <p15:guide id="7" orient="horz" pos="799" userDrawn="1">
          <p15:clr>
            <a:srgbClr val="FBAE40"/>
          </p15:clr>
        </p15:guide>
        <p15:guide id="8" pos="1066" userDrawn="1">
          <p15:clr>
            <a:srgbClr val="FBAE40"/>
          </p15:clr>
        </p15:guide>
        <p15:guide id="9" orient="horz" pos="572" userDrawn="1">
          <p15:clr>
            <a:srgbClr val="FBAE40"/>
          </p15:clr>
        </p15:guide>
        <p15:guide id="11" orient="horz" pos="346" userDrawn="1">
          <p15:clr>
            <a:srgbClr val="FBAE40"/>
          </p15:clr>
        </p15:guide>
        <p15:guide id="12" pos="385" userDrawn="1">
          <p15:clr>
            <a:srgbClr val="FBAE40"/>
          </p15:clr>
        </p15:guide>
        <p15:guide id="13" pos="1179" userDrawn="1">
          <p15:clr>
            <a:srgbClr val="FBAE40"/>
          </p15:clr>
        </p15:guide>
        <p15:guide id="14" orient="horz" pos="91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507804" y="1459133"/>
            <a:ext cx="8280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1" orient="horz" pos="346">
          <p15:clr>
            <a:srgbClr val="FBAE40"/>
          </p15:clr>
        </p15:guide>
        <p15:guide id="12" pos="385">
          <p15:clr>
            <a:srgbClr val="FBAE40"/>
          </p15:clr>
        </p15:guide>
        <p15:guide id="13" pos="1179">
          <p15:clr>
            <a:srgbClr val="FBAE40"/>
          </p15:clr>
        </p15:guide>
        <p15:guide id="14" orient="horz" pos="913">
          <p15:clr>
            <a:srgbClr val="FBAE40"/>
          </p15:clr>
        </p15:guide>
        <p15:guide id="15" pos="2086" userDrawn="1">
          <p15:clr>
            <a:srgbClr val="FBAE40"/>
          </p15:clr>
        </p15:guide>
        <p15:guide id="16" pos="3787" userDrawn="1">
          <p15:clr>
            <a:srgbClr val="FBAE40"/>
          </p15:clr>
        </p15:guide>
        <p15:guide id="17" pos="5375" userDrawn="1">
          <p15:clr>
            <a:srgbClr val="FBAE40"/>
          </p15:clr>
        </p15:guide>
        <p15:guide id="18" orient="horz" pos="1253" userDrawn="1">
          <p15:clr>
            <a:srgbClr val="FBAE40"/>
          </p15:clr>
        </p15:guide>
        <p15:guide id="19" orient="horz" pos="1026" userDrawn="1">
          <p15:clr>
            <a:srgbClr val="FBAE40"/>
          </p15:clr>
        </p15:guide>
        <p15:guide id="20" orient="horz" pos="1480" userDrawn="1">
          <p15:clr>
            <a:srgbClr val="FBAE40"/>
          </p15:clr>
        </p15:guide>
        <p15:guide id="21" orient="horz" pos="1706" userDrawn="1">
          <p15:clr>
            <a:srgbClr val="FBAE40"/>
          </p15:clr>
        </p15:guide>
        <p15:guide id="22" orient="horz" pos="3861" userDrawn="1">
          <p15:clr>
            <a:srgbClr val="FBAE40"/>
          </p15:clr>
        </p15:guide>
        <p15:guide id="23" pos="185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10"/>
          </p:nvPr>
        </p:nvSpPr>
        <p:spPr/>
        <p:txBody>
          <a:bodyPr/>
          <a:lstStyle/>
          <a:p>
            <a:fld id="{764C1CBF-02BE-C949-8A80-6278B6932A94}" type="datetimeFigureOut">
              <a:rPr kumimoji="1" lang="ja-JP" altLang="en-US" smtClean="0"/>
              <a:t>2022/10/3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D61DC6C-4581-DC44-8E22-5B060113FAE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 name="オブジェクト 7" hidden="1">
            <a:extLst>
              <a:ext uri="{FF2B5EF4-FFF2-40B4-BE49-F238E27FC236}">
                <a16:creationId xmlns:a16="http://schemas.microsoft.com/office/drawing/2014/main" id="{64B3BCCB-7D01-488D-9278-2A8143705A84}"/>
              </a:ext>
            </a:extLst>
          </p:cNvPr>
          <p:cNvGraphicFramePr>
            <a:graphicFrameLocks noChangeAspect="1"/>
          </p:cNvGraphicFramePr>
          <p:nvPr userDrawn="1">
            <p:custDataLst>
              <p:tags r:id="rId7"/>
            </p:custDataLst>
            <p:extLst>
              <p:ext uri="{D42A27DB-BD31-4B8C-83A1-F6EECF244321}">
                <p14:modId xmlns:p14="http://schemas.microsoft.com/office/powerpoint/2010/main" val="26386187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8" imgW="554" imgH="551" progId="TCLayout.ActiveDocument.1">
                  <p:embed/>
                </p:oleObj>
              </mc:Choice>
              <mc:Fallback>
                <p:oleObj name="think-cell スライド" r:id="rId8" imgW="554" imgH="551" progId="TCLayout.ActiveDocument.1">
                  <p:embed/>
                  <p:pic>
                    <p:nvPicPr>
                      <p:cNvPr id="8" name="オブジェクト 7" hidden="1">
                        <a:extLst>
                          <a:ext uri="{FF2B5EF4-FFF2-40B4-BE49-F238E27FC236}">
                            <a16:creationId xmlns:a16="http://schemas.microsoft.com/office/drawing/2014/main" id="{64B3BCCB-7D01-488D-9278-2A8143705A84}"/>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4C1CBF-02BE-C949-8A80-6278B6932A94}" type="datetimeFigureOut">
              <a:rPr kumimoji="1" lang="ja-JP" altLang="en-US" smtClean="0"/>
              <a:t>2022/10/3</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1DC6C-4581-DC44-8E22-5B060113FAEC}" type="slidenum">
              <a:rPr kumimoji="1" lang="ja-JP" altLang="en-US" smtClean="0"/>
              <a:t>‹#›</a:t>
            </a:fld>
            <a:endParaRPr kumimoji="1" lang="ja-JP" altLang="en-US"/>
          </a:p>
        </p:txBody>
      </p:sp>
    </p:spTree>
    <p:extLst>
      <p:ext uri="{BB962C8B-B14F-4D97-AF65-F5344CB8AC3E}">
        <p14:creationId xmlns:p14="http://schemas.microsoft.com/office/powerpoint/2010/main" val="1141903494"/>
      </p:ext>
    </p:extLst>
  </p:cSld>
  <p:clrMap bg1="lt1" tx1="dk1" bg2="lt2" tx2="dk2" accent1="accent1" accent2="accent2" accent3="accent3" accent4="accent4" accent5="accent5" accent6="accent6" hlink="hlink" folHlink="folHlink"/>
  <p:sldLayoutIdLst>
    <p:sldLayoutId id="2147483665" r:id="rId1"/>
    <p:sldLayoutId id="2147483664" r:id="rId2"/>
    <p:sldLayoutId id="2147483661" r:id="rId3"/>
    <p:sldLayoutId id="2147483663" r:id="rId4"/>
    <p:sldLayoutId id="2147483662" r:id="rId5"/>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notesSlide" Target="../notesSlides/notesSlide10.xml"/><Relationship Id="rId7" Type="http://schemas.openxmlformats.org/officeDocument/2006/relationships/image" Target="../media/image28.jpg"/><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1.emf"/><Relationship Id="rId5" Type="http://schemas.openxmlformats.org/officeDocument/2006/relationships/oleObject" Target="../embeddings/oleObject4.bin"/><Relationship Id="rId10" Type="http://schemas.openxmlformats.org/officeDocument/2006/relationships/image" Target="../media/image18.jpeg"/><Relationship Id="rId4" Type="http://schemas.openxmlformats.org/officeDocument/2006/relationships/image" Target="../media/image24.jpg"/><Relationship Id="rId9" Type="http://schemas.openxmlformats.org/officeDocument/2006/relationships/image" Target="../media/image30.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21.jpg"/><Relationship Id="rId5" Type="http://schemas.openxmlformats.org/officeDocument/2006/relationships/image" Target="../media/image1.emf"/><Relationship Id="rId4"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2.jpg"/><Relationship Id="rId2"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image" Target="../media/image31.jpg"/><Relationship Id="rId5" Type="http://schemas.openxmlformats.org/officeDocument/2006/relationships/image" Target="../media/image1.emf"/><Relationship Id="rId4"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4.jpg"/><Relationship Id="rId2" Type="http://schemas.openxmlformats.org/officeDocument/2006/relationships/slideLayout" Target="../slideLayouts/slideLayout4.xml"/><Relationship Id="rId1" Type="http://schemas.openxmlformats.org/officeDocument/2006/relationships/tags" Target="../tags/tag8.xml"/><Relationship Id="rId6" Type="http://schemas.openxmlformats.org/officeDocument/2006/relationships/image" Target="../media/image33.jpg"/><Relationship Id="rId5" Type="http://schemas.openxmlformats.org/officeDocument/2006/relationships/image" Target="../media/image1.emf"/><Relationship Id="rId4"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notesSlide" Target="../notesSlides/notesSlide14.xml"/><Relationship Id="rId7" Type="http://schemas.openxmlformats.org/officeDocument/2006/relationships/image" Target="../media/image36.png"/><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image" Target="../media/image35.jpg"/><Relationship Id="rId5" Type="http://schemas.openxmlformats.org/officeDocument/2006/relationships/image" Target="../media/image1.emf"/><Relationship Id="rId4"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s://faq.myna.go.jp/faq/show/2587" TargetMode="External"/><Relationship Id="rId7"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hyperlink" Target="https://myna.go.jp/SCK0101_01_001/SCK0101_01_001_InitDiscsys.form" TargetMode="External"/><Relationship Id="rId4" Type="http://schemas.openxmlformats.org/officeDocument/2006/relationships/hyperlink" Target="https://www.jpki.go.jp/prepare/reader_writer.html" TargetMode="External"/><Relationship Id="rId9" Type="http://schemas.openxmlformats.org/officeDocument/2006/relationships/image" Target="../media/image41.jp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emf"/><Relationship Id="rId4" Type="http://schemas.openxmlformats.org/officeDocument/2006/relationships/image" Target="../media/image43.png"/><Relationship Id="rId9" Type="http://schemas.openxmlformats.org/officeDocument/2006/relationships/image" Target="../media/image48.jpg"/></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51.tmp"/><Relationship Id="rId4" Type="http://schemas.openxmlformats.org/officeDocument/2006/relationships/image" Target="../media/image50.tmp"/></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53.jpeg"/><Relationship Id="rId2" Type="http://schemas.openxmlformats.org/officeDocument/2006/relationships/slideLayout" Target="../slideLayouts/slideLayout4.xml"/><Relationship Id="rId1" Type="http://schemas.openxmlformats.org/officeDocument/2006/relationships/tags" Target="../tags/tag10.xml"/><Relationship Id="rId6" Type="http://schemas.openxmlformats.org/officeDocument/2006/relationships/image" Target="../media/image1.emf"/><Relationship Id="rId5" Type="http://schemas.openxmlformats.org/officeDocument/2006/relationships/oleObject" Target="../embeddings/oleObject7.bin"/><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png"/><Relationship Id="rId18" Type="http://schemas.microsoft.com/office/2007/relationships/hdphoto" Target="../media/hdphoto3.wdp"/><Relationship Id="rId3" Type="http://schemas.openxmlformats.org/officeDocument/2006/relationships/notesSlide" Target="../notesSlides/notesSlide2.xml"/><Relationship Id="rId21" Type="http://schemas.openxmlformats.org/officeDocument/2006/relationships/image" Target="../media/image16.png"/><Relationship Id="rId7" Type="http://schemas.openxmlformats.org/officeDocument/2006/relationships/image" Target="../media/image1.emf"/><Relationship Id="rId12" Type="http://schemas.openxmlformats.org/officeDocument/2006/relationships/image" Target="../media/image11.jpeg"/><Relationship Id="rId17" Type="http://schemas.openxmlformats.org/officeDocument/2006/relationships/image" Target="../media/image14.png"/><Relationship Id="rId2" Type="http://schemas.openxmlformats.org/officeDocument/2006/relationships/slideLayout" Target="../slideLayouts/slideLayout4.xml"/><Relationship Id="rId16" Type="http://schemas.microsoft.com/office/2007/relationships/hdphoto" Target="../media/hdphoto2.wdp"/><Relationship Id="rId20" Type="http://schemas.openxmlformats.org/officeDocument/2006/relationships/hyperlink" Target="https://www.soumu.go.jp/kojinbango_card/03.html" TargetMode="External"/><Relationship Id="rId1" Type="http://schemas.openxmlformats.org/officeDocument/2006/relationships/tags" Target="../tags/tag3.xml"/><Relationship Id="rId6" Type="http://schemas.openxmlformats.org/officeDocument/2006/relationships/oleObject" Target="../embeddings/oleObject2.bin"/><Relationship Id="rId11" Type="http://schemas.openxmlformats.org/officeDocument/2006/relationships/image" Target="../media/image10.jpeg"/><Relationship Id="rId5" Type="http://schemas.openxmlformats.org/officeDocument/2006/relationships/image" Target="../media/image6.jpg"/><Relationship Id="rId15" Type="http://schemas.openxmlformats.org/officeDocument/2006/relationships/image" Target="../media/image13.png"/><Relationship Id="rId10" Type="http://schemas.openxmlformats.org/officeDocument/2006/relationships/image" Target="../media/image9.tmp"/><Relationship Id="rId19" Type="http://schemas.openxmlformats.org/officeDocument/2006/relationships/image" Target="../media/image15.tmp"/><Relationship Id="rId4" Type="http://schemas.openxmlformats.org/officeDocument/2006/relationships/image" Target="../media/image5.emf"/><Relationship Id="rId9" Type="http://schemas.openxmlformats.org/officeDocument/2006/relationships/image" Target="../media/image8.tmp"/><Relationship Id="rId1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openxmlformats.org/officeDocument/2006/relationships/image" Target="../media/image56.jpg"/><Relationship Id="rId3" Type="http://schemas.openxmlformats.org/officeDocument/2006/relationships/notesSlide" Target="../notesSlides/notesSlide20.xml"/><Relationship Id="rId7" Type="http://schemas.openxmlformats.org/officeDocument/2006/relationships/image" Target="../media/image55.jpg"/><Relationship Id="rId2" Type="http://schemas.openxmlformats.org/officeDocument/2006/relationships/slideLayout" Target="../slideLayouts/slideLayout4.xml"/><Relationship Id="rId1" Type="http://schemas.openxmlformats.org/officeDocument/2006/relationships/tags" Target="../tags/tag11.xml"/><Relationship Id="rId6" Type="http://schemas.openxmlformats.org/officeDocument/2006/relationships/image" Target="../media/image54.jpg"/><Relationship Id="rId5" Type="http://schemas.openxmlformats.org/officeDocument/2006/relationships/image" Target="../media/image1.emf"/><Relationship Id="rId4"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8" Type="http://schemas.openxmlformats.org/officeDocument/2006/relationships/image" Target="../media/image59.jpg"/><Relationship Id="rId3" Type="http://schemas.openxmlformats.org/officeDocument/2006/relationships/notesSlide" Target="../notesSlides/notesSlide21.xml"/><Relationship Id="rId7" Type="http://schemas.openxmlformats.org/officeDocument/2006/relationships/image" Target="../media/image58.jpeg"/><Relationship Id="rId2" Type="http://schemas.openxmlformats.org/officeDocument/2006/relationships/slideLayout" Target="../slideLayouts/slideLayout4.xml"/><Relationship Id="rId1" Type="http://schemas.openxmlformats.org/officeDocument/2006/relationships/tags" Target="../tags/tag12.xml"/><Relationship Id="rId6" Type="http://schemas.openxmlformats.org/officeDocument/2006/relationships/image" Target="../media/image57.jpg"/><Relationship Id="rId5" Type="http://schemas.openxmlformats.org/officeDocument/2006/relationships/image" Target="../media/image1.emf"/><Relationship Id="rId4" Type="http://schemas.openxmlformats.org/officeDocument/2006/relationships/oleObject" Target="../embeddings/oleObject9.bin"/></Relationships>
</file>

<file path=ppt/slides/_rels/slide22.xml.rels><?xml version="1.0" encoding="UTF-8" standalone="yes"?>
<Relationships xmlns="http://schemas.openxmlformats.org/package/2006/relationships"><Relationship Id="rId8" Type="http://schemas.openxmlformats.org/officeDocument/2006/relationships/image" Target="../media/image62.jpg"/><Relationship Id="rId3" Type="http://schemas.openxmlformats.org/officeDocument/2006/relationships/notesSlide" Target="../notesSlides/notesSlide22.xml"/><Relationship Id="rId7" Type="http://schemas.openxmlformats.org/officeDocument/2006/relationships/image" Target="../media/image61.jpg"/><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60.jpg"/><Relationship Id="rId5" Type="http://schemas.openxmlformats.org/officeDocument/2006/relationships/image" Target="../media/image1.emf"/><Relationship Id="rId10" Type="http://schemas.openxmlformats.org/officeDocument/2006/relationships/image" Target="../media/image64.jpg"/><Relationship Id="rId4" Type="http://schemas.openxmlformats.org/officeDocument/2006/relationships/oleObject" Target="../embeddings/oleObject10.bin"/><Relationship Id="rId9" Type="http://schemas.openxmlformats.org/officeDocument/2006/relationships/image" Target="../media/image63.emf"/></Relationships>
</file>

<file path=ppt/slides/_rels/slide2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67.emf"/><Relationship Id="rId4" Type="http://schemas.openxmlformats.org/officeDocument/2006/relationships/image" Target="../media/image66.emf"/></Relationships>
</file>

<file path=ppt/slides/_rels/slide24.xml.rels><?xml version="1.0" encoding="UTF-8" standalone="yes"?>
<Relationships xmlns="http://schemas.openxmlformats.org/package/2006/relationships"><Relationship Id="rId8" Type="http://schemas.openxmlformats.org/officeDocument/2006/relationships/image" Target="../media/image69.jpg"/><Relationship Id="rId3" Type="http://schemas.openxmlformats.org/officeDocument/2006/relationships/notesSlide" Target="../notesSlides/notesSlide24.xml"/><Relationship Id="rId7" Type="http://schemas.openxmlformats.org/officeDocument/2006/relationships/image" Target="../media/image68.png"/><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17.jpeg"/><Relationship Id="rId5" Type="http://schemas.openxmlformats.org/officeDocument/2006/relationships/image" Target="../media/image1.emf"/><Relationship Id="rId10" Type="http://schemas.openxmlformats.org/officeDocument/2006/relationships/image" Target="../media/image70.emf"/><Relationship Id="rId4" Type="http://schemas.openxmlformats.org/officeDocument/2006/relationships/oleObject" Target="../embeddings/oleObject11.bin"/><Relationship Id="rId9" Type="http://schemas.openxmlformats.org/officeDocument/2006/relationships/image" Target="../media/image55.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72.jpg"/><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1.emf"/><Relationship Id="rId5" Type="http://schemas.openxmlformats.org/officeDocument/2006/relationships/oleObject" Target="../embeddings/oleObject12.bin"/><Relationship Id="rId4" Type="http://schemas.openxmlformats.org/officeDocument/2006/relationships/image" Target="../media/image71.jpeg"/></Relationships>
</file>

<file path=ppt/slides/_rels/slide26.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notesSlide" Target="../notesSlides/notesSlide26.xml"/><Relationship Id="rId7" Type="http://schemas.openxmlformats.org/officeDocument/2006/relationships/image" Target="../media/image74.jpg"/><Relationship Id="rId2" Type="http://schemas.openxmlformats.org/officeDocument/2006/relationships/slideLayout" Target="../slideLayouts/slideLayout4.xml"/><Relationship Id="rId1" Type="http://schemas.openxmlformats.org/officeDocument/2006/relationships/tags" Target="../tags/tag16.xml"/><Relationship Id="rId6" Type="http://schemas.openxmlformats.org/officeDocument/2006/relationships/image" Target="../media/image73.jpg"/><Relationship Id="rId5" Type="http://schemas.openxmlformats.org/officeDocument/2006/relationships/image" Target="../media/image1.emf"/><Relationship Id="rId4" Type="http://schemas.openxmlformats.org/officeDocument/2006/relationships/oleObject" Target="../embeddings/oleObject13.bin"/><Relationship Id="rId9" Type="http://schemas.openxmlformats.org/officeDocument/2006/relationships/image" Target="../media/image76.emf"/></Relationships>
</file>

<file path=ppt/slides/_rels/slide2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jpeg"/></Relationships>
</file>

<file path=ppt/slides/_rels/slide2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83.emf"/><Relationship Id="rId4" Type="http://schemas.openxmlformats.org/officeDocument/2006/relationships/image" Target="../media/image82.emf"/></Relationships>
</file>

<file path=ppt/slides/_rels/slide29.xml.rels><?xml version="1.0" encoding="UTF-8" standalone="yes"?>
<Relationships xmlns="http://schemas.openxmlformats.org/package/2006/relationships"><Relationship Id="rId8" Type="http://schemas.openxmlformats.org/officeDocument/2006/relationships/image" Target="../media/image86.jpg"/><Relationship Id="rId3" Type="http://schemas.openxmlformats.org/officeDocument/2006/relationships/notesSlide" Target="../notesSlides/notesSlide29.xml"/><Relationship Id="rId7" Type="http://schemas.openxmlformats.org/officeDocument/2006/relationships/image" Target="../media/image85.jpg"/><Relationship Id="rId2" Type="http://schemas.openxmlformats.org/officeDocument/2006/relationships/slideLayout" Target="../slideLayouts/slideLayout4.xml"/><Relationship Id="rId1" Type="http://schemas.openxmlformats.org/officeDocument/2006/relationships/tags" Target="../tags/tag17.xml"/><Relationship Id="rId6" Type="http://schemas.openxmlformats.org/officeDocument/2006/relationships/image" Target="../media/image84.jpg"/><Relationship Id="rId5" Type="http://schemas.openxmlformats.org/officeDocument/2006/relationships/image" Target="../media/image1.emf"/><Relationship Id="rId4" Type="http://schemas.openxmlformats.org/officeDocument/2006/relationships/oleObject" Target="../embeddings/oleObject14.bin"/><Relationship Id="rId9" Type="http://schemas.openxmlformats.org/officeDocument/2006/relationships/image" Target="../media/image87.jpg"/></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87.jpg"/><Relationship Id="rId2" Type="http://schemas.openxmlformats.org/officeDocument/2006/relationships/slideLayout" Target="../slideLayouts/slideLayout4.xml"/><Relationship Id="rId1" Type="http://schemas.openxmlformats.org/officeDocument/2006/relationships/tags" Target="../tags/tag18.xml"/><Relationship Id="rId6" Type="http://schemas.openxmlformats.org/officeDocument/2006/relationships/image" Target="../media/image86.jpg"/><Relationship Id="rId5" Type="http://schemas.openxmlformats.org/officeDocument/2006/relationships/image" Target="../media/image1.emf"/><Relationship Id="rId4" Type="http://schemas.openxmlformats.org/officeDocument/2006/relationships/oleObject" Target="../embeddings/oleObject14.bin"/></Relationships>
</file>

<file path=ppt/slides/_rels/slide31.xml.rels><?xml version="1.0" encoding="UTF-8" standalone="yes"?>
<Relationships xmlns="http://schemas.openxmlformats.org/package/2006/relationships"><Relationship Id="rId8" Type="http://schemas.openxmlformats.org/officeDocument/2006/relationships/image" Target="../media/image87.jpg"/><Relationship Id="rId3" Type="http://schemas.openxmlformats.org/officeDocument/2006/relationships/notesSlide" Target="../notesSlides/notesSlide31.xml"/><Relationship Id="rId7" Type="http://schemas.openxmlformats.org/officeDocument/2006/relationships/image" Target="../media/image86.jpg"/><Relationship Id="rId2" Type="http://schemas.openxmlformats.org/officeDocument/2006/relationships/slideLayout" Target="../slideLayouts/slideLayout4.xml"/><Relationship Id="rId1" Type="http://schemas.openxmlformats.org/officeDocument/2006/relationships/tags" Target="../tags/tag19.xml"/><Relationship Id="rId6" Type="http://schemas.openxmlformats.org/officeDocument/2006/relationships/image" Target="../media/image88.jpg"/><Relationship Id="rId5" Type="http://schemas.openxmlformats.org/officeDocument/2006/relationships/image" Target="../media/image1.emf"/><Relationship Id="rId4" Type="http://schemas.openxmlformats.org/officeDocument/2006/relationships/oleObject" Target="../embeddings/oleObject15.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90.jpg"/><Relationship Id="rId2" Type="http://schemas.openxmlformats.org/officeDocument/2006/relationships/slideLayout" Target="../slideLayouts/slideLayout4.xml"/><Relationship Id="rId1" Type="http://schemas.openxmlformats.org/officeDocument/2006/relationships/tags" Target="../tags/tag20.xml"/><Relationship Id="rId6" Type="http://schemas.openxmlformats.org/officeDocument/2006/relationships/image" Target="../media/image89.jpg"/><Relationship Id="rId5" Type="http://schemas.openxmlformats.org/officeDocument/2006/relationships/image" Target="../media/image1.emf"/><Relationship Id="rId4" Type="http://schemas.openxmlformats.org/officeDocument/2006/relationships/oleObject" Target="../embeddings/oleObject15.bin"/></Relationships>
</file>

<file path=ppt/slides/_rels/slide33.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notesSlide" Target="../notesSlides/notesSlide33.xml"/><Relationship Id="rId7" Type="http://schemas.openxmlformats.org/officeDocument/2006/relationships/image" Target="../media/image85.jpg"/><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image" Target="../media/image91.jpg"/><Relationship Id="rId5" Type="http://schemas.openxmlformats.org/officeDocument/2006/relationships/image" Target="../media/image1.emf"/><Relationship Id="rId4" Type="http://schemas.openxmlformats.org/officeDocument/2006/relationships/oleObject" Target="../embeddings/oleObject16.bin"/></Relationships>
</file>

<file path=ppt/slides/_rels/slide34.xml.rels><?xml version="1.0" encoding="UTF-8" standalone="yes"?>
<Relationships xmlns="http://schemas.openxmlformats.org/package/2006/relationships"><Relationship Id="rId3" Type="http://schemas.openxmlformats.org/officeDocument/2006/relationships/image" Target="../media/image92.emf"/><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93.emf"/></Relationships>
</file>

<file path=ppt/slides/_rels/slide35.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notesSlide" Target="../notesSlides/notesSlide35.xml"/><Relationship Id="rId7" Type="http://schemas.openxmlformats.org/officeDocument/2006/relationships/image" Target="../media/image85.jpg"/><Relationship Id="rId2" Type="http://schemas.openxmlformats.org/officeDocument/2006/relationships/slideLayout" Target="../slideLayouts/slideLayout4.xml"/><Relationship Id="rId1" Type="http://schemas.openxmlformats.org/officeDocument/2006/relationships/tags" Target="../tags/tag22.xml"/><Relationship Id="rId6" Type="http://schemas.openxmlformats.org/officeDocument/2006/relationships/image" Target="../media/image94.jpg"/><Relationship Id="rId5" Type="http://schemas.openxmlformats.org/officeDocument/2006/relationships/image" Target="../media/image1.emf"/><Relationship Id="rId4" Type="http://schemas.openxmlformats.org/officeDocument/2006/relationships/oleObject" Target="../embeddings/oleObject17.bin"/></Relationships>
</file>

<file path=ppt/slides/_rels/slide36.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97.emf"/></Relationships>
</file>

<file path=ppt/slides/_rels/slide37.xml.rels><?xml version="1.0" encoding="UTF-8" standalone="yes"?>
<Relationships xmlns="http://schemas.openxmlformats.org/package/2006/relationships"><Relationship Id="rId8" Type="http://schemas.openxmlformats.org/officeDocument/2006/relationships/image" Target="../media/image98.tmp"/><Relationship Id="rId3" Type="http://schemas.openxmlformats.org/officeDocument/2006/relationships/notesSlide" Target="../notesSlides/notesSlide37.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tags" Target="../tags/tag23.xml"/><Relationship Id="rId6" Type="http://schemas.openxmlformats.org/officeDocument/2006/relationships/oleObject" Target="../embeddings/oleObject18.bin"/><Relationship Id="rId5" Type="http://schemas.openxmlformats.org/officeDocument/2006/relationships/image" Target="../media/image58.jpeg"/><Relationship Id="rId4" Type="http://schemas.openxmlformats.org/officeDocument/2006/relationships/image" Target="../media/image85.jpg"/><Relationship Id="rId9" Type="http://schemas.openxmlformats.org/officeDocument/2006/relationships/image" Target="../media/image99.jpg"/></Relationships>
</file>

<file path=ppt/slides/_rels/slide38.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8" Type="http://schemas.openxmlformats.org/officeDocument/2006/relationships/image" Target="../media/image102.jpg"/><Relationship Id="rId3" Type="http://schemas.openxmlformats.org/officeDocument/2006/relationships/notesSlide" Target="../notesSlides/notesSlide39.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oleObject" Target="../embeddings/oleObject19.bin"/><Relationship Id="rId5" Type="http://schemas.openxmlformats.org/officeDocument/2006/relationships/image" Target="../media/image101.jpeg"/><Relationship Id="rId4" Type="http://schemas.openxmlformats.org/officeDocument/2006/relationships/image" Target="../media/image85.jpg"/><Relationship Id="rId9" Type="http://schemas.openxmlformats.org/officeDocument/2006/relationships/image" Target="../media/image103.jpg"/></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8" Type="http://schemas.openxmlformats.org/officeDocument/2006/relationships/image" Target="../media/image106.jpg"/><Relationship Id="rId3" Type="http://schemas.openxmlformats.org/officeDocument/2006/relationships/notesSlide" Target="../notesSlides/notesSlide41.xml"/><Relationship Id="rId7" Type="http://schemas.openxmlformats.org/officeDocument/2006/relationships/image" Target="../media/image85.jpg"/><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image" Target="../media/image1.emf"/><Relationship Id="rId5" Type="http://schemas.openxmlformats.org/officeDocument/2006/relationships/oleObject" Target="../embeddings/oleObject20.bin"/><Relationship Id="rId4" Type="http://schemas.openxmlformats.org/officeDocument/2006/relationships/image" Target="../media/image105.jpeg"/><Relationship Id="rId9" Type="http://schemas.openxmlformats.org/officeDocument/2006/relationships/image" Target="../media/image107.png"/></Relationships>
</file>

<file path=ppt/slides/_rels/slide42.xml.rels><?xml version="1.0" encoding="UTF-8" standalone="yes"?>
<Relationships xmlns="http://schemas.openxmlformats.org/package/2006/relationships"><Relationship Id="rId8" Type="http://schemas.openxmlformats.org/officeDocument/2006/relationships/image" Target="../media/image56.jpg"/><Relationship Id="rId3" Type="http://schemas.openxmlformats.org/officeDocument/2006/relationships/notesSlide" Target="../notesSlides/notesSlide42.xml"/><Relationship Id="rId7" Type="http://schemas.openxmlformats.org/officeDocument/2006/relationships/image" Target="../media/image108.png"/><Relationship Id="rId2" Type="http://schemas.openxmlformats.org/officeDocument/2006/relationships/slideLayout" Target="../slideLayouts/slideLayout4.xml"/><Relationship Id="rId1" Type="http://schemas.openxmlformats.org/officeDocument/2006/relationships/tags" Target="../tags/tag26.xml"/><Relationship Id="rId6" Type="http://schemas.openxmlformats.org/officeDocument/2006/relationships/image" Target="../media/image30.jpg"/><Relationship Id="rId11" Type="http://schemas.openxmlformats.org/officeDocument/2006/relationships/image" Target="../media/image24.jpg"/><Relationship Id="rId5" Type="http://schemas.openxmlformats.org/officeDocument/2006/relationships/image" Target="../media/image1.emf"/><Relationship Id="rId10" Type="http://schemas.openxmlformats.org/officeDocument/2006/relationships/image" Target="../media/image110.PNG"/><Relationship Id="rId4" Type="http://schemas.openxmlformats.org/officeDocument/2006/relationships/oleObject" Target="../embeddings/oleObject21.bin"/><Relationship Id="rId9" Type="http://schemas.openxmlformats.org/officeDocument/2006/relationships/image" Target="../media/image109.PN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5.tmp"/><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9.xml"/><Relationship Id="rId7" Type="http://schemas.openxmlformats.org/officeDocument/2006/relationships/image" Target="../media/image24.jpg"/><Relationship Id="rId2" Type="http://schemas.openxmlformats.org/officeDocument/2006/relationships/slideLayout" Target="../slideLayouts/slideLayout4.xml"/><Relationship Id="rId1" Type="http://schemas.openxmlformats.org/officeDocument/2006/relationships/tags" Target="../tags/tag4.xml"/><Relationship Id="rId6" Type="http://schemas.openxmlformats.org/officeDocument/2006/relationships/image" Target="../media/image1.emf"/><Relationship Id="rId5" Type="http://schemas.openxmlformats.org/officeDocument/2006/relationships/oleObject" Target="../embeddings/oleObject3.bin"/><Relationship Id="rId10" Type="http://schemas.openxmlformats.org/officeDocument/2006/relationships/image" Target="../media/image27.jpg"/><Relationship Id="rId4" Type="http://schemas.openxmlformats.org/officeDocument/2006/relationships/image" Target="../media/image23.png"/><Relationship Id="rId9" Type="http://schemas.openxmlformats.org/officeDocument/2006/relationships/image" Target="../media/image2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1"/>
          <p:cNvSpPr/>
          <p:nvPr/>
        </p:nvSpPr>
        <p:spPr>
          <a:xfrm>
            <a:off x="978536" y="1944511"/>
            <a:ext cx="7200000" cy="1800000"/>
          </a:xfrm>
          <a:prstGeom prst="roundRect">
            <a:avLst>
              <a:gd name="adj" fmla="val 9790"/>
            </a:avLst>
          </a:prstGeom>
          <a:solidFill>
            <a:srgbClr val="0096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 name="サブタイトル 2"/>
          <p:cNvSpPr txBox="1">
            <a:spLocks/>
          </p:cNvSpPr>
          <p:nvPr/>
        </p:nvSpPr>
        <p:spPr>
          <a:xfrm>
            <a:off x="1948163" y="2092452"/>
            <a:ext cx="5792189" cy="1336548"/>
          </a:xfrm>
          <a:prstGeom prst="rect">
            <a:avLst/>
          </a:prstGeom>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4800" dirty="0">
                <a:solidFill>
                  <a:schemeClr val="bg1"/>
                </a:solidFill>
                <a:latin typeface="BIZ UDゴシック" panose="020B0400000000000000" pitchFamily="49" charset="-128"/>
                <a:ea typeface="BIZ UDゴシック" panose="020B0400000000000000" pitchFamily="49" charset="-128"/>
              </a:rPr>
              <a:t>マイナポータルを</a:t>
            </a:r>
            <a:endParaRPr lang="en-US" altLang="ja-JP" sz="4800" dirty="0">
              <a:solidFill>
                <a:schemeClr val="bg1"/>
              </a:solidFill>
              <a:latin typeface="BIZ UDゴシック" panose="020B0400000000000000" pitchFamily="49" charset="-128"/>
              <a:ea typeface="BIZ UDゴシック" panose="020B0400000000000000" pitchFamily="49" charset="-128"/>
            </a:endParaRPr>
          </a:p>
          <a:p>
            <a:r>
              <a:rPr lang="ja-JP" altLang="en-US" sz="4800" dirty="0">
                <a:solidFill>
                  <a:schemeClr val="bg1"/>
                </a:solidFill>
                <a:latin typeface="BIZ UDゴシック" panose="020B0400000000000000" pitchFamily="49" charset="-128"/>
                <a:ea typeface="BIZ UDゴシック" panose="020B0400000000000000" pitchFamily="49" charset="-128"/>
              </a:rPr>
              <a:t>使ってみましょう</a:t>
            </a:r>
          </a:p>
        </p:txBody>
      </p:sp>
      <p:pic>
        <p:nvPicPr>
          <p:cNvPr id="6" name="図 5" descr="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331640" y="3943162"/>
            <a:ext cx="1552067" cy="2269793"/>
          </a:xfrm>
          <a:prstGeom prst="rect">
            <a:avLst/>
          </a:prstGeom>
        </p:spPr>
      </p:pic>
      <p:pic>
        <p:nvPicPr>
          <p:cNvPr id="8" name="図 7" descr="マイキーくんのイラスト"/>
          <p:cNvPicPr>
            <a:picLocks noChangeAspect="1"/>
          </p:cNvPicPr>
          <p:nvPr/>
        </p:nvPicPr>
        <p:blipFill rotWithShape="1">
          <a:blip r:embed="rId4">
            <a:extLst>
              <a:ext uri="{28A0092B-C50C-407E-A947-70E740481C1C}">
                <a14:useLocalDpi xmlns:a14="http://schemas.microsoft.com/office/drawing/2010/main" val="0"/>
              </a:ext>
            </a:extLst>
          </a:blip>
          <a:srcRect b="-1180"/>
          <a:stretch/>
        </p:blipFill>
        <p:spPr>
          <a:xfrm>
            <a:off x="3054690" y="4385729"/>
            <a:ext cx="1720815" cy="1827226"/>
          </a:xfrm>
          <a:prstGeom prst="rect">
            <a:avLst/>
          </a:prstGeom>
        </p:spPr>
      </p:pic>
      <p:pic>
        <p:nvPicPr>
          <p:cNvPr id="10" name="図 9" descr="「デジタル活用支援推進事業」を表すロゴマーク"/>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7485" y="196467"/>
            <a:ext cx="750231" cy="1113738"/>
          </a:xfrm>
          <a:prstGeom prst="rect">
            <a:avLst/>
          </a:prstGeom>
        </p:spPr>
      </p:pic>
      <p:sp>
        <p:nvSpPr>
          <p:cNvPr id="4" name="テキスト ボックス 3">
            <a:extLst>
              <a:ext uri="{FF2B5EF4-FFF2-40B4-BE49-F238E27FC236}">
                <a16:creationId xmlns:a16="http://schemas.microsoft.com/office/drawing/2014/main" id="{155C09DD-7286-F801-4AFF-0A8F5679128B}"/>
              </a:ext>
            </a:extLst>
          </p:cNvPr>
          <p:cNvSpPr txBox="1"/>
          <p:nvPr/>
        </p:nvSpPr>
        <p:spPr>
          <a:xfrm>
            <a:off x="965465" y="439127"/>
            <a:ext cx="6484600" cy="1323439"/>
          </a:xfrm>
          <a:prstGeom prst="rect">
            <a:avLst/>
          </a:prstGeom>
          <a:noFill/>
        </p:spPr>
        <p:txBody>
          <a:bodyPr wrap="square" rtlCol="0">
            <a:spAutoFit/>
          </a:bodyPr>
          <a:lstStyle/>
          <a:p>
            <a:r>
              <a:rPr kumimoji="1" lang="en-US" altLang="ja-JP" sz="4000" dirty="0">
                <a:latin typeface="BIZ UDゴシック" panose="020B0400000000000000" pitchFamily="49" charset="-128"/>
                <a:ea typeface="BIZ UDゴシック" panose="020B0400000000000000" pitchFamily="49" charset="-128"/>
              </a:rPr>
              <a:t>iPhone</a:t>
            </a:r>
          </a:p>
          <a:p>
            <a:r>
              <a:rPr kumimoji="1" lang="ja-JP" altLang="en-US" sz="4000" dirty="0">
                <a:latin typeface="BIZ UDゴシック" panose="020B0400000000000000" pitchFamily="49" charset="-128"/>
                <a:ea typeface="BIZ UDゴシック" panose="020B0400000000000000" pitchFamily="49" charset="-128"/>
              </a:rPr>
              <a:t>スマートフォン</a:t>
            </a:r>
            <a:r>
              <a:rPr lang="ja-JP" altLang="en-US" sz="4000" dirty="0">
                <a:latin typeface="BIZ UDゴシック" panose="020B0400000000000000" pitchFamily="49" charset="-128"/>
                <a:ea typeface="BIZ UDゴシック" panose="020B0400000000000000" pitchFamily="49" charset="-128"/>
              </a:rPr>
              <a:t>活用</a:t>
            </a:r>
            <a:r>
              <a:rPr kumimoji="1" lang="ja-JP" altLang="en-US" sz="4000" dirty="0">
                <a:latin typeface="BIZ UDゴシック" panose="020B0400000000000000" pitchFamily="49" charset="-128"/>
                <a:ea typeface="BIZ UDゴシック" panose="020B0400000000000000" pitchFamily="49" charset="-128"/>
              </a:rPr>
              <a:t>編</a:t>
            </a:r>
            <a:r>
              <a:rPr kumimoji="1" lang="en-US" altLang="ja-JP" sz="4000" dirty="0">
                <a:latin typeface="BIZ UDゴシック" panose="020B0400000000000000" pitchFamily="49" charset="-128"/>
                <a:ea typeface="BIZ UDゴシック" panose="020B0400000000000000" pitchFamily="49" charset="-128"/>
              </a:rPr>
              <a:t> </a:t>
            </a:r>
            <a:endParaRPr kumimoji="1" lang="ja-JP" altLang="en-US" sz="4000"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5897372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bject 5" descr="スマートフォンのホーム画面の画像">
            <a:extLst>
              <a:ext uri="{FF2B5EF4-FFF2-40B4-BE49-F238E27FC236}">
                <a16:creationId xmlns:a16="http://schemas.microsoft.com/office/drawing/2014/main" id="{4A7AE292-6223-8A5D-0418-A0F1E4FC87BA}"/>
              </a:ext>
            </a:extLst>
          </p:cNvPr>
          <p:cNvSpPr>
            <a:spLocks noChangeAspect="1"/>
          </p:cNvSpPr>
          <p:nvPr/>
        </p:nvSpPr>
        <p:spPr>
          <a:xfrm>
            <a:off x="3687302" y="1782425"/>
            <a:ext cx="1260000" cy="2235195"/>
          </a:xfrm>
          <a:prstGeom prst="rect">
            <a:avLst/>
          </a:prstGeom>
          <a:blipFill>
            <a:blip r:embed="rId4"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graphicFrame>
        <p:nvGraphicFramePr>
          <p:cNvPr id="7" name="オブジェクト 6" hidden="1">
            <a:extLst>
              <a:ext uri="{FF2B5EF4-FFF2-40B4-BE49-F238E27FC236}">
                <a16:creationId xmlns:a16="http://schemas.microsoft.com/office/drawing/2014/main" id="{582A7969-8303-417F-8528-3376DF1C0EB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554" imgH="551" progId="TCLayout.ActiveDocument.1">
                  <p:embed/>
                </p:oleObj>
              </mc:Choice>
              <mc:Fallback>
                <p:oleObj name="think-cell スライド" r:id="rId5" imgW="554" imgH="551" progId="TCLayout.ActiveDocument.1">
                  <p:embed/>
                  <p:pic>
                    <p:nvPicPr>
                      <p:cNvPr id="7" name="オブジェクト 6" hidden="1">
                        <a:extLst>
                          <a:ext uri="{FF2B5EF4-FFF2-40B4-BE49-F238E27FC236}">
                            <a16:creationId xmlns:a16="http://schemas.microsoft.com/office/drawing/2014/main" id="{582A7969-8303-417F-8528-3376DF1C0EB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346919"/>
            <a:ext cx="7200000" cy="72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マイナポータルにログイン</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2-B</a:t>
            </a:r>
            <a:endParaRPr lang="en-US" sz="3600" dirty="0">
              <a:latin typeface="BIZ UDゴシック" panose="020B0400000000000000" pitchFamily="49" charset="-128"/>
              <a:ea typeface="BIZ UDゴシック" panose="020B0400000000000000" pitchFamily="49" charset="-128"/>
            </a:endParaRPr>
          </a:p>
        </p:txBody>
      </p:sp>
      <p:pic>
        <p:nvPicPr>
          <p:cNvPr id="17" name="図 16" descr="ログインボタンがあるマイナポータルのホーム画面の画像">
            <a:extLst>
              <a:ext uri="{FF2B5EF4-FFF2-40B4-BE49-F238E27FC236}">
                <a16:creationId xmlns:a16="http://schemas.microsoft.com/office/drawing/2014/main" id="{FBE2E9D7-C607-43FC-9A01-637378989D9D}"/>
              </a:ext>
            </a:extLst>
          </p:cNvPr>
          <p:cNvPicPr>
            <a:picLocks noChangeAspect="1"/>
          </p:cNvPicPr>
          <p:nvPr/>
        </p:nvPicPr>
        <p:blipFill>
          <a:blip r:embed="rId7"/>
          <a:stretch>
            <a:fillRect/>
          </a:stretch>
        </p:blipFill>
        <p:spPr>
          <a:xfrm>
            <a:off x="5298978" y="2737634"/>
            <a:ext cx="1440000" cy="2561279"/>
          </a:xfrm>
          <a:prstGeom prst="rect">
            <a:avLst/>
          </a:prstGeom>
          <a:ln>
            <a:solidFill>
              <a:schemeClr val="tx1">
                <a:lumMod val="50000"/>
                <a:lumOff val="50000"/>
              </a:schemeClr>
            </a:solidFill>
          </a:ln>
        </p:spPr>
      </p:pic>
      <p:pic>
        <p:nvPicPr>
          <p:cNvPr id="21" name="図 20" descr="マイナポータルのログイン画面の画像">
            <a:extLst>
              <a:ext uri="{FF2B5EF4-FFF2-40B4-BE49-F238E27FC236}">
                <a16:creationId xmlns:a16="http://schemas.microsoft.com/office/drawing/2014/main" id="{AE20FF25-12C2-482D-817C-E60D9F737A67}"/>
              </a:ext>
            </a:extLst>
          </p:cNvPr>
          <p:cNvPicPr>
            <a:picLocks noChangeAspect="1"/>
          </p:cNvPicPr>
          <p:nvPr/>
        </p:nvPicPr>
        <p:blipFill>
          <a:blip r:embed="rId8"/>
          <a:stretch>
            <a:fillRect/>
          </a:stretch>
        </p:blipFill>
        <p:spPr>
          <a:xfrm>
            <a:off x="7090654" y="2708920"/>
            <a:ext cx="1440000" cy="2561280"/>
          </a:xfrm>
          <a:prstGeom prst="rect">
            <a:avLst/>
          </a:prstGeom>
          <a:ln>
            <a:solidFill>
              <a:schemeClr val="tx1">
                <a:lumMod val="50000"/>
                <a:lumOff val="50000"/>
              </a:schemeClr>
            </a:solidFill>
          </a:ln>
        </p:spPr>
      </p:pic>
      <p:sp>
        <p:nvSpPr>
          <p:cNvPr id="23" name="正方形/長方形 22">
            <a:extLst>
              <a:ext uri="{FF2B5EF4-FFF2-40B4-BE49-F238E27FC236}">
                <a16:creationId xmlns:a16="http://schemas.microsoft.com/office/drawing/2014/main" id="{BD7B8115-1923-40C8-B4EE-4A3B07578796}"/>
              </a:ext>
            </a:extLst>
          </p:cNvPr>
          <p:cNvSpPr/>
          <p:nvPr/>
        </p:nvSpPr>
        <p:spPr>
          <a:xfrm>
            <a:off x="7091903" y="3463555"/>
            <a:ext cx="1438320" cy="28615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5" name="正方形/長方形 24">
            <a:extLst>
              <a:ext uri="{FF2B5EF4-FFF2-40B4-BE49-F238E27FC236}">
                <a16:creationId xmlns:a16="http://schemas.microsoft.com/office/drawing/2014/main" id="{08CBEAF1-BBB8-4A67-B752-96484AD5D339}"/>
              </a:ext>
            </a:extLst>
          </p:cNvPr>
          <p:cNvSpPr/>
          <p:nvPr/>
        </p:nvSpPr>
        <p:spPr>
          <a:xfrm>
            <a:off x="6046945" y="2943609"/>
            <a:ext cx="468000" cy="28687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26" name="図形グループ 25">
            <a:extLst>
              <a:ext uri="{FF2B5EF4-FFF2-40B4-BE49-F238E27FC236}">
                <a16:creationId xmlns:a16="http://schemas.microsoft.com/office/drawing/2014/main" id="{0D6A8FA0-9940-4C33-9075-5D89393B5CEB}"/>
              </a:ext>
            </a:extLst>
          </p:cNvPr>
          <p:cNvGrpSpPr/>
          <p:nvPr/>
        </p:nvGrpSpPr>
        <p:grpSpPr>
          <a:xfrm>
            <a:off x="6814080" y="3198167"/>
            <a:ext cx="492444" cy="461665"/>
            <a:chOff x="7516280" y="2626059"/>
            <a:chExt cx="492444" cy="461665"/>
          </a:xfrm>
        </p:grpSpPr>
        <p:sp>
          <p:nvSpPr>
            <p:cNvPr id="27" name="円/楕円 26">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8" name="正方形/長方形 27">
              <a:extLst>
                <a:ext uri="{FF2B5EF4-FFF2-40B4-BE49-F238E27FC236}">
                  <a16:creationId xmlns:a16="http://schemas.microsoft.com/office/drawing/2014/main" id="{8209E3C3-E98E-4C55-8189-B9952DF419BD}"/>
                </a:ext>
              </a:extLst>
            </p:cNvPr>
            <p:cNvSpPr/>
            <p:nvPr/>
          </p:nvSpPr>
          <p:spPr>
            <a:xfrm>
              <a:off x="7516280" y="2626059"/>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29" name="object 2" descr="「マイナポータルアプリ」のアイコンの画像">
            <a:extLst>
              <a:ext uri="{FF2B5EF4-FFF2-40B4-BE49-F238E27FC236}">
                <a16:creationId xmlns:a16="http://schemas.microsoft.com/office/drawing/2014/main" id="{13DC5CA5-AFF6-4D90-B98F-72E12FA5FCF3}"/>
              </a:ext>
            </a:extLst>
          </p:cNvPr>
          <p:cNvSpPr>
            <a:spLocks noChangeAspect="1"/>
          </p:cNvSpPr>
          <p:nvPr/>
        </p:nvSpPr>
        <p:spPr>
          <a:xfrm>
            <a:off x="5357928" y="1583021"/>
            <a:ext cx="856400" cy="815403"/>
          </a:xfrm>
          <a:prstGeom prst="rect">
            <a:avLst/>
          </a:prstGeom>
          <a:blipFill>
            <a:blip r:embed="rId9"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32" name="正方形/長方形 31">
            <a:extLst>
              <a:ext uri="{FF2B5EF4-FFF2-40B4-BE49-F238E27FC236}">
                <a16:creationId xmlns:a16="http://schemas.microsoft.com/office/drawing/2014/main" id="{32EB2719-436B-4F3C-B13B-FD2A28140B0B}"/>
              </a:ext>
            </a:extLst>
          </p:cNvPr>
          <p:cNvSpPr/>
          <p:nvPr/>
        </p:nvSpPr>
        <p:spPr>
          <a:xfrm>
            <a:off x="4273440" y="3234036"/>
            <a:ext cx="360000" cy="360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33" name="カギ線コネクタ 41">
            <a:extLst>
              <a:ext uri="{FF2B5EF4-FFF2-40B4-BE49-F238E27FC236}">
                <a16:creationId xmlns:a16="http://schemas.microsoft.com/office/drawing/2014/main" id="{DFA3A164-E126-423C-9F08-303059802260}"/>
              </a:ext>
            </a:extLst>
          </p:cNvPr>
          <p:cNvCxnSpPr>
            <a:cxnSpLocks/>
            <a:stCxn id="32" idx="3"/>
            <a:endCxn id="29" idx="1"/>
          </p:cNvCxnSpPr>
          <p:nvPr/>
        </p:nvCxnSpPr>
        <p:spPr>
          <a:xfrm flipV="1">
            <a:off x="4633440" y="1990723"/>
            <a:ext cx="724488" cy="1423313"/>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カギ線コネクタ 41">
            <a:extLst>
              <a:ext uri="{FF2B5EF4-FFF2-40B4-BE49-F238E27FC236}">
                <a16:creationId xmlns:a16="http://schemas.microsoft.com/office/drawing/2014/main" id="{5CD46CFB-26D7-4EF3-A536-6B909042F64C}"/>
              </a:ext>
            </a:extLst>
          </p:cNvPr>
          <p:cNvCxnSpPr>
            <a:cxnSpLocks/>
          </p:cNvCxnSpPr>
          <p:nvPr/>
        </p:nvCxnSpPr>
        <p:spPr>
          <a:xfrm rot="16200000" flipH="1">
            <a:off x="5698144" y="2497081"/>
            <a:ext cx="576000" cy="288000"/>
          </a:xfrm>
          <a:prstGeom prst="bentConnector3">
            <a:avLst>
              <a:gd name="adj1" fmla="val 27066"/>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43959F74-65F8-444C-A7D6-CFC8D7B61317}"/>
              </a:ext>
            </a:extLst>
          </p:cNvPr>
          <p:cNvSpPr txBox="1"/>
          <p:nvPr/>
        </p:nvSpPr>
        <p:spPr>
          <a:xfrm>
            <a:off x="6493107" y="1959844"/>
            <a:ext cx="2016000" cy="307777"/>
          </a:xfrm>
          <a:prstGeom prst="rect">
            <a:avLst/>
          </a:prstGeom>
          <a:noFill/>
        </p:spPr>
        <p:txBody>
          <a:bodyPr wrap="square" rtlCol="0">
            <a:spAutoFit/>
          </a:bodyPr>
          <a:lstStyle/>
          <a:p>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この</a:t>
            </a:r>
            <a:r>
              <a:rPr lang="ja-JP" altLang="en-US" sz="1400" b="1">
                <a:solidFill>
                  <a:srgbClr val="009650"/>
                </a:solidFill>
                <a:latin typeface="BIZ UDゴシック" panose="020B0400000000000000" pitchFamily="49" charset="-128"/>
                <a:ea typeface="BIZ UDゴシック" panose="020B0400000000000000" pitchFamily="49" charset="-128"/>
                <a:cs typeface="Meiryo" charset="-128"/>
              </a:rPr>
              <a:t>アイコンをタップ</a:t>
            </a:r>
            <a:endPar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pic>
        <p:nvPicPr>
          <p:cNvPr id="30" name="図 29" descr="スマートフォンを使っているマイナちゃんのイラスト">
            <a:extLst>
              <a:ext uri="{FF2B5EF4-FFF2-40B4-BE49-F238E27FC236}">
                <a16:creationId xmlns:a16="http://schemas.microsoft.com/office/drawing/2014/main" id="{50E528C6-2652-4147-B2DC-D6344A5CE1B9}"/>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4038978" y="4304642"/>
            <a:ext cx="1025914" cy="1830552"/>
          </a:xfrm>
          <a:prstGeom prst="rect">
            <a:avLst/>
          </a:prstGeom>
        </p:spPr>
      </p:pic>
      <p:sp>
        <p:nvSpPr>
          <p:cNvPr id="69" name="正方形/長方形 68">
            <a:extLst>
              <a:ext uri="{FF2B5EF4-FFF2-40B4-BE49-F238E27FC236}">
                <a16:creationId xmlns:a16="http://schemas.microsoft.com/office/drawing/2014/main" id="{8209E3C3-E98E-4C55-8189-B9952DF419BD}"/>
              </a:ext>
            </a:extLst>
          </p:cNvPr>
          <p:cNvSpPr/>
          <p:nvPr/>
        </p:nvSpPr>
        <p:spPr>
          <a:xfrm>
            <a:off x="6156176" y="1922231"/>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nvGrpSpPr>
          <p:cNvPr id="70" name="図形グループ 69">
            <a:extLst>
              <a:ext uri="{FF2B5EF4-FFF2-40B4-BE49-F238E27FC236}">
                <a16:creationId xmlns:a16="http://schemas.microsoft.com/office/drawing/2014/main" id="{0D6A8FA0-9940-4C33-9075-5D89393B5CEB}"/>
              </a:ext>
            </a:extLst>
          </p:cNvPr>
          <p:cNvGrpSpPr/>
          <p:nvPr/>
        </p:nvGrpSpPr>
        <p:grpSpPr>
          <a:xfrm>
            <a:off x="5683681" y="2603759"/>
            <a:ext cx="492443" cy="461665"/>
            <a:chOff x="7516281" y="2634103"/>
            <a:chExt cx="492443" cy="461665"/>
          </a:xfrm>
        </p:grpSpPr>
        <p:sp>
          <p:nvSpPr>
            <p:cNvPr id="71" name="円/楕円 70">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2" name="正方形/長方形 71">
              <a:extLst>
                <a:ext uri="{FF2B5EF4-FFF2-40B4-BE49-F238E27FC236}">
                  <a16:creationId xmlns:a16="http://schemas.microsoft.com/office/drawing/2014/main" id="{8209E3C3-E98E-4C55-8189-B9952DF419BD}"/>
                </a:ext>
              </a:extLst>
            </p:cNvPr>
            <p:cNvSpPr/>
            <p:nvPr/>
          </p:nvSpPr>
          <p:spPr>
            <a:xfrm>
              <a:off x="7516281" y="2634103"/>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73" name="テキスト ボックス 72">
            <a:extLst>
              <a:ext uri="{FF2B5EF4-FFF2-40B4-BE49-F238E27FC236}">
                <a16:creationId xmlns:a16="http://schemas.microsoft.com/office/drawing/2014/main" id="{79AE165D-7433-4954-AB3E-268BE10F3010}"/>
              </a:ext>
            </a:extLst>
          </p:cNvPr>
          <p:cNvSpPr txBox="1"/>
          <p:nvPr/>
        </p:nvSpPr>
        <p:spPr>
          <a:xfrm>
            <a:off x="395535" y="1536875"/>
            <a:ext cx="3291767" cy="34778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r>
              <a:rPr kumimoji="1" lang="ja-JP" altLang="en-US"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マイナポータル」</a:t>
            </a: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を</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ダブル</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タップ。</a:t>
            </a: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「ログイン」まで</a:t>
            </a:r>
            <a:endPar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スワイプで移動し、</a:t>
            </a:r>
            <a:endParaRPr lang="en-US" altLang="ja-JP" b="1" spc="-750" dirty="0">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75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　　　</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ダブルタップ。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 </a:t>
            </a:r>
            <a:r>
              <a:rPr kumimoji="1" lang="ja-JP" altLang="en-US"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rPr>
              <a:t>ログイン画面の</a:t>
            </a:r>
            <a:endParaRPr kumimoji="1" lang="en-US" altLang="ja-JP"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a:solidFill>
                  <a:prstClr val="black"/>
                </a:solidFill>
                <a:latin typeface="BIZ UDゴシック" panose="020B0400000000000000" pitchFamily="49" charset="-128"/>
                <a:ea typeface="BIZ UDゴシック" panose="020B0400000000000000" pitchFamily="49" charset="-128"/>
                <a:cs typeface="Meiryo" charset="-128"/>
              </a:rPr>
              <a:t>　　</a:t>
            </a:r>
            <a:r>
              <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ログイン</a:t>
            </a:r>
            <a:r>
              <a:rPr lang="ja-JP" altLang="en-US" b="1" spc="-750" dirty="0">
                <a:latin typeface="BIZ UDゴシック" panose="020B0400000000000000" pitchFamily="49" charset="-128"/>
                <a:ea typeface="BIZ UDゴシック" panose="020B0400000000000000" pitchFamily="49" charset="-128"/>
                <a:cs typeface="Meiryo" charset="-128"/>
              </a:rPr>
              <a:t>」</a:t>
            </a:r>
            <a:r>
              <a:rPr lang="ja-JP" altLang="en-US" b="1" kern="0" dirty="0">
                <a:latin typeface="BIZ UDゴシック" panose="020B0400000000000000" pitchFamily="49" charset="-128"/>
                <a:ea typeface="BIZ UDゴシック" panose="020B0400000000000000" pitchFamily="49" charset="-128"/>
                <a:cs typeface="Meiryo" charset="-128"/>
              </a:rPr>
              <a:t>ボタンまで</a:t>
            </a:r>
            <a:endParaRPr lang="en-US" altLang="ja-JP" b="1" kern="0" dirty="0">
              <a:latin typeface="BIZ UDゴシック" panose="020B0400000000000000" pitchFamily="49" charset="-128"/>
              <a:ea typeface="BIZ UDゴシック" panose="020B0400000000000000" pitchFamily="49"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kern="0" dirty="0">
                <a:latin typeface="BIZ UDゴシック" panose="020B0400000000000000" pitchFamily="49" charset="-128"/>
                <a:ea typeface="BIZ UDゴシック" panose="020B0400000000000000" pitchFamily="49" charset="-128"/>
                <a:cs typeface="Meiryo" charset="-128"/>
              </a:rPr>
              <a:t>　　スワイプしダブルタップ。</a:t>
            </a:r>
            <a:endParaRPr lang="en-US" altLang="ja-JP" b="1" kern="0" dirty="0">
              <a:latin typeface="BIZ UDゴシック" panose="020B0400000000000000" pitchFamily="49" charset="-128"/>
              <a:ea typeface="BIZ UDゴシック" panose="020B0400000000000000" pitchFamily="49" charset="-128"/>
              <a:cs typeface="Meiryo" charset="-128"/>
            </a:endParaRPr>
          </a:p>
          <a:p>
            <a:pPr>
              <a:spcBef>
                <a:spcPts val="1200"/>
              </a:spcBef>
              <a:defRPr/>
            </a:pPr>
            <a:r>
              <a:rPr lang="en-US" altLang="ja-JP" b="1" dirty="0">
                <a:latin typeface="BIZ UDゴシック" panose="020B0400000000000000" pitchFamily="49" charset="-128"/>
                <a:ea typeface="BIZ UDゴシック" panose="020B0400000000000000" pitchFamily="49" charset="-128"/>
              </a:rPr>
              <a:t>  </a:t>
            </a:r>
            <a:r>
              <a:rPr lang="ja-JP" altLang="en-US" b="1" dirty="0">
                <a:latin typeface="BIZ UDゴシック" panose="020B0400000000000000" pitchFamily="49" charset="-128"/>
                <a:ea typeface="BIZ UDゴシック" panose="020B0400000000000000" pitchFamily="49" charset="-128"/>
              </a:rPr>
              <a:t>初めての方も「ログイン</a:t>
            </a:r>
            <a:r>
              <a:rPr lang="ja-JP" altLang="en-US" b="1" spc="-750" dirty="0">
                <a:latin typeface="BIZ UDゴシック" panose="020B0400000000000000" pitchFamily="49" charset="-128"/>
                <a:ea typeface="BIZ UDゴシック" panose="020B0400000000000000" pitchFamily="49" charset="-128"/>
                <a:cs typeface="Meiryo" charset="-128"/>
              </a:rPr>
              <a:t>」</a:t>
            </a:r>
            <a:endParaRPr lang="en-US" altLang="ja-JP" b="1" spc="-750" dirty="0">
              <a:latin typeface="BIZ UDゴシック" panose="020B0400000000000000" pitchFamily="49" charset="-128"/>
              <a:ea typeface="BIZ UDゴシック" panose="020B0400000000000000" pitchFamily="49" charset="-128"/>
              <a:cs typeface="Meiryo" charset="-128"/>
            </a:endParaRPr>
          </a:p>
          <a:p>
            <a:pPr>
              <a:defRPr/>
            </a:pPr>
            <a:r>
              <a:rPr lang="ja-JP" altLang="en-US" b="1" spc="-750" dirty="0">
                <a:latin typeface="BIZ UDゴシック" panose="020B0400000000000000" pitchFamily="49" charset="-128"/>
                <a:ea typeface="BIZ UDゴシック" panose="020B0400000000000000" pitchFamily="49" charset="-128"/>
              </a:rPr>
              <a:t>　　</a:t>
            </a:r>
            <a:r>
              <a:rPr lang="ja-JP" altLang="en-US" b="1" kern="0" dirty="0">
                <a:latin typeface="BIZ UDゴシック" panose="020B0400000000000000" pitchFamily="49" charset="-128"/>
                <a:ea typeface="BIZ UDゴシック" panose="020B0400000000000000" pitchFamily="49" charset="-128"/>
              </a:rPr>
              <a:t>から進んでください。</a:t>
            </a:r>
            <a:endParaRPr lang="en-US" altLang="ja-JP" b="1" kern="0" dirty="0">
              <a:latin typeface="BIZ UDゴシック" panose="020B0400000000000000" pitchFamily="49" charset="-128"/>
              <a:ea typeface="BIZ UDゴシック" panose="020B0400000000000000" pitchFamily="49" charset="-128"/>
            </a:endParaRPr>
          </a:p>
        </p:txBody>
      </p:sp>
      <p:sp>
        <p:nvSpPr>
          <p:cNvPr id="35" name="object 2" descr="「マイナポータルアプリ」のアイコンの画像">
            <a:extLst>
              <a:ext uri="{FF2B5EF4-FFF2-40B4-BE49-F238E27FC236}">
                <a16:creationId xmlns:a16="http://schemas.microsoft.com/office/drawing/2014/main" id="{F172EA45-1D47-402A-862B-685EEEBACE0C}"/>
              </a:ext>
            </a:extLst>
          </p:cNvPr>
          <p:cNvSpPr>
            <a:spLocks noChangeAspect="1"/>
          </p:cNvSpPr>
          <p:nvPr/>
        </p:nvSpPr>
        <p:spPr>
          <a:xfrm>
            <a:off x="4345014" y="3284150"/>
            <a:ext cx="229090" cy="218123"/>
          </a:xfrm>
          <a:prstGeom prst="rect">
            <a:avLst/>
          </a:prstGeom>
          <a:blipFill>
            <a:blip r:embed="rId9"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9" name="テキスト ボックス 8">
            <a:extLst>
              <a:ext uri="{FF2B5EF4-FFF2-40B4-BE49-F238E27FC236}">
                <a16:creationId xmlns:a16="http://schemas.microsoft.com/office/drawing/2014/main" id="{1B427D8E-0419-896E-F313-64AFC52817FE}"/>
              </a:ext>
            </a:extLst>
          </p:cNvPr>
          <p:cNvSpPr txBox="1"/>
          <p:nvPr/>
        </p:nvSpPr>
        <p:spPr>
          <a:xfrm>
            <a:off x="630168" y="5270200"/>
            <a:ext cx="3291767" cy="830997"/>
          </a:xfrm>
          <a:prstGeom prst="rect">
            <a:avLst/>
          </a:prstGeom>
          <a:solidFill>
            <a:srgbClr val="FFFF99"/>
          </a:solidFill>
          <a:ln>
            <a:solidFill>
              <a:schemeClr val="tx1"/>
            </a:solidFill>
          </a:ln>
        </p:spPr>
        <p:txBody>
          <a:bodyPr wrap="square" rtlCol="0">
            <a:spAutoFit/>
          </a:bodyPr>
          <a:lstStyle/>
          <a:p>
            <a:r>
              <a:rPr lang="ja-JP" altLang="en-US" sz="1600" b="1" dirty="0">
                <a:effectLst/>
                <a:latin typeface="BIZ UDPゴシック" panose="020B0400000000000000" pitchFamily="50" charset="-128"/>
                <a:ea typeface="BIZ UDPゴシック" panose="020B0400000000000000" pitchFamily="50" charset="-128"/>
              </a:rPr>
              <a:t>アプリを開くときには、</a:t>
            </a:r>
            <a:r>
              <a:rPr lang="en-US" altLang="ja-JP" sz="1600" b="1" dirty="0">
                <a:effectLst/>
                <a:latin typeface="BIZ UDPゴシック" panose="020B0400000000000000" pitchFamily="50" charset="-128"/>
                <a:ea typeface="BIZ UDPゴシック" panose="020B0400000000000000" pitchFamily="50" charset="-128"/>
              </a:rPr>
              <a:t>Siri</a:t>
            </a:r>
            <a:r>
              <a:rPr lang="ja-JP" altLang="en-US" sz="1600" b="1" dirty="0">
                <a:effectLst/>
                <a:latin typeface="BIZ UDPゴシック" panose="020B0400000000000000" pitchFamily="50" charset="-128"/>
                <a:ea typeface="BIZ UDPゴシック" panose="020B0400000000000000" pitchFamily="50" charset="-128"/>
              </a:rPr>
              <a:t>を起動して</a:t>
            </a:r>
            <a:r>
              <a:rPr lang="en-US" altLang="ja-JP" sz="1600" b="1" dirty="0">
                <a:effectLst/>
                <a:latin typeface="BIZ UDPゴシック" panose="020B0400000000000000" pitchFamily="50" charset="-128"/>
                <a:ea typeface="BIZ UDPゴシック" panose="020B0400000000000000" pitchFamily="50" charset="-128"/>
              </a:rPr>
              <a:t>｢</a:t>
            </a:r>
            <a:r>
              <a:rPr lang="ja-JP" altLang="en-US" sz="1600" b="1" dirty="0">
                <a:effectLst/>
                <a:latin typeface="BIZ UDPゴシック" panose="020B0400000000000000" pitchFamily="50" charset="-128"/>
                <a:ea typeface="BIZ UDPゴシック" panose="020B0400000000000000" pitchFamily="50" charset="-128"/>
              </a:rPr>
              <a:t>マイナポータルを開いて</a:t>
            </a:r>
            <a:r>
              <a:rPr lang="en-US" altLang="ja-JP" sz="1600" b="1" dirty="0">
                <a:effectLst/>
                <a:latin typeface="BIZ UDPゴシック" panose="020B0400000000000000" pitchFamily="50" charset="-128"/>
                <a:ea typeface="BIZ UDPゴシック" panose="020B0400000000000000" pitchFamily="50" charset="-128"/>
              </a:rPr>
              <a:t>｣</a:t>
            </a:r>
            <a:r>
              <a:rPr lang="ja-JP" altLang="en-US" sz="1600" b="1" dirty="0">
                <a:effectLst/>
                <a:latin typeface="BIZ UDPゴシック" panose="020B0400000000000000" pitchFamily="50" charset="-128"/>
                <a:ea typeface="BIZ UDPゴシック" panose="020B0400000000000000" pitchFamily="50" charset="-128"/>
              </a:rPr>
              <a:t>と声をかけてもいいでしょう。</a:t>
            </a:r>
            <a:endParaRPr kumimoji="1" lang="ja-JP" altLang="en-US" sz="1600" b="1" dirty="0"/>
          </a:p>
        </p:txBody>
      </p:sp>
    </p:spTree>
    <p:extLst>
      <p:ext uri="{BB962C8B-B14F-4D97-AF65-F5344CB8AC3E}">
        <p14:creationId xmlns:p14="http://schemas.microsoft.com/office/powerpoint/2010/main" val="267605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オブジェクト 8" hidden="1">
            <a:extLst>
              <a:ext uri="{FF2B5EF4-FFF2-40B4-BE49-F238E27FC236}">
                <a16:creationId xmlns:a16="http://schemas.microsoft.com/office/drawing/2014/main" id="{5740E3A7-FEB0-46B0-933C-164BA4C08EE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9" name="オブジェクト 8" hidden="1">
                        <a:extLst>
                          <a:ext uri="{FF2B5EF4-FFF2-40B4-BE49-F238E27FC236}">
                            <a16:creationId xmlns:a16="http://schemas.microsoft.com/office/drawing/2014/main" id="{5740E3A7-FEB0-46B0-933C-164BA4C08EE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7" name="テキスト ボックス 46">
            <a:extLst>
              <a:ext uri="{FF2B5EF4-FFF2-40B4-BE49-F238E27FC236}">
                <a16:creationId xmlns:a16="http://schemas.microsoft.com/office/drawing/2014/main" id="{FC962CB7-FD51-4AA5-AF9C-8624CEFA1D50}"/>
              </a:ext>
            </a:extLst>
          </p:cNvPr>
          <p:cNvSpPr txBox="1"/>
          <p:nvPr/>
        </p:nvSpPr>
        <p:spPr>
          <a:xfrm>
            <a:off x="6099377" y="2371225"/>
            <a:ext cx="2520000" cy="3046988"/>
          </a:xfrm>
          <a:prstGeom prst="rect">
            <a:avLst/>
          </a:prstGeom>
          <a:solidFill>
            <a:srgbClr val="FFFF99"/>
          </a:solidFill>
          <a:ln>
            <a:solidFill>
              <a:schemeClr val="tx1"/>
            </a:solidFill>
          </a:ln>
        </p:spPr>
        <p:txBody>
          <a:bodyPr wrap="square" rtlCol="0">
            <a:spAutoFit/>
          </a:bodyPr>
          <a:lstStyle/>
          <a:p>
            <a:pPr marL="0" marR="0" algn="l">
              <a:spcBef>
                <a:spcPts val="0"/>
              </a:spcBef>
              <a:spcAft>
                <a:spcPts val="0"/>
              </a:spcAft>
            </a:pPr>
            <a:r>
              <a:rPr lang="en-US" altLang="ja-JP" sz="1600" b="1" dirty="0">
                <a:effectLst/>
                <a:latin typeface="BIZ UDゴシック" panose="020B0400000000000000" pitchFamily="49" charset="-128"/>
                <a:ea typeface="BIZ UDゴシック" panose="020B0400000000000000" pitchFamily="49" charset="-128"/>
              </a:rPr>
              <a:t>※</a:t>
            </a:r>
            <a:r>
              <a:rPr lang="ja-JP" altLang="en-US" sz="1600" b="1" dirty="0">
                <a:effectLst/>
                <a:latin typeface="BIZ UDゴシック" panose="020B0400000000000000" pitchFamily="49" charset="-128"/>
                <a:ea typeface="BIZ UDゴシック" panose="020B0400000000000000" pitchFamily="49" charset="-128"/>
              </a:rPr>
              <a:t>パスワードを３回間違えると不正防止のためロックがかかります。正しいパスワードを確認してから入力してください。</a:t>
            </a:r>
          </a:p>
          <a:p>
            <a:pPr marL="0" marR="0" algn="l">
              <a:spcBef>
                <a:spcPts val="0"/>
              </a:spcBef>
              <a:spcAft>
                <a:spcPts val="0"/>
              </a:spcAft>
            </a:pPr>
            <a:endParaRPr lang="en-US" altLang="ja-JP" sz="1600" b="1" dirty="0">
              <a:effectLst/>
              <a:latin typeface="BIZ UDゴシック" panose="020B0400000000000000" pitchFamily="49" charset="-128"/>
              <a:ea typeface="BIZ UDゴシック" panose="020B0400000000000000" pitchFamily="49" charset="-128"/>
            </a:endParaRPr>
          </a:p>
          <a:p>
            <a:pPr marL="0" marR="0" algn="l">
              <a:spcBef>
                <a:spcPts val="0"/>
              </a:spcBef>
              <a:spcAft>
                <a:spcPts val="0"/>
              </a:spcAft>
            </a:pPr>
            <a:r>
              <a:rPr lang="en-US" altLang="ja-JP" sz="1600" b="1" dirty="0">
                <a:effectLst/>
                <a:latin typeface="BIZ UDゴシック" panose="020B0400000000000000" pitchFamily="49" charset="-128"/>
                <a:ea typeface="BIZ UDゴシック" panose="020B0400000000000000" pitchFamily="49" charset="-128"/>
              </a:rPr>
              <a:t>※</a:t>
            </a:r>
            <a:r>
              <a:rPr lang="ja-JP" altLang="en-US" sz="1600" b="1" dirty="0">
                <a:effectLst/>
                <a:latin typeface="BIZ UDゴシック" panose="020B0400000000000000" pitchFamily="49" charset="-128"/>
                <a:ea typeface="BIZ UDゴシック" panose="020B0400000000000000" pitchFamily="49" charset="-128"/>
              </a:rPr>
              <a:t>パスワードを間違えてロックされた場合には、住民票のある市区町村窓口で、利用者証明用電子証明書のパスワードの再設定が必要です。</a:t>
            </a:r>
            <a:endParaRPr lang="en-US" altLang="ja-JP" sz="1400" b="1" dirty="0">
              <a:solidFill>
                <a:srgbClr val="FF0000"/>
              </a:solidFill>
              <a:latin typeface="BIZ UDゴシック" panose="020B0400000000000000" pitchFamily="49" charset="-128"/>
              <a:ea typeface="BIZ UDゴシック" panose="020B0400000000000000" pitchFamily="49" charset="-128"/>
            </a:endParaRPr>
          </a:p>
        </p:txBody>
      </p:sp>
      <p:sp>
        <p:nvSpPr>
          <p:cNvPr id="2" name="タイトル 1"/>
          <p:cNvSpPr>
            <a:spLocks noGrp="1"/>
          </p:cNvSpPr>
          <p:nvPr>
            <p:ph type="ctrTitle"/>
          </p:nvPr>
        </p:nvSpPr>
        <p:spPr>
          <a:xfrm>
            <a:off x="1767718" y="521210"/>
            <a:ext cx="5109091"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マイナポータルにログイン</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2-B</a:t>
            </a:r>
            <a:endParaRPr lang="en-US" sz="3600" dirty="0">
              <a:latin typeface="BIZ UDゴシック" panose="020B0400000000000000" pitchFamily="49" charset="-128"/>
              <a:ea typeface="BIZ UDゴシック" panose="020B0400000000000000" pitchFamily="49" charset="-128"/>
            </a:endParaRPr>
          </a:p>
        </p:txBody>
      </p:sp>
      <p:sp>
        <p:nvSpPr>
          <p:cNvPr id="7" name="字幕 6">
            <a:extLst>
              <a:ext uri="{FF2B5EF4-FFF2-40B4-BE49-F238E27FC236}">
                <a16:creationId xmlns:a16="http://schemas.microsoft.com/office/drawing/2014/main" id="{72574FA4-1AE5-4A80-A738-AAB6EBF4D916}"/>
              </a:ext>
            </a:extLst>
          </p:cNvPr>
          <p:cNvSpPr>
            <a:spLocks noGrp="1"/>
          </p:cNvSpPr>
          <p:nvPr>
            <p:ph type="subTitle" idx="1"/>
          </p:nvPr>
        </p:nvSpPr>
        <p:spPr>
          <a:xfrm>
            <a:off x="540472" y="1412776"/>
            <a:ext cx="8280000" cy="396000"/>
          </a:xfrm>
        </p:spPr>
        <p:txBody>
          <a:bodyPr>
            <a:normAutofit/>
          </a:bodyPr>
          <a:lstStyle/>
          <a:p>
            <a:r>
              <a:rPr lang="ja-JP" altLang="en-US" sz="1900" dirty="0">
                <a:latin typeface="BIZ UDゴシック" panose="020B0400000000000000" pitchFamily="49" charset="-128"/>
                <a:ea typeface="BIZ UDゴシック" panose="020B0400000000000000" pitchFamily="49" charset="-128"/>
              </a:rPr>
              <a:t>マイナンバーカードの</a:t>
            </a:r>
            <a:r>
              <a:rPr lang="ja-JP" altLang="en-US" sz="1900" dirty="0">
                <a:solidFill>
                  <a:srgbClr val="0070C0"/>
                </a:solidFill>
                <a:latin typeface="BIZ UDゴシック" panose="020B0400000000000000" pitchFamily="49" charset="-128"/>
                <a:ea typeface="BIZ UDゴシック" panose="020B0400000000000000" pitchFamily="49" charset="-128"/>
              </a:rPr>
              <a:t>利用者証明用電子証明書</a:t>
            </a:r>
            <a:r>
              <a:rPr lang="ja-JP" altLang="en-US" sz="1900" dirty="0">
                <a:latin typeface="BIZ UDゴシック" panose="020B0400000000000000" pitchFamily="49" charset="-128"/>
                <a:ea typeface="BIZ UDゴシック" panose="020B0400000000000000" pitchFamily="49" charset="-128"/>
              </a:rPr>
              <a:t>の認証です。</a:t>
            </a:r>
          </a:p>
          <a:p>
            <a:endParaRPr lang="ja-JP" altLang="en-US" dirty="0">
              <a:latin typeface="BIZ UDゴシック" panose="020B0400000000000000" pitchFamily="49" charset="-128"/>
              <a:ea typeface="BIZ UDゴシック" panose="020B0400000000000000" pitchFamily="49" charset="-128"/>
            </a:endParaRPr>
          </a:p>
        </p:txBody>
      </p:sp>
      <p:pic>
        <p:nvPicPr>
          <p:cNvPr id="8" name="図 7" descr="利用者証明用電子証明書のパスワード入力画面の画像">
            <a:extLst>
              <a:ext uri="{FF2B5EF4-FFF2-40B4-BE49-F238E27FC236}">
                <a16:creationId xmlns:a16="http://schemas.microsoft.com/office/drawing/2014/main" id="{41A9E31F-88C5-4409-A5C2-53540922B734}"/>
              </a:ext>
            </a:extLst>
          </p:cNvPr>
          <p:cNvPicPr>
            <a:picLocks noChangeAspect="1"/>
          </p:cNvPicPr>
          <p:nvPr/>
        </p:nvPicPr>
        <p:blipFill>
          <a:blip r:embed="rId6"/>
          <a:stretch>
            <a:fillRect/>
          </a:stretch>
        </p:blipFill>
        <p:spPr>
          <a:xfrm>
            <a:off x="4223502" y="2395863"/>
            <a:ext cx="1615490" cy="2873418"/>
          </a:xfrm>
          <a:prstGeom prst="rect">
            <a:avLst/>
          </a:prstGeom>
          <a:ln w="9525">
            <a:solidFill>
              <a:schemeClr val="tx1">
                <a:lumMod val="50000"/>
                <a:lumOff val="50000"/>
              </a:schemeClr>
            </a:solidFill>
          </a:ln>
        </p:spPr>
      </p:pic>
      <p:sp>
        <p:nvSpPr>
          <p:cNvPr id="32" name="正方形/長方形 31">
            <a:extLst>
              <a:ext uri="{FF2B5EF4-FFF2-40B4-BE49-F238E27FC236}">
                <a16:creationId xmlns:a16="http://schemas.microsoft.com/office/drawing/2014/main" id="{00EF3C28-0F1C-4B73-BCD9-41834E5BB283}"/>
              </a:ext>
            </a:extLst>
          </p:cNvPr>
          <p:cNvSpPr/>
          <p:nvPr/>
        </p:nvSpPr>
        <p:spPr>
          <a:xfrm>
            <a:off x="4236629" y="3621487"/>
            <a:ext cx="1548654" cy="234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正方形/長方形 32">
            <a:extLst>
              <a:ext uri="{FF2B5EF4-FFF2-40B4-BE49-F238E27FC236}">
                <a16:creationId xmlns:a16="http://schemas.microsoft.com/office/drawing/2014/main" id="{84A81D2B-7329-4B2F-A3F8-F3C567E2A1CC}"/>
              </a:ext>
            </a:extLst>
          </p:cNvPr>
          <p:cNvSpPr/>
          <p:nvPr/>
        </p:nvSpPr>
        <p:spPr>
          <a:xfrm>
            <a:off x="4236628" y="3933951"/>
            <a:ext cx="1548653" cy="234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50" name="図形グループ 49">
            <a:extLst>
              <a:ext uri="{FF2B5EF4-FFF2-40B4-BE49-F238E27FC236}">
                <a16:creationId xmlns:a16="http://schemas.microsoft.com/office/drawing/2014/main" id="{0D6A8FA0-9940-4C33-9075-5D89393B5CEB}"/>
              </a:ext>
            </a:extLst>
          </p:cNvPr>
          <p:cNvGrpSpPr/>
          <p:nvPr/>
        </p:nvGrpSpPr>
        <p:grpSpPr>
          <a:xfrm>
            <a:off x="3650449" y="3381165"/>
            <a:ext cx="736024" cy="513554"/>
            <a:chOff x="7627502" y="2734482"/>
            <a:chExt cx="736024" cy="513554"/>
          </a:xfrm>
        </p:grpSpPr>
        <p:sp>
          <p:nvSpPr>
            <p:cNvPr id="51" name="円/楕円 50">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2" name="正方形/長方形 51">
              <a:extLst>
                <a:ext uri="{FF2B5EF4-FFF2-40B4-BE49-F238E27FC236}">
                  <a16:creationId xmlns:a16="http://schemas.microsoft.com/office/drawing/2014/main" id="{8209E3C3-E98E-4C55-8189-B9952DF419BD}"/>
                </a:ext>
              </a:extLst>
            </p:cNvPr>
            <p:cNvSpPr/>
            <p:nvPr/>
          </p:nvSpPr>
          <p:spPr>
            <a:xfrm>
              <a:off x="7871082" y="2786371"/>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53" name="テキスト ボックス 52">
            <a:extLst>
              <a:ext uri="{FF2B5EF4-FFF2-40B4-BE49-F238E27FC236}">
                <a16:creationId xmlns:a16="http://schemas.microsoft.com/office/drawing/2014/main" id="{8F8E28D4-FACC-498C-BE0A-709CBA77DE7B}"/>
              </a:ext>
            </a:extLst>
          </p:cNvPr>
          <p:cNvSpPr txBox="1"/>
          <p:nvPr/>
        </p:nvSpPr>
        <p:spPr>
          <a:xfrm>
            <a:off x="762150" y="1933320"/>
            <a:ext cx="3358390" cy="4388894"/>
          </a:xfrm>
          <a:prstGeom prst="rect">
            <a:avLst/>
          </a:prstGeom>
          <a:noFill/>
        </p:spPr>
        <p:txBody>
          <a:bodyPr wrap="square" rtlCol="0">
            <a:spAutoFit/>
          </a:bodyPr>
          <a:lstStyle/>
          <a:p>
            <a:pPr marL="489600" indent="-489600">
              <a:lnSpc>
                <a:spcPct val="90000"/>
              </a:lnSpc>
            </a:pPr>
            <a:r>
              <a:rPr lang="ja-JP" altLang="en-US" b="1" dirty="0">
                <a:latin typeface="BIZ UDゴシック" panose="020B0400000000000000" pitchFamily="49" charset="-128"/>
                <a:ea typeface="BIZ UDゴシック" panose="020B0400000000000000" pitchFamily="49" charset="-128"/>
                <a:cs typeface="Meiryo" charset="-128"/>
              </a:rPr>
              <a:t>１</a:t>
            </a:r>
            <a:r>
              <a:rPr lang="ja-JP" altLang="en-US" b="1" dirty="0">
                <a:effectLst/>
                <a:latin typeface="BIZ UDゴシック" panose="020B0400000000000000" pitchFamily="49" charset="-128"/>
                <a:ea typeface="BIZ UDゴシック" panose="020B0400000000000000" pitchFamily="49" charset="-128"/>
              </a:rPr>
              <a:t>本指で画面を触れたまま</a:t>
            </a:r>
            <a:endParaRPr lang="en-US" altLang="ja-JP" b="1" dirty="0">
              <a:effectLst/>
              <a:latin typeface="BIZ UDゴシック" panose="020B0400000000000000" pitchFamily="49" charset="-128"/>
              <a:ea typeface="BIZ UDゴシック" panose="020B0400000000000000" pitchFamily="49" charset="-128"/>
            </a:endParaRPr>
          </a:p>
          <a:p>
            <a:pPr>
              <a:lnSpc>
                <a:spcPct val="90000"/>
              </a:lnSpc>
            </a:pPr>
            <a:r>
              <a:rPr lang="ja-JP" altLang="en-US" b="1" dirty="0">
                <a:effectLst/>
                <a:latin typeface="BIZ UDゴシック" panose="020B0400000000000000" pitchFamily="49" charset="-128"/>
                <a:ea typeface="BIZ UDゴシック" panose="020B0400000000000000" pitchFamily="49" charset="-128"/>
              </a:rPr>
              <a:t>「数字４桁 セキュリティ保護されたテキストフィールド」と言うところまで指を動かします。その後ダブルタップして文字入力可能な状態にします。</a:t>
            </a:r>
            <a:endParaRPr lang="en-US" altLang="ja-JP" b="1" dirty="0">
              <a:effectLst/>
              <a:latin typeface="BIZ UDゴシック" panose="020B0400000000000000" pitchFamily="49" charset="-128"/>
              <a:ea typeface="BIZ UDゴシック" panose="020B0400000000000000" pitchFamily="49" charset="-128"/>
            </a:endParaRPr>
          </a:p>
          <a:p>
            <a:pPr>
              <a:lnSpc>
                <a:spcPct val="90000"/>
              </a:lnSpc>
              <a:spcBef>
                <a:spcPts val="1200"/>
              </a:spcBef>
            </a:pPr>
            <a:r>
              <a:rPr lang="ja-JP" altLang="en-US" b="1" dirty="0">
                <a:effectLst/>
                <a:latin typeface="BIZ UDゴシック" panose="020B0400000000000000" pitchFamily="49" charset="-128"/>
                <a:ea typeface="BIZ UDゴシック" panose="020B0400000000000000" pitchFamily="49" charset="-128"/>
              </a:rPr>
              <a:t>画面の下部に電話のプッシュボタンと同じ配列の数字のキーボードが表示されます</a:t>
            </a:r>
            <a:r>
              <a:rPr lang="ja-JP" altLang="en-US" b="1" dirty="0">
                <a:latin typeface="BIZ UDゴシック" panose="020B0400000000000000" pitchFamily="49" charset="-128"/>
                <a:ea typeface="BIZ UDゴシック" panose="020B0400000000000000" pitchFamily="49" charset="-128"/>
              </a:rPr>
              <a:t>。</a:t>
            </a:r>
            <a:r>
              <a:rPr lang="ja-JP" altLang="en-US" b="1" dirty="0">
                <a:effectLst/>
                <a:latin typeface="BIZ UDゴシック" panose="020B0400000000000000" pitchFamily="49" charset="-128"/>
                <a:ea typeface="BIZ UDゴシック" panose="020B0400000000000000" pitchFamily="49" charset="-128"/>
              </a:rPr>
              <a:t>利用者証明用電子証明書の数字４桁のパスワードを入力します</a:t>
            </a:r>
            <a:r>
              <a:rPr lang="ja-JP" altLang="en-US" b="1" dirty="0">
                <a:latin typeface="BIZ UDゴシック" panose="020B0400000000000000" pitchFamily="49" charset="-128"/>
                <a:ea typeface="BIZ UDゴシック" panose="020B0400000000000000" pitchFamily="49" charset="-128"/>
              </a:rPr>
              <a:t>。</a:t>
            </a:r>
            <a:endParaRPr lang="en-US" altLang="ja-JP" b="1" dirty="0">
              <a:effectLst/>
              <a:latin typeface="BIZ UDゴシック" panose="020B0400000000000000" pitchFamily="49" charset="-128"/>
              <a:ea typeface="BIZ UDゴシック" panose="020B0400000000000000" pitchFamily="49" charset="-128"/>
            </a:endParaRPr>
          </a:p>
          <a:p>
            <a:pPr>
              <a:lnSpc>
                <a:spcPct val="90000"/>
              </a:lnSpc>
              <a:spcBef>
                <a:spcPts val="1200"/>
              </a:spcBef>
            </a:pPr>
            <a:r>
              <a:rPr lang="ja-JP" altLang="en-US" b="1" dirty="0">
                <a:effectLst/>
                <a:latin typeface="BIZ UDPゴシック" panose="020B0400000000000000" pitchFamily="50" charset="-128"/>
                <a:ea typeface="BIZ UDPゴシック" panose="020B0400000000000000" pitchFamily="50" charset="-128"/>
              </a:rPr>
              <a:t>入力後、１本指を画面の下部から上に向かってスライドさせ</a:t>
            </a:r>
            <a:endParaRPr lang="en-US" altLang="ja-JP" b="1" dirty="0">
              <a:effectLst/>
              <a:latin typeface="BIZ UDPゴシック" panose="020B0400000000000000" pitchFamily="50" charset="-128"/>
              <a:ea typeface="BIZ UDPゴシック" panose="020B0400000000000000" pitchFamily="50" charset="-128"/>
            </a:endParaRPr>
          </a:p>
          <a:p>
            <a:pPr>
              <a:lnSpc>
                <a:spcPct val="90000"/>
              </a:lnSpc>
            </a:pPr>
            <a:r>
              <a:rPr lang="ja-JP" altLang="en-US" b="1" dirty="0">
                <a:effectLst/>
                <a:latin typeface="BIZ UDPゴシック" panose="020B0400000000000000" pitchFamily="50" charset="-128"/>
                <a:ea typeface="BIZ UDPゴシック" panose="020B0400000000000000" pitchFamily="50" charset="-128"/>
              </a:rPr>
              <a:t>「次へ」のところでダブルタップ。</a:t>
            </a:r>
            <a:endParaRPr lang="ja-JP" altLang="en-US" b="1" dirty="0">
              <a:effectLst/>
              <a:latin typeface="Century" panose="02040604050505020304" pitchFamily="18" charset="0"/>
              <a:ea typeface="ＭＳ 明朝" panose="02020609040205080304" pitchFamily="17" charset="-128"/>
            </a:endParaRPr>
          </a:p>
        </p:txBody>
      </p:sp>
      <p:grpSp>
        <p:nvGrpSpPr>
          <p:cNvPr id="37" name="図形グループ 45">
            <a:extLst>
              <a:ext uri="{FF2B5EF4-FFF2-40B4-BE49-F238E27FC236}">
                <a16:creationId xmlns:a16="http://schemas.microsoft.com/office/drawing/2014/main" id="{AAE32B62-0116-B75B-D247-9C0048FAE956}"/>
              </a:ext>
            </a:extLst>
          </p:cNvPr>
          <p:cNvGrpSpPr/>
          <p:nvPr/>
        </p:nvGrpSpPr>
        <p:grpSpPr>
          <a:xfrm>
            <a:off x="3886244" y="3839598"/>
            <a:ext cx="492444" cy="461665"/>
            <a:chOff x="6286385" y="3185771"/>
            <a:chExt cx="492444" cy="461665"/>
          </a:xfrm>
        </p:grpSpPr>
        <p:sp>
          <p:nvSpPr>
            <p:cNvPr id="38" name="円/楕円 47">
              <a:extLst>
                <a:ext uri="{FF2B5EF4-FFF2-40B4-BE49-F238E27FC236}">
                  <a16:creationId xmlns:a16="http://schemas.microsoft.com/office/drawing/2014/main" id="{9699BD3C-82D8-03D3-8DD4-029BC1AB317D}"/>
                </a:ext>
              </a:extLst>
            </p:cNvPr>
            <p:cNvSpPr>
              <a:spLocks noChangeAspect="1"/>
            </p:cNvSpPr>
            <p:nvPr/>
          </p:nvSpPr>
          <p:spPr>
            <a:xfrm>
              <a:off x="6405867" y="3277806"/>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正方形/長方形 38">
              <a:extLst>
                <a:ext uri="{FF2B5EF4-FFF2-40B4-BE49-F238E27FC236}">
                  <a16:creationId xmlns:a16="http://schemas.microsoft.com/office/drawing/2014/main" id="{1E78D444-A800-FF0E-4315-4CF0C23710B5}"/>
                </a:ext>
              </a:extLst>
            </p:cNvPr>
            <p:cNvSpPr/>
            <p:nvPr/>
          </p:nvSpPr>
          <p:spPr>
            <a:xfrm>
              <a:off x="6286385" y="3185771"/>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40" name="正方形/長方形 39">
            <a:extLst>
              <a:ext uri="{FF2B5EF4-FFF2-40B4-BE49-F238E27FC236}">
                <a16:creationId xmlns:a16="http://schemas.microsoft.com/office/drawing/2014/main" id="{6F2AC699-E42E-02AA-D40E-FDB3C1B8D1DC}"/>
              </a:ext>
            </a:extLst>
          </p:cNvPr>
          <p:cNvSpPr/>
          <p:nvPr/>
        </p:nvSpPr>
        <p:spPr>
          <a:xfrm>
            <a:off x="359591" y="1829208"/>
            <a:ext cx="543739"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1" name="正方形/長方形 40">
            <a:extLst>
              <a:ext uri="{FF2B5EF4-FFF2-40B4-BE49-F238E27FC236}">
                <a16:creationId xmlns:a16="http://schemas.microsoft.com/office/drawing/2014/main" id="{F721D2BB-2EF2-318F-2A5A-A5536F45E42D}"/>
              </a:ext>
            </a:extLst>
          </p:cNvPr>
          <p:cNvSpPr/>
          <p:nvPr/>
        </p:nvSpPr>
        <p:spPr>
          <a:xfrm>
            <a:off x="361554" y="3737713"/>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2" name="正方形/長方形 41">
            <a:extLst>
              <a:ext uri="{FF2B5EF4-FFF2-40B4-BE49-F238E27FC236}">
                <a16:creationId xmlns:a16="http://schemas.microsoft.com/office/drawing/2014/main" id="{676A1447-58C6-B8C6-93E0-F07775DB5A43}"/>
              </a:ext>
            </a:extLst>
          </p:cNvPr>
          <p:cNvSpPr/>
          <p:nvPr/>
        </p:nvSpPr>
        <p:spPr>
          <a:xfrm>
            <a:off x="365715" y="5384608"/>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745840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オブジェクト 8" hidden="1">
            <a:extLst>
              <a:ext uri="{FF2B5EF4-FFF2-40B4-BE49-F238E27FC236}">
                <a16:creationId xmlns:a16="http://schemas.microsoft.com/office/drawing/2014/main" id="{5740E3A7-FEB0-46B0-933C-164BA4C08EE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9" name="オブジェクト 8" hidden="1">
                        <a:extLst>
                          <a:ext uri="{FF2B5EF4-FFF2-40B4-BE49-F238E27FC236}">
                            <a16:creationId xmlns:a16="http://schemas.microsoft.com/office/drawing/2014/main" id="{5740E3A7-FEB0-46B0-933C-164BA4C08EE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521210"/>
            <a:ext cx="5109091"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マイナポータルにログイン</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2-B</a:t>
            </a:r>
            <a:endParaRPr lang="en-US" sz="3600" dirty="0">
              <a:latin typeface="BIZ UDゴシック" panose="020B0400000000000000" pitchFamily="49" charset="-128"/>
              <a:ea typeface="BIZ UDゴシック" panose="020B0400000000000000" pitchFamily="49" charset="-128"/>
            </a:endParaRPr>
          </a:p>
        </p:txBody>
      </p:sp>
      <p:sp>
        <p:nvSpPr>
          <p:cNvPr id="24" name="object 9" descr="マイナンバーカードをスマートフォン裏面に密着させているイラスト"/>
          <p:cNvSpPr>
            <a:spLocks noChangeAspect="1"/>
          </p:cNvSpPr>
          <p:nvPr/>
        </p:nvSpPr>
        <p:spPr>
          <a:xfrm>
            <a:off x="4579039" y="1610040"/>
            <a:ext cx="1440000" cy="2560000"/>
          </a:xfrm>
          <a:prstGeom prst="rect">
            <a:avLst/>
          </a:prstGeom>
          <a:blipFill>
            <a:blip r:embed="rId6" cstate="print"/>
            <a:stretch>
              <a:fillRect/>
            </a:stretch>
          </a:blipFill>
          <a:ln w="9525">
            <a:solidFill>
              <a:schemeClr val="tx1">
                <a:lumMod val="50000"/>
                <a:lumOff val="50000"/>
              </a:schemeClr>
            </a:solidFill>
          </a:ln>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28" name="object 13" descr="ログイン認証の成功を表しているイラスト"/>
          <p:cNvSpPr>
            <a:spLocks noChangeAspect="1"/>
          </p:cNvSpPr>
          <p:nvPr/>
        </p:nvSpPr>
        <p:spPr>
          <a:xfrm>
            <a:off x="6990074" y="1610040"/>
            <a:ext cx="1440000" cy="2560000"/>
          </a:xfrm>
          <a:prstGeom prst="rect">
            <a:avLst/>
          </a:prstGeom>
          <a:blipFill>
            <a:blip r:embed="rId7" cstate="print"/>
            <a:stretch>
              <a:fillRect/>
            </a:stretch>
          </a:blipFill>
          <a:ln w="9525">
            <a:solidFill>
              <a:schemeClr val="tx1">
                <a:lumMod val="50000"/>
                <a:lumOff val="50000"/>
              </a:schemeClr>
            </a:solidFill>
          </a:ln>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grpSp>
        <p:nvGrpSpPr>
          <p:cNvPr id="30" name="図形グループ 29">
            <a:extLst>
              <a:ext uri="{FF2B5EF4-FFF2-40B4-BE49-F238E27FC236}">
                <a16:creationId xmlns:a16="http://schemas.microsoft.com/office/drawing/2014/main" id="{0D6A8FA0-9940-4C33-9075-5D89393B5CEB}"/>
              </a:ext>
            </a:extLst>
          </p:cNvPr>
          <p:cNvGrpSpPr/>
          <p:nvPr/>
        </p:nvGrpSpPr>
        <p:grpSpPr>
          <a:xfrm>
            <a:off x="6630587" y="2716037"/>
            <a:ext cx="492444" cy="461665"/>
            <a:chOff x="7516280" y="2673548"/>
            <a:chExt cx="492444" cy="461665"/>
          </a:xfrm>
        </p:grpSpPr>
        <p:sp>
          <p:nvSpPr>
            <p:cNvPr id="31" name="円/楕円 30">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正方形/長方形 44">
              <a:extLst>
                <a:ext uri="{FF2B5EF4-FFF2-40B4-BE49-F238E27FC236}">
                  <a16:creationId xmlns:a16="http://schemas.microsoft.com/office/drawing/2014/main" id="{8209E3C3-E98E-4C55-8189-B9952DF419BD}"/>
                </a:ext>
              </a:extLst>
            </p:cNvPr>
            <p:cNvSpPr/>
            <p:nvPr/>
          </p:nvSpPr>
          <p:spPr>
            <a:xfrm>
              <a:off x="7516280" y="267354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❾</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6" name="図形グループ 45">
            <a:extLst>
              <a:ext uri="{FF2B5EF4-FFF2-40B4-BE49-F238E27FC236}">
                <a16:creationId xmlns:a16="http://schemas.microsoft.com/office/drawing/2014/main" id="{0D6A8FA0-9940-4C33-9075-5D89393B5CEB}"/>
              </a:ext>
            </a:extLst>
          </p:cNvPr>
          <p:cNvGrpSpPr/>
          <p:nvPr/>
        </p:nvGrpSpPr>
        <p:grpSpPr>
          <a:xfrm>
            <a:off x="4173959" y="2716036"/>
            <a:ext cx="492444" cy="461665"/>
            <a:chOff x="7516280" y="2673548"/>
            <a:chExt cx="492444" cy="461665"/>
          </a:xfrm>
        </p:grpSpPr>
        <p:sp>
          <p:nvSpPr>
            <p:cNvPr id="48" name="円/楕円 47">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9" name="正方形/長方形 48">
              <a:extLst>
                <a:ext uri="{FF2B5EF4-FFF2-40B4-BE49-F238E27FC236}">
                  <a16:creationId xmlns:a16="http://schemas.microsoft.com/office/drawing/2014/main" id="{8209E3C3-E98E-4C55-8189-B9952DF419BD}"/>
                </a:ext>
              </a:extLst>
            </p:cNvPr>
            <p:cNvSpPr/>
            <p:nvPr/>
          </p:nvSpPr>
          <p:spPr>
            <a:xfrm>
              <a:off x="7516280" y="267354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53" name="テキスト ボックス 52">
            <a:extLst>
              <a:ext uri="{FF2B5EF4-FFF2-40B4-BE49-F238E27FC236}">
                <a16:creationId xmlns:a16="http://schemas.microsoft.com/office/drawing/2014/main" id="{8F8E28D4-FACC-498C-BE0A-709CBA77DE7B}"/>
              </a:ext>
            </a:extLst>
          </p:cNvPr>
          <p:cNvSpPr txBox="1"/>
          <p:nvPr/>
        </p:nvSpPr>
        <p:spPr>
          <a:xfrm>
            <a:off x="799329" y="1488082"/>
            <a:ext cx="3304667" cy="3640997"/>
          </a:xfrm>
          <a:prstGeom prst="rect">
            <a:avLst/>
          </a:prstGeom>
          <a:noFill/>
        </p:spPr>
        <p:txBody>
          <a:bodyPr wrap="square" rtlCol="0">
            <a:spAutoFit/>
          </a:bodyPr>
          <a:lstStyle/>
          <a:p>
            <a:pPr>
              <a:lnSpc>
                <a:spcPct val="90000"/>
              </a:lnSpc>
            </a:pPr>
            <a:r>
              <a:rPr lang="ja-JP" altLang="en-US" b="1" dirty="0">
                <a:latin typeface="BIZ UDゴシック" panose="020B0400000000000000" pitchFamily="49" charset="-128"/>
                <a:ea typeface="BIZ UDゴシック" panose="020B0400000000000000" pitchFamily="49" charset="-128"/>
              </a:rPr>
              <a:t>カ</a:t>
            </a:r>
            <a:r>
              <a:rPr lang="ja-JP" altLang="en-US" b="1" dirty="0">
                <a:effectLst/>
                <a:latin typeface="BIZ UDゴシック" panose="020B0400000000000000" pitchFamily="49" charset="-128"/>
                <a:ea typeface="BIZ UDゴシック" panose="020B0400000000000000" pitchFamily="49" charset="-128"/>
              </a:rPr>
              <a:t>ード読み取りの注意事項が表示されるため、スワイプで、「今後確認しない」か「閉じる」に移動してダブルタップ。</a:t>
            </a:r>
            <a:endParaRPr lang="en-US" altLang="ja-JP" b="1" dirty="0">
              <a:effectLst/>
              <a:latin typeface="BIZ UDゴシック" panose="020B0400000000000000" pitchFamily="49" charset="-128"/>
              <a:ea typeface="BIZ UDゴシック" panose="020B0400000000000000" pitchFamily="49" charset="-128"/>
            </a:endParaRPr>
          </a:p>
          <a:p>
            <a:pPr>
              <a:lnSpc>
                <a:spcPct val="90000"/>
              </a:lnSpc>
              <a:spcBef>
                <a:spcPts val="1200"/>
              </a:spcBef>
            </a:pPr>
            <a:r>
              <a:rPr lang="ja-JP" altLang="en-US" b="1" dirty="0">
                <a:effectLst/>
                <a:latin typeface="BIZ UDゴシック" panose="020B0400000000000000" pitchFamily="49" charset="-128"/>
                <a:ea typeface="BIZ UDゴシック" panose="020B0400000000000000" pitchFamily="49" charset="-128"/>
              </a:rPr>
              <a:t>音声の指示に従ってマイナンバーカードをスマホ裏面に密着させ、スワイプで「読み取り開始」に移動してダブルタップ。</a:t>
            </a:r>
          </a:p>
          <a:p>
            <a:pPr>
              <a:lnSpc>
                <a:spcPct val="90000"/>
              </a:lnSpc>
              <a:spcBef>
                <a:spcPts val="1200"/>
              </a:spcBef>
            </a:pPr>
            <a:r>
              <a:rPr lang="ja-JP" altLang="en-US" b="1" dirty="0">
                <a:effectLst/>
                <a:latin typeface="BIZ UDゴシック" panose="020B0400000000000000" pitchFamily="49" charset="-128"/>
                <a:ea typeface="BIZ UDゴシック" panose="020B0400000000000000" pitchFamily="49" charset="-128"/>
              </a:rPr>
              <a:t>「認証に成功しました」が</a:t>
            </a:r>
            <a:endParaRPr lang="en-US" altLang="ja-JP" b="1" dirty="0">
              <a:effectLst/>
              <a:latin typeface="BIZ UDゴシック" panose="020B0400000000000000" pitchFamily="49" charset="-128"/>
              <a:ea typeface="BIZ UDゴシック" panose="020B0400000000000000" pitchFamily="49" charset="-128"/>
            </a:endParaRPr>
          </a:p>
          <a:p>
            <a:pPr>
              <a:lnSpc>
                <a:spcPct val="90000"/>
              </a:lnSpc>
            </a:pPr>
            <a:r>
              <a:rPr lang="ja-JP" altLang="en-US" b="1" dirty="0">
                <a:effectLst/>
                <a:latin typeface="BIZ UDゴシック" panose="020B0400000000000000" pitchFamily="49" charset="-128"/>
                <a:ea typeface="BIZ UDゴシック" panose="020B0400000000000000" pitchFamily="49" charset="-128"/>
              </a:rPr>
              <a:t>表示されるまでマイナンバーカードを密着させたままにしてください。</a:t>
            </a:r>
          </a:p>
        </p:txBody>
      </p:sp>
      <p:sp>
        <p:nvSpPr>
          <p:cNvPr id="36" name="正方形/長方形 35">
            <a:extLst>
              <a:ext uri="{FF2B5EF4-FFF2-40B4-BE49-F238E27FC236}">
                <a16:creationId xmlns:a16="http://schemas.microsoft.com/office/drawing/2014/main" id="{F04CE5BE-76F3-7F14-0194-B3FE7F90B22D}"/>
              </a:ext>
            </a:extLst>
          </p:cNvPr>
          <p:cNvSpPr/>
          <p:nvPr/>
        </p:nvSpPr>
        <p:spPr>
          <a:xfrm>
            <a:off x="387980" y="1418797"/>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7" name="正方形/長方形 36">
            <a:extLst>
              <a:ext uri="{FF2B5EF4-FFF2-40B4-BE49-F238E27FC236}">
                <a16:creationId xmlns:a16="http://schemas.microsoft.com/office/drawing/2014/main" id="{90F7BF84-E268-8CCA-E112-CE910C8905CF}"/>
              </a:ext>
            </a:extLst>
          </p:cNvPr>
          <p:cNvSpPr/>
          <p:nvPr/>
        </p:nvSpPr>
        <p:spPr>
          <a:xfrm>
            <a:off x="390873" y="2555043"/>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8" name="正方形/長方形 37">
            <a:extLst>
              <a:ext uri="{FF2B5EF4-FFF2-40B4-BE49-F238E27FC236}">
                <a16:creationId xmlns:a16="http://schemas.microsoft.com/office/drawing/2014/main" id="{437B5591-5DA3-711B-EC7B-1930BBBE2663}"/>
              </a:ext>
            </a:extLst>
          </p:cNvPr>
          <p:cNvSpPr/>
          <p:nvPr/>
        </p:nvSpPr>
        <p:spPr>
          <a:xfrm>
            <a:off x="390873" y="3908430"/>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❾</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12" name="テキスト ボックス 11">
            <a:extLst>
              <a:ext uri="{FF2B5EF4-FFF2-40B4-BE49-F238E27FC236}">
                <a16:creationId xmlns:a16="http://schemas.microsoft.com/office/drawing/2014/main" id="{274307B3-0BF8-AF6C-5E62-0FDC5D21AD3A}"/>
              </a:ext>
            </a:extLst>
          </p:cNvPr>
          <p:cNvSpPr txBox="1"/>
          <p:nvPr/>
        </p:nvSpPr>
        <p:spPr>
          <a:xfrm>
            <a:off x="4075663" y="4198130"/>
            <a:ext cx="2454935" cy="1077218"/>
          </a:xfrm>
          <a:prstGeom prst="rect">
            <a:avLst/>
          </a:prstGeom>
          <a:noFill/>
        </p:spPr>
        <p:txBody>
          <a:bodyPr wrap="square" rtlCol="0">
            <a:spAutoFit/>
          </a:bodyPr>
          <a:lstStyle/>
          <a:p>
            <a:pPr marL="0" marR="0" algn="l">
              <a:spcBef>
                <a:spcPts val="0"/>
              </a:spcBef>
              <a:spcAft>
                <a:spcPts val="0"/>
              </a:spcAft>
            </a:pPr>
            <a:r>
              <a:rPr lang="en-US" altLang="ja-JP" sz="1600" b="1" dirty="0">
                <a:effectLst/>
                <a:latin typeface="BIZ UDPゴシック" panose="020B0400000000000000" pitchFamily="50" charset="-128"/>
                <a:ea typeface="BIZ UDPゴシック" panose="020B0400000000000000" pitchFamily="50" charset="-128"/>
              </a:rPr>
              <a:t>※</a:t>
            </a:r>
            <a:r>
              <a:rPr lang="ja-JP" altLang="en-US" sz="1600" b="1" dirty="0">
                <a:effectLst/>
                <a:latin typeface="BIZ UDPゴシック" panose="020B0400000000000000" pitchFamily="50" charset="-128"/>
                <a:ea typeface="BIZ UDPゴシック" panose="020B0400000000000000" pitchFamily="50" charset="-128"/>
              </a:rPr>
              <a:t>スマートフォンの機種により、マイナンバーカードの読み取り位置が異なります。</a:t>
            </a:r>
            <a:endParaRPr lang="ja-JP" altLang="en-US" sz="1600" b="1" dirty="0">
              <a:effectLst/>
              <a:latin typeface="Century" panose="02040604050505020304" pitchFamily="18" charset="0"/>
              <a:ea typeface="ＭＳ 明朝" panose="02020609040205080304" pitchFamily="17" charset="-128"/>
            </a:endParaRPr>
          </a:p>
        </p:txBody>
      </p:sp>
      <p:sp>
        <p:nvSpPr>
          <p:cNvPr id="13" name="テキスト ボックス 12">
            <a:extLst>
              <a:ext uri="{FF2B5EF4-FFF2-40B4-BE49-F238E27FC236}">
                <a16:creationId xmlns:a16="http://schemas.microsoft.com/office/drawing/2014/main" id="{CCE9CEF5-CA40-BDD2-100F-005E6DABB689}"/>
              </a:ext>
            </a:extLst>
          </p:cNvPr>
          <p:cNvSpPr txBox="1"/>
          <p:nvPr/>
        </p:nvSpPr>
        <p:spPr>
          <a:xfrm>
            <a:off x="6597363" y="4170741"/>
            <a:ext cx="2225422" cy="1077218"/>
          </a:xfrm>
          <a:prstGeom prst="rect">
            <a:avLst/>
          </a:prstGeom>
          <a:noFill/>
        </p:spPr>
        <p:txBody>
          <a:bodyPr wrap="square" rtlCol="0">
            <a:spAutoFit/>
          </a:bodyPr>
          <a:lstStyle/>
          <a:p>
            <a:pPr marL="0" marR="0" algn="l">
              <a:spcBef>
                <a:spcPts val="0"/>
              </a:spcBef>
              <a:spcAft>
                <a:spcPts val="0"/>
              </a:spcAft>
            </a:pPr>
            <a:r>
              <a:rPr lang="en-US" altLang="ja-JP" sz="1600" b="1" dirty="0">
                <a:effectLst/>
                <a:latin typeface="BIZ UDゴシック" panose="020B0400000000000000" pitchFamily="49" charset="-128"/>
                <a:ea typeface="BIZ UDゴシック" panose="020B0400000000000000" pitchFamily="49" charset="-128"/>
              </a:rPr>
              <a:t>※</a:t>
            </a:r>
            <a:r>
              <a:rPr lang="ja-JP" altLang="en-US" sz="1600" b="1" dirty="0">
                <a:effectLst/>
                <a:latin typeface="BIZ UDゴシック" panose="020B0400000000000000" pitchFamily="49" charset="-128"/>
                <a:ea typeface="BIZ UDゴシック" panose="020B0400000000000000" pitchFamily="49" charset="-128"/>
              </a:rPr>
              <a:t>初めてログインする方は、認証後に利用者登録の画面が表示されます。</a:t>
            </a:r>
            <a:endParaRPr kumimoji="1" lang="ja-JP" altLang="en-US" dirty="0"/>
          </a:p>
        </p:txBody>
      </p:sp>
      <p:sp>
        <p:nvSpPr>
          <p:cNvPr id="39" name="テキスト ボックス 38">
            <a:extLst>
              <a:ext uri="{FF2B5EF4-FFF2-40B4-BE49-F238E27FC236}">
                <a16:creationId xmlns:a16="http://schemas.microsoft.com/office/drawing/2014/main" id="{5A95F5ED-44E8-3C9E-A76D-AD7C10AEC56C}"/>
              </a:ext>
            </a:extLst>
          </p:cNvPr>
          <p:cNvSpPr txBox="1"/>
          <p:nvPr/>
        </p:nvSpPr>
        <p:spPr>
          <a:xfrm>
            <a:off x="662743" y="5392361"/>
            <a:ext cx="7818514" cy="830997"/>
          </a:xfrm>
          <a:prstGeom prst="rect">
            <a:avLst/>
          </a:prstGeom>
          <a:solidFill>
            <a:srgbClr val="FFFF99"/>
          </a:solidFill>
          <a:ln>
            <a:solidFill>
              <a:schemeClr val="tx1"/>
            </a:solidFill>
          </a:ln>
        </p:spPr>
        <p:txBody>
          <a:bodyPr wrap="square">
            <a:spAutoFit/>
          </a:bodyPr>
          <a:lstStyle/>
          <a:p>
            <a:pPr marL="0" marR="0" algn="l">
              <a:spcBef>
                <a:spcPts val="0"/>
              </a:spcBef>
              <a:spcAft>
                <a:spcPts val="0"/>
              </a:spcAft>
            </a:pPr>
            <a:r>
              <a:rPr lang="en-US" altLang="ja-JP" sz="1600" b="1" dirty="0">
                <a:effectLst/>
                <a:latin typeface="BIZ UDゴシック" panose="020B0400000000000000" pitchFamily="49" charset="-128"/>
                <a:ea typeface="BIZ UDゴシック" panose="020B0400000000000000" pitchFamily="49" charset="-128"/>
              </a:rPr>
              <a:t>※</a:t>
            </a:r>
            <a:r>
              <a:rPr lang="ja-JP" altLang="en-US" sz="1600" b="1" dirty="0">
                <a:effectLst/>
                <a:latin typeface="BIZ UDゴシック" panose="020B0400000000000000" pitchFamily="49" charset="-128"/>
                <a:ea typeface="BIZ UDゴシック" panose="020B0400000000000000" pitchFamily="49" charset="-128"/>
              </a:rPr>
              <a:t> 利用者証明用電子証明書とは、マイナンバーカードに搭載されている、インターネットのウェブサイト等にログインする際に利用する電子証明書です。「ログインした者が、利用者本人であること」を証明することができます。 </a:t>
            </a:r>
          </a:p>
        </p:txBody>
      </p:sp>
    </p:spTree>
    <p:extLst>
      <p:ext uri="{BB962C8B-B14F-4D97-AF65-F5344CB8AC3E}">
        <p14:creationId xmlns:p14="http://schemas.microsoft.com/office/powerpoint/2010/main" val="3323735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オブジェクト 9" hidden="1">
            <a:extLst>
              <a:ext uri="{FF2B5EF4-FFF2-40B4-BE49-F238E27FC236}">
                <a16:creationId xmlns:a16="http://schemas.microsoft.com/office/drawing/2014/main" id="{F245D726-E943-43FF-B9FB-B0F36C96FF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0" name="オブジェクト 9" hidden="1">
                        <a:extLst>
                          <a:ext uri="{FF2B5EF4-FFF2-40B4-BE49-F238E27FC236}">
                            <a16:creationId xmlns:a16="http://schemas.microsoft.com/office/drawing/2014/main" id="{F245D726-E943-43FF-B9FB-B0F36C96FF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533521"/>
            <a:ext cx="5519460" cy="535531"/>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マイナポータルの利用者登録</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2-C</a:t>
            </a:r>
          </a:p>
        </p:txBody>
      </p:sp>
      <p:sp>
        <p:nvSpPr>
          <p:cNvPr id="7" name="字幕 6">
            <a:extLst>
              <a:ext uri="{FF2B5EF4-FFF2-40B4-BE49-F238E27FC236}">
                <a16:creationId xmlns:a16="http://schemas.microsoft.com/office/drawing/2014/main" id="{72574FA4-1AE5-4A80-A738-AAB6EBF4D916}"/>
              </a:ext>
            </a:extLst>
          </p:cNvPr>
          <p:cNvSpPr>
            <a:spLocks noGrp="1"/>
          </p:cNvSpPr>
          <p:nvPr>
            <p:ph type="subTitle" idx="1"/>
          </p:nvPr>
        </p:nvSpPr>
        <p:spPr>
          <a:xfrm>
            <a:off x="507804" y="1459133"/>
            <a:ext cx="8280000" cy="396000"/>
          </a:xfrm>
        </p:spPr>
        <p:txBody>
          <a:bodyPr>
            <a:normAutofit/>
          </a:bodyPr>
          <a:lstStyle/>
          <a:p>
            <a:r>
              <a:rPr lang="ja-JP" altLang="en-US" sz="2000" dirty="0">
                <a:latin typeface="BIZ UDゴシック" panose="020B0400000000000000" pitchFamily="49" charset="-128"/>
                <a:ea typeface="BIZ UDゴシック" panose="020B0400000000000000" pitchFamily="49" charset="-128"/>
              </a:rPr>
              <a:t>初めてログインする方は、利用者登録が必要です。</a:t>
            </a:r>
          </a:p>
          <a:p>
            <a:endParaRPr lang="ja-JP" altLang="en-US" dirty="0">
              <a:latin typeface="BIZ UDゴシック" panose="020B0400000000000000" pitchFamily="49" charset="-128"/>
              <a:ea typeface="BIZ UDゴシック" panose="020B0400000000000000" pitchFamily="49" charset="-128"/>
            </a:endParaRPr>
          </a:p>
        </p:txBody>
      </p:sp>
      <p:pic>
        <p:nvPicPr>
          <p:cNvPr id="5" name="図 4" descr="「利用者登録へ進む」ボタンがある画面の画像">
            <a:extLst>
              <a:ext uri="{FF2B5EF4-FFF2-40B4-BE49-F238E27FC236}">
                <a16:creationId xmlns:a16="http://schemas.microsoft.com/office/drawing/2014/main" id="{355117CA-8999-4359-AFA9-68A65A8E174E}"/>
              </a:ext>
            </a:extLst>
          </p:cNvPr>
          <p:cNvPicPr>
            <a:picLocks noChangeAspect="1"/>
          </p:cNvPicPr>
          <p:nvPr/>
        </p:nvPicPr>
        <p:blipFill>
          <a:blip r:embed="rId6"/>
          <a:stretch>
            <a:fillRect/>
          </a:stretch>
        </p:blipFill>
        <p:spPr>
          <a:xfrm>
            <a:off x="4879512" y="2218028"/>
            <a:ext cx="1217962" cy="2136648"/>
          </a:xfrm>
          <a:prstGeom prst="rect">
            <a:avLst/>
          </a:prstGeom>
          <a:ln>
            <a:solidFill>
              <a:schemeClr val="tx1">
                <a:lumMod val="50000"/>
                <a:lumOff val="50000"/>
              </a:schemeClr>
            </a:solidFill>
          </a:ln>
        </p:spPr>
      </p:pic>
      <p:pic>
        <p:nvPicPr>
          <p:cNvPr id="9" name="図 8" descr="メール通知の選択とメールアドレスの入力をする「利用者登録」画面の画像">
            <a:extLst>
              <a:ext uri="{FF2B5EF4-FFF2-40B4-BE49-F238E27FC236}">
                <a16:creationId xmlns:a16="http://schemas.microsoft.com/office/drawing/2014/main" id="{C152E841-2F21-431A-8118-ABECA5B1A4AD}"/>
              </a:ext>
            </a:extLst>
          </p:cNvPr>
          <p:cNvPicPr>
            <a:picLocks noChangeAspect="1"/>
          </p:cNvPicPr>
          <p:nvPr/>
        </p:nvPicPr>
        <p:blipFill>
          <a:blip r:embed="rId7"/>
          <a:stretch>
            <a:fillRect/>
          </a:stretch>
        </p:blipFill>
        <p:spPr>
          <a:xfrm>
            <a:off x="6678039" y="2218028"/>
            <a:ext cx="1201264" cy="2136648"/>
          </a:xfrm>
          <a:prstGeom prst="rect">
            <a:avLst/>
          </a:prstGeom>
          <a:ln>
            <a:solidFill>
              <a:schemeClr val="tx1">
                <a:lumMod val="50000"/>
                <a:lumOff val="50000"/>
              </a:schemeClr>
            </a:solidFill>
          </a:ln>
        </p:spPr>
      </p:pic>
      <p:sp>
        <p:nvSpPr>
          <p:cNvPr id="32" name="正方形/長方形 31">
            <a:extLst>
              <a:ext uri="{FF2B5EF4-FFF2-40B4-BE49-F238E27FC236}">
                <a16:creationId xmlns:a16="http://schemas.microsoft.com/office/drawing/2014/main" id="{47281A55-ACE1-45C3-9AA9-D79C37957167}"/>
              </a:ext>
            </a:extLst>
          </p:cNvPr>
          <p:cNvSpPr/>
          <p:nvPr/>
        </p:nvSpPr>
        <p:spPr>
          <a:xfrm>
            <a:off x="6688071" y="3654245"/>
            <a:ext cx="540000" cy="324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正方形/長方形 32">
            <a:extLst>
              <a:ext uri="{FF2B5EF4-FFF2-40B4-BE49-F238E27FC236}">
                <a16:creationId xmlns:a16="http://schemas.microsoft.com/office/drawing/2014/main" id="{73E1F6CD-400A-4CCC-BE49-84E82690F66C}"/>
              </a:ext>
            </a:extLst>
          </p:cNvPr>
          <p:cNvSpPr/>
          <p:nvPr/>
        </p:nvSpPr>
        <p:spPr>
          <a:xfrm>
            <a:off x="4904832" y="3183220"/>
            <a:ext cx="1167322" cy="2205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6" name="円/楕円 77">
            <a:extLst>
              <a:ext uri="{FF2B5EF4-FFF2-40B4-BE49-F238E27FC236}">
                <a16:creationId xmlns:a16="http://schemas.microsoft.com/office/drawing/2014/main" id="{2A35FD17-FD23-45BA-A632-E4AF42E780DD}"/>
              </a:ext>
            </a:extLst>
          </p:cNvPr>
          <p:cNvSpPr>
            <a:spLocks noChangeAspect="1"/>
          </p:cNvSpPr>
          <p:nvPr/>
        </p:nvSpPr>
        <p:spPr>
          <a:xfrm>
            <a:off x="5066334" y="5776135"/>
            <a:ext cx="164634" cy="164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8" name="図形グループ 47">
            <a:extLst>
              <a:ext uri="{FF2B5EF4-FFF2-40B4-BE49-F238E27FC236}">
                <a16:creationId xmlns:a16="http://schemas.microsoft.com/office/drawing/2014/main" id="{0D6A8FA0-9940-4C33-9075-5D89393B5CEB}"/>
              </a:ext>
            </a:extLst>
          </p:cNvPr>
          <p:cNvGrpSpPr/>
          <p:nvPr/>
        </p:nvGrpSpPr>
        <p:grpSpPr>
          <a:xfrm>
            <a:off x="6306850" y="3552168"/>
            <a:ext cx="492443" cy="461665"/>
            <a:chOff x="7516281" y="2673548"/>
            <a:chExt cx="492443" cy="461665"/>
          </a:xfrm>
        </p:grpSpPr>
        <p:sp>
          <p:nvSpPr>
            <p:cNvPr id="49" name="円/楕円 4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0" name="正方形/長方形 49">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1" name="図形グループ 50">
            <a:extLst>
              <a:ext uri="{FF2B5EF4-FFF2-40B4-BE49-F238E27FC236}">
                <a16:creationId xmlns:a16="http://schemas.microsoft.com/office/drawing/2014/main" id="{0D6A8FA0-9940-4C33-9075-5D89393B5CEB}"/>
              </a:ext>
            </a:extLst>
          </p:cNvPr>
          <p:cNvGrpSpPr/>
          <p:nvPr/>
        </p:nvGrpSpPr>
        <p:grpSpPr>
          <a:xfrm>
            <a:off x="4569101" y="3020621"/>
            <a:ext cx="492443" cy="461665"/>
            <a:chOff x="7516281" y="2673548"/>
            <a:chExt cx="492443" cy="461665"/>
          </a:xfrm>
        </p:grpSpPr>
        <p:sp>
          <p:nvSpPr>
            <p:cNvPr id="52" name="円/楕円 5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3" name="正方形/長方形 52">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54" name="テキスト ボックス 53">
            <a:extLst>
              <a:ext uri="{FF2B5EF4-FFF2-40B4-BE49-F238E27FC236}">
                <a16:creationId xmlns:a16="http://schemas.microsoft.com/office/drawing/2014/main" id="{5C332745-BEAA-40D6-8F28-6A4AADB64739}"/>
              </a:ext>
            </a:extLst>
          </p:cNvPr>
          <p:cNvSpPr txBox="1"/>
          <p:nvPr/>
        </p:nvSpPr>
        <p:spPr>
          <a:xfrm>
            <a:off x="826627" y="2150656"/>
            <a:ext cx="3401653" cy="3831818"/>
          </a:xfrm>
          <a:prstGeom prst="rect">
            <a:avLst/>
          </a:prstGeom>
          <a:noFill/>
        </p:spPr>
        <p:txBody>
          <a:bodyPr wrap="square" rtlCol="0">
            <a:spAutoFit/>
          </a:bodyPr>
          <a:lstStyle/>
          <a:p>
            <a:pPr>
              <a:lnSpc>
                <a:spcPct val="90000"/>
              </a:lnSpc>
            </a:pPr>
            <a:r>
              <a:rPr lang="ja-JP" altLang="en-US" b="1" dirty="0">
                <a:effectLst/>
                <a:latin typeface="BIZ UDPゴシック" panose="020B0400000000000000" pitchFamily="50" charset="-128"/>
                <a:ea typeface="BIZ UDPゴシック" panose="020B0400000000000000" pitchFamily="50" charset="-128"/>
              </a:rPr>
              <a:t>スワイプで「利用者登録へ進む」へ移動しタブルタップ。</a:t>
            </a:r>
            <a:endParaRPr lang="en-US" altLang="ja-JP" b="1" dirty="0">
              <a:effectLst/>
              <a:latin typeface="BIZ UDPゴシック" panose="020B0400000000000000" pitchFamily="50" charset="-128"/>
              <a:ea typeface="BIZ UDPゴシック" panose="020B0400000000000000" pitchFamily="50" charset="-128"/>
            </a:endParaRPr>
          </a:p>
          <a:p>
            <a:pPr>
              <a:lnSpc>
                <a:spcPct val="90000"/>
              </a:lnSpc>
            </a:pPr>
            <a:endParaRPr lang="ja-JP" altLang="en-US" dirty="0">
              <a:effectLst/>
              <a:latin typeface="Century" panose="02040604050505020304" pitchFamily="18" charset="0"/>
              <a:ea typeface="ＭＳ 明朝" panose="02020609040205080304" pitchFamily="17" charset="-128"/>
            </a:endParaRPr>
          </a:p>
          <a:p>
            <a:pPr>
              <a:lnSpc>
                <a:spcPct val="90000"/>
              </a:lnSpc>
            </a:pPr>
            <a:r>
              <a:rPr lang="ja-JP" altLang="en-US" b="1" dirty="0">
                <a:effectLst/>
                <a:latin typeface="BIZ UDゴシック" panose="020B0400000000000000" pitchFamily="49" charset="-128"/>
                <a:ea typeface="BIZ UDゴシック" panose="020B0400000000000000" pitchFamily="49" charset="-128"/>
              </a:rPr>
              <a:t>「メール通知」希望のありなしの選択では、希望したい場合、スワイプで「希望する」に移動し、ダブルタップ。希望しない場合は「希望しない」でダブルタップ。</a:t>
            </a:r>
            <a:endParaRPr lang="en-US" altLang="ja-JP" b="1" dirty="0">
              <a:effectLst/>
              <a:latin typeface="BIZ UDゴシック" panose="020B0400000000000000" pitchFamily="49" charset="-128"/>
              <a:ea typeface="BIZ UDゴシック" panose="020B0400000000000000" pitchFamily="49" charset="-128"/>
            </a:endParaRPr>
          </a:p>
          <a:p>
            <a:pPr>
              <a:lnSpc>
                <a:spcPct val="90000"/>
              </a:lnSpc>
            </a:pPr>
            <a:endParaRPr lang="en-US" altLang="ja-JP" b="1" dirty="0">
              <a:effectLst/>
              <a:latin typeface="BIZ UDゴシック" panose="020B0400000000000000" pitchFamily="49" charset="-128"/>
              <a:ea typeface="BIZ UDゴシック" panose="020B0400000000000000" pitchFamily="49" charset="-128"/>
            </a:endParaRPr>
          </a:p>
          <a:p>
            <a:pPr>
              <a:lnSpc>
                <a:spcPct val="90000"/>
              </a:lnSpc>
            </a:pPr>
            <a:r>
              <a:rPr lang="ja-JP" altLang="en-US" b="1" dirty="0">
                <a:effectLst/>
                <a:latin typeface="BIZ UDゴシック" panose="020B0400000000000000" pitchFamily="49" charset="-128"/>
                <a:ea typeface="BIZ UDゴシック" panose="020B0400000000000000" pitchFamily="49" charset="-128"/>
              </a:rPr>
              <a:t>スワイプでメールアドレスを入力するボックスに移動し、ダブルタップ。入力しさらにスワイプで移動。確認のため再度メールアドレスを入力。</a:t>
            </a:r>
            <a:endParaRPr kumimoji="1" lang="en-US" altLang="ja-JP"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cs typeface="Meiryo" charset="-128"/>
            </a:endParaRPr>
          </a:p>
        </p:txBody>
      </p:sp>
      <p:sp>
        <p:nvSpPr>
          <p:cNvPr id="55" name="テキスト ボックス 54">
            <a:extLst>
              <a:ext uri="{FF2B5EF4-FFF2-40B4-BE49-F238E27FC236}">
                <a16:creationId xmlns:a16="http://schemas.microsoft.com/office/drawing/2014/main" id="{AEDD8A52-83F5-5F50-6A4A-7A3A8AA53D1F}"/>
              </a:ext>
            </a:extLst>
          </p:cNvPr>
          <p:cNvSpPr txBox="1"/>
          <p:nvPr/>
        </p:nvSpPr>
        <p:spPr>
          <a:xfrm>
            <a:off x="4672012" y="4799914"/>
            <a:ext cx="3789925" cy="1077218"/>
          </a:xfrm>
          <a:prstGeom prst="rect">
            <a:avLst/>
          </a:prstGeom>
          <a:solidFill>
            <a:srgbClr val="FFFF99"/>
          </a:solidFill>
          <a:ln>
            <a:solidFill>
              <a:schemeClr val="tx1"/>
            </a:solidFill>
          </a:ln>
        </p:spPr>
        <p:txBody>
          <a:bodyPr wrap="square">
            <a:spAutoFit/>
          </a:bodyPr>
          <a:lstStyle/>
          <a:p>
            <a:pPr marL="0" marR="0" algn="l">
              <a:spcBef>
                <a:spcPts val="0"/>
              </a:spcBef>
              <a:spcAft>
                <a:spcPts val="0"/>
              </a:spcAft>
            </a:pPr>
            <a:r>
              <a:rPr lang="en-US" altLang="ja-JP" sz="1600" b="1" dirty="0">
                <a:effectLst/>
                <a:latin typeface="BIZ UDPゴシック" panose="020B0400000000000000" pitchFamily="50" charset="-128"/>
                <a:ea typeface="BIZ UDPゴシック" panose="020B0400000000000000" pitchFamily="50" charset="-128"/>
              </a:rPr>
              <a:t>※</a:t>
            </a:r>
            <a:r>
              <a:rPr lang="ja-JP" altLang="en-US" sz="1600" b="1" dirty="0">
                <a:effectLst/>
                <a:latin typeface="BIZ UDPゴシック" panose="020B0400000000000000" pitchFamily="50" charset="-128"/>
                <a:ea typeface="BIZ UDPゴシック" panose="020B0400000000000000" pitchFamily="50" charset="-128"/>
              </a:rPr>
              <a:t>　通知を希望するとマイナポータルへログインしたり、またお知らせが届いた際に、登録したメールアドレスへメールで知らせてくれます。</a:t>
            </a:r>
            <a:endParaRPr lang="ja-JP" altLang="en-US" sz="1600" b="1" dirty="0">
              <a:effectLst/>
              <a:latin typeface="Century" panose="02040604050505020304" pitchFamily="18" charset="0"/>
              <a:ea typeface="ＭＳ 明朝" panose="02020609040205080304" pitchFamily="17" charset="-128"/>
            </a:endParaRPr>
          </a:p>
        </p:txBody>
      </p:sp>
      <p:sp>
        <p:nvSpPr>
          <p:cNvPr id="56" name="正方形/長方形 55">
            <a:extLst>
              <a:ext uri="{FF2B5EF4-FFF2-40B4-BE49-F238E27FC236}">
                <a16:creationId xmlns:a16="http://schemas.microsoft.com/office/drawing/2014/main" id="{688563EF-8950-297C-1F84-1C5BB8E845B7}"/>
              </a:ext>
            </a:extLst>
          </p:cNvPr>
          <p:cNvSpPr/>
          <p:nvPr/>
        </p:nvSpPr>
        <p:spPr>
          <a:xfrm>
            <a:off x="339948" y="2053998"/>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7" name="正方形/長方形 56">
            <a:extLst>
              <a:ext uri="{FF2B5EF4-FFF2-40B4-BE49-F238E27FC236}">
                <a16:creationId xmlns:a16="http://schemas.microsoft.com/office/drawing/2014/main" id="{D8FBA41C-A855-1DE9-246D-5ECA6467353D}"/>
              </a:ext>
            </a:extLst>
          </p:cNvPr>
          <p:cNvSpPr/>
          <p:nvPr/>
        </p:nvSpPr>
        <p:spPr>
          <a:xfrm>
            <a:off x="339948" y="2858137"/>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8" name="正方形/長方形 57">
            <a:extLst>
              <a:ext uri="{FF2B5EF4-FFF2-40B4-BE49-F238E27FC236}">
                <a16:creationId xmlns:a16="http://schemas.microsoft.com/office/drawing/2014/main" id="{CB7D4361-85BD-0FBF-7BEB-DA3CAFEE4B75}"/>
              </a:ext>
            </a:extLst>
          </p:cNvPr>
          <p:cNvSpPr/>
          <p:nvPr/>
        </p:nvSpPr>
        <p:spPr>
          <a:xfrm>
            <a:off x="339948" y="4538304"/>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476574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オブジェクト 9" hidden="1">
            <a:extLst>
              <a:ext uri="{FF2B5EF4-FFF2-40B4-BE49-F238E27FC236}">
                <a16:creationId xmlns:a16="http://schemas.microsoft.com/office/drawing/2014/main" id="{F245D726-E943-43FF-B9FB-B0F36C96FF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0" name="オブジェクト 9" hidden="1">
                        <a:extLst>
                          <a:ext uri="{FF2B5EF4-FFF2-40B4-BE49-F238E27FC236}">
                            <a16:creationId xmlns:a16="http://schemas.microsoft.com/office/drawing/2014/main" id="{F245D726-E943-43FF-B9FB-B0F36C96FF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533521"/>
            <a:ext cx="5519460" cy="535531"/>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マイナポータルへの利用登録</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2-C</a:t>
            </a:r>
          </a:p>
        </p:txBody>
      </p:sp>
      <p:pic>
        <p:nvPicPr>
          <p:cNvPr id="12" name="図 11" descr="「利用規約に同意して確認へ進む」ボタンがある画面の画像">
            <a:extLst>
              <a:ext uri="{FF2B5EF4-FFF2-40B4-BE49-F238E27FC236}">
                <a16:creationId xmlns:a16="http://schemas.microsoft.com/office/drawing/2014/main" id="{8B5A4A9C-4600-461A-A189-E355717AD867}"/>
              </a:ext>
            </a:extLst>
          </p:cNvPr>
          <p:cNvPicPr>
            <a:picLocks noChangeAspect="1"/>
          </p:cNvPicPr>
          <p:nvPr/>
        </p:nvPicPr>
        <p:blipFill>
          <a:blip r:embed="rId6"/>
          <a:stretch>
            <a:fillRect/>
          </a:stretch>
        </p:blipFill>
        <p:spPr>
          <a:xfrm>
            <a:off x="4650487" y="1833435"/>
            <a:ext cx="1217962" cy="2166348"/>
          </a:xfrm>
          <a:prstGeom prst="rect">
            <a:avLst/>
          </a:prstGeom>
          <a:ln>
            <a:solidFill>
              <a:schemeClr val="tx1">
                <a:lumMod val="50000"/>
                <a:lumOff val="50000"/>
              </a:schemeClr>
            </a:solidFill>
          </a:ln>
        </p:spPr>
      </p:pic>
      <p:pic>
        <p:nvPicPr>
          <p:cNvPr id="11" name="図 10" descr="「利用者登録する」ボタンがある画面の画像"/>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31739" y="1837247"/>
            <a:ext cx="1216800" cy="2166649"/>
          </a:xfrm>
          <a:prstGeom prst="rect">
            <a:avLst/>
          </a:prstGeom>
          <a:ln>
            <a:solidFill>
              <a:schemeClr val="tx1">
                <a:lumMod val="50000"/>
                <a:lumOff val="50000"/>
              </a:schemeClr>
            </a:solidFill>
          </a:ln>
        </p:spPr>
      </p:pic>
      <p:pic>
        <p:nvPicPr>
          <p:cNvPr id="20" name="図 19" descr="「トップページ」ボタンがある「利用者登録完了」画面の画像">
            <a:extLst>
              <a:ext uri="{FF2B5EF4-FFF2-40B4-BE49-F238E27FC236}">
                <a16:creationId xmlns:a16="http://schemas.microsoft.com/office/drawing/2014/main" id="{3517EC05-A496-49DF-9DBD-194BEF0D666E}"/>
              </a:ext>
            </a:extLst>
          </p:cNvPr>
          <p:cNvPicPr>
            <a:picLocks noChangeAspect="1"/>
          </p:cNvPicPr>
          <p:nvPr/>
        </p:nvPicPr>
        <p:blipFill>
          <a:blip r:embed="rId8"/>
          <a:stretch>
            <a:fillRect/>
          </a:stretch>
        </p:blipFill>
        <p:spPr>
          <a:xfrm>
            <a:off x="5896747" y="4003896"/>
            <a:ext cx="1195021" cy="2125544"/>
          </a:xfrm>
          <a:prstGeom prst="rect">
            <a:avLst/>
          </a:prstGeom>
          <a:ln>
            <a:solidFill>
              <a:schemeClr val="tx1">
                <a:lumMod val="50000"/>
                <a:lumOff val="50000"/>
              </a:schemeClr>
            </a:solidFill>
          </a:ln>
        </p:spPr>
      </p:pic>
      <p:sp>
        <p:nvSpPr>
          <p:cNvPr id="30" name="正方形/長方形 29">
            <a:extLst>
              <a:ext uri="{FF2B5EF4-FFF2-40B4-BE49-F238E27FC236}">
                <a16:creationId xmlns:a16="http://schemas.microsoft.com/office/drawing/2014/main" id="{2A0FCCC7-DE0C-46B4-B3A6-963988F4F1F9}"/>
              </a:ext>
            </a:extLst>
          </p:cNvPr>
          <p:cNvSpPr/>
          <p:nvPr/>
        </p:nvSpPr>
        <p:spPr>
          <a:xfrm>
            <a:off x="7131739" y="3546987"/>
            <a:ext cx="1167322" cy="2205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1" name="正方形/長方形 30">
            <a:extLst>
              <a:ext uri="{FF2B5EF4-FFF2-40B4-BE49-F238E27FC236}">
                <a16:creationId xmlns:a16="http://schemas.microsoft.com/office/drawing/2014/main" id="{EEFF5341-DAFC-42F1-A8BE-4892C2D3D282}"/>
              </a:ext>
            </a:extLst>
          </p:cNvPr>
          <p:cNvSpPr/>
          <p:nvPr/>
        </p:nvSpPr>
        <p:spPr>
          <a:xfrm>
            <a:off x="4675807" y="3338427"/>
            <a:ext cx="1167322" cy="2205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0" name="正方形/長方形 39">
            <a:extLst>
              <a:ext uri="{FF2B5EF4-FFF2-40B4-BE49-F238E27FC236}">
                <a16:creationId xmlns:a16="http://schemas.microsoft.com/office/drawing/2014/main" id="{BC6CE0EB-425C-42DC-86BB-0DDCCCD06E00}"/>
              </a:ext>
            </a:extLst>
          </p:cNvPr>
          <p:cNvSpPr/>
          <p:nvPr/>
        </p:nvSpPr>
        <p:spPr>
          <a:xfrm>
            <a:off x="5924446" y="5506360"/>
            <a:ext cx="1167322" cy="2205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6" name="円/楕円 77">
            <a:extLst>
              <a:ext uri="{FF2B5EF4-FFF2-40B4-BE49-F238E27FC236}">
                <a16:creationId xmlns:a16="http://schemas.microsoft.com/office/drawing/2014/main" id="{2A35FD17-FD23-45BA-A632-E4AF42E780DD}"/>
              </a:ext>
            </a:extLst>
          </p:cNvPr>
          <p:cNvSpPr>
            <a:spLocks noChangeAspect="1"/>
          </p:cNvSpPr>
          <p:nvPr/>
        </p:nvSpPr>
        <p:spPr>
          <a:xfrm>
            <a:off x="5066334" y="5776135"/>
            <a:ext cx="164634" cy="164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8" name="図形グループ 37">
            <a:extLst>
              <a:ext uri="{FF2B5EF4-FFF2-40B4-BE49-F238E27FC236}">
                <a16:creationId xmlns:a16="http://schemas.microsoft.com/office/drawing/2014/main" id="{0D6A8FA0-9940-4C33-9075-5D89393B5CEB}"/>
              </a:ext>
            </a:extLst>
          </p:cNvPr>
          <p:cNvGrpSpPr/>
          <p:nvPr/>
        </p:nvGrpSpPr>
        <p:grpSpPr>
          <a:xfrm>
            <a:off x="5629887" y="5293504"/>
            <a:ext cx="492444" cy="461665"/>
            <a:chOff x="7509791" y="2622205"/>
            <a:chExt cx="492444" cy="461665"/>
          </a:xfrm>
        </p:grpSpPr>
        <p:sp>
          <p:nvSpPr>
            <p:cNvPr id="39" name="円/楕円 3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1" name="正方形/長方形 40">
              <a:extLst>
                <a:ext uri="{FF2B5EF4-FFF2-40B4-BE49-F238E27FC236}">
                  <a16:creationId xmlns:a16="http://schemas.microsoft.com/office/drawing/2014/main" id="{8209E3C3-E98E-4C55-8189-B9952DF419BD}"/>
                </a:ext>
              </a:extLst>
            </p:cNvPr>
            <p:cNvSpPr/>
            <p:nvPr/>
          </p:nvSpPr>
          <p:spPr>
            <a:xfrm>
              <a:off x="7509791" y="2622205"/>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2" name="図形グループ 41">
            <a:extLst>
              <a:ext uri="{FF2B5EF4-FFF2-40B4-BE49-F238E27FC236}">
                <a16:creationId xmlns:a16="http://schemas.microsoft.com/office/drawing/2014/main" id="{0D6A8FA0-9940-4C33-9075-5D89393B5CEB}"/>
              </a:ext>
            </a:extLst>
          </p:cNvPr>
          <p:cNvGrpSpPr/>
          <p:nvPr/>
        </p:nvGrpSpPr>
        <p:grpSpPr>
          <a:xfrm>
            <a:off x="6845546" y="3362909"/>
            <a:ext cx="492444" cy="461665"/>
            <a:chOff x="7524293" y="2638649"/>
            <a:chExt cx="492444" cy="461665"/>
          </a:xfrm>
        </p:grpSpPr>
        <p:sp>
          <p:nvSpPr>
            <p:cNvPr id="43" name="円/楕円 4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4" name="正方形/長方形 43">
              <a:extLst>
                <a:ext uri="{FF2B5EF4-FFF2-40B4-BE49-F238E27FC236}">
                  <a16:creationId xmlns:a16="http://schemas.microsoft.com/office/drawing/2014/main" id="{8209E3C3-E98E-4C55-8189-B9952DF419BD}"/>
                </a:ext>
              </a:extLst>
            </p:cNvPr>
            <p:cNvSpPr/>
            <p:nvPr/>
          </p:nvSpPr>
          <p:spPr>
            <a:xfrm>
              <a:off x="7524293" y="2638649"/>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5" name="図形グループ 44">
            <a:extLst>
              <a:ext uri="{FF2B5EF4-FFF2-40B4-BE49-F238E27FC236}">
                <a16:creationId xmlns:a16="http://schemas.microsoft.com/office/drawing/2014/main" id="{0D6A8FA0-9940-4C33-9075-5D89393B5CEB}"/>
              </a:ext>
            </a:extLst>
          </p:cNvPr>
          <p:cNvGrpSpPr/>
          <p:nvPr/>
        </p:nvGrpSpPr>
        <p:grpSpPr>
          <a:xfrm>
            <a:off x="4355495" y="3143770"/>
            <a:ext cx="492444" cy="461665"/>
            <a:chOff x="7516988" y="2621701"/>
            <a:chExt cx="492444" cy="461665"/>
          </a:xfrm>
        </p:grpSpPr>
        <p:sp>
          <p:nvSpPr>
            <p:cNvPr id="46" name="円/楕円 45">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7" name="正方形/長方形 46">
              <a:extLst>
                <a:ext uri="{FF2B5EF4-FFF2-40B4-BE49-F238E27FC236}">
                  <a16:creationId xmlns:a16="http://schemas.microsoft.com/office/drawing/2014/main" id="{8209E3C3-E98E-4C55-8189-B9952DF419BD}"/>
                </a:ext>
              </a:extLst>
            </p:cNvPr>
            <p:cNvSpPr/>
            <p:nvPr/>
          </p:nvSpPr>
          <p:spPr>
            <a:xfrm>
              <a:off x="7516988" y="2621701"/>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37" name="テキスト ボックス 36">
            <a:extLst>
              <a:ext uri="{FF2B5EF4-FFF2-40B4-BE49-F238E27FC236}">
                <a16:creationId xmlns:a16="http://schemas.microsoft.com/office/drawing/2014/main" id="{98683668-8D9E-3831-8CC2-742499ACB4E9}"/>
              </a:ext>
            </a:extLst>
          </p:cNvPr>
          <p:cNvSpPr txBox="1"/>
          <p:nvPr/>
        </p:nvSpPr>
        <p:spPr>
          <a:xfrm>
            <a:off x="841216" y="1651700"/>
            <a:ext cx="3414580" cy="4081117"/>
          </a:xfrm>
          <a:prstGeom prst="rect">
            <a:avLst/>
          </a:prstGeom>
          <a:noFill/>
        </p:spPr>
        <p:txBody>
          <a:bodyPr wrap="square" rtlCol="0">
            <a:spAutoFit/>
          </a:bodyPr>
          <a:lstStyle/>
          <a:p>
            <a:pPr>
              <a:lnSpc>
                <a:spcPct val="90000"/>
              </a:lnSpc>
            </a:pPr>
            <a:r>
              <a:rPr lang="ja-JP" altLang="en-US" b="1" dirty="0">
                <a:effectLst/>
                <a:latin typeface="BIZ UDゴシック" panose="020B0400000000000000" pitchFamily="49" charset="-128"/>
                <a:ea typeface="BIZ UDゴシック" panose="020B0400000000000000" pitchFamily="49" charset="-128"/>
              </a:rPr>
              <a:t>スワイプで利用規約を確認後、さらにスワイプで「利用規約に同意して確認へ進む」に移動し、ダブルタップ。</a:t>
            </a:r>
          </a:p>
          <a:p>
            <a:pPr>
              <a:lnSpc>
                <a:spcPct val="90000"/>
              </a:lnSpc>
            </a:pPr>
            <a:endParaRPr lang="ja-JP" altLang="en-US" dirty="0">
              <a:effectLst/>
              <a:latin typeface="Century" panose="02040604050505020304" pitchFamily="18" charset="0"/>
              <a:ea typeface="ＭＳ 明朝" panose="02020609040205080304" pitchFamily="17" charset="-128"/>
            </a:endParaRPr>
          </a:p>
          <a:p>
            <a:pPr>
              <a:lnSpc>
                <a:spcPct val="90000"/>
              </a:lnSpc>
            </a:pPr>
            <a:r>
              <a:rPr lang="ja-JP" altLang="en-US" b="1" dirty="0">
                <a:effectLst/>
                <a:latin typeface="BIZ UDゴシック" panose="020B0400000000000000" pitchFamily="49" charset="-128"/>
                <a:ea typeface="BIZ UDゴシック" panose="020B0400000000000000" pitchFamily="49" charset="-128"/>
              </a:rPr>
              <a:t>「</a:t>
            </a:r>
            <a:r>
              <a:rPr lang="ja-JP" altLang="en-US" sz="1800" b="1" dirty="0">
                <a:effectLst/>
                <a:latin typeface="BIZ UDゴシック" panose="020B0400000000000000" pitchFamily="49" charset="-128"/>
                <a:ea typeface="BIZ UDゴシック" panose="020B0400000000000000" pitchFamily="49" charset="-128"/>
              </a:rPr>
              <a:t>登録した内容が表示されます。スワイプで内容を確認し、</a:t>
            </a:r>
            <a:endParaRPr lang="en-US" altLang="ja-JP" sz="1800" b="1" dirty="0">
              <a:effectLst/>
              <a:latin typeface="BIZ UDゴシック" panose="020B0400000000000000" pitchFamily="49" charset="-128"/>
              <a:ea typeface="BIZ UDゴシック" panose="020B0400000000000000" pitchFamily="49" charset="-128"/>
            </a:endParaRPr>
          </a:p>
          <a:p>
            <a:pPr>
              <a:lnSpc>
                <a:spcPct val="90000"/>
              </a:lnSpc>
            </a:pPr>
            <a:r>
              <a:rPr lang="ja-JP" altLang="en-US" sz="1800" b="1" dirty="0">
                <a:effectLst/>
                <a:latin typeface="BIZ UDゴシック" panose="020B0400000000000000" pitchFamily="49" charset="-128"/>
                <a:ea typeface="BIZ UDゴシック" panose="020B0400000000000000" pitchFamily="49" charset="-128"/>
              </a:rPr>
              <a:t>よければ「利用者登録する」に移動し、ダブルタップ。これで「利用者登録」は完了です。</a:t>
            </a:r>
            <a:endParaRPr lang="en-US" altLang="ja-JP" sz="1800" b="1" dirty="0">
              <a:effectLst/>
              <a:latin typeface="BIZ UDゴシック" panose="020B0400000000000000" pitchFamily="49" charset="-128"/>
              <a:ea typeface="BIZ UDゴシック" panose="020B0400000000000000" pitchFamily="49" charset="-128"/>
            </a:endParaRPr>
          </a:p>
          <a:p>
            <a:pPr>
              <a:lnSpc>
                <a:spcPct val="90000"/>
              </a:lnSpc>
            </a:pPr>
            <a:endParaRPr lang="en-US" altLang="ja-JP" b="1" dirty="0">
              <a:effectLst/>
              <a:latin typeface="BIZ UDゴシック" panose="020B0400000000000000" pitchFamily="49" charset="-128"/>
              <a:ea typeface="BIZ UDゴシック" panose="020B0400000000000000" pitchFamily="49" charset="-128"/>
            </a:endParaRPr>
          </a:p>
          <a:p>
            <a:pPr>
              <a:lnSpc>
                <a:spcPct val="90000"/>
              </a:lnSpc>
            </a:pPr>
            <a:r>
              <a:rPr lang="ja-JP" altLang="en-US" sz="1800" b="1" dirty="0">
                <a:effectLst/>
                <a:latin typeface="BIZ UDゴシック" panose="020B0400000000000000" pitchFamily="49" charset="-128"/>
                <a:ea typeface="BIZ UDゴシック" panose="020B0400000000000000" pitchFamily="49" charset="-128"/>
              </a:rPr>
              <a:t>スワイプで「トップページへ」に移動してタブルタップ。</a:t>
            </a:r>
            <a:endParaRPr lang="en-US" altLang="ja-JP" sz="1800" b="1" dirty="0">
              <a:effectLst/>
              <a:latin typeface="BIZ UDゴシック" panose="020B0400000000000000" pitchFamily="49" charset="-128"/>
              <a:ea typeface="BIZ UDゴシック" panose="020B0400000000000000" pitchFamily="49" charset="-128"/>
            </a:endParaRPr>
          </a:p>
          <a:p>
            <a:pPr>
              <a:lnSpc>
                <a:spcPct val="90000"/>
              </a:lnSpc>
            </a:pPr>
            <a:r>
              <a:rPr lang="ja-JP" altLang="en-US" sz="1800" b="1" dirty="0">
                <a:effectLst/>
                <a:latin typeface="BIZ UDゴシック" panose="020B0400000000000000" pitchFamily="49" charset="-128"/>
                <a:ea typeface="BIZ UDゴシック" panose="020B0400000000000000" pitchFamily="49" charset="-128"/>
              </a:rPr>
              <a:t>マイナポータルの「メイン</a:t>
            </a:r>
            <a:endParaRPr lang="en-US" altLang="ja-JP" sz="1800" b="1" dirty="0">
              <a:effectLst/>
              <a:latin typeface="BIZ UDゴシック" panose="020B0400000000000000" pitchFamily="49" charset="-128"/>
              <a:ea typeface="BIZ UDゴシック" panose="020B0400000000000000" pitchFamily="49" charset="-128"/>
            </a:endParaRPr>
          </a:p>
          <a:p>
            <a:pPr>
              <a:lnSpc>
                <a:spcPct val="90000"/>
              </a:lnSpc>
            </a:pPr>
            <a:r>
              <a:rPr lang="ja-JP" altLang="en-US" sz="1800" b="1" dirty="0">
                <a:effectLst/>
                <a:latin typeface="BIZ UDゴシック" panose="020B0400000000000000" pitchFamily="49" charset="-128"/>
                <a:ea typeface="BIZ UDゴシック" panose="020B0400000000000000" pitchFamily="49" charset="-128"/>
              </a:rPr>
              <a:t>メニュー」へすすむ。</a:t>
            </a:r>
          </a:p>
          <a:p>
            <a:pPr>
              <a:lnSpc>
                <a:spcPct val="90000"/>
              </a:lnSpc>
            </a:pPr>
            <a:endParaRPr lang="en-US" altLang="ja-JP" b="1" dirty="0">
              <a:effectLst/>
              <a:latin typeface="BIZ UDゴシック" panose="020B0400000000000000" pitchFamily="49" charset="-128"/>
              <a:ea typeface="BIZ UDゴシック" panose="020B0400000000000000" pitchFamily="49" charset="-128"/>
            </a:endParaRPr>
          </a:p>
        </p:txBody>
      </p:sp>
      <p:sp>
        <p:nvSpPr>
          <p:cNvPr id="55" name="正方形/長方形 54">
            <a:extLst>
              <a:ext uri="{FF2B5EF4-FFF2-40B4-BE49-F238E27FC236}">
                <a16:creationId xmlns:a16="http://schemas.microsoft.com/office/drawing/2014/main" id="{2B9F7D32-11E8-A487-1C71-EE9F47D701E0}"/>
              </a:ext>
            </a:extLst>
          </p:cNvPr>
          <p:cNvSpPr/>
          <p:nvPr/>
        </p:nvSpPr>
        <p:spPr>
          <a:xfrm>
            <a:off x="360821" y="1591740"/>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7" name="正方形/長方形 56">
            <a:extLst>
              <a:ext uri="{FF2B5EF4-FFF2-40B4-BE49-F238E27FC236}">
                <a16:creationId xmlns:a16="http://schemas.microsoft.com/office/drawing/2014/main" id="{FD4D6715-1FBA-3763-B3B9-B54CE69D61F5}"/>
              </a:ext>
            </a:extLst>
          </p:cNvPr>
          <p:cNvSpPr/>
          <p:nvPr/>
        </p:nvSpPr>
        <p:spPr>
          <a:xfrm>
            <a:off x="360821" y="2805045"/>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8" name="正方形/長方形 57">
            <a:extLst>
              <a:ext uri="{FF2B5EF4-FFF2-40B4-BE49-F238E27FC236}">
                <a16:creationId xmlns:a16="http://schemas.microsoft.com/office/drawing/2014/main" id="{AB08FA0A-F384-5D6D-B21F-DFF84C8312C8}"/>
              </a:ext>
            </a:extLst>
          </p:cNvPr>
          <p:cNvSpPr/>
          <p:nvPr/>
        </p:nvSpPr>
        <p:spPr>
          <a:xfrm>
            <a:off x="360821" y="4343807"/>
            <a:ext cx="543740" cy="523220"/>
          </a:xfrm>
          <a:prstGeom prst="rect">
            <a:avLst/>
          </a:prstGeom>
        </p:spPr>
        <p:txBody>
          <a:bodyPr wrap="none">
            <a:spAutoFit/>
          </a:bodyPr>
          <a:lstStyle/>
          <a:p>
            <a:pPr algn="ct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9" name="テキスト ボックス 58">
            <a:extLst>
              <a:ext uri="{FF2B5EF4-FFF2-40B4-BE49-F238E27FC236}">
                <a16:creationId xmlns:a16="http://schemas.microsoft.com/office/drawing/2014/main" id="{7516F3BB-BE2D-1D26-A402-1BBF19432C52}"/>
              </a:ext>
            </a:extLst>
          </p:cNvPr>
          <p:cNvSpPr txBox="1"/>
          <p:nvPr/>
        </p:nvSpPr>
        <p:spPr>
          <a:xfrm>
            <a:off x="758285" y="5734270"/>
            <a:ext cx="4878091" cy="338554"/>
          </a:xfrm>
          <a:prstGeom prst="rect">
            <a:avLst/>
          </a:prstGeom>
          <a:solidFill>
            <a:srgbClr val="FFFF99"/>
          </a:solidFill>
          <a:ln>
            <a:solidFill>
              <a:schemeClr val="tx1"/>
            </a:solidFill>
          </a:ln>
        </p:spPr>
        <p:txBody>
          <a:bodyPr wrap="square">
            <a:spAutoFit/>
          </a:bodyPr>
          <a:lstStyle/>
          <a:p>
            <a:pPr marL="0" marR="0" algn="l">
              <a:spcBef>
                <a:spcPts val="0"/>
              </a:spcBef>
              <a:spcAft>
                <a:spcPts val="0"/>
              </a:spcAft>
            </a:pPr>
            <a:r>
              <a:rPr lang="en-US" altLang="ja-JP" sz="1600" b="1" dirty="0">
                <a:effectLst/>
                <a:latin typeface="BIZ UDPゴシック" panose="020B0400000000000000" pitchFamily="50" charset="-128"/>
                <a:ea typeface="BIZ UDPゴシック" panose="020B0400000000000000" pitchFamily="50" charset="-128"/>
              </a:rPr>
              <a:t>※</a:t>
            </a:r>
            <a:r>
              <a:rPr lang="ja-JP" altLang="en-US" sz="1600" b="1" dirty="0">
                <a:effectLst/>
                <a:latin typeface="BIZ UDPゴシック" panose="020B0400000000000000" pitchFamily="50" charset="-128"/>
                <a:ea typeface="BIZ UDPゴシック" panose="020B0400000000000000" pitchFamily="50" charset="-128"/>
              </a:rPr>
              <a:t>「申請入力補助情報を登録」は任意で構いません。</a:t>
            </a:r>
            <a:endParaRPr lang="ja-JP" altLang="en-US" sz="1600" b="1" dirty="0">
              <a:effectLst/>
              <a:latin typeface="Century" panose="02040604050505020304" pitchFamily="18" charset="0"/>
              <a:ea typeface="ＭＳ 明朝" panose="02020609040205080304" pitchFamily="17" charset="-128"/>
            </a:endParaRPr>
          </a:p>
        </p:txBody>
      </p:sp>
    </p:spTree>
    <p:extLst>
      <p:ext uri="{BB962C8B-B14F-4D97-AF65-F5344CB8AC3E}">
        <p14:creationId xmlns:p14="http://schemas.microsoft.com/office/powerpoint/2010/main" val="860189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67718" y="521210"/>
            <a:ext cx="6750566"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マイナポータルに関する確認サイト</a:t>
            </a:r>
          </a:p>
        </p:txBody>
      </p:sp>
      <p:sp>
        <p:nvSpPr>
          <p:cNvPr id="3" name="サブタイトル 2"/>
          <p:cNvSpPr>
            <a:spLocks noGrp="1"/>
          </p:cNvSpPr>
          <p:nvPr>
            <p:ph type="subTitle" idx="1"/>
          </p:nvPr>
        </p:nvSpPr>
        <p:spPr>
          <a:xfrm>
            <a:off x="1771210" y="1407095"/>
            <a:ext cx="6919080" cy="1655762"/>
          </a:xfrm>
        </p:spPr>
        <p:txBody>
          <a:bodyPr numCol="1">
            <a:noAutofit/>
          </a:bodyPr>
          <a:lstStyle/>
          <a:p>
            <a:pPr>
              <a:lnSpc>
                <a:spcPct val="100000"/>
              </a:lnSpc>
              <a:spcBef>
                <a:spcPts val="400"/>
              </a:spcBef>
            </a:pPr>
            <a:r>
              <a:rPr lang="ja-JP" altLang="en-US" dirty="0">
                <a:latin typeface="BIZ UDゴシック" panose="020B0400000000000000" pitchFamily="49" charset="-128"/>
                <a:ea typeface="BIZ UDゴシック" panose="020B0400000000000000" pitchFamily="49" charset="-128"/>
              </a:rPr>
              <a:t>マイナポータルを利用するための、</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400"/>
              </a:spcBef>
            </a:pPr>
            <a:r>
              <a:rPr lang="ja-JP" altLang="en-US" dirty="0">
                <a:latin typeface="BIZ UDゴシック" panose="020B0400000000000000" pitchFamily="49" charset="-128"/>
                <a:ea typeface="BIZ UDゴシック" panose="020B0400000000000000" pitchFamily="49" charset="-128"/>
              </a:rPr>
              <a:t>スマートフォン機種</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ＩＣカードリーダーなど</a:t>
            </a:r>
            <a:r>
              <a:rPr lang="ja-JP" altLang="en-US" spc="-1000" dirty="0">
                <a:latin typeface="BIZ UDゴシック" panose="020B0400000000000000" pitchFamily="49" charset="-128"/>
                <a:ea typeface="BIZ UDゴシック" panose="020B0400000000000000" pitchFamily="49" charset="-128"/>
              </a:rPr>
              <a:t>、</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400"/>
              </a:spcBef>
            </a:pPr>
            <a:r>
              <a:rPr lang="ja-JP" altLang="en-US" dirty="0">
                <a:latin typeface="BIZ UDゴシック" panose="020B0400000000000000" pitchFamily="49" charset="-128"/>
                <a:ea typeface="BIZ UDゴシック" panose="020B0400000000000000" pitchFamily="49" charset="-128"/>
              </a:rPr>
              <a:t>動作環境や操作方法</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またマイナポータルの</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400"/>
              </a:spcBef>
            </a:pPr>
            <a:r>
              <a:rPr lang="ja-JP" altLang="en-US" dirty="0">
                <a:latin typeface="BIZ UDゴシック" panose="020B0400000000000000" pitchFamily="49" charset="-128"/>
                <a:ea typeface="BIZ UDゴシック" panose="020B0400000000000000" pitchFamily="49" charset="-128"/>
              </a:rPr>
              <a:t>最新情報などは</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以下のサイトをご参照ください。</a:t>
            </a:r>
            <a:endParaRPr lang="en-US" altLang="ja-JP" dirty="0">
              <a:latin typeface="BIZ UDゴシック" panose="020B0400000000000000" pitchFamily="49" charset="-128"/>
              <a:ea typeface="BIZ UDゴシック" panose="020B0400000000000000" pitchFamily="49" charset="-128"/>
            </a:endParaRPr>
          </a:p>
          <a:p>
            <a:pPr algn="just">
              <a:lnSpc>
                <a:spcPct val="200000"/>
              </a:lnSpc>
              <a:spcBef>
                <a:spcPts val="0"/>
              </a:spcBef>
            </a:pPr>
            <a:r>
              <a:rPr lang="ja-JP" altLang="ja-JP" sz="2000" kern="100" dirty="0">
                <a:latin typeface="BIZ UDゴシック" panose="020B0400000000000000" pitchFamily="49" charset="-128"/>
                <a:ea typeface="BIZ UDゴシック" panose="020B0400000000000000" pitchFamily="49" charset="-128"/>
              </a:rPr>
              <a:t>マイナポータル対</a:t>
            </a:r>
            <a:r>
              <a:rPr lang="ja-JP" altLang="ja-JP" sz="2000" kern="100" spc="-1000" dirty="0">
                <a:latin typeface="BIZ UDゴシック" panose="020B0400000000000000" pitchFamily="49" charset="-128"/>
                <a:ea typeface="BIZ UDゴシック" panose="020B0400000000000000" pitchFamily="49" charset="-128"/>
              </a:rPr>
              <a:t>応</a:t>
            </a:r>
            <a:r>
              <a:rPr lang="ja-JP" altLang="en-US" sz="2000" kern="100" dirty="0">
                <a:latin typeface="BIZ UDゴシック" panose="020B0400000000000000" pitchFamily="49" charset="-128"/>
                <a:ea typeface="BIZ UDゴシック" panose="020B0400000000000000" pitchFamily="49" charset="-128"/>
              </a:rPr>
              <a:t>（マイナンバーカード読取対応</a:t>
            </a:r>
            <a:r>
              <a:rPr lang="ja-JP" altLang="en-US" sz="2000" kern="100" spc="-1000" dirty="0">
                <a:latin typeface="BIZ UDゴシック" panose="020B0400000000000000" pitchFamily="49" charset="-128"/>
                <a:ea typeface="BIZ UDゴシック" panose="020B0400000000000000" pitchFamily="49" charset="-128"/>
              </a:rPr>
              <a:t>）</a:t>
            </a:r>
            <a:r>
              <a:rPr lang="ja-JP" altLang="en-US" sz="2000" kern="100" dirty="0">
                <a:latin typeface="BIZ UDゴシック" panose="020B0400000000000000" pitchFamily="49" charset="-128"/>
                <a:ea typeface="BIZ UDゴシック" panose="020B0400000000000000" pitchFamily="49" charset="-128"/>
              </a:rPr>
              <a:t>の</a:t>
            </a:r>
            <a:endParaRPr lang="en-US" altLang="ja-JP" sz="2000" kern="100" dirty="0">
              <a:latin typeface="BIZ UDゴシック" panose="020B0400000000000000" pitchFamily="49" charset="-128"/>
              <a:ea typeface="BIZ UDゴシック" panose="020B0400000000000000" pitchFamily="49" charset="-128"/>
            </a:endParaRPr>
          </a:p>
          <a:p>
            <a:pPr algn="just">
              <a:lnSpc>
                <a:spcPct val="100000"/>
              </a:lnSpc>
              <a:spcBef>
                <a:spcPts val="0"/>
              </a:spcBef>
            </a:pPr>
            <a:r>
              <a:rPr lang="ja-JP" altLang="ja-JP" sz="2000" kern="100" dirty="0">
                <a:latin typeface="BIZ UDゴシック" panose="020B0400000000000000" pitchFamily="49" charset="-128"/>
                <a:ea typeface="BIZ UDゴシック" panose="020B0400000000000000" pitchFamily="49" charset="-128"/>
              </a:rPr>
              <a:t>スマートフォン</a:t>
            </a:r>
            <a:r>
              <a:rPr lang="ja-JP" altLang="en-US" sz="2000" kern="100" dirty="0">
                <a:latin typeface="BIZ UDゴシック" panose="020B0400000000000000" pitchFamily="49" charset="-128"/>
                <a:ea typeface="BIZ UDゴシック" panose="020B0400000000000000" pitchFamily="49" charset="-128"/>
              </a:rPr>
              <a:t>の</a:t>
            </a:r>
            <a:r>
              <a:rPr lang="ja-JP" altLang="ja-JP" sz="2000" kern="100" dirty="0">
                <a:latin typeface="BIZ UDゴシック" panose="020B0400000000000000" pitchFamily="49" charset="-128"/>
                <a:ea typeface="BIZ UDゴシック" panose="020B0400000000000000" pitchFamily="49" charset="-128"/>
              </a:rPr>
              <a:t>機種一覧</a:t>
            </a:r>
          </a:p>
          <a:p>
            <a:pPr algn="just">
              <a:lnSpc>
                <a:spcPct val="100000"/>
              </a:lnSpc>
              <a:spcBef>
                <a:spcPts val="0"/>
              </a:spcBef>
            </a:pPr>
            <a:r>
              <a:rPr lang="en-US" altLang="ja-JP" sz="1200" dirty="0">
                <a:effectLst/>
                <a:latin typeface="BIZ UDゴシック" panose="020B0400000000000000" pitchFamily="49" charset="-128"/>
                <a:ea typeface="BIZ UDゴシック" panose="020B0400000000000000" pitchFamily="49" charset="-128"/>
                <a:cs typeface="Times New Roman" panose="02020603050405020304" pitchFamily="18" charset="0"/>
                <a:hlinkClick r:id="rId3"/>
              </a:rPr>
              <a:t>https://faq.myna.go.jp/faq/show/2587</a:t>
            </a:r>
            <a:endParaRPr lang="en-US" altLang="ja-JP" sz="12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algn="just">
              <a:lnSpc>
                <a:spcPct val="100000"/>
              </a:lnSpc>
              <a:spcBef>
                <a:spcPts val="0"/>
              </a:spcBef>
            </a:pPr>
            <a:endParaRPr lang="en-US" altLang="ja-JP" sz="1200" dirty="0">
              <a:latin typeface="BIZ UDゴシック" panose="020B0400000000000000" pitchFamily="49" charset="-128"/>
              <a:ea typeface="BIZ UDゴシック" panose="020B0400000000000000" pitchFamily="49" charset="-128"/>
            </a:endParaRPr>
          </a:p>
          <a:p>
            <a:pPr algn="just">
              <a:lnSpc>
                <a:spcPct val="120000"/>
              </a:lnSpc>
              <a:spcBef>
                <a:spcPts val="0"/>
              </a:spcBef>
            </a:pPr>
            <a:r>
              <a:rPr lang="ja-JP" altLang="ja-JP" sz="2000" kern="100" dirty="0">
                <a:latin typeface="BIZ UDゴシック" panose="020B0400000000000000" pitchFamily="49" charset="-128"/>
                <a:ea typeface="BIZ UDゴシック" panose="020B0400000000000000" pitchFamily="49" charset="-128"/>
              </a:rPr>
              <a:t>マ</a:t>
            </a:r>
            <a:r>
              <a:rPr lang="ja-JP" altLang="en-US" sz="2000" kern="100" dirty="0">
                <a:latin typeface="BIZ UDゴシック" panose="020B0400000000000000" pitchFamily="49" charset="-128"/>
                <a:ea typeface="BIZ UDゴシック" panose="020B0400000000000000" pitchFamily="49" charset="-128"/>
              </a:rPr>
              <a:t>イ</a:t>
            </a:r>
            <a:r>
              <a:rPr lang="ja-JP" altLang="ja-JP" sz="2000" kern="100" dirty="0">
                <a:latin typeface="BIZ UDゴシック" panose="020B0400000000000000" pitchFamily="49" charset="-128"/>
                <a:ea typeface="BIZ UDゴシック" panose="020B0400000000000000" pitchFamily="49" charset="-128"/>
              </a:rPr>
              <a:t>ナンバーカード</a:t>
            </a:r>
            <a:r>
              <a:rPr lang="ja-JP" altLang="en-US" sz="2000" kern="100" dirty="0">
                <a:latin typeface="BIZ UDゴシック" panose="020B0400000000000000" pitchFamily="49" charset="-128"/>
                <a:ea typeface="BIZ UDゴシック" panose="020B0400000000000000" pitchFamily="49" charset="-128"/>
              </a:rPr>
              <a:t>読取</a:t>
            </a:r>
            <a:r>
              <a:rPr lang="ja-JP" altLang="ja-JP" sz="2000" kern="100" dirty="0">
                <a:latin typeface="BIZ UDゴシック" panose="020B0400000000000000" pitchFamily="49" charset="-128"/>
                <a:ea typeface="BIZ UDゴシック" panose="020B0400000000000000" pitchFamily="49" charset="-128"/>
              </a:rPr>
              <a:t>対応</a:t>
            </a:r>
            <a:r>
              <a:rPr lang="ja-JP" altLang="en-US" sz="2000" kern="100" dirty="0">
                <a:latin typeface="BIZ UDゴシック" panose="020B0400000000000000" pitchFamily="49" charset="-128"/>
                <a:ea typeface="BIZ UDゴシック" panose="020B0400000000000000" pitchFamily="49" charset="-128"/>
              </a:rPr>
              <a:t>の</a:t>
            </a:r>
            <a:endParaRPr lang="en-US" altLang="ja-JP" sz="2000" kern="100" dirty="0">
              <a:latin typeface="BIZ UDゴシック" panose="020B0400000000000000" pitchFamily="49" charset="-128"/>
              <a:ea typeface="BIZ UDゴシック" panose="020B0400000000000000" pitchFamily="49" charset="-128"/>
            </a:endParaRPr>
          </a:p>
          <a:p>
            <a:pPr algn="just">
              <a:lnSpc>
                <a:spcPct val="100000"/>
              </a:lnSpc>
              <a:spcBef>
                <a:spcPts val="0"/>
              </a:spcBef>
            </a:pPr>
            <a:r>
              <a:rPr lang="ja-JP" altLang="ja-JP" sz="2000" kern="100" dirty="0">
                <a:latin typeface="BIZ UDゴシック" panose="020B0400000000000000" pitchFamily="49" charset="-128"/>
                <a:ea typeface="BIZ UDゴシック" panose="020B0400000000000000" pitchFamily="49" charset="-128"/>
              </a:rPr>
              <a:t>ＩＣカードリーダ</a:t>
            </a:r>
            <a:r>
              <a:rPr lang="ja-JP" altLang="en-US" sz="2000" kern="100" dirty="0">
                <a:latin typeface="BIZ UDゴシック" panose="020B0400000000000000" pitchFamily="49" charset="-128"/>
                <a:ea typeface="BIZ UDゴシック" panose="020B0400000000000000" pitchFamily="49" charset="-128"/>
              </a:rPr>
              <a:t>ーの</a:t>
            </a:r>
            <a:r>
              <a:rPr lang="ja-JP" altLang="ja-JP" sz="2000" kern="100" dirty="0">
                <a:latin typeface="BIZ UDゴシック" panose="020B0400000000000000" pitchFamily="49" charset="-128"/>
                <a:ea typeface="BIZ UDゴシック" panose="020B0400000000000000" pitchFamily="49" charset="-128"/>
              </a:rPr>
              <a:t>一覧</a:t>
            </a:r>
          </a:p>
          <a:p>
            <a:pPr algn="just">
              <a:lnSpc>
                <a:spcPct val="100000"/>
              </a:lnSpc>
              <a:spcBef>
                <a:spcPts val="0"/>
              </a:spcBef>
            </a:pPr>
            <a:r>
              <a:rPr lang="en-US" altLang="ja-JP" sz="1200" dirty="0">
                <a:effectLst/>
                <a:latin typeface="BIZ UDゴシック" panose="020B0400000000000000" pitchFamily="49" charset="-128"/>
                <a:ea typeface="BIZ UDゴシック" panose="020B0400000000000000" pitchFamily="49" charset="-128"/>
                <a:hlinkClick r:id="rId4"/>
              </a:rPr>
              <a:t>https://www.jpki.go.jp/prepare/reader_writer.html</a:t>
            </a:r>
            <a:endParaRPr lang="en-US" altLang="ja-JP" sz="1200" dirty="0">
              <a:latin typeface="BIZ UDゴシック" panose="020B0400000000000000" pitchFamily="49" charset="-128"/>
              <a:ea typeface="BIZ UDゴシック" panose="020B0400000000000000" pitchFamily="49" charset="-128"/>
            </a:endParaRPr>
          </a:p>
          <a:p>
            <a:pPr algn="just">
              <a:lnSpc>
                <a:spcPct val="100000"/>
              </a:lnSpc>
              <a:spcBef>
                <a:spcPts val="0"/>
              </a:spcBef>
            </a:pPr>
            <a:endParaRPr lang="en-US" altLang="ja-JP" sz="1200" kern="100" dirty="0">
              <a:latin typeface="BIZ UDゴシック" panose="020B0400000000000000" pitchFamily="49" charset="-128"/>
              <a:ea typeface="BIZ UDゴシック" panose="020B0400000000000000" pitchFamily="49" charset="-128"/>
            </a:endParaRPr>
          </a:p>
          <a:p>
            <a:pPr algn="just">
              <a:lnSpc>
                <a:spcPct val="120000"/>
              </a:lnSpc>
              <a:spcBef>
                <a:spcPts val="0"/>
              </a:spcBef>
            </a:pPr>
            <a:r>
              <a:rPr lang="ja-JP" altLang="ja-JP" sz="2000" kern="100" dirty="0">
                <a:latin typeface="BIZ UDゴシック" panose="020B0400000000000000" pitchFamily="49" charset="-128"/>
                <a:ea typeface="BIZ UDゴシック" panose="020B0400000000000000" pitchFamily="49" charset="-128"/>
              </a:rPr>
              <a:t>マイナポータル総合サイト</a:t>
            </a:r>
          </a:p>
          <a:p>
            <a:pPr algn="just">
              <a:lnSpc>
                <a:spcPct val="100000"/>
              </a:lnSpc>
              <a:spcBef>
                <a:spcPts val="0"/>
              </a:spcBef>
            </a:pPr>
            <a:r>
              <a:rPr lang="en-US" altLang="ja-JP" sz="1200" u="sng" kern="100" dirty="0">
                <a:latin typeface="BIZ UDゴシック" panose="020B0400000000000000" pitchFamily="49" charset="-128"/>
                <a:ea typeface="BIZ UDゴシック" panose="020B0400000000000000" pitchFamily="49" charset="-128"/>
                <a:hlinkClick r:id="rId5"/>
              </a:rPr>
              <a:t>https://myna.go.jp/</a:t>
            </a:r>
            <a:endParaRPr lang="ja-JP" altLang="ja-JP" sz="1200" kern="100" dirty="0">
              <a:latin typeface="BIZ UDゴシック" panose="020B0400000000000000" pitchFamily="49" charset="-128"/>
              <a:ea typeface="BIZ UDゴシック" panose="020B0400000000000000" pitchFamily="49" charset="-128"/>
            </a:endParaRP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2-D</a:t>
            </a:r>
            <a:endParaRPr lang="en-US" sz="3600" dirty="0">
              <a:latin typeface="BIZ UDゴシック" panose="020B0400000000000000" pitchFamily="49" charset="-128"/>
              <a:ea typeface="BIZ UDゴシック" panose="020B0400000000000000" pitchFamily="49" charset="-128"/>
            </a:endParaRPr>
          </a:p>
        </p:txBody>
      </p:sp>
      <p:pic>
        <p:nvPicPr>
          <p:cNvPr id="8" name="図 7" descr="マイナポータル対応（マイナンバーカード読取対応）のスマートフォンの機種一覧のQRコード">
            <a:extLst>
              <a:ext uri="{FF2B5EF4-FFF2-40B4-BE49-F238E27FC236}">
                <a16:creationId xmlns:a16="http://schemas.microsoft.com/office/drawing/2014/main" id="{96C2BA6B-372B-4C4B-9CEE-182F10DD40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0333" y="3212976"/>
            <a:ext cx="1060854" cy="1060854"/>
          </a:xfrm>
          <a:prstGeom prst="rect">
            <a:avLst/>
          </a:prstGeom>
        </p:spPr>
      </p:pic>
      <p:pic>
        <p:nvPicPr>
          <p:cNvPr id="9" name="図 8" descr="マイナンバーカード読取対応のＩＣカードリーダーの一覧のQRコード">
            <a:extLst>
              <a:ext uri="{FF2B5EF4-FFF2-40B4-BE49-F238E27FC236}">
                <a16:creationId xmlns:a16="http://schemas.microsoft.com/office/drawing/2014/main" id="{8C0B0497-AFFA-44F2-9563-670EADF6AA5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3833" y="4273830"/>
            <a:ext cx="1060854" cy="1060854"/>
          </a:xfrm>
          <a:prstGeom prst="rect">
            <a:avLst/>
          </a:prstGeom>
        </p:spPr>
      </p:pic>
      <p:pic>
        <p:nvPicPr>
          <p:cNvPr id="10" name="図 9" descr="マイナポータル総合サイトのQRコード">
            <a:extLst>
              <a:ext uri="{FF2B5EF4-FFF2-40B4-BE49-F238E27FC236}">
                <a16:creationId xmlns:a16="http://schemas.microsoft.com/office/drawing/2014/main" id="{65CF9E1A-41AB-4C5B-AD69-E050732E43A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3568" y="5333975"/>
            <a:ext cx="986985" cy="986985"/>
          </a:xfrm>
          <a:prstGeom prst="rect">
            <a:avLst/>
          </a:prstGeom>
        </p:spPr>
      </p:pic>
      <p:sp>
        <p:nvSpPr>
          <p:cNvPr id="11" name="テキスト ボックス 10">
            <a:extLst>
              <a:ext uri="{FF2B5EF4-FFF2-40B4-BE49-F238E27FC236}">
                <a16:creationId xmlns:a16="http://schemas.microsoft.com/office/drawing/2014/main" id="{3586EDF5-E5D3-4D00-9D12-5D98D1C909D8}"/>
              </a:ext>
            </a:extLst>
          </p:cNvPr>
          <p:cNvSpPr txBox="1"/>
          <p:nvPr/>
        </p:nvSpPr>
        <p:spPr>
          <a:xfrm>
            <a:off x="1764288" y="6057690"/>
            <a:ext cx="5400000" cy="276999"/>
          </a:xfrm>
          <a:prstGeom prst="rect">
            <a:avLst/>
          </a:prstGeom>
          <a:noFill/>
        </p:spPr>
        <p:txBody>
          <a:bodyPr wrap="square" rtlCol="0">
            <a:spAutoFit/>
          </a:bodyPr>
          <a:lstStyle/>
          <a:p>
            <a:pPr marL="169200" indent="-169200"/>
            <a:r>
              <a:rPr kumimoji="1"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rPr>
              <a:t>※</a:t>
            </a:r>
            <a:r>
              <a:rPr kumimoji="1"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 カメラで</a:t>
            </a:r>
            <a:r>
              <a:rPr kumimoji="1"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rPr>
              <a:t>QR</a:t>
            </a:r>
            <a:r>
              <a:rPr kumimoji="1"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コードを読み取ると、該当する</a:t>
            </a:r>
            <a:r>
              <a:rPr kumimoji="1"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rPr>
              <a:t>WEB</a:t>
            </a:r>
            <a:r>
              <a:rPr kumimoji="1"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サイトへ接続します</a:t>
            </a:r>
          </a:p>
        </p:txBody>
      </p:sp>
      <p:pic>
        <p:nvPicPr>
          <p:cNvPr id="7" name="図 6" descr="マイナちゃんのイラスト"/>
          <p:cNvPicPr>
            <a:picLocks noChangeAspect="1"/>
          </p:cNvPicPr>
          <p:nvPr/>
        </p:nvPicPr>
        <p:blipFill rotWithShape="1">
          <a:blip r:embed="rId9">
            <a:extLst>
              <a:ext uri="{28A0092B-C50C-407E-A947-70E740481C1C}">
                <a14:useLocalDpi xmlns:a14="http://schemas.microsoft.com/office/drawing/2010/main" val="0"/>
              </a:ext>
            </a:extLst>
          </a:blip>
          <a:srcRect b="13006"/>
          <a:stretch/>
        </p:blipFill>
        <p:spPr>
          <a:xfrm>
            <a:off x="7308304" y="4797152"/>
            <a:ext cx="1187992" cy="1537537"/>
          </a:xfrm>
          <a:prstGeom prst="rect">
            <a:avLst/>
          </a:prstGeom>
        </p:spPr>
      </p:pic>
    </p:spTree>
    <p:extLst>
      <p:ext uri="{BB962C8B-B14F-4D97-AF65-F5344CB8AC3E}">
        <p14:creationId xmlns:p14="http://schemas.microsoft.com/office/powerpoint/2010/main" val="90354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txBox="1">
            <a:spLocks/>
          </p:cNvSpPr>
          <p:nvPr/>
        </p:nvSpPr>
        <p:spPr>
          <a:xfrm>
            <a:off x="2123728" y="462146"/>
            <a:ext cx="6840000" cy="3600000"/>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en-US" altLang="ja-JP" sz="14000" dirty="0">
                <a:solidFill>
                  <a:srgbClr val="009650"/>
                </a:solidFill>
                <a:latin typeface="BIZ UDゴシック" panose="020B0400000000000000" pitchFamily="49" charset="-128"/>
                <a:ea typeface="BIZ UDゴシック" panose="020B0400000000000000" pitchFamily="49" charset="-128"/>
              </a:rPr>
              <a:t>3</a:t>
            </a:r>
            <a:endParaRPr lang="ja-JP" altLang="en-US" sz="14000" dirty="0">
              <a:solidFill>
                <a:srgbClr val="009650"/>
              </a:solidFill>
              <a:latin typeface="BIZ UDゴシック" panose="020B0400000000000000" pitchFamily="49" charset="-128"/>
              <a:ea typeface="BIZ UDゴシック" panose="020B0400000000000000" pitchFamily="49" charset="-128"/>
            </a:endParaRPr>
          </a:p>
          <a:p>
            <a:r>
              <a:rPr lang="ja-JP" altLang="en-US" sz="4800" dirty="0">
                <a:solidFill>
                  <a:srgbClr val="009650"/>
                </a:solidFill>
                <a:latin typeface="BIZ UDゴシック" panose="020B0400000000000000" pitchFamily="49" charset="-128"/>
                <a:ea typeface="BIZ UDゴシック" panose="020B0400000000000000" pitchFamily="49" charset="-128"/>
              </a:rPr>
              <a:t>マイナポータルで</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r>
              <a:rPr lang="ja-JP" altLang="en-US" sz="4800" dirty="0">
                <a:solidFill>
                  <a:srgbClr val="009650"/>
                </a:solidFill>
                <a:latin typeface="BIZ UDゴシック" panose="020B0400000000000000" pitchFamily="49" charset="-128"/>
                <a:ea typeface="BIZ UDゴシック" panose="020B0400000000000000" pitchFamily="49" charset="-128"/>
              </a:rPr>
              <a:t>様々なサービスを</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r>
              <a:rPr lang="ja-JP" altLang="en-US" sz="4800" dirty="0">
                <a:solidFill>
                  <a:srgbClr val="009650"/>
                </a:solidFill>
                <a:latin typeface="BIZ UDゴシック" panose="020B0400000000000000" pitchFamily="49" charset="-128"/>
                <a:ea typeface="BIZ UDゴシック" panose="020B0400000000000000" pitchFamily="49" charset="-128"/>
              </a:rPr>
              <a:t>利用しましょう</a:t>
            </a:r>
          </a:p>
        </p:txBody>
      </p:sp>
      <p:pic>
        <p:nvPicPr>
          <p:cNvPr id="5" name="図 4" descr="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7470" y="4062146"/>
            <a:ext cx="1282700" cy="1875862"/>
          </a:xfrm>
          <a:prstGeom prst="rect">
            <a:avLst/>
          </a:prstGeom>
        </p:spPr>
      </p:pic>
    </p:spTree>
    <p:extLst>
      <p:ext uri="{BB962C8B-B14F-4D97-AF65-F5344CB8AC3E}">
        <p14:creationId xmlns:p14="http://schemas.microsoft.com/office/powerpoint/2010/main" val="2707042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A21BAAE7-4D8B-BEBF-F09C-0830A98CF3A8}"/>
              </a:ext>
            </a:extLst>
          </p:cNvPr>
          <p:cNvGrpSpPr/>
          <p:nvPr/>
        </p:nvGrpSpPr>
        <p:grpSpPr>
          <a:xfrm>
            <a:off x="4505826" y="1636033"/>
            <a:ext cx="1947135" cy="2470298"/>
            <a:chOff x="4104402" y="1512902"/>
            <a:chExt cx="1947135" cy="2470298"/>
          </a:xfrm>
        </p:grpSpPr>
        <p:pic>
          <p:nvPicPr>
            <p:cNvPr id="13" name="図 12" descr="テキスト&#10;&#10;自動的に生成された説明">
              <a:extLst>
                <a:ext uri="{FF2B5EF4-FFF2-40B4-BE49-F238E27FC236}">
                  <a16:creationId xmlns:a16="http://schemas.microsoft.com/office/drawing/2014/main" id="{A0C72756-FA1A-2F5C-52D2-1CBCC62FE334}"/>
                </a:ext>
              </a:extLst>
            </p:cNvPr>
            <p:cNvPicPr>
              <a:picLocks noChangeAspect="1"/>
            </p:cNvPicPr>
            <p:nvPr/>
          </p:nvPicPr>
          <p:blipFill>
            <a:blip r:embed="rId3"/>
            <a:stretch>
              <a:fillRect/>
            </a:stretch>
          </p:blipFill>
          <p:spPr>
            <a:xfrm>
              <a:off x="4104402" y="1512902"/>
              <a:ext cx="1947135" cy="2470298"/>
            </a:xfrm>
            <a:prstGeom prst="rect">
              <a:avLst/>
            </a:prstGeom>
            <a:ln>
              <a:solidFill>
                <a:schemeClr val="tx1"/>
              </a:solidFill>
            </a:ln>
          </p:spPr>
        </p:pic>
        <p:pic>
          <p:nvPicPr>
            <p:cNvPr id="7" name="図 6" descr="グラフィカル ユーザー インターフェイス, テキスト&#10;&#10;自動的に生成された説明">
              <a:extLst>
                <a:ext uri="{FF2B5EF4-FFF2-40B4-BE49-F238E27FC236}">
                  <a16:creationId xmlns:a16="http://schemas.microsoft.com/office/drawing/2014/main" id="{947A1CF1-1E00-A88D-5456-B4ED9A89DCBB}"/>
                </a:ext>
              </a:extLst>
            </p:cNvPr>
            <p:cNvPicPr>
              <a:picLocks noChangeAspect="1"/>
            </p:cNvPicPr>
            <p:nvPr/>
          </p:nvPicPr>
          <p:blipFill rotWithShape="1">
            <a:blip r:embed="rId4"/>
            <a:srcRect l="49999" t="3892" r="15375" b="90166"/>
            <a:stretch/>
          </p:blipFill>
          <p:spPr>
            <a:xfrm>
              <a:off x="5127742" y="1549768"/>
              <a:ext cx="648072" cy="197770"/>
            </a:xfrm>
            <a:prstGeom prst="rect">
              <a:avLst/>
            </a:prstGeom>
          </p:spPr>
        </p:pic>
      </p:grpSp>
      <p:pic>
        <p:nvPicPr>
          <p:cNvPr id="47" name="図 46" descr="カレンダー が含まれている画像&#10;&#10;自動的に生成された説明">
            <a:extLst>
              <a:ext uri="{FF2B5EF4-FFF2-40B4-BE49-F238E27FC236}">
                <a16:creationId xmlns:a16="http://schemas.microsoft.com/office/drawing/2014/main" id="{3C070735-B4D1-2DBD-6B4F-0360E1852129}"/>
              </a:ext>
            </a:extLst>
          </p:cNvPr>
          <p:cNvPicPr>
            <a:picLocks noChangeAspect="1"/>
          </p:cNvPicPr>
          <p:nvPr/>
        </p:nvPicPr>
        <p:blipFill>
          <a:blip r:embed="rId5"/>
          <a:stretch>
            <a:fillRect/>
          </a:stretch>
        </p:blipFill>
        <p:spPr>
          <a:xfrm>
            <a:off x="6941258" y="2201577"/>
            <a:ext cx="1662829" cy="1797453"/>
          </a:xfrm>
          <a:prstGeom prst="rect">
            <a:avLst/>
          </a:prstGeom>
          <a:ln>
            <a:solidFill>
              <a:schemeClr val="tx1"/>
            </a:solidFill>
          </a:ln>
        </p:spPr>
      </p:pic>
      <p:pic>
        <p:nvPicPr>
          <p:cNvPr id="49" name="図 48" descr="グラフィカル ユーザー インターフェイス, アプリケーション&#10;&#10;自動的に生成された説明">
            <a:extLst>
              <a:ext uri="{FF2B5EF4-FFF2-40B4-BE49-F238E27FC236}">
                <a16:creationId xmlns:a16="http://schemas.microsoft.com/office/drawing/2014/main" id="{04B40BFE-C123-3487-1938-0703844D7E4E}"/>
              </a:ext>
            </a:extLst>
          </p:cNvPr>
          <p:cNvPicPr>
            <a:picLocks noChangeAspect="1"/>
          </p:cNvPicPr>
          <p:nvPr/>
        </p:nvPicPr>
        <p:blipFill>
          <a:blip r:embed="rId6"/>
          <a:stretch>
            <a:fillRect/>
          </a:stretch>
        </p:blipFill>
        <p:spPr>
          <a:xfrm>
            <a:off x="6939818" y="4370256"/>
            <a:ext cx="1664269" cy="1800491"/>
          </a:xfrm>
          <a:prstGeom prst="rect">
            <a:avLst/>
          </a:prstGeom>
          <a:ln>
            <a:solidFill>
              <a:schemeClr val="tx1"/>
            </a:solidFill>
          </a:ln>
        </p:spPr>
      </p:pic>
      <p:pic>
        <p:nvPicPr>
          <p:cNvPr id="18" name="図 17"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5709B553-CC70-050F-CBAD-50C40DDFAA68}"/>
              </a:ext>
            </a:extLst>
          </p:cNvPr>
          <p:cNvPicPr>
            <a:picLocks noChangeAspect="1"/>
          </p:cNvPicPr>
          <p:nvPr/>
        </p:nvPicPr>
        <p:blipFill>
          <a:blip r:embed="rId7"/>
          <a:stretch>
            <a:fillRect/>
          </a:stretch>
        </p:blipFill>
        <p:spPr>
          <a:xfrm>
            <a:off x="4802495" y="4389173"/>
            <a:ext cx="1661817" cy="1781574"/>
          </a:xfrm>
          <a:prstGeom prst="rect">
            <a:avLst/>
          </a:prstGeom>
          <a:ln>
            <a:solidFill>
              <a:schemeClr val="tx1"/>
            </a:solidFill>
          </a:ln>
        </p:spPr>
      </p:pic>
      <p:sp>
        <p:nvSpPr>
          <p:cNvPr id="2" name="タイトル 1"/>
          <p:cNvSpPr>
            <a:spLocks noGrp="1"/>
          </p:cNvSpPr>
          <p:nvPr>
            <p:ph type="ctrTitle"/>
          </p:nvPr>
        </p:nvSpPr>
        <p:spPr>
          <a:xfrm>
            <a:off x="1752970" y="521678"/>
            <a:ext cx="7200000" cy="540000"/>
          </a:xfrm>
        </p:spPr>
        <p:txBody>
          <a:bodyPr>
            <a:noAutofit/>
          </a:bodyPr>
          <a:lstStyle/>
          <a:p>
            <a:r>
              <a:rPr lang="ja-JP" altLang="en-US" dirty="0">
                <a:latin typeface="BIZ UDゴシック" panose="020B0400000000000000" pitchFamily="49" charset="-128"/>
                <a:ea typeface="BIZ UDゴシック" panose="020B0400000000000000" pitchFamily="49" charset="-128"/>
              </a:rPr>
              <a:t>様々なサービスの確認のしかた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sp>
        <p:nvSpPr>
          <p:cNvPr id="5" name="テキスト ボックス 4"/>
          <p:cNvSpPr txBox="1"/>
          <p:nvPr/>
        </p:nvSpPr>
        <p:spPr>
          <a:xfrm>
            <a:off x="523510" y="1453110"/>
            <a:ext cx="3101441" cy="2877711"/>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2000" b="1" dirty="0">
                <a:latin typeface="BIZ UDゴシック" panose="020B0400000000000000" pitchFamily="49" charset="-128"/>
                <a:ea typeface="BIZ UDゴシック" panose="020B0400000000000000" pitchFamily="49" charset="-128"/>
                <a:cs typeface="Meiryo" charset="-128"/>
              </a:rPr>
              <a:t>マイナポータルアプリ</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からログインします。　</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a:t>
            </a:r>
            <a:r>
              <a:rPr lang="en-US" altLang="ja-JP" sz="2000" b="1" dirty="0">
                <a:latin typeface="BIZ UDゴシック" panose="020B0400000000000000" pitchFamily="49" charset="-128"/>
                <a:ea typeface="BIZ UDゴシック" panose="020B0400000000000000" pitchFamily="49" charset="-128"/>
                <a:cs typeface="Meiryo" charset="-128"/>
              </a:rPr>
              <a:t>Safari</a:t>
            </a:r>
            <a:r>
              <a:rPr lang="ja-JP" altLang="en-US" sz="2000" b="1" dirty="0">
                <a:latin typeface="BIZ UDゴシック" panose="020B0400000000000000" pitchFamily="49" charset="-128"/>
                <a:ea typeface="BIZ UDゴシック" panose="020B0400000000000000" pitchFamily="49" charset="-128"/>
                <a:cs typeface="Meiryo" charset="-128"/>
              </a:rPr>
              <a:t>が開きます。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sz="2000" b="1" dirty="0">
                <a:latin typeface="BIZ UDゴシック" panose="020B0400000000000000" pitchFamily="49" charset="-128"/>
                <a:ea typeface="BIZ UDゴシック" panose="020B0400000000000000" pitchFamily="49" charset="-128"/>
                <a:cs typeface="Meiryo" charset="-128"/>
              </a:rPr>
              <a:t>スワイプで移動し</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「前へ」でダブルタップ。  </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スワイプすると利用</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できるサービスが</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順番に表示されます。</a:t>
            </a:r>
          </a:p>
        </p:txBody>
      </p:sp>
      <p:sp>
        <p:nvSpPr>
          <p:cNvPr id="40" name="テキスト ボックス 39"/>
          <p:cNvSpPr txBox="1"/>
          <p:nvPr/>
        </p:nvSpPr>
        <p:spPr>
          <a:xfrm>
            <a:off x="718775" y="4121396"/>
            <a:ext cx="2967272" cy="2369880"/>
          </a:xfrm>
          <a:prstGeom prst="rect">
            <a:avLst/>
          </a:prstGeom>
          <a:noFill/>
        </p:spPr>
        <p:txBody>
          <a:bodyPr wrap="square" rtlCol="0">
            <a:spAutoFit/>
          </a:bodyPr>
          <a:lstStyle/>
          <a:p>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rPr>
              <a:t>a</a:t>
            </a:r>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　</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公金受取口座の登録</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rPr>
              <a:t>b </a:t>
            </a: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健康保険証利用申込み</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rPr>
              <a:t>c</a:t>
            </a: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薬剤・医療費・健診情報の確認</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rPr>
              <a:t>d</a:t>
            </a: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年金記録の確認・各種手続き</a:t>
            </a:r>
          </a:p>
          <a:p>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pic>
        <p:nvPicPr>
          <p:cNvPr id="27" name="図 26" descr="スマートフォンを使っているマイナちゃんのイラスト"/>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3610273" y="4859272"/>
            <a:ext cx="766229" cy="1305054"/>
          </a:xfrm>
          <a:prstGeom prst="rect">
            <a:avLst/>
          </a:prstGeom>
        </p:spPr>
      </p:pic>
      <p:grpSp>
        <p:nvGrpSpPr>
          <p:cNvPr id="19" name="図形グループ 16">
            <a:extLst>
              <a:ext uri="{FF2B5EF4-FFF2-40B4-BE49-F238E27FC236}">
                <a16:creationId xmlns:a16="http://schemas.microsoft.com/office/drawing/2014/main" id="{02F2A15F-3569-415B-99E4-3BDF76D3FD07}"/>
              </a:ext>
            </a:extLst>
          </p:cNvPr>
          <p:cNvGrpSpPr/>
          <p:nvPr/>
        </p:nvGrpSpPr>
        <p:grpSpPr>
          <a:xfrm>
            <a:off x="4575735" y="5554885"/>
            <a:ext cx="360000" cy="461665"/>
            <a:chOff x="1005143" y="2220931"/>
            <a:chExt cx="360000" cy="461665"/>
          </a:xfrm>
        </p:grpSpPr>
        <p:sp>
          <p:nvSpPr>
            <p:cNvPr id="20" name="円/楕円 20">
              <a:extLst>
                <a:ext uri="{FF2B5EF4-FFF2-40B4-BE49-F238E27FC236}">
                  <a16:creationId xmlns:a16="http://schemas.microsoft.com/office/drawing/2014/main" id="{A408351B-9859-4EEC-8B9A-DB9E7FB13E78}"/>
                </a:ext>
              </a:extLst>
            </p:cNvPr>
            <p:cNvSpPr/>
            <p:nvPr/>
          </p:nvSpPr>
          <p:spPr>
            <a:xfrm>
              <a:off x="1005143" y="2303450"/>
              <a:ext cx="360000" cy="360000"/>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3" name="テキスト ボックス 22">
              <a:extLst>
                <a:ext uri="{FF2B5EF4-FFF2-40B4-BE49-F238E27FC236}">
                  <a16:creationId xmlns:a16="http://schemas.microsoft.com/office/drawing/2014/main" id="{D4CC4084-8912-49D2-90A6-85791D2C1EA7}"/>
                </a:ext>
              </a:extLst>
            </p:cNvPr>
            <p:cNvSpPr txBox="1"/>
            <p:nvPr/>
          </p:nvSpPr>
          <p:spPr>
            <a:xfrm>
              <a:off x="1005143" y="2220931"/>
              <a:ext cx="360000" cy="461665"/>
            </a:xfrm>
            <a:prstGeom prst="rect">
              <a:avLst/>
            </a:prstGeom>
            <a:noFill/>
          </p:spPr>
          <p:txBody>
            <a:bodyPr wrap="square" rtlCol="0">
              <a:spAutoFit/>
            </a:bodyPr>
            <a:lstStyle/>
            <a:p>
              <a:pPr algn="ctr"/>
              <a:r>
                <a:rPr lang="en-US" altLang="ja-JP" sz="2400" b="1" dirty="0">
                  <a:solidFill>
                    <a:schemeClr val="bg1"/>
                  </a:solidFill>
                  <a:latin typeface="BIZ UDゴシック" panose="020B0400000000000000" pitchFamily="49" charset="-128"/>
                  <a:ea typeface="BIZ UDゴシック" panose="020B0400000000000000" pitchFamily="49" charset="-128"/>
                  <a:cs typeface="Meiryo" charset="-128"/>
                </a:rPr>
                <a:t>b</a:t>
              </a:r>
              <a:endParaRPr kumimoji="1" lang="ja-JP" altLang="en-US" sz="2400" b="1" dirty="0">
                <a:solidFill>
                  <a:schemeClr val="bg1"/>
                </a:solidFill>
                <a:latin typeface="BIZ UDゴシック" panose="020B0400000000000000" pitchFamily="49" charset="-128"/>
                <a:ea typeface="BIZ UDゴシック" panose="020B0400000000000000" pitchFamily="49" charset="-128"/>
                <a:cs typeface="Meiryo" charset="-128"/>
              </a:endParaRPr>
            </a:p>
          </p:txBody>
        </p:sp>
      </p:grpSp>
      <p:grpSp>
        <p:nvGrpSpPr>
          <p:cNvPr id="24" name="図形グループ 16">
            <a:extLst>
              <a:ext uri="{FF2B5EF4-FFF2-40B4-BE49-F238E27FC236}">
                <a16:creationId xmlns:a16="http://schemas.microsoft.com/office/drawing/2014/main" id="{90EA792D-AB2E-413F-9A34-BF1F391AB95B}"/>
              </a:ext>
            </a:extLst>
          </p:cNvPr>
          <p:cNvGrpSpPr/>
          <p:nvPr/>
        </p:nvGrpSpPr>
        <p:grpSpPr>
          <a:xfrm>
            <a:off x="6752609" y="3395671"/>
            <a:ext cx="377297" cy="477217"/>
            <a:chOff x="987846" y="2186233"/>
            <a:chExt cx="377297" cy="477217"/>
          </a:xfrm>
        </p:grpSpPr>
        <p:sp>
          <p:nvSpPr>
            <p:cNvPr id="25" name="円/楕円 20">
              <a:extLst>
                <a:ext uri="{FF2B5EF4-FFF2-40B4-BE49-F238E27FC236}">
                  <a16:creationId xmlns:a16="http://schemas.microsoft.com/office/drawing/2014/main" id="{0010E08A-4163-44F1-A2D2-2E8C2AAC5ED7}"/>
                </a:ext>
              </a:extLst>
            </p:cNvPr>
            <p:cNvSpPr/>
            <p:nvPr/>
          </p:nvSpPr>
          <p:spPr>
            <a:xfrm>
              <a:off x="1005143" y="2303450"/>
              <a:ext cx="360000" cy="360000"/>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6" name="テキスト ボックス 25">
              <a:extLst>
                <a:ext uri="{FF2B5EF4-FFF2-40B4-BE49-F238E27FC236}">
                  <a16:creationId xmlns:a16="http://schemas.microsoft.com/office/drawing/2014/main" id="{7845A4A8-FDDA-46B0-8A06-374A371EFBAC}"/>
                </a:ext>
              </a:extLst>
            </p:cNvPr>
            <p:cNvSpPr txBox="1"/>
            <p:nvPr/>
          </p:nvSpPr>
          <p:spPr>
            <a:xfrm>
              <a:off x="987846" y="2186233"/>
              <a:ext cx="360000" cy="461665"/>
            </a:xfrm>
            <a:prstGeom prst="rect">
              <a:avLst/>
            </a:prstGeom>
            <a:noFill/>
          </p:spPr>
          <p:txBody>
            <a:bodyPr wrap="square" rtlCol="0">
              <a:spAutoFit/>
            </a:bodyPr>
            <a:lstStyle/>
            <a:p>
              <a:pPr algn="ctr"/>
              <a:r>
                <a:rPr kumimoji="1" lang="en-US" altLang="ja-JP" sz="2400" b="1" dirty="0">
                  <a:solidFill>
                    <a:schemeClr val="bg1"/>
                  </a:solidFill>
                  <a:latin typeface="BIZ UDゴシック" panose="020B0400000000000000" pitchFamily="49" charset="-128"/>
                  <a:ea typeface="BIZ UDゴシック" panose="020B0400000000000000" pitchFamily="49" charset="-128"/>
                  <a:cs typeface="Meiryo" charset="-128"/>
                </a:rPr>
                <a:t>c</a:t>
              </a:r>
              <a:endParaRPr kumimoji="1" lang="ja-JP" altLang="en-US" sz="2400" b="1" dirty="0">
                <a:solidFill>
                  <a:schemeClr val="bg1"/>
                </a:solidFill>
                <a:latin typeface="BIZ UDゴシック" panose="020B0400000000000000" pitchFamily="49" charset="-128"/>
                <a:ea typeface="BIZ UDゴシック" panose="020B0400000000000000" pitchFamily="49" charset="-128"/>
                <a:cs typeface="Meiryo" charset="-128"/>
              </a:endParaRPr>
            </a:p>
          </p:txBody>
        </p:sp>
      </p:grpSp>
      <p:sp>
        <p:nvSpPr>
          <p:cNvPr id="28" name="テキスト ボックス 27">
            <a:extLst>
              <a:ext uri="{FF2B5EF4-FFF2-40B4-BE49-F238E27FC236}">
                <a16:creationId xmlns:a16="http://schemas.microsoft.com/office/drawing/2014/main" id="{FF8D4185-D381-407E-8DD9-A556916D2FC2}"/>
              </a:ext>
            </a:extLst>
          </p:cNvPr>
          <p:cNvSpPr txBox="1"/>
          <p:nvPr/>
        </p:nvSpPr>
        <p:spPr>
          <a:xfrm>
            <a:off x="3303790" y="3379679"/>
            <a:ext cx="1231498" cy="646331"/>
          </a:xfrm>
          <a:prstGeom prst="rect">
            <a:avLst/>
          </a:prstGeom>
          <a:noFill/>
        </p:spPr>
        <p:txBody>
          <a:bodyPr wrap="square" rtlCol="0">
            <a:spAutoFit/>
          </a:bodyPr>
          <a:lstStyle/>
          <a:p>
            <a:pPr marL="201613" indent="-201613"/>
            <a:r>
              <a:rPr lang="en-US" altLang="ja-JP" sz="1200"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1200" dirty="0">
                <a:solidFill>
                  <a:srgbClr val="009650"/>
                </a:solidFill>
                <a:latin typeface="BIZ UDゴシック" panose="020B0400000000000000" pitchFamily="49" charset="-128"/>
                <a:ea typeface="BIZ UDゴシック" panose="020B0400000000000000" pitchFamily="49" charset="-128"/>
                <a:cs typeface="Meiryo" charset="-128"/>
              </a:rPr>
              <a:t> 表示される画面が切り替わります</a:t>
            </a:r>
            <a:endParaRPr lang="en-US" altLang="ja-JP" sz="1200"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nvGrpSpPr>
          <p:cNvPr id="17" name="図形グループ 16"/>
          <p:cNvGrpSpPr/>
          <p:nvPr/>
        </p:nvGrpSpPr>
        <p:grpSpPr>
          <a:xfrm>
            <a:off x="4272721" y="1463272"/>
            <a:ext cx="375570" cy="477679"/>
            <a:chOff x="989573" y="2185771"/>
            <a:chExt cx="375570" cy="477679"/>
          </a:xfrm>
        </p:grpSpPr>
        <p:sp>
          <p:nvSpPr>
            <p:cNvPr id="21" name="円/楕円 20"/>
            <p:cNvSpPr/>
            <p:nvPr/>
          </p:nvSpPr>
          <p:spPr>
            <a:xfrm>
              <a:off x="1005143" y="2303450"/>
              <a:ext cx="360000" cy="360000"/>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2" name="テキスト ボックス 21"/>
            <p:cNvSpPr txBox="1"/>
            <p:nvPr/>
          </p:nvSpPr>
          <p:spPr>
            <a:xfrm>
              <a:off x="989573" y="2185771"/>
              <a:ext cx="360000" cy="461665"/>
            </a:xfrm>
            <a:prstGeom prst="rect">
              <a:avLst/>
            </a:prstGeom>
            <a:noFill/>
          </p:spPr>
          <p:txBody>
            <a:bodyPr wrap="square" rtlCol="0">
              <a:spAutoFit/>
            </a:bodyPr>
            <a:lstStyle/>
            <a:p>
              <a:pPr algn="ctr"/>
              <a:r>
                <a:rPr kumimoji="1" lang="en-US" altLang="ja-JP" sz="2400" b="1" dirty="0">
                  <a:solidFill>
                    <a:schemeClr val="bg1"/>
                  </a:solidFill>
                  <a:latin typeface="BIZ UDゴシック" panose="020B0400000000000000" pitchFamily="49" charset="-128"/>
                  <a:ea typeface="BIZ UDゴシック" panose="020B0400000000000000" pitchFamily="49" charset="-128"/>
                  <a:cs typeface="Meiryo" charset="-128"/>
                </a:rPr>
                <a:t>a</a:t>
              </a:r>
              <a:endParaRPr kumimoji="1" lang="ja-JP" altLang="en-US" sz="2400" b="1" dirty="0">
                <a:solidFill>
                  <a:schemeClr val="bg1"/>
                </a:solidFill>
                <a:latin typeface="BIZ UDゴシック" panose="020B0400000000000000" pitchFamily="49" charset="-128"/>
                <a:ea typeface="BIZ UDゴシック" panose="020B0400000000000000" pitchFamily="49" charset="-128"/>
                <a:cs typeface="Meiryo" charset="-128"/>
              </a:endParaRPr>
            </a:p>
          </p:txBody>
        </p:sp>
      </p:grpSp>
      <p:grpSp>
        <p:nvGrpSpPr>
          <p:cNvPr id="32" name="グループ化 31" descr="「手続の検索・電子申請」が表示されているサービス一覧画面の画像">
            <a:extLst>
              <a:ext uri="{FF2B5EF4-FFF2-40B4-BE49-F238E27FC236}">
                <a16:creationId xmlns:a16="http://schemas.microsoft.com/office/drawing/2014/main" id="{063F75F2-19A5-3C78-55C1-156226707DDA}"/>
              </a:ext>
            </a:extLst>
          </p:cNvPr>
          <p:cNvGrpSpPr/>
          <p:nvPr/>
        </p:nvGrpSpPr>
        <p:grpSpPr>
          <a:xfrm>
            <a:off x="4079163" y="2379999"/>
            <a:ext cx="777976" cy="584338"/>
            <a:chOff x="3005039" y="2838688"/>
            <a:chExt cx="486513" cy="345182"/>
          </a:xfrm>
        </p:grpSpPr>
        <p:sp>
          <p:nvSpPr>
            <p:cNvPr id="34" name="正方形/長方形 33">
              <a:extLst>
                <a:ext uri="{FF2B5EF4-FFF2-40B4-BE49-F238E27FC236}">
                  <a16:creationId xmlns:a16="http://schemas.microsoft.com/office/drawing/2014/main" id="{02B8EDD0-92AC-AEC1-0FEB-04239186B64E}"/>
                </a:ext>
              </a:extLst>
            </p:cNvPr>
            <p:cNvSpPr/>
            <p:nvPr/>
          </p:nvSpPr>
          <p:spPr>
            <a:xfrm>
              <a:off x="3131841" y="2838688"/>
              <a:ext cx="359711" cy="23864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5" name="図形グループ 76">
              <a:extLst>
                <a:ext uri="{FF2B5EF4-FFF2-40B4-BE49-F238E27FC236}">
                  <a16:creationId xmlns:a16="http://schemas.microsoft.com/office/drawing/2014/main" id="{E5A1A754-26A7-5E7C-40C3-072BA2FBDBFD}"/>
                </a:ext>
              </a:extLst>
            </p:cNvPr>
            <p:cNvGrpSpPr/>
            <p:nvPr/>
          </p:nvGrpSpPr>
          <p:grpSpPr>
            <a:xfrm>
              <a:off x="3005039" y="2871722"/>
              <a:ext cx="320245" cy="312148"/>
              <a:chOff x="7627502" y="2692334"/>
              <a:chExt cx="320245" cy="312148"/>
            </a:xfrm>
          </p:grpSpPr>
          <p:sp>
            <p:nvSpPr>
              <p:cNvPr id="36" name="円/楕円 77">
                <a:extLst>
                  <a:ext uri="{FF2B5EF4-FFF2-40B4-BE49-F238E27FC236}">
                    <a16:creationId xmlns:a16="http://schemas.microsoft.com/office/drawing/2014/main" id="{E1271FD3-2955-5D9D-5907-BF23E50ACAE1}"/>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7" name="正方形/長方形 36">
                <a:extLst>
                  <a:ext uri="{FF2B5EF4-FFF2-40B4-BE49-F238E27FC236}">
                    <a16:creationId xmlns:a16="http://schemas.microsoft.com/office/drawing/2014/main" id="{5990EF69-00C2-5BF6-F16D-B3976E6C9172}"/>
                  </a:ext>
                </a:extLst>
              </p:cNvPr>
              <p:cNvSpPr/>
              <p:nvPr/>
            </p:nvSpPr>
            <p:spPr>
              <a:xfrm>
                <a:off x="7639793" y="2692334"/>
                <a:ext cx="307954" cy="272716"/>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pic>
        <p:nvPicPr>
          <p:cNvPr id="45" name="図 44">
            <a:extLst>
              <a:ext uri="{FF2B5EF4-FFF2-40B4-BE49-F238E27FC236}">
                <a16:creationId xmlns:a16="http://schemas.microsoft.com/office/drawing/2014/main" id="{29D647CB-E98A-2E4C-43EA-990CF4DEB71C}"/>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345039" y="2744784"/>
            <a:ext cx="689618" cy="786801"/>
          </a:xfrm>
          <a:prstGeom prst="rect">
            <a:avLst/>
          </a:prstGeom>
        </p:spPr>
      </p:pic>
      <p:grpSp>
        <p:nvGrpSpPr>
          <p:cNvPr id="46" name="図形グループ 35">
            <a:extLst>
              <a:ext uri="{FF2B5EF4-FFF2-40B4-BE49-F238E27FC236}">
                <a16:creationId xmlns:a16="http://schemas.microsoft.com/office/drawing/2014/main" id="{98FA680C-924E-7612-2CD2-6CA286E876F1}"/>
              </a:ext>
            </a:extLst>
          </p:cNvPr>
          <p:cNvGrpSpPr/>
          <p:nvPr/>
        </p:nvGrpSpPr>
        <p:grpSpPr>
          <a:xfrm>
            <a:off x="6784552" y="5538723"/>
            <a:ext cx="360000" cy="461665"/>
            <a:chOff x="1005143" y="2201785"/>
            <a:chExt cx="360000" cy="461665"/>
          </a:xfrm>
        </p:grpSpPr>
        <p:sp>
          <p:nvSpPr>
            <p:cNvPr id="48" name="円/楕円 36">
              <a:extLst>
                <a:ext uri="{FF2B5EF4-FFF2-40B4-BE49-F238E27FC236}">
                  <a16:creationId xmlns:a16="http://schemas.microsoft.com/office/drawing/2014/main" id="{23F19DF7-4D08-18DC-295A-F00164CDE803}"/>
                </a:ext>
              </a:extLst>
            </p:cNvPr>
            <p:cNvSpPr/>
            <p:nvPr/>
          </p:nvSpPr>
          <p:spPr>
            <a:xfrm>
              <a:off x="1005143" y="2303450"/>
              <a:ext cx="360000" cy="360000"/>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0" name="テキスト ボックス 49">
              <a:extLst>
                <a:ext uri="{FF2B5EF4-FFF2-40B4-BE49-F238E27FC236}">
                  <a16:creationId xmlns:a16="http://schemas.microsoft.com/office/drawing/2014/main" id="{2B9DD60E-25B5-0BCA-F66E-0ECEF66D26F3}"/>
                </a:ext>
              </a:extLst>
            </p:cNvPr>
            <p:cNvSpPr txBox="1"/>
            <p:nvPr/>
          </p:nvSpPr>
          <p:spPr>
            <a:xfrm>
              <a:off x="1005143" y="2201785"/>
              <a:ext cx="360000" cy="461665"/>
            </a:xfrm>
            <a:prstGeom prst="rect">
              <a:avLst/>
            </a:prstGeom>
            <a:noFill/>
          </p:spPr>
          <p:txBody>
            <a:bodyPr wrap="square" rtlCol="0">
              <a:spAutoFit/>
            </a:bodyPr>
            <a:lstStyle/>
            <a:p>
              <a:pPr algn="ctr"/>
              <a:r>
                <a:rPr kumimoji="1" lang="en-US" altLang="ja-JP" sz="2400" b="1" dirty="0">
                  <a:solidFill>
                    <a:schemeClr val="bg1"/>
                  </a:solidFill>
                  <a:latin typeface="BIZ UDゴシック" panose="020B0400000000000000" pitchFamily="49" charset="-128"/>
                  <a:ea typeface="BIZ UDゴシック" panose="020B0400000000000000" pitchFamily="49" charset="-128"/>
                  <a:cs typeface="Meiryo" charset="-128"/>
                </a:rPr>
                <a:t>d</a:t>
              </a:r>
              <a:endParaRPr kumimoji="1" lang="ja-JP" altLang="en-US" sz="2400" b="1" dirty="0">
                <a:solidFill>
                  <a:schemeClr val="bg1"/>
                </a:solidFill>
                <a:latin typeface="BIZ UDゴシック" panose="020B0400000000000000" pitchFamily="49" charset="-128"/>
                <a:ea typeface="BIZ UDゴシック" panose="020B0400000000000000" pitchFamily="49" charset="-128"/>
                <a:cs typeface="Meiryo" charset="-128"/>
              </a:endParaRPr>
            </a:p>
          </p:txBody>
        </p:sp>
      </p:grpSp>
      <p:pic>
        <p:nvPicPr>
          <p:cNvPr id="9" name="図 8">
            <a:extLst>
              <a:ext uri="{FF2B5EF4-FFF2-40B4-BE49-F238E27FC236}">
                <a16:creationId xmlns:a16="http://schemas.microsoft.com/office/drawing/2014/main" id="{D0A1D2D7-818E-5E79-7D4B-A84DA747100E}"/>
              </a:ext>
            </a:extLst>
          </p:cNvPr>
          <p:cNvPicPr>
            <a:picLocks noChangeAspect="1"/>
          </p:cNvPicPr>
          <p:nvPr/>
        </p:nvPicPr>
        <p:blipFill>
          <a:blip r:embed="rId10"/>
          <a:stretch>
            <a:fillRect/>
          </a:stretch>
        </p:blipFill>
        <p:spPr>
          <a:xfrm>
            <a:off x="4477975" y="3874103"/>
            <a:ext cx="2008806" cy="324000"/>
          </a:xfrm>
          <a:prstGeom prst="rect">
            <a:avLst/>
          </a:prstGeom>
        </p:spPr>
      </p:pic>
    </p:spTree>
    <p:extLst>
      <p:ext uri="{BB962C8B-B14F-4D97-AF65-F5344CB8AC3E}">
        <p14:creationId xmlns:p14="http://schemas.microsoft.com/office/powerpoint/2010/main" val="25646067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3-A</a:t>
            </a:r>
            <a:endParaRPr lang="en-US" sz="3600" dirty="0">
              <a:latin typeface="BIZ UDゴシック" panose="020B0400000000000000" pitchFamily="49" charset="-128"/>
              <a:ea typeface="BIZ UDゴシック" panose="020B0400000000000000" pitchFamily="49" charset="-128"/>
            </a:endParaRPr>
          </a:p>
        </p:txBody>
      </p:sp>
      <p:pic>
        <p:nvPicPr>
          <p:cNvPr id="33" name="図 32" descr="スマートフォンを使っている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714181" y="4461802"/>
            <a:ext cx="947014" cy="1612969"/>
          </a:xfrm>
          <a:prstGeom prst="rect">
            <a:avLst/>
          </a:prstGeom>
        </p:spPr>
      </p:pic>
      <p:sp>
        <p:nvSpPr>
          <p:cNvPr id="31" name="タイトル 1"/>
          <p:cNvSpPr>
            <a:spLocks noGrp="1"/>
          </p:cNvSpPr>
          <p:nvPr>
            <p:ph type="ctrTitle"/>
          </p:nvPr>
        </p:nvSpPr>
        <p:spPr>
          <a:xfrm>
            <a:off x="1752970" y="521678"/>
            <a:ext cx="7200000" cy="540000"/>
          </a:xfrm>
        </p:spPr>
        <p:txBody>
          <a:bodyPr>
            <a:noAutofit/>
          </a:bodyPr>
          <a:lstStyle/>
          <a:p>
            <a:r>
              <a:rPr lang="ja-JP" altLang="en-US" dirty="0">
                <a:latin typeface="BIZ UDゴシック" panose="020B0400000000000000" pitchFamily="49" charset="-128"/>
                <a:ea typeface="BIZ UDゴシック" panose="020B0400000000000000" pitchFamily="49" charset="-128"/>
              </a:rPr>
              <a:t>様々なサービスの確認のしかた</a:t>
            </a:r>
          </a:p>
        </p:txBody>
      </p:sp>
      <p:sp>
        <p:nvSpPr>
          <p:cNvPr id="32" name="テキスト ボックス 31">
            <a:extLst>
              <a:ext uri="{FF2B5EF4-FFF2-40B4-BE49-F238E27FC236}">
                <a16:creationId xmlns:a16="http://schemas.microsoft.com/office/drawing/2014/main" id="{DA817337-0AAE-BC95-B815-8808FD0D3E47}"/>
              </a:ext>
            </a:extLst>
          </p:cNvPr>
          <p:cNvSpPr txBox="1"/>
          <p:nvPr/>
        </p:nvSpPr>
        <p:spPr>
          <a:xfrm>
            <a:off x="497533" y="1723744"/>
            <a:ext cx="2884666" cy="2554545"/>
          </a:xfrm>
          <a:prstGeom prst="rect">
            <a:avLst/>
          </a:prstGeom>
          <a:noFill/>
        </p:spPr>
        <p:txBody>
          <a:bodyPr wrap="square" rtlCol="0">
            <a:spAutoFit/>
          </a:bodyPr>
          <a:lstStyle/>
          <a:p>
            <a:r>
              <a:rPr lang="en-US" altLang="ja-JP" sz="2000" b="1" dirty="0">
                <a:latin typeface="BIZ UDゴシック" panose="020B0400000000000000" pitchFamily="49" charset="-128"/>
                <a:ea typeface="BIZ UDゴシック" panose="020B0400000000000000" pitchFamily="49" charset="-128"/>
                <a:cs typeface="Meiryo" charset="-128"/>
              </a:rPr>
              <a:t>※</a:t>
            </a:r>
          </a:p>
          <a:p>
            <a:r>
              <a:rPr lang="ja-JP" altLang="en-US" sz="2000" b="1" dirty="0">
                <a:latin typeface="BIZ UDゴシック" panose="020B0400000000000000" pitchFamily="49" charset="-128"/>
                <a:ea typeface="BIZ UDゴシック" panose="020B0400000000000000" pitchFamily="49" charset="-128"/>
                <a:cs typeface="Meiryo" charset="-128"/>
              </a:rPr>
              <a:t>画面に触れた状態で</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３本指で下から上に</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指を動かすとページが</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変わり、各ページで</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スワイプすると様々な</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サービスの紹介が確認</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できます。</a:t>
            </a:r>
          </a:p>
        </p:txBody>
      </p:sp>
      <p:sp>
        <p:nvSpPr>
          <p:cNvPr id="5" name="テキスト ボックス 4">
            <a:extLst>
              <a:ext uri="{FF2B5EF4-FFF2-40B4-BE49-F238E27FC236}">
                <a16:creationId xmlns:a16="http://schemas.microsoft.com/office/drawing/2014/main" id="{C861013D-4833-2315-543C-7D04B7943C59}"/>
              </a:ext>
            </a:extLst>
          </p:cNvPr>
          <p:cNvSpPr txBox="1"/>
          <p:nvPr/>
        </p:nvSpPr>
        <p:spPr>
          <a:xfrm>
            <a:off x="6381557" y="1668651"/>
            <a:ext cx="2264910" cy="4693593"/>
          </a:xfrm>
          <a:prstGeom prst="rect">
            <a:avLst/>
          </a:prstGeom>
          <a:noFill/>
        </p:spPr>
        <p:txBody>
          <a:bodyPr wrap="square" rtlCol="0">
            <a:spAutoFit/>
          </a:bodyPr>
          <a:lstStyle/>
          <a:p>
            <a:r>
              <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rPr>
              <a:t>e</a:t>
            </a: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手続の検索・電子申請</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（ぴったりサービス）</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rPr>
              <a:t>f</a:t>
            </a:r>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　</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わたしの情報</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（自己情報表示）</a:t>
            </a:r>
          </a:p>
          <a:p>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rPr>
              <a:t>g</a:t>
            </a:r>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　</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お知らせ</a:t>
            </a:r>
          </a:p>
          <a:p>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rPr>
              <a:t>h</a:t>
            </a:r>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　</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やりとり履歴</a:t>
            </a:r>
          </a:p>
          <a:p>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en-US" altLang="ja-JP" sz="1500" b="1" dirty="0" err="1">
                <a:solidFill>
                  <a:srgbClr val="009650"/>
                </a:solidFill>
                <a:latin typeface="BIZ UDゴシック" panose="020B0400000000000000" pitchFamily="49" charset="-128"/>
                <a:ea typeface="BIZ UDゴシック" panose="020B0400000000000000" pitchFamily="49" charset="-128"/>
                <a:cs typeface="Meiryo" charset="-128"/>
              </a:rPr>
              <a:t>i</a:t>
            </a:r>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　</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もっとつながる</a:t>
            </a:r>
          </a:p>
          <a:p>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rPr>
              <a:t>j</a:t>
            </a:r>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　</a:t>
            </a:r>
            <a:endParaRPr lang="en-US" altLang="ja-JP" sz="15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500" b="1" dirty="0">
                <a:solidFill>
                  <a:srgbClr val="009650"/>
                </a:solidFill>
                <a:latin typeface="BIZ UDゴシック" panose="020B0400000000000000" pitchFamily="49" charset="-128"/>
                <a:ea typeface="BIZ UDゴシック" panose="020B0400000000000000" pitchFamily="49" charset="-128"/>
                <a:cs typeface="Meiryo" charset="-128"/>
              </a:rPr>
              <a:t>代理人の登録・管理</a:t>
            </a:r>
          </a:p>
          <a:p>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nvGrpSpPr>
          <p:cNvPr id="9" name="グループ化 8" descr="下から上に指を動かして表示されるさまざまなサービスの一覧">
            <a:extLst>
              <a:ext uri="{FF2B5EF4-FFF2-40B4-BE49-F238E27FC236}">
                <a16:creationId xmlns:a16="http://schemas.microsoft.com/office/drawing/2014/main" id="{31D45643-1953-9B61-C85D-E6D936EF744E}"/>
              </a:ext>
            </a:extLst>
          </p:cNvPr>
          <p:cNvGrpSpPr/>
          <p:nvPr/>
        </p:nvGrpSpPr>
        <p:grpSpPr>
          <a:xfrm>
            <a:off x="3496308" y="1446640"/>
            <a:ext cx="2515852" cy="4934688"/>
            <a:chOff x="2992252" y="1446640"/>
            <a:chExt cx="2515852" cy="4934688"/>
          </a:xfrm>
        </p:grpSpPr>
        <p:grpSp>
          <p:nvGrpSpPr>
            <p:cNvPr id="10" name="図形グループ 7">
              <a:extLst>
                <a:ext uri="{FF2B5EF4-FFF2-40B4-BE49-F238E27FC236}">
                  <a16:creationId xmlns:a16="http://schemas.microsoft.com/office/drawing/2014/main" id="{4FD27091-D4F0-33AD-2F59-0429CE5D784B}"/>
                </a:ext>
              </a:extLst>
            </p:cNvPr>
            <p:cNvGrpSpPr/>
            <p:nvPr/>
          </p:nvGrpSpPr>
          <p:grpSpPr>
            <a:xfrm>
              <a:off x="2992252" y="1455506"/>
              <a:ext cx="2376000" cy="4801348"/>
              <a:chOff x="3203848" y="1651988"/>
              <a:chExt cx="2376264" cy="4801348"/>
            </a:xfrm>
          </p:grpSpPr>
          <p:pic>
            <p:nvPicPr>
              <p:cNvPr id="53" name="図 52" descr="画面の領域">
                <a:extLst>
                  <a:ext uri="{FF2B5EF4-FFF2-40B4-BE49-F238E27FC236}">
                    <a16:creationId xmlns:a16="http://schemas.microsoft.com/office/drawing/2014/main" id="{DA218569-C24E-CB18-DEC8-C655266EAE87}"/>
                  </a:ext>
                </a:extLst>
              </p:cNvPr>
              <p:cNvPicPr>
                <a:picLocks noChangeAspect="1"/>
              </p:cNvPicPr>
              <p:nvPr/>
            </p:nvPicPr>
            <p:blipFill rotWithShape="1">
              <a:blip r:embed="rId4">
                <a:extLst>
                  <a:ext uri="{28A0092B-C50C-407E-A947-70E740481C1C}">
                    <a14:useLocalDpi xmlns:a14="http://schemas.microsoft.com/office/drawing/2010/main" val="0"/>
                  </a:ext>
                </a:extLst>
              </a:blip>
              <a:srcRect l="-17901" r="-7786"/>
              <a:stretch/>
            </p:blipFill>
            <p:spPr>
              <a:xfrm>
                <a:off x="3203848" y="4219917"/>
                <a:ext cx="2376264" cy="2233419"/>
              </a:xfrm>
              <a:prstGeom prst="rect">
                <a:avLst/>
              </a:prstGeom>
              <a:ln>
                <a:noFill/>
              </a:ln>
            </p:spPr>
          </p:pic>
          <p:pic>
            <p:nvPicPr>
              <p:cNvPr id="54" name="図 53" descr="画面の領域">
                <a:extLst>
                  <a:ext uri="{FF2B5EF4-FFF2-40B4-BE49-F238E27FC236}">
                    <a16:creationId xmlns:a16="http://schemas.microsoft.com/office/drawing/2014/main" id="{F8DA977B-AE08-D8FA-6CE4-59C094147BF0}"/>
                  </a:ext>
                </a:extLst>
              </p:cNvPr>
              <p:cNvPicPr>
                <a:picLocks noChangeAspect="1"/>
              </p:cNvPicPr>
              <p:nvPr/>
            </p:nvPicPr>
            <p:blipFill rotWithShape="1">
              <a:blip r:embed="rId5">
                <a:extLst>
                  <a:ext uri="{28A0092B-C50C-407E-A947-70E740481C1C}">
                    <a14:useLocalDpi xmlns:a14="http://schemas.microsoft.com/office/drawing/2010/main" val="0"/>
                  </a:ext>
                </a:extLst>
              </a:blip>
              <a:srcRect l="-11994" r="-7164"/>
              <a:stretch/>
            </p:blipFill>
            <p:spPr>
              <a:xfrm>
                <a:off x="3311525" y="1651988"/>
                <a:ext cx="2260478" cy="2557300"/>
              </a:xfrm>
              <a:prstGeom prst="rect">
                <a:avLst/>
              </a:prstGeom>
              <a:ln>
                <a:noFill/>
              </a:ln>
            </p:spPr>
          </p:pic>
        </p:grpSp>
        <p:sp>
          <p:nvSpPr>
            <p:cNvPr id="11" name="正方形/長方形 10">
              <a:extLst>
                <a:ext uri="{FF2B5EF4-FFF2-40B4-BE49-F238E27FC236}">
                  <a16:creationId xmlns:a16="http://schemas.microsoft.com/office/drawing/2014/main" id="{C9FD5FFE-DD90-B710-0E65-0D7B41EB024E}"/>
                </a:ext>
              </a:extLst>
            </p:cNvPr>
            <p:cNvSpPr/>
            <p:nvPr/>
          </p:nvSpPr>
          <p:spPr>
            <a:xfrm>
              <a:off x="3318149" y="1446640"/>
              <a:ext cx="1893814" cy="482400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12" name="図形グループ 6">
              <a:extLst>
                <a:ext uri="{FF2B5EF4-FFF2-40B4-BE49-F238E27FC236}">
                  <a16:creationId xmlns:a16="http://schemas.microsoft.com/office/drawing/2014/main" id="{D7CD9749-65D5-A8C6-D93F-CFF77561FAEC}"/>
                </a:ext>
              </a:extLst>
            </p:cNvPr>
            <p:cNvGrpSpPr/>
            <p:nvPr/>
          </p:nvGrpSpPr>
          <p:grpSpPr>
            <a:xfrm>
              <a:off x="3088215" y="2539352"/>
              <a:ext cx="366289" cy="461665"/>
              <a:chOff x="998854" y="2241414"/>
              <a:chExt cx="366289" cy="461665"/>
            </a:xfrm>
          </p:grpSpPr>
          <p:sp>
            <p:nvSpPr>
              <p:cNvPr id="51" name="円/楕円 5">
                <a:extLst>
                  <a:ext uri="{FF2B5EF4-FFF2-40B4-BE49-F238E27FC236}">
                    <a16:creationId xmlns:a16="http://schemas.microsoft.com/office/drawing/2014/main" id="{E7694F38-94D3-1357-73E5-A5E07A5421A9}"/>
                  </a:ext>
                </a:extLst>
              </p:cNvPr>
              <p:cNvSpPr/>
              <p:nvPr/>
            </p:nvSpPr>
            <p:spPr>
              <a:xfrm>
                <a:off x="1005143" y="2303450"/>
                <a:ext cx="360000" cy="360000"/>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2" name="テキスト ボックス 51">
                <a:extLst>
                  <a:ext uri="{FF2B5EF4-FFF2-40B4-BE49-F238E27FC236}">
                    <a16:creationId xmlns:a16="http://schemas.microsoft.com/office/drawing/2014/main" id="{C26109F5-4FFA-8BD5-C48E-D74BB7865A7C}"/>
                  </a:ext>
                </a:extLst>
              </p:cNvPr>
              <p:cNvSpPr txBox="1"/>
              <p:nvPr/>
            </p:nvSpPr>
            <p:spPr>
              <a:xfrm>
                <a:off x="998854" y="2241414"/>
                <a:ext cx="360000" cy="461665"/>
              </a:xfrm>
              <a:prstGeom prst="rect">
                <a:avLst/>
              </a:prstGeom>
              <a:noFill/>
            </p:spPr>
            <p:txBody>
              <a:bodyPr wrap="square" rtlCol="0">
                <a:spAutoFit/>
              </a:bodyPr>
              <a:lstStyle/>
              <a:p>
                <a:pPr algn="ctr"/>
                <a:r>
                  <a:rPr lang="en-US" altLang="ja-JP" sz="2400" b="1" dirty="0">
                    <a:solidFill>
                      <a:schemeClr val="bg1"/>
                    </a:solidFill>
                    <a:latin typeface="BIZ UDゴシック" panose="020B0400000000000000" pitchFamily="49" charset="-128"/>
                    <a:ea typeface="BIZ UDゴシック" panose="020B0400000000000000" pitchFamily="49" charset="-128"/>
                    <a:cs typeface="Meiryo" charset="-128"/>
                  </a:rPr>
                  <a:t>f</a:t>
                </a:r>
                <a:endParaRPr kumimoji="1" lang="ja-JP" altLang="en-US" sz="2400" b="1" dirty="0">
                  <a:solidFill>
                    <a:schemeClr val="bg1"/>
                  </a:solidFill>
                  <a:latin typeface="BIZ UDゴシック" panose="020B0400000000000000" pitchFamily="49" charset="-128"/>
                  <a:ea typeface="BIZ UDゴシック" panose="020B0400000000000000" pitchFamily="49" charset="-128"/>
                  <a:cs typeface="Meiryo" charset="-128"/>
                </a:endParaRPr>
              </a:p>
            </p:txBody>
          </p:sp>
        </p:grpSp>
        <p:grpSp>
          <p:nvGrpSpPr>
            <p:cNvPr id="16" name="図形グループ 33">
              <a:extLst>
                <a:ext uri="{FF2B5EF4-FFF2-40B4-BE49-F238E27FC236}">
                  <a16:creationId xmlns:a16="http://schemas.microsoft.com/office/drawing/2014/main" id="{D5901DD5-12E5-7565-B7EA-13052F23014B}"/>
                </a:ext>
              </a:extLst>
            </p:cNvPr>
            <p:cNvGrpSpPr/>
            <p:nvPr/>
          </p:nvGrpSpPr>
          <p:grpSpPr>
            <a:xfrm>
              <a:off x="3094504" y="3189987"/>
              <a:ext cx="360000" cy="477586"/>
              <a:chOff x="1005143" y="2200060"/>
              <a:chExt cx="360000" cy="477586"/>
            </a:xfrm>
          </p:grpSpPr>
          <p:sp>
            <p:nvSpPr>
              <p:cNvPr id="49" name="円/楕円 34">
                <a:extLst>
                  <a:ext uri="{FF2B5EF4-FFF2-40B4-BE49-F238E27FC236}">
                    <a16:creationId xmlns:a16="http://schemas.microsoft.com/office/drawing/2014/main" id="{8CE4611F-604A-1BF9-1BD8-9677513FDE05}"/>
                  </a:ext>
                </a:extLst>
              </p:cNvPr>
              <p:cNvSpPr/>
              <p:nvPr/>
            </p:nvSpPr>
            <p:spPr>
              <a:xfrm>
                <a:off x="1005143" y="2303450"/>
                <a:ext cx="360000" cy="360000"/>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0" name="テキスト ボックス 49">
                <a:extLst>
                  <a:ext uri="{FF2B5EF4-FFF2-40B4-BE49-F238E27FC236}">
                    <a16:creationId xmlns:a16="http://schemas.microsoft.com/office/drawing/2014/main" id="{B6381796-A75C-7440-2B50-643C04718655}"/>
                  </a:ext>
                </a:extLst>
              </p:cNvPr>
              <p:cNvSpPr txBox="1"/>
              <p:nvPr/>
            </p:nvSpPr>
            <p:spPr>
              <a:xfrm>
                <a:off x="1034008" y="2200060"/>
                <a:ext cx="305620" cy="477586"/>
              </a:xfrm>
              <a:prstGeom prst="rect">
                <a:avLst/>
              </a:prstGeom>
              <a:noFill/>
            </p:spPr>
            <p:txBody>
              <a:bodyPr wrap="square" rtlCol="0">
                <a:spAutoFit/>
              </a:bodyPr>
              <a:lstStyle/>
              <a:p>
                <a:pPr algn="ctr"/>
                <a:r>
                  <a:rPr lang="en-US" altLang="ja-JP" sz="2400" b="1" dirty="0">
                    <a:solidFill>
                      <a:schemeClr val="bg1"/>
                    </a:solidFill>
                    <a:latin typeface="BIZ UDゴシック" panose="020B0400000000000000" pitchFamily="49" charset="-128"/>
                    <a:ea typeface="BIZ UDゴシック" panose="020B0400000000000000" pitchFamily="49" charset="-128"/>
                    <a:cs typeface="Meiryo" charset="-128"/>
                  </a:rPr>
                  <a:t>g</a:t>
                </a:r>
                <a:endParaRPr kumimoji="1" lang="ja-JP" altLang="en-US" sz="2400" b="1" dirty="0">
                  <a:solidFill>
                    <a:schemeClr val="bg1"/>
                  </a:solidFill>
                  <a:latin typeface="BIZ UDゴシック" panose="020B0400000000000000" pitchFamily="49" charset="-128"/>
                  <a:ea typeface="BIZ UDゴシック" panose="020B0400000000000000" pitchFamily="49" charset="-128"/>
                  <a:cs typeface="Meiryo" charset="-128"/>
                </a:endParaRPr>
              </a:p>
            </p:txBody>
          </p:sp>
        </p:grpSp>
        <p:grpSp>
          <p:nvGrpSpPr>
            <p:cNvPr id="17" name="図形グループ 36">
              <a:extLst>
                <a:ext uri="{FF2B5EF4-FFF2-40B4-BE49-F238E27FC236}">
                  <a16:creationId xmlns:a16="http://schemas.microsoft.com/office/drawing/2014/main" id="{2B17FF10-7135-3AA1-82C6-488797913135}"/>
                </a:ext>
              </a:extLst>
            </p:cNvPr>
            <p:cNvGrpSpPr/>
            <p:nvPr/>
          </p:nvGrpSpPr>
          <p:grpSpPr>
            <a:xfrm>
              <a:off x="3094504" y="3943314"/>
              <a:ext cx="360000" cy="461665"/>
              <a:chOff x="1005143" y="2231316"/>
              <a:chExt cx="360000" cy="461665"/>
            </a:xfrm>
          </p:grpSpPr>
          <p:sp>
            <p:nvSpPr>
              <p:cNvPr id="46" name="円/楕円 37">
                <a:extLst>
                  <a:ext uri="{FF2B5EF4-FFF2-40B4-BE49-F238E27FC236}">
                    <a16:creationId xmlns:a16="http://schemas.microsoft.com/office/drawing/2014/main" id="{0A6CAF26-20CC-C2FB-4438-9DC01E981747}"/>
                  </a:ext>
                </a:extLst>
              </p:cNvPr>
              <p:cNvSpPr/>
              <p:nvPr/>
            </p:nvSpPr>
            <p:spPr>
              <a:xfrm>
                <a:off x="1005143" y="2303450"/>
                <a:ext cx="360000" cy="360000"/>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8" name="テキスト ボックス 47">
                <a:extLst>
                  <a:ext uri="{FF2B5EF4-FFF2-40B4-BE49-F238E27FC236}">
                    <a16:creationId xmlns:a16="http://schemas.microsoft.com/office/drawing/2014/main" id="{A7D776D1-077F-D0B7-CE00-CAC4D41A59ED}"/>
                  </a:ext>
                </a:extLst>
              </p:cNvPr>
              <p:cNvSpPr txBox="1"/>
              <p:nvPr/>
            </p:nvSpPr>
            <p:spPr>
              <a:xfrm>
                <a:off x="1005143" y="2231316"/>
                <a:ext cx="360000" cy="461665"/>
              </a:xfrm>
              <a:prstGeom prst="rect">
                <a:avLst/>
              </a:prstGeom>
              <a:noFill/>
            </p:spPr>
            <p:txBody>
              <a:bodyPr wrap="square" rtlCol="0">
                <a:spAutoFit/>
              </a:bodyPr>
              <a:lstStyle/>
              <a:p>
                <a:pPr algn="ctr"/>
                <a:r>
                  <a:rPr kumimoji="1" lang="en-US" altLang="ja-JP" sz="2400" b="1" dirty="0">
                    <a:solidFill>
                      <a:schemeClr val="bg1"/>
                    </a:solidFill>
                    <a:latin typeface="BIZ UDゴシック" panose="020B0400000000000000" pitchFamily="49" charset="-128"/>
                    <a:ea typeface="BIZ UDゴシック" panose="020B0400000000000000" pitchFamily="49" charset="-128"/>
                    <a:cs typeface="Meiryo" charset="-128"/>
                  </a:rPr>
                  <a:t>h</a:t>
                </a:r>
                <a:endParaRPr kumimoji="1" lang="ja-JP" altLang="en-US" sz="2400" b="1" dirty="0">
                  <a:solidFill>
                    <a:schemeClr val="bg1"/>
                  </a:solidFill>
                  <a:latin typeface="BIZ UDゴシック" panose="020B0400000000000000" pitchFamily="49" charset="-128"/>
                  <a:ea typeface="BIZ UDゴシック" panose="020B0400000000000000" pitchFamily="49" charset="-128"/>
                  <a:cs typeface="Meiryo" charset="-128"/>
                </a:endParaRPr>
              </a:p>
            </p:txBody>
          </p:sp>
        </p:grpSp>
        <p:grpSp>
          <p:nvGrpSpPr>
            <p:cNvPr id="19" name="図形グループ 39">
              <a:extLst>
                <a:ext uri="{FF2B5EF4-FFF2-40B4-BE49-F238E27FC236}">
                  <a16:creationId xmlns:a16="http://schemas.microsoft.com/office/drawing/2014/main" id="{360DA244-6F7B-2D12-AA8E-886B4A8F09DD}"/>
                </a:ext>
              </a:extLst>
            </p:cNvPr>
            <p:cNvGrpSpPr/>
            <p:nvPr/>
          </p:nvGrpSpPr>
          <p:grpSpPr>
            <a:xfrm>
              <a:off x="3094504" y="4634987"/>
              <a:ext cx="365413" cy="461665"/>
              <a:chOff x="1005143" y="2232725"/>
              <a:chExt cx="365413" cy="461665"/>
            </a:xfrm>
          </p:grpSpPr>
          <p:sp>
            <p:nvSpPr>
              <p:cNvPr id="28" name="円/楕円 40">
                <a:extLst>
                  <a:ext uri="{FF2B5EF4-FFF2-40B4-BE49-F238E27FC236}">
                    <a16:creationId xmlns:a16="http://schemas.microsoft.com/office/drawing/2014/main" id="{293B76F9-663F-ABAC-48CD-01E18C742771}"/>
                  </a:ext>
                </a:extLst>
              </p:cNvPr>
              <p:cNvSpPr/>
              <p:nvPr/>
            </p:nvSpPr>
            <p:spPr>
              <a:xfrm>
                <a:off x="1005143" y="2303450"/>
                <a:ext cx="360000" cy="360000"/>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9" name="テキスト ボックス 28">
                <a:extLst>
                  <a:ext uri="{FF2B5EF4-FFF2-40B4-BE49-F238E27FC236}">
                    <a16:creationId xmlns:a16="http://schemas.microsoft.com/office/drawing/2014/main" id="{E34DD550-DC48-0323-EC3E-87E3E11839C5}"/>
                  </a:ext>
                </a:extLst>
              </p:cNvPr>
              <p:cNvSpPr txBox="1"/>
              <p:nvPr/>
            </p:nvSpPr>
            <p:spPr>
              <a:xfrm>
                <a:off x="1010556" y="2232725"/>
                <a:ext cx="360000" cy="461665"/>
              </a:xfrm>
              <a:prstGeom prst="rect">
                <a:avLst/>
              </a:prstGeom>
              <a:noFill/>
            </p:spPr>
            <p:txBody>
              <a:bodyPr wrap="square" rtlCol="0">
                <a:spAutoFit/>
              </a:bodyPr>
              <a:lstStyle/>
              <a:p>
                <a:pPr algn="ctr"/>
                <a:r>
                  <a:rPr kumimoji="1" lang="en-US" altLang="ja-JP" sz="2400" b="1" dirty="0" err="1">
                    <a:solidFill>
                      <a:schemeClr val="bg1"/>
                    </a:solidFill>
                    <a:latin typeface="BIZ UDゴシック" panose="020B0400000000000000" pitchFamily="49" charset="-128"/>
                    <a:ea typeface="BIZ UDゴシック" panose="020B0400000000000000" pitchFamily="49" charset="-128"/>
                    <a:cs typeface="Meiryo" charset="-128"/>
                  </a:rPr>
                  <a:t>i</a:t>
                </a:r>
                <a:endParaRPr kumimoji="1" lang="ja-JP" altLang="en-US" sz="2400" b="1" dirty="0">
                  <a:solidFill>
                    <a:schemeClr val="bg1"/>
                  </a:solidFill>
                  <a:latin typeface="BIZ UDゴシック" panose="020B0400000000000000" pitchFamily="49" charset="-128"/>
                  <a:ea typeface="BIZ UDゴシック" panose="020B0400000000000000" pitchFamily="49" charset="-128"/>
                  <a:cs typeface="Meiryo" charset="-128"/>
                </a:endParaRPr>
              </a:p>
            </p:txBody>
          </p:sp>
        </p:grpSp>
        <p:grpSp>
          <p:nvGrpSpPr>
            <p:cNvPr id="20" name="図形グループ 35">
              <a:extLst>
                <a:ext uri="{FF2B5EF4-FFF2-40B4-BE49-F238E27FC236}">
                  <a16:creationId xmlns:a16="http://schemas.microsoft.com/office/drawing/2014/main" id="{64DC5105-6A8A-C472-4D82-963582868EDE}"/>
                </a:ext>
              </a:extLst>
            </p:cNvPr>
            <p:cNvGrpSpPr/>
            <p:nvPr/>
          </p:nvGrpSpPr>
          <p:grpSpPr>
            <a:xfrm>
              <a:off x="3094504" y="1801848"/>
              <a:ext cx="360000" cy="461665"/>
              <a:chOff x="1005143" y="2207898"/>
              <a:chExt cx="360000" cy="461665"/>
            </a:xfrm>
          </p:grpSpPr>
          <p:sp>
            <p:nvSpPr>
              <p:cNvPr id="26" name="円/楕円 36">
                <a:extLst>
                  <a:ext uri="{FF2B5EF4-FFF2-40B4-BE49-F238E27FC236}">
                    <a16:creationId xmlns:a16="http://schemas.microsoft.com/office/drawing/2014/main" id="{6C3695FD-39E4-7C00-0FAB-2FEA9269DF8C}"/>
                  </a:ext>
                </a:extLst>
              </p:cNvPr>
              <p:cNvSpPr/>
              <p:nvPr/>
            </p:nvSpPr>
            <p:spPr>
              <a:xfrm>
                <a:off x="1005143" y="2303450"/>
                <a:ext cx="360000" cy="360000"/>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7" name="テキスト ボックス 26">
                <a:extLst>
                  <a:ext uri="{FF2B5EF4-FFF2-40B4-BE49-F238E27FC236}">
                    <a16:creationId xmlns:a16="http://schemas.microsoft.com/office/drawing/2014/main" id="{BFEC2632-83EC-DCDF-F7D1-9F7969459FE7}"/>
                  </a:ext>
                </a:extLst>
              </p:cNvPr>
              <p:cNvSpPr txBox="1"/>
              <p:nvPr/>
            </p:nvSpPr>
            <p:spPr>
              <a:xfrm>
                <a:off x="1005143" y="2207898"/>
                <a:ext cx="360000" cy="461665"/>
              </a:xfrm>
              <a:prstGeom prst="rect">
                <a:avLst/>
              </a:prstGeom>
              <a:noFill/>
            </p:spPr>
            <p:txBody>
              <a:bodyPr wrap="square" rtlCol="0">
                <a:spAutoFit/>
              </a:bodyPr>
              <a:lstStyle/>
              <a:p>
                <a:pPr algn="ctr"/>
                <a:r>
                  <a:rPr kumimoji="1" lang="en-US" altLang="ja-JP" sz="2400" b="1" dirty="0">
                    <a:solidFill>
                      <a:schemeClr val="bg1"/>
                    </a:solidFill>
                    <a:latin typeface="BIZ UDゴシック" panose="020B0400000000000000" pitchFamily="49" charset="-128"/>
                    <a:ea typeface="BIZ UDゴシック" panose="020B0400000000000000" pitchFamily="49" charset="-128"/>
                    <a:cs typeface="Meiryo" charset="-128"/>
                  </a:rPr>
                  <a:t>e</a:t>
                </a:r>
                <a:endParaRPr kumimoji="1" lang="ja-JP" altLang="en-US" sz="2400" b="1" dirty="0">
                  <a:solidFill>
                    <a:schemeClr val="bg1"/>
                  </a:solidFill>
                  <a:latin typeface="BIZ UDゴシック" panose="020B0400000000000000" pitchFamily="49" charset="-128"/>
                  <a:ea typeface="BIZ UDゴシック" panose="020B0400000000000000" pitchFamily="49" charset="-128"/>
                  <a:cs typeface="Meiryo" charset="-128"/>
                </a:endParaRPr>
              </a:p>
            </p:txBody>
          </p:sp>
        </p:grpSp>
        <p:grpSp>
          <p:nvGrpSpPr>
            <p:cNvPr id="21" name="図形グループ 42">
              <a:extLst>
                <a:ext uri="{FF2B5EF4-FFF2-40B4-BE49-F238E27FC236}">
                  <a16:creationId xmlns:a16="http://schemas.microsoft.com/office/drawing/2014/main" id="{823BF05F-E730-FF57-B75D-805D7E105CF6}"/>
                </a:ext>
              </a:extLst>
            </p:cNvPr>
            <p:cNvGrpSpPr/>
            <p:nvPr/>
          </p:nvGrpSpPr>
          <p:grpSpPr>
            <a:xfrm>
              <a:off x="3094504" y="5397385"/>
              <a:ext cx="360000" cy="461665"/>
              <a:chOff x="1005143" y="2211979"/>
              <a:chExt cx="360000" cy="461665"/>
            </a:xfrm>
          </p:grpSpPr>
          <p:sp>
            <p:nvSpPr>
              <p:cNvPr id="24" name="円/楕円 43">
                <a:extLst>
                  <a:ext uri="{FF2B5EF4-FFF2-40B4-BE49-F238E27FC236}">
                    <a16:creationId xmlns:a16="http://schemas.microsoft.com/office/drawing/2014/main" id="{CC8BD140-5AD7-CEC0-D6C5-30CD320F1322}"/>
                  </a:ext>
                </a:extLst>
              </p:cNvPr>
              <p:cNvSpPr/>
              <p:nvPr/>
            </p:nvSpPr>
            <p:spPr>
              <a:xfrm>
                <a:off x="1005143" y="2303450"/>
                <a:ext cx="360000" cy="360000"/>
              </a:xfrm>
              <a:prstGeom prst="ellipse">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5" name="テキスト ボックス 24">
                <a:extLst>
                  <a:ext uri="{FF2B5EF4-FFF2-40B4-BE49-F238E27FC236}">
                    <a16:creationId xmlns:a16="http://schemas.microsoft.com/office/drawing/2014/main" id="{1D9C68B1-B8E6-CCC7-F3DE-F5B957B5943E}"/>
                  </a:ext>
                </a:extLst>
              </p:cNvPr>
              <p:cNvSpPr txBox="1"/>
              <p:nvPr/>
            </p:nvSpPr>
            <p:spPr>
              <a:xfrm>
                <a:off x="1005143" y="2211979"/>
                <a:ext cx="360000" cy="461665"/>
              </a:xfrm>
              <a:prstGeom prst="rect">
                <a:avLst/>
              </a:prstGeom>
              <a:noFill/>
            </p:spPr>
            <p:txBody>
              <a:bodyPr wrap="square" rtlCol="0">
                <a:spAutoFit/>
              </a:bodyPr>
              <a:lstStyle/>
              <a:p>
                <a:pPr algn="ctr"/>
                <a:r>
                  <a:rPr kumimoji="1" lang="en-US" altLang="ja-JP" sz="2400" b="1" dirty="0">
                    <a:solidFill>
                      <a:schemeClr val="bg1"/>
                    </a:solidFill>
                    <a:latin typeface="BIZ UDゴシック" panose="020B0400000000000000" pitchFamily="49" charset="-128"/>
                    <a:ea typeface="BIZ UDゴシック" panose="020B0400000000000000" pitchFamily="49" charset="-128"/>
                    <a:cs typeface="Meiryo" charset="-128"/>
                  </a:rPr>
                  <a:t>j</a:t>
                </a:r>
                <a:endParaRPr kumimoji="1" lang="ja-JP" altLang="en-US" sz="2400" b="1" dirty="0">
                  <a:solidFill>
                    <a:schemeClr val="bg1"/>
                  </a:solidFill>
                  <a:latin typeface="BIZ UDゴシック" panose="020B0400000000000000" pitchFamily="49" charset="-128"/>
                  <a:ea typeface="BIZ UDゴシック" panose="020B0400000000000000" pitchFamily="49" charset="-128"/>
                  <a:cs typeface="Meiryo" charset="-128"/>
                </a:endParaRPr>
              </a:p>
            </p:txBody>
          </p:sp>
        </p:grpSp>
        <p:sp>
          <p:nvSpPr>
            <p:cNvPr id="22" name="上矢印 29">
              <a:extLst>
                <a:ext uri="{FF2B5EF4-FFF2-40B4-BE49-F238E27FC236}">
                  <a16:creationId xmlns:a16="http://schemas.microsoft.com/office/drawing/2014/main" id="{023B6AB5-34C1-EBCB-D721-595D1F32DDD9}"/>
                </a:ext>
              </a:extLst>
            </p:cNvPr>
            <p:cNvSpPr>
              <a:spLocks noChangeAspect="1"/>
            </p:cNvSpPr>
            <p:nvPr/>
          </p:nvSpPr>
          <p:spPr>
            <a:xfrm>
              <a:off x="4876202" y="4569485"/>
              <a:ext cx="631902" cy="1811843"/>
            </a:xfrm>
            <a:prstGeom prst="upArrow">
              <a:avLst/>
            </a:prstGeom>
            <a:ln>
              <a:noFill/>
            </a:ln>
            <a:effectLst>
              <a:outerShdw blurRad="50800" dist="762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Tree>
    <p:extLst>
      <p:ext uri="{BB962C8B-B14F-4D97-AF65-F5344CB8AC3E}">
        <p14:creationId xmlns:p14="http://schemas.microsoft.com/office/powerpoint/2010/main" val="33059363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図 24" descr="スマートフォンでの電子申請をしている人のイラスト">
            <a:extLst>
              <a:ext uri="{FF2B5EF4-FFF2-40B4-BE49-F238E27FC236}">
                <a16:creationId xmlns:a16="http://schemas.microsoft.com/office/drawing/2014/main" id="{C97EFDE5-3249-4AF2-8812-3C194C733AFD}"/>
              </a:ext>
            </a:extLst>
          </p:cNvPr>
          <p:cNvPicPr>
            <a:picLocks noChangeAspect="1"/>
          </p:cNvPicPr>
          <p:nvPr/>
        </p:nvPicPr>
        <p:blipFill rotWithShape="1">
          <a:blip r:embed="rId4"/>
          <a:srcRect l="12757" t="76769" r="61251" b="9233"/>
          <a:stretch/>
        </p:blipFill>
        <p:spPr>
          <a:xfrm>
            <a:off x="5796136" y="4077072"/>
            <a:ext cx="2994222" cy="1080000"/>
          </a:xfrm>
          <a:prstGeom prst="rect">
            <a:avLst/>
          </a:prstGeom>
        </p:spPr>
      </p:pic>
      <p:pic>
        <p:nvPicPr>
          <p:cNvPr id="26" name="図 25" descr="検索を表す虫メガネのイラスト">
            <a:extLst>
              <a:ext uri="{FF2B5EF4-FFF2-40B4-BE49-F238E27FC236}">
                <a16:creationId xmlns:a16="http://schemas.microsoft.com/office/drawing/2014/main" id="{5AF53A5D-6927-449B-9EFA-6E675406C6A0}"/>
              </a:ext>
            </a:extLst>
          </p:cNvPr>
          <p:cNvPicPr>
            <a:picLocks noChangeAspect="1"/>
          </p:cNvPicPr>
          <p:nvPr/>
        </p:nvPicPr>
        <p:blipFill rotWithShape="1">
          <a:blip r:embed="rId4"/>
          <a:srcRect l="17342" t="3348" r="67599" b="81129"/>
          <a:stretch/>
        </p:blipFill>
        <p:spPr>
          <a:xfrm>
            <a:off x="326016" y="3861048"/>
            <a:ext cx="2085744" cy="1440000"/>
          </a:xfrm>
          <a:prstGeom prst="rect">
            <a:avLst/>
          </a:prstGeom>
        </p:spPr>
      </p:pic>
      <p:pic>
        <p:nvPicPr>
          <p:cNvPr id="27" name="図 26" descr="オンライン申請を表すパソコンのイラスト">
            <a:extLst>
              <a:ext uri="{FF2B5EF4-FFF2-40B4-BE49-F238E27FC236}">
                <a16:creationId xmlns:a16="http://schemas.microsoft.com/office/drawing/2014/main" id="{0293701F-8AFE-4AC1-9C73-3F75C3AA3E7E}"/>
              </a:ext>
            </a:extLst>
          </p:cNvPr>
          <p:cNvPicPr>
            <a:picLocks noChangeAspect="1"/>
          </p:cNvPicPr>
          <p:nvPr/>
        </p:nvPicPr>
        <p:blipFill rotWithShape="1">
          <a:blip r:embed="rId4"/>
          <a:srcRect l="13872" t="39119" r="66651" b="43168"/>
          <a:stretch/>
        </p:blipFill>
        <p:spPr>
          <a:xfrm>
            <a:off x="2771800" y="3789040"/>
            <a:ext cx="2549599" cy="1620000"/>
          </a:xfrm>
          <a:prstGeom prst="rect">
            <a:avLst/>
          </a:prstGeom>
        </p:spPr>
      </p:pic>
      <p:graphicFrame>
        <p:nvGraphicFramePr>
          <p:cNvPr id="3" name="オブジェクト 2" hidden="1">
            <a:extLst>
              <a:ext uri="{FF2B5EF4-FFF2-40B4-BE49-F238E27FC236}">
                <a16:creationId xmlns:a16="http://schemas.microsoft.com/office/drawing/2014/main" id="{64BA492A-51D6-4083-B322-BAADDB65A24C}"/>
              </a:ext>
            </a:extLst>
          </p:cNvPr>
          <p:cNvGraphicFramePr>
            <a:graphicFrameLocks noChangeAspect="1"/>
          </p:cNvGraphicFramePr>
          <p:nvPr>
            <p:custDataLst>
              <p:tags r:id="rId1"/>
            </p:custDataLst>
            <p:extLst>
              <p:ext uri="{D42A27DB-BD31-4B8C-83A1-F6EECF244321}">
                <p14:modId xmlns:p14="http://schemas.microsoft.com/office/powerpoint/2010/main" val="23375162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554" imgH="551" progId="TCLayout.ActiveDocument.1">
                  <p:embed/>
                </p:oleObj>
              </mc:Choice>
              <mc:Fallback>
                <p:oleObj name="think-cell スライド" r:id="rId5" imgW="554" imgH="551"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331640" y="521737"/>
            <a:ext cx="7458718" cy="54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＜手続の</a:t>
            </a:r>
            <a:r>
              <a:rPr lang="ja-JP" altLang="en-US" spc="-300" dirty="0">
                <a:latin typeface="BIZ UDゴシック" panose="020B0400000000000000" pitchFamily="49" charset="-128"/>
                <a:ea typeface="BIZ UDゴシック" panose="020B0400000000000000" pitchFamily="49" charset="-128"/>
              </a:rPr>
              <a:t>検索・</a:t>
            </a:r>
            <a:r>
              <a:rPr lang="ja-JP" altLang="en-US" dirty="0">
                <a:latin typeface="BIZ UDゴシック" panose="020B0400000000000000" pitchFamily="49" charset="-128"/>
                <a:ea typeface="BIZ UDゴシック" panose="020B0400000000000000" pitchFamily="49" charset="-128"/>
              </a:rPr>
              <a:t>電子申請＞のできること</a:t>
            </a:r>
          </a:p>
        </p:txBody>
      </p:sp>
      <p:pic>
        <p:nvPicPr>
          <p:cNvPr id="35" name="図 34" descr="スマートフォンを使っているマイナちゃんのイラスト"/>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7632989" y="1368000"/>
            <a:ext cx="766916" cy="1368419"/>
          </a:xfrm>
          <a:prstGeom prst="rect">
            <a:avLst/>
          </a:prstGeom>
        </p:spPr>
      </p:pic>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23" name="字幕 22">
            <a:extLst>
              <a:ext uri="{FF2B5EF4-FFF2-40B4-BE49-F238E27FC236}">
                <a16:creationId xmlns:a16="http://schemas.microsoft.com/office/drawing/2014/main" id="{7A55B0A7-F63F-4A43-B4D7-7C2B13BF2E55}"/>
              </a:ext>
            </a:extLst>
          </p:cNvPr>
          <p:cNvSpPr>
            <a:spLocks noGrp="1"/>
          </p:cNvSpPr>
          <p:nvPr>
            <p:ph type="subTitle" idx="1"/>
          </p:nvPr>
        </p:nvSpPr>
        <p:spPr>
          <a:xfrm>
            <a:off x="529089" y="1368000"/>
            <a:ext cx="5724644" cy="847668"/>
          </a:xfrm>
        </p:spPr>
        <p:txBody>
          <a:bodyPr wrap="none">
            <a:spAutoFit/>
          </a:bodyPr>
          <a:lstStyle/>
          <a:p>
            <a:pPr>
              <a:lnSpc>
                <a:spcPct val="110000"/>
              </a:lnSpc>
              <a:spcBef>
                <a:spcPts val="0"/>
              </a:spcBef>
            </a:pPr>
            <a:r>
              <a:rPr lang="ja-JP" altLang="en-US" dirty="0">
                <a:latin typeface="BIZ UDゴシック" panose="020B0400000000000000" pitchFamily="49" charset="-128"/>
                <a:ea typeface="BIZ UDゴシック" panose="020B0400000000000000" pitchFamily="49" charset="-128"/>
              </a:rPr>
              <a:t>子育てや介護をはじめとする行政手続の</a:t>
            </a:r>
            <a:endParaRPr lang="en-US" altLang="ja-JP" dirty="0">
              <a:latin typeface="BIZ UDゴシック" panose="020B0400000000000000" pitchFamily="49" charset="-128"/>
              <a:ea typeface="BIZ UDゴシック" panose="020B0400000000000000" pitchFamily="49" charset="-128"/>
            </a:endParaRPr>
          </a:p>
          <a:p>
            <a:pPr>
              <a:lnSpc>
                <a:spcPct val="110000"/>
              </a:lnSpc>
              <a:spcBef>
                <a:spcPts val="0"/>
              </a:spcBef>
            </a:pPr>
            <a:r>
              <a:rPr lang="ja-JP" altLang="en-US" dirty="0">
                <a:latin typeface="BIZ UDゴシック" panose="020B0400000000000000" pitchFamily="49" charset="-128"/>
                <a:ea typeface="BIZ UDゴシック" panose="020B0400000000000000" pitchFamily="49" charset="-128"/>
              </a:rPr>
              <a:t>検索や申請がオンラインで行えます。</a:t>
            </a:r>
          </a:p>
        </p:txBody>
      </p:sp>
      <p:sp>
        <p:nvSpPr>
          <p:cNvPr id="36" name="テキスト ボックス 35">
            <a:extLst>
              <a:ext uri="{FF2B5EF4-FFF2-40B4-BE49-F238E27FC236}">
                <a16:creationId xmlns:a16="http://schemas.microsoft.com/office/drawing/2014/main" id="{A128D539-56F6-48F6-A789-5F7A16328BFE}"/>
              </a:ext>
            </a:extLst>
          </p:cNvPr>
          <p:cNvSpPr txBox="1"/>
          <p:nvPr/>
        </p:nvSpPr>
        <p:spPr>
          <a:xfrm>
            <a:off x="513226" y="2636912"/>
            <a:ext cx="2880000" cy="1508105"/>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❶</a:t>
            </a:r>
          </a:p>
          <a:p>
            <a:r>
              <a:rPr lang="ja-JP" altLang="en-US" sz="2000" b="1" dirty="0">
                <a:latin typeface="BIZ UDゴシック" panose="020B0400000000000000" pitchFamily="49" charset="-128"/>
                <a:ea typeface="BIZ UDゴシック" panose="020B0400000000000000" pitchFamily="49" charset="-128"/>
                <a:cs typeface="Meiryo" charset="-128"/>
              </a:rPr>
              <a:t>ご自身にあった</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行政サービスの検索が</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できます</a:t>
            </a:r>
            <a:endParaRPr lang="ja-JP" altLang="en-US" sz="2000"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38" name="テキスト ボックス 37">
            <a:extLst>
              <a:ext uri="{FF2B5EF4-FFF2-40B4-BE49-F238E27FC236}">
                <a16:creationId xmlns:a16="http://schemas.microsoft.com/office/drawing/2014/main" id="{E7004ABF-14BB-4978-BF09-2DB90ABB9AB0}"/>
              </a:ext>
            </a:extLst>
          </p:cNvPr>
          <p:cNvSpPr txBox="1"/>
          <p:nvPr/>
        </p:nvSpPr>
        <p:spPr>
          <a:xfrm>
            <a:off x="3203848" y="2636912"/>
            <a:ext cx="2880000" cy="1200329"/>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❷</a:t>
            </a:r>
          </a:p>
          <a:p>
            <a:r>
              <a:rPr lang="ja-JP" altLang="en-US" sz="2000" b="1" dirty="0">
                <a:latin typeface="BIZ UDゴシック" panose="020B0400000000000000" pitchFamily="49" charset="-128"/>
                <a:ea typeface="BIZ UDゴシック" panose="020B0400000000000000" pitchFamily="49" charset="-128"/>
                <a:cs typeface="Meiryo" charset="-128"/>
              </a:rPr>
              <a:t>手続書類をオンラインで作成できます</a:t>
            </a:r>
            <a:endParaRPr lang="ja-JP" altLang="en-US" sz="2000"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0" name="テキスト ボックス 39">
            <a:extLst>
              <a:ext uri="{FF2B5EF4-FFF2-40B4-BE49-F238E27FC236}">
                <a16:creationId xmlns:a16="http://schemas.microsoft.com/office/drawing/2014/main" id="{3A731F11-EA54-441C-88D0-BC48D3769C29}"/>
              </a:ext>
            </a:extLst>
          </p:cNvPr>
          <p:cNvSpPr txBox="1"/>
          <p:nvPr/>
        </p:nvSpPr>
        <p:spPr>
          <a:xfrm>
            <a:off x="5906165" y="2636912"/>
            <a:ext cx="2626648" cy="1446550"/>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❸</a:t>
            </a:r>
          </a:p>
          <a:p>
            <a:r>
              <a:rPr lang="ja-JP" altLang="en-US" sz="2000" b="1" dirty="0">
                <a:latin typeface="BIZ UDゴシック" panose="020B0400000000000000" pitchFamily="49" charset="-128"/>
                <a:ea typeface="BIZ UDゴシック" panose="020B0400000000000000" pitchFamily="49" charset="-128"/>
                <a:cs typeface="Meiryo" charset="-128"/>
              </a:rPr>
              <a:t>電子申請ができます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kumimoji="1" lang="en-US" altLang="ja-JP" sz="1200" b="1" dirty="0">
                <a:latin typeface="BIZ UDゴシック" panose="020B0400000000000000" pitchFamily="49" charset="-128"/>
                <a:ea typeface="BIZ UDゴシック" panose="020B0400000000000000" pitchFamily="49" charset="-128"/>
              </a:rPr>
              <a:t>※</a:t>
            </a:r>
            <a:r>
              <a:rPr kumimoji="1" lang="ja-JP" altLang="en-US" sz="1200" b="1" dirty="0">
                <a:latin typeface="BIZ UDゴシック" panose="020B0400000000000000" pitchFamily="49" charset="-128"/>
                <a:ea typeface="BIZ UDゴシック" panose="020B0400000000000000" pitchFamily="49" charset="-128"/>
              </a:rPr>
              <a:t>一部の手続きは、マイナンバー</a:t>
            </a:r>
            <a:endParaRPr kumimoji="1" lang="en-US" altLang="ja-JP" sz="1200" b="1" dirty="0">
              <a:latin typeface="BIZ UDゴシック" panose="020B0400000000000000" pitchFamily="49" charset="-128"/>
              <a:ea typeface="BIZ UDゴシック" panose="020B0400000000000000" pitchFamily="49" charset="-128"/>
            </a:endParaRPr>
          </a:p>
          <a:p>
            <a:r>
              <a:rPr kumimoji="1" lang="ja-JP" altLang="en-US" sz="1200" b="1" dirty="0">
                <a:latin typeface="BIZ UDゴシック" panose="020B0400000000000000" pitchFamily="49" charset="-128"/>
                <a:ea typeface="BIZ UDゴシック" panose="020B0400000000000000" pitchFamily="49" charset="-128"/>
              </a:rPr>
              <a:t>カードによる電子署名が必要な</a:t>
            </a:r>
            <a:endParaRPr kumimoji="1" lang="en-US" altLang="ja-JP" sz="1200" b="1" dirty="0">
              <a:latin typeface="BIZ UDゴシック" panose="020B0400000000000000" pitchFamily="49" charset="-128"/>
              <a:ea typeface="BIZ UDゴシック" panose="020B0400000000000000" pitchFamily="49" charset="-128"/>
            </a:endParaRPr>
          </a:p>
          <a:p>
            <a:r>
              <a:rPr kumimoji="1" lang="ja-JP" altLang="en-US" sz="1200" b="1" dirty="0">
                <a:latin typeface="BIZ UDゴシック" panose="020B0400000000000000" pitchFamily="49" charset="-128"/>
                <a:ea typeface="BIZ UDゴシック" panose="020B0400000000000000" pitchFamily="49" charset="-128"/>
              </a:rPr>
              <a:t>場合があります。</a:t>
            </a:r>
          </a:p>
        </p:txBody>
      </p:sp>
      <p:sp>
        <p:nvSpPr>
          <p:cNvPr id="44" name="テキスト ボックス 43">
            <a:extLst>
              <a:ext uri="{FF2B5EF4-FFF2-40B4-BE49-F238E27FC236}">
                <a16:creationId xmlns:a16="http://schemas.microsoft.com/office/drawing/2014/main" id="{28C26FEC-6998-4EF9-85CD-F2057CA245C1}"/>
              </a:ext>
            </a:extLst>
          </p:cNvPr>
          <p:cNvSpPr txBox="1"/>
          <p:nvPr/>
        </p:nvSpPr>
        <p:spPr>
          <a:xfrm>
            <a:off x="513166" y="5201324"/>
            <a:ext cx="2520000" cy="747897"/>
          </a:xfrm>
          <a:prstGeom prst="rect">
            <a:avLst/>
          </a:prstGeom>
          <a:noFill/>
        </p:spPr>
        <p:txBody>
          <a:bodyPr wrap="square" rtlCol="0">
            <a:spAutoFit/>
          </a:bodyPr>
          <a:lstStyle/>
          <a:p>
            <a:pPr>
              <a:lnSpc>
                <a:spcPct val="120000"/>
              </a:lnSpc>
            </a:pPr>
            <a:r>
              <a:rPr kumimoji="1" lang="ja-JP" altLang="en-US" sz="1200" b="1" dirty="0">
                <a:solidFill>
                  <a:srgbClr val="009650"/>
                </a:solidFill>
                <a:latin typeface="BIZ UDゴシック" panose="020B0400000000000000" pitchFamily="49" charset="-128"/>
                <a:ea typeface="BIZ UDゴシック" panose="020B0400000000000000" pitchFamily="49" charset="-128"/>
              </a:rPr>
              <a:t>お住まいの地域と各種条件で</a:t>
            </a:r>
            <a:endParaRPr kumimoji="1" lang="en-US" altLang="ja-JP" sz="1200" b="1" dirty="0">
              <a:solidFill>
                <a:srgbClr val="009650"/>
              </a:solidFill>
              <a:latin typeface="BIZ UDゴシック" panose="020B0400000000000000" pitchFamily="49" charset="-128"/>
              <a:ea typeface="BIZ UDゴシック" panose="020B0400000000000000" pitchFamily="49" charset="-128"/>
            </a:endParaRPr>
          </a:p>
          <a:p>
            <a:pPr>
              <a:lnSpc>
                <a:spcPct val="120000"/>
              </a:lnSpc>
            </a:pPr>
            <a:r>
              <a:rPr kumimoji="1" lang="ja-JP" altLang="en-US" sz="1200" b="1" dirty="0">
                <a:solidFill>
                  <a:srgbClr val="009650"/>
                </a:solidFill>
                <a:latin typeface="BIZ UDゴシック" panose="020B0400000000000000" pitchFamily="49" charset="-128"/>
                <a:ea typeface="BIZ UDゴシック" panose="020B0400000000000000" pitchFamily="49" charset="-128"/>
              </a:rPr>
              <a:t>検索すると、申請可能な手続きを</a:t>
            </a:r>
            <a:endParaRPr kumimoji="1" lang="en-US" altLang="ja-JP" sz="1200" b="1" dirty="0">
              <a:solidFill>
                <a:srgbClr val="009650"/>
              </a:solidFill>
              <a:latin typeface="BIZ UDゴシック" panose="020B0400000000000000" pitchFamily="49" charset="-128"/>
              <a:ea typeface="BIZ UDゴシック" panose="020B0400000000000000" pitchFamily="49" charset="-128"/>
            </a:endParaRPr>
          </a:p>
          <a:p>
            <a:pPr>
              <a:lnSpc>
                <a:spcPct val="120000"/>
              </a:lnSpc>
            </a:pPr>
            <a:r>
              <a:rPr kumimoji="1" lang="ja-JP" altLang="en-US" sz="1200" b="1" dirty="0">
                <a:solidFill>
                  <a:srgbClr val="009650"/>
                </a:solidFill>
                <a:latin typeface="BIZ UDゴシック" panose="020B0400000000000000" pitchFamily="49" charset="-128"/>
                <a:ea typeface="BIZ UDゴシック" panose="020B0400000000000000" pitchFamily="49" charset="-128"/>
              </a:rPr>
              <a:t>確認することができます。</a:t>
            </a:r>
          </a:p>
        </p:txBody>
      </p:sp>
      <p:sp>
        <p:nvSpPr>
          <p:cNvPr id="43" name="テキスト ボックス 42">
            <a:extLst>
              <a:ext uri="{FF2B5EF4-FFF2-40B4-BE49-F238E27FC236}">
                <a16:creationId xmlns:a16="http://schemas.microsoft.com/office/drawing/2014/main" id="{B5863524-2876-445E-B0A2-862C5A25F913}"/>
              </a:ext>
            </a:extLst>
          </p:cNvPr>
          <p:cNvSpPr txBox="1"/>
          <p:nvPr/>
        </p:nvSpPr>
        <p:spPr>
          <a:xfrm>
            <a:off x="3200705" y="5201324"/>
            <a:ext cx="2520000" cy="969496"/>
          </a:xfrm>
          <a:prstGeom prst="rect">
            <a:avLst/>
          </a:prstGeom>
          <a:noFill/>
        </p:spPr>
        <p:txBody>
          <a:bodyPr wrap="square" rtlCol="0">
            <a:spAutoFit/>
          </a:bodyPr>
          <a:lstStyle/>
          <a:p>
            <a:pPr>
              <a:lnSpc>
                <a:spcPct val="120000"/>
              </a:lnSpc>
            </a:pPr>
            <a:r>
              <a:rPr kumimoji="1" lang="ja-JP" altLang="en-US" sz="1200" b="1" dirty="0">
                <a:solidFill>
                  <a:srgbClr val="009650"/>
                </a:solidFill>
                <a:latin typeface="BIZ UDゴシック" panose="020B0400000000000000" pitchFamily="49" charset="-128"/>
                <a:ea typeface="BIZ UDゴシック" panose="020B0400000000000000" pitchFamily="49" charset="-128"/>
              </a:rPr>
              <a:t>手続きに必要な書類をオンラインで作成できます。申請内容は途中で保存し、お好きなタイミングで</a:t>
            </a:r>
            <a:endParaRPr kumimoji="1" lang="en-US" altLang="ja-JP" sz="1200" b="1" dirty="0">
              <a:solidFill>
                <a:srgbClr val="009650"/>
              </a:solidFill>
              <a:latin typeface="BIZ UDゴシック" panose="020B0400000000000000" pitchFamily="49" charset="-128"/>
              <a:ea typeface="BIZ UDゴシック" panose="020B0400000000000000" pitchFamily="49" charset="-128"/>
            </a:endParaRPr>
          </a:p>
          <a:p>
            <a:pPr>
              <a:lnSpc>
                <a:spcPct val="120000"/>
              </a:lnSpc>
            </a:pPr>
            <a:r>
              <a:rPr kumimoji="1" lang="ja-JP" altLang="en-US" sz="1200" b="1" dirty="0">
                <a:solidFill>
                  <a:srgbClr val="009650"/>
                </a:solidFill>
                <a:latin typeface="BIZ UDゴシック" panose="020B0400000000000000" pitchFamily="49" charset="-128"/>
                <a:ea typeface="BIZ UDゴシック" panose="020B0400000000000000" pitchFamily="49" charset="-128"/>
              </a:rPr>
              <a:t>再開することができます。</a:t>
            </a:r>
          </a:p>
        </p:txBody>
      </p:sp>
      <p:pic>
        <p:nvPicPr>
          <p:cNvPr id="6" name="図 5">
            <a:extLst>
              <a:ext uri="{FF2B5EF4-FFF2-40B4-BE49-F238E27FC236}">
                <a16:creationId xmlns:a16="http://schemas.microsoft.com/office/drawing/2014/main" id="{C97EFDE5-3249-4AF2-8812-3C194C733AFD}"/>
              </a:ext>
            </a:extLst>
          </p:cNvPr>
          <p:cNvPicPr>
            <a:picLocks noChangeAspect="1"/>
          </p:cNvPicPr>
          <p:nvPr/>
        </p:nvPicPr>
        <p:blipFill rotWithShape="1">
          <a:blip r:embed="rId4"/>
          <a:srcRect l="12757" t="76769" r="61251" b="9233"/>
          <a:stretch/>
        </p:blipFill>
        <p:spPr>
          <a:xfrm>
            <a:off x="6361092" y="4141977"/>
            <a:ext cx="0" cy="0"/>
          </a:xfrm>
          <a:prstGeom prst="rect">
            <a:avLst/>
          </a:prstGeom>
        </p:spPr>
      </p:pic>
      <p:sp>
        <p:nvSpPr>
          <p:cNvPr id="20" name="テキスト ボックス 19">
            <a:extLst>
              <a:ext uri="{FF2B5EF4-FFF2-40B4-BE49-F238E27FC236}">
                <a16:creationId xmlns:a16="http://schemas.microsoft.com/office/drawing/2014/main" id="{3D4F540D-DC6A-4292-9722-394DB759687B}"/>
              </a:ext>
            </a:extLst>
          </p:cNvPr>
          <p:cNvSpPr txBox="1"/>
          <p:nvPr/>
        </p:nvSpPr>
        <p:spPr>
          <a:xfrm>
            <a:off x="5906165" y="5201324"/>
            <a:ext cx="2952000" cy="1191095"/>
          </a:xfrm>
          <a:prstGeom prst="rect">
            <a:avLst/>
          </a:prstGeom>
          <a:noFill/>
        </p:spPr>
        <p:txBody>
          <a:bodyPr wrap="square" rtlCol="0">
            <a:spAutoFit/>
          </a:bodyPr>
          <a:lstStyle/>
          <a:p>
            <a:pPr>
              <a:lnSpc>
                <a:spcPct val="120000"/>
              </a:lnSpc>
            </a:pPr>
            <a:r>
              <a:rPr kumimoji="1" lang="ja-JP" altLang="en-US" sz="1200" b="1" dirty="0">
                <a:solidFill>
                  <a:srgbClr val="009650"/>
                </a:solidFill>
                <a:latin typeface="BIZ UDゴシック" panose="020B0400000000000000" pitchFamily="49" charset="-128"/>
                <a:ea typeface="BIZ UDゴシック" panose="020B0400000000000000" pitchFamily="49" charset="-128"/>
              </a:rPr>
              <a:t>作成した手続書類は、</a:t>
            </a:r>
            <a:endParaRPr kumimoji="1" lang="en-US" altLang="ja-JP" sz="1200" b="1" dirty="0">
              <a:solidFill>
                <a:srgbClr val="009650"/>
              </a:solidFill>
              <a:latin typeface="BIZ UDゴシック" panose="020B0400000000000000" pitchFamily="49" charset="-128"/>
              <a:ea typeface="BIZ UDゴシック" panose="020B0400000000000000" pitchFamily="49" charset="-128"/>
            </a:endParaRPr>
          </a:p>
          <a:p>
            <a:pPr>
              <a:lnSpc>
                <a:spcPct val="120000"/>
              </a:lnSpc>
            </a:pPr>
            <a:r>
              <a:rPr kumimoji="1" lang="ja-JP" altLang="en-US" sz="1200" b="1" dirty="0">
                <a:solidFill>
                  <a:srgbClr val="009650"/>
                </a:solidFill>
                <a:latin typeface="BIZ UDゴシック" panose="020B0400000000000000" pitchFamily="49" charset="-128"/>
                <a:ea typeface="BIZ UDゴシック" panose="020B0400000000000000" pitchFamily="49" charset="-128"/>
              </a:rPr>
              <a:t>オンラインで申請が可能です。</a:t>
            </a:r>
            <a:endParaRPr kumimoji="1" lang="en-US" altLang="ja-JP" sz="1200" b="1" dirty="0">
              <a:solidFill>
                <a:srgbClr val="009650"/>
              </a:solidFill>
              <a:latin typeface="BIZ UDゴシック" panose="020B0400000000000000" pitchFamily="49" charset="-128"/>
              <a:ea typeface="BIZ UDゴシック" panose="020B0400000000000000" pitchFamily="49" charset="-128"/>
            </a:endParaRPr>
          </a:p>
          <a:p>
            <a:pPr>
              <a:lnSpc>
                <a:spcPct val="120000"/>
              </a:lnSpc>
            </a:pPr>
            <a:r>
              <a:rPr kumimoji="1" lang="ja-JP" altLang="en-US" sz="1200" b="1" dirty="0">
                <a:solidFill>
                  <a:srgbClr val="009650"/>
                </a:solidFill>
                <a:latin typeface="BIZ UDゴシック" panose="020B0400000000000000" pitchFamily="49" charset="-128"/>
                <a:ea typeface="BIZ UDゴシック" panose="020B0400000000000000" pitchFamily="49" charset="-128"/>
              </a:rPr>
              <a:t>一部電子申請を受け付けていない</a:t>
            </a:r>
            <a:endParaRPr kumimoji="1" lang="en-US" altLang="ja-JP" sz="1200" b="1" dirty="0">
              <a:solidFill>
                <a:srgbClr val="009650"/>
              </a:solidFill>
              <a:latin typeface="BIZ UDゴシック" panose="020B0400000000000000" pitchFamily="49" charset="-128"/>
              <a:ea typeface="BIZ UDゴシック" panose="020B0400000000000000" pitchFamily="49" charset="-128"/>
            </a:endParaRPr>
          </a:p>
          <a:p>
            <a:pPr>
              <a:lnSpc>
                <a:spcPct val="120000"/>
              </a:lnSpc>
            </a:pPr>
            <a:r>
              <a:rPr kumimoji="1" lang="ja-JP" altLang="en-US" sz="1200" b="1" dirty="0">
                <a:solidFill>
                  <a:srgbClr val="009650"/>
                </a:solidFill>
                <a:latin typeface="BIZ UDゴシック" panose="020B0400000000000000" pitchFamily="49" charset="-128"/>
                <a:ea typeface="BIZ UDゴシック" panose="020B0400000000000000" pitchFamily="49" charset="-128"/>
              </a:rPr>
              <a:t>手続きについては、印刷して送付するか、</a:t>
            </a:r>
            <a:endParaRPr kumimoji="1" lang="en-US" altLang="ja-JP" sz="1200" b="1" dirty="0">
              <a:solidFill>
                <a:srgbClr val="009650"/>
              </a:solidFill>
              <a:latin typeface="BIZ UDゴシック" panose="020B0400000000000000" pitchFamily="49" charset="-128"/>
              <a:ea typeface="BIZ UDゴシック" panose="020B0400000000000000" pitchFamily="49" charset="-128"/>
            </a:endParaRPr>
          </a:p>
          <a:p>
            <a:pPr>
              <a:lnSpc>
                <a:spcPct val="120000"/>
              </a:lnSpc>
            </a:pPr>
            <a:r>
              <a:rPr kumimoji="1" lang="ja-JP" altLang="en-US" sz="1200" b="1" dirty="0">
                <a:solidFill>
                  <a:srgbClr val="009650"/>
                </a:solidFill>
                <a:latin typeface="BIZ UDゴシック" panose="020B0400000000000000" pitchFamily="49" charset="-128"/>
                <a:ea typeface="BIZ UDゴシック" panose="020B0400000000000000" pitchFamily="49" charset="-128"/>
              </a:rPr>
              <a:t>窓口に持参してください。</a:t>
            </a:r>
          </a:p>
        </p:txBody>
      </p:sp>
      <p:pic>
        <p:nvPicPr>
          <p:cNvPr id="21" name="図 20">
            <a:extLst>
              <a:ext uri="{FF2B5EF4-FFF2-40B4-BE49-F238E27FC236}">
                <a16:creationId xmlns:a16="http://schemas.microsoft.com/office/drawing/2014/main" id="{5AF53A5D-6927-449B-9EFA-6E675406C6A0}"/>
              </a:ext>
            </a:extLst>
          </p:cNvPr>
          <p:cNvPicPr>
            <a:picLocks noChangeAspect="1"/>
          </p:cNvPicPr>
          <p:nvPr/>
        </p:nvPicPr>
        <p:blipFill rotWithShape="1">
          <a:blip r:embed="rId4"/>
          <a:srcRect l="17342" t="3348" r="67599" b="81129"/>
          <a:stretch/>
        </p:blipFill>
        <p:spPr>
          <a:xfrm>
            <a:off x="1082985" y="4141978"/>
            <a:ext cx="0" cy="0"/>
          </a:xfrm>
          <a:prstGeom prst="rect">
            <a:avLst/>
          </a:prstGeom>
        </p:spPr>
      </p:pic>
      <p:pic>
        <p:nvPicPr>
          <p:cNvPr id="22" name="図 21">
            <a:extLst>
              <a:ext uri="{FF2B5EF4-FFF2-40B4-BE49-F238E27FC236}">
                <a16:creationId xmlns:a16="http://schemas.microsoft.com/office/drawing/2014/main" id="{0293701F-8AFE-4AC1-9C73-3F75C3AA3E7E}"/>
              </a:ext>
            </a:extLst>
          </p:cNvPr>
          <p:cNvPicPr>
            <a:picLocks noChangeAspect="1"/>
          </p:cNvPicPr>
          <p:nvPr/>
        </p:nvPicPr>
        <p:blipFill rotWithShape="1">
          <a:blip r:embed="rId4"/>
          <a:srcRect l="13872" t="39119" r="66651" b="43168"/>
          <a:stretch/>
        </p:blipFill>
        <p:spPr>
          <a:xfrm>
            <a:off x="3746103" y="4141978"/>
            <a:ext cx="0" cy="0"/>
          </a:xfrm>
          <a:prstGeom prst="rect">
            <a:avLst/>
          </a:prstGeom>
        </p:spPr>
      </p:pic>
      <p:sp>
        <p:nvSpPr>
          <p:cNvPr id="24" name="テキスト ボックス 23">
            <a:extLst>
              <a:ext uri="{FF2B5EF4-FFF2-40B4-BE49-F238E27FC236}">
                <a16:creationId xmlns:a16="http://schemas.microsoft.com/office/drawing/2014/main" id="{0BC5C168-5A38-4856-8BAE-A4FA5866ECCC}"/>
              </a:ext>
            </a:extLst>
          </p:cNvPr>
          <p:cNvSpPr txBox="1"/>
          <p:nvPr/>
        </p:nvSpPr>
        <p:spPr>
          <a:xfrm>
            <a:off x="323528" y="2185648"/>
            <a:ext cx="6468437" cy="307777"/>
          </a:xfrm>
          <a:prstGeom prst="rect">
            <a:avLst/>
          </a:prstGeom>
          <a:noFill/>
        </p:spPr>
        <p:txBody>
          <a:bodyPr wrap="none" rtlCol="0">
            <a:spAutoFit/>
          </a:bodyPr>
          <a:lstStyle/>
          <a:p>
            <a:pPr marL="177800"/>
            <a:r>
              <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行政機関により対応している手続きが異なります。予めご了承ください。</a:t>
            </a:r>
            <a:endParaRPr kumimoji="1" lang="ja-JP" altLang="en-US" b="1" dirty="0">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2265373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4"/>
          <a:stretch>
            <a:fillRect/>
          </a:stretch>
        </p:blipFill>
        <p:spPr>
          <a:xfrm>
            <a:off x="342900" y="980268"/>
            <a:ext cx="8458200" cy="4610100"/>
          </a:xfrm>
          <a:prstGeom prst="rect">
            <a:avLst/>
          </a:prstGeom>
        </p:spPr>
      </p:pic>
      <p:pic>
        <p:nvPicPr>
          <p:cNvPr id="3" name="図 2" descr="マイナポイント第2弾のロゴマーク">
            <a:extLst>
              <a:ext uri="{FF2B5EF4-FFF2-40B4-BE49-F238E27FC236}">
                <a16:creationId xmlns:a16="http://schemas.microsoft.com/office/drawing/2014/main" id="{C3AEAD48-5148-462F-B2E8-50F62F79597E}"/>
              </a:ext>
            </a:extLst>
          </p:cNvPr>
          <p:cNvPicPr>
            <a:picLocks noChangeAspect="1"/>
          </p:cNvPicPr>
          <p:nvPr/>
        </p:nvPicPr>
        <p:blipFill>
          <a:blip r:embed="rId5"/>
          <a:stretch>
            <a:fillRect/>
          </a:stretch>
        </p:blipFill>
        <p:spPr>
          <a:xfrm>
            <a:off x="4772800" y="4307898"/>
            <a:ext cx="987552" cy="505968"/>
          </a:xfrm>
          <a:prstGeom prst="rect">
            <a:avLst/>
          </a:prstGeom>
        </p:spPr>
      </p:pic>
      <p:graphicFrame>
        <p:nvGraphicFramePr>
          <p:cNvPr id="4" name="オブジェクト 3" hidden="1">
            <a:extLst>
              <a:ext uri="{FF2B5EF4-FFF2-40B4-BE49-F238E27FC236}">
                <a16:creationId xmlns:a16="http://schemas.microsoft.com/office/drawing/2014/main" id="{EC3FDDA6-3FE5-4802-A9E1-14FC1EAE462A}"/>
              </a:ext>
            </a:extLst>
          </p:cNvPr>
          <p:cNvGraphicFramePr>
            <a:graphicFrameLocks noChangeAspect="1"/>
          </p:cNvGraphicFramePr>
          <p:nvPr>
            <p:custDataLst>
              <p:tags r:id="rId1"/>
            </p:custDataLst>
            <p:extLst>
              <p:ext uri="{D42A27DB-BD31-4B8C-83A1-F6EECF244321}">
                <p14:modId xmlns:p14="http://schemas.microsoft.com/office/powerpoint/2010/main" val="29556251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6" imgW="554" imgH="551" progId="TCLayout.ActiveDocument.1">
                  <p:embed/>
                </p:oleObj>
              </mc:Choice>
              <mc:Fallback>
                <p:oleObj name="think-cell スライド" r:id="rId6" imgW="554" imgH="551" progId="TCLayout.ActiveDocument.1">
                  <p:embed/>
                  <p:pic>
                    <p:nvPicPr>
                      <p:cNvPr id="4" name="オブジェクト 3" hidden="1">
                        <a:extLst>
                          <a:ext uri="{FF2B5EF4-FFF2-40B4-BE49-F238E27FC236}">
                            <a16:creationId xmlns:a16="http://schemas.microsoft.com/office/drawing/2014/main" id="{EC3FDDA6-3FE5-4802-A9E1-14FC1EAE462A}"/>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7" name="タイトル 6">
            <a:extLst>
              <a:ext uri="{FF2B5EF4-FFF2-40B4-BE49-F238E27FC236}">
                <a16:creationId xmlns:a16="http://schemas.microsoft.com/office/drawing/2014/main" id="{E4BD2470-106A-4F12-BE8D-0354FD13CC1D}"/>
              </a:ext>
            </a:extLst>
          </p:cNvPr>
          <p:cNvSpPr>
            <a:spLocks noGrp="1"/>
          </p:cNvSpPr>
          <p:nvPr>
            <p:ph type="ctrTitle"/>
          </p:nvPr>
        </p:nvSpPr>
        <p:spPr>
          <a:xfrm>
            <a:off x="975568" y="484277"/>
            <a:ext cx="7160935" cy="584775"/>
          </a:xfrm>
        </p:spPr>
        <p:txBody>
          <a:bodyPr vert="horz" wrap="none">
            <a:spAutoFit/>
          </a:bodyPr>
          <a:lstStyle/>
          <a:p>
            <a:pPr algn="ctr">
              <a:lnSpc>
                <a:spcPct val="100000"/>
              </a:lnSpc>
            </a:pPr>
            <a:r>
              <a:rPr lang="ja-JP" altLang="en-US" dirty="0">
                <a:latin typeface="BIZ UDゴシック" panose="020B0400000000000000" pitchFamily="49" charset="-128"/>
                <a:ea typeface="BIZ UDゴシック" panose="020B0400000000000000" pitchFamily="49" charset="-128"/>
              </a:rPr>
              <a:t>マイナンバーカードで暮らしを便利に</a:t>
            </a:r>
          </a:p>
        </p:txBody>
      </p:sp>
      <p:pic>
        <p:nvPicPr>
          <p:cNvPr id="40" name="図 39" descr="スマートフォンをカードリーダーにかざすマイナちゃんのイラスト">
            <a:extLst>
              <a:ext uri="{FF2B5EF4-FFF2-40B4-BE49-F238E27FC236}">
                <a16:creationId xmlns:a16="http://schemas.microsoft.com/office/drawing/2014/main" id="{5898D263-4C77-4C96-9E9E-A8A81F3690D9}"/>
              </a:ext>
            </a:extLst>
          </p:cNvPr>
          <p:cNvPicPr>
            <a:picLocks noChangeAspect="1"/>
          </p:cNvPicPr>
          <p:nvPr/>
        </p:nvPicPr>
        <p:blipFill rotWithShape="1">
          <a:blip r:embed="rId8">
            <a:extLst>
              <a:ext uri="{28A0092B-C50C-407E-A947-70E740481C1C}">
                <a14:useLocalDpi xmlns:a14="http://schemas.microsoft.com/office/drawing/2010/main" val="0"/>
              </a:ext>
            </a:extLst>
          </a:blip>
          <a:srcRect l="10689" r="7243"/>
          <a:stretch/>
        </p:blipFill>
        <p:spPr>
          <a:xfrm>
            <a:off x="587608" y="3573016"/>
            <a:ext cx="816039" cy="1087200"/>
          </a:xfrm>
          <a:prstGeom prst="rect">
            <a:avLst/>
          </a:prstGeom>
          <a:solidFill>
            <a:schemeClr val="bg1"/>
          </a:solidFill>
        </p:spPr>
      </p:pic>
      <p:sp>
        <p:nvSpPr>
          <p:cNvPr id="47" name="テキスト ボックス 46">
            <a:extLst>
              <a:ext uri="{FF2B5EF4-FFF2-40B4-BE49-F238E27FC236}">
                <a16:creationId xmlns:a16="http://schemas.microsoft.com/office/drawing/2014/main" id="{A25C5697-D845-4151-889F-2823292DA831}"/>
              </a:ext>
            </a:extLst>
          </p:cNvPr>
          <p:cNvSpPr txBox="1"/>
          <p:nvPr/>
        </p:nvSpPr>
        <p:spPr>
          <a:xfrm>
            <a:off x="359752" y="2104124"/>
            <a:ext cx="1980000" cy="707886"/>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本人確認書類</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になる！</a:t>
            </a:r>
          </a:p>
        </p:txBody>
      </p:sp>
      <p:sp>
        <p:nvSpPr>
          <p:cNvPr id="48" name="テキスト ボックス 47">
            <a:extLst>
              <a:ext uri="{FF2B5EF4-FFF2-40B4-BE49-F238E27FC236}">
                <a16:creationId xmlns:a16="http://schemas.microsoft.com/office/drawing/2014/main" id="{B4FD62CF-5DC3-4F1E-9B7B-D4D4FD807AB7}"/>
              </a:ext>
            </a:extLst>
          </p:cNvPr>
          <p:cNvSpPr txBox="1"/>
          <p:nvPr/>
        </p:nvSpPr>
        <p:spPr>
          <a:xfrm>
            <a:off x="2477934" y="2095105"/>
            <a:ext cx="1980000" cy="707886"/>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健康保険証</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としても使える</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sp>
        <p:nvSpPr>
          <p:cNvPr id="49" name="テキスト ボックス 48">
            <a:extLst>
              <a:ext uri="{FF2B5EF4-FFF2-40B4-BE49-F238E27FC236}">
                <a16:creationId xmlns:a16="http://schemas.microsoft.com/office/drawing/2014/main" id="{915B1D2E-5B7C-4FC3-835D-204974B13352}"/>
              </a:ext>
            </a:extLst>
          </p:cNvPr>
          <p:cNvSpPr txBox="1"/>
          <p:nvPr/>
        </p:nvSpPr>
        <p:spPr>
          <a:xfrm>
            <a:off x="3600112" y="3279237"/>
            <a:ext cx="1980000" cy="1015663"/>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マイナ</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ポイントが</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もらえる</a:t>
            </a:r>
            <a:r>
              <a:rPr lang="en-US" altLang="ja-JP" sz="1200" b="1" dirty="0">
                <a:latin typeface="BIZ UDゴシック" panose="020B0400000000000000" pitchFamily="49" charset="-128"/>
                <a:ea typeface="BIZ UDゴシック" panose="020B0400000000000000" pitchFamily="49" charset="-128"/>
                <a:cs typeface="Meiryo" charset="-128"/>
              </a:rPr>
              <a:t>※1</a:t>
            </a:r>
            <a:endParaRPr kumimoji="1" lang="ja-JP" altLang="en-US" sz="1200" b="1" dirty="0">
              <a:latin typeface="BIZ UDゴシック" panose="020B0400000000000000" pitchFamily="49" charset="-128"/>
              <a:ea typeface="BIZ UDゴシック" panose="020B0400000000000000" pitchFamily="49" charset="-128"/>
              <a:cs typeface="Meiryo" charset="-128"/>
            </a:endParaRPr>
          </a:p>
        </p:txBody>
      </p:sp>
      <p:sp>
        <p:nvSpPr>
          <p:cNvPr id="50" name="テキスト ボックス 49">
            <a:extLst>
              <a:ext uri="{FF2B5EF4-FFF2-40B4-BE49-F238E27FC236}">
                <a16:creationId xmlns:a16="http://schemas.microsoft.com/office/drawing/2014/main" id="{F0A5F4AD-BC88-408F-B902-719D8189F024}"/>
              </a:ext>
            </a:extLst>
          </p:cNvPr>
          <p:cNvSpPr txBox="1"/>
          <p:nvPr/>
        </p:nvSpPr>
        <p:spPr>
          <a:xfrm>
            <a:off x="4644010" y="2031731"/>
            <a:ext cx="1980000" cy="1015663"/>
          </a:xfrm>
          <a:prstGeom prst="rect">
            <a:avLst/>
          </a:prstGeom>
          <a:noFill/>
        </p:spPr>
        <p:txBody>
          <a:bodyPr wrap="square" rtlCol="0">
            <a:spAutoFit/>
          </a:bodyPr>
          <a:lstStyle/>
          <a:p>
            <a:pPr algn="ctr"/>
            <a:r>
              <a:rPr lang="ja-JP" altLang="en-US" sz="2000" b="1" dirty="0">
                <a:latin typeface="BIZ UDゴシック" panose="020B0400000000000000" pitchFamily="49" charset="-128"/>
                <a:ea typeface="BIZ UDゴシック" panose="020B0400000000000000" pitchFamily="49" charset="-128"/>
                <a:cs typeface="Meiryo" charset="-128"/>
              </a:rPr>
              <a:t>オンラインで</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各種行政手続</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ができる</a:t>
            </a:r>
            <a:r>
              <a:rPr lang="en-US" altLang="ja-JP" sz="2000" b="1" dirty="0">
                <a:latin typeface="BIZ UDゴシック" panose="020B0400000000000000" pitchFamily="49" charset="-128"/>
                <a:ea typeface="BIZ UDゴシック" panose="020B0400000000000000" pitchFamily="49" charset="-128"/>
                <a:cs typeface="Meiryo" charset="-128"/>
              </a:rPr>
              <a:t> </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pic>
        <p:nvPicPr>
          <p:cNvPr id="52" name="図 51" descr="マイナポータルのオンライン画面を表すイラスト">
            <a:extLst>
              <a:ext uri="{FF2B5EF4-FFF2-40B4-BE49-F238E27FC236}">
                <a16:creationId xmlns:a16="http://schemas.microsoft.com/office/drawing/2014/main" id="{EB8CCCCF-B418-4D20-B5E3-8639597479C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72918" y="1349022"/>
            <a:ext cx="858124" cy="606073"/>
          </a:xfrm>
          <a:prstGeom prst="rect">
            <a:avLst/>
          </a:prstGeom>
        </p:spPr>
      </p:pic>
      <p:grpSp>
        <p:nvGrpSpPr>
          <p:cNvPr id="57" name="グループ化 56" descr="マイナンバーカード裏面の見本の画像">
            <a:extLst>
              <a:ext uri="{FF2B5EF4-FFF2-40B4-BE49-F238E27FC236}">
                <a16:creationId xmlns:a16="http://schemas.microsoft.com/office/drawing/2014/main" id="{20F76BFD-9E11-4381-819C-A616AF496FF3}"/>
              </a:ext>
            </a:extLst>
          </p:cNvPr>
          <p:cNvGrpSpPr/>
          <p:nvPr/>
        </p:nvGrpSpPr>
        <p:grpSpPr>
          <a:xfrm>
            <a:off x="4507459" y="5000386"/>
            <a:ext cx="1278656" cy="790522"/>
            <a:chOff x="5176367" y="3354034"/>
            <a:chExt cx="3035752" cy="1913782"/>
          </a:xfrm>
        </p:grpSpPr>
        <p:pic>
          <p:nvPicPr>
            <p:cNvPr id="58" name="図 57">
              <a:extLst>
                <a:ext uri="{FF2B5EF4-FFF2-40B4-BE49-F238E27FC236}">
                  <a16:creationId xmlns:a16="http://schemas.microsoft.com/office/drawing/2014/main" id="{547532C4-B7FB-4EE5-AB2A-37D7B8E9BD18}"/>
                </a:ext>
              </a:extLst>
            </p:cNvPr>
            <p:cNvPicPr>
              <a:picLocks noChangeAspect="1"/>
            </p:cNvPicPr>
            <p:nvPr/>
          </p:nvPicPr>
          <p:blipFill>
            <a:blip r:embed="rId10"/>
            <a:stretch>
              <a:fillRect/>
            </a:stretch>
          </p:blipFill>
          <p:spPr>
            <a:xfrm>
              <a:off x="5176367" y="3354034"/>
              <a:ext cx="3018791" cy="1913782"/>
            </a:xfrm>
            <a:prstGeom prst="rect">
              <a:avLst/>
            </a:prstGeom>
          </p:spPr>
        </p:pic>
        <p:sp>
          <p:nvSpPr>
            <p:cNvPr id="59" name="角丸四角形 29">
              <a:extLst>
                <a:ext uri="{FF2B5EF4-FFF2-40B4-BE49-F238E27FC236}">
                  <a16:creationId xmlns:a16="http://schemas.microsoft.com/office/drawing/2014/main" id="{DEC006D8-9F25-4815-B01D-9B5DCD1DA180}"/>
                </a:ext>
              </a:extLst>
            </p:cNvPr>
            <p:cNvSpPr/>
            <p:nvPr/>
          </p:nvSpPr>
          <p:spPr>
            <a:xfrm>
              <a:off x="5205095" y="3393581"/>
              <a:ext cx="3007024" cy="1874235"/>
            </a:xfrm>
            <a:prstGeom prst="roundRect">
              <a:avLst>
                <a:gd name="adj" fmla="val 433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60" name="グループ化 59" descr="マイナちゃんとマイキーくんのイラスト">
            <a:extLst>
              <a:ext uri="{FF2B5EF4-FFF2-40B4-BE49-F238E27FC236}">
                <a16:creationId xmlns:a16="http://schemas.microsoft.com/office/drawing/2014/main" id="{FB950988-E575-4992-8E2A-E4020725DD0F}"/>
              </a:ext>
            </a:extLst>
          </p:cNvPr>
          <p:cNvGrpSpPr>
            <a:grpSpLocks noChangeAspect="1"/>
          </p:cNvGrpSpPr>
          <p:nvPr/>
        </p:nvGrpSpPr>
        <p:grpSpPr>
          <a:xfrm>
            <a:off x="1882797" y="4810401"/>
            <a:ext cx="934994" cy="720000"/>
            <a:chOff x="2575093" y="5893933"/>
            <a:chExt cx="693150" cy="533766"/>
          </a:xfrm>
        </p:grpSpPr>
        <p:pic>
          <p:nvPicPr>
            <p:cNvPr id="61" name="図 60">
              <a:extLst>
                <a:ext uri="{FF2B5EF4-FFF2-40B4-BE49-F238E27FC236}">
                  <a16:creationId xmlns:a16="http://schemas.microsoft.com/office/drawing/2014/main" id="{5A623287-D6C0-4EC7-931A-A9AC3D012CB8}"/>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2575093" y="5893933"/>
              <a:ext cx="353680" cy="517233"/>
            </a:xfrm>
            <a:prstGeom prst="rect">
              <a:avLst/>
            </a:prstGeom>
          </p:spPr>
        </p:pic>
        <p:pic>
          <p:nvPicPr>
            <p:cNvPr id="62" name="図 61">
              <a:extLst>
                <a:ext uri="{FF2B5EF4-FFF2-40B4-BE49-F238E27FC236}">
                  <a16:creationId xmlns:a16="http://schemas.microsoft.com/office/drawing/2014/main" id="{86723CF6-E14D-4101-B384-A668F8D227F6}"/>
                </a:ext>
              </a:extLst>
            </p:cNvPr>
            <p:cNvPicPr>
              <a:picLocks noChangeAspect="1"/>
            </p:cNvPicPr>
            <p:nvPr/>
          </p:nvPicPr>
          <p:blipFill rotWithShape="1">
            <a:blip r:embed="rId12">
              <a:extLst>
                <a:ext uri="{28A0092B-C50C-407E-A947-70E740481C1C}">
                  <a14:useLocalDpi xmlns:a14="http://schemas.microsoft.com/office/drawing/2010/main" val="0"/>
                </a:ext>
              </a:extLst>
            </a:blip>
            <a:srcRect b="-1180"/>
            <a:stretch/>
          </p:blipFill>
          <p:spPr>
            <a:xfrm>
              <a:off x="2914563" y="6052149"/>
              <a:ext cx="353680" cy="375550"/>
            </a:xfrm>
            <a:prstGeom prst="rect">
              <a:avLst/>
            </a:prstGeom>
          </p:spPr>
        </p:pic>
      </p:grpSp>
      <p:pic>
        <p:nvPicPr>
          <p:cNvPr id="67" name="図 66" descr="e-taxのロゴマーク">
            <a:extLst>
              <a:ext uri="{FF2B5EF4-FFF2-40B4-BE49-F238E27FC236}">
                <a16:creationId xmlns:a16="http://schemas.microsoft.com/office/drawing/2014/main" id="{DC5C8DF9-9AB0-457C-A1BE-2272B7CB9111}"/>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0" b="97143" l="0" r="98347"/>
                    </a14:imgEffect>
                  </a14:imgLayer>
                </a14:imgProps>
              </a:ext>
              <a:ext uri="{28A0092B-C50C-407E-A947-70E740481C1C}">
                <a14:useLocalDpi xmlns:a14="http://schemas.microsoft.com/office/drawing/2010/main" val="0"/>
              </a:ext>
            </a:extLst>
          </a:blip>
          <a:stretch>
            <a:fillRect/>
          </a:stretch>
        </p:blipFill>
        <p:spPr>
          <a:xfrm>
            <a:off x="7184612" y="4174617"/>
            <a:ext cx="1266556" cy="599769"/>
          </a:xfrm>
          <a:prstGeom prst="rect">
            <a:avLst/>
          </a:prstGeom>
        </p:spPr>
      </p:pic>
      <p:pic>
        <p:nvPicPr>
          <p:cNvPr id="70" name="図 69" descr="マイナンバーカードを持つマイナちゃんのイラスト">
            <a:extLst>
              <a:ext uri="{FF2B5EF4-FFF2-40B4-BE49-F238E27FC236}">
                <a16:creationId xmlns:a16="http://schemas.microsoft.com/office/drawing/2014/main" id="{8C04DB92-C370-4C44-9017-56F0FB8D807A}"/>
              </a:ext>
            </a:extLst>
          </p:cNvPr>
          <p:cNvPicPr>
            <a:picLocks noChangeAspect="1"/>
          </p:cNvPicPr>
          <p:nvPr/>
        </p:nvPicPr>
        <p:blipFill rotWithShape="1">
          <a:blip r:embed="rId15">
            <a:extLst>
              <a:ext uri="{BEBA8EAE-BF5A-486C-A8C5-ECC9F3942E4B}">
                <a14:imgProps xmlns:a14="http://schemas.microsoft.com/office/drawing/2010/main">
                  <a14:imgLayer r:embed="rId16">
                    <a14:imgEffect>
                      <a14:backgroundRemoval t="13998" b="80386" l="2939" r="98413">
                        <a14:foregroundMark x1="37096" y1="18399" x2="48560" y2="71668"/>
                        <a14:foregroundMark x1="57378" y1="18944" x2="57025" y2="34241"/>
                        <a14:foregroundMark x1="89183" y1="52012" x2="88066" y2="78206"/>
                        <a14:foregroundMark x1="19812" y1="52557" x2="29394" y2="53353"/>
                      </a14:backgroundRemoval>
                    </a14:imgEffect>
                  </a14:imgLayer>
                </a14:imgProps>
              </a:ext>
              <a:ext uri="{28A0092B-C50C-407E-A947-70E740481C1C}">
                <a14:useLocalDpi xmlns:a14="http://schemas.microsoft.com/office/drawing/2010/main" val="0"/>
              </a:ext>
            </a:extLst>
          </a:blip>
          <a:srcRect t="14313" b="21185"/>
          <a:stretch/>
        </p:blipFill>
        <p:spPr>
          <a:xfrm>
            <a:off x="625330" y="1127891"/>
            <a:ext cx="994342" cy="899645"/>
          </a:xfrm>
          <a:prstGeom prst="rect">
            <a:avLst/>
          </a:prstGeom>
        </p:spPr>
      </p:pic>
      <p:sp>
        <p:nvSpPr>
          <p:cNvPr id="75" name="テキスト ボックス 74">
            <a:extLst>
              <a:ext uri="{FF2B5EF4-FFF2-40B4-BE49-F238E27FC236}">
                <a16:creationId xmlns:a16="http://schemas.microsoft.com/office/drawing/2014/main" id="{9AECBA20-9BE5-447C-B527-E83918CBF894}"/>
              </a:ext>
            </a:extLst>
          </p:cNvPr>
          <p:cNvSpPr txBox="1"/>
          <p:nvPr/>
        </p:nvSpPr>
        <p:spPr>
          <a:xfrm>
            <a:off x="1403647" y="3298721"/>
            <a:ext cx="1980000" cy="1015663"/>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コンビニ</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で各種証明書が</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取得できる</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grpSp>
        <p:nvGrpSpPr>
          <p:cNvPr id="76" name="グループ化 75" descr="受付に座っているマイナちゃんのイラスト">
            <a:extLst>
              <a:ext uri="{FF2B5EF4-FFF2-40B4-BE49-F238E27FC236}">
                <a16:creationId xmlns:a16="http://schemas.microsoft.com/office/drawing/2014/main" id="{7D5FB597-139C-4185-9D29-90E96273BE48}"/>
              </a:ext>
            </a:extLst>
          </p:cNvPr>
          <p:cNvGrpSpPr/>
          <p:nvPr/>
        </p:nvGrpSpPr>
        <p:grpSpPr>
          <a:xfrm>
            <a:off x="2960250" y="1009018"/>
            <a:ext cx="1108184" cy="1035283"/>
            <a:chOff x="3385544" y="1332173"/>
            <a:chExt cx="1108184" cy="1035283"/>
          </a:xfrm>
        </p:grpSpPr>
        <p:pic>
          <p:nvPicPr>
            <p:cNvPr id="77" name="図 76">
              <a:extLst>
                <a:ext uri="{FF2B5EF4-FFF2-40B4-BE49-F238E27FC236}">
                  <a16:creationId xmlns:a16="http://schemas.microsoft.com/office/drawing/2014/main" id="{89A5F2E5-6E36-4CD5-AE5F-AAC4BDC9249E}"/>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22111" b="70017" l="14879" r="84495">
                          <a14:foregroundMark x1="55756" y1="30430" x2="56774" y2="37353"/>
                          <a14:foregroundMark x1="43618" y1="30262" x2="46045" y2="38079"/>
                          <a14:foregroundMark x1="48238" y1="40704" x2="55991" y2="50251"/>
                          <a14:foregroundMark x1="24589" y1="47292" x2="24354" y2="50586"/>
                          <a14:foregroundMark x1="43618" y1="54048" x2="57478" y2="54048"/>
                        </a14:backgroundRemoval>
                      </a14:imgEffect>
                    </a14:imgLayer>
                  </a14:imgProps>
                </a:ext>
                <a:ext uri="{28A0092B-C50C-407E-A947-70E740481C1C}">
                  <a14:useLocalDpi xmlns:a14="http://schemas.microsoft.com/office/drawing/2010/main" val="0"/>
                </a:ext>
              </a:extLst>
            </a:blip>
            <a:srcRect l="13777" t="23775" r="15382" b="29038"/>
            <a:stretch/>
          </p:blipFill>
          <p:spPr>
            <a:xfrm>
              <a:off x="3385544" y="1332173"/>
              <a:ext cx="1108184" cy="1035283"/>
            </a:xfrm>
            <a:prstGeom prst="rect">
              <a:avLst/>
            </a:prstGeom>
          </p:spPr>
        </p:pic>
        <p:sp>
          <p:nvSpPr>
            <p:cNvPr id="109" name="テキスト ボックス 108">
              <a:extLst>
                <a:ext uri="{FF2B5EF4-FFF2-40B4-BE49-F238E27FC236}">
                  <a16:creationId xmlns:a16="http://schemas.microsoft.com/office/drawing/2014/main" id="{A4365763-27CA-411B-8972-7405AEC11E60}"/>
                </a:ext>
              </a:extLst>
            </p:cNvPr>
            <p:cNvSpPr txBox="1"/>
            <p:nvPr/>
          </p:nvSpPr>
          <p:spPr>
            <a:xfrm>
              <a:off x="3479023" y="2092547"/>
              <a:ext cx="948010" cy="215444"/>
            </a:xfrm>
            <a:prstGeom prst="rect">
              <a:avLst/>
            </a:prstGeom>
            <a:solidFill>
              <a:schemeClr val="accent2">
                <a:lumMod val="60000"/>
                <a:lumOff val="40000"/>
              </a:schemeClr>
            </a:solidFill>
            <a:ln>
              <a:noFill/>
            </a:ln>
          </p:spPr>
          <p:txBody>
            <a:bodyPr wrap="square" rtlCol="0">
              <a:spAutoFit/>
            </a:bodyPr>
            <a:lstStyle/>
            <a:p>
              <a:r>
                <a:rPr kumimoji="1" lang="ja-JP" altLang="en-US" sz="800" dirty="0">
                  <a:latin typeface="BIZ UDゴシック" panose="020B0400000000000000" pitchFamily="49" charset="-128"/>
                  <a:ea typeface="BIZ UDゴシック" panose="020B0400000000000000" pitchFamily="49" charset="-128"/>
                </a:rPr>
                <a:t>　　　○△受付</a:t>
              </a:r>
            </a:p>
          </p:txBody>
        </p:sp>
      </p:grpSp>
      <p:sp>
        <p:nvSpPr>
          <p:cNvPr id="65" name="テキスト ボックス 64">
            <a:extLst>
              <a:ext uri="{FF2B5EF4-FFF2-40B4-BE49-F238E27FC236}">
                <a16:creationId xmlns:a16="http://schemas.microsoft.com/office/drawing/2014/main" id="{6AC6B672-28EC-407A-9211-F4F56EB4A275}"/>
              </a:ext>
            </a:extLst>
          </p:cNvPr>
          <p:cNvSpPr txBox="1"/>
          <p:nvPr/>
        </p:nvSpPr>
        <p:spPr>
          <a:xfrm>
            <a:off x="6822237" y="2073042"/>
            <a:ext cx="1980000" cy="707886"/>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公金受取口座の</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登録ができる</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grpSp>
        <p:nvGrpSpPr>
          <p:cNvPr id="53" name="グループ化 52" descr="マイナンバーカード表面の見本の画像">
            <a:extLst>
              <a:ext uri="{FF2B5EF4-FFF2-40B4-BE49-F238E27FC236}">
                <a16:creationId xmlns:a16="http://schemas.microsoft.com/office/drawing/2014/main" id="{0879C03D-F135-42C8-90A3-5338A13CCC14}"/>
              </a:ext>
            </a:extLst>
          </p:cNvPr>
          <p:cNvGrpSpPr/>
          <p:nvPr/>
        </p:nvGrpSpPr>
        <p:grpSpPr>
          <a:xfrm>
            <a:off x="3106239" y="5008554"/>
            <a:ext cx="1259412" cy="790522"/>
            <a:chOff x="1094719" y="3698700"/>
            <a:chExt cx="3007024" cy="1889328"/>
          </a:xfrm>
        </p:grpSpPr>
        <p:pic>
          <p:nvPicPr>
            <p:cNvPr id="54" name="図 53">
              <a:extLst>
                <a:ext uri="{FF2B5EF4-FFF2-40B4-BE49-F238E27FC236}">
                  <a16:creationId xmlns:a16="http://schemas.microsoft.com/office/drawing/2014/main" id="{E25E1A29-BFF1-4B5A-80AD-0B537263CC4F}"/>
                </a:ext>
              </a:extLst>
            </p:cNvPr>
            <p:cNvPicPr>
              <a:picLocks noChangeAspect="1"/>
            </p:cNvPicPr>
            <p:nvPr/>
          </p:nvPicPr>
          <p:blipFill>
            <a:blip r:embed="rId19"/>
            <a:stretch>
              <a:fillRect/>
            </a:stretch>
          </p:blipFill>
          <p:spPr>
            <a:xfrm>
              <a:off x="1094719" y="3698700"/>
              <a:ext cx="3007024" cy="1889328"/>
            </a:xfrm>
            <a:prstGeom prst="rect">
              <a:avLst/>
            </a:prstGeom>
          </p:spPr>
        </p:pic>
        <p:sp>
          <p:nvSpPr>
            <p:cNvPr id="55" name="角丸四角形 5">
              <a:extLst>
                <a:ext uri="{FF2B5EF4-FFF2-40B4-BE49-F238E27FC236}">
                  <a16:creationId xmlns:a16="http://schemas.microsoft.com/office/drawing/2014/main" id="{143F5956-47BA-426A-9D34-AF11F2AF3865}"/>
                </a:ext>
              </a:extLst>
            </p:cNvPr>
            <p:cNvSpPr/>
            <p:nvPr/>
          </p:nvSpPr>
          <p:spPr>
            <a:xfrm>
              <a:off x="1094719" y="3713793"/>
              <a:ext cx="3007024" cy="1874235"/>
            </a:xfrm>
            <a:prstGeom prst="roundRect">
              <a:avLst>
                <a:gd name="adj" fmla="val 433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68" name="テキスト ボックス 67">
            <a:extLst>
              <a:ext uri="{FF2B5EF4-FFF2-40B4-BE49-F238E27FC236}">
                <a16:creationId xmlns:a16="http://schemas.microsoft.com/office/drawing/2014/main" id="{915B1D2E-5B7C-4FC3-835D-204974B13352}"/>
              </a:ext>
            </a:extLst>
          </p:cNvPr>
          <p:cNvSpPr txBox="1"/>
          <p:nvPr/>
        </p:nvSpPr>
        <p:spPr>
          <a:xfrm>
            <a:off x="5760352" y="3211982"/>
            <a:ext cx="1980000" cy="1323439"/>
          </a:xfrm>
          <a:prstGeom prst="rect">
            <a:avLst/>
          </a:prstGeom>
          <a:noFill/>
        </p:spPr>
        <p:txBody>
          <a:bodyPr wrap="square" rtlCol="0">
            <a:spAutoFit/>
          </a:bodyPr>
          <a:lstStyle/>
          <a:p>
            <a:pPr algn="ctr"/>
            <a:r>
              <a:rPr lang="en-US" altLang="ja-JP" sz="2000" b="1" dirty="0">
                <a:latin typeface="BIZ UDゴシック" panose="020B0400000000000000" pitchFamily="49" charset="-128"/>
                <a:ea typeface="BIZ UDゴシック" panose="020B0400000000000000" pitchFamily="49" charset="-128"/>
                <a:cs typeface="Meiryo" charset="-128"/>
              </a:rPr>
              <a:t>e-Tax</a:t>
            </a:r>
            <a:r>
              <a:rPr lang="ja-JP" altLang="en-US" sz="2000" b="1" dirty="0">
                <a:latin typeface="BIZ UDゴシック" panose="020B0400000000000000" pitchFamily="49" charset="-128"/>
                <a:ea typeface="BIZ UDゴシック" panose="020B0400000000000000" pitchFamily="49" charset="-128"/>
                <a:cs typeface="Meiryo" charset="-128"/>
              </a:rPr>
              <a:t>で</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確定申告の</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届出が自宅から</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できる</a:t>
            </a:r>
          </a:p>
        </p:txBody>
      </p:sp>
      <p:sp>
        <p:nvSpPr>
          <p:cNvPr id="5" name="テキスト ボックス 4">
            <a:extLst>
              <a:ext uri="{FF2B5EF4-FFF2-40B4-BE49-F238E27FC236}">
                <a16:creationId xmlns:a16="http://schemas.microsoft.com/office/drawing/2014/main" id="{3180E148-85FE-5CC8-139A-59CD6EBA11F0}"/>
              </a:ext>
            </a:extLst>
          </p:cNvPr>
          <p:cNvSpPr txBox="1"/>
          <p:nvPr/>
        </p:nvSpPr>
        <p:spPr>
          <a:xfrm>
            <a:off x="618399" y="5754309"/>
            <a:ext cx="2339102" cy="646331"/>
          </a:xfrm>
          <a:prstGeom prst="rect">
            <a:avLst/>
          </a:prstGeom>
          <a:noFill/>
        </p:spPr>
        <p:txBody>
          <a:bodyPr wrap="none" rtlCol="0">
            <a:spAutoFit/>
          </a:bodyPr>
          <a:lstStyle/>
          <a:p>
            <a:pPr marL="136800" indent="-136800"/>
            <a:r>
              <a:rPr kumimoji="1" lang="en-US" altLang="ja-JP" sz="1200" b="1" dirty="0">
                <a:latin typeface="BIZ UDゴシック" panose="020B0400000000000000" pitchFamily="49" charset="-128"/>
                <a:ea typeface="BIZ UDゴシック" panose="020B0400000000000000" pitchFamily="49" charset="-128"/>
              </a:rPr>
              <a:t>※</a:t>
            </a:r>
            <a:r>
              <a:rPr lang="ja-JP" altLang="en-US" sz="1200" b="1" dirty="0">
                <a:latin typeface="BIZ UDゴシック" panose="020B0400000000000000" pitchFamily="49" charset="-128"/>
                <a:ea typeface="BIZ UDゴシック" panose="020B0400000000000000" pitchFamily="49" charset="-128"/>
              </a:rPr>
              <a:t>１</a:t>
            </a:r>
            <a:r>
              <a:rPr kumimoji="1" lang="ja-JP" altLang="en-US" sz="1200" b="1" dirty="0">
                <a:latin typeface="BIZ UDゴシック" panose="020B0400000000000000" pitchFamily="49" charset="-128"/>
                <a:ea typeface="BIZ UDゴシック" panose="020B0400000000000000" pitchFamily="49" charset="-128"/>
              </a:rPr>
              <a:t>：令和４年１２月末までに</a:t>
            </a:r>
            <a:endParaRPr lang="en-US" altLang="ja-JP" sz="1200" b="1" dirty="0">
              <a:latin typeface="BIZ UDゴシック" panose="020B0400000000000000" pitchFamily="49" charset="-128"/>
              <a:ea typeface="BIZ UDゴシック" panose="020B0400000000000000" pitchFamily="49" charset="-128"/>
            </a:endParaRPr>
          </a:p>
          <a:p>
            <a:pPr marL="136800" indent="-136800"/>
            <a:r>
              <a:rPr kumimoji="1" lang="ja-JP" altLang="en-US" sz="1200" b="1" dirty="0">
                <a:latin typeface="BIZ UDゴシック" panose="020B0400000000000000" pitchFamily="49" charset="-128"/>
                <a:ea typeface="BIZ UDゴシック" panose="020B0400000000000000" pitchFamily="49" charset="-128"/>
              </a:rPr>
              <a:t>マイナンバーカードを</a:t>
            </a:r>
            <a:endParaRPr kumimoji="1" lang="en-US" altLang="ja-JP" sz="1200" b="1" dirty="0">
              <a:latin typeface="BIZ UDゴシック" panose="020B0400000000000000" pitchFamily="49" charset="-128"/>
              <a:ea typeface="BIZ UDゴシック" panose="020B0400000000000000" pitchFamily="49" charset="-128"/>
            </a:endParaRPr>
          </a:p>
          <a:p>
            <a:pPr marL="136800" indent="-136800"/>
            <a:r>
              <a:rPr kumimoji="1" lang="ja-JP" altLang="en-US" sz="1200" b="1" dirty="0">
                <a:latin typeface="BIZ UDゴシック" panose="020B0400000000000000" pitchFamily="49" charset="-128"/>
                <a:ea typeface="BIZ UDゴシック" panose="020B0400000000000000" pitchFamily="49" charset="-128"/>
              </a:rPr>
              <a:t>申請された方が対象です。</a:t>
            </a:r>
          </a:p>
        </p:txBody>
      </p:sp>
      <p:sp>
        <p:nvSpPr>
          <p:cNvPr id="6" name="テキスト ボックス 62">
            <a:extLst>
              <a:ext uri="{FF2B5EF4-FFF2-40B4-BE49-F238E27FC236}">
                <a16:creationId xmlns:a16="http://schemas.microsoft.com/office/drawing/2014/main" id="{70DFA3E0-BC25-414C-8835-D5943A80AFC9}"/>
              </a:ext>
            </a:extLst>
          </p:cNvPr>
          <p:cNvSpPr txBox="1"/>
          <p:nvPr/>
        </p:nvSpPr>
        <p:spPr>
          <a:xfrm>
            <a:off x="4365651" y="5874315"/>
            <a:ext cx="3804247" cy="400110"/>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kumimoji="1" lang="ja-JP" altLang="en-US" sz="1000" dirty="0">
                <a:latin typeface="メイリオ" panose="020B0604030504040204" pitchFamily="50" charset="-128"/>
                <a:ea typeface="メイリオ" panose="020B0604030504040204" pitchFamily="50" charset="-128"/>
              </a:rPr>
              <a:t>＜参考＞</a:t>
            </a:r>
            <a:r>
              <a:rPr lang="ja-JP" altLang="en-US" sz="1000" dirty="0">
                <a:latin typeface="メイリオ" panose="020B0604030504040204" pitchFamily="50" charset="-128"/>
                <a:ea typeface="メイリオ" panose="020B0604030504040204" pitchFamily="50" charset="-128"/>
              </a:rPr>
              <a:t>総務省のマイナンバーカードのホームページ</a:t>
            </a:r>
            <a:r>
              <a:rPr lang="en-US" altLang="ja-JP" sz="1000" dirty="0">
                <a:latin typeface="メイリオ" panose="020B0604030504040204" pitchFamily="50" charset="-128"/>
                <a:ea typeface="メイリオ" panose="020B0604030504040204" pitchFamily="50" charset="-128"/>
              </a:rPr>
              <a:t> </a:t>
            </a:r>
          </a:p>
          <a:p>
            <a:r>
              <a:rPr lang="en-US" altLang="ja-JP" sz="1000" b="1" u="sng" dirty="0">
                <a:solidFill>
                  <a:srgbClr val="0000FF"/>
                </a:solidFill>
                <a:latin typeface="Meiryo" charset="-128"/>
                <a:ea typeface="Meiryo" charset="-128"/>
                <a:cs typeface="Meiryo" charset="-128"/>
                <a:hlinkClick r:id="rId20"/>
              </a:rPr>
              <a:t>https://www.soumu.go.jp/kojinbango_card/03.html</a:t>
            </a:r>
            <a:endParaRPr lang="ja-JP" altLang="en-US" sz="1000" b="1" dirty="0">
              <a:latin typeface="Meiryo" charset="-128"/>
              <a:ea typeface="Meiryo" charset="-128"/>
              <a:cs typeface="Meiryo" charset="-128"/>
            </a:endParaRPr>
          </a:p>
        </p:txBody>
      </p:sp>
      <p:pic>
        <p:nvPicPr>
          <p:cNvPr id="8" name="図 7" descr="総務省のマイナンバーカードのホームページのQRコード">
            <a:extLst>
              <a:ext uri="{FF2B5EF4-FFF2-40B4-BE49-F238E27FC236}">
                <a16:creationId xmlns:a16="http://schemas.microsoft.com/office/drawing/2014/main" id="{8EE67651-3F50-4501-9273-ABEF311D5C05}"/>
              </a:ext>
            </a:extLst>
          </p:cNvPr>
          <p:cNvPicPr>
            <a:picLocks noChangeAspect="1"/>
          </p:cNvPicPr>
          <p:nvPr/>
        </p:nvPicPr>
        <p:blipFill>
          <a:blip r:embed="rId21"/>
          <a:stretch>
            <a:fillRect/>
          </a:stretch>
        </p:blipFill>
        <p:spPr>
          <a:xfrm>
            <a:off x="8068401" y="5730299"/>
            <a:ext cx="545722" cy="545722"/>
          </a:xfrm>
          <a:prstGeom prst="rect">
            <a:avLst/>
          </a:prstGeom>
        </p:spPr>
      </p:pic>
    </p:spTree>
    <p:extLst>
      <p:ext uri="{BB962C8B-B14F-4D97-AF65-F5344CB8AC3E}">
        <p14:creationId xmlns:p14="http://schemas.microsoft.com/office/powerpoint/2010/main" val="18893290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オブジェクト 7" hidden="1">
            <a:extLst>
              <a:ext uri="{FF2B5EF4-FFF2-40B4-BE49-F238E27FC236}">
                <a16:creationId xmlns:a16="http://schemas.microsoft.com/office/drawing/2014/main" id="{7CA526A8-2241-4ED1-900B-A43BE278F43B}"/>
              </a:ext>
            </a:extLst>
          </p:cNvPr>
          <p:cNvGraphicFramePr>
            <a:graphicFrameLocks noChangeAspect="1"/>
          </p:cNvGraphicFramePr>
          <p:nvPr>
            <p:custDataLst>
              <p:tags r:id="rId1"/>
            </p:custDataLst>
            <p:extLst>
              <p:ext uri="{D42A27DB-BD31-4B8C-83A1-F6EECF244321}">
                <p14:modId xmlns:p14="http://schemas.microsoft.com/office/powerpoint/2010/main" val="14144596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8" name="オブジェクト 7" hidden="1">
                        <a:extLst>
                          <a:ext uri="{FF2B5EF4-FFF2-40B4-BE49-F238E27FC236}">
                            <a16:creationId xmlns:a16="http://schemas.microsoft.com/office/drawing/2014/main" id="{7CA526A8-2241-4ED1-900B-A43BE278F43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サブタイトル 2"/>
          <p:cNvSpPr>
            <a:spLocks noGrp="1"/>
          </p:cNvSpPr>
          <p:nvPr>
            <p:ph type="subTitle" idx="1"/>
          </p:nvPr>
        </p:nvSpPr>
        <p:spPr>
          <a:xfrm>
            <a:off x="340122" y="1410183"/>
            <a:ext cx="8911414" cy="461665"/>
          </a:xfrm>
        </p:spPr>
        <p:txBody>
          <a:bodyPr wrap="none">
            <a:spAutoFit/>
          </a:bodyPr>
          <a:lstStyle/>
          <a:p>
            <a:pPr>
              <a:lnSpc>
                <a:spcPct val="100000"/>
              </a:lnSpc>
              <a:spcBef>
                <a:spcPts val="0"/>
              </a:spcBef>
            </a:pPr>
            <a:r>
              <a:rPr lang="ja-JP" altLang="en-US" spc="-150" dirty="0">
                <a:latin typeface="BIZ UDゴシック" panose="020B0400000000000000" pitchFamily="49" charset="-128"/>
                <a:ea typeface="BIZ UDゴシック" panose="020B0400000000000000" pitchFamily="49" charset="-128"/>
              </a:rPr>
              <a:t>「手続の検索・電子申請</a:t>
            </a:r>
            <a:r>
              <a:rPr lang="ja-JP" altLang="en-US" spc="-1000" dirty="0">
                <a:latin typeface="BIZ UDゴシック" panose="020B0400000000000000" pitchFamily="49" charset="-128"/>
                <a:ea typeface="BIZ UDゴシック" panose="020B0400000000000000" pitchFamily="49" charset="-128"/>
              </a:rPr>
              <a:t>」</a:t>
            </a:r>
            <a:r>
              <a:rPr lang="ja-JP" altLang="en-US" spc="-150" dirty="0">
                <a:latin typeface="BIZ UDゴシック" panose="020B0400000000000000" pitchFamily="49" charset="-128"/>
                <a:ea typeface="BIZ UDゴシック" panose="020B0400000000000000" pitchFamily="49" charset="-128"/>
              </a:rPr>
              <a:t>から</a:t>
            </a:r>
            <a:r>
              <a:rPr lang="ja-JP" altLang="en-US" spc="-1000" dirty="0">
                <a:latin typeface="BIZ UDゴシック" panose="020B0400000000000000" pitchFamily="49" charset="-128"/>
                <a:ea typeface="BIZ UDゴシック" panose="020B0400000000000000" pitchFamily="49" charset="-128"/>
              </a:rPr>
              <a:t>、</a:t>
            </a:r>
            <a:r>
              <a:rPr lang="ja-JP" altLang="en-US" spc="-150" dirty="0">
                <a:latin typeface="BIZ UDゴシック" panose="020B0400000000000000" pitchFamily="49" charset="-128"/>
                <a:ea typeface="BIZ UDゴシック" panose="020B0400000000000000" pitchFamily="49" charset="-128"/>
              </a:rPr>
              <a:t>簡単に利用することができます。</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50" name="テキスト ボックス 16">
            <a:extLst>
              <a:ext uri="{FF2B5EF4-FFF2-40B4-BE49-F238E27FC236}">
                <a16:creationId xmlns:a16="http://schemas.microsoft.com/office/drawing/2014/main" id="{4C173B87-ED37-4242-9729-18A7DF28675A}"/>
              </a:ext>
            </a:extLst>
          </p:cNvPr>
          <p:cNvSpPr txBox="1"/>
          <p:nvPr/>
        </p:nvSpPr>
        <p:spPr>
          <a:xfrm>
            <a:off x="405506" y="1858269"/>
            <a:ext cx="3200638" cy="3000821"/>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1600" b="1" dirty="0">
                <a:latin typeface="BIZ UDゴシック" panose="020B0400000000000000" pitchFamily="49" charset="-128"/>
                <a:ea typeface="BIZ UDゴシック" panose="020B0400000000000000" pitchFamily="49" charset="-128"/>
                <a:cs typeface="Meiryo" charset="-128"/>
              </a:rPr>
              <a:t>３本指のスクロールまたは </a:t>
            </a:r>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en-US" altLang="ja-JP" sz="1600" b="1" dirty="0">
                <a:latin typeface="BIZ UDゴシック" panose="020B0400000000000000" pitchFamily="49" charset="-128"/>
                <a:ea typeface="BIZ UDゴシック" panose="020B0400000000000000" pitchFamily="49" charset="-128"/>
                <a:cs typeface="Meiryo" charset="-128"/>
              </a:rPr>
              <a:t> </a:t>
            </a:r>
            <a:r>
              <a:rPr lang="ja-JP" altLang="en-US" sz="1600" b="1" dirty="0">
                <a:latin typeface="BIZ UDゴシック" panose="020B0400000000000000" pitchFamily="49" charset="-128"/>
                <a:ea typeface="BIZ UDゴシック" panose="020B0400000000000000" pitchFamily="49" charset="-128"/>
                <a:cs typeface="Meiryo" charset="-128"/>
              </a:rPr>
              <a:t>左右スワイプで「手続の検索</a:t>
            </a:r>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en-US" altLang="ja-JP" sz="1600" b="1" dirty="0">
                <a:latin typeface="BIZ UDゴシック" panose="020B0400000000000000" pitchFamily="49" charset="-128"/>
                <a:ea typeface="BIZ UDゴシック" panose="020B0400000000000000" pitchFamily="49" charset="-128"/>
                <a:cs typeface="Meiryo" charset="-128"/>
              </a:rPr>
              <a:t> </a:t>
            </a:r>
            <a:r>
              <a:rPr lang="ja-JP" altLang="en-US" sz="1600" b="1" dirty="0">
                <a:latin typeface="BIZ UDゴシック" panose="020B0400000000000000" pitchFamily="49" charset="-128"/>
                <a:ea typeface="BIZ UDゴシック" panose="020B0400000000000000" pitchFamily="49" charset="-128"/>
                <a:cs typeface="Meiryo" charset="-128"/>
              </a:rPr>
              <a:t>・電子申請</a:t>
            </a:r>
            <a:r>
              <a:rPr lang="ja-JP" altLang="en-US" sz="1600" b="1" spc="-75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をダブルタップ。 </a:t>
            </a:r>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en-US" altLang="ja-JP" sz="1600" b="1" dirty="0">
                <a:latin typeface="BIZ UDゴシック" panose="020B0400000000000000" pitchFamily="49" charset="-128"/>
                <a:ea typeface="BIZ UDゴシック" panose="020B0400000000000000" pitchFamily="49" charset="-128"/>
                <a:cs typeface="Meiryo" charset="-128"/>
              </a:rPr>
              <a:t> Safari</a:t>
            </a:r>
            <a:r>
              <a:rPr lang="ja-JP" altLang="en-US" sz="1600" b="1" dirty="0">
                <a:latin typeface="BIZ UDゴシック" panose="020B0400000000000000" pitchFamily="49" charset="-128"/>
                <a:ea typeface="BIZ UDゴシック" panose="020B0400000000000000" pitchFamily="49" charset="-128"/>
                <a:cs typeface="Meiryo" charset="-128"/>
              </a:rPr>
              <a:t>が開きます。</a:t>
            </a:r>
            <a:endParaRPr lang="en-US" altLang="ja-JP" sz="1600" b="1" dirty="0">
              <a:latin typeface="BIZ UDゴシック" panose="020B0400000000000000" pitchFamily="49" charset="-128"/>
              <a:ea typeface="BIZ UDゴシック" panose="020B0400000000000000" pitchFamily="49" charset="-128"/>
              <a:cs typeface="Meiryo" charset="-128"/>
            </a:endParaRPr>
          </a:p>
          <a:p>
            <a:pPr>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sz="1600" b="1" dirty="0">
                <a:latin typeface="BIZ UDゴシック" panose="020B0400000000000000" pitchFamily="49" charset="-128"/>
                <a:ea typeface="BIZ UDゴシック" panose="020B0400000000000000" pitchFamily="49" charset="-128"/>
              </a:rPr>
              <a:t>３本指のスクロールまたは</a:t>
            </a:r>
            <a:endParaRPr lang="en-US" altLang="ja-JP" sz="1600" b="1" dirty="0">
              <a:latin typeface="BIZ UDゴシック" panose="020B0400000000000000" pitchFamily="49" charset="-128"/>
              <a:ea typeface="BIZ UDゴシック" panose="020B0400000000000000" pitchFamily="49" charset="-128"/>
            </a:endParaRPr>
          </a:p>
          <a:p>
            <a:r>
              <a:rPr lang="en-US" altLang="ja-JP" sz="1600" b="1" dirty="0">
                <a:latin typeface="BIZ UDゴシック" panose="020B0400000000000000" pitchFamily="49" charset="-128"/>
                <a:ea typeface="BIZ UDゴシック" panose="020B0400000000000000" pitchFamily="49" charset="-128"/>
              </a:rPr>
              <a:t> </a:t>
            </a:r>
            <a:r>
              <a:rPr lang="ja-JP" altLang="en-US" sz="1600" b="1" dirty="0">
                <a:latin typeface="BIZ UDゴシック" panose="020B0400000000000000" pitchFamily="49" charset="-128"/>
                <a:ea typeface="BIZ UDゴシック" panose="020B0400000000000000" pitchFamily="49" charset="-128"/>
              </a:rPr>
              <a:t>左右スワイプで「郵便番号</a:t>
            </a:r>
            <a:endParaRPr lang="en-US" altLang="ja-JP" sz="1600" b="1" dirty="0">
              <a:latin typeface="BIZ UDゴシック" panose="020B0400000000000000" pitchFamily="49" charset="-128"/>
              <a:ea typeface="BIZ UDゴシック" panose="020B0400000000000000" pitchFamily="49" charset="-128"/>
            </a:endParaRPr>
          </a:p>
          <a:p>
            <a:r>
              <a:rPr lang="en-US" altLang="ja-JP" sz="1600" b="1" dirty="0">
                <a:latin typeface="BIZ UDゴシック" panose="020B0400000000000000" pitchFamily="49" charset="-128"/>
                <a:ea typeface="BIZ UDゴシック" panose="020B0400000000000000" pitchFamily="49" charset="-128"/>
              </a:rPr>
              <a:t> </a:t>
            </a:r>
            <a:r>
              <a:rPr lang="ja-JP" altLang="en-US" sz="1600" b="1" dirty="0">
                <a:latin typeface="BIZ UDゴシック" panose="020B0400000000000000" pitchFamily="49" charset="-128"/>
                <a:ea typeface="BIZ UDゴシック" panose="020B0400000000000000" pitchFamily="49" charset="-128"/>
              </a:rPr>
              <a:t>または市区町村名を入力　</a:t>
            </a:r>
            <a:endParaRPr lang="en-US" altLang="ja-JP" sz="1600" b="1" dirty="0">
              <a:latin typeface="BIZ UDゴシック" panose="020B0400000000000000" pitchFamily="49" charset="-128"/>
              <a:ea typeface="BIZ UDゴシック" panose="020B0400000000000000" pitchFamily="49" charset="-128"/>
            </a:endParaRPr>
          </a:p>
          <a:p>
            <a:r>
              <a:rPr lang="en-US" altLang="ja-JP" sz="1600" b="1" dirty="0">
                <a:latin typeface="BIZ UDゴシック" panose="020B0400000000000000" pitchFamily="49" charset="-128"/>
                <a:ea typeface="BIZ UDゴシック" panose="020B0400000000000000" pitchFamily="49" charset="-128"/>
              </a:rPr>
              <a:t> </a:t>
            </a:r>
            <a:r>
              <a:rPr lang="ja-JP" altLang="en-US" sz="1600" b="1" dirty="0">
                <a:latin typeface="BIZ UDゴシック" panose="020B0400000000000000" pitchFamily="49" charset="-128"/>
                <a:ea typeface="BIZ UDゴシック" panose="020B0400000000000000" pitchFamily="49" charset="-128"/>
              </a:rPr>
              <a:t>折りたたまれました」を探し</a:t>
            </a:r>
            <a:endParaRPr lang="en-US" altLang="ja-JP" sz="1600" b="1" dirty="0">
              <a:latin typeface="BIZ UDゴシック" panose="020B0400000000000000" pitchFamily="49" charset="-128"/>
              <a:ea typeface="BIZ UDゴシック" panose="020B0400000000000000" pitchFamily="49" charset="-128"/>
            </a:endParaRPr>
          </a:p>
          <a:p>
            <a:r>
              <a:rPr lang="en-US" altLang="ja-JP" sz="1600" b="1" dirty="0">
                <a:latin typeface="BIZ UDゴシック" panose="020B0400000000000000" pitchFamily="49" charset="-128"/>
                <a:ea typeface="BIZ UDゴシック" panose="020B0400000000000000" pitchFamily="49" charset="-128"/>
              </a:rPr>
              <a:t> </a:t>
            </a:r>
            <a:r>
              <a:rPr lang="ja-JP" altLang="en-US" sz="1600" b="1" dirty="0">
                <a:latin typeface="BIZ UDゴシック" panose="020B0400000000000000" pitchFamily="49" charset="-128"/>
                <a:ea typeface="BIZ UDゴシック" panose="020B0400000000000000" pitchFamily="49" charset="-128"/>
              </a:rPr>
              <a:t>ます。画面下半分にキーボード</a:t>
            </a:r>
            <a:endParaRPr lang="en-US" altLang="ja-JP" sz="1600" b="1" dirty="0">
              <a:latin typeface="BIZ UDゴシック" panose="020B0400000000000000" pitchFamily="49" charset="-128"/>
              <a:ea typeface="BIZ UDゴシック" panose="020B0400000000000000" pitchFamily="49" charset="-128"/>
            </a:endParaRPr>
          </a:p>
          <a:p>
            <a:r>
              <a:rPr lang="ja-JP" altLang="en-US" sz="1600" b="1" dirty="0">
                <a:latin typeface="BIZ UDゴシック" panose="020B0400000000000000" pitchFamily="49" charset="-128"/>
                <a:ea typeface="BIZ UDゴシック" panose="020B0400000000000000" pitchFamily="49" charset="-128"/>
              </a:rPr>
              <a:t> が表示されます。</a:t>
            </a:r>
            <a:endParaRPr lang="en-US" altLang="ja-JP" sz="1600" b="1" dirty="0">
              <a:latin typeface="BIZ UDゴシック" panose="020B0400000000000000" pitchFamily="49" charset="-128"/>
              <a:ea typeface="BIZ UDゴシック" panose="020B0400000000000000" pitchFamily="49" charset="-128"/>
              <a:cs typeface="Meiryo" charset="-128"/>
            </a:endParaRPr>
          </a:p>
        </p:txBody>
      </p:sp>
      <p:grpSp>
        <p:nvGrpSpPr>
          <p:cNvPr id="9" name="グループ化 8" descr="郵便番号又は市区町村の検索画面の画像">
            <a:extLst>
              <a:ext uri="{FF2B5EF4-FFF2-40B4-BE49-F238E27FC236}">
                <a16:creationId xmlns:a16="http://schemas.microsoft.com/office/drawing/2014/main" id="{891998A7-59E2-4B43-9C9C-E506BCA882EA}"/>
              </a:ext>
            </a:extLst>
          </p:cNvPr>
          <p:cNvGrpSpPr/>
          <p:nvPr/>
        </p:nvGrpSpPr>
        <p:grpSpPr>
          <a:xfrm>
            <a:off x="7192720" y="2153734"/>
            <a:ext cx="1609548" cy="2705356"/>
            <a:chOff x="6973263" y="2348880"/>
            <a:chExt cx="1609548" cy="2705356"/>
          </a:xfrm>
        </p:grpSpPr>
        <p:pic>
          <p:nvPicPr>
            <p:cNvPr id="41" name="図 40" descr="グラフィカル ユーザー インターフェイス, アプリケーション&#10;&#10;自動的に生成された説明">
              <a:extLst>
                <a:ext uri="{FF2B5EF4-FFF2-40B4-BE49-F238E27FC236}">
                  <a16:creationId xmlns:a16="http://schemas.microsoft.com/office/drawing/2014/main" id="{02A1409E-71FE-4371-81B5-0FB3FB9D3EAF}"/>
                </a:ext>
              </a:extLst>
            </p:cNvPr>
            <p:cNvPicPr>
              <a:picLocks noChangeAspect="1"/>
            </p:cNvPicPr>
            <p:nvPr/>
          </p:nvPicPr>
          <p:blipFill rotWithShape="1">
            <a:blip r:embed="rId6"/>
            <a:srcRect t="2476" b="3026"/>
            <a:stretch/>
          </p:blipFill>
          <p:spPr>
            <a:xfrm>
              <a:off x="6973263" y="2348880"/>
              <a:ext cx="1609548" cy="2705356"/>
            </a:xfrm>
            <a:prstGeom prst="rect">
              <a:avLst/>
            </a:prstGeom>
            <a:ln>
              <a:solidFill>
                <a:schemeClr val="tx1">
                  <a:lumMod val="50000"/>
                  <a:lumOff val="50000"/>
                </a:schemeClr>
              </a:solidFill>
            </a:ln>
          </p:spPr>
        </p:pic>
        <p:sp>
          <p:nvSpPr>
            <p:cNvPr id="40" name="正方形/長方形 39">
              <a:extLst>
                <a:ext uri="{FF2B5EF4-FFF2-40B4-BE49-F238E27FC236}">
                  <a16:creationId xmlns:a16="http://schemas.microsoft.com/office/drawing/2014/main" id="{00D838A1-523E-4ED8-AE2F-EB2C19936A29}"/>
                </a:ext>
              </a:extLst>
            </p:cNvPr>
            <p:cNvSpPr/>
            <p:nvPr/>
          </p:nvSpPr>
          <p:spPr>
            <a:xfrm>
              <a:off x="7072702" y="2937532"/>
              <a:ext cx="1387730" cy="94453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30" name="図形グループ 29"/>
          <p:cNvGrpSpPr>
            <a:grpSpLocks noChangeAspect="1"/>
          </p:cNvGrpSpPr>
          <p:nvPr/>
        </p:nvGrpSpPr>
        <p:grpSpPr>
          <a:xfrm rot="19322853">
            <a:off x="6738873" y="3104701"/>
            <a:ext cx="360000" cy="345916"/>
            <a:chOff x="2743754" y="4622188"/>
            <a:chExt cx="720000" cy="691832"/>
          </a:xfrm>
        </p:grpSpPr>
        <p:cxnSp>
          <p:nvCxnSpPr>
            <p:cNvPr id="31" name="直線コネクタ 30"/>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1" name="図形グループ 70">
            <a:extLst>
              <a:ext uri="{FF2B5EF4-FFF2-40B4-BE49-F238E27FC236}">
                <a16:creationId xmlns:a16="http://schemas.microsoft.com/office/drawing/2014/main" id="{0D6A8FA0-9940-4C33-9075-5D89393B5CEB}"/>
              </a:ext>
            </a:extLst>
          </p:cNvPr>
          <p:cNvGrpSpPr/>
          <p:nvPr/>
        </p:nvGrpSpPr>
        <p:grpSpPr>
          <a:xfrm>
            <a:off x="7006036" y="2546195"/>
            <a:ext cx="492444" cy="461665"/>
            <a:chOff x="7511986" y="2629648"/>
            <a:chExt cx="492444" cy="461665"/>
          </a:xfrm>
        </p:grpSpPr>
        <p:sp>
          <p:nvSpPr>
            <p:cNvPr id="72" name="円/楕円 7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3" name="正方形/長方形 72">
              <a:extLst>
                <a:ext uri="{FF2B5EF4-FFF2-40B4-BE49-F238E27FC236}">
                  <a16:creationId xmlns:a16="http://schemas.microsoft.com/office/drawing/2014/main" id="{8209E3C3-E98E-4C55-8189-B9952DF419BD}"/>
                </a:ext>
              </a:extLst>
            </p:cNvPr>
            <p:cNvSpPr/>
            <p:nvPr/>
          </p:nvSpPr>
          <p:spPr>
            <a:xfrm>
              <a:off x="7511986" y="262964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 name="グループ化 4" descr="「手続の検索・電子申請」が表示されているサービス一覧画面の画像">
            <a:extLst>
              <a:ext uri="{FF2B5EF4-FFF2-40B4-BE49-F238E27FC236}">
                <a16:creationId xmlns:a16="http://schemas.microsoft.com/office/drawing/2014/main" id="{109467B2-B0CB-4414-82B4-DD4FF7C1616C}"/>
              </a:ext>
            </a:extLst>
          </p:cNvPr>
          <p:cNvGrpSpPr/>
          <p:nvPr/>
        </p:nvGrpSpPr>
        <p:grpSpPr>
          <a:xfrm>
            <a:off x="3452124" y="2164422"/>
            <a:ext cx="1826975" cy="2759118"/>
            <a:chOff x="2886625" y="2348880"/>
            <a:chExt cx="1826975" cy="2759118"/>
          </a:xfrm>
        </p:grpSpPr>
        <p:pic>
          <p:nvPicPr>
            <p:cNvPr id="6" name="図 5">
              <a:extLst>
                <a:ext uri="{FF2B5EF4-FFF2-40B4-BE49-F238E27FC236}">
                  <a16:creationId xmlns:a16="http://schemas.microsoft.com/office/drawing/2014/main" id="{F99AB08B-2611-4E7E-A2E5-25BCD68608C8}"/>
                </a:ext>
              </a:extLst>
            </p:cNvPr>
            <p:cNvPicPr>
              <a:picLocks noChangeAspect="1"/>
            </p:cNvPicPr>
            <p:nvPr/>
          </p:nvPicPr>
          <p:blipFill rotWithShape="1">
            <a:blip r:embed="rId7"/>
            <a:srcRect t="3623"/>
            <a:stretch/>
          </p:blipFill>
          <p:spPr>
            <a:xfrm>
              <a:off x="3104053" y="2348880"/>
              <a:ext cx="1609547" cy="2759118"/>
            </a:xfrm>
            <a:prstGeom prst="rect">
              <a:avLst/>
            </a:prstGeom>
            <a:ln>
              <a:solidFill>
                <a:schemeClr val="tx1">
                  <a:lumMod val="50000"/>
                  <a:lumOff val="50000"/>
                </a:schemeClr>
              </a:solidFill>
            </a:ln>
          </p:spPr>
        </p:pic>
        <p:sp>
          <p:nvSpPr>
            <p:cNvPr id="39" name="正方形/長方形 38">
              <a:extLst>
                <a:ext uri="{FF2B5EF4-FFF2-40B4-BE49-F238E27FC236}">
                  <a16:creationId xmlns:a16="http://schemas.microsoft.com/office/drawing/2014/main" id="{D494F8D4-DC0C-4E88-BDBA-E3371D21EFF6}"/>
                </a:ext>
              </a:extLst>
            </p:cNvPr>
            <p:cNvSpPr/>
            <p:nvPr/>
          </p:nvSpPr>
          <p:spPr>
            <a:xfrm>
              <a:off x="3131840" y="3050746"/>
              <a:ext cx="1473421" cy="59427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77" name="図形グループ 76">
              <a:extLst>
                <a:ext uri="{FF2B5EF4-FFF2-40B4-BE49-F238E27FC236}">
                  <a16:creationId xmlns:a16="http://schemas.microsoft.com/office/drawing/2014/main" id="{0D6A8FA0-9940-4C33-9075-5D89393B5CEB}"/>
                </a:ext>
              </a:extLst>
            </p:cNvPr>
            <p:cNvGrpSpPr/>
            <p:nvPr/>
          </p:nvGrpSpPr>
          <p:grpSpPr>
            <a:xfrm>
              <a:off x="2886625" y="2783982"/>
              <a:ext cx="492443" cy="461665"/>
              <a:chOff x="7509088" y="2604594"/>
              <a:chExt cx="492443" cy="461665"/>
            </a:xfrm>
          </p:grpSpPr>
          <p:sp>
            <p:nvSpPr>
              <p:cNvPr id="78" name="円/楕円 77">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9" name="正方形/長方形 78">
                <a:extLst>
                  <a:ext uri="{FF2B5EF4-FFF2-40B4-BE49-F238E27FC236}">
                    <a16:creationId xmlns:a16="http://schemas.microsoft.com/office/drawing/2014/main" id="{8209E3C3-E98E-4C55-8189-B9952DF419BD}"/>
                  </a:ext>
                </a:extLst>
              </p:cNvPr>
              <p:cNvSpPr/>
              <p:nvPr/>
            </p:nvSpPr>
            <p:spPr>
              <a:xfrm>
                <a:off x="7509088" y="2604594"/>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grpSp>
        <p:nvGrpSpPr>
          <p:cNvPr id="7" name="グループ化 6" descr="「手続の検索・電子申請」画面で、下から上に指を動かしている画像">
            <a:extLst>
              <a:ext uri="{FF2B5EF4-FFF2-40B4-BE49-F238E27FC236}">
                <a16:creationId xmlns:a16="http://schemas.microsoft.com/office/drawing/2014/main" id="{5EB3F3DA-4D99-4DE5-879C-09B4A72DD907}"/>
              </a:ext>
            </a:extLst>
          </p:cNvPr>
          <p:cNvGrpSpPr/>
          <p:nvPr/>
        </p:nvGrpSpPr>
        <p:grpSpPr>
          <a:xfrm>
            <a:off x="5058710" y="3556139"/>
            <a:ext cx="2042815" cy="2780124"/>
            <a:chOff x="4672437" y="2348880"/>
            <a:chExt cx="2042815" cy="2780124"/>
          </a:xfrm>
        </p:grpSpPr>
        <p:pic>
          <p:nvPicPr>
            <p:cNvPr id="11" name="図 10" descr="テキスト, 手紙&#10;&#10;自動的に生成された説明">
              <a:extLst>
                <a:ext uri="{FF2B5EF4-FFF2-40B4-BE49-F238E27FC236}">
                  <a16:creationId xmlns:a16="http://schemas.microsoft.com/office/drawing/2014/main" id="{80F7B89D-272A-455E-B5FF-3ED443F933D0}"/>
                </a:ext>
              </a:extLst>
            </p:cNvPr>
            <p:cNvPicPr>
              <a:picLocks noChangeAspect="1"/>
            </p:cNvPicPr>
            <p:nvPr/>
          </p:nvPicPr>
          <p:blipFill rotWithShape="1">
            <a:blip r:embed="rId8"/>
            <a:srcRect t="2230" b="6430"/>
            <a:stretch/>
          </p:blipFill>
          <p:spPr>
            <a:xfrm>
              <a:off x="5004048" y="2348880"/>
              <a:ext cx="1711204" cy="2780124"/>
            </a:xfrm>
            <a:prstGeom prst="rect">
              <a:avLst/>
            </a:prstGeom>
            <a:ln>
              <a:solidFill>
                <a:schemeClr val="tx1">
                  <a:lumMod val="50000"/>
                  <a:lumOff val="50000"/>
                </a:schemeClr>
              </a:solidFill>
            </a:ln>
          </p:spPr>
        </p:pic>
        <p:grpSp>
          <p:nvGrpSpPr>
            <p:cNvPr id="74" name="図形グループ 73">
              <a:extLst>
                <a:ext uri="{FF2B5EF4-FFF2-40B4-BE49-F238E27FC236}">
                  <a16:creationId xmlns:a16="http://schemas.microsoft.com/office/drawing/2014/main" id="{0D6A8FA0-9940-4C33-9075-5D89393B5CEB}"/>
                </a:ext>
              </a:extLst>
            </p:cNvPr>
            <p:cNvGrpSpPr/>
            <p:nvPr/>
          </p:nvGrpSpPr>
          <p:grpSpPr>
            <a:xfrm>
              <a:off x="4672437" y="4324413"/>
              <a:ext cx="1372517" cy="646185"/>
              <a:chOff x="6524985" y="2734482"/>
              <a:chExt cx="1372517" cy="646185"/>
            </a:xfrm>
          </p:grpSpPr>
          <p:sp>
            <p:nvSpPr>
              <p:cNvPr id="75" name="円/楕円 74">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6" name="正方形/長方形 75">
                <a:extLst>
                  <a:ext uri="{FF2B5EF4-FFF2-40B4-BE49-F238E27FC236}">
                    <a16:creationId xmlns:a16="http://schemas.microsoft.com/office/drawing/2014/main" id="{8209E3C3-E98E-4C55-8189-B9952DF419BD}"/>
                  </a:ext>
                </a:extLst>
              </p:cNvPr>
              <p:cNvSpPr/>
              <p:nvPr/>
            </p:nvSpPr>
            <p:spPr>
              <a:xfrm>
                <a:off x="6524985" y="2919002"/>
                <a:ext cx="492443" cy="461665"/>
              </a:xfrm>
              <a:prstGeom prst="rect">
                <a:avLst/>
              </a:prstGeom>
            </p:spPr>
            <p:txBody>
              <a:bodyPr wrap="squar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sp>
        <p:nvSpPr>
          <p:cNvPr id="36" name="タイトル 1"/>
          <p:cNvSpPr>
            <a:spLocks noGrp="1"/>
          </p:cNvSpPr>
          <p:nvPr>
            <p:ph type="ctrTitle"/>
          </p:nvPr>
        </p:nvSpPr>
        <p:spPr>
          <a:xfrm>
            <a:off x="1389706" y="521737"/>
            <a:ext cx="7128792" cy="54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＜手続の</a:t>
            </a:r>
            <a:r>
              <a:rPr lang="ja-JP" altLang="en-US" spc="-300" dirty="0">
                <a:latin typeface="BIZ UDゴシック" panose="020B0400000000000000" pitchFamily="49" charset="-128"/>
                <a:ea typeface="BIZ UDゴシック" panose="020B0400000000000000" pitchFamily="49" charset="-128"/>
              </a:rPr>
              <a:t>検索・</a:t>
            </a:r>
            <a:r>
              <a:rPr lang="ja-JP" altLang="en-US" dirty="0">
                <a:latin typeface="BIZ UDゴシック" panose="020B0400000000000000" pitchFamily="49" charset="-128"/>
                <a:ea typeface="BIZ UDゴシック" panose="020B0400000000000000" pitchFamily="49" charset="-128"/>
              </a:rPr>
              <a:t>電子申請＞の使いかた</a:t>
            </a:r>
          </a:p>
        </p:txBody>
      </p:sp>
      <p:grpSp>
        <p:nvGrpSpPr>
          <p:cNvPr id="51" name="図形グループ 50"/>
          <p:cNvGrpSpPr>
            <a:grpSpLocks noChangeAspect="1"/>
          </p:cNvGrpSpPr>
          <p:nvPr/>
        </p:nvGrpSpPr>
        <p:grpSpPr>
          <a:xfrm rot="2293617">
            <a:off x="5351692" y="3088391"/>
            <a:ext cx="360000" cy="345916"/>
            <a:chOff x="2743754" y="4622188"/>
            <a:chExt cx="720000" cy="691832"/>
          </a:xfrm>
        </p:grpSpPr>
        <p:cxnSp>
          <p:nvCxnSpPr>
            <p:cNvPr id="52" name="直線コネクタ 51"/>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直線コネクタ 52"/>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テキスト ボックス 1">
            <a:extLst>
              <a:ext uri="{FF2B5EF4-FFF2-40B4-BE49-F238E27FC236}">
                <a16:creationId xmlns:a16="http://schemas.microsoft.com/office/drawing/2014/main" id="{AFE07E5F-BD19-961D-1031-D861139A7970}"/>
              </a:ext>
            </a:extLst>
          </p:cNvPr>
          <p:cNvSpPr txBox="1"/>
          <p:nvPr/>
        </p:nvSpPr>
        <p:spPr>
          <a:xfrm>
            <a:off x="399819" y="4834894"/>
            <a:ext cx="4554283" cy="1508105"/>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1600" b="1" dirty="0">
                <a:effectLst/>
                <a:latin typeface="BIZ UDPゴシック" panose="020B0400000000000000" pitchFamily="50" charset="-128"/>
                <a:ea typeface="BIZ UDPゴシック" panose="020B0400000000000000" pitchFamily="50" charset="-128"/>
              </a:rPr>
              <a:t>キーボードからお住まいの市区町村名を入力</a:t>
            </a:r>
            <a:endParaRPr lang="en-US" altLang="ja-JP" sz="1600" b="1" dirty="0">
              <a:effectLst/>
              <a:latin typeface="BIZ UDPゴシック" panose="020B0400000000000000" pitchFamily="50" charset="-128"/>
              <a:ea typeface="BIZ UDPゴシック" panose="020B0400000000000000" pitchFamily="50" charset="-128"/>
            </a:endParaRPr>
          </a:p>
          <a:p>
            <a:r>
              <a:rPr lang="en-US" altLang="ja-JP" sz="1600" b="1" dirty="0">
                <a:latin typeface="BIZ UDPゴシック" panose="020B0400000000000000" pitchFamily="50" charset="-128"/>
                <a:ea typeface="BIZ UDPゴシック" panose="020B0400000000000000" pitchFamily="50" charset="-128"/>
              </a:rPr>
              <a:t> </a:t>
            </a:r>
            <a:r>
              <a:rPr lang="ja-JP" altLang="en-US" sz="1600" b="1" dirty="0">
                <a:effectLst/>
                <a:latin typeface="BIZ UDPゴシック" panose="020B0400000000000000" pitchFamily="50" charset="-128"/>
                <a:ea typeface="BIZ UDPゴシック" panose="020B0400000000000000" pitchFamily="50" charset="-128"/>
              </a:rPr>
              <a:t>します。または、画面上のポップアップボタンを</a:t>
            </a:r>
            <a:endParaRPr lang="en-US" altLang="ja-JP" sz="1600" b="1" dirty="0">
              <a:effectLst/>
              <a:latin typeface="BIZ UDPゴシック" panose="020B0400000000000000" pitchFamily="50" charset="-128"/>
              <a:ea typeface="BIZ UDPゴシック" panose="020B0400000000000000" pitchFamily="50" charset="-128"/>
            </a:endParaRPr>
          </a:p>
          <a:p>
            <a:r>
              <a:rPr lang="en-US" altLang="ja-JP" sz="1600" b="1" dirty="0">
                <a:latin typeface="BIZ UDPゴシック" panose="020B0400000000000000" pitchFamily="50" charset="-128"/>
                <a:ea typeface="BIZ UDPゴシック" panose="020B0400000000000000" pitchFamily="50" charset="-128"/>
              </a:rPr>
              <a:t> </a:t>
            </a:r>
            <a:r>
              <a:rPr lang="ja-JP" altLang="en-US" sz="1600" b="1" dirty="0">
                <a:effectLst/>
                <a:latin typeface="BIZ UDPゴシック" panose="020B0400000000000000" pitchFamily="50" charset="-128"/>
                <a:ea typeface="BIZ UDPゴシック" panose="020B0400000000000000" pitchFamily="50" charset="-128"/>
              </a:rPr>
              <a:t>ダブルタップし、お住まいの都道府県と市区町村</a:t>
            </a:r>
            <a:endParaRPr lang="en-US" altLang="ja-JP" sz="1600" b="1" dirty="0">
              <a:effectLst/>
              <a:latin typeface="BIZ UDPゴシック" panose="020B0400000000000000" pitchFamily="50" charset="-128"/>
              <a:ea typeface="BIZ UDPゴシック" panose="020B0400000000000000" pitchFamily="50" charset="-128"/>
            </a:endParaRPr>
          </a:p>
          <a:p>
            <a:r>
              <a:rPr lang="en-US" altLang="ja-JP" sz="1600" b="1" dirty="0">
                <a:latin typeface="BIZ UDPゴシック" panose="020B0400000000000000" pitchFamily="50" charset="-128"/>
                <a:ea typeface="BIZ UDPゴシック" panose="020B0400000000000000" pitchFamily="50" charset="-128"/>
              </a:rPr>
              <a:t> </a:t>
            </a:r>
            <a:r>
              <a:rPr lang="ja-JP" altLang="en-US" sz="1600" b="1" dirty="0">
                <a:effectLst/>
                <a:latin typeface="BIZ UDPゴシック" panose="020B0400000000000000" pitchFamily="50" charset="-128"/>
                <a:ea typeface="BIZ UDPゴシック" panose="020B0400000000000000" pitchFamily="50" charset="-128"/>
              </a:rPr>
              <a:t>をそれぞれ選択します。選択するには</a:t>
            </a:r>
            <a:r>
              <a:rPr lang="en-US" altLang="ja-JP" sz="1600" b="1" dirty="0">
                <a:effectLst/>
                <a:latin typeface="BIZ UDPゴシック" panose="020B0400000000000000" pitchFamily="50" charset="-128"/>
                <a:ea typeface="BIZ UDPゴシック" panose="020B0400000000000000" pitchFamily="50" charset="-128"/>
              </a:rPr>
              <a:t>1</a:t>
            </a:r>
            <a:r>
              <a:rPr lang="ja-JP" altLang="en-US" sz="1600" b="1" dirty="0">
                <a:effectLst/>
                <a:latin typeface="BIZ UDPゴシック" panose="020B0400000000000000" pitchFamily="50" charset="-128"/>
                <a:ea typeface="BIZ UDPゴシック" panose="020B0400000000000000" pitchFamily="50" charset="-128"/>
              </a:rPr>
              <a:t>本指の上</a:t>
            </a:r>
            <a:endParaRPr lang="en-US" altLang="ja-JP" sz="1600" b="1" dirty="0">
              <a:effectLst/>
              <a:latin typeface="BIZ UDPゴシック" panose="020B0400000000000000" pitchFamily="50" charset="-128"/>
              <a:ea typeface="BIZ UDPゴシック" panose="020B0400000000000000" pitchFamily="50" charset="-128"/>
            </a:endParaRPr>
          </a:p>
          <a:p>
            <a:r>
              <a:rPr lang="en-US" altLang="ja-JP" sz="1600" b="1" dirty="0">
                <a:latin typeface="BIZ UDPゴシック" panose="020B0400000000000000" pitchFamily="50" charset="-128"/>
                <a:ea typeface="BIZ UDPゴシック" panose="020B0400000000000000" pitchFamily="50" charset="-128"/>
              </a:rPr>
              <a:t> </a:t>
            </a:r>
            <a:r>
              <a:rPr lang="ja-JP" altLang="en-US" sz="1600" b="1" dirty="0">
                <a:effectLst/>
                <a:latin typeface="BIZ UDPゴシック" panose="020B0400000000000000" pitchFamily="50" charset="-128"/>
                <a:ea typeface="BIZ UDPゴシック" panose="020B0400000000000000" pitchFamily="50" charset="-128"/>
              </a:rPr>
              <a:t>または下スワイプを使用します。</a:t>
            </a:r>
          </a:p>
        </p:txBody>
      </p:sp>
    </p:spTree>
    <p:extLst>
      <p:ext uri="{BB962C8B-B14F-4D97-AF65-F5344CB8AC3E}">
        <p14:creationId xmlns:p14="http://schemas.microsoft.com/office/powerpoint/2010/main" val="10068254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1DB396DE-8FB7-4DB0-8B69-39949ABE78D8}"/>
              </a:ext>
            </a:extLst>
          </p:cNvPr>
          <p:cNvGraphicFramePr>
            <a:graphicFrameLocks noChangeAspect="1"/>
          </p:cNvGraphicFramePr>
          <p:nvPr>
            <p:custDataLst>
              <p:tags r:id="rId1"/>
            </p:custDataLst>
            <p:extLst>
              <p:ext uri="{D42A27DB-BD31-4B8C-83A1-F6EECF244321}">
                <p14:modId xmlns:p14="http://schemas.microsoft.com/office/powerpoint/2010/main" val="19614478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2" name="オブジェクト 1" hidden="1">
                        <a:extLst>
                          <a:ext uri="{FF2B5EF4-FFF2-40B4-BE49-F238E27FC236}">
                            <a16:creationId xmlns:a16="http://schemas.microsoft.com/office/drawing/2014/main" id="{1DB396DE-8FB7-4DB0-8B69-39949ABE78D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8" name="図 7" descr="検索条件を設定する画面の画像">
            <a:extLst>
              <a:ext uri="{FF2B5EF4-FFF2-40B4-BE49-F238E27FC236}">
                <a16:creationId xmlns:a16="http://schemas.microsoft.com/office/drawing/2014/main" id="{8764885B-147E-4D43-B859-62B1EFCBB547}"/>
              </a:ext>
            </a:extLst>
          </p:cNvPr>
          <p:cNvPicPr>
            <a:picLocks noChangeAspect="1"/>
          </p:cNvPicPr>
          <p:nvPr/>
        </p:nvPicPr>
        <p:blipFill rotWithShape="1">
          <a:blip r:embed="rId6"/>
          <a:srcRect t="3202" b="4317"/>
          <a:stretch/>
        </p:blipFill>
        <p:spPr>
          <a:xfrm>
            <a:off x="3958398" y="1503281"/>
            <a:ext cx="2076767" cy="3416101"/>
          </a:xfrm>
          <a:prstGeom prst="rect">
            <a:avLst/>
          </a:prstGeom>
          <a:ln w="9525">
            <a:solidFill>
              <a:schemeClr val="tx1">
                <a:lumMod val="50000"/>
                <a:lumOff val="50000"/>
              </a:schemeClr>
            </a:solidFill>
          </a:ln>
        </p:spPr>
      </p:pic>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28" name="正方形/長方形 27"/>
          <p:cNvSpPr/>
          <p:nvPr/>
        </p:nvSpPr>
        <p:spPr>
          <a:xfrm>
            <a:off x="3923477" y="4525192"/>
            <a:ext cx="2111688" cy="37465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3" name="正方形/長方形 52"/>
          <p:cNvSpPr/>
          <p:nvPr/>
        </p:nvSpPr>
        <p:spPr>
          <a:xfrm>
            <a:off x="3969298" y="2132856"/>
            <a:ext cx="2065867" cy="23302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4" name="正方形/長方形 53"/>
          <p:cNvSpPr/>
          <p:nvPr/>
        </p:nvSpPr>
        <p:spPr>
          <a:xfrm>
            <a:off x="4131702" y="3831124"/>
            <a:ext cx="203060" cy="2510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5" name="正方形/長方形 54"/>
          <p:cNvSpPr/>
          <p:nvPr/>
        </p:nvSpPr>
        <p:spPr>
          <a:xfrm>
            <a:off x="4131702" y="4186068"/>
            <a:ext cx="210464" cy="2510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4" name="テキスト ボックス 33">
            <a:extLst>
              <a:ext uri="{FF2B5EF4-FFF2-40B4-BE49-F238E27FC236}">
                <a16:creationId xmlns:a16="http://schemas.microsoft.com/office/drawing/2014/main" id="{BDECFE44-A5E5-4129-9FC4-D088E6D8A84D}"/>
              </a:ext>
            </a:extLst>
          </p:cNvPr>
          <p:cNvSpPr txBox="1"/>
          <p:nvPr/>
        </p:nvSpPr>
        <p:spPr>
          <a:xfrm>
            <a:off x="389670" y="1559803"/>
            <a:ext cx="3837294" cy="2846933"/>
          </a:xfrm>
          <a:prstGeom prst="rect">
            <a:avLst/>
          </a:prstGeom>
          <a:noFill/>
        </p:spPr>
        <p:txBody>
          <a:bodyPr wrap="square" rtlCol="0">
            <a:spAutoFit/>
          </a:bodyPr>
          <a:lstStyle/>
          <a:p>
            <a:pPr marL="489600" indent="-489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ja-JP" altLang="en-US" b="1" dirty="0">
                <a:latin typeface="BIZ UDゴシック" panose="020B0400000000000000" pitchFamily="49" charset="-128"/>
                <a:ea typeface="BIZ UDゴシック" panose="020B0400000000000000" pitchFamily="49" charset="-128"/>
                <a:cs typeface="Meiryo" charset="-128"/>
              </a:rPr>
              <a:t>探したいカテゴリー</a:t>
            </a:r>
            <a:r>
              <a:rPr lang="en-US" altLang="ja-JP" sz="2000" b="1" baseline="300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で</a:t>
            </a:r>
            <a:endParaRPr lang="en-US" altLang="ja-JP" b="1" dirty="0">
              <a:latin typeface="BIZ UDゴシック" panose="020B0400000000000000" pitchFamily="49" charset="-128"/>
              <a:ea typeface="BIZ UDゴシック" panose="020B0400000000000000" pitchFamily="49" charset="-128"/>
              <a:cs typeface="Meiryo" charset="-128"/>
            </a:endParaRPr>
          </a:p>
          <a:p>
            <a:pPr marL="489600" indent="-489600"/>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 ダブルタップしてチェック</a:t>
            </a:r>
            <a:endParaRPr lang="en-US" altLang="ja-JP" b="1"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b="1" dirty="0">
                <a:latin typeface="BIZ UDゴシック" panose="020B0400000000000000" pitchFamily="49" charset="-128"/>
                <a:ea typeface="BIZ UDゴシック" panose="020B0400000000000000" pitchFamily="49" charset="-128"/>
                <a:cs typeface="Meiryo" charset="-128"/>
              </a:rPr>
              <a:t>　 をつけます。</a:t>
            </a:r>
            <a:endParaRPr lang="en-US" altLang="ja-JP" b="1" dirty="0">
              <a:latin typeface="BIZ UDゴシック" panose="020B0400000000000000" pitchFamily="49" charset="-128"/>
              <a:ea typeface="BIZ UDゴシック" panose="020B0400000000000000" pitchFamily="49" charset="-128"/>
              <a:cs typeface="Meiryo" charset="-128"/>
            </a:endParaRPr>
          </a:p>
          <a:p>
            <a:pPr marL="489600" indent="-489600">
              <a:spcBef>
                <a:spcPts val="600"/>
              </a:spcBef>
            </a:pPr>
            <a:r>
              <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市区町村によって表示される</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489600" indent="-489600"/>
            <a:r>
              <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　　カテゴリーは異なります</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489600" marR="0" lvl="0" indent="-489600" algn="l" defTabSz="914400" rtl="0" eaLnBrk="1" fontAlgn="auto" latinLnBrk="0" hangingPunct="1">
              <a:spcBef>
                <a:spcPts val="0"/>
              </a:spcBef>
              <a:spcAft>
                <a:spcPts val="0"/>
              </a:spcAft>
              <a:buClrTx/>
              <a:buSzTx/>
              <a:buFontTx/>
              <a:buNone/>
              <a:tabLst/>
              <a:defRPr/>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b="1" dirty="0">
                <a:latin typeface="BIZ UDゴシック" panose="020B0400000000000000" pitchFamily="49" charset="-128"/>
                <a:ea typeface="BIZ UDゴシック" panose="020B0400000000000000" pitchFamily="49" charset="-128"/>
                <a:cs typeface="Meiryo" charset="-128"/>
              </a:rPr>
              <a:t>スワイプで「この条件で</a:t>
            </a:r>
            <a:endParaRPr lang="en-US" altLang="ja-JP" b="1" dirty="0">
              <a:latin typeface="BIZ UDゴシック" panose="020B0400000000000000" pitchFamily="49" charset="-128"/>
              <a:ea typeface="BIZ UDゴシック" panose="020B0400000000000000" pitchFamily="49" charset="-128"/>
              <a:cs typeface="Meiryo" charset="-128"/>
            </a:endParaRPr>
          </a:p>
          <a:p>
            <a:pPr marL="489600" marR="0" lvl="0" indent="-489600" algn="l" defTabSz="914400" rtl="0" eaLnBrk="1" fontAlgn="auto" latinLnBrk="0" hangingPunct="1">
              <a:spcBef>
                <a:spcPts val="0"/>
              </a:spcBef>
              <a:spcAft>
                <a:spcPts val="0"/>
              </a:spcAft>
              <a:buClrTx/>
              <a:buSzTx/>
              <a:buFontTx/>
              <a:buNone/>
              <a:tabLst/>
              <a:defRPr/>
            </a:pPr>
            <a:r>
              <a:rPr lang="ja-JP" altLang="en-US" b="1" dirty="0">
                <a:latin typeface="BIZ UDゴシック" panose="020B0400000000000000" pitchFamily="49" charset="-128"/>
                <a:ea typeface="BIZ UDゴシック" panose="020B0400000000000000" pitchFamily="49" charset="-128"/>
                <a:cs typeface="Meiryo" charset="-128"/>
              </a:rPr>
              <a:t>　 検索」に移動し、ダブル</a:t>
            </a:r>
            <a:endParaRPr lang="en-US" altLang="ja-JP" b="1" dirty="0">
              <a:latin typeface="BIZ UDゴシック" panose="020B0400000000000000" pitchFamily="49" charset="-128"/>
              <a:ea typeface="BIZ UDゴシック" panose="020B0400000000000000" pitchFamily="49" charset="-128"/>
              <a:cs typeface="Meiryo" charset="-128"/>
            </a:endParaRPr>
          </a:p>
          <a:p>
            <a:pPr marL="489600" marR="0" lvl="0" indent="-489600" algn="l" defTabSz="914400" rtl="0" eaLnBrk="1" fontAlgn="auto" latinLnBrk="0" hangingPunct="1">
              <a:spcBef>
                <a:spcPts val="0"/>
              </a:spcBef>
              <a:spcAft>
                <a:spcPts val="0"/>
              </a:spcAft>
              <a:buClrTx/>
              <a:buSzTx/>
              <a:buFontTx/>
              <a:buNone/>
              <a:tabLst/>
              <a:defRPr/>
            </a:pPr>
            <a:r>
              <a:rPr lang="ja-JP" altLang="en-US" b="1" dirty="0">
                <a:latin typeface="BIZ UDゴシック" panose="020B0400000000000000" pitchFamily="49" charset="-128"/>
                <a:ea typeface="BIZ UDゴシック" panose="020B0400000000000000" pitchFamily="49" charset="-128"/>
                <a:cs typeface="Meiryo" charset="-128"/>
              </a:rPr>
              <a:t>　 タップ。</a:t>
            </a:r>
            <a:endParaRPr lang="en-US" altLang="ja-JP" b="1" dirty="0">
              <a:latin typeface="BIZ UDゴシック" panose="020B0400000000000000" pitchFamily="49" charset="-128"/>
              <a:ea typeface="BIZ UDゴシック" panose="020B0400000000000000" pitchFamily="49" charset="-128"/>
              <a:cs typeface="Meiryo" charset="-128"/>
            </a:endParaRPr>
          </a:p>
          <a:p>
            <a:endParaRPr lang="en-US" altLang="ja-JP" sz="1800" b="1" dirty="0">
              <a:latin typeface="BIZ UDゴシック" panose="020B0400000000000000" pitchFamily="49" charset="-128"/>
              <a:ea typeface="BIZ UDゴシック" panose="020B0400000000000000" pitchFamily="49" charset="-128"/>
              <a:cs typeface="Meiryo" charset="-128"/>
            </a:endParaRPr>
          </a:p>
        </p:txBody>
      </p:sp>
      <p:pic>
        <p:nvPicPr>
          <p:cNvPr id="17" name="図 16" descr="スマートフォンを使っているマイナちゃんのイラスト">
            <a:extLst>
              <a:ext uri="{FF2B5EF4-FFF2-40B4-BE49-F238E27FC236}">
                <a16:creationId xmlns:a16="http://schemas.microsoft.com/office/drawing/2014/main" id="{CDB0660F-4849-4A4D-8F5E-F4D7A058198B}"/>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771354" y="4229221"/>
            <a:ext cx="1109928" cy="1980461"/>
          </a:xfrm>
          <a:prstGeom prst="rect">
            <a:avLst/>
          </a:prstGeom>
        </p:spPr>
      </p:pic>
      <p:grpSp>
        <p:nvGrpSpPr>
          <p:cNvPr id="35" name="図形グループ 34">
            <a:extLst>
              <a:ext uri="{FF2B5EF4-FFF2-40B4-BE49-F238E27FC236}">
                <a16:creationId xmlns:a16="http://schemas.microsoft.com/office/drawing/2014/main" id="{0D6A8FA0-9940-4C33-9075-5D89393B5CEB}"/>
              </a:ext>
            </a:extLst>
          </p:cNvPr>
          <p:cNvGrpSpPr/>
          <p:nvPr/>
        </p:nvGrpSpPr>
        <p:grpSpPr>
          <a:xfrm>
            <a:off x="3751612" y="4436278"/>
            <a:ext cx="492443" cy="461665"/>
            <a:chOff x="7517412" y="2626086"/>
            <a:chExt cx="492443" cy="461665"/>
          </a:xfrm>
        </p:grpSpPr>
        <p:sp>
          <p:nvSpPr>
            <p:cNvPr id="36" name="円/楕円 35">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8" name="正方形/長方形 37">
              <a:extLst>
                <a:ext uri="{FF2B5EF4-FFF2-40B4-BE49-F238E27FC236}">
                  <a16:creationId xmlns:a16="http://schemas.microsoft.com/office/drawing/2014/main" id="{8209E3C3-E98E-4C55-8189-B9952DF419BD}"/>
                </a:ext>
              </a:extLst>
            </p:cNvPr>
            <p:cNvSpPr/>
            <p:nvPr/>
          </p:nvSpPr>
          <p:spPr>
            <a:xfrm>
              <a:off x="7517412" y="2626086"/>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9" name="図形グループ 38">
            <a:extLst>
              <a:ext uri="{FF2B5EF4-FFF2-40B4-BE49-F238E27FC236}">
                <a16:creationId xmlns:a16="http://schemas.microsoft.com/office/drawing/2014/main" id="{0D6A8FA0-9940-4C33-9075-5D89393B5CEB}"/>
              </a:ext>
            </a:extLst>
          </p:cNvPr>
          <p:cNvGrpSpPr/>
          <p:nvPr/>
        </p:nvGrpSpPr>
        <p:grpSpPr>
          <a:xfrm>
            <a:off x="3750481" y="1890673"/>
            <a:ext cx="492443" cy="461665"/>
            <a:chOff x="7516281" y="2609900"/>
            <a:chExt cx="492443" cy="461665"/>
          </a:xfrm>
        </p:grpSpPr>
        <p:sp>
          <p:nvSpPr>
            <p:cNvPr id="40" name="円/楕円 39">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1" name="正方形/長方形 40">
              <a:extLst>
                <a:ext uri="{FF2B5EF4-FFF2-40B4-BE49-F238E27FC236}">
                  <a16:creationId xmlns:a16="http://schemas.microsoft.com/office/drawing/2014/main" id="{8209E3C3-E98E-4C55-8189-B9952DF419BD}"/>
                </a:ext>
              </a:extLst>
            </p:cNvPr>
            <p:cNvSpPr/>
            <p:nvPr/>
          </p:nvSpPr>
          <p:spPr>
            <a:xfrm>
              <a:off x="7516281" y="2609900"/>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3" name="図 2" descr="「詳しく見る」ボタンがある画面の画像">
            <a:extLst>
              <a:ext uri="{FF2B5EF4-FFF2-40B4-BE49-F238E27FC236}">
                <a16:creationId xmlns:a16="http://schemas.microsoft.com/office/drawing/2014/main" id="{192C13C7-84DF-8A3B-C16A-2EC481C24E5E}"/>
              </a:ext>
            </a:extLst>
          </p:cNvPr>
          <p:cNvPicPr>
            <a:picLocks noChangeAspect="1"/>
          </p:cNvPicPr>
          <p:nvPr/>
        </p:nvPicPr>
        <p:blipFill rotWithShape="1">
          <a:blip r:embed="rId8"/>
          <a:srcRect t="2751" b="5900"/>
          <a:stretch/>
        </p:blipFill>
        <p:spPr>
          <a:xfrm>
            <a:off x="6390790" y="1503281"/>
            <a:ext cx="2080816" cy="3416101"/>
          </a:xfrm>
          <a:prstGeom prst="rect">
            <a:avLst/>
          </a:prstGeom>
          <a:ln w="9525">
            <a:solidFill>
              <a:schemeClr val="tx1">
                <a:lumMod val="50000"/>
                <a:lumOff val="50000"/>
              </a:schemeClr>
            </a:solidFill>
          </a:ln>
        </p:spPr>
      </p:pic>
      <p:sp>
        <p:nvSpPr>
          <p:cNvPr id="19" name="タイトル 1"/>
          <p:cNvSpPr>
            <a:spLocks noGrp="1"/>
          </p:cNvSpPr>
          <p:nvPr>
            <p:ph type="ctrTitle"/>
          </p:nvPr>
        </p:nvSpPr>
        <p:spPr>
          <a:xfrm>
            <a:off x="1438967" y="521737"/>
            <a:ext cx="7014201" cy="54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＜手続の</a:t>
            </a:r>
            <a:r>
              <a:rPr lang="ja-JP" altLang="en-US" spc="-300" dirty="0">
                <a:latin typeface="BIZ UDゴシック" panose="020B0400000000000000" pitchFamily="49" charset="-128"/>
                <a:ea typeface="BIZ UDゴシック" panose="020B0400000000000000" pitchFamily="49" charset="-128"/>
              </a:rPr>
              <a:t>検索・</a:t>
            </a:r>
            <a:r>
              <a:rPr lang="ja-JP" altLang="en-US" dirty="0">
                <a:latin typeface="BIZ UDゴシック" panose="020B0400000000000000" pitchFamily="49" charset="-128"/>
                <a:ea typeface="BIZ UDゴシック" panose="020B0400000000000000" pitchFamily="49" charset="-128"/>
              </a:rPr>
              <a:t>電子申請＞の使いかた</a:t>
            </a:r>
          </a:p>
        </p:txBody>
      </p:sp>
      <p:sp>
        <p:nvSpPr>
          <p:cNvPr id="9" name="正方形/長方形 8">
            <a:extLst>
              <a:ext uri="{FF2B5EF4-FFF2-40B4-BE49-F238E27FC236}">
                <a16:creationId xmlns:a16="http://schemas.microsoft.com/office/drawing/2014/main" id="{46B47FAA-0E63-8D82-AF77-3A17066A2512}"/>
              </a:ext>
            </a:extLst>
          </p:cNvPr>
          <p:cNvSpPr/>
          <p:nvPr/>
        </p:nvSpPr>
        <p:spPr>
          <a:xfrm>
            <a:off x="6375354" y="4211791"/>
            <a:ext cx="2111688" cy="37465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1" name="テキスト ボックス 10">
            <a:extLst>
              <a:ext uri="{FF2B5EF4-FFF2-40B4-BE49-F238E27FC236}">
                <a16:creationId xmlns:a16="http://schemas.microsoft.com/office/drawing/2014/main" id="{42DEEF1C-6573-2E55-A8A9-127BA7A0E149}"/>
              </a:ext>
            </a:extLst>
          </p:cNvPr>
          <p:cNvSpPr txBox="1"/>
          <p:nvPr/>
        </p:nvSpPr>
        <p:spPr>
          <a:xfrm>
            <a:off x="2130416" y="4948924"/>
            <a:ext cx="6516940" cy="1354217"/>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❻</a:t>
            </a:r>
            <a:r>
              <a:rPr lang="ja-JP" altLang="en-US" sz="1800" b="1" dirty="0">
                <a:effectLst/>
                <a:latin typeface="BIZ UDゴシック" panose="020B0400000000000000" pitchFamily="49" charset="-128"/>
                <a:ea typeface="BIZ UDゴシック" panose="020B0400000000000000" pitchFamily="49" charset="-128"/>
              </a:rPr>
              <a:t>申請可能な手続きが表示されます。ロータージェスチャー</a:t>
            </a:r>
            <a:endParaRPr lang="en-US" altLang="ja-JP" sz="1800" b="1" dirty="0">
              <a:effectLst/>
              <a:latin typeface="BIZ UDゴシック" panose="020B0400000000000000" pitchFamily="49" charset="-128"/>
              <a:ea typeface="BIZ UDゴシック" panose="020B0400000000000000" pitchFamily="49" charset="-128"/>
            </a:endParaRPr>
          </a:p>
          <a:p>
            <a:r>
              <a:rPr lang="ja-JP" altLang="en-US" b="1" dirty="0">
                <a:latin typeface="BIZ UDゴシック" panose="020B0400000000000000" pitchFamily="49" charset="-128"/>
                <a:ea typeface="BIZ UDゴシック" panose="020B0400000000000000" pitchFamily="49" charset="-128"/>
              </a:rPr>
              <a:t>　 </a:t>
            </a:r>
            <a:r>
              <a:rPr lang="ja-JP" altLang="en-US" sz="1800" b="1" dirty="0">
                <a:effectLst/>
                <a:latin typeface="BIZ UDゴシック" panose="020B0400000000000000" pitchFamily="49" charset="-128"/>
                <a:ea typeface="BIZ UDゴシック" panose="020B0400000000000000" pitchFamily="49" charset="-128"/>
              </a:rPr>
              <a:t>の「見出し」を利用して、</a:t>
            </a:r>
            <a:r>
              <a:rPr lang="ja-JP" altLang="en-US" b="1" dirty="0">
                <a:latin typeface="BIZ UDゴシック" panose="020B0400000000000000" pitchFamily="49" charset="-128"/>
                <a:ea typeface="BIZ UDゴシック" panose="020B0400000000000000" pitchFamily="49" charset="-128"/>
              </a:rPr>
              <a:t>１</a:t>
            </a:r>
            <a:r>
              <a:rPr lang="ja-JP" altLang="en-US" sz="1800" b="1" dirty="0">
                <a:effectLst/>
                <a:latin typeface="BIZ UDゴシック" panose="020B0400000000000000" pitchFamily="49" charset="-128"/>
                <a:ea typeface="BIZ UDゴシック" panose="020B0400000000000000" pitchFamily="49" charset="-128"/>
              </a:rPr>
              <a:t>本指で下スワイプしていくと</a:t>
            </a:r>
            <a:endParaRPr lang="en-US" altLang="ja-JP" sz="1800" b="1" dirty="0">
              <a:effectLst/>
              <a:latin typeface="BIZ UDゴシック" panose="020B0400000000000000" pitchFamily="49" charset="-128"/>
              <a:ea typeface="BIZ UDゴシック" panose="020B0400000000000000" pitchFamily="49" charset="-128"/>
            </a:endParaRPr>
          </a:p>
          <a:p>
            <a:r>
              <a:rPr lang="ja-JP" altLang="en-US" sz="1800" b="1" dirty="0">
                <a:effectLst/>
                <a:latin typeface="BIZ UDゴシック" panose="020B0400000000000000" pitchFamily="49" charset="-128"/>
                <a:ea typeface="BIZ UDゴシック" panose="020B0400000000000000" pitchFamily="49" charset="-128"/>
              </a:rPr>
              <a:t>　 わかりやすいです。</a:t>
            </a:r>
            <a:endParaRPr lang="en-US" altLang="ja-JP" sz="1800" b="1" dirty="0">
              <a:effectLst/>
              <a:latin typeface="BIZ UDゴシック" panose="020B0400000000000000" pitchFamily="49" charset="-128"/>
              <a:ea typeface="BIZ UDゴシック" panose="020B0400000000000000" pitchFamily="49" charset="-128"/>
            </a:endParaRPr>
          </a:p>
          <a:p>
            <a:r>
              <a:rPr lang="ja-JP" altLang="en-US" b="1" dirty="0">
                <a:latin typeface="BIZ UDゴシック" panose="020B0400000000000000" pitchFamily="49" charset="-128"/>
                <a:ea typeface="BIZ UDゴシック" panose="020B0400000000000000" pitchFamily="49" charset="-128"/>
              </a:rPr>
              <a:t>　 </a:t>
            </a:r>
            <a:r>
              <a:rPr lang="ja-JP" altLang="en-US" sz="1800" b="1" dirty="0">
                <a:effectLst/>
                <a:latin typeface="BIZ UDゴシック" panose="020B0400000000000000" pitchFamily="49" charset="-128"/>
                <a:ea typeface="BIZ UDゴシック" panose="020B0400000000000000" pitchFamily="49" charset="-128"/>
              </a:rPr>
              <a:t>申請したい手続きで「詳しく見る」をダブルタップします。</a:t>
            </a:r>
            <a:endParaRPr kumimoji="1" lang="ja-JP" altLang="en-US" dirty="0"/>
          </a:p>
        </p:txBody>
      </p:sp>
      <p:grpSp>
        <p:nvGrpSpPr>
          <p:cNvPr id="5" name="図形グループ 47">
            <a:extLst>
              <a:ext uri="{FF2B5EF4-FFF2-40B4-BE49-F238E27FC236}">
                <a16:creationId xmlns:a16="http://schemas.microsoft.com/office/drawing/2014/main" id="{C0F65F9C-EED3-35EF-703C-5A0D4F1FC214}"/>
              </a:ext>
            </a:extLst>
          </p:cNvPr>
          <p:cNvGrpSpPr/>
          <p:nvPr/>
        </p:nvGrpSpPr>
        <p:grpSpPr>
          <a:xfrm>
            <a:off x="6173897" y="4133388"/>
            <a:ext cx="492443" cy="461665"/>
            <a:chOff x="7509951" y="2638649"/>
            <a:chExt cx="492443" cy="461665"/>
          </a:xfrm>
        </p:grpSpPr>
        <p:sp>
          <p:nvSpPr>
            <p:cNvPr id="6" name="円/楕円 48">
              <a:extLst>
                <a:ext uri="{FF2B5EF4-FFF2-40B4-BE49-F238E27FC236}">
                  <a16:creationId xmlns:a16="http://schemas.microsoft.com/office/drawing/2014/main" id="{3CE6A9E9-3D26-AF6A-528E-BF8E4FFAB54D}"/>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 name="正方形/長方形 6">
              <a:extLst>
                <a:ext uri="{FF2B5EF4-FFF2-40B4-BE49-F238E27FC236}">
                  <a16:creationId xmlns:a16="http://schemas.microsoft.com/office/drawing/2014/main" id="{7E00F57C-656B-CDDA-F9F1-05651B0C8365}"/>
                </a:ext>
              </a:extLst>
            </p:cNvPr>
            <p:cNvSpPr/>
            <p:nvPr/>
          </p:nvSpPr>
          <p:spPr>
            <a:xfrm>
              <a:off x="7509951" y="2638649"/>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21631743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オブジェクト 12" hidden="1">
            <a:extLst>
              <a:ext uri="{FF2B5EF4-FFF2-40B4-BE49-F238E27FC236}">
                <a16:creationId xmlns:a16="http://schemas.microsoft.com/office/drawing/2014/main" id="{4FFD0A1D-5358-4363-AABE-FA0646D5130E}"/>
              </a:ext>
            </a:extLst>
          </p:cNvPr>
          <p:cNvGraphicFramePr>
            <a:graphicFrameLocks noChangeAspect="1"/>
          </p:cNvGraphicFramePr>
          <p:nvPr>
            <p:custDataLst>
              <p:tags r:id="rId1"/>
            </p:custDataLst>
            <p:extLst>
              <p:ext uri="{D42A27DB-BD31-4B8C-83A1-F6EECF244321}">
                <p14:modId xmlns:p14="http://schemas.microsoft.com/office/powerpoint/2010/main" val="32471431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3" name="オブジェクト 12" hidden="1">
                        <a:extLst>
                          <a:ext uri="{FF2B5EF4-FFF2-40B4-BE49-F238E27FC236}">
                            <a16:creationId xmlns:a16="http://schemas.microsoft.com/office/drawing/2014/main" id="{4FFD0A1D-5358-4363-AABE-FA0646D5130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2" name="図 11" descr="目的とするサービスの画面の画像">
            <a:extLst>
              <a:ext uri="{FF2B5EF4-FFF2-40B4-BE49-F238E27FC236}">
                <a16:creationId xmlns:a16="http://schemas.microsoft.com/office/drawing/2014/main" id="{6241FC43-B2F3-44D4-810C-B21A25FD5F90}"/>
              </a:ext>
            </a:extLst>
          </p:cNvPr>
          <p:cNvPicPr>
            <a:picLocks noChangeAspect="1"/>
          </p:cNvPicPr>
          <p:nvPr/>
        </p:nvPicPr>
        <p:blipFill rotWithShape="1">
          <a:blip r:embed="rId6"/>
          <a:srcRect t="5789" b="15423"/>
          <a:stretch/>
        </p:blipFill>
        <p:spPr>
          <a:xfrm>
            <a:off x="6657283" y="1686512"/>
            <a:ext cx="1978502" cy="2772639"/>
          </a:xfrm>
          <a:prstGeom prst="rect">
            <a:avLst/>
          </a:prstGeom>
          <a:ln>
            <a:solidFill>
              <a:schemeClr val="tx1">
                <a:lumMod val="50000"/>
                <a:lumOff val="50000"/>
              </a:schemeClr>
            </a:solidFill>
          </a:ln>
        </p:spPr>
      </p:pic>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3-B</a:t>
            </a:r>
            <a:endParaRPr lang="en-US" sz="3600" dirty="0">
              <a:latin typeface="BIZ UDゴシック" panose="020B0400000000000000" pitchFamily="49" charset="-128"/>
              <a:ea typeface="BIZ UDゴシック" panose="020B0400000000000000" pitchFamily="49" charset="-128"/>
            </a:endParaRPr>
          </a:p>
        </p:txBody>
      </p:sp>
      <p:sp>
        <p:nvSpPr>
          <p:cNvPr id="56" name="テキスト ボックス 55">
            <a:extLst>
              <a:ext uri="{FF2B5EF4-FFF2-40B4-BE49-F238E27FC236}">
                <a16:creationId xmlns:a16="http://schemas.microsoft.com/office/drawing/2014/main" id="{81330272-EEAA-4DC6-B79A-86E682034067}"/>
              </a:ext>
            </a:extLst>
          </p:cNvPr>
          <p:cNvSpPr txBox="1"/>
          <p:nvPr/>
        </p:nvSpPr>
        <p:spPr>
          <a:xfrm>
            <a:off x="375836" y="1459096"/>
            <a:ext cx="3420000" cy="2785378"/>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❼</a:t>
            </a:r>
            <a:r>
              <a:rPr lang="ja-JP" altLang="en-US" b="1" dirty="0">
                <a:latin typeface="BIZ UDゴシック" panose="020B0400000000000000" pitchFamily="49" charset="-128"/>
                <a:ea typeface="BIZ UDゴシック" panose="020B0400000000000000" pitchFamily="49" charset="-128"/>
                <a:cs typeface="Meiryo" charset="-128"/>
              </a:rPr>
              <a:t>スワイプで「申請する</a:t>
            </a:r>
            <a:r>
              <a:rPr lang="ja-JP" altLang="en-US" b="1" spc="-75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を</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ダブルタップ。</a:t>
            </a:r>
            <a:endParaRPr lang="en-US" altLang="ja-JP" b="1"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❽</a:t>
            </a:r>
            <a:r>
              <a:rPr lang="ja-JP" altLang="en-US" b="1" dirty="0">
                <a:latin typeface="BIZ UDゴシック" panose="020B0400000000000000" pitchFamily="49" charset="-128"/>
                <a:ea typeface="BIZ UDゴシック" panose="020B0400000000000000" pitchFamily="49" charset="-128"/>
                <a:cs typeface="Meiryo" charset="-128"/>
              </a:rPr>
              <a:t>表示された画面の指示に</a:t>
            </a:r>
            <a:endParaRPr lang="en-US" altLang="ja-JP" b="1"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b="1" dirty="0">
                <a:latin typeface="BIZ UDゴシック" panose="020B0400000000000000" pitchFamily="49" charset="-128"/>
                <a:ea typeface="BIZ UDゴシック" panose="020B0400000000000000" pitchFamily="49" charset="-128"/>
                <a:cs typeface="Meiryo" charset="-128"/>
              </a:rPr>
              <a:t>　 従って、手続きを進めます。</a:t>
            </a:r>
            <a:endParaRPr lang="en-US" altLang="ja-JP" b="1" dirty="0">
              <a:latin typeface="BIZ UDゴシック" panose="020B0400000000000000" pitchFamily="49" charset="-128"/>
              <a:ea typeface="BIZ UDゴシック" panose="020B0400000000000000" pitchFamily="49" charset="-128"/>
              <a:cs typeface="Meiryo" charset="-128"/>
            </a:endParaRPr>
          </a:p>
          <a:p>
            <a:pPr marL="489600" indent="-489600"/>
            <a:endParaRPr lang="ja-JP" altLang="en-US" b="1" dirty="0">
              <a:latin typeface="BIZ UDゴシック" panose="020B0400000000000000" pitchFamily="49" charset="-128"/>
              <a:ea typeface="BIZ UDゴシック" panose="020B0400000000000000" pitchFamily="49" charset="-128"/>
              <a:cs typeface="Meiryo" charset="-128"/>
            </a:endParaRPr>
          </a:p>
          <a:p>
            <a:pPr marL="177800"/>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登録の途中で</a:t>
            </a:r>
            <a:r>
              <a:rPr lang="ja-JP" altLang="en-US" sz="1600" b="1" spc="-500"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マイナンバー</a:t>
            </a:r>
            <a:endParaRPr lang="en-US" altLang="ja-JP" sz="16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77800"/>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カードの読み取りが必要になる</a:t>
            </a:r>
            <a:endParaRPr lang="en-US" altLang="ja-JP" sz="16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77800"/>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場合があります。</a:t>
            </a:r>
            <a:endParaRPr lang="ja-JP" altLang="en-US" sz="1600" b="1" dirty="0">
              <a:latin typeface="BIZ UDゴシック" panose="020B0400000000000000" pitchFamily="49" charset="-128"/>
              <a:ea typeface="BIZ UDゴシック" panose="020B0400000000000000" pitchFamily="49" charset="-128"/>
              <a:cs typeface="Meiryo" charset="-128"/>
            </a:endParaRPr>
          </a:p>
          <a:p>
            <a:pPr marL="489600" indent="-489600">
              <a:spcBef>
                <a:spcPts val="600"/>
              </a:spcBef>
            </a:pPr>
            <a:endParaRPr lang="en-US" altLang="ja-JP" sz="1200" b="1" dirty="0">
              <a:latin typeface="BIZ UDゴシック" panose="020B0400000000000000" pitchFamily="49" charset="-128"/>
              <a:ea typeface="BIZ UDゴシック" panose="020B0400000000000000" pitchFamily="49" charset="-128"/>
              <a:cs typeface="Meiryo" charset="-128"/>
            </a:endParaRPr>
          </a:p>
        </p:txBody>
      </p:sp>
      <p:sp>
        <p:nvSpPr>
          <p:cNvPr id="7" name="正方形/長方形 6"/>
          <p:cNvSpPr/>
          <p:nvPr/>
        </p:nvSpPr>
        <p:spPr>
          <a:xfrm>
            <a:off x="7075437" y="4776204"/>
            <a:ext cx="376883" cy="1649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3" name="グループ化 2" descr="「申請する」ボタンがある画面の画像">
            <a:extLst>
              <a:ext uri="{FF2B5EF4-FFF2-40B4-BE49-F238E27FC236}">
                <a16:creationId xmlns:a16="http://schemas.microsoft.com/office/drawing/2014/main" id="{B42033EB-4588-4EB1-967E-610ECCA923CE}"/>
              </a:ext>
            </a:extLst>
          </p:cNvPr>
          <p:cNvGrpSpPr/>
          <p:nvPr/>
        </p:nvGrpSpPr>
        <p:grpSpPr>
          <a:xfrm>
            <a:off x="4125683" y="1680579"/>
            <a:ext cx="2114774" cy="3385288"/>
            <a:chOff x="5190125" y="1996397"/>
            <a:chExt cx="1692000" cy="2860611"/>
          </a:xfrm>
        </p:grpSpPr>
        <p:pic>
          <p:nvPicPr>
            <p:cNvPr id="8" name="図 7" descr="テキスト, 手紙&#10;&#10;自動的に生成された説明">
              <a:extLst>
                <a:ext uri="{FF2B5EF4-FFF2-40B4-BE49-F238E27FC236}">
                  <a16:creationId xmlns:a16="http://schemas.microsoft.com/office/drawing/2014/main" id="{819E3398-A90B-4D95-B673-4796AD27758B}"/>
                </a:ext>
              </a:extLst>
            </p:cNvPr>
            <p:cNvPicPr>
              <a:picLocks noChangeAspect="1"/>
            </p:cNvPicPr>
            <p:nvPr/>
          </p:nvPicPr>
          <p:blipFill rotWithShape="1">
            <a:blip r:embed="rId7"/>
            <a:srcRect t="2580" b="42787"/>
            <a:stretch/>
          </p:blipFill>
          <p:spPr>
            <a:xfrm>
              <a:off x="5289960" y="1996397"/>
              <a:ext cx="1534247" cy="1490872"/>
            </a:xfrm>
            <a:prstGeom prst="rect">
              <a:avLst/>
            </a:prstGeom>
            <a:ln>
              <a:solidFill>
                <a:schemeClr val="tx1">
                  <a:lumMod val="50000"/>
                  <a:lumOff val="50000"/>
                </a:schemeClr>
              </a:solidFill>
            </a:ln>
          </p:spPr>
        </p:pic>
        <p:pic>
          <p:nvPicPr>
            <p:cNvPr id="10" name="図 9" descr="グラフィカル ユーザー インターフェイス, テキスト&#10;&#10;自動的に生成された説明">
              <a:extLst>
                <a:ext uri="{FF2B5EF4-FFF2-40B4-BE49-F238E27FC236}">
                  <a16:creationId xmlns:a16="http://schemas.microsoft.com/office/drawing/2014/main" id="{DA425C28-A014-44FD-8FFE-8E3CDCB417DA}"/>
                </a:ext>
              </a:extLst>
            </p:cNvPr>
            <p:cNvPicPr>
              <a:picLocks noChangeAspect="1"/>
            </p:cNvPicPr>
            <p:nvPr/>
          </p:nvPicPr>
          <p:blipFill rotWithShape="1">
            <a:blip r:embed="rId8"/>
            <a:srcRect t="3698" b="44907"/>
            <a:stretch/>
          </p:blipFill>
          <p:spPr>
            <a:xfrm>
              <a:off x="5287955" y="3454477"/>
              <a:ext cx="1534247" cy="1402531"/>
            </a:xfrm>
            <a:prstGeom prst="rect">
              <a:avLst/>
            </a:prstGeom>
            <a:ln>
              <a:solidFill>
                <a:schemeClr val="tx1">
                  <a:lumMod val="50000"/>
                  <a:lumOff val="50000"/>
                </a:schemeClr>
              </a:solidFill>
            </a:ln>
          </p:spPr>
        </p:pic>
        <p:sp>
          <p:nvSpPr>
            <p:cNvPr id="59" name="正方形/長方形 58"/>
            <p:cNvSpPr/>
            <p:nvPr/>
          </p:nvSpPr>
          <p:spPr>
            <a:xfrm>
              <a:off x="5351463" y="4481859"/>
              <a:ext cx="1404000" cy="288000"/>
            </a:xfrm>
            <a:prstGeom prst="rect">
              <a:avLst/>
            </a:prstGeom>
            <a:noFill/>
            <a:ln w="19050">
              <a:solidFill>
                <a:srgbClr val="FF0000"/>
              </a:solidFill>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pic>
          <p:nvPicPr>
            <p:cNvPr id="5" name="図 4"/>
            <p:cNvPicPr>
              <a:picLocks noChangeAspect="1"/>
            </p:cNvPicPr>
            <p:nvPr/>
          </p:nvPicPr>
          <p:blipFill>
            <a:blip r:embed="rId9"/>
            <a:stretch>
              <a:fillRect/>
            </a:stretch>
          </p:blipFill>
          <p:spPr>
            <a:xfrm>
              <a:off x="5190125" y="3358904"/>
              <a:ext cx="1692000" cy="272906"/>
            </a:xfrm>
            <a:prstGeom prst="rect">
              <a:avLst/>
            </a:prstGeom>
          </p:spPr>
        </p:pic>
      </p:grpSp>
      <p:grpSp>
        <p:nvGrpSpPr>
          <p:cNvPr id="33" name="図形グループ 32"/>
          <p:cNvGrpSpPr>
            <a:grpSpLocks noChangeAspect="1"/>
          </p:cNvGrpSpPr>
          <p:nvPr/>
        </p:nvGrpSpPr>
        <p:grpSpPr>
          <a:xfrm>
            <a:off x="6240457" y="2786458"/>
            <a:ext cx="360000" cy="345916"/>
            <a:chOff x="2743754" y="4622188"/>
            <a:chExt cx="720000" cy="691832"/>
          </a:xfrm>
        </p:grpSpPr>
        <p:cxnSp>
          <p:nvCxnSpPr>
            <p:cNvPr id="34" name="直線コネクタ 33"/>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2" name="図形グループ 41">
            <a:extLst>
              <a:ext uri="{FF2B5EF4-FFF2-40B4-BE49-F238E27FC236}">
                <a16:creationId xmlns:a16="http://schemas.microsoft.com/office/drawing/2014/main" id="{0D6A8FA0-9940-4C33-9075-5D89393B5CEB}"/>
              </a:ext>
            </a:extLst>
          </p:cNvPr>
          <p:cNvGrpSpPr/>
          <p:nvPr/>
        </p:nvGrpSpPr>
        <p:grpSpPr>
          <a:xfrm>
            <a:off x="6391637" y="1476155"/>
            <a:ext cx="492443" cy="461665"/>
            <a:chOff x="7510007" y="2627525"/>
            <a:chExt cx="492443" cy="461665"/>
          </a:xfrm>
        </p:grpSpPr>
        <p:sp>
          <p:nvSpPr>
            <p:cNvPr id="43" name="円/楕円 4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4" name="正方形/長方形 43">
              <a:extLst>
                <a:ext uri="{FF2B5EF4-FFF2-40B4-BE49-F238E27FC236}">
                  <a16:creationId xmlns:a16="http://schemas.microsoft.com/office/drawing/2014/main" id="{8209E3C3-E98E-4C55-8189-B9952DF419BD}"/>
                </a:ext>
              </a:extLst>
            </p:cNvPr>
            <p:cNvSpPr/>
            <p:nvPr/>
          </p:nvSpPr>
          <p:spPr>
            <a:xfrm>
              <a:off x="7510007" y="2627525"/>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5" name="図形グループ 44">
            <a:extLst>
              <a:ext uri="{FF2B5EF4-FFF2-40B4-BE49-F238E27FC236}">
                <a16:creationId xmlns:a16="http://schemas.microsoft.com/office/drawing/2014/main" id="{0D6A8FA0-9940-4C33-9075-5D89393B5CEB}"/>
              </a:ext>
            </a:extLst>
          </p:cNvPr>
          <p:cNvGrpSpPr/>
          <p:nvPr/>
        </p:nvGrpSpPr>
        <p:grpSpPr>
          <a:xfrm>
            <a:off x="4013624" y="4501068"/>
            <a:ext cx="492443" cy="461665"/>
            <a:chOff x="7509346" y="2622487"/>
            <a:chExt cx="492443" cy="461665"/>
          </a:xfrm>
        </p:grpSpPr>
        <p:sp>
          <p:nvSpPr>
            <p:cNvPr id="46" name="円/楕円 45">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7" name="正方形/長方形 46">
              <a:extLst>
                <a:ext uri="{FF2B5EF4-FFF2-40B4-BE49-F238E27FC236}">
                  <a16:creationId xmlns:a16="http://schemas.microsoft.com/office/drawing/2014/main" id="{8209E3C3-E98E-4C55-8189-B9952DF419BD}"/>
                </a:ext>
              </a:extLst>
            </p:cNvPr>
            <p:cNvSpPr/>
            <p:nvPr/>
          </p:nvSpPr>
          <p:spPr>
            <a:xfrm>
              <a:off x="7509346" y="2622487"/>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2" name="図 1" descr="マイナンバーカードを持つマイナちゃんのイラスト"/>
          <p:cNvPicPr>
            <a:picLocks noChangeAspect="1"/>
          </p:cNvPicPr>
          <p:nvPr/>
        </p:nvPicPr>
        <p:blipFill rotWithShape="1">
          <a:blip r:embed="rId10">
            <a:extLst>
              <a:ext uri="{28A0092B-C50C-407E-A947-70E740481C1C}">
                <a14:useLocalDpi xmlns:a14="http://schemas.microsoft.com/office/drawing/2010/main" val="0"/>
              </a:ext>
            </a:extLst>
          </a:blip>
          <a:srcRect t="13241" r="23800" b="19551"/>
          <a:stretch/>
        </p:blipFill>
        <p:spPr>
          <a:xfrm>
            <a:off x="6644133" y="4623337"/>
            <a:ext cx="1368000" cy="1692476"/>
          </a:xfrm>
          <a:prstGeom prst="rect">
            <a:avLst/>
          </a:prstGeom>
        </p:spPr>
      </p:pic>
      <p:sp>
        <p:nvSpPr>
          <p:cNvPr id="51" name="タイトル 1"/>
          <p:cNvSpPr>
            <a:spLocks noGrp="1"/>
          </p:cNvSpPr>
          <p:nvPr>
            <p:ph type="ctrTitle"/>
          </p:nvPr>
        </p:nvSpPr>
        <p:spPr>
          <a:xfrm>
            <a:off x="1474249" y="521737"/>
            <a:ext cx="7128792" cy="54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＜手続の</a:t>
            </a:r>
            <a:r>
              <a:rPr lang="ja-JP" altLang="en-US" spc="-300" dirty="0">
                <a:latin typeface="BIZ UDゴシック" panose="020B0400000000000000" pitchFamily="49" charset="-128"/>
                <a:ea typeface="BIZ UDゴシック" panose="020B0400000000000000" pitchFamily="49" charset="-128"/>
              </a:rPr>
              <a:t>検索・</a:t>
            </a:r>
            <a:r>
              <a:rPr lang="ja-JP" altLang="en-US" dirty="0">
                <a:latin typeface="BIZ UDゴシック" panose="020B0400000000000000" pitchFamily="49" charset="-128"/>
                <a:ea typeface="BIZ UDゴシック" panose="020B0400000000000000" pitchFamily="49" charset="-128"/>
              </a:rPr>
              <a:t>電子申請＞の使いかた</a:t>
            </a:r>
          </a:p>
        </p:txBody>
      </p:sp>
      <p:sp>
        <p:nvSpPr>
          <p:cNvPr id="6" name="テキスト ボックス 5">
            <a:extLst>
              <a:ext uri="{FF2B5EF4-FFF2-40B4-BE49-F238E27FC236}">
                <a16:creationId xmlns:a16="http://schemas.microsoft.com/office/drawing/2014/main" id="{CC7CA533-8565-99F4-D4AE-FD42B0302D9F}"/>
              </a:ext>
            </a:extLst>
          </p:cNvPr>
          <p:cNvSpPr txBox="1"/>
          <p:nvPr/>
        </p:nvSpPr>
        <p:spPr>
          <a:xfrm>
            <a:off x="440839" y="4244474"/>
            <a:ext cx="3579720" cy="1754326"/>
          </a:xfrm>
          <a:prstGeom prst="rect">
            <a:avLst/>
          </a:prstGeom>
          <a:noFill/>
          <a:ln w="15875">
            <a:solidFill>
              <a:srgbClr val="009650"/>
            </a:solidFill>
          </a:ln>
        </p:spPr>
        <p:txBody>
          <a:bodyPr wrap="square" rtlCol="0">
            <a:spAutoFit/>
          </a:bodyPr>
          <a:lstStyle/>
          <a:p>
            <a:r>
              <a:rPr lang="en-US" altLang="ja-JP" sz="1800" b="1" dirty="0">
                <a:effectLst/>
                <a:latin typeface="BIZ UDPゴシック" panose="020B0400000000000000" pitchFamily="50" charset="-128"/>
                <a:ea typeface="BIZ UDPゴシック" panose="020B0400000000000000" pitchFamily="50" charset="-128"/>
              </a:rPr>
              <a:t>※</a:t>
            </a:r>
            <a:r>
              <a:rPr lang="ja-JP" altLang="en-US" sz="1800" b="1" dirty="0">
                <a:effectLst/>
                <a:latin typeface="BIZ UDPゴシック" panose="020B0400000000000000" pitchFamily="50" charset="-128"/>
                <a:ea typeface="BIZ UDPゴシック" panose="020B0400000000000000" pitchFamily="50" charset="-128"/>
              </a:rPr>
              <a:t> オンライン申請可能な場合は、申請書をダウンロードし、記入後</a:t>
            </a:r>
            <a:r>
              <a:rPr lang="en-US" altLang="ja-JP" sz="1800" b="1" dirty="0">
                <a:effectLst/>
                <a:latin typeface="BIZ UDPゴシック" panose="020B0400000000000000" pitchFamily="50" charset="-128"/>
                <a:ea typeface="BIZ UDPゴシック" panose="020B0400000000000000" pitchFamily="50" charset="-128"/>
              </a:rPr>
              <a:t>PDF</a:t>
            </a:r>
            <a:r>
              <a:rPr lang="ja-JP" altLang="en-US" sz="1800" b="1" dirty="0">
                <a:effectLst/>
                <a:latin typeface="BIZ UDPゴシック" panose="020B0400000000000000" pitchFamily="50" charset="-128"/>
                <a:ea typeface="BIZ UDPゴシック" panose="020B0400000000000000" pitchFamily="50" charset="-128"/>
              </a:rPr>
              <a:t>化してオンラインで申請する等、各地方公共団体により申請のしかたが異なるため、説明に従い申請を行います。</a:t>
            </a:r>
          </a:p>
        </p:txBody>
      </p:sp>
    </p:spTree>
    <p:extLst>
      <p:ext uri="{BB962C8B-B14F-4D97-AF65-F5344CB8AC3E}">
        <p14:creationId xmlns:p14="http://schemas.microsoft.com/office/powerpoint/2010/main" val="3918307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19672" y="240610"/>
            <a:ext cx="6340197" cy="991041"/>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＜わたしの情</a:t>
            </a:r>
            <a:r>
              <a:rPr lang="ja-JP" altLang="en-US" spc="-300" dirty="0">
                <a:latin typeface="BIZ UDゴシック" panose="020B0400000000000000" pitchFamily="49" charset="-128"/>
                <a:ea typeface="BIZ UDゴシック" panose="020B0400000000000000" pitchFamily="49" charset="-128"/>
              </a:rPr>
              <a:t>報</a:t>
            </a:r>
            <a:r>
              <a:rPr lang="ja-JP" altLang="en-US" sz="2400" dirty="0">
                <a:latin typeface="BIZ UDゴシック" panose="020B0400000000000000" pitchFamily="49" charset="-128"/>
                <a:ea typeface="BIZ UDゴシック" panose="020B0400000000000000" pitchFamily="49" charset="-128"/>
              </a:rPr>
              <a:t>（自己情報表示</a:t>
            </a:r>
            <a:r>
              <a:rPr lang="ja-JP" altLang="en-US" sz="2400" spc="-3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＞の</a:t>
            </a:r>
            <a:br>
              <a:rPr lang="en-US" altLang="ja-JP" dirty="0">
                <a:latin typeface="BIZ UDゴシック" panose="020B0400000000000000" pitchFamily="49" charset="-128"/>
                <a:ea typeface="BIZ UDゴシック" panose="020B0400000000000000" pitchFamily="49" charset="-128"/>
              </a:rPr>
            </a:br>
            <a:r>
              <a:rPr lang="en-US" altLang="ja-JP" dirty="0">
                <a:latin typeface="BIZ UDゴシック" panose="020B0400000000000000" pitchFamily="49" charset="-128"/>
                <a:ea typeface="BIZ UDゴシック" panose="020B0400000000000000" pitchFamily="49" charset="-128"/>
              </a:rPr>
              <a:t> </a:t>
            </a:r>
            <a:r>
              <a:rPr lang="ja-JP" altLang="en-US" dirty="0">
                <a:latin typeface="BIZ UDゴシック" panose="020B0400000000000000" pitchFamily="49" charset="-128"/>
                <a:ea typeface="BIZ UDゴシック" panose="020B0400000000000000" pitchFamily="49" charset="-128"/>
              </a:rPr>
              <a:t>使いかた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17" name="テキスト ボックス 16"/>
          <p:cNvSpPr txBox="1"/>
          <p:nvPr/>
        </p:nvSpPr>
        <p:spPr>
          <a:xfrm>
            <a:off x="442679" y="5425199"/>
            <a:ext cx="8424000" cy="707886"/>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分野項</a:t>
            </a:r>
            <a:r>
              <a:rPr lang="ja-JP" altLang="en-US" sz="2000" b="1" spc="-1000" dirty="0">
                <a:solidFill>
                  <a:srgbClr val="009650"/>
                </a:solidFill>
                <a:latin typeface="BIZ UDゴシック" panose="020B0400000000000000" pitchFamily="49" charset="-128"/>
                <a:ea typeface="BIZ UDゴシック" panose="020B0400000000000000" pitchFamily="49" charset="-128"/>
                <a:cs typeface="Meiryo" charset="-128"/>
              </a:rPr>
              <a:t>目</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（世帯情報、</a:t>
            </a:r>
            <a:r>
              <a:rPr lang="ja-JP" altLang="en-US" sz="2000" b="1" spc="-300" dirty="0">
                <a:solidFill>
                  <a:srgbClr val="009650"/>
                </a:solidFill>
                <a:latin typeface="BIZ UDゴシック" panose="020B0400000000000000" pitchFamily="49" charset="-128"/>
                <a:ea typeface="BIZ UDゴシック" panose="020B0400000000000000" pitchFamily="49" charset="-128"/>
                <a:cs typeface="Meiryo" charset="-128"/>
              </a:rPr>
              <a:t>税・</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所得、健康</a:t>
            </a:r>
            <a:r>
              <a:rPr lang="ja-JP" altLang="en-US" sz="2000" b="1" spc="-300"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医療など</a:t>
            </a:r>
            <a:r>
              <a:rPr lang="ja-JP" altLang="en-US" sz="2000" b="1" spc="-1000" dirty="0">
                <a:solidFill>
                  <a:srgbClr val="009650"/>
                </a:solidFill>
                <a:latin typeface="BIZ UDゴシック" panose="020B0400000000000000" pitchFamily="49" charset="-128"/>
                <a:ea typeface="BIZ UDゴシック" panose="020B0400000000000000" pitchFamily="49" charset="-128"/>
                <a:cs typeface="Meiryo" charset="-128"/>
              </a:rPr>
              <a:t>）</a:t>
            </a:r>
            <a:endPar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確認対象</a:t>
            </a:r>
            <a:r>
              <a:rPr lang="ja-JP" altLang="en-US" sz="2000" b="1" spc="-1000" dirty="0">
                <a:solidFill>
                  <a:srgbClr val="009650"/>
                </a:solidFill>
                <a:latin typeface="BIZ UDゴシック" panose="020B0400000000000000" pitchFamily="49" charset="-128"/>
                <a:ea typeface="BIZ UDゴシック" panose="020B0400000000000000" pitchFamily="49" charset="-128"/>
                <a:cs typeface="Meiryo" charset="-128"/>
              </a:rPr>
              <a:t>日</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（いつの時点の情報の内容が必要か</a:t>
            </a:r>
            <a:r>
              <a:rPr lang="ja-JP" altLang="en-US" sz="2000" b="1" spc="-1000"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日付を指定します</a:t>
            </a:r>
            <a:r>
              <a:rPr lang="ja-JP" altLang="en-US" sz="2000" b="1" spc="-750"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a:t>
            </a:r>
          </a:p>
        </p:txBody>
      </p:sp>
      <p:sp>
        <p:nvSpPr>
          <p:cNvPr id="7" name="サブタイトル 2">
            <a:extLst>
              <a:ext uri="{FF2B5EF4-FFF2-40B4-BE49-F238E27FC236}">
                <a16:creationId xmlns:a16="http://schemas.microsoft.com/office/drawing/2014/main" id="{2812A43D-C20C-4C25-8585-10E053173F2C}"/>
              </a:ext>
            </a:extLst>
          </p:cNvPr>
          <p:cNvSpPr txBox="1">
            <a:spLocks/>
          </p:cNvSpPr>
          <p:nvPr/>
        </p:nvSpPr>
        <p:spPr>
          <a:xfrm>
            <a:off x="504000" y="4941168"/>
            <a:ext cx="7135287" cy="461665"/>
          </a:xfrm>
          <a:prstGeom prst="rect">
            <a:avLst/>
          </a:prstGeom>
        </p:spPr>
        <p:txBody>
          <a:bodyPr vert="horz" wrap="non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kumimoji="1" sz="2400" b="1" i="0" kern="1200">
                <a:solidFill>
                  <a:schemeClr val="tx1"/>
                </a:solidFill>
                <a:latin typeface="Meiryo" charset="-128"/>
                <a:ea typeface="Meiryo" charset="-128"/>
                <a:cs typeface="Meiryo" charset="-128"/>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0"/>
              </a:spcBef>
            </a:pPr>
            <a:r>
              <a:rPr lang="ja-JP" altLang="en-US" dirty="0">
                <a:latin typeface="BIZ UDゴシック" panose="020B0400000000000000" pitchFamily="49" charset="-128"/>
                <a:ea typeface="BIZ UDゴシック" panose="020B0400000000000000" pitchFamily="49" charset="-128"/>
              </a:rPr>
              <a:t>情報を確認する場合には</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次の情報を指定します。</a:t>
            </a:r>
          </a:p>
        </p:txBody>
      </p:sp>
      <p:sp>
        <p:nvSpPr>
          <p:cNvPr id="6" name="字幕 5">
            <a:extLst>
              <a:ext uri="{FF2B5EF4-FFF2-40B4-BE49-F238E27FC236}">
                <a16:creationId xmlns:a16="http://schemas.microsoft.com/office/drawing/2014/main" id="{1FCA4318-3070-4150-9776-4A182B76BE48}"/>
              </a:ext>
            </a:extLst>
          </p:cNvPr>
          <p:cNvSpPr>
            <a:spLocks noGrp="1"/>
          </p:cNvSpPr>
          <p:nvPr>
            <p:ph type="subTitle" idx="1"/>
          </p:nvPr>
        </p:nvSpPr>
        <p:spPr>
          <a:xfrm>
            <a:off x="514679" y="1471456"/>
            <a:ext cx="8280000" cy="1655762"/>
          </a:xfrm>
        </p:spPr>
        <p:txBody>
          <a:bodyPr/>
          <a:lstStyle/>
          <a:p>
            <a:pPr>
              <a:lnSpc>
                <a:spcPct val="75000"/>
              </a:lnSpc>
            </a:pPr>
            <a:r>
              <a:rPr lang="ja-JP" altLang="en-US" dirty="0">
                <a:latin typeface="BIZ UDゴシック" panose="020B0400000000000000" pitchFamily="49" charset="-128"/>
                <a:ea typeface="BIZ UDゴシック" panose="020B0400000000000000" pitchFamily="49" charset="-128"/>
              </a:rPr>
              <a:t>地方公共団体や国の行政機関等が保有する</a:t>
            </a:r>
            <a:endParaRPr lang="en-US" altLang="ja-JP" dirty="0">
              <a:latin typeface="BIZ UDゴシック" panose="020B0400000000000000" pitchFamily="49" charset="-128"/>
              <a:ea typeface="BIZ UDゴシック" panose="020B0400000000000000" pitchFamily="49" charset="-128"/>
            </a:endParaRPr>
          </a:p>
          <a:p>
            <a:pPr>
              <a:lnSpc>
                <a:spcPct val="75000"/>
              </a:lnSpc>
            </a:pPr>
            <a:r>
              <a:rPr lang="ja-JP" altLang="en-US" dirty="0">
                <a:latin typeface="BIZ UDゴシック" panose="020B0400000000000000" pitchFamily="49" charset="-128"/>
                <a:ea typeface="BIZ UDゴシック" panose="020B0400000000000000" pitchFamily="49" charset="-128"/>
              </a:rPr>
              <a:t>自己情報を確認できます。</a:t>
            </a:r>
          </a:p>
        </p:txBody>
      </p:sp>
      <p:grpSp>
        <p:nvGrpSpPr>
          <p:cNvPr id="5" name="グループ化 4" descr="「わたしの情報（自己情報表示）」の使い方の流れを表したイラスト">
            <a:extLst>
              <a:ext uri="{FF2B5EF4-FFF2-40B4-BE49-F238E27FC236}">
                <a16:creationId xmlns:a16="http://schemas.microsoft.com/office/drawing/2014/main" id="{4BD04717-725B-41A0-AB4E-C7EDDE4F79F6}"/>
              </a:ext>
            </a:extLst>
          </p:cNvPr>
          <p:cNvGrpSpPr/>
          <p:nvPr/>
        </p:nvGrpSpPr>
        <p:grpSpPr>
          <a:xfrm>
            <a:off x="1626073" y="2387547"/>
            <a:ext cx="6042271" cy="2337597"/>
            <a:chOff x="1626073" y="2387547"/>
            <a:chExt cx="6042271" cy="2337597"/>
          </a:xfrm>
        </p:grpSpPr>
        <p:grpSp>
          <p:nvGrpSpPr>
            <p:cNvPr id="8" name="グループ化 7">
              <a:extLst>
                <a:ext uri="{FF2B5EF4-FFF2-40B4-BE49-F238E27FC236}">
                  <a16:creationId xmlns:a16="http://schemas.microsoft.com/office/drawing/2014/main" id="{48254FB5-3259-4F4E-ADDD-B0237541F269}"/>
                </a:ext>
              </a:extLst>
            </p:cNvPr>
            <p:cNvGrpSpPr/>
            <p:nvPr/>
          </p:nvGrpSpPr>
          <p:grpSpPr>
            <a:xfrm>
              <a:off x="1626073" y="2387547"/>
              <a:ext cx="6042271" cy="2337597"/>
              <a:chOff x="1626073" y="2260202"/>
              <a:chExt cx="6042271" cy="2337597"/>
            </a:xfrm>
          </p:grpSpPr>
          <p:pic>
            <p:nvPicPr>
              <p:cNvPr id="13" name="図 12" descr="ダイアグラム&#10;&#10;自動的に生成された説明">
                <a:extLst>
                  <a:ext uri="{FF2B5EF4-FFF2-40B4-BE49-F238E27FC236}">
                    <a16:creationId xmlns:a16="http://schemas.microsoft.com/office/drawing/2014/main" id="{F62231D5-0898-46C8-93C2-5BDAC1A636CD}"/>
                  </a:ext>
                </a:extLst>
              </p:cNvPr>
              <p:cNvPicPr>
                <a:picLocks noChangeAspect="1"/>
              </p:cNvPicPr>
              <p:nvPr/>
            </p:nvPicPr>
            <p:blipFill>
              <a:blip r:embed="rId3"/>
              <a:stretch>
                <a:fillRect/>
              </a:stretch>
            </p:blipFill>
            <p:spPr>
              <a:xfrm>
                <a:off x="1626073" y="2260202"/>
                <a:ext cx="6042271" cy="2337597"/>
              </a:xfrm>
              <a:prstGeom prst="rect">
                <a:avLst/>
              </a:prstGeom>
            </p:spPr>
          </p:pic>
          <p:sp>
            <p:nvSpPr>
              <p:cNvPr id="9" name="フローチャート: 処理 8">
                <a:extLst>
                  <a:ext uri="{FF2B5EF4-FFF2-40B4-BE49-F238E27FC236}">
                    <a16:creationId xmlns:a16="http://schemas.microsoft.com/office/drawing/2014/main" id="{A881C052-7B7D-4B4E-B99F-5B519F90E4D5}"/>
                  </a:ext>
                </a:extLst>
              </p:cNvPr>
              <p:cNvSpPr/>
              <p:nvPr/>
            </p:nvSpPr>
            <p:spPr>
              <a:xfrm>
                <a:off x="5877475" y="2604508"/>
                <a:ext cx="809053" cy="154261"/>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12" name="フローチャート: 処理 11">
                <a:extLst>
                  <a:ext uri="{FF2B5EF4-FFF2-40B4-BE49-F238E27FC236}">
                    <a16:creationId xmlns:a16="http://schemas.microsoft.com/office/drawing/2014/main" id="{73CF5027-F980-4E2E-BB36-247A402F85DB}"/>
                  </a:ext>
                </a:extLst>
              </p:cNvPr>
              <p:cNvSpPr/>
              <p:nvPr/>
            </p:nvSpPr>
            <p:spPr>
              <a:xfrm>
                <a:off x="5967437" y="2758769"/>
                <a:ext cx="765746" cy="123227"/>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10" name="フローチャート: 処理 9">
                <a:extLst>
                  <a:ext uri="{FF2B5EF4-FFF2-40B4-BE49-F238E27FC236}">
                    <a16:creationId xmlns:a16="http://schemas.microsoft.com/office/drawing/2014/main" id="{0B080C7F-8FC7-42E3-A3E9-E119B733B57D}"/>
                  </a:ext>
                </a:extLst>
              </p:cNvPr>
              <p:cNvSpPr/>
              <p:nvPr/>
            </p:nvSpPr>
            <p:spPr>
              <a:xfrm>
                <a:off x="6751790" y="2645176"/>
                <a:ext cx="55658" cy="193869"/>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14" name="テキスト ボックス 13">
                <a:extLst>
                  <a:ext uri="{FF2B5EF4-FFF2-40B4-BE49-F238E27FC236}">
                    <a16:creationId xmlns:a16="http://schemas.microsoft.com/office/drawing/2014/main" id="{8B611198-B473-43DE-9555-6D35D8A3367A}"/>
                  </a:ext>
                </a:extLst>
              </p:cNvPr>
              <p:cNvSpPr txBox="1"/>
              <p:nvPr/>
            </p:nvSpPr>
            <p:spPr>
              <a:xfrm>
                <a:off x="5712200" y="2574103"/>
                <a:ext cx="1139602" cy="369332"/>
              </a:xfrm>
              <a:prstGeom prst="rect">
                <a:avLst/>
              </a:prstGeom>
              <a:noFill/>
            </p:spPr>
            <p:txBody>
              <a:bodyPr wrap="square" rtlCol="0">
                <a:spAutoFit/>
              </a:bodyPr>
              <a:lstStyle/>
              <a:p>
                <a:pPr algn="ctr"/>
                <a:r>
                  <a:rPr kumimoji="1" lang="ja-JP" altLang="en-US" sz="900" dirty="0">
                    <a:latin typeface="BIZ UDゴシック" panose="020B0400000000000000" pitchFamily="49" charset="-128"/>
                    <a:ea typeface="BIZ UDゴシック" panose="020B0400000000000000" pitchFamily="49" charset="-128"/>
                  </a:rPr>
                  <a:t>昨年度の所得を</a:t>
                </a:r>
                <a:endParaRPr kumimoji="1" lang="en-US" altLang="ja-JP" sz="900" dirty="0">
                  <a:latin typeface="BIZ UDゴシック" panose="020B0400000000000000" pitchFamily="49" charset="-128"/>
                  <a:ea typeface="BIZ UDゴシック" panose="020B0400000000000000" pitchFamily="49" charset="-128"/>
                </a:endParaRPr>
              </a:p>
              <a:p>
                <a:pPr algn="ctr"/>
                <a:r>
                  <a:rPr kumimoji="1" lang="ja-JP" altLang="en-US" sz="900" dirty="0">
                    <a:latin typeface="BIZ UDゴシック" panose="020B0400000000000000" pitchFamily="49" charset="-128"/>
                    <a:ea typeface="BIZ UDゴシック" panose="020B0400000000000000" pitchFamily="49" charset="-128"/>
                  </a:rPr>
                  <a:t>確認しよう</a:t>
                </a:r>
              </a:p>
            </p:txBody>
          </p:sp>
        </p:grpSp>
        <p:pic>
          <p:nvPicPr>
            <p:cNvPr id="3" name="図 2"/>
            <p:cNvPicPr>
              <a:picLocks noChangeAspect="1"/>
            </p:cNvPicPr>
            <p:nvPr/>
          </p:nvPicPr>
          <p:blipFill>
            <a:blip r:embed="rId4"/>
            <a:stretch>
              <a:fillRect/>
            </a:stretch>
          </p:blipFill>
          <p:spPr>
            <a:xfrm>
              <a:off x="3720320" y="2966390"/>
              <a:ext cx="2971800" cy="787400"/>
            </a:xfrm>
            <a:prstGeom prst="rect">
              <a:avLst/>
            </a:prstGeom>
          </p:spPr>
        </p:pic>
        <p:pic>
          <p:nvPicPr>
            <p:cNvPr id="11" name="図 10"/>
            <p:cNvPicPr>
              <a:picLocks noChangeAspect="1"/>
            </p:cNvPicPr>
            <p:nvPr/>
          </p:nvPicPr>
          <p:blipFill>
            <a:blip r:embed="rId5"/>
            <a:stretch>
              <a:fillRect/>
            </a:stretch>
          </p:blipFill>
          <p:spPr>
            <a:xfrm>
              <a:off x="4033908" y="2735196"/>
              <a:ext cx="2527300" cy="850900"/>
            </a:xfrm>
            <a:prstGeom prst="rect">
              <a:avLst/>
            </a:prstGeom>
          </p:spPr>
        </p:pic>
      </p:grpSp>
    </p:spTree>
    <p:extLst>
      <p:ext uri="{BB962C8B-B14F-4D97-AF65-F5344CB8AC3E}">
        <p14:creationId xmlns:p14="http://schemas.microsoft.com/office/powerpoint/2010/main" val="29265937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F88EC680-EB18-48DC-AA4B-BF483B99F298}"/>
              </a:ext>
            </a:extLst>
          </p:cNvPr>
          <p:cNvGraphicFramePr>
            <a:graphicFrameLocks noChangeAspect="1"/>
          </p:cNvGraphicFramePr>
          <p:nvPr>
            <p:custDataLst>
              <p:tags r:id="rId1"/>
            </p:custDataLst>
            <p:extLst>
              <p:ext uri="{D42A27DB-BD31-4B8C-83A1-F6EECF244321}">
                <p14:modId xmlns:p14="http://schemas.microsoft.com/office/powerpoint/2010/main" val="7492592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3" name="オブジェクト 2" hidden="1">
                        <a:extLst>
                          <a:ext uri="{FF2B5EF4-FFF2-40B4-BE49-F238E27FC236}">
                            <a16:creationId xmlns:a16="http://schemas.microsoft.com/office/drawing/2014/main" id="{F88EC680-EB18-48DC-AA4B-BF483B99F2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pic>
        <p:nvPicPr>
          <p:cNvPr id="41" name="図 40" descr="マイナちゃんのイラスト"/>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812251" y="4453434"/>
            <a:ext cx="1282700" cy="1875862"/>
          </a:xfrm>
          <a:prstGeom prst="rect">
            <a:avLst/>
          </a:prstGeom>
        </p:spPr>
      </p:pic>
      <p:sp>
        <p:nvSpPr>
          <p:cNvPr id="36" name="テキスト ボックス 35">
            <a:extLst>
              <a:ext uri="{FF2B5EF4-FFF2-40B4-BE49-F238E27FC236}">
                <a16:creationId xmlns:a16="http://schemas.microsoft.com/office/drawing/2014/main" id="{506C0C89-1CBD-4BC8-86F7-6CA580461445}"/>
              </a:ext>
            </a:extLst>
          </p:cNvPr>
          <p:cNvSpPr txBox="1"/>
          <p:nvPr/>
        </p:nvSpPr>
        <p:spPr>
          <a:xfrm>
            <a:off x="452539" y="1586696"/>
            <a:ext cx="3009636" cy="3185487"/>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2000" b="1" dirty="0">
                <a:latin typeface="BIZ UDゴシック" panose="020B0400000000000000" pitchFamily="49" charset="-128"/>
                <a:ea typeface="BIZ UDゴシック" panose="020B0400000000000000" pitchFamily="49" charset="-128"/>
                <a:cs typeface="Meiryo" charset="-128"/>
              </a:rPr>
              <a:t>３本指の画面</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スクロールまたは</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左右スワイプで</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「わたしの情報</a:t>
            </a:r>
            <a:r>
              <a:rPr lang="ja-JP" altLang="en-US" sz="2000" b="1" spc="-750"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を</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sz="2000" b="1" dirty="0">
                <a:latin typeface="BIZ UDゴシック" panose="020B0400000000000000" pitchFamily="49" charset="-128"/>
                <a:ea typeface="BIZ UDゴシック" panose="020B0400000000000000" pitchFamily="49" charset="-128"/>
                <a:cs typeface="Meiryo" charset="-128"/>
              </a:rPr>
              <a:t>スワイプで</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「詳しい条件で探す」</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に移動しダブル</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タップ。</a:t>
            </a:r>
          </a:p>
        </p:txBody>
      </p:sp>
      <p:grpSp>
        <p:nvGrpSpPr>
          <p:cNvPr id="5" name="グループ化 4" descr="「詳しい条件で探す」ボタンがある「私の情報」の画面の画像">
            <a:extLst>
              <a:ext uri="{FF2B5EF4-FFF2-40B4-BE49-F238E27FC236}">
                <a16:creationId xmlns:a16="http://schemas.microsoft.com/office/drawing/2014/main" id="{936DC45D-994B-4657-B7A1-6A549E6869EE}"/>
              </a:ext>
            </a:extLst>
          </p:cNvPr>
          <p:cNvGrpSpPr/>
          <p:nvPr/>
        </p:nvGrpSpPr>
        <p:grpSpPr>
          <a:xfrm>
            <a:off x="6005895" y="1448201"/>
            <a:ext cx="2520000" cy="4680000"/>
            <a:chOff x="6005895" y="1448201"/>
            <a:chExt cx="2520000" cy="4680000"/>
          </a:xfrm>
        </p:grpSpPr>
        <p:pic>
          <p:nvPicPr>
            <p:cNvPr id="30" name="図 29" descr="グラフィカル ユーザー インターフェイス, テキスト, アプリケーション, メール&#10;&#10;自動的に生成された説明">
              <a:extLst>
                <a:ext uri="{FF2B5EF4-FFF2-40B4-BE49-F238E27FC236}">
                  <a16:creationId xmlns:a16="http://schemas.microsoft.com/office/drawing/2014/main" id="{F01E0990-7B4C-491E-B982-609BE2B3DF39}"/>
                </a:ext>
              </a:extLst>
            </p:cNvPr>
            <p:cNvPicPr>
              <a:picLocks noChangeAspect="1"/>
            </p:cNvPicPr>
            <p:nvPr/>
          </p:nvPicPr>
          <p:blipFill rotWithShape="1">
            <a:blip r:embed="rId7"/>
            <a:srcRect t="7660" b="39199"/>
            <a:stretch/>
          </p:blipFill>
          <p:spPr>
            <a:xfrm>
              <a:off x="6005895" y="1455076"/>
              <a:ext cx="2520000" cy="2412144"/>
            </a:xfrm>
            <a:prstGeom prst="rect">
              <a:avLst/>
            </a:prstGeom>
            <a:ln>
              <a:noFill/>
            </a:ln>
          </p:spPr>
        </p:pic>
        <p:sp>
          <p:nvSpPr>
            <p:cNvPr id="32" name="正方形/長方形 31">
              <a:extLst>
                <a:ext uri="{FF2B5EF4-FFF2-40B4-BE49-F238E27FC236}">
                  <a16:creationId xmlns:a16="http://schemas.microsoft.com/office/drawing/2014/main" id="{2616921C-D56B-4743-B39F-1EDD1F6A6497}"/>
                </a:ext>
              </a:extLst>
            </p:cNvPr>
            <p:cNvSpPr/>
            <p:nvPr/>
          </p:nvSpPr>
          <p:spPr>
            <a:xfrm>
              <a:off x="6005895" y="1448201"/>
              <a:ext cx="2520000" cy="468000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6" name="図 5" descr="ロゴ, 会社名&#10;&#10;自動的に生成された説明">
              <a:extLst>
                <a:ext uri="{FF2B5EF4-FFF2-40B4-BE49-F238E27FC236}">
                  <a16:creationId xmlns:a16="http://schemas.microsoft.com/office/drawing/2014/main" id="{23BA26FB-D032-4470-BF84-9E748D20E1A5}"/>
                </a:ext>
              </a:extLst>
            </p:cNvPr>
            <p:cNvPicPr>
              <a:picLocks noChangeAspect="1"/>
            </p:cNvPicPr>
            <p:nvPr/>
          </p:nvPicPr>
          <p:blipFill rotWithShape="1">
            <a:blip r:embed="rId8"/>
            <a:srcRect t="49538" b="6148"/>
            <a:stretch/>
          </p:blipFill>
          <p:spPr>
            <a:xfrm>
              <a:off x="6043576" y="4087696"/>
              <a:ext cx="2448000" cy="1948425"/>
            </a:xfrm>
            <a:prstGeom prst="rect">
              <a:avLst/>
            </a:prstGeom>
            <a:ln>
              <a:noFill/>
            </a:ln>
          </p:spPr>
        </p:pic>
        <p:sp>
          <p:nvSpPr>
            <p:cNvPr id="42" name="正方形/長方形 41">
              <a:extLst>
                <a:ext uri="{FF2B5EF4-FFF2-40B4-BE49-F238E27FC236}">
                  <a16:creationId xmlns:a16="http://schemas.microsoft.com/office/drawing/2014/main" id="{3F701D69-632C-4FE7-B73A-663926F0B30F}"/>
                </a:ext>
              </a:extLst>
            </p:cNvPr>
            <p:cNvSpPr/>
            <p:nvPr/>
          </p:nvSpPr>
          <p:spPr>
            <a:xfrm>
              <a:off x="6125837" y="5592990"/>
              <a:ext cx="2268000" cy="432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2" name="グループ化 1" descr="「わたしの情報」が表示されているサービス一覧画面の画像">
            <a:extLst>
              <a:ext uri="{FF2B5EF4-FFF2-40B4-BE49-F238E27FC236}">
                <a16:creationId xmlns:a16="http://schemas.microsoft.com/office/drawing/2014/main" id="{0F55B079-75CF-4137-87F4-64DA461B48D8}"/>
              </a:ext>
            </a:extLst>
          </p:cNvPr>
          <p:cNvGrpSpPr/>
          <p:nvPr/>
        </p:nvGrpSpPr>
        <p:grpSpPr>
          <a:xfrm>
            <a:off x="3415469" y="1821536"/>
            <a:ext cx="1839118" cy="3271177"/>
            <a:chOff x="3318400" y="1996013"/>
            <a:chExt cx="1839118" cy="3271177"/>
          </a:xfrm>
        </p:grpSpPr>
        <p:pic>
          <p:nvPicPr>
            <p:cNvPr id="25" name="図 24" descr="グラフィカル ユーザー インターフェイス, テキスト, アプリケーション&#10;&#10;自動的に生成された説明">
              <a:extLst>
                <a:ext uri="{FF2B5EF4-FFF2-40B4-BE49-F238E27FC236}">
                  <a16:creationId xmlns:a16="http://schemas.microsoft.com/office/drawing/2014/main" id="{44112206-9209-434A-BA93-99AFDCE44CB4}"/>
                </a:ext>
              </a:extLst>
            </p:cNvPr>
            <p:cNvPicPr>
              <a:picLocks noChangeAspect="1"/>
            </p:cNvPicPr>
            <p:nvPr/>
          </p:nvPicPr>
          <p:blipFill>
            <a:blip r:embed="rId9"/>
            <a:stretch>
              <a:fillRect/>
            </a:stretch>
          </p:blipFill>
          <p:spPr>
            <a:xfrm>
              <a:off x="3318400" y="1996013"/>
              <a:ext cx="1839118" cy="3271177"/>
            </a:xfrm>
            <a:prstGeom prst="rect">
              <a:avLst/>
            </a:prstGeom>
            <a:ln w="9525">
              <a:solidFill>
                <a:schemeClr val="tx1"/>
              </a:solidFill>
            </a:ln>
          </p:spPr>
        </p:pic>
        <p:sp>
          <p:nvSpPr>
            <p:cNvPr id="40" name="正方形/長方形 39">
              <a:extLst>
                <a:ext uri="{FF2B5EF4-FFF2-40B4-BE49-F238E27FC236}">
                  <a16:creationId xmlns:a16="http://schemas.microsoft.com/office/drawing/2014/main" id="{4104D149-DB28-4BFD-831C-BC96D407B149}"/>
                </a:ext>
              </a:extLst>
            </p:cNvPr>
            <p:cNvSpPr/>
            <p:nvPr/>
          </p:nvSpPr>
          <p:spPr>
            <a:xfrm>
              <a:off x="3428286" y="3529727"/>
              <a:ext cx="1660167" cy="66569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45" name="タイトル 1"/>
          <p:cNvSpPr>
            <a:spLocks noGrp="1"/>
          </p:cNvSpPr>
          <p:nvPr>
            <p:ph type="ctrTitle"/>
          </p:nvPr>
        </p:nvSpPr>
        <p:spPr>
          <a:xfrm>
            <a:off x="1600581" y="234278"/>
            <a:ext cx="6340197" cy="991041"/>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＜わたしの情</a:t>
            </a:r>
            <a:r>
              <a:rPr lang="ja-JP" altLang="en-US" spc="-300" dirty="0">
                <a:latin typeface="BIZ UDゴシック" panose="020B0400000000000000" pitchFamily="49" charset="-128"/>
                <a:ea typeface="BIZ UDゴシック" panose="020B0400000000000000" pitchFamily="49" charset="-128"/>
              </a:rPr>
              <a:t>報</a:t>
            </a:r>
            <a:r>
              <a:rPr lang="ja-JP" altLang="en-US" sz="2400" dirty="0">
                <a:latin typeface="BIZ UDゴシック" panose="020B0400000000000000" pitchFamily="49" charset="-128"/>
                <a:ea typeface="BIZ UDゴシック" panose="020B0400000000000000" pitchFamily="49" charset="-128"/>
              </a:rPr>
              <a:t>（自己情報表示</a:t>
            </a:r>
            <a:r>
              <a:rPr lang="ja-JP" altLang="en-US" sz="2400" spc="-3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＞の</a:t>
            </a:r>
            <a:br>
              <a:rPr lang="en-US" altLang="ja-JP" dirty="0">
                <a:latin typeface="BIZ UDゴシック" panose="020B0400000000000000" pitchFamily="49" charset="-128"/>
                <a:ea typeface="BIZ UDゴシック" panose="020B0400000000000000" pitchFamily="49" charset="-128"/>
              </a:rPr>
            </a:br>
            <a:r>
              <a:rPr lang="en-US" altLang="ja-JP" dirty="0">
                <a:latin typeface="BIZ UDゴシック" panose="020B0400000000000000" pitchFamily="49" charset="-128"/>
                <a:ea typeface="BIZ UDゴシック" panose="020B0400000000000000" pitchFamily="49" charset="-128"/>
              </a:rPr>
              <a:t> </a:t>
            </a:r>
            <a:r>
              <a:rPr lang="ja-JP" altLang="en-US" dirty="0">
                <a:latin typeface="BIZ UDゴシック" panose="020B0400000000000000" pitchFamily="49" charset="-128"/>
                <a:ea typeface="BIZ UDゴシック" panose="020B0400000000000000" pitchFamily="49" charset="-128"/>
              </a:rPr>
              <a:t>使いかた</a:t>
            </a:r>
          </a:p>
        </p:txBody>
      </p:sp>
      <p:grpSp>
        <p:nvGrpSpPr>
          <p:cNvPr id="50" name="図形グループ 49"/>
          <p:cNvGrpSpPr>
            <a:grpSpLocks noChangeAspect="1"/>
          </p:cNvGrpSpPr>
          <p:nvPr/>
        </p:nvGrpSpPr>
        <p:grpSpPr>
          <a:xfrm>
            <a:off x="5364088" y="3140968"/>
            <a:ext cx="540000" cy="518874"/>
            <a:chOff x="2743754" y="4622188"/>
            <a:chExt cx="720000" cy="691832"/>
          </a:xfrm>
        </p:grpSpPr>
        <p:cxnSp>
          <p:nvCxnSpPr>
            <p:cNvPr id="51" name="直線コネクタ 50"/>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直線コネクタ 52"/>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2" name="図形グループ 71">
            <a:extLst>
              <a:ext uri="{FF2B5EF4-FFF2-40B4-BE49-F238E27FC236}">
                <a16:creationId xmlns:a16="http://schemas.microsoft.com/office/drawing/2014/main" id="{0D6A8FA0-9940-4C33-9075-5D89393B5CEB}"/>
              </a:ext>
            </a:extLst>
          </p:cNvPr>
          <p:cNvGrpSpPr/>
          <p:nvPr/>
        </p:nvGrpSpPr>
        <p:grpSpPr>
          <a:xfrm>
            <a:off x="5812386" y="5344659"/>
            <a:ext cx="492443" cy="461665"/>
            <a:chOff x="7507168" y="2626842"/>
            <a:chExt cx="492443" cy="461665"/>
          </a:xfrm>
        </p:grpSpPr>
        <p:sp>
          <p:nvSpPr>
            <p:cNvPr id="73" name="円/楕円 7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4" name="正方形/長方形 73">
              <a:extLst>
                <a:ext uri="{FF2B5EF4-FFF2-40B4-BE49-F238E27FC236}">
                  <a16:creationId xmlns:a16="http://schemas.microsoft.com/office/drawing/2014/main" id="{8209E3C3-E98E-4C55-8189-B9952DF419BD}"/>
                </a:ext>
              </a:extLst>
            </p:cNvPr>
            <p:cNvSpPr/>
            <p:nvPr/>
          </p:nvSpPr>
          <p:spPr>
            <a:xfrm>
              <a:off x="7507168" y="2626842"/>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5" name="図形グループ 74">
            <a:extLst>
              <a:ext uri="{FF2B5EF4-FFF2-40B4-BE49-F238E27FC236}">
                <a16:creationId xmlns:a16="http://schemas.microsoft.com/office/drawing/2014/main" id="{0D6A8FA0-9940-4C33-9075-5D89393B5CEB}"/>
              </a:ext>
            </a:extLst>
          </p:cNvPr>
          <p:cNvGrpSpPr/>
          <p:nvPr/>
        </p:nvGrpSpPr>
        <p:grpSpPr>
          <a:xfrm>
            <a:off x="3369794" y="3168325"/>
            <a:ext cx="492443" cy="461665"/>
            <a:chOff x="7516281" y="2673548"/>
            <a:chExt cx="492443" cy="461665"/>
          </a:xfrm>
        </p:grpSpPr>
        <p:sp>
          <p:nvSpPr>
            <p:cNvPr id="76" name="円/楕円 75">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7" name="正方形/長方形 76">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pic>
        <p:nvPicPr>
          <p:cNvPr id="7" name="図 6"/>
          <p:cNvPicPr>
            <a:picLocks noChangeAspect="1"/>
          </p:cNvPicPr>
          <p:nvPr/>
        </p:nvPicPr>
        <p:blipFill>
          <a:blip r:embed="rId10"/>
          <a:stretch>
            <a:fillRect/>
          </a:stretch>
        </p:blipFill>
        <p:spPr>
          <a:xfrm>
            <a:off x="5879496" y="3745862"/>
            <a:ext cx="2755900" cy="317500"/>
          </a:xfrm>
          <a:prstGeom prst="rect">
            <a:avLst/>
          </a:prstGeom>
        </p:spPr>
      </p:pic>
    </p:spTree>
    <p:extLst>
      <p:ext uri="{BB962C8B-B14F-4D97-AF65-F5344CB8AC3E}">
        <p14:creationId xmlns:p14="http://schemas.microsoft.com/office/powerpoint/2010/main" val="2043857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descr="スマートフォンを使っているマイナちゃんのイラスト">
            <a:extLst>
              <a:ext uri="{FF2B5EF4-FFF2-40B4-BE49-F238E27FC236}">
                <a16:creationId xmlns:a16="http://schemas.microsoft.com/office/drawing/2014/main" id="{5BC3ECE8-5C80-4C7E-89F4-5941C0D5713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913718" y="4203344"/>
            <a:ext cx="1145887" cy="1951693"/>
          </a:xfrm>
          <a:prstGeom prst="rect">
            <a:avLst/>
          </a:prstGeom>
        </p:spPr>
      </p:pic>
      <p:graphicFrame>
        <p:nvGraphicFramePr>
          <p:cNvPr id="6" name="オブジェクト 5" hidden="1">
            <a:extLst>
              <a:ext uri="{FF2B5EF4-FFF2-40B4-BE49-F238E27FC236}">
                <a16:creationId xmlns:a16="http://schemas.microsoft.com/office/drawing/2014/main" id="{83546DD6-BD56-4C52-9EAE-02CD14445C0C}"/>
              </a:ext>
            </a:extLst>
          </p:cNvPr>
          <p:cNvGraphicFramePr>
            <a:graphicFrameLocks noChangeAspect="1"/>
          </p:cNvGraphicFramePr>
          <p:nvPr>
            <p:custDataLst>
              <p:tags r:id="rId1"/>
            </p:custDataLst>
            <p:extLst>
              <p:ext uri="{D42A27DB-BD31-4B8C-83A1-F6EECF244321}">
                <p14:modId xmlns:p14="http://schemas.microsoft.com/office/powerpoint/2010/main" val="18480283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554" imgH="551" progId="TCLayout.ActiveDocument.1">
                  <p:embed/>
                </p:oleObj>
              </mc:Choice>
              <mc:Fallback>
                <p:oleObj name="think-cell スライド" r:id="rId5" imgW="554" imgH="551" progId="TCLayout.ActiveDocument.1">
                  <p:embed/>
                  <p:pic>
                    <p:nvPicPr>
                      <p:cNvPr id="6" name="オブジェクト 5" hidden="1">
                        <a:extLst>
                          <a:ext uri="{FF2B5EF4-FFF2-40B4-BE49-F238E27FC236}">
                            <a16:creationId xmlns:a16="http://schemas.microsoft.com/office/drawing/2014/main" id="{83546DD6-BD56-4C52-9EAE-02CD14445C0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8" name="テキスト ボックス 7"/>
          <p:cNvSpPr txBox="1"/>
          <p:nvPr/>
        </p:nvSpPr>
        <p:spPr>
          <a:xfrm>
            <a:off x="333407" y="1539872"/>
            <a:ext cx="4042034" cy="3416320"/>
          </a:xfrm>
          <a:prstGeom prst="rect">
            <a:avLst/>
          </a:prstGeom>
          <a:noFill/>
        </p:spPr>
        <p:txBody>
          <a:bodyPr wrap="square" rtlCol="0">
            <a:spAutoFit/>
          </a:bodyPr>
          <a:lstStyle/>
          <a:p>
            <a:r>
              <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2000" b="1" dirty="0">
                <a:latin typeface="BIZ UDゴシック" panose="020B0400000000000000" pitchFamily="49" charset="-128"/>
                <a:ea typeface="BIZ UDゴシック" panose="020B0400000000000000" pitchFamily="49" charset="-128"/>
                <a:cs typeface="Meiryo" charset="-128"/>
              </a:rPr>
              <a:t>検索条件を設定します。</a:t>
            </a:r>
          </a:p>
          <a:p>
            <a:r>
              <a:rPr lang="ja-JP" altLang="en-US" sz="2000" b="1" dirty="0">
                <a:latin typeface="BIZ UDゴシック" panose="020B0400000000000000" pitchFamily="49" charset="-128"/>
                <a:ea typeface="BIZ UDゴシック" panose="020B0400000000000000" pitchFamily="49" charset="-128"/>
                <a:cs typeface="Meiryo" charset="-128"/>
              </a:rPr>
              <a:t>　 「情報の内容</a:t>
            </a:r>
            <a:r>
              <a:rPr lang="ja-JP" altLang="en-US" sz="2000" b="1" spc="-750"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をダブルタップ。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　</a:t>
            </a:r>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知りたい情報でダブルタップ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してチェックをつけます。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ja-JP" altLang="en-US" sz="2000" b="1" dirty="0">
                <a:latin typeface="BIZ UDゴシック" panose="020B0400000000000000" pitchFamily="49" charset="-128"/>
                <a:ea typeface="BIZ UDゴシック" panose="020B0400000000000000" pitchFamily="49" charset="-128"/>
                <a:cs typeface="Meiryo" charset="-128"/>
              </a:rPr>
              <a:t>情報の対象日について、</a:t>
            </a:r>
            <a:br>
              <a:rPr lang="en-US" altLang="ja-JP" sz="2000" b="1" dirty="0">
                <a:latin typeface="BIZ UDゴシック" panose="020B0400000000000000" pitchFamily="49" charset="-128"/>
                <a:ea typeface="BIZ UDゴシック" panose="020B0400000000000000" pitchFamily="49" charset="-128"/>
                <a:cs typeface="Meiryo" charset="-128"/>
              </a:rPr>
            </a:br>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　見たい対象の期間を選択</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します。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2000" b="1" dirty="0">
                <a:latin typeface="BIZ UDゴシック" panose="020B0400000000000000" pitchFamily="49" charset="-128"/>
                <a:ea typeface="BIZ UDゴシック" panose="020B0400000000000000" pitchFamily="49" charset="-128"/>
                <a:cs typeface="Meiryo" charset="-128"/>
              </a:rPr>
              <a:t>スワイプで「表示する</a:t>
            </a:r>
            <a:r>
              <a:rPr lang="ja-JP" altLang="en-US" sz="2000" b="1" spc="-750"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を</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ダブルタップ。</a:t>
            </a:r>
            <a:endParaRPr lang="ja-JP" altLang="en-US" b="1" dirty="0">
              <a:latin typeface="BIZ UDゴシック" panose="020B0400000000000000" pitchFamily="49" charset="-128"/>
              <a:ea typeface="BIZ UDゴシック" panose="020B0400000000000000" pitchFamily="49" charset="-128"/>
              <a:cs typeface="Meiryo" charset="-128"/>
            </a:endParaRPr>
          </a:p>
        </p:txBody>
      </p:sp>
      <p:grpSp>
        <p:nvGrpSpPr>
          <p:cNvPr id="2" name="グループ化 1" descr="情報の内容を選択する画面の画像">
            <a:extLst>
              <a:ext uri="{FF2B5EF4-FFF2-40B4-BE49-F238E27FC236}">
                <a16:creationId xmlns:a16="http://schemas.microsoft.com/office/drawing/2014/main" id="{89C13D4B-F4B7-49C5-92CB-6FE2BFA1F73E}"/>
              </a:ext>
            </a:extLst>
          </p:cNvPr>
          <p:cNvGrpSpPr/>
          <p:nvPr/>
        </p:nvGrpSpPr>
        <p:grpSpPr>
          <a:xfrm>
            <a:off x="5320880" y="1750392"/>
            <a:ext cx="3048412" cy="4002195"/>
            <a:chOff x="4581574" y="1991944"/>
            <a:chExt cx="3048412" cy="4002195"/>
          </a:xfrm>
        </p:grpSpPr>
        <p:pic>
          <p:nvPicPr>
            <p:cNvPr id="5" name="図 4">
              <a:extLst>
                <a:ext uri="{FF2B5EF4-FFF2-40B4-BE49-F238E27FC236}">
                  <a16:creationId xmlns:a16="http://schemas.microsoft.com/office/drawing/2014/main" id="{90E6DDCC-E2F9-44F7-991B-E4EB4B9A8320}"/>
                </a:ext>
              </a:extLst>
            </p:cNvPr>
            <p:cNvPicPr>
              <a:picLocks noChangeAspect="1"/>
            </p:cNvPicPr>
            <p:nvPr/>
          </p:nvPicPr>
          <p:blipFill rotWithShape="1">
            <a:blip r:embed="rId7"/>
            <a:srcRect t="8001" b="18185"/>
            <a:stretch/>
          </p:blipFill>
          <p:spPr>
            <a:xfrm>
              <a:off x="4581574" y="1991944"/>
              <a:ext cx="3048412" cy="4002195"/>
            </a:xfrm>
            <a:prstGeom prst="rect">
              <a:avLst/>
            </a:prstGeom>
            <a:ln w="9525">
              <a:solidFill>
                <a:schemeClr val="tx1">
                  <a:lumMod val="50000"/>
                  <a:lumOff val="50000"/>
                </a:schemeClr>
              </a:solidFill>
            </a:ln>
          </p:spPr>
        </p:pic>
        <p:sp>
          <p:nvSpPr>
            <p:cNvPr id="25" name="正方形/長方形 24"/>
            <p:cNvSpPr/>
            <p:nvPr/>
          </p:nvSpPr>
          <p:spPr>
            <a:xfrm>
              <a:off x="4663530" y="2406064"/>
              <a:ext cx="2880000" cy="972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9" name="正方形/長方形 28"/>
            <p:cNvSpPr/>
            <p:nvPr/>
          </p:nvSpPr>
          <p:spPr>
            <a:xfrm>
              <a:off x="4663530" y="3873646"/>
              <a:ext cx="2880000" cy="720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0" name="正方形/長方形 29"/>
            <p:cNvSpPr/>
            <p:nvPr/>
          </p:nvSpPr>
          <p:spPr>
            <a:xfrm>
              <a:off x="4663530" y="4813490"/>
              <a:ext cx="2880000" cy="540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16" name="タイトル 1"/>
          <p:cNvSpPr>
            <a:spLocks noGrp="1"/>
          </p:cNvSpPr>
          <p:nvPr>
            <p:ph type="ctrTitle"/>
          </p:nvPr>
        </p:nvSpPr>
        <p:spPr>
          <a:xfrm>
            <a:off x="1619672" y="246440"/>
            <a:ext cx="6340197" cy="991041"/>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＜わたしの情</a:t>
            </a:r>
            <a:r>
              <a:rPr lang="ja-JP" altLang="en-US" spc="-300" dirty="0">
                <a:latin typeface="BIZ UDゴシック" panose="020B0400000000000000" pitchFamily="49" charset="-128"/>
                <a:ea typeface="BIZ UDゴシック" panose="020B0400000000000000" pitchFamily="49" charset="-128"/>
              </a:rPr>
              <a:t>報</a:t>
            </a:r>
            <a:r>
              <a:rPr lang="ja-JP" altLang="en-US" sz="2400" dirty="0">
                <a:latin typeface="BIZ UDゴシック" panose="020B0400000000000000" pitchFamily="49" charset="-128"/>
                <a:ea typeface="BIZ UDゴシック" panose="020B0400000000000000" pitchFamily="49" charset="-128"/>
              </a:rPr>
              <a:t>（自己情報表示</a:t>
            </a:r>
            <a:r>
              <a:rPr lang="ja-JP" altLang="en-US" sz="2400" spc="-3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＞の</a:t>
            </a:r>
            <a:br>
              <a:rPr lang="en-US" altLang="ja-JP" dirty="0">
                <a:latin typeface="BIZ UDゴシック" panose="020B0400000000000000" pitchFamily="49" charset="-128"/>
                <a:ea typeface="BIZ UDゴシック" panose="020B0400000000000000" pitchFamily="49" charset="-128"/>
              </a:rPr>
            </a:br>
            <a:r>
              <a:rPr lang="en-US" altLang="ja-JP" dirty="0">
                <a:latin typeface="BIZ UDゴシック" panose="020B0400000000000000" pitchFamily="49" charset="-128"/>
                <a:ea typeface="BIZ UDゴシック" panose="020B0400000000000000" pitchFamily="49" charset="-128"/>
              </a:rPr>
              <a:t> </a:t>
            </a:r>
            <a:r>
              <a:rPr lang="ja-JP" altLang="en-US" dirty="0">
                <a:latin typeface="BIZ UDゴシック" panose="020B0400000000000000" pitchFamily="49" charset="-128"/>
                <a:ea typeface="BIZ UDゴシック" panose="020B0400000000000000" pitchFamily="49" charset="-128"/>
              </a:rPr>
              <a:t>使いかた</a:t>
            </a:r>
          </a:p>
        </p:txBody>
      </p:sp>
      <p:grpSp>
        <p:nvGrpSpPr>
          <p:cNvPr id="20" name="図形グループ 19">
            <a:extLst>
              <a:ext uri="{FF2B5EF4-FFF2-40B4-BE49-F238E27FC236}">
                <a16:creationId xmlns:a16="http://schemas.microsoft.com/office/drawing/2014/main" id="{0D6A8FA0-9940-4C33-9075-5D89393B5CEB}"/>
              </a:ext>
            </a:extLst>
          </p:cNvPr>
          <p:cNvGrpSpPr/>
          <p:nvPr/>
        </p:nvGrpSpPr>
        <p:grpSpPr>
          <a:xfrm>
            <a:off x="5115636" y="4433367"/>
            <a:ext cx="492443" cy="461665"/>
            <a:chOff x="7516280" y="2629505"/>
            <a:chExt cx="492443" cy="461665"/>
          </a:xfrm>
        </p:grpSpPr>
        <p:sp>
          <p:nvSpPr>
            <p:cNvPr id="21" name="円/楕円 20">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7" name="正方形/長方形 26">
              <a:extLst>
                <a:ext uri="{FF2B5EF4-FFF2-40B4-BE49-F238E27FC236}">
                  <a16:creationId xmlns:a16="http://schemas.microsoft.com/office/drawing/2014/main" id="{8209E3C3-E98E-4C55-8189-B9952DF419BD}"/>
                </a:ext>
              </a:extLst>
            </p:cNvPr>
            <p:cNvSpPr/>
            <p:nvPr/>
          </p:nvSpPr>
          <p:spPr>
            <a:xfrm>
              <a:off x="7516280" y="2629505"/>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8" name="図形グループ 27">
            <a:extLst>
              <a:ext uri="{FF2B5EF4-FFF2-40B4-BE49-F238E27FC236}">
                <a16:creationId xmlns:a16="http://schemas.microsoft.com/office/drawing/2014/main" id="{0D6A8FA0-9940-4C33-9075-5D89393B5CEB}"/>
              </a:ext>
            </a:extLst>
          </p:cNvPr>
          <p:cNvGrpSpPr/>
          <p:nvPr/>
        </p:nvGrpSpPr>
        <p:grpSpPr>
          <a:xfrm>
            <a:off x="5106587" y="3476120"/>
            <a:ext cx="492443" cy="461665"/>
            <a:chOff x="7513264" y="2629505"/>
            <a:chExt cx="492443" cy="461665"/>
          </a:xfrm>
        </p:grpSpPr>
        <p:sp>
          <p:nvSpPr>
            <p:cNvPr id="31" name="円/楕円 30">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2" name="正方形/長方形 31">
              <a:extLst>
                <a:ext uri="{FF2B5EF4-FFF2-40B4-BE49-F238E27FC236}">
                  <a16:creationId xmlns:a16="http://schemas.microsoft.com/office/drawing/2014/main" id="{8209E3C3-E98E-4C55-8189-B9952DF419BD}"/>
                </a:ext>
              </a:extLst>
            </p:cNvPr>
            <p:cNvSpPr/>
            <p:nvPr/>
          </p:nvSpPr>
          <p:spPr>
            <a:xfrm>
              <a:off x="7513264" y="2629505"/>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3" name="図形グループ 32">
            <a:extLst>
              <a:ext uri="{FF2B5EF4-FFF2-40B4-BE49-F238E27FC236}">
                <a16:creationId xmlns:a16="http://schemas.microsoft.com/office/drawing/2014/main" id="{0D6A8FA0-9940-4C33-9075-5D89393B5CEB}"/>
              </a:ext>
            </a:extLst>
          </p:cNvPr>
          <p:cNvGrpSpPr/>
          <p:nvPr/>
        </p:nvGrpSpPr>
        <p:grpSpPr>
          <a:xfrm>
            <a:off x="5106587" y="2027915"/>
            <a:ext cx="492444" cy="461665"/>
            <a:chOff x="7507231" y="2635547"/>
            <a:chExt cx="492444" cy="461665"/>
          </a:xfrm>
        </p:grpSpPr>
        <p:sp>
          <p:nvSpPr>
            <p:cNvPr id="34" name="円/楕円 33">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5" name="正方形/長方形 34">
              <a:extLst>
                <a:ext uri="{FF2B5EF4-FFF2-40B4-BE49-F238E27FC236}">
                  <a16:creationId xmlns:a16="http://schemas.microsoft.com/office/drawing/2014/main" id="{8209E3C3-E98E-4C55-8189-B9952DF419BD}"/>
                </a:ext>
              </a:extLst>
            </p:cNvPr>
            <p:cNvSpPr/>
            <p:nvPr/>
          </p:nvSpPr>
          <p:spPr>
            <a:xfrm>
              <a:off x="7507231" y="2635547"/>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6896228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オブジェクト 11" hidden="1">
            <a:extLst>
              <a:ext uri="{FF2B5EF4-FFF2-40B4-BE49-F238E27FC236}">
                <a16:creationId xmlns:a16="http://schemas.microsoft.com/office/drawing/2014/main" id="{3BCDED8B-7279-4E19-81AB-6977D61DADDE}"/>
              </a:ext>
            </a:extLst>
          </p:cNvPr>
          <p:cNvGraphicFramePr>
            <a:graphicFrameLocks noChangeAspect="1"/>
          </p:cNvGraphicFramePr>
          <p:nvPr>
            <p:custDataLst>
              <p:tags r:id="rId1"/>
            </p:custDataLst>
            <p:extLst>
              <p:ext uri="{D42A27DB-BD31-4B8C-83A1-F6EECF244321}">
                <p14:modId xmlns:p14="http://schemas.microsoft.com/office/powerpoint/2010/main" val="27254881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2" name="オブジェクト 11" hidden="1">
                        <a:extLst>
                          <a:ext uri="{FF2B5EF4-FFF2-40B4-BE49-F238E27FC236}">
                            <a16:creationId xmlns:a16="http://schemas.microsoft.com/office/drawing/2014/main" id="{3BCDED8B-7279-4E19-81AB-6977D61DADD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5" name="グループ化 4" descr="注意事項が表示された「確認する」ボタンのある画面の画像">
            <a:extLst>
              <a:ext uri="{FF2B5EF4-FFF2-40B4-BE49-F238E27FC236}">
                <a16:creationId xmlns:a16="http://schemas.microsoft.com/office/drawing/2014/main" id="{860CA755-0D5F-4AA3-9856-CC424F3651CE}"/>
              </a:ext>
            </a:extLst>
          </p:cNvPr>
          <p:cNvGrpSpPr/>
          <p:nvPr/>
        </p:nvGrpSpPr>
        <p:grpSpPr>
          <a:xfrm>
            <a:off x="3789348" y="1771723"/>
            <a:ext cx="1971888" cy="4036765"/>
            <a:chOff x="2555776" y="2092266"/>
            <a:chExt cx="1971888" cy="4036765"/>
          </a:xfrm>
        </p:grpSpPr>
        <p:pic>
          <p:nvPicPr>
            <p:cNvPr id="8" name="図 7" descr="テキスト&#10;&#10;自動的に生成された説明">
              <a:extLst>
                <a:ext uri="{FF2B5EF4-FFF2-40B4-BE49-F238E27FC236}">
                  <a16:creationId xmlns:a16="http://schemas.microsoft.com/office/drawing/2014/main" id="{6B39696E-6EBB-459C-81D3-3C6FCCDA94FC}"/>
                </a:ext>
              </a:extLst>
            </p:cNvPr>
            <p:cNvPicPr>
              <a:picLocks noChangeAspect="1"/>
            </p:cNvPicPr>
            <p:nvPr/>
          </p:nvPicPr>
          <p:blipFill rotWithShape="1">
            <a:blip r:embed="rId6"/>
            <a:srcRect t="3800" b="61550"/>
            <a:stretch/>
          </p:blipFill>
          <p:spPr>
            <a:xfrm>
              <a:off x="2555776" y="2092266"/>
              <a:ext cx="1966697" cy="1212075"/>
            </a:xfrm>
            <a:prstGeom prst="rect">
              <a:avLst/>
            </a:prstGeom>
          </p:spPr>
        </p:pic>
        <p:pic>
          <p:nvPicPr>
            <p:cNvPr id="10" name="図 9" descr="テキスト&#10;&#10;自動的に生成された説明">
              <a:extLst>
                <a:ext uri="{FF2B5EF4-FFF2-40B4-BE49-F238E27FC236}">
                  <a16:creationId xmlns:a16="http://schemas.microsoft.com/office/drawing/2014/main" id="{EC317196-296F-4CA7-9F4B-CF428FBA06C0}"/>
                </a:ext>
              </a:extLst>
            </p:cNvPr>
            <p:cNvPicPr>
              <a:picLocks noChangeAspect="1"/>
            </p:cNvPicPr>
            <p:nvPr/>
          </p:nvPicPr>
          <p:blipFill rotWithShape="1">
            <a:blip r:embed="rId7"/>
            <a:srcRect t="9051" b="7429"/>
            <a:stretch/>
          </p:blipFill>
          <p:spPr>
            <a:xfrm>
              <a:off x="2560967" y="3207424"/>
              <a:ext cx="1966697" cy="2921607"/>
            </a:xfrm>
            <a:prstGeom prst="rect">
              <a:avLst/>
            </a:prstGeom>
          </p:spPr>
        </p:pic>
      </p:grpSp>
      <p:sp>
        <p:nvSpPr>
          <p:cNvPr id="13" name="正方形/長方形 12"/>
          <p:cNvSpPr/>
          <p:nvPr/>
        </p:nvSpPr>
        <p:spPr>
          <a:xfrm>
            <a:off x="3793083" y="1744813"/>
            <a:ext cx="1980000" cy="414000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29" name="テキスト ボックス 28"/>
          <p:cNvSpPr txBox="1"/>
          <p:nvPr/>
        </p:nvSpPr>
        <p:spPr>
          <a:xfrm>
            <a:off x="414910" y="1639998"/>
            <a:ext cx="3170460" cy="3416320"/>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❻</a:t>
            </a:r>
            <a:r>
              <a:rPr lang="ja-JP" altLang="en-US" sz="2000" b="1" dirty="0">
                <a:latin typeface="BIZ UDゴシック" panose="020B0400000000000000" pitchFamily="49" charset="-128"/>
                <a:ea typeface="BIZ UDゴシック" panose="020B0400000000000000" pitchFamily="49" charset="-128"/>
                <a:cs typeface="Meiryo" charset="-128"/>
              </a:rPr>
              <a:t>注意事項を確認し、</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スワイプで「取得する</a:t>
            </a:r>
            <a:r>
              <a:rPr lang="ja-JP" altLang="en-US" sz="2000" b="1" spc="-500" dirty="0">
                <a:latin typeface="BIZ UDゴシック" panose="020B0400000000000000" pitchFamily="49" charset="-128"/>
                <a:ea typeface="BIZ UDゴシック" panose="020B0400000000000000" pitchFamily="49" charset="-128"/>
                <a:cs typeface="Meiryo" charset="-128"/>
              </a:rPr>
              <a:t>」</a:t>
            </a:r>
            <a:endParaRPr lang="en-US" altLang="ja-JP" sz="2000" b="1" spc="-500" dirty="0">
              <a:latin typeface="BIZ UDゴシック" panose="020B0400000000000000" pitchFamily="49" charset="-128"/>
              <a:ea typeface="BIZ UDゴシック" panose="020B0400000000000000" pitchFamily="49" charset="-128"/>
              <a:cs typeface="Meiryo" charset="-128"/>
            </a:endParaRPr>
          </a:p>
          <a:p>
            <a:r>
              <a:rPr lang="ja-JP" altLang="en-US" sz="2000" b="1" spc="-500"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をダブルタップ。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❼</a:t>
            </a:r>
            <a:r>
              <a:rPr lang="ja-JP" altLang="en-US" sz="2000" b="1" dirty="0">
                <a:latin typeface="BIZ UDゴシック" panose="020B0400000000000000" pitchFamily="49" charset="-128"/>
                <a:ea typeface="BIZ UDゴシック" panose="020B0400000000000000" pitchFamily="49" charset="-128"/>
                <a:cs typeface="Meiryo" charset="-128"/>
              </a:rPr>
              <a:t>「回答詳細」が表示</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され、ご自身の情報を</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見ることができます。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a:t>
            </a:r>
            <a:r>
              <a:rPr lang="en-US" altLang="ja-JP" sz="2000" b="1" dirty="0">
                <a:latin typeface="BIZ UDゴシック" panose="020B0400000000000000" pitchFamily="49" charset="-128"/>
                <a:ea typeface="BIZ UDゴシック" panose="020B0400000000000000" pitchFamily="49" charset="-128"/>
                <a:cs typeface="Meiryo" charset="-128"/>
              </a:rPr>
              <a:t>PDF</a:t>
            </a:r>
            <a:r>
              <a:rPr lang="ja-JP" altLang="en-US" sz="2000" b="1" dirty="0">
                <a:latin typeface="BIZ UDゴシック" panose="020B0400000000000000" pitchFamily="49" charset="-128"/>
                <a:ea typeface="BIZ UDゴシック" panose="020B0400000000000000" pitchFamily="49" charset="-128"/>
                <a:cs typeface="Meiryo" charset="-128"/>
              </a:rPr>
              <a:t>または</a:t>
            </a:r>
            <a:r>
              <a:rPr lang="en-US" altLang="ja-JP" sz="2000" b="1" dirty="0">
                <a:latin typeface="BIZ UDゴシック" panose="020B0400000000000000" pitchFamily="49" charset="-128"/>
                <a:ea typeface="BIZ UDゴシック" panose="020B0400000000000000" pitchFamily="49" charset="-128"/>
                <a:cs typeface="Meiryo" charset="-128"/>
              </a:rPr>
              <a:t>CSV</a:t>
            </a:r>
            <a:r>
              <a:rPr lang="ja-JP" altLang="en-US" sz="2000" b="1" dirty="0">
                <a:latin typeface="BIZ UDゴシック" panose="020B0400000000000000" pitchFamily="49" charset="-128"/>
                <a:ea typeface="BIZ UDゴシック" panose="020B0400000000000000" pitchFamily="49" charset="-128"/>
                <a:cs typeface="Meiryo" charset="-128"/>
              </a:rPr>
              <a:t>でダウン</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ロードすることも可能</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です。</a:t>
            </a:r>
            <a:endParaRPr lang="en-US" altLang="ja-JP" sz="2000" b="1" dirty="0">
              <a:latin typeface="BIZ UDゴシック" panose="020B0400000000000000" pitchFamily="49" charset="-128"/>
              <a:ea typeface="BIZ UDゴシック" panose="020B0400000000000000" pitchFamily="49" charset="-128"/>
              <a:cs typeface="Meiryo" charset="-128"/>
            </a:endParaRPr>
          </a:p>
        </p:txBody>
      </p:sp>
      <p:sp>
        <p:nvSpPr>
          <p:cNvPr id="38" name="正方形/長方形 37"/>
          <p:cNvSpPr/>
          <p:nvPr/>
        </p:nvSpPr>
        <p:spPr>
          <a:xfrm>
            <a:off x="3872696" y="5044182"/>
            <a:ext cx="1800000" cy="360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タイトル 1"/>
          <p:cNvSpPr>
            <a:spLocks noGrp="1"/>
          </p:cNvSpPr>
          <p:nvPr>
            <p:ph type="ctrTitle"/>
          </p:nvPr>
        </p:nvSpPr>
        <p:spPr>
          <a:xfrm>
            <a:off x="1619672" y="248217"/>
            <a:ext cx="6340197" cy="991041"/>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＜わたしの情</a:t>
            </a:r>
            <a:r>
              <a:rPr lang="ja-JP" altLang="en-US" spc="-300" dirty="0">
                <a:latin typeface="BIZ UDゴシック" panose="020B0400000000000000" pitchFamily="49" charset="-128"/>
                <a:ea typeface="BIZ UDゴシック" panose="020B0400000000000000" pitchFamily="49" charset="-128"/>
              </a:rPr>
              <a:t>報</a:t>
            </a:r>
            <a:r>
              <a:rPr lang="ja-JP" altLang="en-US" sz="2400" dirty="0">
                <a:latin typeface="BIZ UDゴシック" panose="020B0400000000000000" pitchFamily="49" charset="-128"/>
                <a:ea typeface="BIZ UDゴシック" panose="020B0400000000000000" pitchFamily="49" charset="-128"/>
              </a:rPr>
              <a:t>（自己情報表示</a:t>
            </a:r>
            <a:r>
              <a:rPr lang="ja-JP" altLang="en-US" sz="2400" spc="-3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＞の</a:t>
            </a:r>
            <a:br>
              <a:rPr lang="en-US" altLang="ja-JP" dirty="0">
                <a:latin typeface="BIZ UDゴシック" panose="020B0400000000000000" pitchFamily="49" charset="-128"/>
                <a:ea typeface="BIZ UDゴシック" panose="020B0400000000000000" pitchFamily="49" charset="-128"/>
              </a:rPr>
            </a:br>
            <a:r>
              <a:rPr lang="en-US" altLang="ja-JP" dirty="0">
                <a:latin typeface="BIZ UDゴシック" panose="020B0400000000000000" pitchFamily="49" charset="-128"/>
                <a:ea typeface="BIZ UDゴシック" panose="020B0400000000000000" pitchFamily="49" charset="-128"/>
              </a:rPr>
              <a:t> </a:t>
            </a:r>
            <a:r>
              <a:rPr lang="ja-JP" altLang="en-US" dirty="0">
                <a:latin typeface="BIZ UDゴシック" panose="020B0400000000000000" pitchFamily="49" charset="-128"/>
                <a:ea typeface="BIZ UDゴシック" panose="020B0400000000000000" pitchFamily="49" charset="-128"/>
              </a:rPr>
              <a:t>使いかた</a:t>
            </a:r>
          </a:p>
        </p:txBody>
      </p:sp>
      <p:grpSp>
        <p:nvGrpSpPr>
          <p:cNvPr id="40" name="図形グループ 39"/>
          <p:cNvGrpSpPr>
            <a:grpSpLocks noChangeAspect="1"/>
          </p:cNvGrpSpPr>
          <p:nvPr/>
        </p:nvGrpSpPr>
        <p:grpSpPr>
          <a:xfrm>
            <a:off x="5880284" y="2801745"/>
            <a:ext cx="360000" cy="345916"/>
            <a:chOff x="2743754" y="4622188"/>
            <a:chExt cx="720000" cy="691832"/>
          </a:xfrm>
        </p:grpSpPr>
        <p:cxnSp>
          <p:nvCxnSpPr>
            <p:cNvPr id="42" name="直線コネクタ 41"/>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8" name="図形グループ 57">
            <a:extLst>
              <a:ext uri="{FF2B5EF4-FFF2-40B4-BE49-F238E27FC236}">
                <a16:creationId xmlns:a16="http://schemas.microsoft.com/office/drawing/2014/main" id="{0D6A8FA0-9940-4C33-9075-5D89393B5CEB}"/>
              </a:ext>
            </a:extLst>
          </p:cNvPr>
          <p:cNvGrpSpPr/>
          <p:nvPr/>
        </p:nvGrpSpPr>
        <p:grpSpPr>
          <a:xfrm>
            <a:off x="3554051" y="4976454"/>
            <a:ext cx="492443" cy="461665"/>
            <a:chOff x="7516281" y="2638649"/>
            <a:chExt cx="492443" cy="461665"/>
          </a:xfrm>
        </p:grpSpPr>
        <p:sp>
          <p:nvSpPr>
            <p:cNvPr id="59" name="円/楕円 5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0" name="正方形/長方形 59">
              <a:extLst>
                <a:ext uri="{FF2B5EF4-FFF2-40B4-BE49-F238E27FC236}">
                  <a16:creationId xmlns:a16="http://schemas.microsoft.com/office/drawing/2014/main" id="{8209E3C3-E98E-4C55-8189-B9952DF419BD}"/>
                </a:ext>
              </a:extLst>
            </p:cNvPr>
            <p:cNvSpPr/>
            <p:nvPr/>
          </p:nvSpPr>
          <p:spPr>
            <a:xfrm>
              <a:off x="7516281" y="2638649"/>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 name="グループ化 1" descr="「回答詳細」の画面の画像">
            <a:extLst>
              <a:ext uri="{FF2B5EF4-FFF2-40B4-BE49-F238E27FC236}">
                <a16:creationId xmlns:a16="http://schemas.microsoft.com/office/drawing/2014/main" id="{38FAB93B-F2AD-9795-59EC-8F78953D61D2}"/>
              </a:ext>
            </a:extLst>
          </p:cNvPr>
          <p:cNvGrpSpPr/>
          <p:nvPr/>
        </p:nvGrpSpPr>
        <p:grpSpPr>
          <a:xfrm>
            <a:off x="6228184" y="1470052"/>
            <a:ext cx="2362200" cy="4863202"/>
            <a:chOff x="5888070" y="1446118"/>
            <a:chExt cx="2362200" cy="4863202"/>
          </a:xfrm>
        </p:grpSpPr>
        <p:pic>
          <p:nvPicPr>
            <p:cNvPr id="3" name="図 2" descr="グラフィカル ユーザー インターフェイス が含まれている画像&#10;&#10;自動的に生成された説明">
              <a:extLst>
                <a:ext uri="{FF2B5EF4-FFF2-40B4-BE49-F238E27FC236}">
                  <a16:creationId xmlns:a16="http://schemas.microsoft.com/office/drawing/2014/main" id="{ABCE800E-9A0F-1E2A-4590-E5979ED8519D}"/>
                </a:ext>
              </a:extLst>
            </p:cNvPr>
            <p:cNvPicPr>
              <a:picLocks noChangeAspect="1"/>
            </p:cNvPicPr>
            <p:nvPr/>
          </p:nvPicPr>
          <p:blipFill rotWithShape="1">
            <a:blip r:embed="rId8"/>
            <a:srcRect t="4160" r="28962" b="70253"/>
            <a:stretch/>
          </p:blipFill>
          <p:spPr>
            <a:xfrm>
              <a:off x="6012309" y="1446119"/>
              <a:ext cx="2121750" cy="4327230"/>
            </a:xfrm>
            <a:prstGeom prst="rect">
              <a:avLst/>
            </a:prstGeom>
            <a:ln w="9525">
              <a:noFill/>
            </a:ln>
          </p:spPr>
        </p:pic>
        <p:pic>
          <p:nvPicPr>
            <p:cNvPr id="9" name="図 8" descr="グラフィカル ユーザー インターフェイス が含まれている画像&#10;&#10;自動的に生成された説明">
              <a:extLst>
                <a:ext uri="{FF2B5EF4-FFF2-40B4-BE49-F238E27FC236}">
                  <a16:creationId xmlns:a16="http://schemas.microsoft.com/office/drawing/2014/main" id="{75E982EA-996C-0523-212A-B163674AFC56}"/>
                </a:ext>
              </a:extLst>
            </p:cNvPr>
            <p:cNvPicPr>
              <a:picLocks noChangeAspect="1"/>
            </p:cNvPicPr>
            <p:nvPr/>
          </p:nvPicPr>
          <p:blipFill rotWithShape="1">
            <a:blip r:embed="rId8"/>
            <a:srcRect t="30740" r="28962" b="54576"/>
            <a:stretch/>
          </p:blipFill>
          <p:spPr>
            <a:xfrm>
              <a:off x="6084732" y="3645997"/>
              <a:ext cx="2121750" cy="2663323"/>
            </a:xfrm>
            <a:prstGeom prst="rect">
              <a:avLst/>
            </a:prstGeom>
          </p:spPr>
        </p:pic>
        <p:sp>
          <p:nvSpPr>
            <p:cNvPr id="11" name="正方形/長方形 10">
              <a:extLst>
                <a:ext uri="{FF2B5EF4-FFF2-40B4-BE49-F238E27FC236}">
                  <a16:creationId xmlns:a16="http://schemas.microsoft.com/office/drawing/2014/main" id="{CD999A92-3D7B-7D92-A4BA-4651E0054BA5}"/>
                </a:ext>
              </a:extLst>
            </p:cNvPr>
            <p:cNvSpPr/>
            <p:nvPr/>
          </p:nvSpPr>
          <p:spPr>
            <a:xfrm>
              <a:off x="6012309" y="1446118"/>
              <a:ext cx="2121750" cy="4863202"/>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15" name="図 14">
              <a:extLst>
                <a:ext uri="{FF2B5EF4-FFF2-40B4-BE49-F238E27FC236}">
                  <a16:creationId xmlns:a16="http://schemas.microsoft.com/office/drawing/2014/main" id="{E414372F-6020-4D75-31BF-E41D0B30E820}"/>
                </a:ext>
              </a:extLst>
            </p:cNvPr>
            <p:cNvPicPr>
              <a:picLocks noChangeAspect="1"/>
            </p:cNvPicPr>
            <p:nvPr/>
          </p:nvPicPr>
          <p:blipFill>
            <a:blip r:embed="rId9"/>
            <a:stretch>
              <a:fillRect/>
            </a:stretch>
          </p:blipFill>
          <p:spPr>
            <a:xfrm>
              <a:off x="5888070" y="3310583"/>
              <a:ext cx="2362200" cy="317500"/>
            </a:xfrm>
            <a:prstGeom prst="rect">
              <a:avLst/>
            </a:prstGeom>
          </p:spPr>
        </p:pic>
      </p:grpSp>
      <p:grpSp>
        <p:nvGrpSpPr>
          <p:cNvPr id="51" name="図形グループ 50">
            <a:extLst>
              <a:ext uri="{FF2B5EF4-FFF2-40B4-BE49-F238E27FC236}">
                <a16:creationId xmlns:a16="http://schemas.microsoft.com/office/drawing/2014/main" id="{0D6A8FA0-9940-4C33-9075-5D89393B5CEB}"/>
              </a:ext>
            </a:extLst>
          </p:cNvPr>
          <p:cNvGrpSpPr/>
          <p:nvPr/>
        </p:nvGrpSpPr>
        <p:grpSpPr>
          <a:xfrm>
            <a:off x="6069990" y="3618879"/>
            <a:ext cx="492443" cy="461665"/>
            <a:chOff x="7516281" y="2673548"/>
            <a:chExt cx="492443" cy="461665"/>
          </a:xfrm>
        </p:grpSpPr>
        <p:sp>
          <p:nvSpPr>
            <p:cNvPr id="56" name="円/楕円 55">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7" name="正方形/長方形 56">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❼</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1986530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回答結果一覧へ」ボタンのある画面の画像">
            <a:extLst>
              <a:ext uri="{FF2B5EF4-FFF2-40B4-BE49-F238E27FC236}">
                <a16:creationId xmlns:a16="http://schemas.microsoft.com/office/drawing/2014/main" id="{985AE179-8C49-5CE0-9EF3-E5471D167BE6}"/>
              </a:ext>
            </a:extLst>
          </p:cNvPr>
          <p:cNvPicPr>
            <a:picLocks noChangeAspect="1"/>
          </p:cNvPicPr>
          <p:nvPr/>
        </p:nvPicPr>
        <p:blipFill rotWithShape="1">
          <a:blip r:embed="rId3"/>
          <a:srcRect t="14349" r="34250" b="33890"/>
          <a:stretch/>
        </p:blipFill>
        <p:spPr>
          <a:xfrm>
            <a:off x="3932678" y="1714007"/>
            <a:ext cx="2182379" cy="3351430"/>
          </a:xfrm>
          <a:prstGeom prst="rect">
            <a:avLst/>
          </a:prstGeom>
          <a:ln w="9525">
            <a:solidFill>
              <a:schemeClr val="tx1">
                <a:lumMod val="50000"/>
                <a:lumOff val="50000"/>
              </a:schemeClr>
            </a:solidFill>
          </a:ln>
        </p:spPr>
      </p:pic>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3-C</a:t>
            </a:r>
            <a:endParaRPr lang="en-US" sz="3600" dirty="0">
              <a:latin typeface="BIZ UDゴシック" panose="020B0400000000000000" pitchFamily="49" charset="-128"/>
              <a:ea typeface="BIZ UDゴシック" panose="020B0400000000000000" pitchFamily="49" charset="-128"/>
            </a:endParaRPr>
          </a:p>
        </p:txBody>
      </p:sp>
      <p:sp>
        <p:nvSpPr>
          <p:cNvPr id="29" name="テキスト ボックス 28"/>
          <p:cNvSpPr txBox="1"/>
          <p:nvPr/>
        </p:nvSpPr>
        <p:spPr>
          <a:xfrm>
            <a:off x="543253" y="1680159"/>
            <a:ext cx="3196827" cy="2708434"/>
          </a:xfrm>
          <a:prstGeom prst="rect">
            <a:avLst/>
          </a:prstGeom>
          <a:noFill/>
        </p:spPr>
        <p:txBody>
          <a:bodyPr wrap="square" rtlCol="0">
            <a:spAutoFit/>
          </a:bodyPr>
          <a:lstStyle/>
          <a:p>
            <a:r>
              <a:rPr lang="en-US" altLang="ja-JP" sz="2000" b="1" dirty="0">
                <a:effectLst/>
                <a:latin typeface="BIZ UDゴシック" panose="020B0400000000000000" pitchFamily="49" charset="-128"/>
                <a:ea typeface="BIZ UDゴシック" panose="020B0400000000000000" pitchFamily="49" charset="-128"/>
              </a:rPr>
              <a:t>※</a:t>
            </a:r>
            <a:r>
              <a:rPr lang="ja-JP" altLang="en-US" sz="2000" b="1" dirty="0">
                <a:effectLst/>
                <a:latin typeface="BIZ UDPゴシック" panose="020B0400000000000000" pitchFamily="50" charset="-128"/>
                <a:ea typeface="BIZ UDPゴシック" panose="020B0400000000000000" pitchFamily="50" charset="-128"/>
              </a:rPr>
              <a:t>スワイプで「確認結果</a:t>
            </a:r>
            <a:endParaRPr lang="en-US" altLang="ja-JP" sz="2000" b="1" dirty="0">
              <a:effectLst/>
              <a:latin typeface="BIZ UDPゴシック" panose="020B0400000000000000" pitchFamily="50" charset="-128"/>
              <a:ea typeface="BIZ UDPゴシック" panose="020B0400000000000000" pitchFamily="50" charset="-128"/>
            </a:endParaRPr>
          </a:p>
          <a:p>
            <a:r>
              <a:rPr lang="ja-JP" altLang="en-US" sz="2000" b="1" dirty="0">
                <a:latin typeface="BIZ UDPゴシック" panose="020B0400000000000000" pitchFamily="50" charset="-128"/>
                <a:ea typeface="BIZ UDPゴシック" panose="020B0400000000000000" pitchFamily="50" charset="-128"/>
              </a:rPr>
              <a:t>　</a:t>
            </a:r>
            <a:r>
              <a:rPr lang="ja-JP" altLang="en-US" sz="2000" b="1" dirty="0">
                <a:effectLst/>
                <a:latin typeface="BIZ UDPゴシック" panose="020B0400000000000000" pitchFamily="50" charset="-128"/>
                <a:ea typeface="BIZ UDPゴシック" panose="020B0400000000000000" pitchFamily="50" charset="-128"/>
              </a:rPr>
              <a:t>一覧へ」をダブルタップし、</a:t>
            </a:r>
            <a:endParaRPr lang="en-US" altLang="ja-JP" sz="2000" b="1" dirty="0">
              <a:effectLst/>
              <a:latin typeface="BIZ UDPゴシック" panose="020B0400000000000000" pitchFamily="50" charset="-128"/>
              <a:ea typeface="BIZ UDPゴシック" panose="020B0400000000000000" pitchFamily="50" charset="-128"/>
            </a:endParaRPr>
          </a:p>
          <a:p>
            <a:r>
              <a:rPr lang="ja-JP" altLang="en-US" sz="2000" b="1" dirty="0">
                <a:latin typeface="BIZ UDPゴシック" panose="020B0400000000000000" pitchFamily="50" charset="-128"/>
                <a:ea typeface="BIZ UDPゴシック" panose="020B0400000000000000" pitchFamily="50" charset="-128"/>
              </a:rPr>
              <a:t>　</a:t>
            </a:r>
            <a:r>
              <a:rPr lang="ja-JP" altLang="en-US" sz="2000" b="1" dirty="0">
                <a:effectLst/>
                <a:latin typeface="BIZ UDPゴシック" panose="020B0400000000000000" pitchFamily="50" charset="-128"/>
                <a:ea typeface="BIZ UDPゴシック" panose="020B0400000000000000" pitchFamily="50" charset="-128"/>
              </a:rPr>
              <a:t>回答結果一覧から詳細を</a:t>
            </a:r>
            <a:endParaRPr lang="en-US" altLang="ja-JP" sz="2000" b="1" dirty="0">
              <a:effectLst/>
              <a:latin typeface="BIZ UDPゴシック" panose="020B0400000000000000" pitchFamily="50" charset="-128"/>
              <a:ea typeface="BIZ UDPゴシック" panose="020B0400000000000000" pitchFamily="50" charset="-128"/>
            </a:endParaRPr>
          </a:p>
          <a:p>
            <a:r>
              <a:rPr lang="ja-JP" altLang="en-US" sz="2000" b="1" dirty="0">
                <a:latin typeface="BIZ UDPゴシック" panose="020B0400000000000000" pitchFamily="50" charset="-128"/>
                <a:ea typeface="BIZ UDPゴシック" panose="020B0400000000000000" pitchFamily="50" charset="-128"/>
              </a:rPr>
              <a:t>　</a:t>
            </a:r>
            <a:r>
              <a:rPr lang="ja-JP" altLang="en-US" sz="2000" b="1" dirty="0">
                <a:effectLst/>
                <a:latin typeface="BIZ UDPゴシック" panose="020B0400000000000000" pitchFamily="50" charset="-128"/>
                <a:ea typeface="BIZ UDPゴシック" panose="020B0400000000000000" pitchFamily="50" charset="-128"/>
              </a:rPr>
              <a:t>確認することも可能です。</a:t>
            </a:r>
            <a:endParaRPr lang="en-US" altLang="ja-JP" sz="2000" b="1" dirty="0">
              <a:effectLst/>
              <a:latin typeface="BIZ UDPゴシック" panose="020B0400000000000000" pitchFamily="50" charset="-128"/>
              <a:ea typeface="BIZ UDPゴシック" panose="020B0400000000000000" pitchFamily="50" charset="-128"/>
            </a:endParaRPr>
          </a:p>
          <a:p>
            <a:endParaRPr lang="en-US" altLang="ja-JP" sz="1800" b="1" dirty="0">
              <a:effectLst/>
              <a:latin typeface="BIZ UDPゴシック" panose="020B0400000000000000" pitchFamily="50" charset="-128"/>
              <a:ea typeface="BIZ UDPゴシック" panose="020B0400000000000000" pitchFamily="50" charset="-128"/>
            </a:endParaRPr>
          </a:p>
          <a:p>
            <a:endParaRPr lang="en-US" altLang="ja-JP" sz="1800" b="1" dirty="0">
              <a:effectLst/>
              <a:latin typeface="BIZ UDPゴシック" panose="020B0400000000000000" pitchFamily="50" charset="-128"/>
              <a:ea typeface="BIZ UDPゴシック" panose="020B0400000000000000" pitchFamily="50" charset="-128"/>
            </a:endParaRPr>
          </a:p>
          <a:p>
            <a:r>
              <a:rPr lang="ja-JP" altLang="en-US" sz="1800" b="1" dirty="0">
                <a:effectLst/>
                <a:latin typeface="BIZ UDPゴシック" panose="020B0400000000000000" pitchFamily="50" charset="-128"/>
                <a:ea typeface="BIZ UDPゴシック" panose="020B0400000000000000" pitchFamily="50" charset="-128"/>
              </a:rPr>
              <a:t>該当する情報までスワイプで</a:t>
            </a:r>
            <a:endParaRPr lang="en-US" altLang="ja-JP" sz="1800" b="1" dirty="0">
              <a:effectLst/>
              <a:latin typeface="BIZ UDPゴシック" panose="020B0400000000000000" pitchFamily="50" charset="-128"/>
              <a:ea typeface="BIZ UDPゴシック" panose="020B0400000000000000" pitchFamily="50" charset="-128"/>
            </a:endParaRPr>
          </a:p>
          <a:p>
            <a:r>
              <a:rPr lang="ja-JP" altLang="en-US" sz="1800" b="1" dirty="0">
                <a:effectLst/>
                <a:latin typeface="BIZ UDPゴシック" panose="020B0400000000000000" pitchFamily="50" charset="-128"/>
                <a:ea typeface="BIZ UDPゴシック" panose="020B0400000000000000" pitchFamily="50" charset="-128"/>
              </a:rPr>
              <a:t>移動し「閲覧可能」をダブル</a:t>
            </a:r>
            <a:endParaRPr lang="en-US" altLang="ja-JP" sz="1800" b="1" dirty="0">
              <a:effectLst/>
              <a:latin typeface="BIZ UDPゴシック" panose="020B0400000000000000" pitchFamily="50" charset="-128"/>
              <a:ea typeface="BIZ UDPゴシック" panose="020B0400000000000000" pitchFamily="50" charset="-128"/>
            </a:endParaRPr>
          </a:p>
          <a:p>
            <a:r>
              <a:rPr lang="ja-JP" altLang="en-US" sz="1800" b="1" dirty="0">
                <a:effectLst/>
                <a:latin typeface="BIZ UDPゴシック" panose="020B0400000000000000" pitchFamily="50" charset="-128"/>
                <a:ea typeface="BIZ UDPゴシック" panose="020B0400000000000000" pitchFamily="50" charset="-128"/>
              </a:rPr>
              <a:t>タップ。</a:t>
            </a:r>
            <a:endParaRPr lang="ja-JP" altLang="en-US" b="1" dirty="0">
              <a:latin typeface="BIZ UDゴシック" panose="020B0400000000000000" pitchFamily="49" charset="-128"/>
              <a:ea typeface="BIZ UDゴシック" panose="020B0400000000000000" pitchFamily="49" charset="-128"/>
              <a:cs typeface="Meiryo" charset="-128"/>
            </a:endParaRPr>
          </a:p>
        </p:txBody>
      </p:sp>
      <p:sp>
        <p:nvSpPr>
          <p:cNvPr id="40" name="正方形/長方形 39"/>
          <p:cNvSpPr/>
          <p:nvPr/>
        </p:nvSpPr>
        <p:spPr>
          <a:xfrm>
            <a:off x="4002845" y="4054976"/>
            <a:ext cx="2042044" cy="42510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25" name="図 24" descr="マイナちゃんのイラスト">
            <a:extLst>
              <a:ext uri="{FF2B5EF4-FFF2-40B4-BE49-F238E27FC236}">
                <a16:creationId xmlns:a16="http://schemas.microsoft.com/office/drawing/2014/main" id="{652C4471-295C-44F7-AF8F-2B3EF50EB30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730762" y="4222001"/>
            <a:ext cx="905134" cy="1017490"/>
          </a:xfrm>
          <a:prstGeom prst="rect">
            <a:avLst/>
          </a:prstGeom>
        </p:spPr>
      </p:pic>
      <p:sp>
        <p:nvSpPr>
          <p:cNvPr id="26" name="タイトル 1"/>
          <p:cNvSpPr>
            <a:spLocks noGrp="1"/>
          </p:cNvSpPr>
          <p:nvPr>
            <p:ph type="ctrTitle"/>
          </p:nvPr>
        </p:nvSpPr>
        <p:spPr>
          <a:xfrm>
            <a:off x="1637021" y="241007"/>
            <a:ext cx="6340197" cy="991041"/>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＜わたしの情</a:t>
            </a:r>
            <a:r>
              <a:rPr lang="ja-JP" altLang="en-US" spc="-300" dirty="0">
                <a:latin typeface="BIZ UDゴシック" panose="020B0400000000000000" pitchFamily="49" charset="-128"/>
                <a:ea typeface="BIZ UDゴシック" panose="020B0400000000000000" pitchFamily="49" charset="-128"/>
              </a:rPr>
              <a:t>報</a:t>
            </a:r>
            <a:r>
              <a:rPr lang="ja-JP" altLang="en-US" sz="2400" dirty="0">
                <a:latin typeface="BIZ UDゴシック" panose="020B0400000000000000" pitchFamily="49" charset="-128"/>
                <a:ea typeface="BIZ UDゴシック" panose="020B0400000000000000" pitchFamily="49" charset="-128"/>
              </a:rPr>
              <a:t>（自己情報表示</a:t>
            </a:r>
            <a:r>
              <a:rPr lang="ja-JP" altLang="en-US" sz="2400" spc="-3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＞の</a:t>
            </a:r>
            <a:br>
              <a:rPr lang="en-US" altLang="ja-JP" dirty="0">
                <a:latin typeface="BIZ UDゴシック" panose="020B0400000000000000" pitchFamily="49" charset="-128"/>
                <a:ea typeface="BIZ UDゴシック" panose="020B0400000000000000" pitchFamily="49" charset="-128"/>
              </a:rPr>
            </a:br>
            <a:r>
              <a:rPr lang="en-US" altLang="ja-JP" dirty="0">
                <a:latin typeface="BIZ UDゴシック" panose="020B0400000000000000" pitchFamily="49" charset="-128"/>
                <a:ea typeface="BIZ UDゴシック" panose="020B0400000000000000" pitchFamily="49" charset="-128"/>
              </a:rPr>
              <a:t> </a:t>
            </a:r>
            <a:r>
              <a:rPr lang="ja-JP" altLang="en-US" dirty="0">
                <a:latin typeface="BIZ UDゴシック" panose="020B0400000000000000" pitchFamily="49" charset="-128"/>
                <a:ea typeface="BIZ UDゴシック" panose="020B0400000000000000" pitchFamily="49" charset="-128"/>
              </a:rPr>
              <a:t>使いかた</a:t>
            </a:r>
          </a:p>
        </p:txBody>
      </p:sp>
      <p:grpSp>
        <p:nvGrpSpPr>
          <p:cNvPr id="27" name="図形グループ 26"/>
          <p:cNvGrpSpPr>
            <a:grpSpLocks noChangeAspect="1"/>
          </p:cNvGrpSpPr>
          <p:nvPr/>
        </p:nvGrpSpPr>
        <p:grpSpPr>
          <a:xfrm>
            <a:off x="6126546" y="3876084"/>
            <a:ext cx="360000" cy="345916"/>
            <a:chOff x="2743754" y="4622188"/>
            <a:chExt cx="720000" cy="691832"/>
          </a:xfrm>
        </p:grpSpPr>
        <p:cxnSp>
          <p:nvCxnSpPr>
            <p:cNvPr id="28" name="直線コネクタ 27"/>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2" name="図 1" descr="「回答結果一覧」の画面の画像">
            <a:extLst>
              <a:ext uri="{FF2B5EF4-FFF2-40B4-BE49-F238E27FC236}">
                <a16:creationId xmlns:a16="http://schemas.microsoft.com/office/drawing/2014/main" id="{4589E3D6-1C7A-C6D0-0F3B-A065F870CFCF}"/>
              </a:ext>
            </a:extLst>
          </p:cNvPr>
          <p:cNvPicPr>
            <a:picLocks noChangeAspect="1"/>
          </p:cNvPicPr>
          <p:nvPr/>
        </p:nvPicPr>
        <p:blipFill rotWithShape="1">
          <a:blip r:embed="rId5"/>
          <a:srcRect l="2654" t="2628" r="11294"/>
          <a:stretch/>
        </p:blipFill>
        <p:spPr>
          <a:xfrm>
            <a:off x="6523411" y="1706268"/>
            <a:ext cx="2077335" cy="3523679"/>
          </a:xfrm>
          <a:prstGeom prst="rect">
            <a:avLst/>
          </a:prstGeom>
          <a:ln w="9525">
            <a:solidFill>
              <a:schemeClr val="tx1">
                <a:lumMod val="50000"/>
                <a:lumOff val="50000"/>
              </a:schemeClr>
            </a:solidFill>
          </a:ln>
        </p:spPr>
      </p:pic>
      <p:sp>
        <p:nvSpPr>
          <p:cNvPr id="8" name="正方形/長方形 7">
            <a:extLst>
              <a:ext uri="{FF2B5EF4-FFF2-40B4-BE49-F238E27FC236}">
                <a16:creationId xmlns:a16="http://schemas.microsoft.com/office/drawing/2014/main" id="{9568D2F8-8253-B135-FB51-65B1542C859B}"/>
              </a:ext>
            </a:extLst>
          </p:cNvPr>
          <p:cNvSpPr/>
          <p:nvPr/>
        </p:nvSpPr>
        <p:spPr>
          <a:xfrm>
            <a:off x="6523612" y="2878014"/>
            <a:ext cx="2077335" cy="236147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12" name="図 11">
            <a:extLst>
              <a:ext uri="{FF2B5EF4-FFF2-40B4-BE49-F238E27FC236}">
                <a16:creationId xmlns:a16="http://schemas.microsoft.com/office/drawing/2014/main" id="{E59F689C-8C8A-CD45-5756-244EA6EA370E}"/>
              </a:ext>
            </a:extLst>
          </p:cNvPr>
          <p:cNvPicPr>
            <a:picLocks noChangeAspect="1"/>
          </p:cNvPicPr>
          <p:nvPr/>
        </p:nvPicPr>
        <p:blipFill>
          <a:blip r:embed="rId6"/>
          <a:stretch>
            <a:fillRect/>
          </a:stretch>
        </p:blipFill>
        <p:spPr>
          <a:xfrm rot="5400000">
            <a:off x="1640953" y="3042829"/>
            <a:ext cx="494275" cy="371888"/>
          </a:xfrm>
          <a:prstGeom prst="rect">
            <a:avLst/>
          </a:prstGeom>
        </p:spPr>
      </p:pic>
      <p:sp>
        <p:nvSpPr>
          <p:cNvPr id="13" name="テキスト ボックス 12">
            <a:extLst>
              <a:ext uri="{FF2B5EF4-FFF2-40B4-BE49-F238E27FC236}">
                <a16:creationId xmlns:a16="http://schemas.microsoft.com/office/drawing/2014/main" id="{0EC198B6-3FF2-6662-EBEA-10022756564A}"/>
              </a:ext>
            </a:extLst>
          </p:cNvPr>
          <p:cNvSpPr txBox="1"/>
          <p:nvPr/>
        </p:nvSpPr>
        <p:spPr>
          <a:xfrm>
            <a:off x="723232" y="5352430"/>
            <a:ext cx="7697535" cy="954107"/>
          </a:xfrm>
          <a:prstGeom prst="rect">
            <a:avLst/>
          </a:prstGeom>
          <a:solidFill>
            <a:srgbClr val="FFFFCC"/>
          </a:solidFill>
          <a:ln w="15875">
            <a:solidFill>
              <a:srgbClr val="009650"/>
            </a:solidFill>
          </a:ln>
        </p:spPr>
        <p:txBody>
          <a:bodyPr wrap="square" rtlCol="0">
            <a:spAutoFit/>
          </a:bodyPr>
          <a:lstStyle/>
          <a:p>
            <a:r>
              <a:rPr lang="ja-JP" altLang="en-US" sz="1400" b="1" dirty="0">
                <a:effectLst/>
                <a:latin typeface="BIZ UDPゴシック" panose="020B0400000000000000" pitchFamily="50" charset="-128"/>
                <a:ea typeface="BIZ UDPゴシック" panose="020B0400000000000000" pitchFamily="50" charset="-128"/>
              </a:rPr>
              <a:t>　「回答待ち」の表示がある場合、まだ回答が届いていない状態です。「更新」を押して、回答状況を再度確認してください。</a:t>
            </a:r>
            <a:endParaRPr lang="en-US" altLang="ja-JP" sz="1400" b="1" dirty="0">
              <a:effectLst/>
              <a:latin typeface="BIZ UDPゴシック" panose="020B0400000000000000" pitchFamily="50" charset="-128"/>
              <a:ea typeface="BIZ UDPゴシック" panose="020B0400000000000000" pitchFamily="50" charset="-128"/>
            </a:endParaRPr>
          </a:p>
          <a:p>
            <a:r>
              <a:rPr lang="ja-JP" altLang="en-US" sz="1400" b="1" dirty="0">
                <a:effectLst/>
                <a:latin typeface="BIZ UDPゴシック" panose="020B0400000000000000" pitchFamily="50" charset="-128"/>
                <a:ea typeface="BIZ UDPゴシック" panose="020B0400000000000000" pitchFamily="50" charset="-128"/>
              </a:rPr>
              <a:t>　回答には時間がかかる場合もあります。表示が「閲覧可能」になれば、該当のところをダブルタップして情報が参照できます。</a:t>
            </a:r>
          </a:p>
        </p:txBody>
      </p:sp>
      <p:sp>
        <p:nvSpPr>
          <p:cNvPr id="3" name="正方形/長方形 2">
            <a:extLst>
              <a:ext uri="{FF2B5EF4-FFF2-40B4-BE49-F238E27FC236}">
                <a16:creationId xmlns:a16="http://schemas.microsoft.com/office/drawing/2014/main" id="{B9B02895-6598-E4CD-DEAD-89A646CA1894}"/>
              </a:ext>
            </a:extLst>
          </p:cNvPr>
          <p:cNvSpPr/>
          <p:nvPr/>
        </p:nvSpPr>
        <p:spPr>
          <a:xfrm>
            <a:off x="6595620" y="3598526"/>
            <a:ext cx="1936820" cy="79006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1206575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93378" y="521210"/>
            <a:ext cx="5519460"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＜やりとり履歴＞の使いかた</a:t>
            </a:r>
          </a:p>
        </p:txBody>
      </p:sp>
      <p:sp>
        <p:nvSpPr>
          <p:cNvPr id="3" name="サブタイトル 2"/>
          <p:cNvSpPr>
            <a:spLocks noGrp="1"/>
          </p:cNvSpPr>
          <p:nvPr>
            <p:ph type="subTitle" idx="1"/>
          </p:nvPr>
        </p:nvSpPr>
        <p:spPr>
          <a:xfrm>
            <a:off x="504000" y="1368000"/>
            <a:ext cx="7750840" cy="2289858"/>
          </a:xfrm>
        </p:spPr>
        <p:txBody>
          <a:bodyPr wrap="none">
            <a:spAutoFit/>
          </a:bodyPr>
          <a:lstStyle/>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やりとり履歴では</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審査・手続きなどにともない、</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あなたの情報がどの機関との間で</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いつ</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どのように</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利用されたのかを確認できます。</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あなたの情報について</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いつからいつまでのやりとりを</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知りたいか、期間を指定して確認します。</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3-D</a:t>
            </a:r>
            <a:endParaRPr lang="en-US" sz="3600" dirty="0">
              <a:latin typeface="BIZ UDゴシック" panose="020B0400000000000000" pitchFamily="49" charset="-128"/>
              <a:ea typeface="BIZ UDゴシック" panose="020B0400000000000000" pitchFamily="49" charset="-128"/>
            </a:endParaRPr>
          </a:p>
        </p:txBody>
      </p:sp>
      <p:pic>
        <p:nvPicPr>
          <p:cNvPr id="6" name="図 5" descr="「やりとり履歴」の使い方の流れを表したイラスト">
            <a:extLst>
              <a:ext uri="{FF2B5EF4-FFF2-40B4-BE49-F238E27FC236}">
                <a16:creationId xmlns:a16="http://schemas.microsoft.com/office/drawing/2014/main" id="{7CC96C98-DD1B-4F0C-A8FD-3002CA008D44}"/>
              </a:ext>
            </a:extLst>
          </p:cNvPr>
          <p:cNvPicPr>
            <a:picLocks noChangeAspect="1"/>
          </p:cNvPicPr>
          <p:nvPr/>
        </p:nvPicPr>
        <p:blipFill>
          <a:blip r:embed="rId3"/>
          <a:stretch>
            <a:fillRect/>
          </a:stretch>
        </p:blipFill>
        <p:spPr>
          <a:xfrm>
            <a:off x="1611018" y="3346777"/>
            <a:ext cx="5684180" cy="3076758"/>
          </a:xfrm>
          <a:prstGeom prst="rect">
            <a:avLst/>
          </a:prstGeom>
        </p:spPr>
      </p:pic>
      <p:pic>
        <p:nvPicPr>
          <p:cNvPr id="5" name="図 4"/>
          <p:cNvPicPr>
            <a:picLocks noChangeAspect="1"/>
          </p:cNvPicPr>
          <p:nvPr/>
        </p:nvPicPr>
        <p:blipFill>
          <a:blip r:embed="rId4"/>
          <a:stretch>
            <a:fillRect/>
          </a:stretch>
        </p:blipFill>
        <p:spPr>
          <a:xfrm>
            <a:off x="6228184" y="4452753"/>
            <a:ext cx="215900" cy="1066800"/>
          </a:xfrm>
          <a:prstGeom prst="rect">
            <a:avLst/>
          </a:prstGeom>
        </p:spPr>
      </p:pic>
      <p:pic>
        <p:nvPicPr>
          <p:cNvPr id="7" name="図 6"/>
          <p:cNvPicPr>
            <a:picLocks noChangeAspect="1"/>
          </p:cNvPicPr>
          <p:nvPr/>
        </p:nvPicPr>
        <p:blipFill>
          <a:blip r:embed="rId5"/>
          <a:stretch>
            <a:fillRect/>
          </a:stretch>
        </p:blipFill>
        <p:spPr>
          <a:xfrm>
            <a:off x="6488641" y="4452753"/>
            <a:ext cx="381000" cy="977900"/>
          </a:xfrm>
          <a:prstGeom prst="rect">
            <a:avLst/>
          </a:prstGeom>
        </p:spPr>
      </p:pic>
    </p:spTree>
    <p:extLst>
      <p:ext uri="{BB962C8B-B14F-4D97-AF65-F5344CB8AC3E}">
        <p14:creationId xmlns:p14="http://schemas.microsoft.com/office/powerpoint/2010/main" val="1689346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DF579A56-6632-4B52-81D0-F3CDA2B68088}"/>
              </a:ext>
            </a:extLst>
          </p:cNvPr>
          <p:cNvGraphicFramePr>
            <a:graphicFrameLocks noChangeAspect="1"/>
          </p:cNvGraphicFramePr>
          <p:nvPr>
            <p:custDataLst>
              <p:tags r:id="rId1"/>
            </p:custDataLst>
            <p:extLst>
              <p:ext uri="{D42A27DB-BD31-4B8C-83A1-F6EECF244321}">
                <p14:modId xmlns:p14="http://schemas.microsoft.com/office/powerpoint/2010/main" val="28677809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7" name="オブジェクト 6" hidden="1">
                        <a:extLst>
                          <a:ext uri="{FF2B5EF4-FFF2-40B4-BE49-F238E27FC236}">
                            <a16:creationId xmlns:a16="http://schemas.microsoft.com/office/drawing/2014/main" id="{DF579A56-6632-4B52-81D0-F3CDA2B6808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693378" y="521210"/>
            <a:ext cx="5519460"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＜やりとり履歴＞の使いかた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3-D</a:t>
            </a:r>
            <a:endParaRPr lang="en-US" sz="3600" dirty="0">
              <a:latin typeface="BIZ UDゴシック" panose="020B0400000000000000" pitchFamily="49" charset="-128"/>
              <a:ea typeface="BIZ UDゴシック" panose="020B0400000000000000" pitchFamily="49" charset="-128"/>
            </a:endParaRPr>
          </a:p>
        </p:txBody>
      </p:sp>
      <p:pic>
        <p:nvPicPr>
          <p:cNvPr id="14" name="図 13" descr="「提供要求」ボタンがある「やりとり履歴」画面の画像">
            <a:extLst>
              <a:ext uri="{FF2B5EF4-FFF2-40B4-BE49-F238E27FC236}">
                <a16:creationId xmlns:a16="http://schemas.microsoft.com/office/drawing/2014/main" id="{80ADD535-6782-4D25-A7EC-0AD45C58BB5F}"/>
              </a:ext>
            </a:extLst>
          </p:cNvPr>
          <p:cNvPicPr>
            <a:picLocks noChangeAspect="1"/>
          </p:cNvPicPr>
          <p:nvPr/>
        </p:nvPicPr>
        <p:blipFill rotWithShape="1">
          <a:blip r:embed="rId6"/>
          <a:srcRect t="2750" b="14950"/>
          <a:stretch/>
        </p:blipFill>
        <p:spPr>
          <a:xfrm>
            <a:off x="4867535" y="1710583"/>
            <a:ext cx="1800000" cy="2634897"/>
          </a:xfrm>
          <a:prstGeom prst="rect">
            <a:avLst/>
          </a:prstGeom>
          <a:ln w="9525">
            <a:solidFill>
              <a:schemeClr val="tx1">
                <a:lumMod val="50000"/>
                <a:lumOff val="50000"/>
              </a:schemeClr>
            </a:solidFill>
          </a:ln>
        </p:spPr>
      </p:pic>
      <p:sp>
        <p:nvSpPr>
          <p:cNvPr id="65" name="正方形/長方形 64">
            <a:extLst>
              <a:ext uri="{FF2B5EF4-FFF2-40B4-BE49-F238E27FC236}">
                <a16:creationId xmlns:a16="http://schemas.microsoft.com/office/drawing/2014/main" id="{0EF56F8D-A13B-4816-AB16-B85BF040FE16}"/>
              </a:ext>
            </a:extLst>
          </p:cNvPr>
          <p:cNvSpPr>
            <a:spLocks noChangeAspect="1"/>
          </p:cNvSpPr>
          <p:nvPr/>
        </p:nvSpPr>
        <p:spPr>
          <a:xfrm>
            <a:off x="4961151" y="4057724"/>
            <a:ext cx="1620000" cy="33699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pic>
        <p:nvPicPr>
          <p:cNvPr id="6" name="図 5" descr="「やりとり履歴」が表示されているサービス一覧画面の画像">
            <a:extLst>
              <a:ext uri="{FF2B5EF4-FFF2-40B4-BE49-F238E27FC236}">
                <a16:creationId xmlns:a16="http://schemas.microsoft.com/office/drawing/2014/main" id="{EC2863E9-7881-41E0-BE06-7FD436CF8158}"/>
              </a:ext>
            </a:extLst>
          </p:cNvPr>
          <p:cNvPicPr>
            <a:picLocks noChangeAspect="1"/>
          </p:cNvPicPr>
          <p:nvPr/>
        </p:nvPicPr>
        <p:blipFill rotWithShape="1">
          <a:blip r:embed="rId7"/>
          <a:srcRect t="2750" b="3801"/>
          <a:stretch/>
        </p:blipFill>
        <p:spPr>
          <a:xfrm>
            <a:off x="2812152" y="1710583"/>
            <a:ext cx="1800000" cy="2991854"/>
          </a:xfrm>
          <a:prstGeom prst="rect">
            <a:avLst/>
          </a:prstGeom>
          <a:ln w="9525">
            <a:solidFill>
              <a:schemeClr val="tx1">
                <a:lumMod val="50000"/>
                <a:lumOff val="50000"/>
              </a:schemeClr>
            </a:solidFill>
          </a:ln>
        </p:spPr>
      </p:pic>
      <p:sp>
        <p:nvSpPr>
          <p:cNvPr id="56" name="正方形/長方形 55">
            <a:extLst>
              <a:ext uri="{FF2B5EF4-FFF2-40B4-BE49-F238E27FC236}">
                <a16:creationId xmlns:a16="http://schemas.microsoft.com/office/drawing/2014/main" id="{7EE4A362-9E92-42AB-B84E-C582D897488A}"/>
              </a:ext>
            </a:extLst>
          </p:cNvPr>
          <p:cNvSpPr>
            <a:spLocks/>
          </p:cNvSpPr>
          <p:nvPr/>
        </p:nvSpPr>
        <p:spPr>
          <a:xfrm>
            <a:off x="2817177" y="2654094"/>
            <a:ext cx="1728000" cy="648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8" name="テキスト ボックス 47">
            <a:extLst>
              <a:ext uri="{FF2B5EF4-FFF2-40B4-BE49-F238E27FC236}">
                <a16:creationId xmlns:a16="http://schemas.microsoft.com/office/drawing/2014/main" id="{0CB5872D-33E8-4D79-AF82-8E3237B12FCB}"/>
              </a:ext>
            </a:extLst>
          </p:cNvPr>
          <p:cNvSpPr txBox="1"/>
          <p:nvPr/>
        </p:nvSpPr>
        <p:spPr>
          <a:xfrm>
            <a:off x="307058" y="1549407"/>
            <a:ext cx="2372651" cy="3908762"/>
          </a:xfrm>
          <a:prstGeom prst="rect">
            <a:avLst/>
          </a:prstGeom>
          <a:noFill/>
        </p:spPr>
        <p:txBody>
          <a:bodyPr wrap="square" rtlCol="0">
            <a:spAutoFit/>
          </a:bodyPr>
          <a:lstStyle/>
          <a:p>
            <a:pPr marL="489600" indent="-489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2000" b="1" spc="-150" dirty="0">
                <a:latin typeface="BIZ UDゴシック" panose="020B0400000000000000" pitchFamily="49" charset="-128"/>
                <a:ea typeface="BIZ UDゴシック" panose="020B0400000000000000" pitchFamily="49" charset="-128"/>
                <a:cs typeface="Meiryo" charset="-128"/>
              </a:rPr>
              <a:t>「やりとり履歴</a:t>
            </a:r>
            <a:r>
              <a:rPr lang="ja-JP" altLang="en-US" sz="2000" b="1" spc="-750" dirty="0">
                <a:latin typeface="BIZ UDゴシック" panose="020B0400000000000000" pitchFamily="49" charset="-128"/>
                <a:ea typeface="BIZ UDゴシック" panose="020B0400000000000000" pitchFamily="49" charset="-128"/>
                <a:cs typeface="Meiryo" charset="-128"/>
              </a:rPr>
              <a:t>」</a:t>
            </a:r>
            <a:endParaRPr lang="en-US" altLang="ja-JP" sz="2000" b="1" spc="-750"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sz="2000" b="1" spc="-750"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をダブルタップ。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endParaRPr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489600" indent="-489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sz="2000" b="1" spc="-150" dirty="0">
                <a:latin typeface="BIZ UDゴシック" panose="020B0400000000000000" pitchFamily="49" charset="-128"/>
                <a:ea typeface="BIZ UDゴシック" panose="020B0400000000000000" pitchFamily="49" charset="-128"/>
                <a:cs typeface="Meiryo" charset="-128"/>
              </a:rPr>
              <a:t>「提供要求</a:t>
            </a:r>
            <a:r>
              <a:rPr lang="ja-JP" altLang="en-US" sz="2000" b="1" spc="-750" dirty="0">
                <a:latin typeface="BIZ UDゴシック" panose="020B0400000000000000" pitchFamily="49" charset="-128"/>
                <a:ea typeface="BIZ UDゴシック" panose="020B0400000000000000" pitchFamily="49" charset="-128"/>
                <a:cs typeface="Meiryo" charset="-128"/>
              </a:rPr>
              <a:t>」</a:t>
            </a:r>
            <a:r>
              <a:rPr lang="ja-JP" altLang="en-US" sz="2000" b="1" spc="-150" dirty="0">
                <a:latin typeface="BIZ UDゴシック" panose="020B0400000000000000" pitchFamily="49" charset="-128"/>
                <a:ea typeface="BIZ UDゴシック" panose="020B0400000000000000" pitchFamily="49" charset="-128"/>
                <a:cs typeface="Meiryo" charset="-128"/>
              </a:rPr>
              <a:t>を</a:t>
            </a:r>
            <a:endParaRPr lang="en-US" altLang="ja-JP" sz="2000" b="1" spc="-150" dirty="0">
              <a:latin typeface="BIZ UDゴシック" panose="020B0400000000000000" pitchFamily="49" charset="-128"/>
              <a:ea typeface="BIZ UDゴシック" panose="020B0400000000000000" pitchFamily="49" charset="-128"/>
              <a:cs typeface="Meiryo" charset="-128"/>
            </a:endParaRPr>
          </a:p>
          <a:p>
            <a:pPr marL="489600" indent="-489600"/>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endParaRPr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489600" indent="-489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2000" b="1" dirty="0">
                <a:latin typeface="BIZ UDゴシック" panose="020B0400000000000000" pitchFamily="49" charset="-128"/>
                <a:ea typeface="BIZ UDゴシック" panose="020B0400000000000000" pitchFamily="49" charset="-128"/>
                <a:cs typeface="Meiryo" charset="-128"/>
              </a:rPr>
              <a:t>「対象期間</a:t>
            </a:r>
            <a:r>
              <a:rPr lang="ja-JP" altLang="en-US" sz="2000" b="1" spc="-750" dirty="0">
                <a:latin typeface="BIZ UDゴシック" panose="020B0400000000000000" pitchFamily="49" charset="-128"/>
                <a:ea typeface="BIZ UDゴシック" panose="020B0400000000000000" pitchFamily="49" charset="-128"/>
                <a:cs typeface="Meiryo" charset="-128"/>
              </a:rPr>
              <a:t>」の</a:t>
            </a:r>
            <a:endParaRPr lang="en-US" altLang="ja-JP" sz="2000" b="1" spc="-750"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sz="2000" b="1" dirty="0">
                <a:latin typeface="BIZ UDゴシック" panose="020B0400000000000000" pitchFamily="49" charset="-128"/>
                <a:ea typeface="BIZ UDゴシック" panose="020B0400000000000000" pitchFamily="49" charset="-128"/>
                <a:cs typeface="Meiryo" charset="-128"/>
              </a:rPr>
              <a:t>　日付欄に開始と</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終了の年月日を</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指定します。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日付欄は上下に</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分かれています。</a:t>
            </a:r>
            <a:endParaRPr lang="en-US" altLang="ja-JP" sz="2000" b="1" dirty="0">
              <a:latin typeface="BIZ UDゴシック" panose="020B0400000000000000" pitchFamily="49" charset="-128"/>
              <a:ea typeface="BIZ UDゴシック" panose="020B0400000000000000" pitchFamily="49" charset="-128"/>
              <a:cs typeface="Meiryo" charset="-128"/>
            </a:endParaRPr>
          </a:p>
        </p:txBody>
      </p:sp>
      <p:grpSp>
        <p:nvGrpSpPr>
          <p:cNvPr id="47" name="図形グループ 46"/>
          <p:cNvGrpSpPr>
            <a:grpSpLocks noChangeAspect="1"/>
          </p:cNvGrpSpPr>
          <p:nvPr/>
        </p:nvGrpSpPr>
        <p:grpSpPr>
          <a:xfrm>
            <a:off x="6680393" y="2913655"/>
            <a:ext cx="266291" cy="255873"/>
            <a:chOff x="2743754" y="4622188"/>
            <a:chExt cx="720000" cy="691832"/>
          </a:xfrm>
        </p:grpSpPr>
        <p:cxnSp>
          <p:nvCxnSpPr>
            <p:cNvPr id="50" name="直線コネクタ 49"/>
            <p:cNvCxnSpPr/>
            <p:nvPr/>
          </p:nvCxnSpPr>
          <p:spPr>
            <a:xfrm>
              <a:off x="2743754" y="4968104"/>
              <a:ext cx="7155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flipV="1">
              <a:off x="3105970" y="4956237"/>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p:nvPr/>
          </p:nvCxnSpPr>
          <p:spPr>
            <a:xfrm>
              <a:off x="3105970" y="4622188"/>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7" name="図形グループ 56"/>
          <p:cNvGrpSpPr>
            <a:grpSpLocks noChangeAspect="1"/>
          </p:cNvGrpSpPr>
          <p:nvPr/>
        </p:nvGrpSpPr>
        <p:grpSpPr>
          <a:xfrm>
            <a:off x="4598824" y="2911330"/>
            <a:ext cx="268711" cy="258198"/>
            <a:chOff x="2743754" y="4622188"/>
            <a:chExt cx="720000" cy="691832"/>
          </a:xfrm>
        </p:grpSpPr>
        <p:cxnSp>
          <p:nvCxnSpPr>
            <p:cNvPr id="58" name="直線コネクタ 57"/>
            <p:cNvCxnSpPr/>
            <p:nvPr/>
          </p:nvCxnSpPr>
          <p:spPr>
            <a:xfrm>
              <a:off x="2743754" y="4968104"/>
              <a:ext cx="7155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直線コネクタ 58"/>
            <p:cNvCxnSpPr/>
            <p:nvPr/>
          </p:nvCxnSpPr>
          <p:spPr>
            <a:xfrm flipV="1">
              <a:off x="3105970" y="4956237"/>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3105970" y="4622188"/>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88" name="図形グループ 87">
            <a:extLst>
              <a:ext uri="{FF2B5EF4-FFF2-40B4-BE49-F238E27FC236}">
                <a16:creationId xmlns:a16="http://schemas.microsoft.com/office/drawing/2014/main" id="{0D6A8FA0-9940-4C33-9075-5D89393B5CEB}"/>
              </a:ext>
            </a:extLst>
          </p:cNvPr>
          <p:cNvGrpSpPr/>
          <p:nvPr/>
        </p:nvGrpSpPr>
        <p:grpSpPr>
          <a:xfrm>
            <a:off x="4685993" y="3933050"/>
            <a:ext cx="492443" cy="461665"/>
            <a:chOff x="7524913" y="2621323"/>
            <a:chExt cx="492443" cy="461665"/>
          </a:xfrm>
        </p:grpSpPr>
        <p:sp>
          <p:nvSpPr>
            <p:cNvPr id="89" name="円/楕円 8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0" name="正方形/長方形 89">
              <a:extLst>
                <a:ext uri="{FF2B5EF4-FFF2-40B4-BE49-F238E27FC236}">
                  <a16:creationId xmlns:a16="http://schemas.microsoft.com/office/drawing/2014/main" id="{8209E3C3-E98E-4C55-8189-B9952DF419BD}"/>
                </a:ext>
              </a:extLst>
            </p:cNvPr>
            <p:cNvSpPr/>
            <p:nvPr/>
          </p:nvSpPr>
          <p:spPr>
            <a:xfrm>
              <a:off x="7524913" y="2621323"/>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91" name="図形グループ 90">
            <a:extLst>
              <a:ext uri="{FF2B5EF4-FFF2-40B4-BE49-F238E27FC236}">
                <a16:creationId xmlns:a16="http://schemas.microsoft.com/office/drawing/2014/main" id="{0D6A8FA0-9940-4C33-9075-5D89393B5CEB}"/>
              </a:ext>
            </a:extLst>
          </p:cNvPr>
          <p:cNvGrpSpPr/>
          <p:nvPr/>
        </p:nvGrpSpPr>
        <p:grpSpPr>
          <a:xfrm>
            <a:off x="2635629" y="2528300"/>
            <a:ext cx="492443" cy="461665"/>
            <a:chOff x="7529801" y="2617533"/>
            <a:chExt cx="492443" cy="461665"/>
          </a:xfrm>
        </p:grpSpPr>
        <p:sp>
          <p:nvSpPr>
            <p:cNvPr id="92" name="円/楕円 9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3" name="正方形/長方形 92">
              <a:extLst>
                <a:ext uri="{FF2B5EF4-FFF2-40B4-BE49-F238E27FC236}">
                  <a16:creationId xmlns:a16="http://schemas.microsoft.com/office/drawing/2014/main" id="{8209E3C3-E98E-4C55-8189-B9952DF419BD}"/>
                </a:ext>
              </a:extLst>
            </p:cNvPr>
            <p:cNvSpPr/>
            <p:nvPr/>
          </p:nvSpPr>
          <p:spPr>
            <a:xfrm>
              <a:off x="7529801" y="2617533"/>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 name="グループ化 2" descr="提供要求期間を入力する画面の画像">
            <a:extLst>
              <a:ext uri="{FF2B5EF4-FFF2-40B4-BE49-F238E27FC236}">
                <a16:creationId xmlns:a16="http://schemas.microsoft.com/office/drawing/2014/main" id="{67139925-C00B-4FBA-9C9D-74D1E26B2A68}"/>
              </a:ext>
            </a:extLst>
          </p:cNvPr>
          <p:cNvGrpSpPr/>
          <p:nvPr/>
        </p:nvGrpSpPr>
        <p:grpSpPr>
          <a:xfrm>
            <a:off x="6757834" y="1710372"/>
            <a:ext cx="2008332" cy="4212071"/>
            <a:chOff x="6530098" y="1449177"/>
            <a:chExt cx="2008332" cy="4212071"/>
          </a:xfrm>
        </p:grpSpPr>
        <p:pic>
          <p:nvPicPr>
            <p:cNvPr id="5" name="図 4" descr="グラフ が含まれている画像&#10;&#10;自動的に生成された説明">
              <a:extLst>
                <a:ext uri="{FF2B5EF4-FFF2-40B4-BE49-F238E27FC236}">
                  <a16:creationId xmlns:a16="http://schemas.microsoft.com/office/drawing/2014/main" id="{C6D527C4-BEC9-440B-B866-11E18EBFB812}"/>
                </a:ext>
              </a:extLst>
            </p:cNvPr>
            <p:cNvPicPr>
              <a:picLocks noChangeAspect="1"/>
            </p:cNvPicPr>
            <p:nvPr/>
          </p:nvPicPr>
          <p:blipFill rotWithShape="1">
            <a:blip r:embed="rId8"/>
            <a:srcRect t="25635" b="18021"/>
            <a:stretch/>
          </p:blipFill>
          <p:spPr>
            <a:xfrm>
              <a:off x="6740170" y="3859076"/>
              <a:ext cx="1798260" cy="1802172"/>
            </a:xfrm>
            <a:prstGeom prst="rect">
              <a:avLst/>
            </a:prstGeom>
            <a:ln>
              <a:noFill/>
            </a:ln>
          </p:spPr>
        </p:pic>
        <p:pic>
          <p:nvPicPr>
            <p:cNvPr id="11" name="図 10" descr="グラフィカル ユーザー インターフェイス, テキスト, アプリケーション&#10;&#10;自動的に生成された説明">
              <a:extLst>
                <a:ext uri="{FF2B5EF4-FFF2-40B4-BE49-F238E27FC236}">
                  <a16:creationId xmlns:a16="http://schemas.microsoft.com/office/drawing/2014/main" id="{9B1ACD4A-E825-42B0-866E-B21412BDA459}"/>
                </a:ext>
              </a:extLst>
            </p:cNvPr>
            <p:cNvPicPr>
              <a:picLocks noChangeAspect="1"/>
            </p:cNvPicPr>
            <p:nvPr/>
          </p:nvPicPr>
          <p:blipFill rotWithShape="1">
            <a:blip r:embed="rId9"/>
            <a:srcRect t="2647" b="21264"/>
            <a:stretch/>
          </p:blipFill>
          <p:spPr>
            <a:xfrm>
              <a:off x="6732240" y="1449177"/>
              <a:ext cx="1798260" cy="2433703"/>
            </a:xfrm>
            <a:prstGeom prst="rect">
              <a:avLst/>
            </a:prstGeom>
            <a:ln>
              <a:noFill/>
            </a:ln>
          </p:spPr>
        </p:pic>
        <p:sp>
          <p:nvSpPr>
            <p:cNvPr id="71" name="正方形/長方形 70">
              <a:extLst>
                <a:ext uri="{FF2B5EF4-FFF2-40B4-BE49-F238E27FC236}">
                  <a16:creationId xmlns:a16="http://schemas.microsoft.com/office/drawing/2014/main" id="{F4BD5285-ECE1-4ADF-9C55-0ED920805C58}"/>
                </a:ext>
              </a:extLst>
            </p:cNvPr>
            <p:cNvSpPr>
              <a:spLocks noChangeAspect="1"/>
            </p:cNvSpPr>
            <p:nvPr/>
          </p:nvSpPr>
          <p:spPr>
            <a:xfrm>
              <a:off x="6790114" y="3016680"/>
              <a:ext cx="1728000" cy="84239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 name="正方形/長方形 9"/>
            <p:cNvSpPr/>
            <p:nvPr/>
          </p:nvSpPr>
          <p:spPr>
            <a:xfrm>
              <a:off x="6732240" y="1449388"/>
              <a:ext cx="1800573" cy="421186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32" name="図形グループ 31">
              <a:extLst>
                <a:ext uri="{FF2B5EF4-FFF2-40B4-BE49-F238E27FC236}">
                  <a16:creationId xmlns:a16="http://schemas.microsoft.com/office/drawing/2014/main" id="{0D6A8FA0-9940-4C33-9075-5D89393B5CEB}"/>
                </a:ext>
              </a:extLst>
            </p:cNvPr>
            <p:cNvGrpSpPr/>
            <p:nvPr/>
          </p:nvGrpSpPr>
          <p:grpSpPr>
            <a:xfrm>
              <a:off x="6530098" y="2728770"/>
              <a:ext cx="492444" cy="461665"/>
              <a:chOff x="7530162" y="2621390"/>
              <a:chExt cx="492444" cy="461665"/>
            </a:xfrm>
          </p:grpSpPr>
          <p:sp>
            <p:nvSpPr>
              <p:cNvPr id="33" name="円/楕円 3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4" name="正方形/長方形 33">
                <a:extLst>
                  <a:ext uri="{FF2B5EF4-FFF2-40B4-BE49-F238E27FC236}">
                    <a16:creationId xmlns:a16="http://schemas.microsoft.com/office/drawing/2014/main" id="{8209E3C3-E98E-4C55-8189-B9952DF419BD}"/>
                  </a:ext>
                </a:extLst>
              </p:cNvPr>
              <p:cNvSpPr/>
              <p:nvPr/>
            </p:nvSpPr>
            <p:spPr>
              <a:xfrm>
                <a:off x="7530162" y="2621390"/>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spTree>
    <p:extLst>
      <p:ext uri="{BB962C8B-B14F-4D97-AF65-F5344CB8AC3E}">
        <p14:creationId xmlns:p14="http://schemas.microsoft.com/office/powerpoint/2010/main" val="3548477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90C6AD7A-25C3-4CCC-901C-8ADB1E455016}"/>
              </a:ext>
            </a:extLst>
          </p:cNvPr>
          <p:cNvSpPr txBox="1">
            <a:spLocks/>
          </p:cNvSpPr>
          <p:nvPr/>
        </p:nvSpPr>
        <p:spPr>
          <a:xfrm>
            <a:off x="503428" y="519018"/>
            <a:ext cx="1447800" cy="861774"/>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目　次</a:t>
            </a:r>
          </a:p>
        </p:txBody>
      </p:sp>
      <p:cxnSp>
        <p:nvCxnSpPr>
          <p:cNvPr id="5" name="直線コネクタ 4"/>
          <p:cNvCxnSpPr/>
          <p:nvPr/>
        </p:nvCxnSpPr>
        <p:spPr>
          <a:xfrm>
            <a:off x="1690311" y="1449646"/>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1690311" y="2996952"/>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pic>
        <p:nvPicPr>
          <p:cNvPr id="7" name="図 6" descr="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7470" y="4062146"/>
            <a:ext cx="1282700" cy="1875862"/>
          </a:xfrm>
          <a:prstGeom prst="rect">
            <a:avLst/>
          </a:prstGeom>
        </p:spPr>
      </p:pic>
      <p:sp>
        <p:nvSpPr>
          <p:cNvPr id="9" name="テキスト ボックス 8">
            <a:extLst>
              <a:ext uri="{FF2B5EF4-FFF2-40B4-BE49-F238E27FC236}">
                <a16:creationId xmlns:a16="http://schemas.microsoft.com/office/drawing/2014/main" id="{5E1E333A-4E57-4808-8E15-FD52B864275C}"/>
              </a:ext>
            </a:extLst>
          </p:cNvPr>
          <p:cNvSpPr txBox="1"/>
          <p:nvPr/>
        </p:nvSpPr>
        <p:spPr>
          <a:xfrm>
            <a:off x="1715125" y="188640"/>
            <a:ext cx="6840000" cy="6281078"/>
          </a:xfrm>
          <a:prstGeom prst="rect">
            <a:avLst/>
          </a:prstGeom>
          <a:noFill/>
        </p:spPr>
        <p:txBody>
          <a:bodyPr wrap="square" rtlCol="0">
            <a:spAutoFit/>
          </a:bodyPr>
          <a:lstStyle/>
          <a:p>
            <a:pPr>
              <a:lnSpc>
                <a:spcPts val="2400"/>
              </a:lnSpc>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１</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マイナポータルを知りましょう</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Ａ</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マイナポータルとは？</a:t>
            </a:r>
            <a:r>
              <a:rPr lang="en-US" altLang="ja-JP" b="1" dirty="0">
                <a:latin typeface="BIZ UDゴシック" panose="020B0400000000000000" pitchFamily="49" charset="-128"/>
                <a:ea typeface="BIZ UDゴシック" panose="020B0400000000000000" pitchFamily="49" charset="-128"/>
                <a:cs typeface="Meiryo" charset="-128"/>
              </a:rPr>
              <a:t> ……………………………………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5</a:t>
            </a:r>
            <a:endParaRPr lang="ja-JP" altLang="en-US" b="1" dirty="0">
              <a:latin typeface="BIZ UDゴシック" panose="020B0400000000000000" pitchFamily="49" charset="-128"/>
              <a:ea typeface="BIZ UDゴシック" panose="020B0400000000000000" pitchFamily="49" charset="-128"/>
              <a:cs typeface="Meiryo" charset="-128"/>
            </a:endParaRP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Ｂ</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マイナポータルでできること</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6</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Ｃ</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マイナポータルの利用の手順</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7</a:t>
            </a:r>
            <a:endParaRPr lang="en-US" altLang="ja-JP" sz="14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ts val="2400"/>
              </a:lnSpc>
              <a:spcBef>
                <a:spcPts val="300"/>
              </a:spcBef>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２</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マイナポータル利用の準備をしましょう</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Ａ</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spc="-150" dirty="0">
                <a:latin typeface="BIZ UDゴシック" panose="020B0400000000000000" pitchFamily="49" charset="-128"/>
                <a:ea typeface="BIZ UDゴシック" panose="020B0400000000000000" pitchFamily="49" charset="-128"/>
                <a:cs typeface="Meiryo" charset="-128"/>
              </a:rPr>
              <a:t>マイナポータルアプリの入手およびインストールのしかた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9</a:t>
            </a:r>
            <a:endParaRPr lang="ja-JP" altLang="en-US" b="1" dirty="0">
              <a:latin typeface="BIZ UDゴシック" panose="020B0400000000000000" pitchFamily="49" charset="-128"/>
              <a:ea typeface="BIZ UDゴシック" panose="020B0400000000000000" pitchFamily="49" charset="-128"/>
              <a:cs typeface="Meiryo" charset="-128"/>
            </a:endParaRP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Ｂ</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マイナポータルにログイン</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10</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Ｃ</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マイナポータルの利用者登録</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13</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Ｄ</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マイナポータルに関する確認サイト</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15</a:t>
            </a:r>
          </a:p>
          <a:p>
            <a:pPr>
              <a:lnSpc>
                <a:spcPts val="2400"/>
              </a:lnSpc>
              <a:spcBef>
                <a:spcPts val="300"/>
              </a:spcBef>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３</a:t>
            </a:r>
            <a:r>
              <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rPr>
              <a:t>.</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 マイナポータルで様々なサービスを利用しましょう</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Ａ</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さまざまなサービスの確認のしかた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17</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Ｂ</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＜手続の検索・電子申請</a:t>
            </a:r>
            <a:r>
              <a:rPr lang="ja-JP" altLang="en-US" b="1" spc="-5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の使いかた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19</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Ｃ</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＜わたしの情報</a:t>
            </a:r>
            <a:r>
              <a:rPr lang="ja-JP" altLang="en-US" b="1" spc="-5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の使いかた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23</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Ｄ</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＜やりとり履歴</a:t>
            </a:r>
            <a:r>
              <a:rPr lang="ja-JP" altLang="en-US" b="1" spc="-5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の使いかた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28</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Ｅ</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＜お知らせ</a:t>
            </a:r>
            <a:r>
              <a:rPr lang="ja-JP" altLang="en-US" b="1" spc="-5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の使いかた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33</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Ｆ</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＜もっとつながる</a:t>
            </a:r>
            <a:r>
              <a:rPr lang="ja-JP" altLang="en-US" b="1" spc="-5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の使いかた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34</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Ｇ</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＜利用履歴</a:t>
            </a:r>
            <a:r>
              <a:rPr lang="ja-JP" altLang="en-US" b="1" spc="-5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の使いかた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36</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Ｈ</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＜利用者登録変更</a:t>
            </a:r>
            <a:r>
              <a:rPr lang="ja-JP" altLang="en-US" b="1" spc="-5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の使いかた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38</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Ｉ</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＜代理人を登録・変更</a:t>
            </a:r>
            <a:r>
              <a:rPr lang="ja-JP" altLang="en-US" b="1" spc="-500"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の使いかた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40</a:t>
            </a:r>
          </a:p>
          <a:p>
            <a:pPr marL="182563" algn="dist">
              <a:lnSpc>
                <a:spcPts val="2400"/>
              </a:lnSpc>
            </a:pPr>
            <a:r>
              <a:rPr lang="ja-JP" altLang="en-US" b="1" dirty="0">
                <a:latin typeface="BIZ UDゴシック" panose="020B0400000000000000" pitchFamily="49" charset="-128"/>
                <a:ea typeface="BIZ UDゴシック" panose="020B0400000000000000" pitchFamily="49" charset="-128"/>
                <a:cs typeface="Meiryo" charset="-128"/>
              </a:rPr>
              <a:t>Ｊ</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２回目以降のマイナポータルの起動のしかた</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42</a:t>
            </a:r>
            <a:endParaRPr lang="en-US" altLang="ja-JP" sz="2000" b="1" dirty="0">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5564617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DF579A56-6632-4B52-81D0-F3CDA2B6808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7" name="オブジェクト 6" hidden="1">
                        <a:extLst>
                          <a:ext uri="{FF2B5EF4-FFF2-40B4-BE49-F238E27FC236}">
                            <a16:creationId xmlns:a16="http://schemas.microsoft.com/office/drawing/2014/main" id="{DF579A56-6632-4B52-81D0-F3CDA2B6808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693378" y="521210"/>
            <a:ext cx="5519460"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＜やりとり履歴＞の使いかた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3-D</a:t>
            </a:r>
            <a:endParaRPr lang="en-US" sz="3600" dirty="0">
              <a:latin typeface="BIZ UDゴシック" panose="020B0400000000000000" pitchFamily="49" charset="-128"/>
              <a:ea typeface="BIZ UDゴシック" panose="020B0400000000000000" pitchFamily="49" charset="-128"/>
            </a:endParaRPr>
          </a:p>
        </p:txBody>
      </p:sp>
      <p:sp>
        <p:nvSpPr>
          <p:cNvPr id="48" name="テキスト ボックス 47">
            <a:extLst>
              <a:ext uri="{FF2B5EF4-FFF2-40B4-BE49-F238E27FC236}">
                <a16:creationId xmlns:a16="http://schemas.microsoft.com/office/drawing/2014/main" id="{0CB5872D-33E8-4D79-AF82-8E3237B12FCB}"/>
              </a:ext>
            </a:extLst>
          </p:cNvPr>
          <p:cNvSpPr txBox="1"/>
          <p:nvPr/>
        </p:nvSpPr>
        <p:spPr>
          <a:xfrm>
            <a:off x="417446" y="1411162"/>
            <a:ext cx="5873877" cy="4832092"/>
          </a:xfrm>
          <a:prstGeom prst="rect">
            <a:avLst/>
          </a:prstGeom>
          <a:noFill/>
        </p:spPr>
        <p:txBody>
          <a:bodyPr wrap="square" rtlCol="0">
            <a:spAutoFit/>
          </a:bodyPr>
          <a:lstStyle/>
          <a:p>
            <a:r>
              <a:rPr lang="ja-JP" altLang="en-US" sz="2800" b="1" spc="-150" dirty="0">
                <a:solidFill>
                  <a:srgbClr val="009650"/>
                </a:solidFill>
                <a:latin typeface="BIZ UDゴシック" panose="020B0400000000000000" pitchFamily="49" charset="-128"/>
                <a:ea typeface="BIZ UDゴシック" panose="020B0400000000000000" pitchFamily="49" charset="-128"/>
                <a:cs typeface="Meiryo" charset="-128"/>
              </a:rPr>
              <a:t>❹</a:t>
            </a:r>
            <a:r>
              <a:rPr lang="ja-JP" altLang="en-US" sz="2000" b="1" spc="-150" dirty="0">
                <a:latin typeface="BIZ UDゴシック" panose="020B0400000000000000" pitchFamily="49" charset="-128"/>
                <a:ea typeface="BIZ UDゴシック" panose="020B0400000000000000" pitchFamily="49" charset="-128"/>
                <a:cs typeface="Meiryo" charset="-128"/>
              </a:rPr>
              <a:t>上側の年月日を読み上げるポップアップ</a:t>
            </a:r>
            <a:endParaRPr lang="en-US" altLang="ja-JP" sz="2000" b="1" spc="-150" dirty="0">
              <a:latin typeface="BIZ UDゴシック" panose="020B0400000000000000" pitchFamily="49" charset="-128"/>
              <a:ea typeface="BIZ UDゴシック" panose="020B0400000000000000" pitchFamily="49" charset="-128"/>
              <a:cs typeface="Meiryo" charset="-128"/>
            </a:endParaRPr>
          </a:p>
          <a:p>
            <a:r>
              <a:rPr lang="ja-JP" altLang="en-US" sz="2000" b="1" spc="-150" dirty="0">
                <a:latin typeface="BIZ UDゴシック" panose="020B0400000000000000" pitchFamily="49" charset="-128"/>
                <a:ea typeface="BIZ UDゴシック" panose="020B0400000000000000" pitchFamily="49" charset="-128"/>
                <a:cs typeface="Meiryo" charset="-128"/>
              </a:rPr>
              <a:t>　ボタンをダブルタップ。</a:t>
            </a:r>
            <a:endParaRPr lang="en-US" altLang="ja-JP" sz="2000" b="1" spc="-150" dirty="0">
              <a:latin typeface="BIZ UDゴシック" panose="020B0400000000000000" pitchFamily="49" charset="-128"/>
              <a:ea typeface="BIZ UDゴシック" panose="020B0400000000000000" pitchFamily="49" charset="-128"/>
              <a:cs typeface="Meiryo" charset="-128"/>
            </a:endParaRPr>
          </a:p>
          <a:p>
            <a:r>
              <a:rPr lang="ja-JP" altLang="en-US" sz="2000" b="1" spc="-150" dirty="0">
                <a:latin typeface="BIZ UDゴシック" panose="020B0400000000000000" pitchFamily="49" charset="-128"/>
                <a:ea typeface="BIZ UDゴシック" panose="020B0400000000000000" pitchFamily="49" charset="-128"/>
                <a:cs typeface="Meiryo" charset="-128"/>
              </a:rPr>
              <a:t>　日付選択画面が表示されます。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endParaRPr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800" b="1" spc="-150"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2000" b="1" dirty="0">
                <a:latin typeface="BIZ UDゴシック" panose="020B0400000000000000" pitchFamily="49" charset="-128"/>
                <a:ea typeface="BIZ UDゴシック" panose="020B0400000000000000" pitchFamily="49" charset="-128"/>
                <a:cs typeface="Meiryo" charset="-128"/>
              </a:rPr>
              <a:t>「月 </a:t>
            </a:r>
            <a:r>
              <a:rPr lang="en-US" altLang="ja-JP" sz="2000" b="1" dirty="0">
                <a:latin typeface="BIZ UDゴシック" panose="020B0400000000000000" pitchFamily="49" charset="-128"/>
                <a:ea typeface="BIZ UDゴシック" panose="020B0400000000000000" pitchFamily="49" charset="-128"/>
                <a:cs typeface="Meiryo" charset="-128"/>
              </a:rPr>
              <a:t>2022</a:t>
            </a:r>
            <a:r>
              <a:rPr lang="ja-JP" altLang="en-US" sz="2000" b="1" dirty="0">
                <a:latin typeface="BIZ UDゴシック" panose="020B0400000000000000" pitchFamily="49" charset="-128"/>
                <a:ea typeface="BIZ UDゴシック" panose="020B0400000000000000" pitchFamily="49" charset="-128"/>
                <a:cs typeface="Meiryo" charset="-128"/>
              </a:rPr>
              <a:t>年</a:t>
            </a:r>
            <a:r>
              <a:rPr lang="en-US" altLang="ja-JP" sz="2000" b="1"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」と読み上げる箇所を選択。</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続けて</a:t>
            </a:r>
            <a:r>
              <a:rPr lang="en-US" altLang="ja-JP" sz="2000" b="1" dirty="0">
                <a:latin typeface="BIZ UDゴシック" panose="020B0400000000000000" pitchFamily="49" charset="-128"/>
                <a:ea typeface="BIZ UDゴシック" panose="020B0400000000000000" pitchFamily="49" charset="-128"/>
                <a:cs typeface="Meiryo" charset="-128"/>
              </a:rPr>
              <a:t>1</a:t>
            </a:r>
            <a:r>
              <a:rPr lang="ja-JP" altLang="en-US" sz="2000" b="1" dirty="0">
                <a:latin typeface="BIZ UDゴシック" panose="020B0400000000000000" pitchFamily="49" charset="-128"/>
                <a:ea typeface="BIZ UDゴシック" panose="020B0400000000000000" pitchFamily="49" charset="-128"/>
                <a:cs typeface="Meiryo" charset="-128"/>
              </a:rPr>
              <a:t>本指の上下スワイプで月を選択。</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❻</a:t>
            </a:r>
            <a:r>
              <a:rPr lang="ja-JP" altLang="en-US" sz="2000" b="1" dirty="0">
                <a:latin typeface="BIZ UDゴシック" panose="020B0400000000000000" pitchFamily="49" charset="-128"/>
                <a:ea typeface="BIZ UDゴシック" panose="020B0400000000000000" pitchFamily="49" charset="-128"/>
                <a:cs typeface="Meiryo" charset="-128"/>
              </a:rPr>
              <a:t>選択した月のカレンダーが下に表示</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されます。開始日付を選択しダブルタップ。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lang="en-US" altLang="ja-JP" sz="1200" b="1" dirty="0">
              <a:latin typeface="BIZ UDゴシック" panose="020B0400000000000000" pitchFamily="49" charset="-128"/>
              <a:ea typeface="BIZ UDゴシック" panose="020B0400000000000000" pitchFamily="49" charset="-128"/>
              <a:cs typeface="Meiryo" charset="-128"/>
            </a:endParaRPr>
          </a:p>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❼</a:t>
            </a:r>
            <a:r>
              <a:rPr lang="ja-JP" altLang="en-US" sz="2000" b="1" dirty="0">
                <a:latin typeface="BIZ UDゴシック" panose="020B0400000000000000" pitchFamily="49" charset="-128"/>
                <a:ea typeface="BIZ UDゴシック" panose="020B0400000000000000" pitchFamily="49" charset="-128"/>
                <a:cs typeface="Meiryo" charset="-128"/>
              </a:rPr>
              <a:t>カレンダー右下の「完了」を発見しダブル</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タップ。確定後一つ前の画面に戻ります。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endParaRPr lang="en-US" altLang="ja-JP" sz="1200" b="1" dirty="0">
              <a:latin typeface="BIZ UDゴシック" panose="020B0400000000000000" pitchFamily="49" charset="-128"/>
              <a:ea typeface="BIZ UDゴシック" panose="020B0400000000000000" pitchFamily="49" charset="-128"/>
              <a:cs typeface="Meiryo" charset="-128"/>
            </a:endParaRPr>
          </a:p>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❽</a:t>
            </a:r>
            <a:r>
              <a:rPr lang="ja-JP" altLang="en-US" sz="2000" b="1" dirty="0">
                <a:effectLst/>
                <a:latin typeface="BIZ UDPゴシック" panose="020B0400000000000000" pitchFamily="50" charset="-128"/>
                <a:ea typeface="BIZ UDPゴシック" panose="020B0400000000000000" pitchFamily="50" charset="-128"/>
              </a:rPr>
              <a:t>「</a:t>
            </a:r>
            <a:r>
              <a:rPr lang="ja-JP" altLang="en-US" sz="2000" b="1" dirty="0">
                <a:solidFill>
                  <a:srgbClr val="009650"/>
                </a:solidFill>
                <a:effectLst/>
                <a:latin typeface="BIZ UDPゴシック" panose="020B0400000000000000" pitchFamily="50" charset="-128"/>
                <a:ea typeface="BIZ UDPゴシック" panose="020B0400000000000000" pitchFamily="50" charset="-128"/>
              </a:rPr>
              <a:t>❸</a:t>
            </a:r>
            <a:r>
              <a:rPr lang="ja-JP" altLang="en-US" sz="2000" b="1" dirty="0">
                <a:effectLst/>
                <a:latin typeface="BIZ UDPゴシック" panose="020B0400000000000000" pitchFamily="50" charset="-128"/>
                <a:ea typeface="BIZ UDPゴシック" panose="020B0400000000000000" pitchFamily="50" charset="-128"/>
              </a:rPr>
              <a:t>」で説明したうちの下側の日付欄を</a:t>
            </a:r>
            <a:endParaRPr lang="en-US" altLang="ja-JP" sz="2000" b="1" dirty="0">
              <a:effectLst/>
              <a:latin typeface="BIZ UDPゴシック" panose="020B0400000000000000" pitchFamily="50" charset="-128"/>
              <a:ea typeface="BIZ UDPゴシック" panose="020B0400000000000000" pitchFamily="50" charset="-128"/>
            </a:endParaRPr>
          </a:p>
          <a:p>
            <a:r>
              <a:rPr lang="ja-JP" altLang="en-US" sz="2000" b="1" dirty="0">
                <a:latin typeface="BIZ UDPゴシック" panose="020B0400000000000000" pitchFamily="50" charset="-128"/>
                <a:ea typeface="BIZ UDPゴシック" panose="020B0400000000000000" pitchFamily="50" charset="-128"/>
              </a:rPr>
              <a:t>　</a:t>
            </a:r>
            <a:r>
              <a:rPr lang="ja-JP" altLang="en-US" sz="2000" b="1" dirty="0">
                <a:effectLst/>
                <a:latin typeface="BIZ UDPゴシック" panose="020B0400000000000000" pitchFamily="50" charset="-128"/>
                <a:ea typeface="BIZ UDPゴシック" panose="020B0400000000000000" pitchFamily="50" charset="-128"/>
              </a:rPr>
              <a:t>ダブルタップします。</a:t>
            </a:r>
          </a:p>
        </p:txBody>
      </p:sp>
      <p:grpSp>
        <p:nvGrpSpPr>
          <p:cNvPr id="3" name="グループ化 2" descr="提供要求期間を入力する画面の画像">
            <a:extLst>
              <a:ext uri="{FF2B5EF4-FFF2-40B4-BE49-F238E27FC236}">
                <a16:creationId xmlns:a16="http://schemas.microsoft.com/office/drawing/2014/main" id="{67139925-C00B-4FBA-9C9D-74D1E26B2A68}"/>
              </a:ext>
            </a:extLst>
          </p:cNvPr>
          <p:cNvGrpSpPr/>
          <p:nvPr/>
        </p:nvGrpSpPr>
        <p:grpSpPr>
          <a:xfrm>
            <a:off x="5646534" y="1527825"/>
            <a:ext cx="2676497" cy="4703286"/>
            <a:chOff x="6528998" y="1449177"/>
            <a:chExt cx="2009432" cy="4212071"/>
          </a:xfrm>
        </p:grpSpPr>
        <p:pic>
          <p:nvPicPr>
            <p:cNvPr id="5" name="図 4" descr="グラフ が含まれている画像&#10;&#10;自動的に生成された説明">
              <a:extLst>
                <a:ext uri="{FF2B5EF4-FFF2-40B4-BE49-F238E27FC236}">
                  <a16:creationId xmlns:a16="http://schemas.microsoft.com/office/drawing/2014/main" id="{C6D527C4-BEC9-440B-B866-11E18EBFB812}"/>
                </a:ext>
              </a:extLst>
            </p:cNvPr>
            <p:cNvPicPr>
              <a:picLocks noChangeAspect="1"/>
            </p:cNvPicPr>
            <p:nvPr/>
          </p:nvPicPr>
          <p:blipFill rotWithShape="1">
            <a:blip r:embed="rId6"/>
            <a:srcRect t="25635" b="18021"/>
            <a:stretch/>
          </p:blipFill>
          <p:spPr>
            <a:xfrm>
              <a:off x="6740170" y="3859076"/>
              <a:ext cx="1798260" cy="1802172"/>
            </a:xfrm>
            <a:prstGeom prst="rect">
              <a:avLst/>
            </a:prstGeom>
            <a:ln>
              <a:noFill/>
            </a:ln>
          </p:spPr>
        </p:pic>
        <p:pic>
          <p:nvPicPr>
            <p:cNvPr id="11" name="図 10" descr="グラフィカル ユーザー インターフェイス, テキスト, アプリケーション&#10;&#10;自動的に生成された説明">
              <a:extLst>
                <a:ext uri="{FF2B5EF4-FFF2-40B4-BE49-F238E27FC236}">
                  <a16:creationId xmlns:a16="http://schemas.microsoft.com/office/drawing/2014/main" id="{9B1ACD4A-E825-42B0-866E-B21412BDA459}"/>
                </a:ext>
              </a:extLst>
            </p:cNvPr>
            <p:cNvPicPr>
              <a:picLocks noChangeAspect="1"/>
            </p:cNvPicPr>
            <p:nvPr/>
          </p:nvPicPr>
          <p:blipFill rotWithShape="1">
            <a:blip r:embed="rId7"/>
            <a:srcRect t="2647" b="21264"/>
            <a:stretch/>
          </p:blipFill>
          <p:spPr>
            <a:xfrm>
              <a:off x="6732240" y="1449177"/>
              <a:ext cx="1798260" cy="2433703"/>
            </a:xfrm>
            <a:prstGeom prst="rect">
              <a:avLst/>
            </a:prstGeom>
            <a:ln>
              <a:noFill/>
            </a:ln>
          </p:spPr>
        </p:pic>
        <p:sp>
          <p:nvSpPr>
            <p:cNvPr id="71" name="正方形/長方形 70">
              <a:extLst>
                <a:ext uri="{FF2B5EF4-FFF2-40B4-BE49-F238E27FC236}">
                  <a16:creationId xmlns:a16="http://schemas.microsoft.com/office/drawing/2014/main" id="{F4BD5285-ECE1-4ADF-9C55-0ED920805C58}"/>
                </a:ext>
              </a:extLst>
            </p:cNvPr>
            <p:cNvSpPr>
              <a:spLocks noChangeAspect="1"/>
            </p:cNvSpPr>
            <p:nvPr/>
          </p:nvSpPr>
          <p:spPr>
            <a:xfrm>
              <a:off x="6749124" y="3145934"/>
              <a:ext cx="1728000" cy="30554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0" name="正方形/長方形 9"/>
            <p:cNvSpPr/>
            <p:nvPr/>
          </p:nvSpPr>
          <p:spPr>
            <a:xfrm>
              <a:off x="6732240" y="1449388"/>
              <a:ext cx="1800573" cy="421186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nvGrpSpPr>
            <p:cNvPr id="32" name="図形グループ 31">
              <a:extLst>
                <a:ext uri="{FF2B5EF4-FFF2-40B4-BE49-F238E27FC236}">
                  <a16:creationId xmlns:a16="http://schemas.microsoft.com/office/drawing/2014/main" id="{0D6A8FA0-9940-4C33-9075-5D89393B5CEB}"/>
                </a:ext>
              </a:extLst>
            </p:cNvPr>
            <p:cNvGrpSpPr/>
            <p:nvPr/>
          </p:nvGrpSpPr>
          <p:grpSpPr>
            <a:xfrm>
              <a:off x="6528998" y="3056413"/>
              <a:ext cx="490747" cy="413448"/>
              <a:chOff x="7529062" y="2949033"/>
              <a:chExt cx="490747" cy="413448"/>
            </a:xfrm>
          </p:grpSpPr>
          <p:sp>
            <p:nvSpPr>
              <p:cNvPr id="33" name="円/楕円 32">
                <a:extLst>
                  <a:ext uri="{FF2B5EF4-FFF2-40B4-BE49-F238E27FC236}">
                    <a16:creationId xmlns:a16="http://schemas.microsoft.com/office/drawing/2014/main" id="{11E883B8-6DDC-4CC1-8707-39D7A1542B7E}"/>
                  </a:ext>
                </a:extLst>
              </p:cNvPr>
              <p:cNvSpPr>
                <a:spLocks noChangeAspect="1"/>
              </p:cNvSpPr>
              <p:nvPr/>
            </p:nvSpPr>
            <p:spPr>
              <a:xfrm>
                <a:off x="7641378" y="3044411"/>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4" name="正方形/長方形 33">
                <a:extLst>
                  <a:ext uri="{FF2B5EF4-FFF2-40B4-BE49-F238E27FC236}">
                    <a16:creationId xmlns:a16="http://schemas.microsoft.com/office/drawing/2014/main" id="{8209E3C3-E98E-4C55-8189-B9952DF419BD}"/>
                  </a:ext>
                </a:extLst>
              </p:cNvPr>
              <p:cNvSpPr/>
              <p:nvPr/>
            </p:nvSpPr>
            <p:spPr>
              <a:xfrm>
                <a:off x="7529062" y="2949033"/>
                <a:ext cx="490747" cy="413448"/>
              </a:xfrm>
              <a:prstGeom prst="rect">
                <a:avLst/>
              </a:prstGeom>
            </p:spPr>
            <p:txBody>
              <a:bodyPr wrap="squar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sp>
        <p:nvSpPr>
          <p:cNvPr id="8" name="正方形/長方形 7">
            <a:extLst>
              <a:ext uri="{FF2B5EF4-FFF2-40B4-BE49-F238E27FC236}">
                <a16:creationId xmlns:a16="http://schemas.microsoft.com/office/drawing/2014/main" id="{64FE9E11-B291-E3A3-F386-5ACE55772860}"/>
              </a:ext>
            </a:extLst>
          </p:cNvPr>
          <p:cNvSpPr>
            <a:spLocks noChangeAspect="1"/>
          </p:cNvSpPr>
          <p:nvPr/>
        </p:nvSpPr>
        <p:spPr>
          <a:xfrm>
            <a:off x="5945250" y="3805369"/>
            <a:ext cx="2301639" cy="34118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16" name="図形グループ 61">
            <a:extLst>
              <a:ext uri="{FF2B5EF4-FFF2-40B4-BE49-F238E27FC236}">
                <a16:creationId xmlns:a16="http://schemas.microsoft.com/office/drawing/2014/main" id="{338B85FC-A7E9-7290-DE43-ADF197DAFBB1}"/>
              </a:ext>
            </a:extLst>
          </p:cNvPr>
          <p:cNvGrpSpPr/>
          <p:nvPr/>
        </p:nvGrpSpPr>
        <p:grpSpPr>
          <a:xfrm>
            <a:off x="5735740" y="3720994"/>
            <a:ext cx="492444" cy="461665"/>
            <a:chOff x="7509137" y="2620942"/>
            <a:chExt cx="492444" cy="461665"/>
          </a:xfrm>
        </p:grpSpPr>
        <p:sp>
          <p:nvSpPr>
            <p:cNvPr id="17" name="円/楕円 62">
              <a:extLst>
                <a:ext uri="{FF2B5EF4-FFF2-40B4-BE49-F238E27FC236}">
                  <a16:creationId xmlns:a16="http://schemas.microsoft.com/office/drawing/2014/main" id="{DDDEBB81-2657-9344-8EAD-754F60447DA6}"/>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8" name="正方形/長方形 17">
              <a:extLst>
                <a:ext uri="{FF2B5EF4-FFF2-40B4-BE49-F238E27FC236}">
                  <a16:creationId xmlns:a16="http://schemas.microsoft.com/office/drawing/2014/main" id="{E994AACA-9F31-AD66-3973-70081DE91074}"/>
                </a:ext>
              </a:extLst>
            </p:cNvPr>
            <p:cNvSpPr/>
            <p:nvPr/>
          </p:nvSpPr>
          <p:spPr>
            <a:xfrm>
              <a:off x="7509137" y="2620942"/>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❽</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2064299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オブジェクト 9" hidden="1">
            <a:extLst>
              <a:ext uri="{FF2B5EF4-FFF2-40B4-BE49-F238E27FC236}">
                <a16:creationId xmlns:a16="http://schemas.microsoft.com/office/drawing/2014/main" id="{FEEEB284-FDD4-4508-832A-6159E4469F2B}"/>
              </a:ext>
            </a:extLst>
          </p:cNvPr>
          <p:cNvGraphicFramePr>
            <a:graphicFrameLocks noChangeAspect="1"/>
          </p:cNvGraphicFramePr>
          <p:nvPr>
            <p:custDataLst>
              <p:tags r:id="rId1"/>
            </p:custDataLst>
            <p:extLst>
              <p:ext uri="{D42A27DB-BD31-4B8C-83A1-F6EECF244321}">
                <p14:modId xmlns:p14="http://schemas.microsoft.com/office/powerpoint/2010/main" val="1130074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0" name="オブジェクト 9" hidden="1">
                        <a:extLst>
                          <a:ext uri="{FF2B5EF4-FFF2-40B4-BE49-F238E27FC236}">
                            <a16:creationId xmlns:a16="http://schemas.microsoft.com/office/drawing/2014/main" id="{FEEEB284-FDD4-4508-832A-6159E4469F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9" name="図 8" descr="「完了」ボタンのある「提供要求（確認）」画面の画像">
            <a:extLst>
              <a:ext uri="{FF2B5EF4-FFF2-40B4-BE49-F238E27FC236}">
                <a16:creationId xmlns:a16="http://schemas.microsoft.com/office/drawing/2014/main" id="{54E17242-AC5D-40C0-91B5-7F2A3C3F3865}"/>
              </a:ext>
            </a:extLst>
          </p:cNvPr>
          <p:cNvPicPr>
            <a:picLocks noChangeAspect="1"/>
          </p:cNvPicPr>
          <p:nvPr/>
        </p:nvPicPr>
        <p:blipFill rotWithShape="1">
          <a:blip r:embed="rId6"/>
          <a:srcRect t="2751" b="14299"/>
          <a:stretch/>
        </p:blipFill>
        <p:spPr>
          <a:xfrm>
            <a:off x="6488457" y="1585499"/>
            <a:ext cx="2106330" cy="3107644"/>
          </a:xfrm>
          <a:prstGeom prst="rect">
            <a:avLst/>
          </a:prstGeom>
          <a:ln w="9525">
            <a:solidFill>
              <a:schemeClr val="tx1">
                <a:lumMod val="50000"/>
                <a:lumOff val="50000"/>
              </a:schemeClr>
            </a:solidFill>
          </a:ln>
        </p:spPr>
      </p:pic>
      <p:sp>
        <p:nvSpPr>
          <p:cNvPr id="2" name="タイトル 1"/>
          <p:cNvSpPr>
            <a:spLocks noGrp="1"/>
          </p:cNvSpPr>
          <p:nvPr>
            <p:ph type="ctrTitle"/>
          </p:nvPr>
        </p:nvSpPr>
        <p:spPr>
          <a:xfrm>
            <a:off x="1693378" y="521210"/>
            <a:ext cx="5519460"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＜やりとり履歴＞の使いかた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3-D</a:t>
            </a:r>
            <a:endParaRPr lang="en-US" sz="3600" dirty="0">
              <a:latin typeface="BIZ UDゴシック" panose="020B0400000000000000" pitchFamily="49" charset="-128"/>
              <a:ea typeface="BIZ UDゴシック" panose="020B0400000000000000" pitchFamily="49" charset="-128"/>
            </a:endParaRPr>
          </a:p>
        </p:txBody>
      </p:sp>
      <p:sp>
        <p:nvSpPr>
          <p:cNvPr id="36" name="正方形/長方形 35">
            <a:extLst>
              <a:ext uri="{FF2B5EF4-FFF2-40B4-BE49-F238E27FC236}">
                <a16:creationId xmlns:a16="http://schemas.microsoft.com/office/drawing/2014/main" id="{0B4B2431-820A-40C2-A871-0AABA79021E7}"/>
              </a:ext>
            </a:extLst>
          </p:cNvPr>
          <p:cNvSpPr/>
          <p:nvPr/>
        </p:nvSpPr>
        <p:spPr>
          <a:xfrm>
            <a:off x="6566661" y="4320757"/>
            <a:ext cx="1972769" cy="33598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0" name="テキスト ボックス 49">
            <a:extLst>
              <a:ext uri="{FF2B5EF4-FFF2-40B4-BE49-F238E27FC236}">
                <a16:creationId xmlns:a16="http://schemas.microsoft.com/office/drawing/2014/main" id="{34A09283-AE23-426B-BA1A-6947565C7316}"/>
              </a:ext>
            </a:extLst>
          </p:cNvPr>
          <p:cNvSpPr txBox="1"/>
          <p:nvPr/>
        </p:nvSpPr>
        <p:spPr>
          <a:xfrm>
            <a:off x="389047" y="1528447"/>
            <a:ext cx="3159021" cy="3744615"/>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❾</a:t>
            </a:r>
            <a:r>
              <a:rPr lang="ja-JP" altLang="en-US" sz="2000" b="1" dirty="0">
                <a:latin typeface="BIZ UDゴシック" panose="020B0400000000000000" pitchFamily="49" charset="-128"/>
                <a:ea typeface="BIZ UDゴシック" panose="020B0400000000000000" pitchFamily="49" charset="-128"/>
                <a:cs typeface="Meiryo" charset="-128"/>
              </a:rPr>
              <a:t>「</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2000" b="1" dirty="0">
                <a:latin typeface="BIZ UDゴシック" panose="020B0400000000000000" pitchFamily="49" charset="-128"/>
                <a:ea typeface="BIZ UDゴシック" panose="020B0400000000000000" pitchFamily="49" charset="-128"/>
                <a:cs typeface="Meiryo" charset="-128"/>
              </a:rPr>
              <a:t>」から「</a:t>
            </a: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❼</a:t>
            </a:r>
            <a:r>
              <a:rPr lang="ja-JP" altLang="en-US" sz="2000" b="1" dirty="0">
                <a:latin typeface="BIZ UDゴシック" panose="020B0400000000000000" pitchFamily="49" charset="-128"/>
                <a:ea typeface="BIZ UDゴシック" panose="020B0400000000000000" pitchFamily="49" charset="-128"/>
                <a:cs typeface="Meiryo" charset="-128"/>
              </a:rPr>
              <a:t>」</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までの手順を行います。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➓</a:t>
            </a:r>
            <a:r>
              <a:rPr lang="ja-JP" altLang="en-US" sz="2000" b="1" dirty="0">
                <a:latin typeface="BIZ UDゴシック" panose="020B0400000000000000" pitchFamily="49" charset="-128"/>
                <a:ea typeface="BIZ UDゴシック" panose="020B0400000000000000" pitchFamily="49" charset="-128"/>
                <a:cs typeface="Meiryo" charset="-128"/>
              </a:rPr>
              <a:t>左右スワイプまたは</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３本指で画面を</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スクロールし、</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「確認」を探しダブル</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⓫</a:t>
            </a:r>
            <a:r>
              <a:rPr lang="ja-JP" altLang="en-US" sz="2000" b="1" dirty="0">
                <a:latin typeface="BIZ UDゴシック" panose="020B0400000000000000" pitchFamily="49" charset="-128"/>
                <a:ea typeface="BIZ UDゴシック" panose="020B0400000000000000" pitchFamily="49" charset="-128"/>
                <a:cs typeface="Meiryo" charset="-128"/>
              </a:rPr>
              <a:t>入力した「対象期間」</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200"/>
              </a:spcBef>
            </a:pPr>
            <a:r>
              <a:rPr lang="ja-JP" altLang="en-US" sz="2000" b="1" dirty="0">
                <a:latin typeface="BIZ UDゴシック" panose="020B0400000000000000" pitchFamily="49" charset="-128"/>
                <a:ea typeface="BIZ UDゴシック" panose="020B0400000000000000" pitchFamily="49" charset="-128"/>
                <a:cs typeface="Meiryo" charset="-128"/>
              </a:rPr>
              <a:t>　を確認し、「完了」を</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200"/>
              </a:spcBef>
            </a:pPr>
            <a:r>
              <a:rPr lang="ja-JP" altLang="en-US" sz="2000" b="1" dirty="0">
                <a:latin typeface="BIZ UDゴシック" panose="020B0400000000000000" pitchFamily="49" charset="-128"/>
                <a:ea typeface="BIZ UDゴシック" panose="020B0400000000000000" pitchFamily="49" charset="-128"/>
                <a:cs typeface="Meiryo" charset="-128"/>
              </a:rPr>
              <a:t>　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p:txBody>
      </p:sp>
      <p:grpSp>
        <p:nvGrpSpPr>
          <p:cNvPr id="32" name="図形グループ 31"/>
          <p:cNvGrpSpPr>
            <a:grpSpLocks noChangeAspect="1"/>
          </p:cNvGrpSpPr>
          <p:nvPr/>
        </p:nvGrpSpPr>
        <p:grpSpPr>
          <a:xfrm>
            <a:off x="4782115" y="5861181"/>
            <a:ext cx="360000" cy="345916"/>
            <a:chOff x="2743754" y="4622188"/>
            <a:chExt cx="720000" cy="691832"/>
          </a:xfrm>
        </p:grpSpPr>
        <p:cxnSp>
          <p:nvCxnSpPr>
            <p:cNvPr id="33" name="直線コネクタ 32"/>
            <p:cNvCxnSpPr/>
            <p:nvPr/>
          </p:nvCxnSpPr>
          <p:spPr>
            <a:xfrm>
              <a:off x="2743754" y="4968104"/>
              <a:ext cx="7155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flipV="1">
              <a:off x="3105970" y="4956237"/>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a:off x="3105970" y="4622188"/>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3" name="円/楕円 52">
            <a:extLst>
              <a:ext uri="{FF2B5EF4-FFF2-40B4-BE49-F238E27FC236}">
                <a16:creationId xmlns:a16="http://schemas.microsoft.com/office/drawing/2014/main" id="{11E883B8-6DDC-4CC1-8707-39D7A1542B7E}"/>
              </a:ext>
            </a:extLst>
          </p:cNvPr>
          <p:cNvSpPr>
            <a:spLocks noChangeAspect="1"/>
          </p:cNvSpPr>
          <p:nvPr/>
        </p:nvSpPr>
        <p:spPr>
          <a:xfrm>
            <a:off x="6831616" y="213216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55" name="図形グループ 54">
            <a:extLst>
              <a:ext uri="{FF2B5EF4-FFF2-40B4-BE49-F238E27FC236}">
                <a16:creationId xmlns:a16="http://schemas.microsoft.com/office/drawing/2014/main" id="{0D6A8FA0-9940-4C33-9075-5D89393B5CEB}"/>
              </a:ext>
            </a:extLst>
          </p:cNvPr>
          <p:cNvGrpSpPr/>
          <p:nvPr/>
        </p:nvGrpSpPr>
        <p:grpSpPr>
          <a:xfrm>
            <a:off x="6372370" y="4210034"/>
            <a:ext cx="492444" cy="461665"/>
            <a:chOff x="7516281" y="2634497"/>
            <a:chExt cx="492444" cy="461665"/>
          </a:xfrm>
        </p:grpSpPr>
        <p:sp>
          <p:nvSpPr>
            <p:cNvPr id="57" name="円/楕円 56">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1" name="正方形/長方形 60">
              <a:extLst>
                <a:ext uri="{FF2B5EF4-FFF2-40B4-BE49-F238E27FC236}">
                  <a16:creationId xmlns:a16="http://schemas.microsoft.com/office/drawing/2014/main" id="{8209E3C3-E98E-4C55-8189-B9952DF419BD}"/>
                </a:ext>
              </a:extLst>
            </p:cNvPr>
            <p:cNvSpPr/>
            <p:nvPr/>
          </p:nvSpPr>
          <p:spPr>
            <a:xfrm>
              <a:off x="7516281" y="2634497"/>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⓫</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 name="グループ化 2" descr="提供要求期間を入力する画面の画像">
            <a:extLst>
              <a:ext uri="{FF2B5EF4-FFF2-40B4-BE49-F238E27FC236}">
                <a16:creationId xmlns:a16="http://schemas.microsoft.com/office/drawing/2014/main" id="{66041B24-D9D0-E134-C708-3544DB53ECC8}"/>
              </a:ext>
            </a:extLst>
          </p:cNvPr>
          <p:cNvGrpSpPr/>
          <p:nvPr/>
        </p:nvGrpSpPr>
        <p:grpSpPr>
          <a:xfrm>
            <a:off x="3680476" y="1581830"/>
            <a:ext cx="2405786" cy="4703286"/>
            <a:chOff x="6732240" y="1449177"/>
            <a:chExt cx="1806190" cy="4212071"/>
          </a:xfrm>
        </p:grpSpPr>
        <p:pic>
          <p:nvPicPr>
            <p:cNvPr id="6" name="図 5" descr="グラフ が含まれている画像&#10;&#10;自動的に生成された説明">
              <a:extLst>
                <a:ext uri="{FF2B5EF4-FFF2-40B4-BE49-F238E27FC236}">
                  <a16:creationId xmlns:a16="http://schemas.microsoft.com/office/drawing/2014/main" id="{EA1EC353-BA47-6380-EEBD-4D57E554A1C5}"/>
                </a:ext>
              </a:extLst>
            </p:cNvPr>
            <p:cNvPicPr>
              <a:picLocks noChangeAspect="1"/>
            </p:cNvPicPr>
            <p:nvPr/>
          </p:nvPicPr>
          <p:blipFill rotWithShape="1">
            <a:blip r:embed="rId7"/>
            <a:srcRect t="25635" b="18021"/>
            <a:stretch/>
          </p:blipFill>
          <p:spPr>
            <a:xfrm>
              <a:off x="6740170" y="3859076"/>
              <a:ext cx="1798260" cy="1802172"/>
            </a:xfrm>
            <a:prstGeom prst="rect">
              <a:avLst/>
            </a:prstGeom>
            <a:ln>
              <a:noFill/>
            </a:ln>
          </p:spPr>
        </p:pic>
        <p:pic>
          <p:nvPicPr>
            <p:cNvPr id="8" name="図 7" descr="グラフィカル ユーザー インターフェイス, テキスト, アプリケーション&#10;&#10;自動的に生成された説明">
              <a:extLst>
                <a:ext uri="{FF2B5EF4-FFF2-40B4-BE49-F238E27FC236}">
                  <a16:creationId xmlns:a16="http://schemas.microsoft.com/office/drawing/2014/main" id="{7141BC6F-B3C3-BFD4-8BC3-977D34C87152}"/>
                </a:ext>
              </a:extLst>
            </p:cNvPr>
            <p:cNvPicPr>
              <a:picLocks noChangeAspect="1"/>
            </p:cNvPicPr>
            <p:nvPr/>
          </p:nvPicPr>
          <p:blipFill rotWithShape="1">
            <a:blip r:embed="rId8"/>
            <a:srcRect t="2647" b="21264"/>
            <a:stretch/>
          </p:blipFill>
          <p:spPr>
            <a:xfrm>
              <a:off x="6732240" y="1449177"/>
              <a:ext cx="1798260" cy="2433703"/>
            </a:xfrm>
            <a:prstGeom prst="rect">
              <a:avLst/>
            </a:prstGeom>
            <a:ln>
              <a:noFill/>
            </a:ln>
          </p:spPr>
        </p:pic>
        <p:sp>
          <p:nvSpPr>
            <p:cNvPr id="12" name="正方形/長方形 11">
              <a:extLst>
                <a:ext uri="{FF2B5EF4-FFF2-40B4-BE49-F238E27FC236}">
                  <a16:creationId xmlns:a16="http://schemas.microsoft.com/office/drawing/2014/main" id="{5C6A5866-7D90-1A5A-278C-FE764F3BEA32}"/>
                </a:ext>
              </a:extLst>
            </p:cNvPr>
            <p:cNvSpPr>
              <a:spLocks/>
            </p:cNvSpPr>
            <p:nvPr/>
          </p:nvSpPr>
          <p:spPr>
            <a:xfrm>
              <a:off x="6764932" y="4754894"/>
              <a:ext cx="1728000" cy="288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3" name="正方形/長方形 12">
              <a:extLst>
                <a:ext uri="{FF2B5EF4-FFF2-40B4-BE49-F238E27FC236}">
                  <a16:creationId xmlns:a16="http://schemas.microsoft.com/office/drawing/2014/main" id="{01210EE1-E9E8-5881-85A9-749ACFD653D5}"/>
                </a:ext>
              </a:extLst>
            </p:cNvPr>
            <p:cNvSpPr/>
            <p:nvPr/>
          </p:nvSpPr>
          <p:spPr>
            <a:xfrm>
              <a:off x="6732240" y="1449388"/>
              <a:ext cx="1800573" cy="421186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grpSp>
      <p:grpSp>
        <p:nvGrpSpPr>
          <p:cNvPr id="62" name="図形グループ 61">
            <a:extLst>
              <a:ext uri="{FF2B5EF4-FFF2-40B4-BE49-F238E27FC236}">
                <a16:creationId xmlns:a16="http://schemas.microsoft.com/office/drawing/2014/main" id="{0D6A8FA0-9940-4C33-9075-5D89393B5CEB}"/>
              </a:ext>
            </a:extLst>
          </p:cNvPr>
          <p:cNvGrpSpPr/>
          <p:nvPr/>
        </p:nvGrpSpPr>
        <p:grpSpPr>
          <a:xfrm>
            <a:off x="3556858" y="5132984"/>
            <a:ext cx="492444" cy="461665"/>
            <a:chOff x="7501668" y="2603405"/>
            <a:chExt cx="492444" cy="461665"/>
          </a:xfrm>
        </p:grpSpPr>
        <p:sp>
          <p:nvSpPr>
            <p:cNvPr id="63" name="円/楕円 6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4" name="正方形/長方形 63">
              <a:extLst>
                <a:ext uri="{FF2B5EF4-FFF2-40B4-BE49-F238E27FC236}">
                  <a16:creationId xmlns:a16="http://schemas.microsoft.com/office/drawing/2014/main" id="{8209E3C3-E98E-4C55-8189-B9952DF419BD}"/>
                </a:ext>
              </a:extLst>
            </p:cNvPr>
            <p:cNvSpPr/>
            <p:nvPr/>
          </p:nvSpPr>
          <p:spPr>
            <a:xfrm>
              <a:off x="7501668" y="2603405"/>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➓</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17" name="図形グループ 27">
            <a:extLst>
              <a:ext uri="{FF2B5EF4-FFF2-40B4-BE49-F238E27FC236}">
                <a16:creationId xmlns:a16="http://schemas.microsoft.com/office/drawing/2014/main" id="{7780810F-0609-76FE-D308-C9C3B68E7593}"/>
              </a:ext>
            </a:extLst>
          </p:cNvPr>
          <p:cNvGrpSpPr>
            <a:grpSpLocks noChangeAspect="1"/>
          </p:cNvGrpSpPr>
          <p:nvPr/>
        </p:nvGrpSpPr>
        <p:grpSpPr>
          <a:xfrm>
            <a:off x="6090442" y="2933002"/>
            <a:ext cx="360000" cy="345916"/>
            <a:chOff x="2743754" y="4622188"/>
            <a:chExt cx="720000" cy="691832"/>
          </a:xfrm>
        </p:grpSpPr>
        <p:cxnSp>
          <p:nvCxnSpPr>
            <p:cNvPr id="18" name="直線コネクタ 17">
              <a:extLst>
                <a:ext uri="{FF2B5EF4-FFF2-40B4-BE49-F238E27FC236}">
                  <a16:creationId xmlns:a16="http://schemas.microsoft.com/office/drawing/2014/main" id="{CB8FD016-6381-D35B-03A1-DAAA034376C2}"/>
                </a:ext>
              </a:extLst>
            </p:cNvPr>
            <p:cNvCxnSpPr/>
            <p:nvPr/>
          </p:nvCxnSpPr>
          <p:spPr>
            <a:xfrm>
              <a:off x="2743754" y="4968104"/>
              <a:ext cx="7155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36C05077-B42D-7196-A134-18ABE5A4901F}"/>
                </a:ext>
              </a:extLst>
            </p:cNvPr>
            <p:cNvCxnSpPr/>
            <p:nvPr/>
          </p:nvCxnSpPr>
          <p:spPr>
            <a:xfrm flipV="1">
              <a:off x="3105970" y="4956237"/>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DFDA8BDF-F599-CE01-315B-4B02788FFF97}"/>
                </a:ext>
              </a:extLst>
            </p:cNvPr>
            <p:cNvCxnSpPr/>
            <p:nvPr/>
          </p:nvCxnSpPr>
          <p:spPr>
            <a:xfrm>
              <a:off x="3105970" y="4622188"/>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59266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オブジェクト 9" hidden="1">
            <a:extLst>
              <a:ext uri="{FF2B5EF4-FFF2-40B4-BE49-F238E27FC236}">
                <a16:creationId xmlns:a16="http://schemas.microsoft.com/office/drawing/2014/main" id="{FEEEB284-FDD4-4508-832A-6159E4469F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10" name="オブジェクト 9" hidden="1">
                        <a:extLst>
                          <a:ext uri="{FF2B5EF4-FFF2-40B4-BE49-F238E27FC236}">
                            <a16:creationId xmlns:a16="http://schemas.microsoft.com/office/drawing/2014/main" id="{FEEEB284-FDD4-4508-832A-6159E4469F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図 4" descr="やりとり履歴が確認できる「提供要求一覧」画面の画像">
            <a:extLst>
              <a:ext uri="{FF2B5EF4-FFF2-40B4-BE49-F238E27FC236}">
                <a16:creationId xmlns:a16="http://schemas.microsoft.com/office/drawing/2014/main" id="{28FB972D-391D-4A3E-8E95-DA29F9A3E372}"/>
              </a:ext>
            </a:extLst>
          </p:cNvPr>
          <p:cNvPicPr>
            <a:picLocks noChangeAspect="1"/>
          </p:cNvPicPr>
          <p:nvPr/>
        </p:nvPicPr>
        <p:blipFill rotWithShape="1">
          <a:blip r:embed="rId6"/>
          <a:srcRect t="3198" b="13744"/>
          <a:stretch/>
        </p:blipFill>
        <p:spPr>
          <a:xfrm>
            <a:off x="6447031" y="1934228"/>
            <a:ext cx="2063741" cy="3356238"/>
          </a:xfrm>
          <a:prstGeom prst="rect">
            <a:avLst/>
          </a:prstGeom>
          <a:ln w="9525">
            <a:solidFill>
              <a:schemeClr val="tx1">
                <a:lumMod val="50000"/>
                <a:lumOff val="50000"/>
              </a:schemeClr>
            </a:solidFill>
          </a:ln>
        </p:spPr>
      </p:pic>
      <p:pic>
        <p:nvPicPr>
          <p:cNvPr id="7" name="図 6" descr="「状況確認」ボタンのある「提供要求（完了）」画面の画像">
            <a:extLst>
              <a:ext uri="{FF2B5EF4-FFF2-40B4-BE49-F238E27FC236}">
                <a16:creationId xmlns:a16="http://schemas.microsoft.com/office/drawing/2014/main" id="{4912381C-5366-4838-A99A-E023449D3FE7}"/>
              </a:ext>
            </a:extLst>
          </p:cNvPr>
          <p:cNvPicPr>
            <a:picLocks noChangeAspect="1"/>
          </p:cNvPicPr>
          <p:nvPr/>
        </p:nvPicPr>
        <p:blipFill rotWithShape="1">
          <a:blip r:embed="rId7"/>
          <a:srcRect t="2950" b="14101"/>
          <a:stretch/>
        </p:blipFill>
        <p:spPr>
          <a:xfrm>
            <a:off x="3802005" y="1934230"/>
            <a:ext cx="2107147" cy="3356236"/>
          </a:xfrm>
          <a:prstGeom prst="rect">
            <a:avLst/>
          </a:prstGeom>
          <a:ln w="9525">
            <a:solidFill>
              <a:schemeClr val="tx1">
                <a:lumMod val="50000"/>
                <a:lumOff val="50000"/>
              </a:schemeClr>
            </a:solidFill>
          </a:ln>
        </p:spPr>
      </p:pic>
      <p:sp>
        <p:nvSpPr>
          <p:cNvPr id="2" name="タイトル 1"/>
          <p:cNvSpPr>
            <a:spLocks noGrp="1"/>
          </p:cNvSpPr>
          <p:nvPr>
            <p:ph type="ctrTitle"/>
          </p:nvPr>
        </p:nvSpPr>
        <p:spPr>
          <a:xfrm>
            <a:off x="1693378" y="521210"/>
            <a:ext cx="5519460"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＜やりとり履歴＞の使いかた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3-D</a:t>
            </a:r>
            <a:endParaRPr lang="en-US" sz="3600" dirty="0">
              <a:latin typeface="BIZ UDゴシック" panose="020B0400000000000000" pitchFamily="49" charset="-128"/>
              <a:ea typeface="BIZ UDゴシック" panose="020B0400000000000000" pitchFamily="49" charset="-128"/>
            </a:endParaRPr>
          </a:p>
        </p:txBody>
      </p:sp>
      <p:sp>
        <p:nvSpPr>
          <p:cNvPr id="37" name="正方形/長方形 36">
            <a:extLst>
              <a:ext uri="{FF2B5EF4-FFF2-40B4-BE49-F238E27FC236}">
                <a16:creationId xmlns:a16="http://schemas.microsoft.com/office/drawing/2014/main" id="{60060F4B-3680-4209-8D4D-4AC8E8F7A948}"/>
              </a:ext>
            </a:extLst>
          </p:cNvPr>
          <p:cNvSpPr/>
          <p:nvPr/>
        </p:nvSpPr>
        <p:spPr>
          <a:xfrm>
            <a:off x="3845412" y="4437112"/>
            <a:ext cx="2063740" cy="43759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0" name="テキスト ボックス 49">
            <a:extLst>
              <a:ext uri="{FF2B5EF4-FFF2-40B4-BE49-F238E27FC236}">
                <a16:creationId xmlns:a16="http://schemas.microsoft.com/office/drawing/2014/main" id="{34A09283-AE23-426B-BA1A-6947565C7316}"/>
              </a:ext>
            </a:extLst>
          </p:cNvPr>
          <p:cNvSpPr txBox="1"/>
          <p:nvPr/>
        </p:nvSpPr>
        <p:spPr>
          <a:xfrm>
            <a:off x="410375" y="1854902"/>
            <a:ext cx="3056551" cy="2646878"/>
          </a:xfrm>
          <a:prstGeom prst="rect">
            <a:avLst/>
          </a:prstGeom>
          <a:noFill/>
        </p:spPr>
        <p:txBody>
          <a:bodyPr wrap="square" rtlCol="0">
            <a:spAutoFit/>
          </a:bodyPr>
          <a:lstStyle/>
          <a:p>
            <a:pPr>
              <a:spcBef>
                <a:spcPts val="2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⓬</a:t>
            </a:r>
            <a:r>
              <a:rPr lang="ja-JP" altLang="en-US" sz="2000" b="1" dirty="0">
                <a:latin typeface="BIZ UDゴシック" panose="020B0400000000000000" pitchFamily="49" charset="-128"/>
                <a:ea typeface="BIZ UDゴシック" panose="020B0400000000000000" pitchFamily="49" charset="-128"/>
                <a:cs typeface="Meiryo" charset="-128"/>
              </a:rPr>
              <a:t>「やりとり履歴の</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200"/>
              </a:spcBef>
            </a:pPr>
            <a:r>
              <a:rPr lang="ja-JP" altLang="en-US" sz="2000" b="1" dirty="0">
                <a:latin typeface="BIZ UDゴシック" panose="020B0400000000000000" pitchFamily="49" charset="-128"/>
                <a:ea typeface="BIZ UDゴシック" panose="020B0400000000000000" pitchFamily="49" charset="-128"/>
                <a:cs typeface="Meiryo" charset="-128"/>
              </a:rPr>
              <a:t>　提供要求を受け付け</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200"/>
              </a:spcBef>
            </a:pPr>
            <a:r>
              <a:rPr lang="ja-JP" altLang="en-US" sz="2000" b="1" dirty="0">
                <a:latin typeface="BIZ UDゴシック" panose="020B0400000000000000" pitchFamily="49" charset="-128"/>
                <a:ea typeface="BIZ UDゴシック" panose="020B0400000000000000" pitchFamily="49" charset="-128"/>
                <a:cs typeface="Meiryo" charset="-128"/>
              </a:rPr>
              <a:t>　ました」と表示され、</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200"/>
              </a:spcBef>
            </a:pPr>
            <a:r>
              <a:rPr lang="ja-JP" altLang="en-US" sz="2000" b="1" dirty="0">
                <a:latin typeface="BIZ UDゴシック" panose="020B0400000000000000" pitchFamily="49" charset="-128"/>
                <a:ea typeface="BIZ UDゴシック" panose="020B0400000000000000" pitchFamily="49" charset="-128"/>
                <a:cs typeface="Meiryo" charset="-128"/>
              </a:rPr>
              <a:t>　「状況確認」を</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200"/>
              </a:spcBef>
            </a:pPr>
            <a:r>
              <a:rPr lang="ja-JP" altLang="en-US" sz="2000" b="1" dirty="0">
                <a:latin typeface="BIZ UDゴシック" panose="020B0400000000000000" pitchFamily="49" charset="-128"/>
                <a:ea typeface="BIZ UDゴシック" panose="020B0400000000000000" pitchFamily="49" charset="-128"/>
                <a:cs typeface="Meiryo" charset="-128"/>
              </a:rPr>
              <a:t>　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2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⓭</a:t>
            </a:r>
            <a:r>
              <a:rPr lang="ja-JP" altLang="en-US" sz="2000" b="1" dirty="0">
                <a:latin typeface="BIZ UDゴシック" panose="020B0400000000000000" pitchFamily="49" charset="-128"/>
                <a:ea typeface="BIZ UDゴシック" panose="020B0400000000000000" pitchFamily="49" charset="-128"/>
                <a:cs typeface="Meiryo" charset="-128"/>
              </a:rPr>
              <a:t>入力した「やりとり</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200"/>
              </a:spcBef>
            </a:pPr>
            <a:r>
              <a:rPr lang="ja-JP" altLang="en-US" sz="2000" b="1" dirty="0">
                <a:latin typeface="BIZ UDゴシック" panose="020B0400000000000000" pitchFamily="49" charset="-128"/>
                <a:ea typeface="BIZ UDゴシック" panose="020B0400000000000000" pitchFamily="49" charset="-128"/>
                <a:cs typeface="Meiryo" charset="-128"/>
              </a:rPr>
              <a:t>　履歴」が表示されます。</a:t>
            </a:r>
            <a:endParaRPr lang="en-US" altLang="ja-JP" sz="2000" b="1" dirty="0">
              <a:latin typeface="BIZ UDゴシック" panose="020B0400000000000000" pitchFamily="49" charset="-128"/>
              <a:ea typeface="BIZ UDゴシック" panose="020B0400000000000000" pitchFamily="49" charset="-128"/>
              <a:cs typeface="Meiryo" charset="-128"/>
            </a:endParaRPr>
          </a:p>
        </p:txBody>
      </p:sp>
      <p:grpSp>
        <p:nvGrpSpPr>
          <p:cNvPr id="28" name="図形グループ 27"/>
          <p:cNvGrpSpPr>
            <a:grpSpLocks noChangeAspect="1"/>
          </p:cNvGrpSpPr>
          <p:nvPr/>
        </p:nvGrpSpPr>
        <p:grpSpPr>
          <a:xfrm>
            <a:off x="6021479" y="2955194"/>
            <a:ext cx="313225" cy="300971"/>
            <a:chOff x="2743754" y="4622188"/>
            <a:chExt cx="720000" cy="691832"/>
          </a:xfrm>
        </p:grpSpPr>
        <p:cxnSp>
          <p:nvCxnSpPr>
            <p:cNvPr id="29" name="直線コネクタ 28"/>
            <p:cNvCxnSpPr/>
            <p:nvPr/>
          </p:nvCxnSpPr>
          <p:spPr>
            <a:xfrm>
              <a:off x="2743754" y="4968104"/>
              <a:ext cx="7155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flipV="1">
              <a:off x="3105970" y="4956237"/>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3105970" y="4622188"/>
              <a:ext cx="357784" cy="3577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2" name="図形グループ 51">
            <a:extLst>
              <a:ext uri="{FF2B5EF4-FFF2-40B4-BE49-F238E27FC236}">
                <a16:creationId xmlns:a16="http://schemas.microsoft.com/office/drawing/2014/main" id="{0D6A8FA0-9940-4C33-9075-5D89393B5CEB}"/>
              </a:ext>
            </a:extLst>
          </p:cNvPr>
          <p:cNvGrpSpPr/>
          <p:nvPr/>
        </p:nvGrpSpPr>
        <p:grpSpPr>
          <a:xfrm>
            <a:off x="3662644" y="4402213"/>
            <a:ext cx="492444" cy="461665"/>
            <a:chOff x="7499922" y="2638649"/>
            <a:chExt cx="492444" cy="461665"/>
          </a:xfrm>
        </p:grpSpPr>
        <p:sp>
          <p:nvSpPr>
            <p:cNvPr id="53" name="円/楕円 5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4" name="正方形/長方形 53">
              <a:extLst>
                <a:ext uri="{FF2B5EF4-FFF2-40B4-BE49-F238E27FC236}">
                  <a16:creationId xmlns:a16="http://schemas.microsoft.com/office/drawing/2014/main" id="{8209E3C3-E98E-4C55-8189-B9952DF419BD}"/>
                </a:ext>
              </a:extLst>
            </p:cNvPr>
            <p:cNvSpPr/>
            <p:nvPr/>
          </p:nvSpPr>
          <p:spPr>
            <a:xfrm>
              <a:off x="7499922" y="2638649"/>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⓬</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5" name="図形グループ 54">
            <a:extLst>
              <a:ext uri="{FF2B5EF4-FFF2-40B4-BE49-F238E27FC236}">
                <a16:creationId xmlns:a16="http://schemas.microsoft.com/office/drawing/2014/main" id="{0D6A8FA0-9940-4C33-9075-5D89393B5CEB}"/>
              </a:ext>
            </a:extLst>
          </p:cNvPr>
          <p:cNvGrpSpPr/>
          <p:nvPr/>
        </p:nvGrpSpPr>
        <p:grpSpPr>
          <a:xfrm>
            <a:off x="6232450" y="2260115"/>
            <a:ext cx="492443" cy="461665"/>
            <a:chOff x="7516281" y="2673548"/>
            <a:chExt cx="492443" cy="461665"/>
          </a:xfrm>
        </p:grpSpPr>
        <p:sp>
          <p:nvSpPr>
            <p:cNvPr id="57" name="円/楕円 56">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1" name="正方形/長方形 60">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squar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⓭</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919208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D601B768-01CF-40DB-B57C-DD5BEA920EE5}"/>
              </a:ext>
            </a:extLst>
          </p:cNvPr>
          <p:cNvGraphicFramePr>
            <a:graphicFrameLocks noChangeAspect="1"/>
          </p:cNvGraphicFramePr>
          <p:nvPr>
            <p:custDataLst>
              <p:tags r:id="rId1"/>
            </p:custDataLst>
            <p:extLst>
              <p:ext uri="{D42A27DB-BD31-4B8C-83A1-F6EECF244321}">
                <p14:modId xmlns:p14="http://schemas.microsoft.com/office/powerpoint/2010/main" val="15110881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5" name="オブジェクト 4" hidden="1">
                        <a:extLst>
                          <a:ext uri="{FF2B5EF4-FFF2-40B4-BE49-F238E27FC236}">
                            <a16:creationId xmlns:a16="http://schemas.microsoft.com/office/drawing/2014/main" id="{D601B768-01CF-40DB-B57C-DD5BEA920EE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8" name="図 7" descr="「検索条件」画面の画像">
            <a:extLst>
              <a:ext uri="{FF2B5EF4-FFF2-40B4-BE49-F238E27FC236}">
                <a16:creationId xmlns:a16="http://schemas.microsoft.com/office/drawing/2014/main" id="{F939F293-7E7F-4310-9DE9-3BEDB65739C4}"/>
              </a:ext>
            </a:extLst>
          </p:cNvPr>
          <p:cNvPicPr>
            <a:picLocks noChangeAspect="1"/>
          </p:cNvPicPr>
          <p:nvPr/>
        </p:nvPicPr>
        <p:blipFill rotWithShape="1">
          <a:blip r:embed="rId6"/>
          <a:srcRect t="2733" b="4365"/>
          <a:stretch/>
        </p:blipFill>
        <p:spPr>
          <a:xfrm>
            <a:off x="6138861" y="1988840"/>
            <a:ext cx="2391015" cy="3950971"/>
          </a:xfrm>
          <a:prstGeom prst="rect">
            <a:avLst/>
          </a:prstGeom>
          <a:ln>
            <a:solidFill>
              <a:schemeClr val="tx1">
                <a:lumMod val="50000"/>
                <a:lumOff val="50000"/>
              </a:schemeClr>
            </a:solidFill>
          </a:ln>
        </p:spPr>
      </p:pic>
      <p:pic>
        <p:nvPicPr>
          <p:cNvPr id="28" name="図 27" descr="「お知らせ」が表示されているサービス一覧画面の画像">
            <a:extLst>
              <a:ext uri="{FF2B5EF4-FFF2-40B4-BE49-F238E27FC236}">
                <a16:creationId xmlns:a16="http://schemas.microsoft.com/office/drawing/2014/main" id="{168F4BD1-35BA-4897-A91E-E36B43F9671D}"/>
              </a:ext>
            </a:extLst>
          </p:cNvPr>
          <p:cNvPicPr>
            <a:picLocks noChangeAspect="1"/>
          </p:cNvPicPr>
          <p:nvPr/>
        </p:nvPicPr>
        <p:blipFill rotWithShape="1">
          <a:blip r:embed="rId7"/>
          <a:srcRect t="2750" b="3801"/>
          <a:stretch/>
        </p:blipFill>
        <p:spPr>
          <a:xfrm>
            <a:off x="3320838" y="1997123"/>
            <a:ext cx="2372054" cy="3942688"/>
          </a:xfrm>
          <a:prstGeom prst="rect">
            <a:avLst/>
          </a:prstGeom>
          <a:ln>
            <a:solidFill>
              <a:schemeClr val="tx1">
                <a:lumMod val="50000"/>
                <a:lumOff val="50000"/>
              </a:schemeClr>
            </a:solidFill>
          </a:ln>
        </p:spPr>
      </p:pic>
      <p:sp>
        <p:nvSpPr>
          <p:cNvPr id="2" name="タイトル 1"/>
          <p:cNvSpPr>
            <a:spLocks noGrp="1"/>
          </p:cNvSpPr>
          <p:nvPr>
            <p:ph type="ctrTitle"/>
          </p:nvPr>
        </p:nvSpPr>
        <p:spPr>
          <a:xfrm>
            <a:off x="1693378" y="521210"/>
            <a:ext cx="4698722" cy="547842"/>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＜お知らせ＞の使いかた</a:t>
            </a:r>
          </a:p>
        </p:txBody>
      </p:sp>
      <p:sp>
        <p:nvSpPr>
          <p:cNvPr id="3" name="サブタイトル 2"/>
          <p:cNvSpPr>
            <a:spLocks noGrp="1"/>
          </p:cNvSpPr>
          <p:nvPr>
            <p:ph type="subTitle" idx="1"/>
          </p:nvPr>
        </p:nvSpPr>
        <p:spPr>
          <a:xfrm>
            <a:off x="504000" y="1412776"/>
            <a:ext cx="6032421" cy="461665"/>
          </a:xfrm>
        </p:spPr>
        <p:txBody>
          <a:bodyPr wrap="none">
            <a:spAutoFit/>
          </a:bodyPr>
          <a:lstStyle/>
          <a:p>
            <a:pPr>
              <a:lnSpc>
                <a:spcPct val="100000"/>
              </a:lnSpc>
              <a:spcBef>
                <a:spcPts val="0"/>
              </a:spcBef>
            </a:pPr>
            <a:r>
              <a:rPr lang="ja-JP" altLang="en-US" dirty="0">
                <a:latin typeface="BIZ UDゴシック" panose="020B0400000000000000" pitchFamily="49" charset="-128"/>
                <a:ea typeface="BIZ UDゴシック" panose="020B0400000000000000" pitchFamily="49" charset="-128"/>
              </a:rPr>
              <a:t>あなたにあったお知らせをお届けします。</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3-E</a:t>
            </a:r>
            <a:endParaRPr lang="en-US" sz="3600" dirty="0">
              <a:latin typeface="BIZ UDゴシック" panose="020B0400000000000000" pitchFamily="49" charset="-128"/>
              <a:ea typeface="BIZ UDゴシック" panose="020B0400000000000000" pitchFamily="49" charset="-128"/>
            </a:endParaRPr>
          </a:p>
        </p:txBody>
      </p:sp>
      <p:pic>
        <p:nvPicPr>
          <p:cNvPr id="44" name="図 43" descr="スマートフォンを使っているマイナちゃんのイラスト"/>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1928425" y="4421264"/>
            <a:ext cx="1145887" cy="1951693"/>
          </a:xfrm>
          <a:prstGeom prst="rect">
            <a:avLst/>
          </a:prstGeom>
        </p:spPr>
      </p:pic>
      <p:sp>
        <p:nvSpPr>
          <p:cNvPr id="27" name="テキスト ボックス 26">
            <a:extLst>
              <a:ext uri="{FF2B5EF4-FFF2-40B4-BE49-F238E27FC236}">
                <a16:creationId xmlns:a16="http://schemas.microsoft.com/office/drawing/2014/main" id="{EEF69A69-B1C3-49A5-8B74-5AB76E963568}"/>
              </a:ext>
            </a:extLst>
          </p:cNvPr>
          <p:cNvSpPr txBox="1"/>
          <p:nvPr/>
        </p:nvSpPr>
        <p:spPr>
          <a:xfrm>
            <a:off x="458645" y="1971497"/>
            <a:ext cx="2713239" cy="2672526"/>
          </a:xfrm>
          <a:prstGeom prst="rect">
            <a:avLst/>
          </a:prstGeom>
          <a:noFill/>
        </p:spPr>
        <p:txBody>
          <a:bodyPr wrap="square" rtlCol="0">
            <a:spAutoFit/>
          </a:bodyPr>
          <a:lstStyle/>
          <a:p>
            <a:pPr marL="489600" indent="-489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2000" b="1" dirty="0">
                <a:latin typeface="BIZ UDゴシック" panose="020B0400000000000000" pitchFamily="49" charset="-128"/>
                <a:ea typeface="BIZ UDゴシック" panose="020B0400000000000000" pitchFamily="49" charset="-128"/>
              </a:rPr>
              <a:t>「お知らせ</a:t>
            </a:r>
            <a:r>
              <a:rPr lang="ja-JP" altLang="en-US" sz="2000" b="1" spc="-750"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rPr>
              <a:t>を</a:t>
            </a:r>
            <a:endParaRPr lang="en-US" altLang="ja-JP" sz="2000" b="1" dirty="0">
              <a:latin typeface="BIZ UDゴシック" panose="020B0400000000000000" pitchFamily="49" charset="-128"/>
              <a:ea typeface="BIZ UDゴシック" panose="020B0400000000000000" pitchFamily="49" charset="-128"/>
            </a:endParaRPr>
          </a:p>
          <a:p>
            <a:pPr marL="489600" indent="-489600"/>
            <a:r>
              <a:rPr lang="en-US" altLang="ja-JP" sz="2000" b="1" dirty="0">
                <a:latin typeface="BIZ UDゴシック" panose="020B0400000000000000" pitchFamily="49" charset="-128"/>
                <a:ea typeface="BIZ UDゴシック" panose="020B0400000000000000" pitchFamily="49" charset="-128"/>
              </a:rPr>
              <a:t>  </a:t>
            </a:r>
            <a:r>
              <a:rPr lang="ja-JP" altLang="en-US" sz="2000" b="1" dirty="0">
                <a:latin typeface="BIZ UDゴシック" panose="020B0400000000000000" pitchFamily="49" charset="-128"/>
                <a:ea typeface="BIZ UDゴシック" panose="020B0400000000000000" pitchFamily="49" charset="-128"/>
              </a:rPr>
              <a:t>ダブルタップ。</a:t>
            </a:r>
            <a:endParaRPr lang="en-US" altLang="ja-JP" sz="2000" b="1" dirty="0">
              <a:latin typeface="BIZ UDゴシック" panose="020B0400000000000000" pitchFamily="49" charset="-128"/>
              <a:ea typeface="BIZ UDゴシック" panose="020B0400000000000000" pitchFamily="49" charset="-128"/>
            </a:endParaRPr>
          </a:p>
          <a:p>
            <a:pPr marL="489600" indent="-489600">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sz="2000" b="1" dirty="0">
                <a:latin typeface="BIZ UDゴシック" panose="020B0400000000000000" pitchFamily="49" charset="-128"/>
                <a:ea typeface="BIZ UDゴシック" panose="020B0400000000000000" pitchFamily="49" charset="-128"/>
                <a:cs typeface="Meiryo" charset="-128"/>
              </a:rPr>
              <a:t>検索画面では、</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spcBef>
                <a:spcPts val="200"/>
              </a:spcBef>
            </a:pPr>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見たい表示条件を</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spcBef>
                <a:spcPts val="200"/>
              </a:spcBef>
            </a:pPr>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選択し、「検索」</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spcBef>
                <a:spcPts val="200"/>
              </a:spcBef>
            </a:pPr>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ボタンをダブル</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spcBef>
                <a:spcPts val="200"/>
              </a:spcBef>
            </a:pPr>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タップ。</a:t>
            </a:r>
          </a:p>
        </p:txBody>
      </p:sp>
      <p:sp>
        <p:nvSpPr>
          <p:cNvPr id="29" name="正方形/長方形 28">
            <a:extLst>
              <a:ext uri="{FF2B5EF4-FFF2-40B4-BE49-F238E27FC236}">
                <a16:creationId xmlns:a16="http://schemas.microsoft.com/office/drawing/2014/main" id="{9EC8554D-1379-4CDE-B099-9C019C86CA7B}"/>
              </a:ext>
            </a:extLst>
          </p:cNvPr>
          <p:cNvSpPr/>
          <p:nvPr/>
        </p:nvSpPr>
        <p:spPr>
          <a:xfrm>
            <a:off x="3437907" y="2303600"/>
            <a:ext cx="2140508" cy="9164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9" name="正方形/長方形 18">
            <a:extLst>
              <a:ext uri="{FF2B5EF4-FFF2-40B4-BE49-F238E27FC236}">
                <a16:creationId xmlns:a16="http://schemas.microsoft.com/office/drawing/2014/main" id="{5DBA8ACD-77D1-4517-AE93-443E0E637AD6}"/>
              </a:ext>
            </a:extLst>
          </p:cNvPr>
          <p:cNvSpPr/>
          <p:nvPr/>
        </p:nvSpPr>
        <p:spPr>
          <a:xfrm>
            <a:off x="6202729" y="5315470"/>
            <a:ext cx="2268000" cy="396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1" name="図形グループ 30"/>
          <p:cNvGrpSpPr>
            <a:grpSpLocks noChangeAspect="1"/>
          </p:cNvGrpSpPr>
          <p:nvPr/>
        </p:nvGrpSpPr>
        <p:grpSpPr>
          <a:xfrm>
            <a:off x="5370866" y="2348880"/>
            <a:ext cx="0" cy="0"/>
            <a:chOff x="2743754" y="4622188"/>
            <a:chExt cx="720000" cy="691832"/>
          </a:xfrm>
        </p:grpSpPr>
        <p:cxnSp>
          <p:nvCxnSpPr>
            <p:cNvPr id="32" name="直線コネクタ 31"/>
            <p:cNvCxnSpPr/>
            <p:nvPr/>
          </p:nvCxnSpPr>
          <p:spPr>
            <a:xfrm>
              <a:off x="2743754" y="4968104"/>
              <a:ext cx="71556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flipV="1">
              <a:off x="3105970" y="4956237"/>
              <a:ext cx="357784" cy="3577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105970" y="4622188"/>
              <a:ext cx="357784" cy="3577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5" name="図形グループ 34"/>
          <p:cNvGrpSpPr>
            <a:grpSpLocks noChangeAspect="1"/>
          </p:cNvGrpSpPr>
          <p:nvPr/>
        </p:nvGrpSpPr>
        <p:grpSpPr>
          <a:xfrm>
            <a:off x="5681076" y="2941014"/>
            <a:ext cx="480462" cy="461665"/>
            <a:chOff x="2743754" y="4622188"/>
            <a:chExt cx="720000" cy="691832"/>
          </a:xfrm>
        </p:grpSpPr>
        <p:cxnSp>
          <p:nvCxnSpPr>
            <p:cNvPr id="36" name="直線コネクタ 35"/>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9" name="図形グループ 38">
            <a:extLst>
              <a:ext uri="{FF2B5EF4-FFF2-40B4-BE49-F238E27FC236}">
                <a16:creationId xmlns:a16="http://schemas.microsoft.com/office/drawing/2014/main" id="{0D6A8FA0-9940-4C33-9075-5D89393B5CEB}"/>
              </a:ext>
            </a:extLst>
          </p:cNvPr>
          <p:cNvGrpSpPr/>
          <p:nvPr/>
        </p:nvGrpSpPr>
        <p:grpSpPr>
          <a:xfrm>
            <a:off x="5939418" y="5027438"/>
            <a:ext cx="492443" cy="461665"/>
            <a:chOff x="7489423" y="2606233"/>
            <a:chExt cx="492443" cy="461665"/>
          </a:xfrm>
        </p:grpSpPr>
        <p:sp>
          <p:nvSpPr>
            <p:cNvPr id="40" name="円/楕円 39">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1" name="正方形/長方形 40">
              <a:extLst>
                <a:ext uri="{FF2B5EF4-FFF2-40B4-BE49-F238E27FC236}">
                  <a16:creationId xmlns:a16="http://schemas.microsoft.com/office/drawing/2014/main" id="{8209E3C3-E98E-4C55-8189-B9952DF419BD}"/>
                </a:ext>
              </a:extLst>
            </p:cNvPr>
            <p:cNvSpPr/>
            <p:nvPr/>
          </p:nvSpPr>
          <p:spPr>
            <a:xfrm>
              <a:off x="7489423" y="2606233"/>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2" name="図形グループ 41">
            <a:extLst>
              <a:ext uri="{FF2B5EF4-FFF2-40B4-BE49-F238E27FC236}">
                <a16:creationId xmlns:a16="http://schemas.microsoft.com/office/drawing/2014/main" id="{0D6A8FA0-9940-4C33-9075-5D89393B5CEB}"/>
              </a:ext>
            </a:extLst>
          </p:cNvPr>
          <p:cNvGrpSpPr/>
          <p:nvPr/>
        </p:nvGrpSpPr>
        <p:grpSpPr>
          <a:xfrm>
            <a:off x="3202566" y="2077115"/>
            <a:ext cx="492443" cy="461665"/>
            <a:chOff x="7516281" y="2673548"/>
            <a:chExt cx="492443" cy="461665"/>
          </a:xfrm>
        </p:grpSpPr>
        <p:sp>
          <p:nvSpPr>
            <p:cNvPr id="43" name="円/楕円 4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正方形/長方形 44">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36343681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89346" y="529052"/>
            <a:ext cx="7200000" cy="540000"/>
          </a:xfrm>
        </p:spPr>
        <p:txBody>
          <a:bodyPr>
            <a:noAutofit/>
          </a:bodyPr>
          <a:lstStyle/>
          <a:p>
            <a:r>
              <a:rPr lang="ja-JP" altLang="en-US" dirty="0">
                <a:latin typeface="BIZ UDゴシック" panose="020B0400000000000000" pitchFamily="49" charset="-128"/>
                <a:ea typeface="BIZ UDゴシック" panose="020B0400000000000000" pitchFamily="49" charset="-128"/>
              </a:rPr>
              <a:t>＜もっとつながる＞の使いかた</a:t>
            </a:r>
          </a:p>
        </p:txBody>
      </p:sp>
      <p:sp>
        <p:nvSpPr>
          <p:cNvPr id="3" name="サブタイトル 2"/>
          <p:cNvSpPr>
            <a:spLocks noGrp="1"/>
          </p:cNvSpPr>
          <p:nvPr>
            <p:ph type="subTitle" idx="1"/>
          </p:nvPr>
        </p:nvSpPr>
        <p:spPr>
          <a:xfrm>
            <a:off x="504000" y="1349929"/>
            <a:ext cx="8172456" cy="2308324"/>
          </a:xfrm>
        </p:spPr>
        <p:txBody>
          <a:bodyPr wrap="square">
            <a:spAutoFit/>
          </a:bodyPr>
          <a:lstStyle/>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マイナポータルと外部サイトをつなぎ、</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マイナポータルを入口として</a:t>
            </a:r>
            <a:r>
              <a:rPr lang="ja-JP" altLang="en-US" spc="-5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つないだサイトの</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サービスを受けることができます。</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つなぐ先のウェブサイトに</a:t>
            </a:r>
            <a:r>
              <a:rPr lang="ja-JP" altLang="en-US" spc="-5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あなたの情報が登録済みの</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場合と未登録の場合とで操作の流れが異なります。</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3-F</a:t>
            </a:r>
            <a:endParaRPr lang="en-US" sz="3600" dirty="0">
              <a:latin typeface="BIZ UDゴシック" panose="020B0400000000000000" pitchFamily="49" charset="-128"/>
              <a:ea typeface="BIZ UDゴシック" panose="020B0400000000000000" pitchFamily="49" charset="-128"/>
            </a:endParaRPr>
          </a:p>
        </p:txBody>
      </p:sp>
      <p:grpSp>
        <p:nvGrpSpPr>
          <p:cNvPr id="5" name="グループ化 4" descr="マイナポータルを使った「もっとつながる」サービスのイメージイラスト">
            <a:extLst>
              <a:ext uri="{FF2B5EF4-FFF2-40B4-BE49-F238E27FC236}">
                <a16:creationId xmlns:a16="http://schemas.microsoft.com/office/drawing/2014/main" id="{258A388A-5F9B-4594-9B34-D7510215572C}"/>
              </a:ext>
            </a:extLst>
          </p:cNvPr>
          <p:cNvGrpSpPr/>
          <p:nvPr/>
        </p:nvGrpSpPr>
        <p:grpSpPr>
          <a:xfrm>
            <a:off x="2371556" y="3789040"/>
            <a:ext cx="4341091" cy="2343727"/>
            <a:chOff x="2371556" y="3789040"/>
            <a:chExt cx="4341091" cy="2343727"/>
          </a:xfrm>
        </p:grpSpPr>
        <p:pic>
          <p:nvPicPr>
            <p:cNvPr id="9" name="図 8"/>
            <p:cNvPicPr>
              <a:picLocks noChangeAspect="1"/>
            </p:cNvPicPr>
            <p:nvPr/>
          </p:nvPicPr>
          <p:blipFill>
            <a:blip r:embed="rId3"/>
            <a:stretch>
              <a:fillRect/>
            </a:stretch>
          </p:blipFill>
          <p:spPr>
            <a:xfrm>
              <a:off x="2371556" y="3789040"/>
              <a:ext cx="4341091" cy="2343727"/>
            </a:xfrm>
            <a:prstGeom prst="rect">
              <a:avLst/>
            </a:prstGeom>
          </p:spPr>
        </p:pic>
        <p:pic>
          <p:nvPicPr>
            <p:cNvPr id="6" name="図 5"/>
            <p:cNvPicPr>
              <a:picLocks noChangeAspect="1"/>
            </p:cNvPicPr>
            <p:nvPr/>
          </p:nvPicPr>
          <p:blipFill>
            <a:blip r:embed="rId4"/>
            <a:stretch>
              <a:fillRect/>
            </a:stretch>
          </p:blipFill>
          <p:spPr>
            <a:xfrm>
              <a:off x="2994070" y="4316548"/>
              <a:ext cx="3204000" cy="714559"/>
            </a:xfrm>
            <a:prstGeom prst="rect">
              <a:avLst/>
            </a:prstGeom>
          </p:spPr>
        </p:pic>
      </p:grpSp>
    </p:spTree>
    <p:extLst>
      <p:ext uri="{BB962C8B-B14F-4D97-AF65-F5344CB8AC3E}">
        <p14:creationId xmlns:p14="http://schemas.microsoft.com/office/powerpoint/2010/main" val="36967889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E18F587D-E51B-4E82-816C-6EC71A05C09B}"/>
              </a:ext>
            </a:extLst>
          </p:cNvPr>
          <p:cNvGraphicFramePr>
            <a:graphicFrameLocks noChangeAspect="1"/>
          </p:cNvGraphicFramePr>
          <p:nvPr>
            <p:custDataLst>
              <p:tags r:id="rId1"/>
            </p:custDataLst>
            <p:extLst>
              <p:ext uri="{D42A27DB-BD31-4B8C-83A1-F6EECF244321}">
                <p14:modId xmlns:p14="http://schemas.microsoft.com/office/powerpoint/2010/main" val="25850516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3" name="オブジェクト 2" hidden="1">
                        <a:extLst>
                          <a:ext uri="{FF2B5EF4-FFF2-40B4-BE49-F238E27FC236}">
                            <a16:creationId xmlns:a16="http://schemas.microsoft.com/office/drawing/2014/main" id="{E18F587D-E51B-4E82-816C-6EC71A05C09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 name="図 5" descr="「つなぐ」ボタンがある「つながっていないウェブサイト」画面の画像">
            <a:extLst>
              <a:ext uri="{FF2B5EF4-FFF2-40B4-BE49-F238E27FC236}">
                <a16:creationId xmlns:a16="http://schemas.microsoft.com/office/drawing/2014/main" id="{5D535CFF-D443-4FDF-9AE6-608C6E72D89D}"/>
              </a:ext>
            </a:extLst>
          </p:cNvPr>
          <p:cNvPicPr>
            <a:picLocks noChangeAspect="1"/>
          </p:cNvPicPr>
          <p:nvPr/>
        </p:nvPicPr>
        <p:blipFill rotWithShape="1">
          <a:blip r:embed="rId6"/>
          <a:srcRect t="2750" b="3801"/>
          <a:stretch/>
        </p:blipFill>
        <p:spPr>
          <a:xfrm>
            <a:off x="5723041" y="1459721"/>
            <a:ext cx="2809399" cy="4669617"/>
          </a:xfrm>
          <a:prstGeom prst="rect">
            <a:avLst/>
          </a:prstGeom>
          <a:ln w="9525">
            <a:solidFill>
              <a:schemeClr val="tx1">
                <a:lumMod val="50000"/>
                <a:lumOff val="50000"/>
              </a:schemeClr>
            </a:solidFill>
          </a:ln>
        </p:spPr>
      </p:pic>
      <p:pic>
        <p:nvPicPr>
          <p:cNvPr id="24" name="図 23" descr="「もっとつながる」が表示されているサービス一覧画面の画像">
            <a:extLst>
              <a:ext uri="{FF2B5EF4-FFF2-40B4-BE49-F238E27FC236}">
                <a16:creationId xmlns:a16="http://schemas.microsoft.com/office/drawing/2014/main" id="{729A0628-EE5E-43DE-AC4F-76D8113844CA}"/>
              </a:ext>
            </a:extLst>
          </p:cNvPr>
          <p:cNvPicPr>
            <a:picLocks noChangeAspect="1"/>
          </p:cNvPicPr>
          <p:nvPr/>
        </p:nvPicPr>
        <p:blipFill rotWithShape="1">
          <a:blip r:embed="rId7"/>
          <a:srcRect t="2750" b="3801"/>
          <a:stretch/>
        </p:blipFill>
        <p:spPr>
          <a:xfrm>
            <a:off x="3447296" y="1842281"/>
            <a:ext cx="1735957" cy="2885406"/>
          </a:xfrm>
          <a:prstGeom prst="rect">
            <a:avLst/>
          </a:prstGeom>
          <a:ln w="9525">
            <a:solidFill>
              <a:schemeClr val="tx1">
                <a:lumMod val="50000"/>
                <a:lumOff val="50000"/>
              </a:schemeClr>
            </a:solidFill>
          </a:ln>
        </p:spPr>
      </p:pic>
      <p:sp>
        <p:nvSpPr>
          <p:cNvPr id="2" name="タイトル 1"/>
          <p:cNvSpPr>
            <a:spLocks noGrp="1"/>
          </p:cNvSpPr>
          <p:nvPr>
            <p:ph type="ctrTitle"/>
          </p:nvPr>
        </p:nvSpPr>
        <p:spPr>
          <a:xfrm>
            <a:off x="1681005" y="529052"/>
            <a:ext cx="7200000" cy="54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＜もっとつながる＞の使いかた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3-F</a:t>
            </a:r>
            <a:endParaRPr lang="en-US" sz="3600" dirty="0">
              <a:latin typeface="BIZ UDゴシック" panose="020B0400000000000000" pitchFamily="49" charset="-128"/>
              <a:ea typeface="BIZ UDゴシック" panose="020B0400000000000000" pitchFamily="49" charset="-128"/>
            </a:endParaRPr>
          </a:p>
        </p:txBody>
      </p:sp>
      <p:sp>
        <p:nvSpPr>
          <p:cNvPr id="36" name="正方形/長方形 35"/>
          <p:cNvSpPr/>
          <p:nvPr/>
        </p:nvSpPr>
        <p:spPr>
          <a:xfrm>
            <a:off x="5760432" y="3872794"/>
            <a:ext cx="2700000" cy="47916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テキスト ボックス 32">
            <a:extLst>
              <a:ext uri="{FF2B5EF4-FFF2-40B4-BE49-F238E27FC236}">
                <a16:creationId xmlns:a16="http://schemas.microsoft.com/office/drawing/2014/main" id="{E7B24868-EFE6-4132-BA0A-CB9215B8EC1D}"/>
              </a:ext>
            </a:extLst>
          </p:cNvPr>
          <p:cNvSpPr txBox="1"/>
          <p:nvPr/>
        </p:nvSpPr>
        <p:spPr>
          <a:xfrm>
            <a:off x="395971" y="1681716"/>
            <a:ext cx="2883093" cy="2185214"/>
          </a:xfrm>
          <a:prstGeom prst="rect">
            <a:avLst/>
          </a:prstGeom>
          <a:noFill/>
        </p:spPr>
        <p:txBody>
          <a:bodyPr wrap="square" rtlCol="0">
            <a:spAutoFit/>
          </a:bodyPr>
          <a:lstStyle/>
          <a:p>
            <a:pPr marL="489600" indent="-489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2000" b="1" dirty="0">
                <a:latin typeface="BIZ UDゴシック" panose="020B0400000000000000" pitchFamily="49" charset="-128"/>
                <a:ea typeface="BIZ UDゴシック" panose="020B0400000000000000" pitchFamily="49" charset="-128"/>
                <a:cs typeface="Meiryo" charset="-128"/>
              </a:rPr>
              <a:t>「もっとつながる</a:t>
            </a:r>
            <a:r>
              <a:rPr lang="ja-JP" altLang="en-US" sz="2000" b="1" spc="-500" dirty="0">
                <a:latin typeface="BIZ UDゴシック" panose="020B0400000000000000" pitchFamily="49" charset="-128"/>
                <a:ea typeface="BIZ UDゴシック" panose="020B0400000000000000" pitchFamily="49" charset="-128"/>
                <a:cs typeface="Meiryo" charset="-128"/>
              </a:rPr>
              <a:t>」</a:t>
            </a:r>
            <a:endParaRPr lang="en-US" altLang="ja-JP" sz="2000" b="1" spc="-500"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sz="2000" b="1" spc="-500"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をダブルタップ。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sz="2800" b="1" dirty="0">
                <a:solidFill>
                  <a:srgbClr val="009650"/>
                </a:solidFill>
                <a:latin typeface="BIZ UDゴシック" panose="020B0400000000000000" pitchFamily="49" charset="-128"/>
                <a:ea typeface="BIZ UDゴシック" panose="020B0400000000000000" pitchFamily="49" charset="-128"/>
              </a:rPr>
              <a:t>❷</a:t>
            </a:r>
            <a:r>
              <a:rPr lang="ja-JP" altLang="en-US" sz="2000" b="1" dirty="0">
                <a:latin typeface="BIZ UDゴシック" panose="020B0400000000000000" pitchFamily="49" charset="-128"/>
                <a:ea typeface="BIZ UDゴシック" panose="020B0400000000000000" pitchFamily="49" charset="-128"/>
                <a:cs typeface="Meiryo" charset="-128"/>
              </a:rPr>
              <a:t>つなぐ先（例えば</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sz="2000" b="1" dirty="0">
                <a:latin typeface="BIZ UDゴシック" panose="020B0400000000000000" pitchFamily="49" charset="-128"/>
                <a:ea typeface="BIZ UDゴシック" panose="020B0400000000000000" pitchFamily="49" charset="-128"/>
                <a:cs typeface="Meiryo" charset="-128"/>
              </a:rPr>
              <a:t>　</a:t>
            </a:r>
            <a:r>
              <a:rPr lang="en-US" altLang="ja-JP" sz="2000" b="1" dirty="0">
                <a:latin typeface="BIZ UDゴシック" panose="020B0400000000000000" pitchFamily="49" charset="-128"/>
                <a:ea typeface="BIZ UDゴシック" panose="020B0400000000000000" pitchFamily="49" charset="-128"/>
                <a:cs typeface="Meiryo" charset="-128"/>
              </a:rPr>
              <a:t>e-Tax</a:t>
            </a:r>
            <a:r>
              <a:rPr lang="ja-JP" altLang="en-US" sz="2000" b="1" dirty="0">
                <a:latin typeface="BIZ UDゴシック" panose="020B0400000000000000" pitchFamily="49" charset="-128"/>
                <a:ea typeface="BIZ UDゴシック" panose="020B0400000000000000" pitchFamily="49" charset="-128"/>
                <a:cs typeface="Meiryo" charset="-128"/>
              </a:rPr>
              <a:t>など）の</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sz="2000" b="1" dirty="0">
                <a:latin typeface="BIZ UDゴシック" panose="020B0400000000000000" pitchFamily="49" charset="-128"/>
                <a:ea typeface="BIZ UDゴシック" panose="020B0400000000000000" pitchFamily="49" charset="-128"/>
                <a:cs typeface="Meiryo" charset="-128"/>
              </a:rPr>
              <a:t> 「つなぐ</a:t>
            </a:r>
            <a:r>
              <a:rPr lang="ja-JP" altLang="en-US" sz="2000" b="1" spc="-500"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ボタンを</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sz="2000" b="1" dirty="0">
                <a:latin typeface="BIZ UDゴシック" panose="020B0400000000000000" pitchFamily="49" charset="-128"/>
                <a:ea typeface="BIZ UDゴシック" panose="020B0400000000000000" pitchFamily="49" charset="-128"/>
                <a:cs typeface="Meiryo" charset="-128"/>
              </a:rPr>
              <a:t>　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p:txBody>
      </p:sp>
      <p:sp>
        <p:nvSpPr>
          <p:cNvPr id="34" name="正方形/長方形 33">
            <a:extLst>
              <a:ext uri="{FF2B5EF4-FFF2-40B4-BE49-F238E27FC236}">
                <a16:creationId xmlns:a16="http://schemas.microsoft.com/office/drawing/2014/main" id="{D68EB61C-AC6D-4133-A2C4-FC4BA74675B1}"/>
              </a:ext>
            </a:extLst>
          </p:cNvPr>
          <p:cNvSpPr/>
          <p:nvPr/>
        </p:nvSpPr>
        <p:spPr>
          <a:xfrm>
            <a:off x="3539028" y="3290487"/>
            <a:ext cx="1552492" cy="71474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7" name="図 6" descr="いいねをするマイナちゃんのイラスト">
            <a:extLst>
              <a:ext uri="{FF2B5EF4-FFF2-40B4-BE49-F238E27FC236}">
                <a16:creationId xmlns:a16="http://schemas.microsoft.com/office/drawing/2014/main" id="{EB278B27-83BC-4B56-815A-1DDECDBEB59A}"/>
              </a:ext>
            </a:extLst>
          </p:cNvPr>
          <p:cNvPicPr>
            <a:picLocks noChangeAspect="1"/>
          </p:cNvPicPr>
          <p:nvPr/>
        </p:nvPicPr>
        <p:blipFill>
          <a:blip r:embed="rId8"/>
          <a:stretch>
            <a:fillRect/>
          </a:stretch>
        </p:blipFill>
        <p:spPr>
          <a:xfrm>
            <a:off x="1691894" y="4305368"/>
            <a:ext cx="1392008" cy="1741832"/>
          </a:xfrm>
          <a:prstGeom prst="rect">
            <a:avLst/>
          </a:prstGeom>
        </p:spPr>
      </p:pic>
      <p:grpSp>
        <p:nvGrpSpPr>
          <p:cNvPr id="39" name="図形グループ 38"/>
          <p:cNvGrpSpPr>
            <a:grpSpLocks noChangeAspect="1"/>
          </p:cNvGrpSpPr>
          <p:nvPr/>
        </p:nvGrpSpPr>
        <p:grpSpPr>
          <a:xfrm>
            <a:off x="5242578" y="3117282"/>
            <a:ext cx="480463" cy="461666"/>
            <a:chOff x="2743754" y="4622188"/>
            <a:chExt cx="720000" cy="691832"/>
          </a:xfrm>
        </p:grpSpPr>
        <p:cxnSp>
          <p:nvCxnSpPr>
            <p:cNvPr id="40" name="直線コネクタ 39"/>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3" name="図形グループ 42">
            <a:extLst>
              <a:ext uri="{FF2B5EF4-FFF2-40B4-BE49-F238E27FC236}">
                <a16:creationId xmlns:a16="http://schemas.microsoft.com/office/drawing/2014/main" id="{0D6A8FA0-9940-4C33-9075-5D89393B5CEB}"/>
              </a:ext>
            </a:extLst>
          </p:cNvPr>
          <p:cNvGrpSpPr/>
          <p:nvPr/>
        </p:nvGrpSpPr>
        <p:grpSpPr>
          <a:xfrm>
            <a:off x="5546647" y="3586867"/>
            <a:ext cx="492443" cy="461665"/>
            <a:chOff x="7543211" y="2615224"/>
            <a:chExt cx="492443" cy="461665"/>
          </a:xfrm>
        </p:grpSpPr>
        <p:sp>
          <p:nvSpPr>
            <p:cNvPr id="44" name="円/楕円 43">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正方形/長方形 44">
              <a:extLst>
                <a:ext uri="{FF2B5EF4-FFF2-40B4-BE49-F238E27FC236}">
                  <a16:creationId xmlns:a16="http://schemas.microsoft.com/office/drawing/2014/main" id="{8209E3C3-E98E-4C55-8189-B9952DF419BD}"/>
                </a:ext>
              </a:extLst>
            </p:cNvPr>
            <p:cNvSpPr/>
            <p:nvPr/>
          </p:nvSpPr>
          <p:spPr>
            <a:xfrm>
              <a:off x="7543211" y="2615224"/>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6" name="図形グループ 45">
            <a:extLst>
              <a:ext uri="{FF2B5EF4-FFF2-40B4-BE49-F238E27FC236}">
                <a16:creationId xmlns:a16="http://schemas.microsoft.com/office/drawing/2014/main" id="{0D6A8FA0-9940-4C33-9075-5D89393B5CEB}"/>
              </a:ext>
            </a:extLst>
          </p:cNvPr>
          <p:cNvGrpSpPr/>
          <p:nvPr/>
        </p:nvGrpSpPr>
        <p:grpSpPr>
          <a:xfrm>
            <a:off x="3131840" y="3284984"/>
            <a:ext cx="492443" cy="461665"/>
            <a:chOff x="7516281" y="2673548"/>
            <a:chExt cx="492443" cy="461665"/>
          </a:xfrm>
        </p:grpSpPr>
        <p:sp>
          <p:nvSpPr>
            <p:cNvPr id="47" name="円/楕円 46">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8" name="正方形/長方形 47">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41016739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93378" y="529052"/>
            <a:ext cx="7200000" cy="540000"/>
          </a:xfrm>
        </p:spPr>
        <p:txBody>
          <a:bodyPr>
            <a:noAutofit/>
          </a:bodyPr>
          <a:lstStyle/>
          <a:p>
            <a:r>
              <a:rPr lang="ja-JP" altLang="en-US" dirty="0">
                <a:latin typeface="BIZ UDゴシック" panose="020B0400000000000000" pitchFamily="49" charset="-128"/>
                <a:ea typeface="BIZ UDゴシック" panose="020B0400000000000000" pitchFamily="49" charset="-128"/>
              </a:rPr>
              <a:t>＜利用履歴＞の使いかた</a:t>
            </a:r>
          </a:p>
        </p:txBody>
      </p:sp>
      <p:sp>
        <p:nvSpPr>
          <p:cNvPr id="3" name="サブタイトル 2"/>
          <p:cNvSpPr>
            <a:spLocks noGrp="1"/>
          </p:cNvSpPr>
          <p:nvPr>
            <p:ph type="subTitle" idx="1"/>
          </p:nvPr>
        </p:nvSpPr>
        <p:spPr>
          <a:xfrm>
            <a:off x="507804" y="1368000"/>
            <a:ext cx="5840060" cy="1865126"/>
          </a:xfrm>
        </p:spPr>
        <p:txBody>
          <a:bodyPr wrap="none">
            <a:spAutoFit/>
          </a:bodyPr>
          <a:lstStyle/>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あなた</a:t>
            </a:r>
            <a:r>
              <a:rPr lang="ja-JP" altLang="en-US" spc="-5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またはあなたの代理人が、</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マイナポータルで、</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いつ</a:t>
            </a:r>
            <a:r>
              <a:rPr lang="ja-JP" altLang="en-US" spc="-5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どのサービスを利用したのかなど</a:t>
            </a:r>
            <a:r>
              <a:rPr lang="ja-JP" altLang="en-US" spc="-1000" dirty="0">
                <a:latin typeface="BIZ UDゴシック" panose="020B0400000000000000" pitchFamily="49" charset="-128"/>
                <a:ea typeface="BIZ UDゴシック" panose="020B0400000000000000" pitchFamily="49" charset="-128"/>
              </a:rPr>
              <a:t>、</a:t>
            </a:r>
            <a:endParaRPr lang="en-US" altLang="ja-JP" spc="-1000"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利用履歴を確認できます。</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3-G</a:t>
            </a:r>
            <a:endParaRPr lang="en-US" sz="3600" dirty="0">
              <a:latin typeface="BIZ UDゴシック" panose="020B0400000000000000" pitchFamily="49" charset="-128"/>
              <a:ea typeface="BIZ UDゴシック" panose="020B0400000000000000" pitchFamily="49" charset="-128"/>
            </a:endParaRPr>
          </a:p>
        </p:txBody>
      </p:sp>
      <p:pic>
        <p:nvPicPr>
          <p:cNvPr id="9" name="図 8" descr="「利用履歴」の使い方を表したイラスト"/>
          <p:cNvPicPr>
            <a:picLocks noChangeAspect="1"/>
          </p:cNvPicPr>
          <p:nvPr/>
        </p:nvPicPr>
        <p:blipFill>
          <a:blip r:embed="rId3"/>
          <a:stretch>
            <a:fillRect/>
          </a:stretch>
        </p:blipFill>
        <p:spPr>
          <a:xfrm>
            <a:off x="1270000" y="3485604"/>
            <a:ext cx="6604000" cy="2679700"/>
          </a:xfrm>
          <a:prstGeom prst="rect">
            <a:avLst/>
          </a:prstGeom>
        </p:spPr>
      </p:pic>
      <p:pic>
        <p:nvPicPr>
          <p:cNvPr id="5" name="図 4"/>
          <p:cNvPicPr>
            <a:picLocks noChangeAspect="1"/>
          </p:cNvPicPr>
          <p:nvPr/>
        </p:nvPicPr>
        <p:blipFill>
          <a:blip r:embed="rId4"/>
          <a:stretch>
            <a:fillRect/>
          </a:stretch>
        </p:blipFill>
        <p:spPr>
          <a:xfrm>
            <a:off x="4803946" y="5648009"/>
            <a:ext cx="863600" cy="203200"/>
          </a:xfrm>
          <a:prstGeom prst="rect">
            <a:avLst/>
          </a:prstGeom>
        </p:spPr>
      </p:pic>
    </p:spTree>
    <p:extLst>
      <p:ext uri="{BB962C8B-B14F-4D97-AF65-F5344CB8AC3E}">
        <p14:creationId xmlns:p14="http://schemas.microsoft.com/office/powerpoint/2010/main" val="1265067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descr="サービス一覧画面の右上の「メニュー」の画像">
            <a:extLst>
              <a:ext uri="{FF2B5EF4-FFF2-40B4-BE49-F238E27FC236}">
                <a16:creationId xmlns:a16="http://schemas.microsoft.com/office/drawing/2014/main" id="{5B0EA416-E83D-4BBB-B6C9-938402B0E9D1}"/>
              </a:ext>
            </a:extLst>
          </p:cNvPr>
          <p:cNvPicPr>
            <a:picLocks noChangeAspect="1"/>
          </p:cNvPicPr>
          <p:nvPr/>
        </p:nvPicPr>
        <p:blipFill rotWithShape="1">
          <a:blip r:embed="rId4"/>
          <a:srcRect t="2750" b="89738"/>
          <a:stretch/>
        </p:blipFill>
        <p:spPr>
          <a:xfrm>
            <a:off x="3405802" y="1847204"/>
            <a:ext cx="2700000" cy="360744"/>
          </a:xfrm>
          <a:prstGeom prst="rect">
            <a:avLst/>
          </a:prstGeom>
          <a:ln w="9525">
            <a:solidFill>
              <a:schemeClr val="tx1">
                <a:lumMod val="50000"/>
                <a:lumOff val="50000"/>
              </a:schemeClr>
            </a:solidFill>
          </a:ln>
        </p:spPr>
      </p:pic>
      <p:pic>
        <p:nvPicPr>
          <p:cNvPr id="57" name="図 56" descr="スマートフォンを使っているマイナちゃんのイラスト">
            <a:extLst>
              <a:ext uri="{FF2B5EF4-FFF2-40B4-BE49-F238E27FC236}">
                <a16:creationId xmlns:a16="http://schemas.microsoft.com/office/drawing/2014/main" id="{2C4E681F-0673-4B61-A0AD-EF770A87872F}"/>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524535" y="4921566"/>
            <a:ext cx="854051" cy="1523895"/>
          </a:xfrm>
          <a:prstGeom prst="rect">
            <a:avLst/>
          </a:prstGeom>
        </p:spPr>
      </p:pic>
      <p:graphicFrame>
        <p:nvGraphicFramePr>
          <p:cNvPr id="6" name="オブジェクト 5" hidden="1">
            <a:extLst>
              <a:ext uri="{FF2B5EF4-FFF2-40B4-BE49-F238E27FC236}">
                <a16:creationId xmlns:a16="http://schemas.microsoft.com/office/drawing/2014/main" id="{72C80DC4-4215-44E5-BBCF-B8BBA25B0937}"/>
              </a:ext>
            </a:extLst>
          </p:cNvPr>
          <p:cNvGraphicFramePr>
            <a:graphicFrameLocks noChangeAspect="1"/>
          </p:cNvGraphicFramePr>
          <p:nvPr>
            <p:custDataLst>
              <p:tags r:id="rId1"/>
            </p:custDataLst>
            <p:extLst>
              <p:ext uri="{D42A27DB-BD31-4B8C-83A1-F6EECF244321}">
                <p14:modId xmlns:p14="http://schemas.microsoft.com/office/powerpoint/2010/main" val="41435159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6" imgW="554" imgH="551" progId="TCLayout.ActiveDocument.1">
                  <p:embed/>
                </p:oleObj>
              </mc:Choice>
              <mc:Fallback>
                <p:oleObj name="think-cell スライド" r:id="rId6" imgW="554" imgH="551" progId="TCLayout.ActiveDocument.1">
                  <p:embed/>
                  <p:pic>
                    <p:nvPicPr>
                      <p:cNvPr id="6" name="オブジェクト 5" hidden="1">
                        <a:extLst>
                          <a:ext uri="{FF2B5EF4-FFF2-40B4-BE49-F238E27FC236}">
                            <a16:creationId xmlns:a16="http://schemas.microsoft.com/office/drawing/2014/main" id="{72C80DC4-4215-44E5-BBCF-B8BBA25B0937}"/>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693378" y="529052"/>
            <a:ext cx="7200000" cy="54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＜利用履歴＞の使いかた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3-G</a:t>
            </a:r>
            <a:endParaRPr lang="en-US" sz="3600" dirty="0">
              <a:latin typeface="BIZ UDゴシック" panose="020B0400000000000000" pitchFamily="49" charset="-128"/>
              <a:ea typeface="BIZ UDゴシック" panose="020B0400000000000000" pitchFamily="49" charset="-128"/>
            </a:endParaRPr>
          </a:p>
        </p:txBody>
      </p:sp>
      <p:pic>
        <p:nvPicPr>
          <p:cNvPr id="37" name="図 36" descr="「マイナポータルの利用履歴」が表示されているメニューの画面の画像">
            <a:extLst>
              <a:ext uri="{FF2B5EF4-FFF2-40B4-BE49-F238E27FC236}">
                <a16:creationId xmlns:a16="http://schemas.microsoft.com/office/drawing/2014/main" id="{02AFEA42-0C2C-4334-BCD4-386B4C11CC2B}"/>
              </a:ext>
            </a:extLst>
          </p:cNvPr>
          <p:cNvPicPr>
            <a:picLocks noChangeAspect="1"/>
          </p:cNvPicPr>
          <p:nvPr/>
        </p:nvPicPr>
        <p:blipFill>
          <a:blip r:embed="rId8"/>
          <a:stretch>
            <a:fillRect/>
          </a:stretch>
        </p:blipFill>
        <p:spPr>
          <a:xfrm>
            <a:off x="3406210" y="2708920"/>
            <a:ext cx="2340000" cy="2613830"/>
          </a:xfrm>
          <a:prstGeom prst="rect">
            <a:avLst/>
          </a:prstGeom>
          <a:ln w="9525">
            <a:solidFill>
              <a:schemeClr val="tx1">
                <a:lumMod val="50000"/>
                <a:lumOff val="50000"/>
              </a:schemeClr>
            </a:solidFill>
          </a:ln>
        </p:spPr>
      </p:pic>
      <p:sp>
        <p:nvSpPr>
          <p:cNvPr id="44" name="テキスト ボックス 43">
            <a:extLst>
              <a:ext uri="{FF2B5EF4-FFF2-40B4-BE49-F238E27FC236}">
                <a16:creationId xmlns:a16="http://schemas.microsoft.com/office/drawing/2014/main" id="{947913E3-0730-48A9-9A14-F131E1A3A8EF}"/>
              </a:ext>
            </a:extLst>
          </p:cNvPr>
          <p:cNvSpPr txBox="1"/>
          <p:nvPr/>
        </p:nvSpPr>
        <p:spPr>
          <a:xfrm>
            <a:off x="378767" y="1443433"/>
            <a:ext cx="2767356" cy="3847207"/>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2000" b="1" dirty="0">
                <a:latin typeface="BIZ UDゴシック" panose="020B0400000000000000" pitchFamily="49" charset="-128"/>
                <a:ea typeface="BIZ UDゴシック" panose="020B0400000000000000" pitchFamily="49" charset="-128"/>
                <a:cs typeface="Meiryo" charset="-128"/>
              </a:rPr>
              <a:t>右上</a:t>
            </a:r>
            <a:r>
              <a:rPr lang="ja-JP" altLang="en-US" sz="2000" b="1" spc="-750" dirty="0">
                <a:latin typeface="BIZ UDゴシック" panose="020B0400000000000000" pitchFamily="49" charset="-128"/>
                <a:ea typeface="BIZ UDゴシック" panose="020B0400000000000000" pitchFamily="49" charset="-128"/>
                <a:cs typeface="Meiryo" charset="-128"/>
              </a:rPr>
              <a:t>の</a:t>
            </a:r>
            <a:r>
              <a:rPr lang="ja-JP" altLang="en-US" sz="2000" b="1" dirty="0">
                <a:latin typeface="BIZ UDゴシック" panose="020B0400000000000000" pitchFamily="49" charset="-128"/>
                <a:ea typeface="BIZ UDゴシック" panose="020B0400000000000000" pitchFamily="49" charset="-128"/>
                <a:cs typeface="Meiryo" charset="-128"/>
              </a:rPr>
              <a:t>「メニュー」</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をダブルタップ。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800" b="1" dirty="0">
                <a:solidFill>
                  <a:srgbClr val="009650"/>
                </a:solidFill>
                <a:latin typeface="BIZ UDゴシック" panose="020B0400000000000000" pitchFamily="49" charset="-128"/>
                <a:ea typeface="BIZ UDゴシック" panose="020B0400000000000000" pitchFamily="49" charset="-128"/>
              </a:rPr>
              <a:t>❷</a:t>
            </a:r>
            <a:r>
              <a:rPr lang="ja-JP" altLang="en-US" sz="2000" b="1" dirty="0">
                <a:latin typeface="BIZ UDゴシック" panose="020B0400000000000000" pitchFamily="49" charset="-128"/>
                <a:ea typeface="BIZ UDゴシック" panose="020B0400000000000000" pitchFamily="49" charset="-128"/>
                <a:cs typeface="Meiryo" charset="-128"/>
              </a:rPr>
              <a:t>メニューが</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表示されるので</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「マイナポータルの</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利用履歴</a:t>
            </a:r>
            <a:r>
              <a:rPr lang="ja-JP" altLang="en-US" sz="2000" b="1" spc="-750"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をダブル</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2000" b="1" dirty="0">
                <a:latin typeface="BIZ UDゴシック" panose="020B0400000000000000" pitchFamily="49" charset="-128"/>
                <a:ea typeface="BIZ UDゴシック" panose="020B0400000000000000" pitchFamily="49" charset="-128"/>
                <a:cs typeface="Meiryo" charset="-128"/>
              </a:rPr>
              <a:t>見たい情報の表示</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条件を選択すると</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「利用履歴一覧画面」</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が表示されます。</a:t>
            </a:r>
          </a:p>
        </p:txBody>
      </p:sp>
      <p:sp>
        <p:nvSpPr>
          <p:cNvPr id="53" name="正方形/長方形 52">
            <a:extLst>
              <a:ext uri="{FF2B5EF4-FFF2-40B4-BE49-F238E27FC236}">
                <a16:creationId xmlns:a16="http://schemas.microsoft.com/office/drawing/2014/main" id="{8947C431-6C7F-46FC-9CAF-4E13B0CE780E}"/>
              </a:ext>
            </a:extLst>
          </p:cNvPr>
          <p:cNvSpPr/>
          <p:nvPr/>
        </p:nvSpPr>
        <p:spPr>
          <a:xfrm>
            <a:off x="5701426" y="1808185"/>
            <a:ext cx="432000" cy="432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8" name="正方形/長方形 57">
            <a:extLst>
              <a:ext uri="{FF2B5EF4-FFF2-40B4-BE49-F238E27FC236}">
                <a16:creationId xmlns:a16="http://schemas.microsoft.com/office/drawing/2014/main" id="{4DFDA2B9-58C4-40E6-A708-BC7B090C33A0}"/>
              </a:ext>
            </a:extLst>
          </p:cNvPr>
          <p:cNvSpPr/>
          <p:nvPr/>
        </p:nvSpPr>
        <p:spPr>
          <a:xfrm>
            <a:off x="3424953" y="3950633"/>
            <a:ext cx="2301279" cy="55848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60" name="直線矢印コネクタ 8">
            <a:extLst>
              <a:ext uri="{FF2B5EF4-FFF2-40B4-BE49-F238E27FC236}">
                <a16:creationId xmlns:a16="http://schemas.microsoft.com/office/drawing/2014/main" id="{CC8354A6-DBA0-4D90-851A-416DA3A6864F}"/>
              </a:ext>
            </a:extLst>
          </p:cNvPr>
          <p:cNvCxnSpPr>
            <a:cxnSpLocks/>
            <a:stCxn id="53" idx="2"/>
          </p:cNvCxnSpPr>
          <p:nvPr/>
        </p:nvCxnSpPr>
        <p:spPr>
          <a:xfrm rot="5400000">
            <a:off x="4641859" y="2536900"/>
            <a:ext cx="1572282" cy="978852"/>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5" name="図 4" descr="「検索条件」画面の画像">
            <a:extLst>
              <a:ext uri="{FF2B5EF4-FFF2-40B4-BE49-F238E27FC236}">
                <a16:creationId xmlns:a16="http://schemas.microsoft.com/office/drawing/2014/main" id="{E06F9B45-C3D4-41A1-A4A3-D48CCDC29855}"/>
              </a:ext>
            </a:extLst>
          </p:cNvPr>
          <p:cNvPicPr>
            <a:picLocks noChangeAspect="1"/>
          </p:cNvPicPr>
          <p:nvPr/>
        </p:nvPicPr>
        <p:blipFill rotWithShape="1">
          <a:blip r:embed="rId9"/>
          <a:srcRect t="2750" b="15351"/>
          <a:stretch/>
        </p:blipFill>
        <p:spPr>
          <a:xfrm>
            <a:off x="6192440" y="2708920"/>
            <a:ext cx="2340000" cy="3408698"/>
          </a:xfrm>
          <a:prstGeom prst="rect">
            <a:avLst/>
          </a:prstGeom>
          <a:ln>
            <a:solidFill>
              <a:schemeClr val="tx1">
                <a:lumMod val="50000"/>
                <a:lumOff val="50000"/>
              </a:schemeClr>
            </a:solidFill>
          </a:ln>
        </p:spPr>
      </p:pic>
      <p:grpSp>
        <p:nvGrpSpPr>
          <p:cNvPr id="28" name="図形グループ 27"/>
          <p:cNvGrpSpPr>
            <a:grpSpLocks noChangeAspect="1"/>
          </p:cNvGrpSpPr>
          <p:nvPr/>
        </p:nvGrpSpPr>
        <p:grpSpPr>
          <a:xfrm>
            <a:off x="5756922" y="4044288"/>
            <a:ext cx="483758" cy="464832"/>
            <a:chOff x="2743754" y="4622188"/>
            <a:chExt cx="720000" cy="691832"/>
          </a:xfrm>
        </p:grpSpPr>
        <p:cxnSp>
          <p:nvCxnSpPr>
            <p:cNvPr id="29" name="直線コネクタ 28"/>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2" name="図形グループ 31">
            <a:extLst>
              <a:ext uri="{FF2B5EF4-FFF2-40B4-BE49-F238E27FC236}">
                <a16:creationId xmlns:a16="http://schemas.microsoft.com/office/drawing/2014/main" id="{0D6A8FA0-9940-4C33-9075-5D89393B5CEB}"/>
              </a:ext>
            </a:extLst>
          </p:cNvPr>
          <p:cNvGrpSpPr/>
          <p:nvPr/>
        </p:nvGrpSpPr>
        <p:grpSpPr>
          <a:xfrm>
            <a:off x="5938360" y="3044725"/>
            <a:ext cx="492444" cy="461665"/>
            <a:chOff x="7502876" y="2577305"/>
            <a:chExt cx="492444" cy="461665"/>
          </a:xfrm>
        </p:grpSpPr>
        <p:sp>
          <p:nvSpPr>
            <p:cNvPr id="33" name="円/楕円 3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4" name="正方形/長方形 33">
              <a:extLst>
                <a:ext uri="{FF2B5EF4-FFF2-40B4-BE49-F238E27FC236}">
                  <a16:creationId xmlns:a16="http://schemas.microsoft.com/office/drawing/2014/main" id="{8209E3C3-E98E-4C55-8189-B9952DF419BD}"/>
                </a:ext>
              </a:extLst>
            </p:cNvPr>
            <p:cNvSpPr/>
            <p:nvPr/>
          </p:nvSpPr>
          <p:spPr>
            <a:xfrm>
              <a:off x="7502876" y="2577305"/>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5" name="図形グループ 34">
            <a:extLst>
              <a:ext uri="{FF2B5EF4-FFF2-40B4-BE49-F238E27FC236}">
                <a16:creationId xmlns:a16="http://schemas.microsoft.com/office/drawing/2014/main" id="{0D6A8FA0-9940-4C33-9075-5D89393B5CEB}"/>
              </a:ext>
            </a:extLst>
          </p:cNvPr>
          <p:cNvGrpSpPr/>
          <p:nvPr/>
        </p:nvGrpSpPr>
        <p:grpSpPr>
          <a:xfrm>
            <a:off x="3195220" y="3793636"/>
            <a:ext cx="492443" cy="461665"/>
            <a:chOff x="7537754" y="2607660"/>
            <a:chExt cx="492443" cy="461665"/>
          </a:xfrm>
        </p:grpSpPr>
        <p:sp>
          <p:nvSpPr>
            <p:cNvPr id="36" name="円/楕円 35">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8" name="正方形/長方形 37">
              <a:extLst>
                <a:ext uri="{FF2B5EF4-FFF2-40B4-BE49-F238E27FC236}">
                  <a16:creationId xmlns:a16="http://schemas.microsoft.com/office/drawing/2014/main" id="{8209E3C3-E98E-4C55-8189-B9952DF419BD}"/>
                </a:ext>
              </a:extLst>
            </p:cNvPr>
            <p:cNvSpPr/>
            <p:nvPr/>
          </p:nvSpPr>
          <p:spPr>
            <a:xfrm>
              <a:off x="7537754" y="2607660"/>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9" name="図形グループ 38">
            <a:extLst>
              <a:ext uri="{FF2B5EF4-FFF2-40B4-BE49-F238E27FC236}">
                <a16:creationId xmlns:a16="http://schemas.microsoft.com/office/drawing/2014/main" id="{0D6A8FA0-9940-4C33-9075-5D89393B5CEB}"/>
              </a:ext>
            </a:extLst>
          </p:cNvPr>
          <p:cNvGrpSpPr/>
          <p:nvPr/>
        </p:nvGrpSpPr>
        <p:grpSpPr>
          <a:xfrm>
            <a:off x="5373162" y="1709038"/>
            <a:ext cx="492443" cy="461665"/>
            <a:chOff x="7513742" y="2644276"/>
            <a:chExt cx="492443" cy="461665"/>
          </a:xfrm>
        </p:grpSpPr>
        <p:sp>
          <p:nvSpPr>
            <p:cNvPr id="40" name="円/楕円 39">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5" name="正方形/長方形 44">
              <a:extLst>
                <a:ext uri="{FF2B5EF4-FFF2-40B4-BE49-F238E27FC236}">
                  <a16:creationId xmlns:a16="http://schemas.microsoft.com/office/drawing/2014/main" id="{8209E3C3-E98E-4C55-8189-B9952DF419BD}"/>
                </a:ext>
              </a:extLst>
            </p:cNvPr>
            <p:cNvSpPr/>
            <p:nvPr/>
          </p:nvSpPr>
          <p:spPr>
            <a:xfrm>
              <a:off x="7513742" y="2644276"/>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1611740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93378" y="529052"/>
            <a:ext cx="7200000" cy="540000"/>
          </a:xfrm>
        </p:spPr>
        <p:txBody>
          <a:bodyPr>
            <a:noAutofit/>
          </a:bodyPr>
          <a:lstStyle/>
          <a:p>
            <a:r>
              <a:rPr lang="ja-JP" altLang="en-US" dirty="0">
                <a:latin typeface="BIZ UDゴシック" panose="020B0400000000000000" pitchFamily="49" charset="-128"/>
                <a:ea typeface="BIZ UDゴシック" panose="020B0400000000000000" pitchFamily="49" charset="-128"/>
              </a:rPr>
              <a:t>＜利用者登録変更＞の使いかた</a:t>
            </a:r>
          </a:p>
        </p:txBody>
      </p:sp>
      <p:sp>
        <p:nvSpPr>
          <p:cNvPr id="3" name="サブタイトル 2"/>
          <p:cNvSpPr>
            <a:spLocks noGrp="1"/>
          </p:cNvSpPr>
          <p:nvPr>
            <p:ph type="subTitle" idx="1"/>
          </p:nvPr>
        </p:nvSpPr>
        <p:spPr>
          <a:xfrm>
            <a:off x="504000" y="1440000"/>
            <a:ext cx="8185403" cy="461665"/>
          </a:xfrm>
        </p:spPr>
        <p:txBody>
          <a:bodyPr wrap="square" rIns="90000">
            <a:spAutoFit/>
          </a:bodyPr>
          <a:lstStyle/>
          <a:p>
            <a:pPr>
              <a:lnSpc>
                <a:spcPct val="100000"/>
              </a:lnSpc>
              <a:spcBef>
                <a:spcPts val="0"/>
              </a:spcBef>
            </a:pPr>
            <a:r>
              <a:rPr lang="ja-JP" altLang="en-US" dirty="0">
                <a:latin typeface="BIZ UDゴシック" panose="020B0400000000000000" pitchFamily="49" charset="-128"/>
                <a:ea typeface="BIZ UDゴシック" panose="020B0400000000000000" pitchFamily="49" charset="-128"/>
              </a:rPr>
              <a:t>マイナポータルの利用者登録を変更することができます。</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3-H</a:t>
            </a:r>
            <a:endParaRPr lang="en-US" sz="3600" dirty="0">
              <a:latin typeface="BIZ UDゴシック" panose="020B0400000000000000" pitchFamily="49" charset="-128"/>
              <a:ea typeface="BIZ UDゴシック" panose="020B0400000000000000" pitchFamily="49" charset="-128"/>
            </a:endParaRPr>
          </a:p>
        </p:txBody>
      </p:sp>
      <p:sp>
        <p:nvSpPr>
          <p:cNvPr id="7" name="object 10" descr="「利用者登録変更」の使い方の流れを表したイラスト"/>
          <p:cNvSpPr>
            <a:spLocks noChangeAspect="1"/>
          </p:cNvSpPr>
          <p:nvPr/>
        </p:nvSpPr>
        <p:spPr>
          <a:xfrm>
            <a:off x="1334416" y="2716813"/>
            <a:ext cx="6480000" cy="3018982"/>
          </a:xfrm>
          <a:prstGeom prst="rect">
            <a:avLst/>
          </a:prstGeom>
          <a:blipFill>
            <a:blip r:embed="rId3"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2656689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図 36" descr="サービス一覧画面の右上の「ログイン中」の画像">
            <a:extLst>
              <a:ext uri="{FF2B5EF4-FFF2-40B4-BE49-F238E27FC236}">
                <a16:creationId xmlns:a16="http://schemas.microsoft.com/office/drawing/2014/main" id="{5B0EA416-E83D-4BBB-B6C9-938402B0E9D1}"/>
              </a:ext>
            </a:extLst>
          </p:cNvPr>
          <p:cNvPicPr>
            <a:picLocks noChangeAspect="1"/>
          </p:cNvPicPr>
          <p:nvPr/>
        </p:nvPicPr>
        <p:blipFill rotWithShape="1">
          <a:blip r:embed="rId4"/>
          <a:srcRect t="2750" b="89738"/>
          <a:stretch/>
        </p:blipFill>
        <p:spPr>
          <a:xfrm>
            <a:off x="3325308" y="1993887"/>
            <a:ext cx="2700000" cy="360744"/>
          </a:xfrm>
          <a:prstGeom prst="rect">
            <a:avLst/>
          </a:prstGeom>
          <a:ln w="9525">
            <a:solidFill>
              <a:schemeClr val="tx1">
                <a:lumMod val="50000"/>
                <a:lumOff val="50000"/>
              </a:schemeClr>
            </a:solidFill>
          </a:ln>
        </p:spPr>
      </p:pic>
      <p:pic>
        <p:nvPicPr>
          <p:cNvPr id="29" name="図 28" descr="スマートフォンを使っているマイナちゃんのイラスト">
            <a:extLst>
              <a:ext uri="{FF2B5EF4-FFF2-40B4-BE49-F238E27FC236}">
                <a16:creationId xmlns:a16="http://schemas.microsoft.com/office/drawing/2014/main" id="{55CD7769-2ECB-435A-B40B-D625853D68C8}"/>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292410" y="4749870"/>
            <a:ext cx="853992" cy="1454533"/>
          </a:xfrm>
          <a:prstGeom prst="rect">
            <a:avLst/>
          </a:prstGeom>
        </p:spPr>
      </p:pic>
      <p:graphicFrame>
        <p:nvGraphicFramePr>
          <p:cNvPr id="8" name="オブジェクト 7" hidden="1">
            <a:extLst>
              <a:ext uri="{FF2B5EF4-FFF2-40B4-BE49-F238E27FC236}">
                <a16:creationId xmlns:a16="http://schemas.microsoft.com/office/drawing/2014/main" id="{709A64BB-155A-43B1-9FC2-24DB30859DC8}"/>
              </a:ext>
            </a:extLst>
          </p:cNvPr>
          <p:cNvGraphicFramePr>
            <a:graphicFrameLocks noChangeAspect="1"/>
          </p:cNvGraphicFramePr>
          <p:nvPr>
            <p:custDataLst>
              <p:tags r:id="rId1"/>
            </p:custDataLst>
            <p:extLst>
              <p:ext uri="{D42A27DB-BD31-4B8C-83A1-F6EECF244321}">
                <p14:modId xmlns:p14="http://schemas.microsoft.com/office/powerpoint/2010/main" val="11777935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6" imgW="554" imgH="551" progId="TCLayout.ActiveDocument.1">
                  <p:embed/>
                </p:oleObj>
              </mc:Choice>
              <mc:Fallback>
                <p:oleObj name="think-cell スライド" r:id="rId6" imgW="554" imgH="551" progId="TCLayout.ActiveDocument.1">
                  <p:embed/>
                  <p:pic>
                    <p:nvPicPr>
                      <p:cNvPr id="8" name="オブジェクト 7" hidden="1">
                        <a:extLst>
                          <a:ext uri="{FF2B5EF4-FFF2-40B4-BE49-F238E27FC236}">
                            <a16:creationId xmlns:a16="http://schemas.microsoft.com/office/drawing/2014/main" id="{709A64BB-155A-43B1-9FC2-24DB30859DC8}"/>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pic>
        <p:nvPicPr>
          <p:cNvPr id="7" name="図 6" descr="「利用者登録の変更」が表示されているメニューの画面の画像">
            <a:extLst>
              <a:ext uri="{FF2B5EF4-FFF2-40B4-BE49-F238E27FC236}">
                <a16:creationId xmlns:a16="http://schemas.microsoft.com/office/drawing/2014/main" id="{1F4130FA-E21C-4D04-BF25-ED59934F775A}"/>
              </a:ext>
            </a:extLst>
          </p:cNvPr>
          <p:cNvPicPr>
            <a:picLocks noChangeAspect="1"/>
          </p:cNvPicPr>
          <p:nvPr/>
        </p:nvPicPr>
        <p:blipFill rotWithShape="1">
          <a:blip r:embed="rId8"/>
          <a:srcRect t="14677" b="31602"/>
          <a:stretch/>
        </p:blipFill>
        <p:spPr>
          <a:xfrm>
            <a:off x="3318651" y="2716255"/>
            <a:ext cx="2340000" cy="2235908"/>
          </a:xfrm>
          <a:prstGeom prst="rect">
            <a:avLst/>
          </a:prstGeom>
          <a:ln w="9525">
            <a:solidFill>
              <a:schemeClr val="tx1">
                <a:lumMod val="50000"/>
                <a:lumOff val="50000"/>
              </a:schemeClr>
            </a:solidFill>
          </a:ln>
        </p:spPr>
      </p:pic>
      <p:sp>
        <p:nvSpPr>
          <p:cNvPr id="2" name="タイトル 1"/>
          <p:cNvSpPr>
            <a:spLocks noGrp="1"/>
          </p:cNvSpPr>
          <p:nvPr>
            <p:ph type="ctrTitle"/>
          </p:nvPr>
        </p:nvSpPr>
        <p:spPr>
          <a:xfrm>
            <a:off x="1693378" y="529052"/>
            <a:ext cx="7200000" cy="54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＜利用者登録変更＞の使いかた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3-H</a:t>
            </a:r>
            <a:endParaRPr lang="en-US" sz="3600" dirty="0">
              <a:latin typeface="BIZ UDゴシック" panose="020B0400000000000000" pitchFamily="49" charset="-128"/>
              <a:ea typeface="BIZ UDゴシック" panose="020B0400000000000000" pitchFamily="49" charset="-128"/>
            </a:endParaRPr>
          </a:p>
        </p:txBody>
      </p:sp>
      <p:sp>
        <p:nvSpPr>
          <p:cNvPr id="36" name="正方形/長方形 35">
            <a:extLst>
              <a:ext uri="{FF2B5EF4-FFF2-40B4-BE49-F238E27FC236}">
                <a16:creationId xmlns:a16="http://schemas.microsoft.com/office/drawing/2014/main" id="{5BF67427-3493-4F18-9E56-947123E5D38F}"/>
              </a:ext>
            </a:extLst>
          </p:cNvPr>
          <p:cNvSpPr/>
          <p:nvPr/>
        </p:nvSpPr>
        <p:spPr>
          <a:xfrm>
            <a:off x="5226986" y="1953531"/>
            <a:ext cx="432000" cy="432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2" name="正方形/長方形 41">
            <a:extLst>
              <a:ext uri="{FF2B5EF4-FFF2-40B4-BE49-F238E27FC236}">
                <a16:creationId xmlns:a16="http://schemas.microsoft.com/office/drawing/2014/main" id="{A6C55A5B-D7CA-4479-9343-FC8659E26215}"/>
              </a:ext>
            </a:extLst>
          </p:cNvPr>
          <p:cNvSpPr/>
          <p:nvPr/>
        </p:nvSpPr>
        <p:spPr>
          <a:xfrm>
            <a:off x="3341250" y="4156072"/>
            <a:ext cx="1121380" cy="270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3" name="テキスト ボックス 52">
            <a:extLst>
              <a:ext uri="{FF2B5EF4-FFF2-40B4-BE49-F238E27FC236}">
                <a16:creationId xmlns:a16="http://schemas.microsoft.com/office/drawing/2014/main" id="{E2AE6AE3-2B16-412C-B602-FF820F9F88B5}"/>
              </a:ext>
            </a:extLst>
          </p:cNvPr>
          <p:cNvSpPr txBox="1"/>
          <p:nvPr/>
        </p:nvSpPr>
        <p:spPr>
          <a:xfrm>
            <a:off x="458806" y="1786880"/>
            <a:ext cx="2687596" cy="2923877"/>
          </a:xfrm>
          <a:prstGeom prst="rect">
            <a:avLst/>
          </a:prstGeom>
          <a:noFill/>
        </p:spPr>
        <p:txBody>
          <a:bodyPr wrap="square" rtlCol="0">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sz="2000" b="1" spc="-16" dirty="0">
                <a:latin typeface="BIZ UDゴシック" panose="020B0400000000000000" pitchFamily="49" charset="-128"/>
                <a:ea typeface="BIZ UDゴシック" panose="020B0400000000000000" pitchFamily="49" charset="-128"/>
                <a:cs typeface="AoyagiKouzanFontT"/>
              </a:rPr>
              <a:t>｢</a:t>
            </a:r>
            <a:r>
              <a:rPr lang="ja-JP" altLang="en-US" sz="2000" b="1" dirty="0">
                <a:latin typeface="BIZ UDゴシック" panose="020B0400000000000000" pitchFamily="49" charset="-128"/>
                <a:ea typeface="BIZ UDゴシック" panose="020B0400000000000000" pitchFamily="49" charset="-128"/>
                <a:cs typeface="Meiryo" charset="-128"/>
              </a:rPr>
              <a:t>ログイン中</a:t>
            </a:r>
            <a:r>
              <a:rPr lang="en-US" altLang="ja-JP" sz="2000" b="1" spc="-16" dirty="0">
                <a:latin typeface="BIZ UDゴシック" panose="020B0400000000000000" pitchFamily="49" charset="-128"/>
                <a:ea typeface="BIZ UDゴシック" panose="020B0400000000000000" pitchFamily="49" charset="-128"/>
                <a:cs typeface="AoyagiKouzanFontT"/>
              </a:rPr>
              <a:t>｣</a:t>
            </a:r>
          </a:p>
          <a:p>
            <a:r>
              <a:rPr lang="ja-JP" altLang="en-US" sz="2000" b="1" dirty="0">
                <a:latin typeface="BIZ UDゴシック" panose="020B0400000000000000" pitchFamily="49" charset="-128"/>
                <a:ea typeface="BIZ UDゴシック" panose="020B0400000000000000" pitchFamily="49" charset="-128"/>
                <a:cs typeface="Meiryo" charset="-128"/>
              </a:rPr>
              <a:t>　をダブルタップ。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800" b="1" dirty="0">
                <a:solidFill>
                  <a:srgbClr val="009650"/>
                </a:solidFill>
                <a:latin typeface="BIZ UDゴシック" panose="020B0400000000000000" pitchFamily="49" charset="-128"/>
                <a:ea typeface="BIZ UDゴシック" panose="020B0400000000000000" pitchFamily="49" charset="-128"/>
              </a:rPr>
              <a:t>❷</a:t>
            </a:r>
            <a:r>
              <a:rPr lang="en-US" altLang="ja-JP" sz="2000" b="1" spc="-16" dirty="0">
                <a:latin typeface="BIZ UDゴシック" panose="020B0400000000000000" pitchFamily="49" charset="-128"/>
                <a:ea typeface="BIZ UDゴシック" panose="020B0400000000000000" pitchFamily="49" charset="-128"/>
                <a:cs typeface="AoyagiKouzanFontT"/>
              </a:rPr>
              <a:t>｢</a:t>
            </a:r>
            <a:r>
              <a:rPr lang="ja-JP" altLang="en-US" sz="2000" b="1" dirty="0">
                <a:latin typeface="BIZ UDゴシック" panose="020B0400000000000000" pitchFamily="49" charset="-128"/>
                <a:ea typeface="BIZ UDゴシック" panose="020B0400000000000000" pitchFamily="49" charset="-128"/>
                <a:cs typeface="Meiryo" charset="-128"/>
              </a:rPr>
              <a:t>利用者登録の</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変更</a:t>
            </a:r>
            <a:r>
              <a:rPr lang="en-US" altLang="ja-JP" sz="2000" b="1" spc="-16" dirty="0">
                <a:latin typeface="BIZ UDゴシック" panose="020B0400000000000000" pitchFamily="49" charset="-128"/>
                <a:ea typeface="BIZ UDゴシック" panose="020B0400000000000000" pitchFamily="49" charset="-128"/>
                <a:cs typeface="AoyagiKouzanFontT"/>
              </a:rPr>
              <a:t>｣</a:t>
            </a:r>
            <a:r>
              <a:rPr lang="ja-JP" altLang="en-US" sz="2000" b="1" dirty="0">
                <a:latin typeface="BIZ UDゴシック" panose="020B0400000000000000" pitchFamily="49" charset="-128"/>
                <a:ea typeface="BIZ UDゴシック" panose="020B0400000000000000" pitchFamily="49" charset="-128"/>
                <a:cs typeface="Meiryo" charset="-128"/>
              </a:rPr>
              <a:t>をダブル</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2000" b="1" dirty="0">
                <a:latin typeface="BIZ UDゴシック" panose="020B0400000000000000" pitchFamily="49" charset="-128"/>
                <a:ea typeface="BIZ UDゴシック" panose="020B0400000000000000" pitchFamily="49" charset="-128"/>
                <a:cs typeface="Meiryo" charset="-128"/>
              </a:rPr>
              <a:t>変更したいところ</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を選び変更して</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　ください。</a:t>
            </a:r>
          </a:p>
        </p:txBody>
      </p:sp>
      <p:pic>
        <p:nvPicPr>
          <p:cNvPr id="5" name="図 4" descr="「利用者情報変更（入力）」画面の画像">
            <a:extLst>
              <a:ext uri="{FF2B5EF4-FFF2-40B4-BE49-F238E27FC236}">
                <a16:creationId xmlns:a16="http://schemas.microsoft.com/office/drawing/2014/main" id="{FC942671-5EF2-4F8F-83F2-A4BBD42CDBFD}"/>
              </a:ext>
            </a:extLst>
          </p:cNvPr>
          <p:cNvPicPr>
            <a:picLocks noChangeAspect="1"/>
          </p:cNvPicPr>
          <p:nvPr/>
        </p:nvPicPr>
        <p:blipFill rotWithShape="1">
          <a:blip r:embed="rId9"/>
          <a:srcRect t="2750" b="3801"/>
          <a:stretch/>
        </p:blipFill>
        <p:spPr>
          <a:xfrm>
            <a:off x="6269994" y="1953531"/>
            <a:ext cx="2340000" cy="3889411"/>
          </a:xfrm>
          <a:prstGeom prst="rect">
            <a:avLst/>
          </a:prstGeom>
          <a:ln w="9525">
            <a:solidFill>
              <a:schemeClr val="tx1">
                <a:lumMod val="50000"/>
                <a:lumOff val="50000"/>
              </a:schemeClr>
            </a:solidFill>
          </a:ln>
        </p:spPr>
      </p:pic>
      <p:sp>
        <p:nvSpPr>
          <p:cNvPr id="3" name="正方形/長方形 2">
            <a:extLst>
              <a:ext uri="{FF2B5EF4-FFF2-40B4-BE49-F238E27FC236}">
                <a16:creationId xmlns:a16="http://schemas.microsoft.com/office/drawing/2014/main" id="{5E4DEBA9-C008-418A-B7E4-617063D382DB}"/>
              </a:ext>
            </a:extLst>
          </p:cNvPr>
          <p:cNvSpPr/>
          <p:nvPr/>
        </p:nvSpPr>
        <p:spPr>
          <a:xfrm>
            <a:off x="4860032" y="3284984"/>
            <a:ext cx="494406" cy="107816"/>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cxnSp>
        <p:nvCxnSpPr>
          <p:cNvPr id="41" name="直線矢印コネクタ 8">
            <a:extLst>
              <a:ext uri="{FF2B5EF4-FFF2-40B4-BE49-F238E27FC236}">
                <a16:creationId xmlns:a16="http://schemas.microsoft.com/office/drawing/2014/main" id="{EC34C13B-3D7C-463F-AE7D-14042891221F}"/>
              </a:ext>
            </a:extLst>
          </p:cNvPr>
          <p:cNvCxnSpPr>
            <a:cxnSpLocks/>
            <a:stCxn id="36" idx="2"/>
            <a:endCxn id="42" idx="0"/>
          </p:cNvCxnSpPr>
          <p:nvPr/>
        </p:nvCxnSpPr>
        <p:spPr>
          <a:xfrm rot="5400000">
            <a:off x="3787193" y="2500278"/>
            <a:ext cx="1770541" cy="1541046"/>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31" name="図形グループ 30"/>
          <p:cNvGrpSpPr>
            <a:grpSpLocks noChangeAspect="1"/>
          </p:cNvGrpSpPr>
          <p:nvPr/>
        </p:nvGrpSpPr>
        <p:grpSpPr>
          <a:xfrm>
            <a:off x="5713413" y="4053354"/>
            <a:ext cx="540000" cy="518874"/>
            <a:chOff x="2743754" y="4622188"/>
            <a:chExt cx="720000" cy="691832"/>
          </a:xfrm>
        </p:grpSpPr>
        <p:cxnSp>
          <p:nvCxnSpPr>
            <p:cNvPr id="35" name="直線コネクタ 34"/>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4" name="図形グループ 43">
            <a:extLst>
              <a:ext uri="{FF2B5EF4-FFF2-40B4-BE49-F238E27FC236}">
                <a16:creationId xmlns:a16="http://schemas.microsoft.com/office/drawing/2014/main" id="{0D6A8FA0-9940-4C33-9075-5D89393B5CEB}"/>
              </a:ext>
            </a:extLst>
          </p:cNvPr>
          <p:cNvGrpSpPr/>
          <p:nvPr/>
        </p:nvGrpSpPr>
        <p:grpSpPr>
          <a:xfrm>
            <a:off x="6023772" y="2123798"/>
            <a:ext cx="492444" cy="461665"/>
            <a:chOff x="7516280" y="2622099"/>
            <a:chExt cx="492444" cy="461665"/>
          </a:xfrm>
        </p:grpSpPr>
        <p:sp>
          <p:nvSpPr>
            <p:cNvPr id="45" name="円/楕円 44">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6" name="正方形/長方形 45">
              <a:extLst>
                <a:ext uri="{FF2B5EF4-FFF2-40B4-BE49-F238E27FC236}">
                  <a16:creationId xmlns:a16="http://schemas.microsoft.com/office/drawing/2014/main" id="{8209E3C3-E98E-4C55-8189-B9952DF419BD}"/>
                </a:ext>
              </a:extLst>
            </p:cNvPr>
            <p:cNvSpPr/>
            <p:nvPr/>
          </p:nvSpPr>
          <p:spPr>
            <a:xfrm>
              <a:off x="7516280" y="2622099"/>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7" name="図形グループ 46">
            <a:extLst>
              <a:ext uri="{FF2B5EF4-FFF2-40B4-BE49-F238E27FC236}">
                <a16:creationId xmlns:a16="http://schemas.microsoft.com/office/drawing/2014/main" id="{0D6A8FA0-9940-4C33-9075-5D89393B5CEB}"/>
              </a:ext>
            </a:extLst>
          </p:cNvPr>
          <p:cNvGrpSpPr/>
          <p:nvPr/>
        </p:nvGrpSpPr>
        <p:grpSpPr>
          <a:xfrm>
            <a:off x="3038868" y="3886164"/>
            <a:ext cx="492443" cy="461665"/>
            <a:chOff x="7483704" y="2617087"/>
            <a:chExt cx="492443" cy="461665"/>
          </a:xfrm>
        </p:grpSpPr>
        <p:sp>
          <p:nvSpPr>
            <p:cNvPr id="48" name="円/楕円 47">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9" name="正方形/長方形 48">
              <a:extLst>
                <a:ext uri="{FF2B5EF4-FFF2-40B4-BE49-F238E27FC236}">
                  <a16:creationId xmlns:a16="http://schemas.microsoft.com/office/drawing/2014/main" id="{8209E3C3-E98E-4C55-8189-B9952DF419BD}"/>
                </a:ext>
              </a:extLst>
            </p:cNvPr>
            <p:cNvSpPr/>
            <p:nvPr/>
          </p:nvSpPr>
          <p:spPr>
            <a:xfrm>
              <a:off x="7483704" y="2617087"/>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8" name="図形グループ 57">
            <a:extLst>
              <a:ext uri="{FF2B5EF4-FFF2-40B4-BE49-F238E27FC236}">
                <a16:creationId xmlns:a16="http://schemas.microsoft.com/office/drawing/2014/main" id="{0D6A8FA0-9940-4C33-9075-5D89393B5CEB}"/>
              </a:ext>
            </a:extLst>
          </p:cNvPr>
          <p:cNvGrpSpPr/>
          <p:nvPr/>
        </p:nvGrpSpPr>
        <p:grpSpPr>
          <a:xfrm>
            <a:off x="5002311" y="1725946"/>
            <a:ext cx="492443" cy="461665"/>
            <a:chOff x="7516281" y="2673548"/>
            <a:chExt cx="492443" cy="461665"/>
          </a:xfrm>
        </p:grpSpPr>
        <p:sp>
          <p:nvSpPr>
            <p:cNvPr id="59" name="円/楕円 58">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0" name="正方形/長方形 59">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3267667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txBox="1">
            <a:spLocks/>
          </p:cNvSpPr>
          <p:nvPr/>
        </p:nvSpPr>
        <p:spPr>
          <a:xfrm>
            <a:off x="1969416" y="764704"/>
            <a:ext cx="6840000" cy="3600000"/>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en-US" altLang="ja-JP" sz="14000" dirty="0">
                <a:solidFill>
                  <a:srgbClr val="009650"/>
                </a:solidFill>
                <a:latin typeface="BIZ UDゴシック" panose="020B0400000000000000" pitchFamily="49" charset="-128"/>
                <a:ea typeface="BIZ UDゴシック" panose="020B0400000000000000" pitchFamily="49" charset="-128"/>
              </a:rPr>
              <a:t>1</a:t>
            </a:r>
            <a:endParaRPr lang="ja-JP" altLang="en-US" sz="14000" dirty="0">
              <a:solidFill>
                <a:srgbClr val="009650"/>
              </a:solidFill>
              <a:latin typeface="BIZ UDゴシック" panose="020B0400000000000000" pitchFamily="49" charset="-128"/>
              <a:ea typeface="BIZ UDゴシック" panose="020B0400000000000000" pitchFamily="49" charset="-128"/>
            </a:endParaRPr>
          </a:p>
          <a:p>
            <a:r>
              <a:rPr lang="en-US" altLang="ja-JP" sz="4800" dirty="0">
                <a:solidFill>
                  <a:srgbClr val="009650"/>
                </a:solidFill>
                <a:latin typeface="BIZ UDゴシック" panose="020B0400000000000000" pitchFamily="49" charset="-128"/>
                <a:ea typeface="BIZ UDゴシック" panose="020B0400000000000000" pitchFamily="49" charset="-128"/>
              </a:rPr>
              <a:t> </a:t>
            </a:r>
            <a:r>
              <a:rPr lang="ja-JP" altLang="en-US" sz="4800" dirty="0">
                <a:solidFill>
                  <a:srgbClr val="009650"/>
                </a:solidFill>
                <a:latin typeface="BIZ UDゴシック" panose="020B0400000000000000" pitchFamily="49" charset="-128"/>
                <a:ea typeface="BIZ UDゴシック" panose="020B0400000000000000" pitchFamily="49" charset="-128"/>
              </a:rPr>
              <a:t>マイナポータルを</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r>
              <a:rPr lang="en-US" altLang="ja-JP" sz="4800" dirty="0">
                <a:solidFill>
                  <a:srgbClr val="009650"/>
                </a:solidFill>
                <a:latin typeface="BIZ UDゴシック" panose="020B0400000000000000" pitchFamily="49" charset="-128"/>
                <a:ea typeface="BIZ UDゴシック" panose="020B0400000000000000" pitchFamily="49" charset="-128"/>
              </a:rPr>
              <a:t> </a:t>
            </a:r>
            <a:r>
              <a:rPr lang="ja-JP" altLang="en-US" sz="4800" dirty="0">
                <a:solidFill>
                  <a:srgbClr val="009650"/>
                </a:solidFill>
                <a:latin typeface="BIZ UDゴシック" panose="020B0400000000000000" pitchFamily="49" charset="-128"/>
                <a:ea typeface="BIZ UDゴシック" panose="020B0400000000000000" pitchFamily="49" charset="-128"/>
              </a:rPr>
              <a:t>知りましょう</a:t>
            </a:r>
            <a:endParaRPr lang="en-US" altLang="ja-JP" sz="4800" dirty="0">
              <a:solidFill>
                <a:srgbClr val="009650"/>
              </a:solidFill>
              <a:latin typeface="BIZ UDゴシック" panose="020B0400000000000000" pitchFamily="49" charset="-128"/>
              <a:ea typeface="BIZ UDゴシック" panose="020B0400000000000000" pitchFamily="49" charset="-128"/>
            </a:endParaRPr>
          </a:p>
        </p:txBody>
      </p:sp>
      <p:pic>
        <p:nvPicPr>
          <p:cNvPr id="6" name="図 5" descr="スマートフォンを使っている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4584" y="3687867"/>
            <a:ext cx="1292235" cy="2305753"/>
          </a:xfrm>
          <a:prstGeom prst="rect">
            <a:avLst/>
          </a:prstGeom>
        </p:spPr>
      </p:pic>
    </p:spTree>
    <p:extLst>
      <p:ext uri="{BB962C8B-B14F-4D97-AF65-F5344CB8AC3E}">
        <p14:creationId xmlns:p14="http://schemas.microsoft.com/office/powerpoint/2010/main" val="13937600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92275" y="542812"/>
            <a:ext cx="7200000" cy="540000"/>
          </a:xfrm>
        </p:spPr>
        <p:txBody>
          <a:bodyPr>
            <a:noAutofit/>
          </a:bodyPr>
          <a:lstStyle/>
          <a:p>
            <a:r>
              <a:rPr lang="ja-JP" altLang="en-US" dirty="0">
                <a:latin typeface="BIZ UDゴシック" panose="020B0400000000000000" pitchFamily="49" charset="-128"/>
                <a:ea typeface="BIZ UDゴシック" panose="020B0400000000000000" pitchFamily="49" charset="-128"/>
              </a:rPr>
              <a:t>＜代理人を登録・変更＞の使いかた</a:t>
            </a:r>
          </a:p>
        </p:txBody>
      </p:sp>
      <p:sp>
        <p:nvSpPr>
          <p:cNvPr id="3" name="サブタイトル 2"/>
          <p:cNvSpPr>
            <a:spLocks noGrp="1"/>
          </p:cNvSpPr>
          <p:nvPr>
            <p:ph type="subTitle" idx="1"/>
          </p:nvPr>
        </p:nvSpPr>
        <p:spPr>
          <a:xfrm>
            <a:off x="519476" y="1357114"/>
            <a:ext cx="8280000" cy="1355499"/>
          </a:xfrm>
        </p:spPr>
        <p:txBody>
          <a:bodyPr wrap="square">
            <a:spAutoFit/>
          </a:bodyPr>
          <a:lstStyle/>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あなたの代わりに</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代理人がマイナポータルの</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機能を使うことができるように設定できます。</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en-US" altLang="ja-JP" dirty="0">
                <a:latin typeface="BIZ UDゴシック" panose="020B0400000000000000" pitchFamily="49" charset="-128"/>
                <a:ea typeface="BIZ UDゴシック" panose="020B0400000000000000" pitchFamily="49" charset="-128"/>
              </a:rPr>
              <a:t>  </a:t>
            </a:r>
            <a:endParaRPr lang="ja-JP" altLang="en-US" dirty="0">
              <a:latin typeface="BIZ UDゴシック" panose="020B0400000000000000" pitchFamily="49" charset="-128"/>
              <a:ea typeface="BIZ UDゴシック" panose="020B0400000000000000" pitchFamily="49" charset="-128"/>
            </a:endParaRP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3-I</a:t>
            </a:r>
            <a:endParaRPr lang="en-US" sz="3600" dirty="0">
              <a:latin typeface="BIZ UDゴシック" panose="020B0400000000000000" pitchFamily="49" charset="-128"/>
              <a:ea typeface="BIZ UDゴシック" panose="020B0400000000000000" pitchFamily="49" charset="-128"/>
            </a:endParaRPr>
          </a:p>
        </p:txBody>
      </p:sp>
      <p:sp>
        <p:nvSpPr>
          <p:cNvPr id="6" name="テキスト ボックス 5">
            <a:extLst>
              <a:ext uri="{FF2B5EF4-FFF2-40B4-BE49-F238E27FC236}">
                <a16:creationId xmlns:a16="http://schemas.microsoft.com/office/drawing/2014/main" id="{8F785C80-71A6-4383-8E92-B46906BA90B8}"/>
              </a:ext>
            </a:extLst>
          </p:cNvPr>
          <p:cNvSpPr txBox="1"/>
          <p:nvPr/>
        </p:nvSpPr>
        <p:spPr>
          <a:xfrm>
            <a:off x="5947005" y="2710544"/>
            <a:ext cx="2880000" cy="2757678"/>
          </a:xfrm>
          <a:prstGeom prst="rect">
            <a:avLst/>
          </a:prstGeom>
          <a:noFill/>
        </p:spPr>
        <p:txBody>
          <a:bodyPr wrap="square" rtlCol="0">
            <a:spAutoFit/>
          </a:bodyPr>
          <a:lstStyle/>
          <a:p>
            <a:pPr>
              <a:lnSpc>
                <a:spcPct val="80000"/>
              </a:lnSpc>
              <a:spcBef>
                <a:spcPts val="600"/>
              </a:spcBef>
            </a:pPr>
            <a:r>
              <a:rPr lang="ja-JP" altLang="en-US" sz="1400" b="1" i="0" dirty="0">
                <a:solidFill>
                  <a:srgbClr val="009650"/>
                </a:solidFill>
                <a:effectLst/>
                <a:latin typeface="BIZ UDゴシック" panose="020B0400000000000000" pitchFamily="49" charset="-128"/>
                <a:ea typeface="BIZ UDゴシック" panose="020B0400000000000000" pitchFamily="49" charset="-128"/>
              </a:rPr>
              <a:t>代理人を設定する際は、</a:t>
            </a:r>
            <a:endParaRPr lang="en-US" altLang="ja-JP" sz="1400" b="1" i="0" dirty="0">
              <a:solidFill>
                <a:srgbClr val="009650"/>
              </a:solidFill>
              <a:effectLst/>
              <a:latin typeface="BIZ UDゴシック" panose="020B0400000000000000" pitchFamily="49" charset="-128"/>
              <a:ea typeface="BIZ UDゴシック" panose="020B0400000000000000" pitchFamily="49" charset="-128"/>
            </a:endParaRPr>
          </a:p>
          <a:p>
            <a:pPr>
              <a:lnSpc>
                <a:spcPct val="80000"/>
              </a:lnSpc>
              <a:spcBef>
                <a:spcPts val="600"/>
              </a:spcBef>
            </a:pPr>
            <a:r>
              <a:rPr lang="ja-JP" altLang="en-US" sz="1400" b="1" i="0" dirty="0">
                <a:solidFill>
                  <a:srgbClr val="009650"/>
                </a:solidFill>
                <a:effectLst/>
                <a:latin typeface="BIZ UDゴシック" panose="020B0400000000000000" pitchFamily="49" charset="-128"/>
                <a:ea typeface="BIZ UDゴシック" panose="020B0400000000000000" pitchFamily="49" charset="-128"/>
              </a:rPr>
              <a:t>あなたが代理人同席のもと、</a:t>
            </a:r>
            <a:endParaRPr lang="en-US" altLang="ja-JP" sz="1400" b="1" i="0" dirty="0">
              <a:solidFill>
                <a:srgbClr val="009650"/>
              </a:solidFill>
              <a:effectLst/>
              <a:latin typeface="BIZ UDゴシック" panose="020B0400000000000000" pitchFamily="49" charset="-128"/>
              <a:ea typeface="BIZ UDゴシック" panose="020B0400000000000000" pitchFamily="49" charset="-128"/>
            </a:endParaRPr>
          </a:p>
          <a:p>
            <a:pPr>
              <a:lnSpc>
                <a:spcPct val="80000"/>
              </a:lnSpc>
              <a:spcBef>
                <a:spcPts val="600"/>
              </a:spcBef>
            </a:pPr>
            <a:r>
              <a:rPr lang="ja-JP" altLang="en-US" sz="1400" b="1" i="0" dirty="0">
                <a:solidFill>
                  <a:srgbClr val="009650"/>
                </a:solidFill>
                <a:effectLst/>
                <a:latin typeface="BIZ UDゴシック" panose="020B0400000000000000" pitchFamily="49" charset="-128"/>
                <a:ea typeface="BIZ UDゴシック" panose="020B0400000000000000" pitchFamily="49" charset="-128"/>
              </a:rPr>
              <a:t>マイナポータルから</a:t>
            </a:r>
            <a:r>
              <a:rPr lang="ja-JP" altLang="en-US" sz="1400" b="1" i="0" spc="-500" dirty="0">
                <a:solidFill>
                  <a:srgbClr val="009650"/>
                </a:solidFill>
                <a:effectLst/>
                <a:latin typeface="BIZ UDゴシック" panose="020B0400000000000000" pitchFamily="49" charset="-128"/>
                <a:ea typeface="BIZ UDゴシック" panose="020B0400000000000000" pitchFamily="49" charset="-128"/>
              </a:rPr>
              <a:t>、</a:t>
            </a:r>
            <a:r>
              <a:rPr lang="ja-JP" altLang="en-US" sz="1400" b="1" i="0" dirty="0">
                <a:solidFill>
                  <a:srgbClr val="009650"/>
                </a:solidFill>
                <a:effectLst/>
                <a:latin typeface="BIZ UDゴシック" panose="020B0400000000000000" pitchFamily="49" charset="-128"/>
                <a:ea typeface="BIZ UDゴシック" panose="020B0400000000000000" pitchFamily="49" charset="-128"/>
              </a:rPr>
              <a:t>代理人に</a:t>
            </a:r>
            <a:endParaRPr lang="en-US" altLang="ja-JP" sz="1400" b="1" i="0" dirty="0">
              <a:solidFill>
                <a:srgbClr val="009650"/>
              </a:solidFill>
              <a:effectLst/>
              <a:latin typeface="BIZ UDゴシック" panose="020B0400000000000000" pitchFamily="49" charset="-128"/>
              <a:ea typeface="BIZ UDゴシック" panose="020B0400000000000000" pitchFamily="49" charset="-128"/>
            </a:endParaRPr>
          </a:p>
          <a:p>
            <a:pPr>
              <a:lnSpc>
                <a:spcPct val="80000"/>
              </a:lnSpc>
              <a:spcBef>
                <a:spcPts val="600"/>
              </a:spcBef>
            </a:pPr>
            <a:r>
              <a:rPr lang="ja-JP" altLang="en-US" sz="1400" b="1" i="0" dirty="0">
                <a:solidFill>
                  <a:srgbClr val="009650"/>
                </a:solidFill>
                <a:effectLst/>
                <a:latin typeface="BIZ UDゴシック" panose="020B0400000000000000" pitchFamily="49" charset="-128"/>
                <a:ea typeface="BIZ UDゴシック" panose="020B0400000000000000" pitchFamily="49" charset="-128"/>
              </a:rPr>
              <a:t>利用を許可するサービスや参照を</a:t>
            </a:r>
            <a:endParaRPr lang="en-US" altLang="ja-JP" sz="1400" b="1" i="0" dirty="0">
              <a:solidFill>
                <a:srgbClr val="009650"/>
              </a:solidFill>
              <a:effectLst/>
              <a:latin typeface="BIZ UDゴシック" panose="020B0400000000000000" pitchFamily="49" charset="-128"/>
              <a:ea typeface="BIZ UDゴシック" panose="020B0400000000000000" pitchFamily="49" charset="-128"/>
            </a:endParaRPr>
          </a:p>
          <a:p>
            <a:pPr>
              <a:lnSpc>
                <a:spcPct val="80000"/>
              </a:lnSpc>
              <a:spcBef>
                <a:spcPts val="600"/>
              </a:spcBef>
            </a:pPr>
            <a:r>
              <a:rPr lang="ja-JP" altLang="en-US" sz="1400" b="1" i="0" dirty="0">
                <a:solidFill>
                  <a:srgbClr val="009650"/>
                </a:solidFill>
                <a:effectLst/>
                <a:latin typeface="BIZ UDゴシック" panose="020B0400000000000000" pitchFamily="49" charset="-128"/>
                <a:ea typeface="BIZ UDゴシック" panose="020B0400000000000000" pitchFamily="49" charset="-128"/>
              </a:rPr>
              <a:t>許可する情報</a:t>
            </a:r>
            <a:r>
              <a:rPr lang="ja-JP" altLang="en-US" sz="1400" b="1" spc="-500" dirty="0">
                <a:solidFill>
                  <a:srgbClr val="009650"/>
                </a:solidFill>
                <a:latin typeface="BIZ UDゴシック" panose="020B0400000000000000" pitchFamily="49" charset="-128"/>
                <a:ea typeface="BIZ UDゴシック" panose="020B0400000000000000" pitchFamily="49" charset="-128"/>
              </a:rPr>
              <a:t>、</a:t>
            </a:r>
            <a:r>
              <a:rPr lang="ja-JP" altLang="en-US" sz="1400" b="1" i="0" dirty="0">
                <a:solidFill>
                  <a:srgbClr val="009650"/>
                </a:solidFill>
                <a:effectLst/>
                <a:latin typeface="BIZ UDゴシック" panose="020B0400000000000000" pitchFamily="49" charset="-128"/>
                <a:ea typeface="BIZ UDゴシック" panose="020B0400000000000000" pitchFamily="49" charset="-128"/>
              </a:rPr>
              <a:t>代理できる</a:t>
            </a:r>
            <a:endParaRPr lang="en-US" altLang="ja-JP" sz="1400" b="1" i="0" dirty="0">
              <a:solidFill>
                <a:srgbClr val="009650"/>
              </a:solidFill>
              <a:effectLst/>
              <a:latin typeface="BIZ UDゴシック" panose="020B0400000000000000" pitchFamily="49" charset="-128"/>
              <a:ea typeface="BIZ UDゴシック" panose="020B0400000000000000" pitchFamily="49" charset="-128"/>
            </a:endParaRPr>
          </a:p>
          <a:p>
            <a:pPr>
              <a:lnSpc>
                <a:spcPct val="80000"/>
              </a:lnSpc>
              <a:spcBef>
                <a:spcPts val="600"/>
              </a:spcBef>
            </a:pPr>
            <a:r>
              <a:rPr lang="ja-JP" altLang="en-US" sz="1400" b="1" i="0" dirty="0">
                <a:solidFill>
                  <a:srgbClr val="009650"/>
                </a:solidFill>
                <a:effectLst/>
                <a:latin typeface="BIZ UDゴシック" panose="020B0400000000000000" pitchFamily="49" charset="-128"/>
                <a:ea typeface="BIZ UDゴシック" panose="020B0400000000000000" pitchFamily="49" charset="-128"/>
              </a:rPr>
              <a:t>期間等を設定し</a:t>
            </a:r>
            <a:r>
              <a:rPr lang="ja-JP" altLang="en-US" sz="1400" b="1" spc="-500" dirty="0">
                <a:solidFill>
                  <a:srgbClr val="009650"/>
                </a:solidFill>
                <a:latin typeface="BIZ UDゴシック" panose="020B0400000000000000" pitchFamily="49" charset="-128"/>
                <a:ea typeface="BIZ UDゴシック" panose="020B0400000000000000" pitchFamily="49" charset="-128"/>
              </a:rPr>
              <a:t>、</a:t>
            </a:r>
            <a:r>
              <a:rPr lang="ja-JP" altLang="en-US" sz="1400" b="1" i="0" dirty="0">
                <a:solidFill>
                  <a:srgbClr val="009650"/>
                </a:solidFill>
                <a:effectLst/>
                <a:latin typeface="BIZ UDゴシック" panose="020B0400000000000000" pitchFamily="49" charset="-128"/>
                <a:ea typeface="BIZ UDゴシック" panose="020B0400000000000000" pitchFamily="49" charset="-128"/>
              </a:rPr>
              <a:t>代理人が自身の</a:t>
            </a:r>
            <a:endParaRPr lang="en-US" altLang="ja-JP" sz="1400" b="1" i="0" dirty="0">
              <a:solidFill>
                <a:srgbClr val="009650"/>
              </a:solidFill>
              <a:effectLst/>
              <a:latin typeface="BIZ UDゴシック" panose="020B0400000000000000" pitchFamily="49" charset="-128"/>
              <a:ea typeface="BIZ UDゴシック" panose="020B0400000000000000" pitchFamily="49" charset="-128"/>
            </a:endParaRPr>
          </a:p>
          <a:p>
            <a:pPr>
              <a:lnSpc>
                <a:spcPct val="80000"/>
              </a:lnSpc>
              <a:spcBef>
                <a:spcPts val="600"/>
              </a:spcBef>
            </a:pPr>
            <a:r>
              <a:rPr lang="ja-JP" altLang="en-US" sz="1400" b="1" i="0" dirty="0">
                <a:solidFill>
                  <a:srgbClr val="009650"/>
                </a:solidFill>
                <a:effectLst/>
                <a:latin typeface="BIZ UDゴシック" panose="020B0400000000000000" pitchFamily="49" charset="-128"/>
                <a:ea typeface="BIZ UDゴシック" panose="020B0400000000000000" pitchFamily="49" charset="-128"/>
              </a:rPr>
              <a:t>マイナンバーカードを読み</a:t>
            </a:r>
            <a:endParaRPr lang="en-US" altLang="ja-JP" sz="1400" b="1" i="0" dirty="0">
              <a:solidFill>
                <a:srgbClr val="009650"/>
              </a:solidFill>
              <a:effectLst/>
              <a:latin typeface="BIZ UDゴシック" panose="020B0400000000000000" pitchFamily="49" charset="-128"/>
              <a:ea typeface="BIZ UDゴシック" panose="020B0400000000000000" pitchFamily="49" charset="-128"/>
            </a:endParaRPr>
          </a:p>
          <a:p>
            <a:pPr>
              <a:lnSpc>
                <a:spcPct val="80000"/>
              </a:lnSpc>
              <a:spcBef>
                <a:spcPts val="600"/>
              </a:spcBef>
            </a:pPr>
            <a:r>
              <a:rPr lang="ja-JP" altLang="en-US" sz="1400" b="1" i="0" dirty="0">
                <a:solidFill>
                  <a:srgbClr val="009650"/>
                </a:solidFill>
                <a:effectLst/>
                <a:latin typeface="BIZ UDゴシック" panose="020B0400000000000000" pitchFamily="49" charset="-128"/>
                <a:ea typeface="BIZ UDゴシック" panose="020B0400000000000000" pitchFamily="49" charset="-128"/>
              </a:rPr>
              <a:t>込ませて</a:t>
            </a:r>
            <a:r>
              <a:rPr lang="ja-JP" altLang="en-US" sz="1400" b="1" spc="-500" dirty="0">
                <a:solidFill>
                  <a:srgbClr val="009650"/>
                </a:solidFill>
                <a:latin typeface="BIZ UDゴシック" panose="020B0400000000000000" pitchFamily="49" charset="-128"/>
                <a:ea typeface="BIZ UDゴシック" panose="020B0400000000000000" pitchFamily="49" charset="-128"/>
              </a:rPr>
              <a:t>、</a:t>
            </a:r>
            <a:r>
              <a:rPr lang="ja-JP" altLang="en-US" sz="1400" b="1" i="0" dirty="0">
                <a:solidFill>
                  <a:srgbClr val="009650"/>
                </a:solidFill>
                <a:effectLst/>
                <a:latin typeface="BIZ UDゴシック" panose="020B0400000000000000" pitchFamily="49" charset="-128"/>
                <a:ea typeface="BIZ UDゴシック" panose="020B0400000000000000" pitchFamily="49" charset="-128"/>
              </a:rPr>
              <a:t>代理人登録をします。</a:t>
            </a:r>
            <a:endParaRPr lang="en-US" altLang="ja-JP" sz="1400" b="1" i="0" dirty="0">
              <a:solidFill>
                <a:srgbClr val="009650"/>
              </a:solidFill>
              <a:effectLst/>
              <a:latin typeface="BIZ UDゴシック" panose="020B0400000000000000" pitchFamily="49" charset="-128"/>
              <a:ea typeface="BIZ UDゴシック" panose="020B0400000000000000" pitchFamily="49" charset="-128"/>
            </a:endParaRPr>
          </a:p>
          <a:p>
            <a:pPr>
              <a:lnSpc>
                <a:spcPct val="80000"/>
              </a:lnSpc>
              <a:spcBef>
                <a:spcPts val="600"/>
              </a:spcBef>
            </a:pPr>
            <a:r>
              <a:rPr lang="ja-JP" altLang="en-US" sz="1400" b="1" i="0" dirty="0">
                <a:solidFill>
                  <a:srgbClr val="009650"/>
                </a:solidFill>
                <a:effectLst/>
                <a:latin typeface="BIZ UDゴシック" panose="020B0400000000000000" pitchFamily="49" charset="-128"/>
                <a:ea typeface="BIZ UDゴシック" panose="020B0400000000000000" pitchFamily="49" charset="-128"/>
              </a:rPr>
              <a:t>代理人の登録後に</a:t>
            </a:r>
            <a:r>
              <a:rPr lang="ja-JP" altLang="en-US" sz="1400" b="1" spc="-500" dirty="0">
                <a:solidFill>
                  <a:srgbClr val="009650"/>
                </a:solidFill>
                <a:latin typeface="BIZ UDゴシック" panose="020B0400000000000000" pitchFamily="49" charset="-128"/>
                <a:ea typeface="BIZ UDゴシック" panose="020B0400000000000000" pitchFamily="49" charset="-128"/>
              </a:rPr>
              <a:t>、</a:t>
            </a:r>
            <a:r>
              <a:rPr lang="ja-JP" altLang="en-US" sz="1400" b="1" i="0" dirty="0">
                <a:solidFill>
                  <a:srgbClr val="009650"/>
                </a:solidFill>
                <a:effectLst/>
                <a:latin typeface="BIZ UDゴシック" panose="020B0400000000000000" pitchFamily="49" charset="-128"/>
                <a:ea typeface="BIZ UDゴシック" panose="020B0400000000000000" pitchFamily="49" charset="-128"/>
              </a:rPr>
              <a:t>あなたに</a:t>
            </a:r>
            <a:endParaRPr lang="en-US" altLang="ja-JP" sz="1400" b="1" i="0" dirty="0">
              <a:solidFill>
                <a:srgbClr val="009650"/>
              </a:solidFill>
              <a:effectLst/>
              <a:latin typeface="BIZ UDゴシック" panose="020B0400000000000000" pitchFamily="49" charset="-128"/>
              <a:ea typeface="BIZ UDゴシック" panose="020B0400000000000000" pitchFamily="49" charset="-128"/>
            </a:endParaRPr>
          </a:p>
          <a:p>
            <a:pPr>
              <a:lnSpc>
                <a:spcPct val="80000"/>
              </a:lnSpc>
              <a:spcBef>
                <a:spcPts val="600"/>
              </a:spcBef>
            </a:pPr>
            <a:r>
              <a:rPr lang="ja-JP" altLang="en-US" sz="1400" b="1" i="0" dirty="0">
                <a:solidFill>
                  <a:srgbClr val="009650"/>
                </a:solidFill>
                <a:effectLst/>
                <a:latin typeface="BIZ UDゴシック" panose="020B0400000000000000" pitchFamily="49" charset="-128"/>
                <a:ea typeface="BIZ UDゴシック" panose="020B0400000000000000" pitchFamily="49" charset="-128"/>
              </a:rPr>
              <a:t>代わって代理人が</a:t>
            </a:r>
            <a:endParaRPr lang="en-US" altLang="ja-JP" sz="1400" b="1" i="0" dirty="0">
              <a:solidFill>
                <a:srgbClr val="009650"/>
              </a:solidFill>
              <a:effectLst/>
              <a:latin typeface="BIZ UDゴシック" panose="020B0400000000000000" pitchFamily="49" charset="-128"/>
              <a:ea typeface="BIZ UDゴシック" panose="020B0400000000000000" pitchFamily="49" charset="-128"/>
            </a:endParaRPr>
          </a:p>
          <a:p>
            <a:pPr>
              <a:lnSpc>
                <a:spcPct val="80000"/>
              </a:lnSpc>
              <a:spcBef>
                <a:spcPts val="600"/>
              </a:spcBef>
            </a:pPr>
            <a:r>
              <a:rPr lang="ja-JP" altLang="en-US" sz="1400" b="1" i="0" dirty="0">
                <a:solidFill>
                  <a:srgbClr val="009650"/>
                </a:solidFill>
                <a:effectLst/>
                <a:latin typeface="BIZ UDゴシック" panose="020B0400000000000000" pitchFamily="49" charset="-128"/>
                <a:ea typeface="BIZ UDゴシック" panose="020B0400000000000000" pitchFamily="49" charset="-128"/>
              </a:rPr>
              <a:t>作業できるようになります。</a:t>
            </a:r>
            <a:endParaRPr kumimoji="1" lang="ja-JP" altLang="en-US" sz="1400" b="1" dirty="0">
              <a:solidFill>
                <a:srgbClr val="009650"/>
              </a:solidFill>
              <a:latin typeface="BIZ UDゴシック" panose="020B0400000000000000" pitchFamily="49" charset="-128"/>
              <a:ea typeface="BIZ UDゴシック" panose="020B0400000000000000" pitchFamily="49" charset="-128"/>
            </a:endParaRPr>
          </a:p>
        </p:txBody>
      </p:sp>
      <p:pic>
        <p:nvPicPr>
          <p:cNvPr id="10" name="図 9" descr="「代理人を登録・変更」の使い方の流れを表したイラスト">
            <a:extLst>
              <a:ext uri="{FF2B5EF4-FFF2-40B4-BE49-F238E27FC236}">
                <a16:creationId xmlns:a16="http://schemas.microsoft.com/office/drawing/2014/main" id="{63A609FF-4957-43D9-AE44-1512E122C557}"/>
              </a:ext>
            </a:extLst>
          </p:cNvPr>
          <p:cNvPicPr>
            <a:picLocks noChangeAspect="1"/>
          </p:cNvPicPr>
          <p:nvPr/>
        </p:nvPicPr>
        <p:blipFill>
          <a:blip r:embed="rId3"/>
          <a:stretch>
            <a:fillRect/>
          </a:stretch>
        </p:blipFill>
        <p:spPr>
          <a:xfrm>
            <a:off x="268134" y="2420888"/>
            <a:ext cx="5652120" cy="3959377"/>
          </a:xfrm>
          <a:prstGeom prst="rect">
            <a:avLst/>
          </a:prstGeom>
        </p:spPr>
      </p:pic>
    </p:spTree>
    <p:extLst>
      <p:ext uri="{BB962C8B-B14F-4D97-AF65-F5344CB8AC3E}">
        <p14:creationId xmlns:p14="http://schemas.microsoft.com/office/powerpoint/2010/main" val="9855815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図 40" descr="スマートフォンを使っているマイナちゃんのイラスト">
            <a:extLst>
              <a:ext uri="{FF2B5EF4-FFF2-40B4-BE49-F238E27FC236}">
                <a16:creationId xmlns:a16="http://schemas.microsoft.com/office/drawing/2014/main" id="{426AE619-F6C7-43AE-B77B-9C8B7094AAC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025296" y="3715137"/>
            <a:ext cx="926847" cy="1653785"/>
          </a:xfrm>
          <a:prstGeom prst="rect">
            <a:avLst/>
          </a:prstGeom>
        </p:spPr>
      </p:pic>
      <p:graphicFrame>
        <p:nvGraphicFramePr>
          <p:cNvPr id="3" name="オブジェクト 2" hidden="1">
            <a:extLst>
              <a:ext uri="{FF2B5EF4-FFF2-40B4-BE49-F238E27FC236}">
                <a16:creationId xmlns:a16="http://schemas.microsoft.com/office/drawing/2014/main" id="{3337077E-8ABF-4C06-8C5C-7AEF60FC36CB}"/>
              </a:ext>
            </a:extLst>
          </p:cNvPr>
          <p:cNvGraphicFramePr>
            <a:graphicFrameLocks noChangeAspect="1"/>
          </p:cNvGraphicFramePr>
          <p:nvPr>
            <p:custDataLst>
              <p:tags r:id="rId1"/>
            </p:custDataLst>
            <p:extLst>
              <p:ext uri="{D42A27DB-BD31-4B8C-83A1-F6EECF244321}">
                <p14:modId xmlns:p14="http://schemas.microsoft.com/office/powerpoint/2010/main" val="30192434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554" imgH="551" progId="TCLayout.ActiveDocument.1">
                  <p:embed/>
                </p:oleObj>
              </mc:Choice>
              <mc:Fallback>
                <p:oleObj name="think-cell スライド" r:id="rId5" imgW="554" imgH="551" progId="TCLayout.ActiveDocument.1">
                  <p:embed/>
                  <p:pic>
                    <p:nvPicPr>
                      <p:cNvPr id="3" name="オブジェクト 2" hidden="1">
                        <a:extLst>
                          <a:ext uri="{FF2B5EF4-FFF2-40B4-BE49-F238E27FC236}">
                            <a16:creationId xmlns:a16="http://schemas.microsoft.com/office/drawing/2014/main" id="{3337077E-8ABF-4C06-8C5C-7AEF60FC36C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25" name="図 24" descr="「代理人の登録・変更」が表示されているサービス一覧画面の画像">
            <a:extLst>
              <a:ext uri="{FF2B5EF4-FFF2-40B4-BE49-F238E27FC236}">
                <a16:creationId xmlns:a16="http://schemas.microsoft.com/office/drawing/2014/main" id="{55DC8ADD-C748-40F0-8023-75BDD6031838}"/>
              </a:ext>
            </a:extLst>
          </p:cNvPr>
          <p:cNvPicPr>
            <a:picLocks noChangeAspect="1"/>
          </p:cNvPicPr>
          <p:nvPr/>
        </p:nvPicPr>
        <p:blipFill rotWithShape="1">
          <a:blip r:embed="rId7"/>
          <a:srcRect t="2750" b="3801"/>
          <a:stretch/>
        </p:blipFill>
        <p:spPr>
          <a:xfrm>
            <a:off x="3317837" y="1635331"/>
            <a:ext cx="2340000" cy="3889411"/>
          </a:xfrm>
          <a:prstGeom prst="rect">
            <a:avLst/>
          </a:prstGeom>
          <a:ln w="9525">
            <a:solidFill>
              <a:schemeClr val="tx1">
                <a:lumMod val="50000"/>
                <a:lumOff val="50000"/>
              </a:schemeClr>
            </a:solidFill>
          </a:ln>
        </p:spPr>
      </p:pic>
      <p:sp>
        <p:nvSpPr>
          <p:cNvPr id="2" name="タイトル 1"/>
          <p:cNvSpPr>
            <a:spLocks noGrp="1"/>
          </p:cNvSpPr>
          <p:nvPr>
            <p:ph type="ctrTitle"/>
          </p:nvPr>
        </p:nvSpPr>
        <p:spPr>
          <a:xfrm>
            <a:off x="1692275" y="534929"/>
            <a:ext cx="7200000" cy="540000"/>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＜代理人を登録・変更＞の使いかた</a:t>
            </a:r>
          </a:p>
        </p:txBody>
      </p:sp>
      <p:pic>
        <p:nvPicPr>
          <p:cNvPr id="6" name="図 5" descr="「代理人メニュー」画面の画像">
            <a:extLst>
              <a:ext uri="{FF2B5EF4-FFF2-40B4-BE49-F238E27FC236}">
                <a16:creationId xmlns:a16="http://schemas.microsoft.com/office/drawing/2014/main" id="{08DFA5D9-3D9E-4D2A-B58C-904F993AD23C}"/>
              </a:ext>
            </a:extLst>
          </p:cNvPr>
          <p:cNvPicPr>
            <a:picLocks noChangeAspect="1"/>
          </p:cNvPicPr>
          <p:nvPr/>
        </p:nvPicPr>
        <p:blipFill rotWithShape="1">
          <a:blip r:embed="rId8"/>
          <a:srcRect t="2750" b="3801"/>
          <a:stretch/>
        </p:blipFill>
        <p:spPr>
          <a:xfrm>
            <a:off x="6192440" y="1635331"/>
            <a:ext cx="2340000" cy="3889410"/>
          </a:xfrm>
          <a:prstGeom prst="rect">
            <a:avLst/>
          </a:prstGeom>
          <a:ln w="9525">
            <a:solidFill>
              <a:schemeClr val="tx1">
                <a:lumMod val="50000"/>
                <a:lumOff val="50000"/>
              </a:schemeClr>
            </a:solidFill>
          </a:ln>
        </p:spPr>
      </p:pic>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3-I</a:t>
            </a:r>
            <a:endParaRPr lang="en-US" sz="3600" dirty="0">
              <a:latin typeface="BIZ UDゴシック" panose="020B0400000000000000" pitchFamily="49" charset="-128"/>
              <a:ea typeface="BIZ UDゴシック" panose="020B0400000000000000" pitchFamily="49" charset="-128"/>
            </a:endParaRPr>
          </a:p>
        </p:txBody>
      </p:sp>
      <p:sp>
        <p:nvSpPr>
          <p:cNvPr id="8" name="テキスト ボックス 7"/>
          <p:cNvSpPr txBox="1"/>
          <p:nvPr/>
        </p:nvSpPr>
        <p:spPr>
          <a:xfrm>
            <a:off x="387033" y="1506274"/>
            <a:ext cx="2747957" cy="2262158"/>
          </a:xfrm>
          <a:prstGeom prst="rect">
            <a:avLst/>
          </a:prstGeom>
          <a:noFill/>
        </p:spPr>
        <p:txBody>
          <a:bodyPr wrap="square" rtlCol="0">
            <a:spAutoFit/>
          </a:bodyPr>
          <a:lstStyle/>
          <a:p>
            <a:pPr marL="489600" indent="-489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2000" b="1" dirty="0">
                <a:latin typeface="BIZ UDゴシック" panose="020B0400000000000000" pitchFamily="49" charset="-128"/>
                <a:ea typeface="BIZ UDゴシック" panose="020B0400000000000000" pitchFamily="49" charset="-128"/>
                <a:cs typeface="Meiryo" charset="-128"/>
              </a:rPr>
              <a:t>「代理人の登録・</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sz="2000" b="1" dirty="0">
                <a:latin typeface="BIZ UDゴシック" panose="020B0400000000000000" pitchFamily="49" charset="-128"/>
                <a:ea typeface="BIZ UDゴシック" panose="020B0400000000000000" pitchFamily="49" charset="-128"/>
                <a:cs typeface="Meiryo" charset="-128"/>
              </a:rPr>
              <a:t>　管理」をダブル</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r>
              <a:rPr lang="ja-JP" altLang="en-US" sz="2000" b="1" dirty="0">
                <a:latin typeface="BIZ UDゴシック" panose="020B0400000000000000" pitchFamily="49" charset="-128"/>
                <a:ea typeface="BIZ UDゴシック" panose="020B0400000000000000" pitchFamily="49" charset="-128"/>
                <a:cs typeface="Meiryo" charset="-128"/>
              </a:rPr>
              <a:t>　タップ。</a:t>
            </a:r>
            <a:endParaRPr lang="en-US" altLang="ja-JP" sz="2000" b="1" dirty="0">
              <a:latin typeface="BIZ UDゴシック" panose="020B0400000000000000" pitchFamily="49" charset="-128"/>
              <a:ea typeface="BIZ UDゴシック" panose="020B0400000000000000" pitchFamily="49" charset="-128"/>
              <a:cs typeface="Meiryo" charset="-128"/>
            </a:endParaRPr>
          </a:p>
          <a:p>
            <a:pPr>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sz="2000" b="1" dirty="0">
                <a:latin typeface="BIZ UDゴシック" panose="020B0400000000000000" pitchFamily="49" charset="-128"/>
                <a:ea typeface="BIZ UDゴシック" panose="020B0400000000000000" pitchFamily="49" charset="-128"/>
                <a:cs typeface="Meiryo" charset="-128"/>
              </a:rPr>
              <a:t>行いたい操作を</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選んで登</a:t>
            </a:r>
            <a:r>
              <a:rPr lang="ja-JP" altLang="en-US" sz="2000" b="1" spc="-500" dirty="0">
                <a:latin typeface="BIZ UDゴシック" panose="020B0400000000000000" pitchFamily="49" charset="-128"/>
                <a:ea typeface="BIZ UDゴシック" panose="020B0400000000000000" pitchFamily="49" charset="-128"/>
                <a:cs typeface="Meiryo" charset="-128"/>
              </a:rPr>
              <a:t>録・</a:t>
            </a:r>
            <a:r>
              <a:rPr lang="ja-JP" altLang="en-US" sz="2000" b="1" dirty="0">
                <a:latin typeface="BIZ UDゴシック" panose="020B0400000000000000" pitchFamily="49" charset="-128"/>
                <a:ea typeface="BIZ UDゴシック" panose="020B0400000000000000" pitchFamily="49" charset="-128"/>
                <a:cs typeface="Meiryo" charset="-128"/>
              </a:rPr>
              <a:t>変更</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r>
              <a:rPr lang="en-US" altLang="ja-JP" sz="20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してください</a:t>
            </a:r>
          </a:p>
        </p:txBody>
      </p:sp>
      <p:sp>
        <p:nvSpPr>
          <p:cNvPr id="26" name="テキスト ボックス 25">
            <a:extLst>
              <a:ext uri="{FF2B5EF4-FFF2-40B4-BE49-F238E27FC236}">
                <a16:creationId xmlns:a16="http://schemas.microsoft.com/office/drawing/2014/main" id="{962A5DD0-A9E8-4667-89BA-028A1E559CC4}"/>
              </a:ext>
            </a:extLst>
          </p:cNvPr>
          <p:cNvSpPr txBox="1"/>
          <p:nvPr/>
        </p:nvSpPr>
        <p:spPr>
          <a:xfrm>
            <a:off x="1187947" y="5481621"/>
            <a:ext cx="4224233" cy="738664"/>
          </a:xfrm>
          <a:prstGeom prst="rect">
            <a:avLst/>
          </a:prstGeom>
          <a:noFill/>
        </p:spPr>
        <p:txBody>
          <a:bodyPr wrap="none" rtlCol="0">
            <a:spAutoFit/>
          </a:bodyPr>
          <a:lstStyle/>
          <a:p>
            <a:r>
              <a:rPr lang="ja-JP" altLang="en-US" sz="1400" b="1" dirty="0">
                <a:latin typeface="BIZ UDゴシック" panose="020B0400000000000000" pitchFamily="49" charset="-128"/>
                <a:ea typeface="BIZ UDゴシック" panose="020B0400000000000000" pitchFamily="49" charset="-128"/>
              </a:rPr>
              <a:t>＜参考＞</a:t>
            </a:r>
            <a:endParaRPr lang="en-US" altLang="ja-JP" sz="1400" b="1" dirty="0">
              <a:latin typeface="BIZ UDゴシック" panose="020B0400000000000000" pitchFamily="49" charset="-128"/>
              <a:ea typeface="BIZ UDゴシック" panose="020B0400000000000000" pitchFamily="49" charset="-128"/>
            </a:endParaRPr>
          </a:p>
          <a:p>
            <a:r>
              <a:rPr lang="ja-JP" altLang="en-US" sz="1400" b="1" dirty="0">
                <a:latin typeface="BIZ UDゴシック" panose="020B0400000000000000" pitchFamily="49" charset="-128"/>
                <a:ea typeface="BIZ UDゴシック" panose="020B0400000000000000" pitchFamily="49" charset="-128"/>
              </a:rPr>
              <a:t>パソコンで代理人登録を行う場合</a:t>
            </a:r>
            <a:endParaRPr lang="en-US" altLang="ja-JP" sz="1400" b="1" dirty="0">
              <a:latin typeface="BIZ UDゴシック" panose="020B0400000000000000" pitchFamily="49" charset="-128"/>
              <a:ea typeface="BIZ UDゴシック" panose="020B0400000000000000" pitchFamily="49" charset="-128"/>
            </a:endParaRPr>
          </a:p>
          <a:p>
            <a:r>
              <a:rPr lang="en-US" altLang="ja-JP" sz="1400" b="1" dirty="0">
                <a:latin typeface="BIZ UDゴシック" panose="020B0400000000000000" pitchFamily="49" charset="-128"/>
                <a:ea typeface="BIZ UDゴシック" panose="020B0400000000000000" pitchFamily="49" charset="-128"/>
              </a:rPr>
              <a:t>https://img.myna.go.jp/manual/03-07/0116.html</a:t>
            </a:r>
          </a:p>
        </p:txBody>
      </p:sp>
      <p:pic>
        <p:nvPicPr>
          <p:cNvPr id="28" name="図 27" descr="パソコンで代理人登録を行う場合のQRコード">
            <a:extLst>
              <a:ext uri="{FF2B5EF4-FFF2-40B4-BE49-F238E27FC236}">
                <a16:creationId xmlns:a16="http://schemas.microsoft.com/office/drawing/2014/main" id="{58F4771E-4409-4860-841A-A45441A714A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6083" y="5536825"/>
            <a:ext cx="660620" cy="660620"/>
          </a:xfrm>
          <a:prstGeom prst="rect">
            <a:avLst/>
          </a:prstGeom>
        </p:spPr>
      </p:pic>
      <p:sp>
        <p:nvSpPr>
          <p:cNvPr id="31" name="正方形/長方形 30">
            <a:extLst>
              <a:ext uri="{FF2B5EF4-FFF2-40B4-BE49-F238E27FC236}">
                <a16:creationId xmlns:a16="http://schemas.microsoft.com/office/drawing/2014/main" id="{CF90941F-9046-4487-A45B-FCC41D62B58A}"/>
              </a:ext>
            </a:extLst>
          </p:cNvPr>
          <p:cNvSpPr/>
          <p:nvPr/>
        </p:nvSpPr>
        <p:spPr>
          <a:xfrm>
            <a:off x="3347864" y="4509120"/>
            <a:ext cx="2282932" cy="90135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0" name="図形グループ 29"/>
          <p:cNvGrpSpPr>
            <a:grpSpLocks noChangeAspect="1"/>
          </p:cNvGrpSpPr>
          <p:nvPr/>
        </p:nvGrpSpPr>
        <p:grpSpPr>
          <a:xfrm>
            <a:off x="5675610" y="3292227"/>
            <a:ext cx="480463" cy="461666"/>
            <a:chOff x="2743754" y="4622188"/>
            <a:chExt cx="720000" cy="691832"/>
          </a:xfrm>
        </p:grpSpPr>
        <p:cxnSp>
          <p:nvCxnSpPr>
            <p:cNvPr id="32" name="直線コネクタ 31"/>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9" name="図形グループ 48">
            <a:extLst>
              <a:ext uri="{FF2B5EF4-FFF2-40B4-BE49-F238E27FC236}">
                <a16:creationId xmlns:a16="http://schemas.microsoft.com/office/drawing/2014/main" id="{0D6A8FA0-9940-4C33-9075-5D89393B5CEB}"/>
              </a:ext>
            </a:extLst>
          </p:cNvPr>
          <p:cNvGrpSpPr/>
          <p:nvPr/>
        </p:nvGrpSpPr>
        <p:grpSpPr>
          <a:xfrm>
            <a:off x="5937339" y="1721912"/>
            <a:ext cx="492443" cy="461665"/>
            <a:chOff x="7501855" y="2622644"/>
            <a:chExt cx="492443" cy="461665"/>
          </a:xfrm>
        </p:grpSpPr>
        <p:sp>
          <p:nvSpPr>
            <p:cNvPr id="50" name="円/楕円 49">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1" name="正方形/長方形 50">
              <a:extLst>
                <a:ext uri="{FF2B5EF4-FFF2-40B4-BE49-F238E27FC236}">
                  <a16:creationId xmlns:a16="http://schemas.microsoft.com/office/drawing/2014/main" id="{8209E3C3-E98E-4C55-8189-B9952DF419BD}"/>
                </a:ext>
              </a:extLst>
            </p:cNvPr>
            <p:cNvSpPr/>
            <p:nvPr/>
          </p:nvSpPr>
          <p:spPr>
            <a:xfrm>
              <a:off x="7501855" y="2622644"/>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2" name="図形グループ 51">
            <a:extLst>
              <a:ext uri="{FF2B5EF4-FFF2-40B4-BE49-F238E27FC236}">
                <a16:creationId xmlns:a16="http://schemas.microsoft.com/office/drawing/2014/main" id="{0D6A8FA0-9940-4C33-9075-5D89393B5CEB}"/>
              </a:ext>
            </a:extLst>
          </p:cNvPr>
          <p:cNvGrpSpPr/>
          <p:nvPr/>
        </p:nvGrpSpPr>
        <p:grpSpPr>
          <a:xfrm>
            <a:off x="3059832" y="4278287"/>
            <a:ext cx="492443" cy="461665"/>
            <a:chOff x="7516281" y="2616348"/>
            <a:chExt cx="492443" cy="461665"/>
          </a:xfrm>
        </p:grpSpPr>
        <p:sp>
          <p:nvSpPr>
            <p:cNvPr id="53" name="円/楕円 52">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4" name="正方形/長方形 53">
              <a:extLst>
                <a:ext uri="{FF2B5EF4-FFF2-40B4-BE49-F238E27FC236}">
                  <a16:creationId xmlns:a16="http://schemas.microsoft.com/office/drawing/2014/main" id="{8209E3C3-E98E-4C55-8189-B9952DF419BD}"/>
                </a:ext>
              </a:extLst>
            </p:cNvPr>
            <p:cNvSpPr/>
            <p:nvPr/>
          </p:nvSpPr>
          <p:spPr>
            <a:xfrm>
              <a:off x="7516281" y="26163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32451383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A94553E3-7B31-4BD1-A294-1D34267E8064}"/>
              </a:ext>
            </a:extLst>
          </p:cNvPr>
          <p:cNvGraphicFramePr>
            <a:graphicFrameLocks noChangeAspect="1"/>
          </p:cNvGraphicFramePr>
          <p:nvPr>
            <p:custDataLst>
              <p:tags r:id="rId1"/>
            </p:custDataLst>
            <p:extLst>
              <p:ext uri="{D42A27DB-BD31-4B8C-83A1-F6EECF244321}">
                <p14:modId xmlns:p14="http://schemas.microsoft.com/office/powerpoint/2010/main" val="6874335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54" imgH="551" progId="TCLayout.ActiveDocument.1">
                  <p:embed/>
                </p:oleObj>
              </mc:Choice>
              <mc:Fallback>
                <p:oleObj name="think-cell スライド" r:id="rId4" imgW="554" imgH="551" progId="TCLayout.ActiveDocument.1">
                  <p:embed/>
                  <p:pic>
                    <p:nvPicPr>
                      <p:cNvPr id="5" name="オブジェクト 4" hidden="1">
                        <a:extLst>
                          <a:ext uri="{FF2B5EF4-FFF2-40B4-BE49-F238E27FC236}">
                            <a16:creationId xmlns:a16="http://schemas.microsoft.com/office/drawing/2014/main" id="{A94553E3-7B31-4BD1-A294-1D34267E806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ctrTitle"/>
          </p:nvPr>
        </p:nvSpPr>
        <p:spPr>
          <a:xfrm>
            <a:off x="1767718" y="288570"/>
            <a:ext cx="6609783" cy="951589"/>
          </a:xfrm>
        </p:spPr>
        <p:txBody>
          <a:bodyPr vert="horz">
            <a:noAutofit/>
          </a:bodyPr>
          <a:lstStyle/>
          <a:p>
            <a:r>
              <a:rPr lang="ja-JP" altLang="en-US" dirty="0">
                <a:latin typeface="BIZ UDゴシック" panose="020B0400000000000000" pitchFamily="49" charset="-128"/>
                <a:ea typeface="BIZ UDゴシック" panose="020B0400000000000000" pitchFamily="49" charset="-128"/>
              </a:rPr>
              <a:t>２回目以降のマイナポータル</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アプリの起動のしかた</a:t>
            </a:r>
          </a:p>
        </p:txBody>
      </p:sp>
      <p:sp>
        <p:nvSpPr>
          <p:cNvPr id="3" name="サブタイトル 2"/>
          <p:cNvSpPr>
            <a:spLocks noGrp="1"/>
          </p:cNvSpPr>
          <p:nvPr>
            <p:ph type="subTitle" idx="1"/>
          </p:nvPr>
        </p:nvSpPr>
        <p:spPr>
          <a:xfrm>
            <a:off x="504000" y="1368000"/>
            <a:ext cx="7263527" cy="1403461"/>
          </a:xfrm>
        </p:spPr>
        <p:txBody>
          <a:bodyPr wrap="none">
            <a:spAutoFit/>
          </a:bodyPr>
          <a:lstStyle/>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インストールしたあとのマイナポータルアプリは</a:t>
            </a:r>
            <a:r>
              <a:rPr lang="ja-JP" altLang="en-US" spc="-1000" dirty="0">
                <a:latin typeface="BIZ UDゴシック" panose="020B0400000000000000" pitchFamily="49" charset="-128"/>
                <a:ea typeface="BIZ UDゴシック" panose="020B0400000000000000" pitchFamily="49" charset="-128"/>
              </a:rPr>
              <a:t>、</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スマートフォンのホーム画面にできたアイコンを</a:t>
            </a:r>
            <a:endParaRPr lang="en-US" altLang="ja-JP" dirty="0">
              <a:latin typeface="BIZ UDゴシック" panose="020B0400000000000000" pitchFamily="49" charset="-128"/>
              <a:ea typeface="BIZ UDゴシック" panose="020B0400000000000000" pitchFamily="49" charset="-128"/>
            </a:endParaRPr>
          </a:p>
          <a:p>
            <a:pPr>
              <a:lnSpc>
                <a:spcPct val="120000"/>
              </a:lnSpc>
              <a:spcBef>
                <a:spcPts val="0"/>
              </a:spcBef>
            </a:pPr>
            <a:r>
              <a:rPr lang="ja-JP" altLang="en-US" dirty="0">
                <a:latin typeface="BIZ UDゴシック" panose="020B0400000000000000" pitchFamily="49" charset="-128"/>
                <a:ea typeface="BIZ UDゴシック" panose="020B0400000000000000" pitchFamily="49" charset="-128"/>
              </a:rPr>
              <a:t>タップすることで</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以下のように起動します。</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3-J</a:t>
            </a:r>
            <a:endParaRPr lang="en-US" sz="3600" dirty="0">
              <a:latin typeface="BIZ UDゴシック" panose="020B0400000000000000" pitchFamily="49" charset="-128"/>
              <a:ea typeface="BIZ UDゴシック" panose="020B0400000000000000" pitchFamily="49" charset="-128"/>
            </a:endParaRPr>
          </a:p>
        </p:txBody>
      </p:sp>
      <p:sp>
        <p:nvSpPr>
          <p:cNvPr id="31" name="object 2" descr="「マイナポータルアプリ」のアイコンの画像">
            <a:extLst>
              <a:ext uri="{FF2B5EF4-FFF2-40B4-BE49-F238E27FC236}">
                <a16:creationId xmlns:a16="http://schemas.microsoft.com/office/drawing/2014/main" id="{4EF4A024-39B0-4CC5-85C2-B623FC4617C8}"/>
              </a:ext>
            </a:extLst>
          </p:cNvPr>
          <p:cNvSpPr>
            <a:spLocks noChangeAspect="1"/>
          </p:cNvSpPr>
          <p:nvPr/>
        </p:nvSpPr>
        <p:spPr>
          <a:xfrm>
            <a:off x="2263211" y="4145057"/>
            <a:ext cx="1134301" cy="1080000"/>
          </a:xfrm>
          <a:prstGeom prst="rect">
            <a:avLst/>
          </a:prstGeom>
          <a:blipFill>
            <a:blip r:embed="rId6"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53" name="テキスト ボックス 52">
            <a:extLst>
              <a:ext uri="{FF2B5EF4-FFF2-40B4-BE49-F238E27FC236}">
                <a16:creationId xmlns:a16="http://schemas.microsoft.com/office/drawing/2014/main" id="{C93710AD-9F31-4CEF-BC0F-BA66E9C678AE}"/>
              </a:ext>
            </a:extLst>
          </p:cNvPr>
          <p:cNvSpPr txBox="1"/>
          <p:nvPr/>
        </p:nvSpPr>
        <p:spPr>
          <a:xfrm>
            <a:off x="2219380" y="5259167"/>
            <a:ext cx="1356979" cy="461665"/>
          </a:xfrm>
          <a:prstGeom prst="rect">
            <a:avLst/>
          </a:prstGeom>
          <a:noFill/>
        </p:spPr>
        <p:txBody>
          <a:bodyPr wrap="square" rtlCol="0">
            <a:spAutoFit/>
          </a:bodyPr>
          <a:lstStyle/>
          <a:p>
            <a:r>
              <a:rPr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このアイコンを</a:t>
            </a:r>
            <a:endParaRPr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タップ</a:t>
            </a:r>
          </a:p>
        </p:txBody>
      </p:sp>
      <p:sp>
        <p:nvSpPr>
          <p:cNvPr id="54" name="テキスト ボックス 53">
            <a:extLst>
              <a:ext uri="{FF2B5EF4-FFF2-40B4-BE49-F238E27FC236}">
                <a16:creationId xmlns:a16="http://schemas.microsoft.com/office/drawing/2014/main" id="{00806D99-A212-4EDD-989A-79C2F70944AC}"/>
              </a:ext>
            </a:extLst>
          </p:cNvPr>
          <p:cNvSpPr txBox="1"/>
          <p:nvPr/>
        </p:nvSpPr>
        <p:spPr>
          <a:xfrm>
            <a:off x="7190286" y="4376137"/>
            <a:ext cx="1486170" cy="276999"/>
          </a:xfrm>
          <a:prstGeom prst="rect">
            <a:avLst/>
          </a:prstGeom>
          <a:noFill/>
        </p:spPr>
        <p:txBody>
          <a:bodyPr wrap="square" rtlCol="0">
            <a:spAutoFit/>
          </a:bodyPr>
          <a:lstStyle/>
          <a:p>
            <a:r>
              <a:rPr kumimoji="1"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ログイン画面へ</a:t>
            </a:r>
          </a:p>
        </p:txBody>
      </p:sp>
      <p:sp>
        <p:nvSpPr>
          <p:cNvPr id="55" name="テキスト ボックス 54">
            <a:extLst>
              <a:ext uri="{FF2B5EF4-FFF2-40B4-BE49-F238E27FC236}">
                <a16:creationId xmlns:a16="http://schemas.microsoft.com/office/drawing/2014/main" id="{7FD3E3F0-0A68-44CC-8719-4D912254BECB}"/>
              </a:ext>
            </a:extLst>
          </p:cNvPr>
          <p:cNvSpPr txBox="1"/>
          <p:nvPr/>
        </p:nvSpPr>
        <p:spPr>
          <a:xfrm>
            <a:off x="7232426" y="5957515"/>
            <a:ext cx="2308126" cy="461665"/>
          </a:xfrm>
          <a:prstGeom prst="rect">
            <a:avLst/>
          </a:prstGeom>
          <a:noFill/>
        </p:spPr>
        <p:txBody>
          <a:bodyPr wrap="square" rtlCol="0">
            <a:spAutoFit/>
          </a:bodyPr>
          <a:lstStyle/>
          <a:p>
            <a:r>
              <a:rPr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手続の検索・</a:t>
            </a:r>
            <a:endParaRPr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電子申請へ</a:t>
            </a:r>
            <a:endParaRPr kumimoji="1"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58" name="正方形/長方形 57">
            <a:extLst>
              <a:ext uri="{FF2B5EF4-FFF2-40B4-BE49-F238E27FC236}">
                <a16:creationId xmlns:a16="http://schemas.microsoft.com/office/drawing/2014/main" id="{355FE7FE-0F61-495D-A33A-973578F5E556}"/>
              </a:ext>
            </a:extLst>
          </p:cNvPr>
          <p:cNvSpPr/>
          <p:nvPr/>
        </p:nvSpPr>
        <p:spPr>
          <a:xfrm>
            <a:off x="4836495" y="2954445"/>
            <a:ext cx="480403" cy="20313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29" name="図 28" descr="ログイン画面の画像">
            <a:extLst>
              <a:ext uri="{FF2B5EF4-FFF2-40B4-BE49-F238E27FC236}">
                <a16:creationId xmlns:a16="http://schemas.microsoft.com/office/drawing/2014/main" id="{F1AB2D1F-F641-49F8-96E3-1225D59443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10144" y="2361802"/>
            <a:ext cx="1067357" cy="1986368"/>
          </a:xfrm>
          <a:prstGeom prst="rect">
            <a:avLst/>
          </a:prstGeom>
          <a:ln w="9525">
            <a:solidFill>
              <a:schemeClr val="tx1">
                <a:lumMod val="50000"/>
                <a:lumOff val="50000"/>
              </a:schemeClr>
            </a:solidFill>
          </a:ln>
        </p:spPr>
      </p:pic>
      <p:pic>
        <p:nvPicPr>
          <p:cNvPr id="32" name="図 31" descr="各サービス画面の画像">
            <a:extLst>
              <a:ext uri="{FF2B5EF4-FFF2-40B4-BE49-F238E27FC236}">
                <a16:creationId xmlns:a16="http://schemas.microsoft.com/office/drawing/2014/main" id="{36517B1C-B80F-4635-9812-5634468E6DC7}"/>
              </a:ext>
            </a:extLst>
          </p:cNvPr>
          <p:cNvPicPr>
            <a:picLocks noChangeAspect="1"/>
          </p:cNvPicPr>
          <p:nvPr/>
        </p:nvPicPr>
        <p:blipFill rotWithShape="1">
          <a:blip r:embed="rId8"/>
          <a:srcRect t="2230" b="31807"/>
          <a:stretch/>
        </p:blipFill>
        <p:spPr>
          <a:xfrm>
            <a:off x="7310144" y="4725144"/>
            <a:ext cx="994777" cy="1167154"/>
          </a:xfrm>
          <a:prstGeom prst="rect">
            <a:avLst/>
          </a:prstGeom>
          <a:ln w="9525">
            <a:solidFill>
              <a:schemeClr val="tx1">
                <a:lumMod val="50000"/>
                <a:lumOff val="50000"/>
              </a:schemeClr>
            </a:solidFill>
          </a:ln>
        </p:spPr>
      </p:pic>
      <p:sp>
        <p:nvSpPr>
          <p:cNvPr id="35" name="テキスト ボックス 34">
            <a:extLst>
              <a:ext uri="{FF2B5EF4-FFF2-40B4-BE49-F238E27FC236}">
                <a16:creationId xmlns:a16="http://schemas.microsoft.com/office/drawing/2014/main" id="{71D78650-3EA0-4E41-A889-20D93FEA7766}"/>
              </a:ext>
            </a:extLst>
          </p:cNvPr>
          <p:cNvSpPr txBox="1"/>
          <p:nvPr/>
        </p:nvSpPr>
        <p:spPr>
          <a:xfrm>
            <a:off x="5653434" y="3351502"/>
            <a:ext cx="1881956" cy="646331"/>
          </a:xfrm>
          <a:prstGeom prst="rect">
            <a:avLst/>
          </a:prstGeom>
          <a:noFill/>
        </p:spPr>
        <p:txBody>
          <a:bodyPr wrap="square" rtlCol="0">
            <a:spAutoFit/>
          </a:bodyPr>
          <a:lstStyle/>
          <a:p>
            <a:r>
              <a:rPr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再度マイナンバー</a:t>
            </a:r>
            <a:endParaRPr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カードの読み取りが</a:t>
            </a:r>
            <a:endParaRPr lang="en-US" altLang="ja-JP" sz="1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200" b="1" dirty="0">
                <a:solidFill>
                  <a:srgbClr val="009650"/>
                </a:solidFill>
                <a:latin typeface="BIZ UDゴシック" panose="020B0400000000000000" pitchFamily="49" charset="-128"/>
                <a:ea typeface="BIZ UDゴシック" panose="020B0400000000000000" pitchFamily="49" charset="-128"/>
                <a:cs typeface="Meiryo" charset="-128"/>
              </a:rPr>
              <a:t>必要になります</a:t>
            </a:r>
          </a:p>
        </p:txBody>
      </p:sp>
      <p:grpSp>
        <p:nvGrpSpPr>
          <p:cNvPr id="45" name="図形グループ 44"/>
          <p:cNvGrpSpPr>
            <a:grpSpLocks noChangeAspect="1"/>
          </p:cNvGrpSpPr>
          <p:nvPr/>
        </p:nvGrpSpPr>
        <p:grpSpPr>
          <a:xfrm>
            <a:off x="3400409" y="4465707"/>
            <a:ext cx="540000" cy="518874"/>
            <a:chOff x="2743754" y="4622188"/>
            <a:chExt cx="720000" cy="691832"/>
          </a:xfrm>
        </p:grpSpPr>
        <p:cxnSp>
          <p:nvCxnSpPr>
            <p:cNvPr id="57" name="直線コネクタ 56"/>
            <p:cNvCxnSpPr/>
            <p:nvPr/>
          </p:nvCxnSpPr>
          <p:spPr>
            <a:xfrm>
              <a:off x="2743754" y="4968104"/>
              <a:ext cx="71556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flipV="1">
              <a:off x="3105970" y="4956237"/>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3105970" y="4622188"/>
              <a:ext cx="357784" cy="35778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68" name="直線コネクタ 67"/>
          <p:cNvCxnSpPr/>
          <p:nvPr/>
        </p:nvCxnSpPr>
        <p:spPr>
          <a:xfrm flipV="1">
            <a:off x="1999406" y="4730269"/>
            <a:ext cx="268338" cy="26833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p:nvPr/>
        </p:nvCxnSpPr>
        <p:spPr>
          <a:xfrm>
            <a:off x="2002756" y="4451683"/>
            <a:ext cx="268338" cy="26833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56" name="図 55" descr="テキスト, アプリケーション, チャットまたはテキスト メッセージ&#10;&#10;自動的に生成された説明">
            <a:extLst>
              <a:ext uri="{FF2B5EF4-FFF2-40B4-BE49-F238E27FC236}">
                <a16:creationId xmlns:a16="http://schemas.microsoft.com/office/drawing/2014/main" id="{0F173EA3-B7F0-42A6-8891-8D2E7B191629}"/>
              </a:ext>
            </a:extLst>
          </p:cNvPr>
          <p:cNvPicPr>
            <a:picLocks noChangeAspect="1"/>
          </p:cNvPicPr>
          <p:nvPr/>
        </p:nvPicPr>
        <p:blipFill>
          <a:blip r:embed="rId9"/>
          <a:stretch>
            <a:fillRect/>
          </a:stretch>
        </p:blipFill>
        <p:spPr>
          <a:xfrm>
            <a:off x="4002479" y="2955003"/>
            <a:ext cx="1471143" cy="2616673"/>
          </a:xfrm>
          <a:prstGeom prst="rect">
            <a:avLst/>
          </a:prstGeom>
          <a:ln w="9525">
            <a:solidFill>
              <a:schemeClr val="tx1">
                <a:lumMod val="50000"/>
                <a:lumOff val="50000"/>
              </a:schemeClr>
            </a:solidFill>
          </a:ln>
        </p:spPr>
      </p:pic>
      <p:cxnSp>
        <p:nvCxnSpPr>
          <p:cNvPr id="7" name="直線矢印コネクタ 6"/>
          <p:cNvCxnSpPr>
            <a:cxnSpLocks/>
          </p:cNvCxnSpPr>
          <p:nvPr/>
        </p:nvCxnSpPr>
        <p:spPr>
          <a:xfrm>
            <a:off x="5230011" y="3314249"/>
            <a:ext cx="2090072"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線矢印コネクタ 10"/>
          <p:cNvCxnSpPr/>
          <p:nvPr/>
        </p:nvCxnSpPr>
        <p:spPr>
          <a:xfrm>
            <a:off x="6459021" y="5220855"/>
            <a:ext cx="861062"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8" name="グループ化 7" descr="下から上に指を動かして表示されるさまざまなサービスの一覧の画面の画像">
            <a:extLst>
              <a:ext uri="{FF2B5EF4-FFF2-40B4-BE49-F238E27FC236}">
                <a16:creationId xmlns:a16="http://schemas.microsoft.com/office/drawing/2014/main" id="{B40E1EF8-68D4-4C71-A871-0F5211BE6CBF}"/>
              </a:ext>
            </a:extLst>
          </p:cNvPr>
          <p:cNvGrpSpPr/>
          <p:nvPr/>
        </p:nvGrpSpPr>
        <p:grpSpPr>
          <a:xfrm>
            <a:off x="5050490" y="4133266"/>
            <a:ext cx="1450683" cy="2128930"/>
            <a:chOff x="5050490" y="4133266"/>
            <a:chExt cx="1450683" cy="2128930"/>
          </a:xfrm>
        </p:grpSpPr>
        <p:pic>
          <p:nvPicPr>
            <p:cNvPr id="59" name="図 58" descr="グラフィカル ユーザー インターフェイス, テキスト, 手紙&#10;&#10;自動的に生成された説明">
              <a:extLst>
                <a:ext uri="{FF2B5EF4-FFF2-40B4-BE49-F238E27FC236}">
                  <a16:creationId xmlns:a16="http://schemas.microsoft.com/office/drawing/2014/main" id="{FF00C33A-285C-4B80-9384-053BE0F72832}"/>
                </a:ext>
              </a:extLst>
            </p:cNvPr>
            <p:cNvPicPr>
              <a:picLocks noChangeAspect="1"/>
            </p:cNvPicPr>
            <p:nvPr/>
          </p:nvPicPr>
          <p:blipFill rotWithShape="1">
            <a:blip r:embed="rId10"/>
            <a:srcRect t="17492"/>
            <a:stretch/>
          </p:blipFill>
          <p:spPr>
            <a:xfrm>
              <a:off x="5050490" y="4133266"/>
              <a:ext cx="1450683" cy="2128930"/>
            </a:xfrm>
            <a:prstGeom prst="rect">
              <a:avLst/>
            </a:prstGeom>
            <a:ln w="9525">
              <a:solidFill>
                <a:schemeClr val="tx1">
                  <a:lumMod val="50000"/>
                  <a:lumOff val="50000"/>
                </a:schemeClr>
              </a:solidFill>
            </a:ln>
          </p:spPr>
        </p:pic>
        <p:sp>
          <p:nvSpPr>
            <p:cNvPr id="60" name="正方形/長方形 59">
              <a:extLst>
                <a:ext uri="{FF2B5EF4-FFF2-40B4-BE49-F238E27FC236}">
                  <a16:creationId xmlns:a16="http://schemas.microsoft.com/office/drawing/2014/main" id="{2D206C79-482B-4626-9179-C79A2DB882E4}"/>
                </a:ext>
              </a:extLst>
            </p:cNvPr>
            <p:cNvSpPr/>
            <p:nvPr/>
          </p:nvSpPr>
          <p:spPr>
            <a:xfrm>
              <a:off x="5078075" y="4963882"/>
              <a:ext cx="1388616" cy="45901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9" name="object 5" descr="スマートフォンのホーム画面の画像">
            <a:extLst>
              <a:ext uri="{FF2B5EF4-FFF2-40B4-BE49-F238E27FC236}">
                <a16:creationId xmlns:a16="http://schemas.microsoft.com/office/drawing/2014/main" id="{CE27AD8E-CA23-F742-96E2-37CBFD87D660}"/>
              </a:ext>
            </a:extLst>
          </p:cNvPr>
          <p:cNvSpPr>
            <a:spLocks noChangeAspect="1"/>
          </p:cNvSpPr>
          <p:nvPr/>
        </p:nvSpPr>
        <p:spPr>
          <a:xfrm>
            <a:off x="524346" y="2954445"/>
            <a:ext cx="1356979" cy="2407231"/>
          </a:xfrm>
          <a:prstGeom prst="rect">
            <a:avLst/>
          </a:prstGeom>
          <a:blipFill>
            <a:blip r:embed="rId11"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48" name="正方形/長方形 47">
            <a:extLst>
              <a:ext uri="{FF2B5EF4-FFF2-40B4-BE49-F238E27FC236}">
                <a16:creationId xmlns:a16="http://schemas.microsoft.com/office/drawing/2014/main" id="{00EC1D18-A2AA-4784-9BDE-DFF0F45725C8}"/>
              </a:ext>
            </a:extLst>
          </p:cNvPr>
          <p:cNvSpPr/>
          <p:nvPr/>
        </p:nvSpPr>
        <p:spPr>
          <a:xfrm>
            <a:off x="1171958" y="4514636"/>
            <a:ext cx="360000" cy="3600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67" name="直線コネクタ 66"/>
          <p:cNvCxnSpPr>
            <a:cxnSpLocks/>
          </p:cNvCxnSpPr>
          <p:nvPr/>
        </p:nvCxnSpPr>
        <p:spPr>
          <a:xfrm>
            <a:off x="1547664" y="4720020"/>
            <a:ext cx="73482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object 2" descr="「マイナポータルアプリ」のアイコンの画像">
            <a:extLst>
              <a:ext uri="{FF2B5EF4-FFF2-40B4-BE49-F238E27FC236}">
                <a16:creationId xmlns:a16="http://schemas.microsoft.com/office/drawing/2014/main" id="{19897298-9414-DC15-9861-7DB56DD0C3DA}"/>
              </a:ext>
            </a:extLst>
          </p:cNvPr>
          <p:cNvSpPr>
            <a:spLocks noChangeAspect="1"/>
          </p:cNvSpPr>
          <p:nvPr/>
        </p:nvSpPr>
        <p:spPr>
          <a:xfrm>
            <a:off x="1233817" y="4571227"/>
            <a:ext cx="239105" cy="227659"/>
          </a:xfrm>
          <a:prstGeom prst="rect">
            <a:avLst/>
          </a:prstGeom>
          <a:blipFill>
            <a:blip r:embed="rId6"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1008498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67718" y="521210"/>
            <a:ext cx="4288353"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マイナポータルとは？</a:t>
            </a:r>
          </a:p>
        </p:txBody>
      </p:sp>
      <p:sp>
        <p:nvSpPr>
          <p:cNvPr id="3" name="サブタイトル 2"/>
          <p:cNvSpPr>
            <a:spLocks noGrp="1"/>
          </p:cNvSpPr>
          <p:nvPr>
            <p:ph type="subTitle" idx="1"/>
          </p:nvPr>
        </p:nvSpPr>
        <p:spPr>
          <a:xfrm>
            <a:off x="1771210" y="1440000"/>
            <a:ext cx="7135287" cy="2482731"/>
          </a:xfrm>
        </p:spPr>
        <p:txBody>
          <a:bodyPr wrap="none" numCol="1">
            <a:spAutoFit/>
          </a:bodyPr>
          <a:lstStyle/>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マイナポータルとは</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政府が運営する</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オンラインサービスです。子育てや介護を</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はじめとする行政サービスの検索や</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オンライン申請ができたり</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行政からのお知らせを</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600"/>
              </a:spcBef>
            </a:pPr>
            <a:r>
              <a:rPr lang="ja-JP" altLang="en-US" dirty="0">
                <a:latin typeface="BIZ UDゴシック" panose="020B0400000000000000" pitchFamily="49" charset="-128"/>
                <a:ea typeface="BIZ UDゴシック" panose="020B0400000000000000" pitchFamily="49" charset="-128"/>
              </a:rPr>
              <a:t>受取ることができる自分専用サイトです。</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200" dirty="0">
              <a:latin typeface="BIZ UDゴシック" panose="020B0400000000000000" pitchFamily="49" charset="-128"/>
              <a:ea typeface="BIZ UDゴシック" panose="020B0400000000000000" pitchFamily="49" charset="-128"/>
            </a:endParaRP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1-A</a:t>
            </a:r>
            <a:endParaRPr lang="en-US" sz="3600" dirty="0">
              <a:latin typeface="BIZ UDゴシック" panose="020B0400000000000000" pitchFamily="49" charset="-128"/>
              <a:ea typeface="BIZ UDゴシック" panose="020B0400000000000000" pitchFamily="49" charset="-128"/>
            </a:endParaRPr>
          </a:p>
        </p:txBody>
      </p:sp>
      <p:cxnSp>
        <p:nvCxnSpPr>
          <p:cNvPr id="6" name="直線コネクタ 5">
            <a:extLst>
              <a:ext uri="{FF2B5EF4-FFF2-40B4-BE49-F238E27FC236}">
                <a16:creationId xmlns:a16="http://schemas.microsoft.com/office/drawing/2014/main" id="{175BDD9F-04DC-456A-BA8C-A94FE0B41D75}"/>
              </a:ext>
            </a:extLst>
          </p:cNvPr>
          <p:cNvCxnSpPr/>
          <p:nvPr/>
        </p:nvCxnSpPr>
        <p:spPr>
          <a:xfrm>
            <a:off x="1682496" y="4941168"/>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73B92672-9FF0-47B1-8206-9A1F00153CC0}"/>
              </a:ext>
            </a:extLst>
          </p:cNvPr>
          <p:cNvSpPr txBox="1"/>
          <p:nvPr/>
        </p:nvSpPr>
        <p:spPr>
          <a:xfrm>
            <a:off x="1771210" y="5013176"/>
            <a:ext cx="7382107" cy="1600438"/>
          </a:xfrm>
          <a:prstGeom prst="rect">
            <a:avLst/>
          </a:prstGeom>
          <a:noFill/>
        </p:spPr>
        <p:txBody>
          <a:bodyPr wrap="square" rtlCol="0">
            <a:spAutoFit/>
          </a:bodyPr>
          <a:lstStyle/>
          <a:p>
            <a:r>
              <a:rPr lang="ja-JP" altLang="en-US" sz="1400" b="1" dirty="0">
                <a:solidFill>
                  <a:srgbClr val="009650"/>
                </a:solidFill>
                <a:latin typeface="BIZ UDゴシック" panose="020B0400000000000000" pitchFamily="49" charset="-128"/>
                <a:ea typeface="BIZ UDゴシック" panose="020B0400000000000000" pitchFamily="49" charset="-128"/>
              </a:rPr>
              <a:t>マイナンバーカードでログインする場合、スマートフォンは</a:t>
            </a:r>
            <a:endParaRPr lang="en-US" altLang="ja-JP" sz="1400" b="1" dirty="0">
              <a:solidFill>
                <a:srgbClr val="009650"/>
              </a:solidFill>
              <a:latin typeface="BIZ UDゴシック" panose="020B0400000000000000" pitchFamily="49" charset="-128"/>
              <a:ea typeface="BIZ UDゴシック" panose="020B0400000000000000" pitchFamily="49" charset="-128"/>
            </a:endParaRPr>
          </a:p>
          <a:p>
            <a:r>
              <a:rPr lang="ja-JP" altLang="en-US" sz="1400" b="1" dirty="0">
                <a:solidFill>
                  <a:srgbClr val="009650"/>
                </a:solidFill>
                <a:latin typeface="BIZ UDゴシック" panose="020B0400000000000000" pitchFamily="49" charset="-128"/>
                <a:ea typeface="BIZ UDゴシック" panose="020B0400000000000000" pitchFamily="49" charset="-128"/>
              </a:rPr>
              <a:t>マイナンバーカード読取対応の機種、パソコンはマイナンバーカードに対応する</a:t>
            </a:r>
            <a:endParaRPr lang="en-US" altLang="ja-JP" sz="1400" b="1" dirty="0">
              <a:solidFill>
                <a:srgbClr val="009650"/>
              </a:solidFill>
              <a:latin typeface="BIZ UDゴシック" panose="020B0400000000000000" pitchFamily="49" charset="-128"/>
              <a:ea typeface="BIZ UDゴシック" panose="020B0400000000000000" pitchFamily="49" charset="-128"/>
            </a:endParaRPr>
          </a:p>
          <a:p>
            <a:r>
              <a:rPr lang="en-US" altLang="ja-JP" sz="1400" b="1" dirty="0">
                <a:solidFill>
                  <a:srgbClr val="009650"/>
                </a:solidFill>
                <a:latin typeface="BIZ UDゴシック" panose="020B0400000000000000" pitchFamily="49" charset="-128"/>
                <a:ea typeface="BIZ UDゴシック" panose="020B0400000000000000" pitchFamily="49" charset="-128"/>
              </a:rPr>
              <a:t>IC</a:t>
            </a:r>
            <a:r>
              <a:rPr lang="ja-JP" altLang="en-US" sz="1400" b="1" dirty="0">
                <a:solidFill>
                  <a:srgbClr val="009650"/>
                </a:solidFill>
                <a:latin typeface="BIZ UDゴシック" panose="020B0400000000000000" pitchFamily="49" charset="-128"/>
                <a:ea typeface="BIZ UDゴシック" panose="020B0400000000000000" pitchFamily="49" charset="-128"/>
              </a:rPr>
              <a:t>カードリーダーが必要です。ログインには、マイナンバーカードの</a:t>
            </a:r>
            <a:endParaRPr lang="en-US" altLang="ja-JP" sz="1400" b="1" dirty="0">
              <a:solidFill>
                <a:srgbClr val="009650"/>
              </a:solidFill>
              <a:latin typeface="BIZ UDゴシック" panose="020B0400000000000000" pitchFamily="49" charset="-128"/>
              <a:ea typeface="BIZ UDゴシック" panose="020B0400000000000000" pitchFamily="49" charset="-128"/>
            </a:endParaRPr>
          </a:p>
          <a:p>
            <a:r>
              <a:rPr lang="ja-JP" altLang="en-US" sz="1400" b="1" dirty="0">
                <a:solidFill>
                  <a:srgbClr val="009650"/>
                </a:solidFill>
                <a:latin typeface="BIZ UDゴシック" panose="020B0400000000000000" pitchFamily="49" charset="-128"/>
                <a:ea typeface="BIZ UDゴシック" panose="020B0400000000000000" pitchFamily="49" charset="-128"/>
              </a:rPr>
              <a:t>利用者証明用電子証明書のパスワー</a:t>
            </a:r>
            <a:r>
              <a:rPr lang="ja-JP" altLang="en-US" sz="1400" b="1" spc="-500" dirty="0">
                <a:solidFill>
                  <a:srgbClr val="009650"/>
                </a:solidFill>
                <a:latin typeface="BIZ UDゴシック" panose="020B0400000000000000" pitchFamily="49" charset="-128"/>
                <a:ea typeface="BIZ UDゴシック" panose="020B0400000000000000" pitchFamily="49" charset="-128"/>
              </a:rPr>
              <a:t>ド</a:t>
            </a:r>
            <a:r>
              <a:rPr lang="ja-JP" altLang="en-US" sz="1400" b="1" dirty="0">
                <a:solidFill>
                  <a:srgbClr val="009650"/>
                </a:solidFill>
                <a:latin typeface="BIZ UDゴシック" panose="020B0400000000000000" pitchFamily="49" charset="-128"/>
                <a:ea typeface="BIZ UDゴシック" panose="020B0400000000000000" pitchFamily="49" charset="-128"/>
              </a:rPr>
              <a:t>（数字４桁</a:t>
            </a:r>
            <a:r>
              <a:rPr lang="ja-JP" altLang="en-US" sz="1400" b="1" spc="-500" dirty="0">
                <a:solidFill>
                  <a:srgbClr val="009650"/>
                </a:solidFill>
                <a:latin typeface="BIZ UDゴシック" panose="020B0400000000000000" pitchFamily="49" charset="-128"/>
                <a:ea typeface="BIZ UDゴシック" panose="020B0400000000000000" pitchFamily="49"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rPr>
              <a:t>が必要です。</a:t>
            </a:r>
            <a:endParaRPr lang="en-US" altLang="ja-JP" sz="1400" b="1" dirty="0">
              <a:solidFill>
                <a:srgbClr val="009650"/>
              </a:solidFill>
              <a:latin typeface="BIZ UDゴシック" panose="020B0400000000000000" pitchFamily="49" charset="-128"/>
              <a:ea typeface="BIZ UDゴシック" panose="020B0400000000000000" pitchFamily="49" charset="-128"/>
            </a:endParaRPr>
          </a:p>
          <a:p>
            <a:r>
              <a:rPr lang="ja-JP" altLang="en-US" sz="1400" b="1" dirty="0">
                <a:solidFill>
                  <a:srgbClr val="009650"/>
                </a:solidFill>
                <a:latin typeface="BIZ UDゴシック" panose="020B0400000000000000" pitchFamily="49" charset="-128"/>
                <a:ea typeface="BIZ UDゴシック" panose="020B0400000000000000" pitchFamily="49" charset="-128"/>
              </a:rPr>
              <a:t>　</a:t>
            </a:r>
            <a:r>
              <a:rPr lang="en-US" altLang="ja-JP" sz="1400" b="1" dirty="0">
                <a:solidFill>
                  <a:srgbClr val="009650"/>
                </a:solidFill>
                <a:latin typeface="BIZ UDゴシック" panose="020B0400000000000000" pitchFamily="49" charset="-128"/>
                <a:ea typeface="BIZ UDゴシック" panose="020B0400000000000000" pitchFamily="49" charset="-128"/>
              </a:rPr>
              <a:t>※</a:t>
            </a:r>
            <a:r>
              <a:rPr lang="ja-JP" altLang="en-US" sz="1400" b="1" dirty="0">
                <a:solidFill>
                  <a:srgbClr val="009650"/>
                </a:solidFill>
                <a:latin typeface="BIZ UDゴシック" panose="020B0400000000000000" pitchFamily="49" charset="-128"/>
                <a:ea typeface="BIZ UDゴシック" panose="020B0400000000000000" pitchFamily="49" charset="-128"/>
              </a:rPr>
              <a:t>パスワードは、パスワード入力時に３回連続で間違えるとロックします。</a:t>
            </a:r>
            <a:endParaRPr lang="en-US" altLang="ja-JP" sz="1400" b="1" dirty="0">
              <a:solidFill>
                <a:srgbClr val="009650"/>
              </a:solidFill>
              <a:latin typeface="BIZ UDゴシック" panose="020B0400000000000000" pitchFamily="49" charset="-128"/>
              <a:ea typeface="BIZ UDゴシック" panose="020B0400000000000000" pitchFamily="49" charset="-128"/>
            </a:endParaRPr>
          </a:p>
          <a:p>
            <a:r>
              <a:rPr lang="ja-JP" altLang="en-US" sz="1400" b="1" dirty="0">
                <a:solidFill>
                  <a:srgbClr val="009650"/>
                </a:solidFill>
                <a:latin typeface="BIZ UDゴシック" panose="020B0400000000000000" pitchFamily="49" charset="-128"/>
                <a:ea typeface="BIZ UDゴシック" panose="020B0400000000000000" pitchFamily="49" charset="-128"/>
              </a:rPr>
              <a:t>　　正しいパスワードであることを事前に確認してください。</a:t>
            </a:r>
          </a:p>
          <a:p>
            <a:endParaRPr kumimoji="1" lang="ja-JP" altLang="en-US" sz="1400" b="1" dirty="0">
              <a:latin typeface="BIZ UDゴシック" panose="020B0400000000000000" pitchFamily="49" charset="-128"/>
              <a:ea typeface="BIZ UDゴシック" panose="020B0400000000000000" pitchFamily="49" charset="-128"/>
            </a:endParaRPr>
          </a:p>
        </p:txBody>
      </p:sp>
      <p:pic>
        <p:nvPicPr>
          <p:cNvPr id="9" name="図 8" descr="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7470" y="4062146"/>
            <a:ext cx="1282700" cy="1875862"/>
          </a:xfrm>
          <a:prstGeom prst="rect">
            <a:avLst/>
          </a:prstGeom>
        </p:spPr>
      </p:pic>
      <p:grpSp>
        <p:nvGrpSpPr>
          <p:cNvPr id="8" name="グループ化 7" descr="スマートフォンの画像">
            <a:extLst>
              <a:ext uri="{FF2B5EF4-FFF2-40B4-BE49-F238E27FC236}">
                <a16:creationId xmlns:a16="http://schemas.microsoft.com/office/drawing/2014/main" id="{B1D16E18-B6B0-40B0-9C27-1C6E4E800EEE}"/>
              </a:ext>
            </a:extLst>
          </p:cNvPr>
          <p:cNvGrpSpPr/>
          <p:nvPr/>
        </p:nvGrpSpPr>
        <p:grpSpPr>
          <a:xfrm>
            <a:off x="2558404" y="3675695"/>
            <a:ext cx="581320" cy="1193466"/>
            <a:chOff x="1108042" y="2746115"/>
            <a:chExt cx="1971823" cy="3943644"/>
          </a:xfrm>
        </p:grpSpPr>
        <p:grpSp>
          <p:nvGrpSpPr>
            <p:cNvPr id="10" name="グループ化 9">
              <a:extLst>
                <a:ext uri="{FF2B5EF4-FFF2-40B4-BE49-F238E27FC236}">
                  <a16:creationId xmlns:a16="http://schemas.microsoft.com/office/drawing/2014/main" id="{425CAA0F-69DB-4AFE-A774-BB3E99002AF8}"/>
                </a:ext>
              </a:extLst>
            </p:cNvPr>
            <p:cNvGrpSpPr/>
            <p:nvPr/>
          </p:nvGrpSpPr>
          <p:grpSpPr>
            <a:xfrm>
              <a:off x="1108042" y="2746115"/>
              <a:ext cx="1971823" cy="3943644"/>
              <a:chOff x="1108042" y="2746115"/>
              <a:chExt cx="1971823" cy="3943644"/>
            </a:xfrm>
          </p:grpSpPr>
          <p:pic>
            <p:nvPicPr>
              <p:cNvPr id="12" name="図 11">
                <a:extLst>
                  <a:ext uri="{FF2B5EF4-FFF2-40B4-BE49-F238E27FC236}">
                    <a16:creationId xmlns:a16="http://schemas.microsoft.com/office/drawing/2014/main" id="{9D3FBB7C-00B6-46BC-ADA0-CC10DBDC88E6}"/>
                  </a:ext>
                </a:extLst>
              </p:cNvPr>
              <p:cNvPicPr>
                <a:picLocks noChangeAspect="1"/>
              </p:cNvPicPr>
              <p:nvPr/>
            </p:nvPicPr>
            <p:blipFill>
              <a:blip r:embed="rId4"/>
              <a:stretch>
                <a:fillRect/>
              </a:stretch>
            </p:blipFill>
            <p:spPr>
              <a:xfrm>
                <a:off x="1108042" y="2746115"/>
                <a:ext cx="1971823" cy="3943644"/>
              </a:xfrm>
              <a:prstGeom prst="rect">
                <a:avLst/>
              </a:prstGeom>
            </p:spPr>
          </p:pic>
          <p:sp>
            <p:nvSpPr>
              <p:cNvPr id="13" name="正方形/長方形 12">
                <a:extLst>
                  <a:ext uri="{FF2B5EF4-FFF2-40B4-BE49-F238E27FC236}">
                    <a16:creationId xmlns:a16="http://schemas.microsoft.com/office/drawing/2014/main" id="{AF763B21-DBBA-4ED0-BB96-2DA8EA4BA542}"/>
                  </a:ext>
                </a:extLst>
              </p:cNvPr>
              <p:cNvSpPr/>
              <p:nvPr/>
            </p:nvSpPr>
            <p:spPr>
              <a:xfrm>
                <a:off x="1231899" y="3171825"/>
                <a:ext cx="1692000" cy="3047992"/>
              </a:xfrm>
              <a:prstGeom prst="rect">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latin typeface="BIZ UDゴシック" panose="020B0400000000000000" pitchFamily="49" charset="-128"/>
                  <a:ea typeface="BIZ UDゴシック" panose="020B0400000000000000" pitchFamily="49" charset="-128"/>
                </a:endParaRPr>
              </a:p>
            </p:txBody>
          </p:sp>
        </p:grpSp>
        <p:pic>
          <p:nvPicPr>
            <p:cNvPr id="11" name="図 10">
              <a:extLst>
                <a:ext uri="{FF2B5EF4-FFF2-40B4-BE49-F238E27FC236}">
                  <a16:creationId xmlns:a16="http://schemas.microsoft.com/office/drawing/2014/main" id="{CDB83F44-9B2D-4F78-826F-8EC00B0C5D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1897" y="3205897"/>
              <a:ext cx="1624524" cy="3009600"/>
            </a:xfrm>
            <a:prstGeom prst="rect">
              <a:avLst/>
            </a:prstGeom>
          </p:spPr>
        </p:pic>
      </p:grpSp>
      <p:grpSp>
        <p:nvGrpSpPr>
          <p:cNvPr id="14" name="グループ化 13" descr="マイナンバーカード表面の見本の画像">
            <a:extLst>
              <a:ext uri="{FF2B5EF4-FFF2-40B4-BE49-F238E27FC236}">
                <a16:creationId xmlns:a16="http://schemas.microsoft.com/office/drawing/2014/main" id="{B74A7F2A-90D3-4225-82F0-072453510D8B}"/>
              </a:ext>
            </a:extLst>
          </p:cNvPr>
          <p:cNvGrpSpPr/>
          <p:nvPr/>
        </p:nvGrpSpPr>
        <p:grpSpPr>
          <a:xfrm>
            <a:off x="3852647" y="3883482"/>
            <a:ext cx="1259412" cy="790522"/>
            <a:chOff x="1094719" y="3698700"/>
            <a:chExt cx="3007024" cy="1889328"/>
          </a:xfrm>
        </p:grpSpPr>
        <p:pic>
          <p:nvPicPr>
            <p:cNvPr id="15" name="図 14">
              <a:extLst>
                <a:ext uri="{FF2B5EF4-FFF2-40B4-BE49-F238E27FC236}">
                  <a16:creationId xmlns:a16="http://schemas.microsoft.com/office/drawing/2014/main" id="{A52388D6-8DAA-415E-B3C8-D7BDF882A4B0}"/>
                </a:ext>
              </a:extLst>
            </p:cNvPr>
            <p:cNvPicPr>
              <a:picLocks noChangeAspect="1"/>
            </p:cNvPicPr>
            <p:nvPr/>
          </p:nvPicPr>
          <p:blipFill>
            <a:blip r:embed="rId6"/>
            <a:stretch>
              <a:fillRect/>
            </a:stretch>
          </p:blipFill>
          <p:spPr>
            <a:xfrm>
              <a:off x="1094719" y="3698700"/>
              <a:ext cx="3007024" cy="1889328"/>
            </a:xfrm>
            <a:prstGeom prst="rect">
              <a:avLst/>
            </a:prstGeom>
          </p:spPr>
        </p:pic>
        <p:sp>
          <p:nvSpPr>
            <p:cNvPr id="16" name="角丸四角形 5">
              <a:extLst>
                <a:ext uri="{FF2B5EF4-FFF2-40B4-BE49-F238E27FC236}">
                  <a16:creationId xmlns:a16="http://schemas.microsoft.com/office/drawing/2014/main" id="{A9DD85DA-6F04-4ECA-97EF-06207618CF6F}"/>
                </a:ext>
              </a:extLst>
            </p:cNvPr>
            <p:cNvSpPr/>
            <p:nvPr/>
          </p:nvSpPr>
          <p:spPr>
            <a:xfrm>
              <a:off x="1094719" y="3713793"/>
              <a:ext cx="3007024" cy="1874235"/>
            </a:xfrm>
            <a:prstGeom prst="roundRect">
              <a:avLst>
                <a:gd name="adj" fmla="val 433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pic>
        <p:nvPicPr>
          <p:cNvPr id="17" name="図 16" descr="マイナポータルのパスワードの入力画面の画像">
            <a:extLst>
              <a:ext uri="{FF2B5EF4-FFF2-40B4-BE49-F238E27FC236}">
                <a16:creationId xmlns:a16="http://schemas.microsoft.com/office/drawing/2014/main" id="{32012569-5D20-400A-A72E-5A834F124A75}"/>
              </a:ext>
            </a:extLst>
          </p:cNvPr>
          <p:cNvPicPr>
            <a:picLocks noChangeAspect="1"/>
          </p:cNvPicPr>
          <p:nvPr/>
        </p:nvPicPr>
        <p:blipFill rotWithShape="1">
          <a:blip r:embed="rId7"/>
          <a:srcRect t="25948" b="46823"/>
          <a:stretch/>
        </p:blipFill>
        <p:spPr>
          <a:xfrm>
            <a:off x="5580112" y="3883482"/>
            <a:ext cx="1619191" cy="784204"/>
          </a:xfrm>
          <a:prstGeom prst="rect">
            <a:avLst/>
          </a:prstGeom>
          <a:ln>
            <a:solidFill>
              <a:schemeClr val="tx1">
                <a:lumMod val="50000"/>
                <a:lumOff val="50000"/>
              </a:schemeClr>
            </a:solidFill>
          </a:ln>
        </p:spPr>
      </p:pic>
    </p:spTree>
    <p:extLst>
      <p:ext uri="{BB962C8B-B14F-4D97-AF65-F5344CB8AC3E}">
        <p14:creationId xmlns:p14="http://schemas.microsoft.com/office/powerpoint/2010/main" val="1399311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67718" y="521210"/>
            <a:ext cx="5519460"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マイナポータルでできること</a:t>
            </a:r>
          </a:p>
        </p:txBody>
      </p:sp>
      <p:sp>
        <p:nvSpPr>
          <p:cNvPr id="3" name="サブタイトル 2"/>
          <p:cNvSpPr>
            <a:spLocks noGrp="1"/>
          </p:cNvSpPr>
          <p:nvPr>
            <p:ph type="subTitle" idx="1"/>
          </p:nvPr>
        </p:nvSpPr>
        <p:spPr>
          <a:xfrm>
            <a:off x="515686" y="1419718"/>
            <a:ext cx="6827510" cy="1201355"/>
          </a:xfrm>
        </p:spPr>
        <p:txBody>
          <a:bodyPr wrap="none">
            <a:spAutoFit/>
          </a:bodyPr>
          <a:lstStyle/>
          <a:p>
            <a:pPr>
              <a:spcBef>
                <a:spcPts val="400"/>
              </a:spcBef>
            </a:pPr>
            <a:r>
              <a:rPr lang="ja-JP" altLang="en-US" dirty="0">
                <a:latin typeface="BIZ UDゴシック" panose="020B0400000000000000" pitchFamily="49" charset="-128"/>
                <a:ea typeface="BIZ UDゴシック" panose="020B0400000000000000" pitchFamily="49" charset="-128"/>
              </a:rPr>
              <a:t>あなた専用のサイトで</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あなたにあった</a:t>
            </a:r>
            <a:endParaRPr lang="en-US" altLang="ja-JP" dirty="0">
              <a:latin typeface="BIZ UDゴシック" panose="020B0400000000000000" pitchFamily="49" charset="-128"/>
              <a:ea typeface="BIZ UDゴシック" panose="020B0400000000000000" pitchFamily="49" charset="-128"/>
            </a:endParaRPr>
          </a:p>
          <a:p>
            <a:pPr>
              <a:spcBef>
                <a:spcPts val="400"/>
              </a:spcBef>
            </a:pPr>
            <a:r>
              <a:rPr lang="ja-JP" altLang="en-US" dirty="0">
                <a:latin typeface="BIZ UDゴシック" panose="020B0400000000000000" pitchFamily="49" charset="-128"/>
                <a:ea typeface="BIZ UDゴシック" panose="020B0400000000000000" pitchFamily="49" charset="-128"/>
              </a:rPr>
              <a:t>サービスを受けることができます</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今後も新しい</a:t>
            </a:r>
            <a:endParaRPr lang="en-US" altLang="ja-JP" dirty="0">
              <a:latin typeface="BIZ UDゴシック" panose="020B0400000000000000" pitchFamily="49" charset="-128"/>
              <a:ea typeface="BIZ UDゴシック" panose="020B0400000000000000" pitchFamily="49" charset="-128"/>
            </a:endParaRPr>
          </a:p>
          <a:p>
            <a:pPr>
              <a:spcBef>
                <a:spcPts val="400"/>
              </a:spcBef>
            </a:pPr>
            <a:r>
              <a:rPr lang="ja-JP" altLang="en-US" dirty="0">
                <a:latin typeface="BIZ UDゴシック" panose="020B0400000000000000" pitchFamily="49" charset="-128"/>
                <a:ea typeface="BIZ UDゴシック" panose="020B0400000000000000" pitchFamily="49" charset="-128"/>
              </a:rPr>
              <a:t>サービスがどんどん追加される予定です。</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1-B</a:t>
            </a:r>
            <a:endParaRPr lang="en-US" sz="3600" dirty="0">
              <a:latin typeface="BIZ UDゴシック" panose="020B0400000000000000" pitchFamily="49" charset="-128"/>
              <a:ea typeface="BIZ UDゴシック" panose="020B0400000000000000" pitchFamily="49" charset="-128"/>
            </a:endParaRPr>
          </a:p>
        </p:txBody>
      </p:sp>
      <p:sp>
        <p:nvSpPr>
          <p:cNvPr id="5" name="テキスト ボックス 4"/>
          <p:cNvSpPr txBox="1"/>
          <p:nvPr/>
        </p:nvSpPr>
        <p:spPr>
          <a:xfrm>
            <a:off x="523510" y="2628939"/>
            <a:ext cx="4768570" cy="3862596"/>
          </a:xfrm>
          <a:prstGeom prst="rect">
            <a:avLst/>
          </a:prstGeom>
          <a:noFill/>
        </p:spPr>
        <p:txBody>
          <a:bodyPr wrap="square" rtlCol="0">
            <a:spAutoFit/>
          </a:bodyPr>
          <a:lstStyle/>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健康保険証利用の申込み</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マイナンバーカードを健康保険証として</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利用する際の</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利用申込ができます。</a:t>
            </a: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手続の検索・電子申請</a:t>
            </a:r>
            <a:endParaRPr lang="ja-JP" altLang="en-US" sz="1600" b="1" strike="sngStrike"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各市町村の子育てや介護をはじめとする</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各種行政サービスの検索</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および</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オンラインでの申請や届出ができます。</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わたしの情報</a:t>
            </a:r>
            <a:endParaRPr lang="en-US" altLang="ja-JP" sz="1600" b="1" dirty="0">
              <a:solidFill>
                <a:srgbClr val="009650"/>
              </a:solidFill>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世帯情報</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税情報</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予防接種記録など</a:t>
            </a:r>
            <a:r>
              <a:rPr lang="ja-JP" altLang="en-US" sz="1600" b="1" spc="-500" dirty="0">
                <a:latin typeface="BIZ UDゴシック" panose="020B0400000000000000" pitchFamily="49" charset="-128"/>
                <a:ea typeface="BIZ UDゴシック" panose="020B0400000000000000" pitchFamily="49" charset="-128"/>
                <a:cs typeface="Meiryo" charset="-128"/>
              </a:rPr>
              <a:t>、</a:t>
            </a:r>
            <a:endParaRPr lang="en-US" altLang="ja-JP" sz="1600" b="1" spc="-500"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行政機関が保有するあなたの情報を</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確認できます。</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公金受取口座の登録・変更</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給付金等を受け取る際の口座を予め</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登録したり、変更したりできます。</a:t>
            </a:r>
            <a:endParaRPr kumimoji="1" lang="ja-JP" altLang="en-US" sz="1600" b="1" dirty="0">
              <a:latin typeface="BIZ UDゴシック" panose="020B0400000000000000" pitchFamily="49" charset="-128"/>
              <a:ea typeface="BIZ UDゴシック" panose="020B0400000000000000" pitchFamily="49" charset="-128"/>
              <a:cs typeface="Meiryo" charset="-128"/>
            </a:endParaRPr>
          </a:p>
        </p:txBody>
      </p:sp>
      <p:sp>
        <p:nvSpPr>
          <p:cNvPr id="6" name="テキスト ボックス 5"/>
          <p:cNvSpPr txBox="1"/>
          <p:nvPr/>
        </p:nvSpPr>
        <p:spPr>
          <a:xfrm>
            <a:off x="4527448" y="2628939"/>
            <a:ext cx="4437040" cy="4084195"/>
          </a:xfrm>
          <a:prstGeom prst="rect">
            <a:avLst/>
          </a:prstGeom>
          <a:noFill/>
        </p:spPr>
        <p:txBody>
          <a:bodyPr wrap="square" rtlCol="0">
            <a:spAutoFit/>
          </a:bodyPr>
          <a:lstStyle/>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お知らせ</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あなたが知りたい情報を、きめ細かく</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受け取ることができます。</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やりとり履歴</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あなたの情報が、行政機関の間でどのように</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やりとりされたかを確認できます。</a:t>
            </a: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もっとつながる</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a:t>
            </a:r>
            <a:r>
              <a:rPr lang="en-US" altLang="ja-JP" sz="1600" b="1" dirty="0">
                <a:latin typeface="BIZ UDゴシック" panose="020B0400000000000000" pitchFamily="49" charset="-128"/>
                <a:ea typeface="BIZ UDゴシック" panose="020B0400000000000000" pitchFamily="49" charset="-128"/>
                <a:cs typeface="Meiryo" charset="-128"/>
              </a:rPr>
              <a:t>e-Tax</a:t>
            </a:r>
            <a:r>
              <a:rPr lang="ja-JP" altLang="en-US" sz="1600" b="1" spc="-500" dirty="0">
                <a:latin typeface="BIZ UDゴシック" panose="020B0400000000000000" pitchFamily="49" charset="-128"/>
                <a:ea typeface="BIZ UDゴシック" panose="020B0400000000000000" pitchFamily="49" charset="-128"/>
                <a:cs typeface="Meiryo" charset="-128"/>
              </a:rPr>
              <a:t> 、</a:t>
            </a:r>
            <a:r>
              <a:rPr lang="ja-JP" altLang="en-US" sz="1600" b="1" dirty="0">
                <a:latin typeface="BIZ UDゴシック" panose="020B0400000000000000" pitchFamily="49" charset="-128"/>
                <a:ea typeface="BIZ UDゴシック" panose="020B0400000000000000" pitchFamily="49" charset="-128"/>
                <a:cs typeface="Meiryo" charset="-128"/>
              </a:rPr>
              <a:t>ねんきんネットなど</a:t>
            </a:r>
            <a:r>
              <a:rPr lang="ja-JP" altLang="en-US" sz="1600" b="1" spc="-500" dirty="0">
                <a:latin typeface="BIZ UDゴシック" panose="020B0400000000000000" pitchFamily="49" charset="-128"/>
                <a:ea typeface="BIZ UDゴシック" panose="020B0400000000000000" pitchFamily="49" charset="-128"/>
                <a:cs typeface="Meiryo" charset="-128"/>
              </a:rPr>
              <a:t>、</a:t>
            </a:r>
            <a:endParaRPr lang="en-US" altLang="ja-JP" sz="1600" b="1" spc="-500"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外部ウェブサイトと連携し</a:t>
            </a:r>
            <a:r>
              <a:rPr lang="ja-JP" altLang="en-US" sz="1600" b="1" spc="-500" dirty="0">
                <a:latin typeface="BIZ UDゴシック" panose="020B0400000000000000" pitchFamily="49" charset="-128"/>
                <a:ea typeface="BIZ UDゴシック" panose="020B0400000000000000" pitchFamily="49" charset="-128"/>
                <a:cs typeface="Meiryo" charset="-128"/>
              </a:rPr>
              <a:t>、</a:t>
            </a:r>
            <a:endParaRPr lang="en-US" altLang="ja-JP" sz="1600" b="1" spc="-500"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サービスを受けることができます。</a:t>
            </a:r>
          </a:p>
          <a:p>
            <a:pPr>
              <a:lnSpc>
                <a:spcPct val="150000"/>
              </a:lnSpc>
            </a:pP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その他のサービス</a:t>
            </a: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利用者登録変更</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代理人登録</a:t>
            </a:r>
            <a:r>
              <a:rPr lang="ja-JP" altLang="en-US" sz="1600" b="1" spc="-500"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利用履歴など</a:t>
            </a:r>
            <a:r>
              <a:rPr lang="ja-JP" altLang="en-US" sz="1600" b="1" spc="-500" dirty="0">
                <a:latin typeface="BIZ UDゴシック" panose="020B0400000000000000" pitchFamily="49" charset="-128"/>
                <a:ea typeface="BIZ UDゴシック" panose="020B0400000000000000" pitchFamily="49" charset="-128"/>
                <a:cs typeface="Meiryo" charset="-128"/>
              </a:rPr>
              <a:t>、  </a:t>
            </a:r>
            <a:endParaRPr lang="en-US" altLang="ja-JP" sz="1600" b="1" spc="-500"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spc="-500" dirty="0">
                <a:latin typeface="BIZ UDゴシック" panose="020B0400000000000000" pitchFamily="49" charset="-128"/>
                <a:ea typeface="BIZ UDゴシック" panose="020B0400000000000000" pitchFamily="49" charset="-128"/>
                <a:cs typeface="Meiryo" charset="-128"/>
              </a:rPr>
              <a:t>  </a:t>
            </a:r>
            <a:r>
              <a:rPr lang="ja-JP" altLang="en-US" sz="1600" b="1" dirty="0">
                <a:latin typeface="BIZ UDゴシック" panose="020B0400000000000000" pitchFamily="49" charset="-128"/>
                <a:ea typeface="BIZ UDゴシック" panose="020B0400000000000000" pitchFamily="49" charset="-128"/>
                <a:cs typeface="Meiryo" charset="-128"/>
              </a:rPr>
              <a:t>マイナポータルを利用する方の</a:t>
            </a:r>
            <a:endParaRPr lang="en-US" altLang="ja-JP" sz="1600" b="1" dirty="0">
              <a:latin typeface="BIZ UDゴシック" panose="020B0400000000000000" pitchFamily="49" charset="-128"/>
              <a:ea typeface="BIZ UDゴシック" panose="020B0400000000000000" pitchFamily="49" charset="-128"/>
              <a:cs typeface="Meiryo" charset="-128"/>
            </a:endParaRPr>
          </a:p>
          <a:p>
            <a:pPr>
              <a:lnSpc>
                <a:spcPct val="90000"/>
              </a:lnSpc>
            </a:pPr>
            <a:r>
              <a:rPr lang="ja-JP" altLang="en-US" sz="1600" b="1" dirty="0">
                <a:latin typeface="BIZ UDゴシック" panose="020B0400000000000000" pitchFamily="49" charset="-128"/>
                <a:ea typeface="BIZ UDゴシック" panose="020B0400000000000000" pitchFamily="49" charset="-128"/>
                <a:cs typeface="Meiryo" charset="-128"/>
              </a:rPr>
              <a:t> 登録変更などができます。</a:t>
            </a:r>
          </a:p>
          <a:p>
            <a:pPr>
              <a:lnSpc>
                <a:spcPct val="90000"/>
              </a:lnSpc>
            </a:pPr>
            <a:endParaRPr kumimoji="1" lang="ja-JP" altLang="en-US" sz="1600" b="1" dirty="0">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3516724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67718" y="521210"/>
            <a:ext cx="5519460"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マイナポータルの利用の手順</a:t>
            </a:r>
          </a:p>
        </p:txBody>
      </p:sp>
      <p:sp>
        <p:nvSpPr>
          <p:cNvPr id="3" name="サブタイトル 2"/>
          <p:cNvSpPr>
            <a:spLocks noGrp="1"/>
          </p:cNvSpPr>
          <p:nvPr>
            <p:ph type="subTitle" idx="1"/>
          </p:nvPr>
        </p:nvSpPr>
        <p:spPr>
          <a:xfrm>
            <a:off x="507600" y="1383159"/>
            <a:ext cx="7443063" cy="461665"/>
          </a:xfrm>
        </p:spPr>
        <p:txBody>
          <a:bodyPr wrap="none">
            <a:spAutoFit/>
          </a:bodyPr>
          <a:lstStyle/>
          <a:p>
            <a:pPr>
              <a:lnSpc>
                <a:spcPct val="100000"/>
              </a:lnSpc>
              <a:spcBef>
                <a:spcPts val="0"/>
              </a:spcBef>
            </a:pPr>
            <a:r>
              <a:rPr lang="ja-JP" altLang="en-US" dirty="0">
                <a:latin typeface="BIZ UDゴシック" panose="020B0400000000000000" pitchFamily="49" charset="-128"/>
                <a:ea typeface="BIZ UDゴシック" panose="020B0400000000000000" pitchFamily="49" charset="-128"/>
              </a:rPr>
              <a:t>次ページから</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以下の順番で操作のご説明をします。</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1-C</a:t>
            </a:r>
          </a:p>
        </p:txBody>
      </p:sp>
      <p:sp>
        <p:nvSpPr>
          <p:cNvPr id="7" name="正方形/長方形 6"/>
          <p:cNvSpPr/>
          <p:nvPr/>
        </p:nvSpPr>
        <p:spPr>
          <a:xfrm>
            <a:off x="1872192" y="2143106"/>
            <a:ext cx="6840000" cy="1250578"/>
          </a:xfrm>
          <a:prstGeom prst="rect">
            <a:avLst/>
          </a:prstGeom>
          <a:solidFill>
            <a:srgbClr val="FFFFCC"/>
          </a:solidFill>
          <a:ln>
            <a:solidFill>
              <a:srgbClr val="009650"/>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 name="正方形/長方形 7"/>
          <p:cNvSpPr/>
          <p:nvPr/>
        </p:nvSpPr>
        <p:spPr>
          <a:xfrm>
            <a:off x="621749" y="1898829"/>
            <a:ext cx="3600000" cy="540000"/>
          </a:xfrm>
          <a:prstGeom prst="rect">
            <a:avLst/>
          </a:prstGeom>
          <a:solidFill>
            <a:srgbClr val="0096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9" name="正方形/長方形 8"/>
          <p:cNvSpPr/>
          <p:nvPr/>
        </p:nvSpPr>
        <p:spPr>
          <a:xfrm>
            <a:off x="1873540" y="3788968"/>
            <a:ext cx="6840000" cy="2160000"/>
          </a:xfrm>
          <a:prstGeom prst="rect">
            <a:avLst/>
          </a:prstGeom>
          <a:solidFill>
            <a:srgbClr val="FFFFCC"/>
          </a:solidFill>
          <a:ln>
            <a:solidFill>
              <a:srgbClr val="009650"/>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1" name="テキスト ボックス 10"/>
          <p:cNvSpPr txBox="1"/>
          <p:nvPr/>
        </p:nvSpPr>
        <p:spPr>
          <a:xfrm>
            <a:off x="1882910" y="2533111"/>
            <a:ext cx="6845869" cy="707886"/>
          </a:xfrm>
          <a:prstGeom prst="rect">
            <a:avLst/>
          </a:prstGeom>
          <a:noFill/>
        </p:spPr>
        <p:txBody>
          <a:bodyPr wrap="square" rIns="0"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❶ </a:t>
            </a:r>
            <a:r>
              <a:rPr lang="ja-JP" altLang="en-US" sz="2000" b="1" dirty="0">
                <a:latin typeface="BIZ UDゴシック" panose="020B0400000000000000" pitchFamily="49" charset="-128"/>
                <a:ea typeface="BIZ UDゴシック" panose="020B0400000000000000" pitchFamily="49" charset="-128"/>
                <a:cs typeface="Meiryo" charset="-128"/>
              </a:rPr>
              <a:t>マイナポータルアプリのインストール</a:t>
            </a: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❷ </a:t>
            </a:r>
            <a:r>
              <a:rPr lang="ja-JP" altLang="en-US" sz="2000" b="1" dirty="0">
                <a:latin typeface="BIZ UDゴシック" panose="020B0400000000000000" pitchFamily="49" charset="-128"/>
                <a:ea typeface="BIZ UDゴシック" panose="020B0400000000000000" pitchFamily="49" charset="-128"/>
                <a:cs typeface="Meiryo" charset="-128"/>
              </a:rPr>
              <a:t>マイナポータルにログイ</a:t>
            </a:r>
            <a:r>
              <a:rPr lang="ja-JP" altLang="en-US" sz="2000" b="1" spc="-500" dirty="0">
                <a:latin typeface="BIZ UDゴシック" panose="020B0400000000000000" pitchFamily="49" charset="-128"/>
                <a:ea typeface="BIZ UDゴシック" panose="020B0400000000000000" pitchFamily="49" charset="-128"/>
                <a:cs typeface="Meiryo" charset="-128"/>
              </a:rPr>
              <a:t>ン</a:t>
            </a:r>
            <a:r>
              <a:rPr lang="ja-JP" altLang="en-US" sz="1600" b="1" dirty="0">
                <a:latin typeface="BIZ UDゴシック" panose="020B0400000000000000" pitchFamily="49" charset="-128"/>
                <a:ea typeface="BIZ UDゴシック" panose="020B0400000000000000" pitchFamily="49" charset="-128"/>
                <a:cs typeface="Meiryo" charset="-128"/>
              </a:rPr>
              <a:t>（利用者証明用電子証明書の認証）</a:t>
            </a:r>
            <a:endParaRPr lang="ja-JP" altLang="en-US" sz="1400" b="1" dirty="0">
              <a:latin typeface="BIZ UDゴシック" panose="020B0400000000000000" pitchFamily="49" charset="-128"/>
              <a:ea typeface="BIZ UDゴシック" panose="020B0400000000000000" pitchFamily="49" charset="-128"/>
              <a:cs typeface="Meiryo" charset="-128"/>
            </a:endParaRPr>
          </a:p>
        </p:txBody>
      </p:sp>
      <p:sp>
        <p:nvSpPr>
          <p:cNvPr id="12" name="テキスト ボックス 11"/>
          <p:cNvSpPr txBox="1"/>
          <p:nvPr/>
        </p:nvSpPr>
        <p:spPr>
          <a:xfrm>
            <a:off x="639749" y="1918759"/>
            <a:ext cx="3564000" cy="461665"/>
          </a:xfrm>
          <a:prstGeom prst="rect">
            <a:avLst/>
          </a:prstGeom>
          <a:noFill/>
        </p:spPr>
        <p:txBody>
          <a:bodyPr wrap="square" rtlCol="0">
            <a:spAutoFit/>
          </a:bodyPr>
          <a:lstStyle/>
          <a:p>
            <a:r>
              <a:rPr lang="ja-JP" altLang="en-US" sz="2400" b="1" dirty="0">
                <a:solidFill>
                  <a:schemeClr val="bg1"/>
                </a:solidFill>
                <a:latin typeface="BIZ UDゴシック" panose="020B0400000000000000" pitchFamily="49" charset="-128"/>
                <a:ea typeface="BIZ UDゴシック" panose="020B0400000000000000" pitchFamily="49" charset="-128"/>
                <a:cs typeface="Meiryo" charset="-128"/>
              </a:rPr>
              <a:t>マイナポータル利用準備</a:t>
            </a:r>
          </a:p>
        </p:txBody>
      </p:sp>
      <p:sp>
        <p:nvSpPr>
          <p:cNvPr id="13" name="テキスト ボックス 12"/>
          <p:cNvSpPr txBox="1"/>
          <p:nvPr/>
        </p:nvSpPr>
        <p:spPr>
          <a:xfrm>
            <a:off x="1882910" y="4138919"/>
            <a:ext cx="3553186" cy="1631216"/>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❸ </a:t>
            </a:r>
            <a:r>
              <a:rPr lang="ja-JP" altLang="en-US" sz="2000" b="1" dirty="0">
                <a:latin typeface="BIZ UDゴシック" panose="020B0400000000000000" pitchFamily="49" charset="-128"/>
                <a:ea typeface="BIZ UDゴシック" panose="020B0400000000000000" pitchFamily="49" charset="-128"/>
                <a:cs typeface="Meiryo" charset="-128"/>
              </a:rPr>
              <a:t>サービスメニューの確認</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❹ </a:t>
            </a:r>
            <a:r>
              <a:rPr lang="ja-JP" altLang="en-US" sz="2000" b="1" dirty="0">
                <a:latin typeface="BIZ UDゴシック" panose="020B0400000000000000" pitchFamily="49" charset="-128"/>
                <a:ea typeface="BIZ UDゴシック" panose="020B0400000000000000" pitchFamily="49" charset="-128"/>
                <a:cs typeface="Meiryo" charset="-128"/>
              </a:rPr>
              <a:t>手続の検索・電子申請</a:t>
            </a:r>
            <a:endParaRPr lang="ja-JP" altLang="en-US" sz="2000" b="1" strike="sngStrike" dirty="0">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❺ </a:t>
            </a:r>
            <a:r>
              <a:rPr lang="ja-JP" altLang="en-US" sz="2000" b="1" dirty="0">
                <a:latin typeface="BIZ UDゴシック" panose="020B0400000000000000" pitchFamily="49" charset="-128"/>
                <a:ea typeface="BIZ UDゴシック" panose="020B0400000000000000" pitchFamily="49" charset="-128"/>
                <a:cs typeface="Meiryo" charset="-128"/>
              </a:rPr>
              <a:t>わたしの情報</a:t>
            </a: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❻ </a:t>
            </a:r>
            <a:r>
              <a:rPr lang="ja-JP" altLang="en-US" sz="2000" b="1" dirty="0">
                <a:latin typeface="BIZ UDゴシック" panose="020B0400000000000000" pitchFamily="49" charset="-128"/>
                <a:ea typeface="BIZ UDゴシック" panose="020B0400000000000000" pitchFamily="49" charset="-128"/>
                <a:cs typeface="Meiryo" charset="-128"/>
              </a:rPr>
              <a:t>お知らせサービス</a:t>
            </a: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❼ </a:t>
            </a:r>
            <a:r>
              <a:rPr lang="ja-JP" altLang="en-US" sz="2000" b="1" dirty="0">
                <a:latin typeface="BIZ UDゴシック" panose="020B0400000000000000" pitchFamily="49" charset="-128"/>
                <a:ea typeface="BIZ UDゴシック" panose="020B0400000000000000" pitchFamily="49" charset="-128"/>
                <a:cs typeface="Meiryo" charset="-128"/>
              </a:rPr>
              <a:t>やりとり履歴</a:t>
            </a:r>
          </a:p>
        </p:txBody>
      </p:sp>
      <p:grpSp>
        <p:nvGrpSpPr>
          <p:cNvPr id="6" name="グループ化 5">
            <a:extLst>
              <a:ext uri="{FF2B5EF4-FFF2-40B4-BE49-F238E27FC236}">
                <a16:creationId xmlns:a16="http://schemas.microsoft.com/office/drawing/2014/main" id="{8264E6EE-5DD0-4D4D-A139-C52FD7846B6B}"/>
              </a:ext>
            </a:extLst>
          </p:cNvPr>
          <p:cNvGrpSpPr/>
          <p:nvPr/>
        </p:nvGrpSpPr>
        <p:grpSpPr>
          <a:xfrm>
            <a:off x="635471" y="3541743"/>
            <a:ext cx="5404278" cy="540000"/>
            <a:chOff x="623097" y="3910549"/>
            <a:chExt cx="5404278" cy="540000"/>
          </a:xfrm>
        </p:grpSpPr>
        <p:sp>
          <p:nvSpPr>
            <p:cNvPr id="10" name="正方形/長方形 9"/>
            <p:cNvSpPr/>
            <p:nvPr/>
          </p:nvSpPr>
          <p:spPr>
            <a:xfrm>
              <a:off x="623097" y="3910549"/>
              <a:ext cx="5400000" cy="540000"/>
            </a:xfrm>
            <a:prstGeom prst="rect">
              <a:avLst/>
            </a:prstGeom>
            <a:solidFill>
              <a:srgbClr val="0096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4" name="テキスト ボックス 13"/>
            <p:cNvSpPr txBox="1"/>
            <p:nvPr/>
          </p:nvSpPr>
          <p:spPr>
            <a:xfrm>
              <a:off x="627375" y="3947241"/>
              <a:ext cx="5400000" cy="461665"/>
            </a:xfrm>
            <a:prstGeom prst="rect">
              <a:avLst/>
            </a:prstGeom>
            <a:noFill/>
          </p:spPr>
          <p:txBody>
            <a:bodyPr wrap="square" rtlCol="0">
              <a:spAutoFit/>
            </a:bodyPr>
            <a:lstStyle/>
            <a:p>
              <a:r>
                <a:rPr lang="ja-JP" altLang="en-US" sz="2400" b="1" dirty="0">
                  <a:solidFill>
                    <a:schemeClr val="bg1"/>
                  </a:solidFill>
                  <a:latin typeface="BIZ UDゴシック" panose="020B0400000000000000" pitchFamily="49" charset="-128"/>
                  <a:ea typeface="BIZ UDゴシック" panose="020B0400000000000000" pitchFamily="49" charset="-128"/>
                  <a:cs typeface="Meiryo" charset="-128"/>
                </a:rPr>
                <a:t>マイナポータルで利用できるサービス</a:t>
              </a:r>
            </a:p>
          </p:txBody>
        </p:sp>
      </p:grpSp>
      <p:sp>
        <p:nvSpPr>
          <p:cNvPr id="19" name="テキスト ボックス 18"/>
          <p:cNvSpPr txBox="1"/>
          <p:nvPr/>
        </p:nvSpPr>
        <p:spPr>
          <a:xfrm>
            <a:off x="5310395" y="4149080"/>
            <a:ext cx="3600000" cy="1323439"/>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❽ </a:t>
            </a:r>
            <a:r>
              <a:rPr lang="ja-JP" altLang="en-US" sz="2000" b="1" dirty="0">
                <a:latin typeface="BIZ UDゴシック" panose="020B0400000000000000" pitchFamily="49" charset="-128"/>
                <a:ea typeface="BIZ UDゴシック" panose="020B0400000000000000" pitchFamily="49" charset="-128"/>
                <a:cs typeface="Meiryo" charset="-128"/>
              </a:rPr>
              <a:t>もっとつながるサービス</a:t>
            </a: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❾ </a:t>
            </a:r>
            <a:r>
              <a:rPr lang="ja-JP" altLang="en-US" sz="2000" b="1" dirty="0">
                <a:latin typeface="BIZ UDゴシック" panose="020B0400000000000000" pitchFamily="49" charset="-128"/>
                <a:ea typeface="BIZ UDゴシック" panose="020B0400000000000000" pitchFamily="49" charset="-128"/>
                <a:cs typeface="Meiryo" charset="-128"/>
              </a:rPr>
              <a:t>利用者登録の変更など</a:t>
            </a:r>
          </a:p>
          <a:p>
            <a:r>
              <a:rPr kumimoji="1" lang="ja-JP" altLang="en-US" sz="2000" b="1" dirty="0">
                <a:solidFill>
                  <a:srgbClr val="009650"/>
                </a:solidFill>
                <a:latin typeface="BIZ UDゴシック" panose="020B0400000000000000" pitchFamily="49" charset="-128"/>
                <a:ea typeface="BIZ UDゴシック" panose="020B0400000000000000" pitchFamily="49" charset="-128"/>
              </a:rPr>
              <a:t>❿ </a:t>
            </a:r>
            <a:r>
              <a:rPr lang="ja-JP" altLang="en-US" sz="2000" b="1" dirty="0">
                <a:latin typeface="BIZ UDゴシック" panose="020B0400000000000000" pitchFamily="49" charset="-128"/>
                <a:ea typeface="BIZ UDゴシック" panose="020B0400000000000000" pitchFamily="49" charset="-128"/>
                <a:cs typeface="Meiryo" charset="-128"/>
              </a:rPr>
              <a:t>利用者履歴</a:t>
            </a:r>
          </a:p>
          <a:p>
            <a:r>
              <a:rPr kumimoji="1" lang="ja-JP" altLang="en-US" sz="2000" dirty="0">
                <a:solidFill>
                  <a:srgbClr val="009650"/>
                </a:solidFill>
                <a:latin typeface="BIZ UDゴシック" panose="020B0400000000000000" pitchFamily="49" charset="-128"/>
                <a:ea typeface="BIZ UDゴシック" panose="020B0400000000000000" pitchFamily="49" charset="-128"/>
              </a:rPr>
              <a:t>⓫ </a:t>
            </a:r>
            <a:r>
              <a:rPr lang="ja-JP" altLang="en-US" sz="2000" b="1" dirty="0">
                <a:latin typeface="BIZ UDゴシック" panose="020B0400000000000000" pitchFamily="49" charset="-128"/>
                <a:ea typeface="BIZ UDゴシック" panose="020B0400000000000000" pitchFamily="49" charset="-128"/>
                <a:cs typeface="Meiryo" charset="-128"/>
              </a:rPr>
              <a:t>利用代理人の登録変更</a:t>
            </a:r>
          </a:p>
        </p:txBody>
      </p:sp>
      <p:pic>
        <p:nvPicPr>
          <p:cNvPr id="20" name="図 19" descr="いいねをするマイナちゃんのイラスト"/>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235" y="4480733"/>
            <a:ext cx="1164426" cy="1492777"/>
          </a:xfrm>
          <a:prstGeom prst="rect">
            <a:avLst/>
          </a:prstGeom>
        </p:spPr>
      </p:pic>
      <p:sp>
        <p:nvSpPr>
          <p:cNvPr id="21" name="矢印: 下 20">
            <a:extLst>
              <a:ext uri="{FF2B5EF4-FFF2-40B4-BE49-F238E27FC236}">
                <a16:creationId xmlns:a16="http://schemas.microsoft.com/office/drawing/2014/main" id="{1C4D8A37-EFD2-4BB1-9FEE-F5E0996849AD}"/>
              </a:ext>
            </a:extLst>
          </p:cNvPr>
          <p:cNvSpPr/>
          <p:nvPr/>
        </p:nvSpPr>
        <p:spPr>
          <a:xfrm>
            <a:off x="899592" y="2510045"/>
            <a:ext cx="484632" cy="846947"/>
          </a:xfrm>
          <a:prstGeom prst="downArrow">
            <a:avLst/>
          </a:pr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1224502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txBox="1">
            <a:spLocks/>
          </p:cNvSpPr>
          <p:nvPr/>
        </p:nvSpPr>
        <p:spPr>
          <a:xfrm>
            <a:off x="2051720" y="980728"/>
            <a:ext cx="6840000" cy="3600000"/>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en-US" altLang="ja-JP" sz="14000" dirty="0">
                <a:solidFill>
                  <a:srgbClr val="009650"/>
                </a:solidFill>
                <a:latin typeface="BIZ UDゴシック" panose="020B0400000000000000" pitchFamily="49" charset="-128"/>
                <a:ea typeface="BIZ UDゴシック" panose="020B0400000000000000" pitchFamily="49" charset="-128"/>
              </a:rPr>
              <a:t>2</a:t>
            </a:r>
            <a:endParaRPr lang="ja-JP" altLang="en-US" sz="14000" dirty="0">
              <a:solidFill>
                <a:srgbClr val="009650"/>
              </a:solidFill>
              <a:latin typeface="BIZ UDゴシック" panose="020B0400000000000000" pitchFamily="49" charset="-128"/>
              <a:ea typeface="BIZ UDゴシック" panose="020B0400000000000000" pitchFamily="49" charset="-128"/>
            </a:endParaRPr>
          </a:p>
          <a:p>
            <a:r>
              <a:rPr lang="ja-JP" altLang="en-US" sz="4800" dirty="0">
                <a:solidFill>
                  <a:srgbClr val="009650"/>
                </a:solidFill>
                <a:latin typeface="BIZ UDゴシック" panose="020B0400000000000000" pitchFamily="49" charset="-128"/>
                <a:ea typeface="BIZ UDゴシック" panose="020B0400000000000000" pitchFamily="49" charset="-128"/>
              </a:rPr>
              <a:t>マイナポータル利用の</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r>
              <a:rPr lang="ja-JP" altLang="en-US" sz="4800" dirty="0">
                <a:solidFill>
                  <a:srgbClr val="009650"/>
                </a:solidFill>
                <a:latin typeface="BIZ UDゴシック" panose="020B0400000000000000" pitchFamily="49" charset="-128"/>
                <a:ea typeface="BIZ UDゴシック" panose="020B0400000000000000" pitchFamily="49" charset="-128"/>
              </a:rPr>
              <a:t>準備をしましょう</a:t>
            </a:r>
          </a:p>
        </p:txBody>
      </p:sp>
      <p:pic>
        <p:nvPicPr>
          <p:cNvPr id="5" name="図 4" descr="スマートフォンを使っている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95536" y="3861048"/>
            <a:ext cx="1292235" cy="2305753"/>
          </a:xfrm>
          <a:prstGeom prst="rect">
            <a:avLst/>
          </a:prstGeom>
        </p:spPr>
      </p:pic>
    </p:spTree>
    <p:extLst>
      <p:ext uri="{BB962C8B-B14F-4D97-AF65-F5344CB8AC3E}">
        <p14:creationId xmlns:p14="http://schemas.microsoft.com/office/powerpoint/2010/main" val="975313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検索アイコンがある画面の画像"/>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8956" y="1571894"/>
            <a:ext cx="1620000" cy="3404032"/>
          </a:xfrm>
          <a:prstGeom prst="rect">
            <a:avLst/>
          </a:prstGeom>
          <a:ln w="9525">
            <a:solidFill>
              <a:schemeClr val="tx1">
                <a:lumMod val="50000"/>
                <a:lumOff val="50000"/>
              </a:schemeClr>
            </a:solidFill>
          </a:ln>
        </p:spPr>
      </p:pic>
      <p:graphicFrame>
        <p:nvGraphicFramePr>
          <p:cNvPr id="7" name="オブジェクト 6" hidden="1">
            <a:extLst>
              <a:ext uri="{FF2B5EF4-FFF2-40B4-BE49-F238E27FC236}">
                <a16:creationId xmlns:a16="http://schemas.microsoft.com/office/drawing/2014/main" id="{51B0512B-4A26-41DE-BBEB-94883AC564C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554" imgH="551" progId="TCLayout.ActiveDocument.1">
                  <p:embed/>
                </p:oleObj>
              </mc:Choice>
              <mc:Fallback>
                <p:oleObj name="think-cell スライド" r:id="rId5" imgW="554" imgH="551" progId="TCLayout.ActiveDocument.1">
                  <p:embed/>
                  <p:pic>
                    <p:nvPicPr>
                      <p:cNvPr id="7" name="オブジェクト 6" hidden="1">
                        <a:extLst>
                          <a:ext uri="{FF2B5EF4-FFF2-40B4-BE49-F238E27FC236}">
                            <a16:creationId xmlns:a16="http://schemas.microsoft.com/office/drawing/2014/main" id="{51B0512B-4A26-41DE-BBEB-94883AC564C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0" name="object 5" descr="スマートフォンのホーム画面の画像"/>
          <p:cNvSpPr>
            <a:spLocks noChangeAspect="1"/>
          </p:cNvSpPr>
          <p:nvPr/>
        </p:nvSpPr>
        <p:spPr>
          <a:xfrm>
            <a:off x="3311835" y="1861693"/>
            <a:ext cx="1260000" cy="2235195"/>
          </a:xfrm>
          <a:prstGeom prst="rect">
            <a:avLst/>
          </a:prstGeom>
          <a:blipFill>
            <a:blip r:embed="rId7"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2" name="タイトル 1"/>
          <p:cNvSpPr>
            <a:spLocks noGrp="1"/>
          </p:cNvSpPr>
          <p:nvPr>
            <p:ph type="ctrTitle"/>
          </p:nvPr>
        </p:nvSpPr>
        <p:spPr>
          <a:xfrm>
            <a:off x="1767718" y="300059"/>
            <a:ext cx="6955750" cy="978729"/>
          </a:xfrm>
        </p:spPr>
        <p:txBody>
          <a:bodyPr vert="horz" wrap="none">
            <a:spAutoFit/>
          </a:bodyPr>
          <a:lstStyle/>
          <a:p>
            <a:r>
              <a:rPr lang="ja-JP" altLang="en-US" dirty="0">
                <a:latin typeface="BIZ UDゴシック" panose="020B0400000000000000" pitchFamily="49" charset="-128"/>
                <a:ea typeface="BIZ UDゴシック" panose="020B0400000000000000" pitchFamily="49" charset="-128"/>
              </a:rPr>
              <a:t>マイナポータルアプリの入手 および</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インストールのしかた</a:t>
            </a:r>
          </a:p>
        </p:txBody>
      </p:sp>
      <p:sp>
        <p:nvSpPr>
          <p:cNvPr id="4" name="Title 1"/>
          <p:cNvSpPr txBox="1">
            <a:spLocks/>
          </p:cNvSpPr>
          <p:nvPr/>
        </p:nvSpPr>
        <p:spPr>
          <a:xfrm>
            <a:off x="510127" y="548831"/>
            <a:ext cx="1260000" cy="54000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r>
              <a:rPr lang="en-US" altLang="ja-JP" sz="3600" dirty="0">
                <a:latin typeface="BIZ UDゴシック" panose="020B0400000000000000" pitchFamily="49" charset="-128"/>
                <a:ea typeface="BIZ UDゴシック" panose="020B0400000000000000" pitchFamily="49" charset="-128"/>
              </a:rPr>
              <a:t>2-A</a:t>
            </a:r>
            <a:endParaRPr lang="en-US" sz="3600" dirty="0">
              <a:latin typeface="BIZ UDゴシック" panose="020B0400000000000000" pitchFamily="49" charset="-128"/>
              <a:ea typeface="BIZ UDゴシック" panose="020B0400000000000000" pitchFamily="49" charset="-128"/>
            </a:endParaRPr>
          </a:p>
        </p:txBody>
      </p:sp>
      <p:cxnSp>
        <p:nvCxnSpPr>
          <p:cNvPr id="35" name="カギ線コネクタ 34"/>
          <p:cNvCxnSpPr>
            <a:cxnSpLocks/>
          </p:cNvCxnSpPr>
          <p:nvPr/>
        </p:nvCxnSpPr>
        <p:spPr>
          <a:xfrm>
            <a:off x="3698483" y="3273910"/>
            <a:ext cx="2103872" cy="1559066"/>
          </a:xfrm>
          <a:prstGeom prst="bentConnector3">
            <a:avLst>
              <a:gd name="adj1" fmla="val 50000"/>
            </a:avLst>
          </a:prstGeom>
          <a:ln w="19050">
            <a:solidFill>
              <a:srgbClr val="FF0000"/>
            </a:solidFill>
            <a:tailEnd type="triangle"/>
          </a:ln>
          <a:effectLst>
            <a:glow>
              <a:schemeClr val="bg1"/>
            </a:glow>
          </a:effectLst>
        </p:spPr>
        <p:style>
          <a:lnRef idx="1">
            <a:schemeClr val="accent1"/>
          </a:lnRef>
          <a:fillRef idx="0">
            <a:schemeClr val="accent1"/>
          </a:fillRef>
          <a:effectRef idx="0">
            <a:schemeClr val="accent1"/>
          </a:effectRef>
          <a:fontRef idx="minor">
            <a:schemeClr val="tx1"/>
          </a:fontRef>
        </p:style>
      </p:cxnSp>
      <p:sp>
        <p:nvSpPr>
          <p:cNvPr id="54" name="正方形/長方形 53"/>
          <p:cNvSpPr>
            <a:spLocks noChangeAspect="1"/>
          </p:cNvSpPr>
          <p:nvPr/>
        </p:nvSpPr>
        <p:spPr>
          <a:xfrm>
            <a:off x="3281477" y="2949863"/>
            <a:ext cx="400110" cy="400110"/>
          </a:xfrm>
          <a:prstGeom prst="rect">
            <a:avLst/>
          </a:prstGeom>
          <a:noFill/>
          <a:ln w="19050">
            <a:solidFill>
              <a:srgbClr val="FF0000"/>
            </a:solidFill>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9" name="正方形/長方形 38"/>
          <p:cNvSpPr/>
          <p:nvPr/>
        </p:nvSpPr>
        <p:spPr>
          <a:xfrm>
            <a:off x="6086863" y="4696875"/>
            <a:ext cx="355042" cy="28676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69" name="図 68" descr="検索画面の画像">
            <a:extLst>
              <a:ext uri="{FF2B5EF4-FFF2-40B4-BE49-F238E27FC236}">
                <a16:creationId xmlns:a16="http://schemas.microsoft.com/office/drawing/2014/main" id="{3C16EBF8-8694-4EF6-9B4D-B529DE2F50BC}"/>
              </a:ext>
            </a:extLst>
          </p:cNvPr>
          <p:cNvPicPr>
            <a:picLocks noChangeAspect="1"/>
          </p:cNvPicPr>
          <p:nvPr/>
        </p:nvPicPr>
        <p:blipFill rotWithShape="1">
          <a:blip r:embed="rId8"/>
          <a:srcRect b="40668"/>
          <a:stretch/>
        </p:blipFill>
        <p:spPr>
          <a:xfrm>
            <a:off x="6654605" y="1557382"/>
            <a:ext cx="1620000" cy="1842263"/>
          </a:xfrm>
          <a:prstGeom prst="rect">
            <a:avLst/>
          </a:prstGeom>
          <a:ln w="9525">
            <a:solidFill>
              <a:schemeClr val="tx1">
                <a:lumMod val="50000"/>
                <a:lumOff val="50000"/>
              </a:schemeClr>
            </a:solidFill>
          </a:ln>
        </p:spPr>
      </p:pic>
      <p:pic>
        <p:nvPicPr>
          <p:cNvPr id="6" name="図 5" descr="「マイナポータルアプリ」の入手画面の画像">
            <a:extLst>
              <a:ext uri="{FF2B5EF4-FFF2-40B4-BE49-F238E27FC236}">
                <a16:creationId xmlns:a16="http://schemas.microsoft.com/office/drawing/2014/main" id="{2383E6E2-EB1C-4C56-95C7-AF7A5EE1A533}"/>
              </a:ext>
            </a:extLst>
          </p:cNvPr>
          <p:cNvPicPr>
            <a:picLocks noChangeAspect="1"/>
          </p:cNvPicPr>
          <p:nvPr/>
        </p:nvPicPr>
        <p:blipFill rotWithShape="1">
          <a:blip r:embed="rId9"/>
          <a:srcRect t="3498" b="41516"/>
          <a:stretch/>
        </p:blipFill>
        <p:spPr>
          <a:xfrm>
            <a:off x="7143475" y="3678723"/>
            <a:ext cx="1620000" cy="1584406"/>
          </a:xfrm>
          <a:prstGeom prst="rect">
            <a:avLst/>
          </a:prstGeom>
          <a:ln w="9525">
            <a:solidFill>
              <a:schemeClr val="tx1">
                <a:lumMod val="50000"/>
                <a:lumOff val="50000"/>
              </a:schemeClr>
            </a:solidFill>
          </a:ln>
        </p:spPr>
      </p:pic>
      <p:sp>
        <p:nvSpPr>
          <p:cNvPr id="36" name="正方形/長方形 35"/>
          <p:cNvSpPr/>
          <p:nvPr/>
        </p:nvSpPr>
        <p:spPr>
          <a:xfrm>
            <a:off x="8303611" y="4014170"/>
            <a:ext cx="419857" cy="21545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9" name="図 8" descr="検索画面に「マイナポータル」と入力する時の画面の画像">
            <a:extLst>
              <a:ext uri="{FF2B5EF4-FFF2-40B4-BE49-F238E27FC236}">
                <a16:creationId xmlns:a16="http://schemas.microsoft.com/office/drawing/2014/main" id="{51D776AF-92A3-42D4-A24E-B73AB39477C9}"/>
              </a:ext>
            </a:extLst>
          </p:cNvPr>
          <p:cNvPicPr>
            <a:picLocks noChangeAspect="1"/>
          </p:cNvPicPr>
          <p:nvPr/>
        </p:nvPicPr>
        <p:blipFill rotWithShape="1">
          <a:blip r:embed="rId10"/>
          <a:srcRect t="3257" b="57389"/>
          <a:stretch/>
        </p:blipFill>
        <p:spPr>
          <a:xfrm>
            <a:off x="7170298" y="2362098"/>
            <a:ext cx="1620000" cy="1133962"/>
          </a:xfrm>
          <a:prstGeom prst="rect">
            <a:avLst/>
          </a:prstGeom>
          <a:ln w="9525">
            <a:solidFill>
              <a:schemeClr val="tx1">
                <a:lumMod val="50000"/>
                <a:lumOff val="50000"/>
              </a:schemeClr>
            </a:solidFill>
          </a:ln>
        </p:spPr>
      </p:pic>
      <p:sp>
        <p:nvSpPr>
          <p:cNvPr id="44" name="正方形/長方形 43"/>
          <p:cNvSpPr/>
          <p:nvPr/>
        </p:nvSpPr>
        <p:spPr>
          <a:xfrm>
            <a:off x="6718272" y="1842138"/>
            <a:ext cx="1508504" cy="21758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65" name="カギ線コネクタ 64"/>
          <p:cNvCxnSpPr>
            <a:cxnSpLocks/>
            <a:stCxn id="39" idx="3"/>
            <a:endCxn id="44" idx="1"/>
          </p:cNvCxnSpPr>
          <p:nvPr/>
        </p:nvCxnSpPr>
        <p:spPr>
          <a:xfrm flipV="1">
            <a:off x="6441905" y="1950930"/>
            <a:ext cx="276367" cy="2889329"/>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カギ線コネクタ 64">
            <a:extLst>
              <a:ext uri="{FF2B5EF4-FFF2-40B4-BE49-F238E27FC236}">
                <a16:creationId xmlns:a16="http://schemas.microsoft.com/office/drawing/2014/main" id="{75C90F4B-9590-4E72-82D1-64D6915F28FC}"/>
              </a:ext>
            </a:extLst>
          </p:cNvPr>
          <p:cNvCxnSpPr>
            <a:cxnSpLocks/>
            <a:stCxn id="74" idx="2"/>
            <a:endCxn id="36" idx="0"/>
          </p:cNvCxnSpPr>
          <p:nvPr/>
        </p:nvCxnSpPr>
        <p:spPr>
          <a:xfrm rot="16200000" flipH="1">
            <a:off x="7393704" y="2894333"/>
            <a:ext cx="1418815" cy="820857"/>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4" name="正方形/長方形 73">
            <a:extLst>
              <a:ext uri="{FF2B5EF4-FFF2-40B4-BE49-F238E27FC236}">
                <a16:creationId xmlns:a16="http://schemas.microsoft.com/office/drawing/2014/main" id="{64BA4752-AE60-4D7C-9953-B763A091359E}"/>
              </a:ext>
            </a:extLst>
          </p:cNvPr>
          <p:cNvSpPr/>
          <p:nvPr/>
        </p:nvSpPr>
        <p:spPr>
          <a:xfrm>
            <a:off x="7246877" y="2377772"/>
            <a:ext cx="891612" cy="21758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1" name="図形グループ 40">
            <a:extLst>
              <a:ext uri="{FF2B5EF4-FFF2-40B4-BE49-F238E27FC236}">
                <a16:creationId xmlns:a16="http://schemas.microsoft.com/office/drawing/2014/main" id="{0D6A8FA0-9940-4C33-9075-5D89393B5CEB}"/>
              </a:ext>
            </a:extLst>
          </p:cNvPr>
          <p:cNvGrpSpPr/>
          <p:nvPr/>
        </p:nvGrpSpPr>
        <p:grpSpPr>
          <a:xfrm>
            <a:off x="7935663" y="3832667"/>
            <a:ext cx="492443" cy="461665"/>
            <a:chOff x="7516281" y="2673548"/>
            <a:chExt cx="492443" cy="461665"/>
          </a:xfrm>
        </p:grpSpPr>
        <p:sp>
          <p:nvSpPr>
            <p:cNvPr id="42" name="円/楕円 41">
              <a:extLst>
                <a:ext uri="{FF2B5EF4-FFF2-40B4-BE49-F238E27FC236}">
                  <a16:creationId xmlns:a16="http://schemas.microsoft.com/office/drawing/2014/main" id="{11E883B8-6DDC-4CC1-8707-39D7A1542B7E}"/>
                </a:ext>
              </a:extLst>
            </p:cNvPr>
            <p:cNvSpPr>
              <a:spLocks noChangeAspect="1"/>
            </p:cNvSpPr>
            <p:nvPr/>
          </p:nvSpPr>
          <p:spPr>
            <a:xfrm>
              <a:off x="7627502" y="2734482"/>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7" name="正方形/長方形 46">
              <a:extLst>
                <a:ext uri="{FF2B5EF4-FFF2-40B4-BE49-F238E27FC236}">
                  <a16:creationId xmlns:a16="http://schemas.microsoft.com/office/drawing/2014/main" id="{8209E3C3-E98E-4C55-8189-B9952DF419BD}"/>
                </a:ext>
              </a:extLst>
            </p:cNvPr>
            <p:cNvSpPr/>
            <p:nvPr/>
          </p:nvSpPr>
          <p:spPr>
            <a:xfrm>
              <a:off x="7516281" y="267354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48" name="図形グループ 47">
            <a:extLst>
              <a:ext uri="{FF2B5EF4-FFF2-40B4-BE49-F238E27FC236}">
                <a16:creationId xmlns:a16="http://schemas.microsoft.com/office/drawing/2014/main" id="{0D6A8FA0-9940-4C33-9075-5D89393B5CEB}"/>
              </a:ext>
            </a:extLst>
          </p:cNvPr>
          <p:cNvGrpSpPr/>
          <p:nvPr/>
        </p:nvGrpSpPr>
        <p:grpSpPr>
          <a:xfrm>
            <a:off x="6932649" y="2080990"/>
            <a:ext cx="492443" cy="461665"/>
            <a:chOff x="7489053" y="2328538"/>
            <a:chExt cx="492443" cy="461665"/>
          </a:xfrm>
        </p:grpSpPr>
        <p:sp>
          <p:nvSpPr>
            <p:cNvPr id="49" name="円/楕円 48">
              <a:extLst>
                <a:ext uri="{FF2B5EF4-FFF2-40B4-BE49-F238E27FC236}">
                  <a16:creationId xmlns:a16="http://schemas.microsoft.com/office/drawing/2014/main" id="{11E883B8-6DDC-4CC1-8707-39D7A1542B7E}"/>
                </a:ext>
              </a:extLst>
            </p:cNvPr>
            <p:cNvSpPr>
              <a:spLocks noChangeAspect="1"/>
            </p:cNvSpPr>
            <p:nvPr/>
          </p:nvSpPr>
          <p:spPr>
            <a:xfrm>
              <a:off x="7601283" y="2476858"/>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1" name="正方形/長方形 50">
              <a:extLst>
                <a:ext uri="{FF2B5EF4-FFF2-40B4-BE49-F238E27FC236}">
                  <a16:creationId xmlns:a16="http://schemas.microsoft.com/office/drawing/2014/main" id="{8209E3C3-E98E-4C55-8189-B9952DF419BD}"/>
                </a:ext>
              </a:extLst>
            </p:cNvPr>
            <p:cNvSpPr/>
            <p:nvPr/>
          </p:nvSpPr>
          <p:spPr>
            <a:xfrm>
              <a:off x="7489053" y="2328538"/>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59" name="図形グループ 58">
            <a:extLst>
              <a:ext uri="{FF2B5EF4-FFF2-40B4-BE49-F238E27FC236}">
                <a16:creationId xmlns:a16="http://schemas.microsoft.com/office/drawing/2014/main" id="{0D6A8FA0-9940-4C33-9075-5D89393B5CEB}"/>
              </a:ext>
            </a:extLst>
          </p:cNvPr>
          <p:cNvGrpSpPr/>
          <p:nvPr/>
        </p:nvGrpSpPr>
        <p:grpSpPr>
          <a:xfrm>
            <a:off x="6367077" y="1326549"/>
            <a:ext cx="492444" cy="461665"/>
            <a:chOff x="7471819" y="2229458"/>
            <a:chExt cx="492444" cy="461665"/>
          </a:xfrm>
        </p:grpSpPr>
        <p:sp>
          <p:nvSpPr>
            <p:cNvPr id="60" name="円/楕円 59">
              <a:extLst>
                <a:ext uri="{FF2B5EF4-FFF2-40B4-BE49-F238E27FC236}">
                  <a16:creationId xmlns:a16="http://schemas.microsoft.com/office/drawing/2014/main" id="{11E883B8-6DDC-4CC1-8707-39D7A1542B7E}"/>
                </a:ext>
              </a:extLst>
            </p:cNvPr>
            <p:cNvSpPr>
              <a:spLocks noChangeAspect="1"/>
            </p:cNvSpPr>
            <p:nvPr/>
          </p:nvSpPr>
          <p:spPr>
            <a:xfrm>
              <a:off x="7583041" y="2376070"/>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0" name="正方形/長方形 69">
              <a:extLst>
                <a:ext uri="{FF2B5EF4-FFF2-40B4-BE49-F238E27FC236}">
                  <a16:creationId xmlns:a16="http://schemas.microsoft.com/office/drawing/2014/main" id="{8209E3C3-E98E-4C55-8189-B9952DF419BD}"/>
                </a:ext>
              </a:extLst>
            </p:cNvPr>
            <p:cNvSpPr/>
            <p:nvPr/>
          </p:nvSpPr>
          <p:spPr>
            <a:xfrm>
              <a:off x="7471819" y="2229458"/>
              <a:ext cx="492444"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73" name="図形グループ 72">
            <a:extLst>
              <a:ext uri="{FF2B5EF4-FFF2-40B4-BE49-F238E27FC236}">
                <a16:creationId xmlns:a16="http://schemas.microsoft.com/office/drawing/2014/main" id="{0D6A8FA0-9940-4C33-9075-5D89393B5CEB}"/>
              </a:ext>
            </a:extLst>
          </p:cNvPr>
          <p:cNvGrpSpPr/>
          <p:nvPr/>
        </p:nvGrpSpPr>
        <p:grpSpPr>
          <a:xfrm>
            <a:off x="5694317" y="4568505"/>
            <a:ext cx="492443" cy="461665"/>
            <a:chOff x="7422044" y="2434507"/>
            <a:chExt cx="492443" cy="461665"/>
          </a:xfrm>
        </p:grpSpPr>
        <p:sp>
          <p:nvSpPr>
            <p:cNvPr id="78" name="円/楕円 77">
              <a:extLst>
                <a:ext uri="{FF2B5EF4-FFF2-40B4-BE49-F238E27FC236}">
                  <a16:creationId xmlns:a16="http://schemas.microsoft.com/office/drawing/2014/main" id="{11E883B8-6DDC-4CC1-8707-39D7A1542B7E}"/>
                </a:ext>
              </a:extLst>
            </p:cNvPr>
            <p:cNvSpPr>
              <a:spLocks noChangeAspect="1"/>
            </p:cNvSpPr>
            <p:nvPr/>
          </p:nvSpPr>
          <p:spPr>
            <a:xfrm>
              <a:off x="7522472" y="2573864"/>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9" name="正方形/長方形 78">
              <a:extLst>
                <a:ext uri="{FF2B5EF4-FFF2-40B4-BE49-F238E27FC236}">
                  <a16:creationId xmlns:a16="http://schemas.microsoft.com/office/drawing/2014/main" id="{8209E3C3-E98E-4C55-8189-B9952DF419BD}"/>
                </a:ext>
              </a:extLst>
            </p:cNvPr>
            <p:cNvSpPr/>
            <p:nvPr/>
          </p:nvSpPr>
          <p:spPr>
            <a:xfrm>
              <a:off x="7422044" y="2434507"/>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80" name="図形グループ 79">
            <a:extLst>
              <a:ext uri="{FF2B5EF4-FFF2-40B4-BE49-F238E27FC236}">
                <a16:creationId xmlns:a16="http://schemas.microsoft.com/office/drawing/2014/main" id="{0D6A8FA0-9940-4C33-9075-5D89393B5CEB}"/>
              </a:ext>
            </a:extLst>
          </p:cNvPr>
          <p:cNvGrpSpPr/>
          <p:nvPr/>
        </p:nvGrpSpPr>
        <p:grpSpPr>
          <a:xfrm>
            <a:off x="2999248" y="2790734"/>
            <a:ext cx="492443" cy="461665"/>
            <a:chOff x="7467536" y="2251306"/>
            <a:chExt cx="492443" cy="461665"/>
          </a:xfrm>
        </p:grpSpPr>
        <p:sp>
          <p:nvSpPr>
            <p:cNvPr id="81" name="円/楕円 80">
              <a:extLst>
                <a:ext uri="{FF2B5EF4-FFF2-40B4-BE49-F238E27FC236}">
                  <a16:creationId xmlns:a16="http://schemas.microsoft.com/office/drawing/2014/main" id="{11E883B8-6DDC-4CC1-8707-39D7A1542B7E}"/>
                </a:ext>
              </a:extLst>
            </p:cNvPr>
            <p:cNvSpPr>
              <a:spLocks noChangeAspect="1"/>
            </p:cNvSpPr>
            <p:nvPr/>
          </p:nvSpPr>
          <p:spPr>
            <a:xfrm>
              <a:off x="7534172" y="2363763"/>
              <a:ext cx="270000" cy="27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82" name="正方形/長方形 81">
              <a:extLst>
                <a:ext uri="{FF2B5EF4-FFF2-40B4-BE49-F238E27FC236}">
                  <a16:creationId xmlns:a16="http://schemas.microsoft.com/office/drawing/2014/main" id="{8209E3C3-E98E-4C55-8189-B9952DF419BD}"/>
                </a:ext>
              </a:extLst>
            </p:cNvPr>
            <p:cNvSpPr/>
            <p:nvPr/>
          </p:nvSpPr>
          <p:spPr>
            <a:xfrm>
              <a:off x="7467536" y="2251306"/>
              <a:ext cx="492443" cy="461665"/>
            </a:xfrm>
            <a:prstGeom prst="rect">
              <a:avLst/>
            </a:prstGeom>
          </p:spPr>
          <p:txBody>
            <a:bodyPr wrap="none">
              <a:spAutoFit/>
            </a:bodyPr>
            <a:lstStyle/>
            <a:p>
              <a:pPr algn="ct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83" name="テキスト ボックス 82">
            <a:extLst>
              <a:ext uri="{FF2B5EF4-FFF2-40B4-BE49-F238E27FC236}">
                <a16:creationId xmlns:a16="http://schemas.microsoft.com/office/drawing/2014/main" id="{6A013054-7987-46D2-89A9-B09248912486}"/>
              </a:ext>
            </a:extLst>
          </p:cNvPr>
          <p:cNvSpPr txBox="1"/>
          <p:nvPr/>
        </p:nvSpPr>
        <p:spPr>
          <a:xfrm>
            <a:off x="297502" y="1315600"/>
            <a:ext cx="3338272" cy="5047536"/>
          </a:xfrm>
          <a:prstGeom prst="rect">
            <a:avLst/>
          </a:prstGeom>
          <a:noFill/>
        </p:spPr>
        <p:txBody>
          <a:bodyPr wrap="square" rtlCol="0">
            <a:spAutoFit/>
          </a:bodyPr>
          <a:lstStyle/>
          <a:p>
            <a:pPr indent="-417600"/>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en-US" altLang="ja-JP" b="1" spc="-16" dirty="0">
                <a:latin typeface="BIZ UDゴシック" panose="020B0400000000000000" pitchFamily="49" charset="-128"/>
                <a:ea typeface="BIZ UDゴシック" panose="020B0400000000000000" pitchFamily="49" charset="-128"/>
                <a:cs typeface="AoyagiKouzanFontT"/>
              </a:rPr>
              <a:t>｢</a:t>
            </a:r>
            <a:r>
              <a:rPr lang="en-US" altLang="ja-JP" b="1" dirty="0">
                <a:latin typeface="BIZ UDゴシック" panose="020B0400000000000000" pitchFamily="49" charset="-128"/>
                <a:ea typeface="BIZ UDゴシック" panose="020B0400000000000000" pitchFamily="49" charset="-128"/>
                <a:cs typeface="Meiryo" charset="-128"/>
              </a:rPr>
              <a:t>App Store</a:t>
            </a:r>
            <a:r>
              <a:rPr lang="ja-JP" altLang="en-US" b="1" spc="-750" dirty="0">
                <a:latin typeface="BIZ UDゴシック" panose="020B0400000000000000" pitchFamily="49" charset="-128"/>
                <a:ea typeface="BIZ UDゴシック" panose="020B0400000000000000" pitchFamily="49" charset="-128"/>
                <a:cs typeface="Meiryo" charset="-128"/>
              </a:rPr>
              <a:t> </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dirty="0">
                <a:latin typeface="BIZ UDゴシック" panose="020B0400000000000000" pitchFamily="49" charset="-128"/>
                <a:ea typeface="BIZ UDゴシック" panose="020B0400000000000000" pitchFamily="49" charset="-128"/>
                <a:cs typeface="Meiryo" charset="-128"/>
              </a:rPr>
              <a:t>をダブル</a:t>
            </a:r>
            <a:endParaRPr lang="en-US" altLang="ja-JP" b="1" dirty="0">
              <a:latin typeface="BIZ UDゴシック" panose="020B0400000000000000" pitchFamily="49" charset="-128"/>
              <a:ea typeface="BIZ UDゴシック" panose="020B0400000000000000" pitchFamily="49" charset="-128"/>
              <a:cs typeface="Meiryo" charset="-128"/>
            </a:endParaRPr>
          </a:p>
          <a:p>
            <a:pPr indent="-417600"/>
            <a:r>
              <a:rPr lang="ja-JP" altLang="en-US" b="1" dirty="0">
                <a:latin typeface="BIZ UDゴシック" panose="020B0400000000000000" pitchFamily="49" charset="-128"/>
                <a:ea typeface="BIZ UDゴシック" panose="020B0400000000000000" pitchFamily="49" charset="-128"/>
                <a:cs typeface="Meiryo" charset="-128"/>
              </a:rPr>
              <a:t>　タップ。</a:t>
            </a:r>
          </a:p>
          <a:p>
            <a:pPr indent="-417600">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b="1" spc="-16" dirty="0">
                <a:latin typeface="BIZ UDゴシック" panose="020B0400000000000000" pitchFamily="49" charset="-128"/>
                <a:ea typeface="BIZ UDゴシック" panose="020B0400000000000000" pitchFamily="49" charset="-128"/>
                <a:cs typeface="AoyagiKouzanFontT"/>
              </a:rPr>
              <a:t>画面右下</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dirty="0">
                <a:latin typeface="BIZ UDゴシック" panose="020B0400000000000000" pitchFamily="49" charset="-128"/>
                <a:ea typeface="BIZ UDゴシック" panose="020B0400000000000000" pitchFamily="49" charset="-128"/>
                <a:cs typeface="Meiryo" charset="-128"/>
              </a:rPr>
              <a:t>検索</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spc="-16" dirty="0">
                <a:latin typeface="BIZ UDゴシック" panose="020B0400000000000000" pitchFamily="49" charset="-128"/>
                <a:ea typeface="BIZ UDゴシック" panose="020B0400000000000000" pitchFamily="49" charset="-128"/>
                <a:cs typeface="AoyagiKouzanFontT"/>
              </a:rPr>
              <a:t>タブを</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ダブルタップ。</a:t>
            </a:r>
          </a:p>
          <a:p>
            <a:pPr indent="-417600">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dirty="0">
                <a:latin typeface="BIZ UDゴシック" panose="020B0400000000000000" pitchFamily="49" charset="-128"/>
                <a:ea typeface="BIZ UDゴシック" panose="020B0400000000000000" pitchFamily="49" charset="-128"/>
                <a:cs typeface="Meiryo" charset="-128"/>
              </a:rPr>
              <a:t>ゲーム</a:t>
            </a:r>
            <a:r>
              <a:rPr lang="ja-JP" altLang="en-US" b="1" spc="-500" dirty="0">
                <a:latin typeface="BIZ UDゴシック" panose="020B0400000000000000" pitchFamily="49" charset="-128"/>
                <a:ea typeface="BIZ UDゴシック" panose="020B0400000000000000" pitchFamily="49" charset="-128"/>
                <a:cs typeface="Meiryo" charset="-128"/>
              </a:rPr>
              <a:t>、</a:t>
            </a:r>
            <a:r>
              <a:rPr lang="en-US" altLang="ja-JP" b="1" dirty="0">
                <a:latin typeface="BIZ UDゴシック" panose="020B0400000000000000" pitchFamily="49" charset="-128"/>
                <a:ea typeface="BIZ UDゴシック" panose="020B0400000000000000" pitchFamily="49" charset="-128"/>
                <a:cs typeface="Meiryo" charset="-128"/>
              </a:rPr>
              <a:t>App</a:t>
            </a:r>
            <a:r>
              <a:rPr lang="ja-JP" altLang="en-US" b="1" spc="-500" dirty="0">
                <a:latin typeface="BIZ UDゴシック" panose="020B0400000000000000" pitchFamily="49" charset="-128"/>
                <a:ea typeface="BIZ UDゴシック" panose="020B0400000000000000" pitchFamily="49" charset="-128"/>
                <a:cs typeface="Meiryo" charset="-128"/>
              </a:rPr>
              <a:t> 、</a:t>
            </a:r>
            <a:endParaRPr lang="en-US" altLang="ja-JP" b="1" spc="-500" dirty="0">
              <a:latin typeface="BIZ UDゴシック" panose="020B0400000000000000" pitchFamily="49" charset="-128"/>
              <a:ea typeface="BIZ UDゴシック" panose="020B0400000000000000" pitchFamily="49" charset="-128"/>
              <a:cs typeface="Meiryo" charset="-128"/>
            </a:endParaRPr>
          </a:p>
          <a:p>
            <a:pPr indent="-417600"/>
            <a:r>
              <a:rPr lang="ja-JP" altLang="en-US" b="1" dirty="0">
                <a:latin typeface="BIZ UDゴシック" panose="020B0400000000000000" pitchFamily="49" charset="-128"/>
                <a:ea typeface="BIZ UDゴシック" panose="020B0400000000000000" pitchFamily="49" charset="-128"/>
                <a:cs typeface="Meiryo" charset="-128"/>
              </a:rPr>
              <a:t>　ストーリーなど</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spc="-16" dirty="0">
                <a:latin typeface="BIZ UDゴシック" panose="020B0400000000000000" pitchFamily="49" charset="-128"/>
                <a:ea typeface="BIZ UDゴシック" panose="020B0400000000000000" pitchFamily="49" charset="-128"/>
                <a:cs typeface="AoyagiKouzanFontT"/>
              </a:rPr>
              <a:t>の検索</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AoyagiKouzanFontT"/>
              </a:rPr>
              <a:t>　フィールドをダブル</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タップ。</a:t>
            </a:r>
          </a:p>
          <a:p>
            <a:pPr indent="-417600">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dirty="0">
                <a:latin typeface="BIZ UDゴシック" panose="020B0400000000000000" pitchFamily="49" charset="-128"/>
                <a:ea typeface="BIZ UDゴシック" panose="020B0400000000000000" pitchFamily="49" charset="-128"/>
                <a:cs typeface="Meiryo" charset="-128"/>
              </a:rPr>
              <a:t>マイナポータル</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spc="-16" dirty="0">
                <a:latin typeface="BIZ UDゴシック" panose="020B0400000000000000" pitchFamily="49" charset="-128"/>
                <a:ea typeface="BIZ UDゴシック" panose="020B0400000000000000" pitchFamily="49" charset="-128"/>
                <a:cs typeface="AoyagiKouzanFontT"/>
              </a:rPr>
              <a:t>と入力し、</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AoyagiKouzanFontT"/>
              </a:rPr>
              <a:t>　「</a:t>
            </a:r>
            <a:r>
              <a:rPr lang="ja-JP" altLang="en-US" b="1" dirty="0">
                <a:latin typeface="BIZ UDゴシック" panose="020B0400000000000000" pitchFamily="49" charset="-128"/>
                <a:ea typeface="BIZ UDゴシック" panose="020B0400000000000000" pitchFamily="49" charset="-128"/>
                <a:cs typeface="Meiryo" charset="-128"/>
              </a:rPr>
              <a:t>検索」をダブルタップ。</a:t>
            </a:r>
          </a:p>
          <a:p>
            <a:pPr indent="-417600">
              <a:spcBef>
                <a:spcPts val="600"/>
              </a:spcBef>
            </a:pPr>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b="1" spc="-16" dirty="0">
                <a:latin typeface="BIZ UDゴシック" panose="020B0400000000000000" pitchFamily="49" charset="-128"/>
                <a:ea typeface="BIZ UDゴシック" panose="020B0400000000000000" pitchFamily="49" charset="-128"/>
                <a:cs typeface="AoyagiKouzanFontT"/>
              </a:rPr>
              <a:t>検索結果から「マイナ</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AoyagiKouzanFontT"/>
              </a:rPr>
              <a:t>　ポータル」までスワイプ。　</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AoyagiKouzanFontT"/>
              </a:rPr>
              <a:t>　もう一度スワイプし</a:t>
            </a:r>
            <a:endParaRPr lang="en-US" altLang="ja-JP" b="1" spc="-16" dirty="0">
              <a:latin typeface="BIZ UDゴシック" panose="020B0400000000000000" pitchFamily="49" charset="-128"/>
              <a:ea typeface="BIZ UDゴシック" panose="020B0400000000000000" pitchFamily="49" charset="-128"/>
              <a:cs typeface="AoyagiKouzanFontT"/>
            </a:endParaRPr>
          </a:p>
          <a:p>
            <a:pPr indent="-417600"/>
            <a:r>
              <a:rPr lang="ja-JP" altLang="en-US" b="1" spc="-16" dirty="0">
                <a:latin typeface="BIZ UDゴシック" panose="020B0400000000000000" pitchFamily="49" charset="-128"/>
                <a:ea typeface="BIZ UDゴシック" panose="020B0400000000000000" pitchFamily="49" charset="-128"/>
                <a:cs typeface="AoyagiKouzanFontT"/>
              </a:rPr>
              <a:t>　「</a:t>
            </a:r>
            <a:r>
              <a:rPr lang="ja-JP" altLang="en-US" b="1" dirty="0">
                <a:latin typeface="BIZ UDゴシック" panose="020B0400000000000000" pitchFamily="49" charset="-128"/>
                <a:ea typeface="BIZ UDゴシック" panose="020B0400000000000000" pitchFamily="49" charset="-128"/>
                <a:cs typeface="Meiryo" charset="-128"/>
              </a:rPr>
              <a:t>入手</a:t>
            </a:r>
            <a:r>
              <a:rPr lang="en-US" altLang="ja-JP" b="1" spc="-16" dirty="0">
                <a:latin typeface="BIZ UDゴシック" panose="020B0400000000000000" pitchFamily="49" charset="-128"/>
                <a:ea typeface="BIZ UDゴシック" panose="020B0400000000000000" pitchFamily="49" charset="-128"/>
                <a:cs typeface="AoyagiKouzanFontT"/>
              </a:rPr>
              <a:t>｣</a:t>
            </a:r>
            <a:r>
              <a:rPr lang="ja-JP" altLang="en-US" b="1" dirty="0">
                <a:latin typeface="BIZ UDゴシック" panose="020B0400000000000000" pitchFamily="49" charset="-128"/>
                <a:ea typeface="BIZ UDゴシック" panose="020B0400000000000000" pitchFamily="49" charset="-128"/>
                <a:cs typeface="Meiryo" charset="-128"/>
              </a:rPr>
              <a:t>をダブルタップ。</a:t>
            </a:r>
          </a:p>
        </p:txBody>
      </p:sp>
      <p:cxnSp>
        <p:nvCxnSpPr>
          <p:cNvPr id="10" name="直線矢印コネクタ 9"/>
          <p:cNvCxnSpPr>
            <a:cxnSpLocks/>
          </p:cNvCxnSpPr>
          <p:nvPr/>
        </p:nvCxnSpPr>
        <p:spPr>
          <a:xfrm>
            <a:off x="7653336" y="2059721"/>
            <a:ext cx="0" cy="30237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テキスト ボックス 37"/>
          <p:cNvSpPr txBox="1"/>
          <p:nvPr/>
        </p:nvSpPr>
        <p:spPr>
          <a:xfrm>
            <a:off x="3260178" y="5376294"/>
            <a:ext cx="5444314" cy="892552"/>
          </a:xfrm>
          <a:prstGeom prst="rect">
            <a:avLst/>
          </a:prstGeom>
          <a:noFill/>
          <a:ln>
            <a:solidFill>
              <a:srgbClr val="009650"/>
            </a:solidFill>
          </a:ln>
        </p:spPr>
        <p:txBody>
          <a:bodyPr wrap="square" rtlCol="0">
            <a:spAutoFit/>
          </a:bodyPr>
          <a:lstStyle/>
          <a:p>
            <a:pPr marL="201600" indent="-201600"/>
            <a:r>
              <a:rPr lang="en-US" altLang="ja-JP" sz="1300" b="1" dirty="0">
                <a:latin typeface="BIZ UDゴシック" panose="020B0400000000000000" pitchFamily="49" charset="-128"/>
                <a:ea typeface="BIZ UDゴシック" panose="020B0400000000000000" pitchFamily="49" charset="-128"/>
                <a:cs typeface="Meiryo" charset="-128"/>
              </a:rPr>
              <a:t>※</a:t>
            </a:r>
            <a:r>
              <a:rPr lang="ja-JP" altLang="en-US" sz="1300" b="1" dirty="0">
                <a:latin typeface="BIZ UDゴシック" panose="020B0400000000000000" pitchFamily="49" charset="-128"/>
                <a:ea typeface="BIZ UDゴシック" panose="020B0400000000000000" pitchFamily="49" charset="-128"/>
                <a:cs typeface="Meiryo" charset="-128"/>
              </a:rPr>
              <a:t> マイナポータルアプリが見つからない場合は、</a:t>
            </a:r>
            <a:r>
              <a:rPr lang="en-US" altLang="ja-JP" sz="1300" b="1" dirty="0">
                <a:latin typeface="BIZ UDゴシック" panose="020B0400000000000000" pitchFamily="49" charset="-128"/>
                <a:ea typeface="BIZ UDゴシック" panose="020B0400000000000000" pitchFamily="49" charset="-128"/>
                <a:cs typeface="Meiryo" charset="-128"/>
              </a:rPr>
              <a:t>OS</a:t>
            </a:r>
            <a:r>
              <a:rPr lang="ja-JP" altLang="en-US" sz="1300" b="1" dirty="0">
                <a:latin typeface="BIZ UDゴシック" panose="020B0400000000000000" pitchFamily="49" charset="-128"/>
                <a:ea typeface="BIZ UDゴシック" panose="020B0400000000000000" pitchFamily="49" charset="-128"/>
                <a:cs typeface="Meiryo" charset="-128"/>
              </a:rPr>
              <a:t>が</a:t>
            </a:r>
            <a:r>
              <a:rPr lang="en-US" altLang="ja-JP" sz="1300" b="1" dirty="0">
                <a:latin typeface="BIZ UDゴシック" panose="020B0400000000000000" pitchFamily="49" charset="-128"/>
                <a:ea typeface="BIZ UDゴシック" panose="020B0400000000000000" pitchFamily="49" charset="-128"/>
                <a:cs typeface="Meiryo" charset="-128"/>
              </a:rPr>
              <a:t>iOS 13.1</a:t>
            </a:r>
            <a:r>
              <a:rPr lang="ja-JP" altLang="en-US" sz="1300" b="1" dirty="0">
                <a:latin typeface="BIZ UDゴシック" panose="020B0400000000000000" pitchFamily="49" charset="-128"/>
                <a:ea typeface="BIZ UDゴシック" panose="020B0400000000000000" pitchFamily="49" charset="-128"/>
                <a:cs typeface="Meiryo" charset="-128"/>
              </a:rPr>
              <a:t>以上、ブラウザが</a:t>
            </a:r>
            <a:r>
              <a:rPr lang="en-US" altLang="ja-JP" sz="1300" b="1" dirty="0">
                <a:latin typeface="BIZ UDゴシック" panose="020B0400000000000000" pitchFamily="49" charset="-128"/>
                <a:ea typeface="BIZ UDゴシック" panose="020B0400000000000000" pitchFamily="49" charset="-128"/>
                <a:cs typeface="Meiryo" charset="-128"/>
              </a:rPr>
              <a:t>Safari 13</a:t>
            </a:r>
            <a:r>
              <a:rPr lang="ja-JP" altLang="en-US" sz="1300" b="1" dirty="0">
                <a:latin typeface="BIZ UDゴシック" panose="020B0400000000000000" pitchFamily="49" charset="-128"/>
                <a:ea typeface="BIZ UDゴシック" panose="020B0400000000000000" pitchFamily="49" charset="-128"/>
                <a:cs typeface="Meiryo" charset="-128"/>
              </a:rPr>
              <a:t>以上の条件を満たしていない可能性があります。バージョンアップしてから再度、インストールしてください。</a:t>
            </a:r>
            <a:endParaRPr lang="en-US" altLang="ja-JP" sz="1300" b="1" dirty="0">
              <a:latin typeface="BIZ UDゴシック" panose="020B0400000000000000" pitchFamily="49" charset="-128"/>
              <a:ea typeface="BIZ UDゴシック" panose="020B0400000000000000" pitchFamily="49" charset="-128"/>
              <a:cs typeface="Meiryo" charset="-128"/>
            </a:endParaRPr>
          </a:p>
          <a:p>
            <a:pPr marL="201600" indent="-201600"/>
            <a:r>
              <a:rPr lang="en-US" altLang="ja-JP" sz="1300" b="1" dirty="0">
                <a:latin typeface="BIZ UDゴシック" panose="020B0400000000000000" pitchFamily="49" charset="-128"/>
                <a:ea typeface="BIZ UDゴシック" panose="020B0400000000000000" pitchFamily="49" charset="-128"/>
              </a:rPr>
              <a:t>※</a:t>
            </a:r>
            <a:r>
              <a:rPr lang="ja-JP" altLang="en-US" sz="1300" b="1" dirty="0">
                <a:latin typeface="BIZ UDゴシック" panose="020B0400000000000000" pitchFamily="49" charset="-128"/>
                <a:ea typeface="BIZ UDゴシック" panose="020B0400000000000000" pitchFamily="49" charset="-128"/>
              </a:rPr>
              <a:t> インターネットへ接続するため別途通信料がかかることがあります。</a:t>
            </a:r>
          </a:p>
        </p:txBody>
      </p:sp>
    </p:spTree>
    <p:extLst>
      <p:ext uri="{BB962C8B-B14F-4D97-AF65-F5344CB8AC3E}">
        <p14:creationId xmlns:p14="http://schemas.microsoft.com/office/powerpoint/2010/main" val="15618060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ホワイト">
  <a:themeElements>
    <a:clrScheme name="ホワイト">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ホワイ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ホワイ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CC"/>
        </a:solidFill>
        <a:ln>
          <a:solidFill>
            <a:schemeClr val="accent6">
              <a:lumMod val="75000"/>
            </a:schemeClr>
          </a:solidFill>
        </a:ln>
      </a:spPr>
      <a:bodyPr rtlCol="0" anchor="ctr"/>
      <a:lstStyle>
        <a:defPPr algn="ctr">
          <a:defRPr kumimoji="1"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D989780B5394E4C90BB822BB27333F3" ma:contentTypeVersion="12" ma:contentTypeDescription="新しいドキュメントを作成します。" ma:contentTypeScope="" ma:versionID="6e5101fd8c9a498dc70dd5b302edcbee">
  <xsd:schema xmlns:xsd="http://www.w3.org/2001/XMLSchema" xmlns:xs="http://www.w3.org/2001/XMLSchema" xmlns:p="http://schemas.microsoft.com/office/2006/metadata/properties" xmlns:ns1="http://schemas.microsoft.com/sharepoint/v3" xmlns:ns2="deba4b51-64a5-4b77-ab7f-812b7f55eafa" targetNamespace="http://schemas.microsoft.com/office/2006/metadata/properties" ma:root="true" ma:fieldsID="86a8ac51b1a4d23747e991e0d5cdf460" ns1:_="" ns2:_="">
    <xsd:import namespace="http://schemas.microsoft.com/sharepoint/v3"/>
    <xsd:import namespace="deba4b51-64a5-4b77-ab7f-812b7f55eaf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1:_ip_UnifiedCompliancePolicyProperties" minOccurs="0"/>
                <xsd:element ref="ns1:_ip_UnifiedCompliancePolicyUIActio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統合コンプライアンス ポリシーのプロパティ" ma:hidden="true" ma:internalName="_ip_UnifiedCompliancePolicyProperties">
      <xsd:simpleType>
        <xsd:restriction base="dms:Note"/>
      </xsd:simpleType>
    </xsd:element>
    <xsd:element name="_ip_UnifiedCompliancePolicyUIAction" ma:index="13" nillable="true" ma:displayName="統合コンプライアンス ポリシーの UI アクション"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eba4b51-64a5-4b77-ab7f-812b7f55eaf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DC81A038-28EA-4852-A4B4-F585FA5FB89F}">
  <ds:schemaRefs>
    <ds:schemaRef ds:uri="http://schemas.microsoft.com/sharepoint/v3/contenttype/forms"/>
  </ds:schemaRefs>
</ds:datastoreItem>
</file>

<file path=customXml/itemProps2.xml><?xml version="1.0" encoding="utf-8"?>
<ds:datastoreItem xmlns:ds="http://schemas.openxmlformats.org/officeDocument/2006/customXml" ds:itemID="{297517E0-B72E-4289-AD77-13DED82625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ba4b51-64a5-4b77-ab7f-812b7f55ea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F9E89BB-BD4E-420A-B282-DFBC2E5EEED0}">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deba4b51-64a5-4b77-ab7f-812b7f55eafa"/>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3717</Words>
  <Application>Microsoft Office PowerPoint</Application>
  <PresentationFormat>画面に合わせる (4:3)</PresentationFormat>
  <Paragraphs>659</Paragraphs>
  <Slides>42</Slides>
  <Notes>42</Notes>
  <HiddenSlides>0</HiddenSlides>
  <MMClips>0</MMClips>
  <ScaleCrop>false</ScaleCrop>
  <HeadingPairs>
    <vt:vector size="8" baseType="variant">
      <vt:variant>
        <vt:lpstr>使用されているフォント</vt:lpstr>
      </vt:variant>
      <vt:variant>
        <vt:i4>10</vt:i4>
      </vt:variant>
      <vt:variant>
        <vt:lpstr>テーマ</vt:lpstr>
      </vt:variant>
      <vt:variant>
        <vt:i4>1</vt:i4>
      </vt:variant>
      <vt:variant>
        <vt:lpstr>埋め込まれた OLE サーバー</vt:lpstr>
      </vt:variant>
      <vt:variant>
        <vt:i4>1</vt:i4>
      </vt:variant>
      <vt:variant>
        <vt:lpstr>スライド タイトル</vt:lpstr>
      </vt:variant>
      <vt:variant>
        <vt:i4>42</vt:i4>
      </vt:variant>
    </vt:vector>
  </HeadingPairs>
  <TitlesOfParts>
    <vt:vector size="54" baseType="lpstr">
      <vt:lpstr>BIZ UDPゴシック</vt:lpstr>
      <vt:lpstr>BIZ UDゴシック</vt:lpstr>
      <vt:lpstr>Meiryo</vt:lpstr>
      <vt:lpstr>Meiryo</vt:lpstr>
      <vt:lpstr>游ゴシック</vt:lpstr>
      <vt:lpstr>游ゴシック</vt:lpstr>
      <vt:lpstr>Arial</vt:lpstr>
      <vt:lpstr>Calibri</vt:lpstr>
      <vt:lpstr>Calibri Light</vt:lpstr>
      <vt:lpstr>Century</vt:lpstr>
      <vt:lpstr>ホワイト</vt:lpstr>
      <vt:lpstr>think-cell スライド</vt:lpstr>
      <vt:lpstr>PowerPoint プレゼンテーション</vt:lpstr>
      <vt:lpstr>マイナンバーカードで暮らしを便利に</vt:lpstr>
      <vt:lpstr>PowerPoint プレゼンテーション</vt:lpstr>
      <vt:lpstr>PowerPoint プレゼンテーション</vt:lpstr>
      <vt:lpstr>マイナポータルとは？</vt:lpstr>
      <vt:lpstr>マイナポータルでできること</vt:lpstr>
      <vt:lpstr>マイナポータルの利用の手順</vt:lpstr>
      <vt:lpstr>PowerPoint プレゼンテーション</vt:lpstr>
      <vt:lpstr>マイナポータルアプリの入手 および インストールのしかた</vt:lpstr>
      <vt:lpstr>マイナポータルにログイン</vt:lpstr>
      <vt:lpstr>マイナポータルにログイン</vt:lpstr>
      <vt:lpstr>マイナポータルにログイン</vt:lpstr>
      <vt:lpstr>マイナポータルの利用者登録</vt:lpstr>
      <vt:lpstr>マイナポータルへの利用登録</vt:lpstr>
      <vt:lpstr>マイナポータルに関する確認サイト</vt:lpstr>
      <vt:lpstr>PowerPoint プレゼンテーション</vt:lpstr>
      <vt:lpstr>様々なサービスの確認のしかた</vt:lpstr>
      <vt:lpstr>様々なサービスの確認のしかた</vt:lpstr>
      <vt:lpstr>＜手続の検索・電子申請＞のできること</vt:lpstr>
      <vt:lpstr>＜手続の検索・電子申請＞の使いかた</vt:lpstr>
      <vt:lpstr>＜手続の検索・電子申請＞の使いかた</vt:lpstr>
      <vt:lpstr>＜手続の検索・電子申請＞の使いかた</vt:lpstr>
      <vt:lpstr>＜わたしの情報（自己情報表示）＞の  使いかた</vt:lpstr>
      <vt:lpstr>＜わたしの情報（自己情報表示）＞の  使いかた</vt:lpstr>
      <vt:lpstr>＜わたしの情報（自己情報表示）＞の  使いかた</vt:lpstr>
      <vt:lpstr>＜わたしの情報（自己情報表示）＞の  使いかた</vt:lpstr>
      <vt:lpstr>＜わたしの情報（自己情報表示）＞の  使いかた</vt:lpstr>
      <vt:lpstr>＜やりとり履歴＞の使いかた</vt:lpstr>
      <vt:lpstr>＜やりとり履歴＞の使いかた</vt:lpstr>
      <vt:lpstr>＜やりとり履歴＞の使いかた</vt:lpstr>
      <vt:lpstr>＜やりとり履歴＞の使いかた</vt:lpstr>
      <vt:lpstr>＜やりとり履歴＞の使いかた</vt:lpstr>
      <vt:lpstr>＜お知らせ＞の使いかた</vt:lpstr>
      <vt:lpstr>＜もっとつながる＞の使いかた</vt:lpstr>
      <vt:lpstr>＜もっとつながる＞の使いかた</vt:lpstr>
      <vt:lpstr>＜利用履歴＞の使いかた</vt:lpstr>
      <vt:lpstr>＜利用履歴＞の使いかた</vt:lpstr>
      <vt:lpstr>＜利用者登録変更＞の使いかた</vt:lpstr>
      <vt:lpstr>＜利用者登録変更＞の使いかた</vt:lpstr>
      <vt:lpstr>＜代理人を登録・変更＞の使いかた</vt:lpstr>
      <vt:lpstr>＜代理人を登録・変更＞の使いかた</vt:lpstr>
      <vt:lpstr>２回目以降のマイナポータル アプリの起動のしかた</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1</cp:revision>
  <dcterms:created xsi:type="dcterms:W3CDTF">2021-08-16T09:05:36Z</dcterms:created>
  <dcterms:modified xsi:type="dcterms:W3CDTF">2022-10-03T05:17:01Z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0x0101002D989780B5394E4C90BB822BB27333F3</vt:lpwstr>
  </property>
</Properties>
</file>