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media/image54.jpg" ContentType="image/jpg"/>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media/image62.jpg" ContentType="image/jpg"/>
  <Override PartName="/ppt/notesSlides/notesSlide22.xml" ContentType="application/vnd.openxmlformats-officedocument.presentationml.notesSlide+xml"/>
  <Override PartName="/ppt/media/image64.jpg" ContentType="image/jpg"/>
  <Override PartName="/ppt/media/image65.jpg" ContentType="image/jpg"/>
  <Override PartName="/ppt/notesSlides/notesSlide23.xml" ContentType="application/vnd.openxmlformats-officedocument.presentationml.notesSlide+xml"/>
  <Override PartName="/ppt/media/image66.jpg" ContentType="image/jpg"/>
  <Override PartName="/ppt/media/image67.jpg" ContentType="image/jpg"/>
  <Override PartName="/ppt/notesSlides/notesSlide24.xml" ContentType="application/vnd.openxmlformats-officedocument.presentationml.notesSlide+xml"/>
  <Override PartName="/ppt/media/image68.jpg" ContentType="image/jpg"/>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2" r:id="rId1"/>
    <p:sldMasterId id="2147483668" r:id="rId2"/>
  </p:sldMasterIdLst>
  <p:notesMasterIdLst>
    <p:notesMasterId r:id="rId29"/>
  </p:notesMasterIdLst>
  <p:sldIdLst>
    <p:sldId id="291" r:id="rId3"/>
    <p:sldId id="292" r:id="rId4"/>
    <p:sldId id="267" r:id="rId5"/>
    <p:sldId id="338" r:id="rId6"/>
    <p:sldId id="330" r:id="rId7"/>
    <p:sldId id="258" r:id="rId8"/>
    <p:sldId id="331" r:id="rId9"/>
    <p:sldId id="300" r:id="rId10"/>
    <p:sldId id="296" r:id="rId11"/>
    <p:sldId id="265" r:id="rId12"/>
    <p:sldId id="332" r:id="rId13"/>
    <p:sldId id="297" r:id="rId14"/>
    <p:sldId id="283" r:id="rId15"/>
    <p:sldId id="269" r:id="rId16"/>
    <p:sldId id="329" r:id="rId17"/>
    <p:sldId id="316" r:id="rId18"/>
    <p:sldId id="317" r:id="rId19"/>
    <p:sldId id="334" r:id="rId20"/>
    <p:sldId id="321" r:id="rId21"/>
    <p:sldId id="322" r:id="rId22"/>
    <p:sldId id="323" r:id="rId23"/>
    <p:sldId id="324" r:id="rId24"/>
    <p:sldId id="325" r:id="rId25"/>
    <p:sldId id="339" r:id="rId26"/>
    <p:sldId id="336" r:id="rId27"/>
    <p:sldId id="337" r:id="rId28"/>
  </p:sldIdLst>
  <p:sldSz cx="9144000" cy="6858000" type="screen4x3"/>
  <p:notesSz cx="6858000" cy="99456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633" userDrawn="1">
          <p15:clr>
            <a:srgbClr val="A4A3A4"/>
          </p15:clr>
        </p15:guide>
        <p15:guide id="3" pos="158" userDrawn="1">
          <p15:clr>
            <a:srgbClr val="A4A3A4"/>
          </p15:clr>
        </p15:guide>
        <p15:guide id="4" pos="5375" userDrawn="1">
          <p15:clr>
            <a:srgbClr val="A4A3A4"/>
          </p15:clr>
        </p15:guide>
        <p15:guide id="5" orient="horz" pos="346" userDrawn="1">
          <p15:clr>
            <a:srgbClr val="A4A3A4"/>
          </p15:clr>
        </p15:guide>
        <p15:guide id="6" orient="horz" pos="3974" userDrawn="1">
          <p15:clr>
            <a:srgbClr val="A4A3A4"/>
          </p15:clr>
        </p15:guide>
        <p15:guide id="7" pos="2880" userDrawn="1">
          <p15:clr>
            <a:srgbClr val="A4A3A4"/>
          </p15:clr>
        </p15:guide>
        <p15:guide id="9" pos="5602" userDrawn="1">
          <p15:clr>
            <a:srgbClr val="A4A3A4"/>
          </p15:clr>
        </p15:guide>
        <p15:guide id="10" pos="2653" userDrawn="1">
          <p15:clr>
            <a:srgbClr val="A4A3A4"/>
          </p15:clr>
        </p15:guide>
        <p15:guide id="11" pos="3787" userDrawn="1">
          <p15:clr>
            <a:srgbClr val="A4A3A4"/>
          </p15:clr>
        </p15:guide>
        <p15:guide id="12" pos="1066" userDrawn="1">
          <p15:clr>
            <a:srgbClr val="A4A3A4"/>
          </p15:clr>
        </p15:guide>
        <p15:guide id="15" orient="horz" pos="572" userDrawn="1">
          <p15:clr>
            <a:srgbClr val="A4A3A4"/>
          </p15:clr>
        </p15:guide>
        <p15:guide id="17" pos="363" userDrawn="1">
          <p15:clr>
            <a:srgbClr val="A4A3A4"/>
          </p15:clr>
        </p15:guide>
        <p15:guide id="18" orient="horz" pos="1253" userDrawn="1">
          <p15:clr>
            <a:srgbClr val="A4A3A4"/>
          </p15:clr>
        </p15:guide>
        <p15:guide id="19" orient="horz" pos="1480" userDrawn="1">
          <p15:clr>
            <a:srgbClr val="A4A3A4"/>
          </p15:clr>
        </p15:guide>
        <p15:guide id="20" pos="3560" userDrawn="1">
          <p15:clr>
            <a:srgbClr val="A4A3A4"/>
          </p15:clr>
        </p15:guide>
        <p15:guide id="21" pos="3901" userDrawn="1">
          <p15:clr>
            <a:srgbClr val="A4A3A4"/>
          </p15:clr>
        </p15:guide>
        <p15:guide id="22" pos="1338" userDrawn="1">
          <p15:clr>
            <a:srgbClr val="A4A3A4"/>
          </p15:clr>
        </p15:guide>
        <p15:guide id="23" pos="2086" userDrawn="1">
          <p15:clr>
            <a:srgbClr val="A4A3A4"/>
          </p15:clr>
        </p15:guide>
        <p15:guide id="24" pos="4694" userDrawn="1">
          <p15:clr>
            <a:srgbClr val="A4A3A4"/>
          </p15:clr>
        </p15:guide>
      </p15:sldGuideLst>
    </p:ext>
    <p:ext uri="{2D200454-40CA-4A62-9FC3-DE9A4176ACB9}">
      <p15:notesGuideLst xmlns:p15="http://schemas.microsoft.com/office/powerpoint/2012/main">
        <p15:guide id="1" orient="horz" pos="3133" userDrawn="1">
          <p15:clr>
            <a:srgbClr val="A4A3A4"/>
          </p15:clr>
        </p15:guide>
        <p15:guide id="2" pos="216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50"/>
    <a:srgbClr val="FFFFCC"/>
    <a:srgbClr val="FFFFFF"/>
    <a:srgbClr val="F7F7F7"/>
    <a:srgbClr val="FFC000"/>
    <a:srgbClr val="329664"/>
    <a:srgbClr val="329632"/>
    <a:srgbClr val="32C864"/>
    <a:srgbClr val="FF9696"/>
    <a:srgbClr val="FF8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27" autoAdjust="0"/>
    <p:restoredTop sz="96226" autoAdjust="0"/>
  </p:normalViewPr>
  <p:slideViewPr>
    <p:cSldViewPr snapToObjects="1">
      <p:cViewPr varScale="1">
        <p:scale>
          <a:sx n="109" d="100"/>
          <a:sy n="109" d="100"/>
        </p:scale>
        <p:origin x="642" y="96"/>
      </p:cViewPr>
      <p:guideLst>
        <p:guide orient="horz" pos="2160"/>
        <p:guide pos="1633"/>
        <p:guide pos="158"/>
        <p:guide pos="5375"/>
        <p:guide orient="horz" pos="346"/>
        <p:guide orient="horz" pos="3974"/>
        <p:guide pos="2880"/>
        <p:guide pos="5602"/>
        <p:guide pos="2653"/>
        <p:guide pos="3787"/>
        <p:guide pos="1066"/>
        <p:guide orient="horz" pos="572"/>
        <p:guide pos="363"/>
        <p:guide orient="horz" pos="1253"/>
        <p:guide orient="horz" pos="1480"/>
        <p:guide pos="3560"/>
        <p:guide pos="3901"/>
        <p:guide pos="1338"/>
        <p:guide pos="2086"/>
        <p:guide pos="469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showGuides="1">
      <p:cViewPr varScale="1">
        <p:scale>
          <a:sx n="80" d="100"/>
          <a:sy n="80" d="100"/>
        </p:scale>
        <p:origin x="4002" y="114"/>
      </p:cViewPr>
      <p:guideLst>
        <p:guide orient="horz" pos="3133"/>
        <p:guide pos="216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71800" cy="499012"/>
          </a:xfrm>
          <a:prstGeom prst="rect">
            <a:avLst/>
          </a:prstGeom>
        </p:spPr>
        <p:txBody>
          <a:bodyPr vert="horz" lIns="92546" tIns="46273" rIns="92546" bIns="46273"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9012"/>
          </a:xfrm>
          <a:prstGeom prst="rect">
            <a:avLst/>
          </a:prstGeom>
        </p:spPr>
        <p:txBody>
          <a:bodyPr vert="horz" lIns="92546" tIns="46273" rIns="92546" bIns="46273" rtlCol="0"/>
          <a:lstStyle>
            <a:lvl1pPr algn="r">
              <a:defRPr sz="1200"/>
            </a:lvl1pPr>
          </a:lstStyle>
          <a:p>
            <a:fld id="{E494CD0C-F361-904E-887F-8674BA2AA333}" type="datetimeFigureOut">
              <a:rPr kumimoji="1" lang="ja-JP" altLang="en-US" smtClean="0"/>
              <a:t>2022/9/21</a:t>
            </a:fld>
            <a:endParaRPr kumimoji="1" lang="ja-JP" altLang="en-US"/>
          </a:p>
        </p:txBody>
      </p:sp>
      <p:sp>
        <p:nvSpPr>
          <p:cNvPr id="4" name="スライド イメージ プレースホルダー 3"/>
          <p:cNvSpPr>
            <a:spLocks noGrp="1" noRot="1" noChangeAspect="1"/>
          </p:cNvSpPr>
          <p:nvPr>
            <p:ph type="sldImg" idx="2"/>
          </p:nvPr>
        </p:nvSpPr>
        <p:spPr>
          <a:xfrm>
            <a:off x="1192213" y="1243013"/>
            <a:ext cx="4473575" cy="3355975"/>
          </a:xfrm>
          <a:prstGeom prst="rect">
            <a:avLst/>
          </a:prstGeom>
          <a:noFill/>
          <a:ln w="12700">
            <a:solidFill>
              <a:prstClr val="black"/>
            </a:solidFill>
          </a:ln>
        </p:spPr>
        <p:txBody>
          <a:bodyPr vert="horz" lIns="92546" tIns="46273" rIns="92546" bIns="46273" rtlCol="0" anchor="ctr"/>
          <a:lstStyle/>
          <a:p>
            <a:endParaRPr lang="ja-JP" altLang="en-US"/>
          </a:p>
        </p:txBody>
      </p:sp>
      <p:sp>
        <p:nvSpPr>
          <p:cNvPr id="5" name="ノート プレースホルダー 4"/>
          <p:cNvSpPr>
            <a:spLocks noGrp="1"/>
          </p:cNvSpPr>
          <p:nvPr>
            <p:ph type="body" sz="quarter" idx="3"/>
          </p:nvPr>
        </p:nvSpPr>
        <p:spPr>
          <a:xfrm>
            <a:off x="685801" y="4786363"/>
            <a:ext cx="5486400" cy="3916115"/>
          </a:xfrm>
          <a:prstGeom prst="rect">
            <a:avLst/>
          </a:prstGeom>
        </p:spPr>
        <p:txBody>
          <a:bodyPr vert="horz" lIns="92546" tIns="46273" rIns="92546" bIns="46273"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6678"/>
            <a:ext cx="2971800" cy="499011"/>
          </a:xfrm>
          <a:prstGeom prst="rect">
            <a:avLst/>
          </a:prstGeom>
        </p:spPr>
        <p:txBody>
          <a:bodyPr vert="horz" lIns="92546" tIns="46273" rIns="92546" bIns="46273"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446678"/>
            <a:ext cx="2971800" cy="499011"/>
          </a:xfrm>
          <a:prstGeom prst="rect">
            <a:avLst/>
          </a:prstGeom>
        </p:spPr>
        <p:txBody>
          <a:bodyPr vert="horz" lIns="92546" tIns="46273" rIns="92546" bIns="46273" rtlCol="0" anchor="b"/>
          <a:lstStyle>
            <a:lvl1pPr algn="r">
              <a:defRPr sz="1200"/>
            </a:lvl1pPr>
          </a:lstStyle>
          <a:p>
            <a:fld id="{C2E67660-8B61-D34C-A3C8-957005D240BE}" type="slidenum">
              <a:rPr kumimoji="1" lang="ja-JP" altLang="en-US" smtClean="0"/>
              <a:t>‹#›</a:t>
            </a:fld>
            <a:endParaRPr kumimoji="1" lang="ja-JP" altLang="en-US"/>
          </a:p>
        </p:txBody>
      </p:sp>
    </p:spTree>
    <p:extLst>
      <p:ext uri="{BB962C8B-B14F-4D97-AF65-F5344CB8AC3E}">
        <p14:creationId xmlns:p14="http://schemas.microsoft.com/office/powerpoint/2010/main" val="153000421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kojinbango-card.go.jp/faq/"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kojinbango-card.go.jp/"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73175"/>
            <a:ext cx="4473575" cy="3355975"/>
          </a:xfrm>
        </p:spPr>
      </p:sp>
      <p:sp>
        <p:nvSpPr>
          <p:cNvPr id="3" name="ノート プレースホルダー 2"/>
          <p:cNvSpPr>
            <a:spLocks noGrp="1"/>
          </p:cNvSpPr>
          <p:nvPr>
            <p:ph type="body" idx="1"/>
          </p:nvPr>
        </p:nvSpPr>
        <p:spPr>
          <a:xfrm>
            <a:off x="685801" y="4786362"/>
            <a:ext cx="5486400" cy="771521"/>
          </a:xfrm>
        </p:spPr>
        <p:txBody>
          <a:bodyPr/>
          <a:lstStyle/>
          <a:p>
            <a:pPr indent="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a:t>
            </a:fld>
            <a:endParaRPr kumimoji="1" lang="ja-JP" altLang="en-US" dirty="0"/>
          </a:p>
        </p:txBody>
      </p:sp>
      <p:sp>
        <p:nvSpPr>
          <p:cNvPr id="6" name="ノート プレースホルダー 2">
            <a:extLst>
              <a:ext uri="{FF2B5EF4-FFF2-40B4-BE49-F238E27FC236}">
                <a16:creationId xmlns:a16="http://schemas.microsoft.com/office/drawing/2014/main" id="{D3934578-662B-4B98-B69E-1566DCF3AC44}"/>
              </a:ext>
            </a:extLst>
          </p:cNvPr>
          <p:cNvSpPr txBox="1">
            <a:spLocks/>
          </p:cNvSpPr>
          <p:nvPr/>
        </p:nvSpPr>
        <p:spPr>
          <a:xfrm>
            <a:off x="673975" y="5872255"/>
            <a:ext cx="5387815" cy="3998934"/>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pPr defTabSz="841449">
              <a:defRPr/>
            </a:pP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①キャラクターについて</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　</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①</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１ マイナちゃんについて</a:t>
            </a:r>
            <a:endParaRPr lang="en-US" altLang="ja-JP" sz="1100" dirty="0">
              <a:latin typeface="Meiryo UI" panose="020B0604030504040204" pitchFamily="50" charset="-128"/>
              <a:ea typeface="Meiryo UI" panose="020B0604030504040204" pitchFamily="50" charset="-128"/>
            </a:endParaRPr>
          </a:p>
          <a:p>
            <a:pPr indent="87313" defTabSz="841449">
              <a:defRPr/>
            </a:pPr>
            <a:r>
              <a:rPr lang="ja-JP" altLang="en-US" sz="1100" dirty="0">
                <a:latin typeface="Meiryo UI" panose="020B0604030504040204" pitchFamily="50" charset="-128"/>
                <a:ea typeface="Meiryo UI" panose="020B0604030504040204" pitchFamily="50" charset="-128"/>
              </a:rPr>
              <a:t>マイナちゃんは、マイナンバー</a:t>
            </a:r>
            <a:r>
              <a:rPr lang="en-US" altLang="ja-JP" sz="1100" dirty="0">
                <a:latin typeface="Meiryo UI" panose="020B0604030504040204" pitchFamily="50" charset="-128"/>
                <a:ea typeface="Meiryo UI" panose="020B0604030504040204" pitchFamily="50" charset="-128"/>
              </a:rPr>
              <a:t>PR</a:t>
            </a:r>
            <a:r>
              <a:rPr lang="ja-JP" altLang="en-US" sz="1100" dirty="0">
                <a:latin typeface="Meiryo UI" panose="020B0604030504040204" pitchFamily="50" charset="-128"/>
                <a:ea typeface="Meiryo UI" panose="020B0604030504040204" pitchFamily="50" charset="-128"/>
              </a:rPr>
              <a:t>キャラクター。</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ずっと昔から日本に住んでいたシロウサギの妖精。目や耳が「</a:t>
            </a:r>
            <a:r>
              <a:rPr lang="en-US" altLang="ja-JP" sz="1100" dirty="0">
                <a:latin typeface="Meiryo UI" panose="020B0604030504040204" pitchFamily="50" charset="-128"/>
                <a:ea typeface="Meiryo UI" panose="020B0604030504040204" pitchFamily="50" charset="-128"/>
              </a:rPr>
              <a:t>1</a:t>
            </a:r>
            <a:r>
              <a:rPr lang="ja-JP" altLang="en-US" sz="1100" dirty="0">
                <a:latin typeface="Meiryo UI" panose="020B0604030504040204" pitchFamily="50" charset="-128"/>
                <a:ea typeface="Meiryo UI" panose="020B0604030504040204" pitchFamily="50" charset="-128"/>
              </a:rPr>
              <a:t>」なのは、マイナンバーが「</a:t>
            </a:r>
            <a:r>
              <a:rPr lang="en-US" altLang="ja-JP" sz="1100" dirty="0">
                <a:latin typeface="Meiryo UI" panose="020B0604030504040204" pitchFamily="50" charset="-128"/>
                <a:ea typeface="Meiryo UI" panose="020B0604030504040204" pitchFamily="50" charset="-128"/>
              </a:rPr>
              <a:t>1</a:t>
            </a:r>
            <a:r>
              <a:rPr lang="ja-JP" altLang="en-US" sz="1100" dirty="0">
                <a:latin typeface="Meiryo UI" panose="020B0604030504040204" pitchFamily="50" charset="-128"/>
                <a:ea typeface="Meiryo UI" panose="020B0604030504040204" pitchFamily="50" charset="-128"/>
              </a:rPr>
              <a:t>人に</a:t>
            </a:r>
            <a:r>
              <a:rPr lang="en-US" altLang="ja-JP" sz="1100" dirty="0">
                <a:latin typeface="Meiryo UI" panose="020B0604030504040204" pitchFamily="50" charset="-128"/>
                <a:ea typeface="Meiryo UI" panose="020B0604030504040204" pitchFamily="50" charset="-128"/>
              </a:rPr>
              <a:t>1</a:t>
            </a:r>
            <a:r>
              <a:rPr lang="ja-JP" altLang="en-US" sz="1100" dirty="0">
                <a:latin typeface="Meiryo UI" panose="020B0604030504040204" pitchFamily="50" charset="-128"/>
                <a:ea typeface="Meiryo UI" panose="020B0604030504040204" pitchFamily="50" charset="-128"/>
              </a:rPr>
              <a:t>つ」であることを示している。また、手に「</a:t>
            </a:r>
            <a:r>
              <a:rPr lang="en-US" altLang="ja-JP" sz="1100" dirty="0">
                <a:latin typeface="Meiryo UI" panose="020B0604030504040204" pitchFamily="50" charset="-128"/>
                <a:ea typeface="Meiryo UI" panose="020B0604030504040204" pitchFamily="50" charset="-128"/>
              </a:rPr>
              <a:t>1</a:t>
            </a:r>
            <a:r>
              <a:rPr lang="ja-JP" altLang="en-US" sz="1100" dirty="0">
                <a:latin typeface="Meiryo UI" panose="020B0604030504040204" pitchFamily="50" charset="-128"/>
                <a:ea typeface="Meiryo UI" panose="020B0604030504040204" pitchFamily="50" charset="-128"/>
              </a:rPr>
              <a:t>」を持つことで、マイナンバーを大切にしていただきたいという願いをこめている。</a:t>
            </a:r>
            <a:endParaRPr lang="en-US" altLang="ja-JP" sz="1100" dirty="0">
              <a:latin typeface="Meiryo UI" panose="020B0604030504040204" pitchFamily="50" charset="-128"/>
              <a:ea typeface="Meiryo UI" panose="020B0604030504040204" pitchFamily="50" charset="-128"/>
            </a:endParaRPr>
          </a:p>
          <a:p>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①</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２ マイキーくんについて</a:t>
            </a:r>
            <a:endParaRPr lang="en-US" altLang="ja-JP" sz="1100" dirty="0">
              <a:latin typeface="Meiryo UI" panose="020B0604030504040204" pitchFamily="50" charset="-128"/>
              <a:ea typeface="Meiryo UI" panose="020B0604030504040204" pitchFamily="50" charset="-128"/>
            </a:endParaRPr>
          </a:p>
          <a:p>
            <a:pPr indent="87313"/>
            <a:r>
              <a:rPr lang="ja-JP" altLang="en-US" sz="1100" dirty="0">
                <a:latin typeface="Meiryo UI" panose="020B0604030504040204" pitchFamily="50" charset="-128"/>
                <a:ea typeface="Meiryo UI" panose="020B0604030504040204" pitchFamily="50" charset="-128"/>
              </a:rPr>
              <a:t>マイキーくんは、マイナンバーカードに搭載される</a:t>
            </a:r>
            <a:r>
              <a:rPr lang="en-US" altLang="ja-JP" sz="1100" dirty="0">
                <a:latin typeface="Meiryo UI" panose="020B0604030504040204" pitchFamily="50" charset="-128"/>
                <a:ea typeface="Meiryo UI" panose="020B0604030504040204" pitchFamily="50" charset="-128"/>
              </a:rPr>
              <a:t>IC</a:t>
            </a:r>
            <a:r>
              <a:rPr lang="ja-JP" altLang="en-US" sz="1100" dirty="0">
                <a:latin typeface="Meiryo UI" panose="020B0604030504040204" pitchFamily="50" charset="-128"/>
                <a:ea typeface="Meiryo UI" panose="020B0604030504040204" pitchFamily="50" charset="-128"/>
              </a:rPr>
              <a:t>チップの空き領域と公的個人認証（いわゆる「マイキー」）を象徴する</a:t>
            </a:r>
            <a:r>
              <a:rPr lang="en-US" altLang="ja-JP" sz="1100" dirty="0">
                <a:latin typeface="Meiryo UI" panose="020B0604030504040204" pitchFamily="50" charset="-128"/>
                <a:ea typeface="Meiryo UI" panose="020B0604030504040204" pitchFamily="50" charset="-128"/>
              </a:rPr>
              <a:t>PR</a:t>
            </a:r>
            <a:r>
              <a:rPr lang="ja-JP" altLang="en-US" sz="1100" dirty="0">
                <a:latin typeface="Meiryo UI" panose="020B0604030504040204" pitchFamily="50" charset="-128"/>
                <a:ea typeface="Meiryo UI" panose="020B0604030504040204" pitchFamily="50" charset="-128"/>
              </a:rPr>
              <a:t>キャラクター。</a:t>
            </a:r>
            <a:endParaRPr lang="en-US" altLang="ja-JP" sz="1100" dirty="0">
              <a:latin typeface="Meiryo UI" panose="020B0604030504040204" pitchFamily="50" charset="-128"/>
              <a:ea typeface="Meiryo UI" panose="020B0604030504040204" pitchFamily="50" charset="-128"/>
            </a:endParaRPr>
          </a:p>
          <a:p>
            <a:pPr indent="87313"/>
            <a:r>
              <a:rPr lang="ja-JP" altLang="en-US" sz="1100" dirty="0">
                <a:latin typeface="Meiryo UI" panose="020B0604030504040204" pitchFamily="50" charset="-128"/>
                <a:ea typeface="Meiryo UI" panose="020B0604030504040204" pitchFamily="50" charset="-128"/>
              </a:rPr>
              <a:t>国民の皆さまに「マイナンバーカード」や「マイキー部分」に親しみを感じていただける   よう、マイキー部分のうち公的個人認証制度の根幹をなす</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鍵</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を確実・誠実に守る忠犬の姿をイメージして、総務省職員がデザインしたもの。また、「マイキーくん」の両目と手に持った鍵とを順番に読むと、「</a:t>
            </a:r>
            <a:r>
              <a:rPr lang="en-US" altLang="ja-JP" sz="1100" dirty="0">
                <a:latin typeface="Meiryo UI" panose="020B0604030504040204" pitchFamily="50" charset="-128"/>
                <a:ea typeface="Meiryo UI" panose="020B0604030504040204" pitchFamily="50" charset="-128"/>
              </a:rPr>
              <a:t>JPKI</a:t>
            </a:r>
            <a:r>
              <a:rPr lang="ja-JP" altLang="en-US" sz="1100" dirty="0">
                <a:latin typeface="Meiryo UI" panose="020B0604030504040204" pitchFamily="50" charset="-128"/>
                <a:ea typeface="Meiryo UI" panose="020B0604030504040204" pitchFamily="50" charset="-128"/>
              </a:rPr>
              <a:t>」（公的個人認証基盤の英訳の略称）の文字が浮かび上がるような仕掛けとなっている。</a:t>
            </a:r>
            <a:endParaRPr lang="en-US" altLang="ja-JP" sz="1100"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solidFill>
                <a:srgbClr val="FF0000"/>
              </a:solidFill>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97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10</a:t>
            </a:fld>
            <a:endParaRPr kumimoji="1" lang="ja-JP" altLang="en-US"/>
          </a:p>
        </p:txBody>
      </p:sp>
    </p:spTree>
    <p:extLst>
      <p:ext uri="{BB962C8B-B14F-4D97-AF65-F5344CB8AC3E}">
        <p14:creationId xmlns:p14="http://schemas.microsoft.com/office/powerpoint/2010/main" val="154458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0172"/>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説明原稿</a:t>
            </a:r>
            <a:r>
              <a:rPr lang="en-US" altLang="ja-JP" dirty="0">
                <a:latin typeface="Meiryo UI" panose="020B0604030504040204" pitchFamily="50" charset="-128"/>
                <a:ea typeface="Meiryo UI" panose="020B0604030504040204" pitchFamily="50" charset="-128"/>
              </a:rPr>
              <a:t>】</a:t>
            </a:r>
          </a:p>
          <a:p>
            <a:pPr indent="90172"/>
            <a:r>
              <a:rPr lang="ja-JP" altLang="en-US" dirty="0">
                <a:latin typeface="Meiryo UI" panose="020B0604030504040204" pitchFamily="50" charset="-128"/>
                <a:ea typeface="Meiryo UI" panose="020B0604030504040204" pitchFamily="50" charset="-128"/>
              </a:rPr>
              <a:t>ここからはスマートフォンによるマイナンバーカードの交付申請の仕方を紹介していきます。</a:t>
            </a:r>
            <a:endParaRPr lang="en-US" altLang="ja-JP" dirty="0">
              <a:latin typeface="Meiryo UI" panose="020B0604030504040204" pitchFamily="50" charset="-128"/>
              <a:ea typeface="Meiryo UI" panose="020B0604030504040204" pitchFamily="50" charset="-128"/>
            </a:endParaRPr>
          </a:p>
          <a:p>
            <a:pPr indent="90172"/>
            <a:endParaRPr lang="en-US" altLang="ja-JP" dirty="0">
              <a:latin typeface="Meiryo UI" panose="020B0604030504040204" pitchFamily="50" charset="-128"/>
              <a:ea typeface="Meiryo UI" panose="020B0604030504040204" pitchFamily="50" charset="-128"/>
            </a:endParaRPr>
          </a:p>
          <a:p>
            <a:pPr indent="90172"/>
            <a:r>
              <a:rPr lang="ja-JP" altLang="en-US" dirty="0">
                <a:latin typeface="Meiryo UI" panose="020B0604030504040204" pitchFamily="50" charset="-128"/>
                <a:ea typeface="Meiryo UI" panose="020B0604030504040204" pitchFamily="50" charset="-128"/>
              </a:rPr>
              <a:t>申請に</a:t>
            </a:r>
            <a:r>
              <a:rPr lang="ja-JP" altLang="en-US" spc="-14" dirty="0">
                <a:latin typeface="Meiryo UI" panose="020B0604030504040204" pitchFamily="50" charset="-128"/>
                <a:ea typeface="Meiryo UI" panose="020B0604030504040204" pitchFamily="50" charset="-128"/>
                <a:cs typeface="AoyagiKouzanFontT"/>
              </a:rPr>
              <a:t>あ</a:t>
            </a:r>
            <a:r>
              <a:rPr lang="ja-JP" altLang="en-US" spc="18" dirty="0">
                <a:latin typeface="Meiryo UI" panose="020B0604030504040204" pitchFamily="50" charset="-128"/>
                <a:ea typeface="Meiryo UI" panose="020B0604030504040204" pitchFamily="50" charset="-128"/>
                <a:cs typeface="AoyagiKouzanFontT"/>
              </a:rPr>
              <a:t>た</a:t>
            </a:r>
            <a:r>
              <a:rPr lang="ja-JP" altLang="en-US" spc="-36" dirty="0">
                <a:latin typeface="Meiryo UI" panose="020B0604030504040204" pitchFamily="50" charset="-128"/>
                <a:ea typeface="Meiryo UI" panose="020B0604030504040204" pitchFamily="50" charset="-128"/>
                <a:cs typeface="AoyagiKouzanFontT"/>
              </a:rPr>
              <a:t>っ</a:t>
            </a:r>
            <a:r>
              <a:rPr lang="ja-JP" altLang="en-US" spc="32" dirty="0">
                <a:latin typeface="Meiryo UI" panose="020B0604030504040204" pitchFamily="50" charset="-128"/>
                <a:ea typeface="Meiryo UI" panose="020B0604030504040204" pitchFamily="50" charset="-128"/>
                <a:cs typeface="AoyagiKouzanFontT"/>
              </a:rPr>
              <a:t>て</a:t>
            </a:r>
            <a:r>
              <a:rPr lang="ja-JP" altLang="en-US" spc="-23" dirty="0">
                <a:latin typeface="Meiryo UI" panose="020B0604030504040204" pitchFamily="50" charset="-128"/>
                <a:ea typeface="Meiryo UI" panose="020B0604030504040204" pitchFamily="50" charset="-128"/>
                <a:cs typeface="AoyagiKouzanFontT"/>
              </a:rPr>
              <a:t>は、</a:t>
            </a:r>
            <a:r>
              <a:rPr lang="ja-JP" altLang="en-US" spc="-18" dirty="0">
                <a:latin typeface="Meiryo UI" panose="020B0604030504040204" pitchFamily="50" charset="-128"/>
                <a:ea typeface="Meiryo UI" panose="020B0604030504040204" pitchFamily="50" charset="-128"/>
                <a:cs typeface="AoyagiKouzanFontT"/>
              </a:rPr>
              <a:t>お</a:t>
            </a:r>
            <a:r>
              <a:rPr lang="ja-JP" altLang="en-US" dirty="0">
                <a:latin typeface="Meiryo UI" panose="020B0604030504040204" pitchFamily="50" charset="-128"/>
                <a:ea typeface="Meiryo UI" panose="020B0604030504040204" pitchFamily="50" charset="-128"/>
                <a:cs typeface="AoyagiKouzanFontT"/>
              </a:rPr>
              <a:t>手元</a:t>
            </a:r>
            <a:r>
              <a:rPr lang="ja-JP" altLang="en-US" spc="-9" dirty="0">
                <a:latin typeface="Meiryo UI" panose="020B0604030504040204" pitchFamily="50" charset="-128"/>
                <a:ea typeface="Meiryo UI" panose="020B0604030504040204" pitchFamily="50" charset="-128"/>
                <a:cs typeface="AoyagiKouzanFontT"/>
              </a:rPr>
              <a:t>に郵便で送られてきた個人</a:t>
            </a:r>
            <a:r>
              <a:rPr lang="ja-JP" altLang="en-US" dirty="0">
                <a:latin typeface="Meiryo UI" panose="020B0604030504040204" pitchFamily="50" charset="-128"/>
                <a:ea typeface="Meiryo UI" panose="020B0604030504040204" pitchFamily="50" charset="-128"/>
              </a:rPr>
              <a:t>番号カード交付申請書を</a:t>
            </a:r>
            <a:r>
              <a:rPr lang="ja-JP" altLang="en-US" dirty="0">
                <a:latin typeface="Meiryo UI" panose="020B0604030504040204" pitchFamily="50" charset="-128"/>
                <a:ea typeface="Meiryo UI" panose="020B0604030504040204" pitchFamily="50" charset="-128"/>
                <a:cs typeface="AoyagiKouzanFontT"/>
              </a:rPr>
              <a:t>用意</a:t>
            </a:r>
            <a:r>
              <a:rPr lang="ja-JP" altLang="en-US" spc="27" dirty="0">
                <a:latin typeface="Meiryo UI" panose="020B0604030504040204" pitchFamily="50" charset="-128"/>
                <a:ea typeface="Meiryo UI" panose="020B0604030504040204" pitchFamily="50" charset="-128"/>
                <a:cs typeface="AoyagiKouzanFontT"/>
              </a:rPr>
              <a:t>し</a:t>
            </a:r>
            <a:r>
              <a:rPr lang="ja-JP" altLang="en-US" spc="32" dirty="0">
                <a:latin typeface="Meiryo UI" panose="020B0604030504040204" pitchFamily="50" charset="-128"/>
                <a:ea typeface="Meiryo UI" panose="020B0604030504040204" pitchFamily="50" charset="-128"/>
                <a:cs typeface="AoyagiKouzanFontT"/>
              </a:rPr>
              <a:t>て</a:t>
            </a:r>
            <a:r>
              <a:rPr lang="ja-JP" altLang="en-US" dirty="0">
                <a:latin typeface="Meiryo UI" panose="020B0604030504040204" pitchFamily="50" charset="-128"/>
                <a:ea typeface="Meiryo UI" panose="020B0604030504040204" pitchFamily="50" charset="-128"/>
                <a:cs typeface="AoyagiKouzanFontT"/>
              </a:rPr>
              <a:t>下</a:t>
            </a:r>
            <a:r>
              <a:rPr lang="ja-JP" altLang="en-US" spc="-14" dirty="0">
                <a:latin typeface="Meiryo UI" panose="020B0604030504040204" pitchFamily="50" charset="-128"/>
                <a:ea typeface="Meiryo UI" panose="020B0604030504040204" pitchFamily="50" charset="-128"/>
                <a:cs typeface="AoyagiKouzanFontT"/>
              </a:rPr>
              <a:t>さい。</a:t>
            </a:r>
            <a:endParaRPr lang="en-US" altLang="ja-JP" spc="-14" dirty="0">
              <a:latin typeface="Meiryo UI" panose="020B0604030504040204" pitchFamily="50" charset="-128"/>
              <a:ea typeface="Meiryo UI" panose="020B0604030504040204" pitchFamily="50" charset="-128"/>
              <a:cs typeface="AoyagiKouzanFontT"/>
            </a:endParaRPr>
          </a:p>
          <a:p>
            <a:pPr indent="90172"/>
            <a:endParaRPr lang="en-US" altLang="ja-JP" spc="-14" dirty="0">
              <a:latin typeface="Meiryo UI" panose="020B0604030504040204" pitchFamily="50" charset="-128"/>
              <a:ea typeface="Meiryo UI" panose="020B0604030504040204" pitchFamily="50" charset="-128"/>
              <a:cs typeface="AoyagiKouzanFontT"/>
            </a:endParaRPr>
          </a:p>
          <a:p>
            <a:pPr indent="90172"/>
            <a:r>
              <a:rPr lang="ja-JP" altLang="en-US" spc="-14" dirty="0">
                <a:latin typeface="Meiryo UI" panose="020B0604030504040204" pitchFamily="50" charset="-128"/>
                <a:ea typeface="Meiryo UI" panose="020B0604030504040204" pitchFamily="50" charset="-128"/>
                <a:cs typeface="AoyagiKouzanFontT"/>
              </a:rPr>
              <a:t>まず</a:t>
            </a:r>
            <a:r>
              <a:rPr lang="ja-JP" altLang="en-US" spc="-14" dirty="0">
                <a:latin typeface="Meiryo UI" panose="020B0604030504040204" pitchFamily="50" charset="-128"/>
                <a:ea typeface="Meiryo UI" panose="020B0604030504040204" pitchFamily="50" charset="-128"/>
              </a:rPr>
              <a:t>撮影に使う証明用写真撮影のアプリを決めます。</a:t>
            </a:r>
            <a:endParaRPr lang="en-US" altLang="ja-JP" spc="-14" dirty="0">
              <a:latin typeface="Meiryo UI" panose="020B0604030504040204" pitchFamily="50" charset="-128"/>
              <a:ea typeface="Meiryo UI" panose="020B0604030504040204" pitchFamily="50" charset="-128"/>
            </a:endParaRPr>
          </a:p>
          <a:p>
            <a:pPr indent="90172"/>
            <a:r>
              <a:rPr lang="ja-JP" altLang="en-US" spc="-14" dirty="0">
                <a:latin typeface="Meiryo UI" panose="020B0604030504040204" pitchFamily="50" charset="-128"/>
                <a:ea typeface="Meiryo UI" panose="020B0604030504040204" pitchFamily="50" charset="-128"/>
              </a:rPr>
              <a:t>様々なアプリがありますが、今回は「履歴書カメラ」というアプリを使って説明していきます。　</a:t>
            </a:r>
            <a:endParaRPr lang="en-US" altLang="ja-JP" spc="-14" dirty="0">
              <a:latin typeface="Meiryo UI" panose="020B0604030504040204" pitchFamily="50" charset="-128"/>
              <a:ea typeface="Meiryo UI" panose="020B0604030504040204" pitchFamily="50" charset="-128"/>
            </a:endParaRPr>
          </a:p>
          <a:p>
            <a:pPr indent="90172"/>
            <a:r>
              <a:rPr lang="ja-JP" altLang="en-US" spc="-14" dirty="0">
                <a:latin typeface="Meiryo UI" panose="020B0604030504040204" pitchFamily="50" charset="-128"/>
                <a:ea typeface="Meiryo UI" panose="020B0604030504040204" pitchFamily="50" charset="-128"/>
              </a:rPr>
              <a:t>「証明写真」で検索すると他のアプリも色々とみつかります。</a:t>
            </a:r>
            <a:r>
              <a:rPr lang="ja-JP" altLang="en-US" dirty="0">
                <a:latin typeface="Meiryo UI" panose="020B0604030504040204" pitchFamily="50" charset="-128"/>
                <a:ea typeface="Meiryo UI" panose="020B0604030504040204" pitchFamily="50" charset="-128"/>
              </a:rPr>
              <a:t>ご自身で使い易いアプリを</a:t>
            </a:r>
            <a:r>
              <a:rPr lang="ja-JP" altLang="en-US" spc="-14" dirty="0">
                <a:latin typeface="Meiryo UI" panose="020B0604030504040204" pitchFamily="50" charset="-128"/>
                <a:ea typeface="Meiryo UI" panose="020B0604030504040204" pitchFamily="50" charset="-128"/>
              </a:rPr>
              <a:t>ご利用ください。</a:t>
            </a:r>
            <a:endParaRPr lang="en-US" altLang="ja-JP" dirty="0"/>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11</a:t>
            </a:fld>
            <a:endParaRPr kumimoji="1" lang="ja-JP" altLang="en-US"/>
          </a:p>
        </p:txBody>
      </p:sp>
    </p:spTree>
    <p:extLst>
      <p:ext uri="{BB962C8B-B14F-4D97-AF65-F5344CB8AC3E}">
        <p14:creationId xmlns:p14="http://schemas.microsoft.com/office/powerpoint/2010/main" val="1916593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0"/>
            <a:endParaRPr lang="ja-JP" altLang="en-US" sz="11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12</a:t>
            </a:fld>
            <a:endParaRPr kumimoji="1" lang="ja-JP" altLang="en-US" dirty="0"/>
          </a:p>
        </p:txBody>
      </p:sp>
    </p:spTree>
    <p:extLst>
      <p:ext uri="{BB962C8B-B14F-4D97-AF65-F5344CB8AC3E}">
        <p14:creationId xmlns:p14="http://schemas.microsoft.com/office/powerpoint/2010/main" val="4243087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13</a:t>
            </a:fld>
            <a:endParaRPr kumimoji="1" lang="ja-JP" altLang="en-US"/>
          </a:p>
        </p:txBody>
      </p:sp>
    </p:spTree>
    <p:extLst>
      <p:ext uri="{BB962C8B-B14F-4D97-AF65-F5344CB8AC3E}">
        <p14:creationId xmlns:p14="http://schemas.microsoft.com/office/powerpoint/2010/main" val="470237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14</a:t>
            </a:fld>
            <a:endParaRPr kumimoji="1" lang="ja-JP" altLang="en-US"/>
          </a:p>
        </p:txBody>
      </p:sp>
      <p:sp>
        <p:nvSpPr>
          <p:cNvPr id="5" name="ノート プレースホルダー 2">
            <a:extLst>
              <a:ext uri="{FF2B5EF4-FFF2-40B4-BE49-F238E27FC236}">
                <a16:creationId xmlns:a16="http://schemas.microsoft.com/office/drawing/2014/main" id="{4E34895A-8D61-40F0-82B7-0B036A4F0437}"/>
              </a:ext>
            </a:extLst>
          </p:cNvPr>
          <p:cNvSpPr txBox="1">
            <a:spLocks/>
          </p:cNvSpPr>
          <p:nvPr/>
        </p:nvSpPr>
        <p:spPr>
          <a:xfrm>
            <a:off x="748420" y="6303594"/>
            <a:ext cx="5387811" cy="1639534"/>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r>
              <a:rPr lang="ja-JP" altLang="en-US" sz="1100" dirty="0">
                <a:latin typeface="Meiryo UI" panose="020B0604030504040204" pitchFamily="50" charset="-128"/>
                <a:ea typeface="Meiryo UI" panose="020B0604030504040204" pitchFamily="50" charset="-128"/>
              </a:rPr>
              <a:t>①写真撮影を行う際の注意点</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cs typeface="AoyagiKouzanFontT"/>
              </a:rPr>
              <a:t>　顔の位置は、適切な写真の例のように画面とバランスを考慮し撮影しもらってください。背景は無背景（白、薄い灰色、、青）が望ましいです。</a:t>
            </a:r>
            <a:endParaRPr lang="en-US" altLang="ja-JP" sz="1100" dirty="0">
              <a:latin typeface="Meiryo UI" panose="020B0604030504040204" pitchFamily="50" charset="-128"/>
              <a:ea typeface="Meiryo UI" panose="020B0604030504040204" pitchFamily="50" charset="-128"/>
              <a:cs typeface="AoyagiKouzanFontT"/>
            </a:endParaRPr>
          </a:p>
          <a:p>
            <a:pPr defTabSz="841449">
              <a:defRPr/>
            </a:pPr>
            <a:r>
              <a:rPr lang="ja-JP" altLang="en-US" sz="1100" dirty="0">
                <a:latin typeface="Meiryo UI" panose="020B0604030504040204" pitchFamily="50" charset="-128"/>
                <a:ea typeface="Meiryo UI" panose="020B0604030504040204" pitchFamily="50" charset="-128"/>
                <a:cs typeface="AoyagiKouzanFontT"/>
              </a:rPr>
              <a:t>撮影にあたり、適切な場所があれば誘導ください。</a:t>
            </a:r>
            <a:endParaRPr lang="en-US" altLang="ja-JP" sz="1100" dirty="0">
              <a:latin typeface="Meiryo UI" panose="020B0604030504040204" pitchFamily="50" charset="-128"/>
              <a:ea typeface="Meiryo UI" panose="020B0604030504040204" pitchFamily="50" charset="-128"/>
              <a:cs typeface="AoyagiKouzanFontT"/>
            </a:endParaRPr>
          </a:p>
          <a:p>
            <a:pPr marL="171436" indent="-171436" defTabSz="841449">
              <a:buFont typeface="Arial" panose="020B0604020202020204" pitchFamily="34" charset="0"/>
              <a:buChar char="•"/>
              <a:defRPr/>
            </a:pPr>
            <a:endParaRPr lang="en-US" altLang="ja-JP" sz="1100" dirty="0">
              <a:latin typeface="Meiryo UI" panose="020B0604030504040204" pitchFamily="50" charset="-128"/>
              <a:ea typeface="Meiryo UI" panose="020B0604030504040204" pitchFamily="50" charset="-128"/>
              <a:cs typeface="AoyagiKouzanFontT"/>
            </a:endParaRPr>
          </a:p>
          <a:p>
            <a:pPr marL="171436" indent="-171436">
              <a:buFont typeface="Arial" panose="020B0604020202020204" pitchFamily="34" charset="0"/>
              <a:buChar char="•"/>
            </a:pPr>
            <a:endParaRPr lang="en-US" altLang="ja-JP" dirty="0">
              <a:latin typeface="Meiryo UI" panose="020B0604030504040204" pitchFamily="50" charset="-128"/>
              <a:ea typeface="Meiryo UI" panose="020B0604030504040204" pitchFamily="50" charset="-128"/>
            </a:endParaRPr>
          </a:p>
          <a:p>
            <a:pPr marL="171436" indent="-171436">
              <a:buFont typeface="Arial" panose="020B0604020202020204" pitchFamily="34" charset="0"/>
              <a:buChar char="•"/>
            </a:pP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solidFill>
                <a:srgbClr val="FF0000"/>
              </a:solidFill>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28667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15</a:t>
            </a:fld>
            <a:endParaRPr kumimoji="1" lang="ja-JP" altLang="en-US"/>
          </a:p>
        </p:txBody>
      </p:sp>
      <p:sp>
        <p:nvSpPr>
          <p:cNvPr id="5" name="ノート プレースホルダー 2">
            <a:extLst>
              <a:ext uri="{FF2B5EF4-FFF2-40B4-BE49-F238E27FC236}">
                <a16:creationId xmlns:a16="http://schemas.microsoft.com/office/drawing/2014/main" id="{4E34895A-8D61-40F0-82B7-0B036A4F0437}"/>
              </a:ext>
            </a:extLst>
          </p:cNvPr>
          <p:cNvSpPr txBox="1">
            <a:spLocks/>
          </p:cNvSpPr>
          <p:nvPr/>
        </p:nvSpPr>
        <p:spPr>
          <a:xfrm>
            <a:off x="748420" y="6303594"/>
            <a:ext cx="5387811" cy="1639534"/>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r>
              <a:rPr lang="ja-JP" altLang="en-US" sz="1100" dirty="0">
                <a:latin typeface="Meiryo UI" panose="020B0604030504040204" pitchFamily="50" charset="-128"/>
                <a:ea typeface="Meiryo UI" panose="020B0604030504040204" pitchFamily="50" charset="-128"/>
              </a:rPr>
              <a:t>①写真撮影を行う際の注意点</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cs typeface="AoyagiKouzanFontT"/>
              </a:rPr>
              <a:t>　顔の位置は、適切な写真の例のように画面とバランスを考慮し撮影しもらってください。背景は無背景（白、薄い灰色、、青）が望ましいです。</a:t>
            </a:r>
            <a:endParaRPr lang="en-US" altLang="ja-JP" sz="1100" dirty="0">
              <a:latin typeface="Meiryo UI" panose="020B0604030504040204" pitchFamily="50" charset="-128"/>
              <a:ea typeface="Meiryo UI" panose="020B0604030504040204" pitchFamily="50" charset="-128"/>
              <a:cs typeface="AoyagiKouzanFontT"/>
            </a:endParaRPr>
          </a:p>
          <a:p>
            <a:pPr defTabSz="841449">
              <a:defRPr/>
            </a:pPr>
            <a:r>
              <a:rPr lang="ja-JP" altLang="en-US" sz="1100" dirty="0">
                <a:latin typeface="Meiryo UI" panose="020B0604030504040204" pitchFamily="50" charset="-128"/>
                <a:ea typeface="Meiryo UI" panose="020B0604030504040204" pitchFamily="50" charset="-128"/>
                <a:cs typeface="AoyagiKouzanFontT"/>
              </a:rPr>
              <a:t>撮影にあたり、適切な場所があれば誘導ください。</a:t>
            </a:r>
            <a:endParaRPr lang="en-US" altLang="ja-JP" sz="1100" dirty="0">
              <a:latin typeface="Meiryo UI" panose="020B0604030504040204" pitchFamily="50" charset="-128"/>
              <a:ea typeface="Meiryo UI" panose="020B0604030504040204" pitchFamily="50" charset="-128"/>
              <a:cs typeface="AoyagiKouzanFontT"/>
            </a:endParaRPr>
          </a:p>
          <a:p>
            <a:pPr marL="171436" indent="-171436" defTabSz="841449">
              <a:buFont typeface="Arial" panose="020B0604020202020204" pitchFamily="34" charset="0"/>
              <a:buChar char="•"/>
              <a:defRPr/>
            </a:pPr>
            <a:endParaRPr lang="en-US" altLang="ja-JP" sz="1100" dirty="0">
              <a:latin typeface="Meiryo UI" panose="020B0604030504040204" pitchFamily="50" charset="-128"/>
              <a:ea typeface="Meiryo UI" panose="020B0604030504040204" pitchFamily="50" charset="-128"/>
              <a:cs typeface="AoyagiKouzanFontT"/>
            </a:endParaRPr>
          </a:p>
          <a:p>
            <a:pPr marL="171436" indent="-171436">
              <a:buFont typeface="Arial" panose="020B0604020202020204" pitchFamily="34" charset="0"/>
              <a:buChar char="•"/>
            </a:pPr>
            <a:endParaRPr lang="en-US" altLang="ja-JP" dirty="0">
              <a:latin typeface="Meiryo UI" panose="020B0604030504040204" pitchFamily="50" charset="-128"/>
              <a:ea typeface="Meiryo UI" panose="020B0604030504040204" pitchFamily="50" charset="-128"/>
            </a:endParaRPr>
          </a:p>
          <a:p>
            <a:pPr marL="171436" indent="-171436">
              <a:buFont typeface="Arial" panose="020B0604020202020204" pitchFamily="34" charset="0"/>
              <a:buChar char="•"/>
            </a:pP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solidFill>
                <a:srgbClr val="FF0000"/>
              </a:solidFill>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5664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16</a:t>
            </a:fld>
            <a:endParaRPr kumimoji="1" lang="ja-JP" altLang="en-US"/>
          </a:p>
        </p:txBody>
      </p:sp>
    </p:spTree>
    <p:extLst>
      <p:ext uri="{BB962C8B-B14F-4D97-AF65-F5344CB8AC3E}">
        <p14:creationId xmlns:p14="http://schemas.microsoft.com/office/powerpoint/2010/main" val="1413056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17</a:t>
            </a:fld>
            <a:endParaRPr kumimoji="1" lang="ja-JP" altLang="en-US"/>
          </a:p>
        </p:txBody>
      </p:sp>
      <p:sp>
        <p:nvSpPr>
          <p:cNvPr id="5" name="ノート プレースホルダー 2">
            <a:extLst>
              <a:ext uri="{FF2B5EF4-FFF2-40B4-BE49-F238E27FC236}">
                <a16:creationId xmlns:a16="http://schemas.microsoft.com/office/drawing/2014/main" id="{B7997224-D078-4D85-9ECB-92BB2A74536F}"/>
              </a:ext>
            </a:extLst>
          </p:cNvPr>
          <p:cNvSpPr txBox="1">
            <a:spLocks/>
          </p:cNvSpPr>
          <p:nvPr/>
        </p:nvSpPr>
        <p:spPr>
          <a:xfrm>
            <a:off x="673976" y="7648330"/>
            <a:ext cx="5387811" cy="1146219"/>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pPr defTabSz="841449">
              <a:defRPr/>
            </a:pPr>
            <a:r>
              <a:rPr lang="ja-JP" altLang="en-US" sz="1100" dirty="0">
                <a:latin typeface="Meiryo UI" panose="020B0604030504040204" pitchFamily="50" charset="-128"/>
                <a:ea typeface="Meiryo UI" panose="020B0604030504040204" pitchFamily="50" charset="-128"/>
              </a:rPr>
              <a:t>①</a:t>
            </a:r>
            <a:r>
              <a:rPr lang="en-US" altLang="ja-JP" sz="1100" dirty="0">
                <a:latin typeface="Meiryo UI" panose="020B0604030504040204" pitchFamily="50" charset="-128"/>
                <a:ea typeface="Meiryo UI" panose="020B0604030504040204" pitchFamily="50" charset="-128"/>
              </a:rPr>
              <a:t>QR</a:t>
            </a:r>
            <a:r>
              <a:rPr lang="ja-JP" altLang="en-US" sz="1100" dirty="0">
                <a:latin typeface="Meiryo UI" panose="020B0604030504040204" pitchFamily="50" charset="-128"/>
                <a:ea typeface="Meiryo UI" panose="020B0604030504040204" pitchFamily="50" charset="-128"/>
              </a:rPr>
              <a:t>コードを読取りアプリについて</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cs typeface="Times New Roman" panose="02020603050405020304" pitchFamily="18" charset="0"/>
              </a:rPr>
              <a:t>QR</a:t>
            </a:r>
            <a:r>
              <a:rPr lang="ja-JP" altLang="ja-JP" sz="1100" dirty="0">
                <a:latin typeface="Meiryo UI" panose="020B0604030504040204" pitchFamily="50" charset="-128"/>
                <a:ea typeface="Meiryo UI" panose="020B0604030504040204" pitchFamily="50" charset="-128"/>
                <a:cs typeface="Times New Roman" panose="02020603050405020304" pitchFamily="18" charset="0"/>
              </a:rPr>
              <a:t>コード読取りアプリについては、個別のアプリの利用の強制や強い誘導等は行わないでください。</a:t>
            </a:r>
            <a:endParaRPr lang="en-US" altLang="ja-JP" sz="11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189998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89669"/>
            <a:r>
              <a:rPr lang="en-US" altLang="ja-JP" dirty="0">
                <a:latin typeface="Meiryo UI" panose="020B0604030504040204" pitchFamily="50" charset="-128"/>
                <a:ea typeface="Meiryo UI" panose="020B0604030504040204" pitchFamily="50" charset="-128"/>
                <a:cs typeface="AoyagiKouzanFontT"/>
              </a:rPr>
              <a:t>【</a:t>
            </a:r>
            <a:r>
              <a:rPr lang="ja-JP" altLang="en-US" dirty="0">
                <a:latin typeface="Meiryo UI" panose="020B0604030504040204" pitchFamily="50" charset="-128"/>
                <a:ea typeface="Meiryo UI" panose="020B0604030504040204" pitchFamily="50" charset="-128"/>
                <a:cs typeface="AoyagiKouzanFontT"/>
              </a:rPr>
              <a:t>説明原稿</a:t>
            </a:r>
            <a:r>
              <a:rPr lang="en-US" altLang="ja-JP" dirty="0">
                <a:latin typeface="Meiryo UI" panose="020B0604030504040204" pitchFamily="50" charset="-128"/>
                <a:ea typeface="Meiryo UI" panose="020B0604030504040204" pitchFamily="50" charset="-128"/>
                <a:cs typeface="AoyagiKouzanFontT"/>
              </a:rPr>
              <a:t>】</a:t>
            </a:r>
          </a:p>
          <a:p>
            <a:pPr indent="89669"/>
            <a:r>
              <a:rPr lang="en-US" altLang="ja-JP" dirty="0">
                <a:latin typeface="Meiryo UI" panose="020B0604030504040204" pitchFamily="50" charset="-128"/>
                <a:ea typeface="Meiryo UI" panose="020B0604030504040204" pitchFamily="50" charset="-128"/>
                <a:cs typeface="AoyagiKouzanFontT"/>
              </a:rPr>
              <a:t>iPhone</a:t>
            </a:r>
            <a:r>
              <a:rPr lang="ja-JP" altLang="en-US" dirty="0">
                <a:latin typeface="Meiryo UI" panose="020B0604030504040204" pitchFamily="50" charset="-128"/>
                <a:ea typeface="Meiryo UI" panose="020B0604030504040204" pitchFamily="50" charset="-128"/>
                <a:cs typeface="AoyagiKouzanFontT"/>
              </a:rPr>
              <a:t>の場合は、</a:t>
            </a:r>
            <a:r>
              <a:rPr lang="en-US" altLang="ja-JP" dirty="0">
                <a:latin typeface="Meiryo UI" panose="020B0604030504040204" pitchFamily="50" charset="-128"/>
                <a:ea typeface="Meiryo UI" panose="020B0604030504040204" pitchFamily="50" charset="-128"/>
                <a:cs typeface="AoyagiKouzanFontT"/>
              </a:rPr>
              <a:t>iPhone</a:t>
            </a:r>
            <a:r>
              <a:rPr lang="ja-JP" altLang="en-US" dirty="0">
                <a:latin typeface="Meiryo UI" panose="020B0604030504040204" pitchFamily="50" charset="-128"/>
                <a:ea typeface="Meiryo UI" panose="020B0604030504040204" pitchFamily="50" charset="-128"/>
                <a:cs typeface="AoyagiKouzanFontT"/>
              </a:rPr>
              <a:t>のカメラ機能を使います。</a:t>
            </a:r>
            <a:endParaRPr lang="en-US" altLang="ja-JP" dirty="0">
              <a:latin typeface="Meiryo UI" panose="020B0604030504040204" pitchFamily="50" charset="-128"/>
              <a:ea typeface="Meiryo UI" panose="020B0604030504040204" pitchFamily="50" charset="-128"/>
              <a:cs typeface="AoyagiKouzanFontT"/>
            </a:endParaRPr>
          </a:p>
          <a:p>
            <a:pPr indent="89669"/>
            <a:endParaRPr lang="en-US" altLang="ja-JP" dirty="0">
              <a:latin typeface="Meiryo UI" panose="020B0604030504040204" pitchFamily="50" charset="-128"/>
              <a:ea typeface="Meiryo UI" panose="020B0604030504040204" pitchFamily="50" charset="-128"/>
              <a:cs typeface="AoyagiKouzanFontT"/>
            </a:endParaRPr>
          </a:p>
          <a:p>
            <a:pPr indent="89669"/>
            <a:r>
              <a:rPr kumimoji="1" lang="ja-JP" altLang="en-US" kern="1200" dirty="0">
                <a:effectLst/>
                <a:latin typeface="Meiryo UI" panose="020B0604030504040204" pitchFamily="50" charset="-128"/>
                <a:ea typeface="Meiryo UI" panose="020B0604030504040204" pitchFamily="50" charset="-128"/>
              </a:rPr>
              <a:t>①「カメラ」のアイコンをタップしてください。</a:t>
            </a:r>
            <a:endParaRPr kumimoji="1" lang="en-US" altLang="ja-JP" kern="1200" dirty="0">
              <a:effectLst/>
              <a:latin typeface="Meiryo UI" panose="020B0604030504040204" pitchFamily="50" charset="-128"/>
              <a:ea typeface="Meiryo UI" panose="020B0604030504040204" pitchFamily="50" charset="-128"/>
            </a:endParaRPr>
          </a:p>
          <a:p>
            <a:pPr indent="89669"/>
            <a:r>
              <a:rPr kumimoji="1" lang="ja-JP" altLang="en-US" kern="1200" dirty="0">
                <a:effectLst/>
                <a:latin typeface="Meiryo UI" panose="020B0604030504040204" pitchFamily="50" charset="-128"/>
                <a:ea typeface="Meiryo UI" panose="020B0604030504040204" pitchFamily="50" charset="-128"/>
              </a:rPr>
              <a:t>②個人番号カード交付申請書に印刷されたＱＲコードを読取ってください。</a:t>
            </a:r>
            <a:endParaRPr kumimoji="1" lang="en-US" altLang="ja-JP" kern="1200" dirty="0">
              <a:effectLst/>
              <a:latin typeface="Meiryo UI" panose="020B0604030504040204" pitchFamily="50" charset="-128"/>
              <a:ea typeface="Meiryo UI" panose="020B0604030504040204" pitchFamily="50" charset="-128"/>
            </a:endParaRPr>
          </a:p>
          <a:p>
            <a:pPr indent="89669"/>
            <a:r>
              <a:rPr kumimoji="1" lang="ja-JP" altLang="en-US" kern="1200" dirty="0">
                <a:effectLst/>
                <a:latin typeface="Meiryo UI" panose="020B0604030504040204" pitchFamily="50" charset="-128"/>
                <a:ea typeface="Meiryo UI" panose="020B0604030504040204" pitchFamily="50" charset="-128"/>
              </a:rPr>
              <a:t>　</a:t>
            </a:r>
            <a:r>
              <a:rPr kumimoji="1" lang="ja-JP" altLang="ja-JP" kern="1200" dirty="0">
                <a:effectLst/>
                <a:latin typeface="Meiryo UI" panose="020B0604030504040204" pitchFamily="50" charset="-128"/>
                <a:ea typeface="Meiryo UI" panose="020B0604030504040204" pitchFamily="50" charset="-128"/>
              </a:rPr>
              <a:t>画面上に</a:t>
            </a:r>
            <a:r>
              <a:rPr kumimoji="1" lang="ja-JP" altLang="en-US" kern="1200" dirty="0">
                <a:effectLst/>
                <a:latin typeface="Meiryo UI" panose="020B0604030504040204" pitchFamily="50" charset="-128"/>
                <a:ea typeface="Meiryo UI" panose="020B0604030504040204" pitchFamily="50" charset="-128"/>
              </a:rPr>
              <a:t>「</a:t>
            </a:r>
            <a:r>
              <a:rPr kumimoji="1" lang="en-US" altLang="ja-JP" kern="1200" dirty="0">
                <a:effectLst/>
                <a:latin typeface="Meiryo UI" panose="020B0604030504040204" pitchFamily="50" charset="-128"/>
                <a:ea typeface="Meiryo UI" panose="020B0604030504040204" pitchFamily="50" charset="-128"/>
              </a:rPr>
              <a:t>Safari</a:t>
            </a:r>
            <a:r>
              <a:rPr kumimoji="1" lang="ja-JP" altLang="ja-JP" kern="1200" dirty="0">
                <a:effectLst/>
                <a:latin typeface="Meiryo UI" panose="020B0604030504040204" pitchFamily="50" charset="-128"/>
                <a:ea typeface="Meiryo UI" panose="020B0604030504040204" pitchFamily="50" charset="-128"/>
              </a:rPr>
              <a:t>で開く」</a:t>
            </a:r>
            <a:r>
              <a:rPr kumimoji="1" lang="ja-JP" altLang="en-US" kern="1200" dirty="0">
                <a:effectLst/>
                <a:latin typeface="Meiryo UI" panose="020B0604030504040204" pitchFamily="50" charset="-128"/>
                <a:ea typeface="Meiryo UI" panose="020B0604030504040204" pitchFamily="50" charset="-128"/>
              </a:rPr>
              <a:t>指示</a:t>
            </a:r>
            <a:r>
              <a:rPr kumimoji="1" lang="ja-JP" altLang="ja-JP" kern="1200" dirty="0">
                <a:effectLst/>
                <a:latin typeface="Meiryo UI" panose="020B0604030504040204" pitchFamily="50" charset="-128"/>
                <a:ea typeface="Meiryo UI" panose="020B0604030504040204" pitchFamily="50" charset="-128"/>
              </a:rPr>
              <a:t>が表示されます。</a:t>
            </a:r>
            <a:endParaRPr kumimoji="1" lang="en-US" altLang="ja-JP" kern="1200" dirty="0">
              <a:effectLst/>
              <a:latin typeface="Meiryo UI" panose="020B0604030504040204" pitchFamily="50" charset="-128"/>
              <a:ea typeface="Meiryo UI" panose="020B0604030504040204" pitchFamily="50" charset="-128"/>
            </a:endParaRPr>
          </a:p>
          <a:p>
            <a:pPr indent="89669"/>
            <a:r>
              <a:rPr kumimoji="1" lang="ja-JP" altLang="en-US" kern="1200" dirty="0">
                <a:effectLst/>
                <a:latin typeface="Meiryo UI" panose="020B0604030504040204" pitchFamily="50" charset="-128"/>
                <a:ea typeface="Meiryo UI" panose="020B0604030504040204" pitchFamily="50" charset="-128"/>
              </a:rPr>
              <a:t>　</a:t>
            </a:r>
            <a:r>
              <a:rPr kumimoji="1" lang="ja-JP" altLang="ja-JP" kern="1200" dirty="0">
                <a:effectLst/>
                <a:latin typeface="Meiryo UI" panose="020B0604030504040204" pitchFamily="50" charset="-128"/>
                <a:ea typeface="Meiryo UI" panose="020B0604030504040204" pitchFamily="50" charset="-128"/>
              </a:rPr>
              <a:t>それをタップ</a:t>
            </a:r>
            <a:r>
              <a:rPr kumimoji="1" lang="ja-JP" altLang="en-US" kern="1200" dirty="0">
                <a:effectLst/>
                <a:latin typeface="Meiryo UI" panose="020B0604030504040204" pitchFamily="50" charset="-128"/>
                <a:ea typeface="Meiryo UI" panose="020B0604030504040204" pitchFamily="50" charset="-128"/>
              </a:rPr>
              <a:t>すると</a:t>
            </a:r>
            <a:r>
              <a:rPr kumimoji="1" lang="en-US" altLang="ja-JP" kern="1200" dirty="0">
                <a:effectLst/>
                <a:latin typeface="Meiryo UI" panose="020B0604030504040204" pitchFamily="50" charset="-128"/>
                <a:ea typeface="Meiryo UI" panose="020B0604030504040204" pitchFamily="50" charset="-128"/>
              </a:rPr>
              <a:t>Safari</a:t>
            </a:r>
            <a:r>
              <a:rPr kumimoji="1" lang="ja-JP" altLang="ja-JP" kern="1200" dirty="0">
                <a:effectLst/>
                <a:latin typeface="Meiryo UI" panose="020B0604030504040204" pitchFamily="50" charset="-128"/>
                <a:ea typeface="Meiryo UI" panose="020B0604030504040204" pitchFamily="50" charset="-128"/>
              </a:rPr>
              <a:t>が起動し</a:t>
            </a:r>
            <a:r>
              <a:rPr kumimoji="1" lang="ja-JP" altLang="en-US" kern="1200" dirty="0">
                <a:effectLst/>
                <a:latin typeface="Meiryo UI" panose="020B0604030504040204" pitchFamily="50" charset="-128"/>
                <a:ea typeface="Meiryo UI" panose="020B0604030504040204" pitchFamily="50" charset="-128"/>
              </a:rPr>
              <a:t>、マイナンバーカード申請のページ</a:t>
            </a:r>
            <a:r>
              <a:rPr kumimoji="1" lang="ja-JP" altLang="en-US" strike="noStrike" kern="1200" dirty="0">
                <a:effectLst/>
                <a:latin typeface="Meiryo UI" panose="020B0604030504040204" pitchFamily="50" charset="-128"/>
                <a:ea typeface="Meiryo UI" panose="020B0604030504040204" pitchFamily="50" charset="-128"/>
              </a:rPr>
              <a:t>に</a:t>
            </a:r>
            <a:r>
              <a:rPr kumimoji="1" lang="ja-JP" altLang="en-US" kern="1200" dirty="0">
                <a:effectLst/>
                <a:latin typeface="Meiryo UI" panose="020B0604030504040204" pitchFamily="50" charset="-128"/>
                <a:ea typeface="Meiryo UI" panose="020B0604030504040204" pitchFamily="50" charset="-128"/>
              </a:rPr>
              <a:t>接続されます。</a:t>
            </a:r>
            <a:endParaRPr kumimoji="1" lang="en-US" altLang="ja-JP" kern="1200" dirty="0">
              <a:effectLst/>
              <a:latin typeface="Meiryo UI" panose="020B0604030504040204" pitchFamily="50" charset="-128"/>
              <a:ea typeface="Meiryo UI" panose="020B0604030504040204" pitchFamily="50" charset="-128"/>
            </a:endParaRPr>
          </a:p>
          <a:p>
            <a:pPr indent="89669"/>
            <a:endParaRPr kumimoji="1" lang="en-US" altLang="ja-JP" kern="1200" dirty="0">
              <a:effectLst/>
              <a:latin typeface="Meiryo UI" panose="020B0604030504040204" pitchFamily="50" charset="-128"/>
              <a:ea typeface="Meiryo UI" panose="020B0604030504040204" pitchFamily="50" charset="-128"/>
            </a:endParaRPr>
          </a:p>
          <a:p>
            <a:pPr indent="89669"/>
            <a:r>
              <a:rPr kumimoji="1" lang="ja-JP" altLang="en-US" kern="1200" dirty="0">
                <a:effectLst/>
                <a:latin typeface="Meiryo UI" panose="020B0604030504040204" pitchFamily="50" charset="-128"/>
                <a:ea typeface="Meiryo UI" panose="020B0604030504040204" pitchFamily="50" charset="-128"/>
              </a:rPr>
              <a:t>ご自身で使用しているアプリがあれば、もちろんそちらをお使いいただいても構いません。</a:t>
            </a:r>
            <a:endParaRPr lang="ja-JP" altLang="ja-JP" dirty="0">
              <a:latin typeface="Meiryo UI" panose="020B0604030504040204" pitchFamily="50" charset="-128"/>
              <a:ea typeface="Meiryo UI" panose="020B0604030504040204" pitchFamily="50" charset="-128"/>
            </a:endParaRPr>
          </a:p>
          <a:p>
            <a:pPr indent="89976"/>
            <a:endParaRPr lang="ja-JP"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18</a:t>
            </a:fld>
            <a:endParaRPr kumimoji="1" lang="ja-JP" altLang="en-US"/>
          </a:p>
        </p:txBody>
      </p:sp>
    </p:spTree>
    <p:extLst>
      <p:ext uri="{BB962C8B-B14F-4D97-AF65-F5344CB8AC3E}">
        <p14:creationId xmlns:p14="http://schemas.microsoft.com/office/powerpoint/2010/main" val="3678565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0795" indent="0">
              <a:spcBef>
                <a:spcPts val="211"/>
              </a:spcBef>
              <a:tabLst>
                <a:tab pos="339502" algn="l"/>
              </a:tabLst>
            </a:pPr>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19</a:t>
            </a:fld>
            <a:endParaRPr kumimoji="1" lang="ja-JP" altLang="en-US"/>
          </a:p>
        </p:txBody>
      </p:sp>
    </p:spTree>
    <p:extLst>
      <p:ext uri="{BB962C8B-B14F-4D97-AF65-F5344CB8AC3E}">
        <p14:creationId xmlns:p14="http://schemas.microsoft.com/office/powerpoint/2010/main" val="954999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2</a:t>
            </a:fld>
            <a:endParaRPr kumimoji="1" lang="ja-JP" altLang="en-US" dirty="0"/>
          </a:p>
        </p:txBody>
      </p:sp>
      <p:sp>
        <p:nvSpPr>
          <p:cNvPr id="6" name="ノート プレースホルダー 5"/>
          <p:cNvSpPr>
            <a:spLocks noGrp="1"/>
          </p:cNvSpPr>
          <p:nvPr>
            <p:ph type="body" sz="quarter" idx="11"/>
          </p:nvPr>
        </p:nvSpPr>
        <p:spPr/>
        <p:txBody>
          <a:bodyPr/>
          <a:lstStyle/>
          <a:p>
            <a:endParaRPr kumimoji="1" lang="ja-JP" altLang="en-US" dirty="0"/>
          </a:p>
        </p:txBody>
      </p:sp>
    </p:spTree>
    <p:extLst>
      <p:ext uri="{BB962C8B-B14F-4D97-AF65-F5344CB8AC3E}">
        <p14:creationId xmlns:p14="http://schemas.microsoft.com/office/powerpoint/2010/main" val="1570673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0"/>
            <a:endParaRPr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20</a:t>
            </a:fld>
            <a:endParaRPr kumimoji="1" lang="ja-JP" altLang="en-US"/>
          </a:p>
        </p:txBody>
      </p:sp>
      <p:sp>
        <p:nvSpPr>
          <p:cNvPr id="5" name="ノート プレースホルダー 2">
            <a:extLst>
              <a:ext uri="{FF2B5EF4-FFF2-40B4-BE49-F238E27FC236}">
                <a16:creationId xmlns:a16="http://schemas.microsoft.com/office/drawing/2014/main" id="{B0F6FFB9-B279-45D7-9EDF-7550ECEF2342}"/>
              </a:ext>
            </a:extLst>
          </p:cNvPr>
          <p:cNvSpPr txBox="1">
            <a:spLocks/>
          </p:cNvSpPr>
          <p:nvPr/>
        </p:nvSpPr>
        <p:spPr>
          <a:xfrm>
            <a:off x="685801" y="8282288"/>
            <a:ext cx="5387811" cy="1146219"/>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pPr defTabSz="841449">
              <a:defRPr/>
            </a:pPr>
            <a:r>
              <a:rPr lang="ja-JP" altLang="en-US" sz="1100" dirty="0">
                <a:latin typeface="Meiryo UI" panose="020B0604030504040204" pitchFamily="50" charset="-128"/>
                <a:ea typeface="Meiryo UI" panose="020B0604030504040204" pitchFamily="50" charset="-128"/>
              </a:rPr>
              <a:t>①メールアドレスの登録の際の注意点</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　</a:t>
            </a:r>
            <a:r>
              <a:rPr lang="ja-JP" altLang="ja-JP" sz="1100" dirty="0">
                <a:latin typeface="Meiryo UI" panose="020B0604030504040204" pitchFamily="50" charset="-128"/>
                <a:ea typeface="Meiryo UI" panose="020B0604030504040204" pitchFamily="50" charset="-128"/>
                <a:cs typeface="Times New Roman" panose="02020603050405020304" pitchFamily="18" charset="0"/>
              </a:rPr>
              <a:t>受講者がメールアドレスの登録を行う際、スマートフォン等に表示された受講者のメールアドレスを見ることのないよう注意してください。</a:t>
            </a:r>
            <a:endParaRPr lang="en-US" altLang="ja-JP" sz="11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02329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0"/>
            <a:endParaRPr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21</a:t>
            </a:fld>
            <a:endParaRPr kumimoji="1" lang="ja-JP" altLang="en-US"/>
          </a:p>
        </p:txBody>
      </p:sp>
      <p:sp>
        <p:nvSpPr>
          <p:cNvPr id="5" name="ノート プレースホルダー 2">
            <a:extLst>
              <a:ext uri="{FF2B5EF4-FFF2-40B4-BE49-F238E27FC236}">
                <a16:creationId xmlns:a16="http://schemas.microsoft.com/office/drawing/2014/main" id="{B2959DED-CD0E-4FAC-BAA3-D86EE95B9D7C}"/>
              </a:ext>
            </a:extLst>
          </p:cNvPr>
          <p:cNvSpPr txBox="1">
            <a:spLocks/>
          </p:cNvSpPr>
          <p:nvPr/>
        </p:nvSpPr>
        <p:spPr>
          <a:xfrm>
            <a:off x="673976" y="7215690"/>
            <a:ext cx="5387811" cy="2010860"/>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pPr defTabSz="841449">
              <a:defRPr/>
            </a:pPr>
            <a:r>
              <a:rPr lang="ja-JP" altLang="en-US" sz="1100" dirty="0">
                <a:latin typeface="Meiryo UI" panose="020B0604030504040204" pitchFamily="50" charset="-128"/>
                <a:ea typeface="Meiryo UI" panose="020B0604030504040204" pitchFamily="50" charset="-128"/>
              </a:rPr>
              <a:t>①メールアドレスの受信の際の注意点</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　</a:t>
            </a:r>
            <a:r>
              <a:rPr lang="ja-JP" altLang="ja-JP" sz="1100" dirty="0">
                <a:latin typeface="Meiryo UI" panose="020B0604030504040204" pitchFamily="50" charset="-128"/>
                <a:ea typeface="Meiryo UI" panose="020B0604030504040204" pitchFamily="50" charset="-128"/>
                <a:cs typeface="Times New Roman" panose="02020603050405020304" pitchFamily="18" charset="0"/>
              </a:rPr>
              <a:t>受講者がメール</a:t>
            </a:r>
            <a:r>
              <a:rPr lang="ja-JP" altLang="en-US" sz="1100" dirty="0">
                <a:latin typeface="Meiryo UI" panose="020B0604030504040204" pitchFamily="50" charset="-128"/>
                <a:ea typeface="Meiryo UI" panose="020B0604030504040204" pitchFamily="50" charset="-128"/>
                <a:cs typeface="Times New Roman" panose="02020603050405020304" pitchFamily="18" charset="0"/>
              </a:rPr>
              <a:t>の受信を行う際、</a:t>
            </a:r>
            <a:r>
              <a:rPr lang="ja-JP" altLang="ja-JP" sz="1100" dirty="0">
                <a:latin typeface="Meiryo UI" panose="020B0604030504040204" pitchFamily="50" charset="-128"/>
                <a:ea typeface="Meiryo UI" panose="020B0604030504040204" pitchFamily="50" charset="-128"/>
                <a:cs typeface="Times New Roman" panose="02020603050405020304" pitchFamily="18" charset="0"/>
              </a:rPr>
              <a:t>スマートフォン等に表示された受講者のメールアドレス</a:t>
            </a:r>
            <a:r>
              <a:rPr lang="ja-JP" altLang="en-US" sz="1100" dirty="0">
                <a:latin typeface="Meiryo UI" panose="020B0604030504040204" pitchFamily="50" charset="-128"/>
                <a:ea typeface="Meiryo UI" panose="020B0604030504040204" pitchFamily="50" charset="-128"/>
                <a:cs typeface="Times New Roman" panose="02020603050405020304" pitchFamily="18" charset="0"/>
              </a:rPr>
              <a:t>等を見ることの</a:t>
            </a:r>
            <a:r>
              <a:rPr lang="ja-JP" altLang="ja-JP" sz="1100" dirty="0">
                <a:latin typeface="Meiryo UI" panose="020B0604030504040204" pitchFamily="50" charset="-128"/>
                <a:ea typeface="Meiryo UI" panose="020B0604030504040204" pitchFamily="50" charset="-128"/>
                <a:cs typeface="Times New Roman" panose="02020603050405020304" pitchFamily="18" charset="0"/>
              </a:rPr>
              <a:t>ないよう注意してください。</a:t>
            </a:r>
            <a:endParaRPr lang="en-US" altLang="ja-JP" sz="1100" dirty="0">
              <a:latin typeface="Meiryo UI" panose="020B0604030504040204" pitchFamily="50" charset="-128"/>
              <a:ea typeface="Meiryo UI" panose="020B0604030504040204" pitchFamily="50" charset="-128"/>
              <a:cs typeface="Times New Roman" panose="02020603050405020304" pitchFamily="18" charset="0"/>
            </a:endParaRPr>
          </a:p>
          <a:p>
            <a:pPr defTabSz="841449">
              <a:defRPr/>
            </a:pPr>
            <a:endParaRPr lang="en-US" altLang="ja-JP" sz="1100" dirty="0">
              <a:latin typeface="Meiryo UI" panose="020B0604030504040204" pitchFamily="50" charset="-128"/>
              <a:ea typeface="Meiryo UI" panose="020B0604030504040204" pitchFamily="50" charset="-128"/>
              <a:cs typeface="Times New Roman" panose="02020603050405020304" pitchFamily="18" charset="0"/>
            </a:endParaRPr>
          </a:p>
          <a:p>
            <a:pPr defTabSz="841449">
              <a:defRPr/>
            </a:pPr>
            <a:r>
              <a:rPr lang="ja-JP" altLang="en-US" sz="1100" dirty="0">
                <a:solidFill>
                  <a:srgbClr val="FF0000"/>
                </a:solidFill>
                <a:latin typeface="Meiryo UI" panose="020B0604030504040204" pitchFamily="50" charset="-128"/>
                <a:ea typeface="Meiryo UI" panose="020B0604030504040204" pitchFamily="50" charset="-128"/>
                <a:cs typeface="Times New Roman" panose="02020603050405020304" pitchFamily="18" charset="0"/>
              </a:rPr>
              <a:t>②メールが届かない場合</a:t>
            </a:r>
            <a:endParaRPr lang="en-US" altLang="ja-JP" sz="1100" dirty="0">
              <a:solidFill>
                <a:srgbClr val="FF0000"/>
              </a:solidFill>
              <a:latin typeface="Meiryo UI" panose="020B0604030504040204" pitchFamily="50" charset="-128"/>
              <a:ea typeface="Meiryo UI" panose="020B0604030504040204" pitchFamily="50" charset="-128"/>
              <a:cs typeface="Times New Roman" panose="02020603050405020304" pitchFamily="18" charset="0"/>
            </a:endParaRPr>
          </a:p>
          <a:p>
            <a:pPr defTabSz="841449">
              <a:defRPr/>
            </a:pPr>
            <a:r>
              <a:rPr lang="ja-JP" altLang="en-US" sz="1100" dirty="0">
                <a:latin typeface="Meiryo UI" panose="020B0604030504040204" pitchFamily="50" charset="-128"/>
                <a:ea typeface="Meiryo UI" panose="020B0604030504040204" pitchFamily="50" charset="-128"/>
                <a:cs typeface="Times New Roman" panose="02020603050405020304" pitchFamily="18" charset="0"/>
              </a:rPr>
              <a:t>　登録したメールアドレスが正しいアドレスか否か確認ください。それでも届かない場合は、メールの設定の問題かもしれないで、</a:t>
            </a:r>
            <a:r>
              <a:rPr lang="ja-JP" altLang="en-US" sz="1100" b="0" i="0" dirty="0">
                <a:solidFill>
                  <a:srgbClr val="221814"/>
                </a:solidFill>
                <a:effectLst/>
                <a:latin typeface="Meiryo UI" panose="020B0604030504040204" pitchFamily="50" charset="-128"/>
                <a:ea typeface="Meiryo UI" panose="020B0604030504040204" pitchFamily="50" charset="-128"/>
              </a:rPr>
              <a:t>地方公共団体情報システム機構（</a:t>
            </a:r>
            <a:r>
              <a:rPr lang="en-US" altLang="ja-JP" sz="1100" b="0" i="0" dirty="0">
                <a:solidFill>
                  <a:srgbClr val="221814"/>
                </a:solidFill>
                <a:effectLst/>
                <a:latin typeface="Meiryo UI" panose="020B0604030504040204" pitchFamily="50" charset="-128"/>
                <a:ea typeface="Meiryo UI" panose="020B0604030504040204" pitchFamily="50" charset="-128"/>
              </a:rPr>
              <a:t>J-LIS</a:t>
            </a:r>
            <a:r>
              <a:rPr lang="ja-JP" altLang="en-US" sz="1100" b="0" i="0" dirty="0">
                <a:solidFill>
                  <a:srgbClr val="221814"/>
                </a:solidFill>
                <a:effectLst/>
                <a:latin typeface="Meiryo UI" panose="020B0604030504040204" pitchFamily="50" charset="-128"/>
                <a:ea typeface="Meiryo UI" panose="020B0604030504040204" pitchFamily="50" charset="-128"/>
              </a:rPr>
              <a:t>）の</a:t>
            </a:r>
            <a:r>
              <a:rPr lang="ja-JP" altLang="en-US" sz="1100" dirty="0">
                <a:latin typeface="Meiryo UI" panose="020B0604030504040204" pitchFamily="50" charset="-128"/>
                <a:ea typeface="Meiryo UI" panose="020B0604030504040204" pitchFamily="50" charset="-128"/>
                <a:cs typeface="Times New Roman" panose="02020603050405020304" pitchFamily="18" charset="0"/>
              </a:rPr>
              <a:t>以下のサイトの</a:t>
            </a:r>
            <a:r>
              <a:rPr lang="en-US" altLang="ja-JP" sz="1100" dirty="0">
                <a:latin typeface="Meiryo UI" panose="020B0604030504040204" pitchFamily="50" charset="-128"/>
                <a:ea typeface="Meiryo UI" panose="020B0604030504040204" pitchFamily="50" charset="-128"/>
                <a:cs typeface="Times New Roman" panose="02020603050405020304" pitchFamily="18" charset="0"/>
              </a:rPr>
              <a:t>FAQ</a:t>
            </a:r>
            <a:r>
              <a:rPr lang="ja-JP" altLang="en-US" sz="1100" dirty="0">
                <a:latin typeface="Meiryo UI" panose="020B0604030504040204" pitchFamily="50" charset="-128"/>
                <a:ea typeface="Meiryo UI" panose="020B0604030504040204" pitchFamily="50" charset="-128"/>
                <a:cs typeface="Times New Roman" panose="02020603050405020304" pitchFamily="18" charset="0"/>
              </a:rPr>
              <a:t>を参考にしてください。</a:t>
            </a:r>
            <a:endParaRPr lang="en-US" altLang="ja-JP" sz="1100" dirty="0">
              <a:latin typeface="Meiryo UI" panose="020B0604030504040204" pitchFamily="50" charset="-128"/>
              <a:ea typeface="Meiryo UI" panose="020B0604030504040204" pitchFamily="50" charset="-128"/>
              <a:cs typeface="Times New Roman" panose="02020603050405020304" pitchFamily="18" charset="0"/>
            </a:endParaRPr>
          </a:p>
          <a:p>
            <a:pPr defTabSz="841449">
              <a:defRPr/>
            </a:pPr>
            <a:r>
              <a:rPr lang="en-US" altLang="ja-JP" sz="1100" i="0" dirty="0">
                <a:effectLst/>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https://www.kojinbango-card.go.jp/faq/</a:t>
            </a:r>
            <a:endParaRPr lang="en-US" altLang="ja-JP" sz="1100" i="0" dirty="0">
              <a:effectLst/>
              <a:latin typeface="Meiryo UI" panose="020B0604030504040204" pitchFamily="50" charset="-128"/>
              <a:ea typeface="Meiryo UI" panose="020B0604030504040204" pitchFamily="50" charset="-128"/>
            </a:endParaRPr>
          </a:p>
          <a:p>
            <a:pPr defTabSz="841449">
              <a:defRPr/>
            </a:pPr>
            <a:endParaRPr lang="en-US" altLang="ja-JP" sz="1100" dirty="0">
              <a:latin typeface="Meiryo UI" panose="020B0604030504040204" pitchFamily="50" charset="-128"/>
              <a:ea typeface="Meiryo UI"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34252835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0"/>
            <a:endParaRPr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22</a:t>
            </a:fld>
            <a:endParaRPr kumimoji="1" lang="ja-JP" altLang="en-US"/>
          </a:p>
        </p:txBody>
      </p:sp>
    </p:spTree>
    <p:extLst>
      <p:ext uri="{BB962C8B-B14F-4D97-AF65-F5344CB8AC3E}">
        <p14:creationId xmlns:p14="http://schemas.microsoft.com/office/powerpoint/2010/main" val="24665445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23</a:t>
            </a:fld>
            <a:endParaRPr kumimoji="1" lang="ja-JP" altLang="en-US" dirty="0"/>
          </a:p>
        </p:txBody>
      </p:sp>
      <p:sp>
        <p:nvSpPr>
          <p:cNvPr id="7" name="ノート プレースホルダー 6"/>
          <p:cNvSpPr>
            <a:spLocks noGrp="1"/>
          </p:cNvSpPr>
          <p:nvPr>
            <p:ph type="body" sz="quarter" idx="11"/>
          </p:nvPr>
        </p:nvSpPr>
        <p:spPr/>
        <p:txBody>
          <a:bodyPr/>
          <a:lstStyle/>
          <a:p>
            <a:pPr indent="0"/>
            <a:endParaRPr kumimoji="1" lang="ja-JP" altLang="en-US" dirty="0">
              <a:latin typeface="Meiryo UI" panose="020B0604030504040204" pitchFamily="50" charset="-128"/>
              <a:ea typeface="Meiryo UI" panose="020B0604030504040204" pitchFamily="50" charset="-128"/>
            </a:endParaRPr>
          </a:p>
        </p:txBody>
      </p:sp>
      <p:sp>
        <p:nvSpPr>
          <p:cNvPr id="5" name="ノート プレースホルダー 2">
            <a:extLst>
              <a:ext uri="{FF2B5EF4-FFF2-40B4-BE49-F238E27FC236}">
                <a16:creationId xmlns:a16="http://schemas.microsoft.com/office/drawing/2014/main" id="{D9CF3545-8E73-448E-ACE4-476C4D61365C}"/>
              </a:ext>
            </a:extLst>
          </p:cNvPr>
          <p:cNvSpPr txBox="1">
            <a:spLocks/>
          </p:cNvSpPr>
          <p:nvPr/>
        </p:nvSpPr>
        <p:spPr>
          <a:xfrm>
            <a:off x="673977" y="8129368"/>
            <a:ext cx="5387811" cy="1146219"/>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pPr algn="l"/>
            <a:r>
              <a:rPr lang="ja-JP" altLang="ja-JP" sz="1100" kern="100" dirty="0">
                <a:latin typeface="Meiryo UI" panose="020B0604030504040204" pitchFamily="50" charset="-128"/>
                <a:ea typeface="Meiryo UI" panose="020B0604030504040204" pitchFamily="50" charset="-128"/>
                <a:cs typeface="Times New Roman" panose="02020603050405020304" pitchFamily="18" charset="0"/>
              </a:rPr>
              <a:t>①申請情報の登録の際の注意点</a:t>
            </a:r>
          </a:p>
          <a:p>
            <a:r>
              <a:rPr lang="ja-JP" altLang="en-US" sz="1100" dirty="0">
                <a:latin typeface="Meiryo UI" panose="020B0604030504040204" pitchFamily="50" charset="-128"/>
                <a:ea typeface="Meiryo UI" panose="020B0604030504040204" pitchFamily="50" charset="-128"/>
                <a:cs typeface="Times New Roman" panose="02020603050405020304" pitchFamily="18" charset="0"/>
              </a:rPr>
              <a:t>　</a:t>
            </a:r>
            <a:r>
              <a:rPr lang="ja-JP" altLang="ja-JP" sz="1100" dirty="0">
                <a:latin typeface="Meiryo UI" panose="020B0604030504040204" pitchFamily="50" charset="-128"/>
                <a:ea typeface="Meiryo UI" panose="020B0604030504040204" pitchFamily="50" charset="-128"/>
                <a:cs typeface="Times New Roman" panose="02020603050405020304" pitchFamily="18" charset="0"/>
              </a:rPr>
              <a:t>受講者が申請情報の登録を行う際、スマートフォン等に表示された受講者の個人情報等を見ることのないよう注意してください。</a:t>
            </a:r>
            <a:endParaRPr lang="en-US" altLang="ja-JP" sz="11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926480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24</a:t>
            </a:fld>
            <a:endParaRPr kumimoji="1" lang="ja-JP" altLang="en-US" dirty="0"/>
          </a:p>
        </p:txBody>
      </p:sp>
      <p:sp>
        <p:nvSpPr>
          <p:cNvPr id="7" name="ノート プレースホルダー 6"/>
          <p:cNvSpPr>
            <a:spLocks noGrp="1"/>
          </p:cNvSpPr>
          <p:nvPr>
            <p:ph type="body" sz="quarter" idx="11"/>
          </p:nvPr>
        </p:nvSpPr>
        <p:spPr/>
        <p:txBody>
          <a:bodyPr/>
          <a:lstStyle/>
          <a:p>
            <a:pPr indent="0"/>
            <a:endParaRPr kumimoji="1" lang="ja-JP" altLang="en-US" dirty="0">
              <a:latin typeface="Meiryo UI" panose="020B0604030504040204" pitchFamily="50" charset="-128"/>
              <a:ea typeface="Meiryo UI" panose="020B0604030504040204" pitchFamily="50" charset="-128"/>
            </a:endParaRPr>
          </a:p>
        </p:txBody>
      </p:sp>
      <p:sp>
        <p:nvSpPr>
          <p:cNvPr id="5" name="ノート プレースホルダー 2">
            <a:extLst>
              <a:ext uri="{FF2B5EF4-FFF2-40B4-BE49-F238E27FC236}">
                <a16:creationId xmlns:a16="http://schemas.microsoft.com/office/drawing/2014/main" id="{D9CF3545-8E73-448E-ACE4-476C4D61365C}"/>
              </a:ext>
            </a:extLst>
          </p:cNvPr>
          <p:cNvSpPr txBox="1">
            <a:spLocks/>
          </p:cNvSpPr>
          <p:nvPr/>
        </p:nvSpPr>
        <p:spPr>
          <a:xfrm>
            <a:off x="673977" y="8129368"/>
            <a:ext cx="5387811" cy="1146219"/>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pPr algn="l"/>
            <a:r>
              <a:rPr lang="ja-JP" altLang="ja-JP" sz="1100" kern="100" dirty="0">
                <a:latin typeface="Meiryo UI" panose="020B0604030504040204" pitchFamily="50" charset="-128"/>
                <a:ea typeface="Meiryo UI" panose="020B0604030504040204" pitchFamily="50" charset="-128"/>
                <a:cs typeface="Times New Roman" panose="02020603050405020304" pitchFamily="18" charset="0"/>
              </a:rPr>
              <a:t>①申請情報の登録の際の注意点</a:t>
            </a:r>
          </a:p>
          <a:p>
            <a:r>
              <a:rPr lang="ja-JP" altLang="en-US" sz="1100" dirty="0">
                <a:latin typeface="Meiryo UI" panose="020B0604030504040204" pitchFamily="50" charset="-128"/>
                <a:ea typeface="Meiryo UI" panose="020B0604030504040204" pitchFamily="50" charset="-128"/>
                <a:cs typeface="Times New Roman" panose="02020603050405020304" pitchFamily="18" charset="0"/>
              </a:rPr>
              <a:t>　</a:t>
            </a:r>
            <a:r>
              <a:rPr lang="ja-JP" altLang="ja-JP" sz="1100" dirty="0">
                <a:latin typeface="Meiryo UI" panose="020B0604030504040204" pitchFamily="50" charset="-128"/>
                <a:ea typeface="Meiryo UI" panose="020B0604030504040204" pitchFamily="50" charset="-128"/>
                <a:cs typeface="Times New Roman" panose="02020603050405020304" pitchFamily="18" charset="0"/>
              </a:rPr>
              <a:t>受講者が申請情報の登録を行う際、スマートフォン等に表示された受講者の個人情報等を見ることのないよう注意してください。</a:t>
            </a:r>
            <a:endParaRPr lang="en-US" altLang="ja-JP" sz="11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78251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0172"/>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説明原稿</a:t>
            </a:r>
            <a:r>
              <a:rPr lang="en-US" altLang="ja-JP" dirty="0">
                <a:latin typeface="Meiryo UI" panose="020B0604030504040204" pitchFamily="50" charset="-128"/>
                <a:ea typeface="Meiryo UI" panose="020B0604030504040204" pitchFamily="50" charset="-128"/>
              </a:rPr>
              <a:t>】</a:t>
            </a:r>
          </a:p>
          <a:p>
            <a:pPr indent="90172"/>
            <a:r>
              <a:rPr lang="ja-JP" altLang="en-US" dirty="0">
                <a:latin typeface="Meiryo UI" panose="020B0604030504040204" pitchFamily="50" charset="-128"/>
                <a:ea typeface="Meiryo UI" panose="020B0604030504040204" pitchFamily="50" charset="-128"/>
              </a:rPr>
              <a:t>申請してから概ね一か月後に、お住まいの市区町村から交付通知書（はがき）が自宅に郵送されます。届いたら市区町村の窓口へ受取りに行くことになります。</a:t>
            </a:r>
            <a:endParaRPr lang="en-US" altLang="ja-JP" dirty="0">
              <a:latin typeface="Meiryo UI" panose="020B0604030504040204" pitchFamily="50" charset="-128"/>
              <a:ea typeface="Meiryo UI" panose="020B0604030504040204" pitchFamily="50" charset="-128"/>
            </a:endParaRPr>
          </a:p>
          <a:p>
            <a:pPr indent="90172"/>
            <a:r>
              <a:rPr lang="ja-JP" altLang="en-US" dirty="0">
                <a:latin typeface="Meiryo UI" panose="020B0604030504040204" pitchFamily="50" charset="-128"/>
                <a:ea typeface="Meiryo UI" panose="020B0604030504040204" pitchFamily="50" charset="-128"/>
              </a:rPr>
              <a:t>交付通知書には、「交付場所、受取り時に必要なもの、交付期限」が記載されています。通知書記載の内容をよく読んで、期限までに取りに行くようにしてください。</a:t>
            </a:r>
            <a:endParaRPr lang="en-US" altLang="ja-JP" dirty="0">
              <a:latin typeface="Meiryo UI" panose="020B0604030504040204" pitchFamily="50" charset="-128"/>
              <a:ea typeface="Meiryo UI" panose="020B0604030504040204" pitchFamily="50" charset="-128"/>
            </a:endParaRPr>
          </a:p>
          <a:p>
            <a:pPr indent="90172"/>
            <a:r>
              <a:rPr lang="ja-JP" altLang="en-US" dirty="0">
                <a:latin typeface="Meiryo UI" panose="020B0604030504040204" pitchFamily="50" charset="-128"/>
                <a:ea typeface="Meiryo UI" panose="020B0604030504040204" pitchFamily="50" charset="-128"/>
              </a:rPr>
              <a:t>交付窓口では、本人確認およびマイナンバーカードへの暗証番号の設定を行ったうえ、マイナンバーカードを受取ります。</a:t>
            </a:r>
            <a:endParaRPr lang="en-US" altLang="ja-JP" dirty="0">
              <a:latin typeface="Meiryo UI" panose="020B0604030504040204" pitchFamily="50" charset="-128"/>
              <a:ea typeface="Meiryo UI" panose="020B0604030504040204" pitchFamily="50" charset="-128"/>
            </a:endParaRPr>
          </a:p>
          <a:p>
            <a:pPr indent="90172"/>
            <a:r>
              <a:rPr lang="ja-JP" altLang="en-US" dirty="0">
                <a:latin typeface="Meiryo UI" panose="020B0604030504040204" pitchFamily="50" charset="-128"/>
                <a:ea typeface="Meiryo UI" panose="020B0604030504040204" pitchFamily="50" charset="-128"/>
              </a:rPr>
              <a:t>マイナンバーカードの申請が、一定期間内に集中したり、市区町村の窓口が混雑</a:t>
            </a:r>
            <a:r>
              <a:rPr lang="ja-JP" altLang="en-US" strike="noStrike" dirty="0">
                <a:latin typeface="Meiryo UI" panose="020B0604030504040204" pitchFamily="50" charset="-128"/>
                <a:ea typeface="Meiryo UI" panose="020B0604030504040204" pitchFamily="50" charset="-128"/>
              </a:rPr>
              <a:t>したり</a:t>
            </a:r>
            <a:r>
              <a:rPr lang="ja-JP" altLang="en-US" dirty="0">
                <a:latin typeface="Meiryo UI" panose="020B0604030504040204" pitchFamily="50" charset="-128"/>
                <a:ea typeface="Meiryo UI" panose="020B0604030504040204" pitchFamily="50" charset="-128"/>
              </a:rPr>
              <a:t>している場合には、１ケ月以上時間がかかることもあります。</a:t>
            </a:r>
            <a:endParaRPr lang="en-US" altLang="ja-JP" dirty="0">
              <a:latin typeface="Meiryo UI" panose="020B0604030504040204" pitchFamily="50" charset="-128"/>
              <a:ea typeface="Meiryo UI" panose="020B0604030504040204" pitchFamily="50" charset="-128"/>
            </a:endParaRPr>
          </a:p>
          <a:p>
            <a:pPr indent="90172"/>
            <a:endParaRPr lang="en-US" altLang="ja-JP" dirty="0">
              <a:latin typeface="Meiryo UI" panose="020B0604030504040204" pitchFamily="50" charset="-128"/>
              <a:ea typeface="Meiryo UI" panose="020B0604030504040204" pitchFamily="50" charset="-128"/>
            </a:endParaRPr>
          </a:p>
          <a:p>
            <a:pPr indent="90172"/>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講師向けコメント</a:t>
            </a:r>
            <a:r>
              <a:rPr lang="en-US" altLang="ja-JP" dirty="0">
                <a:latin typeface="Meiryo UI" panose="020B0604030504040204" pitchFamily="50" charset="-128"/>
                <a:ea typeface="Meiryo UI" panose="020B0604030504040204" pitchFamily="50" charset="-128"/>
              </a:rPr>
              <a:t>】</a:t>
            </a:r>
          </a:p>
          <a:p>
            <a:pPr indent="90172"/>
            <a:r>
              <a:rPr lang="ja-JP" altLang="en-US" dirty="0">
                <a:latin typeface="Meiryo UI" panose="020B0604030504040204" pitchFamily="50" charset="-128"/>
                <a:ea typeface="Meiryo UI" panose="020B0604030504040204" pitchFamily="50" charset="-128"/>
              </a:rPr>
              <a:t>講師の皆様は、交付通知書が届いたら、必ず内容確認を行うよう受講者に説明してください。</a:t>
            </a:r>
            <a:endParaRPr lang="en-US" altLang="ja-JP" dirty="0">
              <a:latin typeface="Meiryo UI" panose="020B0604030504040204" pitchFamily="50" charset="-128"/>
              <a:ea typeface="Meiryo UI" panose="020B0604030504040204" pitchFamily="50" charset="-128"/>
            </a:endParaRPr>
          </a:p>
          <a:p>
            <a:pPr indent="90172"/>
            <a:r>
              <a:rPr lang="ja-JP" altLang="en-US" dirty="0">
                <a:latin typeface="Meiryo UI" panose="020B0604030504040204" pitchFamily="50" charset="-128"/>
                <a:ea typeface="Meiryo UI" panose="020B0604030504040204" pitchFamily="50" charset="-128"/>
              </a:rPr>
              <a:t>また、申請したマイナンバーカードの受取り場所については、交付通知書に記載されています。</a:t>
            </a:r>
            <a:endParaRPr lang="en-US" altLang="ja-JP" dirty="0">
              <a:latin typeface="Meiryo UI" panose="020B0604030504040204" pitchFamily="50" charset="-128"/>
              <a:ea typeface="Meiryo UI" panose="020B0604030504040204" pitchFamily="50" charset="-128"/>
            </a:endParaRPr>
          </a:p>
          <a:p>
            <a:pPr indent="90172"/>
            <a:r>
              <a:rPr lang="ja-JP" altLang="en-US" dirty="0">
                <a:latin typeface="Meiryo UI" panose="020B0604030504040204" pitchFamily="50" charset="-128"/>
                <a:ea typeface="Meiryo UI" panose="020B0604030504040204" pitchFamily="50" charset="-128"/>
              </a:rPr>
              <a:t>本講座を実施した場所で受け取れるわけではないことを受講者の方にご理解いただくよう説明してください。</a:t>
            </a:r>
            <a:endParaRPr lang="en-US" altLang="ja-JP" dirty="0">
              <a:latin typeface="Meiryo UI" panose="020B0604030504040204" pitchFamily="50" charset="-128"/>
              <a:ea typeface="Meiryo UI" panose="020B0604030504040204" pitchFamily="50" charset="-128"/>
            </a:endParaRPr>
          </a:p>
          <a:p>
            <a:pPr indent="90480"/>
            <a:endParaRPr lang="en-US" altLang="ja-JP" dirty="0"/>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25</a:t>
            </a:fld>
            <a:endParaRPr kumimoji="1" lang="ja-JP" altLang="en-US"/>
          </a:p>
        </p:txBody>
      </p:sp>
    </p:spTree>
    <p:extLst>
      <p:ext uri="{BB962C8B-B14F-4D97-AF65-F5344CB8AC3E}">
        <p14:creationId xmlns:p14="http://schemas.microsoft.com/office/powerpoint/2010/main" val="9035187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説明原稿</a:t>
            </a:r>
            <a:r>
              <a:rPr lang="en-US" altLang="ja-JP" dirty="0">
                <a:latin typeface="Meiryo UI" panose="020B0604030504040204" pitchFamily="50" charset="-128"/>
                <a:ea typeface="Meiryo UI" panose="020B0604030504040204" pitchFamily="50" charset="-128"/>
              </a:rPr>
              <a:t>】</a:t>
            </a:r>
          </a:p>
          <a:p>
            <a:r>
              <a:rPr lang="ja-JP" altLang="en-US" dirty="0">
                <a:latin typeface="Meiryo UI" panose="020B0604030504040204" pitchFamily="50" charset="-128"/>
                <a:ea typeface="Meiryo UI" panose="020B0604030504040204" pitchFamily="50" charset="-128"/>
              </a:rPr>
              <a:t>最後に、マイナンバーカードに関するお問い合わせ先の案内です。　</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今回はマイナンバーカードの申請方法に関する説明でしたが、マイナンバーカードに関してご不明な点があった場合は、マイナンバー総合フリーダイヤル、</a:t>
            </a:r>
            <a:r>
              <a:rPr lang="en-US" altLang="ja-JP" dirty="0">
                <a:latin typeface="Meiryo UI" panose="020B0604030504040204" pitchFamily="50" charset="-128"/>
                <a:ea typeface="Meiryo UI" panose="020B0604030504040204" pitchFamily="50" charset="-128"/>
              </a:rPr>
              <a:t>FAX</a:t>
            </a:r>
            <a:r>
              <a:rPr lang="ja-JP" altLang="en-US" dirty="0">
                <a:latin typeface="Meiryo UI" panose="020B0604030504040204" pitchFamily="50" charset="-128"/>
                <a:ea typeface="Meiryo UI" panose="020B0604030504040204" pitchFamily="50" charset="-128"/>
              </a:rPr>
              <a:t>、</a:t>
            </a:r>
            <a:r>
              <a:rPr lang="ja-JP" altLang="en-US">
                <a:latin typeface="Meiryo UI" panose="020B0604030504040204" pitchFamily="50" charset="-128"/>
                <a:ea typeface="Meiryo UI" panose="020B0604030504040204" pitchFamily="50" charset="-128"/>
              </a:rPr>
              <a:t>お問い合わせフォームに</a:t>
            </a:r>
            <a:r>
              <a:rPr lang="ja-JP" altLang="en-US" dirty="0">
                <a:latin typeface="Meiryo UI" panose="020B0604030504040204" pitchFamily="50" charset="-128"/>
                <a:ea typeface="Meiryo UI" panose="020B0604030504040204" pitchFamily="50" charset="-128"/>
              </a:rPr>
              <a:t>お問い合わせください。</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マイナンバー総合フリーダイヤルの受付は、平日は</a:t>
            </a:r>
            <a:r>
              <a:rPr lang="en-US" altLang="ja-JP" dirty="0">
                <a:latin typeface="Meiryo UI" panose="020B0604030504040204" pitchFamily="50" charset="-128"/>
                <a:ea typeface="Meiryo UI" panose="020B0604030504040204" pitchFamily="50" charset="-128"/>
              </a:rPr>
              <a:t>9:30</a:t>
            </a:r>
            <a:r>
              <a:rPr lang="ja-JP" altLang="en-US" dirty="0">
                <a:latin typeface="Meiryo UI" panose="020B0604030504040204" pitchFamily="50" charset="-128"/>
                <a:ea typeface="Meiryo UI" panose="020B0604030504040204" pitchFamily="50" charset="-128"/>
              </a:rPr>
              <a:t>から</a:t>
            </a:r>
            <a:r>
              <a:rPr lang="en-US" altLang="ja-JP" dirty="0">
                <a:latin typeface="Meiryo UI" panose="020B0604030504040204" pitchFamily="50" charset="-128"/>
                <a:ea typeface="Meiryo UI" panose="020B0604030504040204" pitchFamily="50" charset="-128"/>
              </a:rPr>
              <a:t>20:00</a:t>
            </a:r>
            <a:r>
              <a:rPr lang="ja-JP" altLang="en-US" dirty="0">
                <a:latin typeface="Meiryo UI" panose="020B0604030504040204" pitchFamily="50" charset="-128"/>
                <a:ea typeface="Meiryo UI" panose="020B0604030504040204" pitchFamily="50" charset="-128"/>
              </a:rPr>
              <a:t>までです。</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土日祝日は</a:t>
            </a:r>
            <a:r>
              <a:rPr lang="en-US" altLang="ja-JP" dirty="0">
                <a:latin typeface="Meiryo UI" panose="020B0604030504040204" pitchFamily="50" charset="-128"/>
                <a:ea typeface="Meiryo UI" panose="020B0604030504040204" pitchFamily="50" charset="-128"/>
              </a:rPr>
              <a:t>9:30</a:t>
            </a:r>
            <a:r>
              <a:rPr lang="ja-JP" altLang="en-US" dirty="0">
                <a:latin typeface="Meiryo UI" panose="020B0604030504040204" pitchFamily="50" charset="-128"/>
                <a:ea typeface="Meiryo UI" panose="020B0604030504040204" pitchFamily="50" charset="-128"/>
              </a:rPr>
              <a:t>から</a:t>
            </a:r>
            <a:r>
              <a:rPr lang="en-US" altLang="ja-JP" dirty="0">
                <a:latin typeface="Meiryo UI" panose="020B0604030504040204" pitchFamily="50" charset="-128"/>
                <a:ea typeface="Meiryo UI" panose="020B0604030504040204" pitchFamily="50" charset="-128"/>
              </a:rPr>
              <a:t>17:30</a:t>
            </a:r>
            <a:r>
              <a:rPr lang="ja-JP" altLang="en-US" dirty="0">
                <a:latin typeface="Meiryo UI" panose="020B0604030504040204" pitchFamily="50" charset="-128"/>
                <a:ea typeface="Meiryo UI" panose="020B0604030504040204" pitchFamily="50" charset="-128"/>
              </a:rPr>
              <a:t>までです。</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但し、マイナンバーカードの紛失や盗難によるカードの一時利用停止については、</a:t>
            </a:r>
            <a:r>
              <a:rPr lang="en-US" altLang="ja-JP" dirty="0">
                <a:latin typeface="Meiryo UI" panose="020B0604030504040204" pitchFamily="50" charset="-128"/>
                <a:ea typeface="Meiryo UI" panose="020B0604030504040204" pitchFamily="50" charset="-128"/>
              </a:rPr>
              <a:t>24</a:t>
            </a:r>
            <a:r>
              <a:rPr lang="ja-JP" altLang="en-US" dirty="0">
                <a:latin typeface="Meiryo UI" panose="020B0604030504040204" pitchFamily="50" charset="-128"/>
                <a:ea typeface="Meiryo UI" panose="020B0604030504040204" pitchFamily="50" charset="-128"/>
              </a:rPr>
              <a:t>時間</a:t>
            </a:r>
            <a:r>
              <a:rPr lang="en-US" altLang="ja-JP" dirty="0">
                <a:latin typeface="Meiryo UI" panose="020B0604030504040204" pitchFamily="50" charset="-128"/>
                <a:ea typeface="Meiryo UI" panose="020B0604030504040204" pitchFamily="50" charset="-128"/>
              </a:rPr>
              <a:t>365</a:t>
            </a:r>
            <a:r>
              <a:rPr lang="ja-JP" altLang="en-US" dirty="0">
                <a:latin typeface="Meiryo UI" panose="020B0604030504040204" pitchFamily="50" charset="-128"/>
                <a:ea typeface="Meiryo UI" panose="020B0604030504040204" pitchFamily="50" charset="-128"/>
              </a:rPr>
              <a:t>日受け付けています。</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pPr defTabSz="911287">
              <a:defRPr/>
            </a:pPr>
            <a:r>
              <a:rPr lang="ja-JP" altLang="en-US" dirty="0">
                <a:latin typeface="Meiryo UI" panose="020B0604030504040204" pitchFamily="50" charset="-128"/>
                <a:ea typeface="Meiryo UI" panose="020B0604030504040204" pitchFamily="50" charset="-128"/>
              </a:rPr>
              <a:t>また、マイナンバーカードは運転免許証と同じで有効期限があります</a:t>
            </a:r>
            <a:r>
              <a:rPr lang="ja-JP" altLang="en-US" strike="noStrike" dirty="0">
                <a:latin typeface="Meiryo UI" panose="020B0604030504040204" pitchFamily="50" charset="-128"/>
                <a:ea typeface="Meiryo UI" panose="020B0604030504040204" pitchFamily="50" charset="-128"/>
              </a:rPr>
              <a:t>のでご注意ください</a:t>
            </a:r>
            <a:r>
              <a:rPr lang="ja-JP" altLang="en-US" dirty="0">
                <a:latin typeface="Meiryo UI" panose="020B0604030504040204" pitchFamily="50" charset="-128"/>
                <a:ea typeface="Meiryo UI" panose="020B0604030504040204" pitchFamily="50" charset="-128"/>
              </a:rPr>
              <a:t>。</a:t>
            </a:r>
            <a:endParaRPr lang="en-US" altLang="ja-JP" dirty="0">
              <a:latin typeface="Meiryo UI" panose="020B0604030504040204" pitchFamily="50" charset="-128"/>
              <a:ea typeface="Meiryo UI" panose="020B0604030504040204" pitchFamily="50" charset="-128"/>
            </a:endParaRPr>
          </a:p>
          <a:p>
            <a:pPr defTabSz="911287">
              <a:defRPr/>
            </a:pPr>
            <a:r>
              <a:rPr lang="ja-JP" altLang="en-US" dirty="0">
                <a:latin typeface="Meiryo UI" panose="020B0604030504040204" pitchFamily="50" charset="-128"/>
                <a:ea typeface="Meiryo UI" panose="020B0604030504040204" pitchFamily="50" charset="-128"/>
              </a:rPr>
              <a:t>マイナンバーカードの有効期限は</a:t>
            </a:r>
            <a:r>
              <a:rPr lang="en-US" altLang="ja-JP" dirty="0">
                <a:latin typeface="Meiryo UI" panose="020B0604030504040204" pitchFamily="50" charset="-128"/>
                <a:ea typeface="Meiryo UI" panose="020B0604030504040204" pitchFamily="50" charset="-128"/>
              </a:rPr>
              <a:t>18</a:t>
            </a:r>
            <a:r>
              <a:rPr lang="ja-JP" altLang="en-US" dirty="0">
                <a:latin typeface="Meiryo UI" panose="020B0604030504040204" pitchFamily="50" charset="-128"/>
                <a:ea typeface="Meiryo UI" panose="020B0604030504040204" pitchFamily="50" charset="-128"/>
              </a:rPr>
              <a:t>歳以上の方は、マイナンバーカードの発行から</a:t>
            </a:r>
            <a:r>
              <a:rPr lang="en-US" altLang="ja-JP" dirty="0">
                <a:latin typeface="Meiryo UI" panose="020B0604030504040204" pitchFamily="50" charset="-128"/>
                <a:ea typeface="Meiryo UI" panose="020B0604030504040204" pitchFamily="50" charset="-128"/>
              </a:rPr>
              <a:t>10</a:t>
            </a:r>
            <a:r>
              <a:rPr lang="ja-JP" altLang="en-US" dirty="0">
                <a:latin typeface="Meiryo UI" panose="020B0604030504040204" pitchFamily="50" charset="-128"/>
                <a:ea typeface="Meiryo UI" panose="020B0604030504040204" pitchFamily="50" charset="-128"/>
              </a:rPr>
              <a:t>回目の誕生日です。</a:t>
            </a:r>
            <a:endParaRPr lang="en-US" altLang="ja-JP" dirty="0">
              <a:latin typeface="Meiryo UI" panose="020B0604030504040204" pitchFamily="50" charset="-128"/>
              <a:ea typeface="Meiryo UI" panose="020B0604030504040204" pitchFamily="50" charset="-128"/>
            </a:endParaRPr>
          </a:p>
          <a:p>
            <a:pPr defTabSz="911287">
              <a:defRPr/>
            </a:pPr>
            <a:r>
              <a:rPr lang="ja-JP" altLang="en-US" dirty="0">
                <a:latin typeface="Meiryo UI" panose="020B0604030504040204" pitchFamily="50" charset="-128"/>
                <a:ea typeface="Meiryo UI" panose="020B0604030504040204" pitchFamily="50" charset="-128"/>
              </a:rPr>
              <a:t>電子証明書も有効期限があり、こちらはマイナンバーカード発行後</a:t>
            </a:r>
            <a:r>
              <a:rPr lang="en-US" altLang="ja-JP" dirty="0">
                <a:latin typeface="Meiryo UI" panose="020B0604030504040204" pitchFamily="50" charset="-128"/>
                <a:ea typeface="Meiryo UI" panose="020B0604030504040204" pitchFamily="50" charset="-128"/>
              </a:rPr>
              <a:t>5</a:t>
            </a:r>
            <a:r>
              <a:rPr lang="ja-JP" altLang="en-US" dirty="0">
                <a:latin typeface="Meiryo UI" panose="020B0604030504040204" pitchFamily="50" charset="-128"/>
                <a:ea typeface="Meiryo UI" panose="020B0604030504040204" pitchFamily="50" charset="-128"/>
              </a:rPr>
              <a:t>回目の誕生日までとなります。</a:t>
            </a:r>
            <a:endParaRPr lang="en-US" altLang="ja-JP" dirty="0">
              <a:latin typeface="Meiryo UI" panose="020B0604030504040204" pitchFamily="50" charset="-128"/>
              <a:ea typeface="Meiryo UI" panose="020B0604030504040204" pitchFamily="50" charset="-128"/>
            </a:endParaRPr>
          </a:p>
          <a:p>
            <a:pPr defTabSz="911287">
              <a:defRPr/>
            </a:pPr>
            <a:endParaRPr lang="en-US" altLang="ja-JP" dirty="0">
              <a:latin typeface="Meiryo UI" panose="020B0604030504040204" pitchFamily="50" charset="-128"/>
              <a:ea typeface="Meiryo UI" panose="020B0604030504040204" pitchFamily="50" charset="-128"/>
            </a:endParaRPr>
          </a:p>
          <a:p>
            <a:pPr defTabSz="911287">
              <a:defRPr/>
            </a:pPr>
            <a:r>
              <a:rPr lang="ja-JP" altLang="en-US" dirty="0">
                <a:latin typeface="Meiryo UI" panose="020B0604030504040204" pitchFamily="50" charset="-128"/>
                <a:ea typeface="Meiryo UI" panose="020B0604030504040204" pitchFamily="50" charset="-128"/>
              </a:rPr>
              <a:t>有効期限が近付くと、</a:t>
            </a:r>
            <a:r>
              <a:rPr lang="ja-JP" altLang="en-US" strike="noStrike" dirty="0">
                <a:latin typeface="Meiryo UI" panose="020B0604030504040204" pitchFamily="50" charset="-128"/>
                <a:ea typeface="Meiryo UI" panose="020B0604030504040204" pitchFamily="50" charset="-128"/>
              </a:rPr>
              <a:t>地方公共団体情報システム機構</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J-LIS</a:t>
            </a:r>
            <a:r>
              <a:rPr lang="ja-JP" altLang="en-US" dirty="0">
                <a:latin typeface="Meiryo UI" panose="020B0604030504040204" pitchFamily="50" charset="-128"/>
                <a:ea typeface="Meiryo UI" panose="020B0604030504040204" pitchFamily="50" charset="-128"/>
              </a:rPr>
              <a:t>）から有効期限通知書が自宅に郵送されてきます。内容を確認し、更新の手続きを行うよう説明ください。</a:t>
            </a:r>
            <a:endParaRPr lang="en-US" altLang="ja-JP" dirty="0">
              <a:latin typeface="Meiryo UI" panose="020B0604030504040204" pitchFamily="50" charset="-128"/>
              <a:ea typeface="Meiryo UI" panose="020B0604030504040204" pitchFamily="50" charset="-128"/>
            </a:endParaRPr>
          </a:p>
          <a:p>
            <a:pPr defTabSz="911287">
              <a:defRPr/>
            </a:pPr>
            <a:endParaRPr lang="en-US" altLang="ja-JP" dirty="0">
              <a:latin typeface="Meiryo UI" panose="020B0604030504040204" pitchFamily="50" charset="-128"/>
              <a:ea typeface="Meiryo UI" panose="020B0604030504040204" pitchFamily="50" charset="-128"/>
            </a:endParaRPr>
          </a:p>
          <a:p>
            <a:pPr defTabSz="911287">
              <a:defRPr/>
            </a:pPr>
            <a:r>
              <a:rPr lang="ja-JP" altLang="en-US" dirty="0">
                <a:latin typeface="Meiryo UI" panose="020B0604030504040204" pitchFamily="50" charset="-128"/>
                <a:ea typeface="Meiryo UI" panose="020B0604030504040204" pitchFamily="50" charset="-128"/>
              </a:rPr>
              <a:t>以上でマイナンバーカードの申請の仕方についての講座は終了となります。</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26</a:t>
            </a:fld>
            <a:endParaRPr kumimoji="1" lang="ja-JP" altLang="en-US"/>
          </a:p>
        </p:txBody>
      </p:sp>
    </p:spTree>
    <p:extLst>
      <p:ext uri="{BB962C8B-B14F-4D97-AF65-F5344CB8AC3E}">
        <p14:creationId xmlns:p14="http://schemas.microsoft.com/office/powerpoint/2010/main" val="972405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3</a:t>
            </a:fld>
            <a:endParaRPr kumimoji="1" lang="ja-JP" altLang="en-US" dirty="0"/>
          </a:p>
        </p:txBody>
      </p:sp>
    </p:spTree>
    <p:extLst>
      <p:ext uri="{BB962C8B-B14F-4D97-AF65-F5344CB8AC3E}">
        <p14:creationId xmlns:p14="http://schemas.microsoft.com/office/powerpoint/2010/main" val="4080447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4</a:t>
            </a:fld>
            <a:endParaRPr kumimoji="1" lang="ja-JP" altLang="en-US" dirty="0"/>
          </a:p>
        </p:txBody>
      </p:sp>
      <p:sp>
        <p:nvSpPr>
          <p:cNvPr id="6" name="ノート プレースホルダー 5">
            <a:extLst>
              <a:ext uri="{FF2B5EF4-FFF2-40B4-BE49-F238E27FC236}">
                <a16:creationId xmlns:a16="http://schemas.microsoft.com/office/drawing/2014/main" id="{D1E65201-D00F-4BA4-872F-2AB897D5963E}"/>
              </a:ext>
            </a:extLst>
          </p:cNvPr>
          <p:cNvSpPr>
            <a:spLocks noGrp="1"/>
          </p:cNvSpPr>
          <p:nvPr>
            <p:ph type="body" sz="quarter" idx="3"/>
          </p:nvPr>
        </p:nvSpPr>
        <p:spPr/>
        <p:txBody>
          <a:bodyPr/>
          <a:lstStyle/>
          <a:p>
            <a:pPr indent="90172" defTabSz="838585">
              <a:defRPr/>
            </a:pPr>
            <a:r>
              <a:rPr lang="en-US" altLang="ja-JP" spc="18" dirty="0">
                <a:latin typeface="Meiryo UI" panose="020B0604030504040204" pitchFamily="50" charset="-128"/>
                <a:ea typeface="Meiryo UI" panose="020B0604030504040204" pitchFamily="50" charset="-128"/>
                <a:cs typeface="AoyagiKouzanFontT"/>
              </a:rPr>
              <a:t>【</a:t>
            </a:r>
            <a:r>
              <a:rPr lang="ja-JP" altLang="en-US" spc="18" dirty="0">
                <a:latin typeface="Meiryo UI" panose="020B0604030504040204" pitchFamily="50" charset="-128"/>
                <a:ea typeface="Meiryo UI" panose="020B0604030504040204" pitchFamily="50" charset="-128"/>
                <a:cs typeface="AoyagiKouzanFontT"/>
              </a:rPr>
              <a:t>説明原稿</a:t>
            </a:r>
            <a:r>
              <a:rPr lang="en-US" altLang="ja-JP" spc="18" dirty="0">
                <a:latin typeface="Meiryo UI" panose="020B0604030504040204" pitchFamily="50" charset="-128"/>
                <a:ea typeface="Meiryo UI" panose="020B0604030504040204" pitchFamily="50" charset="-128"/>
                <a:cs typeface="AoyagiKouzanFontT"/>
              </a:rPr>
              <a:t>】</a:t>
            </a:r>
          </a:p>
          <a:p>
            <a:pPr indent="90172" defTabSz="838585">
              <a:defRPr/>
            </a:pPr>
            <a:r>
              <a:rPr lang="ja-JP" altLang="en-US" spc="18" dirty="0">
                <a:latin typeface="Meiryo UI" panose="020B0604030504040204" pitchFamily="50" charset="-128"/>
                <a:ea typeface="Meiryo UI" panose="020B0604030504040204" pitchFamily="50" charset="-128"/>
                <a:cs typeface="AoyagiKouzanFontT"/>
              </a:rPr>
              <a:t>マイナンバーカードとはどのようなカードなのでしょうか。</a:t>
            </a:r>
            <a:endParaRPr lang="en-US" altLang="ja-JP" spc="18" dirty="0">
              <a:latin typeface="Meiryo UI" panose="020B0604030504040204" pitchFamily="50" charset="-128"/>
              <a:ea typeface="Meiryo UI" panose="020B0604030504040204" pitchFamily="50" charset="-128"/>
              <a:cs typeface="AoyagiKouzanFontT"/>
            </a:endParaRPr>
          </a:p>
          <a:p>
            <a:pPr indent="90172" defTabSz="838585">
              <a:defRPr/>
            </a:pPr>
            <a:r>
              <a:rPr lang="ja-JP" altLang="en-US" spc="18" dirty="0">
                <a:latin typeface="Meiryo UI" panose="020B0604030504040204" pitchFamily="50" charset="-128"/>
                <a:ea typeface="Meiryo UI" panose="020B0604030504040204" pitchFamily="50" charset="-128"/>
                <a:cs typeface="AoyagiKouzanFontT"/>
              </a:rPr>
              <a:t>マイナンバーカードは個人番号カードとも言います。</a:t>
            </a:r>
            <a:endParaRPr lang="en-US" altLang="ja-JP" spc="18" dirty="0">
              <a:latin typeface="Meiryo UI" panose="020B0604030504040204" pitchFamily="50" charset="-128"/>
              <a:ea typeface="Meiryo UI" panose="020B0604030504040204" pitchFamily="50" charset="-128"/>
              <a:cs typeface="AoyagiKouzanFontT"/>
            </a:endParaRPr>
          </a:p>
          <a:p>
            <a:pPr indent="90172" defTabSz="838585">
              <a:defRPr/>
            </a:pPr>
            <a:r>
              <a:rPr lang="ja-JP" altLang="en-US" spc="18" dirty="0">
                <a:latin typeface="Meiryo UI" panose="020B0604030504040204" pitchFamily="50" charset="-128"/>
                <a:ea typeface="Meiryo UI" panose="020B0604030504040204" pitchFamily="50" charset="-128"/>
                <a:cs typeface="AoyagiKouzanFontT"/>
              </a:rPr>
              <a:t>マ</a:t>
            </a:r>
            <a:r>
              <a:rPr lang="ja-JP" altLang="en-US" spc="-23" dirty="0">
                <a:latin typeface="Meiryo UI" panose="020B0604030504040204" pitchFamily="50" charset="-128"/>
                <a:ea typeface="Meiryo UI" panose="020B0604030504040204" pitchFamily="50" charset="-128"/>
                <a:cs typeface="AoyagiKouzanFontT"/>
              </a:rPr>
              <a:t>イ</a:t>
            </a:r>
            <a:r>
              <a:rPr lang="ja-JP" altLang="en-US" spc="27" dirty="0">
                <a:latin typeface="Meiryo UI" panose="020B0604030504040204" pitchFamily="50" charset="-128"/>
                <a:ea typeface="Meiryo UI" panose="020B0604030504040204" pitchFamily="50" charset="-128"/>
                <a:cs typeface="AoyagiKouzanFontT"/>
              </a:rPr>
              <a:t>ナ</a:t>
            </a:r>
            <a:r>
              <a:rPr lang="ja-JP" altLang="en-US" spc="18" dirty="0">
                <a:latin typeface="Meiryo UI" panose="020B0604030504040204" pitchFamily="50" charset="-128"/>
                <a:ea typeface="Meiryo UI" panose="020B0604030504040204" pitchFamily="50" charset="-128"/>
                <a:cs typeface="AoyagiKouzanFontT"/>
              </a:rPr>
              <a:t>ン</a:t>
            </a:r>
            <a:r>
              <a:rPr lang="ja-JP" altLang="en-US" spc="-9" dirty="0">
                <a:latin typeface="Meiryo UI" panose="020B0604030504040204" pitchFamily="50" charset="-128"/>
                <a:ea typeface="Meiryo UI" panose="020B0604030504040204" pitchFamily="50" charset="-128"/>
                <a:cs typeface="AoyagiKouzanFontT"/>
              </a:rPr>
              <a:t>バ</a:t>
            </a:r>
            <a:r>
              <a:rPr lang="ja-JP" altLang="en-US" spc="-50" dirty="0">
                <a:latin typeface="Meiryo UI" panose="020B0604030504040204" pitchFamily="50" charset="-128"/>
                <a:ea typeface="Meiryo UI" panose="020B0604030504040204" pitchFamily="50" charset="-128"/>
                <a:cs typeface="AoyagiKouzanFontT"/>
              </a:rPr>
              <a:t>ー</a:t>
            </a:r>
            <a:r>
              <a:rPr lang="ja-JP" altLang="en-US" spc="9" dirty="0">
                <a:latin typeface="Meiryo UI" panose="020B0604030504040204" pitchFamily="50" charset="-128"/>
                <a:ea typeface="Meiryo UI" panose="020B0604030504040204" pitchFamily="50" charset="-128"/>
                <a:cs typeface="AoyagiKouzanFontT"/>
              </a:rPr>
              <a:t>カ</a:t>
            </a:r>
            <a:r>
              <a:rPr lang="ja-JP" altLang="en-US" spc="-50" dirty="0">
                <a:latin typeface="Meiryo UI" panose="020B0604030504040204" pitchFamily="50" charset="-128"/>
                <a:ea typeface="Meiryo UI" panose="020B0604030504040204" pitchFamily="50" charset="-128"/>
                <a:cs typeface="AoyagiKouzanFontT"/>
              </a:rPr>
              <a:t>ー</a:t>
            </a:r>
            <a:r>
              <a:rPr lang="ja-JP" altLang="en-US" spc="-5" dirty="0">
                <a:latin typeface="Meiryo UI" panose="020B0604030504040204" pitchFamily="50" charset="-128"/>
                <a:ea typeface="Meiryo UI" panose="020B0604030504040204" pitchFamily="50" charset="-128"/>
                <a:cs typeface="AoyagiKouzanFontT"/>
              </a:rPr>
              <a:t>ド</a:t>
            </a:r>
            <a:r>
              <a:rPr lang="ja-JP" altLang="en-US" spc="-23" dirty="0">
                <a:latin typeface="Meiryo UI" panose="020B0604030504040204" pitchFamily="50" charset="-128"/>
                <a:ea typeface="Meiryo UI" panose="020B0604030504040204" pitchFamily="50" charset="-128"/>
                <a:cs typeface="AoyagiKouzanFontT"/>
              </a:rPr>
              <a:t>は</a:t>
            </a:r>
            <a:r>
              <a:rPr lang="ja-JP" altLang="en-US" spc="27" dirty="0">
                <a:latin typeface="Meiryo UI" panose="020B0604030504040204" pitchFamily="50" charset="-128"/>
                <a:ea typeface="Meiryo UI" panose="020B0604030504040204" pitchFamily="50" charset="-128"/>
                <a:cs typeface="AoyagiKouzanFontT"/>
              </a:rPr>
              <a:t>、</a:t>
            </a:r>
            <a:r>
              <a:rPr lang="ja-JP" altLang="en-US" spc="18" dirty="0">
                <a:latin typeface="Meiryo UI" panose="020B0604030504040204" pitchFamily="50" charset="-128"/>
                <a:ea typeface="Meiryo UI" panose="020B0604030504040204" pitchFamily="50" charset="-128"/>
                <a:cs typeface="AoyagiKouzanFontT"/>
              </a:rPr>
              <a:t>一人ひとりに割り当てられる番号、つまり「マイナンバー」が記載された</a:t>
            </a:r>
            <a:r>
              <a:rPr lang="ja-JP" altLang="en-US" spc="-5" dirty="0">
                <a:latin typeface="Meiryo UI" panose="020B0604030504040204" pitchFamily="50" charset="-128"/>
                <a:ea typeface="Meiryo UI" panose="020B0604030504040204" pitchFamily="50" charset="-128"/>
                <a:cs typeface="AoyagiKouzanFontT"/>
              </a:rPr>
              <a:t>プ</a:t>
            </a:r>
            <a:r>
              <a:rPr lang="ja-JP" altLang="en-US" spc="-14" dirty="0">
                <a:latin typeface="Meiryo UI" panose="020B0604030504040204" pitchFamily="50" charset="-128"/>
                <a:ea typeface="Meiryo UI" panose="020B0604030504040204" pitchFamily="50" charset="-128"/>
                <a:cs typeface="AoyagiKouzanFontT"/>
              </a:rPr>
              <a:t>ラ</a:t>
            </a:r>
            <a:r>
              <a:rPr lang="ja-JP" altLang="en-US" spc="-23" dirty="0">
                <a:latin typeface="Meiryo UI" panose="020B0604030504040204" pitchFamily="50" charset="-128"/>
                <a:ea typeface="Meiryo UI" panose="020B0604030504040204" pitchFamily="50" charset="-128"/>
                <a:cs typeface="AoyagiKouzanFontT"/>
              </a:rPr>
              <a:t>ス</a:t>
            </a:r>
            <a:r>
              <a:rPr lang="ja-JP" altLang="en-US" spc="23" dirty="0">
                <a:latin typeface="Meiryo UI" panose="020B0604030504040204" pitchFamily="50" charset="-128"/>
                <a:ea typeface="Meiryo UI" panose="020B0604030504040204" pitchFamily="50" charset="-128"/>
                <a:cs typeface="AoyagiKouzanFontT"/>
              </a:rPr>
              <a:t>チッ</a:t>
            </a:r>
            <a:r>
              <a:rPr lang="ja-JP" altLang="en-US" spc="-14" dirty="0">
                <a:latin typeface="Meiryo UI" panose="020B0604030504040204" pitchFamily="50" charset="-128"/>
                <a:ea typeface="Meiryo UI" panose="020B0604030504040204" pitchFamily="50" charset="-128"/>
                <a:cs typeface="AoyagiKouzanFontT"/>
              </a:rPr>
              <a:t>ク</a:t>
            </a:r>
            <a:r>
              <a:rPr lang="ja-JP" altLang="en-US" dirty="0">
                <a:latin typeface="Meiryo UI" panose="020B0604030504040204" pitchFamily="50" charset="-128"/>
                <a:ea typeface="Meiryo UI" panose="020B0604030504040204" pitchFamily="50" charset="-128"/>
                <a:cs typeface="AoyagiKouzanFontT"/>
              </a:rPr>
              <a:t>製</a:t>
            </a:r>
            <a:r>
              <a:rPr lang="ja-JP" altLang="en-US" spc="-36" dirty="0">
                <a:latin typeface="Meiryo UI" panose="020B0604030504040204" pitchFamily="50" charset="-128"/>
                <a:ea typeface="Meiryo UI" panose="020B0604030504040204" pitchFamily="50" charset="-128"/>
                <a:cs typeface="AoyagiKouzanFontT"/>
              </a:rPr>
              <a:t>の</a:t>
            </a:r>
            <a:r>
              <a:rPr lang="en-US" altLang="ja-JP" spc="-14" dirty="0">
                <a:latin typeface="Meiryo UI" panose="020B0604030504040204" pitchFamily="50" charset="-128"/>
                <a:ea typeface="Meiryo UI" panose="020B0604030504040204" pitchFamily="50" charset="-128"/>
                <a:cs typeface="AoyagiKouzanFontT"/>
              </a:rPr>
              <a:t>IC</a:t>
            </a:r>
            <a:r>
              <a:rPr lang="ja-JP" altLang="en-US" spc="-124" dirty="0">
                <a:latin typeface="Meiryo UI" panose="020B0604030504040204" pitchFamily="50" charset="-128"/>
                <a:ea typeface="Meiryo UI" panose="020B0604030504040204" pitchFamily="50" charset="-128"/>
                <a:cs typeface="AoyagiKouzanFontT"/>
              </a:rPr>
              <a:t> </a:t>
            </a:r>
            <a:r>
              <a:rPr lang="ja-JP" altLang="en-US" spc="23" dirty="0">
                <a:latin typeface="Meiryo UI" panose="020B0604030504040204" pitchFamily="50" charset="-128"/>
                <a:ea typeface="Meiryo UI" panose="020B0604030504040204" pitchFamily="50" charset="-128"/>
                <a:cs typeface="AoyagiKouzanFontT"/>
              </a:rPr>
              <a:t>チッ</a:t>
            </a:r>
            <a:r>
              <a:rPr lang="ja-JP" altLang="en-US" spc="-5" dirty="0">
                <a:latin typeface="Meiryo UI" panose="020B0604030504040204" pitchFamily="50" charset="-128"/>
                <a:ea typeface="Meiryo UI" panose="020B0604030504040204" pitchFamily="50" charset="-128"/>
                <a:cs typeface="AoyagiKouzanFontT"/>
              </a:rPr>
              <a:t>プ</a:t>
            </a:r>
            <a:r>
              <a:rPr lang="ja-JP" altLang="en-US" dirty="0">
                <a:latin typeface="Meiryo UI" panose="020B0604030504040204" pitchFamily="50" charset="-128"/>
                <a:ea typeface="Meiryo UI" panose="020B0604030504040204" pitchFamily="50" charset="-128"/>
                <a:cs typeface="AoyagiKouzanFontT"/>
              </a:rPr>
              <a:t>付</a:t>
            </a:r>
            <a:r>
              <a:rPr lang="ja-JP" altLang="en-US" spc="-18" dirty="0">
                <a:latin typeface="Meiryo UI" panose="020B0604030504040204" pitchFamily="50" charset="-128"/>
                <a:ea typeface="Meiryo UI" panose="020B0604030504040204" pitchFamily="50" charset="-128"/>
                <a:cs typeface="AoyagiKouzanFontT"/>
              </a:rPr>
              <a:t>き</a:t>
            </a:r>
            <a:r>
              <a:rPr lang="ja-JP" altLang="en-US" spc="18" dirty="0">
                <a:latin typeface="Meiryo UI" panose="020B0604030504040204" pitchFamily="50" charset="-128"/>
                <a:ea typeface="Meiryo UI" panose="020B0604030504040204" pitchFamily="50" charset="-128"/>
                <a:cs typeface="AoyagiKouzanFontT"/>
              </a:rPr>
              <a:t>カ</a:t>
            </a:r>
            <a:r>
              <a:rPr lang="ja-JP" altLang="en-US" spc="-50" dirty="0">
                <a:latin typeface="Meiryo UI" panose="020B0604030504040204" pitchFamily="50" charset="-128"/>
                <a:ea typeface="Meiryo UI" panose="020B0604030504040204" pitchFamily="50" charset="-128"/>
                <a:cs typeface="AoyagiKouzanFontT"/>
              </a:rPr>
              <a:t>ー</a:t>
            </a:r>
            <a:r>
              <a:rPr lang="ja-JP" altLang="en-US" spc="-5" dirty="0">
                <a:latin typeface="Meiryo UI" panose="020B0604030504040204" pitchFamily="50" charset="-128"/>
                <a:ea typeface="Meiryo UI" panose="020B0604030504040204" pitchFamily="50" charset="-128"/>
                <a:cs typeface="AoyagiKouzanFontT"/>
              </a:rPr>
              <a:t>ド</a:t>
            </a:r>
            <a:r>
              <a:rPr lang="ja-JP" altLang="en-US" spc="-18" dirty="0">
                <a:latin typeface="Meiryo UI" panose="020B0604030504040204" pitchFamily="50" charset="-128"/>
                <a:ea typeface="Meiryo UI" panose="020B0604030504040204" pitchFamily="50" charset="-128"/>
                <a:cs typeface="AoyagiKouzanFontT"/>
              </a:rPr>
              <a:t>です。</a:t>
            </a:r>
            <a:br>
              <a:rPr lang="en-US" altLang="ja-JP" spc="-18" dirty="0">
                <a:latin typeface="Meiryo UI" panose="020B0604030504040204" pitchFamily="50" charset="-128"/>
                <a:ea typeface="Meiryo UI" panose="020B0604030504040204" pitchFamily="50" charset="-128"/>
                <a:cs typeface="AoyagiKouzanFontT"/>
              </a:rPr>
            </a:br>
            <a:r>
              <a:rPr lang="ja-JP" altLang="en-US" spc="-18" dirty="0">
                <a:latin typeface="Meiryo UI" panose="020B0604030504040204" pitchFamily="50" charset="-128"/>
                <a:ea typeface="Meiryo UI" panose="020B0604030504040204" pitchFamily="50" charset="-128"/>
                <a:cs typeface="AoyagiKouzanFontT"/>
              </a:rPr>
              <a:t>本人が申請することにより初回無料で交付されます。</a:t>
            </a:r>
            <a:endParaRPr lang="en-US" altLang="ja-JP" spc="-18" dirty="0">
              <a:latin typeface="Meiryo UI" panose="020B0604030504040204" pitchFamily="50" charset="-128"/>
              <a:ea typeface="Meiryo UI" panose="020B0604030504040204" pitchFamily="50" charset="-128"/>
              <a:cs typeface="AoyagiKouzanFontT"/>
            </a:endParaRPr>
          </a:p>
          <a:p>
            <a:pPr indent="88069"/>
            <a:endParaRPr lang="en-US" altLang="ja-JP" dirty="0">
              <a:latin typeface="Meiryo UI" panose="020B0604030504040204" pitchFamily="50" charset="-128"/>
              <a:ea typeface="Meiryo UI" panose="020B0604030504040204" pitchFamily="50" charset="-128"/>
              <a:cs typeface="AoyagiKouzanFontT"/>
            </a:endParaRPr>
          </a:p>
          <a:p>
            <a:pPr indent="88069"/>
            <a:r>
              <a:rPr lang="ja-JP" altLang="en-US" dirty="0">
                <a:latin typeface="Meiryo UI" panose="020B0604030504040204" pitchFamily="50" charset="-128"/>
                <a:ea typeface="Meiryo UI" panose="020B0604030504040204" pitchFamily="50" charset="-128"/>
                <a:cs typeface="AoyagiKouzanFontT"/>
              </a:rPr>
              <a:t>カードの表面には、氏</a:t>
            </a:r>
            <a:r>
              <a:rPr lang="ja-JP" altLang="en-US" spc="9" dirty="0">
                <a:latin typeface="Meiryo UI" panose="020B0604030504040204" pitchFamily="50" charset="-128"/>
                <a:ea typeface="Meiryo UI" panose="020B0604030504040204" pitchFamily="50" charset="-128"/>
                <a:cs typeface="AoyagiKouzanFontT"/>
              </a:rPr>
              <a:t>名、</a:t>
            </a:r>
            <a:r>
              <a:rPr lang="ja-JP" altLang="en-US" dirty="0">
                <a:latin typeface="Meiryo UI" panose="020B0604030504040204" pitchFamily="50" charset="-128"/>
                <a:ea typeface="Meiryo UI" panose="020B0604030504040204" pitchFamily="50" charset="-128"/>
                <a:cs typeface="AoyagiKouzanFontT"/>
              </a:rPr>
              <a:t>住所</a:t>
            </a:r>
            <a:r>
              <a:rPr lang="ja-JP" altLang="en-US" spc="18" dirty="0">
                <a:latin typeface="Meiryo UI" panose="020B0604030504040204" pitchFamily="50" charset="-128"/>
                <a:ea typeface="Meiryo UI" panose="020B0604030504040204" pitchFamily="50" charset="-128"/>
                <a:cs typeface="AoyagiKouzanFontT"/>
              </a:rPr>
              <a:t>、</a:t>
            </a:r>
            <a:r>
              <a:rPr lang="ja-JP" altLang="en-US" dirty="0">
                <a:latin typeface="Meiryo UI" panose="020B0604030504040204" pitchFamily="50" charset="-128"/>
                <a:ea typeface="Meiryo UI" panose="020B0604030504040204" pitchFamily="50" charset="-128"/>
                <a:cs typeface="AoyagiKouzanFontT"/>
              </a:rPr>
              <a:t>生年月</a:t>
            </a:r>
            <a:r>
              <a:rPr lang="ja-JP" altLang="en-US" spc="9" dirty="0">
                <a:latin typeface="Meiryo UI" panose="020B0604030504040204" pitchFamily="50" charset="-128"/>
                <a:ea typeface="Meiryo UI" panose="020B0604030504040204" pitchFamily="50" charset="-128"/>
                <a:cs typeface="AoyagiKouzanFontT"/>
              </a:rPr>
              <a:t>日</a:t>
            </a:r>
            <a:r>
              <a:rPr lang="ja-JP" altLang="en-US" spc="18" dirty="0">
                <a:latin typeface="Meiryo UI" panose="020B0604030504040204" pitchFamily="50" charset="-128"/>
                <a:ea typeface="Meiryo UI" panose="020B0604030504040204" pitchFamily="50" charset="-128"/>
                <a:cs typeface="AoyagiKouzanFontT"/>
              </a:rPr>
              <a:t>、</a:t>
            </a:r>
            <a:r>
              <a:rPr lang="ja-JP" altLang="en-US" dirty="0">
                <a:latin typeface="Meiryo UI" panose="020B0604030504040204" pitchFamily="50" charset="-128"/>
                <a:ea typeface="Meiryo UI" panose="020B0604030504040204" pitchFamily="50" charset="-128"/>
                <a:cs typeface="AoyagiKouzanFontT"/>
              </a:rPr>
              <a:t>性別</a:t>
            </a:r>
            <a:r>
              <a:rPr lang="ja-JP" altLang="en-US" spc="18" dirty="0">
                <a:latin typeface="Meiryo UI" panose="020B0604030504040204" pitchFamily="50" charset="-128"/>
                <a:ea typeface="Meiryo UI" panose="020B0604030504040204" pitchFamily="50" charset="-128"/>
                <a:cs typeface="AoyagiKouzanFontT"/>
              </a:rPr>
              <a:t>、</a:t>
            </a:r>
            <a:r>
              <a:rPr lang="ja-JP" altLang="en-US" dirty="0">
                <a:latin typeface="Meiryo UI" panose="020B0604030504040204" pitchFamily="50" charset="-128"/>
                <a:ea typeface="Meiryo UI" panose="020B0604030504040204" pitchFamily="50" charset="-128"/>
                <a:cs typeface="AoyagiKouzanFontT"/>
              </a:rPr>
              <a:t>顔写</a:t>
            </a:r>
            <a:r>
              <a:rPr lang="ja-JP" altLang="en-US" spc="9" dirty="0">
                <a:latin typeface="Meiryo UI" panose="020B0604030504040204" pitchFamily="50" charset="-128"/>
                <a:ea typeface="Meiryo UI" panose="020B0604030504040204" pitchFamily="50" charset="-128"/>
                <a:cs typeface="AoyagiKouzanFontT"/>
              </a:rPr>
              <a:t>真</a:t>
            </a:r>
            <a:r>
              <a:rPr lang="ja-JP" altLang="en-US" dirty="0">
                <a:latin typeface="Meiryo UI" panose="020B0604030504040204" pitchFamily="50" charset="-128"/>
                <a:ea typeface="Meiryo UI" panose="020B0604030504040204" pitchFamily="50" charset="-128"/>
                <a:cs typeface="AoyagiKouzanFontT"/>
              </a:rPr>
              <a:t>等</a:t>
            </a:r>
            <a:r>
              <a:rPr lang="ja-JP" altLang="en-US" spc="-14" dirty="0">
                <a:latin typeface="Meiryo UI" panose="020B0604030504040204" pitchFamily="50" charset="-128"/>
                <a:ea typeface="Meiryo UI" panose="020B0604030504040204" pitchFamily="50" charset="-128"/>
                <a:cs typeface="AoyagiKouzanFontT"/>
              </a:rPr>
              <a:t>が表示されており、公的な本人確認書類として使えます。</a:t>
            </a:r>
            <a:endParaRPr lang="en-US" altLang="ja-JP" spc="-14" dirty="0">
              <a:latin typeface="Meiryo UI" panose="020B0604030504040204" pitchFamily="50" charset="-128"/>
              <a:ea typeface="Meiryo UI" panose="020B0604030504040204" pitchFamily="50" charset="-128"/>
              <a:cs typeface="AoyagiKouzanFontT"/>
            </a:endParaRPr>
          </a:p>
          <a:p>
            <a:r>
              <a:rPr lang="ja-JP" altLang="en-US" spc="-14" dirty="0">
                <a:latin typeface="Meiryo UI" panose="020B0604030504040204" pitchFamily="50" charset="-128"/>
                <a:ea typeface="Meiryo UI" panose="020B0604030504040204" pitchFamily="50" charset="-128"/>
                <a:cs typeface="AoyagiKouzanFontT"/>
              </a:rPr>
              <a:t>また、カード裏面は</a:t>
            </a:r>
            <a:r>
              <a:rPr lang="ja-JP" altLang="en-US" spc="18" dirty="0">
                <a:latin typeface="Meiryo UI" panose="020B0604030504040204" pitchFamily="50" charset="-128"/>
                <a:ea typeface="Meiryo UI" panose="020B0604030504040204" pitchFamily="50" charset="-128"/>
                <a:cs typeface="AoyagiKouzanFontT"/>
              </a:rPr>
              <a:t>マ</a:t>
            </a:r>
            <a:r>
              <a:rPr lang="ja-JP" altLang="en-US" spc="-23" dirty="0">
                <a:latin typeface="Meiryo UI" panose="020B0604030504040204" pitchFamily="50" charset="-128"/>
                <a:ea typeface="Meiryo UI" panose="020B0604030504040204" pitchFamily="50" charset="-128"/>
                <a:cs typeface="AoyagiKouzanFontT"/>
              </a:rPr>
              <a:t>イ</a:t>
            </a:r>
            <a:r>
              <a:rPr lang="ja-JP" altLang="en-US" spc="27" dirty="0">
                <a:latin typeface="Meiryo UI" panose="020B0604030504040204" pitchFamily="50" charset="-128"/>
                <a:ea typeface="Meiryo UI" panose="020B0604030504040204" pitchFamily="50" charset="-128"/>
                <a:cs typeface="AoyagiKouzanFontT"/>
              </a:rPr>
              <a:t>ナ</a:t>
            </a:r>
            <a:r>
              <a:rPr lang="ja-JP" altLang="en-US" spc="18" dirty="0">
                <a:latin typeface="Meiryo UI" panose="020B0604030504040204" pitchFamily="50" charset="-128"/>
                <a:ea typeface="Meiryo UI" panose="020B0604030504040204" pitchFamily="50" charset="-128"/>
                <a:cs typeface="AoyagiKouzanFontT"/>
              </a:rPr>
              <a:t>ン</a:t>
            </a:r>
            <a:r>
              <a:rPr lang="ja-JP" altLang="en-US" spc="-9" dirty="0">
                <a:latin typeface="Meiryo UI" panose="020B0604030504040204" pitchFamily="50" charset="-128"/>
                <a:ea typeface="Meiryo UI" panose="020B0604030504040204" pitchFamily="50" charset="-128"/>
                <a:cs typeface="AoyagiKouzanFontT"/>
              </a:rPr>
              <a:t>バ</a:t>
            </a:r>
            <a:r>
              <a:rPr lang="ja-JP" altLang="en-US" spc="-142" dirty="0">
                <a:latin typeface="Meiryo UI" panose="020B0604030504040204" pitchFamily="50" charset="-128"/>
                <a:ea typeface="Meiryo UI" panose="020B0604030504040204" pitchFamily="50" charset="-128"/>
                <a:cs typeface="AoyagiKouzanFontT"/>
              </a:rPr>
              <a:t>ー</a:t>
            </a:r>
            <a:r>
              <a:rPr lang="ja-JP" altLang="en-US" dirty="0">
                <a:latin typeface="Meiryo UI" panose="020B0604030504040204" pitchFamily="50" charset="-128"/>
                <a:ea typeface="Meiryo UI" panose="020B0604030504040204" pitchFamily="50" charset="-128"/>
                <a:cs typeface="AoyagiKouzanFontT"/>
              </a:rPr>
              <a:t>（番号</a:t>
            </a:r>
            <a:r>
              <a:rPr lang="ja-JP" altLang="en-US" spc="-92" dirty="0">
                <a:latin typeface="Meiryo UI" panose="020B0604030504040204" pitchFamily="50" charset="-128"/>
                <a:ea typeface="Meiryo UI" panose="020B0604030504040204" pitchFamily="50" charset="-128"/>
                <a:cs typeface="AoyagiKouzanFontT"/>
              </a:rPr>
              <a:t>）が記載されています。</a:t>
            </a:r>
            <a:endParaRPr lang="en-US" altLang="ja-JP" spc="-92" dirty="0">
              <a:latin typeface="Meiryo UI" panose="020B0604030504040204" pitchFamily="50" charset="-128"/>
              <a:ea typeface="Meiryo UI" panose="020B0604030504040204" pitchFamily="50" charset="-128"/>
              <a:cs typeface="AoyagiKouzanFontT"/>
            </a:endParaRPr>
          </a:p>
          <a:p>
            <a:endParaRPr lang="ja-JP" altLang="en-US" dirty="0"/>
          </a:p>
        </p:txBody>
      </p:sp>
    </p:spTree>
    <p:extLst>
      <p:ext uri="{BB962C8B-B14F-4D97-AF65-F5344CB8AC3E}">
        <p14:creationId xmlns:p14="http://schemas.microsoft.com/office/powerpoint/2010/main" val="1446229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5</a:t>
            </a:fld>
            <a:endParaRPr kumimoji="1" lang="ja-JP" altLang="en-US" dirty="0"/>
          </a:p>
        </p:txBody>
      </p:sp>
      <p:sp>
        <p:nvSpPr>
          <p:cNvPr id="6" name="ノート プレースホルダー 5">
            <a:extLst>
              <a:ext uri="{FF2B5EF4-FFF2-40B4-BE49-F238E27FC236}">
                <a16:creationId xmlns:a16="http://schemas.microsoft.com/office/drawing/2014/main" id="{8C2AE265-A081-40BD-A8A2-DF6C4F18FDC2}"/>
              </a:ext>
            </a:extLst>
          </p:cNvPr>
          <p:cNvSpPr>
            <a:spLocks noGrp="1"/>
          </p:cNvSpPr>
          <p:nvPr>
            <p:ph type="body" sz="quarter" idx="3"/>
          </p:nvPr>
        </p:nvSpPr>
        <p:spPr/>
        <p:txBody>
          <a:bodyPr/>
          <a:lstStyle/>
          <a:p>
            <a:pPr indent="90172" defTabSz="838585">
              <a:defRPr/>
            </a:pPr>
            <a:r>
              <a:rPr lang="en-US" altLang="ja-JP" spc="-5" dirty="0">
                <a:latin typeface="Meiryo UI" panose="020B0604030504040204" pitchFamily="50" charset="-128"/>
                <a:ea typeface="Meiryo UI" panose="020B0604030504040204" pitchFamily="50" charset="-128"/>
                <a:cs typeface="AoyagiKouzanFontT"/>
              </a:rPr>
              <a:t>【</a:t>
            </a:r>
            <a:r>
              <a:rPr lang="ja-JP" altLang="en-US" spc="-5" dirty="0">
                <a:latin typeface="Meiryo UI" panose="020B0604030504040204" pitchFamily="50" charset="-128"/>
                <a:ea typeface="Meiryo UI" panose="020B0604030504040204" pitchFamily="50" charset="-128"/>
                <a:cs typeface="AoyagiKouzanFontT"/>
              </a:rPr>
              <a:t>説明原稿</a:t>
            </a:r>
            <a:r>
              <a:rPr lang="en-US" altLang="ja-JP" spc="-5" dirty="0">
                <a:latin typeface="Meiryo UI" panose="020B0604030504040204" pitchFamily="50" charset="-128"/>
                <a:ea typeface="Meiryo UI" panose="020B0604030504040204" pitchFamily="50" charset="-128"/>
                <a:cs typeface="AoyagiKouzanFontT"/>
              </a:rPr>
              <a:t>】</a:t>
            </a:r>
          </a:p>
          <a:p>
            <a:pPr indent="87011"/>
            <a:r>
              <a:rPr lang="ja-JP" altLang="en-US" dirty="0">
                <a:latin typeface="Meiryo UI" panose="020B0604030504040204" pitchFamily="50" charset="-128"/>
                <a:ea typeface="Meiryo UI" panose="020B0604030504040204" pitchFamily="50" charset="-128"/>
              </a:rPr>
              <a:t>マイナンバーカードは、様々な生活シーンで使うことで暮らしを便利にするカードと言われています。</a:t>
            </a:r>
            <a:endParaRPr lang="en-US" altLang="ja-JP" dirty="0">
              <a:latin typeface="Meiryo UI" panose="020B0604030504040204" pitchFamily="50" charset="-128"/>
              <a:ea typeface="Meiryo UI" panose="020B0604030504040204" pitchFamily="50" charset="-128"/>
            </a:endParaRPr>
          </a:p>
          <a:p>
            <a:pPr indent="87011"/>
            <a:r>
              <a:rPr lang="ja-JP" altLang="en-US" dirty="0">
                <a:latin typeface="Meiryo UI" panose="020B0604030504040204" pitchFamily="50" charset="-128"/>
                <a:ea typeface="Meiryo UI" panose="020B0604030504040204" pitchFamily="50" charset="-128"/>
              </a:rPr>
              <a:t>マイナンバーカードを持っていると、なにができるのかを簡単に紹介させていただきます。</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pPr indent="87011"/>
            <a:r>
              <a:rPr lang="ja-JP" altLang="en-US" dirty="0">
                <a:latin typeface="Meiryo UI" panose="020B0604030504040204" pitchFamily="50" charset="-128"/>
                <a:ea typeface="Meiryo UI" panose="020B0604030504040204" pitchFamily="50" charset="-128"/>
              </a:rPr>
              <a:t>マイナンバーカードは、</a:t>
            </a:r>
            <a:endParaRPr lang="en-US" altLang="ja-JP" dirty="0">
              <a:latin typeface="Meiryo UI" panose="020B0604030504040204" pitchFamily="50" charset="-128"/>
              <a:ea typeface="Meiryo UI" panose="020B0604030504040204" pitchFamily="50" charset="-128"/>
            </a:endParaRPr>
          </a:p>
          <a:p>
            <a:pPr indent="87011"/>
            <a:r>
              <a:rPr lang="ja-JP" altLang="en-US" dirty="0">
                <a:latin typeface="Meiryo UI" panose="020B0604030504040204" pitchFamily="50" charset="-128"/>
                <a:ea typeface="Meiryo UI" panose="020B0604030504040204" pitchFamily="50" charset="-128"/>
              </a:rPr>
              <a:t>・銀行や保険会社の窓口などで、本人確認書類として使うことができます。</a:t>
            </a:r>
            <a:endParaRPr lang="en-US" altLang="ja-JP" dirty="0">
              <a:latin typeface="Meiryo UI" panose="020B0604030504040204" pitchFamily="50" charset="-128"/>
              <a:ea typeface="Meiryo UI" panose="020B0604030504040204" pitchFamily="50" charset="-128"/>
            </a:endParaRPr>
          </a:p>
          <a:p>
            <a:pPr indent="87011"/>
            <a:r>
              <a:rPr lang="ja-JP" altLang="en-US" dirty="0">
                <a:latin typeface="Meiryo UI" panose="020B0604030504040204" pitchFamily="50" charset="-128"/>
                <a:ea typeface="Meiryo UI" panose="020B0604030504040204" pitchFamily="50" charset="-128"/>
              </a:rPr>
              <a:t>・住民票や印鑑登録証など各種証明書を、コンビニでいつでも取得することができます。</a:t>
            </a:r>
            <a:endParaRPr lang="en-US" altLang="ja-JP" dirty="0">
              <a:latin typeface="Meiryo UI" panose="020B0604030504040204" pitchFamily="50" charset="-128"/>
              <a:ea typeface="Meiryo UI" panose="020B0604030504040204" pitchFamily="50" charset="-128"/>
            </a:endParaRPr>
          </a:p>
          <a:p>
            <a:pPr indent="87011" defTabSz="911287">
              <a:defRPr/>
            </a:pPr>
            <a:r>
              <a:rPr lang="ja-JP" altLang="en-US" dirty="0">
                <a:latin typeface="Meiryo UI" panose="020B0604030504040204" pitchFamily="50" charset="-128"/>
                <a:ea typeface="Meiryo UI" panose="020B0604030504040204" pitchFamily="50" charset="-128"/>
              </a:rPr>
              <a:t>・マイナンバーカードは健康保険証としても利用できます。</a:t>
            </a:r>
            <a:endParaRPr lang="en-US" altLang="ja-JP" dirty="0">
              <a:latin typeface="Meiryo UI" panose="020B0604030504040204" pitchFamily="50" charset="-128"/>
              <a:ea typeface="Meiryo UI" panose="020B0604030504040204" pitchFamily="50" charset="-128"/>
            </a:endParaRPr>
          </a:p>
          <a:p>
            <a:pPr indent="87011"/>
            <a:r>
              <a:rPr lang="ja-JP" altLang="en-US" dirty="0">
                <a:latin typeface="Meiryo UI" panose="020B0604030504040204" pitchFamily="50" charset="-128"/>
                <a:ea typeface="Meiryo UI" panose="020B0604030504040204" pitchFamily="50" charset="-128"/>
              </a:rPr>
              <a:t>・マイナポイントに申し込むと、条件に応じてポイントがもらえます。</a:t>
            </a:r>
            <a:endParaRPr lang="en-US" altLang="ja-JP" dirty="0">
              <a:latin typeface="Meiryo UI" panose="020B0604030504040204" pitchFamily="50" charset="-128"/>
              <a:ea typeface="Meiryo UI" panose="020B0604030504040204" pitchFamily="50" charset="-128"/>
            </a:endParaRPr>
          </a:p>
          <a:p>
            <a:pPr indent="87011"/>
            <a:r>
              <a:rPr lang="ja-JP" altLang="en-US" dirty="0">
                <a:latin typeface="Meiryo UI" panose="020B0604030504040204" pitchFamily="50" charset="-128"/>
                <a:ea typeface="Meiryo UI" panose="020B0604030504040204" pitchFamily="50" charset="-128"/>
              </a:rPr>
              <a:t>・マイナポータルを使うと、市区町村や国への様々な手続がオンラインで実施できるようになります。</a:t>
            </a:r>
            <a:endParaRPr lang="en-US" altLang="ja-JP" dirty="0">
              <a:latin typeface="Meiryo UI" panose="020B0604030504040204" pitchFamily="50" charset="-128"/>
              <a:ea typeface="Meiryo UI" panose="020B0604030504040204" pitchFamily="50" charset="-128"/>
            </a:endParaRPr>
          </a:p>
          <a:p>
            <a:pPr indent="87011"/>
            <a:r>
              <a:rPr lang="ja-JP" altLang="en-US" dirty="0">
                <a:latin typeface="Meiryo UI" panose="020B0604030504040204" pitchFamily="50" charset="-128"/>
                <a:ea typeface="Meiryo UI" panose="020B0604030504040204" pitchFamily="50" charset="-128"/>
              </a:rPr>
              <a:t>・確定申告の届出が</a:t>
            </a:r>
            <a:r>
              <a:rPr lang="ja-JP" altLang="en-US" strike="noStrike" dirty="0">
                <a:latin typeface="Meiryo UI" panose="020B0604030504040204" pitchFamily="50" charset="-128"/>
                <a:ea typeface="Meiryo UI" panose="020B0604030504040204" pitchFamily="50" charset="-128"/>
              </a:rPr>
              <a:t>オンラインで</a:t>
            </a:r>
            <a:r>
              <a:rPr lang="ja-JP" altLang="en-US" dirty="0">
                <a:latin typeface="Meiryo UI" panose="020B0604030504040204" pitchFamily="50" charset="-128"/>
                <a:ea typeface="Meiryo UI" panose="020B0604030504040204" pitchFamily="50" charset="-128"/>
              </a:rPr>
              <a:t>できます。</a:t>
            </a:r>
            <a:endParaRPr lang="en-US" altLang="ja-JP" dirty="0">
              <a:latin typeface="Meiryo UI" panose="020B0604030504040204" pitchFamily="50" charset="-128"/>
              <a:ea typeface="Meiryo UI" panose="020B0604030504040204" pitchFamily="50" charset="-128"/>
            </a:endParaRPr>
          </a:p>
          <a:p>
            <a:pPr indent="87011" defTabSz="911287">
              <a:defRPr/>
            </a:pPr>
            <a:r>
              <a:rPr lang="ja-JP" altLang="en-US" dirty="0">
                <a:latin typeface="Meiryo UI" panose="020B0604030504040204" pitchFamily="50" charset="-128"/>
                <a:ea typeface="Meiryo UI" panose="020B0604030504040204" pitchFamily="50" charset="-128"/>
              </a:rPr>
              <a:t>・公金受取口座の登録もできます。</a:t>
            </a:r>
            <a:endParaRPr lang="en-US" altLang="ja-JP" dirty="0">
              <a:latin typeface="Meiryo UI" panose="020B0604030504040204" pitchFamily="50" charset="-128"/>
              <a:ea typeface="Meiryo UI" panose="020B0604030504040204" pitchFamily="50" charset="-128"/>
            </a:endParaRPr>
          </a:p>
          <a:p>
            <a:pPr indent="87011"/>
            <a:endParaRPr lang="en-US" altLang="ja-JP" dirty="0">
              <a:latin typeface="Meiryo UI" panose="020B0604030504040204" pitchFamily="50" charset="-128"/>
              <a:ea typeface="Meiryo UI" panose="020B0604030504040204" pitchFamily="50" charset="-128"/>
            </a:endParaRPr>
          </a:p>
          <a:p>
            <a:pPr indent="87011"/>
            <a:r>
              <a:rPr lang="ja-JP" altLang="en-US" dirty="0">
                <a:latin typeface="Meiryo UI" panose="020B0604030504040204" pitchFamily="50" charset="-128"/>
                <a:ea typeface="Meiryo UI" panose="020B0604030504040204" pitchFamily="50" charset="-128"/>
              </a:rPr>
              <a:t>このように、マイナンバーカードは皆様の生活をより便利にするカードと言えます。</a:t>
            </a:r>
            <a:endParaRPr lang="en-US" altLang="ja-JP" dirty="0">
              <a:latin typeface="Meiryo UI" panose="020B0604030504040204" pitchFamily="50" charset="-128"/>
              <a:ea typeface="Meiryo UI" panose="020B0604030504040204" pitchFamily="50" charset="-128"/>
            </a:endParaRPr>
          </a:p>
          <a:p>
            <a:pPr indent="87011"/>
            <a:endParaRPr lang="en-US" altLang="ja-JP" dirty="0">
              <a:latin typeface="Meiryo UI" panose="020B0604030504040204" pitchFamily="50" charset="-128"/>
              <a:ea typeface="Meiryo UI" panose="020B0604030504040204" pitchFamily="50" charset="-128"/>
            </a:endParaRPr>
          </a:p>
          <a:p>
            <a:pPr indent="87011"/>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講師向けコメント</a:t>
            </a:r>
            <a:r>
              <a:rPr lang="en-US" altLang="ja-JP" dirty="0">
                <a:latin typeface="Meiryo UI" panose="020B0604030504040204" pitchFamily="50" charset="-128"/>
                <a:ea typeface="Meiryo UI" panose="020B0604030504040204" pitchFamily="50" charset="-128"/>
              </a:rPr>
              <a:t>】</a:t>
            </a:r>
          </a:p>
          <a:p>
            <a:r>
              <a:rPr kumimoji="1" lang="ja-JP" altLang="en-US" dirty="0">
                <a:latin typeface="Meiryo UI" panose="020B0604030504040204" pitchFamily="50" charset="-128"/>
                <a:ea typeface="Meiryo UI" panose="020B0604030504040204" pitchFamily="50" charset="-128"/>
              </a:rPr>
              <a:t>講師の皆様は、受講者の皆様に注意事項をお伝えするようにしてください。</a:t>
            </a:r>
            <a:endParaRPr kumimoji="1" lang="en-US" altLang="ja-JP" dirty="0">
              <a:latin typeface="Meiryo UI" panose="020B0604030504040204" pitchFamily="50" charset="-128"/>
              <a:ea typeface="Meiryo UI" panose="020B0604030504040204" pitchFamily="50" charset="-128"/>
            </a:endParaRPr>
          </a:p>
          <a:p>
            <a:pPr defTabSz="911287">
              <a:defRPr/>
            </a:pPr>
            <a:r>
              <a:rPr lang="ja-JP" altLang="en-US" dirty="0">
                <a:latin typeface="Meiryo UI" panose="020B0604030504040204" pitchFamily="50" charset="-128"/>
                <a:ea typeface="Meiryo UI" panose="020B0604030504040204" pitchFamily="50" charset="-128"/>
              </a:rPr>
              <a:t>コンビニでの各種証明書の取得については、実施できない地域も一部ございますので、事前にご確認するようお伝えください。</a:t>
            </a:r>
            <a:endParaRPr lang="en-US" altLang="ja-JP" dirty="0">
              <a:latin typeface="Meiryo UI" panose="020B0604030504040204" pitchFamily="50" charset="-128"/>
              <a:ea typeface="Meiryo UI" panose="020B0604030504040204" pitchFamily="50" charset="-128"/>
            </a:endParaRPr>
          </a:p>
          <a:p>
            <a:pPr defTabSz="911287">
              <a:defRPr/>
            </a:pPr>
            <a:r>
              <a:rPr lang="ja-JP" altLang="en-US" dirty="0">
                <a:latin typeface="Meiryo UI" panose="020B0604030504040204" pitchFamily="50" charset="-128"/>
                <a:ea typeface="Meiryo UI" panose="020B0604030504040204" pitchFamily="50" charset="-128"/>
              </a:rPr>
              <a:t>マイナンバーカードについての詳しい情報は、「マイナンバー」「マイナンバーカード」等の用語で検索するか、ＱＲコードを読み取ると、ホームページを閲覧できるとご説明ください。</a:t>
            </a:r>
            <a:endParaRPr lang="en-US" altLang="ja-JP" dirty="0">
              <a:latin typeface="Meiryo UI" panose="020B0604030504040204" pitchFamily="50" charset="-128"/>
              <a:ea typeface="Meiryo UI" panose="020B0604030504040204" pitchFamily="50" charset="-128"/>
            </a:endParaRPr>
          </a:p>
          <a:p>
            <a:endParaRPr lang="ja-JP" altLang="en-US" dirty="0"/>
          </a:p>
        </p:txBody>
      </p:sp>
    </p:spTree>
    <p:extLst>
      <p:ext uri="{BB962C8B-B14F-4D97-AF65-F5344CB8AC3E}">
        <p14:creationId xmlns:p14="http://schemas.microsoft.com/office/powerpoint/2010/main" val="1360568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0625" y="746125"/>
            <a:ext cx="4476750" cy="3357563"/>
          </a:xfrm>
        </p:spPr>
      </p:sp>
      <p:sp>
        <p:nvSpPr>
          <p:cNvPr id="3" name="ノート プレースホルダー 2"/>
          <p:cNvSpPr>
            <a:spLocks noGrp="1"/>
          </p:cNvSpPr>
          <p:nvPr>
            <p:ph type="body" idx="1"/>
          </p:nvPr>
        </p:nvSpPr>
        <p:spPr>
          <a:xfrm>
            <a:off x="685800" y="4304150"/>
            <a:ext cx="5768788" cy="3443207"/>
          </a:xfrm>
        </p:spPr>
        <p:txBody>
          <a:bodyPr/>
          <a:lstStyle/>
          <a:p>
            <a:pPr indent="0"/>
            <a:endParaRPr lang="ja-JP" altLang="en-US" dirty="0">
              <a:latin typeface="Meiryo UI"/>
              <a:ea typeface="Meiryo UI"/>
            </a:endParaRPr>
          </a:p>
        </p:txBody>
      </p:sp>
      <p:sp>
        <p:nvSpPr>
          <p:cNvPr id="4" name="スライド番号プレースホルダー 3"/>
          <p:cNvSpPr>
            <a:spLocks noGrp="1"/>
          </p:cNvSpPr>
          <p:nvPr>
            <p:ph type="sldNum" sz="quarter" idx="10"/>
          </p:nvPr>
        </p:nvSpPr>
        <p:spPr>
          <a:xfrm>
            <a:off x="3886200" y="9526328"/>
            <a:ext cx="2971800" cy="499011"/>
          </a:xfrm>
        </p:spPr>
        <p:txBody>
          <a:bodyPr/>
          <a:lstStyle/>
          <a:p>
            <a:fld id="{C2E67660-8B61-D34C-A3C8-957005D240BE}" type="slidenum">
              <a:rPr kumimoji="1" lang="ja-JP" altLang="en-US" smtClean="0"/>
              <a:t>6</a:t>
            </a:fld>
            <a:endParaRPr kumimoji="1" lang="ja-JP" altLang="en-US" dirty="0"/>
          </a:p>
        </p:txBody>
      </p:sp>
      <p:sp>
        <p:nvSpPr>
          <p:cNvPr id="5" name="ノート プレースホルダー 2">
            <a:extLst>
              <a:ext uri="{FF2B5EF4-FFF2-40B4-BE49-F238E27FC236}">
                <a16:creationId xmlns:a16="http://schemas.microsoft.com/office/drawing/2014/main" id="{4E34895A-8D61-40F0-82B7-0B036A4F0437}"/>
              </a:ext>
            </a:extLst>
          </p:cNvPr>
          <p:cNvSpPr txBox="1">
            <a:spLocks/>
          </p:cNvSpPr>
          <p:nvPr/>
        </p:nvSpPr>
        <p:spPr>
          <a:xfrm>
            <a:off x="735095" y="7563587"/>
            <a:ext cx="5387811" cy="2217600"/>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pPr defTabSz="841449">
              <a:defRPr/>
            </a:pPr>
            <a:r>
              <a:rPr lang="ja-JP" altLang="en-US" sz="1100" dirty="0">
                <a:latin typeface="Meiryo UI" panose="020B0604030504040204" pitchFamily="50" charset="-128"/>
                <a:ea typeface="Meiryo UI" panose="020B0604030504040204" pitchFamily="50" charset="-128"/>
              </a:rPr>
              <a:t>①マイナンバーそのものの情報について</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　地方公共団体情報システム機構（</a:t>
            </a:r>
            <a:r>
              <a:rPr lang="en-US" altLang="ja-JP" sz="1100" dirty="0">
                <a:latin typeface="Meiryo UI" panose="020B0604030504040204" pitchFamily="50" charset="-128"/>
                <a:ea typeface="Meiryo UI" panose="020B0604030504040204" pitchFamily="50" charset="-128"/>
              </a:rPr>
              <a:t>J-LIS</a:t>
            </a:r>
            <a:r>
              <a:rPr lang="ja-JP" altLang="en-US" sz="1100" dirty="0">
                <a:latin typeface="Meiryo UI" panose="020B0604030504040204" pitchFamily="50" charset="-128"/>
                <a:ea typeface="Meiryo UI" panose="020B0604030504040204" pitchFamily="50" charset="-128"/>
              </a:rPr>
              <a:t>）による以下のサイト</a:t>
            </a:r>
            <a:r>
              <a:rPr lang="en-US" altLang="ja-JP" sz="1100" dirty="0">
                <a:latin typeface="Meiryo UI" panose="020B0604030504040204" pitchFamily="50" charset="-128"/>
                <a:ea typeface="Meiryo UI" panose="020B0604030504040204" pitchFamily="50" charset="-128"/>
              </a:rPr>
              <a:t>URL</a:t>
            </a:r>
            <a:r>
              <a:rPr lang="ja-JP" altLang="en-US" sz="1100" dirty="0">
                <a:latin typeface="Meiryo UI" panose="020B0604030504040204" pitchFamily="50" charset="-128"/>
                <a:ea typeface="Meiryo UI" panose="020B0604030504040204" pitchFamily="50" charset="-128"/>
              </a:rPr>
              <a:t>（マイナンバーカード総合サイト）をご案内してください。　「マイナンバーカード総合サイト」で検索できます。</a:t>
            </a:r>
            <a:endParaRPr lang="en-US" altLang="ja-JP" sz="1100" dirty="0">
              <a:latin typeface="Meiryo UI" panose="020B0604030504040204" pitchFamily="50" charset="-128"/>
              <a:ea typeface="Meiryo UI" panose="020B0604030504040204" pitchFamily="50" charset="-128"/>
            </a:endParaRPr>
          </a:p>
          <a:p>
            <a:pPr defTabSz="841449">
              <a:defRPr/>
            </a:pPr>
            <a:r>
              <a:rPr lang="en-US" altLang="ja-JP" sz="1000" dirty="0">
                <a:latin typeface="Meiryo UI" panose="020B0604030504040204" pitchFamily="50" charset="-128"/>
                <a:ea typeface="Meiryo UI" panose="020B0604030504040204" pitchFamily="50" charset="-128"/>
                <a:cs typeface="Calibri" panose="020F0502020204030204" pitchFamily="34" charset="0"/>
                <a:hlinkClick r:id="rId3"/>
              </a:rPr>
              <a:t>https://www.kojinbango-card.go.jp/</a:t>
            </a:r>
            <a:endParaRPr lang="en-US" altLang="ja-JP" sz="1000" dirty="0">
              <a:latin typeface="Meiryo UI" panose="020B0604030504040204" pitchFamily="50" charset="-128"/>
              <a:ea typeface="Meiryo UI" panose="020B0604030504040204" pitchFamily="50" charset="-128"/>
              <a:cs typeface="Calibri" panose="020F0502020204030204" pitchFamily="34" charset="0"/>
            </a:endParaRPr>
          </a:p>
          <a:p>
            <a:pPr defTabSz="841449">
              <a:defRPr/>
            </a:pPr>
            <a:r>
              <a:rPr lang="ja-JP" altLang="en-US" sz="1000" dirty="0">
                <a:latin typeface="Meiryo UI" panose="020B0604030504040204" pitchFamily="50" charset="-128"/>
                <a:ea typeface="Meiryo UI" panose="020B0604030504040204" pitchFamily="50" charset="-128"/>
              </a:rPr>
              <a:t>　</a:t>
            </a:r>
            <a:endParaRPr lang="en-US" altLang="ja-JP" sz="10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②マイナンバーカードの紛失・盗難時の連絡先について</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　マイナンバーカードの紛失時には、マイナンバー総合フリーダイヤルに電話（聴覚障がい者の方の場合は</a:t>
            </a:r>
            <a:r>
              <a:rPr lang="en-US" altLang="ja-JP" sz="1100" dirty="0">
                <a:latin typeface="Meiryo UI" panose="020B0604030504040204" pitchFamily="50" charset="-128"/>
                <a:ea typeface="Meiryo UI" panose="020B0604030504040204" pitchFamily="50" charset="-128"/>
              </a:rPr>
              <a:t>FAX</a:t>
            </a:r>
            <a:r>
              <a:rPr lang="ja-JP" altLang="en-US" sz="1100" dirty="0">
                <a:latin typeface="Meiryo UI" panose="020B0604030504040204" pitchFamily="50" charset="-128"/>
                <a:ea typeface="Meiryo UI" panose="020B0604030504040204" pitchFamily="50" charset="-128"/>
              </a:rPr>
              <a:t>も可）し、一時利用停止の手続きをしてもらう。</a:t>
            </a:r>
          </a:p>
          <a:p>
            <a:r>
              <a:rPr lang="ja-JP" altLang="en-US" sz="1100" dirty="0">
                <a:latin typeface="Meiryo UI" panose="020B0604030504040204" pitchFamily="50" charset="-128"/>
                <a:ea typeface="Meiryo UI" panose="020B0604030504040204" pitchFamily="50" charset="-128"/>
              </a:rPr>
              <a:t>　電話番号は、</a:t>
            </a:r>
            <a:r>
              <a:rPr lang="en-US" altLang="ja-JP" sz="1100" dirty="0">
                <a:latin typeface="Meiryo UI" panose="020B0604030504040204" pitchFamily="50" charset="-128"/>
                <a:ea typeface="Meiryo UI" panose="020B0604030504040204" pitchFamily="50" charset="-128"/>
              </a:rPr>
              <a:t>0</a:t>
            </a:r>
            <a:r>
              <a:rPr lang="ja-JP" altLang="en-US" sz="1100" dirty="0">
                <a:latin typeface="Meiryo UI" panose="020B0604030504040204" pitchFamily="50" charset="-128"/>
                <a:ea typeface="Meiryo UI" panose="020B0604030504040204" pitchFamily="50" charset="-128"/>
              </a:rPr>
              <a:t>１２０ー９５－０１７８　（２４時間３６５日受付可能）</a:t>
            </a:r>
            <a:endParaRPr lang="en-US" altLang="ja-JP" dirty="0">
              <a:latin typeface="Meiryo UI" panose="020B0604030504040204" pitchFamily="50" charset="-128"/>
              <a:ea typeface="Meiryo UI" panose="020B0604030504040204" pitchFamily="50" charset="-128"/>
            </a:endParaRPr>
          </a:p>
          <a:p>
            <a:endParaRPr lang="en-US" altLang="ja-JP" dirty="0">
              <a:solidFill>
                <a:srgbClr val="FF0000"/>
              </a:solidFill>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17918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7</a:t>
            </a:fld>
            <a:endParaRPr kumimoji="1" lang="ja-JP" altLang="en-US"/>
          </a:p>
        </p:txBody>
      </p:sp>
      <p:sp>
        <p:nvSpPr>
          <p:cNvPr id="6" name="ノート プレースホルダー 5">
            <a:extLst>
              <a:ext uri="{FF2B5EF4-FFF2-40B4-BE49-F238E27FC236}">
                <a16:creationId xmlns:a16="http://schemas.microsoft.com/office/drawing/2014/main" id="{08002A20-1681-4F47-88AD-DDE4A96BC771}"/>
              </a:ext>
            </a:extLst>
          </p:cNvPr>
          <p:cNvSpPr>
            <a:spLocks noGrp="1"/>
          </p:cNvSpPr>
          <p:nvPr>
            <p:ph type="body" sz="quarter" idx="3"/>
          </p:nvPr>
        </p:nvSpPr>
        <p:spPr/>
        <p:txBody>
          <a:bodyPr/>
          <a:lstStyle/>
          <a:p>
            <a:pPr indent="90172"/>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説明原稿</a:t>
            </a:r>
            <a:r>
              <a:rPr lang="en-US" altLang="ja-JP" dirty="0">
                <a:latin typeface="Meiryo UI" panose="020B0604030504040204" pitchFamily="50" charset="-128"/>
                <a:ea typeface="Meiryo UI" panose="020B0604030504040204" pitchFamily="50" charset="-128"/>
              </a:rPr>
              <a:t>】</a:t>
            </a:r>
          </a:p>
          <a:p>
            <a:pPr indent="90172"/>
            <a:r>
              <a:rPr lang="ja-JP" altLang="en-US" dirty="0">
                <a:latin typeface="Meiryo UI" panose="020B0604030504040204" pitchFamily="50" charset="-128"/>
                <a:ea typeface="Meiryo UI" panose="020B0604030504040204" pitchFamily="50" charset="-128"/>
              </a:rPr>
              <a:t>マイナンバーカードの申請のしかたについてご説明します。</a:t>
            </a:r>
            <a:endParaRPr lang="en-US" altLang="ja-JP" dirty="0">
              <a:latin typeface="Meiryo UI" panose="020B0604030504040204" pitchFamily="50" charset="-128"/>
              <a:ea typeface="Meiryo UI" panose="020B0604030504040204" pitchFamily="50" charset="-128"/>
            </a:endParaRPr>
          </a:p>
          <a:p>
            <a:pPr indent="90172"/>
            <a:r>
              <a:rPr lang="ja-JP" altLang="en-US" dirty="0">
                <a:latin typeface="Meiryo UI" panose="020B0604030504040204" pitchFamily="50" charset="-128"/>
                <a:ea typeface="Meiryo UI" panose="020B0604030504040204" pitchFamily="50" charset="-128"/>
              </a:rPr>
              <a:t>マイナンバーカードは、スマートフォン、パソコン、まちなかの証明用写真機、郵便により申請することができます。</a:t>
            </a:r>
            <a:endParaRPr lang="en-US" altLang="ja-JP" dirty="0">
              <a:latin typeface="Meiryo UI" panose="020B0604030504040204" pitchFamily="50" charset="-128"/>
              <a:ea typeface="Meiryo UI" panose="020B0604030504040204" pitchFamily="50" charset="-128"/>
            </a:endParaRPr>
          </a:p>
          <a:p>
            <a:pPr indent="90172"/>
            <a:r>
              <a:rPr lang="ja-JP" altLang="en-US" dirty="0">
                <a:latin typeface="Meiryo UI" panose="020B0604030504040204" pitchFamily="50" charset="-128"/>
                <a:ea typeface="Meiryo UI" panose="020B0604030504040204" pitchFamily="50" charset="-128"/>
              </a:rPr>
              <a:t>スマートフォンやデジタルカメラで撮った写真も使うことができます。</a:t>
            </a:r>
            <a:endParaRPr lang="en-US" altLang="ja-JP" dirty="0">
              <a:latin typeface="Meiryo UI" panose="020B0604030504040204" pitchFamily="50" charset="-128"/>
              <a:ea typeface="Meiryo UI" panose="020B0604030504040204" pitchFamily="50" charset="-128"/>
            </a:endParaRPr>
          </a:p>
          <a:p>
            <a:pPr indent="90172"/>
            <a:endParaRPr lang="en-US" altLang="ja-JP" dirty="0">
              <a:latin typeface="Meiryo UI" panose="020B0604030504040204" pitchFamily="50" charset="-128"/>
              <a:ea typeface="Meiryo UI" panose="020B0604030504040204" pitchFamily="50" charset="-128"/>
            </a:endParaRPr>
          </a:p>
          <a:p>
            <a:pPr indent="90172"/>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講師向けコメント</a:t>
            </a:r>
            <a:r>
              <a:rPr lang="en-US" altLang="ja-JP" dirty="0">
                <a:latin typeface="Meiryo UI" panose="020B0604030504040204" pitchFamily="50" charset="-128"/>
                <a:ea typeface="Meiryo UI" panose="020B0604030504040204" pitchFamily="50" charset="-128"/>
              </a:rPr>
              <a:t>】</a:t>
            </a:r>
          </a:p>
          <a:p>
            <a:pPr indent="90172"/>
            <a:r>
              <a:rPr lang="ja-JP" altLang="en-US" dirty="0">
                <a:latin typeface="Meiryo UI" panose="020B0604030504040204" pitchFamily="50" charset="-128"/>
                <a:ea typeface="Meiryo UI" panose="020B0604030504040204" pitchFamily="50" charset="-128"/>
              </a:rPr>
              <a:t>講師の皆様は、マイナンバーカードの申請方法による違いについては先ほどご紹介した</a:t>
            </a:r>
            <a:r>
              <a:rPr lang="ja-JP" altLang="en-US" strike="noStrike" dirty="0">
                <a:latin typeface="Meiryo UI" panose="020B0604030504040204" pitchFamily="50" charset="-128"/>
                <a:ea typeface="Meiryo UI" panose="020B0604030504040204" pitchFamily="50" charset="-128"/>
              </a:rPr>
              <a:t>地方公共団体情報システム機構</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J-LIS</a:t>
            </a:r>
            <a:r>
              <a:rPr lang="ja-JP" altLang="en-US" dirty="0">
                <a:latin typeface="Meiryo UI" panose="020B0604030504040204" pitchFamily="50" charset="-128"/>
                <a:ea typeface="Meiryo UI" panose="020B0604030504040204" pitchFamily="50" charset="-128"/>
              </a:rPr>
              <a:t>）のサイトに掲載されていますので、併せてご案内ください。</a:t>
            </a:r>
            <a:endParaRPr lang="ja-JP" altLang="en-US" dirty="0"/>
          </a:p>
        </p:txBody>
      </p:sp>
    </p:spTree>
    <p:extLst>
      <p:ext uri="{BB962C8B-B14F-4D97-AF65-F5344CB8AC3E}">
        <p14:creationId xmlns:p14="http://schemas.microsoft.com/office/powerpoint/2010/main" val="768577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9017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2E67660-8B61-D34C-A3C8-957005D240BE}" type="slidenum">
              <a:rPr kumimoji="1" lang="ja-JP" altLang="en-US" smtClean="0"/>
              <a:t>8</a:t>
            </a:fld>
            <a:endParaRPr kumimoji="1" lang="ja-JP" altLang="en-US"/>
          </a:p>
        </p:txBody>
      </p:sp>
      <p:sp>
        <p:nvSpPr>
          <p:cNvPr id="5" name="ノート プレースホルダー 2">
            <a:extLst>
              <a:ext uri="{FF2B5EF4-FFF2-40B4-BE49-F238E27FC236}">
                <a16:creationId xmlns:a16="http://schemas.microsoft.com/office/drawing/2014/main" id="{1A544BA5-E5F8-40C7-930B-A9D7CC120087}"/>
              </a:ext>
            </a:extLst>
          </p:cNvPr>
          <p:cNvSpPr txBox="1">
            <a:spLocks/>
          </p:cNvSpPr>
          <p:nvPr/>
        </p:nvSpPr>
        <p:spPr>
          <a:xfrm>
            <a:off x="763491" y="7429981"/>
            <a:ext cx="5387811" cy="2318874"/>
          </a:xfrm>
          <a:prstGeom prst="rect">
            <a:avLst/>
          </a:prstGeom>
          <a:noFill/>
          <a:ln>
            <a:solidFill>
              <a:schemeClr val="tx1"/>
            </a:solidFill>
            <a:prstDash val="sysDot"/>
          </a:ln>
        </p:spPr>
        <p:txBody>
          <a:bodyPr vert="horz" lIns="84144" tIns="42072" rIns="84144" bIns="42072" rtlCol="0"/>
          <a:lst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pPr defTabSz="841449">
              <a:defRPr/>
            </a:pPr>
            <a:r>
              <a:rPr lang="en-US" altLang="ja-JP" sz="1100" dirty="0">
                <a:latin typeface="Meiryo UI" panose="020B0604030504040204" pitchFamily="50" charset="-128"/>
                <a:ea typeface="Meiryo UI" panose="020B0604030504040204" pitchFamily="50" charset="-128"/>
                <a:cs typeface="AoyagiKouzanFontT"/>
              </a:rPr>
              <a:t>【</a:t>
            </a:r>
            <a:r>
              <a:rPr lang="ja-JP" altLang="en-US" sz="1100" dirty="0">
                <a:latin typeface="Meiryo UI" panose="020B0604030504040204" pitchFamily="50" charset="-128"/>
                <a:ea typeface="Meiryo UI" panose="020B0604030504040204" pitchFamily="50" charset="-128"/>
                <a:cs typeface="AoyagiKouzanFontT"/>
              </a:rPr>
              <a:t>補足説明</a:t>
            </a:r>
            <a:r>
              <a:rPr lang="en-US" altLang="ja-JP" sz="1100" dirty="0">
                <a:latin typeface="Meiryo UI" panose="020B0604030504040204" pitchFamily="50" charset="-128"/>
                <a:ea typeface="Meiryo UI" panose="020B0604030504040204" pitchFamily="50" charset="-128"/>
                <a:cs typeface="AoyagiKouzanFontT"/>
              </a:rPr>
              <a:t>】</a:t>
            </a:r>
          </a:p>
          <a:p>
            <a:pPr defTabSz="841449">
              <a:defRPr/>
            </a:pPr>
            <a:r>
              <a:rPr lang="ja-JP" altLang="en-US" sz="1100" dirty="0">
                <a:latin typeface="Meiryo UI" panose="020B0604030504040204" pitchFamily="50" charset="-128"/>
                <a:ea typeface="Meiryo UI" panose="020B0604030504040204" pitchFamily="50" charset="-128"/>
              </a:rPr>
              <a:t>①交付申請書を持参していない場合の注意点</a:t>
            </a:r>
            <a:endParaRPr lang="en-US" altLang="ja-JP" sz="1100" dirty="0">
              <a:latin typeface="Meiryo UI" panose="020B0604030504040204" pitchFamily="50" charset="-128"/>
              <a:ea typeface="Meiryo UI" panose="020B0604030504040204" pitchFamily="50" charset="-128"/>
            </a:endParaRPr>
          </a:p>
          <a:p>
            <a:pPr indent="70695" defTabSz="841449">
              <a:defRPr/>
            </a:pPr>
            <a:r>
              <a:rPr lang="ja-JP" altLang="en-US" sz="1100" dirty="0">
                <a:latin typeface="Meiryo UI" panose="020B0604030504040204" pitchFamily="50" charset="-128"/>
                <a:ea typeface="Meiryo UI" panose="020B0604030504040204" pitchFamily="50" charset="-128"/>
              </a:rPr>
              <a:t>カードの申請に必要な交付申請書を持っていない受講者がいた場合、講座内では再発行できないことを説明してください。</a:t>
            </a:r>
            <a:endParaRPr lang="en-US" altLang="ja-JP" sz="1100" dirty="0">
              <a:latin typeface="Meiryo UI" panose="020B0604030504040204" pitchFamily="50" charset="-128"/>
              <a:ea typeface="Meiryo UI" panose="020B0604030504040204" pitchFamily="50" charset="-128"/>
            </a:endParaRPr>
          </a:p>
          <a:p>
            <a:pPr indent="70695" defTabSz="841449">
              <a:defRPr/>
            </a:pPr>
            <a:endParaRPr lang="en-US" altLang="ja-JP" sz="1100" dirty="0">
              <a:latin typeface="Meiryo UI" panose="020B0604030504040204" pitchFamily="50" charset="-128"/>
              <a:ea typeface="Meiryo UI" panose="020B0604030504040204" pitchFamily="50" charset="-128"/>
            </a:endParaRPr>
          </a:p>
          <a:p>
            <a:pPr indent="70695" defTabSz="841449">
              <a:defRPr/>
            </a:pPr>
            <a:r>
              <a:rPr lang="ja-JP" altLang="en-US" sz="1100" dirty="0">
                <a:latin typeface="Meiryo UI" panose="020B0604030504040204" pitchFamily="50" charset="-128"/>
                <a:ea typeface="Meiryo UI" panose="020B0604030504040204" pitchFamily="50" charset="-128"/>
              </a:rPr>
              <a:t>なお、マイナンバーカードを取得されていない方で、７５歳未満の方には、３月までに地方公共団体情報システム機構から交付申請書が送付されています。また、７５歳以上の方には、後期高齢者広域連合から交付申請書が送付されている場合があります。申請書がご自宅にあれば、講座終了後、ご自身ですぐに申請できることもあわせて説明してください。　</a:t>
            </a:r>
            <a:endParaRPr lang="en-US" altLang="ja-JP" sz="1100" dirty="0">
              <a:latin typeface="Meiryo UI" panose="020B0604030504040204" pitchFamily="50" charset="-128"/>
              <a:ea typeface="Meiryo UI" panose="020B0604030504040204" pitchFamily="50" charset="-128"/>
            </a:endParaRPr>
          </a:p>
          <a:p>
            <a:pPr defTabSz="841449">
              <a:defRPr/>
            </a:pP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②受講者が持参した個人番号カード交付申請書に関する注意点</a:t>
            </a:r>
            <a:endParaRPr lang="en-US" altLang="ja-JP" sz="1100" dirty="0">
              <a:latin typeface="Meiryo UI" panose="020B0604030504040204" pitchFamily="50" charset="-128"/>
              <a:ea typeface="Meiryo UI" panose="020B0604030504040204" pitchFamily="50" charset="-128"/>
            </a:endParaRPr>
          </a:p>
          <a:p>
            <a:pPr defTabSz="841449">
              <a:defRPr/>
            </a:pPr>
            <a:r>
              <a:rPr lang="ja-JP" altLang="en-US" sz="1100" dirty="0">
                <a:latin typeface="Meiryo UI" panose="020B0604030504040204" pitchFamily="50" charset="-128"/>
                <a:ea typeface="Meiryo UI" panose="020B0604030504040204" pitchFamily="50" charset="-128"/>
              </a:rPr>
              <a:t>　講師の方は、受講者が持参した通知カードに記載の個人情報を見ることのないように注意してください。</a:t>
            </a:r>
            <a:endParaRPr lang="en-US" altLang="ja-JP" sz="1100" dirty="0">
              <a:latin typeface="Meiryo UI" panose="020B0604030504040204" pitchFamily="50" charset="-128"/>
              <a:ea typeface="Meiryo UI" panose="020B0604030504040204" pitchFamily="50" charset="-128"/>
            </a:endParaRPr>
          </a:p>
          <a:p>
            <a:pPr defTabSz="841449">
              <a:defRPr/>
            </a:pPr>
            <a:endParaRPr lang="en-US" altLang="ja-JP" dirty="0">
              <a:latin typeface="Meiryo UI" panose="020B0604030504040204" pitchFamily="50" charset="-128"/>
              <a:ea typeface="Meiryo UI" panose="020B0604030504040204" pitchFamily="50" charset="-128"/>
            </a:endParaRPr>
          </a:p>
          <a:p>
            <a:endParaRPr lang="en-US" altLang="ja-JP" dirty="0">
              <a:solidFill>
                <a:srgbClr val="FF0000"/>
              </a:solidFill>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361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10"/>
          </p:nvPr>
        </p:nvSpPr>
        <p:spPr/>
        <p:txBody>
          <a:bodyPr/>
          <a:lstStyle/>
          <a:p>
            <a:fld id="{2E1C7AFC-CFB2-404C-A69D-ECFBCE546BF5}" type="slidenum">
              <a:rPr kumimoji="1" lang="ja-JP" altLang="en-US" smtClean="0"/>
              <a:t>9</a:t>
            </a:fld>
            <a:endParaRPr kumimoji="1" lang="ja-JP" altLang="en-US" dirty="0"/>
          </a:p>
        </p:txBody>
      </p:sp>
      <p:sp>
        <p:nvSpPr>
          <p:cNvPr id="3" name="ノート プレースホルダー 2">
            <a:extLst>
              <a:ext uri="{FF2B5EF4-FFF2-40B4-BE49-F238E27FC236}">
                <a16:creationId xmlns:a16="http://schemas.microsoft.com/office/drawing/2014/main" id="{3EEE8518-1071-4FE2-BC68-E7132EB1AF90}"/>
              </a:ext>
            </a:extLst>
          </p:cNvPr>
          <p:cNvSpPr>
            <a:spLocks noGrp="1"/>
          </p:cNvSpPr>
          <p:nvPr>
            <p:ph type="body" idx="1"/>
          </p:nvPr>
        </p:nvSpPr>
        <p:spPr>
          <a:xfrm>
            <a:off x="685800" y="4786560"/>
            <a:ext cx="5486400" cy="3916115"/>
          </a:xfrm>
        </p:spPr>
        <p:txBody>
          <a:bodyPr/>
          <a:lstStyle/>
          <a:p>
            <a:pPr indent="0"/>
            <a:endParaRPr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09375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15" name="角丸四角形 14"/>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6" name="円/楕円 15"/>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18"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9" name="直線コネクタ 18"/>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20"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1027889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1378285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2093580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286327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19437131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4656570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7626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868117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17" name="角丸四角形 1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9" name="円/楕円 18"/>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コネクタ 21"/>
          <p:cNvCxnSpPr/>
          <p:nvPr userDrawn="1"/>
        </p:nvCxnSpPr>
        <p:spPr>
          <a:xfrm>
            <a:off x="1692275" y="187784"/>
            <a:ext cx="0" cy="630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23"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499" userDrawn="1">
          <p15:clr>
            <a:srgbClr val="FBAE40"/>
          </p15:clr>
        </p15:guide>
        <p15:guide id="4" pos="5261" userDrawn="1">
          <p15:clr>
            <a:srgbClr val="FBAE40"/>
          </p15:clr>
        </p15:guide>
        <p15:guide id="5" orient="horz" pos="346" userDrawn="1">
          <p15:clr>
            <a:srgbClr val="FBAE40"/>
          </p15:clr>
        </p15:guide>
        <p15:guide id="6" orient="horz" pos="397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14"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5" name="直線コネクタ 14"/>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11" name="円/楕円 10"/>
          <p:cNvSpPr/>
          <p:nvPr userDrawn="1"/>
        </p:nvSpPr>
        <p:spPr>
          <a:xfrm>
            <a:off x="4392000" y="6294277"/>
            <a:ext cx="360000" cy="360000"/>
          </a:xfrm>
          <a:prstGeom prst="ellipse">
            <a:avLst/>
          </a:prstGeom>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 name="Slide Number Placeholder 5"/>
          <p:cNvSpPr>
            <a:spLocks noGrp="1"/>
          </p:cNvSpPr>
          <p:nvPr>
            <p:ph type="sldNum" sz="quarter" idx="12"/>
          </p:nvPr>
        </p:nvSpPr>
        <p:spPr>
          <a:xfrm>
            <a:off x="3993658" y="6329997"/>
            <a:ext cx="1148956" cy="360001"/>
          </a:xfrm>
          <a:prstGeom prst="rect">
            <a:avLst/>
          </a:prstGeom>
        </p:spPr>
        <p:txBody>
          <a:bodyPr/>
          <a:lstStyle>
            <a:lvl1pPr algn="ctr">
              <a:defRPr sz="1600" b="1" i="0">
                <a:solidFill>
                  <a:srgbClr val="009650"/>
                </a:solidFill>
                <a:latin typeface="Meiryo" charset="-128"/>
                <a:ea typeface="Meiryo" charset="-128"/>
                <a:cs typeface="Meiryo" charset="-128"/>
              </a:defRPr>
            </a:lvl1pPr>
          </a:lstStyle>
          <a:p>
            <a:fld id="{3B1C07BB-6777-BE4E-9D13-23F11C0D5FE8}" type="slidenum">
              <a:rPr lang="ja-JP" altLang="en-US" smtClean="0"/>
              <a:pPr/>
              <a:t>‹#›</a:t>
            </a:fld>
            <a:endParaRPr lang="ja-JP"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4_タイトル スライド">
    <p:spTree>
      <p:nvGrpSpPr>
        <p:cNvPr id="1" name=""/>
        <p:cNvGrpSpPr/>
        <p:nvPr/>
      </p:nvGrpSpPr>
      <p:grpSpPr>
        <a:xfrm>
          <a:off x="0" y="0"/>
          <a:ext cx="0" cy="0"/>
          <a:chOff x="0" y="0"/>
          <a:chExt cx="0" cy="0"/>
        </a:xfrm>
      </p:grpSpPr>
      <p:sp>
        <p:nvSpPr>
          <p:cNvPr id="7" name="角丸四角形 6"/>
          <p:cNvSpPr/>
          <p:nvPr userDrawn="1"/>
        </p:nvSpPr>
        <p:spPr>
          <a:xfrm>
            <a:off x="251289" y="188465"/>
            <a:ext cx="8640000" cy="6300000"/>
          </a:xfrm>
          <a:prstGeom prst="roundRect">
            <a:avLst>
              <a:gd name="adj" fmla="val 11066"/>
            </a:avLst>
          </a:prstGeom>
          <a:noFill/>
          <a:ln w="19050">
            <a:solidFill>
              <a:srgbClr val="0096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8" name="円/楕円 7"/>
          <p:cNvSpPr/>
          <p:nvPr userDrawn="1"/>
        </p:nvSpPr>
        <p:spPr>
          <a:xfrm>
            <a:off x="4397496" y="6317066"/>
            <a:ext cx="360000" cy="360000"/>
          </a:xfrm>
          <a:prstGeom prst="ellipse">
            <a:avLst/>
          </a:prstGeom>
          <a:solidFill>
            <a:schemeClr val="bg1"/>
          </a:solidFill>
          <a:ln w="19050">
            <a:solidFill>
              <a:srgbClr val="009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Title 1"/>
          <p:cNvSpPr>
            <a:spLocks noGrp="1"/>
          </p:cNvSpPr>
          <p:nvPr>
            <p:ph type="ctrTitle"/>
          </p:nvPr>
        </p:nvSpPr>
        <p:spPr>
          <a:xfrm>
            <a:off x="1767718" y="529052"/>
            <a:ext cx="7200000" cy="540000"/>
          </a:xfrm>
        </p:spPr>
        <p:txBody>
          <a:bodyPr anchor="b">
            <a:normAutofit/>
          </a:bodyPr>
          <a:lstStyle>
            <a:lvl1pPr algn="l">
              <a:defRPr sz="3200" b="1" i="0">
                <a:solidFill>
                  <a:srgbClr val="009650"/>
                </a:solidFill>
                <a:latin typeface="Meiryo" charset="-128"/>
                <a:ea typeface="Meiryo" charset="-128"/>
                <a:cs typeface="Meiryo" charset="-128"/>
              </a:defRPr>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507804" y="1459133"/>
            <a:ext cx="8280000" cy="1655762"/>
          </a:xfrm>
        </p:spPr>
        <p:txBody>
          <a:bodyPr/>
          <a:lstStyle>
            <a:lvl1pPr marL="0" indent="0" algn="l">
              <a:buNone/>
              <a:defRPr sz="2400" b="1" i="0">
                <a:latin typeface="Meiryo" charset="-128"/>
                <a:ea typeface="Meiryo" charset="-128"/>
                <a:cs typeface="Meiryo"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cxnSp>
        <p:nvCxnSpPr>
          <p:cNvPr id="11" name="直線コネクタ 10"/>
          <p:cNvCxnSpPr/>
          <p:nvPr userDrawn="1"/>
        </p:nvCxnSpPr>
        <p:spPr>
          <a:xfrm>
            <a:off x="251289" y="126841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16" name="Slide Number Placeholder 5"/>
          <p:cNvSpPr txBox="1">
            <a:spLocks/>
          </p:cNvSpPr>
          <p:nvPr userDrawn="1"/>
        </p:nvSpPr>
        <p:spPr>
          <a:xfrm>
            <a:off x="4221932" y="6328430"/>
            <a:ext cx="720000" cy="360000"/>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i="0" kern="1200">
                <a:solidFill>
                  <a:srgbClr val="009650"/>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D61DC6C-4581-DC44-8E22-5B060113FAEC}" type="slidenum">
              <a:rPr lang="ja-JP" altLang="en-US" smtClean="0"/>
              <a:pPr/>
              <a:t>‹#›</a:t>
            </a:fld>
            <a:endParaRPr lang="ja-JP" altLang="en-US" dirty="0"/>
          </a:p>
        </p:txBody>
      </p:sp>
    </p:spTree>
    <p:extLst>
      <p:ext uri="{BB962C8B-B14F-4D97-AF65-F5344CB8AC3E}">
        <p14:creationId xmlns:p14="http://schemas.microsoft.com/office/powerpoint/2010/main" val="79526889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pos="158">
          <p15:clr>
            <a:srgbClr val="FBAE40"/>
          </p15:clr>
        </p15:guide>
        <p15:guide id="4" pos="5602">
          <p15:clr>
            <a:srgbClr val="FBAE40"/>
          </p15:clr>
        </p15:guide>
        <p15:guide id="5" orient="horz" pos="119">
          <p15:clr>
            <a:srgbClr val="FBAE40"/>
          </p15:clr>
        </p15:guide>
        <p15:guide id="6" orient="horz" pos="4088">
          <p15:clr>
            <a:srgbClr val="FBAE40"/>
          </p15:clr>
        </p15:guide>
        <p15:guide id="7" orient="horz" pos="799">
          <p15:clr>
            <a:srgbClr val="FBAE40"/>
          </p15:clr>
        </p15:guide>
        <p15:guide id="8" pos="1066">
          <p15:clr>
            <a:srgbClr val="FBAE40"/>
          </p15:clr>
        </p15:guide>
        <p15:guide id="9" orient="horz" pos="572">
          <p15:clr>
            <a:srgbClr val="FBAE40"/>
          </p15:clr>
        </p15:guide>
        <p15:guide id="10" orient="horz" pos="346">
          <p15:clr>
            <a:srgbClr val="FBAE40"/>
          </p15:clr>
        </p15:guide>
        <p15:guide id="11" pos="385">
          <p15:clr>
            <a:srgbClr val="FBAE40"/>
          </p15:clr>
        </p15:guide>
        <p15:guide id="12" pos="1179">
          <p15:clr>
            <a:srgbClr val="FBAE40"/>
          </p15:clr>
        </p15:guide>
        <p15:guide id="13" orient="horz" pos="913">
          <p15:clr>
            <a:srgbClr val="FBAE40"/>
          </p15:clr>
        </p15:guide>
        <p15:guide id="14" pos="2086">
          <p15:clr>
            <a:srgbClr val="FBAE40"/>
          </p15:clr>
        </p15:guide>
        <p15:guide id="15" pos="3787">
          <p15:clr>
            <a:srgbClr val="FBAE40"/>
          </p15:clr>
        </p15:guide>
        <p15:guide id="16" pos="54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1311614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377533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154430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8117FC07-99D3-854B-9821-22F68A6F8831}" type="datetimeFigureOut">
              <a:rPr kumimoji="1" lang="ja-JP" altLang="en-US" smtClean="0"/>
              <a:t>2022/9/21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6221887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713647" y="365126"/>
            <a:ext cx="5400000" cy="1080000"/>
          </a:xfrm>
          <a:prstGeom prst="rect">
            <a:avLst/>
          </a:prstGeom>
        </p:spPr>
        <p:txBody>
          <a:bodyPr vert="horz" lIns="91440" tIns="45720" rIns="91440" bIns="45720" rtlCol="0" anchor="ctr">
            <a:normAutofit/>
          </a:bodyPr>
          <a:lstStyle/>
          <a:p>
            <a:r>
              <a:rPr lang="ja-JP" altLang="en-US" dirty="0"/>
              <a:t>マター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a:t>
            </a:r>
            <a:r>
              <a:rPr lang="ja-JP" altLang="en-US"/>
              <a:t>書式設定</a:t>
            </a:r>
            <a:endParaRPr lang="en-US" dirty="0"/>
          </a:p>
        </p:txBody>
      </p:sp>
    </p:spTree>
    <p:extLst>
      <p:ext uri="{BB962C8B-B14F-4D97-AF65-F5344CB8AC3E}">
        <p14:creationId xmlns:p14="http://schemas.microsoft.com/office/powerpoint/2010/main" val="107308045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p:hf hdr="0" ftr="0" dt="0"/>
  <p:txStyles>
    <p:title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p:titleStyle>
    <p:body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17FC07-99D3-854B-9821-22F68A6F8831}" type="datetimeFigureOut">
              <a:rPr kumimoji="1" lang="ja-JP" altLang="en-US" smtClean="0"/>
              <a:t>2022/9/21</a:t>
            </a:fld>
            <a:endParaRPr kumimoji="1" lang="ja-JP" altLang="en-US"/>
          </a:p>
        </p:txBody>
      </p:sp>
      <p:sp>
        <p:nvSpPr>
          <p:cNvPr id="5" name="フッター プレースホルダー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843695-ADB4-4E49-B1BE-D03E97434AF2}" type="slidenum">
              <a:rPr kumimoji="1" lang="ja-JP" altLang="en-US" smtClean="0"/>
              <a:t>‹#›</a:t>
            </a:fld>
            <a:endParaRPr kumimoji="1" lang="ja-JP" altLang="en-US"/>
          </a:p>
        </p:txBody>
      </p:sp>
    </p:spTree>
    <p:extLst>
      <p:ext uri="{BB962C8B-B14F-4D97-AF65-F5344CB8AC3E}">
        <p14:creationId xmlns:p14="http://schemas.microsoft.com/office/powerpoint/2010/main" val="1454136700"/>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4.jpg"/></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8.tmp"/><Relationship Id="rId5" Type="http://schemas.openxmlformats.org/officeDocument/2006/relationships/image" Target="../media/image57.tmp"/><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61.tmp"/><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65.jpg"/></Relationships>
</file>

<file path=ppt/slides/_rels/slide2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67.jpg"/></Relationships>
</file>

<file path=ppt/slides/_rels/slide24.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png"/></Relationships>
</file>

<file path=ppt/slides/_rels/slide26.xml.rels><?xml version="1.0" encoding="UTF-8" standalone="yes"?>
<Relationships xmlns="http://schemas.openxmlformats.org/package/2006/relationships"><Relationship Id="rId3" Type="http://schemas.openxmlformats.org/officeDocument/2006/relationships/image" Target="../media/image72.tmp"/><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tmp"/></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13" Type="http://schemas.microsoft.com/office/2007/relationships/hdphoto" Target="../media/hdphoto1.wdp"/><Relationship Id="rId18" Type="http://schemas.openxmlformats.org/officeDocument/2006/relationships/image" Target="../media/image6.tmp"/><Relationship Id="rId3" Type="http://schemas.openxmlformats.org/officeDocument/2006/relationships/image" Target="../media/image8.jpg"/><Relationship Id="rId7" Type="http://schemas.openxmlformats.org/officeDocument/2006/relationships/image" Target="../media/image7.tmp"/><Relationship Id="rId12" Type="http://schemas.openxmlformats.org/officeDocument/2006/relationships/image" Target="../media/image15.png"/><Relationship Id="rId17" Type="http://schemas.microsoft.com/office/2007/relationships/hdphoto" Target="../media/hdphoto3.wdp"/><Relationship Id="rId2" Type="http://schemas.openxmlformats.org/officeDocument/2006/relationships/notesSlide" Target="../notesSlides/notesSlide5.xml"/><Relationship Id="rId16"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11.tmp"/><Relationship Id="rId11" Type="http://schemas.openxmlformats.org/officeDocument/2006/relationships/image" Target="../media/image14.png"/><Relationship Id="rId5" Type="http://schemas.openxmlformats.org/officeDocument/2006/relationships/image" Target="../media/image10.jpeg"/><Relationship Id="rId15" Type="http://schemas.microsoft.com/office/2007/relationships/hdphoto" Target="../media/hdphoto2.wdp"/><Relationship Id="rId10" Type="http://schemas.openxmlformats.org/officeDocument/2006/relationships/hyperlink" Target="https://www.soumu.go.jp/kojinbango_card/03.html" TargetMode="External"/><Relationship Id="rId4" Type="http://schemas.openxmlformats.org/officeDocument/2006/relationships/image" Target="../media/image9.emf"/><Relationship Id="rId9" Type="http://schemas.openxmlformats.org/officeDocument/2006/relationships/image" Target="../media/image13.jpeg"/><Relationship Id="rId1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6.tmp"/></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6.emf"/><Relationship Id="rId5" Type="http://schemas.openxmlformats.org/officeDocument/2006/relationships/image" Target="../media/image25.tmp"/><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0.tmp"/><Relationship Id="rId5" Type="http://schemas.openxmlformats.org/officeDocument/2006/relationships/image" Target="../media/image29.tmp"/><Relationship Id="rId4" Type="http://schemas.openxmlformats.org/officeDocument/2006/relationships/image" Target="../media/image28.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B1C07BB-6777-BE4E-9D13-23F11C0D5FE8}" type="slidenum">
              <a:rPr lang="ja-JP" altLang="en-US" smtClean="0">
                <a:latin typeface="BIZ UDゴシック" panose="020B0400000000000000" pitchFamily="49" charset="-128"/>
                <a:ea typeface="BIZ UDゴシック" panose="020B0400000000000000" pitchFamily="49" charset="-128"/>
              </a:rPr>
              <a:pPr/>
              <a:t>1</a:t>
            </a:fld>
            <a:endParaRPr lang="ja-JP" altLang="en-US" dirty="0">
              <a:latin typeface="BIZ UDゴシック" panose="020B0400000000000000" pitchFamily="49" charset="-128"/>
              <a:ea typeface="BIZ UDゴシック" panose="020B0400000000000000" pitchFamily="49" charset="-128"/>
            </a:endParaRPr>
          </a:p>
        </p:txBody>
      </p:sp>
      <p:sp>
        <p:nvSpPr>
          <p:cNvPr id="3" name="角丸四角形 2"/>
          <p:cNvSpPr/>
          <p:nvPr/>
        </p:nvSpPr>
        <p:spPr>
          <a:xfrm>
            <a:off x="1152000" y="1944000"/>
            <a:ext cx="7200000" cy="1800000"/>
          </a:xfrm>
          <a:prstGeom prst="roundRect">
            <a:avLst>
              <a:gd name="adj" fmla="val 9790"/>
            </a:avLst>
          </a:prstGeom>
          <a:solidFill>
            <a:srgbClr val="0096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a:solidFill>
                  <a:schemeClr val="bg1"/>
                </a:solidFill>
                <a:latin typeface="BIZ UDゴシック" panose="020B0400000000000000" pitchFamily="49" charset="-128"/>
                <a:ea typeface="BIZ UDゴシック" panose="020B0400000000000000" pitchFamily="49" charset="-128"/>
              </a:rPr>
              <a:t>マイナンバーカードの</a:t>
            </a:r>
            <a:endParaRPr lang="en-US" altLang="ja-JP" sz="3600" b="1" dirty="0">
              <a:solidFill>
                <a:schemeClr val="bg1"/>
              </a:solidFill>
              <a:latin typeface="BIZ UDゴシック" panose="020B0400000000000000" pitchFamily="49" charset="-128"/>
              <a:ea typeface="BIZ UDゴシック" panose="020B0400000000000000" pitchFamily="49" charset="-128"/>
            </a:endParaRPr>
          </a:p>
          <a:p>
            <a:pPr algn="ctr"/>
            <a:r>
              <a:rPr lang="ja-JP" altLang="en-US" sz="3600" b="1" dirty="0">
                <a:solidFill>
                  <a:schemeClr val="bg1"/>
                </a:solidFill>
                <a:latin typeface="BIZ UDゴシック" panose="020B0400000000000000" pitchFamily="49" charset="-128"/>
                <a:ea typeface="BIZ UDゴシック" panose="020B0400000000000000" pitchFamily="49" charset="-128"/>
              </a:rPr>
              <a:t>申請をしましょう</a:t>
            </a:r>
          </a:p>
        </p:txBody>
      </p:sp>
      <p:pic>
        <p:nvPicPr>
          <p:cNvPr id="13" name="図 1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9017" y="3809341"/>
            <a:ext cx="1552067" cy="2269793"/>
          </a:xfrm>
          <a:prstGeom prst="rect">
            <a:avLst/>
          </a:prstGeom>
        </p:spPr>
      </p:pic>
      <p:pic>
        <p:nvPicPr>
          <p:cNvPr id="14" name="図 13"/>
          <p:cNvPicPr>
            <a:picLocks noChangeAspect="1"/>
          </p:cNvPicPr>
          <p:nvPr/>
        </p:nvPicPr>
        <p:blipFill rotWithShape="1">
          <a:blip r:embed="rId4">
            <a:extLst>
              <a:ext uri="{28A0092B-C50C-407E-A947-70E740481C1C}">
                <a14:useLocalDpi xmlns:a14="http://schemas.microsoft.com/office/drawing/2010/main" val="0"/>
              </a:ext>
            </a:extLst>
          </a:blip>
          <a:srcRect b="-1180"/>
          <a:stretch/>
        </p:blipFill>
        <p:spPr>
          <a:xfrm>
            <a:off x="3054690" y="4316738"/>
            <a:ext cx="1720815" cy="1827226"/>
          </a:xfrm>
          <a:prstGeom prst="rect">
            <a:avLst/>
          </a:prstGeom>
        </p:spPr>
      </p:pic>
      <p:pic>
        <p:nvPicPr>
          <p:cNvPr id="15" name="図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7485" y="196467"/>
            <a:ext cx="750231" cy="1113738"/>
          </a:xfrm>
          <a:prstGeom prst="rect">
            <a:avLst/>
          </a:prstGeom>
        </p:spPr>
      </p:pic>
      <p:sp>
        <p:nvSpPr>
          <p:cNvPr id="5" name="テキスト ボックス 4">
            <a:extLst>
              <a:ext uri="{FF2B5EF4-FFF2-40B4-BE49-F238E27FC236}">
                <a16:creationId xmlns:a16="http://schemas.microsoft.com/office/drawing/2014/main" id="{95093F7B-2E71-DEA8-E318-331F8AA3D1FF}"/>
              </a:ext>
            </a:extLst>
          </p:cNvPr>
          <p:cNvSpPr txBox="1"/>
          <p:nvPr/>
        </p:nvSpPr>
        <p:spPr>
          <a:xfrm>
            <a:off x="1152000" y="527544"/>
            <a:ext cx="6484600" cy="13234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4000" dirty="0">
                <a:latin typeface="BIZ UDゴシック" panose="020B0400000000000000" pitchFamily="49" charset="-128"/>
                <a:ea typeface="BIZ UDゴシック" panose="020B0400000000000000" pitchFamily="49" charset="-128"/>
              </a:rPr>
              <a:t>iPhone</a:t>
            </a:r>
            <a:endParaRPr kumimoji="1" lang="ja-JP" altLang="en-US" sz="4000" dirty="0">
              <a:latin typeface="BIZ UDゴシック" panose="020B0400000000000000" pitchFamily="49" charset="-128"/>
              <a:ea typeface="BIZ UDゴシック" panose="020B0400000000000000" pitchFamily="49" charset="-128"/>
            </a:endParaRPr>
          </a:p>
          <a:p>
            <a:r>
              <a:rPr kumimoji="1" lang="ja-JP" altLang="en-US" sz="4000" dirty="0">
                <a:latin typeface="BIZ UDゴシック" panose="020B0400000000000000" pitchFamily="49" charset="-128"/>
                <a:ea typeface="BIZ UDゴシック" panose="020B0400000000000000" pitchFamily="49" charset="-128"/>
              </a:rPr>
              <a:t>スマートフォン</a:t>
            </a:r>
            <a:r>
              <a:rPr lang="ja-JP" altLang="en-US" sz="4000" dirty="0">
                <a:latin typeface="BIZ UDゴシック" panose="020B0400000000000000" pitchFamily="49" charset="-128"/>
                <a:ea typeface="BIZ UDゴシック" panose="020B0400000000000000" pitchFamily="49" charset="-128"/>
              </a:rPr>
              <a:t>活用</a:t>
            </a:r>
            <a:r>
              <a:rPr kumimoji="1" lang="ja-JP" altLang="en-US" sz="4000" dirty="0">
                <a:latin typeface="BIZ UDゴシック" panose="020B0400000000000000" pitchFamily="49" charset="-128"/>
                <a:ea typeface="BIZ UDゴシック" panose="020B0400000000000000" pitchFamily="49" charset="-128"/>
              </a:rPr>
              <a:t>編</a:t>
            </a:r>
            <a:r>
              <a:rPr kumimoji="1" lang="en-US" altLang="ja-JP" sz="4000" dirty="0">
                <a:latin typeface="BIZ UDゴシック" panose="020B0400000000000000" pitchFamily="49" charset="-128"/>
                <a:ea typeface="BIZ UDゴシック" panose="020B0400000000000000" pitchFamily="49" charset="-128"/>
              </a:rPr>
              <a:t> </a:t>
            </a:r>
            <a:endParaRPr kumimoji="1" lang="ja-JP" altLang="en-US" sz="4000" dirty="0">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48122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サブタイトル 2"/>
          <p:cNvSpPr txBox="1">
            <a:spLocks/>
          </p:cNvSpPr>
          <p:nvPr/>
        </p:nvSpPr>
        <p:spPr>
          <a:xfrm>
            <a:off x="1951255" y="374530"/>
            <a:ext cx="7192745" cy="5829926"/>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14000" dirty="0">
                <a:solidFill>
                  <a:srgbClr val="009650"/>
                </a:solidFill>
                <a:latin typeface="BIZ UDゴシック" panose="020B0400000000000000" pitchFamily="49" charset="-128"/>
                <a:ea typeface="BIZ UDゴシック" panose="020B0400000000000000" pitchFamily="49" charset="-128"/>
              </a:rPr>
              <a:t>2</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pPr>
              <a:lnSpc>
                <a:spcPct val="100000"/>
              </a:lnSpc>
            </a:pPr>
            <a:r>
              <a:rPr lang="ja-JP" altLang="en-US" sz="4800" dirty="0">
                <a:solidFill>
                  <a:srgbClr val="009650"/>
                </a:solidFill>
                <a:latin typeface="BIZ UDゴシック" panose="020B0400000000000000" pitchFamily="49" charset="-128"/>
                <a:ea typeface="BIZ UDゴシック" panose="020B0400000000000000" pitchFamily="49" charset="-128"/>
              </a:rPr>
              <a:t>マイナンバーカード</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pPr>
              <a:lnSpc>
                <a:spcPct val="100000"/>
              </a:lnSpc>
            </a:pPr>
            <a:r>
              <a:rPr lang="ja-JP" altLang="en-US" sz="4800" dirty="0">
                <a:solidFill>
                  <a:srgbClr val="009650"/>
                </a:solidFill>
                <a:latin typeface="BIZ UDゴシック" panose="020B0400000000000000" pitchFamily="49" charset="-128"/>
                <a:ea typeface="BIZ UDゴシック" panose="020B0400000000000000" pitchFamily="49" charset="-128"/>
              </a:rPr>
              <a:t>申請のための</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pPr>
              <a:lnSpc>
                <a:spcPct val="100000"/>
              </a:lnSpc>
            </a:pPr>
            <a:r>
              <a:rPr lang="ja-JP" altLang="en-US" sz="4800" dirty="0">
                <a:solidFill>
                  <a:srgbClr val="009650"/>
                </a:solidFill>
                <a:latin typeface="BIZ UDゴシック" panose="020B0400000000000000" pitchFamily="49" charset="-128"/>
                <a:ea typeface="BIZ UDゴシック" panose="020B0400000000000000" pitchFamily="49" charset="-128"/>
              </a:rPr>
              <a:t>写真撮影をしましょう</a:t>
            </a:r>
          </a:p>
        </p:txBody>
      </p:sp>
      <p:pic>
        <p:nvPicPr>
          <p:cNvPr id="2" name="図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23101" y="3684568"/>
            <a:ext cx="1292235" cy="2305753"/>
          </a:xfrm>
          <a:prstGeom prst="rect">
            <a:avLst/>
          </a:prstGeom>
        </p:spPr>
      </p:pic>
    </p:spTree>
    <p:extLst>
      <p:ext uri="{BB962C8B-B14F-4D97-AF65-F5344CB8AC3E}">
        <p14:creationId xmlns:p14="http://schemas.microsoft.com/office/powerpoint/2010/main" val="264515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スマートフォンを使っている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361260" y="3898226"/>
            <a:ext cx="1292235" cy="2305753"/>
          </a:xfrm>
          <a:prstGeom prst="rect">
            <a:avLst/>
          </a:prstGeom>
        </p:spPr>
      </p:pic>
      <p:sp>
        <p:nvSpPr>
          <p:cNvPr id="3" name="サブタイトル 2"/>
          <p:cNvSpPr>
            <a:spLocks noGrp="1"/>
          </p:cNvSpPr>
          <p:nvPr>
            <p:ph type="subTitle" idx="4294967295"/>
          </p:nvPr>
        </p:nvSpPr>
        <p:spPr>
          <a:xfrm>
            <a:off x="426089" y="1354418"/>
            <a:ext cx="8291822" cy="4849561"/>
          </a:xfrm>
        </p:spPr>
        <p:txBody>
          <a:bodyPr>
            <a:noAutofit/>
          </a:bodyPr>
          <a:lstStyle/>
          <a:p>
            <a:r>
              <a:rPr lang="ja-JP" altLang="en-US" sz="2400" dirty="0">
                <a:latin typeface="BIZ UDゴシック" panose="020B0400000000000000" pitchFamily="49" charset="-128"/>
                <a:ea typeface="BIZ UDゴシック" panose="020B0400000000000000" pitchFamily="49" charset="-128"/>
              </a:rPr>
              <a:t>マイナンバーカードの申請については</a:t>
            </a:r>
            <a:r>
              <a:rPr lang="ja-JP" altLang="en-US" sz="2400" spc="-1000" dirty="0">
                <a:latin typeface="BIZ UDゴシック" panose="020B0400000000000000" pitchFamily="49" charset="-128"/>
                <a:ea typeface="BIZ UDゴシック" panose="020B0400000000000000" pitchFamily="49" charset="-128"/>
              </a:rPr>
              <a:t>、</a:t>
            </a:r>
            <a:r>
              <a:rPr lang="ja-JP" altLang="en-US" sz="2400" dirty="0">
                <a:latin typeface="BIZ UDゴシック" panose="020B0400000000000000" pitchFamily="49" charset="-128"/>
                <a:ea typeface="BIZ UDゴシック" panose="020B0400000000000000" pitchFamily="49" charset="-128"/>
              </a:rPr>
              <a:t>スマートフォン</a:t>
            </a:r>
            <a:r>
              <a:rPr lang="ja-JP" altLang="en-US" sz="2400" spc="-1000" dirty="0">
                <a:latin typeface="BIZ UDゴシック" panose="020B0400000000000000" pitchFamily="49" charset="-128"/>
                <a:ea typeface="BIZ UDゴシック" panose="020B0400000000000000" pitchFamily="49" charset="-128"/>
              </a:rPr>
              <a:t>、</a:t>
            </a:r>
            <a:endParaRPr lang="en-US" altLang="ja-JP" sz="2400" spc="-1000" dirty="0">
              <a:latin typeface="BIZ UDゴシック" panose="020B0400000000000000" pitchFamily="49" charset="-128"/>
              <a:ea typeface="BIZ UDゴシック" panose="020B0400000000000000" pitchFamily="49" charset="-128"/>
            </a:endParaRPr>
          </a:p>
          <a:p>
            <a:r>
              <a:rPr lang="ja-JP" altLang="en-US" sz="2400" dirty="0">
                <a:latin typeface="BIZ UDゴシック" panose="020B0400000000000000" pitchFamily="49" charset="-128"/>
                <a:ea typeface="BIZ UDゴシック" panose="020B0400000000000000" pitchFamily="49" charset="-128"/>
              </a:rPr>
              <a:t>パソコン</a:t>
            </a:r>
            <a:r>
              <a:rPr lang="ja-JP" altLang="en-US" sz="2400" spc="-1000" dirty="0">
                <a:latin typeface="BIZ UDゴシック" panose="020B0400000000000000" pitchFamily="49" charset="-128"/>
                <a:ea typeface="BIZ UDゴシック" panose="020B0400000000000000" pitchFamily="49" charset="-128"/>
              </a:rPr>
              <a:t>、</a:t>
            </a:r>
            <a:r>
              <a:rPr lang="ja-JP" altLang="en-US" sz="2400" dirty="0">
                <a:latin typeface="BIZ UDゴシック" panose="020B0400000000000000" pitchFamily="49" charset="-128"/>
                <a:ea typeface="BIZ UDゴシック" panose="020B0400000000000000" pitchFamily="49" charset="-128"/>
              </a:rPr>
              <a:t>まちなかの証明用写真機、郵送がありますが、</a:t>
            </a:r>
            <a:endParaRPr lang="en-US" altLang="ja-JP" sz="2400" dirty="0">
              <a:latin typeface="BIZ UDゴシック" panose="020B0400000000000000" pitchFamily="49" charset="-128"/>
              <a:ea typeface="BIZ UDゴシック" panose="020B0400000000000000" pitchFamily="49" charset="-128"/>
            </a:endParaRPr>
          </a:p>
          <a:p>
            <a:r>
              <a:rPr lang="ja-JP" altLang="en-US" sz="2400" dirty="0">
                <a:latin typeface="BIZ UDゴシック" panose="020B0400000000000000" pitchFamily="49" charset="-128"/>
                <a:ea typeface="BIZ UDゴシック" panose="020B0400000000000000" pitchFamily="49" charset="-128"/>
              </a:rPr>
              <a:t>ここではスマートフォンによる申請をご紹介します。</a:t>
            </a:r>
            <a:endParaRPr lang="en-US" altLang="ja-JP" sz="2400" dirty="0">
              <a:latin typeface="BIZ UDゴシック" panose="020B0400000000000000" pitchFamily="49" charset="-128"/>
              <a:ea typeface="BIZ UDゴシック" panose="020B0400000000000000" pitchFamily="49" charset="-128"/>
            </a:endParaRPr>
          </a:p>
          <a:p>
            <a:pPr>
              <a:lnSpc>
                <a:spcPct val="100000"/>
              </a:lnSpc>
              <a:spcBef>
                <a:spcPts val="1800"/>
              </a:spcBef>
            </a:pPr>
            <a:r>
              <a:rPr lang="ja-JP" altLang="en-US" dirty="0">
                <a:solidFill>
                  <a:srgbClr val="009650"/>
                </a:solidFill>
                <a:latin typeface="BIZ UDゴシック" panose="020B0400000000000000" pitchFamily="49" charset="-128"/>
                <a:ea typeface="BIZ UDゴシック" panose="020B0400000000000000" pitchFamily="49" charset="-128"/>
              </a:rPr>
              <a:t>●</a:t>
            </a:r>
            <a:r>
              <a:rPr lang="en-US" altLang="ja-JP" dirty="0">
                <a:solidFill>
                  <a:schemeClr val="accent2"/>
                </a:solidFill>
                <a:latin typeface="BIZ UDゴシック" panose="020B0400000000000000" pitchFamily="49" charset="-128"/>
                <a:ea typeface="BIZ UDゴシック" panose="020B0400000000000000" pitchFamily="49" charset="-128"/>
              </a:rPr>
              <a:t> </a:t>
            </a:r>
            <a:r>
              <a:rPr lang="ja-JP" altLang="en-US" dirty="0">
                <a:latin typeface="BIZ UDゴシック" panose="020B0400000000000000" pitchFamily="49" charset="-128"/>
                <a:ea typeface="BIZ UDゴシック" panose="020B0400000000000000" pitchFamily="49" charset="-128"/>
              </a:rPr>
              <a:t>申請にあたっては、まずご自宅に郵便で送られてきた</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500"/>
              </a:spcBef>
            </a:pPr>
            <a:r>
              <a:rPr lang="ja-JP" altLang="en-US" dirty="0">
                <a:latin typeface="BIZ UDゴシック" panose="020B0400000000000000" pitchFamily="49" charset="-128"/>
                <a:ea typeface="BIZ UDゴシック" panose="020B0400000000000000" pitchFamily="49" charset="-128"/>
              </a:rPr>
              <a:t>　</a:t>
            </a:r>
            <a:r>
              <a:rPr lang="en-US" altLang="ja-JP" spc="-16" dirty="0">
                <a:latin typeface="BIZ UDゴシック" panose="020B0400000000000000" pitchFamily="49" charset="-128"/>
                <a:ea typeface="BIZ UDゴシック" panose="020B0400000000000000" pitchFamily="49" charset="-128"/>
                <a:cs typeface="AoyagiKouzanFontT"/>
              </a:rPr>
              <a:t> </a:t>
            </a:r>
            <a:r>
              <a:rPr lang="en-US" altLang="ja-JP" spc="-16" dirty="0">
                <a:solidFill>
                  <a:srgbClr val="FF0000"/>
                </a:solidFill>
                <a:latin typeface="BIZ UDゴシック" panose="020B0400000000000000" pitchFamily="49" charset="-128"/>
                <a:ea typeface="BIZ UDゴシック" panose="020B0400000000000000" pitchFamily="49" charset="-128"/>
                <a:cs typeface="AoyagiKouzanFontT"/>
              </a:rPr>
              <a:t>｢</a:t>
            </a:r>
            <a:r>
              <a:rPr lang="ja-JP" altLang="en-US" dirty="0">
                <a:solidFill>
                  <a:srgbClr val="FF0000"/>
                </a:solidFill>
                <a:latin typeface="BIZ UDゴシック" panose="020B0400000000000000" pitchFamily="49" charset="-128"/>
                <a:ea typeface="BIZ UDゴシック" panose="020B0400000000000000" pitchFamily="49" charset="-128"/>
              </a:rPr>
              <a:t>個人番号カード交付申請書</a:t>
            </a:r>
            <a:r>
              <a:rPr lang="ja-JP" altLang="en-US" spc="-750" dirty="0">
                <a:solidFill>
                  <a:srgbClr val="FF0000"/>
                </a:solidFill>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を用意してください。</a:t>
            </a:r>
          </a:p>
          <a:p>
            <a:pPr indent="358775">
              <a:lnSpc>
                <a:spcPct val="100000"/>
              </a:lnSpc>
              <a:spcBef>
                <a:spcPts val="500"/>
              </a:spcBef>
            </a:pPr>
            <a:r>
              <a:rPr lang="ja-JP" altLang="en-US" sz="1400" dirty="0">
                <a:latin typeface="BIZ UDゴシック" panose="020B0400000000000000" pitchFamily="49" charset="-128"/>
                <a:ea typeface="BIZ UDゴシック" panose="020B0400000000000000" pitchFamily="49" charset="-128"/>
              </a:rPr>
              <a:t>引越しなどにより、個人番号カード交付申請書記載の住所と、</a:t>
            </a:r>
            <a:endParaRPr lang="en-US" altLang="ja-JP" sz="1400" dirty="0">
              <a:latin typeface="BIZ UDゴシック" panose="020B0400000000000000" pitchFamily="49" charset="-128"/>
              <a:ea typeface="BIZ UDゴシック" panose="020B0400000000000000" pitchFamily="49" charset="-128"/>
            </a:endParaRPr>
          </a:p>
          <a:p>
            <a:pPr indent="358775">
              <a:lnSpc>
                <a:spcPct val="100000"/>
              </a:lnSpc>
              <a:spcBef>
                <a:spcPts val="500"/>
              </a:spcBef>
            </a:pPr>
            <a:r>
              <a:rPr lang="ja-JP" altLang="en-US" sz="1400" dirty="0">
                <a:latin typeface="BIZ UDゴシック" panose="020B0400000000000000" pitchFamily="49" charset="-128"/>
                <a:ea typeface="BIZ UDゴシック" panose="020B0400000000000000" pitchFamily="49" charset="-128"/>
              </a:rPr>
              <a:t>現在お住まいの住所が異なる場合は、交付申請書は使えません。</a:t>
            </a:r>
            <a:endParaRPr lang="en-US" altLang="ja-JP" sz="1400" dirty="0">
              <a:latin typeface="BIZ UDゴシック" panose="020B0400000000000000" pitchFamily="49" charset="-128"/>
              <a:ea typeface="BIZ UDゴシック" panose="020B0400000000000000" pitchFamily="49" charset="-128"/>
            </a:endParaRPr>
          </a:p>
          <a:p>
            <a:pPr indent="358775">
              <a:lnSpc>
                <a:spcPct val="100000"/>
              </a:lnSpc>
              <a:spcBef>
                <a:spcPts val="500"/>
              </a:spcBef>
            </a:pPr>
            <a:r>
              <a:rPr lang="ja-JP" altLang="en-US" sz="1400" dirty="0">
                <a:latin typeface="BIZ UDゴシック" panose="020B0400000000000000" pitchFamily="49" charset="-128"/>
                <a:ea typeface="BIZ UDゴシック" panose="020B0400000000000000" pitchFamily="49" charset="-128"/>
              </a:rPr>
              <a:t>お住まいの市区町村で新しい申請書をお受取りください。</a:t>
            </a:r>
          </a:p>
          <a:p>
            <a:pPr>
              <a:lnSpc>
                <a:spcPct val="150000"/>
              </a:lnSpc>
              <a:spcBef>
                <a:spcPts val="500"/>
              </a:spcBef>
            </a:pPr>
            <a:r>
              <a:rPr lang="ja-JP" altLang="en-US" dirty="0">
                <a:solidFill>
                  <a:srgbClr val="009650"/>
                </a:solidFill>
                <a:latin typeface="BIZ UDゴシック" panose="020B0400000000000000" pitchFamily="49" charset="-128"/>
                <a:ea typeface="BIZ UDゴシック" panose="020B0400000000000000" pitchFamily="49" charset="-128"/>
              </a:rPr>
              <a:t>●</a:t>
            </a:r>
            <a:r>
              <a:rPr lang="en-US" altLang="ja-JP" dirty="0">
                <a:solidFill>
                  <a:schemeClr val="accent2"/>
                </a:solidFill>
                <a:latin typeface="BIZ UDゴシック" panose="020B0400000000000000" pitchFamily="49" charset="-128"/>
                <a:ea typeface="BIZ UDゴシック" panose="020B0400000000000000" pitchFamily="49" charset="-128"/>
              </a:rPr>
              <a:t> </a:t>
            </a:r>
            <a:r>
              <a:rPr lang="ja-JP" altLang="en-US" dirty="0">
                <a:latin typeface="BIZ UDゴシック" panose="020B0400000000000000" pitchFamily="49" charset="-128"/>
                <a:ea typeface="BIZ UDゴシック" panose="020B0400000000000000" pitchFamily="49" charset="-128"/>
              </a:rPr>
              <a:t>証明用写真撮影のためのさまざまなアプリがあります。</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0"/>
              </a:spcBef>
            </a:pPr>
            <a:r>
              <a:rPr lang="en-US" altLang="ja-JP" sz="1600" dirty="0">
                <a:latin typeface="BIZ UDゴシック" panose="020B0400000000000000" pitchFamily="49" charset="-128"/>
                <a:ea typeface="BIZ UDゴシック" panose="020B0400000000000000" pitchFamily="49" charset="-128"/>
              </a:rPr>
              <a:t>    App</a:t>
            </a:r>
            <a:r>
              <a:rPr lang="ja-JP" altLang="en-US" sz="1600" dirty="0">
                <a:latin typeface="BIZ UDゴシック" panose="020B0400000000000000" pitchFamily="49" charset="-128"/>
                <a:ea typeface="BIZ UDゴシック" panose="020B0400000000000000" pitchFamily="49" charset="-128"/>
              </a:rPr>
              <a:t> </a:t>
            </a:r>
            <a:r>
              <a:rPr lang="en-US" altLang="ja-JP" sz="1600" dirty="0">
                <a:latin typeface="BIZ UDゴシック" panose="020B0400000000000000" pitchFamily="49" charset="-128"/>
                <a:ea typeface="BIZ UDゴシック" panose="020B0400000000000000" pitchFamily="49" charset="-128"/>
              </a:rPr>
              <a:t>Store(</a:t>
            </a:r>
            <a:r>
              <a:rPr lang="ja-JP" altLang="en-US" sz="1600" dirty="0">
                <a:latin typeface="BIZ UDゴシック" panose="020B0400000000000000" pitchFamily="49" charset="-128"/>
                <a:ea typeface="BIZ UDゴシック" panose="020B0400000000000000" pitchFamily="49" charset="-128"/>
              </a:rPr>
              <a:t>アップストア）からお好みのアプリを</a:t>
            </a:r>
            <a:endParaRPr lang="en-US" altLang="ja-JP" sz="1600" dirty="0">
              <a:latin typeface="BIZ UDゴシック" panose="020B0400000000000000" pitchFamily="49" charset="-128"/>
              <a:ea typeface="BIZ UDゴシック" panose="020B0400000000000000" pitchFamily="49" charset="-128"/>
            </a:endParaRPr>
          </a:p>
          <a:p>
            <a:pPr>
              <a:lnSpc>
                <a:spcPct val="100000"/>
              </a:lnSpc>
              <a:spcBef>
                <a:spcPts val="500"/>
              </a:spcBef>
            </a:pPr>
            <a:r>
              <a:rPr lang="en-US" altLang="ja-JP" sz="1600" dirty="0">
                <a:latin typeface="BIZ UDゴシック" panose="020B0400000000000000" pitchFamily="49" charset="-128"/>
                <a:ea typeface="BIZ UDゴシック" panose="020B0400000000000000" pitchFamily="49" charset="-128"/>
              </a:rPr>
              <a:t>    </a:t>
            </a:r>
            <a:r>
              <a:rPr lang="ja-JP" altLang="en-US" sz="1600" dirty="0">
                <a:latin typeface="BIZ UDゴシック" panose="020B0400000000000000" pitchFamily="49" charset="-128"/>
                <a:ea typeface="BIZ UDゴシック" panose="020B0400000000000000" pitchFamily="49" charset="-128"/>
              </a:rPr>
              <a:t>ダウンロードしてください。</a:t>
            </a:r>
            <a:endParaRPr lang="en-US" altLang="ja-JP" sz="1600" dirty="0">
              <a:latin typeface="BIZ UDゴシック" panose="020B0400000000000000" pitchFamily="49" charset="-128"/>
              <a:ea typeface="BIZ UDゴシック" panose="020B0400000000000000" pitchFamily="49" charset="-128"/>
            </a:endParaRPr>
          </a:p>
          <a:p>
            <a:pPr>
              <a:lnSpc>
                <a:spcPct val="100000"/>
              </a:lnSpc>
              <a:spcBef>
                <a:spcPts val="500"/>
              </a:spcBef>
            </a:pPr>
            <a:r>
              <a:rPr lang="ja-JP" altLang="en-US" dirty="0">
                <a:latin typeface="BIZ UDゴシック" panose="020B0400000000000000" pitchFamily="49" charset="-128"/>
                <a:ea typeface="BIZ UDゴシック" panose="020B0400000000000000" pitchFamily="49" charset="-128"/>
              </a:rPr>
              <a:t>　</a:t>
            </a:r>
            <a:r>
              <a:rPr lang="en-US" altLang="ja-JP" dirty="0">
                <a:latin typeface="BIZ UDゴシック" panose="020B0400000000000000" pitchFamily="49" charset="-128"/>
                <a:ea typeface="BIZ UDゴシック" panose="020B0400000000000000" pitchFamily="49" charset="-128"/>
              </a:rPr>
              <a:t> </a:t>
            </a:r>
            <a:r>
              <a:rPr lang="ja-JP" altLang="en-US" sz="1400" dirty="0">
                <a:latin typeface="BIZ UDゴシック" panose="020B0400000000000000" pitchFamily="49" charset="-128"/>
                <a:ea typeface="BIZ UDゴシック" panose="020B0400000000000000" pitchFamily="49" charset="-128"/>
              </a:rPr>
              <a:t>本教材では</a:t>
            </a:r>
            <a:r>
              <a:rPr lang="en-US" altLang="ja-JP" sz="1400" spc="-16" dirty="0">
                <a:latin typeface="BIZ UDゴシック" panose="020B0400000000000000" pitchFamily="49" charset="-128"/>
                <a:ea typeface="BIZ UDゴシック" panose="020B0400000000000000" pitchFamily="49" charset="-128"/>
                <a:cs typeface="AoyagiKouzanFontT"/>
              </a:rPr>
              <a:t>｢</a:t>
            </a:r>
            <a:r>
              <a:rPr lang="ja-JP" altLang="en-US" sz="1400" spc="-16" dirty="0">
                <a:latin typeface="BIZ UDゴシック" panose="020B0400000000000000" pitchFamily="49" charset="-128"/>
                <a:ea typeface="BIZ UDゴシック" panose="020B0400000000000000" pitchFamily="49" charset="-128"/>
                <a:cs typeface="AoyagiKouzanFontT"/>
              </a:rPr>
              <a:t>美肌証明写真</a:t>
            </a:r>
            <a:r>
              <a:rPr lang="ja-JP" altLang="en-US" sz="1400" spc="-75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cs typeface="Konatu"/>
              </a:rPr>
              <a:t>というアプリを使った例で</a:t>
            </a:r>
            <a:r>
              <a:rPr lang="ja-JP" altLang="en-US" sz="1400" dirty="0">
                <a:latin typeface="BIZ UDゴシック" panose="020B0400000000000000" pitchFamily="49" charset="-128"/>
                <a:ea typeface="BIZ UDゴシック" panose="020B0400000000000000" pitchFamily="49" charset="-128"/>
              </a:rPr>
              <a:t>説明します。</a:t>
            </a:r>
            <a:endParaRPr lang="en-US" altLang="ja-JP" sz="1400" dirty="0">
              <a:latin typeface="BIZ UDゴシック" panose="020B0400000000000000" pitchFamily="49" charset="-128"/>
              <a:ea typeface="BIZ UDゴシック" panose="020B0400000000000000" pitchFamily="49" charset="-128"/>
            </a:endParaRPr>
          </a:p>
          <a:p>
            <a:pPr>
              <a:lnSpc>
                <a:spcPct val="100000"/>
              </a:lnSpc>
              <a:spcBef>
                <a:spcPts val="500"/>
              </a:spcBef>
            </a:pPr>
            <a:r>
              <a:rPr lang="ja-JP" altLang="en-US" sz="1400"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　　すべてのボタンを</a:t>
            </a:r>
            <a:r>
              <a:rPr lang="en-US" altLang="ja-JP" sz="1400" kern="100" dirty="0" err="1">
                <a:effectLst/>
                <a:latin typeface="BIZ UDゴシック" panose="020B0400000000000000" pitchFamily="49" charset="-128"/>
                <a:ea typeface="BIZ UDゴシック" panose="020B0400000000000000" pitchFamily="49" charset="-128"/>
                <a:cs typeface="Times New Roman" panose="02020603050405020304" pitchFamily="18" charset="0"/>
              </a:rPr>
              <a:t>VoiceOver</a:t>
            </a:r>
            <a:r>
              <a:rPr lang="en-US" altLang="ja-JP" sz="1400"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400"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ボイスオーバー</a:t>
            </a:r>
            <a:r>
              <a:rPr lang="en-US" altLang="ja-JP" sz="1400"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400"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で読み上げることが可能です。</a:t>
            </a:r>
          </a:p>
          <a:p>
            <a:pPr>
              <a:lnSpc>
                <a:spcPct val="100000"/>
              </a:lnSpc>
              <a:spcBef>
                <a:spcPts val="500"/>
              </a:spcBef>
            </a:pPr>
            <a:endParaRPr lang="ja-JP" altLang="en-US" sz="1400" dirty="0">
              <a:latin typeface="BIZ UDゴシック" panose="020B0400000000000000" pitchFamily="49" charset="-128"/>
              <a:ea typeface="BIZ UDゴシック" panose="020B0400000000000000" pitchFamily="49" charset="-128"/>
            </a:endParaRPr>
          </a:p>
          <a:p>
            <a:pPr>
              <a:lnSpc>
                <a:spcPct val="100000"/>
              </a:lnSpc>
            </a:pPr>
            <a:endParaRPr lang="ja-JP" altLang="en-US" sz="1200" dirty="0">
              <a:latin typeface="BIZ UDゴシック" panose="020B0400000000000000" pitchFamily="49" charset="-128"/>
              <a:ea typeface="BIZ UDゴシック" panose="020B0400000000000000" pitchFamily="49" charset="-128"/>
            </a:endParaRPr>
          </a:p>
        </p:txBody>
      </p:sp>
      <p:cxnSp>
        <p:nvCxnSpPr>
          <p:cNvPr id="13" name="直線コネクタ 12"/>
          <p:cNvCxnSpPr/>
          <p:nvPr/>
        </p:nvCxnSpPr>
        <p:spPr>
          <a:xfrm>
            <a:off x="3320760" y="3661727"/>
            <a:ext cx="0" cy="2628000"/>
          </a:xfrm>
          <a:prstGeom prst="line">
            <a:avLst/>
          </a:prstGeom>
          <a:ln w="38100">
            <a:no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a:off x="5849854" y="3661727"/>
            <a:ext cx="0" cy="2628000"/>
          </a:xfrm>
          <a:prstGeom prst="line">
            <a:avLst/>
          </a:prstGeom>
          <a:ln w="38100">
            <a:no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807031" y="3661727"/>
            <a:ext cx="0" cy="2628000"/>
          </a:xfrm>
          <a:prstGeom prst="line">
            <a:avLst/>
          </a:prstGeom>
          <a:ln w="38100">
            <a:noFill/>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683249F5-D4D7-88F3-00C7-6E6176E491B2}"/>
              </a:ext>
            </a:extLst>
          </p:cNvPr>
          <p:cNvSpPr txBox="1"/>
          <p:nvPr/>
        </p:nvSpPr>
        <p:spPr>
          <a:xfrm>
            <a:off x="807031" y="490524"/>
            <a:ext cx="2952328" cy="584775"/>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rPr>
              <a:t>申請のまえに</a:t>
            </a:r>
            <a:endParaRPr kumimoji="1" lang="ja-JP" altLang="en-US" sz="3200" b="1" dirty="0">
              <a:solidFill>
                <a:srgbClr val="009650"/>
              </a:solidFill>
            </a:endParaRPr>
          </a:p>
        </p:txBody>
      </p:sp>
    </p:spTree>
    <p:extLst>
      <p:ext uri="{BB962C8B-B14F-4D97-AF65-F5344CB8AC3E}">
        <p14:creationId xmlns:p14="http://schemas.microsoft.com/office/powerpoint/2010/main" val="3167330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5" descr="コンピューターのスクリーンショット&#10;&#10;説明は自動で生成されたものです">
            <a:extLst>
              <a:ext uri="{FF2B5EF4-FFF2-40B4-BE49-F238E27FC236}">
                <a16:creationId xmlns:a16="http://schemas.microsoft.com/office/drawing/2014/main" id="{E956C7D7-D9F5-47E0-B270-EC960799CD47}"/>
              </a:ext>
            </a:extLst>
          </p:cNvPr>
          <p:cNvPicPr>
            <a:picLocks noChangeAspect="1"/>
          </p:cNvPicPr>
          <p:nvPr/>
        </p:nvPicPr>
        <p:blipFill>
          <a:blip r:embed="rId3"/>
          <a:stretch>
            <a:fillRect/>
          </a:stretch>
        </p:blipFill>
        <p:spPr>
          <a:xfrm>
            <a:off x="6499755" y="4350454"/>
            <a:ext cx="1428750" cy="1428750"/>
          </a:xfrm>
          <a:prstGeom prst="rect">
            <a:avLst/>
          </a:prstGeom>
        </p:spPr>
      </p:pic>
      <p:sp>
        <p:nvSpPr>
          <p:cNvPr id="31" name="タイトル 1"/>
          <p:cNvSpPr>
            <a:spLocks noGrp="1"/>
          </p:cNvSpPr>
          <p:nvPr>
            <p:ph type="ctrTitle"/>
          </p:nvPr>
        </p:nvSpPr>
        <p:spPr>
          <a:xfrm>
            <a:off x="1727999" y="238031"/>
            <a:ext cx="4698722"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証明用写真撮影アプリの</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インストールのしかた</a:t>
            </a:r>
          </a:p>
        </p:txBody>
      </p:sp>
      <p:sp>
        <p:nvSpPr>
          <p:cNvPr id="33" name="Title Placeholder 1"/>
          <p:cNvSpPr txBox="1">
            <a:spLocks/>
          </p:cNvSpPr>
          <p:nvPr/>
        </p:nvSpPr>
        <p:spPr>
          <a:xfrm>
            <a:off x="577613" y="406537"/>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2-A</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39" name="サブタイトル 2"/>
          <p:cNvSpPr>
            <a:spLocks noGrp="1"/>
          </p:cNvSpPr>
          <p:nvPr>
            <p:ph type="subTitle" idx="4294967295"/>
          </p:nvPr>
        </p:nvSpPr>
        <p:spPr>
          <a:xfrm>
            <a:off x="1778677" y="1546072"/>
            <a:ext cx="2650660" cy="334913"/>
          </a:xfrm>
        </p:spPr>
        <p:txBody>
          <a:bodyPr vert="horz" lIns="91440" tIns="45720" rIns="91440" bIns="45720" rtlCol="0" anchor="t">
            <a:noAutofit/>
          </a:bodyPr>
          <a:lstStyle/>
          <a:p>
            <a:pPr>
              <a:lnSpc>
                <a:spcPct val="100000"/>
              </a:lnSpc>
              <a:spcBef>
                <a:spcPts val="0"/>
              </a:spcBef>
            </a:pPr>
            <a:r>
              <a:rPr lang="ja-JP" altLang="en-US" sz="1400" dirty="0">
                <a:latin typeface="BIZ UDゴシック" panose="020B0400000000000000" pitchFamily="49" charset="-128"/>
                <a:ea typeface="BIZ UDゴシック" panose="020B0400000000000000" pitchFamily="49" charset="-128"/>
                <a:cs typeface="Konatu"/>
              </a:rPr>
              <a:t>美肌証明写真</a:t>
            </a:r>
            <a:r>
              <a:rPr lang="ja-JP" altLang="en-US" sz="1400" b="0" dirty="0">
                <a:latin typeface="BIZ UDゴシック" panose="020B0400000000000000" pitchFamily="49" charset="-128"/>
                <a:ea typeface="BIZ UDゴシック" panose="020B0400000000000000" pitchFamily="49" charset="-128"/>
              </a:rPr>
              <a:t>ー</a:t>
            </a:r>
            <a:r>
              <a:rPr lang="ja-JP" altLang="en-US" sz="1400" dirty="0">
                <a:latin typeface="BIZ UDゴシック" panose="020B0400000000000000" pitchFamily="49" charset="-128"/>
                <a:ea typeface="BIZ UDゴシック" panose="020B0400000000000000" pitchFamily="49" charset="-128"/>
                <a:cs typeface="Konatu"/>
              </a:rPr>
              <a:t>履歴書カメラ　</a:t>
            </a:r>
            <a:endParaRPr lang="ja-JP" altLang="en-US" sz="1400" b="0" dirty="0">
              <a:latin typeface="BIZ UDゴシック" panose="020B0400000000000000" pitchFamily="49" charset="-128"/>
              <a:ea typeface="BIZ UDゴシック" panose="020B0400000000000000" pitchFamily="49" charset="-128"/>
            </a:endParaRPr>
          </a:p>
        </p:txBody>
      </p:sp>
      <p:sp>
        <p:nvSpPr>
          <p:cNvPr id="53" name="テキスト ボックス 52"/>
          <p:cNvSpPr txBox="1"/>
          <p:nvPr/>
        </p:nvSpPr>
        <p:spPr>
          <a:xfrm>
            <a:off x="3117430" y="1993248"/>
            <a:ext cx="2731601" cy="1261884"/>
          </a:xfrm>
          <a:prstGeom prst="rect">
            <a:avLst/>
          </a:prstGeom>
          <a:noFill/>
        </p:spPr>
        <p:txBody>
          <a:bodyPr wrap="square" lIns="91440" tIns="45720" rIns="91440" bIns="45720" rtlCol="0" anchor="t">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600" b="1" dirty="0">
                <a:latin typeface="BIZ UDゴシック" panose="020B0400000000000000" pitchFamily="49" charset="-128"/>
                <a:ea typeface="BIZ UDゴシック" panose="020B0400000000000000" pitchFamily="49" charset="-128"/>
                <a:cs typeface="Meiryo" charset="-128"/>
              </a:rPr>
              <a:t>スワイプで美肌証明写真の次にある</a:t>
            </a:r>
            <a:r>
              <a:rPr lang="en-US" altLang="ja-JP" sz="1600" b="1" dirty="0">
                <a:latin typeface="BIZ UDゴシック" panose="020B0400000000000000" pitchFamily="49" charset="-128"/>
                <a:ea typeface="BIZ UDゴシック" panose="020B0400000000000000" pitchFamily="49" charset="-128"/>
                <a:cs typeface="Calibri"/>
              </a:rPr>
              <a:t>｢</a:t>
            </a:r>
            <a:r>
              <a:rPr lang="ja-JP" sz="1600" b="1" dirty="0">
                <a:latin typeface="BIZ UDゴシック" panose="020B0400000000000000" pitchFamily="49" charset="-128"/>
                <a:ea typeface="BIZ UDゴシック" panose="020B0400000000000000" pitchFamily="49" charset="-128"/>
                <a:cs typeface="Meiryo" charset="-128"/>
              </a:rPr>
              <a:t>入手」</a:t>
            </a:r>
            <a:r>
              <a:rPr lang="ja-JP" altLang="en-US" sz="1600" b="1" dirty="0">
                <a:latin typeface="BIZ UDゴシック" panose="020B0400000000000000" pitchFamily="49" charset="-128"/>
                <a:ea typeface="BIZ UDゴシック" panose="020B0400000000000000" pitchFamily="49" charset="-128"/>
                <a:cs typeface="Meiryo" charset="-128"/>
              </a:rPr>
              <a:t>ボタンを</a:t>
            </a:r>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ja-JP" altLang="en-US" sz="1600" b="1" dirty="0">
                <a:latin typeface="BIZ UDゴシック" panose="020B0400000000000000" pitchFamily="49" charset="-128"/>
                <a:ea typeface="BIZ UDゴシック" panose="020B0400000000000000" pitchFamily="49" charset="-128"/>
                <a:cs typeface="Meiryo" charset="-128"/>
              </a:rPr>
              <a:t>ダブルタップします。</a:t>
            </a:r>
          </a:p>
        </p:txBody>
      </p:sp>
      <p:sp>
        <p:nvSpPr>
          <p:cNvPr id="52" name="テキスト ボックス 51"/>
          <p:cNvSpPr txBox="1"/>
          <p:nvPr/>
        </p:nvSpPr>
        <p:spPr>
          <a:xfrm>
            <a:off x="372406" y="1993248"/>
            <a:ext cx="2731601" cy="1261884"/>
          </a:xfrm>
          <a:prstGeom prst="rect">
            <a:avLst/>
          </a:prstGeom>
          <a:noFill/>
        </p:spPr>
        <p:txBody>
          <a:bodyPr wrap="square" lIns="91440" tIns="45720" rIns="91440" bIns="45720" rtlCol="0" anchor="t">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600" b="1" dirty="0">
                <a:latin typeface="BIZ UDゴシック" panose="020B0400000000000000" pitchFamily="49" charset="-128"/>
                <a:ea typeface="BIZ UDゴシック" panose="020B0400000000000000" pitchFamily="49" charset="-128"/>
                <a:cs typeface="Meiryo" charset="-128"/>
              </a:rPr>
              <a:t>Siri</a:t>
            </a:r>
            <a:r>
              <a:rPr lang="en-US" altLang="ja-JP" sz="1600" b="1"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シリ</a:t>
            </a:r>
            <a:r>
              <a:rPr lang="en-US" altLang="ja-JP" sz="1600" b="1" dirty="0">
                <a:latin typeface="BIZ UDゴシック" panose="020B0400000000000000" pitchFamily="49" charset="-128"/>
                <a:ea typeface="BIZ UDゴシック" panose="020B0400000000000000" pitchFamily="49" charset="-128"/>
                <a:cs typeface="Meiryo" charset="-128"/>
              </a:rPr>
              <a:t>)</a:t>
            </a:r>
            <a:r>
              <a:rPr lang="ja-JP" altLang="en-US" sz="1600" b="1" dirty="0">
                <a:latin typeface="BIZ UDゴシック" panose="020B0400000000000000" pitchFamily="49" charset="-128"/>
                <a:ea typeface="BIZ UDゴシック" panose="020B0400000000000000" pitchFamily="49" charset="-128"/>
                <a:cs typeface="Meiryo" charset="-128"/>
              </a:rPr>
              <a:t>を起動して</a:t>
            </a:r>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en-US" altLang="ja-JP" sz="1600" b="1" dirty="0">
                <a:latin typeface="BIZ UDゴシック" panose="020B0400000000000000" pitchFamily="49" charset="-128"/>
                <a:ea typeface="BIZ UDゴシック" panose="020B0400000000000000" pitchFamily="49" charset="-128"/>
                <a:cs typeface="Calibri"/>
              </a:rPr>
              <a:t>｢</a:t>
            </a:r>
            <a:r>
              <a:rPr lang="ja-JP" altLang="en-US" sz="1600" b="1" dirty="0">
                <a:latin typeface="BIZ UDゴシック" panose="020B0400000000000000" pitchFamily="49" charset="-128"/>
                <a:ea typeface="BIZ UDゴシック" panose="020B0400000000000000" pitchFamily="49" charset="-128"/>
                <a:cs typeface="Meiryo" charset="-128"/>
              </a:rPr>
              <a:t>アップストアで美肌証明写真を検索</a:t>
            </a:r>
            <a:r>
              <a:rPr lang="en-US" altLang="ja-JP" sz="1600" b="1" dirty="0">
                <a:latin typeface="BIZ UDゴシック" panose="020B0400000000000000" pitchFamily="49" charset="-128"/>
                <a:ea typeface="BIZ UDゴシック" panose="020B0400000000000000" pitchFamily="49" charset="-128"/>
                <a:cs typeface="Calibri"/>
              </a:rPr>
              <a:t>｣</a:t>
            </a:r>
            <a:r>
              <a:rPr lang="ja-JP" altLang="en-US" sz="1600" b="1" dirty="0">
                <a:latin typeface="BIZ UDゴシック" panose="020B0400000000000000" pitchFamily="49" charset="-128"/>
                <a:ea typeface="BIZ UDゴシック" panose="020B0400000000000000" pitchFamily="49" charset="-128"/>
                <a:cs typeface="Meiryo" charset="-128"/>
              </a:rPr>
              <a:t>と声をかけます。</a:t>
            </a:r>
          </a:p>
        </p:txBody>
      </p:sp>
      <p:sp>
        <p:nvSpPr>
          <p:cNvPr id="55" name="テキスト ボックス 54"/>
          <p:cNvSpPr txBox="1"/>
          <p:nvPr/>
        </p:nvSpPr>
        <p:spPr>
          <a:xfrm>
            <a:off x="5894303" y="2090108"/>
            <a:ext cx="2731601" cy="1261884"/>
          </a:xfrm>
          <a:prstGeom prst="rect">
            <a:avLst/>
          </a:prstGeom>
          <a:noFill/>
        </p:spPr>
        <p:txBody>
          <a:bodyPr wrap="square" lIns="91440" tIns="45720" rIns="91440" bIns="45720" rtlCol="0" anchor="t">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ja-JP" altLang="en-US" sz="2800" b="1" dirty="0">
              <a:solidFill>
                <a:srgbClr val="009650"/>
              </a:solidFill>
              <a:latin typeface="BIZ UDゴシック" panose="020B0400000000000000" pitchFamily="49" charset="-128"/>
              <a:ea typeface="BIZ UDゴシック" panose="020B0400000000000000" pitchFamily="49" charset="-128"/>
              <a:cs typeface="Calibri" panose="020F0502020204030204"/>
            </a:endParaRPr>
          </a:p>
          <a:p>
            <a:r>
              <a:rPr lang="ja-JP" altLang="en-US" sz="1600" b="1" dirty="0">
                <a:latin typeface="BIZ UDゴシック" panose="020B0400000000000000" pitchFamily="49" charset="-128"/>
                <a:ea typeface="BIZ UDゴシック" panose="020B0400000000000000" pitchFamily="49" charset="-128"/>
                <a:cs typeface="Calibri" panose="020F0502020204030204"/>
              </a:rPr>
              <a:t>機種や設定に応じたインストールの案内が流れるので、指示に従います。</a:t>
            </a:r>
            <a:endParaRPr lang="ja-JP" altLang="en-US" sz="1600" b="1" dirty="0">
              <a:solidFill>
                <a:srgbClr val="009650"/>
              </a:solidFill>
              <a:latin typeface="BIZ UDゴシック" panose="020B0400000000000000" pitchFamily="49" charset="-128"/>
              <a:ea typeface="BIZ UDゴシック" panose="020B0400000000000000" pitchFamily="49" charset="-128"/>
              <a:cs typeface="Calibri" panose="020F0502020204030204"/>
            </a:endParaRPr>
          </a:p>
        </p:txBody>
      </p:sp>
      <p:sp>
        <p:nvSpPr>
          <p:cNvPr id="37" name="テキスト ボックス 36">
            <a:extLst>
              <a:ext uri="{FF2B5EF4-FFF2-40B4-BE49-F238E27FC236}">
                <a16:creationId xmlns:a16="http://schemas.microsoft.com/office/drawing/2014/main" id="{E6954E67-5908-4FB3-8BB3-425C802C18B0}"/>
              </a:ext>
            </a:extLst>
          </p:cNvPr>
          <p:cNvSpPr txBox="1"/>
          <p:nvPr/>
        </p:nvSpPr>
        <p:spPr>
          <a:xfrm>
            <a:off x="5883958" y="5841331"/>
            <a:ext cx="2660344" cy="461665"/>
          </a:xfrm>
          <a:prstGeom prst="rect">
            <a:avLst/>
          </a:prstGeom>
          <a:noFill/>
        </p:spPr>
        <p:txBody>
          <a:bodyPr wrap="none" rtlCol="0">
            <a:spAutoFit/>
          </a:bodyPr>
          <a:lstStyle/>
          <a:p>
            <a:pPr marL="165600" indent="-165600"/>
            <a:r>
              <a:rPr kumimoji="1" lang="en-US" altLang="ja-JP" sz="1200" b="1" dirty="0">
                <a:latin typeface="BIZ UDゴシック" panose="020B0400000000000000" pitchFamily="49" charset="-128"/>
                <a:ea typeface="BIZ UDゴシック" panose="020B0400000000000000" pitchFamily="49" charset="-128"/>
              </a:rPr>
              <a:t>※WEB</a:t>
            </a:r>
            <a:r>
              <a:rPr kumimoji="1" lang="ja-JP" altLang="en-US" sz="1200" b="1" dirty="0">
                <a:latin typeface="BIZ UDゴシック" panose="020B0400000000000000" pitchFamily="49" charset="-128"/>
                <a:ea typeface="BIZ UDゴシック" panose="020B0400000000000000" pitchFamily="49" charset="-128"/>
              </a:rPr>
              <a:t>サイトへ接続するため別途</a:t>
            </a:r>
            <a:br>
              <a:rPr kumimoji="1" lang="en-US" altLang="ja-JP" sz="1200" b="1" dirty="0">
                <a:latin typeface="BIZ UDゴシック" panose="020B0400000000000000" pitchFamily="49" charset="-128"/>
                <a:ea typeface="BIZ UDゴシック" panose="020B0400000000000000" pitchFamily="49" charset="-128"/>
              </a:rPr>
            </a:br>
            <a:r>
              <a:rPr kumimoji="1" lang="ja-JP" altLang="en-US" sz="1200" b="1" dirty="0">
                <a:latin typeface="BIZ UDゴシック" panose="020B0400000000000000" pitchFamily="49" charset="-128"/>
                <a:ea typeface="BIZ UDゴシック" panose="020B0400000000000000" pitchFamily="49" charset="-128"/>
              </a:rPr>
              <a:t>通信料がかかることがあります。</a:t>
            </a:r>
          </a:p>
        </p:txBody>
      </p:sp>
      <p:pic>
        <p:nvPicPr>
          <p:cNvPr id="2" name="図 2" descr="コンピューターのスクリーンショット&#10;&#10;説明は自動で生成されたものです">
            <a:extLst>
              <a:ext uri="{FF2B5EF4-FFF2-40B4-BE49-F238E27FC236}">
                <a16:creationId xmlns:a16="http://schemas.microsoft.com/office/drawing/2014/main" id="{7C898C5B-690D-4A43-A4DA-E8E09C0505C3}"/>
              </a:ext>
            </a:extLst>
          </p:cNvPr>
          <p:cNvPicPr>
            <a:picLocks noChangeAspect="1"/>
          </p:cNvPicPr>
          <p:nvPr/>
        </p:nvPicPr>
        <p:blipFill>
          <a:blip r:embed="rId4"/>
          <a:stretch>
            <a:fillRect/>
          </a:stretch>
        </p:blipFill>
        <p:spPr>
          <a:xfrm>
            <a:off x="1049121" y="3272664"/>
            <a:ext cx="1357757" cy="2967837"/>
          </a:xfrm>
          <a:prstGeom prst="rect">
            <a:avLst/>
          </a:prstGeom>
        </p:spPr>
      </p:pic>
      <p:pic>
        <p:nvPicPr>
          <p:cNvPr id="3" name="図 3" descr="屋外, 束, いくつか, 多い が含まれている画像&#10;&#10;説明は自動で生成されたものです">
            <a:extLst>
              <a:ext uri="{FF2B5EF4-FFF2-40B4-BE49-F238E27FC236}">
                <a16:creationId xmlns:a16="http://schemas.microsoft.com/office/drawing/2014/main" id="{86AD4FB8-5C81-4C69-BAAC-24A813A9AD25}"/>
              </a:ext>
            </a:extLst>
          </p:cNvPr>
          <p:cNvPicPr>
            <a:picLocks noChangeAspect="1"/>
          </p:cNvPicPr>
          <p:nvPr/>
        </p:nvPicPr>
        <p:blipFill>
          <a:blip r:embed="rId5"/>
          <a:stretch>
            <a:fillRect/>
          </a:stretch>
        </p:blipFill>
        <p:spPr>
          <a:xfrm>
            <a:off x="3765028" y="3243209"/>
            <a:ext cx="1357757" cy="2967837"/>
          </a:xfrm>
          <a:prstGeom prst="rect">
            <a:avLst/>
          </a:prstGeom>
        </p:spPr>
      </p:pic>
      <p:sp>
        <p:nvSpPr>
          <p:cNvPr id="14" name="四角形: 角を丸くする 13">
            <a:extLst>
              <a:ext uri="{FF2B5EF4-FFF2-40B4-BE49-F238E27FC236}">
                <a16:creationId xmlns:a16="http://schemas.microsoft.com/office/drawing/2014/main" id="{8BAF7614-9DC0-44B8-8A0E-8EB562DB6106}"/>
              </a:ext>
            </a:extLst>
          </p:cNvPr>
          <p:cNvSpPr/>
          <p:nvPr/>
        </p:nvSpPr>
        <p:spPr>
          <a:xfrm>
            <a:off x="4762886" y="4933083"/>
            <a:ext cx="302710" cy="305888"/>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5" name="正方形/長方形 14">
            <a:extLst>
              <a:ext uri="{FF2B5EF4-FFF2-40B4-BE49-F238E27FC236}">
                <a16:creationId xmlns:a16="http://schemas.microsoft.com/office/drawing/2014/main" id="{051811EB-762D-48FD-9822-78456EDCB411}"/>
              </a:ext>
            </a:extLst>
          </p:cNvPr>
          <p:cNvSpPr/>
          <p:nvPr/>
        </p:nvSpPr>
        <p:spPr>
          <a:xfrm>
            <a:off x="5053677" y="4727127"/>
            <a:ext cx="316909" cy="400110"/>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❷</a:t>
            </a:r>
          </a:p>
        </p:txBody>
      </p:sp>
      <p:sp>
        <p:nvSpPr>
          <p:cNvPr id="18" name="テキスト ボックス 17">
            <a:extLst>
              <a:ext uri="{FF2B5EF4-FFF2-40B4-BE49-F238E27FC236}">
                <a16:creationId xmlns:a16="http://schemas.microsoft.com/office/drawing/2014/main" id="{40F9E2B1-3072-444C-85EB-1F9032E05D6A}"/>
              </a:ext>
            </a:extLst>
          </p:cNvPr>
          <p:cNvSpPr txBox="1"/>
          <p:nvPr/>
        </p:nvSpPr>
        <p:spPr>
          <a:xfrm>
            <a:off x="5894303" y="3272664"/>
            <a:ext cx="2731601" cy="1015663"/>
          </a:xfrm>
          <a:prstGeom prst="rect">
            <a:avLst/>
          </a:prstGeom>
          <a:noFill/>
        </p:spPr>
        <p:txBody>
          <a:bodyPr wrap="square" lIns="91440" tIns="45720" rIns="91440" bIns="45720" rtlCol="0" anchor="t">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Calibri" panose="020F0502020204030204"/>
              </a:rPr>
              <a:t>❹</a:t>
            </a:r>
          </a:p>
          <a:p>
            <a:r>
              <a:rPr lang="ja-JP" altLang="en-US" sz="1600" b="1" dirty="0">
                <a:latin typeface="BIZ UDゴシック" panose="020B0400000000000000" pitchFamily="49" charset="-128"/>
                <a:ea typeface="BIZ UDゴシック" panose="020B0400000000000000" pitchFamily="49" charset="-128"/>
                <a:cs typeface="Calibri" panose="020F0502020204030204"/>
              </a:rPr>
              <a:t>インストールが終わると</a:t>
            </a:r>
            <a:r>
              <a:rPr lang="en-US" altLang="ja-JP" sz="1600" b="1" dirty="0">
                <a:latin typeface="BIZ UDゴシック" panose="020B0400000000000000" pitchFamily="49" charset="-128"/>
                <a:ea typeface="BIZ UDゴシック" panose="020B0400000000000000" pitchFamily="49" charset="-128"/>
                <a:cs typeface="Calibri" panose="020F0502020204030204"/>
              </a:rPr>
              <a:t>｢</a:t>
            </a:r>
            <a:r>
              <a:rPr lang="ja-JP" sz="1600" b="1" dirty="0">
                <a:latin typeface="BIZ UDゴシック" panose="020B0400000000000000" pitchFamily="49" charset="-128"/>
                <a:ea typeface="BIZ UDゴシック" panose="020B0400000000000000" pitchFamily="49" charset="-128"/>
                <a:cs typeface="Calibri" panose="020F0502020204030204"/>
              </a:rPr>
              <a:t>入手」</a:t>
            </a:r>
            <a:r>
              <a:rPr lang="ja-JP" altLang="en-US" sz="1600" b="1" dirty="0">
                <a:latin typeface="BIZ UDゴシック" panose="020B0400000000000000" pitchFamily="49" charset="-128"/>
                <a:ea typeface="BIZ UDゴシック" panose="020B0400000000000000" pitchFamily="49" charset="-128"/>
                <a:cs typeface="Calibri" panose="020F0502020204030204"/>
              </a:rPr>
              <a:t>が</a:t>
            </a:r>
            <a:r>
              <a:rPr lang="en-US" altLang="ja-JP" sz="1600" b="1" dirty="0">
                <a:latin typeface="BIZ UDゴシック" panose="020B0400000000000000" pitchFamily="49" charset="-128"/>
                <a:ea typeface="BIZ UDゴシック" panose="020B0400000000000000" pitchFamily="49" charset="-128"/>
                <a:cs typeface="Calibri" panose="020F0502020204030204"/>
              </a:rPr>
              <a:t>｢</a:t>
            </a:r>
            <a:r>
              <a:rPr lang="ja-JP" altLang="en-US" sz="1600" b="1" dirty="0">
                <a:latin typeface="BIZ UDゴシック" panose="020B0400000000000000" pitchFamily="49" charset="-128"/>
                <a:ea typeface="BIZ UDゴシック" panose="020B0400000000000000" pitchFamily="49" charset="-128"/>
                <a:cs typeface="Calibri" panose="020F0502020204030204"/>
              </a:rPr>
              <a:t>開く</a:t>
            </a:r>
            <a:r>
              <a:rPr lang="en-US" altLang="ja-JP" sz="1600" b="1" dirty="0">
                <a:latin typeface="BIZ UDゴシック" panose="020B0400000000000000" pitchFamily="49" charset="-128"/>
                <a:ea typeface="BIZ UDゴシック" panose="020B0400000000000000" pitchFamily="49" charset="-128"/>
                <a:cs typeface="Calibri" panose="020F0502020204030204"/>
              </a:rPr>
              <a:t>｣</a:t>
            </a:r>
            <a:r>
              <a:rPr lang="ja-JP" altLang="en-US" sz="1600" b="1" dirty="0">
                <a:latin typeface="BIZ UDゴシック" panose="020B0400000000000000" pitchFamily="49" charset="-128"/>
                <a:ea typeface="BIZ UDゴシック" panose="020B0400000000000000" pitchFamily="49" charset="-128"/>
                <a:cs typeface="Calibri" panose="020F0502020204030204"/>
              </a:rPr>
              <a:t>に変わります。</a:t>
            </a:r>
            <a:endParaRPr lang="ja-JP" altLang="en-US" sz="1600" b="1" dirty="0">
              <a:solidFill>
                <a:srgbClr val="009650"/>
              </a:solidFill>
              <a:latin typeface="BIZ UDゴシック" panose="020B0400000000000000" pitchFamily="49" charset="-128"/>
              <a:ea typeface="BIZ UDゴシック" panose="020B0400000000000000" pitchFamily="49" charset="-128"/>
              <a:cs typeface="Calibri" panose="020F0502020204030204"/>
            </a:endParaRPr>
          </a:p>
        </p:txBody>
      </p:sp>
      <p:sp>
        <p:nvSpPr>
          <p:cNvPr id="20" name="四角形: 角を丸くする 19">
            <a:extLst>
              <a:ext uri="{FF2B5EF4-FFF2-40B4-BE49-F238E27FC236}">
                <a16:creationId xmlns:a16="http://schemas.microsoft.com/office/drawing/2014/main" id="{D7304A31-7DC7-4958-A2F1-3E314E567008}"/>
              </a:ext>
            </a:extLst>
          </p:cNvPr>
          <p:cNvSpPr/>
          <p:nvPr/>
        </p:nvSpPr>
        <p:spPr>
          <a:xfrm>
            <a:off x="7531629" y="4550799"/>
            <a:ext cx="302710" cy="305888"/>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1" name="正方形/長方形 20">
            <a:extLst>
              <a:ext uri="{FF2B5EF4-FFF2-40B4-BE49-F238E27FC236}">
                <a16:creationId xmlns:a16="http://schemas.microsoft.com/office/drawing/2014/main" id="{D2CC3B75-DA47-44E4-B2AF-96E958533F90}"/>
              </a:ext>
            </a:extLst>
          </p:cNvPr>
          <p:cNvSpPr/>
          <p:nvPr/>
        </p:nvSpPr>
        <p:spPr>
          <a:xfrm>
            <a:off x="7936424" y="4464664"/>
            <a:ext cx="316909" cy="400110"/>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a:t>
            </a:r>
          </a:p>
        </p:txBody>
      </p:sp>
      <p:pic>
        <p:nvPicPr>
          <p:cNvPr id="7" name="図 7">
            <a:extLst>
              <a:ext uri="{FF2B5EF4-FFF2-40B4-BE49-F238E27FC236}">
                <a16:creationId xmlns:a16="http://schemas.microsoft.com/office/drawing/2014/main" id="{2F15D563-F530-4FF9-95ED-B850A7F24A98}"/>
              </a:ext>
            </a:extLst>
          </p:cNvPr>
          <p:cNvPicPr>
            <a:picLocks noChangeAspect="1"/>
          </p:cNvPicPr>
          <p:nvPr/>
        </p:nvPicPr>
        <p:blipFill>
          <a:blip r:embed="rId6"/>
          <a:stretch>
            <a:fillRect/>
          </a:stretch>
        </p:blipFill>
        <p:spPr>
          <a:xfrm>
            <a:off x="1130409" y="1460683"/>
            <a:ext cx="622852" cy="608654"/>
          </a:xfrm>
          <a:prstGeom prst="rect">
            <a:avLst/>
          </a:prstGeom>
        </p:spPr>
      </p:pic>
      <p:sp>
        <p:nvSpPr>
          <p:cNvPr id="4" name="テキスト ボックス 3">
            <a:extLst>
              <a:ext uri="{FF2B5EF4-FFF2-40B4-BE49-F238E27FC236}">
                <a16:creationId xmlns:a16="http://schemas.microsoft.com/office/drawing/2014/main" id="{4BCE5A6B-ED06-595A-3C0B-57AC06174EBF}"/>
              </a:ext>
            </a:extLst>
          </p:cNvPr>
          <p:cNvSpPr txBox="1"/>
          <p:nvPr/>
        </p:nvSpPr>
        <p:spPr>
          <a:xfrm>
            <a:off x="4283367" y="1451918"/>
            <a:ext cx="2439839" cy="523220"/>
          </a:xfrm>
          <a:prstGeom prst="rect">
            <a:avLst/>
          </a:prstGeom>
          <a:noFill/>
          <a:ln>
            <a:solidFill>
              <a:srgbClr val="009650"/>
            </a:solidFill>
          </a:ln>
        </p:spPr>
        <p:txBody>
          <a:bodyPr wrap="square" rtlCol="0">
            <a:spAutoFit/>
          </a:bodyPr>
          <a:lstStyle/>
          <a:p>
            <a:pPr>
              <a:lnSpc>
                <a:spcPct val="100000"/>
              </a:lnSpc>
              <a:spcBef>
                <a:spcPts val="0"/>
              </a:spcBef>
            </a:pPr>
            <a:r>
              <a:rPr lang="ja-JP" altLang="nl-NL" sz="1400" b="1" dirty="0">
                <a:latin typeface="BIZ UDゴシック" panose="020B0400000000000000" pitchFamily="49" charset="-128"/>
                <a:ea typeface="BIZ UDゴシック" panose="020B0400000000000000" pitchFamily="49" charset="-128"/>
              </a:rPr>
              <a:t>handy Closet Inc.　無料</a:t>
            </a:r>
            <a:r>
              <a:rPr lang="ja-JP" altLang="en-US" sz="1400" b="1" dirty="0">
                <a:latin typeface="BIZ UDゴシック" panose="020B0400000000000000" pitchFamily="49" charset="-128"/>
                <a:ea typeface="BIZ UDゴシック" panose="020B0400000000000000" pitchFamily="49" charset="-128"/>
              </a:rPr>
              <a:t>　　　　証明写真アプリです。</a:t>
            </a:r>
          </a:p>
        </p:txBody>
      </p:sp>
    </p:spTree>
    <p:extLst>
      <p:ext uri="{BB962C8B-B14F-4D97-AF65-F5344CB8AC3E}">
        <p14:creationId xmlns:p14="http://schemas.microsoft.com/office/powerpoint/2010/main" val="2360899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3320760" y="3661727"/>
            <a:ext cx="0" cy="2628000"/>
          </a:xfrm>
          <a:prstGeom prst="line">
            <a:avLst/>
          </a:prstGeom>
          <a:ln w="38100">
            <a:no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a:off x="5849854" y="3487551"/>
            <a:ext cx="0" cy="2628000"/>
          </a:xfrm>
          <a:prstGeom prst="line">
            <a:avLst/>
          </a:prstGeom>
          <a:ln w="38100">
            <a:no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630921" y="3487551"/>
            <a:ext cx="0" cy="2628000"/>
          </a:xfrm>
          <a:prstGeom prst="line">
            <a:avLst/>
          </a:prstGeom>
          <a:ln w="38100">
            <a:noFill/>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803484" y="1400818"/>
            <a:ext cx="2803973" cy="1384995"/>
          </a:xfrm>
          <a:prstGeom prst="rect">
            <a:avLst/>
          </a:prstGeom>
          <a:noFill/>
        </p:spPr>
        <p:txBody>
          <a:bodyPr wrap="none" rtlCol="0">
            <a:spAutoFit/>
          </a:bodyPr>
          <a:lstStyle/>
          <a:p>
            <a:r>
              <a:rPr lang="ja-JP" altLang="en-US" sz="1400" b="1" dirty="0">
                <a:latin typeface="BIZ UDゴシック" panose="020B0400000000000000" pitchFamily="49" charset="-128"/>
                <a:ea typeface="BIZ UDゴシック" panose="020B0400000000000000" pitchFamily="49" charset="-128"/>
                <a:cs typeface="Meiryo" charset="-128"/>
              </a:rPr>
              <a:t>適切な写真</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サイズ </a:t>
            </a:r>
            <a:r>
              <a:rPr lang="en-US" altLang="ja-JP" sz="1400" dirty="0">
                <a:latin typeface="BIZ UDゴシック" panose="020B0400000000000000" pitchFamily="49" charset="-128"/>
                <a:ea typeface="BIZ UDゴシック" panose="020B0400000000000000" pitchFamily="49" charset="-128"/>
                <a:cs typeface="Meiryo" charset="-128"/>
              </a:rPr>
              <a:t>3.5×4.5㎝</a:t>
            </a:r>
            <a:r>
              <a:rPr lang="ja-JP" altLang="en-US" sz="1400" dirty="0">
                <a:latin typeface="BIZ UDゴシック" panose="020B0400000000000000" pitchFamily="49" charset="-128"/>
                <a:ea typeface="BIZ UDゴシック" panose="020B0400000000000000" pitchFamily="49" charset="-128"/>
                <a:cs typeface="Meiryo" charset="-128"/>
              </a:rPr>
              <a:t>サイズ</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直近</a:t>
            </a:r>
            <a:r>
              <a:rPr lang="en-US" altLang="ja-JP" sz="1400" dirty="0">
                <a:latin typeface="BIZ UDゴシック" panose="020B0400000000000000" pitchFamily="49" charset="-128"/>
                <a:ea typeface="BIZ UDゴシック" panose="020B0400000000000000" pitchFamily="49" charset="-128"/>
                <a:cs typeface="Meiryo" charset="-128"/>
              </a:rPr>
              <a:t>6</a:t>
            </a:r>
            <a:r>
              <a:rPr lang="ja-JP" altLang="en-US" sz="1400" dirty="0">
                <a:latin typeface="BIZ UDゴシック" panose="020B0400000000000000" pitchFamily="49" charset="-128"/>
                <a:ea typeface="BIZ UDゴシック" panose="020B0400000000000000" pitchFamily="49" charset="-128"/>
                <a:cs typeface="Meiryo" charset="-128"/>
              </a:rPr>
              <a:t>ヶ月以内に撮影したもの</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正面、無帽、無背景のもの</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裏面に、氏名、生年月日を</a:t>
            </a:r>
            <a:br>
              <a:rPr lang="en-US" altLang="ja-JP" sz="1400" dirty="0">
                <a:latin typeface="BIZ UDゴシック" panose="020B0400000000000000" pitchFamily="49" charset="-128"/>
                <a:ea typeface="BIZ UDゴシック" panose="020B0400000000000000" pitchFamily="49" charset="-128"/>
                <a:cs typeface="Meiryo" charset="-128"/>
              </a:rPr>
            </a:br>
            <a:r>
              <a:rPr lang="ja-JP" altLang="en-US" sz="1400" dirty="0">
                <a:latin typeface="BIZ UDゴシック" panose="020B0400000000000000" pitchFamily="49" charset="-128"/>
                <a:ea typeface="BIZ UDゴシック" panose="020B0400000000000000" pitchFamily="49" charset="-128"/>
                <a:cs typeface="Meiryo" charset="-128"/>
              </a:rPr>
              <a:t>記入してください</a:t>
            </a:r>
          </a:p>
        </p:txBody>
      </p:sp>
      <p:sp>
        <p:nvSpPr>
          <p:cNvPr id="17" name="テキスト ボックス 16"/>
          <p:cNvSpPr txBox="1"/>
          <p:nvPr/>
        </p:nvSpPr>
        <p:spPr>
          <a:xfrm>
            <a:off x="5039524" y="1400818"/>
            <a:ext cx="3409908" cy="1815882"/>
          </a:xfrm>
          <a:prstGeom prst="rect">
            <a:avLst/>
          </a:prstGeom>
          <a:noFill/>
        </p:spPr>
        <p:txBody>
          <a:bodyPr wrap="none" rtlCol="0">
            <a:spAutoFit/>
          </a:bodyPr>
          <a:lstStyle/>
          <a:p>
            <a:r>
              <a:rPr lang="ja-JP" altLang="en-US" sz="1400" b="1" dirty="0">
                <a:latin typeface="BIZ UDゴシック" panose="020B0400000000000000" pitchFamily="49" charset="-128"/>
                <a:ea typeface="BIZ UDゴシック" panose="020B0400000000000000" pitchFamily="49" charset="-128"/>
                <a:cs typeface="Meiryo" charset="-128"/>
              </a:rPr>
              <a:t>不適切な写真</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顔が横向きのもの</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無背景でないもの</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現在の顔と著しく異なるもの</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背景に影のあるもの</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ピンボケや手ブレにより不鮮明なもの</a:t>
            </a:r>
          </a:p>
          <a:p>
            <a:pPr marL="171450" indent="-171450">
              <a:buFont typeface="Wingdings" charset="2"/>
              <a:buChar char="l"/>
            </a:pPr>
            <a:r>
              <a:rPr lang="ja-JP" altLang="en-US" sz="1400" dirty="0">
                <a:latin typeface="BIZ UDゴシック" panose="020B0400000000000000" pitchFamily="49" charset="-128"/>
                <a:ea typeface="BIZ UDゴシック" panose="020B0400000000000000" pitchFamily="49" charset="-128"/>
                <a:cs typeface="Meiryo" charset="-128"/>
              </a:rPr>
              <a:t>帽子、サングラスをかけ、</a:t>
            </a:r>
            <a:br>
              <a:rPr lang="en-US" altLang="ja-JP" sz="1400" dirty="0">
                <a:latin typeface="BIZ UDゴシック" panose="020B0400000000000000" pitchFamily="49" charset="-128"/>
                <a:ea typeface="BIZ UDゴシック" panose="020B0400000000000000" pitchFamily="49" charset="-128"/>
                <a:cs typeface="Meiryo" charset="-128"/>
              </a:rPr>
            </a:br>
            <a:r>
              <a:rPr lang="ja-JP" altLang="en-US" sz="1400" dirty="0">
                <a:latin typeface="BIZ UDゴシック" panose="020B0400000000000000" pitchFamily="49" charset="-128"/>
                <a:ea typeface="BIZ UDゴシック" panose="020B0400000000000000" pitchFamily="49" charset="-128"/>
                <a:cs typeface="Meiryo" charset="-128"/>
              </a:rPr>
              <a:t>人物を特定できないもの</a:t>
            </a:r>
          </a:p>
        </p:txBody>
      </p:sp>
      <p:grpSp>
        <p:nvGrpSpPr>
          <p:cNvPr id="40" name="図形グループ 39"/>
          <p:cNvGrpSpPr/>
          <p:nvPr/>
        </p:nvGrpSpPr>
        <p:grpSpPr>
          <a:xfrm>
            <a:off x="5331806" y="3533261"/>
            <a:ext cx="2717974" cy="2231208"/>
            <a:chOff x="4581446" y="3754545"/>
            <a:chExt cx="2717974" cy="2231208"/>
          </a:xfrm>
        </p:grpSpPr>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641" y="4905753"/>
              <a:ext cx="826364" cy="1080000"/>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8150" y="4893053"/>
              <a:ext cx="822090" cy="1080000"/>
            </a:xfrm>
            <a:prstGeom prst="rect">
              <a:avLst/>
            </a:prstGeom>
          </p:spPr>
        </p:pic>
        <p:pic>
          <p:nvPicPr>
            <p:cNvPr id="7" name="図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1446" y="4899403"/>
              <a:ext cx="828271" cy="1080000"/>
            </a:xfrm>
            <a:prstGeom prst="rect">
              <a:avLst/>
            </a:prstGeom>
          </p:spPr>
        </p:pic>
        <p:pic>
          <p:nvPicPr>
            <p:cNvPr id="9" name="図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4992" y="3767245"/>
              <a:ext cx="824428" cy="1080000"/>
            </a:xfrm>
            <a:prstGeom prst="rect">
              <a:avLst/>
            </a:prstGeom>
          </p:spPr>
        </p:pic>
        <p:pic>
          <p:nvPicPr>
            <p:cNvPr id="20" name="図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25585" y="3754545"/>
              <a:ext cx="828271" cy="1080000"/>
            </a:xfrm>
            <a:prstGeom prst="rect">
              <a:avLst/>
            </a:prstGeom>
          </p:spPr>
        </p:pic>
        <p:pic>
          <p:nvPicPr>
            <p:cNvPr id="21" name="図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81446" y="3754545"/>
              <a:ext cx="828271" cy="1080000"/>
            </a:xfrm>
            <a:prstGeom prst="rect">
              <a:avLst/>
            </a:prstGeom>
          </p:spPr>
        </p:pic>
      </p:grpSp>
      <p:pic>
        <p:nvPicPr>
          <p:cNvPr id="22" name="図 21"/>
          <p:cNvPicPr>
            <a:picLocks noChangeAspect="1"/>
          </p:cNvPicPr>
          <p:nvPr/>
        </p:nvPicPr>
        <p:blipFill rotWithShape="1">
          <a:blip r:embed="rId9">
            <a:extLst>
              <a:ext uri="{28A0092B-C50C-407E-A947-70E740481C1C}">
                <a14:useLocalDpi xmlns:a14="http://schemas.microsoft.com/office/drawing/2010/main" val="0"/>
              </a:ext>
            </a:extLst>
          </a:blip>
          <a:srcRect l="4444" t="1711" r="3498" b="1507"/>
          <a:stretch/>
        </p:blipFill>
        <p:spPr>
          <a:xfrm>
            <a:off x="1824709" y="3200473"/>
            <a:ext cx="1535797" cy="2090483"/>
          </a:xfrm>
          <a:prstGeom prst="rect">
            <a:avLst/>
          </a:prstGeom>
        </p:spPr>
      </p:pic>
      <p:sp>
        <p:nvSpPr>
          <p:cNvPr id="33" name="円/楕円 32"/>
          <p:cNvSpPr/>
          <p:nvPr/>
        </p:nvSpPr>
        <p:spPr>
          <a:xfrm>
            <a:off x="1159727" y="2809313"/>
            <a:ext cx="2880000" cy="2880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38" name="図形グループ 37"/>
          <p:cNvGrpSpPr/>
          <p:nvPr/>
        </p:nvGrpSpPr>
        <p:grpSpPr>
          <a:xfrm>
            <a:off x="5220392" y="3213296"/>
            <a:ext cx="2880000" cy="2880000"/>
            <a:chOff x="5919684" y="3627864"/>
            <a:chExt cx="2880000" cy="2880000"/>
          </a:xfrm>
        </p:grpSpPr>
        <p:cxnSp>
          <p:nvCxnSpPr>
            <p:cNvPr id="35" name="直線コネクタ 34"/>
            <p:cNvCxnSpPr/>
            <p:nvPr/>
          </p:nvCxnSpPr>
          <p:spPr>
            <a:xfrm>
              <a:off x="5919684" y="3627864"/>
              <a:ext cx="2880000" cy="2880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flipH="1">
              <a:off x="5919684" y="3627864"/>
              <a:ext cx="2880000" cy="2880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9" name="テキスト ボックス 38"/>
          <p:cNvSpPr txBox="1"/>
          <p:nvPr/>
        </p:nvSpPr>
        <p:spPr>
          <a:xfrm>
            <a:off x="544532" y="5710383"/>
            <a:ext cx="4031873" cy="646331"/>
          </a:xfrm>
          <a:prstGeom prst="rect">
            <a:avLst/>
          </a:prstGeom>
          <a:noFill/>
        </p:spPr>
        <p:txBody>
          <a:bodyPr wrap="none" rtlCol="0">
            <a:spAutoFit/>
          </a:bodyPr>
          <a:lstStyle/>
          <a:p>
            <a:r>
              <a:rPr lang="ja-JP" altLang="en-US" sz="1200" dirty="0">
                <a:latin typeface="BIZ UDゴシック" panose="020B0400000000000000" pitchFamily="49" charset="-128"/>
                <a:ea typeface="BIZ UDゴシック" panose="020B0400000000000000" pitchFamily="49" charset="-128"/>
                <a:cs typeface="Meiryo" charset="-128"/>
              </a:rPr>
              <a:t>個人番号カード交付の際、カードに貼付された</a:t>
            </a:r>
            <a:endParaRPr lang="en-US" altLang="ja-JP" sz="1200" dirty="0">
              <a:latin typeface="BIZ UDゴシック" panose="020B0400000000000000" pitchFamily="49" charset="-128"/>
              <a:ea typeface="BIZ UDゴシック" panose="020B0400000000000000" pitchFamily="49" charset="-128"/>
              <a:cs typeface="Meiryo" charset="-128"/>
            </a:endParaRPr>
          </a:p>
          <a:p>
            <a:r>
              <a:rPr lang="ja-JP" altLang="en-US" sz="1200" dirty="0">
                <a:latin typeface="BIZ UDゴシック" panose="020B0400000000000000" pitchFamily="49" charset="-128"/>
                <a:ea typeface="BIZ UDゴシック" panose="020B0400000000000000" pitchFamily="49" charset="-128"/>
                <a:cs typeface="Meiryo" charset="-128"/>
              </a:rPr>
              <a:t>顔写真と本人の同一性を確認する必要がある場合には、</a:t>
            </a:r>
            <a:endParaRPr lang="en-US" altLang="ja-JP" sz="1200" dirty="0">
              <a:latin typeface="BIZ UDゴシック" panose="020B0400000000000000" pitchFamily="49" charset="-128"/>
              <a:ea typeface="BIZ UDゴシック" panose="020B0400000000000000" pitchFamily="49" charset="-128"/>
              <a:cs typeface="Meiryo" charset="-128"/>
            </a:endParaRPr>
          </a:p>
          <a:p>
            <a:r>
              <a:rPr lang="ja-JP" altLang="en-US" sz="1200" dirty="0">
                <a:latin typeface="BIZ UDゴシック" panose="020B0400000000000000" pitchFamily="49" charset="-128"/>
                <a:ea typeface="BIZ UDゴシック" panose="020B0400000000000000" pitchFamily="49" charset="-128"/>
                <a:cs typeface="Meiryo" charset="-128"/>
              </a:rPr>
              <a:t>顔認証システムを使用する場合があります。</a:t>
            </a:r>
            <a:endParaRPr kumimoji="1" lang="ja-JP" altLang="en-US" sz="1200" dirty="0">
              <a:latin typeface="BIZ UDゴシック" panose="020B0400000000000000" pitchFamily="49" charset="-128"/>
              <a:ea typeface="BIZ UDゴシック" panose="020B0400000000000000" pitchFamily="49" charset="-128"/>
              <a:cs typeface="Meiryo" charset="-128"/>
            </a:endParaRPr>
          </a:p>
        </p:txBody>
      </p:sp>
      <p:cxnSp>
        <p:nvCxnSpPr>
          <p:cNvPr id="23" name="直線コネクタ 22"/>
          <p:cNvCxnSpPr/>
          <p:nvPr/>
        </p:nvCxnSpPr>
        <p:spPr>
          <a:xfrm>
            <a:off x="4535488" y="1258109"/>
            <a:ext cx="26354" cy="50441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24" name="タイトル 1"/>
          <p:cNvSpPr txBox="1">
            <a:spLocks/>
          </p:cNvSpPr>
          <p:nvPr/>
        </p:nvSpPr>
        <p:spPr>
          <a:xfrm>
            <a:off x="1714184" y="308661"/>
            <a:ext cx="5519460" cy="877163"/>
          </a:xfrm>
          <a:prstGeom prst="rect">
            <a:avLst/>
          </a:prstGeom>
        </p:spPr>
        <p:txBody>
          <a:bodyPr vert="horz" wrap="none" lIns="91440" tIns="45720" rIns="91440" bIns="45720" rtlCol="0" anchor="b">
            <a:sp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r>
              <a:rPr lang="ja-JP" altLang="en-US" dirty="0">
                <a:latin typeface="BIZ UDゴシック" panose="020B0400000000000000" pitchFamily="49" charset="-128"/>
                <a:ea typeface="BIZ UDゴシック" panose="020B0400000000000000" pitchFamily="49" charset="-128"/>
              </a:rPr>
              <a:t>アプリを使った撮影のしかた</a:t>
            </a:r>
            <a:endParaRPr lang="en-US" altLang="ja-JP" dirty="0">
              <a:latin typeface="BIZ UDゴシック" panose="020B0400000000000000" pitchFamily="49" charset="-128"/>
              <a:ea typeface="BIZ UDゴシック" panose="020B0400000000000000" pitchFamily="49" charset="-128"/>
            </a:endParaRPr>
          </a:p>
          <a:p>
            <a:r>
              <a:rPr lang="ja-JP" altLang="en-US" sz="2400" dirty="0">
                <a:latin typeface="BIZ UDゴシック" panose="020B0400000000000000" pitchFamily="49" charset="-128"/>
                <a:ea typeface="BIZ UDゴシック" panose="020B0400000000000000" pitchFamily="49" charset="-128"/>
              </a:rPr>
              <a:t>（適切な写真と不適切な写真の例）</a:t>
            </a:r>
          </a:p>
        </p:txBody>
      </p:sp>
      <p:sp>
        <p:nvSpPr>
          <p:cNvPr id="25" name="Title Placeholder 1"/>
          <p:cNvSpPr txBox="1">
            <a:spLocks/>
          </p:cNvSpPr>
          <p:nvPr/>
        </p:nvSpPr>
        <p:spPr>
          <a:xfrm>
            <a:off x="571965" y="419572"/>
            <a:ext cx="1080000" cy="646331"/>
          </a:xfrm>
          <a:prstGeom prst="rect">
            <a:avLst/>
          </a:prstGeom>
        </p:spPr>
        <p:txBody>
          <a:bodyPr vert="horz"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2-B</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4809410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28000" y="502425"/>
            <a:ext cx="5519460" cy="584775"/>
          </a:xfrm>
        </p:spPr>
        <p:txBody>
          <a:bodyPr wrap="none">
            <a:spAutoFit/>
          </a:bodyPr>
          <a:lstStyle/>
          <a:p>
            <a:pPr>
              <a:lnSpc>
                <a:spcPct val="100000"/>
              </a:lnSpc>
            </a:pPr>
            <a:r>
              <a:rPr lang="ja-JP" altLang="en-US" dirty="0">
                <a:latin typeface="BIZ UDゴシック" panose="020B0400000000000000" pitchFamily="49" charset="-128"/>
                <a:ea typeface="BIZ UDゴシック" panose="020B0400000000000000" pitchFamily="49" charset="-128"/>
              </a:rPr>
              <a:t>アプリを使った撮影のしかた</a:t>
            </a:r>
          </a:p>
        </p:txBody>
      </p:sp>
      <p:sp>
        <p:nvSpPr>
          <p:cNvPr id="3" name="サブタイトル 2"/>
          <p:cNvSpPr>
            <a:spLocks noGrp="1"/>
          </p:cNvSpPr>
          <p:nvPr>
            <p:ph type="subTitle" idx="4294967295"/>
          </p:nvPr>
        </p:nvSpPr>
        <p:spPr>
          <a:xfrm>
            <a:off x="340096" y="1344048"/>
            <a:ext cx="8423546" cy="1754326"/>
          </a:xfrm>
        </p:spPr>
        <p:txBody>
          <a:bodyPr vert="horz" wrap="square" lIns="91440" tIns="45720" rIns="91440" bIns="45720" rtlCol="0" anchor="t">
            <a:spAutoFit/>
          </a:bodyPr>
          <a:lstStyle/>
          <a:p>
            <a:pPr>
              <a:lnSpc>
                <a:spcPct val="100000"/>
              </a:lnSpc>
              <a:spcBef>
                <a:spcPts val="0"/>
              </a:spcBef>
            </a:pPr>
            <a:r>
              <a:rPr lang="ja-JP" sz="1800" dirty="0">
                <a:solidFill>
                  <a:srgbClr val="009650"/>
                </a:solidFill>
                <a:latin typeface="BIZ UDゴシック" panose="020B0400000000000000" pitchFamily="49" charset="-128"/>
                <a:ea typeface="BIZ UDゴシック" panose="020B0400000000000000" pitchFamily="49" charset="-128"/>
              </a:rPr>
              <a:t>❶</a:t>
            </a:r>
            <a:r>
              <a:rPr lang="ja-JP" sz="1800" dirty="0">
                <a:latin typeface="BIZ UDゴシック" panose="020B0400000000000000" pitchFamily="49" charset="-128"/>
                <a:ea typeface="BIZ UDゴシック" panose="020B0400000000000000" pitchFamily="49" charset="-128"/>
              </a:rPr>
              <a:t>Siri</a:t>
            </a:r>
            <a:r>
              <a:rPr lang="ja-JP" altLang="en-US" sz="1800" dirty="0">
                <a:latin typeface="BIZ UDゴシック" panose="020B0400000000000000" pitchFamily="49" charset="-128"/>
                <a:ea typeface="BIZ UDゴシック" panose="020B0400000000000000" pitchFamily="49" charset="-128"/>
              </a:rPr>
              <a:t>を起動して</a:t>
            </a:r>
            <a:r>
              <a:rPr lang="ja-JP" sz="1800" dirty="0">
                <a:latin typeface="BIZ UDゴシック" panose="020B0400000000000000" pitchFamily="49" charset="-128"/>
                <a:ea typeface="BIZ UDゴシック" panose="020B0400000000000000" pitchFamily="49" charset="-128"/>
              </a:rPr>
              <a:t>「証明写真を開いて」と声を</a:t>
            </a:r>
            <a:r>
              <a:rPr lang="ja-JP" altLang="en-US" sz="1800" dirty="0">
                <a:latin typeface="BIZ UDゴシック" panose="020B0400000000000000" pitchFamily="49" charset="-128"/>
                <a:ea typeface="BIZ UDゴシック" panose="020B0400000000000000" pitchFamily="49" charset="-128"/>
              </a:rPr>
              <a:t>か</a:t>
            </a:r>
            <a:r>
              <a:rPr lang="ja-JP" sz="1800" dirty="0">
                <a:latin typeface="BIZ UDゴシック" panose="020B0400000000000000" pitchFamily="49" charset="-128"/>
                <a:ea typeface="BIZ UDゴシック" panose="020B0400000000000000" pitchFamily="49" charset="-128"/>
              </a:rPr>
              <a:t>けます。</a:t>
            </a:r>
            <a:endParaRPr lang="ja-JP" sz="1800" b="0" dirty="0">
              <a:latin typeface="BIZ UDゴシック" panose="020B0400000000000000" pitchFamily="49" charset="-128"/>
              <a:ea typeface="BIZ UDゴシック" panose="020B0400000000000000" pitchFamily="49" charset="-128"/>
            </a:endParaRPr>
          </a:p>
          <a:p>
            <a:pPr>
              <a:lnSpc>
                <a:spcPct val="100000"/>
              </a:lnSpc>
              <a:spcBef>
                <a:spcPts val="0"/>
              </a:spcBef>
            </a:pPr>
            <a:r>
              <a:rPr lang="ja-JP" altLang="en-US" sz="1800" dirty="0">
                <a:solidFill>
                  <a:srgbClr val="009650"/>
                </a:solidFill>
                <a:latin typeface="BIZ UDゴシック" panose="020B0400000000000000" pitchFamily="49" charset="-128"/>
                <a:ea typeface="BIZ UDゴシック" panose="020B0400000000000000" pitchFamily="49" charset="-128"/>
              </a:rPr>
              <a:t>❷</a:t>
            </a:r>
            <a:r>
              <a:rPr lang="ja-JP" sz="1800" dirty="0">
                <a:solidFill>
                  <a:srgbClr val="000000"/>
                </a:solidFill>
                <a:latin typeface="BIZ UDゴシック" panose="020B0400000000000000" pitchFamily="49" charset="-128"/>
                <a:ea typeface="BIZ UDゴシック" panose="020B0400000000000000" pitchFamily="49" charset="-128"/>
              </a:rPr>
              <a:t>スワイプ</a:t>
            </a:r>
            <a:r>
              <a:rPr lang="ja-JP" altLang="en-US" sz="1800" dirty="0">
                <a:solidFill>
                  <a:srgbClr val="000000"/>
                </a:solidFill>
                <a:latin typeface="BIZ UDゴシック" panose="020B0400000000000000" pitchFamily="49" charset="-128"/>
                <a:ea typeface="BIZ UDゴシック" panose="020B0400000000000000" pitchFamily="49" charset="-128"/>
              </a:rPr>
              <a:t>で</a:t>
            </a:r>
            <a:r>
              <a:rPr lang="ja-JP" sz="1800" dirty="0">
                <a:solidFill>
                  <a:srgbClr val="000000"/>
                </a:solidFill>
                <a:latin typeface="BIZ UDゴシック" panose="020B0400000000000000" pitchFamily="49" charset="-128"/>
                <a:ea typeface="BIZ UDゴシック" panose="020B0400000000000000" pitchFamily="49" charset="-128"/>
              </a:rPr>
              <a:t>「カメラで撮影」を選び</a:t>
            </a:r>
            <a:r>
              <a:rPr lang="ja-JP" altLang="en-US" sz="1800" dirty="0">
                <a:solidFill>
                  <a:srgbClr val="000000"/>
                </a:solidFill>
                <a:latin typeface="BIZ UDゴシック" panose="020B0400000000000000" pitchFamily="49" charset="-128"/>
                <a:ea typeface="BIZ UDゴシック" panose="020B0400000000000000" pitchFamily="49" charset="-128"/>
              </a:rPr>
              <a:t>、</a:t>
            </a:r>
            <a:r>
              <a:rPr lang="ja-JP" sz="1800" dirty="0">
                <a:solidFill>
                  <a:srgbClr val="000000"/>
                </a:solidFill>
                <a:latin typeface="BIZ UDゴシック" panose="020B0400000000000000" pitchFamily="49" charset="-128"/>
                <a:ea typeface="BIZ UDゴシック" panose="020B0400000000000000" pitchFamily="49" charset="-128"/>
              </a:rPr>
              <a:t>ダブルタップで撮影に進みます</a:t>
            </a:r>
            <a:r>
              <a:rPr lang="ja-JP" altLang="en-US" sz="1800" dirty="0">
                <a:solidFill>
                  <a:srgbClr val="000000"/>
                </a:solidFill>
                <a:latin typeface="BIZ UDゴシック" panose="020B0400000000000000" pitchFamily="49" charset="-128"/>
                <a:ea typeface="BIZ UDゴシック" panose="020B0400000000000000" pitchFamily="49" charset="-128"/>
              </a:rPr>
              <a:t>。</a:t>
            </a:r>
            <a:endParaRPr lang="ja-JP" sz="1800" dirty="0">
              <a:latin typeface="BIZ UDゴシック" panose="020B0400000000000000" pitchFamily="49" charset="-128"/>
              <a:ea typeface="BIZ UDゴシック" panose="020B0400000000000000" pitchFamily="49" charset="-128"/>
            </a:endParaRPr>
          </a:p>
          <a:p>
            <a:pPr marL="228600" indent="-457200">
              <a:lnSpc>
                <a:spcPct val="100000"/>
              </a:lnSpc>
              <a:spcBef>
                <a:spcPts val="0"/>
              </a:spcBef>
            </a:pPr>
            <a:r>
              <a:rPr lang="ja-JP" altLang="en-US" sz="1800" dirty="0">
                <a:solidFill>
                  <a:srgbClr val="009650"/>
                </a:solidFill>
                <a:latin typeface="BIZ UDゴシック" panose="020B0400000000000000" pitchFamily="49" charset="-128"/>
                <a:ea typeface="BIZ UDゴシック" panose="020B0400000000000000" pitchFamily="49" charset="-128"/>
              </a:rPr>
              <a:t>❸</a:t>
            </a:r>
            <a:r>
              <a:rPr lang="ja-JP" altLang="en-US" sz="1800" dirty="0">
                <a:latin typeface="BIZ UDゴシック" panose="020B0400000000000000" pitchFamily="49" charset="-128"/>
                <a:ea typeface="BIZ UDゴシック" panose="020B0400000000000000" pitchFamily="49" charset="-128"/>
              </a:rPr>
              <a:t>自撮りモードになっているので、画面を自分に向けてシャッターボタンか</a:t>
            </a:r>
            <a:endParaRPr lang="en-US" altLang="ja-JP" sz="1800" dirty="0">
              <a:latin typeface="BIZ UDゴシック" panose="020B0400000000000000" pitchFamily="49" charset="-128"/>
              <a:ea typeface="BIZ UDゴシック" panose="020B0400000000000000" pitchFamily="49" charset="-128"/>
            </a:endParaRPr>
          </a:p>
          <a:p>
            <a:pPr marL="228600" indent="-457200">
              <a:lnSpc>
                <a:spcPct val="100000"/>
              </a:lnSpc>
              <a:spcBef>
                <a:spcPts val="0"/>
              </a:spcBef>
            </a:pPr>
            <a:r>
              <a:rPr lang="ja-JP" altLang="en-US" sz="1800" dirty="0">
                <a:latin typeface="BIZ UDゴシック" panose="020B0400000000000000" pitchFamily="49" charset="-128"/>
                <a:ea typeface="BIZ UDゴシック" panose="020B0400000000000000" pitchFamily="49" charset="-128"/>
              </a:rPr>
              <a:t>　サイドボタンで「正面向き」で撮影します。</a:t>
            </a:r>
            <a:endParaRPr lang="en-US" altLang="ja-JP" sz="1800" dirty="0">
              <a:latin typeface="BIZ UDゴシック" panose="020B0400000000000000" pitchFamily="49" charset="-128"/>
              <a:ea typeface="BIZ UDゴシック" panose="020B0400000000000000" pitchFamily="49" charset="-128"/>
            </a:endParaRPr>
          </a:p>
          <a:p>
            <a:pPr>
              <a:lnSpc>
                <a:spcPct val="100000"/>
              </a:lnSpc>
              <a:spcBef>
                <a:spcPts val="0"/>
              </a:spcBef>
            </a:pPr>
            <a:r>
              <a:rPr lang="ja-JP" sz="1800" dirty="0">
                <a:solidFill>
                  <a:srgbClr val="009650"/>
                </a:solidFill>
                <a:latin typeface="BIZ UDゴシック" panose="020B0400000000000000" pitchFamily="49" charset="-128"/>
                <a:ea typeface="BIZ UDゴシック" panose="020B0400000000000000" pitchFamily="49" charset="-128"/>
              </a:rPr>
              <a:t>❹</a:t>
            </a:r>
            <a:r>
              <a:rPr lang="ja-JP" altLang="en-US" sz="1800" dirty="0">
                <a:latin typeface="BIZ UDゴシック" panose="020B0400000000000000" pitchFamily="49" charset="-128"/>
                <a:ea typeface="BIZ UDゴシック" panose="020B0400000000000000" pitchFamily="49" charset="-128"/>
              </a:rPr>
              <a:t>スワイプで「写真を使用」を選び、ダブルタップで顔位置調整に進みます。</a:t>
            </a:r>
          </a:p>
          <a:p>
            <a:pPr>
              <a:lnSpc>
                <a:spcPct val="100000"/>
              </a:lnSpc>
              <a:spcBef>
                <a:spcPts val="0"/>
              </a:spcBef>
            </a:pPr>
            <a:r>
              <a:rPr lang="ja-JP" altLang="en-US" sz="1800" dirty="0">
                <a:solidFill>
                  <a:srgbClr val="009650"/>
                </a:solidFill>
                <a:latin typeface="BIZ UDゴシック" panose="020B0400000000000000" pitchFamily="49" charset="-128"/>
                <a:ea typeface="BIZ UDゴシック" panose="020B0400000000000000" pitchFamily="49" charset="-128"/>
              </a:rPr>
              <a:t>❺</a:t>
            </a:r>
            <a:r>
              <a:rPr lang="ja-JP" altLang="en-US" sz="1800" dirty="0">
                <a:latin typeface="BIZ UDゴシック" panose="020B0400000000000000" pitchFamily="49" charset="-128"/>
                <a:ea typeface="BIZ UDゴシック" panose="020B0400000000000000" pitchFamily="49" charset="-128"/>
              </a:rPr>
              <a:t>スワイプで「完了」を選び、ダブルタップで「編集前と比較」に進みます。</a:t>
            </a:r>
            <a:endParaRPr lang="en-US" altLang="ja-JP" sz="1800" dirty="0">
              <a:latin typeface="BIZ UDゴシック" panose="020B0400000000000000" pitchFamily="49" charset="-128"/>
              <a:ea typeface="BIZ UDゴシック" panose="020B0400000000000000" pitchFamily="49" charset="-128"/>
            </a:endParaRPr>
          </a:p>
        </p:txBody>
      </p:sp>
      <p:sp>
        <p:nvSpPr>
          <p:cNvPr id="8" name="Title Placeholder 1"/>
          <p:cNvSpPr txBox="1">
            <a:spLocks/>
          </p:cNvSpPr>
          <p:nvPr/>
        </p:nvSpPr>
        <p:spPr>
          <a:xfrm>
            <a:off x="540000" y="490435"/>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2-B</a:t>
            </a:r>
            <a:endParaRPr lang="en-US" sz="3600" dirty="0">
              <a:solidFill>
                <a:srgbClr val="009650"/>
              </a:solidFill>
              <a:latin typeface="BIZ UDゴシック" panose="020B0400000000000000" pitchFamily="49" charset="-128"/>
              <a:ea typeface="BIZ UDゴシック" panose="020B0400000000000000" pitchFamily="49" charset="-128"/>
            </a:endParaRPr>
          </a:p>
        </p:txBody>
      </p:sp>
      <p:pic>
        <p:nvPicPr>
          <p:cNvPr id="4" name="図 4" descr="テレビの画面のスクリーンショット&#10;&#10;説明は自動で生成されたものです">
            <a:extLst>
              <a:ext uri="{FF2B5EF4-FFF2-40B4-BE49-F238E27FC236}">
                <a16:creationId xmlns:a16="http://schemas.microsoft.com/office/drawing/2014/main" id="{578D39AF-95F5-4082-AE84-C5571328DB81}"/>
              </a:ext>
            </a:extLst>
          </p:cNvPr>
          <p:cNvPicPr>
            <a:picLocks noChangeAspect="1"/>
          </p:cNvPicPr>
          <p:nvPr/>
        </p:nvPicPr>
        <p:blipFill>
          <a:blip r:embed="rId3"/>
          <a:stretch>
            <a:fillRect/>
          </a:stretch>
        </p:blipFill>
        <p:spPr>
          <a:xfrm>
            <a:off x="535116" y="3201672"/>
            <a:ext cx="1428750" cy="3095625"/>
          </a:xfrm>
          <a:prstGeom prst="rect">
            <a:avLst/>
          </a:prstGeom>
        </p:spPr>
      </p:pic>
      <p:pic>
        <p:nvPicPr>
          <p:cNvPr id="5" name="図 5" descr="ダイアグラム&#10;&#10;説明は自動で生成されたものです">
            <a:extLst>
              <a:ext uri="{FF2B5EF4-FFF2-40B4-BE49-F238E27FC236}">
                <a16:creationId xmlns:a16="http://schemas.microsoft.com/office/drawing/2014/main" id="{8B1249C8-AACD-44F8-A779-677782FD9A21}"/>
              </a:ext>
            </a:extLst>
          </p:cNvPr>
          <p:cNvPicPr>
            <a:picLocks noChangeAspect="1"/>
          </p:cNvPicPr>
          <p:nvPr/>
        </p:nvPicPr>
        <p:blipFill>
          <a:blip r:embed="rId4"/>
          <a:stretch>
            <a:fillRect/>
          </a:stretch>
        </p:blipFill>
        <p:spPr>
          <a:xfrm>
            <a:off x="3857625" y="3201672"/>
            <a:ext cx="1428750" cy="3095625"/>
          </a:xfrm>
          <a:prstGeom prst="rect">
            <a:avLst/>
          </a:prstGeom>
        </p:spPr>
      </p:pic>
      <p:pic>
        <p:nvPicPr>
          <p:cNvPr id="6" name="図 6" descr="スクリーンショットの画面&#10;&#10;説明は自動で生成されたものです">
            <a:extLst>
              <a:ext uri="{FF2B5EF4-FFF2-40B4-BE49-F238E27FC236}">
                <a16:creationId xmlns:a16="http://schemas.microsoft.com/office/drawing/2014/main" id="{F86F28FC-86B1-4B20-9B53-FB6F053A3275}"/>
              </a:ext>
            </a:extLst>
          </p:cNvPr>
          <p:cNvPicPr>
            <a:picLocks noChangeAspect="1"/>
          </p:cNvPicPr>
          <p:nvPr/>
        </p:nvPicPr>
        <p:blipFill>
          <a:blip r:embed="rId5"/>
          <a:stretch>
            <a:fillRect/>
          </a:stretch>
        </p:blipFill>
        <p:spPr>
          <a:xfrm>
            <a:off x="7180134" y="3201672"/>
            <a:ext cx="1428750" cy="3095625"/>
          </a:xfrm>
          <a:prstGeom prst="rect">
            <a:avLst/>
          </a:prstGeom>
        </p:spPr>
      </p:pic>
      <p:pic>
        <p:nvPicPr>
          <p:cNvPr id="9" name="図 9" descr="モニター画面に映る文字&#10;&#10;説明は自動で生成されたものです">
            <a:extLst>
              <a:ext uri="{FF2B5EF4-FFF2-40B4-BE49-F238E27FC236}">
                <a16:creationId xmlns:a16="http://schemas.microsoft.com/office/drawing/2014/main" id="{F1549D27-4E6D-4E9A-A776-085CCBC458E6}"/>
              </a:ext>
            </a:extLst>
          </p:cNvPr>
          <p:cNvPicPr>
            <a:picLocks noChangeAspect="1"/>
          </p:cNvPicPr>
          <p:nvPr/>
        </p:nvPicPr>
        <p:blipFill>
          <a:blip r:embed="rId6"/>
          <a:stretch>
            <a:fillRect/>
          </a:stretch>
        </p:blipFill>
        <p:spPr>
          <a:xfrm>
            <a:off x="5518880" y="3221284"/>
            <a:ext cx="1428750" cy="3095625"/>
          </a:xfrm>
          <a:prstGeom prst="rect">
            <a:avLst/>
          </a:prstGeom>
        </p:spPr>
      </p:pic>
      <p:pic>
        <p:nvPicPr>
          <p:cNvPr id="10" name="図 4" descr="テレビの画面のスクリーンショット&#10;&#10;説明は自動で生成されたものです">
            <a:extLst>
              <a:ext uri="{FF2B5EF4-FFF2-40B4-BE49-F238E27FC236}">
                <a16:creationId xmlns:a16="http://schemas.microsoft.com/office/drawing/2014/main" id="{3A88EA31-21D6-4ECA-953E-8132D797C7A2}"/>
              </a:ext>
            </a:extLst>
          </p:cNvPr>
          <p:cNvPicPr>
            <a:picLocks noChangeAspect="1"/>
          </p:cNvPicPr>
          <p:nvPr/>
        </p:nvPicPr>
        <p:blipFill>
          <a:blip r:embed="rId3"/>
          <a:stretch>
            <a:fillRect/>
          </a:stretch>
        </p:blipFill>
        <p:spPr>
          <a:xfrm>
            <a:off x="2196370" y="3201671"/>
            <a:ext cx="1428750" cy="3095625"/>
          </a:xfrm>
          <a:prstGeom prst="rect">
            <a:avLst/>
          </a:prstGeom>
        </p:spPr>
      </p:pic>
      <p:sp>
        <p:nvSpPr>
          <p:cNvPr id="11" name="テキスト ボックス 10">
            <a:extLst>
              <a:ext uri="{FF2B5EF4-FFF2-40B4-BE49-F238E27FC236}">
                <a16:creationId xmlns:a16="http://schemas.microsoft.com/office/drawing/2014/main" id="{A74FA05E-9585-49CA-98CA-86AEB3BEBFA6}"/>
              </a:ext>
            </a:extLst>
          </p:cNvPr>
          <p:cNvSpPr txBox="1"/>
          <p:nvPr/>
        </p:nvSpPr>
        <p:spPr>
          <a:xfrm>
            <a:off x="218660" y="3257195"/>
            <a:ext cx="528195"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rPr>
              <a:t>❶</a:t>
            </a:r>
            <a:endParaRPr lang="ja-JP" altLang="en-US" dirty="0">
              <a:solidFill>
                <a:srgbClr val="009650"/>
              </a:solidFill>
              <a:latin typeface="BIZ UDゴシック" panose="020B0400000000000000" pitchFamily="49" charset="-128"/>
              <a:ea typeface="BIZ UDゴシック" panose="020B0400000000000000" pitchFamily="49" charset="-128"/>
              <a:cs typeface="Calibri"/>
            </a:endParaRPr>
          </a:p>
        </p:txBody>
      </p:sp>
      <p:sp>
        <p:nvSpPr>
          <p:cNvPr id="17" name="四角形: 角を丸くする 16">
            <a:extLst>
              <a:ext uri="{FF2B5EF4-FFF2-40B4-BE49-F238E27FC236}">
                <a16:creationId xmlns:a16="http://schemas.microsoft.com/office/drawing/2014/main" id="{0ECC23C4-80B9-417E-9590-F7EFACDFE67B}"/>
              </a:ext>
            </a:extLst>
          </p:cNvPr>
          <p:cNvSpPr/>
          <p:nvPr/>
        </p:nvSpPr>
        <p:spPr>
          <a:xfrm>
            <a:off x="2440234" y="4435158"/>
            <a:ext cx="908720" cy="269777"/>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18" name="四角形: 角を丸くする 17">
            <a:extLst>
              <a:ext uri="{FF2B5EF4-FFF2-40B4-BE49-F238E27FC236}">
                <a16:creationId xmlns:a16="http://schemas.microsoft.com/office/drawing/2014/main" id="{126DF7EA-DF32-4124-B669-7438FFDAEFBB}"/>
              </a:ext>
            </a:extLst>
          </p:cNvPr>
          <p:cNvSpPr/>
          <p:nvPr/>
        </p:nvSpPr>
        <p:spPr>
          <a:xfrm>
            <a:off x="4300271" y="5713048"/>
            <a:ext cx="539553" cy="340770"/>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20" name="四角形: 角を丸くする 19">
            <a:extLst>
              <a:ext uri="{FF2B5EF4-FFF2-40B4-BE49-F238E27FC236}">
                <a16:creationId xmlns:a16="http://schemas.microsoft.com/office/drawing/2014/main" id="{7714B4D1-40EB-4C6C-962E-4C203F3FFC3E}"/>
              </a:ext>
            </a:extLst>
          </p:cNvPr>
          <p:cNvSpPr/>
          <p:nvPr/>
        </p:nvSpPr>
        <p:spPr>
          <a:xfrm>
            <a:off x="6507469" y="5927425"/>
            <a:ext cx="440161" cy="227181"/>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21" name="四角形: 角を丸くする 20">
            <a:extLst>
              <a:ext uri="{FF2B5EF4-FFF2-40B4-BE49-F238E27FC236}">
                <a16:creationId xmlns:a16="http://schemas.microsoft.com/office/drawing/2014/main" id="{6B2696D0-8E27-4132-8D2F-0F58622E2571}"/>
              </a:ext>
            </a:extLst>
          </p:cNvPr>
          <p:cNvSpPr/>
          <p:nvPr/>
        </p:nvSpPr>
        <p:spPr>
          <a:xfrm>
            <a:off x="8304321" y="3341853"/>
            <a:ext cx="269776" cy="212983"/>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22" name="テキスト ボックス 21">
            <a:extLst>
              <a:ext uri="{FF2B5EF4-FFF2-40B4-BE49-F238E27FC236}">
                <a16:creationId xmlns:a16="http://schemas.microsoft.com/office/drawing/2014/main" id="{9357F718-6636-40A4-B122-9E7A76BF26AF}"/>
              </a:ext>
            </a:extLst>
          </p:cNvPr>
          <p:cNvSpPr txBox="1"/>
          <p:nvPr/>
        </p:nvSpPr>
        <p:spPr>
          <a:xfrm>
            <a:off x="2016667" y="3077782"/>
            <a:ext cx="5093626" cy="954107"/>
          </a:xfrm>
          <a:prstGeom prst="rect">
            <a:avLst/>
          </a:prstGeom>
          <a:solidFill>
            <a:srgbClr val="FFFFCC"/>
          </a:solid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1400" b="1" dirty="0">
                <a:latin typeface="BIZ UDゴシック" panose="020B0400000000000000" pitchFamily="49" charset="-128"/>
                <a:ea typeface="BIZ UDゴシック" panose="020B0400000000000000" pitchFamily="49" charset="-128"/>
              </a:rPr>
              <a:t>VoiceOverが中央揃えという場所で撮影するとおおよそ中央付近に顔の位置が来ます。自撮りでの撮影が難しい場合、別の方に撮影してもらうことをお勧めします。画面右下のカメラセレクタをダブルタップすると背面カメラに変更できます。</a:t>
            </a:r>
          </a:p>
        </p:txBody>
      </p:sp>
      <p:sp>
        <p:nvSpPr>
          <p:cNvPr id="23" name="四角形: 角を丸くする 22">
            <a:extLst>
              <a:ext uri="{FF2B5EF4-FFF2-40B4-BE49-F238E27FC236}">
                <a16:creationId xmlns:a16="http://schemas.microsoft.com/office/drawing/2014/main" id="{CE25E5C0-ED20-4497-ACBA-1693DE8DDB06}"/>
              </a:ext>
            </a:extLst>
          </p:cNvPr>
          <p:cNvSpPr/>
          <p:nvPr/>
        </p:nvSpPr>
        <p:spPr>
          <a:xfrm>
            <a:off x="5038606" y="5769842"/>
            <a:ext cx="170386" cy="241380"/>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19" name="矢印: 下 18">
            <a:extLst>
              <a:ext uri="{FF2B5EF4-FFF2-40B4-BE49-F238E27FC236}">
                <a16:creationId xmlns:a16="http://schemas.microsoft.com/office/drawing/2014/main" id="{BBB5458B-4E02-420B-9BB8-FC08A8631C6E}"/>
              </a:ext>
            </a:extLst>
          </p:cNvPr>
          <p:cNvSpPr/>
          <p:nvPr/>
        </p:nvSpPr>
        <p:spPr>
          <a:xfrm>
            <a:off x="5038606" y="4031889"/>
            <a:ext cx="143942" cy="1664239"/>
          </a:xfrm>
          <a:prstGeom prst="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25" name="楕円 24">
            <a:extLst>
              <a:ext uri="{FF2B5EF4-FFF2-40B4-BE49-F238E27FC236}">
                <a16:creationId xmlns:a16="http://schemas.microsoft.com/office/drawing/2014/main" id="{DBDBB2A0-8023-CB0D-9849-691714E0CF6C}"/>
              </a:ext>
            </a:extLst>
          </p:cNvPr>
          <p:cNvSpPr/>
          <p:nvPr/>
        </p:nvSpPr>
        <p:spPr>
          <a:xfrm>
            <a:off x="3310783" y="4654204"/>
            <a:ext cx="216024" cy="229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楕円 23">
            <a:extLst>
              <a:ext uri="{FF2B5EF4-FFF2-40B4-BE49-F238E27FC236}">
                <a16:creationId xmlns:a16="http://schemas.microsoft.com/office/drawing/2014/main" id="{953E077D-55E1-9497-30AD-A001FD7F2F96}"/>
              </a:ext>
            </a:extLst>
          </p:cNvPr>
          <p:cNvSpPr/>
          <p:nvPr/>
        </p:nvSpPr>
        <p:spPr>
          <a:xfrm>
            <a:off x="309431" y="3339944"/>
            <a:ext cx="216024" cy="22978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75573494-56B8-4E30-86ED-20E95719CBD8}"/>
              </a:ext>
            </a:extLst>
          </p:cNvPr>
          <p:cNvSpPr txBox="1"/>
          <p:nvPr/>
        </p:nvSpPr>
        <p:spPr>
          <a:xfrm>
            <a:off x="3214598" y="4570046"/>
            <a:ext cx="528195"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cs typeface="Calibri"/>
              </a:rPr>
              <a:t>❷</a:t>
            </a:r>
          </a:p>
        </p:txBody>
      </p:sp>
      <p:sp>
        <p:nvSpPr>
          <p:cNvPr id="26" name="楕円 25">
            <a:extLst>
              <a:ext uri="{FF2B5EF4-FFF2-40B4-BE49-F238E27FC236}">
                <a16:creationId xmlns:a16="http://schemas.microsoft.com/office/drawing/2014/main" id="{6F11DC04-C151-9F36-D174-C6AF27528969}"/>
              </a:ext>
            </a:extLst>
          </p:cNvPr>
          <p:cNvSpPr/>
          <p:nvPr/>
        </p:nvSpPr>
        <p:spPr>
          <a:xfrm>
            <a:off x="4118168" y="5580265"/>
            <a:ext cx="176901" cy="1853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8BA38E7C-3A45-43AA-A5D9-B210F4903BFA}"/>
              </a:ext>
            </a:extLst>
          </p:cNvPr>
          <p:cNvSpPr txBox="1"/>
          <p:nvPr/>
        </p:nvSpPr>
        <p:spPr>
          <a:xfrm>
            <a:off x="4014299" y="5469569"/>
            <a:ext cx="502104"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cs typeface="Calibri"/>
              </a:rPr>
              <a:t>❸</a:t>
            </a:r>
          </a:p>
        </p:txBody>
      </p:sp>
      <p:sp>
        <p:nvSpPr>
          <p:cNvPr id="27" name="楕円 26">
            <a:extLst>
              <a:ext uri="{FF2B5EF4-FFF2-40B4-BE49-F238E27FC236}">
                <a16:creationId xmlns:a16="http://schemas.microsoft.com/office/drawing/2014/main" id="{F05B0E68-9814-C77A-647F-261E10B28546}"/>
              </a:ext>
            </a:extLst>
          </p:cNvPr>
          <p:cNvSpPr/>
          <p:nvPr/>
        </p:nvSpPr>
        <p:spPr>
          <a:xfrm>
            <a:off x="6298547" y="5765623"/>
            <a:ext cx="146190" cy="1839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楕円 27">
            <a:extLst>
              <a:ext uri="{FF2B5EF4-FFF2-40B4-BE49-F238E27FC236}">
                <a16:creationId xmlns:a16="http://schemas.microsoft.com/office/drawing/2014/main" id="{145BABA1-BEBB-01C6-8CF4-FF5C07F5841B}"/>
              </a:ext>
            </a:extLst>
          </p:cNvPr>
          <p:cNvSpPr/>
          <p:nvPr/>
        </p:nvSpPr>
        <p:spPr>
          <a:xfrm>
            <a:off x="8071817" y="3265750"/>
            <a:ext cx="184431" cy="17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26FF6936-5CE7-4F51-82B5-A8330021E8C7}"/>
              </a:ext>
            </a:extLst>
          </p:cNvPr>
          <p:cNvSpPr txBox="1"/>
          <p:nvPr/>
        </p:nvSpPr>
        <p:spPr>
          <a:xfrm>
            <a:off x="6169892" y="5665024"/>
            <a:ext cx="440161"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rPr>
              <a:t>❹</a:t>
            </a:r>
            <a:endParaRPr lang="ja-JP" altLang="en-US" dirty="0">
              <a:solidFill>
                <a:srgbClr val="009650"/>
              </a:solidFill>
              <a:latin typeface="BIZ UDゴシック" panose="020B0400000000000000" pitchFamily="49" charset="-128"/>
              <a:ea typeface="BIZ UDゴシック" panose="020B0400000000000000" pitchFamily="49" charset="-128"/>
              <a:cs typeface="Calibri"/>
            </a:endParaRPr>
          </a:p>
        </p:txBody>
      </p:sp>
      <p:sp>
        <p:nvSpPr>
          <p:cNvPr id="16" name="テキスト ボックス 15">
            <a:extLst>
              <a:ext uri="{FF2B5EF4-FFF2-40B4-BE49-F238E27FC236}">
                <a16:creationId xmlns:a16="http://schemas.microsoft.com/office/drawing/2014/main" id="{7A68CC92-8EC1-487C-A49B-68D7F0466633}"/>
              </a:ext>
            </a:extLst>
          </p:cNvPr>
          <p:cNvSpPr txBox="1"/>
          <p:nvPr/>
        </p:nvSpPr>
        <p:spPr>
          <a:xfrm>
            <a:off x="7954312" y="3155278"/>
            <a:ext cx="398947"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rPr>
              <a:t>❺</a:t>
            </a:r>
            <a:endParaRPr lang="ja-JP" altLang="en-US" dirty="0">
              <a:solidFill>
                <a:srgbClr val="009650"/>
              </a:solidFill>
              <a:latin typeface="BIZ UDゴシック" panose="020B0400000000000000" pitchFamily="49" charset="-128"/>
              <a:ea typeface="BIZ UDゴシック" panose="020B0400000000000000" pitchFamily="49" charset="-128"/>
              <a:cs typeface="Calibri"/>
            </a:endParaRPr>
          </a:p>
        </p:txBody>
      </p:sp>
    </p:spTree>
    <p:extLst>
      <p:ext uri="{BB962C8B-B14F-4D97-AF65-F5344CB8AC3E}">
        <p14:creationId xmlns:p14="http://schemas.microsoft.com/office/powerpoint/2010/main" val="2090448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28000" y="502425"/>
            <a:ext cx="5519460" cy="584775"/>
          </a:xfrm>
        </p:spPr>
        <p:txBody>
          <a:bodyPr wrap="none">
            <a:spAutoFit/>
          </a:bodyPr>
          <a:lstStyle/>
          <a:p>
            <a:pPr>
              <a:lnSpc>
                <a:spcPct val="100000"/>
              </a:lnSpc>
            </a:pPr>
            <a:r>
              <a:rPr lang="ja-JP" altLang="en-US" dirty="0">
                <a:latin typeface="BIZ UDゴシック" panose="020B0400000000000000" pitchFamily="49" charset="-128"/>
                <a:ea typeface="BIZ UDゴシック" panose="020B0400000000000000" pitchFamily="49" charset="-128"/>
              </a:rPr>
              <a:t>アプリを使った撮影のしかた</a:t>
            </a:r>
          </a:p>
        </p:txBody>
      </p:sp>
      <p:sp>
        <p:nvSpPr>
          <p:cNvPr id="3" name="サブタイトル 2"/>
          <p:cNvSpPr>
            <a:spLocks noGrp="1"/>
          </p:cNvSpPr>
          <p:nvPr>
            <p:ph type="subTitle" idx="4294967295"/>
          </p:nvPr>
        </p:nvSpPr>
        <p:spPr>
          <a:xfrm>
            <a:off x="376495" y="1388903"/>
            <a:ext cx="8366751" cy="1477328"/>
          </a:xfrm>
        </p:spPr>
        <p:txBody>
          <a:bodyPr vert="horz" wrap="square" lIns="91440" tIns="45720" rIns="91440" bIns="45720" rtlCol="0" anchor="t">
            <a:spAutoFit/>
          </a:bodyPr>
          <a:lstStyle/>
          <a:p>
            <a:pPr>
              <a:lnSpc>
                <a:spcPct val="100000"/>
              </a:lnSpc>
              <a:spcBef>
                <a:spcPts val="0"/>
              </a:spcBef>
            </a:pPr>
            <a:r>
              <a:rPr lang="ja-JP" altLang="en-US" sz="1800" dirty="0">
                <a:solidFill>
                  <a:srgbClr val="009650"/>
                </a:solidFill>
                <a:latin typeface="BIZ UDゴシック" panose="020B0400000000000000" pitchFamily="49" charset="-128"/>
                <a:ea typeface="BIZ UDゴシック" panose="020B0400000000000000" pitchFamily="49" charset="-128"/>
              </a:rPr>
              <a:t>❻</a:t>
            </a:r>
            <a:r>
              <a:rPr lang="ja-JP" altLang="en-US" sz="1800" dirty="0">
                <a:solidFill>
                  <a:srgbClr val="000000"/>
                </a:solidFill>
                <a:latin typeface="BIZ UDゴシック" panose="020B0400000000000000" pitchFamily="49" charset="-128"/>
                <a:ea typeface="BIZ UDゴシック" panose="020B0400000000000000" pitchFamily="49" charset="-128"/>
              </a:rPr>
              <a:t>スワイプで「完了」を選び、ダブルタップでサイズ選択に進みます。</a:t>
            </a:r>
            <a:endParaRPr lang="en-US" sz="1800" dirty="0">
              <a:latin typeface="BIZ UDゴシック" panose="020B0400000000000000" pitchFamily="49" charset="-128"/>
              <a:ea typeface="BIZ UDゴシック" panose="020B0400000000000000" pitchFamily="49" charset="-128"/>
            </a:endParaRPr>
          </a:p>
          <a:p>
            <a:pPr>
              <a:lnSpc>
                <a:spcPct val="100000"/>
              </a:lnSpc>
              <a:spcBef>
                <a:spcPts val="0"/>
              </a:spcBef>
            </a:pPr>
            <a:r>
              <a:rPr lang="en-US" altLang="ja-JP" sz="1800" dirty="0">
                <a:solidFill>
                  <a:srgbClr val="009650"/>
                </a:solidFill>
                <a:latin typeface="BIZ UDゴシック" panose="020B0400000000000000" pitchFamily="49" charset="-128"/>
                <a:ea typeface="BIZ UDゴシック" panose="020B0400000000000000" pitchFamily="49" charset="-128"/>
              </a:rPr>
              <a:t>❼</a:t>
            </a:r>
            <a:r>
              <a:rPr lang="en-US" altLang="ja-JP" sz="1800" dirty="0" err="1">
                <a:latin typeface="BIZ UDゴシック" panose="020B0400000000000000" pitchFamily="49" charset="-128"/>
                <a:ea typeface="BIZ UDゴシック" panose="020B0400000000000000" pitchFamily="49" charset="-128"/>
              </a:rPr>
              <a:t>スワイプで</a:t>
            </a:r>
            <a:r>
              <a:rPr lang="en-US" altLang="ja-JP" sz="1800" dirty="0">
                <a:latin typeface="BIZ UDゴシック" panose="020B0400000000000000" pitchFamily="49" charset="-128"/>
                <a:ea typeface="BIZ UDゴシック" panose="020B0400000000000000" pitchFamily="49" charset="-128"/>
              </a:rPr>
              <a:t>「</a:t>
            </a:r>
            <a:r>
              <a:rPr lang="ja-JP" altLang="en-US" sz="1800" dirty="0">
                <a:latin typeface="BIZ UDゴシック" panose="020B0400000000000000" pitchFamily="49" charset="-128"/>
                <a:ea typeface="BIZ UDゴシック" panose="020B0400000000000000" pitchFamily="49" charset="-128"/>
              </a:rPr>
              <a:t>４５Ｘ３５</a:t>
            </a:r>
            <a:r>
              <a:rPr lang="en-US" altLang="ja-JP" sz="1800" dirty="0">
                <a:latin typeface="BIZ UDゴシック" panose="020B0400000000000000" pitchFamily="49" charset="-128"/>
                <a:ea typeface="BIZ UDゴシック" panose="020B0400000000000000" pitchFamily="49" charset="-128"/>
              </a:rPr>
              <a:t>㎜」</a:t>
            </a:r>
            <a:r>
              <a:rPr lang="ja-JP" altLang="en-US" sz="1800" dirty="0">
                <a:latin typeface="BIZ UDゴシック" panose="020B0400000000000000" pitchFamily="49" charset="-128"/>
                <a:ea typeface="BIZ UDゴシック" panose="020B0400000000000000" pitchFamily="49" charset="-128"/>
              </a:rPr>
              <a:t>を選び、ダブルタップして選択します。</a:t>
            </a:r>
            <a:endParaRPr lang="en-US" altLang="ja-JP" sz="1800" dirty="0">
              <a:latin typeface="BIZ UDゴシック" panose="020B0400000000000000" pitchFamily="49" charset="-128"/>
              <a:ea typeface="BIZ UDゴシック" panose="020B0400000000000000" pitchFamily="49" charset="-128"/>
            </a:endParaRPr>
          </a:p>
          <a:p>
            <a:pPr>
              <a:lnSpc>
                <a:spcPct val="100000"/>
              </a:lnSpc>
              <a:spcBef>
                <a:spcPts val="0"/>
              </a:spcBef>
            </a:pPr>
            <a:r>
              <a:rPr lang="en-US" altLang="ja-JP" sz="1800" dirty="0">
                <a:solidFill>
                  <a:srgbClr val="009650"/>
                </a:solidFill>
                <a:latin typeface="BIZ UDゴシック" panose="020B0400000000000000" pitchFamily="49" charset="-128"/>
                <a:ea typeface="BIZ UDゴシック" panose="020B0400000000000000" pitchFamily="49" charset="-128"/>
              </a:rPr>
              <a:t>❽</a:t>
            </a:r>
            <a:r>
              <a:rPr lang="ja-JP" altLang="en-US" sz="1800" dirty="0">
                <a:latin typeface="BIZ UDゴシック" panose="020B0400000000000000" pitchFamily="49" charset="-128"/>
                <a:ea typeface="BIZ UDゴシック" panose="020B0400000000000000" pitchFamily="49" charset="-128"/>
              </a:rPr>
              <a:t>タッチやスワイプで画面右上の完了ボタンを選び、ダブルタップします。</a:t>
            </a:r>
            <a:endParaRPr lang="en-US" altLang="ja-JP" sz="1800" dirty="0">
              <a:latin typeface="BIZ UDゴシック" panose="020B0400000000000000" pitchFamily="49" charset="-128"/>
              <a:ea typeface="BIZ UDゴシック" panose="020B0400000000000000" pitchFamily="49" charset="-128"/>
            </a:endParaRPr>
          </a:p>
          <a:p>
            <a:pPr defTabSz="7980363">
              <a:lnSpc>
                <a:spcPct val="100000"/>
              </a:lnSpc>
              <a:spcBef>
                <a:spcPts val="0"/>
              </a:spcBef>
            </a:pPr>
            <a:r>
              <a:rPr lang="en-US" altLang="ja-JP" sz="1800" dirty="0">
                <a:solidFill>
                  <a:srgbClr val="009650"/>
                </a:solidFill>
                <a:latin typeface="BIZ UDゴシック" panose="020B0400000000000000" pitchFamily="49" charset="-128"/>
                <a:ea typeface="BIZ UDゴシック" panose="020B0400000000000000" pitchFamily="49" charset="-128"/>
              </a:rPr>
              <a:t>❾</a:t>
            </a:r>
            <a:r>
              <a:rPr lang="ja-JP" altLang="en-US" sz="1800" dirty="0">
                <a:latin typeface="BIZ UDゴシック" panose="020B0400000000000000" pitchFamily="49" charset="-128"/>
                <a:ea typeface="BIZ UDゴシック" panose="020B0400000000000000" pitchFamily="49" charset="-128"/>
              </a:rPr>
              <a:t>スワイプで</a:t>
            </a:r>
            <a:r>
              <a:rPr lang="en-US" altLang="ja-JP" sz="1800" dirty="0">
                <a:latin typeface="BIZ UDゴシック" panose="020B0400000000000000" pitchFamily="49" charset="-128"/>
                <a:ea typeface="BIZ UDゴシック" panose="020B0400000000000000" pitchFamily="49" charset="-128"/>
              </a:rPr>
              <a:t>｢</a:t>
            </a:r>
            <a:r>
              <a:rPr lang="ja-JP" altLang="en-US" sz="1800" dirty="0">
                <a:latin typeface="BIZ UDゴシック" panose="020B0400000000000000" pitchFamily="49" charset="-128"/>
                <a:ea typeface="BIZ UDゴシック" panose="020B0400000000000000" pitchFamily="49" charset="-128"/>
              </a:rPr>
              <a:t>ＷＥＢ申請用</a:t>
            </a:r>
            <a:r>
              <a:rPr lang="en-US" altLang="ja-JP" sz="1800" dirty="0">
                <a:latin typeface="BIZ UDゴシック" panose="020B0400000000000000" pitchFamily="49" charset="-128"/>
                <a:ea typeface="BIZ UDゴシック" panose="020B0400000000000000" pitchFamily="49" charset="-128"/>
              </a:rPr>
              <a:t>｣</a:t>
            </a:r>
            <a:r>
              <a:rPr lang="ja-JP" altLang="en-US" sz="1800" dirty="0">
                <a:latin typeface="BIZ UDゴシック" panose="020B0400000000000000" pitchFamily="49" charset="-128"/>
                <a:ea typeface="BIZ UDゴシック" panose="020B0400000000000000" pitchFamily="49" charset="-128"/>
              </a:rPr>
              <a:t>を選び、ダブルタップして画質選択に進みます。</a:t>
            </a:r>
            <a:endParaRPr lang="en-US" altLang="ja-JP" sz="1800" dirty="0">
              <a:latin typeface="BIZ UDゴシック" panose="020B0400000000000000" pitchFamily="49" charset="-128"/>
              <a:ea typeface="BIZ UDゴシック" panose="020B0400000000000000" pitchFamily="49" charset="-128"/>
            </a:endParaRPr>
          </a:p>
          <a:p>
            <a:pPr>
              <a:lnSpc>
                <a:spcPct val="100000"/>
              </a:lnSpc>
              <a:spcBef>
                <a:spcPts val="0"/>
              </a:spcBef>
            </a:pPr>
            <a:r>
              <a:rPr lang="en-US" altLang="ja-JP" sz="1800" dirty="0">
                <a:solidFill>
                  <a:srgbClr val="009650"/>
                </a:solidFill>
                <a:latin typeface="BIZ UDゴシック" panose="020B0400000000000000" pitchFamily="49" charset="-128"/>
                <a:ea typeface="BIZ UDゴシック" panose="020B0400000000000000" pitchFamily="49" charset="-128"/>
              </a:rPr>
              <a:t>❿</a:t>
            </a:r>
            <a:r>
              <a:rPr lang="ja-JP" altLang="en-US" sz="1800" dirty="0">
                <a:latin typeface="BIZ UDゴシック" panose="020B0400000000000000" pitchFamily="49" charset="-128"/>
                <a:ea typeface="BIZ UDゴシック" panose="020B0400000000000000" pitchFamily="49" charset="-128"/>
              </a:rPr>
              <a:t>スワイプで</a:t>
            </a:r>
            <a:r>
              <a:rPr lang="en-US" altLang="ja-JP" sz="1800" dirty="0">
                <a:latin typeface="BIZ UDゴシック" panose="020B0400000000000000" pitchFamily="49" charset="-128"/>
                <a:ea typeface="BIZ UDゴシック" panose="020B0400000000000000" pitchFamily="49" charset="-128"/>
              </a:rPr>
              <a:t>｢</a:t>
            </a:r>
            <a:r>
              <a:rPr lang="ja-JP" altLang="en-US" sz="1800" dirty="0">
                <a:latin typeface="BIZ UDゴシック" panose="020B0400000000000000" pitchFamily="49" charset="-128"/>
                <a:ea typeface="BIZ UDゴシック" panose="020B0400000000000000" pitchFamily="49" charset="-128"/>
              </a:rPr>
              <a:t>保存</a:t>
            </a:r>
            <a:r>
              <a:rPr lang="en-US" altLang="ja-JP" sz="1800" dirty="0">
                <a:latin typeface="BIZ UDゴシック" panose="020B0400000000000000" pitchFamily="49" charset="-128"/>
                <a:ea typeface="BIZ UDゴシック" panose="020B0400000000000000" pitchFamily="49" charset="-128"/>
              </a:rPr>
              <a:t>｣</a:t>
            </a:r>
            <a:r>
              <a:rPr lang="ja-JP" altLang="en-US" sz="1800" dirty="0">
                <a:latin typeface="BIZ UDゴシック" panose="020B0400000000000000" pitchFamily="49" charset="-128"/>
                <a:ea typeface="BIZ UDゴシック" panose="020B0400000000000000" pitchFamily="49" charset="-128"/>
              </a:rPr>
              <a:t>を選び、ダブルタップします。</a:t>
            </a:r>
          </a:p>
        </p:txBody>
      </p:sp>
      <p:sp>
        <p:nvSpPr>
          <p:cNvPr id="8" name="Title Placeholder 1"/>
          <p:cNvSpPr txBox="1">
            <a:spLocks/>
          </p:cNvSpPr>
          <p:nvPr/>
        </p:nvSpPr>
        <p:spPr>
          <a:xfrm>
            <a:off x="540000" y="490435"/>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2-B</a:t>
            </a:r>
            <a:endParaRPr lang="en-US" sz="3600" dirty="0">
              <a:solidFill>
                <a:srgbClr val="009650"/>
              </a:solidFill>
              <a:latin typeface="BIZ UDゴシック" panose="020B0400000000000000" pitchFamily="49" charset="-128"/>
              <a:ea typeface="BIZ UDゴシック" panose="020B0400000000000000" pitchFamily="49" charset="-128"/>
            </a:endParaRPr>
          </a:p>
        </p:txBody>
      </p:sp>
      <p:pic>
        <p:nvPicPr>
          <p:cNvPr id="4" name="図 4" descr="モニター画面に映る文字のスクリーンショット&#10;&#10;説明は自動で生成されたものです">
            <a:extLst>
              <a:ext uri="{FF2B5EF4-FFF2-40B4-BE49-F238E27FC236}">
                <a16:creationId xmlns:a16="http://schemas.microsoft.com/office/drawing/2014/main" id="{508DFFFF-6DA7-48C8-AFE5-7F7A2B2EB8FE}"/>
              </a:ext>
            </a:extLst>
          </p:cNvPr>
          <p:cNvPicPr>
            <a:picLocks noChangeAspect="1"/>
          </p:cNvPicPr>
          <p:nvPr/>
        </p:nvPicPr>
        <p:blipFill>
          <a:blip r:embed="rId3"/>
          <a:stretch>
            <a:fillRect/>
          </a:stretch>
        </p:blipFill>
        <p:spPr>
          <a:xfrm>
            <a:off x="3843426" y="3088082"/>
            <a:ext cx="1428750" cy="3095625"/>
          </a:xfrm>
          <a:prstGeom prst="rect">
            <a:avLst/>
          </a:prstGeom>
        </p:spPr>
      </p:pic>
      <p:pic>
        <p:nvPicPr>
          <p:cNvPr id="5" name="図 5" descr="モニター画面に映る文字のスクリーンショット&#10;&#10;説明は自動で生成されたものです">
            <a:extLst>
              <a:ext uri="{FF2B5EF4-FFF2-40B4-BE49-F238E27FC236}">
                <a16:creationId xmlns:a16="http://schemas.microsoft.com/office/drawing/2014/main" id="{82D4C54F-EE17-40B0-B50C-32AE0C9C7218}"/>
              </a:ext>
            </a:extLst>
          </p:cNvPr>
          <p:cNvPicPr>
            <a:picLocks noChangeAspect="1"/>
          </p:cNvPicPr>
          <p:nvPr/>
        </p:nvPicPr>
        <p:blipFill>
          <a:blip r:embed="rId4"/>
          <a:stretch>
            <a:fillRect/>
          </a:stretch>
        </p:blipFill>
        <p:spPr>
          <a:xfrm>
            <a:off x="5490482" y="3088082"/>
            <a:ext cx="1428750" cy="3095625"/>
          </a:xfrm>
          <a:prstGeom prst="rect">
            <a:avLst/>
          </a:prstGeom>
        </p:spPr>
      </p:pic>
      <p:pic>
        <p:nvPicPr>
          <p:cNvPr id="6" name="図 6" descr="携帯電話の画面のスクリーンショット&#10;&#10;説明は自動で生成されたものです">
            <a:extLst>
              <a:ext uri="{FF2B5EF4-FFF2-40B4-BE49-F238E27FC236}">
                <a16:creationId xmlns:a16="http://schemas.microsoft.com/office/drawing/2014/main" id="{15C1C7FD-2DD0-46AE-9B78-61730B8B6337}"/>
              </a:ext>
            </a:extLst>
          </p:cNvPr>
          <p:cNvPicPr>
            <a:picLocks noChangeAspect="1"/>
          </p:cNvPicPr>
          <p:nvPr/>
        </p:nvPicPr>
        <p:blipFill>
          <a:blip r:embed="rId5"/>
          <a:stretch>
            <a:fillRect/>
          </a:stretch>
        </p:blipFill>
        <p:spPr>
          <a:xfrm>
            <a:off x="7137539" y="3088082"/>
            <a:ext cx="1428750" cy="3095625"/>
          </a:xfrm>
          <a:prstGeom prst="rect">
            <a:avLst/>
          </a:prstGeom>
        </p:spPr>
      </p:pic>
      <p:pic>
        <p:nvPicPr>
          <p:cNvPr id="9" name="図 9" descr="コンピューターの画面のスクリーンショット&#10;&#10;説明は自動で生成されたものです">
            <a:extLst>
              <a:ext uri="{FF2B5EF4-FFF2-40B4-BE49-F238E27FC236}">
                <a16:creationId xmlns:a16="http://schemas.microsoft.com/office/drawing/2014/main" id="{ADB61733-D53B-4EA2-B685-B7229157A5A7}"/>
              </a:ext>
            </a:extLst>
          </p:cNvPr>
          <p:cNvPicPr>
            <a:picLocks noChangeAspect="1"/>
          </p:cNvPicPr>
          <p:nvPr/>
        </p:nvPicPr>
        <p:blipFill>
          <a:blip r:embed="rId6"/>
          <a:stretch>
            <a:fillRect/>
          </a:stretch>
        </p:blipFill>
        <p:spPr>
          <a:xfrm>
            <a:off x="535115" y="3092756"/>
            <a:ext cx="1428750" cy="3114675"/>
          </a:xfrm>
          <a:prstGeom prst="rect">
            <a:avLst/>
          </a:prstGeom>
        </p:spPr>
      </p:pic>
      <p:pic>
        <p:nvPicPr>
          <p:cNvPr id="10" name="図 10" descr="モニター画面に映る文字のスクリーンショット&#10;&#10;説明は自動で生成されたものです">
            <a:extLst>
              <a:ext uri="{FF2B5EF4-FFF2-40B4-BE49-F238E27FC236}">
                <a16:creationId xmlns:a16="http://schemas.microsoft.com/office/drawing/2014/main" id="{C04F4CB7-340E-469E-99C2-D1834F9DED28}"/>
              </a:ext>
            </a:extLst>
          </p:cNvPr>
          <p:cNvPicPr>
            <a:picLocks noChangeAspect="1"/>
          </p:cNvPicPr>
          <p:nvPr/>
        </p:nvPicPr>
        <p:blipFill>
          <a:blip r:embed="rId7"/>
          <a:stretch>
            <a:fillRect/>
          </a:stretch>
        </p:blipFill>
        <p:spPr>
          <a:xfrm>
            <a:off x="2196370" y="3088082"/>
            <a:ext cx="1428750" cy="3095625"/>
          </a:xfrm>
          <a:prstGeom prst="rect">
            <a:avLst/>
          </a:prstGeom>
        </p:spPr>
      </p:pic>
      <p:sp>
        <p:nvSpPr>
          <p:cNvPr id="14" name="四角形: 角を丸くする 13">
            <a:extLst>
              <a:ext uri="{FF2B5EF4-FFF2-40B4-BE49-F238E27FC236}">
                <a16:creationId xmlns:a16="http://schemas.microsoft.com/office/drawing/2014/main" id="{40739443-BC49-44E0-8CCA-00C384E67D7E}"/>
              </a:ext>
            </a:extLst>
          </p:cNvPr>
          <p:cNvSpPr/>
          <p:nvPr/>
        </p:nvSpPr>
        <p:spPr>
          <a:xfrm>
            <a:off x="1645104" y="3214064"/>
            <a:ext cx="269776" cy="212983"/>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16" name="四角形: 角を丸くする 15">
            <a:extLst>
              <a:ext uri="{FF2B5EF4-FFF2-40B4-BE49-F238E27FC236}">
                <a16:creationId xmlns:a16="http://schemas.microsoft.com/office/drawing/2014/main" id="{8A1DEEE4-893B-4657-9AEA-C0A4CED1C4F5}"/>
              </a:ext>
            </a:extLst>
          </p:cNvPr>
          <p:cNvSpPr/>
          <p:nvPr/>
        </p:nvSpPr>
        <p:spPr>
          <a:xfrm>
            <a:off x="2241451" y="5358076"/>
            <a:ext cx="1306285" cy="227182"/>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18" name="四角形: 角を丸くする 17">
            <a:extLst>
              <a:ext uri="{FF2B5EF4-FFF2-40B4-BE49-F238E27FC236}">
                <a16:creationId xmlns:a16="http://schemas.microsoft.com/office/drawing/2014/main" id="{D2D13235-1D3E-413C-A3F7-C71B726B785B}"/>
              </a:ext>
            </a:extLst>
          </p:cNvPr>
          <p:cNvSpPr/>
          <p:nvPr/>
        </p:nvSpPr>
        <p:spPr>
          <a:xfrm>
            <a:off x="4967613" y="3185666"/>
            <a:ext cx="269776" cy="212983"/>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20" name="四角形: 角を丸くする 19">
            <a:extLst>
              <a:ext uri="{FF2B5EF4-FFF2-40B4-BE49-F238E27FC236}">
                <a16:creationId xmlns:a16="http://schemas.microsoft.com/office/drawing/2014/main" id="{78C1C304-4828-4BC9-A8A1-4BBD9EF1FE15}"/>
              </a:ext>
            </a:extLst>
          </p:cNvPr>
          <p:cNvSpPr/>
          <p:nvPr/>
        </p:nvSpPr>
        <p:spPr>
          <a:xfrm>
            <a:off x="4357064" y="3583230"/>
            <a:ext cx="866125" cy="184586"/>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7" name="楕円 6">
            <a:extLst>
              <a:ext uri="{FF2B5EF4-FFF2-40B4-BE49-F238E27FC236}">
                <a16:creationId xmlns:a16="http://schemas.microsoft.com/office/drawing/2014/main" id="{FEE06DFB-425B-975D-A563-7718A7A2E491}"/>
              </a:ext>
            </a:extLst>
          </p:cNvPr>
          <p:cNvSpPr/>
          <p:nvPr/>
        </p:nvSpPr>
        <p:spPr>
          <a:xfrm>
            <a:off x="1386213" y="3088082"/>
            <a:ext cx="160643" cy="2129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4D171135-3A10-483E-9F69-FD051EA7BA8D}"/>
              </a:ext>
            </a:extLst>
          </p:cNvPr>
          <p:cNvSpPr/>
          <p:nvPr/>
        </p:nvSpPr>
        <p:spPr>
          <a:xfrm>
            <a:off x="6628868" y="3228262"/>
            <a:ext cx="269776" cy="212983"/>
          </a:xfrm>
          <a:prstGeom prst="round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ゴシック" panose="020B0400000000000000" pitchFamily="49" charset="-128"/>
              <a:ea typeface="BIZ UDゴシック" panose="020B0400000000000000" pitchFamily="49" charset="-128"/>
            </a:endParaRPr>
          </a:p>
        </p:txBody>
      </p:sp>
      <p:sp>
        <p:nvSpPr>
          <p:cNvPr id="12" name="テキスト ボックス 11">
            <a:extLst>
              <a:ext uri="{FF2B5EF4-FFF2-40B4-BE49-F238E27FC236}">
                <a16:creationId xmlns:a16="http://schemas.microsoft.com/office/drawing/2014/main" id="{8572A8A0-50C7-4286-8443-C064972BDF41}"/>
              </a:ext>
            </a:extLst>
          </p:cNvPr>
          <p:cNvSpPr txBox="1"/>
          <p:nvPr/>
        </p:nvSpPr>
        <p:spPr>
          <a:xfrm>
            <a:off x="1280726" y="2987539"/>
            <a:ext cx="528195"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cs typeface="Calibri"/>
              </a:rPr>
              <a:t>❻</a:t>
            </a:r>
          </a:p>
        </p:txBody>
      </p:sp>
      <p:sp>
        <p:nvSpPr>
          <p:cNvPr id="13" name="楕円 12">
            <a:extLst>
              <a:ext uri="{FF2B5EF4-FFF2-40B4-BE49-F238E27FC236}">
                <a16:creationId xmlns:a16="http://schemas.microsoft.com/office/drawing/2014/main" id="{3394E362-BF98-03FE-56E2-CDD5F51F6336}"/>
              </a:ext>
            </a:extLst>
          </p:cNvPr>
          <p:cNvSpPr/>
          <p:nvPr/>
        </p:nvSpPr>
        <p:spPr>
          <a:xfrm>
            <a:off x="3367736" y="5120473"/>
            <a:ext cx="180000" cy="171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楕円 21">
            <a:extLst>
              <a:ext uri="{FF2B5EF4-FFF2-40B4-BE49-F238E27FC236}">
                <a16:creationId xmlns:a16="http://schemas.microsoft.com/office/drawing/2014/main" id="{79AD4A37-D160-0A4C-C864-A5E2881992B4}"/>
              </a:ext>
            </a:extLst>
          </p:cNvPr>
          <p:cNvSpPr/>
          <p:nvPr/>
        </p:nvSpPr>
        <p:spPr>
          <a:xfrm>
            <a:off x="4741289" y="3111906"/>
            <a:ext cx="180000" cy="171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5909B59E-2DED-4634-80CA-C4A6AA2C9941}"/>
              </a:ext>
            </a:extLst>
          </p:cNvPr>
          <p:cNvSpPr txBox="1"/>
          <p:nvPr/>
        </p:nvSpPr>
        <p:spPr>
          <a:xfrm>
            <a:off x="3237243" y="5021774"/>
            <a:ext cx="432049"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cs typeface="Calibri"/>
              </a:rPr>
              <a:t>❼</a:t>
            </a:r>
          </a:p>
        </p:txBody>
      </p:sp>
      <p:sp>
        <p:nvSpPr>
          <p:cNvPr id="25" name="楕円 24">
            <a:extLst>
              <a:ext uri="{FF2B5EF4-FFF2-40B4-BE49-F238E27FC236}">
                <a16:creationId xmlns:a16="http://schemas.microsoft.com/office/drawing/2014/main" id="{0A7674B6-1145-C054-3D62-DEE7F17507D0}"/>
              </a:ext>
            </a:extLst>
          </p:cNvPr>
          <p:cNvSpPr/>
          <p:nvPr/>
        </p:nvSpPr>
        <p:spPr>
          <a:xfrm>
            <a:off x="5057389" y="3852583"/>
            <a:ext cx="180000" cy="171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09F51D2B-DD10-05F4-7154-02AA904997D5}"/>
              </a:ext>
            </a:extLst>
          </p:cNvPr>
          <p:cNvSpPr/>
          <p:nvPr/>
        </p:nvSpPr>
        <p:spPr>
          <a:xfrm>
            <a:off x="6410050" y="3128097"/>
            <a:ext cx="180000" cy="171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52004AD7-0E72-44AB-B5E1-B6B5D608A697}"/>
              </a:ext>
            </a:extLst>
          </p:cNvPr>
          <p:cNvSpPr txBox="1"/>
          <p:nvPr/>
        </p:nvSpPr>
        <p:spPr>
          <a:xfrm>
            <a:off x="4614668" y="3001000"/>
            <a:ext cx="433242"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cs typeface="Calibri"/>
              </a:rPr>
              <a:t>❽</a:t>
            </a:r>
          </a:p>
        </p:txBody>
      </p:sp>
      <p:sp>
        <p:nvSpPr>
          <p:cNvPr id="23" name="テキスト ボックス 22">
            <a:extLst>
              <a:ext uri="{FF2B5EF4-FFF2-40B4-BE49-F238E27FC236}">
                <a16:creationId xmlns:a16="http://schemas.microsoft.com/office/drawing/2014/main" id="{3DCBB53F-436B-44F2-A9AB-68AAC44056F3}"/>
              </a:ext>
            </a:extLst>
          </p:cNvPr>
          <p:cNvSpPr txBox="1"/>
          <p:nvPr/>
        </p:nvSpPr>
        <p:spPr>
          <a:xfrm>
            <a:off x="6282909" y="3009907"/>
            <a:ext cx="528195"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cs typeface="Calibri"/>
              </a:rPr>
              <a:t>❿</a:t>
            </a:r>
          </a:p>
        </p:txBody>
      </p:sp>
      <p:sp>
        <p:nvSpPr>
          <p:cNvPr id="19" name="テキスト ボックス 18">
            <a:extLst>
              <a:ext uri="{FF2B5EF4-FFF2-40B4-BE49-F238E27FC236}">
                <a16:creationId xmlns:a16="http://schemas.microsoft.com/office/drawing/2014/main" id="{3F685A40-E6B9-482A-B5F5-7BD5C078C7DF}"/>
              </a:ext>
            </a:extLst>
          </p:cNvPr>
          <p:cNvSpPr txBox="1"/>
          <p:nvPr/>
        </p:nvSpPr>
        <p:spPr>
          <a:xfrm>
            <a:off x="4946846" y="3739952"/>
            <a:ext cx="528195"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dirty="0">
                <a:solidFill>
                  <a:srgbClr val="009650"/>
                </a:solidFill>
                <a:latin typeface="BIZ UDゴシック" panose="020B0400000000000000" pitchFamily="49" charset="-128"/>
                <a:ea typeface="BIZ UDゴシック" panose="020B0400000000000000" pitchFamily="49" charset="-128"/>
                <a:cs typeface="Calibri"/>
              </a:rPr>
              <a:t>❾</a:t>
            </a:r>
          </a:p>
        </p:txBody>
      </p:sp>
    </p:spTree>
    <p:extLst>
      <p:ext uri="{BB962C8B-B14F-4D97-AF65-F5344CB8AC3E}">
        <p14:creationId xmlns:p14="http://schemas.microsoft.com/office/powerpoint/2010/main" val="18725883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サブタイトル 2"/>
          <p:cNvSpPr txBox="1">
            <a:spLocks/>
          </p:cNvSpPr>
          <p:nvPr/>
        </p:nvSpPr>
        <p:spPr>
          <a:xfrm>
            <a:off x="1835696" y="374401"/>
            <a:ext cx="7192745" cy="5829926"/>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14000" dirty="0">
                <a:solidFill>
                  <a:srgbClr val="009650"/>
                </a:solidFill>
                <a:latin typeface="BIZ UDゴシック" panose="020B0400000000000000" pitchFamily="49" charset="-128"/>
                <a:ea typeface="BIZ UDゴシック" panose="020B0400000000000000" pitchFamily="49" charset="-128"/>
              </a:rPr>
              <a:t>3</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pPr>
              <a:lnSpc>
                <a:spcPct val="100000"/>
              </a:lnSpc>
            </a:pPr>
            <a:r>
              <a:rPr lang="ja-JP" altLang="en-US" sz="4800" dirty="0">
                <a:solidFill>
                  <a:srgbClr val="009650"/>
                </a:solidFill>
                <a:latin typeface="BIZ UDゴシック" panose="020B0400000000000000" pitchFamily="49" charset="-128"/>
                <a:ea typeface="BIZ UDゴシック" panose="020B0400000000000000" pitchFamily="49" charset="-128"/>
              </a:rPr>
              <a:t>マイナンバーカードを</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pPr>
              <a:lnSpc>
                <a:spcPct val="100000"/>
              </a:lnSpc>
            </a:pPr>
            <a:r>
              <a:rPr lang="ja-JP" altLang="en-US" sz="4800" dirty="0">
                <a:solidFill>
                  <a:srgbClr val="009650"/>
                </a:solidFill>
                <a:latin typeface="BIZ UDゴシック" panose="020B0400000000000000" pitchFamily="49" charset="-128"/>
                <a:ea typeface="BIZ UDゴシック" panose="020B0400000000000000" pitchFamily="49" charset="-128"/>
              </a:rPr>
              <a:t>オンラインで</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pPr>
              <a:lnSpc>
                <a:spcPct val="100000"/>
              </a:lnSpc>
            </a:pPr>
            <a:r>
              <a:rPr lang="ja-JP" altLang="en-US" sz="4800" dirty="0">
                <a:solidFill>
                  <a:srgbClr val="009650"/>
                </a:solidFill>
                <a:latin typeface="BIZ UDゴシック" panose="020B0400000000000000" pitchFamily="49" charset="-128"/>
                <a:ea typeface="BIZ UDゴシック" panose="020B0400000000000000" pitchFamily="49" charset="-128"/>
              </a:rPr>
              <a:t>申請しましょう</a:t>
            </a:r>
            <a:endParaRPr lang="en-US" altLang="ja-JP" sz="4800" dirty="0">
              <a:solidFill>
                <a:srgbClr val="009650"/>
              </a:solidFill>
              <a:latin typeface="BIZ UDゴシック" panose="020B0400000000000000" pitchFamily="49" charset="-128"/>
              <a:ea typeface="BIZ UDゴシック" panose="020B0400000000000000" pitchFamily="49" charset="-128"/>
            </a:endParaRPr>
          </a:p>
        </p:txBody>
      </p:sp>
      <p:pic>
        <p:nvPicPr>
          <p:cNvPr id="6" name="図 5"/>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13949" y="4270881"/>
            <a:ext cx="1290274" cy="1592252"/>
          </a:xfrm>
          <a:prstGeom prst="rect">
            <a:avLst/>
          </a:prstGeom>
        </p:spPr>
      </p:pic>
    </p:spTree>
    <p:extLst>
      <p:ext uri="{BB962C8B-B14F-4D97-AF65-F5344CB8AC3E}">
        <p14:creationId xmlns:p14="http://schemas.microsoft.com/office/powerpoint/2010/main" val="37551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0008" y="283787"/>
            <a:ext cx="5109091"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申請するウェブサイトへの</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接続のしかた</a:t>
            </a:r>
          </a:p>
        </p:txBody>
      </p:sp>
      <p:sp>
        <p:nvSpPr>
          <p:cNvPr id="3" name="サブタイトル 2"/>
          <p:cNvSpPr>
            <a:spLocks noGrp="1"/>
          </p:cNvSpPr>
          <p:nvPr>
            <p:ph type="subTitle" idx="4294967295"/>
          </p:nvPr>
        </p:nvSpPr>
        <p:spPr>
          <a:xfrm>
            <a:off x="1774211" y="1792332"/>
            <a:ext cx="7046262" cy="2092881"/>
          </a:xfrm>
        </p:spPr>
        <p:txBody>
          <a:bodyPr vert="horz" wrap="square" lIns="91440" tIns="45720" rIns="91440" bIns="45720" rtlCol="0" anchor="t">
            <a:spAutoFit/>
          </a:bodyPr>
          <a:lstStyle/>
          <a:p>
            <a:pPr algn="just">
              <a:lnSpc>
                <a:spcPct val="100000"/>
              </a:lnSpc>
              <a:spcBef>
                <a:spcPts val="500"/>
              </a:spcBef>
            </a:pPr>
            <a:r>
              <a:rPr lang="ja-JP" altLang="en-US" dirty="0">
                <a:latin typeface="BIZ UDゴシック" panose="020B0400000000000000" pitchFamily="49" charset="-128"/>
                <a:ea typeface="BIZ UDゴシック" panose="020B0400000000000000" pitchFamily="49" charset="-128"/>
              </a:rPr>
              <a:t>マイナンバーカードは</a:t>
            </a:r>
            <a:r>
              <a:rPr lang="ja-JP" altLang="en-US" spc="-2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「個人番号カード交付申請書</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にあるＱＲコードを読取ることで申請を行います。</a:t>
            </a:r>
            <a:endParaRPr lang="en-US" altLang="ja-JP" dirty="0">
              <a:latin typeface="BIZ UDゴシック" panose="020B0400000000000000" pitchFamily="49" charset="-128"/>
              <a:ea typeface="BIZ UDゴシック" panose="020B0400000000000000" pitchFamily="49" charset="-128"/>
            </a:endParaRPr>
          </a:p>
          <a:p>
            <a:pPr algn="just" defTabSz="6816725">
              <a:lnSpc>
                <a:spcPct val="100000"/>
              </a:lnSpc>
              <a:spcBef>
                <a:spcPts val="1800"/>
              </a:spcBef>
            </a:pPr>
            <a:r>
              <a:rPr lang="ja-JP" altLang="en-US" dirty="0">
                <a:latin typeface="BIZ UDゴシック" panose="020B0400000000000000" pitchFamily="49" charset="-128"/>
                <a:ea typeface="BIZ UDゴシック" panose="020B0400000000000000" pitchFamily="49" charset="-128"/>
              </a:rPr>
              <a:t>読取りアプリには様々なものがありますので</a:t>
            </a:r>
            <a:r>
              <a:rPr lang="en-US" altLang="ja-JP" dirty="0">
                <a:latin typeface="BIZ UDゴシック" panose="020B0400000000000000" pitchFamily="49" charset="-128"/>
                <a:ea typeface="BIZ UDゴシック" panose="020B0400000000000000" pitchFamily="49" charset="-128"/>
              </a:rPr>
              <a:t>App</a:t>
            </a:r>
            <a:r>
              <a:rPr lang="ja-JP" altLang="en-US" dirty="0">
                <a:latin typeface="BIZ UDゴシック" panose="020B0400000000000000" pitchFamily="49" charset="-128"/>
                <a:ea typeface="BIZ UDゴシック" panose="020B0400000000000000" pitchFamily="49" charset="-128"/>
              </a:rPr>
              <a:t> </a:t>
            </a:r>
            <a:r>
              <a:rPr lang="en-US" altLang="ja-JP" dirty="0">
                <a:latin typeface="BIZ UDゴシック" panose="020B0400000000000000" pitchFamily="49" charset="-128"/>
                <a:ea typeface="BIZ UDゴシック" panose="020B0400000000000000" pitchFamily="49" charset="-128"/>
              </a:rPr>
              <a:t>Store</a:t>
            </a:r>
            <a:r>
              <a:rPr lang="ja-JP" altLang="en-US" dirty="0">
                <a:latin typeface="BIZ UDゴシック" panose="020B0400000000000000" pitchFamily="49" charset="-128"/>
                <a:ea typeface="BIZ UDゴシック" panose="020B0400000000000000" pitchFamily="49" charset="-128"/>
              </a:rPr>
              <a:t>からお好みのアプリをダウンロードしてお使いください。</a:t>
            </a:r>
            <a:endParaRPr lang="en-US" altLang="ja-JP" dirty="0">
              <a:latin typeface="BIZ UDゴシック" panose="020B0400000000000000" pitchFamily="49" charset="-128"/>
              <a:ea typeface="BIZ UDゴシック" panose="020B0400000000000000" pitchFamily="49" charset="-128"/>
            </a:endParaRPr>
          </a:p>
          <a:p>
            <a:pPr algn="just" defTabSz="6816725">
              <a:lnSpc>
                <a:spcPct val="100000"/>
              </a:lnSpc>
              <a:spcBef>
                <a:spcPts val="1800"/>
              </a:spcBef>
            </a:pPr>
            <a:r>
              <a:rPr lang="ja-JP" altLang="en-US" dirty="0">
                <a:latin typeface="BIZ UDゴシック" panose="020B0400000000000000" pitchFamily="49" charset="-128"/>
                <a:ea typeface="BIZ UDゴシック" panose="020B0400000000000000" pitchFamily="49" charset="-128"/>
              </a:rPr>
              <a:t>ここでは、</a:t>
            </a:r>
            <a:r>
              <a:rPr lang="en-US" altLang="ja-JP" dirty="0">
                <a:latin typeface="BIZ UDゴシック" panose="020B0400000000000000" pitchFamily="49" charset="-128"/>
                <a:ea typeface="BIZ UDゴシック" panose="020B0400000000000000" pitchFamily="49" charset="-128"/>
              </a:rPr>
              <a:t>iPhone</a:t>
            </a:r>
            <a:r>
              <a:rPr lang="ja-JP" altLang="en-US" dirty="0">
                <a:latin typeface="BIZ UDゴシック" panose="020B0400000000000000" pitchFamily="49" charset="-128"/>
                <a:ea typeface="BIZ UDゴシック" panose="020B0400000000000000" pitchFamily="49" charset="-128"/>
              </a:rPr>
              <a:t>のカメラ機能を使って説明します。</a:t>
            </a:r>
            <a:endParaRPr lang="ja-JP" altLang="en-US" sz="1200" dirty="0">
              <a:latin typeface="BIZ UDゴシック" panose="020B0400000000000000" pitchFamily="49" charset="-128"/>
              <a:ea typeface="BIZ UDゴシック" panose="020B0400000000000000" pitchFamily="49" charset="-128"/>
            </a:endParaRPr>
          </a:p>
        </p:txBody>
      </p:sp>
      <p:sp>
        <p:nvSpPr>
          <p:cNvPr id="8" name="Title Placeholder 1"/>
          <p:cNvSpPr txBox="1">
            <a:spLocks/>
          </p:cNvSpPr>
          <p:nvPr/>
        </p:nvSpPr>
        <p:spPr>
          <a:xfrm>
            <a:off x="540000" y="456141"/>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3-A</a:t>
            </a:r>
            <a:endParaRPr lang="en-US" sz="3600" dirty="0">
              <a:solidFill>
                <a:srgbClr val="009650"/>
              </a:solidFill>
              <a:latin typeface="BIZ UDゴシック" panose="020B0400000000000000" pitchFamily="49" charset="-128"/>
              <a:ea typeface="BIZ UDゴシック" panose="020B0400000000000000" pitchFamily="49" charset="-128"/>
            </a:endParaRPr>
          </a:p>
        </p:txBody>
      </p:sp>
      <p:cxnSp>
        <p:nvCxnSpPr>
          <p:cNvPr id="9" name="直線コネクタ 8"/>
          <p:cNvCxnSpPr/>
          <p:nvPr/>
        </p:nvCxnSpPr>
        <p:spPr>
          <a:xfrm>
            <a:off x="1692275" y="1274828"/>
            <a:ext cx="0"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310" y="4149100"/>
            <a:ext cx="1211213" cy="1964828"/>
          </a:xfrm>
          <a:prstGeom prst="rect">
            <a:avLst/>
          </a:prstGeom>
        </p:spPr>
      </p:pic>
    </p:spTree>
    <p:extLst>
      <p:ext uri="{BB962C8B-B14F-4D97-AF65-F5344CB8AC3E}">
        <p14:creationId xmlns:p14="http://schemas.microsoft.com/office/powerpoint/2010/main" val="34023771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カメラ機能」で｢個人番号カード交付申請書」にあるQRコードを読取り、上部に接続先アドレスが表示されている画面の画像"/>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8711" y="2340949"/>
            <a:ext cx="1839468" cy="3259912"/>
          </a:xfrm>
          <a:prstGeom prst="rect">
            <a:avLst/>
          </a:prstGeom>
        </p:spPr>
      </p:pic>
      <p:sp>
        <p:nvSpPr>
          <p:cNvPr id="3" name="サブタイトル 2"/>
          <p:cNvSpPr>
            <a:spLocks noGrp="1"/>
          </p:cNvSpPr>
          <p:nvPr>
            <p:ph type="subTitle" idx="4294967295"/>
          </p:nvPr>
        </p:nvSpPr>
        <p:spPr>
          <a:xfrm>
            <a:off x="524371" y="1347569"/>
            <a:ext cx="5416868" cy="830997"/>
          </a:xfrm>
        </p:spPr>
        <p:txBody>
          <a:bodyPr wrap="none">
            <a:spAutoFit/>
          </a:bodyPr>
          <a:lstStyle/>
          <a:p>
            <a:pPr>
              <a:lnSpc>
                <a:spcPct val="100000"/>
              </a:lnSpc>
              <a:spcBef>
                <a:spcPts val="0"/>
              </a:spcBef>
            </a:pPr>
            <a:r>
              <a:rPr lang="ja-JP" altLang="en-US" sz="2400" dirty="0">
                <a:latin typeface="BIZ UDゴシック" panose="020B0400000000000000" pitchFamily="49" charset="-128"/>
                <a:ea typeface="BIZ UDゴシック" panose="020B0400000000000000" pitchFamily="49" charset="-128"/>
              </a:rPr>
              <a:t>交付申請書のＱＲコードを読取り、</a:t>
            </a:r>
            <a:endParaRPr lang="en-US" altLang="ja-JP" sz="2400" dirty="0">
              <a:latin typeface="BIZ UDゴシック" panose="020B0400000000000000" pitchFamily="49" charset="-128"/>
              <a:ea typeface="BIZ UDゴシック" panose="020B0400000000000000" pitchFamily="49" charset="-128"/>
            </a:endParaRPr>
          </a:p>
          <a:p>
            <a:pPr>
              <a:lnSpc>
                <a:spcPct val="100000"/>
              </a:lnSpc>
              <a:spcBef>
                <a:spcPts val="0"/>
              </a:spcBef>
            </a:pPr>
            <a:r>
              <a:rPr lang="ja-JP" altLang="en-US" sz="2400" dirty="0">
                <a:latin typeface="BIZ UDゴシック" panose="020B0400000000000000" pitchFamily="49" charset="-128"/>
                <a:ea typeface="BIZ UDゴシック" panose="020B0400000000000000" pitchFamily="49" charset="-128"/>
              </a:rPr>
              <a:t>申請するホームページに接続します。</a:t>
            </a:r>
          </a:p>
        </p:txBody>
      </p:sp>
      <p:sp>
        <p:nvSpPr>
          <p:cNvPr id="25" name="タイトル 1"/>
          <p:cNvSpPr>
            <a:spLocks noGrp="1"/>
          </p:cNvSpPr>
          <p:nvPr>
            <p:ph type="ctrTitle"/>
          </p:nvPr>
        </p:nvSpPr>
        <p:spPr>
          <a:xfrm>
            <a:off x="1779205" y="277200"/>
            <a:ext cx="5109091"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申請するウェブサイトへの</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接続のしかた</a:t>
            </a:r>
          </a:p>
        </p:txBody>
      </p:sp>
      <p:sp>
        <p:nvSpPr>
          <p:cNvPr id="27" name="Title Placeholder 1"/>
          <p:cNvSpPr txBox="1">
            <a:spLocks/>
          </p:cNvSpPr>
          <p:nvPr/>
        </p:nvSpPr>
        <p:spPr>
          <a:xfrm>
            <a:off x="505100" y="455535"/>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3-A</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24" name="object 2">
            <a:extLst>
              <a:ext uri="{FF2B5EF4-FFF2-40B4-BE49-F238E27FC236}">
                <a16:creationId xmlns:a16="http://schemas.microsoft.com/office/drawing/2014/main" id="{56F55199-5B2C-43AB-8831-DF6BAED09D1E}"/>
              </a:ext>
            </a:extLst>
          </p:cNvPr>
          <p:cNvSpPr txBox="1"/>
          <p:nvPr/>
        </p:nvSpPr>
        <p:spPr>
          <a:xfrm>
            <a:off x="640559" y="2290576"/>
            <a:ext cx="3099999" cy="3844642"/>
          </a:xfrm>
          <a:prstGeom prst="rect">
            <a:avLst/>
          </a:prstGeom>
        </p:spPr>
        <p:txBody>
          <a:bodyPr vert="horz" wrap="square" lIns="0" tIns="12700" rIns="0" bIns="0" rtlCol="0">
            <a:spAutoFit/>
          </a:bodyPr>
          <a:lstStyle/>
          <a:p>
            <a:pPr marL="6350" marR="0" lvl="0" indent="-6350" algn="l" defTabSz="914400" rtl="0" eaLnBrk="1" fontAlgn="auto" latinLnBrk="0" hangingPunct="1">
              <a:spcBef>
                <a:spcPts val="0"/>
              </a:spcBef>
              <a:spcAft>
                <a:spcPts val="0"/>
              </a:spcAft>
              <a:buClrTx/>
              <a:buSzTx/>
              <a:buFontTx/>
              <a:buNone/>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❶</a:t>
            </a:r>
            <a:r>
              <a:rPr kumimoji="1" lang="ja-JP" altLang="en-US" sz="2800" b="1" i="0" u="none" strike="noStrike" kern="1200" cap="none" spc="-25"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 </a:t>
            </a:r>
            <a:endParaRPr kumimoji="1" lang="en-US" altLang="ja-JP" sz="2800" b="1" i="0" u="none" strike="noStrike" kern="1200" cap="none" spc="-25"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a:p>
            <a:pPr marL="6350" marR="0" lvl="0" indent="-6350" algn="l" defTabSz="914400" rtl="0" eaLnBrk="1" fontAlgn="auto" latinLnBrk="0" hangingPunct="1">
              <a:spcBef>
                <a:spcPts val="0"/>
              </a:spcBef>
              <a:spcAft>
                <a:spcPts val="0"/>
              </a:spcAft>
              <a:buClrTx/>
              <a:buSzTx/>
              <a:buFontTx/>
              <a:buNone/>
              <a:defRPr/>
            </a:pPr>
            <a:r>
              <a:rPr lang="en-US" altLang="ja-JP" sz="2000" b="1" spc="-5" dirty="0">
                <a:latin typeface="BIZ UDゴシック" panose="020B0400000000000000" pitchFamily="49" charset="-128"/>
                <a:ea typeface="BIZ UDゴシック" panose="020B0400000000000000" pitchFamily="49" charset="-128"/>
                <a:cs typeface="Meiryo" charset="-128"/>
              </a:rPr>
              <a:t>Siri</a:t>
            </a:r>
            <a:r>
              <a:rPr lang="ja-JP" altLang="en-US" sz="2000" b="1" spc="-5" dirty="0">
                <a:latin typeface="BIZ UDゴシック" panose="020B0400000000000000" pitchFamily="49" charset="-128"/>
                <a:ea typeface="BIZ UDゴシック" panose="020B0400000000000000" pitchFamily="49" charset="-128"/>
                <a:cs typeface="Meiryo" charset="-128"/>
              </a:rPr>
              <a:t>を起動して「カメラを開いて」と声をかけます。</a:t>
            </a: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6350" lvl="0" indent="-6350">
              <a:spcBef>
                <a:spcPts val="200"/>
              </a:spcBef>
              <a:defRPr/>
            </a:pPr>
            <a:r>
              <a:rPr kumimoji="1" lang="ja-JP" altLang="en-US"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カメラで</a:t>
            </a:r>
            <a:r>
              <a:rPr lang="en-US" altLang="ja-JP" sz="2000" b="1" spc="-16" dirty="0">
                <a:latin typeface="BIZ UDゴシック" panose="020B0400000000000000" pitchFamily="49" charset="-128"/>
                <a:ea typeface="BIZ UDゴシック" panose="020B0400000000000000" pitchFamily="49" charset="-128"/>
                <a:cs typeface="AoyagiKouzanFontT"/>
              </a:rPr>
              <a:t>｢</a:t>
            </a:r>
            <a:r>
              <a:rPr kumimoji="1" lang="ja-JP" altLang="en-US"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個</a:t>
            </a:r>
            <a:r>
              <a:rPr lang="ja-JP" altLang="en-US" sz="2000" b="1" dirty="0">
                <a:solidFill>
                  <a:prstClr val="black"/>
                </a:solidFill>
                <a:latin typeface="BIZ UDゴシック" panose="020B0400000000000000" pitchFamily="49" charset="-128"/>
                <a:ea typeface="BIZ UDゴシック" panose="020B0400000000000000" pitchFamily="49" charset="-128"/>
                <a:cs typeface="Meiryo" charset="-128"/>
              </a:rPr>
              <a:t>人</a:t>
            </a:r>
            <a:r>
              <a:rPr kumimoji="1" lang="ja-JP" altLang="en-US"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番号カード交付申請書</a:t>
            </a:r>
            <a:r>
              <a:rPr lang="ja-JP" altLang="en-US" sz="2000" b="1" spc="-750" dirty="0">
                <a:latin typeface="BIZ UDゴシック" panose="020B0400000000000000" pitchFamily="49" charset="-128"/>
                <a:ea typeface="BIZ UDゴシック" panose="020B0400000000000000" pitchFamily="49" charset="-128"/>
                <a:cs typeface="Meiryo" charset="-128"/>
              </a:rPr>
              <a:t>」</a:t>
            </a:r>
            <a:r>
              <a:rPr kumimoji="1" lang="ja-JP" altLang="en-US"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にあるＱＲコードを読取ります。</a:t>
            </a:r>
            <a:endParaRPr kumimoji="1" lang="en-US" altLang="ja-JP"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marL="6350" indent="-6350">
              <a:spcBef>
                <a:spcPts val="200"/>
              </a:spcBef>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❸</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6350" lvl="0" indent="-6350">
              <a:spcBef>
                <a:spcPts val="200"/>
              </a:spcBef>
              <a:defRPr/>
            </a:pPr>
            <a:r>
              <a:rPr kumimoji="1" lang="ja-JP" altLang="en-US"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画面上部に表示された接続先アドレスをタッチし、タップして開きます。</a:t>
            </a:r>
            <a:endParaRPr kumimoji="1" lang="en-US" altLang="ja-JP" sz="2000"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p:txBody>
      </p:sp>
      <p:sp>
        <p:nvSpPr>
          <p:cNvPr id="29" name="Text Box 497">
            <a:extLst>
              <a:ext uri="{FF2B5EF4-FFF2-40B4-BE49-F238E27FC236}">
                <a16:creationId xmlns:a16="http://schemas.microsoft.com/office/drawing/2014/main" id="{782052D7-30A5-4B71-A44A-33AF1D536362}"/>
              </a:ext>
            </a:extLst>
          </p:cNvPr>
          <p:cNvSpPr txBox="1">
            <a:spLocks noChangeArrowheads="1"/>
          </p:cNvSpPr>
          <p:nvPr/>
        </p:nvSpPr>
        <p:spPr bwMode="auto">
          <a:xfrm>
            <a:off x="6517254" y="5598773"/>
            <a:ext cx="2196000" cy="651166"/>
          </a:xfrm>
          <a:prstGeom prst="rect">
            <a:avLst/>
          </a:prstGeom>
          <a:noFill/>
          <a:ln>
            <a:noFill/>
          </a:ln>
        </p:spPr>
        <p:txBody>
          <a:bodyPr rot="0" vert="horz" wrap="square" lIns="91440" tIns="45720" rIns="91440" bIns="45720" anchor="t" anchorCtr="0" upright="1">
            <a:noAutofit/>
          </a:bodyPr>
          <a:lstStyle/>
          <a:p>
            <a:r>
              <a:rPr lang="ja-JP" altLang="en-US" sz="1400" b="1" kern="100" dirty="0">
                <a:effectLst/>
                <a:latin typeface="BIZ UDゴシック" panose="020B0400000000000000" pitchFamily="49" charset="-128"/>
                <a:ea typeface="BIZ UDゴシック" panose="020B0400000000000000" pitchFamily="49" charset="-128"/>
                <a:cs typeface="Meiryo" charset="-128"/>
              </a:rPr>
              <a:t>撮影画面に</a:t>
            </a:r>
            <a:r>
              <a:rPr lang="en-US" altLang="ja-JP" sz="1400" b="1" kern="100" dirty="0">
                <a:effectLst/>
                <a:latin typeface="BIZ UDゴシック" panose="020B0400000000000000" pitchFamily="49" charset="-128"/>
                <a:ea typeface="BIZ UDゴシック" panose="020B0400000000000000" pitchFamily="49" charset="-128"/>
                <a:cs typeface="Meiryo" charset="-128"/>
              </a:rPr>
              <a:t>QR</a:t>
            </a:r>
            <a:r>
              <a:rPr lang="ja-JP" sz="1400" b="1" kern="100" dirty="0">
                <a:effectLst/>
                <a:latin typeface="BIZ UDゴシック" panose="020B0400000000000000" pitchFamily="49" charset="-128"/>
                <a:ea typeface="BIZ UDゴシック" panose="020B0400000000000000" pitchFamily="49" charset="-128"/>
                <a:cs typeface="Meiryo" charset="-128"/>
              </a:rPr>
              <a:t>コードを</a:t>
            </a:r>
            <a:endParaRPr lang="en-US" altLang="ja-JP" sz="1400" b="1" kern="100" dirty="0">
              <a:effectLst/>
              <a:latin typeface="BIZ UDゴシック" panose="020B0400000000000000" pitchFamily="49" charset="-128"/>
              <a:ea typeface="BIZ UDゴシック" panose="020B0400000000000000" pitchFamily="49" charset="-128"/>
              <a:cs typeface="Meiryo" charset="-128"/>
            </a:endParaRPr>
          </a:p>
          <a:p>
            <a:r>
              <a:rPr lang="ja-JP" altLang="en-US" sz="1400" b="1" kern="100" dirty="0">
                <a:effectLst/>
                <a:latin typeface="BIZ UDゴシック" panose="020B0400000000000000" pitchFamily="49" charset="-128"/>
                <a:ea typeface="BIZ UDゴシック" panose="020B0400000000000000" pitchFamily="49" charset="-128"/>
                <a:cs typeface="Meiryo" charset="-128"/>
              </a:rPr>
              <a:t>入れ、表示された</a:t>
            </a:r>
            <a:r>
              <a:rPr lang="en-US" altLang="ja-JP" sz="1400" b="1" kern="100" dirty="0">
                <a:effectLst/>
                <a:latin typeface="BIZ UDゴシック" panose="020B0400000000000000" pitchFamily="49" charset="-128"/>
                <a:ea typeface="BIZ UDゴシック" panose="020B0400000000000000" pitchFamily="49" charset="-128"/>
                <a:cs typeface="Meiryo" charset="-128"/>
              </a:rPr>
              <a:t>URL</a:t>
            </a:r>
            <a:r>
              <a:rPr lang="ja-JP" sz="1400" b="1" kern="100" dirty="0">
                <a:effectLst/>
                <a:latin typeface="BIZ UDゴシック" panose="020B0400000000000000" pitchFamily="49" charset="-128"/>
                <a:ea typeface="BIZ UDゴシック" panose="020B0400000000000000" pitchFamily="49" charset="-128"/>
                <a:cs typeface="Meiryo" charset="-128"/>
              </a:rPr>
              <a:t>を</a:t>
            </a:r>
            <a:endParaRPr lang="en-US" altLang="ja-JP" sz="1400" b="1" kern="100" dirty="0">
              <a:effectLst/>
              <a:latin typeface="BIZ UDゴシック" panose="020B0400000000000000" pitchFamily="49" charset="-128"/>
              <a:ea typeface="BIZ UDゴシック" panose="020B0400000000000000" pitchFamily="49" charset="-128"/>
              <a:cs typeface="Meiryo" charset="-128"/>
            </a:endParaRPr>
          </a:p>
          <a:p>
            <a:r>
              <a:rPr lang="ja-JP" sz="1400" b="1" kern="100" dirty="0">
                <a:effectLst/>
                <a:latin typeface="BIZ UDゴシック" panose="020B0400000000000000" pitchFamily="49" charset="-128"/>
                <a:ea typeface="BIZ UDゴシック" panose="020B0400000000000000" pitchFamily="49" charset="-128"/>
                <a:cs typeface="Meiryo" charset="-128"/>
              </a:rPr>
              <a:t>タップ</a:t>
            </a:r>
            <a:r>
              <a:rPr lang="ja-JP" altLang="en-US" sz="1400" b="1" kern="100" dirty="0">
                <a:effectLst/>
                <a:latin typeface="BIZ UDゴシック" panose="020B0400000000000000" pitchFamily="49" charset="-128"/>
                <a:ea typeface="BIZ UDゴシック" panose="020B0400000000000000" pitchFamily="49" charset="-128"/>
                <a:cs typeface="Meiryo" charset="-128"/>
              </a:rPr>
              <a:t>して開く</a:t>
            </a:r>
            <a:endParaRPr lang="ja-JP" sz="1400"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sp>
        <p:nvSpPr>
          <p:cNvPr id="39" name="正方形/長方形 38"/>
          <p:cNvSpPr/>
          <p:nvPr/>
        </p:nvSpPr>
        <p:spPr>
          <a:xfrm>
            <a:off x="7048665" y="3264310"/>
            <a:ext cx="900000" cy="900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0" name="正方形/長方形 39"/>
          <p:cNvSpPr/>
          <p:nvPr/>
        </p:nvSpPr>
        <p:spPr>
          <a:xfrm>
            <a:off x="6553830" y="2290576"/>
            <a:ext cx="1929231" cy="6761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13" name="直線矢印コネクタ 12">
            <a:extLst>
              <a:ext uri="{FF2B5EF4-FFF2-40B4-BE49-F238E27FC236}">
                <a16:creationId xmlns:a16="http://schemas.microsoft.com/office/drawing/2014/main" id="{C3B02DD2-B958-4386-BB31-6C0F4F36C3F3}"/>
              </a:ext>
            </a:extLst>
          </p:cNvPr>
          <p:cNvCxnSpPr>
            <a:cxnSpLocks/>
          </p:cNvCxnSpPr>
          <p:nvPr/>
        </p:nvCxnSpPr>
        <p:spPr>
          <a:xfrm flipV="1">
            <a:off x="6517254" y="3722021"/>
            <a:ext cx="436187" cy="315111"/>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object 5" descr="スマートフォンのホーム画面の画像">
            <a:extLst>
              <a:ext uri="{FF2B5EF4-FFF2-40B4-BE49-F238E27FC236}">
                <a16:creationId xmlns:a16="http://schemas.microsoft.com/office/drawing/2014/main" id="{114B310D-3688-44BB-81B2-8AC9CD448100}"/>
              </a:ext>
            </a:extLst>
          </p:cNvPr>
          <p:cNvSpPr/>
          <p:nvPr/>
        </p:nvSpPr>
        <p:spPr>
          <a:xfrm>
            <a:off x="4333750" y="2340949"/>
            <a:ext cx="1782898" cy="3181970"/>
          </a:xfrm>
          <a:prstGeom prst="rect">
            <a:avLst/>
          </a:prstGeom>
          <a:blipFill>
            <a:blip r:embed="rId4" cstate="print"/>
            <a:stretch>
              <a:fillRect/>
            </a:stretch>
          </a:blipFill>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26" name="正方形/長方形 25">
            <a:extLst>
              <a:ext uri="{FF2B5EF4-FFF2-40B4-BE49-F238E27FC236}">
                <a16:creationId xmlns:a16="http://schemas.microsoft.com/office/drawing/2014/main" id="{2CD1F143-5929-42EE-89A4-ADDEFB0DB8CF}"/>
              </a:ext>
            </a:extLst>
          </p:cNvPr>
          <p:cNvSpPr/>
          <p:nvPr/>
        </p:nvSpPr>
        <p:spPr>
          <a:xfrm>
            <a:off x="5633528" y="2394590"/>
            <a:ext cx="452847" cy="54048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cxnSp>
        <p:nvCxnSpPr>
          <p:cNvPr id="6" name="直線矢印コネクタ 5">
            <a:extLst>
              <a:ext uri="{FF2B5EF4-FFF2-40B4-BE49-F238E27FC236}">
                <a16:creationId xmlns:a16="http://schemas.microsoft.com/office/drawing/2014/main" id="{3C505A57-18EA-49C5-89ED-875491163EAE}"/>
              </a:ext>
            </a:extLst>
          </p:cNvPr>
          <p:cNvCxnSpPr>
            <a:cxnSpLocks/>
          </p:cNvCxnSpPr>
          <p:nvPr/>
        </p:nvCxnSpPr>
        <p:spPr>
          <a:xfrm flipH="1">
            <a:off x="7520016" y="1927458"/>
            <a:ext cx="220336" cy="33793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1210A83C-5568-42B7-A19A-E424B6A8C35C}"/>
              </a:ext>
            </a:extLst>
          </p:cNvPr>
          <p:cNvSpPr/>
          <p:nvPr/>
        </p:nvSpPr>
        <p:spPr>
          <a:xfrm>
            <a:off x="6754681" y="2582387"/>
            <a:ext cx="360040" cy="8418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41" name="図形グループ 40"/>
          <p:cNvGrpSpPr/>
          <p:nvPr/>
        </p:nvGrpSpPr>
        <p:grpSpPr>
          <a:xfrm>
            <a:off x="6209174" y="4017807"/>
            <a:ext cx="296586" cy="293005"/>
            <a:chOff x="3546641" y="3995693"/>
            <a:chExt cx="296586" cy="293005"/>
          </a:xfrm>
        </p:grpSpPr>
        <p:sp>
          <p:nvSpPr>
            <p:cNvPr id="42" name="円/楕円 41"/>
            <p:cNvSpPr/>
            <p:nvPr/>
          </p:nvSpPr>
          <p:spPr>
            <a:xfrm>
              <a:off x="3547872"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3" name="フリーフォーム 42"/>
            <p:cNvSpPr/>
            <p:nvPr/>
          </p:nvSpPr>
          <p:spPr>
            <a:xfrm>
              <a:off x="3546641" y="3995693"/>
              <a:ext cx="296586" cy="293005"/>
            </a:xfrm>
            <a:custGeom>
              <a:avLst/>
              <a:gdLst/>
              <a:ahLst/>
              <a:cxnLst/>
              <a:rect l="l" t="t" r="r" b="b"/>
              <a:pathLst>
                <a:path w="296586" h="293005">
                  <a:moveTo>
                    <a:pt x="143572" y="44927"/>
                  </a:moveTo>
                  <a:cubicBezTo>
                    <a:pt x="124582" y="44927"/>
                    <a:pt x="106024" y="49974"/>
                    <a:pt x="87902" y="60066"/>
                  </a:cubicBezTo>
                  <a:lnTo>
                    <a:pt x="87902" y="96366"/>
                  </a:lnTo>
                  <a:lnTo>
                    <a:pt x="91971" y="96041"/>
                  </a:lnTo>
                  <a:cubicBezTo>
                    <a:pt x="96746" y="92894"/>
                    <a:pt x="103637" y="89855"/>
                    <a:pt x="112644" y="86925"/>
                  </a:cubicBezTo>
                  <a:cubicBezTo>
                    <a:pt x="123279" y="83452"/>
                    <a:pt x="132612" y="81716"/>
                    <a:pt x="140643" y="81716"/>
                  </a:cubicBezTo>
                  <a:cubicBezTo>
                    <a:pt x="157029" y="81716"/>
                    <a:pt x="165222" y="88715"/>
                    <a:pt x="165222" y="102715"/>
                  </a:cubicBezTo>
                  <a:cubicBezTo>
                    <a:pt x="165222" y="111071"/>
                    <a:pt x="162726" y="119427"/>
                    <a:pt x="157734" y="127783"/>
                  </a:cubicBezTo>
                  <a:cubicBezTo>
                    <a:pt x="152960" y="135705"/>
                    <a:pt x="144386" y="146231"/>
                    <a:pt x="132015" y="159362"/>
                  </a:cubicBezTo>
                  <a:cubicBezTo>
                    <a:pt x="120837" y="171083"/>
                    <a:pt x="113675" y="178570"/>
                    <a:pt x="110528" y="181826"/>
                  </a:cubicBezTo>
                  <a:cubicBezTo>
                    <a:pt x="103040" y="189205"/>
                    <a:pt x="94196" y="197182"/>
                    <a:pt x="83995" y="205755"/>
                  </a:cubicBezTo>
                  <a:lnTo>
                    <a:pt x="83995" y="240102"/>
                  </a:lnTo>
                  <a:lnTo>
                    <a:pt x="213568" y="240102"/>
                  </a:lnTo>
                  <a:lnTo>
                    <a:pt x="213568" y="205755"/>
                  </a:lnTo>
                  <a:lnTo>
                    <a:pt x="137224" y="205755"/>
                  </a:lnTo>
                  <a:cubicBezTo>
                    <a:pt x="150681" y="193492"/>
                    <a:pt x="162455" y="182260"/>
                    <a:pt x="172548" y="172059"/>
                  </a:cubicBezTo>
                  <a:cubicBezTo>
                    <a:pt x="185570" y="158928"/>
                    <a:pt x="194523" y="148239"/>
                    <a:pt x="199406" y="139991"/>
                  </a:cubicBezTo>
                  <a:cubicBezTo>
                    <a:pt x="206460" y="128271"/>
                    <a:pt x="209987" y="115412"/>
                    <a:pt x="209987" y="101412"/>
                  </a:cubicBezTo>
                  <a:cubicBezTo>
                    <a:pt x="209987" y="84483"/>
                    <a:pt x="203910" y="70837"/>
                    <a:pt x="191756" y="60473"/>
                  </a:cubicBezTo>
                  <a:cubicBezTo>
                    <a:pt x="179601" y="50109"/>
                    <a:pt x="163540" y="44927"/>
                    <a:pt x="143572" y="44927"/>
                  </a:cubicBezTo>
                  <a:close/>
                  <a:moveTo>
                    <a:pt x="148619" y="0"/>
                  </a:moveTo>
                  <a:cubicBezTo>
                    <a:pt x="189422" y="0"/>
                    <a:pt x="224285" y="14162"/>
                    <a:pt x="253205" y="42486"/>
                  </a:cubicBezTo>
                  <a:cubicBezTo>
                    <a:pt x="282126" y="70810"/>
                    <a:pt x="296586" y="105211"/>
                    <a:pt x="296586" y="145689"/>
                  </a:cubicBezTo>
                  <a:cubicBezTo>
                    <a:pt x="296586"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4" name="図形グループ 43"/>
          <p:cNvGrpSpPr/>
          <p:nvPr/>
        </p:nvGrpSpPr>
        <p:grpSpPr>
          <a:xfrm>
            <a:off x="6252608" y="1636497"/>
            <a:ext cx="296587" cy="293005"/>
            <a:chOff x="2897417" y="3995693"/>
            <a:chExt cx="296587" cy="293005"/>
          </a:xfrm>
        </p:grpSpPr>
        <p:sp>
          <p:nvSpPr>
            <p:cNvPr id="45" name="円/楕円 44"/>
            <p:cNvSpPr/>
            <p:nvPr/>
          </p:nvSpPr>
          <p:spPr>
            <a:xfrm>
              <a:off x="2898648" y="3996395"/>
              <a:ext cx="291600" cy="29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9650"/>
                </a:solidFill>
                <a:latin typeface="BIZ UDゴシック" panose="020B0400000000000000" pitchFamily="49" charset="-128"/>
                <a:ea typeface="BIZ UDゴシック" panose="020B0400000000000000" pitchFamily="49" charset="-128"/>
              </a:endParaRPr>
            </a:p>
          </p:txBody>
        </p:sp>
        <p:sp>
          <p:nvSpPr>
            <p:cNvPr id="46" name="テキスト ボックス 45"/>
            <p:cNvSpPr txBox="1"/>
            <p:nvPr/>
          </p:nvSpPr>
          <p:spPr>
            <a:xfrm>
              <a:off x="2897417" y="3995693"/>
              <a:ext cx="296587" cy="293005"/>
            </a:xfrm>
            <a:custGeom>
              <a:avLst/>
              <a:gdLst/>
              <a:ahLst/>
              <a:cxnLst/>
              <a:rect l="l" t="t" r="r" b="b"/>
              <a:pathLst>
                <a:path w="296587" h="293005">
                  <a:moveTo>
                    <a:pt x="130550" y="49974"/>
                  </a:moveTo>
                  <a:cubicBezTo>
                    <a:pt x="129356" y="59415"/>
                    <a:pt x="125070" y="65709"/>
                    <a:pt x="117690" y="68856"/>
                  </a:cubicBezTo>
                  <a:cubicBezTo>
                    <a:pt x="112373" y="71135"/>
                    <a:pt x="103203" y="72275"/>
                    <a:pt x="90180" y="72275"/>
                  </a:cubicBezTo>
                  <a:lnTo>
                    <a:pt x="90180" y="100598"/>
                  </a:lnTo>
                  <a:lnTo>
                    <a:pt x="124202" y="100598"/>
                  </a:lnTo>
                  <a:lnTo>
                    <a:pt x="124202" y="209336"/>
                  </a:lnTo>
                  <a:lnTo>
                    <a:pt x="90180" y="209336"/>
                  </a:lnTo>
                  <a:lnTo>
                    <a:pt x="90180" y="240753"/>
                  </a:lnTo>
                  <a:lnTo>
                    <a:pt x="200546" y="240753"/>
                  </a:lnTo>
                  <a:lnTo>
                    <a:pt x="200546" y="209336"/>
                  </a:lnTo>
                  <a:lnTo>
                    <a:pt x="167176" y="209336"/>
                  </a:lnTo>
                  <a:lnTo>
                    <a:pt x="167176" y="49974"/>
                  </a:lnTo>
                  <a:close/>
                  <a:moveTo>
                    <a:pt x="148619" y="0"/>
                  </a:moveTo>
                  <a:cubicBezTo>
                    <a:pt x="189423" y="0"/>
                    <a:pt x="224285" y="14162"/>
                    <a:pt x="253206" y="42486"/>
                  </a:cubicBezTo>
                  <a:cubicBezTo>
                    <a:pt x="282126" y="70810"/>
                    <a:pt x="296587" y="105211"/>
                    <a:pt x="296587" y="145689"/>
                  </a:cubicBezTo>
                  <a:cubicBezTo>
                    <a:pt x="296587" y="186275"/>
                    <a:pt x="282045" y="220975"/>
                    <a:pt x="252961" y="249787"/>
                  </a:cubicBezTo>
                  <a:cubicBezTo>
                    <a:pt x="223878" y="278599"/>
                    <a:pt x="188988" y="293005"/>
                    <a:pt x="148293" y="293005"/>
                  </a:cubicBezTo>
                  <a:cubicBezTo>
                    <a:pt x="107598" y="293005"/>
                    <a:pt x="72709" y="278599"/>
                    <a:pt x="43625" y="249787"/>
                  </a:cubicBezTo>
                  <a:cubicBezTo>
                    <a:pt x="14542" y="220975"/>
                    <a:pt x="0" y="186275"/>
                    <a:pt x="0" y="145689"/>
                  </a:cubicBezTo>
                  <a:cubicBezTo>
                    <a:pt x="0" y="105211"/>
                    <a:pt x="14542" y="70810"/>
                    <a:pt x="43625" y="42486"/>
                  </a:cubicBezTo>
                  <a:cubicBezTo>
                    <a:pt x="72709" y="14162"/>
                    <a:pt x="107706" y="0"/>
                    <a:pt x="148619" y="0"/>
                  </a:cubicBezTo>
                  <a:close/>
                </a:path>
              </a:pathLst>
            </a:custGeom>
            <a:solidFill>
              <a:srgbClr val="0096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600" b="1">
                <a:solidFill>
                  <a:srgbClr val="009650"/>
                </a:solidFill>
                <a:latin typeface="BIZ UDゴシック" panose="020B0400000000000000" pitchFamily="49" charset="-128"/>
                <a:ea typeface="BIZ UDゴシック" panose="020B0400000000000000" pitchFamily="49" charset="-128"/>
                <a:cs typeface="Meiryo" charset="-128"/>
              </a:endParaRPr>
            </a:p>
          </p:txBody>
        </p:sp>
      </p:grpSp>
      <p:cxnSp>
        <p:nvCxnSpPr>
          <p:cNvPr id="5" name="直線矢印コネクタ 4">
            <a:extLst>
              <a:ext uri="{FF2B5EF4-FFF2-40B4-BE49-F238E27FC236}">
                <a16:creationId xmlns:a16="http://schemas.microsoft.com/office/drawing/2014/main" id="{2BFBAF04-BE5B-4E5F-8B7F-011B42087311}"/>
              </a:ext>
            </a:extLst>
          </p:cNvPr>
          <p:cNvCxnSpPr>
            <a:cxnSpLocks/>
          </p:cNvCxnSpPr>
          <p:nvPr/>
        </p:nvCxnSpPr>
        <p:spPr>
          <a:xfrm flipH="1">
            <a:off x="6043084" y="1929502"/>
            <a:ext cx="292635" cy="41036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E8D6563F-ED27-8CE0-CE3E-862AEB8378C8}"/>
              </a:ext>
            </a:extLst>
          </p:cNvPr>
          <p:cNvSpPr txBox="1"/>
          <p:nvPr/>
        </p:nvSpPr>
        <p:spPr>
          <a:xfrm>
            <a:off x="7650573" y="1515737"/>
            <a:ext cx="546871" cy="461665"/>
          </a:xfrm>
          <a:prstGeom prst="rect">
            <a:avLst/>
          </a:prstGeom>
          <a:noFill/>
        </p:spPr>
        <p:txBody>
          <a:bodyPr wrap="square" rtlCol="0">
            <a:spAutoFit/>
          </a:bodyPr>
          <a:lstStyle/>
          <a:p>
            <a:r>
              <a:rPr kumimoji="1" lang="ja-JP" altLang="en-US" sz="2400" b="1" dirty="0">
                <a:solidFill>
                  <a:srgbClr val="009650"/>
                </a:solidFill>
                <a:latin typeface="BIZ UDゴシック" panose="020B0400000000000000" pitchFamily="49" charset="-128"/>
                <a:ea typeface="BIZ UDゴシック" panose="020B0400000000000000" pitchFamily="49" charset="-128"/>
              </a:rPr>
              <a:t>❸</a:t>
            </a:r>
          </a:p>
        </p:txBody>
      </p:sp>
    </p:spTree>
    <p:extLst>
      <p:ext uri="{BB962C8B-B14F-4D97-AF65-F5344CB8AC3E}">
        <p14:creationId xmlns:p14="http://schemas.microsoft.com/office/powerpoint/2010/main" val="1381969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テキスト ボックス 26"/>
          <p:cNvSpPr txBox="1"/>
          <p:nvPr/>
        </p:nvSpPr>
        <p:spPr>
          <a:xfrm>
            <a:off x="496590" y="1377914"/>
            <a:ext cx="3238511" cy="4734629"/>
          </a:xfrm>
          <a:prstGeom prst="rect">
            <a:avLst/>
          </a:prstGeom>
          <a:noFill/>
        </p:spPr>
        <p:txBody>
          <a:bodyPr wrap="square" lIns="91440" tIns="45720" rIns="91440" bIns="45720" rtlCol="0" anchor="t">
            <a:spAutoFit/>
          </a:bodyPr>
          <a:lstStyle/>
          <a:p>
            <a:pPr algn="just"/>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b="1" dirty="0">
                <a:latin typeface="BIZ UDゴシック" panose="020B0400000000000000" pitchFamily="49" charset="-128"/>
                <a:ea typeface="BIZ UDゴシック" panose="020B0400000000000000" pitchFamily="49" charset="-128"/>
                <a:cs typeface="Meiryo" charset="-128"/>
              </a:rPr>
              <a:t> </a:t>
            </a:r>
            <a:endParaRPr lang="en-US" altLang="ja-JP" b="1" dirty="0">
              <a:latin typeface="BIZ UDゴシック" panose="020B0400000000000000" pitchFamily="49" charset="-128"/>
              <a:ea typeface="BIZ UDゴシック" panose="020B0400000000000000" pitchFamily="49" charset="-128"/>
              <a:cs typeface="Meiryo" charset="-128"/>
            </a:endParaRPr>
          </a:p>
          <a:p>
            <a:pPr algn="just"/>
            <a:r>
              <a:rPr lang="ja-JP" altLang="en-US" b="1" dirty="0">
                <a:latin typeface="BIZ UDゴシック" panose="020B0400000000000000" pitchFamily="49" charset="-128"/>
                <a:ea typeface="BIZ UDゴシック" panose="020B0400000000000000" pitchFamily="49" charset="-128"/>
                <a:cs typeface="Meiryo" charset="-128"/>
              </a:rPr>
              <a:t>利用者規約が表示されますので、内容を確認してください</a:t>
            </a:r>
            <a:endParaRPr lang="en-US" altLang="ja-JP" b="1" dirty="0">
              <a:latin typeface="BIZ UDゴシック" panose="020B0400000000000000" pitchFamily="49" charset="-128"/>
              <a:ea typeface="BIZ UDゴシック" panose="020B0400000000000000" pitchFamily="49" charset="-128"/>
              <a:cs typeface="Meiryo" charset="-128"/>
            </a:endParaRPr>
          </a:p>
          <a:p>
            <a:pPr marR="0" lvl="0" algn="just" defTabSz="914400" rtl="0" eaLnBrk="1" fontAlgn="auto" latinLnBrk="0" hangingPunct="1">
              <a:lnSpc>
                <a:spcPct val="100000"/>
              </a:lnSpc>
              <a:spcBef>
                <a:spcPts val="1200"/>
              </a:spcBef>
              <a:spcAft>
                <a:spcPts val="0"/>
              </a:spcAft>
              <a:buClrTx/>
              <a:buSzTx/>
              <a:buFontTx/>
              <a:buNone/>
              <a:tabLst/>
              <a:defRPr/>
            </a:pPr>
            <a:r>
              <a:rPr kumimoji="1" lang="ja-JP" altLang="en-US"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rPr>
              <a:t>❷</a:t>
            </a:r>
            <a:endParaRPr kumimoji="1" lang="en-US" altLang="ja-JP" sz="2800" b="1" i="0" u="none" strike="noStrike" kern="1200" cap="none" spc="0" normalizeH="0" baseline="0" noProof="0" dirty="0">
              <a:ln>
                <a:noFill/>
              </a:ln>
              <a:solidFill>
                <a:srgbClr val="009650"/>
              </a:solidFill>
              <a:effectLst/>
              <a:uLnTx/>
              <a:uFillTx/>
              <a:latin typeface="BIZ UDゴシック" panose="020B0400000000000000" pitchFamily="49" charset="-128"/>
              <a:ea typeface="BIZ UDゴシック" panose="020B0400000000000000" pitchFamily="49" charset="-128"/>
              <a:cs typeface="Meiryo" charset="-128"/>
            </a:endParaRPr>
          </a:p>
          <a:p>
            <a:pPr marR="0" lvl="0" algn="just" defTabSz="914400" rtl="0" eaLnBrk="1" fontAlgn="auto" latinLnBrk="0" hangingPunct="1">
              <a:lnSpc>
                <a:spcPct val="100000"/>
              </a:lnSpc>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利用者確認をチェックし、タッチやスワイプで</a:t>
            </a:r>
            <a:r>
              <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確認</a:t>
            </a:r>
            <a:r>
              <a:rPr kumimoji="1" lang="en-US" altLang="ja-JP"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a:t>
            </a:r>
            <a:r>
              <a:rPr kumimoji="1"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rPr>
              <a:t>を選んでダブルタップします。</a:t>
            </a:r>
            <a:endParaRPr lang="en-US" altLang="ja-JP" b="1" dirty="0">
              <a:solidFill>
                <a:prstClr val="black"/>
              </a:solidFill>
              <a:latin typeface="BIZ UDゴシック" panose="020B0400000000000000" pitchFamily="49" charset="-128"/>
              <a:ea typeface="BIZ UDゴシック" panose="020B0400000000000000" pitchFamily="49" charset="-128"/>
              <a:cs typeface="Meiryo" charset="-128"/>
            </a:endParaRPr>
          </a:p>
          <a:p>
            <a:pPr marR="0" lvl="0" algn="just" defTabSz="914400" rtl="0" eaLnBrk="1" fontAlgn="auto" latinLnBrk="0" hangingPunct="1">
              <a:lnSpc>
                <a:spcPct val="100000"/>
              </a:lnSpc>
              <a:spcAft>
                <a:spcPts val="0"/>
              </a:spcAft>
              <a:buClrTx/>
              <a:buSzTx/>
              <a:buFontTx/>
              <a:buNone/>
              <a:tabLst/>
              <a:defRPr/>
            </a:pPr>
            <a:endParaRPr lang="ja-JP" altLang="en-US" b="1"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cs typeface="Meiryo" charset="-128"/>
            </a:endParaRPr>
          </a:p>
          <a:p>
            <a:pPr algn="just">
              <a:spcBef>
                <a:spcPts val="200"/>
              </a:spcBef>
              <a:defRPr/>
            </a:pPr>
            <a:r>
              <a:rPr lang="ja-JP" altLang="en-US" b="1" dirty="0">
                <a:latin typeface="BIZ UDゴシック" panose="020B0400000000000000" pitchFamily="49" charset="-128"/>
                <a:ea typeface="BIZ UDゴシック" panose="020B0400000000000000" pitchFamily="49" charset="-128"/>
                <a:cs typeface="Meiryo" charset="-128"/>
              </a:rPr>
              <a:t>※このページでは、Voice Overを使用していると、利用確認のチェックボックスにチェックを入れることができない仕様となっています。VoiceOverを使用している方はサポートが必要です。</a:t>
            </a:r>
          </a:p>
        </p:txBody>
      </p:sp>
      <p:cxnSp>
        <p:nvCxnSpPr>
          <p:cNvPr id="41" name="カギ線コネクタ 40"/>
          <p:cNvCxnSpPr>
            <a:cxnSpLocks/>
            <a:endCxn id="30" idx="1"/>
          </p:cNvCxnSpPr>
          <p:nvPr/>
        </p:nvCxnSpPr>
        <p:spPr>
          <a:xfrm flipV="1">
            <a:off x="6323928" y="4996016"/>
            <a:ext cx="380603" cy="121628"/>
          </a:xfrm>
          <a:prstGeom prst="bentConnector3">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タイトル 1"/>
          <p:cNvSpPr>
            <a:spLocks noGrp="1"/>
          </p:cNvSpPr>
          <p:nvPr>
            <p:ph type="ctrTitle"/>
          </p:nvPr>
        </p:nvSpPr>
        <p:spPr>
          <a:xfrm>
            <a:off x="1728000" y="540000"/>
            <a:ext cx="3467616"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利用者規約の確認</a:t>
            </a:r>
          </a:p>
        </p:txBody>
      </p:sp>
      <p:sp>
        <p:nvSpPr>
          <p:cNvPr id="20" name="Title Placeholder 1"/>
          <p:cNvSpPr txBox="1">
            <a:spLocks/>
          </p:cNvSpPr>
          <p:nvPr/>
        </p:nvSpPr>
        <p:spPr>
          <a:xfrm>
            <a:off x="540000" y="490435"/>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3-B</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26" name="object 13"/>
          <p:cNvSpPr txBox="1"/>
          <p:nvPr/>
        </p:nvSpPr>
        <p:spPr>
          <a:xfrm>
            <a:off x="6620885" y="5304231"/>
            <a:ext cx="2341817" cy="243257"/>
          </a:xfrm>
          <a:prstGeom prst="rect">
            <a:avLst/>
          </a:prstGeom>
        </p:spPr>
        <p:txBody>
          <a:bodyPr vert="horz" wrap="square" lIns="0" tIns="27544" rIns="0" bIns="0" rtlCol="0">
            <a:spAutoFit/>
          </a:bodyPr>
          <a:lstStyle/>
          <a:p>
            <a:pPr marL="11976">
              <a:spcBef>
                <a:spcPts val="1014"/>
              </a:spcBef>
            </a:pPr>
            <a:r>
              <a:rPr sz="1400" b="1" spc="9" dirty="0">
                <a:latin typeface="BIZ UDゴシック" panose="020B0400000000000000" pitchFamily="49" charset="-128"/>
                <a:ea typeface="BIZ UDゴシック" panose="020B0400000000000000" pitchFamily="49" charset="-128"/>
                <a:cs typeface="Meiryo" charset="-128"/>
              </a:rPr>
              <a:t>「</a:t>
            </a:r>
            <a:r>
              <a:rPr sz="1400" b="1" dirty="0">
                <a:latin typeface="BIZ UDゴシック" panose="020B0400000000000000" pitchFamily="49" charset="-128"/>
                <a:ea typeface="BIZ UDゴシック" panose="020B0400000000000000" pitchFamily="49" charset="-128"/>
                <a:cs typeface="Meiryo" charset="-128"/>
              </a:rPr>
              <a:t>確</a:t>
            </a:r>
            <a:r>
              <a:rPr sz="1400" b="1" spc="9" dirty="0">
                <a:latin typeface="BIZ UDゴシック" panose="020B0400000000000000" pitchFamily="49" charset="-128"/>
                <a:ea typeface="BIZ UDゴシック" panose="020B0400000000000000" pitchFamily="49" charset="-128"/>
                <a:cs typeface="Meiryo" charset="-128"/>
              </a:rPr>
              <a:t>認</a:t>
            </a:r>
            <a:r>
              <a:rPr sz="1400" b="1" spc="-38" dirty="0">
                <a:latin typeface="BIZ UDゴシック" panose="020B0400000000000000" pitchFamily="49" charset="-128"/>
                <a:ea typeface="BIZ UDゴシック" panose="020B0400000000000000" pitchFamily="49" charset="-128"/>
                <a:cs typeface="Meiryo" charset="-128"/>
              </a:rPr>
              <a:t>」</a:t>
            </a:r>
            <a:r>
              <a:rPr sz="1400" b="1" spc="33" dirty="0">
                <a:latin typeface="BIZ UDゴシック" panose="020B0400000000000000" pitchFamily="49" charset="-128"/>
                <a:ea typeface="BIZ UDゴシック" panose="020B0400000000000000" pitchFamily="49" charset="-128"/>
                <a:cs typeface="Meiryo" charset="-128"/>
              </a:rPr>
              <a:t>を</a:t>
            </a:r>
            <a:r>
              <a:rPr lang="ja-JP" altLang="en-US" sz="1400" b="1" spc="33" dirty="0">
                <a:latin typeface="BIZ UDゴシック" panose="020B0400000000000000" pitchFamily="49" charset="-128"/>
                <a:ea typeface="BIZ UDゴシック" panose="020B0400000000000000" pitchFamily="49" charset="-128"/>
                <a:cs typeface="Meiryo" charset="-128"/>
              </a:rPr>
              <a:t>ダブル</a:t>
            </a:r>
            <a:r>
              <a:rPr sz="1400" b="1" spc="-14" dirty="0">
                <a:latin typeface="BIZ UDゴシック" panose="020B0400000000000000" pitchFamily="49" charset="-128"/>
                <a:ea typeface="BIZ UDゴシック" panose="020B0400000000000000" pitchFamily="49" charset="-128"/>
                <a:cs typeface="Meiryo" charset="-128"/>
              </a:rPr>
              <a:t>タ</a:t>
            </a:r>
            <a:r>
              <a:rPr sz="1400" b="1" spc="14" dirty="0">
                <a:latin typeface="BIZ UDゴシック" panose="020B0400000000000000" pitchFamily="49" charset="-128"/>
                <a:ea typeface="BIZ UDゴシック" panose="020B0400000000000000" pitchFamily="49" charset="-128"/>
                <a:cs typeface="Meiryo" charset="-128"/>
              </a:rPr>
              <a:t>ッ</a:t>
            </a:r>
            <a:r>
              <a:rPr sz="1400" b="1" spc="-5" dirty="0">
                <a:latin typeface="BIZ UDゴシック" panose="020B0400000000000000" pitchFamily="49" charset="-128"/>
                <a:ea typeface="BIZ UDゴシック" panose="020B0400000000000000" pitchFamily="49" charset="-128"/>
                <a:cs typeface="Meiryo" charset="-128"/>
              </a:rPr>
              <a:t>プ</a:t>
            </a:r>
            <a:endParaRPr sz="1400" b="1" dirty="0">
              <a:latin typeface="BIZ UDゴシック" panose="020B0400000000000000" pitchFamily="49" charset="-128"/>
              <a:ea typeface="BIZ UDゴシック" panose="020B0400000000000000" pitchFamily="49" charset="-128"/>
              <a:cs typeface="Meiryo" charset="-128"/>
            </a:endParaRPr>
          </a:p>
        </p:txBody>
      </p:sp>
      <p:pic>
        <p:nvPicPr>
          <p:cNvPr id="29" name="図 28"/>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925104" y="1858332"/>
            <a:ext cx="1180057" cy="2076756"/>
          </a:xfrm>
          <a:prstGeom prst="rect">
            <a:avLst/>
          </a:prstGeom>
        </p:spPr>
      </p:pic>
      <p:grpSp>
        <p:nvGrpSpPr>
          <p:cNvPr id="10" name="グループ化 9">
            <a:extLst>
              <a:ext uri="{FF2B5EF4-FFF2-40B4-BE49-F238E27FC236}">
                <a16:creationId xmlns:a16="http://schemas.microsoft.com/office/drawing/2014/main" id="{066A6FC6-FBFC-492B-A663-B039D7A1E14F}"/>
              </a:ext>
            </a:extLst>
          </p:cNvPr>
          <p:cNvGrpSpPr/>
          <p:nvPr/>
        </p:nvGrpSpPr>
        <p:grpSpPr>
          <a:xfrm>
            <a:off x="3873873" y="1469490"/>
            <a:ext cx="2428317" cy="4694465"/>
            <a:chOff x="1612795" y="1061868"/>
            <a:chExt cx="2233984" cy="4694465"/>
          </a:xfrm>
        </p:grpSpPr>
        <p:pic>
          <p:nvPicPr>
            <p:cNvPr id="3" name="図 2">
              <a:extLst>
                <a:ext uri="{FF2B5EF4-FFF2-40B4-BE49-F238E27FC236}">
                  <a16:creationId xmlns:a16="http://schemas.microsoft.com/office/drawing/2014/main" id="{CE7CA1DB-AECA-402A-A1E5-F48AF4067EC3}"/>
                </a:ext>
              </a:extLst>
            </p:cNvPr>
            <p:cNvPicPr>
              <a:picLocks noChangeAspect="1"/>
            </p:cNvPicPr>
            <p:nvPr/>
          </p:nvPicPr>
          <p:blipFill>
            <a:blip r:embed="rId4"/>
            <a:stretch>
              <a:fillRect/>
            </a:stretch>
          </p:blipFill>
          <p:spPr>
            <a:xfrm>
              <a:off x="1612795" y="1141950"/>
              <a:ext cx="2223676" cy="4286843"/>
            </a:xfrm>
            <a:prstGeom prst="rect">
              <a:avLst/>
            </a:prstGeom>
          </p:spPr>
        </p:pic>
        <p:sp>
          <p:nvSpPr>
            <p:cNvPr id="4" name="正方形/長方形 3">
              <a:extLst>
                <a:ext uri="{FF2B5EF4-FFF2-40B4-BE49-F238E27FC236}">
                  <a16:creationId xmlns:a16="http://schemas.microsoft.com/office/drawing/2014/main" id="{514A2FBD-C8C3-460F-BF62-B6CB18AF44D7}"/>
                </a:ext>
              </a:extLst>
            </p:cNvPr>
            <p:cNvSpPr/>
            <p:nvPr/>
          </p:nvSpPr>
          <p:spPr>
            <a:xfrm>
              <a:off x="1623103" y="1061868"/>
              <a:ext cx="2223676" cy="46944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pic>
          <p:nvPicPr>
            <p:cNvPr id="9" name="図 8">
              <a:extLst>
                <a:ext uri="{FF2B5EF4-FFF2-40B4-BE49-F238E27FC236}">
                  <a16:creationId xmlns:a16="http://schemas.microsoft.com/office/drawing/2014/main" id="{2BB20B45-DC11-41DE-8722-6D078A45CC4D}"/>
                </a:ext>
              </a:extLst>
            </p:cNvPr>
            <p:cNvPicPr>
              <a:picLocks noChangeAspect="1"/>
            </p:cNvPicPr>
            <p:nvPr/>
          </p:nvPicPr>
          <p:blipFill>
            <a:blip r:embed="rId5"/>
            <a:stretch>
              <a:fillRect/>
            </a:stretch>
          </p:blipFill>
          <p:spPr>
            <a:xfrm>
              <a:off x="1689653" y="5392793"/>
              <a:ext cx="2121582" cy="339476"/>
            </a:xfrm>
            <a:prstGeom prst="rect">
              <a:avLst/>
            </a:prstGeom>
          </p:spPr>
        </p:pic>
      </p:grpSp>
      <p:sp>
        <p:nvSpPr>
          <p:cNvPr id="23" name="正方形/長方形 22"/>
          <p:cNvSpPr/>
          <p:nvPr/>
        </p:nvSpPr>
        <p:spPr>
          <a:xfrm>
            <a:off x="3908201" y="4526312"/>
            <a:ext cx="2382784" cy="79515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5" name="正方形/長方形 24"/>
          <p:cNvSpPr/>
          <p:nvPr/>
        </p:nvSpPr>
        <p:spPr>
          <a:xfrm>
            <a:off x="3903328" y="5386238"/>
            <a:ext cx="2386829" cy="46184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0" name="object 13">
            <a:extLst>
              <a:ext uri="{FF2B5EF4-FFF2-40B4-BE49-F238E27FC236}">
                <a16:creationId xmlns:a16="http://schemas.microsoft.com/office/drawing/2014/main" id="{D30A09EF-0896-4A8A-83A0-1B5D03002298}"/>
              </a:ext>
            </a:extLst>
          </p:cNvPr>
          <p:cNvSpPr txBox="1"/>
          <p:nvPr/>
        </p:nvSpPr>
        <p:spPr>
          <a:xfrm>
            <a:off x="6704531" y="4874387"/>
            <a:ext cx="2341817" cy="243257"/>
          </a:xfrm>
          <a:prstGeom prst="rect">
            <a:avLst/>
          </a:prstGeom>
        </p:spPr>
        <p:txBody>
          <a:bodyPr vert="horz" wrap="square" lIns="0" tIns="27544" rIns="0" bIns="0" rtlCol="0">
            <a:spAutoFit/>
          </a:bodyPr>
          <a:lstStyle/>
          <a:p>
            <a:pPr marL="54491">
              <a:spcBef>
                <a:spcPts val="216"/>
              </a:spcBef>
            </a:pPr>
            <a:r>
              <a:rPr lang="ja-JP" altLang="en-US" sz="1400" b="1" spc="9" dirty="0">
                <a:latin typeface="BIZ UDゴシック" panose="020B0400000000000000" pitchFamily="49" charset="-128"/>
                <a:ea typeface="BIZ UDゴシック" panose="020B0400000000000000" pitchFamily="49" charset="-128"/>
                <a:cs typeface="Meiryo" charset="-128"/>
              </a:rPr>
              <a:t>利用者確認にチェック</a:t>
            </a:r>
            <a:endParaRPr sz="1400" b="1" dirty="0">
              <a:latin typeface="BIZ UDゴシック" panose="020B0400000000000000" pitchFamily="49" charset="-128"/>
              <a:ea typeface="BIZ UDゴシック" panose="020B0400000000000000" pitchFamily="49" charset="-128"/>
              <a:cs typeface="Meiryo" charset="-128"/>
            </a:endParaRPr>
          </a:p>
        </p:txBody>
      </p:sp>
      <p:pic>
        <p:nvPicPr>
          <p:cNvPr id="14" name="図 13">
            <a:extLst>
              <a:ext uri="{FF2B5EF4-FFF2-40B4-BE49-F238E27FC236}">
                <a16:creationId xmlns:a16="http://schemas.microsoft.com/office/drawing/2014/main" id="{24911A2A-EDEA-4456-8DA0-6F4B7F95DD12}"/>
              </a:ext>
            </a:extLst>
          </p:cNvPr>
          <p:cNvPicPr>
            <a:picLocks noChangeAspect="1"/>
          </p:cNvPicPr>
          <p:nvPr/>
        </p:nvPicPr>
        <p:blipFill>
          <a:blip r:embed="rId6"/>
          <a:stretch>
            <a:fillRect/>
          </a:stretch>
        </p:blipFill>
        <p:spPr>
          <a:xfrm>
            <a:off x="3945562" y="5453782"/>
            <a:ext cx="2296144" cy="317861"/>
          </a:xfrm>
          <a:prstGeom prst="rect">
            <a:avLst/>
          </a:prstGeom>
        </p:spPr>
      </p:pic>
      <p:grpSp>
        <p:nvGrpSpPr>
          <p:cNvPr id="22" name="グループ化 21">
            <a:extLst>
              <a:ext uri="{FF2B5EF4-FFF2-40B4-BE49-F238E27FC236}">
                <a16:creationId xmlns:a16="http://schemas.microsoft.com/office/drawing/2014/main" id="{9827EE6C-D66C-4B0D-840E-C2D9871C65B2}"/>
              </a:ext>
            </a:extLst>
          </p:cNvPr>
          <p:cNvGrpSpPr/>
          <p:nvPr/>
        </p:nvGrpSpPr>
        <p:grpSpPr>
          <a:xfrm>
            <a:off x="6339459" y="3164422"/>
            <a:ext cx="270000" cy="400110"/>
            <a:chOff x="5588889" y="3598762"/>
            <a:chExt cx="270000" cy="400110"/>
          </a:xfrm>
        </p:grpSpPr>
        <p:sp>
          <p:nvSpPr>
            <p:cNvPr id="28" name="円/楕円 1">
              <a:extLst>
                <a:ext uri="{FF2B5EF4-FFF2-40B4-BE49-F238E27FC236}">
                  <a16:creationId xmlns:a16="http://schemas.microsoft.com/office/drawing/2014/main" id="{386B7D4F-4C35-463F-9925-09966726EA18}"/>
                </a:ext>
              </a:extLst>
            </p:cNvPr>
            <p:cNvSpPr>
              <a:spLocks noChangeAspect="1"/>
            </p:cNvSpPr>
            <p:nvPr/>
          </p:nvSpPr>
          <p:spPr>
            <a:xfrm>
              <a:off x="5619369" y="3673581"/>
              <a:ext cx="202311" cy="2023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1" name="正方形/長方形 30">
              <a:extLst>
                <a:ext uri="{FF2B5EF4-FFF2-40B4-BE49-F238E27FC236}">
                  <a16:creationId xmlns:a16="http://schemas.microsoft.com/office/drawing/2014/main" id="{1A93512D-0B02-4833-AF1D-4D94625677A4}"/>
                </a:ext>
              </a:extLst>
            </p:cNvPr>
            <p:cNvSpPr/>
            <p:nvPr/>
          </p:nvSpPr>
          <p:spPr>
            <a:xfrm flipH="1">
              <a:off x="5588889" y="3598762"/>
              <a:ext cx="270000" cy="400110"/>
            </a:xfrm>
            <a:prstGeom prst="rect">
              <a:avLst/>
            </a:prstGeom>
          </p:spPr>
          <p:txBody>
            <a:bodyPr wrap="squar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32" name="グループ化 31">
            <a:extLst>
              <a:ext uri="{FF2B5EF4-FFF2-40B4-BE49-F238E27FC236}">
                <a16:creationId xmlns:a16="http://schemas.microsoft.com/office/drawing/2014/main" id="{79738D96-9CF6-4EA1-A209-978ED465B5B9}"/>
              </a:ext>
            </a:extLst>
          </p:cNvPr>
          <p:cNvGrpSpPr/>
          <p:nvPr/>
        </p:nvGrpSpPr>
        <p:grpSpPr>
          <a:xfrm>
            <a:off x="6638644" y="4502613"/>
            <a:ext cx="441146" cy="400110"/>
            <a:chOff x="5150197" y="4825443"/>
            <a:chExt cx="441146" cy="400110"/>
          </a:xfrm>
        </p:grpSpPr>
        <p:sp>
          <p:nvSpPr>
            <p:cNvPr id="33" name="円/楕円 29">
              <a:extLst>
                <a:ext uri="{FF2B5EF4-FFF2-40B4-BE49-F238E27FC236}">
                  <a16:creationId xmlns:a16="http://schemas.microsoft.com/office/drawing/2014/main" id="{374860ED-C6AD-4E9D-AEE1-24F299E0391E}"/>
                </a:ext>
              </a:extLst>
            </p:cNvPr>
            <p:cNvSpPr>
              <a:spLocks noChangeAspect="1"/>
            </p:cNvSpPr>
            <p:nvPr/>
          </p:nvSpPr>
          <p:spPr>
            <a:xfrm>
              <a:off x="5274191" y="4890185"/>
              <a:ext cx="193159" cy="1931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BIZ UDゴシック" panose="020B0400000000000000" pitchFamily="49" charset="-128"/>
                <a:ea typeface="BIZ UDゴシック" panose="020B0400000000000000" pitchFamily="49" charset="-128"/>
              </a:endParaRPr>
            </a:p>
          </p:txBody>
        </p:sp>
        <p:sp>
          <p:nvSpPr>
            <p:cNvPr id="34" name="正方形/長方形 33">
              <a:extLst>
                <a:ext uri="{FF2B5EF4-FFF2-40B4-BE49-F238E27FC236}">
                  <a16:creationId xmlns:a16="http://schemas.microsoft.com/office/drawing/2014/main" id="{EAF8EBC3-4E71-4663-817C-9747781A3D59}"/>
                </a:ext>
              </a:extLst>
            </p:cNvPr>
            <p:cNvSpPr/>
            <p:nvPr/>
          </p:nvSpPr>
          <p:spPr>
            <a:xfrm>
              <a:off x="5150197" y="4825443"/>
              <a:ext cx="441146" cy="400110"/>
            </a:xfrm>
            <a:prstGeom prst="rect">
              <a:avLst/>
            </a:prstGeom>
          </p:spPr>
          <p:txBody>
            <a:bodyPr wrap="squar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cxnSp>
        <p:nvCxnSpPr>
          <p:cNvPr id="44" name="カギ線コネクタ 40">
            <a:extLst>
              <a:ext uri="{FF2B5EF4-FFF2-40B4-BE49-F238E27FC236}">
                <a16:creationId xmlns:a16="http://schemas.microsoft.com/office/drawing/2014/main" id="{B58A49D6-1473-B5E6-383C-0DE39DB2EAF1}"/>
              </a:ext>
            </a:extLst>
          </p:cNvPr>
          <p:cNvCxnSpPr>
            <a:cxnSpLocks/>
          </p:cNvCxnSpPr>
          <p:nvPr/>
        </p:nvCxnSpPr>
        <p:spPr>
          <a:xfrm flipV="1">
            <a:off x="6310968" y="5480715"/>
            <a:ext cx="380603" cy="121628"/>
          </a:xfrm>
          <a:prstGeom prst="bentConnector3">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356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708114" y="463779"/>
            <a:ext cx="7200000" cy="5909310"/>
          </a:xfrm>
          <a:prstGeom prst="rect">
            <a:avLst/>
          </a:prstGeom>
          <a:noFill/>
        </p:spPr>
        <p:txBody>
          <a:bodyPr wrap="square" lIns="91440" tIns="45720" rIns="91440" bIns="45720" rtlCol="0" anchor="t">
            <a:spAutoFit/>
          </a:bodyPr>
          <a:lstStyle/>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１．マイナンバーカードを知りましょう</a:t>
            </a:r>
            <a:endParaRPr lang="en-US" altLang="ja-JP"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A </a:t>
            </a:r>
            <a:r>
              <a:rPr lang="ja-JP" altLang="en-US" b="1" dirty="0">
                <a:latin typeface="BIZ UDゴシック" panose="020B0400000000000000" pitchFamily="49" charset="-128"/>
                <a:ea typeface="BIZ UDゴシック" panose="020B0400000000000000" pitchFamily="49" charset="-128"/>
                <a:cs typeface="Meiryo" charset="-128"/>
              </a:rPr>
              <a:t>マイナンバーカードとは</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4</a:t>
            </a: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B </a:t>
            </a:r>
            <a:r>
              <a:rPr lang="ja-JP" altLang="en-US" b="1" dirty="0">
                <a:latin typeface="BIZ UDゴシック" panose="020B0400000000000000" pitchFamily="49" charset="-128"/>
                <a:ea typeface="BIZ UDゴシック" panose="020B0400000000000000" pitchFamily="49" charset="-128"/>
                <a:cs typeface="Meiryo" charset="-128"/>
              </a:rPr>
              <a:t>マイナンバーカードを使ってできること</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5</a:t>
            </a: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C </a:t>
            </a:r>
            <a:r>
              <a:rPr lang="ja-JP" altLang="en-US" b="1" dirty="0">
                <a:latin typeface="BIZ UDゴシック" panose="020B0400000000000000" pitchFamily="49" charset="-128"/>
                <a:ea typeface="BIZ UDゴシック" panose="020B0400000000000000" pitchFamily="49" charset="-128"/>
                <a:cs typeface="Meiryo" charset="-128"/>
              </a:rPr>
              <a:t>マイナンバーカードは安全です</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6</a:t>
            </a: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D </a:t>
            </a:r>
            <a:r>
              <a:rPr lang="ja-JP" altLang="en-US" b="1" dirty="0">
                <a:latin typeface="BIZ UDゴシック" panose="020B0400000000000000" pitchFamily="49" charset="-128"/>
                <a:ea typeface="BIZ UDゴシック" panose="020B0400000000000000" pitchFamily="49" charset="-128"/>
                <a:cs typeface="Meiryo" charset="-128"/>
              </a:rPr>
              <a:t>マイナンバーカードの申請のしかた</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7</a:t>
            </a: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E </a:t>
            </a:r>
            <a:r>
              <a:rPr lang="ja-JP" altLang="en-US" b="1" dirty="0">
                <a:latin typeface="BIZ UDゴシック" panose="020B0400000000000000" pitchFamily="49" charset="-128"/>
                <a:ea typeface="BIZ UDゴシック" panose="020B0400000000000000" pitchFamily="49" charset="-128"/>
                <a:cs typeface="Meiryo" charset="-128"/>
              </a:rPr>
              <a:t>マイナンバーカード申請に必要なもの</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8</a:t>
            </a: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F </a:t>
            </a:r>
            <a:r>
              <a:rPr lang="ja-JP" altLang="en-US" b="1" dirty="0">
                <a:latin typeface="BIZ UDゴシック" panose="020B0400000000000000" pitchFamily="49" charset="-128"/>
                <a:ea typeface="BIZ UDゴシック" panose="020B0400000000000000" pitchFamily="49" charset="-128"/>
                <a:cs typeface="Meiryo" charset="-128"/>
              </a:rPr>
              <a:t>マイナンバーカードの申請から受け取りまでの流れ</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9</a:t>
            </a:r>
          </a:p>
          <a:p>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２．マイナンバーカード申請のための写真撮影をしましょう</a:t>
            </a:r>
            <a:endParaRPr lang="en-US" altLang="ja-JP"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A </a:t>
            </a:r>
            <a:r>
              <a:rPr lang="ja-JP" altLang="en-US" b="1" dirty="0">
                <a:latin typeface="BIZ UDゴシック" panose="020B0400000000000000" pitchFamily="49" charset="-128"/>
                <a:ea typeface="BIZ UDゴシック" panose="020B0400000000000000" pitchFamily="49" charset="-128"/>
                <a:cs typeface="Meiryo" charset="-128"/>
              </a:rPr>
              <a:t>証明用写真撮影アプリのインストールのしかた</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11</a:t>
            </a: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B </a:t>
            </a:r>
            <a:r>
              <a:rPr lang="ja-JP" altLang="en-US" b="1" dirty="0">
                <a:latin typeface="BIZ UDゴシック" panose="020B0400000000000000" pitchFamily="49" charset="-128"/>
                <a:ea typeface="BIZ UDゴシック" panose="020B0400000000000000" pitchFamily="49" charset="-128"/>
                <a:cs typeface="Meiryo" charset="-128"/>
              </a:rPr>
              <a:t>アプリを使った撮影のしかた</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13</a:t>
            </a:r>
          </a:p>
          <a:p>
            <a:endParaRPr lang="en-US" altLang="ja-JP"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３．マイナンバーカードをオンラインで申請しましょう</a:t>
            </a:r>
            <a:endParaRPr lang="en-US" altLang="ja-JP"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A </a:t>
            </a:r>
            <a:r>
              <a:rPr lang="ja-JP" altLang="en-US" b="1" dirty="0">
                <a:latin typeface="BIZ UDゴシック" panose="020B0400000000000000" pitchFamily="49" charset="-128"/>
                <a:ea typeface="BIZ UDゴシック" panose="020B0400000000000000" pitchFamily="49" charset="-128"/>
                <a:cs typeface="Meiryo" charset="-128"/>
              </a:rPr>
              <a:t>申請するウェブサイトへの接続のしかた</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17</a:t>
            </a: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B </a:t>
            </a:r>
            <a:r>
              <a:rPr lang="ja-JP" altLang="en-US" b="1" dirty="0">
                <a:latin typeface="BIZ UDゴシック" panose="020B0400000000000000" pitchFamily="49" charset="-128"/>
                <a:ea typeface="BIZ UDゴシック" panose="020B0400000000000000" pitchFamily="49" charset="-128"/>
                <a:cs typeface="Meiryo" charset="-128"/>
              </a:rPr>
              <a:t>利用者規約の確認</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Ｐ19</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C </a:t>
            </a:r>
            <a:r>
              <a:rPr lang="ja-JP" altLang="en-US" b="1" dirty="0">
                <a:latin typeface="BIZ UDゴシック" panose="020B0400000000000000" pitchFamily="49" charset="-128"/>
                <a:ea typeface="BIZ UDゴシック" panose="020B0400000000000000" pitchFamily="49" charset="-128"/>
                <a:cs typeface="Meiryo" charset="-128"/>
              </a:rPr>
              <a:t>メールアドレスの登録とメールの受信</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a:t>
            </a:r>
            <a:r>
              <a:rPr lang="en-US" altLang="ja-JP" b="1" dirty="0">
                <a:latin typeface="BIZ UDゴシック" panose="020B0400000000000000" pitchFamily="49" charset="-128"/>
                <a:ea typeface="BIZ UDゴシック" panose="020B0400000000000000" pitchFamily="49" charset="-128"/>
                <a:cs typeface="Meiryo" charset="-128"/>
              </a:rPr>
              <a:t>20</a:t>
            </a: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D </a:t>
            </a:r>
            <a:r>
              <a:rPr lang="ja-JP" altLang="en-US" b="1" dirty="0">
                <a:latin typeface="BIZ UDゴシック" panose="020B0400000000000000" pitchFamily="49" charset="-128"/>
                <a:ea typeface="BIZ UDゴシック" panose="020B0400000000000000" pitchFamily="49" charset="-128"/>
                <a:cs typeface="Meiryo" charset="-128"/>
              </a:rPr>
              <a:t>顔写真の登録のしかた</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Ｐ22</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E </a:t>
            </a:r>
            <a:r>
              <a:rPr lang="ja-JP" altLang="en-US" b="1" dirty="0">
                <a:latin typeface="BIZ UDゴシック" panose="020B0400000000000000" pitchFamily="49" charset="-128"/>
                <a:ea typeface="BIZ UDゴシック" panose="020B0400000000000000" pitchFamily="49" charset="-128"/>
                <a:cs typeface="Meiryo" charset="-128"/>
              </a:rPr>
              <a:t>申請情報の登録のしかた</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Ｐ23</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F </a:t>
            </a:r>
            <a:r>
              <a:rPr lang="ja-JP" altLang="en-US" b="1" dirty="0">
                <a:latin typeface="BIZ UDゴシック" panose="020B0400000000000000" pitchFamily="49" charset="-128"/>
                <a:ea typeface="BIZ UDゴシック" panose="020B0400000000000000" pitchFamily="49" charset="-128"/>
                <a:cs typeface="Meiryo" charset="-128"/>
              </a:rPr>
              <a:t>マイナンバーカードの受取りかた</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Ｐ25</a:t>
            </a:r>
            <a:endParaRPr lang="en-US" altLang="ja-JP" b="1" dirty="0">
              <a:latin typeface="BIZ UDゴシック" panose="020B0400000000000000" pitchFamily="49" charset="-128"/>
              <a:ea typeface="BIZ UDゴシック" panose="020B0400000000000000" pitchFamily="49" charset="-128"/>
              <a:cs typeface="Meiryo" charset="-128"/>
            </a:endParaRPr>
          </a:p>
          <a:p>
            <a:endParaRPr lang="en-US" altLang="ja-JP"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　マイナンバーカードのお問い合わせ</a:t>
            </a:r>
            <a:r>
              <a:rPr lang="en-US" altLang="ja-JP" b="1" dirty="0">
                <a:latin typeface="BIZ UDゴシック" panose="020B0400000000000000" pitchFamily="49" charset="-128"/>
                <a:ea typeface="BIZ UDゴシック" panose="020B0400000000000000" pitchFamily="49" charset="-128"/>
                <a:cs typeface="Meiryo" charset="-128"/>
              </a:rPr>
              <a:t>………………………	</a:t>
            </a:r>
            <a:r>
              <a:rPr lang="ja-JP" altLang="en-US" b="1" dirty="0">
                <a:latin typeface="BIZ UDゴシック" panose="020B0400000000000000" pitchFamily="49" charset="-128"/>
                <a:ea typeface="BIZ UDゴシック" panose="020B0400000000000000" pitchFamily="49" charset="-128"/>
                <a:cs typeface="Meiryo" charset="-128"/>
              </a:rPr>
              <a:t>Ｐ26</a:t>
            </a:r>
            <a:endParaRPr lang="en-US" altLang="ja-JP" b="1" dirty="0">
              <a:latin typeface="BIZ UDゴシック" panose="020B0400000000000000" pitchFamily="49" charset="-128"/>
              <a:ea typeface="BIZ UDゴシック" panose="020B0400000000000000" pitchFamily="49" charset="-128"/>
              <a:cs typeface="Meiryo" charset="-128"/>
            </a:endParaRPr>
          </a:p>
        </p:txBody>
      </p:sp>
      <p:sp>
        <p:nvSpPr>
          <p:cNvPr id="3" name="タイトル 1">
            <a:extLst>
              <a:ext uri="{FF2B5EF4-FFF2-40B4-BE49-F238E27FC236}">
                <a16:creationId xmlns:a16="http://schemas.microsoft.com/office/drawing/2014/main" id="{90C6AD7A-25C3-4CCC-901C-8ADB1E455016}"/>
              </a:ext>
            </a:extLst>
          </p:cNvPr>
          <p:cNvSpPr txBox="1">
            <a:spLocks/>
          </p:cNvSpPr>
          <p:nvPr/>
        </p:nvSpPr>
        <p:spPr>
          <a:xfrm>
            <a:off x="503428" y="459596"/>
            <a:ext cx="1447800" cy="377114"/>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目　次</a:t>
            </a:r>
          </a:p>
        </p:txBody>
      </p:sp>
      <p:cxnSp>
        <p:nvCxnSpPr>
          <p:cNvPr id="4" name="直線コネクタ 3"/>
          <p:cNvCxnSpPr/>
          <p:nvPr/>
        </p:nvCxnSpPr>
        <p:spPr>
          <a:xfrm>
            <a:off x="1682496" y="2548233"/>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5" name="直線コネクタ 4"/>
          <p:cNvCxnSpPr/>
          <p:nvPr/>
        </p:nvCxnSpPr>
        <p:spPr>
          <a:xfrm>
            <a:off x="1691640" y="3694673"/>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1689618" y="5829063"/>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13949" y="4270881"/>
            <a:ext cx="1290274" cy="1592252"/>
          </a:xfrm>
          <a:prstGeom prst="rect">
            <a:avLst/>
          </a:prstGeom>
        </p:spPr>
      </p:pic>
    </p:spTree>
    <p:extLst>
      <p:ext uri="{BB962C8B-B14F-4D97-AF65-F5344CB8AC3E}">
        <p14:creationId xmlns:p14="http://schemas.microsoft.com/office/powerpoint/2010/main" val="3599487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28000" y="277200"/>
            <a:ext cx="4698722"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メールアドレスの登録と</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メールの受信</a:t>
            </a:r>
          </a:p>
        </p:txBody>
      </p:sp>
      <p:sp>
        <p:nvSpPr>
          <p:cNvPr id="8" name="Title Placeholder 1"/>
          <p:cNvSpPr txBox="1">
            <a:spLocks/>
          </p:cNvSpPr>
          <p:nvPr/>
        </p:nvSpPr>
        <p:spPr>
          <a:xfrm>
            <a:off x="481748" y="449554"/>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3-C</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20" name="テキスト ボックス 19"/>
          <p:cNvSpPr txBox="1"/>
          <p:nvPr/>
        </p:nvSpPr>
        <p:spPr>
          <a:xfrm>
            <a:off x="344501" y="1439138"/>
            <a:ext cx="3487713" cy="830997"/>
          </a:xfrm>
          <a:prstGeom prst="rect">
            <a:avLst/>
          </a:prstGeom>
          <a:noFill/>
        </p:spPr>
        <p:txBody>
          <a:bodyPr wrap="square" rtlCol="0">
            <a:spAutoFit/>
          </a:bodyPr>
          <a:lstStyle/>
          <a:p>
            <a:pPr algn="just"/>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dirty="0">
                <a:latin typeface="BIZ UDゴシック" panose="020B0400000000000000" pitchFamily="49" charset="-128"/>
                <a:ea typeface="BIZ UDゴシック" panose="020B0400000000000000" pitchFamily="49" charset="-128"/>
                <a:cs typeface="Meiryo" charset="-128"/>
              </a:rPr>
              <a:t> 申請書ＩＤ</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179388" algn="just"/>
            <a:r>
              <a:rPr lang="ja-JP" altLang="en-US" sz="1400" b="1" dirty="0">
                <a:latin typeface="BIZ UDゴシック" panose="020B0400000000000000" pitchFamily="49" charset="-128"/>
                <a:ea typeface="BIZ UDゴシック" panose="020B0400000000000000" pitchFamily="49" charset="-128"/>
                <a:cs typeface="Meiryo" charset="-128"/>
              </a:rPr>
              <a:t>交付申請書のＱＲコードからアクセスされた方は自動的に入力されています。</a:t>
            </a:r>
          </a:p>
        </p:txBody>
      </p:sp>
      <p:grpSp>
        <p:nvGrpSpPr>
          <p:cNvPr id="9" name="グループ化 8">
            <a:extLst>
              <a:ext uri="{FF2B5EF4-FFF2-40B4-BE49-F238E27FC236}">
                <a16:creationId xmlns:a16="http://schemas.microsoft.com/office/drawing/2014/main" id="{C18B3FD8-7F5F-4654-8A6F-9B9CB1130D32}"/>
              </a:ext>
            </a:extLst>
          </p:cNvPr>
          <p:cNvGrpSpPr/>
          <p:nvPr/>
        </p:nvGrpSpPr>
        <p:grpSpPr>
          <a:xfrm>
            <a:off x="4008674" y="1588805"/>
            <a:ext cx="1875209" cy="3660832"/>
            <a:chOff x="1042570" y="2242956"/>
            <a:chExt cx="1875209" cy="3617096"/>
          </a:xfrm>
        </p:grpSpPr>
        <p:pic>
          <p:nvPicPr>
            <p:cNvPr id="6" name="図 5">
              <a:extLst>
                <a:ext uri="{FF2B5EF4-FFF2-40B4-BE49-F238E27FC236}">
                  <a16:creationId xmlns:a16="http://schemas.microsoft.com/office/drawing/2014/main" id="{F412C419-C998-490E-AD77-F559B0661A9E}"/>
                </a:ext>
              </a:extLst>
            </p:cNvPr>
            <p:cNvPicPr>
              <a:picLocks noChangeAspect="1"/>
            </p:cNvPicPr>
            <p:nvPr/>
          </p:nvPicPr>
          <p:blipFill>
            <a:blip r:embed="rId3"/>
            <a:stretch>
              <a:fillRect/>
            </a:stretch>
          </p:blipFill>
          <p:spPr>
            <a:xfrm>
              <a:off x="1062276" y="2242956"/>
              <a:ext cx="1808548" cy="3617096"/>
            </a:xfrm>
            <a:prstGeom prst="rect">
              <a:avLst/>
            </a:prstGeom>
          </p:spPr>
        </p:pic>
        <p:sp>
          <p:nvSpPr>
            <p:cNvPr id="7" name="正方形/長方形 6">
              <a:extLst>
                <a:ext uri="{FF2B5EF4-FFF2-40B4-BE49-F238E27FC236}">
                  <a16:creationId xmlns:a16="http://schemas.microsoft.com/office/drawing/2014/main" id="{0FA2199F-C407-41C6-A4CC-4F9D136FA134}"/>
                </a:ext>
              </a:extLst>
            </p:cNvPr>
            <p:cNvSpPr/>
            <p:nvPr/>
          </p:nvSpPr>
          <p:spPr>
            <a:xfrm>
              <a:off x="1042570" y="2242956"/>
              <a:ext cx="1875209" cy="36046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BIZ UDゴシック" panose="020B0400000000000000" pitchFamily="49" charset="-128"/>
                <a:ea typeface="BIZ UDゴシック" panose="020B0400000000000000" pitchFamily="49" charset="-128"/>
              </a:endParaRPr>
            </a:p>
          </p:txBody>
        </p:sp>
      </p:grpSp>
      <p:grpSp>
        <p:nvGrpSpPr>
          <p:cNvPr id="16" name="グループ化 15">
            <a:extLst>
              <a:ext uri="{FF2B5EF4-FFF2-40B4-BE49-F238E27FC236}">
                <a16:creationId xmlns:a16="http://schemas.microsoft.com/office/drawing/2014/main" id="{0AB0F417-C3B4-489B-B8CE-499C9794CB1F}"/>
              </a:ext>
            </a:extLst>
          </p:cNvPr>
          <p:cNvGrpSpPr/>
          <p:nvPr/>
        </p:nvGrpSpPr>
        <p:grpSpPr>
          <a:xfrm>
            <a:off x="6013388" y="1588805"/>
            <a:ext cx="1808548" cy="3660832"/>
            <a:chOff x="1417832" y="1511983"/>
            <a:chExt cx="2081000" cy="4087043"/>
          </a:xfrm>
        </p:grpSpPr>
        <p:pic>
          <p:nvPicPr>
            <p:cNvPr id="12" name="図 11">
              <a:extLst>
                <a:ext uri="{FF2B5EF4-FFF2-40B4-BE49-F238E27FC236}">
                  <a16:creationId xmlns:a16="http://schemas.microsoft.com/office/drawing/2014/main" id="{24B4C1E1-CB15-4219-A2F9-F5057738EE44}"/>
                </a:ext>
              </a:extLst>
            </p:cNvPr>
            <p:cNvPicPr>
              <a:picLocks noChangeAspect="1"/>
            </p:cNvPicPr>
            <p:nvPr/>
          </p:nvPicPr>
          <p:blipFill>
            <a:blip r:embed="rId4"/>
            <a:stretch>
              <a:fillRect/>
            </a:stretch>
          </p:blipFill>
          <p:spPr>
            <a:xfrm>
              <a:off x="1429952" y="1511983"/>
              <a:ext cx="2043522" cy="4087043"/>
            </a:xfrm>
            <a:prstGeom prst="rect">
              <a:avLst/>
            </a:prstGeom>
          </p:spPr>
        </p:pic>
        <p:sp>
          <p:nvSpPr>
            <p:cNvPr id="13" name="正方形/長方形 12">
              <a:extLst>
                <a:ext uri="{FF2B5EF4-FFF2-40B4-BE49-F238E27FC236}">
                  <a16:creationId xmlns:a16="http://schemas.microsoft.com/office/drawing/2014/main" id="{4EF93C67-DB4C-4F72-95AD-93521D823DCC}"/>
                </a:ext>
              </a:extLst>
            </p:cNvPr>
            <p:cNvSpPr/>
            <p:nvPr/>
          </p:nvSpPr>
          <p:spPr>
            <a:xfrm>
              <a:off x="1417832" y="1511983"/>
              <a:ext cx="2081000" cy="40870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38" name="テキスト ボックス 37">
            <a:extLst>
              <a:ext uri="{FF2B5EF4-FFF2-40B4-BE49-F238E27FC236}">
                <a16:creationId xmlns:a16="http://schemas.microsoft.com/office/drawing/2014/main" id="{1B13929E-7714-457E-88F2-25E4267E971C}"/>
              </a:ext>
            </a:extLst>
          </p:cNvPr>
          <p:cNvSpPr txBox="1"/>
          <p:nvPr/>
        </p:nvSpPr>
        <p:spPr>
          <a:xfrm>
            <a:off x="349335" y="2258412"/>
            <a:ext cx="3529834" cy="1472198"/>
          </a:xfrm>
          <a:prstGeom prst="rect">
            <a:avLst/>
          </a:prstGeom>
          <a:noFill/>
        </p:spPr>
        <p:txBody>
          <a:bodyPr wrap="square" rtlCol="0">
            <a:spAutoFit/>
          </a:bodyPr>
          <a:lstStyle/>
          <a:p>
            <a:pPr algn="just"/>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メール連絡用氏名</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489600" indent="-489600" algn="just">
              <a:lnSpc>
                <a:spcPts val="1900"/>
              </a:lnSpc>
            </a:pPr>
            <a:r>
              <a:rPr lang="ja-JP" altLang="en-US" sz="1600" b="1"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4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申請者の氏名を入力します。</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489600" indent="-489600" algn="just">
              <a:lnSpc>
                <a:spcPts val="1900"/>
              </a:lnSpc>
              <a:spcBef>
                <a:spcPts val="1200"/>
              </a:spcBef>
            </a:pPr>
            <a:r>
              <a:rPr lang="ja-JP" altLang="en-US" sz="1400" b="1" dirty="0">
                <a:latin typeface="BIZ UDゴシック" panose="020B0400000000000000" pitchFamily="49" charset="-128"/>
                <a:ea typeface="BIZ UDゴシック" panose="020B0400000000000000" pitchFamily="49" charset="-128"/>
                <a:cs typeface="Meiryo" charset="-128"/>
              </a:rPr>
              <a:t>　　</a:t>
            </a:r>
            <a:r>
              <a:rPr lang="ja-JP" altLang="en-US" sz="2000" b="1" dirty="0">
                <a:latin typeface="BIZ UDゴシック" panose="020B0400000000000000" pitchFamily="49" charset="-128"/>
                <a:ea typeface="BIZ UDゴシック" panose="020B0400000000000000" pitchFamily="49" charset="-128"/>
                <a:cs typeface="Meiryo" charset="-128"/>
              </a:rPr>
              <a:t>メールアドレス</a:t>
            </a:r>
            <a:endParaRPr lang="en-US" altLang="ja-JP" sz="2000" dirty="0">
              <a:latin typeface="BIZ UDゴシック" panose="020B0400000000000000" pitchFamily="49" charset="-128"/>
              <a:ea typeface="BIZ UDゴシック" panose="020B0400000000000000" pitchFamily="49" charset="-128"/>
              <a:cs typeface="Meiryo" charset="-128"/>
            </a:endParaRPr>
          </a:p>
          <a:p>
            <a:pPr marL="179388"/>
            <a:r>
              <a:rPr lang="ja-JP" altLang="en-US" sz="1400" b="1" kern="0" dirty="0">
                <a:latin typeface="BIZ UDゴシック" panose="020B0400000000000000" pitchFamily="49" charset="-128"/>
                <a:ea typeface="BIZ UDゴシック" panose="020B0400000000000000" pitchFamily="49" charset="-128"/>
                <a:cs typeface="Meiryo" charset="-128"/>
              </a:rPr>
              <a:t>スマートフォンで受取れるメールアドレスの入力が必要です。</a:t>
            </a:r>
          </a:p>
        </p:txBody>
      </p:sp>
      <p:sp>
        <p:nvSpPr>
          <p:cNvPr id="48" name="正方形/長方形 47">
            <a:extLst>
              <a:ext uri="{FF2B5EF4-FFF2-40B4-BE49-F238E27FC236}">
                <a16:creationId xmlns:a16="http://schemas.microsoft.com/office/drawing/2014/main" id="{065BF6B3-6357-4854-A07B-07DBBA172969}"/>
              </a:ext>
            </a:extLst>
          </p:cNvPr>
          <p:cNvSpPr/>
          <p:nvPr/>
        </p:nvSpPr>
        <p:spPr>
          <a:xfrm>
            <a:off x="4025232" y="4540968"/>
            <a:ext cx="1753846" cy="50751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49" name="正方形/長方形 48">
            <a:extLst>
              <a:ext uri="{FF2B5EF4-FFF2-40B4-BE49-F238E27FC236}">
                <a16:creationId xmlns:a16="http://schemas.microsoft.com/office/drawing/2014/main" id="{293C79BD-96F0-4F52-980B-B40AEAE28C40}"/>
              </a:ext>
            </a:extLst>
          </p:cNvPr>
          <p:cNvSpPr/>
          <p:nvPr/>
        </p:nvSpPr>
        <p:spPr>
          <a:xfrm>
            <a:off x="6040637" y="2608107"/>
            <a:ext cx="1753846" cy="38168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50" name="正方形/長方形 49">
            <a:extLst>
              <a:ext uri="{FF2B5EF4-FFF2-40B4-BE49-F238E27FC236}">
                <a16:creationId xmlns:a16="http://schemas.microsoft.com/office/drawing/2014/main" id="{177C8649-C297-47F1-8CFB-4C9B2EF1B578}"/>
              </a:ext>
            </a:extLst>
          </p:cNvPr>
          <p:cNvSpPr/>
          <p:nvPr/>
        </p:nvSpPr>
        <p:spPr>
          <a:xfrm>
            <a:off x="6013388" y="3922168"/>
            <a:ext cx="1753846" cy="70699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26" name="グループ化 25">
            <a:extLst>
              <a:ext uri="{FF2B5EF4-FFF2-40B4-BE49-F238E27FC236}">
                <a16:creationId xmlns:a16="http://schemas.microsoft.com/office/drawing/2014/main" id="{AECC2CCA-6808-4B45-9D75-AA2CD4BE3C00}"/>
              </a:ext>
            </a:extLst>
          </p:cNvPr>
          <p:cNvGrpSpPr/>
          <p:nvPr/>
        </p:nvGrpSpPr>
        <p:grpSpPr>
          <a:xfrm>
            <a:off x="5762550" y="4306733"/>
            <a:ext cx="270000" cy="400110"/>
            <a:chOff x="5588889" y="3598762"/>
            <a:chExt cx="270000" cy="400110"/>
          </a:xfrm>
        </p:grpSpPr>
        <p:sp>
          <p:nvSpPr>
            <p:cNvPr id="27" name="円/楕円 1">
              <a:extLst>
                <a:ext uri="{FF2B5EF4-FFF2-40B4-BE49-F238E27FC236}">
                  <a16:creationId xmlns:a16="http://schemas.microsoft.com/office/drawing/2014/main" id="{BDD3B15F-6A04-4761-9F44-A22E47F5B7E4}"/>
                </a:ext>
              </a:extLst>
            </p:cNvPr>
            <p:cNvSpPr>
              <a:spLocks noChangeAspect="1"/>
            </p:cNvSpPr>
            <p:nvPr/>
          </p:nvSpPr>
          <p:spPr>
            <a:xfrm>
              <a:off x="5619369" y="3673581"/>
              <a:ext cx="202311" cy="2023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8" name="正方形/長方形 27">
              <a:extLst>
                <a:ext uri="{FF2B5EF4-FFF2-40B4-BE49-F238E27FC236}">
                  <a16:creationId xmlns:a16="http://schemas.microsoft.com/office/drawing/2014/main" id="{C9874303-247C-45A3-B722-832D004D8ABA}"/>
                </a:ext>
              </a:extLst>
            </p:cNvPr>
            <p:cNvSpPr/>
            <p:nvPr/>
          </p:nvSpPr>
          <p:spPr>
            <a:xfrm flipH="1">
              <a:off x="5588889" y="3598762"/>
              <a:ext cx="270000" cy="400110"/>
            </a:xfrm>
            <a:prstGeom prst="rect">
              <a:avLst/>
            </a:prstGeom>
          </p:spPr>
          <p:txBody>
            <a:bodyPr wrap="squar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9" name="グループ化 28">
            <a:extLst>
              <a:ext uri="{FF2B5EF4-FFF2-40B4-BE49-F238E27FC236}">
                <a16:creationId xmlns:a16="http://schemas.microsoft.com/office/drawing/2014/main" id="{61051018-35BD-4894-A725-B0B7DD7D329B}"/>
              </a:ext>
            </a:extLst>
          </p:cNvPr>
          <p:cNvGrpSpPr/>
          <p:nvPr/>
        </p:nvGrpSpPr>
        <p:grpSpPr>
          <a:xfrm>
            <a:off x="7365634" y="2547805"/>
            <a:ext cx="810121" cy="502291"/>
            <a:chOff x="5150197" y="4825443"/>
            <a:chExt cx="441146" cy="400110"/>
          </a:xfrm>
        </p:grpSpPr>
        <p:sp>
          <p:nvSpPr>
            <p:cNvPr id="30" name="円/楕円 29">
              <a:extLst>
                <a:ext uri="{FF2B5EF4-FFF2-40B4-BE49-F238E27FC236}">
                  <a16:creationId xmlns:a16="http://schemas.microsoft.com/office/drawing/2014/main" id="{5B66A75C-7121-407E-A0C2-D1B14A0A0594}"/>
                </a:ext>
              </a:extLst>
            </p:cNvPr>
            <p:cNvSpPr>
              <a:spLocks noChangeAspect="1"/>
            </p:cNvSpPr>
            <p:nvPr/>
          </p:nvSpPr>
          <p:spPr>
            <a:xfrm>
              <a:off x="5274191" y="4890185"/>
              <a:ext cx="193159" cy="1931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BIZ UDゴシック" panose="020B0400000000000000" pitchFamily="49" charset="-128"/>
                <a:ea typeface="BIZ UDゴシック" panose="020B0400000000000000" pitchFamily="49" charset="-128"/>
              </a:endParaRPr>
            </a:p>
          </p:txBody>
        </p:sp>
        <p:sp>
          <p:nvSpPr>
            <p:cNvPr id="31" name="正方形/長方形 30">
              <a:extLst>
                <a:ext uri="{FF2B5EF4-FFF2-40B4-BE49-F238E27FC236}">
                  <a16:creationId xmlns:a16="http://schemas.microsoft.com/office/drawing/2014/main" id="{1B8FB80C-A8D9-4C4C-A3AE-DDFCDB50F63C}"/>
                </a:ext>
              </a:extLst>
            </p:cNvPr>
            <p:cNvSpPr/>
            <p:nvPr/>
          </p:nvSpPr>
          <p:spPr>
            <a:xfrm>
              <a:off x="5150197" y="4825443"/>
              <a:ext cx="441146" cy="400110"/>
            </a:xfrm>
            <a:prstGeom prst="rect">
              <a:avLst/>
            </a:prstGeom>
          </p:spPr>
          <p:txBody>
            <a:bodyPr wrap="non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10" name="テキスト ボックス 9">
            <a:extLst>
              <a:ext uri="{FF2B5EF4-FFF2-40B4-BE49-F238E27FC236}">
                <a16:creationId xmlns:a16="http://schemas.microsoft.com/office/drawing/2014/main" id="{C2448745-C281-F871-156C-07015C7C39FE}"/>
              </a:ext>
            </a:extLst>
          </p:cNvPr>
          <p:cNvSpPr txBox="1"/>
          <p:nvPr/>
        </p:nvSpPr>
        <p:spPr>
          <a:xfrm>
            <a:off x="346016" y="3737030"/>
            <a:ext cx="3637693" cy="1338828"/>
          </a:xfrm>
          <a:prstGeom prst="rect">
            <a:avLst/>
          </a:prstGeom>
          <a:noFill/>
        </p:spPr>
        <p:txBody>
          <a:bodyPr wrap="square" lIns="91440" tIns="45720" rIns="91440" bIns="45720" rtlCol="0" anchor="t">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2000" b="1" dirty="0">
                <a:latin typeface="BIZ UDゴシック" panose="020B0400000000000000" pitchFamily="49" charset="-128"/>
                <a:ea typeface="BIZ UDゴシック" panose="020B0400000000000000" pitchFamily="49" charset="-128"/>
                <a:cs typeface="Meiryo" charset="-128"/>
              </a:rPr>
              <a:t> 画像認証</a:t>
            </a:r>
            <a:endParaRPr lang="en-US" altLang="ja-JP" sz="1400" dirty="0">
              <a:latin typeface="BIZ UDゴシック" panose="020B0400000000000000" pitchFamily="49" charset="-128"/>
              <a:ea typeface="BIZ UDゴシック" panose="020B0400000000000000" pitchFamily="49" charset="-128"/>
              <a:cs typeface="Meiryo" charset="-128"/>
            </a:endParaRPr>
          </a:p>
          <a:p>
            <a:pPr marL="179070" algn="just">
              <a:spcBef>
                <a:spcPts val="600"/>
              </a:spcBef>
            </a:pPr>
            <a:r>
              <a:rPr lang="ja-JP" altLang="en-US" sz="1400" b="1" dirty="0">
                <a:latin typeface="BIZ UDゴシック" panose="020B0400000000000000" pitchFamily="49" charset="-128"/>
                <a:ea typeface="BIZ UDゴシック" panose="020B0400000000000000" pitchFamily="49" charset="-128"/>
                <a:cs typeface="Meiryo" charset="-128"/>
              </a:rPr>
              <a:t>画像内に書かれた文字を入力する必要が</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79070" algn="just"/>
            <a:r>
              <a:rPr lang="ja-JP" altLang="en-US" sz="1400" b="1" dirty="0">
                <a:latin typeface="BIZ UDゴシック" panose="020B0400000000000000" pitchFamily="49" charset="-128"/>
                <a:ea typeface="BIZ UDゴシック" panose="020B0400000000000000" pitchFamily="49" charset="-128"/>
                <a:cs typeface="Meiryo" charset="-128"/>
              </a:rPr>
              <a:t>ありますが、</a:t>
            </a:r>
            <a:r>
              <a:rPr lang="en-US" altLang="ja-JP" sz="1400" b="1" dirty="0" err="1">
                <a:latin typeface="BIZ UDゴシック" panose="020B0400000000000000" pitchFamily="49" charset="-128"/>
                <a:ea typeface="BIZ UDゴシック" panose="020B0400000000000000" pitchFamily="49" charset="-128"/>
                <a:cs typeface="Meiryo" charset="-128"/>
              </a:rPr>
              <a:t>VoiceOver</a:t>
            </a:r>
            <a:r>
              <a:rPr lang="ja-JP" altLang="en-US" sz="1400" b="1" dirty="0">
                <a:latin typeface="BIZ UDゴシック" panose="020B0400000000000000" pitchFamily="49" charset="-128"/>
                <a:ea typeface="BIZ UDゴシック" panose="020B0400000000000000" pitchFamily="49" charset="-128"/>
                <a:cs typeface="Meiryo" charset="-128"/>
              </a:rPr>
              <a:t>では読み上げ</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79070" algn="just"/>
            <a:r>
              <a:rPr lang="ja-JP" altLang="en-US" sz="1400" b="1" dirty="0">
                <a:latin typeface="BIZ UDゴシック" panose="020B0400000000000000" pitchFamily="49" charset="-128"/>
                <a:ea typeface="BIZ UDゴシック" panose="020B0400000000000000" pitchFamily="49" charset="-128"/>
                <a:cs typeface="Meiryo" charset="-128"/>
              </a:rPr>
              <a:t>できないため、VoiceOverを使用して</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79070" algn="just"/>
            <a:r>
              <a:rPr lang="ja-JP" altLang="en-US" sz="1400" b="1" dirty="0">
                <a:latin typeface="BIZ UDゴシック" panose="020B0400000000000000" pitchFamily="49" charset="-128"/>
                <a:ea typeface="BIZ UDゴシック" panose="020B0400000000000000" pitchFamily="49" charset="-128"/>
                <a:cs typeface="Meiryo" charset="-128"/>
              </a:rPr>
              <a:t>いる方はサポートが必要です。</a:t>
            </a:r>
          </a:p>
        </p:txBody>
      </p:sp>
      <p:sp>
        <p:nvSpPr>
          <p:cNvPr id="11" name="テキスト ボックス 10">
            <a:extLst>
              <a:ext uri="{FF2B5EF4-FFF2-40B4-BE49-F238E27FC236}">
                <a16:creationId xmlns:a16="http://schemas.microsoft.com/office/drawing/2014/main" id="{945F7CA2-17BA-3D2E-0D8B-610C8CAB5DAF}"/>
              </a:ext>
            </a:extLst>
          </p:cNvPr>
          <p:cNvSpPr txBox="1"/>
          <p:nvPr/>
        </p:nvSpPr>
        <p:spPr>
          <a:xfrm>
            <a:off x="349335" y="5075858"/>
            <a:ext cx="3493964" cy="1261884"/>
          </a:xfrm>
          <a:prstGeom prst="rect">
            <a:avLst/>
          </a:prstGeom>
          <a:noFill/>
        </p:spPr>
        <p:txBody>
          <a:bodyPr wrap="square" lIns="91440" tIns="45720" rIns="91440" bIns="45720" rtlCol="0" anchor="t">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sz="2000" b="1" dirty="0">
                <a:latin typeface="BIZ UDゴシック" panose="020B0400000000000000" pitchFamily="49" charset="-128"/>
                <a:ea typeface="BIZ UDゴシック" panose="020B0400000000000000" pitchFamily="49" charset="-128"/>
                <a:cs typeface="Meiryo" charset="-128"/>
              </a:rPr>
              <a:t> 確認</a:t>
            </a:r>
            <a:endParaRPr lang="en-US" altLang="ja-JP" sz="1400" dirty="0">
              <a:latin typeface="BIZ UDゴシック" panose="020B0400000000000000" pitchFamily="49" charset="-128"/>
              <a:ea typeface="BIZ UDゴシック" panose="020B0400000000000000" pitchFamily="49" charset="-128"/>
              <a:cs typeface="Meiryo" charset="-128"/>
            </a:endParaRPr>
          </a:p>
          <a:p>
            <a:pPr marL="180000" algn="just"/>
            <a:r>
              <a:rPr lang="ja-JP" altLang="en-US" sz="1400" b="1" dirty="0">
                <a:latin typeface="BIZ UDゴシック" panose="020B0400000000000000" pitchFamily="49" charset="-128"/>
                <a:ea typeface="BIZ UDゴシック" panose="020B0400000000000000" pitchFamily="49" charset="-128"/>
                <a:cs typeface="Meiryo" charset="-128"/>
              </a:rPr>
              <a:t>必要事項の入力と確認を終えたら、</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179070" algn="just"/>
            <a:r>
              <a:rPr lang="ja-JP" altLang="en-US" sz="1400" b="1" dirty="0">
                <a:latin typeface="BIZ UDゴシック" panose="020B0400000000000000" pitchFamily="49" charset="-128"/>
                <a:ea typeface="BIZ UDゴシック" panose="020B0400000000000000" pitchFamily="49" charset="-128"/>
                <a:cs typeface="Meiryo" charset="-128"/>
              </a:rPr>
              <a:t>スワイプで移動するか、ページ下部の「確認」ボタンをタッチしてダブルタップします。</a:t>
            </a:r>
          </a:p>
        </p:txBody>
      </p:sp>
      <p:grpSp>
        <p:nvGrpSpPr>
          <p:cNvPr id="14" name="グループ化 13">
            <a:extLst>
              <a:ext uri="{FF2B5EF4-FFF2-40B4-BE49-F238E27FC236}">
                <a16:creationId xmlns:a16="http://schemas.microsoft.com/office/drawing/2014/main" id="{3452048A-89DE-DC0B-9C37-BAE11B9BD7A6}"/>
              </a:ext>
            </a:extLst>
          </p:cNvPr>
          <p:cNvGrpSpPr/>
          <p:nvPr/>
        </p:nvGrpSpPr>
        <p:grpSpPr>
          <a:xfrm>
            <a:off x="6829569" y="4043374"/>
            <a:ext cx="1808548" cy="2239957"/>
            <a:chOff x="6064800" y="4117853"/>
            <a:chExt cx="1835026" cy="2176679"/>
          </a:xfrm>
        </p:grpSpPr>
        <p:pic>
          <p:nvPicPr>
            <p:cNvPr id="15" name="図 14">
              <a:extLst>
                <a:ext uri="{FF2B5EF4-FFF2-40B4-BE49-F238E27FC236}">
                  <a16:creationId xmlns:a16="http://schemas.microsoft.com/office/drawing/2014/main" id="{BDA09C14-B608-D4D4-E36B-33A5A86CAF7C}"/>
                </a:ext>
              </a:extLst>
            </p:cNvPr>
            <p:cNvPicPr>
              <a:picLocks noChangeAspect="1"/>
            </p:cNvPicPr>
            <p:nvPr/>
          </p:nvPicPr>
          <p:blipFill>
            <a:blip r:embed="rId5"/>
            <a:stretch>
              <a:fillRect/>
            </a:stretch>
          </p:blipFill>
          <p:spPr>
            <a:xfrm>
              <a:off x="6090750" y="4117853"/>
              <a:ext cx="1809076" cy="2176679"/>
            </a:xfrm>
            <a:prstGeom prst="rect">
              <a:avLst/>
            </a:prstGeom>
          </p:spPr>
        </p:pic>
        <p:sp>
          <p:nvSpPr>
            <p:cNvPr id="17" name="正方形/長方形 16">
              <a:extLst>
                <a:ext uri="{FF2B5EF4-FFF2-40B4-BE49-F238E27FC236}">
                  <a16:creationId xmlns:a16="http://schemas.microsoft.com/office/drawing/2014/main" id="{09607979-572F-FED0-7986-EE4B68A8AEBA}"/>
                </a:ext>
              </a:extLst>
            </p:cNvPr>
            <p:cNvSpPr/>
            <p:nvPr/>
          </p:nvSpPr>
          <p:spPr>
            <a:xfrm>
              <a:off x="6064800" y="4117853"/>
              <a:ext cx="1835026" cy="217667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18" name="正方形/長方形 17">
            <a:extLst>
              <a:ext uri="{FF2B5EF4-FFF2-40B4-BE49-F238E27FC236}">
                <a16:creationId xmlns:a16="http://schemas.microsoft.com/office/drawing/2014/main" id="{AA9831C8-1AA9-F149-DECE-17A4BFAE9235}"/>
              </a:ext>
            </a:extLst>
          </p:cNvPr>
          <p:cNvSpPr/>
          <p:nvPr/>
        </p:nvSpPr>
        <p:spPr>
          <a:xfrm>
            <a:off x="6954543" y="5391229"/>
            <a:ext cx="1584176" cy="34979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9" name="正方形/長方形 18">
            <a:extLst>
              <a:ext uri="{FF2B5EF4-FFF2-40B4-BE49-F238E27FC236}">
                <a16:creationId xmlns:a16="http://schemas.microsoft.com/office/drawing/2014/main" id="{1860E370-802A-0B3B-E7AB-A551EDCA6BA8}"/>
              </a:ext>
            </a:extLst>
          </p:cNvPr>
          <p:cNvSpPr/>
          <p:nvPr/>
        </p:nvSpPr>
        <p:spPr>
          <a:xfrm>
            <a:off x="6855145" y="5905585"/>
            <a:ext cx="1782971" cy="34979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21" name="グループ化 20">
            <a:extLst>
              <a:ext uri="{FF2B5EF4-FFF2-40B4-BE49-F238E27FC236}">
                <a16:creationId xmlns:a16="http://schemas.microsoft.com/office/drawing/2014/main" id="{B08F5087-204B-6C51-8A16-D4E7506A1ACD}"/>
              </a:ext>
            </a:extLst>
          </p:cNvPr>
          <p:cNvGrpSpPr/>
          <p:nvPr/>
        </p:nvGrpSpPr>
        <p:grpSpPr>
          <a:xfrm>
            <a:off x="6444370" y="5375226"/>
            <a:ext cx="441146" cy="400110"/>
            <a:chOff x="4422686" y="1453207"/>
            <a:chExt cx="441146" cy="400110"/>
          </a:xfrm>
        </p:grpSpPr>
        <p:sp>
          <p:nvSpPr>
            <p:cNvPr id="22" name="円/楕円 48">
              <a:extLst>
                <a:ext uri="{FF2B5EF4-FFF2-40B4-BE49-F238E27FC236}">
                  <a16:creationId xmlns:a16="http://schemas.microsoft.com/office/drawing/2014/main" id="{3418D738-56A4-FF89-88C3-A067759B99A0}"/>
                </a:ext>
              </a:extLst>
            </p:cNvPr>
            <p:cNvSpPr>
              <a:spLocks noChangeAspect="1"/>
            </p:cNvSpPr>
            <p:nvPr/>
          </p:nvSpPr>
          <p:spPr>
            <a:xfrm>
              <a:off x="4552950" y="1548664"/>
              <a:ext cx="180618" cy="180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latin typeface="BIZ UDゴシック" panose="020B0400000000000000" pitchFamily="49" charset="-128"/>
                <a:ea typeface="BIZ UDゴシック" panose="020B0400000000000000" pitchFamily="49" charset="-128"/>
              </a:endParaRPr>
            </a:p>
          </p:txBody>
        </p:sp>
        <p:sp>
          <p:nvSpPr>
            <p:cNvPr id="23" name="正方形/長方形 22">
              <a:extLst>
                <a:ext uri="{FF2B5EF4-FFF2-40B4-BE49-F238E27FC236}">
                  <a16:creationId xmlns:a16="http://schemas.microsoft.com/office/drawing/2014/main" id="{403AA4A7-2E80-EC2C-C3BA-04EBD93E61AB}"/>
                </a:ext>
              </a:extLst>
            </p:cNvPr>
            <p:cNvSpPr/>
            <p:nvPr/>
          </p:nvSpPr>
          <p:spPr>
            <a:xfrm>
              <a:off x="4422686" y="1453207"/>
              <a:ext cx="441146" cy="400110"/>
            </a:xfrm>
            <a:prstGeom prst="rect">
              <a:avLst/>
            </a:prstGeom>
          </p:spPr>
          <p:txBody>
            <a:bodyPr wrap="non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4" name="グループ化 23">
            <a:extLst>
              <a:ext uri="{FF2B5EF4-FFF2-40B4-BE49-F238E27FC236}">
                <a16:creationId xmlns:a16="http://schemas.microsoft.com/office/drawing/2014/main" id="{8B1F76E5-0EA8-7A43-23D5-4C1AAE6F3A5B}"/>
              </a:ext>
            </a:extLst>
          </p:cNvPr>
          <p:cNvGrpSpPr/>
          <p:nvPr/>
        </p:nvGrpSpPr>
        <p:grpSpPr>
          <a:xfrm>
            <a:off x="6449164" y="5847383"/>
            <a:ext cx="441147" cy="400110"/>
            <a:chOff x="4422686" y="1453207"/>
            <a:chExt cx="441147" cy="400110"/>
          </a:xfrm>
        </p:grpSpPr>
        <p:sp>
          <p:nvSpPr>
            <p:cNvPr id="25" name="円/楕円 48">
              <a:extLst>
                <a:ext uri="{FF2B5EF4-FFF2-40B4-BE49-F238E27FC236}">
                  <a16:creationId xmlns:a16="http://schemas.microsoft.com/office/drawing/2014/main" id="{F410410D-CC29-E041-ADD6-F93627155B73}"/>
                </a:ext>
              </a:extLst>
            </p:cNvPr>
            <p:cNvSpPr>
              <a:spLocks noChangeAspect="1"/>
            </p:cNvSpPr>
            <p:nvPr/>
          </p:nvSpPr>
          <p:spPr>
            <a:xfrm>
              <a:off x="4552950" y="1548664"/>
              <a:ext cx="180618" cy="180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latin typeface="BIZ UDゴシック" panose="020B0400000000000000" pitchFamily="49" charset="-128"/>
                <a:ea typeface="BIZ UDゴシック" panose="020B0400000000000000" pitchFamily="49" charset="-128"/>
              </a:endParaRPr>
            </a:p>
          </p:txBody>
        </p:sp>
        <p:sp>
          <p:nvSpPr>
            <p:cNvPr id="41" name="正方形/長方形 40">
              <a:extLst>
                <a:ext uri="{FF2B5EF4-FFF2-40B4-BE49-F238E27FC236}">
                  <a16:creationId xmlns:a16="http://schemas.microsoft.com/office/drawing/2014/main" id="{8717FE6D-3925-8F10-5FD7-05C388EE9668}"/>
                </a:ext>
              </a:extLst>
            </p:cNvPr>
            <p:cNvSpPr/>
            <p:nvPr/>
          </p:nvSpPr>
          <p:spPr>
            <a:xfrm>
              <a:off x="4422686" y="1453207"/>
              <a:ext cx="441147" cy="400110"/>
            </a:xfrm>
            <a:prstGeom prst="rect">
              <a:avLst/>
            </a:prstGeom>
          </p:spPr>
          <p:txBody>
            <a:bodyPr wrap="non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Tree>
    <p:extLst>
      <p:ext uri="{BB962C8B-B14F-4D97-AF65-F5344CB8AC3E}">
        <p14:creationId xmlns:p14="http://schemas.microsoft.com/office/powerpoint/2010/main" val="6473127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bject 5"/>
          <p:cNvSpPr/>
          <p:nvPr/>
        </p:nvSpPr>
        <p:spPr>
          <a:xfrm>
            <a:off x="4217808" y="3113294"/>
            <a:ext cx="4279747" cy="2224861"/>
          </a:xfrm>
          <a:prstGeom prst="rect">
            <a:avLst/>
          </a:prstGeom>
          <a:blipFill>
            <a:blip r:embed="rId3" cstate="print"/>
            <a:stretch>
              <a:fillRect/>
            </a:stretch>
          </a:blipFill>
          <a:ln>
            <a:solidFill>
              <a:schemeClr val="accent6"/>
            </a:solidFill>
          </a:ln>
        </p:spPr>
        <p:txBody>
          <a:bodyPr wrap="square" lIns="0" tIns="0" rIns="0" bIns="0" rtlCol="0"/>
          <a:lstStyle/>
          <a:p>
            <a:endParaRPr sz="1697" dirty="0">
              <a:latin typeface="BIZ UDゴシック" panose="020B0400000000000000" pitchFamily="49" charset="-128"/>
              <a:ea typeface="BIZ UDゴシック" panose="020B0400000000000000" pitchFamily="49" charset="-128"/>
            </a:endParaRPr>
          </a:p>
        </p:txBody>
      </p:sp>
      <p:pic>
        <p:nvPicPr>
          <p:cNvPr id="25" name="図 24">
            <a:extLst>
              <a:ext uri="{FF2B5EF4-FFF2-40B4-BE49-F238E27FC236}">
                <a16:creationId xmlns:a16="http://schemas.microsoft.com/office/drawing/2014/main" id="{7F8484DE-2203-485C-812F-66DC76FEF23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7386" y="3098775"/>
            <a:ext cx="1697599" cy="3019751"/>
          </a:xfrm>
          <a:prstGeom prst="rect">
            <a:avLst/>
          </a:prstGeom>
          <a:noFill/>
          <a:ln w="6350">
            <a:solidFill>
              <a:srgbClr val="000000"/>
            </a:solidFill>
            <a:miter lim="800000"/>
            <a:headEnd/>
            <a:tailEnd/>
          </a:ln>
        </p:spPr>
      </p:pic>
      <p:sp>
        <p:nvSpPr>
          <p:cNvPr id="26" name="テキスト ボックス 25"/>
          <p:cNvSpPr txBox="1"/>
          <p:nvPr/>
        </p:nvSpPr>
        <p:spPr>
          <a:xfrm>
            <a:off x="480993" y="1337122"/>
            <a:ext cx="3240000" cy="1692771"/>
          </a:xfrm>
          <a:prstGeom prst="rect">
            <a:avLst/>
          </a:prstGeom>
          <a:noFill/>
        </p:spPr>
        <p:txBody>
          <a:bodyPr wrap="square" lIns="91440" tIns="45720" rIns="91440" bIns="45720" rtlCol="0" anchor="t">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a:p>
            <a:pPr algn="just"/>
            <a:r>
              <a:rPr lang="ja-JP" altLang="en-US" b="1" dirty="0">
                <a:latin typeface="BIZ UDゴシック" panose="020B0400000000000000" pitchFamily="49" charset="-128"/>
                <a:ea typeface="BIZ UDゴシック" panose="020B0400000000000000" pitchFamily="49" charset="-128"/>
                <a:cs typeface="Meiryo" charset="-128"/>
              </a:rPr>
              <a:t>登録したメールアドレスに顔写真登録に進むためのホームページアドレスが書かれたメールが届きます。</a:t>
            </a:r>
          </a:p>
        </p:txBody>
      </p:sp>
      <p:sp>
        <p:nvSpPr>
          <p:cNvPr id="27" name="テキスト ボックス 26"/>
          <p:cNvSpPr txBox="1"/>
          <p:nvPr/>
        </p:nvSpPr>
        <p:spPr>
          <a:xfrm>
            <a:off x="4127917" y="1337122"/>
            <a:ext cx="4370657" cy="1692771"/>
          </a:xfrm>
          <a:prstGeom prst="rect">
            <a:avLst/>
          </a:prstGeom>
          <a:noFill/>
        </p:spPr>
        <p:txBody>
          <a:bodyPr wrap="square" lIns="91440" tIns="45720" rIns="91440" bIns="45720" rtlCol="0" anchor="t">
            <a:spAutoFit/>
          </a:bodyPr>
          <a:lstStyle/>
          <a:p>
            <a:r>
              <a:rPr lang="ja-JP" altLang="en-US" sz="28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8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届いたメールを開き、メール内に記載</a:t>
            </a:r>
            <a:endParaRPr lang="en-US" altLang="ja-JP" b="1" dirty="0">
              <a:latin typeface="BIZ UDゴシック" panose="020B0400000000000000" pitchFamily="49" charset="-128"/>
              <a:ea typeface="BIZ UDゴシック" panose="020B0400000000000000" pitchFamily="49" charset="-128"/>
              <a:cs typeface="Meiryo" charset="-128"/>
            </a:endParaRPr>
          </a:p>
          <a:p>
            <a:r>
              <a:rPr lang="ja-JP" altLang="en-US" b="1" dirty="0">
                <a:latin typeface="BIZ UDゴシック" panose="020B0400000000000000" pitchFamily="49" charset="-128"/>
                <a:ea typeface="BIZ UDゴシック" panose="020B0400000000000000" pitchFamily="49" charset="-128"/>
                <a:cs typeface="Meiryo" charset="-128"/>
              </a:rPr>
              <a:t>してあるホームページアドレスを選んでダブルタップし、顔写真登録用のホームページを開きます。</a:t>
            </a:r>
          </a:p>
        </p:txBody>
      </p:sp>
      <p:grpSp>
        <p:nvGrpSpPr>
          <p:cNvPr id="29" name="図形グループ 28"/>
          <p:cNvGrpSpPr/>
          <p:nvPr/>
        </p:nvGrpSpPr>
        <p:grpSpPr>
          <a:xfrm>
            <a:off x="3118413" y="3675045"/>
            <a:ext cx="720000" cy="691832"/>
            <a:chOff x="2743754" y="4622188"/>
            <a:chExt cx="720000" cy="691832"/>
          </a:xfrm>
        </p:grpSpPr>
        <p:cxnSp>
          <p:nvCxnSpPr>
            <p:cNvPr id="30" name="直線コネクタ 29"/>
            <p:cNvCxnSpPr/>
            <p:nvPr/>
          </p:nvCxnSpPr>
          <p:spPr>
            <a:xfrm>
              <a:off x="2743754" y="4968104"/>
              <a:ext cx="71556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flipV="1">
              <a:off x="3105970" y="4956237"/>
              <a:ext cx="357784" cy="3577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3105970" y="4622188"/>
              <a:ext cx="357784" cy="3577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8" name="タイトル 1"/>
          <p:cNvSpPr>
            <a:spLocks noGrp="1"/>
          </p:cNvSpPr>
          <p:nvPr>
            <p:ph type="ctrTitle"/>
          </p:nvPr>
        </p:nvSpPr>
        <p:spPr>
          <a:xfrm>
            <a:off x="1728000" y="277200"/>
            <a:ext cx="4698722" cy="991041"/>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メールアドレスの登録と</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メールの受信</a:t>
            </a:r>
          </a:p>
        </p:txBody>
      </p:sp>
      <p:sp>
        <p:nvSpPr>
          <p:cNvPr id="19" name="Title Placeholder 1"/>
          <p:cNvSpPr txBox="1">
            <a:spLocks/>
          </p:cNvSpPr>
          <p:nvPr/>
        </p:nvSpPr>
        <p:spPr>
          <a:xfrm>
            <a:off x="540000" y="449554"/>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3-C</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17" name="正方形/長方形 16"/>
          <p:cNvSpPr/>
          <p:nvPr/>
        </p:nvSpPr>
        <p:spPr>
          <a:xfrm>
            <a:off x="4148745" y="4212792"/>
            <a:ext cx="4135479" cy="19586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nvGrpSpPr>
          <p:cNvPr id="14" name="グループ化 13">
            <a:extLst>
              <a:ext uri="{FF2B5EF4-FFF2-40B4-BE49-F238E27FC236}">
                <a16:creationId xmlns:a16="http://schemas.microsoft.com/office/drawing/2014/main" id="{A833D1C3-30F1-431E-9AFF-B05F70467EA6}"/>
              </a:ext>
            </a:extLst>
          </p:cNvPr>
          <p:cNvGrpSpPr/>
          <p:nvPr/>
        </p:nvGrpSpPr>
        <p:grpSpPr>
          <a:xfrm>
            <a:off x="3833210" y="3252482"/>
            <a:ext cx="441147" cy="400110"/>
            <a:chOff x="4988923" y="3305555"/>
            <a:chExt cx="441147" cy="400110"/>
          </a:xfrm>
        </p:grpSpPr>
        <p:sp>
          <p:nvSpPr>
            <p:cNvPr id="15" name="円/楕円 40">
              <a:extLst>
                <a:ext uri="{FF2B5EF4-FFF2-40B4-BE49-F238E27FC236}">
                  <a16:creationId xmlns:a16="http://schemas.microsoft.com/office/drawing/2014/main" id="{00B6E3EE-F565-4382-87CF-DEAAC451C604}"/>
                </a:ext>
              </a:extLst>
            </p:cNvPr>
            <p:cNvSpPr>
              <a:spLocks noChangeAspect="1"/>
            </p:cNvSpPr>
            <p:nvPr/>
          </p:nvSpPr>
          <p:spPr>
            <a:xfrm>
              <a:off x="5111428" y="3375660"/>
              <a:ext cx="196137" cy="1920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6" name="正方形/長方形 15">
              <a:extLst>
                <a:ext uri="{FF2B5EF4-FFF2-40B4-BE49-F238E27FC236}">
                  <a16:creationId xmlns:a16="http://schemas.microsoft.com/office/drawing/2014/main" id="{8B7CE8E8-F8BE-4685-8EFA-A083F50901E7}"/>
                </a:ext>
              </a:extLst>
            </p:cNvPr>
            <p:cNvSpPr/>
            <p:nvPr/>
          </p:nvSpPr>
          <p:spPr>
            <a:xfrm>
              <a:off x="4988923" y="3305555"/>
              <a:ext cx="441147" cy="400110"/>
            </a:xfrm>
            <a:prstGeom prst="rect">
              <a:avLst/>
            </a:prstGeom>
          </p:spPr>
          <p:txBody>
            <a:bodyPr wrap="non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❺</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grpSp>
        <p:nvGrpSpPr>
          <p:cNvPr id="20" name="グループ化 19">
            <a:extLst>
              <a:ext uri="{FF2B5EF4-FFF2-40B4-BE49-F238E27FC236}">
                <a16:creationId xmlns:a16="http://schemas.microsoft.com/office/drawing/2014/main" id="{56356807-FDFF-4EA3-B1B8-EE65F97B244D}"/>
              </a:ext>
            </a:extLst>
          </p:cNvPr>
          <p:cNvGrpSpPr/>
          <p:nvPr/>
        </p:nvGrpSpPr>
        <p:grpSpPr>
          <a:xfrm>
            <a:off x="8056408" y="3910615"/>
            <a:ext cx="441147" cy="400110"/>
            <a:chOff x="5083985" y="3181417"/>
            <a:chExt cx="441147" cy="400110"/>
          </a:xfrm>
        </p:grpSpPr>
        <p:sp>
          <p:nvSpPr>
            <p:cNvPr id="23" name="円/楕円 77">
              <a:extLst>
                <a:ext uri="{FF2B5EF4-FFF2-40B4-BE49-F238E27FC236}">
                  <a16:creationId xmlns:a16="http://schemas.microsoft.com/office/drawing/2014/main" id="{35579C61-967C-446B-9914-DCC1DBA07F89}"/>
                </a:ext>
              </a:extLst>
            </p:cNvPr>
            <p:cNvSpPr>
              <a:spLocks noChangeAspect="1"/>
            </p:cNvSpPr>
            <p:nvPr/>
          </p:nvSpPr>
          <p:spPr>
            <a:xfrm>
              <a:off x="5218279" y="3264366"/>
              <a:ext cx="164634" cy="164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4" name="正方形/長方形 23">
              <a:extLst>
                <a:ext uri="{FF2B5EF4-FFF2-40B4-BE49-F238E27FC236}">
                  <a16:creationId xmlns:a16="http://schemas.microsoft.com/office/drawing/2014/main" id="{08EDFD13-9AD4-4419-870B-AEA311DAEE93}"/>
                </a:ext>
              </a:extLst>
            </p:cNvPr>
            <p:cNvSpPr/>
            <p:nvPr/>
          </p:nvSpPr>
          <p:spPr>
            <a:xfrm>
              <a:off x="5083985" y="3181417"/>
              <a:ext cx="441147" cy="400110"/>
            </a:xfrm>
            <a:prstGeom prst="rect">
              <a:avLst/>
            </a:prstGeom>
          </p:spPr>
          <p:txBody>
            <a:bodyPr wrap="non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❻</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grpSp>
      <p:sp>
        <p:nvSpPr>
          <p:cNvPr id="28" name="テキスト ボックス 27">
            <a:extLst>
              <a:ext uri="{FF2B5EF4-FFF2-40B4-BE49-F238E27FC236}">
                <a16:creationId xmlns:a16="http://schemas.microsoft.com/office/drawing/2014/main" id="{736CEF60-CFBB-4226-B1E3-7F6C51B02335}"/>
              </a:ext>
            </a:extLst>
          </p:cNvPr>
          <p:cNvSpPr txBox="1"/>
          <p:nvPr/>
        </p:nvSpPr>
        <p:spPr>
          <a:xfrm>
            <a:off x="3105009" y="5508156"/>
            <a:ext cx="5393565" cy="584775"/>
          </a:xfrm>
          <a:prstGeom prst="rect">
            <a:avLst/>
          </a:prstGeom>
          <a:noFill/>
        </p:spPr>
        <p:txBody>
          <a:bodyPr wrap="square" rtlCol="0">
            <a:spAutoFit/>
          </a:bodyPr>
          <a:lstStyle/>
          <a:p>
            <a:pPr marL="201600" marR="5080" indent="-201600"/>
            <a:r>
              <a:rPr kumimoji="1" lang="en-US" altLang="ja-JP" sz="1600" b="1" dirty="0">
                <a:latin typeface="BIZ UDゴシック" panose="020B0400000000000000" pitchFamily="49" charset="-128"/>
                <a:ea typeface="BIZ UDゴシック" panose="020B0400000000000000" pitchFamily="49" charset="-128"/>
              </a:rPr>
              <a:t>※</a:t>
            </a:r>
            <a:r>
              <a:rPr kumimoji="1" lang="ja-JP" altLang="en-US" sz="1600" b="1" dirty="0">
                <a:latin typeface="BIZ UDゴシック" panose="020B0400000000000000" pitchFamily="49" charset="-128"/>
                <a:ea typeface="BIZ UDゴシック" panose="020B0400000000000000" pitchFamily="49" charset="-128"/>
              </a:rPr>
              <a:t> メールの件名（タイトル）は、</a:t>
            </a:r>
            <a:r>
              <a:rPr lang="ja-JP" altLang="en-US" sz="1600" b="1" spc="-300" dirty="0">
                <a:latin typeface="BIZ UDゴシック" panose="020B0400000000000000" pitchFamily="49" charset="-128"/>
                <a:ea typeface="BIZ UDゴシック" panose="020B0400000000000000" pitchFamily="49" charset="-128"/>
              </a:rPr>
              <a:t>「</a:t>
            </a:r>
            <a:r>
              <a:rPr lang="en-US" altLang="ja-JP" sz="1600" b="1" dirty="0">
                <a:latin typeface="BIZ UDゴシック" panose="020B0400000000000000" pitchFamily="49" charset="-128"/>
                <a:ea typeface="BIZ UDゴシック" panose="020B0400000000000000" pitchFamily="49" charset="-128"/>
              </a:rPr>
              <a:t>【</a:t>
            </a:r>
            <a:r>
              <a:rPr lang="ja-JP" altLang="en-US" sz="1600" b="1" dirty="0">
                <a:latin typeface="BIZ UDゴシック" panose="020B0400000000000000" pitchFamily="49" charset="-128"/>
                <a:ea typeface="BIZ UDゴシック" panose="020B0400000000000000" pitchFamily="49" charset="-128"/>
              </a:rPr>
              <a:t>個人番号カード</a:t>
            </a:r>
            <a:r>
              <a:rPr lang="en-US" altLang="ja-JP" sz="1600" b="1" dirty="0">
                <a:latin typeface="BIZ UDゴシック" panose="020B0400000000000000" pitchFamily="49" charset="-128"/>
                <a:ea typeface="BIZ UDゴシック" panose="020B0400000000000000" pitchFamily="49" charset="-128"/>
              </a:rPr>
              <a:t>】</a:t>
            </a:r>
            <a:r>
              <a:rPr kumimoji="1" lang="ja-JP" altLang="en-US" sz="1600" b="1" dirty="0">
                <a:latin typeface="BIZ UDゴシック" panose="020B0400000000000000" pitchFamily="49" charset="-128"/>
                <a:ea typeface="BIZ UDゴシック" panose="020B0400000000000000" pitchFamily="49" charset="-128"/>
              </a:rPr>
              <a:t>申請情報登録ＵＲＬのご</a:t>
            </a:r>
            <a:r>
              <a:rPr lang="ja-JP" altLang="en-US" sz="1600" b="1" dirty="0">
                <a:latin typeface="BIZ UDゴシック" panose="020B0400000000000000" pitchFamily="49" charset="-128"/>
                <a:ea typeface="BIZ UDゴシック" panose="020B0400000000000000" pitchFamily="49" charset="-128"/>
              </a:rPr>
              <a:t>案内」です</a:t>
            </a:r>
            <a:endParaRPr lang="ja-JP" altLang="en-US" sz="1600" b="1" dirty="0">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28749130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28000" y="539358"/>
            <a:ext cx="4288353"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顔写真の登録のしかた</a:t>
            </a:r>
          </a:p>
        </p:txBody>
      </p:sp>
      <p:sp>
        <p:nvSpPr>
          <p:cNvPr id="8" name="Title Placeholder 1"/>
          <p:cNvSpPr txBox="1">
            <a:spLocks/>
          </p:cNvSpPr>
          <p:nvPr/>
        </p:nvSpPr>
        <p:spPr>
          <a:xfrm>
            <a:off x="540000" y="490435"/>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3-D</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9" name="object 6"/>
          <p:cNvSpPr>
            <a:spLocks noChangeAspect="1"/>
          </p:cNvSpPr>
          <p:nvPr/>
        </p:nvSpPr>
        <p:spPr>
          <a:xfrm>
            <a:off x="7122296" y="3861049"/>
            <a:ext cx="1416668" cy="2373942"/>
          </a:xfrm>
          <a:prstGeom prst="rect">
            <a:avLst/>
          </a:prstGeom>
          <a:blipFill>
            <a:blip r:embed="rId3" cstate="print"/>
            <a:stretch>
              <a:fillRect/>
            </a:stretch>
          </a:blipFill>
          <a:ln w="6350">
            <a:solidFill>
              <a:schemeClr val="tx1"/>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11" name="object 8"/>
          <p:cNvSpPr/>
          <p:nvPr/>
        </p:nvSpPr>
        <p:spPr>
          <a:xfrm>
            <a:off x="7122295" y="1379636"/>
            <a:ext cx="1416669" cy="2360516"/>
          </a:xfrm>
          <a:prstGeom prst="rect">
            <a:avLst/>
          </a:prstGeom>
          <a:blipFill>
            <a:blip r:embed="rId4" cstate="print"/>
            <a:stretch>
              <a:fillRect/>
            </a:stretch>
          </a:blipFill>
          <a:ln w="6350">
            <a:solidFill>
              <a:schemeClr val="tx1"/>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30" name="テキスト ボックス 29"/>
          <p:cNvSpPr txBox="1"/>
          <p:nvPr/>
        </p:nvSpPr>
        <p:spPr>
          <a:xfrm>
            <a:off x="346195" y="1379636"/>
            <a:ext cx="6602069" cy="3885679"/>
          </a:xfrm>
          <a:prstGeom prst="rect">
            <a:avLst/>
          </a:prstGeom>
          <a:noFill/>
        </p:spPr>
        <p:txBody>
          <a:bodyPr wrap="square" lIns="91440" tIns="45720" rIns="91440" bIns="45720" rtlCol="0" anchor="t">
            <a:spAutoFit/>
          </a:bodyPr>
          <a:lstStyle/>
          <a:p>
            <a:pPr marL="228600" indent="-457200" algn="just"/>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b="1" dirty="0">
                <a:latin typeface="BIZ UDゴシック" panose="020B0400000000000000" pitchFamily="49" charset="-128"/>
                <a:ea typeface="BIZ UDゴシック" panose="020B0400000000000000" pitchFamily="49" charset="-128"/>
                <a:cs typeface="Meiryo" charset="-128"/>
              </a:rPr>
              <a:t>顔写真登録ページ内をタッチやスワイプで「アップロード」まで進み、ダブルタップします。</a:t>
            </a:r>
            <a:endParaRPr lang="en-US" altLang="ja-JP" b="1" dirty="0">
              <a:latin typeface="BIZ UDゴシック" panose="020B0400000000000000" pitchFamily="49" charset="-128"/>
              <a:ea typeface="BIZ UDゴシック" panose="020B0400000000000000" pitchFamily="49" charset="-128"/>
              <a:cs typeface="Meiryo" charset="-128"/>
            </a:endParaRPr>
          </a:p>
          <a:p>
            <a:pPr marL="228600" indent="-457200" algn="just">
              <a:spcBef>
                <a:spcPts val="300"/>
              </a:spcBef>
            </a:pPr>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b="1" dirty="0">
                <a:latin typeface="BIZ UDゴシック" panose="020B0400000000000000" pitchFamily="49" charset="-128"/>
                <a:ea typeface="BIZ UDゴシック" panose="020B0400000000000000" pitchFamily="49" charset="-128"/>
                <a:cs typeface="Meiryo" charset="-128"/>
              </a:rPr>
              <a:t>画面下部に「写真またはビデオを撮る」、「フォトライブラリ」、「ブラウズ」と表示されるので、フォトライブラリを選択し、ダブルタップします。</a:t>
            </a:r>
          </a:p>
          <a:p>
            <a:pPr marL="228600" indent="-457200" algn="just">
              <a:spcBef>
                <a:spcPts val="300"/>
              </a:spcBef>
            </a:pPr>
            <a:r>
              <a:rPr lang="ja-JP"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b="1" dirty="0">
                <a:latin typeface="BIZ UDゴシック" panose="020B0400000000000000" pitchFamily="49" charset="-128"/>
                <a:ea typeface="BIZ UDゴシック" panose="020B0400000000000000" pitchFamily="49" charset="-128"/>
                <a:cs typeface="Meiryo" charset="-128"/>
              </a:rPr>
              <a:t>写真アプリが表示されるので、事前に撮影した写真を選択します。</a:t>
            </a:r>
            <a:endParaRPr lang="en-US" altLang="ja-JP" b="1" dirty="0">
              <a:latin typeface="BIZ UDゴシック" panose="020B0400000000000000" pitchFamily="49" charset="-128"/>
              <a:ea typeface="BIZ UDゴシック" panose="020B0400000000000000" pitchFamily="49" charset="-128"/>
              <a:cs typeface="Meiryo" charset="-128"/>
            </a:endParaRPr>
          </a:p>
          <a:p>
            <a:pPr marL="228600" indent="-457200" algn="just">
              <a:spcBef>
                <a:spcPts val="300"/>
              </a:spcBef>
            </a:pPr>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b="1" dirty="0">
                <a:latin typeface="BIZ UDゴシック" panose="020B0400000000000000" pitchFamily="49" charset="-128"/>
                <a:ea typeface="BIZ UDゴシック" panose="020B0400000000000000" pitchFamily="49" charset="-128"/>
                <a:cs typeface="Meiryo" charset="-128"/>
              </a:rPr>
              <a:t>写真選択を終えると元のページに戻るので、タッチやスワイプで「確認」を選び、ダブルタップします。</a:t>
            </a:r>
            <a:endParaRPr lang="en-US" altLang="ja-JP" b="1" dirty="0">
              <a:latin typeface="BIZ UDゴシック" panose="020B0400000000000000" pitchFamily="49" charset="-128"/>
              <a:ea typeface="BIZ UDゴシック" panose="020B0400000000000000" pitchFamily="49" charset="-128"/>
              <a:cs typeface="Meiryo" charset="-128"/>
            </a:endParaRPr>
          </a:p>
          <a:p>
            <a:pPr marL="228600" indent="-457200" algn="just">
              <a:spcBef>
                <a:spcPts val="300"/>
              </a:spcBef>
            </a:pPr>
            <a:r>
              <a:rPr lang="ja-JP" altLang="en-US" b="1" dirty="0">
                <a:solidFill>
                  <a:srgbClr val="009650"/>
                </a:solidFill>
                <a:latin typeface="BIZ UDゴシック" panose="020B0400000000000000" pitchFamily="49" charset="-128"/>
                <a:ea typeface="BIZ UDゴシック" panose="020B0400000000000000" pitchFamily="49" charset="-128"/>
                <a:cs typeface="Calibri"/>
              </a:rPr>
              <a:t>❺</a:t>
            </a:r>
            <a:r>
              <a:rPr lang="ja-JP" altLang="en-US" b="1" dirty="0">
                <a:latin typeface="BIZ UDゴシック" panose="020B0400000000000000" pitchFamily="49" charset="-128"/>
                <a:ea typeface="BIZ UDゴシック" panose="020B0400000000000000" pitchFamily="49" charset="-128"/>
                <a:cs typeface="Meiryo" charset="-128"/>
              </a:rPr>
              <a:t>顔写真登録確認画面が表示されるので、マイナンバー用の写真規格を満たしているか３つの項目にチェックを入れます。</a:t>
            </a:r>
          </a:p>
          <a:p>
            <a:pPr marL="228600" indent="-457200" algn="just">
              <a:spcBef>
                <a:spcPts val="300"/>
              </a:spcBef>
            </a:pPr>
            <a:r>
              <a:rPr lang="ja-JP" altLang="en-US" b="1" dirty="0">
                <a:solidFill>
                  <a:srgbClr val="009650"/>
                </a:solidFill>
                <a:latin typeface="BIZ UDゴシック" panose="020B0400000000000000" pitchFamily="49" charset="-128"/>
                <a:ea typeface="BIZ UDゴシック" panose="020B0400000000000000" pitchFamily="49" charset="-128"/>
                <a:cs typeface="Calibri"/>
              </a:rPr>
              <a:t>❻</a:t>
            </a:r>
            <a:r>
              <a:rPr lang="ja-JP" altLang="en-US" b="1" dirty="0">
                <a:latin typeface="BIZ UDゴシック" panose="020B0400000000000000" pitchFamily="49" charset="-128"/>
                <a:ea typeface="BIZ UDゴシック" panose="020B0400000000000000" pitchFamily="49" charset="-128"/>
                <a:cs typeface="Calibri"/>
              </a:rPr>
              <a:t>タッチやスワイプで「登録」まで進み、ダブルタップして次の申請情報登録ページに進みます。</a:t>
            </a:r>
          </a:p>
        </p:txBody>
      </p:sp>
      <p:sp>
        <p:nvSpPr>
          <p:cNvPr id="3" name="テキスト ボックス 2">
            <a:extLst>
              <a:ext uri="{FF2B5EF4-FFF2-40B4-BE49-F238E27FC236}">
                <a16:creationId xmlns:a16="http://schemas.microsoft.com/office/drawing/2014/main" id="{238C962F-D117-462B-933F-42F73148292B}"/>
              </a:ext>
            </a:extLst>
          </p:cNvPr>
          <p:cNvSpPr txBox="1"/>
          <p:nvPr/>
        </p:nvSpPr>
        <p:spPr>
          <a:xfrm>
            <a:off x="510856" y="5373216"/>
            <a:ext cx="6434876" cy="861774"/>
          </a:xfrm>
          <a:prstGeom prst="rect">
            <a:avLst/>
          </a:prstGeom>
          <a:solidFill>
            <a:srgbClr val="FFFFCC"/>
          </a:solid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ja-JP" dirty="0">
                <a:latin typeface="BIZ UDゴシック" panose="020B0400000000000000" pitchFamily="49" charset="-128"/>
                <a:ea typeface="BIZ UDゴシック" panose="020B0400000000000000" pitchFamily="49" charset="-128"/>
              </a:rPr>
              <a:t>​</a:t>
            </a:r>
            <a:r>
              <a:rPr lang="ja-JP" sz="1600" b="1" dirty="0">
                <a:latin typeface="BIZ UDゴシック" panose="020B0400000000000000" pitchFamily="49" charset="-128"/>
                <a:ea typeface="BIZ UDゴシック" panose="020B0400000000000000" pitchFamily="49" charset="-128"/>
              </a:rPr>
              <a:t>※この</a:t>
            </a:r>
            <a:r>
              <a:rPr lang="ja-JP" altLang="en-US" sz="1600" b="1" dirty="0">
                <a:latin typeface="BIZ UDゴシック" panose="020B0400000000000000" pitchFamily="49" charset="-128"/>
                <a:ea typeface="BIZ UDゴシック" panose="020B0400000000000000" pitchFamily="49" charset="-128"/>
              </a:rPr>
              <a:t>ホーム</a:t>
            </a:r>
            <a:r>
              <a:rPr lang="ja-JP" sz="1600" b="1" dirty="0">
                <a:latin typeface="BIZ UDゴシック" panose="020B0400000000000000" pitchFamily="49" charset="-128"/>
                <a:ea typeface="BIZ UDゴシック" panose="020B0400000000000000" pitchFamily="49" charset="-128"/>
              </a:rPr>
              <a:t>ページでは、VoiceOverを使用していると利用確認のチェックボックスにチェックを入れることが出来ない仕様となっています。VoiceOverを使用している方はサポートが必要です。</a:t>
            </a:r>
            <a:r>
              <a:rPr lang="ja-JP" sz="1600" dirty="0">
                <a:latin typeface="BIZ UDゴシック" panose="020B0400000000000000" pitchFamily="49" charset="-128"/>
                <a:ea typeface="BIZ UDゴシック" panose="020B0400000000000000" pitchFamily="49" charset="-128"/>
              </a:rPr>
              <a:t>​</a:t>
            </a:r>
            <a:endParaRPr lang="ja-JP" sz="1600" dirty="0">
              <a:latin typeface="BIZ UDゴシック" panose="020B0400000000000000" pitchFamily="49" charset="-128"/>
              <a:ea typeface="BIZ UDゴシック" panose="020B0400000000000000" pitchFamily="49" charset="-128"/>
              <a:cs typeface="Calibri"/>
            </a:endParaRPr>
          </a:p>
        </p:txBody>
      </p:sp>
    </p:spTree>
    <p:extLst>
      <p:ext uri="{BB962C8B-B14F-4D97-AF65-F5344CB8AC3E}">
        <p14:creationId xmlns:p14="http://schemas.microsoft.com/office/powerpoint/2010/main" val="31988709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28000" y="540000"/>
            <a:ext cx="4698722"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申請情報の登録のしかた</a:t>
            </a:r>
          </a:p>
        </p:txBody>
      </p:sp>
      <p:sp>
        <p:nvSpPr>
          <p:cNvPr id="3" name="サブタイトル 2"/>
          <p:cNvSpPr>
            <a:spLocks noGrp="1"/>
          </p:cNvSpPr>
          <p:nvPr>
            <p:ph type="subTitle" idx="4294967295"/>
          </p:nvPr>
        </p:nvSpPr>
        <p:spPr>
          <a:xfrm>
            <a:off x="348185" y="1426282"/>
            <a:ext cx="8374205" cy="414458"/>
          </a:xfrm>
        </p:spPr>
        <p:txBody>
          <a:bodyPr>
            <a:noAutofit/>
          </a:bodyPr>
          <a:lstStyle/>
          <a:p>
            <a:r>
              <a:rPr lang="ja-JP" altLang="en-US" sz="2400" dirty="0">
                <a:latin typeface="BIZ UDゴシック" panose="020B0400000000000000" pitchFamily="49" charset="-128"/>
                <a:ea typeface="BIZ UDゴシック" panose="020B0400000000000000" pitchFamily="49" charset="-128"/>
              </a:rPr>
              <a:t>「申請情報登録</a:t>
            </a:r>
            <a:r>
              <a:rPr lang="ja-JP" altLang="en-US" sz="2400" spc="-1000" dirty="0">
                <a:latin typeface="BIZ UDゴシック" panose="020B0400000000000000" pitchFamily="49" charset="-128"/>
                <a:ea typeface="BIZ UDゴシック" panose="020B0400000000000000" pitchFamily="49" charset="-128"/>
              </a:rPr>
              <a:t>」</a:t>
            </a:r>
            <a:r>
              <a:rPr lang="ja-JP" altLang="en-US" sz="2400" dirty="0">
                <a:latin typeface="BIZ UDゴシック" panose="020B0400000000000000" pitchFamily="49" charset="-128"/>
                <a:ea typeface="BIZ UDゴシック" panose="020B0400000000000000" pitchFamily="49" charset="-128"/>
              </a:rPr>
              <a:t>のページで</a:t>
            </a:r>
            <a:r>
              <a:rPr lang="ja-JP" altLang="en-US" sz="2400" spc="-1000" dirty="0">
                <a:latin typeface="BIZ UDゴシック" panose="020B0400000000000000" pitchFamily="49" charset="-128"/>
                <a:ea typeface="BIZ UDゴシック" panose="020B0400000000000000" pitchFamily="49" charset="-128"/>
              </a:rPr>
              <a:t>、</a:t>
            </a:r>
            <a:r>
              <a:rPr lang="ja-JP" altLang="en-US" sz="2400" dirty="0">
                <a:latin typeface="BIZ UDゴシック" panose="020B0400000000000000" pitchFamily="49" charset="-128"/>
                <a:ea typeface="BIZ UDゴシック" panose="020B0400000000000000" pitchFamily="49" charset="-128"/>
              </a:rPr>
              <a:t>必要事項を入力します。</a:t>
            </a:r>
          </a:p>
        </p:txBody>
      </p:sp>
      <p:sp>
        <p:nvSpPr>
          <p:cNvPr id="8" name="Title Placeholder 1"/>
          <p:cNvSpPr txBox="1">
            <a:spLocks/>
          </p:cNvSpPr>
          <p:nvPr/>
        </p:nvSpPr>
        <p:spPr>
          <a:xfrm>
            <a:off x="540000" y="490435"/>
            <a:ext cx="1080000" cy="646331"/>
          </a:xfrm>
          <a:prstGeom prst="rect">
            <a:avLst/>
          </a:prstGeom>
        </p:spPr>
        <p:txBody>
          <a:bodyPr vert="horz"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3-E</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34" name="テキスト ボックス 33"/>
          <p:cNvSpPr txBox="1"/>
          <p:nvPr/>
        </p:nvSpPr>
        <p:spPr>
          <a:xfrm>
            <a:off x="611559" y="1869156"/>
            <a:ext cx="4789752" cy="4462760"/>
          </a:xfrm>
          <a:prstGeom prst="rect">
            <a:avLst/>
          </a:prstGeom>
          <a:noFill/>
        </p:spPr>
        <p:txBody>
          <a:bodyPr wrap="square" lIns="91440" tIns="45720" rIns="91440" bIns="45720" rtlCol="0" anchor="t">
            <a:spAutoFit/>
          </a:bodyPr>
          <a:lstStyle/>
          <a:p>
            <a:pPr marL="228600" indent="-457200"/>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dirty="0">
                <a:latin typeface="BIZ UDゴシック" panose="020B0400000000000000" pitchFamily="49" charset="-128"/>
                <a:ea typeface="BIZ UDゴシック" panose="020B0400000000000000" pitchFamily="49" charset="-128"/>
                <a:cs typeface="Meiryo" charset="-128"/>
              </a:rPr>
              <a:t>左右スワイプで移動し、生年月日を年、月、日とそれぞれ分かれたプルダウンボックスから選択します。各場所でダブルタップして、左右スワイプで選択します。</a:t>
            </a:r>
            <a:endParaRPr lang="ja-JP" sz="2000" dirty="0">
              <a:latin typeface="BIZ UDゴシック" panose="020B0400000000000000" pitchFamily="49" charset="-128"/>
              <a:ea typeface="BIZ UDゴシック" panose="020B0400000000000000" pitchFamily="49" charset="-128"/>
              <a:cs typeface="Calibri"/>
            </a:endParaRPr>
          </a:p>
          <a:p>
            <a:pPr marL="228600" indent="-457200">
              <a:spcBef>
                <a:spcPts val="1200"/>
              </a:spcBef>
            </a:pPr>
            <a:r>
              <a:rPr lang="ja-JP" sz="20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2000" b="1" dirty="0">
                <a:latin typeface="BIZ UDゴシック" panose="020B0400000000000000" pitchFamily="49" charset="-128"/>
                <a:ea typeface="BIZ UDゴシック" panose="020B0400000000000000" pitchFamily="49" charset="-128"/>
                <a:cs typeface="Meiryo" charset="-128"/>
              </a:rPr>
              <a:t>電子証明書の発行や点字表記の希望(名前のみ)の有無を確認します。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228600" indent="-457200"/>
            <a:r>
              <a:rPr lang="ja-JP" altLang="en-US" sz="20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各項目でダブルタップして開き、必要に応じてチェックを入れます。</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228600" indent="-457200">
              <a:spcBef>
                <a:spcPts val="1200"/>
              </a:spcBef>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2000" b="1" dirty="0">
                <a:latin typeface="BIZ UDゴシック" panose="020B0400000000000000" pitchFamily="49" charset="-128"/>
                <a:ea typeface="BIZ UDゴシック" panose="020B0400000000000000" pitchFamily="49" charset="-128"/>
                <a:cs typeface="Meiryo" charset="-128"/>
              </a:rPr>
              <a:t>「上</a:t>
            </a:r>
            <a:r>
              <a:rPr lang="ja-JP" sz="2000" b="1" dirty="0">
                <a:latin typeface="BIZ UDゴシック" panose="020B0400000000000000" pitchFamily="49" charset="-128"/>
                <a:ea typeface="BIZ UDゴシック" panose="020B0400000000000000" pitchFamily="49" charset="-128"/>
                <a:cs typeface="Meiryo" charset="-128"/>
              </a:rPr>
              <a:t>記内容に</a:t>
            </a:r>
            <a:r>
              <a:rPr lang="ja-JP" altLang="en-US" sz="2000" b="1" dirty="0">
                <a:latin typeface="BIZ UDゴシック" panose="020B0400000000000000" pitchFamily="49" charset="-128"/>
                <a:ea typeface="BIZ UDゴシック" panose="020B0400000000000000" pitchFamily="49" charset="-128"/>
                <a:cs typeface="Meiryo" charset="-128"/>
              </a:rPr>
              <a:t>、</a:t>
            </a:r>
            <a:r>
              <a:rPr lang="ja-JP" sz="2000" b="1" dirty="0">
                <a:latin typeface="BIZ UDゴシック" panose="020B0400000000000000" pitchFamily="49" charset="-128"/>
                <a:ea typeface="BIZ UDゴシック" panose="020B0400000000000000" pitchFamily="49" charset="-128"/>
                <a:cs typeface="Meiryo" charset="-128"/>
              </a:rPr>
              <a:t>間違いはありません</a:t>
            </a:r>
            <a:r>
              <a:rPr lang="ja-JP" altLang="en-US" sz="2000" b="1" dirty="0">
                <a:latin typeface="BIZ UDゴシック" panose="020B0400000000000000" pitchFamily="49" charset="-128"/>
                <a:ea typeface="BIZ UDゴシック" panose="020B0400000000000000" pitchFamily="49" charset="-128"/>
                <a:cs typeface="Meiryo" charset="-128"/>
              </a:rPr>
              <a:t>」</a:t>
            </a:r>
            <a:r>
              <a:rPr lang="ja-JP" sz="2000" b="1" dirty="0">
                <a:latin typeface="BIZ UDゴシック" panose="020B0400000000000000" pitchFamily="49" charset="-128"/>
                <a:ea typeface="BIZ UDゴシック" panose="020B0400000000000000" pitchFamily="49" charset="-128"/>
                <a:cs typeface="Meiryo" charset="-128"/>
              </a:rPr>
              <a:t>にチェックを入れ</a:t>
            </a:r>
            <a:r>
              <a:rPr lang="ja-JP" altLang="en-US" sz="2000" b="1" dirty="0">
                <a:latin typeface="BIZ UDゴシック" panose="020B0400000000000000" pitchFamily="49" charset="-128"/>
                <a:ea typeface="BIZ UDゴシック" panose="020B0400000000000000" pitchFamily="49" charset="-128"/>
                <a:cs typeface="Meiryo" charset="-128"/>
              </a:rPr>
              <a:t>ます。</a:t>
            </a:r>
            <a:endParaRPr lang="ja-JP" altLang="en-US" sz="2000" b="1" dirty="0">
              <a:solidFill>
                <a:srgbClr val="000000"/>
              </a:solidFill>
              <a:latin typeface="BIZ UDゴシック" panose="020B0400000000000000" pitchFamily="49" charset="-128"/>
              <a:ea typeface="BIZ UDゴシック" panose="020B0400000000000000" pitchFamily="49" charset="-128"/>
              <a:cs typeface="Meiryo" charset="-128"/>
            </a:endParaRPr>
          </a:p>
          <a:p>
            <a:pPr marL="228600" indent="-457200">
              <a:spcBef>
                <a:spcPts val="1200"/>
              </a:spcBef>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sz="2000" b="1" dirty="0">
                <a:latin typeface="BIZ UDゴシック" panose="020B0400000000000000" pitchFamily="49" charset="-128"/>
                <a:ea typeface="BIZ UDゴシック" panose="020B0400000000000000" pitchFamily="49" charset="-128"/>
                <a:cs typeface="Meiryo" charset="-128"/>
              </a:rPr>
              <a:t>タップやスワイプで</a:t>
            </a:r>
            <a:r>
              <a:rPr lang="ja-JP" altLang="en-US" sz="2000" b="1" dirty="0">
                <a:latin typeface="BIZ UDゴシック" panose="020B0400000000000000" pitchFamily="49" charset="-128"/>
                <a:ea typeface="BIZ UDゴシック" panose="020B0400000000000000" pitchFamily="49" charset="-128"/>
                <a:cs typeface="Meiryo" charset="-128"/>
              </a:rPr>
              <a:t>「</a:t>
            </a:r>
            <a:r>
              <a:rPr lang="ja-JP" sz="2000" b="1" dirty="0">
                <a:latin typeface="BIZ UDゴシック" panose="020B0400000000000000" pitchFamily="49" charset="-128"/>
                <a:ea typeface="BIZ UDゴシック" panose="020B0400000000000000" pitchFamily="49" charset="-128"/>
                <a:cs typeface="Meiryo" charset="-128"/>
              </a:rPr>
              <a:t>確認</a:t>
            </a:r>
            <a:r>
              <a:rPr lang="ja-JP" altLang="en-US" sz="2000" b="1" dirty="0">
                <a:latin typeface="BIZ UDゴシック" panose="020B0400000000000000" pitchFamily="49" charset="-128"/>
                <a:ea typeface="BIZ UDゴシック" panose="020B0400000000000000" pitchFamily="49" charset="-128"/>
                <a:cs typeface="Meiryo" charset="-128"/>
              </a:rPr>
              <a:t>」</a:t>
            </a:r>
            <a:r>
              <a:rPr lang="ja-JP" sz="2000" b="1" dirty="0">
                <a:latin typeface="BIZ UDゴシック" panose="020B0400000000000000" pitchFamily="49" charset="-128"/>
                <a:ea typeface="BIZ UDゴシック" panose="020B0400000000000000" pitchFamily="49" charset="-128"/>
                <a:cs typeface="Meiryo" charset="-128"/>
              </a:rPr>
              <a:t>まで進み</a:t>
            </a:r>
            <a:r>
              <a:rPr lang="ja-JP" altLang="en-US" sz="2000" b="1" dirty="0">
                <a:latin typeface="BIZ UDゴシック" panose="020B0400000000000000" pitchFamily="49" charset="-128"/>
                <a:ea typeface="BIZ UDゴシック" panose="020B0400000000000000" pitchFamily="49" charset="-128"/>
                <a:cs typeface="Meiryo" charset="-128"/>
              </a:rPr>
              <a:t>、</a:t>
            </a:r>
            <a:r>
              <a:rPr lang="ja-JP" sz="2000" b="1" dirty="0">
                <a:latin typeface="BIZ UDゴシック" panose="020B0400000000000000" pitchFamily="49" charset="-128"/>
                <a:ea typeface="BIZ UDゴシック" panose="020B0400000000000000" pitchFamily="49" charset="-128"/>
                <a:cs typeface="Meiryo" charset="-128"/>
              </a:rPr>
              <a:t>ダブルタップし</a:t>
            </a:r>
            <a:r>
              <a:rPr lang="ja-JP" altLang="en-US" sz="2000" b="1" dirty="0">
                <a:latin typeface="BIZ UDゴシック" panose="020B0400000000000000" pitchFamily="49" charset="-128"/>
                <a:ea typeface="BIZ UDゴシック" panose="020B0400000000000000" pitchFamily="49" charset="-128"/>
                <a:cs typeface="Meiryo" charset="-128"/>
              </a:rPr>
              <a:t>ます</a:t>
            </a:r>
            <a:r>
              <a:rPr lang="ja-JP" sz="2000" b="1" dirty="0">
                <a:latin typeface="BIZ UDゴシック" panose="020B0400000000000000" pitchFamily="49" charset="-128"/>
                <a:ea typeface="BIZ UDゴシック" panose="020B0400000000000000" pitchFamily="49" charset="-128"/>
                <a:cs typeface="Meiryo" charset="-128"/>
              </a:rPr>
              <a:t>。</a:t>
            </a:r>
            <a:endParaRPr lang="ja-JP" sz="2000" b="1" dirty="0">
              <a:solidFill>
                <a:srgbClr val="000000"/>
              </a:solidFill>
              <a:latin typeface="BIZ UDゴシック" panose="020B0400000000000000" pitchFamily="49" charset="-128"/>
              <a:ea typeface="BIZ UDゴシック" panose="020B0400000000000000" pitchFamily="49" charset="-128"/>
              <a:cs typeface="Meiryo" charset="-128"/>
            </a:endParaRPr>
          </a:p>
        </p:txBody>
      </p:sp>
      <p:grpSp>
        <p:nvGrpSpPr>
          <p:cNvPr id="14" name="グループ化 13">
            <a:extLst>
              <a:ext uri="{FF2B5EF4-FFF2-40B4-BE49-F238E27FC236}">
                <a16:creationId xmlns:a16="http://schemas.microsoft.com/office/drawing/2014/main" id="{37101FDA-862D-4238-BA23-E945F7B58F2B}"/>
              </a:ext>
            </a:extLst>
          </p:cNvPr>
          <p:cNvGrpSpPr/>
          <p:nvPr/>
        </p:nvGrpSpPr>
        <p:grpSpPr>
          <a:xfrm>
            <a:off x="5868144" y="2167137"/>
            <a:ext cx="2520280" cy="3816424"/>
            <a:chOff x="5205829" y="2649108"/>
            <a:chExt cx="2309328" cy="3457408"/>
          </a:xfrm>
        </p:grpSpPr>
        <p:sp>
          <p:nvSpPr>
            <p:cNvPr id="7" name="object 3"/>
            <p:cNvSpPr/>
            <p:nvPr/>
          </p:nvSpPr>
          <p:spPr>
            <a:xfrm>
              <a:off x="5205829" y="2649108"/>
              <a:ext cx="1799844" cy="3253886"/>
            </a:xfrm>
            <a:prstGeom prst="rect">
              <a:avLst/>
            </a:prstGeom>
            <a:blipFill>
              <a:blip r:embed="rId3" cstate="print"/>
              <a:stretch>
                <a:fillRect/>
              </a:stretch>
            </a:blipFill>
            <a:ln>
              <a:solidFill>
                <a:schemeClr val="tx1"/>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10" name="object 5"/>
            <p:cNvSpPr/>
            <p:nvPr/>
          </p:nvSpPr>
          <p:spPr>
            <a:xfrm>
              <a:off x="5477451" y="3389056"/>
              <a:ext cx="1799844" cy="2594168"/>
            </a:xfrm>
            <a:prstGeom prst="rect">
              <a:avLst/>
            </a:prstGeom>
            <a:blipFill>
              <a:blip r:embed="rId4" cstate="print"/>
              <a:stretch>
                <a:fillRect/>
              </a:stretch>
            </a:blipFill>
            <a:ln>
              <a:solidFill>
                <a:schemeClr val="tx1"/>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35" name="正方形/長方形 34">
              <a:extLst>
                <a:ext uri="{FF2B5EF4-FFF2-40B4-BE49-F238E27FC236}">
                  <a16:creationId xmlns:a16="http://schemas.microsoft.com/office/drawing/2014/main" id="{AB259CD2-6F79-402F-BA0B-4561B205E5E0}"/>
                </a:ext>
              </a:extLst>
            </p:cNvPr>
            <p:cNvSpPr/>
            <p:nvPr/>
          </p:nvSpPr>
          <p:spPr>
            <a:xfrm flipH="1">
              <a:off x="7208819" y="3703028"/>
              <a:ext cx="269999" cy="434306"/>
            </a:xfrm>
            <a:prstGeom prst="rect">
              <a:avLst/>
            </a:prstGeom>
          </p:spPr>
          <p:txBody>
            <a:bodyPr wrap="squar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5" name="正方形/長方形 44">
              <a:extLst>
                <a:ext uri="{FF2B5EF4-FFF2-40B4-BE49-F238E27FC236}">
                  <a16:creationId xmlns:a16="http://schemas.microsoft.com/office/drawing/2014/main" id="{11D1F250-CF83-440E-B270-6ADC89C40987}"/>
                </a:ext>
              </a:extLst>
            </p:cNvPr>
            <p:cNvSpPr/>
            <p:nvPr/>
          </p:nvSpPr>
          <p:spPr>
            <a:xfrm>
              <a:off x="5209849" y="5175254"/>
              <a:ext cx="284960" cy="434306"/>
            </a:xfrm>
            <a:prstGeom prst="rect">
              <a:avLst/>
            </a:prstGeom>
          </p:spPr>
          <p:txBody>
            <a:bodyPr wrap="square">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8" name="正方形/長方形 47">
              <a:extLst>
                <a:ext uri="{FF2B5EF4-FFF2-40B4-BE49-F238E27FC236}">
                  <a16:creationId xmlns:a16="http://schemas.microsoft.com/office/drawing/2014/main" id="{1C167C12-9543-4752-BD16-15F6C2479DC5}"/>
                </a:ext>
              </a:extLst>
            </p:cNvPr>
            <p:cNvSpPr/>
            <p:nvPr/>
          </p:nvSpPr>
          <p:spPr>
            <a:xfrm>
              <a:off x="7244396" y="4580476"/>
              <a:ext cx="270761" cy="434306"/>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49" name="正方形/長方形 48">
              <a:extLst>
                <a:ext uri="{FF2B5EF4-FFF2-40B4-BE49-F238E27FC236}">
                  <a16:creationId xmlns:a16="http://schemas.microsoft.com/office/drawing/2014/main" id="{67FEF9F2-9EF2-48E1-8219-061F129B254A}"/>
                </a:ext>
              </a:extLst>
            </p:cNvPr>
            <p:cNvSpPr/>
            <p:nvPr/>
          </p:nvSpPr>
          <p:spPr>
            <a:xfrm>
              <a:off x="5603111" y="5672210"/>
              <a:ext cx="506551" cy="434306"/>
            </a:xfrm>
            <a:prstGeom prst="rect">
              <a:avLst/>
            </a:prstGeom>
          </p:spPr>
          <p:txBody>
            <a:bodyPr wrap="none" lIns="91440" tIns="45720" rIns="91440" bIns="45720" anchor="t">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a:t>
              </a:r>
            </a:p>
          </p:txBody>
        </p:sp>
      </p:grpSp>
    </p:spTree>
    <p:extLst>
      <p:ext uri="{BB962C8B-B14F-4D97-AF65-F5344CB8AC3E}">
        <p14:creationId xmlns:p14="http://schemas.microsoft.com/office/powerpoint/2010/main" val="527294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28000" y="540000"/>
            <a:ext cx="4698722"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申請情報の登録のしかた</a:t>
            </a:r>
          </a:p>
        </p:txBody>
      </p:sp>
      <p:sp>
        <p:nvSpPr>
          <p:cNvPr id="8" name="Title Placeholder 1"/>
          <p:cNvSpPr txBox="1">
            <a:spLocks/>
          </p:cNvSpPr>
          <p:nvPr/>
        </p:nvSpPr>
        <p:spPr>
          <a:xfrm>
            <a:off x="540000" y="490435"/>
            <a:ext cx="1080000" cy="646331"/>
          </a:xfrm>
          <a:prstGeom prst="rect">
            <a:avLst/>
          </a:prstGeom>
        </p:spPr>
        <p:txBody>
          <a:bodyPr vert="horz"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3-E</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34" name="テキスト ボックス 33"/>
          <p:cNvSpPr txBox="1"/>
          <p:nvPr/>
        </p:nvSpPr>
        <p:spPr>
          <a:xfrm>
            <a:off x="664957" y="1706673"/>
            <a:ext cx="4789752" cy="2685351"/>
          </a:xfrm>
          <a:prstGeom prst="rect">
            <a:avLst/>
          </a:prstGeom>
          <a:noFill/>
        </p:spPr>
        <p:txBody>
          <a:bodyPr wrap="square" lIns="91440" tIns="45720" rIns="91440" bIns="45720" rtlCol="0" anchor="t">
            <a:spAutoFit/>
          </a:bodyPr>
          <a:lstStyle/>
          <a:p>
            <a:pPr marL="228600" indent="-457200">
              <a:spcBef>
                <a:spcPts val="300"/>
              </a:spcBef>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2000" b="1" dirty="0">
                <a:solidFill>
                  <a:srgbClr val="000000"/>
                </a:solidFill>
                <a:latin typeface="BIZ UDゴシック" panose="020B0400000000000000" pitchFamily="49" charset="-128"/>
                <a:ea typeface="BIZ UDゴシック" panose="020B0400000000000000" pitchFamily="49" charset="-128"/>
                <a:cs typeface="Meiryo" charset="-128"/>
              </a:rPr>
              <a:t>最後に登録内容</a:t>
            </a:r>
            <a:r>
              <a:rPr lang="ja-JP" altLang="en-US" sz="2000" b="1" dirty="0">
                <a:latin typeface="BIZ UDゴシック" panose="020B0400000000000000" pitchFamily="49" charset="-128"/>
                <a:ea typeface="BIZ UDゴシック" panose="020B0400000000000000" pitchFamily="49" charset="-128"/>
                <a:cs typeface="Meiryo" charset="-128"/>
              </a:rPr>
              <a:t>をよく確認し、タッチやスワイプで「登録」まで進んでダブルタップします。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228600" indent="-457200">
              <a:spcBef>
                <a:spcPts val="300"/>
              </a:spcBef>
            </a:pPr>
            <a:endParaRPr lang="en-US" altLang="ja-JP" sz="2000" b="1" dirty="0">
              <a:latin typeface="BIZ UDゴシック" panose="020B0400000000000000" pitchFamily="49" charset="-128"/>
              <a:ea typeface="BIZ UDゴシック" panose="020B0400000000000000" pitchFamily="49" charset="-128"/>
              <a:cs typeface="Meiryo" charset="-128"/>
            </a:endParaRPr>
          </a:p>
          <a:p>
            <a:pPr marL="228600" indent="-457200">
              <a:spcBef>
                <a:spcPts val="300"/>
              </a:spcBef>
            </a:pP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❻</a:t>
            </a:r>
            <a:r>
              <a:rPr lang="en-US" altLang="ja-JP" sz="2000" b="1"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申請情報登録完了</a:t>
            </a:r>
            <a:r>
              <a:rPr lang="en-US" altLang="ja-JP" sz="2000" b="1" dirty="0">
                <a:latin typeface="BIZ UDゴシック" panose="020B0400000000000000" pitchFamily="49" charset="-128"/>
                <a:ea typeface="BIZ UDゴシック" panose="020B0400000000000000" pitchFamily="49" charset="-128"/>
                <a:cs typeface="Meiryo" charset="-128"/>
              </a:rPr>
              <a:t>｣</a:t>
            </a:r>
            <a:r>
              <a:rPr lang="ja-JP" altLang="en-US" sz="2000" b="1" dirty="0">
                <a:latin typeface="BIZ UDゴシック" panose="020B0400000000000000" pitchFamily="49" charset="-128"/>
                <a:ea typeface="BIZ UDゴシック" panose="020B0400000000000000" pitchFamily="49" charset="-128"/>
                <a:cs typeface="Meiryo" charset="-128"/>
              </a:rPr>
              <a:t>の画面が表示され、登録済みのメールアドレスに届きます。</a:t>
            </a:r>
            <a:endParaRPr lang="en-US" altLang="ja-JP" sz="2000" b="1" dirty="0">
              <a:latin typeface="BIZ UDゴシック" panose="020B0400000000000000" pitchFamily="49" charset="-128"/>
              <a:ea typeface="BIZ UDゴシック" panose="020B0400000000000000" pitchFamily="49" charset="-128"/>
              <a:cs typeface="Meiryo" charset="-128"/>
            </a:endParaRPr>
          </a:p>
          <a:p>
            <a:pPr marL="228600" indent="-457200">
              <a:spcBef>
                <a:spcPts val="600"/>
              </a:spcBef>
            </a:pPr>
            <a:r>
              <a:rPr lang="ja-JP" altLang="en-US" b="1" dirty="0">
                <a:latin typeface="BIZ UDゴシック" panose="020B0400000000000000" pitchFamily="49" charset="-128"/>
                <a:ea typeface="BIZ UDゴシック" panose="020B0400000000000000" pitchFamily="49" charset="-128"/>
                <a:cs typeface="Meiryo" charset="-128"/>
              </a:rPr>
              <a:t> </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メールの件名は、「</a:t>
            </a:r>
            <a:r>
              <a:rPr lang="en-US" altLang="ja-JP" b="1" dirty="0">
                <a:latin typeface="BIZ UDゴシック" panose="020B0400000000000000" pitchFamily="49" charset="-128"/>
                <a:ea typeface="BIZ UDゴシック" panose="020B0400000000000000" pitchFamily="49" charset="-128"/>
                <a:cs typeface="Meiryo" charset="-128"/>
              </a:rPr>
              <a:t>【</a:t>
            </a:r>
            <a:r>
              <a:rPr lang="ja-JP" altLang="en-US" b="1" dirty="0">
                <a:latin typeface="BIZ UDゴシック" panose="020B0400000000000000" pitchFamily="49" charset="-128"/>
                <a:ea typeface="BIZ UDゴシック" panose="020B0400000000000000" pitchFamily="49" charset="-128"/>
                <a:cs typeface="Meiryo" charset="-128"/>
              </a:rPr>
              <a:t>個人番号カード</a:t>
            </a:r>
            <a:r>
              <a:rPr lang="en-US" altLang="ja-JP" b="1" dirty="0">
                <a:latin typeface="BIZ UDゴシック" panose="020B0400000000000000" pitchFamily="49" charset="-128"/>
                <a:ea typeface="BIZ UDゴシック" panose="020B0400000000000000" pitchFamily="49" charset="-128"/>
                <a:cs typeface="Meiryo" charset="-128"/>
              </a:rPr>
              <a:t>】</a:t>
            </a:r>
          </a:p>
          <a:p>
            <a:pPr marL="228600" indent="-457200"/>
            <a:r>
              <a:rPr lang="ja-JP" altLang="en-US" b="1" dirty="0">
                <a:latin typeface="BIZ UDゴシック" panose="020B0400000000000000" pitchFamily="49" charset="-128"/>
                <a:ea typeface="BIZ UDゴシック" panose="020B0400000000000000" pitchFamily="49" charset="-128"/>
                <a:cs typeface="Meiryo" charset="-128"/>
              </a:rPr>
              <a:t>　 申請受付完了のお知らせ」です。</a:t>
            </a:r>
            <a:endParaRPr lang="en-US" altLang="ja-JP" b="1" dirty="0">
              <a:latin typeface="BIZ UDゴシック" panose="020B0400000000000000" pitchFamily="49" charset="-128"/>
              <a:ea typeface="BIZ UDゴシック" panose="020B0400000000000000" pitchFamily="49" charset="-128"/>
              <a:cs typeface="Meiryo" charset="-128"/>
            </a:endParaRPr>
          </a:p>
        </p:txBody>
      </p:sp>
      <p:sp>
        <p:nvSpPr>
          <p:cNvPr id="17" name="object 12"/>
          <p:cNvSpPr/>
          <p:nvPr/>
        </p:nvSpPr>
        <p:spPr>
          <a:xfrm>
            <a:off x="6084168" y="1704795"/>
            <a:ext cx="1804749" cy="2804326"/>
          </a:xfrm>
          <a:prstGeom prst="rect">
            <a:avLst/>
          </a:prstGeom>
          <a:blipFill>
            <a:blip r:embed="rId3" cstate="print"/>
            <a:stretch>
              <a:fillRect/>
            </a:stretch>
          </a:blipFill>
          <a:ln>
            <a:solidFill>
              <a:schemeClr val="tx1"/>
            </a:solidFill>
          </a:ln>
        </p:spPr>
        <p:txBody>
          <a:bodyPr wrap="square" lIns="0" tIns="0" rIns="0" bIns="0" rtlCol="0"/>
          <a:lstStyle/>
          <a:p>
            <a:endParaRPr dirty="0">
              <a:latin typeface="BIZ UDゴシック" panose="020B0400000000000000" pitchFamily="49" charset="-128"/>
              <a:ea typeface="BIZ UDゴシック" panose="020B0400000000000000" pitchFamily="49" charset="-128"/>
            </a:endParaRPr>
          </a:p>
        </p:txBody>
      </p:sp>
      <p:sp>
        <p:nvSpPr>
          <p:cNvPr id="19" name="正方形/長方形 18">
            <a:extLst>
              <a:ext uri="{FF2B5EF4-FFF2-40B4-BE49-F238E27FC236}">
                <a16:creationId xmlns:a16="http://schemas.microsoft.com/office/drawing/2014/main" id="{9521F90F-1A79-43F5-A1BF-8568C126049F}"/>
              </a:ext>
            </a:extLst>
          </p:cNvPr>
          <p:cNvSpPr/>
          <p:nvPr/>
        </p:nvSpPr>
        <p:spPr>
          <a:xfrm>
            <a:off x="7812360" y="3450327"/>
            <a:ext cx="441147" cy="400110"/>
          </a:xfrm>
          <a:prstGeom prst="rect">
            <a:avLst/>
          </a:prstGeom>
        </p:spPr>
        <p:txBody>
          <a:bodyPr wrap="none" lIns="91440" tIns="45720" rIns="91440" bIns="45720" anchor="t">
            <a:spAutoFit/>
          </a:bodyPr>
          <a:lstStyle/>
          <a:p>
            <a:pPr algn="ctr"/>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❺</a:t>
            </a:r>
          </a:p>
        </p:txBody>
      </p:sp>
      <p:sp>
        <p:nvSpPr>
          <p:cNvPr id="20" name="テキスト ボックス 19">
            <a:extLst>
              <a:ext uri="{FF2B5EF4-FFF2-40B4-BE49-F238E27FC236}">
                <a16:creationId xmlns:a16="http://schemas.microsoft.com/office/drawing/2014/main" id="{02D90CF0-EF48-4776-93C3-948E3165390F}"/>
              </a:ext>
            </a:extLst>
          </p:cNvPr>
          <p:cNvSpPr txBox="1"/>
          <p:nvPr/>
        </p:nvSpPr>
        <p:spPr>
          <a:xfrm>
            <a:off x="539776" y="4883927"/>
            <a:ext cx="8064448" cy="1246495"/>
          </a:xfrm>
          <a:prstGeom prst="rect">
            <a:avLst/>
          </a:prstGeom>
          <a:solidFill>
            <a:srgbClr val="FFFFCC"/>
          </a:solidFill>
          <a:ln w="28575">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ltLang="ja-JP" sz="1500" b="1" dirty="0">
                <a:latin typeface="BIZ UDゴシック" panose="020B0400000000000000" pitchFamily="49" charset="-128"/>
                <a:ea typeface="BIZ UDゴシック" panose="020B0400000000000000" pitchFamily="49" charset="-128"/>
              </a:rPr>
              <a:t>※</a:t>
            </a:r>
            <a:r>
              <a:rPr lang="ja-JP" sz="1500" b="1" dirty="0">
                <a:latin typeface="BIZ UDゴシック" panose="020B0400000000000000" pitchFamily="49" charset="-128"/>
                <a:ea typeface="BIZ UDゴシック" panose="020B0400000000000000" pitchFamily="49" charset="-128"/>
              </a:rPr>
              <a:t>電子証明書とは、e-Tax</a:t>
            </a:r>
            <a:r>
              <a:rPr lang="ja-JP" altLang="en-US" sz="1500" b="1" dirty="0">
                <a:latin typeface="BIZ UDゴシック" panose="020B0400000000000000" pitchFamily="49" charset="-128"/>
                <a:ea typeface="BIZ UDゴシック" panose="020B0400000000000000" pitchFamily="49" charset="-128"/>
              </a:rPr>
              <a:t>（イータックス）</a:t>
            </a:r>
            <a:r>
              <a:rPr lang="ja-JP" sz="1500" b="1" dirty="0">
                <a:latin typeface="BIZ UDゴシック" panose="020B0400000000000000" pitchFamily="49" charset="-128"/>
                <a:ea typeface="BIZ UDゴシック" panose="020B0400000000000000" pitchFamily="49" charset="-128"/>
              </a:rPr>
              <a:t>の利用や住民票のコンビニ交付サービスなどを</a:t>
            </a:r>
            <a:endParaRPr lang="en-US" altLang="ja-JP" sz="1500" b="1" dirty="0">
              <a:latin typeface="BIZ UDゴシック" panose="020B0400000000000000" pitchFamily="49" charset="-128"/>
              <a:ea typeface="BIZ UDゴシック" panose="020B0400000000000000" pitchFamily="49" charset="-128"/>
            </a:endParaRPr>
          </a:p>
          <a:p>
            <a:pPr algn="just"/>
            <a:r>
              <a:rPr lang="ja-JP" sz="1500" b="1" dirty="0">
                <a:latin typeface="BIZ UDゴシック" panose="020B0400000000000000" pitchFamily="49" charset="-128"/>
                <a:ea typeface="BIZ UDゴシック" panose="020B0400000000000000" pitchFamily="49" charset="-128"/>
              </a:rPr>
              <a:t>利用するときに必要となります。</a:t>
            </a:r>
            <a:r>
              <a:rPr lang="ja-JP" altLang="en-US" sz="1500" b="1" dirty="0">
                <a:latin typeface="BIZ UDゴシック" panose="020B0400000000000000" pitchFamily="49" charset="-128"/>
                <a:ea typeface="BIZ UDゴシック" panose="020B0400000000000000" pitchFamily="49" charset="-128"/>
              </a:rPr>
              <a:t>電子証明書を</a:t>
            </a:r>
            <a:r>
              <a:rPr lang="ja-JP" sz="1500" b="1" dirty="0">
                <a:latin typeface="BIZ UDゴシック" panose="020B0400000000000000" pitchFamily="49" charset="-128"/>
                <a:ea typeface="BIZ UDゴシック" panose="020B0400000000000000" pitchFamily="49" charset="-128"/>
              </a:rPr>
              <a:t>希望しない場合のみ操作が必要です。</a:t>
            </a:r>
            <a:endParaRPr lang="en-US" altLang="ja-JP" sz="1500" b="1" dirty="0">
              <a:latin typeface="BIZ UDゴシック" panose="020B0400000000000000" pitchFamily="49" charset="-128"/>
              <a:ea typeface="BIZ UDゴシック" panose="020B0400000000000000" pitchFamily="49" charset="-128"/>
            </a:endParaRPr>
          </a:p>
          <a:p>
            <a:pPr algn="just"/>
            <a:endParaRPr lang="ja-JP" sz="1500" b="1" dirty="0">
              <a:latin typeface="BIZ UDゴシック" panose="020B0400000000000000" pitchFamily="49" charset="-128"/>
              <a:ea typeface="BIZ UDゴシック" panose="020B0400000000000000" pitchFamily="49" charset="-128"/>
            </a:endParaRPr>
          </a:p>
          <a:p>
            <a:pPr algn="just"/>
            <a:r>
              <a:rPr lang="en-US" altLang="ja-JP" sz="1500" b="1" dirty="0">
                <a:latin typeface="BIZ UDゴシック" panose="020B0400000000000000" pitchFamily="49" charset="-128"/>
                <a:ea typeface="BIZ UDゴシック" panose="020B0400000000000000" pitchFamily="49" charset="-128"/>
                <a:cs typeface="Calibri" panose="020F0502020204030204"/>
              </a:rPr>
              <a:t>※</a:t>
            </a:r>
            <a:r>
              <a:rPr lang="ja-JP" altLang="en-US" sz="1500" b="1" dirty="0">
                <a:latin typeface="BIZ UDゴシック" panose="020B0400000000000000" pitchFamily="49" charset="-128"/>
                <a:ea typeface="BIZ UDゴシック" panose="020B0400000000000000" pitchFamily="49" charset="-128"/>
                <a:cs typeface="Calibri" panose="020F0502020204030204"/>
              </a:rPr>
              <a:t>このホームページは</a:t>
            </a:r>
            <a:r>
              <a:rPr lang="ja-JP" sz="1500" b="1" dirty="0">
                <a:latin typeface="BIZ UDゴシック" panose="020B0400000000000000" pitchFamily="49" charset="-128"/>
                <a:ea typeface="BIZ UDゴシック" panose="020B0400000000000000" pitchFamily="49" charset="-128"/>
                <a:cs typeface="Calibri" panose="020F0502020204030204"/>
              </a:rPr>
              <a:t>VoiceOverを使用していると、チェックボックスにチェックを入れる</a:t>
            </a:r>
            <a:endParaRPr lang="en-US" altLang="ja-JP" sz="1500" b="1" dirty="0">
              <a:latin typeface="BIZ UDゴシック" panose="020B0400000000000000" pitchFamily="49" charset="-128"/>
              <a:ea typeface="BIZ UDゴシック" panose="020B0400000000000000" pitchFamily="49" charset="-128"/>
              <a:cs typeface="Calibri" panose="020F0502020204030204"/>
            </a:endParaRPr>
          </a:p>
          <a:p>
            <a:pPr algn="just"/>
            <a:r>
              <a:rPr lang="ja-JP" sz="1500" b="1" dirty="0">
                <a:latin typeface="BIZ UDゴシック" panose="020B0400000000000000" pitchFamily="49" charset="-128"/>
                <a:ea typeface="BIZ UDゴシック" panose="020B0400000000000000" pitchFamily="49" charset="-128"/>
                <a:cs typeface="Calibri" panose="020F0502020204030204"/>
              </a:rPr>
              <a:t>ことが</a:t>
            </a:r>
            <a:r>
              <a:rPr lang="ja-JP" altLang="en-US" sz="1500" b="1" dirty="0">
                <a:latin typeface="BIZ UDゴシック" panose="020B0400000000000000" pitchFamily="49" charset="-128"/>
                <a:ea typeface="BIZ UDゴシック" panose="020B0400000000000000" pitchFamily="49" charset="-128"/>
                <a:cs typeface="Calibri" panose="020F0502020204030204"/>
              </a:rPr>
              <a:t>でき</a:t>
            </a:r>
            <a:r>
              <a:rPr lang="ja-JP" sz="1500" b="1" dirty="0">
                <a:latin typeface="BIZ UDゴシック" panose="020B0400000000000000" pitchFamily="49" charset="-128"/>
                <a:ea typeface="BIZ UDゴシック" panose="020B0400000000000000" pitchFamily="49" charset="-128"/>
                <a:cs typeface="Calibri" panose="020F0502020204030204"/>
              </a:rPr>
              <a:t>ない仕様となっているため、VoiceOverを使用している方はサポートが必要です。</a:t>
            </a:r>
            <a:endParaRPr lang="ja-JP" sz="1500" dirty="0">
              <a:latin typeface="BIZ UDゴシック" panose="020B0400000000000000" pitchFamily="49" charset="-128"/>
              <a:ea typeface="BIZ UDゴシック" panose="020B0400000000000000" pitchFamily="49" charset="-128"/>
              <a:cs typeface="+mn-lt"/>
            </a:endParaRPr>
          </a:p>
        </p:txBody>
      </p:sp>
    </p:spTree>
    <p:extLst>
      <p:ext uri="{BB962C8B-B14F-4D97-AF65-F5344CB8AC3E}">
        <p14:creationId xmlns:p14="http://schemas.microsoft.com/office/powerpoint/2010/main" val="7942608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66910" y="520545"/>
            <a:ext cx="6340197" cy="547842"/>
          </a:xfrm>
        </p:spPr>
        <p:txBody>
          <a:bodyPr wrap="none">
            <a:spAutoFit/>
          </a:bodyPr>
          <a:lstStyle/>
          <a:p>
            <a:r>
              <a:rPr lang="ja-JP" altLang="en-US" dirty="0">
                <a:latin typeface="BIZ UDゴシック" panose="020B0400000000000000" pitchFamily="49" charset="-128"/>
                <a:ea typeface="BIZ UDゴシック" panose="020B0400000000000000" pitchFamily="49" charset="-128"/>
              </a:rPr>
              <a:t>マイナンバーカードの受取りかた</a:t>
            </a:r>
          </a:p>
        </p:txBody>
      </p:sp>
      <p:sp>
        <p:nvSpPr>
          <p:cNvPr id="8" name="Title Placeholder 1"/>
          <p:cNvSpPr txBox="1">
            <a:spLocks/>
          </p:cNvSpPr>
          <p:nvPr/>
        </p:nvSpPr>
        <p:spPr>
          <a:xfrm>
            <a:off x="505100" y="455535"/>
            <a:ext cx="877163" cy="646331"/>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3-F</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5" name="テキスト ボックス 4"/>
          <p:cNvSpPr txBox="1"/>
          <p:nvPr/>
        </p:nvSpPr>
        <p:spPr>
          <a:xfrm>
            <a:off x="510031" y="3803656"/>
            <a:ext cx="2700000" cy="1815882"/>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マイナンバーカードの交付の準備ができると</a:t>
            </a:r>
            <a:r>
              <a:rPr lang="ja-JP" altLang="en-US" sz="2000" b="1" spc="-500" dirty="0">
                <a:latin typeface="BIZ UDゴシック" panose="020B0400000000000000" pitchFamily="49" charset="-128"/>
                <a:ea typeface="BIZ UDゴシック" panose="020B0400000000000000" pitchFamily="49" charset="-128"/>
                <a:cs typeface="Meiryo" charset="-128"/>
              </a:rPr>
              <a:t>、</a:t>
            </a:r>
            <a:r>
              <a:rPr lang="ja-JP" altLang="en-US" sz="2000" b="1" dirty="0">
                <a:solidFill>
                  <a:srgbClr val="FF0000"/>
                </a:solidFill>
                <a:latin typeface="BIZ UDゴシック" panose="020B0400000000000000" pitchFamily="49" charset="-128"/>
                <a:ea typeface="BIZ UDゴシック" panose="020B0400000000000000" pitchFamily="49" charset="-128"/>
                <a:cs typeface="Meiryo" charset="-128"/>
              </a:rPr>
              <a:t>交付通知</a:t>
            </a:r>
            <a:r>
              <a:rPr lang="ja-JP" altLang="en-US" sz="2000" b="1" spc="-1000" dirty="0">
                <a:solidFill>
                  <a:srgbClr val="FF0000"/>
                </a:solidFill>
                <a:latin typeface="BIZ UDゴシック" panose="020B0400000000000000" pitchFamily="49" charset="-128"/>
                <a:ea typeface="BIZ UDゴシック" panose="020B0400000000000000" pitchFamily="49" charset="-128"/>
                <a:cs typeface="Meiryo" charset="-128"/>
              </a:rPr>
              <a:t>書　</a:t>
            </a:r>
            <a:r>
              <a:rPr lang="ja-JP" altLang="en-US" sz="2000" b="1" dirty="0">
                <a:solidFill>
                  <a:srgbClr val="FF0000"/>
                </a:solidFill>
                <a:latin typeface="BIZ UDゴシック" panose="020B0400000000000000" pitchFamily="49" charset="-128"/>
                <a:ea typeface="BIZ UDゴシック" panose="020B0400000000000000" pitchFamily="49" charset="-128"/>
                <a:cs typeface="Meiryo" charset="-128"/>
              </a:rPr>
              <a:t>が</a:t>
            </a:r>
            <a:endParaRPr lang="en-US" altLang="ja-JP" sz="2000" b="1" dirty="0">
              <a:solidFill>
                <a:srgbClr val="FF0000"/>
              </a:solidFill>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FF0000"/>
                </a:solidFill>
                <a:latin typeface="BIZ UDゴシック" panose="020B0400000000000000" pitchFamily="49" charset="-128"/>
                <a:ea typeface="BIZ UDゴシック" panose="020B0400000000000000" pitchFamily="49" charset="-128"/>
                <a:cs typeface="Meiryo" charset="-128"/>
              </a:rPr>
              <a:t>自宅に届きます</a:t>
            </a:r>
            <a:r>
              <a:rPr lang="ja-JP" altLang="en-US" sz="2000" b="1" dirty="0">
                <a:latin typeface="BIZ UDゴシック" panose="020B0400000000000000" pitchFamily="49" charset="-128"/>
                <a:ea typeface="BIZ UDゴシック" panose="020B0400000000000000" pitchFamily="49" charset="-128"/>
                <a:cs typeface="Meiryo" charset="-128"/>
              </a:rPr>
              <a:t>。</a:t>
            </a:r>
          </a:p>
        </p:txBody>
      </p:sp>
      <p:sp>
        <p:nvSpPr>
          <p:cNvPr id="7" name="テキスト ボックス 6"/>
          <p:cNvSpPr txBox="1"/>
          <p:nvPr/>
        </p:nvSpPr>
        <p:spPr>
          <a:xfrm>
            <a:off x="3222484" y="3803656"/>
            <a:ext cx="2700000" cy="2123658"/>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必要なものを持参し、交付通知書に記載</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された期限までに</a:t>
            </a:r>
            <a:r>
              <a:rPr lang="ja-JP" altLang="en-US" sz="2000" b="1" spc="-500" dirty="0">
                <a:latin typeface="BIZ UDゴシック" panose="020B0400000000000000" pitchFamily="49" charset="-128"/>
                <a:ea typeface="BIZ UDゴシック" panose="020B0400000000000000" pitchFamily="49" charset="-128"/>
                <a:cs typeface="Meiryo" charset="-128"/>
              </a:rPr>
              <a:t>、</a:t>
            </a:r>
            <a:endParaRPr lang="en-US" altLang="ja-JP" sz="2000" b="1" spc="-500" dirty="0">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FF0000"/>
                </a:solidFill>
                <a:latin typeface="BIZ UDゴシック" panose="020B0400000000000000" pitchFamily="49" charset="-128"/>
                <a:ea typeface="BIZ UDゴシック" panose="020B0400000000000000" pitchFamily="49" charset="-128"/>
                <a:cs typeface="Meiryo" charset="-128"/>
              </a:rPr>
              <a:t>本人が受取りに</a:t>
            </a:r>
            <a:endParaRPr lang="en-US" altLang="ja-JP" sz="2000" b="1" dirty="0">
              <a:solidFill>
                <a:srgbClr val="FF0000"/>
              </a:solidFill>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FF0000"/>
                </a:solidFill>
                <a:latin typeface="BIZ UDゴシック" panose="020B0400000000000000" pitchFamily="49" charset="-128"/>
                <a:ea typeface="BIZ UDゴシック" panose="020B0400000000000000" pitchFamily="49" charset="-128"/>
                <a:cs typeface="Meiryo" charset="-128"/>
              </a:rPr>
              <a:t>行きます</a:t>
            </a:r>
            <a:r>
              <a:rPr lang="ja-JP" altLang="en-US" sz="2000" b="1" dirty="0">
                <a:latin typeface="BIZ UDゴシック" panose="020B0400000000000000" pitchFamily="49" charset="-128"/>
                <a:ea typeface="BIZ UDゴシック" panose="020B0400000000000000" pitchFamily="49" charset="-128"/>
                <a:cs typeface="Meiryo" charset="-128"/>
              </a:rPr>
              <a:t>。</a:t>
            </a:r>
          </a:p>
        </p:txBody>
      </p:sp>
      <p:sp>
        <p:nvSpPr>
          <p:cNvPr id="9" name="テキスト ボックス 8"/>
          <p:cNvSpPr txBox="1"/>
          <p:nvPr/>
        </p:nvSpPr>
        <p:spPr>
          <a:xfrm>
            <a:off x="5911942" y="3803656"/>
            <a:ext cx="2700000" cy="2123658"/>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FF0000"/>
                </a:solidFill>
                <a:latin typeface="BIZ UDゴシック" panose="020B0400000000000000" pitchFamily="49" charset="-128"/>
                <a:ea typeface="BIZ UDゴシック" panose="020B0400000000000000" pitchFamily="49" charset="-128"/>
                <a:cs typeface="Meiryo" charset="-128"/>
              </a:rPr>
              <a:t>交付窓口で本人確認</a:t>
            </a:r>
            <a:endParaRPr lang="en-US" altLang="ja-JP" sz="2000" b="1" dirty="0">
              <a:solidFill>
                <a:srgbClr val="FF000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のうえ</a:t>
            </a:r>
            <a:r>
              <a:rPr lang="ja-JP" altLang="en-US" sz="2000" b="1" spc="-500" dirty="0">
                <a:latin typeface="BIZ UDゴシック" panose="020B0400000000000000" pitchFamily="49" charset="-128"/>
                <a:ea typeface="BIZ UDゴシック" panose="020B0400000000000000" pitchFamily="49" charset="-128"/>
                <a:cs typeface="Meiryo" charset="-128"/>
              </a:rPr>
              <a:t>、</a:t>
            </a:r>
            <a:endParaRPr lang="en-US" altLang="ja-JP" sz="2000" b="1" spc="-500" dirty="0">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FF0000"/>
                </a:solidFill>
                <a:latin typeface="BIZ UDゴシック" panose="020B0400000000000000" pitchFamily="49" charset="-128"/>
                <a:ea typeface="BIZ UDゴシック" panose="020B0400000000000000" pitchFamily="49" charset="-128"/>
                <a:cs typeface="Meiryo" charset="-128"/>
              </a:rPr>
              <a:t>暗証番号を設定</a:t>
            </a:r>
            <a:r>
              <a:rPr lang="ja-JP" altLang="en-US" sz="2000" b="1" dirty="0">
                <a:latin typeface="BIZ UDゴシック" panose="020B0400000000000000" pitchFamily="49" charset="-128"/>
                <a:ea typeface="BIZ UDゴシック" panose="020B0400000000000000" pitchFamily="49" charset="-128"/>
                <a:cs typeface="Meiryo" charset="-128"/>
              </a:rPr>
              <a:t>する</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ことによりカードが</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交付されます。</a:t>
            </a:r>
          </a:p>
        </p:txBody>
      </p:sp>
      <p:cxnSp>
        <p:nvCxnSpPr>
          <p:cNvPr id="13" name="直線コネクタ 12"/>
          <p:cNvCxnSpPr/>
          <p:nvPr/>
        </p:nvCxnSpPr>
        <p:spPr>
          <a:xfrm>
            <a:off x="3313113" y="3791987"/>
            <a:ext cx="0" cy="2628000"/>
          </a:xfrm>
          <a:prstGeom prst="line">
            <a:avLst/>
          </a:prstGeom>
          <a:ln w="38100">
            <a:no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a:off x="6042359" y="3777337"/>
            <a:ext cx="0" cy="2628000"/>
          </a:xfrm>
          <a:prstGeom prst="line">
            <a:avLst/>
          </a:prstGeom>
          <a:ln w="38100">
            <a:no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999536" y="3777337"/>
            <a:ext cx="0" cy="2628000"/>
          </a:xfrm>
          <a:prstGeom prst="line">
            <a:avLst/>
          </a:prstGeom>
          <a:ln w="38100">
            <a:noFill/>
          </a:ln>
        </p:spPr>
        <p:style>
          <a:lnRef idx="1">
            <a:schemeClr val="accent1"/>
          </a:lnRef>
          <a:fillRef idx="0">
            <a:schemeClr val="accent1"/>
          </a:fillRef>
          <a:effectRef idx="0">
            <a:schemeClr val="accent1"/>
          </a:effectRef>
          <a:fontRef idx="minor">
            <a:schemeClr val="tx1"/>
          </a:fontRef>
        </p:style>
      </p:cxnSp>
      <p:grpSp>
        <p:nvGrpSpPr>
          <p:cNvPr id="22" name="図形グループ 21"/>
          <p:cNvGrpSpPr/>
          <p:nvPr/>
        </p:nvGrpSpPr>
        <p:grpSpPr>
          <a:xfrm>
            <a:off x="1966555" y="2921003"/>
            <a:ext cx="1206371" cy="691832"/>
            <a:chOff x="1898847" y="5264878"/>
            <a:chExt cx="1206371" cy="691832"/>
          </a:xfrm>
        </p:grpSpPr>
        <p:cxnSp>
          <p:nvCxnSpPr>
            <p:cNvPr id="16" name="直線コネクタ 15"/>
            <p:cNvCxnSpPr/>
            <p:nvPr/>
          </p:nvCxnSpPr>
          <p:spPr>
            <a:xfrm>
              <a:off x="1898847" y="5610794"/>
              <a:ext cx="12019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747434" y="5598928"/>
              <a:ext cx="357784" cy="35778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2747434" y="5264878"/>
              <a:ext cx="357784" cy="3577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2" name="図 11" descr="暗証番号を設定しマイナンバーカードを受け取ったマイナちゃんのイラスト"/>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4851" y="2716837"/>
            <a:ext cx="1285289" cy="1066838"/>
          </a:xfrm>
          <a:prstGeom prst="rect">
            <a:avLst/>
          </a:prstGeom>
        </p:spPr>
      </p:pic>
      <p:pic>
        <p:nvPicPr>
          <p:cNvPr id="15" name="図 14" descr="市区町村の窓口にマイナンバーカードを受け取りに行くマイナちゃんのイラスト"/>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0202" y="2707212"/>
            <a:ext cx="1229268" cy="1080000"/>
          </a:xfrm>
          <a:prstGeom prst="rect">
            <a:avLst/>
          </a:prstGeom>
        </p:spPr>
      </p:pic>
      <p:pic>
        <p:nvPicPr>
          <p:cNvPr id="17" name="図 16" descr="交付通知書を自宅で受け取るマイナちゃんのイラスト"/>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5043" y="2716837"/>
            <a:ext cx="1238049" cy="1080000"/>
          </a:xfrm>
          <a:prstGeom prst="rect">
            <a:avLst/>
          </a:prstGeom>
        </p:spPr>
      </p:pic>
      <p:sp>
        <p:nvSpPr>
          <p:cNvPr id="4" name="テキスト ボックス 3"/>
          <p:cNvSpPr txBox="1"/>
          <p:nvPr/>
        </p:nvSpPr>
        <p:spPr>
          <a:xfrm>
            <a:off x="426961" y="1389816"/>
            <a:ext cx="7984359" cy="1200329"/>
          </a:xfrm>
          <a:prstGeom prst="rect">
            <a:avLst/>
          </a:prstGeom>
          <a:noFill/>
        </p:spPr>
        <p:txBody>
          <a:bodyPr wrap="square" rtlCol="0">
            <a:spAutoFit/>
          </a:bodyPr>
          <a:lstStyle/>
          <a:p>
            <a:pPr indent="84138"/>
            <a:r>
              <a:rPr lang="ja-JP" altLang="en-US" sz="2400" b="1" dirty="0">
                <a:latin typeface="BIZ UDゴシック" panose="020B0400000000000000" pitchFamily="49" charset="-128"/>
                <a:ea typeface="BIZ UDゴシック" panose="020B0400000000000000" pitchFamily="49" charset="-128"/>
              </a:rPr>
              <a:t>申請してから概ね一か月後に、お住まいの市区町村から</a:t>
            </a:r>
            <a:endParaRPr lang="en-US" altLang="ja-JP" sz="2400" b="1" dirty="0">
              <a:latin typeface="BIZ UDゴシック" panose="020B0400000000000000" pitchFamily="49" charset="-128"/>
              <a:ea typeface="BIZ UDゴシック" panose="020B0400000000000000" pitchFamily="49" charset="-128"/>
            </a:endParaRPr>
          </a:p>
          <a:p>
            <a:pPr indent="84138"/>
            <a:r>
              <a:rPr lang="ja-JP" altLang="en-US" sz="2400" b="1" dirty="0">
                <a:latin typeface="BIZ UDゴシック" panose="020B0400000000000000" pitchFamily="49" charset="-128"/>
                <a:ea typeface="BIZ UDゴシック" panose="020B0400000000000000" pitchFamily="49" charset="-128"/>
              </a:rPr>
              <a:t>交付通知</a:t>
            </a:r>
            <a:r>
              <a:rPr lang="ja-JP" altLang="en-US" sz="2400" b="1" spc="-750" dirty="0">
                <a:latin typeface="BIZ UDゴシック" panose="020B0400000000000000" pitchFamily="49" charset="-128"/>
                <a:ea typeface="BIZ UDゴシック" panose="020B0400000000000000" pitchFamily="49" charset="-128"/>
              </a:rPr>
              <a:t>書</a:t>
            </a:r>
            <a:r>
              <a:rPr lang="ja-JP" altLang="en-US" sz="2400" b="1" dirty="0">
                <a:latin typeface="BIZ UDゴシック" panose="020B0400000000000000" pitchFamily="49" charset="-128"/>
                <a:ea typeface="BIZ UDゴシック" panose="020B0400000000000000" pitchFamily="49" charset="-128"/>
              </a:rPr>
              <a:t>（はがき</a:t>
            </a:r>
            <a:r>
              <a:rPr lang="ja-JP" altLang="en-US" sz="2400" b="1" spc="-750" dirty="0">
                <a:latin typeface="BIZ UDゴシック" panose="020B0400000000000000" pitchFamily="49" charset="-128"/>
                <a:ea typeface="BIZ UDゴシック" panose="020B0400000000000000" pitchFamily="49" charset="-128"/>
              </a:rPr>
              <a:t>）</a:t>
            </a:r>
            <a:r>
              <a:rPr lang="ja-JP" altLang="en-US" sz="2400" b="1" dirty="0">
                <a:latin typeface="BIZ UDゴシック" panose="020B0400000000000000" pitchFamily="49" charset="-128"/>
                <a:ea typeface="BIZ UDゴシック" panose="020B0400000000000000" pitchFamily="49" charset="-128"/>
              </a:rPr>
              <a:t>が自宅に郵送されます。</a:t>
            </a:r>
            <a:endParaRPr lang="en-US" altLang="ja-JP" sz="2400" b="1" dirty="0">
              <a:latin typeface="BIZ UDゴシック" panose="020B0400000000000000" pitchFamily="49" charset="-128"/>
              <a:ea typeface="BIZ UDゴシック" panose="020B0400000000000000" pitchFamily="49" charset="-128"/>
            </a:endParaRPr>
          </a:p>
          <a:p>
            <a:pPr indent="84138"/>
            <a:r>
              <a:rPr lang="ja-JP" altLang="en-US" sz="2400" b="1" dirty="0">
                <a:latin typeface="BIZ UDゴシック" panose="020B0400000000000000" pitchFamily="49" charset="-128"/>
                <a:ea typeface="BIZ UDゴシック" panose="020B0400000000000000" pitchFamily="49" charset="-128"/>
              </a:rPr>
              <a:t>届いたら市区町村の窓口へ受取りに行くことになります。</a:t>
            </a:r>
            <a:endParaRPr lang="en-US" altLang="ja-JP" sz="2400" b="1" dirty="0">
              <a:latin typeface="BIZ UDゴシック" panose="020B0400000000000000" pitchFamily="49" charset="-128"/>
              <a:ea typeface="BIZ UDゴシック" panose="020B0400000000000000" pitchFamily="49" charset="-128"/>
            </a:endParaRPr>
          </a:p>
        </p:txBody>
      </p:sp>
      <p:grpSp>
        <p:nvGrpSpPr>
          <p:cNvPr id="28" name="図形グループ 27"/>
          <p:cNvGrpSpPr/>
          <p:nvPr/>
        </p:nvGrpSpPr>
        <p:grpSpPr>
          <a:xfrm>
            <a:off x="4667733" y="2932870"/>
            <a:ext cx="1206371" cy="691832"/>
            <a:chOff x="1898847" y="5264878"/>
            <a:chExt cx="1206371" cy="691832"/>
          </a:xfrm>
        </p:grpSpPr>
        <p:cxnSp>
          <p:nvCxnSpPr>
            <p:cNvPr id="29" name="直線コネクタ 28"/>
            <p:cNvCxnSpPr/>
            <p:nvPr/>
          </p:nvCxnSpPr>
          <p:spPr>
            <a:xfrm>
              <a:off x="1898847" y="5610794"/>
              <a:ext cx="12019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flipV="1">
              <a:off x="2747434" y="5598928"/>
              <a:ext cx="357784" cy="35778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2747434" y="5264878"/>
              <a:ext cx="357784" cy="3577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166285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有効期限通知書封書見本の画像">
            <a:extLst>
              <a:ext uri="{FF2B5EF4-FFF2-40B4-BE49-F238E27FC236}">
                <a16:creationId xmlns:a16="http://schemas.microsoft.com/office/drawing/2014/main" id="{71198F52-4601-4DE5-86F1-B736245466DC}"/>
              </a:ext>
            </a:extLst>
          </p:cNvPr>
          <p:cNvPicPr>
            <a:picLocks noChangeAspect="1"/>
          </p:cNvPicPr>
          <p:nvPr/>
        </p:nvPicPr>
        <p:blipFill>
          <a:blip r:embed="rId3"/>
          <a:stretch>
            <a:fillRect/>
          </a:stretch>
        </p:blipFill>
        <p:spPr>
          <a:xfrm>
            <a:off x="3425491" y="3529204"/>
            <a:ext cx="5070635" cy="2730450"/>
          </a:xfrm>
          <a:prstGeom prst="rect">
            <a:avLst/>
          </a:prstGeom>
        </p:spPr>
      </p:pic>
      <p:pic>
        <p:nvPicPr>
          <p:cNvPr id="3" name="図 2" descr="マイナちゃんのイラスト"/>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37470" y="4254300"/>
            <a:ext cx="1282700" cy="1875862"/>
          </a:xfrm>
          <a:prstGeom prst="rect">
            <a:avLst/>
          </a:prstGeom>
        </p:spPr>
      </p:pic>
      <p:sp>
        <p:nvSpPr>
          <p:cNvPr id="6" name="正方形/長方形 5">
            <a:extLst>
              <a:ext uri="{FF2B5EF4-FFF2-40B4-BE49-F238E27FC236}">
                <a16:creationId xmlns:a16="http://schemas.microsoft.com/office/drawing/2014/main" id="{196B780B-64F6-4110-B1B4-7AAC2C6E63FE}"/>
              </a:ext>
            </a:extLst>
          </p:cNvPr>
          <p:cNvSpPr/>
          <p:nvPr/>
        </p:nvSpPr>
        <p:spPr>
          <a:xfrm>
            <a:off x="1758067" y="247651"/>
            <a:ext cx="6876456" cy="3247043"/>
          </a:xfrm>
          <a:prstGeom prst="rect">
            <a:avLst/>
          </a:prstGeom>
        </p:spPr>
        <p:txBody>
          <a:bodyPr wrap="square">
            <a:spAutoFit/>
          </a:bodyPr>
          <a:lstStyle/>
          <a:p>
            <a:pPr marL="6350"/>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マイナンバーカードのお問い合わせ</a:t>
            </a:r>
          </a:p>
          <a:p>
            <a:pPr marL="6350">
              <a:lnSpc>
                <a:spcPct val="150000"/>
              </a:lnSpc>
            </a:pP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マイナンバーカード</a:t>
            </a: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総合フリーダイヤル</a:t>
            </a:r>
          </a:p>
          <a:p>
            <a:pPr marL="6350">
              <a:lnSpc>
                <a:spcPct val="90000"/>
              </a:lnSpc>
            </a:pPr>
            <a:r>
              <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rPr>
              <a:t>0120-95-017</a:t>
            </a:r>
            <a:r>
              <a:rPr lang="en-US" altLang="ja-JP" sz="2400" b="1" spc="-1000" dirty="0">
                <a:solidFill>
                  <a:srgbClr val="009650"/>
                </a:solidFill>
                <a:latin typeface="BIZ UDゴシック" panose="020B0400000000000000" pitchFamily="49" charset="-128"/>
                <a:ea typeface="BIZ UDゴシック" panose="020B0400000000000000" pitchFamily="49" charset="-128"/>
                <a:cs typeface="Meiryo" charset="-128"/>
              </a:rPr>
              <a:t>8</a:t>
            </a:r>
            <a:r>
              <a:rPr lang="ja-JP" altLang="en-US" sz="2400" b="1" spc="-1000" dirty="0">
                <a:solidFill>
                  <a:srgbClr val="009650"/>
                </a:solidFill>
                <a:latin typeface="BIZ UDゴシック" panose="020B0400000000000000" pitchFamily="49" charset="-128"/>
                <a:ea typeface="BIZ UDゴシック" panose="020B0400000000000000" pitchFamily="49" charset="-128"/>
                <a:cs typeface="Meiryo" charset="-128"/>
              </a:rPr>
              <a:t>　</a:t>
            </a:r>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（無料）</a:t>
            </a:r>
            <a:endParaRPr lang="en-US" altLang="ja-JP" sz="2400" b="1" dirty="0">
              <a:solidFill>
                <a:srgbClr val="009650"/>
              </a:solidFill>
              <a:latin typeface="BIZ UDゴシック" panose="020B0400000000000000" pitchFamily="49" charset="-128"/>
              <a:ea typeface="BIZ UDゴシック" panose="020B0400000000000000" pitchFamily="49" charset="-128"/>
              <a:cs typeface="Meiryo" charset="-128"/>
            </a:endParaRPr>
          </a:p>
          <a:p>
            <a:pPr marL="6350"/>
            <a:r>
              <a:rPr lang="ja-JP" altLang="en-US" sz="1400" b="1" dirty="0">
                <a:latin typeface="BIZ UDゴシック" panose="020B0400000000000000" pitchFamily="49" charset="-128"/>
                <a:ea typeface="BIZ UDゴシック" panose="020B0400000000000000" pitchFamily="49" charset="-128"/>
                <a:cs typeface="Meiryo" charset="-128"/>
              </a:rPr>
              <a:t>平日</a:t>
            </a: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９</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３０～２０</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００、土日祝</a:t>
            </a:r>
            <a:r>
              <a:rPr lang="en-US" altLang="ja-JP" sz="1400" b="1" dirty="0">
                <a:latin typeface="BIZ UDゴシック" panose="020B0400000000000000" pitchFamily="49" charset="-128"/>
                <a:ea typeface="BIZ UDゴシック" panose="020B0400000000000000" pitchFamily="49" charset="-128"/>
                <a:cs typeface="Meiryo" charset="-128"/>
              </a:rPr>
              <a:t> </a:t>
            </a:r>
            <a:r>
              <a:rPr lang="ja-JP" altLang="en-US" sz="1400" b="1" dirty="0">
                <a:latin typeface="BIZ UDゴシック" panose="020B0400000000000000" pitchFamily="49" charset="-128"/>
                <a:ea typeface="BIZ UDゴシック" panose="020B0400000000000000" pitchFamily="49" charset="-128"/>
                <a:cs typeface="Meiryo" charset="-128"/>
              </a:rPr>
              <a:t>９</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３０～１７</a:t>
            </a: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３０</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6350">
              <a:spcBef>
                <a:spcPts val="600"/>
              </a:spcBef>
            </a:pPr>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マイナンバーカードの紛失・盗難によるカードの一時利用停止については、</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6350"/>
            <a:r>
              <a:rPr lang="ja-JP" altLang="en-US" sz="1400" b="1" dirty="0">
                <a:latin typeface="BIZ UDゴシック" panose="020B0400000000000000" pitchFamily="49" charset="-128"/>
                <a:ea typeface="BIZ UDゴシック" panose="020B0400000000000000" pitchFamily="49" charset="-128"/>
                <a:cs typeface="Meiryo" charset="-128"/>
              </a:rPr>
              <a:t>　２４時間３６５日対応します。</a:t>
            </a:r>
            <a:endParaRPr lang="en-US" altLang="ja-JP" sz="1400" b="1" dirty="0">
              <a:latin typeface="BIZ UDゴシック" panose="020B0400000000000000" pitchFamily="49" charset="-128"/>
              <a:ea typeface="BIZ UDゴシック" panose="020B0400000000000000" pitchFamily="49" charset="-128"/>
              <a:cs typeface="Meiryo" charset="-128"/>
            </a:endParaRPr>
          </a:p>
          <a:p>
            <a:pPr marL="6350">
              <a:lnSpc>
                <a:spcPct val="150000"/>
              </a:lnSpc>
            </a:pPr>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聴覚障がい者専用お問い合わせＦＡＸ番号</a:t>
            </a:r>
            <a:r>
              <a:rPr lang="en-US" altLang="ja-JP" b="1" dirty="0">
                <a:solidFill>
                  <a:srgbClr val="009650"/>
                </a:solidFill>
                <a:latin typeface="BIZ UDゴシック" panose="020B0400000000000000" pitchFamily="49" charset="-128"/>
                <a:ea typeface="BIZ UDゴシック" panose="020B0400000000000000" pitchFamily="49" charset="-128"/>
                <a:cs typeface="Meiryo" charset="-128"/>
              </a:rPr>
              <a:t> 0120-601-785</a:t>
            </a:r>
          </a:p>
          <a:p>
            <a:pPr marL="6350">
              <a:lnSpc>
                <a:spcPct val="150000"/>
              </a:lnSpc>
            </a:pPr>
            <a:r>
              <a:rPr lang="ja-JP" altLang="en-US" b="1" dirty="0">
                <a:solidFill>
                  <a:srgbClr val="009650"/>
                </a:solidFill>
                <a:latin typeface="BIZ UDゴシック" panose="020B0400000000000000" pitchFamily="49" charset="-128"/>
                <a:ea typeface="BIZ UDゴシック" panose="020B0400000000000000" pitchFamily="49" charset="-128"/>
                <a:cs typeface="Meiryo" charset="-128"/>
              </a:rPr>
              <a:t>お問い合わせフォーム</a:t>
            </a:r>
          </a:p>
          <a:p>
            <a:pPr marL="6350">
              <a:lnSpc>
                <a:spcPct val="80000"/>
              </a:lnSpc>
            </a:pPr>
            <a:r>
              <a:rPr lang="en-US" altLang="ja-JP" b="1" dirty="0">
                <a:solidFill>
                  <a:srgbClr val="009650"/>
                </a:solidFill>
                <a:latin typeface="BIZ UDゴシック" panose="020B0400000000000000" pitchFamily="49" charset="-128"/>
                <a:ea typeface="BIZ UDゴシック" panose="020B0400000000000000" pitchFamily="49" charset="-128"/>
                <a:cs typeface="Meiryo" charset="-128"/>
              </a:rPr>
              <a:t>https://www.kojinbango-card.go.jp/otoiawase/</a:t>
            </a:r>
            <a:endParaRPr lang="ja-JP" altLang="en-US" sz="1200" b="1" dirty="0">
              <a:latin typeface="BIZ UDゴシック" panose="020B0400000000000000" pitchFamily="49" charset="-128"/>
              <a:ea typeface="BIZ UDゴシック" panose="020B0400000000000000" pitchFamily="49" charset="-128"/>
              <a:cs typeface="Meiryo" charset="-128"/>
            </a:endParaRPr>
          </a:p>
        </p:txBody>
      </p:sp>
      <p:sp>
        <p:nvSpPr>
          <p:cNvPr id="11" name="テキスト ボックス 10">
            <a:extLst>
              <a:ext uri="{FF2B5EF4-FFF2-40B4-BE49-F238E27FC236}">
                <a16:creationId xmlns:a16="http://schemas.microsoft.com/office/drawing/2014/main" id="{31529EBB-2878-487A-B437-8DFD73FCAFF5}"/>
              </a:ext>
            </a:extLst>
          </p:cNvPr>
          <p:cNvSpPr txBox="1"/>
          <p:nvPr/>
        </p:nvSpPr>
        <p:spPr>
          <a:xfrm>
            <a:off x="1758067" y="3603633"/>
            <a:ext cx="1794878" cy="646331"/>
          </a:xfrm>
          <a:prstGeom prst="rect">
            <a:avLst/>
          </a:prstGeom>
          <a:noFill/>
        </p:spPr>
        <p:txBody>
          <a:bodyPr wrap="square" rtlCol="0">
            <a:spAutoFit/>
          </a:bodyPr>
          <a:lstStyle/>
          <a:p>
            <a:r>
              <a:rPr lang="ja-JP" altLang="en-US" b="1" dirty="0">
                <a:solidFill>
                  <a:srgbClr val="009650"/>
                </a:solidFill>
                <a:latin typeface="BIZ UDゴシック" panose="020B0400000000000000" pitchFamily="49" charset="-128"/>
                <a:ea typeface="BIZ UDゴシック" panose="020B0400000000000000" pitchFamily="49" charset="-128"/>
              </a:rPr>
              <a:t>有効期限</a:t>
            </a:r>
            <a:endParaRPr lang="en-US" altLang="ja-JP" b="1" dirty="0">
              <a:solidFill>
                <a:srgbClr val="009650"/>
              </a:solidFill>
              <a:latin typeface="BIZ UDゴシック" panose="020B0400000000000000" pitchFamily="49" charset="-128"/>
              <a:ea typeface="BIZ UDゴシック" panose="020B0400000000000000" pitchFamily="49" charset="-128"/>
            </a:endParaRPr>
          </a:p>
          <a:p>
            <a:r>
              <a:rPr lang="ja-JP" altLang="en-US" b="1" dirty="0">
                <a:solidFill>
                  <a:srgbClr val="009650"/>
                </a:solidFill>
                <a:latin typeface="BIZ UDゴシック" panose="020B0400000000000000" pitchFamily="49" charset="-128"/>
                <a:ea typeface="BIZ UDゴシック" panose="020B0400000000000000" pitchFamily="49" charset="-128"/>
              </a:rPr>
              <a:t>　通知書封書</a:t>
            </a:r>
            <a:endParaRPr kumimoji="1" lang="ja-JP" altLang="en-US" b="1" dirty="0">
              <a:solidFill>
                <a:srgbClr val="009650"/>
              </a:solidFill>
              <a:latin typeface="BIZ UDゴシック" panose="020B0400000000000000" pitchFamily="49" charset="-128"/>
              <a:ea typeface="BIZ UDゴシック" panose="020B0400000000000000" pitchFamily="49" charset="-128"/>
            </a:endParaRPr>
          </a:p>
        </p:txBody>
      </p:sp>
      <p:cxnSp>
        <p:nvCxnSpPr>
          <p:cNvPr id="15" name="直線コネクタ 14"/>
          <p:cNvCxnSpPr/>
          <p:nvPr/>
        </p:nvCxnSpPr>
        <p:spPr>
          <a:xfrm>
            <a:off x="1682496" y="3494694"/>
            <a:ext cx="720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A55268F3-A73A-001B-A6DD-5DE78A7921E2}"/>
              </a:ext>
            </a:extLst>
          </p:cNvPr>
          <p:cNvSpPr txBox="1"/>
          <p:nvPr/>
        </p:nvSpPr>
        <p:spPr>
          <a:xfrm>
            <a:off x="1769010" y="4324393"/>
            <a:ext cx="1650862" cy="1969770"/>
          </a:xfrm>
          <a:prstGeom prst="rect">
            <a:avLst/>
          </a:prstGeom>
          <a:noFill/>
          <a:ln>
            <a:solidFill>
              <a:schemeClr val="tx1"/>
            </a:solidFill>
          </a:ln>
        </p:spPr>
        <p:txBody>
          <a:bodyPr wrap="square" rtlCol="0">
            <a:spAutoFit/>
          </a:bodyPr>
          <a:lstStyle/>
          <a:p>
            <a:r>
              <a:rPr lang="en-US" altLang="ja-JP" sz="1300" b="1" kern="100" dirty="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300" b="1" kern="100" dirty="0">
                <a:latin typeface="BIZ UDゴシック" panose="020B0400000000000000" pitchFamily="49" charset="-128"/>
                <a:ea typeface="BIZ UDゴシック" panose="020B0400000000000000" pitchFamily="49" charset="-128"/>
                <a:cs typeface="Times New Roman" panose="02020603050405020304" pitchFamily="18" charset="0"/>
              </a:rPr>
              <a:t>有効期限は</a:t>
            </a:r>
            <a:r>
              <a:rPr lang="ja-JP" altLang="en-US" sz="13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マイナンバーカードの発行から１０回目の誕生日です。</a:t>
            </a:r>
            <a:endParaRPr lang="en-US" altLang="ja-JP" sz="13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r>
              <a:rPr lang="ja-JP" altLang="en-US" sz="13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en-US" altLang="ja-JP" sz="13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18</a:t>
            </a:r>
            <a:r>
              <a:rPr lang="ja-JP" altLang="en-US" sz="13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歳以上）</a:t>
            </a:r>
            <a:endParaRPr lang="en-US" altLang="ja-JP" sz="13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spcBef>
                <a:spcPts val="600"/>
              </a:spcBef>
            </a:pPr>
            <a:r>
              <a:rPr lang="en-US" altLang="ja-JP" sz="13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en-US" sz="13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電子証明書はマイナンバーカード発行後</a:t>
            </a:r>
            <a:r>
              <a:rPr lang="ja-JP" altLang="en-US" sz="1300" b="1" kern="100" dirty="0">
                <a:latin typeface="BIZ UDゴシック" panose="020B0400000000000000" pitchFamily="49" charset="-128"/>
                <a:ea typeface="BIZ UDゴシック" panose="020B0400000000000000" pitchFamily="49" charset="-128"/>
                <a:cs typeface="Times New Roman" panose="02020603050405020304" pitchFamily="18" charset="0"/>
              </a:rPr>
              <a:t>５</a:t>
            </a:r>
            <a:r>
              <a:rPr lang="ja-JP" altLang="en-US" sz="1300" b="1" kern="100" dirty="0">
                <a:effectLst/>
                <a:latin typeface="BIZ UDゴシック" panose="020B0400000000000000" pitchFamily="49" charset="-128"/>
                <a:ea typeface="BIZ UDゴシック" panose="020B0400000000000000" pitchFamily="49" charset="-128"/>
                <a:cs typeface="Times New Roman" panose="02020603050405020304" pitchFamily="18" charset="0"/>
              </a:rPr>
              <a:t>回目の誕生日までです。</a:t>
            </a:r>
          </a:p>
        </p:txBody>
      </p:sp>
      <p:sp>
        <p:nvSpPr>
          <p:cNvPr id="4" name="吹き出し: 四角形 3">
            <a:extLst>
              <a:ext uri="{FF2B5EF4-FFF2-40B4-BE49-F238E27FC236}">
                <a16:creationId xmlns:a16="http://schemas.microsoft.com/office/drawing/2014/main" id="{CEF5A1F1-D910-542A-8C57-E333597E5F0E}"/>
              </a:ext>
            </a:extLst>
          </p:cNvPr>
          <p:cNvSpPr/>
          <p:nvPr/>
        </p:nvSpPr>
        <p:spPr>
          <a:xfrm>
            <a:off x="306307" y="2420891"/>
            <a:ext cx="1345026" cy="1440157"/>
          </a:xfrm>
          <a:prstGeom prst="wedgeRectCallout">
            <a:avLst>
              <a:gd name="adj1" fmla="val 58539"/>
              <a:gd name="adj2" fmla="val 65293"/>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kern="100" dirty="0">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地方公共団体情報システム機構（</a:t>
            </a:r>
            <a:r>
              <a:rPr lang="en-US" altLang="ja-JP" sz="1600" b="1" kern="100" dirty="0">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J-LIS</a:t>
            </a:r>
            <a:r>
              <a:rPr lang="ja-JP" altLang="en-US" sz="1600" b="1" kern="100" dirty="0">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endParaRPr lang="en-US" altLang="ja-JP" sz="1600" b="1" kern="100" dirty="0">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endParaRPr>
          </a:p>
          <a:p>
            <a:pPr algn="ctr"/>
            <a:r>
              <a:rPr lang="ja-JP" altLang="en-US" sz="1600" b="1" kern="100" dirty="0">
                <a:solidFill>
                  <a:schemeClr val="tx1"/>
                </a:solidFill>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600" b="1" kern="100" dirty="0">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から郵送。</a:t>
            </a:r>
            <a:endParaRPr kumimoji="1" lang="ja-JP" altLang="en-US" sz="1600" dirty="0"/>
          </a:p>
        </p:txBody>
      </p:sp>
    </p:spTree>
    <p:extLst>
      <p:ext uri="{BB962C8B-B14F-4D97-AF65-F5344CB8AC3E}">
        <p14:creationId xmlns:p14="http://schemas.microsoft.com/office/powerpoint/2010/main" val="440610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サブタイトル 2"/>
          <p:cNvSpPr txBox="1">
            <a:spLocks/>
          </p:cNvSpPr>
          <p:nvPr/>
        </p:nvSpPr>
        <p:spPr>
          <a:xfrm>
            <a:off x="1907704" y="413181"/>
            <a:ext cx="7192745" cy="5829926"/>
          </a:xfrm>
          <a:prstGeom prst="rect">
            <a:avLst/>
          </a:prstGeom>
          <a:noFill/>
        </p:spPr>
        <p:txBody>
          <a:bodyPr>
            <a:noAutofit/>
          </a:bodyPr>
          <a:lstStyle>
            <a:lvl1pPr marL="0" indent="0" algn="l" defTabSz="914400" rtl="0" eaLnBrk="1" latinLnBrk="0" hangingPunct="1">
              <a:lnSpc>
                <a:spcPct val="90000"/>
              </a:lnSpc>
              <a:spcBef>
                <a:spcPts val="1000"/>
              </a:spcBef>
              <a:buFontTx/>
              <a:buNone/>
              <a:defRPr kumimoji="1" sz="2000" b="1" i="0" kern="1200">
                <a:solidFill>
                  <a:schemeClr val="tx1"/>
                </a:solidFill>
                <a:latin typeface="Meiryo" charset="-128"/>
                <a:ea typeface="Meiryo" charset="-128"/>
                <a:cs typeface="Meiryo" charset="-128"/>
              </a:defRPr>
            </a:lvl1pPr>
            <a:lvl2pPr marL="457200" indent="0" algn="l" defTabSz="914400" rtl="0" eaLnBrk="1" latinLnBrk="0" hangingPunct="1">
              <a:lnSpc>
                <a:spcPct val="90000"/>
              </a:lnSpc>
              <a:spcBef>
                <a:spcPts val="500"/>
              </a:spcBef>
              <a:buFontTx/>
              <a:buNone/>
              <a:defRPr kumimoji="1" sz="1600" b="1" i="0" kern="1200">
                <a:solidFill>
                  <a:schemeClr val="tx1"/>
                </a:solidFill>
                <a:latin typeface="Meiryo" charset="-128"/>
                <a:ea typeface="Meiryo" charset="-128"/>
                <a:cs typeface="Meiryo"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b="1" i="0" kern="1200">
                <a:solidFill>
                  <a:schemeClr val="tx1"/>
                </a:solidFill>
                <a:latin typeface="Meiryo" charset="-128"/>
                <a:ea typeface="Meiryo" charset="-128"/>
                <a:cs typeface="Meiryo"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i="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14000" dirty="0">
                <a:solidFill>
                  <a:srgbClr val="009650"/>
                </a:solidFill>
                <a:latin typeface="BIZ UDゴシック" panose="020B0400000000000000" pitchFamily="49" charset="-128"/>
                <a:ea typeface="BIZ UDゴシック" panose="020B0400000000000000" pitchFamily="49" charset="-128"/>
              </a:rPr>
              <a:t>1</a:t>
            </a:r>
            <a:endParaRPr lang="ja-JP" altLang="en-US" sz="14000" dirty="0">
              <a:solidFill>
                <a:srgbClr val="009650"/>
              </a:solidFill>
              <a:latin typeface="BIZ UDゴシック" panose="020B0400000000000000" pitchFamily="49" charset="-128"/>
              <a:ea typeface="BIZ UDゴシック" panose="020B0400000000000000" pitchFamily="49" charset="-128"/>
            </a:endParaRPr>
          </a:p>
          <a:p>
            <a:pPr>
              <a:lnSpc>
                <a:spcPct val="100000"/>
              </a:lnSpc>
            </a:pPr>
            <a:r>
              <a:rPr lang="ja-JP" altLang="en-US" sz="4800" dirty="0">
                <a:solidFill>
                  <a:srgbClr val="009650"/>
                </a:solidFill>
                <a:latin typeface="BIZ UDゴシック" panose="020B0400000000000000" pitchFamily="49" charset="-128"/>
                <a:ea typeface="BIZ UDゴシック" panose="020B0400000000000000" pitchFamily="49" charset="-128"/>
              </a:rPr>
              <a:t>マイナンバーカードを</a:t>
            </a:r>
            <a:endParaRPr lang="en-US" altLang="ja-JP" sz="4800" dirty="0">
              <a:solidFill>
                <a:srgbClr val="009650"/>
              </a:solidFill>
              <a:latin typeface="BIZ UDゴシック" panose="020B0400000000000000" pitchFamily="49" charset="-128"/>
              <a:ea typeface="BIZ UDゴシック" panose="020B0400000000000000" pitchFamily="49" charset="-128"/>
            </a:endParaRPr>
          </a:p>
          <a:p>
            <a:pPr>
              <a:lnSpc>
                <a:spcPct val="100000"/>
              </a:lnSpc>
            </a:pPr>
            <a:r>
              <a:rPr lang="ja-JP" altLang="en-US" sz="4800" dirty="0">
                <a:solidFill>
                  <a:srgbClr val="009650"/>
                </a:solidFill>
                <a:latin typeface="BIZ UDゴシック" panose="020B0400000000000000" pitchFamily="49" charset="-128"/>
                <a:ea typeface="BIZ UDゴシック" panose="020B0400000000000000" pitchFamily="49" charset="-128"/>
              </a:rPr>
              <a:t>知りましょう</a:t>
            </a:r>
            <a:endParaRPr lang="en-US" altLang="ja-JP" sz="4800" dirty="0">
              <a:solidFill>
                <a:srgbClr val="009650"/>
              </a:solidFill>
              <a:latin typeface="BIZ UDゴシック" panose="020B0400000000000000" pitchFamily="49" charset="-128"/>
              <a:ea typeface="BIZ UDゴシック" panose="020B0400000000000000" pitchFamily="49" charset="-128"/>
            </a:endParaRPr>
          </a:p>
        </p:txBody>
      </p:sp>
      <p:pic>
        <p:nvPicPr>
          <p:cNvPr id="7" name="図 6"/>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77557" y="4154757"/>
            <a:ext cx="1286750" cy="1748893"/>
          </a:xfrm>
          <a:prstGeom prst="rect">
            <a:avLst/>
          </a:prstGeom>
        </p:spPr>
      </p:pic>
    </p:spTree>
    <p:extLst>
      <p:ext uri="{BB962C8B-B14F-4D97-AF65-F5344CB8AC3E}">
        <p14:creationId xmlns:p14="http://schemas.microsoft.com/office/powerpoint/2010/main" val="1676978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線コネクタ 14"/>
          <p:cNvCxnSpPr/>
          <p:nvPr/>
        </p:nvCxnSpPr>
        <p:spPr>
          <a:xfrm>
            <a:off x="4568822" y="2349604"/>
            <a:ext cx="0" cy="396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3" name="サブタイトル 2"/>
          <p:cNvSpPr>
            <a:spLocks noGrp="1"/>
          </p:cNvSpPr>
          <p:nvPr>
            <p:ph type="subTitle" idx="4294967295"/>
          </p:nvPr>
        </p:nvSpPr>
        <p:spPr>
          <a:xfrm>
            <a:off x="316571" y="2544583"/>
            <a:ext cx="4206182" cy="1260215"/>
          </a:xfrm>
        </p:spPr>
        <p:txBody>
          <a:bodyPr>
            <a:noAutofit/>
          </a:bodyPr>
          <a:lstStyle/>
          <a:p>
            <a:pPr>
              <a:lnSpc>
                <a:spcPct val="100000"/>
              </a:lnSpc>
              <a:spcBef>
                <a:spcPts val="0"/>
              </a:spcBef>
            </a:pPr>
            <a:r>
              <a:rPr lang="ja-JP" altLang="en-US" dirty="0">
                <a:solidFill>
                  <a:srgbClr val="009650"/>
                </a:solidFill>
                <a:latin typeface="BIZ UDゴシック" panose="020B0400000000000000" pitchFamily="49" charset="-128"/>
                <a:ea typeface="BIZ UDゴシック" panose="020B0400000000000000" pitchFamily="49" charset="-128"/>
              </a:rPr>
              <a:t>❶</a:t>
            </a:r>
            <a:r>
              <a:rPr lang="ja-JP" altLang="en-US" dirty="0">
                <a:latin typeface="BIZ UDゴシック" panose="020B0400000000000000" pitchFamily="49" charset="-128"/>
                <a:ea typeface="BIZ UDゴシック" panose="020B0400000000000000" pitchFamily="49" charset="-128"/>
              </a:rPr>
              <a:t>表面に</a:t>
            </a:r>
            <a:r>
              <a:rPr lang="ja-JP" altLang="en-US" spc="-1000" dirty="0">
                <a:latin typeface="BIZ UDゴシック" panose="020B0400000000000000" pitchFamily="49" charset="-128"/>
                <a:ea typeface="BIZ UDゴシック" panose="020B0400000000000000" pitchFamily="49" charset="-128"/>
              </a:rPr>
              <a:t>、氏　名　、</a:t>
            </a:r>
            <a:r>
              <a:rPr lang="ja-JP" altLang="en-US" dirty="0">
                <a:latin typeface="BIZ UDゴシック" panose="020B0400000000000000" pitchFamily="49" charset="-128"/>
                <a:ea typeface="BIZ UDゴシック" panose="020B0400000000000000" pitchFamily="49" charset="-128"/>
              </a:rPr>
              <a:t>住所</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生年月日</a:t>
            </a:r>
            <a:r>
              <a:rPr lang="ja-JP" altLang="en-US" spc="-1000" dirty="0">
                <a:latin typeface="BIZ UDゴシック" panose="020B0400000000000000" pitchFamily="49" charset="-128"/>
                <a:ea typeface="BIZ UDゴシック" panose="020B0400000000000000" pitchFamily="49" charset="-128"/>
              </a:rPr>
              <a:t>、</a:t>
            </a:r>
            <a:endParaRPr lang="en-US" altLang="ja-JP" spc="-1000" dirty="0">
              <a:latin typeface="BIZ UDゴシック" panose="020B0400000000000000" pitchFamily="49" charset="-128"/>
              <a:ea typeface="BIZ UDゴシック" panose="020B0400000000000000" pitchFamily="49" charset="-128"/>
            </a:endParaRPr>
          </a:p>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　性別</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本人の顔写真等が表示され、</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　公的な本人確認書類として利用</a:t>
            </a:r>
            <a:endParaRPr lang="en-US" altLang="ja-JP" dirty="0">
              <a:latin typeface="BIZ UDゴシック" panose="020B0400000000000000" pitchFamily="49" charset="-128"/>
              <a:ea typeface="BIZ UDゴシック" panose="020B0400000000000000" pitchFamily="49" charset="-128"/>
            </a:endParaRPr>
          </a:p>
          <a:p>
            <a:pPr>
              <a:lnSpc>
                <a:spcPct val="100000"/>
              </a:lnSpc>
              <a:spcBef>
                <a:spcPts val="0"/>
              </a:spcBef>
            </a:pPr>
            <a:r>
              <a:rPr lang="ja-JP" altLang="en-US" dirty="0">
                <a:latin typeface="BIZ UDゴシック" panose="020B0400000000000000" pitchFamily="49" charset="-128"/>
                <a:ea typeface="BIZ UDゴシック" panose="020B0400000000000000" pitchFamily="49" charset="-128"/>
              </a:rPr>
              <a:t>　できます。</a:t>
            </a:r>
          </a:p>
        </p:txBody>
      </p:sp>
      <p:sp>
        <p:nvSpPr>
          <p:cNvPr id="11" name="サブタイトル 2"/>
          <p:cNvSpPr txBox="1">
            <a:spLocks/>
          </p:cNvSpPr>
          <p:nvPr/>
        </p:nvSpPr>
        <p:spPr>
          <a:xfrm>
            <a:off x="4678287" y="5416529"/>
            <a:ext cx="4014952" cy="96345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1" i="0" kern="1200">
                <a:solidFill>
                  <a:schemeClr val="tx1"/>
                </a:solidFill>
                <a:latin typeface="Meiryo" charset="-128"/>
                <a:ea typeface="Meiryo" charset="-128"/>
                <a:cs typeface="Meiryo" charset="-128"/>
              </a:defRPr>
            </a:lvl1pPr>
            <a:lvl2pPr marL="457200" indent="0" algn="ctr" defTabSz="914400" rtl="0" eaLnBrk="1" latinLnBrk="0" hangingPunct="1">
              <a:lnSpc>
                <a:spcPct val="90000"/>
              </a:lnSpc>
              <a:spcBef>
                <a:spcPts val="500"/>
              </a:spcBef>
              <a:buFontTx/>
              <a:buNone/>
              <a:defRPr kumimoji="1" sz="2000" b="1" i="0" kern="1200">
                <a:solidFill>
                  <a:schemeClr val="tx1"/>
                </a:solidFill>
                <a:latin typeface="Meiryo" charset="-128"/>
                <a:ea typeface="Meiryo" charset="-128"/>
                <a:cs typeface="Meiryo" charset="-128"/>
              </a:defRPr>
            </a:lvl2pPr>
            <a:lvl3pPr marL="914400" indent="0" algn="ctr" defTabSz="914400" rtl="0" eaLnBrk="1" latinLnBrk="0" hangingPunct="1">
              <a:lnSpc>
                <a:spcPct val="90000"/>
              </a:lnSpc>
              <a:spcBef>
                <a:spcPts val="500"/>
              </a:spcBef>
              <a:buFont typeface="Arial" panose="020B0604020202020204" pitchFamily="34" charset="0"/>
              <a:buNone/>
              <a:defRPr kumimoji="1" sz="1800" b="1" i="0" kern="1200">
                <a:solidFill>
                  <a:schemeClr val="tx1"/>
                </a:solidFill>
                <a:latin typeface="Meiryo" charset="-128"/>
                <a:ea typeface="Meiryo" charset="-128"/>
                <a:cs typeface="Meiryo" charset="-128"/>
              </a:defRPr>
            </a:lvl3pPr>
            <a:lvl4pPr marL="1371600" indent="0" algn="ctr" defTabSz="914400" rtl="0" eaLnBrk="1" latinLnBrk="0" hangingPunct="1">
              <a:lnSpc>
                <a:spcPct val="90000"/>
              </a:lnSpc>
              <a:spcBef>
                <a:spcPts val="500"/>
              </a:spcBef>
              <a:buFont typeface="Arial" panose="020B0604020202020204" pitchFamily="34" charset="0"/>
              <a:buNone/>
              <a:defRPr kumimoji="1" sz="1600" b="1" i="0" kern="1200">
                <a:solidFill>
                  <a:schemeClr val="tx1"/>
                </a:solidFill>
                <a:latin typeface="Meiryo" charset="-128"/>
                <a:ea typeface="Meiryo" charset="-128"/>
                <a:cs typeface="Meiryo" charset="-128"/>
              </a:defRPr>
            </a:lvl4pPr>
            <a:lvl5pPr marL="1828800" indent="0" algn="ctr" defTabSz="914400" rtl="0" eaLnBrk="1" latinLnBrk="0" hangingPunct="1">
              <a:lnSpc>
                <a:spcPct val="90000"/>
              </a:lnSpc>
              <a:spcBef>
                <a:spcPts val="500"/>
              </a:spcBef>
              <a:buFont typeface="Arial" panose="020B0604020202020204" pitchFamily="34" charset="0"/>
              <a:buNone/>
              <a:defRPr kumimoji="1" sz="1600" b="1" i="0" kern="1200">
                <a:solidFill>
                  <a:schemeClr val="tx1"/>
                </a:solidFill>
                <a:latin typeface="Meiryo" charset="-128"/>
                <a:ea typeface="Meiryo" charset="-128"/>
                <a:cs typeface="Meiryo" charset="-128"/>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0"/>
              </a:spcBef>
            </a:pPr>
            <a:endParaRPr lang="ja-JP" altLang="en-US" sz="2000" dirty="0">
              <a:latin typeface="BIZ UDゴシック" panose="020B0400000000000000" pitchFamily="49" charset="-128"/>
              <a:ea typeface="BIZ UDゴシック" panose="020B0400000000000000" pitchFamily="49" charset="-128"/>
            </a:endParaRPr>
          </a:p>
        </p:txBody>
      </p:sp>
      <p:sp>
        <p:nvSpPr>
          <p:cNvPr id="18" name="タイトル 1"/>
          <p:cNvSpPr txBox="1">
            <a:spLocks/>
          </p:cNvSpPr>
          <p:nvPr/>
        </p:nvSpPr>
        <p:spPr>
          <a:xfrm>
            <a:off x="1759750" y="497650"/>
            <a:ext cx="4698722" cy="584775"/>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ja-JP" altLang="en-US" sz="3200" dirty="0">
                <a:solidFill>
                  <a:srgbClr val="009650"/>
                </a:solidFill>
                <a:latin typeface="BIZ UDゴシック" panose="020B0400000000000000" pitchFamily="49" charset="-128"/>
                <a:ea typeface="BIZ UDゴシック" panose="020B0400000000000000" pitchFamily="49" charset="-128"/>
              </a:rPr>
              <a:t>マイナンバーカードとは</a:t>
            </a:r>
          </a:p>
        </p:txBody>
      </p:sp>
      <p:sp>
        <p:nvSpPr>
          <p:cNvPr id="19" name="Title Placeholder 1"/>
          <p:cNvSpPr txBox="1">
            <a:spLocks/>
          </p:cNvSpPr>
          <p:nvPr/>
        </p:nvSpPr>
        <p:spPr>
          <a:xfrm>
            <a:off x="470200" y="512080"/>
            <a:ext cx="1080000" cy="5470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1-A</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16" name="サブタイトル 2"/>
          <p:cNvSpPr>
            <a:spLocks noGrp="1"/>
          </p:cNvSpPr>
          <p:nvPr>
            <p:ph type="subTitle" idx="4294967295"/>
          </p:nvPr>
        </p:nvSpPr>
        <p:spPr>
          <a:xfrm>
            <a:off x="503343" y="1374036"/>
            <a:ext cx="8231280" cy="884258"/>
          </a:xfrm>
        </p:spPr>
        <p:txBody>
          <a:bodyPr>
            <a:noAutofit/>
          </a:bodyPr>
          <a:lstStyle/>
          <a:p>
            <a:pPr>
              <a:spcBef>
                <a:spcPts val="0"/>
              </a:spcBef>
            </a:pPr>
            <a:r>
              <a:rPr lang="ja-JP" altLang="en-US" dirty="0">
                <a:latin typeface="BIZ UDゴシック" panose="020B0400000000000000" pitchFamily="49" charset="-128"/>
                <a:ea typeface="BIZ UDゴシック" panose="020B0400000000000000" pitchFamily="49" charset="-128"/>
              </a:rPr>
              <a:t>マイナンバーカードとは個人番号カードとも言い</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マイナンバ</a:t>
            </a:r>
            <a:r>
              <a:rPr lang="ja-JP" altLang="en-US" spc="-1000" dirty="0">
                <a:latin typeface="BIZ UDゴシック" panose="020B0400000000000000" pitchFamily="49" charset="-128"/>
                <a:ea typeface="BIZ UDゴシック" panose="020B0400000000000000" pitchFamily="49" charset="-128"/>
              </a:rPr>
              <a:t>ー</a:t>
            </a:r>
            <a:endParaRPr lang="en-US" altLang="ja-JP" spc="-1000" dirty="0">
              <a:latin typeface="BIZ UDゴシック" panose="020B0400000000000000" pitchFamily="49" charset="-128"/>
              <a:ea typeface="BIZ UDゴシック" panose="020B0400000000000000" pitchFamily="49" charset="-128"/>
            </a:endParaRPr>
          </a:p>
          <a:p>
            <a:pPr>
              <a:spcBef>
                <a:spcPts val="0"/>
              </a:spcBef>
            </a:pPr>
            <a:r>
              <a:rPr lang="ja-JP" altLang="en-US" dirty="0">
                <a:latin typeface="BIZ UDゴシック" panose="020B0400000000000000" pitchFamily="49" charset="-128"/>
                <a:ea typeface="BIZ UDゴシック" panose="020B0400000000000000" pitchFamily="49" charset="-128"/>
              </a:rPr>
              <a:t>（一人ひとりに割り当てられる番号</a:t>
            </a:r>
            <a:r>
              <a:rPr lang="ja-JP" altLang="en-US" spc="-1000" dirty="0">
                <a:latin typeface="BIZ UDゴシック" panose="020B0400000000000000" pitchFamily="49" charset="-128"/>
                <a:ea typeface="BIZ UDゴシック" panose="020B0400000000000000" pitchFamily="49" charset="-128"/>
              </a:rPr>
              <a:t>）</a:t>
            </a:r>
            <a:r>
              <a:rPr lang="ja-JP" altLang="en-US" dirty="0">
                <a:latin typeface="BIZ UDゴシック" panose="020B0400000000000000" pitchFamily="49" charset="-128"/>
                <a:ea typeface="BIZ UDゴシック" panose="020B0400000000000000" pitchFamily="49" charset="-128"/>
              </a:rPr>
              <a:t>が記載されたプラスチック製のカードです。本人が申請することにより、無料で発行されます。</a:t>
            </a:r>
          </a:p>
        </p:txBody>
      </p:sp>
      <p:sp>
        <p:nvSpPr>
          <p:cNvPr id="29" name="サブタイトル 2"/>
          <p:cNvSpPr txBox="1">
            <a:spLocks/>
          </p:cNvSpPr>
          <p:nvPr/>
        </p:nvSpPr>
        <p:spPr>
          <a:xfrm>
            <a:off x="4660961" y="2419640"/>
            <a:ext cx="4216613" cy="96345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1" i="0" kern="1200">
                <a:solidFill>
                  <a:schemeClr val="tx1"/>
                </a:solidFill>
                <a:latin typeface="Meiryo" charset="-128"/>
                <a:ea typeface="Meiryo" charset="-128"/>
                <a:cs typeface="Meiryo" charset="-128"/>
              </a:defRPr>
            </a:lvl1pPr>
            <a:lvl2pPr marL="457200" indent="0" algn="ctr" defTabSz="914400" rtl="0" eaLnBrk="1" latinLnBrk="0" hangingPunct="1">
              <a:lnSpc>
                <a:spcPct val="90000"/>
              </a:lnSpc>
              <a:spcBef>
                <a:spcPts val="500"/>
              </a:spcBef>
              <a:buFontTx/>
              <a:buNone/>
              <a:defRPr kumimoji="1" sz="2000" b="1" i="0" kern="1200">
                <a:solidFill>
                  <a:schemeClr val="tx1"/>
                </a:solidFill>
                <a:latin typeface="Meiryo" charset="-128"/>
                <a:ea typeface="Meiryo" charset="-128"/>
                <a:cs typeface="Meiryo" charset="-128"/>
              </a:defRPr>
            </a:lvl2pPr>
            <a:lvl3pPr marL="914400" indent="0" algn="ctr" defTabSz="914400" rtl="0" eaLnBrk="1" latinLnBrk="0" hangingPunct="1">
              <a:lnSpc>
                <a:spcPct val="90000"/>
              </a:lnSpc>
              <a:spcBef>
                <a:spcPts val="500"/>
              </a:spcBef>
              <a:buFont typeface="Arial" panose="020B0604020202020204" pitchFamily="34" charset="0"/>
              <a:buNone/>
              <a:defRPr kumimoji="1" sz="1800" b="1" i="0" kern="1200">
                <a:solidFill>
                  <a:schemeClr val="tx1"/>
                </a:solidFill>
                <a:latin typeface="Meiryo" charset="-128"/>
                <a:ea typeface="Meiryo" charset="-128"/>
                <a:cs typeface="Meiryo" charset="-128"/>
              </a:defRPr>
            </a:lvl3pPr>
            <a:lvl4pPr marL="1371600" indent="0" algn="ctr" defTabSz="914400" rtl="0" eaLnBrk="1" latinLnBrk="0" hangingPunct="1">
              <a:lnSpc>
                <a:spcPct val="90000"/>
              </a:lnSpc>
              <a:spcBef>
                <a:spcPts val="500"/>
              </a:spcBef>
              <a:buFont typeface="Arial" panose="020B0604020202020204" pitchFamily="34" charset="0"/>
              <a:buNone/>
              <a:defRPr kumimoji="1" sz="1600" b="1" i="0" kern="1200">
                <a:solidFill>
                  <a:schemeClr val="tx1"/>
                </a:solidFill>
                <a:latin typeface="Meiryo" charset="-128"/>
                <a:ea typeface="Meiryo" charset="-128"/>
                <a:cs typeface="Meiryo" charset="-128"/>
              </a:defRPr>
            </a:lvl4pPr>
            <a:lvl5pPr marL="1828800" indent="0" algn="ctr" defTabSz="914400" rtl="0" eaLnBrk="1" latinLnBrk="0" hangingPunct="1">
              <a:lnSpc>
                <a:spcPct val="90000"/>
              </a:lnSpc>
              <a:spcBef>
                <a:spcPts val="500"/>
              </a:spcBef>
              <a:buFont typeface="Arial" panose="020B0604020202020204" pitchFamily="34" charset="0"/>
              <a:buNone/>
              <a:defRPr kumimoji="1" sz="1600" b="1" i="0" kern="1200">
                <a:solidFill>
                  <a:schemeClr val="tx1"/>
                </a:solidFill>
                <a:latin typeface="Meiryo" charset="-128"/>
                <a:ea typeface="Meiryo" charset="-128"/>
                <a:cs typeface="Meiryo" charset="-128"/>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84138" indent="-84138">
              <a:lnSpc>
                <a:spcPct val="100000"/>
              </a:lnSpc>
              <a:spcBef>
                <a:spcPts val="0"/>
              </a:spcBef>
            </a:pPr>
            <a:r>
              <a:rPr lang="ja-JP" altLang="en-US" sz="2000" dirty="0">
                <a:solidFill>
                  <a:srgbClr val="009650"/>
                </a:solidFill>
                <a:latin typeface="BIZ UDゴシック" panose="020B0400000000000000" pitchFamily="49" charset="-128"/>
                <a:ea typeface="BIZ UDゴシック" panose="020B0400000000000000" pitchFamily="49" charset="-128"/>
              </a:rPr>
              <a:t>❷</a:t>
            </a:r>
            <a:r>
              <a:rPr lang="ja-JP" altLang="en-US" sz="2000" dirty="0">
                <a:latin typeface="BIZ UDゴシック" panose="020B0400000000000000" pitchFamily="49" charset="-128"/>
                <a:ea typeface="BIZ UDゴシック" panose="020B0400000000000000" pitchFamily="49" charset="-128"/>
              </a:rPr>
              <a:t>裏面に</a:t>
            </a:r>
            <a:r>
              <a:rPr lang="ja-JP" altLang="en-US" sz="2000" spc="-1000" dirty="0">
                <a:latin typeface="BIZ UDゴシック" panose="020B0400000000000000" pitchFamily="49" charset="-128"/>
                <a:ea typeface="BIZ UDゴシック" panose="020B0400000000000000" pitchFamily="49" charset="-128"/>
              </a:rPr>
              <a:t>、</a:t>
            </a:r>
            <a:r>
              <a:rPr lang="ja-JP" altLang="en-US" sz="2000" dirty="0">
                <a:latin typeface="BIZ UDゴシック" panose="020B0400000000000000" pitchFamily="49" charset="-128"/>
                <a:ea typeface="BIZ UDゴシック" panose="020B0400000000000000" pitchFamily="49" charset="-128"/>
              </a:rPr>
              <a:t>マイナンバーが記載され、</a:t>
            </a:r>
            <a:endParaRPr lang="en-US" altLang="ja-JP" sz="2000" dirty="0">
              <a:latin typeface="BIZ UDゴシック" panose="020B0400000000000000" pitchFamily="49" charset="-128"/>
              <a:ea typeface="BIZ UDゴシック" panose="020B0400000000000000" pitchFamily="49" charset="-128"/>
            </a:endParaRPr>
          </a:p>
          <a:p>
            <a:pPr marL="84138" indent="-84138">
              <a:lnSpc>
                <a:spcPct val="100000"/>
              </a:lnSpc>
              <a:spcBef>
                <a:spcPts val="0"/>
              </a:spcBef>
            </a:pPr>
            <a:r>
              <a:rPr lang="ja-JP" altLang="en-US" sz="2000" dirty="0">
                <a:latin typeface="BIZ UDゴシック" panose="020B0400000000000000" pitchFamily="49" charset="-128"/>
                <a:ea typeface="BIZ UDゴシック" panose="020B0400000000000000" pitchFamily="49" charset="-128"/>
              </a:rPr>
              <a:t>　ＩＣチップがついています。</a:t>
            </a:r>
            <a:endParaRPr lang="en-US" altLang="ja-JP" sz="2000" dirty="0">
              <a:latin typeface="BIZ UDゴシック" panose="020B0400000000000000" pitchFamily="49" charset="-128"/>
              <a:ea typeface="BIZ UDゴシック" panose="020B0400000000000000" pitchFamily="49" charset="-128"/>
            </a:endParaRPr>
          </a:p>
          <a:p>
            <a:pPr marL="84138" indent="-84138">
              <a:lnSpc>
                <a:spcPct val="100000"/>
              </a:lnSpc>
              <a:spcBef>
                <a:spcPts val="600"/>
              </a:spcBef>
            </a:pPr>
            <a:r>
              <a:rPr lang="ja-JP" altLang="en-US" sz="2000" dirty="0">
                <a:solidFill>
                  <a:srgbClr val="009650"/>
                </a:solidFill>
                <a:latin typeface="BIZ UDゴシック" panose="020B0400000000000000" pitchFamily="49" charset="-128"/>
                <a:ea typeface="BIZ UDゴシック" panose="020B0400000000000000" pitchFamily="49" charset="-128"/>
              </a:rPr>
              <a:t>❸</a:t>
            </a:r>
            <a:r>
              <a:rPr lang="ja-JP" altLang="en-US" sz="2000" dirty="0">
                <a:latin typeface="BIZ UDゴシック" panose="020B0400000000000000" pitchFamily="49" charset="-128"/>
                <a:ea typeface="BIZ UDゴシック" panose="020B0400000000000000" pitchFamily="49" charset="-128"/>
              </a:rPr>
              <a:t>ＩＣチップの中には</a:t>
            </a:r>
            <a:r>
              <a:rPr lang="ja-JP" altLang="en-US" sz="2000" spc="-1000" dirty="0">
                <a:latin typeface="BIZ UDゴシック" panose="020B0400000000000000" pitchFamily="49" charset="-128"/>
                <a:ea typeface="BIZ UDゴシック" panose="020B0400000000000000" pitchFamily="49" charset="-128"/>
              </a:rPr>
              <a:t>、</a:t>
            </a:r>
            <a:r>
              <a:rPr lang="ja-JP" altLang="en-US" sz="2000" dirty="0">
                <a:latin typeface="BIZ UDゴシック" panose="020B0400000000000000" pitchFamily="49" charset="-128"/>
                <a:ea typeface="BIZ UDゴシック" panose="020B0400000000000000" pitchFamily="49" charset="-128"/>
              </a:rPr>
              <a:t>本人の</a:t>
            </a:r>
            <a:endParaRPr lang="en-US" altLang="ja-JP" sz="2000" dirty="0">
              <a:latin typeface="BIZ UDゴシック" panose="020B0400000000000000" pitchFamily="49" charset="-128"/>
              <a:ea typeface="BIZ UDゴシック" panose="020B0400000000000000" pitchFamily="49" charset="-128"/>
            </a:endParaRPr>
          </a:p>
          <a:p>
            <a:pPr marL="84138" indent="-84138">
              <a:lnSpc>
                <a:spcPct val="100000"/>
              </a:lnSpc>
              <a:spcBef>
                <a:spcPts val="0"/>
              </a:spcBef>
            </a:pPr>
            <a:r>
              <a:rPr lang="ja-JP" altLang="en-US" sz="2000" dirty="0">
                <a:latin typeface="BIZ UDゴシック" panose="020B0400000000000000" pitchFamily="49" charset="-128"/>
                <a:ea typeface="BIZ UDゴシック" panose="020B0400000000000000" pitchFamily="49" charset="-128"/>
              </a:rPr>
              <a:t>　電子証明書等が入っていて</a:t>
            </a:r>
            <a:r>
              <a:rPr lang="ja-JP" altLang="en-US" sz="2000" spc="100" dirty="0">
                <a:latin typeface="BIZ UDゴシック" panose="020B0400000000000000" pitchFamily="49" charset="-128"/>
                <a:ea typeface="BIZ UDゴシック" panose="020B0400000000000000" pitchFamily="49" charset="-128"/>
              </a:rPr>
              <a:t>、</a:t>
            </a:r>
            <a:endParaRPr lang="en-US" altLang="ja-JP" sz="2000" spc="100" dirty="0">
              <a:latin typeface="BIZ UDゴシック" panose="020B0400000000000000" pitchFamily="49" charset="-128"/>
              <a:ea typeface="BIZ UDゴシック" panose="020B0400000000000000" pitchFamily="49" charset="-128"/>
            </a:endParaRPr>
          </a:p>
          <a:p>
            <a:pPr marL="84138" indent="-84138">
              <a:lnSpc>
                <a:spcPct val="100000"/>
              </a:lnSpc>
              <a:spcBef>
                <a:spcPts val="0"/>
              </a:spcBef>
            </a:pPr>
            <a:r>
              <a:rPr lang="ja-JP" altLang="en-US" sz="2000" spc="100" dirty="0">
                <a:latin typeface="BIZ UDゴシック" panose="020B0400000000000000" pitchFamily="49" charset="-128"/>
                <a:ea typeface="BIZ UDゴシック" panose="020B0400000000000000" pitchFamily="49" charset="-128"/>
              </a:rPr>
              <a:t>　</a:t>
            </a:r>
            <a:r>
              <a:rPr lang="ja-JP" altLang="en-US" sz="2000" dirty="0">
                <a:latin typeface="BIZ UDゴシック" panose="020B0400000000000000" pitchFamily="49" charset="-128"/>
                <a:ea typeface="BIZ UDゴシック" panose="020B0400000000000000" pitchFamily="49" charset="-128"/>
              </a:rPr>
              <a:t>オンラインでの行政手続等で</a:t>
            </a:r>
            <a:endParaRPr lang="en-US" altLang="ja-JP" sz="2000" dirty="0">
              <a:latin typeface="BIZ UDゴシック" panose="020B0400000000000000" pitchFamily="49" charset="-128"/>
              <a:ea typeface="BIZ UDゴシック" panose="020B0400000000000000" pitchFamily="49" charset="-128"/>
            </a:endParaRPr>
          </a:p>
          <a:p>
            <a:pPr marL="84138" indent="-84138">
              <a:lnSpc>
                <a:spcPct val="100000"/>
              </a:lnSpc>
              <a:spcBef>
                <a:spcPts val="0"/>
              </a:spcBef>
            </a:pPr>
            <a:r>
              <a:rPr lang="ja-JP" altLang="en-US" sz="2000" dirty="0">
                <a:latin typeface="BIZ UDゴシック" panose="020B0400000000000000" pitchFamily="49" charset="-128"/>
                <a:ea typeface="BIZ UDゴシック" panose="020B0400000000000000" pitchFamily="49" charset="-128"/>
              </a:rPr>
              <a:t>　使うことができます。</a:t>
            </a:r>
          </a:p>
          <a:p>
            <a:pPr marL="84138" indent="-84138">
              <a:lnSpc>
                <a:spcPct val="100000"/>
              </a:lnSpc>
              <a:spcBef>
                <a:spcPts val="0"/>
              </a:spcBef>
            </a:pPr>
            <a:r>
              <a:rPr lang="ja-JP" altLang="en-US" sz="2000" dirty="0">
                <a:latin typeface="BIZ UDゴシック" panose="020B0400000000000000" pitchFamily="49" charset="-128"/>
                <a:ea typeface="BIZ UDゴシック" panose="020B0400000000000000" pitchFamily="49" charset="-128"/>
              </a:rPr>
              <a:t>　</a:t>
            </a:r>
            <a:endParaRPr lang="en-US" altLang="ja-JP" sz="2000" dirty="0">
              <a:latin typeface="BIZ UDゴシック" panose="020B0400000000000000" pitchFamily="49" charset="-128"/>
              <a:ea typeface="BIZ UDゴシック" panose="020B0400000000000000" pitchFamily="49" charset="-128"/>
            </a:endParaRPr>
          </a:p>
        </p:txBody>
      </p:sp>
      <p:grpSp>
        <p:nvGrpSpPr>
          <p:cNvPr id="8" name="グループ化 7" descr="マイナンバーカード表面の見本の画像"/>
          <p:cNvGrpSpPr/>
          <p:nvPr/>
        </p:nvGrpSpPr>
        <p:grpSpPr>
          <a:xfrm>
            <a:off x="827584" y="4490655"/>
            <a:ext cx="3007024" cy="1889328"/>
            <a:chOff x="1094719" y="3698700"/>
            <a:chExt cx="3007024" cy="1889328"/>
          </a:xfrm>
        </p:grpSpPr>
        <p:pic>
          <p:nvPicPr>
            <p:cNvPr id="20" name="図 19">
              <a:extLst>
                <a:ext uri="{FF2B5EF4-FFF2-40B4-BE49-F238E27FC236}">
                  <a16:creationId xmlns:a16="http://schemas.microsoft.com/office/drawing/2014/main" id="{4067ABB9-4043-4753-88E3-9C47B81EA1A4}"/>
                </a:ext>
              </a:extLst>
            </p:cNvPr>
            <p:cNvPicPr>
              <a:picLocks noChangeAspect="1"/>
            </p:cNvPicPr>
            <p:nvPr/>
          </p:nvPicPr>
          <p:blipFill>
            <a:blip r:embed="rId3"/>
            <a:stretch>
              <a:fillRect/>
            </a:stretch>
          </p:blipFill>
          <p:spPr>
            <a:xfrm>
              <a:off x="1094719" y="3698700"/>
              <a:ext cx="3007024" cy="1889328"/>
            </a:xfrm>
            <a:prstGeom prst="rect">
              <a:avLst/>
            </a:prstGeom>
          </p:spPr>
        </p:pic>
        <p:sp>
          <p:nvSpPr>
            <p:cNvPr id="6" name="角丸四角形 5"/>
            <p:cNvSpPr/>
            <p:nvPr/>
          </p:nvSpPr>
          <p:spPr>
            <a:xfrm>
              <a:off x="1094719" y="3713793"/>
              <a:ext cx="3007024" cy="1874235"/>
            </a:xfrm>
            <a:prstGeom prst="roundRect">
              <a:avLst>
                <a:gd name="adj" fmla="val 43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7" name="グループ化 6" descr="マイナンバーカード裏面の見本の画像"/>
          <p:cNvGrpSpPr/>
          <p:nvPr/>
        </p:nvGrpSpPr>
        <p:grpSpPr>
          <a:xfrm>
            <a:off x="5167887" y="4466201"/>
            <a:ext cx="3035752" cy="1913782"/>
            <a:chOff x="5176367" y="3354034"/>
            <a:chExt cx="3035752" cy="1913782"/>
          </a:xfrm>
        </p:grpSpPr>
        <p:pic>
          <p:nvPicPr>
            <p:cNvPr id="23" name="図 22">
              <a:extLst>
                <a:ext uri="{FF2B5EF4-FFF2-40B4-BE49-F238E27FC236}">
                  <a16:creationId xmlns:a16="http://schemas.microsoft.com/office/drawing/2014/main" id="{3CF22605-12BA-4B50-BE9A-B9433881FF78}"/>
                </a:ext>
              </a:extLst>
            </p:cNvPr>
            <p:cNvPicPr>
              <a:picLocks noChangeAspect="1"/>
            </p:cNvPicPr>
            <p:nvPr/>
          </p:nvPicPr>
          <p:blipFill>
            <a:blip r:embed="rId4"/>
            <a:stretch>
              <a:fillRect/>
            </a:stretch>
          </p:blipFill>
          <p:spPr>
            <a:xfrm>
              <a:off x="5176367" y="3354034"/>
              <a:ext cx="3018791" cy="1913782"/>
            </a:xfrm>
            <a:prstGeom prst="rect">
              <a:avLst/>
            </a:prstGeom>
          </p:spPr>
        </p:pic>
        <p:sp>
          <p:nvSpPr>
            <p:cNvPr id="30" name="角丸四角形 29"/>
            <p:cNvSpPr/>
            <p:nvPr/>
          </p:nvSpPr>
          <p:spPr>
            <a:xfrm>
              <a:off x="5205095" y="3393581"/>
              <a:ext cx="3007024" cy="1874235"/>
            </a:xfrm>
            <a:prstGeom prst="roundRect">
              <a:avLst>
                <a:gd name="adj" fmla="val 43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cxnSp>
        <p:nvCxnSpPr>
          <p:cNvPr id="4" name="直線コネクタ 3"/>
          <p:cNvCxnSpPr/>
          <p:nvPr/>
        </p:nvCxnSpPr>
        <p:spPr>
          <a:xfrm>
            <a:off x="253175" y="2349500"/>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9267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図 42" descr="マイナポイント第2弾のロゴマーク">
            <a:extLst>
              <a:ext uri="{FF2B5EF4-FFF2-40B4-BE49-F238E27FC236}">
                <a16:creationId xmlns:a16="http://schemas.microsoft.com/office/drawing/2014/main" id="{C78723FA-E1F8-49E2-BFAF-D9B2F5EEB6F6}"/>
              </a:ext>
            </a:extLst>
          </p:cNvPr>
          <p:cNvPicPr>
            <a:picLocks noChangeAspect="1"/>
          </p:cNvPicPr>
          <p:nvPr/>
        </p:nvPicPr>
        <p:blipFill>
          <a:blip r:embed="rId3"/>
          <a:stretch>
            <a:fillRect/>
          </a:stretch>
        </p:blipFill>
        <p:spPr>
          <a:xfrm>
            <a:off x="5076056" y="4653596"/>
            <a:ext cx="987552" cy="505968"/>
          </a:xfrm>
          <a:prstGeom prst="rect">
            <a:avLst/>
          </a:prstGeom>
        </p:spPr>
      </p:pic>
      <p:pic>
        <p:nvPicPr>
          <p:cNvPr id="3" name="図 2"/>
          <p:cNvPicPr>
            <a:picLocks noChangeAspect="1"/>
          </p:cNvPicPr>
          <p:nvPr/>
        </p:nvPicPr>
        <p:blipFill>
          <a:blip r:embed="rId4"/>
          <a:stretch>
            <a:fillRect/>
          </a:stretch>
        </p:blipFill>
        <p:spPr>
          <a:xfrm>
            <a:off x="342900" y="1681956"/>
            <a:ext cx="8458200" cy="4051300"/>
          </a:xfrm>
          <a:prstGeom prst="rect">
            <a:avLst/>
          </a:prstGeom>
        </p:spPr>
      </p:pic>
      <p:sp>
        <p:nvSpPr>
          <p:cNvPr id="7" name="タイトル 6">
            <a:extLst>
              <a:ext uri="{FF2B5EF4-FFF2-40B4-BE49-F238E27FC236}">
                <a16:creationId xmlns:a16="http://schemas.microsoft.com/office/drawing/2014/main" id="{E4BD2470-106A-4F12-BE8D-0354FD13CC1D}"/>
              </a:ext>
            </a:extLst>
          </p:cNvPr>
          <p:cNvSpPr>
            <a:spLocks noGrp="1"/>
          </p:cNvSpPr>
          <p:nvPr>
            <p:ph type="ctrTitle"/>
          </p:nvPr>
        </p:nvSpPr>
        <p:spPr>
          <a:xfrm>
            <a:off x="1770730" y="277719"/>
            <a:ext cx="5269391" cy="991041"/>
          </a:xfrm>
        </p:spPr>
        <p:txBody>
          <a:bodyPr wrap="none">
            <a:spAutoFit/>
          </a:bodyPr>
          <a:lstStyle/>
          <a:p>
            <a:r>
              <a:rPr lang="ja-JP" altLang="en-US" spc="-150" dirty="0">
                <a:latin typeface="BIZ UDゴシック" panose="020B0400000000000000" pitchFamily="49" charset="-128"/>
                <a:ea typeface="BIZ UDゴシック" panose="020B0400000000000000" pitchFamily="49" charset="-128"/>
              </a:rPr>
              <a:t>マイナンバーカードを使って</a:t>
            </a:r>
            <a:br>
              <a:rPr lang="en-US" altLang="ja-JP" spc="-150" dirty="0">
                <a:latin typeface="BIZ UDゴシック" panose="020B0400000000000000" pitchFamily="49" charset="-128"/>
                <a:ea typeface="BIZ UDゴシック" panose="020B0400000000000000" pitchFamily="49" charset="-128"/>
              </a:rPr>
            </a:br>
            <a:r>
              <a:rPr lang="ja-JP" altLang="en-US" spc="-150" dirty="0">
                <a:latin typeface="BIZ UDゴシック" panose="020B0400000000000000" pitchFamily="49" charset="-128"/>
                <a:ea typeface="BIZ UDゴシック" panose="020B0400000000000000" pitchFamily="49" charset="-128"/>
              </a:rPr>
              <a:t>できること</a:t>
            </a:r>
            <a:endParaRPr lang="ja-JP" altLang="en-US" dirty="0">
              <a:latin typeface="BIZ UDゴシック" panose="020B0400000000000000" pitchFamily="49" charset="-128"/>
              <a:ea typeface="BIZ UDゴシック" panose="020B0400000000000000" pitchFamily="49" charset="-128"/>
            </a:endParaRPr>
          </a:p>
        </p:txBody>
      </p:sp>
      <p:sp>
        <p:nvSpPr>
          <p:cNvPr id="51" name="Title Placeholder 1">
            <a:extLst>
              <a:ext uri="{FF2B5EF4-FFF2-40B4-BE49-F238E27FC236}">
                <a16:creationId xmlns:a16="http://schemas.microsoft.com/office/drawing/2014/main" id="{D1BF8471-296E-4A82-94F7-CAE7FF434C9B}"/>
              </a:ext>
            </a:extLst>
          </p:cNvPr>
          <p:cNvSpPr txBox="1">
            <a:spLocks/>
          </p:cNvSpPr>
          <p:nvPr/>
        </p:nvSpPr>
        <p:spPr>
          <a:xfrm>
            <a:off x="467544" y="504592"/>
            <a:ext cx="1080000" cy="5470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1-B</a:t>
            </a:r>
            <a:endParaRPr lang="en-US" sz="3600" dirty="0">
              <a:solidFill>
                <a:srgbClr val="009650"/>
              </a:solidFill>
              <a:latin typeface="BIZ UDゴシック" panose="020B0400000000000000" pitchFamily="49" charset="-128"/>
              <a:ea typeface="BIZ UDゴシック" panose="020B0400000000000000" pitchFamily="49" charset="-128"/>
            </a:endParaRPr>
          </a:p>
        </p:txBody>
      </p:sp>
      <p:pic>
        <p:nvPicPr>
          <p:cNvPr id="44" name="図 43" descr="スマートフォンをカードリーダーにかざすマイナちゃんのイラスト">
            <a:extLst>
              <a:ext uri="{FF2B5EF4-FFF2-40B4-BE49-F238E27FC236}">
                <a16:creationId xmlns:a16="http://schemas.microsoft.com/office/drawing/2014/main" id="{ED1ABC3B-69E5-430E-B535-6517B89B74EC}"/>
              </a:ext>
            </a:extLst>
          </p:cNvPr>
          <p:cNvPicPr>
            <a:picLocks noChangeAspect="1"/>
          </p:cNvPicPr>
          <p:nvPr/>
        </p:nvPicPr>
        <p:blipFill rotWithShape="1">
          <a:blip r:embed="rId5">
            <a:extLst>
              <a:ext uri="{28A0092B-C50C-407E-A947-70E740481C1C}">
                <a14:useLocalDpi xmlns:a14="http://schemas.microsoft.com/office/drawing/2010/main" val="0"/>
              </a:ext>
            </a:extLst>
          </a:blip>
          <a:srcRect l="10689" r="7243"/>
          <a:stretch/>
        </p:blipFill>
        <p:spPr>
          <a:xfrm>
            <a:off x="587608" y="3717492"/>
            <a:ext cx="816039" cy="1087200"/>
          </a:xfrm>
          <a:prstGeom prst="rect">
            <a:avLst/>
          </a:prstGeom>
          <a:solidFill>
            <a:schemeClr val="bg1"/>
          </a:solidFill>
        </p:spPr>
      </p:pic>
      <p:sp>
        <p:nvSpPr>
          <p:cNvPr id="45" name="テキスト ボックス 44">
            <a:extLst>
              <a:ext uri="{FF2B5EF4-FFF2-40B4-BE49-F238E27FC236}">
                <a16:creationId xmlns:a16="http://schemas.microsoft.com/office/drawing/2014/main" id="{E231A597-4C93-4B10-B5DB-BCF3E1E32B88}"/>
              </a:ext>
            </a:extLst>
          </p:cNvPr>
          <p:cNvSpPr txBox="1"/>
          <p:nvPr/>
        </p:nvSpPr>
        <p:spPr>
          <a:xfrm>
            <a:off x="359752" y="2349340"/>
            <a:ext cx="1980000" cy="707886"/>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本人確認書類</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になる！</a:t>
            </a:r>
          </a:p>
        </p:txBody>
      </p:sp>
      <p:sp>
        <p:nvSpPr>
          <p:cNvPr id="46" name="テキスト ボックス 45">
            <a:extLst>
              <a:ext uri="{FF2B5EF4-FFF2-40B4-BE49-F238E27FC236}">
                <a16:creationId xmlns:a16="http://schemas.microsoft.com/office/drawing/2014/main" id="{D94F59D3-FBCB-4F69-9CC7-6D53FCE8CB97}"/>
              </a:ext>
            </a:extLst>
          </p:cNvPr>
          <p:cNvSpPr txBox="1"/>
          <p:nvPr/>
        </p:nvSpPr>
        <p:spPr>
          <a:xfrm>
            <a:off x="2519992" y="2349340"/>
            <a:ext cx="1980000" cy="707886"/>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健康保険証</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としても使える</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sp>
        <p:nvSpPr>
          <p:cNvPr id="47" name="テキスト ボックス 46">
            <a:extLst>
              <a:ext uri="{FF2B5EF4-FFF2-40B4-BE49-F238E27FC236}">
                <a16:creationId xmlns:a16="http://schemas.microsoft.com/office/drawing/2014/main" id="{2AA6247B-E004-44B4-A42E-A3A715187F93}"/>
              </a:ext>
            </a:extLst>
          </p:cNvPr>
          <p:cNvSpPr txBox="1"/>
          <p:nvPr/>
        </p:nvSpPr>
        <p:spPr>
          <a:xfrm>
            <a:off x="3600112" y="3429460"/>
            <a:ext cx="1980000" cy="1015663"/>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マイナ</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ポイントが</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もらえる</a:t>
            </a:r>
            <a:r>
              <a:rPr lang="en-US" altLang="ja-JP" sz="1200" b="1" dirty="0">
                <a:latin typeface="BIZ UDゴシック" panose="020B0400000000000000" pitchFamily="49" charset="-128"/>
                <a:ea typeface="BIZ UDゴシック" panose="020B0400000000000000" pitchFamily="49" charset="-128"/>
                <a:cs typeface="Meiryo" charset="-128"/>
              </a:rPr>
              <a:t>※1</a:t>
            </a:r>
            <a:endParaRPr kumimoji="1" lang="ja-JP" altLang="en-US" sz="1200" b="1" dirty="0">
              <a:latin typeface="BIZ UDゴシック" panose="020B0400000000000000" pitchFamily="49" charset="-128"/>
              <a:ea typeface="BIZ UDゴシック" panose="020B0400000000000000" pitchFamily="49" charset="-128"/>
              <a:cs typeface="Meiryo" charset="-128"/>
            </a:endParaRPr>
          </a:p>
        </p:txBody>
      </p:sp>
      <p:sp>
        <p:nvSpPr>
          <p:cNvPr id="48" name="テキスト ボックス 47">
            <a:extLst>
              <a:ext uri="{FF2B5EF4-FFF2-40B4-BE49-F238E27FC236}">
                <a16:creationId xmlns:a16="http://schemas.microsoft.com/office/drawing/2014/main" id="{4080C540-96C2-49E9-BEFB-701E3F309851}"/>
              </a:ext>
            </a:extLst>
          </p:cNvPr>
          <p:cNvSpPr txBox="1"/>
          <p:nvPr/>
        </p:nvSpPr>
        <p:spPr>
          <a:xfrm>
            <a:off x="4661100" y="2349340"/>
            <a:ext cx="1980000" cy="1015663"/>
          </a:xfrm>
          <a:prstGeom prst="rect">
            <a:avLst/>
          </a:prstGeom>
          <a:noFill/>
        </p:spPr>
        <p:txBody>
          <a:bodyPr wrap="square" rtlCol="0">
            <a:spAutoFit/>
          </a:bodyPr>
          <a:lstStyle/>
          <a:p>
            <a:pPr algn="ctr"/>
            <a:r>
              <a:rPr lang="ja-JP" altLang="en-US" sz="2000" b="1" dirty="0">
                <a:latin typeface="BIZ UDゴシック" panose="020B0400000000000000" pitchFamily="49" charset="-128"/>
                <a:ea typeface="BIZ UDゴシック" panose="020B0400000000000000" pitchFamily="49" charset="-128"/>
                <a:cs typeface="Meiryo" charset="-128"/>
              </a:rPr>
              <a:t>オンラインで</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各種行政手続ができる　</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pic>
        <p:nvPicPr>
          <p:cNvPr id="49" name="図 48" descr="マイナポータルのオンライン画面を表すイラスト">
            <a:extLst>
              <a:ext uri="{FF2B5EF4-FFF2-40B4-BE49-F238E27FC236}">
                <a16:creationId xmlns:a16="http://schemas.microsoft.com/office/drawing/2014/main" id="{1204BE4B-E7FE-4837-A970-3DCABB578D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60032" y="1544774"/>
            <a:ext cx="1008000" cy="711927"/>
          </a:xfrm>
          <a:prstGeom prst="rect">
            <a:avLst/>
          </a:prstGeom>
        </p:spPr>
      </p:pic>
      <p:grpSp>
        <p:nvGrpSpPr>
          <p:cNvPr id="50" name="グループ化 49" descr="マイナンバーカード裏面の見本の画像">
            <a:extLst>
              <a:ext uri="{FF2B5EF4-FFF2-40B4-BE49-F238E27FC236}">
                <a16:creationId xmlns:a16="http://schemas.microsoft.com/office/drawing/2014/main" id="{554B0270-154A-49B9-808A-F2D813E88600}"/>
              </a:ext>
            </a:extLst>
          </p:cNvPr>
          <p:cNvGrpSpPr/>
          <p:nvPr/>
        </p:nvGrpSpPr>
        <p:grpSpPr>
          <a:xfrm>
            <a:off x="4284010" y="5157652"/>
            <a:ext cx="1278656" cy="790522"/>
            <a:chOff x="5176367" y="3354034"/>
            <a:chExt cx="3035752" cy="1913782"/>
          </a:xfrm>
        </p:grpSpPr>
        <p:pic>
          <p:nvPicPr>
            <p:cNvPr id="52" name="図 51">
              <a:extLst>
                <a:ext uri="{FF2B5EF4-FFF2-40B4-BE49-F238E27FC236}">
                  <a16:creationId xmlns:a16="http://schemas.microsoft.com/office/drawing/2014/main" id="{8C6C66CA-1864-4BDC-89CD-58EF65963BE1}"/>
                </a:ext>
              </a:extLst>
            </p:cNvPr>
            <p:cNvPicPr>
              <a:picLocks noChangeAspect="1"/>
            </p:cNvPicPr>
            <p:nvPr/>
          </p:nvPicPr>
          <p:blipFill>
            <a:blip r:embed="rId7"/>
            <a:stretch>
              <a:fillRect/>
            </a:stretch>
          </p:blipFill>
          <p:spPr>
            <a:xfrm>
              <a:off x="5176367" y="3354034"/>
              <a:ext cx="3018791" cy="1913782"/>
            </a:xfrm>
            <a:prstGeom prst="rect">
              <a:avLst/>
            </a:prstGeom>
          </p:spPr>
        </p:pic>
        <p:sp>
          <p:nvSpPr>
            <p:cNvPr id="53" name="角丸四角形 29">
              <a:extLst>
                <a:ext uri="{FF2B5EF4-FFF2-40B4-BE49-F238E27FC236}">
                  <a16:creationId xmlns:a16="http://schemas.microsoft.com/office/drawing/2014/main" id="{B860AE3E-AA1D-4544-9D22-79548E0FC281}"/>
                </a:ext>
              </a:extLst>
            </p:cNvPr>
            <p:cNvSpPr/>
            <p:nvPr/>
          </p:nvSpPr>
          <p:spPr>
            <a:xfrm>
              <a:off x="5205095" y="3393581"/>
              <a:ext cx="3007024" cy="1874235"/>
            </a:xfrm>
            <a:prstGeom prst="roundRect">
              <a:avLst>
                <a:gd name="adj" fmla="val 43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54" name="グループ化 53" descr="マイナちゃんとマイキーくんのイラスト">
            <a:extLst>
              <a:ext uri="{FF2B5EF4-FFF2-40B4-BE49-F238E27FC236}">
                <a16:creationId xmlns:a16="http://schemas.microsoft.com/office/drawing/2014/main" id="{D3DD9B5E-94AA-4A4F-8690-62FD678A5F00}"/>
              </a:ext>
            </a:extLst>
          </p:cNvPr>
          <p:cNvGrpSpPr>
            <a:grpSpLocks noChangeAspect="1"/>
          </p:cNvGrpSpPr>
          <p:nvPr/>
        </p:nvGrpSpPr>
        <p:grpSpPr>
          <a:xfrm>
            <a:off x="1882797" y="4954877"/>
            <a:ext cx="934994" cy="720000"/>
            <a:chOff x="2575093" y="5893933"/>
            <a:chExt cx="693150" cy="533766"/>
          </a:xfrm>
        </p:grpSpPr>
        <p:pic>
          <p:nvPicPr>
            <p:cNvPr id="55" name="図 54">
              <a:extLst>
                <a:ext uri="{FF2B5EF4-FFF2-40B4-BE49-F238E27FC236}">
                  <a16:creationId xmlns:a16="http://schemas.microsoft.com/office/drawing/2014/main" id="{6EDAFBF0-5D3F-4986-8A4D-1E67F63D285B}"/>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575093" y="5893933"/>
              <a:ext cx="353680" cy="517233"/>
            </a:xfrm>
            <a:prstGeom prst="rect">
              <a:avLst/>
            </a:prstGeom>
          </p:spPr>
        </p:pic>
        <p:pic>
          <p:nvPicPr>
            <p:cNvPr id="56" name="図 55">
              <a:extLst>
                <a:ext uri="{FF2B5EF4-FFF2-40B4-BE49-F238E27FC236}">
                  <a16:creationId xmlns:a16="http://schemas.microsoft.com/office/drawing/2014/main" id="{85CC6F36-2924-4B70-983C-65789A4C15C0}"/>
                </a:ext>
              </a:extLst>
            </p:cNvPr>
            <p:cNvPicPr>
              <a:picLocks noChangeAspect="1"/>
            </p:cNvPicPr>
            <p:nvPr/>
          </p:nvPicPr>
          <p:blipFill rotWithShape="1">
            <a:blip r:embed="rId9">
              <a:extLst>
                <a:ext uri="{28A0092B-C50C-407E-A947-70E740481C1C}">
                  <a14:useLocalDpi xmlns:a14="http://schemas.microsoft.com/office/drawing/2010/main" val="0"/>
                </a:ext>
              </a:extLst>
            </a:blip>
            <a:srcRect b="-1180"/>
            <a:stretch/>
          </p:blipFill>
          <p:spPr>
            <a:xfrm>
              <a:off x="2914563" y="6052149"/>
              <a:ext cx="353680" cy="375550"/>
            </a:xfrm>
            <a:prstGeom prst="rect">
              <a:avLst/>
            </a:prstGeom>
          </p:spPr>
        </p:pic>
      </p:grpSp>
      <p:sp>
        <p:nvSpPr>
          <p:cNvPr id="57" name="テキスト ボックス 56">
            <a:extLst>
              <a:ext uri="{FF2B5EF4-FFF2-40B4-BE49-F238E27FC236}">
                <a16:creationId xmlns:a16="http://schemas.microsoft.com/office/drawing/2014/main" id="{648773D1-926B-42DA-BF21-6A6D5EF402EE}"/>
              </a:ext>
            </a:extLst>
          </p:cNvPr>
          <p:cNvSpPr txBox="1"/>
          <p:nvPr/>
        </p:nvSpPr>
        <p:spPr>
          <a:xfrm>
            <a:off x="4355976" y="5949740"/>
            <a:ext cx="3804247" cy="400110"/>
          </a:xfrm>
          <a:prstGeom prst="rect">
            <a:avLst/>
          </a:prstGeom>
          <a:noFill/>
        </p:spPr>
        <p:txBody>
          <a:bodyPr wrap="none" rtlCol="0">
            <a:spAutoFit/>
          </a:bodyPr>
          <a:lstStyle/>
          <a:p>
            <a:pPr algn="r"/>
            <a:r>
              <a:rPr kumimoji="1" lang="ja-JP" altLang="en-US" sz="1000" b="1" dirty="0">
                <a:latin typeface="BIZ UDゴシック" panose="020B0400000000000000" pitchFamily="49" charset="-128"/>
                <a:ea typeface="BIZ UDゴシック" panose="020B0400000000000000" pitchFamily="49" charset="-128"/>
              </a:rPr>
              <a:t>＜参考＞</a:t>
            </a:r>
            <a:r>
              <a:rPr lang="ja-JP" altLang="en-US" sz="1000" b="1" dirty="0">
                <a:latin typeface="BIZ UDゴシック" panose="020B0400000000000000" pitchFamily="49" charset="-128"/>
                <a:ea typeface="BIZ UDゴシック" panose="020B0400000000000000" pitchFamily="49" charset="-128"/>
              </a:rPr>
              <a:t>総務省のマイナンバーカードのホームページ</a:t>
            </a:r>
            <a:r>
              <a:rPr lang="en-US" altLang="ja-JP" sz="1000" b="1" dirty="0">
                <a:latin typeface="BIZ UDゴシック" panose="020B0400000000000000" pitchFamily="49" charset="-128"/>
                <a:ea typeface="BIZ UDゴシック" panose="020B0400000000000000" pitchFamily="49" charset="-128"/>
              </a:rPr>
              <a:t> </a:t>
            </a:r>
          </a:p>
          <a:p>
            <a:r>
              <a:rPr lang="en-US" altLang="ja-JP" sz="1000" b="1" u="sng" dirty="0">
                <a:solidFill>
                  <a:srgbClr val="0000FF"/>
                </a:solidFill>
                <a:latin typeface="BIZ UDゴシック" panose="020B0400000000000000" pitchFamily="49" charset="-128"/>
                <a:ea typeface="BIZ UDゴシック" panose="020B0400000000000000" pitchFamily="49" charset="-128"/>
                <a:cs typeface="Meiryo" charset="-128"/>
                <a:hlinkClick r:id="rId10"/>
              </a:rPr>
              <a:t>https://www.soumu.go.jp/kojinbango_card/03.html</a:t>
            </a:r>
            <a:endParaRPr lang="ja-JP" altLang="en-US" sz="1000" b="1" dirty="0">
              <a:latin typeface="BIZ UDゴシック" panose="020B0400000000000000" pitchFamily="49" charset="-128"/>
              <a:ea typeface="BIZ UDゴシック" panose="020B0400000000000000" pitchFamily="49" charset="-128"/>
              <a:cs typeface="Meiryo" charset="-128"/>
            </a:endParaRPr>
          </a:p>
        </p:txBody>
      </p:sp>
      <p:pic>
        <p:nvPicPr>
          <p:cNvPr id="58" name="図 57" descr="総務省のマイナンバーカードのホームページのQRコード">
            <a:extLst>
              <a:ext uri="{FF2B5EF4-FFF2-40B4-BE49-F238E27FC236}">
                <a16:creationId xmlns:a16="http://schemas.microsoft.com/office/drawing/2014/main" id="{8F48051D-3B91-412A-94BB-FBE6620CE22A}"/>
              </a:ext>
            </a:extLst>
          </p:cNvPr>
          <p:cNvPicPr>
            <a:picLocks noChangeAspect="1"/>
          </p:cNvPicPr>
          <p:nvPr/>
        </p:nvPicPr>
        <p:blipFill>
          <a:blip r:embed="rId11"/>
          <a:stretch>
            <a:fillRect/>
          </a:stretch>
        </p:blipFill>
        <p:spPr>
          <a:xfrm>
            <a:off x="8058726" y="5805724"/>
            <a:ext cx="545722" cy="545722"/>
          </a:xfrm>
          <a:prstGeom prst="rect">
            <a:avLst/>
          </a:prstGeom>
        </p:spPr>
      </p:pic>
      <p:pic>
        <p:nvPicPr>
          <p:cNvPr id="59" name="図 58" descr="e-Taxのロゴマーク">
            <a:extLst>
              <a:ext uri="{FF2B5EF4-FFF2-40B4-BE49-F238E27FC236}">
                <a16:creationId xmlns:a16="http://schemas.microsoft.com/office/drawing/2014/main" id="{F8514759-2516-4EEE-A8B9-2B8446CFBC8C}"/>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0" b="97143" l="0" r="98347"/>
                    </a14:imgEffect>
                  </a14:imgLayer>
                </a14:imgProps>
              </a:ext>
              <a:ext uri="{28A0092B-C50C-407E-A947-70E740481C1C}">
                <a14:useLocalDpi xmlns:a14="http://schemas.microsoft.com/office/drawing/2010/main" val="0"/>
              </a:ext>
            </a:extLst>
          </a:blip>
          <a:stretch>
            <a:fillRect/>
          </a:stretch>
        </p:blipFill>
        <p:spPr>
          <a:xfrm>
            <a:off x="7121868" y="4437572"/>
            <a:ext cx="1266556" cy="599769"/>
          </a:xfrm>
          <a:prstGeom prst="rect">
            <a:avLst/>
          </a:prstGeom>
        </p:spPr>
      </p:pic>
      <p:pic>
        <p:nvPicPr>
          <p:cNvPr id="60" name="図 59" descr="マイナンバーカードを持つマイナちゃんのイラスト">
            <a:extLst>
              <a:ext uri="{FF2B5EF4-FFF2-40B4-BE49-F238E27FC236}">
                <a16:creationId xmlns:a16="http://schemas.microsoft.com/office/drawing/2014/main" id="{BC770E5D-53CC-4849-9E2A-7F8830309967}"/>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13998" b="80386" l="2939" r="98413">
                        <a14:foregroundMark x1="37096" y1="18399" x2="48560" y2="71668"/>
                        <a14:foregroundMark x1="57378" y1="18944" x2="57025" y2="34241"/>
                        <a14:foregroundMark x1="89183" y1="52012" x2="88066" y2="78206"/>
                        <a14:foregroundMark x1="19812" y1="52557" x2="29394" y2="53353"/>
                      </a14:backgroundRemoval>
                    </a14:imgEffect>
                  </a14:imgLayer>
                </a14:imgProps>
              </a:ext>
              <a:ext uri="{28A0092B-C50C-407E-A947-70E740481C1C}">
                <a14:useLocalDpi xmlns:a14="http://schemas.microsoft.com/office/drawing/2010/main" val="0"/>
              </a:ext>
            </a:extLst>
          </a:blip>
          <a:srcRect t="14313" b="21185"/>
          <a:stretch/>
        </p:blipFill>
        <p:spPr>
          <a:xfrm>
            <a:off x="625330" y="1341228"/>
            <a:ext cx="994342" cy="899645"/>
          </a:xfrm>
          <a:prstGeom prst="rect">
            <a:avLst/>
          </a:prstGeom>
        </p:spPr>
      </p:pic>
      <p:sp>
        <p:nvSpPr>
          <p:cNvPr id="61" name="テキスト ボックス 60">
            <a:extLst>
              <a:ext uri="{FF2B5EF4-FFF2-40B4-BE49-F238E27FC236}">
                <a16:creationId xmlns:a16="http://schemas.microsoft.com/office/drawing/2014/main" id="{003198B6-F18B-4487-9EE5-AF5B2E5AA38B}"/>
              </a:ext>
            </a:extLst>
          </p:cNvPr>
          <p:cNvSpPr txBox="1"/>
          <p:nvPr/>
        </p:nvSpPr>
        <p:spPr>
          <a:xfrm>
            <a:off x="1439872" y="3429460"/>
            <a:ext cx="1980000" cy="1015663"/>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コンビニ</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kumimoji="1" lang="ja-JP" altLang="en-US" sz="2000" b="1" dirty="0">
                <a:latin typeface="BIZ UDゴシック" panose="020B0400000000000000" pitchFamily="49" charset="-128"/>
                <a:ea typeface="BIZ UDゴシック" panose="020B0400000000000000" pitchFamily="49" charset="-128"/>
                <a:cs typeface="Meiryo" charset="-128"/>
              </a:rPr>
              <a:t>で各種証明書が</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取得できる</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grpSp>
        <p:nvGrpSpPr>
          <p:cNvPr id="62" name="グループ化 61" descr="受付に座っているマイナちゃんのイラスト">
            <a:extLst>
              <a:ext uri="{FF2B5EF4-FFF2-40B4-BE49-F238E27FC236}">
                <a16:creationId xmlns:a16="http://schemas.microsoft.com/office/drawing/2014/main" id="{56373053-13F0-4944-A2DB-C66C21BE868C}"/>
              </a:ext>
            </a:extLst>
          </p:cNvPr>
          <p:cNvGrpSpPr/>
          <p:nvPr/>
        </p:nvGrpSpPr>
        <p:grpSpPr>
          <a:xfrm>
            <a:off x="2960250" y="1295018"/>
            <a:ext cx="1108184" cy="1035283"/>
            <a:chOff x="3385544" y="1332173"/>
            <a:chExt cx="1108184" cy="1035283"/>
          </a:xfrm>
        </p:grpSpPr>
        <p:pic>
          <p:nvPicPr>
            <p:cNvPr id="63" name="図 62">
              <a:extLst>
                <a:ext uri="{FF2B5EF4-FFF2-40B4-BE49-F238E27FC236}">
                  <a16:creationId xmlns:a16="http://schemas.microsoft.com/office/drawing/2014/main" id="{DB0557F4-C29D-4952-97BD-F6ACE99067FC}"/>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22111" b="70017" l="14879" r="84495">
                          <a14:foregroundMark x1="55756" y1="30430" x2="56774" y2="37353"/>
                          <a14:foregroundMark x1="43618" y1="30262" x2="46045" y2="38079"/>
                          <a14:foregroundMark x1="48238" y1="40704" x2="55991" y2="50251"/>
                          <a14:foregroundMark x1="24589" y1="47292" x2="24354" y2="50586"/>
                          <a14:foregroundMark x1="43618" y1="54048" x2="57478" y2="54048"/>
                        </a14:backgroundRemoval>
                      </a14:imgEffect>
                    </a14:imgLayer>
                  </a14:imgProps>
                </a:ext>
                <a:ext uri="{28A0092B-C50C-407E-A947-70E740481C1C}">
                  <a14:useLocalDpi xmlns:a14="http://schemas.microsoft.com/office/drawing/2010/main" val="0"/>
                </a:ext>
              </a:extLst>
            </a:blip>
            <a:srcRect l="13777" t="23775" r="15382" b="29038"/>
            <a:stretch/>
          </p:blipFill>
          <p:spPr>
            <a:xfrm>
              <a:off x="3385544" y="1332173"/>
              <a:ext cx="1108184" cy="1035283"/>
            </a:xfrm>
            <a:prstGeom prst="rect">
              <a:avLst/>
            </a:prstGeom>
          </p:spPr>
        </p:pic>
        <p:sp>
          <p:nvSpPr>
            <p:cNvPr id="64" name="テキスト ボックス 63">
              <a:extLst>
                <a:ext uri="{FF2B5EF4-FFF2-40B4-BE49-F238E27FC236}">
                  <a16:creationId xmlns:a16="http://schemas.microsoft.com/office/drawing/2014/main" id="{897301F2-9FC1-4EE1-A1C9-840B107B3D6B}"/>
                </a:ext>
              </a:extLst>
            </p:cNvPr>
            <p:cNvSpPr txBox="1"/>
            <p:nvPr/>
          </p:nvSpPr>
          <p:spPr>
            <a:xfrm>
              <a:off x="3479023" y="2092547"/>
              <a:ext cx="948010" cy="215444"/>
            </a:xfrm>
            <a:prstGeom prst="rect">
              <a:avLst/>
            </a:prstGeom>
            <a:solidFill>
              <a:schemeClr val="accent2">
                <a:lumMod val="60000"/>
                <a:lumOff val="40000"/>
              </a:schemeClr>
            </a:solidFill>
            <a:ln>
              <a:noFill/>
            </a:ln>
          </p:spPr>
          <p:txBody>
            <a:bodyPr wrap="square" rtlCol="0">
              <a:spAutoFit/>
            </a:bodyPr>
            <a:lstStyle/>
            <a:p>
              <a:r>
                <a:rPr kumimoji="1" lang="ja-JP" altLang="en-US" sz="800" dirty="0">
                  <a:latin typeface="BIZ UDゴシック" panose="020B0400000000000000" pitchFamily="49" charset="-128"/>
                  <a:ea typeface="BIZ UDゴシック" panose="020B0400000000000000" pitchFamily="49" charset="-128"/>
                </a:rPr>
                <a:t>　　　○△受付</a:t>
              </a:r>
            </a:p>
          </p:txBody>
        </p:sp>
      </p:grpSp>
      <p:sp>
        <p:nvSpPr>
          <p:cNvPr id="65" name="テキスト ボックス 64">
            <a:extLst>
              <a:ext uri="{FF2B5EF4-FFF2-40B4-BE49-F238E27FC236}">
                <a16:creationId xmlns:a16="http://schemas.microsoft.com/office/drawing/2014/main" id="{1B74636F-437D-445B-8BF2-737257C30AC4}"/>
              </a:ext>
            </a:extLst>
          </p:cNvPr>
          <p:cNvSpPr txBox="1"/>
          <p:nvPr/>
        </p:nvSpPr>
        <p:spPr>
          <a:xfrm>
            <a:off x="618399" y="5754309"/>
            <a:ext cx="2339102" cy="646331"/>
          </a:xfrm>
          <a:prstGeom prst="rect">
            <a:avLst/>
          </a:prstGeom>
          <a:noFill/>
        </p:spPr>
        <p:txBody>
          <a:bodyPr wrap="none" rtlCol="0">
            <a:spAutoFit/>
          </a:bodyPr>
          <a:lstStyle/>
          <a:p>
            <a:pPr marL="136800" indent="-136800"/>
            <a:r>
              <a:rPr kumimoji="1" lang="en-US" altLang="ja-JP" sz="1200" b="1" dirty="0">
                <a:latin typeface="BIZ UDゴシック" panose="020B0400000000000000" pitchFamily="49" charset="-128"/>
                <a:ea typeface="BIZ UDゴシック" panose="020B0400000000000000" pitchFamily="49" charset="-128"/>
              </a:rPr>
              <a:t>※</a:t>
            </a:r>
            <a:r>
              <a:rPr lang="ja-JP" altLang="en-US" sz="1200" b="1" dirty="0">
                <a:latin typeface="BIZ UDゴシック" panose="020B0400000000000000" pitchFamily="49" charset="-128"/>
                <a:ea typeface="BIZ UDゴシック" panose="020B0400000000000000" pitchFamily="49" charset="-128"/>
              </a:rPr>
              <a:t>１</a:t>
            </a:r>
            <a:r>
              <a:rPr kumimoji="1" lang="ja-JP" altLang="en-US" sz="1200" b="1" dirty="0">
                <a:latin typeface="BIZ UDゴシック" panose="020B0400000000000000" pitchFamily="49" charset="-128"/>
                <a:ea typeface="BIZ UDゴシック" panose="020B0400000000000000" pitchFamily="49" charset="-128"/>
              </a:rPr>
              <a:t>：令和４年１２月末までに</a:t>
            </a:r>
            <a:endParaRPr lang="en-US" altLang="ja-JP" sz="1200" b="1" dirty="0">
              <a:latin typeface="BIZ UDゴシック" panose="020B0400000000000000" pitchFamily="49" charset="-128"/>
              <a:ea typeface="BIZ UDゴシック" panose="020B0400000000000000" pitchFamily="49" charset="-128"/>
            </a:endParaRPr>
          </a:p>
          <a:p>
            <a:pPr marL="136800" indent="-136800"/>
            <a:r>
              <a:rPr kumimoji="1" lang="ja-JP" altLang="en-US" sz="1200" b="1" dirty="0">
                <a:latin typeface="BIZ UDゴシック" panose="020B0400000000000000" pitchFamily="49" charset="-128"/>
                <a:ea typeface="BIZ UDゴシック" panose="020B0400000000000000" pitchFamily="49" charset="-128"/>
              </a:rPr>
              <a:t>マイナンバーカードを</a:t>
            </a:r>
            <a:endParaRPr kumimoji="1" lang="en-US" altLang="ja-JP" sz="1200" b="1" dirty="0">
              <a:latin typeface="BIZ UDゴシック" panose="020B0400000000000000" pitchFamily="49" charset="-128"/>
              <a:ea typeface="BIZ UDゴシック" panose="020B0400000000000000" pitchFamily="49" charset="-128"/>
            </a:endParaRPr>
          </a:p>
          <a:p>
            <a:pPr marL="136800" indent="-136800"/>
            <a:r>
              <a:rPr kumimoji="1" lang="ja-JP" altLang="en-US" sz="1200" b="1" dirty="0">
                <a:latin typeface="BIZ UDゴシック" panose="020B0400000000000000" pitchFamily="49" charset="-128"/>
                <a:ea typeface="BIZ UDゴシック" panose="020B0400000000000000" pitchFamily="49" charset="-128"/>
              </a:rPr>
              <a:t>申請された方が対象です。</a:t>
            </a:r>
          </a:p>
        </p:txBody>
      </p:sp>
      <p:sp>
        <p:nvSpPr>
          <p:cNvPr id="69" name="テキスト ボックス 68">
            <a:extLst>
              <a:ext uri="{FF2B5EF4-FFF2-40B4-BE49-F238E27FC236}">
                <a16:creationId xmlns:a16="http://schemas.microsoft.com/office/drawing/2014/main" id="{8DCB7B57-7676-4C98-8AB0-08051211EBCE}"/>
              </a:ext>
            </a:extLst>
          </p:cNvPr>
          <p:cNvSpPr txBox="1"/>
          <p:nvPr/>
        </p:nvSpPr>
        <p:spPr>
          <a:xfrm>
            <a:off x="6840472" y="2349340"/>
            <a:ext cx="1980000" cy="707886"/>
          </a:xfrm>
          <a:prstGeom prst="rect">
            <a:avLst/>
          </a:prstGeom>
          <a:noFill/>
        </p:spPr>
        <p:txBody>
          <a:bodyPr wrap="square" rtlCol="0">
            <a:spAutoFit/>
          </a:bodyPr>
          <a:lstStyle/>
          <a:p>
            <a:pPr algn="ctr"/>
            <a:r>
              <a:rPr kumimoji="1" lang="ja-JP" altLang="en-US" sz="2000" b="1" dirty="0">
                <a:latin typeface="BIZ UDゴシック" panose="020B0400000000000000" pitchFamily="49" charset="-128"/>
                <a:ea typeface="BIZ UDゴシック" panose="020B0400000000000000" pitchFamily="49" charset="-128"/>
                <a:cs typeface="Meiryo" charset="-128"/>
              </a:rPr>
              <a:t>公金受取口座の</a:t>
            </a:r>
            <a:endParaRPr kumimoji="1"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登録ができる</a:t>
            </a:r>
            <a:endParaRPr kumimoji="1" lang="ja-JP" altLang="en-US" sz="2000" b="1" dirty="0">
              <a:latin typeface="BIZ UDゴシック" panose="020B0400000000000000" pitchFamily="49" charset="-128"/>
              <a:ea typeface="BIZ UDゴシック" panose="020B0400000000000000" pitchFamily="49" charset="-128"/>
              <a:cs typeface="Meiryo" charset="-128"/>
            </a:endParaRPr>
          </a:p>
        </p:txBody>
      </p:sp>
      <p:grpSp>
        <p:nvGrpSpPr>
          <p:cNvPr id="70" name="グループ化 69" descr="マイナンバーカード表面の見本の画像">
            <a:extLst>
              <a:ext uri="{FF2B5EF4-FFF2-40B4-BE49-F238E27FC236}">
                <a16:creationId xmlns:a16="http://schemas.microsoft.com/office/drawing/2014/main" id="{5075AA83-DCF9-4858-A7E6-77E2D15D31EC}"/>
              </a:ext>
            </a:extLst>
          </p:cNvPr>
          <p:cNvGrpSpPr/>
          <p:nvPr/>
        </p:nvGrpSpPr>
        <p:grpSpPr>
          <a:xfrm>
            <a:off x="2915816" y="5168113"/>
            <a:ext cx="1259412" cy="790522"/>
            <a:chOff x="1094719" y="3698700"/>
            <a:chExt cx="3007024" cy="1889328"/>
          </a:xfrm>
        </p:grpSpPr>
        <p:pic>
          <p:nvPicPr>
            <p:cNvPr id="71" name="図 70">
              <a:extLst>
                <a:ext uri="{FF2B5EF4-FFF2-40B4-BE49-F238E27FC236}">
                  <a16:creationId xmlns:a16="http://schemas.microsoft.com/office/drawing/2014/main" id="{8E8FC754-43F3-46C8-82DA-1E59D98BE385}"/>
                </a:ext>
              </a:extLst>
            </p:cNvPr>
            <p:cNvPicPr>
              <a:picLocks noChangeAspect="1"/>
            </p:cNvPicPr>
            <p:nvPr/>
          </p:nvPicPr>
          <p:blipFill>
            <a:blip r:embed="rId18"/>
            <a:stretch>
              <a:fillRect/>
            </a:stretch>
          </p:blipFill>
          <p:spPr>
            <a:xfrm>
              <a:off x="1094719" y="3698700"/>
              <a:ext cx="3007024" cy="1889328"/>
            </a:xfrm>
            <a:prstGeom prst="rect">
              <a:avLst/>
            </a:prstGeom>
          </p:spPr>
        </p:pic>
        <p:sp>
          <p:nvSpPr>
            <p:cNvPr id="88" name="角丸四角形 5">
              <a:extLst>
                <a:ext uri="{FF2B5EF4-FFF2-40B4-BE49-F238E27FC236}">
                  <a16:creationId xmlns:a16="http://schemas.microsoft.com/office/drawing/2014/main" id="{CDBD54D6-CA3F-4BAB-9C0C-17D0ADFB261B}"/>
                </a:ext>
              </a:extLst>
            </p:cNvPr>
            <p:cNvSpPr/>
            <p:nvPr/>
          </p:nvSpPr>
          <p:spPr>
            <a:xfrm>
              <a:off x="1094719" y="3713793"/>
              <a:ext cx="3007024" cy="1874235"/>
            </a:xfrm>
            <a:prstGeom prst="roundRect">
              <a:avLst>
                <a:gd name="adj" fmla="val 43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89" name="テキスト ボックス 88">
            <a:extLst>
              <a:ext uri="{FF2B5EF4-FFF2-40B4-BE49-F238E27FC236}">
                <a16:creationId xmlns:a16="http://schemas.microsoft.com/office/drawing/2014/main" id="{C3E97156-C6C6-4EDE-8A76-91A0101696BF}"/>
              </a:ext>
            </a:extLst>
          </p:cNvPr>
          <p:cNvSpPr txBox="1"/>
          <p:nvPr/>
        </p:nvSpPr>
        <p:spPr>
          <a:xfrm>
            <a:off x="5750786" y="3347580"/>
            <a:ext cx="1980000" cy="1323439"/>
          </a:xfrm>
          <a:prstGeom prst="rect">
            <a:avLst/>
          </a:prstGeom>
          <a:noFill/>
        </p:spPr>
        <p:txBody>
          <a:bodyPr wrap="square" rtlCol="0">
            <a:spAutoFit/>
          </a:bodyPr>
          <a:lstStyle/>
          <a:p>
            <a:pPr algn="ctr"/>
            <a:r>
              <a:rPr lang="en-US" altLang="ja-JP" sz="2000" b="1" dirty="0">
                <a:latin typeface="BIZ UDゴシック" panose="020B0400000000000000" pitchFamily="49" charset="-128"/>
                <a:ea typeface="BIZ UDゴシック" panose="020B0400000000000000" pitchFamily="49" charset="-128"/>
                <a:cs typeface="Meiryo" charset="-128"/>
              </a:rPr>
              <a:t>e-Tax</a:t>
            </a:r>
            <a:r>
              <a:rPr lang="ja-JP" altLang="en-US" sz="2000" b="1" dirty="0">
                <a:latin typeface="BIZ UDゴシック" panose="020B0400000000000000" pitchFamily="49" charset="-128"/>
                <a:ea typeface="BIZ UDゴシック" panose="020B0400000000000000" pitchFamily="49" charset="-128"/>
                <a:cs typeface="Meiryo" charset="-128"/>
              </a:rPr>
              <a:t>で</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確定申告の</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届出が自宅から</a:t>
            </a:r>
            <a:endParaRPr lang="en-US" altLang="ja-JP" sz="2000" b="1" dirty="0">
              <a:latin typeface="BIZ UDゴシック" panose="020B0400000000000000" pitchFamily="49" charset="-128"/>
              <a:ea typeface="BIZ UDゴシック" panose="020B0400000000000000" pitchFamily="49" charset="-128"/>
              <a:cs typeface="Meiryo" charset="-128"/>
            </a:endParaRPr>
          </a:p>
          <a:p>
            <a:pPr algn="ctr"/>
            <a:r>
              <a:rPr lang="ja-JP" altLang="en-US" sz="2000" b="1" dirty="0">
                <a:latin typeface="BIZ UDゴシック" panose="020B0400000000000000" pitchFamily="49" charset="-128"/>
                <a:ea typeface="BIZ UDゴシック" panose="020B0400000000000000" pitchFamily="49" charset="-128"/>
                <a:cs typeface="Meiryo" charset="-128"/>
              </a:rPr>
              <a:t>できる</a:t>
            </a:r>
          </a:p>
        </p:txBody>
      </p:sp>
    </p:spTree>
    <p:extLst>
      <p:ext uri="{BB962C8B-B14F-4D97-AF65-F5344CB8AC3E}">
        <p14:creationId xmlns:p14="http://schemas.microsoft.com/office/powerpoint/2010/main" val="3229009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28000" y="540000"/>
            <a:ext cx="6741140" cy="540000"/>
          </a:xfrm>
        </p:spPr>
        <p:txBody>
          <a:bodyPr wrap="none">
            <a:noAutofit/>
          </a:bodyPr>
          <a:lstStyle/>
          <a:p>
            <a:pPr>
              <a:lnSpc>
                <a:spcPct val="100000"/>
              </a:lnSpc>
            </a:pPr>
            <a:r>
              <a:rPr lang="ja-JP" altLang="en-US" dirty="0">
                <a:latin typeface="BIZ UDゴシック" panose="020B0400000000000000" pitchFamily="49" charset="-128"/>
                <a:ea typeface="BIZ UDゴシック" panose="020B0400000000000000" pitchFamily="49" charset="-128"/>
              </a:rPr>
              <a:t>マイナンバーカードは安全です</a:t>
            </a:r>
          </a:p>
        </p:txBody>
      </p:sp>
      <p:sp>
        <p:nvSpPr>
          <p:cNvPr id="3" name="サブタイトル 2"/>
          <p:cNvSpPr>
            <a:spLocks noGrp="1"/>
          </p:cNvSpPr>
          <p:nvPr>
            <p:ph type="subTitle" idx="4294967295"/>
          </p:nvPr>
        </p:nvSpPr>
        <p:spPr>
          <a:xfrm>
            <a:off x="487959" y="1409718"/>
            <a:ext cx="7262835" cy="4353636"/>
          </a:xfrm>
        </p:spPr>
        <p:txBody>
          <a:bodyPr>
            <a:noAutofit/>
          </a:bodyPr>
          <a:lstStyle/>
          <a:p>
            <a:pPr>
              <a:lnSpc>
                <a:spcPct val="100000"/>
              </a:lnSpc>
              <a:spcBef>
                <a:spcPts val="400"/>
              </a:spcBef>
            </a:pPr>
            <a:r>
              <a:rPr lang="ja-JP" altLang="en-US" dirty="0">
                <a:solidFill>
                  <a:srgbClr val="009650"/>
                </a:solidFill>
                <a:latin typeface="BIZ UDゴシック" panose="020B0400000000000000" pitchFamily="49" charset="-128"/>
                <a:ea typeface="BIZ UDゴシック" panose="020B0400000000000000" pitchFamily="49" charset="-128"/>
              </a:rPr>
              <a:t>❶落としても、他人が使うことはできません</a:t>
            </a: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a:p>
            <a:pPr>
              <a:lnSpc>
                <a:spcPct val="100000"/>
              </a:lnSpc>
              <a:spcBef>
                <a:spcPts val="400"/>
              </a:spcBef>
            </a:pPr>
            <a:endParaRPr lang="en-US" altLang="ja-JP" sz="1800" dirty="0">
              <a:solidFill>
                <a:srgbClr val="009650"/>
              </a:solidFill>
              <a:latin typeface="BIZ UDゴシック" panose="020B0400000000000000" pitchFamily="49" charset="-128"/>
              <a:ea typeface="BIZ UDゴシック" panose="020B0400000000000000" pitchFamily="49" charset="-128"/>
            </a:endParaRPr>
          </a:p>
        </p:txBody>
      </p:sp>
      <p:sp>
        <p:nvSpPr>
          <p:cNvPr id="8" name="Title Placeholder 1"/>
          <p:cNvSpPr txBox="1">
            <a:spLocks/>
          </p:cNvSpPr>
          <p:nvPr/>
        </p:nvSpPr>
        <p:spPr>
          <a:xfrm>
            <a:off x="540000" y="540000"/>
            <a:ext cx="1080000" cy="547001"/>
          </a:xfrm>
          <a:prstGeom prst="rect">
            <a:avLst/>
          </a:prstGeom>
        </p:spPr>
        <p:txBody>
          <a:bodyPr vert="horz" wrap="none" lIns="91440" tIns="45720" rIns="91440" bIns="45720" rtlCol="0" anchor="ctr">
            <a:no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1-C</a:t>
            </a:r>
            <a:endParaRPr lang="en-US" sz="3600" dirty="0">
              <a:solidFill>
                <a:srgbClr val="009650"/>
              </a:solidFill>
              <a:latin typeface="BIZ UDゴシック" panose="020B0400000000000000" pitchFamily="49" charset="-128"/>
              <a:ea typeface="BIZ UDゴシック" panose="020B0400000000000000" pitchFamily="49" charset="-128"/>
            </a:endParaRPr>
          </a:p>
        </p:txBody>
      </p:sp>
      <p:grpSp>
        <p:nvGrpSpPr>
          <p:cNvPr id="13" name="グループ化 12"/>
          <p:cNvGrpSpPr/>
          <p:nvPr/>
        </p:nvGrpSpPr>
        <p:grpSpPr>
          <a:xfrm>
            <a:off x="5431161" y="3403217"/>
            <a:ext cx="2544842" cy="1602662"/>
            <a:chOff x="5392380" y="3738011"/>
            <a:chExt cx="2544842" cy="1602662"/>
          </a:xfrm>
        </p:grpSpPr>
        <p:pic>
          <p:nvPicPr>
            <p:cNvPr id="10" name="図 9">
              <a:extLst>
                <a:ext uri="{FF2B5EF4-FFF2-40B4-BE49-F238E27FC236}">
                  <a16:creationId xmlns:a16="http://schemas.microsoft.com/office/drawing/2014/main" id="{3CF22605-12BA-4B50-BE9A-B9433881FF78}"/>
                </a:ext>
              </a:extLst>
            </p:cNvPr>
            <p:cNvPicPr>
              <a:picLocks noChangeAspect="1"/>
            </p:cNvPicPr>
            <p:nvPr/>
          </p:nvPicPr>
          <p:blipFill>
            <a:blip r:embed="rId3"/>
            <a:stretch>
              <a:fillRect/>
            </a:stretch>
          </p:blipFill>
          <p:spPr>
            <a:xfrm>
              <a:off x="5415068" y="3741737"/>
              <a:ext cx="2522154" cy="1598936"/>
            </a:xfrm>
            <a:prstGeom prst="rect">
              <a:avLst/>
            </a:prstGeom>
          </p:spPr>
        </p:pic>
        <p:sp>
          <p:nvSpPr>
            <p:cNvPr id="11" name="角丸四角形 10"/>
            <p:cNvSpPr/>
            <p:nvPr/>
          </p:nvSpPr>
          <p:spPr>
            <a:xfrm>
              <a:off x="5392380" y="3738011"/>
              <a:ext cx="2544841" cy="1598936"/>
            </a:xfrm>
            <a:prstGeom prst="roundRect">
              <a:avLst>
                <a:gd name="adj" fmla="val 557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grpSp>
        <p:nvGrpSpPr>
          <p:cNvPr id="4" name="図形グループ 3"/>
          <p:cNvGrpSpPr/>
          <p:nvPr/>
        </p:nvGrpSpPr>
        <p:grpSpPr>
          <a:xfrm>
            <a:off x="2443846" y="1921301"/>
            <a:ext cx="2544843" cy="1598936"/>
            <a:chOff x="1983529" y="1897431"/>
            <a:chExt cx="2544843" cy="1598936"/>
          </a:xfrm>
        </p:grpSpPr>
        <p:pic>
          <p:nvPicPr>
            <p:cNvPr id="9" name="図 8">
              <a:extLst>
                <a:ext uri="{FF2B5EF4-FFF2-40B4-BE49-F238E27FC236}">
                  <a16:creationId xmlns:a16="http://schemas.microsoft.com/office/drawing/2014/main" id="{4067ABB9-4043-4753-88E3-9C47B81EA1A4}"/>
                </a:ext>
              </a:extLst>
            </p:cNvPr>
            <p:cNvPicPr>
              <a:picLocks noChangeAspect="1"/>
            </p:cNvPicPr>
            <p:nvPr/>
          </p:nvPicPr>
          <p:blipFill>
            <a:blip r:embed="rId4"/>
            <a:stretch>
              <a:fillRect/>
            </a:stretch>
          </p:blipFill>
          <p:spPr>
            <a:xfrm>
              <a:off x="1983531" y="1897431"/>
              <a:ext cx="2544841" cy="1598936"/>
            </a:xfrm>
            <a:prstGeom prst="rect">
              <a:avLst/>
            </a:prstGeom>
          </p:spPr>
        </p:pic>
        <p:sp>
          <p:nvSpPr>
            <p:cNvPr id="5" name="角丸四角形 4"/>
            <p:cNvSpPr/>
            <p:nvPr/>
          </p:nvSpPr>
          <p:spPr>
            <a:xfrm>
              <a:off x="1983529" y="1897431"/>
              <a:ext cx="2544841" cy="1598936"/>
            </a:xfrm>
            <a:prstGeom prst="roundRect">
              <a:avLst>
                <a:gd name="adj" fmla="val 557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4" name="正方形/長方形 13"/>
            <p:cNvSpPr/>
            <p:nvPr/>
          </p:nvSpPr>
          <p:spPr>
            <a:xfrm>
              <a:off x="2032110" y="2386736"/>
              <a:ext cx="620110" cy="84325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19" name="テキスト ボックス 18"/>
          <p:cNvSpPr txBox="1"/>
          <p:nvPr/>
        </p:nvSpPr>
        <p:spPr>
          <a:xfrm>
            <a:off x="475410" y="1994833"/>
            <a:ext cx="2009350" cy="1015663"/>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rPr>
              <a:t>❷</a:t>
            </a:r>
            <a:r>
              <a:rPr kumimoji="1" lang="ja-JP" altLang="en-US" sz="2000" b="1" dirty="0">
                <a:solidFill>
                  <a:srgbClr val="009650"/>
                </a:solidFill>
                <a:latin typeface="BIZ UDゴシック" panose="020B0400000000000000" pitchFamily="49" charset="-128"/>
                <a:ea typeface="BIZ UDゴシック" panose="020B0400000000000000" pitchFamily="49" charset="-128"/>
              </a:rPr>
              <a:t>顔写真付きの</a:t>
            </a:r>
            <a:endParaRPr kumimoji="1" lang="en-US" altLang="ja-JP" sz="2000" b="1" dirty="0">
              <a:solidFill>
                <a:srgbClr val="009650"/>
              </a:solidFill>
              <a:latin typeface="BIZ UDゴシック" panose="020B0400000000000000" pitchFamily="49" charset="-128"/>
              <a:ea typeface="BIZ UDゴシック" panose="020B0400000000000000" pitchFamily="49" charset="-128"/>
            </a:endParaRPr>
          </a:p>
          <a:p>
            <a:r>
              <a:rPr kumimoji="1" lang="ja-JP" altLang="en-US" sz="2000" b="1" dirty="0">
                <a:solidFill>
                  <a:srgbClr val="009650"/>
                </a:solidFill>
                <a:latin typeface="BIZ UDゴシック" panose="020B0400000000000000" pitchFamily="49" charset="-128"/>
                <a:ea typeface="BIZ UDゴシック" panose="020B0400000000000000" pitchFamily="49" charset="-128"/>
              </a:rPr>
              <a:t>ため悪用は</a:t>
            </a:r>
            <a:endParaRPr kumimoji="1" lang="en-US" altLang="ja-JP" sz="2000" b="1" dirty="0">
              <a:solidFill>
                <a:srgbClr val="009650"/>
              </a:solidFill>
              <a:latin typeface="BIZ UDゴシック" panose="020B0400000000000000" pitchFamily="49" charset="-128"/>
              <a:ea typeface="BIZ UDゴシック" panose="020B0400000000000000" pitchFamily="49" charset="-128"/>
            </a:endParaRPr>
          </a:p>
          <a:p>
            <a:r>
              <a:rPr kumimoji="1" lang="ja-JP" altLang="en-US" sz="2000" b="1" dirty="0">
                <a:solidFill>
                  <a:srgbClr val="009650"/>
                </a:solidFill>
                <a:latin typeface="BIZ UDゴシック" panose="020B0400000000000000" pitchFamily="49" charset="-128"/>
                <a:ea typeface="BIZ UDゴシック" panose="020B0400000000000000" pitchFamily="49" charset="-128"/>
              </a:rPr>
              <a:t>できません</a:t>
            </a:r>
          </a:p>
        </p:txBody>
      </p:sp>
      <p:sp>
        <p:nvSpPr>
          <p:cNvPr id="21" name="正方形/長方形 20"/>
          <p:cNvSpPr/>
          <p:nvPr/>
        </p:nvSpPr>
        <p:spPr>
          <a:xfrm>
            <a:off x="5560550" y="3899716"/>
            <a:ext cx="588579" cy="45194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3" name="テキスト ボックス 22"/>
          <p:cNvSpPr txBox="1"/>
          <p:nvPr/>
        </p:nvSpPr>
        <p:spPr>
          <a:xfrm>
            <a:off x="2014584" y="3705834"/>
            <a:ext cx="3663133" cy="1323439"/>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rPr>
              <a:t>❸</a:t>
            </a:r>
            <a:r>
              <a:rPr kumimoji="1" lang="ja-JP" altLang="en-US" sz="2000" b="1" dirty="0">
                <a:solidFill>
                  <a:srgbClr val="009650"/>
                </a:solidFill>
                <a:latin typeface="BIZ UDゴシック" panose="020B0400000000000000" pitchFamily="49" charset="-128"/>
                <a:ea typeface="BIZ UDゴシック" panose="020B0400000000000000" pitchFamily="49" charset="-128"/>
              </a:rPr>
              <a:t>電子証明書を使う</a:t>
            </a:r>
            <a:endParaRPr kumimoji="1" lang="en-US" altLang="ja-JP" sz="2000" b="1" dirty="0">
              <a:solidFill>
                <a:srgbClr val="009650"/>
              </a:solidFill>
              <a:latin typeface="BIZ UDゴシック" panose="020B0400000000000000" pitchFamily="49" charset="-128"/>
              <a:ea typeface="BIZ UDゴシック" panose="020B0400000000000000" pitchFamily="49" charset="-128"/>
            </a:endParaRPr>
          </a:p>
          <a:p>
            <a:r>
              <a:rPr kumimoji="1" lang="ja-JP" altLang="en-US" sz="2000" b="1" dirty="0">
                <a:solidFill>
                  <a:srgbClr val="009650"/>
                </a:solidFill>
                <a:latin typeface="BIZ UDゴシック" panose="020B0400000000000000" pitchFamily="49" charset="-128"/>
                <a:ea typeface="BIZ UDゴシック" panose="020B0400000000000000" pitchFamily="49" charset="-128"/>
              </a:rPr>
              <a:t>ためには暗証番号が必要です</a:t>
            </a:r>
            <a:endParaRPr kumimoji="1" lang="en-US" altLang="ja-JP" sz="2000" b="1" dirty="0">
              <a:solidFill>
                <a:srgbClr val="009650"/>
              </a:solidFill>
              <a:latin typeface="BIZ UDゴシック" panose="020B0400000000000000" pitchFamily="49" charset="-128"/>
              <a:ea typeface="BIZ UDゴシック" panose="020B0400000000000000" pitchFamily="49" charset="-128"/>
            </a:endParaRPr>
          </a:p>
          <a:p>
            <a:r>
              <a:rPr kumimoji="1" lang="ja-JP" altLang="en-US" sz="2000" b="1" dirty="0">
                <a:solidFill>
                  <a:srgbClr val="009650"/>
                </a:solidFill>
                <a:latin typeface="BIZ UDゴシック" panose="020B0400000000000000" pitchFamily="49" charset="-128"/>
                <a:ea typeface="BIZ UDゴシック" panose="020B0400000000000000" pitchFamily="49" charset="-128"/>
              </a:rPr>
              <a:t>暗証番号は間違えると</a:t>
            </a:r>
            <a:endParaRPr kumimoji="1" lang="en-US" altLang="ja-JP" sz="2000" b="1" dirty="0">
              <a:solidFill>
                <a:srgbClr val="009650"/>
              </a:solidFill>
              <a:latin typeface="BIZ UDゴシック" panose="020B0400000000000000" pitchFamily="49" charset="-128"/>
              <a:ea typeface="BIZ UDゴシック" panose="020B0400000000000000" pitchFamily="49" charset="-128"/>
            </a:endParaRPr>
          </a:p>
          <a:p>
            <a:r>
              <a:rPr kumimoji="1" lang="ja-JP" altLang="en-US" sz="2000" b="1" dirty="0">
                <a:solidFill>
                  <a:srgbClr val="009650"/>
                </a:solidFill>
                <a:latin typeface="BIZ UDゴシック" panose="020B0400000000000000" pitchFamily="49" charset="-128"/>
                <a:ea typeface="BIZ UDゴシック" panose="020B0400000000000000" pitchFamily="49" charset="-128"/>
              </a:rPr>
              <a:t>ロックされます</a:t>
            </a:r>
          </a:p>
        </p:txBody>
      </p:sp>
      <p:sp>
        <p:nvSpPr>
          <p:cNvPr id="26" name="テキスト ボックス 25"/>
          <p:cNvSpPr txBox="1"/>
          <p:nvPr/>
        </p:nvSpPr>
        <p:spPr>
          <a:xfrm>
            <a:off x="406478" y="5000465"/>
            <a:ext cx="5241674" cy="830997"/>
          </a:xfrm>
          <a:prstGeom prst="rect">
            <a:avLst/>
          </a:prstGeom>
          <a:noFill/>
        </p:spPr>
        <p:txBody>
          <a:bodyPr wrap="square" rtlCol="0">
            <a:spAutoFit/>
          </a:bodyPr>
          <a:lstStyle/>
          <a:p>
            <a:r>
              <a:rPr lang="ja-JP" altLang="en-US" sz="1600" b="1" dirty="0">
                <a:latin typeface="BIZ UDゴシック" panose="020B0400000000000000" pitchFamily="49" charset="-128"/>
                <a:ea typeface="BIZ UDゴシック" panose="020B0400000000000000" pitchFamily="49" charset="-128"/>
                <a:cs typeface="Meiryo" charset="-128"/>
              </a:rPr>
              <a:t>紛失・盗難にあった場合でも、</a:t>
            </a:r>
            <a:r>
              <a:rPr lang="ja-JP" altLang="en-US" sz="1600" b="1" dirty="0">
                <a:latin typeface="BIZ UDゴシック" panose="020B0400000000000000" pitchFamily="49" charset="-128"/>
                <a:ea typeface="BIZ UDゴシック" panose="020B0400000000000000" pitchFamily="49" charset="-128"/>
              </a:rPr>
              <a:t>２４時間３６５日体制で一時利用停止を受けつけていますので、</a:t>
            </a:r>
            <a:endParaRPr lang="en-US" altLang="ja-JP" sz="1600" b="1" dirty="0">
              <a:latin typeface="BIZ UDゴシック" panose="020B0400000000000000" pitchFamily="49" charset="-128"/>
              <a:ea typeface="BIZ UDゴシック" panose="020B0400000000000000" pitchFamily="49" charset="-128"/>
            </a:endParaRPr>
          </a:p>
          <a:p>
            <a:r>
              <a:rPr lang="ja-JP" altLang="en-US" sz="1600" b="1" dirty="0">
                <a:latin typeface="BIZ UDゴシック" panose="020B0400000000000000" pitchFamily="49" charset="-128"/>
                <a:ea typeface="BIZ UDゴシック" panose="020B0400000000000000" pitchFamily="49" charset="-128"/>
              </a:rPr>
              <a:t>すぐに利用停止をすることができます。</a:t>
            </a:r>
            <a:endParaRPr lang="en-US" altLang="ja-JP" sz="1600" b="1" dirty="0">
              <a:latin typeface="BIZ UDゴシック" panose="020B0400000000000000" pitchFamily="49" charset="-128"/>
              <a:ea typeface="BIZ UDゴシック" panose="020B0400000000000000" pitchFamily="49" charset="-128"/>
              <a:cs typeface="Meiryo" charset="-128"/>
            </a:endParaRPr>
          </a:p>
        </p:txBody>
      </p:sp>
      <p:sp>
        <p:nvSpPr>
          <p:cNvPr id="29" name="正方形/長方形 28"/>
          <p:cNvSpPr/>
          <p:nvPr/>
        </p:nvSpPr>
        <p:spPr>
          <a:xfrm>
            <a:off x="6515996" y="3755364"/>
            <a:ext cx="1430175" cy="2839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6" name="テキスト ボックス 35"/>
          <p:cNvSpPr txBox="1"/>
          <p:nvPr/>
        </p:nvSpPr>
        <p:spPr>
          <a:xfrm>
            <a:off x="5408764" y="1831030"/>
            <a:ext cx="3190948" cy="1354217"/>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rPr>
              <a:t>❹マイナンバーを</a:t>
            </a:r>
            <a:endParaRPr lang="en-US" altLang="ja-JP" sz="2000" b="1" dirty="0">
              <a:solidFill>
                <a:srgbClr val="009650"/>
              </a:solidFill>
              <a:latin typeface="BIZ UDゴシック" panose="020B0400000000000000" pitchFamily="49" charset="-128"/>
              <a:ea typeface="BIZ UDゴシック" panose="020B0400000000000000" pitchFamily="49"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rPr>
              <a:t>見られても悪用は困難</a:t>
            </a:r>
            <a:endParaRPr lang="en-US" altLang="ja-JP" sz="2000" b="1" dirty="0">
              <a:solidFill>
                <a:srgbClr val="009650"/>
              </a:solidFill>
              <a:latin typeface="BIZ UDゴシック" panose="020B0400000000000000" pitchFamily="49" charset="-128"/>
              <a:ea typeface="BIZ UDゴシック" panose="020B0400000000000000" pitchFamily="49"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マイナンバーを利用する際には</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顔写真付き身分証明書などでの</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本人確認があるため、悪用は困難</a:t>
            </a:r>
            <a:endParaRPr lang="en-US" altLang="ja-JP" sz="1400" b="1" dirty="0">
              <a:latin typeface="BIZ UDゴシック" panose="020B0400000000000000" pitchFamily="49" charset="-128"/>
              <a:ea typeface="BIZ UDゴシック" panose="020B0400000000000000" pitchFamily="49" charset="-128"/>
              <a:cs typeface="Meiryo" charset="-128"/>
            </a:endParaRPr>
          </a:p>
        </p:txBody>
      </p:sp>
      <p:pic>
        <p:nvPicPr>
          <p:cNvPr id="17" name="図 16"/>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18647" y="3155861"/>
            <a:ext cx="1457857" cy="1793899"/>
          </a:xfrm>
          <a:prstGeom prst="rect">
            <a:avLst/>
          </a:prstGeom>
        </p:spPr>
      </p:pic>
      <p:cxnSp>
        <p:nvCxnSpPr>
          <p:cNvPr id="20" name="カギ線コネクタ 19"/>
          <p:cNvCxnSpPr>
            <a:cxnSpLocks/>
          </p:cNvCxnSpPr>
          <p:nvPr/>
        </p:nvCxnSpPr>
        <p:spPr>
          <a:xfrm rot="16200000" flipV="1">
            <a:off x="5294757" y="2052260"/>
            <a:ext cx="1770280" cy="1648682"/>
          </a:xfrm>
          <a:prstGeom prst="bentConnector3">
            <a:avLst>
              <a:gd name="adj1" fmla="val 31348"/>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カギ線コネクタ 43"/>
          <p:cNvCxnSpPr>
            <a:cxnSpLocks/>
            <a:endCxn id="14" idx="0"/>
          </p:cNvCxnSpPr>
          <p:nvPr/>
        </p:nvCxnSpPr>
        <p:spPr>
          <a:xfrm>
            <a:off x="616277" y="1946359"/>
            <a:ext cx="2186205" cy="464247"/>
          </a:xfrm>
          <a:prstGeom prst="bentConnector2">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カギ線コネクタ 45"/>
          <p:cNvCxnSpPr>
            <a:cxnSpLocks/>
          </p:cNvCxnSpPr>
          <p:nvPr/>
        </p:nvCxnSpPr>
        <p:spPr>
          <a:xfrm>
            <a:off x="2123728" y="3696372"/>
            <a:ext cx="3504970" cy="302399"/>
          </a:xfrm>
          <a:prstGeom prst="bentConnector3">
            <a:avLst>
              <a:gd name="adj1" fmla="val 83819"/>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テキスト ボックス 23"/>
          <p:cNvSpPr txBox="1"/>
          <p:nvPr/>
        </p:nvSpPr>
        <p:spPr>
          <a:xfrm>
            <a:off x="6033018" y="5060120"/>
            <a:ext cx="2605074" cy="1015663"/>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rPr>
              <a:t>❺プライバシー性の</a:t>
            </a:r>
            <a:endParaRPr lang="en-US" altLang="ja-JP" sz="2000" b="1" dirty="0">
              <a:solidFill>
                <a:srgbClr val="009650"/>
              </a:solidFill>
              <a:latin typeface="BIZ UDゴシック" panose="020B0400000000000000" pitchFamily="49" charset="-128"/>
              <a:ea typeface="BIZ UDゴシック" panose="020B0400000000000000" pitchFamily="49"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rPr>
              <a:t>高い個人情報は</a:t>
            </a:r>
            <a:endParaRPr lang="en-US" altLang="ja-JP" sz="2000" b="1" dirty="0">
              <a:solidFill>
                <a:srgbClr val="009650"/>
              </a:solidFill>
              <a:latin typeface="BIZ UDゴシック" panose="020B0400000000000000" pitchFamily="49" charset="-128"/>
              <a:ea typeface="BIZ UDゴシック" panose="020B0400000000000000" pitchFamily="49"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rPr>
              <a:t>入っていません</a:t>
            </a:r>
            <a:endParaRPr kumimoji="1" lang="ja-JP" altLang="en-US" sz="2000" b="1" dirty="0">
              <a:solidFill>
                <a:srgbClr val="009650"/>
              </a:solidFill>
              <a:latin typeface="BIZ UDゴシック" panose="020B0400000000000000" pitchFamily="49" charset="-128"/>
              <a:ea typeface="BIZ UDゴシック" panose="020B0400000000000000" pitchFamily="49" charset="-128"/>
            </a:endParaRPr>
          </a:p>
        </p:txBody>
      </p:sp>
      <p:cxnSp>
        <p:nvCxnSpPr>
          <p:cNvPr id="7" name="直線コネクタ 6"/>
          <p:cNvCxnSpPr>
            <a:cxnSpLocks/>
          </p:cNvCxnSpPr>
          <p:nvPr/>
        </p:nvCxnSpPr>
        <p:spPr>
          <a:xfrm>
            <a:off x="5988206" y="4351661"/>
            <a:ext cx="9226" cy="1621111"/>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7" name="テキスト ボックス 46">
            <a:extLst>
              <a:ext uri="{FF2B5EF4-FFF2-40B4-BE49-F238E27FC236}">
                <a16:creationId xmlns:a16="http://schemas.microsoft.com/office/drawing/2014/main" id="{ADDF48E2-6CD1-E1DA-E645-1B36B381AD94}"/>
              </a:ext>
            </a:extLst>
          </p:cNvPr>
          <p:cNvSpPr txBox="1"/>
          <p:nvPr/>
        </p:nvSpPr>
        <p:spPr>
          <a:xfrm>
            <a:off x="530707" y="5831462"/>
            <a:ext cx="5241674" cy="523220"/>
          </a:xfrm>
          <a:prstGeom prst="rect">
            <a:avLst/>
          </a:prstGeom>
          <a:noFill/>
        </p:spPr>
        <p:txBody>
          <a:bodyPr wrap="square" rtlCol="0">
            <a:spAutoFit/>
          </a:bodyPr>
          <a:lstStyle/>
          <a:p>
            <a:r>
              <a:rPr lang="en-US" altLang="ja-JP" sz="1400" b="1" dirty="0">
                <a:latin typeface="BIZ UDゴシック" panose="020B0400000000000000" pitchFamily="49" charset="-128"/>
                <a:ea typeface="BIZ UDゴシック" panose="020B0400000000000000" pitchFamily="49" charset="-128"/>
                <a:cs typeface="Meiryo" charset="-128"/>
              </a:rPr>
              <a:t>※</a:t>
            </a:r>
            <a:r>
              <a:rPr lang="ja-JP" altLang="en-US" sz="1400" b="1" dirty="0">
                <a:latin typeface="BIZ UDゴシック" panose="020B0400000000000000" pitchFamily="49" charset="-128"/>
                <a:ea typeface="BIZ UDゴシック" panose="020B0400000000000000" pitchFamily="49" charset="-128"/>
                <a:cs typeface="Meiryo" charset="-128"/>
              </a:rPr>
              <a:t>その他の様々な対策について、詳しくは地方公共団体情報システム機構、略して</a:t>
            </a:r>
            <a:r>
              <a:rPr lang="en-US" altLang="ja-JP" sz="1400" b="1" dirty="0">
                <a:latin typeface="BIZ UDゴシック" panose="020B0400000000000000" pitchFamily="49" charset="-128"/>
                <a:ea typeface="BIZ UDゴシック" panose="020B0400000000000000" pitchFamily="49" charset="-128"/>
                <a:cs typeface="Meiryo" charset="-128"/>
              </a:rPr>
              <a:t>J-LIS</a:t>
            </a:r>
            <a:r>
              <a:rPr lang="ja-JP" altLang="en-US" sz="1400" b="1" dirty="0">
                <a:latin typeface="BIZ UDゴシック" panose="020B0400000000000000" pitchFamily="49" charset="-128"/>
                <a:ea typeface="BIZ UDゴシック" panose="020B0400000000000000" pitchFamily="49" charset="-128"/>
                <a:cs typeface="Meiryo" charset="-128"/>
              </a:rPr>
              <a:t>の</a:t>
            </a:r>
            <a:r>
              <a:rPr lang="en-US" altLang="ja-JP" sz="1400" b="1" dirty="0">
                <a:latin typeface="BIZ UDゴシック" panose="020B0400000000000000" pitchFamily="49" charset="-128"/>
                <a:ea typeface="BIZ UDゴシック" panose="020B0400000000000000" pitchFamily="49" charset="-128"/>
                <a:cs typeface="Meiryo" charset="-128"/>
              </a:rPr>
              <a:t>HP</a:t>
            </a:r>
            <a:r>
              <a:rPr lang="ja-JP" altLang="en-US" sz="1400" b="1" dirty="0">
                <a:latin typeface="BIZ UDゴシック" panose="020B0400000000000000" pitchFamily="49" charset="-128"/>
                <a:ea typeface="BIZ UDゴシック" panose="020B0400000000000000" pitchFamily="49" charset="-128"/>
                <a:cs typeface="Meiryo" charset="-128"/>
              </a:rPr>
              <a:t>に掲載されています。</a:t>
            </a:r>
            <a:endParaRPr lang="en-US" altLang="ja-JP" sz="1400" b="1" dirty="0">
              <a:latin typeface="BIZ UDゴシック" panose="020B0400000000000000" pitchFamily="49" charset="-128"/>
              <a:ea typeface="BIZ UDゴシック" panose="020B0400000000000000" pitchFamily="49" charset="-128"/>
              <a:cs typeface="Meiryo" charset="-128"/>
            </a:endParaRPr>
          </a:p>
        </p:txBody>
      </p:sp>
    </p:spTree>
    <p:extLst>
      <p:ext uri="{BB962C8B-B14F-4D97-AF65-F5344CB8AC3E}">
        <p14:creationId xmlns:p14="http://schemas.microsoft.com/office/powerpoint/2010/main" val="1458962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まちなかの証明用写真機の前にいるマイナちゃんのイラスト"/>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876586" y="5261715"/>
            <a:ext cx="1437480" cy="1177868"/>
          </a:xfrm>
          <a:prstGeom prst="rect">
            <a:avLst/>
          </a:prstGeom>
        </p:spPr>
      </p:pic>
      <p:pic>
        <p:nvPicPr>
          <p:cNvPr id="16" name="図 15" descr="郵便ポストの前にいるマイナちゃんのイラスト"/>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858624" y="5078883"/>
            <a:ext cx="1425400" cy="1360700"/>
          </a:xfrm>
          <a:prstGeom prst="rect">
            <a:avLst/>
          </a:prstGeom>
        </p:spPr>
      </p:pic>
      <p:sp>
        <p:nvSpPr>
          <p:cNvPr id="2" name="タイトル 1"/>
          <p:cNvSpPr>
            <a:spLocks noGrp="1"/>
          </p:cNvSpPr>
          <p:nvPr>
            <p:ph type="ctrTitle"/>
          </p:nvPr>
        </p:nvSpPr>
        <p:spPr>
          <a:xfrm>
            <a:off x="1763172" y="540000"/>
            <a:ext cx="6741140" cy="540000"/>
          </a:xfrm>
        </p:spPr>
        <p:txBody>
          <a:bodyPr>
            <a:noAutofit/>
          </a:bodyPr>
          <a:lstStyle/>
          <a:p>
            <a:pPr>
              <a:lnSpc>
                <a:spcPct val="100000"/>
              </a:lnSpc>
            </a:pPr>
            <a:r>
              <a:rPr lang="ja-JP" altLang="en-US" dirty="0">
                <a:latin typeface="BIZ UDゴシック" panose="020B0400000000000000" pitchFamily="49" charset="-128"/>
                <a:ea typeface="BIZ UDゴシック" panose="020B0400000000000000" pitchFamily="49" charset="-128"/>
              </a:rPr>
              <a:t>マイナンバーカードの申請のしかた</a:t>
            </a:r>
          </a:p>
        </p:txBody>
      </p:sp>
      <p:sp>
        <p:nvSpPr>
          <p:cNvPr id="3" name="サブタイトル 2"/>
          <p:cNvSpPr>
            <a:spLocks noGrp="1"/>
          </p:cNvSpPr>
          <p:nvPr>
            <p:ph type="subTitle" idx="4294967295"/>
          </p:nvPr>
        </p:nvSpPr>
        <p:spPr>
          <a:xfrm>
            <a:off x="529677" y="1361135"/>
            <a:ext cx="8083009" cy="1585049"/>
          </a:xfrm>
        </p:spPr>
        <p:txBody>
          <a:bodyPr>
            <a:spAutoFit/>
          </a:bodyPr>
          <a:lstStyle/>
          <a:p>
            <a:pPr>
              <a:spcBef>
                <a:spcPts val="400"/>
              </a:spcBef>
            </a:pPr>
            <a:r>
              <a:rPr lang="ja-JP" altLang="en-US" sz="2400" dirty="0">
                <a:latin typeface="BIZ UDゴシック" panose="020B0400000000000000" pitchFamily="49" charset="-128"/>
                <a:ea typeface="BIZ UDゴシック" panose="020B0400000000000000" pitchFamily="49" charset="-128"/>
              </a:rPr>
              <a:t>マイナンバーカードは、スマートフォ</a:t>
            </a:r>
            <a:r>
              <a:rPr lang="ja-JP" altLang="en-US" sz="2400" spc="-1000" dirty="0">
                <a:latin typeface="BIZ UDゴシック" panose="020B0400000000000000" pitchFamily="49" charset="-128"/>
                <a:ea typeface="BIZ UDゴシック" panose="020B0400000000000000" pitchFamily="49" charset="-128"/>
              </a:rPr>
              <a:t>ン　</a:t>
            </a:r>
            <a:r>
              <a:rPr lang="ja-JP" altLang="en-US" sz="2400" spc="-500" dirty="0">
                <a:latin typeface="BIZ UDゴシック" panose="020B0400000000000000" pitchFamily="49" charset="-128"/>
                <a:ea typeface="BIZ UDゴシック" panose="020B0400000000000000" pitchFamily="49" charset="-128"/>
              </a:rPr>
              <a:t>・</a:t>
            </a:r>
            <a:r>
              <a:rPr lang="ja-JP" altLang="en-US" sz="2400" spc="-100" dirty="0">
                <a:latin typeface="BIZ UDゴシック" panose="020B0400000000000000" pitchFamily="49" charset="-128"/>
                <a:ea typeface="BIZ UDゴシック" panose="020B0400000000000000" pitchFamily="49" charset="-128"/>
              </a:rPr>
              <a:t>パ</a:t>
            </a:r>
            <a:r>
              <a:rPr lang="ja-JP" altLang="en-US" sz="2400" dirty="0">
                <a:latin typeface="BIZ UDゴシック" panose="020B0400000000000000" pitchFamily="49" charset="-128"/>
                <a:ea typeface="BIZ UDゴシック" panose="020B0400000000000000" pitchFamily="49" charset="-128"/>
              </a:rPr>
              <a:t>ソコ</a:t>
            </a:r>
            <a:r>
              <a:rPr lang="ja-JP" altLang="en-US" sz="2400" spc="-500" dirty="0">
                <a:latin typeface="BIZ UDゴシック" panose="020B0400000000000000" pitchFamily="49" charset="-128"/>
                <a:ea typeface="BIZ UDゴシック" panose="020B0400000000000000" pitchFamily="49" charset="-128"/>
              </a:rPr>
              <a:t>ン</a:t>
            </a:r>
            <a:r>
              <a:rPr lang="ja-JP" altLang="en-US" sz="2400" dirty="0">
                <a:latin typeface="BIZ UDゴシック" panose="020B0400000000000000" pitchFamily="49" charset="-128"/>
                <a:ea typeface="BIZ UDゴシック" panose="020B0400000000000000" pitchFamily="49" charset="-128"/>
              </a:rPr>
              <a:t>・</a:t>
            </a:r>
            <a:endParaRPr lang="en-US" altLang="ja-JP" sz="2400" dirty="0">
              <a:latin typeface="BIZ UDゴシック" panose="020B0400000000000000" pitchFamily="49" charset="-128"/>
              <a:ea typeface="BIZ UDゴシック" panose="020B0400000000000000" pitchFamily="49" charset="-128"/>
            </a:endParaRPr>
          </a:p>
          <a:p>
            <a:pPr>
              <a:spcBef>
                <a:spcPts val="400"/>
              </a:spcBef>
            </a:pPr>
            <a:r>
              <a:rPr lang="ja-JP" altLang="en-US" sz="2400" dirty="0">
                <a:latin typeface="BIZ UDゴシック" panose="020B0400000000000000" pitchFamily="49" charset="-128"/>
                <a:ea typeface="BIZ UDゴシック" panose="020B0400000000000000" pitchFamily="49" charset="-128"/>
              </a:rPr>
              <a:t>まちなかの証明用写真機・郵便により、申請することが</a:t>
            </a:r>
            <a:endParaRPr lang="en-US" altLang="ja-JP" sz="2400" dirty="0">
              <a:latin typeface="BIZ UDゴシック" panose="020B0400000000000000" pitchFamily="49" charset="-128"/>
              <a:ea typeface="BIZ UDゴシック" panose="020B0400000000000000" pitchFamily="49" charset="-128"/>
            </a:endParaRPr>
          </a:p>
          <a:p>
            <a:pPr>
              <a:spcBef>
                <a:spcPts val="400"/>
              </a:spcBef>
            </a:pPr>
            <a:r>
              <a:rPr lang="ja-JP" altLang="en-US" sz="2400" dirty="0">
                <a:latin typeface="BIZ UDゴシック" panose="020B0400000000000000" pitchFamily="49" charset="-128"/>
                <a:ea typeface="BIZ UDゴシック" panose="020B0400000000000000" pitchFamily="49" charset="-128"/>
              </a:rPr>
              <a:t>できます。スマートフォンやデジカメで</a:t>
            </a:r>
            <a:endParaRPr lang="en-US" altLang="ja-JP" sz="2400" dirty="0">
              <a:latin typeface="BIZ UDゴシック" panose="020B0400000000000000" pitchFamily="49" charset="-128"/>
              <a:ea typeface="BIZ UDゴシック" panose="020B0400000000000000" pitchFamily="49" charset="-128"/>
            </a:endParaRPr>
          </a:p>
          <a:p>
            <a:pPr>
              <a:spcBef>
                <a:spcPts val="400"/>
              </a:spcBef>
            </a:pPr>
            <a:r>
              <a:rPr lang="ja-JP" altLang="en-US" sz="2400" dirty="0">
                <a:latin typeface="BIZ UDゴシック" panose="020B0400000000000000" pitchFamily="49" charset="-128"/>
                <a:ea typeface="BIZ UDゴシック" panose="020B0400000000000000" pitchFamily="49" charset="-128"/>
              </a:rPr>
              <a:t>撮った写真を使うこともできます。</a:t>
            </a:r>
            <a:endParaRPr lang="en-US" altLang="ja-JP" sz="2400" dirty="0">
              <a:latin typeface="BIZ UDゴシック" panose="020B0400000000000000" pitchFamily="49" charset="-128"/>
              <a:ea typeface="BIZ UDゴシック" panose="020B0400000000000000" pitchFamily="49" charset="-128"/>
            </a:endParaRPr>
          </a:p>
        </p:txBody>
      </p:sp>
      <p:sp>
        <p:nvSpPr>
          <p:cNvPr id="8" name="Title Placeholder 1"/>
          <p:cNvSpPr txBox="1">
            <a:spLocks/>
          </p:cNvSpPr>
          <p:nvPr/>
        </p:nvSpPr>
        <p:spPr>
          <a:xfrm>
            <a:off x="477180" y="512080"/>
            <a:ext cx="1080000" cy="5470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1-D</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5" name="テキスト ボックス 4"/>
          <p:cNvSpPr txBox="1"/>
          <p:nvPr/>
        </p:nvSpPr>
        <p:spPr>
          <a:xfrm>
            <a:off x="509107" y="3546105"/>
            <a:ext cx="2050043" cy="1877437"/>
          </a:xfrm>
          <a:prstGeom prst="rect">
            <a:avLst/>
          </a:prstGeom>
          <a:noFill/>
        </p:spPr>
        <p:txBody>
          <a:bodyPr wrap="square" rtlCol="0">
            <a:spAutoFit/>
          </a:bodyPr>
          <a:lstStyle/>
          <a:p>
            <a:r>
              <a:rPr lang="ja-JP" altLang="en-US" sz="1600" b="1" dirty="0">
                <a:latin typeface="BIZ UDゴシック" panose="020B0400000000000000" pitchFamily="49" charset="-128"/>
                <a:ea typeface="BIZ UDゴシック" panose="020B0400000000000000" pitchFamily="49" charset="-128"/>
                <a:cs typeface="Meiryo" charset="-128"/>
              </a:rPr>
              <a:t>スマートフォンに</a:t>
            </a:r>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ja-JP" altLang="en-US" sz="1600" b="1" dirty="0">
                <a:latin typeface="BIZ UDゴシック" panose="020B0400000000000000" pitchFamily="49" charset="-128"/>
                <a:ea typeface="BIZ UDゴシック" panose="020B0400000000000000" pitchFamily="49" charset="-128"/>
                <a:cs typeface="Meiryo" charset="-128"/>
              </a:rPr>
              <a:t>よる申請</a:t>
            </a:r>
            <a:r>
              <a:rPr lang="en-US" altLang="ja-JP" sz="1600" b="1" dirty="0">
                <a:latin typeface="BIZ UDゴシック" panose="020B0400000000000000" pitchFamily="49" charset="-128"/>
                <a:ea typeface="BIZ UDゴシック" panose="020B0400000000000000" pitchFamily="49" charset="-128"/>
                <a:cs typeface="Meiryo" charset="-128"/>
              </a:rPr>
              <a:t>	</a:t>
            </a:r>
          </a:p>
          <a:p>
            <a:endParaRPr lang="ja-JP" altLang="en-US" sz="1000" b="1" dirty="0">
              <a:latin typeface="BIZ UDゴシック" panose="020B0400000000000000" pitchFamily="49" charset="-128"/>
              <a:ea typeface="BIZ UDゴシック" panose="020B0400000000000000" pitchFamily="49" charset="-128"/>
              <a:cs typeface="Meiryo" charset="-128"/>
            </a:endParaRPr>
          </a:p>
          <a:p>
            <a:pPr>
              <a:spcBef>
                <a:spcPts val="0"/>
              </a:spcBef>
            </a:pPr>
            <a:r>
              <a:rPr lang="ja-JP" altLang="en-US" sz="1400" b="1" dirty="0">
                <a:latin typeface="BIZ UDゴシック" panose="020B0400000000000000" pitchFamily="49" charset="-128"/>
                <a:ea typeface="BIZ UDゴシック" panose="020B0400000000000000" pitchFamily="49" charset="-128"/>
                <a:cs typeface="Meiryo" charset="-128"/>
              </a:rPr>
              <a:t>スマートフォンで</a:t>
            </a:r>
            <a:endParaRPr lang="en-US" altLang="ja-JP" sz="1400" b="1" dirty="0">
              <a:latin typeface="BIZ UDゴシック" panose="020B0400000000000000" pitchFamily="49" charset="-128"/>
              <a:ea typeface="BIZ UDゴシック" panose="020B0400000000000000" pitchFamily="49" charset="-128"/>
              <a:cs typeface="Meiryo" charset="-128"/>
            </a:endParaRPr>
          </a:p>
          <a:p>
            <a:pPr>
              <a:spcBef>
                <a:spcPts val="0"/>
              </a:spcBef>
            </a:pPr>
            <a:r>
              <a:rPr lang="ja-JP" altLang="en-US" sz="1400" b="1" dirty="0">
                <a:latin typeface="BIZ UDゴシック" panose="020B0400000000000000" pitchFamily="49" charset="-128"/>
                <a:ea typeface="BIZ UDゴシック" panose="020B0400000000000000" pitchFamily="49" charset="-128"/>
                <a:cs typeface="Meiryo" charset="-128"/>
              </a:rPr>
              <a:t>顔写真を撮影し、</a:t>
            </a:r>
            <a:endParaRPr lang="en-US" altLang="ja-JP" sz="1400" b="1" dirty="0">
              <a:latin typeface="BIZ UDゴシック" panose="020B0400000000000000" pitchFamily="49" charset="-128"/>
              <a:ea typeface="BIZ UDゴシック" panose="020B0400000000000000" pitchFamily="49" charset="-128"/>
              <a:cs typeface="Meiryo" charset="-128"/>
            </a:endParaRPr>
          </a:p>
          <a:p>
            <a:pPr>
              <a:spcBef>
                <a:spcPts val="0"/>
              </a:spcBef>
            </a:pPr>
            <a:r>
              <a:rPr lang="ja-JP" altLang="en-US" sz="1400" b="1" dirty="0">
                <a:latin typeface="BIZ UDゴシック" panose="020B0400000000000000" pitchFamily="49" charset="-128"/>
                <a:ea typeface="BIZ UDゴシック" panose="020B0400000000000000" pitchFamily="49" charset="-128"/>
                <a:cs typeface="Meiryo" charset="-128"/>
              </a:rPr>
              <a:t>所定のフォームから</a:t>
            </a:r>
            <a:endParaRPr lang="en-US" altLang="ja-JP" sz="1400" b="1" dirty="0">
              <a:latin typeface="BIZ UDゴシック" panose="020B0400000000000000" pitchFamily="49" charset="-128"/>
              <a:ea typeface="BIZ UDゴシック" panose="020B0400000000000000" pitchFamily="49" charset="-128"/>
              <a:cs typeface="Meiryo" charset="-128"/>
            </a:endParaRPr>
          </a:p>
          <a:p>
            <a:pPr>
              <a:spcBef>
                <a:spcPts val="0"/>
              </a:spcBef>
            </a:pPr>
            <a:r>
              <a:rPr lang="ja-JP" altLang="en-US" sz="1400" b="1" dirty="0">
                <a:latin typeface="BIZ UDゴシック" panose="020B0400000000000000" pitchFamily="49" charset="-128"/>
                <a:ea typeface="BIZ UDゴシック" panose="020B0400000000000000" pitchFamily="49" charset="-128"/>
                <a:cs typeface="Meiryo" charset="-128"/>
              </a:rPr>
              <a:t>オンラインで申請</a:t>
            </a:r>
          </a:p>
          <a:p>
            <a:endParaRPr kumimoji="1" lang="ja-JP" altLang="en-US" dirty="0">
              <a:latin typeface="BIZ UDゴシック" panose="020B0400000000000000" pitchFamily="49" charset="-128"/>
              <a:ea typeface="BIZ UDゴシック" panose="020B0400000000000000" pitchFamily="49" charset="-128"/>
              <a:cs typeface="Meiryo" charset="-128"/>
            </a:endParaRPr>
          </a:p>
        </p:txBody>
      </p:sp>
      <p:sp>
        <p:nvSpPr>
          <p:cNvPr id="7" name="テキスト ボックス 6"/>
          <p:cNvSpPr txBox="1"/>
          <p:nvPr/>
        </p:nvSpPr>
        <p:spPr>
          <a:xfrm>
            <a:off x="2595037" y="3546105"/>
            <a:ext cx="1800000" cy="1600438"/>
          </a:xfrm>
          <a:prstGeom prst="rect">
            <a:avLst/>
          </a:prstGeom>
          <a:noFill/>
        </p:spPr>
        <p:txBody>
          <a:bodyPr wrap="square" rtlCol="0">
            <a:spAutoFit/>
          </a:bodyPr>
          <a:lstStyle/>
          <a:p>
            <a:r>
              <a:rPr lang="ja-JP" altLang="en-US" sz="1600" b="1" dirty="0">
                <a:latin typeface="BIZ UDゴシック" panose="020B0400000000000000" pitchFamily="49" charset="-128"/>
                <a:ea typeface="BIZ UDゴシック" panose="020B0400000000000000" pitchFamily="49" charset="-128"/>
                <a:cs typeface="Meiryo" charset="-128"/>
              </a:rPr>
              <a:t>パソコンによる</a:t>
            </a:r>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ja-JP" altLang="en-US" sz="1600" b="1" dirty="0">
                <a:latin typeface="BIZ UDゴシック" panose="020B0400000000000000" pitchFamily="49" charset="-128"/>
                <a:ea typeface="BIZ UDゴシック" panose="020B0400000000000000" pitchFamily="49" charset="-128"/>
                <a:cs typeface="Meiryo" charset="-128"/>
              </a:rPr>
              <a:t>申請</a:t>
            </a:r>
            <a:endParaRPr lang="en-US" altLang="ja-JP" sz="1600" b="1" dirty="0">
              <a:latin typeface="BIZ UDゴシック" panose="020B0400000000000000" pitchFamily="49" charset="-128"/>
              <a:ea typeface="BIZ UDゴシック" panose="020B0400000000000000" pitchFamily="49" charset="-128"/>
              <a:cs typeface="Meiryo" charset="-128"/>
            </a:endParaRPr>
          </a:p>
          <a:p>
            <a:endParaRPr lang="ja-JP" altLang="en-US" sz="10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デジタルカメラ等で</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顔写真を撮影し、</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所定のフォームから</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オンラインで申請</a:t>
            </a:r>
          </a:p>
        </p:txBody>
      </p:sp>
      <p:sp>
        <p:nvSpPr>
          <p:cNvPr id="9" name="テキスト ボックス 8"/>
          <p:cNvSpPr txBox="1"/>
          <p:nvPr/>
        </p:nvSpPr>
        <p:spPr>
          <a:xfrm>
            <a:off x="4667823" y="3546105"/>
            <a:ext cx="2094668" cy="1815882"/>
          </a:xfrm>
          <a:prstGeom prst="rect">
            <a:avLst/>
          </a:prstGeom>
          <a:noFill/>
        </p:spPr>
        <p:txBody>
          <a:bodyPr wrap="square" rtlCol="0">
            <a:spAutoFit/>
          </a:bodyPr>
          <a:lstStyle/>
          <a:p>
            <a:r>
              <a:rPr lang="ja-JP" altLang="en-US" sz="1600" b="1" dirty="0">
                <a:latin typeface="BIZ UDゴシック" panose="020B0400000000000000" pitchFamily="49" charset="-128"/>
                <a:ea typeface="BIZ UDゴシック" panose="020B0400000000000000" pitchFamily="49" charset="-128"/>
                <a:cs typeface="Meiryo" charset="-128"/>
              </a:rPr>
              <a:t>まちなかの証明用</a:t>
            </a:r>
            <a:endParaRPr lang="en-US" altLang="ja-JP" sz="1600" b="1" dirty="0">
              <a:latin typeface="BIZ UDゴシック" panose="020B0400000000000000" pitchFamily="49" charset="-128"/>
              <a:ea typeface="BIZ UDゴシック" panose="020B0400000000000000" pitchFamily="49" charset="-128"/>
              <a:cs typeface="Meiryo" charset="-128"/>
            </a:endParaRPr>
          </a:p>
          <a:p>
            <a:r>
              <a:rPr lang="ja-JP" altLang="en-US" sz="1600" b="1" dirty="0">
                <a:latin typeface="BIZ UDゴシック" panose="020B0400000000000000" pitchFamily="49" charset="-128"/>
                <a:ea typeface="BIZ UDゴシック" panose="020B0400000000000000" pitchFamily="49" charset="-128"/>
                <a:cs typeface="Meiryo" charset="-128"/>
              </a:rPr>
              <a:t>写真機による申請</a:t>
            </a:r>
            <a:endParaRPr lang="en-US" altLang="ja-JP" sz="1600" b="1" dirty="0">
              <a:latin typeface="BIZ UDゴシック" panose="020B0400000000000000" pitchFamily="49" charset="-128"/>
              <a:ea typeface="BIZ UDゴシック" panose="020B0400000000000000" pitchFamily="49" charset="-128"/>
              <a:cs typeface="Meiryo" charset="-128"/>
            </a:endParaRPr>
          </a:p>
          <a:p>
            <a:endParaRPr lang="ja-JP" altLang="en-US" sz="10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個人番号カード申請を選び、交付申請書の</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en-US" altLang="ja-JP" sz="1400" b="1" dirty="0">
                <a:latin typeface="BIZ UDゴシック" panose="020B0400000000000000" pitchFamily="49" charset="-128"/>
                <a:ea typeface="BIZ UDゴシック" panose="020B0400000000000000" pitchFamily="49" charset="-128"/>
                <a:cs typeface="Meiryo" charset="-128"/>
              </a:rPr>
              <a:t>QR</a:t>
            </a:r>
            <a:r>
              <a:rPr lang="ja-JP" altLang="en-US" sz="1400" b="1" dirty="0">
                <a:latin typeface="BIZ UDゴシック" panose="020B0400000000000000" pitchFamily="49" charset="-128"/>
                <a:ea typeface="BIZ UDゴシック" panose="020B0400000000000000" pitchFamily="49" charset="-128"/>
                <a:cs typeface="Meiryo" charset="-128"/>
              </a:rPr>
              <a:t>コードをバーコードリーダーにかざします</a:t>
            </a:r>
          </a:p>
          <a:p>
            <a:endParaRPr kumimoji="1" lang="ja-JP" altLang="en-US" sz="1400" b="1" dirty="0">
              <a:latin typeface="BIZ UDゴシック" panose="020B0400000000000000" pitchFamily="49" charset="-128"/>
              <a:ea typeface="BIZ UDゴシック" panose="020B0400000000000000" pitchFamily="49" charset="-128"/>
              <a:cs typeface="Meiryo" charset="-128"/>
            </a:endParaRPr>
          </a:p>
        </p:txBody>
      </p:sp>
      <p:sp>
        <p:nvSpPr>
          <p:cNvPr id="10" name="テキスト ボックス 9"/>
          <p:cNvSpPr txBox="1"/>
          <p:nvPr/>
        </p:nvSpPr>
        <p:spPr>
          <a:xfrm>
            <a:off x="6762492" y="3546105"/>
            <a:ext cx="1996474" cy="1508105"/>
          </a:xfrm>
          <a:prstGeom prst="rect">
            <a:avLst/>
          </a:prstGeom>
          <a:noFill/>
        </p:spPr>
        <p:txBody>
          <a:bodyPr wrap="square" rtlCol="0">
            <a:spAutoFit/>
          </a:bodyPr>
          <a:lstStyle/>
          <a:p>
            <a:r>
              <a:rPr lang="ja-JP" altLang="en-US" sz="1600" b="1" dirty="0">
                <a:latin typeface="BIZ UDゴシック" panose="020B0400000000000000" pitchFamily="49" charset="-128"/>
                <a:ea typeface="BIZ UDゴシック" panose="020B0400000000000000" pitchFamily="49" charset="-128"/>
                <a:cs typeface="Meiryo" charset="-128"/>
              </a:rPr>
              <a:t>郵便による申請</a:t>
            </a:r>
            <a:endParaRPr lang="en-US" altLang="ja-JP" sz="1600" b="1" dirty="0">
              <a:latin typeface="BIZ UDゴシック" panose="020B0400000000000000" pitchFamily="49" charset="-128"/>
              <a:ea typeface="BIZ UDゴシック" panose="020B0400000000000000" pitchFamily="49" charset="-128"/>
              <a:cs typeface="Meiryo" charset="-128"/>
            </a:endParaRPr>
          </a:p>
          <a:p>
            <a:endParaRPr lang="en-US" altLang="ja-JP" sz="1000" b="1" dirty="0">
              <a:latin typeface="BIZ UDゴシック" panose="020B0400000000000000" pitchFamily="49" charset="-128"/>
              <a:ea typeface="BIZ UDゴシック" panose="020B0400000000000000" pitchFamily="49" charset="-128"/>
              <a:cs typeface="Meiryo" charset="-128"/>
            </a:endParaRPr>
          </a:p>
          <a:p>
            <a:endParaRPr lang="en-US" altLang="ja-JP" sz="10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交付申請書に本人の</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顔写真を貼り、</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送付用封筒に入れて</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郵便ポストへ投函</a:t>
            </a:r>
          </a:p>
        </p:txBody>
      </p:sp>
      <p:cxnSp>
        <p:nvCxnSpPr>
          <p:cNvPr id="13" name="直線コネクタ 12"/>
          <p:cNvCxnSpPr/>
          <p:nvPr/>
        </p:nvCxnSpPr>
        <p:spPr>
          <a:xfrm>
            <a:off x="2478574" y="3410439"/>
            <a:ext cx="0" cy="3078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a:off x="4571182" y="3410439"/>
            <a:ext cx="0" cy="2916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6666357" y="3410439"/>
            <a:ext cx="0" cy="3078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252000" y="3423038"/>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255720" y="3040183"/>
            <a:ext cx="8640000" cy="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4" name="正方形/長方形 3"/>
          <p:cNvSpPr/>
          <p:nvPr/>
        </p:nvSpPr>
        <p:spPr>
          <a:xfrm>
            <a:off x="519616" y="2994479"/>
            <a:ext cx="2339102" cy="461665"/>
          </a:xfrm>
          <a:prstGeom prst="rect">
            <a:avLst/>
          </a:prstGeom>
        </p:spPr>
        <p:txBody>
          <a:bodyPr wrap="none">
            <a:spAutoFit/>
          </a:bodyPr>
          <a:lstStyle/>
          <a:p>
            <a:r>
              <a:rPr lang="ja-JP" altLang="en-US" sz="2400" b="1" dirty="0">
                <a:solidFill>
                  <a:srgbClr val="009650"/>
                </a:solidFill>
                <a:latin typeface="BIZ UDゴシック" panose="020B0400000000000000" pitchFamily="49" charset="-128"/>
                <a:ea typeface="BIZ UDゴシック" panose="020B0400000000000000" pitchFamily="49" charset="-128"/>
                <a:cs typeface="Meiryo" charset="-128"/>
              </a:rPr>
              <a:t>４つの申請方法</a:t>
            </a:r>
          </a:p>
        </p:txBody>
      </p:sp>
      <p:pic>
        <p:nvPicPr>
          <p:cNvPr id="11" name="図 10" descr="スマートフォンを使っているマイナちゃんのイラスト"/>
          <p:cNvPicPr>
            <a:picLocks noChangeAspect="1"/>
          </p:cNvPicPr>
          <p:nvPr/>
        </p:nvPicPr>
        <p:blipFill rotWithShape="1">
          <a:blip r:embed="rId5">
            <a:extLst>
              <a:ext uri="{28A0092B-C50C-407E-A947-70E740481C1C}">
                <a14:useLocalDpi xmlns:a14="http://schemas.microsoft.com/office/drawing/2010/main" val="0"/>
              </a:ext>
            </a:extLst>
          </a:blip>
          <a:srcRect l="15783" t="4416" r="14177" b="8119"/>
          <a:stretch/>
        </p:blipFill>
        <p:spPr>
          <a:xfrm>
            <a:off x="920261" y="5119672"/>
            <a:ext cx="770340" cy="1332000"/>
          </a:xfrm>
          <a:prstGeom prst="rect">
            <a:avLst/>
          </a:prstGeom>
        </p:spPr>
      </p:pic>
      <p:pic>
        <p:nvPicPr>
          <p:cNvPr id="18" name="図 17" descr="パソコンを使っているマイナちゃんのイラスト"/>
          <p:cNvPicPr>
            <a:picLocks noChangeAspect="1"/>
          </p:cNvPicPr>
          <p:nvPr/>
        </p:nvPicPr>
        <p:blipFill rotWithShape="1">
          <a:blip r:embed="rId6">
            <a:extLst>
              <a:ext uri="{28A0092B-C50C-407E-A947-70E740481C1C}">
                <a14:useLocalDpi xmlns:a14="http://schemas.microsoft.com/office/drawing/2010/main" val="0"/>
              </a:ext>
            </a:extLst>
          </a:blip>
          <a:srcRect l="5403" t="18054" r="5226" b="14081"/>
          <a:stretch/>
        </p:blipFill>
        <p:spPr>
          <a:xfrm>
            <a:off x="2900076" y="5128615"/>
            <a:ext cx="1252081" cy="1333664"/>
          </a:xfrm>
          <a:prstGeom prst="rect">
            <a:avLst/>
          </a:prstGeom>
        </p:spPr>
      </p:pic>
    </p:spTree>
    <p:extLst>
      <p:ext uri="{BB962C8B-B14F-4D97-AF65-F5344CB8AC3E}">
        <p14:creationId xmlns:p14="http://schemas.microsoft.com/office/powerpoint/2010/main" val="608189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線コネクタ 14"/>
          <p:cNvCxnSpPr/>
          <p:nvPr/>
        </p:nvCxnSpPr>
        <p:spPr>
          <a:xfrm flipH="1">
            <a:off x="6007584" y="1256695"/>
            <a:ext cx="8557" cy="5220000"/>
          </a:xfrm>
          <a:prstGeom prst="line">
            <a:avLst/>
          </a:prstGeom>
          <a:ln w="19050">
            <a:solidFill>
              <a:srgbClr val="009650"/>
            </a:solidFill>
          </a:ln>
        </p:spPr>
        <p:style>
          <a:lnRef idx="1">
            <a:schemeClr val="accent1"/>
          </a:lnRef>
          <a:fillRef idx="0">
            <a:schemeClr val="accent1"/>
          </a:fillRef>
          <a:effectRef idx="0">
            <a:schemeClr val="accent1"/>
          </a:effectRef>
          <a:fontRef idx="minor">
            <a:schemeClr val="tx1"/>
          </a:fontRef>
        </p:style>
      </p:cxnSp>
      <p:sp>
        <p:nvSpPr>
          <p:cNvPr id="2" name="タイトル 1"/>
          <p:cNvSpPr>
            <a:spLocks noGrp="1"/>
          </p:cNvSpPr>
          <p:nvPr>
            <p:ph type="ctrTitle"/>
          </p:nvPr>
        </p:nvSpPr>
        <p:spPr>
          <a:xfrm>
            <a:off x="1744603" y="565525"/>
            <a:ext cx="6833922" cy="535531"/>
          </a:xfrm>
        </p:spPr>
        <p:txBody>
          <a:bodyPr wrap="none">
            <a:spAutoFit/>
          </a:bodyPr>
          <a:lstStyle/>
          <a:p>
            <a:r>
              <a:rPr lang="ja-JP" altLang="en-US" spc="-150" dirty="0">
                <a:latin typeface="BIZ UDゴシック" panose="020B0400000000000000" pitchFamily="49" charset="-128"/>
                <a:ea typeface="BIZ UDゴシック" panose="020B0400000000000000" pitchFamily="49" charset="-128"/>
              </a:rPr>
              <a:t>マイナンバーカード申請に必要なもの</a:t>
            </a:r>
          </a:p>
        </p:txBody>
      </p:sp>
      <p:sp>
        <p:nvSpPr>
          <p:cNvPr id="8" name="Title Placeholder 1"/>
          <p:cNvSpPr txBox="1">
            <a:spLocks/>
          </p:cNvSpPr>
          <p:nvPr/>
        </p:nvSpPr>
        <p:spPr>
          <a:xfrm>
            <a:off x="540000" y="540000"/>
            <a:ext cx="1080000" cy="5470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2800" b="1" i="0" kern="1200">
                <a:solidFill>
                  <a:schemeClr val="tx1"/>
                </a:solidFill>
                <a:latin typeface="Meiryo" charset="-128"/>
                <a:ea typeface="Meiryo" charset="-128"/>
                <a:cs typeface="Meiryo" charset="-128"/>
              </a:defRPr>
            </a:lvl1pPr>
          </a:lstStyle>
          <a:p>
            <a:pPr>
              <a:lnSpc>
                <a:spcPct val="100000"/>
              </a:lnSpc>
            </a:pPr>
            <a:r>
              <a:rPr lang="en-US" altLang="ja-JP" sz="3600" dirty="0">
                <a:solidFill>
                  <a:srgbClr val="009650"/>
                </a:solidFill>
                <a:latin typeface="BIZ UDゴシック" panose="020B0400000000000000" pitchFamily="49" charset="-128"/>
                <a:ea typeface="BIZ UDゴシック" panose="020B0400000000000000" pitchFamily="49" charset="-128"/>
              </a:rPr>
              <a:t>1-E</a:t>
            </a:r>
            <a:endParaRPr lang="en-US" sz="3600" dirty="0">
              <a:solidFill>
                <a:srgbClr val="009650"/>
              </a:solidFill>
              <a:latin typeface="BIZ UDゴシック" panose="020B0400000000000000" pitchFamily="49" charset="-128"/>
              <a:ea typeface="BIZ UDゴシック" panose="020B0400000000000000" pitchFamily="49" charset="-128"/>
            </a:endParaRPr>
          </a:p>
        </p:txBody>
      </p:sp>
      <p:sp>
        <p:nvSpPr>
          <p:cNvPr id="5" name="テキスト ボックス 4"/>
          <p:cNvSpPr txBox="1"/>
          <p:nvPr/>
        </p:nvSpPr>
        <p:spPr>
          <a:xfrm>
            <a:off x="510214" y="4537744"/>
            <a:ext cx="1800000" cy="1015663"/>
          </a:xfrm>
          <a:prstGeom prst="rect">
            <a:avLst/>
          </a:prstGeom>
          <a:noFill/>
        </p:spPr>
        <p:txBody>
          <a:bodyPr wrap="square" rtlCol="0">
            <a:spAutoFit/>
          </a:bodyPr>
          <a:lstStyle/>
          <a:p>
            <a:r>
              <a:rPr lang="ja-JP" altLang="en-US" sz="1400" b="1" dirty="0">
                <a:solidFill>
                  <a:schemeClr val="bg1"/>
                </a:solidFill>
                <a:latin typeface="BIZ UDゴシック" panose="020B0400000000000000" pitchFamily="49" charset="-128"/>
                <a:ea typeface="BIZ UDゴシック" panose="020B0400000000000000" pitchFamily="49" charset="-128"/>
                <a:cs typeface="Meiryo" charset="-128"/>
              </a:rPr>
              <a:t>通知カード</a:t>
            </a:r>
            <a:endParaRPr lang="en-US" altLang="ja-JP" sz="1400" b="1" dirty="0">
              <a:solidFill>
                <a:schemeClr val="bg1"/>
              </a:solidFill>
              <a:latin typeface="BIZ UDゴシック" panose="020B0400000000000000" pitchFamily="49" charset="-128"/>
              <a:ea typeface="BIZ UDゴシック" panose="020B0400000000000000" pitchFamily="49" charset="-128"/>
              <a:cs typeface="Meiryo" charset="-128"/>
            </a:endParaRPr>
          </a:p>
          <a:p>
            <a:r>
              <a:rPr lang="ja-JP" altLang="en-US" sz="1400" b="1" dirty="0">
                <a:solidFill>
                  <a:schemeClr val="bg1"/>
                </a:solidFill>
                <a:latin typeface="BIZ UDゴシック" panose="020B0400000000000000" pitchFamily="49" charset="-128"/>
                <a:ea typeface="BIZ UDゴシック" panose="020B0400000000000000" pitchFamily="49" charset="-128"/>
                <a:cs typeface="Meiryo" charset="-128"/>
              </a:rPr>
              <a:t>の</a:t>
            </a:r>
            <a:endParaRPr lang="en-US" altLang="ja-JP" sz="1400" b="1" dirty="0">
              <a:solidFill>
                <a:schemeClr val="bg1"/>
              </a:solidFill>
              <a:latin typeface="BIZ UDゴシック" panose="020B0400000000000000" pitchFamily="49" charset="-128"/>
              <a:ea typeface="BIZ UDゴシック" panose="020B0400000000000000" pitchFamily="49" charset="-128"/>
              <a:cs typeface="Meiryo" charset="-128"/>
            </a:endParaRPr>
          </a:p>
          <a:p>
            <a:r>
              <a:rPr lang="ja-JP" altLang="en-US" sz="1400" b="1" dirty="0">
                <a:solidFill>
                  <a:schemeClr val="bg1"/>
                </a:solidFill>
                <a:latin typeface="BIZ UDゴシック" panose="020B0400000000000000" pitchFamily="49" charset="-128"/>
                <a:ea typeface="BIZ UDゴシック" panose="020B0400000000000000" pitchFamily="49" charset="-128"/>
                <a:cs typeface="Meiryo" charset="-128"/>
              </a:rPr>
              <a:t>下半分です</a:t>
            </a:r>
          </a:p>
          <a:p>
            <a:endParaRPr kumimoji="1" lang="ja-JP" altLang="en-US" dirty="0">
              <a:latin typeface="BIZ UDゴシック" panose="020B0400000000000000" pitchFamily="49" charset="-128"/>
              <a:ea typeface="BIZ UDゴシック" panose="020B0400000000000000" pitchFamily="49" charset="-128"/>
              <a:cs typeface="Meiryo" charset="-128"/>
            </a:endParaRPr>
          </a:p>
        </p:txBody>
      </p:sp>
      <p:sp>
        <p:nvSpPr>
          <p:cNvPr id="18" name="テキスト ボックス 17"/>
          <p:cNvSpPr txBox="1"/>
          <p:nvPr/>
        </p:nvSpPr>
        <p:spPr>
          <a:xfrm>
            <a:off x="486923" y="1812611"/>
            <a:ext cx="2069563" cy="1200329"/>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❶</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個人番号カード</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交付申請書</a:t>
            </a:r>
          </a:p>
        </p:txBody>
      </p:sp>
      <p:sp>
        <p:nvSpPr>
          <p:cNvPr id="19" name="テキスト ボックス 18"/>
          <p:cNvSpPr txBox="1"/>
          <p:nvPr/>
        </p:nvSpPr>
        <p:spPr>
          <a:xfrm>
            <a:off x="2608239" y="1817747"/>
            <a:ext cx="2036921" cy="1692771"/>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❷</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メール</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アドレス</a:t>
            </a:r>
          </a:p>
          <a:p>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p:txBody>
      </p:sp>
      <p:sp>
        <p:nvSpPr>
          <p:cNvPr id="20" name="サブタイトル 2"/>
          <p:cNvSpPr>
            <a:spLocks noGrp="1"/>
          </p:cNvSpPr>
          <p:nvPr>
            <p:ph type="subTitle" idx="1"/>
          </p:nvPr>
        </p:nvSpPr>
        <p:spPr>
          <a:xfrm>
            <a:off x="486581" y="1424028"/>
            <a:ext cx="4405053" cy="360000"/>
          </a:xfrm>
        </p:spPr>
        <p:txBody>
          <a:bodyPr numCol="1">
            <a:noAutofit/>
          </a:bodyPr>
          <a:lstStyle/>
          <a:p>
            <a:r>
              <a:rPr lang="ja-JP" altLang="en-US" dirty="0">
                <a:latin typeface="BIZ UDゴシック" panose="020B0400000000000000" pitchFamily="49" charset="-128"/>
                <a:ea typeface="BIZ UDゴシック" panose="020B0400000000000000" pitchFamily="49" charset="-128"/>
              </a:rPr>
              <a:t>以下のものを用意しましょう。</a:t>
            </a:r>
          </a:p>
        </p:txBody>
      </p:sp>
      <p:sp>
        <p:nvSpPr>
          <p:cNvPr id="21" name="object 11">
            <a:extLst>
              <a:ext uri="{FF2B5EF4-FFF2-40B4-BE49-F238E27FC236}">
                <a16:creationId xmlns:a16="http://schemas.microsoft.com/office/drawing/2014/main" id="{7A2B285D-B0AD-4A49-9E70-BDBA3D24E465}"/>
              </a:ext>
            </a:extLst>
          </p:cNvPr>
          <p:cNvSpPr txBox="1"/>
          <p:nvPr/>
        </p:nvSpPr>
        <p:spPr>
          <a:xfrm>
            <a:off x="2175824" y="3670386"/>
            <a:ext cx="688847" cy="505267"/>
          </a:xfrm>
          <a:prstGeom prst="rect">
            <a:avLst/>
          </a:prstGeom>
        </p:spPr>
        <p:txBody>
          <a:bodyPr vert="horz" wrap="square" lIns="0" tIns="12700" rIns="0" bIns="0" rtlCol="0">
            <a:spAutoFit/>
          </a:bodyPr>
          <a:lstStyle/>
          <a:p>
            <a:pPr marL="12700">
              <a:lnSpc>
                <a:spcPct val="100000"/>
              </a:lnSpc>
              <a:spcBef>
                <a:spcPts val="100"/>
              </a:spcBef>
            </a:pPr>
            <a:r>
              <a:rPr sz="3200" b="1" dirty="0">
                <a:solidFill>
                  <a:srgbClr val="009650"/>
                </a:solidFill>
                <a:latin typeface="BIZ UDゴシック" panose="020B0400000000000000" pitchFamily="49" charset="-128"/>
                <a:ea typeface="BIZ UDゴシック" panose="020B0400000000000000" pitchFamily="49" charset="-128"/>
                <a:cs typeface="Meiryo" charset="-128"/>
              </a:rPr>
              <a:t>＋</a:t>
            </a:r>
          </a:p>
        </p:txBody>
      </p:sp>
      <p:grpSp>
        <p:nvGrpSpPr>
          <p:cNvPr id="12" name="図形グループ 11"/>
          <p:cNvGrpSpPr/>
          <p:nvPr/>
        </p:nvGrpSpPr>
        <p:grpSpPr>
          <a:xfrm>
            <a:off x="2766900" y="3587793"/>
            <a:ext cx="810000" cy="1620000"/>
            <a:chOff x="2766900" y="3587793"/>
            <a:chExt cx="810000" cy="1620000"/>
          </a:xfrm>
        </p:grpSpPr>
        <p:sp>
          <p:nvSpPr>
            <p:cNvPr id="32" name="角丸四角形 31"/>
            <p:cNvSpPr/>
            <p:nvPr/>
          </p:nvSpPr>
          <p:spPr>
            <a:xfrm>
              <a:off x="2766900" y="3587793"/>
              <a:ext cx="810000" cy="1620000"/>
            </a:xfrm>
            <a:prstGeom prst="roundRect">
              <a:avLst/>
            </a:prstGeom>
            <a:solidFill>
              <a:schemeClr val="bg1">
                <a:lumMod val="75000"/>
              </a:schemeClr>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3" name="正方形/長方形 32"/>
            <p:cNvSpPr/>
            <p:nvPr/>
          </p:nvSpPr>
          <p:spPr>
            <a:xfrm>
              <a:off x="2834400" y="3790293"/>
              <a:ext cx="675000" cy="121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pic>
        <p:nvPicPr>
          <p:cNvPr id="24" name="図 23">
            <a:extLst>
              <a:ext uri="{FF2B5EF4-FFF2-40B4-BE49-F238E27FC236}">
                <a16:creationId xmlns:a16="http://schemas.microsoft.com/office/drawing/2014/main" id="{8377FA25-A96A-41D8-95AC-802A5EF96C60}"/>
              </a:ext>
            </a:extLst>
          </p:cNvPr>
          <p:cNvPicPr>
            <a:picLocks noChangeAspect="1"/>
          </p:cNvPicPr>
          <p:nvPr/>
        </p:nvPicPr>
        <p:blipFill rotWithShape="1">
          <a:blip r:embed="rId3"/>
          <a:srcRect b="7739"/>
          <a:stretch/>
        </p:blipFill>
        <p:spPr bwMode="auto">
          <a:xfrm>
            <a:off x="3432026" y="3055378"/>
            <a:ext cx="774192" cy="1260000"/>
          </a:xfrm>
          <a:prstGeom prst="rect">
            <a:avLst/>
          </a:prstGeom>
          <a:ln w="9525" cap="flat" cmpd="sng" algn="ctr">
            <a:solidFill>
              <a:srgbClr val="44546A"/>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
        <p:nvSpPr>
          <p:cNvPr id="25" name="テキスト ボックス 24"/>
          <p:cNvSpPr txBox="1"/>
          <p:nvPr/>
        </p:nvSpPr>
        <p:spPr>
          <a:xfrm>
            <a:off x="2496002" y="5329666"/>
            <a:ext cx="1894124" cy="738664"/>
          </a:xfrm>
          <a:prstGeom prst="rect">
            <a:avLst/>
          </a:prstGeom>
          <a:noFill/>
        </p:spPr>
        <p:txBody>
          <a:bodyPr wrap="square" rtlCol="0">
            <a:spAutoFit/>
          </a:bodyPr>
          <a:lstStyle/>
          <a:p>
            <a:r>
              <a:rPr kumimoji="1" lang="ja-JP" altLang="en-US" sz="1400" b="1" dirty="0">
                <a:latin typeface="BIZ UDゴシック" panose="020B0400000000000000" pitchFamily="49" charset="-128"/>
                <a:ea typeface="BIZ UDゴシック" panose="020B0400000000000000" pitchFamily="49" charset="-128"/>
              </a:rPr>
              <a:t>スマートフォンで</a:t>
            </a:r>
            <a:endParaRPr kumimoji="1" lang="en-US" altLang="ja-JP" sz="1400" b="1" dirty="0">
              <a:latin typeface="BIZ UDゴシック" panose="020B0400000000000000" pitchFamily="49" charset="-128"/>
              <a:ea typeface="BIZ UDゴシック" panose="020B0400000000000000" pitchFamily="49" charset="-128"/>
            </a:endParaRPr>
          </a:p>
          <a:p>
            <a:r>
              <a:rPr kumimoji="1" lang="ja-JP" altLang="en-US" sz="1400" b="1" dirty="0">
                <a:latin typeface="BIZ UDゴシック" panose="020B0400000000000000" pitchFamily="49" charset="-128"/>
                <a:ea typeface="BIZ UDゴシック" panose="020B0400000000000000" pitchFamily="49" charset="-128"/>
              </a:rPr>
              <a:t>受取れるメールアドレス。</a:t>
            </a:r>
          </a:p>
        </p:txBody>
      </p:sp>
      <p:sp>
        <p:nvSpPr>
          <p:cNvPr id="27" name="テキスト ボックス 26"/>
          <p:cNvSpPr txBox="1"/>
          <p:nvPr/>
        </p:nvSpPr>
        <p:spPr>
          <a:xfrm>
            <a:off x="4476586" y="1816586"/>
            <a:ext cx="2036921" cy="1200329"/>
          </a:xfrm>
          <a:prstGeom prst="rect">
            <a:avLst/>
          </a:prstGeom>
          <a:noFill/>
        </p:spPr>
        <p:txBody>
          <a:bodyPr wrap="square" rtlCol="0">
            <a:spAutoFit/>
          </a:bodyPr>
          <a:lstStyle/>
          <a:p>
            <a:r>
              <a:rPr lang="ja-JP" altLang="en-US" sz="3200" b="1" dirty="0">
                <a:solidFill>
                  <a:srgbClr val="009650"/>
                </a:solidFill>
                <a:latin typeface="BIZ UDゴシック" panose="020B0400000000000000" pitchFamily="49" charset="-128"/>
                <a:ea typeface="BIZ UDゴシック" panose="020B0400000000000000" pitchFamily="49" charset="-128"/>
                <a:cs typeface="Meiryo" charset="-128"/>
              </a:rPr>
              <a:t>❸</a:t>
            </a:r>
            <a:endParaRPr lang="en-US" altLang="ja-JP" sz="32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証明用</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latin typeface="BIZ UDゴシック" panose="020B0400000000000000" pitchFamily="49" charset="-128"/>
                <a:ea typeface="BIZ UDゴシック" panose="020B0400000000000000" pitchFamily="49" charset="-128"/>
                <a:cs typeface="Meiryo" charset="-128"/>
              </a:rPr>
              <a:t>写真</a:t>
            </a:r>
            <a:endParaRPr lang="en-US" altLang="ja-JP" sz="3200" b="1" dirty="0">
              <a:latin typeface="BIZ UDゴシック" panose="020B0400000000000000" pitchFamily="49" charset="-128"/>
              <a:ea typeface="BIZ UDゴシック" panose="020B0400000000000000" pitchFamily="49" charset="-128"/>
              <a:cs typeface="Meiryo" charset="-128"/>
            </a:endParaRPr>
          </a:p>
        </p:txBody>
      </p:sp>
      <p:sp>
        <p:nvSpPr>
          <p:cNvPr id="28" name="テキスト ボックス 27"/>
          <p:cNvSpPr txBox="1"/>
          <p:nvPr/>
        </p:nvSpPr>
        <p:spPr>
          <a:xfrm>
            <a:off x="4390126" y="5348763"/>
            <a:ext cx="1894124" cy="523220"/>
          </a:xfrm>
          <a:prstGeom prst="rect">
            <a:avLst/>
          </a:prstGeom>
          <a:noFill/>
        </p:spPr>
        <p:txBody>
          <a:bodyPr wrap="square" rtlCol="0">
            <a:spAutoFit/>
          </a:bodyPr>
          <a:lstStyle/>
          <a:p>
            <a:r>
              <a:rPr kumimoji="1" lang="ja-JP" altLang="en-US" sz="1400" b="1" dirty="0">
                <a:latin typeface="BIZ UDゴシック" panose="020B0400000000000000" pitchFamily="49" charset="-128"/>
                <a:ea typeface="BIZ UDゴシック" panose="020B0400000000000000" pitchFamily="49" charset="-128"/>
                <a:cs typeface="Meiryo" charset="-128"/>
              </a:rPr>
              <a:t>スマートフォンで</a:t>
            </a:r>
            <a:endParaRPr kumimoji="1"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撮影できます。</a:t>
            </a:r>
            <a:endParaRPr kumimoji="1" lang="ja-JP" altLang="en-US" sz="1400" b="1" dirty="0">
              <a:latin typeface="BIZ UDゴシック" panose="020B0400000000000000" pitchFamily="49" charset="-128"/>
              <a:ea typeface="BIZ UDゴシック" panose="020B0400000000000000" pitchFamily="49" charset="-128"/>
              <a:cs typeface="Meiryo" charset="-128"/>
            </a:endParaRPr>
          </a:p>
        </p:txBody>
      </p:sp>
      <p:sp>
        <p:nvSpPr>
          <p:cNvPr id="29" name="object 11">
            <a:extLst>
              <a:ext uri="{FF2B5EF4-FFF2-40B4-BE49-F238E27FC236}">
                <a16:creationId xmlns:a16="http://schemas.microsoft.com/office/drawing/2014/main" id="{7A2B285D-B0AD-4A49-9E70-BDBA3D24E465}"/>
              </a:ext>
            </a:extLst>
          </p:cNvPr>
          <p:cNvSpPr txBox="1"/>
          <p:nvPr/>
        </p:nvSpPr>
        <p:spPr>
          <a:xfrm>
            <a:off x="4164004" y="3670386"/>
            <a:ext cx="688847" cy="505267"/>
          </a:xfrm>
          <a:prstGeom prst="rect">
            <a:avLst/>
          </a:prstGeom>
        </p:spPr>
        <p:txBody>
          <a:bodyPr vert="horz" wrap="square" lIns="0" tIns="12700" rIns="0" bIns="0" rtlCol="0">
            <a:spAutoFit/>
          </a:bodyPr>
          <a:lstStyle/>
          <a:p>
            <a:pPr marL="12700">
              <a:lnSpc>
                <a:spcPct val="100000"/>
              </a:lnSpc>
              <a:spcBef>
                <a:spcPts val="100"/>
              </a:spcBef>
            </a:pPr>
            <a:r>
              <a:rPr sz="3200" b="1" dirty="0">
                <a:solidFill>
                  <a:srgbClr val="009650"/>
                </a:solidFill>
                <a:latin typeface="BIZ UDゴシック" panose="020B0400000000000000" pitchFamily="49" charset="-128"/>
                <a:ea typeface="BIZ UDゴシック" panose="020B0400000000000000" pitchFamily="49" charset="-128"/>
                <a:cs typeface="Meiryo" charset="-128"/>
              </a:rPr>
              <a:t>＋</a:t>
            </a:r>
          </a:p>
        </p:txBody>
      </p:sp>
      <p:pic>
        <p:nvPicPr>
          <p:cNvPr id="30" name="図 29"/>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578987" y="3055378"/>
            <a:ext cx="1260000" cy="1690361"/>
          </a:xfrm>
          <a:prstGeom prst="rect">
            <a:avLst/>
          </a:prstGeom>
        </p:spPr>
      </p:pic>
      <p:pic>
        <p:nvPicPr>
          <p:cNvPr id="31" name="図 30">
            <a:extLst>
              <a:ext uri="{FF2B5EF4-FFF2-40B4-BE49-F238E27FC236}">
                <a16:creationId xmlns:a16="http://schemas.microsoft.com/office/drawing/2014/main" id="{86413367-6B81-4B55-955A-580D14A123F9}"/>
              </a:ext>
            </a:extLst>
          </p:cNvPr>
          <p:cNvPicPr>
            <a:picLocks noChangeAspect="1"/>
          </p:cNvPicPr>
          <p:nvPr/>
        </p:nvPicPr>
        <p:blipFill>
          <a:blip r:embed="rId5"/>
          <a:stretch>
            <a:fillRect/>
          </a:stretch>
        </p:blipFill>
        <p:spPr>
          <a:xfrm>
            <a:off x="463429" y="3044337"/>
            <a:ext cx="1240811" cy="1293944"/>
          </a:xfrm>
          <a:prstGeom prst="rect">
            <a:avLst/>
          </a:prstGeom>
        </p:spPr>
      </p:pic>
      <p:pic>
        <p:nvPicPr>
          <p:cNvPr id="17" name="図 16">
            <a:extLst>
              <a:ext uri="{FF2B5EF4-FFF2-40B4-BE49-F238E27FC236}">
                <a16:creationId xmlns:a16="http://schemas.microsoft.com/office/drawing/2014/main" id="{D1878B50-0A2E-45CA-9439-4A22033C9251}"/>
              </a:ext>
            </a:extLst>
          </p:cNvPr>
          <p:cNvPicPr>
            <a:picLocks noChangeAspect="1"/>
          </p:cNvPicPr>
          <p:nvPr/>
        </p:nvPicPr>
        <p:blipFill>
          <a:blip r:embed="rId6"/>
          <a:stretch>
            <a:fillRect/>
          </a:stretch>
        </p:blipFill>
        <p:spPr>
          <a:xfrm>
            <a:off x="982550" y="3598724"/>
            <a:ext cx="1130782" cy="1572676"/>
          </a:xfrm>
          <a:prstGeom prst="rect">
            <a:avLst/>
          </a:prstGeom>
        </p:spPr>
      </p:pic>
      <p:sp>
        <p:nvSpPr>
          <p:cNvPr id="6" name="四角形: 角を丸くする 5">
            <a:extLst>
              <a:ext uri="{FF2B5EF4-FFF2-40B4-BE49-F238E27FC236}">
                <a16:creationId xmlns:a16="http://schemas.microsoft.com/office/drawing/2014/main" id="{9E033DB6-E1E7-4073-B4A8-C2DB3A1EC2DD}"/>
              </a:ext>
            </a:extLst>
          </p:cNvPr>
          <p:cNvSpPr/>
          <p:nvPr/>
        </p:nvSpPr>
        <p:spPr>
          <a:xfrm>
            <a:off x="1505925" y="3151067"/>
            <a:ext cx="350116" cy="315529"/>
          </a:xfrm>
          <a:prstGeom prst="roundRect">
            <a:avLst/>
          </a:prstGeom>
          <a:solidFill>
            <a:srgbClr val="329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BIZ UDゴシック" panose="020B0400000000000000" pitchFamily="49" charset="-128"/>
                <a:ea typeface="BIZ UDゴシック" panose="020B0400000000000000" pitchFamily="49" charset="-128"/>
              </a:rPr>
              <a:t>ａ</a:t>
            </a:r>
            <a:endParaRPr kumimoji="1" lang="ja-JP" altLang="en-US" b="1" dirty="0">
              <a:latin typeface="BIZ UDゴシック" panose="020B0400000000000000" pitchFamily="49" charset="-128"/>
              <a:ea typeface="BIZ UDゴシック" panose="020B0400000000000000" pitchFamily="49" charset="-128"/>
            </a:endParaRPr>
          </a:p>
        </p:txBody>
      </p:sp>
      <p:sp>
        <p:nvSpPr>
          <p:cNvPr id="35" name="四角形: 角を丸くする 34">
            <a:extLst>
              <a:ext uri="{FF2B5EF4-FFF2-40B4-BE49-F238E27FC236}">
                <a16:creationId xmlns:a16="http://schemas.microsoft.com/office/drawing/2014/main" id="{B424F99E-A0D1-40DC-93FA-51DD5E17061A}"/>
              </a:ext>
            </a:extLst>
          </p:cNvPr>
          <p:cNvSpPr/>
          <p:nvPr/>
        </p:nvSpPr>
        <p:spPr>
          <a:xfrm>
            <a:off x="846149" y="4408779"/>
            <a:ext cx="350116" cy="315529"/>
          </a:xfrm>
          <a:prstGeom prst="roundRect">
            <a:avLst/>
          </a:prstGeom>
          <a:solidFill>
            <a:srgbClr val="329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latin typeface="BIZ UDゴシック" panose="020B0400000000000000" pitchFamily="49" charset="-128"/>
                <a:ea typeface="BIZ UDゴシック" panose="020B0400000000000000" pitchFamily="49" charset="-128"/>
              </a:rPr>
              <a:t>b</a:t>
            </a:r>
            <a:endParaRPr kumimoji="1" lang="ja-JP" altLang="en-US" b="1" dirty="0">
              <a:latin typeface="BIZ UDゴシック" panose="020B0400000000000000" pitchFamily="49" charset="-128"/>
              <a:ea typeface="BIZ UDゴシック" panose="020B0400000000000000" pitchFamily="49" charset="-128"/>
            </a:endParaRPr>
          </a:p>
        </p:txBody>
      </p:sp>
      <p:grpSp>
        <p:nvGrpSpPr>
          <p:cNvPr id="36" name="図形グループ 9">
            <a:extLst>
              <a:ext uri="{FF2B5EF4-FFF2-40B4-BE49-F238E27FC236}">
                <a16:creationId xmlns:a16="http://schemas.microsoft.com/office/drawing/2014/main" id="{C989F186-00EE-44D7-968C-0779F488C731}"/>
              </a:ext>
            </a:extLst>
          </p:cNvPr>
          <p:cNvGrpSpPr/>
          <p:nvPr/>
        </p:nvGrpSpPr>
        <p:grpSpPr>
          <a:xfrm>
            <a:off x="6195316" y="4157785"/>
            <a:ext cx="2340000" cy="360000"/>
            <a:chOff x="6195316" y="4329273"/>
            <a:chExt cx="2340000" cy="360000"/>
          </a:xfrm>
        </p:grpSpPr>
        <p:sp>
          <p:nvSpPr>
            <p:cNvPr id="37" name="正方形/長方形 36">
              <a:extLst>
                <a:ext uri="{FF2B5EF4-FFF2-40B4-BE49-F238E27FC236}">
                  <a16:creationId xmlns:a16="http://schemas.microsoft.com/office/drawing/2014/main" id="{0C2F7A20-7DE8-426F-BC1B-6E66B4A314B1}"/>
                </a:ext>
              </a:extLst>
            </p:cNvPr>
            <p:cNvSpPr/>
            <p:nvPr/>
          </p:nvSpPr>
          <p:spPr>
            <a:xfrm>
              <a:off x="6195316" y="4329273"/>
              <a:ext cx="2340000" cy="36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38" name="正方形/長方形 37">
              <a:extLst>
                <a:ext uri="{FF2B5EF4-FFF2-40B4-BE49-F238E27FC236}">
                  <a16:creationId xmlns:a16="http://schemas.microsoft.com/office/drawing/2014/main" id="{3760DDFE-3765-44B9-A412-E7DC7869A239}"/>
                </a:ext>
              </a:extLst>
            </p:cNvPr>
            <p:cNvSpPr/>
            <p:nvPr/>
          </p:nvSpPr>
          <p:spPr>
            <a:xfrm>
              <a:off x="7992813" y="4329273"/>
              <a:ext cx="540000" cy="360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grpSp>
      <p:sp>
        <p:nvSpPr>
          <p:cNvPr id="39" name="テキスト ボックス 38">
            <a:extLst>
              <a:ext uri="{FF2B5EF4-FFF2-40B4-BE49-F238E27FC236}">
                <a16:creationId xmlns:a16="http://schemas.microsoft.com/office/drawing/2014/main" id="{DF07FCA7-C833-4F86-B377-AF071D03FEB3}"/>
              </a:ext>
            </a:extLst>
          </p:cNvPr>
          <p:cNvSpPr txBox="1"/>
          <p:nvPr/>
        </p:nvSpPr>
        <p:spPr>
          <a:xfrm>
            <a:off x="6007584" y="2239344"/>
            <a:ext cx="2880000" cy="3354765"/>
          </a:xfrm>
          <a:prstGeom prst="rect">
            <a:avLst/>
          </a:prstGeom>
          <a:noFill/>
        </p:spPr>
        <p:txBody>
          <a:bodyPr wrap="square" rtlCol="0">
            <a:spAutoFit/>
          </a:bodyPr>
          <a:lstStyle/>
          <a:p>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その</a:t>
            </a: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１</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マイナンバーカードのウェブ</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サイトから手書き用の</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交付申請書と封筒をダウン</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ロードして必要事項を記入し、</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latin typeface="BIZ UDゴシック" panose="020B0400000000000000" pitchFamily="49" charset="-128"/>
                <a:ea typeface="BIZ UDゴシック" panose="020B0400000000000000" pitchFamily="49" charset="-128"/>
                <a:cs typeface="Meiryo" charset="-128"/>
              </a:rPr>
              <a:t>郵便で申請することができます。</a:t>
            </a:r>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dirty="0">
                <a:solidFill>
                  <a:srgbClr val="FF0000"/>
                </a:solidFill>
                <a:latin typeface="BIZ UDゴシック" panose="020B0400000000000000" pitchFamily="49" charset="-128"/>
                <a:ea typeface="BIZ UDゴシック" panose="020B0400000000000000" pitchFamily="49" charset="-128"/>
                <a:cs typeface="Meiryo" charset="-128"/>
              </a:rPr>
              <a:t>顔写真の貼り付けと</a:t>
            </a:r>
            <a:endParaRPr lang="en-US" altLang="ja-JP" sz="1400" dirty="0">
              <a:solidFill>
                <a:srgbClr val="FF0000"/>
              </a:solidFill>
              <a:latin typeface="BIZ UDゴシック" panose="020B0400000000000000" pitchFamily="49" charset="-128"/>
              <a:ea typeface="BIZ UDゴシック" panose="020B0400000000000000" pitchFamily="49" charset="-128"/>
              <a:cs typeface="Meiryo" charset="-128"/>
            </a:endParaRPr>
          </a:p>
          <a:p>
            <a:r>
              <a:rPr lang="ja-JP" altLang="en-US" sz="1400" dirty="0">
                <a:solidFill>
                  <a:srgbClr val="FF0000"/>
                </a:solidFill>
                <a:latin typeface="BIZ UDゴシック" panose="020B0400000000000000" pitchFamily="49" charset="-128"/>
                <a:ea typeface="BIZ UDゴシック" panose="020B0400000000000000" pitchFamily="49" charset="-128"/>
                <a:cs typeface="Meiryo" charset="-128"/>
              </a:rPr>
              <a:t>マイナンバーの記入が必要</a:t>
            </a:r>
            <a:r>
              <a:rPr lang="ja-JP" altLang="en-US" sz="1400" dirty="0">
                <a:latin typeface="BIZ UDゴシック" panose="020B0400000000000000" pitchFamily="49" charset="-128"/>
                <a:ea typeface="BIZ UDゴシック" panose="020B0400000000000000" pitchFamily="49" charset="-128"/>
                <a:cs typeface="Meiryo" charset="-128"/>
              </a:rPr>
              <a:t>です。</a:t>
            </a:r>
          </a:p>
          <a:p>
            <a:endParaRPr lang="en-US" altLang="ja-JP" sz="1400" dirty="0">
              <a:latin typeface="BIZ UDゴシック" panose="020B0400000000000000" pitchFamily="49" charset="-128"/>
              <a:ea typeface="BIZ UDゴシック" panose="020B0400000000000000" pitchFamily="49" charset="-128"/>
              <a:cs typeface="Meiryo" charset="-128"/>
            </a:endParaRPr>
          </a:p>
          <a:p>
            <a:r>
              <a:rPr lang="en-US" altLang="ja-JP" sz="1200" b="1" dirty="0">
                <a:latin typeface="BIZ UDゴシック" panose="020B0400000000000000" pitchFamily="49" charset="-128"/>
                <a:ea typeface="BIZ UDゴシック" panose="020B0400000000000000" pitchFamily="49" charset="-128"/>
                <a:cs typeface="Meiryo" charset="-128"/>
              </a:rPr>
              <a:t>  </a:t>
            </a:r>
            <a:r>
              <a:rPr lang="ja-JP" altLang="en-US" sz="1100" b="1" dirty="0">
                <a:latin typeface="BIZ UDゴシック" panose="020B0400000000000000" pitchFamily="49" charset="-128"/>
                <a:ea typeface="BIZ UDゴシック" panose="020B0400000000000000" pitchFamily="49" charset="-128"/>
                <a:cs typeface="Meiryo" charset="-128"/>
              </a:rPr>
              <a:t>マイナンバーカード郵便</a:t>
            </a:r>
            <a:r>
              <a:rPr lang="en-US" altLang="ja-JP" sz="1100" b="1" dirty="0">
                <a:latin typeface="BIZ UDゴシック" panose="020B0400000000000000" pitchFamily="49" charset="-128"/>
                <a:ea typeface="BIZ UDゴシック" panose="020B0400000000000000" pitchFamily="49" charset="-128"/>
                <a:cs typeface="Meiryo" charset="-128"/>
              </a:rPr>
              <a:t>   </a:t>
            </a:r>
            <a:r>
              <a:rPr lang="ja-JP" altLang="en-US" sz="1100" b="1" dirty="0">
                <a:latin typeface="BIZ UDゴシック" panose="020B0400000000000000" pitchFamily="49" charset="-128"/>
                <a:ea typeface="BIZ UDゴシック" panose="020B0400000000000000" pitchFamily="49" charset="-128"/>
                <a:cs typeface="Meiryo" charset="-128"/>
              </a:rPr>
              <a:t>　</a:t>
            </a:r>
            <a:r>
              <a:rPr lang="ja-JP" altLang="en-US" sz="1100" b="1" dirty="0">
                <a:solidFill>
                  <a:schemeClr val="bg1"/>
                </a:solidFill>
                <a:latin typeface="BIZ UDゴシック" panose="020B0400000000000000" pitchFamily="49" charset="-128"/>
                <a:ea typeface="BIZ UDゴシック" panose="020B0400000000000000" pitchFamily="49" charset="-128"/>
                <a:cs typeface="Meiryo" charset="-128"/>
              </a:rPr>
              <a:t>検索</a:t>
            </a:r>
            <a:endParaRPr lang="en-US" altLang="ja-JP" sz="1100" b="1" dirty="0">
              <a:solidFill>
                <a:schemeClr val="bg1"/>
              </a:solidFill>
              <a:latin typeface="BIZ UDゴシック" panose="020B0400000000000000" pitchFamily="49" charset="-128"/>
              <a:ea typeface="BIZ UDゴシック" panose="020B0400000000000000" pitchFamily="49" charset="-128"/>
              <a:cs typeface="Meiryo" charset="-128"/>
            </a:endParaRPr>
          </a:p>
          <a:p>
            <a:endParaRPr lang="en-US" altLang="ja-JP" sz="1400" b="1" dirty="0">
              <a:latin typeface="BIZ UDゴシック" panose="020B0400000000000000" pitchFamily="49" charset="-128"/>
              <a:ea typeface="BIZ UDゴシック" panose="020B0400000000000000" pitchFamily="49" charset="-128"/>
              <a:cs typeface="Meiryo" charset="-128"/>
            </a:endParaRPr>
          </a:p>
          <a:p>
            <a:r>
              <a:rPr lang="ja-JP" altLang="en-US" sz="1400" b="1" dirty="0">
                <a:solidFill>
                  <a:srgbClr val="009650"/>
                </a:solidFill>
                <a:latin typeface="BIZ UDゴシック" panose="020B0400000000000000" pitchFamily="49" charset="-128"/>
                <a:ea typeface="BIZ UDゴシック" panose="020B0400000000000000" pitchFamily="49" charset="-128"/>
                <a:cs typeface="Meiryo" charset="-128"/>
              </a:rPr>
              <a:t>その</a:t>
            </a:r>
            <a:r>
              <a:rPr lang="ja-JP" altLang="en-US" sz="1600" b="1" dirty="0">
                <a:solidFill>
                  <a:srgbClr val="009650"/>
                </a:solidFill>
                <a:latin typeface="BIZ UDゴシック" panose="020B0400000000000000" pitchFamily="49" charset="-128"/>
                <a:ea typeface="BIZ UDゴシック" panose="020B0400000000000000" pitchFamily="49" charset="-128"/>
                <a:cs typeface="Meiryo" charset="-128"/>
              </a:rPr>
              <a:t>２</a:t>
            </a:r>
            <a:endParaRPr lang="en-US" altLang="ja-JP" sz="16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1400" dirty="0">
                <a:latin typeface="BIZ UDゴシック" panose="020B0400000000000000" pitchFamily="49" charset="-128"/>
                <a:ea typeface="BIZ UDゴシック" panose="020B0400000000000000" pitchFamily="49" charset="-128"/>
                <a:cs typeface="Meiryo" charset="-128"/>
              </a:rPr>
              <a:t>お住まいの</a:t>
            </a:r>
            <a:r>
              <a:rPr lang="ja-JP" altLang="en-US" sz="1400" dirty="0">
                <a:solidFill>
                  <a:srgbClr val="FF0000"/>
                </a:solidFill>
                <a:latin typeface="BIZ UDゴシック" panose="020B0400000000000000" pitchFamily="49" charset="-128"/>
                <a:ea typeface="BIZ UDゴシック" panose="020B0400000000000000" pitchFamily="49" charset="-128"/>
                <a:cs typeface="Meiryo" charset="-128"/>
              </a:rPr>
              <a:t>市区町村窓口で、</a:t>
            </a:r>
            <a:endParaRPr lang="en-US" altLang="ja-JP" sz="1400" dirty="0">
              <a:solidFill>
                <a:srgbClr val="FF0000"/>
              </a:solidFill>
              <a:latin typeface="BIZ UDゴシック" panose="020B0400000000000000" pitchFamily="49" charset="-128"/>
              <a:ea typeface="BIZ UDゴシック" panose="020B0400000000000000" pitchFamily="49" charset="-128"/>
              <a:cs typeface="Meiryo" charset="-128"/>
            </a:endParaRPr>
          </a:p>
          <a:p>
            <a:r>
              <a:rPr lang="ja-JP" altLang="en-US" sz="1400" dirty="0">
                <a:solidFill>
                  <a:srgbClr val="FF0000"/>
                </a:solidFill>
                <a:latin typeface="BIZ UDゴシック" panose="020B0400000000000000" pitchFamily="49" charset="-128"/>
                <a:ea typeface="BIZ UDゴシック" panose="020B0400000000000000" pitchFamily="49" charset="-128"/>
                <a:cs typeface="Meiryo" charset="-128"/>
              </a:rPr>
              <a:t>再発行してもらえます。</a:t>
            </a:r>
            <a:endParaRPr lang="en-US" altLang="ja-JP" sz="1400" dirty="0">
              <a:solidFill>
                <a:srgbClr val="FF0000"/>
              </a:solidFill>
              <a:latin typeface="BIZ UDゴシック" panose="020B0400000000000000" pitchFamily="49" charset="-128"/>
              <a:ea typeface="BIZ UDゴシック" panose="020B0400000000000000" pitchFamily="49" charset="-128"/>
              <a:cs typeface="Meiryo" charset="-128"/>
            </a:endParaRPr>
          </a:p>
          <a:p>
            <a:r>
              <a:rPr lang="ja-JP" altLang="en-US" sz="1400" dirty="0">
                <a:solidFill>
                  <a:srgbClr val="FF0000"/>
                </a:solidFill>
                <a:latin typeface="BIZ UDゴシック" panose="020B0400000000000000" pitchFamily="49" charset="-128"/>
                <a:ea typeface="BIZ UDゴシック" panose="020B0400000000000000" pitchFamily="49" charset="-128"/>
                <a:cs typeface="Meiryo" charset="-128"/>
              </a:rPr>
              <a:t>本人確認書類が必要です。</a:t>
            </a:r>
            <a:endParaRPr lang="ja-JP" altLang="en-US" sz="1400" dirty="0">
              <a:latin typeface="BIZ UDゴシック" panose="020B0400000000000000" pitchFamily="49" charset="-128"/>
              <a:ea typeface="BIZ UDゴシック" panose="020B0400000000000000" pitchFamily="49" charset="-128"/>
              <a:cs typeface="Meiryo" charset="-128"/>
            </a:endParaRPr>
          </a:p>
        </p:txBody>
      </p:sp>
      <p:sp>
        <p:nvSpPr>
          <p:cNvPr id="41" name="正方形/長方形 40">
            <a:extLst>
              <a:ext uri="{FF2B5EF4-FFF2-40B4-BE49-F238E27FC236}">
                <a16:creationId xmlns:a16="http://schemas.microsoft.com/office/drawing/2014/main" id="{0F142826-4185-4F18-B089-449ACCCD9BED}"/>
              </a:ext>
            </a:extLst>
          </p:cNvPr>
          <p:cNvSpPr/>
          <p:nvPr/>
        </p:nvSpPr>
        <p:spPr>
          <a:xfrm>
            <a:off x="6113895" y="1292476"/>
            <a:ext cx="2520000" cy="1015663"/>
          </a:xfrm>
          <a:prstGeom prst="rect">
            <a:avLst/>
          </a:prstGeom>
        </p:spPr>
        <p:txBody>
          <a:bodyPr>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交付申請書を</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持っていないときは</a:t>
            </a:r>
            <a:endParaRPr lang="en-US" altLang="ja-JP" sz="2000" b="1" dirty="0">
              <a:solidFill>
                <a:srgbClr val="009650"/>
              </a:solidFill>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どうすればいいの？</a:t>
            </a:r>
          </a:p>
        </p:txBody>
      </p:sp>
      <p:sp>
        <p:nvSpPr>
          <p:cNvPr id="26" name="テキスト ボックス 25"/>
          <p:cNvSpPr txBox="1"/>
          <p:nvPr/>
        </p:nvSpPr>
        <p:spPr>
          <a:xfrm>
            <a:off x="484521" y="4907480"/>
            <a:ext cx="2065672" cy="1384995"/>
          </a:xfrm>
          <a:prstGeom prst="rect">
            <a:avLst/>
          </a:prstGeom>
          <a:solidFill>
            <a:schemeClr val="bg1"/>
          </a:solidFill>
        </p:spPr>
        <p:txBody>
          <a:bodyPr wrap="square" rtlCol="0">
            <a:spAutoFit/>
          </a:bodyPr>
          <a:lstStyle/>
          <a:p>
            <a:r>
              <a:rPr lang="ja-JP" altLang="en-US" sz="1400" b="1" dirty="0">
                <a:latin typeface="BIZ UDゴシック" panose="020B0400000000000000" pitchFamily="49" charset="-128"/>
                <a:ea typeface="BIZ UDゴシック" panose="020B0400000000000000" pitchFamily="49" charset="-128"/>
              </a:rPr>
              <a:t>ご自宅に郵送されています。現在はｂの交付申請書が使われていますが、氏名・住所に変更がなければ、ａの</a:t>
            </a:r>
            <a:endParaRPr lang="en-US" altLang="ja-JP" sz="1400" b="1" dirty="0">
              <a:latin typeface="BIZ UDゴシック" panose="020B0400000000000000" pitchFamily="49" charset="-128"/>
              <a:ea typeface="BIZ UDゴシック" panose="020B0400000000000000" pitchFamily="49" charset="-128"/>
            </a:endParaRPr>
          </a:p>
          <a:p>
            <a:r>
              <a:rPr lang="ja-JP" altLang="en-US" sz="1400" b="1" dirty="0">
                <a:latin typeface="BIZ UDゴシック" panose="020B0400000000000000" pitchFamily="49" charset="-128"/>
                <a:ea typeface="BIZ UDゴシック" panose="020B0400000000000000" pitchFamily="49" charset="-128"/>
              </a:rPr>
              <a:t>交付申請書も使えます。</a:t>
            </a:r>
            <a:endParaRPr kumimoji="1" lang="ja-JP" altLang="en-US" sz="1400" b="1" dirty="0">
              <a:latin typeface="BIZ UDゴシック" panose="020B0400000000000000" pitchFamily="49" charset="-128"/>
              <a:ea typeface="BIZ UDゴシック" panose="020B0400000000000000" pitchFamily="49" charset="-128"/>
            </a:endParaRPr>
          </a:p>
        </p:txBody>
      </p:sp>
      <p:sp>
        <p:nvSpPr>
          <p:cNvPr id="11" name="テキスト ボックス 10">
            <a:extLst>
              <a:ext uri="{FF2B5EF4-FFF2-40B4-BE49-F238E27FC236}">
                <a16:creationId xmlns:a16="http://schemas.microsoft.com/office/drawing/2014/main" id="{3999BE41-0B16-4B43-9803-4DA9044387CE}"/>
              </a:ext>
            </a:extLst>
          </p:cNvPr>
          <p:cNvSpPr txBox="1"/>
          <p:nvPr/>
        </p:nvSpPr>
        <p:spPr>
          <a:xfrm>
            <a:off x="6037936" y="5594090"/>
            <a:ext cx="2671918" cy="830997"/>
          </a:xfrm>
          <a:prstGeom prst="rect">
            <a:avLst/>
          </a:prstGeom>
          <a:noFill/>
        </p:spPr>
        <p:txBody>
          <a:bodyPr wrap="square" rtlCol="0">
            <a:spAutoFit/>
          </a:bodyPr>
          <a:lstStyle/>
          <a:p>
            <a:pPr marL="147600" indent="-147600"/>
            <a:r>
              <a:rPr kumimoji="1" lang="en-US" altLang="ja-JP" sz="1200" spc="-140" dirty="0">
                <a:latin typeface="BIZ UDゴシック" panose="020B0400000000000000" pitchFamily="49" charset="-128"/>
                <a:ea typeface="BIZ UDゴシック" panose="020B0400000000000000" pitchFamily="49" charset="-128"/>
              </a:rPr>
              <a:t>※</a:t>
            </a:r>
            <a:r>
              <a:rPr kumimoji="1" lang="ja-JP" altLang="en-US" sz="1200" spc="-140" dirty="0">
                <a:latin typeface="BIZ UDゴシック" panose="020B0400000000000000" pitchFamily="49" charset="-128"/>
                <a:ea typeface="BIZ UDゴシック" panose="020B0400000000000000" pitchFamily="49" charset="-128"/>
              </a:rPr>
              <a:t> お手持ちの交付申請書記載の住所から引越していた場合は、お手持ちの交付申請書は使えません。市区町村窓口にお問合わせください。</a:t>
            </a:r>
          </a:p>
        </p:txBody>
      </p:sp>
    </p:spTree>
    <p:extLst>
      <p:ext uri="{BB962C8B-B14F-4D97-AF65-F5344CB8AC3E}">
        <p14:creationId xmlns:p14="http://schemas.microsoft.com/office/powerpoint/2010/main" val="3686726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p:cNvSpPr/>
          <p:nvPr/>
        </p:nvSpPr>
        <p:spPr>
          <a:xfrm>
            <a:off x="1868342" y="1937470"/>
            <a:ext cx="6840000" cy="988227"/>
          </a:xfrm>
          <a:prstGeom prst="rect">
            <a:avLst/>
          </a:prstGeom>
          <a:solidFill>
            <a:srgbClr val="FFFFCC"/>
          </a:solidFill>
          <a:ln>
            <a:solidFill>
              <a:srgbClr val="00965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2" name="正方形/長方形 21"/>
          <p:cNvSpPr/>
          <p:nvPr/>
        </p:nvSpPr>
        <p:spPr>
          <a:xfrm>
            <a:off x="617899" y="1772709"/>
            <a:ext cx="3876680" cy="425395"/>
          </a:xfrm>
          <a:prstGeom prst="rect">
            <a:avLst/>
          </a:prstGeom>
          <a:solidFill>
            <a:srgbClr val="0096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6" name="正方形/長方形 5"/>
          <p:cNvSpPr/>
          <p:nvPr/>
        </p:nvSpPr>
        <p:spPr>
          <a:xfrm>
            <a:off x="1873140" y="3274586"/>
            <a:ext cx="6840000" cy="1902159"/>
          </a:xfrm>
          <a:prstGeom prst="rect">
            <a:avLst/>
          </a:prstGeom>
          <a:solidFill>
            <a:srgbClr val="FFFFCC"/>
          </a:solidFill>
          <a:ln>
            <a:solidFill>
              <a:srgbClr val="00965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7" name="正方形/長方形 6"/>
          <p:cNvSpPr/>
          <p:nvPr/>
        </p:nvSpPr>
        <p:spPr>
          <a:xfrm>
            <a:off x="622696" y="3109826"/>
            <a:ext cx="3875333" cy="422160"/>
          </a:xfrm>
          <a:prstGeom prst="rect">
            <a:avLst/>
          </a:prstGeom>
          <a:solidFill>
            <a:srgbClr val="0096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 name="タイトル 1"/>
          <p:cNvSpPr>
            <a:spLocks noGrp="1"/>
          </p:cNvSpPr>
          <p:nvPr>
            <p:ph type="ctrTitle"/>
          </p:nvPr>
        </p:nvSpPr>
        <p:spPr>
          <a:xfrm>
            <a:off x="1801656" y="246303"/>
            <a:ext cx="5794680" cy="978729"/>
          </a:xfrm>
        </p:spPr>
        <p:txBody>
          <a:bodyPr wrap="square">
            <a:spAutoFit/>
          </a:bodyPr>
          <a:lstStyle/>
          <a:p>
            <a:r>
              <a:rPr lang="ja-JP" altLang="en-US" dirty="0">
                <a:latin typeface="BIZ UDゴシック" panose="020B0400000000000000" pitchFamily="49" charset="-128"/>
                <a:ea typeface="BIZ UDゴシック" panose="020B0400000000000000" pitchFamily="49" charset="-128"/>
              </a:rPr>
              <a:t>マイナンバーカードの</a:t>
            </a:r>
            <a:br>
              <a:rPr lang="en-US" altLang="ja-JP" dirty="0">
                <a:latin typeface="BIZ UDゴシック" panose="020B0400000000000000" pitchFamily="49" charset="-128"/>
                <a:ea typeface="BIZ UDゴシック" panose="020B0400000000000000" pitchFamily="49" charset="-128"/>
              </a:rPr>
            </a:br>
            <a:r>
              <a:rPr lang="ja-JP" altLang="en-US" dirty="0">
                <a:latin typeface="BIZ UDゴシック" panose="020B0400000000000000" pitchFamily="49" charset="-128"/>
                <a:ea typeface="BIZ UDゴシック" panose="020B0400000000000000" pitchFamily="49" charset="-128"/>
              </a:rPr>
              <a:t>申請から受け取りまでの流れ</a:t>
            </a:r>
          </a:p>
        </p:txBody>
      </p:sp>
      <p:sp>
        <p:nvSpPr>
          <p:cNvPr id="3" name="サブタイトル 2"/>
          <p:cNvSpPr>
            <a:spLocks noGrp="1"/>
          </p:cNvSpPr>
          <p:nvPr>
            <p:ph type="subTitle" idx="1"/>
          </p:nvPr>
        </p:nvSpPr>
        <p:spPr>
          <a:xfrm>
            <a:off x="507804" y="1395674"/>
            <a:ext cx="8280000" cy="548495"/>
          </a:xfrm>
        </p:spPr>
        <p:txBody>
          <a:bodyPr>
            <a:noAutofit/>
          </a:bodyPr>
          <a:lstStyle/>
          <a:p>
            <a:r>
              <a:rPr lang="ja-JP" altLang="en-US" dirty="0">
                <a:latin typeface="BIZ UDゴシック" panose="020B0400000000000000" pitchFamily="49" charset="-128"/>
                <a:ea typeface="BIZ UDゴシック" panose="020B0400000000000000" pitchFamily="49" charset="-128"/>
              </a:rPr>
              <a:t>次ページから、以下の順番で操作のご説明をします。</a:t>
            </a:r>
          </a:p>
        </p:txBody>
      </p:sp>
      <p:sp>
        <p:nvSpPr>
          <p:cNvPr id="4" name="Title 1"/>
          <p:cNvSpPr txBox="1">
            <a:spLocks/>
          </p:cNvSpPr>
          <p:nvPr/>
        </p:nvSpPr>
        <p:spPr>
          <a:xfrm>
            <a:off x="540000" y="490435"/>
            <a:ext cx="877163" cy="646331"/>
          </a:xfrm>
          <a:prstGeom prst="rect">
            <a:avLst/>
          </a:prstGeom>
        </p:spPr>
        <p:txBody>
          <a:bodyPr vert="horz" wrap="none" lIns="91440" tIns="45720" rIns="91440" bIns="45720" rtlCol="0" anchor="ctr" anchorCtr="0">
            <a:spAutoFit/>
          </a:bodyPr>
          <a:lstStyle>
            <a:lvl1pPr algn="l" defTabSz="914400" rtl="0" eaLnBrk="1" latinLnBrk="0" hangingPunct="1">
              <a:lnSpc>
                <a:spcPct val="90000"/>
              </a:lnSpc>
              <a:spcBef>
                <a:spcPct val="0"/>
              </a:spcBef>
              <a:buNone/>
              <a:defRPr kumimoji="1" sz="3200" b="1" i="0" kern="1200">
                <a:solidFill>
                  <a:srgbClr val="009650"/>
                </a:solidFill>
                <a:latin typeface="Meiryo" charset="-128"/>
                <a:ea typeface="Meiryo" charset="-128"/>
                <a:cs typeface="Meiryo" charset="-128"/>
              </a:defRPr>
            </a:lvl1pPr>
          </a:lstStyle>
          <a:p>
            <a:pPr algn="l">
              <a:lnSpc>
                <a:spcPct val="100000"/>
              </a:lnSpc>
            </a:pPr>
            <a:r>
              <a:rPr lang="en-US" altLang="ja-JP" sz="3600" dirty="0">
                <a:latin typeface="BIZ UDゴシック" panose="020B0400000000000000" pitchFamily="49" charset="-128"/>
                <a:ea typeface="BIZ UDゴシック" panose="020B0400000000000000" pitchFamily="49" charset="-128"/>
              </a:rPr>
              <a:t>1-F</a:t>
            </a:r>
            <a:endParaRPr lang="en-US" sz="3600" dirty="0">
              <a:latin typeface="BIZ UDゴシック" panose="020B0400000000000000" pitchFamily="49" charset="-128"/>
              <a:ea typeface="BIZ UDゴシック" panose="020B0400000000000000" pitchFamily="49" charset="-128"/>
            </a:endParaRPr>
          </a:p>
        </p:txBody>
      </p:sp>
      <p:sp>
        <p:nvSpPr>
          <p:cNvPr id="5" name="テキスト ボックス 4"/>
          <p:cNvSpPr txBox="1"/>
          <p:nvPr/>
        </p:nvSpPr>
        <p:spPr>
          <a:xfrm>
            <a:off x="1863820" y="2192840"/>
            <a:ext cx="6840000" cy="707886"/>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❶</a:t>
            </a:r>
            <a:r>
              <a:rPr lang="ja-JP" altLang="en-US" sz="2000" b="1" dirty="0">
                <a:latin typeface="BIZ UDゴシック" panose="020B0400000000000000" pitchFamily="49" charset="-128"/>
                <a:ea typeface="BIZ UDゴシック" panose="020B0400000000000000" pitchFamily="49" charset="-128"/>
                <a:cs typeface="Meiryo" charset="-128"/>
              </a:rPr>
              <a:t>　証明用写真撮影アプリのインストール</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❷</a:t>
            </a:r>
            <a:r>
              <a:rPr lang="ja-JP" altLang="en-US" sz="2000" b="1" dirty="0">
                <a:latin typeface="BIZ UDゴシック" panose="020B0400000000000000" pitchFamily="49" charset="-128"/>
                <a:ea typeface="BIZ UDゴシック" panose="020B0400000000000000" pitchFamily="49" charset="-128"/>
                <a:cs typeface="Meiryo" charset="-128"/>
              </a:rPr>
              <a:t>　アプリを使った写真撮影</a:t>
            </a:r>
          </a:p>
        </p:txBody>
      </p:sp>
      <p:sp>
        <p:nvSpPr>
          <p:cNvPr id="13" name="テキスト ボックス 12"/>
          <p:cNvSpPr txBox="1"/>
          <p:nvPr/>
        </p:nvSpPr>
        <p:spPr>
          <a:xfrm>
            <a:off x="694942" y="1758858"/>
            <a:ext cx="3521122" cy="400110"/>
          </a:xfrm>
          <a:prstGeom prst="rect">
            <a:avLst/>
          </a:prstGeom>
          <a:noFill/>
        </p:spPr>
        <p:txBody>
          <a:bodyPr wrap="square" rtlCol="0">
            <a:spAutoFit/>
          </a:bodyPr>
          <a:lstStyle/>
          <a:p>
            <a:r>
              <a:rPr kumimoji="1" lang="ja-JP" altLang="en-US" sz="2000" b="1" dirty="0">
                <a:solidFill>
                  <a:schemeClr val="bg1"/>
                </a:solidFill>
                <a:latin typeface="BIZ UDゴシック" panose="020B0400000000000000" pitchFamily="49" charset="-128"/>
                <a:ea typeface="BIZ UDゴシック" panose="020B0400000000000000" pitchFamily="49" charset="-128"/>
              </a:rPr>
              <a:t>証明用写真撮影</a:t>
            </a:r>
          </a:p>
        </p:txBody>
      </p:sp>
      <p:sp>
        <p:nvSpPr>
          <p:cNvPr id="18" name="テキスト ボックス 17"/>
          <p:cNvSpPr txBox="1"/>
          <p:nvPr/>
        </p:nvSpPr>
        <p:spPr>
          <a:xfrm>
            <a:off x="1882510" y="3530091"/>
            <a:ext cx="6840000" cy="1631216"/>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❸</a:t>
            </a:r>
            <a:r>
              <a:rPr lang="ja-JP" altLang="en-US" sz="2000" b="1" dirty="0">
                <a:latin typeface="BIZ UDゴシック" panose="020B0400000000000000" pitchFamily="49" charset="-128"/>
                <a:ea typeface="BIZ UDゴシック" panose="020B0400000000000000" pitchFamily="49" charset="-128"/>
                <a:cs typeface="Meiryo" charset="-128"/>
              </a:rPr>
              <a:t>　申請するウェブサイトへの接続</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❹</a:t>
            </a:r>
            <a:r>
              <a:rPr lang="ja-JP" altLang="en-US" sz="2000" b="1" dirty="0">
                <a:latin typeface="BIZ UDゴシック" panose="020B0400000000000000" pitchFamily="49" charset="-128"/>
                <a:ea typeface="BIZ UDゴシック" panose="020B0400000000000000" pitchFamily="49" charset="-128"/>
                <a:cs typeface="Meiryo" charset="-128"/>
              </a:rPr>
              <a:t>　利用者規約の確認</a:t>
            </a: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❺</a:t>
            </a:r>
            <a:r>
              <a:rPr lang="ja-JP" altLang="en-US" sz="2000" b="1" dirty="0">
                <a:latin typeface="BIZ UDゴシック" panose="020B0400000000000000" pitchFamily="49" charset="-128"/>
                <a:ea typeface="BIZ UDゴシック" panose="020B0400000000000000" pitchFamily="49" charset="-128"/>
                <a:cs typeface="Meiryo" charset="-128"/>
              </a:rPr>
              <a:t>　メールアドレスの登録とメールの受信</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❻　</a:t>
            </a:r>
            <a:r>
              <a:rPr lang="ja-JP" altLang="en-US" sz="2000" b="1" dirty="0">
                <a:latin typeface="BIZ UDゴシック" panose="020B0400000000000000" pitchFamily="49" charset="-128"/>
                <a:ea typeface="BIZ UDゴシック" panose="020B0400000000000000" pitchFamily="49" charset="-128"/>
                <a:cs typeface="Meiryo" charset="-128"/>
              </a:rPr>
              <a:t>顔写真の登録</a:t>
            </a:r>
            <a:endParaRPr lang="en-US" altLang="ja-JP" sz="2000" b="1" dirty="0">
              <a:latin typeface="BIZ UDゴシック" panose="020B0400000000000000" pitchFamily="49" charset="-128"/>
              <a:ea typeface="BIZ UDゴシック" panose="020B0400000000000000" pitchFamily="49" charset="-128"/>
              <a:cs typeface="Meiryo" charset="-128"/>
            </a:endParaRPr>
          </a:p>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❼　</a:t>
            </a:r>
            <a:r>
              <a:rPr lang="ja-JP" altLang="en-US" sz="2000" b="1" dirty="0">
                <a:latin typeface="BIZ UDゴシック" panose="020B0400000000000000" pitchFamily="49" charset="-128"/>
                <a:ea typeface="BIZ UDゴシック" panose="020B0400000000000000" pitchFamily="49" charset="-128"/>
                <a:cs typeface="Meiryo" charset="-128"/>
              </a:rPr>
              <a:t>申請情報の登録</a:t>
            </a:r>
            <a:endParaRPr lang="en-US" altLang="ja-JP" sz="2000" b="1" dirty="0">
              <a:latin typeface="BIZ UDゴシック" panose="020B0400000000000000" pitchFamily="49" charset="-128"/>
              <a:ea typeface="BIZ UDゴシック" panose="020B0400000000000000" pitchFamily="49" charset="-128"/>
              <a:cs typeface="Meiryo" charset="-128"/>
            </a:endParaRPr>
          </a:p>
        </p:txBody>
      </p:sp>
      <p:sp>
        <p:nvSpPr>
          <p:cNvPr id="19" name="テキスト ボックス 18"/>
          <p:cNvSpPr txBox="1"/>
          <p:nvPr/>
        </p:nvSpPr>
        <p:spPr>
          <a:xfrm>
            <a:off x="694942" y="3102946"/>
            <a:ext cx="3877058" cy="400110"/>
          </a:xfrm>
          <a:prstGeom prst="rect">
            <a:avLst/>
          </a:prstGeom>
          <a:noFill/>
        </p:spPr>
        <p:txBody>
          <a:bodyPr wrap="square" rtlCol="0">
            <a:spAutoFit/>
          </a:bodyPr>
          <a:lstStyle/>
          <a:p>
            <a:r>
              <a:rPr kumimoji="1" lang="ja-JP" altLang="en-US" sz="2000" b="1" dirty="0">
                <a:solidFill>
                  <a:schemeClr val="bg1"/>
                </a:solidFill>
                <a:latin typeface="BIZ UDゴシック" panose="020B0400000000000000" pitchFamily="49" charset="-128"/>
                <a:ea typeface="BIZ UDゴシック" panose="020B0400000000000000" pitchFamily="49" charset="-128"/>
              </a:rPr>
              <a:t>マイナンバーカードの申請手続</a:t>
            </a:r>
          </a:p>
        </p:txBody>
      </p:sp>
      <p:sp>
        <p:nvSpPr>
          <p:cNvPr id="17" name="正方形/長方形 16"/>
          <p:cNvSpPr/>
          <p:nvPr/>
        </p:nvSpPr>
        <p:spPr>
          <a:xfrm>
            <a:off x="1880497" y="5520901"/>
            <a:ext cx="6840000" cy="699785"/>
          </a:xfrm>
          <a:prstGeom prst="rect">
            <a:avLst/>
          </a:prstGeom>
          <a:solidFill>
            <a:srgbClr val="FFFFCC"/>
          </a:solidFill>
          <a:ln>
            <a:solidFill>
              <a:srgbClr val="009650"/>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3" name="テキスト ボックス 22"/>
          <p:cNvSpPr txBox="1"/>
          <p:nvPr/>
        </p:nvSpPr>
        <p:spPr>
          <a:xfrm>
            <a:off x="1882510" y="5764708"/>
            <a:ext cx="6840000" cy="400110"/>
          </a:xfrm>
          <a:prstGeom prst="rect">
            <a:avLst/>
          </a:prstGeom>
          <a:noFill/>
        </p:spPr>
        <p:txBody>
          <a:bodyPr wrap="square" rtlCol="0">
            <a:spAutoFit/>
          </a:bodyPr>
          <a:lstStyle/>
          <a:p>
            <a:r>
              <a:rPr lang="ja-JP" altLang="en-US" sz="2000" b="1" dirty="0">
                <a:solidFill>
                  <a:srgbClr val="009650"/>
                </a:solidFill>
                <a:latin typeface="BIZ UDゴシック" panose="020B0400000000000000" pitchFamily="49" charset="-128"/>
                <a:ea typeface="BIZ UDゴシック" panose="020B0400000000000000" pitchFamily="49" charset="-128"/>
                <a:cs typeface="Meiryo" charset="-128"/>
              </a:rPr>
              <a:t>❽</a:t>
            </a:r>
            <a:r>
              <a:rPr lang="ja-JP" altLang="en-US" sz="2000" b="1" dirty="0">
                <a:latin typeface="BIZ UDゴシック" panose="020B0400000000000000" pitchFamily="49" charset="-128"/>
                <a:ea typeface="BIZ UDゴシック" panose="020B0400000000000000" pitchFamily="49" charset="-128"/>
                <a:cs typeface="Meiryo" charset="-128"/>
              </a:rPr>
              <a:t>　マイナンバーカードの受取り</a:t>
            </a:r>
          </a:p>
        </p:txBody>
      </p:sp>
      <p:sp>
        <p:nvSpPr>
          <p:cNvPr id="28" name="正方形/長方形 27"/>
          <p:cNvSpPr/>
          <p:nvPr/>
        </p:nvSpPr>
        <p:spPr>
          <a:xfrm>
            <a:off x="619385" y="5320283"/>
            <a:ext cx="3875333" cy="422160"/>
          </a:xfrm>
          <a:prstGeom prst="rect">
            <a:avLst/>
          </a:prstGeom>
          <a:solidFill>
            <a:srgbClr val="0096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27" name="テキスト ボックス 26"/>
          <p:cNvSpPr txBox="1"/>
          <p:nvPr/>
        </p:nvSpPr>
        <p:spPr>
          <a:xfrm>
            <a:off x="702060" y="5315793"/>
            <a:ext cx="3869940" cy="400110"/>
          </a:xfrm>
          <a:prstGeom prst="rect">
            <a:avLst/>
          </a:prstGeom>
          <a:noFill/>
        </p:spPr>
        <p:txBody>
          <a:bodyPr wrap="square" rtlCol="0">
            <a:spAutoFit/>
          </a:bodyPr>
          <a:lstStyle/>
          <a:p>
            <a:r>
              <a:rPr kumimoji="1" lang="ja-JP" altLang="en-US" sz="2000" b="1" dirty="0">
                <a:solidFill>
                  <a:schemeClr val="bg1"/>
                </a:solidFill>
                <a:latin typeface="BIZ UDゴシック" panose="020B0400000000000000" pitchFamily="49" charset="-128"/>
                <a:ea typeface="BIZ UDゴシック" panose="020B0400000000000000" pitchFamily="49" charset="-128"/>
              </a:rPr>
              <a:t>マイナンバーカードの受取</a:t>
            </a:r>
          </a:p>
        </p:txBody>
      </p:sp>
      <p:pic>
        <p:nvPicPr>
          <p:cNvPr id="11" name="図 10"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4177" y="2147346"/>
            <a:ext cx="1034511" cy="632676"/>
          </a:xfrm>
          <a:prstGeom prst="rect">
            <a:avLst/>
          </a:prstGeom>
        </p:spPr>
      </p:pic>
      <p:pic>
        <p:nvPicPr>
          <p:cNvPr id="15" name="図 14"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3192" y="3352305"/>
            <a:ext cx="876422" cy="619211"/>
          </a:xfrm>
          <a:prstGeom prst="rect">
            <a:avLst/>
          </a:prstGeom>
        </p:spPr>
      </p:pic>
      <p:pic>
        <p:nvPicPr>
          <p:cNvPr id="16" name="図 15"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26877" y="4012879"/>
            <a:ext cx="800212" cy="819264"/>
          </a:xfrm>
          <a:prstGeom prst="rect">
            <a:avLst/>
          </a:prstGeom>
        </p:spPr>
      </p:pic>
      <p:pic>
        <p:nvPicPr>
          <p:cNvPr id="35" name="図 34"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68746" y="5557728"/>
            <a:ext cx="707065" cy="619367"/>
          </a:xfrm>
          <a:prstGeom prst="rect">
            <a:avLst/>
          </a:prstGeom>
        </p:spPr>
      </p:pic>
      <p:grpSp>
        <p:nvGrpSpPr>
          <p:cNvPr id="12" name="グループ化 11">
            <a:extLst>
              <a:ext uri="{FF2B5EF4-FFF2-40B4-BE49-F238E27FC236}">
                <a16:creationId xmlns:a16="http://schemas.microsoft.com/office/drawing/2014/main" id="{FCF6AEC4-AA37-40CA-8471-CF516CD9F396}"/>
              </a:ext>
            </a:extLst>
          </p:cNvPr>
          <p:cNvGrpSpPr/>
          <p:nvPr/>
        </p:nvGrpSpPr>
        <p:grpSpPr>
          <a:xfrm>
            <a:off x="1000444" y="3593094"/>
            <a:ext cx="691832" cy="1369543"/>
            <a:chOff x="1000444" y="3639394"/>
            <a:chExt cx="691832" cy="1369543"/>
          </a:xfrm>
        </p:grpSpPr>
        <p:cxnSp>
          <p:nvCxnSpPr>
            <p:cNvPr id="34" name="直線コネクタ 33"/>
            <p:cNvCxnSpPr/>
            <p:nvPr/>
          </p:nvCxnSpPr>
          <p:spPr>
            <a:xfrm>
              <a:off x="1346360" y="3639394"/>
              <a:ext cx="0" cy="1332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1000444" y="4651153"/>
              <a:ext cx="357782" cy="35778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flipH="1">
              <a:off x="1334494" y="4651153"/>
              <a:ext cx="357782" cy="35778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9925AAD5-278B-472E-B88C-1FF3427B0E0E}"/>
              </a:ext>
            </a:extLst>
          </p:cNvPr>
          <p:cNvGrpSpPr/>
          <p:nvPr/>
        </p:nvGrpSpPr>
        <p:grpSpPr>
          <a:xfrm>
            <a:off x="1000444" y="2283327"/>
            <a:ext cx="691832" cy="707886"/>
            <a:chOff x="1000444" y="2283326"/>
            <a:chExt cx="691832" cy="799095"/>
          </a:xfrm>
        </p:grpSpPr>
        <p:cxnSp>
          <p:nvCxnSpPr>
            <p:cNvPr id="39" name="直線コネクタ 38"/>
            <p:cNvCxnSpPr>
              <a:cxnSpLocks/>
            </p:cNvCxnSpPr>
            <p:nvPr/>
          </p:nvCxnSpPr>
          <p:spPr>
            <a:xfrm>
              <a:off x="1346360" y="2283326"/>
              <a:ext cx="0" cy="79909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1000444" y="2724637"/>
              <a:ext cx="357782" cy="35778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flipH="1">
              <a:off x="1334494" y="2724637"/>
              <a:ext cx="357782" cy="35778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42489913"/>
      </p:ext>
    </p:extLst>
  </p:cSld>
  <p:clrMapOvr>
    <a:masterClrMapping/>
  </p:clrMapOvr>
</p:sld>
</file>

<file path=ppt/theme/theme1.xml><?xml version="1.0" encoding="utf-8"?>
<a:theme xmlns:a="http://schemas.openxmlformats.org/drawingml/2006/main" name="1_ホワイト">
  <a:themeElements>
    <a:clrScheme name="ホワイ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ホワイ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4822</Words>
  <Application>Microsoft Office PowerPoint</Application>
  <PresentationFormat>画面に合わせる (4:3)</PresentationFormat>
  <Paragraphs>576</Paragraphs>
  <Slides>26</Slides>
  <Notes>26</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26</vt:i4>
      </vt:variant>
    </vt:vector>
  </HeadingPairs>
  <TitlesOfParts>
    <vt:vector size="36" baseType="lpstr">
      <vt:lpstr>BIZ UDゴシック</vt:lpstr>
      <vt:lpstr>Meiryo UI</vt:lpstr>
      <vt:lpstr>Meiryo</vt:lpstr>
      <vt:lpstr>Yu Gothic</vt:lpstr>
      <vt:lpstr>Yu Gothic Light</vt:lpstr>
      <vt:lpstr>Arial</vt:lpstr>
      <vt:lpstr>Calibri</vt:lpstr>
      <vt:lpstr>Wingdings</vt:lpstr>
      <vt:lpstr>1_ホワイト</vt:lpstr>
      <vt:lpstr>デザインの設定</vt:lpstr>
      <vt:lpstr>PowerPoint プレゼンテーション</vt:lpstr>
      <vt:lpstr>PowerPoint プレゼンテーション</vt:lpstr>
      <vt:lpstr>PowerPoint プレゼンテーション</vt:lpstr>
      <vt:lpstr>PowerPoint プレゼンテーション</vt:lpstr>
      <vt:lpstr>マイナンバーカードを使って できること</vt:lpstr>
      <vt:lpstr>マイナンバーカードは安全です</vt:lpstr>
      <vt:lpstr>マイナンバーカードの申請のしかた</vt:lpstr>
      <vt:lpstr>マイナンバーカード申請に必要なもの</vt:lpstr>
      <vt:lpstr>マイナンバーカードの 申請から受け取りまでの流れ</vt:lpstr>
      <vt:lpstr>PowerPoint プレゼンテーション</vt:lpstr>
      <vt:lpstr>PowerPoint プレゼンテーション</vt:lpstr>
      <vt:lpstr>証明用写真撮影アプリの インストールのしかた</vt:lpstr>
      <vt:lpstr>PowerPoint プレゼンテーション</vt:lpstr>
      <vt:lpstr>アプリを使った撮影のしかた</vt:lpstr>
      <vt:lpstr>アプリを使った撮影のしかた</vt:lpstr>
      <vt:lpstr>PowerPoint プレゼンテーション</vt:lpstr>
      <vt:lpstr>申請するウェブサイトへの 接続のしかた</vt:lpstr>
      <vt:lpstr>申請するウェブサイトへの 接続のしかた</vt:lpstr>
      <vt:lpstr>利用者規約の確認</vt:lpstr>
      <vt:lpstr>メールアドレスの登録と メールの受信</vt:lpstr>
      <vt:lpstr>メールアドレスの登録と メールの受信</vt:lpstr>
      <vt:lpstr>顔写真の登録のしかた</vt:lpstr>
      <vt:lpstr>申請情報の登録のしかた</vt:lpstr>
      <vt:lpstr>申請情報の登録のしかた</vt:lpstr>
      <vt:lpstr>マイナンバーカードの受取りかた</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
  <cp:lastModifiedBy/>
  <cp:revision>1152</cp:revision>
  <dcterms:created xsi:type="dcterms:W3CDTF">2021-05-26T11:28:23Z</dcterms:created>
  <dcterms:modified xsi:type="dcterms:W3CDTF">2022-09-21T00:44:18Z</dcterms:modified>
</cp:coreProperties>
</file>