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media/image42.jpg" ContentType="image/jpg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notesSlides/notesSlide24.xml" ContentType="application/vnd.openxmlformats-officedocument.presentationml.notesSlide+xml"/>
  <Override PartName="/ppt/tags/tag17.xml" ContentType="application/vnd.openxmlformats-officedocument.presentationml.tags+xml"/>
  <Override PartName="/ppt/notesSlides/notesSlide25.xml" ContentType="application/vnd.openxmlformats-officedocument.presentationml.notesSlide+xml"/>
  <Override PartName="/ppt/tags/tag18.xml" ContentType="application/vnd.openxmlformats-officedocument.presentationml.tags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  <p:sldMasterId id="2147483666" r:id="rId2"/>
  </p:sldMasterIdLst>
  <p:notesMasterIdLst>
    <p:notesMasterId r:id="rId30"/>
  </p:notesMasterIdLst>
  <p:sldIdLst>
    <p:sldId id="327" r:id="rId3"/>
    <p:sldId id="429" r:id="rId4"/>
    <p:sldId id="342" r:id="rId5"/>
    <p:sldId id="343" r:id="rId6"/>
    <p:sldId id="345" r:id="rId7"/>
    <p:sldId id="442" r:id="rId8"/>
    <p:sldId id="432" r:id="rId9"/>
    <p:sldId id="433" r:id="rId10"/>
    <p:sldId id="434" r:id="rId11"/>
    <p:sldId id="346" r:id="rId12"/>
    <p:sldId id="443" r:id="rId13"/>
    <p:sldId id="347" r:id="rId14"/>
    <p:sldId id="348" r:id="rId15"/>
    <p:sldId id="349" r:id="rId16"/>
    <p:sldId id="350" r:id="rId17"/>
    <p:sldId id="351" r:id="rId18"/>
    <p:sldId id="353" r:id="rId19"/>
    <p:sldId id="445" r:id="rId20"/>
    <p:sldId id="331" r:id="rId21"/>
    <p:sldId id="333" r:id="rId22"/>
    <p:sldId id="446" r:id="rId23"/>
    <p:sldId id="337" r:id="rId24"/>
    <p:sldId id="438" r:id="rId25"/>
    <p:sldId id="447" r:id="rId26"/>
    <p:sldId id="441" r:id="rId27"/>
    <p:sldId id="439" r:id="rId28"/>
    <p:sldId id="431" r:id="rId29"/>
  </p:sldIdLst>
  <p:sldSz cx="9144000" cy="6858000" type="screen4x3"/>
  <p:notesSz cx="6807200" cy="9939338"/>
  <p:custDataLst>
    <p:tags r:id="rId31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78D3"/>
    <a:srgbClr val="3399FF"/>
    <a:srgbClr val="0099FF"/>
    <a:srgbClr val="0066CC"/>
    <a:srgbClr val="0099CC"/>
    <a:srgbClr val="33CCFF"/>
    <a:srgbClr val="0066FF"/>
    <a:srgbClr val="009650"/>
    <a:srgbClr val="FFFF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47" autoAdjust="0"/>
    <p:restoredTop sz="94050" autoAdjust="0"/>
  </p:normalViewPr>
  <p:slideViewPr>
    <p:cSldViewPr snapToGrid="0" snapToObjects="1">
      <p:cViewPr>
        <p:scale>
          <a:sx n="84" d="100"/>
          <a:sy n="84" d="100"/>
        </p:scale>
        <p:origin x="174" y="-6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 varScale="1">
      <p:scale>
        <a:sx n="100" d="100"/>
        <a:sy n="100" d="100"/>
      </p:scale>
      <p:origin x="0" y="-3509"/>
    </p:cViewPr>
  </p:sorterViewPr>
  <p:notesViewPr>
    <p:cSldViewPr snapToGrid="0" snapToObjects="1" showGuides="1">
      <p:cViewPr varScale="1">
        <p:scale>
          <a:sx n="55" d="100"/>
          <a:sy n="55" d="100"/>
        </p:scale>
        <p:origin x="2612" y="40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120" tIns="45560" rIns="91120" bIns="4556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120" tIns="45560" rIns="91120" bIns="45560" rtlCol="0"/>
          <a:lstStyle>
            <a:lvl1pPr algn="r">
              <a:defRPr sz="1200"/>
            </a:lvl1pPr>
          </a:lstStyle>
          <a:p>
            <a:fld id="{4FE7F398-C44E-EB48-B175-4278262AA32A}" type="datetimeFigureOut">
              <a:rPr kumimoji="1" lang="ja-JP" altLang="en-US" smtClean="0"/>
              <a:t>2022/10/14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0" tIns="45560" rIns="91120" bIns="45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6"/>
            <a:ext cx="5445760" cy="3913615"/>
          </a:xfrm>
          <a:prstGeom prst="rect">
            <a:avLst/>
          </a:prstGeom>
        </p:spPr>
        <p:txBody>
          <a:bodyPr vert="horz" lIns="91120" tIns="45560" rIns="91120" bIns="45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120" tIns="45560" rIns="91120" bIns="45560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120" tIns="45560" rIns="91120" bIns="45560" rtlCol="0" anchor="b"/>
          <a:lstStyle>
            <a:lvl1pPr algn="r">
              <a:defRPr sz="1200"/>
            </a:lvl1pPr>
          </a:lstStyle>
          <a:p>
            <a:fld id="{2E1C7AFC-CFB2-404C-A69D-ECFBCE546BF5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11993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0163"/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9528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10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28587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9602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669837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80720" y="4783307"/>
            <a:ext cx="5445760" cy="3532421"/>
          </a:xfrm>
        </p:spPr>
        <p:txBody>
          <a:bodyPr/>
          <a:lstStyle/>
          <a:p>
            <a:pPr indent="91753"/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25164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87007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84064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87007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46221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16</a:t>
            </a:fld>
            <a:endParaRPr kumimoji="1" lang="ja-JP" altLang="en-US" dirty="0"/>
          </a:p>
        </p:txBody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A600F82-788A-49EB-8AAB-D9DD497BFE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u="none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6312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17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83199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50938" y="1235075"/>
            <a:ext cx="4433887" cy="33274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1097178" y="4726906"/>
            <a:ext cx="4541409" cy="3885223"/>
          </a:xfrm>
        </p:spPr>
        <p:txBody>
          <a:bodyPr/>
          <a:lstStyle/>
          <a:p>
            <a:pPr marL="0" marR="0" lvl="0" indent="0" algn="l" defTabSz="829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3D04A-B60E-1241-96E3-BBB7CC6C31A8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83866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3914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577" y="4748164"/>
            <a:ext cx="5388610" cy="4237053"/>
          </a:xfrm>
        </p:spPr>
        <p:txBody>
          <a:bodyPr/>
          <a:lstStyle/>
          <a:p>
            <a:pPr indent="89394" defTabSz="831352">
              <a:defRPr/>
            </a:pP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369689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7382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710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6" name="ノート プレースホルダー 5">
            <a:extLst>
              <a:ext uri="{FF2B5EF4-FFF2-40B4-BE49-F238E27FC236}">
                <a16:creationId xmlns:a16="http://schemas.microsoft.com/office/drawing/2014/main" id="{C76B1CA1-32A8-4F9D-84BE-876BBE0EAB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indent="91753"/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882077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6" name="ノート プレースホルダー 5">
            <a:extLst>
              <a:ext uri="{FF2B5EF4-FFF2-40B4-BE49-F238E27FC236}">
                <a16:creationId xmlns:a16="http://schemas.microsoft.com/office/drawing/2014/main" id="{C76B1CA1-32A8-4F9D-84BE-876BBE0EAB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indent="91753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14906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6" name="ノート プレースホルダー 5">
            <a:extLst>
              <a:ext uri="{FF2B5EF4-FFF2-40B4-BE49-F238E27FC236}">
                <a16:creationId xmlns:a16="http://schemas.microsoft.com/office/drawing/2014/main" id="{C76B1CA1-32A8-4F9D-84BE-876BBE0EAB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indent="91753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0677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1C7AFC-CFB2-404C-A69D-ECFBCE546BF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F0502020204030204"/>
                <a:ea typeface="Yu Gothic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" panose="020F0502020204030204"/>
              <a:ea typeface="Yu Gothic" panose="020B0400000000000000" pitchFamily="50" charset="-128"/>
              <a:cs typeface="+mn-cs"/>
            </a:endParaRPr>
          </a:p>
        </p:txBody>
      </p:sp>
      <p:sp>
        <p:nvSpPr>
          <p:cNvPr id="6" name="ノート プレースホルダー 5">
            <a:extLst>
              <a:ext uri="{FF2B5EF4-FFF2-40B4-BE49-F238E27FC236}">
                <a16:creationId xmlns:a16="http://schemas.microsoft.com/office/drawing/2014/main" id="{C76B1CA1-32A8-4F9D-84BE-876BBE0EAB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indent="91753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4233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6" name="ノート プレースホルダー 5">
            <a:extLst>
              <a:ext uri="{FF2B5EF4-FFF2-40B4-BE49-F238E27FC236}">
                <a16:creationId xmlns:a16="http://schemas.microsoft.com/office/drawing/2014/main" id="{C76B1CA1-32A8-4F9D-84BE-876BBE0EAB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indent="91753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1106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80720" y="4783306"/>
            <a:ext cx="5445760" cy="3310517"/>
          </a:xfrm>
        </p:spPr>
        <p:txBody>
          <a:bodyPr/>
          <a:lstStyle/>
          <a:p>
            <a:pPr indent="91753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27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06666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85425"/>
            <a:endParaRPr kumimoji="1" lang="en-US" altLang="ja-JP" u="none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11279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290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20495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69579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7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5926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61099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91753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C7AFC-CFB2-404C-A69D-ECFBCE546BF5}" type="slidenum">
              <a:rPr kumimoji="1" lang="ja-JP" altLang="en-US" smtClean="0"/>
              <a:t>9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90047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158">
          <p15:clr>
            <a:srgbClr val="FBAE40"/>
          </p15:clr>
        </p15:guide>
        <p15:guide id="4" pos="5602">
          <p15:clr>
            <a:srgbClr val="FBAE40"/>
          </p15:clr>
        </p15:guide>
        <p15:guide id="5" orient="horz" pos="119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orient="horz" pos="799">
          <p15:clr>
            <a:srgbClr val="FBAE40"/>
          </p15:clr>
        </p15:guide>
        <p15:guide id="8" pos="1066">
          <p15:clr>
            <a:srgbClr val="FBAE40"/>
          </p15:clr>
        </p15:guide>
        <p15:guide id="9" orient="horz" pos="572">
          <p15:clr>
            <a:srgbClr val="FBAE40"/>
          </p15:clr>
        </p15:guide>
        <p15:guide id="11" orient="horz" pos="346">
          <p15:clr>
            <a:srgbClr val="FBAE40"/>
          </p15:clr>
        </p15:guide>
        <p15:guide id="12" pos="385">
          <p15:clr>
            <a:srgbClr val="FBAE40"/>
          </p15:clr>
        </p15:guide>
        <p15:guide id="13" pos="1179">
          <p15:clr>
            <a:srgbClr val="FBAE40"/>
          </p15:clr>
        </p15:guide>
        <p15:guide id="14" orient="horz" pos="91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1CBF-02BE-C949-8A80-6278B6932A94}" type="datetimeFigureOut">
              <a:rPr kumimoji="1" lang="ja-JP" altLang="en-US" smtClean="0"/>
              <a:t>2022/10/14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DC6C-4581-DC44-8E22-5B060113FAE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3228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角丸四角形 6"/>
          <p:cNvSpPr/>
          <p:nvPr userDrawn="1"/>
        </p:nvSpPr>
        <p:spPr>
          <a:xfrm>
            <a:off x="251289" y="188465"/>
            <a:ext cx="8640000" cy="6300000"/>
          </a:xfrm>
          <a:prstGeom prst="roundRect">
            <a:avLst>
              <a:gd name="adj" fmla="val 11066"/>
            </a:avLst>
          </a:prstGeom>
          <a:noFill/>
          <a:ln w="19050">
            <a:solidFill>
              <a:srgbClr val="0096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4" name="直線コネクタ 13"/>
          <p:cNvCxnSpPr/>
          <p:nvPr userDrawn="1"/>
        </p:nvCxnSpPr>
        <p:spPr>
          <a:xfrm>
            <a:off x="1692275" y="187784"/>
            <a:ext cx="0" cy="630000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158">
          <p15:clr>
            <a:srgbClr val="FBAE40"/>
          </p15:clr>
        </p15:guide>
        <p15:guide id="4" pos="5602">
          <p15:clr>
            <a:srgbClr val="FBAE40"/>
          </p15:clr>
        </p15:guide>
        <p15:guide id="5" orient="horz" pos="119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orient="horz" pos="799">
          <p15:clr>
            <a:srgbClr val="FBAE40"/>
          </p15:clr>
        </p15:guide>
        <p15:guide id="8" pos="1066">
          <p15:clr>
            <a:srgbClr val="FBAE40"/>
          </p15:clr>
        </p15:guide>
        <p15:guide id="9" orient="horz" pos="572">
          <p15:clr>
            <a:srgbClr val="FBAE40"/>
          </p15:clr>
        </p15:guide>
        <p15:guide id="11" orient="horz" pos="346">
          <p15:clr>
            <a:srgbClr val="FBAE40"/>
          </p15:clr>
        </p15:guide>
        <p15:guide id="12" pos="385">
          <p15:clr>
            <a:srgbClr val="FBAE40"/>
          </p15:clr>
        </p15:guide>
        <p15:guide id="13" pos="1179">
          <p15:clr>
            <a:srgbClr val="FBAE40"/>
          </p15:clr>
        </p15:guide>
        <p15:guide id="14" orient="horz" pos="913">
          <p15:clr>
            <a:srgbClr val="FBAE40"/>
          </p15:clr>
        </p15:guide>
        <p15:guide id="15" pos="5375" userDrawn="1">
          <p15:clr>
            <a:srgbClr val="FBAE40"/>
          </p15:clr>
        </p15:guide>
        <p15:guide id="16" orient="horz" pos="193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角丸四角形 6"/>
          <p:cNvSpPr/>
          <p:nvPr userDrawn="1"/>
        </p:nvSpPr>
        <p:spPr>
          <a:xfrm>
            <a:off x="251289" y="188465"/>
            <a:ext cx="8640000" cy="6300000"/>
          </a:xfrm>
          <a:prstGeom prst="roundRect">
            <a:avLst>
              <a:gd name="adj" fmla="val 11066"/>
            </a:avLst>
          </a:prstGeom>
          <a:noFill/>
          <a:ln w="19050">
            <a:solidFill>
              <a:srgbClr val="0096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 anchor="b">
            <a:normAutofit/>
          </a:bodyPr>
          <a:lstStyle>
            <a:lvl1pPr algn="l">
              <a:defRPr sz="3200" b="1" i="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1210" y="1459133"/>
            <a:ext cx="6858000" cy="1655762"/>
          </a:xfrm>
        </p:spPr>
        <p:txBody>
          <a:bodyPr/>
          <a:lstStyle>
            <a:lvl1pPr marL="0" indent="0" algn="l">
              <a:buNone/>
              <a:defRPr sz="2400" b="1" i="0"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cxnSp>
        <p:nvCxnSpPr>
          <p:cNvPr id="11" name="直線コネクタ 10"/>
          <p:cNvCxnSpPr/>
          <p:nvPr userDrawn="1"/>
        </p:nvCxnSpPr>
        <p:spPr>
          <a:xfrm>
            <a:off x="251289" y="1268413"/>
            <a:ext cx="8640000" cy="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 userDrawn="1"/>
        </p:nvCxnSpPr>
        <p:spPr>
          <a:xfrm>
            <a:off x="1692275" y="1269700"/>
            <a:ext cx="0" cy="522000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158" userDrawn="1">
          <p15:clr>
            <a:srgbClr val="FBAE40"/>
          </p15:clr>
        </p15:guide>
        <p15:guide id="4" pos="5602" userDrawn="1">
          <p15:clr>
            <a:srgbClr val="FBAE40"/>
          </p15:clr>
        </p15:guide>
        <p15:guide id="5" orient="horz" pos="119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799" userDrawn="1">
          <p15:clr>
            <a:srgbClr val="FBAE40"/>
          </p15:clr>
        </p15:guide>
        <p15:guide id="8" pos="1066" userDrawn="1">
          <p15:clr>
            <a:srgbClr val="FBAE40"/>
          </p15:clr>
        </p15:guide>
        <p15:guide id="9" orient="horz" pos="572" userDrawn="1">
          <p15:clr>
            <a:srgbClr val="FBAE40"/>
          </p15:clr>
        </p15:guide>
        <p15:guide id="11" orient="horz" pos="346" userDrawn="1">
          <p15:clr>
            <a:srgbClr val="FBAE40"/>
          </p15:clr>
        </p15:guide>
        <p15:guide id="12" pos="385" userDrawn="1">
          <p15:clr>
            <a:srgbClr val="FBAE40"/>
          </p15:clr>
        </p15:guide>
        <p15:guide id="13" pos="1179" userDrawn="1">
          <p15:clr>
            <a:srgbClr val="FBAE40"/>
          </p15:clr>
        </p15:guide>
        <p15:guide id="14" orient="horz" pos="91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角丸四角形 6"/>
          <p:cNvSpPr/>
          <p:nvPr userDrawn="1"/>
        </p:nvSpPr>
        <p:spPr>
          <a:xfrm>
            <a:off x="251289" y="188465"/>
            <a:ext cx="8640000" cy="6300000"/>
          </a:xfrm>
          <a:prstGeom prst="roundRect">
            <a:avLst>
              <a:gd name="adj" fmla="val 11066"/>
            </a:avLst>
          </a:prstGeom>
          <a:noFill/>
          <a:ln w="19050">
            <a:solidFill>
              <a:srgbClr val="0096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 anchor="b">
            <a:normAutofit/>
          </a:bodyPr>
          <a:lstStyle>
            <a:lvl1pPr algn="l">
              <a:defRPr sz="3200" b="1" i="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7804" y="1459133"/>
            <a:ext cx="8280000" cy="1655762"/>
          </a:xfrm>
        </p:spPr>
        <p:txBody>
          <a:bodyPr/>
          <a:lstStyle>
            <a:lvl1pPr marL="0" indent="0" algn="l">
              <a:buNone/>
              <a:defRPr sz="2400" b="1" i="0"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cxnSp>
        <p:nvCxnSpPr>
          <p:cNvPr id="11" name="直線コネクタ 10"/>
          <p:cNvCxnSpPr/>
          <p:nvPr userDrawn="1"/>
        </p:nvCxnSpPr>
        <p:spPr>
          <a:xfrm>
            <a:off x="251289" y="1268413"/>
            <a:ext cx="8640000" cy="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158">
          <p15:clr>
            <a:srgbClr val="FBAE40"/>
          </p15:clr>
        </p15:guide>
        <p15:guide id="4" pos="5602">
          <p15:clr>
            <a:srgbClr val="FBAE40"/>
          </p15:clr>
        </p15:guide>
        <p15:guide id="5" orient="horz" pos="119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orient="horz" pos="799">
          <p15:clr>
            <a:srgbClr val="FBAE40"/>
          </p15:clr>
        </p15:guide>
        <p15:guide id="8" pos="1066">
          <p15:clr>
            <a:srgbClr val="FBAE40"/>
          </p15:clr>
        </p15:guide>
        <p15:guide id="9" orient="horz" pos="572">
          <p15:clr>
            <a:srgbClr val="FBAE40"/>
          </p15:clr>
        </p15:guide>
        <p15:guide id="11" orient="horz" pos="346">
          <p15:clr>
            <a:srgbClr val="FBAE40"/>
          </p15:clr>
        </p15:guide>
        <p15:guide id="12" pos="385">
          <p15:clr>
            <a:srgbClr val="FBAE40"/>
          </p15:clr>
        </p15:guide>
        <p15:guide id="13" pos="1179">
          <p15:clr>
            <a:srgbClr val="FBAE40"/>
          </p15:clr>
        </p15:guide>
        <p15:guide id="14" orient="horz" pos="913">
          <p15:clr>
            <a:srgbClr val="FBAE40"/>
          </p15:clr>
        </p15:guide>
        <p15:guide id="15" pos="2086" userDrawn="1">
          <p15:clr>
            <a:srgbClr val="FBAE40"/>
          </p15:clr>
        </p15:guide>
        <p15:guide id="16" pos="3787" userDrawn="1">
          <p15:clr>
            <a:srgbClr val="FBAE40"/>
          </p15:clr>
        </p15:guide>
        <p15:guide id="17" pos="5488" userDrawn="1">
          <p15:clr>
            <a:srgbClr val="FBAE40"/>
          </p15:clr>
        </p15:guide>
        <p15:guide id="18" orient="horz" pos="1933" userDrawn="1">
          <p15:clr>
            <a:srgbClr val="FBAE40"/>
          </p15:clr>
        </p15:guide>
        <p15:guide id="19" orient="horz" pos="1706" userDrawn="1">
          <p15:clr>
            <a:srgbClr val="FBAE40"/>
          </p15:clr>
        </p15:guide>
        <p15:guide id="20" orient="horz" pos="1480" userDrawn="1">
          <p15:clr>
            <a:srgbClr val="FBAE40"/>
          </p15:clr>
        </p15:guide>
        <p15:guide id="21" orient="horz" pos="1253" userDrawn="1">
          <p15:clr>
            <a:srgbClr val="FBAE40"/>
          </p15:clr>
        </p15:guide>
        <p15:guide id="22" orient="horz" pos="1026" userDrawn="1">
          <p15:clr>
            <a:srgbClr val="FBAE40"/>
          </p15:clr>
        </p15:guide>
        <p15:guide id="23" orient="horz" pos="3748" userDrawn="1">
          <p15:clr>
            <a:srgbClr val="FBAE40"/>
          </p15:clr>
        </p15:guide>
        <p15:guide id="24" pos="4241" userDrawn="1">
          <p15:clr>
            <a:srgbClr val="FBAE40"/>
          </p15:clr>
        </p15:guide>
        <p15:guide id="25" pos="2426" userDrawn="1">
          <p15:clr>
            <a:srgbClr val="FBAE40"/>
          </p15:clr>
        </p15:guide>
        <p15:guide id="26" pos="2653" userDrawn="1">
          <p15:clr>
            <a:srgbClr val="FBAE40"/>
          </p15:clr>
        </p15:guide>
        <p15:guide id="27" orient="horz" pos="3407" userDrawn="1">
          <p15:clr>
            <a:srgbClr val="FBAE40"/>
          </p15:clr>
        </p15:guide>
        <p15:guide id="28" pos="1973" userDrawn="1">
          <p15:clr>
            <a:srgbClr val="FBAE40"/>
          </p15:clr>
        </p15:guide>
        <p15:guide id="29" pos="1859" userDrawn="1">
          <p15:clr>
            <a:srgbClr val="FBAE40"/>
          </p15:clr>
        </p15:guide>
        <p15:guide id="30" pos="1746" userDrawn="1">
          <p15:clr>
            <a:srgbClr val="FBAE40"/>
          </p15:clr>
        </p15:guide>
        <p15:guide id="31" orient="horz" pos="3634" userDrawn="1">
          <p15:clr>
            <a:srgbClr val="FBAE40"/>
          </p15:clr>
        </p15:guide>
        <p15:guide id="32" orient="horz" pos="3521" userDrawn="1">
          <p15:clr>
            <a:srgbClr val="FBAE40"/>
          </p15:clr>
        </p15:guide>
        <p15:guide id="33" orient="horz" pos="3067" userDrawn="1">
          <p15:clr>
            <a:srgbClr val="FBAE40"/>
          </p15:clr>
        </p15:guide>
        <p15:guide id="34" pos="2993" userDrawn="1">
          <p15:clr>
            <a:srgbClr val="FBAE40"/>
          </p15:clr>
        </p15:guide>
        <p15:guide id="35" pos="3107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1CBF-02BE-C949-8A80-6278B6932A94}" type="datetimeFigureOut">
              <a:rPr kumimoji="1" lang="ja-JP" altLang="en-US" smtClean="0"/>
              <a:t>2022/10/14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DC6C-4581-DC44-8E22-5B060113FAE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1693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158">
          <p15:clr>
            <a:srgbClr val="FBAE40"/>
          </p15:clr>
        </p15:guide>
        <p15:guide id="4" pos="5602">
          <p15:clr>
            <a:srgbClr val="FBAE40"/>
          </p15:clr>
        </p15:guide>
        <p15:guide id="5" orient="horz" pos="119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orient="horz" pos="799">
          <p15:clr>
            <a:srgbClr val="FBAE40"/>
          </p15:clr>
        </p15:guide>
        <p15:guide id="8" pos="1066">
          <p15:clr>
            <a:srgbClr val="FBAE40"/>
          </p15:clr>
        </p15:guide>
        <p15:guide id="9" orient="horz" pos="572">
          <p15:clr>
            <a:srgbClr val="FBAE40"/>
          </p15:clr>
        </p15:guide>
        <p15:guide id="11" orient="horz" pos="346">
          <p15:clr>
            <a:srgbClr val="FBAE40"/>
          </p15:clr>
        </p15:guide>
        <p15:guide id="12" pos="385">
          <p15:clr>
            <a:srgbClr val="FBAE40"/>
          </p15:clr>
        </p15:guide>
        <p15:guide id="13" pos="1179">
          <p15:clr>
            <a:srgbClr val="FBAE40"/>
          </p15:clr>
        </p15:guide>
        <p15:guide id="14" orient="horz" pos="913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角丸四角形 6"/>
          <p:cNvSpPr/>
          <p:nvPr userDrawn="1"/>
        </p:nvSpPr>
        <p:spPr>
          <a:xfrm>
            <a:off x="251289" y="188465"/>
            <a:ext cx="8640000" cy="6300000"/>
          </a:xfrm>
          <a:prstGeom prst="roundRect">
            <a:avLst>
              <a:gd name="adj" fmla="val 11066"/>
            </a:avLst>
          </a:prstGeom>
          <a:noFill/>
          <a:ln w="19050">
            <a:solidFill>
              <a:srgbClr val="0096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4" name="直線コネクタ 13"/>
          <p:cNvCxnSpPr/>
          <p:nvPr userDrawn="1"/>
        </p:nvCxnSpPr>
        <p:spPr>
          <a:xfrm>
            <a:off x="1692275" y="187784"/>
            <a:ext cx="0" cy="630000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06411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158">
          <p15:clr>
            <a:srgbClr val="FBAE40"/>
          </p15:clr>
        </p15:guide>
        <p15:guide id="4" pos="5602">
          <p15:clr>
            <a:srgbClr val="FBAE40"/>
          </p15:clr>
        </p15:guide>
        <p15:guide id="5" orient="horz" pos="119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orient="horz" pos="799">
          <p15:clr>
            <a:srgbClr val="FBAE40"/>
          </p15:clr>
        </p15:guide>
        <p15:guide id="8" pos="1066">
          <p15:clr>
            <a:srgbClr val="FBAE40"/>
          </p15:clr>
        </p15:guide>
        <p15:guide id="9" orient="horz" pos="572">
          <p15:clr>
            <a:srgbClr val="FBAE40"/>
          </p15:clr>
        </p15:guide>
        <p15:guide id="11" orient="horz" pos="346">
          <p15:clr>
            <a:srgbClr val="FBAE40"/>
          </p15:clr>
        </p15:guide>
        <p15:guide id="12" pos="385">
          <p15:clr>
            <a:srgbClr val="FBAE40"/>
          </p15:clr>
        </p15:guide>
        <p15:guide id="13" pos="1179">
          <p15:clr>
            <a:srgbClr val="FBAE40"/>
          </p15:clr>
        </p15:guide>
        <p15:guide id="14" orient="horz" pos="913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角丸四角形 6"/>
          <p:cNvSpPr/>
          <p:nvPr userDrawn="1"/>
        </p:nvSpPr>
        <p:spPr>
          <a:xfrm>
            <a:off x="251289" y="188465"/>
            <a:ext cx="8640000" cy="6300000"/>
          </a:xfrm>
          <a:prstGeom prst="roundRect">
            <a:avLst>
              <a:gd name="adj" fmla="val 11066"/>
            </a:avLst>
          </a:prstGeom>
          <a:noFill/>
          <a:ln w="19050">
            <a:solidFill>
              <a:srgbClr val="0096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 anchor="b">
            <a:normAutofit/>
          </a:bodyPr>
          <a:lstStyle>
            <a:lvl1pPr algn="l">
              <a:defRPr sz="3200" b="1" i="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1210" y="1459133"/>
            <a:ext cx="6858000" cy="1655762"/>
          </a:xfrm>
        </p:spPr>
        <p:txBody>
          <a:bodyPr/>
          <a:lstStyle>
            <a:lvl1pPr marL="0" indent="0" algn="l">
              <a:buNone/>
              <a:defRPr sz="2400" b="1" i="0"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cxnSp>
        <p:nvCxnSpPr>
          <p:cNvPr id="11" name="直線コネクタ 10"/>
          <p:cNvCxnSpPr/>
          <p:nvPr userDrawn="1"/>
        </p:nvCxnSpPr>
        <p:spPr>
          <a:xfrm>
            <a:off x="251289" y="1268413"/>
            <a:ext cx="8640000" cy="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 userDrawn="1"/>
        </p:nvCxnSpPr>
        <p:spPr>
          <a:xfrm>
            <a:off x="1692275" y="1269700"/>
            <a:ext cx="0" cy="522000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801629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158">
          <p15:clr>
            <a:srgbClr val="FBAE40"/>
          </p15:clr>
        </p15:guide>
        <p15:guide id="4" pos="5602">
          <p15:clr>
            <a:srgbClr val="FBAE40"/>
          </p15:clr>
        </p15:guide>
        <p15:guide id="5" orient="horz" pos="119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orient="horz" pos="799">
          <p15:clr>
            <a:srgbClr val="FBAE40"/>
          </p15:clr>
        </p15:guide>
        <p15:guide id="8" pos="1066">
          <p15:clr>
            <a:srgbClr val="FBAE40"/>
          </p15:clr>
        </p15:guide>
        <p15:guide id="9" orient="horz" pos="572">
          <p15:clr>
            <a:srgbClr val="FBAE40"/>
          </p15:clr>
        </p15:guide>
        <p15:guide id="11" orient="horz" pos="346">
          <p15:clr>
            <a:srgbClr val="FBAE40"/>
          </p15:clr>
        </p15:guide>
        <p15:guide id="12" pos="385">
          <p15:clr>
            <a:srgbClr val="FBAE40"/>
          </p15:clr>
        </p15:guide>
        <p15:guide id="13" pos="1179">
          <p15:clr>
            <a:srgbClr val="FBAE40"/>
          </p15:clr>
        </p15:guide>
        <p15:guide id="14" orient="horz" pos="913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角丸四角形 6"/>
          <p:cNvSpPr/>
          <p:nvPr userDrawn="1"/>
        </p:nvSpPr>
        <p:spPr>
          <a:xfrm>
            <a:off x="251289" y="188465"/>
            <a:ext cx="8640000" cy="6300000"/>
          </a:xfrm>
          <a:prstGeom prst="roundRect">
            <a:avLst>
              <a:gd name="adj" fmla="val 11066"/>
            </a:avLst>
          </a:prstGeom>
          <a:noFill/>
          <a:ln w="19050">
            <a:solidFill>
              <a:srgbClr val="0096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4397496" y="6317066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96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540000"/>
          </a:xfrm>
        </p:spPr>
        <p:txBody>
          <a:bodyPr anchor="b">
            <a:normAutofit/>
          </a:bodyPr>
          <a:lstStyle>
            <a:lvl1pPr algn="l">
              <a:defRPr sz="3200" b="1" i="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7804" y="1459133"/>
            <a:ext cx="8280000" cy="1655762"/>
          </a:xfrm>
        </p:spPr>
        <p:txBody>
          <a:bodyPr/>
          <a:lstStyle>
            <a:lvl1pPr marL="0" indent="0" algn="l">
              <a:buNone/>
              <a:defRPr sz="2400" b="1" i="0"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cxnSp>
        <p:nvCxnSpPr>
          <p:cNvPr id="11" name="直線コネクタ 10"/>
          <p:cNvCxnSpPr/>
          <p:nvPr userDrawn="1"/>
        </p:nvCxnSpPr>
        <p:spPr>
          <a:xfrm>
            <a:off x="251289" y="1268413"/>
            <a:ext cx="8640000" cy="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4221932" y="6328430"/>
            <a:ext cx="7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6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61DC6C-4581-DC44-8E22-5B060113FAE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6892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158">
          <p15:clr>
            <a:srgbClr val="FBAE40"/>
          </p15:clr>
        </p15:guide>
        <p15:guide id="4" pos="5602">
          <p15:clr>
            <a:srgbClr val="FBAE40"/>
          </p15:clr>
        </p15:guide>
        <p15:guide id="5" orient="horz" pos="119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orient="horz" pos="799">
          <p15:clr>
            <a:srgbClr val="FBAE40"/>
          </p15:clr>
        </p15:guide>
        <p15:guide id="8" pos="1066">
          <p15:clr>
            <a:srgbClr val="FBAE40"/>
          </p15:clr>
        </p15:guide>
        <p15:guide id="9" orient="horz" pos="572">
          <p15:clr>
            <a:srgbClr val="FBAE40"/>
          </p15:clr>
        </p15:guide>
        <p15:guide id="11" orient="horz" pos="346">
          <p15:clr>
            <a:srgbClr val="FBAE40"/>
          </p15:clr>
        </p15:guide>
        <p15:guide id="12" pos="385">
          <p15:clr>
            <a:srgbClr val="FBAE40"/>
          </p15:clr>
        </p15:guide>
        <p15:guide id="13" pos="1179">
          <p15:clr>
            <a:srgbClr val="FBAE40"/>
          </p15:clr>
        </p15:guide>
        <p15:guide id="14" orient="horz" pos="913">
          <p15:clr>
            <a:srgbClr val="FBAE40"/>
          </p15:clr>
        </p15:guide>
        <p15:guide id="15" pos="2086">
          <p15:clr>
            <a:srgbClr val="FBAE40"/>
          </p15:clr>
        </p15:guide>
        <p15:guide id="16" pos="3787">
          <p15:clr>
            <a:srgbClr val="FBAE40"/>
          </p15:clr>
        </p15:guide>
        <p15:guide id="17" pos="5488">
          <p15:clr>
            <a:srgbClr val="FBAE40"/>
          </p15:clr>
        </p15:guide>
        <p15:guide id="18" orient="horz" pos="1026" userDrawn="1">
          <p15:clr>
            <a:srgbClr val="FBAE40"/>
          </p15:clr>
        </p15:guide>
        <p15:guide id="19" orient="horz" pos="1139" userDrawn="1">
          <p15:clr>
            <a:srgbClr val="FBAE40"/>
          </p15:clr>
        </p15:guide>
        <p15:guide id="20" orient="horz" pos="1253" userDrawn="1">
          <p15:clr>
            <a:srgbClr val="FBAE40"/>
          </p15:clr>
        </p15:guide>
        <p15:guide id="21" orient="horz" pos="3748" userDrawn="1">
          <p15:clr>
            <a:srgbClr val="FBAE40"/>
          </p15:clr>
        </p15:guide>
        <p15:guide id="22" pos="1859" userDrawn="1">
          <p15:clr>
            <a:srgbClr val="FBAE40"/>
          </p15:clr>
        </p15:guide>
        <p15:guide id="23" pos="1633" userDrawn="1">
          <p15:clr>
            <a:srgbClr val="FBAE40"/>
          </p15:clr>
        </p15:guide>
        <p15:guide id="24" pos="1973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8.xml"/><Relationship Id="rId7" Type="http://schemas.openxmlformats.org/officeDocument/2006/relationships/tags" Target="../tags/tag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オブジェクト 7" hidden="1">
            <a:extLst>
              <a:ext uri="{FF2B5EF4-FFF2-40B4-BE49-F238E27FC236}">
                <a16:creationId xmlns:a16="http://schemas.microsoft.com/office/drawing/2014/main" id="{3A4B5AD0-CDA6-4BE0-927E-7B562244D7C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0022793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8" imgW="554" imgH="551" progId="TCLayout.ActiveDocument.1">
                  <p:embed/>
                </p:oleObj>
              </mc:Choice>
              <mc:Fallback>
                <p:oleObj name="think-cell スライド" r:id="rId8" imgW="554" imgH="55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C1CBF-02BE-C949-8A80-6278B6932A94}" type="datetimeFigureOut">
              <a:rPr kumimoji="1" lang="ja-JP" altLang="en-US" smtClean="0"/>
              <a:t>2022/10/14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1DC6C-4581-DC44-8E22-5B060113FAE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1903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1" r:id="rId3"/>
    <p:sldLayoutId id="2147483663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オブジェクト 7" hidden="1">
            <a:extLst>
              <a:ext uri="{FF2B5EF4-FFF2-40B4-BE49-F238E27FC236}">
                <a16:creationId xmlns:a16="http://schemas.microsoft.com/office/drawing/2014/main" id="{3A4B5AD0-CDA6-4BE0-927E-7B562244D7C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8" imgW="554" imgH="551" progId="TCLayout.ActiveDocument.1">
                  <p:embed/>
                </p:oleObj>
              </mc:Choice>
              <mc:Fallback>
                <p:oleObj name="think-cell スライド" r:id="rId8" imgW="554" imgH="551" progId="TCLayout.ActiveDocument.1">
                  <p:embed/>
                  <p:pic>
                    <p:nvPicPr>
                      <p:cNvPr id="8" name="オブジェクト 7" hidden="1">
                        <a:extLst>
                          <a:ext uri="{FF2B5EF4-FFF2-40B4-BE49-F238E27FC236}">
                            <a16:creationId xmlns:a16="http://schemas.microsoft.com/office/drawing/2014/main" id="{3A4B5AD0-CDA6-4BE0-927E-7B562244D7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C1CBF-02BE-C949-8A80-6278B6932A94}" type="datetimeFigureOut">
              <a:rPr kumimoji="1" lang="ja-JP" altLang="en-US" smtClean="0"/>
              <a:t>2022/10/14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1DC6C-4581-DC44-8E22-5B060113FAE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9040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tmp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2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29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image" Target="../media/image30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6" Type="http://schemas.openxmlformats.org/officeDocument/2006/relationships/image" Target="../media/image31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mynumbercard.point.soumu.go.jp/service_list/service_list.html" TargetMode="External"/><Relationship Id="rId3" Type="http://schemas.openxmlformats.org/officeDocument/2006/relationships/notesSlide" Target="../notesSlides/notesSlide15.xml"/><Relationship Id="rId7" Type="http://schemas.openxmlformats.org/officeDocument/2006/relationships/hyperlink" Target="https://mynumbercard.point.soumu.go.jp/reserve_search/" TargetMode="Externa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6" Type="http://schemas.openxmlformats.org/officeDocument/2006/relationships/hyperlink" Target="https://mynumbercard.point.soumu.go.jp/service_list/service_possible.html" TargetMode="External"/><Relationship Id="rId11" Type="http://schemas.openxmlformats.org/officeDocument/2006/relationships/image" Target="../media/image41.png"/><Relationship Id="rId5" Type="http://schemas.openxmlformats.org/officeDocument/2006/relationships/image" Target="../media/image1.emf"/><Relationship Id="rId10" Type="http://schemas.openxmlformats.org/officeDocument/2006/relationships/image" Target="../media/image40.png"/><Relationship Id="rId4" Type="http://schemas.openxmlformats.org/officeDocument/2006/relationships/oleObject" Target="../embeddings/oleObject9.bin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jp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0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48.jpg"/><Relationship Id="rId9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hyperlink" Target="https://www.soumu.go.jp/kojinbango_card/03.html" TargetMode="External"/><Relationship Id="rId18" Type="http://schemas.microsoft.com/office/2007/relationships/hdphoto" Target="../media/hdphoto2.wdp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16.png"/><Relationship Id="rId7" Type="http://schemas.openxmlformats.org/officeDocument/2006/relationships/image" Target="../media/image1.emf"/><Relationship Id="rId12" Type="http://schemas.openxmlformats.org/officeDocument/2006/relationships/image" Target="../media/image11.jpeg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6" Type="http://schemas.microsoft.com/office/2007/relationships/hdphoto" Target="../media/hdphoto1.wdp"/><Relationship Id="rId20" Type="http://schemas.microsoft.com/office/2007/relationships/hdphoto" Target="../media/hdphoto3.wdp"/><Relationship Id="rId1" Type="http://schemas.openxmlformats.org/officeDocument/2006/relationships/tags" Target="../tags/tag4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0.jpeg"/><Relationship Id="rId5" Type="http://schemas.openxmlformats.org/officeDocument/2006/relationships/image" Target="../media/image6.emf"/><Relationship Id="rId15" Type="http://schemas.openxmlformats.org/officeDocument/2006/relationships/image" Target="../media/image13.png"/><Relationship Id="rId10" Type="http://schemas.openxmlformats.org/officeDocument/2006/relationships/image" Target="../media/image9.png"/><Relationship Id="rId19" Type="http://schemas.openxmlformats.org/officeDocument/2006/relationships/image" Target="../media/image15.png"/><Relationship Id="rId4" Type="http://schemas.openxmlformats.org/officeDocument/2006/relationships/image" Target="../media/image5.jpeg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5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6" Type="http://schemas.openxmlformats.org/officeDocument/2006/relationships/image" Target="../media/image21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57.em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6" Type="http://schemas.openxmlformats.org/officeDocument/2006/relationships/image" Target="../media/image56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60.jp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Relationship Id="rId6" Type="http://schemas.openxmlformats.org/officeDocument/2006/relationships/image" Target="../media/image59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2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6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openxmlformats.org/officeDocument/2006/relationships/hyperlink" Target="https://mynumbercard.point.soumu.go.jp/" TargetMode="Externa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24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6" Type="http://schemas.openxmlformats.org/officeDocument/2006/relationships/image" Target="../media/image25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角丸四角形 1"/>
          <p:cNvSpPr/>
          <p:nvPr/>
        </p:nvSpPr>
        <p:spPr>
          <a:xfrm>
            <a:off x="1066800" y="2113882"/>
            <a:ext cx="7200000" cy="1800000"/>
          </a:xfrm>
          <a:prstGeom prst="roundRect">
            <a:avLst>
              <a:gd name="adj" fmla="val 9790"/>
            </a:avLst>
          </a:prstGeom>
          <a:solidFill>
            <a:srgbClr val="009650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" name="サブタイトル 2"/>
          <p:cNvSpPr txBox="1">
            <a:spLocks/>
          </p:cNvSpPr>
          <p:nvPr/>
        </p:nvSpPr>
        <p:spPr>
          <a:xfrm>
            <a:off x="1796504" y="2245881"/>
            <a:ext cx="5740592" cy="15078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kumimoji="1" sz="20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6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4800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マイナポイントの</a:t>
            </a:r>
            <a:endParaRPr lang="en-US" altLang="ja-JP" sz="4800" dirty="0">
              <a:solidFill>
                <a:schemeClr val="bg1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4800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申込みをしましょう</a:t>
            </a:r>
          </a:p>
        </p:txBody>
      </p:sp>
      <p:pic>
        <p:nvPicPr>
          <p:cNvPr id="6" name="図 5" descr="マイナちゃんのイラスト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7154" y="4145608"/>
            <a:ext cx="1464127" cy="2141186"/>
          </a:xfrm>
          <a:prstGeom prst="rect">
            <a:avLst/>
          </a:prstGeom>
        </p:spPr>
      </p:pic>
      <p:pic>
        <p:nvPicPr>
          <p:cNvPr id="7" name="図 6" descr="マイキーくんのイラスト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80"/>
          <a:stretch/>
        </p:blipFill>
        <p:spPr>
          <a:xfrm>
            <a:off x="4666800" y="4612361"/>
            <a:ext cx="1576920" cy="1674433"/>
          </a:xfrm>
          <a:prstGeom prst="rect">
            <a:avLst/>
          </a:prstGeom>
        </p:spPr>
      </p:pic>
      <p:pic>
        <p:nvPicPr>
          <p:cNvPr id="8" name="図 7" descr="「デジタル活用支援推進事業」を表すロゴマーク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7485" y="196467"/>
            <a:ext cx="750231" cy="1113738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DAC0BF0-0501-AB26-B1D3-C9332F57C869}"/>
              </a:ext>
            </a:extLst>
          </p:cNvPr>
          <p:cNvSpPr txBox="1"/>
          <p:nvPr/>
        </p:nvSpPr>
        <p:spPr>
          <a:xfrm>
            <a:off x="1066800" y="736193"/>
            <a:ext cx="648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iPhone</a:t>
            </a:r>
            <a:endParaRPr kumimoji="1" lang="ja-JP" altLang="en-US" sz="4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kumimoji="1" lang="ja-JP" altLang="en-US" sz="4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スマートフォン活用編</a:t>
            </a:r>
            <a:r>
              <a:rPr kumimoji="1" lang="en-US" altLang="ja-JP" sz="4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endParaRPr kumimoji="1" lang="ja-JP" altLang="en-US" sz="4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" name="吹き出し: 円形 4">
            <a:extLst>
              <a:ext uri="{FF2B5EF4-FFF2-40B4-BE49-F238E27FC236}">
                <a16:creationId xmlns:a16="http://schemas.microsoft.com/office/drawing/2014/main" id="{F37DA62D-33E0-FFC2-57CF-C01A553EB47C}"/>
              </a:ext>
            </a:extLst>
          </p:cNvPr>
          <p:cNvSpPr/>
          <p:nvPr/>
        </p:nvSpPr>
        <p:spPr>
          <a:xfrm>
            <a:off x="685800" y="5284694"/>
            <a:ext cx="1734671" cy="1002100"/>
          </a:xfrm>
          <a:prstGeom prst="wedgeEllipseCallout">
            <a:avLst>
              <a:gd name="adj1" fmla="val 62580"/>
              <a:gd name="adj2" fmla="val -35458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マイナちゃん</a:t>
            </a:r>
          </a:p>
        </p:txBody>
      </p:sp>
      <p:sp>
        <p:nvSpPr>
          <p:cNvPr id="10" name="吹き出し: 円形 9">
            <a:extLst>
              <a:ext uri="{FF2B5EF4-FFF2-40B4-BE49-F238E27FC236}">
                <a16:creationId xmlns:a16="http://schemas.microsoft.com/office/drawing/2014/main" id="{B1657929-D3A2-A830-0A12-11231B4F0618}"/>
              </a:ext>
            </a:extLst>
          </p:cNvPr>
          <p:cNvSpPr/>
          <p:nvPr/>
        </p:nvSpPr>
        <p:spPr>
          <a:xfrm>
            <a:off x="6703770" y="5284694"/>
            <a:ext cx="1754430" cy="1002100"/>
          </a:xfrm>
          <a:prstGeom prst="wedgeEllipseCallout">
            <a:avLst>
              <a:gd name="adj1" fmla="val -56648"/>
              <a:gd name="adj2" fmla="val -36800"/>
            </a:avLst>
          </a:prstGeom>
          <a:solidFill>
            <a:srgbClr val="2D7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マイキーくん</a:t>
            </a:r>
          </a:p>
        </p:txBody>
      </p:sp>
    </p:spTree>
    <p:extLst>
      <p:ext uri="{BB962C8B-B14F-4D97-AF65-F5344CB8AC3E}">
        <p14:creationId xmlns:p14="http://schemas.microsoft.com/office/powerpoint/2010/main" val="3599141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オブジェクト 9" hidden="1">
            <a:extLst>
              <a:ext uri="{FF2B5EF4-FFF2-40B4-BE49-F238E27FC236}">
                <a16:creationId xmlns:a16="http://schemas.microsoft.com/office/drawing/2014/main" id="{D7B667A3-27EB-4737-90BC-07C987F442E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852112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" imgW="554" imgH="551" progId="TCLayout.ActiveDocument.1">
                  <p:embed/>
                </p:oleObj>
              </mc:Choice>
              <mc:Fallback>
                <p:oleObj name="think-cell スライド" r:id="rId4" imgW="554" imgH="55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55701"/>
            <a:ext cx="6942926" cy="521681"/>
          </a:xfrm>
        </p:spPr>
        <p:txBody>
          <a:bodyPr vert="horz" wrap="none">
            <a:spAutoFit/>
          </a:bodyPr>
          <a:lstStyle/>
          <a:p>
            <a:r>
              <a:rPr lang="ja-JP" altLang="en-US" sz="3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マイナポイントの申込みができる場所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10127" y="1417622"/>
            <a:ext cx="8246033" cy="1004332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各施設に設置してある支援端末を使う方法と、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ご自身のパソコンやスマートフォンを使う方法があります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1-B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679577" y="3620446"/>
            <a:ext cx="4250135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74625" algn="l"/>
              </a:tabLst>
            </a:pPr>
            <a:r>
              <a: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</a:t>
            </a:r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スマートフォン</a:t>
            </a:r>
          </a:p>
          <a:p>
            <a:pPr>
              <a:tabLst>
                <a:tab pos="174625" algn="l"/>
              </a:tabLst>
            </a:pPr>
            <a:r>
              <a:rPr lang="en-US" altLang="ja-JP" sz="1400" b="1" kern="1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	</a:t>
            </a:r>
            <a:r>
              <a:rPr lang="en-US" altLang="ja-JP" sz="1600" b="1" kern="1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｢</a:t>
            </a:r>
            <a:r>
              <a:rPr lang="ja-JP" altLang="en-US" sz="16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マイナポイントアプリ</a:t>
            </a:r>
            <a:r>
              <a:rPr lang="ja-JP" altLang="en-US" sz="1600" b="1" kern="0" spc="-5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」</a:t>
            </a:r>
            <a:r>
              <a:rPr lang="ja-JP" altLang="en-US" sz="16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をダウンロード</a:t>
            </a:r>
            <a:endParaRPr lang="en-US" altLang="ja-JP" sz="16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spcBef>
                <a:spcPts val="600"/>
              </a:spcBef>
              <a:tabLst>
                <a:tab pos="174625" algn="l"/>
              </a:tabLst>
            </a:pP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●マイナポイントアプリ対応の</a:t>
            </a:r>
            <a:endParaRPr lang="en-US" altLang="ja-JP" sz="16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174625" algn="l"/>
              </a:tabLst>
            </a:pPr>
            <a:r>
              <a:rPr lang="en-US" altLang="ja-JP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スマートフォン機種は、下の</a:t>
            </a:r>
            <a:r>
              <a:rPr lang="en-US" altLang="ja-JP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QR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コード</a:t>
            </a:r>
            <a:endParaRPr lang="en-US" altLang="ja-JP" sz="16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174625" algn="l"/>
              </a:tabLst>
            </a:pPr>
            <a:r>
              <a:rPr lang="en-US" altLang="ja-JP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 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からご確認ください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1867" y="3655447"/>
            <a:ext cx="4451840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74625" algn="l"/>
              </a:tabLst>
            </a:pPr>
            <a:r>
              <a: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</a:t>
            </a:r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パソコン</a:t>
            </a:r>
            <a:endParaRPr lang="en-US" altLang="ja-JP" sz="24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174625" algn="l"/>
              </a:tabLst>
            </a:pPr>
            <a:r>
              <a:rPr lang="en-US" altLang="ja-JP" sz="1400" b="1" kern="1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	</a:t>
            </a:r>
            <a:r>
              <a:rPr lang="en-US" altLang="ja-JP" sz="1600" b="1" kern="1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｢</a:t>
            </a:r>
            <a:r>
              <a:rPr lang="ja-JP" altLang="en-US" sz="16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マイナポイント予約・申込サイト</a:t>
            </a:r>
            <a:r>
              <a:rPr lang="en-US" altLang="ja-JP" sz="16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sz="16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を検索</a:t>
            </a:r>
          </a:p>
          <a:p>
            <a:pPr>
              <a:spcBef>
                <a:spcPts val="600"/>
              </a:spcBef>
              <a:tabLst>
                <a:tab pos="174625" algn="l"/>
              </a:tabLst>
            </a:pP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en-US" altLang="ja-JP" sz="16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マイキー</a:t>
            </a:r>
            <a:r>
              <a:rPr lang="en-US" altLang="ja-JP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ID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作</a:t>
            </a:r>
            <a:r>
              <a:rPr lang="ja-JP" altLang="en-US" sz="1600" b="1" spc="-5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成・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登録準備ソフト」</a:t>
            </a:r>
            <a:endParaRPr lang="en-US" altLang="ja-JP" sz="16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174625" algn="l"/>
              </a:tabLst>
            </a:pPr>
            <a:r>
              <a:rPr lang="en-US" altLang="ja-JP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をインストールしてください</a:t>
            </a:r>
          </a:p>
          <a:p>
            <a:pPr>
              <a:tabLst>
                <a:tab pos="174625" algn="l"/>
              </a:tabLst>
            </a:pP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●マイナンバーカードに対応した</a:t>
            </a:r>
            <a:endParaRPr lang="en-US" altLang="ja-JP" sz="16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tabLst>
                <a:tab pos="174625" algn="l"/>
              </a:tabLst>
            </a:pPr>
            <a:r>
              <a:rPr lang="en-US" altLang="ja-JP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カードリーダーが必要です</a:t>
            </a:r>
          </a:p>
        </p:txBody>
      </p:sp>
      <p:pic>
        <p:nvPicPr>
          <p:cNvPr id="16" name="図 15" descr="検索欄に「マイナポイント予約・申込サイト」と入力している画像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059" y="5628164"/>
            <a:ext cx="3159298" cy="483671"/>
          </a:xfrm>
          <a:prstGeom prst="rect">
            <a:avLst/>
          </a:prstGeom>
        </p:spPr>
      </p:pic>
      <p:pic>
        <p:nvPicPr>
          <p:cNvPr id="14" name="図 13" descr="マイナポイントアプリ対応のスマートフォン機種を確認できるQRコード">
            <a:extLst>
              <a:ext uri="{FF2B5EF4-FFF2-40B4-BE49-F238E27FC236}">
                <a16:creationId xmlns:a16="http://schemas.microsoft.com/office/drawing/2014/main" id="{656E423F-D4BE-4471-940E-299BCCCA841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0265" y="5143940"/>
            <a:ext cx="1198492" cy="1198492"/>
          </a:xfrm>
          <a:prstGeom prst="rect">
            <a:avLst/>
          </a:prstGeom>
        </p:spPr>
      </p:pic>
      <p:pic>
        <p:nvPicPr>
          <p:cNvPr id="5" name="図 4" descr="スマートフォンのイラスト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660" y="2361710"/>
            <a:ext cx="736528" cy="1293413"/>
          </a:xfrm>
          <a:prstGeom prst="rect">
            <a:avLst/>
          </a:prstGeom>
        </p:spPr>
      </p:pic>
      <p:pic>
        <p:nvPicPr>
          <p:cNvPr id="6" name="図 5" descr="パソコンとカードリーダーのイラスト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092" y="2487609"/>
            <a:ext cx="2699927" cy="113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98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オブジェクト 9" hidden="1">
            <a:extLst>
              <a:ext uri="{FF2B5EF4-FFF2-40B4-BE49-F238E27FC236}">
                <a16:creationId xmlns:a16="http://schemas.microsoft.com/office/drawing/2014/main" id="{D7B667A3-27EB-4737-90BC-07C987F442E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" imgW="554" imgH="551" progId="TCLayout.ActiveDocument.1">
                  <p:embed/>
                </p:oleObj>
              </mc:Choice>
              <mc:Fallback>
                <p:oleObj name="think-cell スライド" r:id="rId4" imgW="554" imgH="551" progId="TCLayout.ActiveDocument.1">
                  <p:embed/>
                  <p:pic>
                    <p:nvPicPr>
                      <p:cNvPr id="10" name="オブジェクト 9" hidden="1">
                        <a:extLst>
                          <a:ext uri="{FF2B5EF4-FFF2-40B4-BE49-F238E27FC236}">
                            <a16:creationId xmlns:a16="http://schemas.microsoft.com/office/drawing/2014/main" id="{D7B667A3-27EB-4737-90BC-07C987F442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55701"/>
            <a:ext cx="6942926" cy="521681"/>
          </a:xfrm>
        </p:spPr>
        <p:txBody>
          <a:bodyPr vert="horz" wrap="none">
            <a:spAutoFit/>
          </a:bodyPr>
          <a:lstStyle/>
          <a:p>
            <a:r>
              <a:rPr lang="ja-JP" altLang="en-US" sz="3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マイナポイントの申込みができる場所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22552" y="1502730"/>
            <a:ext cx="5999272" cy="1519625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ja-JP" altLang="en-US" sz="2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支援端末は、全国の</a:t>
            </a:r>
            <a:r>
              <a:rPr lang="ja-JP" altLang="en-US" sz="2200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市区町村窓口・</a:t>
            </a:r>
            <a:endParaRPr lang="en-US" altLang="ja-JP" sz="2200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</a:pPr>
            <a:r>
              <a:rPr lang="ja-JP" altLang="en-US" sz="2200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コンビニにあるマルチコピー機や</a:t>
            </a:r>
            <a:r>
              <a:rPr lang="en-US" altLang="ja-JP" sz="2200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ATM</a:t>
            </a:r>
            <a:r>
              <a:rPr lang="ja-JP" altLang="en-US" sz="2200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・</a:t>
            </a:r>
            <a:endParaRPr lang="en-US" altLang="ja-JP" sz="2200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</a:pPr>
            <a:r>
              <a:rPr lang="ja-JP" altLang="en-US" sz="2200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郵便局・携帯ショップ等、各地のマイナポイント</a:t>
            </a:r>
            <a:endParaRPr lang="en-US" altLang="ja-JP" sz="2200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</a:pPr>
            <a:r>
              <a:rPr lang="ja-JP" altLang="en-US" sz="2200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手続スポットに設置してあります。</a:t>
            </a:r>
            <a:endParaRPr lang="ja-JP" altLang="en-US" sz="2200" kern="100" dirty="0">
              <a:effectLst/>
              <a:latin typeface="Century" panose="02040604050505020304" pitchFamily="18" charset="0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1-B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96968" y="3078025"/>
            <a:ext cx="3666859" cy="28931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マイナポイント手続スポット</a:t>
            </a:r>
          </a:p>
          <a:p>
            <a:r>
              <a:rPr lang="ja-JP" altLang="en-US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en-US" altLang="ja-JP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市区町村窓口</a:t>
            </a:r>
          </a:p>
          <a:p>
            <a:r>
              <a:rPr lang="ja-JP" altLang="en-US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 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KDD</a:t>
            </a:r>
            <a:r>
              <a:rPr lang="en-US" altLang="ja-JP" b="1" kern="0" spc="-5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I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（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au Style, au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ショップ）</a:t>
            </a:r>
          </a:p>
          <a:p>
            <a:r>
              <a:rPr lang="ja-JP" altLang="en-US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 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NTT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ドコ</a:t>
            </a:r>
            <a:r>
              <a:rPr lang="ja-JP" altLang="en-US" b="1" spc="-5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モ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（ドコモショップ）</a:t>
            </a:r>
          </a:p>
          <a:p>
            <a:r>
              <a:rPr lang="ja-JP" altLang="en-US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en-US" altLang="ja-JP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イオングループ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（総合スーパー／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GMS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、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一部の食品スーパー／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SM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）</a:t>
            </a:r>
          </a:p>
          <a:p>
            <a:r>
              <a:rPr lang="ja-JP" altLang="en-US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en-US" altLang="ja-JP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ソフトバンク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（ソフトバンクショップ／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ワイモバイルショップ）</a:t>
            </a:r>
          </a:p>
        </p:txBody>
      </p:sp>
      <p:pic>
        <p:nvPicPr>
          <p:cNvPr id="13" name="図 12" descr="マイナポイントの手続きスポットを示すマークの画像">
            <a:extLst>
              <a:ext uri="{FF2B5EF4-FFF2-40B4-BE49-F238E27FC236}">
                <a16:creationId xmlns:a16="http://schemas.microsoft.com/office/drawing/2014/main" id="{C68342C3-4CA8-4AC2-8C13-C0BE7E753A3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598" y="1459123"/>
            <a:ext cx="1917329" cy="1286233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9504E5B-80B2-450E-ABDD-2C1BAA15FDBD}"/>
              </a:ext>
            </a:extLst>
          </p:cNvPr>
          <p:cNvSpPr txBox="1"/>
          <p:nvPr/>
        </p:nvSpPr>
        <p:spPr>
          <a:xfrm>
            <a:off x="7073090" y="2909367"/>
            <a:ext cx="1647182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spAutoFit/>
          </a:bodyPr>
          <a:lstStyle/>
          <a:p>
            <a:pPr marL="136800" indent="-1368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手続スポットには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36800" indent="-1368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このマークが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36800" indent="-1368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ついています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A963536-A476-4D76-6BB8-905D72A87E08}"/>
              </a:ext>
            </a:extLst>
          </p:cNvPr>
          <p:cNvSpPr txBox="1"/>
          <p:nvPr/>
        </p:nvSpPr>
        <p:spPr>
          <a:xfrm>
            <a:off x="4463827" y="3376639"/>
            <a:ext cx="3925542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en-US" altLang="ja-JP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セブン銀</a:t>
            </a:r>
            <a:r>
              <a:rPr lang="ja-JP" altLang="en-US" b="1" kern="0" spc="-5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行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（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ATM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）</a:t>
            </a:r>
          </a:p>
          <a:p>
            <a:r>
              <a:rPr lang="ja-JP" altLang="en-US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en-US" altLang="ja-JP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ビックカメラ</a:t>
            </a:r>
          </a:p>
          <a:p>
            <a:r>
              <a:rPr lang="ja-JP" altLang="en-US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en-US" altLang="ja-JP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ヤマダ電機</a:t>
            </a:r>
          </a:p>
          <a:p>
            <a:r>
              <a:rPr lang="ja-JP" altLang="en-US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en-US" altLang="ja-JP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郵便局</a:t>
            </a:r>
          </a:p>
          <a:p>
            <a:r>
              <a:rPr lang="ja-JP" altLang="en-US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en-US" altLang="ja-JP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ローソ</a:t>
            </a:r>
            <a:r>
              <a:rPr lang="ja-JP" altLang="en-US" b="1" kern="0" spc="-5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ン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（マルチコピー機）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endParaRPr lang="ja-JP" altLang="en-US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一部、対応していない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市区町村や店舗もあります。</a:t>
            </a:r>
          </a:p>
        </p:txBody>
      </p:sp>
    </p:spTree>
    <p:extLst>
      <p:ext uri="{BB962C8B-B14F-4D97-AF65-F5344CB8AC3E}">
        <p14:creationId xmlns:p14="http://schemas.microsoft.com/office/powerpoint/2010/main" val="2120718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 hidden="1">
            <a:extLst>
              <a:ext uri="{FF2B5EF4-FFF2-40B4-BE49-F238E27FC236}">
                <a16:creationId xmlns:a16="http://schemas.microsoft.com/office/drawing/2014/main" id="{2C07F0F0-FDA7-4B44-83A7-973248D54F4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832689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" imgW="554" imgH="551" progId="TCLayout.ActiveDocument.1">
                  <p:embed/>
                </p:oleObj>
              </mc:Choice>
              <mc:Fallback>
                <p:oleObj name="think-cell スライド" r:id="rId4" imgW="554" imgH="55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 vert="horz">
            <a:norm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申込みに必要なもの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1-C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10127" y="1822135"/>
            <a:ext cx="2700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マイナンバーカード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216689" y="1822135"/>
            <a:ext cx="27000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利用者証明用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電子証明書</a:t>
            </a:r>
            <a:r>
              <a:rPr lang="en-US" altLang="ja-JP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※1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の数字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４桁のパスワード</a:t>
            </a:r>
            <a:endParaRPr lang="ja-JP" altLang="en-US" sz="14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916864" y="1822135"/>
            <a:ext cx="2944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決済サービス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ID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と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セキュリティコード</a:t>
            </a:r>
            <a:r>
              <a:rPr lang="en-US" altLang="ja-JP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※2</a:t>
            </a:r>
            <a:endParaRPr lang="ja-JP" altLang="en-US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13" name="サブタイトル 2"/>
          <p:cNvSpPr>
            <a:spLocks noGrp="1"/>
          </p:cNvSpPr>
          <p:nvPr>
            <p:ph type="subTitle" idx="1"/>
          </p:nvPr>
        </p:nvSpPr>
        <p:spPr>
          <a:xfrm>
            <a:off x="524299" y="1392767"/>
            <a:ext cx="6919080" cy="360000"/>
          </a:xfrm>
        </p:spPr>
        <p:txBody>
          <a:bodyPr numCol="1"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以下のものを用意しましょう。</a:t>
            </a:r>
          </a:p>
        </p:txBody>
      </p:sp>
      <p:sp>
        <p:nvSpPr>
          <p:cNvPr id="16" name="object 2" descr="マイナンバーカード表面の見本の画像">
            <a:extLst>
              <a:ext uri="{FF2B5EF4-FFF2-40B4-BE49-F238E27FC236}">
                <a16:creationId xmlns:a16="http://schemas.microsoft.com/office/drawing/2014/main" id="{F8E28270-4A87-4A35-B4A8-0927114C5609}"/>
              </a:ext>
            </a:extLst>
          </p:cNvPr>
          <p:cNvSpPr>
            <a:spLocks noChangeAspect="1"/>
          </p:cNvSpPr>
          <p:nvPr/>
        </p:nvSpPr>
        <p:spPr>
          <a:xfrm>
            <a:off x="728424" y="3374138"/>
            <a:ext cx="1966792" cy="1303456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7" name="object 3" descr="パスワードを表すカギのイラスト">
            <a:extLst>
              <a:ext uri="{FF2B5EF4-FFF2-40B4-BE49-F238E27FC236}">
                <a16:creationId xmlns:a16="http://schemas.microsoft.com/office/drawing/2014/main" id="{B305089B-134C-4D59-901F-B1BAF1FEC340}"/>
              </a:ext>
            </a:extLst>
          </p:cNvPr>
          <p:cNvSpPr>
            <a:spLocks noChangeAspect="1"/>
          </p:cNvSpPr>
          <p:nvPr/>
        </p:nvSpPr>
        <p:spPr>
          <a:xfrm>
            <a:off x="3698685" y="3365637"/>
            <a:ext cx="1193841" cy="139776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8" name="object 4" descr="決済サービスを表すICカードやスマートフォン、クレジットカードのイラスト">
            <a:extLst>
              <a:ext uri="{FF2B5EF4-FFF2-40B4-BE49-F238E27FC236}">
                <a16:creationId xmlns:a16="http://schemas.microsoft.com/office/drawing/2014/main" id="{CF2AC7C8-F3CC-48FC-B403-91B8EBEE8373}"/>
              </a:ext>
            </a:extLst>
          </p:cNvPr>
          <p:cNvSpPr>
            <a:spLocks noChangeAspect="1"/>
          </p:cNvSpPr>
          <p:nvPr/>
        </p:nvSpPr>
        <p:spPr>
          <a:xfrm>
            <a:off x="6213909" y="3353185"/>
            <a:ext cx="1925869" cy="1328382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9" name="object 11">
            <a:extLst>
              <a:ext uri="{FF2B5EF4-FFF2-40B4-BE49-F238E27FC236}">
                <a16:creationId xmlns:a16="http://schemas.microsoft.com/office/drawing/2014/main" id="{7A2B285D-B0AD-4A49-9E70-BDBA3D24E465}"/>
              </a:ext>
            </a:extLst>
          </p:cNvPr>
          <p:cNvSpPr txBox="1"/>
          <p:nvPr/>
        </p:nvSpPr>
        <p:spPr>
          <a:xfrm>
            <a:off x="2917912" y="3762239"/>
            <a:ext cx="688847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＋</a:t>
            </a:r>
          </a:p>
        </p:txBody>
      </p:sp>
      <p:sp>
        <p:nvSpPr>
          <p:cNvPr id="20" name="object 11">
            <a:extLst>
              <a:ext uri="{FF2B5EF4-FFF2-40B4-BE49-F238E27FC236}">
                <a16:creationId xmlns:a16="http://schemas.microsoft.com/office/drawing/2014/main" id="{10FEE42C-DD7D-4144-918A-F00BCD3E54EA}"/>
              </a:ext>
            </a:extLst>
          </p:cNvPr>
          <p:cNvSpPr txBox="1"/>
          <p:nvPr/>
        </p:nvSpPr>
        <p:spPr>
          <a:xfrm>
            <a:off x="5208794" y="3762238"/>
            <a:ext cx="688847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4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＋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B1B4B65-CE5B-4499-9D79-06663CCD3225}"/>
              </a:ext>
            </a:extLst>
          </p:cNvPr>
          <p:cNvSpPr txBox="1"/>
          <p:nvPr/>
        </p:nvSpPr>
        <p:spPr>
          <a:xfrm>
            <a:off x="510127" y="5058336"/>
            <a:ext cx="4089511" cy="116955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altLang="ja-JP" sz="1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※1</a:t>
            </a:r>
            <a:r>
              <a:rPr lang="ja-JP" altLang="en-US" sz="1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ja-JP" altLang="en-US" sz="14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本人であることを電子的に証明するもので、</a:t>
            </a:r>
            <a:endParaRPr lang="en-US" altLang="ja-JP" sz="14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ja-JP" altLang="en-US" sz="14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書面取引における印鑑証明書のようなものです。</a:t>
            </a:r>
            <a:endParaRPr lang="en-US" altLang="ja-JP" sz="14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ja-JP" altLang="en-US" sz="14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オンラインサービスやコンビニやキオスク端末等に</a:t>
            </a:r>
            <a:endParaRPr lang="en-US" altLang="ja-JP" sz="14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ja-JP" altLang="en-US" sz="14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ログインする際に利用します。ログインしたものが</a:t>
            </a:r>
            <a:endParaRPr lang="en-US" altLang="ja-JP" sz="14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ja-JP" altLang="en-US" sz="14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あなたであることを証明することができます。</a:t>
            </a:r>
            <a:endParaRPr lang="ja-JP" altLang="en-US" sz="1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B0E22ED-E28C-614A-EDA0-726BD4165F71}"/>
              </a:ext>
            </a:extLst>
          </p:cNvPr>
          <p:cNvSpPr txBox="1"/>
          <p:nvPr/>
        </p:nvSpPr>
        <p:spPr>
          <a:xfrm>
            <a:off x="4613810" y="5058336"/>
            <a:ext cx="4121069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altLang="ja-JP" sz="1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※2</a:t>
            </a:r>
            <a:r>
              <a:rPr lang="ja-JP" altLang="en-US" sz="1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マイナポイント申込み画面においてキャッシュレス決済サービスを選択する際に必要な情報の</a:t>
            </a:r>
            <a:endParaRPr lang="en-US" altLang="ja-JP" sz="1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ja-JP" altLang="en-US" sz="1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ことで、入力する情報は決済サービスごとに異なります。</a:t>
            </a:r>
            <a:r>
              <a:rPr lang="en-US" altLang="ja-JP" sz="1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1-E</a:t>
            </a:r>
            <a:r>
              <a:rPr lang="ja-JP" altLang="en-US" sz="1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を必要に応じてご参照ください。</a:t>
            </a:r>
            <a:endParaRPr lang="ja-JP" altLang="en-US" sz="1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333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72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マイナポイントの申込みができるキャッシュレス決済サービス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7804" y="1347947"/>
            <a:ext cx="8280000" cy="1370863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マイナポイントの申込みができる決済サービスは、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電子マネ</a:t>
            </a:r>
            <a:r>
              <a:rPr lang="ja-JP" altLang="en-US" kern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ー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やＱＲコード決済、クレジット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カードなど、８０種類以上が対象です。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07804" y="4192775"/>
            <a:ext cx="828000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●</a:t>
            </a:r>
            <a:r>
              <a:rPr lang="en-US" altLang="ja-JP" sz="2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対象となる決済サービスは、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マイナポイント事業のホームページで調べることができます。</a:t>
            </a:r>
          </a:p>
          <a:p>
            <a:r>
              <a:rPr lang="ja-JP" altLang="en-US" sz="2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●</a:t>
            </a:r>
            <a:r>
              <a:rPr lang="en-US" altLang="ja-JP" sz="2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マイナポイントの申込みを行う前に、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事前登録が必要な決済サービスもあります。</a:t>
            </a:r>
          </a:p>
          <a:p>
            <a:r>
              <a:rPr lang="ja-JP" altLang="en-US" sz="2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●</a:t>
            </a:r>
            <a:r>
              <a:rPr lang="en-US" altLang="ja-JP" sz="2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ポイント受取りに手続きが必要な決済サービスもあります。</a:t>
            </a:r>
          </a:p>
          <a:p>
            <a:pPr marL="7938">
              <a:spcBef>
                <a:spcPts val="600"/>
              </a:spcBef>
            </a:pPr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en-US" altLang="ja-JP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 1-</a:t>
            </a: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Ｅで対象となる決済サービスや、事前登録が必要な決済サービスを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7938"/>
            <a:r>
              <a:rPr lang="en-US" altLang="ja-JP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調べることができるホームページのアドレスを掲載しています。ご参照ください。</a:t>
            </a:r>
          </a:p>
        </p:txBody>
      </p:sp>
      <p:grpSp>
        <p:nvGrpSpPr>
          <p:cNvPr id="11" name="図形グループ 10" descr="電子マネー（ICカード）のイラスト"/>
          <p:cNvGrpSpPr>
            <a:grpSpLocks noChangeAspect="1"/>
          </p:cNvGrpSpPr>
          <p:nvPr/>
        </p:nvGrpSpPr>
        <p:grpSpPr>
          <a:xfrm>
            <a:off x="1878972" y="2889000"/>
            <a:ext cx="1678073" cy="1080000"/>
            <a:chOff x="2496065" y="2949145"/>
            <a:chExt cx="1538234" cy="990000"/>
          </a:xfrm>
        </p:grpSpPr>
        <p:sp>
          <p:nvSpPr>
            <p:cNvPr id="6" name="角丸四角形 5"/>
            <p:cNvSpPr/>
            <p:nvPr/>
          </p:nvSpPr>
          <p:spPr>
            <a:xfrm>
              <a:off x="2496065" y="2949145"/>
              <a:ext cx="1530000" cy="990000"/>
            </a:xfrm>
            <a:prstGeom prst="roundRect">
              <a:avLst>
                <a:gd name="adj" fmla="val 6751"/>
              </a:avLst>
            </a:prstGeom>
            <a:solidFill>
              <a:srgbClr val="00B0F0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2504299" y="3168442"/>
              <a:ext cx="1530000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solidFill>
                    <a:schemeClr val="bg1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電子マネー</a:t>
              </a:r>
              <a:endParaRPr kumimoji="1" lang="en-US" altLang="ja-JP" sz="20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  <a:p>
              <a:pPr algn="ctr"/>
              <a:r>
                <a:rPr lang="en-US" altLang="ja-JP" sz="1400" b="1" dirty="0">
                  <a:solidFill>
                    <a:schemeClr val="bg1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IC</a:t>
              </a:r>
              <a:r>
                <a:rPr lang="ja-JP" altLang="en-US" sz="1400" b="1" dirty="0">
                  <a:solidFill>
                    <a:schemeClr val="bg1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カード</a:t>
              </a:r>
              <a:endParaRPr kumimoji="1" lang="ja-JP" altLang="en-US" sz="14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12" name="図形グループ 11" descr="クレジットカードのイラスト"/>
          <p:cNvGrpSpPr>
            <a:grpSpLocks noChangeAspect="1"/>
          </p:cNvGrpSpPr>
          <p:nvPr/>
        </p:nvGrpSpPr>
        <p:grpSpPr>
          <a:xfrm>
            <a:off x="5630557" y="2889000"/>
            <a:ext cx="1678073" cy="1080000"/>
            <a:chOff x="2496065" y="2949145"/>
            <a:chExt cx="1538234" cy="990000"/>
          </a:xfrm>
        </p:grpSpPr>
        <p:sp>
          <p:nvSpPr>
            <p:cNvPr id="13" name="角丸四角形 12"/>
            <p:cNvSpPr/>
            <p:nvPr/>
          </p:nvSpPr>
          <p:spPr>
            <a:xfrm>
              <a:off x="2496065" y="2949145"/>
              <a:ext cx="1530000" cy="990000"/>
            </a:xfrm>
            <a:prstGeom prst="roundRect">
              <a:avLst>
                <a:gd name="adj" fmla="val 5988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2504299" y="3168442"/>
              <a:ext cx="1530000" cy="648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solidFill>
                    <a:schemeClr val="bg1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クレジットカード</a:t>
              </a:r>
              <a:endParaRPr kumimoji="1" lang="ja-JP" altLang="en-US" sz="14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15" name="角丸四角形 14" descr="スマートフォンにQRコードを表示しているQRコード決済を表すイラスト"/>
          <p:cNvSpPr/>
          <p:nvPr/>
        </p:nvSpPr>
        <p:spPr>
          <a:xfrm>
            <a:off x="4176894" y="2665431"/>
            <a:ext cx="810000" cy="162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4252395" y="2882917"/>
            <a:ext cx="675000" cy="12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311894" y="3151777"/>
            <a:ext cx="540000" cy="54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505944" y="3167799"/>
            <a:ext cx="2160000" cy="844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QR</a:t>
            </a:r>
          </a:p>
          <a:p>
            <a:pPr algn="ctr">
              <a:lnSpc>
                <a:spcPct val="150000"/>
              </a:lnSpc>
            </a:pP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QR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コード決済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79470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決済サービス対象となるＱＲコードのロゴの一覧">
            <a:extLst>
              <a:ext uri="{FF2B5EF4-FFF2-40B4-BE49-F238E27FC236}">
                <a16:creationId xmlns:a16="http://schemas.microsoft.com/office/drawing/2014/main" id="{893E0C93-40B1-4C49-ABCD-A9299A2EC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075" y="4975879"/>
            <a:ext cx="3435283" cy="972659"/>
          </a:xfrm>
          <a:prstGeom prst="rect">
            <a:avLst/>
          </a:prstGeom>
        </p:spPr>
      </p:pic>
      <p:pic>
        <p:nvPicPr>
          <p:cNvPr id="9" name="図 8" descr="決済サービス対象となる電子マネーのロゴの一覧">
            <a:extLst>
              <a:ext uri="{FF2B5EF4-FFF2-40B4-BE49-F238E27FC236}">
                <a16:creationId xmlns:a16="http://schemas.microsoft.com/office/drawing/2014/main" id="{20FB03CE-0190-4092-918B-9853B3F2E8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075" y="2103462"/>
            <a:ext cx="3424245" cy="2568184"/>
          </a:xfrm>
          <a:prstGeom prst="rect">
            <a:avLst/>
          </a:prstGeom>
        </p:spPr>
      </p:pic>
      <p:pic>
        <p:nvPicPr>
          <p:cNvPr id="16" name="図 15" descr="決済サービス対象となるデビットカードのロゴの一覧">
            <a:extLst>
              <a:ext uri="{FF2B5EF4-FFF2-40B4-BE49-F238E27FC236}">
                <a16:creationId xmlns:a16="http://schemas.microsoft.com/office/drawing/2014/main" id="{6C1B1582-5D59-41A3-832F-C9B6029381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3354" y="5462208"/>
            <a:ext cx="2388657" cy="523630"/>
          </a:xfrm>
          <a:prstGeom prst="rect">
            <a:avLst/>
          </a:prstGeom>
        </p:spPr>
      </p:pic>
      <p:pic>
        <p:nvPicPr>
          <p:cNvPr id="19" name="図 18" descr="決済サービス対象となるクレジットカードーのロゴの一覧">
            <a:extLst>
              <a:ext uri="{FF2B5EF4-FFF2-40B4-BE49-F238E27FC236}">
                <a16:creationId xmlns:a16="http://schemas.microsoft.com/office/drawing/2014/main" id="{50823791-96BC-4539-A8D9-E8B2250994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3354" y="2100780"/>
            <a:ext cx="3846353" cy="1170479"/>
          </a:xfrm>
          <a:prstGeom prst="rect">
            <a:avLst/>
          </a:prstGeom>
        </p:spPr>
      </p:pic>
      <p:pic>
        <p:nvPicPr>
          <p:cNvPr id="23" name="図 22" descr="決済サービス対象となるプリペイドカードのロゴの一覧">
            <a:extLst>
              <a:ext uri="{FF2B5EF4-FFF2-40B4-BE49-F238E27FC236}">
                <a16:creationId xmlns:a16="http://schemas.microsoft.com/office/drawing/2014/main" id="{B7A90CD8-F426-45D4-B7EE-3CF46E6C96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6420" y="3530979"/>
            <a:ext cx="3737565" cy="156650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9052"/>
            <a:ext cx="7200000" cy="72000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マイナポイントの申込みができるキャッシュレス決済サービス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7804" y="1352922"/>
            <a:ext cx="6820843" cy="4020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マイナポイントの対象となる決済サービス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1394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1" name="テキスト ボックス 10"/>
          <p:cNvSpPr txBox="1">
            <a:spLocks noChangeAspect="1"/>
          </p:cNvSpPr>
          <p:nvPr/>
        </p:nvSpPr>
        <p:spPr>
          <a:xfrm>
            <a:off x="507804" y="1776069"/>
            <a:ext cx="14502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kumimoji="1"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電子マネー</a:t>
            </a:r>
          </a:p>
        </p:txBody>
      </p:sp>
      <p:sp>
        <p:nvSpPr>
          <p:cNvPr id="12" name="テキスト ボックス 11"/>
          <p:cNvSpPr txBox="1">
            <a:spLocks noChangeAspect="1"/>
          </p:cNvSpPr>
          <p:nvPr/>
        </p:nvSpPr>
        <p:spPr>
          <a:xfrm>
            <a:off x="507804" y="4638790"/>
            <a:ext cx="14502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ja-JP" altLang="en-US" sz="1400" b="1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ＱＲ</a:t>
            </a: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コード</a:t>
            </a:r>
            <a:endParaRPr kumimoji="1" lang="ja-JP" altLang="en-US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13" name="テキスト ボックス 12"/>
          <p:cNvSpPr txBox="1">
            <a:spLocks noChangeAspect="1"/>
          </p:cNvSpPr>
          <p:nvPr/>
        </p:nvSpPr>
        <p:spPr>
          <a:xfrm>
            <a:off x="4667851" y="1770110"/>
            <a:ext cx="21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クレジットカード</a:t>
            </a:r>
            <a:endParaRPr kumimoji="1" lang="ja-JP" altLang="en-US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14" name="テキスト ボックス 13"/>
          <p:cNvSpPr txBox="1">
            <a:spLocks noChangeAspect="1"/>
          </p:cNvSpPr>
          <p:nvPr/>
        </p:nvSpPr>
        <p:spPr>
          <a:xfrm>
            <a:off x="4656088" y="3210310"/>
            <a:ext cx="21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プリペイドカード</a:t>
            </a:r>
            <a:endParaRPr kumimoji="1" lang="ja-JP" altLang="en-US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15" name="テキスト ボックス 14"/>
          <p:cNvSpPr txBox="1">
            <a:spLocks noChangeAspect="1"/>
          </p:cNvSpPr>
          <p:nvPr/>
        </p:nvSpPr>
        <p:spPr>
          <a:xfrm>
            <a:off x="534429" y="6034129"/>
            <a:ext cx="8196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 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対象となる</a:t>
            </a:r>
            <a:r>
              <a:rPr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決済サービスは変更になることがあります。マイナポイント事業ホームページ等で参照下さい。</a:t>
            </a:r>
            <a:endParaRPr kumimoji="1" lang="ja-JP" altLang="en-US" sz="12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27" name="テキスト ボックス 26"/>
          <p:cNvSpPr txBox="1">
            <a:spLocks noChangeAspect="1"/>
          </p:cNvSpPr>
          <p:nvPr/>
        </p:nvSpPr>
        <p:spPr>
          <a:xfrm>
            <a:off x="4656088" y="5111423"/>
            <a:ext cx="21835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●</a:t>
            </a: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デビットカード</a:t>
            </a:r>
            <a:endParaRPr kumimoji="1" lang="ja-JP" altLang="en-US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cxnSp>
        <p:nvCxnSpPr>
          <p:cNvPr id="8" name="直線コネクタ 7"/>
          <p:cNvCxnSpPr/>
          <p:nvPr/>
        </p:nvCxnSpPr>
        <p:spPr>
          <a:xfrm>
            <a:off x="611188" y="2048407"/>
            <a:ext cx="3780000" cy="0"/>
          </a:xfrm>
          <a:prstGeom prst="line">
            <a:avLst/>
          </a:prstGeom>
          <a:ln w="3810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611188" y="4927603"/>
            <a:ext cx="3780000" cy="0"/>
          </a:xfrm>
          <a:prstGeom prst="line">
            <a:avLst/>
          </a:prstGeom>
          <a:ln w="3810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>
            <a:off x="4749801" y="2048407"/>
            <a:ext cx="3780000" cy="0"/>
          </a:xfrm>
          <a:prstGeom prst="line">
            <a:avLst/>
          </a:prstGeom>
          <a:ln w="3810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/>
          <p:nvPr/>
        </p:nvCxnSpPr>
        <p:spPr>
          <a:xfrm>
            <a:off x="4749801" y="3488270"/>
            <a:ext cx="3780000" cy="0"/>
          </a:xfrm>
          <a:prstGeom prst="line">
            <a:avLst/>
          </a:prstGeom>
          <a:ln w="3810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>
            <a:off x="4749801" y="5402103"/>
            <a:ext cx="3780000" cy="0"/>
          </a:xfrm>
          <a:prstGeom prst="line">
            <a:avLst/>
          </a:prstGeom>
          <a:ln w="3810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472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オブジェクト 4" hidden="1">
            <a:extLst>
              <a:ext uri="{FF2B5EF4-FFF2-40B4-BE49-F238E27FC236}">
                <a16:creationId xmlns:a16="http://schemas.microsoft.com/office/drawing/2014/main" id="{D708CB44-0ADE-4DF6-8DD2-7489C61C60D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123011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" imgW="554" imgH="551" progId="TCLayout.ActiveDocument.1">
                  <p:embed/>
                </p:oleObj>
              </mc:Choice>
              <mc:Fallback>
                <p:oleObj name="think-cell スライド" r:id="rId4" imgW="554" imgH="55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 vert="horz">
            <a:norm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マイナポイントに関する確認サイト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771210" y="1459133"/>
            <a:ext cx="6919080" cy="2800388"/>
          </a:xfrm>
        </p:spPr>
        <p:txBody>
          <a:bodyPr numCol="1">
            <a:noAutofit/>
          </a:bodyPr>
          <a:lstStyle/>
          <a:p>
            <a:pPr>
              <a:spcBef>
                <a:spcPts val="6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対象となる決済サービスや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事前登録が必要な決済サービスを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調べることができるサイトをご紹介します。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マイナポイントの対象となる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キャッシュレス決済サービスを調べるサイト　　</a:t>
            </a:r>
            <a:r>
              <a:rPr lang="en-US" altLang="ja-JP" sz="1200" u="sng" spc="5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BIZ UDゴシック" panose="020B0400000000000000" pitchFamily="49" charset="-128"/>
                <a:ea typeface="BIZ UDゴシック" panose="020B0400000000000000" pitchFamily="49" charset="-128"/>
                <a:hlinkClick r:id="rId6"/>
              </a:rPr>
              <a:t>https://mynumbercard.point.soumu.go.jp/service_list/service_possible.html</a:t>
            </a:r>
            <a:endParaRPr lang="en-US" altLang="ja-JP" sz="1200" u="sng" spc="5" dirty="0">
              <a:solidFill>
                <a:srgbClr val="0562C1"/>
              </a:solidFill>
              <a:uFill>
                <a:solidFill>
                  <a:srgbClr val="0562C1"/>
                </a:solidFill>
              </a:u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2700">
              <a:lnSpc>
                <a:spcPct val="150000"/>
              </a:lnSpc>
              <a:spcBef>
                <a:spcPts val="600"/>
              </a:spcBef>
            </a:pPr>
            <a:endParaRPr lang="en-US" altLang="ja-JP" sz="18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支援端末の設置場所を調べるサイト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  <a:hlinkClick r:id="rId7"/>
              </a:rPr>
              <a:t>https://mynumbercard.point.soumu.go.jp/reserve_search/</a:t>
            </a:r>
            <a:endParaRPr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2700">
              <a:lnSpc>
                <a:spcPct val="150000"/>
              </a:lnSpc>
              <a:spcBef>
                <a:spcPts val="600"/>
              </a:spcBef>
            </a:pPr>
            <a:endParaRPr lang="en-US" altLang="ja-JP" sz="18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決済サービスＩＤとセキュリティコードを調べるサイト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lang="en-US" altLang="ja-JP" sz="1200" u="sng" spc="5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BIZ UDゴシック" panose="020B0400000000000000" pitchFamily="49" charset="-128"/>
                <a:ea typeface="BIZ UDゴシック" panose="020B0400000000000000" pitchFamily="49" charset="-128"/>
                <a:hlinkClick r:id="rId8"/>
              </a:rPr>
              <a:t>https://mynumbercard.point.soumu.go.jp/service_list/service_list.html</a:t>
            </a:r>
            <a:endParaRPr lang="en-US" altLang="ja-JP" sz="1200" u="sng" spc="5" dirty="0">
              <a:solidFill>
                <a:srgbClr val="0562C1"/>
              </a:solidFill>
              <a:uFill>
                <a:solidFill>
                  <a:srgbClr val="0562C1"/>
                </a:solidFill>
              </a:u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1-E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" name="object 5" descr="マイナポイントの対象となるキャッシュレス決済サービスを調べるサイトのQRコード">
            <a:extLst>
              <a:ext uri="{FF2B5EF4-FFF2-40B4-BE49-F238E27FC236}">
                <a16:creationId xmlns:a16="http://schemas.microsoft.com/office/drawing/2014/main" id="{8DAE2632-34A6-469C-BB68-084F02842032}"/>
              </a:ext>
            </a:extLst>
          </p:cNvPr>
          <p:cNvSpPr/>
          <p:nvPr/>
        </p:nvSpPr>
        <p:spPr>
          <a:xfrm>
            <a:off x="803229" y="3204820"/>
            <a:ext cx="742376" cy="797824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10" name="図 9" descr="決済サービスＩＤとセキュリティコードを調べるサイトのQRコード">
            <a:extLst>
              <a:ext uri="{FF2B5EF4-FFF2-40B4-BE49-F238E27FC236}">
                <a16:creationId xmlns:a16="http://schemas.microsoft.com/office/drawing/2014/main" id="{214B2731-A177-4AEC-A04C-146CBFF22CD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48" y="5474823"/>
            <a:ext cx="801810" cy="811677"/>
          </a:xfrm>
          <a:prstGeom prst="rect">
            <a:avLst/>
          </a:prstGeom>
        </p:spPr>
      </p:pic>
      <p:pic>
        <p:nvPicPr>
          <p:cNvPr id="11" name="図 10" descr="支援端末の設置場所を調べるサイトのQRコード">
            <a:extLst>
              <a:ext uri="{FF2B5EF4-FFF2-40B4-BE49-F238E27FC236}">
                <a16:creationId xmlns:a16="http://schemas.microsoft.com/office/drawing/2014/main" id="{21C33545-F7C1-4DFB-82A3-1266CF799463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1041" y="4239742"/>
            <a:ext cx="972337" cy="97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41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オブジェクト 4" hidden="1">
            <a:extLst>
              <a:ext uri="{FF2B5EF4-FFF2-40B4-BE49-F238E27FC236}">
                <a16:creationId xmlns:a16="http://schemas.microsoft.com/office/drawing/2014/main" id="{017C2F29-0199-4578-A48C-3BB0B746EAC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922745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" imgW="554" imgH="551" progId="TCLayout.ActiveDocument.1">
                  <p:embed/>
                </p:oleObj>
              </mc:Choice>
              <mc:Fallback>
                <p:oleObj name="think-cell スライド" r:id="rId4" imgW="554" imgH="55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1872192" y="2235041"/>
            <a:ext cx="6120000" cy="3385829"/>
          </a:xfrm>
          <a:prstGeom prst="rect">
            <a:avLst/>
          </a:prstGeom>
          <a:solidFill>
            <a:srgbClr val="FFFFCC"/>
          </a:solidFill>
          <a:ln>
            <a:solidFill>
              <a:srgbClr val="00965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endParaRPr lang="en-US" altLang="ja-JP" sz="20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spcBef>
                <a:spcPts val="300"/>
              </a:spcBef>
            </a:pPr>
            <a:r>
              <a:rPr lang="ja-JP" altLang="en-US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sz="2000" b="1" dirty="0">
                <a:solidFill>
                  <a:schemeClr val="tx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マイナポイントアプリのインストール</a:t>
            </a:r>
            <a:endParaRPr lang="en-US" altLang="ja-JP" sz="2000" b="1" dirty="0">
              <a:solidFill>
                <a:schemeClr val="tx1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spcBef>
                <a:spcPts val="300"/>
              </a:spcBef>
            </a:pPr>
            <a:r>
              <a:rPr lang="ja-JP" altLang="en-US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 </a:t>
            </a:r>
            <a:r>
              <a:rPr lang="ja-JP" altLang="en-US" sz="2000" b="1" dirty="0">
                <a:solidFill>
                  <a:schemeClr val="tx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マイナポイントアプリの起動</a:t>
            </a:r>
            <a:endParaRPr lang="en-US" altLang="ja-JP" sz="2000" b="1" dirty="0">
              <a:solidFill>
                <a:schemeClr val="tx1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 </a:t>
            </a:r>
            <a:r>
              <a:rPr lang="ja-JP" altLang="en-US" sz="2000" b="1" dirty="0">
                <a:solidFill>
                  <a:schemeClr val="tx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利用者証明用電子証明書の認証</a:t>
            </a:r>
            <a:endParaRPr lang="en-US" altLang="ja-JP" sz="2000" b="1" dirty="0">
              <a:solidFill>
                <a:schemeClr val="tx1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65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 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キャンペーンの選択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65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 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キャッシュレス決済サービスの選択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65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規約類への同意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65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❼ 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申込みの完了　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❽ </a:t>
            </a:r>
            <a:r>
              <a:rPr lang="ja-JP" altLang="en-US" sz="2000" b="1" dirty="0">
                <a:solidFill>
                  <a:prstClr val="black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マイナポイントの</a:t>
            </a:r>
            <a:r>
              <a:rPr lang="ja-JP" altLang="en-US" sz="2000" b="1" dirty="0">
                <a:solidFill>
                  <a:schemeClr val="tx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申込み状況の</a:t>
            </a:r>
            <a:r>
              <a:rPr lang="ja-JP" altLang="en-US" sz="2000" b="1" dirty="0">
                <a:solidFill>
                  <a:prstClr val="black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確認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621749" y="2100853"/>
            <a:ext cx="3600000" cy="540000"/>
          </a:xfrm>
          <a:prstGeom prst="rect">
            <a:avLst/>
          </a:prstGeom>
          <a:solidFill>
            <a:srgbClr val="00965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732252"/>
            <a:ext cx="7200000" cy="540000"/>
          </a:xfrm>
        </p:spPr>
        <p:txBody>
          <a:bodyPr vert="horz"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スマートフォンでの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マイナポイントの申込み手順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7804" y="1428653"/>
            <a:ext cx="8280000" cy="548495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次ページから、以下の順番で操作のご説明をします。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1-F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33745" y="2111175"/>
            <a:ext cx="3710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マイナポイントの</a:t>
            </a:r>
            <a:r>
              <a:rPr lang="ja-JP" altLang="en-US" sz="24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申込み</a:t>
            </a:r>
            <a:endParaRPr kumimoji="1" lang="ja-JP" altLang="en-US" sz="2400" b="1" dirty="0">
              <a:solidFill>
                <a:schemeClr val="bg1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1442EC6-5786-3A31-0255-B1193C19EA06}"/>
              </a:ext>
            </a:extLst>
          </p:cNvPr>
          <p:cNvSpPr txBox="1"/>
          <p:nvPr/>
        </p:nvSpPr>
        <p:spPr>
          <a:xfrm>
            <a:off x="4664302" y="5755341"/>
            <a:ext cx="3600000" cy="370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マイナンバーカードが必要です。</a:t>
            </a:r>
          </a:p>
        </p:txBody>
      </p:sp>
    </p:spTree>
    <p:extLst>
      <p:ext uri="{BB962C8B-B14F-4D97-AF65-F5344CB8AC3E}">
        <p14:creationId xmlns:p14="http://schemas.microsoft.com/office/powerpoint/2010/main" val="1116196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 txBox="1">
            <a:spLocks/>
          </p:cNvSpPr>
          <p:nvPr/>
        </p:nvSpPr>
        <p:spPr>
          <a:xfrm>
            <a:off x="2304000" y="1101371"/>
            <a:ext cx="6060071" cy="3968169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kumimoji="1" sz="20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6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ja-JP" sz="14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</a:t>
            </a:r>
            <a:endParaRPr lang="ja-JP" altLang="en-US" sz="140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マイナポイントを</a:t>
            </a:r>
            <a:endParaRPr lang="en-US" altLang="ja-JP" sz="48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申込みましょう</a:t>
            </a:r>
          </a:p>
        </p:txBody>
      </p:sp>
      <p:pic>
        <p:nvPicPr>
          <p:cNvPr id="7" name="図 6" descr="スマートフォンを使っているマイナちゃんのイラスト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584" y="3687867"/>
            <a:ext cx="1292235" cy="230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982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bject 5" descr="スマートフォンのホーム画面の画像"/>
          <p:cNvSpPr>
            <a:spLocks noChangeAspect="1"/>
          </p:cNvSpPr>
          <p:nvPr/>
        </p:nvSpPr>
        <p:spPr>
          <a:xfrm>
            <a:off x="2955045" y="1603504"/>
            <a:ext cx="1623481" cy="2880000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 sz="1698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925994" y="3006169"/>
            <a:ext cx="504000" cy="432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4" name="object 18">
            <a:extLst>
              <a:ext uri="{FF2B5EF4-FFF2-40B4-BE49-F238E27FC236}">
                <a16:creationId xmlns:a16="http://schemas.microsoft.com/office/drawing/2014/main" id="{84120372-64DA-4E54-A83F-BF6241F74A06}"/>
              </a:ext>
            </a:extLst>
          </p:cNvPr>
          <p:cNvSpPr txBox="1"/>
          <p:nvPr/>
        </p:nvSpPr>
        <p:spPr>
          <a:xfrm>
            <a:off x="349380" y="1422936"/>
            <a:ext cx="2699214" cy="48827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525">
              <a:tabLst>
                <a:tab pos="352425" algn="l"/>
              </a:tabLst>
            </a:pPr>
            <a:r>
              <a:rPr lang="ja-JP" altLang="en-US" sz="2400" b="1" spc="5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en-US" altLang="ja-JP" sz="1800" b="1" spc="5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</a:t>
            </a:r>
            <a:r>
              <a:rPr lang="en-US" altLang="ja-JP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｢App Store</a:t>
            </a:r>
            <a:r>
              <a:rPr lang="en-US" altLang="ja-JP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sz="1700" b="1" spc="2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r>
              <a:rPr lang="en-US" altLang="ja-JP" sz="1700" b="1" spc="2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</a:t>
            </a:r>
          </a:p>
          <a:p>
            <a:pPr marL="9525">
              <a:tabLst>
                <a:tab pos="352425" algn="l"/>
              </a:tabLst>
            </a:pPr>
            <a:r>
              <a:rPr lang="ja-JP" altLang="en-US" sz="1700" b="1" spc="2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ダブル</a:t>
            </a:r>
            <a:r>
              <a:rPr lang="ja-JP" altLang="en-US" sz="1700" b="1" spc="-17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タ</a:t>
            </a:r>
            <a:r>
              <a:rPr lang="ja-JP" altLang="en-US" sz="1700" b="1" spc="8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ッ</a:t>
            </a:r>
            <a:r>
              <a:rPr lang="ja-JP" altLang="en-US" sz="1700" b="1" spc="-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プ</a:t>
            </a:r>
            <a:endParaRPr lang="en-US" altLang="ja-JP" sz="1700" b="1" spc="-5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>
              <a:tabLst>
                <a:tab pos="352425" algn="l"/>
              </a:tabLst>
            </a:pPr>
            <a:r>
              <a:rPr lang="ja-JP" altLang="en-US" sz="2400" b="1" spc="5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en-US" altLang="ja-JP" sz="1800" b="1" spc="5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</a:t>
            </a:r>
            <a:r>
              <a:rPr lang="ja-JP" altLang="en-US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画面右下の</a:t>
            </a:r>
            <a:r>
              <a:rPr lang="en-US" altLang="ja-JP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検索</a:t>
            </a:r>
            <a:r>
              <a:rPr lang="en-US" altLang="ja-JP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sz="1700" b="1" spc="2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sz="1700" b="1" spc="25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>
              <a:tabLst>
                <a:tab pos="352425" algn="l"/>
              </a:tabLst>
            </a:pPr>
            <a:r>
              <a:rPr lang="ja-JP" altLang="en-US" sz="1700" b="1" spc="2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ダブル</a:t>
            </a:r>
            <a:r>
              <a:rPr lang="ja-JP" altLang="en-US" sz="1700" b="1" spc="-17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タ</a:t>
            </a:r>
            <a:r>
              <a:rPr lang="ja-JP" altLang="en-US" sz="1700" b="1" spc="8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ッ</a:t>
            </a:r>
            <a:r>
              <a:rPr lang="ja-JP" altLang="en-US" sz="1700" b="1" spc="-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プ</a:t>
            </a:r>
            <a:endParaRPr lang="en-US" altLang="ja-JP" sz="1700" b="1" spc="-5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-417600"/>
            <a:r>
              <a:rPr lang="ja-JP" altLang="en-US" sz="2400" b="1" spc="5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en-US" altLang="ja-JP" sz="1700" b="1" spc="-16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AoyagiKouzanFontT"/>
              </a:rPr>
              <a:t>｢</a:t>
            </a:r>
            <a:r>
              <a:rPr lang="ja-JP" altLang="en-US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ゲーム</a:t>
            </a:r>
            <a:r>
              <a:rPr lang="ja-JP" altLang="en-US" sz="1700" b="1" spc="-5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、</a:t>
            </a:r>
            <a:r>
              <a:rPr lang="en-US" altLang="ja-JP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App</a:t>
            </a:r>
            <a:r>
              <a:rPr lang="ja-JP" altLang="en-US" sz="1700" b="1" spc="-5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、</a:t>
            </a:r>
            <a:endParaRPr lang="en-US" altLang="ja-JP" sz="1700" b="1" spc="-50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-417600"/>
            <a:r>
              <a:rPr lang="ja-JP" altLang="en-US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ストーリーなど</a:t>
            </a:r>
            <a:r>
              <a:rPr lang="en-US" altLang="ja-JP" sz="1700" b="1" spc="-16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AoyagiKouzanFontT"/>
              </a:rPr>
              <a:t>｣</a:t>
            </a:r>
            <a:r>
              <a:rPr lang="ja-JP" altLang="en-US" sz="1700" b="1" spc="-16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AoyagiKouzanFontT"/>
              </a:rPr>
              <a:t>の</a:t>
            </a:r>
            <a:endParaRPr lang="en-US" altLang="ja-JP" sz="1700" b="1" spc="-16" dirty="0">
              <a:latin typeface="BIZ UDゴシック" panose="020B0400000000000000" pitchFamily="49" charset="-128"/>
              <a:ea typeface="BIZ UDゴシック" panose="020B0400000000000000" pitchFamily="49" charset="-128"/>
              <a:cs typeface="AoyagiKouzanFontT"/>
            </a:endParaRPr>
          </a:p>
          <a:p>
            <a:pPr indent="-417600"/>
            <a:r>
              <a:rPr lang="ja-JP" altLang="en-US" sz="1700" b="1" spc="-16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AoyagiKouzanFontT"/>
              </a:rPr>
              <a:t>　検索フィールドを</a:t>
            </a:r>
            <a:endParaRPr lang="en-US" altLang="ja-JP" sz="1700" b="1" spc="-16" dirty="0">
              <a:latin typeface="BIZ UDゴシック" panose="020B0400000000000000" pitchFamily="49" charset="-128"/>
              <a:ea typeface="BIZ UDゴシック" panose="020B0400000000000000" pitchFamily="49" charset="-128"/>
              <a:cs typeface="AoyagiKouzanFontT"/>
            </a:endParaRPr>
          </a:p>
          <a:p>
            <a:pPr indent="-417600"/>
            <a:r>
              <a:rPr lang="ja-JP" altLang="en-US" sz="1700" b="1" spc="-16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AoyagiKouzanFontT"/>
              </a:rPr>
              <a:t>　ダブル</a:t>
            </a:r>
            <a:r>
              <a:rPr lang="ja-JP" altLang="en-US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タップ</a:t>
            </a:r>
          </a:p>
          <a:p>
            <a:pPr marL="9525">
              <a:tabLst>
                <a:tab pos="352425" algn="l"/>
              </a:tabLst>
            </a:pPr>
            <a:r>
              <a:rPr lang="ja-JP" altLang="en-US" sz="2400" b="1" spc="5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r>
              <a:rPr lang="en-US" altLang="ja-JP" sz="2400" b="1" spc="5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</a:t>
            </a:r>
            <a:r>
              <a:rPr lang="en-US" altLang="ja-JP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</a:t>
            </a:r>
            <a:r>
              <a:rPr lang="en-US" altLang="ja-JP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と</a:t>
            </a:r>
            <a:endParaRPr lang="en-US" altLang="ja-JP" sz="1700" b="1" spc="5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>
              <a:tabLst>
                <a:tab pos="352425" algn="l"/>
              </a:tabLst>
            </a:pPr>
            <a:r>
              <a:rPr lang="ja-JP" altLang="en-US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入力。その後右下の</a:t>
            </a:r>
            <a:endParaRPr lang="en-US" altLang="ja-JP" sz="1700" b="1" spc="5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>
              <a:tabLst>
                <a:tab pos="352425" algn="l"/>
              </a:tabLst>
            </a:pPr>
            <a:r>
              <a:rPr lang="ja-JP" altLang="en-US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「検索」をダブルタップ</a:t>
            </a:r>
            <a:endParaRPr lang="en-US" altLang="ja-JP" sz="17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>
              <a:tabLst>
                <a:tab pos="352425" algn="l"/>
              </a:tabLst>
            </a:pPr>
            <a:r>
              <a:rPr lang="ja-JP" altLang="en-US" sz="2400" b="1" spc="5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r>
              <a:rPr lang="ja-JP" altLang="en-US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検索結果の「マイナ</a:t>
            </a:r>
            <a:endParaRPr lang="en-US" altLang="ja-JP" sz="1700" b="1" spc="5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>
              <a:tabLst>
                <a:tab pos="352425" algn="l"/>
              </a:tabLst>
            </a:pPr>
            <a:r>
              <a:rPr lang="ja-JP" altLang="en-US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ポイント」まで</a:t>
            </a:r>
            <a:endParaRPr lang="en-US" altLang="ja-JP" sz="1700" b="1" spc="5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>
              <a:tabLst>
                <a:tab pos="352425" algn="l"/>
              </a:tabLst>
            </a:pPr>
            <a:r>
              <a:rPr lang="ja-JP" altLang="en-US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スワイプで進み、</a:t>
            </a:r>
            <a:endParaRPr lang="en-US" altLang="ja-JP" sz="1700" b="1" spc="5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>
              <a:tabLst>
                <a:tab pos="352425" algn="l"/>
              </a:tabLst>
            </a:pPr>
            <a:r>
              <a:rPr lang="ja-JP" altLang="en-US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もう一度スワイプして</a:t>
            </a:r>
            <a:endParaRPr lang="en-US" altLang="ja-JP" sz="1700" b="1" spc="5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>
              <a:tabLst>
                <a:tab pos="352425" algn="l"/>
              </a:tabLst>
            </a:pPr>
            <a:r>
              <a:rPr lang="ja-JP" altLang="en-US" sz="1700" b="1" spc="5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入手</a:t>
            </a:r>
            <a:r>
              <a:rPr lang="en-US" altLang="ja-JP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sz="17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ja-JP" altLang="en-US" sz="1700" dirty="0">
              <a:latin typeface="BIZ UDゴシック" panose="020B0400000000000000" pitchFamily="49" charset="-128"/>
              <a:ea typeface="BIZ UDゴシック" panose="020B0400000000000000" pitchFamily="49" charset="-128"/>
              <a:cs typeface="AoyagiKouzanFontT"/>
            </a:endParaRPr>
          </a:p>
        </p:txBody>
      </p:sp>
      <p:grpSp>
        <p:nvGrpSpPr>
          <p:cNvPr id="74" name="図形グループ 73"/>
          <p:cNvGrpSpPr/>
          <p:nvPr/>
        </p:nvGrpSpPr>
        <p:grpSpPr>
          <a:xfrm>
            <a:off x="2758505" y="3005299"/>
            <a:ext cx="296587" cy="293005"/>
            <a:chOff x="2897417" y="3995693"/>
            <a:chExt cx="296587" cy="293005"/>
          </a:xfrm>
        </p:grpSpPr>
        <p:sp>
          <p:nvSpPr>
            <p:cNvPr id="75" name="円/楕円 74"/>
            <p:cNvSpPr/>
            <p:nvPr/>
          </p:nvSpPr>
          <p:spPr>
            <a:xfrm>
              <a:off x="2898648" y="3996395"/>
              <a:ext cx="291600" cy="29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76" name="テキスト ボックス 75"/>
            <p:cNvSpPr txBox="1"/>
            <p:nvPr/>
          </p:nvSpPr>
          <p:spPr>
            <a:xfrm>
              <a:off x="2897417" y="3995693"/>
              <a:ext cx="296587" cy="293005"/>
            </a:xfrm>
            <a:custGeom>
              <a:avLst/>
              <a:gdLst/>
              <a:ahLst/>
              <a:cxnLst/>
              <a:rect l="l" t="t" r="r" b="b"/>
              <a:pathLst>
                <a:path w="296587" h="293005">
                  <a:moveTo>
                    <a:pt x="130550" y="49974"/>
                  </a:moveTo>
                  <a:cubicBezTo>
                    <a:pt x="129356" y="59415"/>
                    <a:pt x="125070" y="65709"/>
                    <a:pt x="117690" y="68856"/>
                  </a:cubicBezTo>
                  <a:cubicBezTo>
                    <a:pt x="112373" y="71135"/>
                    <a:pt x="103203" y="72275"/>
                    <a:pt x="90180" y="72275"/>
                  </a:cubicBezTo>
                  <a:lnTo>
                    <a:pt x="90180" y="100598"/>
                  </a:lnTo>
                  <a:lnTo>
                    <a:pt x="124202" y="100598"/>
                  </a:lnTo>
                  <a:lnTo>
                    <a:pt x="124202" y="209336"/>
                  </a:lnTo>
                  <a:lnTo>
                    <a:pt x="90180" y="209336"/>
                  </a:lnTo>
                  <a:lnTo>
                    <a:pt x="90180" y="240753"/>
                  </a:lnTo>
                  <a:lnTo>
                    <a:pt x="200546" y="240753"/>
                  </a:lnTo>
                  <a:lnTo>
                    <a:pt x="200546" y="209336"/>
                  </a:lnTo>
                  <a:lnTo>
                    <a:pt x="167176" y="209336"/>
                  </a:lnTo>
                  <a:lnTo>
                    <a:pt x="167176" y="49974"/>
                  </a:lnTo>
                  <a:close/>
                  <a:moveTo>
                    <a:pt x="148619" y="0"/>
                  </a:moveTo>
                  <a:cubicBezTo>
                    <a:pt x="189423" y="0"/>
                    <a:pt x="224285" y="14162"/>
                    <a:pt x="253206" y="42486"/>
                  </a:cubicBezTo>
                  <a:cubicBezTo>
                    <a:pt x="282126" y="70810"/>
                    <a:pt x="296587" y="105211"/>
                    <a:pt x="296587" y="145689"/>
                  </a:cubicBezTo>
                  <a:cubicBezTo>
                    <a:pt x="296587" y="186275"/>
                    <a:pt x="282045" y="220975"/>
                    <a:pt x="252961" y="249787"/>
                  </a:cubicBezTo>
                  <a:cubicBezTo>
                    <a:pt x="223878" y="278599"/>
                    <a:pt x="188988" y="293005"/>
                    <a:pt x="148293" y="293005"/>
                  </a:cubicBezTo>
                  <a:cubicBezTo>
                    <a:pt x="107598" y="293005"/>
                    <a:pt x="72709" y="278599"/>
                    <a:pt x="43625" y="249787"/>
                  </a:cubicBezTo>
                  <a:cubicBezTo>
                    <a:pt x="14542" y="220975"/>
                    <a:pt x="0" y="186275"/>
                    <a:pt x="0" y="145689"/>
                  </a:cubicBezTo>
                  <a:cubicBezTo>
                    <a:pt x="0" y="105211"/>
                    <a:pt x="14542" y="70810"/>
                    <a:pt x="43625" y="42486"/>
                  </a:cubicBezTo>
                  <a:cubicBezTo>
                    <a:pt x="72709" y="14162"/>
                    <a:pt x="107706" y="0"/>
                    <a:pt x="148619" y="0"/>
                  </a:cubicBezTo>
                  <a:close/>
                </a:path>
              </a:pathLst>
            </a:custGeom>
            <a:solidFill>
              <a:srgbClr val="00965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600" b="1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pic>
        <p:nvPicPr>
          <p:cNvPr id="23" name="図 22" descr="検索アイコンがある画面の画像">
            <a:extLst>
              <a:ext uri="{FF2B5EF4-FFF2-40B4-BE49-F238E27FC236}">
                <a16:creationId xmlns:a16="http://schemas.microsoft.com/office/drawing/2014/main" id="{31E6BB8B-1423-59D7-1434-27137604C0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725" y="1609226"/>
            <a:ext cx="1609936" cy="2874980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7" name="正方形/長方形 46"/>
          <p:cNvSpPr/>
          <p:nvPr/>
        </p:nvSpPr>
        <p:spPr>
          <a:xfrm>
            <a:off x="6066715" y="4229593"/>
            <a:ext cx="360000" cy="2892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cxnSp>
        <p:nvCxnSpPr>
          <p:cNvPr id="73" name="カギ線コネクタ 72"/>
          <p:cNvCxnSpPr>
            <a:cxnSpLocks/>
            <a:endCxn id="47" idx="1"/>
          </p:cNvCxnSpPr>
          <p:nvPr/>
        </p:nvCxnSpPr>
        <p:spPr>
          <a:xfrm>
            <a:off x="3441672" y="3194618"/>
            <a:ext cx="2625043" cy="117961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図 28" descr="検索画面の画像">
            <a:extLst>
              <a:ext uri="{FF2B5EF4-FFF2-40B4-BE49-F238E27FC236}">
                <a16:creationId xmlns:a16="http://schemas.microsoft.com/office/drawing/2014/main" id="{683605B3-E86A-8717-5B3E-9FD06E172B1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0668"/>
          <a:stretch/>
        </p:blipFill>
        <p:spPr>
          <a:xfrm>
            <a:off x="6686016" y="1615967"/>
            <a:ext cx="1620000" cy="1842263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2" name="正方形/長方形 51"/>
          <p:cNvSpPr/>
          <p:nvPr/>
        </p:nvSpPr>
        <p:spPr>
          <a:xfrm>
            <a:off x="6704016" y="1844410"/>
            <a:ext cx="1584000" cy="252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66" name="図形グループ 65"/>
          <p:cNvGrpSpPr/>
          <p:nvPr/>
        </p:nvGrpSpPr>
        <p:grpSpPr>
          <a:xfrm>
            <a:off x="5894688" y="4053203"/>
            <a:ext cx="296586" cy="293005"/>
            <a:chOff x="3546641" y="3995693"/>
            <a:chExt cx="296586" cy="293005"/>
          </a:xfrm>
        </p:grpSpPr>
        <p:sp>
          <p:nvSpPr>
            <p:cNvPr id="67" name="円/楕円 66"/>
            <p:cNvSpPr/>
            <p:nvPr/>
          </p:nvSpPr>
          <p:spPr>
            <a:xfrm>
              <a:off x="3547872" y="3996395"/>
              <a:ext cx="291600" cy="29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8" name="フリーフォーム 67"/>
            <p:cNvSpPr/>
            <p:nvPr/>
          </p:nvSpPr>
          <p:spPr>
            <a:xfrm>
              <a:off x="3546641" y="3995693"/>
              <a:ext cx="296586" cy="293005"/>
            </a:xfrm>
            <a:custGeom>
              <a:avLst/>
              <a:gdLst/>
              <a:ahLst/>
              <a:cxnLst/>
              <a:rect l="l" t="t" r="r" b="b"/>
              <a:pathLst>
                <a:path w="296586" h="293005">
                  <a:moveTo>
                    <a:pt x="143572" y="44927"/>
                  </a:moveTo>
                  <a:cubicBezTo>
                    <a:pt x="124582" y="44927"/>
                    <a:pt x="106024" y="49974"/>
                    <a:pt x="87902" y="60066"/>
                  </a:cubicBezTo>
                  <a:lnTo>
                    <a:pt x="87902" y="96366"/>
                  </a:lnTo>
                  <a:lnTo>
                    <a:pt x="91971" y="96041"/>
                  </a:lnTo>
                  <a:cubicBezTo>
                    <a:pt x="96746" y="92894"/>
                    <a:pt x="103637" y="89855"/>
                    <a:pt x="112644" y="86925"/>
                  </a:cubicBezTo>
                  <a:cubicBezTo>
                    <a:pt x="123279" y="83452"/>
                    <a:pt x="132612" y="81716"/>
                    <a:pt x="140643" y="81716"/>
                  </a:cubicBezTo>
                  <a:cubicBezTo>
                    <a:pt x="157029" y="81716"/>
                    <a:pt x="165222" y="88715"/>
                    <a:pt x="165222" y="102715"/>
                  </a:cubicBezTo>
                  <a:cubicBezTo>
                    <a:pt x="165222" y="111071"/>
                    <a:pt x="162726" y="119427"/>
                    <a:pt x="157734" y="127783"/>
                  </a:cubicBezTo>
                  <a:cubicBezTo>
                    <a:pt x="152960" y="135705"/>
                    <a:pt x="144386" y="146231"/>
                    <a:pt x="132015" y="159362"/>
                  </a:cubicBezTo>
                  <a:cubicBezTo>
                    <a:pt x="120837" y="171083"/>
                    <a:pt x="113675" y="178570"/>
                    <a:pt x="110528" y="181826"/>
                  </a:cubicBezTo>
                  <a:cubicBezTo>
                    <a:pt x="103040" y="189205"/>
                    <a:pt x="94196" y="197182"/>
                    <a:pt x="83995" y="205755"/>
                  </a:cubicBezTo>
                  <a:lnTo>
                    <a:pt x="83995" y="240102"/>
                  </a:lnTo>
                  <a:lnTo>
                    <a:pt x="213568" y="240102"/>
                  </a:lnTo>
                  <a:lnTo>
                    <a:pt x="213568" y="205755"/>
                  </a:lnTo>
                  <a:lnTo>
                    <a:pt x="137224" y="205755"/>
                  </a:lnTo>
                  <a:cubicBezTo>
                    <a:pt x="150681" y="193492"/>
                    <a:pt x="162455" y="182260"/>
                    <a:pt x="172548" y="172059"/>
                  </a:cubicBezTo>
                  <a:cubicBezTo>
                    <a:pt x="185570" y="158928"/>
                    <a:pt x="194523" y="148239"/>
                    <a:pt x="199406" y="139991"/>
                  </a:cubicBezTo>
                  <a:cubicBezTo>
                    <a:pt x="206460" y="128271"/>
                    <a:pt x="209987" y="115412"/>
                    <a:pt x="209987" y="101412"/>
                  </a:cubicBezTo>
                  <a:cubicBezTo>
                    <a:pt x="209987" y="84483"/>
                    <a:pt x="203910" y="70837"/>
                    <a:pt x="191756" y="60473"/>
                  </a:cubicBezTo>
                  <a:cubicBezTo>
                    <a:pt x="179601" y="50109"/>
                    <a:pt x="163540" y="44927"/>
                    <a:pt x="143572" y="44927"/>
                  </a:cubicBezTo>
                  <a:close/>
                  <a:moveTo>
                    <a:pt x="148619" y="0"/>
                  </a:moveTo>
                  <a:cubicBezTo>
                    <a:pt x="189422" y="0"/>
                    <a:pt x="224285" y="14162"/>
                    <a:pt x="253205" y="42486"/>
                  </a:cubicBezTo>
                  <a:cubicBezTo>
                    <a:pt x="282126" y="70810"/>
                    <a:pt x="296586" y="105211"/>
                    <a:pt x="296586" y="145689"/>
                  </a:cubicBezTo>
                  <a:cubicBezTo>
                    <a:pt x="296586" y="186275"/>
                    <a:pt x="282045" y="220975"/>
                    <a:pt x="252961" y="249787"/>
                  </a:cubicBezTo>
                  <a:cubicBezTo>
                    <a:pt x="223878" y="278599"/>
                    <a:pt x="188988" y="293005"/>
                    <a:pt x="148293" y="293005"/>
                  </a:cubicBezTo>
                  <a:cubicBezTo>
                    <a:pt x="107598" y="293005"/>
                    <a:pt x="72709" y="278599"/>
                    <a:pt x="43625" y="249787"/>
                  </a:cubicBezTo>
                  <a:cubicBezTo>
                    <a:pt x="14542" y="220975"/>
                    <a:pt x="0" y="186275"/>
                    <a:pt x="0" y="145689"/>
                  </a:cubicBezTo>
                  <a:cubicBezTo>
                    <a:pt x="0" y="105211"/>
                    <a:pt x="14542" y="70810"/>
                    <a:pt x="43625" y="42486"/>
                  </a:cubicBezTo>
                  <a:cubicBezTo>
                    <a:pt x="72709" y="14162"/>
                    <a:pt x="107706" y="0"/>
                    <a:pt x="148619" y="0"/>
                  </a:cubicBezTo>
                  <a:close/>
                </a:path>
              </a:pathLst>
            </a:custGeom>
            <a:solidFill>
              <a:srgbClr val="009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grpSp>
        <p:nvGrpSpPr>
          <p:cNvPr id="63" name="図形グループ 62"/>
          <p:cNvGrpSpPr/>
          <p:nvPr/>
        </p:nvGrpSpPr>
        <p:grpSpPr>
          <a:xfrm>
            <a:off x="6555723" y="1776447"/>
            <a:ext cx="296586" cy="293005"/>
            <a:chOff x="4232441" y="3995693"/>
            <a:chExt cx="296586" cy="293005"/>
          </a:xfrm>
        </p:grpSpPr>
        <p:sp>
          <p:nvSpPr>
            <p:cNvPr id="64" name="円/楕円 63"/>
            <p:cNvSpPr/>
            <p:nvPr/>
          </p:nvSpPr>
          <p:spPr>
            <a:xfrm>
              <a:off x="4233672" y="3996395"/>
              <a:ext cx="291600" cy="29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5" name="フリーフォーム 64"/>
            <p:cNvSpPr/>
            <p:nvPr/>
          </p:nvSpPr>
          <p:spPr>
            <a:xfrm>
              <a:off x="4232441" y="3995693"/>
              <a:ext cx="296586" cy="293005"/>
            </a:xfrm>
            <a:custGeom>
              <a:avLst/>
              <a:gdLst/>
              <a:ahLst/>
              <a:cxnLst/>
              <a:rect l="l" t="t" r="r" b="b"/>
              <a:pathLst>
                <a:path w="296586" h="293005">
                  <a:moveTo>
                    <a:pt x="147968" y="45253"/>
                  </a:moveTo>
                  <a:cubicBezTo>
                    <a:pt x="129194" y="45253"/>
                    <a:pt x="110420" y="50299"/>
                    <a:pt x="91645" y="60392"/>
                  </a:cubicBezTo>
                  <a:lnTo>
                    <a:pt x="91645" y="98320"/>
                  </a:lnTo>
                  <a:lnTo>
                    <a:pt x="96203" y="98320"/>
                  </a:lnTo>
                  <a:cubicBezTo>
                    <a:pt x="101087" y="93979"/>
                    <a:pt x="108575" y="89963"/>
                    <a:pt x="118667" y="86274"/>
                  </a:cubicBezTo>
                  <a:cubicBezTo>
                    <a:pt x="129302" y="82367"/>
                    <a:pt x="138743" y="80414"/>
                    <a:pt x="146991" y="80414"/>
                  </a:cubicBezTo>
                  <a:cubicBezTo>
                    <a:pt x="154045" y="80414"/>
                    <a:pt x="160230" y="81933"/>
                    <a:pt x="165548" y="84972"/>
                  </a:cubicBezTo>
                  <a:cubicBezTo>
                    <a:pt x="169997" y="87576"/>
                    <a:pt x="172222" y="92242"/>
                    <a:pt x="172222" y="98971"/>
                  </a:cubicBezTo>
                  <a:cubicBezTo>
                    <a:pt x="172222" y="106133"/>
                    <a:pt x="169536" y="111776"/>
                    <a:pt x="164164" y="115900"/>
                  </a:cubicBezTo>
                  <a:cubicBezTo>
                    <a:pt x="158793" y="120024"/>
                    <a:pt x="151603" y="122086"/>
                    <a:pt x="142596" y="122086"/>
                  </a:cubicBezTo>
                  <a:lnTo>
                    <a:pt x="125667" y="122086"/>
                  </a:lnTo>
                  <a:lnTo>
                    <a:pt x="125667" y="153339"/>
                  </a:lnTo>
                  <a:lnTo>
                    <a:pt x="144875" y="153339"/>
                  </a:lnTo>
                  <a:cubicBezTo>
                    <a:pt x="165385" y="153339"/>
                    <a:pt x="175640" y="162130"/>
                    <a:pt x="175640" y="179710"/>
                  </a:cubicBezTo>
                  <a:cubicBezTo>
                    <a:pt x="175640" y="189043"/>
                    <a:pt x="172656" y="196476"/>
                    <a:pt x="166687" y="202011"/>
                  </a:cubicBezTo>
                  <a:cubicBezTo>
                    <a:pt x="161153" y="207111"/>
                    <a:pt x="154045" y="209662"/>
                    <a:pt x="145363" y="209662"/>
                  </a:cubicBezTo>
                  <a:cubicBezTo>
                    <a:pt x="136356" y="209662"/>
                    <a:pt x="126562" y="207952"/>
                    <a:pt x="115981" y="204534"/>
                  </a:cubicBezTo>
                  <a:cubicBezTo>
                    <a:pt x="105400" y="201116"/>
                    <a:pt x="97289" y="197182"/>
                    <a:pt x="91645" y="192732"/>
                  </a:cubicBezTo>
                  <a:lnTo>
                    <a:pt x="86599" y="192732"/>
                  </a:lnTo>
                  <a:lnTo>
                    <a:pt x="86599" y="230660"/>
                  </a:lnTo>
                  <a:cubicBezTo>
                    <a:pt x="107218" y="240427"/>
                    <a:pt x="127023" y="245311"/>
                    <a:pt x="146014" y="245311"/>
                  </a:cubicBezTo>
                  <a:cubicBezTo>
                    <a:pt x="166850" y="245311"/>
                    <a:pt x="183888" y="239478"/>
                    <a:pt x="197127" y="227812"/>
                  </a:cubicBezTo>
                  <a:cubicBezTo>
                    <a:pt x="210367" y="216146"/>
                    <a:pt x="216987" y="201088"/>
                    <a:pt x="216987" y="182640"/>
                  </a:cubicBezTo>
                  <a:cubicBezTo>
                    <a:pt x="216987" y="157029"/>
                    <a:pt x="203856" y="142270"/>
                    <a:pt x="177594" y="138364"/>
                  </a:cubicBezTo>
                  <a:lnTo>
                    <a:pt x="177594" y="136410"/>
                  </a:lnTo>
                  <a:cubicBezTo>
                    <a:pt x="187795" y="135325"/>
                    <a:pt x="196151" y="131418"/>
                    <a:pt x="202662" y="124690"/>
                  </a:cubicBezTo>
                  <a:cubicBezTo>
                    <a:pt x="209716" y="117311"/>
                    <a:pt x="213243" y="107869"/>
                    <a:pt x="213243" y="96366"/>
                  </a:cubicBezTo>
                  <a:cubicBezTo>
                    <a:pt x="213243" y="80088"/>
                    <a:pt x="206243" y="66957"/>
                    <a:pt x="192244" y="56973"/>
                  </a:cubicBezTo>
                  <a:cubicBezTo>
                    <a:pt x="181283" y="49160"/>
                    <a:pt x="166525" y="45253"/>
                    <a:pt x="147968" y="45253"/>
                  </a:cubicBezTo>
                  <a:close/>
                  <a:moveTo>
                    <a:pt x="148619" y="0"/>
                  </a:moveTo>
                  <a:cubicBezTo>
                    <a:pt x="189422" y="0"/>
                    <a:pt x="224285" y="14162"/>
                    <a:pt x="253205" y="42486"/>
                  </a:cubicBezTo>
                  <a:cubicBezTo>
                    <a:pt x="282126" y="70810"/>
                    <a:pt x="296586" y="105211"/>
                    <a:pt x="296586" y="145689"/>
                  </a:cubicBezTo>
                  <a:cubicBezTo>
                    <a:pt x="296586" y="186275"/>
                    <a:pt x="282045" y="220975"/>
                    <a:pt x="252961" y="249787"/>
                  </a:cubicBezTo>
                  <a:cubicBezTo>
                    <a:pt x="223878" y="278599"/>
                    <a:pt x="188988" y="293005"/>
                    <a:pt x="148293" y="293005"/>
                  </a:cubicBezTo>
                  <a:cubicBezTo>
                    <a:pt x="107598" y="293005"/>
                    <a:pt x="72709" y="278599"/>
                    <a:pt x="43625" y="249787"/>
                  </a:cubicBezTo>
                  <a:cubicBezTo>
                    <a:pt x="14542" y="220975"/>
                    <a:pt x="0" y="186275"/>
                    <a:pt x="0" y="145689"/>
                  </a:cubicBezTo>
                  <a:cubicBezTo>
                    <a:pt x="0" y="105211"/>
                    <a:pt x="14542" y="70810"/>
                    <a:pt x="43625" y="42486"/>
                  </a:cubicBezTo>
                  <a:cubicBezTo>
                    <a:pt x="72709" y="14162"/>
                    <a:pt x="107707" y="0"/>
                    <a:pt x="148619" y="0"/>
                  </a:cubicBezTo>
                  <a:close/>
                </a:path>
              </a:pathLst>
            </a:custGeom>
            <a:solidFill>
              <a:srgbClr val="009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70D7522B-E01C-2B3F-3785-385BE9D12551}"/>
              </a:ext>
            </a:extLst>
          </p:cNvPr>
          <p:cNvSpPr txBox="1"/>
          <p:nvPr/>
        </p:nvSpPr>
        <p:spPr>
          <a:xfrm>
            <a:off x="2870605" y="4608909"/>
            <a:ext cx="3815411" cy="954107"/>
          </a:xfrm>
          <a:prstGeom prst="rect">
            <a:avLst/>
          </a:prstGeom>
          <a:noFill/>
          <a:ln>
            <a:solidFill>
              <a:srgbClr val="009650"/>
            </a:solidFill>
          </a:ln>
        </p:spPr>
        <p:txBody>
          <a:bodyPr wrap="square" rtlCol="0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ja-JP" altLang="en-US" sz="1400" b="1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指紋認証や顔認証を求められ、認証されるとインストールが始まります。</a:t>
            </a:r>
            <a:endParaRPr lang="en-US" altLang="ja-JP" sz="1400" b="1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ja-JP" altLang="en-US" sz="1400" b="1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「開く」と読み上げれば、インストールは</a:t>
            </a:r>
            <a:endParaRPr lang="en-US" altLang="ja-JP" sz="1400" b="1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ja-JP" altLang="en-US" sz="1400" b="1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終了しています。</a:t>
            </a:r>
            <a:endParaRPr lang="ja-JP" altLang="en-US" sz="1400" b="1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5961C4AF-6D4A-D522-6F2E-62F12DB324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7718" y="214726"/>
            <a:ext cx="5957514" cy="1034326"/>
          </a:xfrm>
        </p:spPr>
        <p:txBody>
          <a:bodyPr vert="horz"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マイナポイントアプリの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インストール</a:t>
            </a:r>
          </a:p>
        </p:txBody>
      </p:sp>
      <p:pic>
        <p:nvPicPr>
          <p:cNvPr id="9" name="図 8" descr="検索欄に「マイナポイント」と入力している画像">
            <a:extLst>
              <a:ext uri="{FF2B5EF4-FFF2-40B4-BE49-F238E27FC236}">
                <a16:creationId xmlns:a16="http://schemas.microsoft.com/office/drawing/2014/main" id="{8FFBC793-2554-6BBD-071C-B298581D664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86"/>
          <a:stretch/>
        </p:blipFill>
        <p:spPr>
          <a:xfrm>
            <a:off x="6995078" y="2654600"/>
            <a:ext cx="1440000" cy="1080036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2DB67DB-C592-59B3-1BE3-EE18C18765A5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2-A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8" name="図 7" descr="「マイナポイント」アプリの入手画面の画像">
            <a:extLst>
              <a:ext uri="{FF2B5EF4-FFF2-40B4-BE49-F238E27FC236}">
                <a16:creationId xmlns:a16="http://schemas.microsoft.com/office/drawing/2014/main" id="{9780608D-3B01-EEB9-FCAB-E94F15BD0A2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10"/>
          <a:stretch/>
        </p:blipFill>
        <p:spPr>
          <a:xfrm>
            <a:off x="6808506" y="4216252"/>
            <a:ext cx="1440000" cy="1346764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6" name="正方形/長方形 55"/>
          <p:cNvSpPr/>
          <p:nvPr/>
        </p:nvSpPr>
        <p:spPr>
          <a:xfrm>
            <a:off x="6985701" y="2724412"/>
            <a:ext cx="1479062" cy="2217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43" name="図形グループ 42"/>
          <p:cNvGrpSpPr/>
          <p:nvPr/>
        </p:nvGrpSpPr>
        <p:grpSpPr>
          <a:xfrm>
            <a:off x="6837812" y="2543734"/>
            <a:ext cx="296586" cy="293005"/>
            <a:chOff x="5101121" y="3995693"/>
            <a:chExt cx="296586" cy="293005"/>
          </a:xfrm>
        </p:grpSpPr>
        <p:sp>
          <p:nvSpPr>
            <p:cNvPr id="45" name="円/楕円 44"/>
            <p:cNvSpPr/>
            <p:nvPr/>
          </p:nvSpPr>
          <p:spPr>
            <a:xfrm>
              <a:off x="5102352" y="3996395"/>
              <a:ext cx="291600" cy="29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6" name="フリーフォーム 45"/>
            <p:cNvSpPr/>
            <p:nvPr/>
          </p:nvSpPr>
          <p:spPr>
            <a:xfrm>
              <a:off x="5101121" y="3995693"/>
              <a:ext cx="296586" cy="293005"/>
            </a:xfrm>
            <a:custGeom>
              <a:avLst/>
              <a:gdLst/>
              <a:ahLst/>
              <a:cxnLst/>
              <a:rect l="l" t="t" r="r" b="b"/>
              <a:pathLst>
                <a:path w="296586" h="293005">
                  <a:moveTo>
                    <a:pt x="144224" y="102715"/>
                  </a:moveTo>
                  <a:lnTo>
                    <a:pt x="144224" y="158060"/>
                  </a:lnTo>
                  <a:lnTo>
                    <a:pt x="100924" y="158060"/>
                  </a:lnTo>
                  <a:close/>
                  <a:moveTo>
                    <a:pt x="149595" y="46392"/>
                  </a:moveTo>
                  <a:lnTo>
                    <a:pt x="62996" y="153991"/>
                  </a:lnTo>
                  <a:lnTo>
                    <a:pt x="62996" y="190616"/>
                  </a:lnTo>
                  <a:lnTo>
                    <a:pt x="144224" y="190616"/>
                  </a:lnTo>
                  <a:lnTo>
                    <a:pt x="144224" y="241078"/>
                  </a:lnTo>
                  <a:lnTo>
                    <a:pt x="187686" y="241078"/>
                  </a:lnTo>
                  <a:lnTo>
                    <a:pt x="187686" y="190616"/>
                  </a:lnTo>
                  <a:lnTo>
                    <a:pt x="212592" y="190616"/>
                  </a:lnTo>
                  <a:lnTo>
                    <a:pt x="212592" y="158060"/>
                  </a:lnTo>
                  <a:lnTo>
                    <a:pt x="187686" y="158060"/>
                  </a:lnTo>
                  <a:lnTo>
                    <a:pt x="187686" y="46392"/>
                  </a:lnTo>
                  <a:close/>
                  <a:moveTo>
                    <a:pt x="148619" y="0"/>
                  </a:moveTo>
                  <a:cubicBezTo>
                    <a:pt x="189422" y="0"/>
                    <a:pt x="224285" y="14162"/>
                    <a:pt x="253205" y="42486"/>
                  </a:cubicBezTo>
                  <a:cubicBezTo>
                    <a:pt x="282126" y="70810"/>
                    <a:pt x="296586" y="105211"/>
                    <a:pt x="296586" y="145689"/>
                  </a:cubicBezTo>
                  <a:cubicBezTo>
                    <a:pt x="296586" y="186275"/>
                    <a:pt x="282045" y="220975"/>
                    <a:pt x="252961" y="249787"/>
                  </a:cubicBezTo>
                  <a:cubicBezTo>
                    <a:pt x="223878" y="278599"/>
                    <a:pt x="188988" y="293005"/>
                    <a:pt x="148293" y="293005"/>
                  </a:cubicBezTo>
                  <a:cubicBezTo>
                    <a:pt x="107598" y="293005"/>
                    <a:pt x="72709" y="278599"/>
                    <a:pt x="43625" y="249787"/>
                  </a:cubicBezTo>
                  <a:cubicBezTo>
                    <a:pt x="14542" y="220975"/>
                    <a:pt x="0" y="186275"/>
                    <a:pt x="0" y="145689"/>
                  </a:cubicBezTo>
                  <a:cubicBezTo>
                    <a:pt x="0" y="105211"/>
                    <a:pt x="14542" y="70810"/>
                    <a:pt x="43625" y="42486"/>
                  </a:cubicBezTo>
                  <a:cubicBezTo>
                    <a:pt x="72709" y="14162"/>
                    <a:pt x="107707" y="0"/>
                    <a:pt x="148619" y="0"/>
                  </a:cubicBezTo>
                  <a:close/>
                </a:path>
              </a:pathLst>
            </a:custGeom>
            <a:solidFill>
              <a:srgbClr val="009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4C42E38E-0942-FE17-4D27-C16AA49F41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783" y="3293704"/>
            <a:ext cx="1376004" cy="8106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9" name="正方形/長方形 68"/>
          <p:cNvSpPr/>
          <p:nvPr/>
        </p:nvSpPr>
        <p:spPr>
          <a:xfrm>
            <a:off x="7859812" y="4565634"/>
            <a:ext cx="360000" cy="324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40" name="図形グループ 39"/>
          <p:cNvGrpSpPr/>
          <p:nvPr/>
        </p:nvGrpSpPr>
        <p:grpSpPr>
          <a:xfrm>
            <a:off x="7676651" y="4419131"/>
            <a:ext cx="296586" cy="293005"/>
            <a:chOff x="5878361" y="3995693"/>
            <a:chExt cx="296586" cy="293005"/>
          </a:xfrm>
        </p:grpSpPr>
        <p:sp>
          <p:nvSpPr>
            <p:cNvPr id="41" name="円/楕円 40"/>
            <p:cNvSpPr/>
            <p:nvPr/>
          </p:nvSpPr>
          <p:spPr>
            <a:xfrm>
              <a:off x="5879592" y="3996395"/>
              <a:ext cx="291600" cy="29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2" name="フリーフォーム 41"/>
            <p:cNvSpPr/>
            <p:nvPr/>
          </p:nvSpPr>
          <p:spPr>
            <a:xfrm>
              <a:off x="5878361" y="3995693"/>
              <a:ext cx="296586" cy="293005"/>
            </a:xfrm>
            <a:custGeom>
              <a:avLst/>
              <a:gdLst/>
              <a:ahLst/>
              <a:cxnLst/>
              <a:rect l="l" t="t" r="r" b="b"/>
              <a:pathLst>
                <a:path w="296586" h="293005">
                  <a:moveTo>
                    <a:pt x="93273" y="51601"/>
                  </a:moveTo>
                  <a:lnTo>
                    <a:pt x="93273" y="159688"/>
                  </a:lnTo>
                  <a:cubicBezTo>
                    <a:pt x="107272" y="154153"/>
                    <a:pt x="121923" y="151386"/>
                    <a:pt x="137224" y="151386"/>
                  </a:cubicBezTo>
                  <a:cubicBezTo>
                    <a:pt x="149378" y="151386"/>
                    <a:pt x="158494" y="153719"/>
                    <a:pt x="164571" y="158386"/>
                  </a:cubicBezTo>
                  <a:cubicBezTo>
                    <a:pt x="169889" y="162509"/>
                    <a:pt x="172548" y="169075"/>
                    <a:pt x="172548" y="178082"/>
                  </a:cubicBezTo>
                  <a:cubicBezTo>
                    <a:pt x="172548" y="188392"/>
                    <a:pt x="169807" y="196503"/>
                    <a:pt x="164327" y="202418"/>
                  </a:cubicBezTo>
                  <a:cubicBezTo>
                    <a:pt x="158847" y="208332"/>
                    <a:pt x="151603" y="211289"/>
                    <a:pt x="142596" y="211289"/>
                  </a:cubicBezTo>
                  <a:cubicBezTo>
                    <a:pt x="133806" y="211289"/>
                    <a:pt x="124120" y="209580"/>
                    <a:pt x="113539" y="206162"/>
                  </a:cubicBezTo>
                  <a:cubicBezTo>
                    <a:pt x="102959" y="202743"/>
                    <a:pt x="95444" y="198810"/>
                    <a:pt x="90994" y="194360"/>
                  </a:cubicBezTo>
                  <a:lnTo>
                    <a:pt x="85948" y="194360"/>
                  </a:lnTo>
                  <a:lnTo>
                    <a:pt x="85948" y="231963"/>
                  </a:lnTo>
                  <a:cubicBezTo>
                    <a:pt x="103746" y="241512"/>
                    <a:pt x="123062" y="246287"/>
                    <a:pt x="143898" y="246287"/>
                  </a:cubicBezTo>
                  <a:cubicBezTo>
                    <a:pt x="165819" y="246287"/>
                    <a:pt x="183372" y="240292"/>
                    <a:pt x="196558" y="228300"/>
                  </a:cubicBezTo>
                  <a:cubicBezTo>
                    <a:pt x="209743" y="216308"/>
                    <a:pt x="216336" y="200003"/>
                    <a:pt x="216336" y="179384"/>
                  </a:cubicBezTo>
                  <a:cubicBezTo>
                    <a:pt x="216336" y="157789"/>
                    <a:pt x="207979" y="140860"/>
                    <a:pt x="191267" y="128597"/>
                  </a:cubicBezTo>
                  <a:cubicBezTo>
                    <a:pt x="181066" y="121109"/>
                    <a:pt x="164951" y="117365"/>
                    <a:pt x="142921" y="117365"/>
                  </a:cubicBezTo>
                  <a:cubicBezTo>
                    <a:pt x="139449" y="117365"/>
                    <a:pt x="135922" y="117690"/>
                    <a:pt x="132341" y="118342"/>
                  </a:cubicBezTo>
                  <a:lnTo>
                    <a:pt x="132341" y="85948"/>
                  </a:lnTo>
                  <a:lnTo>
                    <a:pt x="212592" y="85948"/>
                  </a:lnTo>
                  <a:lnTo>
                    <a:pt x="212592" y="51601"/>
                  </a:lnTo>
                  <a:close/>
                  <a:moveTo>
                    <a:pt x="148619" y="0"/>
                  </a:moveTo>
                  <a:cubicBezTo>
                    <a:pt x="189422" y="0"/>
                    <a:pt x="224285" y="14162"/>
                    <a:pt x="253205" y="42486"/>
                  </a:cubicBezTo>
                  <a:cubicBezTo>
                    <a:pt x="282126" y="70810"/>
                    <a:pt x="296586" y="105211"/>
                    <a:pt x="296586" y="145689"/>
                  </a:cubicBezTo>
                  <a:cubicBezTo>
                    <a:pt x="296586" y="186275"/>
                    <a:pt x="282045" y="220975"/>
                    <a:pt x="252961" y="249787"/>
                  </a:cubicBezTo>
                  <a:cubicBezTo>
                    <a:pt x="223878" y="278599"/>
                    <a:pt x="188988" y="293005"/>
                    <a:pt x="148293" y="293005"/>
                  </a:cubicBezTo>
                  <a:cubicBezTo>
                    <a:pt x="107598" y="293005"/>
                    <a:pt x="72709" y="278599"/>
                    <a:pt x="43625" y="249787"/>
                  </a:cubicBezTo>
                  <a:cubicBezTo>
                    <a:pt x="14542" y="220975"/>
                    <a:pt x="0" y="186275"/>
                    <a:pt x="0" y="145689"/>
                  </a:cubicBezTo>
                  <a:cubicBezTo>
                    <a:pt x="0" y="105211"/>
                    <a:pt x="14542" y="70810"/>
                    <a:pt x="43625" y="42486"/>
                  </a:cubicBezTo>
                  <a:cubicBezTo>
                    <a:pt x="72709" y="14162"/>
                    <a:pt x="107707" y="0"/>
                    <a:pt x="148619" y="0"/>
                  </a:cubicBezTo>
                  <a:close/>
                </a:path>
              </a:pathLst>
            </a:custGeom>
            <a:solidFill>
              <a:srgbClr val="009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C946FA3-CE99-88CA-AEF4-55809AC7BEE1}"/>
              </a:ext>
            </a:extLst>
          </p:cNvPr>
          <p:cNvSpPr txBox="1"/>
          <p:nvPr/>
        </p:nvSpPr>
        <p:spPr>
          <a:xfrm>
            <a:off x="2870605" y="5624814"/>
            <a:ext cx="5827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/>
            <a:r>
              <a:rPr kumimoji="1" lang="en-US" altLang="ja-JP" sz="12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kumimoji="1" lang="ja-JP" altLang="en-US" sz="12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kumimoji="1" lang="en-US" altLang="ja-JP" sz="12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WEB</a:t>
            </a:r>
            <a:r>
              <a:rPr kumimoji="1" lang="ja-JP" altLang="en-US" sz="12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サイトへ接続するため別途通信料がかかることがあります。</a:t>
            </a:r>
            <a:endParaRPr kumimoji="1" lang="en-US" altLang="ja-JP" sz="12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82563" indent="-182563"/>
            <a:r>
              <a:rPr lang="en-US" altLang="ja-JP" sz="12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※</a:t>
            </a:r>
            <a:r>
              <a:rPr lang="ja-JP" altLang="en-US" sz="12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12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OS</a:t>
            </a:r>
            <a:r>
              <a:rPr lang="ja-JP" altLang="en-US" sz="12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が</a:t>
            </a:r>
            <a:r>
              <a:rPr lang="en-US" altLang="ja-JP" sz="12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iOS13.1</a:t>
            </a:r>
            <a:r>
              <a:rPr lang="ja-JP" altLang="en-US" sz="12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以上、ブラウザが</a:t>
            </a:r>
            <a:r>
              <a:rPr lang="en-US" altLang="ja-JP" sz="12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Safari13</a:t>
            </a:r>
            <a:r>
              <a:rPr lang="ja-JP" altLang="en-US" sz="12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以上の条件を満たしていない場合、</a:t>
            </a:r>
            <a:endParaRPr lang="en-US" altLang="ja-JP" sz="12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marL="182563" indent="-182563"/>
            <a:r>
              <a:rPr lang="ja-JP" altLang="en-US" sz="12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12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アプリが見つからないことがあります。バージョンアップしてからインストールしてください。</a:t>
            </a:r>
            <a:endParaRPr kumimoji="1" lang="ja-JP" altLang="en-US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4006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「申込む」ボタンが表示されている「マイナポイント」アプリのホーム画面の画像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565" y="1847481"/>
            <a:ext cx="2155134" cy="3564000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graphicFrame>
        <p:nvGraphicFramePr>
          <p:cNvPr id="7" name="オブジェクト 6" hidden="1">
            <a:extLst>
              <a:ext uri="{FF2B5EF4-FFF2-40B4-BE49-F238E27FC236}">
                <a16:creationId xmlns:a16="http://schemas.microsoft.com/office/drawing/2014/main" id="{8CCA4C29-4336-4C5B-8282-70425531052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323104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5" imgW="554" imgH="551" progId="TCLayout.ActiveDocument.1">
                  <p:embed/>
                </p:oleObj>
              </mc:Choice>
              <mc:Fallback>
                <p:oleObj name="think-cell スライド" r:id="rId5" imgW="554" imgH="55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67718" y="521101"/>
            <a:ext cx="7200000" cy="540000"/>
          </a:xfrm>
        </p:spPr>
        <p:txBody>
          <a:bodyPr vert="horz"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マイナポイントアプリの起動と認証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2-B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44641" y="1497831"/>
            <a:ext cx="285786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9600" indent="-489600"/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ホーム画面にある</a:t>
            </a:r>
            <a:endParaRPr lang="en-US" altLang="ja-JP" sz="2000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「マイナポイント</a:t>
            </a:r>
            <a:r>
              <a:rPr lang="en-US" altLang="ja-JP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｣</a:t>
            </a:r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を</a:t>
            </a:r>
            <a:endParaRPr lang="en-US" altLang="ja-JP" sz="2000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ダブルタップ</a:t>
            </a:r>
            <a:endParaRPr lang="en-US" altLang="ja-JP" sz="2000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スワイプで移動し</a:t>
            </a:r>
            <a:endParaRPr lang="en-US" altLang="ja-JP" sz="2000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「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申込む</a:t>
            </a:r>
            <a:r>
              <a:rPr lang="en-US" altLang="ja-JP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｣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タップ</a:t>
            </a:r>
          </a:p>
        </p:txBody>
      </p:sp>
      <p:sp>
        <p:nvSpPr>
          <p:cNvPr id="44" name="正方形/長方形 43"/>
          <p:cNvSpPr>
            <a:spLocks noChangeAspect="1"/>
          </p:cNvSpPr>
          <p:nvPr/>
        </p:nvSpPr>
        <p:spPr>
          <a:xfrm>
            <a:off x="6511132" y="3532909"/>
            <a:ext cx="1800000" cy="550104"/>
          </a:xfrm>
          <a:prstGeom prst="rect">
            <a:avLst/>
          </a:prstGeom>
          <a:noFill/>
          <a:ln w="22225" cap="sq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20" name="図 19" descr="スマートフォンでポイントをゲットしているマイナちゃんのイラスト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7" t="23201" r="18600" b="28589"/>
          <a:stretch/>
        </p:blipFill>
        <p:spPr>
          <a:xfrm>
            <a:off x="1427698" y="4200703"/>
            <a:ext cx="2030473" cy="2244063"/>
          </a:xfrm>
          <a:prstGeom prst="rect">
            <a:avLst/>
          </a:prstGeom>
        </p:spPr>
      </p:pic>
      <p:sp>
        <p:nvSpPr>
          <p:cNvPr id="10" name="object 5" descr="スマートフォンのホーム画面の画像">
            <a:extLst>
              <a:ext uri="{FF2B5EF4-FFF2-40B4-BE49-F238E27FC236}">
                <a16:creationId xmlns:a16="http://schemas.microsoft.com/office/drawing/2014/main" id="{00290437-4836-ADCA-A95E-21EB541B3840}"/>
              </a:ext>
            </a:extLst>
          </p:cNvPr>
          <p:cNvSpPr>
            <a:spLocks noChangeAspect="1"/>
          </p:cNvSpPr>
          <p:nvPr/>
        </p:nvSpPr>
        <p:spPr>
          <a:xfrm>
            <a:off x="3845892" y="1847481"/>
            <a:ext cx="2030473" cy="3564000"/>
          </a:xfrm>
          <a:prstGeom prst="rect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 sz="1698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7" name="object 2" descr="「マイナポイント」アプリのアイコンの画像">
            <a:extLst>
              <a:ext uri="{FF2B5EF4-FFF2-40B4-BE49-F238E27FC236}">
                <a16:creationId xmlns:a16="http://schemas.microsoft.com/office/drawing/2014/main" id="{6860BEF3-BB61-44C2-B2F2-233A9EED1352}"/>
              </a:ext>
            </a:extLst>
          </p:cNvPr>
          <p:cNvSpPr>
            <a:spLocks noChangeAspect="1"/>
          </p:cNvSpPr>
          <p:nvPr/>
        </p:nvSpPr>
        <p:spPr>
          <a:xfrm>
            <a:off x="4926051" y="4200703"/>
            <a:ext cx="406439" cy="416564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effectLst>
            <a:softEdge rad="31750"/>
          </a:effectLst>
        </p:spPr>
        <p:txBody>
          <a:bodyPr wrap="square" lIns="0" tIns="0" rIns="0" bIns="0" rtlCol="0"/>
          <a:lstStyle/>
          <a:p>
            <a:endParaRPr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A70C615-9EEE-53F2-F46B-FC3E090B29D8}"/>
              </a:ext>
            </a:extLst>
          </p:cNvPr>
          <p:cNvSpPr>
            <a:spLocks noChangeAspect="1"/>
          </p:cNvSpPr>
          <p:nvPr/>
        </p:nvSpPr>
        <p:spPr>
          <a:xfrm>
            <a:off x="4803372" y="4143089"/>
            <a:ext cx="583708" cy="540000"/>
          </a:xfrm>
          <a:prstGeom prst="rect">
            <a:avLst/>
          </a:prstGeom>
          <a:noFill/>
          <a:ln w="22225" cap="sq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1" name="図形グループ 20"/>
          <p:cNvGrpSpPr/>
          <p:nvPr/>
        </p:nvGrpSpPr>
        <p:grpSpPr>
          <a:xfrm>
            <a:off x="4732662" y="3996586"/>
            <a:ext cx="296587" cy="293005"/>
            <a:chOff x="2897417" y="3995693"/>
            <a:chExt cx="296587" cy="293005"/>
          </a:xfrm>
        </p:grpSpPr>
        <p:sp>
          <p:nvSpPr>
            <p:cNvPr id="22" name="円/楕円 21"/>
            <p:cNvSpPr/>
            <p:nvPr/>
          </p:nvSpPr>
          <p:spPr>
            <a:xfrm>
              <a:off x="2898648" y="3996395"/>
              <a:ext cx="291600" cy="29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2897417" y="3995693"/>
              <a:ext cx="296587" cy="293005"/>
            </a:xfrm>
            <a:custGeom>
              <a:avLst/>
              <a:gdLst/>
              <a:ahLst/>
              <a:cxnLst/>
              <a:rect l="l" t="t" r="r" b="b"/>
              <a:pathLst>
                <a:path w="296587" h="293005">
                  <a:moveTo>
                    <a:pt x="130550" y="49974"/>
                  </a:moveTo>
                  <a:cubicBezTo>
                    <a:pt x="129356" y="59415"/>
                    <a:pt x="125070" y="65709"/>
                    <a:pt x="117690" y="68856"/>
                  </a:cubicBezTo>
                  <a:cubicBezTo>
                    <a:pt x="112373" y="71135"/>
                    <a:pt x="103203" y="72275"/>
                    <a:pt x="90180" y="72275"/>
                  </a:cubicBezTo>
                  <a:lnTo>
                    <a:pt x="90180" y="100598"/>
                  </a:lnTo>
                  <a:lnTo>
                    <a:pt x="124202" y="100598"/>
                  </a:lnTo>
                  <a:lnTo>
                    <a:pt x="124202" y="209336"/>
                  </a:lnTo>
                  <a:lnTo>
                    <a:pt x="90180" y="209336"/>
                  </a:lnTo>
                  <a:lnTo>
                    <a:pt x="90180" y="240753"/>
                  </a:lnTo>
                  <a:lnTo>
                    <a:pt x="200546" y="240753"/>
                  </a:lnTo>
                  <a:lnTo>
                    <a:pt x="200546" y="209336"/>
                  </a:lnTo>
                  <a:lnTo>
                    <a:pt x="167176" y="209336"/>
                  </a:lnTo>
                  <a:lnTo>
                    <a:pt x="167176" y="49974"/>
                  </a:lnTo>
                  <a:close/>
                  <a:moveTo>
                    <a:pt x="148619" y="0"/>
                  </a:moveTo>
                  <a:cubicBezTo>
                    <a:pt x="189423" y="0"/>
                    <a:pt x="224285" y="14162"/>
                    <a:pt x="253206" y="42486"/>
                  </a:cubicBezTo>
                  <a:cubicBezTo>
                    <a:pt x="282126" y="70810"/>
                    <a:pt x="296587" y="105211"/>
                    <a:pt x="296587" y="145689"/>
                  </a:cubicBezTo>
                  <a:cubicBezTo>
                    <a:pt x="296587" y="186275"/>
                    <a:pt x="282045" y="220975"/>
                    <a:pt x="252961" y="249787"/>
                  </a:cubicBezTo>
                  <a:cubicBezTo>
                    <a:pt x="223878" y="278599"/>
                    <a:pt x="188988" y="293005"/>
                    <a:pt x="148293" y="293005"/>
                  </a:cubicBezTo>
                  <a:cubicBezTo>
                    <a:pt x="107598" y="293005"/>
                    <a:pt x="72709" y="278599"/>
                    <a:pt x="43625" y="249787"/>
                  </a:cubicBezTo>
                  <a:cubicBezTo>
                    <a:pt x="14542" y="220975"/>
                    <a:pt x="0" y="186275"/>
                    <a:pt x="0" y="145689"/>
                  </a:cubicBezTo>
                  <a:cubicBezTo>
                    <a:pt x="0" y="105211"/>
                    <a:pt x="14542" y="70810"/>
                    <a:pt x="43625" y="42486"/>
                  </a:cubicBezTo>
                  <a:cubicBezTo>
                    <a:pt x="72709" y="14162"/>
                    <a:pt x="107706" y="0"/>
                    <a:pt x="148619" y="0"/>
                  </a:cubicBezTo>
                  <a:close/>
                </a:path>
              </a:pathLst>
            </a:custGeom>
            <a:solidFill>
              <a:srgbClr val="00965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6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13" name="図形グループ 21">
            <a:extLst>
              <a:ext uri="{FF2B5EF4-FFF2-40B4-BE49-F238E27FC236}">
                <a16:creationId xmlns:a16="http://schemas.microsoft.com/office/drawing/2014/main" id="{EE6EE10B-0E7D-7000-F5A2-58E7FAECF2A2}"/>
              </a:ext>
            </a:extLst>
          </p:cNvPr>
          <p:cNvGrpSpPr/>
          <p:nvPr/>
        </p:nvGrpSpPr>
        <p:grpSpPr>
          <a:xfrm>
            <a:off x="6396011" y="3371537"/>
            <a:ext cx="296586" cy="293005"/>
            <a:chOff x="3546641" y="3995693"/>
            <a:chExt cx="296586" cy="293005"/>
          </a:xfrm>
        </p:grpSpPr>
        <p:sp>
          <p:nvSpPr>
            <p:cNvPr id="14" name="円/楕円 23">
              <a:extLst>
                <a:ext uri="{FF2B5EF4-FFF2-40B4-BE49-F238E27FC236}">
                  <a16:creationId xmlns:a16="http://schemas.microsoft.com/office/drawing/2014/main" id="{6C7AF959-261B-F493-1EC0-AE2FD4795CB3}"/>
                </a:ext>
              </a:extLst>
            </p:cNvPr>
            <p:cNvSpPr/>
            <p:nvPr/>
          </p:nvSpPr>
          <p:spPr>
            <a:xfrm>
              <a:off x="3547872" y="3996395"/>
              <a:ext cx="291600" cy="29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" name="フリーフォーム 25">
              <a:extLst>
                <a:ext uri="{FF2B5EF4-FFF2-40B4-BE49-F238E27FC236}">
                  <a16:creationId xmlns:a16="http://schemas.microsoft.com/office/drawing/2014/main" id="{ACE9941C-5EA8-22DE-3575-027BE741F665}"/>
                </a:ext>
              </a:extLst>
            </p:cNvPr>
            <p:cNvSpPr/>
            <p:nvPr/>
          </p:nvSpPr>
          <p:spPr>
            <a:xfrm>
              <a:off x="3546641" y="3995693"/>
              <a:ext cx="296586" cy="293005"/>
            </a:xfrm>
            <a:custGeom>
              <a:avLst/>
              <a:gdLst/>
              <a:ahLst/>
              <a:cxnLst/>
              <a:rect l="l" t="t" r="r" b="b"/>
              <a:pathLst>
                <a:path w="296586" h="293005">
                  <a:moveTo>
                    <a:pt x="143572" y="44927"/>
                  </a:moveTo>
                  <a:cubicBezTo>
                    <a:pt x="124582" y="44927"/>
                    <a:pt x="106024" y="49974"/>
                    <a:pt x="87902" y="60066"/>
                  </a:cubicBezTo>
                  <a:lnTo>
                    <a:pt x="87902" y="96366"/>
                  </a:lnTo>
                  <a:lnTo>
                    <a:pt x="91971" y="96041"/>
                  </a:lnTo>
                  <a:cubicBezTo>
                    <a:pt x="96746" y="92894"/>
                    <a:pt x="103637" y="89855"/>
                    <a:pt x="112644" y="86925"/>
                  </a:cubicBezTo>
                  <a:cubicBezTo>
                    <a:pt x="123279" y="83452"/>
                    <a:pt x="132612" y="81716"/>
                    <a:pt x="140643" y="81716"/>
                  </a:cubicBezTo>
                  <a:cubicBezTo>
                    <a:pt x="157029" y="81716"/>
                    <a:pt x="165222" y="88715"/>
                    <a:pt x="165222" y="102715"/>
                  </a:cubicBezTo>
                  <a:cubicBezTo>
                    <a:pt x="165222" y="111071"/>
                    <a:pt x="162726" y="119427"/>
                    <a:pt x="157734" y="127783"/>
                  </a:cubicBezTo>
                  <a:cubicBezTo>
                    <a:pt x="152960" y="135705"/>
                    <a:pt x="144386" y="146231"/>
                    <a:pt x="132015" y="159362"/>
                  </a:cubicBezTo>
                  <a:cubicBezTo>
                    <a:pt x="120837" y="171083"/>
                    <a:pt x="113675" y="178570"/>
                    <a:pt x="110528" y="181826"/>
                  </a:cubicBezTo>
                  <a:cubicBezTo>
                    <a:pt x="103040" y="189205"/>
                    <a:pt x="94196" y="197182"/>
                    <a:pt x="83995" y="205755"/>
                  </a:cubicBezTo>
                  <a:lnTo>
                    <a:pt x="83995" y="240102"/>
                  </a:lnTo>
                  <a:lnTo>
                    <a:pt x="213568" y="240102"/>
                  </a:lnTo>
                  <a:lnTo>
                    <a:pt x="213568" y="205755"/>
                  </a:lnTo>
                  <a:lnTo>
                    <a:pt x="137224" y="205755"/>
                  </a:lnTo>
                  <a:cubicBezTo>
                    <a:pt x="150681" y="193492"/>
                    <a:pt x="162455" y="182260"/>
                    <a:pt x="172548" y="172059"/>
                  </a:cubicBezTo>
                  <a:cubicBezTo>
                    <a:pt x="185570" y="158928"/>
                    <a:pt x="194523" y="148239"/>
                    <a:pt x="199406" y="139991"/>
                  </a:cubicBezTo>
                  <a:cubicBezTo>
                    <a:pt x="206460" y="128271"/>
                    <a:pt x="209987" y="115412"/>
                    <a:pt x="209987" y="101412"/>
                  </a:cubicBezTo>
                  <a:cubicBezTo>
                    <a:pt x="209987" y="84483"/>
                    <a:pt x="203910" y="70837"/>
                    <a:pt x="191756" y="60473"/>
                  </a:cubicBezTo>
                  <a:cubicBezTo>
                    <a:pt x="179601" y="50109"/>
                    <a:pt x="163540" y="44927"/>
                    <a:pt x="143572" y="44927"/>
                  </a:cubicBezTo>
                  <a:close/>
                  <a:moveTo>
                    <a:pt x="148619" y="0"/>
                  </a:moveTo>
                  <a:cubicBezTo>
                    <a:pt x="189422" y="0"/>
                    <a:pt x="224285" y="14162"/>
                    <a:pt x="253205" y="42486"/>
                  </a:cubicBezTo>
                  <a:cubicBezTo>
                    <a:pt x="282126" y="70810"/>
                    <a:pt x="296586" y="105211"/>
                    <a:pt x="296586" y="145689"/>
                  </a:cubicBezTo>
                  <a:cubicBezTo>
                    <a:pt x="296586" y="186275"/>
                    <a:pt x="282045" y="220975"/>
                    <a:pt x="252961" y="249787"/>
                  </a:cubicBezTo>
                  <a:cubicBezTo>
                    <a:pt x="223878" y="278599"/>
                    <a:pt x="188988" y="293005"/>
                    <a:pt x="148293" y="293005"/>
                  </a:cubicBezTo>
                  <a:cubicBezTo>
                    <a:pt x="107598" y="293005"/>
                    <a:pt x="72709" y="278599"/>
                    <a:pt x="43625" y="249787"/>
                  </a:cubicBezTo>
                  <a:cubicBezTo>
                    <a:pt x="14542" y="220975"/>
                    <a:pt x="0" y="186275"/>
                    <a:pt x="0" y="145689"/>
                  </a:cubicBezTo>
                  <a:cubicBezTo>
                    <a:pt x="0" y="105211"/>
                    <a:pt x="14542" y="70810"/>
                    <a:pt x="43625" y="42486"/>
                  </a:cubicBezTo>
                  <a:cubicBezTo>
                    <a:pt x="72709" y="14162"/>
                    <a:pt x="107706" y="0"/>
                    <a:pt x="148619" y="0"/>
                  </a:cubicBezTo>
                  <a:close/>
                </a:path>
              </a:pathLst>
            </a:custGeom>
            <a:solidFill>
              <a:srgbClr val="009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65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マイナポイント第2弾のロゴマーク">
            <a:extLst>
              <a:ext uri="{FF2B5EF4-FFF2-40B4-BE49-F238E27FC236}">
                <a16:creationId xmlns:a16="http://schemas.microsoft.com/office/drawing/2014/main" id="{C3AEAD48-5148-462F-B2E8-50F62F7959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4509120"/>
            <a:ext cx="987552" cy="50596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" y="1542250"/>
            <a:ext cx="8458200" cy="4051300"/>
          </a:xfrm>
          <a:prstGeom prst="rect">
            <a:avLst/>
          </a:prstGeom>
        </p:spPr>
      </p:pic>
      <p:graphicFrame>
        <p:nvGraphicFramePr>
          <p:cNvPr id="4" name="オブジェクト 3" hidden="1">
            <a:extLst>
              <a:ext uri="{FF2B5EF4-FFF2-40B4-BE49-F238E27FC236}">
                <a16:creationId xmlns:a16="http://schemas.microsoft.com/office/drawing/2014/main" id="{EC3FDDA6-3FE5-4802-A9E1-14FC1EAE46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6" imgW="554" imgH="551" progId="TCLayout.ActiveDocument.1">
                  <p:embed/>
                </p:oleObj>
              </mc:Choice>
              <mc:Fallback>
                <p:oleObj name="think-cell スライド" r:id="rId6" imgW="554" imgH="551" progId="TCLayout.ActiveDocument.1">
                  <p:embed/>
                  <p:pic>
                    <p:nvPicPr>
                      <p:cNvPr id="4" name="オブジェクト 3" hidden="1">
                        <a:extLst>
                          <a:ext uri="{FF2B5EF4-FFF2-40B4-BE49-F238E27FC236}">
                            <a16:creationId xmlns:a16="http://schemas.microsoft.com/office/drawing/2014/main" id="{EC3FDDA6-3FE5-4802-A9E1-14FC1EAE46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6">
            <a:extLst>
              <a:ext uri="{FF2B5EF4-FFF2-40B4-BE49-F238E27FC236}">
                <a16:creationId xmlns:a16="http://schemas.microsoft.com/office/drawing/2014/main" id="{E4BD2470-106A-4F12-BE8D-0354FD13CC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5568" y="449344"/>
            <a:ext cx="7160935" cy="584775"/>
          </a:xfrm>
        </p:spPr>
        <p:txBody>
          <a:bodyPr vert="horz"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マイナンバーカードで暮らしを便利に</a:t>
            </a:r>
          </a:p>
        </p:txBody>
      </p:sp>
      <p:pic>
        <p:nvPicPr>
          <p:cNvPr id="40" name="図 39" descr="スマートフォンをカードリーダーにかざすマイナちゃんのイラスト">
            <a:extLst>
              <a:ext uri="{FF2B5EF4-FFF2-40B4-BE49-F238E27FC236}">
                <a16:creationId xmlns:a16="http://schemas.microsoft.com/office/drawing/2014/main" id="{5898D263-4C77-4C96-9E9E-A8A81F3690D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89" r="7243"/>
          <a:stretch/>
        </p:blipFill>
        <p:spPr>
          <a:xfrm>
            <a:off x="587608" y="3573016"/>
            <a:ext cx="816039" cy="10872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A25C5697-D845-4151-889F-2823292DA831}"/>
              </a:ext>
            </a:extLst>
          </p:cNvPr>
          <p:cNvSpPr txBox="1"/>
          <p:nvPr/>
        </p:nvSpPr>
        <p:spPr>
          <a:xfrm>
            <a:off x="378659" y="2178644"/>
            <a:ext cx="19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本人確認書類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algn="ctr"/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になる！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B4FD62CF-5DC3-4F1E-9B7B-D4D4FD807AB7}"/>
              </a:ext>
            </a:extLst>
          </p:cNvPr>
          <p:cNvSpPr txBox="1"/>
          <p:nvPr/>
        </p:nvSpPr>
        <p:spPr>
          <a:xfrm>
            <a:off x="2531000" y="2130083"/>
            <a:ext cx="19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健康保険証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algn="ctr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としても使える</a:t>
            </a:r>
            <a:endParaRPr kumimoji="1"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915B1D2E-5B7C-4FC3-835D-204974B13352}"/>
              </a:ext>
            </a:extLst>
          </p:cNvPr>
          <p:cNvSpPr txBox="1"/>
          <p:nvPr/>
        </p:nvSpPr>
        <p:spPr>
          <a:xfrm>
            <a:off x="3600112" y="3284984"/>
            <a:ext cx="198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algn="ctr"/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ポイントが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algn="ctr"/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もらえる</a:t>
            </a:r>
            <a:r>
              <a:rPr lang="en-US" altLang="ja-JP" sz="12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</a:t>
            </a:r>
            <a:endParaRPr kumimoji="1" lang="ja-JP" altLang="en-US" sz="1200" b="1" strike="sngStrike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F0A5F4AD-BC88-408F-B902-719D8189F024}"/>
              </a:ext>
            </a:extLst>
          </p:cNvPr>
          <p:cNvSpPr txBox="1"/>
          <p:nvPr/>
        </p:nvSpPr>
        <p:spPr>
          <a:xfrm>
            <a:off x="4801533" y="1789365"/>
            <a:ext cx="198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オンラインで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　各種行政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　手続が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　できる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</a:t>
            </a:r>
            <a:endParaRPr kumimoji="1"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pic>
        <p:nvPicPr>
          <p:cNvPr id="52" name="図 51" descr="マイナポータルのオンライン画面を表すイラスト">
            <a:extLst>
              <a:ext uri="{FF2B5EF4-FFF2-40B4-BE49-F238E27FC236}">
                <a16:creationId xmlns:a16="http://schemas.microsoft.com/office/drawing/2014/main" id="{EB8CCCCF-B418-4D20-B5E3-8639597479C3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2622" y="1164273"/>
            <a:ext cx="858124" cy="606073"/>
          </a:xfrm>
          <a:prstGeom prst="rect">
            <a:avLst/>
          </a:prstGeom>
        </p:spPr>
      </p:pic>
      <p:grpSp>
        <p:nvGrpSpPr>
          <p:cNvPr id="57" name="グループ化 56" descr="マイナンバーカード裏面の見本の画像">
            <a:extLst>
              <a:ext uri="{FF2B5EF4-FFF2-40B4-BE49-F238E27FC236}">
                <a16:creationId xmlns:a16="http://schemas.microsoft.com/office/drawing/2014/main" id="{20F76BFD-9E11-4381-819C-A616AF496FF3}"/>
              </a:ext>
            </a:extLst>
          </p:cNvPr>
          <p:cNvGrpSpPr/>
          <p:nvPr/>
        </p:nvGrpSpPr>
        <p:grpSpPr>
          <a:xfrm>
            <a:off x="4284010" y="5013176"/>
            <a:ext cx="1278656" cy="790522"/>
            <a:chOff x="5176367" y="3354034"/>
            <a:chExt cx="3035752" cy="1913782"/>
          </a:xfrm>
        </p:grpSpPr>
        <p:pic>
          <p:nvPicPr>
            <p:cNvPr id="58" name="図 57">
              <a:extLst>
                <a:ext uri="{FF2B5EF4-FFF2-40B4-BE49-F238E27FC236}">
                  <a16:creationId xmlns:a16="http://schemas.microsoft.com/office/drawing/2014/main" id="{547532C4-B7FB-4EE5-AB2A-37D7B8E9BD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76367" y="3354034"/>
              <a:ext cx="3018791" cy="1913782"/>
            </a:xfrm>
            <a:prstGeom prst="rect">
              <a:avLst/>
            </a:prstGeom>
          </p:spPr>
        </p:pic>
        <p:sp>
          <p:nvSpPr>
            <p:cNvPr id="59" name="角丸四角形 29">
              <a:extLst>
                <a:ext uri="{FF2B5EF4-FFF2-40B4-BE49-F238E27FC236}">
                  <a16:creationId xmlns:a16="http://schemas.microsoft.com/office/drawing/2014/main" id="{DEC006D8-9F25-4815-B01D-9B5DCD1DA180}"/>
                </a:ext>
              </a:extLst>
            </p:cNvPr>
            <p:cNvSpPr/>
            <p:nvPr/>
          </p:nvSpPr>
          <p:spPr>
            <a:xfrm>
              <a:off x="5205095" y="3393581"/>
              <a:ext cx="3007024" cy="1874235"/>
            </a:xfrm>
            <a:prstGeom prst="roundRect">
              <a:avLst>
                <a:gd name="adj" fmla="val 433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grpSp>
        <p:nvGrpSpPr>
          <p:cNvPr id="60" name="グループ化 59" descr="マイナちゃんとマイキーくんのイラスト">
            <a:extLst>
              <a:ext uri="{FF2B5EF4-FFF2-40B4-BE49-F238E27FC236}">
                <a16:creationId xmlns:a16="http://schemas.microsoft.com/office/drawing/2014/main" id="{FB950988-E575-4992-8E2A-E4020725DD0F}"/>
              </a:ext>
            </a:extLst>
          </p:cNvPr>
          <p:cNvGrpSpPr>
            <a:grpSpLocks noChangeAspect="1"/>
          </p:cNvGrpSpPr>
          <p:nvPr/>
        </p:nvGrpSpPr>
        <p:grpSpPr>
          <a:xfrm>
            <a:off x="1882797" y="4810401"/>
            <a:ext cx="934994" cy="720000"/>
            <a:chOff x="2575093" y="5893933"/>
            <a:chExt cx="693150" cy="533766"/>
          </a:xfrm>
        </p:grpSpPr>
        <p:pic>
          <p:nvPicPr>
            <p:cNvPr id="61" name="図 60">
              <a:extLst>
                <a:ext uri="{FF2B5EF4-FFF2-40B4-BE49-F238E27FC236}">
                  <a16:creationId xmlns:a16="http://schemas.microsoft.com/office/drawing/2014/main" id="{5A623287-D6C0-4EC7-931A-A9AC3D012C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75093" y="5893933"/>
              <a:ext cx="353680" cy="517233"/>
            </a:xfrm>
            <a:prstGeom prst="rect">
              <a:avLst/>
            </a:prstGeom>
          </p:spPr>
        </p:pic>
        <p:pic>
          <p:nvPicPr>
            <p:cNvPr id="62" name="図 61">
              <a:extLst>
                <a:ext uri="{FF2B5EF4-FFF2-40B4-BE49-F238E27FC236}">
                  <a16:creationId xmlns:a16="http://schemas.microsoft.com/office/drawing/2014/main" id="{86723CF6-E14D-4101-B384-A668F8D227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180"/>
            <a:stretch/>
          </p:blipFill>
          <p:spPr>
            <a:xfrm>
              <a:off x="2914563" y="6052149"/>
              <a:ext cx="353680" cy="375550"/>
            </a:xfrm>
            <a:prstGeom prst="rect">
              <a:avLst/>
            </a:prstGeom>
          </p:spPr>
        </p:pic>
      </p:grp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70DFA3E0-BC25-414C-8835-D5943A80AFC9}"/>
              </a:ext>
            </a:extLst>
          </p:cNvPr>
          <p:cNvSpPr txBox="1"/>
          <p:nvPr/>
        </p:nvSpPr>
        <p:spPr>
          <a:xfrm>
            <a:off x="4086143" y="5839984"/>
            <a:ext cx="3954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＜参考＞</a:t>
            </a:r>
            <a:r>
              <a:rPr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総務省のマイナンバーカードのホームページ</a:t>
            </a:r>
            <a:r>
              <a:rPr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</a:p>
          <a:p>
            <a:pPr algn="r"/>
            <a:r>
              <a:rPr lang="en-US" altLang="ja-JP" sz="1200" b="1" u="sng" dirty="0">
                <a:solidFill>
                  <a:srgbClr val="0000FF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  <a:hlinkClick r:id="rId13"/>
              </a:rPr>
              <a:t>https://www.soumu.go.jp/kojinbango_card/03.html</a:t>
            </a:r>
            <a:endParaRPr lang="en-US" altLang="ja-JP" sz="1200" b="1" u="sng" dirty="0">
              <a:solidFill>
                <a:srgbClr val="0000FF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algn="r"/>
            <a:r>
              <a:rPr lang="ja-JP" altLang="en-US" sz="1100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マイナンバー総合フリーダイヤル </a:t>
            </a:r>
            <a:r>
              <a:rPr lang="en-US" altLang="ja-JP" sz="1100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0120-95-0178</a:t>
            </a:r>
            <a:endParaRPr lang="ja-JP" altLang="en-US" sz="1100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64" name="図 63" descr="総務省のマイナンバーカードのホームページのQRコード">
            <a:extLst>
              <a:ext uri="{FF2B5EF4-FFF2-40B4-BE49-F238E27FC236}">
                <a16:creationId xmlns:a16="http://schemas.microsoft.com/office/drawing/2014/main" id="{8EE67651-3F50-4501-9273-ABEF311D5C05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667" y="5859356"/>
            <a:ext cx="545722" cy="545722"/>
          </a:xfrm>
          <a:prstGeom prst="rect">
            <a:avLst/>
          </a:prstGeom>
        </p:spPr>
      </p:pic>
      <p:pic>
        <p:nvPicPr>
          <p:cNvPr id="67" name="図 66" descr="e-Taxのロゴマーク">
            <a:extLst>
              <a:ext uri="{FF2B5EF4-FFF2-40B4-BE49-F238E27FC236}">
                <a16:creationId xmlns:a16="http://schemas.microsoft.com/office/drawing/2014/main" id="{DC5C8DF9-9AB0-457C-A1BE-2272B7CB9111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7143" l="0" r="983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868" y="4293096"/>
            <a:ext cx="1266556" cy="599769"/>
          </a:xfrm>
          <a:prstGeom prst="rect">
            <a:avLst/>
          </a:prstGeom>
        </p:spPr>
      </p:pic>
      <p:pic>
        <p:nvPicPr>
          <p:cNvPr id="70" name="図 69" descr="マイナンバーカードを持つマイナちゃんのイラスト">
            <a:extLst>
              <a:ext uri="{FF2B5EF4-FFF2-40B4-BE49-F238E27FC236}">
                <a16:creationId xmlns:a16="http://schemas.microsoft.com/office/drawing/2014/main" id="{8C04DB92-C370-4C44-9017-56F0FB8D807A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3998" b="80386" l="2939" r="98413">
                        <a14:foregroundMark x1="37096" y1="18399" x2="48560" y2="71668"/>
                        <a14:foregroundMark x1="57378" y1="18944" x2="57025" y2="34241"/>
                        <a14:foregroundMark x1="89183" y1="52012" x2="88066" y2="78206"/>
                        <a14:foregroundMark x1="19812" y1="52557" x2="29394" y2="533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4313" b="21185"/>
          <a:stretch/>
        </p:blipFill>
        <p:spPr>
          <a:xfrm>
            <a:off x="625330" y="1196752"/>
            <a:ext cx="994342" cy="899645"/>
          </a:xfrm>
          <a:prstGeom prst="rect">
            <a:avLst/>
          </a:prstGeom>
        </p:spPr>
      </p:pic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9AECBA20-9BE5-447C-B527-E83918CBF894}"/>
              </a:ext>
            </a:extLst>
          </p:cNvPr>
          <p:cNvSpPr txBox="1"/>
          <p:nvPr/>
        </p:nvSpPr>
        <p:spPr>
          <a:xfrm>
            <a:off x="1411765" y="3284984"/>
            <a:ext cx="198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コンビニ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algn="ctr"/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で各種証明書が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algn="ctr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取得できる</a:t>
            </a:r>
            <a:endParaRPr kumimoji="1"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pic>
        <p:nvPicPr>
          <p:cNvPr id="77" name="図 76" descr="受付に座っているマイナちゃんのイラスト">
            <a:extLst>
              <a:ext uri="{FF2B5EF4-FFF2-40B4-BE49-F238E27FC236}">
                <a16:creationId xmlns:a16="http://schemas.microsoft.com/office/drawing/2014/main" id="{89A5F2E5-6E36-4CD5-AE5F-AAC4BDC9249E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2111" b="70017" l="14879" r="84495">
                        <a14:foregroundMark x1="55756" y1="30430" x2="56774" y2="37353"/>
                        <a14:foregroundMark x1="43618" y1="30262" x2="46045" y2="38079"/>
                        <a14:foregroundMark x1="48238" y1="40704" x2="55991" y2="50251"/>
                        <a14:foregroundMark x1="24589" y1="47292" x2="24354" y2="50586"/>
                        <a14:foregroundMark x1="43618" y1="54048" x2="57478" y2="540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777" t="23775" r="15382" b="29038"/>
          <a:stretch/>
        </p:blipFill>
        <p:spPr>
          <a:xfrm>
            <a:off x="2339752" y="980728"/>
            <a:ext cx="1108184" cy="1035283"/>
          </a:xfrm>
          <a:prstGeom prst="rect">
            <a:avLst/>
          </a:prstGeom>
        </p:spPr>
      </p:pic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A4365763-27CA-411B-8972-7405AEC11E60}"/>
              </a:ext>
            </a:extLst>
          </p:cNvPr>
          <p:cNvSpPr txBox="1"/>
          <p:nvPr/>
        </p:nvSpPr>
        <p:spPr>
          <a:xfrm>
            <a:off x="2433231" y="1741102"/>
            <a:ext cx="948010" cy="2154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8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　　○△受付</a:t>
            </a: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6AC6B672-28EC-407A-9211-F4F56EB4A275}"/>
              </a:ext>
            </a:extLst>
          </p:cNvPr>
          <p:cNvSpPr txBox="1"/>
          <p:nvPr/>
        </p:nvSpPr>
        <p:spPr>
          <a:xfrm>
            <a:off x="6840472" y="2147162"/>
            <a:ext cx="19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公金受取口座の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algn="ctr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登録ができる</a:t>
            </a:r>
            <a:endParaRPr kumimoji="1"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grpSp>
        <p:nvGrpSpPr>
          <p:cNvPr id="53" name="グループ化 52" descr="マイナンバーカード表面の見本の画像">
            <a:extLst>
              <a:ext uri="{FF2B5EF4-FFF2-40B4-BE49-F238E27FC236}">
                <a16:creationId xmlns:a16="http://schemas.microsoft.com/office/drawing/2014/main" id="{0879C03D-F135-42C8-90A3-5338A13CCC14}"/>
              </a:ext>
            </a:extLst>
          </p:cNvPr>
          <p:cNvGrpSpPr/>
          <p:nvPr/>
        </p:nvGrpSpPr>
        <p:grpSpPr>
          <a:xfrm>
            <a:off x="2915816" y="5023637"/>
            <a:ext cx="1259412" cy="790522"/>
            <a:chOff x="1094719" y="3698700"/>
            <a:chExt cx="3007024" cy="1889328"/>
          </a:xfrm>
        </p:grpSpPr>
        <p:pic>
          <p:nvPicPr>
            <p:cNvPr id="54" name="図 53">
              <a:extLst>
                <a:ext uri="{FF2B5EF4-FFF2-40B4-BE49-F238E27FC236}">
                  <a16:creationId xmlns:a16="http://schemas.microsoft.com/office/drawing/2014/main" id="{E25E1A29-BFF1-4B5A-80AD-0B537263C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4719" y="3698700"/>
              <a:ext cx="3007024" cy="1889328"/>
            </a:xfrm>
            <a:prstGeom prst="rect">
              <a:avLst/>
            </a:prstGeom>
          </p:spPr>
        </p:pic>
        <p:sp>
          <p:nvSpPr>
            <p:cNvPr id="55" name="角丸四角形 5">
              <a:extLst>
                <a:ext uri="{FF2B5EF4-FFF2-40B4-BE49-F238E27FC236}">
                  <a16:creationId xmlns:a16="http://schemas.microsoft.com/office/drawing/2014/main" id="{143F5956-47BA-426A-9D34-AF11F2AF3865}"/>
                </a:ext>
              </a:extLst>
            </p:cNvPr>
            <p:cNvSpPr/>
            <p:nvPr/>
          </p:nvSpPr>
          <p:spPr>
            <a:xfrm>
              <a:off x="1094719" y="3713793"/>
              <a:ext cx="3007024" cy="1874235"/>
            </a:xfrm>
            <a:prstGeom prst="roundRect">
              <a:avLst>
                <a:gd name="adj" fmla="val 433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915B1D2E-5B7C-4FC3-835D-204974B13352}"/>
              </a:ext>
            </a:extLst>
          </p:cNvPr>
          <p:cNvSpPr txBox="1"/>
          <p:nvPr/>
        </p:nvSpPr>
        <p:spPr>
          <a:xfrm>
            <a:off x="5752235" y="3178101"/>
            <a:ext cx="198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e-Tax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で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algn="ctr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確定申告の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algn="ctr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届出が自宅から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algn="ctr"/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できる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E2FEA37-3D4A-C2F2-D929-835A9839F9EB}"/>
              </a:ext>
            </a:extLst>
          </p:cNvPr>
          <p:cNvSpPr txBox="1"/>
          <p:nvPr/>
        </p:nvSpPr>
        <p:spPr>
          <a:xfrm>
            <a:off x="426822" y="5624043"/>
            <a:ext cx="250131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800" indent="-136800"/>
            <a:r>
              <a:rPr kumimoji="1" lang="en-US" altLang="ja-JP" sz="13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kumimoji="1" lang="ja-JP" altLang="en-US" sz="13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令和４年１２月末までに</a:t>
            </a:r>
            <a:endParaRPr lang="en-US" altLang="ja-JP" sz="13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36800" indent="-136800"/>
            <a:r>
              <a:rPr kumimoji="1" lang="ja-JP" altLang="en-US" sz="13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マイナンバーカードを</a:t>
            </a:r>
            <a:endParaRPr kumimoji="1" lang="en-US" altLang="ja-JP" sz="13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36800" indent="-136800"/>
            <a:r>
              <a:rPr kumimoji="1" lang="ja-JP" altLang="en-US" sz="13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申請された方が対象です。</a:t>
            </a:r>
          </a:p>
        </p:txBody>
      </p:sp>
    </p:spTree>
    <p:extLst>
      <p:ext uri="{BB962C8B-B14F-4D97-AF65-F5344CB8AC3E}">
        <p14:creationId xmlns:p14="http://schemas.microsoft.com/office/powerpoint/2010/main" val="263012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利用者証明用電子証明書のパスワード入力画面の画像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890" y="1636206"/>
            <a:ext cx="1506758" cy="2945843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2" name="図 11" descr="画面下部に「はじめる」ボタンがあるマイナンバーカード読み取り画面の画像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673" y="1636206"/>
            <a:ext cx="1505040" cy="2945843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2-B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40920E1-2574-48F5-A73B-F7BBB64BD3CF}"/>
              </a:ext>
            </a:extLst>
          </p:cNvPr>
          <p:cNvSpPr txBox="1"/>
          <p:nvPr/>
        </p:nvSpPr>
        <p:spPr>
          <a:xfrm>
            <a:off x="398569" y="1395654"/>
            <a:ext cx="3513263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マイナンバーカードを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スマートフォンの裏面に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密着させ</a:t>
            </a:r>
            <a:r>
              <a:rPr lang="ja-JP" altLang="en-US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、</a:t>
            </a:r>
            <a:r>
              <a:rPr lang="en-US" altLang="ja-JP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｢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はじめる</a:t>
            </a:r>
            <a:r>
              <a:rPr lang="en-US" altLang="ja-JP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｣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ダブルタップ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8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利用者証明用電子証明書の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パスワードを入力可能な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状態にする</a:t>
            </a:r>
            <a:r>
              <a:rPr lang="en-US" altLang="ja-JP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</a:t>
            </a:r>
          </a:p>
          <a:p>
            <a:r>
              <a:rPr lang="ja-JP" altLang="en-US" sz="28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r>
              <a:rPr lang="ja-JP" altLang="en-US" sz="18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画面の下部に</a:t>
            </a:r>
            <a:r>
              <a:rPr lang="ja-JP" altLang="en-US" b="1" kern="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表示された</a:t>
            </a:r>
            <a:endParaRPr lang="en-US" altLang="ja-JP" b="1" kern="100" dirty="0"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sz="18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　電話のプッシュボタンと同じ</a:t>
            </a:r>
            <a:endParaRPr lang="en-US" altLang="ja-JP" sz="18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b="1" kern="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　</a:t>
            </a:r>
            <a:r>
              <a:rPr lang="ja-JP" altLang="en-US" sz="18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配列の数字キーボードで、</a:t>
            </a:r>
            <a:endParaRPr lang="en-US" altLang="ja-JP" sz="18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b="1" kern="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　</a:t>
            </a:r>
            <a:r>
              <a:rPr lang="ja-JP" altLang="en-US" sz="18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利用者証明用電子証明書の</a:t>
            </a:r>
            <a:endParaRPr lang="en-US" altLang="ja-JP" sz="18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b="1" kern="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　</a:t>
            </a:r>
            <a:r>
              <a:rPr lang="ja-JP" altLang="en-US" sz="18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数字４桁のパスワードを入力</a:t>
            </a:r>
            <a:endParaRPr lang="en-US" altLang="ja-JP" sz="18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sz="2800" b="1" kern="100" dirty="0">
                <a:solidFill>
                  <a:srgbClr val="00965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❻</a:t>
            </a:r>
            <a:r>
              <a:rPr lang="ja-JP" altLang="en-US" b="1" kern="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１</a:t>
            </a:r>
            <a:r>
              <a:rPr lang="ja-JP" altLang="en-US" sz="18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本指を画面の下部から上に</a:t>
            </a:r>
            <a:endParaRPr lang="en-US" altLang="ja-JP" sz="18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b="1" kern="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　</a:t>
            </a:r>
            <a:r>
              <a:rPr lang="ja-JP" altLang="en-US" sz="18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向かってスライドさせ「</a:t>
            </a:r>
            <a:r>
              <a:rPr lang="en-US" altLang="ja-JP" sz="18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OK</a:t>
            </a:r>
            <a:r>
              <a:rPr lang="ja-JP" altLang="en-US" sz="18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」の</a:t>
            </a:r>
            <a:endParaRPr lang="en-US" altLang="ja-JP" sz="18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b="1" kern="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　</a:t>
            </a:r>
            <a:r>
              <a:rPr lang="ja-JP" altLang="en-US" sz="18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ところでダブルタップ</a:t>
            </a:r>
            <a:endParaRPr lang="ja-JP" altLang="en-US" sz="1800" b="1" kern="100" dirty="0">
              <a:effectLst/>
              <a:latin typeface="Century" panose="02040604050505020304" pitchFamily="18" charset="0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836A47F-F9DC-4E7B-A86B-9D8B95536D13}"/>
              </a:ext>
            </a:extLst>
          </p:cNvPr>
          <p:cNvSpPr txBox="1"/>
          <p:nvPr/>
        </p:nvSpPr>
        <p:spPr>
          <a:xfrm>
            <a:off x="4572000" y="5826385"/>
            <a:ext cx="4046191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ja-JP" sz="1400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</a:t>
            </a:r>
            <a:r>
              <a:rPr lang="ja-JP" altLang="en-US" sz="1400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パスワードは、３回連続して間違えると</a:t>
            </a:r>
            <a:endParaRPr lang="en-US" altLang="ja-JP" sz="1400" b="1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1400" b="1" dirty="0">
                <a:solidFill>
                  <a:srgbClr val="FF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ロックがかかるのでご注意ください</a:t>
            </a:r>
            <a:endParaRPr lang="en-US" altLang="ja-JP" sz="1400" b="1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8C1E689E-36F7-4251-9C1F-12AF50D38810}"/>
              </a:ext>
            </a:extLst>
          </p:cNvPr>
          <p:cNvSpPr/>
          <p:nvPr/>
        </p:nvSpPr>
        <p:spPr>
          <a:xfrm>
            <a:off x="4204673" y="3811721"/>
            <a:ext cx="1476000" cy="350114"/>
          </a:xfrm>
          <a:prstGeom prst="rect">
            <a:avLst/>
          </a:prstGeom>
          <a:noFill/>
          <a:ln w="25400" cap="sq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03666742-3D15-4D3B-8B2B-BC147DAE194B}"/>
              </a:ext>
            </a:extLst>
          </p:cNvPr>
          <p:cNvSpPr/>
          <p:nvPr/>
        </p:nvSpPr>
        <p:spPr>
          <a:xfrm>
            <a:off x="6680320" y="2685424"/>
            <a:ext cx="1097140" cy="208136"/>
          </a:xfrm>
          <a:prstGeom prst="rect">
            <a:avLst/>
          </a:prstGeom>
          <a:noFill/>
          <a:ln w="25400" cap="sq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C76BC36E-3FFE-D15A-F3E4-4A414032C8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7718" y="521101"/>
            <a:ext cx="7200000" cy="540000"/>
          </a:xfrm>
        </p:spPr>
        <p:txBody>
          <a:bodyPr vert="horz"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マイナポイントアプリの起動と認証</a:t>
            </a:r>
          </a:p>
        </p:txBody>
      </p:sp>
      <p:grpSp>
        <p:nvGrpSpPr>
          <p:cNvPr id="8" name="図形グループ 58">
            <a:extLst>
              <a:ext uri="{FF2B5EF4-FFF2-40B4-BE49-F238E27FC236}">
                <a16:creationId xmlns:a16="http://schemas.microsoft.com/office/drawing/2014/main" id="{66EB7266-C135-DCCD-67A5-D52348EE9FE7}"/>
              </a:ext>
            </a:extLst>
          </p:cNvPr>
          <p:cNvGrpSpPr/>
          <p:nvPr/>
        </p:nvGrpSpPr>
        <p:grpSpPr>
          <a:xfrm>
            <a:off x="3958451" y="3633923"/>
            <a:ext cx="492444" cy="461665"/>
            <a:chOff x="7471819" y="2229458"/>
            <a:chExt cx="492444" cy="461665"/>
          </a:xfrm>
        </p:grpSpPr>
        <p:sp>
          <p:nvSpPr>
            <p:cNvPr id="9" name="円/楕円 59">
              <a:extLst>
                <a:ext uri="{FF2B5EF4-FFF2-40B4-BE49-F238E27FC236}">
                  <a16:creationId xmlns:a16="http://schemas.microsoft.com/office/drawing/2014/main" id="{D3FE858F-6086-F03C-53DB-ED43202B9F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D4C520F5-6264-6A0E-EAD6-777B3CF06FD4}"/>
                </a:ext>
              </a:extLst>
            </p:cNvPr>
            <p:cNvSpPr/>
            <p:nvPr/>
          </p:nvSpPr>
          <p:spPr>
            <a:xfrm>
              <a:off x="7471819" y="222945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14" name="図形グループ 58">
            <a:extLst>
              <a:ext uri="{FF2B5EF4-FFF2-40B4-BE49-F238E27FC236}">
                <a16:creationId xmlns:a16="http://schemas.microsoft.com/office/drawing/2014/main" id="{85BA82F0-8F27-C119-0457-7D6AFE3A08D2}"/>
              </a:ext>
            </a:extLst>
          </p:cNvPr>
          <p:cNvGrpSpPr/>
          <p:nvPr/>
        </p:nvGrpSpPr>
        <p:grpSpPr>
          <a:xfrm>
            <a:off x="6402999" y="2545503"/>
            <a:ext cx="492444" cy="461665"/>
            <a:chOff x="7471819" y="2280237"/>
            <a:chExt cx="492444" cy="461665"/>
          </a:xfrm>
        </p:grpSpPr>
        <p:sp>
          <p:nvSpPr>
            <p:cNvPr id="15" name="円/楕円 59">
              <a:extLst>
                <a:ext uri="{FF2B5EF4-FFF2-40B4-BE49-F238E27FC236}">
                  <a16:creationId xmlns:a16="http://schemas.microsoft.com/office/drawing/2014/main" id="{C881B624-E747-E2A1-2745-55D38D46B3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C44239E8-6AAB-D8EE-0D12-9B7B1B7E7354}"/>
                </a:ext>
              </a:extLst>
            </p:cNvPr>
            <p:cNvSpPr/>
            <p:nvPr/>
          </p:nvSpPr>
          <p:spPr>
            <a:xfrm>
              <a:off x="7471819" y="2280237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D942A0C-546C-39BD-3F93-6FE42CE94D4D}"/>
              </a:ext>
            </a:extLst>
          </p:cNvPr>
          <p:cNvSpPr/>
          <p:nvPr/>
        </p:nvSpPr>
        <p:spPr>
          <a:xfrm>
            <a:off x="7220060" y="2931407"/>
            <a:ext cx="557400" cy="227851"/>
          </a:xfrm>
          <a:prstGeom prst="rect">
            <a:avLst/>
          </a:prstGeom>
          <a:noFill/>
          <a:ln w="25400" cap="sq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17" name="図形グループ 58">
            <a:extLst>
              <a:ext uri="{FF2B5EF4-FFF2-40B4-BE49-F238E27FC236}">
                <a16:creationId xmlns:a16="http://schemas.microsoft.com/office/drawing/2014/main" id="{5F34D35C-AE8F-1C6B-3FA6-95F6CC16D005}"/>
              </a:ext>
            </a:extLst>
          </p:cNvPr>
          <p:cNvGrpSpPr/>
          <p:nvPr/>
        </p:nvGrpSpPr>
        <p:grpSpPr>
          <a:xfrm>
            <a:off x="6937604" y="2878294"/>
            <a:ext cx="492444" cy="461665"/>
            <a:chOff x="7457376" y="2269618"/>
            <a:chExt cx="492444" cy="461665"/>
          </a:xfrm>
        </p:grpSpPr>
        <p:sp>
          <p:nvSpPr>
            <p:cNvPr id="18" name="円/楕円 59">
              <a:extLst>
                <a:ext uri="{FF2B5EF4-FFF2-40B4-BE49-F238E27FC236}">
                  <a16:creationId xmlns:a16="http://schemas.microsoft.com/office/drawing/2014/main" id="{C35C5F6A-39AF-58BF-66B7-75E1D6273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0DD05CA1-90C0-BE88-B6A2-09167A6A9D45}"/>
                </a:ext>
              </a:extLst>
            </p:cNvPr>
            <p:cNvSpPr/>
            <p:nvPr/>
          </p:nvSpPr>
          <p:spPr>
            <a:xfrm>
              <a:off x="7457376" y="226961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❻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79DE253-AC97-0068-D1C9-0D4B112251FC}"/>
              </a:ext>
            </a:extLst>
          </p:cNvPr>
          <p:cNvSpPr txBox="1"/>
          <p:nvPr/>
        </p:nvSpPr>
        <p:spPr>
          <a:xfrm>
            <a:off x="4069673" y="4745610"/>
            <a:ext cx="4675758" cy="954107"/>
          </a:xfrm>
          <a:prstGeom prst="rect">
            <a:avLst/>
          </a:prstGeom>
          <a:solidFill>
            <a:srgbClr val="FFFFCC"/>
          </a:solidFill>
          <a:ln>
            <a:solidFill>
              <a:srgbClr val="0096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4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※</a:t>
            </a:r>
            <a:r>
              <a:rPr lang="ja-JP" altLang="en-US" sz="14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左右スワイプではうまく読み上げないため、１本指で画面を触れたまま「数字４桁 セキュリティ保護された</a:t>
            </a:r>
            <a:endParaRPr lang="en-US" altLang="ja-JP" sz="14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sz="14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テキストフィールド」まで下に動かします。</a:t>
            </a:r>
            <a:endParaRPr lang="en-US" altLang="ja-JP" sz="14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sz="14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その後ダブルタップして文字入力可能な状態にします</a:t>
            </a:r>
            <a:r>
              <a:rPr lang="ja-JP" altLang="en-US" sz="1400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。</a:t>
            </a:r>
            <a:endParaRPr lang="ja-JP" altLang="en-US" sz="1400" kern="100" dirty="0">
              <a:effectLst/>
              <a:latin typeface="Century" panose="02040604050505020304" pitchFamily="18" charset="0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2" name="上矢印 33">
            <a:extLst>
              <a:ext uri="{FF2B5EF4-FFF2-40B4-BE49-F238E27FC236}">
                <a16:creationId xmlns:a16="http://schemas.microsoft.com/office/drawing/2014/main" id="{832C0F5D-6460-20DE-7E8E-7903801B445D}"/>
              </a:ext>
            </a:extLst>
          </p:cNvPr>
          <p:cNvSpPr>
            <a:spLocks noChangeAspect="1"/>
          </p:cNvSpPr>
          <p:nvPr/>
        </p:nvSpPr>
        <p:spPr>
          <a:xfrm>
            <a:off x="7415888" y="3285926"/>
            <a:ext cx="438839" cy="1258276"/>
          </a:xfrm>
          <a:prstGeom prst="upArrow">
            <a:avLst/>
          </a:prstGeom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5" name="上矢印 33">
            <a:extLst>
              <a:ext uri="{FF2B5EF4-FFF2-40B4-BE49-F238E27FC236}">
                <a16:creationId xmlns:a16="http://schemas.microsoft.com/office/drawing/2014/main" id="{4EF95939-B583-B819-5ACE-EDD6743879CF}"/>
              </a:ext>
            </a:extLst>
          </p:cNvPr>
          <p:cNvSpPr>
            <a:spLocks noChangeAspect="1"/>
          </p:cNvSpPr>
          <p:nvPr/>
        </p:nvSpPr>
        <p:spPr>
          <a:xfrm rot="10800000">
            <a:off x="6697104" y="1394819"/>
            <a:ext cx="438839" cy="1258276"/>
          </a:xfrm>
          <a:prstGeom prst="upArrow">
            <a:avLst/>
          </a:prstGeom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31231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パスワードの確認ができ、「スキャンの準備ができました」と画面に表示されている画像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491" y="1739649"/>
            <a:ext cx="1780651" cy="4204315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2-B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40920E1-2574-48F5-A73B-F7BBB64BD3CF}"/>
              </a:ext>
            </a:extLst>
          </p:cNvPr>
          <p:cNvSpPr txBox="1"/>
          <p:nvPr/>
        </p:nvSpPr>
        <p:spPr>
          <a:xfrm>
            <a:off x="517926" y="1393332"/>
            <a:ext cx="4054073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❼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マイナンバーカードを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 スマートフォン裏面に密着させ</a:t>
            </a:r>
            <a:r>
              <a:rPr lang="ja-JP" altLang="en-US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、</a:t>
            </a:r>
            <a:r>
              <a:rPr lang="en-US" altLang="ja-JP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</a:t>
            </a:r>
          </a:p>
          <a:p>
            <a:r>
              <a:rPr lang="ja-JP" altLang="en-US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 少し待ちます</a:t>
            </a:r>
            <a:endParaRPr lang="en-US" altLang="ja-JP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marL="360000">
              <a:spcBef>
                <a:spcPts val="600"/>
              </a:spcBef>
            </a:pPr>
            <a:r>
              <a:rPr lang="ja-JP" altLang="en-US" sz="1600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マイナンバーカードの読み取りを</a:t>
            </a:r>
            <a:endParaRPr lang="en-US" altLang="ja-JP" sz="1600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marL="360000"/>
            <a:r>
              <a:rPr lang="ja-JP" altLang="en-US" sz="1600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行っている間はスマートフォンを</a:t>
            </a:r>
            <a:endParaRPr lang="en-US" altLang="ja-JP" sz="1600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marL="360000"/>
            <a:r>
              <a:rPr lang="ja-JP" altLang="en-US" sz="1600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密着させたままにしてください</a:t>
            </a:r>
            <a:endParaRPr lang="en-US" altLang="ja-JP" sz="1600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marL="180000"/>
            <a:endParaRPr lang="en-US" altLang="ja-JP" sz="900" b="1" kern="100" dirty="0"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 読み取りが完了すると、</a:t>
            </a:r>
            <a:endParaRPr lang="en-US" altLang="ja-JP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「マイナンバーカードの読み</a:t>
            </a:r>
            <a:endParaRPr lang="en-US" altLang="ja-JP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 取りが完了しました」の画面に</a:t>
            </a:r>
            <a:endParaRPr lang="en-US" altLang="ja-JP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en-US" altLang="ja-JP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 </a:t>
            </a:r>
            <a:r>
              <a:rPr lang="ja-JP" altLang="en-US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なり、すぐにキャンペーン</a:t>
            </a:r>
            <a:endParaRPr lang="en-US" altLang="ja-JP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en-US" altLang="ja-JP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 </a:t>
            </a:r>
            <a:r>
              <a:rPr lang="ja-JP" altLang="en-US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選択の画面に切り替わります</a:t>
            </a:r>
            <a:endParaRPr lang="en-US" altLang="ja-JP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9FBEDC5F-F19E-42A5-8368-DC8B4F97BF61}"/>
              </a:ext>
            </a:extLst>
          </p:cNvPr>
          <p:cNvSpPr txBox="1"/>
          <p:nvPr/>
        </p:nvSpPr>
        <p:spPr>
          <a:xfrm>
            <a:off x="692727" y="4968370"/>
            <a:ext cx="4585855" cy="1323439"/>
          </a:xfrm>
          <a:prstGeom prst="rect">
            <a:avLst/>
          </a:prstGeom>
          <a:noFill/>
          <a:ln w="25400">
            <a:solidFill>
              <a:srgbClr val="0096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※ </a:t>
            </a:r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読み取れなかった場合は、「読取エラー」の</a:t>
            </a:r>
            <a:endParaRPr lang="en-US" altLang="ja-JP" sz="16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画面になりますので、マイナンバーカードが</a:t>
            </a:r>
            <a:endParaRPr lang="en-US" altLang="ja-JP" sz="16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正しくセットされているか等、ご確認ください。 </a:t>
            </a:r>
            <a:endParaRPr lang="en-US" altLang="ja-JP" sz="16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16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</a:t>
            </a:r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スワイプで移動し、終了でダブルタップし、</a:t>
            </a:r>
            <a:endParaRPr lang="en-US" altLang="ja-JP" sz="16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②からやり直しとなります。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C76BC36E-3FFE-D15A-F3E4-4A414032C8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7718" y="521101"/>
            <a:ext cx="7200000" cy="540000"/>
          </a:xfrm>
        </p:spPr>
        <p:txBody>
          <a:bodyPr vert="horz"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マイナポイントアプリの起動と認証</a:t>
            </a:r>
          </a:p>
        </p:txBody>
      </p:sp>
      <p:grpSp>
        <p:nvGrpSpPr>
          <p:cNvPr id="2" name="図形グループ 58">
            <a:extLst>
              <a:ext uri="{FF2B5EF4-FFF2-40B4-BE49-F238E27FC236}">
                <a16:creationId xmlns:a16="http://schemas.microsoft.com/office/drawing/2014/main" id="{92030B8F-59EF-6AA5-C749-CC8B7E2FB9AE}"/>
              </a:ext>
            </a:extLst>
          </p:cNvPr>
          <p:cNvGrpSpPr/>
          <p:nvPr/>
        </p:nvGrpSpPr>
        <p:grpSpPr>
          <a:xfrm>
            <a:off x="5517269" y="1559595"/>
            <a:ext cx="492444" cy="461665"/>
            <a:chOff x="7471820" y="2280237"/>
            <a:chExt cx="492444" cy="461665"/>
          </a:xfrm>
        </p:grpSpPr>
        <p:sp>
          <p:nvSpPr>
            <p:cNvPr id="5" name="円/楕円 59">
              <a:extLst>
                <a:ext uri="{FF2B5EF4-FFF2-40B4-BE49-F238E27FC236}">
                  <a16:creationId xmlns:a16="http://schemas.microsoft.com/office/drawing/2014/main" id="{6B6F99EF-1BA5-F60E-D0A0-0DCE35A272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D994AB15-186D-2342-76AE-6734D6A20880}"/>
                </a:ext>
              </a:extLst>
            </p:cNvPr>
            <p:cNvSpPr/>
            <p:nvPr/>
          </p:nvSpPr>
          <p:spPr>
            <a:xfrm>
              <a:off x="7471820" y="2280237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❼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49726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 hidden="1">
            <a:extLst>
              <a:ext uri="{FF2B5EF4-FFF2-40B4-BE49-F238E27FC236}">
                <a16:creationId xmlns:a16="http://schemas.microsoft.com/office/drawing/2014/main" id="{801F0034-9FB0-4777-ADEE-EB1561951AD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8474777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" imgW="554" imgH="551" progId="TCLayout.ActiveDocument.1">
                  <p:embed/>
                </p:oleObj>
              </mc:Choice>
              <mc:Fallback>
                <p:oleObj name="think-cell スライド" r:id="rId4" imgW="554" imgH="55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 vert="horz"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キャンペーンの選択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2-C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88928" y="1450905"/>
            <a:ext cx="3108274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マイナポイント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獲得を申込む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キャンペーンを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　選択しダブルタップ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432000">
              <a:spcBef>
                <a:spcPts val="600"/>
              </a:spcBef>
            </a:pPr>
            <a:r>
              <a:rPr lang="ja-JP" altLang="en-US" sz="1600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キャンペーンにチェックが入り選択されます。</a:t>
            </a:r>
            <a:endParaRPr lang="en-US" altLang="ja-JP" sz="1600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marL="432000"/>
            <a:r>
              <a:rPr lang="ja-JP" altLang="en-US" sz="16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複数を同時に選択する</a:t>
            </a:r>
            <a:endParaRPr lang="en-US" altLang="ja-JP" sz="1600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marL="432000"/>
            <a:r>
              <a:rPr lang="ja-JP" altLang="en-US" sz="16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ことも可能です。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選択した数が２つ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 なら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２つ選んで次へ</a:t>
            </a:r>
            <a:r>
              <a:rPr lang="en-US" altLang="ja-JP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｣</a:t>
            </a: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 と表示されます</a:t>
            </a:r>
            <a:endParaRPr lang="en-US" altLang="ja-JP" sz="2000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 スワイプで移動し</a:t>
            </a:r>
            <a:endParaRPr lang="en-US" altLang="ja-JP" sz="2000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 ダブル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pic>
        <p:nvPicPr>
          <p:cNvPr id="31" name="図 30" descr="スマートフォンを使っているマイナちゃんのイラスト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r="12420" b="7777"/>
          <a:stretch/>
        </p:blipFill>
        <p:spPr>
          <a:xfrm>
            <a:off x="6541278" y="3295601"/>
            <a:ext cx="1638151" cy="2880000"/>
          </a:xfrm>
          <a:prstGeom prst="rect">
            <a:avLst/>
          </a:prstGeom>
        </p:spPr>
      </p:pic>
      <p:grpSp>
        <p:nvGrpSpPr>
          <p:cNvPr id="5" name="グループ化 4" descr="マイナポイント獲得を申込むキャンペーンの選択画面を下から上にスクロールしている画像">
            <a:extLst>
              <a:ext uri="{FF2B5EF4-FFF2-40B4-BE49-F238E27FC236}">
                <a16:creationId xmlns:a16="http://schemas.microsoft.com/office/drawing/2014/main" id="{534AFEE8-BB53-4864-9B38-4060AB48C093}"/>
              </a:ext>
            </a:extLst>
          </p:cNvPr>
          <p:cNvGrpSpPr/>
          <p:nvPr/>
        </p:nvGrpSpPr>
        <p:grpSpPr>
          <a:xfrm>
            <a:off x="4165141" y="1452750"/>
            <a:ext cx="1908198" cy="4680000"/>
            <a:chOff x="3732311" y="1452750"/>
            <a:chExt cx="1908198" cy="4680000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1873" y="1452750"/>
              <a:ext cx="1778636" cy="4680000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57" name="円/楕円 1">
              <a:extLst>
                <a:ext uri="{FF2B5EF4-FFF2-40B4-BE49-F238E27FC236}">
                  <a16:creationId xmlns:a16="http://schemas.microsoft.com/office/drawing/2014/main" id="{24EB4123-2BE8-4228-94A4-BAB6BCC0FE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65144" y="2365739"/>
              <a:ext cx="202311" cy="202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67" name="円/楕円 1">
              <a:extLst>
                <a:ext uri="{FF2B5EF4-FFF2-40B4-BE49-F238E27FC236}">
                  <a16:creationId xmlns:a16="http://schemas.microsoft.com/office/drawing/2014/main" id="{E078A317-CE3E-4B9B-A25C-417B50BABC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65141" y="5348421"/>
              <a:ext cx="202311" cy="202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1D0D16E2-B90F-4A72-AC90-68CA558DEDBD}"/>
                </a:ext>
              </a:extLst>
            </p:cNvPr>
            <p:cNvSpPr/>
            <p:nvPr/>
          </p:nvSpPr>
          <p:spPr>
            <a:xfrm>
              <a:off x="4012410" y="5614850"/>
              <a:ext cx="1476669" cy="418589"/>
            </a:xfrm>
            <a:prstGeom prst="rect">
              <a:avLst/>
            </a:prstGeom>
            <a:noFill/>
            <a:ln w="19050" cap="sq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D15C9CA5-9212-4C18-B574-A03FA15BCC0B}"/>
                </a:ext>
              </a:extLst>
            </p:cNvPr>
            <p:cNvSpPr/>
            <p:nvPr/>
          </p:nvSpPr>
          <p:spPr>
            <a:xfrm>
              <a:off x="3878870" y="2589777"/>
              <a:ext cx="1728000" cy="904150"/>
            </a:xfrm>
            <a:prstGeom prst="rect">
              <a:avLst/>
            </a:prstGeom>
            <a:noFill/>
            <a:ln w="19050" cap="sq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grpSp>
          <p:nvGrpSpPr>
            <p:cNvPr id="20" name="図形グループ 19"/>
            <p:cNvGrpSpPr/>
            <p:nvPr/>
          </p:nvGrpSpPr>
          <p:grpSpPr>
            <a:xfrm>
              <a:off x="3851183" y="5466482"/>
              <a:ext cx="296586" cy="293005"/>
              <a:chOff x="3546641" y="3995693"/>
              <a:chExt cx="296586" cy="293005"/>
            </a:xfrm>
          </p:grpSpPr>
          <p:sp>
            <p:nvSpPr>
              <p:cNvPr id="26" name="円/楕円 25"/>
              <p:cNvSpPr/>
              <p:nvPr/>
            </p:nvSpPr>
            <p:spPr>
              <a:xfrm>
                <a:off x="3547872" y="3996395"/>
                <a:ext cx="291600" cy="2916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BIZ UDゴシック" panose="020B0400000000000000" pitchFamily="49" charset="-128"/>
                  <a:ea typeface="BIZ UDゴシック" panose="020B0400000000000000" pitchFamily="49" charset="-128"/>
                </a:endParaRPr>
              </a:p>
            </p:txBody>
          </p:sp>
          <p:sp>
            <p:nvSpPr>
              <p:cNvPr id="27" name="フリーフォーム 26"/>
              <p:cNvSpPr/>
              <p:nvPr/>
            </p:nvSpPr>
            <p:spPr>
              <a:xfrm>
                <a:off x="3546641" y="3995693"/>
                <a:ext cx="296586" cy="293005"/>
              </a:xfrm>
              <a:custGeom>
                <a:avLst/>
                <a:gdLst/>
                <a:ahLst/>
                <a:cxnLst/>
                <a:rect l="l" t="t" r="r" b="b"/>
                <a:pathLst>
                  <a:path w="296586" h="293005">
                    <a:moveTo>
                      <a:pt x="143572" y="44927"/>
                    </a:moveTo>
                    <a:cubicBezTo>
                      <a:pt x="124582" y="44927"/>
                      <a:pt x="106024" y="49974"/>
                      <a:pt x="87902" y="60066"/>
                    </a:cubicBezTo>
                    <a:lnTo>
                      <a:pt x="87902" y="96366"/>
                    </a:lnTo>
                    <a:lnTo>
                      <a:pt x="91971" y="96041"/>
                    </a:lnTo>
                    <a:cubicBezTo>
                      <a:pt x="96746" y="92894"/>
                      <a:pt x="103637" y="89855"/>
                      <a:pt x="112644" y="86925"/>
                    </a:cubicBezTo>
                    <a:cubicBezTo>
                      <a:pt x="123279" y="83452"/>
                      <a:pt x="132612" y="81716"/>
                      <a:pt x="140643" y="81716"/>
                    </a:cubicBezTo>
                    <a:cubicBezTo>
                      <a:pt x="157029" y="81716"/>
                      <a:pt x="165222" y="88715"/>
                      <a:pt x="165222" y="102715"/>
                    </a:cubicBezTo>
                    <a:cubicBezTo>
                      <a:pt x="165222" y="111071"/>
                      <a:pt x="162726" y="119427"/>
                      <a:pt x="157734" y="127783"/>
                    </a:cubicBezTo>
                    <a:cubicBezTo>
                      <a:pt x="152960" y="135705"/>
                      <a:pt x="144386" y="146231"/>
                      <a:pt x="132015" y="159362"/>
                    </a:cubicBezTo>
                    <a:cubicBezTo>
                      <a:pt x="120837" y="171083"/>
                      <a:pt x="113675" y="178570"/>
                      <a:pt x="110528" y="181826"/>
                    </a:cubicBezTo>
                    <a:cubicBezTo>
                      <a:pt x="103040" y="189205"/>
                      <a:pt x="94196" y="197182"/>
                      <a:pt x="83995" y="205755"/>
                    </a:cubicBezTo>
                    <a:lnTo>
                      <a:pt x="83995" y="240102"/>
                    </a:lnTo>
                    <a:lnTo>
                      <a:pt x="213568" y="240102"/>
                    </a:lnTo>
                    <a:lnTo>
                      <a:pt x="213568" y="205755"/>
                    </a:lnTo>
                    <a:lnTo>
                      <a:pt x="137224" y="205755"/>
                    </a:lnTo>
                    <a:cubicBezTo>
                      <a:pt x="150681" y="193492"/>
                      <a:pt x="162455" y="182260"/>
                      <a:pt x="172548" y="172059"/>
                    </a:cubicBezTo>
                    <a:cubicBezTo>
                      <a:pt x="185570" y="158928"/>
                      <a:pt x="194523" y="148239"/>
                      <a:pt x="199406" y="139991"/>
                    </a:cubicBezTo>
                    <a:cubicBezTo>
                      <a:pt x="206460" y="128271"/>
                      <a:pt x="209987" y="115412"/>
                      <a:pt x="209987" y="101412"/>
                    </a:cubicBezTo>
                    <a:cubicBezTo>
                      <a:pt x="209987" y="84483"/>
                      <a:pt x="203910" y="70837"/>
                      <a:pt x="191756" y="60473"/>
                    </a:cubicBezTo>
                    <a:cubicBezTo>
                      <a:pt x="179601" y="50109"/>
                      <a:pt x="163540" y="44927"/>
                      <a:pt x="143572" y="44927"/>
                    </a:cubicBezTo>
                    <a:close/>
                    <a:moveTo>
                      <a:pt x="148619" y="0"/>
                    </a:moveTo>
                    <a:cubicBezTo>
                      <a:pt x="189422" y="0"/>
                      <a:pt x="224285" y="14162"/>
                      <a:pt x="253205" y="42486"/>
                    </a:cubicBezTo>
                    <a:cubicBezTo>
                      <a:pt x="282126" y="70810"/>
                      <a:pt x="296586" y="105211"/>
                      <a:pt x="296586" y="145689"/>
                    </a:cubicBezTo>
                    <a:cubicBezTo>
                      <a:pt x="296586" y="186275"/>
                      <a:pt x="282045" y="220975"/>
                      <a:pt x="252961" y="249787"/>
                    </a:cubicBezTo>
                    <a:cubicBezTo>
                      <a:pt x="223878" y="278599"/>
                      <a:pt x="188988" y="293005"/>
                      <a:pt x="148293" y="293005"/>
                    </a:cubicBezTo>
                    <a:cubicBezTo>
                      <a:pt x="107598" y="293005"/>
                      <a:pt x="72709" y="278599"/>
                      <a:pt x="43625" y="249787"/>
                    </a:cubicBezTo>
                    <a:cubicBezTo>
                      <a:pt x="14542" y="220975"/>
                      <a:pt x="0" y="186275"/>
                      <a:pt x="0" y="145689"/>
                    </a:cubicBezTo>
                    <a:cubicBezTo>
                      <a:pt x="0" y="105211"/>
                      <a:pt x="14542" y="70810"/>
                      <a:pt x="43625" y="42486"/>
                    </a:cubicBezTo>
                    <a:cubicBezTo>
                      <a:pt x="72709" y="14162"/>
                      <a:pt x="107706" y="0"/>
                      <a:pt x="148619" y="0"/>
                    </a:cubicBezTo>
                    <a:close/>
                  </a:path>
                </a:pathLst>
              </a:custGeom>
              <a:solidFill>
                <a:srgbClr val="0096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>
                  <a:latin typeface="BIZ UDゴシック" panose="020B0400000000000000" pitchFamily="49" charset="-128"/>
                  <a:ea typeface="BIZ UDゴシック" panose="020B0400000000000000" pitchFamily="49" charset="-128"/>
                </a:endParaRPr>
              </a:p>
            </p:txBody>
          </p:sp>
        </p:grpSp>
        <p:grpSp>
          <p:nvGrpSpPr>
            <p:cNvPr id="28" name="図形グループ 27"/>
            <p:cNvGrpSpPr/>
            <p:nvPr/>
          </p:nvGrpSpPr>
          <p:grpSpPr>
            <a:xfrm>
              <a:off x="3732311" y="2433464"/>
              <a:ext cx="296587" cy="293005"/>
              <a:chOff x="2897417" y="3995693"/>
              <a:chExt cx="296587" cy="293005"/>
            </a:xfrm>
          </p:grpSpPr>
          <p:sp>
            <p:nvSpPr>
              <p:cNvPr id="29" name="円/楕円 28"/>
              <p:cNvSpPr/>
              <p:nvPr/>
            </p:nvSpPr>
            <p:spPr>
              <a:xfrm>
                <a:off x="2898648" y="3996395"/>
                <a:ext cx="291600" cy="2916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BIZ UDゴシック" panose="020B0400000000000000" pitchFamily="49" charset="-128"/>
                  <a:ea typeface="BIZ UDゴシック" panose="020B0400000000000000" pitchFamily="49" charset="-128"/>
                </a:endParaRPr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2897417" y="3995693"/>
                <a:ext cx="296587" cy="293005"/>
              </a:xfrm>
              <a:custGeom>
                <a:avLst/>
                <a:gdLst/>
                <a:ahLst/>
                <a:cxnLst/>
                <a:rect l="l" t="t" r="r" b="b"/>
                <a:pathLst>
                  <a:path w="296587" h="293005">
                    <a:moveTo>
                      <a:pt x="130550" y="49974"/>
                    </a:moveTo>
                    <a:cubicBezTo>
                      <a:pt x="129356" y="59415"/>
                      <a:pt x="125070" y="65709"/>
                      <a:pt x="117690" y="68856"/>
                    </a:cubicBezTo>
                    <a:cubicBezTo>
                      <a:pt x="112373" y="71135"/>
                      <a:pt x="103203" y="72275"/>
                      <a:pt x="90180" y="72275"/>
                    </a:cubicBezTo>
                    <a:lnTo>
                      <a:pt x="90180" y="100598"/>
                    </a:lnTo>
                    <a:lnTo>
                      <a:pt x="124202" y="100598"/>
                    </a:lnTo>
                    <a:lnTo>
                      <a:pt x="124202" y="209336"/>
                    </a:lnTo>
                    <a:lnTo>
                      <a:pt x="90180" y="209336"/>
                    </a:lnTo>
                    <a:lnTo>
                      <a:pt x="90180" y="240753"/>
                    </a:lnTo>
                    <a:lnTo>
                      <a:pt x="200546" y="240753"/>
                    </a:lnTo>
                    <a:lnTo>
                      <a:pt x="200546" y="209336"/>
                    </a:lnTo>
                    <a:lnTo>
                      <a:pt x="167176" y="209336"/>
                    </a:lnTo>
                    <a:lnTo>
                      <a:pt x="167176" y="49974"/>
                    </a:lnTo>
                    <a:close/>
                    <a:moveTo>
                      <a:pt x="148619" y="0"/>
                    </a:moveTo>
                    <a:cubicBezTo>
                      <a:pt x="189423" y="0"/>
                      <a:pt x="224285" y="14162"/>
                      <a:pt x="253206" y="42486"/>
                    </a:cubicBezTo>
                    <a:cubicBezTo>
                      <a:pt x="282126" y="70810"/>
                      <a:pt x="296587" y="105211"/>
                      <a:pt x="296587" y="145689"/>
                    </a:cubicBezTo>
                    <a:cubicBezTo>
                      <a:pt x="296587" y="186275"/>
                      <a:pt x="282045" y="220975"/>
                      <a:pt x="252961" y="249787"/>
                    </a:cubicBezTo>
                    <a:cubicBezTo>
                      <a:pt x="223878" y="278599"/>
                      <a:pt x="188988" y="293005"/>
                      <a:pt x="148293" y="293005"/>
                    </a:cubicBezTo>
                    <a:cubicBezTo>
                      <a:pt x="107598" y="293005"/>
                      <a:pt x="72709" y="278599"/>
                      <a:pt x="43625" y="249787"/>
                    </a:cubicBezTo>
                    <a:cubicBezTo>
                      <a:pt x="14542" y="220975"/>
                      <a:pt x="0" y="186275"/>
                      <a:pt x="0" y="145689"/>
                    </a:cubicBezTo>
                    <a:cubicBezTo>
                      <a:pt x="0" y="105211"/>
                      <a:pt x="14542" y="70810"/>
                      <a:pt x="43625" y="42486"/>
                    </a:cubicBezTo>
                    <a:cubicBezTo>
                      <a:pt x="72709" y="14162"/>
                      <a:pt x="107706" y="0"/>
                      <a:pt x="148619" y="0"/>
                    </a:cubicBezTo>
                    <a:close/>
                  </a:path>
                </a:pathLst>
              </a:custGeom>
              <a:solidFill>
                <a:srgbClr val="009650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2600" b="1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13871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受取り方の選択画面の画像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182" y="1585099"/>
            <a:ext cx="1723759" cy="385481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2" name="図 11" descr="選択した決済サービスの情報の入力画面の画像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289" y="1585285"/>
            <a:ext cx="1688906" cy="3854632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graphicFrame>
        <p:nvGraphicFramePr>
          <p:cNvPr id="3" name="オブジェクト 2" hidden="1">
            <a:extLst>
              <a:ext uri="{FF2B5EF4-FFF2-40B4-BE49-F238E27FC236}">
                <a16:creationId xmlns:a16="http://schemas.microsoft.com/office/drawing/2014/main" id="{801F0034-9FB0-4777-ADEE-EB1561951AD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010724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6" imgW="554" imgH="551" progId="TCLayout.ActiveDocument.1">
                  <p:embed/>
                </p:oleObj>
              </mc:Choice>
              <mc:Fallback>
                <p:oleObj name="think-cell スライド" r:id="rId6" imgW="554" imgH="551" progId="TCLayout.ActiveDocument.1">
                  <p:embed/>
                  <p:pic>
                    <p:nvPicPr>
                      <p:cNvPr id="3" name="オブジェクト 2" hidden="1">
                        <a:extLst>
                          <a:ext uri="{FF2B5EF4-FFF2-40B4-BE49-F238E27FC236}">
                            <a16:creationId xmlns:a16="http://schemas.microsoft.com/office/drawing/2014/main" id="{801F0034-9FB0-4777-ADEE-EB1561951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8193" y="359685"/>
            <a:ext cx="6246729" cy="910448"/>
          </a:xfrm>
        </p:spPr>
        <p:txBody>
          <a:bodyPr vert="horz"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キャッシュレス決済サービスの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選択と登録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90701" y="1306354"/>
            <a:ext cx="3625890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sz="19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</a:t>
            </a:r>
            <a:endParaRPr lang="en-US" altLang="ja-JP" sz="19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9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キャッシュレス決済サービス</a:t>
            </a:r>
            <a:endParaRPr lang="en-US" altLang="ja-JP" sz="19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9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を選択しダブルタップ</a:t>
            </a:r>
            <a:endParaRPr lang="en-US" altLang="ja-JP" sz="19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ja-JP" altLang="en-US" sz="19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スワイプで移動し、利用</a:t>
            </a:r>
            <a:endParaRPr lang="en-US" altLang="ja-JP" sz="19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9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したいキャッシュレス決済</a:t>
            </a:r>
            <a:endParaRPr lang="en-US" altLang="ja-JP" sz="19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9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サービスをひとつだけ選択し</a:t>
            </a:r>
            <a:endParaRPr lang="en-US" altLang="ja-JP" sz="19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9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ダブルタップ </a:t>
            </a:r>
            <a:r>
              <a:rPr lang="en-US" altLang="ja-JP" sz="19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lang="ja-JP" altLang="en-US" sz="1900" b="1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スワイプで移動し</a:t>
            </a:r>
            <a:endParaRPr lang="en-US" altLang="ja-JP" sz="1900" b="1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sz="19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</a:t>
            </a:r>
            <a:r>
              <a:rPr lang="ja-JP" altLang="en-US" sz="19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「決済サービス</a:t>
            </a:r>
            <a:r>
              <a:rPr lang="en-US" altLang="ja-JP" sz="19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ID</a:t>
            </a:r>
            <a:r>
              <a:rPr lang="ja-JP" altLang="en-US" sz="19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」</a:t>
            </a:r>
            <a:endParaRPr lang="en-US" altLang="ja-JP" sz="19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19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「セキュリティコード」</a:t>
            </a:r>
            <a:endParaRPr lang="en-US" altLang="ja-JP" sz="19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19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「電話番号」を入力し、</a:t>
            </a:r>
            <a:endParaRPr lang="en-US" altLang="ja-JP" sz="19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19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「次へ」をダブルタップ</a:t>
            </a:r>
            <a:endParaRPr lang="en-US" altLang="ja-JP" sz="19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F3ECCD85-7C59-47EB-962A-00B55715AFDE}"/>
              </a:ext>
            </a:extLst>
          </p:cNvPr>
          <p:cNvSpPr/>
          <p:nvPr/>
        </p:nvSpPr>
        <p:spPr>
          <a:xfrm>
            <a:off x="4776944" y="2970111"/>
            <a:ext cx="470668" cy="681043"/>
          </a:xfrm>
          <a:prstGeom prst="rect">
            <a:avLst/>
          </a:prstGeom>
          <a:noFill/>
          <a:ln w="19050" cap="sq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6" name="円/楕円 1">
            <a:extLst>
              <a:ext uri="{FF2B5EF4-FFF2-40B4-BE49-F238E27FC236}">
                <a16:creationId xmlns:a16="http://schemas.microsoft.com/office/drawing/2014/main" id="{9989C9D6-FB80-44C2-9587-B4B21541FC95}"/>
              </a:ext>
            </a:extLst>
          </p:cNvPr>
          <p:cNvSpPr>
            <a:spLocks noChangeAspect="1"/>
          </p:cNvSpPr>
          <p:nvPr/>
        </p:nvSpPr>
        <p:spPr>
          <a:xfrm>
            <a:off x="4896060" y="2703204"/>
            <a:ext cx="2605" cy="1999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1" name="円/楕円 1">
            <a:extLst>
              <a:ext uri="{FF2B5EF4-FFF2-40B4-BE49-F238E27FC236}">
                <a16:creationId xmlns:a16="http://schemas.microsoft.com/office/drawing/2014/main" id="{8EACBA20-FE4B-4A3A-8EB2-13FC4E7EBA3D}"/>
              </a:ext>
            </a:extLst>
          </p:cNvPr>
          <p:cNvSpPr>
            <a:spLocks noChangeAspect="1"/>
          </p:cNvSpPr>
          <p:nvPr/>
        </p:nvSpPr>
        <p:spPr>
          <a:xfrm>
            <a:off x="4921558" y="4811989"/>
            <a:ext cx="1686" cy="1999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CB799B1F-96B3-4311-BED1-B3BA58ACA7D9}"/>
              </a:ext>
            </a:extLst>
          </p:cNvPr>
          <p:cNvSpPr/>
          <p:nvPr/>
        </p:nvSpPr>
        <p:spPr>
          <a:xfrm>
            <a:off x="6871453" y="2772914"/>
            <a:ext cx="1640567" cy="1660692"/>
          </a:xfrm>
          <a:prstGeom prst="rect">
            <a:avLst/>
          </a:prstGeom>
          <a:noFill/>
          <a:ln w="19050" cap="sq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0D32787C-9223-4175-ACA9-ADAA36911538}"/>
              </a:ext>
            </a:extLst>
          </p:cNvPr>
          <p:cNvSpPr/>
          <p:nvPr/>
        </p:nvSpPr>
        <p:spPr>
          <a:xfrm>
            <a:off x="6871453" y="4824795"/>
            <a:ext cx="1704839" cy="471342"/>
          </a:xfrm>
          <a:prstGeom prst="rect">
            <a:avLst/>
          </a:prstGeom>
          <a:noFill/>
          <a:ln w="19050" cap="sq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6" name="図形グループ 58">
            <a:extLst>
              <a:ext uri="{FF2B5EF4-FFF2-40B4-BE49-F238E27FC236}">
                <a16:creationId xmlns:a16="http://schemas.microsoft.com/office/drawing/2014/main" id="{7812F827-D036-AE87-1701-FA54D0437619}"/>
              </a:ext>
            </a:extLst>
          </p:cNvPr>
          <p:cNvGrpSpPr/>
          <p:nvPr/>
        </p:nvGrpSpPr>
        <p:grpSpPr>
          <a:xfrm>
            <a:off x="4530722" y="2803194"/>
            <a:ext cx="492444" cy="461665"/>
            <a:chOff x="7471819" y="2229458"/>
            <a:chExt cx="492444" cy="461665"/>
          </a:xfrm>
        </p:grpSpPr>
        <p:sp>
          <p:nvSpPr>
            <p:cNvPr id="7" name="円/楕円 59">
              <a:extLst>
                <a:ext uri="{FF2B5EF4-FFF2-40B4-BE49-F238E27FC236}">
                  <a16:creationId xmlns:a16="http://schemas.microsoft.com/office/drawing/2014/main" id="{235FC689-6716-C825-7DF0-5F4CF54533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96019E4D-9AC3-01F4-239A-44146FEF9A3F}"/>
                </a:ext>
              </a:extLst>
            </p:cNvPr>
            <p:cNvSpPr/>
            <p:nvPr/>
          </p:nvSpPr>
          <p:spPr>
            <a:xfrm>
              <a:off x="7471819" y="222945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❷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EBD90C8-3DD3-E90D-69EA-3AF636BFA27A}"/>
              </a:ext>
            </a:extLst>
          </p:cNvPr>
          <p:cNvSpPr txBox="1"/>
          <p:nvPr/>
        </p:nvSpPr>
        <p:spPr>
          <a:xfrm>
            <a:off x="1058728" y="5638395"/>
            <a:ext cx="7037446" cy="584775"/>
          </a:xfrm>
          <a:prstGeom prst="rect">
            <a:avLst/>
          </a:prstGeom>
          <a:noFill/>
          <a:ln>
            <a:solidFill>
              <a:srgbClr val="00965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kumimoji="1"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利用したいキャッシュレス決済サービスを一覧から見つけられない</a:t>
            </a:r>
            <a:endParaRPr lang="en-US" altLang="ja-JP" sz="16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場合は、「検索」にサービスの名称を入力して検索することもできます。</a:t>
            </a:r>
            <a:endParaRPr kumimoji="1" lang="ja-JP" altLang="en-US" sz="16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15" name="図形グループ 58">
            <a:extLst>
              <a:ext uri="{FF2B5EF4-FFF2-40B4-BE49-F238E27FC236}">
                <a16:creationId xmlns:a16="http://schemas.microsoft.com/office/drawing/2014/main" id="{F35A14DB-C0BF-B2D6-45FD-69E31B3B7974}"/>
              </a:ext>
            </a:extLst>
          </p:cNvPr>
          <p:cNvGrpSpPr/>
          <p:nvPr/>
        </p:nvGrpSpPr>
        <p:grpSpPr>
          <a:xfrm>
            <a:off x="6677345" y="4634039"/>
            <a:ext cx="492444" cy="461665"/>
            <a:chOff x="7471819" y="2229458"/>
            <a:chExt cx="492444" cy="461665"/>
          </a:xfrm>
        </p:grpSpPr>
        <p:sp>
          <p:nvSpPr>
            <p:cNvPr id="16" name="円/楕円 59">
              <a:extLst>
                <a:ext uri="{FF2B5EF4-FFF2-40B4-BE49-F238E27FC236}">
                  <a16:creationId xmlns:a16="http://schemas.microsoft.com/office/drawing/2014/main" id="{519243FD-0FB1-48DB-C930-4FFC5DF08A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179968B5-D6D9-A702-607E-2207A1AEA23F}"/>
                </a:ext>
              </a:extLst>
            </p:cNvPr>
            <p:cNvSpPr/>
            <p:nvPr/>
          </p:nvSpPr>
          <p:spPr>
            <a:xfrm>
              <a:off x="7471819" y="222945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5" name="図形グループ 58">
            <a:extLst>
              <a:ext uri="{FF2B5EF4-FFF2-40B4-BE49-F238E27FC236}">
                <a16:creationId xmlns:a16="http://schemas.microsoft.com/office/drawing/2014/main" id="{8043CF62-2DD1-8C84-B60E-CD33D7732307}"/>
              </a:ext>
            </a:extLst>
          </p:cNvPr>
          <p:cNvGrpSpPr/>
          <p:nvPr/>
        </p:nvGrpSpPr>
        <p:grpSpPr>
          <a:xfrm>
            <a:off x="6677345" y="2552619"/>
            <a:ext cx="492444" cy="461665"/>
            <a:chOff x="7471819" y="2229458"/>
            <a:chExt cx="492444" cy="461665"/>
          </a:xfrm>
        </p:grpSpPr>
        <p:sp>
          <p:nvSpPr>
            <p:cNvPr id="10" name="円/楕円 59">
              <a:extLst>
                <a:ext uri="{FF2B5EF4-FFF2-40B4-BE49-F238E27FC236}">
                  <a16:creationId xmlns:a16="http://schemas.microsoft.com/office/drawing/2014/main" id="{7616018F-19C8-9211-5CF3-E9FACD748A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66D2AE1B-4058-400E-DABB-E87994B7A22A}"/>
                </a:ext>
              </a:extLst>
            </p:cNvPr>
            <p:cNvSpPr/>
            <p:nvPr/>
          </p:nvSpPr>
          <p:spPr>
            <a:xfrm>
              <a:off x="7471819" y="222945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❸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7144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 hidden="1">
            <a:extLst>
              <a:ext uri="{FF2B5EF4-FFF2-40B4-BE49-F238E27FC236}">
                <a16:creationId xmlns:a16="http://schemas.microsoft.com/office/drawing/2014/main" id="{801F0034-9FB0-4777-ADEE-EB1561951AD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" imgW="554" imgH="551" progId="TCLayout.ActiveDocument.1">
                  <p:embed/>
                </p:oleObj>
              </mc:Choice>
              <mc:Fallback>
                <p:oleObj name="think-cell スライド" r:id="rId4" imgW="554" imgH="551" progId="TCLayout.ActiveDocument.1">
                  <p:embed/>
                  <p:pic>
                    <p:nvPicPr>
                      <p:cNvPr id="3" name="オブジェクト 2" hidden="1">
                        <a:extLst>
                          <a:ext uri="{FF2B5EF4-FFF2-40B4-BE49-F238E27FC236}">
                            <a16:creationId xmlns:a16="http://schemas.microsoft.com/office/drawing/2014/main" id="{801F0034-9FB0-4777-ADEE-EB1561951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8193" y="346332"/>
            <a:ext cx="6246729" cy="910448"/>
          </a:xfrm>
        </p:spPr>
        <p:txBody>
          <a:bodyPr vert="horz"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キャッシュレス決済サービスの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選択と登録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37741" y="1450722"/>
            <a:ext cx="27000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r>
              <a:rPr lang="ja-JP" altLang="en-US" sz="20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スワイプで移動し、　</a:t>
            </a:r>
            <a:endParaRPr lang="en-US" altLang="ja-JP" sz="20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20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入力されている</a:t>
            </a:r>
            <a:endParaRPr lang="en-US" altLang="ja-JP" sz="20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20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内容に問題が</a:t>
            </a:r>
            <a:endParaRPr lang="en-US" altLang="ja-JP" sz="20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20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なければ、</a:t>
            </a:r>
            <a:endParaRPr lang="en-US" altLang="ja-JP" sz="20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20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「確認して次へ」</a:t>
            </a:r>
            <a:endParaRPr lang="en-US" altLang="ja-JP" sz="20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20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をダブルタップ</a:t>
            </a: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❺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利用規約が表示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されます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❻</a:t>
            </a:r>
            <a:r>
              <a:rPr lang="ja-JP" altLang="en-US" sz="20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スワイプで移動し、</a:t>
            </a:r>
            <a:endParaRPr lang="en-US" altLang="ja-JP" sz="20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20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内容を確認して</a:t>
            </a:r>
            <a:endParaRPr lang="en-US" altLang="ja-JP" sz="20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20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同意する場合は</a:t>
            </a:r>
            <a:endParaRPr lang="en-US" altLang="ja-JP" sz="20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20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「同意して次へ」</a:t>
            </a:r>
            <a:endParaRPr lang="en-US" altLang="ja-JP" sz="20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20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sp>
        <p:nvSpPr>
          <p:cNvPr id="26" name="円/楕円 1">
            <a:extLst>
              <a:ext uri="{FF2B5EF4-FFF2-40B4-BE49-F238E27FC236}">
                <a16:creationId xmlns:a16="http://schemas.microsoft.com/office/drawing/2014/main" id="{9989C9D6-FB80-44C2-9587-B4B21541FC95}"/>
              </a:ext>
            </a:extLst>
          </p:cNvPr>
          <p:cNvSpPr>
            <a:spLocks noChangeAspect="1"/>
          </p:cNvSpPr>
          <p:nvPr/>
        </p:nvSpPr>
        <p:spPr>
          <a:xfrm>
            <a:off x="4896060" y="2703204"/>
            <a:ext cx="2605" cy="1999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1" name="円/楕円 1">
            <a:extLst>
              <a:ext uri="{FF2B5EF4-FFF2-40B4-BE49-F238E27FC236}">
                <a16:creationId xmlns:a16="http://schemas.microsoft.com/office/drawing/2014/main" id="{8EACBA20-FE4B-4A3A-8EB2-13FC4E7EBA3D}"/>
              </a:ext>
            </a:extLst>
          </p:cNvPr>
          <p:cNvSpPr>
            <a:spLocks noChangeAspect="1"/>
          </p:cNvSpPr>
          <p:nvPr/>
        </p:nvSpPr>
        <p:spPr>
          <a:xfrm>
            <a:off x="4921558" y="4811989"/>
            <a:ext cx="1686" cy="1999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5" name="グループ化 4" descr="情報を入力した決済サービスの内容の確認画面の画像">
            <a:extLst>
              <a:ext uri="{FF2B5EF4-FFF2-40B4-BE49-F238E27FC236}">
                <a16:creationId xmlns:a16="http://schemas.microsoft.com/office/drawing/2014/main" id="{A23B74AE-E203-4CF0-B18F-837EB91804D6}"/>
              </a:ext>
            </a:extLst>
          </p:cNvPr>
          <p:cNvGrpSpPr/>
          <p:nvPr/>
        </p:nvGrpSpPr>
        <p:grpSpPr>
          <a:xfrm>
            <a:off x="3620040" y="1625533"/>
            <a:ext cx="2035298" cy="3848124"/>
            <a:chOff x="7016431" y="1839981"/>
            <a:chExt cx="1764000" cy="4104653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58"/>
            <a:stretch/>
          </p:blipFill>
          <p:spPr>
            <a:xfrm>
              <a:off x="7090471" y="1839981"/>
              <a:ext cx="1620000" cy="2780241"/>
            </a:xfrm>
            <a:prstGeom prst="rect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pic>
          <p:nvPicPr>
            <p:cNvPr id="34" name="図 33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385" b="1"/>
            <a:stretch/>
          </p:blipFill>
          <p:spPr>
            <a:xfrm>
              <a:off x="7090471" y="4483506"/>
              <a:ext cx="1620000" cy="1461128"/>
            </a:xfrm>
            <a:prstGeom prst="rect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4A1DA46-17C2-4FD4-9CDD-52E7894713B1}"/>
                </a:ext>
              </a:extLst>
            </p:cNvPr>
            <p:cNvSpPr/>
            <p:nvPr/>
          </p:nvSpPr>
          <p:spPr>
            <a:xfrm>
              <a:off x="7192946" y="5142312"/>
              <a:ext cx="1404000" cy="432000"/>
            </a:xfrm>
            <a:prstGeom prst="rect">
              <a:avLst/>
            </a:prstGeom>
            <a:noFill/>
            <a:ln w="19050" cap="sq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pic>
          <p:nvPicPr>
            <p:cNvPr id="35" name="図 3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16431" y="4358927"/>
              <a:ext cx="1764000" cy="284521"/>
            </a:xfrm>
            <a:prstGeom prst="rect">
              <a:avLst/>
            </a:prstGeom>
          </p:spPr>
        </p:pic>
      </p:grpSp>
      <p:grpSp>
        <p:nvGrpSpPr>
          <p:cNvPr id="13" name="図形グループ 58">
            <a:extLst>
              <a:ext uri="{FF2B5EF4-FFF2-40B4-BE49-F238E27FC236}">
                <a16:creationId xmlns:a16="http://schemas.microsoft.com/office/drawing/2014/main" id="{7B922729-BF2F-458B-F01B-6091E359D73E}"/>
              </a:ext>
            </a:extLst>
          </p:cNvPr>
          <p:cNvGrpSpPr/>
          <p:nvPr/>
        </p:nvGrpSpPr>
        <p:grpSpPr>
          <a:xfrm>
            <a:off x="3513313" y="4416248"/>
            <a:ext cx="492444" cy="461665"/>
            <a:chOff x="7471819" y="2229458"/>
            <a:chExt cx="492444" cy="461665"/>
          </a:xfrm>
        </p:grpSpPr>
        <p:sp>
          <p:nvSpPr>
            <p:cNvPr id="14" name="円/楕円 59">
              <a:extLst>
                <a:ext uri="{FF2B5EF4-FFF2-40B4-BE49-F238E27FC236}">
                  <a16:creationId xmlns:a16="http://schemas.microsoft.com/office/drawing/2014/main" id="{4DA011F5-EAF8-6343-268D-FFF9603776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267A9E5D-06EB-C2BF-5750-442BBA6C95E9}"/>
                </a:ext>
              </a:extLst>
            </p:cNvPr>
            <p:cNvSpPr/>
            <p:nvPr/>
          </p:nvSpPr>
          <p:spPr>
            <a:xfrm>
              <a:off x="7471819" y="222945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❹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16" name="グループ化 15" descr="利用規約画面を上へスクロールし「同意して次へ」ボタンが表示されている画像">
            <a:extLst>
              <a:ext uri="{FF2B5EF4-FFF2-40B4-BE49-F238E27FC236}">
                <a16:creationId xmlns:a16="http://schemas.microsoft.com/office/drawing/2014/main" id="{F8C9C259-8ED8-48B5-3FA7-4A36F2BE4148}"/>
              </a:ext>
            </a:extLst>
          </p:cNvPr>
          <p:cNvGrpSpPr/>
          <p:nvPr/>
        </p:nvGrpSpPr>
        <p:grpSpPr>
          <a:xfrm>
            <a:off x="6063352" y="1625533"/>
            <a:ext cx="1826903" cy="3814436"/>
            <a:chOff x="3142008" y="1637934"/>
            <a:chExt cx="2250503" cy="4320000"/>
          </a:xfrm>
        </p:grpSpPr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2399D3BC-4CC3-45ED-80F9-B8F9B47C76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008" y="1637934"/>
              <a:ext cx="2250503" cy="4320000"/>
            </a:xfrm>
            <a:prstGeom prst="rect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3E921637-62DA-F22B-09C1-1828C98070A4}"/>
                </a:ext>
              </a:extLst>
            </p:cNvPr>
            <p:cNvSpPr/>
            <p:nvPr/>
          </p:nvSpPr>
          <p:spPr>
            <a:xfrm>
              <a:off x="3243153" y="5329898"/>
              <a:ext cx="2052000" cy="576000"/>
            </a:xfrm>
            <a:prstGeom prst="rect">
              <a:avLst/>
            </a:prstGeom>
            <a:noFill/>
            <a:ln w="19050" cap="sq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grpSp>
        <p:nvGrpSpPr>
          <p:cNvPr id="27" name="図形グループ 58">
            <a:extLst>
              <a:ext uri="{FF2B5EF4-FFF2-40B4-BE49-F238E27FC236}">
                <a16:creationId xmlns:a16="http://schemas.microsoft.com/office/drawing/2014/main" id="{B032FDCB-7045-095A-4DB8-30FBC3882487}"/>
              </a:ext>
            </a:extLst>
          </p:cNvPr>
          <p:cNvGrpSpPr/>
          <p:nvPr/>
        </p:nvGrpSpPr>
        <p:grpSpPr>
          <a:xfrm>
            <a:off x="5899237" y="2438172"/>
            <a:ext cx="492444" cy="461665"/>
            <a:chOff x="7471819" y="2229458"/>
            <a:chExt cx="492444" cy="461665"/>
          </a:xfrm>
        </p:grpSpPr>
        <p:sp>
          <p:nvSpPr>
            <p:cNvPr id="30" name="円/楕円 59">
              <a:extLst>
                <a:ext uri="{FF2B5EF4-FFF2-40B4-BE49-F238E27FC236}">
                  <a16:creationId xmlns:a16="http://schemas.microsoft.com/office/drawing/2014/main" id="{72E75C4A-8F8D-2B12-BFB7-3CC666A6F8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22E29DB8-70B9-29F5-E5E8-C6775185C9F1}"/>
                </a:ext>
              </a:extLst>
            </p:cNvPr>
            <p:cNvSpPr/>
            <p:nvPr/>
          </p:nvSpPr>
          <p:spPr>
            <a:xfrm>
              <a:off x="7471819" y="222945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❺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grpSp>
        <p:nvGrpSpPr>
          <p:cNvPr id="36" name="図形グループ 58">
            <a:extLst>
              <a:ext uri="{FF2B5EF4-FFF2-40B4-BE49-F238E27FC236}">
                <a16:creationId xmlns:a16="http://schemas.microsoft.com/office/drawing/2014/main" id="{BE7485C5-8AAC-D7E0-9D9A-C1BE6B3354B5}"/>
              </a:ext>
            </a:extLst>
          </p:cNvPr>
          <p:cNvGrpSpPr/>
          <p:nvPr/>
        </p:nvGrpSpPr>
        <p:grpSpPr>
          <a:xfrm>
            <a:off x="5932367" y="4581156"/>
            <a:ext cx="492444" cy="461665"/>
            <a:chOff x="7471819" y="2229458"/>
            <a:chExt cx="492444" cy="461665"/>
          </a:xfrm>
        </p:grpSpPr>
        <p:sp>
          <p:nvSpPr>
            <p:cNvPr id="40" name="円/楕円 59">
              <a:extLst>
                <a:ext uri="{FF2B5EF4-FFF2-40B4-BE49-F238E27FC236}">
                  <a16:creationId xmlns:a16="http://schemas.microsoft.com/office/drawing/2014/main" id="{F4F4E950-BB24-FCA5-A231-FBB9A133EA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522D69A9-EAF0-EC8A-001F-634F5E6C3DF1}"/>
                </a:ext>
              </a:extLst>
            </p:cNvPr>
            <p:cNvSpPr/>
            <p:nvPr/>
          </p:nvSpPr>
          <p:spPr>
            <a:xfrm>
              <a:off x="7471819" y="222945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❻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46573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 hidden="1">
            <a:extLst>
              <a:ext uri="{FF2B5EF4-FFF2-40B4-BE49-F238E27FC236}">
                <a16:creationId xmlns:a16="http://schemas.microsoft.com/office/drawing/2014/main" id="{801F0034-9FB0-4777-ADEE-EB1561951AD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" imgW="554" imgH="551" progId="TCLayout.ActiveDocument.1">
                  <p:embed/>
                </p:oleObj>
              </mc:Choice>
              <mc:Fallback>
                <p:oleObj name="think-cell スライド" r:id="rId4" imgW="554" imgH="551" progId="TCLayout.ActiveDocument.1">
                  <p:embed/>
                  <p:pic>
                    <p:nvPicPr>
                      <p:cNvPr id="3" name="オブジェクト 2" hidden="1">
                        <a:extLst>
                          <a:ext uri="{FF2B5EF4-FFF2-40B4-BE49-F238E27FC236}">
                            <a16:creationId xmlns:a16="http://schemas.microsoft.com/office/drawing/2014/main" id="{801F0034-9FB0-4777-ADEE-EB1561951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/>
          <p:cNvSpPr txBox="1"/>
          <p:nvPr/>
        </p:nvSpPr>
        <p:spPr>
          <a:xfrm>
            <a:off x="580084" y="2178905"/>
            <a:ext cx="2977503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❼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内容を確認した後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スワイプで移動し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en-US" altLang="ja-JP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｢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同意して申込む</a:t>
            </a:r>
            <a:r>
              <a:rPr lang="en-US" altLang="ja-JP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｣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❽</a:t>
            </a:r>
            <a:r>
              <a:rPr lang="en-US" altLang="ja-JP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｢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申込みを完了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しました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!</a:t>
            </a:r>
            <a:r>
              <a:rPr lang="en-US" altLang="ja-JP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｣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の画面が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表示されるので、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スワイプで移動し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en-US" altLang="ja-JP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｢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終了</a:t>
            </a:r>
            <a:r>
              <a:rPr lang="en-US" altLang="ja-JP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｣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288000">
              <a:spcBef>
                <a:spcPts val="600"/>
              </a:spcBef>
            </a:pPr>
            <a:r>
              <a:rPr lang="en-US" altLang="ja-JP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 </a:t>
            </a: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続けて申込み状況を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2880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確認する場合は</a:t>
            </a:r>
            <a:r>
              <a:rPr lang="ja-JP" altLang="en-US" sz="1400" b="1" spc="-10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、</a:t>
            </a:r>
            <a:r>
              <a:rPr lang="en-US" altLang="ja-JP" sz="14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申込み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2880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状況を確認</a:t>
            </a:r>
            <a:r>
              <a:rPr lang="en-US" altLang="ja-JP" sz="14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  <p:grpSp>
        <p:nvGrpSpPr>
          <p:cNvPr id="7" name="グループ化 6" descr="利用規約画面を上へスクロールし「同意して申込む」ボタンが表示されている画像">
            <a:extLst>
              <a:ext uri="{FF2B5EF4-FFF2-40B4-BE49-F238E27FC236}">
                <a16:creationId xmlns:a16="http://schemas.microsoft.com/office/drawing/2014/main" id="{CC7BDEA9-1548-46A9-92FF-2F92199E55E3}"/>
              </a:ext>
            </a:extLst>
          </p:cNvPr>
          <p:cNvGrpSpPr/>
          <p:nvPr/>
        </p:nvGrpSpPr>
        <p:grpSpPr>
          <a:xfrm>
            <a:off x="3877581" y="2355074"/>
            <a:ext cx="2189918" cy="3787150"/>
            <a:chOff x="6017545" y="1637934"/>
            <a:chExt cx="2189918" cy="4320000"/>
          </a:xfrm>
        </p:grpSpPr>
        <p:pic>
          <p:nvPicPr>
            <p:cNvPr id="22" name="図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7545" y="1637934"/>
              <a:ext cx="2189918" cy="4320000"/>
            </a:xfrm>
            <a:prstGeom prst="rect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D11B659-8645-4C3D-8796-7E3AB531583F}"/>
                </a:ext>
              </a:extLst>
            </p:cNvPr>
            <p:cNvSpPr/>
            <p:nvPr/>
          </p:nvSpPr>
          <p:spPr>
            <a:xfrm>
              <a:off x="6071584" y="4849084"/>
              <a:ext cx="2052000" cy="576000"/>
            </a:xfrm>
            <a:prstGeom prst="rect">
              <a:avLst/>
            </a:prstGeom>
            <a:noFill/>
            <a:ln w="19050" cap="sq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CD96B7E0-DCB5-128B-7D55-B80E6A14822E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6AEE9490-6921-BEE9-BA0A-216D77C641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8193" y="328510"/>
            <a:ext cx="6246729" cy="910448"/>
          </a:xfrm>
        </p:spPr>
        <p:txBody>
          <a:bodyPr vert="horz"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キャッシュレス決済サービスの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選択と登録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A4C7429-03A1-99F9-A876-E657CED7AA41}"/>
              </a:ext>
            </a:extLst>
          </p:cNvPr>
          <p:cNvSpPr txBox="1"/>
          <p:nvPr/>
        </p:nvSpPr>
        <p:spPr>
          <a:xfrm>
            <a:off x="300725" y="1364067"/>
            <a:ext cx="7005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※</a:t>
            </a:r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キャンペーン２（健康保険証利用の登録）に申し込んでいない場合は、</a:t>
            </a:r>
            <a:endParaRPr lang="en-US" altLang="ja-JP" sz="16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16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 </a:t>
            </a:r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この時点で「同意して申込む」が表示されます。</a:t>
            </a:r>
            <a:endParaRPr lang="en-US" altLang="ja-JP" sz="1600" b="1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1600" b="1" kern="100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 希望の方はスワイプで移動し、ダブルタップします。</a:t>
            </a:r>
            <a:endParaRPr kumimoji="1" lang="ja-JP" altLang="en-US" dirty="0"/>
          </a:p>
        </p:txBody>
      </p:sp>
      <p:pic>
        <p:nvPicPr>
          <p:cNvPr id="14" name="図 13" descr="申込み完了画面の画像">
            <a:extLst>
              <a:ext uri="{FF2B5EF4-FFF2-40B4-BE49-F238E27FC236}">
                <a16:creationId xmlns:a16="http://schemas.microsoft.com/office/drawing/2014/main" id="{3510C52C-1C0D-D658-DEFF-E462DF8AB5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664" y="2346684"/>
            <a:ext cx="2226704" cy="3787150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grpSp>
        <p:nvGrpSpPr>
          <p:cNvPr id="2" name="図形グループ 58">
            <a:extLst>
              <a:ext uri="{FF2B5EF4-FFF2-40B4-BE49-F238E27FC236}">
                <a16:creationId xmlns:a16="http://schemas.microsoft.com/office/drawing/2014/main" id="{FFA85B9F-672C-58DD-AC55-737961204C21}"/>
              </a:ext>
            </a:extLst>
          </p:cNvPr>
          <p:cNvGrpSpPr/>
          <p:nvPr/>
        </p:nvGrpSpPr>
        <p:grpSpPr>
          <a:xfrm>
            <a:off x="3775191" y="4910624"/>
            <a:ext cx="492444" cy="461665"/>
            <a:chOff x="7471819" y="2264635"/>
            <a:chExt cx="492444" cy="461665"/>
          </a:xfrm>
        </p:grpSpPr>
        <p:sp>
          <p:nvSpPr>
            <p:cNvPr id="4" name="円/楕円 59">
              <a:extLst>
                <a:ext uri="{FF2B5EF4-FFF2-40B4-BE49-F238E27FC236}">
                  <a16:creationId xmlns:a16="http://schemas.microsoft.com/office/drawing/2014/main" id="{46716F52-8F57-9C6F-85B8-9D86D5DA93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AA9389F2-F529-D51B-856D-F463DE6D8073}"/>
                </a:ext>
              </a:extLst>
            </p:cNvPr>
            <p:cNvSpPr/>
            <p:nvPr/>
          </p:nvSpPr>
          <p:spPr>
            <a:xfrm>
              <a:off x="7471819" y="2264635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❼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D66F039-F569-DC2B-5DB6-79B02712BB05}"/>
              </a:ext>
            </a:extLst>
          </p:cNvPr>
          <p:cNvSpPr/>
          <p:nvPr/>
        </p:nvSpPr>
        <p:spPr>
          <a:xfrm>
            <a:off x="6399016" y="5136724"/>
            <a:ext cx="2052000" cy="504953"/>
          </a:xfrm>
          <a:prstGeom prst="rect">
            <a:avLst/>
          </a:prstGeom>
          <a:noFill/>
          <a:ln w="19050" cap="sq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8" name="図形グループ 58">
            <a:extLst>
              <a:ext uri="{FF2B5EF4-FFF2-40B4-BE49-F238E27FC236}">
                <a16:creationId xmlns:a16="http://schemas.microsoft.com/office/drawing/2014/main" id="{12217C4B-1151-154A-456F-4960B9C4D054}"/>
              </a:ext>
            </a:extLst>
          </p:cNvPr>
          <p:cNvGrpSpPr/>
          <p:nvPr/>
        </p:nvGrpSpPr>
        <p:grpSpPr>
          <a:xfrm>
            <a:off x="6178721" y="4855113"/>
            <a:ext cx="492444" cy="461665"/>
            <a:chOff x="7471819" y="2229458"/>
            <a:chExt cx="492444" cy="461665"/>
          </a:xfrm>
        </p:grpSpPr>
        <p:sp>
          <p:nvSpPr>
            <p:cNvPr id="10" name="円/楕円 59">
              <a:extLst>
                <a:ext uri="{FF2B5EF4-FFF2-40B4-BE49-F238E27FC236}">
                  <a16:creationId xmlns:a16="http://schemas.microsoft.com/office/drawing/2014/main" id="{18D802A0-66D5-481E-C2F7-B22BE3463F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E6D0CE4A-446B-9830-2D02-AA13E17353D0}"/>
                </a:ext>
              </a:extLst>
            </p:cNvPr>
            <p:cNvSpPr/>
            <p:nvPr/>
          </p:nvSpPr>
          <p:spPr>
            <a:xfrm>
              <a:off x="7471819" y="2229458"/>
              <a:ext cx="4924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❽</a:t>
              </a:r>
              <a:endParaRPr lang="en-US" altLang="ja-JP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92067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キャンペーン３に申込んだ場合に表示される「公金受取口座を登録してください」と書かれた画面の画像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143" y="1865152"/>
            <a:ext cx="2895785" cy="293926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graphicFrame>
        <p:nvGraphicFramePr>
          <p:cNvPr id="3" name="オブジェクト 2" hidden="1">
            <a:extLst>
              <a:ext uri="{FF2B5EF4-FFF2-40B4-BE49-F238E27FC236}">
                <a16:creationId xmlns:a16="http://schemas.microsoft.com/office/drawing/2014/main" id="{801F0034-9FB0-4777-ADEE-EB1561951AD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289569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5" imgW="554" imgH="551" progId="TCLayout.ActiveDocument.1">
                  <p:embed/>
                </p:oleObj>
              </mc:Choice>
              <mc:Fallback>
                <p:oleObj name="think-cell スライド" r:id="rId5" imgW="554" imgH="551" progId="TCLayout.ActiveDocument.1">
                  <p:embed/>
                  <p:pic>
                    <p:nvPicPr>
                      <p:cNvPr id="3" name="オブジェクト 2" hidden="1">
                        <a:extLst>
                          <a:ext uri="{FF2B5EF4-FFF2-40B4-BE49-F238E27FC236}">
                            <a16:creationId xmlns:a16="http://schemas.microsoft.com/office/drawing/2014/main" id="{801F0034-9FB0-4777-ADEE-EB1561951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47F3840A-22B0-4AC6-9242-374C309DA56A}"/>
              </a:ext>
            </a:extLst>
          </p:cNvPr>
          <p:cNvSpPr txBox="1"/>
          <p:nvPr/>
        </p:nvSpPr>
        <p:spPr>
          <a:xfrm>
            <a:off x="510127" y="1865152"/>
            <a:ext cx="3370234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※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キャンペーン３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（公金受取口座の登録）に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申込んだ場合は、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公金受取口座の登録が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完了していないと、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このような表示が出ます。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スワイプで移動し、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0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en-US" altLang="ja-JP" sz="20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｢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登録をはじめる</a:t>
            </a:r>
            <a:r>
              <a:rPr lang="en-US" altLang="ja-JP" sz="20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｣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ダブルタップして、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>
              <a:lnSpc>
                <a:spcPct val="90000"/>
              </a:lnSpc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登録を完了してください。</a:t>
            </a:r>
            <a:endParaRPr kumimoji="1" lang="ja-JP" altLang="en-US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18" name="図 17" descr="ショッピングしているマイナちゃんのイラスト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4" t="21810" r="10133" b="25181"/>
          <a:stretch/>
        </p:blipFill>
        <p:spPr>
          <a:xfrm>
            <a:off x="6748399" y="4016350"/>
            <a:ext cx="2213768" cy="2160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C13B751-4FE2-0B6C-8F29-25694701A289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2-D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CC562C8C-B243-2BFA-8F66-7E2C40AF62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8193" y="348920"/>
            <a:ext cx="6246729" cy="910448"/>
          </a:xfrm>
        </p:spPr>
        <p:txBody>
          <a:bodyPr vert="horz"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キャッシュレス決済サービスの</a:t>
            </a:r>
            <a:b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選択と登録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ED009BD-1669-B76C-4B51-FFB2E4C757E4}"/>
              </a:ext>
            </a:extLst>
          </p:cNvPr>
          <p:cNvSpPr/>
          <p:nvPr/>
        </p:nvSpPr>
        <p:spPr>
          <a:xfrm>
            <a:off x="4391019" y="3886147"/>
            <a:ext cx="2318541" cy="739641"/>
          </a:xfrm>
          <a:prstGeom prst="rect">
            <a:avLst/>
          </a:prstGeom>
          <a:noFill/>
          <a:ln w="19050" cap="sq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4" name="図形グループ 58">
            <a:extLst>
              <a:ext uri="{FF2B5EF4-FFF2-40B4-BE49-F238E27FC236}">
                <a16:creationId xmlns:a16="http://schemas.microsoft.com/office/drawing/2014/main" id="{6F773328-012E-AD8B-744E-20FDE77D2323}"/>
              </a:ext>
            </a:extLst>
          </p:cNvPr>
          <p:cNvGrpSpPr/>
          <p:nvPr/>
        </p:nvGrpSpPr>
        <p:grpSpPr>
          <a:xfrm>
            <a:off x="4279796" y="3802647"/>
            <a:ext cx="492443" cy="463597"/>
            <a:chOff x="7471821" y="2264635"/>
            <a:chExt cx="492443" cy="461665"/>
          </a:xfrm>
        </p:grpSpPr>
        <p:sp>
          <p:nvSpPr>
            <p:cNvPr id="6" name="円/楕円 59">
              <a:extLst>
                <a:ext uri="{FF2B5EF4-FFF2-40B4-BE49-F238E27FC236}">
                  <a16:creationId xmlns:a16="http://schemas.microsoft.com/office/drawing/2014/main" id="{129F62EC-D574-25C8-7CD9-3EAECA33C0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83041" y="2376070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A664FB79-EE5F-846E-01DE-B0311BC5AF31}"/>
                </a:ext>
              </a:extLst>
            </p:cNvPr>
            <p:cNvSpPr/>
            <p:nvPr/>
          </p:nvSpPr>
          <p:spPr>
            <a:xfrm>
              <a:off x="7471821" y="2264635"/>
              <a:ext cx="49244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2400" b="1" dirty="0">
                  <a:solidFill>
                    <a:srgbClr val="009650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  <a:cs typeface="Meiryo" charset="-128"/>
                </a:rPr>
                <a:t>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74695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「申込み状況を確認」ボタンが表示されている「マイナポイント」アプリのホーム画面の画像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530" y="1994662"/>
            <a:ext cx="2269449" cy="3600000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0" name="図 9" descr="キャンペーン申込み状況画面の画像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689" y="1994662"/>
            <a:ext cx="2142857" cy="3600000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graphicFrame>
        <p:nvGraphicFramePr>
          <p:cNvPr id="6" name="オブジェクト 5" hidden="1">
            <a:extLst>
              <a:ext uri="{FF2B5EF4-FFF2-40B4-BE49-F238E27FC236}">
                <a16:creationId xmlns:a16="http://schemas.microsoft.com/office/drawing/2014/main" id="{D40E97A7-A498-41EA-9E81-DE0F78AF9C1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723769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6" imgW="554" imgH="551" progId="TCLayout.ActiveDocument.1">
                  <p:embed/>
                </p:oleObj>
              </mc:Choice>
              <mc:Fallback>
                <p:oleObj name="think-cell スライド" r:id="rId6" imgW="554" imgH="55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 vert="horz">
            <a:no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マイナポイントの申込み状況の確認</a:t>
            </a:r>
          </a:p>
        </p:txBody>
      </p:sp>
      <p:grpSp>
        <p:nvGrpSpPr>
          <p:cNvPr id="23" name="図形グループ 22"/>
          <p:cNvGrpSpPr/>
          <p:nvPr/>
        </p:nvGrpSpPr>
        <p:grpSpPr>
          <a:xfrm>
            <a:off x="6348358" y="1850345"/>
            <a:ext cx="296586" cy="293005"/>
            <a:chOff x="5101121" y="3995693"/>
            <a:chExt cx="296586" cy="293005"/>
          </a:xfrm>
        </p:grpSpPr>
        <p:sp>
          <p:nvSpPr>
            <p:cNvPr id="24" name="円/楕円 23"/>
            <p:cNvSpPr/>
            <p:nvPr/>
          </p:nvSpPr>
          <p:spPr>
            <a:xfrm>
              <a:off x="5102352" y="3996395"/>
              <a:ext cx="291600" cy="29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5" name="フリーフォーム 24"/>
            <p:cNvSpPr/>
            <p:nvPr/>
          </p:nvSpPr>
          <p:spPr>
            <a:xfrm>
              <a:off x="5101121" y="3995693"/>
              <a:ext cx="296586" cy="293005"/>
            </a:xfrm>
            <a:custGeom>
              <a:avLst/>
              <a:gdLst/>
              <a:ahLst/>
              <a:cxnLst/>
              <a:rect l="l" t="t" r="r" b="b"/>
              <a:pathLst>
                <a:path w="296586" h="293005">
                  <a:moveTo>
                    <a:pt x="144224" y="102715"/>
                  </a:moveTo>
                  <a:lnTo>
                    <a:pt x="144224" y="158060"/>
                  </a:lnTo>
                  <a:lnTo>
                    <a:pt x="100924" y="158060"/>
                  </a:lnTo>
                  <a:close/>
                  <a:moveTo>
                    <a:pt x="149595" y="46392"/>
                  </a:moveTo>
                  <a:lnTo>
                    <a:pt x="62996" y="153991"/>
                  </a:lnTo>
                  <a:lnTo>
                    <a:pt x="62996" y="190616"/>
                  </a:lnTo>
                  <a:lnTo>
                    <a:pt x="144224" y="190616"/>
                  </a:lnTo>
                  <a:lnTo>
                    <a:pt x="144224" y="241078"/>
                  </a:lnTo>
                  <a:lnTo>
                    <a:pt x="187686" y="241078"/>
                  </a:lnTo>
                  <a:lnTo>
                    <a:pt x="187686" y="190616"/>
                  </a:lnTo>
                  <a:lnTo>
                    <a:pt x="212592" y="190616"/>
                  </a:lnTo>
                  <a:lnTo>
                    <a:pt x="212592" y="158060"/>
                  </a:lnTo>
                  <a:lnTo>
                    <a:pt x="187686" y="158060"/>
                  </a:lnTo>
                  <a:lnTo>
                    <a:pt x="187686" y="46392"/>
                  </a:lnTo>
                  <a:close/>
                  <a:moveTo>
                    <a:pt x="148619" y="0"/>
                  </a:moveTo>
                  <a:cubicBezTo>
                    <a:pt x="189422" y="0"/>
                    <a:pt x="224285" y="14162"/>
                    <a:pt x="253205" y="42486"/>
                  </a:cubicBezTo>
                  <a:cubicBezTo>
                    <a:pt x="282126" y="70810"/>
                    <a:pt x="296586" y="105211"/>
                    <a:pt x="296586" y="145689"/>
                  </a:cubicBezTo>
                  <a:cubicBezTo>
                    <a:pt x="296586" y="186275"/>
                    <a:pt x="282045" y="220975"/>
                    <a:pt x="252961" y="249787"/>
                  </a:cubicBezTo>
                  <a:cubicBezTo>
                    <a:pt x="223878" y="278599"/>
                    <a:pt x="188988" y="293005"/>
                    <a:pt x="148293" y="293005"/>
                  </a:cubicBezTo>
                  <a:cubicBezTo>
                    <a:pt x="107598" y="293005"/>
                    <a:pt x="72709" y="278599"/>
                    <a:pt x="43625" y="249787"/>
                  </a:cubicBezTo>
                  <a:cubicBezTo>
                    <a:pt x="14542" y="220975"/>
                    <a:pt x="0" y="186275"/>
                    <a:pt x="0" y="145689"/>
                  </a:cubicBezTo>
                  <a:cubicBezTo>
                    <a:pt x="0" y="105211"/>
                    <a:pt x="14542" y="70810"/>
                    <a:pt x="43625" y="42486"/>
                  </a:cubicBezTo>
                  <a:cubicBezTo>
                    <a:pt x="72709" y="14162"/>
                    <a:pt x="107707" y="0"/>
                    <a:pt x="148619" y="0"/>
                  </a:cubicBezTo>
                  <a:close/>
                </a:path>
              </a:pathLst>
            </a:custGeom>
            <a:solidFill>
              <a:srgbClr val="009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C087E0FE-4FF2-4B4A-ADD5-CECCE0887372}"/>
              </a:ext>
            </a:extLst>
          </p:cNvPr>
          <p:cNvSpPr>
            <a:spLocks noChangeAspect="1"/>
          </p:cNvSpPr>
          <p:nvPr/>
        </p:nvSpPr>
        <p:spPr>
          <a:xfrm>
            <a:off x="4063092" y="4991235"/>
            <a:ext cx="1838055" cy="459514"/>
          </a:xfrm>
          <a:prstGeom prst="rect">
            <a:avLst/>
          </a:prstGeom>
          <a:noFill/>
          <a:ln w="19050" cap="sq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26" name="図形グループ 25"/>
          <p:cNvGrpSpPr/>
          <p:nvPr/>
        </p:nvGrpSpPr>
        <p:grpSpPr>
          <a:xfrm>
            <a:off x="3908515" y="4847144"/>
            <a:ext cx="296586" cy="293005"/>
            <a:chOff x="3546641" y="3995693"/>
            <a:chExt cx="296586" cy="293005"/>
          </a:xfrm>
        </p:grpSpPr>
        <p:sp>
          <p:nvSpPr>
            <p:cNvPr id="27" name="円/楕円 26"/>
            <p:cNvSpPr/>
            <p:nvPr/>
          </p:nvSpPr>
          <p:spPr>
            <a:xfrm>
              <a:off x="3547872" y="3996395"/>
              <a:ext cx="291600" cy="29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8" name="フリーフォーム 27"/>
            <p:cNvSpPr/>
            <p:nvPr/>
          </p:nvSpPr>
          <p:spPr>
            <a:xfrm>
              <a:off x="3546641" y="3995693"/>
              <a:ext cx="296586" cy="293005"/>
            </a:xfrm>
            <a:custGeom>
              <a:avLst/>
              <a:gdLst/>
              <a:ahLst/>
              <a:cxnLst/>
              <a:rect l="l" t="t" r="r" b="b"/>
              <a:pathLst>
                <a:path w="296586" h="293005">
                  <a:moveTo>
                    <a:pt x="143572" y="44927"/>
                  </a:moveTo>
                  <a:cubicBezTo>
                    <a:pt x="124582" y="44927"/>
                    <a:pt x="106024" y="49974"/>
                    <a:pt x="87902" y="60066"/>
                  </a:cubicBezTo>
                  <a:lnTo>
                    <a:pt x="87902" y="96366"/>
                  </a:lnTo>
                  <a:lnTo>
                    <a:pt x="91971" y="96041"/>
                  </a:lnTo>
                  <a:cubicBezTo>
                    <a:pt x="96746" y="92894"/>
                    <a:pt x="103637" y="89855"/>
                    <a:pt x="112644" y="86925"/>
                  </a:cubicBezTo>
                  <a:cubicBezTo>
                    <a:pt x="123279" y="83452"/>
                    <a:pt x="132612" y="81716"/>
                    <a:pt x="140643" y="81716"/>
                  </a:cubicBezTo>
                  <a:cubicBezTo>
                    <a:pt x="157029" y="81716"/>
                    <a:pt x="165222" y="88715"/>
                    <a:pt x="165222" y="102715"/>
                  </a:cubicBezTo>
                  <a:cubicBezTo>
                    <a:pt x="165222" y="111071"/>
                    <a:pt x="162726" y="119427"/>
                    <a:pt x="157734" y="127783"/>
                  </a:cubicBezTo>
                  <a:cubicBezTo>
                    <a:pt x="152960" y="135705"/>
                    <a:pt x="144386" y="146231"/>
                    <a:pt x="132015" y="159362"/>
                  </a:cubicBezTo>
                  <a:cubicBezTo>
                    <a:pt x="120837" y="171083"/>
                    <a:pt x="113675" y="178570"/>
                    <a:pt x="110528" y="181826"/>
                  </a:cubicBezTo>
                  <a:cubicBezTo>
                    <a:pt x="103040" y="189205"/>
                    <a:pt x="94196" y="197182"/>
                    <a:pt x="83995" y="205755"/>
                  </a:cubicBezTo>
                  <a:lnTo>
                    <a:pt x="83995" y="240102"/>
                  </a:lnTo>
                  <a:lnTo>
                    <a:pt x="213568" y="240102"/>
                  </a:lnTo>
                  <a:lnTo>
                    <a:pt x="213568" y="205755"/>
                  </a:lnTo>
                  <a:lnTo>
                    <a:pt x="137224" y="205755"/>
                  </a:lnTo>
                  <a:cubicBezTo>
                    <a:pt x="150681" y="193492"/>
                    <a:pt x="162455" y="182260"/>
                    <a:pt x="172548" y="172059"/>
                  </a:cubicBezTo>
                  <a:cubicBezTo>
                    <a:pt x="185570" y="158928"/>
                    <a:pt x="194523" y="148239"/>
                    <a:pt x="199406" y="139991"/>
                  </a:cubicBezTo>
                  <a:cubicBezTo>
                    <a:pt x="206460" y="128271"/>
                    <a:pt x="209987" y="115412"/>
                    <a:pt x="209987" y="101412"/>
                  </a:cubicBezTo>
                  <a:cubicBezTo>
                    <a:pt x="209987" y="84483"/>
                    <a:pt x="203910" y="70837"/>
                    <a:pt x="191756" y="60473"/>
                  </a:cubicBezTo>
                  <a:cubicBezTo>
                    <a:pt x="179601" y="50109"/>
                    <a:pt x="163540" y="44927"/>
                    <a:pt x="143572" y="44927"/>
                  </a:cubicBezTo>
                  <a:close/>
                  <a:moveTo>
                    <a:pt x="148619" y="0"/>
                  </a:moveTo>
                  <a:cubicBezTo>
                    <a:pt x="189422" y="0"/>
                    <a:pt x="224285" y="14162"/>
                    <a:pt x="253205" y="42486"/>
                  </a:cubicBezTo>
                  <a:cubicBezTo>
                    <a:pt x="282126" y="70810"/>
                    <a:pt x="296586" y="105211"/>
                    <a:pt x="296586" y="145689"/>
                  </a:cubicBezTo>
                  <a:cubicBezTo>
                    <a:pt x="296586" y="186275"/>
                    <a:pt x="282045" y="220975"/>
                    <a:pt x="252961" y="249787"/>
                  </a:cubicBezTo>
                  <a:cubicBezTo>
                    <a:pt x="223878" y="278599"/>
                    <a:pt x="188988" y="293005"/>
                    <a:pt x="148293" y="293005"/>
                  </a:cubicBezTo>
                  <a:cubicBezTo>
                    <a:pt x="107598" y="293005"/>
                    <a:pt x="72709" y="278599"/>
                    <a:pt x="43625" y="249787"/>
                  </a:cubicBezTo>
                  <a:cubicBezTo>
                    <a:pt x="14542" y="220975"/>
                    <a:pt x="0" y="186275"/>
                    <a:pt x="0" y="145689"/>
                  </a:cubicBezTo>
                  <a:cubicBezTo>
                    <a:pt x="0" y="105211"/>
                    <a:pt x="14542" y="70810"/>
                    <a:pt x="43625" y="42486"/>
                  </a:cubicBezTo>
                  <a:cubicBezTo>
                    <a:pt x="72709" y="14162"/>
                    <a:pt x="107706" y="0"/>
                    <a:pt x="148619" y="0"/>
                  </a:cubicBezTo>
                  <a:close/>
                </a:path>
              </a:pathLst>
            </a:custGeom>
            <a:solidFill>
              <a:srgbClr val="009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BEB06561-ED56-E88D-8803-D21F3EFD7E65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2-E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3E2FC2E-CDDB-12F5-3A48-E5BD658CCED1}"/>
              </a:ext>
            </a:extLst>
          </p:cNvPr>
          <p:cNvSpPr txBox="1"/>
          <p:nvPr/>
        </p:nvSpPr>
        <p:spPr>
          <a:xfrm>
            <a:off x="415560" y="1285332"/>
            <a:ext cx="3305738" cy="5089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9600" indent="-489600"/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ホーム画面にある</a:t>
            </a:r>
            <a:endParaRPr lang="en-US" altLang="ja-JP" sz="2000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「マイナポイント</a:t>
            </a:r>
            <a:r>
              <a:rPr lang="en-US" altLang="ja-JP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｣</a:t>
            </a: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アプリをダブルタップ</a:t>
            </a:r>
            <a:endParaRPr lang="en-US" altLang="ja-JP" sz="2000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して起動</a:t>
            </a:r>
            <a:endParaRPr lang="en-US" altLang="ja-JP" sz="2000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スワイプで移動し</a:t>
            </a:r>
            <a:endParaRPr lang="en-US" altLang="ja-JP" sz="2000" b="1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r>
              <a:rPr lang="ja-JP" altLang="en-US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「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申込み状況を確認</a:t>
            </a:r>
            <a:r>
              <a:rPr lang="en-US" altLang="ja-JP" sz="2000" b="1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｣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ダブルタップ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 marR="0" lvl="0" indent="-9525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ja-JP" altLang="en-US" sz="3200" b="1" i="0" u="none" kern="1200" cap="none" spc="0" normalizeH="0" baseline="0" noProof="0" dirty="0">
                <a:ln>
                  <a:noFill/>
                </a:ln>
                <a:solidFill>
                  <a:srgbClr val="00965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r>
              <a:rPr kumimoji="1" lang="ja-JP" altLang="en-US" sz="2000" b="1" i="0" u="non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２</a:t>
            </a:r>
            <a:r>
              <a:rPr kumimoji="1" lang="en-US" altLang="ja-JP" sz="2000" b="1" i="0" u="non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-</a:t>
            </a:r>
            <a:r>
              <a:rPr kumimoji="1" lang="ja-JP" altLang="en-US" sz="2000" b="1" i="0" u="non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Ｂと同じ手順で</a:t>
            </a:r>
            <a:endParaRPr kumimoji="1" lang="en-US" altLang="ja-JP" sz="2000" b="1" i="0" u="none" kern="1200" cap="none" spc="0" normalizeH="0" baseline="0" noProof="0" dirty="0">
              <a:ln>
                <a:noFill/>
              </a:ln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 marR="0" lvl="0" indent="-9525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kumimoji="1" lang="ja-JP" altLang="en-US" sz="2000" b="1" i="0" u="non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利用者証明用電子</a:t>
            </a:r>
            <a:endParaRPr kumimoji="1" lang="en-US" altLang="ja-JP" sz="2000" b="1" i="0" u="none" kern="1200" cap="none" spc="0" normalizeH="0" baseline="0" noProof="0" dirty="0">
              <a:ln>
                <a:noFill/>
              </a:ln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 marR="0" lvl="0" indent="-9525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kumimoji="1" lang="ja-JP" altLang="en-US" sz="2000" b="1" i="0" u="non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証明書の認証を行います</a:t>
            </a:r>
            <a:endParaRPr kumimoji="1" lang="en-US" altLang="ja-JP" sz="3200" b="1" i="0" u="none" strike="sngStrike" kern="1200" cap="none" spc="0" normalizeH="0" baseline="0" noProof="0" dirty="0">
              <a:ln>
                <a:noFill/>
              </a:ln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 marR="0" lvl="0" indent="-9525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9650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❹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マイページが表示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 marR="0" lvl="0" indent="-9525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されるのでスワイプで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 marR="0" lvl="0" indent="-9525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移動し、申込み状況を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9525" marR="0" lvl="0" indent="-9525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確認します</a:t>
            </a:r>
            <a:endParaRPr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6232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マイキーくんのイラスト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80"/>
          <a:stretch/>
        </p:blipFill>
        <p:spPr>
          <a:xfrm>
            <a:off x="327750" y="4642796"/>
            <a:ext cx="1292874" cy="1372823"/>
          </a:xfrm>
          <a:prstGeom prst="rect">
            <a:avLst/>
          </a:prstGeom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90C6AD7A-25C3-4CCC-901C-8ADB1E455016}"/>
              </a:ext>
            </a:extLst>
          </p:cNvPr>
          <p:cNvSpPr txBox="1">
            <a:spLocks/>
          </p:cNvSpPr>
          <p:nvPr/>
        </p:nvSpPr>
        <p:spPr>
          <a:xfrm>
            <a:off x="503428" y="527497"/>
            <a:ext cx="1447800" cy="8617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目　次</a:t>
            </a:r>
          </a:p>
        </p:txBody>
      </p:sp>
      <p:cxnSp>
        <p:nvCxnSpPr>
          <p:cNvPr id="6" name="直線コネクタ 5"/>
          <p:cNvCxnSpPr/>
          <p:nvPr/>
        </p:nvCxnSpPr>
        <p:spPr>
          <a:xfrm>
            <a:off x="1682496" y="3429000"/>
            <a:ext cx="7200000" cy="0"/>
          </a:xfrm>
          <a:prstGeom prst="line">
            <a:avLst/>
          </a:prstGeom>
          <a:ln w="19050">
            <a:solidFill>
              <a:srgbClr val="0096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04C9220-149A-42EF-AD81-790A502FE123}"/>
              </a:ext>
            </a:extLst>
          </p:cNvPr>
          <p:cNvSpPr txBox="1"/>
          <p:nvPr/>
        </p:nvSpPr>
        <p:spPr>
          <a:xfrm>
            <a:off x="1682496" y="352685"/>
            <a:ext cx="6840000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indent="-7938">
              <a:tabLst>
                <a:tab pos="533400" algn="l"/>
                <a:tab pos="798513" algn="l"/>
              </a:tabLst>
            </a:pPr>
            <a:r>
              <a:rPr lang="ja-JP" altLang="en-US" sz="2400" b="1" spc="-3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１．</a:t>
            </a:r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マイナポイントを知りましょう</a:t>
            </a: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Ａ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マイナポイントとは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……………………………………P5</a:t>
            </a: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Ｂ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マイナポイントの申込みができる場所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………………P10</a:t>
            </a: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Ｃ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申込みに必要なもの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……………………………………P12</a:t>
            </a:r>
          </a:p>
          <a:p>
            <a:pPr marL="7938" lvl="1" indent="-7938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Ｄ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マイナポイントの申込みができる</a:t>
            </a:r>
            <a:endParaRPr lang="en-US" altLang="ja-JP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	 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キャッシュレス決済サービス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…………………………P13</a:t>
            </a: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Ｅ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マイナポイントに関する確認サイト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…………………P15</a:t>
            </a: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Ｆ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スマートフォンでのマイナポイントの申込みの手順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 P16</a:t>
            </a: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endParaRPr lang="en-US" altLang="ja-JP" sz="11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7938" indent="-7938" algn="dist">
              <a:tabLst>
                <a:tab pos="533400" algn="l"/>
                <a:tab pos="798513" algn="l"/>
              </a:tabLst>
            </a:pPr>
            <a:endParaRPr lang="en-US" altLang="ja-JP" sz="11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marL="7938" indent="-7938">
              <a:tabLst>
                <a:tab pos="533400" algn="l"/>
                <a:tab pos="798513" algn="l"/>
              </a:tabLst>
            </a:pPr>
            <a:r>
              <a:rPr lang="ja-JP" altLang="en-US" sz="2400" b="1" spc="-3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２．</a:t>
            </a:r>
            <a:r>
              <a:rPr lang="ja-JP" altLang="en-US" sz="24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マイナポイントを申し込みましょう</a:t>
            </a: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Ａ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アプリのインストール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…………………………………P18</a:t>
            </a: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Ｂ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マイナポイントアプリの起動と認証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…………………P19</a:t>
            </a: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Ｃ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キャンペーンの選択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…………………………………P22</a:t>
            </a: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Ｄ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キャッシュレス決済サービスの選択と登録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…………P23</a:t>
            </a:r>
          </a:p>
          <a:p>
            <a:pPr marL="7938" lvl="1" indent="-7938" algn="dist">
              <a:spcBef>
                <a:spcPts val="600"/>
              </a:spcBef>
              <a:tabLst>
                <a:tab pos="533400" algn="l"/>
                <a:tab pos="798513" algn="l"/>
              </a:tabLst>
            </a:pP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	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Ｅ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.	</a:t>
            </a:r>
            <a:r>
              <a:rPr lang="ja-JP" altLang="en-US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マイナポイントの申込み状況の確認</a:t>
            </a:r>
            <a:r>
              <a:rPr lang="en-US" altLang="ja-JP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…………………P27</a:t>
            </a:r>
          </a:p>
        </p:txBody>
      </p:sp>
    </p:spTree>
    <p:extLst>
      <p:ext uri="{BB962C8B-B14F-4D97-AF65-F5344CB8AC3E}">
        <p14:creationId xmlns:p14="http://schemas.microsoft.com/office/powerpoint/2010/main" val="393772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サブタイトル 2"/>
          <p:cNvSpPr txBox="1">
            <a:spLocks/>
          </p:cNvSpPr>
          <p:nvPr/>
        </p:nvSpPr>
        <p:spPr>
          <a:xfrm>
            <a:off x="2122335" y="1020250"/>
            <a:ext cx="6107266" cy="387409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kumimoji="1" sz="20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6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ja-JP" sz="140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</a:t>
            </a:r>
            <a:endParaRPr lang="ja-JP" altLang="en-US" sz="140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lang="ja-JP" altLang="en-US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マイナポイントを</a:t>
            </a:r>
            <a:endParaRPr lang="en-US" altLang="ja-JP" sz="48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lang="ja-JP" altLang="en-US" sz="4800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知りましょう</a:t>
            </a:r>
            <a:endParaRPr lang="en-US" altLang="ja-JP" sz="4800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6" name="図 5" descr="マイナちゃんのイラスト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557" y="4154757"/>
            <a:ext cx="1286750" cy="174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12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70372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1-A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1" name="タイトル 10">
            <a:extLst>
              <a:ext uri="{FF2B5EF4-FFF2-40B4-BE49-F238E27FC236}">
                <a16:creationId xmlns:a16="http://schemas.microsoft.com/office/drawing/2014/main" id="{BF5CC58A-F225-412A-9185-E7950D071A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7718" y="521210"/>
            <a:ext cx="3877985" cy="547842"/>
          </a:xfrm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マイナポイントとは</a:t>
            </a:r>
          </a:p>
        </p:txBody>
      </p:sp>
      <p:sp>
        <p:nvSpPr>
          <p:cNvPr id="26" name="サブタイトル 2">
            <a:extLst>
              <a:ext uri="{FF2B5EF4-FFF2-40B4-BE49-F238E27FC236}">
                <a16:creationId xmlns:a16="http://schemas.microsoft.com/office/drawing/2014/main" id="{5FC9AB50-41DA-4E79-8F69-8AF8298367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8077" y="1676155"/>
            <a:ext cx="7867846" cy="798103"/>
          </a:xfrm>
        </p:spPr>
        <p:txBody>
          <a:bodyPr numCol="1"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マイナポイントとは特定の条件を満たした場合に、キャッシュレス</a:t>
            </a:r>
            <a:endParaRPr lang="en-US" altLang="ja-JP" sz="2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sz="2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決済サービスのポイントを受け取ることができる仕組みです。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97C9091-EA42-5585-E074-7B89FBAA0C75}"/>
              </a:ext>
            </a:extLst>
          </p:cNvPr>
          <p:cNvSpPr txBox="1"/>
          <p:nvPr/>
        </p:nvSpPr>
        <p:spPr>
          <a:xfrm>
            <a:off x="1100372" y="3008595"/>
            <a:ext cx="4775334" cy="2477601"/>
          </a:xfrm>
          <a:prstGeom prst="rect">
            <a:avLst/>
          </a:prstGeom>
          <a:noFill/>
          <a:ln w="22225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キャッシュレス決済とは、カードや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300"/>
              </a:spcBef>
            </a:pPr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スマートフォンなどを利用して、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300"/>
              </a:spcBef>
            </a:pPr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現金以外でお金の支払いをする便利な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300"/>
              </a:spcBef>
            </a:pPr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サービスです。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300"/>
              </a:spcBef>
            </a:pPr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なお、申込みは令和４年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１２</a:t>
            </a:r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月末までに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300"/>
              </a:spcBef>
            </a:pPr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マイナンバーカードを申請した方が</a:t>
            </a:r>
            <a:endParaRPr kumimoji="1"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300"/>
              </a:spcBef>
            </a:pPr>
            <a:r>
              <a:rPr kumimoji="1"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対象となります。</a:t>
            </a:r>
          </a:p>
        </p:txBody>
      </p:sp>
      <p:pic>
        <p:nvPicPr>
          <p:cNvPr id="5" name="図 4" descr="スマートフォンを使っているマイナちゃんのイラスト">
            <a:extLst>
              <a:ext uri="{FF2B5EF4-FFF2-40B4-BE49-F238E27FC236}">
                <a16:creationId xmlns:a16="http://schemas.microsoft.com/office/drawing/2014/main" id="{A7A8A5CE-F1CB-F510-043B-282F5D6592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58581" y="3429000"/>
            <a:ext cx="1413265" cy="252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41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70372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1-A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33025" y="1300782"/>
            <a:ext cx="2888399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❶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マイナポイント申込みでキャンペーンと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お好きな決済サービス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1</a:t>
            </a:r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つをチョイス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!</a:t>
            </a:r>
          </a:p>
          <a:p>
            <a:pPr indent="180000">
              <a:spcBef>
                <a:spcPts val="600"/>
              </a:spcBef>
            </a:pP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スマートフォンやパソコン、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1800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マイナポイント手続きスポット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1800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から申し込みができます。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1800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キャッシュレス決済サービスの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1800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選択は１つのみ。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1800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選んだキャッシュレス決済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1800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サービスは、あとで変更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1800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できません。</a:t>
            </a:r>
          </a:p>
        </p:txBody>
      </p:sp>
      <p:sp>
        <p:nvSpPr>
          <p:cNvPr id="9" name="テキスト ボックス 8"/>
          <p:cNvSpPr txBox="1">
            <a:spLocks/>
          </p:cNvSpPr>
          <p:nvPr/>
        </p:nvSpPr>
        <p:spPr>
          <a:xfrm>
            <a:off x="3445515" y="1305041"/>
            <a:ext cx="319023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❷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キャンペーンごとに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ポイントを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GET!</a:t>
            </a:r>
            <a:b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</a:br>
            <a:r>
              <a:rPr lang="ja-JP" altLang="en-US" sz="16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キャンペーン１：</a:t>
            </a:r>
          </a:p>
          <a:p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カードの取得及び</a:t>
            </a:r>
            <a:r>
              <a:rPr lang="en-US" altLang="ja-JP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2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万円までの</a:t>
            </a:r>
          </a:p>
          <a:p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チャージ又はお買い</a:t>
            </a:r>
            <a:r>
              <a:rPr lang="ja-JP" altLang="en-US" sz="1600" b="1" spc="-75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物</a:t>
            </a:r>
            <a:endParaRPr lang="en-US" altLang="ja-JP" sz="1600" b="1" spc="-75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（最大</a:t>
            </a:r>
            <a:r>
              <a:rPr lang="en-US" altLang="ja-JP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5,000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円分）</a:t>
            </a:r>
          </a:p>
          <a:p>
            <a:r>
              <a:rPr lang="ja-JP" altLang="en-US" sz="16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キャンペーン２：</a:t>
            </a:r>
          </a:p>
          <a:p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健康保険証利用申込</a:t>
            </a:r>
            <a:r>
              <a:rPr lang="ja-JP" altLang="en-US" sz="1600" b="1" spc="-75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み</a:t>
            </a:r>
            <a:endParaRPr lang="en-US" altLang="ja-JP" sz="1600" b="1" spc="-75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（</a:t>
            </a:r>
            <a:r>
              <a:rPr lang="en-US" altLang="ja-JP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7,500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円分）</a:t>
            </a:r>
          </a:p>
          <a:p>
            <a:r>
              <a:rPr lang="ja-JP" altLang="en-US" sz="16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キャンペーン３：</a:t>
            </a:r>
          </a:p>
          <a:p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公金受取口座登</a:t>
            </a:r>
            <a:r>
              <a:rPr lang="ja-JP" altLang="en-US" sz="1600" b="1" spc="-75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録</a:t>
            </a:r>
            <a:endParaRPr lang="en-US" altLang="ja-JP" sz="1600" b="1" spc="-750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1600" b="1" spc="-75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　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（</a:t>
            </a:r>
            <a:r>
              <a:rPr lang="en-US" altLang="ja-JP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7,500</a:t>
            </a:r>
            <a:r>
              <a:rPr lang="ja-JP" altLang="en-US" sz="16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円分）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584451" y="1305041"/>
            <a:ext cx="2332558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❸</a:t>
            </a:r>
            <a:endParaRPr lang="en-US" altLang="ja-JP" sz="3200" b="1" dirty="0">
              <a:solidFill>
                <a:srgbClr val="009650"/>
              </a:solidFill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ポイントを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利用して</a:t>
            </a:r>
            <a:endParaRPr lang="en-US" altLang="ja-JP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r>
              <a:rPr lang="ja-JP" altLang="en-US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ショッピング</a:t>
            </a:r>
            <a:r>
              <a:rPr lang="en-US" altLang="ja-JP" sz="20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!</a:t>
            </a:r>
            <a:endParaRPr lang="ja-JP" altLang="en-US" sz="20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180000">
              <a:spcBef>
                <a:spcPts val="600"/>
              </a:spcBef>
            </a:pPr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いつものお店で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1800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お買い物などに</a:t>
            </a:r>
            <a:endParaRPr lang="en-US" altLang="ja-JP" sz="1400" b="1" dirty="0">
              <a:latin typeface="BIZ UDゴシック" panose="020B0400000000000000" pitchFamily="49" charset="-128"/>
              <a:ea typeface="BIZ UDゴシック" panose="020B0400000000000000" pitchFamily="49" charset="-128"/>
              <a:cs typeface="Meiryo" charset="-128"/>
            </a:endParaRPr>
          </a:p>
          <a:p>
            <a:pPr indent="180000"/>
            <a:r>
              <a:rPr lang="ja-JP" altLang="en-US" sz="1400" b="1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Meiryo" charset="-128"/>
              </a:rPr>
              <a:t>ご利用いただけます。</a:t>
            </a:r>
          </a:p>
        </p:txBody>
      </p:sp>
      <p:grpSp>
        <p:nvGrpSpPr>
          <p:cNvPr id="12" name="図形グループ 11"/>
          <p:cNvGrpSpPr/>
          <p:nvPr/>
        </p:nvGrpSpPr>
        <p:grpSpPr>
          <a:xfrm>
            <a:off x="2062384" y="5269323"/>
            <a:ext cx="1111885" cy="691832"/>
            <a:chOff x="2177825" y="5245589"/>
            <a:chExt cx="1111885" cy="691832"/>
          </a:xfrm>
        </p:grpSpPr>
        <p:cxnSp>
          <p:nvCxnSpPr>
            <p:cNvPr id="21" name="直線コネクタ 20"/>
            <p:cNvCxnSpPr/>
            <p:nvPr/>
          </p:nvCxnSpPr>
          <p:spPr>
            <a:xfrm>
              <a:off x="2177825" y="5591505"/>
              <a:ext cx="10800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コネクタ 21"/>
            <p:cNvCxnSpPr/>
            <p:nvPr/>
          </p:nvCxnSpPr>
          <p:spPr>
            <a:xfrm flipV="1">
              <a:off x="2931926" y="5579638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コネクタ 22"/>
            <p:cNvCxnSpPr/>
            <p:nvPr/>
          </p:nvCxnSpPr>
          <p:spPr>
            <a:xfrm>
              <a:off x="2931926" y="5245589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タイトル 10">
            <a:extLst>
              <a:ext uri="{FF2B5EF4-FFF2-40B4-BE49-F238E27FC236}">
                <a16:creationId xmlns:a16="http://schemas.microsoft.com/office/drawing/2014/main" id="{BF5CC58A-F225-412A-9185-E7950D071A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7718" y="521210"/>
            <a:ext cx="3877985" cy="547842"/>
          </a:xfrm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マイナポイントとは</a:t>
            </a:r>
          </a:p>
        </p:txBody>
      </p:sp>
      <p:pic>
        <p:nvPicPr>
          <p:cNvPr id="2" name="図 1" descr="スマートフォンでポイントをゲットしているマイナちゃんのイラスト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7" t="23201" r="18600" b="28589"/>
          <a:stretch/>
        </p:blipFill>
        <p:spPr>
          <a:xfrm>
            <a:off x="3713095" y="4967582"/>
            <a:ext cx="1251810" cy="1383490"/>
          </a:xfrm>
          <a:prstGeom prst="rect">
            <a:avLst/>
          </a:prstGeom>
        </p:spPr>
      </p:pic>
      <p:pic>
        <p:nvPicPr>
          <p:cNvPr id="7" name="図 6" descr="スマートフォンを使っているマイナちゃんのイラスト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r="12420" b="7777"/>
          <a:stretch/>
        </p:blipFill>
        <p:spPr>
          <a:xfrm>
            <a:off x="931633" y="4971215"/>
            <a:ext cx="784866" cy="1379857"/>
          </a:xfrm>
          <a:prstGeom prst="rect">
            <a:avLst/>
          </a:prstGeom>
        </p:spPr>
      </p:pic>
      <p:pic>
        <p:nvPicPr>
          <p:cNvPr id="28" name="図 27" descr="ショッピングしているマイナちゃんのイラスト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4" t="21810" r="10133" b="25181"/>
          <a:stretch/>
        </p:blipFill>
        <p:spPr>
          <a:xfrm>
            <a:off x="6768240" y="4813915"/>
            <a:ext cx="1571697" cy="1533524"/>
          </a:xfrm>
          <a:prstGeom prst="rect">
            <a:avLst/>
          </a:prstGeom>
        </p:spPr>
      </p:pic>
      <p:grpSp>
        <p:nvGrpSpPr>
          <p:cNvPr id="37" name="図形グループ 36"/>
          <p:cNvGrpSpPr/>
          <p:nvPr/>
        </p:nvGrpSpPr>
        <p:grpSpPr>
          <a:xfrm>
            <a:off x="5472566" y="5257456"/>
            <a:ext cx="1111885" cy="691832"/>
            <a:chOff x="2177825" y="5245589"/>
            <a:chExt cx="1111885" cy="691832"/>
          </a:xfrm>
        </p:grpSpPr>
        <p:cxnSp>
          <p:nvCxnSpPr>
            <p:cNvPr id="38" name="直線コネクタ 37"/>
            <p:cNvCxnSpPr/>
            <p:nvPr/>
          </p:nvCxnSpPr>
          <p:spPr>
            <a:xfrm>
              <a:off x="2177825" y="5591505"/>
              <a:ext cx="10800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コネクタ 38"/>
            <p:cNvCxnSpPr/>
            <p:nvPr/>
          </p:nvCxnSpPr>
          <p:spPr>
            <a:xfrm flipV="1">
              <a:off x="2931926" y="5579638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39"/>
            <p:cNvCxnSpPr/>
            <p:nvPr/>
          </p:nvCxnSpPr>
          <p:spPr>
            <a:xfrm>
              <a:off x="2931926" y="5245589"/>
              <a:ext cx="357784" cy="3577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4767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 hidden="1">
            <a:extLst>
              <a:ext uri="{FF2B5EF4-FFF2-40B4-BE49-F238E27FC236}">
                <a16:creationId xmlns:a16="http://schemas.microsoft.com/office/drawing/2014/main" id="{2C07F0F0-FDA7-4B44-83A7-973248D54F4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07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" imgW="554" imgH="551" progId="TCLayout.ActiveDocument.1">
                  <p:embed/>
                </p:oleObj>
              </mc:Choice>
              <mc:Fallback>
                <p:oleObj name="think-cell スライド" r:id="rId4" imgW="554" imgH="551" progId="TCLayout.ActiveDocument.1">
                  <p:embed/>
                  <p:pic>
                    <p:nvPicPr>
                      <p:cNvPr id="3" name="オブジェクト 2" hidden="1">
                        <a:extLst>
                          <a:ext uri="{FF2B5EF4-FFF2-40B4-BE49-F238E27FC236}">
                            <a16:creationId xmlns:a16="http://schemas.microsoft.com/office/drawing/2014/main" id="{2C07F0F0-FDA7-4B44-83A7-973248D54F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サブタイトル 2"/>
          <p:cNvSpPr>
            <a:spLocks noGrp="1"/>
          </p:cNvSpPr>
          <p:nvPr>
            <p:ph type="subTitle" idx="1"/>
          </p:nvPr>
        </p:nvSpPr>
        <p:spPr>
          <a:xfrm>
            <a:off x="524299" y="1410533"/>
            <a:ext cx="8300724" cy="2016000"/>
          </a:xfrm>
        </p:spPr>
        <p:txBody>
          <a:bodyPr numCol="1">
            <a:noAutofit/>
          </a:bodyPr>
          <a:lstStyle/>
          <a:p>
            <a:pPr>
              <a:spcBef>
                <a:spcPts val="600"/>
              </a:spcBef>
            </a:pPr>
            <a:r>
              <a:rPr lang="ja-JP" altLang="en-US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キャンペーン１</a:t>
            </a:r>
          </a:p>
          <a:p>
            <a:pPr>
              <a:spcBef>
                <a:spcPts val="600"/>
              </a:spcBef>
            </a:pPr>
            <a:r>
              <a:rPr lang="ja-JP" altLang="en-US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マイナンバーカードを取得された方のうち、</a:t>
            </a:r>
            <a:endParaRPr lang="en-US" altLang="ja-JP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マイナポイント第</a:t>
            </a:r>
            <a:r>
              <a:rPr lang="ja-JP" altLang="en-US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１</a:t>
            </a:r>
            <a:r>
              <a:rPr lang="ja-JP" altLang="en-US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弾に申し込んでいない方</a:t>
            </a:r>
            <a:endParaRPr lang="en-US" altLang="ja-JP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200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（マイナンバーカードをこれから取得される方も含みます</a:t>
            </a:r>
            <a:r>
              <a:rPr lang="ja-JP" altLang="en-US" sz="2000" spc="-100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r>
              <a:rPr lang="ja-JP" altLang="en-US" sz="200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）</a:t>
            </a:r>
            <a:endParaRPr lang="en-US" altLang="ja-JP" sz="2000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br>
              <a:rPr lang="ja-JP" altLang="en-US" sz="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</a:br>
            <a:r>
              <a:rPr lang="ja-JP" altLang="en-US" b="1" i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・・・・・</a:t>
            </a:r>
            <a:r>
              <a:rPr lang="ja-JP" altLang="en-US" dirty="0">
                <a:solidFill>
                  <a:srgbClr val="FF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最大</a:t>
            </a:r>
            <a:r>
              <a:rPr lang="en-US" altLang="ja-JP" dirty="0">
                <a:solidFill>
                  <a:srgbClr val="FF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5,000</a:t>
            </a:r>
            <a:r>
              <a:rPr lang="ja-JP" altLang="en-US" dirty="0">
                <a:solidFill>
                  <a:srgbClr val="FF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円相当のポイント</a:t>
            </a:r>
            <a:endParaRPr lang="ja-JP" altLang="en-US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1" name="タイトル 1">
            <a:extLst>
              <a:ext uri="{FF2B5EF4-FFF2-40B4-BE49-F238E27FC236}">
                <a16:creationId xmlns:a16="http://schemas.microsoft.com/office/drawing/2014/main" id="{6F490909-EA97-4EB3-8B77-C366E6214756}"/>
              </a:ext>
            </a:extLst>
          </p:cNvPr>
          <p:cNvSpPr txBox="1">
            <a:spLocks/>
          </p:cNvSpPr>
          <p:nvPr/>
        </p:nvSpPr>
        <p:spPr>
          <a:xfrm>
            <a:off x="1767718" y="521210"/>
            <a:ext cx="3877985" cy="547842"/>
          </a:xfrm>
          <a:prstGeom prst="rect">
            <a:avLst/>
          </a:prstGeom>
        </p:spPr>
        <p:txBody>
          <a:bodyPr vert="horz" wrap="non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マイナポイントとは</a:t>
            </a:r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D863112-0464-4CF9-856A-1A98A9B67CE0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1-A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4" name="サブタイトル 2">
            <a:extLst>
              <a:ext uri="{FF2B5EF4-FFF2-40B4-BE49-F238E27FC236}">
                <a16:creationId xmlns:a16="http://schemas.microsoft.com/office/drawing/2014/main" id="{878D4ABE-FA47-4E4A-9DAD-F0A6DAA0EC2F}"/>
              </a:ext>
            </a:extLst>
          </p:cNvPr>
          <p:cNvSpPr txBox="1">
            <a:spLocks/>
          </p:cNvSpPr>
          <p:nvPr/>
        </p:nvSpPr>
        <p:spPr>
          <a:xfrm>
            <a:off x="517204" y="3471366"/>
            <a:ext cx="8300724" cy="1332000"/>
          </a:xfrm>
          <a:prstGeom prst="rect">
            <a:avLst/>
          </a:prstGeom>
        </p:spPr>
        <p:txBody>
          <a:bodyPr vert="horz" lIns="91440" tIns="45720" rIns="91440" bIns="45720" numCol="1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ja-JP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2021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年</a:t>
            </a:r>
            <a:r>
              <a:rPr lang="en-US" altLang="ja-JP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12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月末までにマイナポイント第１弾に申し込んだ方で、</a:t>
            </a:r>
            <a:endParaRPr lang="en-US" altLang="ja-JP" sz="1800" b="0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まだ</a:t>
            </a:r>
            <a:r>
              <a:rPr lang="en-US" altLang="ja-JP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20,000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円のチャージやお買い物を行っていない場</a:t>
            </a:r>
            <a:r>
              <a:rPr lang="ja-JP" altLang="en-US" sz="1800" b="0" spc="-75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合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（最大</a:t>
            </a:r>
            <a:r>
              <a:rPr lang="en-US" altLang="ja-JP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5,000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円分まで</a:t>
            </a:r>
            <a:endParaRPr lang="en-US" altLang="ja-JP" sz="1800" b="0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ポイント付与を受けていない方</a:t>
            </a:r>
            <a:r>
              <a:rPr lang="ja-JP" altLang="en-US" sz="1800" b="0" spc="-75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）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は、</a:t>
            </a:r>
            <a:r>
              <a:rPr lang="en-US" altLang="ja-JP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2022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年</a:t>
            </a:r>
            <a:r>
              <a:rPr lang="en-US" altLang="ja-JP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月</a:t>
            </a:r>
            <a:r>
              <a:rPr lang="en-US" altLang="ja-JP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日以降も引き続き、</a:t>
            </a:r>
            <a:endParaRPr lang="en-US" altLang="ja-JP" sz="1800" b="0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上</a:t>
            </a:r>
            <a:r>
              <a:rPr lang="ja-JP" altLang="en-US" sz="1800" b="0" spc="-75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限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</a:t>
            </a:r>
            <a:r>
              <a:rPr lang="en-US" altLang="ja-JP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5,000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円相当</a:t>
            </a:r>
            <a:r>
              <a:rPr lang="ja-JP" altLang="en-US" sz="1800" b="0" spc="-750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）</a:t>
            </a:r>
            <a:r>
              <a:rPr lang="ja-JP" altLang="en-US" sz="1800" b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までポイントの付与を受けることができます。</a:t>
            </a:r>
            <a:endParaRPr lang="ja-JP" altLang="en-US" sz="1800" b="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5" name="サブタイトル 2">
            <a:extLst>
              <a:ext uri="{FF2B5EF4-FFF2-40B4-BE49-F238E27FC236}">
                <a16:creationId xmlns:a16="http://schemas.microsoft.com/office/drawing/2014/main" id="{AD1EDD1C-D98D-47BC-8552-2FA15C2A65A5}"/>
              </a:ext>
            </a:extLst>
          </p:cNvPr>
          <p:cNvSpPr txBox="1">
            <a:spLocks/>
          </p:cNvSpPr>
          <p:nvPr/>
        </p:nvSpPr>
        <p:spPr>
          <a:xfrm>
            <a:off x="524299" y="4691899"/>
            <a:ext cx="8300724" cy="864000"/>
          </a:xfrm>
          <a:prstGeom prst="rect">
            <a:avLst/>
          </a:prstGeom>
        </p:spPr>
        <p:txBody>
          <a:bodyPr vert="horz" lIns="91440" tIns="45720" rIns="91440" bIns="45720" numCol="1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dirty="0"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申込開始時期：</a:t>
            </a:r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2022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年</a:t>
            </a:r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月</a:t>
            </a:r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日から</a:t>
            </a:r>
            <a:endParaRPr lang="en-US" altLang="ja-JP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申込期限：</a:t>
            </a:r>
            <a:r>
              <a:rPr lang="en-US" altLang="ja-JP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2023</a:t>
            </a:r>
            <a:r>
              <a:rPr lang="ja-JP" altLang="en-US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年</a:t>
            </a:r>
            <a:r>
              <a:rPr lang="en-US" altLang="ja-JP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</a:t>
            </a:r>
            <a:r>
              <a:rPr lang="ja-JP" altLang="en-US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月末まで</a:t>
            </a:r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85423BD-555F-4453-9656-447BAE8463D0}"/>
              </a:ext>
            </a:extLst>
          </p:cNvPr>
          <p:cNvSpPr txBox="1"/>
          <p:nvPr/>
        </p:nvSpPr>
        <p:spPr>
          <a:xfrm>
            <a:off x="1729825" y="5599408"/>
            <a:ext cx="546435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spAutoFit/>
          </a:bodyPr>
          <a:lstStyle/>
          <a:p>
            <a:pPr marL="136800" indent="-136800"/>
            <a:r>
              <a:rPr lang="en-US" altLang="ja-JP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最新の情報はホームページで更新されます</a:t>
            </a:r>
            <a:endParaRPr lang="en-US" altLang="ja-JP" sz="1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136800" indent="-136800"/>
            <a:r>
              <a:rPr lang="en-US" altLang="ja-JP" sz="2000" kern="100" dirty="0">
                <a:solidFill>
                  <a:srgbClr val="0563C1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  <a:cs typeface="Courier New" panose="02070309020205020404" pitchFamily="49" charset="0"/>
                <a:hlinkClick r:id="rId6"/>
              </a:rPr>
              <a:t>https://mynumbercard.point.soumu.go.jp/</a:t>
            </a:r>
            <a:endParaRPr lang="ja-JP" altLang="en-US" sz="1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8393" name="Picture 201">
            <a:extLst>
              <a:ext uri="{FF2B5EF4-FFF2-40B4-BE49-F238E27FC236}">
                <a16:creationId xmlns:a16="http://schemas.microsoft.com/office/drawing/2014/main" id="{039A1E1C-FD13-4E09-B3A1-8C5C2B8D9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176" y="5425370"/>
            <a:ext cx="864001" cy="86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661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 hidden="1">
            <a:extLst>
              <a:ext uri="{FF2B5EF4-FFF2-40B4-BE49-F238E27FC236}">
                <a16:creationId xmlns:a16="http://schemas.microsoft.com/office/drawing/2014/main" id="{2C07F0F0-FDA7-4B44-83A7-973248D54F4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" imgW="554" imgH="551" progId="TCLayout.ActiveDocument.1">
                  <p:embed/>
                </p:oleObj>
              </mc:Choice>
              <mc:Fallback>
                <p:oleObj name="think-cell スライド" r:id="rId4" imgW="554" imgH="551" progId="TCLayout.ActiveDocument.1">
                  <p:embed/>
                  <p:pic>
                    <p:nvPicPr>
                      <p:cNvPr id="3" name="オブジェクト 2" hidden="1">
                        <a:extLst>
                          <a:ext uri="{FF2B5EF4-FFF2-40B4-BE49-F238E27FC236}">
                            <a16:creationId xmlns:a16="http://schemas.microsoft.com/office/drawing/2014/main" id="{2C07F0F0-FDA7-4B44-83A7-973248D54F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サブタイトル 2"/>
          <p:cNvSpPr>
            <a:spLocks noGrp="1"/>
          </p:cNvSpPr>
          <p:nvPr>
            <p:ph type="subTitle" idx="1"/>
          </p:nvPr>
        </p:nvSpPr>
        <p:spPr>
          <a:xfrm>
            <a:off x="510127" y="1413114"/>
            <a:ext cx="8300724" cy="2016000"/>
          </a:xfrm>
        </p:spPr>
        <p:txBody>
          <a:bodyPr numCol="1">
            <a:noAutofit/>
          </a:bodyPr>
          <a:lstStyle/>
          <a:p>
            <a:pPr>
              <a:spcBef>
                <a:spcPts val="600"/>
              </a:spcBef>
            </a:pPr>
            <a:r>
              <a:rPr lang="ja-JP" altLang="en-US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キャンペーン２</a:t>
            </a:r>
          </a:p>
          <a:p>
            <a:pPr>
              <a:spcBef>
                <a:spcPts val="600"/>
              </a:spcBef>
            </a:pPr>
            <a:r>
              <a:rPr lang="ja-JP" altLang="en-US" b="1" i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マイナンバーカードの</a:t>
            </a:r>
            <a:endParaRPr lang="en-US" altLang="ja-JP" b="1" i="0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b="1" i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健康保険証としての利用申込みを行った方</a:t>
            </a:r>
            <a:endParaRPr lang="en-US" altLang="ja-JP" b="1" i="0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2000" b="1" i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（既に利用申込みを行った方も含みます</a:t>
            </a:r>
            <a:r>
              <a:rPr lang="ja-JP" altLang="en-US" sz="2000" spc="-1000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r>
              <a:rPr lang="ja-JP" altLang="en-US" sz="2000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）</a:t>
            </a:r>
            <a:endParaRPr lang="en-US" altLang="ja-JP" sz="2000" b="1" i="0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endParaRPr lang="en-US" altLang="ja-JP" sz="200" b="1" i="0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b="1" i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・・・・・</a:t>
            </a:r>
            <a:r>
              <a:rPr lang="en-US" altLang="ja-JP" dirty="0">
                <a:solidFill>
                  <a:srgbClr val="FF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7,500</a:t>
            </a:r>
            <a:r>
              <a:rPr lang="ja-JP" altLang="en-US" dirty="0">
                <a:solidFill>
                  <a:srgbClr val="FF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円相当のポイント</a:t>
            </a:r>
            <a:endParaRPr lang="ja-JP" altLang="en-US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1" name="タイトル 1">
            <a:extLst>
              <a:ext uri="{FF2B5EF4-FFF2-40B4-BE49-F238E27FC236}">
                <a16:creationId xmlns:a16="http://schemas.microsoft.com/office/drawing/2014/main" id="{6F490909-EA97-4EB3-8B77-C366E6214756}"/>
              </a:ext>
            </a:extLst>
          </p:cNvPr>
          <p:cNvSpPr txBox="1">
            <a:spLocks/>
          </p:cNvSpPr>
          <p:nvPr/>
        </p:nvSpPr>
        <p:spPr>
          <a:xfrm>
            <a:off x="1767718" y="521210"/>
            <a:ext cx="3877985" cy="547842"/>
          </a:xfrm>
          <a:prstGeom prst="rect">
            <a:avLst/>
          </a:prstGeom>
        </p:spPr>
        <p:txBody>
          <a:bodyPr vert="horz" wrap="non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マイナポイントとは</a:t>
            </a:r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D863112-0464-4CF9-856A-1A98A9B67CE0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1-A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95A1E763-BFD1-4718-8887-9EE386FB6F45}"/>
              </a:ext>
            </a:extLst>
          </p:cNvPr>
          <p:cNvSpPr txBox="1">
            <a:spLocks/>
          </p:cNvSpPr>
          <p:nvPr/>
        </p:nvSpPr>
        <p:spPr>
          <a:xfrm>
            <a:off x="510127" y="3844512"/>
            <a:ext cx="8300724" cy="828000"/>
          </a:xfrm>
          <a:prstGeom prst="rect">
            <a:avLst/>
          </a:prstGeom>
        </p:spPr>
        <p:txBody>
          <a:bodyPr vert="horz" lIns="91440" tIns="45720" rIns="91440" bIns="45720" numCol="1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6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申込開始時期：</a:t>
            </a:r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2022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年</a:t>
            </a:r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6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月</a:t>
            </a:r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30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日から</a:t>
            </a:r>
            <a:endParaRPr lang="en-US" altLang="ja-JP" strike="sngStrike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申込期限</a:t>
            </a:r>
            <a:r>
              <a:rPr lang="ja-JP" altLang="en-US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：</a:t>
            </a:r>
            <a:r>
              <a:rPr lang="en-US" altLang="ja-JP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2023</a:t>
            </a:r>
            <a:r>
              <a:rPr lang="ja-JP" altLang="en-US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年</a:t>
            </a:r>
            <a:r>
              <a:rPr lang="en-US" altLang="ja-JP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</a:t>
            </a:r>
            <a:r>
              <a:rPr lang="ja-JP" altLang="en-US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月末まで</a:t>
            </a:r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2" name="図 1" descr="病院へ向かっているマイナちゃんのイラスト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" t="27293" r="5946" b="29691"/>
          <a:stretch/>
        </p:blipFill>
        <p:spPr>
          <a:xfrm>
            <a:off x="5762711" y="4302192"/>
            <a:ext cx="2605711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694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 hidden="1">
            <a:extLst>
              <a:ext uri="{FF2B5EF4-FFF2-40B4-BE49-F238E27FC236}">
                <a16:creationId xmlns:a16="http://schemas.microsoft.com/office/drawing/2014/main" id="{2C07F0F0-FDA7-4B44-83A7-973248D54F4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" imgW="554" imgH="551" progId="TCLayout.ActiveDocument.1">
                  <p:embed/>
                </p:oleObj>
              </mc:Choice>
              <mc:Fallback>
                <p:oleObj name="think-cell スライド" r:id="rId4" imgW="554" imgH="551" progId="TCLayout.ActiveDocument.1">
                  <p:embed/>
                  <p:pic>
                    <p:nvPicPr>
                      <p:cNvPr id="3" name="オブジェクト 2" hidden="1">
                        <a:extLst>
                          <a:ext uri="{FF2B5EF4-FFF2-40B4-BE49-F238E27FC236}">
                            <a16:creationId xmlns:a16="http://schemas.microsoft.com/office/drawing/2014/main" id="{2C07F0F0-FDA7-4B44-83A7-973248D54F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サブタイトル 2"/>
          <p:cNvSpPr>
            <a:spLocks noGrp="1"/>
          </p:cNvSpPr>
          <p:nvPr>
            <p:ph type="subTitle" idx="1"/>
          </p:nvPr>
        </p:nvSpPr>
        <p:spPr>
          <a:xfrm>
            <a:off x="524299" y="1435734"/>
            <a:ext cx="8300724" cy="2088000"/>
          </a:xfrm>
        </p:spPr>
        <p:txBody>
          <a:bodyPr numCol="1">
            <a:noAutofit/>
          </a:bodyPr>
          <a:lstStyle/>
          <a:p>
            <a:pPr>
              <a:spcBef>
                <a:spcPts val="600"/>
              </a:spcBef>
            </a:pPr>
            <a:r>
              <a:rPr lang="ja-JP" altLang="en-US" dirty="0">
                <a:solidFill>
                  <a:srgbClr val="00965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キャンペーン３</a:t>
            </a:r>
          </a:p>
          <a:p>
            <a:pPr>
              <a:spcBef>
                <a:spcPts val="600"/>
              </a:spcBef>
            </a:pPr>
            <a:r>
              <a:rPr lang="ja-JP" altLang="en-US" b="1" i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公金受取口座の登録を行った方</a:t>
            </a:r>
            <a:endParaRPr lang="en-US" altLang="ja-JP" b="1" i="0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2000" b="1" i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（既に利用申込みを行った方も含みます</a:t>
            </a:r>
            <a:r>
              <a:rPr lang="ja-JP" altLang="en-US" sz="2000" spc="-1000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r>
              <a:rPr lang="ja-JP" altLang="en-US" sz="2000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）</a:t>
            </a:r>
            <a:endParaRPr lang="en-US" altLang="ja-JP" sz="2000" b="1" i="0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endParaRPr lang="en-US" altLang="ja-JP" sz="200" b="1" i="0" dirty="0">
              <a:solidFill>
                <a:srgbClr val="000000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spcBef>
                <a:spcPts val="600"/>
              </a:spcBef>
            </a:pPr>
            <a:r>
              <a:rPr lang="ja-JP" altLang="en-US" b="1" i="0" dirty="0">
                <a:solidFill>
                  <a:srgbClr val="00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・・・・・</a:t>
            </a:r>
            <a:r>
              <a:rPr lang="en-US" altLang="ja-JP" dirty="0">
                <a:solidFill>
                  <a:srgbClr val="FF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7,500</a:t>
            </a:r>
            <a:r>
              <a:rPr lang="ja-JP" altLang="en-US" dirty="0">
                <a:solidFill>
                  <a:srgbClr val="FF0000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円相当のポイント</a:t>
            </a:r>
            <a:endParaRPr lang="ja-JP" altLang="en-US" dirty="0">
              <a:solidFill>
                <a:srgbClr val="FF0000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1" name="タイトル 1">
            <a:extLst>
              <a:ext uri="{FF2B5EF4-FFF2-40B4-BE49-F238E27FC236}">
                <a16:creationId xmlns:a16="http://schemas.microsoft.com/office/drawing/2014/main" id="{6F490909-EA97-4EB3-8B77-C366E6214756}"/>
              </a:ext>
            </a:extLst>
          </p:cNvPr>
          <p:cNvSpPr txBox="1">
            <a:spLocks/>
          </p:cNvSpPr>
          <p:nvPr/>
        </p:nvSpPr>
        <p:spPr>
          <a:xfrm>
            <a:off x="1767718" y="521210"/>
            <a:ext cx="3877985" cy="547842"/>
          </a:xfrm>
          <a:prstGeom prst="rect">
            <a:avLst/>
          </a:prstGeom>
        </p:spPr>
        <p:txBody>
          <a:bodyPr vert="horz" wrap="non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r>
              <a:rPr lang="ja-JP" altLang="en-US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マイナポイントとは</a:t>
            </a:r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D863112-0464-4CF9-856A-1A98A9B67CE0}"/>
              </a:ext>
            </a:extLst>
          </p:cNvPr>
          <p:cNvSpPr txBox="1">
            <a:spLocks/>
          </p:cNvSpPr>
          <p:nvPr/>
        </p:nvSpPr>
        <p:spPr>
          <a:xfrm>
            <a:off x="510127" y="548831"/>
            <a:ext cx="126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i="0" kern="1200">
                <a:solidFill>
                  <a:srgbClr val="009650"/>
                </a:solidFill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algn="l"/>
            <a:r>
              <a:rPr lang="en-US" altLang="ja-JP" sz="3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1-A</a:t>
            </a:r>
            <a:endParaRPr lang="en-US" sz="3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95A1E763-BFD1-4718-8887-9EE386FB6F45}"/>
              </a:ext>
            </a:extLst>
          </p:cNvPr>
          <p:cNvSpPr txBox="1">
            <a:spLocks/>
          </p:cNvSpPr>
          <p:nvPr/>
        </p:nvSpPr>
        <p:spPr>
          <a:xfrm>
            <a:off x="524299" y="3376254"/>
            <a:ext cx="8300724" cy="864000"/>
          </a:xfrm>
          <a:prstGeom prst="rect">
            <a:avLst/>
          </a:prstGeom>
        </p:spPr>
        <p:txBody>
          <a:bodyPr vert="horz" lIns="91440" tIns="45720" rIns="91440" bIns="45720" numCol="1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b="1" i="0" kern="120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600"/>
              </a:spcBef>
            </a:pP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申込開始時期：</a:t>
            </a:r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2022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年</a:t>
            </a:r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6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月</a:t>
            </a:r>
            <a:r>
              <a:rPr lang="en-US" altLang="ja-JP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30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日から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申込期限：</a:t>
            </a:r>
            <a:r>
              <a:rPr lang="en-US" altLang="ja-JP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2023</a:t>
            </a:r>
            <a:r>
              <a:rPr lang="ja-JP" altLang="en-US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年</a:t>
            </a:r>
            <a:r>
              <a:rPr lang="en-US" altLang="ja-JP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</a:t>
            </a:r>
            <a:r>
              <a:rPr lang="ja-JP" altLang="en-US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月末まで</a:t>
            </a:r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2" name="図 1" descr="銀行の前にいるマイナちゃんのイラスト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2" b="22199"/>
          <a:stretch/>
        </p:blipFill>
        <p:spPr>
          <a:xfrm>
            <a:off x="6011863" y="4380774"/>
            <a:ext cx="240946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7049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2462</Words>
  <Application>Microsoft Office PowerPoint</Application>
  <PresentationFormat>画面に合わせる (4:3)</PresentationFormat>
  <Paragraphs>458</Paragraphs>
  <Slides>27</Slides>
  <Notes>27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2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27</vt:i4>
      </vt:variant>
    </vt:vector>
  </HeadingPairs>
  <TitlesOfParts>
    <vt:vector size="39" baseType="lpstr">
      <vt:lpstr>BIZ UDPゴシック</vt:lpstr>
      <vt:lpstr>BIZ UDゴシック</vt:lpstr>
      <vt:lpstr>Meiryo UI</vt:lpstr>
      <vt:lpstr>Meiryo</vt:lpstr>
      <vt:lpstr>Yu Gothic</vt:lpstr>
      <vt:lpstr>Arial</vt:lpstr>
      <vt:lpstr>Calibri</vt:lpstr>
      <vt:lpstr>Calibri Light</vt:lpstr>
      <vt:lpstr>Century</vt:lpstr>
      <vt:lpstr>ホワイト</vt:lpstr>
      <vt:lpstr>1_ホワイト</vt:lpstr>
      <vt:lpstr>think-cell スライド</vt:lpstr>
      <vt:lpstr>PowerPoint プレゼンテーション</vt:lpstr>
      <vt:lpstr>マイナンバーカードで暮らしを便利に</vt:lpstr>
      <vt:lpstr>PowerPoint プレゼンテーション</vt:lpstr>
      <vt:lpstr>PowerPoint プレゼンテーション</vt:lpstr>
      <vt:lpstr>マイナポイントとは</vt:lpstr>
      <vt:lpstr>マイナポイントとは</vt:lpstr>
      <vt:lpstr>PowerPoint プレゼンテーション</vt:lpstr>
      <vt:lpstr>PowerPoint プレゼンテーション</vt:lpstr>
      <vt:lpstr>PowerPoint プレゼンテーション</vt:lpstr>
      <vt:lpstr>マイナポイントの申込みができる場所</vt:lpstr>
      <vt:lpstr>マイナポイントの申込みができる場所</vt:lpstr>
      <vt:lpstr>申込みに必要なもの</vt:lpstr>
      <vt:lpstr>マイナポイントの申込みができるキャッシュレス決済サービス</vt:lpstr>
      <vt:lpstr>マイナポイントの申込みができるキャッシュレス決済サービス</vt:lpstr>
      <vt:lpstr>マイナポイントに関する確認サイト</vt:lpstr>
      <vt:lpstr>スマートフォンでの マイナポイントの申込み手順</vt:lpstr>
      <vt:lpstr>PowerPoint プレゼンテーション</vt:lpstr>
      <vt:lpstr>マイナポイントアプリの インストール</vt:lpstr>
      <vt:lpstr>マイナポイントアプリの起動と認証</vt:lpstr>
      <vt:lpstr>マイナポイントアプリの起動と認証</vt:lpstr>
      <vt:lpstr>マイナポイントアプリの起動と認証</vt:lpstr>
      <vt:lpstr>キャンペーンの選択</vt:lpstr>
      <vt:lpstr>キャッシュレス決済サービスの 選択と登録</vt:lpstr>
      <vt:lpstr>キャッシュレス決済サービスの 選択と登録</vt:lpstr>
      <vt:lpstr>キャッシュレス決済サービスの 選択と登録</vt:lpstr>
      <vt:lpstr>キャッシュレス決済サービスの 選択と登録</vt:lpstr>
      <vt:lpstr>マイナポイントの申込み状況の確認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2021-12-21T00:45:50Z</dcterms:created>
  <dcterms:modified xsi:type="dcterms:W3CDTF">2022-10-14T04:04:35Z</dcterms:modified>
</cp:coreProperties>
</file>