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0"/>
  </p:notesMasterIdLst>
  <p:sldIdLst>
    <p:sldId id="1035" r:id="rId5"/>
    <p:sldId id="1036" r:id="rId6"/>
    <p:sldId id="1037" r:id="rId7"/>
    <p:sldId id="1038" r:id="rId8"/>
    <p:sldId id="1039" r:id="rId9"/>
    <p:sldId id="1076" r:id="rId10"/>
    <p:sldId id="1077" r:id="rId11"/>
    <p:sldId id="1040" r:id="rId12"/>
    <p:sldId id="1063" r:id="rId13"/>
    <p:sldId id="1065" r:id="rId14"/>
    <p:sldId id="1042" r:id="rId15"/>
    <p:sldId id="1078" r:id="rId16"/>
    <p:sldId id="1043" r:id="rId17"/>
    <p:sldId id="1067" r:id="rId18"/>
    <p:sldId id="1044" r:id="rId19"/>
    <p:sldId id="1045" r:id="rId20"/>
    <p:sldId id="1046" r:id="rId21"/>
    <p:sldId id="1049" r:id="rId22"/>
    <p:sldId id="1079" r:id="rId23"/>
    <p:sldId id="1080" r:id="rId24"/>
    <p:sldId id="1050" r:id="rId25"/>
    <p:sldId id="1069" r:id="rId26"/>
    <p:sldId id="1073" r:id="rId27"/>
    <p:sldId id="1071" r:id="rId28"/>
    <p:sldId id="1053" r:id="rId29"/>
    <p:sldId id="1074" r:id="rId30"/>
    <p:sldId id="1081" r:id="rId31"/>
    <p:sldId id="1082" r:id="rId32"/>
    <p:sldId id="1075" r:id="rId33"/>
    <p:sldId id="1057" r:id="rId34"/>
    <p:sldId id="1083" r:id="rId35"/>
    <p:sldId id="1084" r:id="rId36"/>
    <p:sldId id="1061" r:id="rId37"/>
    <p:sldId id="1058" r:id="rId38"/>
    <p:sldId id="1047" r:id="rId39"/>
  </p:sldIdLst>
  <p:sldSz cx="9144000" cy="6858000" type="screen4x3"/>
  <p:notesSz cx="6737350" cy="9869488"/>
  <p:custDataLst>
    <p:tags r:id="rId4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00"/>
    <a:srgbClr val="F8F8F8"/>
    <a:srgbClr val="CCCCCC"/>
    <a:srgbClr val="F7F7F7"/>
    <a:srgbClr val="F3F1F7"/>
    <a:srgbClr val="ED7D31"/>
    <a:srgbClr val="0B57CF"/>
    <a:srgbClr val="1A1A1D"/>
    <a:srgbClr val="3233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D6D03-B605-4696-B331-D1E57BCB4812}" v="4" dt="2025-03-27T15:00:59.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1" autoAdjust="0"/>
    <p:restoredTop sz="79459" autoAdjust="0"/>
  </p:normalViewPr>
  <p:slideViewPr>
    <p:cSldViewPr snapToGrid="0" snapToObjects="1">
      <p:cViewPr varScale="1">
        <p:scale>
          <a:sx n="49" d="100"/>
          <a:sy n="49" d="100"/>
        </p:scale>
        <p:origin x="1644" y="3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592"/>
    </p:cViewPr>
  </p:sorterViewPr>
  <p:notesViewPr>
    <p:cSldViewPr snapToGrid="0" snapToObjects="1" showGuides="1">
      <p:cViewPr varScale="1">
        <p:scale>
          <a:sx n="80" d="100"/>
          <a:sy n="80" d="100"/>
        </p:scale>
        <p:origin x="4032" y="84"/>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4CE4BC00-0BE1-1719-695C-0EFB6C1745C8}"/>
              </a:ext>
            </a:extLst>
          </p:cNvPr>
          <p:cNvSpPr>
            <a:spLocks noGrp="1" noRot="1" noChangeAspect="1"/>
          </p:cNvSpPr>
          <p:nvPr>
            <p:ph type="sldImg"/>
          </p:nvPr>
        </p:nvSpPr>
        <p:spPr/>
      </p:sp>
    </p:spTree>
    <p:extLst>
      <p:ext uri="{BB962C8B-B14F-4D97-AF65-F5344CB8AC3E}">
        <p14:creationId xmlns:p14="http://schemas.microsoft.com/office/powerpoint/2010/main" val="691192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10</a:t>
            </a:fld>
            <a:endParaRPr lang="ja-JP" altLang="en-US" dirty="0"/>
          </a:p>
        </p:txBody>
      </p:sp>
      <p:sp>
        <p:nvSpPr>
          <p:cNvPr id="7" name="スライド イメージ プレースホルダー 6">
            <a:extLst>
              <a:ext uri="{FF2B5EF4-FFF2-40B4-BE49-F238E27FC236}">
                <a16:creationId xmlns:a16="http://schemas.microsoft.com/office/drawing/2014/main" id="{64DE49CC-1D62-5D59-FC71-68A71C561228}"/>
              </a:ext>
            </a:extLst>
          </p:cNvPr>
          <p:cNvSpPr>
            <a:spLocks noGrp="1" noRot="1" noChangeAspect="1"/>
          </p:cNvSpPr>
          <p:nvPr>
            <p:ph type="sldImg"/>
          </p:nvPr>
        </p:nvSpPr>
        <p:spPr/>
      </p:sp>
    </p:spTree>
    <p:extLst>
      <p:ext uri="{BB962C8B-B14F-4D97-AF65-F5344CB8AC3E}">
        <p14:creationId xmlns:p14="http://schemas.microsoft.com/office/powerpoint/2010/main" val="137087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31CBFDD5-4242-65BB-727E-6AE192283F9B}"/>
              </a:ext>
            </a:extLst>
          </p:cNvPr>
          <p:cNvSpPr>
            <a:spLocks noGrp="1" noRot="1" noChangeAspect="1"/>
          </p:cNvSpPr>
          <p:nvPr>
            <p:ph type="sldImg"/>
          </p:nvPr>
        </p:nvSpPr>
        <p:spPr/>
      </p:sp>
    </p:spTree>
    <p:extLst>
      <p:ext uri="{BB962C8B-B14F-4D97-AF65-F5344CB8AC3E}">
        <p14:creationId xmlns:p14="http://schemas.microsoft.com/office/powerpoint/2010/main" val="3652623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31CBFDD5-4242-65BB-727E-6AE192283F9B}"/>
              </a:ext>
            </a:extLst>
          </p:cNvPr>
          <p:cNvSpPr>
            <a:spLocks noGrp="1" noRot="1" noChangeAspect="1"/>
          </p:cNvSpPr>
          <p:nvPr>
            <p:ph type="sldImg"/>
          </p:nvPr>
        </p:nvSpPr>
        <p:spPr/>
      </p:sp>
    </p:spTree>
    <p:extLst>
      <p:ext uri="{BB962C8B-B14F-4D97-AF65-F5344CB8AC3E}">
        <p14:creationId xmlns:p14="http://schemas.microsoft.com/office/powerpoint/2010/main" val="513682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89C07FB5-D97D-A73C-E27F-C99FF20487F2}"/>
              </a:ext>
            </a:extLst>
          </p:cNvPr>
          <p:cNvSpPr>
            <a:spLocks noGrp="1" noRot="1" noChangeAspect="1"/>
          </p:cNvSpPr>
          <p:nvPr>
            <p:ph type="sldImg"/>
          </p:nvPr>
        </p:nvSpPr>
        <p:spPr/>
      </p:sp>
    </p:spTree>
    <p:extLst>
      <p:ext uri="{BB962C8B-B14F-4D97-AF65-F5344CB8AC3E}">
        <p14:creationId xmlns:p14="http://schemas.microsoft.com/office/powerpoint/2010/main" val="211514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8990C023-F584-EC09-ABB8-85E8457E27AE}"/>
              </a:ext>
            </a:extLst>
          </p:cNvPr>
          <p:cNvSpPr>
            <a:spLocks noGrp="1" noRot="1" noChangeAspect="1"/>
          </p:cNvSpPr>
          <p:nvPr>
            <p:ph type="sldImg"/>
          </p:nvPr>
        </p:nvSpPr>
        <p:spPr/>
      </p:sp>
    </p:spTree>
    <p:extLst>
      <p:ext uri="{BB962C8B-B14F-4D97-AF65-F5344CB8AC3E}">
        <p14:creationId xmlns:p14="http://schemas.microsoft.com/office/powerpoint/2010/main" val="232020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FDA4ABC8-C319-149F-3569-AA836CF53975}"/>
              </a:ext>
            </a:extLst>
          </p:cNvPr>
          <p:cNvSpPr>
            <a:spLocks noGrp="1" noRot="1" noChangeAspect="1"/>
          </p:cNvSpPr>
          <p:nvPr>
            <p:ph type="sldImg"/>
          </p:nvPr>
        </p:nvSpPr>
        <p:spPr/>
      </p:sp>
    </p:spTree>
    <p:extLst>
      <p:ext uri="{BB962C8B-B14F-4D97-AF65-F5344CB8AC3E}">
        <p14:creationId xmlns:p14="http://schemas.microsoft.com/office/powerpoint/2010/main" val="1334336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7D201F5C-BA2B-8EDB-D662-D643E495C8F5}"/>
              </a:ext>
            </a:extLst>
          </p:cNvPr>
          <p:cNvSpPr>
            <a:spLocks noGrp="1" noRot="1" noChangeAspect="1"/>
          </p:cNvSpPr>
          <p:nvPr>
            <p:ph type="sldImg"/>
          </p:nvPr>
        </p:nvSpPr>
        <p:spPr/>
      </p:sp>
    </p:spTree>
    <p:extLst>
      <p:ext uri="{BB962C8B-B14F-4D97-AF65-F5344CB8AC3E}">
        <p14:creationId xmlns:p14="http://schemas.microsoft.com/office/powerpoint/2010/main" val="234216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52270595-EBFD-EEC1-9310-FCB4AD84DFDF}"/>
              </a:ext>
            </a:extLst>
          </p:cNvPr>
          <p:cNvSpPr>
            <a:spLocks noGrp="1" noRot="1" noChangeAspect="1"/>
          </p:cNvSpPr>
          <p:nvPr>
            <p:ph type="sldImg"/>
          </p:nvPr>
        </p:nvSpPr>
        <p:spPr/>
      </p:sp>
    </p:spTree>
    <p:extLst>
      <p:ext uri="{BB962C8B-B14F-4D97-AF65-F5344CB8AC3E}">
        <p14:creationId xmlns:p14="http://schemas.microsoft.com/office/powerpoint/2010/main" val="1672333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A50920D3-EEDA-CCC3-DAE9-92B2707D8EE3}"/>
              </a:ext>
            </a:extLst>
          </p:cNvPr>
          <p:cNvSpPr>
            <a:spLocks noGrp="1" noRot="1" noChangeAspect="1"/>
          </p:cNvSpPr>
          <p:nvPr>
            <p:ph type="sldImg"/>
          </p:nvPr>
        </p:nvSpPr>
        <p:spPr/>
      </p:sp>
    </p:spTree>
    <p:extLst>
      <p:ext uri="{BB962C8B-B14F-4D97-AF65-F5344CB8AC3E}">
        <p14:creationId xmlns:p14="http://schemas.microsoft.com/office/powerpoint/2010/main" val="43749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622D5379-E312-DB47-7B70-BD7200C6D5B2}"/>
              </a:ext>
            </a:extLst>
          </p:cNvPr>
          <p:cNvSpPr>
            <a:spLocks noGrp="1" noRot="1" noChangeAspect="1"/>
          </p:cNvSpPr>
          <p:nvPr>
            <p:ph type="sldImg"/>
          </p:nvPr>
        </p:nvSpPr>
        <p:spPr/>
      </p:sp>
    </p:spTree>
    <p:extLst>
      <p:ext uri="{BB962C8B-B14F-4D97-AF65-F5344CB8AC3E}">
        <p14:creationId xmlns:p14="http://schemas.microsoft.com/office/powerpoint/2010/main" val="299345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11" name="スライド イメージ プレースホルダー 10">
            <a:extLst>
              <a:ext uri="{FF2B5EF4-FFF2-40B4-BE49-F238E27FC236}">
                <a16:creationId xmlns:a16="http://schemas.microsoft.com/office/drawing/2014/main" id="{29417A21-04F2-322A-6E06-5C4736106C7D}"/>
              </a:ext>
            </a:extLst>
          </p:cNvPr>
          <p:cNvSpPr>
            <a:spLocks noGrp="1" noRot="1" noChangeAspect="1"/>
          </p:cNvSpPr>
          <p:nvPr>
            <p:ph type="sldImg"/>
          </p:nvPr>
        </p:nvSpPr>
        <p:spPr/>
      </p:sp>
    </p:spTree>
    <p:extLst>
      <p:ext uri="{BB962C8B-B14F-4D97-AF65-F5344CB8AC3E}">
        <p14:creationId xmlns:p14="http://schemas.microsoft.com/office/powerpoint/2010/main" val="1356722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622D5379-E312-DB47-7B70-BD7200C6D5B2}"/>
              </a:ext>
            </a:extLst>
          </p:cNvPr>
          <p:cNvSpPr>
            <a:spLocks noGrp="1" noRot="1" noChangeAspect="1"/>
          </p:cNvSpPr>
          <p:nvPr>
            <p:ph type="sldImg"/>
          </p:nvPr>
        </p:nvSpPr>
        <p:spPr/>
      </p:sp>
    </p:spTree>
    <p:extLst>
      <p:ext uri="{BB962C8B-B14F-4D97-AF65-F5344CB8AC3E}">
        <p14:creationId xmlns:p14="http://schemas.microsoft.com/office/powerpoint/2010/main" val="407710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E93CB805-C5DC-1107-A4B8-561C4543C55A}"/>
              </a:ext>
            </a:extLst>
          </p:cNvPr>
          <p:cNvSpPr>
            <a:spLocks noGrp="1" noRot="1" noChangeAspect="1"/>
          </p:cNvSpPr>
          <p:nvPr>
            <p:ph type="sldImg"/>
          </p:nvPr>
        </p:nvSpPr>
        <p:spPr/>
      </p:sp>
    </p:spTree>
    <p:extLst>
      <p:ext uri="{BB962C8B-B14F-4D97-AF65-F5344CB8AC3E}">
        <p14:creationId xmlns:p14="http://schemas.microsoft.com/office/powerpoint/2010/main" val="291418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622D5379-E312-DB47-7B70-BD7200C6D5B2}"/>
              </a:ext>
            </a:extLst>
          </p:cNvPr>
          <p:cNvSpPr>
            <a:spLocks noGrp="1" noRot="1" noChangeAspect="1"/>
          </p:cNvSpPr>
          <p:nvPr>
            <p:ph type="sldImg"/>
          </p:nvPr>
        </p:nvSpPr>
        <p:spPr/>
      </p:sp>
    </p:spTree>
    <p:extLst>
      <p:ext uri="{BB962C8B-B14F-4D97-AF65-F5344CB8AC3E}">
        <p14:creationId xmlns:p14="http://schemas.microsoft.com/office/powerpoint/2010/main" val="3958806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1EDD0D75-8B63-933E-C30F-89F237C1D2E0}"/>
              </a:ext>
            </a:extLst>
          </p:cNvPr>
          <p:cNvSpPr>
            <a:spLocks noGrp="1" noRot="1" noChangeAspect="1"/>
          </p:cNvSpPr>
          <p:nvPr>
            <p:ph type="sldImg"/>
          </p:nvPr>
        </p:nvSpPr>
        <p:spPr/>
      </p:sp>
    </p:spTree>
    <p:extLst>
      <p:ext uri="{BB962C8B-B14F-4D97-AF65-F5344CB8AC3E}">
        <p14:creationId xmlns:p14="http://schemas.microsoft.com/office/powerpoint/2010/main" val="690034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5824784E-0B39-BAE5-D830-2CC0E37F42CE}"/>
              </a:ext>
            </a:extLst>
          </p:cNvPr>
          <p:cNvSpPr>
            <a:spLocks noGrp="1" noRot="1" noChangeAspect="1"/>
          </p:cNvSpPr>
          <p:nvPr>
            <p:ph type="sldImg"/>
          </p:nvPr>
        </p:nvSpPr>
        <p:spPr/>
      </p:sp>
    </p:spTree>
    <p:extLst>
      <p:ext uri="{BB962C8B-B14F-4D97-AF65-F5344CB8AC3E}">
        <p14:creationId xmlns:p14="http://schemas.microsoft.com/office/powerpoint/2010/main" val="24896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44B9CCF4-2F20-4D53-5B7C-6C81CD43C763}"/>
              </a:ext>
            </a:extLst>
          </p:cNvPr>
          <p:cNvSpPr>
            <a:spLocks noGrp="1" noRot="1" noChangeAspect="1"/>
          </p:cNvSpPr>
          <p:nvPr>
            <p:ph type="sldImg"/>
          </p:nvPr>
        </p:nvSpPr>
        <p:spPr/>
      </p:sp>
    </p:spTree>
    <p:extLst>
      <p:ext uri="{BB962C8B-B14F-4D97-AF65-F5344CB8AC3E}">
        <p14:creationId xmlns:p14="http://schemas.microsoft.com/office/powerpoint/2010/main" val="164552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F37B26E4-C1E7-7BD4-5A4C-E9738889B569}"/>
              </a:ext>
            </a:extLst>
          </p:cNvPr>
          <p:cNvSpPr>
            <a:spLocks noGrp="1" noRot="1" noChangeAspect="1"/>
          </p:cNvSpPr>
          <p:nvPr>
            <p:ph type="sldImg"/>
          </p:nvPr>
        </p:nvSpPr>
        <p:spPr/>
      </p:sp>
    </p:spTree>
    <p:extLst>
      <p:ext uri="{BB962C8B-B14F-4D97-AF65-F5344CB8AC3E}">
        <p14:creationId xmlns:p14="http://schemas.microsoft.com/office/powerpoint/2010/main" val="3070077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B9E64A01-E1BC-259C-7716-9E83FDF596E4}"/>
              </a:ext>
            </a:extLst>
          </p:cNvPr>
          <p:cNvSpPr>
            <a:spLocks noGrp="1" noRot="1" noChangeAspect="1"/>
          </p:cNvSpPr>
          <p:nvPr>
            <p:ph type="sldImg"/>
          </p:nvPr>
        </p:nvSpPr>
        <p:spPr/>
      </p:sp>
    </p:spTree>
    <p:extLst>
      <p:ext uri="{BB962C8B-B14F-4D97-AF65-F5344CB8AC3E}">
        <p14:creationId xmlns:p14="http://schemas.microsoft.com/office/powerpoint/2010/main" val="3786724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B9E64A01-E1BC-259C-7716-9E83FDF596E4}"/>
              </a:ext>
            </a:extLst>
          </p:cNvPr>
          <p:cNvSpPr>
            <a:spLocks noGrp="1" noRot="1" noChangeAspect="1"/>
          </p:cNvSpPr>
          <p:nvPr>
            <p:ph type="sldImg"/>
          </p:nvPr>
        </p:nvSpPr>
        <p:spPr/>
      </p:sp>
    </p:spTree>
    <p:extLst>
      <p:ext uri="{BB962C8B-B14F-4D97-AF65-F5344CB8AC3E}">
        <p14:creationId xmlns:p14="http://schemas.microsoft.com/office/powerpoint/2010/main" val="653554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DB7F58D8-BC5C-BAB7-4739-68E5A342591F}"/>
              </a:ext>
            </a:extLst>
          </p:cNvPr>
          <p:cNvSpPr>
            <a:spLocks noGrp="1" noRot="1" noChangeAspect="1"/>
          </p:cNvSpPr>
          <p:nvPr>
            <p:ph type="sldImg"/>
          </p:nvPr>
        </p:nvSpPr>
        <p:spPr/>
      </p:sp>
    </p:spTree>
    <p:extLst>
      <p:ext uri="{BB962C8B-B14F-4D97-AF65-F5344CB8AC3E}">
        <p14:creationId xmlns:p14="http://schemas.microsoft.com/office/powerpoint/2010/main" val="934576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a:t>
            </a:fld>
            <a:endParaRPr lang="ja-JP" altLang="en-US" dirty="0"/>
          </a:p>
        </p:txBody>
      </p:sp>
      <p:sp>
        <p:nvSpPr>
          <p:cNvPr id="7" name="スライド イメージ プレースホルダー 6">
            <a:extLst>
              <a:ext uri="{FF2B5EF4-FFF2-40B4-BE49-F238E27FC236}">
                <a16:creationId xmlns:a16="http://schemas.microsoft.com/office/drawing/2014/main" id="{7713CD8A-4380-D88A-E892-5C7C1B795059}"/>
              </a:ext>
            </a:extLst>
          </p:cNvPr>
          <p:cNvSpPr>
            <a:spLocks noGrp="1" noRot="1" noChangeAspect="1"/>
          </p:cNvSpPr>
          <p:nvPr>
            <p:ph type="sldImg"/>
          </p:nvPr>
        </p:nvSpPr>
        <p:spPr/>
      </p:sp>
    </p:spTree>
    <p:extLst>
      <p:ext uri="{BB962C8B-B14F-4D97-AF65-F5344CB8AC3E}">
        <p14:creationId xmlns:p14="http://schemas.microsoft.com/office/powerpoint/2010/main" val="348141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A45FBA7F-AB3E-0158-26E4-242EF66C6D0E}"/>
              </a:ext>
            </a:extLst>
          </p:cNvPr>
          <p:cNvSpPr>
            <a:spLocks noGrp="1" noRot="1" noChangeAspect="1"/>
          </p:cNvSpPr>
          <p:nvPr>
            <p:ph type="sldImg"/>
          </p:nvPr>
        </p:nvSpPr>
        <p:spPr/>
      </p:sp>
    </p:spTree>
    <p:extLst>
      <p:ext uri="{BB962C8B-B14F-4D97-AF65-F5344CB8AC3E}">
        <p14:creationId xmlns:p14="http://schemas.microsoft.com/office/powerpoint/2010/main" val="3573731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A45FBA7F-AB3E-0158-26E4-242EF66C6D0E}"/>
              </a:ext>
            </a:extLst>
          </p:cNvPr>
          <p:cNvSpPr>
            <a:spLocks noGrp="1" noRot="1" noChangeAspect="1"/>
          </p:cNvSpPr>
          <p:nvPr>
            <p:ph type="sldImg"/>
          </p:nvPr>
        </p:nvSpPr>
        <p:spPr/>
      </p:sp>
    </p:spTree>
    <p:extLst>
      <p:ext uri="{BB962C8B-B14F-4D97-AF65-F5344CB8AC3E}">
        <p14:creationId xmlns:p14="http://schemas.microsoft.com/office/powerpoint/2010/main" val="1649064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A45FBA7F-AB3E-0158-26E4-242EF66C6D0E}"/>
              </a:ext>
            </a:extLst>
          </p:cNvPr>
          <p:cNvSpPr>
            <a:spLocks noGrp="1" noRot="1" noChangeAspect="1"/>
          </p:cNvSpPr>
          <p:nvPr>
            <p:ph type="sldImg"/>
          </p:nvPr>
        </p:nvSpPr>
        <p:spPr/>
      </p:sp>
    </p:spTree>
    <p:extLst>
      <p:ext uri="{BB962C8B-B14F-4D97-AF65-F5344CB8AC3E}">
        <p14:creationId xmlns:p14="http://schemas.microsoft.com/office/powerpoint/2010/main" val="1911227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CD2A0D36-34B9-0352-3CE0-90CD66F8B9B2}"/>
              </a:ext>
            </a:extLst>
          </p:cNvPr>
          <p:cNvSpPr>
            <a:spLocks noGrp="1" noRot="1" noChangeAspect="1"/>
          </p:cNvSpPr>
          <p:nvPr>
            <p:ph type="sldImg"/>
          </p:nvPr>
        </p:nvSpPr>
        <p:spPr/>
      </p:sp>
    </p:spTree>
    <p:extLst>
      <p:ext uri="{BB962C8B-B14F-4D97-AF65-F5344CB8AC3E}">
        <p14:creationId xmlns:p14="http://schemas.microsoft.com/office/powerpoint/2010/main" val="2228289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D37CAB50-C0DD-8FAB-62B4-991E33B21B16}"/>
              </a:ext>
            </a:extLst>
          </p:cNvPr>
          <p:cNvSpPr>
            <a:spLocks noGrp="1" noRot="1" noChangeAspect="1"/>
          </p:cNvSpPr>
          <p:nvPr>
            <p:ph type="sldImg"/>
          </p:nvPr>
        </p:nvSpPr>
        <p:spPr/>
      </p:sp>
    </p:spTree>
    <p:extLst>
      <p:ext uri="{BB962C8B-B14F-4D97-AF65-F5344CB8AC3E}">
        <p14:creationId xmlns:p14="http://schemas.microsoft.com/office/powerpoint/2010/main" val="42689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FE82CF5-E1A2-EAA3-1184-38B43EE1810C}"/>
              </a:ext>
            </a:extLst>
          </p:cNvPr>
          <p:cNvSpPr>
            <a:spLocks noGrp="1" noRot="1" noChangeAspect="1"/>
          </p:cNvSpPr>
          <p:nvPr>
            <p:ph type="sldImg"/>
          </p:nvPr>
        </p:nvSpPr>
        <p:spPr/>
      </p:sp>
    </p:spTree>
    <p:extLst>
      <p:ext uri="{BB962C8B-B14F-4D97-AF65-F5344CB8AC3E}">
        <p14:creationId xmlns:p14="http://schemas.microsoft.com/office/powerpoint/2010/main" val="3344311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6A766A1-9527-8D15-BE47-13FB6EFD84B6}"/>
              </a:ext>
            </a:extLst>
          </p:cNvPr>
          <p:cNvSpPr>
            <a:spLocks noGrp="1" noRot="1" noChangeAspect="1"/>
          </p:cNvSpPr>
          <p:nvPr>
            <p:ph type="sldImg"/>
          </p:nvPr>
        </p:nvSpPr>
        <p:spPr/>
      </p:sp>
    </p:spTree>
    <p:extLst>
      <p:ext uri="{BB962C8B-B14F-4D97-AF65-F5344CB8AC3E}">
        <p14:creationId xmlns:p14="http://schemas.microsoft.com/office/powerpoint/2010/main" val="183642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5</a:t>
            </a:fld>
            <a:endParaRPr lang="ja-JP" altLang="en-US" dirty="0"/>
          </a:p>
        </p:txBody>
      </p:sp>
      <p:sp>
        <p:nvSpPr>
          <p:cNvPr id="6" name="スライド イメージ プレースホルダー 5">
            <a:extLst>
              <a:ext uri="{FF2B5EF4-FFF2-40B4-BE49-F238E27FC236}">
                <a16:creationId xmlns:a16="http://schemas.microsoft.com/office/drawing/2014/main" id="{74F6F812-77E8-DBE3-3250-D627B4A4F4EC}"/>
              </a:ext>
            </a:extLst>
          </p:cNvPr>
          <p:cNvSpPr>
            <a:spLocks noGrp="1" noRot="1" noChangeAspect="1"/>
          </p:cNvSpPr>
          <p:nvPr>
            <p:ph type="sldImg"/>
          </p:nvPr>
        </p:nvSpPr>
        <p:spPr/>
      </p:sp>
    </p:spTree>
    <p:extLst>
      <p:ext uri="{BB962C8B-B14F-4D97-AF65-F5344CB8AC3E}">
        <p14:creationId xmlns:p14="http://schemas.microsoft.com/office/powerpoint/2010/main" val="250562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10" name="スライド イメージ プレースホルダー 9">
            <a:extLst>
              <a:ext uri="{FF2B5EF4-FFF2-40B4-BE49-F238E27FC236}">
                <a16:creationId xmlns:a16="http://schemas.microsoft.com/office/drawing/2014/main" id="{3470559C-E4EA-77C5-5C42-5405E80308B9}"/>
              </a:ext>
            </a:extLst>
          </p:cNvPr>
          <p:cNvSpPr>
            <a:spLocks noGrp="1" noRot="1" noChangeAspect="1"/>
          </p:cNvSpPr>
          <p:nvPr>
            <p:ph type="sldImg"/>
          </p:nvPr>
        </p:nvSpPr>
        <p:spPr/>
      </p:sp>
    </p:spTree>
    <p:extLst>
      <p:ext uri="{BB962C8B-B14F-4D97-AF65-F5344CB8AC3E}">
        <p14:creationId xmlns:p14="http://schemas.microsoft.com/office/powerpoint/2010/main" val="354688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10" name="スライド イメージ プレースホルダー 9">
            <a:extLst>
              <a:ext uri="{FF2B5EF4-FFF2-40B4-BE49-F238E27FC236}">
                <a16:creationId xmlns:a16="http://schemas.microsoft.com/office/drawing/2014/main" id="{3470559C-E4EA-77C5-5C42-5405E80308B9}"/>
              </a:ext>
            </a:extLst>
          </p:cNvPr>
          <p:cNvSpPr>
            <a:spLocks noGrp="1" noRot="1" noChangeAspect="1"/>
          </p:cNvSpPr>
          <p:nvPr>
            <p:ph type="sldImg"/>
          </p:nvPr>
        </p:nvSpPr>
        <p:spPr/>
      </p:sp>
    </p:spTree>
    <p:extLst>
      <p:ext uri="{BB962C8B-B14F-4D97-AF65-F5344CB8AC3E}">
        <p14:creationId xmlns:p14="http://schemas.microsoft.com/office/powerpoint/2010/main" val="2673315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842B95B5-F58E-B5AF-2BB1-EC49E12D80EE}"/>
              </a:ext>
            </a:extLst>
          </p:cNvPr>
          <p:cNvSpPr>
            <a:spLocks noGrp="1" noRot="1" noChangeAspect="1"/>
          </p:cNvSpPr>
          <p:nvPr>
            <p:ph type="sldImg"/>
          </p:nvPr>
        </p:nvSpPr>
        <p:spPr/>
      </p:sp>
    </p:spTree>
    <p:extLst>
      <p:ext uri="{BB962C8B-B14F-4D97-AF65-F5344CB8AC3E}">
        <p14:creationId xmlns:p14="http://schemas.microsoft.com/office/powerpoint/2010/main" val="286164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10" name="スライド イメージ プレースホルダー 9">
            <a:extLst>
              <a:ext uri="{FF2B5EF4-FFF2-40B4-BE49-F238E27FC236}">
                <a16:creationId xmlns:a16="http://schemas.microsoft.com/office/drawing/2014/main" id="{3470559C-E4EA-77C5-5C42-5405E80308B9}"/>
              </a:ext>
            </a:extLst>
          </p:cNvPr>
          <p:cNvSpPr>
            <a:spLocks noGrp="1" noRot="1" noChangeAspect="1"/>
          </p:cNvSpPr>
          <p:nvPr>
            <p:ph type="sldImg"/>
          </p:nvPr>
        </p:nvSpPr>
        <p:spPr/>
      </p:sp>
    </p:spTree>
    <p:extLst>
      <p:ext uri="{BB962C8B-B14F-4D97-AF65-F5344CB8AC3E}">
        <p14:creationId xmlns:p14="http://schemas.microsoft.com/office/powerpoint/2010/main" val="387767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7.bin"/><Relationship Id="rId5" Type="http://schemas.openxmlformats.org/officeDocument/2006/relationships/image" Target="../media/image3.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oleObject" Target="../embeddings/oleObject3.bin"/><Relationship Id="rId5"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oleObject" Target="../embeddings/oleObject3.bin"/><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oleObject" Target="../embeddings/oleObject3.bin"/><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8.bin"/><Relationship Id="rId5" Type="http://schemas.openxmlformats.org/officeDocument/2006/relationships/image" Target="../media/image3.jpe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メールを使ってみよう</a:t>
            </a:r>
          </a:p>
        </p:txBody>
      </p:sp>
      <p:sp>
        <p:nvSpPr>
          <p:cNvPr id="2" name="テキスト ボックス 1">
            <a:extLst>
              <a:ext uri="{FF2B5EF4-FFF2-40B4-BE49-F238E27FC236}">
                <a16:creationId xmlns:a16="http://schemas.microsoft.com/office/drawing/2014/main" id="{B15C0ADF-9C67-8555-AEAE-1A07483DD566}"/>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E918E3A-CE3A-684D-8B08-DD8AF398F3E3}"/>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11444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a:extLst>
              <a:ext uri="{FF2B5EF4-FFF2-40B4-BE49-F238E27FC236}">
                <a16:creationId xmlns:a16="http://schemas.microsoft.com/office/drawing/2014/main" id="{10C423E9-DF2A-34EF-0761-9D01720E40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607"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163736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141035" y="1512998"/>
            <a:ext cx="6110869"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さんへのメールです。内容は次の通りです・・・。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送信してもよろしいですか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と聞こえたら「はい」と答えます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22" name="タイトル 1">
            <a:extLst>
              <a:ext uri="{FF2B5EF4-FFF2-40B4-BE49-F238E27FC236}">
                <a16:creationId xmlns:a16="http://schemas.microsoft.com/office/drawing/2014/main" id="{3C59FEA1-A98C-CF66-BC85-171BBAFDFED6}"/>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23" name="タイトル 1">
            <a:extLst>
              <a:ext uri="{FF2B5EF4-FFF2-40B4-BE49-F238E27FC236}">
                <a16:creationId xmlns:a16="http://schemas.microsoft.com/office/drawing/2014/main" id="{6D2B98CE-EF77-1A2E-6323-A862E0DBC13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4" name="サブタイトル 2">
            <a:extLst>
              <a:ext uri="{FF2B5EF4-FFF2-40B4-BE49-F238E27FC236}">
                <a16:creationId xmlns:a16="http://schemas.microsoft.com/office/drawing/2014/main" id="{21E4F264-DB89-9401-0306-1445B4E8F4CD}"/>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
        <p:nvSpPr>
          <p:cNvPr id="4" name="テキスト ボックス 3">
            <a:extLst>
              <a:ext uri="{FF2B5EF4-FFF2-40B4-BE49-F238E27FC236}">
                <a16:creationId xmlns:a16="http://schemas.microsoft.com/office/drawing/2014/main" id="{C54D40F0-AFFA-87E1-1681-2D4BB9A6E1A2}"/>
              </a:ext>
            </a:extLst>
          </p:cNvPr>
          <p:cNvSpPr txBox="1"/>
          <p:nvPr/>
        </p:nvSpPr>
        <p:spPr>
          <a:xfrm>
            <a:off x="5794299" y="4014083"/>
            <a:ext cx="3349702" cy="361959"/>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・・・の部分は本文の内容です</a:t>
            </a:r>
          </a:p>
        </p:txBody>
      </p:sp>
    </p:spTree>
    <p:extLst>
      <p:ext uri="{BB962C8B-B14F-4D97-AF65-F5344CB8AC3E}">
        <p14:creationId xmlns:p14="http://schemas.microsoft.com/office/powerpoint/2010/main" val="328428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3655E31D-20D5-3E7A-61B5-46C5FA85C0E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
        <p:nvSpPr>
          <p:cNvPr id="20" name="テキスト ボックス 19">
            <a:extLst>
              <a:ext uri="{FF2B5EF4-FFF2-40B4-BE49-F238E27FC236}">
                <a16:creationId xmlns:a16="http://schemas.microsoft.com/office/drawing/2014/main" id="{3EC5F131-8FE4-E8C6-4276-F6B2BD6A1118}"/>
              </a:ext>
            </a:extLst>
          </p:cNvPr>
          <p:cNvSpPr txBox="1"/>
          <p:nvPr/>
        </p:nvSpPr>
        <p:spPr>
          <a:xfrm>
            <a:off x="163736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93985086-037E-BC71-E20B-5589DBCB5EB1}"/>
              </a:ext>
            </a:extLst>
          </p:cNvPr>
          <p:cNvSpPr txBox="1"/>
          <p:nvPr/>
        </p:nvSpPr>
        <p:spPr>
          <a:xfrm>
            <a:off x="2141034" y="1512998"/>
            <a:ext cx="6485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了解しました送信します</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と聞こえたらメールが送信されて</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いますので、ホームボタン</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電源</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ボタン）を</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回押して終了します</a:t>
            </a:r>
          </a:p>
        </p:txBody>
      </p:sp>
      <p:pic>
        <p:nvPicPr>
          <p:cNvPr id="2" name="Picture 6">
            <a:extLst>
              <a:ext uri="{FF2B5EF4-FFF2-40B4-BE49-F238E27FC236}">
                <a16:creationId xmlns:a16="http://schemas.microsoft.com/office/drawing/2014/main" id="{1B80A811-549B-FDAA-ED07-D6A2F12229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7607" y="24119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80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EA6AF51B-07C1-640D-262E-C1617BB6E316}"/>
              </a:ext>
            </a:extLst>
          </p:cNvPr>
          <p:cNvSpPr txBox="1"/>
          <p:nvPr/>
        </p:nvSpPr>
        <p:spPr>
          <a:xfrm>
            <a:off x="494319" y="1666474"/>
            <a:ext cx="8155362" cy="4857090"/>
          </a:xfrm>
          <a:prstGeom prst="rect">
            <a:avLst/>
          </a:prstGeom>
          <a:noFill/>
          <a:ln w="38100">
            <a:noFill/>
            <a:prstDash val="solid"/>
          </a:ln>
        </p:spPr>
        <p:txBody>
          <a:bodyPr wrap="square" lIns="36000" tIns="72000" rIns="36000">
            <a:spAutoFit/>
          </a:bodyPr>
          <a:lstStyle/>
          <a:p>
            <a:pPr algn="just">
              <a:lnSpc>
                <a:spcPct val="130000"/>
              </a:lnSpc>
            </a:pPr>
            <a:r>
              <a:rPr lang="ja-JP" altLang="en-US"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❻の手順で、</a:t>
            </a:r>
            <a:r>
              <a:rPr lang="en-US" altLang="ja-JP"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による送信確認の内容に誤りがあった場合には</a:t>
            </a:r>
            <a:r>
              <a:rPr lang="en-US" altLang="ja-JP"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いいえ</a:t>
            </a:r>
            <a:r>
              <a:rPr lang="en-US" altLang="ja-JP"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と答えます。続けて</a:t>
            </a:r>
            <a:r>
              <a:rPr lang="en-US" altLang="ja-JP"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から「続ける場合は、送信、キャンセル、件名を変更、本文を変更、または追加と指示してください」と問いかけがありますので、やりたいことを伝えます。</a:t>
            </a:r>
            <a:endParaRPr lang="en-US" altLang="ja-JP"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指示内容の説明は以下の通りです。</a:t>
            </a:r>
            <a:endParaRPr lang="en-US" altLang="ja-JP" sz="20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・送信　　　　＝　メールを送信します</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・キャンセル　＝　メールの作成を取りやめます</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・件名変更　　＝　件名を変更します</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・本文を変更　＝　本文を一から入れ直します</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・追加　　　　＝　本文に文章を追加します</a:t>
            </a:r>
            <a:endParaRPr lang="en-US" altLang="ja-JP" sz="20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rPr>
              <a:t>送信前であれば、どの手順まで進んでいてもホームボタン</a:t>
            </a:r>
            <a:r>
              <a:rPr lang="en-US" altLang="ja-JP" sz="2000" dirty="0">
                <a:solidFill>
                  <a:schemeClr val="accent1"/>
                </a:solidFill>
                <a:latin typeface="BIZ UDPゴシック" panose="020B0400000000000000" pitchFamily="50" charset="-128"/>
                <a:ea typeface="BIZ UDPゴシック" panose="020B0400000000000000" pitchFamily="50"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rPr>
              <a:t>電源ボタン</a:t>
            </a:r>
            <a:r>
              <a:rPr lang="en-US" altLang="ja-JP" sz="2000" dirty="0">
                <a:solidFill>
                  <a:schemeClr val="accent1"/>
                </a:solidFill>
                <a:latin typeface="BIZ UDPゴシック" panose="020B0400000000000000" pitchFamily="50" charset="-128"/>
                <a:ea typeface="BIZ UDPゴシック" panose="020B0400000000000000" pitchFamily="50"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rPr>
              <a:t>を軽く１回押すことで</a:t>
            </a:r>
            <a:r>
              <a:rPr lang="en-US" altLang="ja-JP" sz="2000" dirty="0">
                <a:solidFill>
                  <a:schemeClr val="accent1"/>
                </a:solidFill>
                <a:latin typeface="BIZ UDPゴシック" panose="020B0400000000000000" pitchFamily="50" charset="-128"/>
                <a:ea typeface="BIZ UDPゴシック" panose="020B0400000000000000" pitchFamily="50" charset="-128"/>
              </a:rPr>
              <a:t>Siri</a:t>
            </a:r>
            <a:r>
              <a:rPr lang="ja-JP" altLang="en-US" sz="2000" dirty="0">
                <a:solidFill>
                  <a:schemeClr val="accent1"/>
                </a:solidFill>
                <a:latin typeface="BIZ UDPゴシック" panose="020B0400000000000000" pitchFamily="50" charset="-128"/>
                <a:ea typeface="BIZ UDPゴシック" panose="020B0400000000000000" pitchFamily="50" charset="-128"/>
              </a:rPr>
              <a:t>でのメール作成を取りやめることができます</a:t>
            </a: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3655E31D-20D5-3E7A-61B5-46C5FA85C0E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Tree>
    <p:extLst>
      <p:ext uri="{BB962C8B-B14F-4D97-AF65-F5344CB8AC3E}">
        <p14:creationId xmlns:p14="http://schemas.microsoft.com/office/powerpoint/2010/main" val="202000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4" name="サブタイトル 2">
            <a:extLst>
              <a:ext uri="{FF2B5EF4-FFF2-40B4-BE49-F238E27FC236}">
                <a16:creationId xmlns:a16="http://schemas.microsoft.com/office/drawing/2014/main" id="{4097B7A0-C896-6360-04FB-59031BA838B4}"/>
              </a:ext>
            </a:extLst>
          </p:cNvPr>
          <p:cNvSpPr txBox="1">
            <a:spLocks/>
          </p:cNvSpPr>
          <p:nvPr/>
        </p:nvSpPr>
        <p:spPr>
          <a:xfrm>
            <a:off x="229463" y="2137966"/>
            <a:ext cx="8685073" cy="2582068"/>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dirty="0"/>
              <a:t>各項目の入力時に手入力以外にも、画面上を２本指でダブルタップして音声で入力することが可能です。</a:t>
            </a:r>
            <a:endParaRPr lang="en-US" altLang="ja-JP" dirty="0"/>
          </a:p>
          <a:p>
            <a:r>
              <a:rPr lang="ja-JP" altLang="en-US" dirty="0"/>
              <a:t>同じ操作で音声入力の一時停止も可能なため、メールの文章を考えながら音声入力を行う場合には、</a:t>
            </a:r>
            <a:r>
              <a:rPr lang="en-US" altLang="ja-JP" dirty="0"/>
              <a:t>Siri</a:t>
            </a:r>
            <a:r>
              <a:rPr lang="ja-JP" altLang="en-US" dirty="0"/>
              <a:t>ではなく連絡先を使ったメール送信がおすすめです。</a:t>
            </a:r>
          </a:p>
        </p:txBody>
      </p:sp>
      <p:sp>
        <p:nvSpPr>
          <p:cNvPr id="28" name="サブタイトル 2">
            <a:extLst>
              <a:ext uri="{FF2B5EF4-FFF2-40B4-BE49-F238E27FC236}">
                <a16:creationId xmlns:a16="http://schemas.microsoft.com/office/drawing/2014/main" id="{64384C35-5D25-F167-4FBD-19D37FA9B301}"/>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連絡先を使ってメールを送る際の注意点です</a:t>
            </a:r>
          </a:p>
        </p:txBody>
      </p:sp>
    </p:spTree>
    <p:extLst>
      <p:ext uri="{BB962C8B-B14F-4D97-AF65-F5344CB8AC3E}">
        <p14:creationId xmlns:p14="http://schemas.microsoft.com/office/powerpoint/2010/main" val="109329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A893C61-D591-D12D-D874-6AF847F6B0EF}"/>
              </a:ext>
            </a:extLst>
          </p:cNvPr>
          <p:cNvPicPr>
            <a:picLocks noChangeAspect="1"/>
          </p:cNvPicPr>
          <p:nvPr/>
        </p:nvPicPr>
        <p:blipFill>
          <a:blip r:embed="rId4"/>
          <a:stretch>
            <a:fillRect/>
          </a:stretch>
        </p:blipFill>
        <p:spPr>
          <a:xfrm>
            <a:off x="5433856" y="2396653"/>
            <a:ext cx="2444708" cy="4322439"/>
          </a:xfrm>
          <a:prstGeom prst="rect">
            <a:avLst/>
          </a:prstGeom>
        </p:spPr>
      </p:pic>
      <p:pic>
        <p:nvPicPr>
          <p:cNvPr id="3" name="Picture 2">
            <a:extLst>
              <a:ext uri="{FF2B5EF4-FFF2-40B4-BE49-F238E27FC236}">
                <a16:creationId xmlns:a16="http://schemas.microsoft.com/office/drawing/2014/main" id="{77B42CB1-E5B2-D5BC-D69F-5E54DA3A1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5674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連絡先を開いて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3" name="テキスト ボックス 22">
            <a:extLst>
              <a:ext uri="{FF2B5EF4-FFF2-40B4-BE49-F238E27FC236}">
                <a16:creationId xmlns:a16="http://schemas.microsoft.com/office/drawing/2014/main" id="{66AC7A51-FA30-CD8F-A405-061F13766CE7}"/>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連絡先の中からメールしたい相手を探します</a:t>
            </a:r>
          </a:p>
        </p:txBody>
      </p:sp>
      <p:sp>
        <p:nvSpPr>
          <p:cNvPr id="27" name="テキスト ボックス 26">
            <a:extLst>
              <a:ext uri="{FF2B5EF4-FFF2-40B4-BE49-F238E27FC236}">
                <a16:creationId xmlns:a16="http://schemas.microsoft.com/office/drawing/2014/main" id="{457733E7-55B2-84C7-2116-60ADABA14EA1}"/>
              </a:ext>
            </a:extLst>
          </p:cNvPr>
          <p:cNvSpPr txBox="1"/>
          <p:nvPr/>
        </p:nvSpPr>
        <p:spPr>
          <a:xfrm>
            <a:off x="3659954" y="4191225"/>
            <a:ext cx="1789270" cy="1962397"/>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画面上を</a:t>
            </a:r>
            <a:r>
              <a:rPr lang="en-US" altLang="ja-JP" sz="1600" dirty="0">
                <a:solidFill>
                  <a:schemeClr val="accent1"/>
                </a:solidFill>
                <a:latin typeface="BIZ UDPゴシック" panose="020B0400000000000000" pitchFamily="50" charset="-128"/>
                <a:ea typeface="BIZ UDPゴシック" panose="020B0400000000000000" pitchFamily="50" charset="-128"/>
              </a:rPr>
              <a:t>2</a:t>
            </a:r>
            <a:r>
              <a:rPr lang="ja-JP" altLang="en-US" sz="1600" dirty="0">
                <a:solidFill>
                  <a:schemeClr val="accent1"/>
                </a:solidFill>
                <a:latin typeface="BIZ UDPゴシック" panose="020B0400000000000000" pitchFamily="50" charset="-128"/>
                <a:ea typeface="BIZ UDPゴシック" panose="020B0400000000000000" pitchFamily="50" charset="-128"/>
              </a:rPr>
              <a:t>本指でダブルタップして音声で入力することが可能です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同じ操作で一時停止も可能です</a:t>
            </a:r>
          </a:p>
        </p:txBody>
      </p:sp>
      <p:sp>
        <p:nvSpPr>
          <p:cNvPr id="2" name="サブタイトル 2">
            <a:extLst>
              <a:ext uri="{FF2B5EF4-FFF2-40B4-BE49-F238E27FC236}">
                <a16:creationId xmlns:a16="http://schemas.microsoft.com/office/drawing/2014/main" id="{CB7DBBBB-D228-C29E-D91F-EA94AB8B316F}"/>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連絡先を使ってメールを送ってみましょう</a:t>
            </a:r>
          </a:p>
        </p:txBody>
      </p:sp>
      <p:sp>
        <p:nvSpPr>
          <p:cNvPr id="5" name="四角形: 角を丸くする 4">
            <a:extLst>
              <a:ext uri="{FF2B5EF4-FFF2-40B4-BE49-F238E27FC236}">
                <a16:creationId xmlns:a16="http://schemas.microsoft.com/office/drawing/2014/main" id="{DC0B1141-A9D3-CD28-441D-07BEF946703C}"/>
              </a:ext>
            </a:extLst>
          </p:cNvPr>
          <p:cNvSpPr/>
          <p:nvPr/>
        </p:nvSpPr>
        <p:spPr>
          <a:xfrm>
            <a:off x="5482677" y="3819042"/>
            <a:ext cx="2175137" cy="56338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534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639399AF-F439-19A4-AA41-4E6A3F7439A9}"/>
              </a:ext>
            </a:extLst>
          </p:cNvPr>
          <p:cNvPicPr>
            <a:picLocks noChangeAspect="1"/>
          </p:cNvPicPr>
          <p:nvPr/>
        </p:nvPicPr>
        <p:blipFill>
          <a:blip r:embed="rId4"/>
          <a:stretch>
            <a:fillRect/>
          </a:stretch>
        </p:blipFill>
        <p:spPr>
          <a:xfrm>
            <a:off x="5431637" y="2385502"/>
            <a:ext cx="2450804" cy="4346825"/>
          </a:xfrm>
          <a:prstGeom prst="rect">
            <a:avLst/>
          </a:prstGeom>
        </p:spPr>
      </p:pic>
      <p:pic>
        <p:nvPicPr>
          <p:cNvPr id="24" name="図 23">
            <a:extLst>
              <a:ext uri="{FF2B5EF4-FFF2-40B4-BE49-F238E27FC236}">
                <a16:creationId xmlns:a16="http://schemas.microsoft.com/office/drawing/2014/main" id="{FF91412F-635F-DF8C-368B-6618D483C60E}"/>
              </a:ext>
            </a:extLst>
          </p:cNvPr>
          <p:cNvPicPr>
            <a:picLocks noChangeAspect="1"/>
          </p:cNvPicPr>
          <p:nvPr/>
        </p:nvPicPr>
        <p:blipFill>
          <a:blip r:embed="rId5"/>
          <a:stretch>
            <a:fillRect/>
          </a:stretch>
        </p:blipFill>
        <p:spPr>
          <a:xfrm>
            <a:off x="1229853" y="2396653"/>
            <a:ext cx="2444708" cy="4322439"/>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3" name="テキスト ボックス 22">
            <a:extLst>
              <a:ext uri="{FF2B5EF4-FFF2-40B4-BE49-F238E27FC236}">
                <a16:creationId xmlns:a16="http://schemas.microsoft.com/office/drawing/2014/main" id="{66AC7A51-FA30-CD8F-A405-061F13766CE7}"/>
              </a:ext>
            </a:extLst>
          </p:cNvPr>
          <p:cNvSpPr txBox="1"/>
          <p:nvPr/>
        </p:nvSpPr>
        <p:spPr>
          <a:xfrm>
            <a:off x="5607129" y="1512998"/>
            <a:ext cx="348295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右スワイプでメールアドレスまで進み、ダブルタップします</a:t>
            </a:r>
          </a:p>
        </p:txBody>
      </p:sp>
      <p:sp>
        <p:nvSpPr>
          <p:cNvPr id="12" name="サブタイトル 2">
            <a:extLst>
              <a:ext uri="{FF2B5EF4-FFF2-40B4-BE49-F238E27FC236}">
                <a16:creationId xmlns:a16="http://schemas.microsoft.com/office/drawing/2014/main" id="{CDB04F13-6AD3-F0EE-7EAC-349D66328033}"/>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連絡先を使ってメールを送ってみましょう</a:t>
            </a:r>
          </a:p>
        </p:txBody>
      </p:sp>
      <p:sp>
        <p:nvSpPr>
          <p:cNvPr id="25" name="四角形: 角を丸くする 24">
            <a:extLst>
              <a:ext uri="{FF2B5EF4-FFF2-40B4-BE49-F238E27FC236}">
                <a16:creationId xmlns:a16="http://schemas.microsoft.com/office/drawing/2014/main" id="{8F5AA328-4C8C-5639-60F3-FECF777A3845}"/>
              </a:ext>
            </a:extLst>
          </p:cNvPr>
          <p:cNvSpPr/>
          <p:nvPr/>
        </p:nvSpPr>
        <p:spPr>
          <a:xfrm>
            <a:off x="1278674" y="4081373"/>
            <a:ext cx="2175137" cy="3010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5B131565-FF43-1DD5-58CF-17201BE6E0BE}"/>
              </a:ext>
            </a:extLst>
          </p:cNvPr>
          <p:cNvSpPr txBox="1"/>
          <p:nvPr/>
        </p:nvSpPr>
        <p:spPr>
          <a:xfrm>
            <a:off x="1412435" y="1512998"/>
            <a:ext cx="348295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相手を見つけたらダブルタップし、その方の詳細情報に進みます</a:t>
            </a:r>
          </a:p>
        </p:txBody>
      </p:sp>
      <p:sp>
        <p:nvSpPr>
          <p:cNvPr id="28" name="テキスト ボックス 27">
            <a:extLst>
              <a:ext uri="{FF2B5EF4-FFF2-40B4-BE49-F238E27FC236}">
                <a16:creationId xmlns:a16="http://schemas.microsoft.com/office/drawing/2014/main" id="{0002C500-B1AE-4467-CB34-63E2AD39A5A7}"/>
              </a:ext>
            </a:extLst>
          </p:cNvPr>
          <p:cNvSpPr txBox="1"/>
          <p:nvPr/>
        </p:nvSpPr>
        <p:spPr>
          <a:xfrm>
            <a:off x="7880295" y="3740349"/>
            <a:ext cx="1263705" cy="1642309"/>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自宅</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などのラベル名と一緒にメールアドレスを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読み上げます</a:t>
            </a:r>
          </a:p>
        </p:txBody>
      </p:sp>
      <p:sp>
        <p:nvSpPr>
          <p:cNvPr id="31" name="四角形: 角を丸くする 30">
            <a:extLst>
              <a:ext uri="{FF2B5EF4-FFF2-40B4-BE49-F238E27FC236}">
                <a16:creationId xmlns:a16="http://schemas.microsoft.com/office/drawing/2014/main" id="{B01B7A67-ACA1-9DDA-CC41-B1573BF5922A}"/>
              </a:ext>
            </a:extLst>
          </p:cNvPr>
          <p:cNvSpPr/>
          <p:nvPr/>
        </p:nvSpPr>
        <p:spPr>
          <a:xfrm>
            <a:off x="5486563" y="5232130"/>
            <a:ext cx="2340000" cy="504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0993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09E7E957-734C-6C4A-4E97-C05DCB698A01}"/>
              </a:ext>
            </a:extLst>
          </p:cNvPr>
          <p:cNvPicPr>
            <a:picLocks noChangeAspect="1"/>
          </p:cNvPicPr>
          <p:nvPr/>
        </p:nvPicPr>
        <p:blipFill>
          <a:blip r:embed="rId4"/>
          <a:stretch>
            <a:fillRect/>
          </a:stretch>
        </p:blipFill>
        <p:spPr>
          <a:xfrm>
            <a:off x="5438549" y="2390131"/>
            <a:ext cx="2450804" cy="4346825"/>
          </a:xfrm>
          <a:prstGeom prst="rect">
            <a:avLst/>
          </a:prstGeom>
        </p:spPr>
      </p:pic>
      <p:pic>
        <p:nvPicPr>
          <p:cNvPr id="30" name="図 29">
            <a:extLst>
              <a:ext uri="{FF2B5EF4-FFF2-40B4-BE49-F238E27FC236}">
                <a16:creationId xmlns:a16="http://schemas.microsoft.com/office/drawing/2014/main" id="{09597C4C-7CCB-D85C-68C7-62C1967C5125}"/>
              </a:ext>
            </a:extLst>
          </p:cNvPr>
          <p:cNvPicPr>
            <a:picLocks noChangeAspect="1"/>
          </p:cNvPicPr>
          <p:nvPr/>
        </p:nvPicPr>
        <p:blipFill>
          <a:blip r:embed="rId5"/>
          <a:stretch>
            <a:fillRect/>
          </a:stretch>
        </p:blipFill>
        <p:spPr>
          <a:xfrm>
            <a:off x="1226092" y="2396228"/>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連絡先を使ったメールの送信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3" name="テキスト ボックス 22">
            <a:extLst>
              <a:ext uri="{FF2B5EF4-FFF2-40B4-BE49-F238E27FC236}">
                <a16:creationId xmlns:a16="http://schemas.microsoft.com/office/drawing/2014/main" id="{66AC7A51-FA30-CD8F-A405-061F13766CE7}"/>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メッセージ本文</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と聞こえるまでスワイプし、本文を入力します</a:t>
            </a:r>
          </a:p>
        </p:txBody>
      </p:sp>
      <p:sp>
        <p:nvSpPr>
          <p:cNvPr id="12" name="サブタイトル 2">
            <a:extLst>
              <a:ext uri="{FF2B5EF4-FFF2-40B4-BE49-F238E27FC236}">
                <a16:creationId xmlns:a16="http://schemas.microsoft.com/office/drawing/2014/main" id="{AB1C6286-2714-E30F-8253-4F05A9B3E6F6}"/>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連絡先を使ってメールを送ってみましょう</a:t>
            </a:r>
          </a:p>
        </p:txBody>
      </p:sp>
      <p:sp>
        <p:nvSpPr>
          <p:cNvPr id="25" name="テキスト ボックス 24">
            <a:extLst>
              <a:ext uri="{FF2B5EF4-FFF2-40B4-BE49-F238E27FC236}">
                <a16:creationId xmlns:a16="http://schemas.microsoft.com/office/drawing/2014/main" id="{956DA0DC-9E61-5A6F-F4FB-84366BE2A62F}"/>
              </a:ext>
            </a:extLst>
          </p:cNvPr>
          <p:cNvSpPr txBox="1"/>
          <p:nvPr/>
        </p:nvSpPr>
        <p:spPr>
          <a:xfrm>
            <a:off x="1412435" y="1512998"/>
            <a:ext cx="348295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件名を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048" name="四角形: 角を丸くする 2047">
            <a:extLst>
              <a:ext uri="{FF2B5EF4-FFF2-40B4-BE49-F238E27FC236}">
                <a16:creationId xmlns:a16="http://schemas.microsoft.com/office/drawing/2014/main" id="{93FA5FE4-A9BB-EDD1-4C01-9DF38C65CB01}"/>
              </a:ext>
            </a:extLst>
          </p:cNvPr>
          <p:cNvSpPr/>
          <p:nvPr/>
        </p:nvSpPr>
        <p:spPr>
          <a:xfrm>
            <a:off x="1278674" y="4059071"/>
            <a:ext cx="2236686" cy="3010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049" name="四角形: 角を丸くする 2048">
            <a:extLst>
              <a:ext uri="{FF2B5EF4-FFF2-40B4-BE49-F238E27FC236}">
                <a16:creationId xmlns:a16="http://schemas.microsoft.com/office/drawing/2014/main" id="{1345DA5D-AFC8-608D-6101-6E116EAC5DF2}"/>
              </a:ext>
            </a:extLst>
          </p:cNvPr>
          <p:cNvSpPr/>
          <p:nvPr/>
        </p:nvSpPr>
        <p:spPr>
          <a:xfrm>
            <a:off x="5483820" y="4360126"/>
            <a:ext cx="2340000" cy="64677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33508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7E45695A-1184-B88B-7C70-11A2151FD881}"/>
              </a:ext>
            </a:extLst>
          </p:cNvPr>
          <p:cNvPicPr>
            <a:picLocks noChangeAspect="1"/>
          </p:cNvPicPr>
          <p:nvPr/>
        </p:nvPicPr>
        <p:blipFill>
          <a:blip r:embed="rId4"/>
          <a:stretch>
            <a:fillRect/>
          </a:stretch>
        </p:blipFill>
        <p:spPr>
          <a:xfrm>
            <a:off x="3346598" y="2394626"/>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18324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706195" y="1512998"/>
            <a:ext cx="509310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タッチやスワイプで画面右上の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青い矢印の</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送信ボタンをダブルタップし、メールを送信します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連絡先を使ったメールの送信</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1-C</a:t>
            </a:r>
          </a:p>
        </p:txBody>
      </p:sp>
      <p:sp>
        <p:nvSpPr>
          <p:cNvPr id="20" name="テキスト ボックス 19">
            <a:extLst>
              <a:ext uri="{FF2B5EF4-FFF2-40B4-BE49-F238E27FC236}">
                <a16:creationId xmlns:a16="http://schemas.microsoft.com/office/drawing/2014/main" id="{DA7A7ACF-EA2D-1E39-3C10-BA95E236A619}"/>
              </a:ext>
            </a:extLst>
          </p:cNvPr>
          <p:cNvSpPr txBox="1"/>
          <p:nvPr/>
        </p:nvSpPr>
        <p:spPr>
          <a:xfrm>
            <a:off x="5815296" y="3826914"/>
            <a:ext cx="3288808" cy="2602572"/>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en-US" altLang="ja-JP" sz="1600" dirty="0" err="1">
                <a:solidFill>
                  <a:schemeClr val="accent1"/>
                </a:solidFill>
                <a:latin typeface="BIZ UDPゴシック" panose="020B0400000000000000" pitchFamily="50" charset="-128"/>
                <a:ea typeface="BIZ UDPゴシック" panose="020B0400000000000000" pitchFamily="50" charset="-128"/>
              </a:rPr>
              <a:t>VoiceOver</a:t>
            </a:r>
            <a:r>
              <a:rPr lang="ja-JP" altLang="en-US" sz="1600" dirty="0">
                <a:solidFill>
                  <a:schemeClr val="accent1"/>
                </a:solidFill>
                <a:latin typeface="BIZ UDPゴシック" panose="020B0400000000000000" pitchFamily="50" charset="-128"/>
                <a:ea typeface="BIZ UDPゴシック" panose="020B0400000000000000" pitchFamily="50" charset="-128"/>
              </a:rPr>
              <a:t>がオフであれば、</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さんの連絡先を出して</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と</a:t>
            </a: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に声をかけることで、連絡先に登録された個人の詳細情報を簡単に呼び出すことができます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必要に応じて</a:t>
            </a:r>
            <a:r>
              <a:rPr lang="en-US" altLang="ja-JP" sz="1600" dirty="0" err="1">
                <a:solidFill>
                  <a:schemeClr val="accent1"/>
                </a:solidFill>
                <a:latin typeface="BIZ UDPゴシック" panose="020B0400000000000000" pitchFamily="50" charset="-128"/>
                <a:ea typeface="BIZ UDPゴシック" panose="020B0400000000000000" pitchFamily="50" charset="-128"/>
              </a:rPr>
              <a:t>VoiceOver</a:t>
            </a:r>
            <a:r>
              <a:rPr lang="ja-JP" altLang="en-US" sz="1600" dirty="0">
                <a:solidFill>
                  <a:schemeClr val="accent1"/>
                </a:solidFill>
                <a:latin typeface="BIZ UDPゴシック" panose="020B0400000000000000" pitchFamily="50" charset="-128"/>
                <a:ea typeface="BIZ UDPゴシック" panose="020B0400000000000000" pitchFamily="50" charset="-128"/>
              </a:rPr>
              <a:t>のオンとオフを切り替えられると便利な場面があります</a:t>
            </a:r>
          </a:p>
        </p:txBody>
      </p:sp>
      <p:sp>
        <p:nvSpPr>
          <p:cNvPr id="12" name="サブタイトル 2">
            <a:extLst>
              <a:ext uri="{FF2B5EF4-FFF2-40B4-BE49-F238E27FC236}">
                <a16:creationId xmlns:a16="http://schemas.microsoft.com/office/drawing/2014/main" id="{9B2F49DB-E3F0-AEF2-B878-275A989B2EE1}"/>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連絡先を使ってメールを送ってみましょう</a:t>
            </a:r>
          </a:p>
        </p:txBody>
      </p:sp>
      <p:sp>
        <p:nvSpPr>
          <p:cNvPr id="24" name="四角形: 角を丸くする 23">
            <a:extLst>
              <a:ext uri="{FF2B5EF4-FFF2-40B4-BE49-F238E27FC236}">
                <a16:creationId xmlns:a16="http://schemas.microsoft.com/office/drawing/2014/main" id="{5BCF499E-B950-C30C-4AB7-89D22D18023E}"/>
              </a:ext>
            </a:extLst>
          </p:cNvPr>
          <p:cNvSpPr/>
          <p:nvPr/>
        </p:nvSpPr>
        <p:spPr>
          <a:xfrm>
            <a:off x="5361156" y="3019933"/>
            <a:ext cx="337117" cy="324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7324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07A5F914-B165-C6AC-D53C-8BD050102634}"/>
              </a:ext>
            </a:extLst>
          </p:cNvPr>
          <p:cNvPicPr>
            <a:picLocks noChangeAspect="1"/>
          </p:cNvPicPr>
          <p:nvPr/>
        </p:nvPicPr>
        <p:blipFill>
          <a:blip r:embed="rId4"/>
          <a:stretch>
            <a:fillRect/>
          </a:stretch>
        </p:blipFill>
        <p:spPr>
          <a:xfrm>
            <a:off x="5437517" y="2401801"/>
            <a:ext cx="2456901" cy="4346825"/>
          </a:xfrm>
          <a:prstGeom prst="rect">
            <a:avLst/>
          </a:prstGeom>
        </p:spPr>
      </p:pic>
      <p:pic>
        <p:nvPicPr>
          <p:cNvPr id="24" name="Picture 2">
            <a:extLst>
              <a:ext uri="{FF2B5EF4-FFF2-40B4-BE49-F238E27FC236}">
                <a16:creationId xmlns:a16="http://schemas.microsoft.com/office/drawing/2014/main" id="{1EB03A90-91F2-43B9-B8FC-D4B8E1DA3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116055"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画面右下の新規作成ボタンをダブルタップします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メールアプリを使ったメールの送信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23" name="テキスト ボックス 22">
            <a:extLst>
              <a:ext uri="{FF2B5EF4-FFF2-40B4-BE49-F238E27FC236}">
                <a16:creationId xmlns:a16="http://schemas.microsoft.com/office/drawing/2014/main" id="{81FECAEA-9D67-0B95-B760-52032C0A999B}"/>
              </a:ext>
            </a:extLst>
          </p:cNvPr>
          <p:cNvSpPr txBox="1"/>
          <p:nvPr/>
        </p:nvSpPr>
        <p:spPr>
          <a:xfrm>
            <a:off x="3656671" y="4301120"/>
            <a:ext cx="1793030"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メールアプリはホーム画面からジェスチャー操作でも開けます</a:t>
            </a:r>
          </a:p>
        </p:txBody>
      </p:sp>
      <p:sp>
        <p:nvSpPr>
          <p:cNvPr id="12" name="サブタイトル 2">
            <a:extLst>
              <a:ext uri="{FF2B5EF4-FFF2-40B4-BE49-F238E27FC236}">
                <a16:creationId xmlns:a16="http://schemas.microsoft.com/office/drawing/2014/main" id="{3EB4339A-43FF-125C-45BC-017C7247B886}"/>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メールアプリを使ってメールを送ってみましょう</a:t>
            </a:r>
          </a:p>
        </p:txBody>
      </p:sp>
      <p:sp>
        <p:nvSpPr>
          <p:cNvPr id="27" name="四角形: 角を丸くする 26">
            <a:extLst>
              <a:ext uri="{FF2B5EF4-FFF2-40B4-BE49-F238E27FC236}">
                <a16:creationId xmlns:a16="http://schemas.microsoft.com/office/drawing/2014/main" id="{B166FB21-1C81-E9B7-7E93-8F549FFECF4D}"/>
              </a:ext>
            </a:extLst>
          </p:cNvPr>
          <p:cNvSpPr/>
          <p:nvPr/>
        </p:nvSpPr>
        <p:spPr>
          <a:xfrm>
            <a:off x="7519755" y="6413743"/>
            <a:ext cx="337117" cy="324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4145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815DDAE-3692-D247-D943-5B0B26CF9A1F}"/>
              </a:ext>
            </a:extLst>
          </p:cNvPr>
          <p:cNvPicPr>
            <a:picLocks noChangeAspect="1"/>
          </p:cNvPicPr>
          <p:nvPr/>
        </p:nvPicPr>
        <p:blipFill>
          <a:blip r:embed="rId4"/>
          <a:stretch>
            <a:fillRect/>
          </a:stretch>
        </p:blipFill>
        <p:spPr>
          <a:xfrm>
            <a:off x="3346598" y="2388529"/>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4" name="タイトル 1">
            <a:extLst>
              <a:ext uri="{FF2B5EF4-FFF2-40B4-BE49-F238E27FC236}">
                <a16:creationId xmlns:a16="http://schemas.microsoft.com/office/drawing/2014/main" id="{B41D34BF-6294-F58D-28E1-07DA2236DD37}"/>
              </a:ext>
            </a:extLst>
          </p:cNvPr>
          <p:cNvSpPr>
            <a:spLocks noGrp="1"/>
          </p:cNvSpPr>
          <p:nvPr>
            <p:ph type="ctrTitle"/>
          </p:nvPr>
        </p:nvSpPr>
        <p:spPr>
          <a:xfrm>
            <a:off x="1392691" y="220736"/>
            <a:ext cx="7576708" cy="486326"/>
          </a:xfrm>
        </p:spPr>
        <p:txBody>
          <a:bodyPr vert="horz">
            <a:noAutofit/>
          </a:bodyPr>
          <a:lstStyle/>
          <a:p>
            <a:r>
              <a:rPr lang="ja-JP" altLang="en-US" dirty="0"/>
              <a:t>メールアプリを使ったメールの送信</a:t>
            </a:r>
          </a:p>
        </p:txBody>
      </p:sp>
      <p:sp>
        <p:nvSpPr>
          <p:cNvPr id="5" name="タイトル 1">
            <a:extLst>
              <a:ext uri="{FF2B5EF4-FFF2-40B4-BE49-F238E27FC236}">
                <a16:creationId xmlns:a16="http://schemas.microsoft.com/office/drawing/2014/main" id="{2A3D14CC-D2AE-EE09-5D1F-6607B87705E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6" name="サブタイトル 2">
            <a:extLst>
              <a:ext uri="{FF2B5EF4-FFF2-40B4-BE49-F238E27FC236}">
                <a16:creationId xmlns:a16="http://schemas.microsoft.com/office/drawing/2014/main" id="{E4F229C1-290F-9596-810F-BB96D39DA9D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メールアプリを使ってメールを送ってみましょう</a:t>
            </a:r>
          </a:p>
        </p:txBody>
      </p:sp>
      <p:sp>
        <p:nvSpPr>
          <p:cNvPr id="19" name="テキスト ボックス 18">
            <a:extLst>
              <a:ext uri="{FF2B5EF4-FFF2-40B4-BE49-F238E27FC236}">
                <a16:creationId xmlns:a16="http://schemas.microsoft.com/office/drawing/2014/main" id="{7352D2C9-1DC0-C628-6C82-3477E67A89E4}"/>
              </a:ext>
            </a:extLst>
          </p:cNvPr>
          <p:cNvSpPr txBox="1"/>
          <p:nvPr/>
        </p:nvSpPr>
        <p:spPr>
          <a:xfrm>
            <a:off x="3230301" y="1512998"/>
            <a:ext cx="3449278" cy="755720"/>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宛先を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送る相手の名前を入力します</a:t>
            </a:r>
          </a:p>
        </p:txBody>
      </p:sp>
      <p:sp>
        <p:nvSpPr>
          <p:cNvPr id="22" name="テキスト ボックス 21">
            <a:extLst>
              <a:ext uri="{FF2B5EF4-FFF2-40B4-BE49-F238E27FC236}">
                <a16:creationId xmlns:a16="http://schemas.microsoft.com/office/drawing/2014/main" id="{23C9FC1D-5BDF-8095-69B9-CE87DBC7AC06}"/>
              </a:ext>
            </a:extLst>
          </p:cNvPr>
          <p:cNvSpPr txBox="1"/>
          <p:nvPr/>
        </p:nvSpPr>
        <p:spPr>
          <a:xfrm>
            <a:off x="27073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93E58763-9144-791A-BD0E-48DA2C099A76}"/>
              </a:ext>
            </a:extLst>
          </p:cNvPr>
          <p:cNvSpPr txBox="1"/>
          <p:nvPr/>
        </p:nvSpPr>
        <p:spPr>
          <a:xfrm>
            <a:off x="5936335" y="3707914"/>
            <a:ext cx="3033064" cy="1475917"/>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連絡先に登録済の方で</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あれば、宛先入力時に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登録名の一部を書くだけで宛先の候補が表示されます</a:t>
            </a:r>
          </a:p>
        </p:txBody>
      </p:sp>
      <p:sp>
        <p:nvSpPr>
          <p:cNvPr id="7" name="四角形: 角を丸くする 6">
            <a:extLst>
              <a:ext uri="{FF2B5EF4-FFF2-40B4-BE49-F238E27FC236}">
                <a16:creationId xmlns:a16="http://schemas.microsoft.com/office/drawing/2014/main" id="{8E624D7D-99C7-8CA0-7DA0-9AB2539A8ECE}"/>
              </a:ext>
            </a:extLst>
          </p:cNvPr>
          <p:cNvSpPr/>
          <p:nvPr/>
        </p:nvSpPr>
        <p:spPr>
          <a:xfrm>
            <a:off x="3401617" y="3416965"/>
            <a:ext cx="1621325" cy="29094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9118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B5E5584C-B88E-EBFE-A0F6-3F04AA991F52}"/>
              </a:ext>
            </a:extLst>
          </p:cNvPr>
          <p:cNvSpPr/>
          <p:nvPr/>
        </p:nvSpPr>
        <p:spPr>
          <a:xfrm>
            <a:off x="1871664" y="1714096"/>
            <a:ext cx="675592"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１．メールの使い方</a:t>
            </a:r>
          </a:p>
        </p:txBody>
      </p:sp>
      <p:sp>
        <p:nvSpPr>
          <p:cNvPr id="6" name="正方形/長方形 5">
            <a:extLst>
              <a:ext uri="{FF2B5EF4-FFF2-40B4-BE49-F238E27FC236}">
                <a16:creationId xmlns:a16="http://schemas.microsoft.com/office/drawing/2014/main" id="{30F637B7-6069-2C77-5D0A-B92967270A7C}"/>
              </a:ext>
            </a:extLst>
          </p:cNvPr>
          <p:cNvSpPr/>
          <p:nvPr/>
        </p:nvSpPr>
        <p:spPr>
          <a:xfrm>
            <a:off x="2547256" y="1714096"/>
            <a:ext cx="6229226"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iCloud</a:t>
            </a:r>
            <a:r>
              <a:rPr lang="ja-JP" altLang="en-US" dirty="0">
                <a:ln w="0"/>
                <a:solidFill>
                  <a:prstClr val="black"/>
                </a:solidFill>
                <a:latin typeface="BIZ UDPゴシック" panose="020B0400000000000000" pitchFamily="50" charset="-128"/>
                <a:ea typeface="BIZ UDPゴシック" panose="020B0400000000000000" pitchFamily="50" charset="-128"/>
              </a:rPr>
              <a:t>メールの特徴とメリット</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を使ったメールの送信</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連絡先を使ったメールの送信</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メールアプリを使ったメールの送信</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受信メールの閲覧</a:t>
            </a:r>
            <a:r>
              <a:rPr lang="en-US" altLang="ja-JP" dirty="0">
                <a:ln w="0"/>
                <a:solidFill>
                  <a:prstClr val="black"/>
                </a:solidFill>
                <a:latin typeface="BIZ UDPゴシック" panose="020B0400000000000000" pitchFamily="50" charset="-128"/>
                <a:ea typeface="BIZ UDPゴシック" panose="020B0400000000000000" pitchFamily="50" charset="-128"/>
              </a:rPr>
              <a:t>………………………………………P21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作成中のメールの破棄</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メールの返信</a:t>
            </a:r>
            <a:r>
              <a:rPr lang="en-US" altLang="ja-JP" dirty="0">
                <a:ln w="0"/>
                <a:solidFill>
                  <a:prstClr val="black"/>
                </a:solidFill>
                <a:latin typeface="BIZ UDPゴシック" panose="020B0400000000000000" pitchFamily="50" charset="-128"/>
                <a:ea typeface="BIZ UDPゴシック" panose="020B0400000000000000" pitchFamily="50" charset="-128"/>
              </a:rPr>
              <a:t>………………………………………………P27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メールの削除</a:t>
            </a:r>
            <a:r>
              <a:rPr lang="en-US" altLang="ja-JP" dirty="0">
                <a:ln w="0"/>
                <a:solidFill>
                  <a:prstClr val="black"/>
                </a:solidFill>
                <a:latin typeface="BIZ UDPゴシック" panose="020B0400000000000000" pitchFamily="50" charset="-128"/>
                <a:ea typeface="BIZ UDPゴシック" panose="020B0400000000000000" pitchFamily="50" charset="-128"/>
              </a:rPr>
              <a:t>…………………………………………P31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詐欺メールにご用心</a:t>
            </a:r>
            <a:r>
              <a:rPr lang="en-US" altLang="ja-JP" dirty="0">
                <a:ln w="0"/>
                <a:solidFill>
                  <a:prstClr val="black"/>
                </a:solidFill>
                <a:latin typeface="BIZ UDPゴシック" panose="020B0400000000000000" pitchFamily="50" charset="-128"/>
                <a:ea typeface="BIZ UDPゴシック" panose="020B0400000000000000" pitchFamily="50" charset="-128"/>
              </a:rPr>
              <a:t>……………………………………P33</a:t>
            </a:r>
          </a:p>
        </p:txBody>
      </p:sp>
    </p:spTree>
    <p:extLst>
      <p:ext uri="{BB962C8B-B14F-4D97-AF65-F5344CB8AC3E}">
        <p14:creationId xmlns:p14="http://schemas.microsoft.com/office/powerpoint/2010/main" val="1889743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5224076-6A1A-25DE-19C3-0423D9ED1D1D}"/>
              </a:ext>
            </a:extLst>
          </p:cNvPr>
          <p:cNvPicPr>
            <a:picLocks noChangeAspect="1"/>
          </p:cNvPicPr>
          <p:nvPr/>
        </p:nvPicPr>
        <p:blipFill>
          <a:blip r:embed="rId4"/>
          <a:stretch>
            <a:fillRect/>
          </a:stretch>
        </p:blipFill>
        <p:spPr>
          <a:xfrm>
            <a:off x="3346598" y="2385466"/>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4" name="タイトル 1">
            <a:extLst>
              <a:ext uri="{FF2B5EF4-FFF2-40B4-BE49-F238E27FC236}">
                <a16:creationId xmlns:a16="http://schemas.microsoft.com/office/drawing/2014/main" id="{B41D34BF-6294-F58D-28E1-07DA2236DD37}"/>
              </a:ext>
            </a:extLst>
          </p:cNvPr>
          <p:cNvSpPr>
            <a:spLocks noGrp="1"/>
          </p:cNvSpPr>
          <p:nvPr>
            <p:ph type="ctrTitle"/>
          </p:nvPr>
        </p:nvSpPr>
        <p:spPr>
          <a:xfrm>
            <a:off x="1392691" y="220736"/>
            <a:ext cx="7576708" cy="486326"/>
          </a:xfrm>
        </p:spPr>
        <p:txBody>
          <a:bodyPr vert="horz">
            <a:noAutofit/>
          </a:bodyPr>
          <a:lstStyle/>
          <a:p>
            <a:r>
              <a:rPr lang="ja-JP" altLang="en-US" dirty="0"/>
              <a:t>メールアプリを使ったメールの送信</a:t>
            </a:r>
          </a:p>
        </p:txBody>
      </p:sp>
      <p:sp>
        <p:nvSpPr>
          <p:cNvPr id="5" name="タイトル 1">
            <a:extLst>
              <a:ext uri="{FF2B5EF4-FFF2-40B4-BE49-F238E27FC236}">
                <a16:creationId xmlns:a16="http://schemas.microsoft.com/office/drawing/2014/main" id="{2A3D14CC-D2AE-EE09-5D1F-6607B87705E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6" name="サブタイトル 2">
            <a:extLst>
              <a:ext uri="{FF2B5EF4-FFF2-40B4-BE49-F238E27FC236}">
                <a16:creationId xmlns:a16="http://schemas.microsoft.com/office/drawing/2014/main" id="{E4F229C1-290F-9596-810F-BB96D39DA9D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メールアプリを使ってメールを送ってみましょう</a:t>
            </a:r>
          </a:p>
        </p:txBody>
      </p:sp>
      <p:sp>
        <p:nvSpPr>
          <p:cNvPr id="2" name="テキスト ボックス 1">
            <a:extLst>
              <a:ext uri="{FF2B5EF4-FFF2-40B4-BE49-F238E27FC236}">
                <a16:creationId xmlns:a16="http://schemas.microsoft.com/office/drawing/2014/main" id="{4D9D1DAD-84B4-29AD-D80F-B8CF0826370E}"/>
              </a:ext>
            </a:extLst>
          </p:cNvPr>
          <p:cNvSpPr txBox="1"/>
          <p:nvPr/>
        </p:nvSpPr>
        <p:spPr>
          <a:xfrm>
            <a:off x="3230301" y="1512998"/>
            <a:ext cx="3449278"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検索候補から相手を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3" name="テキスト ボックス 2">
            <a:extLst>
              <a:ext uri="{FF2B5EF4-FFF2-40B4-BE49-F238E27FC236}">
                <a16:creationId xmlns:a16="http://schemas.microsoft.com/office/drawing/2014/main" id="{52FAC3D8-A9C3-5260-69D8-D3D067E4F27F}"/>
              </a:ext>
            </a:extLst>
          </p:cNvPr>
          <p:cNvSpPr txBox="1"/>
          <p:nvPr/>
        </p:nvSpPr>
        <p:spPr>
          <a:xfrm>
            <a:off x="27073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5B20AF66-7696-DF95-18CC-B1EF57062720}"/>
              </a:ext>
            </a:extLst>
          </p:cNvPr>
          <p:cNvSpPr txBox="1"/>
          <p:nvPr/>
        </p:nvSpPr>
        <p:spPr>
          <a:xfrm>
            <a:off x="5907373" y="3135750"/>
            <a:ext cx="3062026" cy="1475917"/>
          </a:xfrm>
          <a:prstGeom prst="rect">
            <a:avLst/>
          </a:prstGeom>
          <a:noFill/>
        </p:spPr>
        <p:txBody>
          <a:bodyPr wrap="square"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１本指で画面を上から下にスライドさせ、送信先候補を選んだら、ダブルタップして決定してください </a:t>
            </a:r>
          </a:p>
        </p:txBody>
      </p:sp>
      <p:sp>
        <p:nvSpPr>
          <p:cNvPr id="9" name="四角形: 角を丸くする 8">
            <a:extLst>
              <a:ext uri="{FF2B5EF4-FFF2-40B4-BE49-F238E27FC236}">
                <a16:creationId xmlns:a16="http://schemas.microsoft.com/office/drawing/2014/main" id="{7EBB81E7-4676-DD54-69FE-51EF87CBA7DE}"/>
              </a:ext>
            </a:extLst>
          </p:cNvPr>
          <p:cNvSpPr/>
          <p:nvPr/>
        </p:nvSpPr>
        <p:spPr>
          <a:xfrm>
            <a:off x="3412700" y="3728235"/>
            <a:ext cx="2295157" cy="29094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6601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図 4109">
            <a:extLst>
              <a:ext uri="{FF2B5EF4-FFF2-40B4-BE49-F238E27FC236}">
                <a16:creationId xmlns:a16="http://schemas.microsoft.com/office/drawing/2014/main" id="{5C03F626-5CE9-E8AC-5ED2-41C800C3757E}"/>
              </a:ext>
            </a:extLst>
          </p:cNvPr>
          <p:cNvPicPr>
            <a:picLocks noChangeAspect="1"/>
          </p:cNvPicPr>
          <p:nvPr/>
        </p:nvPicPr>
        <p:blipFill>
          <a:blip r:embed="rId4"/>
          <a:stretch>
            <a:fillRect/>
          </a:stretch>
        </p:blipFill>
        <p:spPr>
          <a:xfrm>
            <a:off x="5438684" y="2389545"/>
            <a:ext cx="2456901" cy="4340728"/>
          </a:xfrm>
          <a:prstGeom prst="rect">
            <a:avLst/>
          </a:prstGeom>
        </p:spPr>
      </p:pic>
      <p:pic>
        <p:nvPicPr>
          <p:cNvPr id="4103" name="図 4102">
            <a:extLst>
              <a:ext uri="{FF2B5EF4-FFF2-40B4-BE49-F238E27FC236}">
                <a16:creationId xmlns:a16="http://schemas.microsoft.com/office/drawing/2014/main" id="{71718976-72BF-3B1A-4FB8-F4C58F02891D}"/>
              </a:ext>
            </a:extLst>
          </p:cNvPr>
          <p:cNvPicPr>
            <a:picLocks noChangeAspect="1"/>
          </p:cNvPicPr>
          <p:nvPr/>
        </p:nvPicPr>
        <p:blipFill>
          <a:blip r:embed="rId5"/>
          <a:stretch>
            <a:fillRect/>
          </a:stretch>
        </p:blipFill>
        <p:spPr>
          <a:xfrm>
            <a:off x="1218338" y="2400562"/>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3"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メッセージ本文</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と聞こえるまでスワイプし、本文を入力します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メールアプリを使ったメールの送信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12" name="サブタイトル 2">
            <a:extLst>
              <a:ext uri="{FF2B5EF4-FFF2-40B4-BE49-F238E27FC236}">
                <a16:creationId xmlns:a16="http://schemas.microsoft.com/office/drawing/2014/main" id="{5C67B932-9F76-5BA5-C0C4-69E74782AED8}"/>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メールアプリを使ってメールを送ってみましょう</a:t>
            </a:r>
          </a:p>
        </p:txBody>
      </p:sp>
      <p:sp>
        <p:nvSpPr>
          <p:cNvPr id="4099" name="テキスト ボックス 4098">
            <a:extLst>
              <a:ext uri="{FF2B5EF4-FFF2-40B4-BE49-F238E27FC236}">
                <a16:creationId xmlns:a16="http://schemas.microsoft.com/office/drawing/2014/main" id="{E7A768C0-BEC5-0584-0A6A-2C3EC3563070}"/>
              </a:ext>
            </a:extLst>
          </p:cNvPr>
          <p:cNvSpPr txBox="1"/>
          <p:nvPr/>
        </p:nvSpPr>
        <p:spPr>
          <a:xfrm>
            <a:off x="1412435" y="1512998"/>
            <a:ext cx="348295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件名を</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4105" name="四角形: 角を丸くする 4104">
            <a:extLst>
              <a:ext uri="{FF2B5EF4-FFF2-40B4-BE49-F238E27FC236}">
                <a16:creationId xmlns:a16="http://schemas.microsoft.com/office/drawing/2014/main" id="{BF91B377-4DB3-2DEF-02EC-30B3A0F87084}"/>
              </a:ext>
            </a:extLst>
          </p:cNvPr>
          <p:cNvSpPr/>
          <p:nvPr/>
        </p:nvSpPr>
        <p:spPr>
          <a:xfrm>
            <a:off x="1278674" y="4059071"/>
            <a:ext cx="2175137" cy="3010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111" name="四角形: 角を丸くする 4110">
            <a:extLst>
              <a:ext uri="{FF2B5EF4-FFF2-40B4-BE49-F238E27FC236}">
                <a16:creationId xmlns:a16="http://schemas.microsoft.com/office/drawing/2014/main" id="{4A762010-A977-8B35-84FA-9F515A613133}"/>
              </a:ext>
            </a:extLst>
          </p:cNvPr>
          <p:cNvSpPr/>
          <p:nvPr/>
        </p:nvSpPr>
        <p:spPr>
          <a:xfrm>
            <a:off x="5483820" y="4360126"/>
            <a:ext cx="2340000" cy="64677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72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7331860-52F5-9257-5071-64695CC03D83}"/>
              </a:ext>
            </a:extLst>
          </p:cNvPr>
          <p:cNvPicPr>
            <a:picLocks noChangeAspect="1"/>
          </p:cNvPicPr>
          <p:nvPr/>
        </p:nvPicPr>
        <p:blipFill>
          <a:blip r:embed="rId4"/>
          <a:stretch>
            <a:fillRect/>
          </a:stretch>
        </p:blipFill>
        <p:spPr>
          <a:xfrm>
            <a:off x="3346598" y="2388529"/>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24" name="四角形: 角を丸くする 23">
            <a:extLst>
              <a:ext uri="{FF2B5EF4-FFF2-40B4-BE49-F238E27FC236}">
                <a16:creationId xmlns:a16="http://schemas.microsoft.com/office/drawing/2014/main" id="{5BCF499E-B950-C30C-4AB7-89D22D18023E}"/>
              </a:ext>
            </a:extLst>
          </p:cNvPr>
          <p:cNvSpPr/>
          <p:nvPr/>
        </p:nvSpPr>
        <p:spPr>
          <a:xfrm>
            <a:off x="5361156" y="3019933"/>
            <a:ext cx="337117" cy="324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B41D34BF-6294-F58D-28E1-07DA2236DD37}"/>
              </a:ext>
            </a:extLst>
          </p:cNvPr>
          <p:cNvSpPr>
            <a:spLocks noGrp="1"/>
          </p:cNvSpPr>
          <p:nvPr>
            <p:ph type="ctrTitle"/>
          </p:nvPr>
        </p:nvSpPr>
        <p:spPr>
          <a:xfrm>
            <a:off x="1392691" y="220736"/>
            <a:ext cx="7576708" cy="486326"/>
          </a:xfrm>
        </p:spPr>
        <p:txBody>
          <a:bodyPr vert="horz">
            <a:noAutofit/>
          </a:bodyPr>
          <a:lstStyle/>
          <a:p>
            <a:r>
              <a:rPr lang="ja-JP" altLang="en-US" dirty="0"/>
              <a:t>メールアプリを使ったメールの送信</a:t>
            </a:r>
          </a:p>
        </p:txBody>
      </p:sp>
      <p:sp>
        <p:nvSpPr>
          <p:cNvPr id="5" name="タイトル 1">
            <a:extLst>
              <a:ext uri="{FF2B5EF4-FFF2-40B4-BE49-F238E27FC236}">
                <a16:creationId xmlns:a16="http://schemas.microsoft.com/office/drawing/2014/main" id="{2A3D14CC-D2AE-EE09-5D1F-6607B87705EF}"/>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1-D</a:t>
            </a:r>
          </a:p>
        </p:txBody>
      </p:sp>
      <p:sp>
        <p:nvSpPr>
          <p:cNvPr id="6" name="サブタイトル 2">
            <a:extLst>
              <a:ext uri="{FF2B5EF4-FFF2-40B4-BE49-F238E27FC236}">
                <a16:creationId xmlns:a16="http://schemas.microsoft.com/office/drawing/2014/main" id="{E4F229C1-290F-9596-810F-BB96D39DA9D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メールアプリを使ってメールを送ってみましょう</a:t>
            </a:r>
          </a:p>
        </p:txBody>
      </p:sp>
      <p:sp>
        <p:nvSpPr>
          <p:cNvPr id="19" name="テキスト ボックス 18">
            <a:extLst>
              <a:ext uri="{FF2B5EF4-FFF2-40B4-BE49-F238E27FC236}">
                <a16:creationId xmlns:a16="http://schemas.microsoft.com/office/drawing/2014/main" id="{7352D2C9-1DC0-C628-6C82-3477E67A89E4}"/>
              </a:ext>
            </a:extLst>
          </p:cNvPr>
          <p:cNvSpPr txBox="1"/>
          <p:nvPr/>
        </p:nvSpPr>
        <p:spPr>
          <a:xfrm>
            <a:off x="2706195" y="1512998"/>
            <a:ext cx="509310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タッチやスワイプで画面右上の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青い矢印の</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送信ボタンをダブルタップし、メールを送信します</a:t>
            </a:r>
          </a:p>
        </p:txBody>
      </p:sp>
      <p:sp>
        <p:nvSpPr>
          <p:cNvPr id="22" name="テキスト ボックス 21">
            <a:extLst>
              <a:ext uri="{FF2B5EF4-FFF2-40B4-BE49-F238E27FC236}">
                <a16:creationId xmlns:a16="http://schemas.microsoft.com/office/drawing/2014/main" id="{23C9FC1D-5BDF-8095-69B9-CE87DBC7AC06}"/>
              </a:ext>
            </a:extLst>
          </p:cNvPr>
          <p:cNvSpPr txBox="1"/>
          <p:nvPr/>
        </p:nvSpPr>
        <p:spPr>
          <a:xfrm>
            <a:off x="218324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1207242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50126BF2-0A5F-7BE4-DE7E-C74292181C11}"/>
              </a:ext>
            </a:extLst>
          </p:cNvPr>
          <p:cNvPicPr>
            <a:picLocks noChangeAspect="1"/>
          </p:cNvPicPr>
          <p:nvPr/>
        </p:nvPicPr>
        <p:blipFill>
          <a:blip r:embed="rId4"/>
          <a:stretch>
            <a:fillRect/>
          </a:stretch>
        </p:blipFill>
        <p:spPr>
          <a:xfrm>
            <a:off x="5437517" y="2401801"/>
            <a:ext cx="2456901" cy="4346825"/>
          </a:xfrm>
          <a:prstGeom prst="rect">
            <a:avLst/>
          </a:prstGeom>
        </p:spPr>
      </p:pic>
      <p:pic>
        <p:nvPicPr>
          <p:cNvPr id="23" name="Picture 2">
            <a:extLst>
              <a:ext uri="{FF2B5EF4-FFF2-40B4-BE49-F238E27FC236}">
                <a16:creationId xmlns:a16="http://schemas.microsoft.com/office/drawing/2014/main" id="{3140BB03-90DF-06F4-5CCE-FC5A4502F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252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2"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「受信」を</a:t>
            </a: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受信メールの閲覧</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テキスト ボックス 11">
            <a:extLst>
              <a:ext uri="{FF2B5EF4-FFF2-40B4-BE49-F238E27FC236}">
                <a16:creationId xmlns:a16="http://schemas.microsoft.com/office/drawing/2014/main" id="{B0656262-5784-7588-E819-9F29C65409CE}"/>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27" name="テキスト ボックス 26">
            <a:extLst>
              <a:ext uri="{FF2B5EF4-FFF2-40B4-BE49-F238E27FC236}">
                <a16:creationId xmlns:a16="http://schemas.microsoft.com/office/drawing/2014/main" id="{4B79A817-38CD-986D-1F83-83BC298A1EA6}"/>
              </a:ext>
            </a:extLst>
          </p:cNvPr>
          <p:cNvSpPr txBox="1"/>
          <p:nvPr/>
        </p:nvSpPr>
        <p:spPr>
          <a:xfrm>
            <a:off x="3656671" y="4301120"/>
            <a:ext cx="1793030"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メールアプリはホーム画面からジェスチャー操作でも開けます</a:t>
            </a:r>
          </a:p>
        </p:txBody>
      </p:sp>
      <p:sp>
        <p:nvSpPr>
          <p:cNvPr id="21" name="サブタイトル 2">
            <a:extLst>
              <a:ext uri="{FF2B5EF4-FFF2-40B4-BE49-F238E27FC236}">
                <a16:creationId xmlns:a16="http://schemas.microsoft.com/office/drawing/2014/main" id="{262020A6-2ECD-3474-7365-9CE28419802D}"/>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受信メールを閲覧してみましょう</a:t>
            </a:r>
          </a:p>
        </p:txBody>
      </p:sp>
      <p:sp>
        <p:nvSpPr>
          <p:cNvPr id="25" name="四角形: 角を丸くする 24">
            <a:extLst>
              <a:ext uri="{FF2B5EF4-FFF2-40B4-BE49-F238E27FC236}">
                <a16:creationId xmlns:a16="http://schemas.microsoft.com/office/drawing/2014/main" id="{799939D5-0F9D-CB7E-2C98-63E3D90F8642}"/>
              </a:ext>
            </a:extLst>
          </p:cNvPr>
          <p:cNvSpPr/>
          <p:nvPr/>
        </p:nvSpPr>
        <p:spPr>
          <a:xfrm>
            <a:off x="5529714" y="3125582"/>
            <a:ext cx="2270228" cy="324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8074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720ABB2-F411-FB62-DD37-9425CB45E911}"/>
              </a:ext>
            </a:extLst>
          </p:cNvPr>
          <p:cNvPicPr>
            <a:picLocks noChangeAspect="1"/>
          </p:cNvPicPr>
          <p:nvPr/>
        </p:nvPicPr>
        <p:blipFill>
          <a:blip r:embed="rId4"/>
          <a:stretch>
            <a:fillRect/>
          </a:stretch>
        </p:blipFill>
        <p:spPr>
          <a:xfrm>
            <a:off x="3342877" y="2402454"/>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229412"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752362" y="1512998"/>
            <a:ext cx="395323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右スワイプで表示したいメールを探し、ダブルタップします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受信メールの閲覧</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2" name="サブタイトル 2">
            <a:extLst>
              <a:ext uri="{FF2B5EF4-FFF2-40B4-BE49-F238E27FC236}">
                <a16:creationId xmlns:a16="http://schemas.microsoft.com/office/drawing/2014/main" id="{DE11DF1F-818E-F568-BF47-D037E283AA90}"/>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受信メールを閲覧してみましょう</a:t>
            </a:r>
          </a:p>
        </p:txBody>
      </p:sp>
      <p:sp>
        <p:nvSpPr>
          <p:cNvPr id="4" name="四角形: 角を丸くする 3">
            <a:extLst>
              <a:ext uri="{FF2B5EF4-FFF2-40B4-BE49-F238E27FC236}">
                <a16:creationId xmlns:a16="http://schemas.microsoft.com/office/drawing/2014/main" id="{B53484DA-B5E5-79EF-5556-0FAE867E771D}"/>
              </a:ext>
            </a:extLst>
          </p:cNvPr>
          <p:cNvSpPr/>
          <p:nvPr/>
        </p:nvSpPr>
        <p:spPr>
          <a:xfrm>
            <a:off x="3368998" y="3455479"/>
            <a:ext cx="2386808" cy="62589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92671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7E7EE891-6F0C-01E6-358A-5E802195BE9A}"/>
              </a:ext>
            </a:extLst>
          </p:cNvPr>
          <p:cNvPicPr>
            <a:picLocks noChangeAspect="1"/>
          </p:cNvPicPr>
          <p:nvPr/>
        </p:nvPicPr>
        <p:blipFill>
          <a:blip r:embed="rId4"/>
          <a:stretch>
            <a:fillRect/>
          </a:stretch>
        </p:blipFill>
        <p:spPr>
          <a:xfrm>
            <a:off x="3346598" y="2400790"/>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229412"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752362" y="1512998"/>
            <a:ext cx="395323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メール本文表示後、２本指で上から下にスワイプすると全文を読み上げます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受信メールの閲覧</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19" name="テキスト ボックス 18">
            <a:extLst>
              <a:ext uri="{FF2B5EF4-FFF2-40B4-BE49-F238E27FC236}">
                <a16:creationId xmlns:a16="http://schemas.microsoft.com/office/drawing/2014/main" id="{2B31915D-8FC2-B0C8-7549-80EBA67092AD}"/>
              </a:ext>
            </a:extLst>
          </p:cNvPr>
          <p:cNvSpPr txBox="1"/>
          <p:nvPr/>
        </p:nvSpPr>
        <p:spPr>
          <a:xfrm>
            <a:off x="5994770" y="2487778"/>
            <a:ext cx="2909153" cy="4203010"/>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メールアプリ起動時に最初に表示されるページは受信ボックスとは限りません</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メールボックスが表示されている場合はタッチやスワイプで見出しの次にある受信を選び、ダブルタップして受信ボックスを表示してください</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メール本文が表示されている場合は、タッチやスワイプで左上の戻るボタンを選び、ダブルタップして受信ボックスを表示してください</a:t>
            </a:r>
          </a:p>
        </p:txBody>
      </p:sp>
      <p:sp>
        <p:nvSpPr>
          <p:cNvPr id="12" name="サブタイトル 2">
            <a:extLst>
              <a:ext uri="{FF2B5EF4-FFF2-40B4-BE49-F238E27FC236}">
                <a16:creationId xmlns:a16="http://schemas.microsoft.com/office/drawing/2014/main" id="{DE11DF1F-818E-F568-BF47-D037E283AA90}"/>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受信メールを閲覧してみましょう</a:t>
            </a:r>
          </a:p>
        </p:txBody>
      </p:sp>
      <p:sp>
        <p:nvSpPr>
          <p:cNvPr id="24" name="四角形: 角を丸くする 23">
            <a:extLst>
              <a:ext uri="{FF2B5EF4-FFF2-40B4-BE49-F238E27FC236}">
                <a16:creationId xmlns:a16="http://schemas.microsoft.com/office/drawing/2014/main" id="{ACF8D2BF-1891-3063-D106-D0B712B080B7}"/>
              </a:ext>
            </a:extLst>
          </p:cNvPr>
          <p:cNvSpPr/>
          <p:nvPr/>
        </p:nvSpPr>
        <p:spPr>
          <a:xfrm>
            <a:off x="3248383" y="3272010"/>
            <a:ext cx="2617593" cy="307370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5" name="矢印: 下 24">
            <a:extLst>
              <a:ext uri="{FF2B5EF4-FFF2-40B4-BE49-F238E27FC236}">
                <a16:creationId xmlns:a16="http://schemas.microsoft.com/office/drawing/2014/main" id="{E9F2D4C4-7D84-70BC-10BB-CCC5F1FC8267}"/>
              </a:ext>
            </a:extLst>
          </p:cNvPr>
          <p:cNvSpPr/>
          <p:nvPr/>
        </p:nvSpPr>
        <p:spPr>
          <a:xfrm>
            <a:off x="4064626" y="2992634"/>
            <a:ext cx="1014748" cy="2806159"/>
          </a:xfrm>
          <a:prstGeom prst="downArrow">
            <a:avLst/>
          </a:prstGeom>
          <a:solidFill>
            <a:srgbClr val="FFFFFF">
              <a:alpha val="69804"/>
            </a:srgbClr>
          </a:solidFill>
          <a:ln w="28575">
            <a:solidFill>
              <a:srgbClr val="FF33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8338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作成中のメールの破棄</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23" name="サブタイトル 2">
            <a:extLst>
              <a:ext uri="{FF2B5EF4-FFF2-40B4-BE49-F238E27FC236}">
                <a16:creationId xmlns:a16="http://schemas.microsoft.com/office/drawing/2014/main" id="{4CA016C3-ECA4-F02C-EC3E-78469D2A501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作成中のメールを破棄する方法です</a:t>
            </a:r>
          </a:p>
        </p:txBody>
      </p:sp>
      <p:sp>
        <p:nvSpPr>
          <p:cNvPr id="4" name="サブタイトル 2">
            <a:extLst>
              <a:ext uri="{FF2B5EF4-FFF2-40B4-BE49-F238E27FC236}">
                <a16:creationId xmlns:a16="http://schemas.microsoft.com/office/drawing/2014/main" id="{ED851650-5456-8E0D-94D9-10617BE143D5}"/>
              </a:ext>
            </a:extLst>
          </p:cNvPr>
          <p:cNvSpPr txBox="1">
            <a:spLocks/>
          </p:cNvSpPr>
          <p:nvPr/>
        </p:nvSpPr>
        <p:spPr>
          <a:xfrm>
            <a:off x="229463" y="2792321"/>
            <a:ext cx="8685073" cy="1569210"/>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ja-JP" altLang="en-US" dirty="0"/>
              <a:t>メールを作成中に最初からやり直したいという時などには、下記の方法で作成中のメールを破棄することが可能です。</a:t>
            </a:r>
            <a:r>
              <a:rPr lang="en-US" altLang="ja-JP" dirty="0"/>
              <a:t>Siri</a:t>
            </a:r>
            <a:r>
              <a:rPr lang="ja-JP" altLang="en-US" dirty="0"/>
              <a:t>によるメール送信以外はすべて同じ方法になります。</a:t>
            </a:r>
          </a:p>
        </p:txBody>
      </p:sp>
    </p:spTree>
    <p:extLst>
      <p:ext uri="{BB962C8B-B14F-4D97-AF65-F5344CB8AC3E}">
        <p14:creationId xmlns:p14="http://schemas.microsoft.com/office/powerpoint/2010/main" val="1170680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044956-454F-FABC-56FC-F3098144EA19}"/>
              </a:ext>
            </a:extLst>
          </p:cNvPr>
          <p:cNvPicPr>
            <a:picLocks noChangeAspect="1"/>
          </p:cNvPicPr>
          <p:nvPr/>
        </p:nvPicPr>
        <p:blipFill>
          <a:blip r:embed="rId4"/>
          <a:stretch>
            <a:fillRect/>
          </a:stretch>
        </p:blipFill>
        <p:spPr>
          <a:xfrm>
            <a:off x="3346598" y="2379369"/>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作成中のメールの破棄</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23" name="サブタイトル 2">
            <a:extLst>
              <a:ext uri="{FF2B5EF4-FFF2-40B4-BE49-F238E27FC236}">
                <a16:creationId xmlns:a16="http://schemas.microsoft.com/office/drawing/2014/main" id="{4CA016C3-ECA4-F02C-EC3E-78469D2A501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作成中のメールを破棄する方法です</a:t>
            </a:r>
          </a:p>
        </p:txBody>
      </p:sp>
      <p:sp>
        <p:nvSpPr>
          <p:cNvPr id="3" name="テキスト ボックス 2">
            <a:extLst>
              <a:ext uri="{FF2B5EF4-FFF2-40B4-BE49-F238E27FC236}">
                <a16:creationId xmlns:a16="http://schemas.microsoft.com/office/drawing/2014/main" id="{0744D1C9-BADD-9786-3186-89348BAFB2D4}"/>
              </a:ext>
            </a:extLst>
          </p:cNvPr>
          <p:cNvSpPr txBox="1"/>
          <p:nvPr/>
        </p:nvSpPr>
        <p:spPr>
          <a:xfrm>
            <a:off x="3230301" y="1512998"/>
            <a:ext cx="363885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メール作成画面左上にある</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キャンセル</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4" name="テキスト ボックス 3">
            <a:extLst>
              <a:ext uri="{FF2B5EF4-FFF2-40B4-BE49-F238E27FC236}">
                <a16:creationId xmlns:a16="http://schemas.microsoft.com/office/drawing/2014/main" id="{827AA68B-DFD2-3CF7-8F97-8B4322FE13B3}"/>
              </a:ext>
            </a:extLst>
          </p:cNvPr>
          <p:cNvSpPr txBox="1"/>
          <p:nvPr/>
        </p:nvSpPr>
        <p:spPr>
          <a:xfrm>
            <a:off x="27073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6" name="四角形: 角を丸くする 5">
            <a:extLst>
              <a:ext uri="{FF2B5EF4-FFF2-40B4-BE49-F238E27FC236}">
                <a16:creationId xmlns:a16="http://schemas.microsoft.com/office/drawing/2014/main" id="{11819065-9D8D-7DDB-3285-DAF4D8CC1AE5}"/>
              </a:ext>
            </a:extLst>
          </p:cNvPr>
          <p:cNvSpPr/>
          <p:nvPr/>
        </p:nvSpPr>
        <p:spPr>
          <a:xfrm>
            <a:off x="3274220" y="2701560"/>
            <a:ext cx="867973" cy="23475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4483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C77C2F-7862-0C99-988B-4CB9E96754D4}"/>
              </a:ext>
            </a:extLst>
          </p:cNvPr>
          <p:cNvPicPr>
            <a:picLocks noChangeAspect="1"/>
          </p:cNvPicPr>
          <p:nvPr/>
        </p:nvPicPr>
        <p:blipFill>
          <a:blip r:embed="rId4"/>
          <a:stretch>
            <a:fillRect/>
          </a:stretch>
        </p:blipFill>
        <p:spPr>
          <a:xfrm>
            <a:off x="3346598" y="2379369"/>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作成中のメールの破棄</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23" name="サブタイトル 2">
            <a:extLst>
              <a:ext uri="{FF2B5EF4-FFF2-40B4-BE49-F238E27FC236}">
                <a16:creationId xmlns:a16="http://schemas.microsoft.com/office/drawing/2014/main" id="{4CA016C3-ECA4-F02C-EC3E-78469D2A5019}"/>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作成中のメールを破棄する方法です</a:t>
            </a:r>
          </a:p>
        </p:txBody>
      </p:sp>
      <p:sp>
        <p:nvSpPr>
          <p:cNvPr id="3" name="テキスト ボックス 2">
            <a:extLst>
              <a:ext uri="{FF2B5EF4-FFF2-40B4-BE49-F238E27FC236}">
                <a16:creationId xmlns:a16="http://schemas.microsoft.com/office/drawing/2014/main" id="{EA6FD0C4-ECCC-3721-0171-CCB5D7E7709A}"/>
              </a:ext>
            </a:extLst>
          </p:cNvPr>
          <p:cNvSpPr txBox="1"/>
          <p:nvPr/>
        </p:nvSpPr>
        <p:spPr>
          <a:xfrm>
            <a:off x="3230301" y="1512998"/>
            <a:ext cx="3449278"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下書きを削除</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と聞こえたら、</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ダブルタップします</a:t>
            </a:r>
          </a:p>
        </p:txBody>
      </p:sp>
      <p:sp>
        <p:nvSpPr>
          <p:cNvPr id="4" name="テキスト ボックス 3">
            <a:extLst>
              <a:ext uri="{FF2B5EF4-FFF2-40B4-BE49-F238E27FC236}">
                <a16:creationId xmlns:a16="http://schemas.microsoft.com/office/drawing/2014/main" id="{B21D794D-0AC5-2E33-A133-8E0F16591858}"/>
              </a:ext>
            </a:extLst>
          </p:cNvPr>
          <p:cNvSpPr txBox="1"/>
          <p:nvPr/>
        </p:nvSpPr>
        <p:spPr>
          <a:xfrm>
            <a:off x="2707351"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5" name="テキスト ボックス 4">
            <a:extLst>
              <a:ext uri="{FF2B5EF4-FFF2-40B4-BE49-F238E27FC236}">
                <a16:creationId xmlns:a16="http://schemas.microsoft.com/office/drawing/2014/main" id="{5091F531-0DAE-CAA1-B9BF-C13A3268AC37}"/>
              </a:ext>
            </a:extLst>
          </p:cNvPr>
          <p:cNvSpPr txBox="1"/>
          <p:nvPr/>
        </p:nvSpPr>
        <p:spPr>
          <a:xfrm>
            <a:off x="5912275" y="2875754"/>
            <a:ext cx="3189250" cy="2556213"/>
          </a:xfrm>
          <a:prstGeom prst="rect">
            <a:avLst/>
          </a:prstGeom>
          <a:noFill/>
        </p:spPr>
        <p:txBody>
          <a:bodyPr wrap="square" lIns="0" rIns="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en-US" altLang="ja-JP" dirty="0" err="1">
                <a:solidFill>
                  <a:schemeClr val="accent1"/>
                </a:solidFill>
                <a:latin typeface="BIZ UDPゴシック" panose="020B0400000000000000" pitchFamily="50" charset="-128"/>
                <a:ea typeface="BIZ UDPゴシック" panose="020B0400000000000000" pitchFamily="50" charset="-128"/>
              </a:rPr>
              <a:t>VoiceOver</a:t>
            </a:r>
            <a:r>
              <a:rPr lang="ja-JP" altLang="en-US" dirty="0">
                <a:solidFill>
                  <a:schemeClr val="accent1"/>
                </a:solidFill>
                <a:latin typeface="BIZ UDPゴシック" panose="020B0400000000000000" pitchFamily="50" charset="-128"/>
                <a:ea typeface="BIZ UDPゴシック" panose="020B0400000000000000" pitchFamily="50" charset="-128"/>
              </a:rPr>
              <a:t>使用時に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メールの破棄をせずにメール</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アプリをアップスイッチャーから閉じると、下書きに書きかけのメールが残るため、やり直す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場合はできるだけメールの破棄を行うことをおすすめします</a:t>
            </a:r>
          </a:p>
        </p:txBody>
      </p:sp>
      <p:sp>
        <p:nvSpPr>
          <p:cNvPr id="7" name="四角形: 角を丸くする 6">
            <a:extLst>
              <a:ext uri="{FF2B5EF4-FFF2-40B4-BE49-F238E27FC236}">
                <a16:creationId xmlns:a16="http://schemas.microsoft.com/office/drawing/2014/main" id="{0F626075-298B-E831-C651-0C24143F6203}"/>
              </a:ext>
            </a:extLst>
          </p:cNvPr>
          <p:cNvSpPr/>
          <p:nvPr/>
        </p:nvSpPr>
        <p:spPr>
          <a:xfrm>
            <a:off x="3381641" y="5453610"/>
            <a:ext cx="2376000" cy="48168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8534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F643617-AB2E-C14E-A834-0F29030DB2B1}"/>
              </a:ext>
            </a:extLst>
          </p:cNvPr>
          <p:cNvPicPr>
            <a:picLocks noChangeAspect="1"/>
          </p:cNvPicPr>
          <p:nvPr/>
        </p:nvPicPr>
        <p:blipFill>
          <a:blip r:embed="rId4"/>
          <a:stretch>
            <a:fillRect/>
          </a:stretch>
        </p:blipFill>
        <p:spPr>
          <a:xfrm>
            <a:off x="1234994" y="2396228"/>
            <a:ext cx="2456901" cy="4340728"/>
          </a:xfrm>
          <a:prstGeom prst="rect">
            <a:avLst/>
          </a:prstGeom>
        </p:spPr>
      </p:pic>
      <p:pic>
        <p:nvPicPr>
          <p:cNvPr id="6" name="図 5">
            <a:extLst>
              <a:ext uri="{FF2B5EF4-FFF2-40B4-BE49-F238E27FC236}">
                <a16:creationId xmlns:a16="http://schemas.microsoft.com/office/drawing/2014/main" id="{89C76F09-B38B-BE3C-AD1B-CFAC5ECB2983}"/>
              </a:ext>
            </a:extLst>
          </p:cNvPr>
          <p:cNvPicPr>
            <a:picLocks noChangeAspect="1"/>
          </p:cNvPicPr>
          <p:nvPr/>
        </p:nvPicPr>
        <p:blipFill>
          <a:blip r:embed="rId4"/>
          <a:stretch>
            <a:fillRect/>
          </a:stretch>
        </p:blipFill>
        <p:spPr>
          <a:xfrm>
            <a:off x="5419676" y="2396228"/>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826190"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返信したいメール本文を表示させます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画面下部中央付近の</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その他の</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操作</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メールの返信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23" name="サブタイトル 2">
            <a:extLst>
              <a:ext uri="{FF2B5EF4-FFF2-40B4-BE49-F238E27FC236}">
                <a16:creationId xmlns:a16="http://schemas.microsoft.com/office/drawing/2014/main" id="{151B23A2-5DB3-2A9A-A812-D3590F2424C1}"/>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メールに返信してみましょう</a:t>
            </a:r>
          </a:p>
        </p:txBody>
      </p:sp>
      <p:sp>
        <p:nvSpPr>
          <p:cNvPr id="3" name="正方形/長方形 2">
            <a:extLst>
              <a:ext uri="{FF2B5EF4-FFF2-40B4-BE49-F238E27FC236}">
                <a16:creationId xmlns:a16="http://schemas.microsoft.com/office/drawing/2014/main" id="{8CFE2015-C96E-E03D-6874-6FB5842098BA}"/>
              </a:ext>
            </a:extLst>
          </p:cNvPr>
          <p:cNvSpPr/>
          <p:nvPr/>
        </p:nvSpPr>
        <p:spPr>
          <a:xfrm>
            <a:off x="1401419" y="2566520"/>
            <a:ext cx="295178" cy="18769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F40BF7E-2489-61E3-8BD7-4DDB96227A57}"/>
              </a:ext>
            </a:extLst>
          </p:cNvPr>
          <p:cNvSpPr/>
          <p:nvPr/>
        </p:nvSpPr>
        <p:spPr>
          <a:xfrm>
            <a:off x="6814684" y="6463603"/>
            <a:ext cx="306880" cy="24084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2248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メールの使い方</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40D38DAC-004D-9C9B-8C04-19C472F08858}"/>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685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D32AA9E-EAAD-72F1-7097-9E96FBD74494}"/>
              </a:ext>
            </a:extLst>
          </p:cNvPr>
          <p:cNvPicPr>
            <a:picLocks noChangeAspect="1"/>
          </p:cNvPicPr>
          <p:nvPr/>
        </p:nvPicPr>
        <p:blipFill>
          <a:blip r:embed="rId4"/>
          <a:stretch>
            <a:fillRect/>
          </a:stretch>
        </p:blipFill>
        <p:spPr>
          <a:xfrm>
            <a:off x="3346598" y="2395834"/>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メールの返信</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12" name="サブタイトル 2">
            <a:extLst>
              <a:ext uri="{FF2B5EF4-FFF2-40B4-BE49-F238E27FC236}">
                <a16:creationId xmlns:a16="http://schemas.microsoft.com/office/drawing/2014/main" id="{2540FC14-E8E9-94DB-1861-7EEA067B2415}"/>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を使ってメールに返信してみましょう</a:t>
            </a:r>
          </a:p>
        </p:txBody>
      </p:sp>
      <p:sp>
        <p:nvSpPr>
          <p:cNvPr id="30" name="テキスト ボックス 29">
            <a:extLst>
              <a:ext uri="{FF2B5EF4-FFF2-40B4-BE49-F238E27FC236}">
                <a16:creationId xmlns:a16="http://schemas.microsoft.com/office/drawing/2014/main" id="{6636918B-2EA1-47DF-9DD5-D2ADA315964B}"/>
              </a:ext>
            </a:extLst>
          </p:cNvPr>
          <p:cNvSpPr txBox="1"/>
          <p:nvPr/>
        </p:nvSpPr>
        <p:spPr>
          <a:xfrm>
            <a:off x="2706195" y="1512998"/>
            <a:ext cx="509310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返信</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と聞こえるまで右スワイプを繰り返し、</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31" name="テキスト ボックス 30">
            <a:extLst>
              <a:ext uri="{FF2B5EF4-FFF2-40B4-BE49-F238E27FC236}">
                <a16:creationId xmlns:a16="http://schemas.microsoft.com/office/drawing/2014/main" id="{FBE497F3-9496-449D-3BD1-6E495043391B}"/>
              </a:ext>
            </a:extLst>
          </p:cNvPr>
          <p:cNvSpPr txBox="1"/>
          <p:nvPr/>
        </p:nvSpPr>
        <p:spPr>
          <a:xfrm>
            <a:off x="218324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四角形: 角を丸くする 2">
            <a:extLst>
              <a:ext uri="{FF2B5EF4-FFF2-40B4-BE49-F238E27FC236}">
                <a16:creationId xmlns:a16="http://schemas.microsoft.com/office/drawing/2014/main" id="{0E8D1AE2-75A1-98BD-5AA0-C14CCDFE16D5}"/>
              </a:ext>
            </a:extLst>
          </p:cNvPr>
          <p:cNvSpPr/>
          <p:nvPr/>
        </p:nvSpPr>
        <p:spPr>
          <a:xfrm>
            <a:off x="3461900" y="4914501"/>
            <a:ext cx="711188" cy="53962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4077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7739BA0-FAC0-019C-928D-0B843DB46CAF}"/>
              </a:ext>
            </a:extLst>
          </p:cNvPr>
          <p:cNvPicPr>
            <a:picLocks noChangeAspect="1"/>
          </p:cNvPicPr>
          <p:nvPr/>
        </p:nvPicPr>
        <p:blipFill>
          <a:blip r:embed="rId4"/>
          <a:stretch>
            <a:fillRect/>
          </a:stretch>
        </p:blipFill>
        <p:spPr>
          <a:xfrm>
            <a:off x="3346849" y="2395834"/>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メールの返信</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12" name="サブタイトル 2">
            <a:extLst>
              <a:ext uri="{FF2B5EF4-FFF2-40B4-BE49-F238E27FC236}">
                <a16:creationId xmlns:a16="http://schemas.microsoft.com/office/drawing/2014/main" id="{2540FC14-E8E9-94DB-1861-7EEA067B2415}"/>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を使ってメールに返信してみましょう</a:t>
            </a:r>
          </a:p>
        </p:txBody>
      </p:sp>
      <p:sp>
        <p:nvSpPr>
          <p:cNvPr id="30" name="テキスト ボックス 29">
            <a:extLst>
              <a:ext uri="{FF2B5EF4-FFF2-40B4-BE49-F238E27FC236}">
                <a16:creationId xmlns:a16="http://schemas.microsoft.com/office/drawing/2014/main" id="{6636918B-2EA1-47DF-9DD5-D2ADA315964B}"/>
              </a:ext>
            </a:extLst>
          </p:cNvPr>
          <p:cNvSpPr txBox="1"/>
          <p:nvPr/>
        </p:nvSpPr>
        <p:spPr>
          <a:xfrm>
            <a:off x="2706195" y="1512998"/>
            <a:ext cx="5093102"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本文入力状態になっているので、そのまま本文を入力します</a:t>
            </a:r>
          </a:p>
        </p:txBody>
      </p:sp>
      <p:sp>
        <p:nvSpPr>
          <p:cNvPr id="31" name="テキスト ボックス 30">
            <a:extLst>
              <a:ext uri="{FF2B5EF4-FFF2-40B4-BE49-F238E27FC236}">
                <a16:creationId xmlns:a16="http://schemas.microsoft.com/office/drawing/2014/main" id="{FBE497F3-9496-449D-3BD1-6E495043391B}"/>
              </a:ext>
            </a:extLst>
          </p:cNvPr>
          <p:cNvSpPr txBox="1"/>
          <p:nvPr/>
        </p:nvSpPr>
        <p:spPr>
          <a:xfrm>
            <a:off x="218324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テキスト ボックス 2">
            <a:extLst>
              <a:ext uri="{FF2B5EF4-FFF2-40B4-BE49-F238E27FC236}">
                <a16:creationId xmlns:a16="http://schemas.microsoft.com/office/drawing/2014/main" id="{84466BD5-E603-27A0-AAE2-422B1A15C9C4}"/>
              </a:ext>
            </a:extLst>
          </p:cNvPr>
          <p:cNvSpPr txBox="1"/>
          <p:nvPr/>
        </p:nvSpPr>
        <p:spPr>
          <a:xfrm>
            <a:off x="5797653" y="3131991"/>
            <a:ext cx="3346347" cy="1475917"/>
          </a:xfrm>
          <a:prstGeom prst="rect">
            <a:avLst/>
          </a:prstGeom>
          <a:noFill/>
        </p:spPr>
        <p:txBody>
          <a:bodyPr wrap="square" lIns="0" rIns="0" rtlCol="0" anchor="t" anchorCtr="0">
            <a:spAutoFit/>
          </a:bodyPr>
          <a:lstStyle/>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返信画面の本文には、</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元のメールが引用されており、</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文字入力すると、その引用の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前に文章を入力する形となります</a:t>
            </a:r>
          </a:p>
        </p:txBody>
      </p:sp>
      <p:sp>
        <p:nvSpPr>
          <p:cNvPr id="4" name="四角形: 角を丸くする 3">
            <a:extLst>
              <a:ext uri="{FF2B5EF4-FFF2-40B4-BE49-F238E27FC236}">
                <a16:creationId xmlns:a16="http://schemas.microsoft.com/office/drawing/2014/main" id="{FCB3BFA2-827C-F280-97BC-D2BA4375073A}"/>
              </a:ext>
            </a:extLst>
          </p:cNvPr>
          <p:cNvSpPr/>
          <p:nvPr/>
        </p:nvSpPr>
        <p:spPr>
          <a:xfrm>
            <a:off x="3389881" y="4385633"/>
            <a:ext cx="2355770" cy="44455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8816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A5FFB60F-3420-CAB7-178F-D9661F569952}"/>
              </a:ext>
            </a:extLst>
          </p:cNvPr>
          <p:cNvPicPr>
            <a:picLocks noChangeAspect="1"/>
          </p:cNvPicPr>
          <p:nvPr/>
        </p:nvPicPr>
        <p:blipFill>
          <a:blip r:embed="rId4"/>
          <a:stretch>
            <a:fillRect/>
          </a:stretch>
        </p:blipFill>
        <p:spPr>
          <a:xfrm>
            <a:off x="3346849" y="2402022"/>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メールの返信</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12" name="サブタイトル 2">
            <a:extLst>
              <a:ext uri="{FF2B5EF4-FFF2-40B4-BE49-F238E27FC236}">
                <a16:creationId xmlns:a16="http://schemas.microsoft.com/office/drawing/2014/main" id="{2540FC14-E8E9-94DB-1861-7EEA067B2415}"/>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を使ってメールに返信してみましょう</a:t>
            </a:r>
          </a:p>
        </p:txBody>
      </p:sp>
      <p:sp>
        <p:nvSpPr>
          <p:cNvPr id="20" name="サブタイトル 2">
            <a:extLst>
              <a:ext uri="{FF2B5EF4-FFF2-40B4-BE49-F238E27FC236}">
                <a16:creationId xmlns:a16="http://schemas.microsoft.com/office/drawing/2014/main" id="{2B636DA1-EF9B-1070-D58A-62DADC7DB9AD}"/>
              </a:ext>
            </a:extLst>
          </p:cNvPr>
          <p:cNvSpPr txBox="1">
            <a:spLocks/>
          </p:cNvSpPr>
          <p:nvPr/>
        </p:nvSpPr>
        <p:spPr>
          <a:xfrm>
            <a:off x="5786393" y="3420450"/>
            <a:ext cx="3224986"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返信したいメールを表示した状態で</a:t>
            </a:r>
            <a:r>
              <a:rPr lang="en-US" altLang="ja-JP" sz="1800" dirty="0">
                <a:solidFill>
                  <a:schemeClr val="accent1"/>
                </a:solidFill>
                <a:latin typeface="BIZ UDPゴシック" panose="020B0400000000000000" pitchFamily="50" charset="-128"/>
                <a:ea typeface="BIZ UDPゴシック" panose="020B0400000000000000" pitchFamily="50" charset="-128"/>
              </a:rPr>
              <a:t>Siri</a:t>
            </a:r>
            <a:r>
              <a:rPr lang="ja-JP" altLang="en-US" sz="1800" dirty="0">
                <a:solidFill>
                  <a:schemeClr val="accent1"/>
                </a:solidFill>
                <a:latin typeface="BIZ UDPゴシック" panose="020B0400000000000000" pitchFamily="50" charset="-128"/>
                <a:ea typeface="BIZ UDPゴシック" panose="020B0400000000000000" pitchFamily="50" charset="-128"/>
              </a:rPr>
              <a:t>を呼び出して</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このメールに返信</a:t>
            </a: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と声をかけると音声入力により返信を行うことが可能です</a:t>
            </a:r>
          </a:p>
        </p:txBody>
      </p:sp>
      <p:sp>
        <p:nvSpPr>
          <p:cNvPr id="29" name="四角形: 角を丸くする 28">
            <a:extLst>
              <a:ext uri="{FF2B5EF4-FFF2-40B4-BE49-F238E27FC236}">
                <a16:creationId xmlns:a16="http://schemas.microsoft.com/office/drawing/2014/main" id="{5BFFC3AA-3B4B-9A8F-AC45-C1175161E04D}"/>
              </a:ext>
            </a:extLst>
          </p:cNvPr>
          <p:cNvSpPr/>
          <p:nvPr/>
        </p:nvSpPr>
        <p:spPr>
          <a:xfrm>
            <a:off x="5371914" y="3019933"/>
            <a:ext cx="337117" cy="324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6636918B-2EA1-47DF-9DD5-D2ADA315964B}"/>
              </a:ext>
            </a:extLst>
          </p:cNvPr>
          <p:cNvSpPr txBox="1"/>
          <p:nvPr/>
        </p:nvSpPr>
        <p:spPr>
          <a:xfrm>
            <a:off x="2706195" y="1512998"/>
            <a:ext cx="509310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タッチやスワイプで画面右上の</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青い矢印の</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送信ボタンをダブルタップし、メールを送信します</a:t>
            </a:r>
          </a:p>
        </p:txBody>
      </p:sp>
      <p:sp>
        <p:nvSpPr>
          <p:cNvPr id="31" name="テキスト ボックス 30">
            <a:extLst>
              <a:ext uri="{FF2B5EF4-FFF2-40B4-BE49-F238E27FC236}">
                <a16:creationId xmlns:a16="http://schemas.microsoft.com/office/drawing/2014/main" id="{FBE497F3-9496-449D-3BD1-6E495043391B}"/>
              </a:ext>
            </a:extLst>
          </p:cNvPr>
          <p:cNvSpPr txBox="1"/>
          <p:nvPr/>
        </p:nvSpPr>
        <p:spPr>
          <a:xfrm>
            <a:off x="2183245"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284870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04A3F24F-4E34-11F0-3410-F9D4F6135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39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0484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2571387" y="1512998"/>
            <a:ext cx="4208792"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メールアプリを開いて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メールの削除</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sp>
        <p:nvSpPr>
          <p:cNvPr id="19" name="テキスト ボックス 18">
            <a:extLst>
              <a:ext uri="{FF2B5EF4-FFF2-40B4-BE49-F238E27FC236}">
                <a16:creationId xmlns:a16="http://schemas.microsoft.com/office/drawing/2014/main" id="{2B31915D-8FC2-B0C8-7549-80EBA67092AD}"/>
              </a:ext>
            </a:extLst>
          </p:cNvPr>
          <p:cNvSpPr txBox="1"/>
          <p:nvPr/>
        </p:nvSpPr>
        <p:spPr>
          <a:xfrm>
            <a:off x="5850718" y="3512670"/>
            <a:ext cx="3211323" cy="1836015"/>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メール本文が表示されている場合は、タッチやスワイプで左上の戻るボタンを選び、ダブルタップして受信ボックスを表示してください</a:t>
            </a:r>
          </a:p>
        </p:txBody>
      </p:sp>
      <p:sp>
        <p:nvSpPr>
          <p:cNvPr id="20" name="テキスト ボックス 19">
            <a:extLst>
              <a:ext uri="{FF2B5EF4-FFF2-40B4-BE49-F238E27FC236}">
                <a16:creationId xmlns:a16="http://schemas.microsoft.com/office/drawing/2014/main" id="{A92F4A34-73F5-6746-4F9C-95A5C6FFC91D}"/>
              </a:ext>
            </a:extLst>
          </p:cNvPr>
          <p:cNvSpPr txBox="1"/>
          <p:nvPr/>
        </p:nvSpPr>
        <p:spPr>
          <a:xfrm>
            <a:off x="127916" y="2972521"/>
            <a:ext cx="3211323" cy="3276410"/>
          </a:xfrm>
          <a:prstGeom prst="rect">
            <a:avLst/>
          </a:prstGeom>
          <a:noFill/>
        </p:spPr>
        <p:txBody>
          <a:bodyPr wrap="square"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メールアプリ起動時に最初に表示されるページは受信ボックスではない場合もあります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メールボックスが表示されている場合はタッチやスワイプでボックスリストの中から受信を選び、ダブルタップして受信ボックスを表示します</a:t>
            </a:r>
          </a:p>
        </p:txBody>
      </p:sp>
      <p:sp>
        <p:nvSpPr>
          <p:cNvPr id="12" name="サブタイトル 2">
            <a:extLst>
              <a:ext uri="{FF2B5EF4-FFF2-40B4-BE49-F238E27FC236}">
                <a16:creationId xmlns:a16="http://schemas.microsoft.com/office/drawing/2014/main" id="{B1D62C34-B18F-119E-DFC2-0C821D3DEC6A}"/>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メールを削除する方法です</a:t>
            </a:r>
          </a:p>
        </p:txBody>
      </p:sp>
    </p:spTree>
    <p:extLst>
      <p:ext uri="{BB962C8B-B14F-4D97-AF65-F5344CB8AC3E}">
        <p14:creationId xmlns:p14="http://schemas.microsoft.com/office/powerpoint/2010/main" val="410607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図 17410">
            <a:extLst>
              <a:ext uri="{FF2B5EF4-FFF2-40B4-BE49-F238E27FC236}">
                <a16:creationId xmlns:a16="http://schemas.microsoft.com/office/drawing/2014/main" id="{429D20C9-A3DA-0499-A769-8F1ACE0E3EB9}"/>
              </a:ext>
            </a:extLst>
          </p:cNvPr>
          <p:cNvPicPr>
            <a:picLocks noChangeAspect="1"/>
          </p:cNvPicPr>
          <p:nvPr/>
        </p:nvPicPr>
        <p:blipFill>
          <a:blip r:embed="rId4"/>
          <a:stretch>
            <a:fillRect/>
          </a:stretch>
        </p:blipFill>
        <p:spPr>
          <a:xfrm>
            <a:off x="5446973" y="2395834"/>
            <a:ext cx="2450804" cy="4340728"/>
          </a:xfrm>
          <a:prstGeom prst="rect">
            <a:avLst/>
          </a:prstGeom>
        </p:spPr>
      </p:pic>
      <p:pic>
        <p:nvPicPr>
          <p:cNvPr id="17408" name="図 17407">
            <a:extLst>
              <a:ext uri="{FF2B5EF4-FFF2-40B4-BE49-F238E27FC236}">
                <a16:creationId xmlns:a16="http://schemas.microsoft.com/office/drawing/2014/main" id="{5DB28F9F-69B8-003E-F355-0163C0C62057}"/>
              </a:ext>
            </a:extLst>
          </p:cNvPr>
          <p:cNvPicPr>
            <a:picLocks noChangeAspect="1"/>
          </p:cNvPicPr>
          <p:nvPr/>
        </p:nvPicPr>
        <p:blipFill>
          <a:blip r:embed="rId4"/>
          <a:stretch>
            <a:fillRect/>
          </a:stretch>
        </p:blipFill>
        <p:spPr>
          <a:xfrm>
            <a:off x="1227660" y="2395834"/>
            <a:ext cx="2450804"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ボックスを開き、右スワイプで削除したいメールに合わせます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削除</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と聞こえるまで上スワイプを繰り返し、ダブルタップします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メールの削除</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1-H</a:t>
            </a:r>
          </a:p>
        </p:txBody>
      </p:sp>
      <p:sp>
        <p:nvSpPr>
          <p:cNvPr id="23" name="テキスト ボックス 22">
            <a:extLst>
              <a:ext uri="{FF2B5EF4-FFF2-40B4-BE49-F238E27FC236}">
                <a16:creationId xmlns:a16="http://schemas.microsoft.com/office/drawing/2014/main" id="{DA64B5BE-FBA1-E9E6-EBC0-12405239D032}"/>
              </a:ext>
            </a:extLst>
          </p:cNvPr>
          <p:cNvSpPr txBox="1"/>
          <p:nvPr/>
        </p:nvSpPr>
        <p:spPr>
          <a:xfrm>
            <a:off x="7897777" y="3985345"/>
            <a:ext cx="1297444" cy="2602572"/>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続けて次のメールも削除したい場合は、❷❸を繰り返し行うことで削除できます</a:t>
            </a:r>
          </a:p>
        </p:txBody>
      </p:sp>
      <p:sp>
        <p:nvSpPr>
          <p:cNvPr id="24" name="テキスト ボックス 23">
            <a:extLst>
              <a:ext uri="{FF2B5EF4-FFF2-40B4-BE49-F238E27FC236}">
                <a16:creationId xmlns:a16="http://schemas.microsoft.com/office/drawing/2014/main" id="{507BC28B-C3D0-B7CA-66E1-BB94859BB24F}"/>
              </a:ext>
            </a:extLst>
          </p:cNvPr>
          <p:cNvSpPr txBox="1"/>
          <p:nvPr/>
        </p:nvSpPr>
        <p:spPr>
          <a:xfrm>
            <a:off x="3671311" y="4430678"/>
            <a:ext cx="1728367"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削除したメールはゴミ箱に移動後、３０日間は保持されます</a:t>
            </a:r>
          </a:p>
        </p:txBody>
      </p:sp>
      <p:sp>
        <p:nvSpPr>
          <p:cNvPr id="12" name="サブタイトル 2">
            <a:extLst>
              <a:ext uri="{FF2B5EF4-FFF2-40B4-BE49-F238E27FC236}">
                <a16:creationId xmlns:a16="http://schemas.microsoft.com/office/drawing/2014/main" id="{E342BA36-FD7F-04C1-3FDE-EEA0C3A21D94}"/>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メールを削除する方法です</a:t>
            </a:r>
          </a:p>
        </p:txBody>
      </p:sp>
      <p:sp>
        <p:nvSpPr>
          <p:cNvPr id="17409" name="四角形: 角を丸くする 17408">
            <a:extLst>
              <a:ext uri="{FF2B5EF4-FFF2-40B4-BE49-F238E27FC236}">
                <a16:creationId xmlns:a16="http://schemas.microsoft.com/office/drawing/2014/main" id="{28ED4D5C-C57E-0A16-3EDF-8C29CBF7066E}"/>
              </a:ext>
            </a:extLst>
          </p:cNvPr>
          <p:cNvSpPr/>
          <p:nvPr/>
        </p:nvSpPr>
        <p:spPr>
          <a:xfrm>
            <a:off x="1159116" y="3409591"/>
            <a:ext cx="2567460" cy="75571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412" name="四角形: 角を丸くする 17411">
            <a:extLst>
              <a:ext uri="{FF2B5EF4-FFF2-40B4-BE49-F238E27FC236}">
                <a16:creationId xmlns:a16="http://schemas.microsoft.com/office/drawing/2014/main" id="{8F57BE69-4F0C-F6D7-4CF9-343AF188263F}"/>
              </a:ext>
            </a:extLst>
          </p:cNvPr>
          <p:cNvSpPr/>
          <p:nvPr/>
        </p:nvSpPr>
        <p:spPr>
          <a:xfrm>
            <a:off x="5363035" y="3410801"/>
            <a:ext cx="2567460" cy="755713"/>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413" name="楕円 17412">
            <a:extLst>
              <a:ext uri="{FF2B5EF4-FFF2-40B4-BE49-F238E27FC236}">
                <a16:creationId xmlns:a16="http://schemas.microsoft.com/office/drawing/2014/main" id="{F516C49D-B89B-A55D-55AB-A0A99E7EE003}"/>
              </a:ext>
            </a:extLst>
          </p:cNvPr>
          <p:cNvSpPr/>
          <p:nvPr/>
        </p:nvSpPr>
        <p:spPr>
          <a:xfrm>
            <a:off x="6220075" y="3429000"/>
            <a:ext cx="900000" cy="900000"/>
          </a:xfrm>
          <a:prstGeom prst="ellipse">
            <a:avLst/>
          </a:prstGeom>
          <a:gradFill flip="none" rotWithShape="1">
            <a:gsLst>
              <a:gs pos="0">
                <a:schemeClr val="accent1">
                  <a:lumMod val="60000"/>
                  <a:lumOff val="40000"/>
                </a:schemeClr>
              </a:gs>
              <a:gs pos="58400">
                <a:schemeClr val="accent1">
                  <a:lumMod val="40000"/>
                  <a:lumOff val="60000"/>
                </a:schemeClr>
              </a:gs>
              <a:gs pos="100000">
                <a:schemeClr val="accent1">
                  <a:lumMod val="20000"/>
                  <a:lumOff val="8000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14" name="矢印: 下 17413">
            <a:extLst>
              <a:ext uri="{FF2B5EF4-FFF2-40B4-BE49-F238E27FC236}">
                <a16:creationId xmlns:a16="http://schemas.microsoft.com/office/drawing/2014/main" id="{F85B6DC3-A45C-D98D-7CE0-793201E001FB}"/>
              </a:ext>
            </a:extLst>
          </p:cNvPr>
          <p:cNvSpPr/>
          <p:nvPr/>
        </p:nvSpPr>
        <p:spPr>
          <a:xfrm rot="10800000">
            <a:off x="6427759" y="4329000"/>
            <a:ext cx="484632" cy="978408"/>
          </a:xfrm>
          <a:prstGeom prst="downArrow">
            <a:avLst/>
          </a:prstGeom>
          <a:solidFill>
            <a:srgbClr val="FFFFFF">
              <a:alpha val="69804"/>
            </a:srgbClr>
          </a:solid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67567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詐欺メールにご用心</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サブタイトル 2">
            <a:extLst>
              <a:ext uri="{FF2B5EF4-FFF2-40B4-BE49-F238E27FC236}">
                <a16:creationId xmlns:a16="http://schemas.microsoft.com/office/drawing/2014/main" id="{A656EE6C-6DE6-A7CC-9F2F-C26B3FEDF515}"/>
              </a:ext>
            </a:extLst>
          </p:cNvPr>
          <p:cNvSpPr txBox="1">
            <a:spLocks/>
          </p:cNvSpPr>
          <p:nvPr/>
        </p:nvSpPr>
        <p:spPr>
          <a:xfrm>
            <a:off x="630147" y="1053860"/>
            <a:ext cx="8224826" cy="4608512"/>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3200" b="1" dirty="0">
                <a:solidFill>
                  <a:srgbClr val="4472C4"/>
                </a:solidFill>
                <a:latin typeface="BIZ UDPゴシック" panose="020B0400000000000000" pitchFamily="50" charset="-128"/>
                <a:ea typeface="BIZ UDPゴシック" panose="020B0400000000000000" pitchFamily="50" charset="-128"/>
              </a:rPr>
              <a:t>身に覚えのないメールにご注意ください</a:t>
            </a:r>
            <a:r>
              <a:rPr lang="en-US" altLang="ja-JP" sz="3200" b="1" dirty="0">
                <a:solidFill>
                  <a:srgbClr val="4472C4"/>
                </a:solidFill>
                <a:latin typeface="BIZ UDPゴシック" panose="020B0400000000000000" pitchFamily="50" charset="-128"/>
                <a:ea typeface="BIZ UDPゴシック" panose="020B0400000000000000" pitchFamily="50" charset="-128"/>
              </a:rPr>
              <a:t>!</a:t>
            </a:r>
            <a:endParaRPr lang="ja-JP" altLang="en-US" sz="3200" b="1" dirty="0">
              <a:solidFill>
                <a:srgbClr val="4472C4"/>
              </a:solidFill>
              <a:latin typeface="BIZ UDPゴシック" panose="020B0400000000000000" pitchFamily="50" charset="-128"/>
              <a:ea typeface="BIZ UDPゴシック" panose="020B0400000000000000" pitchFamily="50" charset="-128"/>
            </a:endParaRPr>
          </a:p>
          <a:p>
            <a:pPr marL="0" indent="0">
              <a:lnSpc>
                <a:spcPct val="130000"/>
              </a:lnSpc>
              <a:buNone/>
            </a:pPr>
            <a:r>
              <a:rPr lang="ja-JP" altLang="en-US" sz="1800" dirty="0">
                <a:latin typeface="BIZ UDPゴシック" panose="020B0400000000000000" pitchFamily="50" charset="-128"/>
                <a:ea typeface="BIZ UDPゴシック" panose="020B0400000000000000" pitchFamily="50" charset="-128"/>
              </a:rPr>
              <a:t>ショップやメーカーの公式サイトからのメールになりすまし、メールから偽のサイトに誘導し、そこでユーザー</a:t>
            </a:r>
            <a:r>
              <a:rPr lang="en-US" altLang="ja-JP" sz="1800" dirty="0">
                <a:latin typeface="BIZ UDPゴシック" panose="020B0400000000000000" pitchFamily="50" charset="-128"/>
                <a:ea typeface="BIZ UDPゴシック" panose="020B0400000000000000" pitchFamily="50" charset="-128"/>
              </a:rPr>
              <a:t>ID</a:t>
            </a:r>
            <a:r>
              <a:rPr lang="ja-JP" altLang="en-US" sz="1800" dirty="0">
                <a:latin typeface="BIZ UDPゴシック" panose="020B0400000000000000" pitchFamily="50" charset="-128"/>
                <a:ea typeface="BIZ UDPゴシック" panose="020B0400000000000000" pitchFamily="50" charset="-128"/>
              </a:rPr>
              <a:t>やパスワード、クレジットカードなどの情報を入力させて盗み取ろうとする詐欺メールをフィッシングメールと呼びます。</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buNone/>
            </a:pP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dirty="0">
                <a:latin typeface="BIZ UDPゴシック" panose="020B0400000000000000" pitchFamily="50" charset="-128"/>
                <a:ea typeface="BIZ UDPゴシック" panose="020B0400000000000000" pitchFamily="50" charset="-128"/>
              </a:rPr>
              <a:t>還付金があります」「お金をあげます</a:t>
            </a: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dirty="0">
                <a:latin typeface="BIZ UDPゴシック" panose="020B0400000000000000" pitchFamily="50" charset="-128"/>
                <a:ea typeface="BIZ UDPゴシック" panose="020B0400000000000000" pitchFamily="50" charset="-128"/>
              </a:rPr>
              <a:t>など都合の良い儲け話が書かれたメールは、ほとんどが詐欺メールです。このようなメールにご注意ください。</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30000"/>
              </a:lnSpc>
              <a:buNone/>
            </a:pPr>
            <a:r>
              <a:rPr lang="ja-JP" altLang="en-US" sz="1800" b="1" u="sng" dirty="0">
                <a:solidFill>
                  <a:srgbClr val="FF3300"/>
                </a:solidFill>
                <a:latin typeface="BIZ UDPゴシック" panose="020B0400000000000000" pitchFamily="50" charset="-128"/>
                <a:ea typeface="BIZ UDPゴシック" panose="020B0400000000000000" pitchFamily="50" charset="-128"/>
              </a:rPr>
              <a:t>怪しいと感じたメールは削除することをおすすめします。</a:t>
            </a:r>
          </a:p>
        </p:txBody>
      </p:sp>
      <p:pic>
        <p:nvPicPr>
          <p:cNvPr id="10" name="図 9" descr="アイコン&#10;&#10;自動的に生成された説明">
            <a:extLst>
              <a:ext uri="{FF2B5EF4-FFF2-40B4-BE49-F238E27FC236}">
                <a16:creationId xmlns:a16="http://schemas.microsoft.com/office/drawing/2014/main" id="{D897088E-0D20-FF81-F05F-9DEA1EC79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7855" y="4615672"/>
            <a:ext cx="2222957" cy="2093399"/>
          </a:xfrm>
          <a:prstGeom prst="rect">
            <a:avLst/>
          </a:prstGeom>
        </p:spPr>
      </p:pic>
      <p:sp>
        <p:nvSpPr>
          <p:cNvPr id="11" name="四角形: 角を丸くする 10">
            <a:extLst>
              <a:ext uri="{FF2B5EF4-FFF2-40B4-BE49-F238E27FC236}">
                <a16:creationId xmlns:a16="http://schemas.microsoft.com/office/drawing/2014/main" id="{112EC17F-19FB-B0FB-E0F5-1C0B41FBACAA}"/>
              </a:ext>
            </a:extLst>
          </p:cNvPr>
          <p:cNvSpPr/>
          <p:nvPr/>
        </p:nvSpPr>
        <p:spPr>
          <a:xfrm>
            <a:off x="1563189" y="4892696"/>
            <a:ext cx="3618412" cy="1724004"/>
          </a:xfrm>
          <a:prstGeom prst="roundRect">
            <a:avLst>
              <a:gd name="adj" fmla="val 10037"/>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33" dirty="0">
                <a:solidFill>
                  <a:schemeClr val="tx1">
                    <a:lumMod val="75000"/>
                    <a:lumOff val="25000"/>
                  </a:schemeClr>
                </a:solidFill>
                <a:latin typeface="BIZ UDPゴシック" panose="020B0400000000000000" pitchFamily="50" charset="-128"/>
                <a:ea typeface="BIZ UDPゴシック" panose="020B0400000000000000" pitchFamily="50" charset="-128"/>
              </a:rPr>
              <a:t>・還付金があります</a:t>
            </a:r>
            <a:r>
              <a:rPr kumimoji="1" lang="en-US" altLang="ja-JP" sz="1633"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r>
              <a:rPr kumimoji="1" lang="ja-JP" altLang="en-US" sz="1633" dirty="0">
                <a:solidFill>
                  <a:schemeClr val="tx1">
                    <a:lumMod val="75000"/>
                    <a:lumOff val="25000"/>
                  </a:schemeClr>
                </a:solidFill>
                <a:latin typeface="BIZ UDPゴシック" panose="020B0400000000000000" pitchFamily="50" charset="-128"/>
                <a:ea typeface="BIZ UDPゴシック" panose="020B0400000000000000" pitchFamily="50" charset="-128"/>
              </a:rPr>
              <a:t>・お金をあげます</a:t>
            </a:r>
            <a:r>
              <a:rPr kumimoji="1" lang="en-US" altLang="ja-JP" sz="1633"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r>
              <a:rPr kumimoji="1" lang="ja-JP" altLang="en-US" sz="1633" dirty="0">
                <a:solidFill>
                  <a:schemeClr val="tx1">
                    <a:lumMod val="75000"/>
                    <a:lumOff val="25000"/>
                  </a:schemeClr>
                </a:solidFill>
                <a:latin typeface="BIZ UDPゴシック" panose="020B0400000000000000" pitchFamily="50" charset="-128"/>
                <a:ea typeface="BIZ UDPゴシック" panose="020B0400000000000000" pitchFamily="50" charset="-128"/>
              </a:rPr>
              <a:t>・私は有名タレントの●●です</a:t>
            </a:r>
            <a:r>
              <a:rPr kumimoji="1" lang="en-US" altLang="ja-JP" sz="1633"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a:p>
            <a:r>
              <a:rPr kumimoji="1" lang="ja-JP" altLang="en-US" sz="1633" dirty="0">
                <a:solidFill>
                  <a:schemeClr val="tx1">
                    <a:lumMod val="75000"/>
                    <a:lumOff val="25000"/>
                  </a:schemeClr>
                </a:solidFill>
                <a:latin typeface="BIZ UDPゴシック" panose="020B0400000000000000" pitchFamily="50" charset="-128"/>
                <a:ea typeface="BIZ UDPゴシック" panose="020B0400000000000000" pitchFamily="50" charset="-128"/>
              </a:rPr>
              <a:t>・至急お支払いをお願いします</a:t>
            </a:r>
            <a:r>
              <a:rPr kumimoji="1" lang="en-US" altLang="ja-JP" sz="1633"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1633"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2" name="図 11" descr="アイコン&#10;&#10;自動的に生成された説明">
            <a:extLst>
              <a:ext uri="{FF2B5EF4-FFF2-40B4-BE49-F238E27FC236}">
                <a16:creationId xmlns:a16="http://schemas.microsoft.com/office/drawing/2014/main" id="{DB55FBC6-7F3A-639D-CF77-55EEF061D166}"/>
              </a:ext>
            </a:extLst>
          </p:cNvPr>
          <p:cNvPicPr>
            <a:picLocks noChangeAspect="1"/>
          </p:cNvPicPr>
          <p:nvPr/>
        </p:nvPicPr>
        <p:blipFill rotWithShape="1">
          <a:blip r:embed="rId7">
            <a:extLst>
              <a:ext uri="{28A0092B-C50C-407E-A947-70E740481C1C}">
                <a14:useLocalDpi xmlns:a14="http://schemas.microsoft.com/office/drawing/2010/main" val="0"/>
              </a:ext>
            </a:extLst>
          </a:blip>
          <a:srcRect l="61875" t="61575"/>
          <a:stretch/>
        </p:blipFill>
        <p:spPr>
          <a:xfrm>
            <a:off x="2884927" y="4281356"/>
            <a:ext cx="901219" cy="882751"/>
          </a:xfrm>
          <a:prstGeom prst="rect">
            <a:avLst/>
          </a:prstGeom>
        </p:spPr>
      </p:pic>
    </p:spTree>
    <p:extLst>
      <p:ext uri="{BB962C8B-B14F-4D97-AF65-F5344CB8AC3E}">
        <p14:creationId xmlns:p14="http://schemas.microsoft.com/office/powerpoint/2010/main" val="91988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iCloud</a:t>
            </a:r>
            <a:r>
              <a:rPr lang="ja-JP" altLang="en-US" sz="2799" dirty="0">
                <a:solidFill>
                  <a:srgbClr val="4472C4"/>
                </a:solidFill>
              </a:rPr>
              <a:t>メールの特徴とメリット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iPhone</a:t>
            </a:r>
            <a:r>
              <a:rPr lang="ja-JP" altLang="en-US" b="0" dirty="0">
                <a:latin typeface="BIZ UDPゴシック" panose="020B0400000000000000" pitchFamily="50" charset="-128"/>
                <a:ea typeface="BIZ UDPゴシック" panose="020B0400000000000000" pitchFamily="50" charset="-128"/>
              </a:rPr>
              <a:t>には初めからメールアプリがインストールされています。</a:t>
            </a:r>
            <a:r>
              <a:rPr lang="en-US" altLang="ja-JP" b="0" dirty="0">
                <a:latin typeface="BIZ UDPゴシック" panose="020B0400000000000000" pitchFamily="50" charset="-128"/>
                <a:ea typeface="BIZ UDPゴシック" panose="020B0400000000000000" pitchFamily="50" charset="-128"/>
              </a:rPr>
              <a:t>Apple</a:t>
            </a:r>
            <a:r>
              <a:rPr lang="ja-JP" altLang="en-US" b="0" dirty="0">
                <a:latin typeface="BIZ UDPゴシック" panose="020B0400000000000000" pitchFamily="50" charset="-128"/>
                <a:ea typeface="BIZ UDPゴシック" panose="020B0400000000000000" pitchFamily="50" charset="-128"/>
              </a:rPr>
              <a:t>社が提供する</a:t>
            </a:r>
            <a:r>
              <a:rPr lang="en-US" altLang="ja-JP" b="0" dirty="0">
                <a:latin typeface="BIZ UDPゴシック" panose="020B0400000000000000" pitchFamily="50" charset="-128"/>
                <a:ea typeface="BIZ UDPゴシック" panose="020B0400000000000000" pitchFamily="50" charset="-128"/>
              </a:rPr>
              <a:t>iCloud</a:t>
            </a:r>
            <a:r>
              <a:rPr lang="ja-JP" altLang="en-US" b="0" dirty="0">
                <a:latin typeface="BIZ UDPゴシック" panose="020B0400000000000000" pitchFamily="50" charset="-128"/>
                <a:ea typeface="BIZ UDPゴシック" panose="020B0400000000000000" pitchFamily="50" charset="-128"/>
              </a:rPr>
              <a:t>メールの他にも、携帯電話会社が提供するキャリアメールや</a:t>
            </a:r>
            <a:r>
              <a:rPr lang="en-US" altLang="ja-JP" b="0" dirty="0">
                <a:latin typeface="BIZ UDPゴシック" panose="020B0400000000000000" pitchFamily="50" charset="-128"/>
                <a:ea typeface="BIZ UDPゴシック" panose="020B0400000000000000" pitchFamily="50" charset="-128"/>
              </a:rPr>
              <a:t>Yahoo</a:t>
            </a:r>
            <a:r>
              <a:rPr lang="ja-JP" altLang="en-US" b="0" dirty="0">
                <a:latin typeface="BIZ UDPゴシック" panose="020B0400000000000000" pitchFamily="50" charset="-128"/>
                <a:ea typeface="BIZ UDPゴシック" panose="020B0400000000000000" pitchFamily="50" charset="-128"/>
              </a:rPr>
              <a:t>メール、</a:t>
            </a:r>
            <a:r>
              <a:rPr lang="en-US" altLang="ja-JP" b="0" dirty="0">
                <a:latin typeface="BIZ UDPゴシック" panose="020B0400000000000000" pitchFamily="50" charset="-128"/>
                <a:ea typeface="BIZ UDPゴシック" panose="020B0400000000000000" pitchFamily="50" charset="-128"/>
              </a:rPr>
              <a:t>Gmail</a:t>
            </a:r>
            <a:r>
              <a:rPr lang="ja-JP" altLang="en-US" b="0" dirty="0">
                <a:latin typeface="BIZ UDPゴシック" panose="020B0400000000000000" pitchFamily="50" charset="-128"/>
                <a:ea typeface="BIZ UDPゴシック" panose="020B0400000000000000" pitchFamily="50" charset="-128"/>
              </a:rPr>
              <a:t>など様々なメールサービスを利用することが可能です。</a:t>
            </a:r>
          </a:p>
          <a:p>
            <a:pPr>
              <a:lnSpc>
                <a:spcPct val="130000"/>
              </a:lnSpc>
              <a:spcBef>
                <a:spcPts val="0"/>
              </a:spcBef>
            </a:pPr>
            <a:endParaRPr lang="ja-JP" altLang="en-US"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2AB9786-F4F2-69B7-1E03-D4932B8243C8}"/>
              </a:ext>
            </a:extLst>
          </p:cNvPr>
          <p:cNvSpPr/>
          <p:nvPr/>
        </p:nvSpPr>
        <p:spPr>
          <a:xfrm>
            <a:off x="198362" y="3229269"/>
            <a:ext cx="4572000" cy="48170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r>
              <a:rPr kumimoji="1" lang="en-US" altLang="ja-JP" sz="2400" dirty="0">
                <a:solidFill>
                  <a:schemeClr val="bg1"/>
                </a:solidFill>
                <a:latin typeface="BIZ UDPゴシック" panose="020B0400000000000000" pitchFamily="50" charset="-128"/>
                <a:ea typeface="BIZ UDPゴシック" panose="020B0400000000000000" pitchFamily="50" charset="-128"/>
              </a:rPr>
              <a:t>iCloud</a:t>
            </a:r>
            <a:r>
              <a:rPr kumimoji="1" lang="ja-JP" altLang="en-US" sz="2400" dirty="0">
                <a:solidFill>
                  <a:schemeClr val="bg1"/>
                </a:solidFill>
                <a:latin typeface="BIZ UDPゴシック" panose="020B0400000000000000" pitchFamily="50" charset="-128"/>
                <a:ea typeface="BIZ UDPゴシック" panose="020B0400000000000000" pitchFamily="50" charset="-128"/>
              </a:rPr>
              <a:t>メールの特徴とメリット</a:t>
            </a:r>
          </a:p>
        </p:txBody>
      </p:sp>
      <p:sp>
        <p:nvSpPr>
          <p:cNvPr id="11" name="テキスト ボックス 10">
            <a:extLst>
              <a:ext uri="{FF2B5EF4-FFF2-40B4-BE49-F238E27FC236}">
                <a16:creationId xmlns:a16="http://schemas.microsoft.com/office/drawing/2014/main" id="{DE73A3A9-C3B2-96F8-DE51-2D8835C877DB}"/>
              </a:ext>
            </a:extLst>
          </p:cNvPr>
          <p:cNvSpPr txBox="1"/>
          <p:nvPr/>
        </p:nvSpPr>
        <p:spPr>
          <a:xfrm>
            <a:off x="887403" y="3863374"/>
            <a:ext cx="7803401" cy="1200329"/>
          </a:xfrm>
          <a:prstGeom prst="rect">
            <a:avLst/>
          </a:prstGeom>
          <a:noFill/>
        </p:spPr>
        <p:txBody>
          <a:bodyPr wrap="square" lIns="91440" tIns="45720" rIns="91440" bIns="45720" anchor="t">
            <a:spAutoFit/>
          </a:bodyPr>
          <a:lstStyle/>
          <a:p>
            <a:pPr algn="just" defTabSz="7529513"/>
            <a:r>
              <a:rPr lang="en-US" altLang="ja-JP" dirty="0">
                <a:latin typeface="BIZ UDPゴシック" panose="020B0400000000000000" pitchFamily="50" charset="-128"/>
                <a:ea typeface="BIZ UDPゴシック" panose="020B0400000000000000" pitchFamily="50" charset="-128"/>
              </a:rPr>
              <a:t>iCloud</a:t>
            </a:r>
            <a:r>
              <a:rPr lang="ja-JP" altLang="en-US" dirty="0">
                <a:latin typeface="BIZ UDPゴシック" panose="020B0400000000000000" pitchFamily="50" charset="-128"/>
                <a:ea typeface="BIZ UDPゴシック" panose="020B0400000000000000" pitchFamily="50" charset="-128"/>
              </a:rPr>
              <a:t>メールとは</a:t>
            </a:r>
            <a:r>
              <a:rPr lang="en-US" altLang="ja-JP" dirty="0">
                <a:latin typeface="BIZ UDPゴシック" panose="020B0400000000000000" pitchFamily="50" charset="-128"/>
                <a:ea typeface="BIZ UDPゴシック" panose="020B0400000000000000" pitchFamily="50" charset="-128"/>
              </a:rPr>
              <a:t>Apple</a:t>
            </a:r>
            <a:r>
              <a:rPr lang="ja-JP" altLang="en-US" dirty="0">
                <a:latin typeface="BIZ UDPゴシック" panose="020B0400000000000000" pitchFamily="50" charset="-128"/>
                <a:ea typeface="BIZ UDPゴシック" panose="020B0400000000000000" pitchFamily="50" charset="-128"/>
              </a:rPr>
              <a:t>社が提供するクラウドサービスである</a:t>
            </a:r>
            <a:r>
              <a:rPr lang="en-US" altLang="ja-JP" dirty="0">
                <a:latin typeface="BIZ UDPゴシック" panose="020B0400000000000000" pitchFamily="50" charset="-128"/>
                <a:ea typeface="BIZ UDPゴシック" panose="020B0400000000000000" pitchFamily="50" charset="-128"/>
              </a:rPr>
              <a:t>iCloud</a:t>
            </a:r>
            <a:r>
              <a:rPr lang="ja-JP" altLang="en-US" dirty="0">
                <a:latin typeface="BIZ UDPゴシック" panose="020B0400000000000000" pitchFamily="50" charset="-128"/>
                <a:ea typeface="BIZ UDPゴシック" panose="020B0400000000000000" pitchFamily="50" charset="-128"/>
              </a:rPr>
              <a:t>の中のメールサービスです。メールアドレス発行、メールの送受信や整理を行えます。基本的に利用料は無料です。</a:t>
            </a:r>
            <a:r>
              <a:rPr lang="en-US" altLang="ja-JP" dirty="0">
                <a:latin typeface="BIZ UDPゴシック" panose="020B0400000000000000" pitchFamily="50" charset="-128"/>
                <a:ea typeface="BIZ UDPゴシック" panose="020B0400000000000000" pitchFamily="50" charset="-128"/>
              </a:rPr>
              <a:t>Siri</a:t>
            </a:r>
            <a:r>
              <a:rPr lang="ja-JP" altLang="en-US" dirty="0">
                <a:latin typeface="BIZ UDPゴシック" panose="020B0400000000000000" pitchFamily="50" charset="-128"/>
                <a:ea typeface="BIZ UDPゴシック" panose="020B0400000000000000" pitchFamily="50" charset="-128"/>
              </a:rPr>
              <a:t>による音声操作にも対応していて、音声でのメール作成や送信、件名や受信日時の確認が可能となっています。</a:t>
            </a:r>
          </a:p>
        </p:txBody>
      </p:sp>
      <p:sp>
        <p:nvSpPr>
          <p:cNvPr id="12" name="テキスト ボックス 11">
            <a:extLst>
              <a:ext uri="{FF2B5EF4-FFF2-40B4-BE49-F238E27FC236}">
                <a16:creationId xmlns:a16="http://schemas.microsoft.com/office/drawing/2014/main" id="{6DC42395-DD25-074B-802B-2369D18FD5BA}"/>
              </a:ext>
            </a:extLst>
          </p:cNvPr>
          <p:cNvSpPr txBox="1"/>
          <p:nvPr/>
        </p:nvSpPr>
        <p:spPr>
          <a:xfrm>
            <a:off x="887403" y="5270638"/>
            <a:ext cx="7803401" cy="1200329"/>
          </a:xfrm>
          <a:prstGeom prst="rect">
            <a:avLst/>
          </a:prstGeom>
          <a:noFill/>
        </p:spPr>
        <p:txBody>
          <a:bodyPr wrap="square">
            <a:spAutoFit/>
          </a:bodyPr>
          <a:lstStyle/>
          <a:p>
            <a:pPr algn="just"/>
            <a:r>
              <a:rPr lang="en-US" altLang="ja-JP" dirty="0">
                <a:latin typeface="BIZ UDPゴシック" panose="020B0400000000000000" pitchFamily="50" charset="-128"/>
                <a:ea typeface="BIZ UDPゴシック" panose="020B0400000000000000" pitchFamily="50" charset="-128"/>
              </a:rPr>
              <a:t>iCloud</a:t>
            </a:r>
            <a:r>
              <a:rPr lang="ja-JP" altLang="en-US" dirty="0">
                <a:latin typeface="BIZ UDPゴシック" panose="020B0400000000000000" pitchFamily="50" charset="-128"/>
                <a:ea typeface="BIZ UDPゴシック" panose="020B0400000000000000" pitchFamily="50" charset="-128"/>
              </a:rPr>
              <a:t>メールではスマートフォンの機種変更や故障による買い替えの際にも、</a:t>
            </a:r>
            <a:r>
              <a:rPr lang="en-US" altLang="ja-JP" dirty="0">
                <a:latin typeface="BIZ UDPゴシック" panose="020B0400000000000000" pitchFamily="50" charset="-128"/>
                <a:ea typeface="BIZ UDPゴシック" panose="020B0400000000000000" pitchFamily="50" charset="-128"/>
              </a:rPr>
              <a:t>iCloud</a:t>
            </a:r>
            <a:r>
              <a:rPr lang="ja-JP" altLang="en-US" dirty="0">
                <a:latin typeface="BIZ UDPゴシック" panose="020B0400000000000000" pitchFamily="50" charset="-128"/>
                <a:ea typeface="BIZ UDPゴシック" panose="020B0400000000000000" pitchFamily="50" charset="-128"/>
              </a:rPr>
              <a:t>のバックアップを利用してすぐに今まで通りに使用することが可能です。プロバイダーや携帯キャリアが提供するメールアドレスのように、契約する会社を変更した際にも影響を受けることはありません。</a:t>
            </a:r>
          </a:p>
        </p:txBody>
      </p:sp>
      <p:sp>
        <p:nvSpPr>
          <p:cNvPr id="13" name="二等辺三角形 12">
            <a:extLst>
              <a:ext uri="{FF2B5EF4-FFF2-40B4-BE49-F238E27FC236}">
                <a16:creationId xmlns:a16="http://schemas.microsoft.com/office/drawing/2014/main" id="{8D8C8FD3-3C08-F790-5A75-E0FBFF971024}"/>
              </a:ext>
            </a:extLst>
          </p:cNvPr>
          <p:cNvSpPr/>
          <p:nvPr/>
        </p:nvSpPr>
        <p:spPr>
          <a:xfrm rot="5400000">
            <a:off x="544503" y="3975223"/>
            <a:ext cx="304800" cy="228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4" name="二等辺三角形 13">
            <a:extLst>
              <a:ext uri="{FF2B5EF4-FFF2-40B4-BE49-F238E27FC236}">
                <a16:creationId xmlns:a16="http://schemas.microsoft.com/office/drawing/2014/main" id="{3249B4FC-3811-FF3F-3E1F-E81EC9FE2406}"/>
              </a:ext>
            </a:extLst>
          </p:cNvPr>
          <p:cNvSpPr/>
          <p:nvPr/>
        </p:nvSpPr>
        <p:spPr>
          <a:xfrm rot="5400000">
            <a:off x="544503" y="5366926"/>
            <a:ext cx="304800" cy="2286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861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29463" y="2313317"/>
            <a:ext cx="8685073" cy="2231365"/>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sz="2400">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dirty="0"/>
              <a:t>Siri</a:t>
            </a:r>
            <a:r>
              <a:rPr lang="ja-JP" altLang="en-US" dirty="0"/>
              <a:t>を使って相手の名前でメールを送る場合、</a:t>
            </a:r>
            <a:r>
              <a:rPr lang="en-US" altLang="ja-JP" dirty="0"/>
              <a:t>iPhone</a:t>
            </a:r>
            <a:r>
              <a:rPr lang="ja-JP" altLang="en-US" dirty="0"/>
              <a:t>の連絡先アプリにメールを送りたい相手の連絡先が登録されている必要があります。また、ニックネームや略称で登録している場合は、そのニックネームや略称で</a:t>
            </a:r>
            <a:r>
              <a:rPr lang="en-US" altLang="ja-JP" dirty="0"/>
              <a:t>Siri</a:t>
            </a:r>
            <a:r>
              <a:rPr lang="ja-JP" altLang="en-US" dirty="0"/>
              <a:t>に声をかける必要があります。</a:t>
            </a:r>
          </a:p>
        </p:txBody>
      </p:sp>
      <p:sp>
        <p:nvSpPr>
          <p:cNvPr id="27" name="サブタイトル 2">
            <a:extLst>
              <a:ext uri="{FF2B5EF4-FFF2-40B4-BE49-F238E27FC236}">
                <a16:creationId xmlns:a16="http://schemas.microsoft.com/office/drawing/2014/main" id="{61C1CF66-AA3E-F99E-B6C1-0825CAAF20FA}"/>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を使ってメールを送る際の注意点です</a:t>
            </a:r>
          </a:p>
        </p:txBody>
      </p:sp>
      <p:sp>
        <p:nvSpPr>
          <p:cNvPr id="3" name="テキスト ボックス 2">
            <a:extLst>
              <a:ext uri="{FF2B5EF4-FFF2-40B4-BE49-F238E27FC236}">
                <a16:creationId xmlns:a16="http://schemas.microsoft.com/office/drawing/2014/main" id="{72E28EDB-9228-72E9-B4F5-317EB1543C3B}"/>
              </a:ext>
            </a:extLst>
          </p:cNvPr>
          <p:cNvSpPr txBox="1"/>
          <p:nvPr/>
        </p:nvSpPr>
        <p:spPr>
          <a:xfrm>
            <a:off x="826583" y="4820996"/>
            <a:ext cx="7490832" cy="369332"/>
          </a:xfrm>
          <a:prstGeom prst="rect">
            <a:avLst/>
          </a:prstGeom>
          <a:noFill/>
        </p:spPr>
        <p:txBody>
          <a:bodyPr wrap="square">
            <a:spAutoFit/>
          </a:bodyPr>
          <a:lstStyle/>
          <a:p>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詳しくは、</a:t>
            </a:r>
            <a:r>
              <a:rPr lang="ja-JP" altLang="ja-JP" dirty="0">
                <a:solidFill>
                  <a:schemeClr val="accent1"/>
                </a:solidFill>
                <a:latin typeface="BIZ UDPゴシック" panose="020B0400000000000000" pitchFamily="50" charset="-128"/>
                <a:ea typeface="BIZ UDPゴシック" panose="020B0400000000000000" pitchFamily="50" charset="-128"/>
              </a:rPr>
              <a:t>スマートフォン</a:t>
            </a:r>
            <a:r>
              <a:rPr lang="ja-JP" altLang="en-US" dirty="0">
                <a:solidFill>
                  <a:schemeClr val="accent1"/>
                </a:solidFill>
                <a:latin typeface="BIZ UDPゴシック" panose="020B0400000000000000" pitchFamily="50" charset="-128"/>
                <a:ea typeface="BIZ UDPゴシック" panose="020B0400000000000000" pitchFamily="50" charset="-128"/>
              </a:rPr>
              <a:t>アイフォン基本</a:t>
            </a:r>
            <a:r>
              <a:rPr lang="ja-JP" altLang="ja-JP" dirty="0">
                <a:solidFill>
                  <a:schemeClr val="accent1"/>
                </a:solidFill>
                <a:latin typeface="BIZ UDPゴシック" panose="020B0400000000000000" pitchFamily="50" charset="-128"/>
                <a:ea typeface="BIZ UDPゴシック" panose="020B0400000000000000" pitchFamily="50" charset="-128"/>
              </a:rPr>
              <a:t>編</a:t>
            </a:r>
            <a:r>
              <a:rPr lang="ja-JP" altLang="en-US" dirty="0">
                <a:solidFill>
                  <a:schemeClr val="accent1"/>
                </a:solidFill>
                <a:latin typeface="BIZ UDPゴシック" panose="020B0400000000000000" pitchFamily="50" charset="-128"/>
                <a:ea typeface="BIZ UDPゴシック" panose="020B0400000000000000" pitchFamily="50" charset="-128"/>
              </a:rPr>
              <a:t>「電話を使ってみよう」を参照</a:t>
            </a:r>
          </a:p>
        </p:txBody>
      </p:sp>
    </p:spTree>
    <p:extLst>
      <p:ext uri="{BB962C8B-B14F-4D97-AF65-F5344CB8AC3E}">
        <p14:creationId xmlns:p14="http://schemas.microsoft.com/office/powerpoint/2010/main" val="207375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B9A776F-4C0E-A6DC-11F3-3CC928A4E9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733"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22" name="タイトル 1">
            <a:extLst>
              <a:ext uri="{FF2B5EF4-FFF2-40B4-BE49-F238E27FC236}">
                <a16:creationId xmlns:a16="http://schemas.microsoft.com/office/drawing/2014/main" id="{3C59FEA1-A98C-CF66-BC85-171BBAFDFED6}"/>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23" name="タイトル 1">
            <a:extLst>
              <a:ext uri="{FF2B5EF4-FFF2-40B4-BE49-F238E27FC236}">
                <a16:creationId xmlns:a16="http://schemas.microsoft.com/office/drawing/2014/main" id="{6D2B98CE-EF77-1A2E-6323-A862E0DBC13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4" name="サブタイトル 2">
            <a:extLst>
              <a:ext uri="{FF2B5EF4-FFF2-40B4-BE49-F238E27FC236}">
                <a16:creationId xmlns:a16="http://schemas.microsoft.com/office/drawing/2014/main" id="{21E4F264-DB89-9401-0306-1445B4E8F4CD}"/>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
        <p:nvSpPr>
          <p:cNvPr id="26" name="テキスト ボックス 25">
            <a:extLst>
              <a:ext uri="{FF2B5EF4-FFF2-40B4-BE49-F238E27FC236}">
                <a16:creationId xmlns:a16="http://schemas.microsoft.com/office/drawing/2014/main" id="{4BC22000-771A-1B6E-9870-B18E3471398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54B915EB-3F72-ABEE-8335-5AF528325AEB}"/>
              </a:ext>
            </a:extLst>
          </p:cNvPr>
          <p:cNvSpPr txBox="1"/>
          <p:nvPr/>
        </p:nvSpPr>
        <p:spPr>
          <a:xfrm>
            <a:off x="3485787" y="1512998"/>
            <a:ext cx="377365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Siri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を起動して</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メールを作成</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と声をかけます</a:t>
            </a:r>
          </a:p>
        </p:txBody>
      </p:sp>
    </p:spTree>
    <p:extLst>
      <p:ext uri="{BB962C8B-B14F-4D97-AF65-F5344CB8AC3E}">
        <p14:creationId xmlns:p14="http://schemas.microsoft.com/office/powerpoint/2010/main" val="163450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2774851-4486-73F5-9219-C57B7E4B3EAA}"/>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7500" y="240607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22" name="タイトル 1">
            <a:extLst>
              <a:ext uri="{FF2B5EF4-FFF2-40B4-BE49-F238E27FC236}">
                <a16:creationId xmlns:a16="http://schemas.microsoft.com/office/drawing/2014/main" id="{3C59FEA1-A98C-CF66-BC85-171BBAFDFED6}"/>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23" name="タイトル 1">
            <a:extLst>
              <a:ext uri="{FF2B5EF4-FFF2-40B4-BE49-F238E27FC236}">
                <a16:creationId xmlns:a16="http://schemas.microsoft.com/office/drawing/2014/main" id="{6D2B98CE-EF77-1A2E-6323-A862E0DBC13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4" name="サブタイトル 2">
            <a:extLst>
              <a:ext uri="{FF2B5EF4-FFF2-40B4-BE49-F238E27FC236}">
                <a16:creationId xmlns:a16="http://schemas.microsoft.com/office/drawing/2014/main" id="{21E4F264-DB89-9401-0306-1445B4E8F4CD}"/>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
        <p:nvSpPr>
          <p:cNvPr id="26" name="テキスト ボックス 25">
            <a:extLst>
              <a:ext uri="{FF2B5EF4-FFF2-40B4-BE49-F238E27FC236}">
                <a16:creationId xmlns:a16="http://schemas.microsoft.com/office/drawing/2014/main" id="{4BC22000-771A-1B6E-9870-B18E3471398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54B915EB-3F72-ABEE-8335-5AF528325AEB}"/>
              </a:ext>
            </a:extLst>
          </p:cNvPr>
          <p:cNvSpPr txBox="1"/>
          <p:nvPr/>
        </p:nvSpPr>
        <p:spPr>
          <a:xfrm>
            <a:off x="3485787" y="1512998"/>
            <a:ext cx="4308915"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このメッセージを誰に送信しますか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と聞こえたら、送信相手の名前を</a:t>
            </a:r>
            <a:r>
              <a:rPr lang="ja-JP" altLang="en-US" dirty="0">
                <a:solidFill>
                  <a:prstClr val="black"/>
                </a:solidFill>
                <a:latin typeface="BIZ UDPゴシック" panose="020B0400000000000000" pitchFamily="50" charset="-128"/>
                <a:ea typeface="BIZ UDPゴシック" panose="020B0400000000000000" pitchFamily="50" charset="-128"/>
              </a:rPr>
              <a:t>伝えます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552AB54-42C0-4683-B7B7-998ABE16CB12}"/>
              </a:ext>
            </a:extLst>
          </p:cNvPr>
          <p:cNvSpPr txBox="1"/>
          <p:nvPr/>
        </p:nvSpPr>
        <p:spPr>
          <a:xfrm>
            <a:off x="5779475" y="3241857"/>
            <a:ext cx="3189924" cy="1322221"/>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ニックネームや略称で登録している場合は、そのニックネームや略称で</a:t>
            </a:r>
            <a:r>
              <a:rPr lang="en-US" altLang="ja-JP" sz="1600" dirty="0">
                <a:solidFill>
                  <a:schemeClr val="accent1"/>
                </a:solidFill>
                <a:latin typeface="BIZ UDPゴシック" panose="020B0400000000000000" pitchFamily="50" charset="-128"/>
                <a:ea typeface="BIZ UDPゴシック" panose="020B0400000000000000" pitchFamily="50" charset="-128"/>
              </a:rPr>
              <a:t>Siri</a:t>
            </a:r>
            <a:r>
              <a:rPr lang="ja-JP" altLang="en-US" sz="1600" dirty="0">
                <a:solidFill>
                  <a:schemeClr val="accent1"/>
                </a:solidFill>
                <a:latin typeface="BIZ UDPゴシック" panose="020B0400000000000000" pitchFamily="50" charset="-128"/>
                <a:ea typeface="BIZ UDPゴシック" panose="020B0400000000000000" pitchFamily="50" charset="-128"/>
              </a:rPr>
              <a:t>に声をかける必要があります</a:t>
            </a:r>
          </a:p>
        </p:txBody>
      </p:sp>
    </p:spTree>
    <p:extLst>
      <p:ext uri="{BB962C8B-B14F-4D97-AF65-F5344CB8AC3E}">
        <p14:creationId xmlns:p14="http://schemas.microsoft.com/office/powerpoint/2010/main" val="134767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 name="図 19455">
            <a:extLst>
              <a:ext uri="{FF2B5EF4-FFF2-40B4-BE49-F238E27FC236}">
                <a16:creationId xmlns:a16="http://schemas.microsoft.com/office/drawing/2014/main" id="{55F873FB-324B-C91D-B3D2-D29DD7A2CAA1}"/>
              </a:ext>
            </a:extLst>
          </p:cNvPr>
          <p:cNvPicPr>
            <a:picLocks noChangeAspect="1"/>
          </p:cNvPicPr>
          <p:nvPr/>
        </p:nvPicPr>
        <p:blipFill>
          <a:blip r:embed="rId4"/>
          <a:stretch>
            <a:fillRect/>
          </a:stretch>
        </p:blipFill>
        <p:spPr>
          <a:xfrm>
            <a:off x="1230271" y="2394560"/>
            <a:ext cx="2450804" cy="4340728"/>
          </a:xfrm>
          <a:prstGeom prst="rect">
            <a:avLst/>
          </a:prstGeom>
        </p:spPr>
      </p:pic>
      <p:pic>
        <p:nvPicPr>
          <p:cNvPr id="19458" name="Picture 2">
            <a:extLst>
              <a:ext uri="{FF2B5EF4-FFF2-40B4-BE49-F238E27FC236}">
                <a16:creationId xmlns:a16="http://schemas.microsoft.com/office/drawing/2014/main" id="{1463D59F-A4CA-2D14-97EF-F1D45FC52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619"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821302" cy="755720"/>
          </a:xfrm>
          <a:prstGeom prst="rect">
            <a:avLst/>
          </a:prstGeom>
          <a:noFill/>
        </p:spPr>
        <p:txBody>
          <a:bodyPr wrap="square" lIns="0" tIns="45720" rIns="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「どのメールアドレスを使いますか？」と聞こえたらラベル名</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を伝えます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メールの件名は何にしますか</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と</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聞こえたら</a:t>
            </a:r>
            <a:r>
              <a:rPr lang="ja-JP" altLang="en-US" sz="1800" dirty="0">
                <a:solidFill>
                  <a:prstClr val="black"/>
                </a:solidFill>
                <a:latin typeface="BIZ UDPゴシック" panose="020B0400000000000000" pitchFamily="50" charset="-128"/>
                <a:ea typeface="BIZ UDPゴシック" panose="020B0400000000000000" pitchFamily="50" charset="-128"/>
              </a:rPr>
              <a:t>件名を伝えます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3" name="テキスト ボックス 22">
            <a:extLst>
              <a:ext uri="{FF2B5EF4-FFF2-40B4-BE49-F238E27FC236}">
                <a16:creationId xmlns:a16="http://schemas.microsoft.com/office/drawing/2014/main" id="{2F62B880-47C8-8EC5-CA8C-6AD9D8B2D157}"/>
              </a:ext>
            </a:extLst>
          </p:cNvPr>
          <p:cNvSpPr txBox="1"/>
          <p:nvPr/>
        </p:nvSpPr>
        <p:spPr>
          <a:xfrm>
            <a:off x="3686311" y="2309839"/>
            <a:ext cx="1776616" cy="1642309"/>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ラベル名は</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自宅</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や</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携帯電話</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等です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設定は連絡先アプリで行います</a:t>
            </a:r>
          </a:p>
        </p:txBody>
      </p:sp>
      <p:sp>
        <p:nvSpPr>
          <p:cNvPr id="12" name="サブタイトル 2">
            <a:extLst>
              <a:ext uri="{FF2B5EF4-FFF2-40B4-BE49-F238E27FC236}">
                <a16:creationId xmlns:a16="http://schemas.microsoft.com/office/drawing/2014/main" id="{99AE1386-6D38-5E72-6C61-D34C4F7AD760}"/>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
        <p:nvSpPr>
          <p:cNvPr id="25" name="テキスト ボックス 24">
            <a:extLst>
              <a:ext uri="{FF2B5EF4-FFF2-40B4-BE49-F238E27FC236}">
                <a16:creationId xmlns:a16="http://schemas.microsoft.com/office/drawing/2014/main" id="{4F102A8A-709E-E15D-5A25-F1ECD06243A7}"/>
              </a:ext>
            </a:extLst>
          </p:cNvPr>
          <p:cNvSpPr txBox="1"/>
          <p:nvPr/>
        </p:nvSpPr>
        <p:spPr>
          <a:xfrm>
            <a:off x="3686311" y="4356957"/>
            <a:ext cx="1776616" cy="1322221"/>
          </a:xfrm>
          <a:prstGeom prst="rect">
            <a:avLst/>
          </a:prstGeom>
          <a:noFill/>
        </p:spPr>
        <p:txBody>
          <a:bodyPr wrap="square" lIns="36000" rIns="36000"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③は送信相手の連絡先に複数のアドレスを登録している場合のみ</a:t>
            </a:r>
          </a:p>
        </p:txBody>
      </p:sp>
    </p:spTree>
    <p:extLst>
      <p:ext uri="{BB962C8B-B14F-4D97-AF65-F5344CB8AC3E}">
        <p14:creationId xmlns:p14="http://schemas.microsoft.com/office/powerpoint/2010/main" val="1391481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C1F391A9-1BCB-D77F-24AB-75FF8B4F94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733" y="2406077"/>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22" name="タイトル 1">
            <a:extLst>
              <a:ext uri="{FF2B5EF4-FFF2-40B4-BE49-F238E27FC236}">
                <a16:creationId xmlns:a16="http://schemas.microsoft.com/office/drawing/2014/main" id="{3C59FEA1-A98C-CF66-BC85-171BBAFDFED6}"/>
              </a:ext>
            </a:extLst>
          </p:cNvPr>
          <p:cNvSpPr>
            <a:spLocks noGrp="1"/>
          </p:cNvSpPr>
          <p:nvPr>
            <p:ph type="ctrTitle"/>
          </p:nvPr>
        </p:nvSpPr>
        <p:spPr>
          <a:xfrm>
            <a:off x="1392691" y="220736"/>
            <a:ext cx="7576708" cy="486326"/>
          </a:xfrm>
        </p:spPr>
        <p:txBody>
          <a:bodyPr vert="horz">
            <a:noAutofit/>
          </a:bodyPr>
          <a:lstStyle/>
          <a:p>
            <a:r>
              <a:rPr lang="en-US" altLang="ja-JP" dirty="0"/>
              <a:t>Siri</a:t>
            </a:r>
            <a:r>
              <a:rPr lang="ja-JP" altLang="en-US" dirty="0"/>
              <a:t>を使ったメールの送信</a:t>
            </a:r>
          </a:p>
        </p:txBody>
      </p:sp>
      <p:sp>
        <p:nvSpPr>
          <p:cNvPr id="23" name="タイトル 1">
            <a:extLst>
              <a:ext uri="{FF2B5EF4-FFF2-40B4-BE49-F238E27FC236}">
                <a16:creationId xmlns:a16="http://schemas.microsoft.com/office/drawing/2014/main" id="{6D2B98CE-EF77-1A2E-6323-A862E0DBC13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24" name="サブタイトル 2">
            <a:extLst>
              <a:ext uri="{FF2B5EF4-FFF2-40B4-BE49-F238E27FC236}">
                <a16:creationId xmlns:a16="http://schemas.microsoft.com/office/drawing/2014/main" id="{21E4F264-DB89-9401-0306-1445B4E8F4CD}"/>
              </a:ext>
            </a:extLst>
          </p:cNvPr>
          <p:cNvSpPr txBox="1">
            <a:spLocks/>
          </p:cNvSpPr>
          <p:nvPr/>
        </p:nvSpPr>
        <p:spPr>
          <a:xfrm>
            <a:off x="284326" y="1099580"/>
            <a:ext cx="8859674"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Siri</a:t>
            </a:r>
            <a:r>
              <a:rPr lang="ja-JP" altLang="en-US" sz="2200" dirty="0">
                <a:latin typeface="BIZ UDPゴシック" panose="020B0400000000000000" pitchFamily="50" charset="-128"/>
                <a:ea typeface="BIZ UDPゴシック" panose="020B0400000000000000" pitchFamily="50" charset="-128"/>
              </a:rPr>
              <a:t>を使ってメールを送ってみましょう</a:t>
            </a:r>
          </a:p>
        </p:txBody>
      </p:sp>
      <p:sp>
        <p:nvSpPr>
          <p:cNvPr id="25" name="テキスト ボックス 24">
            <a:extLst>
              <a:ext uri="{FF2B5EF4-FFF2-40B4-BE49-F238E27FC236}">
                <a16:creationId xmlns:a16="http://schemas.microsoft.com/office/drawing/2014/main" id="{2BCC9FF4-A9DC-8EC8-4FA0-10D97AD8A579}"/>
              </a:ext>
            </a:extLst>
          </p:cNvPr>
          <p:cNvSpPr txBox="1"/>
          <p:nvPr/>
        </p:nvSpPr>
        <p:spPr>
          <a:xfrm>
            <a:off x="5794299" y="4014083"/>
            <a:ext cx="3349702" cy="1002134"/>
          </a:xfrm>
          <a:prstGeom prst="rect">
            <a:avLst/>
          </a:prstGeom>
          <a:noFill/>
        </p:spPr>
        <p:txBody>
          <a:bodyPr wrap="square" rtlCol="0" anchor="t" anchorCtr="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言葉と言葉の間が数秒空くと</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自動で文章の終わりと判断され、</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次のステップに進みます</a:t>
            </a:r>
          </a:p>
        </p:txBody>
      </p:sp>
      <p:sp>
        <p:nvSpPr>
          <p:cNvPr id="26" name="テキスト ボックス 25">
            <a:extLst>
              <a:ext uri="{FF2B5EF4-FFF2-40B4-BE49-F238E27FC236}">
                <a16:creationId xmlns:a16="http://schemas.microsoft.com/office/drawing/2014/main" id="{4BC22000-771A-1B6E-9870-B18E3471398C}"/>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54B915EB-3F72-ABEE-8335-5AF528325AEB}"/>
              </a:ext>
            </a:extLst>
          </p:cNvPr>
          <p:cNvSpPr txBox="1"/>
          <p:nvPr/>
        </p:nvSpPr>
        <p:spPr>
          <a:xfrm>
            <a:off x="3485787" y="1512998"/>
            <a:ext cx="3773657"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メールの本文はどうしますか？</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聞こえたら本文の内容を伝えます</a:t>
            </a:r>
          </a:p>
        </p:txBody>
      </p:sp>
    </p:spTree>
    <p:extLst>
      <p:ext uri="{BB962C8B-B14F-4D97-AF65-F5344CB8AC3E}">
        <p14:creationId xmlns:p14="http://schemas.microsoft.com/office/powerpoint/2010/main" val="4058706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A2D5931A-2842-4EC6-A437-5F8F23389AAB}"/>
</file>

<file path=docProps/app.xml><?xml version="1.0" encoding="utf-8"?>
<Properties xmlns="http://schemas.openxmlformats.org/officeDocument/2006/extended-properties" xmlns:vt="http://schemas.openxmlformats.org/officeDocument/2006/docPropsVTypes">
  <Template>Office Theme</Template>
  <TotalTime>0</TotalTime>
  <Words>2261</Words>
  <Application>Microsoft Office PowerPoint</Application>
  <PresentationFormat>画面に合わせる (4:3)</PresentationFormat>
  <Paragraphs>335</Paragraphs>
  <Slides>35</Slides>
  <Notes>35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1"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1-A</vt:lpstr>
      <vt:lpstr>Siriを使ったメールの送信</vt:lpstr>
      <vt:lpstr>Siriを使ったメールの送信</vt:lpstr>
      <vt:lpstr>Siriを使ったメールの送信</vt:lpstr>
      <vt:lpstr>Siriを使ったメールの送信</vt:lpstr>
      <vt:lpstr>Siriを使ったメールの送信</vt:lpstr>
      <vt:lpstr>Siriを使ったメールの送信</vt:lpstr>
      <vt:lpstr>Siriを使ったメールの送信</vt:lpstr>
      <vt:lpstr>Siriを使ったメールの送信</vt:lpstr>
      <vt:lpstr>連絡先を使ったメールの送信</vt:lpstr>
      <vt:lpstr>連絡先を使ったメールの送信</vt:lpstr>
      <vt:lpstr>連絡先を使ったメールの送信</vt:lpstr>
      <vt:lpstr>連絡先を使ったメールの送信</vt:lpstr>
      <vt:lpstr>連絡先を使ったメールの送信</vt:lpstr>
      <vt:lpstr>メールアプリを使ったメールの送信</vt:lpstr>
      <vt:lpstr>メールアプリを使ったメールの送信</vt:lpstr>
      <vt:lpstr>メールアプリを使ったメールの送信</vt:lpstr>
      <vt:lpstr>メールアプリを使ったメールの送信</vt:lpstr>
      <vt:lpstr>メールアプリを使ったメールの送信</vt:lpstr>
      <vt:lpstr>受信メールの閲覧</vt:lpstr>
      <vt:lpstr>受信メールの閲覧</vt:lpstr>
      <vt:lpstr>受信メールの閲覧</vt:lpstr>
      <vt:lpstr>作成中のメールの破棄</vt:lpstr>
      <vt:lpstr>作成中のメールの破棄</vt:lpstr>
      <vt:lpstr>作成中のメールの破棄</vt:lpstr>
      <vt:lpstr>メールの返信</vt:lpstr>
      <vt:lpstr>メールの返信</vt:lpstr>
      <vt:lpstr>メールの返信</vt:lpstr>
      <vt:lpstr>メールの返信</vt:lpstr>
      <vt:lpstr>メールの削除</vt:lpstr>
      <vt:lpstr>メールの削除</vt:lpstr>
      <vt:lpstr>1-I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