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1027" r:id="rId5"/>
    <p:sldId id="1028" r:id="rId6"/>
    <p:sldId id="1029" r:id="rId7"/>
    <p:sldId id="1038" r:id="rId8"/>
    <p:sldId id="1039" r:id="rId9"/>
    <p:sldId id="1061" r:id="rId10"/>
    <p:sldId id="1062" r:id="rId11"/>
    <p:sldId id="565" r:id="rId12"/>
    <p:sldId id="1041" r:id="rId13"/>
    <p:sldId id="1063" r:id="rId14"/>
    <p:sldId id="1064" r:id="rId15"/>
    <p:sldId id="1043" r:id="rId16"/>
    <p:sldId id="1044" r:id="rId17"/>
    <p:sldId id="1045" r:id="rId18"/>
    <p:sldId id="1047" r:id="rId19"/>
    <p:sldId id="1046" r:id="rId20"/>
    <p:sldId id="1048" r:id="rId21"/>
    <p:sldId id="1049" r:id="rId22"/>
    <p:sldId id="1051" r:id="rId23"/>
    <p:sldId id="1053" r:id="rId24"/>
    <p:sldId id="1055" r:id="rId25"/>
    <p:sldId id="1056" r:id="rId26"/>
    <p:sldId id="1057" r:id="rId27"/>
    <p:sldId id="1058" r:id="rId28"/>
    <p:sldId id="1059" r:id="rId29"/>
    <p:sldId id="1060" r:id="rId30"/>
  </p:sldIdLst>
  <p:sldSz cx="9144000" cy="6858000" type="screen4x3"/>
  <p:notesSz cx="6737350" cy="986948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235F1-3161-4E9D-8E91-D9019790AC81}" v="4" dt="2025-03-27T15:05:1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75676" autoAdjust="0"/>
  </p:normalViewPr>
  <p:slideViewPr>
    <p:cSldViewPr snapToGrid="0" snapToObjects="1">
      <p:cViewPr varScale="1">
        <p:scale>
          <a:sx n="46" d="100"/>
          <a:sy n="46" d="100"/>
        </p:scale>
        <p:origin x="1724"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5C2EAABA-9DE9-4A52-27A2-056C7A2F2C50}"/>
              </a:ext>
            </a:extLst>
          </p:cNvPr>
          <p:cNvSpPr>
            <a:spLocks noGrp="1" noRot="1" noChangeAspect="1"/>
          </p:cNvSpPr>
          <p:nvPr>
            <p:ph type="sldImg"/>
          </p:nvPr>
        </p:nvSpPr>
        <p:spPr/>
      </p:sp>
    </p:spTree>
    <p:extLst>
      <p:ext uri="{BB962C8B-B14F-4D97-AF65-F5344CB8AC3E}">
        <p14:creationId xmlns:p14="http://schemas.microsoft.com/office/powerpoint/2010/main" val="69940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6DC1370F-CBDA-44DE-3F3C-990F1DC93F63}"/>
              </a:ext>
            </a:extLst>
          </p:cNvPr>
          <p:cNvSpPr>
            <a:spLocks noGrp="1" noRot="1" noChangeAspect="1"/>
          </p:cNvSpPr>
          <p:nvPr>
            <p:ph type="sldImg"/>
          </p:nvPr>
        </p:nvSpPr>
        <p:spPr/>
      </p:sp>
    </p:spTree>
    <p:extLst>
      <p:ext uri="{BB962C8B-B14F-4D97-AF65-F5344CB8AC3E}">
        <p14:creationId xmlns:p14="http://schemas.microsoft.com/office/powerpoint/2010/main" val="364873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6DC1370F-CBDA-44DE-3F3C-990F1DC93F63}"/>
              </a:ext>
            </a:extLst>
          </p:cNvPr>
          <p:cNvSpPr>
            <a:spLocks noGrp="1" noRot="1" noChangeAspect="1"/>
          </p:cNvSpPr>
          <p:nvPr>
            <p:ph type="sldImg"/>
          </p:nvPr>
        </p:nvSpPr>
        <p:spPr/>
      </p:sp>
    </p:spTree>
    <p:extLst>
      <p:ext uri="{BB962C8B-B14F-4D97-AF65-F5344CB8AC3E}">
        <p14:creationId xmlns:p14="http://schemas.microsoft.com/office/powerpoint/2010/main" val="420473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129BE1E7-39CC-3B76-6157-7A4B8D0D727B}"/>
              </a:ext>
            </a:extLst>
          </p:cNvPr>
          <p:cNvSpPr>
            <a:spLocks noGrp="1" noRot="1" noChangeAspect="1"/>
          </p:cNvSpPr>
          <p:nvPr>
            <p:ph type="sldImg"/>
          </p:nvPr>
        </p:nvSpPr>
        <p:spPr/>
      </p:sp>
    </p:spTree>
    <p:extLst>
      <p:ext uri="{BB962C8B-B14F-4D97-AF65-F5344CB8AC3E}">
        <p14:creationId xmlns:p14="http://schemas.microsoft.com/office/powerpoint/2010/main" val="23827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DCFB6D0-7EA0-B205-5677-17D4D248F843}"/>
              </a:ext>
            </a:extLst>
          </p:cNvPr>
          <p:cNvSpPr>
            <a:spLocks noGrp="1" noRot="1" noChangeAspect="1"/>
          </p:cNvSpPr>
          <p:nvPr>
            <p:ph type="sldImg"/>
          </p:nvPr>
        </p:nvSpPr>
        <p:spPr/>
      </p:sp>
    </p:spTree>
    <p:extLst>
      <p:ext uri="{BB962C8B-B14F-4D97-AF65-F5344CB8AC3E}">
        <p14:creationId xmlns:p14="http://schemas.microsoft.com/office/powerpoint/2010/main" val="373272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A6B9FF8-5F68-ADA3-0BDC-5B57D4175D4C}"/>
              </a:ext>
            </a:extLst>
          </p:cNvPr>
          <p:cNvSpPr>
            <a:spLocks noGrp="1" noRot="1" noChangeAspect="1"/>
          </p:cNvSpPr>
          <p:nvPr>
            <p:ph type="sldImg"/>
          </p:nvPr>
        </p:nvSpPr>
        <p:spPr/>
      </p:sp>
    </p:spTree>
    <p:extLst>
      <p:ext uri="{BB962C8B-B14F-4D97-AF65-F5344CB8AC3E}">
        <p14:creationId xmlns:p14="http://schemas.microsoft.com/office/powerpoint/2010/main" val="289368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AAADBCB-427C-AF17-763A-6F078651A1A4}"/>
              </a:ext>
            </a:extLst>
          </p:cNvPr>
          <p:cNvSpPr>
            <a:spLocks noGrp="1" noRot="1" noChangeAspect="1"/>
          </p:cNvSpPr>
          <p:nvPr>
            <p:ph type="sldImg"/>
          </p:nvPr>
        </p:nvSpPr>
        <p:spPr/>
      </p:sp>
    </p:spTree>
    <p:extLst>
      <p:ext uri="{BB962C8B-B14F-4D97-AF65-F5344CB8AC3E}">
        <p14:creationId xmlns:p14="http://schemas.microsoft.com/office/powerpoint/2010/main" val="223147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79D28FF-6D45-43FB-97BE-ABFF374C6F6A}"/>
              </a:ext>
            </a:extLst>
          </p:cNvPr>
          <p:cNvSpPr>
            <a:spLocks noGrp="1" noRot="1" noChangeAspect="1"/>
          </p:cNvSpPr>
          <p:nvPr>
            <p:ph type="sldImg"/>
          </p:nvPr>
        </p:nvSpPr>
        <p:spPr/>
      </p:sp>
    </p:spTree>
    <p:extLst>
      <p:ext uri="{BB962C8B-B14F-4D97-AF65-F5344CB8AC3E}">
        <p14:creationId xmlns:p14="http://schemas.microsoft.com/office/powerpoint/2010/main" val="512503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95CDC607-4298-17F0-7AD5-029980BE658E}"/>
              </a:ext>
            </a:extLst>
          </p:cNvPr>
          <p:cNvSpPr>
            <a:spLocks noGrp="1" noRot="1" noChangeAspect="1"/>
          </p:cNvSpPr>
          <p:nvPr>
            <p:ph type="sldImg"/>
          </p:nvPr>
        </p:nvSpPr>
        <p:spPr/>
      </p:sp>
    </p:spTree>
    <p:extLst>
      <p:ext uri="{BB962C8B-B14F-4D97-AF65-F5344CB8AC3E}">
        <p14:creationId xmlns:p14="http://schemas.microsoft.com/office/powerpoint/2010/main" val="4204542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835F2082-CE5E-CE9F-4823-40BF8C884223}"/>
              </a:ext>
            </a:extLst>
          </p:cNvPr>
          <p:cNvSpPr>
            <a:spLocks noGrp="1" noRot="1" noChangeAspect="1"/>
          </p:cNvSpPr>
          <p:nvPr>
            <p:ph type="sldImg"/>
          </p:nvPr>
        </p:nvSpPr>
        <p:spPr/>
      </p:sp>
    </p:spTree>
    <p:extLst>
      <p:ext uri="{BB962C8B-B14F-4D97-AF65-F5344CB8AC3E}">
        <p14:creationId xmlns:p14="http://schemas.microsoft.com/office/powerpoint/2010/main" val="323514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6" name="スライド イメージ プレースホルダー 5">
            <a:extLst>
              <a:ext uri="{FF2B5EF4-FFF2-40B4-BE49-F238E27FC236}">
                <a16:creationId xmlns:a16="http://schemas.microsoft.com/office/drawing/2014/main" id="{31C303F4-104E-B074-D61F-43CE338E5367}"/>
              </a:ext>
            </a:extLst>
          </p:cNvPr>
          <p:cNvSpPr>
            <a:spLocks noGrp="1" noRot="1" noChangeAspect="1"/>
          </p:cNvSpPr>
          <p:nvPr>
            <p:ph type="sldImg"/>
          </p:nvPr>
        </p:nvSpPr>
        <p:spPr/>
      </p:sp>
    </p:spTree>
    <p:extLst>
      <p:ext uri="{BB962C8B-B14F-4D97-AF65-F5344CB8AC3E}">
        <p14:creationId xmlns:p14="http://schemas.microsoft.com/office/powerpoint/2010/main" val="13238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8C61BDD9-933D-7A0A-9EE0-33B181F7809E}"/>
              </a:ext>
            </a:extLst>
          </p:cNvPr>
          <p:cNvSpPr>
            <a:spLocks noGrp="1" noRot="1" noChangeAspect="1"/>
          </p:cNvSpPr>
          <p:nvPr>
            <p:ph type="sldImg"/>
          </p:nvPr>
        </p:nvSpPr>
        <p:spPr/>
      </p:sp>
    </p:spTree>
    <p:extLst>
      <p:ext uri="{BB962C8B-B14F-4D97-AF65-F5344CB8AC3E}">
        <p14:creationId xmlns:p14="http://schemas.microsoft.com/office/powerpoint/2010/main" val="421613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AA30A202-FE95-50C1-0420-5C721D6A161C}"/>
              </a:ext>
            </a:extLst>
          </p:cNvPr>
          <p:cNvSpPr>
            <a:spLocks noGrp="1" noRot="1" noChangeAspect="1"/>
          </p:cNvSpPr>
          <p:nvPr>
            <p:ph type="sldImg"/>
          </p:nvPr>
        </p:nvSpPr>
        <p:spPr/>
      </p:sp>
    </p:spTree>
    <p:extLst>
      <p:ext uri="{BB962C8B-B14F-4D97-AF65-F5344CB8AC3E}">
        <p14:creationId xmlns:p14="http://schemas.microsoft.com/office/powerpoint/2010/main" val="358866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0E711B7D-AC2F-B7A9-18FF-BC60A73D2C3B}"/>
              </a:ext>
            </a:extLst>
          </p:cNvPr>
          <p:cNvSpPr>
            <a:spLocks noGrp="1" noRot="1" noChangeAspect="1"/>
          </p:cNvSpPr>
          <p:nvPr>
            <p:ph type="sldImg"/>
          </p:nvPr>
        </p:nvSpPr>
        <p:spPr/>
      </p:sp>
    </p:spTree>
    <p:extLst>
      <p:ext uri="{BB962C8B-B14F-4D97-AF65-F5344CB8AC3E}">
        <p14:creationId xmlns:p14="http://schemas.microsoft.com/office/powerpoint/2010/main" val="291894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0D75353-08D7-7785-9C6A-81E6352BAEFA}"/>
              </a:ext>
            </a:extLst>
          </p:cNvPr>
          <p:cNvSpPr>
            <a:spLocks noGrp="1" noRot="1" noChangeAspect="1"/>
          </p:cNvSpPr>
          <p:nvPr>
            <p:ph type="sldImg"/>
          </p:nvPr>
        </p:nvSpPr>
        <p:spPr/>
      </p:sp>
    </p:spTree>
    <p:extLst>
      <p:ext uri="{BB962C8B-B14F-4D97-AF65-F5344CB8AC3E}">
        <p14:creationId xmlns:p14="http://schemas.microsoft.com/office/powerpoint/2010/main" val="103825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0AE0E53-7825-A923-BA4A-5A9CA879E2A8}"/>
              </a:ext>
            </a:extLst>
          </p:cNvPr>
          <p:cNvSpPr>
            <a:spLocks noGrp="1" noRot="1" noChangeAspect="1"/>
          </p:cNvSpPr>
          <p:nvPr>
            <p:ph type="sldImg"/>
          </p:nvPr>
        </p:nvSpPr>
        <p:spPr/>
      </p:sp>
    </p:spTree>
    <p:extLst>
      <p:ext uri="{BB962C8B-B14F-4D97-AF65-F5344CB8AC3E}">
        <p14:creationId xmlns:p14="http://schemas.microsoft.com/office/powerpoint/2010/main" val="1419696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1511BE1-300A-69C4-3494-0F627ED44B10}"/>
              </a:ext>
            </a:extLst>
          </p:cNvPr>
          <p:cNvSpPr>
            <a:spLocks noGrp="1" noRot="1" noChangeAspect="1"/>
          </p:cNvSpPr>
          <p:nvPr>
            <p:ph type="sldImg"/>
          </p:nvPr>
        </p:nvSpPr>
        <p:spPr/>
      </p:sp>
    </p:spTree>
    <p:extLst>
      <p:ext uri="{BB962C8B-B14F-4D97-AF65-F5344CB8AC3E}">
        <p14:creationId xmlns:p14="http://schemas.microsoft.com/office/powerpoint/2010/main" val="3166932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957996E-248E-50EF-656E-E9000A8E783A}"/>
              </a:ext>
            </a:extLst>
          </p:cNvPr>
          <p:cNvSpPr>
            <a:spLocks noGrp="1" noRot="1" noChangeAspect="1"/>
          </p:cNvSpPr>
          <p:nvPr>
            <p:ph type="sldImg"/>
          </p:nvPr>
        </p:nvSpPr>
        <p:spPr/>
      </p:sp>
    </p:spTree>
    <p:extLst>
      <p:ext uri="{BB962C8B-B14F-4D97-AF65-F5344CB8AC3E}">
        <p14:creationId xmlns:p14="http://schemas.microsoft.com/office/powerpoint/2010/main" val="391313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93AC6631-6591-F4F6-082F-8B0886192329}"/>
              </a:ext>
            </a:extLst>
          </p:cNvPr>
          <p:cNvSpPr>
            <a:spLocks noGrp="1" noRot="1" noChangeAspect="1"/>
          </p:cNvSpPr>
          <p:nvPr>
            <p:ph type="sldImg"/>
          </p:nvPr>
        </p:nvSpPr>
        <p:spPr/>
      </p:sp>
    </p:spTree>
    <p:extLst>
      <p:ext uri="{BB962C8B-B14F-4D97-AF65-F5344CB8AC3E}">
        <p14:creationId xmlns:p14="http://schemas.microsoft.com/office/powerpoint/2010/main" val="264428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24AAD453-62C5-07F8-7DAC-C23D82FD0074}"/>
              </a:ext>
            </a:extLst>
          </p:cNvPr>
          <p:cNvSpPr>
            <a:spLocks noGrp="1" noRot="1" noChangeAspect="1"/>
          </p:cNvSpPr>
          <p:nvPr>
            <p:ph type="sldImg"/>
          </p:nvPr>
        </p:nvSpPr>
        <p:spPr/>
      </p:sp>
    </p:spTree>
    <p:extLst>
      <p:ext uri="{BB962C8B-B14F-4D97-AF65-F5344CB8AC3E}">
        <p14:creationId xmlns:p14="http://schemas.microsoft.com/office/powerpoint/2010/main" val="288402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3236CF1A-A1D2-7656-3AC8-01223425B3A9}"/>
              </a:ext>
            </a:extLst>
          </p:cNvPr>
          <p:cNvSpPr>
            <a:spLocks noGrp="1" noRot="1" noChangeAspect="1"/>
          </p:cNvSpPr>
          <p:nvPr>
            <p:ph type="sldImg"/>
          </p:nvPr>
        </p:nvSpPr>
        <p:spPr/>
      </p:sp>
    </p:spTree>
    <p:extLst>
      <p:ext uri="{BB962C8B-B14F-4D97-AF65-F5344CB8AC3E}">
        <p14:creationId xmlns:p14="http://schemas.microsoft.com/office/powerpoint/2010/main" val="14616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36FA376-4D24-E074-065A-EDF01CB94EA8}"/>
              </a:ext>
            </a:extLst>
          </p:cNvPr>
          <p:cNvSpPr>
            <a:spLocks noGrp="1" noRot="1" noChangeAspect="1"/>
          </p:cNvSpPr>
          <p:nvPr>
            <p:ph type="sldImg"/>
          </p:nvPr>
        </p:nvSpPr>
        <p:spPr/>
      </p:sp>
    </p:spTree>
    <p:extLst>
      <p:ext uri="{BB962C8B-B14F-4D97-AF65-F5344CB8AC3E}">
        <p14:creationId xmlns:p14="http://schemas.microsoft.com/office/powerpoint/2010/main" val="382330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6" name="スライド イメージ プレースホルダー 5">
            <a:extLst>
              <a:ext uri="{FF2B5EF4-FFF2-40B4-BE49-F238E27FC236}">
                <a16:creationId xmlns:a16="http://schemas.microsoft.com/office/drawing/2014/main" id="{B894C41C-3283-3924-8D02-80E81C22DDA3}"/>
              </a:ext>
            </a:extLst>
          </p:cNvPr>
          <p:cNvSpPr>
            <a:spLocks noGrp="1" noRot="1" noChangeAspect="1"/>
          </p:cNvSpPr>
          <p:nvPr>
            <p:ph type="sldImg"/>
          </p:nvPr>
        </p:nvSpPr>
        <p:spPr/>
      </p:sp>
    </p:spTree>
    <p:extLst>
      <p:ext uri="{BB962C8B-B14F-4D97-AF65-F5344CB8AC3E}">
        <p14:creationId xmlns:p14="http://schemas.microsoft.com/office/powerpoint/2010/main" val="232260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6" name="スライド イメージ プレースホルダー 5">
            <a:extLst>
              <a:ext uri="{FF2B5EF4-FFF2-40B4-BE49-F238E27FC236}">
                <a16:creationId xmlns:a16="http://schemas.microsoft.com/office/drawing/2014/main" id="{66FA3D5C-4B05-8AFD-CE6B-FC2562570CBA}"/>
              </a:ext>
            </a:extLst>
          </p:cNvPr>
          <p:cNvSpPr>
            <a:spLocks noGrp="1" noRot="1" noChangeAspect="1"/>
          </p:cNvSpPr>
          <p:nvPr>
            <p:ph type="sldImg"/>
          </p:nvPr>
        </p:nvSpPr>
        <p:spPr/>
      </p:sp>
    </p:spTree>
    <p:extLst>
      <p:ext uri="{BB962C8B-B14F-4D97-AF65-F5344CB8AC3E}">
        <p14:creationId xmlns:p14="http://schemas.microsoft.com/office/powerpoint/2010/main" val="13024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CBB5A266-E34F-9C40-9AF3-C5F28191B0BB}"/>
              </a:ext>
            </a:extLst>
          </p:cNvPr>
          <p:cNvSpPr>
            <a:spLocks noGrp="1" noRot="1" noChangeAspect="1"/>
          </p:cNvSpPr>
          <p:nvPr>
            <p:ph type="sldImg"/>
          </p:nvPr>
        </p:nvSpPr>
        <p:spPr/>
      </p:sp>
    </p:spTree>
    <p:extLst>
      <p:ext uri="{BB962C8B-B14F-4D97-AF65-F5344CB8AC3E}">
        <p14:creationId xmlns:p14="http://schemas.microsoft.com/office/powerpoint/2010/main" val="347339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FF4A4F9-2E86-27B9-3C85-5901ED7CAB94}"/>
              </a:ext>
            </a:extLst>
          </p:cNvPr>
          <p:cNvSpPr>
            <a:spLocks noGrp="1" noRot="1" noChangeAspect="1"/>
          </p:cNvSpPr>
          <p:nvPr>
            <p:ph type="sldImg"/>
          </p:nvPr>
        </p:nvSpPr>
        <p:spPr/>
      </p:sp>
    </p:spTree>
    <p:extLst>
      <p:ext uri="{BB962C8B-B14F-4D97-AF65-F5344CB8AC3E}">
        <p14:creationId xmlns:p14="http://schemas.microsoft.com/office/powerpoint/2010/main" val="1862208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0.jf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4.xml"/><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3.bin"/><Relationship Id="rId5" Type="http://schemas.openxmlformats.org/officeDocument/2006/relationships/image" Target="../media/image22.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9.jfif"/><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Zoom</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7D1079BA-142E-4AAF-F223-0D5F1A9BFF6B}"/>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
        <p:nvSpPr>
          <p:cNvPr id="3" name="テキスト ボックス 2">
            <a:extLst>
              <a:ext uri="{FF2B5EF4-FFF2-40B4-BE49-F238E27FC236}">
                <a16:creationId xmlns:a16="http://schemas.microsoft.com/office/drawing/2014/main" id="{D29557BB-88A8-B5A4-C6B6-4A49924456D7}"/>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kumimoji="1" lang="ja-JP" altLang="en-US" sz="3600" dirty="0">
                <a:latin typeface="BIZ UDPゴシック" panose="020B0400000000000000" pitchFamily="50" charset="-128"/>
                <a:ea typeface="BIZ UDPゴシック" panose="020B0400000000000000" pitchFamily="50" charset="-128"/>
              </a:rPr>
              <a:t>基本編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836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C0B7372-6619-CC46-5CFB-29550818B001}"/>
              </a:ext>
            </a:extLst>
          </p:cNvPr>
          <p:cNvPicPr>
            <a:picLocks noChangeAspect="1"/>
          </p:cNvPicPr>
          <p:nvPr/>
        </p:nvPicPr>
        <p:blipFill>
          <a:blip r:embed="rId4"/>
          <a:stretch>
            <a:fillRect/>
          </a:stretch>
        </p:blipFill>
        <p:spPr>
          <a:xfrm>
            <a:off x="3367132" y="241858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4" name="タイトル 1">
            <a:extLst>
              <a:ext uri="{FF2B5EF4-FFF2-40B4-BE49-F238E27FC236}">
                <a16:creationId xmlns:a16="http://schemas.microsoft.com/office/drawing/2014/main" id="{9966B71B-A0B6-0902-BA1B-302A77CC6078}"/>
              </a:ext>
            </a:extLst>
          </p:cNvPr>
          <p:cNvSpPr txBox="1">
            <a:spLocks/>
          </p:cNvSpPr>
          <p:nvPr/>
        </p:nvSpPr>
        <p:spPr>
          <a:xfrm>
            <a:off x="1392690" y="220736"/>
            <a:ext cx="7750829"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ミーティングに参加する前に</a:t>
            </a:r>
          </a:p>
        </p:txBody>
      </p:sp>
      <p:sp>
        <p:nvSpPr>
          <p:cNvPr id="25" name="サブタイトル 2">
            <a:extLst>
              <a:ext uri="{FF2B5EF4-FFF2-40B4-BE49-F238E27FC236}">
                <a16:creationId xmlns:a16="http://schemas.microsoft.com/office/drawing/2014/main" id="{D8845E63-DB4D-0AB6-5E5B-FFB6E322E81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ミーティングの前に設定の確認をしておきましょう</a:t>
            </a:r>
          </a:p>
        </p:txBody>
      </p:sp>
      <p:sp>
        <p:nvSpPr>
          <p:cNvPr id="27" name="正方形/長方形 26">
            <a:extLst>
              <a:ext uri="{FF2B5EF4-FFF2-40B4-BE49-F238E27FC236}">
                <a16:creationId xmlns:a16="http://schemas.microsoft.com/office/drawing/2014/main" id="{70036C9D-1E4E-2853-A889-A7CC639F5B81}"/>
              </a:ext>
            </a:extLst>
          </p:cNvPr>
          <p:cNvSpPr/>
          <p:nvPr/>
        </p:nvSpPr>
        <p:spPr>
          <a:xfrm>
            <a:off x="6956673" y="887799"/>
            <a:ext cx="2187328" cy="4301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latin typeface="BIZ UDPゴシック" panose="020B0400000000000000" pitchFamily="50" charset="-128"/>
                <a:ea typeface="BIZ UDPゴシック" panose="020B0400000000000000" pitchFamily="50" charset="-128"/>
              </a:rPr>
              <a:t>サインインしていない場合</a:t>
            </a:r>
          </a:p>
        </p:txBody>
      </p:sp>
      <p:sp>
        <p:nvSpPr>
          <p:cNvPr id="6" name="テキスト ボックス 5">
            <a:extLst>
              <a:ext uri="{FF2B5EF4-FFF2-40B4-BE49-F238E27FC236}">
                <a16:creationId xmlns:a16="http://schemas.microsoft.com/office/drawing/2014/main" id="{E7700CDA-2ACD-AACC-2009-A5A08834639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9A5ED24C-A4EA-F94F-8440-7046489240EA}"/>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アプリ起動後、画面の左上の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10" name="四角形: 角を丸くする 9">
            <a:extLst>
              <a:ext uri="{FF2B5EF4-FFF2-40B4-BE49-F238E27FC236}">
                <a16:creationId xmlns:a16="http://schemas.microsoft.com/office/drawing/2014/main" id="{D47AF17C-D07C-AD0F-8931-8E1F67F713E4}"/>
              </a:ext>
            </a:extLst>
          </p:cNvPr>
          <p:cNvSpPr/>
          <p:nvPr/>
        </p:nvSpPr>
        <p:spPr>
          <a:xfrm>
            <a:off x="3408199" y="2553554"/>
            <a:ext cx="296720"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122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画像のプレビュー">
            <a:extLst>
              <a:ext uri="{FF2B5EF4-FFF2-40B4-BE49-F238E27FC236}">
                <a16:creationId xmlns:a16="http://schemas.microsoft.com/office/drawing/2014/main" id="{C5C6315C-080C-36E1-B054-7E7C8E879B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11" b="12648"/>
          <a:stretch/>
        </p:blipFill>
        <p:spPr bwMode="auto">
          <a:xfrm>
            <a:off x="3367134" y="2423990"/>
            <a:ext cx="2430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4" name="タイトル 1">
            <a:extLst>
              <a:ext uri="{FF2B5EF4-FFF2-40B4-BE49-F238E27FC236}">
                <a16:creationId xmlns:a16="http://schemas.microsoft.com/office/drawing/2014/main" id="{9966B71B-A0B6-0902-BA1B-302A77CC6078}"/>
              </a:ext>
            </a:extLst>
          </p:cNvPr>
          <p:cNvSpPr txBox="1">
            <a:spLocks/>
          </p:cNvSpPr>
          <p:nvPr/>
        </p:nvSpPr>
        <p:spPr>
          <a:xfrm>
            <a:off x="1392690" y="220736"/>
            <a:ext cx="7750829"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ミーティングに参加する前に</a:t>
            </a:r>
          </a:p>
        </p:txBody>
      </p:sp>
      <p:sp>
        <p:nvSpPr>
          <p:cNvPr id="25" name="サブタイトル 2">
            <a:extLst>
              <a:ext uri="{FF2B5EF4-FFF2-40B4-BE49-F238E27FC236}">
                <a16:creationId xmlns:a16="http://schemas.microsoft.com/office/drawing/2014/main" id="{D8845E63-DB4D-0AB6-5E5B-FFB6E322E81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ミーティングの前に設定の確認をしておきましょう</a:t>
            </a:r>
          </a:p>
        </p:txBody>
      </p:sp>
      <p:sp>
        <p:nvSpPr>
          <p:cNvPr id="27" name="正方形/長方形 26">
            <a:extLst>
              <a:ext uri="{FF2B5EF4-FFF2-40B4-BE49-F238E27FC236}">
                <a16:creationId xmlns:a16="http://schemas.microsoft.com/office/drawing/2014/main" id="{70036C9D-1E4E-2853-A889-A7CC639F5B81}"/>
              </a:ext>
            </a:extLst>
          </p:cNvPr>
          <p:cNvSpPr/>
          <p:nvPr/>
        </p:nvSpPr>
        <p:spPr>
          <a:xfrm>
            <a:off x="6956673" y="887799"/>
            <a:ext cx="2187328" cy="4301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latin typeface="BIZ UDPゴシック" panose="020B0400000000000000" pitchFamily="50" charset="-128"/>
                <a:ea typeface="BIZ UDPゴシック" panose="020B0400000000000000" pitchFamily="50" charset="-128"/>
              </a:rPr>
              <a:t>サインインしていない場合</a:t>
            </a:r>
          </a:p>
        </p:txBody>
      </p:sp>
      <p:sp>
        <p:nvSpPr>
          <p:cNvPr id="3" name="テキスト ボックス 2">
            <a:extLst>
              <a:ext uri="{FF2B5EF4-FFF2-40B4-BE49-F238E27FC236}">
                <a16:creationId xmlns:a16="http://schemas.microsoft.com/office/drawing/2014/main" id="{25ABC2DD-26CB-FDEC-0CD0-B68C80415320}"/>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E236D6FD-0D83-9AF8-6D8E-76C7C56CFC64}"/>
              </a:ext>
            </a:extLst>
          </p:cNvPr>
          <p:cNvSpPr txBox="1"/>
          <p:nvPr/>
        </p:nvSpPr>
        <p:spPr>
          <a:xfrm>
            <a:off x="3485787" y="1512998"/>
            <a:ext cx="3366275"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ミーティング</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を選択し、ダブルタップします</a:t>
            </a:r>
          </a:p>
        </p:txBody>
      </p:sp>
      <p:sp>
        <p:nvSpPr>
          <p:cNvPr id="6" name="テキスト ボックス 1">
            <a:extLst>
              <a:ext uri="{FF2B5EF4-FFF2-40B4-BE49-F238E27FC236}">
                <a16:creationId xmlns:a16="http://schemas.microsoft.com/office/drawing/2014/main" id="{83E49F3C-4D7D-5CE8-2498-C82CE8584774}"/>
              </a:ext>
            </a:extLst>
          </p:cNvPr>
          <p:cNvSpPr txBox="1"/>
          <p:nvPr/>
        </p:nvSpPr>
        <p:spPr>
          <a:xfrm>
            <a:off x="5907342" y="2860197"/>
            <a:ext cx="3133260" cy="32764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cs typeface="Calibri"/>
              </a:rPr>
              <a:t>※</a:t>
            </a:r>
            <a:r>
              <a:rPr lang="ja-JP" altLang="en-US" dirty="0">
                <a:solidFill>
                  <a:srgbClr val="4472C4"/>
                </a:solidFill>
                <a:latin typeface="BIZ UDPゴシック" panose="020B0400000000000000" pitchFamily="50" charset="-128"/>
                <a:ea typeface="BIZ UDPゴシック" panose="020B0400000000000000" pitchFamily="50" charset="-128"/>
                <a:cs typeface="Calibri"/>
              </a:rPr>
              <a:t>設定画面ではいくつかの</a:t>
            </a:r>
            <a:endParaRPr lang="en-US" altLang="ja-JP" dirty="0">
              <a:solidFill>
                <a:srgbClr val="4472C4"/>
              </a:solidFill>
              <a:latin typeface="BIZ UDPゴシック" panose="020B0400000000000000" pitchFamily="50" charset="-128"/>
              <a:ea typeface="BIZ UDPゴシック" panose="020B0400000000000000" pitchFamily="50" charset="-128"/>
              <a:cs typeface="Calibri"/>
            </a:endParaRP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設定項目がリスト状に並んでいます</a:t>
            </a: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左右のスワイプで項目間を</a:t>
            </a:r>
            <a:endParaRPr lang="en-US" altLang="ja-JP" dirty="0">
              <a:solidFill>
                <a:srgbClr val="4472C4"/>
              </a:solidFill>
              <a:latin typeface="BIZ UDPゴシック" panose="020B0400000000000000" pitchFamily="50" charset="-128"/>
              <a:ea typeface="BIZ UDPゴシック" panose="020B0400000000000000" pitchFamily="50" charset="-128"/>
              <a:cs typeface="Calibri"/>
            </a:endParaRP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移動し、ダブルタップして</a:t>
            </a:r>
            <a:endParaRPr lang="en-US" altLang="ja-JP" dirty="0">
              <a:solidFill>
                <a:srgbClr val="4472C4"/>
              </a:solidFill>
              <a:latin typeface="BIZ UDPゴシック" panose="020B0400000000000000" pitchFamily="50" charset="-128"/>
              <a:ea typeface="BIZ UDPゴシック" panose="020B0400000000000000" pitchFamily="50" charset="-128"/>
              <a:cs typeface="Calibri"/>
            </a:endParaRP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変更を行います</a:t>
            </a: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一部項目は、ダブルタップ</a:t>
            </a:r>
            <a:endParaRPr lang="en-US" altLang="ja-JP" dirty="0">
              <a:solidFill>
                <a:srgbClr val="4472C4"/>
              </a:solidFill>
              <a:latin typeface="BIZ UDPゴシック" panose="020B0400000000000000" pitchFamily="50" charset="-128"/>
              <a:ea typeface="BIZ UDPゴシック" panose="020B0400000000000000" pitchFamily="50" charset="-128"/>
              <a:cs typeface="Calibri"/>
            </a:endParaRP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するとさらに選択項目が</a:t>
            </a:r>
            <a:endParaRPr lang="en-US" altLang="ja-JP" dirty="0">
              <a:solidFill>
                <a:srgbClr val="4472C4"/>
              </a:solidFill>
              <a:latin typeface="BIZ UDPゴシック" panose="020B0400000000000000" pitchFamily="50" charset="-128"/>
              <a:ea typeface="BIZ UDPゴシック" panose="020B0400000000000000" pitchFamily="50" charset="-128"/>
              <a:cs typeface="Calibri"/>
            </a:endParaRPr>
          </a:p>
          <a:p>
            <a:pPr algn="l">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cs typeface="Calibri"/>
              </a:rPr>
              <a:t>出てきます</a:t>
            </a:r>
          </a:p>
        </p:txBody>
      </p:sp>
      <p:sp>
        <p:nvSpPr>
          <p:cNvPr id="7" name="四角形: 角を丸くする 6">
            <a:extLst>
              <a:ext uri="{FF2B5EF4-FFF2-40B4-BE49-F238E27FC236}">
                <a16:creationId xmlns:a16="http://schemas.microsoft.com/office/drawing/2014/main" id="{9319993D-8E31-D403-4D59-B7CE0B1C4A77}"/>
              </a:ext>
            </a:extLst>
          </p:cNvPr>
          <p:cNvSpPr/>
          <p:nvPr/>
        </p:nvSpPr>
        <p:spPr>
          <a:xfrm>
            <a:off x="3477342" y="2860493"/>
            <a:ext cx="2133864" cy="31317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318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96C26733-5E99-CBD6-2E6E-3B225DC528EB}"/>
              </a:ext>
            </a:extLst>
          </p:cNvPr>
          <p:cNvPicPr>
            <a:picLocks noChangeAspect="1"/>
          </p:cNvPicPr>
          <p:nvPr/>
        </p:nvPicPr>
        <p:blipFill>
          <a:blip r:embed="rId4"/>
          <a:stretch>
            <a:fillRect/>
          </a:stretch>
        </p:blipFill>
        <p:spPr>
          <a:xfrm>
            <a:off x="5424060" y="2404660"/>
            <a:ext cx="2432515" cy="4325859"/>
          </a:xfrm>
          <a:prstGeom prst="rect">
            <a:avLst/>
          </a:prstGeom>
          <a:ln>
            <a:solidFill>
              <a:schemeClr val="tx1"/>
            </a:solidFill>
          </a:ln>
        </p:spPr>
      </p:pic>
      <p:sp>
        <p:nvSpPr>
          <p:cNvPr id="41" name="四角形: 角を丸くする 40">
            <a:extLst>
              <a:ext uri="{FF2B5EF4-FFF2-40B4-BE49-F238E27FC236}">
                <a16:creationId xmlns:a16="http://schemas.microsoft.com/office/drawing/2014/main" id="{B746A297-ED1F-4F65-7C07-8F950E031E6D}"/>
              </a:ext>
            </a:extLst>
          </p:cNvPr>
          <p:cNvSpPr/>
          <p:nvPr/>
        </p:nvSpPr>
        <p:spPr>
          <a:xfrm>
            <a:off x="5524035" y="6094858"/>
            <a:ext cx="2227655" cy="31317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0042C956-5419-5AD3-6BD9-016AC7D4B352}"/>
              </a:ext>
            </a:extLst>
          </p:cNvPr>
          <p:cNvPicPr>
            <a:picLocks noChangeAspect="1"/>
          </p:cNvPicPr>
          <p:nvPr/>
        </p:nvPicPr>
        <p:blipFill>
          <a:blip r:embed="rId5"/>
          <a:stretch>
            <a:fillRect/>
          </a:stretch>
        </p:blipFill>
        <p:spPr>
          <a:xfrm>
            <a:off x="1264893" y="2415942"/>
            <a:ext cx="2432515" cy="430414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286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アプリ起動後、画面の右下の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詳細</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ミーティング</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を選択し、ダブルタップします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4" name="タイトル 1">
            <a:extLst>
              <a:ext uri="{FF2B5EF4-FFF2-40B4-BE49-F238E27FC236}">
                <a16:creationId xmlns:a16="http://schemas.microsoft.com/office/drawing/2014/main" id="{9966B71B-A0B6-0902-BA1B-302A77CC6078}"/>
              </a:ext>
            </a:extLst>
          </p:cNvPr>
          <p:cNvSpPr txBox="1">
            <a:spLocks/>
          </p:cNvSpPr>
          <p:nvPr/>
        </p:nvSpPr>
        <p:spPr>
          <a:xfrm>
            <a:off x="1392690" y="220736"/>
            <a:ext cx="7750829"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ミーティングに参加する前に</a:t>
            </a:r>
            <a:r>
              <a:rPr lang="ja-JP" altLang="en-US" sz="2000" dirty="0"/>
              <a:t>（サインインしている場合）</a:t>
            </a:r>
            <a:endParaRPr lang="ja-JP" altLang="en-US" dirty="0"/>
          </a:p>
        </p:txBody>
      </p:sp>
      <p:sp>
        <p:nvSpPr>
          <p:cNvPr id="30" name="四角形: 角を丸くする 29">
            <a:extLst>
              <a:ext uri="{FF2B5EF4-FFF2-40B4-BE49-F238E27FC236}">
                <a16:creationId xmlns:a16="http://schemas.microsoft.com/office/drawing/2014/main" id="{2258A31B-EBBC-CB1B-A92B-FDDBD111F59C}"/>
              </a:ext>
            </a:extLst>
          </p:cNvPr>
          <p:cNvSpPr/>
          <p:nvPr/>
        </p:nvSpPr>
        <p:spPr>
          <a:xfrm>
            <a:off x="3225756" y="6239287"/>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サブタイトル 2">
            <a:extLst>
              <a:ext uri="{FF2B5EF4-FFF2-40B4-BE49-F238E27FC236}">
                <a16:creationId xmlns:a16="http://schemas.microsoft.com/office/drawing/2014/main" id="{4062D8C9-486A-2D18-34B8-A6E959E03B7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ミーティングの前に設定の確認をしておきましょう</a:t>
            </a:r>
          </a:p>
        </p:txBody>
      </p:sp>
      <p:sp>
        <p:nvSpPr>
          <p:cNvPr id="23" name="正方形/長方形 22">
            <a:extLst>
              <a:ext uri="{FF2B5EF4-FFF2-40B4-BE49-F238E27FC236}">
                <a16:creationId xmlns:a16="http://schemas.microsoft.com/office/drawing/2014/main" id="{81DE2EC3-17FC-8036-E8BC-C2C67B392E4D}"/>
              </a:ext>
            </a:extLst>
          </p:cNvPr>
          <p:cNvSpPr/>
          <p:nvPr/>
        </p:nvSpPr>
        <p:spPr>
          <a:xfrm>
            <a:off x="6956673" y="887799"/>
            <a:ext cx="2187328" cy="43016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latin typeface="BIZ UDPゴシック" panose="020B0400000000000000" pitchFamily="50" charset="-128"/>
                <a:ea typeface="BIZ UDPゴシック" panose="020B0400000000000000" pitchFamily="50" charset="-128"/>
              </a:rPr>
              <a:t>サインインしている場合</a:t>
            </a:r>
          </a:p>
        </p:txBody>
      </p:sp>
    </p:spTree>
    <p:extLst>
      <p:ext uri="{BB962C8B-B14F-4D97-AF65-F5344CB8AC3E}">
        <p14:creationId xmlns:p14="http://schemas.microsoft.com/office/powerpoint/2010/main" val="15656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画像のプレビュー">
            <a:extLst>
              <a:ext uri="{FF2B5EF4-FFF2-40B4-BE49-F238E27FC236}">
                <a16:creationId xmlns:a16="http://schemas.microsoft.com/office/drawing/2014/main" id="{83C6E0F9-6316-950C-2858-368B090EE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27101"/>
          <a:stretch/>
        </p:blipFill>
        <p:spPr bwMode="auto">
          <a:xfrm>
            <a:off x="401830" y="1825734"/>
            <a:ext cx="2919896" cy="4606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おすすめの事前設定１</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ミーティング設定画面についての説明です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1DAC14E8-7842-3680-370E-4D22C089C2E3}"/>
              </a:ext>
            </a:extLst>
          </p:cNvPr>
          <p:cNvSpPr/>
          <p:nvPr/>
        </p:nvSpPr>
        <p:spPr>
          <a:xfrm>
            <a:off x="525372" y="2813414"/>
            <a:ext cx="269407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DAE644D-74D2-8BE9-6674-4318D3A97D5A}"/>
              </a:ext>
            </a:extLst>
          </p:cNvPr>
          <p:cNvSpPr txBox="1"/>
          <p:nvPr/>
        </p:nvSpPr>
        <p:spPr>
          <a:xfrm>
            <a:off x="3887318" y="1730253"/>
            <a:ext cx="4860682" cy="1836015"/>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「オーディオを自動で接続」を「</a:t>
            </a:r>
            <a:r>
              <a:rPr lang="en-US" altLang="ja-JP" sz="1800" kern="100" dirty="0" err="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または携帯のデータ」にすることによって会議に参加した際に出るオーディオ接続に関する確認画面が出ず、自動的に音声でやりとりができるようになります</a:t>
            </a:r>
          </a:p>
        </p:txBody>
      </p:sp>
      <p:sp>
        <p:nvSpPr>
          <p:cNvPr id="25" name="正方形/長方形 24">
            <a:extLst>
              <a:ext uri="{FF2B5EF4-FFF2-40B4-BE49-F238E27FC236}">
                <a16:creationId xmlns:a16="http://schemas.microsoft.com/office/drawing/2014/main" id="{0613AAD8-1DDF-D5F8-D526-E240B4A55E7B}"/>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D77E2F1E-6CD6-08B4-D5F2-55368CD9D38A}"/>
              </a:ext>
            </a:extLst>
          </p:cNvPr>
          <p:cNvSpPr txBox="1"/>
          <p:nvPr/>
        </p:nvSpPr>
        <p:spPr>
          <a:xfrm>
            <a:off x="3887318" y="3609976"/>
            <a:ext cx="5104282"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サインインしていない場合</a:t>
            </a:r>
            <a:b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右スワイプで「オーディオを自動で接続」を選択し</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a:t>
            </a:r>
            <a:r>
              <a:rPr lang="en-US" altLang="ja-JP" kern="100" dirty="0" err="1">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または携帯のデータ」を選択し</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pic>
        <p:nvPicPr>
          <p:cNvPr id="3076" name="Picture 4">
            <a:extLst>
              <a:ext uri="{FF2B5EF4-FFF2-40B4-BE49-F238E27FC236}">
                <a16:creationId xmlns:a16="http://schemas.microsoft.com/office/drawing/2014/main" id="{53E25332-6D29-176C-2B9E-D57620424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 b="73208"/>
          <a:stretch/>
        </p:blipFill>
        <p:spPr bwMode="auto">
          <a:xfrm>
            <a:off x="970390" y="3610615"/>
            <a:ext cx="2789853" cy="1299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コネクタ: カギ線 6">
            <a:extLst>
              <a:ext uri="{FF2B5EF4-FFF2-40B4-BE49-F238E27FC236}">
                <a16:creationId xmlns:a16="http://schemas.microsoft.com/office/drawing/2014/main" id="{E8D48DAA-3DA9-CFF1-1F93-4E7B4315C9F7}"/>
              </a:ext>
            </a:extLst>
          </p:cNvPr>
          <p:cNvCxnSpPr>
            <a:cxnSpLocks/>
            <a:endCxn id="3076" idx="1"/>
          </p:cNvCxnSpPr>
          <p:nvPr/>
        </p:nvCxnSpPr>
        <p:spPr>
          <a:xfrm rot="16200000" flipH="1">
            <a:off x="285850" y="3575813"/>
            <a:ext cx="1028837" cy="340243"/>
          </a:xfrm>
          <a:prstGeom prst="bentConnector2">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4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画像のプレビュー">
            <a:extLst>
              <a:ext uri="{FF2B5EF4-FFF2-40B4-BE49-F238E27FC236}">
                <a16:creationId xmlns:a16="http://schemas.microsoft.com/office/drawing/2014/main" id="{3359A656-8321-D660-4C33-C0120A6622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27101"/>
          <a:stretch/>
        </p:blipFill>
        <p:spPr bwMode="auto">
          <a:xfrm>
            <a:off x="401830" y="1825734"/>
            <a:ext cx="2919896" cy="4606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おすすめの事前設定１</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ミーティング設定画面についての説明です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四角形: 角を丸くする 17">
            <a:extLst>
              <a:ext uri="{FF2B5EF4-FFF2-40B4-BE49-F238E27FC236}">
                <a16:creationId xmlns:a16="http://schemas.microsoft.com/office/drawing/2014/main" id="{A435D547-C92D-898A-6612-0F38ACE2A51C}"/>
              </a:ext>
            </a:extLst>
          </p:cNvPr>
          <p:cNvSpPr/>
          <p:nvPr/>
        </p:nvSpPr>
        <p:spPr>
          <a:xfrm>
            <a:off x="506322" y="3187103"/>
            <a:ext cx="269407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3AAF772-75AC-004A-2EBF-B85B7BBB640F}"/>
              </a:ext>
            </a:extLst>
          </p:cNvPr>
          <p:cNvSpPr txBox="1"/>
          <p:nvPr/>
        </p:nvSpPr>
        <p:spPr>
          <a:xfrm>
            <a:off x="3887317" y="1730253"/>
            <a:ext cx="5104281" cy="1836015"/>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自分のマイクを常にミュート</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入室時に自分のマイクが自動的にオフになります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入室後にオンオフは切り替え可能です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入室直後に意図しない音声がミーティングに流れるのを防ぐことができます</a:t>
            </a:r>
          </a:p>
        </p:txBody>
      </p:sp>
      <p:sp>
        <p:nvSpPr>
          <p:cNvPr id="28" name="テキスト ボックス 27">
            <a:extLst>
              <a:ext uri="{FF2B5EF4-FFF2-40B4-BE49-F238E27FC236}">
                <a16:creationId xmlns:a16="http://schemas.microsoft.com/office/drawing/2014/main" id="{FA45ADE7-C5C8-BE77-A52F-40B45B5DBAF0}"/>
              </a:ext>
            </a:extLst>
          </p:cNvPr>
          <p:cNvSpPr txBox="1"/>
          <p:nvPr/>
        </p:nvSpPr>
        <p:spPr>
          <a:xfrm>
            <a:off x="3887318" y="3609976"/>
            <a:ext cx="5104282"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設定方法</a:t>
            </a:r>
            <a:b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右スワイプで「自分のマイクを常にミュート」を選択しダブルタップしてオンオフを切り替えます</a:t>
            </a:r>
          </a:p>
        </p:txBody>
      </p:sp>
    </p:spTree>
    <p:extLst>
      <p:ext uri="{BB962C8B-B14F-4D97-AF65-F5344CB8AC3E}">
        <p14:creationId xmlns:p14="http://schemas.microsoft.com/office/powerpoint/2010/main" val="169156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画像のプレビュー">
            <a:extLst>
              <a:ext uri="{FF2B5EF4-FFF2-40B4-BE49-F238E27FC236}">
                <a16:creationId xmlns:a16="http://schemas.microsoft.com/office/drawing/2014/main" id="{6AF0D3F0-0EE1-2683-D40A-F294BA43C8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27101"/>
          <a:stretch/>
        </p:blipFill>
        <p:spPr bwMode="auto">
          <a:xfrm>
            <a:off x="401830" y="1825734"/>
            <a:ext cx="2919896" cy="4606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おすすめの事前設定２</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ミーティング設定画面についての説明です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26A630FE-55F4-FF8C-7F87-11002FBD087D}"/>
              </a:ext>
            </a:extLst>
          </p:cNvPr>
          <p:cNvSpPr/>
          <p:nvPr/>
        </p:nvSpPr>
        <p:spPr>
          <a:xfrm>
            <a:off x="506322" y="3932287"/>
            <a:ext cx="269407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6BB729B-40E8-4953-1540-6D0FA0BC9FAC}"/>
              </a:ext>
            </a:extLst>
          </p:cNvPr>
          <p:cNvSpPr txBox="1"/>
          <p:nvPr/>
        </p:nvSpPr>
        <p:spPr>
          <a:xfrm>
            <a:off x="3887317" y="1730253"/>
            <a:ext cx="5104281" cy="1836015"/>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自分のビデオを常にオフ</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入室時に自分のビデオが自動的にオフになります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入室後にオンオフは切り替え可能です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入室直後に意図しない映像がミーティングに流れるのを防ぐことができます</a:t>
            </a:r>
          </a:p>
        </p:txBody>
      </p:sp>
      <p:sp>
        <p:nvSpPr>
          <p:cNvPr id="8" name="テキスト ボックス 7">
            <a:extLst>
              <a:ext uri="{FF2B5EF4-FFF2-40B4-BE49-F238E27FC236}">
                <a16:creationId xmlns:a16="http://schemas.microsoft.com/office/drawing/2014/main" id="{8675270D-F510-3DF8-8F93-F48DC33B90F7}"/>
              </a:ext>
            </a:extLst>
          </p:cNvPr>
          <p:cNvSpPr txBox="1"/>
          <p:nvPr/>
        </p:nvSpPr>
        <p:spPr>
          <a:xfrm>
            <a:off x="3887318" y="3609976"/>
            <a:ext cx="5104282"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設定方法</a:t>
            </a:r>
            <a:b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右スワイプで「自分のビデオを常にオフ」を選択し、ダブルタップしてオンオフを切り替えます</a:t>
            </a:r>
          </a:p>
        </p:txBody>
      </p:sp>
    </p:spTree>
    <p:extLst>
      <p:ext uri="{BB962C8B-B14F-4D97-AF65-F5344CB8AC3E}">
        <p14:creationId xmlns:p14="http://schemas.microsoft.com/office/powerpoint/2010/main" val="45774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画像のプレビュー">
            <a:extLst>
              <a:ext uri="{FF2B5EF4-FFF2-40B4-BE49-F238E27FC236}">
                <a16:creationId xmlns:a16="http://schemas.microsoft.com/office/drawing/2014/main" id="{F6F46C65-FC56-8D00-A963-9853E7AF1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718"/>
          <a:stretch/>
        </p:blipFill>
        <p:spPr bwMode="auto">
          <a:xfrm>
            <a:off x="398003" y="1828528"/>
            <a:ext cx="2919600" cy="4883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おすすめの事前設定３</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ミーティング設定画面についての説明です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9F3B15AE-4481-2CD9-3748-287B37289779}"/>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四角形: 角を丸くする 26">
            <a:extLst>
              <a:ext uri="{FF2B5EF4-FFF2-40B4-BE49-F238E27FC236}">
                <a16:creationId xmlns:a16="http://schemas.microsoft.com/office/drawing/2014/main" id="{24DE42EC-4C1D-6656-B3CD-D2832F362FDA}"/>
              </a:ext>
            </a:extLst>
          </p:cNvPr>
          <p:cNvSpPr/>
          <p:nvPr/>
        </p:nvSpPr>
        <p:spPr>
          <a:xfrm>
            <a:off x="495689" y="6008087"/>
            <a:ext cx="269407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A8BAF0A2-5702-BC0D-12AD-D3441610BBFB}"/>
              </a:ext>
            </a:extLst>
          </p:cNvPr>
          <p:cNvSpPr txBox="1"/>
          <p:nvPr/>
        </p:nvSpPr>
        <p:spPr>
          <a:xfrm>
            <a:off x="3887317" y="1730253"/>
            <a:ext cx="5104281" cy="2556213"/>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ビデオプレビューを表示</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入室する前に自分がカメラにどのように映っているかを確認することができます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初期の設定ではオンになっていますが、前述の自動接続をオン、ビデオプレビューをオフにすることで招待メールからの入室が簡単になります。</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慣れるまではオフにしておくといいでしょう</a:t>
            </a:r>
          </a:p>
        </p:txBody>
      </p:sp>
      <p:sp>
        <p:nvSpPr>
          <p:cNvPr id="29" name="テキスト ボックス 28">
            <a:extLst>
              <a:ext uri="{FF2B5EF4-FFF2-40B4-BE49-F238E27FC236}">
                <a16:creationId xmlns:a16="http://schemas.microsoft.com/office/drawing/2014/main" id="{4F4B1F27-D46C-861F-91FE-5A6D98BB4918}"/>
              </a:ext>
            </a:extLst>
          </p:cNvPr>
          <p:cNvSpPr txBox="1"/>
          <p:nvPr/>
        </p:nvSpPr>
        <p:spPr>
          <a:xfrm>
            <a:off x="3887318" y="4367111"/>
            <a:ext cx="5104282"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設定方法</a:t>
            </a:r>
            <a:b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右スワイプで「常にビデオプレビューを表示」を</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選択し、ダブルタップしてオンオフを切り替えます</a:t>
            </a:r>
          </a:p>
        </p:txBody>
      </p:sp>
      <p:sp>
        <p:nvSpPr>
          <p:cNvPr id="30" name="テキスト ボックス 29">
            <a:extLst>
              <a:ext uri="{FF2B5EF4-FFF2-40B4-BE49-F238E27FC236}">
                <a16:creationId xmlns:a16="http://schemas.microsoft.com/office/drawing/2014/main" id="{133CB178-186B-E614-68EA-F3D13E2C64AE}"/>
              </a:ext>
            </a:extLst>
          </p:cNvPr>
          <p:cNvSpPr txBox="1"/>
          <p:nvPr/>
        </p:nvSpPr>
        <p:spPr>
          <a:xfrm>
            <a:off x="3887318" y="5682011"/>
            <a:ext cx="510428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会議中、</a:t>
            </a:r>
            <a:r>
              <a:rPr lang="en-US" altLang="ja-JP" sz="1800" kern="100" dirty="0" err="1">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での音声が煩わしい場合はオフにするとよいでしょう</a:t>
            </a:r>
          </a:p>
        </p:txBody>
      </p:sp>
    </p:spTree>
    <p:extLst>
      <p:ext uri="{BB962C8B-B14F-4D97-AF65-F5344CB8AC3E}">
        <p14:creationId xmlns:p14="http://schemas.microsoft.com/office/powerpoint/2010/main" val="27236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B7D5A45E-C680-82F4-2D5D-708302831D49}"/>
              </a:ext>
            </a:extLst>
          </p:cNvPr>
          <p:cNvPicPr>
            <a:picLocks noChangeAspect="1"/>
          </p:cNvPicPr>
          <p:nvPr/>
        </p:nvPicPr>
        <p:blipFill>
          <a:blip r:embed="rId4"/>
          <a:stretch>
            <a:fillRect/>
          </a:stretch>
        </p:blipFill>
        <p:spPr>
          <a:xfrm>
            <a:off x="1244893" y="2393264"/>
            <a:ext cx="2426418" cy="4304149"/>
          </a:xfrm>
          <a:prstGeom prst="rect">
            <a:avLst/>
          </a:prstGeom>
        </p:spPr>
      </p:pic>
      <p:sp>
        <p:nvSpPr>
          <p:cNvPr id="30" name="四角形: 角を丸くする 29">
            <a:extLst>
              <a:ext uri="{FF2B5EF4-FFF2-40B4-BE49-F238E27FC236}">
                <a16:creationId xmlns:a16="http://schemas.microsoft.com/office/drawing/2014/main" id="{82C9F66D-E0C1-B00B-B8F0-5E7BD0C57F3F}"/>
              </a:ext>
            </a:extLst>
          </p:cNvPr>
          <p:cNvSpPr/>
          <p:nvPr/>
        </p:nvSpPr>
        <p:spPr>
          <a:xfrm>
            <a:off x="1339756" y="4821382"/>
            <a:ext cx="2230004" cy="53747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DD49A4A1-7838-1D0C-6D69-E149698FFF18}"/>
              </a:ext>
            </a:extLst>
          </p:cNvPr>
          <p:cNvPicPr>
            <a:picLocks noChangeAspect="1"/>
          </p:cNvPicPr>
          <p:nvPr/>
        </p:nvPicPr>
        <p:blipFill>
          <a:blip r:embed="rId5"/>
          <a:stretch>
            <a:fillRect/>
          </a:stretch>
        </p:blipFill>
        <p:spPr>
          <a:xfrm>
            <a:off x="5505584" y="2379195"/>
            <a:ext cx="2426418" cy="430461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51952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23837"/>
            <a:ext cx="354612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メールを開き、</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ミーティング</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URL｣</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ホストがミーティングの参加を許可するのを待ちます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ミーティングに参加してみよう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招待メールから参加してみましょう</a:t>
            </a:r>
          </a:p>
        </p:txBody>
      </p:sp>
      <p:sp>
        <p:nvSpPr>
          <p:cNvPr id="23" name="テキスト ボックス 22">
            <a:extLst>
              <a:ext uri="{FF2B5EF4-FFF2-40B4-BE49-F238E27FC236}">
                <a16:creationId xmlns:a16="http://schemas.microsoft.com/office/drawing/2014/main" id="{DF262156-A5A0-0B6E-B49E-EF7EC39E1D6F}"/>
              </a:ext>
            </a:extLst>
          </p:cNvPr>
          <p:cNvSpPr txBox="1"/>
          <p:nvPr/>
        </p:nvSpPr>
        <p:spPr>
          <a:xfrm>
            <a:off x="7857249" y="2403532"/>
            <a:ext cx="1351127"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この画面が出ない場合もあります</a:t>
            </a:r>
          </a:p>
        </p:txBody>
      </p:sp>
      <p:sp>
        <p:nvSpPr>
          <p:cNvPr id="27" name="テキスト ボックス 26">
            <a:extLst>
              <a:ext uri="{FF2B5EF4-FFF2-40B4-BE49-F238E27FC236}">
                <a16:creationId xmlns:a16="http://schemas.microsoft.com/office/drawing/2014/main" id="{3642BD10-390B-21E9-1444-736267460CCA}"/>
              </a:ext>
            </a:extLst>
          </p:cNvPr>
          <p:cNvSpPr txBox="1"/>
          <p:nvPr/>
        </p:nvSpPr>
        <p:spPr>
          <a:xfrm>
            <a:off x="3671311" y="2378348"/>
            <a:ext cx="1834273"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事前設定をしていない場合、アドレスをダブルタップ後、ビデオプレビューの確認が出ます</a:t>
            </a:r>
          </a:p>
        </p:txBody>
      </p:sp>
      <p:sp>
        <p:nvSpPr>
          <p:cNvPr id="28" name="テキスト ボックス 27">
            <a:extLst>
              <a:ext uri="{FF2B5EF4-FFF2-40B4-BE49-F238E27FC236}">
                <a16:creationId xmlns:a16="http://schemas.microsoft.com/office/drawing/2014/main" id="{729D8602-DF6B-40CC-9465-0355C68B68F2}"/>
              </a:ext>
            </a:extLst>
          </p:cNvPr>
          <p:cNvSpPr txBox="1"/>
          <p:nvPr/>
        </p:nvSpPr>
        <p:spPr>
          <a:xfrm>
            <a:off x="3671311" y="4759778"/>
            <a:ext cx="1834273"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右スワイプでビデオあり（もしくはなし）で参加するを選び、ダブルタップして参加します</a:t>
            </a:r>
          </a:p>
        </p:txBody>
      </p:sp>
    </p:spTree>
    <p:extLst>
      <p:ext uri="{BB962C8B-B14F-4D97-AF65-F5344CB8AC3E}">
        <p14:creationId xmlns:p14="http://schemas.microsoft.com/office/powerpoint/2010/main" val="16408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BDFE6C4-1DD6-D30F-6E8F-DAA8DA500F62}"/>
              </a:ext>
            </a:extLst>
          </p:cNvPr>
          <p:cNvPicPr>
            <a:picLocks noChangeAspect="1"/>
          </p:cNvPicPr>
          <p:nvPr/>
        </p:nvPicPr>
        <p:blipFill>
          <a:blip r:embed="rId4"/>
          <a:stretch>
            <a:fillRect/>
          </a:stretch>
        </p:blipFill>
        <p:spPr>
          <a:xfrm>
            <a:off x="3367134" y="2418582"/>
            <a:ext cx="242878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ホストが許可すると、ミーティングに参加することができます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ミーティングに参加してみよう </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招待メールから参加してみましょう</a:t>
            </a:r>
          </a:p>
        </p:txBody>
      </p:sp>
      <p:sp>
        <p:nvSpPr>
          <p:cNvPr id="19" name="テキスト ボックス 18">
            <a:extLst>
              <a:ext uri="{FF2B5EF4-FFF2-40B4-BE49-F238E27FC236}">
                <a16:creationId xmlns:a16="http://schemas.microsoft.com/office/drawing/2014/main" id="{2B31915D-8FC2-B0C8-7549-80EBA67092AD}"/>
              </a:ext>
            </a:extLst>
          </p:cNvPr>
          <p:cNvSpPr txBox="1"/>
          <p:nvPr/>
        </p:nvSpPr>
        <p:spPr>
          <a:xfrm>
            <a:off x="6063495" y="3018596"/>
            <a:ext cx="2662533" cy="2556213"/>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事前設定をしていない場合、ホストの参加許可後にオーディオ接続についての選択が入ります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右スワイプで</a:t>
            </a:r>
            <a:r>
              <a:rPr lang="en-US" altLang="ja-JP" sz="1800" dirty="0" err="1">
                <a:solidFill>
                  <a:schemeClr val="accent1"/>
                </a:solidFill>
                <a:latin typeface="BIZ UDPゴシック" panose="020B0400000000000000" pitchFamily="50" charset="-128"/>
                <a:ea typeface="BIZ UDPゴシック" panose="020B0400000000000000" pitchFamily="50" charset="-128"/>
              </a:rPr>
              <a:t>WiFi</a:t>
            </a:r>
            <a:r>
              <a:rPr lang="ja-JP" altLang="en-US" sz="1800" dirty="0">
                <a:solidFill>
                  <a:schemeClr val="accent1"/>
                </a:solidFill>
                <a:latin typeface="BIZ UDPゴシック" panose="020B0400000000000000" pitchFamily="50" charset="-128"/>
                <a:ea typeface="BIZ UDPゴシック" panose="020B0400000000000000" pitchFamily="50" charset="-128"/>
              </a:rPr>
              <a:t>または携帯のデータを選び、ダブルタップで決定します</a:t>
            </a:r>
          </a:p>
        </p:txBody>
      </p:sp>
    </p:spTree>
    <p:extLst>
      <p:ext uri="{BB962C8B-B14F-4D97-AF65-F5344CB8AC3E}">
        <p14:creationId xmlns:p14="http://schemas.microsoft.com/office/powerpoint/2010/main" val="426492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D063EE3-1462-9BD3-B728-6DA4E4A6140C}"/>
              </a:ext>
            </a:extLst>
          </p:cNvPr>
          <p:cNvPicPr>
            <a:picLocks noChangeAspect="1"/>
          </p:cNvPicPr>
          <p:nvPr/>
        </p:nvPicPr>
        <p:blipFill>
          <a:blip r:embed="rId4"/>
          <a:stretch>
            <a:fillRect/>
          </a:stretch>
        </p:blipFill>
        <p:spPr>
          <a:xfrm>
            <a:off x="3108862" y="1575007"/>
            <a:ext cx="2895851" cy="5145470"/>
          </a:xfrm>
          <a:prstGeom prst="rect">
            <a:avLst/>
          </a:prstGeom>
          <a:ln>
            <a:solidFill>
              <a:schemeClr val="tx1"/>
            </a:solidFill>
          </a:ln>
        </p:spPr>
      </p:pic>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ミーティング中の画面レイアウト</a:t>
            </a:r>
          </a:p>
        </p:txBody>
      </p:sp>
      <p:sp>
        <p:nvSpPr>
          <p:cNvPr id="5" name="テキスト ボックス 4"/>
          <p:cNvSpPr txBox="1"/>
          <p:nvPr/>
        </p:nvSpPr>
        <p:spPr>
          <a:xfrm>
            <a:off x="163001" y="1712361"/>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14" name="タイトル 1">
            <a:extLst>
              <a:ext uri="{FF2B5EF4-FFF2-40B4-BE49-F238E27FC236}">
                <a16:creationId xmlns:a16="http://schemas.microsoft.com/office/drawing/2014/main" id="{8589D07D-BD44-227C-DE39-D507153751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4" name="サブタイトル 2">
            <a:extLst>
              <a:ext uri="{FF2B5EF4-FFF2-40B4-BE49-F238E27FC236}">
                <a16:creationId xmlns:a16="http://schemas.microsoft.com/office/drawing/2014/main" id="{6BECF9BF-8A11-E94D-BFB3-B2D080D475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画面上部のボタンの説明です</a:t>
            </a:r>
            <a:endParaRPr lang="en-US" altLang="ja-JP" sz="2200" dirty="0">
              <a:latin typeface="BIZ UDPゴシック" panose="020B0400000000000000" pitchFamily="50" charset="-128"/>
              <a:ea typeface="BIZ UDPゴシック" panose="020B0400000000000000" pitchFamily="50" charset="-128"/>
            </a:endParaRPr>
          </a:p>
        </p:txBody>
      </p:sp>
      <p:cxnSp>
        <p:nvCxnSpPr>
          <p:cNvPr id="26" name="カギ線コネクタ 64">
            <a:extLst>
              <a:ext uri="{FF2B5EF4-FFF2-40B4-BE49-F238E27FC236}">
                <a16:creationId xmlns:a16="http://schemas.microsoft.com/office/drawing/2014/main" id="{F4E00E66-0C4C-8257-2717-77205A3AF68E}"/>
              </a:ext>
            </a:extLst>
          </p:cNvPr>
          <p:cNvCxnSpPr>
            <a:cxnSpLocks/>
            <a:stCxn id="40" idx="2"/>
            <a:endCxn id="46" idx="3"/>
          </p:cNvCxnSpPr>
          <p:nvPr/>
        </p:nvCxnSpPr>
        <p:spPr>
          <a:xfrm rot="5400000">
            <a:off x="2610731" y="1844869"/>
            <a:ext cx="395021" cy="938540"/>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カギ線コネクタ 64">
            <a:extLst>
              <a:ext uri="{FF2B5EF4-FFF2-40B4-BE49-F238E27FC236}">
                <a16:creationId xmlns:a16="http://schemas.microsoft.com/office/drawing/2014/main" id="{219FF1FD-59F1-45D7-3B03-C31B56C3F082}"/>
              </a:ext>
            </a:extLst>
          </p:cNvPr>
          <p:cNvCxnSpPr>
            <a:cxnSpLocks/>
            <a:stCxn id="42" idx="2"/>
            <a:endCxn id="67" idx="3"/>
          </p:cNvCxnSpPr>
          <p:nvPr/>
        </p:nvCxnSpPr>
        <p:spPr>
          <a:xfrm rot="5400000">
            <a:off x="2070786" y="2384145"/>
            <a:ext cx="1743687" cy="1207316"/>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9" name="カギ線コネクタ 64">
            <a:extLst>
              <a:ext uri="{FF2B5EF4-FFF2-40B4-BE49-F238E27FC236}">
                <a16:creationId xmlns:a16="http://schemas.microsoft.com/office/drawing/2014/main" id="{954B6ADE-3343-ADCC-28B9-7BADD8335C38}"/>
              </a:ext>
            </a:extLst>
          </p:cNvPr>
          <p:cNvCxnSpPr>
            <a:cxnSpLocks/>
            <a:stCxn id="78" idx="1"/>
            <a:endCxn id="44" idx="2"/>
          </p:cNvCxnSpPr>
          <p:nvPr/>
        </p:nvCxnSpPr>
        <p:spPr>
          <a:xfrm rot="10800000">
            <a:off x="5640283" y="2115961"/>
            <a:ext cx="729921" cy="704591"/>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2" name="カギ線コネクタ 64">
            <a:extLst>
              <a:ext uri="{FF2B5EF4-FFF2-40B4-BE49-F238E27FC236}">
                <a16:creationId xmlns:a16="http://schemas.microsoft.com/office/drawing/2014/main" id="{083E181A-BBD5-8127-99B5-634DBBE6EC91}"/>
              </a:ext>
            </a:extLst>
          </p:cNvPr>
          <p:cNvCxnSpPr>
            <a:cxnSpLocks/>
            <a:stCxn id="74" idx="3"/>
            <a:endCxn id="45" idx="2"/>
          </p:cNvCxnSpPr>
          <p:nvPr/>
        </p:nvCxnSpPr>
        <p:spPr>
          <a:xfrm flipV="1">
            <a:off x="2338971" y="2115960"/>
            <a:ext cx="1588992" cy="2899266"/>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カギ線コネクタ 64">
            <a:extLst>
              <a:ext uri="{FF2B5EF4-FFF2-40B4-BE49-F238E27FC236}">
                <a16:creationId xmlns:a16="http://schemas.microsoft.com/office/drawing/2014/main" id="{63AE1284-217D-1E1D-8B7D-7EAFA55CE762}"/>
              </a:ext>
            </a:extLst>
          </p:cNvPr>
          <p:cNvCxnSpPr>
            <a:cxnSpLocks/>
            <a:stCxn id="80" idx="1"/>
            <a:endCxn id="43" idx="2"/>
          </p:cNvCxnSpPr>
          <p:nvPr/>
        </p:nvCxnSpPr>
        <p:spPr>
          <a:xfrm rot="10800000">
            <a:off x="4570076" y="2116629"/>
            <a:ext cx="1800126" cy="1946218"/>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01F1D3B8-B241-1BA4-94B3-BF9D2211EE39}"/>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40" name="正方形/長方形 39">
            <a:extLst>
              <a:ext uri="{FF2B5EF4-FFF2-40B4-BE49-F238E27FC236}">
                <a16:creationId xmlns:a16="http://schemas.microsoft.com/office/drawing/2014/main" id="{8A950C47-98FF-1B76-C9FE-140159A87681}"/>
              </a:ext>
            </a:extLst>
          </p:cNvPr>
          <p:cNvSpPr/>
          <p:nvPr/>
        </p:nvSpPr>
        <p:spPr>
          <a:xfrm>
            <a:off x="3151864" y="1622377"/>
            <a:ext cx="251294" cy="494252"/>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080CB589-3A7E-9A85-ECD4-B5094BFC6F08}"/>
              </a:ext>
            </a:extLst>
          </p:cNvPr>
          <p:cNvSpPr/>
          <p:nvPr/>
        </p:nvSpPr>
        <p:spPr>
          <a:xfrm>
            <a:off x="3428869" y="1623047"/>
            <a:ext cx="234835"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94031B4D-46B8-CAD8-9876-156C9DF4B310}"/>
              </a:ext>
            </a:extLst>
          </p:cNvPr>
          <p:cNvSpPr/>
          <p:nvPr/>
        </p:nvSpPr>
        <p:spPr>
          <a:xfrm>
            <a:off x="4204513" y="1622377"/>
            <a:ext cx="731125" cy="494252"/>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041ED6E3-7752-9288-000D-581B664FC4DB}"/>
              </a:ext>
            </a:extLst>
          </p:cNvPr>
          <p:cNvSpPr/>
          <p:nvPr/>
        </p:nvSpPr>
        <p:spPr>
          <a:xfrm>
            <a:off x="5275851" y="1623047"/>
            <a:ext cx="728862"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6A451B4-5AE3-AAD7-5C57-45025279BCC2}"/>
              </a:ext>
            </a:extLst>
          </p:cNvPr>
          <p:cNvSpPr/>
          <p:nvPr/>
        </p:nvSpPr>
        <p:spPr>
          <a:xfrm>
            <a:off x="3810545" y="1623047"/>
            <a:ext cx="234835"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40E4607-2CED-0632-525A-C8F4C937909C}"/>
              </a:ext>
            </a:extLst>
          </p:cNvPr>
          <p:cNvSpPr txBox="1"/>
          <p:nvPr/>
        </p:nvSpPr>
        <p:spPr>
          <a:xfrm>
            <a:off x="163001" y="2133790"/>
            <a:ext cx="2175970"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ミーティング予定</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画面へ戻るボタン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003FC31-1AF6-88CE-A5E8-B5733ED161EC}"/>
              </a:ext>
            </a:extLst>
          </p:cNvPr>
          <p:cNvSpPr txBox="1"/>
          <p:nvPr/>
        </p:nvSpPr>
        <p:spPr>
          <a:xfrm>
            <a:off x="163001" y="306035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7" name="テキスト ボックス 66">
            <a:extLst>
              <a:ext uri="{FF2B5EF4-FFF2-40B4-BE49-F238E27FC236}">
                <a16:creationId xmlns:a16="http://schemas.microsoft.com/office/drawing/2014/main" id="{830EF2B3-E1DA-6DE7-213C-EA74A3776EF8}"/>
              </a:ext>
            </a:extLst>
          </p:cNvPr>
          <p:cNvSpPr txBox="1"/>
          <p:nvPr/>
        </p:nvSpPr>
        <p:spPr>
          <a:xfrm>
            <a:off x="163001" y="3481787"/>
            <a:ext cx="2175970"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スピーカーフォンの切替ボタン　</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3" name="テキスト ボックス 72">
            <a:extLst>
              <a:ext uri="{FF2B5EF4-FFF2-40B4-BE49-F238E27FC236}">
                <a16:creationId xmlns:a16="http://schemas.microsoft.com/office/drawing/2014/main" id="{6751303F-E009-14A4-56C8-A631E804BD32}"/>
              </a:ext>
            </a:extLst>
          </p:cNvPr>
          <p:cNvSpPr txBox="1"/>
          <p:nvPr/>
        </p:nvSpPr>
        <p:spPr>
          <a:xfrm>
            <a:off x="163001" y="4395986"/>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4" name="テキスト ボックス 73">
            <a:extLst>
              <a:ext uri="{FF2B5EF4-FFF2-40B4-BE49-F238E27FC236}">
                <a16:creationId xmlns:a16="http://schemas.microsoft.com/office/drawing/2014/main" id="{5A84D470-206D-7EE1-FC06-49B951823CB0}"/>
              </a:ext>
            </a:extLst>
          </p:cNvPr>
          <p:cNvSpPr txBox="1"/>
          <p:nvPr/>
        </p:nvSpPr>
        <p:spPr>
          <a:xfrm>
            <a:off x="163001" y="4817415"/>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カメラの切替ボタン　</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4515294A-C347-53F5-B917-E7E8602BF9CA}"/>
              </a:ext>
            </a:extLst>
          </p:cNvPr>
          <p:cNvSpPr txBox="1"/>
          <p:nvPr/>
        </p:nvSpPr>
        <p:spPr>
          <a:xfrm>
            <a:off x="6370203" y="2201311"/>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8" name="テキスト ボックス 77">
            <a:extLst>
              <a:ext uri="{FF2B5EF4-FFF2-40B4-BE49-F238E27FC236}">
                <a16:creationId xmlns:a16="http://schemas.microsoft.com/office/drawing/2014/main" id="{9FB99A65-A89C-EBC5-FC3F-CA2935F0000C}"/>
              </a:ext>
            </a:extLst>
          </p:cNvPr>
          <p:cNvSpPr txBox="1"/>
          <p:nvPr/>
        </p:nvSpPr>
        <p:spPr>
          <a:xfrm>
            <a:off x="6370203" y="2622740"/>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退出ボタン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9" name="テキスト ボックス 78">
            <a:extLst>
              <a:ext uri="{FF2B5EF4-FFF2-40B4-BE49-F238E27FC236}">
                <a16:creationId xmlns:a16="http://schemas.microsoft.com/office/drawing/2014/main" id="{1AD94773-C46A-F038-01B2-E3567DC6A0D2}"/>
              </a:ext>
            </a:extLst>
          </p:cNvPr>
          <p:cNvSpPr txBox="1"/>
          <p:nvPr/>
        </p:nvSpPr>
        <p:spPr>
          <a:xfrm>
            <a:off x="6370203" y="326355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80" name="テキスト ボックス 79">
            <a:extLst>
              <a:ext uri="{FF2B5EF4-FFF2-40B4-BE49-F238E27FC236}">
                <a16:creationId xmlns:a16="http://schemas.microsoft.com/office/drawing/2014/main" id="{524E6307-D834-5FDA-DEA6-1F48F382095C}"/>
              </a:ext>
            </a:extLst>
          </p:cNvPr>
          <p:cNvSpPr txBox="1"/>
          <p:nvPr/>
        </p:nvSpPr>
        <p:spPr>
          <a:xfrm>
            <a:off x="6370202" y="3684987"/>
            <a:ext cx="259919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ミーティングの詳細情報を表示するボタン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81" name="テキスト ボックス 80">
            <a:extLst>
              <a:ext uri="{FF2B5EF4-FFF2-40B4-BE49-F238E27FC236}">
                <a16:creationId xmlns:a16="http://schemas.microsoft.com/office/drawing/2014/main" id="{3EA56FA5-D2CF-6803-D51E-B9E66DA465E1}"/>
              </a:ext>
            </a:extLst>
          </p:cNvPr>
          <p:cNvSpPr txBox="1"/>
          <p:nvPr/>
        </p:nvSpPr>
        <p:spPr>
          <a:xfrm>
            <a:off x="163001" y="5183227"/>
            <a:ext cx="2750255" cy="1115818"/>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カメラ切り替え（ビデオがオフの場合は切り替えボタンは表示されません）</a:t>
            </a:r>
          </a:p>
        </p:txBody>
      </p:sp>
      <p:sp>
        <p:nvSpPr>
          <p:cNvPr id="94" name="テキスト ボックス 93">
            <a:extLst>
              <a:ext uri="{FF2B5EF4-FFF2-40B4-BE49-F238E27FC236}">
                <a16:creationId xmlns:a16="http://schemas.microsoft.com/office/drawing/2014/main" id="{5BD804F5-C5C2-0843-51AF-54E48BBD948B}"/>
              </a:ext>
            </a:extLst>
          </p:cNvPr>
          <p:cNvSpPr txBox="1"/>
          <p:nvPr/>
        </p:nvSpPr>
        <p:spPr>
          <a:xfrm>
            <a:off x="6018414" y="5055828"/>
            <a:ext cx="2962585" cy="755720"/>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画面中央付近は参加者のビデオが映ります</a:t>
            </a:r>
          </a:p>
        </p:txBody>
      </p:sp>
    </p:spTree>
    <p:extLst>
      <p:ext uri="{BB962C8B-B14F-4D97-AF65-F5344CB8AC3E}">
        <p14:creationId xmlns:p14="http://schemas.microsoft.com/office/powerpoint/2010/main" val="213906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オンライン会議とは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Zoom</a:t>
            </a:r>
            <a:r>
              <a:rPr lang="ja-JP" altLang="en-US" dirty="0">
                <a:ln w="0"/>
                <a:solidFill>
                  <a:prstClr val="black"/>
                </a:solidFill>
                <a:latin typeface="BIZ UDPゴシック" panose="020B0400000000000000" pitchFamily="50" charset="-128"/>
                <a:ea typeface="BIZ UDPゴシック" panose="020B0400000000000000" pitchFamily="50" charset="-128"/>
              </a:rPr>
              <a:t>の基本事項</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Zoom</a:t>
            </a:r>
            <a:r>
              <a:rPr lang="ja-JP" altLang="en-US" dirty="0">
                <a:ln w="0"/>
                <a:solidFill>
                  <a:prstClr val="black"/>
                </a:solidFill>
                <a:latin typeface="BIZ UDPゴシック" panose="020B0400000000000000" pitchFamily="50" charset="-128"/>
                <a:ea typeface="BIZ UDPゴシック" panose="020B0400000000000000" pitchFamily="50" charset="-128"/>
              </a:rPr>
              <a:t>アプリのインストール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ミーティングの参加方法</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ミーティングに参加する前に</a:t>
            </a:r>
            <a:r>
              <a:rPr lang="en-US" altLang="ja-JP" dirty="0">
                <a:ln w="0"/>
                <a:solidFill>
                  <a:prstClr val="black"/>
                </a:solidFill>
                <a:latin typeface="BIZ UDPゴシック" panose="020B0400000000000000" pitchFamily="50" charset="-128"/>
                <a:ea typeface="BIZ UDPゴシック" panose="020B0400000000000000" pitchFamily="50" charset="-128"/>
              </a:rPr>
              <a:t>……………………………P8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おすすめの事前設定</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ミーティングに参加してみよう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………………………P15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ミーティング中の画面レイアウト</a:t>
            </a:r>
            <a:r>
              <a:rPr lang="en-US" altLang="ja-JP" dirty="0">
                <a:ln w="0"/>
                <a:solidFill>
                  <a:prstClr val="black"/>
                </a:solidFill>
                <a:latin typeface="BIZ UDPゴシック" panose="020B0400000000000000" pitchFamily="50" charset="-128"/>
                <a:ea typeface="BIZ UDPゴシック" panose="020B0400000000000000" pitchFamily="50" charset="-128"/>
              </a:rPr>
              <a:t>………………………P17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ミーティング中の操作方法</a:t>
            </a:r>
            <a:r>
              <a:rPr lang="en-US" altLang="ja-JP" dirty="0">
                <a:ln w="0"/>
                <a:solidFill>
                  <a:prstClr val="black"/>
                </a:solidFill>
                <a:latin typeface="BIZ UDPゴシック" panose="020B0400000000000000" pitchFamily="50" charset="-128"/>
                <a:ea typeface="BIZ UDPゴシック" panose="020B0400000000000000" pitchFamily="50" charset="-128"/>
              </a:rPr>
              <a:t>………………………………P20</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6"/>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Zoom</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の使い方</a:t>
            </a:r>
          </a:p>
        </p:txBody>
      </p:sp>
    </p:spTree>
    <p:extLst>
      <p:ext uri="{BB962C8B-B14F-4D97-AF65-F5344CB8AC3E}">
        <p14:creationId xmlns:p14="http://schemas.microsoft.com/office/powerpoint/2010/main" val="72090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3BC93B-878D-5ADB-9E11-DE72CA56042C}"/>
              </a:ext>
            </a:extLst>
          </p:cNvPr>
          <p:cNvPicPr>
            <a:picLocks noChangeAspect="1"/>
          </p:cNvPicPr>
          <p:nvPr/>
        </p:nvPicPr>
        <p:blipFill>
          <a:blip r:embed="rId4"/>
          <a:stretch>
            <a:fillRect/>
          </a:stretch>
        </p:blipFill>
        <p:spPr>
          <a:xfrm>
            <a:off x="3108862" y="1575007"/>
            <a:ext cx="2895851" cy="5145470"/>
          </a:xfrm>
          <a:prstGeom prst="rect">
            <a:avLst/>
          </a:prstGeom>
          <a:ln>
            <a:solidFill>
              <a:schemeClr val="tx1"/>
            </a:solidFill>
          </a:ln>
        </p:spPr>
      </p:pic>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ミーティング中の画面レイアウト</a:t>
            </a:r>
          </a:p>
        </p:txBody>
      </p:sp>
      <p:sp>
        <p:nvSpPr>
          <p:cNvPr id="5" name="テキスト ボックス 4"/>
          <p:cNvSpPr txBox="1"/>
          <p:nvPr/>
        </p:nvSpPr>
        <p:spPr>
          <a:xfrm>
            <a:off x="397951" y="2106061"/>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14" name="タイトル 1">
            <a:extLst>
              <a:ext uri="{FF2B5EF4-FFF2-40B4-BE49-F238E27FC236}">
                <a16:creationId xmlns:a16="http://schemas.microsoft.com/office/drawing/2014/main" id="{8589D07D-BD44-227C-DE39-D507153751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4" name="サブタイトル 2">
            <a:extLst>
              <a:ext uri="{FF2B5EF4-FFF2-40B4-BE49-F238E27FC236}">
                <a16:creationId xmlns:a16="http://schemas.microsoft.com/office/drawing/2014/main" id="{6BECF9BF-8A11-E94D-BFB3-B2D080D475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画面下部のボタンの説明です</a:t>
            </a:r>
          </a:p>
        </p:txBody>
      </p:sp>
      <p:cxnSp>
        <p:nvCxnSpPr>
          <p:cNvPr id="26" name="カギ線コネクタ 64">
            <a:extLst>
              <a:ext uri="{FF2B5EF4-FFF2-40B4-BE49-F238E27FC236}">
                <a16:creationId xmlns:a16="http://schemas.microsoft.com/office/drawing/2014/main" id="{F4E00E66-0C4C-8257-2717-77205A3AF68E}"/>
              </a:ext>
            </a:extLst>
          </p:cNvPr>
          <p:cNvCxnSpPr>
            <a:cxnSpLocks/>
            <a:stCxn id="11" idx="0"/>
            <a:endCxn id="46" idx="3"/>
          </p:cNvCxnSpPr>
          <p:nvPr/>
        </p:nvCxnSpPr>
        <p:spPr>
          <a:xfrm rot="16200000" flipV="1">
            <a:off x="1800083" y="3499139"/>
            <a:ext cx="3486518" cy="1938842"/>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カギ線コネクタ 64">
            <a:extLst>
              <a:ext uri="{FF2B5EF4-FFF2-40B4-BE49-F238E27FC236}">
                <a16:creationId xmlns:a16="http://schemas.microsoft.com/office/drawing/2014/main" id="{219FF1FD-59F1-45D7-3B03-C31B56C3F082}"/>
              </a:ext>
            </a:extLst>
          </p:cNvPr>
          <p:cNvCxnSpPr>
            <a:cxnSpLocks/>
            <a:stCxn id="10" idx="0"/>
            <a:endCxn id="67" idx="3"/>
          </p:cNvCxnSpPr>
          <p:nvPr/>
        </p:nvCxnSpPr>
        <p:spPr>
          <a:xfrm rot="16200000" flipV="1">
            <a:off x="2250980" y="4576288"/>
            <a:ext cx="1958472" cy="1312590"/>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9" name="カギ線コネクタ 64">
            <a:extLst>
              <a:ext uri="{FF2B5EF4-FFF2-40B4-BE49-F238E27FC236}">
                <a16:creationId xmlns:a16="http://schemas.microsoft.com/office/drawing/2014/main" id="{954B6ADE-3343-ADCC-28B9-7BADD8335C38}"/>
              </a:ext>
            </a:extLst>
          </p:cNvPr>
          <p:cNvCxnSpPr>
            <a:cxnSpLocks/>
            <a:stCxn id="78" idx="1"/>
            <a:endCxn id="12" idx="0"/>
          </p:cNvCxnSpPr>
          <p:nvPr/>
        </p:nvCxnSpPr>
        <p:spPr>
          <a:xfrm rot="10800000" flipV="1">
            <a:off x="5006455" y="2820551"/>
            <a:ext cx="1782848" cy="3391268"/>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2" name="カギ線コネクタ 64">
            <a:extLst>
              <a:ext uri="{FF2B5EF4-FFF2-40B4-BE49-F238E27FC236}">
                <a16:creationId xmlns:a16="http://schemas.microsoft.com/office/drawing/2014/main" id="{083E181A-BBD5-8127-99B5-634DBBE6EC91}"/>
              </a:ext>
            </a:extLst>
          </p:cNvPr>
          <p:cNvCxnSpPr>
            <a:cxnSpLocks/>
            <a:stCxn id="74" idx="3"/>
            <a:endCxn id="9" idx="0"/>
          </p:cNvCxnSpPr>
          <p:nvPr/>
        </p:nvCxnSpPr>
        <p:spPr>
          <a:xfrm>
            <a:off x="2573921" y="5588975"/>
            <a:ext cx="812303" cy="622844"/>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カギ線コネクタ 64">
            <a:extLst>
              <a:ext uri="{FF2B5EF4-FFF2-40B4-BE49-F238E27FC236}">
                <a16:creationId xmlns:a16="http://schemas.microsoft.com/office/drawing/2014/main" id="{63AE1284-217D-1E1D-8B7D-7EAFA55CE762}"/>
              </a:ext>
            </a:extLst>
          </p:cNvPr>
          <p:cNvCxnSpPr>
            <a:cxnSpLocks/>
            <a:stCxn id="80" idx="1"/>
            <a:endCxn id="13" idx="0"/>
          </p:cNvCxnSpPr>
          <p:nvPr/>
        </p:nvCxnSpPr>
        <p:spPr>
          <a:xfrm rot="10800000" flipV="1">
            <a:off x="5504606" y="3882797"/>
            <a:ext cx="1284696" cy="2329021"/>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01F1D3B8-B241-1BA4-94B3-BF9D2211EE39}"/>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46" name="テキスト ボックス 45">
            <a:extLst>
              <a:ext uri="{FF2B5EF4-FFF2-40B4-BE49-F238E27FC236}">
                <a16:creationId xmlns:a16="http://schemas.microsoft.com/office/drawing/2014/main" id="{040E4607-2CED-0632-525A-C8F4C937909C}"/>
              </a:ext>
            </a:extLst>
          </p:cNvPr>
          <p:cNvSpPr txBox="1"/>
          <p:nvPr/>
        </p:nvSpPr>
        <p:spPr>
          <a:xfrm>
            <a:off x="397951" y="2527490"/>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参加者ボタン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003FC31-1AF6-88CE-A5E8-B5733ED161EC}"/>
              </a:ext>
            </a:extLst>
          </p:cNvPr>
          <p:cNvSpPr txBox="1"/>
          <p:nvPr/>
        </p:nvSpPr>
        <p:spPr>
          <a:xfrm>
            <a:off x="397951" y="345405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7" name="テキスト ボックス 66">
            <a:extLst>
              <a:ext uri="{FF2B5EF4-FFF2-40B4-BE49-F238E27FC236}">
                <a16:creationId xmlns:a16="http://schemas.microsoft.com/office/drawing/2014/main" id="{830EF2B3-E1DA-6DE7-213C-EA74A3776EF8}"/>
              </a:ext>
            </a:extLst>
          </p:cNvPr>
          <p:cNvSpPr txBox="1"/>
          <p:nvPr/>
        </p:nvSpPr>
        <p:spPr>
          <a:xfrm>
            <a:off x="397951" y="3875487"/>
            <a:ext cx="2175970"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ビデオの開始</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停止ボタン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3" name="テキスト ボックス 72">
            <a:extLst>
              <a:ext uri="{FF2B5EF4-FFF2-40B4-BE49-F238E27FC236}">
                <a16:creationId xmlns:a16="http://schemas.microsoft.com/office/drawing/2014/main" id="{6751303F-E009-14A4-56C8-A631E804BD32}"/>
              </a:ext>
            </a:extLst>
          </p:cNvPr>
          <p:cNvSpPr txBox="1"/>
          <p:nvPr/>
        </p:nvSpPr>
        <p:spPr>
          <a:xfrm>
            <a:off x="397951" y="4789686"/>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4" name="テキスト ボックス 73">
            <a:extLst>
              <a:ext uri="{FF2B5EF4-FFF2-40B4-BE49-F238E27FC236}">
                <a16:creationId xmlns:a16="http://schemas.microsoft.com/office/drawing/2014/main" id="{5A84D470-206D-7EE1-FC06-49B951823CB0}"/>
              </a:ext>
            </a:extLst>
          </p:cNvPr>
          <p:cNvSpPr txBox="1"/>
          <p:nvPr/>
        </p:nvSpPr>
        <p:spPr>
          <a:xfrm>
            <a:off x="397951" y="5211115"/>
            <a:ext cx="2175970"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オーディオをミュート</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ミュートの解除</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4515294A-C347-53F5-B917-E7E8602BF9CA}"/>
              </a:ext>
            </a:extLst>
          </p:cNvPr>
          <p:cNvSpPr txBox="1"/>
          <p:nvPr/>
        </p:nvSpPr>
        <p:spPr>
          <a:xfrm>
            <a:off x="6789303" y="2201311"/>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8" name="テキスト ボックス 77">
            <a:extLst>
              <a:ext uri="{FF2B5EF4-FFF2-40B4-BE49-F238E27FC236}">
                <a16:creationId xmlns:a16="http://schemas.microsoft.com/office/drawing/2014/main" id="{9FB99A65-A89C-EBC5-FC3F-CA2935F0000C}"/>
              </a:ext>
            </a:extLst>
          </p:cNvPr>
          <p:cNvSpPr txBox="1"/>
          <p:nvPr/>
        </p:nvSpPr>
        <p:spPr>
          <a:xfrm>
            <a:off x="6789303" y="2622740"/>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チャットボタン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9" name="テキスト ボックス 78">
            <a:extLst>
              <a:ext uri="{FF2B5EF4-FFF2-40B4-BE49-F238E27FC236}">
                <a16:creationId xmlns:a16="http://schemas.microsoft.com/office/drawing/2014/main" id="{1AD94773-C46A-F038-01B2-E3567DC6A0D2}"/>
              </a:ext>
            </a:extLst>
          </p:cNvPr>
          <p:cNvSpPr txBox="1"/>
          <p:nvPr/>
        </p:nvSpPr>
        <p:spPr>
          <a:xfrm>
            <a:off x="6789303" y="326355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80" name="テキスト ボックス 79">
            <a:extLst>
              <a:ext uri="{FF2B5EF4-FFF2-40B4-BE49-F238E27FC236}">
                <a16:creationId xmlns:a16="http://schemas.microsoft.com/office/drawing/2014/main" id="{524E6307-D834-5FDA-DEA6-1F48F382095C}"/>
              </a:ext>
            </a:extLst>
          </p:cNvPr>
          <p:cNvSpPr txBox="1"/>
          <p:nvPr/>
        </p:nvSpPr>
        <p:spPr>
          <a:xfrm>
            <a:off x="6789302" y="3684987"/>
            <a:ext cx="203994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リアクションボタン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9" name="正方形/長方形 8">
            <a:extLst>
              <a:ext uri="{FF2B5EF4-FFF2-40B4-BE49-F238E27FC236}">
                <a16:creationId xmlns:a16="http://schemas.microsoft.com/office/drawing/2014/main" id="{052E07B4-62FC-59C5-F45B-DD08C06EB40F}"/>
              </a:ext>
            </a:extLst>
          </p:cNvPr>
          <p:cNvSpPr/>
          <p:nvPr/>
        </p:nvSpPr>
        <p:spPr>
          <a:xfrm>
            <a:off x="3207113" y="6211819"/>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AA166C32-903E-12B5-C123-D35A9A727EEB}"/>
              </a:ext>
            </a:extLst>
          </p:cNvPr>
          <p:cNvSpPr/>
          <p:nvPr/>
        </p:nvSpPr>
        <p:spPr>
          <a:xfrm>
            <a:off x="3670742" y="6211819"/>
            <a:ext cx="431538"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69C2703-292B-5CD5-EABF-76D9C1E1B09E}"/>
              </a:ext>
            </a:extLst>
          </p:cNvPr>
          <p:cNvSpPr/>
          <p:nvPr/>
        </p:nvSpPr>
        <p:spPr>
          <a:xfrm>
            <a:off x="4299187" y="6211819"/>
            <a:ext cx="42715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DACEC636-DDD6-14EE-CF8D-240D79C7556A}"/>
              </a:ext>
            </a:extLst>
          </p:cNvPr>
          <p:cNvSpPr/>
          <p:nvPr/>
        </p:nvSpPr>
        <p:spPr>
          <a:xfrm>
            <a:off x="4816963" y="6211819"/>
            <a:ext cx="378984"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A40E0408-FEE0-4FF4-5E48-D05310F7E05A}"/>
              </a:ext>
            </a:extLst>
          </p:cNvPr>
          <p:cNvSpPr/>
          <p:nvPr/>
        </p:nvSpPr>
        <p:spPr>
          <a:xfrm>
            <a:off x="5236930" y="6211819"/>
            <a:ext cx="53535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4518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2BD3D06-162D-82A9-4C35-55E64E5206FA}"/>
              </a:ext>
            </a:extLst>
          </p:cNvPr>
          <p:cNvPicPr>
            <a:picLocks noChangeAspect="1"/>
          </p:cNvPicPr>
          <p:nvPr/>
        </p:nvPicPr>
        <p:blipFill>
          <a:blip r:embed="rId4"/>
          <a:stretch>
            <a:fillRect/>
          </a:stretch>
        </p:blipFill>
        <p:spPr>
          <a:xfrm>
            <a:off x="3104226" y="1581151"/>
            <a:ext cx="2901948" cy="5151566"/>
          </a:xfrm>
          <a:prstGeom prst="rect">
            <a:avLst/>
          </a:prstGeom>
          <a:ln>
            <a:solidFill>
              <a:schemeClr val="tx1"/>
            </a:solidFill>
          </a:ln>
        </p:spPr>
      </p:pic>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ja-JP" altLang="en-US" dirty="0"/>
              <a:t>ミーティング中の画面レイアウト</a:t>
            </a:r>
          </a:p>
        </p:txBody>
      </p:sp>
      <p:sp>
        <p:nvSpPr>
          <p:cNvPr id="5" name="テキスト ボックス 4"/>
          <p:cNvSpPr txBox="1"/>
          <p:nvPr/>
        </p:nvSpPr>
        <p:spPr>
          <a:xfrm>
            <a:off x="569401" y="2106061"/>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❽</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14" name="タイトル 1">
            <a:extLst>
              <a:ext uri="{FF2B5EF4-FFF2-40B4-BE49-F238E27FC236}">
                <a16:creationId xmlns:a16="http://schemas.microsoft.com/office/drawing/2014/main" id="{8589D07D-BD44-227C-DE39-D5071537512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cxnSp>
        <p:nvCxnSpPr>
          <p:cNvPr id="26" name="カギ線コネクタ 64">
            <a:extLst>
              <a:ext uri="{FF2B5EF4-FFF2-40B4-BE49-F238E27FC236}">
                <a16:creationId xmlns:a16="http://schemas.microsoft.com/office/drawing/2014/main" id="{F4E00E66-0C4C-8257-2717-77205A3AF68E}"/>
              </a:ext>
            </a:extLst>
          </p:cNvPr>
          <p:cNvCxnSpPr>
            <a:cxnSpLocks/>
            <a:stCxn id="11" idx="0"/>
            <a:endCxn id="46" idx="3"/>
          </p:cNvCxnSpPr>
          <p:nvPr/>
        </p:nvCxnSpPr>
        <p:spPr>
          <a:xfrm rot="16200000" flipV="1">
            <a:off x="1623508" y="3560407"/>
            <a:ext cx="3316403" cy="2006289"/>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カギ線コネクタ 64">
            <a:extLst>
              <a:ext uri="{FF2B5EF4-FFF2-40B4-BE49-F238E27FC236}">
                <a16:creationId xmlns:a16="http://schemas.microsoft.com/office/drawing/2014/main" id="{219FF1FD-59F1-45D7-3B03-C31B56C3F082}"/>
              </a:ext>
            </a:extLst>
          </p:cNvPr>
          <p:cNvCxnSpPr>
            <a:cxnSpLocks/>
            <a:stCxn id="10" idx="0"/>
            <a:endCxn id="67" idx="3"/>
          </p:cNvCxnSpPr>
          <p:nvPr/>
        </p:nvCxnSpPr>
        <p:spPr>
          <a:xfrm rot="16200000" flipV="1">
            <a:off x="1942796" y="4383432"/>
            <a:ext cx="2148455" cy="1528187"/>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9" name="カギ線コネクタ 64">
            <a:extLst>
              <a:ext uri="{FF2B5EF4-FFF2-40B4-BE49-F238E27FC236}">
                <a16:creationId xmlns:a16="http://schemas.microsoft.com/office/drawing/2014/main" id="{954B6ADE-3343-ADCC-28B9-7BADD8335C38}"/>
              </a:ext>
            </a:extLst>
          </p:cNvPr>
          <p:cNvCxnSpPr>
            <a:cxnSpLocks/>
            <a:stCxn id="78" idx="1"/>
            <a:endCxn id="12" idx="0"/>
          </p:cNvCxnSpPr>
          <p:nvPr/>
        </p:nvCxnSpPr>
        <p:spPr>
          <a:xfrm rot="10800000" flipV="1">
            <a:off x="5278874" y="3944501"/>
            <a:ext cx="1462804" cy="2277252"/>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2" name="カギ線コネクタ 64">
            <a:extLst>
              <a:ext uri="{FF2B5EF4-FFF2-40B4-BE49-F238E27FC236}">
                <a16:creationId xmlns:a16="http://schemas.microsoft.com/office/drawing/2014/main" id="{083E181A-BBD5-8127-99B5-634DBBE6EC91}"/>
              </a:ext>
            </a:extLst>
          </p:cNvPr>
          <p:cNvCxnSpPr>
            <a:cxnSpLocks/>
            <a:stCxn id="74" idx="3"/>
            <a:endCxn id="9" idx="0"/>
          </p:cNvCxnSpPr>
          <p:nvPr/>
        </p:nvCxnSpPr>
        <p:spPr>
          <a:xfrm>
            <a:off x="2278564" y="5408926"/>
            <a:ext cx="998780" cy="812827"/>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カギ線コネクタ 64">
            <a:extLst>
              <a:ext uri="{FF2B5EF4-FFF2-40B4-BE49-F238E27FC236}">
                <a16:creationId xmlns:a16="http://schemas.microsoft.com/office/drawing/2014/main" id="{63AE1284-217D-1E1D-8B7D-7EAFA55CE762}"/>
              </a:ext>
            </a:extLst>
          </p:cNvPr>
          <p:cNvCxnSpPr>
            <a:cxnSpLocks/>
            <a:stCxn id="80" idx="1"/>
            <a:endCxn id="13" idx="0"/>
          </p:cNvCxnSpPr>
          <p:nvPr/>
        </p:nvCxnSpPr>
        <p:spPr>
          <a:xfrm rot="10800000" flipV="1">
            <a:off x="5772645" y="5006747"/>
            <a:ext cx="969033" cy="1215005"/>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01F1D3B8-B241-1BA4-94B3-BF9D2211EE39}"/>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46" name="テキスト ボックス 45">
            <a:extLst>
              <a:ext uri="{FF2B5EF4-FFF2-40B4-BE49-F238E27FC236}">
                <a16:creationId xmlns:a16="http://schemas.microsoft.com/office/drawing/2014/main" id="{040E4607-2CED-0632-525A-C8F4C937909C}"/>
              </a:ext>
            </a:extLst>
          </p:cNvPr>
          <p:cNvSpPr txBox="1"/>
          <p:nvPr/>
        </p:nvSpPr>
        <p:spPr>
          <a:xfrm>
            <a:off x="569401" y="2527490"/>
            <a:ext cx="1709163"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ホワイトボード</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003FC31-1AF6-88CE-A5E8-B5733ED161EC}"/>
              </a:ext>
            </a:extLst>
          </p:cNvPr>
          <p:cNvSpPr txBox="1"/>
          <p:nvPr/>
        </p:nvSpPr>
        <p:spPr>
          <a:xfrm>
            <a:off x="569401" y="345405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❼</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67" name="テキスト ボックス 66">
            <a:extLst>
              <a:ext uri="{FF2B5EF4-FFF2-40B4-BE49-F238E27FC236}">
                <a16:creationId xmlns:a16="http://schemas.microsoft.com/office/drawing/2014/main" id="{830EF2B3-E1DA-6DE7-213C-EA74A3776EF8}"/>
              </a:ext>
            </a:extLst>
          </p:cNvPr>
          <p:cNvSpPr txBox="1"/>
          <p:nvPr/>
        </p:nvSpPr>
        <p:spPr>
          <a:xfrm>
            <a:off x="569401" y="3875487"/>
            <a:ext cx="1683528"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字幕ボタン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3" name="テキスト ボックス 72">
            <a:extLst>
              <a:ext uri="{FF2B5EF4-FFF2-40B4-BE49-F238E27FC236}">
                <a16:creationId xmlns:a16="http://schemas.microsoft.com/office/drawing/2014/main" id="{6751303F-E009-14A4-56C8-A631E804BD32}"/>
              </a:ext>
            </a:extLst>
          </p:cNvPr>
          <p:cNvSpPr txBox="1"/>
          <p:nvPr/>
        </p:nvSpPr>
        <p:spPr>
          <a:xfrm>
            <a:off x="569401" y="4789686"/>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❻</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4" name="テキスト ボックス 73">
            <a:extLst>
              <a:ext uri="{FF2B5EF4-FFF2-40B4-BE49-F238E27FC236}">
                <a16:creationId xmlns:a16="http://schemas.microsoft.com/office/drawing/2014/main" id="{5A84D470-206D-7EE1-FC06-49B951823CB0}"/>
              </a:ext>
            </a:extLst>
          </p:cNvPr>
          <p:cNvSpPr txBox="1"/>
          <p:nvPr/>
        </p:nvSpPr>
        <p:spPr>
          <a:xfrm>
            <a:off x="569401" y="5211115"/>
            <a:ext cx="1709163"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共有ボタン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4515294A-C347-53F5-B917-E7E8602BF9CA}"/>
              </a:ext>
            </a:extLst>
          </p:cNvPr>
          <p:cNvSpPr txBox="1"/>
          <p:nvPr/>
        </p:nvSpPr>
        <p:spPr>
          <a:xfrm>
            <a:off x="6741678" y="3325261"/>
            <a:ext cx="492443" cy="496803"/>
          </a:xfrm>
          <a:prstGeom prst="rect">
            <a:avLst/>
          </a:prstGeom>
          <a:noFill/>
        </p:spPr>
        <p:txBody>
          <a:bodyPr wrap="none" lIns="91440" tIns="45720" rIns="91440" bIns="45720" rtlCol="0" anchor="t">
            <a:spAutoFit/>
          </a:bodyPr>
          <a:lstStyle>
            <a:defPPr>
              <a:defRPr lang="ja-JP"/>
            </a:defPPr>
            <a:lvl1pPr>
              <a:lnSpc>
                <a:spcPct val="130000"/>
              </a:lnSpc>
              <a:defRPr sz="2400">
                <a:solidFill>
                  <a:srgbClr val="4472C4"/>
                </a:solidFill>
                <a:latin typeface="BIZ UDPゴシック" panose="020B0400000000000000" pitchFamily="50" charset="-128"/>
                <a:ea typeface="BIZ UDPゴシック" panose="020B0400000000000000" pitchFamily="50" charset="-128"/>
                <a:cs typeface="Meiryo" charset="-128"/>
              </a:defRPr>
            </a:lvl1pPr>
          </a:lstStyle>
          <a:p>
            <a:r>
              <a:rPr lang="ja-JP" altLang="en-US" dirty="0"/>
              <a:t>❿</a:t>
            </a:r>
            <a:endParaRPr lang="en-US" altLang="ja-JP" dirty="0"/>
          </a:p>
        </p:txBody>
      </p:sp>
      <p:sp>
        <p:nvSpPr>
          <p:cNvPr id="78" name="テキスト ボックス 77">
            <a:extLst>
              <a:ext uri="{FF2B5EF4-FFF2-40B4-BE49-F238E27FC236}">
                <a16:creationId xmlns:a16="http://schemas.microsoft.com/office/drawing/2014/main" id="{9FB99A65-A89C-EBC5-FC3F-CA2935F0000C}"/>
              </a:ext>
            </a:extLst>
          </p:cNvPr>
          <p:cNvSpPr txBox="1"/>
          <p:nvPr/>
        </p:nvSpPr>
        <p:spPr>
          <a:xfrm>
            <a:off x="6741678" y="3746690"/>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アプリボタン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79" name="テキスト ボックス 78">
            <a:extLst>
              <a:ext uri="{FF2B5EF4-FFF2-40B4-BE49-F238E27FC236}">
                <a16:creationId xmlns:a16="http://schemas.microsoft.com/office/drawing/2014/main" id="{1AD94773-C46A-F038-01B2-E3567DC6A0D2}"/>
              </a:ext>
            </a:extLst>
          </p:cNvPr>
          <p:cNvSpPr txBox="1"/>
          <p:nvPr/>
        </p:nvSpPr>
        <p:spPr>
          <a:xfrm>
            <a:off x="6741678" y="4387508"/>
            <a:ext cx="492443" cy="496803"/>
          </a:xfrm>
          <a:prstGeom prst="rect">
            <a:avLst/>
          </a:prstGeom>
          <a:noFill/>
        </p:spPr>
        <p:txBody>
          <a:bodyPr wrap="none" lIns="91440" tIns="45720" rIns="91440" bIns="45720" rtlCol="0" anchor="t">
            <a:spAutoFit/>
          </a:bodyPr>
          <a:lstStyle/>
          <a:p>
            <a:pPr>
              <a:lnSpc>
                <a:spcPct val="130000"/>
              </a:lnSpc>
            </a:pPr>
            <a:r>
              <a:rPr lang="ja-JP" altLang="en-US" sz="2400" dirty="0">
                <a:solidFill>
                  <a:srgbClr val="4472C4"/>
                </a:solidFill>
                <a:latin typeface="BIZ UDPゴシック" panose="020B0400000000000000" pitchFamily="50" charset="-128"/>
                <a:ea typeface="BIZ UDPゴシック" panose="020B0400000000000000" pitchFamily="50" charset="-128"/>
                <a:cs typeface="Meiryo" charset="-128"/>
              </a:rPr>
              <a:t>⓫</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80" name="テキスト ボックス 79">
            <a:extLst>
              <a:ext uri="{FF2B5EF4-FFF2-40B4-BE49-F238E27FC236}">
                <a16:creationId xmlns:a16="http://schemas.microsoft.com/office/drawing/2014/main" id="{524E6307-D834-5FDA-DEA6-1F48F382095C}"/>
              </a:ext>
            </a:extLst>
          </p:cNvPr>
          <p:cNvSpPr txBox="1"/>
          <p:nvPr/>
        </p:nvSpPr>
        <p:spPr>
          <a:xfrm>
            <a:off x="6741677" y="4808937"/>
            <a:ext cx="2013897"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詳細ボタン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9" name="正方形/長方形 8">
            <a:extLst>
              <a:ext uri="{FF2B5EF4-FFF2-40B4-BE49-F238E27FC236}">
                <a16:creationId xmlns:a16="http://schemas.microsoft.com/office/drawing/2014/main" id="{052E07B4-62FC-59C5-F45B-DD08C06EB40F}"/>
              </a:ext>
            </a:extLst>
          </p:cNvPr>
          <p:cNvSpPr/>
          <p:nvPr/>
        </p:nvSpPr>
        <p:spPr>
          <a:xfrm>
            <a:off x="3098233" y="6221753"/>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AA166C32-903E-12B5-C123-D35A9A727EEB}"/>
              </a:ext>
            </a:extLst>
          </p:cNvPr>
          <p:cNvSpPr/>
          <p:nvPr/>
        </p:nvSpPr>
        <p:spPr>
          <a:xfrm>
            <a:off x="3602005" y="6221753"/>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69C2703-292B-5CD5-EABF-76D9C1E1B09E}"/>
              </a:ext>
            </a:extLst>
          </p:cNvPr>
          <p:cNvSpPr/>
          <p:nvPr/>
        </p:nvSpPr>
        <p:spPr>
          <a:xfrm>
            <a:off x="4016755" y="6221753"/>
            <a:ext cx="536195"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DACEC636-DDD6-14EE-CF8D-240D79C7556A}"/>
              </a:ext>
            </a:extLst>
          </p:cNvPr>
          <p:cNvSpPr/>
          <p:nvPr/>
        </p:nvSpPr>
        <p:spPr>
          <a:xfrm>
            <a:off x="5099763" y="6221753"/>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A40E0408-FEE0-4FF4-5E48-D05310F7E05A}"/>
              </a:ext>
            </a:extLst>
          </p:cNvPr>
          <p:cNvSpPr/>
          <p:nvPr/>
        </p:nvSpPr>
        <p:spPr>
          <a:xfrm>
            <a:off x="5593533" y="6221753"/>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A7013A5A-F24B-59D5-0313-75C0827AB06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画面下部のボタンの説明です</a:t>
            </a:r>
          </a:p>
        </p:txBody>
      </p:sp>
      <p:sp>
        <p:nvSpPr>
          <p:cNvPr id="28" name="正方形/長方形 27">
            <a:extLst>
              <a:ext uri="{FF2B5EF4-FFF2-40B4-BE49-F238E27FC236}">
                <a16:creationId xmlns:a16="http://schemas.microsoft.com/office/drawing/2014/main" id="{B8EBFEC4-F2CE-8D7F-4688-C5932E208B04}"/>
              </a:ext>
            </a:extLst>
          </p:cNvPr>
          <p:cNvSpPr/>
          <p:nvPr/>
        </p:nvSpPr>
        <p:spPr>
          <a:xfrm>
            <a:off x="4592031" y="6221753"/>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cxnSp>
        <p:nvCxnSpPr>
          <p:cNvPr id="29" name="カギ線コネクタ 64">
            <a:extLst>
              <a:ext uri="{FF2B5EF4-FFF2-40B4-BE49-F238E27FC236}">
                <a16:creationId xmlns:a16="http://schemas.microsoft.com/office/drawing/2014/main" id="{3438E5C2-5EA5-73D7-A4CA-8AC560D1C20E}"/>
              </a:ext>
            </a:extLst>
          </p:cNvPr>
          <p:cNvCxnSpPr>
            <a:cxnSpLocks/>
            <a:stCxn id="7172" idx="1"/>
            <a:endCxn id="28" idx="0"/>
          </p:cNvCxnSpPr>
          <p:nvPr/>
        </p:nvCxnSpPr>
        <p:spPr>
          <a:xfrm rot="10800000" flipV="1">
            <a:off x="4771142" y="2882253"/>
            <a:ext cx="1970536" cy="3339499"/>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171" name="テキスト ボックス 7170">
            <a:extLst>
              <a:ext uri="{FF2B5EF4-FFF2-40B4-BE49-F238E27FC236}">
                <a16:creationId xmlns:a16="http://schemas.microsoft.com/office/drawing/2014/main" id="{F0E1011F-D1D6-B595-2819-0D7174A7C111}"/>
              </a:ext>
            </a:extLst>
          </p:cNvPr>
          <p:cNvSpPr txBox="1"/>
          <p:nvPr/>
        </p:nvSpPr>
        <p:spPr>
          <a:xfrm>
            <a:off x="6741678" y="2263014"/>
            <a:ext cx="492443" cy="496803"/>
          </a:xfrm>
          <a:prstGeom prst="rect">
            <a:avLst/>
          </a:prstGeom>
          <a:noFill/>
        </p:spPr>
        <p:txBody>
          <a:bodyPr wrap="none" lIns="91440" tIns="45720" rIns="91440" bIns="45720" rtlCol="0" anchor="t">
            <a:spAutoFit/>
          </a:bodyPr>
          <a:lstStyle>
            <a:defPPr>
              <a:defRPr lang="ja-JP"/>
            </a:defPPr>
            <a:lvl1pPr>
              <a:lnSpc>
                <a:spcPct val="130000"/>
              </a:lnSpc>
              <a:defRPr sz="2400">
                <a:solidFill>
                  <a:srgbClr val="4472C4"/>
                </a:solidFill>
                <a:latin typeface="BIZ UDPゴシック" panose="020B0400000000000000" pitchFamily="50" charset="-128"/>
                <a:ea typeface="BIZ UDPゴシック" panose="020B0400000000000000" pitchFamily="50" charset="-128"/>
                <a:cs typeface="Meiryo" charset="-128"/>
              </a:defRPr>
            </a:lvl1pPr>
          </a:lstStyle>
          <a:p>
            <a:r>
              <a:rPr lang="ja-JP" altLang="en-US" dirty="0"/>
              <a:t>❾</a:t>
            </a:r>
            <a:endParaRPr lang="en-US" altLang="ja-JP" dirty="0"/>
          </a:p>
        </p:txBody>
      </p:sp>
      <p:sp>
        <p:nvSpPr>
          <p:cNvPr id="7172" name="テキスト ボックス 7171">
            <a:extLst>
              <a:ext uri="{FF2B5EF4-FFF2-40B4-BE49-F238E27FC236}">
                <a16:creationId xmlns:a16="http://schemas.microsoft.com/office/drawing/2014/main" id="{56EEBB46-0C9B-64E4-4041-A30FF22E2307}"/>
              </a:ext>
            </a:extLst>
          </p:cNvPr>
          <p:cNvSpPr txBox="1"/>
          <p:nvPr/>
        </p:nvSpPr>
        <p:spPr>
          <a:xfrm>
            <a:off x="6741678" y="2684443"/>
            <a:ext cx="2175970"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ノートボタン</a:t>
            </a:r>
            <a:endParaRPr lang="en-US" altLang="ja-JP" dirty="0">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88971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675270D-F510-3DF8-8F93-F48DC33B90F7}"/>
              </a:ext>
            </a:extLst>
          </p:cNvPr>
          <p:cNvSpPr txBox="1"/>
          <p:nvPr/>
        </p:nvSpPr>
        <p:spPr>
          <a:xfrm>
            <a:off x="3420000" y="2013424"/>
            <a:ext cx="5571600" cy="3996607"/>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ミーティング中</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各ボタンは左右のスワイプで</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移動します。</a:t>
            </a:r>
          </a:p>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マイクがオンになっていても、初期設定では</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操作中の</a:t>
            </a:r>
            <a:r>
              <a:rPr lang="en-US" altLang="ja-JP" sz="1800" kern="100" dirty="0" err="1">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の読み上げ音は他の参加者</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には聞こえません</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また、</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ミーティングに参加中は</a:t>
            </a: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が使えなくなるので</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注意しましょう。</a:t>
            </a: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ミーティングをホストが録音する場合があります</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録音が始まると許可を求めるメッセージが出るので、右スワイプで進み、了解をダブルタップします。</a:t>
            </a:r>
          </a:p>
        </p:txBody>
      </p:sp>
      <p:sp>
        <p:nvSpPr>
          <p:cNvPr id="5" name="タイトル 1">
            <a:extLst>
              <a:ext uri="{FF2B5EF4-FFF2-40B4-BE49-F238E27FC236}">
                <a16:creationId xmlns:a16="http://schemas.microsoft.com/office/drawing/2014/main" id="{19EB73BE-11AE-036B-EB5F-047882092228}"/>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ミーティング中の操作方法</a:t>
            </a:r>
          </a:p>
        </p:txBody>
      </p:sp>
      <p:pic>
        <p:nvPicPr>
          <p:cNvPr id="10" name="図 9">
            <a:extLst>
              <a:ext uri="{FF2B5EF4-FFF2-40B4-BE49-F238E27FC236}">
                <a16:creationId xmlns:a16="http://schemas.microsoft.com/office/drawing/2014/main" id="{BD94326E-C0B7-9510-96E7-E714CB225D10}"/>
              </a:ext>
            </a:extLst>
          </p:cNvPr>
          <p:cNvPicPr>
            <a:picLocks noChangeAspect="1"/>
          </p:cNvPicPr>
          <p:nvPr/>
        </p:nvPicPr>
        <p:blipFill>
          <a:blip r:embed="rId6"/>
          <a:stretch>
            <a:fillRect/>
          </a:stretch>
        </p:blipFill>
        <p:spPr>
          <a:xfrm>
            <a:off x="484237" y="1674069"/>
            <a:ext cx="2775363" cy="4931382"/>
          </a:xfrm>
          <a:prstGeom prst="rect">
            <a:avLst/>
          </a:prstGeom>
          <a:ln>
            <a:solidFill>
              <a:schemeClr val="tx1"/>
            </a:solidFill>
          </a:ln>
        </p:spPr>
      </p:pic>
      <p:sp>
        <p:nvSpPr>
          <p:cNvPr id="11" name="字幕 14">
            <a:extLst>
              <a:ext uri="{FF2B5EF4-FFF2-40B4-BE49-F238E27FC236}">
                <a16:creationId xmlns:a16="http://schemas.microsoft.com/office/drawing/2014/main" id="{CB5DB78F-738B-03C2-C8F2-F854C5DA4AC7}"/>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ミーティング中によく使用する操作をご紹介します</a:t>
            </a:r>
          </a:p>
        </p:txBody>
      </p:sp>
    </p:spTree>
    <p:extLst>
      <p:ext uri="{BB962C8B-B14F-4D97-AF65-F5344CB8AC3E}">
        <p14:creationId xmlns:p14="http://schemas.microsoft.com/office/powerpoint/2010/main" val="262954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BF7E191-E9E9-5015-EE65-143D2FC2936B}"/>
              </a:ext>
            </a:extLst>
          </p:cNvPr>
          <p:cNvPicPr>
            <a:picLocks noChangeAspect="1"/>
          </p:cNvPicPr>
          <p:nvPr/>
        </p:nvPicPr>
        <p:blipFill>
          <a:blip r:embed="rId4"/>
          <a:stretch>
            <a:fillRect/>
          </a:stretch>
        </p:blipFill>
        <p:spPr>
          <a:xfrm>
            <a:off x="484237" y="1674069"/>
            <a:ext cx="2775363" cy="4931382"/>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ミーティング中によく使用する操作をご紹介します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3420000" y="1587378"/>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06BB729B-40E8-4953-1540-6D0FA0BC9FAC}"/>
              </a:ext>
            </a:extLst>
          </p:cNvPr>
          <p:cNvSpPr txBox="1"/>
          <p:nvPr/>
        </p:nvSpPr>
        <p:spPr>
          <a:xfrm>
            <a:off x="3887317" y="1588725"/>
            <a:ext cx="510428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自分のマイクのオン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オフ</a:t>
            </a:r>
          </a:p>
        </p:txBody>
      </p:sp>
      <p:sp>
        <p:nvSpPr>
          <p:cNvPr id="10" name="正方形/長方形 9">
            <a:extLst>
              <a:ext uri="{FF2B5EF4-FFF2-40B4-BE49-F238E27FC236}">
                <a16:creationId xmlns:a16="http://schemas.microsoft.com/office/drawing/2014/main" id="{B69DF9EF-4530-7CA7-CA7C-18183ED332AB}"/>
              </a:ext>
            </a:extLst>
          </p:cNvPr>
          <p:cNvSpPr/>
          <p:nvPr/>
        </p:nvSpPr>
        <p:spPr>
          <a:xfrm>
            <a:off x="3420000" y="4620750"/>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942E47B1-F950-3700-21A6-6DAB85614602}"/>
              </a:ext>
            </a:extLst>
          </p:cNvPr>
          <p:cNvSpPr txBox="1"/>
          <p:nvPr/>
        </p:nvSpPr>
        <p:spPr>
          <a:xfrm>
            <a:off x="3887316" y="1994323"/>
            <a:ext cx="5104281" cy="2602572"/>
          </a:xfrm>
          <a:prstGeom prst="rect">
            <a:avLst/>
          </a:prstGeom>
          <a:noFill/>
        </p:spPr>
        <p:txBody>
          <a:bodyPr wrap="square" lIns="91440" tIns="45720" rIns="91440" bIns="45720" rtlCol="0" anchor="t">
            <a:spAutoFit/>
          </a:bodyPr>
          <a:lstStyle/>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画面左下のオーディオのミュートボタンをダブルタップ、もしくは２本指で画面のどこかをダブルタップします。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オーディオミュートをオンにすると、自分の声が相手に聞こえなくなり、オフにすると聞こえるようになります。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相手の声はオンオフどちらの状態でも聞こえます。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ミーティング中はミュートがオフになっていると、独り言や周囲の生活音も他の参加者に聞こえてしまいます。</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聞かれたくない場合はミュートするようにしましょう。</a:t>
            </a:r>
          </a:p>
        </p:txBody>
      </p:sp>
      <p:sp>
        <p:nvSpPr>
          <p:cNvPr id="12" name="テキスト ボックス 11">
            <a:extLst>
              <a:ext uri="{FF2B5EF4-FFF2-40B4-BE49-F238E27FC236}">
                <a16:creationId xmlns:a16="http://schemas.microsoft.com/office/drawing/2014/main" id="{8D8A6713-D0DC-B378-5135-EA0D3718282F}"/>
              </a:ext>
            </a:extLst>
          </p:cNvPr>
          <p:cNvSpPr txBox="1"/>
          <p:nvPr/>
        </p:nvSpPr>
        <p:spPr>
          <a:xfrm>
            <a:off x="3887317" y="4621790"/>
            <a:ext cx="5104281"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ビデオの開始</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停止</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EE5A725-2F42-072A-61DB-9BE468CDA624}"/>
              </a:ext>
            </a:extLst>
          </p:cNvPr>
          <p:cNvSpPr txBox="1"/>
          <p:nvPr/>
        </p:nvSpPr>
        <p:spPr>
          <a:xfrm>
            <a:off x="3887318" y="5028735"/>
            <a:ext cx="5004710" cy="1642309"/>
          </a:xfrm>
          <a:prstGeom prst="rect">
            <a:avLst/>
          </a:prstGeom>
          <a:noFill/>
        </p:spPr>
        <p:txBody>
          <a:bodyPr wrap="square" lIns="91440" tIns="45720" rIns="91440" bIns="45720" rtlCol="0" anchor="t">
            <a:spAutoFit/>
          </a:bodyPr>
          <a:lstStyle/>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ビデオの開始</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停止のボタンをダブルタップすることで、  オンオフを切替できます。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ビデオを開始すると、ビデオオンになり、自分の姿が相手の 画面に映ります。逆に停止すると、ビデオオフになり、自分の姿は相手から見えません。</a:t>
            </a:r>
          </a:p>
        </p:txBody>
      </p:sp>
      <p:sp>
        <p:nvSpPr>
          <p:cNvPr id="7" name="タイトル 1">
            <a:extLst>
              <a:ext uri="{FF2B5EF4-FFF2-40B4-BE49-F238E27FC236}">
                <a16:creationId xmlns:a16="http://schemas.microsoft.com/office/drawing/2014/main" id="{6E057F17-EA27-4926-18E4-82CE19194027}"/>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ミーティング中の操作方法</a:t>
            </a:r>
          </a:p>
        </p:txBody>
      </p:sp>
      <p:cxnSp>
        <p:nvCxnSpPr>
          <p:cNvPr id="8" name="カギ線コネクタ 64">
            <a:extLst>
              <a:ext uri="{FF2B5EF4-FFF2-40B4-BE49-F238E27FC236}">
                <a16:creationId xmlns:a16="http://schemas.microsoft.com/office/drawing/2014/main" id="{1BB59DE8-7B52-0724-C1AC-7A578FDDEBD0}"/>
              </a:ext>
            </a:extLst>
          </p:cNvPr>
          <p:cNvCxnSpPr>
            <a:cxnSpLocks/>
            <a:stCxn id="16" idx="0"/>
            <a:endCxn id="13" idx="1"/>
          </p:cNvCxnSpPr>
          <p:nvPr/>
        </p:nvCxnSpPr>
        <p:spPr>
          <a:xfrm rot="5400000" flipH="1" flipV="1">
            <a:off x="2447501" y="4650912"/>
            <a:ext cx="240838" cy="2638795"/>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 name="カギ線コネクタ 64">
            <a:extLst>
              <a:ext uri="{FF2B5EF4-FFF2-40B4-BE49-F238E27FC236}">
                <a16:creationId xmlns:a16="http://schemas.microsoft.com/office/drawing/2014/main" id="{CE85C405-0C57-26CA-718A-8C19791BE1B5}"/>
              </a:ext>
            </a:extLst>
          </p:cNvPr>
          <p:cNvCxnSpPr>
            <a:cxnSpLocks/>
            <a:stCxn id="11" idx="1"/>
            <a:endCxn id="15" idx="0"/>
          </p:cNvCxnSpPr>
          <p:nvPr/>
        </p:nvCxnSpPr>
        <p:spPr>
          <a:xfrm rot="10800000" flipV="1">
            <a:off x="756044" y="3295608"/>
            <a:ext cx="3131273" cy="2795119"/>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63839C59-94F2-830F-7087-C12BC813114C}"/>
              </a:ext>
            </a:extLst>
          </p:cNvPr>
          <p:cNvSpPr/>
          <p:nvPr/>
        </p:nvSpPr>
        <p:spPr>
          <a:xfrm>
            <a:off x="576932" y="6090728"/>
            <a:ext cx="358221"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FD4F494-D962-F003-7FB2-4AAF0971DEE4}"/>
              </a:ext>
            </a:extLst>
          </p:cNvPr>
          <p:cNvSpPr/>
          <p:nvPr/>
        </p:nvSpPr>
        <p:spPr>
          <a:xfrm>
            <a:off x="1014029" y="6090728"/>
            <a:ext cx="468988" cy="492913"/>
          </a:xfrm>
          <a:prstGeom prst="rect">
            <a:avLst/>
          </a:prstGeom>
          <a:noFill/>
          <a:ln w="28575" cap="sq">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0361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画像のプレビュー">
            <a:extLst>
              <a:ext uri="{FF2B5EF4-FFF2-40B4-BE49-F238E27FC236}">
                <a16:creationId xmlns:a16="http://schemas.microsoft.com/office/drawing/2014/main" id="{62646013-EC9D-60CA-17F8-A0D98AACAE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797"/>
          <a:stretch/>
        </p:blipFill>
        <p:spPr bwMode="auto">
          <a:xfrm>
            <a:off x="3349412" y="4966386"/>
            <a:ext cx="2134800" cy="11644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2" name="Picture 2" descr="画像のプレビュー">
            <a:extLst>
              <a:ext uri="{FF2B5EF4-FFF2-40B4-BE49-F238E27FC236}">
                <a16:creationId xmlns:a16="http://schemas.microsoft.com/office/drawing/2014/main" id="{14896118-EF3D-C2C9-56D8-93E4039914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093" b="19956"/>
          <a:stretch/>
        </p:blipFill>
        <p:spPr bwMode="auto">
          <a:xfrm>
            <a:off x="3349412" y="2125874"/>
            <a:ext cx="2133600" cy="23990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C56EF240-B88C-7E11-D6A6-565F794C6C98}"/>
              </a:ext>
            </a:extLst>
          </p:cNvPr>
          <p:cNvPicPr>
            <a:picLocks noChangeAspect="1"/>
          </p:cNvPicPr>
          <p:nvPr/>
        </p:nvPicPr>
        <p:blipFill>
          <a:blip r:embed="rId6"/>
          <a:stretch>
            <a:fillRect/>
          </a:stretch>
        </p:blipFill>
        <p:spPr>
          <a:xfrm>
            <a:off x="484237" y="1674069"/>
            <a:ext cx="2775363" cy="4931382"/>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55536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06BB729B-40E8-4953-1540-6D0FA0BC9FAC}"/>
              </a:ext>
            </a:extLst>
          </p:cNvPr>
          <p:cNvSpPr txBox="1"/>
          <p:nvPr/>
        </p:nvSpPr>
        <p:spPr>
          <a:xfrm>
            <a:off x="6057586" y="1730253"/>
            <a:ext cx="26197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手を挙げる</a:t>
            </a:r>
          </a:p>
        </p:txBody>
      </p:sp>
      <p:sp>
        <p:nvSpPr>
          <p:cNvPr id="8" name="テキスト ボックス 7">
            <a:extLst>
              <a:ext uri="{FF2B5EF4-FFF2-40B4-BE49-F238E27FC236}">
                <a16:creationId xmlns:a16="http://schemas.microsoft.com/office/drawing/2014/main" id="{8675270D-F510-3DF8-8F93-F48DC33B90F7}"/>
              </a:ext>
            </a:extLst>
          </p:cNvPr>
          <p:cNvSpPr txBox="1"/>
          <p:nvPr/>
        </p:nvSpPr>
        <p:spPr>
          <a:xfrm>
            <a:off x="6057586" y="6156405"/>
            <a:ext cx="2588852"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手を降ろすまでずっと</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挙げている状態になります</a:t>
            </a:r>
          </a:p>
        </p:txBody>
      </p:sp>
      <p:sp>
        <p:nvSpPr>
          <p:cNvPr id="11" name="四角形: 角を丸くする 10">
            <a:extLst>
              <a:ext uri="{FF2B5EF4-FFF2-40B4-BE49-F238E27FC236}">
                <a16:creationId xmlns:a16="http://schemas.microsoft.com/office/drawing/2014/main" id="{E987EFCA-6953-ECA1-F4D3-B9E7601F8F29}"/>
              </a:ext>
            </a:extLst>
          </p:cNvPr>
          <p:cNvSpPr/>
          <p:nvPr/>
        </p:nvSpPr>
        <p:spPr>
          <a:xfrm>
            <a:off x="2562297" y="6140368"/>
            <a:ext cx="443824" cy="39681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D4938DA-0074-7E1D-5DB9-D015260E28E9}"/>
              </a:ext>
            </a:extLst>
          </p:cNvPr>
          <p:cNvSpPr txBox="1"/>
          <p:nvPr/>
        </p:nvSpPr>
        <p:spPr>
          <a:xfrm>
            <a:off x="6057586" y="2094073"/>
            <a:ext cx="3067484" cy="4203010"/>
          </a:xfrm>
          <a:prstGeom prst="rect">
            <a:avLst/>
          </a:prstGeom>
          <a:noFill/>
        </p:spPr>
        <p:txBody>
          <a:bodyPr wrap="square" lIns="91440" tIns="45720" rIns="91440" bIns="45720" rtlCol="0" anchor="t">
            <a:spAutoFit/>
          </a:bodyPr>
          <a:lstStyle/>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画面右下のリアクションボタンをダブルタップし、挙手ボタンをダブルタップすることで手を挙げることができます。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手を挙げると、ホストに手を挙げているという通知がいきます。</a:t>
            </a: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大勢が参加する研修会で質問をするときなどに使用します。</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en-US" altLang="ja-JP" sz="11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手を降ろすときは、手をおろすボタンをダブルタップします</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（手を挙げている状態のみ、挙手ボタンの代わりに出現します）。</a:t>
            </a:r>
          </a:p>
        </p:txBody>
      </p:sp>
      <p:sp>
        <p:nvSpPr>
          <p:cNvPr id="28" name="四角形: 角を丸くする 27">
            <a:extLst>
              <a:ext uri="{FF2B5EF4-FFF2-40B4-BE49-F238E27FC236}">
                <a16:creationId xmlns:a16="http://schemas.microsoft.com/office/drawing/2014/main" id="{F4358A81-DA42-2B6E-9238-0179BFEFA973}"/>
              </a:ext>
            </a:extLst>
          </p:cNvPr>
          <p:cNvSpPr/>
          <p:nvPr/>
        </p:nvSpPr>
        <p:spPr>
          <a:xfrm>
            <a:off x="4098785" y="5340901"/>
            <a:ext cx="625616" cy="2026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6CD072F-0FDC-B31E-CF98-E9E5104E9F5E}"/>
              </a:ext>
            </a:extLst>
          </p:cNvPr>
          <p:cNvSpPr/>
          <p:nvPr/>
        </p:nvSpPr>
        <p:spPr>
          <a:xfrm>
            <a:off x="3358937" y="2635342"/>
            <a:ext cx="2109833" cy="34598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54FAB39-1FD1-A773-2FD7-AAC1754746F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ミーティング中の操作方法</a:t>
            </a:r>
          </a:p>
        </p:txBody>
      </p:sp>
      <p:cxnSp>
        <p:nvCxnSpPr>
          <p:cNvPr id="10" name="カギ線コネクタ 64">
            <a:extLst>
              <a:ext uri="{FF2B5EF4-FFF2-40B4-BE49-F238E27FC236}">
                <a16:creationId xmlns:a16="http://schemas.microsoft.com/office/drawing/2014/main" id="{F91B0234-31EC-87B3-42C5-E5D6B027FF70}"/>
              </a:ext>
            </a:extLst>
          </p:cNvPr>
          <p:cNvCxnSpPr>
            <a:cxnSpLocks/>
            <a:stCxn id="11" idx="0"/>
            <a:endCxn id="29" idx="1"/>
          </p:cNvCxnSpPr>
          <p:nvPr/>
        </p:nvCxnSpPr>
        <p:spPr>
          <a:xfrm rot="5400000" flipH="1" flipV="1">
            <a:off x="1405556" y="4186987"/>
            <a:ext cx="3332034" cy="574728"/>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05F4D91C-88F1-98E3-E175-EFC349E45F27}"/>
              </a:ext>
            </a:extLst>
          </p:cNvPr>
          <p:cNvCxnSpPr>
            <a:cxnSpLocks/>
          </p:cNvCxnSpPr>
          <p:nvPr/>
        </p:nvCxnSpPr>
        <p:spPr>
          <a:xfrm flipH="1">
            <a:off x="4554468" y="2981326"/>
            <a:ext cx="0" cy="2359575"/>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字幕 14">
            <a:extLst>
              <a:ext uri="{FF2B5EF4-FFF2-40B4-BE49-F238E27FC236}">
                <a16:creationId xmlns:a16="http://schemas.microsoft.com/office/drawing/2014/main" id="{CE20E389-D632-F68B-4A89-4A6EBECDD5C1}"/>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ミーティング中によく使用する操作をご紹介します</a:t>
            </a:r>
          </a:p>
        </p:txBody>
      </p:sp>
    </p:spTree>
    <p:extLst>
      <p:ext uri="{BB962C8B-B14F-4D97-AF65-F5344CB8AC3E}">
        <p14:creationId xmlns:p14="http://schemas.microsoft.com/office/powerpoint/2010/main" val="282631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6D227A9-E010-CE56-86F5-16F7ED991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992"/>
          <a:stretch/>
        </p:blipFill>
        <p:spPr bwMode="auto">
          <a:xfrm>
            <a:off x="3339769" y="4450861"/>
            <a:ext cx="2281243" cy="177782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F23B606-3789-DEA7-249B-EFE16071745B}"/>
              </a:ext>
            </a:extLst>
          </p:cNvPr>
          <p:cNvPicPr>
            <a:picLocks noChangeAspect="1"/>
          </p:cNvPicPr>
          <p:nvPr/>
        </p:nvPicPr>
        <p:blipFill>
          <a:blip r:embed="rId5"/>
          <a:stretch>
            <a:fillRect/>
          </a:stretch>
        </p:blipFill>
        <p:spPr>
          <a:xfrm>
            <a:off x="479831" y="1674069"/>
            <a:ext cx="2777915" cy="4931382"/>
          </a:xfrm>
          <a:prstGeom prst="rect">
            <a:avLst/>
          </a:prstGeom>
          <a:ln>
            <a:solidFill>
              <a:schemeClr val="tx1"/>
            </a:solidFill>
          </a:ln>
        </p:spPr>
      </p:pic>
      <p:sp>
        <p:nvSpPr>
          <p:cNvPr id="8" name="テキスト ボックス 7">
            <a:extLst>
              <a:ext uri="{FF2B5EF4-FFF2-40B4-BE49-F238E27FC236}">
                <a16:creationId xmlns:a16="http://schemas.microsoft.com/office/drawing/2014/main" id="{8675270D-F510-3DF8-8F93-F48DC33B90F7}"/>
              </a:ext>
            </a:extLst>
          </p:cNvPr>
          <p:cNvSpPr txBox="1"/>
          <p:nvPr/>
        </p:nvSpPr>
        <p:spPr>
          <a:xfrm>
            <a:off x="5738257" y="3796541"/>
            <a:ext cx="3386813" cy="2922660"/>
          </a:xfrm>
          <a:prstGeom prst="rect">
            <a:avLst/>
          </a:prstGeom>
          <a:noFill/>
        </p:spPr>
        <p:txBody>
          <a:bodyPr wrap="square" lIns="91440" tIns="45720" rIns="91440" bIns="45720" rtlCol="0" anchor="t">
            <a:spAutoFit/>
          </a:bodyPr>
          <a:lstStyle/>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〇設定方法</a:t>
            </a:r>
            <a:b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右下の詳細ボタンをダブルタップして、詳細設定のメニューを開きます。右スワイプで背景とエフェクトボタン（バージョンによってはバーチャル背景ボタン）まで進み、ダブルタップします。背景がいくつか出てくるので、右スワイプで好きな背景を選んでダブルタップ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06BB729B-40E8-4953-1540-6D0FA0BC9FAC}"/>
              </a:ext>
            </a:extLst>
          </p:cNvPr>
          <p:cNvSpPr txBox="1"/>
          <p:nvPr/>
        </p:nvSpPr>
        <p:spPr>
          <a:xfrm>
            <a:off x="3887317" y="1730253"/>
            <a:ext cx="510428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バーチャル背景の設定</a:t>
            </a:r>
          </a:p>
        </p:txBody>
      </p:sp>
      <p:sp>
        <p:nvSpPr>
          <p:cNvPr id="14" name="四角形: 角を丸くする 13">
            <a:extLst>
              <a:ext uri="{FF2B5EF4-FFF2-40B4-BE49-F238E27FC236}">
                <a16:creationId xmlns:a16="http://schemas.microsoft.com/office/drawing/2014/main" id="{87E4C8FB-5179-613C-F09B-1E1D8002061C}"/>
              </a:ext>
            </a:extLst>
          </p:cNvPr>
          <p:cNvSpPr/>
          <p:nvPr/>
        </p:nvSpPr>
        <p:spPr>
          <a:xfrm>
            <a:off x="3410475" y="5286195"/>
            <a:ext cx="2133075"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8E5DC2B-3A7F-1F84-81C5-5A32B8B6827C}"/>
              </a:ext>
            </a:extLst>
          </p:cNvPr>
          <p:cNvSpPr txBox="1"/>
          <p:nvPr/>
        </p:nvSpPr>
        <p:spPr>
          <a:xfrm>
            <a:off x="3887316" y="2140053"/>
            <a:ext cx="5104281" cy="1642309"/>
          </a:xfrm>
          <a:prstGeom prst="rect">
            <a:avLst/>
          </a:prstGeom>
          <a:noFill/>
        </p:spPr>
        <p:txBody>
          <a:bodyPr wrap="square" lIns="91440" tIns="45720" rIns="91440" bIns="45720" rtlCol="0" anchor="t">
            <a:spAutoFit/>
          </a:bodyPr>
          <a:lstStyle/>
          <a:p>
            <a:pPr>
              <a:lnSpc>
                <a:spcPct val="130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バーチャル背景は、ビデオに映る背景を変更できる機能です。</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Zoom</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ではカメラとの角度・距離によっては顔だけでなく、その後ろの様子まで映ってしまいます。バーチャル背景を使うと、自宅で会議に参加する際など、背景を気にせず参加できます。</a:t>
            </a:r>
          </a:p>
        </p:txBody>
      </p:sp>
      <p:sp>
        <p:nvSpPr>
          <p:cNvPr id="3" name="タイトル 1">
            <a:extLst>
              <a:ext uri="{FF2B5EF4-FFF2-40B4-BE49-F238E27FC236}">
                <a16:creationId xmlns:a16="http://schemas.microsoft.com/office/drawing/2014/main" id="{2564E650-B6DA-52D6-B58F-4E6B7A0E9F33}"/>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ミーティング中の操作方法</a:t>
            </a:r>
          </a:p>
        </p:txBody>
      </p:sp>
      <p:sp>
        <p:nvSpPr>
          <p:cNvPr id="9" name="四角形: 角を丸くする 8">
            <a:extLst>
              <a:ext uri="{FF2B5EF4-FFF2-40B4-BE49-F238E27FC236}">
                <a16:creationId xmlns:a16="http://schemas.microsoft.com/office/drawing/2014/main" id="{B2AF2509-485E-A273-530D-7835A847EB0A}"/>
              </a:ext>
            </a:extLst>
          </p:cNvPr>
          <p:cNvSpPr/>
          <p:nvPr/>
        </p:nvSpPr>
        <p:spPr>
          <a:xfrm>
            <a:off x="2857572" y="6140368"/>
            <a:ext cx="342828" cy="396816"/>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1" name="カギ線コネクタ 64">
            <a:extLst>
              <a:ext uri="{FF2B5EF4-FFF2-40B4-BE49-F238E27FC236}">
                <a16:creationId xmlns:a16="http://schemas.microsoft.com/office/drawing/2014/main" id="{583D7293-3FDE-85F5-05D5-3860828B36CC}"/>
              </a:ext>
            </a:extLst>
          </p:cNvPr>
          <p:cNvCxnSpPr>
            <a:cxnSpLocks/>
            <a:stCxn id="9" idx="0"/>
            <a:endCxn id="14" idx="1"/>
          </p:cNvCxnSpPr>
          <p:nvPr/>
        </p:nvCxnSpPr>
        <p:spPr>
          <a:xfrm rot="5400000" flipH="1" flipV="1">
            <a:off x="2896500" y="5626394"/>
            <a:ext cx="646460" cy="381489"/>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 name="字幕 14">
            <a:extLst>
              <a:ext uri="{FF2B5EF4-FFF2-40B4-BE49-F238E27FC236}">
                <a16:creationId xmlns:a16="http://schemas.microsoft.com/office/drawing/2014/main" id="{EBCB21AE-BF16-AA37-4513-EC909096E0CC}"/>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ミーティング中によく使用する操作をご紹介します</a:t>
            </a:r>
          </a:p>
        </p:txBody>
      </p:sp>
    </p:spTree>
    <p:extLst>
      <p:ext uri="{BB962C8B-B14F-4D97-AF65-F5344CB8AC3E}">
        <p14:creationId xmlns:p14="http://schemas.microsoft.com/office/powerpoint/2010/main" val="326596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96FA05B-86A0-7020-D0DC-C4C1C1992DD7}"/>
              </a:ext>
            </a:extLst>
          </p:cNvPr>
          <p:cNvPicPr>
            <a:picLocks noChangeAspect="1"/>
          </p:cNvPicPr>
          <p:nvPr/>
        </p:nvPicPr>
        <p:blipFill>
          <a:blip r:embed="rId4"/>
          <a:stretch>
            <a:fillRect/>
          </a:stretch>
        </p:blipFill>
        <p:spPr>
          <a:xfrm>
            <a:off x="484237" y="1674069"/>
            <a:ext cx="2775363" cy="4931382"/>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3420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四角形: 角を丸くする 10">
            <a:extLst>
              <a:ext uri="{FF2B5EF4-FFF2-40B4-BE49-F238E27FC236}">
                <a16:creationId xmlns:a16="http://schemas.microsoft.com/office/drawing/2014/main" id="{9AF5442E-DE41-4C70-CFB9-C053B563294F}"/>
              </a:ext>
            </a:extLst>
          </p:cNvPr>
          <p:cNvSpPr/>
          <p:nvPr/>
        </p:nvSpPr>
        <p:spPr>
          <a:xfrm>
            <a:off x="2545690" y="1812031"/>
            <a:ext cx="685335"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321F8CC-EF6E-B984-E334-77036A1C5D8A}"/>
              </a:ext>
            </a:extLst>
          </p:cNvPr>
          <p:cNvSpPr txBox="1"/>
          <p:nvPr/>
        </p:nvSpPr>
        <p:spPr>
          <a:xfrm>
            <a:off x="3887317" y="1731600"/>
            <a:ext cx="510428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退室する</a:t>
            </a:r>
          </a:p>
        </p:txBody>
      </p:sp>
      <p:sp>
        <p:nvSpPr>
          <p:cNvPr id="15" name="テキスト ボックス 14">
            <a:extLst>
              <a:ext uri="{FF2B5EF4-FFF2-40B4-BE49-F238E27FC236}">
                <a16:creationId xmlns:a16="http://schemas.microsoft.com/office/drawing/2014/main" id="{F838D073-BEF6-F198-584A-88434B1C5523}"/>
              </a:ext>
            </a:extLst>
          </p:cNvPr>
          <p:cNvSpPr txBox="1"/>
          <p:nvPr/>
        </p:nvSpPr>
        <p:spPr>
          <a:xfrm>
            <a:off x="3887316" y="2137198"/>
            <a:ext cx="5237754" cy="183601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ミーティングを退出するには、</a:t>
            </a: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終了ボタンをダブルタップします。</a:t>
            </a: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ミーティングが終わり、ホストがミーティングを閉じる場合もあります。その場合は特別に操作する必要はありませんので、そのままアプリを閉じましょう。</a:t>
            </a:r>
          </a:p>
        </p:txBody>
      </p:sp>
      <p:sp>
        <p:nvSpPr>
          <p:cNvPr id="3" name="タイトル 1">
            <a:extLst>
              <a:ext uri="{FF2B5EF4-FFF2-40B4-BE49-F238E27FC236}">
                <a16:creationId xmlns:a16="http://schemas.microsoft.com/office/drawing/2014/main" id="{6E7AFD1F-0EB2-400C-AD80-D8A263E80886}"/>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ミーティング中の操作方法</a:t>
            </a:r>
          </a:p>
        </p:txBody>
      </p:sp>
      <p:sp>
        <p:nvSpPr>
          <p:cNvPr id="5" name="字幕 14">
            <a:extLst>
              <a:ext uri="{FF2B5EF4-FFF2-40B4-BE49-F238E27FC236}">
                <a16:creationId xmlns:a16="http://schemas.microsoft.com/office/drawing/2014/main" id="{6C14B680-561D-97EC-A554-FFF9C4BD0A01}"/>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ミーティング中によく使用する操作をご紹介します</a:t>
            </a:r>
          </a:p>
        </p:txBody>
      </p:sp>
      <p:cxnSp>
        <p:nvCxnSpPr>
          <p:cNvPr id="7" name="カギ線コネクタ 64">
            <a:extLst>
              <a:ext uri="{FF2B5EF4-FFF2-40B4-BE49-F238E27FC236}">
                <a16:creationId xmlns:a16="http://schemas.microsoft.com/office/drawing/2014/main" id="{D9CE8FDB-CFC7-1602-A817-5BBB0A27F02E}"/>
              </a:ext>
            </a:extLst>
          </p:cNvPr>
          <p:cNvCxnSpPr>
            <a:cxnSpLocks/>
            <a:stCxn id="11" idx="2"/>
            <a:endCxn id="15" idx="1"/>
          </p:cNvCxnSpPr>
          <p:nvPr/>
        </p:nvCxnSpPr>
        <p:spPr>
          <a:xfrm rot="16200000" flipH="1">
            <a:off x="2929233" y="2097123"/>
            <a:ext cx="917208" cy="998958"/>
          </a:xfrm>
          <a:prstGeom prst="bentConnector2">
            <a:avLst/>
          </a:prstGeom>
          <a:ln w="28575">
            <a:solidFill>
              <a:srgbClr val="FF3300"/>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7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Zoom</a:t>
            </a:r>
            <a:r>
              <a:rPr lang="ja-JP" altLang="en-US" sz="4799" dirty="0">
                <a:solidFill>
                  <a:srgbClr val="4472C4"/>
                </a:solidFill>
                <a:latin typeface="BIZ UDPゴシック" panose="020B0400000000000000" pitchFamily="50" charset="-128"/>
                <a:ea typeface="BIZ UDPゴシック" panose="020B0400000000000000" pitchFamily="50" charset="-128"/>
              </a:rPr>
              <a:t>の使い方</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533F681-5B09-388D-CCF6-F7F7AC438370}"/>
              </a:ext>
            </a:extLst>
          </p:cNvPr>
          <p:cNvSpPr txBox="1"/>
          <p:nvPr/>
        </p:nvSpPr>
        <p:spPr>
          <a:xfrm>
            <a:off x="5055211" y="4224561"/>
            <a:ext cx="2270173" cy="369332"/>
          </a:xfrm>
          <a:prstGeom prst="rect">
            <a:avLst/>
          </a:prstGeom>
          <a:noFill/>
        </p:spPr>
        <p:txBody>
          <a:bodyPr wrap="non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バージョン</a:t>
            </a:r>
            <a:r>
              <a:rPr kumimoji="1" lang="en-US" altLang="ja-JP" dirty="0">
                <a:latin typeface="BIZ UDPゴシック" panose="020B0400000000000000" pitchFamily="50" charset="-128"/>
                <a:ea typeface="BIZ UDPゴシック" panose="020B0400000000000000" pitchFamily="50" charset="-128"/>
              </a:rPr>
              <a:t>6.2.11</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Slide Number Placeholder 5">
            <a:extLst>
              <a:ext uri="{FF2B5EF4-FFF2-40B4-BE49-F238E27FC236}">
                <a16:creationId xmlns:a16="http://schemas.microsoft.com/office/drawing/2014/main" id="{DDC91A95-CF71-6F79-8912-3294285232A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031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オンライン会議とは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7904228"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オンライン会議とは、インターネットや電話回線を通じて、遠くにいる人とオンライン上でビデオ通話ができる仕組みのことです。研修や会議、イベント、オンライン飲み会等様々な場面で使われています。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１対１で行う小規模な会議から、５００人以上も集まる大規模なイベント等、様々な用途に使われています。</a:t>
            </a:r>
          </a:p>
          <a:p>
            <a:pPr>
              <a:lnSpc>
                <a:spcPct val="130000"/>
              </a:lnSpc>
              <a:spcBef>
                <a:spcPts val="0"/>
              </a:spcBef>
            </a:pPr>
            <a:endParaRPr lang="ja-JP" altLang="en-US"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p>
        </p:txBody>
      </p:sp>
      <p:sp>
        <p:nvSpPr>
          <p:cNvPr id="10" name="字幕 14">
            <a:extLst>
              <a:ext uri="{FF2B5EF4-FFF2-40B4-BE49-F238E27FC236}">
                <a16:creationId xmlns:a16="http://schemas.microsoft.com/office/drawing/2014/main" id="{0ECD7DDF-2883-B059-691D-F2DC827F5CED}"/>
              </a:ext>
            </a:extLst>
          </p:cNvPr>
          <p:cNvSpPr txBox="1">
            <a:spLocks/>
          </p:cNvSpPr>
          <p:nvPr/>
        </p:nvSpPr>
        <p:spPr>
          <a:xfrm>
            <a:off x="453192" y="4267836"/>
            <a:ext cx="5701802" cy="2396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主なオンライン会議システムとしては、</a:t>
            </a:r>
          </a:p>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Zoom</a:t>
            </a:r>
            <a:r>
              <a:rPr lang="ja-JP" altLang="en-US" b="0" dirty="0">
                <a:latin typeface="BIZ UDPゴシック" panose="020B0400000000000000" pitchFamily="50" charset="-128"/>
                <a:ea typeface="BIZ UDPゴシック" panose="020B0400000000000000" pitchFamily="50" charset="-128"/>
              </a:rPr>
              <a:t>、</a:t>
            </a:r>
            <a:r>
              <a:rPr lang="en-US" altLang="ja-JP" b="0" dirty="0">
                <a:latin typeface="BIZ UDPゴシック" panose="020B0400000000000000" pitchFamily="50" charset="-128"/>
                <a:ea typeface="BIZ UDPゴシック" panose="020B0400000000000000" pitchFamily="50" charset="-128"/>
              </a:rPr>
              <a:t>Skype</a:t>
            </a:r>
            <a:r>
              <a:rPr lang="ja-JP" altLang="en-US" b="0" dirty="0">
                <a:latin typeface="BIZ UDPゴシック" panose="020B0400000000000000" pitchFamily="50" charset="-128"/>
                <a:ea typeface="BIZ UDPゴシック" panose="020B0400000000000000" pitchFamily="50" charset="-128"/>
              </a:rPr>
              <a:t>、</a:t>
            </a:r>
            <a:r>
              <a:rPr lang="en-US" altLang="ja-JP" b="0" dirty="0">
                <a:latin typeface="BIZ UDPゴシック" panose="020B0400000000000000" pitchFamily="50" charset="-128"/>
                <a:ea typeface="BIZ UDPゴシック" panose="020B0400000000000000" pitchFamily="50" charset="-128"/>
              </a:rPr>
              <a:t>Microsoft Teams</a:t>
            </a:r>
            <a:r>
              <a:rPr lang="ja-JP" altLang="en-US" b="0" dirty="0">
                <a:latin typeface="BIZ UDPゴシック" panose="020B0400000000000000" pitchFamily="50" charset="-128"/>
                <a:ea typeface="BIZ UDPゴシック" panose="020B0400000000000000" pitchFamily="50" charset="-128"/>
              </a:rPr>
              <a:t>、</a:t>
            </a:r>
            <a:r>
              <a:rPr lang="en-US" altLang="ja-JP" b="0" dirty="0">
                <a:latin typeface="BIZ UDPゴシック" panose="020B0400000000000000" pitchFamily="50" charset="-128"/>
                <a:ea typeface="BIZ UDPゴシック" panose="020B0400000000000000" pitchFamily="50" charset="-128"/>
              </a:rPr>
              <a:t>Webex</a:t>
            </a:r>
            <a:r>
              <a:rPr lang="ja-JP" altLang="en-US" b="0" dirty="0">
                <a:latin typeface="BIZ UDPゴシック" panose="020B0400000000000000" pitchFamily="50" charset="-128"/>
                <a:ea typeface="BIZ UDPゴシック" panose="020B0400000000000000" pitchFamily="50" charset="-128"/>
              </a:rPr>
              <a:t>等があります。</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今回の講座では</a:t>
            </a:r>
            <a:r>
              <a:rPr lang="en-US" altLang="ja-JP" b="0" dirty="0">
                <a:latin typeface="BIZ UDPゴシック" panose="020B0400000000000000" pitchFamily="50" charset="-128"/>
                <a:ea typeface="BIZ UDPゴシック" panose="020B0400000000000000" pitchFamily="50" charset="-128"/>
              </a:rPr>
              <a:t>Zoom</a:t>
            </a:r>
            <a:r>
              <a:rPr lang="ja-JP" altLang="en-US" b="0" dirty="0">
                <a:latin typeface="BIZ UDPゴシック" panose="020B0400000000000000" pitchFamily="50" charset="-128"/>
                <a:ea typeface="BIZ UDPゴシック" panose="020B0400000000000000" pitchFamily="50" charset="-128"/>
              </a:rPr>
              <a:t>を使って、実際の参加方法等をご説明いたします。</a:t>
            </a:r>
          </a:p>
        </p:txBody>
      </p:sp>
      <p:pic>
        <p:nvPicPr>
          <p:cNvPr id="11" name="図 10">
            <a:extLst>
              <a:ext uri="{FF2B5EF4-FFF2-40B4-BE49-F238E27FC236}">
                <a16:creationId xmlns:a16="http://schemas.microsoft.com/office/drawing/2014/main" id="{B58F8C98-D27D-7572-7F36-04022935AB5E}"/>
              </a:ext>
            </a:extLst>
          </p:cNvPr>
          <p:cNvPicPr>
            <a:picLocks noChangeAspect="1"/>
          </p:cNvPicPr>
          <p:nvPr/>
        </p:nvPicPr>
        <p:blipFill>
          <a:blip r:embed="rId6"/>
          <a:stretch>
            <a:fillRect/>
          </a:stretch>
        </p:blipFill>
        <p:spPr>
          <a:xfrm>
            <a:off x="6640157" y="4715762"/>
            <a:ext cx="1906943" cy="1527280"/>
          </a:xfrm>
          <a:prstGeom prst="rect">
            <a:avLst/>
          </a:prstGeom>
        </p:spPr>
      </p:pic>
    </p:spTree>
    <p:extLst>
      <p:ext uri="{BB962C8B-B14F-4D97-AF65-F5344CB8AC3E}">
        <p14:creationId xmlns:p14="http://schemas.microsoft.com/office/powerpoint/2010/main" val="50774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Zoom</a:t>
            </a:r>
            <a:r>
              <a:rPr lang="ja-JP" altLang="en-US" sz="2799" dirty="0">
                <a:solidFill>
                  <a:srgbClr val="4472C4"/>
                </a:solidFill>
              </a:rPr>
              <a:t>の基本事項</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Zoom</a:t>
            </a:r>
            <a:r>
              <a:rPr lang="ja-JP" altLang="en-US" b="0" dirty="0">
                <a:latin typeface="BIZ UDPゴシック" panose="020B0400000000000000" pitchFamily="50" charset="-128"/>
                <a:ea typeface="BIZ UDPゴシック" panose="020B0400000000000000" pitchFamily="50" charset="-128"/>
              </a:rPr>
              <a:t>とは？</a:t>
            </a:r>
          </a:p>
          <a:p>
            <a:pPr>
              <a:lnSpc>
                <a:spcPct val="130000"/>
              </a:lnSpc>
              <a:spcBef>
                <a:spcPts val="0"/>
              </a:spcBef>
            </a:pPr>
            <a:endParaRPr lang="ja-JP" altLang="en-US"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4" name="字幕 14">
            <a:extLst>
              <a:ext uri="{FF2B5EF4-FFF2-40B4-BE49-F238E27FC236}">
                <a16:creationId xmlns:a16="http://schemas.microsoft.com/office/drawing/2014/main" id="{0A366AA5-21F6-5C36-C92B-0217E9C58F46}"/>
              </a:ext>
            </a:extLst>
          </p:cNvPr>
          <p:cNvSpPr txBox="1">
            <a:spLocks/>
          </p:cNvSpPr>
          <p:nvPr/>
        </p:nvSpPr>
        <p:spPr>
          <a:xfrm>
            <a:off x="2746866" y="1073478"/>
            <a:ext cx="5943941" cy="29180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Zoom</a:t>
            </a:r>
            <a:r>
              <a:rPr lang="ja-JP" altLang="en-US" sz="2000" b="0" dirty="0">
                <a:latin typeface="BIZ UDPゴシック" panose="020B0400000000000000" pitchFamily="50" charset="-128"/>
                <a:ea typeface="BIZ UDPゴシック" panose="020B0400000000000000" pitchFamily="50" charset="-128"/>
              </a:rPr>
              <a:t>とはオンライン会議システムのひとつです。</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パソコンでも使用できますが、</a:t>
            </a:r>
            <a:r>
              <a:rPr lang="en-US" altLang="ja-JP" sz="2000" b="0" dirty="0">
                <a:latin typeface="BIZ UDPゴシック" panose="020B0400000000000000" pitchFamily="50" charset="-128"/>
                <a:ea typeface="BIZ UDPゴシック" panose="020B0400000000000000" pitchFamily="50" charset="-128"/>
              </a:rPr>
              <a:t>iPhone</a:t>
            </a:r>
            <a:r>
              <a:rPr lang="ja-JP" altLang="en-US" sz="2000" b="0" dirty="0">
                <a:latin typeface="BIZ UDPゴシック" panose="020B0400000000000000" pitchFamily="50" charset="-128"/>
                <a:ea typeface="BIZ UDPゴシック" panose="020B0400000000000000" pitchFamily="50" charset="-128"/>
              </a:rPr>
              <a:t>には元々カメラ・マイク・スピーカーがついているため、無料アプリをインストールすればすぐに使うことができます。</a:t>
            </a: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アメリカで作られたアプリのため、初めは聞きなれない言葉が出てくるかもしれませんが、少しずつ慣れていきましょう。</a:t>
            </a:r>
          </a:p>
          <a:p>
            <a:pPr>
              <a:lnSpc>
                <a:spcPct val="130000"/>
              </a:lnSpc>
              <a:spcBef>
                <a:spcPts val="0"/>
              </a:spcBef>
            </a:pPr>
            <a:endParaRPr lang="ja-JP" altLang="en-US" b="0" dirty="0">
              <a:latin typeface="BIZ UDPゴシック" panose="020B0400000000000000" pitchFamily="50" charset="-128"/>
              <a:ea typeface="BIZ UDPゴシック" panose="020B0400000000000000" pitchFamily="50" charset="-128"/>
            </a:endParaRPr>
          </a:p>
        </p:txBody>
      </p:sp>
      <p:pic>
        <p:nvPicPr>
          <p:cNvPr id="8" name="Picture 2" descr="Zoom for Macのアイコン">
            <a:extLst>
              <a:ext uri="{FF2B5EF4-FFF2-40B4-BE49-F238E27FC236}">
                <a16:creationId xmlns:a16="http://schemas.microsoft.com/office/drawing/2014/main" id="{1286CCB7-2F6F-DC8B-55B5-19C32871F5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69" t="3114" r="54276" b="9121"/>
          <a:stretch/>
        </p:blipFill>
        <p:spPr bwMode="auto">
          <a:xfrm>
            <a:off x="436015" y="1766232"/>
            <a:ext cx="1934546" cy="1938993"/>
          </a:xfrm>
          <a:prstGeom prst="rect">
            <a:avLst/>
          </a:prstGeom>
          <a:noFill/>
          <a:extLst>
            <a:ext uri="{909E8E84-426E-40DD-AFC4-6F175D3DCCD1}">
              <a14:hiddenFill xmlns:a14="http://schemas.microsoft.com/office/drawing/2010/main">
                <a:solidFill>
                  <a:srgbClr val="FFFFFF"/>
                </a:solidFill>
              </a14:hiddenFill>
            </a:ext>
          </a:extLst>
        </p:spPr>
      </p:pic>
      <p:sp>
        <p:nvSpPr>
          <p:cNvPr id="9" name="字幕 14">
            <a:extLst>
              <a:ext uri="{FF2B5EF4-FFF2-40B4-BE49-F238E27FC236}">
                <a16:creationId xmlns:a16="http://schemas.microsoft.com/office/drawing/2014/main" id="{6A3AD565-BAEB-941E-9208-D7D0D20EB7E3}"/>
              </a:ext>
            </a:extLst>
          </p:cNvPr>
          <p:cNvSpPr txBox="1">
            <a:spLocks/>
          </p:cNvSpPr>
          <p:nvPr/>
        </p:nvSpPr>
        <p:spPr>
          <a:xfrm>
            <a:off x="540774" y="3991556"/>
            <a:ext cx="5535562"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Zoom</a:t>
            </a:r>
            <a:r>
              <a:rPr lang="ja-JP" altLang="en-US" b="0" dirty="0">
                <a:latin typeface="BIZ UDPゴシック" panose="020B0400000000000000" pitchFamily="50" charset="-128"/>
                <a:ea typeface="BIZ UDPゴシック" panose="020B0400000000000000" pitchFamily="50" charset="-128"/>
              </a:rPr>
              <a:t>で使用される用語の一例</a:t>
            </a:r>
          </a:p>
        </p:txBody>
      </p:sp>
      <p:graphicFrame>
        <p:nvGraphicFramePr>
          <p:cNvPr id="13" name="表 20">
            <a:extLst>
              <a:ext uri="{FF2B5EF4-FFF2-40B4-BE49-F238E27FC236}">
                <a16:creationId xmlns:a16="http://schemas.microsoft.com/office/drawing/2014/main" id="{5E63CCB9-CC33-8ED9-8404-BCEDD72D73F0}"/>
              </a:ext>
            </a:extLst>
          </p:cNvPr>
          <p:cNvGraphicFramePr>
            <a:graphicFrameLocks noGrp="1"/>
          </p:cNvGraphicFramePr>
          <p:nvPr>
            <p:extLst>
              <p:ext uri="{D42A27DB-BD31-4B8C-83A1-F6EECF244321}">
                <p14:modId xmlns:p14="http://schemas.microsoft.com/office/powerpoint/2010/main" val="3871591817"/>
              </p:ext>
            </p:extLst>
          </p:nvPr>
        </p:nvGraphicFramePr>
        <p:xfrm>
          <a:off x="639451" y="4476880"/>
          <a:ext cx="7920000" cy="2275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286608372"/>
                    </a:ext>
                  </a:extLst>
                </a:gridCol>
                <a:gridCol w="5400000">
                  <a:extLst>
                    <a:ext uri="{9D8B030D-6E8A-4147-A177-3AD203B41FA5}">
                      <a16:colId xmlns:a16="http://schemas.microsoft.com/office/drawing/2014/main" val="2987440077"/>
                    </a:ext>
                  </a:extLst>
                </a:gridCol>
              </a:tblGrid>
              <a:tr h="363306">
                <a:tc>
                  <a:txBody>
                    <a:bodyPr/>
                    <a:lstStyle/>
                    <a:p>
                      <a:pPr algn="ctr"/>
                      <a:r>
                        <a:rPr kumimoji="1" lang="en-US" altLang="ja-JP" b="0" dirty="0">
                          <a:solidFill>
                            <a:schemeClr val="tx1"/>
                          </a:solidFill>
                          <a:latin typeface="BIZ UDPゴシック" panose="020B0400000000000000" pitchFamily="50" charset="-128"/>
                          <a:ea typeface="BIZ UDPゴシック" panose="020B0400000000000000" pitchFamily="50" charset="-128"/>
                        </a:rPr>
                        <a:t>Zoom</a:t>
                      </a:r>
                      <a:r>
                        <a:rPr kumimoji="1" lang="ja-JP" altLang="en-US" b="0" dirty="0">
                          <a:solidFill>
                            <a:schemeClr val="tx1"/>
                          </a:solidFill>
                          <a:latin typeface="BIZ UDPゴシック" panose="020B0400000000000000" pitchFamily="50" charset="-128"/>
                          <a:ea typeface="BIZ UDPゴシック" panose="020B0400000000000000" pitchFamily="50" charset="-128"/>
                        </a:rPr>
                        <a:t>の言葉</a:t>
                      </a:r>
                      <a:endParaRPr kumimoji="1" lang="en-US" altLang="ja-JP" b="0" dirty="0">
                        <a:solidFill>
                          <a:schemeClr val="tx1"/>
                        </a:solidFill>
                        <a:latin typeface="BIZ UDPゴシック" panose="020B0400000000000000" pitchFamily="50" charset="-128"/>
                        <a:ea typeface="BIZ UDPゴシック" panose="020B0400000000000000" pitchFamily="50" charset="-128"/>
                      </a:endParaRPr>
                    </a:p>
                  </a:txBody>
                  <a:tcPr marL="180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latin typeface="BIZ UDPゴシック" panose="020B0400000000000000" pitchFamily="50" charset="-128"/>
                          <a:ea typeface="BIZ UDPゴシック" panose="020B0400000000000000" pitchFamily="50" charset="-128"/>
                        </a:rPr>
                        <a:t>意 味</a:t>
                      </a:r>
                    </a:p>
                  </a:txBody>
                  <a:tcPr marL="180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016129"/>
                  </a:ext>
                </a:extLst>
              </a:tr>
              <a:tr h="363306">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ミーティング</a:t>
                      </a:r>
                      <a:endParaRPr kumimoji="1" lang="en-US" altLang="ja-JP" b="0" dirty="0">
                        <a:solidFill>
                          <a:schemeClr val="tx1"/>
                        </a:solidFill>
                        <a:latin typeface="BIZ UDPゴシック" panose="020B0400000000000000" pitchFamily="50" charset="-128"/>
                        <a:ea typeface="BIZ UDPゴシック" panose="020B0400000000000000" pitchFamily="50" charset="-128"/>
                      </a:endParaRPr>
                    </a:p>
                  </a:txBody>
                  <a:tcPr marL="108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kumimoji="1" lang="ja-JP" altLang="en-US" b="0" dirty="0">
                          <a:solidFill>
                            <a:schemeClr val="tx1"/>
                          </a:solidFill>
                          <a:latin typeface="BIZ UDPゴシック" panose="020B0400000000000000" pitchFamily="50" charset="-128"/>
                          <a:ea typeface="BIZ UDPゴシック" panose="020B0400000000000000" pitchFamily="50" charset="-128"/>
                        </a:rPr>
                        <a:t>オンライン会議のこと</a:t>
                      </a:r>
                    </a:p>
                  </a:txBody>
                  <a:tcPr marL="25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72475"/>
                  </a:ext>
                </a:extLst>
              </a:tr>
              <a:tr h="363306">
                <a:tc>
                  <a:txBody>
                    <a:bodyPr/>
                    <a:lstStyle/>
                    <a:p>
                      <a:r>
                        <a:rPr kumimoji="1" lang="ja-JP" altLang="en-US" b="0" dirty="0">
                          <a:latin typeface="BIZ UDPゴシック" panose="020B0400000000000000" pitchFamily="50" charset="-128"/>
                          <a:ea typeface="BIZ UDPゴシック" panose="020B0400000000000000" pitchFamily="50" charset="-128"/>
                        </a:rPr>
                        <a:t>ホスト、共同ホスト</a:t>
                      </a:r>
                    </a:p>
                  </a:txBody>
                  <a:tcPr marL="108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kumimoji="1" lang="ja-JP" altLang="en-US" b="0" dirty="0">
                          <a:latin typeface="BIZ UDPゴシック" panose="020B0400000000000000" pitchFamily="50" charset="-128"/>
                          <a:ea typeface="BIZ UDPゴシック" panose="020B0400000000000000" pitchFamily="50" charset="-128"/>
                        </a:rPr>
                        <a:t>会議の主催者、共同主催者</a:t>
                      </a:r>
                    </a:p>
                  </a:txBody>
                  <a:tcPr marL="25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099265"/>
                  </a:ext>
                </a:extLst>
              </a:tr>
              <a:tr h="363306">
                <a:tc>
                  <a:txBody>
                    <a:bodyPr/>
                    <a:lstStyle/>
                    <a:p>
                      <a:r>
                        <a:rPr kumimoji="1" lang="ja-JP" altLang="en-US" b="0" dirty="0">
                          <a:latin typeface="BIZ UDPゴシック" panose="020B0400000000000000" pitchFamily="50" charset="-128"/>
                          <a:ea typeface="BIZ UDPゴシック" panose="020B0400000000000000" pitchFamily="50" charset="-128"/>
                        </a:rPr>
                        <a:t>ミュート</a:t>
                      </a:r>
                    </a:p>
                  </a:txBody>
                  <a:tcPr marL="108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kumimoji="1" lang="ja-JP" altLang="en-US" b="0" dirty="0">
                          <a:latin typeface="BIZ UDPゴシック" panose="020B0400000000000000" pitchFamily="50" charset="-128"/>
                          <a:ea typeface="BIZ UDPゴシック" panose="020B0400000000000000" pitchFamily="50" charset="-128"/>
                        </a:rPr>
                        <a:t>自分のマイクの音を消す</a:t>
                      </a:r>
                      <a:endParaRPr kumimoji="1" lang="en-US" altLang="ja-JP" b="0" dirty="0">
                        <a:latin typeface="BIZ UDPゴシック" panose="020B0400000000000000" pitchFamily="50" charset="-128"/>
                        <a:ea typeface="BIZ UDPゴシック" panose="020B0400000000000000" pitchFamily="50" charset="-128"/>
                      </a:endParaRPr>
                    </a:p>
                  </a:txBody>
                  <a:tcPr marL="25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578960"/>
                  </a:ext>
                </a:extLst>
              </a:tr>
              <a:tr h="635786">
                <a:tc>
                  <a:txBody>
                    <a:bodyPr/>
                    <a:lstStyle/>
                    <a:p>
                      <a:r>
                        <a:rPr kumimoji="1" lang="ja-JP" altLang="en-US" b="0" dirty="0">
                          <a:latin typeface="BIZ UDPゴシック" panose="020B0400000000000000" pitchFamily="50" charset="-128"/>
                          <a:ea typeface="BIZ UDPゴシック" panose="020B0400000000000000" pitchFamily="50" charset="-128"/>
                        </a:rPr>
                        <a:t>オーディオに接続する</a:t>
                      </a:r>
                    </a:p>
                  </a:txBody>
                  <a:tcPr marL="108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kumimoji="1" lang="ja-JP" altLang="en-US" b="0" dirty="0">
                          <a:latin typeface="BIZ UDPゴシック" panose="020B0400000000000000" pitchFamily="50" charset="-128"/>
                          <a:ea typeface="BIZ UDPゴシック" panose="020B0400000000000000" pitchFamily="50" charset="-128"/>
                        </a:rPr>
                        <a:t>会議の音声に接続すること</a:t>
                      </a:r>
                      <a:endParaRPr kumimoji="1" lang="en-US" altLang="ja-JP" b="0" dirty="0">
                        <a:latin typeface="BIZ UDPゴシック" panose="020B0400000000000000" pitchFamily="50" charset="-128"/>
                        <a:ea typeface="BIZ UDPゴシック" panose="020B0400000000000000" pitchFamily="50" charset="-128"/>
                      </a:endParaRPr>
                    </a:p>
                    <a:p>
                      <a:pPr lvl="0"/>
                      <a:r>
                        <a:rPr kumimoji="1" lang="ja-JP" altLang="en-US" b="0" dirty="0">
                          <a:latin typeface="BIZ UDPゴシック" panose="020B0400000000000000" pitchFamily="50" charset="-128"/>
                          <a:ea typeface="BIZ UDPゴシック" panose="020B0400000000000000" pitchFamily="50" charset="-128"/>
                        </a:rPr>
                        <a:t>接続すると会議の音声が聞こえるようになる</a:t>
                      </a:r>
                      <a:endParaRPr kumimoji="1" lang="en-US" altLang="ja-JP" b="0" dirty="0">
                        <a:latin typeface="BIZ UDPゴシック" panose="020B0400000000000000" pitchFamily="50" charset="-128"/>
                        <a:ea typeface="BIZ UDPゴシック" panose="020B0400000000000000" pitchFamily="50" charset="-128"/>
                      </a:endParaRPr>
                    </a:p>
                  </a:txBody>
                  <a:tcPr marL="25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9466645"/>
                  </a:ext>
                </a:extLst>
              </a:tr>
            </a:tbl>
          </a:graphicData>
        </a:graphic>
      </p:graphicFrame>
    </p:spTree>
    <p:extLst>
      <p:ext uri="{BB962C8B-B14F-4D97-AF65-F5344CB8AC3E}">
        <p14:creationId xmlns:p14="http://schemas.microsoft.com/office/powerpoint/2010/main" val="279656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 Store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をダブルタップします</a:t>
            </a:r>
          </a:p>
        </p:txBody>
      </p:sp>
      <p:pic>
        <p:nvPicPr>
          <p:cNvPr id="7" name="図 6">
            <a:extLst>
              <a:ext uri="{FF2B5EF4-FFF2-40B4-BE49-F238E27FC236}">
                <a16:creationId xmlns:a16="http://schemas.microsoft.com/office/drawing/2014/main" id="{28BBF3AA-CDD0-E529-BC32-F5804E4B5CC5}"/>
              </a:ext>
            </a:extLst>
          </p:cNvPr>
          <p:cNvPicPr>
            <a:picLocks noChangeAspect="1"/>
          </p:cNvPicPr>
          <p:nvPr/>
        </p:nvPicPr>
        <p:blipFill>
          <a:blip r:embed="rId4"/>
          <a:stretch>
            <a:fillRect/>
          </a:stretch>
        </p:blipFill>
        <p:spPr>
          <a:xfrm>
            <a:off x="5438125" y="2400512"/>
            <a:ext cx="2420322" cy="428585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en-US" altLang="ja-JP" dirty="0"/>
              <a:t>Zoom</a:t>
            </a:r>
            <a:r>
              <a:rPr lang="ja-JP" altLang="en-US" dirty="0"/>
              <a:t>アプリのインストール</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Zoom</a:t>
            </a:r>
            <a:r>
              <a:rPr lang="ja-JP" altLang="en-US" sz="2200" dirty="0">
                <a:latin typeface="BIZ UDPゴシック" panose="020B0400000000000000" pitchFamily="50" charset="-128"/>
                <a:ea typeface="BIZ UDPゴシック" panose="020B0400000000000000" pitchFamily="50" charset="-128"/>
              </a:rPr>
              <a:t>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検索</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1380428"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7372592" y="62979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0304BF7D-E595-D691-151F-7753F6EF554C}"/>
              </a:ext>
            </a:extLst>
          </p:cNvPr>
          <p:cNvPicPr>
            <a:picLocks noChangeAspect="1"/>
          </p:cNvPicPr>
          <p:nvPr/>
        </p:nvPicPr>
        <p:blipFill rotWithShape="1">
          <a:blip r:embed="rId8"/>
          <a:srcRect l="6914" t="5255" r="5548" b="4805"/>
          <a:stretch/>
        </p:blipFill>
        <p:spPr>
          <a:xfrm>
            <a:off x="2796425" y="1541076"/>
            <a:ext cx="392793" cy="396000"/>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Tree>
    <p:extLst>
      <p:ext uri="{BB962C8B-B14F-4D97-AF65-F5344CB8AC3E}">
        <p14:creationId xmlns:p14="http://schemas.microsoft.com/office/powerpoint/2010/main" val="113912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B3F93937-2B55-0C01-DCFE-E2B22C35A3C2}"/>
              </a:ext>
            </a:extLst>
          </p:cNvPr>
          <p:cNvPicPr>
            <a:picLocks noChangeAspect="1"/>
          </p:cNvPicPr>
          <p:nvPr/>
        </p:nvPicPr>
        <p:blipFill>
          <a:blip r:embed="rId4"/>
          <a:stretch>
            <a:fillRect/>
          </a:stretch>
        </p:blipFill>
        <p:spPr>
          <a:xfrm>
            <a:off x="5440261" y="2393893"/>
            <a:ext cx="2406296" cy="4279998"/>
          </a:xfrm>
          <a:prstGeom prst="rect">
            <a:avLst/>
          </a:prstGeom>
          <a:ln>
            <a:solidFill>
              <a:schemeClr val="tx1"/>
            </a:solidFill>
          </a:ln>
        </p:spPr>
      </p:pic>
      <p:pic>
        <p:nvPicPr>
          <p:cNvPr id="16" name="図 15">
            <a:extLst>
              <a:ext uri="{FF2B5EF4-FFF2-40B4-BE49-F238E27FC236}">
                <a16:creationId xmlns:a16="http://schemas.microsoft.com/office/drawing/2014/main" id="{11F0196B-0130-AD94-4F5B-619E388F95D0}"/>
              </a:ext>
            </a:extLst>
          </p:cNvPr>
          <p:cNvPicPr>
            <a:picLocks noChangeAspect="1"/>
          </p:cNvPicPr>
          <p:nvPr/>
        </p:nvPicPr>
        <p:blipFill>
          <a:blip r:embed="rId5"/>
          <a:stretch>
            <a:fillRect/>
          </a:stretch>
        </p:blipFill>
        <p:spPr>
          <a:xfrm>
            <a:off x="1275265" y="2431992"/>
            <a:ext cx="2396046" cy="4261767"/>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en-US" altLang="ja-JP" dirty="0"/>
              <a:t>Zoom</a:t>
            </a:r>
            <a:r>
              <a:rPr lang="ja-JP" altLang="en-US" dirty="0"/>
              <a:t>アプリのインストール</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399734" y="2605896"/>
            <a:ext cx="1572066" cy="226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Zoom</a:t>
            </a:r>
            <a:r>
              <a:rPr lang="ja-JP" altLang="en-US" sz="2200" dirty="0">
                <a:latin typeface="BIZ UDPゴシック" panose="020B0400000000000000" pitchFamily="50" charset="-128"/>
                <a:ea typeface="BIZ UDPゴシック" panose="020B0400000000000000" pitchFamily="50" charset="-128"/>
              </a:rPr>
              <a:t>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45348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ゲーム、</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、ストーリーなど</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332949"/>
            <a:ext cx="3192520"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ズーム</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と入力し、「検索</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11" name="四角形: 角を丸くする 10">
            <a:extLst>
              <a:ext uri="{FF2B5EF4-FFF2-40B4-BE49-F238E27FC236}">
                <a16:creationId xmlns:a16="http://schemas.microsoft.com/office/drawing/2014/main" id="{E989B095-B7C9-4E80-071D-64FBD305AC32}"/>
              </a:ext>
            </a:extLst>
          </p:cNvPr>
          <p:cNvSpPr/>
          <p:nvPr/>
        </p:nvSpPr>
        <p:spPr>
          <a:xfrm>
            <a:off x="5569029" y="2559888"/>
            <a:ext cx="1572066" cy="226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4A4DA783-54A5-88E8-010C-8A1362C6EC4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209806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C78987E-4756-996A-DF00-401A134B003C}"/>
              </a:ext>
            </a:extLst>
          </p:cNvPr>
          <p:cNvPicPr>
            <a:picLocks noChangeAspect="1"/>
          </p:cNvPicPr>
          <p:nvPr/>
        </p:nvPicPr>
        <p:blipFill>
          <a:blip r:embed="rId4"/>
          <a:stretch>
            <a:fillRect/>
          </a:stretch>
        </p:blipFill>
        <p:spPr>
          <a:xfrm>
            <a:off x="3345421" y="2402160"/>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r>
              <a:rPr lang="en-US" altLang="ja-JP" dirty="0"/>
              <a:t>Zoom</a:t>
            </a:r>
            <a:r>
              <a:rPr lang="ja-JP" altLang="en-US" dirty="0"/>
              <a:t>アプリのインストール</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Zoom</a:t>
            </a:r>
            <a:r>
              <a:rPr lang="ja-JP" altLang="en-US" sz="2200" dirty="0">
                <a:latin typeface="BIZ UDPゴシック" panose="020B0400000000000000" pitchFamily="50" charset="-128"/>
                <a:ea typeface="BIZ UDPゴシック" panose="020B0400000000000000" pitchFamily="50" charset="-128"/>
              </a:rPr>
              <a:t>アプリをインストールします</a:t>
            </a:r>
          </a:p>
        </p:txBody>
      </p:sp>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164111" y="2987475"/>
            <a:ext cx="508555"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423095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ミーティングの参加方法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790422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ミーティングに参加する方法は３つあります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64AE3920-EF3D-2E34-BEEE-84CECEC1803F}"/>
              </a:ext>
            </a:extLst>
          </p:cNvPr>
          <p:cNvSpPr txBox="1">
            <a:spLocks/>
          </p:cNvSpPr>
          <p:nvPr/>
        </p:nvSpPr>
        <p:spPr>
          <a:xfrm>
            <a:off x="453192" y="5636080"/>
            <a:ext cx="8195508" cy="578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一番簡単な方法は</a:t>
            </a:r>
            <a:r>
              <a:rPr lang="ja-JP" altLang="en-US" b="0" dirty="0">
                <a:solidFill>
                  <a:schemeClr val="accent1"/>
                </a:solidFill>
                <a:latin typeface="BIZ UDPゴシック" panose="020B0400000000000000" pitchFamily="50" charset="-128"/>
                <a:ea typeface="BIZ UDPゴシック" panose="020B0400000000000000" pitchFamily="50" charset="-128"/>
              </a:rPr>
              <a:t>❶</a:t>
            </a:r>
            <a:r>
              <a:rPr lang="ja-JP" altLang="en-US" b="0" dirty="0">
                <a:latin typeface="BIZ UDPゴシック" panose="020B0400000000000000" pitchFamily="50" charset="-128"/>
                <a:ea typeface="BIZ UDPゴシック" panose="020B0400000000000000" pitchFamily="50" charset="-128"/>
              </a:rPr>
              <a:t>の招待メールからアクセスする方法です</a:t>
            </a:r>
          </a:p>
        </p:txBody>
      </p:sp>
      <p:sp>
        <p:nvSpPr>
          <p:cNvPr id="12" name="テキスト ボックス 11">
            <a:extLst>
              <a:ext uri="{FF2B5EF4-FFF2-40B4-BE49-F238E27FC236}">
                <a16:creationId xmlns:a16="http://schemas.microsoft.com/office/drawing/2014/main" id="{BAB500CD-3916-E9DA-4D77-0C204E24CACD}"/>
              </a:ext>
            </a:extLst>
          </p:cNvPr>
          <p:cNvSpPr txBox="1"/>
          <p:nvPr/>
        </p:nvSpPr>
        <p:spPr>
          <a:xfrm>
            <a:off x="791452" y="4264058"/>
            <a:ext cx="7565968"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招待メールとは、ミーティングに参加するための情報（開催日時、</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URL</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、ミーティング</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、パスワード等）が書かれたメールのことです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通常、主催者から事前に送られてきます</a:t>
            </a:r>
          </a:p>
        </p:txBody>
      </p:sp>
      <p:sp>
        <p:nvSpPr>
          <p:cNvPr id="14" name="テキスト ボックス 13">
            <a:extLst>
              <a:ext uri="{FF2B5EF4-FFF2-40B4-BE49-F238E27FC236}">
                <a16:creationId xmlns:a16="http://schemas.microsoft.com/office/drawing/2014/main" id="{311B6CE9-8793-101F-EBAD-B663A36C8B1E}"/>
              </a:ext>
            </a:extLst>
          </p:cNvPr>
          <p:cNvSpPr txBox="1"/>
          <p:nvPr/>
        </p:nvSpPr>
        <p:spPr>
          <a:xfrm>
            <a:off x="1030163" y="1760979"/>
            <a:ext cx="6650410" cy="523220"/>
          </a:xfrm>
          <a:prstGeom prst="rect">
            <a:avLst/>
          </a:prstGeom>
          <a:noFill/>
        </p:spPr>
        <p:txBody>
          <a:bodyPr wrap="square" lIns="91440" tIns="45720" rIns="91440" bIns="45720" anchor="t">
            <a:spAutoFit/>
          </a:bodyPr>
          <a:lstStyle/>
          <a:p>
            <a:pPr algn="l"/>
            <a:r>
              <a:rPr lang="ja-JP" altLang="en-US" sz="2800" kern="100" dirty="0">
                <a:effectLst/>
                <a:latin typeface="BIZ UDPゴシック" panose="020B0400000000000000" pitchFamily="50" charset="-128"/>
                <a:ea typeface="BIZ UDPゴシック" panose="020B0400000000000000" pitchFamily="50" charset="-128"/>
                <a:cs typeface="Times New Roman"/>
              </a:rPr>
              <a:t>招待メールの</a:t>
            </a:r>
            <a:r>
              <a:rPr lang="en-US" altLang="ja-JP" sz="2800" kern="100" dirty="0">
                <a:effectLst/>
                <a:latin typeface="BIZ UDPゴシック" panose="020B0400000000000000" pitchFamily="50" charset="-128"/>
                <a:ea typeface="BIZ UDPゴシック" panose="020B0400000000000000" pitchFamily="50" charset="-128"/>
                <a:cs typeface="Times New Roman"/>
              </a:rPr>
              <a:t>URL</a:t>
            </a:r>
            <a:r>
              <a:rPr lang="ja-JP" altLang="en-US" sz="2800" kern="100" dirty="0">
                <a:effectLst/>
                <a:latin typeface="BIZ UDPゴシック" panose="020B0400000000000000" pitchFamily="50" charset="-128"/>
                <a:ea typeface="BIZ UDPゴシック" panose="020B0400000000000000" pitchFamily="50" charset="-128"/>
                <a:cs typeface="Times New Roman"/>
              </a:rPr>
              <a:t>からアクセス</a:t>
            </a:r>
            <a:r>
              <a:rPr lang="ja-JP" altLang="en-US" sz="2800" kern="100" dirty="0">
                <a:latin typeface="BIZ UDPゴシック" panose="020B0400000000000000" pitchFamily="50" charset="-128"/>
                <a:ea typeface="BIZ UDPゴシック" panose="020B0400000000000000" pitchFamily="50" charset="-128"/>
                <a:cs typeface="Times New Roman"/>
              </a:rPr>
              <a:t>する方法</a:t>
            </a:r>
            <a:endPar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5FE9D2B3-A0BC-BE94-A5F0-958004A95F0B}"/>
              </a:ext>
            </a:extLst>
          </p:cNvPr>
          <p:cNvSpPr/>
          <p:nvPr/>
        </p:nvSpPr>
        <p:spPr>
          <a:xfrm>
            <a:off x="504000" y="3532263"/>
            <a:ext cx="595035" cy="584775"/>
          </a:xfrm>
          <a:prstGeom prst="rect">
            <a:avLst/>
          </a:prstGeom>
        </p:spPr>
        <p:txBody>
          <a:bodyPr wrap="non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正方形/長方形 15">
            <a:extLst>
              <a:ext uri="{FF2B5EF4-FFF2-40B4-BE49-F238E27FC236}">
                <a16:creationId xmlns:a16="http://schemas.microsoft.com/office/drawing/2014/main" id="{0EF33C75-F634-CA43-4C49-C9DA6DC0F740}"/>
              </a:ext>
            </a:extLst>
          </p:cNvPr>
          <p:cNvSpPr/>
          <p:nvPr/>
        </p:nvSpPr>
        <p:spPr>
          <a:xfrm>
            <a:off x="504000" y="2387893"/>
            <a:ext cx="574904" cy="584775"/>
          </a:xfrm>
          <a:prstGeom prst="rect">
            <a:avLst/>
          </a:prstGeom>
          <a:solidFill>
            <a:schemeClr val="bg1"/>
          </a:solidFill>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F6A42D4D-D59E-CB4E-C7A1-69E0EA2EC723}"/>
              </a:ext>
            </a:extLst>
          </p:cNvPr>
          <p:cNvSpPr txBox="1"/>
          <p:nvPr/>
        </p:nvSpPr>
        <p:spPr>
          <a:xfrm>
            <a:off x="1069141" y="2396690"/>
            <a:ext cx="7873435" cy="1124410"/>
          </a:xfrm>
          <a:prstGeom prst="rect">
            <a:avLst/>
          </a:prstGeom>
          <a:noFill/>
        </p:spPr>
        <p:txBody>
          <a:bodyPr wrap="square" lIns="91440" tIns="45720" rIns="91440" bIns="45720" anchor="t">
            <a:spAutoFit/>
          </a:bodyPr>
          <a:lstStyle/>
          <a:p>
            <a:pPr algn="l">
              <a:lnSpc>
                <a:spcPct val="130000"/>
              </a:lnSpc>
            </a:pPr>
            <a:r>
              <a:rPr lang="ja-JP" altLang="en-US" sz="2800" kern="100" dirty="0">
                <a:effectLst/>
                <a:latin typeface="BIZ UDPゴシック" panose="020B0400000000000000" pitchFamily="50" charset="-128"/>
                <a:ea typeface="BIZ UDPゴシック" panose="020B0400000000000000" pitchFamily="50" charset="-128"/>
                <a:cs typeface="Times New Roman"/>
              </a:rPr>
              <a:t>アプリ</a:t>
            </a:r>
            <a:r>
              <a:rPr lang="ja-JP" altLang="en-US" sz="2800" kern="100" dirty="0">
                <a:latin typeface="BIZ UDPゴシック" panose="020B0400000000000000" pitchFamily="50" charset="-128"/>
                <a:ea typeface="BIZ UDPゴシック" panose="020B0400000000000000" pitchFamily="50" charset="-128"/>
                <a:cs typeface="Times New Roman"/>
              </a:rPr>
              <a:t>を開いて</a:t>
            </a:r>
            <a:r>
              <a:rPr lang="ja-JP" altLang="en-US" sz="2800" kern="100" dirty="0">
                <a:effectLst/>
                <a:latin typeface="BIZ UDPゴシック" panose="020B0400000000000000" pitchFamily="50" charset="-128"/>
                <a:ea typeface="BIZ UDPゴシック" panose="020B0400000000000000" pitchFamily="50" charset="-128"/>
                <a:cs typeface="Times New Roman"/>
              </a:rPr>
              <a:t>ミーティング</a:t>
            </a:r>
            <a:r>
              <a:rPr lang="en-US" altLang="ja-JP" sz="2800" kern="100" dirty="0">
                <a:effectLst/>
                <a:latin typeface="BIZ UDPゴシック" panose="020B0400000000000000" pitchFamily="50" charset="-128"/>
                <a:ea typeface="BIZ UDPゴシック" panose="020B0400000000000000" pitchFamily="50" charset="-128"/>
                <a:cs typeface="Times New Roman"/>
              </a:rPr>
              <a:t>ID</a:t>
            </a:r>
            <a:r>
              <a:rPr lang="ja-JP" altLang="en-US" sz="2800" kern="100" dirty="0">
                <a:effectLst/>
                <a:latin typeface="BIZ UDPゴシック" panose="020B0400000000000000" pitchFamily="50" charset="-128"/>
                <a:ea typeface="BIZ UDPゴシック" panose="020B0400000000000000" pitchFamily="50" charset="-128"/>
                <a:cs typeface="Times New Roman"/>
              </a:rPr>
              <a:t>とパスワードを入力して参加</a:t>
            </a:r>
            <a:r>
              <a:rPr lang="ja-JP" altLang="en-US" sz="2800" kern="100" dirty="0">
                <a:latin typeface="BIZ UDPゴシック" panose="020B0400000000000000" pitchFamily="50" charset="-128"/>
                <a:ea typeface="BIZ UDPゴシック" panose="020B0400000000000000" pitchFamily="50" charset="-128"/>
                <a:cs typeface="Times New Roman"/>
              </a:rPr>
              <a:t>する方法</a:t>
            </a:r>
            <a:endPar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62B06325-6763-C56D-F3AB-8CE958250F70}"/>
              </a:ext>
            </a:extLst>
          </p:cNvPr>
          <p:cNvSpPr/>
          <p:nvPr/>
        </p:nvSpPr>
        <p:spPr>
          <a:xfrm>
            <a:off x="504000" y="1730253"/>
            <a:ext cx="574904" cy="584775"/>
          </a:xfrm>
          <a:prstGeom prst="rect">
            <a:avLst/>
          </a:prstGeom>
        </p:spPr>
        <p:txBody>
          <a:bodyPr wrap="square">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9E1E81D-C074-5C5F-E0BE-338C60845741}"/>
              </a:ext>
            </a:extLst>
          </p:cNvPr>
          <p:cNvSpPr txBox="1"/>
          <p:nvPr/>
        </p:nvSpPr>
        <p:spPr>
          <a:xfrm>
            <a:off x="1051086" y="3590141"/>
            <a:ext cx="7001093" cy="523220"/>
          </a:xfrm>
          <a:prstGeom prst="rect">
            <a:avLst/>
          </a:prstGeom>
          <a:noFill/>
        </p:spPr>
        <p:txBody>
          <a:bodyPr wrap="square" lIns="91440" tIns="45720" rIns="91440" bIns="45720" anchor="t">
            <a:spAutoFit/>
          </a:bodyPr>
          <a:lstStyle/>
          <a:p>
            <a:pPr algn="l"/>
            <a:r>
              <a:rPr lang="ja-JP" altLang="en-US" sz="2800" kern="100" dirty="0">
                <a:effectLst/>
                <a:latin typeface="BIZ UDPゴシック" panose="020B0400000000000000" pitchFamily="50" charset="-128"/>
                <a:ea typeface="BIZ UDPゴシック" panose="020B0400000000000000" pitchFamily="50" charset="-128"/>
                <a:cs typeface="Times New Roman"/>
              </a:rPr>
              <a:t>電話からミーティングに参加</a:t>
            </a:r>
            <a:r>
              <a:rPr lang="ja-JP" altLang="en-US" sz="2800" kern="100" dirty="0">
                <a:latin typeface="BIZ UDPゴシック" panose="020B0400000000000000" pitchFamily="50" charset="-128"/>
                <a:ea typeface="BIZ UDPゴシック" panose="020B0400000000000000" pitchFamily="50" charset="-128"/>
                <a:cs typeface="Times New Roman"/>
              </a:rPr>
              <a:t>する方法</a:t>
            </a:r>
            <a:endPar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078370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47C707C-B179-4A48-BA0C-B4C6FCF9CF3C}"/>
</file>

<file path=docProps/app.xml><?xml version="1.0" encoding="utf-8"?>
<Properties xmlns="http://schemas.openxmlformats.org/officeDocument/2006/extended-properties" xmlns:vt="http://schemas.openxmlformats.org/officeDocument/2006/docPropsVTypes">
  <Template>Office Theme</Template>
  <TotalTime>0</TotalTime>
  <Words>1960</Words>
  <Application>Microsoft Office PowerPoint</Application>
  <PresentationFormat>画面に合わせる (4:3)</PresentationFormat>
  <Paragraphs>318</Paragraphs>
  <Slides>26</Slides>
  <Notes>26</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1"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1-A</vt:lpstr>
      <vt:lpstr>1-B</vt:lpstr>
      <vt:lpstr>Zoomアプリのインストール</vt:lpstr>
      <vt:lpstr>Zoomアプリのインストール</vt:lpstr>
      <vt:lpstr>Zoomアプリのインストール</vt:lpstr>
      <vt:lpstr>1-D</vt:lpstr>
      <vt:lpstr>PowerPoint プレゼンテーション</vt:lpstr>
      <vt:lpstr>PowerPoint プレゼンテーション</vt:lpstr>
      <vt:lpstr>PowerPoint プレゼンテーション</vt:lpstr>
      <vt:lpstr>1-F</vt:lpstr>
      <vt:lpstr>1-F</vt:lpstr>
      <vt:lpstr>1-F</vt:lpstr>
      <vt:lpstr>1-F</vt:lpstr>
      <vt:lpstr>ミーティングに参加してみよう </vt:lpstr>
      <vt:lpstr>ミーティングに参加してみよう </vt:lpstr>
      <vt:lpstr>ミーティング中の画面レイアウト</vt:lpstr>
      <vt:lpstr>ミーティング中の画面レイアウト</vt:lpstr>
      <vt:lpstr>ミーティング中の画面レイアウト</vt:lpstr>
      <vt:lpstr>1-I</vt:lpstr>
      <vt:lpstr>1-I</vt:lpstr>
      <vt:lpstr>1-I</vt:lpstr>
      <vt:lpstr>1-I</vt:lpstr>
      <vt:lpstr>1-I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2025-04-04T00:41:17Z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