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88.jpg" ContentType="image/jpg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9"/>
  </p:notesMasterIdLst>
  <p:sldIdLst>
    <p:sldId id="269" r:id="rId5"/>
    <p:sldId id="416" r:id="rId6"/>
    <p:sldId id="297" r:id="rId7"/>
    <p:sldId id="266" r:id="rId8"/>
    <p:sldId id="423" r:id="rId9"/>
    <p:sldId id="418" r:id="rId10"/>
    <p:sldId id="317" r:id="rId11"/>
    <p:sldId id="372" r:id="rId12"/>
    <p:sldId id="412" r:id="rId13"/>
    <p:sldId id="413" r:id="rId14"/>
    <p:sldId id="411" r:id="rId15"/>
    <p:sldId id="408" r:id="rId16"/>
    <p:sldId id="420" r:id="rId17"/>
    <p:sldId id="421" r:id="rId18"/>
    <p:sldId id="410" r:id="rId19"/>
    <p:sldId id="374" r:id="rId20"/>
    <p:sldId id="381" r:id="rId21"/>
    <p:sldId id="424" r:id="rId22"/>
    <p:sldId id="419" r:id="rId23"/>
    <p:sldId id="425" r:id="rId24"/>
    <p:sldId id="385" r:id="rId25"/>
    <p:sldId id="386" r:id="rId26"/>
    <p:sldId id="387" r:id="rId27"/>
    <p:sldId id="390" r:id="rId28"/>
    <p:sldId id="391" r:id="rId29"/>
    <p:sldId id="426" r:id="rId30"/>
    <p:sldId id="398" r:id="rId31"/>
    <p:sldId id="399" r:id="rId32"/>
    <p:sldId id="394" r:id="rId33"/>
    <p:sldId id="395" r:id="rId34"/>
    <p:sldId id="396" r:id="rId35"/>
    <p:sldId id="397" r:id="rId36"/>
    <p:sldId id="400" r:id="rId37"/>
    <p:sldId id="401" r:id="rId38"/>
  </p:sldIdLst>
  <p:sldSz cx="9144000" cy="6858000" type="screen4x3"/>
  <p:notesSz cx="6735763" cy="9866313"/>
  <p:custDataLst>
    <p:tags r:id="rId40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9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83CCAA"/>
    <a:srgbClr val="007864"/>
    <a:srgbClr val="FFFFFF"/>
    <a:srgbClr val="FFFFCC"/>
    <a:srgbClr val="CCFFCC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73419" autoAdjust="0"/>
  </p:normalViewPr>
  <p:slideViewPr>
    <p:cSldViewPr snapToObjects="1">
      <p:cViewPr varScale="1">
        <p:scale>
          <a:sx n="80" d="100"/>
          <a:sy n="80" d="100"/>
        </p:scale>
        <p:origin x="285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9" d="100"/>
          <a:sy n="89" d="100"/>
        </p:scale>
        <p:origin x="37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BA50B120-CD90-CA4A-A384-DB7B908530F3}" type="datetimeFigureOut">
              <a:rPr kumimoji="1" lang="ja-JP" altLang="en-US" smtClean="0"/>
              <a:t>2024/1/31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B53D04A-B60E-1241-96E3-BBB7CC6C31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3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645124"/>
            <a:ext cx="5388610" cy="5328592"/>
          </a:xfrm>
        </p:spPr>
        <p:txBody>
          <a:bodyPr/>
          <a:lstStyle/>
          <a:p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837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7811"/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4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 defTabSz="903427">
              <a:defRPr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557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7811"/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179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7811"/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998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791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8900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8540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587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430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21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5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99529" y="4748164"/>
            <a:ext cx="6192688" cy="4937520"/>
          </a:xfrm>
        </p:spPr>
        <p:txBody>
          <a:bodyPr/>
          <a:lstStyle/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0568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21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042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915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09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21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47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60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8896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49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878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30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443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3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157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21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910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123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6177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490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632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8896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835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400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6" y="4748164"/>
            <a:ext cx="5631654" cy="3856889"/>
          </a:xfrm>
        </p:spPr>
        <p:txBody>
          <a:bodyPr/>
          <a:lstStyle/>
          <a:p>
            <a:pPr indent="93658"/>
            <a:endParaRPr kumimoji="1" lang="en-US" altLang="ja-JP" b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2075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196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1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026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3861" userDrawn="1">
          <p15:clr>
            <a:srgbClr val="FBAE40"/>
          </p15:clr>
        </p15:guide>
        <p15:guide id="23" pos="18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64B3BCCB-7D01-488D-9278-2A8143705A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638618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64B3BCCB-7D01-488D-9278-2A8143705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5.jp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12" Type="http://schemas.openxmlformats.org/officeDocument/2006/relationships/image" Target="../media/image41.jp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11" Type="http://schemas.openxmlformats.org/officeDocument/2006/relationships/image" Target="../media/image16.jpeg"/><Relationship Id="rId5" Type="http://schemas.openxmlformats.org/officeDocument/2006/relationships/image" Target="../media/image37.png"/><Relationship Id="rId10" Type="http://schemas.openxmlformats.org/officeDocument/2006/relationships/image" Target="../media/image1.emf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png"/><Relationship Id="rId11" Type="http://schemas.openxmlformats.org/officeDocument/2006/relationships/image" Target="../media/image16.jpeg"/><Relationship Id="rId5" Type="http://schemas.openxmlformats.org/officeDocument/2006/relationships/image" Target="../media/image47.png"/><Relationship Id="rId10" Type="http://schemas.openxmlformats.org/officeDocument/2006/relationships/image" Target="../media/image1.emf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faq.myna.go.jp/faq/show/2587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hyperlink" Target="https://myna.go.jp/SCK0101_01_001/SCK0101_01_001_InitDiscsys.form" TargetMode="External"/><Relationship Id="rId4" Type="http://schemas.openxmlformats.org/officeDocument/2006/relationships/hyperlink" Target="https://www.jpki.go.jp/prepare/reader_writer.html" TargetMode="External"/><Relationship Id="rId9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jpeg"/><Relationship Id="rId12" Type="http://schemas.openxmlformats.org/officeDocument/2006/relationships/hyperlink" Target="https://www.soumu.go.jp/kojinbango_card/03.html" TargetMode="External"/><Relationship Id="rId17" Type="http://schemas.microsoft.com/office/2007/relationships/hdphoto" Target="../media/hdphoto2.wdp"/><Relationship Id="rId2" Type="http://schemas.openxmlformats.org/officeDocument/2006/relationships/tags" Target="../tags/tag3.xml"/><Relationship Id="rId16" Type="http://schemas.openxmlformats.org/officeDocument/2006/relationships/image" Target="../media/image12.png"/><Relationship Id="rId20" Type="http://schemas.openxmlformats.org/officeDocument/2006/relationships/image" Target="../media/image14.tmp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9.jpeg"/><Relationship Id="rId5" Type="http://schemas.openxmlformats.org/officeDocument/2006/relationships/oleObject" Target="../embeddings/oleObject2.bin"/><Relationship Id="rId15" Type="http://schemas.microsoft.com/office/2007/relationships/hdphoto" Target="../media/hdphoto1.wdp"/><Relationship Id="rId10" Type="http://schemas.openxmlformats.org/officeDocument/2006/relationships/image" Target="../media/image8.jpeg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tm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image" Target="../media/image6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41.jp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5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87.emf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8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9.jp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1.png"/><Relationship Id="rId11" Type="http://schemas.openxmlformats.org/officeDocument/2006/relationships/image" Target="../media/image92.png"/><Relationship Id="rId5" Type="http://schemas.openxmlformats.org/officeDocument/2006/relationships/image" Target="../media/image91.jpg"/><Relationship Id="rId10" Type="http://schemas.openxmlformats.org/officeDocument/2006/relationships/image" Target="../media/image1.emf"/><Relationship Id="rId4" Type="http://schemas.openxmlformats.org/officeDocument/2006/relationships/notesSlide" Target="../notesSlides/notesSlide34.xml"/><Relationship Id="rId9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microsoft.com/office/2007/relationships/hdphoto" Target="../media/hdphoto4.wdp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5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emf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972000" y="1457203"/>
            <a:ext cx="7200000" cy="1800000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975628" y="1692108"/>
            <a:ext cx="7192745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dirty="0">
                <a:solidFill>
                  <a:schemeClr val="bg1"/>
                </a:solidFill>
              </a:rPr>
              <a:t>マイナポータルを</a:t>
            </a:r>
            <a:endParaRPr lang="en-US" altLang="ja-JP" sz="4800" dirty="0">
              <a:solidFill>
                <a:schemeClr val="bg1"/>
              </a:solidFill>
            </a:endParaRPr>
          </a:p>
          <a:p>
            <a:r>
              <a:rPr lang="ja-JP" altLang="en-US" sz="4800" dirty="0">
                <a:solidFill>
                  <a:schemeClr val="bg1"/>
                </a:solidFill>
              </a:rPr>
              <a:t>活用しよう</a:t>
            </a:r>
          </a:p>
          <a:p>
            <a:endParaRPr lang="ja-JP" altLang="en-US" sz="4800" dirty="0">
              <a:solidFill>
                <a:schemeClr val="bg1"/>
              </a:solidFill>
            </a:endParaRPr>
          </a:p>
        </p:txBody>
      </p:sp>
      <p:pic>
        <p:nvPicPr>
          <p:cNvPr id="6" name="図 5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017" y="3809341"/>
            <a:ext cx="1552067" cy="2269793"/>
          </a:xfrm>
          <a:prstGeom prst="rect">
            <a:avLst/>
          </a:prstGeom>
        </p:spPr>
      </p:pic>
      <p:pic>
        <p:nvPicPr>
          <p:cNvPr id="8" name="図 7" descr="マイキーくんのイラスト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80"/>
          <a:stretch/>
        </p:blipFill>
        <p:spPr>
          <a:xfrm>
            <a:off x="3054690" y="4316738"/>
            <a:ext cx="1720815" cy="1827226"/>
          </a:xfrm>
          <a:prstGeom prst="rect">
            <a:avLst/>
          </a:prstGeom>
        </p:spPr>
      </p:pic>
      <p:pic>
        <p:nvPicPr>
          <p:cNvPr id="10" name="図 9" descr="「デジタル活用支援推進事業」を表すロゴマー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85" y="196467"/>
            <a:ext cx="750231" cy="111373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182D9-8410-4FBF-A4EB-BF48554D06E2}"/>
              </a:ext>
            </a:extLst>
          </p:cNvPr>
          <p:cNvSpPr txBox="1"/>
          <p:nvPr/>
        </p:nvSpPr>
        <p:spPr>
          <a:xfrm>
            <a:off x="7740592" y="6077743"/>
            <a:ext cx="21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6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月</a:t>
            </a:r>
            <a:endParaRPr kumimoji="1"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973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 descr="電源が入っているスマートフォンの画面の画像">
            <a:extLst>
              <a:ext uri="{FF2B5EF4-FFF2-40B4-BE49-F238E27FC236}">
                <a16:creationId xmlns:a16="http://schemas.microsoft.com/office/drawing/2014/main" id="{A151ACB0-D640-3CB5-60A7-77B77603EB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429"/>
          <a:stretch/>
        </p:blipFill>
        <p:spPr>
          <a:xfrm>
            <a:off x="6898592" y="2798663"/>
            <a:ext cx="1718681" cy="1479593"/>
          </a:xfrm>
          <a:prstGeom prst="rect">
            <a:avLst/>
          </a:prstGeom>
        </p:spPr>
      </p:pic>
      <p:sp>
        <p:nvSpPr>
          <p:cNvPr id="53" name="四角形: 上の 2 つの角を丸める 52">
            <a:extLst>
              <a:ext uri="{FF2B5EF4-FFF2-40B4-BE49-F238E27FC236}">
                <a16:creationId xmlns:a16="http://schemas.microsoft.com/office/drawing/2014/main" id="{B0CCC65F-FB94-CCA1-991A-F89911B3C19D}"/>
              </a:ext>
            </a:extLst>
          </p:cNvPr>
          <p:cNvSpPr/>
          <p:nvPr/>
        </p:nvSpPr>
        <p:spPr>
          <a:xfrm>
            <a:off x="7058801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5" name="図 4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9F2A1DD-1FDF-A871-340E-4AAAF18712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95" b="54578"/>
          <a:stretch/>
        </p:blipFill>
        <p:spPr>
          <a:xfrm>
            <a:off x="7066576" y="3061782"/>
            <a:ext cx="1375852" cy="1215687"/>
          </a:xfrm>
          <a:prstGeom prst="rect">
            <a:avLst/>
          </a:prstGeom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1B0512B-4A26-41DE-BBEB-94883AC564C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1B0512B-4A26-41DE-BBEB-94883AC56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287747"/>
            <a:ext cx="6886822" cy="991041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マイナポータルアプリの入手 および</a:t>
            </a:r>
            <a:br>
              <a:rPr lang="en-US" altLang="ja-JP" dirty="0"/>
            </a:br>
            <a:r>
              <a:rPr lang="ja-JP" altLang="en-US" dirty="0"/>
              <a:t>インストールのしかた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7FB58B1-DAB0-433E-83F9-04BCEA067600}"/>
              </a:ext>
            </a:extLst>
          </p:cNvPr>
          <p:cNvSpPr txBox="1"/>
          <p:nvPr/>
        </p:nvSpPr>
        <p:spPr>
          <a:xfrm>
            <a:off x="5868144" y="813308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＜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の場合＞</a:t>
            </a:r>
          </a:p>
        </p:txBody>
      </p:sp>
      <p:sp>
        <p:nvSpPr>
          <p:cNvPr id="33" name="字幕 14">
            <a:extLst>
              <a:ext uri="{FF2B5EF4-FFF2-40B4-BE49-F238E27FC236}">
                <a16:creationId xmlns:a16="http://schemas.microsoft.com/office/drawing/2014/main" id="{597D4C4F-406A-468C-9625-81D0E0B1D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360000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sz="2600" dirty="0"/>
              <a:t>マイナポータルアプリ</a:t>
            </a:r>
            <a:r>
              <a:rPr lang="ja-JP" altLang="en-US" sz="1700" dirty="0"/>
              <a:t>＜デジタル庁＞</a:t>
            </a:r>
            <a:r>
              <a:rPr lang="ja-JP" altLang="en-US" sz="2600" dirty="0"/>
              <a:t>をインストールします。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26487" y="5611887"/>
            <a:ext cx="5444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600" indent="-201600"/>
            <a:r>
              <a:rPr lang="en-US" altLang="ja-JP" sz="1100" dirty="0"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100" dirty="0">
                <a:latin typeface="Meiryo" charset="-128"/>
                <a:ea typeface="Meiryo" charset="-128"/>
                <a:cs typeface="Meiryo" charset="-128"/>
              </a:rPr>
              <a:t> マイナポータルアプリ＜デジタル庁＞が見つからない場合は、</a:t>
            </a:r>
            <a:r>
              <a:rPr lang="en-US" altLang="ja-JP" sz="1100" dirty="0">
                <a:latin typeface="Meiryo" charset="-128"/>
                <a:ea typeface="Meiryo" charset="-128"/>
                <a:cs typeface="Meiryo" charset="-128"/>
              </a:rPr>
              <a:t>OS</a:t>
            </a:r>
            <a:r>
              <a:rPr lang="ja-JP" altLang="en-US" sz="1100" dirty="0">
                <a:latin typeface="Meiryo" charset="-128"/>
                <a:ea typeface="Meiryo" charset="-128"/>
                <a:cs typeface="Meiryo" charset="-128"/>
              </a:rPr>
              <a:t>が</a:t>
            </a:r>
            <a:r>
              <a:rPr lang="en-US" altLang="ja-JP" sz="1100" dirty="0">
                <a:latin typeface="Meiryo" charset="-128"/>
                <a:ea typeface="Meiryo" charset="-128"/>
                <a:cs typeface="Meiryo" charset="-128"/>
              </a:rPr>
              <a:t>iOS </a:t>
            </a:r>
            <a:r>
              <a:rPr lang="en-US" altLang="ja-JP" sz="1100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14.0</a:t>
            </a:r>
            <a:r>
              <a:rPr lang="ja-JP" altLang="en-US" sz="1100" dirty="0">
                <a:latin typeface="Meiryo" charset="-128"/>
                <a:ea typeface="Meiryo" charset="-128"/>
                <a:cs typeface="Meiryo" charset="-128"/>
              </a:rPr>
              <a:t>以上、ブラウザが</a:t>
            </a:r>
            <a:r>
              <a:rPr lang="en-US" altLang="ja-JP" sz="1100" dirty="0">
                <a:latin typeface="Meiryo" charset="-128"/>
                <a:ea typeface="Meiryo" charset="-128"/>
                <a:cs typeface="Meiryo" charset="-128"/>
              </a:rPr>
              <a:t>Safari 13</a:t>
            </a:r>
            <a:r>
              <a:rPr lang="ja-JP" altLang="en-US" sz="1100" dirty="0">
                <a:latin typeface="Meiryo" charset="-128"/>
                <a:ea typeface="Meiryo" charset="-128"/>
                <a:cs typeface="Meiryo" charset="-128"/>
              </a:rPr>
              <a:t>以上の条件を満たしていない可能性が</a:t>
            </a:r>
            <a:endParaRPr lang="en-US" altLang="ja-JP" sz="1100" dirty="0">
              <a:latin typeface="Meiryo" charset="-128"/>
              <a:ea typeface="Meiryo" charset="-128"/>
              <a:cs typeface="Meiryo" charset="-128"/>
            </a:endParaRPr>
          </a:p>
          <a:p>
            <a:pPr marL="201600" indent="-201600"/>
            <a:r>
              <a:rPr lang="en-US" altLang="ja-JP" sz="1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100" dirty="0">
                <a:latin typeface="Meiryo" charset="-128"/>
                <a:ea typeface="Meiryo" charset="-128"/>
                <a:cs typeface="Meiryo" charset="-128"/>
              </a:rPr>
              <a:t>あります。バージョンアップしてから再度、インストールしてください。</a:t>
            </a:r>
            <a:endParaRPr lang="en-US" altLang="ja-JP" sz="1100" dirty="0">
              <a:latin typeface="Meiryo" charset="-128"/>
              <a:ea typeface="Meiryo" charset="-128"/>
              <a:cs typeface="Meiryo" charset="-128"/>
            </a:endParaRPr>
          </a:p>
          <a:p>
            <a:pPr marL="201600" indent="-201600"/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サイトへ接続するため別途通信料がかかることがあります。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97A474-8791-E3EA-EB3B-30E32C91F848}"/>
              </a:ext>
            </a:extLst>
          </p:cNvPr>
          <p:cNvSpPr txBox="1"/>
          <p:nvPr/>
        </p:nvSpPr>
        <p:spPr>
          <a:xfrm>
            <a:off x="288293" y="1882800"/>
            <a:ext cx="39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2" name="図 11" descr="電源が入っているスマートフォンの画面の画像">
            <a:extLst>
              <a:ext uri="{FF2B5EF4-FFF2-40B4-BE49-F238E27FC236}">
                <a16:creationId xmlns:a16="http://schemas.microsoft.com/office/drawing/2014/main" id="{6FFABDA3-A2EB-94D5-10B4-790EC04A3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817312"/>
            <a:ext cx="1505428" cy="284393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56DD390-BAEB-4D38-A9E6-AD0C0623B263}"/>
              </a:ext>
            </a:extLst>
          </p:cNvPr>
          <p:cNvSpPr/>
          <p:nvPr/>
        </p:nvSpPr>
        <p:spPr>
          <a:xfrm>
            <a:off x="765443" y="4033856"/>
            <a:ext cx="343857" cy="327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0" name="図形グループ 7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01521" y="3815804"/>
            <a:ext cx="492443" cy="461665"/>
            <a:chOff x="7516281" y="2673548"/>
            <a:chExt cx="492443" cy="461665"/>
          </a:xfrm>
        </p:grpSpPr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14" name="図 13" descr="電源が入っているスマートフォンの画面の画像">
            <a:extLst>
              <a:ext uri="{FF2B5EF4-FFF2-40B4-BE49-F238E27FC236}">
                <a16:creationId xmlns:a16="http://schemas.microsoft.com/office/drawing/2014/main" id="{4661E542-997F-04B3-2F32-680081DD2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2798663"/>
            <a:ext cx="1515299" cy="2862585"/>
          </a:xfrm>
          <a:prstGeom prst="roundRect">
            <a:avLst>
              <a:gd name="adj" fmla="val 20133"/>
            </a:avLst>
          </a:prstGeom>
        </p:spPr>
      </p:pic>
      <p:pic>
        <p:nvPicPr>
          <p:cNvPr id="40" name="図 39" descr="検索アイコンがある画面の画像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40" y="2924944"/>
            <a:ext cx="1201032" cy="2583944"/>
          </a:xfrm>
          <a:prstGeom prst="roundRect">
            <a:avLst>
              <a:gd name="adj" fmla="val 11133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5" name="四角形: 上の 2 つの角を丸める 14">
            <a:extLst>
              <a:ext uri="{FF2B5EF4-FFF2-40B4-BE49-F238E27FC236}">
                <a16:creationId xmlns:a16="http://schemas.microsoft.com/office/drawing/2014/main" id="{46041782-8623-7C74-5F0B-FDA143A65DDD}"/>
              </a:ext>
            </a:extLst>
          </p:cNvPr>
          <p:cNvSpPr/>
          <p:nvPr/>
        </p:nvSpPr>
        <p:spPr>
          <a:xfrm rot="10800000">
            <a:off x="3096507" y="2924944"/>
            <a:ext cx="577852" cy="1208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BBF9156-C016-F76D-2643-0454EF8CA13B}"/>
              </a:ext>
            </a:extLst>
          </p:cNvPr>
          <p:cNvSpPr txBox="1"/>
          <p:nvPr/>
        </p:nvSpPr>
        <p:spPr>
          <a:xfrm>
            <a:off x="2503995" y="1882800"/>
            <a:ext cx="192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1600" b="1" spc="-16" dirty="0">
                <a:latin typeface="Meiryo" charset="-128"/>
                <a:ea typeface="Meiryo" charset="-128"/>
                <a:cs typeface="AoyagiKouzanFontT"/>
              </a:rPr>
              <a:t>　　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8046600-D4C8-2F87-4F51-325E2A66BC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292" y="1970696"/>
            <a:ext cx="261389" cy="4004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3707904" y="5301208"/>
            <a:ext cx="258254" cy="20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3" name="図形グループ 72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415266" y="5047223"/>
            <a:ext cx="492443" cy="461665"/>
            <a:chOff x="7516281" y="2673548"/>
            <a:chExt cx="492443" cy="461665"/>
          </a:xfrm>
        </p:grpSpPr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19" name="図 18" descr="電源が入っているスマートフォンの画面の画像">
            <a:extLst>
              <a:ext uri="{FF2B5EF4-FFF2-40B4-BE49-F238E27FC236}">
                <a16:creationId xmlns:a16="http://schemas.microsoft.com/office/drawing/2014/main" id="{92734CDB-EE69-05D1-34B1-1542798E2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429"/>
          <a:stretch/>
        </p:blipFill>
        <p:spPr>
          <a:xfrm>
            <a:off x="4669663" y="2798663"/>
            <a:ext cx="1718681" cy="1479593"/>
          </a:xfrm>
          <a:prstGeom prst="rect">
            <a:avLst/>
          </a:prstGeom>
        </p:spPr>
      </p:pic>
      <p:sp>
        <p:nvSpPr>
          <p:cNvPr id="21" name="四角形: 上の 2 つの角を丸める 20">
            <a:extLst>
              <a:ext uri="{FF2B5EF4-FFF2-40B4-BE49-F238E27FC236}">
                <a16:creationId xmlns:a16="http://schemas.microsoft.com/office/drawing/2014/main" id="{E23A421D-123E-12CB-08F2-5FC9365D247C}"/>
              </a:ext>
            </a:extLst>
          </p:cNvPr>
          <p:cNvSpPr/>
          <p:nvPr/>
        </p:nvSpPr>
        <p:spPr>
          <a:xfrm>
            <a:off x="4829872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9" name="図 68" descr="検索画面の画像">
            <a:extLst>
              <a:ext uri="{FF2B5EF4-FFF2-40B4-BE49-F238E27FC236}">
                <a16:creationId xmlns:a16="http://schemas.microsoft.com/office/drawing/2014/main" id="{3C16EBF8-8694-4EF6-9B4D-B529DE2F50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1547"/>
          <a:stretch/>
        </p:blipFill>
        <p:spPr>
          <a:xfrm>
            <a:off x="4858149" y="3043589"/>
            <a:ext cx="1329467" cy="1234667"/>
          </a:xfrm>
          <a:prstGeom prst="rect">
            <a:avLst/>
          </a:prstGeom>
          <a:ln w="9525">
            <a:noFill/>
          </a:ln>
        </p:spPr>
      </p:pic>
      <p:sp>
        <p:nvSpPr>
          <p:cNvPr id="22" name="四角形: 上の 2 つの角を丸める 21">
            <a:extLst>
              <a:ext uri="{FF2B5EF4-FFF2-40B4-BE49-F238E27FC236}">
                <a16:creationId xmlns:a16="http://schemas.microsoft.com/office/drawing/2014/main" id="{6A017B05-419E-4486-F943-D3613931BD9D}"/>
              </a:ext>
            </a:extLst>
          </p:cNvPr>
          <p:cNvSpPr/>
          <p:nvPr/>
        </p:nvSpPr>
        <p:spPr>
          <a:xfrm rot="10800000">
            <a:off x="5235430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5" name="図 24" descr="電源が入っているスマートフォンの画面の画像">
            <a:extLst>
              <a:ext uri="{FF2B5EF4-FFF2-40B4-BE49-F238E27FC236}">
                <a16:creationId xmlns:a16="http://schemas.microsoft.com/office/drawing/2014/main" id="{16F186B4-616B-4622-1307-ED87DB83E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160"/>
          <a:stretch/>
        </p:blipFill>
        <p:spPr>
          <a:xfrm>
            <a:off x="4669663" y="4365104"/>
            <a:ext cx="1718681" cy="1228589"/>
          </a:xfrm>
          <a:prstGeom prst="rect">
            <a:avLst/>
          </a:prstGeom>
        </p:spPr>
      </p:pic>
      <p:sp>
        <p:nvSpPr>
          <p:cNvPr id="26" name="四角形: 上の 2 つの角を丸める 25">
            <a:extLst>
              <a:ext uri="{FF2B5EF4-FFF2-40B4-BE49-F238E27FC236}">
                <a16:creationId xmlns:a16="http://schemas.microsoft.com/office/drawing/2014/main" id="{D13D6552-6C26-FE27-3D25-838C9C9F962B}"/>
              </a:ext>
            </a:extLst>
          </p:cNvPr>
          <p:cNvSpPr/>
          <p:nvPr/>
        </p:nvSpPr>
        <p:spPr>
          <a:xfrm>
            <a:off x="4829872" y="4489218"/>
            <a:ext cx="1375853" cy="1104475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四角形: 上の 2 つの角を丸める 27">
            <a:extLst>
              <a:ext uri="{FF2B5EF4-FFF2-40B4-BE49-F238E27FC236}">
                <a16:creationId xmlns:a16="http://schemas.microsoft.com/office/drawing/2014/main" id="{3E3558D8-D235-D1A4-036F-6E96D56F0F59}"/>
              </a:ext>
            </a:extLst>
          </p:cNvPr>
          <p:cNvSpPr/>
          <p:nvPr/>
        </p:nvSpPr>
        <p:spPr>
          <a:xfrm rot="10800000">
            <a:off x="5235430" y="448921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 descr="検索画面に「マイナポータル」と入力する時の画面の画像">
            <a:extLst>
              <a:ext uri="{FF2B5EF4-FFF2-40B4-BE49-F238E27FC236}">
                <a16:creationId xmlns:a16="http://schemas.microsoft.com/office/drawing/2014/main" id="{51D776AF-92A3-42D4-A24E-B73AB39477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257" b="57389"/>
          <a:stretch/>
        </p:blipFill>
        <p:spPr>
          <a:xfrm>
            <a:off x="4826217" y="4630628"/>
            <a:ext cx="1375853" cy="963065"/>
          </a:xfrm>
          <a:prstGeom prst="rect">
            <a:avLst/>
          </a:prstGeom>
          <a:ln w="9525">
            <a:noFill/>
          </a:ln>
        </p:spPr>
      </p:pic>
      <p:sp>
        <p:nvSpPr>
          <p:cNvPr id="44" name="正方形/長方形 43"/>
          <p:cNvSpPr/>
          <p:nvPr/>
        </p:nvSpPr>
        <p:spPr>
          <a:xfrm>
            <a:off x="4844283" y="3257927"/>
            <a:ext cx="1382958" cy="175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64BA4752-AE60-4D7C-9953-B763A091359E}"/>
              </a:ext>
            </a:extLst>
          </p:cNvPr>
          <p:cNvSpPr/>
          <p:nvPr/>
        </p:nvSpPr>
        <p:spPr>
          <a:xfrm>
            <a:off x="4822562" y="4610029"/>
            <a:ext cx="1045582" cy="217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93DFC49-355B-9F1D-870A-0955AF001FFF}"/>
              </a:ext>
            </a:extLst>
          </p:cNvPr>
          <p:cNvSpPr txBox="1"/>
          <p:nvPr/>
        </p:nvSpPr>
        <p:spPr>
          <a:xfrm>
            <a:off x="4139951" y="1882800"/>
            <a:ext cx="2673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検索ボックスを押して</a:t>
            </a:r>
            <a:endParaRPr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  <a:cs typeface="AoyagiKouzanFontT"/>
            </a:endParaRPr>
          </a:p>
          <a:p>
            <a:pPr indent="-417600"/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「マイナポータル」</a:t>
            </a:r>
            <a:endParaRPr kumimoji="1"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と入力し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endParaRPr kumimoji="1" lang="ja-JP" altLang="en-US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36AFBCB-3531-2917-241B-4BC7ACB3A511}"/>
              </a:ext>
            </a:extLst>
          </p:cNvPr>
          <p:cNvSpPr txBox="1"/>
          <p:nvPr/>
        </p:nvSpPr>
        <p:spPr>
          <a:xfrm>
            <a:off x="6876256" y="1882800"/>
            <a:ext cx="196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｢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入手」を押す</a:t>
            </a:r>
            <a:endParaRPr kumimoji="1" lang="ja-JP" altLang="en-US" sz="1200" dirty="0"/>
          </a:p>
        </p:txBody>
      </p:sp>
      <p:sp>
        <p:nvSpPr>
          <p:cNvPr id="56" name="四角形: 上の 2 つの角を丸める 55">
            <a:extLst>
              <a:ext uri="{FF2B5EF4-FFF2-40B4-BE49-F238E27FC236}">
                <a16:creationId xmlns:a16="http://schemas.microsoft.com/office/drawing/2014/main" id="{93D98409-2AA8-4405-334D-BCB3F69BE08D}"/>
              </a:ext>
            </a:extLst>
          </p:cNvPr>
          <p:cNvSpPr/>
          <p:nvPr/>
        </p:nvSpPr>
        <p:spPr>
          <a:xfrm rot="10800000">
            <a:off x="7464359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508104" y="4149080"/>
            <a:ext cx="0" cy="1789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34B4CD4-E5CA-FA7B-A28D-6C52EE6EFFFC}"/>
              </a:ext>
            </a:extLst>
          </p:cNvPr>
          <p:cNvGrpSpPr/>
          <p:nvPr/>
        </p:nvGrpSpPr>
        <p:grpSpPr>
          <a:xfrm>
            <a:off x="4499992" y="2996952"/>
            <a:ext cx="492444" cy="461665"/>
            <a:chOff x="10718372" y="2977010"/>
            <a:chExt cx="492444" cy="461665"/>
          </a:xfrm>
        </p:grpSpPr>
        <p:sp>
          <p:nvSpPr>
            <p:cNvPr id="17" name="円/楕円 40">
              <a:extLst>
                <a:ext uri="{FF2B5EF4-FFF2-40B4-BE49-F238E27FC236}">
                  <a16:creationId xmlns:a16="http://schemas.microsoft.com/office/drawing/2014/main" id="{76EEB2B7-E0F4-2DA1-E600-64801A592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0" name="図形グループ 39">
              <a:extLst>
                <a:ext uri="{FF2B5EF4-FFF2-40B4-BE49-F238E27FC236}">
                  <a16:creationId xmlns:a16="http://schemas.microsoft.com/office/drawing/2014/main" id="{ECBFBEFD-B986-02BE-A8F6-90BD705E0798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23" name="円/楕円 44">
                <a:extLst>
                  <a:ext uri="{FF2B5EF4-FFF2-40B4-BE49-F238E27FC236}">
                    <a16:creationId xmlns:a16="http://schemas.microsoft.com/office/drawing/2014/main" id="{D5733BCD-4E45-9F79-BB74-CB15D65776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A8C95B11-2185-ED5D-A59C-A6732ACBB85C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A7AFDB8-C54E-674E-DF5C-885724413D39}"/>
              </a:ext>
            </a:extLst>
          </p:cNvPr>
          <p:cNvGrpSpPr/>
          <p:nvPr/>
        </p:nvGrpSpPr>
        <p:grpSpPr>
          <a:xfrm>
            <a:off x="4499992" y="4389496"/>
            <a:ext cx="492444" cy="461665"/>
            <a:chOff x="10718372" y="2977010"/>
            <a:chExt cx="492444" cy="461665"/>
          </a:xfrm>
        </p:grpSpPr>
        <p:sp>
          <p:nvSpPr>
            <p:cNvPr id="32" name="円/楕円 40">
              <a:extLst>
                <a:ext uri="{FF2B5EF4-FFF2-40B4-BE49-F238E27FC236}">
                  <a16:creationId xmlns:a16="http://schemas.microsoft.com/office/drawing/2014/main" id="{D3328002-567D-351F-6B4C-2BAC41454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4" name="図形グループ 39">
              <a:extLst>
                <a:ext uri="{FF2B5EF4-FFF2-40B4-BE49-F238E27FC236}">
                  <a16:creationId xmlns:a16="http://schemas.microsoft.com/office/drawing/2014/main" id="{CDD13916-C9F9-4909-4D24-C3B3B3CB48FF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35" name="円/楕円 44">
                <a:extLst>
                  <a:ext uri="{FF2B5EF4-FFF2-40B4-BE49-F238E27FC236}">
                    <a16:creationId xmlns:a16="http://schemas.microsoft.com/office/drawing/2014/main" id="{41A9E65B-1271-F1C3-AD78-B762F27980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7FBB4A59-FB93-621F-5458-9AB2A2F46006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BC8D02A-5BD0-6669-5C3A-A259155B0B5A}"/>
              </a:ext>
            </a:extLst>
          </p:cNvPr>
          <p:cNvSpPr/>
          <p:nvPr/>
        </p:nvSpPr>
        <p:spPr>
          <a:xfrm>
            <a:off x="8039263" y="3329934"/>
            <a:ext cx="410940" cy="243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図形グループ 36">
            <a:extLst>
              <a:ext uri="{FF2B5EF4-FFF2-40B4-BE49-F238E27FC236}">
                <a16:creationId xmlns:a16="http://schemas.microsoft.com/office/drawing/2014/main" id="{700A7679-2DD3-DF77-9854-F2855190A570}"/>
              </a:ext>
            </a:extLst>
          </p:cNvPr>
          <p:cNvGrpSpPr/>
          <p:nvPr/>
        </p:nvGrpSpPr>
        <p:grpSpPr>
          <a:xfrm>
            <a:off x="7751965" y="3140968"/>
            <a:ext cx="492443" cy="461665"/>
            <a:chOff x="7516281" y="2673548"/>
            <a:chExt cx="492443" cy="461665"/>
          </a:xfrm>
        </p:grpSpPr>
        <p:sp>
          <p:nvSpPr>
            <p:cNvPr id="42" name="円/楕円 37">
              <a:extLst>
                <a:ext uri="{FF2B5EF4-FFF2-40B4-BE49-F238E27FC236}">
                  <a16:creationId xmlns:a16="http://schemas.microsoft.com/office/drawing/2014/main" id="{775CED55-F739-13FF-1ACB-0DDBB85EE5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71446D2-7B17-9A20-86C9-D47B0E8D6584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56A525-E631-BDD1-DF60-41A5EB8F1BEA}"/>
              </a:ext>
            </a:extLst>
          </p:cNvPr>
          <p:cNvSpPr txBox="1"/>
          <p:nvPr/>
        </p:nvSpPr>
        <p:spPr>
          <a:xfrm>
            <a:off x="550800" y="1882800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　　「　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3236D3D4-4F73-507A-1DDD-9C5E34914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625" y="2553919"/>
            <a:ext cx="234277" cy="2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0BE5D6F-65D5-E61C-BE92-811D32BC6F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26" t="24539" r="54311" b="4971"/>
          <a:stretch/>
        </p:blipFill>
        <p:spPr>
          <a:xfrm>
            <a:off x="3721886" y="2708920"/>
            <a:ext cx="1714210" cy="3501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図 31" descr="テキスト&#10;&#10;自動的に生成された説明">
            <a:extLst>
              <a:ext uri="{FF2B5EF4-FFF2-40B4-BE49-F238E27FC236}">
                <a16:creationId xmlns:a16="http://schemas.microsoft.com/office/drawing/2014/main" id="{46C36059-B5C0-2F54-59E9-59D0D66788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60" b="6086"/>
          <a:stretch/>
        </p:blipFill>
        <p:spPr>
          <a:xfrm>
            <a:off x="6407539" y="2708920"/>
            <a:ext cx="1782799" cy="3295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 descr="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559B5D4A-2BC3-B8EA-C231-97BADFC1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68" b="4518"/>
          <a:stretch/>
        </p:blipFill>
        <p:spPr>
          <a:xfrm>
            <a:off x="812794" y="2714286"/>
            <a:ext cx="1714211" cy="329512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559871-771E-538A-615D-24E3D12305AF}"/>
              </a:ext>
            </a:extLst>
          </p:cNvPr>
          <p:cNvSpPr txBox="1"/>
          <p:nvPr/>
        </p:nvSpPr>
        <p:spPr>
          <a:xfrm>
            <a:off x="425464" y="1661707"/>
            <a:ext cx="24523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マイナポータル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「　　　」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を押す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F2627D2-90AA-D505-A7A8-4142049B9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869" y="2034489"/>
            <a:ext cx="458343" cy="461665"/>
          </a:xfrm>
          <a:prstGeom prst="rect">
            <a:avLst/>
          </a:prstGeom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6919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マイナポータルにログイン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8CBEAF1-BBB8-4A67-B752-96484AD5D339}"/>
              </a:ext>
            </a:extLst>
          </p:cNvPr>
          <p:cNvSpPr/>
          <p:nvPr/>
        </p:nvSpPr>
        <p:spPr>
          <a:xfrm>
            <a:off x="3721886" y="4550325"/>
            <a:ext cx="1714210" cy="3705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図形グループ 2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7312214" y="3518856"/>
            <a:ext cx="492444" cy="461665"/>
            <a:chOff x="7516280" y="2673548"/>
            <a:chExt cx="492444" cy="461665"/>
          </a:xfrm>
        </p:grpSpPr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30" name="図 29" descr="スマートフォンを使っているマイナちゃんのイラスト">
            <a:extLst>
              <a:ext uri="{FF2B5EF4-FFF2-40B4-BE49-F238E27FC236}">
                <a16:creationId xmlns:a16="http://schemas.microsoft.com/office/drawing/2014/main" id="{50E528C6-2652-4147-B2DC-D6344A5CE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9630" y="224898"/>
            <a:ext cx="579306" cy="1033663"/>
          </a:xfrm>
          <a:prstGeom prst="rect">
            <a:avLst/>
          </a:prstGeom>
        </p:spPr>
      </p:pic>
      <p:grpSp>
        <p:nvGrpSpPr>
          <p:cNvPr id="70" name="図形グループ 6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581664" y="4119463"/>
            <a:ext cx="492443" cy="461665"/>
            <a:chOff x="7516281" y="2673548"/>
            <a:chExt cx="492443" cy="461665"/>
          </a:xfrm>
        </p:grpSpPr>
        <p:sp>
          <p:nvSpPr>
            <p:cNvPr id="71" name="円/楕円 7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177409-606F-9CE6-BB45-FB63FC33807A}"/>
              </a:ext>
            </a:extLst>
          </p:cNvPr>
          <p:cNvSpPr txBox="1"/>
          <p:nvPr/>
        </p:nvSpPr>
        <p:spPr>
          <a:xfrm>
            <a:off x="3008554" y="1661707"/>
            <a:ext cx="25484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「登録・ログイン</a:t>
            </a:r>
            <a:r>
              <a:rPr lang="ja-JP" altLang="en-US" sz="1800" b="1" spc="-750" dirty="0">
                <a:latin typeface="Meiryo" charset="-128"/>
                <a:ea typeface="Meiryo" charset="-128"/>
                <a:cs typeface="Meiryo" charset="-128"/>
              </a:rPr>
              <a:t>」　</a:t>
            </a:r>
            <a:endParaRPr lang="en-US" altLang="ja-JP" sz="1800" b="1" spc="-750" dirty="0">
              <a:latin typeface="Meiryo" charset="-128"/>
              <a:ea typeface="Meiryo" charset="-128"/>
              <a:cs typeface="Meiryo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-7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を押す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3C7D4C-DB87-017E-7774-C65E4D26BEDD}"/>
              </a:ext>
            </a:extLst>
          </p:cNvPr>
          <p:cNvSpPr txBox="1"/>
          <p:nvPr/>
        </p:nvSpPr>
        <p:spPr>
          <a:xfrm>
            <a:off x="5940151" y="1661707"/>
            <a:ext cx="2865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800" b="1" dirty="0">
                <a:latin typeface="Meiryo" charset="-128"/>
                <a:ea typeface="Meiryo" charset="-128"/>
              </a:rPr>
              <a:t>画面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に触れた状態で、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　下から上に指を動かし　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ます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C5212A7-994F-0D74-1461-4BC0D350E6EB}"/>
              </a:ext>
            </a:extLst>
          </p:cNvPr>
          <p:cNvSpPr/>
          <p:nvPr/>
        </p:nvSpPr>
        <p:spPr>
          <a:xfrm>
            <a:off x="1156664" y="3530625"/>
            <a:ext cx="37027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389889D-D29C-82AB-15B1-FFE7A4528B00}"/>
              </a:ext>
            </a:extLst>
          </p:cNvPr>
          <p:cNvGrpSpPr/>
          <p:nvPr/>
        </p:nvGrpSpPr>
        <p:grpSpPr>
          <a:xfrm>
            <a:off x="738508" y="3429000"/>
            <a:ext cx="492443" cy="461665"/>
            <a:chOff x="-1073078" y="3856872"/>
            <a:chExt cx="492443" cy="461665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6915C5F6-312A-1035-C029-27BCBBBE65AA}"/>
                </a:ext>
              </a:extLst>
            </p:cNvPr>
            <p:cNvSpPr/>
            <p:nvPr/>
          </p:nvSpPr>
          <p:spPr>
            <a:xfrm>
              <a:off x="-933998" y="3925724"/>
              <a:ext cx="214281" cy="2518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-1073078" y="3856872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5" name="上矢印 54">
            <a:extLst>
              <a:ext uri="{FF2B5EF4-FFF2-40B4-BE49-F238E27FC236}">
                <a16:creationId xmlns:a16="http://schemas.microsoft.com/office/drawing/2014/main" id="{8A6DFE3B-07B8-4996-7E29-3AB8ADB70175}"/>
              </a:ext>
            </a:extLst>
          </p:cNvPr>
          <p:cNvSpPr>
            <a:spLocks noChangeAspect="1"/>
          </p:cNvSpPr>
          <p:nvPr/>
        </p:nvSpPr>
        <p:spPr>
          <a:xfrm>
            <a:off x="7558436" y="3749689"/>
            <a:ext cx="631902" cy="1811843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17F00C8-383B-73CC-35CA-32CDA4B4ABE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68919" y="5119590"/>
            <a:ext cx="473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9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C26FDC-3C8B-048E-7A7C-B6D9879833E8}"/>
              </a:ext>
            </a:extLst>
          </p:cNvPr>
          <p:cNvSpPr txBox="1"/>
          <p:nvPr/>
        </p:nvSpPr>
        <p:spPr>
          <a:xfrm>
            <a:off x="2649546" y="3125822"/>
            <a:ext cx="2907360" cy="1648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※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マイナンバーカードを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市区町村の窓口で受け取った際に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利用者証明用電子証明書に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設定した数字</a:t>
            </a: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4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桁のパスワード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※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パスワードは、</a:t>
            </a:r>
            <a:endParaRPr lang="en-US" altLang="ja-JP" sz="14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3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回連続して間違えると</a:t>
            </a:r>
            <a:endParaRPr lang="en-US" altLang="ja-JP" sz="14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ロックがかかるので</a:t>
            </a:r>
            <a:endParaRPr lang="en-US" altLang="ja-JP" sz="14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ご注意ください</a:t>
            </a:r>
            <a:endParaRPr kumimoji="1" lang="ja-JP" altLang="en-US" sz="1400" dirty="0"/>
          </a:p>
        </p:txBody>
      </p:sp>
      <p:pic>
        <p:nvPicPr>
          <p:cNvPr id="13" name="図 1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17BDA48-3962-C5E0-2AC7-BE3665DFC5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86" b="5310"/>
          <a:stretch/>
        </p:blipFill>
        <p:spPr>
          <a:xfrm>
            <a:off x="7360982" y="2850631"/>
            <a:ext cx="1464431" cy="2738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図 1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534D903-A5D0-E616-4292-690151DD8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86" b="5310"/>
          <a:stretch/>
        </p:blipFill>
        <p:spPr>
          <a:xfrm>
            <a:off x="5664466" y="2850631"/>
            <a:ext cx="1464431" cy="2738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8F28908E-66ED-18C6-9060-53E90DCA6D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17" b="6101"/>
          <a:stretch/>
        </p:blipFill>
        <p:spPr>
          <a:xfrm>
            <a:off x="859743" y="2957420"/>
            <a:ext cx="1682243" cy="310668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オブジェクト 8" hidden="1">
            <a:extLst>
              <a:ext uri="{FF2B5EF4-FFF2-40B4-BE49-F238E27FC236}">
                <a16:creationId xmlns:a16="http://schemas.microsoft.com/office/drawing/2014/main" id="{5740E3A7-FEB0-46B0-933C-164BA4C08EE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67262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9" name="オブジェクト 8" hidden="1">
                        <a:extLst>
                          <a:ext uri="{FF2B5EF4-FFF2-40B4-BE49-F238E27FC236}">
                            <a16:creationId xmlns:a16="http://schemas.microsoft.com/office/drawing/2014/main" id="{5740E3A7-FEB0-46B0-933C-164BA4C08E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マイナポータルにログイン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72574FA4-1AE5-4A80-A738-AAB6EBF4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472" y="1412776"/>
            <a:ext cx="8280000" cy="396000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マイナンバーカードの</a:t>
            </a:r>
            <a:r>
              <a:rPr lang="ja-JP" altLang="en-US" dirty="0">
                <a:solidFill>
                  <a:srgbClr val="0070C0"/>
                </a:solidFill>
              </a:rPr>
              <a:t>利用者証明用電子証明書</a:t>
            </a:r>
            <a:r>
              <a:rPr lang="en-US" altLang="ja-JP" baseline="30000" dirty="0"/>
              <a:t>※</a:t>
            </a:r>
            <a:r>
              <a:rPr lang="ja-JP" altLang="en-US" dirty="0"/>
              <a:t>の認証です。</a:t>
            </a:r>
          </a:p>
          <a:p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69CA66F-7794-4F98-90C3-C61E327239FD}"/>
              </a:ext>
            </a:extLst>
          </p:cNvPr>
          <p:cNvSpPr txBox="1"/>
          <p:nvPr/>
        </p:nvSpPr>
        <p:spPr>
          <a:xfrm>
            <a:off x="6694115" y="5745450"/>
            <a:ext cx="95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　　　　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カードの読取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機種毎のカードの位置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99FFD4D-35A5-41DA-93FF-1BD214541C3B}"/>
              </a:ext>
            </a:extLst>
          </p:cNvPr>
          <p:cNvSpPr txBox="1"/>
          <p:nvPr/>
        </p:nvSpPr>
        <p:spPr>
          <a:xfrm>
            <a:off x="5636868" y="5549170"/>
            <a:ext cx="109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android</a:t>
            </a:r>
          </a:p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4" name="図 33" descr="iPhone機種のマイナンバーカード読み取りのQRコード">
            <a:extLst>
              <a:ext uri="{FF2B5EF4-FFF2-40B4-BE49-F238E27FC236}">
                <a16:creationId xmlns:a16="http://schemas.microsoft.com/office/drawing/2014/main" id="{C9C24D76-765C-4C1D-970E-307D670B69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6066" y="5844151"/>
            <a:ext cx="600442" cy="600442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7946960-53ED-4E08-AE24-CAB7A88900BA}"/>
              </a:ext>
            </a:extLst>
          </p:cNvPr>
          <p:cNvSpPr txBox="1"/>
          <p:nvPr/>
        </p:nvSpPr>
        <p:spPr>
          <a:xfrm>
            <a:off x="7812360" y="5687222"/>
            <a:ext cx="950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iPhone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6B1E889F-35C0-4BB5-B1A8-92AF22BE9159}"/>
              </a:ext>
            </a:extLst>
          </p:cNvPr>
          <p:cNvSpPr/>
          <p:nvPr/>
        </p:nvSpPr>
        <p:spPr>
          <a:xfrm>
            <a:off x="7568467" y="6064101"/>
            <a:ext cx="160018" cy="133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404EA7BE-9EA5-4BE9-B6DF-2843F5F6A2D6}"/>
              </a:ext>
            </a:extLst>
          </p:cNvPr>
          <p:cNvSpPr/>
          <p:nvPr/>
        </p:nvSpPr>
        <p:spPr>
          <a:xfrm>
            <a:off x="6535964" y="6064102"/>
            <a:ext cx="172064" cy="1332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962CB7-FD51-4AA5-AF9C-8624CEFA1D50}"/>
              </a:ext>
            </a:extLst>
          </p:cNvPr>
          <p:cNvSpPr txBox="1"/>
          <p:nvPr/>
        </p:nvSpPr>
        <p:spPr>
          <a:xfrm>
            <a:off x="2644342" y="4797152"/>
            <a:ext cx="2499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kumimoji="1"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パスワードは</a:t>
            </a:r>
            <a:endParaRPr kumimoji="1"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ご自身で入力してください。</a:t>
            </a:r>
            <a:endParaRPr kumimoji="1"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代理の方による入力は</a:t>
            </a:r>
            <a:endParaRPr kumimoji="1"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行わない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でください。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0EF3C28-0F1C-4B73-BCD9-41834E5BB283}"/>
              </a:ext>
            </a:extLst>
          </p:cNvPr>
          <p:cNvSpPr/>
          <p:nvPr/>
        </p:nvSpPr>
        <p:spPr>
          <a:xfrm>
            <a:off x="856117" y="4532381"/>
            <a:ext cx="1699657" cy="32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4A81D2B-7329-4B2F-A3F8-F3C567E2A1CC}"/>
              </a:ext>
            </a:extLst>
          </p:cNvPr>
          <p:cNvSpPr/>
          <p:nvPr/>
        </p:nvSpPr>
        <p:spPr>
          <a:xfrm>
            <a:off x="848153" y="5607886"/>
            <a:ext cx="1699657" cy="32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D0C951-51F9-4086-833F-DD05847985A6}"/>
              </a:ext>
            </a:extLst>
          </p:cNvPr>
          <p:cNvSpPr txBox="1"/>
          <p:nvPr/>
        </p:nvSpPr>
        <p:spPr>
          <a:xfrm>
            <a:off x="1595493" y="1738582"/>
            <a:ext cx="776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000" b="1" dirty="0">
                <a:solidFill>
                  <a:srgbClr val="0070C0"/>
                </a:solidFill>
                <a:latin typeface="Meiryo" charset="-128"/>
                <a:ea typeface="Meiryo" charset="-128"/>
                <a:cs typeface="Meiryo" charset="-128"/>
              </a:rPr>
              <a:t>利用者証明用電子証明書</a:t>
            </a:r>
            <a:r>
              <a:rPr kumimoji="1" lang="ja-JP" altLang="en-US" sz="1000" b="1" dirty="0">
                <a:latin typeface="Meiryo" charset="-128"/>
                <a:ea typeface="Meiryo" charset="-128"/>
                <a:cs typeface="Meiryo" charset="-128"/>
              </a:rPr>
              <a:t>は、マイナンバーカードに搭載されている、インターネットのウェブサイト等にログインする際に</a:t>
            </a:r>
            <a:endParaRPr kumimoji="1" lang="en-US" altLang="ja-JP" sz="1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1000" b="1" dirty="0">
                <a:latin typeface="Meiryo" charset="-128"/>
                <a:ea typeface="Meiryo" charset="-128"/>
                <a:cs typeface="Meiryo" charset="-128"/>
              </a:rPr>
              <a:t>利用する電子証明書です。「ログインした者が、利用者本人であること」を証明することができます。</a:t>
            </a:r>
          </a:p>
        </p:txBody>
      </p:sp>
      <p:grpSp>
        <p:nvGrpSpPr>
          <p:cNvPr id="46" name="図形グループ 4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556906" y="2850631"/>
            <a:ext cx="492443" cy="461665"/>
            <a:chOff x="7516281" y="2673548"/>
            <a:chExt cx="492443" cy="461665"/>
          </a:xfrm>
        </p:grpSpPr>
        <p:sp>
          <p:nvSpPr>
            <p:cNvPr id="48" name="円/楕円 4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0" name="図形グループ 4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10284" y="4170817"/>
            <a:ext cx="492443" cy="461665"/>
            <a:chOff x="7516281" y="2673548"/>
            <a:chExt cx="492443" cy="461665"/>
          </a:xfrm>
        </p:grpSpPr>
        <p:sp>
          <p:nvSpPr>
            <p:cNvPr id="51" name="円/楕円 5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26" name="図 25" descr="Android機種のマイナンバーカード読み取りのQRコード">
            <a:extLst>
              <a:ext uri="{FF2B5EF4-FFF2-40B4-BE49-F238E27FC236}">
                <a16:creationId xmlns:a16="http://schemas.microsoft.com/office/drawing/2014/main" id="{58A1E85B-1ECC-42A7-A507-25193BA8C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20" y="5856184"/>
            <a:ext cx="562432" cy="56243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D02A5E-1A0E-BDD2-72DE-DE78FF6EE241}"/>
              </a:ext>
            </a:extLst>
          </p:cNvPr>
          <p:cNvSpPr txBox="1"/>
          <p:nvPr/>
        </p:nvSpPr>
        <p:spPr>
          <a:xfrm>
            <a:off x="323528" y="2204864"/>
            <a:ext cx="3808942" cy="679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1400" b="1" dirty="0">
                <a:solidFill>
                  <a:srgbClr val="0070C0"/>
                </a:solidFill>
                <a:latin typeface="Meiryo" charset="-128"/>
                <a:ea typeface="Meiryo" charset="-128"/>
                <a:cs typeface="Meiryo" charset="-128"/>
              </a:rPr>
              <a:t>利用者証明用電子証明書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lnSpc>
                <a:spcPct val="90000"/>
              </a:lnSpc>
            </a:pP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　　パスワー</a:t>
            </a:r>
            <a:r>
              <a:rPr lang="ja-JP" altLang="en-US" sz="1400" b="1" spc="-1000" dirty="0">
                <a:latin typeface="Meiryo" charset="-128"/>
                <a:ea typeface="Meiryo" charset="-128"/>
                <a:cs typeface="Meiryo" charset="-128"/>
              </a:rPr>
              <a:t>ド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（数字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4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ケタ</a:t>
            </a:r>
            <a:r>
              <a:rPr lang="ja-JP" altLang="en-US" sz="1400" b="1" spc="-10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を入力</a:t>
            </a: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0BDD2BE-7BDA-3DB5-D989-E22EA42F09E4}"/>
              </a:ext>
            </a:extLst>
          </p:cNvPr>
          <p:cNvSpPr txBox="1"/>
          <p:nvPr/>
        </p:nvSpPr>
        <p:spPr>
          <a:xfrm>
            <a:off x="5299562" y="2204864"/>
            <a:ext cx="3808942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マイナンバーカードをスマートフォン裏面に</a:t>
            </a:r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lnSpc>
                <a:spcPct val="90000"/>
              </a:lnSpc>
            </a:pP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　　密着させてください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D484546-1128-9850-B629-F1B81C5C7FAA}"/>
              </a:ext>
            </a:extLst>
          </p:cNvPr>
          <p:cNvCxnSpPr>
            <a:cxnSpLocks/>
          </p:cNvCxnSpPr>
          <p:nvPr/>
        </p:nvCxnSpPr>
        <p:spPr>
          <a:xfrm>
            <a:off x="7068697" y="4309911"/>
            <a:ext cx="31161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図形グループ 49">
            <a:extLst>
              <a:ext uri="{FF2B5EF4-FFF2-40B4-BE49-F238E27FC236}">
                <a16:creationId xmlns:a16="http://schemas.microsoft.com/office/drawing/2014/main" id="{24403847-60DA-A2A3-A9DF-8F71D0F6D148}"/>
              </a:ext>
            </a:extLst>
          </p:cNvPr>
          <p:cNvGrpSpPr/>
          <p:nvPr/>
        </p:nvGrpSpPr>
        <p:grpSpPr>
          <a:xfrm>
            <a:off x="650401" y="5225557"/>
            <a:ext cx="492443" cy="461665"/>
            <a:chOff x="7516281" y="2673548"/>
            <a:chExt cx="492443" cy="461665"/>
          </a:xfrm>
        </p:grpSpPr>
        <p:sp>
          <p:nvSpPr>
            <p:cNvPr id="18" name="円/楕円 50">
              <a:extLst>
                <a:ext uri="{FF2B5EF4-FFF2-40B4-BE49-F238E27FC236}">
                  <a16:creationId xmlns:a16="http://schemas.microsoft.com/office/drawing/2014/main" id="{20400ABE-8831-8757-1A9D-10E839CA2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418CC7C-9DC3-32B4-8C38-788FF1E9A10C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8" name="図形グループ 25">
            <a:extLst>
              <a:ext uri="{FF2B5EF4-FFF2-40B4-BE49-F238E27FC236}">
                <a16:creationId xmlns:a16="http://schemas.microsoft.com/office/drawing/2014/main" id="{BE0F43DD-7FD4-9C9A-ACCE-FB04F23234D7}"/>
              </a:ext>
            </a:extLst>
          </p:cNvPr>
          <p:cNvGrpSpPr/>
          <p:nvPr/>
        </p:nvGrpSpPr>
        <p:grpSpPr>
          <a:xfrm>
            <a:off x="7195810" y="2846386"/>
            <a:ext cx="492444" cy="461665"/>
            <a:chOff x="7516280" y="2673548"/>
            <a:chExt cx="492444" cy="461665"/>
          </a:xfrm>
        </p:grpSpPr>
        <p:sp>
          <p:nvSpPr>
            <p:cNvPr id="21" name="円/楕円 26">
              <a:extLst>
                <a:ext uri="{FF2B5EF4-FFF2-40B4-BE49-F238E27FC236}">
                  <a16:creationId xmlns:a16="http://schemas.microsoft.com/office/drawing/2014/main" id="{1238E4E6-A649-1749-D655-723AE05AC7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5D0AC35F-70F2-8730-8A4D-A8E19E15F095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8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178EE258-20B2-FC7B-5766-39845D0B3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" t="11523" r="-310" b="10097"/>
          <a:stretch/>
        </p:blipFill>
        <p:spPr>
          <a:xfrm>
            <a:off x="816170" y="2738925"/>
            <a:ext cx="1912539" cy="3257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CB0AD28-1913-C311-BFF9-AB2FCFC35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52" b="8608"/>
          <a:stretch/>
        </p:blipFill>
        <p:spPr>
          <a:xfrm>
            <a:off x="6406627" y="2708920"/>
            <a:ext cx="1933033" cy="3265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図 16" descr="テキスト, 手紙&#10;&#10;自動的に生成された説明">
            <a:extLst>
              <a:ext uri="{FF2B5EF4-FFF2-40B4-BE49-F238E27FC236}">
                <a16:creationId xmlns:a16="http://schemas.microsoft.com/office/drawing/2014/main" id="{2BD12256-0C4D-EBB3-9890-86C9EB12F5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37" b="9715"/>
          <a:stretch/>
        </p:blipFill>
        <p:spPr>
          <a:xfrm>
            <a:off x="3721886" y="2708920"/>
            <a:ext cx="1915915" cy="3265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00567B5-D2C5-3957-7436-A8D801AF5F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537" b="9715"/>
          <a:stretch/>
        </p:blipFill>
        <p:spPr>
          <a:xfrm>
            <a:off x="812794" y="2738925"/>
            <a:ext cx="1915915" cy="326511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6919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マイナポータルにログイン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8CBEAF1-BBB8-4A67-B752-96484AD5D339}"/>
              </a:ext>
            </a:extLst>
          </p:cNvPr>
          <p:cNvSpPr/>
          <p:nvPr/>
        </p:nvSpPr>
        <p:spPr>
          <a:xfrm>
            <a:off x="3711018" y="4079874"/>
            <a:ext cx="1915915" cy="136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図形グループ 2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156176" y="3933056"/>
            <a:ext cx="492444" cy="461665"/>
            <a:chOff x="7516280" y="2673548"/>
            <a:chExt cx="492444" cy="461665"/>
          </a:xfrm>
        </p:grpSpPr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30" name="図 29" descr="スマートフォンを使っているマイナちゃんのイラスト">
            <a:extLst>
              <a:ext uri="{FF2B5EF4-FFF2-40B4-BE49-F238E27FC236}">
                <a16:creationId xmlns:a16="http://schemas.microsoft.com/office/drawing/2014/main" id="{50E528C6-2652-4147-B2DC-D6344A5CE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9630" y="224898"/>
            <a:ext cx="579306" cy="1033663"/>
          </a:xfrm>
          <a:prstGeom prst="rect">
            <a:avLst/>
          </a:prstGeom>
        </p:spPr>
      </p:pic>
      <p:grpSp>
        <p:nvGrpSpPr>
          <p:cNvPr id="70" name="図形グループ 6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419872" y="3717032"/>
            <a:ext cx="492443" cy="461665"/>
            <a:chOff x="7516281" y="2673548"/>
            <a:chExt cx="492443" cy="461665"/>
          </a:xfrm>
        </p:grpSpPr>
        <p:sp>
          <p:nvSpPr>
            <p:cNvPr id="71" name="円/楕円 7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C5212A7-994F-0D74-1461-4BC0D350E6EB}"/>
              </a:ext>
            </a:extLst>
          </p:cNvPr>
          <p:cNvSpPr/>
          <p:nvPr/>
        </p:nvSpPr>
        <p:spPr>
          <a:xfrm>
            <a:off x="947465" y="4490132"/>
            <a:ext cx="16386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389889D-D29C-82AB-15B1-FFE7A4528B00}"/>
              </a:ext>
            </a:extLst>
          </p:cNvPr>
          <p:cNvGrpSpPr/>
          <p:nvPr/>
        </p:nvGrpSpPr>
        <p:grpSpPr>
          <a:xfrm>
            <a:off x="738508" y="4149080"/>
            <a:ext cx="492443" cy="461665"/>
            <a:chOff x="-1073078" y="3856872"/>
            <a:chExt cx="492443" cy="461665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6915C5F6-312A-1035-C029-27BCBBBE65AA}"/>
                </a:ext>
              </a:extLst>
            </p:cNvPr>
            <p:cNvSpPr/>
            <p:nvPr/>
          </p:nvSpPr>
          <p:spPr>
            <a:xfrm>
              <a:off x="-933998" y="3925724"/>
              <a:ext cx="214281" cy="2518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-1073078" y="3856872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9" name="字幕 6">
            <a:extLst>
              <a:ext uri="{FF2B5EF4-FFF2-40B4-BE49-F238E27FC236}">
                <a16:creationId xmlns:a16="http://schemas.microsoft.com/office/drawing/2014/main" id="{E26FF358-3377-D470-D21E-045F179D8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396000"/>
          </a:xfrm>
        </p:spPr>
        <p:txBody>
          <a:bodyPr>
            <a:normAutofit lnSpcReduction="10000"/>
          </a:bodyPr>
          <a:lstStyle/>
          <a:p>
            <a:r>
              <a:rPr lang="ja-JP" altLang="en-US" dirty="0"/>
              <a:t>はじめてログインする方です。利用者登録が必要です。</a:t>
            </a:r>
          </a:p>
          <a:p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8E0E8E9-03DC-2AB8-ABCD-A2FA7FFE77BD}"/>
              </a:ext>
            </a:extLst>
          </p:cNvPr>
          <p:cNvSpPr txBox="1"/>
          <p:nvPr/>
        </p:nvSpPr>
        <p:spPr>
          <a:xfrm>
            <a:off x="457799" y="1855133"/>
            <a:ext cx="2499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8775" indent="-358775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「利用者登録へ進む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spc="-750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　　　　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5D084FA-941A-FE24-3E79-18D57041D7EF}"/>
              </a:ext>
            </a:extLst>
          </p:cNvPr>
          <p:cNvSpPr txBox="1"/>
          <p:nvPr/>
        </p:nvSpPr>
        <p:spPr>
          <a:xfrm>
            <a:off x="3473423" y="1815809"/>
            <a:ext cx="2294218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8775" indent="-358775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「メール通知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と、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「メールアドレス」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 を入力する</a:t>
            </a:r>
            <a:endParaRPr lang="en-US" altLang="ja-JP" sz="1600" b="1" spc="-75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02D250E-5EE5-31B1-89DA-B9726EBCF299}"/>
              </a:ext>
            </a:extLst>
          </p:cNvPr>
          <p:cNvSpPr txBox="1"/>
          <p:nvPr/>
        </p:nvSpPr>
        <p:spPr>
          <a:xfrm>
            <a:off x="6091366" y="1828884"/>
            <a:ext cx="2707305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規約などの同意に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チェックを入れて「確認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コードを送信」を押す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090D1C7-B78A-672C-7ACD-D3152DD4A1DB}"/>
              </a:ext>
            </a:extLst>
          </p:cNvPr>
          <p:cNvSpPr/>
          <p:nvPr/>
        </p:nvSpPr>
        <p:spPr>
          <a:xfrm>
            <a:off x="6414264" y="4284924"/>
            <a:ext cx="1915915" cy="136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285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091DBE13-A510-7360-3FC1-DFCF251AD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56" b="10995"/>
          <a:stretch/>
        </p:blipFill>
        <p:spPr>
          <a:xfrm>
            <a:off x="6419327" y="2721620"/>
            <a:ext cx="1910071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69CEE97-EC6F-C471-D377-4EB9C2AE5A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85" b="9348"/>
          <a:stretch/>
        </p:blipFill>
        <p:spPr>
          <a:xfrm>
            <a:off x="3721887" y="2708920"/>
            <a:ext cx="1904952" cy="3295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2A2E9C3-15B1-18C1-ADC2-FF7919D1FB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" t="11523" r="-310" b="10097"/>
          <a:stretch/>
        </p:blipFill>
        <p:spPr>
          <a:xfrm>
            <a:off x="827026" y="2742780"/>
            <a:ext cx="1914928" cy="326126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6919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マイナポータルにログイン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8CBEAF1-BBB8-4A67-B752-96484AD5D339}"/>
              </a:ext>
            </a:extLst>
          </p:cNvPr>
          <p:cNvSpPr/>
          <p:nvPr/>
        </p:nvSpPr>
        <p:spPr>
          <a:xfrm>
            <a:off x="3711018" y="5057884"/>
            <a:ext cx="1915915" cy="366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図形グループ 2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167789" y="3645024"/>
            <a:ext cx="492443" cy="461665"/>
            <a:chOff x="7516281" y="2673548"/>
            <a:chExt cx="492443" cy="461665"/>
          </a:xfrm>
        </p:grpSpPr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30" name="図 29" descr="スマートフォンを使っているマイナちゃんのイラスト">
            <a:extLst>
              <a:ext uri="{FF2B5EF4-FFF2-40B4-BE49-F238E27FC236}">
                <a16:creationId xmlns:a16="http://schemas.microsoft.com/office/drawing/2014/main" id="{50E528C6-2652-4147-B2DC-D6344A5CE1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9630" y="224898"/>
            <a:ext cx="579306" cy="1033663"/>
          </a:xfrm>
          <a:prstGeom prst="rect">
            <a:avLst/>
          </a:prstGeom>
        </p:spPr>
      </p:pic>
      <p:grpSp>
        <p:nvGrpSpPr>
          <p:cNvPr id="70" name="図形グループ 6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377803" y="4734439"/>
            <a:ext cx="492443" cy="461665"/>
            <a:chOff x="7516281" y="2673548"/>
            <a:chExt cx="492443" cy="461665"/>
          </a:xfrm>
        </p:grpSpPr>
        <p:sp>
          <p:nvSpPr>
            <p:cNvPr id="71" name="円/楕円 7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C5212A7-994F-0D74-1461-4BC0D350E6EB}"/>
              </a:ext>
            </a:extLst>
          </p:cNvPr>
          <p:cNvSpPr/>
          <p:nvPr/>
        </p:nvSpPr>
        <p:spPr>
          <a:xfrm>
            <a:off x="827026" y="3861048"/>
            <a:ext cx="191492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389889D-D29C-82AB-15B1-FFE7A4528B00}"/>
              </a:ext>
            </a:extLst>
          </p:cNvPr>
          <p:cNvGrpSpPr/>
          <p:nvPr/>
        </p:nvGrpSpPr>
        <p:grpSpPr>
          <a:xfrm>
            <a:off x="585139" y="3511861"/>
            <a:ext cx="492443" cy="461665"/>
            <a:chOff x="-1073078" y="3856872"/>
            <a:chExt cx="492443" cy="461665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6915C5F6-312A-1035-C029-27BCBBBE65AA}"/>
                </a:ext>
              </a:extLst>
            </p:cNvPr>
            <p:cNvSpPr/>
            <p:nvPr/>
          </p:nvSpPr>
          <p:spPr>
            <a:xfrm>
              <a:off x="-933998" y="3925724"/>
              <a:ext cx="214281" cy="2518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-1073078" y="3856872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9" name="字幕 6">
            <a:extLst>
              <a:ext uri="{FF2B5EF4-FFF2-40B4-BE49-F238E27FC236}">
                <a16:creationId xmlns:a16="http://schemas.microsoft.com/office/drawing/2014/main" id="{E26FF358-3377-D470-D21E-045F179D8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396000"/>
          </a:xfrm>
        </p:spPr>
        <p:txBody>
          <a:bodyPr>
            <a:normAutofit lnSpcReduction="10000"/>
          </a:bodyPr>
          <a:lstStyle/>
          <a:p>
            <a:r>
              <a:rPr lang="ja-JP" altLang="en-US" dirty="0"/>
              <a:t>はじめてログインする方です。利用者登録が必要です。</a:t>
            </a:r>
          </a:p>
          <a:p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8E0E8E9-03DC-2AB8-ABCD-A2FA7FFE77BD}"/>
              </a:ext>
            </a:extLst>
          </p:cNvPr>
          <p:cNvSpPr txBox="1"/>
          <p:nvPr/>
        </p:nvSpPr>
        <p:spPr>
          <a:xfrm>
            <a:off x="457799" y="1855133"/>
            <a:ext cx="239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8775" indent="-358775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確認コードを入力し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「次へ」を押す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5D084FA-941A-FE24-3E79-18D57041D7EF}"/>
              </a:ext>
            </a:extLst>
          </p:cNvPr>
          <p:cNvSpPr txBox="1"/>
          <p:nvPr/>
        </p:nvSpPr>
        <p:spPr>
          <a:xfrm>
            <a:off x="3419872" y="1815809"/>
            <a:ext cx="2185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8775" indent="-358775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登録内容を確認し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「登録」を押す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02D250E-5EE5-31B1-89DA-B9726EBCF299}"/>
              </a:ext>
            </a:extLst>
          </p:cNvPr>
          <p:cNvSpPr txBox="1"/>
          <p:nvPr/>
        </p:nvSpPr>
        <p:spPr>
          <a:xfrm>
            <a:off x="6091366" y="1828884"/>
            <a:ext cx="270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9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下記画面が表示されれば完了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090D1C7-B78A-672C-7ACD-D3152DD4A1DB}"/>
              </a:ext>
            </a:extLst>
          </p:cNvPr>
          <p:cNvSpPr/>
          <p:nvPr/>
        </p:nvSpPr>
        <p:spPr>
          <a:xfrm>
            <a:off x="6414264" y="4005064"/>
            <a:ext cx="1915915" cy="450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6B6447-3E46-613F-52BA-4F950751829C}"/>
              </a:ext>
            </a:extLst>
          </p:cNvPr>
          <p:cNvSpPr/>
          <p:nvPr/>
        </p:nvSpPr>
        <p:spPr>
          <a:xfrm>
            <a:off x="831361" y="5089627"/>
            <a:ext cx="191492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91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6750566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マイナポータルに関する確認サイト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71210" y="1407095"/>
            <a:ext cx="6919080" cy="1655762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マイナポータルを利用するための、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スマートフォン機種</a:t>
            </a:r>
            <a:r>
              <a:rPr lang="ja-JP" altLang="en-US" spc="-1000" dirty="0"/>
              <a:t>、</a:t>
            </a:r>
            <a:r>
              <a:rPr lang="ja-JP" altLang="en-US" dirty="0"/>
              <a:t>ＩＣカードリーダーなど</a:t>
            </a:r>
            <a:r>
              <a:rPr lang="ja-JP" altLang="en-US" spc="-1000" dirty="0"/>
              <a:t>、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動作環境や操作方法</a:t>
            </a:r>
            <a:r>
              <a:rPr lang="ja-JP" altLang="en-US" spc="-1000" dirty="0"/>
              <a:t>、</a:t>
            </a:r>
            <a:r>
              <a:rPr lang="ja-JP" altLang="en-US" dirty="0"/>
              <a:t>またマイナポータルの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最新情報などは</a:t>
            </a:r>
            <a:r>
              <a:rPr lang="ja-JP" altLang="en-US" spc="-1000" dirty="0"/>
              <a:t>、</a:t>
            </a:r>
            <a:r>
              <a:rPr lang="ja-JP" altLang="en-US" dirty="0"/>
              <a:t>以下のサイトをご参照ください。</a:t>
            </a:r>
            <a:endParaRPr lang="en-US" altLang="ja-JP" dirty="0"/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ja-JP" altLang="ja-JP" sz="2000" kern="100" dirty="0"/>
              <a:t>マイナポータル対</a:t>
            </a:r>
            <a:r>
              <a:rPr lang="ja-JP" altLang="ja-JP" sz="2000" kern="100" spc="-1000" dirty="0"/>
              <a:t>応</a:t>
            </a:r>
            <a:r>
              <a:rPr lang="ja-JP" altLang="en-US" sz="2000" kern="100" dirty="0"/>
              <a:t>（マイナンバーカード読取対応</a:t>
            </a:r>
            <a:r>
              <a:rPr lang="ja-JP" altLang="en-US" sz="2000" kern="100" spc="-1000" dirty="0"/>
              <a:t>）</a:t>
            </a:r>
            <a:r>
              <a:rPr lang="ja-JP" altLang="en-US" sz="2000" kern="100" dirty="0"/>
              <a:t>の</a:t>
            </a: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ja-JP" sz="2000" kern="100" dirty="0"/>
              <a:t>スマートフォン</a:t>
            </a:r>
            <a:r>
              <a:rPr lang="ja-JP" altLang="en-US" sz="2000" kern="100" dirty="0"/>
              <a:t>の</a:t>
            </a:r>
            <a:r>
              <a:rPr lang="ja-JP" altLang="ja-JP" sz="2000" kern="100" dirty="0"/>
              <a:t>機種一覧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  <a:hlinkClick r:id="rId3"/>
              </a:rPr>
              <a:t>https://faq.myna.go.jp/faq/show/2587</a:t>
            </a:r>
            <a:endParaRPr lang="en-US" altLang="ja-JP" sz="1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ja-JP" altLang="ja-JP" sz="2000" kern="100" dirty="0"/>
              <a:t>マ</a:t>
            </a:r>
            <a:r>
              <a:rPr lang="ja-JP" altLang="en-US" sz="2000" kern="100" dirty="0"/>
              <a:t>イ</a:t>
            </a:r>
            <a:r>
              <a:rPr lang="ja-JP" altLang="ja-JP" sz="2000" kern="100" dirty="0"/>
              <a:t>ナンバーカード</a:t>
            </a:r>
            <a:r>
              <a:rPr lang="ja-JP" altLang="en-US" sz="2000" kern="100" dirty="0"/>
              <a:t>読取</a:t>
            </a:r>
            <a:r>
              <a:rPr lang="ja-JP" altLang="ja-JP" sz="2000" kern="100" dirty="0"/>
              <a:t>対応</a:t>
            </a:r>
            <a:r>
              <a:rPr lang="ja-JP" altLang="en-US" sz="2000" kern="100" dirty="0"/>
              <a:t>の</a:t>
            </a: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ja-JP" sz="2000" kern="100" dirty="0"/>
              <a:t>ＩＣカードリーダ</a:t>
            </a:r>
            <a:r>
              <a:rPr lang="ja-JP" altLang="en-US" sz="2000" kern="100" dirty="0"/>
              <a:t>ーの</a:t>
            </a:r>
            <a:r>
              <a:rPr lang="ja-JP" altLang="ja-JP" sz="2000" kern="100" dirty="0"/>
              <a:t>一覧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ja-JP" sz="1200" dirty="0">
                <a:effectLst/>
                <a:hlinkClick r:id="rId4"/>
              </a:rPr>
              <a:t>https://www.jpki.go.jp/prepare/reader_writer.html</a:t>
            </a:r>
            <a:endParaRPr lang="en-US" altLang="ja-JP" sz="12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1200" kern="1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ja-JP" altLang="ja-JP" sz="2000" kern="100" dirty="0"/>
              <a:t>マイナポータル</a:t>
            </a:r>
            <a:endParaRPr lang="ja-JP" altLang="ja-JP" sz="2000" strike="sngStrike" kern="100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ja-JP" sz="1200" u="sng" kern="100" dirty="0">
                <a:hlinkClick r:id="rId5"/>
              </a:rPr>
              <a:t>https://myna.go.jp/</a:t>
            </a:r>
            <a:endParaRPr lang="ja-JP" altLang="ja-JP" sz="1200" kern="1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2-C</a:t>
            </a:r>
            <a:endParaRPr lang="en-US" sz="3600" dirty="0"/>
          </a:p>
        </p:txBody>
      </p:sp>
      <p:pic>
        <p:nvPicPr>
          <p:cNvPr id="8" name="図 7" descr="マイナポータル対応（マイナンバーカード読取対応）のスマートフォンの機種一覧のQRコード">
            <a:extLst>
              <a:ext uri="{FF2B5EF4-FFF2-40B4-BE49-F238E27FC236}">
                <a16:creationId xmlns:a16="http://schemas.microsoft.com/office/drawing/2014/main" id="{96C2BA6B-372B-4C4B-9CEE-182F10DD4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3" y="3212976"/>
            <a:ext cx="1060854" cy="1060854"/>
          </a:xfrm>
          <a:prstGeom prst="rect">
            <a:avLst/>
          </a:prstGeom>
        </p:spPr>
      </p:pic>
      <p:pic>
        <p:nvPicPr>
          <p:cNvPr id="9" name="図 8" descr="マイナンバーカード読取対応のＩＣカードリーダーの一覧のQRコード">
            <a:extLst>
              <a:ext uri="{FF2B5EF4-FFF2-40B4-BE49-F238E27FC236}">
                <a16:creationId xmlns:a16="http://schemas.microsoft.com/office/drawing/2014/main" id="{8C0B0497-AFFA-44F2-9563-670EADF6A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50" y="4235021"/>
            <a:ext cx="1060854" cy="1060854"/>
          </a:xfrm>
          <a:prstGeom prst="rect">
            <a:avLst/>
          </a:prstGeom>
        </p:spPr>
      </p:pic>
      <p:pic>
        <p:nvPicPr>
          <p:cNvPr id="10" name="図 9" descr="マイナポータル総合サイトのQRコード">
            <a:extLst>
              <a:ext uri="{FF2B5EF4-FFF2-40B4-BE49-F238E27FC236}">
                <a16:creationId xmlns:a16="http://schemas.microsoft.com/office/drawing/2014/main" id="{65CF9E1A-41AB-4C5B-AD69-E050732E4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33975"/>
            <a:ext cx="986985" cy="9869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86EDF5-E5D3-4D00-9D12-5D98D1C909D8}"/>
              </a:ext>
            </a:extLst>
          </p:cNvPr>
          <p:cNvSpPr txBox="1"/>
          <p:nvPr/>
        </p:nvSpPr>
        <p:spPr>
          <a:xfrm>
            <a:off x="1764288" y="6021288"/>
            <a:ext cx="54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indent="-169200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カメラで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QR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コードを読み取ると、該当する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サイトへ接続します</a:t>
            </a:r>
          </a:p>
        </p:txBody>
      </p:sp>
      <p:pic>
        <p:nvPicPr>
          <p:cNvPr id="7" name="図 6" descr="マイナちゃんのイラスト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6"/>
          <a:stretch/>
        </p:blipFill>
        <p:spPr>
          <a:xfrm>
            <a:off x="7308304" y="4797152"/>
            <a:ext cx="1187992" cy="15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4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54306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3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マイナポータルで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さまざまなサービスを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利用しましょう</a:t>
            </a:r>
          </a:p>
        </p:txBody>
      </p:sp>
      <p:pic>
        <p:nvPicPr>
          <p:cNvPr id="5" name="図 4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70" y="4062146"/>
            <a:ext cx="1282700" cy="18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42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スマートフォンでの電子申請をしている人のイラスト">
            <a:extLst>
              <a:ext uri="{FF2B5EF4-FFF2-40B4-BE49-F238E27FC236}">
                <a16:creationId xmlns:a16="http://schemas.microsoft.com/office/drawing/2014/main" id="{C97EFDE5-3249-4AF2-8812-3C194C733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57" t="76769" r="61251" b="9233"/>
          <a:stretch/>
        </p:blipFill>
        <p:spPr>
          <a:xfrm>
            <a:off x="5796136" y="4077072"/>
            <a:ext cx="2994222" cy="1080000"/>
          </a:xfrm>
          <a:prstGeom prst="rect">
            <a:avLst/>
          </a:prstGeom>
        </p:spPr>
      </p:pic>
      <p:pic>
        <p:nvPicPr>
          <p:cNvPr id="26" name="図 25" descr="検索を表す虫メガネのイラスト">
            <a:extLst>
              <a:ext uri="{FF2B5EF4-FFF2-40B4-BE49-F238E27FC236}">
                <a16:creationId xmlns:a16="http://schemas.microsoft.com/office/drawing/2014/main" id="{5AF53A5D-6927-449B-9EFA-6E675406C6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42" t="3348" r="67599" b="81129"/>
          <a:stretch/>
        </p:blipFill>
        <p:spPr>
          <a:xfrm>
            <a:off x="470032" y="3861048"/>
            <a:ext cx="2085744" cy="1440000"/>
          </a:xfrm>
          <a:prstGeom prst="rect">
            <a:avLst/>
          </a:prstGeom>
        </p:spPr>
      </p:pic>
      <p:pic>
        <p:nvPicPr>
          <p:cNvPr id="27" name="図 26" descr="オンライン申請を表すパソコンのイラスト">
            <a:extLst>
              <a:ext uri="{FF2B5EF4-FFF2-40B4-BE49-F238E27FC236}">
                <a16:creationId xmlns:a16="http://schemas.microsoft.com/office/drawing/2014/main" id="{0293701F-8AFE-4AC1-9C73-3F75C3AA3E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72" t="39119" r="66651" b="43168"/>
          <a:stretch/>
        </p:blipFill>
        <p:spPr>
          <a:xfrm>
            <a:off x="2771800" y="3789040"/>
            <a:ext cx="2549599" cy="1620000"/>
          </a:xfrm>
          <a:prstGeom prst="rect">
            <a:avLst/>
          </a:prstGeom>
        </p:spPr>
      </p:pic>
      <p:graphicFrame>
        <p:nvGraphicFramePr>
          <p:cNvPr id="3" name="オブジェクト 2" hidden="1">
            <a:extLst>
              <a:ext uri="{FF2B5EF4-FFF2-40B4-BE49-F238E27FC236}">
                <a16:creationId xmlns:a16="http://schemas.microsoft.com/office/drawing/2014/main" id="{64BA492A-51D6-4083-B322-BAADDB65A2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7516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3" name="オブジェクト 2" hidden="1">
                        <a:extLst>
                          <a:ext uri="{FF2B5EF4-FFF2-40B4-BE49-F238E27FC236}">
                            <a16:creationId xmlns:a16="http://schemas.microsoft.com/office/drawing/2014/main" id="{64BA492A-51D6-4083-B322-BAADDB65A2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図 34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360" y="1368000"/>
            <a:ext cx="766916" cy="1368419"/>
          </a:xfrm>
          <a:prstGeom prst="rect">
            <a:avLst/>
          </a:prstGeom>
        </p:spPr>
      </p:pic>
      <p:sp>
        <p:nvSpPr>
          <p:cNvPr id="23" name="字幕 22">
            <a:extLst>
              <a:ext uri="{FF2B5EF4-FFF2-40B4-BE49-F238E27FC236}">
                <a16:creationId xmlns:a16="http://schemas.microsoft.com/office/drawing/2014/main" id="{7A55B0A7-F63F-4A43-B4D7-7C2B13BF2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089" y="1368000"/>
            <a:ext cx="5724644" cy="904863"/>
          </a:xfr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ja-JP" altLang="en-US" dirty="0"/>
              <a:t>子育てや介護をはじめとする行政手続の</a:t>
            </a:r>
            <a:endParaRPr lang="en-US" altLang="ja-JP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ja-JP" altLang="en-US" dirty="0"/>
              <a:t>検索や申請がオンラインで行えます。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128D539-56F6-48F6-A789-5F7A16328BFE}"/>
              </a:ext>
            </a:extLst>
          </p:cNvPr>
          <p:cNvSpPr txBox="1"/>
          <p:nvPr/>
        </p:nvSpPr>
        <p:spPr>
          <a:xfrm>
            <a:off x="513226" y="2636912"/>
            <a:ext cx="2880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ご自身にあった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行政サービスの検索が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できます</a:t>
            </a:r>
            <a:endParaRPr lang="ja-JP" altLang="en-US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7004ABF-14BB-4978-BF09-2DB90ABB9AB0}"/>
              </a:ext>
            </a:extLst>
          </p:cNvPr>
          <p:cNvSpPr txBox="1"/>
          <p:nvPr/>
        </p:nvSpPr>
        <p:spPr>
          <a:xfrm>
            <a:off x="3203848" y="2636912"/>
            <a:ext cx="288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手続書類をオンラインで作成できます</a:t>
            </a:r>
            <a:endParaRPr lang="ja-JP" altLang="en-US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A731F11-EA54-441C-88D0-BC48D3769C29}"/>
              </a:ext>
            </a:extLst>
          </p:cNvPr>
          <p:cNvSpPr txBox="1"/>
          <p:nvPr/>
        </p:nvSpPr>
        <p:spPr>
          <a:xfrm>
            <a:off x="5906165" y="2636912"/>
            <a:ext cx="262664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電子申請ができます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一部の手続は、マイナンバー</a:t>
            </a:r>
            <a:endParaRPr kumimoji="1"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カードによる電子署名が必要な</a:t>
            </a:r>
            <a:endParaRPr kumimoji="1"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場合があります。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8C26FEC-6998-4EF9-85CD-F2057CA245C1}"/>
              </a:ext>
            </a:extLst>
          </p:cNvPr>
          <p:cNvSpPr txBox="1"/>
          <p:nvPr/>
        </p:nvSpPr>
        <p:spPr>
          <a:xfrm>
            <a:off x="513166" y="5201324"/>
            <a:ext cx="25200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お住まいの地域と各種条件で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検索すると、申請可能な手続を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確認することができます。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5863524-2876-445E-B0A2-862C5A25F913}"/>
              </a:ext>
            </a:extLst>
          </p:cNvPr>
          <p:cNvSpPr txBox="1"/>
          <p:nvPr/>
        </p:nvSpPr>
        <p:spPr>
          <a:xfrm>
            <a:off x="3200705" y="5201324"/>
            <a:ext cx="2520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手続に必要な書類をオンラインで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作成できます。申請内容は途中で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保存し、お好きなタイミングで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再開することができます。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97EFDE5-3249-4AF2-8812-3C194C733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57" t="76769" r="61251" b="9233"/>
          <a:stretch/>
        </p:blipFill>
        <p:spPr>
          <a:xfrm>
            <a:off x="6361092" y="4141977"/>
            <a:ext cx="0" cy="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D4F540D-DC6A-4292-9722-394DB759687B}"/>
              </a:ext>
            </a:extLst>
          </p:cNvPr>
          <p:cNvSpPr txBox="1"/>
          <p:nvPr/>
        </p:nvSpPr>
        <p:spPr>
          <a:xfrm>
            <a:off x="5906165" y="5201324"/>
            <a:ext cx="2952000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作成した手続書類は、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オンラインで申請が可能です。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一部電子申請を受け付けていない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手続については、印刷して送付するか、</a:t>
            </a:r>
            <a:endParaRPr kumimoji="1" lang="en-US" altLang="ja-JP" sz="12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窓口に持参してください。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AF53A5D-6927-449B-9EFA-6E675406C6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42" t="3348" r="67599" b="81129"/>
          <a:stretch/>
        </p:blipFill>
        <p:spPr>
          <a:xfrm>
            <a:off x="1082985" y="4141978"/>
            <a:ext cx="0" cy="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293701F-8AFE-4AC1-9C73-3F75C3AA3E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72" t="39119" r="66651" b="43168"/>
          <a:stretch/>
        </p:blipFill>
        <p:spPr>
          <a:xfrm>
            <a:off x="3746103" y="4141978"/>
            <a:ext cx="0" cy="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BC5C168-5A38-4856-8BAE-A4FA5866ECCC}"/>
              </a:ext>
            </a:extLst>
          </p:cNvPr>
          <p:cNvSpPr txBox="1"/>
          <p:nvPr/>
        </p:nvSpPr>
        <p:spPr>
          <a:xfrm>
            <a:off x="323528" y="2185648"/>
            <a:ext cx="6288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/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行政機関により対応している手続が異なります。予めご了承ください。</a:t>
            </a:r>
            <a:endParaRPr kumimoji="1"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F44DFC-8303-76CB-F32D-F3F17B134F7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357D3BB2-8D28-E93F-58FA-DB1C9F998A14}"/>
              </a:ext>
            </a:extLst>
          </p:cNvPr>
          <p:cNvSpPr txBox="1">
            <a:spLocks/>
          </p:cNvSpPr>
          <p:nvPr/>
        </p:nvSpPr>
        <p:spPr>
          <a:xfrm>
            <a:off x="1770127" y="465868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800" dirty="0"/>
              <a:t>様々なサービス・申請の確認のしかた</a:t>
            </a:r>
          </a:p>
        </p:txBody>
      </p:sp>
    </p:spTree>
    <p:extLst>
      <p:ext uri="{BB962C8B-B14F-4D97-AF65-F5344CB8AC3E}">
        <p14:creationId xmlns:p14="http://schemas.microsoft.com/office/powerpoint/2010/main" val="2265373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52970" y="521678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sz="2800" dirty="0"/>
              <a:t>様々なサービス・申請の確認のしかた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3510" y="1340871"/>
            <a:ext cx="832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Meiryo" charset="-128"/>
                <a:ea typeface="Meiryo" charset="-128"/>
                <a:cs typeface="Meiryo" charset="-128"/>
              </a:rPr>
              <a:t>   アプリホーム画面から、画面右下の「さがす」を押して</a:t>
            </a:r>
            <a:endParaRPr lang="en-US" altLang="ja-JP" sz="24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400" b="1" dirty="0">
                <a:latin typeface="Meiryo" charset="-128"/>
                <a:ea typeface="Meiryo" charset="-128"/>
                <a:cs typeface="Meiryo" charset="-128"/>
              </a:rPr>
              <a:t>　利用できるサービスを確認してみましょう。</a:t>
            </a:r>
          </a:p>
        </p:txBody>
      </p:sp>
      <p:pic>
        <p:nvPicPr>
          <p:cNvPr id="27" name="図 26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251" y="522652"/>
            <a:ext cx="389630" cy="663625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2F61CAB-1BAD-4287-BCA2-18228A0F1204}"/>
              </a:ext>
            </a:extLst>
          </p:cNvPr>
          <p:cNvGrpSpPr/>
          <p:nvPr/>
        </p:nvGrpSpPr>
        <p:grpSpPr>
          <a:xfrm>
            <a:off x="510127" y="2171868"/>
            <a:ext cx="2740491" cy="4015121"/>
            <a:chOff x="510127" y="2171868"/>
            <a:chExt cx="2740491" cy="401512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9C935AF-523D-402F-B8B6-482EF63E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434"/>
            <a:stretch/>
          </p:blipFill>
          <p:spPr>
            <a:xfrm>
              <a:off x="546508" y="2221760"/>
              <a:ext cx="2704110" cy="3965229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BDE7E79-D864-45DB-8406-8B7B9C1F3B70}"/>
                </a:ext>
              </a:extLst>
            </p:cNvPr>
            <p:cNvSpPr/>
            <p:nvPr/>
          </p:nvSpPr>
          <p:spPr>
            <a:xfrm>
              <a:off x="510127" y="2171868"/>
              <a:ext cx="2704110" cy="3959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C7B2AE-9A98-841B-D3BD-5B37828D42B3}"/>
              </a:ext>
            </a:extLst>
          </p:cNvPr>
          <p:cNvSpPr/>
          <p:nvPr/>
        </p:nvSpPr>
        <p:spPr>
          <a:xfrm>
            <a:off x="707153" y="4523365"/>
            <a:ext cx="696495" cy="561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893602" y="4243157"/>
            <a:ext cx="360000" cy="461665"/>
            <a:chOff x="1005143" y="2271918"/>
            <a:chExt cx="360000" cy="461665"/>
          </a:xfrm>
        </p:grpSpPr>
        <p:sp>
          <p:nvSpPr>
            <p:cNvPr id="21" name="円/楕円 20"/>
            <p:cNvSpPr/>
            <p:nvPr/>
          </p:nvSpPr>
          <p:spPr>
            <a:xfrm>
              <a:off x="1005143" y="2303450"/>
              <a:ext cx="360000" cy="360000"/>
            </a:xfrm>
            <a:prstGeom prst="ellipse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05143" y="2271918"/>
              <a:ext cx="3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a</a:t>
              </a:r>
              <a:endParaRPr kumimoji="1"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4E079016-9DF8-4CC1-B04F-61D2A92F4D36}"/>
              </a:ext>
            </a:extLst>
          </p:cNvPr>
          <p:cNvGrpSpPr/>
          <p:nvPr/>
        </p:nvGrpSpPr>
        <p:grpSpPr>
          <a:xfrm>
            <a:off x="3460566" y="4150824"/>
            <a:ext cx="5108917" cy="553998"/>
            <a:chOff x="3460566" y="3414432"/>
            <a:chExt cx="5108917" cy="553998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3799545" y="3414432"/>
              <a:ext cx="47699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5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「証明書」からはマイナ保険証の登録や確認、パスポートに関わるサービスなどをさがすことができます。</a:t>
              </a:r>
              <a:endParaRPr lang="en-US" altLang="ja-JP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grpSp>
          <p:nvGrpSpPr>
            <p:cNvPr id="28" name="図形グループ 16">
              <a:extLst>
                <a:ext uri="{FF2B5EF4-FFF2-40B4-BE49-F238E27FC236}">
                  <a16:creationId xmlns:a16="http://schemas.microsoft.com/office/drawing/2014/main" id="{D3D390F1-FA4E-4828-AB7F-3F6388E59217}"/>
                </a:ext>
              </a:extLst>
            </p:cNvPr>
            <p:cNvGrpSpPr/>
            <p:nvPr/>
          </p:nvGrpSpPr>
          <p:grpSpPr>
            <a:xfrm>
              <a:off x="3460566" y="3423802"/>
              <a:ext cx="360000" cy="461665"/>
              <a:chOff x="1005143" y="2271918"/>
              <a:chExt cx="360000" cy="461665"/>
            </a:xfrm>
          </p:grpSpPr>
          <p:sp>
            <p:nvSpPr>
              <p:cNvPr id="29" name="円/楕円 20">
                <a:extLst>
                  <a:ext uri="{FF2B5EF4-FFF2-40B4-BE49-F238E27FC236}">
                    <a16:creationId xmlns:a16="http://schemas.microsoft.com/office/drawing/2014/main" id="{59B5950D-8CBA-4DD2-B7BB-78BA623B2E7F}"/>
                  </a:ext>
                </a:extLst>
              </p:cNvPr>
              <p:cNvSpPr/>
              <p:nvPr/>
            </p:nvSpPr>
            <p:spPr>
              <a:xfrm>
                <a:off x="1005143" y="2303450"/>
                <a:ext cx="360000" cy="360000"/>
              </a:xfrm>
              <a:prstGeom prst="ellipse">
                <a:avLst/>
              </a:pr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1C84AC9C-A7CA-423E-B378-9F3F13153CAE}"/>
                  </a:ext>
                </a:extLst>
              </p:cNvPr>
              <p:cNvSpPr txBox="1"/>
              <p:nvPr/>
            </p:nvSpPr>
            <p:spPr>
              <a:xfrm>
                <a:off x="1005143" y="2271918"/>
                <a:ext cx="36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b="1" dirty="0">
                    <a:solidFill>
                      <a:schemeClr val="bg1"/>
                    </a:solidFill>
                    <a:latin typeface="Meiryo" charset="-128"/>
                    <a:ea typeface="Meiryo" charset="-128"/>
                    <a:cs typeface="Meiryo" charset="-128"/>
                  </a:rPr>
                  <a:t>a</a:t>
                </a:r>
                <a:endParaRPr kumimoji="1" lang="ja-JP" altLang="en-US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D360146-80D7-D735-11A4-79FA0F2F1284}"/>
              </a:ext>
            </a:extLst>
          </p:cNvPr>
          <p:cNvSpPr/>
          <p:nvPr/>
        </p:nvSpPr>
        <p:spPr>
          <a:xfrm>
            <a:off x="1528065" y="4523364"/>
            <a:ext cx="721423" cy="561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5B8C0BF6-4FDD-4472-8E56-5F9CD95A2868}"/>
              </a:ext>
            </a:extLst>
          </p:cNvPr>
          <p:cNvGrpSpPr/>
          <p:nvPr/>
        </p:nvGrpSpPr>
        <p:grpSpPr>
          <a:xfrm>
            <a:off x="3469110" y="4781017"/>
            <a:ext cx="5104234" cy="784830"/>
            <a:chOff x="3469110" y="4119448"/>
            <a:chExt cx="5104234" cy="784830"/>
          </a:xfrm>
        </p:grpSpPr>
        <p:grpSp>
          <p:nvGrpSpPr>
            <p:cNvPr id="33" name="図形グループ 16">
              <a:extLst>
                <a:ext uri="{FF2B5EF4-FFF2-40B4-BE49-F238E27FC236}">
                  <a16:creationId xmlns:a16="http://schemas.microsoft.com/office/drawing/2014/main" id="{E9900135-0EFF-4A46-AE4A-C7F8A7125F18}"/>
                </a:ext>
              </a:extLst>
            </p:cNvPr>
            <p:cNvGrpSpPr/>
            <p:nvPr/>
          </p:nvGrpSpPr>
          <p:grpSpPr>
            <a:xfrm>
              <a:off x="3469110" y="4204699"/>
              <a:ext cx="360000" cy="461665"/>
              <a:chOff x="1005143" y="2271918"/>
              <a:chExt cx="360000" cy="461665"/>
            </a:xfrm>
          </p:grpSpPr>
          <p:sp>
            <p:nvSpPr>
              <p:cNvPr id="35" name="円/楕円 20">
                <a:extLst>
                  <a:ext uri="{FF2B5EF4-FFF2-40B4-BE49-F238E27FC236}">
                    <a16:creationId xmlns:a16="http://schemas.microsoft.com/office/drawing/2014/main" id="{12A0A6F1-47D6-4F1A-A584-BD83C24B926E}"/>
                  </a:ext>
                </a:extLst>
              </p:cNvPr>
              <p:cNvSpPr/>
              <p:nvPr/>
            </p:nvSpPr>
            <p:spPr>
              <a:xfrm>
                <a:off x="1005143" y="2303450"/>
                <a:ext cx="360000" cy="360000"/>
              </a:xfrm>
              <a:prstGeom prst="ellipse">
                <a:avLst/>
              </a:pr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3841467F-57FE-44A9-96BE-0C9B1ED35A52}"/>
                  </a:ext>
                </a:extLst>
              </p:cNvPr>
              <p:cNvSpPr txBox="1"/>
              <p:nvPr/>
            </p:nvSpPr>
            <p:spPr>
              <a:xfrm>
                <a:off x="1005143" y="2271918"/>
                <a:ext cx="36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chemeClr val="bg1"/>
                    </a:solidFill>
                    <a:latin typeface="Meiryo" charset="-128"/>
                    <a:ea typeface="Meiryo" charset="-128"/>
                    <a:cs typeface="Meiryo" charset="-128"/>
                  </a:rPr>
                  <a:t>b</a:t>
                </a:r>
                <a:endParaRPr kumimoji="1" lang="ja-JP" altLang="en-US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19FD178-E100-4B03-BCBE-C907B6740384}"/>
                </a:ext>
              </a:extLst>
            </p:cNvPr>
            <p:cNvSpPr txBox="1"/>
            <p:nvPr/>
          </p:nvSpPr>
          <p:spPr>
            <a:xfrm>
              <a:off x="3803406" y="4119448"/>
              <a:ext cx="4769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5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「住まい」からは引っ越しの手続きや世帯情報の確認など暮らしに関わるサービスなどをさがすことができます。</a:t>
              </a:r>
              <a:endParaRPr lang="en-US" altLang="ja-JP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5A72DDE-AA7D-E0AA-411C-B52672E2D178}"/>
              </a:ext>
            </a:extLst>
          </p:cNvPr>
          <p:cNvSpPr/>
          <p:nvPr/>
        </p:nvSpPr>
        <p:spPr>
          <a:xfrm>
            <a:off x="2356301" y="4523364"/>
            <a:ext cx="759878" cy="5486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図形グループ 16">
            <a:extLst>
              <a:ext uri="{FF2B5EF4-FFF2-40B4-BE49-F238E27FC236}">
                <a16:creationId xmlns:a16="http://schemas.microsoft.com/office/drawing/2014/main" id="{02F2A15F-3569-415B-99E4-3BDF76D3FD07}"/>
              </a:ext>
            </a:extLst>
          </p:cNvPr>
          <p:cNvGrpSpPr/>
          <p:nvPr/>
        </p:nvGrpSpPr>
        <p:grpSpPr>
          <a:xfrm>
            <a:off x="1721127" y="4236938"/>
            <a:ext cx="360000" cy="461665"/>
            <a:chOff x="1005143" y="2271918"/>
            <a:chExt cx="360000" cy="461665"/>
          </a:xfrm>
        </p:grpSpPr>
        <p:sp>
          <p:nvSpPr>
            <p:cNvPr id="20" name="円/楕円 20">
              <a:extLst>
                <a:ext uri="{FF2B5EF4-FFF2-40B4-BE49-F238E27FC236}">
                  <a16:creationId xmlns:a16="http://schemas.microsoft.com/office/drawing/2014/main" id="{A408351B-9859-4EEC-8B9A-DB9E7FB13E78}"/>
                </a:ext>
              </a:extLst>
            </p:cNvPr>
            <p:cNvSpPr/>
            <p:nvPr/>
          </p:nvSpPr>
          <p:spPr>
            <a:xfrm>
              <a:off x="1005143" y="2303450"/>
              <a:ext cx="360000" cy="360000"/>
            </a:xfrm>
            <a:prstGeom prst="ellipse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4CC4084-8912-49D2-90A6-85791D2C1EA7}"/>
                </a:ext>
              </a:extLst>
            </p:cNvPr>
            <p:cNvSpPr txBox="1"/>
            <p:nvPr/>
          </p:nvSpPr>
          <p:spPr>
            <a:xfrm>
              <a:off x="1005143" y="2271918"/>
              <a:ext cx="3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b</a:t>
              </a:r>
              <a:endParaRPr kumimoji="1"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4" name="図形グループ 16">
            <a:extLst>
              <a:ext uri="{FF2B5EF4-FFF2-40B4-BE49-F238E27FC236}">
                <a16:creationId xmlns:a16="http://schemas.microsoft.com/office/drawing/2014/main" id="{90EA792D-AB2E-413F-9A34-BF1F391AB95B}"/>
              </a:ext>
            </a:extLst>
          </p:cNvPr>
          <p:cNvGrpSpPr/>
          <p:nvPr/>
        </p:nvGrpSpPr>
        <p:grpSpPr>
          <a:xfrm>
            <a:off x="2566967" y="4248970"/>
            <a:ext cx="360000" cy="461665"/>
            <a:chOff x="1005143" y="2271918"/>
            <a:chExt cx="360000" cy="461665"/>
          </a:xfrm>
        </p:grpSpPr>
        <p:sp>
          <p:nvSpPr>
            <p:cNvPr id="25" name="円/楕円 20">
              <a:extLst>
                <a:ext uri="{FF2B5EF4-FFF2-40B4-BE49-F238E27FC236}">
                  <a16:creationId xmlns:a16="http://schemas.microsoft.com/office/drawing/2014/main" id="{0010E08A-4163-44F1-A2D2-2E8C2AAC5ED7}"/>
                </a:ext>
              </a:extLst>
            </p:cNvPr>
            <p:cNvSpPr/>
            <p:nvPr/>
          </p:nvSpPr>
          <p:spPr>
            <a:xfrm>
              <a:off x="1005143" y="2303450"/>
              <a:ext cx="360000" cy="360000"/>
            </a:xfrm>
            <a:prstGeom prst="ellipse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7845A4A8-FDDA-46B0-8A06-374A371EFBAC}"/>
                </a:ext>
              </a:extLst>
            </p:cNvPr>
            <p:cNvSpPr txBox="1"/>
            <p:nvPr/>
          </p:nvSpPr>
          <p:spPr>
            <a:xfrm>
              <a:off x="1005143" y="2271918"/>
              <a:ext cx="3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c</a:t>
              </a:r>
              <a:endParaRPr kumimoji="1"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51EE4C5-32FC-4D0C-B392-B794379F81B1}"/>
              </a:ext>
            </a:extLst>
          </p:cNvPr>
          <p:cNvGrpSpPr/>
          <p:nvPr/>
        </p:nvGrpSpPr>
        <p:grpSpPr>
          <a:xfrm>
            <a:off x="3469110" y="5571048"/>
            <a:ext cx="5114802" cy="784830"/>
            <a:chOff x="3458542" y="5014190"/>
            <a:chExt cx="5114802" cy="784830"/>
          </a:xfrm>
        </p:grpSpPr>
        <p:grpSp>
          <p:nvGrpSpPr>
            <p:cNvPr id="41" name="図形グループ 16">
              <a:extLst>
                <a:ext uri="{FF2B5EF4-FFF2-40B4-BE49-F238E27FC236}">
                  <a16:creationId xmlns:a16="http://schemas.microsoft.com/office/drawing/2014/main" id="{2348F3E8-305F-4406-AF5E-A7D50AA67D0C}"/>
                </a:ext>
              </a:extLst>
            </p:cNvPr>
            <p:cNvGrpSpPr/>
            <p:nvPr/>
          </p:nvGrpSpPr>
          <p:grpSpPr>
            <a:xfrm>
              <a:off x="3458542" y="5079122"/>
              <a:ext cx="360000" cy="461665"/>
              <a:chOff x="1005143" y="2271918"/>
              <a:chExt cx="360000" cy="461665"/>
            </a:xfrm>
          </p:grpSpPr>
          <p:sp>
            <p:nvSpPr>
              <p:cNvPr id="42" name="円/楕円 20">
                <a:extLst>
                  <a:ext uri="{FF2B5EF4-FFF2-40B4-BE49-F238E27FC236}">
                    <a16:creationId xmlns:a16="http://schemas.microsoft.com/office/drawing/2014/main" id="{680F0AC8-B154-4586-8443-C955AAD57D71}"/>
                  </a:ext>
                </a:extLst>
              </p:cNvPr>
              <p:cNvSpPr/>
              <p:nvPr/>
            </p:nvSpPr>
            <p:spPr>
              <a:xfrm>
                <a:off x="1005143" y="2303450"/>
                <a:ext cx="360000" cy="360000"/>
              </a:xfrm>
              <a:prstGeom prst="ellipse">
                <a:avLst/>
              </a:pr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59D7FC0B-A9B8-404D-87E4-7B9FEF2BB596}"/>
                  </a:ext>
                </a:extLst>
              </p:cNvPr>
              <p:cNvSpPr txBox="1"/>
              <p:nvPr/>
            </p:nvSpPr>
            <p:spPr>
              <a:xfrm>
                <a:off x="1005143" y="2271918"/>
                <a:ext cx="36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b="1" dirty="0">
                    <a:solidFill>
                      <a:schemeClr val="bg1"/>
                    </a:solidFill>
                    <a:latin typeface="Meiryo" charset="-128"/>
                    <a:ea typeface="Meiryo" charset="-128"/>
                    <a:cs typeface="Meiryo" charset="-128"/>
                  </a:rPr>
                  <a:t>c</a:t>
                </a:r>
                <a:endParaRPr kumimoji="1" lang="ja-JP" altLang="en-US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17B3258D-61BD-4102-AD03-D5736A86C85F}"/>
                </a:ext>
              </a:extLst>
            </p:cNvPr>
            <p:cNvSpPr txBox="1"/>
            <p:nvPr/>
          </p:nvSpPr>
          <p:spPr>
            <a:xfrm>
              <a:off x="3803406" y="5014190"/>
              <a:ext cx="4769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5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「こども」からは保育園の申し込みや予防接種履歴の確認など、子育てに関わるサービスなどをさがすことができます。</a:t>
              </a:r>
              <a:endParaRPr lang="en-US" altLang="ja-JP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270F9D5-7ED2-4A5D-9234-9B829BACF49D}"/>
              </a:ext>
            </a:extLst>
          </p:cNvPr>
          <p:cNvSpPr/>
          <p:nvPr/>
        </p:nvSpPr>
        <p:spPr>
          <a:xfrm>
            <a:off x="682225" y="2693086"/>
            <a:ext cx="2449616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8BE79385-9EBE-4164-AE55-B8C0AFB9DE2D}"/>
              </a:ext>
            </a:extLst>
          </p:cNvPr>
          <p:cNvGrpSpPr/>
          <p:nvPr/>
        </p:nvGrpSpPr>
        <p:grpSpPr>
          <a:xfrm>
            <a:off x="3131841" y="2693086"/>
            <a:ext cx="671565" cy="230833"/>
            <a:chOff x="3131841" y="2693086"/>
            <a:chExt cx="671565" cy="230833"/>
          </a:xfrm>
        </p:grpSpPr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135802F0-0A7D-438A-B85B-85B826AB9228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3131841" y="2923919"/>
              <a:ext cx="3287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D4A139FD-3DF3-4FD6-978F-199924453630}"/>
                </a:ext>
              </a:extLst>
            </p:cNvPr>
            <p:cNvCxnSpPr/>
            <p:nvPr/>
          </p:nvCxnSpPr>
          <p:spPr>
            <a:xfrm flipV="1">
              <a:off x="3458542" y="2693086"/>
              <a:ext cx="0" cy="2308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2AC6D45B-459C-40EF-960E-0D15FBE4213F}"/>
                </a:ext>
              </a:extLst>
            </p:cNvPr>
            <p:cNvCxnSpPr/>
            <p:nvPr/>
          </p:nvCxnSpPr>
          <p:spPr>
            <a:xfrm>
              <a:off x="3460566" y="2693086"/>
              <a:ext cx="3428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7CE872F-91F2-4B4C-97E5-6ED9581BA208}"/>
              </a:ext>
            </a:extLst>
          </p:cNvPr>
          <p:cNvSpPr txBox="1"/>
          <p:nvPr/>
        </p:nvSpPr>
        <p:spPr>
          <a:xfrm>
            <a:off x="3765128" y="2482638"/>
            <a:ext cx="4769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探したいサービスがあればそれに関連するキーワードを直接入力することでもさがすことができます。</a:t>
            </a:r>
            <a:endParaRPr lang="en-US" altLang="ja-JP" sz="15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F2E72B9F-E6F4-488C-ADD5-18FF420A6AEC}"/>
              </a:ext>
            </a:extLst>
          </p:cNvPr>
          <p:cNvSpPr/>
          <p:nvPr/>
        </p:nvSpPr>
        <p:spPr>
          <a:xfrm>
            <a:off x="682224" y="3241585"/>
            <a:ext cx="2449616" cy="810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75DFAE7-CB9F-4F2E-9BF7-53A0B0B81F14}"/>
              </a:ext>
            </a:extLst>
          </p:cNvPr>
          <p:cNvGrpSpPr/>
          <p:nvPr/>
        </p:nvGrpSpPr>
        <p:grpSpPr>
          <a:xfrm>
            <a:off x="3140037" y="3471558"/>
            <a:ext cx="671565" cy="230833"/>
            <a:chOff x="3131841" y="2693086"/>
            <a:chExt cx="671565" cy="230833"/>
          </a:xfrm>
        </p:grpSpPr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F34DB324-F225-4966-8E2E-1ACF66D25F2F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41" y="2923919"/>
              <a:ext cx="3287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AF57EB97-1821-4AF9-A5D8-A68099BA6833}"/>
                </a:ext>
              </a:extLst>
            </p:cNvPr>
            <p:cNvCxnSpPr/>
            <p:nvPr/>
          </p:nvCxnSpPr>
          <p:spPr>
            <a:xfrm flipV="1">
              <a:off x="3458542" y="2693086"/>
              <a:ext cx="0" cy="2308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B5E5B532-84D0-47CC-BEBE-2E9DA039D6FB}"/>
                </a:ext>
              </a:extLst>
            </p:cNvPr>
            <p:cNvCxnSpPr/>
            <p:nvPr/>
          </p:nvCxnSpPr>
          <p:spPr>
            <a:xfrm>
              <a:off x="3460566" y="2693086"/>
              <a:ext cx="3428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01BC5B0-A715-49D1-AD64-63E3BFD3BA1A}"/>
              </a:ext>
            </a:extLst>
          </p:cNvPr>
          <p:cNvSpPr txBox="1"/>
          <p:nvPr/>
        </p:nvSpPr>
        <p:spPr>
          <a:xfrm>
            <a:off x="3765128" y="3248474"/>
            <a:ext cx="4769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さがす際のキーワードの一例です。気になるキーワードがあればここを押すことでもさがすことができます。</a:t>
            </a:r>
            <a:endParaRPr lang="en-US" altLang="ja-JP" sz="15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9349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3510" y="1340871"/>
            <a:ext cx="832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Meiryo" charset="-128"/>
                <a:ea typeface="Meiryo" charset="-128"/>
                <a:cs typeface="Meiryo" charset="-128"/>
              </a:rPr>
              <a:t>   アプリホーム画面から、画面右下の「さがす」を押して</a:t>
            </a:r>
            <a:endParaRPr lang="en-US" altLang="ja-JP" sz="24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400" b="1" dirty="0">
                <a:latin typeface="Meiryo" charset="-128"/>
                <a:ea typeface="Meiryo" charset="-128"/>
                <a:cs typeface="Meiryo" charset="-128"/>
              </a:rPr>
              <a:t>　利用できるサービスを確認してみましょう。</a:t>
            </a:r>
          </a:p>
        </p:txBody>
      </p:sp>
      <p:pic>
        <p:nvPicPr>
          <p:cNvPr id="27" name="図 26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251" y="522652"/>
            <a:ext cx="389630" cy="663625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2F61CAB-1BAD-4287-BCA2-18228A0F1204}"/>
              </a:ext>
            </a:extLst>
          </p:cNvPr>
          <p:cNvGrpSpPr/>
          <p:nvPr/>
        </p:nvGrpSpPr>
        <p:grpSpPr>
          <a:xfrm>
            <a:off x="510127" y="2171868"/>
            <a:ext cx="2740491" cy="4015121"/>
            <a:chOff x="510127" y="2171868"/>
            <a:chExt cx="2740491" cy="401512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9C935AF-523D-402F-B8B6-482EF63E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434"/>
            <a:stretch/>
          </p:blipFill>
          <p:spPr>
            <a:xfrm>
              <a:off x="546508" y="2221760"/>
              <a:ext cx="2704110" cy="3965229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BDE7E79-D864-45DB-8406-8B7B9C1F3B70}"/>
                </a:ext>
              </a:extLst>
            </p:cNvPr>
            <p:cNvSpPr/>
            <p:nvPr/>
          </p:nvSpPr>
          <p:spPr>
            <a:xfrm>
              <a:off x="510127" y="2171868"/>
              <a:ext cx="2704110" cy="3959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C7B2AE-9A98-841B-D3BD-5B37828D42B3}"/>
              </a:ext>
            </a:extLst>
          </p:cNvPr>
          <p:cNvSpPr/>
          <p:nvPr/>
        </p:nvSpPr>
        <p:spPr>
          <a:xfrm>
            <a:off x="682225" y="5137400"/>
            <a:ext cx="696495" cy="5256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856911" y="4854351"/>
            <a:ext cx="360000" cy="461665"/>
            <a:chOff x="1005143" y="2271918"/>
            <a:chExt cx="360000" cy="461665"/>
          </a:xfrm>
        </p:grpSpPr>
        <p:sp>
          <p:nvSpPr>
            <p:cNvPr id="21" name="円/楕円 20"/>
            <p:cNvSpPr/>
            <p:nvPr/>
          </p:nvSpPr>
          <p:spPr>
            <a:xfrm>
              <a:off x="1005143" y="2303450"/>
              <a:ext cx="360000" cy="360000"/>
            </a:xfrm>
            <a:prstGeom prst="ellipse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05143" y="2271918"/>
              <a:ext cx="3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d</a:t>
              </a:r>
              <a:endParaRPr kumimoji="1"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2803E70-437B-4D8F-BA0E-BE73CC261F15}"/>
              </a:ext>
            </a:extLst>
          </p:cNvPr>
          <p:cNvGrpSpPr/>
          <p:nvPr/>
        </p:nvGrpSpPr>
        <p:grpSpPr>
          <a:xfrm>
            <a:off x="3460566" y="2993525"/>
            <a:ext cx="5108917" cy="553998"/>
            <a:chOff x="3460566" y="3414432"/>
            <a:chExt cx="5108917" cy="553998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3799545" y="3414432"/>
              <a:ext cx="47699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5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「健康医療」からは医療費や薬剤履歴など、医療に関わるサービスなどをさがすことができます。</a:t>
              </a:r>
              <a:endParaRPr lang="en-US" altLang="ja-JP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grpSp>
          <p:nvGrpSpPr>
            <p:cNvPr id="28" name="図形グループ 16">
              <a:extLst>
                <a:ext uri="{FF2B5EF4-FFF2-40B4-BE49-F238E27FC236}">
                  <a16:creationId xmlns:a16="http://schemas.microsoft.com/office/drawing/2014/main" id="{D3D390F1-FA4E-4828-AB7F-3F6388E59217}"/>
                </a:ext>
              </a:extLst>
            </p:cNvPr>
            <p:cNvGrpSpPr/>
            <p:nvPr/>
          </p:nvGrpSpPr>
          <p:grpSpPr>
            <a:xfrm>
              <a:off x="3460566" y="3423802"/>
              <a:ext cx="360000" cy="461665"/>
              <a:chOff x="1005143" y="2271918"/>
              <a:chExt cx="360000" cy="461665"/>
            </a:xfrm>
          </p:grpSpPr>
          <p:sp>
            <p:nvSpPr>
              <p:cNvPr id="29" name="円/楕円 20">
                <a:extLst>
                  <a:ext uri="{FF2B5EF4-FFF2-40B4-BE49-F238E27FC236}">
                    <a16:creationId xmlns:a16="http://schemas.microsoft.com/office/drawing/2014/main" id="{59B5950D-8CBA-4DD2-B7BB-78BA623B2E7F}"/>
                  </a:ext>
                </a:extLst>
              </p:cNvPr>
              <p:cNvSpPr/>
              <p:nvPr/>
            </p:nvSpPr>
            <p:spPr>
              <a:xfrm>
                <a:off x="1005143" y="2303450"/>
                <a:ext cx="360000" cy="360000"/>
              </a:xfrm>
              <a:prstGeom prst="ellipse">
                <a:avLst/>
              </a:pr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1C84AC9C-A7CA-423E-B378-9F3F13153CAE}"/>
                  </a:ext>
                </a:extLst>
              </p:cNvPr>
              <p:cNvSpPr txBox="1"/>
              <p:nvPr/>
            </p:nvSpPr>
            <p:spPr>
              <a:xfrm>
                <a:off x="1005143" y="2271918"/>
                <a:ext cx="36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chemeClr val="bg1"/>
                    </a:solidFill>
                    <a:latin typeface="Meiryo" charset="-128"/>
                    <a:ea typeface="Meiryo" charset="-128"/>
                    <a:cs typeface="Meiryo" charset="-128"/>
                  </a:rPr>
                  <a:t>d</a:t>
                </a:r>
              </a:p>
            </p:txBody>
          </p:sp>
        </p:grp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D360146-80D7-D735-11A4-79FA0F2F1284}"/>
              </a:ext>
            </a:extLst>
          </p:cNvPr>
          <p:cNvSpPr/>
          <p:nvPr/>
        </p:nvSpPr>
        <p:spPr>
          <a:xfrm>
            <a:off x="1528065" y="5137400"/>
            <a:ext cx="721423" cy="523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B98ACCD-0339-4A69-A904-02D3CBDB17B3}"/>
              </a:ext>
            </a:extLst>
          </p:cNvPr>
          <p:cNvGrpSpPr/>
          <p:nvPr/>
        </p:nvGrpSpPr>
        <p:grpSpPr>
          <a:xfrm>
            <a:off x="3458542" y="3786430"/>
            <a:ext cx="5104234" cy="784830"/>
            <a:chOff x="3469110" y="4119448"/>
            <a:chExt cx="5104234" cy="784830"/>
          </a:xfrm>
        </p:grpSpPr>
        <p:grpSp>
          <p:nvGrpSpPr>
            <p:cNvPr id="33" name="図形グループ 16">
              <a:extLst>
                <a:ext uri="{FF2B5EF4-FFF2-40B4-BE49-F238E27FC236}">
                  <a16:creationId xmlns:a16="http://schemas.microsoft.com/office/drawing/2014/main" id="{E9900135-0EFF-4A46-AE4A-C7F8A7125F18}"/>
                </a:ext>
              </a:extLst>
            </p:cNvPr>
            <p:cNvGrpSpPr/>
            <p:nvPr/>
          </p:nvGrpSpPr>
          <p:grpSpPr>
            <a:xfrm>
              <a:off x="3469110" y="4204699"/>
              <a:ext cx="360000" cy="461665"/>
              <a:chOff x="1005143" y="2271918"/>
              <a:chExt cx="360000" cy="461665"/>
            </a:xfrm>
          </p:grpSpPr>
          <p:sp>
            <p:nvSpPr>
              <p:cNvPr id="35" name="円/楕円 20">
                <a:extLst>
                  <a:ext uri="{FF2B5EF4-FFF2-40B4-BE49-F238E27FC236}">
                    <a16:creationId xmlns:a16="http://schemas.microsoft.com/office/drawing/2014/main" id="{12A0A6F1-47D6-4F1A-A584-BD83C24B926E}"/>
                  </a:ext>
                </a:extLst>
              </p:cNvPr>
              <p:cNvSpPr/>
              <p:nvPr/>
            </p:nvSpPr>
            <p:spPr>
              <a:xfrm>
                <a:off x="1005143" y="2303450"/>
                <a:ext cx="360000" cy="360000"/>
              </a:xfrm>
              <a:prstGeom prst="ellipse">
                <a:avLst/>
              </a:pr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3841467F-57FE-44A9-96BE-0C9B1ED35A52}"/>
                  </a:ext>
                </a:extLst>
              </p:cNvPr>
              <p:cNvSpPr txBox="1"/>
              <p:nvPr/>
            </p:nvSpPr>
            <p:spPr>
              <a:xfrm>
                <a:off x="1005143" y="2271918"/>
                <a:ext cx="36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b="1" dirty="0">
                    <a:solidFill>
                      <a:schemeClr val="bg1"/>
                    </a:solidFill>
                    <a:latin typeface="Meiryo" charset="-128"/>
                    <a:ea typeface="Meiryo" charset="-128"/>
                    <a:cs typeface="Meiryo" charset="-128"/>
                  </a:rPr>
                  <a:t>e</a:t>
                </a:r>
                <a:endParaRPr kumimoji="1" lang="ja-JP" altLang="en-US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19FD178-E100-4B03-BCBE-C907B6740384}"/>
                </a:ext>
              </a:extLst>
            </p:cNvPr>
            <p:cNvSpPr txBox="1"/>
            <p:nvPr/>
          </p:nvSpPr>
          <p:spPr>
            <a:xfrm>
              <a:off x="3803406" y="4119448"/>
              <a:ext cx="4769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5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「お金」からは公金受取口座の登録や確認、税金や年金の確認などお金に関わるサービスなどをさがすことができます。</a:t>
              </a:r>
              <a:endParaRPr lang="en-US" altLang="ja-JP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5A72DDE-AA7D-E0AA-411C-B52672E2D178}"/>
              </a:ext>
            </a:extLst>
          </p:cNvPr>
          <p:cNvSpPr/>
          <p:nvPr/>
        </p:nvSpPr>
        <p:spPr>
          <a:xfrm>
            <a:off x="2379135" y="5137400"/>
            <a:ext cx="721424" cy="523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図形グループ 16">
            <a:extLst>
              <a:ext uri="{FF2B5EF4-FFF2-40B4-BE49-F238E27FC236}">
                <a16:creationId xmlns:a16="http://schemas.microsoft.com/office/drawing/2014/main" id="{02F2A15F-3569-415B-99E4-3BDF76D3FD07}"/>
              </a:ext>
            </a:extLst>
          </p:cNvPr>
          <p:cNvGrpSpPr/>
          <p:nvPr/>
        </p:nvGrpSpPr>
        <p:grpSpPr>
          <a:xfrm>
            <a:off x="1708776" y="4854351"/>
            <a:ext cx="360000" cy="461665"/>
            <a:chOff x="1005143" y="2271918"/>
            <a:chExt cx="360000" cy="461665"/>
          </a:xfrm>
        </p:grpSpPr>
        <p:sp>
          <p:nvSpPr>
            <p:cNvPr id="20" name="円/楕円 20">
              <a:extLst>
                <a:ext uri="{FF2B5EF4-FFF2-40B4-BE49-F238E27FC236}">
                  <a16:creationId xmlns:a16="http://schemas.microsoft.com/office/drawing/2014/main" id="{A408351B-9859-4EEC-8B9A-DB9E7FB13E78}"/>
                </a:ext>
              </a:extLst>
            </p:cNvPr>
            <p:cNvSpPr/>
            <p:nvPr/>
          </p:nvSpPr>
          <p:spPr>
            <a:xfrm>
              <a:off x="1005143" y="2303450"/>
              <a:ext cx="360000" cy="360000"/>
            </a:xfrm>
            <a:prstGeom prst="ellipse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4CC4084-8912-49D2-90A6-85791D2C1EA7}"/>
                </a:ext>
              </a:extLst>
            </p:cNvPr>
            <p:cNvSpPr txBox="1"/>
            <p:nvPr/>
          </p:nvSpPr>
          <p:spPr>
            <a:xfrm>
              <a:off x="1005143" y="2271918"/>
              <a:ext cx="3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e</a:t>
              </a:r>
              <a:endParaRPr kumimoji="1"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4" name="図形グループ 16">
            <a:extLst>
              <a:ext uri="{FF2B5EF4-FFF2-40B4-BE49-F238E27FC236}">
                <a16:creationId xmlns:a16="http://schemas.microsoft.com/office/drawing/2014/main" id="{90EA792D-AB2E-413F-9A34-BF1F391AB95B}"/>
              </a:ext>
            </a:extLst>
          </p:cNvPr>
          <p:cNvGrpSpPr/>
          <p:nvPr/>
        </p:nvGrpSpPr>
        <p:grpSpPr>
          <a:xfrm>
            <a:off x="2578750" y="4854351"/>
            <a:ext cx="360000" cy="461665"/>
            <a:chOff x="1005143" y="2271918"/>
            <a:chExt cx="360000" cy="461665"/>
          </a:xfrm>
        </p:grpSpPr>
        <p:sp>
          <p:nvSpPr>
            <p:cNvPr id="25" name="円/楕円 20">
              <a:extLst>
                <a:ext uri="{FF2B5EF4-FFF2-40B4-BE49-F238E27FC236}">
                  <a16:creationId xmlns:a16="http://schemas.microsoft.com/office/drawing/2014/main" id="{0010E08A-4163-44F1-A2D2-2E8C2AAC5ED7}"/>
                </a:ext>
              </a:extLst>
            </p:cNvPr>
            <p:cNvSpPr/>
            <p:nvPr/>
          </p:nvSpPr>
          <p:spPr>
            <a:xfrm>
              <a:off x="1005143" y="2303450"/>
              <a:ext cx="360000" cy="360000"/>
            </a:xfrm>
            <a:prstGeom prst="ellipse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7845A4A8-FDDA-46B0-8A06-374A371EFBAC}"/>
                </a:ext>
              </a:extLst>
            </p:cNvPr>
            <p:cNvSpPr txBox="1"/>
            <p:nvPr/>
          </p:nvSpPr>
          <p:spPr>
            <a:xfrm>
              <a:off x="1005143" y="2271918"/>
              <a:ext cx="3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f</a:t>
              </a:r>
              <a:endParaRPr kumimoji="1"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283BA51-E74A-48F3-B3DA-096B0CEA1CDD}"/>
              </a:ext>
            </a:extLst>
          </p:cNvPr>
          <p:cNvGrpSpPr/>
          <p:nvPr/>
        </p:nvGrpSpPr>
        <p:grpSpPr>
          <a:xfrm>
            <a:off x="3471722" y="4670288"/>
            <a:ext cx="5125770" cy="784830"/>
            <a:chOff x="3458542" y="4975351"/>
            <a:chExt cx="5125770" cy="784830"/>
          </a:xfrm>
        </p:grpSpPr>
        <p:grpSp>
          <p:nvGrpSpPr>
            <p:cNvPr id="41" name="図形グループ 16">
              <a:extLst>
                <a:ext uri="{FF2B5EF4-FFF2-40B4-BE49-F238E27FC236}">
                  <a16:creationId xmlns:a16="http://schemas.microsoft.com/office/drawing/2014/main" id="{2348F3E8-305F-4406-AF5E-A7D50AA67D0C}"/>
                </a:ext>
              </a:extLst>
            </p:cNvPr>
            <p:cNvGrpSpPr/>
            <p:nvPr/>
          </p:nvGrpSpPr>
          <p:grpSpPr>
            <a:xfrm>
              <a:off x="3458542" y="5079122"/>
              <a:ext cx="360000" cy="461665"/>
              <a:chOff x="1005143" y="2271918"/>
              <a:chExt cx="360000" cy="461665"/>
            </a:xfrm>
          </p:grpSpPr>
          <p:sp>
            <p:nvSpPr>
              <p:cNvPr id="42" name="円/楕円 20">
                <a:extLst>
                  <a:ext uri="{FF2B5EF4-FFF2-40B4-BE49-F238E27FC236}">
                    <a16:creationId xmlns:a16="http://schemas.microsoft.com/office/drawing/2014/main" id="{680F0AC8-B154-4586-8443-C955AAD57D71}"/>
                  </a:ext>
                </a:extLst>
              </p:cNvPr>
              <p:cNvSpPr/>
              <p:nvPr/>
            </p:nvSpPr>
            <p:spPr>
              <a:xfrm>
                <a:off x="1005143" y="2303450"/>
                <a:ext cx="360000" cy="360000"/>
              </a:xfrm>
              <a:prstGeom prst="ellipse">
                <a:avLst/>
              </a:pr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59D7FC0B-A9B8-404D-87E4-7B9FEF2BB596}"/>
                  </a:ext>
                </a:extLst>
              </p:cNvPr>
              <p:cNvSpPr txBox="1"/>
              <p:nvPr/>
            </p:nvSpPr>
            <p:spPr>
              <a:xfrm>
                <a:off x="1005143" y="2271918"/>
                <a:ext cx="36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chemeClr val="bg1"/>
                    </a:solidFill>
                    <a:latin typeface="Meiryo" charset="-128"/>
                    <a:ea typeface="Meiryo" charset="-128"/>
                    <a:cs typeface="Meiryo" charset="-128"/>
                  </a:rPr>
                  <a:t>f</a:t>
                </a:r>
                <a:endParaRPr kumimoji="1" lang="ja-JP" altLang="en-US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17B3258D-61BD-4102-AD03-D5736A86C85F}"/>
                </a:ext>
              </a:extLst>
            </p:cNvPr>
            <p:cNvSpPr txBox="1"/>
            <p:nvPr/>
          </p:nvSpPr>
          <p:spPr>
            <a:xfrm>
              <a:off x="3814374" y="4975351"/>
              <a:ext cx="4769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5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「出入国」からはパスポートの申請や更新など国外への渡航の際などに役に立つサービスをさがすことができます。</a:t>
              </a:r>
              <a:endParaRPr lang="en-US" altLang="ja-JP" sz="15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45" name="タイトル 1">
            <a:extLst>
              <a:ext uri="{FF2B5EF4-FFF2-40B4-BE49-F238E27FC236}">
                <a16:creationId xmlns:a16="http://schemas.microsoft.com/office/drawing/2014/main" id="{A7C328BD-FAE7-4629-8A69-4F1E2AEBF2BA}"/>
              </a:ext>
            </a:extLst>
          </p:cNvPr>
          <p:cNvSpPr txBox="1">
            <a:spLocks/>
          </p:cNvSpPr>
          <p:nvPr/>
        </p:nvSpPr>
        <p:spPr>
          <a:xfrm>
            <a:off x="1770127" y="465868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800" dirty="0"/>
              <a:t>様々なサービス・申請の確認のしかた</a:t>
            </a:r>
          </a:p>
        </p:txBody>
      </p:sp>
    </p:spTree>
    <p:extLst>
      <p:ext uri="{BB962C8B-B14F-4D97-AF65-F5344CB8AC3E}">
        <p14:creationId xmlns:p14="http://schemas.microsoft.com/office/powerpoint/2010/main" val="191515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7A120-73ED-CAB6-299F-6665B6ABA4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2900" y="1122363"/>
            <a:ext cx="8470900" cy="4622800"/>
            <a:chOff x="216" y="707"/>
            <a:chExt cx="5336" cy="291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EDFCE5F6-A874-3C9E-B72A-9B41A33AC72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6" y="709"/>
              <a:ext cx="5328" cy="2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DD24537-0740-67A8-3D30-F8A03A841B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" y="1345"/>
              <a:ext cx="5336" cy="2274"/>
            </a:xfrm>
            <a:custGeom>
              <a:avLst/>
              <a:gdLst>
                <a:gd name="T0" fmla="*/ 6992 w 8881"/>
                <a:gd name="T1" fmla="*/ 0 h 3780"/>
                <a:gd name="T2" fmla="*/ 6992 w 8881"/>
                <a:gd name="T3" fmla="*/ 0 h 3780"/>
                <a:gd name="T4" fmla="*/ 1889 w 8881"/>
                <a:gd name="T5" fmla="*/ 0 h 3780"/>
                <a:gd name="T6" fmla="*/ 0 w 8881"/>
                <a:gd name="T7" fmla="*/ 1890 h 3780"/>
                <a:gd name="T8" fmla="*/ 1889 w 8881"/>
                <a:gd name="T9" fmla="*/ 3780 h 3780"/>
                <a:gd name="T10" fmla="*/ 6992 w 8881"/>
                <a:gd name="T11" fmla="*/ 3780 h 3780"/>
                <a:gd name="T12" fmla="*/ 8881 w 8881"/>
                <a:gd name="T13" fmla="*/ 1890 h 3780"/>
                <a:gd name="T14" fmla="*/ 6992 w 8881"/>
                <a:gd name="T15" fmla="*/ 0 h 3780"/>
                <a:gd name="T16" fmla="*/ 6992 w 8881"/>
                <a:gd name="T17" fmla="*/ 13 h 3780"/>
                <a:gd name="T18" fmla="*/ 6992 w 8881"/>
                <a:gd name="T19" fmla="*/ 13 h 3780"/>
                <a:gd name="T20" fmla="*/ 8317 w 8881"/>
                <a:gd name="T21" fmla="*/ 565 h 3780"/>
                <a:gd name="T22" fmla="*/ 8868 w 8881"/>
                <a:gd name="T23" fmla="*/ 1890 h 3780"/>
                <a:gd name="T24" fmla="*/ 8317 w 8881"/>
                <a:gd name="T25" fmla="*/ 3215 h 3780"/>
                <a:gd name="T26" fmla="*/ 6992 w 8881"/>
                <a:gd name="T27" fmla="*/ 3766 h 3780"/>
                <a:gd name="T28" fmla="*/ 1889 w 8881"/>
                <a:gd name="T29" fmla="*/ 3766 h 3780"/>
                <a:gd name="T30" fmla="*/ 564 w 8881"/>
                <a:gd name="T31" fmla="*/ 3215 h 3780"/>
                <a:gd name="T32" fmla="*/ 13 w 8881"/>
                <a:gd name="T33" fmla="*/ 1890 h 3780"/>
                <a:gd name="T34" fmla="*/ 564 w 8881"/>
                <a:gd name="T35" fmla="*/ 565 h 3780"/>
                <a:gd name="T36" fmla="*/ 1889 w 8881"/>
                <a:gd name="T37" fmla="*/ 13 h 3780"/>
                <a:gd name="T38" fmla="*/ 6992 w 8881"/>
                <a:gd name="T39" fmla="*/ 13 h 3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81" h="3780">
                  <a:moveTo>
                    <a:pt x="6992" y="0"/>
                  </a:moveTo>
                  <a:lnTo>
                    <a:pt x="6992" y="0"/>
                  </a:lnTo>
                  <a:lnTo>
                    <a:pt x="1889" y="0"/>
                  </a:lnTo>
                  <a:cubicBezTo>
                    <a:pt x="850" y="0"/>
                    <a:pt x="0" y="850"/>
                    <a:pt x="0" y="1890"/>
                  </a:cubicBezTo>
                  <a:cubicBezTo>
                    <a:pt x="0" y="2929"/>
                    <a:pt x="850" y="3780"/>
                    <a:pt x="1889" y="3780"/>
                  </a:cubicBezTo>
                  <a:lnTo>
                    <a:pt x="6992" y="3780"/>
                  </a:lnTo>
                  <a:cubicBezTo>
                    <a:pt x="8031" y="3780"/>
                    <a:pt x="8881" y="2929"/>
                    <a:pt x="8881" y="1890"/>
                  </a:cubicBezTo>
                  <a:cubicBezTo>
                    <a:pt x="8881" y="850"/>
                    <a:pt x="8031" y="0"/>
                    <a:pt x="6992" y="0"/>
                  </a:cubicBezTo>
                  <a:close/>
                  <a:moveTo>
                    <a:pt x="6992" y="13"/>
                  </a:moveTo>
                  <a:lnTo>
                    <a:pt x="6992" y="13"/>
                  </a:lnTo>
                  <a:cubicBezTo>
                    <a:pt x="7491" y="13"/>
                    <a:pt x="7961" y="209"/>
                    <a:pt x="8317" y="565"/>
                  </a:cubicBezTo>
                  <a:cubicBezTo>
                    <a:pt x="8672" y="920"/>
                    <a:pt x="8868" y="1391"/>
                    <a:pt x="8868" y="1890"/>
                  </a:cubicBezTo>
                  <a:cubicBezTo>
                    <a:pt x="8868" y="2389"/>
                    <a:pt x="8672" y="2860"/>
                    <a:pt x="8317" y="3215"/>
                  </a:cubicBezTo>
                  <a:cubicBezTo>
                    <a:pt x="7961" y="3570"/>
                    <a:pt x="7491" y="3766"/>
                    <a:pt x="6992" y="3766"/>
                  </a:cubicBezTo>
                  <a:lnTo>
                    <a:pt x="1889" y="3766"/>
                  </a:lnTo>
                  <a:cubicBezTo>
                    <a:pt x="1390" y="3766"/>
                    <a:pt x="920" y="3570"/>
                    <a:pt x="564" y="3215"/>
                  </a:cubicBezTo>
                  <a:cubicBezTo>
                    <a:pt x="209" y="2860"/>
                    <a:pt x="13" y="2389"/>
                    <a:pt x="13" y="1890"/>
                  </a:cubicBezTo>
                  <a:cubicBezTo>
                    <a:pt x="13" y="1391"/>
                    <a:pt x="209" y="920"/>
                    <a:pt x="564" y="565"/>
                  </a:cubicBezTo>
                  <a:cubicBezTo>
                    <a:pt x="920" y="209"/>
                    <a:pt x="1390" y="13"/>
                    <a:pt x="1889" y="13"/>
                  </a:cubicBezTo>
                  <a:lnTo>
                    <a:pt x="6992" y="13"/>
                  </a:ln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EECA3A7-3EBA-43FD-3AC3-8F1C1505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" y="1065"/>
              <a:ext cx="1241" cy="1242"/>
            </a:xfrm>
            <a:custGeom>
              <a:avLst/>
              <a:gdLst>
                <a:gd name="T0" fmla="*/ 1033 w 2066"/>
                <a:gd name="T1" fmla="*/ 2066 h 2066"/>
                <a:gd name="T2" fmla="*/ 1033 w 2066"/>
                <a:gd name="T3" fmla="*/ 2066 h 2066"/>
                <a:gd name="T4" fmla="*/ 0 w 2066"/>
                <a:gd name="T5" fmla="*/ 1033 h 2066"/>
                <a:gd name="T6" fmla="*/ 1033 w 2066"/>
                <a:gd name="T7" fmla="*/ 0 h 2066"/>
                <a:gd name="T8" fmla="*/ 2066 w 2066"/>
                <a:gd name="T9" fmla="*/ 1033 h 2066"/>
                <a:gd name="T10" fmla="*/ 1033 w 2066"/>
                <a:gd name="T1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6" h="2066">
                  <a:moveTo>
                    <a:pt x="1033" y="2066"/>
                  </a:moveTo>
                  <a:lnTo>
                    <a:pt x="1033" y="2066"/>
                  </a:lnTo>
                  <a:cubicBezTo>
                    <a:pt x="463" y="2066"/>
                    <a:pt x="0" y="1602"/>
                    <a:pt x="0" y="1033"/>
                  </a:cubicBezTo>
                  <a:cubicBezTo>
                    <a:pt x="0" y="463"/>
                    <a:pt x="463" y="0"/>
                    <a:pt x="1033" y="0"/>
                  </a:cubicBezTo>
                  <a:cubicBezTo>
                    <a:pt x="1602" y="0"/>
                    <a:pt x="2066" y="463"/>
                    <a:pt x="2066" y="1033"/>
                  </a:cubicBezTo>
                  <a:cubicBezTo>
                    <a:pt x="2066" y="1602"/>
                    <a:pt x="1602" y="2066"/>
                    <a:pt x="1033" y="2066"/>
                  </a:cubicBezTo>
                  <a:close/>
                </a:path>
              </a:pathLst>
            </a:custGeom>
            <a:solidFill>
              <a:srgbClr val="FDEC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DB112C90-8824-2C31-9E79-00B9F779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" y="1061"/>
              <a:ext cx="1248" cy="1250"/>
            </a:xfrm>
            <a:custGeom>
              <a:avLst/>
              <a:gdLst>
                <a:gd name="T0" fmla="*/ 1039 w 2078"/>
                <a:gd name="T1" fmla="*/ 0 h 2078"/>
                <a:gd name="T2" fmla="*/ 1039 w 2078"/>
                <a:gd name="T3" fmla="*/ 0 h 2078"/>
                <a:gd name="T4" fmla="*/ 0 w 2078"/>
                <a:gd name="T5" fmla="*/ 1039 h 2078"/>
                <a:gd name="T6" fmla="*/ 1039 w 2078"/>
                <a:gd name="T7" fmla="*/ 2078 h 2078"/>
                <a:gd name="T8" fmla="*/ 2078 w 2078"/>
                <a:gd name="T9" fmla="*/ 1039 h 2078"/>
                <a:gd name="T10" fmla="*/ 1039 w 2078"/>
                <a:gd name="T11" fmla="*/ 0 h 2078"/>
                <a:gd name="T12" fmla="*/ 1039 w 2078"/>
                <a:gd name="T13" fmla="*/ 13 h 2078"/>
                <a:gd name="T14" fmla="*/ 1039 w 2078"/>
                <a:gd name="T15" fmla="*/ 13 h 2078"/>
                <a:gd name="T16" fmla="*/ 2065 w 2078"/>
                <a:gd name="T17" fmla="*/ 1039 h 2078"/>
                <a:gd name="T18" fmla="*/ 1039 w 2078"/>
                <a:gd name="T19" fmla="*/ 2065 h 2078"/>
                <a:gd name="T20" fmla="*/ 13 w 2078"/>
                <a:gd name="T21" fmla="*/ 1039 h 2078"/>
                <a:gd name="T22" fmla="*/ 1039 w 2078"/>
                <a:gd name="T23" fmla="*/ 13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8" h="2078">
                  <a:moveTo>
                    <a:pt x="1039" y="0"/>
                  </a:moveTo>
                  <a:lnTo>
                    <a:pt x="1039" y="0"/>
                  </a:lnTo>
                  <a:cubicBezTo>
                    <a:pt x="465" y="0"/>
                    <a:pt x="0" y="465"/>
                    <a:pt x="0" y="1039"/>
                  </a:cubicBezTo>
                  <a:cubicBezTo>
                    <a:pt x="0" y="1613"/>
                    <a:pt x="465" y="2078"/>
                    <a:pt x="1039" y="2078"/>
                  </a:cubicBezTo>
                  <a:cubicBezTo>
                    <a:pt x="1613" y="2078"/>
                    <a:pt x="2078" y="1613"/>
                    <a:pt x="2078" y="1039"/>
                  </a:cubicBezTo>
                  <a:cubicBezTo>
                    <a:pt x="2078" y="465"/>
                    <a:pt x="1613" y="0"/>
                    <a:pt x="1039" y="0"/>
                  </a:cubicBezTo>
                  <a:close/>
                  <a:moveTo>
                    <a:pt x="1039" y="13"/>
                  </a:moveTo>
                  <a:lnTo>
                    <a:pt x="1039" y="13"/>
                  </a:lnTo>
                  <a:cubicBezTo>
                    <a:pt x="1605" y="13"/>
                    <a:pt x="2065" y="473"/>
                    <a:pt x="2065" y="1039"/>
                  </a:cubicBezTo>
                  <a:cubicBezTo>
                    <a:pt x="2065" y="1605"/>
                    <a:pt x="1605" y="2065"/>
                    <a:pt x="1039" y="2065"/>
                  </a:cubicBezTo>
                  <a:cubicBezTo>
                    <a:pt x="473" y="2065"/>
                    <a:pt x="13" y="1605"/>
                    <a:pt x="13" y="1039"/>
                  </a:cubicBezTo>
                  <a:cubicBezTo>
                    <a:pt x="13" y="473"/>
                    <a:pt x="473" y="13"/>
                    <a:pt x="1039" y="13"/>
                  </a:cubicBez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7E02002-9DC8-DBB4-E1D3-C0515797B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" y="1860"/>
              <a:ext cx="1241" cy="1243"/>
            </a:xfrm>
            <a:custGeom>
              <a:avLst/>
              <a:gdLst>
                <a:gd name="T0" fmla="*/ 1033 w 2065"/>
                <a:gd name="T1" fmla="*/ 2065 h 2065"/>
                <a:gd name="T2" fmla="*/ 1033 w 2065"/>
                <a:gd name="T3" fmla="*/ 2065 h 2065"/>
                <a:gd name="T4" fmla="*/ 0 w 2065"/>
                <a:gd name="T5" fmla="*/ 1033 h 2065"/>
                <a:gd name="T6" fmla="*/ 1033 w 2065"/>
                <a:gd name="T7" fmla="*/ 0 h 2065"/>
                <a:gd name="T8" fmla="*/ 2065 w 2065"/>
                <a:gd name="T9" fmla="*/ 1033 h 2065"/>
                <a:gd name="T10" fmla="*/ 1033 w 2065"/>
                <a:gd name="T11" fmla="*/ 2065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5" h="2065">
                  <a:moveTo>
                    <a:pt x="1033" y="2065"/>
                  </a:moveTo>
                  <a:lnTo>
                    <a:pt x="1033" y="2065"/>
                  </a:lnTo>
                  <a:cubicBezTo>
                    <a:pt x="463" y="2065"/>
                    <a:pt x="0" y="1602"/>
                    <a:pt x="0" y="1033"/>
                  </a:cubicBezTo>
                  <a:cubicBezTo>
                    <a:pt x="0" y="463"/>
                    <a:pt x="463" y="0"/>
                    <a:pt x="1033" y="0"/>
                  </a:cubicBezTo>
                  <a:cubicBezTo>
                    <a:pt x="1602" y="0"/>
                    <a:pt x="2065" y="463"/>
                    <a:pt x="2065" y="1033"/>
                  </a:cubicBezTo>
                  <a:cubicBezTo>
                    <a:pt x="2065" y="1602"/>
                    <a:pt x="1602" y="2065"/>
                    <a:pt x="1033" y="2065"/>
                  </a:cubicBezTo>
                  <a:close/>
                </a:path>
              </a:pathLst>
            </a:custGeom>
            <a:solidFill>
              <a:srgbClr val="FDEC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597AB94-5745-244E-87B0-A6AC9F32B3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" y="1856"/>
              <a:ext cx="1249" cy="1251"/>
            </a:xfrm>
            <a:custGeom>
              <a:avLst/>
              <a:gdLst>
                <a:gd name="T0" fmla="*/ 1040 w 2079"/>
                <a:gd name="T1" fmla="*/ 0 h 2079"/>
                <a:gd name="T2" fmla="*/ 1040 w 2079"/>
                <a:gd name="T3" fmla="*/ 0 h 2079"/>
                <a:gd name="T4" fmla="*/ 0 w 2079"/>
                <a:gd name="T5" fmla="*/ 1040 h 2079"/>
                <a:gd name="T6" fmla="*/ 1040 w 2079"/>
                <a:gd name="T7" fmla="*/ 2079 h 2079"/>
                <a:gd name="T8" fmla="*/ 2079 w 2079"/>
                <a:gd name="T9" fmla="*/ 1040 h 2079"/>
                <a:gd name="T10" fmla="*/ 1040 w 2079"/>
                <a:gd name="T11" fmla="*/ 0 h 2079"/>
                <a:gd name="T12" fmla="*/ 1040 w 2079"/>
                <a:gd name="T13" fmla="*/ 14 h 2079"/>
                <a:gd name="T14" fmla="*/ 1040 w 2079"/>
                <a:gd name="T15" fmla="*/ 14 h 2079"/>
                <a:gd name="T16" fmla="*/ 2066 w 2079"/>
                <a:gd name="T17" fmla="*/ 1040 h 2079"/>
                <a:gd name="T18" fmla="*/ 1040 w 2079"/>
                <a:gd name="T19" fmla="*/ 2066 h 2079"/>
                <a:gd name="T20" fmla="*/ 14 w 2079"/>
                <a:gd name="T21" fmla="*/ 1040 h 2079"/>
                <a:gd name="T22" fmla="*/ 1040 w 2079"/>
                <a:gd name="T23" fmla="*/ 14 h 2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9" h="2079">
                  <a:moveTo>
                    <a:pt x="1040" y="0"/>
                  </a:moveTo>
                  <a:lnTo>
                    <a:pt x="1040" y="0"/>
                  </a:lnTo>
                  <a:cubicBezTo>
                    <a:pt x="466" y="0"/>
                    <a:pt x="0" y="466"/>
                    <a:pt x="0" y="1040"/>
                  </a:cubicBezTo>
                  <a:cubicBezTo>
                    <a:pt x="0" y="1614"/>
                    <a:pt x="466" y="2079"/>
                    <a:pt x="1040" y="2079"/>
                  </a:cubicBezTo>
                  <a:cubicBezTo>
                    <a:pt x="1614" y="2079"/>
                    <a:pt x="2079" y="1614"/>
                    <a:pt x="2079" y="1040"/>
                  </a:cubicBezTo>
                  <a:cubicBezTo>
                    <a:pt x="2079" y="466"/>
                    <a:pt x="1614" y="0"/>
                    <a:pt x="1040" y="0"/>
                  </a:cubicBezTo>
                  <a:close/>
                  <a:moveTo>
                    <a:pt x="1040" y="14"/>
                  </a:moveTo>
                  <a:lnTo>
                    <a:pt x="1040" y="14"/>
                  </a:lnTo>
                  <a:cubicBezTo>
                    <a:pt x="1605" y="14"/>
                    <a:pt x="2066" y="474"/>
                    <a:pt x="2066" y="1040"/>
                  </a:cubicBezTo>
                  <a:cubicBezTo>
                    <a:pt x="2066" y="1605"/>
                    <a:pt x="1605" y="2066"/>
                    <a:pt x="1040" y="2066"/>
                  </a:cubicBezTo>
                  <a:cubicBezTo>
                    <a:pt x="474" y="2066"/>
                    <a:pt x="14" y="1605"/>
                    <a:pt x="14" y="1040"/>
                  </a:cubicBezTo>
                  <a:cubicBezTo>
                    <a:pt x="14" y="474"/>
                    <a:pt x="474" y="14"/>
                    <a:pt x="1040" y="14"/>
                  </a:cubicBez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62B53F5-7931-5B98-C9F2-694B697B6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" y="1065"/>
              <a:ext cx="1241" cy="1242"/>
            </a:xfrm>
            <a:custGeom>
              <a:avLst/>
              <a:gdLst>
                <a:gd name="T0" fmla="*/ 1033 w 2065"/>
                <a:gd name="T1" fmla="*/ 2066 h 2066"/>
                <a:gd name="T2" fmla="*/ 1033 w 2065"/>
                <a:gd name="T3" fmla="*/ 2066 h 2066"/>
                <a:gd name="T4" fmla="*/ 0 w 2065"/>
                <a:gd name="T5" fmla="*/ 1033 h 2066"/>
                <a:gd name="T6" fmla="*/ 1033 w 2065"/>
                <a:gd name="T7" fmla="*/ 0 h 2066"/>
                <a:gd name="T8" fmla="*/ 2065 w 2065"/>
                <a:gd name="T9" fmla="*/ 1033 h 2066"/>
                <a:gd name="T10" fmla="*/ 1033 w 2065"/>
                <a:gd name="T1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5" h="2066">
                  <a:moveTo>
                    <a:pt x="1033" y="2066"/>
                  </a:moveTo>
                  <a:lnTo>
                    <a:pt x="1033" y="2066"/>
                  </a:lnTo>
                  <a:cubicBezTo>
                    <a:pt x="463" y="2066"/>
                    <a:pt x="0" y="1602"/>
                    <a:pt x="0" y="1033"/>
                  </a:cubicBezTo>
                  <a:cubicBezTo>
                    <a:pt x="0" y="463"/>
                    <a:pt x="463" y="0"/>
                    <a:pt x="1033" y="0"/>
                  </a:cubicBezTo>
                  <a:cubicBezTo>
                    <a:pt x="1602" y="0"/>
                    <a:pt x="2065" y="463"/>
                    <a:pt x="2065" y="1033"/>
                  </a:cubicBezTo>
                  <a:cubicBezTo>
                    <a:pt x="2065" y="1602"/>
                    <a:pt x="1602" y="2066"/>
                    <a:pt x="1033" y="2066"/>
                  </a:cubicBezTo>
                  <a:close/>
                </a:path>
              </a:pathLst>
            </a:custGeom>
            <a:solidFill>
              <a:srgbClr val="FDEC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B618A9C-1379-EC67-A5A8-B69D749682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8" y="1061"/>
              <a:ext cx="1249" cy="1250"/>
            </a:xfrm>
            <a:custGeom>
              <a:avLst/>
              <a:gdLst>
                <a:gd name="T0" fmla="*/ 1040 w 2079"/>
                <a:gd name="T1" fmla="*/ 0 h 2078"/>
                <a:gd name="T2" fmla="*/ 1040 w 2079"/>
                <a:gd name="T3" fmla="*/ 0 h 2078"/>
                <a:gd name="T4" fmla="*/ 0 w 2079"/>
                <a:gd name="T5" fmla="*/ 1039 h 2078"/>
                <a:gd name="T6" fmla="*/ 1040 w 2079"/>
                <a:gd name="T7" fmla="*/ 2078 h 2078"/>
                <a:gd name="T8" fmla="*/ 2079 w 2079"/>
                <a:gd name="T9" fmla="*/ 1039 h 2078"/>
                <a:gd name="T10" fmla="*/ 1040 w 2079"/>
                <a:gd name="T11" fmla="*/ 0 h 2078"/>
                <a:gd name="T12" fmla="*/ 1040 w 2079"/>
                <a:gd name="T13" fmla="*/ 13 h 2078"/>
                <a:gd name="T14" fmla="*/ 1040 w 2079"/>
                <a:gd name="T15" fmla="*/ 13 h 2078"/>
                <a:gd name="T16" fmla="*/ 2066 w 2079"/>
                <a:gd name="T17" fmla="*/ 1039 h 2078"/>
                <a:gd name="T18" fmla="*/ 1040 w 2079"/>
                <a:gd name="T19" fmla="*/ 2065 h 2078"/>
                <a:gd name="T20" fmla="*/ 14 w 2079"/>
                <a:gd name="T21" fmla="*/ 1039 h 2078"/>
                <a:gd name="T22" fmla="*/ 1040 w 2079"/>
                <a:gd name="T23" fmla="*/ 13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9" h="2078">
                  <a:moveTo>
                    <a:pt x="1040" y="0"/>
                  </a:moveTo>
                  <a:lnTo>
                    <a:pt x="1040" y="0"/>
                  </a:lnTo>
                  <a:cubicBezTo>
                    <a:pt x="466" y="0"/>
                    <a:pt x="0" y="465"/>
                    <a:pt x="0" y="1039"/>
                  </a:cubicBezTo>
                  <a:cubicBezTo>
                    <a:pt x="0" y="1613"/>
                    <a:pt x="466" y="2078"/>
                    <a:pt x="1040" y="2078"/>
                  </a:cubicBezTo>
                  <a:cubicBezTo>
                    <a:pt x="1614" y="2078"/>
                    <a:pt x="2079" y="1613"/>
                    <a:pt x="2079" y="1039"/>
                  </a:cubicBezTo>
                  <a:cubicBezTo>
                    <a:pt x="2079" y="465"/>
                    <a:pt x="1614" y="0"/>
                    <a:pt x="1040" y="0"/>
                  </a:cubicBezTo>
                  <a:close/>
                  <a:moveTo>
                    <a:pt x="1040" y="13"/>
                  </a:moveTo>
                  <a:lnTo>
                    <a:pt x="1040" y="13"/>
                  </a:lnTo>
                  <a:cubicBezTo>
                    <a:pt x="1605" y="13"/>
                    <a:pt x="2066" y="473"/>
                    <a:pt x="2066" y="1039"/>
                  </a:cubicBezTo>
                  <a:cubicBezTo>
                    <a:pt x="2066" y="1605"/>
                    <a:pt x="1605" y="2065"/>
                    <a:pt x="1040" y="2065"/>
                  </a:cubicBezTo>
                  <a:cubicBezTo>
                    <a:pt x="474" y="2065"/>
                    <a:pt x="14" y="1605"/>
                    <a:pt x="14" y="1039"/>
                  </a:cubicBezTo>
                  <a:cubicBezTo>
                    <a:pt x="14" y="473"/>
                    <a:pt x="474" y="13"/>
                    <a:pt x="1040" y="13"/>
                  </a:cubicBez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13C7554-93FA-ABF6-F163-9483EACE5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1860"/>
              <a:ext cx="1240" cy="1243"/>
            </a:xfrm>
            <a:custGeom>
              <a:avLst/>
              <a:gdLst>
                <a:gd name="T0" fmla="*/ 1032 w 2065"/>
                <a:gd name="T1" fmla="*/ 2065 h 2065"/>
                <a:gd name="T2" fmla="*/ 1032 w 2065"/>
                <a:gd name="T3" fmla="*/ 2065 h 2065"/>
                <a:gd name="T4" fmla="*/ 0 w 2065"/>
                <a:gd name="T5" fmla="*/ 1033 h 2065"/>
                <a:gd name="T6" fmla="*/ 1032 w 2065"/>
                <a:gd name="T7" fmla="*/ 0 h 2065"/>
                <a:gd name="T8" fmla="*/ 2065 w 2065"/>
                <a:gd name="T9" fmla="*/ 1033 h 2065"/>
                <a:gd name="T10" fmla="*/ 1032 w 2065"/>
                <a:gd name="T11" fmla="*/ 2065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5" h="2065">
                  <a:moveTo>
                    <a:pt x="1032" y="2065"/>
                  </a:moveTo>
                  <a:lnTo>
                    <a:pt x="1032" y="2065"/>
                  </a:lnTo>
                  <a:cubicBezTo>
                    <a:pt x="463" y="2065"/>
                    <a:pt x="0" y="1602"/>
                    <a:pt x="0" y="1033"/>
                  </a:cubicBezTo>
                  <a:cubicBezTo>
                    <a:pt x="0" y="463"/>
                    <a:pt x="463" y="0"/>
                    <a:pt x="1032" y="0"/>
                  </a:cubicBezTo>
                  <a:cubicBezTo>
                    <a:pt x="1602" y="0"/>
                    <a:pt x="2065" y="463"/>
                    <a:pt x="2065" y="1033"/>
                  </a:cubicBezTo>
                  <a:cubicBezTo>
                    <a:pt x="2065" y="1602"/>
                    <a:pt x="1602" y="2065"/>
                    <a:pt x="1032" y="2065"/>
                  </a:cubicBezTo>
                  <a:close/>
                </a:path>
              </a:pathLst>
            </a:custGeom>
            <a:solidFill>
              <a:srgbClr val="FDEC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99925C3-94F6-267F-B2C3-1B25EFC0C7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9" y="1856"/>
              <a:ext cx="1249" cy="1251"/>
            </a:xfrm>
            <a:custGeom>
              <a:avLst/>
              <a:gdLst>
                <a:gd name="T0" fmla="*/ 1039 w 2079"/>
                <a:gd name="T1" fmla="*/ 0 h 2079"/>
                <a:gd name="T2" fmla="*/ 1039 w 2079"/>
                <a:gd name="T3" fmla="*/ 0 h 2079"/>
                <a:gd name="T4" fmla="*/ 0 w 2079"/>
                <a:gd name="T5" fmla="*/ 1040 h 2079"/>
                <a:gd name="T6" fmla="*/ 1039 w 2079"/>
                <a:gd name="T7" fmla="*/ 2079 h 2079"/>
                <a:gd name="T8" fmla="*/ 2079 w 2079"/>
                <a:gd name="T9" fmla="*/ 1040 h 2079"/>
                <a:gd name="T10" fmla="*/ 1039 w 2079"/>
                <a:gd name="T11" fmla="*/ 0 h 2079"/>
                <a:gd name="T12" fmla="*/ 1039 w 2079"/>
                <a:gd name="T13" fmla="*/ 14 h 2079"/>
                <a:gd name="T14" fmla="*/ 1039 w 2079"/>
                <a:gd name="T15" fmla="*/ 14 h 2079"/>
                <a:gd name="T16" fmla="*/ 2065 w 2079"/>
                <a:gd name="T17" fmla="*/ 1040 h 2079"/>
                <a:gd name="T18" fmla="*/ 1039 w 2079"/>
                <a:gd name="T19" fmla="*/ 2066 h 2079"/>
                <a:gd name="T20" fmla="*/ 13 w 2079"/>
                <a:gd name="T21" fmla="*/ 1040 h 2079"/>
                <a:gd name="T22" fmla="*/ 1039 w 2079"/>
                <a:gd name="T23" fmla="*/ 14 h 2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9" h="2079">
                  <a:moveTo>
                    <a:pt x="1039" y="0"/>
                  </a:moveTo>
                  <a:lnTo>
                    <a:pt x="1039" y="0"/>
                  </a:lnTo>
                  <a:cubicBezTo>
                    <a:pt x="465" y="0"/>
                    <a:pt x="0" y="466"/>
                    <a:pt x="0" y="1040"/>
                  </a:cubicBezTo>
                  <a:cubicBezTo>
                    <a:pt x="0" y="1614"/>
                    <a:pt x="465" y="2079"/>
                    <a:pt x="1039" y="2079"/>
                  </a:cubicBezTo>
                  <a:cubicBezTo>
                    <a:pt x="1613" y="2079"/>
                    <a:pt x="2079" y="1614"/>
                    <a:pt x="2079" y="1040"/>
                  </a:cubicBezTo>
                  <a:cubicBezTo>
                    <a:pt x="2079" y="466"/>
                    <a:pt x="1613" y="0"/>
                    <a:pt x="1039" y="0"/>
                  </a:cubicBezTo>
                  <a:close/>
                  <a:moveTo>
                    <a:pt x="1039" y="14"/>
                  </a:moveTo>
                  <a:lnTo>
                    <a:pt x="1039" y="14"/>
                  </a:lnTo>
                  <a:cubicBezTo>
                    <a:pt x="1605" y="14"/>
                    <a:pt x="2065" y="474"/>
                    <a:pt x="2065" y="1040"/>
                  </a:cubicBezTo>
                  <a:cubicBezTo>
                    <a:pt x="2065" y="1605"/>
                    <a:pt x="1605" y="2066"/>
                    <a:pt x="1039" y="2066"/>
                  </a:cubicBezTo>
                  <a:cubicBezTo>
                    <a:pt x="474" y="2066"/>
                    <a:pt x="13" y="1605"/>
                    <a:pt x="13" y="1040"/>
                  </a:cubicBezTo>
                  <a:cubicBezTo>
                    <a:pt x="13" y="474"/>
                    <a:pt x="474" y="14"/>
                    <a:pt x="1039" y="14"/>
                  </a:cubicBez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40543796-7073-5329-6F12-5FAF58466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1077"/>
              <a:ext cx="1216" cy="1218"/>
            </a:xfrm>
            <a:custGeom>
              <a:avLst/>
              <a:gdLst>
                <a:gd name="T0" fmla="*/ 1012 w 2025"/>
                <a:gd name="T1" fmla="*/ 2026 h 2026"/>
                <a:gd name="T2" fmla="*/ 1012 w 2025"/>
                <a:gd name="T3" fmla="*/ 2026 h 2026"/>
                <a:gd name="T4" fmla="*/ 0 w 2025"/>
                <a:gd name="T5" fmla="*/ 1013 h 2026"/>
                <a:gd name="T6" fmla="*/ 1012 w 2025"/>
                <a:gd name="T7" fmla="*/ 0 h 2026"/>
                <a:gd name="T8" fmla="*/ 2025 w 2025"/>
                <a:gd name="T9" fmla="*/ 1013 h 2026"/>
                <a:gd name="T10" fmla="*/ 1012 w 2025"/>
                <a:gd name="T11" fmla="*/ 2026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5" h="2026">
                  <a:moveTo>
                    <a:pt x="1012" y="2026"/>
                  </a:moveTo>
                  <a:lnTo>
                    <a:pt x="1012" y="2026"/>
                  </a:lnTo>
                  <a:cubicBezTo>
                    <a:pt x="454" y="2026"/>
                    <a:pt x="0" y="1571"/>
                    <a:pt x="0" y="1013"/>
                  </a:cubicBezTo>
                  <a:cubicBezTo>
                    <a:pt x="0" y="455"/>
                    <a:pt x="454" y="0"/>
                    <a:pt x="1012" y="0"/>
                  </a:cubicBezTo>
                  <a:cubicBezTo>
                    <a:pt x="1571" y="0"/>
                    <a:pt x="2025" y="455"/>
                    <a:pt x="2025" y="1013"/>
                  </a:cubicBezTo>
                  <a:cubicBezTo>
                    <a:pt x="2025" y="1571"/>
                    <a:pt x="1571" y="2026"/>
                    <a:pt x="1012" y="2026"/>
                  </a:cubicBezTo>
                  <a:close/>
                </a:path>
              </a:pathLst>
            </a:custGeom>
            <a:solidFill>
              <a:srgbClr val="FDEC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FA425625-5210-1A46-57B8-79B5405AA1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1" y="1061"/>
              <a:ext cx="1249" cy="1250"/>
            </a:xfrm>
            <a:custGeom>
              <a:avLst/>
              <a:gdLst>
                <a:gd name="T0" fmla="*/ 1039 w 2079"/>
                <a:gd name="T1" fmla="*/ 0 h 2078"/>
                <a:gd name="T2" fmla="*/ 1039 w 2079"/>
                <a:gd name="T3" fmla="*/ 0 h 2078"/>
                <a:gd name="T4" fmla="*/ 0 w 2079"/>
                <a:gd name="T5" fmla="*/ 1039 h 2078"/>
                <a:gd name="T6" fmla="*/ 1039 w 2079"/>
                <a:gd name="T7" fmla="*/ 2078 h 2078"/>
                <a:gd name="T8" fmla="*/ 2079 w 2079"/>
                <a:gd name="T9" fmla="*/ 1039 h 2078"/>
                <a:gd name="T10" fmla="*/ 1039 w 2079"/>
                <a:gd name="T11" fmla="*/ 0 h 2078"/>
                <a:gd name="T12" fmla="*/ 1039 w 2079"/>
                <a:gd name="T13" fmla="*/ 53 h 2078"/>
                <a:gd name="T14" fmla="*/ 1039 w 2079"/>
                <a:gd name="T15" fmla="*/ 53 h 2078"/>
                <a:gd name="T16" fmla="*/ 2025 w 2079"/>
                <a:gd name="T17" fmla="*/ 1039 h 2078"/>
                <a:gd name="T18" fmla="*/ 1039 w 2079"/>
                <a:gd name="T19" fmla="*/ 2025 h 2078"/>
                <a:gd name="T20" fmla="*/ 53 w 2079"/>
                <a:gd name="T21" fmla="*/ 1039 h 2078"/>
                <a:gd name="T22" fmla="*/ 1039 w 2079"/>
                <a:gd name="T23" fmla="*/ 53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9" h="2078">
                  <a:moveTo>
                    <a:pt x="1039" y="0"/>
                  </a:moveTo>
                  <a:lnTo>
                    <a:pt x="1039" y="0"/>
                  </a:lnTo>
                  <a:cubicBezTo>
                    <a:pt x="465" y="0"/>
                    <a:pt x="0" y="465"/>
                    <a:pt x="0" y="1039"/>
                  </a:cubicBezTo>
                  <a:cubicBezTo>
                    <a:pt x="0" y="1613"/>
                    <a:pt x="465" y="2078"/>
                    <a:pt x="1039" y="2078"/>
                  </a:cubicBezTo>
                  <a:cubicBezTo>
                    <a:pt x="1613" y="2078"/>
                    <a:pt x="2079" y="1613"/>
                    <a:pt x="2079" y="1039"/>
                  </a:cubicBezTo>
                  <a:cubicBezTo>
                    <a:pt x="2079" y="465"/>
                    <a:pt x="1613" y="0"/>
                    <a:pt x="1039" y="0"/>
                  </a:cubicBezTo>
                  <a:close/>
                  <a:moveTo>
                    <a:pt x="1039" y="53"/>
                  </a:moveTo>
                  <a:lnTo>
                    <a:pt x="1039" y="53"/>
                  </a:lnTo>
                  <a:cubicBezTo>
                    <a:pt x="1583" y="53"/>
                    <a:pt x="2025" y="495"/>
                    <a:pt x="2025" y="1039"/>
                  </a:cubicBezTo>
                  <a:cubicBezTo>
                    <a:pt x="2025" y="1583"/>
                    <a:pt x="1583" y="2025"/>
                    <a:pt x="1039" y="2025"/>
                  </a:cubicBezTo>
                  <a:cubicBezTo>
                    <a:pt x="496" y="2025"/>
                    <a:pt x="53" y="1583"/>
                    <a:pt x="53" y="1039"/>
                  </a:cubicBezTo>
                  <a:cubicBezTo>
                    <a:pt x="53" y="495"/>
                    <a:pt x="496" y="53"/>
                    <a:pt x="1039" y="53"/>
                  </a:cubicBez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E7FE577F-3EA1-168A-705C-5054036B3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860"/>
              <a:ext cx="1241" cy="1243"/>
            </a:xfrm>
            <a:custGeom>
              <a:avLst/>
              <a:gdLst>
                <a:gd name="T0" fmla="*/ 1033 w 2066"/>
                <a:gd name="T1" fmla="*/ 2065 h 2065"/>
                <a:gd name="T2" fmla="*/ 1033 w 2066"/>
                <a:gd name="T3" fmla="*/ 2065 h 2065"/>
                <a:gd name="T4" fmla="*/ 0 w 2066"/>
                <a:gd name="T5" fmla="*/ 1033 h 2065"/>
                <a:gd name="T6" fmla="*/ 1033 w 2066"/>
                <a:gd name="T7" fmla="*/ 0 h 2065"/>
                <a:gd name="T8" fmla="*/ 2066 w 2066"/>
                <a:gd name="T9" fmla="*/ 1033 h 2065"/>
                <a:gd name="T10" fmla="*/ 1033 w 2066"/>
                <a:gd name="T11" fmla="*/ 2065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6" h="2065">
                  <a:moveTo>
                    <a:pt x="1033" y="2065"/>
                  </a:moveTo>
                  <a:lnTo>
                    <a:pt x="1033" y="2065"/>
                  </a:lnTo>
                  <a:cubicBezTo>
                    <a:pt x="464" y="2065"/>
                    <a:pt x="0" y="1602"/>
                    <a:pt x="0" y="1033"/>
                  </a:cubicBezTo>
                  <a:cubicBezTo>
                    <a:pt x="0" y="463"/>
                    <a:pt x="464" y="0"/>
                    <a:pt x="1033" y="0"/>
                  </a:cubicBezTo>
                  <a:cubicBezTo>
                    <a:pt x="1603" y="0"/>
                    <a:pt x="2066" y="463"/>
                    <a:pt x="2066" y="1033"/>
                  </a:cubicBezTo>
                  <a:cubicBezTo>
                    <a:pt x="2066" y="1602"/>
                    <a:pt x="1603" y="2065"/>
                    <a:pt x="1033" y="2065"/>
                  </a:cubicBezTo>
                  <a:close/>
                </a:path>
              </a:pathLst>
            </a:custGeom>
            <a:solidFill>
              <a:srgbClr val="FDEC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274B125-66CA-9181-9B6D-200C175791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2" y="1856"/>
              <a:ext cx="1249" cy="1251"/>
            </a:xfrm>
            <a:custGeom>
              <a:avLst/>
              <a:gdLst>
                <a:gd name="T0" fmla="*/ 1039 w 2079"/>
                <a:gd name="T1" fmla="*/ 0 h 2079"/>
                <a:gd name="T2" fmla="*/ 1039 w 2079"/>
                <a:gd name="T3" fmla="*/ 0 h 2079"/>
                <a:gd name="T4" fmla="*/ 0 w 2079"/>
                <a:gd name="T5" fmla="*/ 1040 h 2079"/>
                <a:gd name="T6" fmla="*/ 1039 w 2079"/>
                <a:gd name="T7" fmla="*/ 2079 h 2079"/>
                <a:gd name="T8" fmla="*/ 2079 w 2079"/>
                <a:gd name="T9" fmla="*/ 1040 h 2079"/>
                <a:gd name="T10" fmla="*/ 1039 w 2079"/>
                <a:gd name="T11" fmla="*/ 0 h 2079"/>
                <a:gd name="T12" fmla="*/ 1039 w 2079"/>
                <a:gd name="T13" fmla="*/ 14 h 2079"/>
                <a:gd name="T14" fmla="*/ 1039 w 2079"/>
                <a:gd name="T15" fmla="*/ 14 h 2079"/>
                <a:gd name="T16" fmla="*/ 2065 w 2079"/>
                <a:gd name="T17" fmla="*/ 1040 h 2079"/>
                <a:gd name="T18" fmla="*/ 1039 w 2079"/>
                <a:gd name="T19" fmla="*/ 2066 h 2079"/>
                <a:gd name="T20" fmla="*/ 13 w 2079"/>
                <a:gd name="T21" fmla="*/ 1040 h 2079"/>
                <a:gd name="T22" fmla="*/ 1039 w 2079"/>
                <a:gd name="T23" fmla="*/ 14 h 2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9" h="2079">
                  <a:moveTo>
                    <a:pt x="1039" y="0"/>
                  </a:moveTo>
                  <a:lnTo>
                    <a:pt x="1039" y="0"/>
                  </a:lnTo>
                  <a:cubicBezTo>
                    <a:pt x="465" y="0"/>
                    <a:pt x="0" y="466"/>
                    <a:pt x="0" y="1040"/>
                  </a:cubicBezTo>
                  <a:cubicBezTo>
                    <a:pt x="0" y="1614"/>
                    <a:pt x="465" y="2079"/>
                    <a:pt x="1039" y="2079"/>
                  </a:cubicBezTo>
                  <a:cubicBezTo>
                    <a:pt x="1613" y="2079"/>
                    <a:pt x="2079" y="1614"/>
                    <a:pt x="2079" y="1040"/>
                  </a:cubicBezTo>
                  <a:cubicBezTo>
                    <a:pt x="2079" y="466"/>
                    <a:pt x="1613" y="0"/>
                    <a:pt x="1039" y="0"/>
                  </a:cubicBezTo>
                  <a:close/>
                  <a:moveTo>
                    <a:pt x="1039" y="14"/>
                  </a:moveTo>
                  <a:lnTo>
                    <a:pt x="1039" y="14"/>
                  </a:lnTo>
                  <a:cubicBezTo>
                    <a:pt x="1605" y="14"/>
                    <a:pt x="2065" y="474"/>
                    <a:pt x="2065" y="1040"/>
                  </a:cubicBezTo>
                  <a:cubicBezTo>
                    <a:pt x="2065" y="1605"/>
                    <a:pt x="1605" y="2066"/>
                    <a:pt x="1039" y="2066"/>
                  </a:cubicBezTo>
                  <a:cubicBezTo>
                    <a:pt x="473" y="2066"/>
                    <a:pt x="13" y="1605"/>
                    <a:pt x="13" y="1040"/>
                  </a:cubicBezTo>
                  <a:cubicBezTo>
                    <a:pt x="13" y="474"/>
                    <a:pt x="473" y="14"/>
                    <a:pt x="1039" y="14"/>
                  </a:cubicBez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FFEE817-525B-9D11-EB58-8247AABF5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" y="1065"/>
              <a:ext cx="1241" cy="1242"/>
            </a:xfrm>
            <a:custGeom>
              <a:avLst/>
              <a:gdLst>
                <a:gd name="T0" fmla="*/ 1033 w 2066"/>
                <a:gd name="T1" fmla="*/ 2066 h 2066"/>
                <a:gd name="T2" fmla="*/ 1033 w 2066"/>
                <a:gd name="T3" fmla="*/ 2066 h 2066"/>
                <a:gd name="T4" fmla="*/ 0 w 2066"/>
                <a:gd name="T5" fmla="*/ 1033 h 2066"/>
                <a:gd name="T6" fmla="*/ 1033 w 2066"/>
                <a:gd name="T7" fmla="*/ 0 h 2066"/>
                <a:gd name="T8" fmla="*/ 2066 w 2066"/>
                <a:gd name="T9" fmla="*/ 1033 h 2066"/>
                <a:gd name="T10" fmla="*/ 1033 w 2066"/>
                <a:gd name="T1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6" h="2066">
                  <a:moveTo>
                    <a:pt x="1033" y="2066"/>
                  </a:moveTo>
                  <a:lnTo>
                    <a:pt x="1033" y="2066"/>
                  </a:lnTo>
                  <a:cubicBezTo>
                    <a:pt x="464" y="2066"/>
                    <a:pt x="0" y="1602"/>
                    <a:pt x="0" y="1033"/>
                  </a:cubicBezTo>
                  <a:cubicBezTo>
                    <a:pt x="0" y="463"/>
                    <a:pt x="464" y="0"/>
                    <a:pt x="1033" y="0"/>
                  </a:cubicBezTo>
                  <a:cubicBezTo>
                    <a:pt x="1602" y="0"/>
                    <a:pt x="2066" y="463"/>
                    <a:pt x="2066" y="1033"/>
                  </a:cubicBezTo>
                  <a:cubicBezTo>
                    <a:pt x="2066" y="1602"/>
                    <a:pt x="1602" y="2066"/>
                    <a:pt x="1033" y="2066"/>
                  </a:cubicBezTo>
                  <a:close/>
                </a:path>
              </a:pathLst>
            </a:custGeom>
            <a:solidFill>
              <a:srgbClr val="FDEC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50C9AC3-C2B1-734E-1C31-0922CB5C19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" y="1061"/>
              <a:ext cx="1249" cy="1250"/>
            </a:xfrm>
            <a:custGeom>
              <a:avLst/>
              <a:gdLst>
                <a:gd name="T0" fmla="*/ 1039 w 2078"/>
                <a:gd name="T1" fmla="*/ 0 h 2078"/>
                <a:gd name="T2" fmla="*/ 1039 w 2078"/>
                <a:gd name="T3" fmla="*/ 0 h 2078"/>
                <a:gd name="T4" fmla="*/ 0 w 2078"/>
                <a:gd name="T5" fmla="*/ 1039 h 2078"/>
                <a:gd name="T6" fmla="*/ 1039 w 2078"/>
                <a:gd name="T7" fmla="*/ 2078 h 2078"/>
                <a:gd name="T8" fmla="*/ 2078 w 2078"/>
                <a:gd name="T9" fmla="*/ 1039 h 2078"/>
                <a:gd name="T10" fmla="*/ 1039 w 2078"/>
                <a:gd name="T11" fmla="*/ 0 h 2078"/>
                <a:gd name="T12" fmla="*/ 1039 w 2078"/>
                <a:gd name="T13" fmla="*/ 13 h 2078"/>
                <a:gd name="T14" fmla="*/ 1039 w 2078"/>
                <a:gd name="T15" fmla="*/ 13 h 2078"/>
                <a:gd name="T16" fmla="*/ 2065 w 2078"/>
                <a:gd name="T17" fmla="*/ 1039 h 2078"/>
                <a:gd name="T18" fmla="*/ 1039 w 2078"/>
                <a:gd name="T19" fmla="*/ 2065 h 2078"/>
                <a:gd name="T20" fmla="*/ 13 w 2078"/>
                <a:gd name="T21" fmla="*/ 1039 h 2078"/>
                <a:gd name="T22" fmla="*/ 1039 w 2078"/>
                <a:gd name="T23" fmla="*/ 13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8" h="2078">
                  <a:moveTo>
                    <a:pt x="1039" y="0"/>
                  </a:moveTo>
                  <a:lnTo>
                    <a:pt x="1039" y="0"/>
                  </a:lnTo>
                  <a:cubicBezTo>
                    <a:pt x="465" y="0"/>
                    <a:pt x="0" y="465"/>
                    <a:pt x="0" y="1039"/>
                  </a:cubicBezTo>
                  <a:cubicBezTo>
                    <a:pt x="0" y="1613"/>
                    <a:pt x="465" y="2078"/>
                    <a:pt x="1039" y="2078"/>
                  </a:cubicBezTo>
                  <a:cubicBezTo>
                    <a:pt x="1613" y="2078"/>
                    <a:pt x="2078" y="1613"/>
                    <a:pt x="2078" y="1039"/>
                  </a:cubicBezTo>
                  <a:cubicBezTo>
                    <a:pt x="2078" y="465"/>
                    <a:pt x="1613" y="0"/>
                    <a:pt x="1039" y="0"/>
                  </a:cubicBezTo>
                  <a:close/>
                  <a:moveTo>
                    <a:pt x="1039" y="13"/>
                  </a:moveTo>
                  <a:lnTo>
                    <a:pt x="1039" y="13"/>
                  </a:lnTo>
                  <a:cubicBezTo>
                    <a:pt x="1605" y="13"/>
                    <a:pt x="2065" y="473"/>
                    <a:pt x="2065" y="1039"/>
                  </a:cubicBezTo>
                  <a:cubicBezTo>
                    <a:pt x="2065" y="1605"/>
                    <a:pt x="1605" y="2065"/>
                    <a:pt x="1039" y="2065"/>
                  </a:cubicBezTo>
                  <a:cubicBezTo>
                    <a:pt x="473" y="2065"/>
                    <a:pt x="13" y="1605"/>
                    <a:pt x="13" y="1039"/>
                  </a:cubicBezTo>
                  <a:cubicBezTo>
                    <a:pt x="13" y="473"/>
                    <a:pt x="473" y="13"/>
                    <a:pt x="1039" y="13"/>
                  </a:cubicBezTo>
                  <a:close/>
                </a:path>
              </a:pathLst>
            </a:custGeom>
            <a:solidFill>
              <a:srgbClr val="EC1C2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E412DECC-893A-A85C-8377-74190A6E6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742"/>
              <a:ext cx="23" cy="591"/>
            </a:xfrm>
            <a:custGeom>
              <a:avLst/>
              <a:gdLst>
                <a:gd name="T0" fmla="*/ 38 w 38"/>
                <a:gd name="T1" fmla="*/ 983 h 983"/>
                <a:gd name="T2" fmla="*/ 38 w 38"/>
                <a:gd name="T3" fmla="*/ 983 h 983"/>
                <a:gd name="T4" fmla="*/ 0 w 38"/>
                <a:gd name="T5" fmla="*/ 983 h 983"/>
                <a:gd name="T6" fmla="*/ 0 w 38"/>
                <a:gd name="T7" fmla="*/ 0 h 983"/>
                <a:gd name="T8" fmla="*/ 38 w 38"/>
                <a:gd name="T9" fmla="*/ 0 h 983"/>
                <a:gd name="T10" fmla="*/ 38 w 38"/>
                <a:gd name="T11" fmla="*/ 983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983">
                  <a:moveTo>
                    <a:pt x="38" y="983"/>
                  </a:moveTo>
                  <a:lnTo>
                    <a:pt x="38" y="983"/>
                  </a:lnTo>
                  <a:lnTo>
                    <a:pt x="0" y="983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983"/>
                  </a:lnTo>
                  <a:close/>
                </a:path>
              </a:pathLst>
            </a:custGeom>
            <a:solidFill>
              <a:srgbClr val="8A3EA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3DFBD1-6B1D-7E4E-CE38-F2F7247CE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707"/>
              <a:ext cx="27" cy="26"/>
            </a:xfrm>
            <a:custGeom>
              <a:avLst/>
              <a:gdLst>
                <a:gd name="T0" fmla="*/ 45 w 45"/>
                <a:gd name="T1" fmla="*/ 22 h 44"/>
                <a:gd name="T2" fmla="*/ 45 w 45"/>
                <a:gd name="T3" fmla="*/ 22 h 44"/>
                <a:gd name="T4" fmla="*/ 22 w 45"/>
                <a:gd name="T5" fmla="*/ 44 h 44"/>
                <a:gd name="T6" fmla="*/ 0 w 45"/>
                <a:gd name="T7" fmla="*/ 22 h 44"/>
                <a:gd name="T8" fmla="*/ 22 w 45"/>
                <a:gd name="T9" fmla="*/ 0 h 44"/>
                <a:gd name="T10" fmla="*/ 45 w 45"/>
                <a:gd name="T11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4">
                  <a:moveTo>
                    <a:pt x="45" y="22"/>
                  </a:moveTo>
                  <a:lnTo>
                    <a:pt x="45" y="22"/>
                  </a:lnTo>
                  <a:cubicBezTo>
                    <a:pt x="45" y="34"/>
                    <a:pt x="35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9"/>
                    <a:pt x="10" y="0"/>
                    <a:pt x="22" y="0"/>
                  </a:cubicBezTo>
                  <a:cubicBezTo>
                    <a:pt x="35" y="0"/>
                    <a:pt x="45" y="9"/>
                    <a:pt x="45" y="22"/>
                  </a:cubicBezTo>
                  <a:close/>
                </a:path>
              </a:pathLst>
            </a:custGeom>
            <a:solidFill>
              <a:srgbClr val="8A3EA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F045EA69-DB26-2333-E9DB-2D5443392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799"/>
              <a:ext cx="340" cy="273"/>
            </a:xfrm>
            <a:custGeom>
              <a:avLst/>
              <a:gdLst>
                <a:gd name="T0" fmla="*/ 453 w 566"/>
                <a:gd name="T1" fmla="*/ 227 h 453"/>
                <a:gd name="T2" fmla="*/ 453 w 566"/>
                <a:gd name="T3" fmla="*/ 227 h 453"/>
                <a:gd name="T4" fmla="*/ 566 w 566"/>
                <a:gd name="T5" fmla="*/ 453 h 453"/>
                <a:gd name="T6" fmla="*/ 0 w 566"/>
                <a:gd name="T7" fmla="*/ 453 h 453"/>
                <a:gd name="T8" fmla="*/ 0 w 566"/>
                <a:gd name="T9" fmla="*/ 0 h 453"/>
                <a:gd name="T10" fmla="*/ 566 w 566"/>
                <a:gd name="T11" fmla="*/ 0 h 453"/>
                <a:gd name="T12" fmla="*/ 453 w 566"/>
                <a:gd name="T13" fmla="*/ 227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453">
                  <a:moveTo>
                    <a:pt x="453" y="227"/>
                  </a:moveTo>
                  <a:lnTo>
                    <a:pt x="453" y="227"/>
                  </a:lnTo>
                  <a:lnTo>
                    <a:pt x="566" y="453"/>
                  </a:lnTo>
                  <a:lnTo>
                    <a:pt x="0" y="453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453" y="227"/>
                  </a:lnTo>
                  <a:close/>
                </a:path>
              </a:pathLst>
            </a:custGeom>
            <a:solidFill>
              <a:srgbClr val="F5861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582D0C0-A4D7-3C8F-8E0A-1867C4093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742"/>
              <a:ext cx="341" cy="273"/>
            </a:xfrm>
            <a:custGeom>
              <a:avLst/>
              <a:gdLst>
                <a:gd name="T0" fmla="*/ 567 w 567"/>
                <a:gd name="T1" fmla="*/ 454 h 454"/>
                <a:gd name="T2" fmla="*/ 567 w 567"/>
                <a:gd name="T3" fmla="*/ 454 h 454"/>
                <a:gd name="T4" fmla="*/ 0 w 567"/>
                <a:gd name="T5" fmla="*/ 454 h 454"/>
                <a:gd name="T6" fmla="*/ 0 w 567"/>
                <a:gd name="T7" fmla="*/ 0 h 454"/>
                <a:gd name="T8" fmla="*/ 567 w 567"/>
                <a:gd name="T9" fmla="*/ 0 h 454"/>
                <a:gd name="T10" fmla="*/ 567 w 567"/>
                <a:gd name="T1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7" h="454">
                  <a:moveTo>
                    <a:pt x="567" y="454"/>
                  </a:moveTo>
                  <a:lnTo>
                    <a:pt x="567" y="454"/>
                  </a:lnTo>
                  <a:lnTo>
                    <a:pt x="0" y="454"/>
                  </a:lnTo>
                  <a:lnTo>
                    <a:pt x="0" y="0"/>
                  </a:lnTo>
                  <a:lnTo>
                    <a:pt x="567" y="0"/>
                  </a:lnTo>
                  <a:lnTo>
                    <a:pt x="567" y="454"/>
                  </a:lnTo>
                  <a:close/>
                </a:path>
              </a:pathLst>
            </a:custGeom>
            <a:solidFill>
              <a:srgbClr val="F5861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52F20D3-5C7F-35BA-8AA9-9381E053D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742"/>
              <a:ext cx="136" cy="57"/>
            </a:xfrm>
            <a:custGeom>
              <a:avLst/>
              <a:gdLst>
                <a:gd name="T0" fmla="*/ 226 w 226"/>
                <a:gd name="T1" fmla="*/ 95 h 95"/>
                <a:gd name="T2" fmla="*/ 226 w 226"/>
                <a:gd name="T3" fmla="*/ 95 h 95"/>
                <a:gd name="T4" fmla="*/ 0 w 226"/>
                <a:gd name="T5" fmla="*/ 95 h 95"/>
                <a:gd name="T6" fmla="*/ 226 w 226"/>
                <a:gd name="T7" fmla="*/ 0 h 95"/>
                <a:gd name="T8" fmla="*/ 226 w 226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95">
                  <a:moveTo>
                    <a:pt x="226" y="95"/>
                  </a:moveTo>
                  <a:lnTo>
                    <a:pt x="226" y="95"/>
                  </a:lnTo>
                  <a:lnTo>
                    <a:pt x="0" y="95"/>
                  </a:lnTo>
                  <a:lnTo>
                    <a:pt x="226" y="0"/>
                  </a:lnTo>
                  <a:lnTo>
                    <a:pt x="226" y="95"/>
                  </a:lnTo>
                  <a:close/>
                </a:path>
              </a:pathLst>
            </a:custGeom>
            <a:solidFill>
              <a:srgbClr val="8A3EA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478C7D74-5644-0E4B-00DB-E480F00E2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850"/>
              <a:ext cx="142" cy="128"/>
            </a:xfrm>
            <a:custGeom>
              <a:avLst/>
              <a:gdLst>
                <a:gd name="T0" fmla="*/ 101 w 237"/>
                <a:gd name="T1" fmla="*/ 108 h 213"/>
                <a:gd name="T2" fmla="*/ 101 w 237"/>
                <a:gd name="T3" fmla="*/ 108 h 213"/>
                <a:gd name="T4" fmla="*/ 62 w 237"/>
                <a:gd name="T5" fmla="*/ 151 h 213"/>
                <a:gd name="T6" fmla="*/ 17 w 237"/>
                <a:gd name="T7" fmla="*/ 184 h 213"/>
                <a:gd name="T8" fmla="*/ 0 w 237"/>
                <a:gd name="T9" fmla="*/ 160 h 213"/>
                <a:gd name="T10" fmla="*/ 52 w 237"/>
                <a:gd name="T11" fmla="*/ 117 h 213"/>
                <a:gd name="T12" fmla="*/ 91 w 237"/>
                <a:gd name="T13" fmla="*/ 68 h 213"/>
                <a:gd name="T14" fmla="*/ 11 w 237"/>
                <a:gd name="T15" fmla="*/ 68 h 213"/>
                <a:gd name="T16" fmla="*/ 11 w 237"/>
                <a:gd name="T17" fmla="*/ 39 h 213"/>
                <a:gd name="T18" fmla="*/ 101 w 237"/>
                <a:gd name="T19" fmla="*/ 39 h 213"/>
                <a:gd name="T20" fmla="*/ 101 w 237"/>
                <a:gd name="T21" fmla="*/ 0 h 213"/>
                <a:gd name="T22" fmla="*/ 135 w 237"/>
                <a:gd name="T23" fmla="*/ 0 h 213"/>
                <a:gd name="T24" fmla="*/ 135 w 237"/>
                <a:gd name="T25" fmla="*/ 39 h 213"/>
                <a:gd name="T26" fmla="*/ 226 w 237"/>
                <a:gd name="T27" fmla="*/ 39 h 213"/>
                <a:gd name="T28" fmla="*/ 226 w 237"/>
                <a:gd name="T29" fmla="*/ 68 h 213"/>
                <a:gd name="T30" fmla="*/ 144 w 237"/>
                <a:gd name="T31" fmla="*/ 68 h 213"/>
                <a:gd name="T32" fmla="*/ 237 w 237"/>
                <a:gd name="T33" fmla="*/ 155 h 213"/>
                <a:gd name="T34" fmla="*/ 217 w 237"/>
                <a:gd name="T35" fmla="*/ 183 h 213"/>
                <a:gd name="T36" fmla="*/ 135 w 237"/>
                <a:gd name="T37" fmla="*/ 108 h 213"/>
                <a:gd name="T38" fmla="*/ 135 w 237"/>
                <a:gd name="T39" fmla="*/ 148 h 213"/>
                <a:gd name="T40" fmla="*/ 169 w 237"/>
                <a:gd name="T41" fmla="*/ 148 h 213"/>
                <a:gd name="T42" fmla="*/ 169 w 237"/>
                <a:gd name="T43" fmla="*/ 176 h 213"/>
                <a:gd name="T44" fmla="*/ 135 w 237"/>
                <a:gd name="T45" fmla="*/ 176 h 213"/>
                <a:gd name="T46" fmla="*/ 135 w 237"/>
                <a:gd name="T47" fmla="*/ 213 h 213"/>
                <a:gd name="T48" fmla="*/ 101 w 237"/>
                <a:gd name="T49" fmla="*/ 213 h 213"/>
                <a:gd name="T50" fmla="*/ 101 w 237"/>
                <a:gd name="T51" fmla="*/ 176 h 213"/>
                <a:gd name="T52" fmla="*/ 65 w 237"/>
                <a:gd name="T53" fmla="*/ 176 h 213"/>
                <a:gd name="T54" fmla="*/ 65 w 237"/>
                <a:gd name="T55" fmla="*/ 148 h 213"/>
                <a:gd name="T56" fmla="*/ 101 w 237"/>
                <a:gd name="T57" fmla="*/ 148 h 213"/>
                <a:gd name="T58" fmla="*/ 101 w 237"/>
                <a:gd name="T59" fmla="*/ 10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213">
                  <a:moveTo>
                    <a:pt x="101" y="108"/>
                  </a:moveTo>
                  <a:lnTo>
                    <a:pt x="101" y="108"/>
                  </a:lnTo>
                  <a:cubicBezTo>
                    <a:pt x="90" y="123"/>
                    <a:pt x="77" y="137"/>
                    <a:pt x="62" y="151"/>
                  </a:cubicBezTo>
                  <a:cubicBezTo>
                    <a:pt x="46" y="164"/>
                    <a:pt x="32" y="175"/>
                    <a:pt x="17" y="184"/>
                  </a:cubicBezTo>
                  <a:lnTo>
                    <a:pt x="0" y="160"/>
                  </a:lnTo>
                  <a:cubicBezTo>
                    <a:pt x="18" y="148"/>
                    <a:pt x="35" y="134"/>
                    <a:pt x="52" y="117"/>
                  </a:cubicBezTo>
                  <a:cubicBezTo>
                    <a:pt x="69" y="100"/>
                    <a:pt x="82" y="83"/>
                    <a:pt x="91" y="68"/>
                  </a:cubicBezTo>
                  <a:lnTo>
                    <a:pt x="11" y="68"/>
                  </a:lnTo>
                  <a:lnTo>
                    <a:pt x="11" y="39"/>
                  </a:lnTo>
                  <a:lnTo>
                    <a:pt x="101" y="39"/>
                  </a:lnTo>
                  <a:lnTo>
                    <a:pt x="101" y="0"/>
                  </a:lnTo>
                  <a:lnTo>
                    <a:pt x="135" y="0"/>
                  </a:lnTo>
                  <a:lnTo>
                    <a:pt x="135" y="39"/>
                  </a:lnTo>
                  <a:lnTo>
                    <a:pt x="226" y="39"/>
                  </a:lnTo>
                  <a:lnTo>
                    <a:pt x="226" y="68"/>
                  </a:lnTo>
                  <a:lnTo>
                    <a:pt x="144" y="68"/>
                  </a:lnTo>
                  <a:cubicBezTo>
                    <a:pt x="167" y="104"/>
                    <a:pt x="198" y="133"/>
                    <a:pt x="237" y="155"/>
                  </a:cubicBezTo>
                  <a:lnTo>
                    <a:pt x="217" y="183"/>
                  </a:lnTo>
                  <a:cubicBezTo>
                    <a:pt x="183" y="162"/>
                    <a:pt x="156" y="137"/>
                    <a:pt x="135" y="108"/>
                  </a:cubicBezTo>
                  <a:lnTo>
                    <a:pt x="135" y="148"/>
                  </a:lnTo>
                  <a:lnTo>
                    <a:pt x="169" y="148"/>
                  </a:lnTo>
                  <a:lnTo>
                    <a:pt x="169" y="176"/>
                  </a:lnTo>
                  <a:lnTo>
                    <a:pt x="135" y="176"/>
                  </a:lnTo>
                  <a:lnTo>
                    <a:pt x="135" y="213"/>
                  </a:lnTo>
                  <a:lnTo>
                    <a:pt x="101" y="213"/>
                  </a:lnTo>
                  <a:lnTo>
                    <a:pt x="101" y="176"/>
                  </a:lnTo>
                  <a:lnTo>
                    <a:pt x="65" y="176"/>
                  </a:lnTo>
                  <a:lnTo>
                    <a:pt x="65" y="148"/>
                  </a:lnTo>
                  <a:lnTo>
                    <a:pt x="101" y="148"/>
                  </a:lnTo>
                  <a:lnTo>
                    <a:pt x="101" y="10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447BCAC4-DA78-8EB2-00B1-6F759336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9" y="850"/>
              <a:ext cx="131" cy="127"/>
            </a:xfrm>
            <a:custGeom>
              <a:avLst/>
              <a:gdLst>
                <a:gd name="T0" fmla="*/ 179 w 219"/>
                <a:gd name="T1" fmla="*/ 153 h 210"/>
                <a:gd name="T2" fmla="*/ 161 w 219"/>
                <a:gd name="T3" fmla="*/ 153 h 210"/>
                <a:gd name="T4" fmla="*/ 161 w 219"/>
                <a:gd name="T5" fmla="*/ 114 h 210"/>
                <a:gd name="T6" fmla="*/ 179 w 219"/>
                <a:gd name="T7" fmla="*/ 114 h 210"/>
                <a:gd name="T8" fmla="*/ 162 w 219"/>
                <a:gd name="T9" fmla="*/ 69 h 210"/>
                <a:gd name="T10" fmla="*/ 136 w 219"/>
                <a:gd name="T11" fmla="*/ 69 h 210"/>
                <a:gd name="T12" fmla="*/ 162 w 219"/>
                <a:gd name="T13" fmla="*/ 41 h 210"/>
                <a:gd name="T14" fmla="*/ 136 w 219"/>
                <a:gd name="T15" fmla="*/ 41 h 210"/>
                <a:gd name="T16" fmla="*/ 136 w 219"/>
                <a:gd name="T17" fmla="*/ 153 h 210"/>
                <a:gd name="T18" fmla="*/ 118 w 219"/>
                <a:gd name="T19" fmla="*/ 153 h 210"/>
                <a:gd name="T20" fmla="*/ 118 w 219"/>
                <a:gd name="T21" fmla="*/ 114 h 210"/>
                <a:gd name="T22" fmla="*/ 136 w 219"/>
                <a:gd name="T23" fmla="*/ 114 h 210"/>
                <a:gd name="T24" fmla="*/ 210 w 219"/>
                <a:gd name="T25" fmla="*/ 172 h 210"/>
                <a:gd name="T26" fmla="*/ 187 w 219"/>
                <a:gd name="T27" fmla="*/ 209 h 210"/>
                <a:gd name="T28" fmla="*/ 173 w 219"/>
                <a:gd name="T29" fmla="*/ 184 h 210"/>
                <a:gd name="T30" fmla="*/ 118 w 219"/>
                <a:gd name="T31" fmla="*/ 172 h 210"/>
                <a:gd name="T32" fmla="*/ 87 w 219"/>
                <a:gd name="T33" fmla="*/ 172 h 210"/>
                <a:gd name="T34" fmla="*/ 87 w 219"/>
                <a:gd name="T35" fmla="*/ 153 h 210"/>
                <a:gd name="T36" fmla="*/ 135 w 219"/>
                <a:gd name="T37" fmla="*/ 88 h 210"/>
                <a:gd name="T38" fmla="*/ 105 w 219"/>
                <a:gd name="T39" fmla="*/ 69 h 210"/>
                <a:gd name="T40" fmla="*/ 86 w 219"/>
                <a:gd name="T41" fmla="*/ 41 h 210"/>
                <a:gd name="T42" fmla="*/ 82 w 219"/>
                <a:gd name="T43" fmla="*/ 31 h 210"/>
                <a:gd name="T44" fmla="*/ 105 w 219"/>
                <a:gd name="T45" fmla="*/ 0 h 210"/>
                <a:gd name="T46" fmla="*/ 162 w 219"/>
                <a:gd name="T47" fmla="*/ 13 h 210"/>
                <a:gd name="T48" fmla="*/ 192 w 219"/>
                <a:gd name="T49" fmla="*/ 13 h 210"/>
                <a:gd name="T50" fmla="*/ 192 w 219"/>
                <a:gd name="T51" fmla="*/ 31 h 210"/>
                <a:gd name="T52" fmla="*/ 209 w 219"/>
                <a:gd name="T53" fmla="*/ 58 h 210"/>
                <a:gd name="T54" fmla="*/ 218 w 219"/>
                <a:gd name="T55" fmla="*/ 69 h 210"/>
                <a:gd name="T56" fmla="*/ 162 w 219"/>
                <a:gd name="T57" fmla="*/ 97 h 210"/>
                <a:gd name="T58" fmla="*/ 219 w 219"/>
                <a:gd name="T59" fmla="*/ 153 h 210"/>
                <a:gd name="T60" fmla="*/ 46 w 219"/>
                <a:gd name="T61" fmla="*/ 152 h 210"/>
                <a:gd name="T62" fmla="*/ 46 w 219"/>
                <a:gd name="T63" fmla="*/ 181 h 210"/>
                <a:gd name="T64" fmla="*/ 69 w 219"/>
                <a:gd name="T65" fmla="*/ 120 h 210"/>
                <a:gd name="T66" fmla="*/ 69 w 219"/>
                <a:gd name="T67" fmla="*/ 100 h 210"/>
                <a:gd name="T68" fmla="*/ 69 w 219"/>
                <a:gd name="T69" fmla="*/ 88 h 210"/>
                <a:gd name="T70" fmla="*/ 69 w 219"/>
                <a:gd name="T71" fmla="*/ 69 h 210"/>
                <a:gd name="T72" fmla="*/ 70 w 219"/>
                <a:gd name="T73" fmla="*/ 24 h 210"/>
                <a:gd name="T74" fmla="*/ 70 w 219"/>
                <a:gd name="T75" fmla="*/ 4 h 210"/>
                <a:gd name="T76" fmla="*/ 70 w 219"/>
                <a:gd name="T77" fmla="*/ 201 h 210"/>
                <a:gd name="T78" fmla="*/ 4 w 219"/>
                <a:gd name="T79" fmla="*/ 210 h 210"/>
                <a:gd name="T80" fmla="*/ 70 w 219"/>
                <a:gd name="T81" fmla="*/ 201 h 210"/>
                <a:gd name="T82" fmla="*/ 0 w 219"/>
                <a:gd name="T83" fmla="*/ 58 h 210"/>
                <a:gd name="T84" fmla="*/ 75 w 219"/>
                <a:gd name="T85" fmla="*/ 5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9" h="210">
                  <a:moveTo>
                    <a:pt x="161" y="153"/>
                  </a:moveTo>
                  <a:lnTo>
                    <a:pt x="161" y="153"/>
                  </a:lnTo>
                  <a:lnTo>
                    <a:pt x="179" y="153"/>
                  </a:lnTo>
                  <a:lnTo>
                    <a:pt x="179" y="141"/>
                  </a:lnTo>
                  <a:lnTo>
                    <a:pt x="161" y="141"/>
                  </a:lnTo>
                  <a:lnTo>
                    <a:pt x="161" y="153"/>
                  </a:lnTo>
                  <a:close/>
                  <a:moveTo>
                    <a:pt x="179" y="114"/>
                  </a:moveTo>
                  <a:lnTo>
                    <a:pt x="179" y="114"/>
                  </a:lnTo>
                  <a:lnTo>
                    <a:pt x="161" y="114"/>
                  </a:lnTo>
                  <a:lnTo>
                    <a:pt x="161" y="126"/>
                  </a:lnTo>
                  <a:lnTo>
                    <a:pt x="179" y="126"/>
                  </a:lnTo>
                  <a:lnTo>
                    <a:pt x="179" y="114"/>
                  </a:lnTo>
                  <a:close/>
                  <a:moveTo>
                    <a:pt x="136" y="69"/>
                  </a:moveTo>
                  <a:lnTo>
                    <a:pt x="136" y="69"/>
                  </a:lnTo>
                  <a:lnTo>
                    <a:pt x="162" y="69"/>
                  </a:lnTo>
                  <a:lnTo>
                    <a:pt x="162" y="58"/>
                  </a:lnTo>
                  <a:lnTo>
                    <a:pt x="136" y="58"/>
                  </a:lnTo>
                  <a:lnTo>
                    <a:pt x="136" y="69"/>
                  </a:lnTo>
                  <a:close/>
                  <a:moveTo>
                    <a:pt x="136" y="41"/>
                  </a:moveTo>
                  <a:lnTo>
                    <a:pt x="136" y="41"/>
                  </a:lnTo>
                  <a:lnTo>
                    <a:pt x="162" y="41"/>
                  </a:lnTo>
                  <a:lnTo>
                    <a:pt x="162" y="31"/>
                  </a:lnTo>
                  <a:lnTo>
                    <a:pt x="136" y="31"/>
                  </a:lnTo>
                  <a:lnTo>
                    <a:pt x="136" y="41"/>
                  </a:lnTo>
                  <a:close/>
                  <a:moveTo>
                    <a:pt x="118" y="153"/>
                  </a:moveTo>
                  <a:lnTo>
                    <a:pt x="118" y="153"/>
                  </a:lnTo>
                  <a:lnTo>
                    <a:pt x="136" y="153"/>
                  </a:lnTo>
                  <a:lnTo>
                    <a:pt x="136" y="141"/>
                  </a:lnTo>
                  <a:lnTo>
                    <a:pt x="118" y="141"/>
                  </a:lnTo>
                  <a:lnTo>
                    <a:pt x="118" y="153"/>
                  </a:lnTo>
                  <a:close/>
                  <a:moveTo>
                    <a:pt x="136" y="114"/>
                  </a:moveTo>
                  <a:lnTo>
                    <a:pt x="136" y="114"/>
                  </a:lnTo>
                  <a:lnTo>
                    <a:pt x="118" y="114"/>
                  </a:lnTo>
                  <a:lnTo>
                    <a:pt x="118" y="126"/>
                  </a:lnTo>
                  <a:lnTo>
                    <a:pt x="136" y="126"/>
                  </a:lnTo>
                  <a:lnTo>
                    <a:pt x="136" y="114"/>
                  </a:lnTo>
                  <a:close/>
                  <a:moveTo>
                    <a:pt x="219" y="172"/>
                  </a:moveTo>
                  <a:lnTo>
                    <a:pt x="219" y="172"/>
                  </a:lnTo>
                  <a:lnTo>
                    <a:pt x="210" y="172"/>
                  </a:lnTo>
                  <a:lnTo>
                    <a:pt x="210" y="189"/>
                  </a:lnTo>
                  <a:cubicBezTo>
                    <a:pt x="210" y="194"/>
                    <a:pt x="208" y="199"/>
                    <a:pt x="203" y="203"/>
                  </a:cubicBezTo>
                  <a:cubicBezTo>
                    <a:pt x="198" y="207"/>
                    <a:pt x="193" y="209"/>
                    <a:pt x="187" y="209"/>
                  </a:cubicBezTo>
                  <a:lnTo>
                    <a:pt x="159" y="209"/>
                  </a:lnTo>
                  <a:lnTo>
                    <a:pt x="155" y="184"/>
                  </a:lnTo>
                  <a:lnTo>
                    <a:pt x="173" y="184"/>
                  </a:lnTo>
                  <a:cubicBezTo>
                    <a:pt x="177" y="184"/>
                    <a:pt x="179" y="182"/>
                    <a:pt x="179" y="178"/>
                  </a:cubicBezTo>
                  <a:lnTo>
                    <a:pt x="179" y="172"/>
                  </a:lnTo>
                  <a:lnTo>
                    <a:pt x="118" y="172"/>
                  </a:lnTo>
                  <a:lnTo>
                    <a:pt x="118" y="210"/>
                  </a:lnTo>
                  <a:lnTo>
                    <a:pt x="87" y="210"/>
                  </a:lnTo>
                  <a:lnTo>
                    <a:pt x="87" y="172"/>
                  </a:lnTo>
                  <a:lnTo>
                    <a:pt x="77" y="172"/>
                  </a:lnTo>
                  <a:lnTo>
                    <a:pt x="77" y="153"/>
                  </a:lnTo>
                  <a:lnTo>
                    <a:pt x="87" y="153"/>
                  </a:lnTo>
                  <a:lnTo>
                    <a:pt x="87" y="97"/>
                  </a:lnTo>
                  <a:lnTo>
                    <a:pt x="135" y="97"/>
                  </a:lnTo>
                  <a:lnTo>
                    <a:pt x="135" y="88"/>
                  </a:lnTo>
                  <a:lnTo>
                    <a:pt x="78" y="88"/>
                  </a:lnTo>
                  <a:lnTo>
                    <a:pt x="78" y="69"/>
                  </a:lnTo>
                  <a:lnTo>
                    <a:pt x="105" y="69"/>
                  </a:lnTo>
                  <a:lnTo>
                    <a:pt x="105" y="58"/>
                  </a:lnTo>
                  <a:lnTo>
                    <a:pt x="86" y="58"/>
                  </a:lnTo>
                  <a:lnTo>
                    <a:pt x="86" y="41"/>
                  </a:lnTo>
                  <a:lnTo>
                    <a:pt x="105" y="41"/>
                  </a:lnTo>
                  <a:lnTo>
                    <a:pt x="105" y="31"/>
                  </a:lnTo>
                  <a:lnTo>
                    <a:pt x="82" y="31"/>
                  </a:lnTo>
                  <a:lnTo>
                    <a:pt x="82" y="13"/>
                  </a:lnTo>
                  <a:lnTo>
                    <a:pt x="105" y="13"/>
                  </a:lnTo>
                  <a:lnTo>
                    <a:pt x="105" y="0"/>
                  </a:lnTo>
                  <a:lnTo>
                    <a:pt x="136" y="0"/>
                  </a:lnTo>
                  <a:lnTo>
                    <a:pt x="136" y="13"/>
                  </a:lnTo>
                  <a:lnTo>
                    <a:pt x="162" y="13"/>
                  </a:lnTo>
                  <a:lnTo>
                    <a:pt x="162" y="0"/>
                  </a:lnTo>
                  <a:lnTo>
                    <a:pt x="192" y="0"/>
                  </a:lnTo>
                  <a:lnTo>
                    <a:pt x="192" y="13"/>
                  </a:lnTo>
                  <a:lnTo>
                    <a:pt x="215" y="13"/>
                  </a:lnTo>
                  <a:lnTo>
                    <a:pt x="215" y="31"/>
                  </a:lnTo>
                  <a:lnTo>
                    <a:pt x="192" y="31"/>
                  </a:lnTo>
                  <a:lnTo>
                    <a:pt x="192" y="41"/>
                  </a:lnTo>
                  <a:lnTo>
                    <a:pt x="209" y="41"/>
                  </a:lnTo>
                  <a:lnTo>
                    <a:pt x="209" y="58"/>
                  </a:lnTo>
                  <a:lnTo>
                    <a:pt x="192" y="58"/>
                  </a:lnTo>
                  <a:lnTo>
                    <a:pt x="192" y="69"/>
                  </a:lnTo>
                  <a:lnTo>
                    <a:pt x="218" y="69"/>
                  </a:lnTo>
                  <a:lnTo>
                    <a:pt x="218" y="88"/>
                  </a:lnTo>
                  <a:lnTo>
                    <a:pt x="162" y="88"/>
                  </a:lnTo>
                  <a:lnTo>
                    <a:pt x="162" y="97"/>
                  </a:lnTo>
                  <a:lnTo>
                    <a:pt x="210" y="97"/>
                  </a:lnTo>
                  <a:lnTo>
                    <a:pt x="210" y="153"/>
                  </a:lnTo>
                  <a:lnTo>
                    <a:pt x="219" y="153"/>
                  </a:lnTo>
                  <a:lnTo>
                    <a:pt x="219" y="172"/>
                  </a:lnTo>
                  <a:close/>
                  <a:moveTo>
                    <a:pt x="46" y="152"/>
                  </a:moveTo>
                  <a:lnTo>
                    <a:pt x="46" y="152"/>
                  </a:lnTo>
                  <a:lnTo>
                    <a:pt x="30" y="152"/>
                  </a:lnTo>
                  <a:lnTo>
                    <a:pt x="30" y="181"/>
                  </a:lnTo>
                  <a:lnTo>
                    <a:pt x="46" y="181"/>
                  </a:lnTo>
                  <a:lnTo>
                    <a:pt x="46" y="152"/>
                  </a:lnTo>
                  <a:close/>
                  <a:moveTo>
                    <a:pt x="69" y="120"/>
                  </a:moveTo>
                  <a:lnTo>
                    <a:pt x="69" y="120"/>
                  </a:lnTo>
                  <a:lnTo>
                    <a:pt x="8" y="120"/>
                  </a:lnTo>
                  <a:lnTo>
                    <a:pt x="8" y="100"/>
                  </a:lnTo>
                  <a:lnTo>
                    <a:pt x="69" y="100"/>
                  </a:lnTo>
                  <a:lnTo>
                    <a:pt x="69" y="12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8" y="88"/>
                  </a:lnTo>
                  <a:lnTo>
                    <a:pt x="8" y="69"/>
                  </a:lnTo>
                  <a:lnTo>
                    <a:pt x="69" y="69"/>
                  </a:lnTo>
                  <a:lnTo>
                    <a:pt x="69" y="88"/>
                  </a:lnTo>
                  <a:close/>
                  <a:moveTo>
                    <a:pt x="70" y="24"/>
                  </a:moveTo>
                  <a:lnTo>
                    <a:pt x="70" y="24"/>
                  </a:lnTo>
                  <a:lnTo>
                    <a:pt x="8" y="24"/>
                  </a:lnTo>
                  <a:lnTo>
                    <a:pt x="8" y="4"/>
                  </a:lnTo>
                  <a:lnTo>
                    <a:pt x="70" y="4"/>
                  </a:lnTo>
                  <a:lnTo>
                    <a:pt x="70" y="24"/>
                  </a:lnTo>
                  <a:close/>
                  <a:moveTo>
                    <a:pt x="70" y="201"/>
                  </a:moveTo>
                  <a:lnTo>
                    <a:pt x="70" y="201"/>
                  </a:lnTo>
                  <a:lnTo>
                    <a:pt x="29" y="201"/>
                  </a:lnTo>
                  <a:lnTo>
                    <a:pt x="29" y="210"/>
                  </a:lnTo>
                  <a:lnTo>
                    <a:pt x="4" y="210"/>
                  </a:lnTo>
                  <a:lnTo>
                    <a:pt x="4" y="131"/>
                  </a:lnTo>
                  <a:lnTo>
                    <a:pt x="70" y="131"/>
                  </a:lnTo>
                  <a:lnTo>
                    <a:pt x="70" y="201"/>
                  </a:lnTo>
                  <a:close/>
                  <a:moveTo>
                    <a:pt x="75" y="58"/>
                  </a:moveTo>
                  <a:lnTo>
                    <a:pt x="75" y="58"/>
                  </a:lnTo>
                  <a:lnTo>
                    <a:pt x="0" y="58"/>
                  </a:lnTo>
                  <a:lnTo>
                    <a:pt x="0" y="35"/>
                  </a:lnTo>
                  <a:lnTo>
                    <a:pt x="75" y="35"/>
                  </a:lnTo>
                  <a:lnTo>
                    <a:pt x="75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76A19FB0-B31B-6C86-5174-1F764DDDC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" y="850"/>
              <a:ext cx="139" cy="126"/>
            </a:xfrm>
            <a:custGeom>
              <a:avLst/>
              <a:gdLst>
                <a:gd name="T0" fmla="*/ 231 w 232"/>
                <a:gd name="T1" fmla="*/ 39 h 210"/>
                <a:gd name="T2" fmla="*/ 231 w 232"/>
                <a:gd name="T3" fmla="*/ 39 h 210"/>
                <a:gd name="T4" fmla="*/ 52 w 232"/>
                <a:gd name="T5" fmla="*/ 39 h 210"/>
                <a:gd name="T6" fmla="*/ 52 w 232"/>
                <a:gd name="T7" fmla="*/ 73 h 210"/>
                <a:gd name="T8" fmla="*/ 50 w 232"/>
                <a:gd name="T9" fmla="*/ 120 h 210"/>
                <a:gd name="T10" fmla="*/ 66 w 232"/>
                <a:gd name="T11" fmla="*/ 103 h 210"/>
                <a:gd name="T12" fmla="*/ 75 w 232"/>
                <a:gd name="T13" fmla="*/ 82 h 210"/>
                <a:gd name="T14" fmla="*/ 77 w 232"/>
                <a:gd name="T15" fmla="*/ 48 h 210"/>
                <a:gd name="T16" fmla="*/ 102 w 232"/>
                <a:gd name="T17" fmla="*/ 48 h 210"/>
                <a:gd name="T18" fmla="*/ 101 w 232"/>
                <a:gd name="T19" fmla="*/ 71 h 210"/>
                <a:gd name="T20" fmla="*/ 124 w 232"/>
                <a:gd name="T21" fmla="*/ 113 h 210"/>
                <a:gd name="T22" fmla="*/ 124 w 232"/>
                <a:gd name="T23" fmla="*/ 45 h 210"/>
                <a:gd name="T24" fmla="*/ 153 w 232"/>
                <a:gd name="T25" fmla="*/ 44 h 210"/>
                <a:gd name="T26" fmla="*/ 153 w 232"/>
                <a:gd name="T27" fmla="*/ 118 h 210"/>
                <a:gd name="T28" fmla="*/ 168 w 232"/>
                <a:gd name="T29" fmla="*/ 101 h 210"/>
                <a:gd name="T30" fmla="*/ 176 w 232"/>
                <a:gd name="T31" fmla="*/ 82 h 210"/>
                <a:gd name="T32" fmla="*/ 178 w 232"/>
                <a:gd name="T33" fmla="*/ 48 h 210"/>
                <a:gd name="T34" fmla="*/ 203 w 232"/>
                <a:gd name="T35" fmla="*/ 48 h 210"/>
                <a:gd name="T36" fmla="*/ 203 w 232"/>
                <a:gd name="T37" fmla="*/ 67 h 210"/>
                <a:gd name="T38" fmla="*/ 203 w 232"/>
                <a:gd name="T39" fmla="*/ 66 h 210"/>
                <a:gd name="T40" fmla="*/ 213 w 232"/>
                <a:gd name="T41" fmla="*/ 99 h 210"/>
                <a:gd name="T42" fmla="*/ 232 w 232"/>
                <a:gd name="T43" fmla="*/ 119 h 210"/>
                <a:gd name="T44" fmla="*/ 217 w 232"/>
                <a:gd name="T45" fmla="*/ 136 h 210"/>
                <a:gd name="T46" fmla="*/ 192 w 232"/>
                <a:gd name="T47" fmla="*/ 106 h 210"/>
                <a:gd name="T48" fmla="*/ 163 w 232"/>
                <a:gd name="T49" fmla="*/ 137 h 210"/>
                <a:gd name="T50" fmla="*/ 153 w 232"/>
                <a:gd name="T51" fmla="*/ 122 h 210"/>
                <a:gd name="T52" fmla="*/ 153 w 232"/>
                <a:gd name="T53" fmla="*/ 143 h 210"/>
                <a:gd name="T54" fmla="*/ 221 w 232"/>
                <a:gd name="T55" fmla="*/ 143 h 210"/>
                <a:gd name="T56" fmla="*/ 221 w 232"/>
                <a:gd name="T57" fmla="*/ 166 h 210"/>
                <a:gd name="T58" fmla="*/ 153 w 232"/>
                <a:gd name="T59" fmla="*/ 166 h 210"/>
                <a:gd name="T60" fmla="*/ 153 w 232"/>
                <a:gd name="T61" fmla="*/ 182 h 210"/>
                <a:gd name="T62" fmla="*/ 229 w 232"/>
                <a:gd name="T63" fmla="*/ 182 h 210"/>
                <a:gd name="T64" fmla="*/ 229 w 232"/>
                <a:gd name="T65" fmla="*/ 207 h 210"/>
                <a:gd name="T66" fmla="*/ 51 w 232"/>
                <a:gd name="T67" fmla="*/ 208 h 210"/>
                <a:gd name="T68" fmla="*/ 51 w 232"/>
                <a:gd name="T69" fmla="*/ 182 h 210"/>
                <a:gd name="T70" fmla="*/ 123 w 232"/>
                <a:gd name="T71" fmla="*/ 182 h 210"/>
                <a:gd name="T72" fmla="*/ 123 w 232"/>
                <a:gd name="T73" fmla="*/ 166 h 210"/>
                <a:gd name="T74" fmla="*/ 57 w 232"/>
                <a:gd name="T75" fmla="*/ 166 h 210"/>
                <a:gd name="T76" fmla="*/ 57 w 232"/>
                <a:gd name="T77" fmla="*/ 143 h 210"/>
                <a:gd name="T78" fmla="*/ 124 w 232"/>
                <a:gd name="T79" fmla="*/ 143 h 210"/>
                <a:gd name="T80" fmla="*/ 124 w 232"/>
                <a:gd name="T81" fmla="*/ 120 h 210"/>
                <a:gd name="T82" fmla="*/ 113 w 232"/>
                <a:gd name="T83" fmla="*/ 133 h 210"/>
                <a:gd name="T84" fmla="*/ 90 w 232"/>
                <a:gd name="T85" fmla="*/ 106 h 210"/>
                <a:gd name="T86" fmla="*/ 62 w 232"/>
                <a:gd name="T87" fmla="*/ 137 h 210"/>
                <a:gd name="T88" fmla="*/ 50 w 232"/>
                <a:gd name="T89" fmla="*/ 122 h 210"/>
                <a:gd name="T90" fmla="*/ 40 w 232"/>
                <a:gd name="T91" fmla="*/ 172 h 210"/>
                <a:gd name="T92" fmla="*/ 23 w 232"/>
                <a:gd name="T93" fmla="*/ 210 h 210"/>
                <a:gd name="T94" fmla="*/ 0 w 232"/>
                <a:gd name="T95" fmla="*/ 197 h 210"/>
                <a:gd name="T96" fmla="*/ 11 w 232"/>
                <a:gd name="T97" fmla="*/ 166 h 210"/>
                <a:gd name="T98" fmla="*/ 19 w 232"/>
                <a:gd name="T99" fmla="*/ 127 h 210"/>
                <a:gd name="T100" fmla="*/ 21 w 232"/>
                <a:gd name="T101" fmla="*/ 78 h 210"/>
                <a:gd name="T102" fmla="*/ 21 w 232"/>
                <a:gd name="T103" fmla="*/ 16 h 210"/>
                <a:gd name="T104" fmla="*/ 115 w 232"/>
                <a:gd name="T105" fmla="*/ 16 h 210"/>
                <a:gd name="T106" fmla="*/ 115 w 232"/>
                <a:gd name="T107" fmla="*/ 0 h 210"/>
                <a:gd name="T108" fmla="*/ 147 w 232"/>
                <a:gd name="T109" fmla="*/ 0 h 210"/>
                <a:gd name="T110" fmla="*/ 147 w 232"/>
                <a:gd name="T111" fmla="*/ 16 h 210"/>
                <a:gd name="T112" fmla="*/ 231 w 232"/>
                <a:gd name="T113" fmla="*/ 16 h 210"/>
                <a:gd name="T114" fmla="*/ 231 w 232"/>
                <a:gd name="T115" fmla="*/ 3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2" h="210">
                  <a:moveTo>
                    <a:pt x="231" y="39"/>
                  </a:moveTo>
                  <a:lnTo>
                    <a:pt x="231" y="39"/>
                  </a:lnTo>
                  <a:lnTo>
                    <a:pt x="52" y="39"/>
                  </a:lnTo>
                  <a:lnTo>
                    <a:pt x="52" y="73"/>
                  </a:lnTo>
                  <a:cubicBezTo>
                    <a:pt x="52" y="91"/>
                    <a:pt x="51" y="107"/>
                    <a:pt x="50" y="120"/>
                  </a:cubicBezTo>
                  <a:cubicBezTo>
                    <a:pt x="57" y="115"/>
                    <a:pt x="62" y="109"/>
                    <a:pt x="66" y="103"/>
                  </a:cubicBezTo>
                  <a:cubicBezTo>
                    <a:pt x="71" y="96"/>
                    <a:pt x="73" y="89"/>
                    <a:pt x="75" y="82"/>
                  </a:cubicBezTo>
                  <a:cubicBezTo>
                    <a:pt x="76" y="76"/>
                    <a:pt x="77" y="64"/>
                    <a:pt x="77" y="48"/>
                  </a:cubicBezTo>
                  <a:lnTo>
                    <a:pt x="102" y="48"/>
                  </a:lnTo>
                  <a:cubicBezTo>
                    <a:pt x="102" y="58"/>
                    <a:pt x="102" y="66"/>
                    <a:pt x="101" y="71"/>
                  </a:cubicBezTo>
                  <a:cubicBezTo>
                    <a:pt x="102" y="87"/>
                    <a:pt x="110" y="101"/>
                    <a:pt x="124" y="113"/>
                  </a:cubicBezTo>
                  <a:lnTo>
                    <a:pt x="124" y="45"/>
                  </a:lnTo>
                  <a:lnTo>
                    <a:pt x="153" y="44"/>
                  </a:lnTo>
                  <a:lnTo>
                    <a:pt x="153" y="118"/>
                  </a:lnTo>
                  <a:cubicBezTo>
                    <a:pt x="159" y="113"/>
                    <a:pt x="164" y="107"/>
                    <a:pt x="168" y="101"/>
                  </a:cubicBezTo>
                  <a:cubicBezTo>
                    <a:pt x="172" y="95"/>
                    <a:pt x="175" y="89"/>
                    <a:pt x="176" y="82"/>
                  </a:cubicBezTo>
                  <a:cubicBezTo>
                    <a:pt x="177" y="76"/>
                    <a:pt x="178" y="65"/>
                    <a:pt x="178" y="48"/>
                  </a:cubicBezTo>
                  <a:lnTo>
                    <a:pt x="203" y="48"/>
                  </a:lnTo>
                  <a:cubicBezTo>
                    <a:pt x="203" y="55"/>
                    <a:pt x="203" y="61"/>
                    <a:pt x="203" y="67"/>
                  </a:cubicBezTo>
                  <a:lnTo>
                    <a:pt x="203" y="66"/>
                  </a:lnTo>
                  <a:cubicBezTo>
                    <a:pt x="203" y="78"/>
                    <a:pt x="206" y="89"/>
                    <a:pt x="213" y="99"/>
                  </a:cubicBezTo>
                  <a:cubicBezTo>
                    <a:pt x="220" y="108"/>
                    <a:pt x="226" y="115"/>
                    <a:pt x="232" y="119"/>
                  </a:cubicBezTo>
                  <a:lnTo>
                    <a:pt x="217" y="136"/>
                  </a:lnTo>
                  <a:cubicBezTo>
                    <a:pt x="206" y="128"/>
                    <a:pt x="198" y="118"/>
                    <a:pt x="192" y="106"/>
                  </a:cubicBezTo>
                  <a:cubicBezTo>
                    <a:pt x="185" y="118"/>
                    <a:pt x="175" y="129"/>
                    <a:pt x="163" y="137"/>
                  </a:cubicBezTo>
                  <a:lnTo>
                    <a:pt x="153" y="122"/>
                  </a:lnTo>
                  <a:lnTo>
                    <a:pt x="153" y="143"/>
                  </a:lnTo>
                  <a:lnTo>
                    <a:pt x="221" y="143"/>
                  </a:lnTo>
                  <a:lnTo>
                    <a:pt x="221" y="166"/>
                  </a:lnTo>
                  <a:lnTo>
                    <a:pt x="153" y="166"/>
                  </a:lnTo>
                  <a:lnTo>
                    <a:pt x="153" y="182"/>
                  </a:lnTo>
                  <a:lnTo>
                    <a:pt x="229" y="182"/>
                  </a:lnTo>
                  <a:lnTo>
                    <a:pt x="229" y="207"/>
                  </a:lnTo>
                  <a:lnTo>
                    <a:pt x="51" y="208"/>
                  </a:lnTo>
                  <a:lnTo>
                    <a:pt x="51" y="182"/>
                  </a:lnTo>
                  <a:lnTo>
                    <a:pt x="123" y="182"/>
                  </a:lnTo>
                  <a:lnTo>
                    <a:pt x="123" y="166"/>
                  </a:lnTo>
                  <a:lnTo>
                    <a:pt x="57" y="166"/>
                  </a:lnTo>
                  <a:lnTo>
                    <a:pt x="57" y="143"/>
                  </a:lnTo>
                  <a:lnTo>
                    <a:pt x="124" y="143"/>
                  </a:lnTo>
                  <a:lnTo>
                    <a:pt x="124" y="120"/>
                  </a:lnTo>
                  <a:lnTo>
                    <a:pt x="113" y="133"/>
                  </a:lnTo>
                  <a:cubicBezTo>
                    <a:pt x="103" y="125"/>
                    <a:pt x="96" y="116"/>
                    <a:pt x="90" y="106"/>
                  </a:cubicBezTo>
                  <a:cubicBezTo>
                    <a:pt x="83" y="119"/>
                    <a:pt x="73" y="129"/>
                    <a:pt x="62" y="137"/>
                  </a:cubicBezTo>
                  <a:lnTo>
                    <a:pt x="50" y="122"/>
                  </a:lnTo>
                  <a:cubicBezTo>
                    <a:pt x="48" y="139"/>
                    <a:pt x="45" y="155"/>
                    <a:pt x="40" y="172"/>
                  </a:cubicBezTo>
                  <a:cubicBezTo>
                    <a:pt x="36" y="189"/>
                    <a:pt x="30" y="202"/>
                    <a:pt x="23" y="210"/>
                  </a:cubicBezTo>
                  <a:lnTo>
                    <a:pt x="0" y="197"/>
                  </a:lnTo>
                  <a:cubicBezTo>
                    <a:pt x="4" y="189"/>
                    <a:pt x="8" y="179"/>
                    <a:pt x="11" y="166"/>
                  </a:cubicBezTo>
                  <a:cubicBezTo>
                    <a:pt x="15" y="153"/>
                    <a:pt x="17" y="140"/>
                    <a:pt x="19" y="127"/>
                  </a:cubicBezTo>
                  <a:cubicBezTo>
                    <a:pt x="21" y="114"/>
                    <a:pt x="21" y="98"/>
                    <a:pt x="21" y="78"/>
                  </a:cubicBezTo>
                  <a:lnTo>
                    <a:pt x="21" y="16"/>
                  </a:lnTo>
                  <a:lnTo>
                    <a:pt x="115" y="16"/>
                  </a:lnTo>
                  <a:lnTo>
                    <a:pt x="115" y="0"/>
                  </a:lnTo>
                  <a:lnTo>
                    <a:pt x="147" y="0"/>
                  </a:lnTo>
                  <a:lnTo>
                    <a:pt x="147" y="16"/>
                  </a:lnTo>
                  <a:lnTo>
                    <a:pt x="231" y="16"/>
                  </a:lnTo>
                  <a:lnTo>
                    <a:pt x="231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aphicFrame>
        <p:nvGraphicFramePr>
          <p:cNvPr id="4" name="オブジェクト 3" hidden="1">
            <a:extLst>
              <a:ext uri="{FF2B5EF4-FFF2-40B4-BE49-F238E27FC236}">
                <a16:creationId xmlns:a16="http://schemas.microsoft.com/office/drawing/2014/main" id="{EC3FDDA6-3FE5-4802-A9E1-14FC1EAE46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4" name="オブジェクト 3" hidden="1">
                        <a:extLst>
                          <a:ext uri="{FF2B5EF4-FFF2-40B4-BE49-F238E27FC236}">
                            <a16:creationId xmlns:a16="http://schemas.microsoft.com/office/drawing/2014/main" id="{EC3FDDA6-3FE5-4802-A9E1-14FC1EAE46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タイトル 6">
            <a:extLst>
              <a:ext uri="{FF2B5EF4-FFF2-40B4-BE49-F238E27FC236}">
                <a16:creationId xmlns:a16="http://schemas.microsoft.com/office/drawing/2014/main" id="{E4BD2470-106A-4F12-BE8D-0354FD13C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568" y="484277"/>
            <a:ext cx="7160935" cy="584775"/>
          </a:xfrm>
        </p:spPr>
        <p:txBody>
          <a:bodyPr vert="horz"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dirty="0"/>
              <a:t>マイナンバーカードで暮らしを便利に</a:t>
            </a:r>
          </a:p>
        </p:txBody>
      </p:sp>
      <p:pic>
        <p:nvPicPr>
          <p:cNvPr id="40" name="図 39" descr="スマートフォンをカードリーダーにかざすマイナちゃんのイラスト">
            <a:extLst>
              <a:ext uri="{FF2B5EF4-FFF2-40B4-BE49-F238E27FC236}">
                <a16:creationId xmlns:a16="http://schemas.microsoft.com/office/drawing/2014/main" id="{5898D263-4C77-4C96-9E9E-A8A81F369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r="7243"/>
          <a:stretch/>
        </p:blipFill>
        <p:spPr>
          <a:xfrm>
            <a:off x="587608" y="3718773"/>
            <a:ext cx="816039" cy="108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25C5697-D845-4151-889F-2823292DA831}"/>
              </a:ext>
            </a:extLst>
          </p:cNvPr>
          <p:cNvSpPr txBox="1"/>
          <p:nvPr/>
        </p:nvSpPr>
        <p:spPr>
          <a:xfrm>
            <a:off x="359752" y="2350621"/>
            <a:ext cx="19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本人確認書類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になる！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4FD62CF-5DC3-4F1E-9B7B-D4D4FD807AB7}"/>
              </a:ext>
            </a:extLst>
          </p:cNvPr>
          <p:cNvSpPr txBox="1"/>
          <p:nvPr/>
        </p:nvSpPr>
        <p:spPr>
          <a:xfrm>
            <a:off x="2519992" y="2350621"/>
            <a:ext cx="19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健康保険証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としても使える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0A5F4AD-BC88-408F-B902-719D8189F024}"/>
              </a:ext>
            </a:extLst>
          </p:cNvPr>
          <p:cNvSpPr txBox="1"/>
          <p:nvPr/>
        </p:nvSpPr>
        <p:spPr>
          <a:xfrm>
            <a:off x="4680232" y="2204864"/>
            <a:ext cx="19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オンラインで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各種行政手続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ができる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2" name="図 51" descr="マイナポータルのオンライン画面を表すイラスト">
            <a:extLst>
              <a:ext uri="{FF2B5EF4-FFF2-40B4-BE49-F238E27FC236}">
                <a16:creationId xmlns:a16="http://schemas.microsoft.com/office/drawing/2014/main" id="{EB8CCCCF-B418-4D20-B5E3-863959747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18" y="1494779"/>
            <a:ext cx="858124" cy="606073"/>
          </a:xfrm>
          <a:prstGeom prst="rect">
            <a:avLst/>
          </a:prstGeom>
        </p:spPr>
      </p:pic>
      <p:grpSp>
        <p:nvGrpSpPr>
          <p:cNvPr id="57" name="グループ化 56" descr="マイナンバーカード裏面の見本の画像">
            <a:extLst>
              <a:ext uri="{FF2B5EF4-FFF2-40B4-BE49-F238E27FC236}">
                <a16:creationId xmlns:a16="http://schemas.microsoft.com/office/drawing/2014/main" id="{20F76BFD-9E11-4381-819C-A616AF496FF3}"/>
              </a:ext>
            </a:extLst>
          </p:cNvPr>
          <p:cNvGrpSpPr/>
          <p:nvPr/>
        </p:nvGrpSpPr>
        <p:grpSpPr>
          <a:xfrm>
            <a:off x="4641650" y="5158933"/>
            <a:ext cx="1278656" cy="790522"/>
            <a:chOff x="5176367" y="3354034"/>
            <a:chExt cx="3035752" cy="1913782"/>
          </a:xfrm>
        </p:grpSpPr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547532C4-B7FB-4EE5-AB2A-37D7B8E9B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6367" y="3354034"/>
              <a:ext cx="3018791" cy="1913782"/>
            </a:xfrm>
            <a:prstGeom prst="rect">
              <a:avLst/>
            </a:prstGeom>
          </p:spPr>
        </p:pic>
        <p:sp>
          <p:nvSpPr>
            <p:cNvPr id="59" name="角丸四角形 29">
              <a:extLst>
                <a:ext uri="{FF2B5EF4-FFF2-40B4-BE49-F238E27FC236}">
                  <a16:creationId xmlns:a16="http://schemas.microsoft.com/office/drawing/2014/main" id="{DEC006D8-9F25-4815-B01D-9B5DCD1DA180}"/>
                </a:ext>
              </a:extLst>
            </p:cNvPr>
            <p:cNvSpPr/>
            <p:nvPr/>
          </p:nvSpPr>
          <p:spPr>
            <a:xfrm>
              <a:off x="5205095" y="3393581"/>
              <a:ext cx="3007024" cy="1874235"/>
            </a:xfrm>
            <a:prstGeom prst="roundRect">
              <a:avLst>
                <a:gd name="adj" fmla="val 43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 descr="マイナちゃんとマイキーくんのイラスト">
            <a:extLst>
              <a:ext uri="{FF2B5EF4-FFF2-40B4-BE49-F238E27FC236}">
                <a16:creationId xmlns:a16="http://schemas.microsoft.com/office/drawing/2014/main" id="{FB950988-E575-4992-8E2A-E4020725DD0F}"/>
              </a:ext>
            </a:extLst>
          </p:cNvPr>
          <p:cNvGrpSpPr>
            <a:grpSpLocks noChangeAspect="1"/>
          </p:cNvGrpSpPr>
          <p:nvPr/>
        </p:nvGrpSpPr>
        <p:grpSpPr>
          <a:xfrm>
            <a:off x="1882797" y="4956158"/>
            <a:ext cx="934994" cy="720000"/>
            <a:chOff x="2575093" y="5893933"/>
            <a:chExt cx="693150" cy="533766"/>
          </a:xfrm>
        </p:grpSpPr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5A623287-D6C0-4EC7-931A-A9AC3D012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5093" y="5893933"/>
              <a:ext cx="353680" cy="517233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86723CF6-E14D-4101-B384-A668F8D22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180"/>
            <a:stretch/>
          </p:blipFill>
          <p:spPr>
            <a:xfrm>
              <a:off x="2914563" y="6052149"/>
              <a:ext cx="353680" cy="375550"/>
            </a:xfrm>
            <a:prstGeom prst="rect">
              <a:avLst/>
            </a:prstGeom>
          </p:spPr>
        </p:pic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0DFA3E0-BC25-414C-8835-D5943A80AFC9}"/>
              </a:ext>
            </a:extLst>
          </p:cNvPr>
          <p:cNvSpPr txBox="1"/>
          <p:nvPr/>
        </p:nvSpPr>
        <p:spPr>
          <a:xfrm>
            <a:off x="4355976" y="5951021"/>
            <a:ext cx="380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＜参考＞</a:t>
            </a:r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総務省のマイナンバーカードのホームページ</a:t>
            </a:r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r>
              <a:rPr lang="en-US" altLang="ja-JP" sz="1000" b="1" u="sng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12"/>
              </a:rPr>
              <a:t>https://www.soumu.go.jp/kojinbango_card/03.html</a:t>
            </a:r>
            <a:endParaRPr lang="ja-JP" altLang="en-US" sz="1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64" name="図 63" descr="総務省のマイナンバーカードのホームページのQRコード">
            <a:extLst>
              <a:ext uri="{FF2B5EF4-FFF2-40B4-BE49-F238E27FC236}">
                <a16:creationId xmlns:a16="http://schemas.microsoft.com/office/drawing/2014/main" id="{8EE67651-3F50-4501-9273-ABEF311D5C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8726" y="5807005"/>
            <a:ext cx="545722" cy="545722"/>
          </a:xfrm>
          <a:prstGeom prst="rect">
            <a:avLst/>
          </a:prstGeom>
        </p:spPr>
      </p:pic>
      <p:pic>
        <p:nvPicPr>
          <p:cNvPr id="67" name="図 66" descr="e-taxのロゴマーク">
            <a:extLst>
              <a:ext uri="{FF2B5EF4-FFF2-40B4-BE49-F238E27FC236}">
                <a16:creationId xmlns:a16="http://schemas.microsoft.com/office/drawing/2014/main" id="{DC5C8DF9-9AB0-457C-A1BE-2272B7CB91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143" l="0" r="983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868" y="4438853"/>
            <a:ext cx="1266556" cy="599769"/>
          </a:xfrm>
          <a:prstGeom prst="rect">
            <a:avLst/>
          </a:prstGeom>
        </p:spPr>
      </p:pic>
      <p:pic>
        <p:nvPicPr>
          <p:cNvPr id="70" name="図 69" descr="マイナンバーカードを持つマイナちゃんのイラスト">
            <a:extLst>
              <a:ext uri="{FF2B5EF4-FFF2-40B4-BE49-F238E27FC236}">
                <a16:creationId xmlns:a16="http://schemas.microsoft.com/office/drawing/2014/main" id="{8C04DB92-C370-4C44-9017-56F0FB8D807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998" b="80386" l="2939" r="98413">
                        <a14:foregroundMark x1="37096" y1="18399" x2="48560" y2="71668"/>
                        <a14:foregroundMark x1="57378" y1="18944" x2="57025" y2="34241"/>
                        <a14:foregroundMark x1="89183" y1="52012" x2="88066" y2="78206"/>
                        <a14:foregroundMark x1="19812" y1="52557" x2="29394" y2="53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13" b="21185"/>
          <a:stretch/>
        </p:blipFill>
        <p:spPr>
          <a:xfrm>
            <a:off x="625330" y="1342509"/>
            <a:ext cx="994342" cy="899645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AECBA20-9BE5-447C-B527-E83918CBF894}"/>
              </a:ext>
            </a:extLst>
          </p:cNvPr>
          <p:cNvSpPr txBox="1"/>
          <p:nvPr/>
        </p:nvSpPr>
        <p:spPr>
          <a:xfrm>
            <a:off x="1439872" y="3430741"/>
            <a:ext cx="19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コンビニ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で各種証明書が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取得できる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76" name="グループ化 75" descr="受付に座っているマイナちゃんのイラスト">
            <a:extLst>
              <a:ext uri="{FF2B5EF4-FFF2-40B4-BE49-F238E27FC236}">
                <a16:creationId xmlns:a16="http://schemas.microsoft.com/office/drawing/2014/main" id="{7D5FB597-139C-4185-9D29-90E96273BE48}"/>
              </a:ext>
            </a:extLst>
          </p:cNvPr>
          <p:cNvGrpSpPr/>
          <p:nvPr/>
        </p:nvGrpSpPr>
        <p:grpSpPr>
          <a:xfrm>
            <a:off x="2960250" y="1296299"/>
            <a:ext cx="1108184" cy="1035283"/>
            <a:chOff x="3385544" y="1332173"/>
            <a:chExt cx="1108184" cy="1035283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89A5F2E5-6E36-4CD5-AE5F-AAC4BDC92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2111" b="70017" l="14879" r="84495">
                          <a14:foregroundMark x1="55756" y1="30430" x2="56774" y2="37353"/>
                          <a14:foregroundMark x1="43618" y1="30262" x2="46045" y2="38079"/>
                          <a14:foregroundMark x1="48238" y1="40704" x2="55991" y2="50251"/>
                          <a14:foregroundMark x1="24589" y1="47292" x2="24354" y2="50586"/>
                          <a14:foregroundMark x1="43618" y1="54048" x2="57478" y2="5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7" t="23775" r="15382" b="29038"/>
            <a:stretch/>
          </p:blipFill>
          <p:spPr>
            <a:xfrm>
              <a:off x="3385544" y="1332173"/>
              <a:ext cx="1108184" cy="1035283"/>
            </a:xfrm>
            <a:prstGeom prst="rect">
              <a:avLst/>
            </a:prstGeom>
          </p:spPr>
        </p:pic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A4365763-27CA-411B-8972-7405AEC11E60}"/>
                </a:ext>
              </a:extLst>
            </p:cNvPr>
            <p:cNvSpPr txBox="1"/>
            <p:nvPr/>
          </p:nvSpPr>
          <p:spPr>
            <a:xfrm>
              <a:off x="3479023" y="2092547"/>
              <a:ext cx="948010" cy="2154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○△受付</a:t>
              </a:r>
            </a:p>
          </p:txBody>
        </p:sp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AC6B672-28EC-407A-9211-F4F56EB4A275}"/>
              </a:ext>
            </a:extLst>
          </p:cNvPr>
          <p:cNvSpPr txBox="1"/>
          <p:nvPr/>
        </p:nvSpPr>
        <p:spPr>
          <a:xfrm>
            <a:off x="6840472" y="2350621"/>
            <a:ext cx="19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公金受取口座の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登録ができる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53" name="グループ化 52" descr="マイナンバーカード表面の見本の画像">
            <a:extLst>
              <a:ext uri="{FF2B5EF4-FFF2-40B4-BE49-F238E27FC236}">
                <a16:creationId xmlns:a16="http://schemas.microsoft.com/office/drawing/2014/main" id="{0879C03D-F135-42C8-90A3-5338A13CCC14}"/>
              </a:ext>
            </a:extLst>
          </p:cNvPr>
          <p:cNvGrpSpPr/>
          <p:nvPr/>
        </p:nvGrpSpPr>
        <p:grpSpPr>
          <a:xfrm>
            <a:off x="3273456" y="5169394"/>
            <a:ext cx="1259412" cy="790522"/>
            <a:chOff x="1094719" y="3698700"/>
            <a:chExt cx="3007024" cy="1889328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E25E1A29-BFF1-4B5A-80AD-0B537263C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94719" y="3698700"/>
              <a:ext cx="3007024" cy="1889328"/>
            </a:xfrm>
            <a:prstGeom prst="rect">
              <a:avLst/>
            </a:prstGeom>
          </p:spPr>
        </p:pic>
        <p:sp>
          <p:nvSpPr>
            <p:cNvPr id="55" name="角丸四角形 5">
              <a:extLst>
                <a:ext uri="{FF2B5EF4-FFF2-40B4-BE49-F238E27FC236}">
                  <a16:creationId xmlns:a16="http://schemas.microsoft.com/office/drawing/2014/main" id="{143F5956-47BA-426A-9D34-AF11F2AF3865}"/>
                </a:ext>
              </a:extLst>
            </p:cNvPr>
            <p:cNvSpPr/>
            <p:nvPr/>
          </p:nvSpPr>
          <p:spPr>
            <a:xfrm>
              <a:off x="1094719" y="3713793"/>
              <a:ext cx="3007024" cy="1874235"/>
            </a:xfrm>
            <a:prstGeom prst="roundRect">
              <a:avLst>
                <a:gd name="adj" fmla="val 43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15B1D2E-5B7C-4FC3-835D-204974B13352}"/>
              </a:ext>
            </a:extLst>
          </p:cNvPr>
          <p:cNvSpPr txBox="1"/>
          <p:nvPr/>
        </p:nvSpPr>
        <p:spPr>
          <a:xfrm>
            <a:off x="5760352" y="3430741"/>
            <a:ext cx="198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e-Tax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確定申告の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届出が自宅から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できる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72F6F75-15D2-A4E3-3035-6A09CCE95C12}"/>
              </a:ext>
            </a:extLst>
          </p:cNvPr>
          <p:cNvSpPr txBox="1"/>
          <p:nvPr/>
        </p:nvSpPr>
        <p:spPr>
          <a:xfrm>
            <a:off x="3580980" y="3340392"/>
            <a:ext cx="198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strike="sngStrike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マイナ</a:t>
            </a:r>
            <a:endParaRPr kumimoji="1" lang="en-US" altLang="ja-JP" sz="2000" b="1" strike="sngStrike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strike="sngStrike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ポイントが</a:t>
            </a:r>
            <a:endParaRPr kumimoji="1" lang="en-US" altLang="ja-JP" sz="2000" b="1" strike="sngStrike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strike="sngStrike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もらえる</a:t>
            </a:r>
            <a:endParaRPr kumimoji="1" lang="en-US" altLang="ja-JP" sz="2000" b="1" strike="sngStrike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（令和５年</a:t>
            </a:r>
            <a:r>
              <a:rPr kumimoji="1" lang="en-US" altLang="ja-JP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9</a:t>
            </a:r>
            <a:r>
              <a:rPr kumimoji="1" lang="ja-JP" altLang="en-US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月末終了）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31D00D3-A4C7-6CEF-C7FE-690371C53190}"/>
              </a:ext>
            </a:extLst>
          </p:cNvPr>
          <p:cNvSpPr txBox="1"/>
          <p:nvPr/>
        </p:nvSpPr>
        <p:spPr>
          <a:xfrm>
            <a:off x="419756" y="5884150"/>
            <a:ext cx="268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6800" indent="-136800"/>
            <a:r>
              <a:rPr kumimoji="1"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：医療機関・薬局によって開始時期が</a:t>
            </a: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異なります。利用できる医療機関・薬局については、厚生労働省のホームページで公開しています。</a:t>
            </a: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673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EA6E699-B91B-4F63-8681-F6A210038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" t="22287" r="-1"/>
          <a:stretch/>
        </p:blipFill>
        <p:spPr>
          <a:xfrm>
            <a:off x="521487" y="2218956"/>
            <a:ext cx="2685964" cy="396728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3510" y="1340871"/>
            <a:ext cx="832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Meiryo" charset="-128"/>
                <a:ea typeface="Meiryo" charset="-128"/>
                <a:cs typeface="Meiryo" charset="-128"/>
              </a:rPr>
              <a:t>　「さがす」画面を下から上に動かして、</a:t>
            </a:r>
            <a:endParaRPr lang="en-US" altLang="ja-JP" sz="24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400" b="1" dirty="0">
                <a:latin typeface="Meiryo" charset="-128"/>
                <a:ea typeface="Meiryo" charset="-128"/>
                <a:cs typeface="Meiryo" charset="-128"/>
              </a:rPr>
              <a:t>　カテゴリからのサービスの検索も確認しましょう。</a:t>
            </a:r>
          </a:p>
        </p:txBody>
      </p:sp>
      <p:pic>
        <p:nvPicPr>
          <p:cNvPr id="27" name="図 26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251" y="522652"/>
            <a:ext cx="389630" cy="66362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BDE7E79-D864-45DB-8406-8B7B9C1F3B70}"/>
              </a:ext>
            </a:extLst>
          </p:cNvPr>
          <p:cNvSpPr/>
          <p:nvPr/>
        </p:nvSpPr>
        <p:spPr>
          <a:xfrm>
            <a:off x="510127" y="2171868"/>
            <a:ext cx="2704110" cy="3959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270F9D5-7ED2-4A5D-9234-9B829BACF49D}"/>
              </a:ext>
            </a:extLst>
          </p:cNvPr>
          <p:cNvSpPr/>
          <p:nvPr/>
        </p:nvSpPr>
        <p:spPr>
          <a:xfrm>
            <a:off x="608934" y="3024072"/>
            <a:ext cx="2449616" cy="25167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7CE872F-91F2-4B4C-97E5-6ED9581BA208}"/>
              </a:ext>
            </a:extLst>
          </p:cNvPr>
          <p:cNvSpPr txBox="1"/>
          <p:nvPr/>
        </p:nvSpPr>
        <p:spPr>
          <a:xfrm>
            <a:off x="3644154" y="2171868"/>
            <a:ext cx="5221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例えば荒川区に設定すると以下の６つの</a:t>
            </a:r>
          </a:p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カテゴリーからもサービスを検索できます。</a:t>
            </a:r>
          </a:p>
          <a:p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表示される手続きが設定する自治体によって異なります。</a:t>
            </a:r>
          </a:p>
        </p:txBody>
      </p:sp>
      <p:sp>
        <p:nvSpPr>
          <p:cNvPr id="45" name="上矢印 54">
            <a:extLst>
              <a:ext uri="{FF2B5EF4-FFF2-40B4-BE49-F238E27FC236}">
                <a16:creationId xmlns:a16="http://schemas.microsoft.com/office/drawing/2014/main" id="{968BA243-5F9D-4604-9A7D-707B4B60B236}"/>
              </a:ext>
            </a:extLst>
          </p:cNvPr>
          <p:cNvSpPr>
            <a:spLocks noChangeAspect="1"/>
          </p:cNvSpPr>
          <p:nvPr/>
        </p:nvSpPr>
        <p:spPr>
          <a:xfrm>
            <a:off x="1517791" y="2029490"/>
            <a:ext cx="631902" cy="807945"/>
          </a:xfrm>
          <a:prstGeom prst="up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F29AE531-EE4D-47D1-B5FF-55FC5B81EE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5697" y="2274726"/>
            <a:ext cx="473301" cy="540000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9549B20-0BA1-4286-A076-21A908E2E688}"/>
              </a:ext>
            </a:extLst>
          </p:cNvPr>
          <p:cNvGrpSpPr/>
          <p:nvPr/>
        </p:nvGrpSpPr>
        <p:grpSpPr>
          <a:xfrm>
            <a:off x="2805612" y="2451061"/>
            <a:ext cx="817250" cy="573011"/>
            <a:chOff x="2805612" y="2451061"/>
            <a:chExt cx="817250" cy="573011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55C23051-692C-484B-948E-B38263B234AB}"/>
                </a:ext>
              </a:extLst>
            </p:cNvPr>
            <p:cNvCxnSpPr/>
            <p:nvPr/>
          </p:nvCxnSpPr>
          <p:spPr>
            <a:xfrm flipV="1">
              <a:off x="2826904" y="2451061"/>
              <a:ext cx="0" cy="5730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BDFC47D7-8097-4838-B6E1-6C245FBE71AA}"/>
                </a:ext>
              </a:extLst>
            </p:cNvPr>
            <p:cNvCxnSpPr/>
            <p:nvPr/>
          </p:nvCxnSpPr>
          <p:spPr>
            <a:xfrm>
              <a:off x="2805612" y="2451061"/>
              <a:ext cx="81725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B17AD72-310D-445E-90C2-78185145BC49}"/>
              </a:ext>
            </a:extLst>
          </p:cNvPr>
          <p:cNvSpPr txBox="1"/>
          <p:nvPr/>
        </p:nvSpPr>
        <p:spPr>
          <a:xfrm>
            <a:off x="3644203" y="3267268"/>
            <a:ext cx="501101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○妊娠・出産（妊娠の届出、児童手当など）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○子育て（児童手当、保育園の申し込みなど）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○引っ越し・住まい（引っ越しの手続きなど）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○高齢者・介護（要介護認定の申請など）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○ご不幸（未支払いの児童手当等の請求など）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○健康・医療（医療費や薬剤履歴の確認など）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827C6402-3E41-4208-A2C2-405584BB2F99}"/>
              </a:ext>
            </a:extLst>
          </p:cNvPr>
          <p:cNvSpPr txBox="1"/>
          <p:nvPr/>
        </p:nvSpPr>
        <p:spPr>
          <a:xfrm>
            <a:off x="3622862" y="5590981"/>
            <a:ext cx="476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様々な検索方法があるので、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自分に合った検索方法を見つけてみましょう。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5" name="タイトル 1">
            <a:extLst>
              <a:ext uri="{FF2B5EF4-FFF2-40B4-BE49-F238E27FC236}">
                <a16:creationId xmlns:a16="http://schemas.microsoft.com/office/drawing/2014/main" id="{373C81EB-D08F-4C2D-8DD8-59136E69181F}"/>
              </a:ext>
            </a:extLst>
          </p:cNvPr>
          <p:cNvSpPr txBox="1">
            <a:spLocks/>
          </p:cNvSpPr>
          <p:nvPr/>
        </p:nvSpPr>
        <p:spPr>
          <a:xfrm>
            <a:off x="1770127" y="468318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800" dirty="0"/>
              <a:t>様々なサービス・申請の確認のしかた</a:t>
            </a:r>
          </a:p>
        </p:txBody>
      </p:sp>
    </p:spTree>
    <p:extLst>
      <p:ext uri="{BB962C8B-B14F-4D97-AF65-F5344CB8AC3E}">
        <p14:creationId xmlns:p14="http://schemas.microsoft.com/office/powerpoint/2010/main" val="1510597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467544" y="5301208"/>
            <a:ext cx="84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●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分野項</a:t>
            </a:r>
            <a:r>
              <a:rPr lang="ja-JP" altLang="en-US" sz="2000" b="1" spc="-10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（世帯情報、</a:t>
            </a:r>
            <a:r>
              <a:rPr lang="ja-JP" altLang="en-US" sz="2000" b="1" spc="-3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税・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所得、薬</a:t>
            </a:r>
            <a:r>
              <a:rPr lang="ja-JP" altLang="en-US" sz="2000" b="1" spc="-3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剤・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医療</a:t>
            </a:r>
            <a:r>
              <a:rPr lang="ja-JP" altLang="en-US" sz="2000" b="1" spc="-3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費・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健康情報等</a:t>
            </a:r>
            <a:r>
              <a:rPr lang="ja-JP" altLang="en-US" sz="2000" b="1" spc="-10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endParaRPr lang="ja-JP" altLang="en-US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●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確認対象</a:t>
            </a:r>
            <a:r>
              <a:rPr lang="ja-JP" altLang="en-US" sz="2000" b="1" spc="-10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日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（いつの時点のわたしの情報の内容が必要か</a:t>
            </a:r>
            <a:r>
              <a:rPr lang="ja-JP" altLang="en-US" sz="2000" b="1" spc="-10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、</a:t>
            </a:r>
            <a:endParaRPr lang="en-US" altLang="ja-JP" sz="2000" b="1" spc="-1000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日付を指定します</a:t>
            </a:r>
            <a:r>
              <a:rPr lang="ja-JP" altLang="en-US" sz="2000" b="1" spc="-75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。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2812A43D-C20C-4C25-8585-10E053173F2C}"/>
              </a:ext>
            </a:extLst>
          </p:cNvPr>
          <p:cNvSpPr txBox="1">
            <a:spLocks/>
          </p:cNvSpPr>
          <p:nvPr/>
        </p:nvSpPr>
        <p:spPr>
          <a:xfrm>
            <a:off x="504000" y="4941168"/>
            <a:ext cx="8366393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わたしの情報を確認する場合には</a:t>
            </a:r>
            <a:r>
              <a:rPr lang="ja-JP" altLang="en-US" spc="-1000" dirty="0"/>
              <a:t>、</a:t>
            </a:r>
            <a:r>
              <a:rPr lang="ja-JP" altLang="en-US" dirty="0"/>
              <a:t>次の情報を指定します。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1FCA4318-3070-4150-9776-4A182B76B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679" y="1471456"/>
            <a:ext cx="8280000" cy="1655762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ja-JP" altLang="en-US" dirty="0"/>
              <a:t>地方公共団体や国の行政機関等が保有する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自己情報を確認できます。</a:t>
            </a:r>
          </a:p>
        </p:txBody>
      </p:sp>
      <p:grpSp>
        <p:nvGrpSpPr>
          <p:cNvPr id="5" name="グループ化 4" descr="「わたしの情報（自己情報表示）」の使い方の流れを表したイラスト">
            <a:extLst>
              <a:ext uri="{FF2B5EF4-FFF2-40B4-BE49-F238E27FC236}">
                <a16:creationId xmlns:a16="http://schemas.microsoft.com/office/drawing/2014/main" id="{4BD04717-725B-41A0-AB4E-C7EDDE4F79F6}"/>
              </a:ext>
            </a:extLst>
          </p:cNvPr>
          <p:cNvGrpSpPr/>
          <p:nvPr/>
        </p:nvGrpSpPr>
        <p:grpSpPr>
          <a:xfrm>
            <a:off x="1626073" y="2387547"/>
            <a:ext cx="6042271" cy="2337597"/>
            <a:chOff x="1626073" y="2387547"/>
            <a:chExt cx="6042271" cy="2337597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48254FB5-3259-4F4E-ADDD-B0237541F269}"/>
                </a:ext>
              </a:extLst>
            </p:cNvPr>
            <p:cNvGrpSpPr/>
            <p:nvPr/>
          </p:nvGrpSpPr>
          <p:grpSpPr>
            <a:xfrm>
              <a:off x="1626073" y="2387547"/>
              <a:ext cx="6042271" cy="2337597"/>
              <a:chOff x="1626073" y="2260202"/>
              <a:chExt cx="6042271" cy="2337597"/>
            </a:xfrm>
          </p:grpSpPr>
          <p:pic>
            <p:nvPicPr>
              <p:cNvPr id="13" name="図 12" descr="ダイアグラム&#10;&#10;自動的に生成された説明">
                <a:extLst>
                  <a:ext uri="{FF2B5EF4-FFF2-40B4-BE49-F238E27FC236}">
                    <a16:creationId xmlns:a16="http://schemas.microsoft.com/office/drawing/2014/main" id="{F62231D5-0898-46C8-93C2-5BDAC1A63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6073" y="2260202"/>
                <a:ext cx="6042271" cy="2337597"/>
              </a:xfrm>
              <a:prstGeom prst="rect">
                <a:avLst/>
              </a:prstGeom>
            </p:spPr>
          </p:pic>
          <p:sp>
            <p:nvSpPr>
              <p:cNvPr id="9" name="フローチャート: 処理 8">
                <a:extLst>
                  <a:ext uri="{FF2B5EF4-FFF2-40B4-BE49-F238E27FC236}">
                    <a16:creationId xmlns:a16="http://schemas.microsoft.com/office/drawing/2014/main" id="{A881C052-7B7D-4B4E-B99F-5B519F90E4D5}"/>
                  </a:ext>
                </a:extLst>
              </p:cNvPr>
              <p:cNvSpPr/>
              <p:nvPr/>
            </p:nvSpPr>
            <p:spPr>
              <a:xfrm>
                <a:off x="5877475" y="2604508"/>
                <a:ext cx="809053" cy="154261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" name="フローチャート: 処理 11">
                <a:extLst>
                  <a:ext uri="{FF2B5EF4-FFF2-40B4-BE49-F238E27FC236}">
                    <a16:creationId xmlns:a16="http://schemas.microsoft.com/office/drawing/2014/main" id="{73CF5027-F980-4E2E-BB36-247A402F85DB}"/>
                  </a:ext>
                </a:extLst>
              </p:cNvPr>
              <p:cNvSpPr/>
              <p:nvPr/>
            </p:nvSpPr>
            <p:spPr>
              <a:xfrm>
                <a:off x="5967437" y="2758769"/>
                <a:ext cx="765746" cy="123227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フローチャート: 処理 9">
                <a:extLst>
                  <a:ext uri="{FF2B5EF4-FFF2-40B4-BE49-F238E27FC236}">
                    <a16:creationId xmlns:a16="http://schemas.microsoft.com/office/drawing/2014/main" id="{0B080C7F-8FC7-42E3-A3E9-E119B733B57D}"/>
                  </a:ext>
                </a:extLst>
              </p:cNvPr>
              <p:cNvSpPr/>
              <p:nvPr/>
            </p:nvSpPr>
            <p:spPr>
              <a:xfrm>
                <a:off x="6751790" y="2645176"/>
                <a:ext cx="55658" cy="193869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B611198-B473-43DE-9555-6D35D8A3367A}"/>
                  </a:ext>
                </a:extLst>
              </p:cNvPr>
              <p:cNvSpPr txBox="1"/>
              <p:nvPr/>
            </p:nvSpPr>
            <p:spPr>
              <a:xfrm>
                <a:off x="5712200" y="2574103"/>
                <a:ext cx="1139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昨年度の所得を</a:t>
                </a:r>
                <a:endParaRPr kumimoji="1" lang="en-US" altLang="ja-JP" sz="9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r>
                  <a:rPr kumimoji="1" lang="ja-JP" altLang="en-US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確認しよう</a:t>
                </a:r>
              </a:p>
            </p:txBody>
          </p:sp>
        </p:grp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0320" y="2966390"/>
              <a:ext cx="2971800" cy="78740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3908" y="2735196"/>
              <a:ext cx="2527300" cy="850900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B6A51E8A-5FF2-68C8-B6CB-BC95949E833D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5406A341-C79F-8E23-1C3D-D783DCE23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71" y="504894"/>
            <a:ext cx="7272809" cy="547842"/>
          </a:xfrm>
        </p:spPr>
        <p:txBody>
          <a:bodyPr wrap="square">
            <a:spAutoFit/>
          </a:bodyPr>
          <a:lstStyle/>
          <a:p>
            <a:r>
              <a:rPr lang="ja-JP" altLang="en-US" dirty="0"/>
              <a:t>わたしの情</a:t>
            </a:r>
            <a:r>
              <a:rPr lang="ja-JP" altLang="en-US" spc="-300" dirty="0"/>
              <a:t>報</a:t>
            </a:r>
            <a:r>
              <a:rPr lang="ja-JP" altLang="en-US" sz="2400" dirty="0"/>
              <a:t>（自己情報表示</a:t>
            </a:r>
            <a:r>
              <a:rPr lang="ja-JP" altLang="en-US" sz="2400" spc="-300" dirty="0"/>
              <a:t>）</a:t>
            </a:r>
            <a:r>
              <a:rPr lang="ja-JP" altLang="en-US" dirty="0"/>
              <a:t>の使いかた</a:t>
            </a:r>
          </a:p>
        </p:txBody>
      </p:sp>
    </p:spTree>
    <p:extLst>
      <p:ext uri="{BB962C8B-B14F-4D97-AF65-F5344CB8AC3E}">
        <p14:creationId xmlns:p14="http://schemas.microsoft.com/office/powerpoint/2010/main" val="2926593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 hidden="1">
            <a:extLst>
              <a:ext uri="{FF2B5EF4-FFF2-40B4-BE49-F238E27FC236}">
                <a16:creationId xmlns:a16="http://schemas.microsoft.com/office/drawing/2014/main" id="{F88EC680-EB18-48DC-AA4B-BF483B99F29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9259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3" name="オブジェクト 2" hidden="1">
                        <a:extLst>
                          <a:ext uri="{FF2B5EF4-FFF2-40B4-BE49-F238E27FC236}">
                            <a16:creationId xmlns:a16="http://schemas.microsoft.com/office/drawing/2014/main" id="{F88EC680-EB18-48DC-AA4B-BF483B99F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06C0C89-1CBD-4BC8-86F7-6CA580461445}"/>
              </a:ext>
            </a:extLst>
          </p:cNvPr>
          <p:cNvSpPr txBox="1"/>
          <p:nvPr/>
        </p:nvSpPr>
        <p:spPr>
          <a:xfrm>
            <a:off x="374910" y="1446875"/>
            <a:ext cx="3654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マイナポータルの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「わたしの情報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0" name="図 29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F01E0990-7B4C-491E-B982-609BE2B3DF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60" b="39199"/>
          <a:stretch/>
        </p:blipFill>
        <p:spPr>
          <a:xfrm>
            <a:off x="3635896" y="2360304"/>
            <a:ext cx="2106428" cy="2016272"/>
          </a:xfrm>
          <a:prstGeom prst="rect">
            <a:avLst/>
          </a:prstGeom>
          <a:ln>
            <a:noFill/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616921C-D56B-4743-B39F-1EDD1F6A6497}"/>
              </a:ext>
            </a:extLst>
          </p:cNvPr>
          <p:cNvSpPr/>
          <p:nvPr/>
        </p:nvSpPr>
        <p:spPr>
          <a:xfrm>
            <a:off x="3635896" y="2354557"/>
            <a:ext cx="2106428" cy="391193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23BA26FB-D032-4470-BF84-9E748D20E1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538" b="6148"/>
          <a:stretch/>
        </p:blipFill>
        <p:spPr>
          <a:xfrm>
            <a:off x="3667393" y="4560868"/>
            <a:ext cx="2046244" cy="1628657"/>
          </a:xfrm>
          <a:prstGeom prst="rect">
            <a:avLst/>
          </a:prstGeom>
          <a:ln>
            <a:noFill/>
          </a:ln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3F701D69-632C-4FE7-B73A-663926F0B30F}"/>
              </a:ext>
            </a:extLst>
          </p:cNvPr>
          <p:cNvSpPr/>
          <p:nvPr/>
        </p:nvSpPr>
        <p:spPr>
          <a:xfrm>
            <a:off x="3648983" y="5789937"/>
            <a:ext cx="2094164" cy="460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タイトル 1"/>
          <p:cNvSpPr>
            <a:spLocks noGrp="1"/>
          </p:cNvSpPr>
          <p:nvPr>
            <p:ph type="ctrTitle"/>
          </p:nvPr>
        </p:nvSpPr>
        <p:spPr>
          <a:xfrm>
            <a:off x="1619671" y="504894"/>
            <a:ext cx="7272809" cy="547842"/>
          </a:xfrm>
        </p:spPr>
        <p:txBody>
          <a:bodyPr wrap="square">
            <a:spAutoFit/>
          </a:bodyPr>
          <a:lstStyle/>
          <a:p>
            <a:r>
              <a:rPr lang="ja-JP" altLang="en-US" dirty="0"/>
              <a:t>わたしの情</a:t>
            </a:r>
            <a:r>
              <a:rPr lang="ja-JP" altLang="en-US" spc="-300" dirty="0"/>
              <a:t>報</a:t>
            </a:r>
            <a:r>
              <a:rPr lang="ja-JP" altLang="en-US" sz="2400" dirty="0"/>
              <a:t>（自己情報表示</a:t>
            </a:r>
            <a:r>
              <a:rPr lang="ja-JP" altLang="en-US" sz="2400" spc="-300" dirty="0"/>
              <a:t>）</a:t>
            </a:r>
            <a:r>
              <a:rPr lang="ja-JP" altLang="en-US" dirty="0"/>
              <a:t>の使いかた</a:t>
            </a:r>
          </a:p>
        </p:txBody>
      </p:sp>
      <p:grpSp>
        <p:nvGrpSpPr>
          <p:cNvPr id="72" name="図形グループ 71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436096" y="5589240"/>
            <a:ext cx="492443" cy="461665"/>
            <a:chOff x="7516281" y="2673548"/>
            <a:chExt cx="492443" cy="461665"/>
          </a:xfrm>
        </p:grpSpPr>
        <p:sp>
          <p:nvSpPr>
            <p:cNvPr id="73" name="円/楕円 72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6719" y="4143019"/>
            <a:ext cx="2106428" cy="3175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DD7F934-7710-A8B6-6F10-50DFA49BAA90}"/>
              </a:ext>
            </a:extLst>
          </p:cNvPr>
          <p:cNvSpPr txBox="1"/>
          <p:nvPr/>
        </p:nvSpPr>
        <p:spPr>
          <a:xfrm>
            <a:off x="3347864" y="1446875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「詳しい条件で探す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2" name="図 11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18B4BEF5-34E4-F289-AD8F-D0BFC94B2C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412" b="4888"/>
          <a:stretch/>
        </p:blipFill>
        <p:spPr>
          <a:xfrm>
            <a:off x="965545" y="2377072"/>
            <a:ext cx="2166295" cy="3812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A8C1ABC-AEF2-A452-728A-7F62DDC1FF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5372" b="4597"/>
          <a:stretch/>
        </p:blipFill>
        <p:spPr>
          <a:xfrm>
            <a:off x="974512" y="3948654"/>
            <a:ext cx="2152309" cy="2237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5AEA609-092A-0581-34D8-ABEA4E9489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46" y="3759572"/>
            <a:ext cx="2166294" cy="317500"/>
          </a:xfrm>
          <a:prstGeom prst="rect">
            <a:avLst/>
          </a:prstGeom>
        </p:spPr>
      </p:pic>
      <p:grpSp>
        <p:nvGrpSpPr>
          <p:cNvPr id="75" name="図形グループ 74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911205" y="5013176"/>
            <a:ext cx="492443" cy="461665"/>
            <a:chOff x="7516281" y="2673548"/>
            <a:chExt cx="492443" cy="461665"/>
          </a:xfrm>
        </p:grpSpPr>
        <p:sp>
          <p:nvSpPr>
            <p:cNvPr id="76" name="円/楕円 75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54B660E-FC61-4E07-15AB-88AE8A6247A7}"/>
              </a:ext>
            </a:extLst>
          </p:cNvPr>
          <p:cNvSpPr/>
          <p:nvPr/>
        </p:nvSpPr>
        <p:spPr>
          <a:xfrm>
            <a:off x="974513" y="5443310"/>
            <a:ext cx="2152308" cy="3619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686A1D-9201-771D-67D9-9CD31389CB95}"/>
              </a:ext>
            </a:extLst>
          </p:cNvPr>
          <p:cNvSpPr txBox="1"/>
          <p:nvPr/>
        </p:nvSpPr>
        <p:spPr>
          <a:xfrm>
            <a:off x="5682317" y="1231364"/>
            <a:ext cx="3600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取得したい情報検索内容を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設定します</a:t>
            </a: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「情報の内容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を押して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知りたい情報にチェックする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9" name="図 1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9699C5E-60E5-2F78-739F-0149D38FA55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626" b="10533"/>
          <a:stretch/>
        </p:blipFill>
        <p:spPr>
          <a:xfrm>
            <a:off x="6225195" y="2509528"/>
            <a:ext cx="2106427" cy="37569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1D8B297-222D-20FD-4CB2-705D888FBDC9}"/>
              </a:ext>
            </a:extLst>
          </p:cNvPr>
          <p:cNvSpPr/>
          <p:nvPr/>
        </p:nvSpPr>
        <p:spPr>
          <a:xfrm>
            <a:off x="6225195" y="3471008"/>
            <a:ext cx="2106428" cy="9202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CA1A59E-AA5F-A0FB-0F68-265BBE5071D5}"/>
              </a:ext>
            </a:extLst>
          </p:cNvPr>
          <p:cNvGrpSpPr/>
          <p:nvPr/>
        </p:nvGrpSpPr>
        <p:grpSpPr>
          <a:xfrm>
            <a:off x="5916043" y="3255061"/>
            <a:ext cx="309152" cy="359963"/>
            <a:chOff x="251520" y="2997029"/>
            <a:chExt cx="309152" cy="359963"/>
          </a:xfrm>
        </p:grpSpPr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BD8EA054-5B46-A360-B60D-03834A0A5DC1}"/>
                </a:ext>
              </a:extLst>
            </p:cNvPr>
            <p:cNvSpPr/>
            <p:nvPr/>
          </p:nvSpPr>
          <p:spPr>
            <a:xfrm>
              <a:off x="285750" y="3068960"/>
              <a:ext cx="239328" cy="2336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4" name="図形グループ 32">
              <a:extLst>
                <a:ext uri="{FF2B5EF4-FFF2-40B4-BE49-F238E27FC236}">
                  <a16:creationId xmlns:a16="http://schemas.microsoft.com/office/drawing/2014/main" id="{C1E22EAB-C470-FB20-25FA-7623D5E84089}"/>
                </a:ext>
              </a:extLst>
            </p:cNvPr>
            <p:cNvGrpSpPr/>
            <p:nvPr/>
          </p:nvGrpSpPr>
          <p:grpSpPr>
            <a:xfrm>
              <a:off x="251520" y="2997029"/>
              <a:ext cx="309152" cy="359963"/>
              <a:chOff x="7516280" y="2673548"/>
              <a:chExt cx="492444" cy="461665"/>
            </a:xfrm>
          </p:grpSpPr>
          <p:sp>
            <p:nvSpPr>
              <p:cNvPr id="26" name="円/楕円 33">
                <a:extLst>
                  <a:ext uri="{FF2B5EF4-FFF2-40B4-BE49-F238E27FC236}">
                    <a16:creationId xmlns:a16="http://schemas.microsoft.com/office/drawing/2014/main" id="{307BC294-A6D0-1EE4-ABA1-1D26AE4BC3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EF66C40C-4965-9595-93F2-EE313B65E849}"/>
                  </a:ext>
                </a:extLst>
              </p:cNvPr>
              <p:cNvSpPr/>
              <p:nvPr/>
            </p:nvSpPr>
            <p:spPr>
              <a:xfrm>
                <a:off x="7516280" y="2673548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385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3AC39D0-4CC1-D363-F8DA-31BD9FD9E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6" b="10533"/>
          <a:stretch/>
        </p:blipFill>
        <p:spPr>
          <a:xfrm>
            <a:off x="789754" y="2355857"/>
            <a:ext cx="2106427" cy="3756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DB7B08D-F908-9DA6-4379-C8BA6A168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6" b="10533"/>
          <a:stretch/>
        </p:blipFill>
        <p:spPr>
          <a:xfrm>
            <a:off x="3623132" y="2360528"/>
            <a:ext cx="2106427" cy="375696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83546DD6-BD56-4C52-9EAE-02CD14445C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8028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83546DD6-BD56-4C52-9EAE-02CD14445C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51520" y="1371347"/>
            <a:ext cx="36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情報の対象日について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 閲覧したい対象の期間を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 選択する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B17C97-A31B-09E2-89CC-F78ECD3C22EF}"/>
              </a:ext>
            </a:extLst>
          </p:cNvPr>
          <p:cNvSpPr txBox="1"/>
          <p:nvPr/>
        </p:nvSpPr>
        <p:spPr>
          <a:xfrm>
            <a:off x="3359776" y="1455836"/>
            <a:ext cx="236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「表示する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E5538CC-44BF-62F5-D845-8085F810BC0D}"/>
              </a:ext>
            </a:extLst>
          </p:cNvPr>
          <p:cNvSpPr/>
          <p:nvPr/>
        </p:nvSpPr>
        <p:spPr>
          <a:xfrm>
            <a:off x="789754" y="4133260"/>
            <a:ext cx="2106428" cy="7490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図形グループ 27">
            <a:extLst>
              <a:ext uri="{FF2B5EF4-FFF2-40B4-BE49-F238E27FC236}">
                <a16:creationId xmlns:a16="http://schemas.microsoft.com/office/drawing/2014/main" id="{C12A9875-6B7B-7F64-62CB-8AE548AF4331}"/>
              </a:ext>
            </a:extLst>
          </p:cNvPr>
          <p:cNvGrpSpPr/>
          <p:nvPr/>
        </p:nvGrpSpPr>
        <p:grpSpPr>
          <a:xfrm>
            <a:off x="480603" y="3773297"/>
            <a:ext cx="309151" cy="359963"/>
            <a:chOff x="7516281" y="2673548"/>
            <a:chExt cx="492443" cy="461665"/>
          </a:xfrm>
        </p:grpSpPr>
        <p:sp>
          <p:nvSpPr>
            <p:cNvPr id="22" name="円/楕円 30">
              <a:extLst>
                <a:ext uri="{FF2B5EF4-FFF2-40B4-BE49-F238E27FC236}">
                  <a16:creationId xmlns:a16="http://schemas.microsoft.com/office/drawing/2014/main" id="{8A6E1D18-EECF-77CF-C00F-76D17E6E76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9761" y="2789955"/>
              <a:ext cx="344102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E0A11311-071D-0DB5-F133-97CFDD92C324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FD40803F-28AC-7E71-2745-C54BD15EA804}"/>
              </a:ext>
            </a:extLst>
          </p:cNvPr>
          <p:cNvSpPr/>
          <p:nvPr/>
        </p:nvSpPr>
        <p:spPr>
          <a:xfrm>
            <a:off x="3623132" y="4973898"/>
            <a:ext cx="2106427" cy="210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図形グループ 19">
            <a:extLst>
              <a:ext uri="{FF2B5EF4-FFF2-40B4-BE49-F238E27FC236}">
                <a16:creationId xmlns:a16="http://schemas.microsoft.com/office/drawing/2014/main" id="{666800DE-B205-2E40-2ACB-A8990AF1981F}"/>
              </a:ext>
            </a:extLst>
          </p:cNvPr>
          <p:cNvGrpSpPr/>
          <p:nvPr/>
        </p:nvGrpSpPr>
        <p:grpSpPr>
          <a:xfrm>
            <a:off x="3605436" y="4640984"/>
            <a:ext cx="309151" cy="359963"/>
            <a:chOff x="7516281" y="2673548"/>
            <a:chExt cx="492443" cy="461665"/>
          </a:xfrm>
        </p:grpSpPr>
        <p:sp>
          <p:nvSpPr>
            <p:cNvPr id="43" name="円/楕円 20">
              <a:extLst>
                <a:ext uri="{FF2B5EF4-FFF2-40B4-BE49-F238E27FC236}">
                  <a16:creationId xmlns:a16="http://schemas.microsoft.com/office/drawing/2014/main" id="{56D12963-3996-66F9-0B67-5AF5A485FE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32950B7D-B0EE-CFC0-94B0-1CE7F0851E88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9" name="図 8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65DB004-40D0-A416-4C57-F087AA349D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328" b="6567"/>
          <a:stretch/>
        </p:blipFill>
        <p:spPr>
          <a:xfrm>
            <a:off x="6564932" y="2355857"/>
            <a:ext cx="2081041" cy="3593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E1FD13-0731-BBB1-873C-01DA2151D7FD}"/>
              </a:ext>
            </a:extLst>
          </p:cNvPr>
          <p:cNvSpPr txBox="1"/>
          <p:nvPr/>
        </p:nvSpPr>
        <p:spPr>
          <a:xfrm>
            <a:off x="6300192" y="145369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「回答詳細」で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  内容を確認できます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5994A1-CE15-5B20-6B6C-4B804B5A8FC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EA40140C-52F1-732C-A9DF-D7F08DD1F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71" y="504894"/>
            <a:ext cx="7272809" cy="547842"/>
          </a:xfrm>
        </p:spPr>
        <p:txBody>
          <a:bodyPr wrap="square">
            <a:spAutoFit/>
          </a:bodyPr>
          <a:lstStyle/>
          <a:p>
            <a:r>
              <a:rPr lang="ja-JP" altLang="en-US" dirty="0"/>
              <a:t>わたしの情</a:t>
            </a:r>
            <a:r>
              <a:rPr lang="ja-JP" altLang="en-US" spc="-300" dirty="0"/>
              <a:t>報</a:t>
            </a:r>
            <a:r>
              <a:rPr lang="ja-JP" altLang="en-US" sz="2400" dirty="0"/>
              <a:t>（自己情報表示</a:t>
            </a:r>
            <a:r>
              <a:rPr lang="ja-JP" altLang="en-US" sz="2400" spc="-300" dirty="0"/>
              <a:t>）</a:t>
            </a:r>
            <a:r>
              <a:rPr lang="ja-JP" altLang="en-US" dirty="0"/>
              <a:t>の使いかた</a:t>
            </a:r>
          </a:p>
        </p:txBody>
      </p:sp>
    </p:spTree>
    <p:extLst>
      <p:ext uri="{BB962C8B-B14F-4D97-AF65-F5344CB8AC3E}">
        <p14:creationId xmlns:p14="http://schemas.microsoft.com/office/powerpoint/2010/main" val="689622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3378" y="521210"/>
            <a:ext cx="4698722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やりとり履歴の使いかた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4000" y="1368000"/>
            <a:ext cx="7750840" cy="2289858"/>
          </a:xfr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やりとり履歴では</a:t>
            </a:r>
            <a:r>
              <a:rPr lang="ja-JP" altLang="en-US" spc="-1000" dirty="0"/>
              <a:t>、</a:t>
            </a:r>
            <a:r>
              <a:rPr lang="ja-JP" altLang="en-US" dirty="0"/>
              <a:t>審査・手続きなどにともない、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あなたの情報がどの機関との間で</a:t>
            </a:r>
            <a:r>
              <a:rPr lang="ja-JP" altLang="en-US" spc="-1000" dirty="0"/>
              <a:t>、</a:t>
            </a:r>
            <a:r>
              <a:rPr lang="ja-JP" altLang="en-US" dirty="0"/>
              <a:t>いつ</a:t>
            </a:r>
            <a:r>
              <a:rPr lang="ja-JP" altLang="en-US" spc="-1000" dirty="0"/>
              <a:t>、</a:t>
            </a:r>
            <a:r>
              <a:rPr lang="ja-JP" altLang="en-US" dirty="0"/>
              <a:t>どのように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利用されたのかを確認できます。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あなたの情報について</a:t>
            </a:r>
            <a:r>
              <a:rPr lang="ja-JP" altLang="en-US" spc="-1000" dirty="0"/>
              <a:t>、</a:t>
            </a:r>
            <a:r>
              <a:rPr lang="ja-JP" altLang="en-US" dirty="0"/>
              <a:t>いつからいつまでのやりとりを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知りたいか、期間を指定して確認します。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6" name="図 5" descr="「やりとり履歴」の使い方の流れを表したイラスト">
            <a:extLst>
              <a:ext uri="{FF2B5EF4-FFF2-40B4-BE49-F238E27FC236}">
                <a16:creationId xmlns:a16="http://schemas.microsoft.com/office/drawing/2014/main" id="{7CC96C98-DD1B-4F0C-A8FD-3002CA00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018" y="3346777"/>
            <a:ext cx="5684180" cy="30767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452753"/>
            <a:ext cx="215900" cy="10668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641" y="4452753"/>
            <a:ext cx="3810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4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8E16EAD-1920-7937-7002-FBEB54079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99" b="5059"/>
          <a:stretch/>
        </p:blipFill>
        <p:spPr>
          <a:xfrm>
            <a:off x="6444714" y="2559600"/>
            <a:ext cx="1888661" cy="3600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2D0AC90-E51D-B0B9-5AE7-93457156DD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22" b="5358"/>
          <a:stretch/>
        </p:blipFill>
        <p:spPr>
          <a:xfrm>
            <a:off x="3635896" y="2556325"/>
            <a:ext cx="1908305" cy="3608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88A589E5-308C-3043-A2F6-1004C3309B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412" b="4888"/>
          <a:stretch/>
        </p:blipFill>
        <p:spPr>
          <a:xfrm>
            <a:off x="785775" y="2564903"/>
            <a:ext cx="2045804" cy="360040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DF579A56-6632-4B52-81D0-F3CDA2B680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77809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DF579A56-6632-4B52-81D0-F3CDA2B68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3378" y="521210"/>
            <a:ext cx="4698722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やりとり履歴の使いかた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0EF56F8D-A13B-4816-AB16-B85BF040FE16}"/>
              </a:ext>
            </a:extLst>
          </p:cNvPr>
          <p:cNvSpPr>
            <a:spLocks noChangeAspect="1"/>
          </p:cNvSpPr>
          <p:nvPr/>
        </p:nvSpPr>
        <p:spPr>
          <a:xfrm>
            <a:off x="3626660" y="3990481"/>
            <a:ext cx="1885032" cy="27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CB5872D-33E8-4D79-AF82-8E3237B12FCB}"/>
              </a:ext>
            </a:extLst>
          </p:cNvPr>
          <p:cNvSpPr txBox="1"/>
          <p:nvPr/>
        </p:nvSpPr>
        <p:spPr>
          <a:xfrm>
            <a:off x="179511" y="1340768"/>
            <a:ext cx="303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画面をスクロールする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88" name="図形グループ 8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554971" y="3596229"/>
            <a:ext cx="492443" cy="461665"/>
            <a:chOff x="7516281" y="2673548"/>
            <a:chExt cx="492443" cy="461665"/>
          </a:xfrm>
        </p:grpSpPr>
        <p:sp>
          <p:nvSpPr>
            <p:cNvPr id="89" name="円/楕円 88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F4BD5285-ECE1-4ADF-9C55-0ED920805C58}"/>
              </a:ext>
            </a:extLst>
          </p:cNvPr>
          <p:cNvSpPr>
            <a:spLocks noChangeAspect="1"/>
          </p:cNvSpPr>
          <p:nvPr/>
        </p:nvSpPr>
        <p:spPr>
          <a:xfrm>
            <a:off x="6444714" y="2561421"/>
            <a:ext cx="1889167" cy="9395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2" name="図形グループ 31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012160" y="2348880"/>
            <a:ext cx="526056" cy="493176"/>
            <a:chOff x="7516280" y="2673548"/>
            <a:chExt cx="492444" cy="461665"/>
          </a:xfrm>
        </p:grpSpPr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03DEEA-9D5F-3639-D2F6-FDE15CC31282}"/>
              </a:ext>
            </a:extLst>
          </p:cNvPr>
          <p:cNvSpPr txBox="1"/>
          <p:nvPr/>
        </p:nvSpPr>
        <p:spPr>
          <a:xfrm>
            <a:off x="3276176" y="1340768"/>
            <a:ext cx="2447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「履歴を確認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b="1" spc="-150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　　 押す</a:t>
            </a:r>
            <a:endParaRPr lang="en-US" altLang="ja-JP" b="1" spc="-15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C03AFC-627A-7A36-C29C-5E80A1C1C8ED}"/>
              </a:ext>
            </a:extLst>
          </p:cNvPr>
          <p:cNvSpPr txBox="1"/>
          <p:nvPr/>
        </p:nvSpPr>
        <p:spPr>
          <a:xfrm>
            <a:off x="5796136" y="1340768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2800" b="1" spc="-15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spc="-150" dirty="0">
                <a:latin typeface="Meiryo" charset="-128"/>
                <a:ea typeface="Meiryo" charset="-128"/>
                <a:cs typeface="Meiryo" charset="-128"/>
              </a:rPr>
              <a:t>「やりとり履歴」があれば</a:t>
            </a:r>
            <a:endParaRPr lang="en-US" altLang="ja-JP" sz="1600" b="1" spc="-150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600" b="1" spc="-150" dirty="0">
                <a:latin typeface="Meiryo" charset="-128"/>
                <a:ea typeface="Meiryo" charset="-128"/>
                <a:cs typeface="Meiryo" charset="-128"/>
              </a:rPr>
              <a:t>　    赤枠内に表示されます</a:t>
            </a:r>
            <a:endParaRPr lang="en-US" altLang="ja-JP" sz="1600" b="1" spc="-150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91" name="図形グループ 90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74553" y="4208837"/>
            <a:ext cx="492443" cy="461665"/>
            <a:chOff x="7516281" y="2673548"/>
            <a:chExt cx="492443" cy="461665"/>
          </a:xfrm>
        </p:grpSpPr>
        <p:sp>
          <p:nvSpPr>
            <p:cNvPr id="92" name="円/楕円 9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2" name="上矢印 54">
            <a:extLst>
              <a:ext uri="{FF2B5EF4-FFF2-40B4-BE49-F238E27FC236}">
                <a16:creationId xmlns:a16="http://schemas.microsoft.com/office/drawing/2014/main" id="{43E7CA3C-F56D-E21F-92B8-BBAD55F11C57}"/>
              </a:ext>
            </a:extLst>
          </p:cNvPr>
          <p:cNvSpPr>
            <a:spLocks noChangeAspect="1"/>
          </p:cNvSpPr>
          <p:nvPr/>
        </p:nvSpPr>
        <p:spPr>
          <a:xfrm>
            <a:off x="1517791" y="4061215"/>
            <a:ext cx="631902" cy="807945"/>
          </a:xfrm>
          <a:prstGeom prst="up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0EA8AF4-9413-9A36-3F27-8080A6D8803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5697" y="4306451"/>
            <a:ext cx="473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77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2670A3F4-6F21-0DDB-E6E1-11BDD296B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12" b="4888"/>
          <a:stretch/>
        </p:blipFill>
        <p:spPr>
          <a:xfrm>
            <a:off x="1489402" y="2737415"/>
            <a:ext cx="2045804" cy="360040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D601B768-01CF-40DB-B57C-DD5BEA920E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D601B768-01CF-40DB-B57C-DD5BEA920E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3378" y="521210"/>
            <a:ext cx="3877985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お知らせの使いかた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4000" y="1412776"/>
            <a:ext cx="6032421" cy="461665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あなたにあったお知らせをお届けします。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3-D</a:t>
            </a:r>
            <a:endParaRPr lang="en-US" sz="36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EF69A69-B1C3-49A5-8B74-5AB76E963568}"/>
              </a:ext>
            </a:extLst>
          </p:cNvPr>
          <p:cNvSpPr txBox="1"/>
          <p:nvPr/>
        </p:nvSpPr>
        <p:spPr>
          <a:xfrm>
            <a:off x="899592" y="1809070"/>
            <a:ext cx="3125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</a:rPr>
              <a:t>マイナポータルの</a:t>
            </a:r>
            <a:endParaRPr lang="en-US" altLang="ja-JP" sz="2000" b="1" dirty="0">
              <a:latin typeface="Meiryo" charset="-128"/>
              <a:ea typeface="Meiryo" charset="-128"/>
            </a:endParaRPr>
          </a:p>
          <a:p>
            <a:pPr marL="489600" indent="-489600"/>
            <a:r>
              <a:rPr lang="ja-JP" altLang="en-US" sz="2000" b="1" dirty="0">
                <a:latin typeface="Meiryo" charset="-128"/>
                <a:ea typeface="Meiryo" charset="-128"/>
              </a:rPr>
              <a:t>　 「お知らせ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</a:rPr>
              <a:t>を押す</a:t>
            </a:r>
            <a:endParaRPr lang="en-US" altLang="ja-JP" sz="2000" b="1" dirty="0">
              <a:latin typeface="Meiryo" charset="-128"/>
              <a:ea typeface="Meiryo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EC8554D-1379-4CDE-B099-9C019C86CA7B}"/>
              </a:ext>
            </a:extLst>
          </p:cNvPr>
          <p:cNvSpPr/>
          <p:nvPr/>
        </p:nvSpPr>
        <p:spPr>
          <a:xfrm>
            <a:off x="3168415" y="3573016"/>
            <a:ext cx="322167" cy="3387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図形グループ 30"/>
          <p:cNvGrpSpPr>
            <a:grpSpLocks noChangeAspect="1"/>
          </p:cNvGrpSpPr>
          <p:nvPr/>
        </p:nvGrpSpPr>
        <p:grpSpPr>
          <a:xfrm>
            <a:off x="3246458" y="3040584"/>
            <a:ext cx="0" cy="0"/>
            <a:chOff x="2743754" y="4622188"/>
            <a:chExt cx="720000" cy="691832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2877569" y="3230484"/>
            <a:ext cx="492443" cy="461665"/>
            <a:chOff x="7516281" y="2673548"/>
            <a:chExt cx="492443" cy="461665"/>
          </a:xfrm>
        </p:grpSpPr>
        <p:sp>
          <p:nvSpPr>
            <p:cNvPr id="43" name="円/楕円 42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1BAD699-7F65-459F-8BE2-861E54DB0F0E}"/>
              </a:ext>
            </a:extLst>
          </p:cNvPr>
          <p:cNvGrpSpPr/>
          <p:nvPr/>
        </p:nvGrpSpPr>
        <p:grpSpPr>
          <a:xfrm>
            <a:off x="4806637" y="1870625"/>
            <a:ext cx="4373875" cy="4467191"/>
            <a:chOff x="4806637" y="1870625"/>
            <a:chExt cx="4373875" cy="446719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6AA8477-559E-4DDA-873F-F1AC8FF1BFAE}"/>
                </a:ext>
              </a:extLst>
            </p:cNvPr>
            <p:cNvSpPr txBox="1"/>
            <p:nvPr/>
          </p:nvSpPr>
          <p:spPr>
            <a:xfrm>
              <a:off x="4806637" y="1870625"/>
              <a:ext cx="4373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89600" indent="-489600"/>
              <a:r>
                <a:rPr lang="ja-JP" altLang="en-US" sz="28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r>
                <a:rPr lang="ja-JP" altLang="en-US" sz="2000" b="1" spc="-150" dirty="0">
                  <a:latin typeface="Meiryo" charset="-128"/>
                  <a:ea typeface="Meiryo" charset="-128"/>
                  <a:cs typeface="Meiryo" charset="-128"/>
                </a:rPr>
                <a:t>届いているお知らせが</a:t>
              </a:r>
              <a:endParaRPr lang="en-US" altLang="ja-JP" sz="2000" b="1" spc="-150" dirty="0">
                <a:latin typeface="Meiryo" charset="-128"/>
                <a:ea typeface="Meiryo" charset="-128"/>
                <a:cs typeface="Meiryo" charset="-128"/>
              </a:endParaRPr>
            </a:p>
            <a:p>
              <a:pPr marL="489600" indent="-489600"/>
              <a:r>
                <a:rPr lang="ja-JP" altLang="en-US" sz="2000" b="1" spc="-150" dirty="0">
                  <a:latin typeface="Meiryo" charset="-128"/>
                  <a:ea typeface="Meiryo" charset="-128"/>
                  <a:cs typeface="Meiryo" charset="-128"/>
                </a:rPr>
                <a:t>　一覧で表示されます</a:t>
              </a:r>
              <a:endParaRPr lang="en-US" altLang="ja-JP" sz="2000" b="1" dirty="0">
                <a:latin typeface="Meiryo" charset="-128"/>
                <a:ea typeface="Meiryo" charset="-128"/>
                <a:cs typeface="Meiryo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29046A0-D513-4437-8E41-F91711A6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2248" y="2701622"/>
              <a:ext cx="2165188" cy="3636194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1C3EA3FF-B690-4AD1-9064-733BD44BC8BB}"/>
                </a:ext>
              </a:extLst>
            </p:cNvPr>
            <p:cNvSpPr/>
            <p:nvPr/>
          </p:nvSpPr>
          <p:spPr>
            <a:xfrm>
              <a:off x="5278044" y="2737415"/>
              <a:ext cx="2189392" cy="36004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DBA8ACD-77D1-4517-AE93-443E0E637AD6}"/>
              </a:ext>
            </a:extLst>
          </p:cNvPr>
          <p:cNvSpPr/>
          <p:nvPr/>
        </p:nvSpPr>
        <p:spPr>
          <a:xfrm>
            <a:off x="5302248" y="3528803"/>
            <a:ext cx="2165187" cy="1569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図形グループ 38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173317" y="3280074"/>
            <a:ext cx="492443" cy="461665"/>
            <a:chOff x="7516281" y="2673548"/>
            <a:chExt cx="492443" cy="461665"/>
          </a:xfrm>
        </p:grpSpPr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425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89346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/>
              <a:t>外部サイトとの連携の使いかた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4000" y="1349929"/>
            <a:ext cx="8172456" cy="2308324"/>
          </a:xfr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マイナポータルと外部サイトをつなぎ、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マイナポータルを入口として</a:t>
            </a:r>
            <a:r>
              <a:rPr lang="ja-JP" altLang="en-US" spc="-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つないだサイトの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サービスを受けることができます。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つなぐ先のウェブサイトに</a:t>
            </a:r>
            <a:r>
              <a:rPr lang="ja-JP" altLang="en-US" spc="-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あなたの情報が登録済みの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場合と未登録の場合とで操作の流れが異なります。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3-E</a:t>
            </a:r>
            <a:endParaRPr lang="en-US" sz="3600" dirty="0"/>
          </a:p>
        </p:txBody>
      </p:sp>
      <p:grpSp>
        <p:nvGrpSpPr>
          <p:cNvPr id="5" name="グループ化 4" descr="マイナポータルを使った「もっとつながる」サービスのイメージイラスト">
            <a:extLst>
              <a:ext uri="{FF2B5EF4-FFF2-40B4-BE49-F238E27FC236}">
                <a16:creationId xmlns:a16="http://schemas.microsoft.com/office/drawing/2014/main" id="{258A388A-5F9B-4594-9B34-D7510215572C}"/>
              </a:ext>
            </a:extLst>
          </p:cNvPr>
          <p:cNvGrpSpPr/>
          <p:nvPr/>
        </p:nvGrpSpPr>
        <p:grpSpPr>
          <a:xfrm>
            <a:off x="2371556" y="3789040"/>
            <a:ext cx="4341091" cy="2343727"/>
            <a:chOff x="2371556" y="3789040"/>
            <a:chExt cx="4341091" cy="2343727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1556" y="3789040"/>
              <a:ext cx="4341091" cy="2343727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4070" y="4316548"/>
              <a:ext cx="3204000" cy="71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788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4BCC6919-4DCE-35F4-212C-82ED1424C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22" b="5957"/>
          <a:stretch/>
        </p:blipFill>
        <p:spPr>
          <a:xfrm>
            <a:off x="6422126" y="2547747"/>
            <a:ext cx="1919847" cy="3594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図 3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F7924F1-67D3-A867-D21F-A7AB554B02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82" b="5192"/>
          <a:stretch/>
        </p:blipFill>
        <p:spPr>
          <a:xfrm>
            <a:off x="3636668" y="2564902"/>
            <a:ext cx="1911977" cy="3600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0A71C602-91B7-695C-A782-007CA3B34F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412" b="4888"/>
          <a:stretch/>
        </p:blipFill>
        <p:spPr>
          <a:xfrm>
            <a:off x="785775" y="2564903"/>
            <a:ext cx="2045804" cy="3600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8088CDA-9E2D-083B-01BB-26F6F1D58C3D}"/>
              </a:ext>
            </a:extLst>
          </p:cNvPr>
          <p:cNvSpPr>
            <a:spLocks noChangeAspect="1"/>
          </p:cNvSpPr>
          <p:nvPr/>
        </p:nvSpPr>
        <p:spPr>
          <a:xfrm>
            <a:off x="3636668" y="3933056"/>
            <a:ext cx="1919846" cy="270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2D5B6C-86DF-5337-2155-319970415E1E}"/>
              </a:ext>
            </a:extLst>
          </p:cNvPr>
          <p:cNvSpPr txBox="1"/>
          <p:nvPr/>
        </p:nvSpPr>
        <p:spPr>
          <a:xfrm>
            <a:off x="179511" y="1340768"/>
            <a:ext cx="303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「　　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12" name="図形グループ 87">
            <a:extLst>
              <a:ext uri="{FF2B5EF4-FFF2-40B4-BE49-F238E27FC236}">
                <a16:creationId xmlns:a16="http://schemas.microsoft.com/office/drawing/2014/main" id="{D5F7FCDE-8FBD-0CEB-FE4A-0736FD455070}"/>
              </a:ext>
            </a:extLst>
          </p:cNvPr>
          <p:cNvGrpSpPr/>
          <p:nvPr/>
        </p:nvGrpSpPr>
        <p:grpSpPr>
          <a:xfrm>
            <a:off x="3223401" y="3652714"/>
            <a:ext cx="492443" cy="461665"/>
            <a:chOff x="7516281" y="2673548"/>
            <a:chExt cx="492443" cy="461665"/>
          </a:xfrm>
        </p:grpSpPr>
        <p:sp>
          <p:nvSpPr>
            <p:cNvPr id="13" name="円/楕円 88">
              <a:extLst>
                <a:ext uri="{FF2B5EF4-FFF2-40B4-BE49-F238E27FC236}">
                  <a16:creationId xmlns:a16="http://schemas.microsoft.com/office/drawing/2014/main" id="{0E0D6AC2-70E9-DE27-37A0-596F506AF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5A0E783-ED9D-7BC7-EBD2-52DEC6ED1CD8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02806B-EFBD-8E76-4B1A-C8A3FEDF4B61}"/>
              </a:ext>
            </a:extLst>
          </p:cNvPr>
          <p:cNvSpPr>
            <a:spLocks noChangeAspect="1"/>
          </p:cNvSpPr>
          <p:nvPr/>
        </p:nvSpPr>
        <p:spPr>
          <a:xfrm>
            <a:off x="6425664" y="3864604"/>
            <a:ext cx="1916309" cy="307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7" name="図形グループ 31">
            <a:extLst>
              <a:ext uri="{FF2B5EF4-FFF2-40B4-BE49-F238E27FC236}">
                <a16:creationId xmlns:a16="http://schemas.microsoft.com/office/drawing/2014/main" id="{3E16E235-AAB0-89E7-7EFD-196574387B49}"/>
              </a:ext>
            </a:extLst>
          </p:cNvPr>
          <p:cNvGrpSpPr/>
          <p:nvPr/>
        </p:nvGrpSpPr>
        <p:grpSpPr>
          <a:xfrm>
            <a:off x="5961912" y="3675394"/>
            <a:ext cx="526056" cy="493176"/>
            <a:chOff x="7516280" y="2673548"/>
            <a:chExt cx="492444" cy="461665"/>
          </a:xfrm>
        </p:grpSpPr>
        <p:sp>
          <p:nvSpPr>
            <p:cNvPr id="18" name="円/楕円 32">
              <a:extLst>
                <a:ext uri="{FF2B5EF4-FFF2-40B4-BE49-F238E27FC236}">
                  <a16:creationId xmlns:a16="http://schemas.microsoft.com/office/drawing/2014/main" id="{A18774B3-19CC-A4DE-4FF2-434F89F08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4D8B282-FC8B-F458-42FA-227132BF0824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D5CD06A-D9F8-D16D-63A0-1EBA21218D82}"/>
              </a:ext>
            </a:extLst>
          </p:cNvPr>
          <p:cNvSpPr txBox="1"/>
          <p:nvPr/>
        </p:nvSpPr>
        <p:spPr>
          <a:xfrm>
            <a:off x="3132160" y="1340768"/>
            <a:ext cx="2447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「外部サイトとの連携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spc="-15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2B47E26-15BE-58EA-99B4-2DE798028C94}"/>
              </a:ext>
            </a:extLst>
          </p:cNvPr>
          <p:cNvSpPr txBox="1"/>
          <p:nvPr/>
        </p:nvSpPr>
        <p:spPr>
          <a:xfrm>
            <a:off x="5796136" y="134076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2800" b="1" spc="-15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spc="-150" dirty="0">
                <a:latin typeface="Meiryo" charset="-128"/>
                <a:ea typeface="Meiryo" charset="-128"/>
                <a:cs typeface="Meiryo" charset="-128"/>
              </a:rPr>
              <a:t>「つなぐ」を押す</a:t>
            </a:r>
            <a:endParaRPr lang="en-US" altLang="ja-JP" sz="1600" b="1" spc="-150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600" b="1" spc="-150" dirty="0">
                <a:latin typeface="Meiryo" charset="-128"/>
                <a:ea typeface="Meiryo" charset="-128"/>
                <a:cs typeface="Meiryo" charset="-128"/>
              </a:rPr>
              <a:t>　　各種サービスと</a:t>
            </a:r>
            <a:endParaRPr lang="en-US" altLang="ja-JP" sz="1600" b="1" spc="-150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600" b="1" spc="-150" dirty="0">
                <a:latin typeface="Meiryo" charset="-128"/>
                <a:ea typeface="Meiryo" charset="-128"/>
                <a:cs typeface="Meiryo" charset="-128"/>
              </a:rPr>
              <a:t>　　連動することができます</a:t>
            </a:r>
            <a:endParaRPr lang="en-US" altLang="ja-JP" sz="1600" b="1" spc="-15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939206-C275-82BC-EACF-4B1249494754}"/>
              </a:ext>
            </a:extLst>
          </p:cNvPr>
          <p:cNvSpPr>
            <a:spLocks/>
          </p:cNvSpPr>
          <p:nvPr/>
        </p:nvSpPr>
        <p:spPr>
          <a:xfrm>
            <a:off x="787739" y="2553329"/>
            <a:ext cx="270000" cy="184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図形グループ 90">
            <a:extLst>
              <a:ext uri="{FF2B5EF4-FFF2-40B4-BE49-F238E27FC236}">
                <a16:creationId xmlns:a16="http://schemas.microsoft.com/office/drawing/2014/main" id="{2F993CF2-3C9B-61AE-A996-A9376A960925}"/>
              </a:ext>
            </a:extLst>
          </p:cNvPr>
          <p:cNvGrpSpPr/>
          <p:nvPr/>
        </p:nvGrpSpPr>
        <p:grpSpPr>
          <a:xfrm>
            <a:off x="459926" y="2224613"/>
            <a:ext cx="492443" cy="461665"/>
            <a:chOff x="7516281" y="2673548"/>
            <a:chExt cx="492443" cy="461665"/>
          </a:xfrm>
        </p:grpSpPr>
        <p:sp>
          <p:nvSpPr>
            <p:cNvPr id="27" name="円/楕円 91">
              <a:extLst>
                <a:ext uri="{FF2B5EF4-FFF2-40B4-BE49-F238E27FC236}">
                  <a16:creationId xmlns:a16="http://schemas.microsoft.com/office/drawing/2014/main" id="{B7AD7017-F519-0FD0-61BF-37814461BC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E8DFECC-19E8-2E8D-BCA8-48BC2F308873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aphicFrame>
        <p:nvGraphicFramePr>
          <p:cNvPr id="3" name="オブジェクト 2" hidden="1">
            <a:extLst>
              <a:ext uri="{FF2B5EF4-FFF2-40B4-BE49-F238E27FC236}">
                <a16:creationId xmlns:a16="http://schemas.microsoft.com/office/drawing/2014/main" id="{E18F587D-E51B-4E82-816C-6EC71A05C0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5051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3" name="オブジェクト 2" hidden="1">
                        <a:extLst>
                          <a:ext uri="{FF2B5EF4-FFF2-40B4-BE49-F238E27FC236}">
                            <a16:creationId xmlns:a16="http://schemas.microsoft.com/office/drawing/2014/main" id="{E18F587D-E51B-4E82-816C-6EC71A05C0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81005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外部サイトとの連携の使いかた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3-E</a:t>
            </a:r>
            <a:endParaRPr lang="en-US" sz="3600" dirty="0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8833E41E-4218-2A0B-E97E-5C6617A9DB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410" y="1505480"/>
            <a:ext cx="333422" cy="238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1673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337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/>
              <a:t>操作履歴の使いかた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368000"/>
            <a:ext cx="5840060" cy="1865126"/>
          </a:xfr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あなた</a:t>
            </a:r>
            <a:r>
              <a:rPr lang="ja-JP" altLang="en-US" spc="-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dirty="0"/>
              <a:t>またはあなたの代理人が、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マイナポータルで、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いつ</a:t>
            </a:r>
            <a:r>
              <a:rPr lang="ja-JP" altLang="en-US" spc="-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dirty="0"/>
              <a:t>どのサービスを利用したのかなど</a:t>
            </a:r>
            <a:r>
              <a:rPr lang="ja-JP" altLang="en-US" spc="-1000" dirty="0"/>
              <a:t>、</a:t>
            </a:r>
            <a:endParaRPr lang="en-US" altLang="ja-JP" spc="-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操作履歴を確認できます。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3-F</a:t>
            </a:r>
            <a:endParaRPr lang="en-US" sz="3600" dirty="0"/>
          </a:p>
        </p:txBody>
      </p:sp>
      <p:pic>
        <p:nvPicPr>
          <p:cNvPr id="9" name="図 8" descr="「利用履歴」の使い方を表したイラス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3485604"/>
            <a:ext cx="6604000" cy="26797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46" y="5648009"/>
            <a:ext cx="8636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19018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1690311" y="1844824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1690311" y="3356992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70" y="4062146"/>
            <a:ext cx="1282700" cy="18758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1E333A-4E57-4808-8E15-FD52B864275C}"/>
              </a:ext>
            </a:extLst>
          </p:cNvPr>
          <p:cNvSpPr txBox="1"/>
          <p:nvPr/>
        </p:nvSpPr>
        <p:spPr>
          <a:xfrm>
            <a:off x="1715125" y="548680"/>
            <a:ext cx="6840000" cy="55615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１</a:t>
            </a:r>
            <a:r>
              <a:rPr lang="en-US" altLang="ja-JP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 .</a:t>
            </a:r>
            <a:r>
              <a:rPr lang="ja-JP" altLang="en-US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マイナポータルを知りましょう</a:t>
            </a:r>
            <a:endParaRPr lang="en-US" altLang="ja-JP" b="1" dirty="0">
              <a:solidFill>
                <a:srgbClr val="009650"/>
              </a:solidFill>
              <a:latin typeface="Meiryo"/>
              <a:ea typeface="Meiryo"/>
              <a:cs typeface="Meiryo" charset="-128"/>
            </a:endParaRP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Ａ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マイナポータルとは？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 ……………………………………………… P5</a:t>
            </a:r>
            <a:endParaRPr lang="ja-JP" altLang="en-US" sz="1600" b="1" dirty="0">
              <a:latin typeface="Meiryo"/>
              <a:ea typeface="Meiryo"/>
              <a:cs typeface="Meiryo" charset="-128"/>
            </a:endParaRP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Ｂ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マイナポータルでできること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 P6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Ｃ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マイナポータルの利用の手順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 P7</a:t>
            </a:r>
            <a:endParaRPr lang="en-US" altLang="ja-JP" sz="1600" b="1" dirty="0">
              <a:solidFill>
                <a:srgbClr val="009650"/>
              </a:solidFill>
              <a:latin typeface="Meiryo"/>
              <a:ea typeface="Meiryo"/>
              <a:cs typeface="Meiryo" charset="-128"/>
            </a:endParaRPr>
          </a:p>
          <a:p>
            <a:pPr marL="182245" algn="dist">
              <a:lnSpc>
                <a:spcPct val="110000"/>
              </a:lnSpc>
            </a:pPr>
            <a:endParaRPr lang="en-US" altLang="ja-JP" sz="1600" b="1" dirty="0">
              <a:solidFill>
                <a:srgbClr val="000000"/>
              </a:solidFill>
              <a:latin typeface="Meiryo"/>
              <a:ea typeface="Meiryo"/>
              <a:cs typeface="Meiryo" charset="-128"/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２</a:t>
            </a:r>
            <a:r>
              <a:rPr lang="en-US" altLang="ja-JP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 .</a:t>
            </a:r>
            <a:r>
              <a:rPr lang="ja-JP" altLang="en-US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マイナポータル利用の準備をしましょう</a:t>
            </a:r>
            <a:endParaRPr lang="en-US" altLang="ja-JP" b="1" dirty="0">
              <a:solidFill>
                <a:srgbClr val="009650"/>
              </a:solidFill>
              <a:latin typeface="Meiryo"/>
              <a:ea typeface="Meiryo"/>
              <a:cs typeface="Meiryo" charset="-128"/>
            </a:endParaRP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Ａ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マイナポータルアプリの入手およびインストールのしかた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9</a:t>
            </a:r>
            <a:endParaRPr lang="ja-JP" altLang="en-US" sz="1600" b="1" dirty="0">
              <a:latin typeface="Meiryo"/>
              <a:ea typeface="Meiryo"/>
              <a:cs typeface="Meiryo" charset="-128"/>
            </a:endParaRP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Ｂ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マイナポータルにログイン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11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Ｃ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マイナポータルに関する確認サイト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 P15</a:t>
            </a:r>
          </a:p>
          <a:p>
            <a:pPr marL="182245" algn="dist">
              <a:lnSpc>
                <a:spcPct val="110000"/>
              </a:lnSpc>
            </a:pPr>
            <a:endParaRPr lang="en-US" altLang="ja-JP" sz="1600" b="1" dirty="0">
              <a:latin typeface="Meiryo"/>
              <a:ea typeface="Meiryo"/>
              <a:cs typeface="Meiryo" charset="-128"/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３</a:t>
            </a:r>
            <a:r>
              <a:rPr lang="en-US" altLang="ja-JP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b="1" dirty="0">
                <a:solidFill>
                  <a:srgbClr val="009650"/>
                </a:solidFill>
                <a:latin typeface="Meiryo"/>
                <a:ea typeface="Meiryo"/>
                <a:cs typeface="Meiryo" charset="-128"/>
              </a:rPr>
              <a:t> マイナポータルで様々なサービスを利用しましょう</a:t>
            </a:r>
            <a:endParaRPr lang="en-US" altLang="ja-JP" b="1" dirty="0">
              <a:solidFill>
                <a:srgbClr val="009650"/>
              </a:solidFill>
              <a:latin typeface="Meiryo"/>
              <a:ea typeface="Meiryo"/>
              <a:cs typeface="Meiryo" charset="-128"/>
            </a:endParaRP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Ａ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様々なサービス・申請の確認のしかた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17</a:t>
            </a:r>
            <a:endParaRPr lang="en-US" altLang="ja-JP" sz="1600" b="1" dirty="0">
              <a:latin typeface="Meiryo"/>
              <a:ea typeface="Meiryo"/>
            </a:endParaRP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Ｂ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わたしの情報の確認のしかた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21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Ｃ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やりとり履歴の確認のしかた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24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Ｄ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お知らせの確認のしかた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26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Ｅ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外部サイトとの連携のしかた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27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Ｆ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操作履歴の確認のしかた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29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Ｇ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利用者登録変更のしかた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31</a:t>
            </a:r>
          </a:p>
          <a:p>
            <a:pPr marL="182245" algn="dist">
              <a:lnSpc>
                <a:spcPct val="110000"/>
              </a:lnSpc>
            </a:pP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Ｈ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.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代理人を登録・変更のしかた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………………………………………</a:t>
            </a:r>
            <a:r>
              <a:rPr lang="ja-JP" altLang="en-US" sz="1600" b="1" dirty="0">
                <a:latin typeface="Meiryo"/>
                <a:ea typeface="Meiryo"/>
                <a:cs typeface="Meiryo" charset="-128"/>
              </a:rPr>
              <a:t>Ｐ</a:t>
            </a:r>
            <a:r>
              <a:rPr lang="en-US" altLang="ja-JP" sz="1600" b="1" dirty="0">
                <a:latin typeface="Meiryo"/>
                <a:ea typeface="Meiryo"/>
                <a:cs typeface="Meiryo" charset="-128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556461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72C80DC4-4215-44E5-BBCF-B8BBA25B09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72C80DC4-4215-44E5-BBCF-B8BBA25B09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3378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操作履歴の使いかた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3-F</a:t>
            </a:r>
            <a:endParaRPr lang="en-US" sz="36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7913E3-0730-48A9-9A14-F131E1A3A8EF}"/>
              </a:ext>
            </a:extLst>
          </p:cNvPr>
          <p:cNvSpPr txBox="1"/>
          <p:nvPr/>
        </p:nvSpPr>
        <p:spPr>
          <a:xfrm>
            <a:off x="1331640" y="1443433"/>
            <a:ext cx="301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「操作履歴」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178A2C-B72E-0D32-FC08-9574B0ADF51B}"/>
              </a:ext>
            </a:extLst>
          </p:cNvPr>
          <p:cNvSpPr txBox="1"/>
          <p:nvPr/>
        </p:nvSpPr>
        <p:spPr>
          <a:xfrm>
            <a:off x="5064361" y="1443433"/>
            <a:ext cx="4116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</a:rPr>
              <a:t>❷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「利用履歴一覧」が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  表示されます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6" name="図 1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B79BD10-3958-EE8F-0E35-E27B86E49A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54" b="11438"/>
          <a:stretch/>
        </p:blipFill>
        <p:spPr>
          <a:xfrm>
            <a:off x="5380348" y="2192897"/>
            <a:ext cx="2264735" cy="39907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図形グループ 34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148064" y="2590869"/>
            <a:ext cx="492443" cy="461665"/>
            <a:chOff x="7516281" y="2673548"/>
            <a:chExt cx="492443" cy="461665"/>
          </a:xfrm>
        </p:grpSpPr>
        <p:sp>
          <p:nvSpPr>
            <p:cNvPr id="36" name="円/楕円 35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0C9B5F3-C00F-40CA-BADB-5D4C82A82199}"/>
              </a:ext>
            </a:extLst>
          </p:cNvPr>
          <p:cNvGrpSpPr/>
          <p:nvPr/>
        </p:nvGrpSpPr>
        <p:grpSpPr>
          <a:xfrm>
            <a:off x="1372410" y="2197932"/>
            <a:ext cx="2541478" cy="3985698"/>
            <a:chOff x="1372410" y="2197932"/>
            <a:chExt cx="2541478" cy="3985698"/>
          </a:xfrm>
        </p:grpSpPr>
        <p:pic>
          <p:nvPicPr>
            <p:cNvPr id="14" name="図 13" descr="グラフィカル ユーザー インターフェイス, アプリケーション, Teams&#10;&#10;自動的に生成された説明">
              <a:extLst>
                <a:ext uri="{FF2B5EF4-FFF2-40B4-BE49-F238E27FC236}">
                  <a16:creationId xmlns:a16="http://schemas.microsoft.com/office/drawing/2014/main" id="{CC81C77E-8A08-F3EF-3B2F-6A6663137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412" b="4888"/>
            <a:stretch/>
          </p:blipFill>
          <p:spPr>
            <a:xfrm>
              <a:off x="1512235" y="2197932"/>
              <a:ext cx="2264736" cy="39856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2DCC99A-2FA3-4CE6-8FB2-F00E39774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8757" b="15694"/>
            <a:stretch/>
          </p:blipFill>
          <p:spPr>
            <a:xfrm>
              <a:off x="1512790" y="3933054"/>
              <a:ext cx="2264182" cy="2250575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66C2115-8D35-CDC8-E2D1-7A87113E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2410" y="3738656"/>
              <a:ext cx="2541478" cy="325210"/>
            </a:xfrm>
            <a:prstGeom prst="rect">
              <a:avLst/>
            </a:prstGeom>
          </p:spPr>
        </p:pic>
      </p:grp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DFDA2B9-58C4-40E6-A708-BC7B090C33A0}"/>
              </a:ext>
            </a:extLst>
          </p:cNvPr>
          <p:cNvSpPr/>
          <p:nvPr/>
        </p:nvSpPr>
        <p:spPr>
          <a:xfrm>
            <a:off x="1615784" y="4509868"/>
            <a:ext cx="2025306" cy="340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図形グループ 38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2396927" y="4318361"/>
            <a:ext cx="492443" cy="461665"/>
            <a:chOff x="7516281" y="2673548"/>
            <a:chExt cx="492443" cy="461665"/>
          </a:xfrm>
        </p:grpSpPr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337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/>
              <a:t>利用者登録変更の使いかた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4000" y="1440000"/>
            <a:ext cx="8185403" cy="461665"/>
          </a:xfrm>
        </p:spPr>
        <p:txBody>
          <a:bodyPr wrap="square" rIns="9000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マイナポータルの利用者登録を変更することができます。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3-G</a:t>
            </a:r>
            <a:endParaRPr lang="en-US" sz="3600" dirty="0"/>
          </a:p>
        </p:txBody>
      </p:sp>
      <p:sp>
        <p:nvSpPr>
          <p:cNvPr id="7" name="object 10" descr="「利用者登録変更」の使い方の流れを表したイラスト"/>
          <p:cNvSpPr>
            <a:spLocks noChangeAspect="1"/>
          </p:cNvSpPr>
          <p:nvPr/>
        </p:nvSpPr>
        <p:spPr>
          <a:xfrm>
            <a:off x="842098" y="2291386"/>
            <a:ext cx="7433439" cy="3463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68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「利用者情報変更（入力）」画面の画像">
            <a:extLst>
              <a:ext uri="{FF2B5EF4-FFF2-40B4-BE49-F238E27FC236}">
                <a16:creationId xmlns:a16="http://schemas.microsoft.com/office/drawing/2014/main" id="{FC942671-5EF2-4F8F-83F2-A4BBD42CDB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50" b="3801"/>
          <a:stretch/>
        </p:blipFill>
        <p:spPr>
          <a:xfrm>
            <a:off x="6423631" y="2553329"/>
            <a:ext cx="2159503" cy="358939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709A64BB-155A-43B1-9FC2-24DB30859DC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709A64BB-155A-43B1-9FC2-24DB30859D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3378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利用者登録変更の使いかた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3-G</a:t>
            </a:r>
            <a:endParaRPr lang="en-US" sz="3600" dirty="0"/>
          </a:p>
        </p:txBody>
      </p:sp>
      <p:grpSp>
        <p:nvGrpSpPr>
          <p:cNvPr id="44" name="図形グループ 43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195453" y="2247829"/>
            <a:ext cx="456355" cy="419170"/>
            <a:chOff x="7516280" y="2673548"/>
            <a:chExt cx="492444" cy="461665"/>
          </a:xfrm>
        </p:grpSpPr>
        <p:sp>
          <p:nvSpPr>
            <p:cNvPr id="45" name="円/楕円 44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D3A414-AAC3-2E7F-CC3C-4B5BE4393DCE}"/>
              </a:ext>
            </a:extLst>
          </p:cNvPr>
          <p:cNvSpPr txBox="1"/>
          <p:nvPr/>
        </p:nvSpPr>
        <p:spPr>
          <a:xfrm>
            <a:off x="5868144" y="1500421"/>
            <a:ext cx="32038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変更したいところを選び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変更してください</a:t>
            </a:r>
          </a:p>
        </p:txBody>
      </p:sp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8EB6242-BA1E-B13D-9923-B49295C9CB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82" b="5192"/>
          <a:stretch/>
        </p:blipFill>
        <p:spPr>
          <a:xfrm>
            <a:off x="3636668" y="2564902"/>
            <a:ext cx="1911977" cy="3600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図 14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713B6A86-2E24-DAFB-5BD6-C5E20B361F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12" b="4888"/>
          <a:stretch/>
        </p:blipFill>
        <p:spPr>
          <a:xfrm>
            <a:off x="785775" y="2564903"/>
            <a:ext cx="2045804" cy="3600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857C6F7-F861-5324-9E38-3AE0338B83E2}"/>
              </a:ext>
            </a:extLst>
          </p:cNvPr>
          <p:cNvSpPr>
            <a:spLocks noChangeAspect="1"/>
          </p:cNvSpPr>
          <p:nvPr/>
        </p:nvSpPr>
        <p:spPr>
          <a:xfrm>
            <a:off x="3636667" y="3422647"/>
            <a:ext cx="1911977" cy="270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73D5CA8-6F04-3062-E8A1-23384AD79AFA}"/>
              </a:ext>
            </a:extLst>
          </p:cNvPr>
          <p:cNvSpPr txBox="1"/>
          <p:nvPr/>
        </p:nvSpPr>
        <p:spPr>
          <a:xfrm>
            <a:off x="541540" y="1571652"/>
            <a:ext cx="303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「　　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18" name="図形グループ 87">
            <a:extLst>
              <a:ext uri="{FF2B5EF4-FFF2-40B4-BE49-F238E27FC236}">
                <a16:creationId xmlns:a16="http://schemas.microsoft.com/office/drawing/2014/main" id="{AFA58ED2-AF7A-6E9B-7A99-6D4A895BD3E6}"/>
              </a:ext>
            </a:extLst>
          </p:cNvPr>
          <p:cNvGrpSpPr/>
          <p:nvPr/>
        </p:nvGrpSpPr>
        <p:grpSpPr>
          <a:xfrm>
            <a:off x="3334622" y="3094692"/>
            <a:ext cx="492443" cy="461665"/>
            <a:chOff x="7516281" y="2673548"/>
            <a:chExt cx="492443" cy="461665"/>
          </a:xfrm>
        </p:grpSpPr>
        <p:sp>
          <p:nvSpPr>
            <p:cNvPr id="19" name="円/楕円 88">
              <a:extLst>
                <a:ext uri="{FF2B5EF4-FFF2-40B4-BE49-F238E27FC236}">
                  <a16:creationId xmlns:a16="http://schemas.microsoft.com/office/drawing/2014/main" id="{C827521E-AB38-D73D-C304-0DD1A9B44B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FDD341B1-24A1-F9EE-C147-5433BF3F3D71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E99D5D-B817-FFB7-72A4-A7543B0A41A9}"/>
              </a:ext>
            </a:extLst>
          </p:cNvPr>
          <p:cNvSpPr txBox="1"/>
          <p:nvPr/>
        </p:nvSpPr>
        <p:spPr>
          <a:xfrm>
            <a:off x="3289540" y="1571652"/>
            <a:ext cx="2447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「アカウント設定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spc="-15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96625E3-3C7B-C1DC-DC7D-D455A982ECFB}"/>
              </a:ext>
            </a:extLst>
          </p:cNvPr>
          <p:cNvSpPr>
            <a:spLocks/>
          </p:cNvSpPr>
          <p:nvPr/>
        </p:nvSpPr>
        <p:spPr>
          <a:xfrm>
            <a:off x="787739" y="2553329"/>
            <a:ext cx="270000" cy="184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図形グループ 90">
            <a:extLst>
              <a:ext uri="{FF2B5EF4-FFF2-40B4-BE49-F238E27FC236}">
                <a16:creationId xmlns:a16="http://schemas.microsoft.com/office/drawing/2014/main" id="{EDA044D5-EE5D-70EA-14E5-1EF3D915CD48}"/>
              </a:ext>
            </a:extLst>
          </p:cNvPr>
          <p:cNvGrpSpPr/>
          <p:nvPr/>
        </p:nvGrpSpPr>
        <p:grpSpPr>
          <a:xfrm>
            <a:off x="459926" y="2224613"/>
            <a:ext cx="492443" cy="461665"/>
            <a:chOff x="7516281" y="2673548"/>
            <a:chExt cx="492443" cy="461665"/>
          </a:xfrm>
        </p:grpSpPr>
        <p:sp>
          <p:nvSpPr>
            <p:cNvPr id="29" name="円/楕円 91">
              <a:extLst>
                <a:ext uri="{FF2B5EF4-FFF2-40B4-BE49-F238E27FC236}">
                  <a16:creationId xmlns:a16="http://schemas.microsoft.com/office/drawing/2014/main" id="{8E715097-CE2B-FE46-AB15-C42A98A1A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742F7BF8-4C7A-46CF-E7E0-65FE9DA41C7C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84DB6C8E-6F08-C28E-F264-70F2BB7376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2148" y="1749281"/>
            <a:ext cx="333422" cy="238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7667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2275" y="54281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/>
              <a:t>代理人を登録・変更の使いかた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19476" y="1357114"/>
            <a:ext cx="8280000" cy="1421928"/>
          </a:xfr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あなたの代わりに</a:t>
            </a:r>
            <a:r>
              <a:rPr lang="ja-JP" altLang="en-US" spc="-1000" dirty="0"/>
              <a:t>、</a:t>
            </a:r>
            <a:r>
              <a:rPr lang="ja-JP" altLang="en-US" dirty="0"/>
              <a:t>代理人がマイナポータルの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/>
              <a:t>機能を使うことができるように設定できます。</a:t>
            </a:r>
            <a:endParaRPr lang="en-US" altLang="ja-JP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dirty="0"/>
              <a:t>  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3-H</a:t>
            </a:r>
            <a:endParaRPr lang="en-US" sz="3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785C80-71A6-4383-8E92-B46906BA90B8}"/>
              </a:ext>
            </a:extLst>
          </p:cNvPr>
          <p:cNvSpPr txBox="1"/>
          <p:nvPr/>
        </p:nvSpPr>
        <p:spPr>
          <a:xfrm>
            <a:off x="5947005" y="2710544"/>
            <a:ext cx="2880000" cy="275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代理人を設定する際は、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あなたが代理人同席のもと、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マイナポータルから</a:t>
            </a:r>
            <a:r>
              <a:rPr lang="ja-JP" altLang="en-US" sz="1400" b="1" i="0" spc="-50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代理人に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利用を許可するサービスや参照を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許可する情報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代理できる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期間等を設定し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代理人が自身の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マイナンバーカードを読み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込ませて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代理人登録をします。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代理人の登録後に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あなたに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代わって代理人が</a:t>
            </a:r>
            <a:endParaRPr lang="en-US" altLang="ja-JP" sz="14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ja-JP" altLang="en-US" sz="14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作業できるようになります。</a:t>
            </a:r>
            <a:endParaRPr kumimoji="1" lang="ja-JP" altLang="en-US" sz="14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 descr="「代理人を登録・変更」の使い方の流れを表したイラスト">
            <a:extLst>
              <a:ext uri="{FF2B5EF4-FFF2-40B4-BE49-F238E27FC236}">
                <a16:creationId xmlns:a16="http://schemas.microsoft.com/office/drawing/2014/main" id="{63A609FF-4957-43D9-AE44-1512E122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34" y="2420888"/>
            <a:ext cx="5652120" cy="39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「代理人メニュー」画面の画像">
            <a:extLst>
              <a:ext uri="{FF2B5EF4-FFF2-40B4-BE49-F238E27FC236}">
                <a16:creationId xmlns:a16="http://schemas.microsoft.com/office/drawing/2014/main" id="{08DFA5D9-3D9E-4D2A-B58C-904F993AD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50" b="3801"/>
          <a:stretch/>
        </p:blipFill>
        <p:spPr>
          <a:xfrm>
            <a:off x="6423630" y="2185113"/>
            <a:ext cx="2159502" cy="358939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9" name="図形グループ 43">
            <a:extLst>
              <a:ext uri="{FF2B5EF4-FFF2-40B4-BE49-F238E27FC236}">
                <a16:creationId xmlns:a16="http://schemas.microsoft.com/office/drawing/2014/main" id="{049DCE53-FAFB-5D52-AF9C-D8D5A6BA2B08}"/>
              </a:ext>
            </a:extLst>
          </p:cNvPr>
          <p:cNvGrpSpPr/>
          <p:nvPr/>
        </p:nvGrpSpPr>
        <p:grpSpPr>
          <a:xfrm>
            <a:off x="6061931" y="2053225"/>
            <a:ext cx="456355" cy="419170"/>
            <a:chOff x="7516280" y="2673548"/>
            <a:chExt cx="492444" cy="461665"/>
          </a:xfrm>
        </p:grpSpPr>
        <p:sp>
          <p:nvSpPr>
            <p:cNvPr id="10" name="円/楕円 44">
              <a:extLst>
                <a:ext uri="{FF2B5EF4-FFF2-40B4-BE49-F238E27FC236}">
                  <a16:creationId xmlns:a16="http://schemas.microsoft.com/office/drawing/2014/main" id="{9B34EA48-A7B0-116E-A99B-76851723E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797AB6A9-8595-9FF0-BDF2-E9668BF4D57E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9ED7D1-2890-5477-8776-3A33E8BF54E5}"/>
              </a:ext>
            </a:extLst>
          </p:cNvPr>
          <p:cNvSpPr txBox="1"/>
          <p:nvPr/>
        </p:nvSpPr>
        <p:spPr>
          <a:xfrm>
            <a:off x="5832648" y="1268760"/>
            <a:ext cx="32038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行いたい操作を選んで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登録・変更してください</a:t>
            </a:r>
          </a:p>
        </p:txBody>
      </p:sp>
      <p:pic>
        <p:nvPicPr>
          <p:cNvPr id="13" name="図 1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5B8970-FDB0-B2DA-0891-A20B4D9C2C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82" b="5192"/>
          <a:stretch/>
        </p:blipFill>
        <p:spPr>
          <a:xfrm>
            <a:off x="3636668" y="2185113"/>
            <a:ext cx="1911977" cy="3600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F006A5E6-6E1B-1D42-8C6A-239E4D3A06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412" b="4888"/>
          <a:stretch/>
        </p:blipFill>
        <p:spPr>
          <a:xfrm>
            <a:off x="785775" y="2185114"/>
            <a:ext cx="2045804" cy="3600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68D2CDA-645D-BF77-6475-E0F8F82B6132}"/>
              </a:ext>
            </a:extLst>
          </p:cNvPr>
          <p:cNvSpPr>
            <a:spLocks noChangeAspect="1"/>
          </p:cNvSpPr>
          <p:nvPr/>
        </p:nvSpPr>
        <p:spPr>
          <a:xfrm>
            <a:off x="3636668" y="3042858"/>
            <a:ext cx="1906882" cy="270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2482F7-567A-DF21-E623-A476D795F48F}"/>
              </a:ext>
            </a:extLst>
          </p:cNvPr>
          <p:cNvSpPr txBox="1"/>
          <p:nvPr/>
        </p:nvSpPr>
        <p:spPr>
          <a:xfrm>
            <a:off x="541540" y="1339991"/>
            <a:ext cx="303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「　　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17" name="図形グループ 87">
            <a:extLst>
              <a:ext uri="{FF2B5EF4-FFF2-40B4-BE49-F238E27FC236}">
                <a16:creationId xmlns:a16="http://schemas.microsoft.com/office/drawing/2014/main" id="{0DC14648-44A5-C98F-28AC-B29770A93E96}"/>
              </a:ext>
            </a:extLst>
          </p:cNvPr>
          <p:cNvGrpSpPr/>
          <p:nvPr/>
        </p:nvGrpSpPr>
        <p:grpSpPr>
          <a:xfrm>
            <a:off x="3334622" y="2714903"/>
            <a:ext cx="492443" cy="461665"/>
            <a:chOff x="7516281" y="2673548"/>
            <a:chExt cx="492443" cy="461665"/>
          </a:xfrm>
        </p:grpSpPr>
        <p:sp>
          <p:nvSpPr>
            <p:cNvPr id="18" name="円/楕円 88">
              <a:extLst>
                <a:ext uri="{FF2B5EF4-FFF2-40B4-BE49-F238E27FC236}">
                  <a16:creationId xmlns:a16="http://schemas.microsoft.com/office/drawing/2014/main" id="{5EDC9BA3-9665-3563-3772-73F6F52DF5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461C1F99-0BE4-628C-4928-152114A9A44A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62386DE-E64C-9652-329E-A8EC2F169CD1}"/>
              </a:ext>
            </a:extLst>
          </p:cNvPr>
          <p:cNvSpPr txBox="1"/>
          <p:nvPr/>
        </p:nvSpPr>
        <p:spPr>
          <a:xfrm>
            <a:off x="3289540" y="1339991"/>
            <a:ext cx="2447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「アカウント設定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spc="-150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spc="-15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9718FC7-0FD9-90B9-30AB-CABF0C4DAEC5}"/>
              </a:ext>
            </a:extLst>
          </p:cNvPr>
          <p:cNvSpPr>
            <a:spLocks/>
          </p:cNvSpPr>
          <p:nvPr/>
        </p:nvSpPr>
        <p:spPr>
          <a:xfrm>
            <a:off x="787739" y="2173540"/>
            <a:ext cx="270000" cy="184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図形グループ 90">
            <a:extLst>
              <a:ext uri="{FF2B5EF4-FFF2-40B4-BE49-F238E27FC236}">
                <a16:creationId xmlns:a16="http://schemas.microsoft.com/office/drawing/2014/main" id="{3A1A67FD-729C-0FEF-37F2-55D60E84F21A}"/>
              </a:ext>
            </a:extLst>
          </p:cNvPr>
          <p:cNvGrpSpPr/>
          <p:nvPr/>
        </p:nvGrpSpPr>
        <p:grpSpPr>
          <a:xfrm>
            <a:off x="459926" y="1844824"/>
            <a:ext cx="492443" cy="461665"/>
            <a:chOff x="7516281" y="2673548"/>
            <a:chExt cx="492443" cy="461665"/>
          </a:xfrm>
        </p:grpSpPr>
        <p:sp>
          <p:nvSpPr>
            <p:cNvPr id="23" name="円/楕円 91">
              <a:extLst>
                <a:ext uri="{FF2B5EF4-FFF2-40B4-BE49-F238E27FC236}">
                  <a16:creationId xmlns:a16="http://schemas.microsoft.com/office/drawing/2014/main" id="{3A263D40-F0EE-F256-2B63-58818278D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3B46DFD2-DE2A-6181-04A3-19562BBDA7DC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6759D8B9-7B29-BEB3-8A2F-C514220CB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148" y="1517620"/>
            <a:ext cx="333422" cy="23815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オブジェクト 2" hidden="1">
            <a:extLst>
              <a:ext uri="{FF2B5EF4-FFF2-40B4-BE49-F238E27FC236}">
                <a16:creationId xmlns:a16="http://schemas.microsoft.com/office/drawing/2014/main" id="{3337077E-8ABF-4C06-8C5C-7AEF60FC36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3" name="オブジェクト 2" hidden="1">
                        <a:extLst>
                          <a:ext uri="{FF2B5EF4-FFF2-40B4-BE49-F238E27FC236}">
                            <a16:creationId xmlns:a16="http://schemas.microsoft.com/office/drawing/2014/main" id="{3337077E-8ABF-4C06-8C5C-7AEF60FC3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92275" y="534929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代理人を登録・変更の使いかた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3-H</a:t>
            </a:r>
            <a:endParaRPr lang="en-US" sz="36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2A5DD0-A9E8-4667-89BA-028A1E559CC4}"/>
              </a:ext>
            </a:extLst>
          </p:cNvPr>
          <p:cNvSpPr txBox="1"/>
          <p:nvPr/>
        </p:nvSpPr>
        <p:spPr>
          <a:xfrm>
            <a:off x="1141200" y="5879014"/>
            <a:ext cx="492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＜参考＞パソコンで代理人登録を行う場合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https://img.myna.go.jp/manual/03-07/0116.html</a:t>
            </a:r>
          </a:p>
        </p:txBody>
      </p:sp>
      <p:pic>
        <p:nvPicPr>
          <p:cNvPr id="28" name="図 27" descr="パソコンで代理人登録を行う場合のQRコード">
            <a:extLst>
              <a:ext uri="{FF2B5EF4-FFF2-40B4-BE49-F238E27FC236}">
                <a16:creationId xmlns:a16="http://schemas.microsoft.com/office/drawing/2014/main" id="{58F4771E-4409-4860-841A-A45441A714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3" y="5824857"/>
            <a:ext cx="506896" cy="5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3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547664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マイナポータルを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知りましょう</a:t>
            </a:r>
            <a:endParaRPr lang="en-US" altLang="ja-JP" sz="4800" dirty="0">
              <a:solidFill>
                <a:srgbClr val="009650"/>
              </a:solidFill>
            </a:endParaRPr>
          </a:p>
        </p:txBody>
      </p:sp>
      <p:pic>
        <p:nvPicPr>
          <p:cNvPr id="6" name="図 5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84" y="3687867"/>
            <a:ext cx="1292235" cy="23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5D03262-4CEF-A97F-1759-7BF43AE7AA10}"/>
              </a:ext>
            </a:extLst>
          </p:cNvPr>
          <p:cNvSpPr txBox="1"/>
          <p:nvPr/>
        </p:nvSpPr>
        <p:spPr>
          <a:xfrm>
            <a:off x="2369946" y="3048049"/>
            <a:ext cx="65225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600" b="0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❶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マイナンバーカード対応のスマートフォンを用意します。 </a:t>
            </a:r>
            <a:endParaRPr lang="en-US" altLang="ja-JP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パソコンを使用する場合は、マイナンバーカード対応の</a:t>
            </a:r>
            <a:r>
              <a:rPr lang="en-US" altLang="ja-JP" sz="12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IC</a:t>
            </a:r>
            <a:r>
              <a:rPr lang="ja-JP" altLang="en-US" sz="12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カードリーダーが必要です。</a:t>
            </a:r>
            <a:endParaRPr lang="en-US" altLang="ja-JP" sz="1200" b="0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1200" b="0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80975" indent="-180975"/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❷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マイナポータルアプリをインストールし、アプリからログインボタンを押します。</a:t>
            </a:r>
            <a:endParaRPr lang="en-US" altLang="ja-JP" sz="1200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❸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利用者証明用電子証明書の</a:t>
            </a:r>
            <a:r>
              <a:rPr lang="en-US" altLang="ja-JP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桁のパスワードを入力します。　　　　</a:t>
            </a:r>
            <a:endParaRPr lang="en-US" altLang="ja-JP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パスワードは</a:t>
            </a:r>
            <a:r>
              <a:rPr lang="en-US" altLang="ja-JP" sz="12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200" b="0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回連続で間違えるとロックされるため、確認してから入力してください。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1200" b="0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❹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パスワードを入力した後、マイナンバーカードを</a:t>
            </a:r>
            <a:endParaRPr lang="en-US" altLang="ja-JP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スマートフォンまたは</a:t>
            </a:r>
            <a:r>
              <a:rPr lang="en-US" altLang="ja-JP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IC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カードリーダーにかざし、</a:t>
            </a:r>
            <a:endParaRPr lang="en-US" altLang="ja-JP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認証を行います</a:t>
            </a:r>
          </a:p>
          <a:p>
            <a:endParaRPr lang="ja-JP" altLang="en-US" b="0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マイナポータルでできること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330E11E2-3449-064B-21C4-B134577C0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470" y="1440000"/>
            <a:ext cx="8806530" cy="1390124"/>
          </a:xfrm>
        </p:spPr>
        <p:txBody>
          <a:bodyPr wrap="square" numCol="1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マイナポータルとは</a:t>
            </a:r>
            <a:r>
              <a:rPr lang="ja-JP" altLang="en-US" sz="2000" spc="-1000" dirty="0"/>
              <a:t>、</a:t>
            </a:r>
            <a:r>
              <a:rPr lang="ja-JP" altLang="en-US" sz="2000" dirty="0"/>
              <a:t>政府が運営するオンラインサービスです。子育てや</a:t>
            </a:r>
            <a:endParaRPr lang="en-US" altLang="ja-JP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介護をはじめとする行政サービスの検索やオンライン申請ができたり</a:t>
            </a:r>
            <a:r>
              <a:rPr lang="ja-JP" altLang="en-US" sz="2000" spc="-1000" dirty="0"/>
              <a:t>、</a:t>
            </a:r>
            <a:endParaRPr lang="en-US" altLang="ja-JP" sz="2000" spc="-1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行政からのお知らせを受取ることができる自分専用サイトです。</a:t>
            </a:r>
            <a:endParaRPr lang="en-US" altLang="ja-JP" sz="2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altLang="ja-JP" sz="1100" dirty="0"/>
          </a:p>
        </p:txBody>
      </p:sp>
      <p:pic>
        <p:nvPicPr>
          <p:cNvPr id="12" name="図 11" descr="マイナちゃんのイラスト">
            <a:extLst>
              <a:ext uri="{FF2B5EF4-FFF2-40B4-BE49-F238E27FC236}">
                <a16:creationId xmlns:a16="http://schemas.microsoft.com/office/drawing/2014/main" id="{4A35FC13-5736-D16E-C7A6-FA7A03BA7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4425" y="230153"/>
            <a:ext cx="649113" cy="949284"/>
          </a:xfrm>
          <a:prstGeom prst="rect">
            <a:avLst/>
          </a:prstGeom>
        </p:spPr>
      </p:pic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6DB20AF-8966-BF8A-C4DC-F581ACDE0F3D}"/>
              </a:ext>
            </a:extLst>
          </p:cNvPr>
          <p:cNvSpPr/>
          <p:nvPr/>
        </p:nvSpPr>
        <p:spPr>
          <a:xfrm>
            <a:off x="2411760" y="2780928"/>
            <a:ext cx="4032448" cy="351169"/>
          </a:xfrm>
          <a:prstGeom prst="roundRect">
            <a:avLst>
              <a:gd name="adj" fmla="val 50000"/>
            </a:avLst>
          </a:prstGeom>
          <a:solidFill>
            <a:srgbClr val="009650"/>
          </a:solidFill>
          <a:ln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マイナポータルのログイン方法</a:t>
            </a:r>
            <a:endParaRPr lang="en-US" altLang="ja-JP" sz="700" b="1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3EA3936-C490-4486-9207-E158B28CF753}"/>
              </a:ext>
            </a:extLst>
          </p:cNvPr>
          <p:cNvGrpSpPr/>
          <p:nvPr/>
        </p:nvGrpSpPr>
        <p:grpSpPr>
          <a:xfrm>
            <a:off x="435499" y="2787406"/>
            <a:ext cx="1977447" cy="3348528"/>
            <a:chOff x="435499" y="2787406"/>
            <a:chExt cx="1977447" cy="334852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FCBFE20-BCEF-4932-8733-47A725294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181" y="2830124"/>
              <a:ext cx="1963765" cy="3305810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9099AC62-440C-46B6-8485-F96CD7DF445F}"/>
                </a:ext>
              </a:extLst>
            </p:cNvPr>
            <p:cNvSpPr/>
            <p:nvPr/>
          </p:nvSpPr>
          <p:spPr>
            <a:xfrm>
              <a:off x="435499" y="2787406"/>
              <a:ext cx="1963765" cy="3348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667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マイナポータルでできること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520" y="1427535"/>
            <a:ext cx="8640961" cy="433965"/>
          </a:xfr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altLang="ja-JP" dirty="0"/>
              <a:t>3</a:t>
            </a:r>
            <a:r>
              <a:rPr lang="ja-JP" altLang="en-US" dirty="0"/>
              <a:t>つのタブとメニューで構成されます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4C384BB-5503-FCA8-0CAD-FCA0B920A5BB}"/>
              </a:ext>
            </a:extLst>
          </p:cNvPr>
          <p:cNvSpPr txBox="1"/>
          <p:nvPr/>
        </p:nvSpPr>
        <p:spPr>
          <a:xfrm>
            <a:off x="289098" y="2595688"/>
            <a:ext cx="2726506" cy="24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1100" b="1" dirty="0">
                <a:latin typeface="Meiryo" charset="-128"/>
                <a:ea typeface="Meiryo" charset="-128"/>
                <a:cs typeface="Meiryo" charset="-128"/>
              </a:rPr>
              <a:t>自分に必要な情報へ素早くアクセス</a:t>
            </a:r>
            <a:endParaRPr lang="en-US" altLang="ja-JP" sz="1100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F2F5323-166E-9E50-5F23-912E7BC1E3A1}"/>
              </a:ext>
            </a:extLst>
          </p:cNvPr>
          <p:cNvCxnSpPr>
            <a:cxnSpLocks/>
          </p:cNvCxnSpPr>
          <p:nvPr/>
        </p:nvCxnSpPr>
        <p:spPr>
          <a:xfrm>
            <a:off x="3059832" y="2276873"/>
            <a:ext cx="0" cy="4044663"/>
          </a:xfrm>
          <a:prstGeom prst="line">
            <a:avLst/>
          </a:prstGeom>
          <a:ln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F351A0-D2CD-0B94-E3EC-D709A364BD98}"/>
              </a:ext>
            </a:extLst>
          </p:cNvPr>
          <p:cNvCxnSpPr>
            <a:cxnSpLocks/>
          </p:cNvCxnSpPr>
          <p:nvPr/>
        </p:nvCxnSpPr>
        <p:spPr>
          <a:xfrm>
            <a:off x="6084168" y="2276872"/>
            <a:ext cx="0" cy="4044664"/>
          </a:xfrm>
          <a:prstGeom prst="line">
            <a:avLst/>
          </a:prstGeom>
          <a:ln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4C9E945D-AD54-DFCD-18B8-9067FBE93C89}"/>
              </a:ext>
            </a:extLst>
          </p:cNvPr>
          <p:cNvSpPr/>
          <p:nvPr/>
        </p:nvSpPr>
        <p:spPr>
          <a:xfrm>
            <a:off x="582385" y="2132857"/>
            <a:ext cx="1936626" cy="338703"/>
          </a:xfrm>
          <a:prstGeom prst="roundRect">
            <a:avLst>
              <a:gd name="adj" fmla="val 50000"/>
            </a:avLst>
          </a:prstGeom>
          <a:solidFill>
            <a:srgbClr val="009650"/>
          </a:solidFill>
          <a:ln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ホーム</a:t>
            </a:r>
            <a:endParaRPr lang="en-US" altLang="ja-JP" sz="800" b="1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F7E36888-0BA4-1BDE-D8C5-9CD91090CDAE}"/>
              </a:ext>
            </a:extLst>
          </p:cNvPr>
          <p:cNvSpPr/>
          <p:nvPr/>
        </p:nvSpPr>
        <p:spPr>
          <a:xfrm>
            <a:off x="3603687" y="2132857"/>
            <a:ext cx="1936626" cy="338703"/>
          </a:xfrm>
          <a:prstGeom prst="roundRect">
            <a:avLst>
              <a:gd name="adj" fmla="val 50000"/>
            </a:avLst>
          </a:prstGeom>
          <a:solidFill>
            <a:srgbClr val="009650"/>
          </a:solidFill>
          <a:ln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やること</a:t>
            </a:r>
            <a:endParaRPr lang="en-US" altLang="ja-JP" sz="800" b="1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539F2F30-37A9-F77B-858C-67AE313AE651}"/>
              </a:ext>
            </a:extLst>
          </p:cNvPr>
          <p:cNvSpPr/>
          <p:nvPr/>
        </p:nvSpPr>
        <p:spPr>
          <a:xfrm>
            <a:off x="6624990" y="2132857"/>
            <a:ext cx="1936626" cy="338703"/>
          </a:xfrm>
          <a:prstGeom prst="roundRect">
            <a:avLst>
              <a:gd name="adj" fmla="val 50000"/>
            </a:avLst>
          </a:prstGeom>
          <a:solidFill>
            <a:srgbClr val="009650"/>
          </a:solidFill>
          <a:ln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さがす</a:t>
            </a:r>
            <a:endParaRPr lang="en-US" altLang="ja-JP" sz="800" b="1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8" name="図 5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77E7F21-0BC8-E6D5-9D6D-954D27CBA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3" b="16548"/>
          <a:stretch/>
        </p:blipFill>
        <p:spPr>
          <a:xfrm>
            <a:off x="674030" y="3068960"/>
            <a:ext cx="1809738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図 6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4A06234-7A47-37A8-CBFD-00E84AA9F3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93" b="16548"/>
          <a:stretch/>
        </p:blipFill>
        <p:spPr>
          <a:xfrm>
            <a:off x="6660233" y="3072842"/>
            <a:ext cx="1809737" cy="3096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図 6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51073D4-743A-203D-B22A-3327E566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93" b="16548"/>
          <a:stretch/>
        </p:blipFill>
        <p:spPr>
          <a:xfrm>
            <a:off x="3683345" y="3068960"/>
            <a:ext cx="1809738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16A973A-ADEF-D156-BE81-532EEEE83468}"/>
              </a:ext>
            </a:extLst>
          </p:cNvPr>
          <p:cNvSpPr txBox="1"/>
          <p:nvPr/>
        </p:nvSpPr>
        <p:spPr>
          <a:xfrm>
            <a:off x="6230050" y="2595688"/>
            <a:ext cx="2726506" cy="24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1100" b="1" dirty="0">
                <a:latin typeface="Meiryo" charset="-128"/>
                <a:ea typeface="Meiryo" charset="-128"/>
                <a:cs typeface="Meiryo" charset="-128"/>
              </a:rPr>
              <a:t>必要なサービス、手続き、情報を発見</a:t>
            </a:r>
            <a:endParaRPr lang="en-US" altLang="ja-JP" sz="11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8D36B40-9707-3221-814A-486CBAB6C4D6}"/>
              </a:ext>
            </a:extLst>
          </p:cNvPr>
          <p:cNvSpPr txBox="1"/>
          <p:nvPr/>
        </p:nvSpPr>
        <p:spPr>
          <a:xfrm>
            <a:off x="3224961" y="2595688"/>
            <a:ext cx="2726506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1100" b="1" dirty="0">
                <a:latin typeface="Meiryo" charset="-128"/>
                <a:ea typeface="Meiryo" charset="-128"/>
                <a:cs typeface="Meiryo" charset="-128"/>
              </a:rPr>
              <a:t>やるべきことをまとめて管理</a:t>
            </a:r>
            <a:endParaRPr lang="en-US" altLang="ja-JP" sz="1100" b="1" dirty="0">
              <a:latin typeface="Meiryo" charset="-128"/>
              <a:ea typeface="Meiryo" charset="-128"/>
              <a:cs typeface="Meiryo" charset="-128"/>
            </a:endParaRPr>
          </a:p>
          <a:p>
            <a:pPr algn="ctr">
              <a:lnSpc>
                <a:spcPct val="90000"/>
              </a:lnSpc>
            </a:pPr>
            <a:r>
              <a:rPr lang="ja-JP" altLang="en-US" sz="1100" b="1" dirty="0">
                <a:latin typeface="Meiryo" charset="-128"/>
                <a:ea typeface="Meiryo" charset="-128"/>
                <a:cs typeface="Meiryo" charset="-128"/>
              </a:rPr>
              <a:t>忘れずに管理</a:t>
            </a:r>
            <a:endParaRPr lang="en-US" altLang="ja-JP" sz="11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D6E68803-FC6C-DCF0-7040-E4523900F513}"/>
              </a:ext>
            </a:extLst>
          </p:cNvPr>
          <p:cNvSpPr/>
          <p:nvPr/>
        </p:nvSpPr>
        <p:spPr>
          <a:xfrm>
            <a:off x="791580" y="5868035"/>
            <a:ext cx="396044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7D5C168C-2FD6-A6CA-E0FD-E4D3D2F0DE54}"/>
              </a:ext>
            </a:extLst>
          </p:cNvPr>
          <p:cNvSpPr/>
          <p:nvPr/>
        </p:nvSpPr>
        <p:spPr>
          <a:xfrm>
            <a:off x="4404104" y="5877272"/>
            <a:ext cx="396044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35308DFA-3B72-C185-81E0-56C8DA14B5C8}"/>
              </a:ext>
            </a:extLst>
          </p:cNvPr>
          <p:cNvSpPr/>
          <p:nvPr/>
        </p:nvSpPr>
        <p:spPr>
          <a:xfrm>
            <a:off x="7956284" y="5877272"/>
            <a:ext cx="396044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829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マイナポータルの利用の手順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600" y="1383159"/>
            <a:ext cx="7443063" cy="461665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次ページから</a:t>
            </a:r>
            <a:r>
              <a:rPr lang="ja-JP" altLang="en-US" spc="-1000" dirty="0"/>
              <a:t>、</a:t>
            </a:r>
            <a:r>
              <a:rPr lang="ja-JP" altLang="en-US" dirty="0"/>
              <a:t>以下の順番で操作のご説明をします。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1-C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872192" y="2143106"/>
            <a:ext cx="6840000" cy="1250578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21749" y="1898829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873540" y="3788968"/>
            <a:ext cx="6840000" cy="187228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82910" y="2533111"/>
            <a:ext cx="6845869" cy="70788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マイナポータルアプリのインストール</a:t>
            </a:r>
          </a:p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マイナポータルにログイ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ン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（利用者証明用電子証明書の認証）</a:t>
            </a:r>
            <a:endParaRPr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3745" y="1976506"/>
            <a:ext cx="3564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マイナポータル利用準備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264E6EE-5DD0-4D4D-A139-C52FD7846B6B}"/>
              </a:ext>
            </a:extLst>
          </p:cNvPr>
          <p:cNvGrpSpPr/>
          <p:nvPr/>
        </p:nvGrpSpPr>
        <p:grpSpPr>
          <a:xfrm>
            <a:off x="633745" y="3541743"/>
            <a:ext cx="5401726" cy="540000"/>
            <a:chOff x="621371" y="3910549"/>
            <a:chExt cx="5401726" cy="540000"/>
          </a:xfrm>
        </p:grpSpPr>
        <p:sp>
          <p:nvSpPr>
            <p:cNvPr id="10" name="正方形/長方形 9"/>
            <p:cNvSpPr/>
            <p:nvPr/>
          </p:nvSpPr>
          <p:spPr>
            <a:xfrm>
              <a:off x="623097" y="3910549"/>
              <a:ext cx="5400000" cy="540000"/>
            </a:xfrm>
            <a:prstGeom prst="rect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21371" y="3986108"/>
              <a:ext cx="540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マイナポータルで利用方法</a:t>
              </a:r>
            </a:p>
          </p:txBody>
        </p:sp>
      </p:grpSp>
      <p:pic>
        <p:nvPicPr>
          <p:cNvPr id="20" name="図 19" descr="いいねをするマイナちゃんのイラスト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21088"/>
            <a:ext cx="1164426" cy="1492777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1C4D8A37-EFD2-4BB1-9FEE-F5E0996849AD}"/>
              </a:ext>
            </a:extLst>
          </p:cNvPr>
          <p:cNvSpPr/>
          <p:nvPr/>
        </p:nvSpPr>
        <p:spPr>
          <a:xfrm>
            <a:off x="899592" y="2510045"/>
            <a:ext cx="484632" cy="846947"/>
          </a:xfrm>
          <a:prstGeom prst="downArrow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D0362C-030F-0FAD-0FD0-02F2FF76D5A3}"/>
              </a:ext>
            </a:extLst>
          </p:cNvPr>
          <p:cNvSpPr txBox="1"/>
          <p:nvPr/>
        </p:nvSpPr>
        <p:spPr>
          <a:xfrm>
            <a:off x="1882909" y="4365104"/>
            <a:ext cx="6641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「ホーム・やること・さがす」の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3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つのタブとメニューから利用したい項目を選択し、各種確認や手続きを進めることができます。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22450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4448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マイナポータル利用の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準備をしましょう</a:t>
            </a:r>
          </a:p>
        </p:txBody>
      </p:sp>
      <p:pic>
        <p:nvPicPr>
          <p:cNvPr id="5" name="図 4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84" y="3687867"/>
            <a:ext cx="1292235" cy="23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13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5765EA9C-9D15-1924-6C77-AD4A20CC4D6D}"/>
              </a:ext>
            </a:extLst>
          </p:cNvPr>
          <p:cNvGrpSpPr>
            <a:grpSpLocks noChangeAspect="1"/>
          </p:cNvGrpSpPr>
          <p:nvPr/>
        </p:nvGrpSpPr>
        <p:grpSpPr>
          <a:xfrm>
            <a:off x="6305772" y="2852936"/>
            <a:ext cx="3090974" cy="3090974"/>
            <a:chOff x="8479999" y="-76403"/>
            <a:chExt cx="3839735" cy="3839735"/>
          </a:xfrm>
        </p:grpSpPr>
        <p:pic>
          <p:nvPicPr>
            <p:cNvPr id="74" name="図 4" descr="携帯電話の画面&#10;&#10;説明は自動で生成されたものです">
              <a:extLst>
                <a:ext uri="{FF2B5EF4-FFF2-40B4-BE49-F238E27FC236}">
                  <a16:creationId xmlns:a16="http://schemas.microsoft.com/office/drawing/2014/main" id="{D27F7A73-298F-9BB7-2917-F12EFDC7B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9999" y="-76403"/>
              <a:ext cx="3839735" cy="3839735"/>
            </a:xfrm>
            <a:prstGeom prst="rect">
              <a:avLst/>
            </a:prstGeom>
          </p:spPr>
        </p:pic>
        <p:pic>
          <p:nvPicPr>
            <p:cNvPr id="75" name="図 6" descr="グラフィカル ユーザー インターフェイス, アプリケーション&#10;&#10;説明は自動で生成されたものです">
              <a:extLst>
                <a:ext uri="{FF2B5EF4-FFF2-40B4-BE49-F238E27FC236}">
                  <a16:creationId xmlns:a16="http://schemas.microsoft.com/office/drawing/2014/main" id="{4483C9C0-4B1A-B7FC-D989-10AFFC562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2341" y="206868"/>
              <a:ext cx="1534337" cy="3204117"/>
            </a:xfrm>
            <a:prstGeom prst="rect">
              <a:avLst/>
            </a:prstGeom>
          </p:spPr>
        </p:pic>
      </p:grpSp>
      <p:pic>
        <p:nvPicPr>
          <p:cNvPr id="24" name="図 2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A7E865D-9A4C-92A3-BD1A-214B954E9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3403" y="3094360"/>
            <a:ext cx="1235137" cy="2566341"/>
          </a:xfrm>
          <a:prstGeom prst="rect">
            <a:avLst/>
          </a:prstGeom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289506"/>
            <a:ext cx="6886822" cy="991041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マイナポータルアプリの入手 および</a:t>
            </a:r>
            <a:br>
              <a:rPr lang="en-US" altLang="ja-JP" dirty="0"/>
            </a:br>
            <a:r>
              <a:rPr lang="ja-JP" altLang="en-US" dirty="0"/>
              <a:t>インストールのしかた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A0D5277-FC88-45C0-8B9E-C1A538617A34}"/>
              </a:ext>
            </a:extLst>
          </p:cNvPr>
          <p:cNvSpPr txBox="1"/>
          <p:nvPr/>
        </p:nvSpPr>
        <p:spPr>
          <a:xfrm>
            <a:off x="5868144" y="813308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＜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の場合＞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597D4C4F-406A-468C-9625-81D0E0B1D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84824"/>
            <a:ext cx="8384676" cy="360000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sz="2600" dirty="0"/>
              <a:t>マイナポータルアプリ</a:t>
            </a:r>
            <a:r>
              <a:rPr lang="ja-JP" altLang="en-US" sz="1700" dirty="0"/>
              <a:t>＜デジタル庁＞</a:t>
            </a:r>
            <a:r>
              <a:rPr lang="ja-JP" altLang="en-US" sz="2600" dirty="0"/>
              <a:t>をインストールします。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80070" y="5157192"/>
            <a:ext cx="4899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1613" indent="-201613"/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 マイナポータルアプリ＜デジタル庁＞が見つからない場合は、</a:t>
            </a:r>
            <a:b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</a:b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OS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が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Android 6.0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以上、ブラウザが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Chrome 69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以上の</a:t>
            </a:r>
            <a:b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</a:b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条件を満たしていない可能性があります。</a:t>
            </a:r>
            <a:b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</a:b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バージョンアップしてから再度、インストールしてください。</a:t>
            </a:r>
            <a:endParaRPr lang="en-US" altLang="ja-JP" sz="1200" dirty="0">
              <a:latin typeface="Meiryo" charset="-128"/>
              <a:ea typeface="Meiryo" charset="-128"/>
              <a:cs typeface="Meiryo" charset="-128"/>
            </a:endParaRPr>
          </a:p>
          <a:p>
            <a:pPr marL="201613" indent="-201613"/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サイトへ接続するため別途通信料がかかることがあります。</a:t>
            </a:r>
          </a:p>
          <a:p>
            <a:pPr marL="201613" indent="-201613"/>
            <a:endParaRPr lang="ja-JP" altLang="en-US" sz="1200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95BED5E-4091-7790-574A-904B502B298B}"/>
              </a:ext>
            </a:extLst>
          </p:cNvPr>
          <p:cNvGrpSpPr>
            <a:grpSpLocks noChangeAspect="1"/>
          </p:cNvGrpSpPr>
          <p:nvPr/>
        </p:nvGrpSpPr>
        <p:grpSpPr>
          <a:xfrm>
            <a:off x="-180528" y="2852936"/>
            <a:ext cx="3090974" cy="3090974"/>
            <a:chOff x="8479999" y="-76403"/>
            <a:chExt cx="3839735" cy="3839735"/>
          </a:xfrm>
        </p:grpSpPr>
        <p:pic>
          <p:nvPicPr>
            <p:cNvPr id="9" name="図 4" descr="携帯電話の画面&#10;&#10;説明は自動で生成されたものです">
              <a:extLst>
                <a:ext uri="{FF2B5EF4-FFF2-40B4-BE49-F238E27FC236}">
                  <a16:creationId xmlns:a16="http://schemas.microsoft.com/office/drawing/2014/main" id="{65596DA7-C9F6-6773-FAD3-91D1DB180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9999" y="-76403"/>
              <a:ext cx="3839735" cy="3839735"/>
            </a:xfrm>
            <a:prstGeom prst="rect">
              <a:avLst/>
            </a:prstGeom>
          </p:spPr>
        </p:pic>
        <p:pic>
          <p:nvPicPr>
            <p:cNvPr id="11" name="図 6" descr="グラフィカル ユーザー インターフェイス, アプリケーション&#10;&#10;説明は自動で生成されたものです">
              <a:extLst>
                <a:ext uri="{FF2B5EF4-FFF2-40B4-BE49-F238E27FC236}">
                  <a16:creationId xmlns:a16="http://schemas.microsoft.com/office/drawing/2014/main" id="{579AC6E7-3269-A1AB-F8CE-15BFF54D4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2341" y="206868"/>
              <a:ext cx="1534337" cy="3204117"/>
            </a:xfrm>
            <a:prstGeom prst="rect">
              <a:avLst/>
            </a:prstGeom>
          </p:spPr>
        </p:pic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A5D771-C503-F915-41FC-92F293A092DA}"/>
              </a:ext>
            </a:extLst>
          </p:cNvPr>
          <p:cNvSpPr txBox="1"/>
          <p:nvPr/>
        </p:nvSpPr>
        <p:spPr>
          <a:xfrm>
            <a:off x="107504" y="1963358"/>
            <a:ext cx="64734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9AA5C57-EE36-8126-600D-2F2F5344433C}"/>
              </a:ext>
            </a:extLst>
          </p:cNvPr>
          <p:cNvSpPr/>
          <p:nvPr/>
        </p:nvSpPr>
        <p:spPr>
          <a:xfrm>
            <a:off x="1059791" y="4596281"/>
            <a:ext cx="2916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8F5A2F36-6EEF-E018-AC1D-3A66B1B3BB12}"/>
              </a:ext>
            </a:extLst>
          </p:cNvPr>
          <p:cNvGrpSpPr>
            <a:grpSpLocks noChangeAspect="1"/>
          </p:cNvGrpSpPr>
          <p:nvPr/>
        </p:nvGrpSpPr>
        <p:grpSpPr>
          <a:xfrm>
            <a:off x="1628562" y="3100519"/>
            <a:ext cx="3807534" cy="1903767"/>
            <a:chOff x="2478172" y="2605353"/>
            <a:chExt cx="3090974" cy="1545487"/>
          </a:xfrm>
        </p:grpSpPr>
        <p:pic>
          <p:nvPicPr>
            <p:cNvPr id="28" name="図 4" descr="携帯電話の画面&#10;&#10;説明は自動で生成されたものです">
              <a:extLst>
                <a:ext uri="{FF2B5EF4-FFF2-40B4-BE49-F238E27FC236}">
                  <a16:creationId xmlns:a16="http://schemas.microsoft.com/office/drawing/2014/main" id="{F402C84B-D3A4-50B5-038F-42D4E7898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0000"/>
            <a:stretch/>
          </p:blipFill>
          <p:spPr>
            <a:xfrm>
              <a:off x="2478172" y="2605353"/>
              <a:ext cx="3090974" cy="1545487"/>
            </a:xfrm>
            <a:prstGeom prst="rect">
              <a:avLst/>
            </a:prstGeom>
          </p:spPr>
        </p:pic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C26E3CB1-0719-17E9-5CBE-235E269480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8761" y="2818726"/>
              <a:ext cx="1252179" cy="1332113"/>
              <a:chOff x="4943006" y="2833384"/>
              <a:chExt cx="1313628" cy="1397485"/>
            </a:xfrm>
          </p:grpSpPr>
          <p:pic>
            <p:nvPicPr>
              <p:cNvPr id="32" name="図 31" descr="グラフィカル ユーザー インターフェイス, アプリケーション&#10;&#10;自動的に生成された説明">
                <a:extLst>
                  <a:ext uri="{FF2B5EF4-FFF2-40B4-BE49-F238E27FC236}">
                    <a16:creationId xmlns:a16="http://schemas.microsoft.com/office/drawing/2014/main" id="{F8E5EBCE-093A-4495-FFFB-B565B9283D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3065" b="47838"/>
              <a:stretch/>
            </p:blipFill>
            <p:spPr>
              <a:xfrm>
                <a:off x="4943718" y="2833384"/>
                <a:ext cx="1312916" cy="1397485"/>
              </a:xfrm>
              <a:prstGeom prst="rect">
                <a:avLst/>
              </a:prstGeom>
            </p:spPr>
          </p:pic>
          <p:pic>
            <p:nvPicPr>
              <p:cNvPr id="33" name="図 32" descr="グラフィカル ユーザー インターフェイス, アプリケーション&#10;&#10;自動的に生成された説明">
                <a:extLst>
                  <a:ext uri="{FF2B5EF4-FFF2-40B4-BE49-F238E27FC236}">
                    <a16:creationId xmlns:a16="http://schemas.microsoft.com/office/drawing/2014/main" id="{D056070B-2B93-07F8-3EE2-DD1E18C365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-84000"/>
                        </a14:imgEffect>
                      </a14:imgLayer>
                    </a14:imgProps>
                  </a:ext>
                </a:extLst>
              </a:blip>
              <a:srcRect t="17377" b="47704"/>
              <a:stretch/>
            </p:blipFill>
            <p:spPr>
              <a:xfrm>
                <a:off x="4943006" y="3236952"/>
                <a:ext cx="1312916" cy="993917"/>
              </a:xfrm>
              <a:prstGeom prst="rect">
                <a:avLst/>
              </a:prstGeom>
            </p:spPr>
          </p:pic>
        </p:grpSp>
      </p:grpSp>
      <p:sp>
        <p:nvSpPr>
          <p:cNvPr id="35" name="正方形/長方形 34"/>
          <p:cNvSpPr/>
          <p:nvPr/>
        </p:nvSpPr>
        <p:spPr>
          <a:xfrm>
            <a:off x="2734007" y="3333600"/>
            <a:ext cx="10575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61D46D-D475-7F45-B551-DBF6CAB597E5}"/>
              </a:ext>
            </a:extLst>
          </p:cNvPr>
          <p:cNvSpPr txBox="1"/>
          <p:nvPr/>
        </p:nvSpPr>
        <p:spPr>
          <a:xfrm>
            <a:off x="2267744" y="1963358"/>
            <a:ext cx="2354530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検索ボックスを押す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6880CC9-0451-D47C-029C-5390E14EC9A1}"/>
              </a:ext>
            </a:extLst>
          </p:cNvPr>
          <p:cNvSpPr txBox="1"/>
          <p:nvPr/>
        </p:nvSpPr>
        <p:spPr>
          <a:xfrm>
            <a:off x="4449547" y="1922609"/>
            <a:ext cx="2394665" cy="94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「マイナポータル」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と入力して検索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0" name="図 4" descr="携帯電話の画面&#10;&#10;説明は自動で生成されたものです">
            <a:extLst>
              <a:ext uri="{FF2B5EF4-FFF2-40B4-BE49-F238E27FC236}">
                <a16:creationId xmlns:a16="http://schemas.microsoft.com/office/drawing/2014/main" id="{4EF11D0E-49B4-25FF-94C8-EBE54A756D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3779912" y="3100519"/>
            <a:ext cx="3807534" cy="1903767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2E1C265C-B8CF-8493-C1C9-B2E0C2F3C0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482" t="5343" r="15773" b="27506"/>
          <a:stretch/>
        </p:blipFill>
        <p:spPr>
          <a:xfrm>
            <a:off x="779359" y="2508200"/>
            <a:ext cx="294545" cy="306086"/>
          </a:xfrm>
          <a:prstGeom prst="ellips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ACD944F-85FC-82A1-E9E5-B41833D15ECB}"/>
              </a:ext>
            </a:extLst>
          </p:cNvPr>
          <p:cNvSpPr txBox="1"/>
          <p:nvPr/>
        </p:nvSpPr>
        <p:spPr>
          <a:xfrm>
            <a:off x="6660232" y="1922609"/>
            <a:ext cx="229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「インストール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spc="-75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　　　　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58" name="図形グループ 5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2473294" y="3148205"/>
            <a:ext cx="492443" cy="461665"/>
            <a:chOff x="7516281" y="2673548"/>
            <a:chExt cx="492443" cy="461665"/>
          </a:xfrm>
        </p:grpSpPr>
        <p:sp>
          <p:nvSpPr>
            <p:cNvPr id="60" name="円/楕円 59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16" name="図 15" descr="検索画面に「マイナポータル」と入力する時の画面の画像">
            <a:extLst>
              <a:ext uri="{FF2B5EF4-FFF2-40B4-BE49-F238E27FC236}">
                <a16:creationId xmlns:a16="http://schemas.microsoft.com/office/drawing/2014/main" id="{D6EA8BC0-B90D-4273-983E-C196D041C5A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518" t="2254" r="2579"/>
          <a:stretch/>
        </p:blipFill>
        <p:spPr>
          <a:xfrm>
            <a:off x="4923245" y="3393992"/>
            <a:ext cx="1537417" cy="1603938"/>
          </a:xfrm>
          <a:prstGeom prst="rect">
            <a:avLst/>
          </a:prstGeom>
          <a:ln w="9525">
            <a:solidFill>
              <a:schemeClr val="bg1">
                <a:lumMod val="95000"/>
              </a:schemeClr>
            </a:solidFill>
          </a:ln>
        </p:spPr>
      </p:pic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19477555-7C4A-5B11-8168-A28D926CEC82}"/>
              </a:ext>
            </a:extLst>
          </p:cNvPr>
          <p:cNvSpPr/>
          <p:nvPr/>
        </p:nvSpPr>
        <p:spPr>
          <a:xfrm>
            <a:off x="4923246" y="3333600"/>
            <a:ext cx="1499228" cy="252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427835D2-0CAD-B453-A7E5-8B044F28361D}"/>
              </a:ext>
            </a:extLst>
          </p:cNvPr>
          <p:cNvGrpSpPr/>
          <p:nvPr/>
        </p:nvGrpSpPr>
        <p:grpSpPr>
          <a:xfrm>
            <a:off x="4766290" y="3154516"/>
            <a:ext cx="492444" cy="461665"/>
            <a:chOff x="10718372" y="2977010"/>
            <a:chExt cx="492444" cy="461665"/>
          </a:xfrm>
        </p:grpSpPr>
        <p:sp>
          <p:nvSpPr>
            <p:cNvPr id="59" name="円/楕円 40">
              <a:extLst>
                <a:ext uri="{FF2B5EF4-FFF2-40B4-BE49-F238E27FC236}">
                  <a16:creationId xmlns:a16="http://schemas.microsoft.com/office/drawing/2014/main" id="{6CC81C77-D3A9-48AE-BCA3-620EDEA24F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0" name="図形グループ 39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45" name="円/楕円 44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D9EF19AD-6CCA-F256-5A8F-D349E4F585CA}"/>
              </a:ext>
            </a:extLst>
          </p:cNvPr>
          <p:cNvSpPr/>
          <p:nvPr/>
        </p:nvSpPr>
        <p:spPr>
          <a:xfrm>
            <a:off x="7233402" y="3744366"/>
            <a:ext cx="1235138" cy="2606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図形グループ 36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844212" y="3678402"/>
            <a:ext cx="492443" cy="461665"/>
            <a:chOff x="7516281" y="2673548"/>
            <a:chExt cx="492443" cy="461665"/>
          </a:xfrm>
        </p:grpSpPr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7" name="図形グループ 79">
            <a:extLst>
              <a:ext uri="{FF2B5EF4-FFF2-40B4-BE49-F238E27FC236}">
                <a16:creationId xmlns:a16="http://schemas.microsoft.com/office/drawing/2014/main" id="{5DE11EDA-3EDE-B096-071A-2454910E6152}"/>
              </a:ext>
            </a:extLst>
          </p:cNvPr>
          <p:cNvGrpSpPr/>
          <p:nvPr/>
        </p:nvGrpSpPr>
        <p:grpSpPr>
          <a:xfrm>
            <a:off x="755576" y="4402125"/>
            <a:ext cx="492443" cy="461665"/>
            <a:chOff x="7516281" y="2673548"/>
            <a:chExt cx="492443" cy="461665"/>
          </a:xfrm>
        </p:grpSpPr>
        <p:sp>
          <p:nvSpPr>
            <p:cNvPr id="8" name="円/楕円 80">
              <a:extLst>
                <a:ext uri="{FF2B5EF4-FFF2-40B4-BE49-F238E27FC236}">
                  <a16:creationId xmlns:a16="http://schemas.microsoft.com/office/drawing/2014/main" id="{7C0A0F4C-3165-A47D-8820-0F6668400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B984602B-43DB-F158-12D9-F695385E3011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4BF5D3-834A-C2C3-256F-37BB09552AC3}"/>
              </a:ext>
            </a:extLst>
          </p:cNvPr>
          <p:cNvSpPr txBox="1"/>
          <p:nvPr/>
        </p:nvSpPr>
        <p:spPr>
          <a:xfrm>
            <a:off x="467544" y="1898829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Play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ストア」　　「　 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8BA1807-2AAB-07F3-9A15-409AADA467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7404" y="3867480"/>
            <a:ext cx="155644" cy="12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7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CC"/>
        </a:solidFill>
        <a:ln>
          <a:solidFill>
            <a:schemeClr val="accent6">
              <a:lumMod val="75000"/>
            </a:schemeClr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BFB4DA5BB34FA47A8FA7AE6B4938B14" ma:contentTypeVersion="8" ma:contentTypeDescription="新しいドキュメントを作成します。" ma:contentTypeScope="" ma:versionID="6fd382fa48ecb3930ec06da0c48cd1d4">
  <xsd:schema xmlns:xsd="http://www.w3.org/2001/XMLSchema" xmlns:xs="http://www.w3.org/2001/XMLSchema" xmlns:p="http://schemas.microsoft.com/office/2006/metadata/properties" xmlns:ns2="1ccc0202-570a-4c76-b717-959d73301744" targetNamespace="http://schemas.microsoft.com/office/2006/metadata/properties" ma:root="true" ma:fieldsID="51c391f78a4e40208510eff2b869fca9" ns2:_="">
    <xsd:import namespace="1ccc0202-570a-4c76-b717-959d733017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c0202-570a-4c76-b717-959d733017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1ccc0202-570a-4c76-b717-959d73301744" xsi:nil="true"/>
  </documentManagement>
</p:properties>
</file>

<file path=customXml/itemProps1.xml><?xml version="1.0" encoding="utf-8"?>
<ds:datastoreItem xmlns:ds="http://schemas.openxmlformats.org/officeDocument/2006/customXml" ds:itemID="{DC81A038-28EA-4852-A4B4-F585FA5FB8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F1223A-4EDF-48B2-B792-9C0436E3C5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cc0202-570a-4c76-b717-959d733017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9E89BB-BD4E-420A-B282-DFBC2E5EEED0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1ccc0202-570a-4c76-b717-959d73301744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2669</Words>
  <Application>Microsoft Office PowerPoint</Application>
  <PresentationFormat>画面に合わせる (4:3)</PresentationFormat>
  <Paragraphs>449</Paragraphs>
  <Slides>34</Slides>
  <Notes>34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8" baseType="lpstr">
      <vt:lpstr>AoyagiKouzanFontT</vt:lpstr>
      <vt:lpstr>BIZ UDPゴシック</vt:lpstr>
      <vt:lpstr>Meiryo UI</vt:lpstr>
      <vt:lpstr>Meiryo</vt:lpstr>
      <vt:lpstr>Meiryo</vt:lpstr>
      <vt:lpstr>Yu Gothic</vt:lpstr>
      <vt:lpstr>Yu Gothic</vt:lpstr>
      <vt:lpstr>游ゴシック Light</vt:lpstr>
      <vt:lpstr>Arial</vt:lpstr>
      <vt:lpstr>Calibri</vt:lpstr>
      <vt:lpstr>Calibri Light</vt:lpstr>
      <vt:lpstr>Times New Roman</vt:lpstr>
      <vt:lpstr>ホワイト</vt:lpstr>
      <vt:lpstr>think-cell スライド</vt:lpstr>
      <vt:lpstr>PowerPoint プレゼンテーション</vt:lpstr>
      <vt:lpstr>マイナンバーカードで暮らしを便利に</vt:lpstr>
      <vt:lpstr>PowerPoint プレゼンテーション</vt:lpstr>
      <vt:lpstr>PowerPoint プレゼンテーション</vt:lpstr>
      <vt:lpstr>マイナポータルでできること</vt:lpstr>
      <vt:lpstr>マイナポータルでできること</vt:lpstr>
      <vt:lpstr>マイナポータルの利用の手順</vt:lpstr>
      <vt:lpstr>PowerPoint プレゼンテーション</vt:lpstr>
      <vt:lpstr>マイナポータルアプリの入手 および インストールのしかた</vt:lpstr>
      <vt:lpstr>マイナポータルアプリの入手 および インストールのしかた</vt:lpstr>
      <vt:lpstr>マイナポータルにログイン</vt:lpstr>
      <vt:lpstr>マイナポータルにログイン</vt:lpstr>
      <vt:lpstr>マイナポータルにログイン</vt:lpstr>
      <vt:lpstr>マイナポータルにログイン</vt:lpstr>
      <vt:lpstr>マイナポータルに関する確認サイト</vt:lpstr>
      <vt:lpstr>PowerPoint プレゼンテーション</vt:lpstr>
      <vt:lpstr>PowerPoint プレゼンテーション</vt:lpstr>
      <vt:lpstr>様々なサービス・申請の確認のしかた</vt:lpstr>
      <vt:lpstr>PowerPoint プレゼンテーション</vt:lpstr>
      <vt:lpstr>PowerPoint プレゼンテーション</vt:lpstr>
      <vt:lpstr>わたしの情報（自己情報表示）の使いかた</vt:lpstr>
      <vt:lpstr>わたしの情報（自己情報表示）の使いかた</vt:lpstr>
      <vt:lpstr>わたしの情報（自己情報表示）の使いかた</vt:lpstr>
      <vt:lpstr>やりとり履歴の使いかた</vt:lpstr>
      <vt:lpstr>やりとり履歴の使いかた</vt:lpstr>
      <vt:lpstr>お知らせの使いかた</vt:lpstr>
      <vt:lpstr>外部サイトとの連携の使いかた</vt:lpstr>
      <vt:lpstr>外部サイトとの連携の使いかた</vt:lpstr>
      <vt:lpstr>操作履歴の使いかた</vt:lpstr>
      <vt:lpstr>操作履歴の使いかた</vt:lpstr>
      <vt:lpstr>利用者登録変更の使いかた</vt:lpstr>
      <vt:lpstr>利用者登録変更の使いかた</vt:lpstr>
      <vt:lpstr>代理人を登録・変更の使いかた</vt:lpstr>
      <vt:lpstr>代理人を登録・変更の使いかた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</cp:revision>
  <dcterms:created xsi:type="dcterms:W3CDTF">2021-08-16T09:05:36Z</dcterms:created>
  <dcterms:modified xsi:type="dcterms:W3CDTF">2024-01-31T01:05:29Z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0x0101004BFB4DA5BB34FA47A8FA7AE6B4938B14</vt:lpwstr>
  </property>
  <property fmtid="{D5CDD505-2E9C-101B-9397-08002B2CF9AE}" pid="3" name="Order">
    <vt:lpwstr>29400.0000000000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