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2"/>
  </p:notesMasterIdLst>
  <p:sldIdLst>
    <p:sldId id="1027" r:id="rId5"/>
    <p:sldId id="1028" r:id="rId6"/>
    <p:sldId id="1029" r:id="rId7"/>
    <p:sldId id="1030" r:id="rId8"/>
    <p:sldId id="1031" r:id="rId9"/>
    <p:sldId id="1032" r:id="rId10"/>
    <p:sldId id="1033" r:id="rId11"/>
    <p:sldId id="1034" r:id="rId12"/>
    <p:sldId id="1035" r:id="rId13"/>
    <p:sldId id="1036" r:id="rId14"/>
    <p:sldId id="1037" r:id="rId15"/>
    <p:sldId id="1038" r:id="rId16"/>
    <p:sldId id="1040" r:id="rId17"/>
    <p:sldId id="1041" r:id="rId18"/>
    <p:sldId id="1042" r:id="rId19"/>
    <p:sldId id="1044" r:id="rId20"/>
    <p:sldId id="1045" r:id="rId21"/>
    <p:sldId id="1046" r:id="rId22"/>
    <p:sldId id="1047" r:id="rId23"/>
    <p:sldId id="1048" r:id="rId24"/>
    <p:sldId id="1050" r:id="rId25"/>
    <p:sldId id="1049" r:id="rId26"/>
    <p:sldId id="1051" r:id="rId27"/>
    <p:sldId id="1052" r:id="rId28"/>
    <p:sldId id="1053" r:id="rId29"/>
    <p:sldId id="1039" r:id="rId30"/>
    <p:sldId id="1054" r:id="rId31"/>
    <p:sldId id="1055" r:id="rId32"/>
    <p:sldId id="1056" r:id="rId33"/>
    <p:sldId id="1058" r:id="rId34"/>
    <p:sldId id="1059" r:id="rId35"/>
    <p:sldId id="1060" r:id="rId36"/>
    <p:sldId id="1061" r:id="rId37"/>
    <p:sldId id="1062" r:id="rId38"/>
    <p:sldId id="1063" r:id="rId39"/>
    <p:sldId id="1064" r:id="rId40"/>
    <p:sldId id="1106" r:id="rId41"/>
  </p:sldIdLst>
  <p:sldSz cx="9144000" cy="6858000" type="screen4x3"/>
  <p:notesSz cx="6737350" cy="9869488"/>
  <p:custDataLst>
    <p:tags r:id="rId4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E95A1-6B55-4C54-AD80-C147FB48C0F9}" v="1" dt="2025-03-13T01:12:43.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6" autoAdjust="0"/>
    <p:restoredTop sz="83242" autoAdjust="0"/>
  </p:normalViewPr>
  <p:slideViewPr>
    <p:cSldViewPr snapToGrid="0" snapToObjects="1">
      <p:cViewPr varScale="1">
        <p:scale>
          <a:sx n="90" d="100"/>
          <a:sy n="90" d="100"/>
        </p:scale>
        <p:origin x="1944"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483AA056-5884-E70C-77DA-DB98B09FCF83}"/>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C9EBAFA5-EAFB-F8D7-2238-155ABD447479}"/>
              </a:ext>
            </a:extLst>
          </p:cNvPr>
          <p:cNvSpPr>
            <a:spLocks noGrp="1" noRot="1" noChangeAspect="1"/>
          </p:cNvSpPr>
          <p:nvPr>
            <p:ph type="sldImg"/>
          </p:nvPr>
        </p:nvSpPr>
        <p:spPr/>
      </p:sp>
    </p:spTree>
    <p:extLst>
      <p:ext uri="{BB962C8B-B14F-4D97-AF65-F5344CB8AC3E}">
        <p14:creationId xmlns:p14="http://schemas.microsoft.com/office/powerpoint/2010/main" val="202094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2AC8A4E6-583D-7057-3269-74598253EC3F}"/>
              </a:ext>
            </a:extLst>
          </p:cNvPr>
          <p:cNvSpPr>
            <a:spLocks noGrp="1" noRot="1" noChangeAspect="1"/>
          </p:cNvSpPr>
          <p:nvPr>
            <p:ph type="sldImg"/>
          </p:nvPr>
        </p:nvSpPr>
        <p:spPr/>
      </p:sp>
    </p:spTree>
    <p:extLst>
      <p:ext uri="{BB962C8B-B14F-4D97-AF65-F5344CB8AC3E}">
        <p14:creationId xmlns:p14="http://schemas.microsoft.com/office/powerpoint/2010/main" val="104442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618BA83C-065B-74AE-8302-3374F2B6BCCC}"/>
              </a:ext>
            </a:extLst>
          </p:cNvPr>
          <p:cNvSpPr>
            <a:spLocks noGrp="1" noRot="1" noChangeAspect="1"/>
          </p:cNvSpPr>
          <p:nvPr>
            <p:ph type="sldImg"/>
          </p:nvPr>
        </p:nvSpPr>
        <p:spPr/>
      </p:sp>
    </p:spTree>
    <p:extLst>
      <p:ext uri="{BB962C8B-B14F-4D97-AF65-F5344CB8AC3E}">
        <p14:creationId xmlns:p14="http://schemas.microsoft.com/office/powerpoint/2010/main" val="186250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CE96C9BC-34C4-38D2-9F6F-0AD0AB302BD5}"/>
              </a:ext>
            </a:extLst>
          </p:cNvPr>
          <p:cNvSpPr>
            <a:spLocks noGrp="1" noRot="1" noChangeAspect="1"/>
          </p:cNvSpPr>
          <p:nvPr>
            <p:ph type="sldImg"/>
          </p:nvPr>
        </p:nvSpPr>
        <p:spPr/>
      </p:sp>
    </p:spTree>
    <p:extLst>
      <p:ext uri="{BB962C8B-B14F-4D97-AF65-F5344CB8AC3E}">
        <p14:creationId xmlns:p14="http://schemas.microsoft.com/office/powerpoint/2010/main" val="173730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ACDB835F-FD73-1CF3-2F0A-2E15A3460379}"/>
              </a:ext>
            </a:extLst>
          </p:cNvPr>
          <p:cNvSpPr>
            <a:spLocks noGrp="1" noRot="1" noChangeAspect="1"/>
          </p:cNvSpPr>
          <p:nvPr>
            <p:ph type="sldImg"/>
          </p:nvPr>
        </p:nvSpPr>
        <p:spPr/>
      </p:sp>
    </p:spTree>
    <p:extLst>
      <p:ext uri="{BB962C8B-B14F-4D97-AF65-F5344CB8AC3E}">
        <p14:creationId xmlns:p14="http://schemas.microsoft.com/office/powerpoint/2010/main" val="337551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580126D1-8A55-45B3-4B02-0B36409DF1EF}"/>
              </a:ext>
            </a:extLst>
          </p:cNvPr>
          <p:cNvSpPr>
            <a:spLocks noGrp="1" noRot="1" noChangeAspect="1"/>
          </p:cNvSpPr>
          <p:nvPr>
            <p:ph type="sldImg"/>
          </p:nvPr>
        </p:nvSpPr>
        <p:spPr/>
      </p:sp>
    </p:spTree>
    <p:extLst>
      <p:ext uri="{BB962C8B-B14F-4D97-AF65-F5344CB8AC3E}">
        <p14:creationId xmlns:p14="http://schemas.microsoft.com/office/powerpoint/2010/main" val="217505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A738CC10-B26F-4C88-BC72-BA90C6B17120}"/>
              </a:ext>
            </a:extLst>
          </p:cNvPr>
          <p:cNvSpPr>
            <a:spLocks noGrp="1" noRot="1" noChangeAspect="1"/>
          </p:cNvSpPr>
          <p:nvPr>
            <p:ph type="sldImg"/>
          </p:nvPr>
        </p:nvSpPr>
        <p:spPr/>
      </p:sp>
    </p:spTree>
    <p:extLst>
      <p:ext uri="{BB962C8B-B14F-4D97-AF65-F5344CB8AC3E}">
        <p14:creationId xmlns:p14="http://schemas.microsoft.com/office/powerpoint/2010/main" val="122054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0F66C34C-423D-75D8-E3A5-7E7AEE253DE7}"/>
              </a:ext>
            </a:extLst>
          </p:cNvPr>
          <p:cNvSpPr>
            <a:spLocks noGrp="1" noRot="1" noChangeAspect="1"/>
          </p:cNvSpPr>
          <p:nvPr>
            <p:ph type="sldImg"/>
          </p:nvPr>
        </p:nvSpPr>
        <p:spPr/>
      </p:sp>
    </p:spTree>
    <p:extLst>
      <p:ext uri="{BB962C8B-B14F-4D97-AF65-F5344CB8AC3E}">
        <p14:creationId xmlns:p14="http://schemas.microsoft.com/office/powerpoint/2010/main" val="419180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38974321-2D84-FA71-06D1-39F575A5F320}"/>
              </a:ext>
            </a:extLst>
          </p:cNvPr>
          <p:cNvSpPr>
            <a:spLocks noGrp="1" noRot="1" noChangeAspect="1"/>
          </p:cNvSpPr>
          <p:nvPr>
            <p:ph type="sldImg"/>
          </p:nvPr>
        </p:nvSpPr>
        <p:spPr/>
      </p:sp>
    </p:spTree>
    <p:extLst>
      <p:ext uri="{BB962C8B-B14F-4D97-AF65-F5344CB8AC3E}">
        <p14:creationId xmlns:p14="http://schemas.microsoft.com/office/powerpoint/2010/main" val="3890855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2BE285F5-C6A8-BE11-C238-2E441E3F497A}"/>
              </a:ext>
            </a:extLst>
          </p:cNvPr>
          <p:cNvSpPr>
            <a:spLocks noGrp="1" noRot="1" noChangeAspect="1"/>
          </p:cNvSpPr>
          <p:nvPr>
            <p:ph type="sldImg"/>
          </p:nvPr>
        </p:nvSpPr>
        <p:spPr/>
      </p:sp>
    </p:spTree>
    <p:extLst>
      <p:ext uri="{BB962C8B-B14F-4D97-AF65-F5344CB8AC3E}">
        <p14:creationId xmlns:p14="http://schemas.microsoft.com/office/powerpoint/2010/main" val="379734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A16A789-4F82-7D10-F3FA-D2BB885F57C9}"/>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5EAF3BB-A7C1-A03E-8985-1A7741219247}"/>
              </a:ext>
            </a:extLst>
          </p:cNvPr>
          <p:cNvSpPr>
            <a:spLocks noGrp="1" noRot="1" noChangeAspect="1"/>
          </p:cNvSpPr>
          <p:nvPr>
            <p:ph type="sldImg"/>
          </p:nvPr>
        </p:nvSpPr>
        <p:spPr/>
      </p:sp>
    </p:spTree>
    <p:extLst>
      <p:ext uri="{BB962C8B-B14F-4D97-AF65-F5344CB8AC3E}">
        <p14:creationId xmlns:p14="http://schemas.microsoft.com/office/powerpoint/2010/main" val="1626569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4AF0E8DA-C281-8CA1-12D9-62242C292D78}"/>
              </a:ext>
            </a:extLst>
          </p:cNvPr>
          <p:cNvSpPr>
            <a:spLocks noGrp="1" noRot="1" noChangeAspect="1"/>
          </p:cNvSpPr>
          <p:nvPr>
            <p:ph type="sldImg"/>
          </p:nvPr>
        </p:nvSpPr>
        <p:spPr/>
      </p:sp>
    </p:spTree>
    <p:extLst>
      <p:ext uri="{BB962C8B-B14F-4D97-AF65-F5344CB8AC3E}">
        <p14:creationId xmlns:p14="http://schemas.microsoft.com/office/powerpoint/2010/main" val="397401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EF89F932-8518-4C5B-40BE-69E716C09C15}"/>
              </a:ext>
            </a:extLst>
          </p:cNvPr>
          <p:cNvSpPr>
            <a:spLocks noGrp="1" noRot="1" noChangeAspect="1"/>
          </p:cNvSpPr>
          <p:nvPr>
            <p:ph type="sldImg"/>
          </p:nvPr>
        </p:nvSpPr>
        <p:spPr/>
      </p:sp>
    </p:spTree>
    <p:extLst>
      <p:ext uri="{BB962C8B-B14F-4D97-AF65-F5344CB8AC3E}">
        <p14:creationId xmlns:p14="http://schemas.microsoft.com/office/powerpoint/2010/main" val="133318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B54D88B-5C80-6397-EACA-246971A23651}"/>
              </a:ext>
            </a:extLst>
          </p:cNvPr>
          <p:cNvSpPr>
            <a:spLocks noGrp="1" noRot="1" noChangeAspect="1"/>
          </p:cNvSpPr>
          <p:nvPr>
            <p:ph type="sldImg"/>
          </p:nvPr>
        </p:nvSpPr>
        <p:spPr/>
      </p:sp>
    </p:spTree>
    <p:extLst>
      <p:ext uri="{BB962C8B-B14F-4D97-AF65-F5344CB8AC3E}">
        <p14:creationId xmlns:p14="http://schemas.microsoft.com/office/powerpoint/2010/main" val="2521026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C194C0DE-908E-4EB0-E94D-50A8DD85A901}"/>
              </a:ext>
            </a:extLst>
          </p:cNvPr>
          <p:cNvSpPr>
            <a:spLocks noGrp="1" noRot="1" noChangeAspect="1"/>
          </p:cNvSpPr>
          <p:nvPr>
            <p:ph type="sldImg"/>
          </p:nvPr>
        </p:nvSpPr>
        <p:spPr/>
      </p:sp>
    </p:spTree>
    <p:extLst>
      <p:ext uri="{BB962C8B-B14F-4D97-AF65-F5344CB8AC3E}">
        <p14:creationId xmlns:p14="http://schemas.microsoft.com/office/powerpoint/2010/main" val="337901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50B72F0D-0CA5-E6EE-1BC6-0EFA68F2B7FF}"/>
              </a:ext>
            </a:extLst>
          </p:cNvPr>
          <p:cNvSpPr>
            <a:spLocks noGrp="1" noRot="1" noChangeAspect="1"/>
          </p:cNvSpPr>
          <p:nvPr>
            <p:ph type="sldImg"/>
          </p:nvPr>
        </p:nvSpPr>
        <p:spPr/>
      </p:sp>
    </p:spTree>
    <p:extLst>
      <p:ext uri="{BB962C8B-B14F-4D97-AF65-F5344CB8AC3E}">
        <p14:creationId xmlns:p14="http://schemas.microsoft.com/office/powerpoint/2010/main" val="3081142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D9DB1B-C69D-F74A-E302-2B959C6848E1}"/>
              </a:ext>
            </a:extLst>
          </p:cNvPr>
          <p:cNvSpPr>
            <a:spLocks noGrp="1" noRot="1" noChangeAspect="1"/>
          </p:cNvSpPr>
          <p:nvPr>
            <p:ph type="sldImg"/>
          </p:nvPr>
        </p:nvSpPr>
        <p:spPr/>
      </p:sp>
    </p:spTree>
    <p:extLst>
      <p:ext uri="{BB962C8B-B14F-4D97-AF65-F5344CB8AC3E}">
        <p14:creationId xmlns:p14="http://schemas.microsoft.com/office/powerpoint/2010/main" val="2494225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2F5B0A0-2A29-6DFE-0B21-E43D58F28E48}"/>
              </a:ext>
            </a:extLst>
          </p:cNvPr>
          <p:cNvSpPr>
            <a:spLocks noGrp="1" noRot="1" noChangeAspect="1"/>
          </p:cNvSpPr>
          <p:nvPr>
            <p:ph type="sldImg"/>
          </p:nvPr>
        </p:nvSpPr>
        <p:spPr/>
      </p:sp>
    </p:spTree>
    <p:extLst>
      <p:ext uri="{BB962C8B-B14F-4D97-AF65-F5344CB8AC3E}">
        <p14:creationId xmlns:p14="http://schemas.microsoft.com/office/powerpoint/2010/main" val="3497130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8842C278-3B8F-EB4A-59C1-82A7003FEC7C}"/>
              </a:ext>
            </a:extLst>
          </p:cNvPr>
          <p:cNvSpPr>
            <a:spLocks noGrp="1" noRot="1" noChangeAspect="1"/>
          </p:cNvSpPr>
          <p:nvPr>
            <p:ph type="sldImg"/>
          </p:nvPr>
        </p:nvSpPr>
        <p:spPr/>
      </p:sp>
    </p:spTree>
    <p:extLst>
      <p:ext uri="{BB962C8B-B14F-4D97-AF65-F5344CB8AC3E}">
        <p14:creationId xmlns:p14="http://schemas.microsoft.com/office/powerpoint/2010/main" val="1381748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8513DE53-298B-94B0-6D0A-FD101B7200EE}"/>
              </a:ext>
            </a:extLst>
          </p:cNvPr>
          <p:cNvSpPr>
            <a:spLocks noGrp="1" noRot="1" noChangeAspect="1"/>
          </p:cNvSpPr>
          <p:nvPr>
            <p:ph type="sldImg"/>
          </p:nvPr>
        </p:nvSpPr>
        <p:spPr/>
      </p:sp>
    </p:spTree>
    <p:extLst>
      <p:ext uri="{BB962C8B-B14F-4D97-AF65-F5344CB8AC3E}">
        <p14:creationId xmlns:p14="http://schemas.microsoft.com/office/powerpoint/2010/main" val="309352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5EFB101A-CD21-22BB-02FC-E9D98DB3693B}"/>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F8089F0F-1537-89DF-A8B8-2ADCAD745FFC}"/>
              </a:ext>
            </a:extLst>
          </p:cNvPr>
          <p:cNvSpPr>
            <a:spLocks noGrp="1" noRot="1" noChangeAspect="1"/>
          </p:cNvSpPr>
          <p:nvPr>
            <p:ph type="sldImg"/>
          </p:nvPr>
        </p:nvSpPr>
        <p:spPr/>
      </p:sp>
    </p:spTree>
    <p:extLst>
      <p:ext uri="{BB962C8B-B14F-4D97-AF65-F5344CB8AC3E}">
        <p14:creationId xmlns:p14="http://schemas.microsoft.com/office/powerpoint/2010/main" val="2355447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A5B43BD7-F329-D2B9-1DF4-AD3F29FC42CA}"/>
              </a:ext>
            </a:extLst>
          </p:cNvPr>
          <p:cNvSpPr>
            <a:spLocks noGrp="1" noRot="1" noChangeAspect="1"/>
          </p:cNvSpPr>
          <p:nvPr>
            <p:ph type="sldImg"/>
          </p:nvPr>
        </p:nvSpPr>
        <p:spPr/>
      </p:sp>
    </p:spTree>
    <p:extLst>
      <p:ext uri="{BB962C8B-B14F-4D97-AF65-F5344CB8AC3E}">
        <p14:creationId xmlns:p14="http://schemas.microsoft.com/office/powerpoint/2010/main" val="72836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E65AA23B-9BC6-52E2-577E-1052291C8033}"/>
              </a:ext>
            </a:extLst>
          </p:cNvPr>
          <p:cNvSpPr>
            <a:spLocks noGrp="1" noRot="1" noChangeAspect="1"/>
          </p:cNvSpPr>
          <p:nvPr>
            <p:ph type="sldImg"/>
          </p:nvPr>
        </p:nvSpPr>
        <p:spPr/>
      </p:sp>
    </p:spTree>
    <p:extLst>
      <p:ext uri="{BB962C8B-B14F-4D97-AF65-F5344CB8AC3E}">
        <p14:creationId xmlns:p14="http://schemas.microsoft.com/office/powerpoint/2010/main" val="1444628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E13838E5-1560-2499-78F5-46619E0D76DF}"/>
              </a:ext>
            </a:extLst>
          </p:cNvPr>
          <p:cNvSpPr>
            <a:spLocks noGrp="1" noRot="1" noChangeAspect="1"/>
          </p:cNvSpPr>
          <p:nvPr>
            <p:ph type="sldImg"/>
          </p:nvPr>
        </p:nvSpPr>
        <p:spPr/>
      </p:sp>
    </p:spTree>
    <p:extLst>
      <p:ext uri="{BB962C8B-B14F-4D97-AF65-F5344CB8AC3E}">
        <p14:creationId xmlns:p14="http://schemas.microsoft.com/office/powerpoint/2010/main" val="262503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E61F4F55-0AB5-EB67-49B8-4798806A0553}"/>
              </a:ext>
            </a:extLst>
          </p:cNvPr>
          <p:cNvSpPr>
            <a:spLocks noGrp="1" noRot="1" noChangeAspect="1"/>
          </p:cNvSpPr>
          <p:nvPr>
            <p:ph type="sldImg"/>
          </p:nvPr>
        </p:nvSpPr>
        <p:spPr/>
      </p:sp>
    </p:spTree>
    <p:extLst>
      <p:ext uri="{BB962C8B-B14F-4D97-AF65-F5344CB8AC3E}">
        <p14:creationId xmlns:p14="http://schemas.microsoft.com/office/powerpoint/2010/main" val="649799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4B2634C-D645-F41B-F7C2-4F34934A7378}"/>
              </a:ext>
            </a:extLst>
          </p:cNvPr>
          <p:cNvSpPr>
            <a:spLocks noGrp="1" noRot="1" noChangeAspect="1"/>
          </p:cNvSpPr>
          <p:nvPr>
            <p:ph type="sldImg"/>
          </p:nvPr>
        </p:nvSpPr>
        <p:spPr/>
      </p:sp>
    </p:spTree>
    <p:extLst>
      <p:ext uri="{BB962C8B-B14F-4D97-AF65-F5344CB8AC3E}">
        <p14:creationId xmlns:p14="http://schemas.microsoft.com/office/powerpoint/2010/main" val="2058377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2AD50BC-3521-27C1-94C0-2055D4AF260F}"/>
              </a:ext>
            </a:extLst>
          </p:cNvPr>
          <p:cNvSpPr>
            <a:spLocks noGrp="1" noRot="1" noChangeAspect="1"/>
          </p:cNvSpPr>
          <p:nvPr>
            <p:ph type="sldImg"/>
          </p:nvPr>
        </p:nvSpPr>
        <p:spPr/>
      </p:sp>
    </p:spTree>
    <p:extLst>
      <p:ext uri="{BB962C8B-B14F-4D97-AF65-F5344CB8AC3E}">
        <p14:creationId xmlns:p14="http://schemas.microsoft.com/office/powerpoint/2010/main" val="2485620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6A9DA724-8BD1-7536-C459-36C78E00719B}"/>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CF90A05C-6E23-6F45-FEEB-110A1D1155D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1CA32C3-6F10-9A8E-404A-E3DBB0F89DFA}"/>
              </a:ext>
            </a:extLst>
          </p:cNvPr>
          <p:cNvSpPr>
            <a:spLocks noGrp="1" noRot="1" noChangeAspect="1"/>
          </p:cNvSpPr>
          <p:nvPr>
            <p:ph type="sldImg"/>
          </p:nvPr>
        </p:nvSpPr>
        <p:spPr/>
      </p:sp>
    </p:spTree>
    <p:extLst>
      <p:ext uri="{BB962C8B-B14F-4D97-AF65-F5344CB8AC3E}">
        <p14:creationId xmlns:p14="http://schemas.microsoft.com/office/powerpoint/2010/main" val="400464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78FBDBC-3372-B01D-3F1E-D712BE6071E8}"/>
              </a:ext>
            </a:extLst>
          </p:cNvPr>
          <p:cNvSpPr>
            <a:spLocks noGrp="1" noRot="1" noChangeAspect="1"/>
          </p:cNvSpPr>
          <p:nvPr>
            <p:ph type="sldImg"/>
          </p:nvPr>
        </p:nvSpPr>
        <p:spPr/>
      </p:sp>
    </p:spTree>
    <p:extLst>
      <p:ext uri="{BB962C8B-B14F-4D97-AF65-F5344CB8AC3E}">
        <p14:creationId xmlns:p14="http://schemas.microsoft.com/office/powerpoint/2010/main" val="112669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20E46456-4F0B-C08D-DBB1-9A5A00351A99}"/>
              </a:ext>
            </a:extLst>
          </p:cNvPr>
          <p:cNvSpPr>
            <a:spLocks noGrp="1" noRot="1" noChangeAspect="1"/>
          </p:cNvSpPr>
          <p:nvPr>
            <p:ph type="sldImg"/>
          </p:nvPr>
        </p:nvSpPr>
        <p:spPr/>
      </p:sp>
    </p:spTree>
    <p:extLst>
      <p:ext uri="{BB962C8B-B14F-4D97-AF65-F5344CB8AC3E}">
        <p14:creationId xmlns:p14="http://schemas.microsoft.com/office/powerpoint/2010/main" val="176181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78A338DF-D676-EAB8-AD8D-EB74488465FF}"/>
              </a:ext>
            </a:extLst>
          </p:cNvPr>
          <p:cNvSpPr>
            <a:spLocks noGrp="1" noRot="1" noChangeAspect="1"/>
          </p:cNvSpPr>
          <p:nvPr>
            <p:ph type="sldImg"/>
          </p:nvPr>
        </p:nvSpPr>
        <p:spPr/>
      </p:sp>
    </p:spTree>
    <p:extLst>
      <p:ext uri="{BB962C8B-B14F-4D97-AF65-F5344CB8AC3E}">
        <p14:creationId xmlns:p14="http://schemas.microsoft.com/office/powerpoint/2010/main" val="379854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902917B9-4A0A-C362-FB32-9B00AA2CBDEF}"/>
              </a:ext>
            </a:extLst>
          </p:cNvPr>
          <p:cNvSpPr>
            <a:spLocks noGrp="1" noRot="1" noChangeAspect="1"/>
          </p:cNvSpPr>
          <p:nvPr>
            <p:ph type="sldImg"/>
          </p:nvPr>
        </p:nvSpPr>
        <p:spPr/>
      </p:sp>
    </p:spTree>
    <p:extLst>
      <p:ext uri="{BB962C8B-B14F-4D97-AF65-F5344CB8AC3E}">
        <p14:creationId xmlns:p14="http://schemas.microsoft.com/office/powerpoint/2010/main" val="110680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FE50C410-F919-A59B-1CC5-79E97F451A9D}"/>
              </a:ext>
            </a:extLst>
          </p:cNvPr>
          <p:cNvSpPr>
            <a:spLocks noGrp="1" noRot="1" noChangeAspect="1"/>
          </p:cNvSpPr>
          <p:nvPr>
            <p:ph type="sldImg"/>
          </p:nvPr>
        </p:nvSpPr>
        <p:spPr/>
      </p:sp>
    </p:spTree>
    <p:extLst>
      <p:ext uri="{BB962C8B-B14F-4D97-AF65-F5344CB8AC3E}">
        <p14:creationId xmlns:p14="http://schemas.microsoft.com/office/powerpoint/2010/main" val="3077465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39.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2.bin"/><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3.bin"/><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4.bin"/><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5.bin"/><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6.bin"/><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7.bin"/><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3.xml"/><Relationship Id="rId7" Type="http://schemas.openxmlformats.org/officeDocument/2006/relationships/oleObject" Target="../embeddings/oleObject28.bin"/><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29.bin"/><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60.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7.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3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7.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28409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浸水ナビを使って</a:t>
            </a: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水害シミュレーションを</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見てみよう</a:t>
            </a:r>
          </a:p>
        </p:txBody>
      </p:sp>
    </p:spTree>
    <p:extLst>
      <p:ext uri="{BB962C8B-B14F-4D97-AF65-F5344CB8AC3E}">
        <p14:creationId xmlns:p14="http://schemas.microsoft.com/office/powerpoint/2010/main" val="276307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CA0AF8-A9C6-F952-0D4B-4FDF24BDCD6E}"/>
              </a:ext>
            </a:extLst>
          </p:cNvPr>
          <p:cNvPicPr>
            <a:picLocks noChangeAspect="1"/>
          </p:cNvPicPr>
          <p:nvPr/>
        </p:nvPicPr>
        <p:blipFill>
          <a:blip r:embed="rId4"/>
          <a:stretch>
            <a:fillRect/>
          </a:stretch>
        </p:blipFill>
        <p:spPr>
          <a:xfrm>
            <a:off x="5438478" y="2397413"/>
            <a:ext cx="2462997" cy="4352921"/>
          </a:xfrm>
          <a:prstGeom prst="rect">
            <a:avLst/>
          </a:prstGeom>
        </p:spPr>
      </p:pic>
      <p:pic>
        <p:nvPicPr>
          <p:cNvPr id="24" name="図 23">
            <a:extLst>
              <a:ext uri="{FF2B5EF4-FFF2-40B4-BE49-F238E27FC236}">
                <a16:creationId xmlns:a16="http://schemas.microsoft.com/office/drawing/2014/main" id="{BC34BCAC-253E-7CC7-4946-53B12F02DFD7}"/>
              </a:ext>
            </a:extLst>
          </p:cNvPr>
          <p:cNvPicPr>
            <a:picLocks noChangeAspect="1"/>
          </p:cNvPicPr>
          <p:nvPr/>
        </p:nvPicPr>
        <p:blipFill>
          <a:blip r:embed="rId5"/>
          <a:stretch>
            <a:fillRect/>
          </a:stretch>
        </p:blipFill>
        <p:spPr>
          <a:xfrm>
            <a:off x="1242525"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A66A46F6-CE92-7FCB-0495-820E433D18A8}"/>
              </a:ext>
            </a:extLst>
          </p:cNvPr>
          <p:cNvSpPr/>
          <p:nvPr/>
        </p:nvSpPr>
        <p:spPr>
          <a:xfrm>
            <a:off x="1937677" y="6183334"/>
            <a:ext cx="443824" cy="46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F8EA3A46-9C6F-9DAA-23B3-71EF7CD06361}"/>
              </a:ext>
            </a:extLst>
          </p:cNvPr>
          <p:cNvPicPr>
            <a:picLocks noChangeAspect="1"/>
          </p:cNvPicPr>
          <p:nvPr/>
        </p:nvPicPr>
        <p:blipFill>
          <a:blip r:embed="rId8"/>
          <a:srcRect l="4277" t="4303" r="5920" b="5894"/>
          <a:stretch>
            <a:fillRect/>
          </a:stretch>
        </p:blipFill>
        <p:spPr>
          <a:xfrm>
            <a:off x="2321341" y="1547673"/>
            <a:ext cx="396000" cy="396000"/>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29" name="四角形: 角を丸くする 28">
            <a:extLst>
              <a:ext uri="{FF2B5EF4-FFF2-40B4-BE49-F238E27FC236}">
                <a16:creationId xmlns:a16="http://schemas.microsoft.com/office/drawing/2014/main" id="{F67F56C2-3D70-DB24-AD70-375EC907EB82}"/>
              </a:ext>
            </a:extLst>
          </p:cNvPr>
          <p:cNvSpPr/>
          <p:nvPr/>
        </p:nvSpPr>
        <p:spPr>
          <a:xfrm>
            <a:off x="5522281" y="6069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205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43094014-CCBA-BE1D-0AB9-7B5DD1378C08}"/>
              </a:ext>
            </a:extLst>
          </p:cNvPr>
          <p:cNvPicPr>
            <a:picLocks noChangeAspect="1"/>
          </p:cNvPicPr>
          <p:nvPr/>
        </p:nvPicPr>
        <p:blipFill>
          <a:blip r:embed="rId4"/>
          <a:stretch>
            <a:fillRect/>
          </a:stretch>
        </p:blipFill>
        <p:spPr>
          <a:xfrm>
            <a:off x="5461923" y="2402146"/>
            <a:ext cx="2438788" cy="4335262"/>
          </a:xfrm>
          <a:prstGeom prst="rect">
            <a:avLst/>
          </a:prstGeom>
          <a:ln>
            <a:solidFill>
              <a:schemeClr val="tx1"/>
            </a:solidFill>
          </a:ln>
        </p:spPr>
      </p:pic>
      <p:pic>
        <p:nvPicPr>
          <p:cNvPr id="24" name="図 23">
            <a:extLst>
              <a:ext uri="{FF2B5EF4-FFF2-40B4-BE49-F238E27FC236}">
                <a16:creationId xmlns:a16="http://schemas.microsoft.com/office/drawing/2014/main" id="{56BA39EF-0F03-96EB-6974-502D8B09F214}"/>
              </a:ext>
            </a:extLst>
          </p:cNvPr>
          <p:cNvPicPr>
            <a:picLocks noChangeAspect="1"/>
          </p:cNvPicPr>
          <p:nvPr/>
        </p:nvPicPr>
        <p:blipFill>
          <a:blip r:embed="rId4"/>
          <a:stretch>
            <a:fillRect/>
          </a:stretch>
        </p:blipFill>
        <p:spPr>
          <a:xfrm>
            <a:off x="1242526" y="2402146"/>
            <a:ext cx="2432703" cy="432444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検索ボックスを押して</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158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5" name="四角形: 角を丸くする 24">
            <a:extLst>
              <a:ext uri="{FF2B5EF4-FFF2-40B4-BE49-F238E27FC236}">
                <a16:creationId xmlns:a16="http://schemas.microsoft.com/office/drawing/2014/main" id="{283D74D2-E5C1-AD58-39B1-0A735700EEC8}"/>
              </a:ext>
            </a:extLst>
          </p:cNvPr>
          <p:cNvSpPr/>
          <p:nvPr/>
        </p:nvSpPr>
        <p:spPr>
          <a:xfrm>
            <a:off x="1313308" y="466701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A6943F1E-B4D0-4472-D0CA-A2CBFCBA42F0}"/>
              </a:ext>
            </a:extLst>
          </p:cNvPr>
          <p:cNvSpPr/>
          <p:nvPr/>
        </p:nvSpPr>
        <p:spPr>
          <a:xfrm>
            <a:off x="7344923" y="5945497"/>
            <a:ext cx="611187" cy="86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473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04B9516-5D21-EE31-F814-82DC23CEB1DF}"/>
              </a:ext>
            </a:extLst>
          </p:cNvPr>
          <p:cNvPicPr>
            <a:picLocks noChangeAspect="1"/>
          </p:cNvPicPr>
          <p:nvPr/>
        </p:nvPicPr>
        <p:blipFill>
          <a:blip r:embed="rId4"/>
          <a:stretch>
            <a:fillRect/>
          </a:stretch>
        </p:blipFill>
        <p:spPr>
          <a:xfrm>
            <a:off x="5449699" y="2406592"/>
            <a:ext cx="2428786" cy="4317483"/>
          </a:xfrm>
          <a:prstGeom prst="rect">
            <a:avLst/>
          </a:prstGeom>
          <a:ln>
            <a:solidFill>
              <a:schemeClr val="tx1"/>
            </a:solidFill>
          </a:ln>
        </p:spPr>
      </p:pic>
      <p:pic>
        <p:nvPicPr>
          <p:cNvPr id="24" name="図 23">
            <a:extLst>
              <a:ext uri="{FF2B5EF4-FFF2-40B4-BE49-F238E27FC236}">
                <a16:creationId xmlns:a16="http://schemas.microsoft.com/office/drawing/2014/main" id="{1133F580-B7DE-BCDF-E472-F3DFD1CE9E46}"/>
              </a:ext>
            </a:extLst>
          </p:cNvPr>
          <p:cNvPicPr>
            <a:picLocks noChangeAspect="1"/>
          </p:cNvPicPr>
          <p:nvPr/>
        </p:nvPicPr>
        <p:blipFill>
          <a:blip r:embed="rId5"/>
          <a:stretch>
            <a:fillRect/>
          </a:stretch>
        </p:blipFill>
        <p:spPr>
          <a:xfrm>
            <a:off x="1242526" y="2406592"/>
            <a:ext cx="2428785"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浸水ナビのサイトが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9349CF94-DB24-09B0-8579-2EC253B18F92}"/>
              </a:ext>
            </a:extLst>
          </p:cNvPr>
          <p:cNvSpPr/>
          <p:nvPr/>
        </p:nvSpPr>
        <p:spPr>
          <a:xfrm>
            <a:off x="1310147" y="3807541"/>
            <a:ext cx="2291137" cy="1169812"/>
          </a:xfrm>
          <a:prstGeom prst="roundRect">
            <a:avLst>
              <a:gd name="adj" fmla="val 1058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616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スクリーンショットの画面&#10;&#10;自動的に生成された説明">
            <a:extLst>
              <a:ext uri="{FF2B5EF4-FFF2-40B4-BE49-F238E27FC236}">
                <a16:creationId xmlns:a16="http://schemas.microsoft.com/office/drawing/2014/main" id="{EA3FA077-7363-F952-8B0A-196CF0C713A5}"/>
              </a:ext>
            </a:extLst>
          </p:cNvPr>
          <p:cNvPicPr>
            <a:picLocks noChangeAspect="1"/>
          </p:cNvPicPr>
          <p:nvPr/>
        </p:nvPicPr>
        <p:blipFill>
          <a:blip r:embed="rId4"/>
          <a:stretch>
            <a:fillRect/>
          </a:stretch>
        </p:blipFill>
        <p:spPr>
          <a:xfrm>
            <a:off x="5722220" y="2348309"/>
            <a:ext cx="1993847" cy="4320002"/>
          </a:xfrm>
          <a:prstGeom prst="rect">
            <a:avLst/>
          </a:prstGeom>
          <a:ln>
            <a:solidFill>
              <a:schemeClr val="tx1"/>
            </a:solidFill>
          </a:ln>
        </p:spPr>
      </p:pic>
      <p:pic>
        <p:nvPicPr>
          <p:cNvPr id="27" name="図 26" descr="グラフィカル ユーザー インターフェイス, テキスト, アプリケーション&#10;&#10;自動的に生成された説明">
            <a:extLst>
              <a:ext uri="{FF2B5EF4-FFF2-40B4-BE49-F238E27FC236}">
                <a16:creationId xmlns:a16="http://schemas.microsoft.com/office/drawing/2014/main" id="{34286FAF-6C31-769D-0CA0-CAAEE7F31787}"/>
              </a:ext>
            </a:extLst>
          </p:cNvPr>
          <p:cNvPicPr>
            <a:picLocks noChangeAspect="1"/>
          </p:cNvPicPr>
          <p:nvPr/>
        </p:nvPicPr>
        <p:blipFill>
          <a:blip r:embed="rId5"/>
          <a:stretch>
            <a:fillRect/>
          </a:stretch>
        </p:blipFill>
        <p:spPr>
          <a:xfrm>
            <a:off x="1421498" y="2348309"/>
            <a:ext cx="2000281" cy="433394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53883"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25" name="Picture 2">
            <a:extLst>
              <a:ext uri="{FF2B5EF4-FFF2-40B4-BE49-F238E27FC236}">
                <a16:creationId xmlns:a16="http://schemas.microsoft.com/office/drawing/2014/main" id="{C6A12A19-1C2A-14B7-8B23-B92B53F39AD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
        <p:nvSpPr>
          <p:cNvPr id="28" name="四角形: 角を丸くする 27">
            <a:extLst>
              <a:ext uri="{FF2B5EF4-FFF2-40B4-BE49-F238E27FC236}">
                <a16:creationId xmlns:a16="http://schemas.microsoft.com/office/drawing/2014/main" id="{CB12A118-5FF9-57D1-226E-6FEC9C4CAEDE}"/>
              </a:ext>
            </a:extLst>
          </p:cNvPr>
          <p:cNvSpPr/>
          <p:nvPr/>
        </p:nvSpPr>
        <p:spPr>
          <a:xfrm>
            <a:off x="3043944"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9" name="Picture 6">
            <a:extLst>
              <a:ext uri="{FF2B5EF4-FFF2-40B4-BE49-F238E27FC236}">
                <a16:creationId xmlns:a16="http://schemas.microsoft.com/office/drawing/2014/main" id="{56E81E26-780D-BE31-9B95-8A11A43D68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58997" y="1556982"/>
            <a:ext cx="351637" cy="3516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四角形: 角を丸くする 31">
            <a:extLst>
              <a:ext uri="{FF2B5EF4-FFF2-40B4-BE49-F238E27FC236}">
                <a16:creationId xmlns:a16="http://schemas.microsoft.com/office/drawing/2014/main" id="{47E8247A-996D-7C65-151E-7BBA4EC36703}"/>
              </a:ext>
            </a:extLst>
          </p:cNvPr>
          <p:cNvSpPr/>
          <p:nvPr/>
        </p:nvSpPr>
        <p:spPr>
          <a:xfrm>
            <a:off x="6468950"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8281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57BCB1-8C2C-D19C-8A6F-2003630915FF}"/>
              </a:ext>
            </a:extLst>
          </p:cNvPr>
          <p:cNvPicPr>
            <a:picLocks noChangeAspect="1"/>
          </p:cNvPicPr>
          <p:nvPr/>
        </p:nvPicPr>
        <p:blipFill>
          <a:blip r:embed="rId4"/>
          <a:stretch>
            <a:fillRect/>
          </a:stretch>
        </p:blipFill>
        <p:spPr>
          <a:xfrm>
            <a:off x="5716784" y="2348311"/>
            <a:ext cx="2005272" cy="4320000"/>
          </a:xfrm>
          <a:prstGeom prst="rect">
            <a:avLst/>
          </a:prstGeom>
        </p:spPr>
      </p:pic>
      <p:pic>
        <p:nvPicPr>
          <p:cNvPr id="11" name="図 10">
            <a:extLst>
              <a:ext uri="{FF2B5EF4-FFF2-40B4-BE49-F238E27FC236}">
                <a16:creationId xmlns:a16="http://schemas.microsoft.com/office/drawing/2014/main" id="{2B2F2B75-537D-BB9D-0F7D-E19BC51B773B}"/>
              </a:ext>
            </a:extLst>
          </p:cNvPr>
          <p:cNvPicPr>
            <a:picLocks noChangeAspect="1"/>
          </p:cNvPicPr>
          <p:nvPr/>
        </p:nvPicPr>
        <p:blipFill>
          <a:blip r:embed="rId5"/>
          <a:stretch>
            <a:fillRect/>
          </a:stretch>
        </p:blipFill>
        <p:spPr>
          <a:xfrm>
            <a:off x="1412249" y="2347851"/>
            <a:ext cx="2002854"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B6CDF92-AC88-1049-FAC5-C448BBBDDB1F}"/>
              </a:ext>
            </a:extLst>
          </p:cNvPr>
          <p:cNvSpPr/>
          <p:nvPr/>
        </p:nvSpPr>
        <p:spPr>
          <a:xfrm>
            <a:off x="3043944" y="251915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42BE886A-8040-787B-BCDA-E332E5DF219D}"/>
              </a:ext>
            </a:extLst>
          </p:cNvPr>
          <p:cNvSpPr/>
          <p:nvPr/>
        </p:nvSpPr>
        <p:spPr>
          <a:xfrm>
            <a:off x="6266924" y="4190761"/>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BAF4E9D-8628-15DC-CF07-29036BFFFA61}"/>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pic>
        <p:nvPicPr>
          <p:cNvPr id="9" name="Picture 2">
            <a:extLst>
              <a:ext uri="{FF2B5EF4-FFF2-40B4-BE49-F238E27FC236}">
                <a16:creationId xmlns:a16="http://schemas.microsoft.com/office/drawing/2014/main" id="{DA5C42C7-D707-46A4-F6F1-45F87A53215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Tree>
    <p:extLst>
      <p:ext uri="{BB962C8B-B14F-4D97-AF65-F5344CB8AC3E}">
        <p14:creationId xmlns:p14="http://schemas.microsoft.com/office/powerpoint/2010/main" val="221465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737433F-EA11-02E6-1B67-4CF02593A6C7}"/>
              </a:ext>
            </a:extLst>
          </p:cNvPr>
          <p:cNvPicPr>
            <a:picLocks noChangeAspect="1"/>
          </p:cNvPicPr>
          <p:nvPr/>
        </p:nvPicPr>
        <p:blipFill>
          <a:blip r:embed="rId4"/>
          <a:stretch>
            <a:fillRect/>
          </a:stretch>
        </p:blipFill>
        <p:spPr>
          <a:xfrm>
            <a:off x="1417048" y="2337423"/>
            <a:ext cx="2017951" cy="4346825"/>
          </a:xfrm>
          <a:prstGeom prst="rect">
            <a:avLst/>
          </a:prstGeom>
        </p:spPr>
      </p:pic>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D7B2F104-59F7-12BF-A908-EEE30857A0DB}"/>
              </a:ext>
            </a:extLst>
          </p:cNvPr>
          <p:cNvPicPr>
            <a:picLocks noChangeAspect="1"/>
          </p:cNvPicPr>
          <p:nvPr/>
        </p:nvPicPr>
        <p:blipFill>
          <a:blip r:embed="rId5"/>
          <a:stretch>
            <a:fillRect/>
          </a:stretch>
        </p:blipFill>
        <p:spPr>
          <a:xfrm>
            <a:off x="5730973" y="2351899"/>
            <a:ext cx="1988583" cy="43085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浸水ナビをブックマークしましょう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4" y="1512998"/>
            <a:ext cx="199384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7" name="四角形: 角を丸くする 26">
            <a:extLst>
              <a:ext uri="{FF2B5EF4-FFF2-40B4-BE49-F238E27FC236}">
                <a16:creationId xmlns:a16="http://schemas.microsoft.com/office/drawing/2014/main" id="{22E5D461-F7E7-9245-1098-65383173F249}"/>
              </a:ext>
            </a:extLst>
          </p:cNvPr>
          <p:cNvSpPr/>
          <p:nvPr/>
        </p:nvSpPr>
        <p:spPr>
          <a:xfrm>
            <a:off x="1449253" y="3170749"/>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27583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B07EC-1AEE-5750-445B-5B58DB822B01}"/>
              </a:ext>
            </a:extLst>
          </p:cNvPr>
          <p:cNvPicPr>
            <a:picLocks noChangeAspect="1"/>
          </p:cNvPicPr>
          <p:nvPr/>
        </p:nvPicPr>
        <p:blipFill>
          <a:blip r:embed="rId4"/>
          <a:stretch>
            <a:fillRect/>
          </a:stretch>
        </p:blipFill>
        <p:spPr>
          <a:xfrm>
            <a:off x="5435833" y="2392851"/>
            <a:ext cx="2450804" cy="4346825"/>
          </a:xfrm>
          <a:prstGeom prst="rect">
            <a:avLst/>
          </a:prstGeom>
        </p:spPr>
      </p:pic>
      <p:pic>
        <p:nvPicPr>
          <p:cNvPr id="25" name="図 24">
            <a:extLst>
              <a:ext uri="{FF2B5EF4-FFF2-40B4-BE49-F238E27FC236}">
                <a16:creationId xmlns:a16="http://schemas.microsoft.com/office/drawing/2014/main" id="{D098ABF4-DB8D-E8B9-F5E7-80F4A9EAD158}"/>
              </a:ext>
            </a:extLst>
          </p:cNvPr>
          <p:cNvPicPr>
            <a:picLocks noChangeAspect="1"/>
          </p:cNvPicPr>
          <p:nvPr/>
        </p:nvPicPr>
        <p:blipFill>
          <a:blip r:embed="rId5"/>
          <a:stretch>
            <a:fillRect/>
          </a:stretch>
        </p:blipFill>
        <p:spPr>
          <a:xfrm>
            <a:off x="1242526" y="2406591"/>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28" name="四角形: 角を丸くする 27">
            <a:extLst>
              <a:ext uri="{FF2B5EF4-FFF2-40B4-BE49-F238E27FC236}">
                <a16:creationId xmlns:a16="http://schemas.microsoft.com/office/drawing/2014/main" id="{7A53B3A2-BC0C-E072-4845-A229556AF6A5}"/>
              </a:ext>
            </a:extLst>
          </p:cNvPr>
          <p:cNvSpPr/>
          <p:nvPr/>
        </p:nvSpPr>
        <p:spPr>
          <a:xfrm>
            <a:off x="2235006" y="639810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2244983-6B65-5403-3B33-90BBE746D28F}"/>
              </a:ext>
            </a:extLst>
          </p:cNvPr>
          <p:cNvSpPr/>
          <p:nvPr/>
        </p:nvSpPr>
        <p:spPr>
          <a:xfrm>
            <a:off x="5515667" y="491147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86955BB4-9273-5CC6-E6B7-801FAC6DC535}"/>
              </a:ext>
            </a:extLst>
          </p:cNvPr>
          <p:cNvPicPr>
            <a:picLocks noChangeAspect="1"/>
          </p:cNvPicPr>
          <p:nvPr/>
        </p:nvPicPr>
        <p:blipFill rotWithShape="1">
          <a:blip r:embed="rId5"/>
          <a:srcRect l="46038" t="94039" r="46414" b="581"/>
          <a:stretch/>
        </p:blipFill>
        <p:spPr>
          <a:xfrm>
            <a:off x="2729870" y="1569648"/>
            <a:ext cx="284087" cy="360000"/>
          </a:xfrm>
          <a:prstGeom prst="rect">
            <a:avLst/>
          </a:prstGeom>
          <a:ln>
            <a:noFill/>
          </a:ln>
        </p:spPr>
      </p:pic>
    </p:spTree>
    <p:extLst>
      <p:ext uri="{BB962C8B-B14F-4D97-AF65-F5344CB8AC3E}">
        <p14:creationId xmlns:p14="http://schemas.microsoft.com/office/powerpoint/2010/main" val="29439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9CDDF3A9-0F7B-0461-8853-4CD8B8EB693F}"/>
              </a:ext>
            </a:extLst>
          </p:cNvPr>
          <p:cNvPicPr>
            <a:picLocks noChangeAspect="1"/>
          </p:cNvPicPr>
          <p:nvPr/>
        </p:nvPicPr>
        <p:blipFill>
          <a:blip r:embed="rId4"/>
          <a:stretch>
            <a:fillRect/>
          </a:stretch>
        </p:blipFill>
        <p:spPr>
          <a:xfrm>
            <a:off x="3357607" y="2405954"/>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17" name="テキスト ボックス 16">
            <a:extLst>
              <a:ext uri="{FF2B5EF4-FFF2-40B4-BE49-F238E27FC236}">
                <a16:creationId xmlns:a16="http://schemas.microsoft.com/office/drawing/2014/main" id="{2E365AC4-504D-A0F6-1E5F-9D50804A9A3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2" name="四角形: 角を丸くする 21">
            <a:extLst>
              <a:ext uri="{FF2B5EF4-FFF2-40B4-BE49-F238E27FC236}">
                <a16:creationId xmlns:a16="http://schemas.microsoft.com/office/drawing/2014/main" id="{E1B2C719-88E3-8113-E7B1-97F18F1D6B3A}"/>
              </a:ext>
            </a:extLst>
          </p:cNvPr>
          <p:cNvSpPr/>
          <p:nvPr/>
        </p:nvSpPr>
        <p:spPr>
          <a:xfrm>
            <a:off x="5331889" y="2677460"/>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7405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EEC1B63-1C50-443B-F416-3F657306E3DE}"/>
              </a:ext>
            </a:extLst>
          </p:cNvPr>
          <p:cNvPicPr>
            <a:picLocks noChangeAspect="1"/>
          </p:cNvPicPr>
          <p:nvPr/>
        </p:nvPicPr>
        <p:blipFill>
          <a:blip r:embed="rId4"/>
          <a:stretch>
            <a:fillRect/>
          </a:stretch>
        </p:blipFill>
        <p:spPr>
          <a:xfrm>
            <a:off x="5452634" y="2393163"/>
            <a:ext cx="2450804" cy="4346825"/>
          </a:xfrm>
          <a:prstGeom prst="rect">
            <a:avLst/>
          </a:prstGeom>
        </p:spPr>
      </p:pic>
      <p:pic>
        <p:nvPicPr>
          <p:cNvPr id="4" name="図 3">
            <a:extLst>
              <a:ext uri="{FF2B5EF4-FFF2-40B4-BE49-F238E27FC236}">
                <a16:creationId xmlns:a16="http://schemas.microsoft.com/office/drawing/2014/main" id="{F954BDA6-279E-EA2E-2E7E-58378F8974DB}"/>
              </a:ext>
            </a:extLst>
          </p:cNvPr>
          <p:cNvPicPr>
            <a:picLocks noChangeAspect="1"/>
          </p:cNvPicPr>
          <p:nvPr/>
        </p:nvPicPr>
        <p:blipFill>
          <a:blip r:embed="rId5"/>
          <a:stretch>
            <a:fillRect/>
          </a:stretch>
        </p:blipFill>
        <p:spPr>
          <a:xfrm>
            <a:off x="1224008" y="2403796"/>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
        <p:nvSpPr>
          <p:cNvPr id="28" name="四角形: 角を丸くする 27">
            <a:extLst>
              <a:ext uri="{FF2B5EF4-FFF2-40B4-BE49-F238E27FC236}">
                <a16:creationId xmlns:a16="http://schemas.microsoft.com/office/drawing/2014/main" id="{067383A0-CC54-0EE4-8D94-8B7C0106C0D8}"/>
              </a:ext>
            </a:extLst>
          </p:cNvPr>
          <p:cNvSpPr/>
          <p:nvPr/>
        </p:nvSpPr>
        <p:spPr>
          <a:xfrm>
            <a:off x="2738985" y="641231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952AF6F-0181-CBAC-2193-49F68F6AC5D3}"/>
              </a:ext>
            </a:extLst>
          </p:cNvPr>
          <p:cNvSpPr/>
          <p:nvPr/>
        </p:nvSpPr>
        <p:spPr>
          <a:xfrm>
            <a:off x="5490470" y="591069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7338558F-199F-0F97-8FC8-49BB36822B98}"/>
              </a:ext>
            </a:extLst>
          </p:cNvPr>
          <p:cNvPicPr>
            <a:picLocks noChangeAspect="1"/>
          </p:cNvPicPr>
          <p:nvPr/>
        </p:nvPicPr>
        <p:blipFill rotWithShape="1">
          <a:blip r:embed="rId8"/>
          <a:srcRect l="66437" t="94642" r="24865" b="1337"/>
          <a:stretch/>
        </p:blipFill>
        <p:spPr>
          <a:xfrm>
            <a:off x="2698097" y="1622164"/>
            <a:ext cx="262800" cy="216000"/>
          </a:xfrm>
          <a:prstGeom prst="rect">
            <a:avLst/>
          </a:prstGeom>
          <a:ln>
            <a:noFill/>
          </a:ln>
        </p:spPr>
      </p:pic>
    </p:spTree>
    <p:extLst>
      <p:ext uri="{BB962C8B-B14F-4D97-AF65-F5344CB8AC3E}">
        <p14:creationId xmlns:p14="http://schemas.microsoft.com/office/powerpoint/2010/main" val="366827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233D1860-EA4F-3AC4-B0C5-28BEC2FCE468}"/>
              </a:ext>
            </a:extLst>
          </p:cNvPr>
          <p:cNvPicPr>
            <a:picLocks noChangeAspect="1"/>
          </p:cNvPicPr>
          <p:nvPr/>
        </p:nvPicPr>
        <p:blipFill>
          <a:blip r:embed="rId4"/>
          <a:stretch>
            <a:fillRect/>
          </a:stretch>
        </p:blipFill>
        <p:spPr>
          <a:xfrm>
            <a:off x="3357607" y="2411991"/>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
        <p:nvSpPr>
          <p:cNvPr id="17" name="テキスト ボックス 16">
            <a:extLst>
              <a:ext uri="{FF2B5EF4-FFF2-40B4-BE49-F238E27FC236}">
                <a16:creationId xmlns:a16="http://schemas.microsoft.com/office/drawing/2014/main" id="{2E365AC4-504D-A0F6-1E5F-9D50804A9A3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82024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１．浸水ナビを知りましょう</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7208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浸水ナビをブックマークしましょう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……………………P18</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7208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71043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２．浸水ナビの準備をしましょう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136978"/>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浸水シミュレーションの条件</a:t>
            </a:r>
            <a:r>
              <a:rPr lang="en-US" altLang="ja-JP" dirty="0">
                <a:ln w="0"/>
                <a:solidFill>
                  <a:prstClr val="black"/>
                </a:solidFill>
                <a:latin typeface="BIZ UDPゴシック" panose="020B0400000000000000" pitchFamily="50" charset="-128"/>
                <a:ea typeface="BIZ UDPゴシック" panose="020B0400000000000000" pitchFamily="50" charset="-128"/>
              </a:rPr>
              <a:t>…………………………………P24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想定破堤点を調べよう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………………………………………P25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浸水想定を調べよう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…………………………………………P28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河川の水位情報を調べよう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…………………………………P32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………………………………………………P33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…………………………………………………P34</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136978"/>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3-F</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6860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３．浸水シミュレーションを活用しましょう　 </a:t>
            </a:r>
          </a:p>
        </p:txBody>
      </p:sp>
    </p:spTree>
    <p:extLst>
      <p:ext uri="{BB962C8B-B14F-4D97-AF65-F5344CB8AC3E}">
        <p14:creationId xmlns:p14="http://schemas.microsoft.com/office/powerpoint/2010/main" val="298652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スクリーンショットの画面&#10;&#10;自動的に生成された説明">
            <a:extLst>
              <a:ext uri="{FF2B5EF4-FFF2-40B4-BE49-F238E27FC236}">
                <a16:creationId xmlns:a16="http://schemas.microsoft.com/office/drawing/2014/main" id="{B5DD1B51-8601-7961-FF4E-4E18C7D297BE}"/>
              </a:ext>
            </a:extLst>
          </p:cNvPr>
          <p:cNvPicPr>
            <a:picLocks noChangeAspect="1"/>
          </p:cNvPicPr>
          <p:nvPr/>
        </p:nvPicPr>
        <p:blipFill>
          <a:blip r:embed="rId4"/>
          <a:stretch>
            <a:fillRect/>
          </a:stretch>
        </p:blipFill>
        <p:spPr>
          <a:xfrm>
            <a:off x="5716330" y="2348308"/>
            <a:ext cx="1993847" cy="4320003"/>
          </a:xfrm>
          <a:prstGeom prst="rect">
            <a:avLst/>
          </a:prstGeom>
          <a:ln>
            <a:solidFill>
              <a:schemeClr val="tx1"/>
            </a:solidFill>
          </a:ln>
        </p:spPr>
      </p:pic>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980D52E4-1171-353D-6CDE-3A777723A062}"/>
              </a:ext>
            </a:extLst>
          </p:cNvPr>
          <p:cNvPicPr>
            <a:picLocks noChangeAspect="1"/>
          </p:cNvPicPr>
          <p:nvPr/>
        </p:nvPicPr>
        <p:blipFill>
          <a:blip r:embed="rId5"/>
          <a:stretch>
            <a:fillRect/>
          </a:stretch>
        </p:blipFill>
        <p:spPr>
          <a:xfrm>
            <a:off x="1427931" y="2348308"/>
            <a:ext cx="1993847" cy="43200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5004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30" name="四角形: 角を丸くする 29">
            <a:extLst>
              <a:ext uri="{FF2B5EF4-FFF2-40B4-BE49-F238E27FC236}">
                <a16:creationId xmlns:a16="http://schemas.microsoft.com/office/drawing/2014/main" id="{E0FAC12E-B285-C661-7DF9-0F4AB2948ACB}"/>
              </a:ext>
            </a:extLst>
          </p:cNvPr>
          <p:cNvSpPr/>
          <p:nvPr/>
        </p:nvSpPr>
        <p:spPr>
          <a:xfrm>
            <a:off x="3065785" y="2520797"/>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D72AF66A-BECF-06E6-9860-3539DEF50B8F}"/>
              </a:ext>
            </a:extLst>
          </p:cNvPr>
          <p:cNvSpPr/>
          <p:nvPr/>
        </p:nvSpPr>
        <p:spPr>
          <a:xfrm>
            <a:off x="6004486" y="5062613"/>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616C576-A0C7-BAFD-229D-FF8E8EE19667}"/>
              </a:ext>
            </a:extLst>
          </p:cNvPr>
          <p:cNvSpPr txBox="1"/>
          <p:nvPr/>
        </p:nvSpPr>
        <p:spPr>
          <a:xfrm>
            <a:off x="1427933" y="1512998"/>
            <a:ext cx="26228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　 　を押します</a:t>
            </a:r>
          </a:p>
        </p:txBody>
      </p:sp>
      <p:pic>
        <p:nvPicPr>
          <p:cNvPr id="5" name="Picture 2">
            <a:extLst>
              <a:ext uri="{FF2B5EF4-FFF2-40B4-BE49-F238E27FC236}">
                <a16:creationId xmlns:a16="http://schemas.microsoft.com/office/drawing/2014/main" id="{F9D2CB30-52AE-BDD2-1105-906B0CAD5B4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90092" y="1926612"/>
            <a:ext cx="360532" cy="324000"/>
          </a:xfrm>
          <a:prstGeom prst="rect">
            <a:avLst/>
          </a:prstGeom>
          <a:solidFill>
            <a:schemeClr val="bg1"/>
          </a:solidFill>
          <a:ln>
            <a:noFill/>
          </a:ln>
        </p:spPr>
      </p:pic>
    </p:spTree>
    <p:extLst>
      <p:ext uri="{BB962C8B-B14F-4D97-AF65-F5344CB8AC3E}">
        <p14:creationId xmlns:p14="http://schemas.microsoft.com/office/powerpoint/2010/main" val="1624776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スクリーンショットの画面&#10;&#10;自動的に生成された説明">
            <a:extLst>
              <a:ext uri="{FF2B5EF4-FFF2-40B4-BE49-F238E27FC236}">
                <a16:creationId xmlns:a16="http://schemas.microsoft.com/office/drawing/2014/main" id="{264BEB13-2592-3485-DF89-D39098F0937E}"/>
              </a:ext>
            </a:extLst>
          </p:cNvPr>
          <p:cNvPicPr>
            <a:picLocks noChangeAspect="1"/>
          </p:cNvPicPr>
          <p:nvPr/>
        </p:nvPicPr>
        <p:blipFill>
          <a:blip r:embed="rId4"/>
          <a:stretch>
            <a:fillRect/>
          </a:stretch>
        </p:blipFill>
        <p:spPr>
          <a:xfrm>
            <a:off x="5722221" y="2353218"/>
            <a:ext cx="1992210" cy="4316455"/>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57C27C11-1C48-5908-6CCD-BE89E3A7C055}"/>
              </a:ext>
            </a:extLst>
          </p:cNvPr>
          <p:cNvPicPr>
            <a:picLocks noChangeAspect="1"/>
          </p:cNvPicPr>
          <p:nvPr/>
        </p:nvPicPr>
        <p:blipFill>
          <a:blip r:embed="rId5"/>
          <a:stretch>
            <a:fillRect/>
          </a:stretch>
        </p:blipFill>
        <p:spPr>
          <a:xfrm>
            <a:off x="1429568" y="2353219"/>
            <a:ext cx="1992211" cy="431645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「作成する」を押します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27" name="四角形: 角を丸くする 26">
            <a:extLst>
              <a:ext uri="{FF2B5EF4-FFF2-40B4-BE49-F238E27FC236}">
                <a16:creationId xmlns:a16="http://schemas.microsoft.com/office/drawing/2014/main" id="{CDE2D136-A854-83A0-5BC1-A36A7006B681}"/>
              </a:ext>
            </a:extLst>
          </p:cNvPr>
          <p:cNvSpPr/>
          <p:nvPr/>
        </p:nvSpPr>
        <p:spPr>
          <a:xfrm>
            <a:off x="2805791" y="490414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3B8B0B0D-164E-0ECA-1AB3-381BFF7E612E}"/>
              </a:ext>
            </a:extLst>
          </p:cNvPr>
          <p:cNvSpPr/>
          <p:nvPr/>
        </p:nvSpPr>
        <p:spPr>
          <a:xfrm>
            <a:off x="6904454" y="5110790"/>
            <a:ext cx="655190" cy="36724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74149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背景パターン&#10;&#10;自動的に生成された説明">
            <a:extLst>
              <a:ext uri="{FF2B5EF4-FFF2-40B4-BE49-F238E27FC236}">
                <a16:creationId xmlns:a16="http://schemas.microsoft.com/office/drawing/2014/main" id="{B35E89BE-B36D-0866-69AB-1817BE65F4CD}"/>
              </a:ext>
            </a:extLst>
          </p:cNvPr>
          <p:cNvPicPr>
            <a:picLocks noChangeAspect="1"/>
          </p:cNvPicPr>
          <p:nvPr/>
        </p:nvPicPr>
        <p:blipFill>
          <a:blip r:embed="rId4"/>
          <a:stretch>
            <a:fillRect/>
          </a:stretch>
        </p:blipFill>
        <p:spPr>
          <a:xfrm>
            <a:off x="3575077"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03640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ホーム画面に追加</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されます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4" name="テキスト ボックス 3">
            <a:extLst>
              <a:ext uri="{FF2B5EF4-FFF2-40B4-BE49-F238E27FC236}">
                <a16:creationId xmlns:a16="http://schemas.microsoft.com/office/drawing/2014/main" id="{C978BE2F-8AC7-B6C3-D3EF-2AB1F42786F1}"/>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28341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4083D585-8B1C-C020-4E88-D9409018D6AE}"/>
              </a:ext>
            </a:extLst>
          </p:cNvPr>
          <p:cNvPicPr>
            <a:picLocks noChangeAspect="1"/>
          </p:cNvPicPr>
          <p:nvPr/>
        </p:nvPicPr>
        <p:blipFill>
          <a:blip r:embed="rId4"/>
          <a:stretch>
            <a:fillRect/>
          </a:stretch>
        </p:blipFill>
        <p:spPr>
          <a:xfrm>
            <a:off x="5449699" y="2406591"/>
            <a:ext cx="2428786" cy="4321621"/>
          </a:xfrm>
          <a:prstGeom prst="rect">
            <a:avLst/>
          </a:prstGeom>
          <a:ln>
            <a:solidFill>
              <a:schemeClr val="tx1"/>
            </a:solidFill>
          </a:ln>
        </p:spPr>
      </p:pic>
      <p:pic>
        <p:nvPicPr>
          <p:cNvPr id="27" name="図 26">
            <a:extLst>
              <a:ext uri="{FF2B5EF4-FFF2-40B4-BE49-F238E27FC236}">
                <a16:creationId xmlns:a16="http://schemas.microsoft.com/office/drawing/2014/main" id="{FD40E553-CA58-8033-8705-5BD2E5D809F7}"/>
              </a:ext>
            </a:extLst>
          </p:cNvPr>
          <p:cNvPicPr>
            <a:picLocks noChangeAspect="1"/>
          </p:cNvPicPr>
          <p:nvPr/>
        </p:nvPicPr>
        <p:blipFill>
          <a:blip r:embed="rId5"/>
          <a:stretch>
            <a:fillRect/>
          </a:stretch>
        </p:blipFill>
        <p:spPr>
          <a:xfrm>
            <a:off x="1241508" y="240659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3442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8" name="四角形: 角を丸くする 27">
            <a:extLst>
              <a:ext uri="{FF2B5EF4-FFF2-40B4-BE49-F238E27FC236}">
                <a16:creationId xmlns:a16="http://schemas.microsoft.com/office/drawing/2014/main" id="{927E54F2-4297-C833-9A61-9389B0DAC9D2}"/>
              </a:ext>
            </a:extLst>
          </p:cNvPr>
          <p:cNvSpPr/>
          <p:nvPr/>
        </p:nvSpPr>
        <p:spPr>
          <a:xfrm>
            <a:off x="2233989" y="6407653"/>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39A87CD9-52AD-B477-F693-FF516EE899BA}"/>
              </a:ext>
            </a:extLst>
          </p:cNvPr>
          <p:cNvSpPr/>
          <p:nvPr/>
        </p:nvSpPr>
        <p:spPr>
          <a:xfrm>
            <a:off x="5508801" y="525607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F624143-4F17-8173-023A-0A68C433FBCB}"/>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　　　を押します</a:t>
            </a:r>
          </a:p>
        </p:txBody>
      </p:sp>
      <p:pic>
        <p:nvPicPr>
          <p:cNvPr id="3" name="図 2">
            <a:extLst>
              <a:ext uri="{FF2B5EF4-FFF2-40B4-BE49-F238E27FC236}">
                <a16:creationId xmlns:a16="http://schemas.microsoft.com/office/drawing/2014/main" id="{3D142E47-BA41-0A61-4588-0E0EB6004280}"/>
              </a:ext>
            </a:extLst>
          </p:cNvPr>
          <p:cNvPicPr>
            <a:picLocks noChangeAspect="1"/>
          </p:cNvPicPr>
          <p:nvPr/>
        </p:nvPicPr>
        <p:blipFill rotWithShape="1">
          <a:blip r:embed="rId8"/>
          <a:srcRect l="46038" t="94039" r="46414" b="581"/>
          <a:stretch/>
        </p:blipFill>
        <p:spPr>
          <a:xfrm>
            <a:off x="2729870" y="1569648"/>
            <a:ext cx="284087" cy="360000"/>
          </a:xfrm>
          <a:prstGeom prst="rect">
            <a:avLst/>
          </a:prstGeom>
          <a:ln>
            <a:noFill/>
          </a:ln>
        </p:spPr>
      </p:pic>
    </p:spTree>
    <p:extLst>
      <p:ext uri="{BB962C8B-B14F-4D97-AF65-F5344CB8AC3E}">
        <p14:creationId xmlns:p14="http://schemas.microsoft.com/office/powerpoint/2010/main" val="222176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979A5A8-BE70-CDBD-826D-9D77A6715108}"/>
              </a:ext>
            </a:extLst>
          </p:cNvPr>
          <p:cNvPicPr>
            <a:picLocks noChangeAspect="1"/>
          </p:cNvPicPr>
          <p:nvPr/>
        </p:nvPicPr>
        <p:blipFill>
          <a:blip r:embed="rId4"/>
          <a:stretch>
            <a:fillRect/>
          </a:stretch>
        </p:blipFill>
        <p:spPr>
          <a:xfrm>
            <a:off x="5445119" y="2406591"/>
            <a:ext cx="2428785" cy="4317481"/>
          </a:xfrm>
          <a:prstGeom prst="rect">
            <a:avLst/>
          </a:prstGeom>
          <a:ln>
            <a:solidFill>
              <a:schemeClr val="tx1"/>
            </a:solidFill>
          </a:ln>
        </p:spPr>
      </p:pic>
      <p:pic>
        <p:nvPicPr>
          <p:cNvPr id="24" name="図 23">
            <a:extLst>
              <a:ext uri="{FF2B5EF4-FFF2-40B4-BE49-F238E27FC236}">
                <a16:creationId xmlns:a16="http://schemas.microsoft.com/office/drawing/2014/main" id="{B4AD3C62-64F2-E996-23AB-F981B5F19D37}"/>
              </a:ext>
            </a:extLst>
          </p:cNvPr>
          <p:cNvPicPr>
            <a:picLocks noChangeAspect="1"/>
          </p:cNvPicPr>
          <p:nvPr/>
        </p:nvPicPr>
        <p:blipFill>
          <a:blip r:embed="rId5"/>
          <a:stretch>
            <a:fillRect/>
          </a:stretch>
        </p:blipFill>
        <p:spPr>
          <a:xfrm>
            <a:off x="1241508" y="24065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a:t>
            </a:r>
            <a:r>
              <a:rPr lang="ja-JP" altLang="en-US" dirty="0">
                <a:solidFill>
                  <a:prstClr val="black"/>
                </a:solidFill>
                <a:latin typeface="BIZ UDPゴシック" panose="020B0400000000000000" pitchFamily="50" charset="-128"/>
                <a:ea typeface="BIZ UDPゴシック" panose="020B0400000000000000" pitchFamily="50" charset="-128"/>
              </a:rPr>
              <a:t>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5" name="四角形: 角を丸くする 24">
            <a:extLst>
              <a:ext uri="{FF2B5EF4-FFF2-40B4-BE49-F238E27FC236}">
                <a16:creationId xmlns:a16="http://schemas.microsoft.com/office/drawing/2014/main" id="{E923F977-1461-4573-92E6-1519837200BB}"/>
              </a:ext>
            </a:extLst>
          </p:cNvPr>
          <p:cNvSpPr/>
          <p:nvPr/>
        </p:nvSpPr>
        <p:spPr>
          <a:xfrm>
            <a:off x="3231049" y="268378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8971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浸水シミュレーションを活用しましょう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204895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浸水シミュレーションの条件</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9" name="テキスト ボックス 8">
            <a:extLst>
              <a:ext uri="{FF2B5EF4-FFF2-40B4-BE49-F238E27FC236}">
                <a16:creationId xmlns:a16="http://schemas.microsoft.com/office/drawing/2014/main" id="{23EEC0DD-1FB9-C9A4-5840-0D33E8AE8D28}"/>
              </a:ext>
            </a:extLst>
          </p:cNvPr>
          <p:cNvSpPr txBox="1"/>
          <p:nvPr/>
        </p:nvSpPr>
        <p:spPr>
          <a:xfrm>
            <a:off x="344819" y="1158154"/>
            <a:ext cx="8454361" cy="1937197"/>
          </a:xfrm>
          <a:prstGeom prst="rect">
            <a:avLst/>
          </a:prstGeom>
          <a:noFill/>
        </p:spPr>
        <p:txBody>
          <a:bodyPr wrap="square">
            <a:spAutoFit/>
          </a:bodyPr>
          <a:lstStyle/>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「浸水ナビ」で表示する浸水シミュレーションの結果は、</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想定し得る最大規模の降雨などにより、仮に</a:t>
            </a:r>
            <a:r>
              <a:rPr lang="ja-JP" altLang="en-US" sz="2400" dirty="0">
                <a:solidFill>
                  <a:srgbClr val="4472C4"/>
                </a:solidFill>
                <a:latin typeface="BIZ UDPゴシック" panose="020B0400000000000000" pitchFamily="50" charset="-128"/>
                <a:ea typeface="BIZ UDPゴシック" panose="020B0400000000000000" pitchFamily="50" charset="-128"/>
              </a:rPr>
              <a:t>堤防が決壊した</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solidFill>
                  <a:srgbClr val="4472C4"/>
                </a:solidFill>
                <a:latin typeface="BIZ UDPゴシック" panose="020B0400000000000000" pitchFamily="50" charset="-128"/>
                <a:ea typeface="BIZ UDPゴシック" panose="020B0400000000000000" pitchFamily="50" charset="-128"/>
              </a:rPr>
              <a:t>場合や川の水が堤防などを乗り越えてあふれ出した場合</a:t>
            </a:r>
            <a:r>
              <a:rPr lang="ja-JP" altLang="en-US" sz="2400" dirty="0">
                <a:latin typeface="BIZ UDPゴシック" panose="020B0400000000000000" pitchFamily="50" charset="-128"/>
                <a:ea typeface="BIZ UDPゴシック" panose="020B0400000000000000" pitchFamily="50" charset="-128"/>
              </a:rPr>
              <a:t>の</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浸水域の広がりや浸水深の変化を示すものです。</a:t>
            </a:r>
          </a:p>
        </p:txBody>
      </p:sp>
      <p:sp>
        <p:nvSpPr>
          <p:cNvPr id="10" name="テキスト ボックス 9">
            <a:extLst>
              <a:ext uri="{FF2B5EF4-FFF2-40B4-BE49-F238E27FC236}">
                <a16:creationId xmlns:a16="http://schemas.microsoft.com/office/drawing/2014/main" id="{E3E69380-0954-9905-E1C3-FF1C4D3FC94D}"/>
              </a:ext>
            </a:extLst>
          </p:cNvPr>
          <p:cNvSpPr txBox="1"/>
          <p:nvPr/>
        </p:nvSpPr>
        <p:spPr>
          <a:xfrm>
            <a:off x="659875" y="3727139"/>
            <a:ext cx="7937369" cy="2196114"/>
          </a:xfrm>
          <a:prstGeom prst="rect">
            <a:avLst/>
          </a:prstGeom>
          <a:noFill/>
          <a:ln w="19050">
            <a:solidFill>
              <a:srgbClr val="4472C4"/>
            </a:solidFill>
          </a:ln>
        </p:spPr>
        <p:txBody>
          <a:bodyPr wrap="square">
            <a:spAutoFit/>
          </a:bodyPr>
          <a:lstStyle/>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浸水ナビでは、浸水シミュレーションデータが掲載されている河川のみ検索可能です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浸水ナビは浸水シミュレーションのデータを編集等せずに掲載しているため、国や都道府県が公表している図面と差異が生じている場合があります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想定される降雨を超えた大雨となった場合などには、氾濫の広がり方等がシミュレーションで表示されるものとは異なる場合があります</a:t>
            </a:r>
          </a:p>
        </p:txBody>
      </p:sp>
      <p:sp>
        <p:nvSpPr>
          <p:cNvPr id="11" name="テキスト ボックス 10">
            <a:extLst>
              <a:ext uri="{FF2B5EF4-FFF2-40B4-BE49-F238E27FC236}">
                <a16:creationId xmlns:a16="http://schemas.microsoft.com/office/drawing/2014/main" id="{EEC735F1-0309-8AF9-D8D1-FC10CB7C7805}"/>
              </a:ext>
            </a:extLst>
          </p:cNvPr>
          <p:cNvSpPr txBox="1"/>
          <p:nvPr/>
        </p:nvSpPr>
        <p:spPr>
          <a:xfrm>
            <a:off x="657858" y="3348000"/>
            <a:ext cx="877163" cy="370800"/>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wrap="none" bIns="1080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注意点</a:t>
            </a:r>
          </a:p>
        </p:txBody>
      </p:sp>
    </p:spTree>
    <p:extLst>
      <p:ext uri="{BB962C8B-B14F-4D97-AF65-F5344CB8AC3E}">
        <p14:creationId xmlns:p14="http://schemas.microsoft.com/office/powerpoint/2010/main" val="27311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E67595A-BA13-641F-F243-C35B0B7E1CEC}"/>
              </a:ext>
            </a:extLst>
          </p:cNvPr>
          <p:cNvPicPr>
            <a:picLocks noChangeAspect="1"/>
          </p:cNvPicPr>
          <p:nvPr/>
        </p:nvPicPr>
        <p:blipFill>
          <a:blip r:embed="rId4"/>
          <a:stretch>
            <a:fillRect/>
          </a:stretch>
        </p:blipFill>
        <p:spPr>
          <a:xfrm>
            <a:off x="5449700" y="2406592"/>
            <a:ext cx="2396855" cy="4260721"/>
          </a:xfrm>
          <a:prstGeom prst="rect">
            <a:avLst/>
          </a:prstGeom>
          <a:ln>
            <a:solidFill>
              <a:schemeClr val="tx1"/>
            </a:solidFill>
          </a:ln>
        </p:spPr>
      </p:pic>
      <p:pic>
        <p:nvPicPr>
          <p:cNvPr id="27" name="図 26">
            <a:extLst>
              <a:ext uri="{FF2B5EF4-FFF2-40B4-BE49-F238E27FC236}">
                <a16:creationId xmlns:a16="http://schemas.microsoft.com/office/drawing/2014/main" id="{625DBEED-52AD-5700-1195-7AAAACAA20F6}"/>
              </a:ext>
            </a:extLst>
          </p:cNvPr>
          <p:cNvPicPr>
            <a:picLocks noChangeAspect="1"/>
          </p:cNvPicPr>
          <p:nvPr/>
        </p:nvPicPr>
        <p:blipFill>
          <a:blip r:embed="rId5"/>
          <a:stretch>
            <a:fillRect/>
          </a:stretch>
        </p:blipFill>
        <p:spPr>
          <a:xfrm>
            <a:off x="1243952" y="2406592"/>
            <a:ext cx="2426972" cy="431425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8837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「浸水シミュレーションを確認する」を押します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3942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画面左上の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　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3" name="テキスト ボックス 22">
            <a:extLst>
              <a:ext uri="{FF2B5EF4-FFF2-40B4-BE49-F238E27FC236}">
                <a16:creationId xmlns:a16="http://schemas.microsoft.com/office/drawing/2014/main" id="{71752811-0823-A0ED-532B-900B89D24002}"/>
              </a:ext>
            </a:extLst>
          </p:cNvPr>
          <p:cNvSpPr txBox="1"/>
          <p:nvPr/>
        </p:nvSpPr>
        <p:spPr>
          <a:xfrm>
            <a:off x="6070126" y="62350"/>
            <a:ext cx="2974999" cy="755720"/>
          </a:xfrm>
          <a:prstGeom prst="rect">
            <a:avLst/>
          </a:prstGeom>
          <a:noFill/>
        </p:spPr>
        <p:txBody>
          <a:bodyPr wrap="square" lIns="91440" tIns="45720" rIns="91440" bIns="45720" rtlCol="0" anchor="t">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破堤･･･堤防が壊れ、増水した川の水が流れ出すこと</a:t>
            </a:r>
            <a:endParaRPr lang="en-US" altLang="ja-JP" dirty="0">
              <a:solidFill>
                <a:srgbClr val="4472C4"/>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FD4D7659-93FB-B255-77CB-ED6A08DFA9F1}"/>
              </a:ext>
            </a:extLst>
          </p:cNvPr>
          <p:cNvSpPr txBox="1"/>
          <p:nvPr/>
        </p:nvSpPr>
        <p:spPr>
          <a:xfrm>
            <a:off x="3187472" y="244713"/>
            <a:ext cx="389850" cy="338554"/>
          </a:xfrm>
          <a:prstGeom prst="rect">
            <a:avLst/>
          </a:prstGeom>
          <a:noFill/>
        </p:spPr>
        <p:txBody>
          <a:bodyPr wrap="none" lIns="91440" tIns="45720" rIns="91440" bIns="45720" rtlCol="0" anchor="t">
            <a:spAutoFit/>
          </a:bodyPr>
          <a:lstStyle/>
          <a:p>
            <a:r>
              <a:rPr lang="en-US" altLang="ja-JP" sz="1600" dirty="0">
                <a:solidFill>
                  <a:srgbClr val="4472C4"/>
                </a:solidFill>
                <a:latin typeface="BIZ UDPゴシック" panose="020B0400000000000000" pitchFamily="50" charset="-128"/>
                <a:ea typeface="BIZ UDPゴシック" panose="020B0400000000000000" pitchFamily="50" charset="-128"/>
              </a:rPr>
              <a:t>※</a:t>
            </a:r>
          </a:p>
        </p:txBody>
      </p:sp>
      <p:sp>
        <p:nvSpPr>
          <p:cNvPr id="28" name="四角形: 角を丸くする 27">
            <a:extLst>
              <a:ext uri="{FF2B5EF4-FFF2-40B4-BE49-F238E27FC236}">
                <a16:creationId xmlns:a16="http://schemas.microsoft.com/office/drawing/2014/main" id="{40D9D960-8A2A-33C4-DBE3-BC4E36DE5F76}"/>
              </a:ext>
            </a:extLst>
          </p:cNvPr>
          <p:cNvSpPr/>
          <p:nvPr/>
        </p:nvSpPr>
        <p:spPr>
          <a:xfrm>
            <a:off x="1320922" y="432884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5DE9003-3E5A-F97D-C595-BAB7E2E8E9EB}"/>
              </a:ext>
            </a:extLst>
          </p:cNvPr>
          <p:cNvSpPr/>
          <p:nvPr/>
        </p:nvSpPr>
        <p:spPr>
          <a:xfrm>
            <a:off x="5393160" y="254132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E310D8B-F378-C297-CE1A-B06584A69B90}"/>
              </a:ext>
            </a:extLst>
          </p:cNvPr>
          <p:cNvPicPr>
            <a:picLocks noChangeAspect="1"/>
          </p:cNvPicPr>
          <p:nvPr/>
        </p:nvPicPr>
        <p:blipFill rotWithShape="1">
          <a:blip r:embed="rId4"/>
          <a:srcRect l="2815" t="4578" r="88433" b="90712"/>
          <a:stretch/>
        </p:blipFill>
        <p:spPr>
          <a:xfrm>
            <a:off x="6902475" y="1592650"/>
            <a:ext cx="315752" cy="302173"/>
          </a:xfrm>
          <a:prstGeom prst="rect">
            <a:avLst/>
          </a:prstGeom>
          <a:ln>
            <a:noFill/>
          </a:ln>
        </p:spPr>
      </p:pic>
    </p:spTree>
    <p:extLst>
      <p:ext uri="{BB962C8B-B14F-4D97-AF65-F5344CB8AC3E}">
        <p14:creationId xmlns:p14="http://schemas.microsoft.com/office/powerpoint/2010/main" val="4083485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B4B1DC5-3516-BF0E-7783-42576EBE2A18}"/>
              </a:ext>
            </a:extLst>
          </p:cNvPr>
          <p:cNvPicPr>
            <a:picLocks noChangeAspect="1"/>
          </p:cNvPicPr>
          <p:nvPr/>
        </p:nvPicPr>
        <p:blipFill>
          <a:blip r:embed="rId4"/>
          <a:stretch>
            <a:fillRect/>
          </a:stretch>
        </p:blipFill>
        <p:spPr>
          <a:xfrm>
            <a:off x="5454704" y="2409207"/>
            <a:ext cx="2396781" cy="4260591"/>
          </a:xfrm>
          <a:prstGeom prst="rect">
            <a:avLst/>
          </a:prstGeom>
          <a:ln>
            <a:solidFill>
              <a:schemeClr val="tx1"/>
            </a:solidFill>
          </a:ln>
        </p:spPr>
      </p:pic>
      <p:pic>
        <p:nvPicPr>
          <p:cNvPr id="24" name="図 23">
            <a:extLst>
              <a:ext uri="{FF2B5EF4-FFF2-40B4-BE49-F238E27FC236}">
                <a16:creationId xmlns:a16="http://schemas.microsoft.com/office/drawing/2014/main" id="{3629D33E-CB44-45C8-1171-A44DA3B4F0F6}"/>
              </a:ext>
            </a:extLst>
          </p:cNvPr>
          <p:cNvPicPr>
            <a:picLocks noChangeAspect="1"/>
          </p:cNvPicPr>
          <p:nvPr/>
        </p:nvPicPr>
        <p:blipFill>
          <a:blip r:embed="rId5"/>
          <a:stretch>
            <a:fillRect/>
          </a:stretch>
        </p:blipFill>
        <p:spPr>
          <a:xfrm>
            <a:off x="1242525" y="2409207"/>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44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「多摩川」と入力し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4E527B6B-9410-D4E7-D0AB-56032CAD3D06}"/>
              </a:ext>
            </a:extLst>
          </p:cNvPr>
          <p:cNvSpPr/>
          <p:nvPr/>
        </p:nvSpPr>
        <p:spPr>
          <a:xfrm>
            <a:off x="1319821" y="3481689"/>
            <a:ext cx="1956780" cy="2140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09392CE5-1152-DD0B-EC82-5924B995310B}"/>
              </a:ext>
            </a:extLst>
          </p:cNvPr>
          <p:cNvSpPr txBox="1"/>
          <p:nvPr/>
        </p:nvSpPr>
        <p:spPr>
          <a:xfrm>
            <a:off x="3684769" y="4336796"/>
            <a:ext cx="2033147" cy="2282484"/>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この検索では、</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・駅等の地名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・市区町村名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・河川名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・緯度経度</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など様々な条件で</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検索ができます</a:t>
            </a:r>
          </a:p>
        </p:txBody>
      </p:sp>
      <p:sp>
        <p:nvSpPr>
          <p:cNvPr id="30" name="四角形: 角を丸くする 29">
            <a:extLst>
              <a:ext uri="{FF2B5EF4-FFF2-40B4-BE49-F238E27FC236}">
                <a16:creationId xmlns:a16="http://schemas.microsoft.com/office/drawing/2014/main" id="{D365AB34-8BB1-5410-ABB3-E4A1E229F853}"/>
              </a:ext>
            </a:extLst>
          </p:cNvPr>
          <p:cNvSpPr/>
          <p:nvPr/>
        </p:nvSpPr>
        <p:spPr>
          <a:xfrm>
            <a:off x="5487043" y="3368869"/>
            <a:ext cx="2017766" cy="36104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44F5F84-8CF1-1B39-6C1D-A63ED9A3E46F}"/>
              </a:ext>
            </a:extLst>
          </p:cNvPr>
          <p:cNvPicPr>
            <a:picLocks noChangeAspect="1"/>
          </p:cNvPicPr>
          <p:nvPr/>
        </p:nvPicPr>
        <p:blipFill rotWithShape="1">
          <a:blip r:embed="rId4"/>
          <a:srcRect l="87725" t="25478" r="7341" b="71662"/>
          <a:stretch/>
        </p:blipFill>
        <p:spPr>
          <a:xfrm>
            <a:off x="7559249" y="1551561"/>
            <a:ext cx="349386" cy="360000"/>
          </a:xfrm>
          <a:prstGeom prst="rect">
            <a:avLst/>
          </a:prstGeom>
          <a:solidFill>
            <a:schemeClr val="accent2"/>
          </a:solidFill>
          <a:ln>
            <a:noFill/>
          </a:ln>
        </p:spPr>
      </p:pic>
      <p:sp>
        <p:nvSpPr>
          <p:cNvPr id="5" name="四角形: 角を丸くする 4">
            <a:extLst>
              <a:ext uri="{FF2B5EF4-FFF2-40B4-BE49-F238E27FC236}">
                <a16:creationId xmlns:a16="http://schemas.microsoft.com/office/drawing/2014/main" id="{55620185-4F80-66C7-C393-5B0BEE5F75B9}"/>
              </a:ext>
            </a:extLst>
          </p:cNvPr>
          <p:cNvSpPr/>
          <p:nvPr/>
        </p:nvSpPr>
        <p:spPr>
          <a:xfrm>
            <a:off x="7516239" y="3368007"/>
            <a:ext cx="233301" cy="36276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2606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BCAF3165-4CB7-7545-AB4C-FB761657599D}"/>
              </a:ext>
            </a:extLst>
          </p:cNvPr>
          <p:cNvPicPr>
            <a:picLocks noChangeAspect="1"/>
          </p:cNvPicPr>
          <p:nvPr/>
        </p:nvPicPr>
        <p:blipFill>
          <a:blip r:embed="rId4"/>
          <a:stretch>
            <a:fillRect/>
          </a:stretch>
        </p:blipFill>
        <p:spPr>
          <a:xfrm>
            <a:off x="5440261" y="2406591"/>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03EBB79D-FDFE-15EB-B0AD-10AF8D98BFAA}"/>
              </a:ext>
            </a:extLst>
          </p:cNvPr>
          <p:cNvPicPr>
            <a:picLocks noChangeAspect="1"/>
          </p:cNvPicPr>
          <p:nvPr/>
        </p:nvPicPr>
        <p:blipFill>
          <a:blip r:embed="rId5"/>
          <a:stretch>
            <a:fillRect/>
          </a:stretch>
        </p:blipFill>
        <p:spPr>
          <a:xfrm>
            <a:off x="1242526" y="2410338"/>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7069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調べたい場所の「表示」を押します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想定破堤点が表示されます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20D1A870-C21B-9D86-BFE1-E86D8582F69C}"/>
              </a:ext>
            </a:extLst>
          </p:cNvPr>
          <p:cNvSpPr/>
          <p:nvPr/>
        </p:nvSpPr>
        <p:spPr>
          <a:xfrm>
            <a:off x="3246120" y="3826200"/>
            <a:ext cx="320756" cy="30089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F622B08B-DA41-11A7-F5B5-8E39060E2A4C}"/>
              </a:ext>
            </a:extLst>
          </p:cNvPr>
          <p:cNvSpPr/>
          <p:nvPr/>
        </p:nvSpPr>
        <p:spPr>
          <a:xfrm rot="1634600">
            <a:off x="5513121" y="3764274"/>
            <a:ext cx="2260143" cy="778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77EC250-8544-FC07-980F-867794DBCBF1}"/>
              </a:ext>
            </a:extLst>
          </p:cNvPr>
          <p:cNvSpPr txBox="1"/>
          <p:nvPr/>
        </p:nvSpPr>
        <p:spPr>
          <a:xfrm>
            <a:off x="3653964" y="4491886"/>
            <a:ext cx="1821197" cy="1642309"/>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ここでは河川名で検索しているため、河川の想定破堤点が全て表示されています</a:t>
            </a:r>
          </a:p>
        </p:txBody>
      </p:sp>
      <p:sp>
        <p:nvSpPr>
          <p:cNvPr id="32" name="テキスト ボックス 31">
            <a:extLst>
              <a:ext uri="{FF2B5EF4-FFF2-40B4-BE49-F238E27FC236}">
                <a16:creationId xmlns:a16="http://schemas.microsoft.com/office/drawing/2014/main" id="{34FCFCDC-A405-6A36-016D-DAC6A649F599}"/>
              </a:ext>
            </a:extLst>
          </p:cNvPr>
          <p:cNvSpPr txBox="1"/>
          <p:nvPr/>
        </p:nvSpPr>
        <p:spPr>
          <a:xfrm>
            <a:off x="7826189" y="3235665"/>
            <a:ext cx="1372244" cy="1962397"/>
          </a:xfrm>
          <a:prstGeom prst="rect">
            <a:avLst/>
          </a:prstGeom>
          <a:noFill/>
        </p:spPr>
        <p:txBody>
          <a:bodyPr wrap="square" lIns="36000" rIns="36000"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二本の指で開いたり閉じたりすることで地図を拡大・縮小することが可能です</a:t>
            </a:r>
          </a:p>
        </p:txBody>
      </p:sp>
    </p:spTree>
    <p:extLst>
      <p:ext uri="{BB962C8B-B14F-4D97-AF65-F5344CB8AC3E}">
        <p14:creationId xmlns:p14="http://schemas.microsoft.com/office/powerpoint/2010/main" val="87183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3619"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pic>
        <p:nvPicPr>
          <p:cNvPr id="7" name="図 6" descr="アイコン&#10;&#10;自動的に生成された説明">
            <a:extLst>
              <a:ext uri="{FF2B5EF4-FFF2-40B4-BE49-F238E27FC236}">
                <a16:creationId xmlns:a16="http://schemas.microsoft.com/office/drawing/2014/main" id="{34491B87-5AE0-9792-0051-4653728A005D}"/>
              </a:ext>
            </a:extLst>
          </p:cNvPr>
          <p:cNvPicPr>
            <a:picLocks noChangeAspect="1"/>
          </p:cNvPicPr>
          <p:nvPr/>
        </p:nvPicPr>
        <p:blipFill>
          <a:blip r:embed="rId3"/>
          <a:stretch>
            <a:fillRect/>
          </a:stretch>
        </p:blipFill>
        <p:spPr>
          <a:xfrm>
            <a:off x="6204538" y="4791145"/>
            <a:ext cx="2217567" cy="1941502"/>
          </a:xfrm>
          <a:prstGeom prst="rect">
            <a:avLst/>
          </a:prstGeom>
        </p:spPr>
      </p:pic>
    </p:spTree>
    <p:extLst>
      <p:ext uri="{BB962C8B-B14F-4D97-AF65-F5344CB8AC3E}">
        <p14:creationId xmlns:p14="http://schemas.microsoft.com/office/powerpoint/2010/main" val="1443709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19EA37C-8C5B-24A2-F64B-B2D298363D01}"/>
              </a:ext>
            </a:extLst>
          </p:cNvPr>
          <p:cNvPicPr>
            <a:picLocks noChangeAspect="1"/>
          </p:cNvPicPr>
          <p:nvPr/>
        </p:nvPicPr>
        <p:blipFill>
          <a:blip r:embed="rId4"/>
          <a:stretch>
            <a:fillRect/>
          </a:stretch>
        </p:blipFill>
        <p:spPr>
          <a:xfrm>
            <a:off x="5449700" y="2406590"/>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21904687-F4D4-EBE5-5ED7-AE39FD24D16F}"/>
              </a:ext>
            </a:extLst>
          </p:cNvPr>
          <p:cNvPicPr>
            <a:picLocks noChangeAspect="1"/>
          </p:cNvPicPr>
          <p:nvPr/>
        </p:nvPicPr>
        <p:blipFill>
          <a:blip r:embed="rId5"/>
          <a:stretch>
            <a:fillRect/>
          </a:stretch>
        </p:blipFill>
        <p:spPr>
          <a:xfrm>
            <a:off x="1248582" y="2406591"/>
            <a:ext cx="2422729" cy="430671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2579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破堤点を表示した状態で画面左上の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47114" y="2534454"/>
            <a:ext cx="363841"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矢印: 下 27">
            <a:extLst>
              <a:ext uri="{FF2B5EF4-FFF2-40B4-BE49-F238E27FC236}">
                <a16:creationId xmlns:a16="http://schemas.microsoft.com/office/drawing/2014/main" id="{AF4B0008-EDB2-640B-FEBC-249EB8F09B89}"/>
              </a:ext>
            </a:extLst>
          </p:cNvPr>
          <p:cNvSpPr/>
          <p:nvPr/>
        </p:nvSpPr>
        <p:spPr>
          <a:xfrm rot="10800000">
            <a:off x="6324091" y="3429000"/>
            <a:ext cx="648072" cy="1847086"/>
          </a:xfrm>
          <a:prstGeom prst="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ECC78D7E-462C-18AB-9DBD-5E63FF60D596}"/>
              </a:ext>
            </a:extLst>
          </p:cNvPr>
          <p:cNvPicPr>
            <a:picLocks noChangeAspect="1"/>
          </p:cNvPicPr>
          <p:nvPr/>
        </p:nvPicPr>
        <p:blipFill rotWithShape="1">
          <a:blip r:embed="rId8"/>
          <a:srcRect l="2815" t="4578" r="88433" b="90712"/>
          <a:stretch/>
        </p:blipFill>
        <p:spPr>
          <a:xfrm>
            <a:off x="2265301" y="1943685"/>
            <a:ext cx="315752" cy="302173"/>
          </a:xfrm>
          <a:prstGeom prst="rect">
            <a:avLst/>
          </a:prstGeom>
          <a:ln>
            <a:noFill/>
          </a:ln>
        </p:spPr>
      </p:pic>
    </p:spTree>
    <p:extLst>
      <p:ext uri="{BB962C8B-B14F-4D97-AF65-F5344CB8AC3E}">
        <p14:creationId xmlns:p14="http://schemas.microsoft.com/office/powerpoint/2010/main" val="309281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ED8493D1-49DF-3C6E-0BAE-05DDC5856003}"/>
              </a:ext>
            </a:extLst>
          </p:cNvPr>
          <p:cNvPicPr>
            <a:picLocks noChangeAspect="1"/>
          </p:cNvPicPr>
          <p:nvPr/>
        </p:nvPicPr>
        <p:blipFill>
          <a:blip r:embed="rId4"/>
          <a:stretch>
            <a:fillRect/>
          </a:stretch>
        </p:blipFill>
        <p:spPr>
          <a:xfrm>
            <a:off x="5449700" y="2406592"/>
            <a:ext cx="2396854" cy="4260720"/>
          </a:xfrm>
          <a:prstGeom prst="rect">
            <a:avLst/>
          </a:prstGeom>
          <a:ln>
            <a:solidFill>
              <a:schemeClr val="tx1"/>
            </a:solidFill>
          </a:ln>
        </p:spPr>
      </p:pic>
      <p:pic>
        <p:nvPicPr>
          <p:cNvPr id="23" name="図 22">
            <a:extLst>
              <a:ext uri="{FF2B5EF4-FFF2-40B4-BE49-F238E27FC236}">
                <a16:creationId xmlns:a16="http://schemas.microsoft.com/office/drawing/2014/main" id="{4125E782-D063-ACBE-B970-B5C6A3220945}"/>
              </a:ext>
            </a:extLst>
          </p:cNvPr>
          <p:cNvPicPr>
            <a:picLocks noChangeAspect="1"/>
          </p:cNvPicPr>
          <p:nvPr/>
        </p:nvPicPr>
        <p:blipFill>
          <a:blip r:embed="rId5"/>
          <a:stretch>
            <a:fillRect/>
          </a:stretch>
        </p:blipFill>
        <p:spPr>
          <a:xfrm>
            <a:off x="1242526" y="2411571"/>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5674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の中から浸水想定を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見たい破堤点を押します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が入ったこと</a:t>
            </a:r>
            <a:r>
              <a:rPr lang="ja-JP" altLang="en-US" sz="1800" dirty="0">
                <a:solidFill>
                  <a:prstClr val="black"/>
                </a:solidFill>
                <a:latin typeface="BIZ UDPゴシック" panose="020B0400000000000000" pitchFamily="50" charset="-128"/>
                <a:ea typeface="BIZ UDPゴシック" panose="020B0400000000000000" pitchFamily="50" charset="-128"/>
              </a:rPr>
              <a:t>を確認し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上から下にスクロールします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24" name="四角形: 角を丸くする 23">
            <a:extLst>
              <a:ext uri="{FF2B5EF4-FFF2-40B4-BE49-F238E27FC236}">
                <a16:creationId xmlns:a16="http://schemas.microsoft.com/office/drawing/2014/main" id="{D8B8CF8B-BCC5-9261-B490-3C343377FF6C}"/>
              </a:ext>
            </a:extLst>
          </p:cNvPr>
          <p:cNvSpPr/>
          <p:nvPr/>
        </p:nvSpPr>
        <p:spPr>
          <a:xfrm>
            <a:off x="1311349" y="41227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3D03823-F895-C350-B2C9-F8B2F2DB1F3D}"/>
              </a:ext>
            </a:extLst>
          </p:cNvPr>
          <p:cNvSpPr/>
          <p:nvPr/>
        </p:nvSpPr>
        <p:spPr>
          <a:xfrm>
            <a:off x="5600040" y="4134413"/>
            <a:ext cx="309387"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下 1">
            <a:extLst>
              <a:ext uri="{FF2B5EF4-FFF2-40B4-BE49-F238E27FC236}">
                <a16:creationId xmlns:a16="http://schemas.microsoft.com/office/drawing/2014/main" id="{E5DDAC2B-1C76-E5A2-A8E0-0DCC7FAD2220}"/>
              </a:ext>
            </a:extLst>
          </p:cNvPr>
          <p:cNvSpPr/>
          <p:nvPr/>
        </p:nvSpPr>
        <p:spPr>
          <a:xfrm>
            <a:off x="6324091" y="3429000"/>
            <a:ext cx="648072" cy="1847086"/>
          </a:xfrm>
          <a:prstGeom prst="down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D96B6A07-5036-EA2D-8537-32ED1ABD3FA0}"/>
              </a:ext>
            </a:extLst>
          </p:cNvPr>
          <p:cNvPicPr>
            <a:picLocks noChangeAspect="1"/>
          </p:cNvPicPr>
          <p:nvPr/>
        </p:nvPicPr>
        <p:blipFill rotWithShape="1">
          <a:blip r:embed="rId4"/>
          <a:srcRect l="9811" t="42864" r="84877" b="54226"/>
          <a:stretch/>
        </p:blipFill>
        <p:spPr>
          <a:xfrm>
            <a:off x="5713070" y="1598702"/>
            <a:ext cx="295827" cy="288000"/>
          </a:xfrm>
          <a:prstGeom prst="rect">
            <a:avLst/>
          </a:prstGeom>
          <a:ln>
            <a:noFill/>
          </a:ln>
        </p:spPr>
      </p:pic>
    </p:spTree>
    <p:extLst>
      <p:ext uri="{BB962C8B-B14F-4D97-AF65-F5344CB8AC3E}">
        <p14:creationId xmlns:p14="http://schemas.microsoft.com/office/powerpoint/2010/main" val="479288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94DC3920-28BF-DDEE-470C-55B38887701D}"/>
              </a:ext>
            </a:extLst>
          </p:cNvPr>
          <p:cNvPicPr>
            <a:picLocks noChangeAspect="1"/>
          </p:cNvPicPr>
          <p:nvPr/>
        </p:nvPicPr>
        <p:blipFill>
          <a:blip r:embed="rId4"/>
          <a:stretch>
            <a:fillRect/>
          </a:stretch>
        </p:blipFill>
        <p:spPr>
          <a:xfrm>
            <a:off x="5440816" y="2406592"/>
            <a:ext cx="2405739" cy="4276514"/>
          </a:xfrm>
          <a:prstGeom prst="rect">
            <a:avLst/>
          </a:prstGeom>
          <a:ln>
            <a:solidFill>
              <a:schemeClr val="tx1"/>
            </a:solidFill>
          </a:ln>
        </p:spPr>
      </p:pic>
      <p:pic>
        <p:nvPicPr>
          <p:cNvPr id="25" name="図 24">
            <a:extLst>
              <a:ext uri="{FF2B5EF4-FFF2-40B4-BE49-F238E27FC236}">
                <a16:creationId xmlns:a16="http://schemas.microsoft.com/office/drawing/2014/main" id="{C10DAFD5-92D8-1585-F5E6-10A837A7B591}"/>
              </a:ext>
            </a:extLst>
          </p:cNvPr>
          <p:cNvPicPr>
            <a:picLocks noChangeAspect="1"/>
          </p:cNvPicPr>
          <p:nvPr/>
        </p:nvPicPr>
        <p:blipFill>
          <a:blip r:embed="rId5"/>
          <a:stretch>
            <a:fillRect/>
          </a:stretch>
        </p:blipFill>
        <p:spPr>
          <a:xfrm>
            <a:off x="1242525" y="2406592"/>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浸水想定がグラデーションで表示されます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17414" y="283201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5516105" y="2544242"/>
            <a:ext cx="2280419" cy="306852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9691CB84-A29E-1260-13B6-37C4A44D5183}"/>
              </a:ext>
            </a:extLst>
          </p:cNvPr>
          <p:cNvPicPr>
            <a:picLocks noChangeAspect="1"/>
          </p:cNvPicPr>
          <p:nvPr/>
        </p:nvPicPr>
        <p:blipFill>
          <a:blip r:embed="rId8"/>
          <a:stretch>
            <a:fillRect/>
          </a:stretch>
        </p:blipFill>
        <p:spPr>
          <a:xfrm>
            <a:off x="2212589" y="1566487"/>
            <a:ext cx="419155" cy="335324"/>
          </a:xfrm>
          <a:prstGeom prst="rect">
            <a:avLst/>
          </a:prstGeom>
        </p:spPr>
      </p:pic>
      <p:sp>
        <p:nvSpPr>
          <p:cNvPr id="24" name="テキスト ボックス 23">
            <a:extLst>
              <a:ext uri="{FF2B5EF4-FFF2-40B4-BE49-F238E27FC236}">
                <a16:creationId xmlns:a16="http://schemas.microsoft.com/office/drawing/2014/main" id="{5EAAF0E3-709C-F1AE-82C9-D63740BA423F}"/>
              </a:ext>
            </a:extLst>
          </p:cNvPr>
          <p:cNvSpPr txBox="1"/>
          <p:nvPr/>
        </p:nvSpPr>
        <p:spPr>
          <a:xfrm>
            <a:off x="7901474" y="4589283"/>
            <a:ext cx="1223437" cy="1743682"/>
          </a:xfrm>
          <a:prstGeom prst="rect">
            <a:avLst/>
          </a:prstGeom>
          <a:noFill/>
        </p:spPr>
        <p:txBody>
          <a:bodyPr wrap="square" lIns="0" tIns="0" rIns="0" bIns="0" rtlCol="0" anchor="t" anchorCtr="0">
            <a:spAutoFit/>
          </a:bodyPr>
          <a:lstStyle/>
          <a:p>
            <a:pPr>
              <a:lnSpc>
                <a:spcPct val="130000"/>
              </a:lnSpc>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色が赤いほど水深が深いということを表しています</a:t>
            </a:r>
          </a:p>
        </p:txBody>
      </p:sp>
    </p:spTree>
    <p:extLst>
      <p:ext uri="{BB962C8B-B14F-4D97-AF65-F5344CB8AC3E}">
        <p14:creationId xmlns:p14="http://schemas.microsoft.com/office/powerpoint/2010/main" val="205142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6A0CD1C0-9BDA-6A34-3CFD-77F08958DA46}"/>
              </a:ext>
            </a:extLst>
          </p:cNvPr>
          <p:cNvPicPr>
            <a:picLocks noChangeAspect="1"/>
          </p:cNvPicPr>
          <p:nvPr/>
        </p:nvPicPr>
        <p:blipFill>
          <a:blip r:embed="rId4"/>
          <a:stretch>
            <a:fillRect/>
          </a:stretch>
        </p:blipFill>
        <p:spPr>
          <a:xfrm>
            <a:off x="5446901" y="2406592"/>
            <a:ext cx="2399654" cy="4265696"/>
          </a:xfrm>
          <a:prstGeom prst="rect">
            <a:avLst/>
          </a:prstGeom>
          <a:ln>
            <a:solidFill>
              <a:schemeClr val="tx1"/>
            </a:solidFill>
          </a:ln>
        </p:spPr>
      </p:pic>
      <p:grpSp>
        <p:nvGrpSpPr>
          <p:cNvPr id="29" name="グループ化 28">
            <a:extLst>
              <a:ext uri="{FF2B5EF4-FFF2-40B4-BE49-F238E27FC236}">
                <a16:creationId xmlns:a16="http://schemas.microsoft.com/office/drawing/2014/main" id="{E46DE12B-6633-A1F1-C777-FD5D286DCBF2}"/>
              </a:ext>
            </a:extLst>
          </p:cNvPr>
          <p:cNvGrpSpPr/>
          <p:nvPr/>
        </p:nvGrpSpPr>
        <p:grpSpPr>
          <a:xfrm>
            <a:off x="1236730" y="2406592"/>
            <a:ext cx="2435537" cy="4329483"/>
            <a:chOff x="1236730" y="2406592"/>
            <a:chExt cx="2435537" cy="4329483"/>
          </a:xfrm>
        </p:grpSpPr>
        <p:pic>
          <p:nvPicPr>
            <p:cNvPr id="23" name="図 22">
              <a:extLst>
                <a:ext uri="{FF2B5EF4-FFF2-40B4-BE49-F238E27FC236}">
                  <a16:creationId xmlns:a16="http://schemas.microsoft.com/office/drawing/2014/main" id="{DDE9E38D-CC8F-3907-9A46-87E9A403841C}"/>
                </a:ext>
              </a:extLst>
            </p:cNvPr>
            <p:cNvPicPr>
              <a:picLocks noChangeAspect="1"/>
            </p:cNvPicPr>
            <p:nvPr/>
          </p:nvPicPr>
          <p:blipFill>
            <a:blip r:embed="rId5"/>
            <a:stretch>
              <a:fillRect/>
            </a:stretch>
          </p:blipFill>
          <p:spPr>
            <a:xfrm>
              <a:off x="1236730" y="2406592"/>
              <a:ext cx="2435537" cy="4329483"/>
            </a:xfrm>
            <a:prstGeom prst="rect">
              <a:avLst/>
            </a:prstGeom>
            <a:ln>
              <a:solidFill>
                <a:schemeClr val="tx1"/>
              </a:solidFill>
            </a:ln>
          </p:spPr>
        </p:pic>
        <p:pic>
          <p:nvPicPr>
            <p:cNvPr id="28" name="図 27">
              <a:extLst>
                <a:ext uri="{FF2B5EF4-FFF2-40B4-BE49-F238E27FC236}">
                  <a16:creationId xmlns:a16="http://schemas.microsoft.com/office/drawing/2014/main" id="{C5E5D4D8-2775-60AA-1E64-3E822FEFF381}"/>
                </a:ext>
              </a:extLst>
            </p:cNvPr>
            <p:cNvPicPr>
              <a:picLocks noChangeAspect="1"/>
            </p:cNvPicPr>
            <p:nvPr/>
          </p:nvPicPr>
          <p:blipFill>
            <a:blip r:embed="rId6"/>
            <a:stretch>
              <a:fillRect/>
            </a:stretch>
          </p:blipFill>
          <p:spPr>
            <a:xfrm>
              <a:off x="2311603" y="4253669"/>
              <a:ext cx="142895" cy="161948"/>
            </a:xfrm>
            <a:prstGeom prst="rect">
              <a:avLst/>
            </a:prstGeom>
          </p:spPr>
        </p:pic>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地図上で破堤点を押すとその地点の浸水想定を見ることができます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地図を押すとその地点の水深を確認することができます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6724073" y="2829088"/>
            <a:ext cx="1122482" cy="162033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2EB03D02-32B0-FB8E-54B6-C7A610D3A9F6}"/>
              </a:ext>
            </a:extLst>
          </p:cNvPr>
          <p:cNvSpPr/>
          <p:nvPr/>
        </p:nvSpPr>
        <p:spPr>
          <a:xfrm>
            <a:off x="2203030" y="4123868"/>
            <a:ext cx="360040" cy="391557"/>
          </a:xfrm>
          <a:prstGeom prst="ellips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楕円 31">
            <a:extLst>
              <a:ext uri="{FF2B5EF4-FFF2-40B4-BE49-F238E27FC236}">
                <a16:creationId xmlns:a16="http://schemas.microsoft.com/office/drawing/2014/main" id="{8AC1820A-0214-0A3C-201A-98A470B7378C}"/>
              </a:ext>
            </a:extLst>
          </p:cNvPr>
          <p:cNvSpPr/>
          <p:nvPr/>
        </p:nvSpPr>
        <p:spPr>
          <a:xfrm>
            <a:off x="6638805" y="4541330"/>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4315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DC402610-2B26-62B7-F48A-9FDBCC1254A8}"/>
              </a:ext>
            </a:extLst>
          </p:cNvPr>
          <p:cNvPicPr>
            <a:picLocks noChangeAspect="1"/>
          </p:cNvPicPr>
          <p:nvPr/>
        </p:nvPicPr>
        <p:blipFill>
          <a:blip r:embed="rId4"/>
          <a:stretch>
            <a:fillRect/>
          </a:stretch>
        </p:blipFill>
        <p:spPr>
          <a:xfrm>
            <a:off x="5454071" y="2406592"/>
            <a:ext cx="2392483" cy="4252950"/>
          </a:xfrm>
          <a:prstGeom prst="rect">
            <a:avLst/>
          </a:prstGeom>
          <a:ln>
            <a:solidFill>
              <a:schemeClr val="tx1"/>
            </a:solidFill>
          </a:ln>
        </p:spPr>
      </p:pic>
      <p:pic>
        <p:nvPicPr>
          <p:cNvPr id="25" name="図 24">
            <a:extLst>
              <a:ext uri="{FF2B5EF4-FFF2-40B4-BE49-F238E27FC236}">
                <a16:creationId xmlns:a16="http://schemas.microsoft.com/office/drawing/2014/main" id="{D573F4DA-EDFA-90FF-7DF9-9D4AA78696FE}"/>
              </a:ext>
            </a:extLst>
          </p:cNvPr>
          <p:cNvPicPr>
            <a:picLocks noChangeAspect="1"/>
          </p:cNvPicPr>
          <p:nvPr/>
        </p:nvPicPr>
        <p:blipFill>
          <a:blip r:embed="rId5"/>
          <a:stretch>
            <a:fillRect/>
          </a:stretch>
        </p:blipFill>
        <p:spPr>
          <a:xfrm>
            <a:off x="1243804" y="2406592"/>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確認したい破堤点を押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790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「現在の水位状況（川の防災情報へリンク）」を押します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河川の水位情報を調べよう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ここまで調べてきた河川の現在の水位情報を確認してみましょう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027757" y="4692426"/>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1614DAC0-AD18-38C7-34AC-E30052C753AE}"/>
              </a:ext>
            </a:extLst>
          </p:cNvPr>
          <p:cNvPicPr>
            <a:picLocks noChangeAspect="1"/>
          </p:cNvPicPr>
          <p:nvPr/>
        </p:nvPicPr>
        <p:blipFill>
          <a:blip r:embed="rId8"/>
          <a:stretch>
            <a:fillRect/>
          </a:stretch>
        </p:blipFill>
        <p:spPr>
          <a:xfrm>
            <a:off x="2398999" y="5085232"/>
            <a:ext cx="142875" cy="161925"/>
          </a:xfrm>
          <a:prstGeom prst="rect">
            <a:avLst/>
          </a:prstGeom>
        </p:spPr>
      </p:pic>
      <p:sp>
        <p:nvSpPr>
          <p:cNvPr id="28" name="楕円 27">
            <a:extLst>
              <a:ext uri="{FF2B5EF4-FFF2-40B4-BE49-F238E27FC236}">
                <a16:creationId xmlns:a16="http://schemas.microsoft.com/office/drawing/2014/main" id="{B2761E08-01D0-ABE7-29A8-EDEF8755E2CD}"/>
              </a:ext>
            </a:extLst>
          </p:cNvPr>
          <p:cNvSpPr/>
          <p:nvPr/>
        </p:nvSpPr>
        <p:spPr>
          <a:xfrm>
            <a:off x="2270542" y="4965039"/>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A8BAB45A-58C2-2332-00A5-3DA9EC30C8C1}"/>
              </a:ext>
            </a:extLst>
          </p:cNvPr>
          <p:cNvSpPr txBox="1"/>
          <p:nvPr/>
        </p:nvSpPr>
        <p:spPr>
          <a:xfrm>
            <a:off x="7905697" y="2993334"/>
            <a:ext cx="1163875" cy="2823978"/>
          </a:xfrm>
          <a:prstGeom prst="rect">
            <a:avLst/>
          </a:prstGeom>
          <a:noFill/>
        </p:spPr>
        <p:txBody>
          <a:bodyPr wrap="square" lIns="0" tIns="0" rIns="0" bIns="0" rtlCol="0" anchor="t" anchorCtr="0">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遷移後の状況については「川の防災情報」ご担当者へご確認お願いいたします</a:t>
            </a:r>
          </a:p>
        </p:txBody>
      </p:sp>
    </p:spTree>
    <p:extLst>
      <p:ext uri="{BB962C8B-B14F-4D97-AF65-F5344CB8AC3E}">
        <p14:creationId xmlns:p14="http://schemas.microsoft.com/office/powerpoint/2010/main" val="183671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
        <p:nvSpPr>
          <p:cNvPr id="3" name="テキスト ボックス 2">
            <a:extLst>
              <a:ext uri="{FF2B5EF4-FFF2-40B4-BE49-F238E27FC236}">
                <a16:creationId xmlns:a16="http://schemas.microsoft.com/office/drawing/2014/main" id="{46B76843-FCA9-A974-63D6-DD53C40352BF}"/>
              </a:ext>
            </a:extLst>
          </p:cNvPr>
          <p:cNvSpPr txBox="1"/>
          <p:nvPr/>
        </p:nvSpPr>
        <p:spPr>
          <a:xfrm>
            <a:off x="329946" y="1351508"/>
            <a:ext cx="8644370" cy="3416320"/>
          </a:xfrm>
          <a:prstGeom prst="rect">
            <a:avLst/>
          </a:prstGeom>
          <a:noFill/>
        </p:spPr>
        <p:txBody>
          <a:bodyPr wrap="square">
            <a:spAutoFit/>
          </a:bodyPr>
          <a:lstStyle/>
          <a:p>
            <a:pPr marL="417513" indent="-327025"/>
            <a:r>
              <a:rPr lang="ja-JP" altLang="en-US" sz="2400" dirty="0">
                <a:latin typeface="BIZ UDPゴシック" panose="020B0400000000000000" pitchFamily="50" charset="-128"/>
                <a:ea typeface="BIZ UDPゴシック" panose="020B0400000000000000" pitchFamily="50" charset="-128"/>
                <a:cs typeface="Meiryo" charset="-128"/>
              </a:rPr>
              <a:t>〇住んでいる市区町村から配布されたハザードマップとは異なる情報が表示されます。どちらが正しいでしょうか？</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⇒「浸水ナビ」は、国や都道府県の機関が作成した浸水シミュレーションの結果をまとめたウェブサイトですが、</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最新の情報ではない可能性</a:t>
            </a:r>
            <a:r>
              <a:rPr lang="ja-JP" altLang="en-US" sz="2400" dirty="0">
                <a:latin typeface="BIZ UDPゴシック" panose="020B0400000000000000" pitchFamily="50" charset="-128"/>
                <a:ea typeface="BIZ UDPゴシック" panose="020B0400000000000000" pitchFamily="50" charset="-128"/>
                <a:cs typeface="Meiryo" charset="-128"/>
              </a:rPr>
              <a:t>があります。</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洪水のリスクに関する最新かつ詳細な情報については、</a:t>
            </a:r>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必ず</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市区町村が作成するハザードマップをご確認ください。</a:t>
            </a:r>
            <a:endParaRPr lang="en-US" altLang="ja-JP" sz="28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4" name="図 3">
            <a:extLst>
              <a:ext uri="{FF2B5EF4-FFF2-40B4-BE49-F238E27FC236}">
                <a16:creationId xmlns:a16="http://schemas.microsoft.com/office/drawing/2014/main" id="{54FC1FB7-3FEB-63BB-71D2-B570D5E42E4F}"/>
              </a:ext>
            </a:extLst>
          </p:cNvPr>
          <p:cNvPicPr>
            <a:picLocks noChangeAspect="1"/>
          </p:cNvPicPr>
          <p:nvPr/>
        </p:nvPicPr>
        <p:blipFill>
          <a:blip r:embed="rId6"/>
          <a:stretch>
            <a:fillRect/>
          </a:stretch>
        </p:blipFill>
        <p:spPr>
          <a:xfrm>
            <a:off x="2122936" y="5180537"/>
            <a:ext cx="1328726" cy="1278586"/>
          </a:xfrm>
          <a:prstGeom prst="rect">
            <a:avLst/>
          </a:prstGeom>
        </p:spPr>
      </p:pic>
      <p:pic>
        <p:nvPicPr>
          <p:cNvPr id="8" name="図 7">
            <a:extLst>
              <a:ext uri="{FF2B5EF4-FFF2-40B4-BE49-F238E27FC236}">
                <a16:creationId xmlns:a16="http://schemas.microsoft.com/office/drawing/2014/main" id="{52A0CA2C-8681-0BD5-0CBE-4A267F10609C}"/>
              </a:ext>
            </a:extLst>
          </p:cNvPr>
          <p:cNvPicPr>
            <a:picLocks noChangeAspect="1"/>
          </p:cNvPicPr>
          <p:nvPr/>
        </p:nvPicPr>
        <p:blipFill>
          <a:blip r:embed="rId7"/>
          <a:stretch>
            <a:fillRect/>
          </a:stretch>
        </p:blipFill>
        <p:spPr>
          <a:xfrm>
            <a:off x="4590854" y="5245441"/>
            <a:ext cx="2313889" cy="1148778"/>
          </a:xfrm>
          <a:prstGeom prst="rect">
            <a:avLst/>
          </a:prstGeom>
        </p:spPr>
      </p:pic>
    </p:spTree>
    <p:extLst>
      <p:ext uri="{BB962C8B-B14F-4D97-AF65-F5344CB8AC3E}">
        <p14:creationId xmlns:p14="http://schemas.microsoft.com/office/powerpoint/2010/main" val="254072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3-F</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3" name="テキスト ボックス 2">
            <a:extLst>
              <a:ext uri="{FF2B5EF4-FFF2-40B4-BE49-F238E27FC236}">
                <a16:creationId xmlns:a16="http://schemas.microsoft.com/office/drawing/2014/main" id="{49907A0D-2FD7-88AB-D2E4-275926AD8CE1}"/>
              </a:ext>
            </a:extLst>
          </p:cNvPr>
          <p:cNvSpPr txBox="1"/>
          <p:nvPr/>
        </p:nvSpPr>
        <p:spPr>
          <a:xfrm>
            <a:off x="361272" y="1660182"/>
            <a:ext cx="8421456" cy="3537635"/>
          </a:xfrm>
          <a:prstGeom prst="rect">
            <a:avLst/>
          </a:prstGeom>
          <a:noFill/>
        </p:spPr>
        <p:txBody>
          <a:bodyPr wrap="square">
            <a:spAutoFit/>
          </a:bodyPr>
          <a:lstStyle/>
          <a:p>
            <a:pPr algn="ctr">
              <a:lnSpc>
                <a:spcPct val="130000"/>
              </a:lnSpc>
            </a:pPr>
            <a:r>
              <a:rPr lang="ja-JP" altLang="en-US" sz="2800" dirty="0">
                <a:latin typeface="BIZ UDPゴシック" panose="020B0400000000000000" pitchFamily="50" charset="-128"/>
                <a:ea typeface="BIZ UDPゴシック" panose="020B0400000000000000" pitchFamily="50" charset="-128"/>
                <a:cs typeface="Meiryo" charset="-128"/>
              </a:rPr>
              <a:t>浸水ナビホームページ</a:t>
            </a:r>
            <a:endParaRPr lang="en-US" altLang="ja-JP" sz="28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en-US" altLang="ja-JP" sz="2800" dirty="0">
                <a:latin typeface="BIZ UDPゴシック" panose="020B0400000000000000" pitchFamily="50" charset="-128"/>
                <a:ea typeface="BIZ UDPゴシック" panose="020B0400000000000000" pitchFamily="50" charset="-128"/>
                <a:cs typeface="Meiryo" charset="-128"/>
              </a:rPr>
              <a:t>https://suiboumap.gsi.go.jp/</a:t>
            </a:r>
          </a:p>
          <a:p>
            <a:pPr algn="ctr">
              <a:lnSpc>
                <a:spcPct val="130000"/>
              </a:lnSpc>
            </a:pP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水管理・国土保全局 河川環境課 水防企画室</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国土地理院 応用地理部 地理情報処理課</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305-0811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茨城県つくば市北郷</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番</a:t>
            </a:r>
            <a:endParaRPr lang="en-US" altLang="ja-JP" sz="2400" i="0" dirty="0">
              <a:solidFill>
                <a:srgbClr val="000000"/>
              </a:solidFill>
              <a:effectLst/>
              <a:latin typeface="BIZ UDPゴシック" panose="020B0400000000000000" pitchFamily="50" charset="-128"/>
              <a:ea typeface="BIZ UDPゴシック" panose="020B0400000000000000" pitchFamily="50"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代表電話</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 029-864-1111</a:t>
            </a:r>
            <a:endParaRPr lang="en-US" altLang="ja-JP" sz="24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88894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「浸水ナビ」とは、 検索した地点や河川の浸水シミュレーションを</a:t>
            </a:r>
            <a:endParaRPr lang="en-US" altLang="ja-JP" sz="22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地図上に表示するウェブサイトです。</a:t>
            </a:r>
          </a:p>
        </p:txBody>
      </p:sp>
      <p:pic>
        <p:nvPicPr>
          <p:cNvPr id="3" name="図 2">
            <a:extLst>
              <a:ext uri="{FF2B5EF4-FFF2-40B4-BE49-F238E27FC236}">
                <a16:creationId xmlns:a16="http://schemas.microsoft.com/office/drawing/2014/main" id="{8E508D17-7488-A685-7C10-26A855417B63}"/>
              </a:ext>
            </a:extLst>
          </p:cNvPr>
          <p:cNvPicPr>
            <a:picLocks noChangeAspect="1"/>
          </p:cNvPicPr>
          <p:nvPr/>
        </p:nvPicPr>
        <p:blipFill>
          <a:blip r:embed="rId6"/>
          <a:stretch>
            <a:fillRect/>
          </a:stretch>
        </p:blipFill>
        <p:spPr>
          <a:xfrm>
            <a:off x="408829" y="2144949"/>
            <a:ext cx="2095508" cy="2333423"/>
          </a:xfrm>
          <a:prstGeom prst="rect">
            <a:avLst/>
          </a:prstGeom>
        </p:spPr>
      </p:pic>
      <p:sp>
        <p:nvSpPr>
          <p:cNvPr id="4" name="テキスト ボックス 3">
            <a:extLst>
              <a:ext uri="{FF2B5EF4-FFF2-40B4-BE49-F238E27FC236}">
                <a16:creationId xmlns:a16="http://schemas.microsoft.com/office/drawing/2014/main" id="{A5E9E7AA-4DD0-21B5-553E-A88673D822CF}"/>
              </a:ext>
            </a:extLst>
          </p:cNvPr>
          <p:cNvSpPr txBox="1"/>
          <p:nvPr/>
        </p:nvSpPr>
        <p:spPr>
          <a:xfrm>
            <a:off x="2729420" y="2259403"/>
            <a:ext cx="6091051" cy="2029786"/>
          </a:xfrm>
          <a:prstGeom prst="rect">
            <a:avLst/>
          </a:prstGeom>
          <a:noFill/>
        </p:spPr>
        <p:txBody>
          <a:bodyPr wrap="square">
            <a:spAutoFit/>
          </a:bodyPr>
          <a:lstStyle/>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洪水時の被害を最小限にするためには、</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住民のみなさん一人一人や企業などが平時より</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水害による被害のリスクを認識した上で、</a:t>
            </a:r>
            <a:endParaRPr lang="en-US" altLang="ja-JP" sz="20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氾濫時の危険箇所についての情報を知っていただく</a:t>
            </a:r>
            <a:r>
              <a:rPr lang="ja-JP" altLang="en-US" sz="2000" dirty="0">
                <a:latin typeface="BIZ UDPゴシック" panose="020B0400000000000000" pitchFamily="50" charset="-128"/>
                <a:ea typeface="BIZ UDPゴシック" panose="020B0400000000000000" pitchFamily="50" charset="-128"/>
              </a:rPr>
              <a:t>ことが何より重要です。</a:t>
            </a:r>
            <a:endParaRPr lang="en-US" altLang="ja-JP" sz="2000" dirty="0">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86BFA89C-D399-20FF-913F-E2B21DC103EF}"/>
              </a:ext>
            </a:extLst>
          </p:cNvPr>
          <p:cNvGrpSpPr/>
          <p:nvPr/>
        </p:nvGrpSpPr>
        <p:grpSpPr>
          <a:xfrm>
            <a:off x="5210150" y="4478372"/>
            <a:ext cx="2859030" cy="2036016"/>
            <a:chOff x="1689231" y="5327396"/>
            <a:chExt cx="2324704" cy="1320819"/>
          </a:xfrm>
        </p:grpSpPr>
        <p:pic>
          <p:nvPicPr>
            <p:cNvPr id="9" name="図 8">
              <a:extLst>
                <a:ext uri="{FF2B5EF4-FFF2-40B4-BE49-F238E27FC236}">
                  <a16:creationId xmlns:a16="http://schemas.microsoft.com/office/drawing/2014/main" id="{17B2CFC4-5A17-EA67-FE67-A8A83044C3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0426"/>
            <a:stretch/>
          </p:blipFill>
          <p:spPr>
            <a:xfrm>
              <a:off x="1689231" y="5327396"/>
              <a:ext cx="2324704" cy="1320819"/>
            </a:xfrm>
            <a:prstGeom prst="rect">
              <a:avLst/>
            </a:prstGeom>
            <a:ln/>
          </p:spPr>
          <p:style>
            <a:lnRef idx="2">
              <a:schemeClr val="dk1"/>
            </a:lnRef>
            <a:fillRef idx="1">
              <a:schemeClr val="lt1"/>
            </a:fillRef>
            <a:effectRef idx="0">
              <a:schemeClr val="dk1"/>
            </a:effectRef>
            <a:fontRef idx="minor">
              <a:schemeClr val="dk1"/>
            </a:fontRef>
          </p:style>
        </p:pic>
        <p:pic>
          <p:nvPicPr>
            <p:cNvPr id="12" name="図 11">
              <a:extLst>
                <a:ext uri="{FF2B5EF4-FFF2-40B4-BE49-F238E27FC236}">
                  <a16:creationId xmlns:a16="http://schemas.microsoft.com/office/drawing/2014/main" id="{025FE0E3-0AE6-3213-425D-1968AA16E6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90979" y="6146520"/>
              <a:ext cx="660151" cy="464323"/>
            </a:xfrm>
            <a:prstGeom prst="rect">
              <a:avLst/>
            </a:prstGeom>
            <a:ln/>
          </p:spPr>
          <p:style>
            <a:lnRef idx="2">
              <a:schemeClr val="dk1"/>
            </a:lnRef>
            <a:fillRef idx="1">
              <a:schemeClr val="lt1"/>
            </a:fillRef>
            <a:effectRef idx="0">
              <a:schemeClr val="dk1"/>
            </a:effectRef>
            <a:fontRef idx="minor">
              <a:schemeClr val="dk1"/>
            </a:fontRef>
          </p:style>
        </p:pic>
      </p:grpSp>
      <p:sp>
        <p:nvSpPr>
          <p:cNvPr id="13" name="テキスト ボックス 12">
            <a:extLst>
              <a:ext uri="{FF2B5EF4-FFF2-40B4-BE49-F238E27FC236}">
                <a16:creationId xmlns:a16="http://schemas.microsoft.com/office/drawing/2014/main" id="{FB9B2009-A0F4-FFC8-3121-E0F6686BA4EB}"/>
              </a:ext>
            </a:extLst>
          </p:cNvPr>
          <p:cNvSpPr txBox="1"/>
          <p:nvPr/>
        </p:nvSpPr>
        <p:spPr>
          <a:xfrm>
            <a:off x="803198" y="4901622"/>
            <a:ext cx="4344459" cy="1115818"/>
          </a:xfrm>
          <a:prstGeom prst="rect">
            <a:avLst/>
          </a:prstGeom>
          <a:noFill/>
        </p:spPr>
        <p:txBody>
          <a:bodyPr wrap="none" rtlCol="0">
            <a:spAutoFit/>
          </a:bodyPr>
          <a:lstStyle/>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国土交通省では、国や都道府県が行った、</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河川の浸水シミュレーションの結果を</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「浸水ナビ」として公表しています。</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4089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11" name="TextBox 4">
            <a:extLst>
              <a:ext uri="{FF2B5EF4-FFF2-40B4-BE49-F238E27FC236}">
                <a16:creationId xmlns:a16="http://schemas.microsoft.com/office/drawing/2014/main" id="{7FCF1ACF-075A-BAEA-F032-958F160450AA}"/>
              </a:ext>
            </a:extLst>
          </p:cNvPr>
          <p:cNvSpPr txBox="1"/>
          <p:nvPr/>
        </p:nvSpPr>
        <p:spPr>
          <a:xfrm>
            <a:off x="477269" y="4879396"/>
            <a:ext cx="8189454" cy="954107"/>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89535" algn="ctr"/>
            <a:r>
              <a:rPr lang="ja-JP" altLang="en-US" sz="2800" dirty="0">
                <a:latin typeface="BIZ UDPゴシック" panose="020B0400000000000000" pitchFamily="50" charset="-128"/>
                <a:ea typeface="BIZ UDPゴシック" panose="020B0400000000000000" pitchFamily="50" charset="-128"/>
              </a:rPr>
              <a:t>浸水ナビを利用して</a:t>
            </a:r>
            <a:endParaRPr lang="en-US" altLang="ja-JP" sz="2800" dirty="0">
              <a:latin typeface="BIZ UDPゴシック" panose="020B0400000000000000" pitchFamily="50" charset="-128"/>
              <a:ea typeface="BIZ UDPゴシック" panose="020B0400000000000000" pitchFamily="50" charset="-128"/>
            </a:endParaRPr>
          </a:p>
          <a:p>
            <a:pPr indent="89535" algn="ctr"/>
            <a:r>
              <a:rPr lang="ja-JP" altLang="en-US" sz="2800" dirty="0">
                <a:latin typeface="BIZ UDPゴシック" panose="020B0400000000000000" pitchFamily="50" charset="-128"/>
                <a:ea typeface="BIZ UDPゴシック" panose="020B0400000000000000" pitchFamily="50" charset="-128"/>
              </a:rPr>
              <a:t>身のまわりの水害リスクを確認しておきましょう</a:t>
            </a:r>
            <a:endParaRPr lang="en-US" altLang="ja-JP" sz="28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A988E4C1-FF0E-D240-298C-88F1CDAE70AD}"/>
              </a:ext>
            </a:extLst>
          </p:cNvPr>
          <p:cNvSpPr txBox="1"/>
          <p:nvPr/>
        </p:nvSpPr>
        <p:spPr>
          <a:xfrm>
            <a:off x="4355976" y="5931475"/>
            <a:ext cx="4355345" cy="400110"/>
          </a:xfrm>
          <a:prstGeom prst="rect">
            <a:avLst/>
          </a:prstGeom>
          <a:noFill/>
        </p:spPr>
        <p:txBody>
          <a:bodyPr wrap="square" lIns="91440" tIns="45720" rIns="91440" bIns="45720" rtlCol="0" anchor="t">
            <a:spAutoFit/>
          </a:bodyPr>
          <a:lstStyle/>
          <a:p>
            <a:pPr marL="360363" marR="0" lvl="0" indent="-271463" algn="l" defTabSz="835650" rtl="0" eaLnBrk="1" fontAlgn="auto" latinLnBrk="0" hangingPunct="1">
              <a:lnSpc>
                <a:spcPct val="100000"/>
              </a:lnSpc>
              <a:spcBef>
                <a:spcPts val="0"/>
              </a:spcBef>
              <a:spcAft>
                <a:spcPts val="0"/>
              </a:spcAft>
              <a:buClrTx/>
              <a:buSzTx/>
              <a:buFontTx/>
              <a:buNone/>
              <a:tabLst/>
              <a:defRPr/>
            </a:pPr>
            <a:r>
              <a:rPr lang="ja-JP" altLang="en-US" sz="2000" dirty="0">
                <a:latin typeface="BIZ UDPゴシック" panose="020B0400000000000000" pitchFamily="50" charset="-128"/>
                <a:ea typeface="BIZ UDPゴシック" panose="020B0400000000000000" pitchFamily="50" charset="-128"/>
              </a:rPr>
              <a:t>（実際の使い方は後でお話します）</a:t>
            </a:r>
            <a:endParaRPr lang="en-US" altLang="ja-JP" sz="2000" dirty="0">
              <a:latin typeface="BIZ UDPゴシック" panose="020B0400000000000000" pitchFamily="50" charset="-128"/>
              <a:ea typeface="BIZ UDPゴシック" panose="020B0400000000000000" pitchFamily="50" charset="-128"/>
              <a:cs typeface="Calibri" panose="020F0502020204030204"/>
            </a:endParaRPr>
          </a:p>
        </p:txBody>
      </p:sp>
      <p:grpSp>
        <p:nvGrpSpPr>
          <p:cNvPr id="4" name="グループ化 3">
            <a:extLst>
              <a:ext uri="{FF2B5EF4-FFF2-40B4-BE49-F238E27FC236}">
                <a16:creationId xmlns:a16="http://schemas.microsoft.com/office/drawing/2014/main" id="{4A5DA4D3-542D-E1E0-B696-B6A1B479FD39}"/>
              </a:ext>
            </a:extLst>
          </p:cNvPr>
          <p:cNvGrpSpPr/>
          <p:nvPr/>
        </p:nvGrpSpPr>
        <p:grpSpPr>
          <a:xfrm>
            <a:off x="291459" y="1095673"/>
            <a:ext cx="8612600" cy="3548455"/>
            <a:chOff x="98722" y="1120494"/>
            <a:chExt cx="8612600" cy="3548455"/>
          </a:xfrm>
        </p:grpSpPr>
        <p:sp>
          <p:nvSpPr>
            <p:cNvPr id="16" name="テキスト ボックス 15">
              <a:extLst>
                <a:ext uri="{FF2B5EF4-FFF2-40B4-BE49-F238E27FC236}">
                  <a16:creationId xmlns:a16="http://schemas.microsoft.com/office/drawing/2014/main" id="{B89A31C2-FA9E-1C61-944A-BE4F39890C80}"/>
                </a:ext>
              </a:extLst>
            </p:cNvPr>
            <p:cNvSpPr txBox="1"/>
            <p:nvPr/>
          </p:nvSpPr>
          <p:spPr>
            <a:xfrm>
              <a:off x="98722" y="1252629"/>
              <a:ext cx="8612600" cy="3416320"/>
            </a:xfrm>
            <a:prstGeom prst="rect">
              <a:avLst/>
            </a:prstGeom>
            <a:noFill/>
          </p:spPr>
          <p:txBody>
            <a:bodyPr wrap="square" lIns="91440" tIns="45720" rIns="91440" bIns="45720" rtlCol="0" anchor="t">
              <a:spAutoFit/>
            </a:bodyPr>
            <a:lstStyle/>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solidFill>
                    <a:srgbClr val="4472C4"/>
                  </a:solidFill>
                  <a:latin typeface="BIZ UDPゴシック" panose="020B0400000000000000" pitchFamily="50" charset="-128"/>
                  <a:ea typeface="BIZ UDPゴシック" panose="020B0400000000000000" pitchFamily="50" charset="-128"/>
                </a:rPr>
                <a:t>どの河川でどの場所が決壊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したら                           ご自宅や会社が浸水してしまうのか知ることができます。</a:t>
              </a:r>
              <a:endParaRPr lang="en-US" altLang="ja-JP" sz="2400" dirty="0">
                <a:latin typeface="BIZ UDPゴシック" panose="020B0400000000000000" pitchFamily="50" charset="-128"/>
                <a:ea typeface="BIZ UDPゴシック" panose="020B0400000000000000" pitchFamily="50" charset="-128"/>
              </a:endParaRPr>
            </a:p>
            <a:p>
              <a:pPr marL="88900" marR="0" lvl="0" algn="l" defTabSz="835650" rtl="0" eaLnBrk="1" fontAlgn="auto" latinLnBrk="0" hangingPunct="1">
                <a:lnSpc>
                  <a:spcPct val="100000"/>
                </a:lnSpc>
                <a:spcBef>
                  <a:spcPts val="0"/>
                </a:spcBef>
                <a:spcAft>
                  <a:spcPts val="0"/>
                </a:spcAft>
                <a:buClr>
                  <a:schemeClr val="tx1"/>
                </a:buClr>
                <a:buSzTx/>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堤防決壊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後、</a:t>
              </a:r>
              <a:r>
                <a:rPr lang="ja-JP" altLang="en-US" sz="2400" dirty="0">
                  <a:solidFill>
                    <a:srgbClr val="4472C4"/>
                  </a:solidFill>
                  <a:latin typeface="BIZ UDPゴシック" panose="020B0400000000000000" pitchFamily="50" charset="-128"/>
                  <a:ea typeface="BIZ UDPゴシック" panose="020B0400000000000000" pitchFamily="50" charset="-128"/>
                </a:rPr>
                <a:t>どこが、いつ、どの程度浸水するのか      </a:t>
              </a:r>
              <a:r>
                <a:rPr lang="ja-JP" altLang="en-US" sz="2400" dirty="0">
                  <a:latin typeface="BIZ UDPゴシック" panose="020B0400000000000000" pitchFamily="50" charset="-128"/>
                  <a:ea typeface="BIZ UDPゴシック" panose="020B0400000000000000" pitchFamily="50" charset="-128"/>
                </a:rPr>
                <a:t>変化をアニメーションやグラフで見ることができます。</a:t>
              </a: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大雨の際に</a:t>
              </a:r>
              <a:r>
                <a:rPr lang="ja-JP" altLang="en-US" sz="2400" dirty="0">
                  <a:solidFill>
                    <a:srgbClr val="4472C4"/>
                  </a:solidFill>
                  <a:latin typeface="BIZ UDPゴシック" panose="020B0400000000000000" pitchFamily="50" charset="-128"/>
                  <a:ea typeface="BIZ UDPゴシック" panose="020B0400000000000000" pitchFamily="50" charset="-128"/>
                </a:rPr>
                <a:t>どこの水位観測所を見ておけばよいのか</a:t>
              </a:r>
              <a:r>
                <a:rPr lang="ja-JP" altLang="en-US" sz="2400" dirty="0">
                  <a:latin typeface="BIZ UDPゴシック" panose="020B0400000000000000" pitchFamily="50" charset="-128"/>
                  <a:ea typeface="BIZ UDPゴシック" panose="020B0400000000000000" pitchFamily="50" charset="-128"/>
                </a:rPr>
                <a:t>が        わかります。また、現在の水位がわかるホームページにも       リンクしています。</a:t>
              </a:r>
              <a:endParaRPr lang="en-US" altLang="ja-JP" sz="2400" dirty="0">
                <a:latin typeface="BIZ UDPゴシック" panose="020B0400000000000000" pitchFamily="50" charset="-128"/>
                <a:ea typeface="BIZ UDPゴシック" panose="020B0400000000000000" pitchFamily="50" charset="-128"/>
                <a:cs typeface="Calibri" panose="020F0502020204030204"/>
              </a:endParaRPr>
            </a:p>
          </p:txBody>
        </p:sp>
        <p:sp>
          <p:nvSpPr>
            <p:cNvPr id="18" name="TextBox 4">
              <a:extLst>
                <a:ext uri="{FF2B5EF4-FFF2-40B4-BE49-F238E27FC236}">
                  <a16:creationId xmlns:a16="http://schemas.microsoft.com/office/drawing/2014/main" id="{B0A610BA-E449-1B13-42A6-CAB5510EAE16}"/>
                </a:ext>
              </a:extLst>
            </p:cNvPr>
            <p:cNvSpPr txBox="1"/>
            <p:nvPr/>
          </p:nvSpPr>
          <p:spPr>
            <a:xfrm>
              <a:off x="4100002" y="1120494"/>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sp>
          <p:nvSpPr>
            <p:cNvPr id="3" name="TextBox 4">
              <a:extLst>
                <a:ext uri="{FF2B5EF4-FFF2-40B4-BE49-F238E27FC236}">
                  <a16:creationId xmlns:a16="http://schemas.microsoft.com/office/drawing/2014/main" id="{FCF45952-E29F-CD7E-071F-E6DB1F09C98A}"/>
                </a:ext>
              </a:extLst>
            </p:cNvPr>
            <p:cNvSpPr txBox="1"/>
            <p:nvPr/>
          </p:nvSpPr>
          <p:spPr>
            <a:xfrm>
              <a:off x="1677645" y="2223387"/>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56368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129590" y="2317153"/>
            <a:ext cx="57125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68725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98273391-D3E8-A99B-19EE-D25B3D27B0BA}"/>
              </a:ext>
            </a:extLst>
          </p:cNvPr>
          <p:cNvPicPr>
            <a:picLocks noChangeAspect="1"/>
          </p:cNvPicPr>
          <p:nvPr/>
        </p:nvPicPr>
        <p:blipFill>
          <a:blip r:embed="rId4"/>
          <a:stretch>
            <a:fillRect/>
          </a:stretch>
        </p:blipFill>
        <p:spPr>
          <a:xfrm>
            <a:off x="5706377" y="2334895"/>
            <a:ext cx="2017951" cy="4346825"/>
          </a:xfrm>
          <a:prstGeom prst="rect">
            <a:avLst/>
          </a:prstGeom>
        </p:spPr>
      </p:pic>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pic>
        <p:nvPicPr>
          <p:cNvPr id="28" name="図 27" descr="背景パターン&#10;&#10;自動的に生成された説明">
            <a:extLst>
              <a:ext uri="{FF2B5EF4-FFF2-40B4-BE49-F238E27FC236}">
                <a16:creationId xmlns:a16="http://schemas.microsoft.com/office/drawing/2014/main" id="{961886D4-A221-FC3F-01C0-3543E5D948DD}"/>
              </a:ext>
            </a:extLst>
          </p:cNvPr>
          <p:cNvPicPr>
            <a:picLocks noChangeAspect="1"/>
          </p:cNvPicPr>
          <p:nvPr/>
        </p:nvPicPr>
        <p:blipFill>
          <a:blip r:embed="rId5"/>
          <a:stretch>
            <a:fillRect/>
          </a:stretch>
        </p:blipFill>
        <p:spPr>
          <a:xfrm>
            <a:off x="1427932" y="2353684"/>
            <a:ext cx="1993846" cy="4320000"/>
          </a:xfrm>
          <a:prstGeom prst="rect">
            <a:avLst/>
          </a:prstGeom>
          <a:ln>
            <a:solidFill>
              <a:schemeClr val="tx1"/>
            </a:solidFill>
          </a:ln>
        </p:spPr>
      </p:pic>
      <p:pic>
        <p:nvPicPr>
          <p:cNvPr id="25" name="図 24" descr="アイコン&#10;&#10;中程度の精度で自動的に生成された説明">
            <a:extLst>
              <a:ext uri="{FF2B5EF4-FFF2-40B4-BE49-F238E27FC236}">
                <a16:creationId xmlns:a16="http://schemas.microsoft.com/office/drawing/2014/main" id="{AD088BAC-E348-8C69-9392-A0F0B400CE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2494" y="1498514"/>
            <a:ext cx="483944" cy="483944"/>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29" name="四角形: 角を丸くする 28">
            <a:extLst>
              <a:ext uri="{FF2B5EF4-FFF2-40B4-BE49-F238E27FC236}">
                <a16:creationId xmlns:a16="http://schemas.microsoft.com/office/drawing/2014/main" id="{FCDA8AD6-5048-FCB2-D8F4-11B635982A04}"/>
              </a:ext>
            </a:extLst>
          </p:cNvPr>
          <p:cNvSpPr/>
          <p:nvPr/>
        </p:nvSpPr>
        <p:spPr>
          <a:xfrm>
            <a:off x="2591508" y="5915319"/>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981A87E2-2E17-98D0-B1E5-54AA15C3C2C1}"/>
              </a:ext>
            </a:extLst>
          </p:cNvPr>
          <p:cNvSpPr/>
          <p:nvPr/>
        </p:nvSpPr>
        <p:spPr>
          <a:xfrm>
            <a:off x="5750501" y="3249568"/>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519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電子機器, キーボード が含まれている画像&#10;&#10;自動的に生成された説明">
            <a:extLst>
              <a:ext uri="{FF2B5EF4-FFF2-40B4-BE49-F238E27FC236}">
                <a16:creationId xmlns:a16="http://schemas.microsoft.com/office/drawing/2014/main" id="{EAB62091-5095-7083-9DC9-C9E565D2DCC1}"/>
              </a:ext>
            </a:extLst>
          </p:cNvPr>
          <p:cNvPicPr>
            <a:picLocks noChangeAspect="1"/>
          </p:cNvPicPr>
          <p:nvPr/>
        </p:nvPicPr>
        <p:blipFill>
          <a:blip r:embed="rId4"/>
          <a:stretch>
            <a:fillRect/>
          </a:stretch>
        </p:blipFill>
        <p:spPr>
          <a:xfrm>
            <a:off x="5722221" y="2348309"/>
            <a:ext cx="1993847" cy="4320002"/>
          </a:xfrm>
          <a:prstGeom prst="rect">
            <a:avLst/>
          </a:prstGeom>
          <a:ln>
            <a:solidFill>
              <a:schemeClr val="tx1"/>
            </a:solidFill>
          </a:ln>
        </p:spPr>
      </p:pic>
      <p:pic>
        <p:nvPicPr>
          <p:cNvPr id="25" name="図 24" descr="電子機器, キーボード が含まれている画像&#10;&#10;自動的に生成された説明">
            <a:extLst>
              <a:ext uri="{FF2B5EF4-FFF2-40B4-BE49-F238E27FC236}">
                <a16:creationId xmlns:a16="http://schemas.microsoft.com/office/drawing/2014/main" id="{81F0859C-79EC-D6AC-6291-D781A92C716F}"/>
              </a:ext>
            </a:extLst>
          </p:cNvPr>
          <p:cNvPicPr>
            <a:picLocks noChangeAspect="1"/>
          </p:cNvPicPr>
          <p:nvPr/>
        </p:nvPicPr>
        <p:blipFill>
          <a:blip r:embed="rId4"/>
          <a:stretch>
            <a:fillRect/>
          </a:stretch>
        </p:blipFill>
        <p:spPr>
          <a:xfrm>
            <a:off x="1427933" y="2348309"/>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「移動」を押します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27" name="四角形: 角を丸くする 26">
            <a:extLst>
              <a:ext uri="{FF2B5EF4-FFF2-40B4-BE49-F238E27FC236}">
                <a16:creationId xmlns:a16="http://schemas.microsoft.com/office/drawing/2014/main" id="{F41A9B41-EE79-5C42-E82F-8767296C9F4A}"/>
              </a:ext>
            </a:extLst>
          </p:cNvPr>
          <p:cNvSpPr/>
          <p:nvPr/>
        </p:nvSpPr>
        <p:spPr>
          <a:xfrm>
            <a:off x="1463877" y="2458498"/>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7905A9DC-A6D4-C17E-032F-17312045F495}"/>
              </a:ext>
            </a:extLst>
          </p:cNvPr>
          <p:cNvSpPr/>
          <p:nvPr/>
        </p:nvSpPr>
        <p:spPr>
          <a:xfrm>
            <a:off x="7295507" y="5936070"/>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7088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グラフィカル ユーザー インターフェイス, テキスト, アプリケーション&#10;&#10;自動的に生成された説明">
            <a:extLst>
              <a:ext uri="{FF2B5EF4-FFF2-40B4-BE49-F238E27FC236}">
                <a16:creationId xmlns:a16="http://schemas.microsoft.com/office/drawing/2014/main" id="{74695AF7-BAB8-26AE-61CF-C99EECB4C5BD}"/>
              </a:ext>
            </a:extLst>
          </p:cNvPr>
          <p:cNvPicPr>
            <a:picLocks noChangeAspect="1"/>
          </p:cNvPicPr>
          <p:nvPr/>
        </p:nvPicPr>
        <p:blipFill>
          <a:blip r:embed="rId4"/>
          <a:stretch>
            <a:fillRect/>
          </a:stretch>
        </p:blipFill>
        <p:spPr>
          <a:xfrm>
            <a:off x="5722220" y="2348309"/>
            <a:ext cx="1993847" cy="4320000"/>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CC52F231-2E21-07BF-86CC-EC18B9033B9C}"/>
              </a:ext>
            </a:extLst>
          </p:cNvPr>
          <p:cNvPicPr>
            <a:picLocks noChangeAspect="1"/>
          </p:cNvPicPr>
          <p:nvPr/>
        </p:nvPicPr>
        <p:blipFill>
          <a:blip r:embed="rId5"/>
          <a:stretch>
            <a:fillRect/>
          </a:stretch>
        </p:blipFill>
        <p:spPr>
          <a:xfrm>
            <a:off x="1433966" y="2348309"/>
            <a:ext cx="1987813" cy="430692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浸水ナビを検索しましょう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4" y="1512998"/>
            <a:ext cx="29229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検索結果から「浸水ナビ」を押します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浸水ナビのサイトが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27" name="四角形: 角を丸くする 26">
            <a:extLst>
              <a:ext uri="{FF2B5EF4-FFF2-40B4-BE49-F238E27FC236}">
                <a16:creationId xmlns:a16="http://schemas.microsoft.com/office/drawing/2014/main" id="{BB01B03E-FE70-EDED-A041-668B16A81F45}"/>
              </a:ext>
            </a:extLst>
          </p:cNvPr>
          <p:cNvSpPr/>
          <p:nvPr/>
        </p:nvSpPr>
        <p:spPr>
          <a:xfrm>
            <a:off x="1461583" y="3908799"/>
            <a:ext cx="1921958" cy="167692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45725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5E5E95BA-ABE8-4C42-B970-9D9EFA2B0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0E30DB-0415-4458-A9FB-7FC2791A2620}">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2c894bec-798d-4cf3-95d8-8ea6401a7b86"/>
    <ds:schemaRef ds:uri="http://schemas.microsoft.com/office/infopath/2007/PartnerControls"/>
    <ds:schemaRef ds:uri="079a4871-f4a2-4665-9954-203da5096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1890</Words>
  <Application>Microsoft Office PowerPoint</Application>
  <PresentationFormat>画面に合わせる (4:3)</PresentationFormat>
  <Paragraphs>428</Paragraphs>
  <Slides>37</Slides>
  <Notes>37</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4" baseType="lpstr">
      <vt:lpstr>BIZ UDPゴシック</vt:lpstr>
      <vt:lpstr>Abadi</vt:lpstr>
      <vt:lpstr>Arial</vt:lpstr>
      <vt:lpstr>Calibri</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PowerPoint プレゼンテーション</vt:lpstr>
      <vt:lpstr>浸水ナビを検索しましょう</vt:lpstr>
      <vt:lpstr>浸水ナビを検索しましょう</vt:lpstr>
      <vt:lpstr>浸水ナビを検索しましょう</vt:lpstr>
      <vt:lpstr>浸水ナビを検索しましょう</vt:lpstr>
      <vt:lpstr>浸水ナビを検索しましょう</vt:lpstr>
      <vt:lpstr>浸水ナビを検索しましょう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浸水ナビをホーム画面に追加しましょう</vt:lpstr>
      <vt:lpstr>浸水ナビをホーム画面に追加しましょう</vt:lpstr>
      <vt:lpstr>浸水ナビをホーム画面に追加しましょう</vt:lpstr>
      <vt:lpstr>浸水ナビをホーム画面に追加しましょう</vt:lpstr>
      <vt:lpstr>浸水ナビをホーム画面に追加しましょう</vt:lpstr>
      <vt:lpstr>PowerPoint プレゼンテーション</vt:lpstr>
      <vt:lpstr>3-A</vt:lpstr>
      <vt:lpstr>想定破堤点　を調べよう</vt:lpstr>
      <vt:lpstr>想定破堤点を調べよう</vt:lpstr>
      <vt:lpstr>想定破堤点を調べよう</vt:lpstr>
      <vt:lpstr>浸水想定を調べよう</vt:lpstr>
      <vt:lpstr>浸水想定を調べよう</vt:lpstr>
      <vt:lpstr>浸水想定を調べよう</vt:lpstr>
      <vt:lpstr>浸水想定を調べよう</vt:lpstr>
      <vt:lpstr>河川の水位情報を調べよう</vt:lpstr>
      <vt:lpstr>3-E</vt:lpstr>
      <vt:lpstr>3-F</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