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tags/tag18.xml" ContentType="application/vnd.openxmlformats-officedocument.presentationml.tags+xml"/>
  <Override PartName="/ppt/notesSlides/notesSlide21.xml" ContentType="application/vnd.openxmlformats-officedocument.presentationml.notesSlide+xml"/>
  <Override PartName="/ppt/tags/tag19.xml" ContentType="application/vnd.openxmlformats-officedocument.presentationml.tags+xml"/>
  <Override PartName="/ppt/notesSlides/notesSlide22.xml" ContentType="application/vnd.openxmlformats-officedocument.presentationml.notesSlide+xml"/>
  <Override PartName="/ppt/tags/tag20.xml" ContentType="application/vnd.openxmlformats-officedocument.presentationml.tags+xml"/>
  <Override PartName="/ppt/notesSlides/notesSlide23.xml" ContentType="application/vnd.openxmlformats-officedocument.presentationml.notesSlide+xml"/>
  <Override PartName="/ppt/tags/tag21.xml" ContentType="application/vnd.openxmlformats-officedocument.presentationml.tags+xml"/>
  <Override PartName="/ppt/notesSlides/notesSlide24.xml" ContentType="application/vnd.openxmlformats-officedocument.presentationml.notesSlide+xml"/>
  <Override PartName="/ppt/tags/tag22.xml" ContentType="application/vnd.openxmlformats-officedocument.presentationml.tags+xml"/>
  <Override PartName="/ppt/notesSlides/notesSlide25.xml" ContentType="application/vnd.openxmlformats-officedocument.presentationml.notesSlide+xml"/>
  <Override PartName="/ppt/tags/tag23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24.xml" ContentType="application/vnd.openxmlformats-officedocument.presentationml.tags+xml"/>
  <Override PartName="/ppt/notesSlides/notesSlide28.xml" ContentType="application/vnd.openxmlformats-officedocument.presentationml.notesSlide+xml"/>
  <Override PartName="/ppt/tags/tag25.xml" ContentType="application/vnd.openxmlformats-officedocument.presentationml.tags+xml"/>
  <Override PartName="/ppt/notesSlides/notesSlide29.xml" ContentType="application/vnd.openxmlformats-officedocument.presentationml.notesSlide+xml"/>
  <Override PartName="/ppt/tags/tag26.xml" ContentType="application/vnd.openxmlformats-officedocument.presentationml.tags+xml"/>
  <Override PartName="/ppt/notesSlides/notesSlide30.xml" ContentType="application/vnd.openxmlformats-officedocument.presentationml.notesSlide+xml"/>
  <Override PartName="/ppt/tags/tag27.xml" ContentType="application/vnd.openxmlformats-officedocument.presentationml.tags+xml"/>
  <Override PartName="/ppt/notesSlides/notesSlide31.xml" ContentType="application/vnd.openxmlformats-officedocument.presentationml.notesSlide+xml"/>
  <Override PartName="/ppt/tags/tag28.xml" ContentType="application/vnd.openxmlformats-officedocument.presentationml.tags+xml"/>
  <Override PartName="/ppt/notesSlides/notesSlide32.xml" ContentType="application/vnd.openxmlformats-officedocument.presentationml.notesSlide+xml"/>
  <Override PartName="/ppt/tags/tag29.xml" ContentType="application/vnd.openxmlformats-officedocument.presentationml.tags+xml"/>
  <Override PartName="/ppt/notesSlides/notesSlide33.xml" ContentType="application/vnd.openxmlformats-officedocument.presentationml.notesSlide+xml"/>
  <Override PartName="/ppt/tags/tag30.xml" ContentType="application/vnd.openxmlformats-officedocument.presentationml.tags+xml"/>
  <Override PartName="/ppt/notesSlides/notesSlide34.xml" ContentType="application/vnd.openxmlformats-officedocument.presentationml.notesSlide+xml"/>
  <Override PartName="/ppt/tags/tag31.xml" ContentType="application/vnd.openxmlformats-officedocument.presentationml.tags+xml"/>
  <Override PartName="/ppt/notesSlides/notesSlide35.xml" ContentType="application/vnd.openxmlformats-officedocument.presentationml.notesSlide+xml"/>
  <Override PartName="/ppt/tags/tag32.xml" ContentType="application/vnd.openxmlformats-officedocument.presentationml.tags+xml"/>
  <Override PartName="/ppt/notesSlides/notesSlide36.xml" ContentType="application/vnd.openxmlformats-officedocument.presentationml.notesSlide+xml"/>
  <Override PartName="/ppt/tags/tag33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34.xml" ContentType="application/vnd.openxmlformats-officedocument.presentationml.tags+xml"/>
  <Override PartName="/ppt/notesSlides/notesSlide39.xml" ContentType="application/vnd.openxmlformats-officedocument.presentationml.notesSlide+xml"/>
  <Override PartName="/ppt/tags/tag35.xml" ContentType="application/vnd.openxmlformats-officedocument.presentationml.tags+xml"/>
  <Override PartName="/ppt/notesSlides/notesSlide40.xml" ContentType="application/vnd.openxmlformats-officedocument.presentationml.notesSlide+xml"/>
  <Override PartName="/ppt/tags/tag36.xml" ContentType="application/vnd.openxmlformats-officedocument.presentationml.tags+xml"/>
  <Override PartName="/ppt/notesSlides/notesSlide41.xml" ContentType="application/vnd.openxmlformats-officedocument.presentationml.notesSlide+xml"/>
  <Override PartName="/ppt/tags/tag37.xml" ContentType="application/vnd.openxmlformats-officedocument.presentationml.tags+xml"/>
  <Override PartName="/ppt/notesSlides/notesSlide42.xml" ContentType="application/vnd.openxmlformats-officedocument.presentationml.notesSlide+xml"/>
  <Override PartName="/ppt/tags/tag38.xml" ContentType="application/vnd.openxmlformats-officedocument.presentationml.tags+xml"/>
  <Override PartName="/ppt/notesSlides/notesSlide43.xml" ContentType="application/vnd.openxmlformats-officedocument.presentationml.notesSlide+xml"/>
  <Override PartName="/ppt/tags/tag39.xml" ContentType="application/vnd.openxmlformats-officedocument.presentationml.tags+xml"/>
  <Override PartName="/ppt/notesSlides/notesSlide44.xml" ContentType="application/vnd.openxmlformats-officedocument.presentationml.notesSlide+xml"/>
  <Override PartName="/ppt/tags/tag40.xml" ContentType="application/vnd.openxmlformats-officedocument.presentationml.tags+xml"/>
  <Override PartName="/ppt/notesSlides/notesSlide45.xml" ContentType="application/vnd.openxmlformats-officedocument.presentationml.notesSlide+xml"/>
  <Override PartName="/ppt/tags/tag41.xml" ContentType="application/vnd.openxmlformats-officedocument.presentationml.tags+xml"/>
  <Override PartName="/ppt/notesSlides/notesSlide46.xml" ContentType="application/vnd.openxmlformats-officedocument.presentationml.notesSlide+xml"/>
  <Override PartName="/ppt/tags/tag42.xml" ContentType="application/vnd.openxmlformats-officedocument.presentationml.tags+xml"/>
  <Override PartName="/ppt/notesSlides/notesSlide47.xml" ContentType="application/vnd.openxmlformats-officedocument.presentationml.notesSlide+xml"/>
  <Override PartName="/ppt/tags/tag43.xml" ContentType="application/vnd.openxmlformats-officedocument.presentationml.tags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1"/>
  </p:sldMasterIdLst>
  <p:notesMasterIdLst>
    <p:notesMasterId r:id="rId50"/>
  </p:notesMasterIdLst>
  <p:sldIdLst>
    <p:sldId id="327" r:id="rId2"/>
    <p:sldId id="342" r:id="rId3"/>
    <p:sldId id="343" r:id="rId4"/>
    <p:sldId id="345" r:id="rId5"/>
    <p:sldId id="346" r:id="rId6"/>
    <p:sldId id="452" r:id="rId7"/>
    <p:sldId id="495" r:id="rId8"/>
    <p:sldId id="496" r:id="rId9"/>
    <p:sldId id="497" r:id="rId10"/>
    <p:sldId id="498" r:id="rId11"/>
    <p:sldId id="499" r:id="rId12"/>
    <p:sldId id="500" r:id="rId13"/>
    <p:sldId id="501" r:id="rId14"/>
    <p:sldId id="502" r:id="rId15"/>
    <p:sldId id="503" r:id="rId16"/>
    <p:sldId id="504" r:id="rId17"/>
    <p:sldId id="505" r:id="rId18"/>
    <p:sldId id="506" r:id="rId19"/>
    <p:sldId id="507" r:id="rId20"/>
    <p:sldId id="508" r:id="rId21"/>
    <p:sldId id="509" r:id="rId22"/>
    <p:sldId id="510" r:id="rId23"/>
    <p:sldId id="511" r:id="rId24"/>
    <p:sldId id="513" r:id="rId25"/>
    <p:sldId id="515" r:id="rId26"/>
    <p:sldId id="541" r:id="rId27"/>
    <p:sldId id="518" r:id="rId28"/>
    <p:sldId id="519" r:id="rId29"/>
    <p:sldId id="520" r:id="rId30"/>
    <p:sldId id="521" r:id="rId31"/>
    <p:sldId id="522" r:id="rId32"/>
    <p:sldId id="524" r:id="rId33"/>
    <p:sldId id="525" r:id="rId34"/>
    <p:sldId id="526" r:id="rId35"/>
    <p:sldId id="527" r:id="rId36"/>
    <p:sldId id="528" r:id="rId37"/>
    <p:sldId id="529" r:id="rId38"/>
    <p:sldId id="530" r:id="rId39"/>
    <p:sldId id="531" r:id="rId40"/>
    <p:sldId id="532" r:id="rId41"/>
    <p:sldId id="533" r:id="rId42"/>
    <p:sldId id="534" r:id="rId43"/>
    <p:sldId id="535" r:id="rId44"/>
    <p:sldId id="536" r:id="rId45"/>
    <p:sldId id="537" r:id="rId46"/>
    <p:sldId id="538" r:id="rId47"/>
    <p:sldId id="539" r:id="rId48"/>
    <p:sldId id="540" r:id="rId49"/>
  </p:sldIdLst>
  <p:sldSz cx="9144000" cy="6858000" type="screen4x3"/>
  <p:notesSz cx="6735763" cy="9866313"/>
  <p:custDataLst>
    <p:tags r:id="rId51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FDF9"/>
    <a:srgbClr val="009650"/>
    <a:srgbClr val="996633"/>
    <a:srgbClr val="FABE00"/>
    <a:srgbClr val="FFFFCC"/>
    <a:srgbClr val="FF00FF"/>
    <a:srgbClr val="FF66CC"/>
    <a:srgbClr val="FF99FF"/>
    <a:srgbClr val="FFCCFF"/>
    <a:srgbClr val="E500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08" autoAdjust="0"/>
    <p:restoredTop sz="86818" autoAdjust="0"/>
  </p:normalViewPr>
  <p:slideViewPr>
    <p:cSldViewPr snapToGrid="0" snapToObjects="1">
      <p:cViewPr varScale="1">
        <p:scale>
          <a:sx n="85" d="100"/>
          <a:sy n="85" d="100"/>
        </p:scale>
        <p:origin x="147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00" d="100"/>
        <a:sy n="100" d="100"/>
      </p:scale>
      <p:origin x="0" y="-3509"/>
    </p:cViewPr>
  </p:sorterViewPr>
  <p:notesViewPr>
    <p:cSldViewPr snapToGrid="0" snapToObjects="1" showGuides="1">
      <p:cViewPr varScale="1">
        <p:scale>
          <a:sx n="69" d="100"/>
          <a:sy n="69" d="100"/>
        </p:scale>
        <p:origin x="3110" y="86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8831" cy="495029"/>
          </a:xfrm>
          <a:prstGeom prst="rect">
            <a:avLst/>
          </a:prstGeom>
        </p:spPr>
        <p:txBody>
          <a:bodyPr vert="horz" lIns="90327" tIns="45164" rIns="90327" bIns="45164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4" y="1"/>
            <a:ext cx="2918831" cy="495029"/>
          </a:xfrm>
          <a:prstGeom prst="rect">
            <a:avLst/>
          </a:prstGeom>
        </p:spPr>
        <p:txBody>
          <a:bodyPr vert="horz" lIns="90327" tIns="45164" rIns="90327" bIns="45164" rtlCol="0"/>
          <a:lstStyle>
            <a:lvl1pPr algn="r">
              <a:defRPr sz="1200"/>
            </a:lvl1pPr>
          </a:lstStyle>
          <a:p>
            <a:fld id="{4FE7F398-C44E-EB48-B175-4278262AA32A}" type="datetimeFigureOut">
              <a:rPr kumimoji="1" lang="ja-JP" altLang="en-US" smtClean="0"/>
              <a:t>2023/1/16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327" tIns="45164" rIns="90327" bIns="45164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0327" tIns="45164" rIns="90327" bIns="4516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0327" tIns="45164" rIns="90327" bIns="45164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4" y="9371286"/>
            <a:ext cx="2918831" cy="495028"/>
          </a:xfrm>
          <a:prstGeom prst="rect">
            <a:avLst/>
          </a:prstGeom>
        </p:spPr>
        <p:txBody>
          <a:bodyPr vert="horz" lIns="90327" tIns="45164" rIns="90327" bIns="45164" rtlCol="0" anchor="b"/>
          <a:lstStyle>
            <a:lvl1pPr algn="r">
              <a:defRPr sz="1200"/>
            </a:lvl1pPr>
          </a:lstStyle>
          <a:p>
            <a:fld id="{2E1C7AFC-CFB2-404C-A69D-ECFBCE546BF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1993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2843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39528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3914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5298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9842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6107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579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937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97352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44703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46667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7238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12795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16695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31383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37117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13129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39370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56709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72851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958806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958561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5617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412900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80416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5340" indent="-485340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36632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2623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22257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95434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44303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81322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9003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911851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203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782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204957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203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08524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164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80118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93749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164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54807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90217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164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0899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164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7778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25588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7575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52858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 defTabSz="906445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00640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48319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2843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1144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55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9289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C1CBF-02BE-C949-8A80-6278B6932A94}" type="datetimeFigureOut">
              <a:rPr kumimoji="1" lang="ja-JP" altLang="en-US" smtClean="0"/>
              <a:t>2023/1/16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1DC6C-4581-DC44-8E22-5B060113FAE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4" name="直線コネクタ 13"/>
          <p:cNvCxnSpPr/>
          <p:nvPr userDrawn="1"/>
        </p:nvCxnSpPr>
        <p:spPr>
          <a:xfrm>
            <a:off x="1692275" y="187784"/>
            <a:ext cx="0" cy="630000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1210" y="1459133"/>
            <a:ext cx="6858000" cy="1655762"/>
          </a:xfrm>
        </p:spPr>
        <p:txBody>
          <a:bodyPr/>
          <a:lstStyle>
            <a:lvl1pPr marL="0" indent="0" algn="l">
              <a:buNone/>
              <a:defRPr sz="2400" b="1" i="0"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51289" y="1268413"/>
            <a:ext cx="864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 userDrawn="1"/>
        </p:nvCxnSpPr>
        <p:spPr>
          <a:xfrm>
            <a:off x="1692275" y="1269700"/>
            <a:ext cx="0" cy="522000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orient="horz" pos="119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799" userDrawn="1">
          <p15:clr>
            <a:srgbClr val="FBAE40"/>
          </p15:clr>
        </p15:guide>
        <p15:guide id="8" pos="1066" userDrawn="1">
          <p15:clr>
            <a:srgbClr val="FBAE40"/>
          </p15:clr>
        </p15:guide>
        <p15:guide id="9" orient="horz" pos="572" userDrawn="1">
          <p15:clr>
            <a:srgbClr val="FBAE40"/>
          </p15:clr>
        </p15:guide>
        <p15:guide id="11" orient="horz" pos="346" userDrawn="1">
          <p15:clr>
            <a:srgbClr val="FBAE40"/>
          </p15:clr>
        </p15:guide>
        <p15:guide id="12" pos="385" userDrawn="1">
          <p15:clr>
            <a:srgbClr val="FBAE40"/>
          </p15:clr>
        </p15:guide>
        <p15:guide id="13" pos="1179" userDrawn="1">
          <p15:clr>
            <a:srgbClr val="FBAE40"/>
          </p15:clr>
        </p15:guide>
        <p15:guide id="14" orient="horz" pos="91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804" y="1459133"/>
            <a:ext cx="8280000" cy="1655762"/>
          </a:xfrm>
        </p:spPr>
        <p:txBody>
          <a:bodyPr/>
          <a:lstStyle>
            <a:lvl1pPr marL="0" indent="0" algn="l">
              <a:buNone/>
              <a:defRPr sz="2400" b="1" i="0"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51289" y="1268413"/>
            <a:ext cx="864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  <p15:guide id="15" pos="2086" userDrawn="1">
          <p15:clr>
            <a:srgbClr val="FBAE40"/>
          </p15:clr>
        </p15:guide>
        <p15:guide id="16" pos="4127" userDrawn="1">
          <p15:clr>
            <a:srgbClr val="FBAE40"/>
          </p15:clr>
        </p15:guide>
        <p15:guide id="17" pos="5375" userDrawn="1">
          <p15:clr>
            <a:srgbClr val="FBAE40"/>
          </p15:clr>
        </p15:guide>
        <p15:guide id="18" pos="2767" userDrawn="1">
          <p15:clr>
            <a:srgbClr val="FBAE40"/>
          </p15:clr>
        </p15:guide>
        <p15:guide id="19" pos="2993" userDrawn="1">
          <p15:clr>
            <a:srgbClr val="FBAE40"/>
          </p15:clr>
        </p15:guide>
        <p15:guide id="20" orient="horz" pos="1933" userDrawn="1">
          <p15:clr>
            <a:srgbClr val="FBAE40"/>
          </p15:clr>
        </p15:guide>
        <p15:guide id="21" orient="horz" pos="1706" userDrawn="1">
          <p15:clr>
            <a:srgbClr val="FBAE40"/>
          </p15:clr>
        </p15:guide>
        <p15:guide id="22" orient="horz" pos="1480" userDrawn="1">
          <p15:clr>
            <a:srgbClr val="FBAE40"/>
          </p15:clr>
        </p15:guide>
        <p15:guide id="23" orient="horz" pos="1253" userDrawn="1">
          <p15:clr>
            <a:srgbClr val="FBAE40"/>
          </p15:clr>
        </p15:guide>
        <p15:guide id="24" orient="horz" pos="2387" userDrawn="1">
          <p15:clr>
            <a:srgbClr val="FBAE40"/>
          </p15:clr>
        </p15:guide>
        <p15:guide id="25" orient="horz" pos="2614" userDrawn="1">
          <p15:clr>
            <a:srgbClr val="FBAE40"/>
          </p15:clr>
        </p15:guide>
        <p15:guide id="26" orient="horz" pos="3861" userDrawn="1">
          <p15:clr>
            <a:srgbClr val="FBAE40"/>
          </p15:clr>
        </p15:guide>
        <p15:guide id="27" pos="4354" userDrawn="1">
          <p15:clr>
            <a:srgbClr val="FBAE40"/>
          </p15:clr>
        </p15:guide>
        <p15:guide id="28" pos="3107" userDrawn="1">
          <p15:clr>
            <a:srgbClr val="FBAE40"/>
          </p15:clr>
        </p15:guide>
        <p15:guide id="29" pos="3334" userDrawn="1">
          <p15:clr>
            <a:srgbClr val="FBAE40"/>
          </p15:clr>
        </p15:guide>
        <p15:guide id="30" pos="2653" userDrawn="1">
          <p15:clr>
            <a:srgbClr val="FBAE40"/>
          </p15:clr>
        </p15:guide>
        <p15:guide id="31" pos="1859" userDrawn="1">
          <p15:clr>
            <a:srgbClr val="FBAE40"/>
          </p15:clr>
        </p15:guide>
        <p15:guide id="32" pos="44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C1CBF-02BE-C949-8A80-6278B6932A94}" type="datetimeFigureOut">
              <a:rPr kumimoji="1" lang="ja-JP" altLang="en-US" smtClean="0"/>
              <a:t>2023/1/16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1DC6C-4581-DC44-8E22-5B060113FAE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オブジェクト 7" hidden="1">
            <a:extLst>
              <a:ext uri="{FF2B5EF4-FFF2-40B4-BE49-F238E27FC236}">
                <a16:creationId xmlns:a16="http://schemas.microsoft.com/office/drawing/2014/main" id="{3A4B5AD0-CDA6-4BE0-927E-7B562244D7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40022793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0" name="think-cell スライド" r:id="rId9" imgW="554" imgH="551" progId="TCLayout.ActiveDocument.1">
                  <p:embed/>
                </p:oleObj>
              </mc:Choice>
              <mc:Fallback>
                <p:oleObj name="think-cell スライド" r:id="rId9" imgW="554" imgH="55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C1CBF-02BE-C949-8A80-6278B6932A94}" type="datetimeFigureOut">
              <a:rPr kumimoji="1" lang="ja-JP" altLang="en-US" smtClean="0"/>
              <a:t>2023/1/16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1DC6C-4581-DC44-8E22-5B060113FAE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4190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1" r:id="rId3"/>
    <p:sldLayoutId id="2147483663" r:id="rId4"/>
    <p:sldLayoutId id="214748366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6.jpg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emf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2.PNG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6.PNG"/><Relationship Id="rId12" Type="http://schemas.openxmlformats.org/officeDocument/2006/relationships/image" Target="../media/image39.jpg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5.jpeg"/><Relationship Id="rId11" Type="http://schemas.openxmlformats.org/officeDocument/2006/relationships/image" Target="../media/image38.jpeg"/><Relationship Id="rId5" Type="http://schemas.openxmlformats.org/officeDocument/2006/relationships/image" Target="../media/image34.jpeg"/><Relationship Id="rId10" Type="http://schemas.openxmlformats.org/officeDocument/2006/relationships/image" Target="../media/image1.emf"/><Relationship Id="rId4" Type="http://schemas.openxmlformats.org/officeDocument/2006/relationships/notesSlide" Target="../notesSlides/notesSlide15.xml"/><Relationship Id="rId9" Type="http://schemas.openxmlformats.org/officeDocument/2006/relationships/oleObject" Target="../embeddings/oleObject12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13" Type="http://schemas.openxmlformats.org/officeDocument/2006/relationships/image" Target="../media/image46.jpeg"/><Relationship Id="rId3" Type="http://schemas.openxmlformats.org/officeDocument/2006/relationships/slideLayout" Target="../slideLayouts/slideLayout4.xml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45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40.jpe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2.PNG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11" Type="http://schemas.openxmlformats.org/officeDocument/2006/relationships/image" Target="../media/image49.PNG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JPG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9.jpe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.emf"/><Relationship Id="rId11" Type="http://schemas.openxmlformats.org/officeDocument/2006/relationships/image" Target="../media/image16.jpeg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emf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1.png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0.png"/><Relationship Id="rId11" Type="http://schemas.openxmlformats.org/officeDocument/2006/relationships/image" Target="../media/image1.emf"/><Relationship Id="rId5" Type="http://schemas.openxmlformats.org/officeDocument/2006/relationships/image" Target="../media/image59.png"/><Relationship Id="rId10" Type="http://schemas.openxmlformats.org/officeDocument/2006/relationships/oleObject" Target="../embeddings/oleObject18.bin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4.jpeg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.emf"/><Relationship Id="rId11" Type="http://schemas.openxmlformats.org/officeDocument/2006/relationships/image" Target="../media/image68.png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67.jp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emf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4.xml"/><Relationship Id="rId7" Type="http://schemas.openxmlformats.org/officeDocument/2006/relationships/oleObject" Target="../embeddings/oleObject21.bin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5.jpeg"/><Relationship Id="rId2" Type="http://schemas.openxmlformats.org/officeDocument/2006/relationships/tags" Target="../tags/tag2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1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JPG"/><Relationship Id="rId2" Type="http://schemas.openxmlformats.org/officeDocument/2006/relationships/tags" Target="../tags/tag24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9.jpe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78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tags" Target="../tags/tag25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.emf"/><Relationship Id="rId11" Type="http://schemas.openxmlformats.org/officeDocument/2006/relationships/image" Target="../media/image80.PNG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79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1.PNG"/><Relationship Id="rId12" Type="http://schemas.openxmlformats.org/officeDocument/2006/relationships/image" Target="../media/image25.png"/><Relationship Id="rId2" Type="http://schemas.openxmlformats.org/officeDocument/2006/relationships/tags" Target="../tags/tag2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.emf"/><Relationship Id="rId11" Type="http://schemas.openxmlformats.org/officeDocument/2006/relationships/image" Target="../media/image85.PNG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84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1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6.PNG"/><Relationship Id="rId12" Type="http://schemas.openxmlformats.org/officeDocument/2006/relationships/image" Target="../media/image25.png"/><Relationship Id="rId2" Type="http://schemas.openxmlformats.org/officeDocument/2006/relationships/tags" Target="../tags/tag2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.emf"/><Relationship Id="rId11" Type="http://schemas.openxmlformats.org/officeDocument/2006/relationships/image" Target="../media/image90.PNG"/><Relationship Id="rId5" Type="http://schemas.openxmlformats.org/officeDocument/2006/relationships/oleObject" Target="../embeddings/oleObject26.bin"/><Relationship Id="rId10" Type="http://schemas.openxmlformats.org/officeDocument/2006/relationships/image" Target="../media/image89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2.PNG"/><Relationship Id="rId2" Type="http://schemas.openxmlformats.org/officeDocument/2006/relationships/tags" Target="../tags/tag28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7.bin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4.PNG"/><Relationship Id="rId2" Type="http://schemas.openxmlformats.org/officeDocument/2006/relationships/tags" Target="../tags/tag29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8.bin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4.xml"/><Relationship Id="rId7" Type="http://schemas.openxmlformats.org/officeDocument/2006/relationships/oleObject" Target="../embeddings/oleObject29.bin"/><Relationship Id="rId2" Type="http://schemas.openxmlformats.org/officeDocument/2006/relationships/tags" Target="../tags/tag30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emf"/><Relationship Id="rId2" Type="http://schemas.openxmlformats.org/officeDocument/2006/relationships/tags" Target="../tags/tag31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99.png"/><Relationship Id="rId10" Type="http://schemas.openxmlformats.org/officeDocument/2006/relationships/image" Target="../media/image102.PNG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0.PNG"/><Relationship Id="rId2" Type="http://schemas.openxmlformats.org/officeDocument/2006/relationships/tags" Target="../tags/tag3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105.PNG"/><Relationship Id="rId4" Type="http://schemas.openxmlformats.org/officeDocument/2006/relationships/notesSlide" Target="../notesSlides/notesSlide36.xml"/><Relationship Id="rId9" Type="http://schemas.openxmlformats.org/officeDocument/2006/relationships/image" Target="../media/image10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4.xml"/><Relationship Id="rId7" Type="http://schemas.openxmlformats.org/officeDocument/2006/relationships/oleObject" Target="../embeddings/oleObject32.bin"/><Relationship Id="rId2" Type="http://schemas.openxmlformats.org/officeDocument/2006/relationships/tags" Target="../tags/tag33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notesSlide" Target="../notesSlides/notesSlide37.xml"/><Relationship Id="rId9" Type="http://schemas.openxmlformats.org/officeDocument/2006/relationships/image" Target="../media/image10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9.JPG"/><Relationship Id="rId2" Type="http://schemas.openxmlformats.org/officeDocument/2006/relationships/tags" Target="../tags/tag34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9.jpeg"/><Relationship Id="rId4" Type="http://schemas.openxmlformats.org/officeDocument/2006/relationships/notesSlide" Target="../notesSlides/notesSlide39.xml"/><Relationship Id="rId9" Type="http://schemas.openxmlformats.org/officeDocument/2006/relationships/image" Target="../media/image1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jpe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1.JPG"/><Relationship Id="rId2" Type="http://schemas.openxmlformats.org/officeDocument/2006/relationships/tags" Target="../tags/tag35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.emf"/><Relationship Id="rId11" Type="http://schemas.openxmlformats.org/officeDocument/2006/relationships/image" Target="../media/image112.PNG"/><Relationship Id="rId5" Type="http://schemas.openxmlformats.org/officeDocument/2006/relationships/oleObject" Target="../embeddings/oleObject34.bin"/><Relationship Id="rId10" Type="http://schemas.openxmlformats.org/officeDocument/2006/relationships/image" Target="../media/image16.jpeg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5.PNG"/><Relationship Id="rId2" Type="http://schemas.openxmlformats.org/officeDocument/2006/relationships/tags" Target="../tags/tag36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.emf"/><Relationship Id="rId11" Type="http://schemas.openxmlformats.org/officeDocument/2006/relationships/image" Target="../media/image116.png"/><Relationship Id="rId5" Type="http://schemas.openxmlformats.org/officeDocument/2006/relationships/oleObject" Target="../embeddings/oleObject35.bin"/><Relationship Id="rId10" Type="http://schemas.openxmlformats.org/officeDocument/2006/relationships/image" Target="../media/image115.PNG"/><Relationship Id="rId4" Type="http://schemas.openxmlformats.org/officeDocument/2006/relationships/notesSlide" Target="../notesSlides/notesSlide41.xml"/><Relationship Id="rId9" Type="http://schemas.openxmlformats.org/officeDocument/2006/relationships/image" Target="../media/image11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tags" Target="../tags/tag37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.emf"/><Relationship Id="rId11" Type="http://schemas.openxmlformats.org/officeDocument/2006/relationships/image" Target="../media/image121.PNG"/><Relationship Id="rId5" Type="http://schemas.openxmlformats.org/officeDocument/2006/relationships/oleObject" Target="../embeddings/oleObject36.bin"/><Relationship Id="rId10" Type="http://schemas.openxmlformats.org/officeDocument/2006/relationships/image" Target="../media/image120.PNG"/><Relationship Id="rId4" Type="http://schemas.openxmlformats.org/officeDocument/2006/relationships/notesSlide" Target="../notesSlides/notesSlide42.xml"/><Relationship Id="rId9" Type="http://schemas.openxmlformats.org/officeDocument/2006/relationships/image" Target="../media/image11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91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3.PNG"/><Relationship Id="rId12" Type="http://schemas.openxmlformats.org/officeDocument/2006/relationships/image" Target="../media/image25.png"/><Relationship Id="rId2" Type="http://schemas.openxmlformats.org/officeDocument/2006/relationships/tags" Target="../tags/tag38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.emf"/><Relationship Id="rId11" Type="http://schemas.openxmlformats.org/officeDocument/2006/relationships/image" Target="../media/image127.PNG"/><Relationship Id="rId5" Type="http://schemas.openxmlformats.org/officeDocument/2006/relationships/oleObject" Target="../embeddings/oleObject37.bin"/><Relationship Id="rId10" Type="http://schemas.openxmlformats.org/officeDocument/2006/relationships/image" Target="../media/image126.PNG"/><Relationship Id="rId4" Type="http://schemas.openxmlformats.org/officeDocument/2006/relationships/notesSlide" Target="../notesSlides/notesSlide43.xml"/><Relationship Id="rId9" Type="http://schemas.openxmlformats.org/officeDocument/2006/relationships/image" Target="../media/image12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8.PNG"/><Relationship Id="rId2" Type="http://schemas.openxmlformats.org/officeDocument/2006/relationships/tags" Target="../tags/tag39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8.bin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44.xml"/><Relationship Id="rId9" Type="http://schemas.openxmlformats.org/officeDocument/2006/relationships/image" Target="../media/image12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4.xml"/><Relationship Id="rId7" Type="http://schemas.openxmlformats.org/officeDocument/2006/relationships/oleObject" Target="../embeddings/oleObject39.bin"/><Relationship Id="rId2" Type="http://schemas.openxmlformats.org/officeDocument/2006/relationships/tags" Target="../tags/tag40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4.xml"/><Relationship Id="rId7" Type="http://schemas.openxmlformats.org/officeDocument/2006/relationships/oleObject" Target="../embeddings/oleObject40.bin"/><Relationship Id="rId2" Type="http://schemas.openxmlformats.org/officeDocument/2006/relationships/tags" Target="../tags/tag41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33.jpeg"/><Relationship Id="rId5" Type="http://schemas.openxmlformats.org/officeDocument/2006/relationships/image" Target="../media/image132.PNG"/><Relationship Id="rId10" Type="http://schemas.openxmlformats.org/officeDocument/2006/relationships/image" Target="../media/image135.PNG"/><Relationship Id="rId4" Type="http://schemas.openxmlformats.org/officeDocument/2006/relationships/notesSlide" Target="../notesSlides/notesSlide46.xml"/><Relationship Id="rId9" Type="http://schemas.openxmlformats.org/officeDocument/2006/relationships/image" Target="../media/image13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8.PNG"/><Relationship Id="rId2" Type="http://schemas.openxmlformats.org/officeDocument/2006/relationships/tags" Target="../tags/tag42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notesSlide" Target="../notesSlides/notesSlide47.xml"/><Relationship Id="rId9" Type="http://schemas.openxmlformats.org/officeDocument/2006/relationships/image" Target="../media/image1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1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emf"/><Relationship Id="rId12" Type="http://schemas.openxmlformats.org/officeDocument/2006/relationships/image" Target="../media/image143.png"/><Relationship Id="rId2" Type="http://schemas.openxmlformats.org/officeDocument/2006/relationships/tags" Target="../tags/tag43.xml"/><Relationship Id="rId1" Type="http://schemas.openxmlformats.org/officeDocument/2006/relationships/vmlDrawing" Target="../drawings/vmlDrawing42.v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142.PNG"/><Relationship Id="rId5" Type="http://schemas.openxmlformats.org/officeDocument/2006/relationships/image" Target="../media/image133.jpeg"/><Relationship Id="rId10" Type="http://schemas.openxmlformats.org/officeDocument/2006/relationships/image" Target="../media/image141.PNG"/><Relationship Id="rId4" Type="http://schemas.openxmlformats.org/officeDocument/2006/relationships/notesSlide" Target="../notesSlides/notesSlide48.xml"/><Relationship Id="rId9" Type="http://schemas.openxmlformats.org/officeDocument/2006/relationships/image" Target="../media/image1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11" Type="http://schemas.openxmlformats.org/officeDocument/2006/relationships/image" Target="../media/image8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emf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9.jpeg"/><Relationship Id="rId10" Type="http://schemas.openxmlformats.org/officeDocument/2006/relationships/image" Target="../media/image12.jp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11" Type="http://schemas.openxmlformats.org/officeDocument/2006/relationships/image" Target="../media/image17.PN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6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972000" y="1455541"/>
            <a:ext cx="7200000" cy="2255736"/>
          </a:xfrm>
          <a:prstGeom prst="roundRect">
            <a:avLst>
              <a:gd name="adj" fmla="val 9790"/>
            </a:avLst>
          </a:prstGeom>
          <a:solidFill>
            <a:srgbClr val="0096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/>
          </a:p>
        </p:txBody>
      </p:sp>
      <p:pic>
        <p:nvPicPr>
          <p:cNvPr id="6" name="図 5" descr="「デジタル活用支援推進事業」を表すロゴマー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16" y="196461"/>
            <a:ext cx="750231" cy="111373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D81D4D6-5110-4FDB-A422-D38F27C69A93}"/>
              </a:ext>
            </a:extLst>
          </p:cNvPr>
          <p:cNvSpPr txBox="1"/>
          <p:nvPr/>
        </p:nvSpPr>
        <p:spPr>
          <a:xfrm>
            <a:off x="7544393" y="6384107"/>
            <a:ext cx="1016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938"/>
            <a:r>
              <a:rPr kumimoji="1" lang="ja-JP" altLang="en-US" sz="1200" b="1" dirty="0">
                <a:latin typeface="Meiryo" charset="-128"/>
                <a:ea typeface="Meiryo" charset="-128"/>
                <a:cs typeface="Meiryo" charset="-128"/>
              </a:rPr>
              <a:t>令和</a:t>
            </a:r>
            <a:r>
              <a:rPr lang="en-US" altLang="ja-JP" sz="1200" b="1" dirty="0">
                <a:latin typeface="Meiryo" charset="-128"/>
                <a:ea typeface="Meiryo" charset="-128"/>
                <a:cs typeface="Meiryo" charset="-128"/>
              </a:rPr>
              <a:t>5</a:t>
            </a:r>
            <a:r>
              <a:rPr kumimoji="1" lang="ja-JP" altLang="en-US" sz="1200" b="1" dirty="0">
                <a:latin typeface="Meiryo" charset="-128"/>
                <a:ea typeface="Meiryo" charset="-128"/>
                <a:cs typeface="Meiryo" charset="-128"/>
              </a:rPr>
              <a:t>年</a:t>
            </a:r>
            <a:r>
              <a:rPr kumimoji="1" lang="en-US" altLang="ja-JP" sz="1200" b="1" dirty="0">
                <a:latin typeface="Meiryo" charset="-128"/>
                <a:ea typeface="Meiryo" charset="-128"/>
                <a:cs typeface="Meiryo" charset="-128"/>
              </a:rPr>
              <a:t>1</a:t>
            </a:r>
            <a:r>
              <a:rPr kumimoji="1" lang="ja-JP" altLang="en-US" sz="1200" b="1" dirty="0">
                <a:latin typeface="Meiryo" charset="-128"/>
                <a:ea typeface="Meiryo" charset="-128"/>
                <a:cs typeface="Meiryo" charset="-128"/>
              </a:rPr>
              <a:t>月</a:t>
            </a:r>
          </a:p>
        </p:txBody>
      </p:sp>
      <p:sp>
        <p:nvSpPr>
          <p:cNvPr id="9" name="サブタイトル 2"/>
          <p:cNvSpPr txBox="1">
            <a:spLocks/>
          </p:cNvSpPr>
          <p:nvPr/>
        </p:nvSpPr>
        <p:spPr>
          <a:xfrm>
            <a:off x="1144968" y="1928008"/>
            <a:ext cx="7298360" cy="1336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dirty="0">
                <a:solidFill>
                  <a:schemeClr val="bg1"/>
                </a:solidFill>
              </a:rPr>
              <a:t>オンライン会議システムを</a:t>
            </a:r>
            <a:endParaRPr lang="en-US" altLang="ja-JP" sz="4000" dirty="0">
              <a:solidFill>
                <a:schemeClr val="bg1"/>
              </a:solidFill>
            </a:endParaRPr>
          </a:p>
          <a:p>
            <a:r>
              <a:rPr lang="ja-JP" altLang="en-US" sz="4000" dirty="0">
                <a:solidFill>
                  <a:schemeClr val="bg1"/>
                </a:solidFill>
              </a:rPr>
              <a:t>使ってみましょう</a:t>
            </a:r>
          </a:p>
        </p:txBody>
      </p:sp>
    </p:spTree>
    <p:extLst>
      <p:ext uri="{BB962C8B-B14F-4D97-AF65-F5344CB8AC3E}">
        <p14:creationId xmlns:p14="http://schemas.microsoft.com/office/powerpoint/2010/main" val="3599141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AA11ACC6-3982-4E88-8555-F8D5AE17C73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87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6" name="オブジェクト 5" hidden="1">
                        <a:extLst>
                          <a:ext uri="{FF2B5EF4-FFF2-40B4-BE49-F238E27FC236}">
                            <a16:creationId xmlns:a16="http://schemas.microsoft.com/office/drawing/2014/main" id="{AA11ACC6-3982-4E88-8555-F8D5AE17C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利用登録のしかた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07804" y="1459133"/>
            <a:ext cx="8280000" cy="360000"/>
          </a:xfrm>
        </p:spPr>
        <p:txBody>
          <a:bodyPr>
            <a:noAutofit/>
          </a:bodyPr>
          <a:lstStyle/>
          <a:p>
            <a:r>
              <a:rPr lang="ja-JP" altLang="en-US" dirty="0"/>
              <a:t>利用登録を行います。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3193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15042" y="1821321"/>
            <a:ext cx="3888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ホーム画面から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Zoom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の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アイコンをタップ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サインアップ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誕生日を入力し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確認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メールアドレスと氏名を入力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❺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サインアップ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12" name="図 11" descr="「zoom」の誕生日を確認する画面の画像">
            <a:extLst>
              <a:ext uri="{FF2B5EF4-FFF2-40B4-BE49-F238E27FC236}">
                <a16:creationId xmlns:a16="http://schemas.microsoft.com/office/drawing/2014/main" id="{CDC518EF-7568-DC4F-8FC0-B95B524C2E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2693" y="3847470"/>
            <a:ext cx="1056130" cy="2286081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9" name="図 18" descr="「zoom」のメールアドレス・名・姓の入力画面の画像">
            <a:extLst>
              <a:ext uri="{FF2B5EF4-FFF2-40B4-BE49-F238E27FC236}">
                <a16:creationId xmlns:a16="http://schemas.microsoft.com/office/drawing/2014/main" id="{B69F47C0-9865-B14B-AF24-FA50DE098A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1133" y="3847470"/>
            <a:ext cx="1056130" cy="2286082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図 7" descr="「zoom」のアイコンが表示されているスマートフォンのホーム画面の画像">
            <a:extLst>
              <a:ext uri="{FF2B5EF4-FFF2-40B4-BE49-F238E27FC236}">
                <a16:creationId xmlns:a16="http://schemas.microsoft.com/office/drawing/2014/main" id="{D1B9AE34-5396-FA45-93B2-774C601A69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7055" y="1455207"/>
            <a:ext cx="1055584" cy="2286000"/>
          </a:xfrm>
          <a:prstGeom prst="rect">
            <a:avLst/>
          </a:prstGeom>
        </p:spPr>
      </p:pic>
      <p:pic>
        <p:nvPicPr>
          <p:cNvPr id="13" name="図 12" descr="「zoom」のサインアップ画面の画像">
            <a:extLst>
              <a:ext uri="{FF2B5EF4-FFF2-40B4-BE49-F238E27FC236}">
                <a16:creationId xmlns:a16="http://schemas.microsoft.com/office/drawing/2014/main" id="{A8A6FBD1-9E1E-A34D-A08E-DF192951C3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1133" y="1455207"/>
            <a:ext cx="1056092" cy="228600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76D4C26B-F16A-814C-956F-496E4277EE0A}"/>
              </a:ext>
            </a:extLst>
          </p:cNvPr>
          <p:cNvSpPr/>
          <p:nvPr/>
        </p:nvSpPr>
        <p:spPr>
          <a:xfrm>
            <a:off x="4956199" y="1609655"/>
            <a:ext cx="288000" cy="288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907DF8AE-318B-9448-A9E8-C75D80158CD5}"/>
              </a:ext>
            </a:extLst>
          </p:cNvPr>
          <p:cNvSpPr/>
          <p:nvPr/>
        </p:nvSpPr>
        <p:spPr>
          <a:xfrm>
            <a:off x="7008652" y="3483412"/>
            <a:ext cx="576000" cy="249914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C3F69402-872C-E64B-9AAF-ACD43D0FE4BC}"/>
              </a:ext>
            </a:extLst>
          </p:cNvPr>
          <p:cNvSpPr/>
          <p:nvPr/>
        </p:nvSpPr>
        <p:spPr>
          <a:xfrm>
            <a:off x="6871618" y="5165365"/>
            <a:ext cx="1136705" cy="304837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6ADBF3D8-97C2-E648-BCE4-B102FD5F7269}"/>
              </a:ext>
            </a:extLst>
          </p:cNvPr>
          <p:cNvSpPr/>
          <p:nvPr/>
        </p:nvSpPr>
        <p:spPr>
          <a:xfrm>
            <a:off x="5718456" y="5272793"/>
            <a:ext cx="305767" cy="194161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52ADA358-778B-471C-AF32-0CCF703B022E}"/>
              </a:ext>
            </a:extLst>
          </p:cNvPr>
          <p:cNvSpPr/>
          <p:nvPr/>
        </p:nvSpPr>
        <p:spPr>
          <a:xfrm>
            <a:off x="6871618" y="4207104"/>
            <a:ext cx="1152000" cy="72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DC4871F4-9754-4162-B5B4-79B2B9D5FFA1}"/>
              </a:ext>
            </a:extLst>
          </p:cNvPr>
          <p:cNvSpPr/>
          <p:nvPr/>
        </p:nvSpPr>
        <p:spPr>
          <a:xfrm>
            <a:off x="4939326" y="5537772"/>
            <a:ext cx="1056130" cy="629642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grpSp>
        <p:nvGrpSpPr>
          <p:cNvPr id="32" name="図形グループ 31"/>
          <p:cNvGrpSpPr/>
          <p:nvPr/>
        </p:nvGrpSpPr>
        <p:grpSpPr>
          <a:xfrm>
            <a:off x="6726718" y="5020154"/>
            <a:ext cx="296586" cy="293005"/>
            <a:chOff x="5878361" y="3995693"/>
            <a:chExt cx="296586" cy="293005"/>
          </a:xfrm>
        </p:grpSpPr>
        <p:sp>
          <p:nvSpPr>
            <p:cNvPr id="33" name="円/楕円 32"/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フリーフォーム 33"/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9" name="図形グループ 38"/>
          <p:cNvGrpSpPr/>
          <p:nvPr/>
        </p:nvGrpSpPr>
        <p:grpSpPr>
          <a:xfrm>
            <a:off x="6726718" y="4063421"/>
            <a:ext cx="296586" cy="293005"/>
            <a:chOff x="5101121" y="3995693"/>
            <a:chExt cx="296586" cy="293005"/>
          </a:xfrm>
        </p:grpSpPr>
        <p:sp>
          <p:nvSpPr>
            <p:cNvPr id="40" name="円/楕円 39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フリーフォーム 40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2" name="図形グループ 41"/>
          <p:cNvGrpSpPr/>
          <p:nvPr/>
        </p:nvGrpSpPr>
        <p:grpSpPr>
          <a:xfrm>
            <a:off x="4791244" y="5392687"/>
            <a:ext cx="296586" cy="293005"/>
            <a:chOff x="4232441" y="3995693"/>
            <a:chExt cx="296586" cy="293005"/>
          </a:xfrm>
        </p:grpSpPr>
        <p:sp>
          <p:nvSpPr>
            <p:cNvPr id="43" name="円/楕円 42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フリーフォーム 43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5" name="図形グループ 44"/>
          <p:cNvGrpSpPr/>
          <p:nvPr/>
        </p:nvGrpSpPr>
        <p:grpSpPr>
          <a:xfrm>
            <a:off x="6857112" y="3318356"/>
            <a:ext cx="296586" cy="293005"/>
            <a:chOff x="3546641" y="3995693"/>
            <a:chExt cx="296586" cy="293005"/>
          </a:xfrm>
        </p:grpSpPr>
        <p:sp>
          <p:nvSpPr>
            <p:cNvPr id="46" name="円/楕円 45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フリーフォーム 46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8" name="図形グループ 47"/>
          <p:cNvGrpSpPr/>
          <p:nvPr/>
        </p:nvGrpSpPr>
        <p:grpSpPr>
          <a:xfrm>
            <a:off x="4802420" y="1413351"/>
            <a:ext cx="296587" cy="293005"/>
            <a:chOff x="2897417" y="3995693"/>
            <a:chExt cx="296587" cy="293005"/>
          </a:xfrm>
        </p:grpSpPr>
        <p:sp>
          <p:nvSpPr>
            <p:cNvPr id="49" name="円/楕円 48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8304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AA11ACC6-3982-4E88-8555-F8D5AE17C73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08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6" name="オブジェクト 5" hidden="1">
                        <a:extLst>
                          <a:ext uri="{FF2B5EF4-FFF2-40B4-BE49-F238E27FC236}">
                            <a16:creationId xmlns:a16="http://schemas.microsoft.com/office/drawing/2014/main" id="{AA11ACC6-3982-4E88-8555-F8D5AE17C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利用登録のしかた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3193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89642" y="1460194"/>
            <a:ext cx="328132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0538" indent="-4905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❻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90538" indent="-4905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アクティベーション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</a:p>
          <a:p>
            <a:pPr marL="490538" indent="-4905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画面が表示されたら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90538" indent="-4905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閉じる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90538" indent="-4905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❼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90538" indent="-4905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メールを確認して、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</a:t>
            </a:r>
          </a:p>
          <a:p>
            <a:pPr marL="490538" indent="-4905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アカウントを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90538" indent="-4905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アクティベート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90538" indent="-4905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90538" indent="-4905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❽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氏名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</a:t>
            </a: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パスワード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を入力し、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続ける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90538" indent="-490538"/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12" name="図 11" descr="「zoom」のアクティベーションが表示されている画面の画像">
            <a:extLst>
              <a:ext uri="{FF2B5EF4-FFF2-40B4-BE49-F238E27FC236}">
                <a16:creationId xmlns:a16="http://schemas.microsoft.com/office/drawing/2014/main" id="{6F6811E8-50D3-DC4F-B7B8-F5DAAD416C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5455" y="1997389"/>
            <a:ext cx="1620000" cy="3506629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3" name="図 12" descr="「zoom」の名・姓・パスワード・パスワードを確認を入力する画面の画像">
            <a:extLst>
              <a:ext uri="{FF2B5EF4-FFF2-40B4-BE49-F238E27FC236}">
                <a16:creationId xmlns:a16="http://schemas.microsoft.com/office/drawing/2014/main" id="{EEEF20C3-0C7D-7348-91A1-E572A56E42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5412" y="1997389"/>
            <a:ext cx="1620000" cy="3506622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89D4D06F-B1DE-8345-892F-705262935B0E}"/>
              </a:ext>
            </a:extLst>
          </p:cNvPr>
          <p:cNvSpPr/>
          <p:nvPr/>
        </p:nvSpPr>
        <p:spPr>
          <a:xfrm>
            <a:off x="3354128" y="2362939"/>
            <a:ext cx="396000" cy="21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grpSp>
        <p:nvGrpSpPr>
          <p:cNvPr id="7" name="グループ化 6" descr="「zoom」の「アカウントをアクティベート」が表示されている画面の画像">
            <a:extLst>
              <a:ext uri="{FF2B5EF4-FFF2-40B4-BE49-F238E27FC236}">
                <a16:creationId xmlns:a16="http://schemas.microsoft.com/office/drawing/2014/main" id="{1D6793FC-0AF2-CC49-9429-04EF94B87E06}"/>
              </a:ext>
            </a:extLst>
          </p:cNvPr>
          <p:cNvGrpSpPr>
            <a:grpSpLocks noChangeAspect="1"/>
          </p:cNvGrpSpPr>
          <p:nvPr/>
        </p:nvGrpSpPr>
        <p:grpSpPr>
          <a:xfrm>
            <a:off x="5131134" y="1997389"/>
            <a:ext cx="1620000" cy="3350612"/>
            <a:chOff x="4158563" y="3204279"/>
            <a:chExt cx="1358315" cy="2809374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895EDEB0-4BAC-124F-8E72-A6768008E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58563" y="3204279"/>
              <a:ext cx="1358315" cy="2809374"/>
            </a:xfrm>
            <a:prstGeom prst="rect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2C89457D-579D-B24C-97E1-69113DF1C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alphaModFix/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-100000"/>
                      </a14:imgEffect>
                    </a14:imgLayer>
                  </a14:imgProps>
                </a:ext>
              </a:extLst>
            </a:blip>
            <a:srcRect l="12520" t="17760" r="31134" b="79547"/>
            <a:stretch/>
          </p:blipFill>
          <p:spPr>
            <a:xfrm>
              <a:off x="4158563" y="4308031"/>
              <a:ext cx="1332786" cy="158175"/>
            </a:xfrm>
            <a:prstGeom prst="rect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</p:grp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612AFC5B-044F-4C1F-B60B-7C2FB0E98FCF}"/>
              </a:ext>
            </a:extLst>
          </p:cNvPr>
          <p:cNvSpPr/>
          <p:nvPr/>
        </p:nvSpPr>
        <p:spPr>
          <a:xfrm>
            <a:off x="6962297" y="2759340"/>
            <a:ext cx="1512000" cy="151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C74403B-20C2-41C1-A0D4-48EB45E42976}"/>
              </a:ext>
            </a:extLst>
          </p:cNvPr>
          <p:cNvSpPr/>
          <p:nvPr/>
        </p:nvSpPr>
        <p:spPr>
          <a:xfrm>
            <a:off x="6950067" y="4903710"/>
            <a:ext cx="1512000" cy="32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0FDC013E-693D-1B47-8E9B-1E20F52D615F}"/>
              </a:ext>
            </a:extLst>
          </p:cNvPr>
          <p:cNvSpPr/>
          <p:nvPr/>
        </p:nvSpPr>
        <p:spPr>
          <a:xfrm>
            <a:off x="5338894" y="4341848"/>
            <a:ext cx="1124240" cy="350252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grpSp>
        <p:nvGrpSpPr>
          <p:cNvPr id="29" name="図形グループ 28"/>
          <p:cNvGrpSpPr/>
          <p:nvPr/>
        </p:nvGrpSpPr>
        <p:grpSpPr>
          <a:xfrm>
            <a:off x="6815449" y="2615620"/>
            <a:ext cx="296586" cy="293005"/>
            <a:chOff x="8127785" y="3995693"/>
            <a:chExt cx="296586" cy="293005"/>
          </a:xfrm>
        </p:grpSpPr>
        <p:sp>
          <p:nvSpPr>
            <p:cNvPr id="30" name="円/楕円 29"/>
            <p:cNvSpPr/>
            <p:nvPr/>
          </p:nvSpPr>
          <p:spPr>
            <a:xfrm>
              <a:off x="812901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フリーフォーム 30"/>
            <p:cNvSpPr/>
            <p:nvPr/>
          </p:nvSpPr>
          <p:spPr>
            <a:xfrm>
              <a:off x="812778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34945" y="154642"/>
                  </a:moveTo>
                  <a:lnTo>
                    <a:pt x="158874" y="164409"/>
                  </a:lnTo>
                  <a:cubicBezTo>
                    <a:pt x="170920" y="169292"/>
                    <a:pt x="176943" y="177160"/>
                    <a:pt x="176943" y="188012"/>
                  </a:cubicBezTo>
                  <a:cubicBezTo>
                    <a:pt x="176943" y="195608"/>
                    <a:pt x="174419" y="201631"/>
                    <a:pt x="169373" y="206080"/>
                  </a:cubicBezTo>
                  <a:cubicBezTo>
                    <a:pt x="164327" y="210530"/>
                    <a:pt x="157517" y="212754"/>
                    <a:pt x="148944" y="212754"/>
                  </a:cubicBezTo>
                  <a:cubicBezTo>
                    <a:pt x="140588" y="212754"/>
                    <a:pt x="133670" y="210150"/>
                    <a:pt x="128190" y="204941"/>
                  </a:cubicBezTo>
                  <a:cubicBezTo>
                    <a:pt x="122709" y="199732"/>
                    <a:pt x="119969" y="193004"/>
                    <a:pt x="119969" y="184756"/>
                  </a:cubicBezTo>
                  <a:cubicBezTo>
                    <a:pt x="119969" y="171625"/>
                    <a:pt x="124961" y="161587"/>
                    <a:pt x="134945" y="154642"/>
                  </a:cubicBezTo>
                  <a:close/>
                  <a:moveTo>
                    <a:pt x="148619" y="78298"/>
                  </a:moveTo>
                  <a:cubicBezTo>
                    <a:pt x="156215" y="78298"/>
                    <a:pt x="162292" y="80305"/>
                    <a:pt x="166850" y="84320"/>
                  </a:cubicBezTo>
                  <a:cubicBezTo>
                    <a:pt x="171408" y="88336"/>
                    <a:pt x="173687" y="93219"/>
                    <a:pt x="173687" y="98971"/>
                  </a:cubicBezTo>
                  <a:cubicBezTo>
                    <a:pt x="173687" y="109714"/>
                    <a:pt x="169238" y="118504"/>
                    <a:pt x="160339" y="125341"/>
                  </a:cubicBezTo>
                  <a:lnTo>
                    <a:pt x="137550" y="116388"/>
                  </a:lnTo>
                  <a:cubicBezTo>
                    <a:pt x="128651" y="112916"/>
                    <a:pt x="124202" y="106676"/>
                    <a:pt x="124202" y="97668"/>
                  </a:cubicBezTo>
                  <a:cubicBezTo>
                    <a:pt x="124202" y="91917"/>
                    <a:pt x="126535" y="87250"/>
                    <a:pt x="131201" y="83669"/>
                  </a:cubicBezTo>
                  <a:cubicBezTo>
                    <a:pt x="135868" y="80088"/>
                    <a:pt x="141673" y="78298"/>
                    <a:pt x="148619" y="78298"/>
                  </a:cubicBezTo>
                  <a:close/>
                  <a:moveTo>
                    <a:pt x="148619" y="46718"/>
                  </a:moveTo>
                  <a:cubicBezTo>
                    <a:pt x="129736" y="46718"/>
                    <a:pt x="114191" y="51601"/>
                    <a:pt x="101982" y="61368"/>
                  </a:cubicBezTo>
                  <a:cubicBezTo>
                    <a:pt x="89773" y="71135"/>
                    <a:pt x="83669" y="83669"/>
                    <a:pt x="83669" y="98971"/>
                  </a:cubicBezTo>
                  <a:cubicBezTo>
                    <a:pt x="83669" y="116225"/>
                    <a:pt x="92785" y="128922"/>
                    <a:pt x="111016" y="137061"/>
                  </a:cubicBezTo>
                  <a:lnTo>
                    <a:pt x="111016" y="139340"/>
                  </a:lnTo>
                  <a:cubicBezTo>
                    <a:pt x="102009" y="142921"/>
                    <a:pt x="94413" y="148836"/>
                    <a:pt x="88227" y="157083"/>
                  </a:cubicBezTo>
                  <a:cubicBezTo>
                    <a:pt x="81390" y="166199"/>
                    <a:pt x="77972" y="176292"/>
                    <a:pt x="77972" y="187361"/>
                  </a:cubicBezTo>
                  <a:cubicBezTo>
                    <a:pt x="77972" y="204724"/>
                    <a:pt x="84266" y="218777"/>
                    <a:pt x="96854" y="229521"/>
                  </a:cubicBezTo>
                  <a:cubicBezTo>
                    <a:pt x="109768" y="240698"/>
                    <a:pt x="127023" y="246287"/>
                    <a:pt x="148619" y="246287"/>
                  </a:cubicBezTo>
                  <a:cubicBezTo>
                    <a:pt x="168587" y="246287"/>
                    <a:pt x="185353" y="240590"/>
                    <a:pt x="198918" y="229195"/>
                  </a:cubicBezTo>
                  <a:cubicBezTo>
                    <a:pt x="212483" y="217801"/>
                    <a:pt x="219266" y="203422"/>
                    <a:pt x="219266" y="186058"/>
                  </a:cubicBezTo>
                  <a:cubicBezTo>
                    <a:pt x="219266" y="174772"/>
                    <a:pt x="215793" y="165060"/>
                    <a:pt x="208848" y="156921"/>
                  </a:cubicBezTo>
                  <a:cubicBezTo>
                    <a:pt x="202770" y="149867"/>
                    <a:pt x="194794" y="144766"/>
                    <a:pt x="184919" y="141619"/>
                  </a:cubicBezTo>
                  <a:lnTo>
                    <a:pt x="184919" y="139991"/>
                  </a:lnTo>
                  <a:cubicBezTo>
                    <a:pt x="194035" y="136519"/>
                    <a:pt x="201278" y="130984"/>
                    <a:pt x="206650" y="123388"/>
                  </a:cubicBezTo>
                  <a:cubicBezTo>
                    <a:pt x="212022" y="115791"/>
                    <a:pt x="214708" y="107218"/>
                    <a:pt x="214708" y="97668"/>
                  </a:cubicBezTo>
                  <a:cubicBezTo>
                    <a:pt x="214708" y="82259"/>
                    <a:pt x="208685" y="69914"/>
                    <a:pt x="196639" y="60636"/>
                  </a:cubicBezTo>
                  <a:cubicBezTo>
                    <a:pt x="184593" y="51357"/>
                    <a:pt x="168587" y="46718"/>
                    <a:pt x="148619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4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3" name="図形グループ 32"/>
          <p:cNvGrpSpPr/>
          <p:nvPr/>
        </p:nvGrpSpPr>
        <p:grpSpPr>
          <a:xfrm>
            <a:off x="5196963" y="4190416"/>
            <a:ext cx="296586" cy="293005"/>
            <a:chOff x="7423697" y="3995693"/>
            <a:chExt cx="296586" cy="293005"/>
          </a:xfrm>
        </p:grpSpPr>
        <p:sp>
          <p:nvSpPr>
            <p:cNvPr id="36" name="円/楕円 35"/>
            <p:cNvSpPr/>
            <p:nvPr/>
          </p:nvSpPr>
          <p:spPr>
            <a:xfrm>
              <a:off x="742492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フリーフォーム 37"/>
            <p:cNvSpPr/>
            <p:nvPr/>
          </p:nvSpPr>
          <p:spPr>
            <a:xfrm>
              <a:off x="7423697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83995" y="53718"/>
                  </a:moveTo>
                  <a:lnTo>
                    <a:pt x="83995" y="89692"/>
                  </a:lnTo>
                  <a:lnTo>
                    <a:pt x="173361" y="89692"/>
                  </a:lnTo>
                  <a:lnTo>
                    <a:pt x="90343" y="243357"/>
                  </a:lnTo>
                  <a:lnTo>
                    <a:pt x="139666" y="243357"/>
                  </a:lnTo>
                  <a:lnTo>
                    <a:pt x="219591" y="89041"/>
                  </a:lnTo>
                  <a:lnTo>
                    <a:pt x="219591" y="53718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9" name="図形グループ 38"/>
          <p:cNvGrpSpPr/>
          <p:nvPr/>
        </p:nvGrpSpPr>
        <p:grpSpPr>
          <a:xfrm>
            <a:off x="3614370" y="2124549"/>
            <a:ext cx="296586" cy="293005"/>
            <a:chOff x="6801905" y="3995693"/>
            <a:chExt cx="296586" cy="293005"/>
          </a:xfrm>
        </p:grpSpPr>
        <p:sp>
          <p:nvSpPr>
            <p:cNvPr id="40" name="円/楕円 39"/>
            <p:cNvSpPr/>
            <p:nvPr/>
          </p:nvSpPr>
          <p:spPr>
            <a:xfrm>
              <a:off x="680313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フリーフォーム 40"/>
            <p:cNvSpPr/>
            <p:nvPr/>
          </p:nvSpPr>
          <p:spPr>
            <a:xfrm>
              <a:off x="680190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46991"/>
                  </a:moveTo>
                  <a:cubicBezTo>
                    <a:pt x="153991" y="146991"/>
                    <a:pt x="160882" y="148565"/>
                    <a:pt x="164897" y="151712"/>
                  </a:cubicBezTo>
                  <a:cubicBezTo>
                    <a:pt x="171408" y="156812"/>
                    <a:pt x="174664" y="165331"/>
                    <a:pt x="174664" y="177268"/>
                  </a:cubicBezTo>
                  <a:cubicBezTo>
                    <a:pt x="174664" y="187686"/>
                    <a:pt x="172168" y="195852"/>
                    <a:pt x="167176" y="201767"/>
                  </a:cubicBezTo>
                  <a:cubicBezTo>
                    <a:pt x="162184" y="207681"/>
                    <a:pt x="155456" y="210638"/>
                    <a:pt x="146991" y="210638"/>
                  </a:cubicBezTo>
                  <a:cubicBezTo>
                    <a:pt x="137550" y="210638"/>
                    <a:pt x="130225" y="206108"/>
                    <a:pt x="125016" y="197046"/>
                  </a:cubicBezTo>
                  <a:cubicBezTo>
                    <a:pt x="119807" y="187985"/>
                    <a:pt x="117202" y="175423"/>
                    <a:pt x="117202" y="159362"/>
                  </a:cubicBezTo>
                  <a:cubicBezTo>
                    <a:pt x="117202" y="158928"/>
                    <a:pt x="117283" y="158006"/>
                    <a:pt x="117446" y="156595"/>
                  </a:cubicBezTo>
                  <a:cubicBezTo>
                    <a:pt x="117609" y="155184"/>
                    <a:pt x="117690" y="153991"/>
                    <a:pt x="117690" y="153014"/>
                  </a:cubicBezTo>
                  <a:cubicBezTo>
                    <a:pt x="126698" y="148999"/>
                    <a:pt x="135542" y="146991"/>
                    <a:pt x="144224" y="146991"/>
                  </a:cubicBezTo>
                  <a:close/>
                  <a:moveTo>
                    <a:pt x="168315" y="46718"/>
                  </a:moveTo>
                  <a:cubicBezTo>
                    <a:pt x="138255" y="46718"/>
                    <a:pt x="115194" y="56756"/>
                    <a:pt x="99133" y="76832"/>
                  </a:cubicBezTo>
                  <a:cubicBezTo>
                    <a:pt x="83941" y="95932"/>
                    <a:pt x="76344" y="122411"/>
                    <a:pt x="76344" y="156269"/>
                  </a:cubicBezTo>
                  <a:cubicBezTo>
                    <a:pt x="76344" y="187632"/>
                    <a:pt x="83886" y="211344"/>
                    <a:pt x="98971" y="227405"/>
                  </a:cubicBezTo>
                  <a:cubicBezTo>
                    <a:pt x="110365" y="239559"/>
                    <a:pt x="126372" y="245636"/>
                    <a:pt x="146991" y="245636"/>
                  </a:cubicBezTo>
                  <a:cubicBezTo>
                    <a:pt x="165765" y="245636"/>
                    <a:pt x="181772" y="239342"/>
                    <a:pt x="195011" y="226754"/>
                  </a:cubicBezTo>
                  <a:cubicBezTo>
                    <a:pt x="208793" y="213514"/>
                    <a:pt x="215684" y="196693"/>
                    <a:pt x="215684" y="176292"/>
                  </a:cubicBezTo>
                  <a:cubicBezTo>
                    <a:pt x="215684" y="152960"/>
                    <a:pt x="207654" y="135651"/>
                    <a:pt x="191593" y="124364"/>
                  </a:cubicBezTo>
                  <a:cubicBezTo>
                    <a:pt x="182043" y="117636"/>
                    <a:pt x="168152" y="114272"/>
                    <a:pt x="149921" y="114272"/>
                  </a:cubicBezTo>
                  <a:cubicBezTo>
                    <a:pt x="138743" y="114272"/>
                    <a:pt x="128977" y="117528"/>
                    <a:pt x="120620" y="124039"/>
                  </a:cubicBezTo>
                  <a:cubicBezTo>
                    <a:pt x="127891" y="95824"/>
                    <a:pt x="142650" y="81716"/>
                    <a:pt x="164897" y="81716"/>
                  </a:cubicBezTo>
                  <a:cubicBezTo>
                    <a:pt x="177377" y="81716"/>
                    <a:pt x="186818" y="84049"/>
                    <a:pt x="193221" y="88715"/>
                  </a:cubicBezTo>
                  <a:lnTo>
                    <a:pt x="197616" y="88715"/>
                  </a:lnTo>
                  <a:lnTo>
                    <a:pt x="197616" y="51601"/>
                  </a:lnTo>
                  <a:cubicBezTo>
                    <a:pt x="187849" y="48346"/>
                    <a:pt x="178082" y="46718"/>
                    <a:pt x="168315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0851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AA11ACC6-3982-4E88-8555-F8D5AE17C73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38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6" name="オブジェクト 5" hidden="1">
                        <a:extLst>
                          <a:ext uri="{FF2B5EF4-FFF2-40B4-BE49-F238E27FC236}">
                            <a16:creationId xmlns:a16="http://schemas.microsoft.com/office/drawing/2014/main" id="{AA11ACC6-3982-4E88-8555-F8D5AE17C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vert="horz">
            <a:noAutofit/>
          </a:bodyPr>
          <a:lstStyle/>
          <a:p>
            <a:r>
              <a:rPr lang="ja-JP" altLang="en-US" dirty="0"/>
              <a:t>利用登録のしかた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3193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grpSp>
        <p:nvGrpSpPr>
          <p:cNvPr id="18" name="図形グループ 52">
            <a:extLst>
              <a:ext uri="{FF2B5EF4-FFF2-40B4-BE49-F238E27FC236}">
                <a16:creationId xmlns:a16="http://schemas.microsoft.com/office/drawing/2014/main" id="{7A30AD56-DA5B-E943-9C70-1F6B02EBD5DB}"/>
              </a:ext>
            </a:extLst>
          </p:cNvPr>
          <p:cNvGrpSpPr/>
          <p:nvPr/>
        </p:nvGrpSpPr>
        <p:grpSpPr>
          <a:xfrm>
            <a:off x="3680180" y="1411215"/>
            <a:ext cx="270000" cy="461665"/>
            <a:chOff x="7627502" y="2673548"/>
            <a:chExt cx="270000" cy="461665"/>
          </a:xfrm>
        </p:grpSpPr>
        <p:sp>
          <p:nvSpPr>
            <p:cNvPr id="19" name="円/楕円 18">
              <a:extLst>
                <a:ext uri="{FF2B5EF4-FFF2-40B4-BE49-F238E27FC236}">
                  <a16:creationId xmlns:a16="http://schemas.microsoft.com/office/drawing/2014/main" id="{9AD2FCEC-890E-AB43-957A-9A48713E6F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A7EEB33D-E6FF-DA4D-9239-A78DE0A2C5E3}"/>
                </a:ext>
              </a:extLst>
            </p:cNvPr>
            <p:cNvSpPr/>
            <p:nvPr/>
          </p:nvSpPr>
          <p:spPr>
            <a:xfrm>
              <a:off x="7670137" y="2673548"/>
              <a:ext cx="1847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276AAFA-B5A4-E844-9631-DD2CB2C3912C}"/>
              </a:ext>
            </a:extLst>
          </p:cNvPr>
          <p:cNvSpPr txBox="1"/>
          <p:nvPr/>
        </p:nvSpPr>
        <p:spPr>
          <a:xfrm>
            <a:off x="485800" y="1819001"/>
            <a:ext cx="328576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アドレス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</a:t>
            </a: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パスワード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を入力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通知の送信について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許可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/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許可しない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の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いずれかをタップ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カレンダーへの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アクセスについて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OK/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許可しない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の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いずれかをタップ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9" name="図 8" descr="「zoom」のメールアドレス・パスワードの入植画面の画像">
            <a:extLst>
              <a:ext uri="{FF2B5EF4-FFF2-40B4-BE49-F238E27FC236}">
                <a16:creationId xmlns:a16="http://schemas.microsoft.com/office/drawing/2014/main" id="{983A338D-E4DC-47DC-8C90-DC60636013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6031" y="2361296"/>
            <a:ext cx="1620000" cy="3507841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図 10" descr="「zoom」の通知の送信の許可・許可しないを選択する画面の画像">
            <a:extLst>
              <a:ext uri="{FF2B5EF4-FFF2-40B4-BE49-F238E27FC236}">
                <a16:creationId xmlns:a16="http://schemas.microsoft.com/office/drawing/2014/main" id="{197D04C5-49F1-4294-9D17-38C784D321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3400" y="2361296"/>
            <a:ext cx="1620000" cy="3507839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3" name="図 12" descr="「zoom」のカレンダーへのアクセスのOK・許可しないを選択する画面の画像">
            <a:extLst>
              <a:ext uri="{FF2B5EF4-FFF2-40B4-BE49-F238E27FC236}">
                <a16:creationId xmlns:a16="http://schemas.microsoft.com/office/drawing/2014/main" id="{11C2AEA5-B1D0-41FF-898F-1CFC214BFA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2649" y="2361296"/>
            <a:ext cx="1620000" cy="3507838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" name="正方形/長方形 2"/>
          <p:cNvSpPr/>
          <p:nvPr/>
        </p:nvSpPr>
        <p:spPr>
          <a:xfrm>
            <a:off x="518594" y="1388659"/>
            <a:ext cx="3570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9600" indent="-489600"/>
            <a:r>
              <a:rPr lang="ja-JP" altLang="en-US" sz="2400" b="1" dirty="0">
                <a:latin typeface="Meiryo" charset="-128"/>
                <a:ea typeface="Meiryo" charset="-128"/>
                <a:cs typeface="Meiryo" charset="-128"/>
              </a:rPr>
              <a:t>サインインを行います。</a:t>
            </a:r>
            <a:endParaRPr lang="en-US" altLang="ja-JP" sz="24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FAF081F2-2F90-4883-AF84-7C66399C02C9}"/>
              </a:ext>
            </a:extLst>
          </p:cNvPr>
          <p:cNvSpPr/>
          <p:nvPr/>
        </p:nvSpPr>
        <p:spPr>
          <a:xfrm>
            <a:off x="3358887" y="3353883"/>
            <a:ext cx="1548000" cy="32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6C807788-2357-4984-A004-9207723495A1}"/>
              </a:ext>
            </a:extLst>
          </p:cNvPr>
          <p:cNvSpPr/>
          <p:nvPr/>
        </p:nvSpPr>
        <p:spPr>
          <a:xfrm>
            <a:off x="5343731" y="4322470"/>
            <a:ext cx="1152000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FAF081F2-2F90-4883-AF84-7C66399C02C9}"/>
              </a:ext>
            </a:extLst>
          </p:cNvPr>
          <p:cNvSpPr/>
          <p:nvPr/>
        </p:nvSpPr>
        <p:spPr>
          <a:xfrm>
            <a:off x="3358887" y="2922081"/>
            <a:ext cx="1548000" cy="36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6C807788-2357-4984-A004-9207723495A1}"/>
              </a:ext>
            </a:extLst>
          </p:cNvPr>
          <p:cNvSpPr/>
          <p:nvPr/>
        </p:nvSpPr>
        <p:spPr>
          <a:xfrm>
            <a:off x="7147130" y="4322470"/>
            <a:ext cx="1152000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grpSp>
        <p:nvGrpSpPr>
          <p:cNvPr id="36" name="図形グループ 35"/>
          <p:cNvGrpSpPr/>
          <p:nvPr/>
        </p:nvGrpSpPr>
        <p:grpSpPr>
          <a:xfrm>
            <a:off x="7001046" y="4173493"/>
            <a:ext cx="296586" cy="293005"/>
            <a:chOff x="4232441" y="3995693"/>
            <a:chExt cx="296586" cy="293005"/>
          </a:xfrm>
        </p:grpSpPr>
        <p:sp>
          <p:nvSpPr>
            <p:cNvPr id="37" name="円/楕円 36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フリーフォーム 37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9" name="図形グループ 38"/>
          <p:cNvGrpSpPr/>
          <p:nvPr/>
        </p:nvGrpSpPr>
        <p:grpSpPr>
          <a:xfrm>
            <a:off x="5197644" y="4173493"/>
            <a:ext cx="296586" cy="293005"/>
            <a:chOff x="3546641" y="3995693"/>
            <a:chExt cx="296586" cy="293005"/>
          </a:xfrm>
        </p:grpSpPr>
        <p:sp>
          <p:nvSpPr>
            <p:cNvPr id="40" name="円/楕円 39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フリーフォーム 40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2" name="図形グループ 41"/>
          <p:cNvGrpSpPr/>
          <p:nvPr/>
        </p:nvGrpSpPr>
        <p:grpSpPr>
          <a:xfrm>
            <a:off x="3219148" y="2776492"/>
            <a:ext cx="296587" cy="293005"/>
            <a:chOff x="2897417" y="3995693"/>
            <a:chExt cx="296587" cy="293005"/>
          </a:xfrm>
        </p:grpSpPr>
        <p:sp>
          <p:nvSpPr>
            <p:cNvPr id="43" name="円/楕円 42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4186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372" y="2365081"/>
            <a:ext cx="1440000" cy="31185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AA11ACC6-3982-4E88-8555-F8D5AE17C73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58"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6" name="オブジェクト 5" hidden="1">
                        <a:extLst>
                          <a:ext uri="{FF2B5EF4-FFF2-40B4-BE49-F238E27FC236}">
                            <a16:creationId xmlns:a16="http://schemas.microsoft.com/office/drawing/2014/main" id="{AA11ACC6-3982-4E88-8555-F8D5AE17C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招待された会議への参加のしかた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3193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2-C</a:t>
            </a:r>
            <a:endParaRPr 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0167" y="1816351"/>
            <a:ext cx="45360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招待されたメールを開き、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ミーティング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URL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に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記載された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URL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パスコードを求められた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場合は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パスコード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に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記載された文字を入力し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続行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ビデオ付きで参加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タップ（音声のやりとりでよいときはビデオなしでも参加出来ます）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8" name="サブタイトル 2">
            <a:extLst>
              <a:ext uri="{FF2B5EF4-FFF2-40B4-BE49-F238E27FC236}">
                <a16:creationId xmlns:a16="http://schemas.microsoft.com/office/drawing/2014/main" id="{D38D1BB7-2063-4829-BA7F-DB0FDF3FE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33732"/>
            <a:ext cx="8280000" cy="324000"/>
          </a:xfrm>
        </p:spPr>
        <p:txBody>
          <a:bodyPr>
            <a:noAutofit/>
          </a:bodyPr>
          <a:lstStyle/>
          <a:p>
            <a:r>
              <a:rPr lang="ja-JP" altLang="en-US" dirty="0"/>
              <a:t>ミーティング</a:t>
            </a:r>
            <a:r>
              <a:rPr lang="en-US" altLang="ja-JP" dirty="0"/>
              <a:t>URL</a:t>
            </a:r>
            <a:r>
              <a:rPr lang="ja-JP" altLang="en-US" dirty="0"/>
              <a:t>から直接参加する方法です。</a:t>
            </a:r>
          </a:p>
        </p:txBody>
      </p:sp>
      <p:pic>
        <p:nvPicPr>
          <p:cNvPr id="14" name="図 13" descr="zoomミーティングへ招待されたURLを表示している画面の画像">
            <a:extLst>
              <a:ext uri="{FF2B5EF4-FFF2-40B4-BE49-F238E27FC236}">
                <a16:creationId xmlns:a16="http://schemas.microsoft.com/office/drawing/2014/main" id="{0AA525B6-9578-CF48-B139-C3E3FD7495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6004" y="2361075"/>
            <a:ext cx="1440000" cy="311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図 15" descr="「zoom」のミーティングパスコードの入力を求められている画面の画像">
            <a:extLst>
              <a:ext uri="{FF2B5EF4-FFF2-40B4-BE49-F238E27FC236}">
                <a16:creationId xmlns:a16="http://schemas.microsoft.com/office/drawing/2014/main" id="{32FC206A-8279-AB4C-8D20-80DC9995C6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814" y="2361077"/>
            <a:ext cx="1440000" cy="31170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18AD3D7B-9725-D24A-8B51-6B786852ABD1}"/>
              </a:ext>
            </a:extLst>
          </p:cNvPr>
          <p:cNvSpPr/>
          <p:nvPr/>
        </p:nvSpPr>
        <p:spPr>
          <a:xfrm>
            <a:off x="3856002" y="3584431"/>
            <a:ext cx="1332000" cy="75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C6F11E06-BB68-574A-818A-E4F2FAA3F462}"/>
              </a:ext>
            </a:extLst>
          </p:cNvPr>
          <p:cNvSpPr/>
          <p:nvPr/>
        </p:nvSpPr>
        <p:spPr>
          <a:xfrm>
            <a:off x="5584874" y="3265064"/>
            <a:ext cx="1116000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5A20641-6368-B746-BDB1-547529080BAD}"/>
              </a:ext>
            </a:extLst>
          </p:cNvPr>
          <p:cNvSpPr/>
          <p:nvPr/>
        </p:nvSpPr>
        <p:spPr>
          <a:xfrm>
            <a:off x="7100194" y="4255989"/>
            <a:ext cx="1404000" cy="36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4AD0BBF0-0633-4412-8383-3CD3F15D4CA2}"/>
              </a:ext>
            </a:extLst>
          </p:cNvPr>
          <p:cNvSpPr/>
          <p:nvPr/>
        </p:nvSpPr>
        <p:spPr>
          <a:xfrm>
            <a:off x="6249875" y="3547235"/>
            <a:ext cx="452197" cy="1905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8100CC01-27C6-4524-BD09-F0E562B8C559}"/>
              </a:ext>
            </a:extLst>
          </p:cNvPr>
          <p:cNvSpPr/>
          <p:nvPr/>
        </p:nvSpPr>
        <p:spPr>
          <a:xfrm>
            <a:off x="4453315" y="4656828"/>
            <a:ext cx="468000" cy="21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39" name="カギ線コネクタ 64">
            <a:extLst>
              <a:ext uri="{FF2B5EF4-FFF2-40B4-BE49-F238E27FC236}">
                <a16:creationId xmlns:a16="http://schemas.microsoft.com/office/drawing/2014/main" id="{8D4FE046-35A2-4269-96F2-D742FA569A04}"/>
              </a:ext>
            </a:extLst>
          </p:cNvPr>
          <p:cNvCxnSpPr>
            <a:cxnSpLocks/>
            <a:stCxn id="38" idx="3"/>
            <a:endCxn id="35" idx="1"/>
          </p:cNvCxnSpPr>
          <p:nvPr/>
        </p:nvCxnSpPr>
        <p:spPr>
          <a:xfrm flipV="1">
            <a:off x="4921315" y="3391064"/>
            <a:ext cx="663559" cy="1373764"/>
          </a:xfrm>
          <a:prstGeom prst="bentConnector3">
            <a:avLst>
              <a:gd name="adj1" fmla="val 67863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図形グループ 39"/>
          <p:cNvGrpSpPr/>
          <p:nvPr/>
        </p:nvGrpSpPr>
        <p:grpSpPr>
          <a:xfrm>
            <a:off x="6958709" y="4097303"/>
            <a:ext cx="296586" cy="293005"/>
            <a:chOff x="4232441" y="3995693"/>
            <a:chExt cx="296586" cy="293005"/>
          </a:xfrm>
        </p:grpSpPr>
        <p:sp>
          <p:nvSpPr>
            <p:cNvPr id="41" name="円/楕円 40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フリーフォーム 41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3" name="図形グループ 42"/>
          <p:cNvGrpSpPr/>
          <p:nvPr/>
        </p:nvGrpSpPr>
        <p:grpSpPr>
          <a:xfrm>
            <a:off x="6103572" y="3614699"/>
            <a:ext cx="296586" cy="293005"/>
            <a:chOff x="3546641" y="3995693"/>
            <a:chExt cx="296586" cy="293005"/>
          </a:xfrm>
        </p:grpSpPr>
        <p:sp>
          <p:nvSpPr>
            <p:cNvPr id="44" name="円/楕円 43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フリーフォーム 44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6" name="図形グループ 45"/>
          <p:cNvGrpSpPr/>
          <p:nvPr/>
        </p:nvGrpSpPr>
        <p:grpSpPr>
          <a:xfrm>
            <a:off x="3710210" y="3419964"/>
            <a:ext cx="296587" cy="293005"/>
            <a:chOff x="2897417" y="3995693"/>
            <a:chExt cx="296587" cy="293005"/>
          </a:xfrm>
        </p:grpSpPr>
        <p:sp>
          <p:nvSpPr>
            <p:cNvPr id="47" name="円/楕円 46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1905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AA11ACC6-3982-4E88-8555-F8D5AE17C73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79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6" name="オブジェクト 5" hidden="1">
                        <a:extLst>
                          <a:ext uri="{FF2B5EF4-FFF2-40B4-BE49-F238E27FC236}">
                            <a16:creationId xmlns:a16="http://schemas.microsoft.com/office/drawing/2014/main" id="{AA11ACC6-3982-4E88-8555-F8D5AE17C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招待された会議への参加のしかた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3193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2-C</a:t>
            </a:r>
            <a:endParaRPr 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06575" y="1807886"/>
            <a:ext cx="308646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ミーティング画面で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参加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ミーティング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ID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に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数字を入力し、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</a:t>
            </a: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参加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以降は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p.13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②以降と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同じ手順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8" name="サブタイトル 2">
            <a:extLst>
              <a:ext uri="{FF2B5EF4-FFF2-40B4-BE49-F238E27FC236}">
                <a16:creationId xmlns:a16="http://schemas.microsoft.com/office/drawing/2014/main" id="{D38D1BB7-2063-4829-BA7F-DB0FDF3FE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25265"/>
            <a:ext cx="8280000" cy="324000"/>
          </a:xfrm>
        </p:spPr>
        <p:txBody>
          <a:bodyPr>
            <a:noAutofit/>
          </a:bodyPr>
          <a:lstStyle/>
          <a:p>
            <a:r>
              <a:rPr lang="ja-JP" altLang="en-US" dirty="0"/>
              <a:t>ミーティング</a:t>
            </a:r>
            <a:r>
              <a:rPr lang="en-US" altLang="ja-JP" dirty="0"/>
              <a:t>ID</a:t>
            </a:r>
            <a:r>
              <a:rPr lang="ja-JP" altLang="en-US" dirty="0"/>
              <a:t>を直接入力する場合の参加方法です。</a:t>
            </a:r>
          </a:p>
        </p:txBody>
      </p:sp>
      <p:pic>
        <p:nvPicPr>
          <p:cNvPr id="7" name="図 6" descr="「zoom」のミーティング画面の画像">
            <a:extLst>
              <a:ext uri="{FF2B5EF4-FFF2-40B4-BE49-F238E27FC236}">
                <a16:creationId xmlns:a16="http://schemas.microsoft.com/office/drawing/2014/main" id="{58DC98CA-21AB-DD43-92DA-98CB46FDA3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7930" y="2370545"/>
            <a:ext cx="1620000" cy="3506625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3" name="図 12" descr="「zoom」のミーティングIDを入力して参加する画面の画像">
            <a:extLst>
              <a:ext uri="{FF2B5EF4-FFF2-40B4-BE49-F238E27FC236}">
                <a16:creationId xmlns:a16="http://schemas.microsoft.com/office/drawing/2014/main" id="{3FA3760B-23A0-5946-9149-FE43F43321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9647" y="2362076"/>
            <a:ext cx="1620000" cy="3506625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4B17ABB-CDE4-3A41-A21E-2F7E154CE664}"/>
              </a:ext>
            </a:extLst>
          </p:cNvPr>
          <p:cNvSpPr/>
          <p:nvPr/>
        </p:nvSpPr>
        <p:spPr>
          <a:xfrm>
            <a:off x="3703242" y="2833488"/>
            <a:ext cx="432000" cy="50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D2FD096-6A67-2940-926A-E4D79C6F83B4}"/>
              </a:ext>
            </a:extLst>
          </p:cNvPr>
          <p:cNvSpPr/>
          <p:nvPr/>
        </p:nvSpPr>
        <p:spPr>
          <a:xfrm>
            <a:off x="6936580" y="3742396"/>
            <a:ext cx="1584138" cy="32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81956C7F-9409-4E1F-81F5-BB1015619818}"/>
              </a:ext>
            </a:extLst>
          </p:cNvPr>
          <p:cNvSpPr/>
          <p:nvPr/>
        </p:nvSpPr>
        <p:spPr>
          <a:xfrm>
            <a:off x="6936580" y="2818497"/>
            <a:ext cx="1584138" cy="300841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26" name="図 25" descr="「zoom」のミーティングIDが表示されている画像">
            <a:extLst>
              <a:ext uri="{FF2B5EF4-FFF2-40B4-BE49-F238E27FC236}">
                <a16:creationId xmlns:a16="http://schemas.microsoft.com/office/drawing/2014/main" id="{DEE6EF7F-D081-444C-8531-1EF88ABCDB4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0027" b="18416"/>
          <a:stretch/>
        </p:blipFill>
        <p:spPr>
          <a:xfrm>
            <a:off x="5121416" y="2359083"/>
            <a:ext cx="1620000" cy="1807895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70D064BE-7384-4F11-A018-ABE2559EA79A}"/>
              </a:ext>
            </a:extLst>
          </p:cNvPr>
          <p:cNvSpPr/>
          <p:nvPr/>
        </p:nvSpPr>
        <p:spPr>
          <a:xfrm>
            <a:off x="5146810" y="3609265"/>
            <a:ext cx="1512000" cy="32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28" name="カギ線コネクタ 64">
            <a:extLst>
              <a:ext uri="{FF2B5EF4-FFF2-40B4-BE49-F238E27FC236}">
                <a16:creationId xmlns:a16="http://schemas.microsoft.com/office/drawing/2014/main" id="{937E8A61-E838-492E-B6EF-4CB7DE9DC924}"/>
              </a:ext>
            </a:extLst>
          </p:cNvPr>
          <p:cNvCxnSpPr>
            <a:cxnSpLocks/>
          </p:cNvCxnSpPr>
          <p:nvPr/>
        </p:nvCxnSpPr>
        <p:spPr>
          <a:xfrm flipV="1">
            <a:off x="6647451" y="2972894"/>
            <a:ext cx="288000" cy="82800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図形グループ 22"/>
          <p:cNvGrpSpPr/>
          <p:nvPr/>
        </p:nvGrpSpPr>
        <p:grpSpPr>
          <a:xfrm>
            <a:off x="6763980" y="2217683"/>
            <a:ext cx="296586" cy="293005"/>
            <a:chOff x="3546641" y="3995693"/>
            <a:chExt cx="296586" cy="293005"/>
          </a:xfrm>
        </p:grpSpPr>
        <p:sp>
          <p:nvSpPr>
            <p:cNvPr id="24" name="円/楕円 23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フリーフォーム 24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9" name="図形グループ 28"/>
          <p:cNvGrpSpPr/>
          <p:nvPr/>
        </p:nvGrpSpPr>
        <p:grpSpPr>
          <a:xfrm>
            <a:off x="3549351" y="2683359"/>
            <a:ext cx="296587" cy="293005"/>
            <a:chOff x="2897417" y="3995693"/>
            <a:chExt cx="296587" cy="293005"/>
          </a:xfrm>
        </p:grpSpPr>
        <p:sp>
          <p:nvSpPr>
            <p:cNvPr id="30" name="円/楕円 29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1478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915" y="2006456"/>
            <a:ext cx="1980000" cy="4287938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761" y="2363619"/>
            <a:ext cx="1260000" cy="2728688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40" name="グループ化 39" descr="「zoom」で詳細をタップした時の画面の画像">
            <a:extLst>
              <a:ext uri="{FF2B5EF4-FFF2-40B4-BE49-F238E27FC236}">
                <a16:creationId xmlns:a16="http://schemas.microsoft.com/office/drawing/2014/main" id="{03EBAED6-C3DD-BF46-B26B-28236F01C691}"/>
              </a:ext>
            </a:extLst>
          </p:cNvPr>
          <p:cNvGrpSpPr>
            <a:grpSpLocks noChangeAspect="1"/>
          </p:cNvGrpSpPr>
          <p:nvPr/>
        </p:nvGrpSpPr>
        <p:grpSpPr>
          <a:xfrm>
            <a:off x="7104158" y="2357108"/>
            <a:ext cx="1260000" cy="2727375"/>
            <a:chOff x="8804835" y="390489"/>
            <a:chExt cx="2485092" cy="5379189"/>
          </a:xfrm>
        </p:grpSpPr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B065376F-1771-6046-B5B5-C16B890A0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04835" y="390489"/>
              <a:ext cx="2485092" cy="5379189"/>
            </a:xfrm>
            <a:prstGeom prst="rect">
              <a:avLst/>
            </a:prstGeom>
            <a:ln w="9525">
              <a:noFill/>
            </a:ln>
          </p:spPr>
        </p:pic>
        <p:pic>
          <p:nvPicPr>
            <p:cNvPr id="42" name="図 41">
              <a:extLst>
                <a:ext uri="{FF2B5EF4-FFF2-40B4-BE49-F238E27FC236}">
                  <a16:creationId xmlns:a16="http://schemas.microsoft.com/office/drawing/2014/main" id="{F119D426-725D-8E40-9B0C-8728E77631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-100000"/>
                      </a14:imgEffect>
                    </a14:imgLayer>
                  </a14:imgProps>
                </a:ext>
              </a:extLst>
            </a:blip>
            <a:srcRect l="23397" t="32222" r="30452" b="38536"/>
            <a:stretch/>
          </p:blipFill>
          <p:spPr>
            <a:xfrm>
              <a:off x="9450855" y="2065147"/>
              <a:ext cx="1146875" cy="1573079"/>
            </a:xfrm>
            <a:prstGeom prst="ellipse">
              <a:avLst/>
            </a:prstGeom>
            <a:ln w="9525">
              <a:noFill/>
            </a:ln>
          </p:spPr>
        </p:pic>
      </p:grpSp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AA11ACC6-3982-4E88-8555-F8D5AE17C73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0" name="think-cell スライド" r:id="rId9" imgW="554" imgH="551" progId="TCLayout.ActiveDocument.1">
                  <p:embed/>
                </p:oleObj>
              </mc:Choice>
              <mc:Fallback>
                <p:oleObj name="think-cell スライド" r:id="rId9" imgW="554" imgH="551" progId="TCLayout.ActiveDocument.1">
                  <p:embed/>
                  <p:pic>
                    <p:nvPicPr>
                      <p:cNvPr id="6" name="オブジェクト 5" hidden="1">
                        <a:extLst>
                          <a:ext uri="{FF2B5EF4-FFF2-40B4-BE49-F238E27FC236}">
                            <a16:creationId xmlns:a16="http://schemas.microsoft.com/office/drawing/2014/main" id="{AA11ACC6-3982-4E88-8555-F8D5AE17C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招待された会議への参加のしかた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3193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2-C</a:t>
            </a:r>
            <a:endParaRPr 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8108" y="1934891"/>
            <a:ext cx="34363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indent="-7938"/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2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音声の切り替</a:t>
            </a:r>
            <a:r>
              <a:rPr lang="ja-JP" altLang="en-US" sz="1600" b="1" spc="-750" dirty="0">
                <a:latin typeface="Meiryo" charset="-128"/>
                <a:ea typeface="Meiryo" charset="-128"/>
                <a:cs typeface="Meiryo" charset="-128"/>
              </a:rPr>
              <a:t>え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（音声の</a:t>
            </a:r>
            <a:r>
              <a:rPr lang="en-US" altLang="ja-JP" sz="1600" b="1" dirty="0">
                <a:latin typeface="Meiryo" charset="-128"/>
                <a:ea typeface="Meiryo" charset="-128"/>
                <a:cs typeface="Meiryo" charset="-128"/>
              </a:rPr>
              <a:t>ON/</a:t>
            </a:r>
          </a:p>
          <a:p>
            <a:pPr marL="7938" indent="-7938"/>
            <a:r>
              <a:rPr lang="en-US" altLang="ja-JP" sz="1600" b="1" dirty="0">
                <a:latin typeface="Meiryo" charset="-128"/>
                <a:ea typeface="Meiryo" charset="-128"/>
                <a:cs typeface="Meiryo" charset="-128"/>
              </a:rPr>
              <a:t>OFF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が切り替えられます）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2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カメラの切り替</a:t>
            </a:r>
            <a:r>
              <a:rPr lang="ja-JP" altLang="en-US" sz="1600" b="1" spc="-750" dirty="0">
                <a:latin typeface="Meiryo" charset="-128"/>
                <a:ea typeface="Meiryo" charset="-128"/>
                <a:cs typeface="Meiryo" charset="-128"/>
              </a:rPr>
              <a:t>え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（カメラ</a:t>
            </a:r>
            <a:r>
              <a:rPr lang="en-US" altLang="ja-JP" sz="1600" b="1" dirty="0">
                <a:latin typeface="Meiryo" charset="-128"/>
                <a:ea typeface="Meiryo" charset="-128"/>
                <a:cs typeface="Meiryo" charset="-128"/>
              </a:rPr>
              <a:t>ON/</a:t>
            </a:r>
          </a:p>
          <a:p>
            <a:pPr marL="7938" indent="-7938"/>
            <a:r>
              <a:rPr lang="en-US" altLang="ja-JP" sz="1600" b="1" dirty="0">
                <a:latin typeface="Meiryo" charset="-128"/>
                <a:ea typeface="Meiryo" charset="-128"/>
                <a:cs typeface="Meiryo" charset="-128"/>
              </a:rPr>
              <a:t>OFF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が切り替えられます）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チャッ</a:t>
            </a:r>
            <a:r>
              <a:rPr lang="ja-JP" altLang="en-US" sz="1600" b="1" spc="-750" dirty="0">
                <a:latin typeface="Meiryo" charset="-128"/>
                <a:ea typeface="Meiryo" charset="-128"/>
                <a:cs typeface="Meiryo" charset="-128"/>
              </a:rPr>
              <a:t>ト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（</a:t>
            </a:r>
            <a:r>
              <a:rPr lang="en-US" altLang="ja-JP" sz="16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詳細</a:t>
            </a:r>
            <a:r>
              <a:rPr lang="ja-JP" altLang="en-US" sz="16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から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16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チャット</a:t>
            </a:r>
            <a:r>
              <a:rPr lang="ja-JP" altLang="en-US" sz="16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をタップして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文字による入力ができます）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挙</a:t>
            </a:r>
            <a:r>
              <a:rPr lang="ja-JP" altLang="en-US" sz="1600" b="1" spc="-750" dirty="0">
                <a:latin typeface="Meiryo" charset="-128"/>
                <a:ea typeface="Meiryo" charset="-128"/>
                <a:cs typeface="Meiryo" charset="-128"/>
              </a:rPr>
              <a:t>手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（</a:t>
            </a:r>
            <a:r>
              <a:rPr lang="en-US" altLang="ja-JP" sz="16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詳細</a:t>
            </a:r>
            <a:r>
              <a:rPr lang="ja-JP" altLang="en-US" sz="16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から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16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手を挙げる</a:t>
            </a:r>
            <a:r>
              <a:rPr lang="ja-JP" altLang="en-US" sz="16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をタップ）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❺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退</a:t>
            </a:r>
            <a:r>
              <a:rPr lang="ja-JP" altLang="en-US" sz="1600" b="1" spc="-750" dirty="0">
                <a:latin typeface="Meiryo" charset="-128"/>
                <a:ea typeface="Meiryo" charset="-128"/>
                <a:cs typeface="Meiryo" charset="-128"/>
              </a:rPr>
              <a:t>出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（会議から退出します）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8" name="サブタイトル 2">
            <a:extLst>
              <a:ext uri="{FF2B5EF4-FFF2-40B4-BE49-F238E27FC236}">
                <a16:creationId xmlns:a16="http://schemas.microsoft.com/office/drawing/2014/main" id="{D38D1BB7-2063-4829-BA7F-DB0FDF3FE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33734"/>
            <a:ext cx="8280000" cy="481785"/>
          </a:xfrm>
        </p:spPr>
        <p:txBody>
          <a:bodyPr>
            <a:noAutofit/>
          </a:bodyPr>
          <a:lstStyle/>
          <a:p>
            <a:r>
              <a:rPr lang="ja-JP" altLang="en-US" dirty="0"/>
              <a:t>会議参加中に利用することのできる機能があります。</a:t>
            </a: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2EF3FB95-14CE-A34F-962C-756B5A74C8D5}"/>
              </a:ext>
            </a:extLst>
          </p:cNvPr>
          <p:cNvSpPr/>
          <p:nvPr/>
        </p:nvSpPr>
        <p:spPr>
          <a:xfrm>
            <a:off x="7350959" y="4420107"/>
            <a:ext cx="184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altLang="ja-JP" sz="2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A551CCF-32C9-4277-8CE2-FCB460D5DB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84738" y="4793886"/>
            <a:ext cx="1260000" cy="298421"/>
          </a:xfrm>
          <a:prstGeom prst="rect">
            <a:avLst/>
          </a:prstGeom>
          <a:ln>
            <a:noFill/>
          </a:ln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DFF0CC8-1085-F84D-AF08-672D253ADAA7}"/>
              </a:ext>
            </a:extLst>
          </p:cNvPr>
          <p:cNvSpPr/>
          <p:nvPr/>
        </p:nvSpPr>
        <p:spPr>
          <a:xfrm>
            <a:off x="4994000" y="5786271"/>
            <a:ext cx="324000" cy="32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891F76A8-7E6D-6D48-968B-06723A783B00}"/>
              </a:ext>
            </a:extLst>
          </p:cNvPr>
          <p:cNvSpPr/>
          <p:nvPr/>
        </p:nvSpPr>
        <p:spPr>
          <a:xfrm>
            <a:off x="5374883" y="5786271"/>
            <a:ext cx="360000" cy="32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D1FC556-66A5-A44D-8C8C-11C787C4863C}"/>
              </a:ext>
            </a:extLst>
          </p:cNvPr>
          <p:cNvSpPr/>
          <p:nvPr/>
        </p:nvSpPr>
        <p:spPr>
          <a:xfrm>
            <a:off x="6552416" y="5789871"/>
            <a:ext cx="356400" cy="3204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44" name="カギ線コネクタ 64">
            <a:extLst>
              <a:ext uri="{FF2B5EF4-FFF2-40B4-BE49-F238E27FC236}">
                <a16:creationId xmlns:a16="http://schemas.microsoft.com/office/drawing/2014/main" id="{7C1DE716-CCA5-A747-A6E2-FBE91DB391B8}"/>
              </a:ext>
            </a:extLst>
          </p:cNvPr>
          <p:cNvCxnSpPr>
            <a:cxnSpLocks/>
          </p:cNvCxnSpPr>
          <p:nvPr/>
        </p:nvCxnSpPr>
        <p:spPr>
          <a:xfrm rot="16200000" flipV="1">
            <a:off x="4295409" y="4526271"/>
            <a:ext cx="900000" cy="1620000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サブタイトル 2">
            <a:extLst>
              <a:ext uri="{FF2B5EF4-FFF2-40B4-BE49-F238E27FC236}">
                <a16:creationId xmlns:a16="http://schemas.microsoft.com/office/drawing/2014/main" id="{C410A963-74B3-4C1E-AF95-89ECC6DF7B36}"/>
              </a:ext>
            </a:extLst>
          </p:cNvPr>
          <p:cNvSpPr txBox="1">
            <a:spLocks/>
          </p:cNvSpPr>
          <p:nvPr/>
        </p:nvSpPr>
        <p:spPr>
          <a:xfrm>
            <a:off x="7002336" y="5311613"/>
            <a:ext cx="1584000" cy="4817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ja-JP" altLang="en-US" sz="1200" dirty="0">
                <a:solidFill>
                  <a:srgbClr val="009650"/>
                </a:solidFill>
              </a:rPr>
              <a:t>手を下げる場合は</a:t>
            </a:r>
            <a:endParaRPr lang="en-US" altLang="ja-JP" sz="1200" dirty="0">
              <a:solidFill>
                <a:srgbClr val="009650"/>
              </a:solidFill>
            </a:endParaRPr>
          </a:p>
          <a:p>
            <a:pPr>
              <a:lnSpc>
                <a:spcPct val="50000"/>
              </a:lnSpc>
            </a:pPr>
            <a:r>
              <a:rPr lang="ja-JP" altLang="en-US" sz="1200" dirty="0">
                <a:solidFill>
                  <a:srgbClr val="009650"/>
                </a:solidFill>
              </a:rPr>
              <a:t>同じ操作を行います。</a:t>
            </a:r>
          </a:p>
        </p:txBody>
      </p:sp>
      <p:pic>
        <p:nvPicPr>
          <p:cNvPr id="54" name="図 5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56DE029-8099-495A-A85C-CBF8675DC2C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32237"/>
          <a:stretch/>
        </p:blipFill>
        <p:spPr>
          <a:xfrm>
            <a:off x="7104564" y="3586533"/>
            <a:ext cx="1260000" cy="1518635"/>
          </a:xfrm>
          <a:prstGeom prst="rect">
            <a:avLst/>
          </a:prstGeom>
          <a:ln>
            <a:noFill/>
          </a:ln>
        </p:spPr>
      </p:pic>
      <p:cxnSp>
        <p:nvCxnSpPr>
          <p:cNvPr id="47" name="カギ線コネクタ 64">
            <a:extLst>
              <a:ext uri="{FF2B5EF4-FFF2-40B4-BE49-F238E27FC236}">
                <a16:creationId xmlns:a16="http://schemas.microsoft.com/office/drawing/2014/main" id="{0C761BAD-1270-674A-BC45-C5CA5C6E662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659419" y="4703823"/>
            <a:ext cx="1150160" cy="1007767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C5458C0-2FC2-1241-8355-8B3BF923F622}"/>
              </a:ext>
            </a:extLst>
          </p:cNvPr>
          <p:cNvSpPr/>
          <p:nvPr/>
        </p:nvSpPr>
        <p:spPr>
          <a:xfrm>
            <a:off x="7090383" y="4408026"/>
            <a:ext cx="1296000" cy="231685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56A5987A-C7A8-42B8-871A-53DACE4ED5F5}"/>
              </a:ext>
            </a:extLst>
          </p:cNvPr>
          <p:cNvSpPr/>
          <p:nvPr/>
        </p:nvSpPr>
        <p:spPr>
          <a:xfrm>
            <a:off x="7090383" y="3646930"/>
            <a:ext cx="1296000" cy="231685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59" name="カギ線コネクタ 64">
            <a:extLst>
              <a:ext uri="{FF2B5EF4-FFF2-40B4-BE49-F238E27FC236}">
                <a16:creationId xmlns:a16="http://schemas.microsoft.com/office/drawing/2014/main" id="{AC83DB2F-18FD-4911-808B-33E193E6A4E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568615" y="4031888"/>
            <a:ext cx="1332000" cy="1008000"/>
          </a:xfrm>
          <a:prstGeom prst="bentConnector3">
            <a:avLst>
              <a:gd name="adj1" fmla="val 72598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79F37E77-3C2F-7649-BFEA-E39FF74D4C1D}"/>
              </a:ext>
            </a:extLst>
          </p:cNvPr>
          <p:cNvSpPr/>
          <p:nvPr/>
        </p:nvSpPr>
        <p:spPr>
          <a:xfrm>
            <a:off x="6333541" y="2099603"/>
            <a:ext cx="540000" cy="288000"/>
          </a:xfrm>
          <a:prstGeom prst="rect">
            <a:avLst/>
          </a:prstGeom>
          <a:noFill/>
          <a:ln w="19050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grpSp>
        <p:nvGrpSpPr>
          <p:cNvPr id="50" name="図形グループ 49"/>
          <p:cNvGrpSpPr/>
          <p:nvPr/>
        </p:nvGrpSpPr>
        <p:grpSpPr>
          <a:xfrm>
            <a:off x="6729369" y="1945373"/>
            <a:ext cx="296586" cy="293005"/>
            <a:chOff x="5878361" y="3995693"/>
            <a:chExt cx="296586" cy="293005"/>
          </a:xfrm>
        </p:grpSpPr>
        <p:sp>
          <p:nvSpPr>
            <p:cNvPr id="51" name="円/楕円 50"/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フリーフォーム 51"/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5" name="図形グループ 54"/>
          <p:cNvGrpSpPr/>
          <p:nvPr/>
        </p:nvGrpSpPr>
        <p:grpSpPr>
          <a:xfrm>
            <a:off x="6940986" y="4502508"/>
            <a:ext cx="296586" cy="293005"/>
            <a:chOff x="5101121" y="3995693"/>
            <a:chExt cx="296586" cy="293005"/>
          </a:xfrm>
        </p:grpSpPr>
        <p:sp>
          <p:nvSpPr>
            <p:cNvPr id="56" name="円/楕円 55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フリーフォーム 57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0" name="図形グループ 59"/>
          <p:cNvGrpSpPr/>
          <p:nvPr/>
        </p:nvGrpSpPr>
        <p:grpSpPr>
          <a:xfrm>
            <a:off x="6940986" y="3493206"/>
            <a:ext cx="296586" cy="293005"/>
            <a:chOff x="4232441" y="3995693"/>
            <a:chExt cx="296586" cy="293005"/>
          </a:xfrm>
        </p:grpSpPr>
        <p:sp>
          <p:nvSpPr>
            <p:cNvPr id="61" name="円/楕円 60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フリーフォーム 61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3" name="図形グループ 62"/>
          <p:cNvGrpSpPr/>
          <p:nvPr/>
        </p:nvGrpSpPr>
        <p:grpSpPr>
          <a:xfrm>
            <a:off x="5580622" y="6040091"/>
            <a:ext cx="296586" cy="293005"/>
            <a:chOff x="3546641" y="3995693"/>
            <a:chExt cx="296586" cy="293005"/>
          </a:xfrm>
        </p:grpSpPr>
        <p:sp>
          <p:nvSpPr>
            <p:cNvPr id="64" name="円/楕円 63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フリーフォーム 64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6" name="図形グループ 65"/>
          <p:cNvGrpSpPr/>
          <p:nvPr/>
        </p:nvGrpSpPr>
        <p:grpSpPr>
          <a:xfrm>
            <a:off x="4842785" y="6040091"/>
            <a:ext cx="296587" cy="293005"/>
            <a:chOff x="2897417" y="3995693"/>
            <a:chExt cx="296587" cy="293005"/>
          </a:xfrm>
        </p:grpSpPr>
        <p:sp>
          <p:nvSpPr>
            <p:cNvPr id="67" name="円/楕円 66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テキスト ボックス 67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0701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902" y="1457892"/>
            <a:ext cx="1080000" cy="2338875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図 4" descr="「zoom」のミーティング招待メールの画面の画像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401" y="3947741"/>
            <a:ext cx="1080000" cy="2338875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AA11ACC6-3982-4E88-8555-F8D5AE17C73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35" name="think-cell スライド" r:id="rId7" imgW="554" imgH="551" progId="TCLayout.ActiveDocument.1">
                  <p:embed/>
                </p:oleObj>
              </mc:Choice>
              <mc:Fallback>
                <p:oleObj name="think-cell スライド" r:id="rId7" imgW="554" imgH="551" progId="TCLayout.ActiveDocument.1">
                  <p:embed/>
                  <p:pic>
                    <p:nvPicPr>
                      <p:cNvPr id="6" name="オブジェクト 5" hidden="1">
                        <a:extLst>
                          <a:ext uri="{FF2B5EF4-FFF2-40B4-BE49-F238E27FC236}">
                            <a16:creationId xmlns:a16="http://schemas.microsoft.com/office/drawing/2014/main" id="{AA11ACC6-3982-4E88-8555-F8D5AE17C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vert="horz">
            <a:noAutofit/>
          </a:bodyPr>
          <a:lstStyle/>
          <a:p>
            <a:r>
              <a:rPr lang="ja-JP" altLang="en-US" dirty="0"/>
              <a:t>会議の開催のしかた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3193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2-D</a:t>
            </a:r>
            <a:endParaRPr lang="en-US" sz="3600" dirty="0"/>
          </a:p>
        </p:txBody>
      </p:sp>
      <p:sp>
        <p:nvSpPr>
          <p:cNvPr id="8" name="サブタイトル 2">
            <a:extLst>
              <a:ext uri="{FF2B5EF4-FFF2-40B4-BE49-F238E27FC236}">
                <a16:creationId xmlns:a16="http://schemas.microsoft.com/office/drawing/2014/main" id="{D38D1BB7-2063-4829-BA7F-DB0FDF3FE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87535"/>
            <a:ext cx="8280000" cy="919857"/>
          </a:xfrm>
        </p:spPr>
        <p:txBody>
          <a:bodyPr>
            <a:noAutofit/>
          </a:bodyPr>
          <a:lstStyle/>
          <a:p>
            <a:pPr>
              <a:lnSpc>
                <a:spcPct val="75000"/>
              </a:lnSpc>
            </a:pPr>
            <a:r>
              <a:rPr lang="ja-JP" altLang="en-US" dirty="0"/>
              <a:t>自分で今すぐ会議を</a:t>
            </a:r>
            <a:endParaRPr lang="en-US" altLang="ja-JP" dirty="0"/>
          </a:p>
          <a:p>
            <a:pPr>
              <a:lnSpc>
                <a:spcPct val="75000"/>
              </a:lnSpc>
            </a:pPr>
            <a:r>
              <a:rPr lang="ja-JP" altLang="en-US" dirty="0"/>
              <a:t>開催する方法です。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A4E2143-E351-45E2-8D48-637F2B8BB6D0}"/>
              </a:ext>
            </a:extLst>
          </p:cNvPr>
          <p:cNvSpPr txBox="1"/>
          <p:nvPr/>
        </p:nvSpPr>
        <p:spPr>
          <a:xfrm>
            <a:off x="499335" y="2158156"/>
            <a:ext cx="4068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ミーティング画面で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新規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ミーティング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ミーティングの開始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参加者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招待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❺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メールの送信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❻</a:t>
            </a:r>
            <a:r>
              <a:rPr lang="en-US" altLang="ja-JP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相手のアドレスを入力し、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メールを送信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15" name="図 14" descr="「zoom」のミーティング画面の画像">
            <a:extLst>
              <a:ext uri="{FF2B5EF4-FFF2-40B4-BE49-F238E27FC236}">
                <a16:creationId xmlns:a16="http://schemas.microsoft.com/office/drawing/2014/main" id="{4A60CD28-6370-874D-A0AF-97C1860772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9271" y="1464290"/>
            <a:ext cx="1080000" cy="23377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4" name="図 43" descr="「zoom」のミーティングの開始が表示されている画面の画像">
            <a:extLst>
              <a:ext uri="{FF2B5EF4-FFF2-40B4-BE49-F238E27FC236}">
                <a16:creationId xmlns:a16="http://schemas.microsoft.com/office/drawing/2014/main" id="{DB35332E-9BE1-664A-81C2-AFEA662C8F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7542" y="1464290"/>
            <a:ext cx="1080000" cy="23377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5" name="図 44" descr="「zoom」でメールを送信が表示されている画面の画像">
            <a:extLst>
              <a:ext uri="{FF2B5EF4-FFF2-40B4-BE49-F238E27FC236}">
                <a16:creationId xmlns:a16="http://schemas.microsoft.com/office/drawing/2014/main" id="{BB764400-5D8D-FE4B-AE77-E0C28D1C90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27542" y="3945106"/>
            <a:ext cx="1080000" cy="23377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6" name="図 45" descr="「zoom」の参加者の画面の画像">
            <a:extLst>
              <a:ext uri="{FF2B5EF4-FFF2-40B4-BE49-F238E27FC236}">
                <a16:creationId xmlns:a16="http://schemas.microsoft.com/office/drawing/2014/main" id="{97F78266-BC22-BB4C-BD46-B30C9869B7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9271" y="3945106"/>
            <a:ext cx="1080000" cy="23377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78BDC174-9008-DC46-8706-2AEAD19E2545}"/>
              </a:ext>
            </a:extLst>
          </p:cNvPr>
          <p:cNvSpPr/>
          <p:nvPr/>
        </p:nvSpPr>
        <p:spPr>
          <a:xfrm>
            <a:off x="4177742" y="1738432"/>
            <a:ext cx="324000" cy="36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BD5A54DF-5F12-774D-8E09-9870AC30839B}"/>
              </a:ext>
            </a:extLst>
          </p:cNvPr>
          <p:cNvSpPr/>
          <p:nvPr/>
        </p:nvSpPr>
        <p:spPr>
          <a:xfrm>
            <a:off x="5836370" y="2326042"/>
            <a:ext cx="1044000" cy="32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9F0595B1-C717-CA4C-A69A-6B75D6B20FB7}"/>
              </a:ext>
            </a:extLst>
          </p:cNvPr>
          <p:cNvSpPr/>
          <p:nvPr/>
        </p:nvSpPr>
        <p:spPr>
          <a:xfrm>
            <a:off x="4210802" y="6083682"/>
            <a:ext cx="252000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42ABE68B-26E0-894C-B00E-EF7E7B00B2C2}"/>
              </a:ext>
            </a:extLst>
          </p:cNvPr>
          <p:cNvSpPr/>
          <p:nvPr/>
        </p:nvSpPr>
        <p:spPr>
          <a:xfrm>
            <a:off x="5876233" y="5223154"/>
            <a:ext cx="972000" cy="18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AA3CA25E-29EB-5D4B-87B0-CB776D77D031}"/>
              </a:ext>
            </a:extLst>
          </p:cNvPr>
          <p:cNvSpPr/>
          <p:nvPr/>
        </p:nvSpPr>
        <p:spPr>
          <a:xfrm>
            <a:off x="8274641" y="4248687"/>
            <a:ext cx="252000" cy="21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41" name="正方形/長方形 40" descr="「zoom」のミーティング開始時間が表示されている画像">
            <a:extLst>
              <a:ext uri="{FF2B5EF4-FFF2-40B4-BE49-F238E27FC236}">
                <a16:creationId xmlns:a16="http://schemas.microsoft.com/office/drawing/2014/main" id="{1777458C-36C5-4E48-AB89-FA69108E3D7E}"/>
              </a:ext>
            </a:extLst>
          </p:cNvPr>
          <p:cNvSpPr/>
          <p:nvPr/>
        </p:nvSpPr>
        <p:spPr>
          <a:xfrm>
            <a:off x="7609665" y="4460052"/>
            <a:ext cx="612000" cy="21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CC4F45E6-9EFD-48CC-9841-A5BE1E341F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49818" y="3522608"/>
            <a:ext cx="1080000" cy="265446"/>
          </a:xfrm>
          <a:prstGeom prst="rect">
            <a:avLst/>
          </a:prstGeom>
        </p:spPr>
      </p:pic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B8CCD2D3-0B15-A448-A4DA-6BC906CDF77B}"/>
              </a:ext>
            </a:extLst>
          </p:cNvPr>
          <p:cNvSpPr/>
          <p:nvPr/>
        </p:nvSpPr>
        <p:spPr>
          <a:xfrm>
            <a:off x="8092883" y="3471486"/>
            <a:ext cx="252000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grpSp>
        <p:nvGrpSpPr>
          <p:cNvPr id="61" name="図形グループ 60"/>
          <p:cNvGrpSpPr/>
          <p:nvPr/>
        </p:nvGrpSpPr>
        <p:grpSpPr>
          <a:xfrm>
            <a:off x="7470770" y="4249688"/>
            <a:ext cx="296586" cy="293005"/>
            <a:chOff x="6801905" y="3995693"/>
            <a:chExt cx="296586" cy="293005"/>
          </a:xfrm>
        </p:grpSpPr>
        <p:sp>
          <p:nvSpPr>
            <p:cNvPr id="62" name="円/楕円 61"/>
            <p:cNvSpPr/>
            <p:nvPr/>
          </p:nvSpPr>
          <p:spPr>
            <a:xfrm>
              <a:off x="680313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フリーフォーム 62"/>
            <p:cNvSpPr/>
            <p:nvPr/>
          </p:nvSpPr>
          <p:spPr>
            <a:xfrm>
              <a:off x="680190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46991"/>
                  </a:moveTo>
                  <a:cubicBezTo>
                    <a:pt x="153991" y="146991"/>
                    <a:pt x="160882" y="148565"/>
                    <a:pt x="164897" y="151712"/>
                  </a:cubicBezTo>
                  <a:cubicBezTo>
                    <a:pt x="171408" y="156812"/>
                    <a:pt x="174664" y="165331"/>
                    <a:pt x="174664" y="177268"/>
                  </a:cubicBezTo>
                  <a:cubicBezTo>
                    <a:pt x="174664" y="187686"/>
                    <a:pt x="172168" y="195852"/>
                    <a:pt x="167176" y="201767"/>
                  </a:cubicBezTo>
                  <a:cubicBezTo>
                    <a:pt x="162184" y="207681"/>
                    <a:pt x="155456" y="210638"/>
                    <a:pt x="146991" y="210638"/>
                  </a:cubicBezTo>
                  <a:cubicBezTo>
                    <a:pt x="137550" y="210638"/>
                    <a:pt x="130225" y="206108"/>
                    <a:pt x="125016" y="197046"/>
                  </a:cubicBezTo>
                  <a:cubicBezTo>
                    <a:pt x="119807" y="187985"/>
                    <a:pt x="117202" y="175423"/>
                    <a:pt x="117202" y="159362"/>
                  </a:cubicBezTo>
                  <a:cubicBezTo>
                    <a:pt x="117202" y="158928"/>
                    <a:pt x="117283" y="158006"/>
                    <a:pt x="117446" y="156595"/>
                  </a:cubicBezTo>
                  <a:cubicBezTo>
                    <a:pt x="117609" y="155184"/>
                    <a:pt x="117690" y="153991"/>
                    <a:pt x="117690" y="153014"/>
                  </a:cubicBezTo>
                  <a:cubicBezTo>
                    <a:pt x="126698" y="148999"/>
                    <a:pt x="135542" y="146991"/>
                    <a:pt x="144224" y="146991"/>
                  </a:cubicBezTo>
                  <a:close/>
                  <a:moveTo>
                    <a:pt x="168315" y="46718"/>
                  </a:moveTo>
                  <a:cubicBezTo>
                    <a:pt x="138255" y="46718"/>
                    <a:pt x="115194" y="56756"/>
                    <a:pt x="99133" y="76832"/>
                  </a:cubicBezTo>
                  <a:cubicBezTo>
                    <a:pt x="83941" y="95932"/>
                    <a:pt x="76344" y="122411"/>
                    <a:pt x="76344" y="156269"/>
                  </a:cubicBezTo>
                  <a:cubicBezTo>
                    <a:pt x="76344" y="187632"/>
                    <a:pt x="83886" y="211344"/>
                    <a:pt x="98971" y="227405"/>
                  </a:cubicBezTo>
                  <a:cubicBezTo>
                    <a:pt x="110365" y="239559"/>
                    <a:pt x="126372" y="245636"/>
                    <a:pt x="146991" y="245636"/>
                  </a:cubicBezTo>
                  <a:cubicBezTo>
                    <a:pt x="165765" y="245636"/>
                    <a:pt x="181772" y="239342"/>
                    <a:pt x="195011" y="226754"/>
                  </a:cubicBezTo>
                  <a:cubicBezTo>
                    <a:pt x="208793" y="213514"/>
                    <a:pt x="215684" y="196693"/>
                    <a:pt x="215684" y="176292"/>
                  </a:cubicBezTo>
                  <a:cubicBezTo>
                    <a:pt x="215684" y="152960"/>
                    <a:pt x="207654" y="135651"/>
                    <a:pt x="191593" y="124364"/>
                  </a:cubicBezTo>
                  <a:cubicBezTo>
                    <a:pt x="182043" y="117636"/>
                    <a:pt x="168152" y="114272"/>
                    <a:pt x="149921" y="114272"/>
                  </a:cubicBezTo>
                  <a:cubicBezTo>
                    <a:pt x="138743" y="114272"/>
                    <a:pt x="128977" y="117528"/>
                    <a:pt x="120620" y="124039"/>
                  </a:cubicBezTo>
                  <a:cubicBezTo>
                    <a:pt x="127891" y="95824"/>
                    <a:pt x="142650" y="81716"/>
                    <a:pt x="164897" y="81716"/>
                  </a:cubicBezTo>
                  <a:cubicBezTo>
                    <a:pt x="177377" y="81716"/>
                    <a:pt x="186818" y="84049"/>
                    <a:pt x="193221" y="88715"/>
                  </a:cubicBezTo>
                  <a:lnTo>
                    <a:pt x="197616" y="88715"/>
                  </a:lnTo>
                  <a:lnTo>
                    <a:pt x="197616" y="51601"/>
                  </a:lnTo>
                  <a:cubicBezTo>
                    <a:pt x="187849" y="48346"/>
                    <a:pt x="178082" y="46718"/>
                    <a:pt x="168315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4" name="図形グループ 63"/>
          <p:cNvGrpSpPr/>
          <p:nvPr/>
        </p:nvGrpSpPr>
        <p:grpSpPr>
          <a:xfrm>
            <a:off x="5742891" y="4960889"/>
            <a:ext cx="296586" cy="293005"/>
            <a:chOff x="5878361" y="3995693"/>
            <a:chExt cx="296586" cy="293005"/>
          </a:xfrm>
        </p:grpSpPr>
        <p:sp>
          <p:nvSpPr>
            <p:cNvPr id="65" name="円/楕円 64"/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フリーフォーム 65"/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7" name="図形グループ 66"/>
          <p:cNvGrpSpPr/>
          <p:nvPr/>
        </p:nvGrpSpPr>
        <p:grpSpPr>
          <a:xfrm>
            <a:off x="4059718" y="5849891"/>
            <a:ext cx="296586" cy="293005"/>
            <a:chOff x="5101121" y="3995693"/>
            <a:chExt cx="296586" cy="293005"/>
          </a:xfrm>
        </p:grpSpPr>
        <p:sp>
          <p:nvSpPr>
            <p:cNvPr id="68" name="円/楕円 67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フリーフォーム 68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0" name="図形グループ 69"/>
          <p:cNvGrpSpPr/>
          <p:nvPr/>
        </p:nvGrpSpPr>
        <p:grpSpPr>
          <a:xfrm>
            <a:off x="7937455" y="3238768"/>
            <a:ext cx="296586" cy="293005"/>
            <a:chOff x="4232441" y="3995693"/>
            <a:chExt cx="296586" cy="293005"/>
          </a:xfrm>
        </p:grpSpPr>
        <p:sp>
          <p:nvSpPr>
            <p:cNvPr id="71" name="円/楕円 70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フリーフォーム 71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3" name="図形グループ 72"/>
          <p:cNvGrpSpPr/>
          <p:nvPr/>
        </p:nvGrpSpPr>
        <p:grpSpPr>
          <a:xfrm>
            <a:off x="5688705" y="2124553"/>
            <a:ext cx="296586" cy="293005"/>
            <a:chOff x="3546641" y="3995693"/>
            <a:chExt cx="296586" cy="293005"/>
          </a:xfrm>
        </p:grpSpPr>
        <p:sp>
          <p:nvSpPr>
            <p:cNvPr id="74" name="円/楕円 73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フリーフォーム 74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6" name="図形グループ 75"/>
          <p:cNvGrpSpPr/>
          <p:nvPr/>
        </p:nvGrpSpPr>
        <p:grpSpPr>
          <a:xfrm>
            <a:off x="4031953" y="1548820"/>
            <a:ext cx="296587" cy="293005"/>
            <a:chOff x="2897417" y="3995693"/>
            <a:chExt cx="296587" cy="293005"/>
          </a:xfrm>
        </p:grpSpPr>
        <p:sp>
          <p:nvSpPr>
            <p:cNvPr id="77" name="円/楕円 76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テキスト ボックス 77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344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AA11ACC6-3982-4E88-8555-F8D5AE17C73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53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6" name="オブジェクト 5" hidden="1">
                        <a:extLst>
                          <a:ext uri="{FF2B5EF4-FFF2-40B4-BE49-F238E27FC236}">
                            <a16:creationId xmlns:a16="http://schemas.microsoft.com/office/drawing/2014/main" id="{AA11ACC6-3982-4E88-8555-F8D5AE17C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会議の開催のしかた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3193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2-D</a:t>
            </a:r>
            <a:endParaRPr lang="en-US" sz="36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A4E2143-E351-45E2-8D48-637F2B8BB6D0}"/>
              </a:ext>
            </a:extLst>
          </p:cNvPr>
          <p:cNvSpPr txBox="1"/>
          <p:nvPr/>
        </p:nvSpPr>
        <p:spPr>
          <a:xfrm>
            <a:off x="490870" y="2527462"/>
            <a:ext cx="34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スケジュール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ミーティング開始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タップし、日時を選択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保存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キャンセル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❺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会議を始めるときは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該当するミーティングを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19" name="図 18" descr="「zoom」の「スケジュール画面の画像">
            <a:extLst>
              <a:ext uri="{FF2B5EF4-FFF2-40B4-BE49-F238E27FC236}">
                <a16:creationId xmlns:a16="http://schemas.microsoft.com/office/drawing/2014/main" id="{F697E364-8B46-5F4D-8B42-B0CAD3F50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8323" y="1458610"/>
            <a:ext cx="1080000" cy="233775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1A13C360-37C2-184B-8DBF-56E32C698484}"/>
              </a:ext>
            </a:extLst>
          </p:cNvPr>
          <p:cNvSpPr/>
          <p:nvPr/>
        </p:nvSpPr>
        <p:spPr>
          <a:xfrm>
            <a:off x="4743605" y="1744416"/>
            <a:ext cx="288000" cy="36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35" name="図 34" descr="「zoom」のミーティング開始時間が表示されている画像">
            <a:extLst>
              <a:ext uri="{FF2B5EF4-FFF2-40B4-BE49-F238E27FC236}">
                <a16:creationId xmlns:a16="http://schemas.microsoft.com/office/drawing/2014/main" id="{DC4A9EFC-FC72-174A-A480-6131DE1AB7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2082" y="1458610"/>
            <a:ext cx="1080000" cy="233775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6" name="図 35" descr="「zoom」のミーティング開始時間が表示されている画像">
            <a:extLst>
              <a:ext uri="{FF2B5EF4-FFF2-40B4-BE49-F238E27FC236}">
                <a16:creationId xmlns:a16="http://schemas.microsoft.com/office/drawing/2014/main" id="{280E57B3-298D-1A47-AC00-97CAAE325B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6545" y="1458610"/>
            <a:ext cx="1080000" cy="233775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EE04C2BA-9B8C-374B-B077-FA372B8D45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2082" y="3989267"/>
            <a:ext cx="1080000" cy="233775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066F10A6-B0CF-BA4E-94C7-8B2828074D4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 l="12520" t="17760" r="31134" b="79547"/>
          <a:stretch/>
        </p:blipFill>
        <p:spPr>
          <a:xfrm>
            <a:off x="6668845" y="4968895"/>
            <a:ext cx="514237" cy="102871"/>
          </a:xfrm>
          <a:prstGeom prst="rect">
            <a:avLst/>
          </a:prstGeom>
          <a:ln>
            <a:noFill/>
          </a:ln>
        </p:spPr>
      </p:pic>
      <p:pic>
        <p:nvPicPr>
          <p:cNvPr id="38" name="図 37" descr="「zoom」のミーティング開始時間が表示されている画像">
            <a:extLst>
              <a:ext uri="{FF2B5EF4-FFF2-40B4-BE49-F238E27FC236}">
                <a16:creationId xmlns:a16="http://schemas.microsoft.com/office/drawing/2014/main" id="{C37A1744-6BA4-F04E-8DF1-D51FF4F562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6545" y="3989267"/>
            <a:ext cx="1080000" cy="233775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7129138D-8D34-7540-A563-AAA8FD7BDEAA}"/>
              </a:ext>
            </a:extLst>
          </p:cNvPr>
          <p:cNvSpPr/>
          <p:nvPr/>
        </p:nvSpPr>
        <p:spPr>
          <a:xfrm>
            <a:off x="5794979" y="2169547"/>
            <a:ext cx="1152000" cy="288994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3E5DB3F3-2BE9-5947-89F7-7A001D4BAFB5}"/>
              </a:ext>
            </a:extLst>
          </p:cNvPr>
          <p:cNvSpPr/>
          <p:nvPr/>
        </p:nvSpPr>
        <p:spPr>
          <a:xfrm>
            <a:off x="8265706" y="1558166"/>
            <a:ext cx="288000" cy="21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558B48C6-CC15-C74F-B669-8173082EC132}"/>
              </a:ext>
            </a:extLst>
          </p:cNvPr>
          <p:cNvSpPr/>
          <p:nvPr/>
        </p:nvSpPr>
        <p:spPr>
          <a:xfrm>
            <a:off x="5794419" y="4112604"/>
            <a:ext cx="504000" cy="21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8F972558-C6F3-5649-AFEA-E97856679E65}"/>
              </a:ext>
            </a:extLst>
          </p:cNvPr>
          <p:cNvSpPr/>
          <p:nvPr/>
        </p:nvSpPr>
        <p:spPr>
          <a:xfrm>
            <a:off x="7420580" y="4979092"/>
            <a:ext cx="1152000" cy="54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33" name="サブタイトル 2">
            <a:extLst>
              <a:ext uri="{FF2B5EF4-FFF2-40B4-BE49-F238E27FC236}">
                <a16:creationId xmlns:a16="http://schemas.microsoft.com/office/drawing/2014/main" id="{D38D1BB7-2063-4829-BA7F-DB0FDF3FE12E}"/>
              </a:ext>
            </a:extLst>
          </p:cNvPr>
          <p:cNvSpPr txBox="1">
            <a:spLocks/>
          </p:cNvSpPr>
          <p:nvPr/>
        </p:nvSpPr>
        <p:spPr>
          <a:xfrm>
            <a:off x="490870" y="1484536"/>
            <a:ext cx="8280000" cy="72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r>
              <a:rPr lang="ja-JP" altLang="en-US" dirty="0"/>
              <a:t>自分で会議を</a:t>
            </a:r>
            <a:endParaRPr lang="en-US" altLang="ja-JP" dirty="0"/>
          </a:p>
          <a:p>
            <a:pPr>
              <a:lnSpc>
                <a:spcPct val="75000"/>
              </a:lnSpc>
            </a:pPr>
            <a:r>
              <a:rPr lang="ja-JP" altLang="en-US" dirty="0"/>
              <a:t>スケジュールする</a:t>
            </a:r>
            <a:endParaRPr lang="en-US" altLang="ja-JP" dirty="0"/>
          </a:p>
          <a:p>
            <a:pPr>
              <a:lnSpc>
                <a:spcPct val="75000"/>
              </a:lnSpc>
            </a:pPr>
            <a:r>
              <a:rPr lang="ja-JP" altLang="en-US" dirty="0"/>
              <a:t>方法です。</a:t>
            </a:r>
          </a:p>
        </p:txBody>
      </p:sp>
      <p:grpSp>
        <p:nvGrpSpPr>
          <p:cNvPr id="49" name="図形グループ 48"/>
          <p:cNvGrpSpPr/>
          <p:nvPr/>
        </p:nvGrpSpPr>
        <p:grpSpPr>
          <a:xfrm>
            <a:off x="7266894" y="4825430"/>
            <a:ext cx="296586" cy="293005"/>
            <a:chOff x="5878361" y="3995693"/>
            <a:chExt cx="296586" cy="293005"/>
          </a:xfrm>
        </p:grpSpPr>
        <p:sp>
          <p:nvSpPr>
            <p:cNvPr id="50" name="円/楕円 49"/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フリーフォーム 52"/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5" name="図形グループ 54"/>
          <p:cNvGrpSpPr/>
          <p:nvPr/>
        </p:nvGrpSpPr>
        <p:grpSpPr>
          <a:xfrm>
            <a:off x="5642990" y="3877159"/>
            <a:ext cx="296586" cy="293005"/>
            <a:chOff x="5101121" y="3995693"/>
            <a:chExt cx="296586" cy="293005"/>
          </a:xfrm>
        </p:grpSpPr>
        <p:sp>
          <p:nvSpPr>
            <p:cNvPr id="56" name="円/楕円 55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フリーフォーム 56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" name="図形グループ 57"/>
          <p:cNvGrpSpPr/>
          <p:nvPr/>
        </p:nvGrpSpPr>
        <p:grpSpPr>
          <a:xfrm>
            <a:off x="8110183" y="1337149"/>
            <a:ext cx="296586" cy="293005"/>
            <a:chOff x="4232441" y="3995693"/>
            <a:chExt cx="296586" cy="293005"/>
          </a:xfrm>
        </p:grpSpPr>
        <p:sp>
          <p:nvSpPr>
            <p:cNvPr id="59" name="円/楕円 58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フリーフォーム 59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1" name="図形グループ 60"/>
          <p:cNvGrpSpPr/>
          <p:nvPr/>
        </p:nvGrpSpPr>
        <p:grpSpPr>
          <a:xfrm>
            <a:off x="5646381" y="1938283"/>
            <a:ext cx="296586" cy="293005"/>
            <a:chOff x="3546641" y="3995693"/>
            <a:chExt cx="296586" cy="293005"/>
          </a:xfrm>
        </p:grpSpPr>
        <p:sp>
          <p:nvSpPr>
            <p:cNvPr id="62" name="円/楕円 61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フリーフォーム 62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4" name="図形グループ 63"/>
          <p:cNvGrpSpPr/>
          <p:nvPr/>
        </p:nvGrpSpPr>
        <p:grpSpPr>
          <a:xfrm>
            <a:off x="4599221" y="1523419"/>
            <a:ext cx="296587" cy="293005"/>
            <a:chOff x="2897417" y="3995693"/>
            <a:chExt cx="296587" cy="293005"/>
          </a:xfrm>
        </p:grpSpPr>
        <p:sp>
          <p:nvSpPr>
            <p:cNvPr id="65" name="円/楕円 64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9427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675918" y="497855"/>
            <a:ext cx="6840000" cy="360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0" dirty="0">
                <a:solidFill>
                  <a:srgbClr val="009650"/>
                </a:solidFill>
              </a:rPr>
              <a:t>3</a:t>
            </a:r>
            <a:endParaRPr lang="ja-JP" altLang="en-US" sz="14000" dirty="0">
              <a:solidFill>
                <a:srgbClr val="009650"/>
              </a:solidFill>
            </a:endParaRPr>
          </a:p>
          <a:p>
            <a:r>
              <a:rPr lang="en-US" altLang="ja-JP" sz="1600" dirty="0">
                <a:solidFill>
                  <a:srgbClr val="009650"/>
                </a:solidFill>
              </a:rPr>
              <a:t> </a:t>
            </a:r>
            <a:r>
              <a:rPr lang="en-US" altLang="ja-JP" sz="4800" dirty="0">
                <a:solidFill>
                  <a:srgbClr val="009650"/>
                </a:solidFill>
              </a:rPr>
              <a:t>Microsoft</a:t>
            </a:r>
            <a:r>
              <a:rPr lang="ja-JP" altLang="en-US" sz="4800" dirty="0">
                <a:solidFill>
                  <a:srgbClr val="009650"/>
                </a:solidFill>
              </a:rPr>
              <a:t> </a:t>
            </a:r>
            <a:r>
              <a:rPr lang="en-US" altLang="ja-JP" sz="4800" dirty="0">
                <a:solidFill>
                  <a:srgbClr val="009650"/>
                </a:solidFill>
              </a:rPr>
              <a:t>Teams</a:t>
            </a:r>
            <a:r>
              <a:rPr lang="ja-JP" altLang="en-US" sz="4800" dirty="0">
                <a:solidFill>
                  <a:srgbClr val="009650"/>
                </a:solidFill>
              </a:rPr>
              <a:t>を</a:t>
            </a:r>
            <a:endParaRPr lang="en-US" altLang="ja-JP" sz="4800" dirty="0">
              <a:solidFill>
                <a:srgbClr val="009650"/>
              </a:solidFill>
            </a:endParaRPr>
          </a:p>
          <a:p>
            <a:r>
              <a:rPr lang="en-US" altLang="ja-JP" sz="2400" dirty="0">
                <a:solidFill>
                  <a:srgbClr val="009650"/>
                </a:solidFill>
              </a:rPr>
              <a:t> </a:t>
            </a:r>
            <a:r>
              <a:rPr lang="ja-JP" altLang="en-US" sz="4800" dirty="0">
                <a:solidFill>
                  <a:srgbClr val="009650"/>
                </a:solidFill>
              </a:rPr>
              <a:t>使ってみましょう</a:t>
            </a:r>
          </a:p>
        </p:txBody>
      </p:sp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F3D5B82D-4F61-446F-9EBC-DC7113A2DA63}"/>
              </a:ext>
            </a:extLst>
          </p:cNvPr>
          <p:cNvSpPr txBox="1">
            <a:spLocks/>
          </p:cNvSpPr>
          <p:nvPr/>
        </p:nvSpPr>
        <p:spPr>
          <a:xfrm>
            <a:off x="1778452" y="5579315"/>
            <a:ext cx="6956668" cy="4817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ja-JP" altLang="en-US" sz="1200" b="0" dirty="0">
                <a:solidFill>
                  <a:srgbClr val="009650"/>
                </a:solidFill>
              </a:rPr>
              <a:t>マイクロソフトの許諾を得て使用しています。</a:t>
            </a:r>
            <a:endParaRPr lang="en-US" altLang="ja-JP" sz="1200" b="0" dirty="0">
              <a:solidFill>
                <a:srgbClr val="009650"/>
              </a:solidFill>
            </a:endParaRPr>
          </a:p>
          <a:p>
            <a:pPr>
              <a:lnSpc>
                <a:spcPct val="50000"/>
              </a:lnSpc>
            </a:pPr>
            <a:r>
              <a:rPr lang="en-US" altLang="ja-JP" sz="1200" b="0" dirty="0">
                <a:solidFill>
                  <a:srgbClr val="009650"/>
                </a:solidFill>
              </a:rPr>
              <a:t>Microsoft Teams</a:t>
            </a:r>
            <a:r>
              <a:rPr lang="ja-JP" altLang="en-US" sz="1200" b="0" dirty="0">
                <a:solidFill>
                  <a:srgbClr val="009650"/>
                </a:solidFill>
              </a:rPr>
              <a:t>は、米国</a:t>
            </a:r>
            <a:r>
              <a:rPr lang="en-US" altLang="ja-JP" sz="1200" b="0" dirty="0">
                <a:solidFill>
                  <a:srgbClr val="009650"/>
                </a:solidFill>
              </a:rPr>
              <a:t>Microsoft Corporation</a:t>
            </a:r>
            <a:r>
              <a:rPr lang="ja-JP" altLang="en-US" sz="1200" b="0" dirty="0">
                <a:solidFill>
                  <a:srgbClr val="009650"/>
                </a:solidFill>
              </a:rPr>
              <a:t>の米国</a:t>
            </a:r>
            <a:endParaRPr lang="en-US" altLang="ja-JP" sz="1200" b="0" dirty="0">
              <a:solidFill>
                <a:srgbClr val="009650"/>
              </a:solidFill>
            </a:endParaRPr>
          </a:p>
          <a:p>
            <a:pPr>
              <a:lnSpc>
                <a:spcPct val="50000"/>
              </a:lnSpc>
            </a:pPr>
            <a:r>
              <a:rPr lang="ja-JP" altLang="en-US" sz="1200" b="0" dirty="0">
                <a:solidFill>
                  <a:srgbClr val="009650"/>
                </a:solidFill>
              </a:rPr>
              <a:t>およびその他の国における登録商標または商標です。</a:t>
            </a:r>
          </a:p>
        </p:txBody>
      </p:sp>
    </p:spTree>
    <p:extLst>
      <p:ext uri="{BB962C8B-B14F-4D97-AF65-F5344CB8AC3E}">
        <p14:creationId xmlns:p14="http://schemas.microsoft.com/office/powerpoint/2010/main" val="1191755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75136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82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図 9" descr="スマートフォンのホーム画面の画像">
            <a:extLst>
              <a:ext uri="{FF2B5EF4-FFF2-40B4-BE49-F238E27FC236}">
                <a16:creationId xmlns:a16="http://schemas.microsoft.com/office/drawing/2014/main" id="{02FC22AA-AE39-4263-9E2F-4464DF620C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0551" y="2362010"/>
            <a:ext cx="1620000" cy="360062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875082" y="514572"/>
            <a:ext cx="6696000" cy="396000"/>
          </a:xfrm>
        </p:spPr>
        <p:txBody>
          <a:bodyPr vert="horz" lIns="0" tIns="0" rIns="0" bIns="0">
            <a:prstTxWarp prst="textPlain">
              <a:avLst/>
            </a:prstTxWarp>
            <a:noAutofit/>
          </a:bodyPr>
          <a:lstStyle/>
          <a:p>
            <a:r>
              <a:rPr lang="en-US" altLang="ja-JP" sz="2800" dirty="0"/>
              <a:t>Microsoft Teams</a:t>
            </a:r>
            <a:r>
              <a:rPr lang="ja-JP" altLang="en-US" sz="2800" dirty="0"/>
              <a:t>アプリのインストール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07804" y="1408331"/>
            <a:ext cx="8280000" cy="324000"/>
          </a:xfrm>
        </p:spPr>
        <p:txBody>
          <a:bodyPr>
            <a:noAutofit/>
          </a:bodyPr>
          <a:lstStyle/>
          <a:p>
            <a:r>
              <a:rPr lang="en-US" altLang="ja-JP" dirty="0"/>
              <a:t>Microsoft Teams</a:t>
            </a:r>
            <a:r>
              <a:rPr lang="ja-JP" altLang="en-US" dirty="0"/>
              <a:t>アプリをインストールします。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25458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ja-JP" altLang="en-US" sz="3600" spc="-500" dirty="0"/>
              <a:t>３</a:t>
            </a:r>
            <a:r>
              <a:rPr lang="en-US" altLang="ja-JP" sz="3600" dirty="0"/>
              <a:t>-A</a:t>
            </a:r>
            <a:endParaRPr lang="en-US" sz="3600" dirty="0"/>
          </a:p>
        </p:txBody>
      </p:sp>
      <p:pic>
        <p:nvPicPr>
          <p:cNvPr id="43" name="図 42" descr="検索画面に「Microsoft Teams」と入力する時の画面の画像">
            <a:extLst>
              <a:ext uri="{FF2B5EF4-FFF2-40B4-BE49-F238E27FC236}">
                <a16:creationId xmlns:a16="http://schemas.microsoft.com/office/drawing/2014/main" id="{F1E1307F-3E64-D44B-BC60-50A86BF015F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3312"/>
          <a:stretch/>
        </p:blipFill>
        <p:spPr>
          <a:xfrm>
            <a:off x="4941669" y="3441509"/>
            <a:ext cx="1620000" cy="1836694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5" name="図 44" descr="「Microsoft Teams」のインストール画面の画像">
            <a:extLst>
              <a:ext uri="{FF2B5EF4-FFF2-40B4-BE49-F238E27FC236}">
                <a16:creationId xmlns:a16="http://schemas.microsoft.com/office/drawing/2014/main" id="{5C6DE85A-6EF0-7540-ABA2-D911044CD7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5437" y="2362010"/>
            <a:ext cx="1620000" cy="324000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94B594AA-4988-4CCB-B1AD-CE0D8DD4BBB0}"/>
              </a:ext>
            </a:extLst>
          </p:cNvPr>
          <p:cNvSpPr txBox="1"/>
          <p:nvPr/>
        </p:nvSpPr>
        <p:spPr>
          <a:xfrm>
            <a:off x="492123" y="1821978"/>
            <a:ext cx="24480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Play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ストア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アプリやゲームを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検索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teams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を検索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インストール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790690" y="914906"/>
            <a:ext cx="247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Android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の場合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E6954E67-5908-4FB3-8BB3-425C802C18B0}"/>
              </a:ext>
            </a:extLst>
          </p:cNvPr>
          <p:cNvSpPr txBox="1"/>
          <p:nvPr/>
        </p:nvSpPr>
        <p:spPr>
          <a:xfrm>
            <a:off x="4636280" y="5766865"/>
            <a:ext cx="388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/>
            <a:r>
              <a:rPr kumimoji="1"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※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WEB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サイトへ接続するため</a:t>
            </a:r>
            <a:endParaRPr kumimoji="1" lang="en-US" altLang="ja-JP" sz="1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182563" indent="-182563"/>
            <a:r>
              <a:rPr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別途通信料がかかることがあります。</a:t>
            </a:r>
          </a:p>
        </p:txBody>
      </p:sp>
      <p:pic>
        <p:nvPicPr>
          <p:cNvPr id="46" name="図 45" descr="検索画面の画像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068" y="2359371"/>
            <a:ext cx="1620000" cy="45360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7" name="正方形/長方形 46"/>
          <p:cNvSpPr/>
          <p:nvPr/>
        </p:nvSpPr>
        <p:spPr>
          <a:xfrm>
            <a:off x="4973962" y="2454949"/>
            <a:ext cx="1512000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8" name="正方形/長方形 47"/>
          <p:cNvSpPr/>
          <p:nvPr/>
        </p:nvSpPr>
        <p:spPr>
          <a:xfrm>
            <a:off x="4980511" y="3572745"/>
            <a:ext cx="1296000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9" name="正方形/長方形 48"/>
          <p:cNvSpPr/>
          <p:nvPr/>
        </p:nvSpPr>
        <p:spPr>
          <a:xfrm>
            <a:off x="4129477" y="4396659"/>
            <a:ext cx="432000" cy="50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0" name="正方形/長方形 49"/>
          <p:cNvSpPr/>
          <p:nvPr/>
        </p:nvSpPr>
        <p:spPr>
          <a:xfrm>
            <a:off x="6972685" y="3749288"/>
            <a:ext cx="1512000" cy="288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51" name="図形グループ 50"/>
          <p:cNvGrpSpPr/>
          <p:nvPr/>
        </p:nvGrpSpPr>
        <p:grpSpPr>
          <a:xfrm>
            <a:off x="8343858" y="3530013"/>
            <a:ext cx="296586" cy="293005"/>
            <a:chOff x="5101121" y="3995693"/>
            <a:chExt cx="296586" cy="293005"/>
          </a:xfrm>
        </p:grpSpPr>
        <p:sp>
          <p:nvSpPr>
            <p:cNvPr id="52" name="円/楕円 51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フリーフォーム 52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4" name="図形グループ 53"/>
          <p:cNvGrpSpPr/>
          <p:nvPr/>
        </p:nvGrpSpPr>
        <p:grpSpPr>
          <a:xfrm>
            <a:off x="4833576" y="3733218"/>
            <a:ext cx="296586" cy="293005"/>
            <a:chOff x="4232441" y="3995693"/>
            <a:chExt cx="296586" cy="293005"/>
          </a:xfrm>
        </p:grpSpPr>
        <p:sp>
          <p:nvSpPr>
            <p:cNvPr id="55" name="円/楕円 54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フリーフォーム 55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7" name="図形グループ 56"/>
          <p:cNvGrpSpPr/>
          <p:nvPr/>
        </p:nvGrpSpPr>
        <p:grpSpPr>
          <a:xfrm>
            <a:off x="4833576" y="2217683"/>
            <a:ext cx="296586" cy="293005"/>
            <a:chOff x="3546641" y="3995693"/>
            <a:chExt cx="296586" cy="293005"/>
          </a:xfrm>
        </p:grpSpPr>
        <p:sp>
          <p:nvSpPr>
            <p:cNvPr id="58" name="円/楕円 57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フリーフォーム 58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0" name="図形グループ 59"/>
          <p:cNvGrpSpPr/>
          <p:nvPr/>
        </p:nvGrpSpPr>
        <p:grpSpPr>
          <a:xfrm>
            <a:off x="4421419" y="4757696"/>
            <a:ext cx="296587" cy="293005"/>
            <a:chOff x="2897417" y="3995693"/>
            <a:chExt cx="296587" cy="293005"/>
          </a:xfrm>
        </p:grpSpPr>
        <p:sp>
          <p:nvSpPr>
            <p:cNvPr id="61" name="円/楕円 60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cxnSp>
        <p:nvCxnSpPr>
          <p:cNvPr id="63" name="カギ線コネクタ 62"/>
          <p:cNvCxnSpPr>
            <a:cxnSpLocks/>
          </p:cNvCxnSpPr>
          <p:nvPr/>
        </p:nvCxnSpPr>
        <p:spPr>
          <a:xfrm>
            <a:off x="6272113" y="3687834"/>
            <a:ext cx="684000" cy="216000"/>
          </a:xfrm>
          <a:prstGeom prst="bentConnector3">
            <a:avLst>
              <a:gd name="adj1" fmla="val 62378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733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5"/>
          <p:cNvCxnSpPr/>
          <p:nvPr/>
        </p:nvCxnSpPr>
        <p:spPr>
          <a:xfrm>
            <a:off x="1682496" y="1452103"/>
            <a:ext cx="720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B066FA01-4741-4AF7-B126-D3D305CCEC4E}"/>
              </a:ext>
            </a:extLst>
          </p:cNvPr>
          <p:cNvCxnSpPr/>
          <p:nvPr/>
        </p:nvCxnSpPr>
        <p:spPr>
          <a:xfrm>
            <a:off x="1682496" y="3866821"/>
            <a:ext cx="720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EA337879-A967-4517-8977-CAAA7CB4F3E9}"/>
              </a:ext>
            </a:extLst>
          </p:cNvPr>
          <p:cNvCxnSpPr/>
          <p:nvPr/>
        </p:nvCxnSpPr>
        <p:spPr>
          <a:xfrm>
            <a:off x="1682496" y="2667875"/>
            <a:ext cx="720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1EED4131-F89B-44AC-B26D-2869EC7E567C}"/>
              </a:ext>
            </a:extLst>
          </p:cNvPr>
          <p:cNvCxnSpPr/>
          <p:nvPr/>
        </p:nvCxnSpPr>
        <p:spPr>
          <a:xfrm>
            <a:off x="1682496" y="5076061"/>
            <a:ext cx="720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04C9220-149A-42EF-AD81-790A502FE123}"/>
              </a:ext>
            </a:extLst>
          </p:cNvPr>
          <p:cNvSpPr txBox="1"/>
          <p:nvPr/>
        </p:nvSpPr>
        <p:spPr>
          <a:xfrm>
            <a:off x="1719256" y="515817"/>
            <a:ext cx="6912000" cy="663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indent="-533400">
              <a:lnSpc>
                <a:spcPct val="90000"/>
              </a:lnSpc>
              <a:tabLst>
                <a:tab pos="793750" algn="l"/>
              </a:tabLst>
            </a:pP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１．オンライン会議システムを知りましょう</a:t>
            </a:r>
            <a:endParaRPr lang="en-US" altLang="ja-JP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541338" lvl="1" indent="-533400" algn="dist">
              <a:lnSpc>
                <a:spcPct val="90000"/>
              </a:lnSpc>
              <a:tabLst>
                <a:tab pos="793750" algn="l"/>
              </a:tabLst>
            </a:pP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	A.	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オンライン会議システムとは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………………………………………………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4</a:t>
            </a:r>
            <a:endParaRPr lang="ja-JP" altLang="en-US" sz="1400" b="1" dirty="0">
              <a:latin typeface="Meiryo" charset="-128"/>
              <a:ea typeface="Meiryo" charset="-128"/>
              <a:cs typeface="Meiryo" charset="-128"/>
            </a:endParaRPr>
          </a:p>
          <a:p>
            <a:pPr marL="541338" lvl="1" indent="-533400" algn="dist">
              <a:lnSpc>
                <a:spcPct val="90000"/>
              </a:lnSpc>
              <a:tabLst>
                <a:tab pos="793750" algn="l"/>
              </a:tabLst>
            </a:pP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	B.	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オンライン会議システムのメリット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………………………………………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5</a:t>
            </a:r>
            <a:endParaRPr lang="ja-JP" altLang="en-US" sz="1400" b="1" dirty="0">
              <a:latin typeface="Meiryo" charset="-128"/>
              <a:ea typeface="Meiryo" charset="-128"/>
              <a:cs typeface="Meiryo" charset="-128"/>
            </a:endParaRPr>
          </a:p>
          <a:p>
            <a:pPr marL="541338" indent="-533400" algn="dist">
              <a:lnSpc>
                <a:spcPct val="90000"/>
              </a:lnSpc>
              <a:tabLst>
                <a:tab pos="793750" algn="l"/>
              </a:tabLst>
            </a:pP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	C.	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オンライン会議システムの利用方法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………………………………………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6</a:t>
            </a:r>
          </a:p>
          <a:p>
            <a:pPr marL="541338" indent="-533400">
              <a:lnSpc>
                <a:spcPct val="90000"/>
              </a:lnSpc>
              <a:tabLst>
                <a:tab pos="793750" algn="l"/>
              </a:tabLst>
            </a:pPr>
            <a:endParaRPr lang="en-US" altLang="ja-JP" sz="1400" b="1" dirty="0">
              <a:latin typeface="Meiryo" charset="-128"/>
              <a:ea typeface="Meiryo" charset="-128"/>
              <a:cs typeface="Meiryo" charset="-128"/>
            </a:endParaRPr>
          </a:p>
          <a:p>
            <a:pPr marL="541338" indent="-533400">
              <a:lnSpc>
                <a:spcPct val="90000"/>
              </a:lnSpc>
              <a:tabLst>
                <a:tab pos="793750" algn="l"/>
              </a:tabLst>
            </a:pP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２．</a:t>
            </a:r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Zoom 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を使ってみましょう</a:t>
            </a:r>
            <a:endParaRPr lang="en-US" altLang="ja-JP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541338" indent="-533400" algn="dist">
              <a:lnSpc>
                <a:spcPct val="90000"/>
              </a:lnSpc>
              <a:tabLst>
                <a:tab pos="793750" algn="l"/>
              </a:tabLst>
            </a:pPr>
            <a:r>
              <a:rPr lang="en-US" altLang="ja-JP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A.	Zoom 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アプリのインストール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………………………………………………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8</a:t>
            </a:r>
          </a:p>
          <a:p>
            <a:pPr marL="541338" indent="-533400" algn="dist">
              <a:lnSpc>
                <a:spcPct val="90000"/>
              </a:lnSpc>
              <a:tabLst>
                <a:tab pos="793750" algn="l"/>
              </a:tabLst>
            </a:pP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	B.	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利用登録のしかた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……………………………………………………………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10</a:t>
            </a:r>
          </a:p>
          <a:p>
            <a:pPr marL="541338" indent="-533400" algn="dist">
              <a:lnSpc>
                <a:spcPct val="90000"/>
              </a:lnSpc>
              <a:tabLst>
                <a:tab pos="793750" algn="l"/>
              </a:tabLst>
            </a:pP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	C.	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招待された会議への参加のしかた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…………………………………………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13</a:t>
            </a:r>
          </a:p>
          <a:p>
            <a:pPr marL="541338" indent="-533400" algn="dist">
              <a:lnSpc>
                <a:spcPct val="90000"/>
              </a:lnSpc>
              <a:tabLst>
                <a:tab pos="793750" algn="l"/>
              </a:tabLst>
            </a:pP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	D.	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会議の開催のしかた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…………………………………………………………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16</a:t>
            </a:r>
          </a:p>
          <a:p>
            <a:pPr marL="541338" indent="-533400">
              <a:lnSpc>
                <a:spcPct val="90000"/>
              </a:lnSpc>
              <a:tabLst>
                <a:tab pos="793750" algn="l"/>
              </a:tabLst>
            </a:pP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　　</a:t>
            </a:r>
            <a:endParaRPr lang="en-US" altLang="ja-JP" sz="1400" b="1" dirty="0">
              <a:latin typeface="Meiryo" charset="-128"/>
              <a:ea typeface="Meiryo" charset="-128"/>
              <a:cs typeface="Meiryo" charset="-128"/>
            </a:endParaRPr>
          </a:p>
          <a:p>
            <a:pPr marL="541338" indent="-533400">
              <a:lnSpc>
                <a:spcPct val="90000"/>
              </a:lnSpc>
              <a:tabLst>
                <a:tab pos="793750" algn="l"/>
              </a:tabLst>
            </a:pP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３．</a:t>
            </a:r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Microsoft Teams 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を使ってみましょう</a:t>
            </a:r>
            <a:endParaRPr lang="en-US" altLang="ja-JP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541338" indent="-533400" algn="dist">
              <a:lnSpc>
                <a:spcPct val="90000"/>
              </a:lnSpc>
              <a:tabLst>
                <a:tab pos="793750" algn="l"/>
              </a:tabLst>
            </a:pP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	A.	Microsoft Teams 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アプリのインストール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………………………………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19</a:t>
            </a:r>
          </a:p>
          <a:p>
            <a:pPr marL="541338" indent="-533400" algn="dist">
              <a:lnSpc>
                <a:spcPct val="90000"/>
              </a:lnSpc>
              <a:tabLst>
                <a:tab pos="793750" algn="l"/>
              </a:tabLst>
            </a:pP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	B.	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利用登録のしかた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……………………………………………………………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21</a:t>
            </a:r>
          </a:p>
          <a:p>
            <a:pPr marL="541338" indent="-533400" algn="dist">
              <a:lnSpc>
                <a:spcPct val="90000"/>
              </a:lnSpc>
              <a:tabLst>
                <a:tab pos="793750" algn="l"/>
              </a:tabLst>
            </a:pP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	C.	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招待された会議への参加のしかた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…………………………………………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24</a:t>
            </a:r>
          </a:p>
          <a:p>
            <a:pPr marL="541338" indent="-533400" algn="dist">
              <a:lnSpc>
                <a:spcPct val="90000"/>
              </a:lnSpc>
              <a:tabLst>
                <a:tab pos="793750" algn="l"/>
              </a:tabLst>
            </a:pP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	D.	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会議の開催のしかた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…………………………………………………………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26</a:t>
            </a:r>
          </a:p>
          <a:p>
            <a:pPr marL="541338" indent="-533400">
              <a:lnSpc>
                <a:spcPct val="90000"/>
              </a:lnSpc>
              <a:tabLst>
                <a:tab pos="793750" algn="l"/>
              </a:tabLst>
            </a:pP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 </a:t>
            </a:r>
          </a:p>
          <a:p>
            <a:pPr marL="541338" indent="-533400">
              <a:lnSpc>
                <a:spcPct val="90000"/>
              </a:lnSpc>
              <a:tabLst>
                <a:tab pos="793750" algn="l"/>
              </a:tabLst>
            </a:pP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４．</a:t>
            </a:r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b="1" dirty="0" err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Webex</a:t>
            </a:r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Meetings 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を使ってみましょう</a:t>
            </a:r>
            <a:endParaRPr lang="en-US" altLang="ja-JP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541338" indent="-533400" algn="dist">
              <a:lnSpc>
                <a:spcPct val="90000"/>
              </a:lnSpc>
              <a:tabLst>
                <a:tab pos="793750" algn="l"/>
              </a:tabLst>
            </a:pP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	A.	</a:t>
            </a:r>
            <a:r>
              <a:rPr lang="en-US" altLang="ja-JP" sz="1400" b="1" dirty="0" err="1">
                <a:latin typeface="Meiryo" charset="-128"/>
                <a:ea typeface="Meiryo" charset="-128"/>
                <a:cs typeface="Meiryo" charset="-128"/>
              </a:rPr>
              <a:t>Webex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 Meetings 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アプリのインストール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………………………………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28</a:t>
            </a:r>
          </a:p>
          <a:p>
            <a:pPr marL="541338" indent="-533400" algn="dist">
              <a:lnSpc>
                <a:spcPct val="90000"/>
              </a:lnSpc>
              <a:tabLst>
                <a:tab pos="793750" algn="l"/>
              </a:tabLst>
            </a:pP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	B.	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利用登録のしかた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……………………………………………………………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30</a:t>
            </a:r>
          </a:p>
          <a:p>
            <a:pPr marL="541338" indent="-533400" algn="dist">
              <a:lnSpc>
                <a:spcPct val="90000"/>
              </a:lnSpc>
              <a:tabLst>
                <a:tab pos="793750" algn="l"/>
              </a:tabLst>
            </a:pP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	C.	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招待された会議への参加のしかた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…………………………………………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32</a:t>
            </a:r>
          </a:p>
          <a:p>
            <a:pPr marL="541338" indent="-533400" algn="dist">
              <a:lnSpc>
                <a:spcPct val="90000"/>
              </a:lnSpc>
              <a:tabLst>
                <a:tab pos="793750" algn="l"/>
              </a:tabLst>
            </a:pP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	D.	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会議の開催のしかた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…………………………………………………………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35</a:t>
            </a:r>
          </a:p>
          <a:p>
            <a:pPr marL="541338" indent="-533400">
              <a:lnSpc>
                <a:spcPct val="90000"/>
              </a:lnSpc>
              <a:tabLst>
                <a:tab pos="793750" algn="l"/>
              </a:tabLst>
            </a:pP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 </a:t>
            </a:r>
          </a:p>
          <a:p>
            <a:pPr marL="541338" indent="-533400">
              <a:lnSpc>
                <a:spcPct val="90000"/>
              </a:lnSpc>
              <a:tabLst>
                <a:tab pos="793750" algn="l"/>
              </a:tabLst>
            </a:pP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５．</a:t>
            </a:r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Google Meet 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を使ってみましょう</a:t>
            </a:r>
            <a:endParaRPr lang="en-US" altLang="ja-JP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541338" indent="-533400" algn="dist">
              <a:lnSpc>
                <a:spcPct val="90000"/>
              </a:lnSpc>
              <a:tabLst>
                <a:tab pos="793750" algn="l"/>
              </a:tabLst>
            </a:pP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	A.	Google Meet 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アプリのインストール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……………………………………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39</a:t>
            </a:r>
          </a:p>
          <a:p>
            <a:pPr marL="541338" indent="-533400" algn="dist">
              <a:lnSpc>
                <a:spcPct val="90000"/>
              </a:lnSpc>
              <a:tabLst>
                <a:tab pos="793750" algn="l"/>
              </a:tabLst>
            </a:pP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	B.	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利用登録のしかた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……………………………………………………………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41</a:t>
            </a:r>
          </a:p>
          <a:p>
            <a:pPr marL="541338" indent="-533400" algn="dist">
              <a:lnSpc>
                <a:spcPct val="90000"/>
              </a:lnSpc>
              <a:tabLst>
                <a:tab pos="793750" algn="l"/>
              </a:tabLst>
            </a:pP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	C.	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招待された会議への参加のしかた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…………………………………………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45</a:t>
            </a:r>
          </a:p>
          <a:p>
            <a:pPr marL="541338" indent="-533400" algn="dist">
              <a:lnSpc>
                <a:spcPct val="90000"/>
              </a:lnSpc>
              <a:tabLst>
                <a:tab pos="793750" algn="l"/>
              </a:tabLst>
            </a:pP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	D.	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会議の開催のしかた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…………………………………………………………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48</a:t>
            </a:r>
          </a:p>
          <a:p>
            <a:pPr marL="541338" indent="-533400">
              <a:tabLst>
                <a:tab pos="793750" algn="l"/>
              </a:tabLst>
            </a:pPr>
            <a:endParaRPr lang="en-US" altLang="ja-JP" sz="1400" b="1" dirty="0">
              <a:latin typeface="Meiryo" charset="-128"/>
              <a:ea typeface="Meiryo" charset="-128"/>
              <a:cs typeface="Meiryo" charset="-128"/>
            </a:endParaRPr>
          </a:p>
          <a:p>
            <a:pPr marL="541338" indent="-533400">
              <a:tabLst>
                <a:tab pos="793750" algn="l"/>
              </a:tabLst>
            </a:pP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　　　　　　　　　　　</a:t>
            </a:r>
            <a:endParaRPr lang="en-US" altLang="ja-JP" sz="1400" b="1" dirty="0">
              <a:latin typeface="Meiryo" charset="-128"/>
              <a:ea typeface="Meiryo" charset="-128"/>
              <a:cs typeface="Meiryo" charset="-128"/>
            </a:endParaRPr>
          </a:p>
          <a:p>
            <a:pPr marL="541338" indent="-533400">
              <a:tabLst>
                <a:tab pos="793750" algn="l"/>
              </a:tabLst>
            </a:pP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　　　　　　　　　　　　</a:t>
            </a:r>
            <a:endParaRPr lang="en-US" altLang="ja-JP" sz="14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90C6AD7A-25C3-4CCC-901C-8ADB1E455016}"/>
              </a:ext>
            </a:extLst>
          </p:cNvPr>
          <p:cNvSpPr txBox="1">
            <a:spLocks/>
          </p:cNvSpPr>
          <p:nvPr/>
        </p:nvSpPr>
        <p:spPr>
          <a:xfrm>
            <a:off x="503428" y="523793"/>
            <a:ext cx="1447800" cy="8617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目　次</a:t>
            </a:r>
          </a:p>
        </p:txBody>
      </p:sp>
    </p:spTree>
    <p:extLst>
      <p:ext uri="{BB962C8B-B14F-4D97-AF65-F5344CB8AC3E}">
        <p14:creationId xmlns:p14="http://schemas.microsoft.com/office/powerpoint/2010/main" val="393772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1A569691-48C8-4D34-AB23-149E54E0AE3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32928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00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1A569691-48C8-4D34-AB23-149E54E0AE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" name="図 62" descr="検索画面の画像">
            <a:extLst>
              <a:ext uri="{FF2B5EF4-FFF2-40B4-BE49-F238E27FC236}">
                <a16:creationId xmlns:a16="http://schemas.microsoft.com/office/drawing/2014/main" id="{21C4437C-1995-495D-AAB6-E0EB998F3A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668"/>
          <a:stretch/>
        </p:blipFill>
        <p:spPr>
          <a:xfrm>
            <a:off x="6913470" y="2001498"/>
            <a:ext cx="1620000" cy="1842263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2" name="図 41" descr="「Microsoft Teams」の入手画面の画像">
            <a:extLst>
              <a:ext uri="{FF2B5EF4-FFF2-40B4-BE49-F238E27FC236}">
                <a16:creationId xmlns:a16="http://schemas.microsoft.com/office/drawing/2014/main" id="{70E28CCF-1DB2-7E47-A4D9-38F8129AEC7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8248"/>
          <a:stretch/>
        </p:blipFill>
        <p:spPr>
          <a:xfrm>
            <a:off x="6920971" y="4153881"/>
            <a:ext cx="1620000" cy="1814768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0" name="図 39" descr="検索画面に「Microsoft Teams」と入力する時の画面の画像">
            <a:extLst>
              <a:ext uri="{FF2B5EF4-FFF2-40B4-BE49-F238E27FC236}">
                <a16:creationId xmlns:a16="http://schemas.microsoft.com/office/drawing/2014/main" id="{87205D22-841F-7841-9705-3D9232B17AE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51381"/>
          <a:stretch/>
        </p:blipFill>
        <p:spPr>
          <a:xfrm>
            <a:off x="7458678" y="2714303"/>
            <a:ext cx="1260000" cy="1326017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8" name="図 57" descr="検索アイコンがある画面の画像">
            <a:extLst>
              <a:ext uri="{FF2B5EF4-FFF2-40B4-BE49-F238E27FC236}">
                <a16:creationId xmlns:a16="http://schemas.microsoft.com/office/drawing/2014/main" id="{90560ECD-F1FC-47E4-986B-5A52EFA58DB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7831" y="2001498"/>
            <a:ext cx="1620000" cy="3404032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9" name="object 5" descr="スマートフォンのホーム画面の画像">
            <a:extLst>
              <a:ext uri="{FF2B5EF4-FFF2-40B4-BE49-F238E27FC236}">
                <a16:creationId xmlns:a16="http://schemas.microsoft.com/office/drawing/2014/main" id="{4DDF22FC-87BF-4CF6-AF59-BF349618F935}"/>
              </a:ext>
            </a:extLst>
          </p:cNvPr>
          <p:cNvSpPr>
            <a:spLocks noChangeAspect="1"/>
          </p:cNvSpPr>
          <p:nvPr/>
        </p:nvSpPr>
        <p:spPr>
          <a:xfrm>
            <a:off x="2964699" y="2001498"/>
            <a:ext cx="1620000" cy="2873822"/>
          </a:xfrm>
          <a:prstGeom prst="rect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タイトル 1"/>
          <p:cNvSpPr txBox="1">
            <a:spLocks/>
          </p:cNvSpPr>
          <p:nvPr/>
        </p:nvSpPr>
        <p:spPr>
          <a:xfrm>
            <a:off x="1875082" y="514572"/>
            <a:ext cx="6696000" cy="396000"/>
          </a:xfrm>
          <a:prstGeom prst="rect">
            <a:avLst/>
          </a:prstGeom>
        </p:spPr>
        <p:txBody>
          <a:bodyPr vert="horz" lIns="0" tIns="0" rIns="0" bIns="0" numCol="1" rtlCol="0" anchor="b">
            <a:prstTxWarp prst="textPlain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2800" dirty="0"/>
              <a:t>Microsoft Teams</a:t>
            </a:r>
            <a:r>
              <a:rPr lang="ja-JP" altLang="en-US" sz="2800" dirty="0"/>
              <a:t>アプリのインストール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25458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ja-JP" altLang="en-US" sz="3600" spc="-500" dirty="0"/>
              <a:t>３</a:t>
            </a:r>
            <a:r>
              <a:rPr lang="en-US" altLang="ja-JP" sz="3600" dirty="0"/>
              <a:t>-A</a:t>
            </a:r>
            <a:endParaRPr lang="en-US" sz="36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790690" y="914906"/>
            <a:ext cx="247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iPhone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の場合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58BCECCC-C534-4010-94A3-588EB410AFF0}"/>
              </a:ext>
            </a:extLst>
          </p:cNvPr>
          <p:cNvSpPr txBox="1"/>
          <p:nvPr/>
        </p:nvSpPr>
        <p:spPr>
          <a:xfrm>
            <a:off x="503200" y="1315792"/>
            <a:ext cx="23760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App Store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タップ</a:t>
            </a:r>
          </a:p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検索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</a:p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ゲーム</a:t>
            </a:r>
            <a:r>
              <a:rPr lang="ja-JP" altLang="en-US" sz="2000" b="1" spc="-500" dirty="0">
                <a:latin typeface="Meiryo" charset="-128"/>
                <a:ea typeface="Meiryo" charset="-128"/>
                <a:cs typeface="Meiryo" charset="-128"/>
              </a:rPr>
              <a:t>、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App</a:t>
            </a:r>
            <a:r>
              <a:rPr lang="ja-JP" altLang="en-US" sz="2000" b="1" spc="-500" dirty="0">
                <a:latin typeface="Meiryo" charset="-128"/>
                <a:ea typeface="Meiryo" charset="-128"/>
                <a:cs typeface="Meiryo" charset="-128"/>
              </a:rPr>
              <a:t> 、</a:t>
            </a:r>
            <a:endParaRPr lang="en-US" altLang="ja-JP" sz="2000" b="1" spc="-500" dirty="0"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ストーリーなど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タップ</a:t>
            </a:r>
          </a:p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en-US" altLang="ja-JP" sz="2000" b="1" spc="-16" dirty="0">
                <a:latin typeface="Meiryo" charset="-128"/>
                <a:ea typeface="Meiryo" charset="-128"/>
                <a:cs typeface="AoyagiKouzanFontT"/>
              </a:rPr>
              <a:t>teams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を検索</a:t>
            </a:r>
          </a:p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❺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入手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</a:p>
          <a:p>
            <a:pPr indent="-417600"/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E6954E67-5908-4FB3-8BB3-425C802C18B0}"/>
              </a:ext>
            </a:extLst>
          </p:cNvPr>
          <p:cNvSpPr txBox="1"/>
          <p:nvPr/>
        </p:nvSpPr>
        <p:spPr>
          <a:xfrm>
            <a:off x="2655074" y="5766865"/>
            <a:ext cx="388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/>
            <a:r>
              <a:rPr kumimoji="1"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※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WEB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サイトへ接続するため</a:t>
            </a:r>
            <a:endParaRPr kumimoji="1" lang="en-US" altLang="ja-JP" sz="1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182563" indent="-182563"/>
            <a:r>
              <a:rPr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別途通信料がかかることがあります。</a:t>
            </a:r>
          </a:p>
        </p:txBody>
      </p:sp>
      <p:cxnSp>
        <p:nvCxnSpPr>
          <p:cNvPr id="43" name="カギ線コネクタ 34">
            <a:extLst>
              <a:ext uri="{FF2B5EF4-FFF2-40B4-BE49-F238E27FC236}">
                <a16:creationId xmlns:a16="http://schemas.microsoft.com/office/drawing/2014/main" id="{098980AD-50DA-4DCF-837A-5732E0F27160}"/>
              </a:ext>
            </a:extLst>
          </p:cNvPr>
          <p:cNvCxnSpPr>
            <a:cxnSpLocks/>
          </p:cNvCxnSpPr>
          <p:nvPr/>
        </p:nvCxnSpPr>
        <p:spPr>
          <a:xfrm>
            <a:off x="3406074" y="3602553"/>
            <a:ext cx="2808000" cy="1656000"/>
          </a:xfrm>
          <a:prstGeom prst="bentConnector3">
            <a:avLst>
              <a:gd name="adj1" fmla="val 47356"/>
            </a:avLst>
          </a:prstGeom>
          <a:ln w="28575">
            <a:solidFill>
              <a:srgbClr val="FF0000"/>
            </a:solidFill>
            <a:tailEnd type="triangle"/>
          </a:ln>
          <a:effectLst>
            <a:glow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A0874B2E-630C-45B5-9F2C-80A0ED5E809B}"/>
              </a:ext>
            </a:extLst>
          </p:cNvPr>
          <p:cNvSpPr>
            <a:spLocks noChangeAspect="1"/>
          </p:cNvSpPr>
          <p:nvPr/>
        </p:nvSpPr>
        <p:spPr>
          <a:xfrm>
            <a:off x="2963632" y="3385564"/>
            <a:ext cx="432000" cy="432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50A40EF0-829B-4F1B-9938-AFE09760C4B3}"/>
              </a:ext>
            </a:extLst>
          </p:cNvPr>
          <p:cNvSpPr/>
          <p:nvPr/>
        </p:nvSpPr>
        <p:spPr>
          <a:xfrm>
            <a:off x="6218068" y="5080446"/>
            <a:ext cx="360000" cy="36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9E95BCCE-A1C5-4BF0-8BBC-521F5DCC3E22}"/>
              </a:ext>
            </a:extLst>
          </p:cNvPr>
          <p:cNvSpPr/>
          <p:nvPr/>
        </p:nvSpPr>
        <p:spPr>
          <a:xfrm>
            <a:off x="6941532" y="2209510"/>
            <a:ext cx="1548000" cy="25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9" name="カギ線コネクタ 64">
            <a:extLst>
              <a:ext uri="{FF2B5EF4-FFF2-40B4-BE49-F238E27FC236}">
                <a16:creationId xmlns:a16="http://schemas.microsoft.com/office/drawing/2014/main" id="{7C4E84E0-0F44-4C16-B95F-7B742E6844F9}"/>
              </a:ext>
            </a:extLst>
          </p:cNvPr>
          <p:cNvCxnSpPr>
            <a:cxnSpLocks/>
          </p:cNvCxnSpPr>
          <p:nvPr/>
        </p:nvCxnSpPr>
        <p:spPr>
          <a:xfrm flipV="1">
            <a:off x="6578068" y="2352444"/>
            <a:ext cx="363464" cy="2908002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EBB52266-A040-483E-8431-CC1D00F0EC8A}"/>
              </a:ext>
            </a:extLst>
          </p:cNvPr>
          <p:cNvSpPr/>
          <p:nvPr/>
        </p:nvSpPr>
        <p:spPr>
          <a:xfrm>
            <a:off x="7464375" y="5099904"/>
            <a:ext cx="540000" cy="28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9C08544B-743B-4FCF-8221-08DCD59C653F}"/>
              </a:ext>
            </a:extLst>
          </p:cNvPr>
          <p:cNvSpPr/>
          <p:nvPr/>
        </p:nvSpPr>
        <p:spPr>
          <a:xfrm>
            <a:off x="7438470" y="2852239"/>
            <a:ext cx="900000" cy="28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2" name="図形グループ 51"/>
          <p:cNvGrpSpPr/>
          <p:nvPr/>
        </p:nvGrpSpPr>
        <p:grpSpPr>
          <a:xfrm>
            <a:off x="7868043" y="4910096"/>
            <a:ext cx="296586" cy="293005"/>
            <a:chOff x="5878361" y="3995693"/>
            <a:chExt cx="296586" cy="293005"/>
          </a:xfrm>
        </p:grpSpPr>
        <p:sp>
          <p:nvSpPr>
            <p:cNvPr id="53" name="円/楕円 52"/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フリーフォーム 53"/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5" name="図形グループ 54"/>
          <p:cNvGrpSpPr/>
          <p:nvPr/>
        </p:nvGrpSpPr>
        <p:grpSpPr>
          <a:xfrm>
            <a:off x="7293996" y="2979686"/>
            <a:ext cx="296586" cy="293005"/>
            <a:chOff x="5101121" y="3995693"/>
            <a:chExt cx="296586" cy="293005"/>
          </a:xfrm>
        </p:grpSpPr>
        <p:sp>
          <p:nvSpPr>
            <p:cNvPr id="56" name="円/楕円 55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フリーフォーム 56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4" name="図形グループ 63"/>
          <p:cNvGrpSpPr/>
          <p:nvPr/>
        </p:nvGrpSpPr>
        <p:grpSpPr>
          <a:xfrm>
            <a:off x="6069712" y="4884695"/>
            <a:ext cx="296586" cy="293005"/>
            <a:chOff x="3546641" y="3995693"/>
            <a:chExt cx="296586" cy="293005"/>
          </a:xfrm>
        </p:grpSpPr>
        <p:sp>
          <p:nvSpPr>
            <p:cNvPr id="66" name="円/楕円 65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フリーフォーム 85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8" name="図形グループ 87"/>
          <p:cNvGrpSpPr/>
          <p:nvPr/>
        </p:nvGrpSpPr>
        <p:grpSpPr>
          <a:xfrm>
            <a:off x="2829681" y="3242157"/>
            <a:ext cx="296587" cy="293005"/>
            <a:chOff x="2897417" y="3995693"/>
            <a:chExt cx="296587" cy="293005"/>
          </a:xfrm>
        </p:grpSpPr>
        <p:sp>
          <p:nvSpPr>
            <p:cNvPr id="89" name="円/楕円 88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テキスト ボックス 89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cxnSp>
        <p:nvCxnSpPr>
          <p:cNvPr id="91" name="直線矢印コネクタ 90">
            <a:extLst>
              <a:ext uri="{FF2B5EF4-FFF2-40B4-BE49-F238E27FC236}">
                <a16:creationId xmlns:a16="http://schemas.microsoft.com/office/drawing/2014/main" id="{85952B76-3A64-44D6-9AE4-63F998B45D49}"/>
              </a:ext>
            </a:extLst>
          </p:cNvPr>
          <p:cNvCxnSpPr>
            <a:cxnSpLocks/>
          </p:cNvCxnSpPr>
          <p:nvPr/>
        </p:nvCxnSpPr>
        <p:spPr>
          <a:xfrm>
            <a:off x="7754943" y="2467956"/>
            <a:ext cx="0" cy="396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図形グループ 91"/>
          <p:cNvGrpSpPr/>
          <p:nvPr/>
        </p:nvGrpSpPr>
        <p:grpSpPr>
          <a:xfrm>
            <a:off x="6797843" y="2006020"/>
            <a:ext cx="296586" cy="293005"/>
            <a:chOff x="4232441" y="3995693"/>
            <a:chExt cx="296586" cy="293005"/>
          </a:xfrm>
        </p:grpSpPr>
        <p:sp>
          <p:nvSpPr>
            <p:cNvPr id="93" name="円/楕円 92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フリーフォーム 93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95" name="直線矢印コネクタ 94">
            <a:extLst>
              <a:ext uri="{FF2B5EF4-FFF2-40B4-BE49-F238E27FC236}">
                <a16:creationId xmlns:a16="http://schemas.microsoft.com/office/drawing/2014/main" id="{85952B76-3A64-44D6-9AE4-63F998B45D49}"/>
              </a:ext>
            </a:extLst>
          </p:cNvPr>
          <p:cNvCxnSpPr>
            <a:cxnSpLocks/>
          </p:cNvCxnSpPr>
          <p:nvPr/>
        </p:nvCxnSpPr>
        <p:spPr>
          <a:xfrm>
            <a:off x="7754941" y="3136824"/>
            <a:ext cx="0" cy="1944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100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Microsoftのパスワード作成画面の画像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894" y="3984026"/>
            <a:ext cx="1080000" cy="2338875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825284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25"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76570" y="529052"/>
            <a:ext cx="7200000" cy="540000"/>
          </a:xfrm>
        </p:spPr>
        <p:txBody>
          <a:bodyPr vert="horz">
            <a:noAutofit/>
          </a:bodyPr>
          <a:lstStyle/>
          <a:p>
            <a:r>
              <a:rPr lang="ja-JP" altLang="en-US" dirty="0"/>
              <a:t>利用登録のしかた</a:t>
            </a:r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030BA3F9-70E8-419A-B786-8841892184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656" y="1433732"/>
            <a:ext cx="8280000" cy="324000"/>
          </a:xfrm>
        </p:spPr>
        <p:txBody>
          <a:bodyPr>
            <a:noAutofit/>
          </a:bodyPr>
          <a:lstStyle/>
          <a:p>
            <a:r>
              <a:rPr lang="ja-JP" altLang="en-US" dirty="0"/>
              <a:t>利用登録を行います。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94BDD9E-9287-45F5-A7B8-16EA931B91BD}"/>
              </a:ext>
            </a:extLst>
          </p:cNvPr>
          <p:cNvSpPr txBox="1"/>
          <p:nvPr/>
        </p:nvSpPr>
        <p:spPr>
          <a:xfrm>
            <a:off x="506960" y="1804385"/>
            <a:ext cx="3636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ホーム画面から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en-US" altLang="ja-JP" sz="2000" b="1" spc="-16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Teams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の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アイコンをタップ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無料でサイン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アップ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個人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</a:p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 メールアドレスを入力し、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次へ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❺</a:t>
            </a:r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パスワードを入力し、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	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次へ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</a:p>
        </p:txBody>
      </p:sp>
      <p:pic>
        <p:nvPicPr>
          <p:cNvPr id="18" name="図 17" descr="「Microsoft Teams」のアイコンが表示されているホーム画面の画像">
            <a:extLst>
              <a:ext uri="{FF2B5EF4-FFF2-40B4-BE49-F238E27FC236}">
                <a16:creationId xmlns:a16="http://schemas.microsoft.com/office/drawing/2014/main" id="{9F8C2671-CE7E-9843-92DA-0BDB6400EA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4147" y="1455557"/>
            <a:ext cx="1080000" cy="2338875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図 7" descr="「Microsoft Teams」のサインアップ画面の画像">
            <a:extLst>
              <a:ext uri="{FF2B5EF4-FFF2-40B4-BE49-F238E27FC236}">
                <a16:creationId xmlns:a16="http://schemas.microsoft.com/office/drawing/2014/main" id="{A0C402DE-54A9-E049-BB6D-65E904BB27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9999" y="1485202"/>
            <a:ext cx="1080000" cy="2337749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図 9" descr="「Microsoft Teams」のサインアップ画面の画像">
            <a:extLst>
              <a:ext uri="{FF2B5EF4-FFF2-40B4-BE49-F238E27FC236}">
                <a16:creationId xmlns:a16="http://schemas.microsoft.com/office/drawing/2014/main" id="{4FAE454C-CFE0-684B-989A-6429732555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5558" y="1455557"/>
            <a:ext cx="1080000" cy="233775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0" name="図 19" descr="Microsoftのアカウント作成画面の画像">
            <a:extLst>
              <a:ext uri="{FF2B5EF4-FFF2-40B4-BE49-F238E27FC236}">
                <a16:creationId xmlns:a16="http://schemas.microsoft.com/office/drawing/2014/main" id="{AA6713C8-6262-1344-A9C6-3E6D2A27AD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39999" y="3984026"/>
            <a:ext cx="1080000" cy="233775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A918FDB3-3B35-1D4C-AB05-E720AB8D8F96}"/>
              </a:ext>
            </a:extLst>
          </p:cNvPr>
          <p:cNvSpPr/>
          <p:nvPr/>
        </p:nvSpPr>
        <p:spPr>
          <a:xfrm>
            <a:off x="5329898" y="643737"/>
            <a:ext cx="305768" cy="461665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endParaRPr lang="en-US" altLang="ja-JP" sz="2400" b="1" dirty="0">
              <a:solidFill>
                <a:srgbClr val="009650"/>
              </a:solidFill>
              <a:latin typeface="Meiryo" charset="-128"/>
              <a:ea typeface="Meiryo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E2E3BAD-729E-D240-AF62-A5454C33D02A}"/>
              </a:ext>
            </a:extLst>
          </p:cNvPr>
          <p:cNvSpPr/>
          <p:nvPr/>
        </p:nvSpPr>
        <p:spPr>
          <a:xfrm>
            <a:off x="5778045" y="617016"/>
            <a:ext cx="305768" cy="461665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endParaRPr lang="en-US" altLang="ja-JP" sz="2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A825A38-4F95-B14F-908E-90C1EB8755E8}"/>
              </a:ext>
            </a:extLst>
          </p:cNvPr>
          <p:cNvSpPr/>
          <p:nvPr/>
        </p:nvSpPr>
        <p:spPr>
          <a:xfrm>
            <a:off x="6186101" y="678636"/>
            <a:ext cx="305768" cy="461665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endParaRPr lang="en-US" altLang="ja-JP" sz="2400" b="1" dirty="0">
              <a:solidFill>
                <a:srgbClr val="009650"/>
              </a:solidFill>
              <a:latin typeface="Meiryo" charset="-128"/>
              <a:ea typeface="Meiryo" charset="-128"/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C52E5973-BCC1-7047-97F2-40CD9C84C976}"/>
              </a:ext>
            </a:extLst>
          </p:cNvPr>
          <p:cNvSpPr/>
          <p:nvPr/>
        </p:nvSpPr>
        <p:spPr>
          <a:xfrm>
            <a:off x="6429762" y="5040843"/>
            <a:ext cx="444500" cy="18415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D858A1D2-70D2-CB4F-864A-B8E600FA366A}"/>
              </a:ext>
            </a:extLst>
          </p:cNvPr>
          <p:cNvSpPr/>
          <p:nvPr/>
        </p:nvSpPr>
        <p:spPr>
          <a:xfrm>
            <a:off x="8050070" y="5153857"/>
            <a:ext cx="473802" cy="204486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126629C5-10B9-F245-B50B-1B2AFE3958BA}"/>
              </a:ext>
            </a:extLst>
          </p:cNvPr>
          <p:cNvSpPr/>
          <p:nvPr/>
        </p:nvSpPr>
        <p:spPr>
          <a:xfrm>
            <a:off x="7636260" y="3244446"/>
            <a:ext cx="257175" cy="133759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AA4BD248-3D35-C04B-8F0F-8A2EF4C9C409}"/>
              </a:ext>
            </a:extLst>
          </p:cNvPr>
          <p:cNvSpPr/>
          <p:nvPr/>
        </p:nvSpPr>
        <p:spPr>
          <a:xfrm>
            <a:off x="5869854" y="3252911"/>
            <a:ext cx="1011814" cy="184558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3B7FFDF7-D1DB-4643-B447-CB8CE06F2D3D}"/>
              </a:ext>
            </a:extLst>
          </p:cNvPr>
          <p:cNvSpPr/>
          <p:nvPr/>
        </p:nvSpPr>
        <p:spPr>
          <a:xfrm>
            <a:off x="4489974" y="1606050"/>
            <a:ext cx="288000" cy="36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434310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ja-JP" altLang="en-US" sz="3600" spc="-500" dirty="0"/>
              <a:t>３</a:t>
            </a:r>
            <a:r>
              <a:rPr lang="en-US" altLang="ja-JP" sz="3600" dirty="0"/>
              <a:t>-B</a:t>
            </a:r>
            <a:endParaRPr lang="en-US" sz="3600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BC8058D6-D17F-C24C-B1DA-2CE73B8A1465}"/>
              </a:ext>
            </a:extLst>
          </p:cNvPr>
          <p:cNvSpPr txBox="1"/>
          <p:nvPr/>
        </p:nvSpPr>
        <p:spPr>
          <a:xfrm>
            <a:off x="5209497" y="510183"/>
            <a:ext cx="3767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9600" indent="-489600"/>
            <a:r>
              <a:rPr lang="ja-JP" altLang="en-US" sz="1200" b="1" dirty="0">
                <a:latin typeface="Meiryo" charset="-128"/>
                <a:ea typeface="Meiryo" charset="-128"/>
                <a:cs typeface="Meiryo" charset="-128"/>
              </a:rPr>
              <a:t>以下は、</a:t>
            </a:r>
            <a:r>
              <a:rPr lang="en-US" altLang="ja-JP" sz="1200" b="1" dirty="0">
                <a:latin typeface="Meiryo" charset="-128"/>
                <a:ea typeface="Meiryo" charset="-128"/>
                <a:cs typeface="Meiryo" charset="-128"/>
              </a:rPr>
              <a:t> Microsoft</a:t>
            </a:r>
            <a:r>
              <a:rPr lang="ja-JP" altLang="en-US" sz="1200" b="1" dirty="0">
                <a:latin typeface="Meiryo" charset="-128"/>
                <a:ea typeface="Meiryo" charset="-128"/>
                <a:cs typeface="Meiryo" charset="-128"/>
              </a:rPr>
              <a:t>アカウントを新規で</a:t>
            </a:r>
            <a:endParaRPr lang="en-US" altLang="ja-JP" sz="1200" b="1" dirty="0">
              <a:latin typeface="Meiryo" charset="-128"/>
              <a:ea typeface="Meiryo" charset="-128"/>
              <a:cs typeface="Meiryo" charset="-128"/>
            </a:endParaRPr>
          </a:p>
          <a:p>
            <a:pPr marL="489600" indent="-489600"/>
            <a:r>
              <a:rPr lang="ja-JP" altLang="en-US" sz="1200" b="1" dirty="0">
                <a:latin typeface="Meiryo" charset="-128"/>
                <a:ea typeface="Meiryo" charset="-128"/>
                <a:cs typeface="Meiryo" charset="-128"/>
              </a:rPr>
              <a:t>取得する手順となります。既にアカウントを</a:t>
            </a:r>
            <a:endParaRPr lang="en-US" altLang="ja-JP" sz="1200" b="1" dirty="0">
              <a:latin typeface="Meiryo" charset="-128"/>
              <a:ea typeface="Meiryo" charset="-128"/>
              <a:cs typeface="Meiryo" charset="-128"/>
            </a:endParaRPr>
          </a:p>
          <a:p>
            <a:pPr marL="489600" indent="-489600"/>
            <a:r>
              <a:rPr lang="ja-JP" altLang="en-US" sz="1200" b="1" dirty="0">
                <a:latin typeface="Meiryo" charset="-128"/>
                <a:ea typeface="Meiryo" charset="-128"/>
                <a:cs typeface="Meiryo" charset="-128"/>
              </a:rPr>
              <a:t>取得している場合は、</a:t>
            </a:r>
            <a:r>
              <a:rPr lang="en-US" altLang="ja-JP" sz="1200" b="1" dirty="0">
                <a:latin typeface="Meiryo" charset="-128"/>
                <a:ea typeface="Meiryo" charset="-128"/>
                <a:cs typeface="Meiryo" charset="-128"/>
              </a:rPr>
              <a:t>p.23</a:t>
            </a:r>
            <a:r>
              <a:rPr lang="ja-JP" altLang="en-US" sz="1200" b="1" dirty="0">
                <a:latin typeface="Meiryo" charset="-128"/>
                <a:ea typeface="Meiryo" charset="-128"/>
                <a:cs typeface="Meiryo" charset="-128"/>
              </a:rPr>
              <a:t>の手順からになります。</a:t>
            </a:r>
            <a:endParaRPr lang="en-US" altLang="ja-JP" sz="1200" b="1" dirty="0">
              <a:latin typeface="Meiryo" charset="-128"/>
              <a:ea typeface="Meiryo" charset="-128"/>
              <a:cs typeface="Meiryo" charset="-128"/>
            </a:endParaRPr>
          </a:p>
        </p:txBody>
      </p:sp>
      <p:grpSp>
        <p:nvGrpSpPr>
          <p:cNvPr id="51" name="図形グループ 50"/>
          <p:cNvGrpSpPr/>
          <p:nvPr/>
        </p:nvGrpSpPr>
        <p:grpSpPr>
          <a:xfrm>
            <a:off x="7902276" y="4960896"/>
            <a:ext cx="296586" cy="293005"/>
            <a:chOff x="5878361" y="3995693"/>
            <a:chExt cx="296586" cy="293005"/>
          </a:xfrm>
        </p:grpSpPr>
        <p:sp>
          <p:nvSpPr>
            <p:cNvPr id="53" name="円/楕円 52"/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フリーフォーム 53"/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5" name="図形グループ 54"/>
          <p:cNvGrpSpPr/>
          <p:nvPr/>
        </p:nvGrpSpPr>
        <p:grpSpPr>
          <a:xfrm>
            <a:off x="6269900" y="4791566"/>
            <a:ext cx="296586" cy="293005"/>
            <a:chOff x="5101121" y="3995693"/>
            <a:chExt cx="296586" cy="293005"/>
          </a:xfrm>
        </p:grpSpPr>
        <p:sp>
          <p:nvSpPr>
            <p:cNvPr id="56" name="円/楕円 55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フリーフォーム 56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" name="図形グループ 57"/>
          <p:cNvGrpSpPr/>
          <p:nvPr/>
        </p:nvGrpSpPr>
        <p:grpSpPr>
          <a:xfrm>
            <a:off x="7492499" y="2988162"/>
            <a:ext cx="296586" cy="293005"/>
            <a:chOff x="4232441" y="3995693"/>
            <a:chExt cx="296586" cy="293005"/>
          </a:xfrm>
        </p:grpSpPr>
        <p:sp>
          <p:nvSpPr>
            <p:cNvPr id="59" name="円/楕円 58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フリーフォーム 59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1" name="図形グループ 60"/>
          <p:cNvGrpSpPr/>
          <p:nvPr/>
        </p:nvGrpSpPr>
        <p:grpSpPr>
          <a:xfrm>
            <a:off x="5722965" y="2979693"/>
            <a:ext cx="296586" cy="293005"/>
            <a:chOff x="3546641" y="3995693"/>
            <a:chExt cx="296586" cy="293005"/>
          </a:xfrm>
        </p:grpSpPr>
        <p:sp>
          <p:nvSpPr>
            <p:cNvPr id="62" name="円/楕円 61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フリーフォーム 62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4" name="図形グループ 63"/>
          <p:cNvGrpSpPr/>
          <p:nvPr/>
        </p:nvGrpSpPr>
        <p:grpSpPr>
          <a:xfrm>
            <a:off x="4345604" y="1387950"/>
            <a:ext cx="296587" cy="293005"/>
            <a:chOff x="2897417" y="3995693"/>
            <a:chExt cx="296587" cy="293005"/>
          </a:xfrm>
        </p:grpSpPr>
        <p:sp>
          <p:nvSpPr>
            <p:cNvPr id="65" name="円/楕円 64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3280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Microsoftの誕生日入力画面の画像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056" y="1457721"/>
            <a:ext cx="1080000" cy="2338875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図 7" descr="Microsoftのメールの確認画面の画像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955" y="1457721"/>
            <a:ext cx="1080000" cy="2338875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図 10" descr="Microsoftのアカウント作成画面の画像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056" y="3977504"/>
            <a:ext cx="1080000" cy="2338875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4" name="図 13" descr="Microsoftのアカウント作成画面のクイズの画像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955" y="3977504"/>
            <a:ext cx="1080000" cy="2338875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図 14" descr="Microsoftの名前入力画面の画像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163" y="1457721"/>
            <a:ext cx="1080000" cy="2338875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49" name="think-cell スライド" r:id="rId10" imgW="554" imgH="551" progId="TCLayout.ActiveDocument.1">
                  <p:embed/>
                </p:oleObj>
              </mc:Choice>
              <mc:Fallback>
                <p:oleObj name="think-cell スライド" r:id="rId10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利用登録のしかた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AC3F6E-D59A-DB48-85A1-FDDEC1D95AEA}"/>
              </a:ext>
            </a:extLst>
          </p:cNvPr>
          <p:cNvSpPr txBox="1"/>
          <p:nvPr/>
        </p:nvSpPr>
        <p:spPr>
          <a:xfrm>
            <a:off x="488932" y="1278561"/>
            <a:ext cx="335881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❻</a:t>
            </a:r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名前を入力し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en-US" altLang="ja-JP" sz="2000" b="1" spc="-16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次へ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❼</a:t>
            </a:r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生年月日を入力し、</a:t>
            </a:r>
            <a:endParaRPr lang="en-US" altLang="ja-JP" sz="2000" b="1" spc="-16" dirty="0">
              <a:latin typeface="メイリオ" panose="020B0604030504040204" pitchFamily="50" charset="-128"/>
              <a:ea typeface="メイリオ" panose="020B0604030504040204" pitchFamily="50" charset="-128"/>
              <a:cs typeface="AoyagiKouzanFontT"/>
            </a:endParaRPr>
          </a:p>
          <a:p>
            <a:pPr marL="447675" indent="-447675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	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次へ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❽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メールで受信した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コードを入力し、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 </a:t>
            </a:r>
          </a:p>
          <a:p>
            <a:pPr marL="447675" indent="-447675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	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次へ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</a:p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❾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次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❿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 画面の指示に従い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en-US" altLang="ja-JP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クイズに回答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371739ED-B977-FA48-B571-972618079D90}"/>
              </a:ext>
            </a:extLst>
          </p:cNvPr>
          <p:cNvSpPr/>
          <p:nvPr/>
        </p:nvSpPr>
        <p:spPr>
          <a:xfrm>
            <a:off x="4791366" y="2698491"/>
            <a:ext cx="468000" cy="18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E0263D1B-C085-0746-A1BE-87B1E4C11EA9}"/>
              </a:ext>
            </a:extLst>
          </p:cNvPr>
          <p:cNvSpPr/>
          <p:nvPr/>
        </p:nvSpPr>
        <p:spPr>
          <a:xfrm>
            <a:off x="6424473" y="3114473"/>
            <a:ext cx="468000" cy="18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ED7578AC-442D-2344-BF00-1D5ECAE81C84}"/>
              </a:ext>
            </a:extLst>
          </p:cNvPr>
          <p:cNvSpPr/>
          <p:nvPr/>
        </p:nvSpPr>
        <p:spPr>
          <a:xfrm>
            <a:off x="6494364" y="5346106"/>
            <a:ext cx="468000" cy="18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80142931-3601-6446-A2C8-D7C4579A6C65}"/>
              </a:ext>
            </a:extLst>
          </p:cNvPr>
          <p:cNvSpPr/>
          <p:nvPr/>
        </p:nvSpPr>
        <p:spPr>
          <a:xfrm>
            <a:off x="7820846" y="4791926"/>
            <a:ext cx="432000" cy="43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6BA14BAB-B10D-4368-BE0A-AA1E159DA1B2}"/>
              </a:ext>
            </a:extLst>
          </p:cNvPr>
          <p:cNvSpPr/>
          <p:nvPr/>
        </p:nvSpPr>
        <p:spPr>
          <a:xfrm>
            <a:off x="4224582" y="2307941"/>
            <a:ext cx="1038960" cy="36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0802C32E-4CF5-4C74-8C4C-FD9090973510}"/>
              </a:ext>
            </a:extLst>
          </p:cNvPr>
          <p:cNvSpPr/>
          <p:nvPr/>
        </p:nvSpPr>
        <p:spPr>
          <a:xfrm>
            <a:off x="5839657" y="2897708"/>
            <a:ext cx="1044000" cy="18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425458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ja-JP" altLang="en-US" sz="3600" spc="-500" dirty="0"/>
              <a:t>３</a:t>
            </a:r>
            <a:r>
              <a:rPr lang="en-US" altLang="ja-JP" sz="3600" dirty="0"/>
              <a:t>-B</a:t>
            </a:r>
            <a:endParaRPr lang="en-US" sz="3600" dirty="0"/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E0263D1B-C085-0746-A1BE-87B1E4C11EA9}"/>
              </a:ext>
            </a:extLst>
          </p:cNvPr>
          <p:cNvSpPr/>
          <p:nvPr/>
        </p:nvSpPr>
        <p:spPr>
          <a:xfrm>
            <a:off x="8083943" y="3385408"/>
            <a:ext cx="468000" cy="18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0802C32E-4CF5-4C74-8C4C-FD9090973510}"/>
              </a:ext>
            </a:extLst>
          </p:cNvPr>
          <p:cNvSpPr/>
          <p:nvPr/>
        </p:nvSpPr>
        <p:spPr>
          <a:xfrm>
            <a:off x="7465259" y="2643705"/>
            <a:ext cx="1044000" cy="18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grpSp>
        <p:nvGrpSpPr>
          <p:cNvPr id="59" name="図形グループ 58"/>
          <p:cNvGrpSpPr/>
          <p:nvPr/>
        </p:nvGrpSpPr>
        <p:grpSpPr>
          <a:xfrm>
            <a:off x="7304821" y="4189451"/>
            <a:ext cx="296586" cy="294958"/>
            <a:chOff x="9590825" y="3994716"/>
            <a:chExt cx="296586" cy="294958"/>
          </a:xfrm>
        </p:grpSpPr>
        <p:sp>
          <p:nvSpPr>
            <p:cNvPr id="60" name="円/楕円 59"/>
            <p:cNvSpPr/>
            <p:nvPr/>
          </p:nvSpPr>
          <p:spPr>
            <a:xfrm>
              <a:off x="959205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フリーフォーム 60"/>
            <p:cNvSpPr/>
            <p:nvPr/>
          </p:nvSpPr>
          <p:spPr>
            <a:xfrm>
              <a:off x="9590825" y="3994716"/>
              <a:ext cx="296586" cy="294958"/>
            </a:xfrm>
            <a:custGeom>
              <a:avLst/>
              <a:gdLst/>
              <a:ahLst/>
              <a:cxnLst/>
              <a:rect l="l" t="t" r="r" b="b"/>
              <a:pathLst>
                <a:path w="296586" h="294958">
                  <a:moveTo>
                    <a:pt x="207220" y="81553"/>
                  </a:moveTo>
                  <a:cubicBezTo>
                    <a:pt x="218180" y="81553"/>
                    <a:pt x="225180" y="90180"/>
                    <a:pt x="228218" y="107435"/>
                  </a:cubicBezTo>
                  <a:cubicBezTo>
                    <a:pt x="229412" y="114055"/>
                    <a:pt x="230009" y="127457"/>
                    <a:pt x="230009" y="147642"/>
                  </a:cubicBezTo>
                  <a:cubicBezTo>
                    <a:pt x="230009" y="168695"/>
                    <a:pt x="229521" y="182097"/>
                    <a:pt x="228544" y="187849"/>
                  </a:cubicBezTo>
                  <a:cubicBezTo>
                    <a:pt x="225722" y="204995"/>
                    <a:pt x="218886" y="213568"/>
                    <a:pt x="208033" y="213568"/>
                  </a:cubicBezTo>
                  <a:cubicBezTo>
                    <a:pt x="198267" y="213568"/>
                    <a:pt x="191864" y="207871"/>
                    <a:pt x="188825" y="196476"/>
                  </a:cubicBezTo>
                  <a:cubicBezTo>
                    <a:pt x="186438" y="188011"/>
                    <a:pt x="185244" y="171842"/>
                    <a:pt x="185244" y="147967"/>
                  </a:cubicBezTo>
                  <a:cubicBezTo>
                    <a:pt x="185244" y="123550"/>
                    <a:pt x="186329" y="107164"/>
                    <a:pt x="188500" y="98808"/>
                  </a:cubicBezTo>
                  <a:cubicBezTo>
                    <a:pt x="191538" y="87304"/>
                    <a:pt x="197778" y="81553"/>
                    <a:pt x="207220" y="81553"/>
                  </a:cubicBezTo>
                  <a:close/>
                  <a:moveTo>
                    <a:pt x="78623" y="54694"/>
                  </a:moveTo>
                  <a:cubicBezTo>
                    <a:pt x="76235" y="64461"/>
                    <a:pt x="71677" y="71081"/>
                    <a:pt x="64949" y="74553"/>
                  </a:cubicBezTo>
                  <a:cubicBezTo>
                    <a:pt x="59849" y="77266"/>
                    <a:pt x="51981" y="78623"/>
                    <a:pt x="41346" y="78623"/>
                  </a:cubicBezTo>
                  <a:lnTo>
                    <a:pt x="41346" y="104993"/>
                  </a:lnTo>
                  <a:lnTo>
                    <a:pt x="72925" y="104993"/>
                  </a:lnTo>
                  <a:lnTo>
                    <a:pt x="72925" y="208359"/>
                  </a:lnTo>
                  <a:lnTo>
                    <a:pt x="41346" y="208359"/>
                  </a:lnTo>
                  <a:lnTo>
                    <a:pt x="41346" y="237660"/>
                  </a:lnTo>
                  <a:lnTo>
                    <a:pt x="139014" y="237660"/>
                  </a:lnTo>
                  <a:lnTo>
                    <a:pt x="139014" y="208359"/>
                  </a:lnTo>
                  <a:lnTo>
                    <a:pt x="109551" y="208359"/>
                  </a:lnTo>
                  <a:lnTo>
                    <a:pt x="109551" y="54694"/>
                  </a:lnTo>
                  <a:close/>
                  <a:moveTo>
                    <a:pt x="208033" y="51276"/>
                  </a:moveTo>
                  <a:cubicBezTo>
                    <a:pt x="186655" y="51276"/>
                    <a:pt x="171191" y="58899"/>
                    <a:pt x="161641" y="74146"/>
                  </a:cubicBezTo>
                  <a:cubicBezTo>
                    <a:pt x="152091" y="89393"/>
                    <a:pt x="147316" y="114000"/>
                    <a:pt x="147316" y="147967"/>
                  </a:cubicBezTo>
                  <a:cubicBezTo>
                    <a:pt x="147316" y="181826"/>
                    <a:pt x="151983" y="206243"/>
                    <a:pt x="161315" y="221219"/>
                  </a:cubicBezTo>
                  <a:cubicBezTo>
                    <a:pt x="170757" y="236629"/>
                    <a:pt x="186329" y="244334"/>
                    <a:pt x="208033" y="244334"/>
                  </a:cubicBezTo>
                  <a:cubicBezTo>
                    <a:pt x="229303" y="244334"/>
                    <a:pt x="244551" y="236737"/>
                    <a:pt x="253775" y="221544"/>
                  </a:cubicBezTo>
                  <a:cubicBezTo>
                    <a:pt x="262782" y="206677"/>
                    <a:pt x="267286" y="182043"/>
                    <a:pt x="267286" y="147642"/>
                  </a:cubicBezTo>
                  <a:cubicBezTo>
                    <a:pt x="267286" y="113349"/>
                    <a:pt x="263053" y="88932"/>
                    <a:pt x="254589" y="74390"/>
                  </a:cubicBezTo>
                  <a:cubicBezTo>
                    <a:pt x="245582" y="58980"/>
                    <a:pt x="230063" y="51276"/>
                    <a:pt x="208033" y="51276"/>
                  </a:cubicBezTo>
                  <a:close/>
                  <a:moveTo>
                    <a:pt x="148293" y="0"/>
                  </a:moveTo>
                  <a:cubicBezTo>
                    <a:pt x="188988" y="0"/>
                    <a:pt x="223877" y="14460"/>
                    <a:pt x="252961" y="43381"/>
                  </a:cubicBezTo>
                  <a:cubicBezTo>
                    <a:pt x="282044" y="72301"/>
                    <a:pt x="296586" y="107055"/>
                    <a:pt x="296586" y="147642"/>
                  </a:cubicBezTo>
                  <a:cubicBezTo>
                    <a:pt x="296586" y="188228"/>
                    <a:pt x="282044" y="222928"/>
                    <a:pt x="252961" y="251740"/>
                  </a:cubicBezTo>
                  <a:cubicBezTo>
                    <a:pt x="223877" y="280552"/>
                    <a:pt x="188988" y="294958"/>
                    <a:pt x="148293" y="294958"/>
                  </a:cubicBezTo>
                  <a:cubicBezTo>
                    <a:pt x="107598" y="294958"/>
                    <a:pt x="72708" y="280552"/>
                    <a:pt x="43625" y="251740"/>
                  </a:cubicBezTo>
                  <a:cubicBezTo>
                    <a:pt x="14541" y="222928"/>
                    <a:pt x="0" y="188228"/>
                    <a:pt x="0" y="147642"/>
                  </a:cubicBezTo>
                  <a:cubicBezTo>
                    <a:pt x="0" y="107055"/>
                    <a:pt x="14541" y="72301"/>
                    <a:pt x="43625" y="43381"/>
                  </a:cubicBezTo>
                  <a:cubicBezTo>
                    <a:pt x="72708" y="14460"/>
                    <a:pt x="107598" y="0"/>
                    <a:pt x="148293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2" name="図形グループ 61"/>
          <p:cNvGrpSpPr/>
          <p:nvPr/>
        </p:nvGrpSpPr>
        <p:grpSpPr>
          <a:xfrm>
            <a:off x="6350461" y="5087894"/>
            <a:ext cx="296586" cy="293005"/>
            <a:chOff x="8822729" y="3995693"/>
            <a:chExt cx="296586" cy="293005"/>
          </a:xfrm>
        </p:grpSpPr>
        <p:sp>
          <p:nvSpPr>
            <p:cNvPr id="63" name="円/楕円 62"/>
            <p:cNvSpPr/>
            <p:nvPr/>
          </p:nvSpPr>
          <p:spPr>
            <a:xfrm>
              <a:off x="8823960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フリーフォーム 63"/>
            <p:cNvSpPr/>
            <p:nvPr/>
          </p:nvSpPr>
          <p:spPr>
            <a:xfrm>
              <a:off x="8822729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316" y="82367"/>
                  </a:moveTo>
                  <a:cubicBezTo>
                    <a:pt x="166633" y="82367"/>
                    <a:pt x="176291" y="99350"/>
                    <a:pt x="176291" y="133317"/>
                  </a:cubicBezTo>
                  <a:cubicBezTo>
                    <a:pt x="176291" y="133860"/>
                    <a:pt x="176237" y="134782"/>
                    <a:pt x="176128" y="136085"/>
                  </a:cubicBezTo>
                  <a:cubicBezTo>
                    <a:pt x="176020" y="137387"/>
                    <a:pt x="175966" y="138472"/>
                    <a:pt x="175966" y="139340"/>
                  </a:cubicBezTo>
                  <a:cubicBezTo>
                    <a:pt x="166741" y="143790"/>
                    <a:pt x="157734" y="146014"/>
                    <a:pt x="148944" y="146014"/>
                  </a:cubicBezTo>
                  <a:cubicBezTo>
                    <a:pt x="138418" y="146014"/>
                    <a:pt x="130930" y="143790"/>
                    <a:pt x="126480" y="139340"/>
                  </a:cubicBezTo>
                  <a:cubicBezTo>
                    <a:pt x="121488" y="134457"/>
                    <a:pt x="118992" y="126481"/>
                    <a:pt x="118992" y="115412"/>
                  </a:cubicBezTo>
                  <a:cubicBezTo>
                    <a:pt x="118992" y="105102"/>
                    <a:pt x="121597" y="97017"/>
                    <a:pt x="126806" y="91157"/>
                  </a:cubicBezTo>
                  <a:cubicBezTo>
                    <a:pt x="132015" y="85297"/>
                    <a:pt x="138852" y="82367"/>
                    <a:pt x="147316" y="82367"/>
                  </a:cubicBezTo>
                  <a:close/>
                  <a:moveTo>
                    <a:pt x="147316" y="47369"/>
                  </a:moveTo>
                  <a:cubicBezTo>
                    <a:pt x="128325" y="47369"/>
                    <a:pt x="112156" y="53446"/>
                    <a:pt x="98808" y="65601"/>
                  </a:cubicBezTo>
                  <a:cubicBezTo>
                    <a:pt x="84700" y="78515"/>
                    <a:pt x="77646" y="95118"/>
                    <a:pt x="77646" y="115412"/>
                  </a:cubicBezTo>
                  <a:cubicBezTo>
                    <a:pt x="77646" y="138635"/>
                    <a:pt x="85622" y="155835"/>
                    <a:pt x="101575" y="167013"/>
                  </a:cubicBezTo>
                  <a:cubicBezTo>
                    <a:pt x="112752" y="174826"/>
                    <a:pt x="126643" y="178733"/>
                    <a:pt x="143247" y="178733"/>
                  </a:cubicBezTo>
                  <a:cubicBezTo>
                    <a:pt x="152362" y="178733"/>
                    <a:pt x="162129" y="176292"/>
                    <a:pt x="172547" y="171408"/>
                  </a:cubicBezTo>
                  <a:cubicBezTo>
                    <a:pt x="165276" y="198430"/>
                    <a:pt x="150518" y="211941"/>
                    <a:pt x="128271" y="211941"/>
                  </a:cubicBezTo>
                  <a:cubicBezTo>
                    <a:pt x="116551" y="211941"/>
                    <a:pt x="107218" y="209390"/>
                    <a:pt x="100273" y="204290"/>
                  </a:cubicBezTo>
                  <a:lnTo>
                    <a:pt x="95878" y="204290"/>
                  </a:lnTo>
                  <a:lnTo>
                    <a:pt x="95878" y="241078"/>
                  </a:lnTo>
                  <a:cubicBezTo>
                    <a:pt x="106078" y="244551"/>
                    <a:pt x="115791" y="246287"/>
                    <a:pt x="125015" y="246287"/>
                  </a:cubicBezTo>
                  <a:cubicBezTo>
                    <a:pt x="155075" y="246287"/>
                    <a:pt x="178299" y="236195"/>
                    <a:pt x="194685" y="216010"/>
                  </a:cubicBezTo>
                  <a:cubicBezTo>
                    <a:pt x="210204" y="196693"/>
                    <a:pt x="217963" y="170160"/>
                    <a:pt x="217963" y="136410"/>
                  </a:cubicBezTo>
                  <a:cubicBezTo>
                    <a:pt x="217963" y="104614"/>
                    <a:pt x="210529" y="80793"/>
                    <a:pt x="195662" y="64949"/>
                  </a:cubicBezTo>
                  <a:cubicBezTo>
                    <a:pt x="184702" y="53229"/>
                    <a:pt x="168586" y="47369"/>
                    <a:pt x="147316" y="47369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4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4" y="220975"/>
                    <a:pt x="252961" y="249787"/>
                  </a:cubicBezTo>
                  <a:cubicBezTo>
                    <a:pt x="223877" y="278599"/>
                    <a:pt x="188988" y="293005"/>
                    <a:pt x="148293" y="293005"/>
                  </a:cubicBezTo>
                  <a:cubicBezTo>
                    <a:pt x="107598" y="293005"/>
                    <a:pt x="72708" y="278599"/>
                    <a:pt x="43625" y="249787"/>
                  </a:cubicBezTo>
                  <a:cubicBezTo>
                    <a:pt x="14541" y="220975"/>
                    <a:pt x="0" y="186275"/>
                    <a:pt x="0" y="145689"/>
                  </a:cubicBezTo>
                  <a:cubicBezTo>
                    <a:pt x="0" y="105211"/>
                    <a:pt x="14541" y="70810"/>
                    <a:pt x="43625" y="42486"/>
                  </a:cubicBezTo>
                  <a:cubicBezTo>
                    <a:pt x="72708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5" name="図形グループ 64"/>
          <p:cNvGrpSpPr/>
          <p:nvPr/>
        </p:nvGrpSpPr>
        <p:grpSpPr>
          <a:xfrm>
            <a:off x="7314974" y="2403961"/>
            <a:ext cx="296586" cy="293005"/>
            <a:chOff x="8127785" y="3995693"/>
            <a:chExt cx="296586" cy="293005"/>
          </a:xfrm>
        </p:grpSpPr>
        <p:sp>
          <p:nvSpPr>
            <p:cNvPr id="66" name="円/楕円 65"/>
            <p:cNvSpPr/>
            <p:nvPr/>
          </p:nvSpPr>
          <p:spPr>
            <a:xfrm>
              <a:off x="812901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フリーフォーム 66"/>
            <p:cNvSpPr/>
            <p:nvPr/>
          </p:nvSpPr>
          <p:spPr>
            <a:xfrm>
              <a:off x="812778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34945" y="154642"/>
                  </a:moveTo>
                  <a:lnTo>
                    <a:pt x="158874" y="164409"/>
                  </a:lnTo>
                  <a:cubicBezTo>
                    <a:pt x="170920" y="169292"/>
                    <a:pt x="176943" y="177160"/>
                    <a:pt x="176943" y="188012"/>
                  </a:cubicBezTo>
                  <a:cubicBezTo>
                    <a:pt x="176943" y="195608"/>
                    <a:pt x="174419" y="201631"/>
                    <a:pt x="169373" y="206080"/>
                  </a:cubicBezTo>
                  <a:cubicBezTo>
                    <a:pt x="164327" y="210530"/>
                    <a:pt x="157517" y="212754"/>
                    <a:pt x="148944" y="212754"/>
                  </a:cubicBezTo>
                  <a:cubicBezTo>
                    <a:pt x="140588" y="212754"/>
                    <a:pt x="133670" y="210150"/>
                    <a:pt x="128190" y="204941"/>
                  </a:cubicBezTo>
                  <a:cubicBezTo>
                    <a:pt x="122709" y="199732"/>
                    <a:pt x="119969" y="193004"/>
                    <a:pt x="119969" y="184756"/>
                  </a:cubicBezTo>
                  <a:cubicBezTo>
                    <a:pt x="119969" y="171625"/>
                    <a:pt x="124961" y="161587"/>
                    <a:pt x="134945" y="154642"/>
                  </a:cubicBezTo>
                  <a:close/>
                  <a:moveTo>
                    <a:pt x="148619" y="78298"/>
                  </a:moveTo>
                  <a:cubicBezTo>
                    <a:pt x="156215" y="78298"/>
                    <a:pt x="162292" y="80305"/>
                    <a:pt x="166850" y="84320"/>
                  </a:cubicBezTo>
                  <a:cubicBezTo>
                    <a:pt x="171408" y="88336"/>
                    <a:pt x="173687" y="93219"/>
                    <a:pt x="173687" y="98971"/>
                  </a:cubicBezTo>
                  <a:cubicBezTo>
                    <a:pt x="173687" y="109714"/>
                    <a:pt x="169238" y="118504"/>
                    <a:pt x="160339" y="125341"/>
                  </a:cubicBezTo>
                  <a:lnTo>
                    <a:pt x="137550" y="116388"/>
                  </a:lnTo>
                  <a:cubicBezTo>
                    <a:pt x="128651" y="112916"/>
                    <a:pt x="124202" y="106676"/>
                    <a:pt x="124202" y="97668"/>
                  </a:cubicBezTo>
                  <a:cubicBezTo>
                    <a:pt x="124202" y="91917"/>
                    <a:pt x="126535" y="87250"/>
                    <a:pt x="131201" y="83669"/>
                  </a:cubicBezTo>
                  <a:cubicBezTo>
                    <a:pt x="135868" y="80088"/>
                    <a:pt x="141673" y="78298"/>
                    <a:pt x="148619" y="78298"/>
                  </a:cubicBezTo>
                  <a:close/>
                  <a:moveTo>
                    <a:pt x="148619" y="46718"/>
                  </a:moveTo>
                  <a:cubicBezTo>
                    <a:pt x="129736" y="46718"/>
                    <a:pt x="114191" y="51601"/>
                    <a:pt x="101982" y="61368"/>
                  </a:cubicBezTo>
                  <a:cubicBezTo>
                    <a:pt x="89773" y="71135"/>
                    <a:pt x="83669" y="83669"/>
                    <a:pt x="83669" y="98971"/>
                  </a:cubicBezTo>
                  <a:cubicBezTo>
                    <a:pt x="83669" y="116225"/>
                    <a:pt x="92785" y="128922"/>
                    <a:pt x="111016" y="137061"/>
                  </a:cubicBezTo>
                  <a:lnTo>
                    <a:pt x="111016" y="139340"/>
                  </a:lnTo>
                  <a:cubicBezTo>
                    <a:pt x="102009" y="142921"/>
                    <a:pt x="94413" y="148836"/>
                    <a:pt x="88227" y="157083"/>
                  </a:cubicBezTo>
                  <a:cubicBezTo>
                    <a:pt x="81390" y="166199"/>
                    <a:pt x="77972" y="176292"/>
                    <a:pt x="77972" y="187361"/>
                  </a:cubicBezTo>
                  <a:cubicBezTo>
                    <a:pt x="77972" y="204724"/>
                    <a:pt x="84266" y="218777"/>
                    <a:pt x="96854" y="229521"/>
                  </a:cubicBezTo>
                  <a:cubicBezTo>
                    <a:pt x="109768" y="240698"/>
                    <a:pt x="127023" y="246287"/>
                    <a:pt x="148619" y="246287"/>
                  </a:cubicBezTo>
                  <a:cubicBezTo>
                    <a:pt x="168587" y="246287"/>
                    <a:pt x="185353" y="240590"/>
                    <a:pt x="198918" y="229195"/>
                  </a:cubicBezTo>
                  <a:cubicBezTo>
                    <a:pt x="212483" y="217801"/>
                    <a:pt x="219266" y="203422"/>
                    <a:pt x="219266" y="186058"/>
                  </a:cubicBezTo>
                  <a:cubicBezTo>
                    <a:pt x="219266" y="174772"/>
                    <a:pt x="215793" y="165060"/>
                    <a:pt x="208848" y="156921"/>
                  </a:cubicBezTo>
                  <a:cubicBezTo>
                    <a:pt x="202770" y="149867"/>
                    <a:pt x="194794" y="144766"/>
                    <a:pt x="184919" y="141619"/>
                  </a:cubicBezTo>
                  <a:lnTo>
                    <a:pt x="184919" y="139991"/>
                  </a:lnTo>
                  <a:cubicBezTo>
                    <a:pt x="194035" y="136519"/>
                    <a:pt x="201278" y="130984"/>
                    <a:pt x="206650" y="123388"/>
                  </a:cubicBezTo>
                  <a:cubicBezTo>
                    <a:pt x="212022" y="115791"/>
                    <a:pt x="214708" y="107218"/>
                    <a:pt x="214708" y="97668"/>
                  </a:cubicBezTo>
                  <a:cubicBezTo>
                    <a:pt x="214708" y="82259"/>
                    <a:pt x="208685" y="69914"/>
                    <a:pt x="196639" y="60636"/>
                  </a:cubicBezTo>
                  <a:cubicBezTo>
                    <a:pt x="184593" y="51357"/>
                    <a:pt x="168587" y="46718"/>
                    <a:pt x="148619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4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8" name="図形グループ 67"/>
          <p:cNvGrpSpPr/>
          <p:nvPr/>
        </p:nvGrpSpPr>
        <p:grpSpPr>
          <a:xfrm>
            <a:off x="5704950" y="2657962"/>
            <a:ext cx="296586" cy="293005"/>
            <a:chOff x="7423697" y="3995693"/>
            <a:chExt cx="296586" cy="293005"/>
          </a:xfrm>
        </p:grpSpPr>
        <p:sp>
          <p:nvSpPr>
            <p:cNvPr id="69" name="円/楕円 68"/>
            <p:cNvSpPr/>
            <p:nvPr/>
          </p:nvSpPr>
          <p:spPr>
            <a:xfrm>
              <a:off x="742492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フリーフォーム 69"/>
            <p:cNvSpPr/>
            <p:nvPr/>
          </p:nvSpPr>
          <p:spPr>
            <a:xfrm>
              <a:off x="7423697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83995" y="53718"/>
                  </a:moveTo>
                  <a:lnTo>
                    <a:pt x="83995" y="89692"/>
                  </a:lnTo>
                  <a:lnTo>
                    <a:pt x="173361" y="89692"/>
                  </a:lnTo>
                  <a:lnTo>
                    <a:pt x="90343" y="243357"/>
                  </a:lnTo>
                  <a:lnTo>
                    <a:pt x="139666" y="243357"/>
                  </a:lnTo>
                  <a:lnTo>
                    <a:pt x="219591" y="89041"/>
                  </a:lnTo>
                  <a:lnTo>
                    <a:pt x="219591" y="53718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1" name="図形グループ 70"/>
          <p:cNvGrpSpPr/>
          <p:nvPr/>
        </p:nvGrpSpPr>
        <p:grpSpPr>
          <a:xfrm>
            <a:off x="4084094" y="2090690"/>
            <a:ext cx="296586" cy="293005"/>
            <a:chOff x="6801905" y="3995693"/>
            <a:chExt cx="296586" cy="293005"/>
          </a:xfrm>
        </p:grpSpPr>
        <p:sp>
          <p:nvSpPr>
            <p:cNvPr id="72" name="円/楕円 71"/>
            <p:cNvSpPr/>
            <p:nvPr/>
          </p:nvSpPr>
          <p:spPr>
            <a:xfrm>
              <a:off x="680313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フリーフォーム 72"/>
            <p:cNvSpPr/>
            <p:nvPr/>
          </p:nvSpPr>
          <p:spPr>
            <a:xfrm>
              <a:off x="680190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46991"/>
                  </a:moveTo>
                  <a:cubicBezTo>
                    <a:pt x="153991" y="146991"/>
                    <a:pt x="160882" y="148565"/>
                    <a:pt x="164897" y="151712"/>
                  </a:cubicBezTo>
                  <a:cubicBezTo>
                    <a:pt x="171408" y="156812"/>
                    <a:pt x="174664" y="165331"/>
                    <a:pt x="174664" y="177268"/>
                  </a:cubicBezTo>
                  <a:cubicBezTo>
                    <a:pt x="174664" y="187686"/>
                    <a:pt x="172168" y="195852"/>
                    <a:pt x="167176" y="201767"/>
                  </a:cubicBezTo>
                  <a:cubicBezTo>
                    <a:pt x="162184" y="207681"/>
                    <a:pt x="155456" y="210638"/>
                    <a:pt x="146991" y="210638"/>
                  </a:cubicBezTo>
                  <a:cubicBezTo>
                    <a:pt x="137550" y="210638"/>
                    <a:pt x="130225" y="206108"/>
                    <a:pt x="125016" y="197046"/>
                  </a:cubicBezTo>
                  <a:cubicBezTo>
                    <a:pt x="119807" y="187985"/>
                    <a:pt x="117202" y="175423"/>
                    <a:pt x="117202" y="159362"/>
                  </a:cubicBezTo>
                  <a:cubicBezTo>
                    <a:pt x="117202" y="158928"/>
                    <a:pt x="117283" y="158006"/>
                    <a:pt x="117446" y="156595"/>
                  </a:cubicBezTo>
                  <a:cubicBezTo>
                    <a:pt x="117609" y="155184"/>
                    <a:pt x="117690" y="153991"/>
                    <a:pt x="117690" y="153014"/>
                  </a:cubicBezTo>
                  <a:cubicBezTo>
                    <a:pt x="126698" y="148999"/>
                    <a:pt x="135542" y="146991"/>
                    <a:pt x="144224" y="146991"/>
                  </a:cubicBezTo>
                  <a:close/>
                  <a:moveTo>
                    <a:pt x="168315" y="46718"/>
                  </a:moveTo>
                  <a:cubicBezTo>
                    <a:pt x="138255" y="46718"/>
                    <a:pt x="115194" y="56756"/>
                    <a:pt x="99133" y="76832"/>
                  </a:cubicBezTo>
                  <a:cubicBezTo>
                    <a:pt x="83941" y="95932"/>
                    <a:pt x="76344" y="122411"/>
                    <a:pt x="76344" y="156269"/>
                  </a:cubicBezTo>
                  <a:cubicBezTo>
                    <a:pt x="76344" y="187632"/>
                    <a:pt x="83886" y="211344"/>
                    <a:pt x="98971" y="227405"/>
                  </a:cubicBezTo>
                  <a:cubicBezTo>
                    <a:pt x="110365" y="239559"/>
                    <a:pt x="126372" y="245636"/>
                    <a:pt x="146991" y="245636"/>
                  </a:cubicBezTo>
                  <a:cubicBezTo>
                    <a:pt x="165765" y="245636"/>
                    <a:pt x="181772" y="239342"/>
                    <a:pt x="195011" y="226754"/>
                  </a:cubicBezTo>
                  <a:cubicBezTo>
                    <a:pt x="208793" y="213514"/>
                    <a:pt x="215684" y="196693"/>
                    <a:pt x="215684" y="176292"/>
                  </a:cubicBezTo>
                  <a:cubicBezTo>
                    <a:pt x="215684" y="152960"/>
                    <a:pt x="207654" y="135651"/>
                    <a:pt x="191593" y="124364"/>
                  </a:cubicBezTo>
                  <a:cubicBezTo>
                    <a:pt x="182043" y="117636"/>
                    <a:pt x="168152" y="114272"/>
                    <a:pt x="149921" y="114272"/>
                  </a:cubicBezTo>
                  <a:cubicBezTo>
                    <a:pt x="138743" y="114272"/>
                    <a:pt x="128977" y="117528"/>
                    <a:pt x="120620" y="124039"/>
                  </a:cubicBezTo>
                  <a:cubicBezTo>
                    <a:pt x="127891" y="95824"/>
                    <a:pt x="142650" y="81716"/>
                    <a:pt x="164897" y="81716"/>
                  </a:cubicBezTo>
                  <a:cubicBezTo>
                    <a:pt x="177377" y="81716"/>
                    <a:pt x="186818" y="84049"/>
                    <a:pt x="193221" y="88715"/>
                  </a:cubicBezTo>
                  <a:lnTo>
                    <a:pt x="197616" y="88715"/>
                  </a:lnTo>
                  <a:lnTo>
                    <a:pt x="197616" y="51601"/>
                  </a:lnTo>
                  <a:cubicBezTo>
                    <a:pt x="187849" y="48346"/>
                    <a:pt x="178082" y="46718"/>
                    <a:pt x="168315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6858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74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利用登録のしかた</a:t>
            </a:r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030BA3F9-70E8-419A-B786-8841892184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25265"/>
            <a:ext cx="8280000" cy="1655762"/>
          </a:xfrm>
        </p:spPr>
        <p:txBody>
          <a:bodyPr>
            <a:noAutofit/>
          </a:bodyPr>
          <a:lstStyle/>
          <a:p>
            <a:r>
              <a:rPr lang="ja-JP" altLang="en-US" dirty="0"/>
              <a:t>サインインを行います。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94BDD9E-9287-45F5-A7B8-16EA931B91BD}"/>
              </a:ext>
            </a:extLst>
          </p:cNvPr>
          <p:cNvSpPr txBox="1"/>
          <p:nvPr/>
        </p:nvSpPr>
        <p:spPr>
          <a:xfrm>
            <a:off x="523509" y="1795920"/>
            <a:ext cx="33588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メールアドレスを選択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パスワードを入力し、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lvl="1" indent="-447675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	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サインイン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続行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</a:p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連絡先を同期するか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どうか選択し、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en-US" altLang="ja-JP" sz="2000" b="1" spc="-16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続行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❺</a:t>
            </a:r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Teams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の改善に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協力するか否かを選択</a:t>
            </a:r>
          </a:p>
        </p:txBody>
      </p:sp>
      <p:pic>
        <p:nvPicPr>
          <p:cNvPr id="20" name="図 19" descr="「Microsoft Teams」のサインイン画面でメールアドレスを入力するときの画面の画像">
            <a:extLst>
              <a:ext uri="{FF2B5EF4-FFF2-40B4-BE49-F238E27FC236}">
                <a16:creationId xmlns:a16="http://schemas.microsoft.com/office/drawing/2014/main" id="{1526D92B-CE84-494A-8670-6BB514C15E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8230" y="1453436"/>
            <a:ext cx="1080000" cy="2336034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2" name="図 21" descr="「Microsoft Teams」のサインイン画面でパスワードを入力するときの画面の画像">
            <a:extLst>
              <a:ext uri="{FF2B5EF4-FFF2-40B4-BE49-F238E27FC236}">
                <a16:creationId xmlns:a16="http://schemas.microsoft.com/office/drawing/2014/main" id="{E716D0AE-EC9B-4BDE-B05F-2F17B2A5C4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1306" y="1453436"/>
            <a:ext cx="1080000" cy="233856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9" name="図 28" descr="「Microsoft Teams」の「続行」が表示されている画面の画像">
            <a:extLst>
              <a:ext uri="{FF2B5EF4-FFF2-40B4-BE49-F238E27FC236}">
                <a16:creationId xmlns:a16="http://schemas.microsoft.com/office/drawing/2014/main" id="{DEBFEF7F-6B20-4889-943C-68E7F369E0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0263" y="1453436"/>
            <a:ext cx="1080000" cy="2342169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1" name="図 30" descr="「Microsoft Teams」の連絡先の同期する画面の画像">
            <a:extLst>
              <a:ext uri="{FF2B5EF4-FFF2-40B4-BE49-F238E27FC236}">
                <a16:creationId xmlns:a16="http://schemas.microsoft.com/office/drawing/2014/main" id="{88D8A97A-7AB4-4F96-B8D4-BF74CB6E6D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1306" y="3976407"/>
            <a:ext cx="1080000" cy="233856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6" name="図 35" descr="「Microsoft Teams」でTeamsの改善に協力するか選択する画面の画像">
            <a:extLst>
              <a:ext uri="{FF2B5EF4-FFF2-40B4-BE49-F238E27FC236}">
                <a16:creationId xmlns:a16="http://schemas.microsoft.com/office/drawing/2014/main" id="{9A55BB85-34F1-4D87-AF9F-DE65D894B6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0263" y="3976407"/>
            <a:ext cx="1080000" cy="234556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5DB2BA8B-D3BC-4823-AE0A-8E19E2892D47}"/>
              </a:ext>
            </a:extLst>
          </p:cNvPr>
          <p:cNvSpPr/>
          <p:nvPr/>
        </p:nvSpPr>
        <p:spPr>
          <a:xfrm>
            <a:off x="4340312" y="1942021"/>
            <a:ext cx="828000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6972EE0C-C27A-4693-9E14-0BF80AE85013}"/>
              </a:ext>
            </a:extLst>
          </p:cNvPr>
          <p:cNvSpPr/>
          <p:nvPr/>
        </p:nvSpPr>
        <p:spPr>
          <a:xfrm>
            <a:off x="5842580" y="2096945"/>
            <a:ext cx="1044000" cy="18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5D5F6FB8-635D-4451-B88D-40B05625F796}"/>
              </a:ext>
            </a:extLst>
          </p:cNvPr>
          <p:cNvSpPr/>
          <p:nvPr/>
        </p:nvSpPr>
        <p:spPr>
          <a:xfrm>
            <a:off x="6468907" y="2504669"/>
            <a:ext cx="420729" cy="18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8019038F-8FA7-4051-BD74-86A046F97D8A}"/>
              </a:ext>
            </a:extLst>
          </p:cNvPr>
          <p:cNvSpPr/>
          <p:nvPr/>
        </p:nvSpPr>
        <p:spPr>
          <a:xfrm>
            <a:off x="7667165" y="3265709"/>
            <a:ext cx="648000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B35204E7-BEBA-49C8-B9D0-D8DBA5D37635}"/>
              </a:ext>
            </a:extLst>
          </p:cNvPr>
          <p:cNvSpPr/>
          <p:nvPr/>
        </p:nvSpPr>
        <p:spPr>
          <a:xfrm>
            <a:off x="5973497" y="5975757"/>
            <a:ext cx="792000" cy="18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471501A8-4CE9-4E46-97A6-DC25ECA7FB16}"/>
              </a:ext>
            </a:extLst>
          </p:cNvPr>
          <p:cNvSpPr/>
          <p:nvPr/>
        </p:nvSpPr>
        <p:spPr>
          <a:xfrm>
            <a:off x="7627223" y="5391846"/>
            <a:ext cx="723066" cy="288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3E2CD813-17F9-4C39-8154-C2521E77BA9F}"/>
              </a:ext>
            </a:extLst>
          </p:cNvPr>
          <p:cNvSpPr/>
          <p:nvPr/>
        </p:nvSpPr>
        <p:spPr>
          <a:xfrm>
            <a:off x="5973497" y="5788090"/>
            <a:ext cx="792000" cy="14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25458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ja-JP" altLang="en-US" sz="3600" spc="-500" dirty="0"/>
              <a:t>３</a:t>
            </a:r>
            <a:r>
              <a:rPr lang="en-US" altLang="ja-JP" sz="3600" dirty="0"/>
              <a:t>-B</a:t>
            </a:r>
            <a:endParaRPr lang="en-US" sz="3600" dirty="0"/>
          </a:p>
        </p:txBody>
      </p:sp>
      <p:grpSp>
        <p:nvGrpSpPr>
          <p:cNvPr id="32" name="図形グループ 31"/>
          <p:cNvGrpSpPr/>
          <p:nvPr/>
        </p:nvGrpSpPr>
        <p:grpSpPr>
          <a:xfrm>
            <a:off x="7487035" y="5172560"/>
            <a:ext cx="296586" cy="293005"/>
            <a:chOff x="5878361" y="3995693"/>
            <a:chExt cx="296586" cy="293005"/>
          </a:xfrm>
        </p:grpSpPr>
        <p:sp>
          <p:nvSpPr>
            <p:cNvPr id="34" name="円/楕円 33"/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フリーフォーム 34"/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7" name="図形グループ 56"/>
          <p:cNvGrpSpPr/>
          <p:nvPr/>
        </p:nvGrpSpPr>
        <p:grpSpPr>
          <a:xfrm>
            <a:off x="5829260" y="5562025"/>
            <a:ext cx="296586" cy="293005"/>
            <a:chOff x="5101121" y="3995693"/>
            <a:chExt cx="296586" cy="293005"/>
          </a:xfrm>
        </p:grpSpPr>
        <p:sp>
          <p:nvSpPr>
            <p:cNvPr id="58" name="円/楕円 57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フリーフォーム 58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0" name="図形グループ 59"/>
          <p:cNvGrpSpPr/>
          <p:nvPr/>
        </p:nvGrpSpPr>
        <p:grpSpPr>
          <a:xfrm>
            <a:off x="7517514" y="3038956"/>
            <a:ext cx="296586" cy="293005"/>
            <a:chOff x="4232441" y="3995693"/>
            <a:chExt cx="296586" cy="293005"/>
          </a:xfrm>
        </p:grpSpPr>
        <p:sp>
          <p:nvSpPr>
            <p:cNvPr id="61" name="円/楕円 60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フリーフォーム 61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3" name="図形グループ 62"/>
          <p:cNvGrpSpPr/>
          <p:nvPr/>
        </p:nvGrpSpPr>
        <p:grpSpPr>
          <a:xfrm>
            <a:off x="5705642" y="1870558"/>
            <a:ext cx="296586" cy="293005"/>
            <a:chOff x="3546641" y="3995693"/>
            <a:chExt cx="296586" cy="293005"/>
          </a:xfrm>
        </p:grpSpPr>
        <p:sp>
          <p:nvSpPr>
            <p:cNvPr id="64" name="円/楕円 63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フリーフォーム 64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6" name="図形グループ 65"/>
          <p:cNvGrpSpPr/>
          <p:nvPr/>
        </p:nvGrpSpPr>
        <p:grpSpPr>
          <a:xfrm>
            <a:off x="4201284" y="1701218"/>
            <a:ext cx="296587" cy="293005"/>
            <a:chOff x="2897417" y="3995693"/>
            <a:chExt cx="296587" cy="293005"/>
          </a:xfrm>
        </p:grpSpPr>
        <p:sp>
          <p:nvSpPr>
            <p:cNvPr id="67" name="円/楕円 66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テキスト ボックス 67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0098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Teams会議の招待メールの画面の画像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03" y="2362206"/>
            <a:ext cx="1620000" cy="3508313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93"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招待された会議への参加のしかた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ACD336C-0FBB-4B0B-A353-450422E9C8E2}"/>
              </a:ext>
            </a:extLst>
          </p:cNvPr>
          <p:cNvSpPr txBox="1"/>
          <p:nvPr/>
        </p:nvSpPr>
        <p:spPr>
          <a:xfrm>
            <a:off x="514988" y="1817873"/>
            <a:ext cx="308646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招待された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メールを開き、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予定されている会議の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URL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今すぐ参加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6" name="サブタイトル 2">
            <a:extLst>
              <a:ext uri="{FF2B5EF4-FFF2-40B4-BE49-F238E27FC236}">
                <a16:creationId xmlns:a16="http://schemas.microsoft.com/office/drawing/2014/main" id="{A72735AC-FA05-4750-9B09-0F2B1FD8B1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337" y="1433732"/>
            <a:ext cx="8280000" cy="360000"/>
          </a:xfrm>
        </p:spPr>
        <p:txBody>
          <a:bodyPr>
            <a:noAutofit/>
          </a:bodyPr>
          <a:lstStyle/>
          <a:p>
            <a:r>
              <a:rPr lang="ja-JP" altLang="en-US" dirty="0"/>
              <a:t>ミーティング</a:t>
            </a:r>
            <a:r>
              <a:rPr lang="en-US" altLang="ja-JP" dirty="0"/>
              <a:t>URL</a:t>
            </a:r>
            <a:r>
              <a:rPr lang="ja-JP" altLang="en-US" dirty="0"/>
              <a:t>から直接参加する方法です。</a:t>
            </a:r>
          </a:p>
          <a:p>
            <a:endParaRPr lang="ja-JP" altLang="en-US" dirty="0"/>
          </a:p>
        </p:txBody>
      </p:sp>
      <p:pic>
        <p:nvPicPr>
          <p:cNvPr id="11" name="図 10" descr="Teams会議の参加画面の画像">
            <a:extLst>
              <a:ext uri="{FF2B5EF4-FFF2-40B4-BE49-F238E27FC236}">
                <a16:creationId xmlns:a16="http://schemas.microsoft.com/office/drawing/2014/main" id="{E596182A-E0D5-F444-998E-2C6A89E23D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1175" y="2362206"/>
            <a:ext cx="1620000" cy="3506626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9764B9E8-C169-8746-9E74-A82188083002}"/>
              </a:ext>
            </a:extLst>
          </p:cNvPr>
          <p:cNvSpPr/>
          <p:nvPr/>
        </p:nvSpPr>
        <p:spPr>
          <a:xfrm>
            <a:off x="4250095" y="4582687"/>
            <a:ext cx="1368000" cy="36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054164AD-C715-8C4C-8009-9C71BD3B87A3}"/>
              </a:ext>
            </a:extLst>
          </p:cNvPr>
          <p:cNvSpPr/>
          <p:nvPr/>
        </p:nvSpPr>
        <p:spPr>
          <a:xfrm>
            <a:off x="6801806" y="5264195"/>
            <a:ext cx="1130060" cy="36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25458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ja-JP" altLang="en-US" sz="3600" spc="-500" dirty="0"/>
              <a:t>３</a:t>
            </a:r>
            <a:r>
              <a:rPr lang="en-US" altLang="ja-JP" sz="3600" dirty="0"/>
              <a:t>-C</a:t>
            </a:r>
            <a:endParaRPr lang="en-US" sz="3600" dirty="0"/>
          </a:p>
        </p:txBody>
      </p:sp>
      <p:grpSp>
        <p:nvGrpSpPr>
          <p:cNvPr id="23" name="図形グループ 22"/>
          <p:cNvGrpSpPr/>
          <p:nvPr/>
        </p:nvGrpSpPr>
        <p:grpSpPr>
          <a:xfrm>
            <a:off x="6645452" y="5104831"/>
            <a:ext cx="296586" cy="293005"/>
            <a:chOff x="3546641" y="3995693"/>
            <a:chExt cx="296586" cy="293005"/>
          </a:xfrm>
        </p:grpSpPr>
        <p:sp>
          <p:nvSpPr>
            <p:cNvPr id="30" name="円/楕円 29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フリーフォーム 30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4" name="図形グループ 33"/>
          <p:cNvGrpSpPr/>
          <p:nvPr/>
        </p:nvGrpSpPr>
        <p:grpSpPr>
          <a:xfrm>
            <a:off x="4116621" y="4368228"/>
            <a:ext cx="296587" cy="293005"/>
            <a:chOff x="2897417" y="3995693"/>
            <a:chExt cx="296587" cy="293005"/>
          </a:xfrm>
        </p:grpSpPr>
        <p:sp>
          <p:nvSpPr>
            <p:cNvPr id="35" name="円/楕円 34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6118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53" y="2005756"/>
            <a:ext cx="1980000" cy="428793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240" y="2360435"/>
            <a:ext cx="1440000" cy="3118500"/>
          </a:xfrm>
          <a:prstGeom prst="rect">
            <a:avLst/>
          </a:prstGeom>
        </p:spPr>
      </p:pic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AA11ACC6-3982-4E88-8555-F8D5AE17C73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22" name="think-cell スライド" r:id="rId7" imgW="554" imgH="551" progId="TCLayout.ActiveDocument.1">
                  <p:embed/>
                </p:oleObj>
              </mc:Choice>
              <mc:Fallback>
                <p:oleObj name="think-cell スライド" r:id="rId7" imgW="554" imgH="551" progId="TCLayout.ActiveDocument.1">
                  <p:embed/>
                  <p:pic>
                    <p:nvPicPr>
                      <p:cNvPr id="6" name="オブジェクト 5" hidden="1">
                        <a:extLst>
                          <a:ext uri="{FF2B5EF4-FFF2-40B4-BE49-F238E27FC236}">
                            <a16:creationId xmlns:a16="http://schemas.microsoft.com/office/drawing/2014/main" id="{AA11ACC6-3982-4E88-8555-F8D5AE17C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招待された会議への参加のしかた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7452" y="1803119"/>
            <a:ext cx="34363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>
              <a:defRPr/>
            </a:pP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en-US" altLang="ja-JP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カメラの切り替え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    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（カメラの</a:t>
            </a:r>
            <a:r>
              <a:rPr lang="en-US" altLang="ja-JP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ON/OFF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が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切り替えられます）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defRPr/>
            </a:pP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en-US" altLang="ja-JP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音声の切り替え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    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（音声の</a:t>
            </a:r>
            <a:r>
              <a:rPr lang="en-US" altLang="ja-JP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ON/OFF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が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切り替えられます）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defRPr/>
            </a:pP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en-US" altLang="ja-JP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チャット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    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（文字による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入力ができます）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defRPr/>
            </a:pP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r>
              <a:rPr lang="en-US" altLang="ja-JP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挙手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defRPr/>
            </a:pP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❺</a:t>
            </a:r>
            <a:r>
              <a:rPr lang="en-US" altLang="ja-JP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退出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8" name="サブタイトル 2">
            <a:extLst>
              <a:ext uri="{FF2B5EF4-FFF2-40B4-BE49-F238E27FC236}">
                <a16:creationId xmlns:a16="http://schemas.microsoft.com/office/drawing/2014/main" id="{D38D1BB7-2063-4829-BA7F-DB0FDF3FE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738" y="1433734"/>
            <a:ext cx="8280000" cy="324000"/>
          </a:xfrm>
        </p:spPr>
        <p:txBody>
          <a:bodyPr>
            <a:noAutofit/>
          </a:bodyPr>
          <a:lstStyle/>
          <a:p>
            <a:r>
              <a:rPr lang="ja-JP" altLang="en-US" dirty="0"/>
              <a:t>会議参加中に利用することのできる機能があります。</a:t>
            </a:r>
          </a:p>
        </p:txBody>
      </p:sp>
      <p:sp>
        <p:nvSpPr>
          <p:cNvPr id="43" name="円/楕円 42">
            <a:extLst>
              <a:ext uri="{FF2B5EF4-FFF2-40B4-BE49-F238E27FC236}">
                <a16:creationId xmlns:a16="http://schemas.microsoft.com/office/drawing/2014/main" id="{223E05B4-796D-FC4A-814B-9F573D9F6A62}"/>
              </a:ext>
            </a:extLst>
          </p:cNvPr>
          <p:cNvSpPr/>
          <p:nvPr/>
        </p:nvSpPr>
        <p:spPr>
          <a:xfrm>
            <a:off x="6364094" y="5761799"/>
            <a:ext cx="247180" cy="2308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45" name="カギ線コネクタ 64">
            <a:extLst>
              <a:ext uri="{FF2B5EF4-FFF2-40B4-BE49-F238E27FC236}">
                <a16:creationId xmlns:a16="http://schemas.microsoft.com/office/drawing/2014/main" id="{EB65FB41-6FA8-6343-BCE0-99BD35B038B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474449" y="4093063"/>
            <a:ext cx="1728000" cy="1512000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8186EE26-0E99-B64D-941D-27B06967F775}"/>
              </a:ext>
            </a:extLst>
          </p:cNvPr>
          <p:cNvSpPr/>
          <p:nvPr/>
        </p:nvSpPr>
        <p:spPr>
          <a:xfrm>
            <a:off x="4251573" y="5697609"/>
            <a:ext cx="328497" cy="32889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18EE03EB-D4D1-9A49-9AD6-23703F27CA15}"/>
              </a:ext>
            </a:extLst>
          </p:cNvPr>
          <p:cNvSpPr/>
          <p:nvPr/>
        </p:nvSpPr>
        <p:spPr>
          <a:xfrm>
            <a:off x="4659685" y="5699302"/>
            <a:ext cx="328497" cy="32889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0E639CE9-69B8-C146-9ED2-44FD11D79203}"/>
              </a:ext>
            </a:extLst>
          </p:cNvPr>
          <p:cNvSpPr/>
          <p:nvPr/>
        </p:nvSpPr>
        <p:spPr>
          <a:xfrm>
            <a:off x="5438217" y="5707693"/>
            <a:ext cx="328497" cy="32889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A8503840-C2E9-7E49-8ABF-556606CE3494}"/>
              </a:ext>
            </a:extLst>
          </p:cNvPr>
          <p:cNvSpPr/>
          <p:nvPr/>
        </p:nvSpPr>
        <p:spPr>
          <a:xfrm>
            <a:off x="5817129" y="5706242"/>
            <a:ext cx="328497" cy="32889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7C405CB5-37C1-644F-82ED-A7434076FFF6}"/>
              </a:ext>
            </a:extLst>
          </p:cNvPr>
          <p:cNvSpPr/>
          <p:nvPr/>
        </p:nvSpPr>
        <p:spPr>
          <a:xfrm>
            <a:off x="7154555" y="4099637"/>
            <a:ext cx="328497" cy="32889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EECA80DA-EFEA-9847-A4FA-C67E0EABAA52}"/>
              </a:ext>
            </a:extLst>
          </p:cNvPr>
          <p:cNvSpPr/>
          <p:nvPr/>
        </p:nvSpPr>
        <p:spPr>
          <a:xfrm>
            <a:off x="8189531" y="3817923"/>
            <a:ext cx="328497" cy="32889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35" name="サブタイトル 2">
            <a:extLst>
              <a:ext uri="{FF2B5EF4-FFF2-40B4-BE49-F238E27FC236}">
                <a16:creationId xmlns:a16="http://schemas.microsoft.com/office/drawing/2014/main" id="{0BCFAA76-BC67-4F34-8AFA-9B4CDD5F1709}"/>
              </a:ext>
            </a:extLst>
          </p:cNvPr>
          <p:cNvSpPr txBox="1">
            <a:spLocks/>
          </p:cNvSpPr>
          <p:nvPr/>
        </p:nvSpPr>
        <p:spPr>
          <a:xfrm>
            <a:off x="7001315" y="5581064"/>
            <a:ext cx="1620000" cy="4817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ja-JP" altLang="en-US" sz="1200" dirty="0">
                <a:solidFill>
                  <a:srgbClr val="009650"/>
                </a:solidFill>
              </a:rPr>
              <a:t>手を下げる場合は</a:t>
            </a:r>
            <a:endParaRPr lang="en-US" altLang="ja-JP" sz="1200" dirty="0">
              <a:solidFill>
                <a:srgbClr val="009650"/>
              </a:solidFill>
            </a:endParaRPr>
          </a:p>
          <a:p>
            <a:pPr>
              <a:lnSpc>
                <a:spcPct val="50000"/>
              </a:lnSpc>
            </a:pPr>
            <a:r>
              <a:rPr lang="ja-JP" altLang="en-US" sz="1200" dirty="0">
                <a:solidFill>
                  <a:srgbClr val="009650"/>
                </a:solidFill>
              </a:rPr>
              <a:t>同じ操作を行います。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25458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ja-JP" altLang="en-US" sz="3600" spc="-500" dirty="0"/>
              <a:t>３</a:t>
            </a:r>
            <a:r>
              <a:rPr lang="en-US" altLang="ja-JP" sz="3600" dirty="0"/>
              <a:t>-C</a:t>
            </a:r>
            <a:endParaRPr lang="en-US" sz="3600" dirty="0"/>
          </a:p>
        </p:txBody>
      </p:sp>
      <p:grpSp>
        <p:nvGrpSpPr>
          <p:cNvPr id="37" name="図形グループ 36"/>
          <p:cNvGrpSpPr/>
          <p:nvPr/>
        </p:nvGrpSpPr>
        <p:grpSpPr>
          <a:xfrm>
            <a:off x="6005361" y="5951487"/>
            <a:ext cx="296586" cy="293005"/>
            <a:chOff x="5878361" y="3995693"/>
            <a:chExt cx="296586" cy="293005"/>
          </a:xfrm>
        </p:grpSpPr>
        <p:sp>
          <p:nvSpPr>
            <p:cNvPr id="38" name="円/楕円 37"/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フリーフォーム 39"/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6" name="図形グループ 45"/>
          <p:cNvGrpSpPr/>
          <p:nvPr/>
        </p:nvGrpSpPr>
        <p:grpSpPr>
          <a:xfrm>
            <a:off x="8377726" y="3614688"/>
            <a:ext cx="296586" cy="293005"/>
            <a:chOff x="5101121" y="3995693"/>
            <a:chExt cx="296586" cy="293005"/>
          </a:xfrm>
        </p:grpSpPr>
        <p:sp>
          <p:nvSpPr>
            <p:cNvPr id="47" name="円/楕円 46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フリーフォーム 47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9" name="図形グループ 48"/>
          <p:cNvGrpSpPr/>
          <p:nvPr/>
        </p:nvGrpSpPr>
        <p:grpSpPr>
          <a:xfrm>
            <a:off x="7009512" y="4359761"/>
            <a:ext cx="296586" cy="293005"/>
            <a:chOff x="4232441" y="3995693"/>
            <a:chExt cx="296586" cy="293005"/>
          </a:xfrm>
        </p:grpSpPr>
        <p:sp>
          <p:nvSpPr>
            <p:cNvPr id="50" name="円/楕円 49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フリーフォーム 50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2" name="図形グループ 51"/>
          <p:cNvGrpSpPr/>
          <p:nvPr/>
        </p:nvGrpSpPr>
        <p:grpSpPr>
          <a:xfrm>
            <a:off x="4842039" y="5494297"/>
            <a:ext cx="296586" cy="293005"/>
            <a:chOff x="3546641" y="3995693"/>
            <a:chExt cx="296586" cy="293005"/>
          </a:xfrm>
        </p:grpSpPr>
        <p:sp>
          <p:nvSpPr>
            <p:cNvPr id="55" name="円/楕円 54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フリーフォーム 56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" name="図形グループ 57"/>
          <p:cNvGrpSpPr/>
          <p:nvPr/>
        </p:nvGrpSpPr>
        <p:grpSpPr>
          <a:xfrm>
            <a:off x="4099683" y="5494297"/>
            <a:ext cx="296587" cy="293005"/>
            <a:chOff x="2897417" y="3995693"/>
            <a:chExt cx="296587" cy="293005"/>
          </a:xfrm>
        </p:grpSpPr>
        <p:sp>
          <p:nvSpPr>
            <p:cNvPr id="64" name="円/楕円 63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7730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963" y="3976045"/>
            <a:ext cx="1080000" cy="234104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039" y="1465494"/>
            <a:ext cx="1080000" cy="233856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736" y="1466554"/>
            <a:ext cx="1080000" cy="233856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AA11ACC6-3982-4E88-8555-F8D5AE17C73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25" name="think-cell スライド" r:id="rId8" imgW="554" imgH="551" progId="TCLayout.ActiveDocument.1">
                  <p:embed/>
                </p:oleObj>
              </mc:Choice>
              <mc:Fallback>
                <p:oleObj name="think-cell スライド" r:id="rId8" imgW="554" imgH="551" progId="TCLayout.ActiveDocument.1">
                  <p:embed/>
                  <p:pic>
                    <p:nvPicPr>
                      <p:cNvPr id="6" name="オブジェクト 5" hidden="1">
                        <a:extLst>
                          <a:ext uri="{FF2B5EF4-FFF2-40B4-BE49-F238E27FC236}">
                            <a16:creationId xmlns:a16="http://schemas.microsoft.com/office/drawing/2014/main" id="{AA11ACC6-3982-4E88-8555-F8D5AE17C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会議の開催のしかた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A4E2143-E351-45E2-8D48-637F2B8BB6D0}"/>
              </a:ext>
            </a:extLst>
          </p:cNvPr>
          <p:cNvSpPr txBox="1"/>
          <p:nvPr/>
        </p:nvSpPr>
        <p:spPr>
          <a:xfrm>
            <a:off x="507804" y="2169569"/>
            <a:ext cx="42480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indent="-7938">
              <a:defRPr/>
            </a:pP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7938" indent="-7938"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下部中央の吹き出しのアイコンを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7938" indent="-7938"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タップし、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会議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7938" indent="-7938">
              <a:defRPr/>
            </a:pP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</a:t>
            </a:r>
          </a:p>
          <a:p>
            <a:pPr marL="7938" indent="-7938">
              <a:defRPr/>
            </a:pP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会議を開始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7938" indent="-7938">
              <a:defRPr/>
            </a:pP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</a:t>
            </a:r>
          </a:p>
          <a:p>
            <a:pPr marL="7938" indent="-7938">
              <a:defRPr/>
            </a:pP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会議出席依頼を共有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7938" indent="-7938">
              <a:defRPr/>
            </a:pP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 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7938" indent="-7938"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メッセージアプリ等、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7938" indent="-7938"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会議の情報を送付するツールを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7938" indent="-7938"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選択し、案内を送付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70D6BB21-6EA7-AF47-8433-9F61AB1294D8}"/>
              </a:ext>
            </a:extLst>
          </p:cNvPr>
          <p:cNvSpPr/>
          <p:nvPr/>
        </p:nvSpPr>
        <p:spPr>
          <a:xfrm>
            <a:off x="7179351" y="3508239"/>
            <a:ext cx="540000" cy="21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515AB324-BD4D-084C-A3A8-7D4810C47B70}"/>
              </a:ext>
            </a:extLst>
          </p:cNvPr>
          <p:cNvSpPr/>
          <p:nvPr/>
        </p:nvSpPr>
        <p:spPr>
          <a:xfrm>
            <a:off x="5607606" y="1563314"/>
            <a:ext cx="324000" cy="18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27" name="図 26" descr="「Microsoft Teams」の会議出席依頼を共有が表示されている画面の画像">
            <a:extLst>
              <a:ext uri="{FF2B5EF4-FFF2-40B4-BE49-F238E27FC236}">
                <a16:creationId xmlns:a16="http://schemas.microsoft.com/office/drawing/2014/main" id="{4F3AC6E3-9110-7641-B7A9-8D080F2BF8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6398" y="3976045"/>
            <a:ext cx="1080000" cy="2337751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AD86074-F9DC-DB46-89DC-2CE1A6E3507F}"/>
              </a:ext>
            </a:extLst>
          </p:cNvPr>
          <p:cNvSpPr/>
          <p:nvPr/>
        </p:nvSpPr>
        <p:spPr>
          <a:xfrm>
            <a:off x="5137387" y="5458222"/>
            <a:ext cx="684000" cy="18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8E48C7C9-C56E-4B3A-A268-10707E9D28CA}"/>
              </a:ext>
            </a:extLst>
          </p:cNvPr>
          <p:cNvSpPr/>
          <p:nvPr/>
        </p:nvSpPr>
        <p:spPr>
          <a:xfrm>
            <a:off x="7143157" y="5658199"/>
            <a:ext cx="288000" cy="32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52C7DC0C-EE5C-45CA-9007-D4C5671E8413}"/>
              </a:ext>
            </a:extLst>
          </p:cNvPr>
          <p:cNvSpPr/>
          <p:nvPr/>
        </p:nvSpPr>
        <p:spPr>
          <a:xfrm>
            <a:off x="5380300" y="3509913"/>
            <a:ext cx="216000" cy="21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25458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ja-JP" altLang="en-US" sz="3600" spc="-500" dirty="0"/>
              <a:t>３</a:t>
            </a:r>
            <a:r>
              <a:rPr lang="en-US" altLang="ja-JP" sz="3600" dirty="0"/>
              <a:t>-D</a:t>
            </a:r>
            <a:endParaRPr lang="en-US" sz="3600" dirty="0"/>
          </a:p>
        </p:txBody>
      </p:sp>
      <p:sp>
        <p:nvSpPr>
          <p:cNvPr id="33" name="サブタイトル 2">
            <a:extLst>
              <a:ext uri="{FF2B5EF4-FFF2-40B4-BE49-F238E27FC236}">
                <a16:creationId xmlns:a16="http://schemas.microsoft.com/office/drawing/2014/main" id="{D38D1BB7-2063-4829-BA7F-DB0FDF3FE12E}"/>
              </a:ext>
            </a:extLst>
          </p:cNvPr>
          <p:cNvSpPr txBox="1">
            <a:spLocks/>
          </p:cNvSpPr>
          <p:nvPr/>
        </p:nvSpPr>
        <p:spPr>
          <a:xfrm>
            <a:off x="499337" y="1476069"/>
            <a:ext cx="8280000" cy="72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r>
              <a:rPr lang="ja-JP" altLang="en-US" dirty="0"/>
              <a:t>自分で今すぐ会議を</a:t>
            </a:r>
            <a:endParaRPr lang="en-US" altLang="ja-JP" dirty="0"/>
          </a:p>
          <a:p>
            <a:pPr>
              <a:lnSpc>
                <a:spcPct val="75000"/>
              </a:lnSpc>
            </a:pPr>
            <a:r>
              <a:rPr lang="ja-JP" altLang="en-US" dirty="0"/>
              <a:t>開催する方法です。</a:t>
            </a:r>
          </a:p>
        </p:txBody>
      </p:sp>
      <p:grpSp>
        <p:nvGrpSpPr>
          <p:cNvPr id="37" name="図形グループ 36"/>
          <p:cNvGrpSpPr/>
          <p:nvPr/>
        </p:nvGrpSpPr>
        <p:grpSpPr>
          <a:xfrm>
            <a:off x="6997662" y="5426551"/>
            <a:ext cx="296586" cy="293005"/>
            <a:chOff x="5101121" y="3995693"/>
            <a:chExt cx="296586" cy="293005"/>
          </a:xfrm>
        </p:grpSpPr>
        <p:sp>
          <p:nvSpPr>
            <p:cNvPr id="38" name="円/楕円 37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フリーフォーム 39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1" name="図形グループ 40"/>
          <p:cNvGrpSpPr/>
          <p:nvPr/>
        </p:nvGrpSpPr>
        <p:grpSpPr>
          <a:xfrm>
            <a:off x="4994444" y="5206420"/>
            <a:ext cx="296586" cy="293005"/>
            <a:chOff x="4232441" y="3995693"/>
            <a:chExt cx="296586" cy="293005"/>
          </a:xfrm>
        </p:grpSpPr>
        <p:sp>
          <p:nvSpPr>
            <p:cNvPr id="42" name="円/楕円 41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フリーフォーム 43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5" name="図形グループ 44"/>
          <p:cNvGrpSpPr/>
          <p:nvPr/>
        </p:nvGrpSpPr>
        <p:grpSpPr>
          <a:xfrm>
            <a:off x="7026448" y="3276019"/>
            <a:ext cx="296586" cy="293005"/>
            <a:chOff x="3546641" y="3995693"/>
            <a:chExt cx="296586" cy="293005"/>
          </a:xfrm>
        </p:grpSpPr>
        <p:sp>
          <p:nvSpPr>
            <p:cNvPr id="46" name="円/楕円 45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フリーフォーム 46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8" name="図形グループ 47"/>
          <p:cNvGrpSpPr/>
          <p:nvPr/>
        </p:nvGrpSpPr>
        <p:grpSpPr>
          <a:xfrm>
            <a:off x="4793953" y="2480151"/>
            <a:ext cx="296587" cy="293005"/>
            <a:chOff x="2897417" y="3995693"/>
            <a:chExt cx="296587" cy="293005"/>
          </a:xfrm>
        </p:grpSpPr>
        <p:sp>
          <p:nvSpPr>
            <p:cNvPr id="49" name="円/楕円 48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4335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777524" y="472449"/>
            <a:ext cx="6840000" cy="360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0" dirty="0">
                <a:solidFill>
                  <a:srgbClr val="009650"/>
                </a:solidFill>
              </a:rPr>
              <a:t>4</a:t>
            </a:r>
            <a:endParaRPr lang="ja-JP" altLang="en-US" sz="14000" dirty="0">
              <a:solidFill>
                <a:srgbClr val="009650"/>
              </a:solidFill>
            </a:endParaRPr>
          </a:p>
          <a:p>
            <a:r>
              <a:rPr lang="en-US" altLang="ja-JP" sz="4800" dirty="0" err="1">
                <a:solidFill>
                  <a:srgbClr val="009650"/>
                </a:solidFill>
              </a:rPr>
              <a:t>Webex</a:t>
            </a:r>
            <a:r>
              <a:rPr lang="en-US" altLang="ja-JP" sz="4800" dirty="0">
                <a:solidFill>
                  <a:srgbClr val="009650"/>
                </a:solidFill>
              </a:rPr>
              <a:t> Meetings</a:t>
            </a:r>
            <a:r>
              <a:rPr lang="ja-JP" altLang="en-US" sz="4800" dirty="0">
                <a:solidFill>
                  <a:srgbClr val="009650"/>
                </a:solidFill>
              </a:rPr>
              <a:t>を</a:t>
            </a:r>
            <a:endParaRPr lang="en-US" altLang="ja-JP" sz="4800" dirty="0">
              <a:solidFill>
                <a:srgbClr val="009650"/>
              </a:solidFill>
            </a:endParaRPr>
          </a:p>
          <a:p>
            <a:r>
              <a:rPr lang="ja-JP" altLang="en-US" sz="4800" dirty="0">
                <a:solidFill>
                  <a:srgbClr val="009650"/>
                </a:solidFill>
              </a:rPr>
              <a:t>使ってみましょう</a:t>
            </a:r>
          </a:p>
        </p:txBody>
      </p:sp>
    </p:spTree>
    <p:extLst>
      <p:ext uri="{BB962C8B-B14F-4D97-AF65-F5344CB8AC3E}">
        <p14:creationId xmlns:p14="http://schemas.microsoft.com/office/powerpoint/2010/main" val="2397110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67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" name="図 42" descr="スマートフォンのホーム画面の画像">
            <a:extLst>
              <a:ext uri="{FF2B5EF4-FFF2-40B4-BE49-F238E27FC236}">
                <a16:creationId xmlns:a16="http://schemas.microsoft.com/office/drawing/2014/main" id="{9DD012DE-2F65-486C-9979-A7D280146B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0553" y="2358936"/>
            <a:ext cx="1620000" cy="3600629"/>
          </a:xfrm>
          <a:prstGeom prst="rect">
            <a:avLst/>
          </a:prstGeom>
          <a:ln w="9525">
            <a:noFill/>
          </a:ln>
        </p:spPr>
      </p:pic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07804" y="1408331"/>
            <a:ext cx="8280000" cy="360000"/>
          </a:xfrm>
        </p:spPr>
        <p:txBody>
          <a:bodyPr>
            <a:noAutofit/>
          </a:bodyPr>
          <a:lstStyle/>
          <a:p>
            <a:r>
              <a:rPr lang="en-US" altLang="ja-JP" dirty="0" err="1"/>
              <a:t>Webex</a:t>
            </a:r>
            <a:r>
              <a:rPr lang="en-US" altLang="ja-JP" dirty="0"/>
              <a:t> Meetings</a:t>
            </a:r>
            <a:r>
              <a:rPr lang="ja-JP" altLang="en-US" dirty="0"/>
              <a:t>アプリをインストールします。</a:t>
            </a:r>
          </a:p>
        </p:txBody>
      </p:sp>
      <p:pic>
        <p:nvPicPr>
          <p:cNvPr id="48" name="図 47" descr="「webex meet」のインストール画面の画像">
            <a:extLst>
              <a:ext uri="{FF2B5EF4-FFF2-40B4-BE49-F238E27FC236}">
                <a16:creationId xmlns:a16="http://schemas.microsoft.com/office/drawing/2014/main" id="{004E63F0-17A1-1B44-89B2-9F6C1ABF64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2996" y="2358936"/>
            <a:ext cx="1620000" cy="3183411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6" name="図 45" descr="検索画面に「webex meet」と入力する時の画面の画像">
            <a:extLst>
              <a:ext uri="{FF2B5EF4-FFF2-40B4-BE49-F238E27FC236}">
                <a16:creationId xmlns:a16="http://schemas.microsoft.com/office/drawing/2014/main" id="{AE7CB011-0BE1-D04A-9FCF-8C78D7F00E9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4067"/>
          <a:stretch/>
        </p:blipFill>
        <p:spPr>
          <a:xfrm>
            <a:off x="4941068" y="3440099"/>
            <a:ext cx="1620000" cy="1812233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1" name="タイトル 1"/>
          <p:cNvSpPr txBox="1">
            <a:spLocks/>
          </p:cNvSpPr>
          <p:nvPr/>
        </p:nvSpPr>
        <p:spPr>
          <a:xfrm>
            <a:off x="1875082" y="506105"/>
            <a:ext cx="6696000" cy="468000"/>
          </a:xfrm>
          <a:prstGeom prst="rect">
            <a:avLst/>
          </a:prstGeom>
        </p:spPr>
        <p:txBody>
          <a:bodyPr vert="horz" lIns="0" tIns="0" rIns="0" bIns="0" numCol="1" rtlCol="0" anchor="b">
            <a:prstTxWarp prst="textPlain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2800" dirty="0" err="1"/>
              <a:t>Webex</a:t>
            </a:r>
            <a:r>
              <a:rPr lang="ja-JP" altLang="en-US" sz="2800" dirty="0"/>
              <a:t> </a:t>
            </a:r>
            <a:r>
              <a:rPr lang="en-US" altLang="ja-JP" sz="2800" dirty="0"/>
              <a:t>Meetings</a:t>
            </a:r>
            <a:r>
              <a:rPr lang="ja-JP" altLang="en-US" sz="2800" dirty="0"/>
              <a:t>アプリのインストール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518595" y="557298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/>
              <a:t>4-A</a:t>
            </a: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1790690" y="914906"/>
            <a:ext cx="247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Android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の場合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94B594AA-4988-4CCB-B1AD-CE0D8DD4BBB0}"/>
              </a:ext>
            </a:extLst>
          </p:cNvPr>
          <p:cNvSpPr txBox="1"/>
          <p:nvPr/>
        </p:nvSpPr>
        <p:spPr>
          <a:xfrm>
            <a:off x="509249" y="1802199"/>
            <a:ext cx="24588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Play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ストア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アプリやゲームを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検索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en-US" altLang="ja-JP" sz="2000" b="1" dirty="0" err="1">
                <a:latin typeface="Meiryo" charset="-128"/>
                <a:ea typeface="Meiryo" charset="-128"/>
                <a:cs typeface="Meiryo" charset="-128"/>
              </a:rPr>
              <a:t>webex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meet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検索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インストール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62" name="図 61" descr="検索画面の画像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068" y="2359371"/>
            <a:ext cx="1620000" cy="45360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3" name="正方形/長方形 62"/>
          <p:cNvSpPr/>
          <p:nvPr/>
        </p:nvSpPr>
        <p:spPr>
          <a:xfrm>
            <a:off x="4973962" y="2454949"/>
            <a:ext cx="1512000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6" name="正方形/長方形 65"/>
          <p:cNvSpPr/>
          <p:nvPr/>
        </p:nvSpPr>
        <p:spPr>
          <a:xfrm>
            <a:off x="4980511" y="3572745"/>
            <a:ext cx="1296000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7" name="正方形/長方形 66"/>
          <p:cNvSpPr/>
          <p:nvPr/>
        </p:nvSpPr>
        <p:spPr>
          <a:xfrm>
            <a:off x="4129477" y="4396659"/>
            <a:ext cx="432000" cy="50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8" name="正方形/長方形 67"/>
          <p:cNvSpPr/>
          <p:nvPr/>
        </p:nvSpPr>
        <p:spPr>
          <a:xfrm>
            <a:off x="6972685" y="3808557"/>
            <a:ext cx="1512000" cy="288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69" name="カギ線コネクタ 68"/>
          <p:cNvCxnSpPr>
            <a:cxnSpLocks/>
          </p:cNvCxnSpPr>
          <p:nvPr/>
        </p:nvCxnSpPr>
        <p:spPr>
          <a:xfrm flipV="1">
            <a:off x="4557212" y="2585993"/>
            <a:ext cx="396000" cy="201600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図形グループ 69"/>
          <p:cNvGrpSpPr/>
          <p:nvPr/>
        </p:nvGrpSpPr>
        <p:grpSpPr>
          <a:xfrm>
            <a:off x="8343858" y="3589282"/>
            <a:ext cx="296586" cy="293005"/>
            <a:chOff x="5101121" y="3995693"/>
            <a:chExt cx="296586" cy="293005"/>
          </a:xfrm>
        </p:grpSpPr>
        <p:sp>
          <p:nvSpPr>
            <p:cNvPr id="71" name="円/楕円 70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フリーフォーム 71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3" name="図形グループ 72"/>
          <p:cNvGrpSpPr/>
          <p:nvPr/>
        </p:nvGrpSpPr>
        <p:grpSpPr>
          <a:xfrm>
            <a:off x="4833576" y="3733218"/>
            <a:ext cx="296586" cy="293005"/>
            <a:chOff x="4232441" y="3995693"/>
            <a:chExt cx="296586" cy="293005"/>
          </a:xfrm>
        </p:grpSpPr>
        <p:sp>
          <p:nvSpPr>
            <p:cNvPr id="74" name="円/楕円 73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フリーフォーム 74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6" name="図形グループ 75"/>
          <p:cNvGrpSpPr/>
          <p:nvPr/>
        </p:nvGrpSpPr>
        <p:grpSpPr>
          <a:xfrm>
            <a:off x="4833576" y="2217683"/>
            <a:ext cx="296586" cy="293005"/>
            <a:chOff x="3546641" y="3995693"/>
            <a:chExt cx="296586" cy="293005"/>
          </a:xfrm>
        </p:grpSpPr>
        <p:sp>
          <p:nvSpPr>
            <p:cNvPr id="77" name="円/楕円 76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フリーフォーム 77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9" name="図形グループ 78"/>
          <p:cNvGrpSpPr/>
          <p:nvPr/>
        </p:nvGrpSpPr>
        <p:grpSpPr>
          <a:xfrm>
            <a:off x="4421419" y="4757696"/>
            <a:ext cx="296587" cy="293005"/>
            <a:chOff x="2897417" y="3995693"/>
            <a:chExt cx="296587" cy="293005"/>
          </a:xfrm>
        </p:grpSpPr>
        <p:sp>
          <p:nvSpPr>
            <p:cNvPr id="80" name="円/楕円 79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テキスト ボックス 80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E6954E67-5908-4FB3-8BB3-425C802C18B0}"/>
              </a:ext>
            </a:extLst>
          </p:cNvPr>
          <p:cNvSpPr txBox="1"/>
          <p:nvPr/>
        </p:nvSpPr>
        <p:spPr>
          <a:xfrm>
            <a:off x="4636280" y="5766865"/>
            <a:ext cx="388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/>
            <a:r>
              <a:rPr kumimoji="1"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※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WEB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サイトへ接続するため</a:t>
            </a:r>
            <a:endParaRPr kumimoji="1" lang="en-US" altLang="ja-JP" sz="1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182563" indent="-182563"/>
            <a:r>
              <a:rPr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別途通信料がかかることがあります。</a:t>
            </a:r>
          </a:p>
        </p:txBody>
      </p:sp>
      <p:cxnSp>
        <p:nvCxnSpPr>
          <p:cNvPr id="86" name="カギ線コネクタ 85"/>
          <p:cNvCxnSpPr>
            <a:cxnSpLocks/>
          </p:cNvCxnSpPr>
          <p:nvPr/>
        </p:nvCxnSpPr>
        <p:spPr>
          <a:xfrm>
            <a:off x="6272113" y="3687834"/>
            <a:ext cx="684000" cy="288000"/>
          </a:xfrm>
          <a:prstGeom prst="bentConnector3">
            <a:avLst>
              <a:gd name="adj1" fmla="val 62378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2575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1A569691-48C8-4D34-AB23-149E54E0AE3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89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1A569691-48C8-4D34-AB23-149E54E0AE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" name="図 62" descr="検索画面の画像">
            <a:extLst>
              <a:ext uri="{FF2B5EF4-FFF2-40B4-BE49-F238E27FC236}">
                <a16:creationId xmlns:a16="http://schemas.microsoft.com/office/drawing/2014/main" id="{21C4437C-1995-495D-AAB6-E0EB998F3A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668"/>
          <a:stretch/>
        </p:blipFill>
        <p:spPr>
          <a:xfrm>
            <a:off x="6913470" y="1993031"/>
            <a:ext cx="1620000" cy="1842263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8" name="図 57" descr="検索アイコンがある画面の画像">
            <a:extLst>
              <a:ext uri="{FF2B5EF4-FFF2-40B4-BE49-F238E27FC236}">
                <a16:creationId xmlns:a16="http://schemas.microsoft.com/office/drawing/2014/main" id="{90560ECD-F1FC-47E4-986B-5A52EFA58DB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429" y="1993031"/>
            <a:ext cx="1620000" cy="3404032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9" name="object 5" descr="スマートフォンのホーム画面の画像">
            <a:extLst>
              <a:ext uri="{FF2B5EF4-FFF2-40B4-BE49-F238E27FC236}">
                <a16:creationId xmlns:a16="http://schemas.microsoft.com/office/drawing/2014/main" id="{4DDF22FC-87BF-4CF6-AF59-BF349618F935}"/>
              </a:ext>
            </a:extLst>
          </p:cNvPr>
          <p:cNvSpPr>
            <a:spLocks noChangeAspect="1"/>
          </p:cNvSpPr>
          <p:nvPr/>
        </p:nvSpPr>
        <p:spPr>
          <a:xfrm>
            <a:off x="2964699" y="1993031"/>
            <a:ext cx="1620000" cy="2873822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4" name="図 43" descr="検索画面に「webex meet」と入力する時の画面の画像">
            <a:extLst>
              <a:ext uri="{FF2B5EF4-FFF2-40B4-BE49-F238E27FC236}">
                <a16:creationId xmlns:a16="http://schemas.microsoft.com/office/drawing/2014/main" id="{340E0516-C025-1E46-AFFB-7FED68B008E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51966"/>
          <a:stretch/>
        </p:blipFill>
        <p:spPr>
          <a:xfrm>
            <a:off x="7448253" y="2684220"/>
            <a:ext cx="1260000" cy="131007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5" name="図 44" descr="「webex meet」の入手画面の画像">
            <a:extLst>
              <a:ext uri="{FF2B5EF4-FFF2-40B4-BE49-F238E27FC236}">
                <a16:creationId xmlns:a16="http://schemas.microsoft.com/office/drawing/2014/main" id="{D81C84E2-997E-444A-AB35-5614D7B93CA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48660"/>
          <a:stretch/>
        </p:blipFill>
        <p:spPr>
          <a:xfrm>
            <a:off x="7101947" y="4153618"/>
            <a:ext cx="1620000" cy="180029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69" name="カギ線コネクタ 64">
            <a:extLst>
              <a:ext uri="{FF2B5EF4-FFF2-40B4-BE49-F238E27FC236}">
                <a16:creationId xmlns:a16="http://schemas.microsoft.com/office/drawing/2014/main" id="{3F40732E-4F89-4A58-BEC0-E76497ED60B5}"/>
              </a:ext>
            </a:extLst>
          </p:cNvPr>
          <p:cNvCxnSpPr>
            <a:cxnSpLocks/>
          </p:cNvCxnSpPr>
          <p:nvPr/>
        </p:nvCxnSpPr>
        <p:spPr>
          <a:xfrm rot="16200000" flipH="1">
            <a:off x="6858140" y="3985763"/>
            <a:ext cx="1944000" cy="25200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タイトル 1"/>
          <p:cNvSpPr txBox="1">
            <a:spLocks/>
          </p:cNvSpPr>
          <p:nvPr/>
        </p:nvSpPr>
        <p:spPr>
          <a:xfrm>
            <a:off x="1875082" y="506105"/>
            <a:ext cx="6696000" cy="468000"/>
          </a:xfrm>
          <a:prstGeom prst="rect">
            <a:avLst/>
          </a:prstGeom>
        </p:spPr>
        <p:txBody>
          <a:bodyPr vert="horz" lIns="0" tIns="0" rIns="0" bIns="0" numCol="1" rtlCol="0" anchor="b">
            <a:prstTxWarp prst="textPlain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2800" dirty="0" err="1"/>
              <a:t>Webex</a:t>
            </a:r>
            <a:r>
              <a:rPr lang="ja-JP" altLang="en-US" sz="2800" dirty="0"/>
              <a:t> </a:t>
            </a:r>
            <a:r>
              <a:rPr lang="en-US" altLang="ja-JP" sz="2800" dirty="0"/>
              <a:t>Meetings</a:t>
            </a:r>
            <a:r>
              <a:rPr lang="ja-JP" altLang="en-US" sz="2800" dirty="0"/>
              <a:t>アプリのインストール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518595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/>
              <a:t>4-A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790690" y="914906"/>
            <a:ext cx="247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iPhone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の場合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58BCECCC-C534-4010-94A3-588EB410AFF0}"/>
              </a:ext>
            </a:extLst>
          </p:cNvPr>
          <p:cNvSpPr txBox="1"/>
          <p:nvPr/>
        </p:nvSpPr>
        <p:spPr>
          <a:xfrm>
            <a:off x="503200" y="1315792"/>
            <a:ext cx="285585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App Store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タップ</a:t>
            </a:r>
          </a:p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検索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</a:p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ゲーム</a:t>
            </a:r>
            <a:r>
              <a:rPr lang="ja-JP" altLang="en-US" sz="2000" b="1" spc="-500" dirty="0">
                <a:latin typeface="Meiryo" charset="-128"/>
                <a:ea typeface="Meiryo" charset="-128"/>
                <a:cs typeface="Meiryo" charset="-128"/>
              </a:rPr>
              <a:t>、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App</a:t>
            </a:r>
            <a:r>
              <a:rPr lang="ja-JP" altLang="en-US" sz="2000" b="1" spc="-500" dirty="0">
                <a:latin typeface="Meiryo" charset="-128"/>
                <a:ea typeface="Meiryo" charset="-128"/>
                <a:cs typeface="Meiryo" charset="-128"/>
              </a:rPr>
              <a:t> 、</a:t>
            </a:r>
            <a:endParaRPr lang="en-US" altLang="ja-JP" sz="2000" b="1" spc="-500" dirty="0"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ストーリーなど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タップ</a:t>
            </a:r>
          </a:p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en-US" altLang="ja-JP" sz="2000" b="1" dirty="0" err="1">
                <a:latin typeface="Meiryo" charset="-128"/>
                <a:ea typeface="Meiryo" charset="-128"/>
                <a:cs typeface="Meiryo" charset="-128"/>
              </a:rPr>
              <a:t>webex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meet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を検索</a:t>
            </a:r>
          </a:p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❺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入手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</a:p>
          <a:p>
            <a:pPr indent="-417600"/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6954E67-5908-4FB3-8BB3-425C802C18B0}"/>
              </a:ext>
            </a:extLst>
          </p:cNvPr>
          <p:cNvSpPr txBox="1"/>
          <p:nvPr/>
        </p:nvSpPr>
        <p:spPr>
          <a:xfrm>
            <a:off x="4636280" y="5766865"/>
            <a:ext cx="388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/>
            <a:r>
              <a:rPr kumimoji="1"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※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WEB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サイトへ接続するため</a:t>
            </a:r>
            <a:endParaRPr kumimoji="1" lang="en-US" altLang="ja-JP" sz="1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182563" indent="-182563"/>
            <a:r>
              <a:rPr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別途通信料がかかることがあります。</a:t>
            </a:r>
          </a:p>
        </p:txBody>
      </p:sp>
      <p:cxnSp>
        <p:nvCxnSpPr>
          <p:cNvPr id="46" name="カギ線コネクタ 34">
            <a:extLst>
              <a:ext uri="{FF2B5EF4-FFF2-40B4-BE49-F238E27FC236}">
                <a16:creationId xmlns:a16="http://schemas.microsoft.com/office/drawing/2014/main" id="{098980AD-50DA-4DCF-837A-5732E0F27160}"/>
              </a:ext>
            </a:extLst>
          </p:cNvPr>
          <p:cNvCxnSpPr>
            <a:cxnSpLocks/>
          </p:cNvCxnSpPr>
          <p:nvPr/>
        </p:nvCxnSpPr>
        <p:spPr>
          <a:xfrm>
            <a:off x="3406074" y="3602553"/>
            <a:ext cx="2808000" cy="1656000"/>
          </a:xfrm>
          <a:prstGeom prst="bentConnector3">
            <a:avLst>
              <a:gd name="adj1" fmla="val 47356"/>
            </a:avLst>
          </a:prstGeom>
          <a:ln w="28575">
            <a:solidFill>
              <a:srgbClr val="FF0000"/>
            </a:solidFill>
            <a:tailEnd type="triangle"/>
          </a:ln>
          <a:effectLst>
            <a:glow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A0874B2E-630C-45B5-9F2C-80A0ED5E809B}"/>
              </a:ext>
            </a:extLst>
          </p:cNvPr>
          <p:cNvSpPr>
            <a:spLocks noChangeAspect="1"/>
          </p:cNvSpPr>
          <p:nvPr/>
        </p:nvSpPr>
        <p:spPr>
          <a:xfrm>
            <a:off x="2963632" y="3385564"/>
            <a:ext cx="432000" cy="432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50A40EF0-829B-4F1B-9938-AFE09760C4B3}"/>
              </a:ext>
            </a:extLst>
          </p:cNvPr>
          <p:cNvSpPr/>
          <p:nvPr/>
        </p:nvSpPr>
        <p:spPr>
          <a:xfrm>
            <a:off x="6218068" y="5080446"/>
            <a:ext cx="360000" cy="36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9E95BCCE-A1C5-4BF0-8BBC-521F5DCC3E22}"/>
              </a:ext>
            </a:extLst>
          </p:cNvPr>
          <p:cNvSpPr/>
          <p:nvPr/>
        </p:nvSpPr>
        <p:spPr>
          <a:xfrm>
            <a:off x="6941532" y="2209510"/>
            <a:ext cx="1548000" cy="25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0" name="カギ線コネクタ 64">
            <a:extLst>
              <a:ext uri="{FF2B5EF4-FFF2-40B4-BE49-F238E27FC236}">
                <a16:creationId xmlns:a16="http://schemas.microsoft.com/office/drawing/2014/main" id="{7C4E84E0-0F44-4C16-B95F-7B742E6844F9}"/>
              </a:ext>
            </a:extLst>
          </p:cNvPr>
          <p:cNvCxnSpPr>
            <a:cxnSpLocks/>
          </p:cNvCxnSpPr>
          <p:nvPr/>
        </p:nvCxnSpPr>
        <p:spPr>
          <a:xfrm flipV="1">
            <a:off x="6578068" y="2352444"/>
            <a:ext cx="363464" cy="2908002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EBB52266-A040-483E-8431-CC1D00F0EC8A}"/>
              </a:ext>
            </a:extLst>
          </p:cNvPr>
          <p:cNvSpPr/>
          <p:nvPr/>
        </p:nvSpPr>
        <p:spPr>
          <a:xfrm>
            <a:off x="7692975" y="5099904"/>
            <a:ext cx="540000" cy="28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9C08544B-743B-4FCF-8221-08DCD59C653F}"/>
              </a:ext>
            </a:extLst>
          </p:cNvPr>
          <p:cNvSpPr/>
          <p:nvPr/>
        </p:nvSpPr>
        <p:spPr>
          <a:xfrm>
            <a:off x="7438470" y="2852239"/>
            <a:ext cx="900000" cy="28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3" name="図形グループ 52"/>
          <p:cNvGrpSpPr/>
          <p:nvPr/>
        </p:nvGrpSpPr>
        <p:grpSpPr>
          <a:xfrm>
            <a:off x="8096643" y="4910096"/>
            <a:ext cx="296586" cy="293005"/>
            <a:chOff x="5878361" y="3995693"/>
            <a:chExt cx="296586" cy="293005"/>
          </a:xfrm>
        </p:grpSpPr>
        <p:sp>
          <p:nvSpPr>
            <p:cNvPr id="54" name="円/楕円 53"/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フリーフォーム 54"/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6" name="図形グループ 55"/>
          <p:cNvGrpSpPr/>
          <p:nvPr/>
        </p:nvGrpSpPr>
        <p:grpSpPr>
          <a:xfrm>
            <a:off x="7293996" y="2979686"/>
            <a:ext cx="296586" cy="293005"/>
            <a:chOff x="5101121" y="3995693"/>
            <a:chExt cx="296586" cy="293005"/>
          </a:xfrm>
        </p:grpSpPr>
        <p:sp>
          <p:nvSpPr>
            <p:cNvPr id="57" name="円/楕円 56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フリーフォーム 63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6" name="図形グループ 65"/>
          <p:cNvGrpSpPr/>
          <p:nvPr/>
        </p:nvGrpSpPr>
        <p:grpSpPr>
          <a:xfrm>
            <a:off x="6069712" y="4884695"/>
            <a:ext cx="296586" cy="293005"/>
            <a:chOff x="3546641" y="3995693"/>
            <a:chExt cx="296586" cy="293005"/>
          </a:xfrm>
        </p:grpSpPr>
        <p:sp>
          <p:nvSpPr>
            <p:cNvPr id="86" name="円/楕円 85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フリーフォーム 88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0" name="図形グループ 89"/>
          <p:cNvGrpSpPr/>
          <p:nvPr/>
        </p:nvGrpSpPr>
        <p:grpSpPr>
          <a:xfrm>
            <a:off x="2829681" y="3242157"/>
            <a:ext cx="296587" cy="293005"/>
            <a:chOff x="2897417" y="3995693"/>
            <a:chExt cx="296587" cy="293005"/>
          </a:xfrm>
        </p:grpSpPr>
        <p:sp>
          <p:nvSpPr>
            <p:cNvPr id="91" name="円/楕円 90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テキスト ボックス 91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cxnSp>
        <p:nvCxnSpPr>
          <p:cNvPr id="94" name="直線矢印コネクタ 93">
            <a:extLst>
              <a:ext uri="{FF2B5EF4-FFF2-40B4-BE49-F238E27FC236}">
                <a16:creationId xmlns:a16="http://schemas.microsoft.com/office/drawing/2014/main" id="{85952B76-3A64-44D6-9AE4-63F998B45D49}"/>
              </a:ext>
            </a:extLst>
          </p:cNvPr>
          <p:cNvCxnSpPr>
            <a:cxnSpLocks/>
          </p:cNvCxnSpPr>
          <p:nvPr/>
        </p:nvCxnSpPr>
        <p:spPr>
          <a:xfrm>
            <a:off x="7695674" y="2467956"/>
            <a:ext cx="0" cy="396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図形グループ 94"/>
          <p:cNvGrpSpPr/>
          <p:nvPr/>
        </p:nvGrpSpPr>
        <p:grpSpPr>
          <a:xfrm>
            <a:off x="6797843" y="2006020"/>
            <a:ext cx="296586" cy="293005"/>
            <a:chOff x="4232441" y="3995693"/>
            <a:chExt cx="296586" cy="293005"/>
          </a:xfrm>
        </p:grpSpPr>
        <p:sp>
          <p:nvSpPr>
            <p:cNvPr id="96" name="円/楕円 95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7" name="フリーフォーム 96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8270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565851" y="480920"/>
            <a:ext cx="6917746" cy="360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0" dirty="0">
                <a:solidFill>
                  <a:srgbClr val="009650"/>
                </a:solidFill>
              </a:rPr>
              <a:t>1</a:t>
            </a:r>
          </a:p>
          <a:p>
            <a:r>
              <a:rPr lang="en-US" altLang="ja-JP" sz="4800" dirty="0">
                <a:solidFill>
                  <a:srgbClr val="009650"/>
                </a:solidFill>
              </a:rPr>
              <a:t> </a:t>
            </a:r>
            <a:r>
              <a:rPr lang="ja-JP" altLang="en-US" sz="4800" dirty="0">
                <a:solidFill>
                  <a:srgbClr val="009650"/>
                </a:solidFill>
              </a:rPr>
              <a:t>オンライン</a:t>
            </a:r>
            <a:endParaRPr lang="en-US" altLang="ja-JP" sz="4800" dirty="0">
              <a:solidFill>
                <a:srgbClr val="009650"/>
              </a:solidFill>
            </a:endParaRPr>
          </a:p>
          <a:p>
            <a:r>
              <a:rPr lang="en-US" altLang="ja-JP" sz="4800" dirty="0">
                <a:solidFill>
                  <a:srgbClr val="009650"/>
                </a:solidFill>
              </a:rPr>
              <a:t> </a:t>
            </a:r>
            <a:r>
              <a:rPr lang="ja-JP" altLang="en-US" sz="4800" dirty="0">
                <a:solidFill>
                  <a:srgbClr val="009650"/>
                </a:solidFill>
              </a:rPr>
              <a:t>会議システムを</a:t>
            </a:r>
            <a:endParaRPr lang="en-US" altLang="ja-JP" sz="4800" dirty="0">
              <a:solidFill>
                <a:srgbClr val="009650"/>
              </a:solidFill>
            </a:endParaRPr>
          </a:p>
          <a:p>
            <a:r>
              <a:rPr lang="en-US" altLang="ja-JP" sz="4800" dirty="0">
                <a:solidFill>
                  <a:srgbClr val="009650"/>
                </a:solidFill>
              </a:rPr>
              <a:t> </a:t>
            </a:r>
            <a:r>
              <a:rPr lang="ja-JP" altLang="en-US" sz="4800" dirty="0">
                <a:solidFill>
                  <a:srgbClr val="009650"/>
                </a:solidFill>
              </a:rPr>
              <a:t>知りましょう</a:t>
            </a:r>
            <a:endParaRPr lang="en-US" altLang="ja-JP" sz="4800" dirty="0">
              <a:solidFill>
                <a:srgbClr val="0096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12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AA11ACC6-3982-4E88-8555-F8D5AE17C73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14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6" name="オブジェクト 5" hidden="1">
                        <a:extLst>
                          <a:ext uri="{FF2B5EF4-FFF2-40B4-BE49-F238E27FC236}">
                            <a16:creationId xmlns:a16="http://schemas.microsoft.com/office/drawing/2014/main" id="{AA11ACC6-3982-4E88-8555-F8D5AE17C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利用登録のしかた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07804" y="1426581"/>
            <a:ext cx="8280000" cy="360000"/>
          </a:xfrm>
        </p:spPr>
        <p:txBody>
          <a:bodyPr>
            <a:noAutofit/>
          </a:bodyPr>
          <a:lstStyle/>
          <a:p>
            <a:r>
              <a:rPr lang="ja-JP" altLang="en-US" dirty="0"/>
              <a:t>利用登録を行います。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4-B</a:t>
            </a:r>
            <a:endParaRPr 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89641" y="1804387"/>
            <a:ext cx="35247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ホーム画面から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lvl="1" indent="-447675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	｢</a:t>
            </a:r>
            <a:r>
              <a:rPr lang="en-US" altLang="ja-JP" sz="2000" b="1" dirty="0" err="1">
                <a:latin typeface="Meiryo" charset="-128"/>
                <a:ea typeface="Meiryo" charset="-128"/>
                <a:cs typeface="Meiryo" charset="-128"/>
              </a:rPr>
              <a:t>Webex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Meetings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のアイコンをタップ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規約類を確認し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lvl="1" indent="-447675"/>
            <a:r>
              <a:rPr lang="en-US" altLang="ja-JP" sz="2000" b="1" kern="100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同意します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サインアップ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メールアドレスを入力し、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次へ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❺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	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確認コードを入力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をタップし、メールで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受信したコードを入力</a:t>
            </a:r>
          </a:p>
        </p:txBody>
      </p:sp>
      <p:pic>
        <p:nvPicPr>
          <p:cNvPr id="8" name="図 7" descr="「webex meetings」の同意画面の画像">
            <a:extLst>
              <a:ext uri="{FF2B5EF4-FFF2-40B4-BE49-F238E27FC236}">
                <a16:creationId xmlns:a16="http://schemas.microsoft.com/office/drawing/2014/main" id="{9EF1713B-8EBB-B444-9449-9D4B1D1F90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9206" y="1465608"/>
            <a:ext cx="1080000" cy="233775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図 9" descr="「webex meetings」のサインアップ画面の画像">
            <a:extLst>
              <a:ext uri="{FF2B5EF4-FFF2-40B4-BE49-F238E27FC236}">
                <a16:creationId xmlns:a16="http://schemas.microsoft.com/office/drawing/2014/main" id="{B3550441-DF5E-1947-9A7B-8A95A4B8FC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3602" y="1465607"/>
            <a:ext cx="1080000" cy="233775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9" name="図 18" descr="「webex meetings」のメールアドレス入力画面の画像">
            <a:extLst>
              <a:ext uri="{FF2B5EF4-FFF2-40B4-BE49-F238E27FC236}">
                <a16:creationId xmlns:a16="http://schemas.microsoft.com/office/drawing/2014/main" id="{89D6DE1B-A68D-7345-BEC7-0E88A6D278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4773" y="3957665"/>
            <a:ext cx="1080000" cy="233775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1" name="図 20" descr="「webex meetings」の確認コードを入力する画面の画像">
            <a:extLst>
              <a:ext uri="{FF2B5EF4-FFF2-40B4-BE49-F238E27FC236}">
                <a16:creationId xmlns:a16="http://schemas.microsoft.com/office/drawing/2014/main" id="{C39ECC51-FF84-5A4E-B76C-F11881C30C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4807" y="3957665"/>
            <a:ext cx="1080000" cy="233775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4" name="図 13" descr="「webex meet」のアイコンがあるスマートフォンのホーム画面の画像">
            <a:extLst>
              <a:ext uri="{FF2B5EF4-FFF2-40B4-BE49-F238E27FC236}">
                <a16:creationId xmlns:a16="http://schemas.microsoft.com/office/drawing/2014/main" id="{89F1AAC4-555D-234C-ADF6-36AAB7139B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06341" y="1462795"/>
            <a:ext cx="1080000" cy="233775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ACB8DF87-9F3A-C047-AD43-141C1FE8643F}"/>
              </a:ext>
            </a:extLst>
          </p:cNvPr>
          <p:cNvSpPr/>
          <p:nvPr/>
        </p:nvSpPr>
        <p:spPr>
          <a:xfrm>
            <a:off x="4993075" y="1623563"/>
            <a:ext cx="310503" cy="328823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07247C91-50A3-FB4E-A5F7-F578E8CB3CBD}"/>
              </a:ext>
            </a:extLst>
          </p:cNvPr>
          <p:cNvSpPr/>
          <p:nvPr/>
        </p:nvSpPr>
        <p:spPr>
          <a:xfrm>
            <a:off x="6103309" y="3082652"/>
            <a:ext cx="540000" cy="18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F6BC32E0-DDF5-F344-8827-2B596A092733}"/>
              </a:ext>
            </a:extLst>
          </p:cNvPr>
          <p:cNvSpPr/>
          <p:nvPr/>
        </p:nvSpPr>
        <p:spPr>
          <a:xfrm>
            <a:off x="7866970" y="3254760"/>
            <a:ext cx="540000" cy="18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E5F841E5-6356-714A-8808-A46D8E9F1F17}"/>
              </a:ext>
            </a:extLst>
          </p:cNvPr>
          <p:cNvSpPr/>
          <p:nvPr/>
        </p:nvSpPr>
        <p:spPr>
          <a:xfrm>
            <a:off x="5837219" y="5700340"/>
            <a:ext cx="1080000" cy="18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36A3801E-5315-3244-93EB-DDFFC4A58723}"/>
              </a:ext>
            </a:extLst>
          </p:cNvPr>
          <p:cNvSpPr/>
          <p:nvPr/>
        </p:nvSpPr>
        <p:spPr>
          <a:xfrm>
            <a:off x="7581841" y="5391996"/>
            <a:ext cx="864000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24D25036-B8BA-1F4F-BDB5-16213C7A3E6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 l="12520" t="17760" r="31134" b="79547"/>
          <a:stretch/>
        </p:blipFill>
        <p:spPr>
          <a:xfrm>
            <a:off x="7606752" y="4676756"/>
            <a:ext cx="841567" cy="87058"/>
          </a:xfrm>
          <a:prstGeom prst="rect">
            <a:avLst/>
          </a:prstGeom>
          <a:ln>
            <a:noFill/>
          </a:ln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D8B57221-B321-4030-8437-3812DBAC2646}"/>
              </a:ext>
            </a:extLst>
          </p:cNvPr>
          <p:cNvSpPr/>
          <p:nvPr/>
        </p:nvSpPr>
        <p:spPr>
          <a:xfrm>
            <a:off x="5837219" y="5480666"/>
            <a:ext cx="1080000" cy="179471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grpSp>
        <p:nvGrpSpPr>
          <p:cNvPr id="43" name="図形グループ 42"/>
          <p:cNvGrpSpPr/>
          <p:nvPr/>
        </p:nvGrpSpPr>
        <p:grpSpPr>
          <a:xfrm>
            <a:off x="7300755" y="4308960"/>
            <a:ext cx="296586" cy="293005"/>
            <a:chOff x="5878361" y="3995693"/>
            <a:chExt cx="296586" cy="293005"/>
          </a:xfrm>
        </p:grpSpPr>
        <p:sp>
          <p:nvSpPr>
            <p:cNvPr id="44" name="円/楕円 43"/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フリーフォーム 44"/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6" name="図形グループ 45"/>
          <p:cNvGrpSpPr/>
          <p:nvPr/>
        </p:nvGrpSpPr>
        <p:grpSpPr>
          <a:xfrm>
            <a:off x="5685309" y="4308960"/>
            <a:ext cx="296586" cy="293005"/>
            <a:chOff x="5101121" y="3995693"/>
            <a:chExt cx="296586" cy="293005"/>
          </a:xfrm>
        </p:grpSpPr>
        <p:sp>
          <p:nvSpPr>
            <p:cNvPr id="47" name="円/楕円 46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フリーフォーム 47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9" name="図形グループ 48"/>
          <p:cNvGrpSpPr/>
          <p:nvPr/>
        </p:nvGrpSpPr>
        <p:grpSpPr>
          <a:xfrm>
            <a:off x="7297379" y="1819758"/>
            <a:ext cx="296586" cy="293005"/>
            <a:chOff x="4232441" y="3995693"/>
            <a:chExt cx="296586" cy="293005"/>
          </a:xfrm>
        </p:grpSpPr>
        <p:sp>
          <p:nvSpPr>
            <p:cNvPr id="50" name="円/楕円 49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フリーフォーム 50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2" name="図形グループ 51"/>
          <p:cNvGrpSpPr/>
          <p:nvPr/>
        </p:nvGrpSpPr>
        <p:grpSpPr>
          <a:xfrm>
            <a:off x="5680245" y="1819758"/>
            <a:ext cx="296586" cy="293005"/>
            <a:chOff x="3546641" y="3995693"/>
            <a:chExt cx="296586" cy="293005"/>
          </a:xfrm>
        </p:grpSpPr>
        <p:sp>
          <p:nvSpPr>
            <p:cNvPr id="53" name="円/楕円 52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フリーフォーム 53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5" name="図形グループ 54"/>
          <p:cNvGrpSpPr/>
          <p:nvPr/>
        </p:nvGrpSpPr>
        <p:grpSpPr>
          <a:xfrm>
            <a:off x="4065816" y="1819758"/>
            <a:ext cx="296587" cy="293005"/>
            <a:chOff x="2897417" y="3995693"/>
            <a:chExt cx="296587" cy="293005"/>
          </a:xfrm>
        </p:grpSpPr>
        <p:sp>
          <p:nvSpPr>
            <p:cNvPr id="56" name="円/楕円 55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979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AA11ACC6-3982-4E88-8555-F8D5AE17C73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40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6" name="オブジェクト 5" hidden="1">
                        <a:extLst>
                          <a:ext uri="{FF2B5EF4-FFF2-40B4-BE49-F238E27FC236}">
                            <a16:creationId xmlns:a16="http://schemas.microsoft.com/office/drawing/2014/main" id="{AA11ACC6-3982-4E88-8555-F8D5AE17C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利用登録のしかた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4-B</a:t>
            </a:r>
            <a:endParaRPr 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10127" y="1273926"/>
            <a:ext cx="352470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❻</a:t>
            </a:r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名前とパスワードを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入力し、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次へ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❼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次へ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❽</a:t>
            </a:r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カレンダーへの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アクセスについて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en-US" altLang="ja-JP" sz="2000" b="1" kern="100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OK/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許可しない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の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いずれかをタップ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❾</a:t>
            </a:r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Face ID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の使用について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表示された場合は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en-US" altLang="ja-JP" sz="2000" b="1" kern="100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OK/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許可しない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の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いずれかをタップ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/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sz="16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※</a:t>
            </a:r>
            <a:r>
              <a:rPr lang="ja-JP" altLang="en-US" sz="16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機種によって</a:t>
            </a:r>
            <a:endParaRPr lang="en-US" altLang="ja-JP" sz="16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904875" lvl="1" indent="-447675"/>
            <a:r>
              <a:rPr lang="ja-JP" altLang="en-US" sz="16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表示されないこともあります</a:t>
            </a:r>
            <a:endParaRPr lang="en-US" altLang="ja-JP" sz="20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11" name="図 10" descr="「webex meetings」の名前とパスワードを入力し、指を下から上へ動かしている画面の画像">
            <a:extLst>
              <a:ext uri="{FF2B5EF4-FFF2-40B4-BE49-F238E27FC236}">
                <a16:creationId xmlns:a16="http://schemas.microsoft.com/office/drawing/2014/main" id="{C8602D0E-0F22-C141-B57E-698BE7B81F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3959" y="1455946"/>
            <a:ext cx="1080000" cy="233775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図 6" descr="「webex meetings」の「次へ」が表示されている画面の画像">
            <a:extLst>
              <a:ext uri="{FF2B5EF4-FFF2-40B4-BE49-F238E27FC236}">
                <a16:creationId xmlns:a16="http://schemas.microsoft.com/office/drawing/2014/main" id="{0599C9FF-88A3-284F-B2E6-AB293FCB60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0814" y="1455946"/>
            <a:ext cx="1080000" cy="233775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図 8" descr="「webex meetings」のログイン画面の画像">
            <a:extLst>
              <a:ext uri="{FF2B5EF4-FFF2-40B4-BE49-F238E27FC236}">
                <a16:creationId xmlns:a16="http://schemas.microsoft.com/office/drawing/2014/main" id="{41FCC6F1-1FAA-A749-BD52-8965D8D4F0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3918" y="1455946"/>
            <a:ext cx="1080000" cy="233775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2" name="図 11" descr="「webex meetings」のカレンダーへのアクセスの許可を求められている画面の画像">
            <a:extLst>
              <a:ext uri="{FF2B5EF4-FFF2-40B4-BE49-F238E27FC236}">
                <a16:creationId xmlns:a16="http://schemas.microsoft.com/office/drawing/2014/main" id="{B105551B-7D39-7640-8631-6A6749ED5E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9564" y="3930789"/>
            <a:ext cx="1080000" cy="233775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8" name="図 17" descr="「webex meetings」のFace IDの使用を許可を求める画面の画僧">
            <a:extLst>
              <a:ext uri="{FF2B5EF4-FFF2-40B4-BE49-F238E27FC236}">
                <a16:creationId xmlns:a16="http://schemas.microsoft.com/office/drawing/2014/main" id="{9062AFF1-93E7-0B43-84D7-3A639801C3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6847" y="3930789"/>
            <a:ext cx="1080000" cy="233775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6067C5A1-C036-0D47-8CFA-790E4316BF9B}"/>
              </a:ext>
            </a:extLst>
          </p:cNvPr>
          <p:cNvGrpSpPr/>
          <p:nvPr/>
        </p:nvGrpSpPr>
        <p:grpSpPr>
          <a:xfrm>
            <a:off x="3947364" y="1455946"/>
            <a:ext cx="184730" cy="461665"/>
            <a:chOff x="5212193" y="3181417"/>
            <a:chExt cx="184730" cy="461665"/>
          </a:xfrm>
        </p:grpSpPr>
        <p:sp>
          <p:nvSpPr>
            <p:cNvPr id="24" name="円/楕円 77">
              <a:extLst>
                <a:ext uri="{FF2B5EF4-FFF2-40B4-BE49-F238E27FC236}">
                  <a16:creationId xmlns:a16="http://schemas.microsoft.com/office/drawing/2014/main" id="{78F6ED3D-7681-E743-BD88-83AF077C51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8279" y="3264366"/>
              <a:ext cx="164634" cy="1646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5FC07DFB-71CB-554C-935A-AFDC584F7311}"/>
                </a:ext>
              </a:extLst>
            </p:cNvPr>
            <p:cNvSpPr/>
            <p:nvPr/>
          </p:nvSpPr>
          <p:spPr>
            <a:xfrm>
              <a:off x="5212193" y="3181417"/>
              <a:ext cx="1847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ED800B27-1339-634D-8A1D-6BBF4F561C8F}"/>
              </a:ext>
            </a:extLst>
          </p:cNvPr>
          <p:cNvSpPr/>
          <p:nvPr/>
        </p:nvSpPr>
        <p:spPr>
          <a:xfrm>
            <a:off x="5931661" y="3005914"/>
            <a:ext cx="876821" cy="288098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F04AD01A-310F-454C-9B87-E04064A88C2C}"/>
              </a:ext>
            </a:extLst>
          </p:cNvPr>
          <p:cNvSpPr/>
          <p:nvPr/>
        </p:nvSpPr>
        <p:spPr>
          <a:xfrm>
            <a:off x="8256133" y="1607460"/>
            <a:ext cx="288000" cy="21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1B9ECED3-0CB9-B04F-B57E-FDECE1D4AFF1}"/>
              </a:ext>
            </a:extLst>
          </p:cNvPr>
          <p:cNvSpPr/>
          <p:nvPr/>
        </p:nvSpPr>
        <p:spPr>
          <a:xfrm>
            <a:off x="5890511" y="5362835"/>
            <a:ext cx="1008000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BBB38386-5D54-244D-9CCE-B1A9FD76E35E}"/>
              </a:ext>
            </a:extLst>
          </p:cNvPr>
          <p:cNvSpPr/>
          <p:nvPr/>
        </p:nvSpPr>
        <p:spPr>
          <a:xfrm>
            <a:off x="7480995" y="5316109"/>
            <a:ext cx="1006222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pic>
        <p:nvPicPr>
          <p:cNvPr id="47" name="図 46">
            <a:extLst>
              <a:ext uri="{FF2B5EF4-FFF2-40B4-BE49-F238E27FC236}">
                <a16:creationId xmlns:a16="http://schemas.microsoft.com/office/drawing/2014/main" id="{50F364E9-F6DF-6D4A-8821-875CED8B0AA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 l="12520" t="17760" r="31134" b="79547"/>
          <a:stretch/>
        </p:blipFill>
        <p:spPr>
          <a:xfrm>
            <a:off x="7813718" y="1993101"/>
            <a:ext cx="686569" cy="132283"/>
          </a:xfrm>
          <a:prstGeom prst="rect">
            <a:avLst/>
          </a:prstGeom>
          <a:ln>
            <a:noFill/>
          </a:ln>
        </p:spPr>
      </p:pic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EC77A3CD-AC1E-4EDF-A5F7-3851F7FF9291}"/>
              </a:ext>
            </a:extLst>
          </p:cNvPr>
          <p:cNvSpPr/>
          <p:nvPr/>
        </p:nvSpPr>
        <p:spPr>
          <a:xfrm>
            <a:off x="4308205" y="2715908"/>
            <a:ext cx="864000" cy="394127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D0889C20-7060-434F-85C2-0461831A3327}"/>
              </a:ext>
            </a:extLst>
          </p:cNvPr>
          <p:cNvSpPr/>
          <p:nvPr/>
        </p:nvSpPr>
        <p:spPr>
          <a:xfrm>
            <a:off x="4308206" y="3326193"/>
            <a:ext cx="864000" cy="198401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40" name="上矢印 39"/>
          <p:cNvSpPr>
            <a:spLocks noChangeAspect="1"/>
          </p:cNvSpPr>
          <p:nvPr/>
        </p:nvSpPr>
        <p:spPr>
          <a:xfrm>
            <a:off x="5104117" y="2006459"/>
            <a:ext cx="502221" cy="1440000"/>
          </a:xfrm>
          <a:prstGeom prst="upArrow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4" name="図 4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90975" y="2901221"/>
            <a:ext cx="473301" cy="540000"/>
          </a:xfrm>
          <a:prstGeom prst="rect">
            <a:avLst/>
          </a:prstGeom>
        </p:spPr>
      </p:pic>
      <p:grpSp>
        <p:nvGrpSpPr>
          <p:cNvPr id="62" name="図形グループ 61"/>
          <p:cNvGrpSpPr/>
          <p:nvPr/>
        </p:nvGrpSpPr>
        <p:grpSpPr>
          <a:xfrm>
            <a:off x="7298728" y="4292030"/>
            <a:ext cx="296586" cy="293005"/>
            <a:chOff x="8822729" y="3995693"/>
            <a:chExt cx="296586" cy="293005"/>
          </a:xfrm>
        </p:grpSpPr>
        <p:sp>
          <p:nvSpPr>
            <p:cNvPr id="63" name="円/楕円 62"/>
            <p:cNvSpPr/>
            <p:nvPr/>
          </p:nvSpPr>
          <p:spPr>
            <a:xfrm>
              <a:off x="8823960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フリーフォーム 63"/>
            <p:cNvSpPr/>
            <p:nvPr/>
          </p:nvSpPr>
          <p:spPr>
            <a:xfrm>
              <a:off x="8822729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316" y="82367"/>
                  </a:moveTo>
                  <a:cubicBezTo>
                    <a:pt x="166633" y="82367"/>
                    <a:pt x="176291" y="99350"/>
                    <a:pt x="176291" y="133317"/>
                  </a:cubicBezTo>
                  <a:cubicBezTo>
                    <a:pt x="176291" y="133860"/>
                    <a:pt x="176237" y="134782"/>
                    <a:pt x="176128" y="136085"/>
                  </a:cubicBezTo>
                  <a:cubicBezTo>
                    <a:pt x="176020" y="137387"/>
                    <a:pt x="175966" y="138472"/>
                    <a:pt x="175966" y="139340"/>
                  </a:cubicBezTo>
                  <a:cubicBezTo>
                    <a:pt x="166741" y="143790"/>
                    <a:pt x="157734" y="146014"/>
                    <a:pt x="148944" y="146014"/>
                  </a:cubicBezTo>
                  <a:cubicBezTo>
                    <a:pt x="138418" y="146014"/>
                    <a:pt x="130930" y="143790"/>
                    <a:pt x="126480" y="139340"/>
                  </a:cubicBezTo>
                  <a:cubicBezTo>
                    <a:pt x="121488" y="134457"/>
                    <a:pt x="118992" y="126481"/>
                    <a:pt x="118992" y="115412"/>
                  </a:cubicBezTo>
                  <a:cubicBezTo>
                    <a:pt x="118992" y="105102"/>
                    <a:pt x="121597" y="97017"/>
                    <a:pt x="126806" y="91157"/>
                  </a:cubicBezTo>
                  <a:cubicBezTo>
                    <a:pt x="132015" y="85297"/>
                    <a:pt x="138852" y="82367"/>
                    <a:pt x="147316" y="82367"/>
                  </a:cubicBezTo>
                  <a:close/>
                  <a:moveTo>
                    <a:pt x="147316" y="47369"/>
                  </a:moveTo>
                  <a:cubicBezTo>
                    <a:pt x="128325" y="47369"/>
                    <a:pt x="112156" y="53446"/>
                    <a:pt x="98808" y="65601"/>
                  </a:cubicBezTo>
                  <a:cubicBezTo>
                    <a:pt x="84700" y="78515"/>
                    <a:pt x="77646" y="95118"/>
                    <a:pt x="77646" y="115412"/>
                  </a:cubicBezTo>
                  <a:cubicBezTo>
                    <a:pt x="77646" y="138635"/>
                    <a:pt x="85622" y="155835"/>
                    <a:pt x="101575" y="167013"/>
                  </a:cubicBezTo>
                  <a:cubicBezTo>
                    <a:pt x="112752" y="174826"/>
                    <a:pt x="126643" y="178733"/>
                    <a:pt x="143247" y="178733"/>
                  </a:cubicBezTo>
                  <a:cubicBezTo>
                    <a:pt x="152362" y="178733"/>
                    <a:pt x="162129" y="176292"/>
                    <a:pt x="172547" y="171408"/>
                  </a:cubicBezTo>
                  <a:cubicBezTo>
                    <a:pt x="165276" y="198430"/>
                    <a:pt x="150518" y="211941"/>
                    <a:pt x="128271" y="211941"/>
                  </a:cubicBezTo>
                  <a:cubicBezTo>
                    <a:pt x="116551" y="211941"/>
                    <a:pt x="107218" y="209390"/>
                    <a:pt x="100273" y="204290"/>
                  </a:cubicBezTo>
                  <a:lnTo>
                    <a:pt x="95878" y="204290"/>
                  </a:lnTo>
                  <a:lnTo>
                    <a:pt x="95878" y="241078"/>
                  </a:lnTo>
                  <a:cubicBezTo>
                    <a:pt x="106078" y="244551"/>
                    <a:pt x="115791" y="246287"/>
                    <a:pt x="125015" y="246287"/>
                  </a:cubicBezTo>
                  <a:cubicBezTo>
                    <a:pt x="155075" y="246287"/>
                    <a:pt x="178299" y="236195"/>
                    <a:pt x="194685" y="216010"/>
                  </a:cubicBezTo>
                  <a:cubicBezTo>
                    <a:pt x="210204" y="196693"/>
                    <a:pt x="217963" y="170160"/>
                    <a:pt x="217963" y="136410"/>
                  </a:cubicBezTo>
                  <a:cubicBezTo>
                    <a:pt x="217963" y="104614"/>
                    <a:pt x="210529" y="80793"/>
                    <a:pt x="195662" y="64949"/>
                  </a:cubicBezTo>
                  <a:cubicBezTo>
                    <a:pt x="184702" y="53229"/>
                    <a:pt x="168586" y="47369"/>
                    <a:pt x="147316" y="47369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4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4" y="220975"/>
                    <a:pt x="252961" y="249787"/>
                  </a:cubicBezTo>
                  <a:cubicBezTo>
                    <a:pt x="223877" y="278599"/>
                    <a:pt x="188988" y="293005"/>
                    <a:pt x="148293" y="293005"/>
                  </a:cubicBezTo>
                  <a:cubicBezTo>
                    <a:pt x="107598" y="293005"/>
                    <a:pt x="72708" y="278599"/>
                    <a:pt x="43625" y="249787"/>
                  </a:cubicBezTo>
                  <a:cubicBezTo>
                    <a:pt x="14541" y="220975"/>
                    <a:pt x="0" y="186275"/>
                    <a:pt x="0" y="145689"/>
                  </a:cubicBezTo>
                  <a:cubicBezTo>
                    <a:pt x="0" y="105211"/>
                    <a:pt x="14541" y="70810"/>
                    <a:pt x="43625" y="42486"/>
                  </a:cubicBezTo>
                  <a:cubicBezTo>
                    <a:pt x="72708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5" name="図形グループ 64"/>
          <p:cNvGrpSpPr/>
          <p:nvPr/>
        </p:nvGrpSpPr>
        <p:grpSpPr>
          <a:xfrm>
            <a:off x="5689382" y="4292030"/>
            <a:ext cx="296586" cy="293005"/>
            <a:chOff x="8127785" y="3995693"/>
            <a:chExt cx="296586" cy="293005"/>
          </a:xfrm>
        </p:grpSpPr>
        <p:sp>
          <p:nvSpPr>
            <p:cNvPr id="66" name="円/楕円 65"/>
            <p:cNvSpPr/>
            <p:nvPr/>
          </p:nvSpPr>
          <p:spPr>
            <a:xfrm>
              <a:off x="812901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フリーフォーム 66"/>
            <p:cNvSpPr/>
            <p:nvPr/>
          </p:nvSpPr>
          <p:spPr>
            <a:xfrm>
              <a:off x="812778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34945" y="154642"/>
                  </a:moveTo>
                  <a:lnTo>
                    <a:pt x="158874" y="164409"/>
                  </a:lnTo>
                  <a:cubicBezTo>
                    <a:pt x="170920" y="169292"/>
                    <a:pt x="176943" y="177160"/>
                    <a:pt x="176943" y="188012"/>
                  </a:cubicBezTo>
                  <a:cubicBezTo>
                    <a:pt x="176943" y="195608"/>
                    <a:pt x="174419" y="201631"/>
                    <a:pt x="169373" y="206080"/>
                  </a:cubicBezTo>
                  <a:cubicBezTo>
                    <a:pt x="164327" y="210530"/>
                    <a:pt x="157517" y="212754"/>
                    <a:pt x="148944" y="212754"/>
                  </a:cubicBezTo>
                  <a:cubicBezTo>
                    <a:pt x="140588" y="212754"/>
                    <a:pt x="133670" y="210150"/>
                    <a:pt x="128190" y="204941"/>
                  </a:cubicBezTo>
                  <a:cubicBezTo>
                    <a:pt x="122709" y="199732"/>
                    <a:pt x="119969" y="193004"/>
                    <a:pt x="119969" y="184756"/>
                  </a:cubicBezTo>
                  <a:cubicBezTo>
                    <a:pt x="119969" y="171625"/>
                    <a:pt x="124961" y="161587"/>
                    <a:pt x="134945" y="154642"/>
                  </a:cubicBezTo>
                  <a:close/>
                  <a:moveTo>
                    <a:pt x="148619" y="78298"/>
                  </a:moveTo>
                  <a:cubicBezTo>
                    <a:pt x="156215" y="78298"/>
                    <a:pt x="162292" y="80305"/>
                    <a:pt x="166850" y="84320"/>
                  </a:cubicBezTo>
                  <a:cubicBezTo>
                    <a:pt x="171408" y="88336"/>
                    <a:pt x="173687" y="93219"/>
                    <a:pt x="173687" y="98971"/>
                  </a:cubicBezTo>
                  <a:cubicBezTo>
                    <a:pt x="173687" y="109714"/>
                    <a:pt x="169238" y="118504"/>
                    <a:pt x="160339" y="125341"/>
                  </a:cubicBezTo>
                  <a:lnTo>
                    <a:pt x="137550" y="116388"/>
                  </a:lnTo>
                  <a:cubicBezTo>
                    <a:pt x="128651" y="112916"/>
                    <a:pt x="124202" y="106676"/>
                    <a:pt x="124202" y="97668"/>
                  </a:cubicBezTo>
                  <a:cubicBezTo>
                    <a:pt x="124202" y="91917"/>
                    <a:pt x="126535" y="87250"/>
                    <a:pt x="131201" y="83669"/>
                  </a:cubicBezTo>
                  <a:cubicBezTo>
                    <a:pt x="135868" y="80088"/>
                    <a:pt x="141673" y="78298"/>
                    <a:pt x="148619" y="78298"/>
                  </a:cubicBezTo>
                  <a:close/>
                  <a:moveTo>
                    <a:pt x="148619" y="46718"/>
                  </a:moveTo>
                  <a:cubicBezTo>
                    <a:pt x="129736" y="46718"/>
                    <a:pt x="114191" y="51601"/>
                    <a:pt x="101982" y="61368"/>
                  </a:cubicBezTo>
                  <a:cubicBezTo>
                    <a:pt x="89773" y="71135"/>
                    <a:pt x="83669" y="83669"/>
                    <a:pt x="83669" y="98971"/>
                  </a:cubicBezTo>
                  <a:cubicBezTo>
                    <a:pt x="83669" y="116225"/>
                    <a:pt x="92785" y="128922"/>
                    <a:pt x="111016" y="137061"/>
                  </a:cubicBezTo>
                  <a:lnTo>
                    <a:pt x="111016" y="139340"/>
                  </a:lnTo>
                  <a:cubicBezTo>
                    <a:pt x="102009" y="142921"/>
                    <a:pt x="94413" y="148836"/>
                    <a:pt x="88227" y="157083"/>
                  </a:cubicBezTo>
                  <a:cubicBezTo>
                    <a:pt x="81390" y="166199"/>
                    <a:pt x="77972" y="176292"/>
                    <a:pt x="77972" y="187361"/>
                  </a:cubicBezTo>
                  <a:cubicBezTo>
                    <a:pt x="77972" y="204724"/>
                    <a:pt x="84266" y="218777"/>
                    <a:pt x="96854" y="229521"/>
                  </a:cubicBezTo>
                  <a:cubicBezTo>
                    <a:pt x="109768" y="240698"/>
                    <a:pt x="127023" y="246287"/>
                    <a:pt x="148619" y="246287"/>
                  </a:cubicBezTo>
                  <a:cubicBezTo>
                    <a:pt x="168587" y="246287"/>
                    <a:pt x="185353" y="240590"/>
                    <a:pt x="198918" y="229195"/>
                  </a:cubicBezTo>
                  <a:cubicBezTo>
                    <a:pt x="212483" y="217801"/>
                    <a:pt x="219266" y="203422"/>
                    <a:pt x="219266" y="186058"/>
                  </a:cubicBezTo>
                  <a:cubicBezTo>
                    <a:pt x="219266" y="174772"/>
                    <a:pt x="215793" y="165060"/>
                    <a:pt x="208848" y="156921"/>
                  </a:cubicBezTo>
                  <a:cubicBezTo>
                    <a:pt x="202770" y="149867"/>
                    <a:pt x="194794" y="144766"/>
                    <a:pt x="184919" y="141619"/>
                  </a:cubicBezTo>
                  <a:lnTo>
                    <a:pt x="184919" y="139991"/>
                  </a:lnTo>
                  <a:cubicBezTo>
                    <a:pt x="194035" y="136519"/>
                    <a:pt x="201278" y="130984"/>
                    <a:pt x="206650" y="123388"/>
                  </a:cubicBezTo>
                  <a:cubicBezTo>
                    <a:pt x="212022" y="115791"/>
                    <a:pt x="214708" y="107218"/>
                    <a:pt x="214708" y="97668"/>
                  </a:cubicBezTo>
                  <a:cubicBezTo>
                    <a:pt x="214708" y="82259"/>
                    <a:pt x="208685" y="69914"/>
                    <a:pt x="196639" y="60636"/>
                  </a:cubicBezTo>
                  <a:cubicBezTo>
                    <a:pt x="184593" y="51357"/>
                    <a:pt x="168587" y="46718"/>
                    <a:pt x="148619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4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8" name="図形グループ 67"/>
          <p:cNvGrpSpPr/>
          <p:nvPr/>
        </p:nvGrpSpPr>
        <p:grpSpPr>
          <a:xfrm>
            <a:off x="7305167" y="1819757"/>
            <a:ext cx="296586" cy="293005"/>
            <a:chOff x="7423697" y="3995693"/>
            <a:chExt cx="296586" cy="293005"/>
          </a:xfrm>
        </p:grpSpPr>
        <p:sp>
          <p:nvSpPr>
            <p:cNvPr id="69" name="円/楕円 68"/>
            <p:cNvSpPr/>
            <p:nvPr/>
          </p:nvSpPr>
          <p:spPr>
            <a:xfrm>
              <a:off x="742492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フリーフォーム 69"/>
            <p:cNvSpPr/>
            <p:nvPr/>
          </p:nvSpPr>
          <p:spPr>
            <a:xfrm>
              <a:off x="7423697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83995" y="53718"/>
                  </a:moveTo>
                  <a:lnTo>
                    <a:pt x="83995" y="89692"/>
                  </a:lnTo>
                  <a:lnTo>
                    <a:pt x="173361" y="89692"/>
                  </a:lnTo>
                  <a:lnTo>
                    <a:pt x="90343" y="243357"/>
                  </a:lnTo>
                  <a:lnTo>
                    <a:pt x="139666" y="243357"/>
                  </a:lnTo>
                  <a:lnTo>
                    <a:pt x="219591" y="89041"/>
                  </a:lnTo>
                  <a:lnTo>
                    <a:pt x="219591" y="53718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1" name="図形グループ 70"/>
          <p:cNvGrpSpPr/>
          <p:nvPr/>
        </p:nvGrpSpPr>
        <p:grpSpPr>
          <a:xfrm>
            <a:off x="4067168" y="1819757"/>
            <a:ext cx="296586" cy="293005"/>
            <a:chOff x="6801905" y="3995693"/>
            <a:chExt cx="296586" cy="293005"/>
          </a:xfrm>
        </p:grpSpPr>
        <p:sp>
          <p:nvSpPr>
            <p:cNvPr id="72" name="円/楕円 71"/>
            <p:cNvSpPr/>
            <p:nvPr/>
          </p:nvSpPr>
          <p:spPr>
            <a:xfrm>
              <a:off x="680313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フリーフォーム 72"/>
            <p:cNvSpPr/>
            <p:nvPr/>
          </p:nvSpPr>
          <p:spPr>
            <a:xfrm>
              <a:off x="680190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46991"/>
                  </a:moveTo>
                  <a:cubicBezTo>
                    <a:pt x="153991" y="146991"/>
                    <a:pt x="160882" y="148565"/>
                    <a:pt x="164897" y="151712"/>
                  </a:cubicBezTo>
                  <a:cubicBezTo>
                    <a:pt x="171408" y="156812"/>
                    <a:pt x="174664" y="165331"/>
                    <a:pt x="174664" y="177268"/>
                  </a:cubicBezTo>
                  <a:cubicBezTo>
                    <a:pt x="174664" y="187686"/>
                    <a:pt x="172168" y="195852"/>
                    <a:pt x="167176" y="201767"/>
                  </a:cubicBezTo>
                  <a:cubicBezTo>
                    <a:pt x="162184" y="207681"/>
                    <a:pt x="155456" y="210638"/>
                    <a:pt x="146991" y="210638"/>
                  </a:cubicBezTo>
                  <a:cubicBezTo>
                    <a:pt x="137550" y="210638"/>
                    <a:pt x="130225" y="206108"/>
                    <a:pt x="125016" y="197046"/>
                  </a:cubicBezTo>
                  <a:cubicBezTo>
                    <a:pt x="119807" y="187985"/>
                    <a:pt x="117202" y="175423"/>
                    <a:pt x="117202" y="159362"/>
                  </a:cubicBezTo>
                  <a:cubicBezTo>
                    <a:pt x="117202" y="158928"/>
                    <a:pt x="117283" y="158006"/>
                    <a:pt x="117446" y="156595"/>
                  </a:cubicBezTo>
                  <a:cubicBezTo>
                    <a:pt x="117609" y="155184"/>
                    <a:pt x="117690" y="153991"/>
                    <a:pt x="117690" y="153014"/>
                  </a:cubicBezTo>
                  <a:cubicBezTo>
                    <a:pt x="126698" y="148999"/>
                    <a:pt x="135542" y="146991"/>
                    <a:pt x="144224" y="146991"/>
                  </a:cubicBezTo>
                  <a:close/>
                  <a:moveTo>
                    <a:pt x="168315" y="46718"/>
                  </a:moveTo>
                  <a:cubicBezTo>
                    <a:pt x="138255" y="46718"/>
                    <a:pt x="115194" y="56756"/>
                    <a:pt x="99133" y="76832"/>
                  </a:cubicBezTo>
                  <a:cubicBezTo>
                    <a:pt x="83941" y="95932"/>
                    <a:pt x="76344" y="122411"/>
                    <a:pt x="76344" y="156269"/>
                  </a:cubicBezTo>
                  <a:cubicBezTo>
                    <a:pt x="76344" y="187632"/>
                    <a:pt x="83886" y="211344"/>
                    <a:pt x="98971" y="227405"/>
                  </a:cubicBezTo>
                  <a:cubicBezTo>
                    <a:pt x="110365" y="239559"/>
                    <a:pt x="126372" y="245636"/>
                    <a:pt x="146991" y="245636"/>
                  </a:cubicBezTo>
                  <a:cubicBezTo>
                    <a:pt x="165765" y="245636"/>
                    <a:pt x="181772" y="239342"/>
                    <a:pt x="195011" y="226754"/>
                  </a:cubicBezTo>
                  <a:cubicBezTo>
                    <a:pt x="208793" y="213514"/>
                    <a:pt x="215684" y="196693"/>
                    <a:pt x="215684" y="176292"/>
                  </a:cubicBezTo>
                  <a:cubicBezTo>
                    <a:pt x="215684" y="152960"/>
                    <a:pt x="207654" y="135651"/>
                    <a:pt x="191593" y="124364"/>
                  </a:cubicBezTo>
                  <a:cubicBezTo>
                    <a:pt x="182043" y="117636"/>
                    <a:pt x="168152" y="114272"/>
                    <a:pt x="149921" y="114272"/>
                  </a:cubicBezTo>
                  <a:cubicBezTo>
                    <a:pt x="138743" y="114272"/>
                    <a:pt x="128977" y="117528"/>
                    <a:pt x="120620" y="124039"/>
                  </a:cubicBezTo>
                  <a:cubicBezTo>
                    <a:pt x="127891" y="95824"/>
                    <a:pt x="142650" y="81716"/>
                    <a:pt x="164897" y="81716"/>
                  </a:cubicBezTo>
                  <a:cubicBezTo>
                    <a:pt x="177377" y="81716"/>
                    <a:pt x="186818" y="84049"/>
                    <a:pt x="193221" y="88715"/>
                  </a:cubicBezTo>
                  <a:lnTo>
                    <a:pt x="197616" y="88715"/>
                  </a:lnTo>
                  <a:lnTo>
                    <a:pt x="197616" y="51601"/>
                  </a:lnTo>
                  <a:cubicBezTo>
                    <a:pt x="187849" y="48346"/>
                    <a:pt x="178082" y="46718"/>
                    <a:pt x="168315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3482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61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招待された会議への参加のしかた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4-C</a:t>
            </a:r>
            <a:endParaRPr lang="en-US" sz="36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ACD336C-0FBB-4B0B-A353-450422E9C8E2}"/>
              </a:ext>
            </a:extLst>
          </p:cNvPr>
          <p:cNvSpPr txBox="1"/>
          <p:nvPr/>
        </p:nvSpPr>
        <p:spPr>
          <a:xfrm>
            <a:off x="498108" y="1831766"/>
            <a:ext cx="34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招待されたメールを開き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Join meeting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ゲストとして参加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6" name="サブタイトル 2">
            <a:extLst>
              <a:ext uri="{FF2B5EF4-FFF2-40B4-BE49-F238E27FC236}">
                <a16:creationId xmlns:a16="http://schemas.microsoft.com/office/drawing/2014/main" id="{A72735AC-FA05-4750-9B09-0F2B1FD8B1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33732"/>
            <a:ext cx="8280000" cy="360000"/>
          </a:xfrm>
        </p:spPr>
        <p:txBody>
          <a:bodyPr>
            <a:noAutofit/>
          </a:bodyPr>
          <a:lstStyle/>
          <a:p>
            <a:r>
              <a:rPr lang="ja-JP" altLang="en-US" dirty="0"/>
              <a:t>招待されているメールから直接参加する方法です。</a:t>
            </a:r>
          </a:p>
        </p:txBody>
      </p:sp>
      <p:pic>
        <p:nvPicPr>
          <p:cNvPr id="6" name="図 5" descr="「webex meetings」の招待メールの画面の画像">
            <a:extLst>
              <a:ext uri="{FF2B5EF4-FFF2-40B4-BE49-F238E27FC236}">
                <a16:creationId xmlns:a16="http://schemas.microsoft.com/office/drawing/2014/main" id="{076B3E7F-08B3-BD4E-9A6C-1707D7D68C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7641" y="2361880"/>
            <a:ext cx="1617935" cy="35021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図 7" descr="「webex meetings」の「ゲストとして参加」が表示されている画面の画像">
            <a:extLst>
              <a:ext uri="{FF2B5EF4-FFF2-40B4-BE49-F238E27FC236}">
                <a16:creationId xmlns:a16="http://schemas.microsoft.com/office/drawing/2014/main" id="{17597C5C-D409-9A4A-8071-259427CF65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5201" y="2361880"/>
            <a:ext cx="1617935" cy="35021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1F83D6F-5072-374C-A9BA-84C10442F21A}"/>
              </a:ext>
            </a:extLst>
          </p:cNvPr>
          <p:cNvSpPr/>
          <p:nvPr/>
        </p:nvSpPr>
        <p:spPr>
          <a:xfrm>
            <a:off x="4358060" y="4321876"/>
            <a:ext cx="1080000" cy="32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B0EA674-E56E-B047-AA9E-00A0142EF511}"/>
              </a:ext>
            </a:extLst>
          </p:cNvPr>
          <p:cNvSpPr/>
          <p:nvPr/>
        </p:nvSpPr>
        <p:spPr>
          <a:xfrm>
            <a:off x="6597642" y="4884304"/>
            <a:ext cx="1548000" cy="36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grpSp>
        <p:nvGrpSpPr>
          <p:cNvPr id="19" name="図形グループ 18"/>
          <p:cNvGrpSpPr/>
          <p:nvPr/>
        </p:nvGrpSpPr>
        <p:grpSpPr>
          <a:xfrm>
            <a:off x="6459178" y="4698431"/>
            <a:ext cx="296586" cy="293005"/>
            <a:chOff x="3546641" y="3995693"/>
            <a:chExt cx="296586" cy="293005"/>
          </a:xfrm>
        </p:grpSpPr>
        <p:sp>
          <p:nvSpPr>
            <p:cNvPr id="20" name="円/楕円 19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フリーフォーム 20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2" name="図形グループ 21"/>
          <p:cNvGrpSpPr/>
          <p:nvPr/>
        </p:nvGrpSpPr>
        <p:grpSpPr>
          <a:xfrm>
            <a:off x="4218218" y="4122694"/>
            <a:ext cx="296587" cy="293005"/>
            <a:chOff x="2897417" y="3995693"/>
            <a:chExt cx="296587" cy="293005"/>
          </a:xfrm>
        </p:grpSpPr>
        <p:sp>
          <p:nvSpPr>
            <p:cNvPr id="23" name="円/楕円 22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52793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86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招待された会議への参加のしかた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4-C</a:t>
            </a:r>
            <a:endParaRPr lang="en-US" sz="36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ACD336C-0FBB-4B0B-A353-450422E9C8E2}"/>
              </a:ext>
            </a:extLst>
          </p:cNvPr>
          <p:cNvSpPr txBox="1"/>
          <p:nvPr/>
        </p:nvSpPr>
        <p:spPr>
          <a:xfrm>
            <a:off x="489641" y="1816353"/>
            <a:ext cx="30864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参加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ミーティング番号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または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URL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に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ミーティング番号を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入力し、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名前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と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メールアドレス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に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それぞれ情報を入力し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参加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6" name="サブタイトル 2">
            <a:extLst>
              <a:ext uri="{FF2B5EF4-FFF2-40B4-BE49-F238E27FC236}">
                <a16:creationId xmlns:a16="http://schemas.microsoft.com/office/drawing/2014/main" id="{A72735AC-FA05-4750-9B09-0F2B1FD8B1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33732"/>
            <a:ext cx="8280000" cy="360000"/>
          </a:xfrm>
        </p:spPr>
        <p:txBody>
          <a:bodyPr>
            <a:noAutofit/>
          </a:bodyPr>
          <a:lstStyle/>
          <a:p>
            <a:r>
              <a:rPr lang="ja-JP" altLang="en-US" dirty="0"/>
              <a:t>ミーティング番号を直接入力する場合の参加方法です。</a:t>
            </a:r>
          </a:p>
        </p:txBody>
      </p:sp>
      <p:pic>
        <p:nvPicPr>
          <p:cNvPr id="9" name="図 8" descr="「webex meetings」のミーティング参加画面の画像">
            <a:extLst>
              <a:ext uri="{FF2B5EF4-FFF2-40B4-BE49-F238E27FC236}">
                <a16:creationId xmlns:a16="http://schemas.microsoft.com/office/drawing/2014/main" id="{77859D6B-787D-EB49-81B6-37E4DF92CE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7481" y="2362594"/>
            <a:ext cx="1620000" cy="3506625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図 9" descr="「webex meetings」のミーティング番号・名前・メールアドレスを入力する画面の画像">
            <a:extLst>
              <a:ext uri="{FF2B5EF4-FFF2-40B4-BE49-F238E27FC236}">
                <a16:creationId xmlns:a16="http://schemas.microsoft.com/office/drawing/2014/main" id="{6424EE18-CF3D-8E48-8440-E5F7F24427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0239" y="2362594"/>
            <a:ext cx="1620000" cy="3506625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32A10C7-8009-FC40-AEE6-5785B0BD5DCE}"/>
              </a:ext>
            </a:extLst>
          </p:cNvPr>
          <p:cNvSpPr/>
          <p:nvPr/>
        </p:nvSpPr>
        <p:spPr>
          <a:xfrm>
            <a:off x="4259146" y="4273604"/>
            <a:ext cx="1512000" cy="36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53B4A32-98B2-3A4C-8B4E-3943AD99A2D3}"/>
              </a:ext>
            </a:extLst>
          </p:cNvPr>
          <p:cNvSpPr/>
          <p:nvPr/>
        </p:nvSpPr>
        <p:spPr>
          <a:xfrm>
            <a:off x="7149833" y="2604636"/>
            <a:ext cx="452197" cy="288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BE6D05A-BEC0-4B22-836F-B5C632D03801}"/>
              </a:ext>
            </a:extLst>
          </p:cNvPr>
          <p:cNvSpPr/>
          <p:nvPr/>
        </p:nvSpPr>
        <p:spPr>
          <a:xfrm>
            <a:off x="6577173" y="3035440"/>
            <a:ext cx="1548000" cy="288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9343022-40DD-4C72-BDF4-74B847A5AE01}"/>
              </a:ext>
            </a:extLst>
          </p:cNvPr>
          <p:cNvSpPr/>
          <p:nvPr/>
        </p:nvSpPr>
        <p:spPr>
          <a:xfrm>
            <a:off x="6585640" y="4309122"/>
            <a:ext cx="1548000" cy="468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grpSp>
        <p:nvGrpSpPr>
          <p:cNvPr id="23" name="図形グループ 22"/>
          <p:cNvGrpSpPr/>
          <p:nvPr/>
        </p:nvGrpSpPr>
        <p:grpSpPr>
          <a:xfrm>
            <a:off x="6408376" y="2209228"/>
            <a:ext cx="296586" cy="293005"/>
            <a:chOff x="3546641" y="3995693"/>
            <a:chExt cx="296586" cy="293005"/>
          </a:xfrm>
        </p:grpSpPr>
        <p:sp>
          <p:nvSpPr>
            <p:cNvPr id="24" name="円/楕円 23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フリーフォーム 24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" name="図形グループ 25"/>
          <p:cNvGrpSpPr/>
          <p:nvPr/>
        </p:nvGrpSpPr>
        <p:grpSpPr>
          <a:xfrm>
            <a:off x="4125084" y="4122698"/>
            <a:ext cx="296587" cy="293005"/>
            <a:chOff x="2897417" y="3995693"/>
            <a:chExt cx="296587" cy="293005"/>
          </a:xfrm>
        </p:grpSpPr>
        <p:sp>
          <p:nvSpPr>
            <p:cNvPr id="27" name="円/楕円 26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73783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764" y="3436424"/>
            <a:ext cx="1260000" cy="2728688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202" y="1992707"/>
            <a:ext cx="1800000" cy="3898125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AA11ACC6-3982-4E88-8555-F8D5AE17C73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12" name="think-cell スライド" r:id="rId7" imgW="554" imgH="551" progId="TCLayout.ActiveDocument.1">
                  <p:embed/>
                </p:oleObj>
              </mc:Choice>
              <mc:Fallback>
                <p:oleObj name="think-cell スライド" r:id="rId7" imgW="554" imgH="551" progId="TCLayout.ActiveDocument.1">
                  <p:embed/>
                  <p:pic>
                    <p:nvPicPr>
                      <p:cNvPr id="6" name="オブジェクト 5" hidden="1">
                        <a:extLst>
                          <a:ext uri="{FF2B5EF4-FFF2-40B4-BE49-F238E27FC236}">
                            <a16:creationId xmlns:a16="http://schemas.microsoft.com/office/drawing/2014/main" id="{AA11ACC6-3982-4E88-8555-F8D5AE17C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招待された会議への参加のしかた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4-C</a:t>
            </a:r>
            <a:endParaRPr 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17063" y="1824731"/>
            <a:ext cx="3672309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>
              <a:defRPr/>
            </a:pP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音声の切り替え</a:t>
            </a:r>
            <a:endParaRPr lang="en-US" altLang="ja-JP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defRPr/>
            </a:pPr>
            <a:r>
              <a:rPr lang="ja-JP" altLang="en-US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（音声の</a:t>
            </a:r>
            <a:r>
              <a:rPr lang="en-US" altLang="ja-JP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ON/OFF</a:t>
            </a:r>
            <a:r>
              <a:rPr lang="ja-JP" altLang="en-US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が</a:t>
            </a:r>
            <a:endParaRPr lang="en-US" altLang="ja-JP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defRPr/>
            </a:pPr>
            <a:r>
              <a:rPr lang="en-US" altLang="ja-JP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切り替えられます）</a:t>
            </a:r>
            <a:endParaRPr lang="en-US" altLang="ja-JP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defRPr/>
            </a:pP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カメラの切り替え</a:t>
            </a:r>
            <a:endParaRPr lang="en-US" altLang="ja-JP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defRPr/>
            </a:pPr>
            <a:r>
              <a:rPr lang="ja-JP" altLang="en-US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（カメラの</a:t>
            </a:r>
            <a:r>
              <a:rPr lang="en-US" altLang="ja-JP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ON/OFF</a:t>
            </a:r>
            <a:r>
              <a:rPr lang="ja-JP" altLang="en-US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が</a:t>
            </a:r>
            <a:endParaRPr lang="en-US" altLang="ja-JP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defRPr/>
            </a:pPr>
            <a:r>
              <a:rPr lang="en-US" altLang="ja-JP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切り替えられます）</a:t>
            </a:r>
            <a:endParaRPr lang="en-US" altLang="ja-JP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defRPr/>
            </a:pP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en-US" altLang="ja-JP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チャット</a:t>
            </a:r>
            <a:endParaRPr lang="en-US" altLang="ja-JP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defRPr/>
            </a:pPr>
            <a:r>
              <a:rPr lang="ja-JP" altLang="en-US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（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 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…</a:t>
            </a:r>
            <a:r>
              <a:rPr lang="en-US" altLang="ja-JP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から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全員と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defRPr/>
            </a:pP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チャット</a:t>
            </a:r>
            <a:r>
              <a:rPr lang="en-US" altLang="ja-JP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をタップして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defRPr/>
            </a:pP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文字による入力ができます）</a:t>
            </a:r>
            <a:endParaRPr lang="en-US" altLang="ja-JP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defRPr/>
            </a:pP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r>
              <a:rPr lang="en-US" altLang="ja-JP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リアクション</a:t>
            </a:r>
            <a:endParaRPr lang="en-US" altLang="ja-JP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defRPr/>
            </a:pPr>
            <a:r>
              <a:rPr lang="ja-JP" altLang="en-US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（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…</a:t>
            </a:r>
            <a:r>
              <a:rPr lang="en-US" altLang="ja-JP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からリアクションを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defRPr/>
            </a:pP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選択できます）</a:t>
            </a:r>
            <a:endParaRPr lang="en-US" altLang="ja-JP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defRPr/>
            </a:pP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❺</a:t>
            </a:r>
            <a:r>
              <a:rPr lang="en-US" altLang="ja-JP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退出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8" name="サブタイトル 2">
            <a:extLst>
              <a:ext uri="{FF2B5EF4-FFF2-40B4-BE49-F238E27FC236}">
                <a16:creationId xmlns:a16="http://schemas.microsoft.com/office/drawing/2014/main" id="{D38D1BB7-2063-4829-BA7F-DB0FDF3FE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271" y="1425267"/>
            <a:ext cx="8280000" cy="360000"/>
          </a:xfrm>
        </p:spPr>
        <p:txBody>
          <a:bodyPr>
            <a:noAutofit/>
          </a:bodyPr>
          <a:lstStyle/>
          <a:p>
            <a:r>
              <a:rPr lang="ja-JP" altLang="en-US"/>
              <a:t>会議参加中に利用することのできる機能があります。</a:t>
            </a:r>
            <a:endParaRPr lang="ja-JP" altLang="en-US" dirty="0"/>
          </a:p>
        </p:txBody>
      </p:sp>
      <p:pic>
        <p:nvPicPr>
          <p:cNvPr id="40" name="図 39" descr="「webex meetings」の「・・・」をタップした時の画面の画像">
            <a:extLst>
              <a:ext uri="{FF2B5EF4-FFF2-40B4-BE49-F238E27FC236}">
                <a16:creationId xmlns:a16="http://schemas.microsoft.com/office/drawing/2014/main" id="{9B6EA2CE-6CE7-4349-8C53-2DD67B710DE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9144"/>
          <a:stretch/>
        </p:blipFill>
        <p:spPr>
          <a:xfrm>
            <a:off x="6017055" y="2358968"/>
            <a:ext cx="1080000" cy="165642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33" name="カギ線コネクタ 64">
            <a:extLst>
              <a:ext uri="{FF2B5EF4-FFF2-40B4-BE49-F238E27FC236}">
                <a16:creationId xmlns:a16="http://schemas.microsoft.com/office/drawing/2014/main" id="{F7C8CD02-46CA-0C4E-A9B5-C2FA3082701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782472" y="3652743"/>
            <a:ext cx="2124000" cy="147600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0814E263-3962-5744-BA06-CB52EB82CF27}"/>
              </a:ext>
            </a:extLst>
          </p:cNvPr>
          <p:cNvSpPr/>
          <p:nvPr/>
        </p:nvSpPr>
        <p:spPr>
          <a:xfrm>
            <a:off x="6005393" y="3115477"/>
            <a:ext cx="1116000" cy="21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35" name="カギ線コネクタ 64">
            <a:extLst>
              <a:ext uri="{FF2B5EF4-FFF2-40B4-BE49-F238E27FC236}">
                <a16:creationId xmlns:a16="http://schemas.microsoft.com/office/drawing/2014/main" id="{22CF74FA-5575-EA45-AB8C-395827713B75}"/>
              </a:ext>
            </a:extLst>
          </p:cNvPr>
          <p:cNvCxnSpPr>
            <a:cxnSpLocks/>
          </p:cNvCxnSpPr>
          <p:nvPr/>
        </p:nvCxnSpPr>
        <p:spPr>
          <a:xfrm>
            <a:off x="5515469" y="5581807"/>
            <a:ext cx="2135663" cy="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83615FFF-73B1-4D4F-9164-A629E7C11FA1}"/>
              </a:ext>
            </a:extLst>
          </p:cNvPr>
          <p:cNvSpPr/>
          <p:nvPr/>
        </p:nvSpPr>
        <p:spPr>
          <a:xfrm>
            <a:off x="7642663" y="5389886"/>
            <a:ext cx="900000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7" name="円/楕円 6">
            <a:extLst>
              <a:ext uri="{FF2B5EF4-FFF2-40B4-BE49-F238E27FC236}">
                <a16:creationId xmlns:a16="http://schemas.microsoft.com/office/drawing/2014/main" id="{1F205EC9-CC7C-7748-8EBF-7A96EE519553}"/>
              </a:ext>
            </a:extLst>
          </p:cNvPr>
          <p:cNvSpPr/>
          <p:nvPr/>
        </p:nvSpPr>
        <p:spPr>
          <a:xfrm>
            <a:off x="5129449" y="5704607"/>
            <a:ext cx="128468" cy="1517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D9252D87-B4C1-4A2D-AC09-9BE9D30ED211}"/>
              </a:ext>
            </a:extLst>
          </p:cNvPr>
          <p:cNvSpPr>
            <a:spLocks noChangeAspect="1"/>
          </p:cNvSpPr>
          <p:nvPr/>
        </p:nvSpPr>
        <p:spPr>
          <a:xfrm>
            <a:off x="4356213" y="5448655"/>
            <a:ext cx="252000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EE345F5F-104A-4866-AA19-F4F3D36C576B}"/>
              </a:ext>
            </a:extLst>
          </p:cNvPr>
          <p:cNvSpPr>
            <a:spLocks noChangeAspect="1"/>
          </p:cNvSpPr>
          <p:nvPr/>
        </p:nvSpPr>
        <p:spPr>
          <a:xfrm>
            <a:off x="4662313" y="5448655"/>
            <a:ext cx="252000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D3C3F082-2B8F-4736-A4BB-404905547FD1}"/>
              </a:ext>
            </a:extLst>
          </p:cNvPr>
          <p:cNvSpPr>
            <a:spLocks noChangeAspect="1"/>
          </p:cNvSpPr>
          <p:nvPr/>
        </p:nvSpPr>
        <p:spPr>
          <a:xfrm>
            <a:off x="4963364" y="5448655"/>
            <a:ext cx="252000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DACBEAF-5D54-43A3-82F5-E5012F3A25FF}"/>
              </a:ext>
            </a:extLst>
          </p:cNvPr>
          <p:cNvSpPr>
            <a:spLocks noChangeAspect="1"/>
          </p:cNvSpPr>
          <p:nvPr/>
        </p:nvSpPr>
        <p:spPr>
          <a:xfrm>
            <a:off x="5264415" y="5448655"/>
            <a:ext cx="252000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3BC69C78-A36B-4C83-8D9A-8B72259E756C}"/>
              </a:ext>
            </a:extLst>
          </p:cNvPr>
          <p:cNvSpPr/>
          <p:nvPr/>
        </p:nvSpPr>
        <p:spPr>
          <a:xfrm>
            <a:off x="6005393" y="2460177"/>
            <a:ext cx="1116000" cy="21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56" name="カギ線コネクタ 64">
            <a:extLst>
              <a:ext uri="{FF2B5EF4-FFF2-40B4-BE49-F238E27FC236}">
                <a16:creationId xmlns:a16="http://schemas.microsoft.com/office/drawing/2014/main" id="{0D3AAC6B-8ECF-4003-8162-740A315C911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084693" y="3535634"/>
            <a:ext cx="2880000" cy="936000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図形グループ 50"/>
          <p:cNvGrpSpPr/>
          <p:nvPr/>
        </p:nvGrpSpPr>
        <p:grpSpPr>
          <a:xfrm>
            <a:off x="7495494" y="5214892"/>
            <a:ext cx="296586" cy="293005"/>
            <a:chOff x="5878361" y="3995693"/>
            <a:chExt cx="296586" cy="293005"/>
          </a:xfrm>
        </p:grpSpPr>
        <p:sp>
          <p:nvSpPr>
            <p:cNvPr id="57" name="円/楕円 56"/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フリーフォーム 57"/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9" name="図形グループ 58"/>
          <p:cNvGrpSpPr/>
          <p:nvPr/>
        </p:nvGrpSpPr>
        <p:grpSpPr>
          <a:xfrm>
            <a:off x="6980723" y="2243084"/>
            <a:ext cx="296586" cy="293005"/>
            <a:chOff x="5101121" y="3995693"/>
            <a:chExt cx="296586" cy="293005"/>
          </a:xfrm>
        </p:grpSpPr>
        <p:sp>
          <p:nvSpPr>
            <p:cNvPr id="60" name="円/楕円 59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フリーフォーム 60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2" name="図形グループ 61"/>
          <p:cNvGrpSpPr/>
          <p:nvPr/>
        </p:nvGrpSpPr>
        <p:grpSpPr>
          <a:xfrm>
            <a:off x="5858041" y="3233687"/>
            <a:ext cx="296586" cy="293005"/>
            <a:chOff x="4232441" y="3995693"/>
            <a:chExt cx="296586" cy="293005"/>
          </a:xfrm>
        </p:grpSpPr>
        <p:sp>
          <p:nvSpPr>
            <p:cNvPr id="63" name="円/楕円 62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フリーフォーム 63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5" name="図形グループ 64"/>
          <p:cNvGrpSpPr/>
          <p:nvPr/>
        </p:nvGrpSpPr>
        <p:grpSpPr>
          <a:xfrm>
            <a:off x="4647302" y="5731363"/>
            <a:ext cx="296586" cy="293005"/>
            <a:chOff x="3546641" y="3995693"/>
            <a:chExt cx="296586" cy="293005"/>
          </a:xfrm>
        </p:grpSpPr>
        <p:sp>
          <p:nvSpPr>
            <p:cNvPr id="66" name="円/楕円 65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フリーフォーム 66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8" name="図形グループ 67"/>
          <p:cNvGrpSpPr/>
          <p:nvPr/>
        </p:nvGrpSpPr>
        <p:grpSpPr>
          <a:xfrm>
            <a:off x="4226683" y="5214893"/>
            <a:ext cx="296587" cy="293005"/>
            <a:chOff x="2897417" y="3995693"/>
            <a:chExt cx="296587" cy="293005"/>
          </a:xfrm>
        </p:grpSpPr>
        <p:sp>
          <p:nvSpPr>
            <p:cNvPr id="69" name="円/楕円 68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テキスト ボックス 69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4008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「webex meetings」の招待者を追加するときの画面の画像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475" y="3990502"/>
            <a:ext cx="1080000" cy="2338875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AA11ACC6-3982-4E88-8555-F8D5AE17C73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35"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6" name="オブジェクト 5" hidden="1">
                        <a:extLst>
                          <a:ext uri="{FF2B5EF4-FFF2-40B4-BE49-F238E27FC236}">
                            <a16:creationId xmlns:a16="http://schemas.microsoft.com/office/drawing/2014/main" id="{AA11ACC6-3982-4E88-8555-F8D5AE17C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図 31" descr="「webex meetings」のミーティングを開始するときの画面の画像">
            <a:extLst>
              <a:ext uri="{FF2B5EF4-FFF2-40B4-BE49-F238E27FC236}">
                <a16:creationId xmlns:a16="http://schemas.microsoft.com/office/drawing/2014/main" id="{778C543F-DF1B-4B5A-ABC1-27BABFAB00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2141" y="1453216"/>
            <a:ext cx="1080000" cy="233775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会議の開催のしかた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4-D</a:t>
            </a:r>
            <a:endParaRPr lang="en-US" sz="3600" dirty="0"/>
          </a:p>
        </p:txBody>
      </p:sp>
      <p:sp>
        <p:nvSpPr>
          <p:cNvPr id="8" name="サブタイトル 2">
            <a:extLst>
              <a:ext uri="{FF2B5EF4-FFF2-40B4-BE49-F238E27FC236}">
                <a16:creationId xmlns:a16="http://schemas.microsoft.com/office/drawing/2014/main" id="{D38D1BB7-2063-4829-BA7F-DB0FDF3FE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337" y="1476069"/>
            <a:ext cx="8280000" cy="720000"/>
          </a:xfrm>
        </p:spPr>
        <p:txBody>
          <a:bodyPr>
            <a:noAutofit/>
          </a:bodyPr>
          <a:lstStyle/>
          <a:p>
            <a:pPr>
              <a:lnSpc>
                <a:spcPct val="75000"/>
              </a:lnSpc>
            </a:pPr>
            <a:r>
              <a:rPr lang="ja-JP" altLang="en-US" dirty="0"/>
              <a:t>自分で今すぐ会議を</a:t>
            </a:r>
            <a:endParaRPr lang="en-US" altLang="ja-JP" dirty="0"/>
          </a:p>
          <a:p>
            <a:pPr>
              <a:lnSpc>
                <a:spcPct val="75000"/>
              </a:lnSpc>
            </a:pPr>
            <a:r>
              <a:rPr lang="ja-JP" altLang="en-US" dirty="0"/>
              <a:t>開催する方法です。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A4E2143-E351-45E2-8D48-637F2B8BB6D0}"/>
              </a:ext>
            </a:extLst>
          </p:cNvPr>
          <p:cNvSpPr txBox="1"/>
          <p:nvPr/>
        </p:nvSpPr>
        <p:spPr>
          <a:xfrm>
            <a:off x="490870" y="2168749"/>
            <a:ext cx="308646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>
              <a:defRPr/>
            </a:pP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7938">
              <a:defRPr/>
            </a:pP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ミーティングを開始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7938"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タップ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7938">
              <a:defRPr/>
            </a:pP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7938"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右上のアイコンをタップ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7938">
              <a:defRPr/>
            </a:pP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7938"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右上のアイコンをタップ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7938">
              <a:defRPr/>
            </a:pP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7938"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招待したい人の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7938"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メールアドレスを入力し、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7938">
              <a:defRPr/>
            </a:pP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送信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34" name="図 33" descr="「webex meetings」の会議URLが表示されている画面の画像">
            <a:extLst>
              <a:ext uri="{FF2B5EF4-FFF2-40B4-BE49-F238E27FC236}">
                <a16:creationId xmlns:a16="http://schemas.microsoft.com/office/drawing/2014/main" id="{ED07C22F-DB56-4A41-9B20-4D7DE80E0E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0752" y="1453216"/>
            <a:ext cx="1080000" cy="233775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5" name="図 34" descr="「webex meetings」の会議参加者が表示されている画面の画像">
            <a:extLst>
              <a:ext uri="{FF2B5EF4-FFF2-40B4-BE49-F238E27FC236}">
                <a16:creationId xmlns:a16="http://schemas.microsoft.com/office/drawing/2014/main" id="{2CEEAD97-1665-BB4A-B828-E34940892C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2141" y="3991741"/>
            <a:ext cx="1080000" cy="23377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F059D1AE-8CF8-3E42-A07D-813AE675B44B}"/>
              </a:ext>
            </a:extLst>
          </p:cNvPr>
          <p:cNvSpPr/>
          <p:nvPr/>
        </p:nvSpPr>
        <p:spPr>
          <a:xfrm>
            <a:off x="4980300" y="2868741"/>
            <a:ext cx="1008000" cy="32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9544DD05-B943-3449-9B57-A05CFD218DBC}"/>
              </a:ext>
            </a:extLst>
          </p:cNvPr>
          <p:cNvSpPr/>
          <p:nvPr/>
        </p:nvSpPr>
        <p:spPr>
          <a:xfrm>
            <a:off x="7800876" y="1564252"/>
            <a:ext cx="216000" cy="21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6846FFFA-BCD8-A34C-9A26-97D111F0F179}"/>
              </a:ext>
            </a:extLst>
          </p:cNvPr>
          <p:cNvSpPr/>
          <p:nvPr/>
        </p:nvSpPr>
        <p:spPr>
          <a:xfrm>
            <a:off x="5809071" y="4089074"/>
            <a:ext cx="216000" cy="21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DA4BCAAB-2DAF-CE43-9FF8-00A76409E525}"/>
              </a:ext>
            </a:extLst>
          </p:cNvPr>
          <p:cNvSpPr/>
          <p:nvPr/>
        </p:nvSpPr>
        <p:spPr>
          <a:xfrm>
            <a:off x="7775475" y="4144749"/>
            <a:ext cx="216000" cy="21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3159190F-1DC9-4AB8-88E2-0B2857F4CC55}"/>
              </a:ext>
            </a:extLst>
          </p:cNvPr>
          <p:cNvSpPr/>
          <p:nvPr/>
        </p:nvSpPr>
        <p:spPr>
          <a:xfrm>
            <a:off x="6919856" y="4430449"/>
            <a:ext cx="1080000" cy="21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grpSp>
        <p:nvGrpSpPr>
          <p:cNvPr id="36" name="図形グループ 35"/>
          <p:cNvGrpSpPr/>
          <p:nvPr/>
        </p:nvGrpSpPr>
        <p:grpSpPr>
          <a:xfrm>
            <a:off x="6769061" y="4190417"/>
            <a:ext cx="296586" cy="293005"/>
            <a:chOff x="5101121" y="3995693"/>
            <a:chExt cx="296586" cy="293005"/>
          </a:xfrm>
        </p:grpSpPr>
        <p:sp>
          <p:nvSpPr>
            <p:cNvPr id="38" name="円/楕円 37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フリーフォーム 45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7" name="図形グループ 46"/>
          <p:cNvGrpSpPr/>
          <p:nvPr/>
        </p:nvGrpSpPr>
        <p:grpSpPr>
          <a:xfrm>
            <a:off x="5604045" y="3944885"/>
            <a:ext cx="296586" cy="293005"/>
            <a:chOff x="4232441" y="3995693"/>
            <a:chExt cx="296586" cy="293005"/>
          </a:xfrm>
        </p:grpSpPr>
        <p:sp>
          <p:nvSpPr>
            <p:cNvPr id="48" name="円/楕円 47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フリーフォーム 48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0" name="図形グループ 49"/>
          <p:cNvGrpSpPr/>
          <p:nvPr/>
        </p:nvGrpSpPr>
        <p:grpSpPr>
          <a:xfrm>
            <a:off x="7593716" y="1413348"/>
            <a:ext cx="296586" cy="293005"/>
            <a:chOff x="3546641" y="3995693"/>
            <a:chExt cx="296586" cy="293005"/>
          </a:xfrm>
        </p:grpSpPr>
        <p:sp>
          <p:nvSpPr>
            <p:cNvPr id="51" name="円/楕円 50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フリーフォーム 51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3" name="図形グループ 52"/>
          <p:cNvGrpSpPr/>
          <p:nvPr/>
        </p:nvGrpSpPr>
        <p:grpSpPr>
          <a:xfrm>
            <a:off x="4836288" y="2674886"/>
            <a:ext cx="296587" cy="293005"/>
            <a:chOff x="2897417" y="3995693"/>
            <a:chExt cx="296587" cy="293005"/>
          </a:xfrm>
        </p:grpSpPr>
        <p:sp>
          <p:nvSpPr>
            <p:cNvPr id="54" name="円/楕円 53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34841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AA11ACC6-3982-4E88-8555-F8D5AE17C73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0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6" name="オブジェクト 5" hidden="1">
                        <a:extLst>
                          <a:ext uri="{FF2B5EF4-FFF2-40B4-BE49-F238E27FC236}">
                            <a16:creationId xmlns:a16="http://schemas.microsoft.com/office/drawing/2014/main" id="{AA11ACC6-3982-4E88-8555-F8D5AE17C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会議の開催のしかた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4-D</a:t>
            </a:r>
            <a:endParaRPr lang="en-US" sz="3600" dirty="0"/>
          </a:p>
        </p:txBody>
      </p:sp>
      <p:sp>
        <p:nvSpPr>
          <p:cNvPr id="8" name="サブタイトル 2">
            <a:extLst>
              <a:ext uri="{FF2B5EF4-FFF2-40B4-BE49-F238E27FC236}">
                <a16:creationId xmlns:a16="http://schemas.microsoft.com/office/drawing/2014/main" id="{D38D1BB7-2063-4829-BA7F-DB0FDF3FE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870" y="1484536"/>
            <a:ext cx="8280000" cy="720000"/>
          </a:xfrm>
        </p:spPr>
        <p:txBody>
          <a:bodyPr>
            <a:noAutofit/>
          </a:bodyPr>
          <a:lstStyle/>
          <a:p>
            <a:pPr>
              <a:lnSpc>
                <a:spcPct val="75000"/>
              </a:lnSpc>
            </a:pPr>
            <a:r>
              <a:rPr lang="ja-JP" altLang="en-US" dirty="0"/>
              <a:t>自分で会議を</a:t>
            </a:r>
            <a:endParaRPr lang="en-US" altLang="ja-JP" dirty="0"/>
          </a:p>
          <a:p>
            <a:pPr>
              <a:lnSpc>
                <a:spcPct val="75000"/>
              </a:lnSpc>
            </a:pPr>
            <a:r>
              <a:rPr lang="ja-JP" altLang="en-US" dirty="0"/>
              <a:t>スケジュールする方法です。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A4E2143-E351-45E2-8D48-637F2B8BB6D0}"/>
              </a:ext>
            </a:extLst>
          </p:cNvPr>
          <p:cNvSpPr txBox="1"/>
          <p:nvPr/>
        </p:nvSpPr>
        <p:spPr>
          <a:xfrm>
            <a:off x="499336" y="2174959"/>
            <a:ext cx="442271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ミーティング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右上の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＋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会議タイトル、日時、パスワードを入力し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スケジュール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b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</a:br>
            <a:r>
              <a:rPr lang="en-US" altLang="ja-JP" sz="1400" b="1" dirty="0">
                <a:solidFill>
                  <a:srgbClr val="009650"/>
                </a:solidFill>
                <a:latin typeface="Meiryo" charset="-128"/>
                <a:ea typeface="Meiryo" charset="-128"/>
              </a:rPr>
              <a:t>※</a:t>
            </a: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</a:rPr>
              <a:t>参加者を招待する場合は、</a:t>
            </a:r>
            <a:r>
              <a:rPr lang="en-US" altLang="ja-JP" sz="14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｢</a:t>
            </a: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</a:rPr>
              <a:t>スケジュール</a:t>
            </a:r>
            <a:r>
              <a:rPr lang="en-US" altLang="ja-JP" sz="1400" b="1" kern="10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</a:rPr>
              <a:t>を</a:t>
            </a:r>
            <a:endParaRPr lang="en-US" altLang="ja-JP" sz="1400" b="1" dirty="0">
              <a:solidFill>
                <a:srgbClr val="009650"/>
              </a:solidFill>
              <a:latin typeface="Meiryo" charset="-128"/>
              <a:ea typeface="Meiryo" charset="-128"/>
            </a:endParaRPr>
          </a:p>
          <a:p>
            <a:pPr marL="7938" indent="-7938"/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</a:rPr>
              <a:t>タップする前に、次頁の手順を行います</a:t>
            </a:r>
            <a:endParaRPr lang="en-US" altLang="ja-JP" sz="1400" b="1" dirty="0">
              <a:solidFill>
                <a:srgbClr val="009650"/>
              </a:solidFill>
              <a:latin typeface="Meiryo" charset="-128"/>
              <a:ea typeface="Meiryo" charset="-128"/>
            </a:endParaRPr>
          </a:p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マイミーティング画面に予定を表示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13" name="図 12" descr="「webex meetings」のミーティングを開始するときの画面の画像">
            <a:extLst>
              <a:ext uri="{FF2B5EF4-FFF2-40B4-BE49-F238E27FC236}">
                <a16:creationId xmlns:a16="http://schemas.microsoft.com/office/drawing/2014/main" id="{5970CBDE-A06E-4D48-937C-6D85EEE763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2138" y="1454813"/>
            <a:ext cx="1080000" cy="2337751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4" name="図 13" descr="「webex meetings」のマイミーティングの画面の画像">
            <a:extLst>
              <a:ext uri="{FF2B5EF4-FFF2-40B4-BE49-F238E27FC236}">
                <a16:creationId xmlns:a16="http://schemas.microsoft.com/office/drawing/2014/main" id="{8C614AF6-5862-EE41-9CE1-C8217FE825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5205" y="1454813"/>
            <a:ext cx="1080000" cy="2337751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6" name="図 15" descr="「webex meetings」のミーティングスケジュールが表示されているときの画面の画像">
            <a:extLst>
              <a:ext uri="{FF2B5EF4-FFF2-40B4-BE49-F238E27FC236}">
                <a16:creationId xmlns:a16="http://schemas.microsoft.com/office/drawing/2014/main" id="{ED93CCE1-84BF-1849-A867-B835077B48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5205" y="3984539"/>
            <a:ext cx="1080000" cy="2337748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7" name="図 16" descr="「webex meetings」のミーティングスケジュールが表示されているときの画面の画像">
            <a:extLst>
              <a:ext uri="{FF2B5EF4-FFF2-40B4-BE49-F238E27FC236}">
                <a16:creationId xmlns:a16="http://schemas.microsoft.com/office/drawing/2014/main" id="{27E09A28-D203-FE4C-AD06-6D3A68AB73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2138" y="3984539"/>
            <a:ext cx="1080000" cy="2337751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F059D1AE-8CF8-3E42-A07D-813AE675B44B}"/>
              </a:ext>
            </a:extLst>
          </p:cNvPr>
          <p:cNvSpPr/>
          <p:nvPr/>
        </p:nvSpPr>
        <p:spPr>
          <a:xfrm>
            <a:off x="5217368" y="3461409"/>
            <a:ext cx="252000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9544DD05-B943-3449-9B57-A05CFD218DBC}"/>
              </a:ext>
            </a:extLst>
          </p:cNvPr>
          <p:cNvSpPr/>
          <p:nvPr/>
        </p:nvSpPr>
        <p:spPr>
          <a:xfrm>
            <a:off x="7800876" y="1564252"/>
            <a:ext cx="216000" cy="21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6846FFFA-BCD8-A34C-9A26-97D111F0F179}"/>
              </a:ext>
            </a:extLst>
          </p:cNvPr>
          <p:cNvSpPr/>
          <p:nvPr/>
        </p:nvSpPr>
        <p:spPr>
          <a:xfrm>
            <a:off x="5563536" y="4148343"/>
            <a:ext cx="468000" cy="21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3159190F-1DC9-4AB8-88E2-0B2857F4CC55}"/>
              </a:ext>
            </a:extLst>
          </p:cNvPr>
          <p:cNvSpPr/>
          <p:nvPr/>
        </p:nvSpPr>
        <p:spPr>
          <a:xfrm>
            <a:off x="6919856" y="4506652"/>
            <a:ext cx="1080000" cy="36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grpSp>
        <p:nvGrpSpPr>
          <p:cNvPr id="38" name="図形グループ 37"/>
          <p:cNvGrpSpPr/>
          <p:nvPr/>
        </p:nvGrpSpPr>
        <p:grpSpPr>
          <a:xfrm>
            <a:off x="6769061" y="4266620"/>
            <a:ext cx="296586" cy="293005"/>
            <a:chOff x="5101121" y="3995693"/>
            <a:chExt cx="296586" cy="293005"/>
          </a:xfrm>
        </p:grpSpPr>
        <p:sp>
          <p:nvSpPr>
            <p:cNvPr id="39" name="円/楕円 38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フリーフォーム 39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1" name="図形グループ 40"/>
          <p:cNvGrpSpPr/>
          <p:nvPr/>
        </p:nvGrpSpPr>
        <p:grpSpPr>
          <a:xfrm>
            <a:off x="5358510" y="4004154"/>
            <a:ext cx="296586" cy="293005"/>
            <a:chOff x="4232441" y="3995693"/>
            <a:chExt cx="296586" cy="293005"/>
          </a:xfrm>
        </p:grpSpPr>
        <p:sp>
          <p:nvSpPr>
            <p:cNvPr id="42" name="円/楕円 41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フリーフォーム 42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図形グループ 43"/>
          <p:cNvGrpSpPr/>
          <p:nvPr/>
        </p:nvGrpSpPr>
        <p:grpSpPr>
          <a:xfrm>
            <a:off x="7593716" y="1413348"/>
            <a:ext cx="296586" cy="293005"/>
            <a:chOff x="3546641" y="3995693"/>
            <a:chExt cx="296586" cy="293005"/>
          </a:xfrm>
        </p:grpSpPr>
        <p:sp>
          <p:nvSpPr>
            <p:cNvPr id="45" name="円/楕円 44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フリーフォーム 45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7" name="図形グループ 46"/>
          <p:cNvGrpSpPr/>
          <p:nvPr/>
        </p:nvGrpSpPr>
        <p:grpSpPr>
          <a:xfrm>
            <a:off x="5073356" y="3267554"/>
            <a:ext cx="296587" cy="293005"/>
            <a:chOff x="2897417" y="3995693"/>
            <a:chExt cx="296587" cy="293005"/>
          </a:xfrm>
        </p:grpSpPr>
        <p:sp>
          <p:nvSpPr>
            <p:cNvPr id="48" name="円/楕円 47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876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「webex meetings」で招待者を追加するときの画面の画像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60" y="3968609"/>
            <a:ext cx="1080000" cy="216000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図 4" descr="「webex meetings」の招待者を追加の画面の画像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014" y="3968609"/>
            <a:ext cx="1080000" cy="2338875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AA11ACC6-3982-4E88-8555-F8D5AE17C73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82" name="think-cell スライド" r:id="rId7" imgW="554" imgH="551" progId="TCLayout.ActiveDocument.1">
                  <p:embed/>
                </p:oleObj>
              </mc:Choice>
              <mc:Fallback>
                <p:oleObj name="think-cell スライド" r:id="rId7" imgW="554" imgH="551" progId="TCLayout.ActiveDocument.1">
                  <p:embed/>
                  <p:pic>
                    <p:nvPicPr>
                      <p:cNvPr id="6" name="オブジェクト 5" hidden="1">
                        <a:extLst>
                          <a:ext uri="{FF2B5EF4-FFF2-40B4-BE49-F238E27FC236}">
                            <a16:creationId xmlns:a16="http://schemas.microsoft.com/office/drawing/2014/main" id="{AA11ACC6-3982-4E88-8555-F8D5AE17C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会議の開催のしかた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4-D</a:t>
            </a:r>
            <a:endParaRPr lang="en-US" sz="36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A4E2143-E351-45E2-8D48-637F2B8BB6D0}"/>
              </a:ext>
            </a:extLst>
          </p:cNvPr>
          <p:cNvSpPr txBox="1"/>
          <p:nvPr/>
        </p:nvSpPr>
        <p:spPr>
          <a:xfrm>
            <a:off x="484516" y="1859713"/>
            <a:ext cx="42480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9600" indent="-489600">
              <a:defRPr/>
            </a:pPr>
            <a:r>
              <a:rPr lang="en-US" altLang="ja-JP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Android</a:t>
            </a: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の場合</a:t>
            </a:r>
            <a:endParaRPr lang="en-US" altLang="ja-JP" sz="20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89600" indent="-489600">
              <a:defRPr/>
            </a:pP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招待者のメール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89600" indent="-489600">
              <a:defRPr/>
            </a:pP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アドレスを入力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89600" indent="-489600">
              <a:defRPr/>
            </a:pP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招待者をさらに追加したい場合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89600" indent="-489600">
              <a:defRPr/>
            </a:pP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は、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招待者を追加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b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</a:br>
            <a:b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</a:b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4" name="サブタイトル 2">
            <a:extLst>
              <a:ext uri="{FF2B5EF4-FFF2-40B4-BE49-F238E27FC236}">
                <a16:creationId xmlns:a16="http://schemas.microsoft.com/office/drawing/2014/main" id="{702D47E0-E4B9-214F-A77F-51A8C5BEC1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271" y="1433734"/>
            <a:ext cx="8280000" cy="360000"/>
          </a:xfrm>
        </p:spPr>
        <p:txBody>
          <a:bodyPr>
            <a:noAutofit/>
          </a:bodyPr>
          <a:lstStyle/>
          <a:p>
            <a:r>
              <a:rPr lang="ja-JP" altLang="en-US" dirty="0"/>
              <a:t>参加者を招待します。</a:t>
            </a:r>
            <a:endParaRPr lang="en-US" altLang="ja-JP" dirty="0"/>
          </a:p>
        </p:txBody>
      </p:sp>
      <p:pic>
        <p:nvPicPr>
          <p:cNvPr id="35" name="図 34" descr="「webex meetings」のミーティングスケジュールが表示されているときの画面の画像">
            <a:extLst>
              <a:ext uri="{FF2B5EF4-FFF2-40B4-BE49-F238E27FC236}">
                <a16:creationId xmlns:a16="http://schemas.microsoft.com/office/drawing/2014/main" id="{103E3374-D17A-8A45-BCE4-49BC5FDA37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2560" y="3968609"/>
            <a:ext cx="1080000" cy="233775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24D32532-586B-894A-8B89-B541C91E33F5}"/>
              </a:ext>
            </a:extLst>
          </p:cNvPr>
          <p:cNvSpPr/>
          <p:nvPr/>
        </p:nvSpPr>
        <p:spPr>
          <a:xfrm>
            <a:off x="1206389" y="5244747"/>
            <a:ext cx="648000" cy="21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2A8A5A66-FCDB-334F-907F-B88E839278C2}"/>
              </a:ext>
            </a:extLst>
          </p:cNvPr>
          <p:cNvSpPr/>
          <p:nvPr/>
        </p:nvSpPr>
        <p:spPr>
          <a:xfrm>
            <a:off x="5388502" y="5198842"/>
            <a:ext cx="360000" cy="21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CB490211-C0DE-D440-91D3-301A5065F9BB}"/>
              </a:ext>
            </a:extLst>
          </p:cNvPr>
          <p:cNvSpPr/>
          <p:nvPr/>
        </p:nvSpPr>
        <p:spPr>
          <a:xfrm>
            <a:off x="7735665" y="4141168"/>
            <a:ext cx="288000" cy="21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E657DA0-3056-4BDE-97FE-EDDA9A86DB33}"/>
              </a:ext>
            </a:extLst>
          </p:cNvPr>
          <p:cNvSpPr txBox="1"/>
          <p:nvPr/>
        </p:nvSpPr>
        <p:spPr>
          <a:xfrm>
            <a:off x="4812229" y="1868178"/>
            <a:ext cx="3780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9600" indent="-489600">
              <a:defRPr/>
            </a:pPr>
            <a:r>
              <a:rPr lang="en-US" altLang="ja-JP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iPhone</a:t>
            </a: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の場合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89600" indent="-489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招待者を追加したい場合は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招待者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89600" indent="-489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招待者のメールアドレスを入力し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完了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A4330AD9-E3C5-4725-A4CE-3160D5524DF1}"/>
              </a:ext>
            </a:extLst>
          </p:cNvPr>
          <p:cNvSpPr/>
          <p:nvPr/>
        </p:nvSpPr>
        <p:spPr>
          <a:xfrm>
            <a:off x="1206389" y="4975593"/>
            <a:ext cx="648000" cy="21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grpSp>
        <p:nvGrpSpPr>
          <p:cNvPr id="41" name="図形グループ 40"/>
          <p:cNvGrpSpPr/>
          <p:nvPr/>
        </p:nvGrpSpPr>
        <p:grpSpPr>
          <a:xfrm>
            <a:off x="1060150" y="5384229"/>
            <a:ext cx="296586" cy="293005"/>
            <a:chOff x="3546641" y="3995693"/>
            <a:chExt cx="296586" cy="293005"/>
          </a:xfrm>
        </p:grpSpPr>
        <p:sp>
          <p:nvSpPr>
            <p:cNvPr id="42" name="円/楕円 41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フリーフォーム 42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図形グループ 43"/>
          <p:cNvGrpSpPr/>
          <p:nvPr/>
        </p:nvGrpSpPr>
        <p:grpSpPr>
          <a:xfrm>
            <a:off x="1060150" y="4723828"/>
            <a:ext cx="296587" cy="293005"/>
            <a:chOff x="2897417" y="3995693"/>
            <a:chExt cx="296587" cy="293005"/>
          </a:xfrm>
        </p:grpSpPr>
        <p:sp>
          <p:nvSpPr>
            <p:cNvPr id="45" name="円/楕円 44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47" name="図形グループ 46"/>
          <p:cNvGrpSpPr/>
          <p:nvPr/>
        </p:nvGrpSpPr>
        <p:grpSpPr>
          <a:xfrm>
            <a:off x="7585251" y="3885625"/>
            <a:ext cx="296586" cy="293005"/>
            <a:chOff x="3546641" y="3995693"/>
            <a:chExt cx="296586" cy="293005"/>
          </a:xfrm>
        </p:grpSpPr>
        <p:sp>
          <p:nvSpPr>
            <p:cNvPr id="48" name="円/楕円 47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フリーフォーム 48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0" name="図形グループ 49"/>
          <p:cNvGrpSpPr/>
          <p:nvPr/>
        </p:nvGrpSpPr>
        <p:grpSpPr>
          <a:xfrm>
            <a:off x="5234224" y="4952422"/>
            <a:ext cx="296587" cy="293005"/>
            <a:chOff x="2897417" y="3995693"/>
            <a:chExt cx="296587" cy="293005"/>
          </a:xfrm>
        </p:grpSpPr>
        <p:sp>
          <p:nvSpPr>
            <p:cNvPr id="51" name="円/楕円 50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63932DDD-D6E1-4F03-BEA3-BC69C61C541C}"/>
              </a:ext>
            </a:extLst>
          </p:cNvPr>
          <p:cNvSpPr/>
          <p:nvPr/>
        </p:nvSpPr>
        <p:spPr>
          <a:xfrm>
            <a:off x="6920324" y="4438348"/>
            <a:ext cx="890175" cy="179372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07541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667455" y="472449"/>
            <a:ext cx="6840000" cy="360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0" dirty="0">
                <a:solidFill>
                  <a:srgbClr val="009650"/>
                </a:solidFill>
              </a:rPr>
              <a:t>5</a:t>
            </a:r>
            <a:endParaRPr lang="ja-JP" altLang="en-US" sz="14000" dirty="0">
              <a:solidFill>
                <a:srgbClr val="009650"/>
              </a:solidFill>
            </a:endParaRPr>
          </a:p>
          <a:p>
            <a:r>
              <a:rPr lang="en-US" altLang="ja-JP" sz="2400" dirty="0">
                <a:solidFill>
                  <a:srgbClr val="009650"/>
                </a:solidFill>
              </a:rPr>
              <a:t> </a:t>
            </a:r>
            <a:r>
              <a:rPr lang="en-US" altLang="ja-JP" sz="4800" dirty="0">
                <a:solidFill>
                  <a:srgbClr val="009650"/>
                </a:solidFill>
              </a:rPr>
              <a:t>Google Meet </a:t>
            </a:r>
            <a:r>
              <a:rPr lang="ja-JP" altLang="en-US" sz="4800" dirty="0">
                <a:solidFill>
                  <a:srgbClr val="009650"/>
                </a:solidFill>
              </a:rPr>
              <a:t>を</a:t>
            </a:r>
            <a:endParaRPr lang="en-US" altLang="ja-JP" sz="4800" dirty="0">
              <a:solidFill>
                <a:srgbClr val="009650"/>
              </a:solidFill>
            </a:endParaRPr>
          </a:p>
          <a:p>
            <a:r>
              <a:rPr lang="en-US" altLang="ja-JP" sz="2400" dirty="0">
                <a:solidFill>
                  <a:srgbClr val="009650"/>
                </a:solidFill>
              </a:rPr>
              <a:t> </a:t>
            </a:r>
            <a:r>
              <a:rPr lang="ja-JP" altLang="en-US" sz="4800" dirty="0">
                <a:solidFill>
                  <a:srgbClr val="009650"/>
                </a:solidFill>
              </a:rPr>
              <a:t>使ってみましょう</a:t>
            </a:r>
          </a:p>
        </p:txBody>
      </p:sp>
    </p:spTree>
    <p:extLst>
      <p:ext uri="{BB962C8B-B14F-4D97-AF65-F5344CB8AC3E}">
        <p14:creationId xmlns:p14="http://schemas.microsoft.com/office/powerpoint/2010/main" val="509053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49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図 11" descr="「oogle Meet」のインストール画面の画像">
            <a:extLst>
              <a:ext uri="{FF2B5EF4-FFF2-40B4-BE49-F238E27FC236}">
                <a16:creationId xmlns:a16="http://schemas.microsoft.com/office/drawing/2014/main" id="{13C5361E-0D59-4118-8320-41FA40FB20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1496" y="2359850"/>
            <a:ext cx="1620000" cy="3239999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図 6" descr="スマートフォンのホーム画面の画像">
            <a:extLst>
              <a:ext uri="{FF2B5EF4-FFF2-40B4-BE49-F238E27FC236}">
                <a16:creationId xmlns:a16="http://schemas.microsoft.com/office/drawing/2014/main" id="{EDE09463-05A0-4488-9172-3B134055E1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1003" y="2359205"/>
            <a:ext cx="1620000" cy="360062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348820"/>
            <a:ext cx="7200000" cy="720000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Google Meet </a:t>
            </a:r>
            <a:r>
              <a:rPr lang="ja-JP" altLang="en-US" dirty="0"/>
              <a:t>アプリのインストール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07804" y="1425265"/>
            <a:ext cx="8280000" cy="360000"/>
          </a:xfrm>
        </p:spPr>
        <p:txBody>
          <a:bodyPr>
            <a:noAutofit/>
          </a:bodyPr>
          <a:lstStyle/>
          <a:p>
            <a:r>
              <a:rPr lang="en-US" altLang="ja-JP" dirty="0"/>
              <a:t>Google Meet </a:t>
            </a:r>
            <a:r>
              <a:rPr lang="ja-JP" altLang="en-US" dirty="0"/>
              <a:t>アプリをインストールします。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5-A</a:t>
            </a:r>
            <a:endParaRPr lang="en-US" sz="3600" dirty="0"/>
          </a:p>
        </p:txBody>
      </p:sp>
      <p:pic>
        <p:nvPicPr>
          <p:cNvPr id="43" name="図 42" descr="検索画面に「Google Meet」と入力する時の画面の画像">
            <a:extLst>
              <a:ext uri="{FF2B5EF4-FFF2-40B4-BE49-F238E27FC236}">
                <a16:creationId xmlns:a16="http://schemas.microsoft.com/office/drawing/2014/main" id="{870F268C-8C50-1242-A42D-25F27A53556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3368"/>
          <a:stretch/>
        </p:blipFill>
        <p:spPr>
          <a:xfrm>
            <a:off x="4932758" y="3435523"/>
            <a:ext cx="1620000" cy="1834866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5" name="テキスト ボックス 44"/>
          <p:cNvSpPr txBox="1"/>
          <p:nvPr/>
        </p:nvSpPr>
        <p:spPr>
          <a:xfrm>
            <a:off x="1790690" y="914906"/>
            <a:ext cx="247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Android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の場合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94B594AA-4988-4CCB-B1AD-CE0D8DD4BBB0}"/>
              </a:ext>
            </a:extLst>
          </p:cNvPr>
          <p:cNvSpPr txBox="1"/>
          <p:nvPr/>
        </p:nvSpPr>
        <p:spPr>
          <a:xfrm>
            <a:off x="492315" y="1785265"/>
            <a:ext cx="24588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Play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ストア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アプリやゲームを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検索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google meet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と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検索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インストール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6" name="図 5" descr="検索画面の画像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068" y="2359371"/>
            <a:ext cx="1620000" cy="45360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E6954E67-5908-4FB3-8BB3-425C802C18B0}"/>
              </a:ext>
            </a:extLst>
          </p:cNvPr>
          <p:cNvSpPr txBox="1"/>
          <p:nvPr/>
        </p:nvSpPr>
        <p:spPr>
          <a:xfrm>
            <a:off x="4636280" y="5766865"/>
            <a:ext cx="388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/>
            <a:r>
              <a:rPr kumimoji="1"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※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WEB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サイトへ接続するため</a:t>
            </a:r>
            <a:endParaRPr kumimoji="1" lang="en-US" altLang="ja-JP" sz="1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182563" indent="-182563"/>
            <a:r>
              <a:rPr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別途通信料がかかることがあります。</a:t>
            </a:r>
          </a:p>
        </p:txBody>
      </p:sp>
      <p:sp>
        <p:nvSpPr>
          <p:cNvPr id="48" name="正方形/長方形 47"/>
          <p:cNvSpPr/>
          <p:nvPr/>
        </p:nvSpPr>
        <p:spPr>
          <a:xfrm>
            <a:off x="4973962" y="2454949"/>
            <a:ext cx="1512000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9" name="正方形/長方形 48"/>
          <p:cNvSpPr/>
          <p:nvPr/>
        </p:nvSpPr>
        <p:spPr>
          <a:xfrm>
            <a:off x="4980511" y="3572745"/>
            <a:ext cx="1296000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0" name="正方形/長方形 49"/>
          <p:cNvSpPr/>
          <p:nvPr/>
        </p:nvSpPr>
        <p:spPr>
          <a:xfrm>
            <a:off x="4129477" y="4396659"/>
            <a:ext cx="432000" cy="50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1" name="正方形/長方形 50"/>
          <p:cNvSpPr/>
          <p:nvPr/>
        </p:nvSpPr>
        <p:spPr>
          <a:xfrm>
            <a:off x="6972685" y="3105823"/>
            <a:ext cx="1512000" cy="288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53" name="カギ線コネクタ 52"/>
          <p:cNvCxnSpPr>
            <a:cxnSpLocks/>
          </p:cNvCxnSpPr>
          <p:nvPr/>
        </p:nvCxnSpPr>
        <p:spPr>
          <a:xfrm flipV="1">
            <a:off x="4557212" y="2585993"/>
            <a:ext cx="396000" cy="201600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図形グループ 53"/>
          <p:cNvGrpSpPr/>
          <p:nvPr/>
        </p:nvGrpSpPr>
        <p:grpSpPr>
          <a:xfrm>
            <a:off x="8343858" y="2886548"/>
            <a:ext cx="296586" cy="293005"/>
            <a:chOff x="5101121" y="3995693"/>
            <a:chExt cx="296586" cy="293005"/>
          </a:xfrm>
        </p:grpSpPr>
        <p:sp>
          <p:nvSpPr>
            <p:cNvPr id="55" name="円/楕円 54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フリーフォーム 55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7" name="図形グループ 56"/>
          <p:cNvGrpSpPr/>
          <p:nvPr/>
        </p:nvGrpSpPr>
        <p:grpSpPr>
          <a:xfrm>
            <a:off x="4833576" y="3733218"/>
            <a:ext cx="296586" cy="293005"/>
            <a:chOff x="4232441" y="3995693"/>
            <a:chExt cx="296586" cy="293005"/>
          </a:xfrm>
        </p:grpSpPr>
        <p:sp>
          <p:nvSpPr>
            <p:cNvPr id="58" name="円/楕円 57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フリーフォーム 58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0" name="図形グループ 59"/>
          <p:cNvGrpSpPr/>
          <p:nvPr/>
        </p:nvGrpSpPr>
        <p:grpSpPr>
          <a:xfrm>
            <a:off x="4833576" y="2217683"/>
            <a:ext cx="296586" cy="293005"/>
            <a:chOff x="3546641" y="3995693"/>
            <a:chExt cx="296586" cy="293005"/>
          </a:xfrm>
        </p:grpSpPr>
        <p:sp>
          <p:nvSpPr>
            <p:cNvPr id="61" name="円/楕円 60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フリーフォーム 61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3" name="図形グループ 62"/>
          <p:cNvGrpSpPr/>
          <p:nvPr/>
        </p:nvGrpSpPr>
        <p:grpSpPr>
          <a:xfrm>
            <a:off x="4421419" y="4757696"/>
            <a:ext cx="296587" cy="293005"/>
            <a:chOff x="2897417" y="3995693"/>
            <a:chExt cx="296587" cy="293005"/>
          </a:xfrm>
        </p:grpSpPr>
        <p:sp>
          <p:nvSpPr>
            <p:cNvPr id="66" name="円/楕円 65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cxnSp>
        <p:nvCxnSpPr>
          <p:cNvPr id="68" name="カギ線コネクタ 67"/>
          <p:cNvCxnSpPr>
            <a:cxnSpLocks/>
          </p:cNvCxnSpPr>
          <p:nvPr/>
        </p:nvCxnSpPr>
        <p:spPr>
          <a:xfrm flipV="1">
            <a:off x="6276083" y="3296560"/>
            <a:ext cx="684000" cy="39600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860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オブジェクト 1" hidden="1">
            <a:extLst>
              <a:ext uri="{FF2B5EF4-FFF2-40B4-BE49-F238E27FC236}">
                <a16:creationId xmlns:a16="http://schemas.microsoft.com/office/drawing/2014/main" id="{5714120F-91C6-46BA-8384-4A5F2962EF7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313818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6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467792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1-A</a:t>
            </a:r>
            <a:endParaRPr lang="en-US" sz="3600" dirty="0"/>
          </a:p>
        </p:txBody>
      </p:sp>
      <p:sp>
        <p:nvSpPr>
          <p:cNvPr id="11" name="タイトル 10">
            <a:extLst>
              <a:ext uri="{FF2B5EF4-FFF2-40B4-BE49-F238E27FC236}">
                <a16:creationId xmlns:a16="http://schemas.microsoft.com/office/drawing/2014/main" id="{BF5CC58A-F225-412A-9185-E7950D071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718" y="521210"/>
            <a:ext cx="5519460" cy="547842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オンライン会議システムとは</a:t>
            </a:r>
          </a:p>
        </p:txBody>
      </p:sp>
      <p:sp>
        <p:nvSpPr>
          <p:cNvPr id="26" name="サブタイトル 2">
            <a:extLst>
              <a:ext uri="{FF2B5EF4-FFF2-40B4-BE49-F238E27FC236}">
                <a16:creationId xmlns:a16="http://schemas.microsoft.com/office/drawing/2014/main" id="{5FC9AB50-41DA-4E79-8F69-8AF829836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127" y="1428514"/>
            <a:ext cx="8106737" cy="2016000"/>
          </a:xfrm>
        </p:spPr>
        <p:txBody>
          <a:bodyPr numCol="1">
            <a:noAutofit/>
          </a:bodyPr>
          <a:lstStyle/>
          <a:p>
            <a:r>
              <a:rPr lang="ja-JP" altLang="en-US" sz="2000" dirty="0"/>
              <a:t>インターネットに接続した</a:t>
            </a:r>
            <a:r>
              <a:rPr lang="en-US" altLang="ja-JP" sz="2000" dirty="0"/>
              <a:t>PC</a:t>
            </a:r>
            <a:r>
              <a:rPr lang="ja-JP" altLang="en-US" sz="2000" dirty="0"/>
              <a:t>やスマートフォン等を介し、</a:t>
            </a:r>
            <a:endParaRPr lang="en-US" altLang="ja-JP" sz="2000" dirty="0"/>
          </a:p>
          <a:p>
            <a:r>
              <a:rPr lang="ja-JP" altLang="en-US" sz="2000" dirty="0"/>
              <a:t>遠隔地にいる相⼿と対⾯での会議が可能になるシステムです。</a:t>
            </a:r>
            <a:endParaRPr lang="en-US" altLang="ja-JP" sz="2000" dirty="0"/>
          </a:p>
          <a:p>
            <a:r>
              <a:rPr lang="ja-JP" altLang="en-US" sz="2000" dirty="0"/>
              <a:t>例えば、自治会の打ち合わせ等にも活用できます。</a:t>
            </a:r>
            <a:endParaRPr lang="en-US" altLang="ja-JP" sz="2000" dirty="0"/>
          </a:p>
          <a:p>
            <a:r>
              <a:rPr lang="ja-JP" altLang="en-US" sz="2000" dirty="0"/>
              <a:t>また、会議だけでなく、日常の会話を行うことも可能です。</a:t>
            </a:r>
            <a:endParaRPr lang="en-US" altLang="ja-JP" sz="2000" dirty="0"/>
          </a:p>
          <a:p>
            <a:r>
              <a:rPr lang="ja-JP" altLang="en-US" sz="2000" dirty="0"/>
              <a:t>電話とは異なり、同時に複数名と会議や会話を行うことが可能です。</a:t>
            </a:r>
          </a:p>
        </p:txBody>
      </p:sp>
      <p:pic>
        <p:nvPicPr>
          <p:cNvPr id="20532" name="Picture 52" descr="オンライン会議のイラスト">
            <a:extLst>
              <a:ext uri="{FF2B5EF4-FFF2-40B4-BE49-F238E27FC236}">
                <a16:creationId xmlns:a16="http://schemas.microsoft.com/office/drawing/2014/main" id="{D499CA60-15C0-4273-A082-427BA60A5B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44"/>
          <a:stretch/>
        </p:blipFill>
        <p:spPr bwMode="auto">
          <a:xfrm>
            <a:off x="4576250" y="3732637"/>
            <a:ext cx="2880000" cy="142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2" descr="オンライン会議のイラスト">
            <a:extLst>
              <a:ext uri="{FF2B5EF4-FFF2-40B4-BE49-F238E27FC236}">
                <a16:creationId xmlns:a16="http://schemas.microsoft.com/office/drawing/2014/main" id="{EE965736-F924-4246-87EC-7A5488C79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44"/>
          <a:stretch/>
        </p:blipFill>
        <p:spPr bwMode="auto">
          <a:xfrm>
            <a:off x="1683805" y="3647396"/>
            <a:ext cx="2880000" cy="142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サブタイトル 2">
            <a:extLst>
              <a:ext uri="{FF2B5EF4-FFF2-40B4-BE49-F238E27FC236}">
                <a16:creationId xmlns:a16="http://schemas.microsoft.com/office/drawing/2014/main" id="{BE9D355D-0018-46C7-AD6F-AAA3D62C504D}"/>
              </a:ext>
            </a:extLst>
          </p:cNvPr>
          <p:cNvSpPr txBox="1">
            <a:spLocks/>
          </p:cNvSpPr>
          <p:nvPr/>
        </p:nvSpPr>
        <p:spPr>
          <a:xfrm>
            <a:off x="530060" y="5206106"/>
            <a:ext cx="7994776" cy="166282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dirty="0">
                <a:solidFill>
                  <a:srgbClr val="009650"/>
                </a:solidFill>
              </a:rPr>
              <a:t>オンライン会議に参加する際に、思わぬプライバシー流出が起きることがあります。</a:t>
            </a:r>
            <a:endParaRPr lang="en-US" altLang="ja-JP" sz="1400" dirty="0">
              <a:solidFill>
                <a:srgbClr val="009650"/>
              </a:solidFill>
            </a:endParaRPr>
          </a:p>
          <a:p>
            <a:r>
              <a:rPr lang="ja-JP" altLang="en-US" sz="1400" dirty="0">
                <a:solidFill>
                  <a:srgbClr val="009650"/>
                </a:solidFill>
              </a:rPr>
              <a:t>画面に映っている背景や周囲の生活音などに注意して</a:t>
            </a:r>
            <a:endParaRPr lang="en-US" altLang="ja-JP" sz="1400" dirty="0">
              <a:solidFill>
                <a:srgbClr val="009650"/>
              </a:solidFill>
            </a:endParaRPr>
          </a:p>
          <a:p>
            <a:r>
              <a:rPr lang="ja-JP" altLang="en-US" sz="1400" dirty="0">
                <a:solidFill>
                  <a:srgbClr val="009650"/>
                </a:solidFill>
              </a:rPr>
              <a:t>不要なプライバシー流出をしないよう気を付けましょう。</a:t>
            </a:r>
            <a:endParaRPr lang="en-US" altLang="ja-JP" sz="1400" dirty="0">
              <a:solidFill>
                <a:srgbClr val="0096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414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1A569691-48C8-4D34-AB23-149E54E0AE3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74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1A569691-48C8-4D34-AB23-149E54E0AE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図 4" descr="「Google Meet」の入手画面の画像">
            <a:extLst>
              <a:ext uri="{FF2B5EF4-FFF2-40B4-BE49-F238E27FC236}">
                <a16:creationId xmlns:a16="http://schemas.microsoft.com/office/drawing/2014/main" id="{A4D3E121-01BC-4FEB-A876-DF35B56DD5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8683"/>
          <a:stretch/>
        </p:blipFill>
        <p:spPr>
          <a:xfrm>
            <a:off x="6917151" y="4160291"/>
            <a:ext cx="1620000" cy="1448505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3" name="図 62" descr="検索画面の画像">
            <a:extLst>
              <a:ext uri="{FF2B5EF4-FFF2-40B4-BE49-F238E27FC236}">
                <a16:creationId xmlns:a16="http://schemas.microsoft.com/office/drawing/2014/main" id="{21C4437C-1995-495D-AAB6-E0EB998F3A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668"/>
          <a:stretch/>
        </p:blipFill>
        <p:spPr>
          <a:xfrm>
            <a:off x="6913470" y="2001498"/>
            <a:ext cx="1620000" cy="1842263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5-A</a:t>
            </a:r>
            <a:endParaRPr lang="en-US" sz="3600" dirty="0"/>
          </a:p>
        </p:txBody>
      </p:sp>
      <p:pic>
        <p:nvPicPr>
          <p:cNvPr id="58" name="図 57" descr="検索アイコンがある画面の画像">
            <a:extLst>
              <a:ext uri="{FF2B5EF4-FFF2-40B4-BE49-F238E27FC236}">
                <a16:creationId xmlns:a16="http://schemas.microsoft.com/office/drawing/2014/main" id="{90560ECD-F1FC-47E4-986B-5A52EFA58DB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0897" y="1996373"/>
            <a:ext cx="1620000" cy="3404032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9" name="object 5" descr="スマートフォンのホーム画面の画像">
            <a:extLst>
              <a:ext uri="{FF2B5EF4-FFF2-40B4-BE49-F238E27FC236}">
                <a16:creationId xmlns:a16="http://schemas.microsoft.com/office/drawing/2014/main" id="{4DDF22FC-87BF-4CF6-AF59-BF349618F935}"/>
              </a:ext>
            </a:extLst>
          </p:cNvPr>
          <p:cNvSpPr>
            <a:spLocks noChangeAspect="1"/>
          </p:cNvSpPr>
          <p:nvPr/>
        </p:nvSpPr>
        <p:spPr>
          <a:xfrm>
            <a:off x="2947771" y="2002123"/>
            <a:ext cx="1620000" cy="2873822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0" name="図 39" descr="検索画面に「Google Meet」と入力するときの画面の画像">
            <a:extLst>
              <a:ext uri="{FF2B5EF4-FFF2-40B4-BE49-F238E27FC236}">
                <a16:creationId xmlns:a16="http://schemas.microsoft.com/office/drawing/2014/main" id="{25862E4A-25EE-ED40-8157-D7962709AFA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51265"/>
          <a:stretch/>
        </p:blipFill>
        <p:spPr>
          <a:xfrm>
            <a:off x="7421142" y="2681103"/>
            <a:ext cx="1260000" cy="1270318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8" name="タイトル 1"/>
          <p:cNvSpPr>
            <a:spLocks noGrp="1"/>
          </p:cNvSpPr>
          <p:nvPr>
            <p:ph type="ctrTitle"/>
          </p:nvPr>
        </p:nvSpPr>
        <p:spPr>
          <a:xfrm>
            <a:off x="1767718" y="348820"/>
            <a:ext cx="7200000" cy="720000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Google Meet </a:t>
            </a:r>
            <a:r>
              <a:rPr lang="ja-JP" altLang="en-US" dirty="0"/>
              <a:t>アプリのインストール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790690" y="914906"/>
            <a:ext cx="247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iPhone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の場合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58BCECCC-C534-4010-94A3-588EB410AFF0}"/>
              </a:ext>
            </a:extLst>
          </p:cNvPr>
          <p:cNvSpPr txBox="1"/>
          <p:nvPr/>
        </p:nvSpPr>
        <p:spPr>
          <a:xfrm>
            <a:off x="494733" y="1442792"/>
            <a:ext cx="29160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App Store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タップ</a:t>
            </a:r>
          </a:p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検索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</a:p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ゲーム</a:t>
            </a:r>
            <a:r>
              <a:rPr lang="ja-JP" altLang="en-US" sz="2000" b="1" spc="-500" dirty="0">
                <a:latin typeface="Meiryo" charset="-128"/>
                <a:ea typeface="Meiryo" charset="-128"/>
                <a:cs typeface="Meiryo" charset="-128"/>
              </a:rPr>
              <a:t>、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App</a:t>
            </a:r>
            <a:r>
              <a:rPr lang="ja-JP" altLang="en-US" sz="2000" b="1" spc="-500" dirty="0">
                <a:latin typeface="Meiryo" charset="-128"/>
                <a:ea typeface="Meiryo" charset="-128"/>
                <a:cs typeface="Meiryo" charset="-128"/>
              </a:rPr>
              <a:t> 、</a:t>
            </a:r>
            <a:endParaRPr lang="en-US" altLang="ja-JP" sz="2000" b="1" spc="-500" dirty="0"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ストーリーなど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タップ</a:t>
            </a:r>
          </a:p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google meet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と検索</a:t>
            </a:r>
          </a:p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❺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入手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</a:p>
          <a:p>
            <a:pPr indent="-417600"/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6954E67-5908-4FB3-8BB3-425C802C18B0}"/>
              </a:ext>
            </a:extLst>
          </p:cNvPr>
          <p:cNvSpPr txBox="1"/>
          <p:nvPr/>
        </p:nvSpPr>
        <p:spPr>
          <a:xfrm>
            <a:off x="4636280" y="5766865"/>
            <a:ext cx="388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/>
            <a:r>
              <a:rPr kumimoji="1"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※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WEB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サイトへ接続するため</a:t>
            </a:r>
            <a:endParaRPr kumimoji="1" lang="en-US" altLang="ja-JP" sz="1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182563" indent="-182563"/>
            <a:r>
              <a:rPr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別途通信料がかかることがあります。</a:t>
            </a:r>
          </a:p>
        </p:txBody>
      </p:sp>
      <p:cxnSp>
        <p:nvCxnSpPr>
          <p:cNvPr id="44" name="カギ線コネクタ 34">
            <a:extLst>
              <a:ext uri="{FF2B5EF4-FFF2-40B4-BE49-F238E27FC236}">
                <a16:creationId xmlns:a16="http://schemas.microsoft.com/office/drawing/2014/main" id="{098980AD-50DA-4DCF-837A-5732E0F27160}"/>
              </a:ext>
            </a:extLst>
          </p:cNvPr>
          <p:cNvCxnSpPr>
            <a:cxnSpLocks/>
          </p:cNvCxnSpPr>
          <p:nvPr/>
        </p:nvCxnSpPr>
        <p:spPr>
          <a:xfrm>
            <a:off x="3406074" y="3602553"/>
            <a:ext cx="2808000" cy="1656000"/>
          </a:xfrm>
          <a:prstGeom prst="bentConnector3">
            <a:avLst>
              <a:gd name="adj1" fmla="val 47356"/>
            </a:avLst>
          </a:prstGeom>
          <a:ln w="28575">
            <a:solidFill>
              <a:srgbClr val="FF0000"/>
            </a:solidFill>
            <a:tailEnd type="triangle"/>
          </a:ln>
          <a:effectLst>
            <a:glow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A0874B2E-630C-45B5-9F2C-80A0ED5E809B}"/>
              </a:ext>
            </a:extLst>
          </p:cNvPr>
          <p:cNvSpPr>
            <a:spLocks noChangeAspect="1"/>
          </p:cNvSpPr>
          <p:nvPr/>
        </p:nvSpPr>
        <p:spPr>
          <a:xfrm>
            <a:off x="2963632" y="3385564"/>
            <a:ext cx="432000" cy="432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50A40EF0-829B-4F1B-9938-AFE09760C4B3}"/>
              </a:ext>
            </a:extLst>
          </p:cNvPr>
          <p:cNvSpPr/>
          <p:nvPr/>
        </p:nvSpPr>
        <p:spPr>
          <a:xfrm>
            <a:off x="6218068" y="5080446"/>
            <a:ext cx="360000" cy="36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9E95BCCE-A1C5-4BF0-8BBC-521F5DCC3E22}"/>
              </a:ext>
            </a:extLst>
          </p:cNvPr>
          <p:cNvSpPr/>
          <p:nvPr/>
        </p:nvSpPr>
        <p:spPr>
          <a:xfrm>
            <a:off x="6941532" y="2226444"/>
            <a:ext cx="1548000" cy="25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8" name="カギ線コネクタ 64">
            <a:extLst>
              <a:ext uri="{FF2B5EF4-FFF2-40B4-BE49-F238E27FC236}">
                <a16:creationId xmlns:a16="http://schemas.microsoft.com/office/drawing/2014/main" id="{7C4E84E0-0F44-4C16-B95F-7B742E6844F9}"/>
              </a:ext>
            </a:extLst>
          </p:cNvPr>
          <p:cNvCxnSpPr>
            <a:cxnSpLocks/>
          </p:cNvCxnSpPr>
          <p:nvPr/>
        </p:nvCxnSpPr>
        <p:spPr>
          <a:xfrm flipV="1">
            <a:off x="6578068" y="2352444"/>
            <a:ext cx="363464" cy="2908002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EBB52266-A040-483E-8431-CC1D00F0EC8A}"/>
              </a:ext>
            </a:extLst>
          </p:cNvPr>
          <p:cNvSpPr/>
          <p:nvPr/>
        </p:nvSpPr>
        <p:spPr>
          <a:xfrm>
            <a:off x="7481308" y="4820501"/>
            <a:ext cx="432000" cy="28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9C08544B-743B-4FCF-8221-08DCD59C653F}"/>
              </a:ext>
            </a:extLst>
          </p:cNvPr>
          <p:cNvSpPr/>
          <p:nvPr/>
        </p:nvSpPr>
        <p:spPr>
          <a:xfrm>
            <a:off x="7430001" y="2784511"/>
            <a:ext cx="900000" cy="28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85952B76-3A64-44D6-9AE4-63F998B45D49}"/>
              </a:ext>
            </a:extLst>
          </p:cNvPr>
          <p:cNvCxnSpPr>
            <a:cxnSpLocks/>
          </p:cNvCxnSpPr>
          <p:nvPr/>
        </p:nvCxnSpPr>
        <p:spPr>
          <a:xfrm>
            <a:off x="7831139" y="2484890"/>
            <a:ext cx="0" cy="288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図形グループ 52"/>
          <p:cNvGrpSpPr/>
          <p:nvPr/>
        </p:nvGrpSpPr>
        <p:grpSpPr>
          <a:xfrm>
            <a:off x="7774905" y="4630693"/>
            <a:ext cx="296586" cy="293005"/>
            <a:chOff x="5878361" y="3995693"/>
            <a:chExt cx="296586" cy="293005"/>
          </a:xfrm>
        </p:grpSpPr>
        <p:sp>
          <p:nvSpPr>
            <p:cNvPr id="54" name="円/楕円 53"/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フリーフォーム 54"/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6" name="図形グループ 55"/>
          <p:cNvGrpSpPr/>
          <p:nvPr/>
        </p:nvGrpSpPr>
        <p:grpSpPr>
          <a:xfrm>
            <a:off x="7285527" y="2928892"/>
            <a:ext cx="296586" cy="293005"/>
            <a:chOff x="5101121" y="3995693"/>
            <a:chExt cx="296586" cy="293005"/>
          </a:xfrm>
        </p:grpSpPr>
        <p:sp>
          <p:nvSpPr>
            <p:cNvPr id="57" name="円/楕円 56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フリーフォーム 63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6" name="図形グループ 65"/>
          <p:cNvGrpSpPr/>
          <p:nvPr/>
        </p:nvGrpSpPr>
        <p:grpSpPr>
          <a:xfrm>
            <a:off x="6069712" y="4884695"/>
            <a:ext cx="296586" cy="293005"/>
            <a:chOff x="3546641" y="3995693"/>
            <a:chExt cx="296586" cy="293005"/>
          </a:xfrm>
        </p:grpSpPr>
        <p:sp>
          <p:nvSpPr>
            <p:cNvPr id="86" name="円/楕円 85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フリーフォーム 88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0" name="図形グループ 89"/>
          <p:cNvGrpSpPr/>
          <p:nvPr/>
        </p:nvGrpSpPr>
        <p:grpSpPr>
          <a:xfrm>
            <a:off x="2829681" y="3242157"/>
            <a:ext cx="296587" cy="293005"/>
            <a:chOff x="2897417" y="3995693"/>
            <a:chExt cx="296587" cy="293005"/>
          </a:xfrm>
        </p:grpSpPr>
        <p:sp>
          <p:nvSpPr>
            <p:cNvPr id="91" name="円/楕円 90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テキスト ボックス 91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cxnSp>
        <p:nvCxnSpPr>
          <p:cNvPr id="93" name="カギ線コネクタ 64">
            <a:extLst>
              <a:ext uri="{FF2B5EF4-FFF2-40B4-BE49-F238E27FC236}">
                <a16:creationId xmlns:a16="http://schemas.microsoft.com/office/drawing/2014/main" id="{3F40732E-4F89-4A58-BEC0-E76497ED60B5}"/>
              </a:ext>
            </a:extLst>
          </p:cNvPr>
          <p:cNvCxnSpPr>
            <a:cxnSpLocks/>
          </p:cNvCxnSpPr>
          <p:nvPr/>
        </p:nvCxnSpPr>
        <p:spPr>
          <a:xfrm rot="5400000">
            <a:off x="6862893" y="3860681"/>
            <a:ext cx="1764000" cy="180000"/>
          </a:xfrm>
          <a:prstGeom prst="bentConnector3">
            <a:avLst>
              <a:gd name="adj1" fmla="val 5624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図形グループ 93"/>
          <p:cNvGrpSpPr/>
          <p:nvPr/>
        </p:nvGrpSpPr>
        <p:grpSpPr>
          <a:xfrm>
            <a:off x="6797843" y="2006020"/>
            <a:ext cx="296586" cy="293005"/>
            <a:chOff x="4232441" y="3995693"/>
            <a:chExt cx="296586" cy="293005"/>
          </a:xfrm>
        </p:grpSpPr>
        <p:sp>
          <p:nvSpPr>
            <p:cNvPr id="95" name="円/楕円 94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フリーフォーム 95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26252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255637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94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図 30" descr="「Google Meet」のアイコンがあるスマートフォンのホーム画面の画像">
            <a:extLst>
              <a:ext uri="{FF2B5EF4-FFF2-40B4-BE49-F238E27FC236}">
                <a16:creationId xmlns:a16="http://schemas.microsoft.com/office/drawing/2014/main" id="{56A00C53-3420-E449-8977-714EBD6B20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9628" y="2359647"/>
            <a:ext cx="1620000" cy="3506625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E09DEBF-A271-405D-AAEC-9795E6BDCC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2867" y="2936606"/>
            <a:ext cx="404786" cy="18015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利用登録のしかた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5-B</a:t>
            </a:r>
            <a:endParaRPr lang="en-US" sz="3600" dirty="0"/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030BA3F9-70E8-419A-B786-8841892184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271" y="1425265"/>
            <a:ext cx="8280000" cy="360000"/>
          </a:xfrm>
        </p:spPr>
        <p:txBody>
          <a:bodyPr>
            <a:noAutofit/>
          </a:bodyPr>
          <a:lstStyle/>
          <a:p>
            <a:r>
              <a:rPr lang="ja-JP" altLang="en-US" dirty="0"/>
              <a:t>利用登録を行います。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94BDD9E-9287-45F5-A7B8-16EA931B91BD}"/>
              </a:ext>
            </a:extLst>
          </p:cNvPr>
          <p:cNvSpPr txBox="1"/>
          <p:nvPr/>
        </p:nvSpPr>
        <p:spPr>
          <a:xfrm>
            <a:off x="498108" y="1804387"/>
            <a:ext cx="335881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ホーム画面から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Google Meet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の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アイコンをタップ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ホーム画面の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ログイン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続ける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FBB6F33-B3EB-2A45-8F71-574451791D82}"/>
              </a:ext>
            </a:extLst>
          </p:cNvPr>
          <p:cNvGrpSpPr/>
          <p:nvPr/>
        </p:nvGrpSpPr>
        <p:grpSpPr>
          <a:xfrm>
            <a:off x="7107898" y="2425483"/>
            <a:ext cx="354460" cy="478214"/>
            <a:chOff x="5611229" y="3748451"/>
            <a:chExt cx="354460" cy="478214"/>
          </a:xfrm>
        </p:grpSpPr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FEBA5AB7-A7EB-384A-8FF5-9311557D68EA}"/>
                </a:ext>
              </a:extLst>
            </p:cNvPr>
            <p:cNvSpPr/>
            <p:nvPr/>
          </p:nvSpPr>
          <p:spPr>
            <a:xfrm>
              <a:off x="5611229" y="3748451"/>
              <a:ext cx="30576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pPr algn="ctr"/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6375B241-C353-9C46-BBD4-00DE93CE0940}"/>
                </a:ext>
              </a:extLst>
            </p:cNvPr>
            <p:cNvSpPr/>
            <p:nvPr/>
          </p:nvSpPr>
          <p:spPr>
            <a:xfrm>
              <a:off x="5659921" y="3765000"/>
              <a:ext cx="30576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850F7DBF-CD86-1A4C-8A9E-F449B12338FF}"/>
              </a:ext>
            </a:extLst>
          </p:cNvPr>
          <p:cNvGrpSpPr/>
          <p:nvPr/>
        </p:nvGrpSpPr>
        <p:grpSpPr>
          <a:xfrm>
            <a:off x="5467394" y="2450168"/>
            <a:ext cx="492444" cy="461665"/>
            <a:chOff x="5124548" y="4825443"/>
            <a:chExt cx="492444" cy="461665"/>
          </a:xfrm>
        </p:grpSpPr>
        <p:sp>
          <p:nvSpPr>
            <p:cNvPr id="20" name="円/楕円 19">
              <a:extLst>
                <a:ext uri="{FF2B5EF4-FFF2-40B4-BE49-F238E27FC236}">
                  <a16:creationId xmlns:a16="http://schemas.microsoft.com/office/drawing/2014/main" id="{B7D7C689-D8A2-4748-9352-12D82B173D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74191" y="4890185"/>
              <a:ext cx="193159" cy="1931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 sz="2000"/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F7DA982E-2AD6-ED4B-A72B-CABA3FC5738D}"/>
                </a:ext>
              </a:extLst>
            </p:cNvPr>
            <p:cNvSpPr/>
            <p:nvPr/>
          </p:nvSpPr>
          <p:spPr>
            <a:xfrm>
              <a:off x="5124548" y="4825443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40A2B353-38CF-5144-BBF4-D7BC3974B165}"/>
              </a:ext>
            </a:extLst>
          </p:cNvPr>
          <p:cNvGrpSpPr/>
          <p:nvPr/>
        </p:nvGrpSpPr>
        <p:grpSpPr>
          <a:xfrm>
            <a:off x="3996137" y="2444314"/>
            <a:ext cx="270000" cy="461665"/>
            <a:chOff x="5588889" y="3598762"/>
            <a:chExt cx="270000" cy="383206"/>
          </a:xfrm>
        </p:grpSpPr>
        <p:sp>
          <p:nvSpPr>
            <p:cNvPr id="23" name="円/楕円 22">
              <a:extLst>
                <a:ext uri="{FF2B5EF4-FFF2-40B4-BE49-F238E27FC236}">
                  <a16:creationId xmlns:a16="http://schemas.microsoft.com/office/drawing/2014/main" id="{68681E2A-361A-3C4F-AB6C-41DC0DA4C4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19369" y="3673581"/>
              <a:ext cx="202311" cy="2023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/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85A4BD24-30E3-E24F-8F0D-131934F759D5}"/>
                </a:ext>
              </a:extLst>
            </p:cNvPr>
            <p:cNvSpPr/>
            <p:nvPr/>
          </p:nvSpPr>
          <p:spPr>
            <a:xfrm flipH="1">
              <a:off x="5588889" y="3598762"/>
              <a:ext cx="270000" cy="3832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E666D04A-5A97-524C-B423-197E5182210B}"/>
              </a:ext>
            </a:extLst>
          </p:cNvPr>
          <p:cNvSpPr/>
          <p:nvPr/>
        </p:nvSpPr>
        <p:spPr>
          <a:xfrm>
            <a:off x="3407551" y="2613772"/>
            <a:ext cx="360000" cy="468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pic>
        <p:nvPicPr>
          <p:cNvPr id="9" name="図 8" descr="「Google Meet」のログイン画面の画像">
            <a:extLst>
              <a:ext uri="{FF2B5EF4-FFF2-40B4-BE49-F238E27FC236}">
                <a16:creationId xmlns:a16="http://schemas.microsoft.com/office/drawing/2014/main" id="{47484DF4-CC80-4146-9993-CB989FF54E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8115" y="2359647"/>
            <a:ext cx="1620000" cy="3506626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9" name="図 38" descr="「Google Meet」のサインインの画面の画像">
            <a:extLst>
              <a:ext uri="{FF2B5EF4-FFF2-40B4-BE49-F238E27FC236}">
                <a16:creationId xmlns:a16="http://schemas.microsoft.com/office/drawing/2014/main" id="{D3B6E956-399E-4E47-A052-FA32CA27CC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1863" y="2359647"/>
            <a:ext cx="1620000" cy="3506623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DF12E95D-AB36-EA49-AFAC-9905BF79C7A0}"/>
              </a:ext>
            </a:extLst>
          </p:cNvPr>
          <p:cNvSpPr/>
          <p:nvPr/>
        </p:nvSpPr>
        <p:spPr>
          <a:xfrm>
            <a:off x="5345292" y="5367257"/>
            <a:ext cx="792000" cy="36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F7A194CD-71E5-E84C-84BE-12291D9F5885}"/>
              </a:ext>
            </a:extLst>
          </p:cNvPr>
          <p:cNvSpPr/>
          <p:nvPr/>
        </p:nvSpPr>
        <p:spPr>
          <a:xfrm>
            <a:off x="7797802" y="4629151"/>
            <a:ext cx="576000" cy="32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A843091-4419-4E74-8148-BF47184FFB0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6821"/>
          <a:stretch/>
        </p:blipFill>
        <p:spPr>
          <a:xfrm>
            <a:off x="3451558" y="2667592"/>
            <a:ext cx="279404" cy="299446"/>
          </a:xfrm>
          <a:prstGeom prst="rect">
            <a:avLst/>
          </a:prstGeom>
        </p:spPr>
      </p:pic>
      <p:grpSp>
        <p:nvGrpSpPr>
          <p:cNvPr id="25" name="図形グループ 24"/>
          <p:cNvGrpSpPr/>
          <p:nvPr/>
        </p:nvGrpSpPr>
        <p:grpSpPr>
          <a:xfrm>
            <a:off x="6772446" y="2209225"/>
            <a:ext cx="296586" cy="293005"/>
            <a:chOff x="4232441" y="3995693"/>
            <a:chExt cx="296586" cy="293005"/>
          </a:xfrm>
        </p:grpSpPr>
        <p:sp>
          <p:nvSpPr>
            <p:cNvPr id="26" name="円/楕円 25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フリーフォーム 26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8" name="図形グループ 27"/>
          <p:cNvGrpSpPr/>
          <p:nvPr/>
        </p:nvGrpSpPr>
        <p:grpSpPr>
          <a:xfrm>
            <a:off x="4791243" y="2209225"/>
            <a:ext cx="296586" cy="293005"/>
            <a:chOff x="3546641" y="3995693"/>
            <a:chExt cx="296586" cy="293005"/>
          </a:xfrm>
        </p:grpSpPr>
        <p:sp>
          <p:nvSpPr>
            <p:cNvPr id="29" name="円/楕円 28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フリーフォーム 29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3" name="図形グループ 32"/>
          <p:cNvGrpSpPr/>
          <p:nvPr/>
        </p:nvGrpSpPr>
        <p:grpSpPr>
          <a:xfrm>
            <a:off x="2812747" y="2209225"/>
            <a:ext cx="296587" cy="293005"/>
            <a:chOff x="2897417" y="3995693"/>
            <a:chExt cx="296587" cy="293005"/>
          </a:xfrm>
        </p:grpSpPr>
        <p:sp>
          <p:nvSpPr>
            <p:cNvPr id="34" name="円/楕円 33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78820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20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利用登録のしかた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5-B</a:t>
            </a:r>
            <a:endParaRPr lang="en-US" sz="3600" dirty="0"/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030BA3F9-70E8-419A-B786-8841892184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509" y="1453133"/>
            <a:ext cx="8280000" cy="720000"/>
          </a:xfrm>
        </p:spPr>
        <p:txBody>
          <a:bodyPr>
            <a:noAutofit/>
          </a:bodyPr>
          <a:lstStyle/>
          <a:p>
            <a:pPr>
              <a:lnSpc>
                <a:spcPct val="75000"/>
              </a:lnSpc>
            </a:pPr>
            <a:r>
              <a:rPr lang="en-US" altLang="ja-JP" dirty="0"/>
              <a:t>Google</a:t>
            </a:r>
            <a:r>
              <a:rPr lang="ja-JP" altLang="en-US" dirty="0"/>
              <a:t>アカウントを</a:t>
            </a:r>
            <a:endParaRPr lang="en-US" altLang="ja-JP" dirty="0"/>
          </a:p>
          <a:p>
            <a:pPr>
              <a:lnSpc>
                <a:spcPct val="75000"/>
              </a:lnSpc>
            </a:pPr>
            <a:r>
              <a:rPr lang="ja-JP" altLang="en-US" dirty="0"/>
              <a:t>取得します。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94BDD9E-9287-45F5-A7B8-16EA931B91BD}"/>
              </a:ext>
            </a:extLst>
          </p:cNvPr>
          <p:cNvSpPr txBox="1"/>
          <p:nvPr/>
        </p:nvSpPr>
        <p:spPr>
          <a:xfrm>
            <a:off x="498108" y="2190243"/>
            <a:ext cx="335881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8950" indent="-488950"/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r>
              <a:rPr lang="ja-JP" altLang="en-US" sz="2800" b="1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アカウントを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488950" indent="-488950"/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作成</a:t>
            </a:r>
            <a:r>
              <a:rPr lang="en-US" altLang="ja-JP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488950" indent="-488950"/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❺</a:t>
            </a:r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自分用</a:t>
            </a:r>
            <a:r>
              <a:rPr lang="en-US" altLang="ja-JP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488950" indent="-488950"/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❻</a:t>
            </a:r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名前を入力し、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488950" indent="-488950"/>
            <a:r>
              <a:rPr lang="en-US" altLang="ja-JP" b="1" kern="100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次へ</a:t>
            </a:r>
            <a:r>
              <a:rPr lang="en-US" altLang="ja-JP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488950" indent="-488950"/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❼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 生年月日と性別を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488950" indent="-488950"/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入力し、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次へ</a:t>
            </a:r>
            <a:r>
              <a:rPr lang="en-US" altLang="ja-JP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488950" indent="-488950"/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❽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メールアドレスを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488950" indent="-488950"/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入力し、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次へ</a:t>
            </a:r>
            <a:r>
              <a:rPr lang="en-US" altLang="ja-JP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488950" indent="-488950"/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❾</a:t>
            </a:r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パスワードを入力し、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次へ</a:t>
            </a:r>
            <a:r>
              <a:rPr lang="en-US" altLang="ja-JP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488950" indent="-488950"/>
            <a:endParaRPr lang="ja-JP" altLang="en-US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C8058D6-D17F-C24C-B1DA-2CE73B8A1465}"/>
              </a:ext>
            </a:extLst>
          </p:cNvPr>
          <p:cNvSpPr txBox="1"/>
          <p:nvPr/>
        </p:nvSpPr>
        <p:spPr>
          <a:xfrm>
            <a:off x="5200645" y="510183"/>
            <a:ext cx="3767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9600" indent="-489600"/>
            <a:r>
              <a:rPr lang="ja-JP" altLang="en-US" sz="1200" b="1" dirty="0">
                <a:latin typeface="Meiryo" charset="-128"/>
                <a:ea typeface="Meiryo" charset="-128"/>
                <a:cs typeface="Meiryo" charset="-128"/>
              </a:rPr>
              <a:t>以下は、</a:t>
            </a:r>
            <a:r>
              <a:rPr lang="en-US" altLang="ja-JP" sz="1200" b="1" dirty="0">
                <a:latin typeface="Meiryo" charset="-128"/>
                <a:ea typeface="Meiryo" charset="-128"/>
                <a:cs typeface="Meiryo" charset="-128"/>
              </a:rPr>
              <a:t>Google</a:t>
            </a:r>
            <a:r>
              <a:rPr lang="ja-JP" altLang="en-US" sz="1200" b="1" dirty="0">
                <a:latin typeface="Meiryo" charset="-128"/>
                <a:ea typeface="Meiryo" charset="-128"/>
                <a:cs typeface="Meiryo" charset="-128"/>
              </a:rPr>
              <a:t>アカウントを新規で</a:t>
            </a:r>
            <a:endParaRPr lang="en-US" altLang="ja-JP" sz="1200" b="1" dirty="0">
              <a:latin typeface="Meiryo" charset="-128"/>
              <a:ea typeface="Meiryo" charset="-128"/>
              <a:cs typeface="Meiryo" charset="-128"/>
            </a:endParaRPr>
          </a:p>
          <a:p>
            <a:pPr marL="489600" indent="-489600"/>
            <a:r>
              <a:rPr lang="ja-JP" altLang="en-US" sz="1200" b="1" dirty="0">
                <a:latin typeface="Meiryo" charset="-128"/>
                <a:ea typeface="Meiryo" charset="-128"/>
                <a:cs typeface="Meiryo" charset="-128"/>
              </a:rPr>
              <a:t>取得する手順となります。既にアカウントを</a:t>
            </a:r>
            <a:endParaRPr lang="en-US" altLang="ja-JP" sz="1200" b="1" dirty="0">
              <a:latin typeface="Meiryo" charset="-128"/>
              <a:ea typeface="Meiryo" charset="-128"/>
              <a:cs typeface="Meiryo" charset="-128"/>
            </a:endParaRPr>
          </a:p>
          <a:p>
            <a:pPr marL="489600" indent="-489600"/>
            <a:r>
              <a:rPr lang="ja-JP" altLang="en-US" sz="1200" b="1" dirty="0">
                <a:latin typeface="Meiryo" charset="-128"/>
                <a:ea typeface="Meiryo" charset="-128"/>
                <a:cs typeface="Meiryo" charset="-128"/>
              </a:rPr>
              <a:t>取得している場合は、</a:t>
            </a:r>
            <a:r>
              <a:rPr lang="en-US" altLang="ja-JP" sz="1200" b="1" dirty="0">
                <a:latin typeface="Meiryo" charset="-128"/>
                <a:ea typeface="Meiryo" charset="-128"/>
                <a:cs typeface="Meiryo" charset="-128"/>
              </a:rPr>
              <a:t>p.44</a:t>
            </a:r>
            <a:r>
              <a:rPr lang="ja-JP" altLang="en-US" sz="1200" b="1" dirty="0">
                <a:latin typeface="Meiryo" charset="-128"/>
                <a:ea typeface="Meiryo" charset="-128"/>
                <a:cs typeface="Meiryo" charset="-128"/>
              </a:rPr>
              <a:t>の手順からになります。</a:t>
            </a:r>
            <a:endParaRPr lang="en-US" altLang="ja-JP" sz="12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20" name="図 19" descr="Googleアカウント作成のログイン画面">
            <a:extLst>
              <a:ext uri="{FF2B5EF4-FFF2-40B4-BE49-F238E27FC236}">
                <a16:creationId xmlns:a16="http://schemas.microsoft.com/office/drawing/2014/main" id="{D04D98BB-653E-804F-87D0-D361F23881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3662" y="1452905"/>
            <a:ext cx="1080000" cy="23377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図 20" descr="Googleアカウント作成のログイン画面">
            <a:extLst>
              <a:ext uri="{FF2B5EF4-FFF2-40B4-BE49-F238E27FC236}">
                <a16:creationId xmlns:a16="http://schemas.microsoft.com/office/drawing/2014/main" id="{B7C3640F-A176-2646-A03E-C18346CD00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9015" y="1452905"/>
            <a:ext cx="1080000" cy="23377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図 21" descr="Googleアカウント作成で誕生日を入力する画面の画像">
            <a:extLst>
              <a:ext uri="{FF2B5EF4-FFF2-40B4-BE49-F238E27FC236}">
                <a16:creationId xmlns:a16="http://schemas.microsoft.com/office/drawing/2014/main" id="{2CD0E7BD-AF93-F44D-A8DB-35CF329D6B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0647" y="1452905"/>
            <a:ext cx="1080000" cy="23377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図 22" descr="Googleアカウント作成のログイン画面">
            <a:extLst>
              <a:ext uri="{FF2B5EF4-FFF2-40B4-BE49-F238E27FC236}">
                <a16:creationId xmlns:a16="http://schemas.microsoft.com/office/drawing/2014/main" id="{0259884C-7BEA-6849-8356-A7AA4C3035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3662" y="3924486"/>
            <a:ext cx="1080000" cy="23377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図 8" descr="Googleアカウント作成でGmailのアドレスを選択する画面の画像">
            <a:extLst>
              <a:ext uri="{FF2B5EF4-FFF2-40B4-BE49-F238E27FC236}">
                <a16:creationId xmlns:a16="http://schemas.microsoft.com/office/drawing/2014/main" id="{19047663-AAF1-4947-8922-7C0944658F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9015" y="3924486"/>
            <a:ext cx="1080000" cy="23377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図 23" descr="Googleアカウント作成でパスワードを作成する下マンの画像">
            <a:extLst>
              <a:ext uri="{FF2B5EF4-FFF2-40B4-BE49-F238E27FC236}">
                <a16:creationId xmlns:a16="http://schemas.microsoft.com/office/drawing/2014/main" id="{D0ACDFF6-4B35-8940-8BF3-2CB48E59EB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2358" y="3924486"/>
            <a:ext cx="1080000" cy="2337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01180928-9D1A-F44C-AC2B-C1C616E540E0}"/>
              </a:ext>
            </a:extLst>
          </p:cNvPr>
          <p:cNvSpPr/>
          <p:nvPr/>
        </p:nvSpPr>
        <p:spPr>
          <a:xfrm>
            <a:off x="3881740" y="2916663"/>
            <a:ext cx="504000" cy="216000"/>
          </a:xfrm>
          <a:prstGeom prst="rect">
            <a:avLst/>
          </a:prstGeom>
          <a:noFill/>
          <a:ln w="19050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FE34223C-F9D3-D24D-B99B-29F5B6B136CE}"/>
              </a:ext>
            </a:extLst>
          </p:cNvPr>
          <p:cNvSpPr/>
          <p:nvPr/>
        </p:nvSpPr>
        <p:spPr>
          <a:xfrm>
            <a:off x="5492285" y="2595262"/>
            <a:ext cx="324000" cy="180000"/>
          </a:xfrm>
          <a:prstGeom prst="rect">
            <a:avLst/>
          </a:prstGeom>
          <a:noFill/>
          <a:ln w="19050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C6A3D832-2436-274A-9309-D795CDA7757D}"/>
              </a:ext>
            </a:extLst>
          </p:cNvPr>
          <p:cNvSpPr/>
          <p:nvPr/>
        </p:nvSpPr>
        <p:spPr>
          <a:xfrm>
            <a:off x="7795766" y="2896276"/>
            <a:ext cx="360000" cy="204157"/>
          </a:xfrm>
          <a:prstGeom prst="rect">
            <a:avLst/>
          </a:prstGeom>
          <a:noFill/>
          <a:ln w="19050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7C64BD1D-BCC3-4C59-8A4B-C0F20A1EE33A}"/>
              </a:ext>
            </a:extLst>
          </p:cNvPr>
          <p:cNvSpPr/>
          <p:nvPr/>
        </p:nvSpPr>
        <p:spPr>
          <a:xfrm>
            <a:off x="7117951" y="2311481"/>
            <a:ext cx="1044000" cy="540000"/>
          </a:xfrm>
          <a:prstGeom prst="rect">
            <a:avLst/>
          </a:prstGeom>
          <a:noFill/>
          <a:ln w="19050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C6A3D832-2436-274A-9309-D795CDA7757D}"/>
              </a:ext>
            </a:extLst>
          </p:cNvPr>
          <p:cNvSpPr/>
          <p:nvPr/>
        </p:nvSpPr>
        <p:spPr>
          <a:xfrm>
            <a:off x="4544558" y="5334685"/>
            <a:ext cx="360000" cy="204157"/>
          </a:xfrm>
          <a:prstGeom prst="rect">
            <a:avLst/>
          </a:prstGeom>
          <a:noFill/>
          <a:ln w="19050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7C64BD1D-BCC3-4C59-8A4B-C0F20A1EE33A}"/>
              </a:ext>
            </a:extLst>
          </p:cNvPr>
          <p:cNvSpPr/>
          <p:nvPr/>
        </p:nvSpPr>
        <p:spPr>
          <a:xfrm>
            <a:off x="3866743" y="4792225"/>
            <a:ext cx="1044000" cy="504000"/>
          </a:xfrm>
          <a:prstGeom prst="rect">
            <a:avLst/>
          </a:prstGeom>
          <a:noFill/>
          <a:ln w="19050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C6A3D832-2436-274A-9309-D795CDA7757D}"/>
              </a:ext>
            </a:extLst>
          </p:cNvPr>
          <p:cNvSpPr/>
          <p:nvPr/>
        </p:nvSpPr>
        <p:spPr>
          <a:xfrm>
            <a:off x="6161698" y="5851150"/>
            <a:ext cx="360000" cy="204157"/>
          </a:xfrm>
          <a:prstGeom prst="rect">
            <a:avLst/>
          </a:prstGeom>
          <a:noFill/>
          <a:ln w="19050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7C64BD1D-BCC3-4C59-8A4B-C0F20A1EE33A}"/>
              </a:ext>
            </a:extLst>
          </p:cNvPr>
          <p:cNvSpPr/>
          <p:nvPr/>
        </p:nvSpPr>
        <p:spPr>
          <a:xfrm>
            <a:off x="5483883" y="5240954"/>
            <a:ext cx="1044000" cy="468000"/>
          </a:xfrm>
          <a:prstGeom prst="rect">
            <a:avLst/>
          </a:prstGeom>
          <a:noFill/>
          <a:ln w="19050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C6A3D832-2436-274A-9309-D795CDA7757D}"/>
              </a:ext>
            </a:extLst>
          </p:cNvPr>
          <p:cNvSpPr/>
          <p:nvPr/>
        </p:nvSpPr>
        <p:spPr>
          <a:xfrm>
            <a:off x="7795761" y="5343151"/>
            <a:ext cx="360000" cy="204157"/>
          </a:xfrm>
          <a:prstGeom prst="rect">
            <a:avLst/>
          </a:prstGeom>
          <a:noFill/>
          <a:ln w="19050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7C64BD1D-BCC3-4C59-8A4B-C0F20A1EE33A}"/>
              </a:ext>
            </a:extLst>
          </p:cNvPr>
          <p:cNvSpPr/>
          <p:nvPr/>
        </p:nvSpPr>
        <p:spPr>
          <a:xfrm>
            <a:off x="7117946" y="4893823"/>
            <a:ext cx="1044000" cy="252000"/>
          </a:xfrm>
          <a:prstGeom prst="rect">
            <a:avLst/>
          </a:prstGeom>
          <a:noFill/>
          <a:ln w="19050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grpSp>
        <p:nvGrpSpPr>
          <p:cNvPr id="53" name="図形グループ 52"/>
          <p:cNvGrpSpPr/>
          <p:nvPr/>
        </p:nvGrpSpPr>
        <p:grpSpPr>
          <a:xfrm>
            <a:off x="6976993" y="4656084"/>
            <a:ext cx="296586" cy="293005"/>
            <a:chOff x="8822729" y="3995693"/>
            <a:chExt cx="296586" cy="293005"/>
          </a:xfrm>
        </p:grpSpPr>
        <p:sp>
          <p:nvSpPr>
            <p:cNvPr id="54" name="円/楕円 53"/>
            <p:cNvSpPr/>
            <p:nvPr/>
          </p:nvSpPr>
          <p:spPr>
            <a:xfrm>
              <a:off x="8823960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フリーフォーム 54"/>
            <p:cNvSpPr/>
            <p:nvPr/>
          </p:nvSpPr>
          <p:spPr>
            <a:xfrm>
              <a:off x="8822729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316" y="82367"/>
                  </a:moveTo>
                  <a:cubicBezTo>
                    <a:pt x="166633" y="82367"/>
                    <a:pt x="176291" y="99350"/>
                    <a:pt x="176291" y="133317"/>
                  </a:cubicBezTo>
                  <a:cubicBezTo>
                    <a:pt x="176291" y="133860"/>
                    <a:pt x="176237" y="134782"/>
                    <a:pt x="176128" y="136085"/>
                  </a:cubicBezTo>
                  <a:cubicBezTo>
                    <a:pt x="176020" y="137387"/>
                    <a:pt x="175966" y="138472"/>
                    <a:pt x="175966" y="139340"/>
                  </a:cubicBezTo>
                  <a:cubicBezTo>
                    <a:pt x="166741" y="143790"/>
                    <a:pt x="157734" y="146014"/>
                    <a:pt x="148944" y="146014"/>
                  </a:cubicBezTo>
                  <a:cubicBezTo>
                    <a:pt x="138418" y="146014"/>
                    <a:pt x="130930" y="143790"/>
                    <a:pt x="126480" y="139340"/>
                  </a:cubicBezTo>
                  <a:cubicBezTo>
                    <a:pt x="121488" y="134457"/>
                    <a:pt x="118992" y="126481"/>
                    <a:pt x="118992" y="115412"/>
                  </a:cubicBezTo>
                  <a:cubicBezTo>
                    <a:pt x="118992" y="105102"/>
                    <a:pt x="121597" y="97017"/>
                    <a:pt x="126806" y="91157"/>
                  </a:cubicBezTo>
                  <a:cubicBezTo>
                    <a:pt x="132015" y="85297"/>
                    <a:pt x="138852" y="82367"/>
                    <a:pt x="147316" y="82367"/>
                  </a:cubicBezTo>
                  <a:close/>
                  <a:moveTo>
                    <a:pt x="147316" y="47369"/>
                  </a:moveTo>
                  <a:cubicBezTo>
                    <a:pt x="128325" y="47369"/>
                    <a:pt x="112156" y="53446"/>
                    <a:pt x="98808" y="65601"/>
                  </a:cubicBezTo>
                  <a:cubicBezTo>
                    <a:pt x="84700" y="78515"/>
                    <a:pt x="77646" y="95118"/>
                    <a:pt x="77646" y="115412"/>
                  </a:cubicBezTo>
                  <a:cubicBezTo>
                    <a:pt x="77646" y="138635"/>
                    <a:pt x="85622" y="155835"/>
                    <a:pt x="101575" y="167013"/>
                  </a:cubicBezTo>
                  <a:cubicBezTo>
                    <a:pt x="112752" y="174826"/>
                    <a:pt x="126643" y="178733"/>
                    <a:pt x="143247" y="178733"/>
                  </a:cubicBezTo>
                  <a:cubicBezTo>
                    <a:pt x="152362" y="178733"/>
                    <a:pt x="162129" y="176292"/>
                    <a:pt x="172547" y="171408"/>
                  </a:cubicBezTo>
                  <a:cubicBezTo>
                    <a:pt x="165276" y="198430"/>
                    <a:pt x="150518" y="211941"/>
                    <a:pt x="128271" y="211941"/>
                  </a:cubicBezTo>
                  <a:cubicBezTo>
                    <a:pt x="116551" y="211941"/>
                    <a:pt x="107218" y="209390"/>
                    <a:pt x="100273" y="204290"/>
                  </a:cubicBezTo>
                  <a:lnTo>
                    <a:pt x="95878" y="204290"/>
                  </a:lnTo>
                  <a:lnTo>
                    <a:pt x="95878" y="241078"/>
                  </a:lnTo>
                  <a:cubicBezTo>
                    <a:pt x="106078" y="244551"/>
                    <a:pt x="115791" y="246287"/>
                    <a:pt x="125015" y="246287"/>
                  </a:cubicBezTo>
                  <a:cubicBezTo>
                    <a:pt x="155075" y="246287"/>
                    <a:pt x="178299" y="236195"/>
                    <a:pt x="194685" y="216010"/>
                  </a:cubicBezTo>
                  <a:cubicBezTo>
                    <a:pt x="210204" y="196693"/>
                    <a:pt x="217963" y="170160"/>
                    <a:pt x="217963" y="136410"/>
                  </a:cubicBezTo>
                  <a:cubicBezTo>
                    <a:pt x="217963" y="104614"/>
                    <a:pt x="210529" y="80793"/>
                    <a:pt x="195662" y="64949"/>
                  </a:cubicBezTo>
                  <a:cubicBezTo>
                    <a:pt x="184702" y="53229"/>
                    <a:pt x="168586" y="47369"/>
                    <a:pt x="147316" y="47369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4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4" y="220975"/>
                    <a:pt x="252961" y="249787"/>
                  </a:cubicBezTo>
                  <a:cubicBezTo>
                    <a:pt x="223877" y="278599"/>
                    <a:pt x="188988" y="293005"/>
                    <a:pt x="148293" y="293005"/>
                  </a:cubicBezTo>
                  <a:cubicBezTo>
                    <a:pt x="107598" y="293005"/>
                    <a:pt x="72708" y="278599"/>
                    <a:pt x="43625" y="249787"/>
                  </a:cubicBezTo>
                  <a:cubicBezTo>
                    <a:pt x="14541" y="220975"/>
                    <a:pt x="0" y="186275"/>
                    <a:pt x="0" y="145689"/>
                  </a:cubicBezTo>
                  <a:cubicBezTo>
                    <a:pt x="0" y="105211"/>
                    <a:pt x="14541" y="70810"/>
                    <a:pt x="43625" y="42486"/>
                  </a:cubicBezTo>
                  <a:cubicBezTo>
                    <a:pt x="72708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6" name="図形グループ 55"/>
          <p:cNvGrpSpPr/>
          <p:nvPr/>
        </p:nvGrpSpPr>
        <p:grpSpPr>
          <a:xfrm>
            <a:off x="5342245" y="5045551"/>
            <a:ext cx="296586" cy="293005"/>
            <a:chOff x="8127785" y="3995693"/>
            <a:chExt cx="296586" cy="293005"/>
          </a:xfrm>
        </p:grpSpPr>
        <p:sp>
          <p:nvSpPr>
            <p:cNvPr id="57" name="円/楕円 56"/>
            <p:cNvSpPr/>
            <p:nvPr/>
          </p:nvSpPr>
          <p:spPr>
            <a:xfrm>
              <a:off x="812901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フリーフォーム 57"/>
            <p:cNvSpPr/>
            <p:nvPr/>
          </p:nvSpPr>
          <p:spPr>
            <a:xfrm>
              <a:off x="812778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34945" y="154642"/>
                  </a:moveTo>
                  <a:lnTo>
                    <a:pt x="158874" y="164409"/>
                  </a:lnTo>
                  <a:cubicBezTo>
                    <a:pt x="170920" y="169292"/>
                    <a:pt x="176943" y="177160"/>
                    <a:pt x="176943" y="188012"/>
                  </a:cubicBezTo>
                  <a:cubicBezTo>
                    <a:pt x="176943" y="195608"/>
                    <a:pt x="174419" y="201631"/>
                    <a:pt x="169373" y="206080"/>
                  </a:cubicBezTo>
                  <a:cubicBezTo>
                    <a:pt x="164327" y="210530"/>
                    <a:pt x="157517" y="212754"/>
                    <a:pt x="148944" y="212754"/>
                  </a:cubicBezTo>
                  <a:cubicBezTo>
                    <a:pt x="140588" y="212754"/>
                    <a:pt x="133670" y="210150"/>
                    <a:pt x="128190" y="204941"/>
                  </a:cubicBezTo>
                  <a:cubicBezTo>
                    <a:pt x="122709" y="199732"/>
                    <a:pt x="119969" y="193004"/>
                    <a:pt x="119969" y="184756"/>
                  </a:cubicBezTo>
                  <a:cubicBezTo>
                    <a:pt x="119969" y="171625"/>
                    <a:pt x="124961" y="161587"/>
                    <a:pt x="134945" y="154642"/>
                  </a:cubicBezTo>
                  <a:close/>
                  <a:moveTo>
                    <a:pt x="148619" y="78298"/>
                  </a:moveTo>
                  <a:cubicBezTo>
                    <a:pt x="156215" y="78298"/>
                    <a:pt x="162292" y="80305"/>
                    <a:pt x="166850" y="84320"/>
                  </a:cubicBezTo>
                  <a:cubicBezTo>
                    <a:pt x="171408" y="88336"/>
                    <a:pt x="173687" y="93219"/>
                    <a:pt x="173687" y="98971"/>
                  </a:cubicBezTo>
                  <a:cubicBezTo>
                    <a:pt x="173687" y="109714"/>
                    <a:pt x="169238" y="118504"/>
                    <a:pt x="160339" y="125341"/>
                  </a:cubicBezTo>
                  <a:lnTo>
                    <a:pt x="137550" y="116388"/>
                  </a:lnTo>
                  <a:cubicBezTo>
                    <a:pt x="128651" y="112916"/>
                    <a:pt x="124202" y="106676"/>
                    <a:pt x="124202" y="97668"/>
                  </a:cubicBezTo>
                  <a:cubicBezTo>
                    <a:pt x="124202" y="91917"/>
                    <a:pt x="126535" y="87250"/>
                    <a:pt x="131201" y="83669"/>
                  </a:cubicBezTo>
                  <a:cubicBezTo>
                    <a:pt x="135868" y="80088"/>
                    <a:pt x="141673" y="78298"/>
                    <a:pt x="148619" y="78298"/>
                  </a:cubicBezTo>
                  <a:close/>
                  <a:moveTo>
                    <a:pt x="148619" y="46718"/>
                  </a:moveTo>
                  <a:cubicBezTo>
                    <a:pt x="129736" y="46718"/>
                    <a:pt x="114191" y="51601"/>
                    <a:pt x="101982" y="61368"/>
                  </a:cubicBezTo>
                  <a:cubicBezTo>
                    <a:pt x="89773" y="71135"/>
                    <a:pt x="83669" y="83669"/>
                    <a:pt x="83669" y="98971"/>
                  </a:cubicBezTo>
                  <a:cubicBezTo>
                    <a:pt x="83669" y="116225"/>
                    <a:pt x="92785" y="128922"/>
                    <a:pt x="111016" y="137061"/>
                  </a:cubicBezTo>
                  <a:lnTo>
                    <a:pt x="111016" y="139340"/>
                  </a:lnTo>
                  <a:cubicBezTo>
                    <a:pt x="102009" y="142921"/>
                    <a:pt x="94413" y="148836"/>
                    <a:pt x="88227" y="157083"/>
                  </a:cubicBezTo>
                  <a:cubicBezTo>
                    <a:pt x="81390" y="166199"/>
                    <a:pt x="77972" y="176292"/>
                    <a:pt x="77972" y="187361"/>
                  </a:cubicBezTo>
                  <a:cubicBezTo>
                    <a:pt x="77972" y="204724"/>
                    <a:pt x="84266" y="218777"/>
                    <a:pt x="96854" y="229521"/>
                  </a:cubicBezTo>
                  <a:cubicBezTo>
                    <a:pt x="109768" y="240698"/>
                    <a:pt x="127023" y="246287"/>
                    <a:pt x="148619" y="246287"/>
                  </a:cubicBezTo>
                  <a:cubicBezTo>
                    <a:pt x="168587" y="246287"/>
                    <a:pt x="185353" y="240590"/>
                    <a:pt x="198918" y="229195"/>
                  </a:cubicBezTo>
                  <a:cubicBezTo>
                    <a:pt x="212483" y="217801"/>
                    <a:pt x="219266" y="203422"/>
                    <a:pt x="219266" y="186058"/>
                  </a:cubicBezTo>
                  <a:cubicBezTo>
                    <a:pt x="219266" y="174772"/>
                    <a:pt x="215793" y="165060"/>
                    <a:pt x="208848" y="156921"/>
                  </a:cubicBezTo>
                  <a:cubicBezTo>
                    <a:pt x="202770" y="149867"/>
                    <a:pt x="194794" y="144766"/>
                    <a:pt x="184919" y="141619"/>
                  </a:cubicBezTo>
                  <a:lnTo>
                    <a:pt x="184919" y="139991"/>
                  </a:lnTo>
                  <a:cubicBezTo>
                    <a:pt x="194035" y="136519"/>
                    <a:pt x="201278" y="130984"/>
                    <a:pt x="206650" y="123388"/>
                  </a:cubicBezTo>
                  <a:cubicBezTo>
                    <a:pt x="212022" y="115791"/>
                    <a:pt x="214708" y="107218"/>
                    <a:pt x="214708" y="97668"/>
                  </a:cubicBezTo>
                  <a:cubicBezTo>
                    <a:pt x="214708" y="82259"/>
                    <a:pt x="208685" y="69914"/>
                    <a:pt x="196639" y="60636"/>
                  </a:cubicBezTo>
                  <a:cubicBezTo>
                    <a:pt x="184593" y="51357"/>
                    <a:pt x="168587" y="46718"/>
                    <a:pt x="148619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4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9" name="図形グループ 58"/>
          <p:cNvGrpSpPr/>
          <p:nvPr/>
        </p:nvGrpSpPr>
        <p:grpSpPr>
          <a:xfrm>
            <a:off x="3723757" y="4647619"/>
            <a:ext cx="296586" cy="293005"/>
            <a:chOff x="7423697" y="3995693"/>
            <a:chExt cx="296586" cy="293005"/>
          </a:xfrm>
        </p:grpSpPr>
        <p:sp>
          <p:nvSpPr>
            <p:cNvPr id="60" name="円/楕円 59"/>
            <p:cNvSpPr/>
            <p:nvPr/>
          </p:nvSpPr>
          <p:spPr>
            <a:xfrm>
              <a:off x="742492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フリーフォーム 60"/>
            <p:cNvSpPr/>
            <p:nvPr/>
          </p:nvSpPr>
          <p:spPr>
            <a:xfrm>
              <a:off x="7423697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83995" y="53718"/>
                  </a:moveTo>
                  <a:lnTo>
                    <a:pt x="83995" y="89692"/>
                  </a:lnTo>
                  <a:lnTo>
                    <a:pt x="173361" y="89692"/>
                  </a:lnTo>
                  <a:lnTo>
                    <a:pt x="90343" y="243357"/>
                  </a:lnTo>
                  <a:lnTo>
                    <a:pt x="139666" y="243357"/>
                  </a:lnTo>
                  <a:lnTo>
                    <a:pt x="219591" y="89041"/>
                  </a:lnTo>
                  <a:lnTo>
                    <a:pt x="219591" y="53718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2" name="図形グループ 61"/>
          <p:cNvGrpSpPr/>
          <p:nvPr/>
        </p:nvGrpSpPr>
        <p:grpSpPr>
          <a:xfrm>
            <a:off x="6971243" y="2158418"/>
            <a:ext cx="296586" cy="293005"/>
            <a:chOff x="6801905" y="3995693"/>
            <a:chExt cx="296586" cy="293005"/>
          </a:xfrm>
        </p:grpSpPr>
        <p:sp>
          <p:nvSpPr>
            <p:cNvPr id="63" name="円/楕円 62"/>
            <p:cNvSpPr/>
            <p:nvPr/>
          </p:nvSpPr>
          <p:spPr>
            <a:xfrm>
              <a:off x="680313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フリーフォーム 63"/>
            <p:cNvSpPr/>
            <p:nvPr/>
          </p:nvSpPr>
          <p:spPr>
            <a:xfrm>
              <a:off x="680190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46991"/>
                  </a:moveTo>
                  <a:cubicBezTo>
                    <a:pt x="153991" y="146991"/>
                    <a:pt x="160882" y="148565"/>
                    <a:pt x="164897" y="151712"/>
                  </a:cubicBezTo>
                  <a:cubicBezTo>
                    <a:pt x="171408" y="156812"/>
                    <a:pt x="174664" y="165331"/>
                    <a:pt x="174664" y="177268"/>
                  </a:cubicBezTo>
                  <a:cubicBezTo>
                    <a:pt x="174664" y="187686"/>
                    <a:pt x="172168" y="195852"/>
                    <a:pt x="167176" y="201767"/>
                  </a:cubicBezTo>
                  <a:cubicBezTo>
                    <a:pt x="162184" y="207681"/>
                    <a:pt x="155456" y="210638"/>
                    <a:pt x="146991" y="210638"/>
                  </a:cubicBezTo>
                  <a:cubicBezTo>
                    <a:pt x="137550" y="210638"/>
                    <a:pt x="130225" y="206108"/>
                    <a:pt x="125016" y="197046"/>
                  </a:cubicBezTo>
                  <a:cubicBezTo>
                    <a:pt x="119807" y="187985"/>
                    <a:pt x="117202" y="175423"/>
                    <a:pt x="117202" y="159362"/>
                  </a:cubicBezTo>
                  <a:cubicBezTo>
                    <a:pt x="117202" y="158928"/>
                    <a:pt x="117283" y="158006"/>
                    <a:pt x="117446" y="156595"/>
                  </a:cubicBezTo>
                  <a:cubicBezTo>
                    <a:pt x="117609" y="155184"/>
                    <a:pt x="117690" y="153991"/>
                    <a:pt x="117690" y="153014"/>
                  </a:cubicBezTo>
                  <a:cubicBezTo>
                    <a:pt x="126698" y="148999"/>
                    <a:pt x="135542" y="146991"/>
                    <a:pt x="144224" y="146991"/>
                  </a:cubicBezTo>
                  <a:close/>
                  <a:moveTo>
                    <a:pt x="168315" y="46718"/>
                  </a:moveTo>
                  <a:cubicBezTo>
                    <a:pt x="138255" y="46718"/>
                    <a:pt x="115194" y="56756"/>
                    <a:pt x="99133" y="76832"/>
                  </a:cubicBezTo>
                  <a:cubicBezTo>
                    <a:pt x="83941" y="95932"/>
                    <a:pt x="76344" y="122411"/>
                    <a:pt x="76344" y="156269"/>
                  </a:cubicBezTo>
                  <a:cubicBezTo>
                    <a:pt x="76344" y="187632"/>
                    <a:pt x="83886" y="211344"/>
                    <a:pt x="98971" y="227405"/>
                  </a:cubicBezTo>
                  <a:cubicBezTo>
                    <a:pt x="110365" y="239559"/>
                    <a:pt x="126372" y="245636"/>
                    <a:pt x="146991" y="245636"/>
                  </a:cubicBezTo>
                  <a:cubicBezTo>
                    <a:pt x="165765" y="245636"/>
                    <a:pt x="181772" y="239342"/>
                    <a:pt x="195011" y="226754"/>
                  </a:cubicBezTo>
                  <a:cubicBezTo>
                    <a:pt x="208793" y="213514"/>
                    <a:pt x="215684" y="196693"/>
                    <a:pt x="215684" y="176292"/>
                  </a:cubicBezTo>
                  <a:cubicBezTo>
                    <a:pt x="215684" y="152960"/>
                    <a:pt x="207654" y="135651"/>
                    <a:pt x="191593" y="124364"/>
                  </a:cubicBezTo>
                  <a:cubicBezTo>
                    <a:pt x="182043" y="117636"/>
                    <a:pt x="168152" y="114272"/>
                    <a:pt x="149921" y="114272"/>
                  </a:cubicBezTo>
                  <a:cubicBezTo>
                    <a:pt x="138743" y="114272"/>
                    <a:pt x="128977" y="117528"/>
                    <a:pt x="120620" y="124039"/>
                  </a:cubicBezTo>
                  <a:cubicBezTo>
                    <a:pt x="127891" y="95824"/>
                    <a:pt x="142650" y="81716"/>
                    <a:pt x="164897" y="81716"/>
                  </a:cubicBezTo>
                  <a:cubicBezTo>
                    <a:pt x="177377" y="81716"/>
                    <a:pt x="186818" y="84049"/>
                    <a:pt x="193221" y="88715"/>
                  </a:cubicBezTo>
                  <a:lnTo>
                    <a:pt x="197616" y="88715"/>
                  </a:lnTo>
                  <a:lnTo>
                    <a:pt x="197616" y="51601"/>
                  </a:lnTo>
                  <a:cubicBezTo>
                    <a:pt x="187849" y="48346"/>
                    <a:pt x="178082" y="46718"/>
                    <a:pt x="168315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5" name="図形グループ 64"/>
          <p:cNvGrpSpPr/>
          <p:nvPr/>
        </p:nvGrpSpPr>
        <p:grpSpPr>
          <a:xfrm>
            <a:off x="5353430" y="2361619"/>
            <a:ext cx="296586" cy="293005"/>
            <a:chOff x="5878361" y="3995693"/>
            <a:chExt cx="296586" cy="293005"/>
          </a:xfrm>
        </p:grpSpPr>
        <p:sp>
          <p:nvSpPr>
            <p:cNvPr id="66" name="円/楕円 65"/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フリーフォーム 66"/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8" name="図形グループ 67"/>
          <p:cNvGrpSpPr/>
          <p:nvPr/>
        </p:nvGrpSpPr>
        <p:grpSpPr>
          <a:xfrm>
            <a:off x="3721053" y="2700284"/>
            <a:ext cx="296586" cy="293005"/>
            <a:chOff x="5101121" y="3995693"/>
            <a:chExt cx="296586" cy="293005"/>
          </a:xfrm>
        </p:grpSpPr>
        <p:sp>
          <p:nvSpPr>
            <p:cNvPr id="69" name="円/楕円 68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フリーフォーム 69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30738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44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利用登録のしかた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5-B</a:t>
            </a:r>
            <a:endParaRPr lang="en-US" sz="36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94BDD9E-9287-45F5-A7B8-16EA931B91BD}"/>
              </a:ext>
            </a:extLst>
          </p:cNvPr>
          <p:cNvSpPr txBox="1"/>
          <p:nvPr/>
        </p:nvSpPr>
        <p:spPr>
          <a:xfrm>
            <a:off x="497554" y="1439640"/>
            <a:ext cx="33588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❿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</a:t>
            </a: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電話番号の追加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画面が表示されるので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スキップ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endParaRPr lang="en-US" altLang="ja-JP" sz="32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次へ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endParaRPr lang="en-US" altLang="ja-JP" sz="32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利用規約等を確認して、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同意する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10" name="図 9" descr="Googleアカウント作成で電話番号を追加しますか？と聞かれている画面で指を下から上へ動かしている画像">
            <a:extLst>
              <a:ext uri="{FF2B5EF4-FFF2-40B4-BE49-F238E27FC236}">
                <a16:creationId xmlns:a16="http://schemas.microsoft.com/office/drawing/2014/main" id="{95F9881E-607F-4C45-A319-42B3BAADEA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8863" y="1452904"/>
            <a:ext cx="1080000" cy="233775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4" name="図 23" descr="Googleアカウント作成でスワイプした後に「次へ」が表示されている画面の画像">
            <a:extLst>
              <a:ext uri="{FF2B5EF4-FFF2-40B4-BE49-F238E27FC236}">
                <a16:creationId xmlns:a16="http://schemas.microsoft.com/office/drawing/2014/main" id="{B838655F-01BB-E44F-97BB-EAC7373822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4665" y="1461371"/>
            <a:ext cx="1080000" cy="233775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9" name="図 28" descr="Googleアカウント情報の確認の画面の画像">
            <a:extLst>
              <a:ext uri="{FF2B5EF4-FFF2-40B4-BE49-F238E27FC236}">
                <a16:creationId xmlns:a16="http://schemas.microsoft.com/office/drawing/2014/main" id="{B62B1198-2C7D-2D4C-BBC5-C8F3321FBC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0151" y="1452904"/>
            <a:ext cx="1080000" cy="233775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3" name="図 32" descr="Googleアカウント作成でプライバシーポリシーと利用規約の画面で指を下から上へ動かしている画像">
            <a:extLst>
              <a:ext uri="{FF2B5EF4-FFF2-40B4-BE49-F238E27FC236}">
                <a16:creationId xmlns:a16="http://schemas.microsoft.com/office/drawing/2014/main" id="{76504A67-D3BC-5C42-939A-7883F42543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4665" y="3978109"/>
            <a:ext cx="1080000" cy="233775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5" name="図 34" descr="Googleアカウント作成でプライバシーポリシーと利用規約の画面でスワイプした後に「次へ」が表示されている画面の画像">
            <a:extLst>
              <a:ext uri="{FF2B5EF4-FFF2-40B4-BE49-F238E27FC236}">
                <a16:creationId xmlns:a16="http://schemas.microsoft.com/office/drawing/2014/main" id="{351950BA-5841-F74A-9819-D21A4BFC7F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0151" y="3978109"/>
            <a:ext cx="1080000" cy="233775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3D1D386C-BAC1-AE43-AFE5-B3669412AF1B}"/>
              </a:ext>
            </a:extLst>
          </p:cNvPr>
          <p:cNvSpPr/>
          <p:nvPr/>
        </p:nvSpPr>
        <p:spPr>
          <a:xfrm>
            <a:off x="499210" y="2867183"/>
            <a:ext cx="5409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⓫</a:t>
            </a:r>
            <a:endParaRPr lang="ja-JP" altLang="en-US" sz="3200" dirty="0"/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6DA08B66-9C21-DB42-8766-293BA3176C88}"/>
              </a:ext>
            </a:extLst>
          </p:cNvPr>
          <p:cNvSpPr/>
          <p:nvPr/>
        </p:nvSpPr>
        <p:spPr>
          <a:xfrm>
            <a:off x="499210" y="3631309"/>
            <a:ext cx="5409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⓬</a:t>
            </a:r>
            <a:endParaRPr lang="ja-JP" altLang="en-US" sz="3200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4CFF2FB4-EC49-6A42-AD7C-D1A77D50A231}"/>
              </a:ext>
            </a:extLst>
          </p:cNvPr>
          <p:cNvSpPr/>
          <p:nvPr/>
        </p:nvSpPr>
        <p:spPr>
          <a:xfrm>
            <a:off x="5443219" y="3184600"/>
            <a:ext cx="432956" cy="237067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547AFEAC-EEA5-CC41-A0EA-FA962EE6D636}"/>
              </a:ext>
            </a:extLst>
          </p:cNvPr>
          <p:cNvSpPr/>
          <p:nvPr/>
        </p:nvSpPr>
        <p:spPr>
          <a:xfrm>
            <a:off x="7774050" y="2586372"/>
            <a:ext cx="396000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E4654C2A-429E-F349-A9D4-2F6E28034014}"/>
              </a:ext>
            </a:extLst>
          </p:cNvPr>
          <p:cNvSpPr/>
          <p:nvPr/>
        </p:nvSpPr>
        <p:spPr>
          <a:xfrm>
            <a:off x="7666990" y="5696008"/>
            <a:ext cx="504000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8ABED8D4-116A-7941-B449-79DF663EE69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 l="12520" t="17760" r="31134" b="79547"/>
          <a:stretch/>
        </p:blipFill>
        <p:spPr>
          <a:xfrm>
            <a:off x="7131199" y="2401726"/>
            <a:ext cx="515853" cy="83320"/>
          </a:xfrm>
          <a:prstGeom prst="rect">
            <a:avLst/>
          </a:prstGeom>
          <a:ln>
            <a:noFill/>
          </a:ln>
        </p:spPr>
      </p:pic>
      <p:sp>
        <p:nvSpPr>
          <p:cNvPr id="26" name="上矢印 25"/>
          <p:cNvSpPr>
            <a:spLocks noChangeAspect="1"/>
          </p:cNvSpPr>
          <p:nvPr/>
        </p:nvSpPr>
        <p:spPr>
          <a:xfrm>
            <a:off x="6221712" y="4597265"/>
            <a:ext cx="502221" cy="1440000"/>
          </a:xfrm>
          <a:prstGeom prst="upArrow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93240" y="5492027"/>
            <a:ext cx="473301" cy="540000"/>
          </a:xfrm>
          <a:prstGeom prst="rect">
            <a:avLst/>
          </a:prstGeom>
        </p:spPr>
      </p:pic>
      <p:sp>
        <p:nvSpPr>
          <p:cNvPr id="28" name="上矢印 27"/>
          <p:cNvSpPr>
            <a:spLocks noChangeAspect="1"/>
          </p:cNvSpPr>
          <p:nvPr/>
        </p:nvSpPr>
        <p:spPr>
          <a:xfrm>
            <a:off x="4613043" y="2167326"/>
            <a:ext cx="502221" cy="1440000"/>
          </a:xfrm>
          <a:prstGeom prst="upArrow">
            <a:avLst/>
          </a:prstGeom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84571" y="2867354"/>
            <a:ext cx="473301" cy="540000"/>
          </a:xfrm>
          <a:prstGeom prst="rect">
            <a:avLst/>
          </a:prstGeom>
        </p:spPr>
      </p:pic>
      <p:grpSp>
        <p:nvGrpSpPr>
          <p:cNvPr id="31" name="図形グループ 30"/>
          <p:cNvGrpSpPr/>
          <p:nvPr/>
        </p:nvGrpSpPr>
        <p:grpSpPr>
          <a:xfrm>
            <a:off x="5742156" y="3032297"/>
            <a:ext cx="296586" cy="295200"/>
            <a:chOff x="9590825" y="3994716"/>
            <a:chExt cx="296586" cy="294958"/>
          </a:xfrm>
        </p:grpSpPr>
        <p:sp>
          <p:nvSpPr>
            <p:cNvPr id="32" name="円/楕円 31"/>
            <p:cNvSpPr/>
            <p:nvPr/>
          </p:nvSpPr>
          <p:spPr>
            <a:xfrm>
              <a:off x="959205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フリーフォーム 33"/>
            <p:cNvSpPr/>
            <p:nvPr/>
          </p:nvSpPr>
          <p:spPr>
            <a:xfrm>
              <a:off x="9590825" y="3994716"/>
              <a:ext cx="296586" cy="294958"/>
            </a:xfrm>
            <a:custGeom>
              <a:avLst/>
              <a:gdLst/>
              <a:ahLst/>
              <a:cxnLst/>
              <a:rect l="l" t="t" r="r" b="b"/>
              <a:pathLst>
                <a:path w="296586" h="294958">
                  <a:moveTo>
                    <a:pt x="207220" y="81553"/>
                  </a:moveTo>
                  <a:cubicBezTo>
                    <a:pt x="218180" y="81553"/>
                    <a:pt x="225180" y="90180"/>
                    <a:pt x="228218" y="107435"/>
                  </a:cubicBezTo>
                  <a:cubicBezTo>
                    <a:pt x="229412" y="114055"/>
                    <a:pt x="230009" y="127457"/>
                    <a:pt x="230009" y="147642"/>
                  </a:cubicBezTo>
                  <a:cubicBezTo>
                    <a:pt x="230009" y="168695"/>
                    <a:pt x="229521" y="182097"/>
                    <a:pt x="228544" y="187849"/>
                  </a:cubicBezTo>
                  <a:cubicBezTo>
                    <a:pt x="225722" y="204995"/>
                    <a:pt x="218886" y="213568"/>
                    <a:pt x="208033" y="213568"/>
                  </a:cubicBezTo>
                  <a:cubicBezTo>
                    <a:pt x="198267" y="213568"/>
                    <a:pt x="191864" y="207871"/>
                    <a:pt x="188825" y="196476"/>
                  </a:cubicBezTo>
                  <a:cubicBezTo>
                    <a:pt x="186438" y="188011"/>
                    <a:pt x="185244" y="171842"/>
                    <a:pt x="185244" y="147967"/>
                  </a:cubicBezTo>
                  <a:cubicBezTo>
                    <a:pt x="185244" y="123550"/>
                    <a:pt x="186329" y="107164"/>
                    <a:pt x="188500" y="98808"/>
                  </a:cubicBezTo>
                  <a:cubicBezTo>
                    <a:pt x="191538" y="87304"/>
                    <a:pt x="197778" y="81553"/>
                    <a:pt x="207220" y="81553"/>
                  </a:cubicBezTo>
                  <a:close/>
                  <a:moveTo>
                    <a:pt x="78623" y="54694"/>
                  </a:moveTo>
                  <a:cubicBezTo>
                    <a:pt x="76235" y="64461"/>
                    <a:pt x="71677" y="71081"/>
                    <a:pt x="64949" y="74553"/>
                  </a:cubicBezTo>
                  <a:cubicBezTo>
                    <a:pt x="59849" y="77266"/>
                    <a:pt x="51981" y="78623"/>
                    <a:pt x="41346" y="78623"/>
                  </a:cubicBezTo>
                  <a:lnTo>
                    <a:pt x="41346" y="104993"/>
                  </a:lnTo>
                  <a:lnTo>
                    <a:pt x="72925" y="104993"/>
                  </a:lnTo>
                  <a:lnTo>
                    <a:pt x="72925" y="208359"/>
                  </a:lnTo>
                  <a:lnTo>
                    <a:pt x="41346" y="208359"/>
                  </a:lnTo>
                  <a:lnTo>
                    <a:pt x="41346" y="237660"/>
                  </a:lnTo>
                  <a:lnTo>
                    <a:pt x="139014" y="237660"/>
                  </a:lnTo>
                  <a:lnTo>
                    <a:pt x="139014" y="208359"/>
                  </a:lnTo>
                  <a:lnTo>
                    <a:pt x="109551" y="208359"/>
                  </a:lnTo>
                  <a:lnTo>
                    <a:pt x="109551" y="54694"/>
                  </a:lnTo>
                  <a:close/>
                  <a:moveTo>
                    <a:pt x="208033" y="51276"/>
                  </a:moveTo>
                  <a:cubicBezTo>
                    <a:pt x="186655" y="51276"/>
                    <a:pt x="171191" y="58899"/>
                    <a:pt x="161641" y="74146"/>
                  </a:cubicBezTo>
                  <a:cubicBezTo>
                    <a:pt x="152091" y="89393"/>
                    <a:pt x="147316" y="114000"/>
                    <a:pt x="147316" y="147967"/>
                  </a:cubicBezTo>
                  <a:cubicBezTo>
                    <a:pt x="147316" y="181826"/>
                    <a:pt x="151983" y="206243"/>
                    <a:pt x="161315" y="221219"/>
                  </a:cubicBezTo>
                  <a:cubicBezTo>
                    <a:pt x="170757" y="236629"/>
                    <a:pt x="186329" y="244334"/>
                    <a:pt x="208033" y="244334"/>
                  </a:cubicBezTo>
                  <a:cubicBezTo>
                    <a:pt x="229303" y="244334"/>
                    <a:pt x="244551" y="236737"/>
                    <a:pt x="253775" y="221544"/>
                  </a:cubicBezTo>
                  <a:cubicBezTo>
                    <a:pt x="262782" y="206677"/>
                    <a:pt x="267286" y="182043"/>
                    <a:pt x="267286" y="147642"/>
                  </a:cubicBezTo>
                  <a:cubicBezTo>
                    <a:pt x="267286" y="113349"/>
                    <a:pt x="263053" y="88932"/>
                    <a:pt x="254589" y="74390"/>
                  </a:cubicBezTo>
                  <a:cubicBezTo>
                    <a:pt x="245582" y="58980"/>
                    <a:pt x="230063" y="51276"/>
                    <a:pt x="208033" y="51276"/>
                  </a:cubicBezTo>
                  <a:close/>
                  <a:moveTo>
                    <a:pt x="148293" y="0"/>
                  </a:moveTo>
                  <a:cubicBezTo>
                    <a:pt x="188988" y="0"/>
                    <a:pt x="223877" y="14460"/>
                    <a:pt x="252961" y="43381"/>
                  </a:cubicBezTo>
                  <a:cubicBezTo>
                    <a:pt x="282044" y="72301"/>
                    <a:pt x="296586" y="107055"/>
                    <a:pt x="296586" y="147642"/>
                  </a:cubicBezTo>
                  <a:cubicBezTo>
                    <a:pt x="296586" y="188228"/>
                    <a:pt x="282044" y="222928"/>
                    <a:pt x="252961" y="251740"/>
                  </a:cubicBezTo>
                  <a:cubicBezTo>
                    <a:pt x="223877" y="280552"/>
                    <a:pt x="188988" y="294958"/>
                    <a:pt x="148293" y="294958"/>
                  </a:cubicBezTo>
                  <a:cubicBezTo>
                    <a:pt x="107598" y="294958"/>
                    <a:pt x="72708" y="280552"/>
                    <a:pt x="43625" y="251740"/>
                  </a:cubicBezTo>
                  <a:cubicBezTo>
                    <a:pt x="14541" y="222928"/>
                    <a:pt x="0" y="188228"/>
                    <a:pt x="0" y="147642"/>
                  </a:cubicBezTo>
                  <a:cubicBezTo>
                    <a:pt x="0" y="107055"/>
                    <a:pt x="14541" y="72301"/>
                    <a:pt x="43625" y="43381"/>
                  </a:cubicBezTo>
                  <a:cubicBezTo>
                    <a:pt x="72708" y="14460"/>
                    <a:pt x="107598" y="0"/>
                    <a:pt x="148293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6" name="図形グループ 35"/>
          <p:cNvGrpSpPr/>
          <p:nvPr/>
        </p:nvGrpSpPr>
        <p:grpSpPr>
          <a:xfrm>
            <a:off x="7530719" y="5502633"/>
            <a:ext cx="291600" cy="713075"/>
            <a:chOff x="8021784" y="4867631"/>
            <a:chExt cx="291600" cy="713075"/>
          </a:xfrm>
        </p:grpSpPr>
        <p:sp>
          <p:nvSpPr>
            <p:cNvPr id="42" name="円/楕円 41"/>
            <p:cNvSpPr/>
            <p:nvPr/>
          </p:nvSpPr>
          <p:spPr>
            <a:xfrm>
              <a:off x="8021784" y="4867631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AF356288-D9B3-0349-B691-7981EB5BA47E}"/>
                </a:ext>
              </a:extLst>
            </p:cNvPr>
            <p:cNvSpPr/>
            <p:nvPr/>
          </p:nvSpPr>
          <p:spPr>
            <a:xfrm>
              <a:off x="8021784" y="5087506"/>
              <a:ext cx="291600" cy="493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0"/>
                </a:lnSpc>
              </a:pPr>
              <a:r>
                <a:rPr lang="ja-JP" altLang="en-US" sz="26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⓬</a:t>
              </a:r>
              <a:endParaRPr lang="ja-JP" altLang="en-US" sz="2600" dirty="0"/>
            </a:p>
          </p:txBody>
        </p:sp>
      </p:grpSp>
      <p:grpSp>
        <p:nvGrpSpPr>
          <p:cNvPr id="46" name="図形グループ 45"/>
          <p:cNvGrpSpPr/>
          <p:nvPr/>
        </p:nvGrpSpPr>
        <p:grpSpPr>
          <a:xfrm>
            <a:off x="7631135" y="2656242"/>
            <a:ext cx="291600" cy="492443"/>
            <a:chOff x="6877597" y="5289383"/>
            <a:chExt cx="291600" cy="492443"/>
          </a:xfrm>
        </p:grpSpPr>
        <p:sp>
          <p:nvSpPr>
            <p:cNvPr id="47" name="円/楕円 46"/>
            <p:cNvSpPr/>
            <p:nvPr/>
          </p:nvSpPr>
          <p:spPr>
            <a:xfrm>
              <a:off x="6877597" y="5361229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481F1D6B-2A98-E742-8C28-59A98B3ED0A1}"/>
                </a:ext>
              </a:extLst>
            </p:cNvPr>
            <p:cNvSpPr>
              <a:spLocks/>
            </p:cNvSpPr>
            <p:nvPr/>
          </p:nvSpPr>
          <p:spPr>
            <a:xfrm>
              <a:off x="6877597" y="5289383"/>
              <a:ext cx="291600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6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⓫</a:t>
              </a:r>
              <a:endParaRPr lang="ja-JP" altLang="en-US" sz="2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945839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66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利用登録のしかた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5-B</a:t>
            </a:r>
            <a:endParaRPr lang="en-US" sz="3600" dirty="0"/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030BA3F9-70E8-419A-B786-8841892184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33732"/>
            <a:ext cx="8280000" cy="360000"/>
          </a:xfrm>
        </p:spPr>
        <p:txBody>
          <a:bodyPr>
            <a:noAutofit/>
          </a:bodyPr>
          <a:lstStyle/>
          <a:p>
            <a:r>
              <a:rPr lang="en-US" altLang="ja-JP" dirty="0"/>
              <a:t>Google </a:t>
            </a:r>
            <a:r>
              <a:rPr lang="ja-JP" altLang="en-US" dirty="0"/>
              <a:t>アカウントにログインします。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94BDD9E-9287-45F5-A7B8-16EA931B91BD}"/>
              </a:ext>
            </a:extLst>
          </p:cNvPr>
          <p:cNvSpPr txBox="1"/>
          <p:nvPr/>
        </p:nvSpPr>
        <p:spPr>
          <a:xfrm>
            <a:off x="490870" y="1814598"/>
            <a:ext cx="352433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</a:t>
            </a: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Google Meet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の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アプリを起動し、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ログイン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メールアドレスを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入力して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次へ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パスワードを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入力して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次へ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11" name="図 10" descr="「Google Meat」のログイン画面でメールアドレスを入力する画面の画像">
            <a:extLst>
              <a:ext uri="{FF2B5EF4-FFF2-40B4-BE49-F238E27FC236}">
                <a16:creationId xmlns:a16="http://schemas.microsoft.com/office/drawing/2014/main" id="{7491B924-5DAA-EA43-B089-778DF53B9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8803" y="2359123"/>
            <a:ext cx="1620000" cy="3506623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図 14" descr="「Google Meat」のログイン画面">
            <a:extLst>
              <a:ext uri="{FF2B5EF4-FFF2-40B4-BE49-F238E27FC236}">
                <a16:creationId xmlns:a16="http://schemas.microsoft.com/office/drawing/2014/main" id="{49BDFDDA-EF6C-0B48-A04C-B50D1CBE7C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1632" y="2359123"/>
            <a:ext cx="1620000" cy="3506626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3F6B9754-67B0-804C-A205-C716467E5AE8}"/>
              </a:ext>
            </a:extLst>
          </p:cNvPr>
          <p:cNvSpPr/>
          <p:nvPr/>
        </p:nvSpPr>
        <p:spPr>
          <a:xfrm>
            <a:off x="3369232" y="5377502"/>
            <a:ext cx="792000" cy="36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232F867F-D8D4-7D48-968C-8E2EBCE2B449}"/>
              </a:ext>
            </a:extLst>
          </p:cNvPr>
          <p:cNvSpPr/>
          <p:nvPr/>
        </p:nvSpPr>
        <p:spPr>
          <a:xfrm>
            <a:off x="5976590" y="4550112"/>
            <a:ext cx="540000" cy="32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grpSp>
        <p:nvGrpSpPr>
          <p:cNvPr id="34" name="グループ化 33" descr="「Google Meat」のログイン画面でパスワードを入力する画面の画像">
            <a:extLst>
              <a:ext uri="{FF2B5EF4-FFF2-40B4-BE49-F238E27FC236}">
                <a16:creationId xmlns:a16="http://schemas.microsoft.com/office/drawing/2014/main" id="{58DC8096-DF45-A247-81AF-0147A9B6CB94}"/>
              </a:ext>
            </a:extLst>
          </p:cNvPr>
          <p:cNvGrpSpPr>
            <a:grpSpLocks noChangeAspect="1"/>
          </p:cNvGrpSpPr>
          <p:nvPr/>
        </p:nvGrpSpPr>
        <p:grpSpPr>
          <a:xfrm>
            <a:off x="6910172" y="2359123"/>
            <a:ext cx="1620000" cy="3506626"/>
            <a:chOff x="5740455" y="3890562"/>
            <a:chExt cx="1099323" cy="2379577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C42B168E-4BB1-514F-8563-F9A090B56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40455" y="3890562"/>
              <a:ext cx="1099323" cy="2379577"/>
            </a:xfrm>
            <a:prstGeom prst="rect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F7F87594-A0DC-1D46-83ED-D0293AA16D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alphaModFix/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-100000"/>
                      </a14:imgEffect>
                    </a14:imgLayer>
                  </a14:imgProps>
                </a:ext>
              </a:extLst>
            </a:blip>
            <a:srcRect l="12520" t="17760" r="31134" b="79547"/>
            <a:stretch/>
          </p:blipFill>
          <p:spPr>
            <a:xfrm>
              <a:off x="6085782" y="4632926"/>
              <a:ext cx="515043" cy="75600"/>
            </a:xfrm>
            <a:prstGeom prst="rect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</p:grp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DEBBAC0-565B-43F4-8BBA-A1A5D5D52A6B}"/>
              </a:ext>
            </a:extLst>
          </p:cNvPr>
          <p:cNvSpPr/>
          <p:nvPr/>
        </p:nvSpPr>
        <p:spPr>
          <a:xfrm>
            <a:off x="4967250" y="3876569"/>
            <a:ext cx="1548000" cy="43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232F867F-D8D4-7D48-968C-8E2EBCE2B449}"/>
              </a:ext>
            </a:extLst>
          </p:cNvPr>
          <p:cNvSpPr/>
          <p:nvPr/>
        </p:nvSpPr>
        <p:spPr>
          <a:xfrm>
            <a:off x="7441326" y="4448509"/>
            <a:ext cx="540000" cy="32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4DEBBAC0-565B-43F4-8BBA-A1A5D5D52A6B}"/>
              </a:ext>
            </a:extLst>
          </p:cNvPr>
          <p:cNvSpPr/>
          <p:nvPr/>
        </p:nvSpPr>
        <p:spPr>
          <a:xfrm>
            <a:off x="6939987" y="3774966"/>
            <a:ext cx="1548000" cy="36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grpSp>
        <p:nvGrpSpPr>
          <p:cNvPr id="36" name="図形グループ 35"/>
          <p:cNvGrpSpPr/>
          <p:nvPr/>
        </p:nvGrpSpPr>
        <p:grpSpPr>
          <a:xfrm>
            <a:off x="6797843" y="3631620"/>
            <a:ext cx="296586" cy="293005"/>
            <a:chOff x="4232441" y="3995693"/>
            <a:chExt cx="296586" cy="293005"/>
          </a:xfrm>
        </p:grpSpPr>
        <p:sp>
          <p:nvSpPr>
            <p:cNvPr id="37" name="円/楕円 36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フリーフォーム 37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9" name="図形グループ 38"/>
          <p:cNvGrpSpPr/>
          <p:nvPr/>
        </p:nvGrpSpPr>
        <p:grpSpPr>
          <a:xfrm>
            <a:off x="4833577" y="3733221"/>
            <a:ext cx="296586" cy="293005"/>
            <a:chOff x="3546641" y="3995693"/>
            <a:chExt cx="296586" cy="293005"/>
          </a:xfrm>
        </p:grpSpPr>
        <p:sp>
          <p:nvSpPr>
            <p:cNvPr id="40" name="円/楕円 39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フリーフォーム 40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2" name="図形グループ 41"/>
          <p:cNvGrpSpPr/>
          <p:nvPr/>
        </p:nvGrpSpPr>
        <p:grpSpPr>
          <a:xfrm>
            <a:off x="3227619" y="5231824"/>
            <a:ext cx="296587" cy="293005"/>
            <a:chOff x="2897417" y="3995693"/>
            <a:chExt cx="296587" cy="293005"/>
          </a:xfrm>
        </p:grpSpPr>
        <p:sp>
          <p:nvSpPr>
            <p:cNvPr id="43" name="円/楕円 42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65001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「Google Meat」の会議招待メールの画面の画像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943" y="2361700"/>
            <a:ext cx="1620000" cy="3508313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図 6" descr="「Google Meat」のビデオ会議参加の画面の画像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436" y="2349500"/>
            <a:ext cx="1620000" cy="3508313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1" name="think-cell スライド" r:id="rId7" imgW="554" imgH="551" progId="TCLayout.ActiveDocument.1">
                  <p:embed/>
                </p:oleObj>
              </mc:Choice>
              <mc:Fallback>
                <p:oleObj name="think-cell スライド" r:id="rId7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招待された会議への参加のしかた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5-C</a:t>
            </a:r>
            <a:endParaRPr lang="en-US" sz="36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ACD336C-0FBB-4B0B-A353-450422E9C8E2}"/>
              </a:ext>
            </a:extLst>
          </p:cNvPr>
          <p:cNvSpPr txBox="1"/>
          <p:nvPr/>
        </p:nvSpPr>
        <p:spPr>
          <a:xfrm>
            <a:off x="507804" y="1813477"/>
            <a:ext cx="308646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招待されたメールを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開き</a:t>
            </a:r>
            <a:r>
              <a:rPr lang="ja-JP" altLang="en-US" sz="2000" b="1">
                <a:latin typeface="Meiryo" charset="-128"/>
                <a:ea typeface="Meiryo" charset="-128"/>
                <a:cs typeface="Meiryo" charset="-128"/>
              </a:rPr>
              <a:t>、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>
                <a:latin typeface="Meiryo" charset="-128"/>
                <a:ea typeface="Meiryo" charset="-128"/>
                <a:cs typeface="Meiryo" charset="-128"/>
              </a:rPr>
              <a:t>会議に参加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>
                <a:latin typeface="Meiryo" charset="-128"/>
                <a:ea typeface="Meiryo" charset="-128"/>
                <a:cs typeface="Meiryo" charset="-128"/>
              </a:rPr>
              <a:t>の</a:t>
            </a:r>
            <a:endParaRPr lang="en-US" altLang="ja-JP" sz="2000" b="1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URL</a:t>
            </a:r>
            <a:r>
              <a:rPr lang="ja-JP" altLang="en-US" sz="2000" b="1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32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2000" b="1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>
                <a:latin typeface="Meiryo" charset="-128"/>
                <a:ea typeface="Meiryo" charset="-128"/>
                <a:cs typeface="Meiryo" charset="-128"/>
              </a:rPr>
              <a:t>参加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89600" indent="-489600"/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6" name="サブタイトル 2">
            <a:extLst>
              <a:ext uri="{FF2B5EF4-FFF2-40B4-BE49-F238E27FC236}">
                <a16:creationId xmlns:a16="http://schemas.microsoft.com/office/drawing/2014/main" id="{A72735AC-FA05-4750-9B09-0F2B1FD8B1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25265"/>
            <a:ext cx="8280000" cy="360000"/>
          </a:xfrm>
        </p:spPr>
        <p:txBody>
          <a:bodyPr>
            <a:noAutofit/>
          </a:bodyPr>
          <a:lstStyle/>
          <a:p>
            <a:r>
              <a:rPr lang="ja-JP" altLang="en-US"/>
              <a:t>メールで</a:t>
            </a:r>
            <a:r>
              <a:rPr lang="ja-JP" altLang="en-US" dirty="0"/>
              <a:t>会議に招待されている場合の参加方法です。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07F22F2-D39B-B540-A000-3E86FD42B318}"/>
              </a:ext>
            </a:extLst>
          </p:cNvPr>
          <p:cNvSpPr/>
          <p:nvPr/>
        </p:nvSpPr>
        <p:spPr>
          <a:xfrm>
            <a:off x="4242876" y="4567707"/>
            <a:ext cx="1404000" cy="57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C172C8D-5306-F24B-A45D-4CCB46430DC9}"/>
              </a:ext>
            </a:extLst>
          </p:cNvPr>
          <p:cNvSpPr/>
          <p:nvPr/>
        </p:nvSpPr>
        <p:spPr>
          <a:xfrm>
            <a:off x="6940498" y="5042018"/>
            <a:ext cx="872455" cy="343948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grpSp>
        <p:nvGrpSpPr>
          <p:cNvPr id="27" name="図形グループ 26"/>
          <p:cNvGrpSpPr/>
          <p:nvPr/>
        </p:nvGrpSpPr>
        <p:grpSpPr>
          <a:xfrm>
            <a:off x="6797851" y="4850830"/>
            <a:ext cx="296586" cy="293005"/>
            <a:chOff x="3546641" y="3995693"/>
            <a:chExt cx="296586" cy="293005"/>
          </a:xfrm>
        </p:grpSpPr>
        <p:sp>
          <p:nvSpPr>
            <p:cNvPr id="28" name="円/楕円 27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フリーフォーム 28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" name="図形グループ 29"/>
          <p:cNvGrpSpPr/>
          <p:nvPr/>
        </p:nvGrpSpPr>
        <p:grpSpPr>
          <a:xfrm>
            <a:off x="4099685" y="4410563"/>
            <a:ext cx="296587" cy="293005"/>
            <a:chOff x="2897417" y="3995693"/>
            <a:chExt cx="296587" cy="293005"/>
          </a:xfrm>
        </p:grpSpPr>
        <p:sp>
          <p:nvSpPr>
            <p:cNvPr id="31" name="円/楕円 30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8608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「Google Meat」でコードで会議に参加するときの画面の画像">
            <a:extLst>
              <a:ext uri="{FF2B5EF4-FFF2-40B4-BE49-F238E27FC236}">
                <a16:creationId xmlns:a16="http://schemas.microsoft.com/office/drawing/2014/main" id="{D6A88792-FBAE-F64C-87DB-94B77F650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520" y="1995327"/>
            <a:ext cx="1260000" cy="2727376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668" y="4528538"/>
            <a:ext cx="900000" cy="160080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A137CFDC-166F-431F-887B-64102C6A7AA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17" name="think-cell スライド" r:id="rId7" imgW="554" imgH="551" progId="TCLayout.ActiveDocument.1">
                  <p:embed/>
                </p:oleObj>
              </mc:Choice>
              <mc:Fallback>
                <p:oleObj name="think-cell スライド" r:id="rId7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A137CFDC-166F-431F-887B-64102C6A7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招待された会議への参加のしかた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5-C</a:t>
            </a:r>
            <a:endParaRPr lang="en-US" sz="36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ACD336C-0FBB-4B0B-A353-450422E9C8E2}"/>
              </a:ext>
            </a:extLst>
          </p:cNvPr>
          <p:cNvSpPr txBox="1"/>
          <p:nvPr/>
        </p:nvSpPr>
        <p:spPr>
          <a:xfrm>
            <a:off x="496954" y="1819116"/>
            <a:ext cx="379374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コードで参加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en-US" altLang="ja-JP" sz="2000" b="1" dirty="0" err="1">
                <a:latin typeface="Meiryo" charset="-128"/>
                <a:ea typeface="Meiryo" charset="-128"/>
                <a:cs typeface="Meiryo" charset="-128"/>
              </a:rPr>
              <a:t>meet.google.com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/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以降に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記された文字列（会議コード）を入力し、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参加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endParaRPr lang="en-US" altLang="ja-JP" sz="20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Gmail</a:t>
            </a: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アプリが</a:t>
            </a:r>
            <a:endParaRPr lang="en-US" altLang="ja-JP" sz="20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インストールされている場合</a:t>
            </a:r>
            <a:endParaRPr lang="ja-JP" altLang="ja-JP" sz="20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en-US" altLang="ja-JP" sz="3200" b="1" kern="10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’</a:t>
            </a:r>
            <a:r>
              <a:rPr lang="ja-JP" altLang="en-US" sz="32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32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Gmail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アプリを立ち上げて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Meet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を表示し、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コードで参加</a:t>
            </a:r>
            <a:r>
              <a:rPr lang="en-US" altLang="ja-JP" sz="2000" b="1" kern="10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7938" indent="-7938"/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6" name="サブタイトル 2">
            <a:extLst>
              <a:ext uri="{FF2B5EF4-FFF2-40B4-BE49-F238E27FC236}">
                <a16:creationId xmlns:a16="http://schemas.microsoft.com/office/drawing/2014/main" id="{A72735AC-FA05-4750-9B09-0F2B1FD8B1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33732"/>
            <a:ext cx="8280000" cy="360000"/>
          </a:xfrm>
        </p:spPr>
        <p:txBody>
          <a:bodyPr>
            <a:noAutofit/>
          </a:bodyPr>
          <a:lstStyle/>
          <a:p>
            <a:r>
              <a:rPr lang="ja-JP" altLang="en-US" dirty="0"/>
              <a:t>コードを直接入力する場合の参加方法です。</a:t>
            </a:r>
          </a:p>
        </p:txBody>
      </p:sp>
      <p:pic>
        <p:nvPicPr>
          <p:cNvPr id="11" name="図 10" descr="「Google Meat」でコードを入力するときの画面の画像">
            <a:extLst>
              <a:ext uri="{FF2B5EF4-FFF2-40B4-BE49-F238E27FC236}">
                <a16:creationId xmlns:a16="http://schemas.microsoft.com/office/drawing/2014/main" id="{92099850-69F0-C24F-B4AC-73D81DB64A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6950" y="1995327"/>
            <a:ext cx="1260000" cy="2727376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DC77FA30-C3AB-8D49-B54E-783173A7D9E9}"/>
              </a:ext>
            </a:extLst>
          </p:cNvPr>
          <p:cNvSpPr/>
          <p:nvPr/>
        </p:nvSpPr>
        <p:spPr>
          <a:xfrm>
            <a:off x="4431926" y="2579169"/>
            <a:ext cx="1188000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503FB1CE-41E6-254D-AC56-9BBB31291084}"/>
              </a:ext>
            </a:extLst>
          </p:cNvPr>
          <p:cNvSpPr/>
          <p:nvPr/>
        </p:nvSpPr>
        <p:spPr>
          <a:xfrm>
            <a:off x="8307098" y="2195756"/>
            <a:ext cx="269205" cy="167833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9459FB9-C22C-4386-A8ED-01C0B29E5946}"/>
              </a:ext>
            </a:extLst>
          </p:cNvPr>
          <p:cNvSpPr/>
          <p:nvPr/>
        </p:nvSpPr>
        <p:spPr>
          <a:xfrm>
            <a:off x="7287417" y="2678617"/>
            <a:ext cx="1214307" cy="25138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8" name="図 17" descr="「Google Meat」の会議に参加URLの画像">
            <a:extLst>
              <a:ext uri="{FF2B5EF4-FFF2-40B4-BE49-F238E27FC236}">
                <a16:creationId xmlns:a16="http://schemas.microsoft.com/office/drawing/2014/main" id="{3FA47C73-3F29-443D-ADA3-D07D9DEBE43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2563" b="19448"/>
          <a:stretch/>
        </p:blipFill>
        <p:spPr>
          <a:xfrm>
            <a:off x="5838593" y="1995328"/>
            <a:ext cx="1260000" cy="490628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E9627A9-D588-4BB7-ACB0-48C5A00D1B18}"/>
              </a:ext>
            </a:extLst>
          </p:cNvPr>
          <p:cNvSpPr/>
          <p:nvPr/>
        </p:nvSpPr>
        <p:spPr>
          <a:xfrm>
            <a:off x="6649159" y="2157990"/>
            <a:ext cx="269205" cy="14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E64D173F-FEC7-4983-AD06-20FAF37FD30C}"/>
              </a:ext>
            </a:extLst>
          </p:cNvPr>
          <p:cNvSpPr/>
          <p:nvPr/>
        </p:nvSpPr>
        <p:spPr>
          <a:xfrm>
            <a:off x="5875269" y="2282427"/>
            <a:ext cx="502556" cy="14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29" name="カギ線コネクタ 34">
            <a:extLst>
              <a:ext uri="{FF2B5EF4-FFF2-40B4-BE49-F238E27FC236}">
                <a16:creationId xmlns:a16="http://schemas.microsoft.com/office/drawing/2014/main" id="{5AD4DBB6-BD31-4CA5-9344-8C047518345F}"/>
              </a:ext>
            </a:extLst>
          </p:cNvPr>
          <p:cNvCxnSpPr>
            <a:cxnSpLocks/>
            <a:stCxn id="27" idx="3"/>
            <a:endCxn id="17" idx="1"/>
          </p:cNvCxnSpPr>
          <p:nvPr/>
        </p:nvCxnSpPr>
        <p:spPr>
          <a:xfrm>
            <a:off x="6377825" y="2354427"/>
            <a:ext cx="909592" cy="44988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  <a:effectLst>
            <a:glow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F769B9F0-F077-4276-BB81-6013F29304DB}"/>
              </a:ext>
            </a:extLst>
          </p:cNvPr>
          <p:cNvSpPr/>
          <p:nvPr/>
        </p:nvSpPr>
        <p:spPr>
          <a:xfrm>
            <a:off x="4478060" y="4702609"/>
            <a:ext cx="416937" cy="128856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6D98CEF7-7D09-4868-8926-4BF73F2E1309}"/>
              </a:ext>
            </a:extLst>
          </p:cNvPr>
          <p:cNvSpPr/>
          <p:nvPr/>
        </p:nvSpPr>
        <p:spPr>
          <a:xfrm>
            <a:off x="4583952" y="6004997"/>
            <a:ext cx="235974" cy="128856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323FEF3-06D1-4925-9AFC-60DCAAFEF69B}"/>
              </a:ext>
            </a:extLst>
          </p:cNvPr>
          <p:cNvSpPr txBox="1"/>
          <p:nvPr/>
        </p:nvSpPr>
        <p:spPr>
          <a:xfrm>
            <a:off x="4945713" y="5233356"/>
            <a:ext cx="25382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以降は</a:t>
            </a:r>
            <a:endParaRPr lang="en-US" altLang="ja-JP" sz="1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❷の操作を</a:t>
            </a:r>
            <a:endParaRPr lang="en-US" altLang="ja-JP" sz="1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行います。</a:t>
            </a:r>
            <a:endParaRPr lang="ja-JP" altLang="ja-JP" sz="1400" b="1" dirty="0">
              <a:solidFill>
                <a:srgbClr val="009650"/>
              </a:solidFill>
              <a:effectLst/>
              <a:latin typeface="Meiryo" charset="-128"/>
              <a:ea typeface="Meiryo" charset="-128"/>
              <a:cs typeface="Meiryo" charset="-128"/>
            </a:endParaRPr>
          </a:p>
        </p:txBody>
      </p:sp>
      <p:grpSp>
        <p:nvGrpSpPr>
          <p:cNvPr id="39" name="図形グループ 38"/>
          <p:cNvGrpSpPr/>
          <p:nvPr/>
        </p:nvGrpSpPr>
        <p:grpSpPr>
          <a:xfrm>
            <a:off x="7144984" y="2327757"/>
            <a:ext cx="296586" cy="293005"/>
            <a:chOff x="3546641" y="3995693"/>
            <a:chExt cx="296586" cy="293005"/>
          </a:xfrm>
        </p:grpSpPr>
        <p:sp>
          <p:nvSpPr>
            <p:cNvPr id="40" name="円/楕円 39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フリーフォーム 40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2" name="図形グループ 41"/>
          <p:cNvGrpSpPr/>
          <p:nvPr/>
        </p:nvGrpSpPr>
        <p:grpSpPr>
          <a:xfrm>
            <a:off x="4277485" y="2420894"/>
            <a:ext cx="296587" cy="293005"/>
            <a:chOff x="2897417" y="3995693"/>
            <a:chExt cx="296587" cy="293005"/>
          </a:xfrm>
        </p:grpSpPr>
        <p:sp>
          <p:nvSpPr>
            <p:cNvPr id="43" name="円/楕円 42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45" name="図形グループ 44"/>
          <p:cNvGrpSpPr/>
          <p:nvPr/>
        </p:nvGrpSpPr>
        <p:grpSpPr>
          <a:xfrm>
            <a:off x="3896483" y="4952431"/>
            <a:ext cx="296587" cy="293005"/>
            <a:chOff x="2897417" y="3995693"/>
            <a:chExt cx="296587" cy="293005"/>
          </a:xfrm>
        </p:grpSpPr>
        <p:sp>
          <p:nvSpPr>
            <p:cNvPr id="46" name="円/楕円 45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テキスト ボックス 46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3" name="正方形/長方形 2"/>
          <p:cNvSpPr/>
          <p:nvPr/>
        </p:nvSpPr>
        <p:spPr>
          <a:xfrm>
            <a:off x="4098068" y="4878402"/>
            <a:ext cx="276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kern="10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’</a:t>
            </a:r>
            <a:endParaRPr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40222848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392" y="2359538"/>
            <a:ext cx="1080000" cy="2338875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115" y="2001734"/>
            <a:ext cx="1911688" cy="414000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図 9" descr="「Google Meat」で「チャット」をタップした時の画像">
            <a:extLst>
              <a:ext uri="{FF2B5EF4-FFF2-40B4-BE49-F238E27FC236}">
                <a16:creationId xmlns:a16="http://schemas.microsoft.com/office/drawing/2014/main" id="{9DA43A16-F3C3-AD42-A670-8A511F82CB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4373" y="2362863"/>
            <a:ext cx="1080865" cy="2339622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AA11ACC6-3982-4E88-8555-F8D5AE17C73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42" name="think-cell スライド" r:id="rId8" imgW="554" imgH="551" progId="TCLayout.ActiveDocument.1">
                  <p:embed/>
                </p:oleObj>
              </mc:Choice>
              <mc:Fallback>
                <p:oleObj name="think-cell スライド" r:id="rId8" imgW="554" imgH="551" progId="TCLayout.ActiveDocument.1">
                  <p:embed/>
                  <p:pic>
                    <p:nvPicPr>
                      <p:cNvPr id="6" name="オブジェクト 5" hidden="1">
                        <a:extLst>
                          <a:ext uri="{FF2B5EF4-FFF2-40B4-BE49-F238E27FC236}">
                            <a16:creationId xmlns:a16="http://schemas.microsoft.com/office/drawing/2014/main" id="{AA11ACC6-3982-4E88-8555-F8D5AE17C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招待された会議への参加のしかた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5-C</a:t>
            </a:r>
            <a:endParaRPr 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3509" y="1816353"/>
            <a:ext cx="343630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>
              <a:defRPr/>
            </a:pP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カメラの切り替え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　（カメラの </a:t>
            </a:r>
            <a:r>
              <a:rPr lang="en-US" altLang="ja-JP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ON/OFF 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が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切り替えられます）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defRPr/>
            </a:pP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音声の切り替え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　（音声の </a:t>
            </a:r>
            <a:r>
              <a:rPr lang="en-US" altLang="ja-JP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ON/OFF 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が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切り替えられます）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defRPr/>
            </a:pP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挙手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defRPr/>
            </a:pP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チャット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　（文字による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入力ができます）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47675" indent="-447675">
              <a:defRPr/>
            </a:pP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❺</a:t>
            </a:r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退出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89600" indent="-489600">
              <a:defRPr/>
            </a:pP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8" name="サブタイトル 2">
            <a:extLst>
              <a:ext uri="{FF2B5EF4-FFF2-40B4-BE49-F238E27FC236}">
                <a16:creationId xmlns:a16="http://schemas.microsoft.com/office/drawing/2014/main" id="{D38D1BB7-2063-4829-BA7F-DB0FDF3FE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738" y="1433734"/>
            <a:ext cx="8280000" cy="360000"/>
          </a:xfrm>
        </p:spPr>
        <p:txBody>
          <a:bodyPr>
            <a:noAutofit/>
          </a:bodyPr>
          <a:lstStyle/>
          <a:p>
            <a:r>
              <a:rPr lang="ja-JP" altLang="en-US" dirty="0"/>
              <a:t>会議参加中に利用することのできる機能があります。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826CA38-223E-814A-B700-2F00FE9CA462}"/>
              </a:ext>
            </a:extLst>
          </p:cNvPr>
          <p:cNvSpPr/>
          <p:nvPr/>
        </p:nvSpPr>
        <p:spPr>
          <a:xfrm>
            <a:off x="3853285" y="5596454"/>
            <a:ext cx="396000" cy="39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3046C18-42B5-D94B-8CD7-05F3306639D1}"/>
              </a:ext>
            </a:extLst>
          </p:cNvPr>
          <p:cNvSpPr>
            <a:spLocks noChangeAspect="1"/>
          </p:cNvSpPr>
          <p:nvPr/>
        </p:nvSpPr>
        <p:spPr>
          <a:xfrm>
            <a:off x="4296787" y="5647201"/>
            <a:ext cx="284562" cy="288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1C47ED1-2B14-5142-86CD-98FEA1C12519}"/>
              </a:ext>
            </a:extLst>
          </p:cNvPr>
          <p:cNvSpPr>
            <a:spLocks noChangeAspect="1"/>
          </p:cNvSpPr>
          <p:nvPr/>
        </p:nvSpPr>
        <p:spPr>
          <a:xfrm>
            <a:off x="4650192" y="5647201"/>
            <a:ext cx="284562" cy="288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364243D-2038-AF4A-980C-2BBACD721636}"/>
              </a:ext>
            </a:extLst>
          </p:cNvPr>
          <p:cNvSpPr>
            <a:spLocks noChangeAspect="1"/>
          </p:cNvSpPr>
          <p:nvPr/>
        </p:nvSpPr>
        <p:spPr>
          <a:xfrm>
            <a:off x="5374595" y="5647201"/>
            <a:ext cx="284562" cy="288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6229D9A-9F55-1F47-94AC-2E5B2E5DEA7B}"/>
              </a:ext>
            </a:extLst>
          </p:cNvPr>
          <p:cNvSpPr/>
          <p:nvPr/>
        </p:nvSpPr>
        <p:spPr>
          <a:xfrm>
            <a:off x="6763207" y="3377919"/>
            <a:ext cx="316847" cy="320675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28" name="カギ線コネクタ 27">
            <a:extLst>
              <a:ext uri="{FF2B5EF4-FFF2-40B4-BE49-F238E27FC236}">
                <a16:creationId xmlns:a16="http://schemas.microsoft.com/office/drawing/2014/main" id="{7B055CAF-C760-A143-89B8-6085DAD9F90E}"/>
              </a:ext>
            </a:extLst>
          </p:cNvPr>
          <p:cNvCxnSpPr>
            <a:cxnSpLocks/>
            <a:endCxn id="23" idx="1"/>
          </p:cNvCxnSpPr>
          <p:nvPr/>
        </p:nvCxnSpPr>
        <p:spPr>
          <a:xfrm rot="5400000" flipH="1" flipV="1">
            <a:off x="5071207" y="3970257"/>
            <a:ext cx="2124000" cy="1260000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三角形 30">
            <a:extLst>
              <a:ext uri="{FF2B5EF4-FFF2-40B4-BE49-F238E27FC236}">
                <a16:creationId xmlns:a16="http://schemas.microsoft.com/office/drawing/2014/main" id="{04ABCC55-ACF5-CF41-B07D-97056B4BDE66}"/>
              </a:ext>
            </a:extLst>
          </p:cNvPr>
          <p:cNvSpPr>
            <a:spLocks noChangeAspect="1"/>
          </p:cNvSpPr>
          <p:nvPr/>
        </p:nvSpPr>
        <p:spPr>
          <a:xfrm rot="5400000">
            <a:off x="7239852" y="3379071"/>
            <a:ext cx="235249" cy="3240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FA7E97C4-9FE6-FB48-942D-4B86EAC724A4}"/>
              </a:ext>
            </a:extLst>
          </p:cNvPr>
          <p:cNvSpPr/>
          <p:nvPr/>
        </p:nvSpPr>
        <p:spPr>
          <a:xfrm>
            <a:off x="6510228" y="3261645"/>
            <a:ext cx="184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altLang="ja-JP" sz="2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A72944D1-2260-AB4C-946C-C9F40A14ACDD}"/>
              </a:ext>
            </a:extLst>
          </p:cNvPr>
          <p:cNvSpPr>
            <a:spLocks noChangeAspect="1"/>
          </p:cNvSpPr>
          <p:nvPr/>
        </p:nvSpPr>
        <p:spPr>
          <a:xfrm>
            <a:off x="5014437" y="5647201"/>
            <a:ext cx="284562" cy="288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grpSp>
        <p:nvGrpSpPr>
          <p:cNvPr id="38" name="図形グループ 37"/>
          <p:cNvGrpSpPr/>
          <p:nvPr/>
        </p:nvGrpSpPr>
        <p:grpSpPr>
          <a:xfrm>
            <a:off x="3704460" y="5921856"/>
            <a:ext cx="296586" cy="293005"/>
            <a:chOff x="5878361" y="3995693"/>
            <a:chExt cx="296586" cy="293005"/>
          </a:xfrm>
        </p:grpSpPr>
        <p:sp>
          <p:nvSpPr>
            <p:cNvPr id="39" name="円/楕円 38"/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フリーフォーム 47"/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9" name="図形グループ 48"/>
          <p:cNvGrpSpPr/>
          <p:nvPr/>
        </p:nvGrpSpPr>
        <p:grpSpPr>
          <a:xfrm>
            <a:off x="6613740" y="3190251"/>
            <a:ext cx="296586" cy="293005"/>
            <a:chOff x="5101121" y="3995693"/>
            <a:chExt cx="296586" cy="293005"/>
          </a:xfrm>
        </p:grpSpPr>
        <p:sp>
          <p:nvSpPr>
            <p:cNvPr id="50" name="円/楕円 49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フリーフォーム 50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2" name="図形グループ 51"/>
          <p:cNvGrpSpPr/>
          <p:nvPr/>
        </p:nvGrpSpPr>
        <p:grpSpPr>
          <a:xfrm>
            <a:off x="4998495" y="5302617"/>
            <a:ext cx="296586" cy="293005"/>
            <a:chOff x="4232441" y="3995693"/>
            <a:chExt cx="296586" cy="293005"/>
          </a:xfrm>
        </p:grpSpPr>
        <p:sp>
          <p:nvSpPr>
            <p:cNvPr id="53" name="円/楕円 52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フリーフォーム 53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5" name="図形グループ 54"/>
          <p:cNvGrpSpPr/>
          <p:nvPr/>
        </p:nvGrpSpPr>
        <p:grpSpPr>
          <a:xfrm>
            <a:off x="4648359" y="5302617"/>
            <a:ext cx="296586" cy="293005"/>
            <a:chOff x="3546641" y="3995693"/>
            <a:chExt cx="296586" cy="293005"/>
          </a:xfrm>
        </p:grpSpPr>
        <p:sp>
          <p:nvSpPr>
            <p:cNvPr id="56" name="円/楕円 55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フリーフォーム 56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" name="図形グループ 57"/>
          <p:cNvGrpSpPr/>
          <p:nvPr/>
        </p:nvGrpSpPr>
        <p:grpSpPr>
          <a:xfrm>
            <a:off x="4288500" y="5302617"/>
            <a:ext cx="296587" cy="293005"/>
            <a:chOff x="2897417" y="3995693"/>
            <a:chExt cx="296587" cy="293005"/>
          </a:xfrm>
        </p:grpSpPr>
        <p:sp>
          <p:nvSpPr>
            <p:cNvPr id="59" name="円/楕円 58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691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333" y="2001429"/>
            <a:ext cx="900000" cy="160080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graphicFrame>
        <p:nvGraphicFramePr>
          <p:cNvPr id="6" name="オブジェクト 5" hidden="1">
            <a:extLst>
              <a:ext uri="{FF2B5EF4-FFF2-40B4-BE49-F238E27FC236}">
                <a16:creationId xmlns:a16="http://schemas.microsoft.com/office/drawing/2014/main" id="{AA11ACC6-3982-4E88-8555-F8D5AE17C73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63"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6" name="オブジェクト 5" hidden="1">
                        <a:extLst>
                          <a:ext uri="{FF2B5EF4-FFF2-40B4-BE49-F238E27FC236}">
                            <a16:creationId xmlns:a16="http://schemas.microsoft.com/office/drawing/2014/main" id="{AA11ACC6-3982-4E88-8555-F8D5AE17C7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ja-JP" altLang="en-US" dirty="0"/>
              <a:t>会議の開催のしかた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5-D</a:t>
            </a:r>
            <a:endParaRPr lang="en-US" sz="3600" dirty="0"/>
          </a:p>
        </p:txBody>
      </p:sp>
      <p:sp>
        <p:nvSpPr>
          <p:cNvPr id="8" name="サブタイトル 2">
            <a:extLst>
              <a:ext uri="{FF2B5EF4-FFF2-40B4-BE49-F238E27FC236}">
                <a16:creationId xmlns:a16="http://schemas.microsoft.com/office/drawing/2014/main" id="{D38D1BB7-2063-4829-BA7F-DB0FDF3FE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33734"/>
            <a:ext cx="8280000" cy="360000"/>
          </a:xfrm>
        </p:spPr>
        <p:txBody>
          <a:bodyPr>
            <a:noAutofit/>
          </a:bodyPr>
          <a:lstStyle/>
          <a:p>
            <a:r>
              <a:rPr lang="ja-JP" altLang="en-US" dirty="0"/>
              <a:t>自分で今すぐ会議を開催する方法です。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A4E2143-E351-45E2-8D48-637F2B8BB6D0}"/>
              </a:ext>
            </a:extLst>
          </p:cNvPr>
          <p:cNvSpPr txBox="1"/>
          <p:nvPr/>
        </p:nvSpPr>
        <p:spPr>
          <a:xfrm>
            <a:off x="309231" y="1892799"/>
            <a:ext cx="4290887" cy="4088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>
              <a:lnSpc>
                <a:spcPct val="90000"/>
              </a:lnSpc>
              <a:defRPr/>
            </a:pPr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185738" indent="-185738">
              <a:lnSpc>
                <a:spcPct val="90000"/>
              </a:lnSpc>
              <a:defRPr/>
            </a:pP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	｢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新しい会議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185738" indent="-185738">
              <a:lnSpc>
                <a:spcPct val="90000"/>
              </a:lnSpc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（</a:t>
            </a:r>
            <a:r>
              <a:rPr lang="en-US" altLang="ja-JP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Gmail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アプリでも操作可）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185738" indent="-185738">
              <a:lnSpc>
                <a:spcPct val="90000"/>
              </a:lnSpc>
              <a:defRPr/>
            </a:pPr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185738" indent="-185738">
              <a:lnSpc>
                <a:spcPct val="90000"/>
              </a:lnSpc>
              <a:defRPr/>
            </a:pP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	｢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会議を今すぐ開始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185738" indent="-185738">
              <a:lnSpc>
                <a:spcPct val="90000"/>
              </a:lnSpc>
              <a:defRPr/>
            </a:pPr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185738" indent="-185738">
              <a:lnSpc>
                <a:spcPct val="90000"/>
              </a:lnSpc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他の人を会議に招待したい場合は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招待状を共有</a:t>
            </a:r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185738" indent="-185738">
              <a:lnSpc>
                <a:spcPct val="90000"/>
              </a:lnSpc>
              <a:defRPr/>
            </a:pPr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185738" indent="-185738">
              <a:lnSpc>
                <a:spcPct val="90000"/>
              </a:lnSpc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メッセージアプリ等、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185738" indent="-185738">
              <a:lnSpc>
                <a:spcPct val="90000"/>
              </a:lnSpc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会議の情報を送付するツールを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185738" indent="-185738">
              <a:lnSpc>
                <a:spcPct val="90000"/>
              </a:lnSpc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選択し、案内を送付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5" name="図 4" descr="「Google Meat」でコードで新しい会議を作成するときの画面の画像">
            <a:extLst>
              <a:ext uri="{FF2B5EF4-FFF2-40B4-BE49-F238E27FC236}">
                <a16:creationId xmlns:a16="http://schemas.microsoft.com/office/drawing/2014/main" id="{B886EDE7-CC09-CA40-90CB-8A6A40B673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2639" y="2002292"/>
            <a:ext cx="900000" cy="1948127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40E81F1-C883-0C45-8809-6F8D13DBA9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8118" y="2002292"/>
            <a:ext cx="900000" cy="1948125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6" name="図 75" descr="「Google Meat」で招待状を共有するときにメールを送るアプリを選択する画面の画像">
            <a:extLst>
              <a:ext uri="{FF2B5EF4-FFF2-40B4-BE49-F238E27FC236}">
                <a16:creationId xmlns:a16="http://schemas.microsoft.com/office/drawing/2014/main" id="{D95154FD-0C85-2641-9D66-886FD4415A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8118" y="4157235"/>
            <a:ext cx="900000" cy="1948126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83576D3F-2572-8A4B-82A3-C0BD983051D0}"/>
              </a:ext>
            </a:extLst>
          </p:cNvPr>
          <p:cNvSpPr/>
          <p:nvPr/>
        </p:nvSpPr>
        <p:spPr>
          <a:xfrm>
            <a:off x="4721968" y="2240417"/>
            <a:ext cx="972000" cy="21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52F8F32B-D397-6E48-8AF0-A3DAEF88571E}"/>
              </a:ext>
            </a:extLst>
          </p:cNvPr>
          <p:cNvSpPr/>
          <p:nvPr/>
        </p:nvSpPr>
        <p:spPr>
          <a:xfrm>
            <a:off x="7591125" y="3249730"/>
            <a:ext cx="972000" cy="21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grpSp>
        <p:nvGrpSpPr>
          <p:cNvPr id="78" name="グループ化 77" descr="「Google Meat」で他の人に招待状を共有するときの画面の画像">
            <a:extLst>
              <a:ext uri="{FF2B5EF4-FFF2-40B4-BE49-F238E27FC236}">
                <a16:creationId xmlns:a16="http://schemas.microsoft.com/office/drawing/2014/main" id="{938011C3-4CF7-B947-BBBF-A3E9AE193153}"/>
              </a:ext>
            </a:extLst>
          </p:cNvPr>
          <p:cNvGrpSpPr>
            <a:grpSpLocks noChangeAspect="1"/>
          </p:cNvGrpSpPr>
          <p:nvPr/>
        </p:nvGrpSpPr>
        <p:grpSpPr>
          <a:xfrm>
            <a:off x="4754172" y="4157235"/>
            <a:ext cx="900000" cy="1948126"/>
            <a:chOff x="1814303" y="0"/>
            <a:chExt cx="2567574" cy="5557729"/>
          </a:xfrm>
        </p:grpSpPr>
        <p:pic>
          <p:nvPicPr>
            <p:cNvPr id="79" name="図 78">
              <a:extLst>
                <a:ext uri="{FF2B5EF4-FFF2-40B4-BE49-F238E27FC236}">
                  <a16:creationId xmlns:a16="http://schemas.microsoft.com/office/drawing/2014/main" id="{B7CD3366-BF79-D446-B30A-5D1DC64BB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14303" y="0"/>
              <a:ext cx="2567574" cy="555772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図 79">
              <a:extLst>
                <a:ext uri="{FF2B5EF4-FFF2-40B4-BE49-F238E27FC236}">
                  <a16:creationId xmlns:a16="http://schemas.microsoft.com/office/drawing/2014/main" id="{9D057305-F2C0-0343-A2CF-974BCC01B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-100000"/>
                      </a14:imgEffect>
                    </a14:imgLayer>
                  </a14:imgProps>
                </a:ext>
              </a:extLst>
            </a:blip>
            <a:srcRect l="72908" t="67140" r="4878" b="14452"/>
            <a:stretch/>
          </p:blipFill>
          <p:spPr>
            <a:xfrm>
              <a:off x="3684761" y="3748134"/>
              <a:ext cx="570369" cy="102304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62FAA86A-F948-0147-B835-4660D9CA56B5}"/>
              </a:ext>
            </a:extLst>
          </p:cNvPr>
          <p:cNvSpPr/>
          <p:nvPr/>
        </p:nvSpPr>
        <p:spPr>
          <a:xfrm>
            <a:off x="4789042" y="5154161"/>
            <a:ext cx="648000" cy="216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B1BA62BF-FEB5-43DA-9D73-D0F072074539}"/>
              </a:ext>
            </a:extLst>
          </p:cNvPr>
          <p:cNvSpPr/>
          <p:nvPr/>
        </p:nvSpPr>
        <p:spPr>
          <a:xfrm>
            <a:off x="7879055" y="5386084"/>
            <a:ext cx="288000" cy="32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24D4FEF-9563-4D34-AB07-59397E586928}"/>
              </a:ext>
            </a:extLst>
          </p:cNvPr>
          <p:cNvSpPr txBox="1"/>
          <p:nvPr/>
        </p:nvSpPr>
        <p:spPr>
          <a:xfrm>
            <a:off x="515626" y="597128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ja-JP" altLang="ja-JP" sz="1200" b="1" dirty="0">
                <a:solidFill>
                  <a:srgbClr val="009650"/>
                </a:solidFill>
                <a:effectLst/>
                <a:latin typeface="Meiryo" charset="-128"/>
                <a:ea typeface="Meiryo" charset="-128"/>
                <a:cs typeface="Meiryo" charset="-128"/>
              </a:rPr>
              <a:t>Google、Google Meet、</a:t>
            </a:r>
            <a:r>
              <a:rPr lang="en-US" altLang="ja-JP" sz="1200" b="1" dirty="0">
                <a:solidFill>
                  <a:srgbClr val="009650"/>
                </a:solidFill>
                <a:effectLst/>
                <a:latin typeface="Meiryo" charset="-128"/>
                <a:ea typeface="Meiryo" charset="-128"/>
                <a:cs typeface="Meiryo" charset="-128"/>
              </a:rPr>
              <a:t>Gmail</a:t>
            </a:r>
            <a:r>
              <a:rPr lang="ja-JP" altLang="en-US" sz="1200" b="1" dirty="0">
                <a:solidFill>
                  <a:srgbClr val="009650"/>
                </a:solidFill>
                <a:effectLst/>
                <a:latin typeface="Meiryo" charset="-128"/>
                <a:ea typeface="Meiryo" charset="-128"/>
                <a:cs typeface="Meiryo" charset="-128"/>
              </a:rPr>
              <a:t>、</a:t>
            </a:r>
            <a:r>
              <a:rPr lang="ja-JP" altLang="ja-JP" sz="1200" b="1" dirty="0">
                <a:solidFill>
                  <a:srgbClr val="009650"/>
                </a:solidFill>
                <a:effectLst/>
                <a:latin typeface="Meiryo" charset="-128"/>
                <a:ea typeface="Meiryo" charset="-128"/>
                <a:cs typeface="Meiryo" charset="-128"/>
              </a:rPr>
              <a:t>Google Play </a:t>
            </a:r>
            <a:endParaRPr lang="en-US" altLang="ja-JP" sz="1200" b="1" dirty="0">
              <a:solidFill>
                <a:srgbClr val="009650"/>
              </a:solidFill>
              <a:effectLst/>
              <a:latin typeface="Meiryo" charset="-128"/>
              <a:ea typeface="Meiryo" charset="-128"/>
              <a:cs typeface="Meiryo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ja-JP" altLang="ja-JP" sz="1200" b="1" dirty="0">
                <a:solidFill>
                  <a:srgbClr val="009650"/>
                </a:solidFill>
                <a:effectLst/>
                <a:latin typeface="Meiryo" charset="-128"/>
                <a:ea typeface="Meiryo" charset="-128"/>
                <a:cs typeface="Meiryo" charset="-128"/>
              </a:rPr>
              <a:t>および Android は Google LLC の商標です。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FCB66BE-B350-48AC-80BD-A0B4E27ABBFF}"/>
              </a:ext>
            </a:extLst>
          </p:cNvPr>
          <p:cNvSpPr txBox="1"/>
          <p:nvPr/>
        </p:nvSpPr>
        <p:spPr>
          <a:xfrm>
            <a:off x="6095191" y="3618600"/>
            <a:ext cx="25382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Gmail</a:t>
            </a:r>
            <a:r>
              <a:rPr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アプリの</a:t>
            </a:r>
            <a:endParaRPr lang="en-US" altLang="ja-JP" sz="1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場合：</a:t>
            </a:r>
            <a:endParaRPr lang="en-US" altLang="ja-JP" sz="1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12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en-US" altLang="ja-JP" sz="1200" b="1" dirty="0">
                <a:solidFill>
                  <a:srgbClr val="009650"/>
                </a:solidFill>
                <a:effectLst/>
                <a:latin typeface="Meiryo" charset="-128"/>
                <a:ea typeface="Meiryo" charset="-128"/>
                <a:cs typeface="Meiryo" charset="-128"/>
              </a:rPr>
              <a:t>Meet</a:t>
            </a:r>
            <a:r>
              <a:rPr lang="en-US" altLang="ja-JP" sz="1200" b="1" kern="10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200" b="1" dirty="0">
                <a:solidFill>
                  <a:srgbClr val="009650"/>
                </a:solidFill>
                <a:effectLst/>
                <a:latin typeface="Meiryo" charset="-128"/>
                <a:ea typeface="Meiryo" charset="-128"/>
                <a:cs typeface="Meiryo" charset="-128"/>
              </a:rPr>
              <a:t>の画面から</a:t>
            </a:r>
            <a:endParaRPr lang="en-US" altLang="ja-JP" sz="1200" b="1" dirty="0">
              <a:solidFill>
                <a:srgbClr val="009650"/>
              </a:solidFill>
              <a:effectLst/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12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新しい会議</a:t>
            </a:r>
            <a:r>
              <a:rPr lang="en-US" altLang="ja-JP" sz="1200" b="1" kern="10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1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ja-JP" altLang="en-US" sz="1200" b="1" dirty="0">
                <a:solidFill>
                  <a:srgbClr val="009650"/>
                </a:solidFill>
                <a:effectLst/>
                <a:latin typeface="Meiryo" charset="-128"/>
                <a:ea typeface="Meiryo" charset="-128"/>
                <a:cs typeface="Meiryo" charset="-128"/>
              </a:rPr>
              <a:t>タップ</a:t>
            </a:r>
            <a:endParaRPr lang="ja-JP" altLang="ja-JP" sz="1200" b="1" dirty="0">
              <a:solidFill>
                <a:srgbClr val="009650"/>
              </a:solidFill>
              <a:effectLst/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734FE4DD-0003-42B0-BF36-D8066A5B3AF6}"/>
              </a:ext>
            </a:extLst>
          </p:cNvPr>
          <p:cNvSpPr/>
          <p:nvPr/>
        </p:nvSpPr>
        <p:spPr>
          <a:xfrm>
            <a:off x="6157663" y="2151927"/>
            <a:ext cx="540000" cy="18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4C5580DE-F8C0-43DF-A4AF-020DD4826170}"/>
              </a:ext>
            </a:extLst>
          </p:cNvPr>
          <p:cNvSpPr/>
          <p:nvPr/>
        </p:nvSpPr>
        <p:spPr>
          <a:xfrm>
            <a:off x="6757041" y="3450563"/>
            <a:ext cx="216000" cy="180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B69078F8-99B5-4B7F-A3BE-E2F3BB3C72F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19895"/>
          <a:stretch/>
        </p:blipFill>
        <p:spPr>
          <a:xfrm>
            <a:off x="7672881" y="5133754"/>
            <a:ext cx="127699" cy="131800"/>
          </a:xfrm>
          <a:prstGeom prst="rect">
            <a:avLst/>
          </a:prstGeom>
        </p:spPr>
      </p:pic>
      <p:grpSp>
        <p:nvGrpSpPr>
          <p:cNvPr id="41" name="図形グループ 40"/>
          <p:cNvGrpSpPr/>
          <p:nvPr/>
        </p:nvGrpSpPr>
        <p:grpSpPr>
          <a:xfrm>
            <a:off x="7733838" y="5164091"/>
            <a:ext cx="296586" cy="293005"/>
            <a:chOff x="5101121" y="3995693"/>
            <a:chExt cx="296586" cy="293005"/>
          </a:xfrm>
        </p:grpSpPr>
        <p:sp>
          <p:nvSpPr>
            <p:cNvPr id="42" name="円/楕円 41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フリーフォーム 42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図形グループ 43"/>
          <p:cNvGrpSpPr/>
          <p:nvPr/>
        </p:nvGrpSpPr>
        <p:grpSpPr>
          <a:xfrm>
            <a:off x="4643460" y="4974744"/>
            <a:ext cx="296586" cy="293005"/>
            <a:chOff x="4232441" y="3995693"/>
            <a:chExt cx="296586" cy="293005"/>
          </a:xfrm>
        </p:grpSpPr>
        <p:sp>
          <p:nvSpPr>
            <p:cNvPr id="45" name="円/楕円 44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フリーフォーム 45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7" name="図形グループ 46"/>
          <p:cNvGrpSpPr/>
          <p:nvPr/>
        </p:nvGrpSpPr>
        <p:grpSpPr>
          <a:xfrm>
            <a:off x="7449016" y="3025869"/>
            <a:ext cx="296586" cy="293005"/>
            <a:chOff x="3546641" y="3995693"/>
            <a:chExt cx="296586" cy="293005"/>
          </a:xfrm>
        </p:grpSpPr>
        <p:sp>
          <p:nvSpPr>
            <p:cNvPr id="48" name="円/楕円 47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フリーフォーム 48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9" name="図形グループ 58"/>
          <p:cNvGrpSpPr/>
          <p:nvPr/>
        </p:nvGrpSpPr>
        <p:grpSpPr>
          <a:xfrm>
            <a:off x="4569206" y="2032959"/>
            <a:ext cx="296587" cy="293005"/>
            <a:chOff x="2897417" y="3995693"/>
            <a:chExt cx="296587" cy="293005"/>
          </a:xfrm>
        </p:grpSpPr>
        <p:sp>
          <p:nvSpPr>
            <p:cNvPr id="60" name="円/楕円 59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0827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オブジェクト 11" hidden="1">
            <a:extLst>
              <a:ext uri="{FF2B5EF4-FFF2-40B4-BE49-F238E27FC236}">
                <a16:creationId xmlns:a16="http://schemas.microsoft.com/office/drawing/2014/main" id="{8EFFC18B-3C5C-4348-A589-4A43CA5F27A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671727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0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0257"/>
            <a:ext cx="6750566" cy="547842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オンライン会議システムのメリット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7792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1-B</a:t>
            </a:r>
            <a:endParaRPr lang="en-US" sz="3600" dirty="0"/>
          </a:p>
        </p:txBody>
      </p:sp>
      <p:pic>
        <p:nvPicPr>
          <p:cNvPr id="11" name="図 10" descr="スマホでのビデオ通話のイラスト">
            <a:extLst>
              <a:ext uri="{FF2B5EF4-FFF2-40B4-BE49-F238E27FC236}">
                <a16:creationId xmlns:a16="http://schemas.microsoft.com/office/drawing/2014/main" id="{7614E53A-5983-4D15-B1A8-03AB4908CA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3947" y="4946738"/>
            <a:ext cx="1501948" cy="1501948"/>
          </a:xfrm>
          <a:prstGeom prst="rect">
            <a:avLst/>
          </a:prstGeom>
        </p:spPr>
      </p:pic>
      <p:pic>
        <p:nvPicPr>
          <p:cNvPr id="14" name="図 13" descr="リラックスしているお爺さんとお婆さんのイラスト">
            <a:extLst>
              <a:ext uri="{FF2B5EF4-FFF2-40B4-BE49-F238E27FC236}">
                <a16:creationId xmlns:a16="http://schemas.microsoft.com/office/drawing/2014/main" id="{D5567DAA-59CB-40FE-979A-A8AE26595FB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9311" b="17640"/>
          <a:stretch/>
        </p:blipFill>
        <p:spPr>
          <a:xfrm>
            <a:off x="5284291" y="5349625"/>
            <a:ext cx="1714500" cy="1080981"/>
          </a:xfrm>
          <a:prstGeom prst="rect">
            <a:avLst/>
          </a:prstGeom>
        </p:spPr>
      </p:pic>
      <p:pic>
        <p:nvPicPr>
          <p:cNvPr id="20" name="図 19" descr="お婆さんが家族とテレビ電話をしているイラスト">
            <a:extLst>
              <a:ext uri="{FF2B5EF4-FFF2-40B4-BE49-F238E27FC236}">
                <a16:creationId xmlns:a16="http://schemas.microsoft.com/office/drawing/2014/main" id="{CF18D39E-DD64-48E3-B88A-1657A44A52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3947" y="2623197"/>
            <a:ext cx="1381501" cy="1381501"/>
          </a:xfrm>
          <a:prstGeom prst="rect">
            <a:avLst/>
          </a:prstGeom>
        </p:spPr>
      </p:pic>
      <p:pic>
        <p:nvPicPr>
          <p:cNvPr id="22" name="図 21" descr="手をつないで輪になる家族のイラスト">
            <a:extLst>
              <a:ext uri="{FF2B5EF4-FFF2-40B4-BE49-F238E27FC236}">
                <a16:creationId xmlns:a16="http://schemas.microsoft.com/office/drawing/2014/main" id="{04B834B8-5AD5-4BB1-A916-83F0F6BCC0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1539" y="2678800"/>
            <a:ext cx="1321850" cy="1321850"/>
          </a:xfrm>
          <a:prstGeom prst="rect">
            <a:avLst/>
          </a:prstGeom>
        </p:spPr>
      </p:pic>
      <p:sp>
        <p:nvSpPr>
          <p:cNvPr id="23" name="サブタイトル 2">
            <a:extLst>
              <a:ext uri="{FF2B5EF4-FFF2-40B4-BE49-F238E27FC236}">
                <a16:creationId xmlns:a16="http://schemas.microsoft.com/office/drawing/2014/main" id="{57A3FA1B-D4AD-4663-A89C-8D17A5D50CFD}"/>
              </a:ext>
            </a:extLst>
          </p:cNvPr>
          <p:cNvSpPr txBox="1">
            <a:spLocks/>
          </p:cNvSpPr>
          <p:nvPr/>
        </p:nvSpPr>
        <p:spPr>
          <a:xfrm>
            <a:off x="525013" y="1921282"/>
            <a:ext cx="3960000" cy="166282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60000"/>
              </a:lnSpc>
            </a:pPr>
            <a:r>
              <a:rPr lang="ja-JP" altLang="en-US" sz="1800" dirty="0"/>
              <a:t>遠隔にいる家族や親戚、知人等とも、</a:t>
            </a:r>
            <a:endParaRPr lang="en-US" altLang="ja-JP" sz="1800" dirty="0"/>
          </a:p>
          <a:p>
            <a:pPr>
              <a:lnSpc>
                <a:spcPct val="60000"/>
              </a:lnSpc>
            </a:pPr>
            <a:r>
              <a:rPr lang="ja-JP" altLang="en-US" sz="1800" dirty="0"/>
              <a:t>移動を伴うことなく、顔を見ながら</a:t>
            </a:r>
            <a:endParaRPr lang="en-US" altLang="ja-JP" sz="1800" dirty="0"/>
          </a:p>
          <a:p>
            <a:pPr>
              <a:lnSpc>
                <a:spcPct val="60000"/>
              </a:lnSpc>
            </a:pPr>
            <a:r>
              <a:rPr lang="ja-JP" altLang="en-US" sz="1800" dirty="0"/>
              <a:t>会話を楽しむことができます。</a:t>
            </a:r>
            <a:endParaRPr lang="en-US" altLang="ja-JP" sz="1800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AA2D182-7230-4F7F-91C6-A18AA71EF0E8}"/>
              </a:ext>
            </a:extLst>
          </p:cNvPr>
          <p:cNvSpPr/>
          <p:nvPr/>
        </p:nvSpPr>
        <p:spPr>
          <a:xfrm>
            <a:off x="615551" y="1452138"/>
            <a:ext cx="3780000" cy="338958"/>
          </a:xfrm>
          <a:prstGeom prst="rect">
            <a:avLst/>
          </a:prstGeom>
          <a:solidFill>
            <a:srgbClr val="009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>
                <a:solidFill>
                  <a:schemeClr val="bg1"/>
                </a:solidFill>
                <a:latin typeface="Meiryo" charset="-128"/>
                <a:ea typeface="Meiryo" charset="-128"/>
              </a:rPr>
              <a:t>メリット①</a:t>
            </a:r>
          </a:p>
        </p:txBody>
      </p:sp>
      <p:sp>
        <p:nvSpPr>
          <p:cNvPr id="25" name="サブタイトル 2">
            <a:extLst>
              <a:ext uri="{FF2B5EF4-FFF2-40B4-BE49-F238E27FC236}">
                <a16:creationId xmlns:a16="http://schemas.microsoft.com/office/drawing/2014/main" id="{697F7067-A68D-4010-B660-447853357B28}"/>
              </a:ext>
            </a:extLst>
          </p:cNvPr>
          <p:cNvSpPr txBox="1">
            <a:spLocks/>
          </p:cNvSpPr>
          <p:nvPr/>
        </p:nvSpPr>
        <p:spPr>
          <a:xfrm>
            <a:off x="4668934" y="1921282"/>
            <a:ext cx="3960000" cy="166282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60000"/>
              </a:lnSpc>
            </a:pPr>
            <a:r>
              <a:rPr lang="ja-JP" altLang="en-US" sz="1800" dirty="0"/>
              <a:t>三つの密を避けながら、人と人との</a:t>
            </a:r>
            <a:endParaRPr lang="en-US" altLang="ja-JP" sz="1800" dirty="0"/>
          </a:p>
          <a:p>
            <a:pPr>
              <a:lnSpc>
                <a:spcPct val="60000"/>
              </a:lnSpc>
            </a:pPr>
            <a:r>
              <a:rPr lang="ja-JP" altLang="en-US" sz="1800" dirty="0"/>
              <a:t>つながりを持ち続けたり、活動を</a:t>
            </a:r>
            <a:endParaRPr lang="en-US" altLang="ja-JP" sz="1800" dirty="0"/>
          </a:p>
          <a:p>
            <a:pPr>
              <a:lnSpc>
                <a:spcPct val="60000"/>
              </a:lnSpc>
            </a:pPr>
            <a:r>
              <a:rPr lang="ja-JP" altLang="en-US" sz="1800" dirty="0"/>
              <a:t>継続することができます。</a:t>
            </a:r>
            <a:endParaRPr lang="en-US" altLang="ja-JP" sz="1800" dirty="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0138532B-8AAD-4111-8D3F-2CAD689B7567}"/>
              </a:ext>
            </a:extLst>
          </p:cNvPr>
          <p:cNvSpPr/>
          <p:nvPr/>
        </p:nvSpPr>
        <p:spPr>
          <a:xfrm>
            <a:off x="4751005" y="1452138"/>
            <a:ext cx="3780000" cy="338958"/>
          </a:xfrm>
          <a:prstGeom prst="rect">
            <a:avLst/>
          </a:prstGeom>
          <a:solidFill>
            <a:srgbClr val="009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>
                <a:solidFill>
                  <a:schemeClr val="bg1"/>
                </a:solidFill>
                <a:latin typeface="Meiryo" charset="-128"/>
                <a:ea typeface="Meiryo" charset="-128"/>
              </a:rPr>
              <a:t>メリット②</a:t>
            </a:r>
          </a:p>
        </p:txBody>
      </p:sp>
      <p:sp>
        <p:nvSpPr>
          <p:cNvPr id="27" name="サブタイトル 2">
            <a:extLst>
              <a:ext uri="{FF2B5EF4-FFF2-40B4-BE49-F238E27FC236}">
                <a16:creationId xmlns:a16="http://schemas.microsoft.com/office/drawing/2014/main" id="{16CB5F16-DDF9-45A8-9594-DF3AEB7B621F}"/>
              </a:ext>
            </a:extLst>
          </p:cNvPr>
          <p:cNvSpPr txBox="1">
            <a:spLocks/>
          </p:cNvSpPr>
          <p:nvPr/>
        </p:nvSpPr>
        <p:spPr>
          <a:xfrm>
            <a:off x="554926" y="4469559"/>
            <a:ext cx="4104000" cy="166282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60000"/>
              </a:lnSpc>
            </a:pPr>
            <a:r>
              <a:rPr lang="ja-JP" altLang="en-US" sz="1800" dirty="0"/>
              <a:t>会場の設営などの事前準備を行わずに、</a:t>
            </a:r>
            <a:endParaRPr lang="en-US" altLang="ja-JP" sz="1800" dirty="0"/>
          </a:p>
          <a:p>
            <a:pPr>
              <a:lnSpc>
                <a:spcPct val="60000"/>
              </a:lnSpc>
            </a:pPr>
            <a:r>
              <a:rPr lang="ja-JP" altLang="en-US" sz="1800" dirty="0"/>
              <a:t>気軽に集まることができます。</a:t>
            </a:r>
            <a:endParaRPr lang="en-US" altLang="ja-JP" sz="1800" dirty="0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4F775178-DC17-40E4-AC69-11A8337D42E1}"/>
              </a:ext>
            </a:extLst>
          </p:cNvPr>
          <p:cNvSpPr/>
          <p:nvPr/>
        </p:nvSpPr>
        <p:spPr>
          <a:xfrm>
            <a:off x="620063" y="4000415"/>
            <a:ext cx="3780000" cy="338958"/>
          </a:xfrm>
          <a:prstGeom prst="rect">
            <a:avLst/>
          </a:prstGeom>
          <a:solidFill>
            <a:srgbClr val="009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>
                <a:solidFill>
                  <a:schemeClr val="bg1"/>
                </a:solidFill>
                <a:latin typeface="Meiryo" charset="-128"/>
                <a:ea typeface="Meiryo" charset="-128"/>
              </a:rPr>
              <a:t>メリット③</a:t>
            </a:r>
          </a:p>
        </p:txBody>
      </p:sp>
      <p:sp>
        <p:nvSpPr>
          <p:cNvPr id="29" name="サブタイトル 2">
            <a:extLst>
              <a:ext uri="{FF2B5EF4-FFF2-40B4-BE49-F238E27FC236}">
                <a16:creationId xmlns:a16="http://schemas.microsoft.com/office/drawing/2014/main" id="{79F3E3C0-A7EC-4836-BA22-50698A93F992}"/>
              </a:ext>
            </a:extLst>
          </p:cNvPr>
          <p:cNvSpPr txBox="1">
            <a:spLocks/>
          </p:cNvSpPr>
          <p:nvPr/>
        </p:nvSpPr>
        <p:spPr>
          <a:xfrm>
            <a:off x="4746491" y="4469559"/>
            <a:ext cx="3960000" cy="166282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60000"/>
              </a:lnSpc>
            </a:pPr>
            <a:r>
              <a:rPr lang="ja-JP" altLang="en-US" sz="1800" dirty="0"/>
              <a:t>会議や会合に出向く際の身体的負荷</a:t>
            </a:r>
            <a:endParaRPr lang="en-US" altLang="ja-JP" sz="1800" dirty="0"/>
          </a:p>
          <a:p>
            <a:pPr>
              <a:lnSpc>
                <a:spcPct val="60000"/>
              </a:lnSpc>
            </a:pPr>
            <a:r>
              <a:rPr lang="ja-JP" altLang="en-US" sz="1800" dirty="0"/>
              <a:t>が軽減されます。また、お出かけの</a:t>
            </a:r>
            <a:endParaRPr lang="en-US" altLang="ja-JP" sz="1800" dirty="0"/>
          </a:p>
          <a:p>
            <a:pPr>
              <a:lnSpc>
                <a:spcPct val="60000"/>
              </a:lnSpc>
            </a:pPr>
            <a:r>
              <a:rPr lang="ja-JP" altLang="en-US" sz="1800" dirty="0"/>
              <a:t>際の天気にも影響されません。</a:t>
            </a:r>
            <a:endParaRPr lang="en-US" altLang="ja-JP" sz="1800" dirty="0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D7A1DEB5-7336-409B-AF22-9267D5AA07D1}"/>
              </a:ext>
            </a:extLst>
          </p:cNvPr>
          <p:cNvSpPr/>
          <p:nvPr/>
        </p:nvSpPr>
        <p:spPr>
          <a:xfrm>
            <a:off x="4811628" y="4000415"/>
            <a:ext cx="3780000" cy="338958"/>
          </a:xfrm>
          <a:prstGeom prst="rect">
            <a:avLst/>
          </a:prstGeom>
          <a:solidFill>
            <a:srgbClr val="009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>
                <a:solidFill>
                  <a:schemeClr val="bg1"/>
                </a:solidFill>
                <a:latin typeface="Meiryo" charset="-128"/>
                <a:ea typeface="Meiryo" charset="-128"/>
              </a:rPr>
              <a:t>メリット④</a:t>
            </a:r>
          </a:p>
        </p:txBody>
      </p:sp>
      <p:pic>
        <p:nvPicPr>
          <p:cNvPr id="36" name="図 35" descr="雷と雨が降っている窓のイラスト">
            <a:extLst>
              <a:ext uri="{FF2B5EF4-FFF2-40B4-BE49-F238E27FC236}">
                <a16:creationId xmlns:a16="http://schemas.microsoft.com/office/drawing/2014/main" id="{AE3A1E31-5A84-4AFB-A72F-B9E1FDE2A35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628" t="74554" r="64153"/>
          <a:stretch/>
        </p:blipFill>
        <p:spPr>
          <a:xfrm>
            <a:off x="7288552" y="5368700"/>
            <a:ext cx="665417" cy="60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98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オブジェクト 11" hidden="1">
            <a:extLst>
              <a:ext uri="{FF2B5EF4-FFF2-40B4-BE49-F238E27FC236}">
                <a16:creationId xmlns:a16="http://schemas.microsoft.com/office/drawing/2014/main" id="{8EFFC18B-3C5C-4348-A589-4A43CA5F27A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699619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75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2" name="オブジェクト 11" hidden="1">
                        <a:extLst>
                          <a:ext uri="{FF2B5EF4-FFF2-40B4-BE49-F238E27FC236}">
                            <a16:creationId xmlns:a16="http://schemas.microsoft.com/office/drawing/2014/main" id="{8EFFC18B-3C5C-4348-A589-4A43CA5F27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8724"/>
            <a:ext cx="6750566" cy="547842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オンライン会議システムの利用方法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6259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1-C</a:t>
            </a:r>
            <a:endParaRPr lang="en-US" sz="3600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21C4548-6FED-41DE-B2F6-BB29D56AAE03}"/>
              </a:ext>
            </a:extLst>
          </p:cNvPr>
          <p:cNvSpPr/>
          <p:nvPr/>
        </p:nvSpPr>
        <p:spPr>
          <a:xfrm>
            <a:off x="1872192" y="2277377"/>
            <a:ext cx="6660000" cy="1169793"/>
          </a:xfrm>
          <a:prstGeom prst="rect">
            <a:avLst/>
          </a:prstGeom>
          <a:solidFill>
            <a:srgbClr val="FFFFCC"/>
          </a:solidFill>
          <a:ln>
            <a:solidFill>
              <a:srgbClr val="00965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endParaRPr lang="en-US" altLang="ja-JP" sz="20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spcBef>
                <a:spcPts val="300"/>
              </a:spcBef>
            </a:pP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ja-JP" altLang="en-US" sz="2000" b="1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 各アプリのインストール</a:t>
            </a:r>
            <a:endParaRPr lang="en-US" altLang="ja-JP" sz="2000" b="1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spcBef>
                <a:spcPts val="300"/>
              </a:spcBef>
            </a:pP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 </a:t>
            </a:r>
            <a:r>
              <a:rPr lang="ja-JP" altLang="en-US" sz="2000" b="1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利用登録</a:t>
            </a:r>
            <a:endParaRPr lang="en-US" altLang="ja-JP" sz="2000" b="1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19A08A3-DD46-4E0A-9D62-B825787BFE51}"/>
              </a:ext>
            </a:extLst>
          </p:cNvPr>
          <p:cNvSpPr txBox="1"/>
          <p:nvPr/>
        </p:nvSpPr>
        <p:spPr>
          <a:xfrm>
            <a:off x="616811" y="2002226"/>
            <a:ext cx="3600000" cy="540000"/>
          </a:xfrm>
          <a:prstGeom prst="rect">
            <a:avLst/>
          </a:prstGeom>
          <a:solidFill>
            <a:srgbClr val="009650"/>
          </a:solidFill>
        </p:spPr>
        <p:txBody>
          <a:bodyPr wrap="square" rtlCol="0" anchor="ctr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アプリの利用準備</a:t>
            </a:r>
            <a:endParaRPr kumimoji="1" lang="ja-JP" altLang="en-US" sz="2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F0654C7-5C34-480F-903D-2868365B8D5B}"/>
              </a:ext>
            </a:extLst>
          </p:cNvPr>
          <p:cNvSpPr/>
          <p:nvPr/>
        </p:nvSpPr>
        <p:spPr>
          <a:xfrm>
            <a:off x="1869612" y="4147831"/>
            <a:ext cx="6660000" cy="1169793"/>
          </a:xfrm>
          <a:prstGeom prst="rect">
            <a:avLst/>
          </a:prstGeom>
          <a:solidFill>
            <a:srgbClr val="FFFFCC"/>
          </a:solidFill>
          <a:ln>
            <a:solidFill>
              <a:srgbClr val="00965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endParaRPr lang="en-US" altLang="ja-JP" sz="20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spcBef>
                <a:spcPts val="300"/>
              </a:spcBef>
            </a:pP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ja-JP" altLang="en-US" sz="2000" b="1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 招待された会議への参加（他人が会議を開く場合）</a:t>
            </a:r>
            <a:endParaRPr lang="en-US" altLang="ja-JP" sz="2000" b="1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spcBef>
                <a:spcPts val="300"/>
              </a:spcBef>
            </a:pP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 </a:t>
            </a:r>
            <a:r>
              <a:rPr lang="ja-JP" altLang="en-US" sz="2000" b="1" dirty="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rPr>
              <a:t>自ら会議を開催（自分で会議を開く場合）</a:t>
            </a:r>
            <a:endParaRPr lang="en-US" altLang="ja-JP" sz="2000" b="1" dirty="0">
              <a:solidFill>
                <a:schemeClr val="tx1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4B43375-7677-4406-8BBA-1E48FD4126C2}"/>
              </a:ext>
            </a:extLst>
          </p:cNvPr>
          <p:cNvSpPr txBox="1"/>
          <p:nvPr/>
        </p:nvSpPr>
        <p:spPr>
          <a:xfrm>
            <a:off x="614231" y="3881147"/>
            <a:ext cx="3600000" cy="540000"/>
          </a:xfrm>
          <a:prstGeom prst="rect">
            <a:avLst/>
          </a:prstGeom>
          <a:solidFill>
            <a:srgbClr val="009650"/>
          </a:solidFill>
        </p:spPr>
        <p:txBody>
          <a:bodyPr wrap="square" rtlCol="0" anchor="ctr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オンライン会議の実施</a:t>
            </a:r>
            <a:endParaRPr kumimoji="1" lang="ja-JP" altLang="en-US" sz="2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矢印: 下 16">
            <a:extLst>
              <a:ext uri="{FF2B5EF4-FFF2-40B4-BE49-F238E27FC236}">
                <a16:creationId xmlns:a16="http://schemas.microsoft.com/office/drawing/2014/main" id="{C73BF927-F801-4DA2-97D3-F7BA92A46B37}"/>
              </a:ext>
            </a:extLst>
          </p:cNvPr>
          <p:cNvSpPr/>
          <p:nvPr/>
        </p:nvSpPr>
        <p:spPr>
          <a:xfrm>
            <a:off x="1123627" y="2650166"/>
            <a:ext cx="449451" cy="1169793"/>
          </a:xfrm>
          <a:prstGeom prst="downArrow">
            <a:avLst/>
          </a:prstGeom>
          <a:solidFill>
            <a:srgbClr val="009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サブタイトル 2">
            <a:extLst>
              <a:ext uri="{FF2B5EF4-FFF2-40B4-BE49-F238E27FC236}">
                <a16:creationId xmlns:a16="http://schemas.microsoft.com/office/drawing/2014/main" id="{917B8F8E-40DF-42EF-8447-381F43BDA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38009"/>
            <a:ext cx="8280000" cy="548495"/>
          </a:xfrm>
        </p:spPr>
        <p:txBody>
          <a:bodyPr>
            <a:noAutofit/>
          </a:bodyPr>
          <a:lstStyle/>
          <a:p>
            <a:r>
              <a:rPr lang="ja-JP" altLang="en-US" dirty="0"/>
              <a:t>各アプリについて、以下の順番で操作のご説明をします。</a:t>
            </a:r>
          </a:p>
        </p:txBody>
      </p:sp>
      <p:sp>
        <p:nvSpPr>
          <p:cNvPr id="20" name="サブタイトル 2">
            <a:extLst>
              <a:ext uri="{FF2B5EF4-FFF2-40B4-BE49-F238E27FC236}">
                <a16:creationId xmlns:a16="http://schemas.microsoft.com/office/drawing/2014/main" id="{C600DDC0-D985-4993-9BF2-71ADC0456177}"/>
              </a:ext>
            </a:extLst>
          </p:cNvPr>
          <p:cNvSpPr txBox="1">
            <a:spLocks/>
          </p:cNvSpPr>
          <p:nvPr/>
        </p:nvSpPr>
        <p:spPr>
          <a:xfrm>
            <a:off x="518534" y="5501304"/>
            <a:ext cx="7994776" cy="166282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US" altLang="ja-JP" sz="1400" dirty="0">
                <a:solidFill>
                  <a:srgbClr val="009650"/>
                </a:solidFill>
              </a:rPr>
              <a:t>※</a:t>
            </a:r>
            <a:r>
              <a:rPr lang="ja-JP" altLang="en-US" sz="1400" dirty="0">
                <a:solidFill>
                  <a:srgbClr val="009650"/>
                </a:solidFill>
              </a:rPr>
              <a:t>本講座で扱うアプリは、使用されるスマートフォンの機種・</a:t>
            </a:r>
            <a:r>
              <a:rPr lang="en-US" altLang="ja-JP" sz="1400" dirty="0">
                <a:solidFill>
                  <a:srgbClr val="009650"/>
                </a:solidFill>
              </a:rPr>
              <a:t>OS</a:t>
            </a:r>
            <a:r>
              <a:rPr lang="ja-JP" altLang="en-US" sz="1400" dirty="0">
                <a:solidFill>
                  <a:srgbClr val="009650"/>
                </a:solidFill>
              </a:rPr>
              <a:t>、</a:t>
            </a:r>
            <a:endParaRPr lang="en-US" altLang="ja-JP" sz="1400" dirty="0">
              <a:solidFill>
                <a:srgbClr val="009650"/>
              </a:solidFill>
            </a:endParaRPr>
          </a:p>
          <a:p>
            <a:pPr>
              <a:lnSpc>
                <a:spcPct val="50000"/>
              </a:lnSpc>
            </a:pPr>
            <a:r>
              <a:rPr lang="ja-JP" altLang="en-US" sz="1400" dirty="0">
                <a:solidFill>
                  <a:srgbClr val="009650"/>
                </a:solidFill>
              </a:rPr>
              <a:t>あるいはスマートフォンの設定により、表示や操作手順が多少異なる場合があります。</a:t>
            </a:r>
          </a:p>
          <a:p>
            <a:pPr>
              <a:lnSpc>
                <a:spcPct val="50000"/>
              </a:lnSpc>
            </a:pPr>
            <a:r>
              <a:rPr lang="ja-JP" altLang="en-US" sz="1400" dirty="0">
                <a:solidFill>
                  <a:srgbClr val="009650"/>
                </a:solidFill>
              </a:rPr>
              <a:t>また、予告なしにアプリがアップデートされ、内容が変更される可能性がありますことを、</a:t>
            </a:r>
            <a:endParaRPr lang="en-US" altLang="ja-JP" sz="1400" dirty="0">
              <a:solidFill>
                <a:srgbClr val="009650"/>
              </a:solidFill>
            </a:endParaRPr>
          </a:p>
          <a:p>
            <a:pPr>
              <a:lnSpc>
                <a:spcPct val="50000"/>
              </a:lnSpc>
            </a:pPr>
            <a:r>
              <a:rPr lang="ja-JP" altLang="en-US" sz="1400" dirty="0">
                <a:solidFill>
                  <a:srgbClr val="009650"/>
                </a:solidFill>
              </a:rPr>
              <a:t>予めご了承ください。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1564130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658983" y="497851"/>
            <a:ext cx="6840000" cy="360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0" dirty="0">
                <a:solidFill>
                  <a:srgbClr val="009650"/>
                </a:solidFill>
              </a:rPr>
              <a:t>2</a:t>
            </a:r>
            <a:endParaRPr lang="ja-JP" altLang="en-US" sz="14000" dirty="0">
              <a:solidFill>
                <a:srgbClr val="009650"/>
              </a:solidFill>
            </a:endParaRPr>
          </a:p>
          <a:p>
            <a:r>
              <a:rPr lang="en-US" altLang="ja-JP" sz="2400" dirty="0">
                <a:solidFill>
                  <a:srgbClr val="009650"/>
                </a:solidFill>
              </a:rPr>
              <a:t> </a:t>
            </a:r>
            <a:r>
              <a:rPr lang="en-US" altLang="ja-JP" sz="4800" dirty="0">
                <a:solidFill>
                  <a:srgbClr val="009650"/>
                </a:solidFill>
              </a:rPr>
              <a:t>Zoom</a:t>
            </a:r>
            <a:r>
              <a:rPr lang="ja-JP" altLang="en-US" sz="4800" dirty="0">
                <a:solidFill>
                  <a:srgbClr val="009650"/>
                </a:solidFill>
              </a:rPr>
              <a:t>を</a:t>
            </a:r>
            <a:endParaRPr lang="en-US" altLang="ja-JP" sz="4800" dirty="0">
              <a:solidFill>
                <a:srgbClr val="009650"/>
              </a:solidFill>
            </a:endParaRPr>
          </a:p>
          <a:p>
            <a:r>
              <a:rPr lang="en-US" altLang="ja-JP" sz="2400" dirty="0">
                <a:solidFill>
                  <a:srgbClr val="009650"/>
                </a:solidFill>
              </a:rPr>
              <a:t> </a:t>
            </a:r>
            <a:r>
              <a:rPr lang="ja-JP" altLang="en-US" sz="4800" dirty="0">
                <a:solidFill>
                  <a:srgbClr val="009650"/>
                </a:solidFill>
              </a:rPr>
              <a:t>使ってみましょう</a:t>
            </a:r>
          </a:p>
        </p:txBody>
      </p:sp>
    </p:spTree>
    <p:extLst>
      <p:ext uri="{BB962C8B-B14F-4D97-AF65-F5344CB8AC3E}">
        <p14:creationId xmlns:p14="http://schemas.microsoft.com/office/powerpoint/2010/main" val="1435020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図 33" descr="検索画面の画像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621" y="2041313"/>
            <a:ext cx="1620000" cy="45360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graphicFrame>
        <p:nvGraphicFramePr>
          <p:cNvPr id="15" name="オブジェクト 14" hidden="1">
            <a:extLst>
              <a:ext uri="{FF2B5EF4-FFF2-40B4-BE49-F238E27FC236}">
                <a16:creationId xmlns:a16="http://schemas.microsoft.com/office/drawing/2014/main" id="{E8F64B7A-0587-4BB9-A9F2-3E374062BDD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545232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38"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5" name="オブジェクト 14" hidden="1">
                        <a:extLst>
                          <a:ext uri="{FF2B5EF4-FFF2-40B4-BE49-F238E27FC236}">
                            <a16:creationId xmlns:a16="http://schemas.microsoft.com/office/drawing/2014/main" id="{E8F64B7A-0587-4BB9-A9F2-3E374062BD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" name="図 43" descr="スマートフォンのホーム画面の画像">
            <a:extLst>
              <a:ext uri="{FF2B5EF4-FFF2-40B4-BE49-F238E27FC236}">
                <a16:creationId xmlns:a16="http://schemas.microsoft.com/office/drawing/2014/main" id="{FF662731-3454-4E0C-8C51-274FF46C8C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0550" y="2000359"/>
            <a:ext cx="1620000" cy="360062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357287"/>
            <a:ext cx="7200000" cy="720000"/>
          </a:xfrm>
        </p:spPr>
        <p:txBody>
          <a:bodyPr vert="horz">
            <a:noAutofit/>
          </a:bodyPr>
          <a:lstStyle/>
          <a:p>
            <a:r>
              <a:rPr lang="en-US" altLang="ja-JP" dirty="0"/>
              <a:t>Zoom</a:t>
            </a:r>
            <a:r>
              <a:rPr lang="ja-JP" altLang="en-US" dirty="0"/>
              <a:t>アプリのインストール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07804" y="1425265"/>
            <a:ext cx="8280000" cy="360000"/>
          </a:xfrm>
        </p:spPr>
        <p:txBody>
          <a:bodyPr>
            <a:noAutofit/>
          </a:bodyPr>
          <a:lstStyle/>
          <a:p>
            <a:r>
              <a:rPr lang="en-US" altLang="ja-JP" dirty="0"/>
              <a:t>Zoom</a:t>
            </a:r>
            <a:r>
              <a:rPr lang="ja-JP" altLang="en-US" dirty="0"/>
              <a:t>アプリをインストールします。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3193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2-A</a:t>
            </a:r>
            <a:endParaRPr lang="en-US" sz="3600" dirty="0"/>
          </a:p>
        </p:txBody>
      </p:sp>
      <p:pic>
        <p:nvPicPr>
          <p:cNvPr id="45" name="図 44" descr="「zoom」のインストール画面の画像">
            <a:extLst>
              <a:ext uri="{FF2B5EF4-FFF2-40B4-BE49-F238E27FC236}">
                <a16:creationId xmlns:a16="http://schemas.microsoft.com/office/drawing/2014/main" id="{6896F5C4-188A-ED48-8550-7284359688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7264" y="1997944"/>
            <a:ext cx="1620000" cy="324000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3" name="図 42" descr="検索画面に「zoom」と入力するときの画面の画像">
            <a:extLst>
              <a:ext uri="{FF2B5EF4-FFF2-40B4-BE49-F238E27FC236}">
                <a16:creationId xmlns:a16="http://schemas.microsoft.com/office/drawing/2014/main" id="{24BB7EEE-F7DB-5244-8B0F-CF7CCA97341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4228"/>
          <a:stretch/>
        </p:blipFill>
        <p:spPr>
          <a:xfrm>
            <a:off x="4933195" y="2713584"/>
            <a:ext cx="1620000" cy="1807036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1" name="テキスト ボックス 20"/>
          <p:cNvSpPr txBox="1"/>
          <p:nvPr/>
        </p:nvSpPr>
        <p:spPr>
          <a:xfrm>
            <a:off x="1790692" y="923379"/>
            <a:ext cx="247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Android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の場合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4B594AA-4988-4CCB-B1AD-CE0D8DD4BBB0}"/>
              </a:ext>
            </a:extLst>
          </p:cNvPr>
          <p:cNvSpPr txBox="1"/>
          <p:nvPr/>
        </p:nvSpPr>
        <p:spPr>
          <a:xfrm>
            <a:off x="500596" y="1821976"/>
            <a:ext cx="23760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Play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ストア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アプリやゲームを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検索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zoom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を検索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インストール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E6954E67-5908-4FB3-8BB3-425C802C18B0}"/>
              </a:ext>
            </a:extLst>
          </p:cNvPr>
          <p:cNvSpPr txBox="1"/>
          <p:nvPr/>
        </p:nvSpPr>
        <p:spPr>
          <a:xfrm>
            <a:off x="4636280" y="5766865"/>
            <a:ext cx="388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/>
            <a:r>
              <a:rPr kumimoji="1"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※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WEB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サイトへ接続するため</a:t>
            </a:r>
            <a:endParaRPr kumimoji="1" lang="en-US" altLang="ja-JP" sz="1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182563" indent="-182563"/>
            <a:r>
              <a:rPr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別途通信料がかかることがあります。</a:t>
            </a:r>
          </a:p>
        </p:txBody>
      </p:sp>
      <p:sp>
        <p:nvSpPr>
          <p:cNvPr id="47" name="正方形/長方形 46"/>
          <p:cNvSpPr/>
          <p:nvPr/>
        </p:nvSpPr>
        <p:spPr>
          <a:xfrm>
            <a:off x="4973962" y="2082416"/>
            <a:ext cx="1512000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8" name="正方形/長方形 47"/>
          <p:cNvSpPr/>
          <p:nvPr/>
        </p:nvSpPr>
        <p:spPr>
          <a:xfrm>
            <a:off x="4980511" y="2870012"/>
            <a:ext cx="1296000" cy="252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9" name="正方形/長方形 48"/>
          <p:cNvSpPr/>
          <p:nvPr/>
        </p:nvSpPr>
        <p:spPr>
          <a:xfrm>
            <a:off x="4129477" y="4024126"/>
            <a:ext cx="432000" cy="504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0" name="正方形/長方形 49"/>
          <p:cNvSpPr/>
          <p:nvPr/>
        </p:nvSpPr>
        <p:spPr>
          <a:xfrm>
            <a:off x="6972685" y="3622294"/>
            <a:ext cx="1512000" cy="288000"/>
          </a:xfrm>
          <a:prstGeom prst="rect">
            <a:avLst/>
          </a:prstGeom>
          <a:noFill/>
          <a:ln w="28575" cap="sq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51" name="カギ線コネクタ 50"/>
          <p:cNvCxnSpPr>
            <a:cxnSpLocks/>
          </p:cNvCxnSpPr>
          <p:nvPr/>
        </p:nvCxnSpPr>
        <p:spPr>
          <a:xfrm>
            <a:off x="6276511" y="2970613"/>
            <a:ext cx="696174" cy="79200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カギ線コネクタ 51"/>
          <p:cNvCxnSpPr>
            <a:cxnSpLocks/>
          </p:cNvCxnSpPr>
          <p:nvPr/>
        </p:nvCxnSpPr>
        <p:spPr>
          <a:xfrm flipV="1">
            <a:off x="4557212" y="2213460"/>
            <a:ext cx="396000" cy="201600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図形グループ 52"/>
          <p:cNvGrpSpPr/>
          <p:nvPr/>
        </p:nvGrpSpPr>
        <p:grpSpPr>
          <a:xfrm>
            <a:off x="6836792" y="3403019"/>
            <a:ext cx="296586" cy="293005"/>
            <a:chOff x="5101121" y="3995693"/>
            <a:chExt cx="296586" cy="293005"/>
          </a:xfrm>
        </p:grpSpPr>
        <p:sp>
          <p:nvSpPr>
            <p:cNvPr id="54" name="円/楕円 53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フリーフォーム 54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6" name="図形グループ 55"/>
          <p:cNvGrpSpPr/>
          <p:nvPr/>
        </p:nvGrpSpPr>
        <p:grpSpPr>
          <a:xfrm>
            <a:off x="4833576" y="2725682"/>
            <a:ext cx="296586" cy="293005"/>
            <a:chOff x="4232441" y="3995693"/>
            <a:chExt cx="296586" cy="293005"/>
          </a:xfrm>
        </p:grpSpPr>
        <p:sp>
          <p:nvSpPr>
            <p:cNvPr id="57" name="円/楕円 56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フリーフォーム 57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9" name="図形グループ 58"/>
          <p:cNvGrpSpPr/>
          <p:nvPr/>
        </p:nvGrpSpPr>
        <p:grpSpPr>
          <a:xfrm>
            <a:off x="4833576" y="1845150"/>
            <a:ext cx="296586" cy="293005"/>
            <a:chOff x="3546641" y="3995693"/>
            <a:chExt cx="296586" cy="293005"/>
          </a:xfrm>
        </p:grpSpPr>
        <p:sp>
          <p:nvSpPr>
            <p:cNvPr id="60" name="円/楕円 59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フリーフォーム 60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2" name="図形グループ 61"/>
          <p:cNvGrpSpPr/>
          <p:nvPr/>
        </p:nvGrpSpPr>
        <p:grpSpPr>
          <a:xfrm>
            <a:off x="4421419" y="4385163"/>
            <a:ext cx="296587" cy="293005"/>
            <a:chOff x="2897417" y="3995693"/>
            <a:chExt cx="296587" cy="293005"/>
          </a:xfrm>
        </p:grpSpPr>
        <p:sp>
          <p:nvSpPr>
            <p:cNvPr id="63" name="円/楕円 62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5944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1A569691-48C8-4D34-AB23-149E54E0AE3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61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1A569691-48C8-4D34-AB23-149E54E0AE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" name="図 62" descr="検索画面の画像">
            <a:extLst>
              <a:ext uri="{FF2B5EF4-FFF2-40B4-BE49-F238E27FC236}">
                <a16:creationId xmlns:a16="http://schemas.microsoft.com/office/drawing/2014/main" id="{21C4437C-1995-495D-AAB6-E0EB998F3A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668"/>
          <a:stretch/>
        </p:blipFill>
        <p:spPr>
          <a:xfrm>
            <a:off x="6913472" y="1993031"/>
            <a:ext cx="1620000" cy="1842263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8" name="図 57" descr="検索アイコンがある画面の画像">
            <a:extLst>
              <a:ext uri="{FF2B5EF4-FFF2-40B4-BE49-F238E27FC236}">
                <a16:creationId xmlns:a16="http://schemas.microsoft.com/office/drawing/2014/main" id="{90560ECD-F1FC-47E4-986B-5A52EFA58DB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7832" y="1996373"/>
            <a:ext cx="1620000" cy="3404032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2" name="図 41" descr="「zoom」の入手画面の画像">
            <a:extLst>
              <a:ext uri="{FF2B5EF4-FFF2-40B4-BE49-F238E27FC236}">
                <a16:creationId xmlns:a16="http://schemas.microsoft.com/office/drawing/2014/main" id="{A062856C-71B9-974D-843B-30291BECE56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2805"/>
          <a:stretch/>
        </p:blipFill>
        <p:spPr>
          <a:xfrm>
            <a:off x="6913176" y="3934789"/>
            <a:ext cx="1620000" cy="2356275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9" name="object 5" descr="スマートフォンのホーム画面の画像">
            <a:extLst>
              <a:ext uri="{FF2B5EF4-FFF2-40B4-BE49-F238E27FC236}">
                <a16:creationId xmlns:a16="http://schemas.microsoft.com/office/drawing/2014/main" id="{4DDF22FC-87BF-4CF6-AF59-BF349618F935}"/>
              </a:ext>
            </a:extLst>
          </p:cNvPr>
          <p:cNvSpPr>
            <a:spLocks noChangeAspect="1"/>
          </p:cNvSpPr>
          <p:nvPr/>
        </p:nvSpPr>
        <p:spPr>
          <a:xfrm>
            <a:off x="2964699" y="2002119"/>
            <a:ext cx="1620000" cy="2873822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4" name="図 43" descr="検索画面に「zoom」と入力する時の画面の画像">
            <a:extLst>
              <a:ext uri="{FF2B5EF4-FFF2-40B4-BE49-F238E27FC236}">
                <a16:creationId xmlns:a16="http://schemas.microsoft.com/office/drawing/2014/main" id="{12994F5D-D460-9841-BC2C-8A0B3662321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51213"/>
          <a:stretch/>
        </p:blipFill>
        <p:spPr>
          <a:xfrm>
            <a:off x="7465674" y="2545841"/>
            <a:ext cx="1260000" cy="1330596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8" name="タイトル 1"/>
          <p:cNvSpPr txBox="1">
            <a:spLocks/>
          </p:cNvSpPr>
          <p:nvPr/>
        </p:nvSpPr>
        <p:spPr>
          <a:xfrm>
            <a:off x="1767718" y="357287"/>
            <a:ext cx="7200000" cy="72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dirty="0"/>
              <a:t>Zoom</a:t>
            </a:r>
            <a:r>
              <a:rPr lang="ja-JP" altLang="en-US" dirty="0"/>
              <a:t>アプリのインストール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93193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2-A</a:t>
            </a:r>
            <a:endParaRPr lang="en-US" sz="36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790692" y="923379"/>
            <a:ext cx="247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iPhone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の場合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58BCECCC-C534-4010-94A3-588EB410AFF0}"/>
              </a:ext>
            </a:extLst>
          </p:cNvPr>
          <p:cNvSpPr txBox="1"/>
          <p:nvPr/>
        </p:nvSpPr>
        <p:spPr>
          <a:xfrm>
            <a:off x="503200" y="1315792"/>
            <a:ext cx="285585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App Store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タップ</a:t>
            </a:r>
          </a:p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検索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</a:p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ゲーム</a:t>
            </a:r>
            <a:r>
              <a:rPr lang="ja-JP" altLang="en-US" sz="2000" b="1" spc="-500" dirty="0">
                <a:latin typeface="Meiryo" charset="-128"/>
                <a:ea typeface="Meiryo" charset="-128"/>
                <a:cs typeface="Meiryo" charset="-128"/>
              </a:rPr>
              <a:t>、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App</a:t>
            </a:r>
            <a:r>
              <a:rPr lang="ja-JP" altLang="en-US" sz="2000" b="1" spc="-500" dirty="0">
                <a:latin typeface="Meiryo" charset="-128"/>
                <a:ea typeface="Meiryo" charset="-128"/>
                <a:cs typeface="Meiryo" charset="-128"/>
              </a:rPr>
              <a:t> 、</a:t>
            </a:r>
            <a:endParaRPr lang="en-US" altLang="ja-JP" sz="2000" b="1" spc="-500" dirty="0"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ストーリーなど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タップ</a:t>
            </a:r>
          </a:p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en-US" altLang="ja-JP" sz="2000" b="1" spc="-16" dirty="0">
                <a:latin typeface="Meiryo" charset="-128"/>
                <a:ea typeface="Meiryo" charset="-128"/>
                <a:cs typeface="AoyagiKouzanFontT"/>
              </a:rPr>
              <a:t>zoom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を検索</a:t>
            </a:r>
          </a:p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❺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入手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</a:p>
          <a:p>
            <a:pPr indent="-417600"/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E6954E67-5908-4FB3-8BB3-425C802C18B0}"/>
              </a:ext>
            </a:extLst>
          </p:cNvPr>
          <p:cNvSpPr txBox="1"/>
          <p:nvPr/>
        </p:nvSpPr>
        <p:spPr>
          <a:xfrm>
            <a:off x="2672010" y="5766865"/>
            <a:ext cx="388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/>
            <a:r>
              <a:rPr kumimoji="1"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※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WEB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サイトへ接続するため</a:t>
            </a:r>
            <a:endParaRPr kumimoji="1" lang="en-US" altLang="ja-JP" sz="1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182563" indent="-182563"/>
            <a:r>
              <a:rPr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別途通信料がかかることがあります。</a:t>
            </a:r>
          </a:p>
        </p:txBody>
      </p:sp>
      <p:cxnSp>
        <p:nvCxnSpPr>
          <p:cNvPr id="46" name="カギ線コネクタ 34">
            <a:extLst>
              <a:ext uri="{FF2B5EF4-FFF2-40B4-BE49-F238E27FC236}">
                <a16:creationId xmlns:a16="http://schemas.microsoft.com/office/drawing/2014/main" id="{098980AD-50DA-4DCF-837A-5732E0F27160}"/>
              </a:ext>
            </a:extLst>
          </p:cNvPr>
          <p:cNvCxnSpPr>
            <a:cxnSpLocks/>
          </p:cNvCxnSpPr>
          <p:nvPr/>
        </p:nvCxnSpPr>
        <p:spPr>
          <a:xfrm>
            <a:off x="3406074" y="3602553"/>
            <a:ext cx="2808000" cy="1656000"/>
          </a:xfrm>
          <a:prstGeom prst="bentConnector3">
            <a:avLst>
              <a:gd name="adj1" fmla="val 47356"/>
            </a:avLst>
          </a:prstGeom>
          <a:ln w="28575">
            <a:solidFill>
              <a:srgbClr val="FF0000"/>
            </a:solidFill>
            <a:tailEnd type="triangle"/>
          </a:ln>
          <a:effectLst>
            <a:glow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A0874B2E-630C-45B5-9F2C-80A0ED5E809B}"/>
              </a:ext>
            </a:extLst>
          </p:cNvPr>
          <p:cNvSpPr>
            <a:spLocks noChangeAspect="1"/>
          </p:cNvSpPr>
          <p:nvPr/>
        </p:nvSpPr>
        <p:spPr>
          <a:xfrm>
            <a:off x="2963632" y="3385564"/>
            <a:ext cx="432000" cy="4320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50A40EF0-829B-4F1B-9938-AFE09760C4B3}"/>
              </a:ext>
            </a:extLst>
          </p:cNvPr>
          <p:cNvSpPr/>
          <p:nvPr/>
        </p:nvSpPr>
        <p:spPr>
          <a:xfrm>
            <a:off x="6218068" y="5080446"/>
            <a:ext cx="360000" cy="36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9E95BCCE-A1C5-4BF0-8BBC-521F5DCC3E22}"/>
              </a:ext>
            </a:extLst>
          </p:cNvPr>
          <p:cNvSpPr/>
          <p:nvPr/>
        </p:nvSpPr>
        <p:spPr>
          <a:xfrm>
            <a:off x="6941532" y="2226444"/>
            <a:ext cx="1548000" cy="25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0" name="カギ線コネクタ 64">
            <a:extLst>
              <a:ext uri="{FF2B5EF4-FFF2-40B4-BE49-F238E27FC236}">
                <a16:creationId xmlns:a16="http://schemas.microsoft.com/office/drawing/2014/main" id="{7C4E84E0-0F44-4C16-B95F-7B742E6844F9}"/>
              </a:ext>
            </a:extLst>
          </p:cNvPr>
          <p:cNvCxnSpPr>
            <a:cxnSpLocks/>
          </p:cNvCxnSpPr>
          <p:nvPr/>
        </p:nvCxnSpPr>
        <p:spPr>
          <a:xfrm flipV="1">
            <a:off x="6578068" y="2352444"/>
            <a:ext cx="363464" cy="2908002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EBB52266-A040-483E-8431-CC1D00F0EC8A}"/>
              </a:ext>
            </a:extLst>
          </p:cNvPr>
          <p:cNvSpPr/>
          <p:nvPr/>
        </p:nvSpPr>
        <p:spPr>
          <a:xfrm>
            <a:off x="8006235" y="4676571"/>
            <a:ext cx="504000" cy="28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2" name="カギ線コネクタ 64">
            <a:extLst>
              <a:ext uri="{FF2B5EF4-FFF2-40B4-BE49-F238E27FC236}">
                <a16:creationId xmlns:a16="http://schemas.microsoft.com/office/drawing/2014/main" id="{3F40732E-4F89-4A58-BEC0-E76497ED60B5}"/>
              </a:ext>
            </a:extLst>
          </p:cNvPr>
          <p:cNvCxnSpPr>
            <a:cxnSpLocks/>
          </p:cNvCxnSpPr>
          <p:nvPr/>
        </p:nvCxnSpPr>
        <p:spPr>
          <a:xfrm rot="16200000" flipH="1">
            <a:off x="7219139" y="3588752"/>
            <a:ext cx="1692000" cy="46800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9C08544B-743B-4FCF-8221-08DCD59C653F}"/>
              </a:ext>
            </a:extLst>
          </p:cNvPr>
          <p:cNvSpPr/>
          <p:nvPr/>
        </p:nvSpPr>
        <p:spPr>
          <a:xfrm>
            <a:off x="7430001" y="2708308"/>
            <a:ext cx="900000" cy="288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85952B76-3A64-44D6-9AE4-63F998B45D49}"/>
              </a:ext>
            </a:extLst>
          </p:cNvPr>
          <p:cNvCxnSpPr>
            <a:cxnSpLocks/>
          </p:cNvCxnSpPr>
          <p:nvPr/>
        </p:nvCxnSpPr>
        <p:spPr>
          <a:xfrm>
            <a:off x="7831139" y="2484890"/>
            <a:ext cx="0" cy="216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図形グループ 54"/>
          <p:cNvGrpSpPr/>
          <p:nvPr/>
        </p:nvGrpSpPr>
        <p:grpSpPr>
          <a:xfrm>
            <a:off x="7859565" y="4520631"/>
            <a:ext cx="296586" cy="293005"/>
            <a:chOff x="5878361" y="3995693"/>
            <a:chExt cx="296586" cy="293005"/>
          </a:xfrm>
        </p:grpSpPr>
        <p:sp>
          <p:nvSpPr>
            <p:cNvPr id="56" name="円/楕円 55"/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フリーフォーム 56"/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4" name="図形グループ 63"/>
          <p:cNvGrpSpPr/>
          <p:nvPr/>
        </p:nvGrpSpPr>
        <p:grpSpPr>
          <a:xfrm>
            <a:off x="7285527" y="2852689"/>
            <a:ext cx="296586" cy="293005"/>
            <a:chOff x="5101121" y="3995693"/>
            <a:chExt cx="296586" cy="293005"/>
          </a:xfrm>
        </p:grpSpPr>
        <p:sp>
          <p:nvSpPr>
            <p:cNvPr id="66" name="円/楕円 65"/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フリーフォーム 85"/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9" name="図形グループ 88"/>
          <p:cNvGrpSpPr/>
          <p:nvPr/>
        </p:nvGrpSpPr>
        <p:grpSpPr>
          <a:xfrm>
            <a:off x="6806314" y="1997558"/>
            <a:ext cx="296586" cy="293005"/>
            <a:chOff x="4232441" y="3995693"/>
            <a:chExt cx="296586" cy="293005"/>
          </a:xfrm>
        </p:grpSpPr>
        <p:sp>
          <p:nvSpPr>
            <p:cNvPr id="90" name="円/楕円 89"/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フリーフォーム 90"/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2" name="図形グループ 91"/>
          <p:cNvGrpSpPr/>
          <p:nvPr/>
        </p:nvGrpSpPr>
        <p:grpSpPr>
          <a:xfrm>
            <a:off x="6069712" y="4884695"/>
            <a:ext cx="296586" cy="293005"/>
            <a:chOff x="3546641" y="3995693"/>
            <a:chExt cx="296586" cy="293005"/>
          </a:xfrm>
        </p:grpSpPr>
        <p:sp>
          <p:nvSpPr>
            <p:cNvPr id="93" name="円/楕円 92"/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フリーフォーム 93"/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5" name="図形グループ 94"/>
          <p:cNvGrpSpPr/>
          <p:nvPr/>
        </p:nvGrpSpPr>
        <p:grpSpPr>
          <a:xfrm>
            <a:off x="2829681" y="3242157"/>
            <a:ext cx="296587" cy="293005"/>
            <a:chOff x="2897417" y="3995693"/>
            <a:chExt cx="296587" cy="293005"/>
          </a:xfrm>
        </p:grpSpPr>
        <p:sp>
          <p:nvSpPr>
            <p:cNvPr id="96" name="円/楕円 95"/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7" name="テキスト ボックス 96"/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20497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3294</Words>
  <Application>Microsoft Office PowerPoint</Application>
  <PresentationFormat>画面に合わせる (4:3)</PresentationFormat>
  <Paragraphs>712</Paragraphs>
  <Slides>48</Slides>
  <Notes>48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48</vt:i4>
      </vt:variant>
    </vt:vector>
  </HeadingPairs>
  <TitlesOfParts>
    <vt:vector size="56" baseType="lpstr">
      <vt:lpstr>メイリオ</vt:lpstr>
      <vt:lpstr>メイリオ</vt:lpstr>
      <vt:lpstr>Yu Gothic</vt:lpstr>
      <vt:lpstr>Arial</vt:lpstr>
      <vt:lpstr>Calibri</vt:lpstr>
      <vt:lpstr>Calibri Light</vt:lpstr>
      <vt:lpstr>ホワイト</vt:lpstr>
      <vt:lpstr>think-cell スライド</vt:lpstr>
      <vt:lpstr>PowerPoint プレゼンテーション</vt:lpstr>
      <vt:lpstr>PowerPoint プレゼンテーション</vt:lpstr>
      <vt:lpstr>PowerPoint プレゼンテーション</vt:lpstr>
      <vt:lpstr>オンライン会議システムとは</vt:lpstr>
      <vt:lpstr>オンライン会議システムのメリット</vt:lpstr>
      <vt:lpstr>オンライン会議システムの利用方法</vt:lpstr>
      <vt:lpstr>PowerPoint プレゼンテーション</vt:lpstr>
      <vt:lpstr>Zoomアプリのインストール</vt:lpstr>
      <vt:lpstr>PowerPoint プレゼンテーション</vt:lpstr>
      <vt:lpstr>利用登録のしかた</vt:lpstr>
      <vt:lpstr>利用登録のしかた</vt:lpstr>
      <vt:lpstr>利用登録のしかた</vt:lpstr>
      <vt:lpstr>招待された会議への参加のしかた</vt:lpstr>
      <vt:lpstr>招待された会議への参加のしかた</vt:lpstr>
      <vt:lpstr>招待された会議への参加のしかた</vt:lpstr>
      <vt:lpstr>会議の開催のしかた</vt:lpstr>
      <vt:lpstr>会議の開催のしかた</vt:lpstr>
      <vt:lpstr>PowerPoint プレゼンテーション</vt:lpstr>
      <vt:lpstr>Microsoft Teamsアプリのインストール</vt:lpstr>
      <vt:lpstr>PowerPoint プレゼンテーション</vt:lpstr>
      <vt:lpstr>利用登録のしかた</vt:lpstr>
      <vt:lpstr>利用登録のしかた</vt:lpstr>
      <vt:lpstr>利用登録のしかた</vt:lpstr>
      <vt:lpstr>招待された会議への参加のしかた</vt:lpstr>
      <vt:lpstr>招待された会議への参加のしかた</vt:lpstr>
      <vt:lpstr>会議の開催のしかた</vt:lpstr>
      <vt:lpstr>PowerPoint プレゼンテーション</vt:lpstr>
      <vt:lpstr>PowerPoint プレゼンテーション</vt:lpstr>
      <vt:lpstr>PowerPoint プレゼンテーション</vt:lpstr>
      <vt:lpstr>利用登録のしかた</vt:lpstr>
      <vt:lpstr>利用登録のしかた</vt:lpstr>
      <vt:lpstr>招待された会議への参加のしかた</vt:lpstr>
      <vt:lpstr>招待された会議への参加のしかた</vt:lpstr>
      <vt:lpstr>招待された会議への参加のしかた</vt:lpstr>
      <vt:lpstr>会議の開催のしかた</vt:lpstr>
      <vt:lpstr>会議の開催のしかた</vt:lpstr>
      <vt:lpstr>会議の開催のしかた</vt:lpstr>
      <vt:lpstr>PowerPoint プレゼンテーション</vt:lpstr>
      <vt:lpstr>Google Meet アプリのインストール</vt:lpstr>
      <vt:lpstr>Google Meet アプリのインストール</vt:lpstr>
      <vt:lpstr>利用登録のしかた</vt:lpstr>
      <vt:lpstr>利用登録のしかた</vt:lpstr>
      <vt:lpstr>利用登録のしかた</vt:lpstr>
      <vt:lpstr>利用登録のしかた</vt:lpstr>
      <vt:lpstr>招待された会議への参加のしかた</vt:lpstr>
      <vt:lpstr>招待された会議への参加のしかた</vt:lpstr>
      <vt:lpstr>招待された会議への参加のしかた</vt:lpstr>
      <vt:lpstr>会議の開催のしかた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2021-12-21T00:45:50Z</dcterms:created>
  <dcterms:modified xsi:type="dcterms:W3CDTF">2023-01-16T02:02:24Z</dcterms:modified>
</cp:coreProperties>
</file>