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tags/tag13.xml" ContentType="application/vnd.openxmlformats-officedocument.presentationml.tags+xml"/>
  <Override PartName="/ppt/notesSlides/notesSlide21.xml" ContentType="application/vnd.openxmlformats-officedocument.presentationml.notesSlide+xml"/>
  <Override PartName="/ppt/tags/tag14.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5.xml" ContentType="application/vnd.openxmlformats-officedocument.presentationml.tags+xml"/>
  <Override PartName="/ppt/notesSlides/notesSlide24.xml" ContentType="application/vnd.openxmlformats-officedocument.presentationml.notesSlide+xml"/>
  <Override PartName="/ppt/tags/tag16.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7.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8.xml" ContentType="application/vnd.openxmlformats-officedocument.presentationml.tags+xml"/>
  <Override PartName="/ppt/notesSlides/notesSlide34.xml" ContentType="application/vnd.openxmlformats-officedocument.presentationml.notesSlide+xml"/>
  <Override PartName="/ppt/tags/tag19.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20.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21.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media/image102.jpg" ContentType="image/jpg"/>
  <Override PartName="/ppt/tags/tag22.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23.xml" ContentType="application/vnd.openxmlformats-officedocument.presentationml.tags+xml"/>
  <Override PartName="/ppt/notesSlides/notesSlide4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48"/>
  </p:notesMasterIdLst>
  <p:sldIdLst>
    <p:sldId id="269" r:id="rId5"/>
    <p:sldId id="416" r:id="rId6"/>
    <p:sldId id="471" r:id="rId7"/>
    <p:sldId id="297" r:id="rId8"/>
    <p:sldId id="266" r:id="rId9"/>
    <p:sldId id="423" r:id="rId10"/>
    <p:sldId id="418" r:id="rId11"/>
    <p:sldId id="317" r:id="rId12"/>
    <p:sldId id="372" r:id="rId13"/>
    <p:sldId id="412" r:id="rId14"/>
    <p:sldId id="413" r:id="rId15"/>
    <p:sldId id="411" r:id="rId16"/>
    <p:sldId id="408" r:id="rId17"/>
    <p:sldId id="420" r:id="rId18"/>
    <p:sldId id="421" r:id="rId19"/>
    <p:sldId id="410" r:id="rId20"/>
    <p:sldId id="374" r:id="rId21"/>
    <p:sldId id="439" r:id="rId22"/>
    <p:sldId id="441" r:id="rId23"/>
    <p:sldId id="428" r:id="rId24"/>
    <p:sldId id="429" r:id="rId25"/>
    <p:sldId id="431" r:id="rId26"/>
    <p:sldId id="432" r:id="rId27"/>
    <p:sldId id="427" r:id="rId28"/>
    <p:sldId id="433" r:id="rId29"/>
    <p:sldId id="442" r:id="rId30"/>
    <p:sldId id="419" r:id="rId31"/>
    <p:sldId id="425" r:id="rId32"/>
    <p:sldId id="469" r:id="rId33"/>
    <p:sldId id="434" r:id="rId34"/>
    <p:sldId id="470" r:id="rId35"/>
    <p:sldId id="435" r:id="rId36"/>
    <p:sldId id="390" r:id="rId37"/>
    <p:sldId id="391" r:id="rId38"/>
    <p:sldId id="426" r:id="rId39"/>
    <p:sldId id="398" r:id="rId40"/>
    <p:sldId id="399" r:id="rId41"/>
    <p:sldId id="394" r:id="rId42"/>
    <p:sldId id="395" r:id="rId43"/>
    <p:sldId id="396" r:id="rId44"/>
    <p:sldId id="397" r:id="rId45"/>
    <p:sldId id="400" r:id="rId46"/>
    <p:sldId id="401" r:id="rId47"/>
  </p:sldIdLst>
  <p:sldSz cx="9144000" cy="6858000" type="screen4x3"/>
  <p:notesSz cx="6735763" cy="9866313"/>
  <p:custDataLst>
    <p:tags r:id="rId49"/>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作成者" initials="A" lastIdx="9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50"/>
    <a:srgbClr val="CCFFCC"/>
    <a:srgbClr val="83CCAA"/>
    <a:srgbClr val="007864"/>
    <a:srgbClr val="FFFFFF"/>
    <a:srgbClr val="FFFFCC"/>
    <a:srgbClr val="2F52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73" autoAdjust="0"/>
    <p:restoredTop sz="64706" autoAdjust="0"/>
  </p:normalViewPr>
  <p:slideViewPr>
    <p:cSldViewPr snapToObjects="1">
      <p:cViewPr varScale="1">
        <p:scale>
          <a:sx n="70" d="100"/>
          <a:sy n="70" d="100"/>
        </p:scale>
        <p:origin x="3102" y="60"/>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Objects="1">
      <p:cViewPr varScale="1">
        <p:scale>
          <a:sx n="89" d="100"/>
          <a:sy n="89" d="100"/>
        </p:scale>
        <p:origin x="3750"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831" cy="495029"/>
          </a:xfrm>
          <a:prstGeom prst="rect">
            <a:avLst/>
          </a:prstGeom>
        </p:spPr>
        <p:txBody>
          <a:bodyPr vert="horz" lIns="91435" tIns="45718" rIns="91435" bIns="4571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35" tIns="45718" rIns="91435" bIns="45718" rtlCol="0"/>
          <a:lstStyle>
            <a:lvl1pPr algn="r">
              <a:defRPr sz="1200"/>
            </a:lvl1pPr>
          </a:lstStyle>
          <a:p>
            <a:fld id="{BA50B120-CD90-CA4A-A384-DB7B908530F3}" type="datetimeFigureOut">
              <a:rPr kumimoji="1" lang="ja-JP" altLang="en-US" smtClean="0"/>
              <a:t>2024/3/15</a:t>
            </a:fld>
            <a:endParaRPr kumimoji="1" lang="ja-JP" altLang="en-US"/>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35" tIns="45718" rIns="91435" bIns="45718" rtlCol="0" anchor="ctr"/>
          <a:lstStyle/>
          <a:p>
            <a:endParaRPr lang="ja-JP" altLang="en-US"/>
          </a:p>
        </p:txBody>
      </p:sp>
      <p:sp>
        <p:nvSpPr>
          <p:cNvPr id="5" name="ノート プレースホルダー 4"/>
          <p:cNvSpPr>
            <a:spLocks noGrp="1"/>
          </p:cNvSpPr>
          <p:nvPr>
            <p:ph type="body" sz="quarter" idx="3"/>
          </p:nvPr>
        </p:nvSpPr>
        <p:spPr>
          <a:xfrm>
            <a:off x="673577" y="4748164"/>
            <a:ext cx="5388610" cy="3884861"/>
          </a:xfrm>
          <a:prstGeom prst="rect">
            <a:avLst/>
          </a:prstGeom>
        </p:spPr>
        <p:txBody>
          <a:bodyPr vert="horz" lIns="91435" tIns="45718" rIns="91435" bIns="4571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286"/>
            <a:ext cx="2918831" cy="495028"/>
          </a:xfrm>
          <a:prstGeom prst="rect">
            <a:avLst/>
          </a:prstGeom>
        </p:spPr>
        <p:txBody>
          <a:bodyPr vert="horz" lIns="91435" tIns="45718" rIns="91435" bIns="4571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35" tIns="45718" rIns="91435" bIns="45718" rtlCol="0" anchor="b"/>
          <a:lstStyle>
            <a:lvl1pPr algn="r">
              <a:defRPr sz="1200"/>
            </a:lvl1pPr>
          </a:lstStyle>
          <a:p>
            <a:fld id="{2B53D04A-B60E-1241-96E3-BBB7CC6C31A8}" type="slidenum">
              <a:rPr kumimoji="1" lang="ja-JP" altLang="en-US" smtClean="0"/>
              <a:t>‹#›</a:t>
            </a:fld>
            <a:endParaRPr kumimoji="1" lang="ja-JP" altLang="en-US"/>
          </a:p>
        </p:txBody>
      </p:sp>
    </p:spTree>
    <p:extLst>
      <p:ext uri="{BB962C8B-B14F-4D97-AF65-F5344CB8AC3E}">
        <p14:creationId xmlns:p14="http://schemas.microsoft.com/office/powerpoint/2010/main" val="208331087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7" y="4645124"/>
            <a:ext cx="5388610" cy="5328592"/>
          </a:xfrm>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a:t>
            </a:fld>
            <a:endParaRPr kumimoji="1" lang="ja-JP" altLang="en-US" dirty="0"/>
          </a:p>
        </p:txBody>
      </p:sp>
    </p:spTree>
    <p:extLst>
      <p:ext uri="{BB962C8B-B14F-4D97-AF65-F5344CB8AC3E}">
        <p14:creationId xmlns:p14="http://schemas.microsoft.com/office/powerpoint/2010/main" val="1632562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10</a:t>
            </a:fld>
            <a:endParaRPr kumimoji="1" lang="ja-JP" altLang="en-US"/>
          </a:p>
        </p:txBody>
      </p:sp>
    </p:spTree>
    <p:extLst>
      <p:ext uri="{BB962C8B-B14F-4D97-AF65-F5344CB8AC3E}">
        <p14:creationId xmlns:p14="http://schemas.microsoft.com/office/powerpoint/2010/main" val="240216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11</a:t>
            </a:fld>
            <a:endParaRPr kumimoji="1" lang="ja-JP" altLang="en-US" dirty="0"/>
          </a:p>
        </p:txBody>
      </p:sp>
    </p:spTree>
    <p:extLst>
      <p:ext uri="{BB962C8B-B14F-4D97-AF65-F5344CB8AC3E}">
        <p14:creationId xmlns:p14="http://schemas.microsoft.com/office/powerpoint/2010/main" val="2018374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781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12</a:t>
            </a:fld>
            <a:endParaRPr kumimoji="1" lang="ja-JP" altLang="en-US"/>
          </a:p>
        </p:txBody>
      </p:sp>
    </p:spTree>
    <p:extLst>
      <p:ext uri="{BB962C8B-B14F-4D97-AF65-F5344CB8AC3E}">
        <p14:creationId xmlns:p14="http://schemas.microsoft.com/office/powerpoint/2010/main" val="1872400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defTabSz="903427">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13</a:t>
            </a:fld>
            <a:endParaRPr kumimoji="1" lang="ja-JP" altLang="en-US"/>
          </a:p>
        </p:txBody>
      </p:sp>
    </p:spTree>
    <p:extLst>
      <p:ext uri="{BB962C8B-B14F-4D97-AF65-F5344CB8AC3E}">
        <p14:creationId xmlns:p14="http://schemas.microsoft.com/office/powerpoint/2010/main" val="3170557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781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14</a:t>
            </a:fld>
            <a:endParaRPr kumimoji="1" lang="ja-JP" altLang="en-US"/>
          </a:p>
        </p:txBody>
      </p:sp>
    </p:spTree>
    <p:extLst>
      <p:ext uri="{BB962C8B-B14F-4D97-AF65-F5344CB8AC3E}">
        <p14:creationId xmlns:p14="http://schemas.microsoft.com/office/powerpoint/2010/main" val="2098179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781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15</a:t>
            </a:fld>
            <a:endParaRPr kumimoji="1" lang="ja-JP" altLang="en-US"/>
          </a:p>
        </p:txBody>
      </p:sp>
    </p:spTree>
    <p:extLst>
      <p:ext uri="{BB962C8B-B14F-4D97-AF65-F5344CB8AC3E}">
        <p14:creationId xmlns:p14="http://schemas.microsoft.com/office/powerpoint/2010/main" val="3390998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16</a:t>
            </a:fld>
            <a:endParaRPr kumimoji="1" lang="ja-JP" altLang="en-US"/>
          </a:p>
        </p:txBody>
      </p:sp>
    </p:spTree>
    <p:extLst>
      <p:ext uri="{BB962C8B-B14F-4D97-AF65-F5344CB8AC3E}">
        <p14:creationId xmlns:p14="http://schemas.microsoft.com/office/powerpoint/2010/main" val="1541791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900"/>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17</a:t>
            </a:fld>
            <a:endParaRPr kumimoji="1" lang="ja-JP" altLang="en-US"/>
          </a:p>
        </p:txBody>
      </p:sp>
    </p:spTree>
    <p:extLst>
      <p:ext uri="{BB962C8B-B14F-4D97-AF65-F5344CB8AC3E}">
        <p14:creationId xmlns:p14="http://schemas.microsoft.com/office/powerpoint/2010/main" val="968540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18</a:t>
            </a:fld>
            <a:endParaRPr kumimoji="1" lang="ja-JP" altLang="en-US"/>
          </a:p>
        </p:txBody>
      </p:sp>
    </p:spTree>
    <p:extLst>
      <p:ext uri="{BB962C8B-B14F-4D97-AF65-F5344CB8AC3E}">
        <p14:creationId xmlns:p14="http://schemas.microsoft.com/office/powerpoint/2010/main" val="843265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19</a:t>
            </a:fld>
            <a:endParaRPr kumimoji="1" lang="ja-JP" altLang="en-US"/>
          </a:p>
        </p:txBody>
      </p:sp>
    </p:spTree>
    <p:extLst>
      <p:ext uri="{BB962C8B-B14F-4D97-AF65-F5344CB8AC3E}">
        <p14:creationId xmlns:p14="http://schemas.microsoft.com/office/powerpoint/2010/main" val="815383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199529" y="4748164"/>
            <a:ext cx="6192688" cy="4937520"/>
          </a:xfrm>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a:t>
            </a:fld>
            <a:endParaRPr kumimoji="1" lang="ja-JP" altLang="en-US" dirty="0"/>
          </a:p>
        </p:txBody>
      </p:sp>
    </p:spTree>
    <p:extLst>
      <p:ext uri="{BB962C8B-B14F-4D97-AF65-F5344CB8AC3E}">
        <p14:creationId xmlns:p14="http://schemas.microsoft.com/office/powerpoint/2010/main" val="1360568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20</a:t>
            </a:fld>
            <a:endParaRPr kumimoji="1" lang="ja-JP" altLang="en-US"/>
          </a:p>
        </p:txBody>
      </p:sp>
    </p:spTree>
    <p:extLst>
      <p:ext uri="{BB962C8B-B14F-4D97-AF65-F5344CB8AC3E}">
        <p14:creationId xmlns:p14="http://schemas.microsoft.com/office/powerpoint/2010/main" val="1069275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21</a:t>
            </a:fld>
            <a:endParaRPr kumimoji="1" lang="ja-JP" altLang="en-US"/>
          </a:p>
        </p:txBody>
      </p:sp>
    </p:spTree>
    <p:extLst>
      <p:ext uri="{BB962C8B-B14F-4D97-AF65-F5344CB8AC3E}">
        <p14:creationId xmlns:p14="http://schemas.microsoft.com/office/powerpoint/2010/main" val="650632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22</a:t>
            </a:fld>
            <a:endParaRPr kumimoji="1" lang="ja-JP" altLang="en-US"/>
          </a:p>
        </p:txBody>
      </p:sp>
    </p:spTree>
    <p:extLst>
      <p:ext uri="{BB962C8B-B14F-4D97-AF65-F5344CB8AC3E}">
        <p14:creationId xmlns:p14="http://schemas.microsoft.com/office/powerpoint/2010/main" val="25486163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900"/>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23</a:t>
            </a:fld>
            <a:endParaRPr kumimoji="1" lang="ja-JP" altLang="en-US"/>
          </a:p>
        </p:txBody>
      </p:sp>
    </p:spTree>
    <p:extLst>
      <p:ext uri="{BB962C8B-B14F-4D97-AF65-F5344CB8AC3E}">
        <p14:creationId xmlns:p14="http://schemas.microsoft.com/office/powerpoint/2010/main" val="3202978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24</a:t>
            </a:fld>
            <a:endParaRPr kumimoji="1" lang="ja-JP" altLang="en-US"/>
          </a:p>
        </p:txBody>
      </p:sp>
    </p:spTree>
    <p:extLst>
      <p:ext uri="{BB962C8B-B14F-4D97-AF65-F5344CB8AC3E}">
        <p14:creationId xmlns:p14="http://schemas.microsoft.com/office/powerpoint/2010/main" val="29267876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25</a:t>
            </a:fld>
            <a:endParaRPr kumimoji="1" lang="ja-JP" altLang="en-US"/>
          </a:p>
        </p:txBody>
      </p:sp>
    </p:spTree>
    <p:extLst>
      <p:ext uri="{BB962C8B-B14F-4D97-AF65-F5344CB8AC3E}">
        <p14:creationId xmlns:p14="http://schemas.microsoft.com/office/powerpoint/2010/main" val="12249826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26</a:t>
            </a:fld>
            <a:endParaRPr kumimoji="1" lang="ja-JP" altLang="en-US"/>
          </a:p>
        </p:txBody>
      </p:sp>
    </p:spTree>
    <p:extLst>
      <p:ext uri="{BB962C8B-B14F-4D97-AF65-F5344CB8AC3E}">
        <p14:creationId xmlns:p14="http://schemas.microsoft.com/office/powerpoint/2010/main" val="4214301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521"/>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27</a:t>
            </a:fld>
            <a:endParaRPr kumimoji="1" lang="ja-JP" altLang="en-US"/>
          </a:p>
        </p:txBody>
      </p:sp>
    </p:spTree>
    <p:extLst>
      <p:ext uri="{BB962C8B-B14F-4D97-AF65-F5344CB8AC3E}">
        <p14:creationId xmlns:p14="http://schemas.microsoft.com/office/powerpoint/2010/main" val="3609598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521"/>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28</a:t>
            </a:fld>
            <a:endParaRPr kumimoji="1" lang="ja-JP" altLang="en-US"/>
          </a:p>
        </p:txBody>
      </p:sp>
    </p:spTree>
    <p:extLst>
      <p:ext uri="{BB962C8B-B14F-4D97-AF65-F5344CB8AC3E}">
        <p14:creationId xmlns:p14="http://schemas.microsoft.com/office/powerpoint/2010/main" val="36780425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629" defTabSz="922264">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29</a:t>
            </a:fld>
            <a:endParaRPr kumimoji="1" lang="ja-JP" altLang="en-US" dirty="0"/>
          </a:p>
        </p:txBody>
      </p:sp>
    </p:spTree>
    <p:extLst>
      <p:ext uri="{BB962C8B-B14F-4D97-AF65-F5344CB8AC3E}">
        <p14:creationId xmlns:p14="http://schemas.microsoft.com/office/powerpoint/2010/main" val="2592617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4B9A7-3668-8F6C-C90F-44FEEF9EE37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995E4DD-982E-A1B9-F425-1793B9C354D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789D804-452E-A0D0-40ED-C4C6BEA4530E}"/>
              </a:ext>
            </a:extLst>
          </p:cNvPr>
          <p:cNvSpPr>
            <a:spLocks noGrp="1"/>
          </p:cNvSpPr>
          <p:nvPr>
            <p:ph type="body" idx="1"/>
          </p:nvPr>
        </p:nvSpPr>
        <p:spPr/>
        <p:txBody>
          <a:bodyPr/>
          <a:lstStyle/>
          <a:p>
            <a:endParaRPr lang="ja-JP" altLang="en-US" dirty="0"/>
          </a:p>
        </p:txBody>
      </p:sp>
      <p:sp>
        <p:nvSpPr>
          <p:cNvPr id="4" name="スライド番号プレースホルダー 3">
            <a:extLst>
              <a:ext uri="{FF2B5EF4-FFF2-40B4-BE49-F238E27FC236}">
                <a16:creationId xmlns:a16="http://schemas.microsoft.com/office/drawing/2014/main" id="{92A39F66-1B67-678F-593A-79B8B1219A29}"/>
              </a:ext>
            </a:extLst>
          </p:cNvPr>
          <p:cNvSpPr>
            <a:spLocks noGrp="1"/>
          </p:cNvSpPr>
          <p:nvPr>
            <p:ph type="sldNum" sz="quarter" idx="10"/>
          </p:nvPr>
        </p:nvSpPr>
        <p:spPr/>
        <p:txBody>
          <a:bodyPr/>
          <a:lstStyle/>
          <a:p>
            <a:fld id="{2B53D04A-B60E-1241-96E3-BBB7CC6C31A8}" type="slidenum">
              <a:rPr kumimoji="1" lang="ja-JP" altLang="en-US" smtClean="0"/>
              <a:t>3</a:t>
            </a:fld>
            <a:endParaRPr kumimoji="1" lang="ja-JP" altLang="en-US"/>
          </a:p>
        </p:txBody>
      </p:sp>
    </p:spTree>
    <p:extLst>
      <p:ext uri="{BB962C8B-B14F-4D97-AF65-F5344CB8AC3E}">
        <p14:creationId xmlns:p14="http://schemas.microsoft.com/office/powerpoint/2010/main" val="41143258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521"/>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30</a:t>
            </a:fld>
            <a:endParaRPr kumimoji="1" lang="ja-JP" altLang="en-US"/>
          </a:p>
        </p:txBody>
      </p:sp>
    </p:spTree>
    <p:extLst>
      <p:ext uri="{BB962C8B-B14F-4D97-AF65-F5344CB8AC3E}">
        <p14:creationId xmlns:p14="http://schemas.microsoft.com/office/powerpoint/2010/main" val="2714434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31</a:t>
            </a:fld>
            <a:endParaRPr kumimoji="1" lang="ja-JP" altLang="en-US"/>
          </a:p>
        </p:txBody>
      </p:sp>
    </p:spTree>
    <p:extLst>
      <p:ext uri="{BB962C8B-B14F-4D97-AF65-F5344CB8AC3E}">
        <p14:creationId xmlns:p14="http://schemas.microsoft.com/office/powerpoint/2010/main" val="23510821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900"/>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32</a:t>
            </a:fld>
            <a:endParaRPr kumimoji="1" lang="ja-JP" altLang="en-US"/>
          </a:p>
        </p:txBody>
      </p:sp>
    </p:spTree>
    <p:extLst>
      <p:ext uri="{BB962C8B-B14F-4D97-AF65-F5344CB8AC3E}">
        <p14:creationId xmlns:p14="http://schemas.microsoft.com/office/powerpoint/2010/main" val="17047998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33</a:t>
            </a:fld>
            <a:endParaRPr kumimoji="1" lang="ja-JP" altLang="en-US"/>
          </a:p>
        </p:txBody>
      </p:sp>
    </p:spTree>
    <p:extLst>
      <p:ext uri="{BB962C8B-B14F-4D97-AF65-F5344CB8AC3E}">
        <p14:creationId xmlns:p14="http://schemas.microsoft.com/office/powerpoint/2010/main" val="7346048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896"/>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34</a:t>
            </a:fld>
            <a:endParaRPr kumimoji="1" lang="ja-JP" altLang="en-US"/>
          </a:p>
        </p:txBody>
      </p:sp>
    </p:spTree>
    <p:extLst>
      <p:ext uri="{BB962C8B-B14F-4D97-AF65-F5344CB8AC3E}">
        <p14:creationId xmlns:p14="http://schemas.microsoft.com/office/powerpoint/2010/main" val="9584979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35</a:t>
            </a:fld>
            <a:endParaRPr kumimoji="1" lang="ja-JP" altLang="en-US"/>
          </a:p>
        </p:txBody>
      </p:sp>
    </p:spTree>
    <p:extLst>
      <p:ext uri="{BB962C8B-B14F-4D97-AF65-F5344CB8AC3E}">
        <p14:creationId xmlns:p14="http://schemas.microsoft.com/office/powerpoint/2010/main" val="35688784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36</a:t>
            </a:fld>
            <a:endParaRPr kumimoji="1" lang="ja-JP" altLang="en-US"/>
          </a:p>
        </p:txBody>
      </p:sp>
    </p:spTree>
    <p:extLst>
      <p:ext uri="{BB962C8B-B14F-4D97-AF65-F5344CB8AC3E}">
        <p14:creationId xmlns:p14="http://schemas.microsoft.com/office/powerpoint/2010/main" val="1344306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37</a:t>
            </a:fld>
            <a:endParaRPr kumimoji="1" lang="ja-JP" altLang="en-US"/>
          </a:p>
        </p:txBody>
      </p:sp>
    </p:spTree>
    <p:extLst>
      <p:ext uri="{BB962C8B-B14F-4D97-AF65-F5344CB8AC3E}">
        <p14:creationId xmlns:p14="http://schemas.microsoft.com/office/powerpoint/2010/main" val="28544437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38</a:t>
            </a:fld>
            <a:endParaRPr kumimoji="1" lang="ja-JP" altLang="en-US"/>
          </a:p>
        </p:txBody>
      </p:sp>
    </p:spTree>
    <p:extLst>
      <p:ext uri="{BB962C8B-B14F-4D97-AF65-F5344CB8AC3E}">
        <p14:creationId xmlns:p14="http://schemas.microsoft.com/office/powerpoint/2010/main" val="2047382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521"/>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39</a:t>
            </a:fld>
            <a:endParaRPr kumimoji="1" lang="ja-JP" altLang="en-US"/>
          </a:p>
        </p:txBody>
      </p:sp>
    </p:spTree>
    <p:extLst>
      <p:ext uri="{BB962C8B-B14F-4D97-AF65-F5344CB8AC3E}">
        <p14:creationId xmlns:p14="http://schemas.microsoft.com/office/powerpoint/2010/main" val="2379910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a:t>
            </a:fld>
            <a:endParaRPr kumimoji="1" lang="ja-JP" altLang="en-US"/>
          </a:p>
        </p:txBody>
      </p:sp>
    </p:spTree>
    <p:extLst>
      <p:ext uri="{BB962C8B-B14F-4D97-AF65-F5344CB8AC3E}">
        <p14:creationId xmlns:p14="http://schemas.microsoft.com/office/powerpoint/2010/main" val="12621570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40</a:t>
            </a:fld>
            <a:endParaRPr kumimoji="1" lang="ja-JP" altLang="en-US"/>
          </a:p>
        </p:txBody>
      </p:sp>
    </p:spTree>
    <p:extLst>
      <p:ext uri="{BB962C8B-B14F-4D97-AF65-F5344CB8AC3E}">
        <p14:creationId xmlns:p14="http://schemas.microsoft.com/office/powerpoint/2010/main" val="25281235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41</a:t>
            </a:fld>
            <a:endParaRPr kumimoji="1" lang="ja-JP" altLang="en-US"/>
          </a:p>
        </p:txBody>
      </p:sp>
    </p:spTree>
    <p:extLst>
      <p:ext uri="{BB962C8B-B14F-4D97-AF65-F5344CB8AC3E}">
        <p14:creationId xmlns:p14="http://schemas.microsoft.com/office/powerpoint/2010/main" val="15136177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42</a:t>
            </a:fld>
            <a:endParaRPr kumimoji="1" lang="ja-JP" altLang="en-US"/>
          </a:p>
        </p:txBody>
      </p:sp>
    </p:spTree>
    <p:extLst>
      <p:ext uri="{BB962C8B-B14F-4D97-AF65-F5344CB8AC3E}">
        <p14:creationId xmlns:p14="http://schemas.microsoft.com/office/powerpoint/2010/main" val="14554906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43</a:t>
            </a:fld>
            <a:endParaRPr kumimoji="1" lang="ja-JP" altLang="en-US" dirty="0"/>
          </a:p>
        </p:txBody>
      </p:sp>
    </p:spTree>
    <p:extLst>
      <p:ext uri="{BB962C8B-B14F-4D97-AF65-F5344CB8AC3E}">
        <p14:creationId xmlns:p14="http://schemas.microsoft.com/office/powerpoint/2010/main" val="2376329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5</a:t>
            </a:fld>
            <a:endParaRPr kumimoji="1" lang="ja-JP" altLang="en-US"/>
          </a:p>
        </p:txBody>
      </p:sp>
    </p:spTree>
    <p:extLst>
      <p:ext uri="{BB962C8B-B14F-4D97-AF65-F5344CB8AC3E}">
        <p14:creationId xmlns:p14="http://schemas.microsoft.com/office/powerpoint/2010/main" val="1179423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896"/>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6</a:t>
            </a:fld>
            <a:endParaRPr kumimoji="1" lang="ja-JP" altLang="en-US"/>
          </a:p>
        </p:txBody>
      </p:sp>
    </p:spTree>
    <p:extLst>
      <p:ext uri="{BB962C8B-B14F-4D97-AF65-F5344CB8AC3E}">
        <p14:creationId xmlns:p14="http://schemas.microsoft.com/office/powerpoint/2010/main" val="481835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7</a:t>
            </a:fld>
            <a:endParaRPr kumimoji="1" lang="ja-JP" altLang="en-US"/>
          </a:p>
        </p:txBody>
      </p:sp>
    </p:spTree>
    <p:extLst>
      <p:ext uri="{BB962C8B-B14F-4D97-AF65-F5344CB8AC3E}">
        <p14:creationId xmlns:p14="http://schemas.microsoft.com/office/powerpoint/2010/main" val="4274400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6" y="4748164"/>
            <a:ext cx="5631654" cy="3856889"/>
          </a:xfrm>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8</a:t>
            </a:fld>
            <a:endParaRPr kumimoji="1" lang="ja-JP" altLang="en-US"/>
          </a:p>
        </p:txBody>
      </p:sp>
    </p:spTree>
    <p:extLst>
      <p:ext uri="{BB962C8B-B14F-4D97-AF65-F5344CB8AC3E}">
        <p14:creationId xmlns:p14="http://schemas.microsoft.com/office/powerpoint/2010/main" val="34362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075"/>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9</a:t>
            </a:fld>
            <a:endParaRPr kumimoji="1" lang="ja-JP" altLang="en-US"/>
          </a:p>
        </p:txBody>
      </p:sp>
    </p:spTree>
    <p:extLst>
      <p:ext uri="{BB962C8B-B14F-4D97-AF65-F5344CB8AC3E}">
        <p14:creationId xmlns:p14="http://schemas.microsoft.com/office/powerpoint/2010/main" val="1088196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p:cNvCxnSpPr/>
          <p:nvPr userDrawn="1"/>
        </p:nvCxnSpPr>
        <p:spPr>
          <a:xfrm>
            <a:off x="1692275" y="187784"/>
            <a:ext cx="0" cy="630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userDrawn="1">
          <p15:clr>
            <a:srgbClr val="FBAE40"/>
          </p15:clr>
        </p15:guide>
        <p15:guide id="16" pos="3787" userDrawn="1">
          <p15:clr>
            <a:srgbClr val="FBAE40"/>
          </p15:clr>
        </p15:guide>
        <p15:guide id="17" pos="5375" userDrawn="1">
          <p15:clr>
            <a:srgbClr val="FBAE40"/>
          </p15:clr>
        </p15:guide>
        <p15:guide id="18" orient="horz" pos="1253" userDrawn="1">
          <p15:clr>
            <a:srgbClr val="FBAE40"/>
          </p15:clr>
        </p15:guide>
        <p15:guide id="19" orient="horz" pos="1026" userDrawn="1">
          <p15:clr>
            <a:srgbClr val="FBAE40"/>
          </p15:clr>
        </p15:guide>
        <p15:guide id="20" orient="horz" pos="1480" userDrawn="1">
          <p15:clr>
            <a:srgbClr val="FBAE40"/>
          </p15:clr>
        </p15:guide>
        <p15:guide id="21" orient="horz" pos="1706" userDrawn="1">
          <p15:clr>
            <a:srgbClr val="FBAE40"/>
          </p15:clr>
        </p15:guide>
        <p15:guide id="22" orient="horz" pos="3861" userDrawn="1">
          <p15:clr>
            <a:srgbClr val="FBAE40"/>
          </p15:clr>
        </p15:guide>
        <p15:guide id="23" pos="185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764C1CBF-02BE-C949-8A80-6278B6932A94}" type="datetimeFigureOut">
              <a:rPr kumimoji="1" lang="ja-JP" altLang="en-US" smtClean="0"/>
              <a:t>2024/3/15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D61DC6C-4581-DC44-8E22-5B060113FAE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64B3BCCB-7D01-488D-9278-2A8143705A84}"/>
              </a:ext>
            </a:extLst>
          </p:cNvPr>
          <p:cNvGraphicFramePr>
            <a:graphicFrameLocks noChangeAspect="1"/>
          </p:cNvGraphicFramePr>
          <p:nvPr userDrawn="1">
            <p:custDataLst>
              <p:tags r:id="rId7"/>
            </p:custDataLst>
            <p:extLst>
              <p:ext uri="{D42A27DB-BD31-4B8C-83A1-F6EECF244321}">
                <p14:modId xmlns:p14="http://schemas.microsoft.com/office/powerpoint/2010/main" val="26386187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8" name="オブジェクト 7" hidden="1">
                        <a:extLst>
                          <a:ext uri="{FF2B5EF4-FFF2-40B4-BE49-F238E27FC236}">
                            <a16:creationId xmlns:a16="http://schemas.microsoft.com/office/drawing/2014/main" id="{64B3BCCB-7D01-488D-9278-2A8143705A84}"/>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4C1CBF-02BE-C949-8A80-6278B6932A94}" type="datetimeFigureOut">
              <a:rPr kumimoji="1" lang="ja-JP" altLang="en-US" smtClean="0"/>
              <a:t>2024/3/15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61DC6C-4581-DC44-8E22-5B060113FAEC}" type="slidenum">
              <a:rPr kumimoji="1" lang="ja-JP" altLang="en-US" smtClean="0"/>
              <a:t>‹#›</a:t>
            </a:fld>
            <a:endParaRPr kumimoji="1" lang="ja-JP" altLang="en-US"/>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5" r:id="rId1"/>
    <p:sldLayoutId id="2147483664" r:id="rId2"/>
    <p:sldLayoutId id="2147483661" r:id="rId3"/>
    <p:sldLayoutId id="2147483663" r:id="rId4"/>
    <p:sldLayoutId id="2147483662" r:id="rId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1.emf"/><Relationship Id="rId13" Type="http://schemas.openxmlformats.org/officeDocument/2006/relationships/image" Target="../media/image28.png"/><Relationship Id="rId3" Type="http://schemas.openxmlformats.org/officeDocument/2006/relationships/notesSlide" Target="../notesSlides/notesSlide10.xml"/><Relationship Id="rId7" Type="http://schemas.openxmlformats.org/officeDocument/2006/relationships/oleObject" Target="../embeddings/oleObject3.bin"/><Relationship Id="rId12" Type="http://schemas.openxmlformats.org/officeDocument/2006/relationships/image" Target="../media/image27.png"/><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24.png"/><Relationship Id="rId11" Type="http://schemas.microsoft.com/office/2007/relationships/hdphoto" Target="../media/hdphoto4.wdp"/><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image" Target="../media/image25.jpg"/><Relationship Id="rId1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1.xml"/><Relationship Id="rId7" Type="http://schemas.openxmlformats.org/officeDocument/2006/relationships/image" Target="../media/image1.emf"/><Relationship Id="rId12" Type="http://schemas.openxmlformats.org/officeDocument/2006/relationships/image" Target="../media/image36.png"/><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oleObject" Target="../embeddings/oleObject4.bin"/><Relationship Id="rId11" Type="http://schemas.openxmlformats.org/officeDocument/2006/relationships/image" Target="../media/image35.jpg"/><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12.xml"/><Relationship Id="rId7" Type="http://schemas.openxmlformats.org/officeDocument/2006/relationships/image" Target="../media/image40.pn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39.png"/><Relationship Id="rId11" Type="http://schemas.openxmlformats.org/officeDocument/2006/relationships/image" Target="../media/image41.jpg"/><Relationship Id="rId5" Type="http://schemas.openxmlformats.org/officeDocument/2006/relationships/image" Target="../media/image38.png"/><Relationship Id="rId10" Type="http://schemas.openxmlformats.org/officeDocument/2006/relationships/image" Target="../media/image16.jpeg"/><Relationship Id="rId4" Type="http://schemas.openxmlformats.org/officeDocument/2006/relationships/image" Target="../media/image37.png"/><Relationship Id="rId9" Type="http://schemas.openxmlformats.org/officeDocument/2006/relationships/image" Target="../media/image1.emf"/></Relationships>
</file>

<file path=ppt/slides/_rels/slide13.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13.xml"/><Relationship Id="rId7" Type="http://schemas.openxmlformats.org/officeDocument/2006/relationships/oleObject" Target="../embeddings/oleObject6.bin"/><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image" Target="../media/image42.png"/><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14.xml"/><Relationship Id="rId7" Type="http://schemas.openxmlformats.org/officeDocument/2006/relationships/image" Target="../media/image50.png"/><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16.jpeg"/><Relationship Id="rId4" Type="http://schemas.openxmlformats.org/officeDocument/2006/relationships/image" Target="../media/image47.png"/><Relationship Id="rId9" Type="http://schemas.openxmlformats.org/officeDocument/2006/relationships/image" Target="../media/image1.emf"/></Relationships>
</file>

<file path=ppt/slides/_rels/slide15.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15.xml"/><Relationship Id="rId7" Type="http://schemas.openxmlformats.org/officeDocument/2006/relationships/oleObject" Target="../embeddings/oleObject8.bin"/><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47.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16.jpe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hyperlink" Target="https://faq.myna.go.jp/faq/show/2587" TargetMode="External"/><Relationship Id="rId7"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hyperlink" Target="https://myna.go.jp/SCK0101_01_001/SCK0101_01_001_InitDiscsys.form" TargetMode="External"/><Relationship Id="rId4" Type="http://schemas.openxmlformats.org/officeDocument/2006/relationships/hyperlink" Target="https://www.jpki.go.jp/prepare/reader_writer.html" TargetMode="External"/><Relationship Id="rId9" Type="http://schemas.openxmlformats.org/officeDocument/2006/relationships/image" Target="../media/image56.jp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58.jpeg"/><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57.png"/><Relationship Id="rId5" Type="http://schemas.openxmlformats.org/officeDocument/2006/relationships/image" Target="../media/image1.emf"/><Relationship Id="rId4" Type="http://schemas.openxmlformats.org/officeDocument/2006/relationships/oleObject" Target="../embeddings/oleObject9.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57.png"/><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58.jpeg"/><Relationship Id="rId5" Type="http://schemas.openxmlformats.org/officeDocument/2006/relationships/image" Target="../media/image1.emf"/><Relationship Id="rId4" Type="http://schemas.openxmlformats.org/officeDocument/2006/relationships/oleObject" Target="../embeddings/oleObject10.bin"/></Relationships>
</file>

<file path=ppt/slides/_rels/slide2.xml.rels><?xml version="1.0" encoding="UTF-8" standalone="yes"?>
<Relationships xmlns="http://schemas.openxmlformats.org/package/2006/relationships"><Relationship Id="rId8" Type="http://schemas.openxmlformats.org/officeDocument/2006/relationships/image" Target="../media/image7.tmp"/><Relationship Id="rId13" Type="http://schemas.openxmlformats.org/officeDocument/2006/relationships/image" Target="../media/image11.png"/><Relationship Id="rId18" Type="http://schemas.microsoft.com/office/2007/relationships/hdphoto" Target="../media/hdphoto3.wdp"/><Relationship Id="rId3" Type="http://schemas.openxmlformats.org/officeDocument/2006/relationships/notesSlide" Target="../notesSlides/notesSlide2.xml"/><Relationship Id="rId7" Type="http://schemas.openxmlformats.org/officeDocument/2006/relationships/image" Target="../media/image6.tmp"/><Relationship Id="rId12" Type="http://schemas.openxmlformats.org/officeDocument/2006/relationships/image" Target="../media/image10.png"/><Relationship Id="rId17" Type="http://schemas.openxmlformats.org/officeDocument/2006/relationships/image" Target="../media/image13.png"/><Relationship Id="rId2" Type="http://schemas.openxmlformats.org/officeDocument/2006/relationships/slideLayout" Target="../slideLayouts/slideLayout4.xml"/><Relationship Id="rId16" Type="http://schemas.microsoft.com/office/2007/relationships/hdphoto" Target="../media/hdphoto2.wdp"/><Relationship Id="rId1" Type="http://schemas.openxmlformats.org/officeDocument/2006/relationships/tags" Target="../tags/tag3.xml"/><Relationship Id="rId6" Type="http://schemas.openxmlformats.org/officeDocument/2006/relationships/image" Target="../media/image5.jpeg"/><Relationship Id="rId11" Type="http://schemas.openxmlformats.org/officeDocument/2006/relationships/hyperlink" Target="https://www.soumu.go.jp/kojinbango_card/03.html" TargetMode="External"/><Relationship Id="rId5" Type="http://schemas.openxmlformats.org/officeDocument/2006/relationships/image" Target="../media/image1.emf"/><Relationship Id="rId15" Type="http://schemas.openxmlformats.org/officeDocument/2006/relationships/image" Target="../media/image12.png"/><Relationship Id="rId10" Type="http://schemas.openxmlformats.org/officeDocument/2006/relationships/image" Target="../media/image9.jpeg"/><Relationship Id="rId19" Type="http://schemas.openxmlformats.org/officeDocument/2006/relationships/image" Target="../media/image14.tmp"/><Relationship Id="rId4" Type="http://schemas.openxmlformats.org/officeDocument/2006/relationships/oleObject" Target="../embeddings/oleObject2.bin"/><Relationship Id="rId9" Type="http://schemas.openxmlformats.org/officeDocument/2006/relationships/image" Target="../media/image8.jpeg"/><Relationship Id="rId1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1.emf"/><Relationship Id="rId13" Type="http://schemas.openxmlformats.org/officeDocument/2006/relationships/image" Target="../media/image65.png"/><Relationship Id="rId3" Type="http://schemas.openxmlformats.org/officeDocument/2006/relationships/notesSlide" Target="../notesSlides/notesSlide20.xml"/><Relationship Id="rId7" Type="http://schemas.openxmlformats.org/officeDocument/2006/relationships/oleObject" Target="../embeddings/oleObject11.bin"/><Relationship Id="rId12" Type="http://schemas.microsoft.com/office/2007/relationships/hdphoto" Target="../media/hdphoto5.wdp"/><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61.png"/><Relationship Id="rId11" Type="http://schemas.openxmlformats.org/officeDocument/2006/relationships/image" Target="../media/image64.png"/><Relationship Id="rId5" Type="http://schemas.openxmlformats.org/officeDocument/2006/relationships/image" Target="../media/image60.png"/><Relationship Id="rId15" Type="http://schemas.openxmlformats.org/officeDocument/2006/relationships/image" Target="../media/image41.jpg"/><Relationship Id="rId10" Type="http://schemas.openxmlformats.org/officeDocument/2006/relationships/image" Target="../media/image63.png"/><Relationship Id="rId4" Type="http://schemas.openxmlformats.org/officeDocument/2006/relationships/image" Target="../media/image59.png"/><Relationship Id="rId9" Type="http://schemas.openxmlformats.org/officeDocument/2006/relationships/image" Target="../media/image62.png"/><Relationship Id="rId14" Type="http://schemas.microsoft.com/office/2007/relationships/hdphoto" Target="../media/hdphoto6.wdp"/></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3.png"/><Relationship Id="rId3" Type="http://schemas.openxmlformats.org/officeDocument/2006/relationships/notesSlide" Target="../notesSlides/notesSlide21.xml"/><Relationship Id="rId7" Type="http://schemas.openxmlformats.org/officeDocument/2006/relationships/image" Target="../media/image59.png"/><Relationship Id="rId12" Type="http://schemas.openxmlformats.org/officeDocument/2006/relationships/image" Target="../media/image69.png"/><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62.png"/><Relationship Id="rId11" Type="http://schemas.openxmlformats.org/officeDocument/2006/relationships/image" Target="../media/image68.png"/><Relationship Id="rId5" Type="http://schemas.openxmlformats.org/officeDocument/2006/relationships/image" Target="../media/image1.emf"/><Relationship Id="rId10" Type="http://schemas.openxmlformats.org/officeDocument/2006/relationships/image" Target="../media/image67.png"/><Relationship Id="rId4" Type="http://schemas.openxmlformats.org/officeDocument/2006/relationships/oleObject" Target="../embeddings/oleObject12.bin"/><Relationship Id="rId9" Type="http://schemas.microsoft.com/office/2007/relationships/hdphoto" Target="../media/hdphoto7.wdp"/><Relationship Id="rId14" Type="http://schemas.openxmlformats.org/officeDocument/2006/relationships/image" Target="../media/image41.jpg"/></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22.xml"/><Relationship Id="rId7" Type="http://schemas.openxmlformats.org/officeDocument/2006/relationships/image" Target="../media/image62.png"/><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emf"/><Relationship Id="rId11" Type="http://schemas.openxmlformats.org/officeDocument/2006/relationships/image" Target="../media/image72.png"/><Relationship Id="rId5" Type="http://schemas.openxmlformats.org/officeDocument/2006/relationships/oleObject" Target="../embeddings/oleObject13.bin"/><Relationship Id="rId10" Type="http://schemas.openxmlformats.org/officeDocument/2006/relationships/image" Target="../media/image41.jpg"/><Relationship Id="rId4" Type="http://schemas.openxmlformats.org/officeDocument/2006/relationships/image" Target="../media/image70.png"/><Relationship Id="rId9"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58.jpeg"/><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25.xml"/><Relationship Id="rId7" Type="http://schemas.openxmlformats.org/officeDocument/2006/relationships/image" Target="../media/image73.png"/><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image" Target="../media/image62.png"/><Relationship Id="rId5" Type="http://schemas.openxmlformats.org/officeDocument/2006/relationships/image" Target="../media/image1.emf"/><Relationship Id="rId10" Type="http://schemas.openxmlformats.org/officeDocument/2006/relationships/image" Target="../media/image21.jpg"/><Relationship Id="rId4" Type="http://schemas.openxmlformats.org/officeDocument/2006/relationships/oleObject" Target="../embeddings/oleObject15.bin"/><Relationship Id="rId9"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77.jpg"/></Relationships>
</file>

<file path=ppt/slides/_rels/slide2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77.jpg"/></Relationships>
</file>

<file path=ppt/slides/_rels/slide2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41.jpg"/><Relationship Id="rId4" Type="http://schemas.openxmlformats.org/officeDocument/2006/relationships/image" Target="../media/image76.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79.png"/><Relationship Id="rId5" Type="http://schemas.openxmlformats.org/officeDocument/2006/relationships/image" Target="../media/image1.emf"/><Relationship Id="rId4" Type="http://schemas.openxmlformats.org/officeDocument/2006/relationships/oleObject" Target="../embeddings/oleObject16.bin"/></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76.jpe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80.png"/><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87.emf"/><Relationship Id="rId4" Type="http://schemas.openxmlformats.org/officeDocument/2006/relationships/image" Target="../media/image86.emf"/></Relationships>
</file>

<file path=ppt/slides/_rels/slide3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34.xml"/><Relationship Id="rId7" Type="http://schemas.openxmlformats.org/officeDocument/2006/relationships/oleObject" Target="../embeddings/oleObject17.bin"/><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41.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91.jpg"/><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1.emf"/><Relationship Id="rId5" Type="http://schemas.openxmlformats.org/officeDocument/2006/relationships/oleObject" Target="../embeddings/oleObject18.bin"/><Relationship Id="rId4" Type="http://schemas.openxmlformats.org/officeDocument/2006/relationships/image" Target="../media/image90.png"/></Relationships>
</file>

<file path=ppt/slides/_rels/slide36.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93.emf"/></Relationships>
</file>

<file path=ppt/slides/_rels/slide37.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37.xml"/><Relationship Id="rId7" Type="http://schemas.openxmlformats.org/officeDocument/2006/relationships/oleObject" Target="../embeddings/oleObject19.bin"/><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image" Target="../media/image90.pn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96.png"/></Relationships>
</file>

<file path=ppt/slides/_rels/slide38.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98.emf"/></Relationships>
</file>

<file path=ppt/slides/_rels/slide39.xml.rels><?xml version="1.0" encoding="UTF-8" standalone="yes"?>
<Relationships xmlns="http://schemas.openxmlformats.org/package/2006/relationships"><Relationship Id="rId8" Type="http://schemas.openxmlformats.org/officeDocument/2006/relationships/image" Target="../media/image100.jpg"/><Relationship Id="rId3" Type="http://schemas.openxmlformats.org/officeDocument/2006/relationships/notesSlide" Target="../notesSlides/notesSlide39.xml"/><Relationship Id="rId7" Type="http://schemas.openxmlformats.org/officeDocument/2006/relationships/image" Target="../media/image90.png"/><Relationship Id="rId2" Type="http://schemas.openxmlformats.org/officeDocument/2006/relationships/slideLayout" Target="../slideLayouts/slideLayout4.xml"/><Relationship Id="rId1" Type="http://schemas.openxmlformats.org/officeDocument/2006/relationships/tags" Target="../tags/tag21.xml"/><Relationship Id="rId6" Type="http://schemas.openxmlformats.org/officeDocument/2006/relationships/image" Target="../media/image99.png"/><Relationship Id="rId5" Type="http://schemas.openxmlformats.org/officeDocument/2006/relationships/image" Target="../media/image1.emf"/><Relationship Id="rId4" Type="http://schemas.openxmlformats.org/officeDocument/2006/relationships/oleObject" Target="../embeddings/oleObject20.bin"/><Relationship Id="rId9" Type="http://schemas.openxmlformats.org/officeDocument/2006/relationships/image" Target="../media/image101.emf"/></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notesSlide" Target="../notesSlides/notesSlide41.xml"/><Relationship Id="rId7" Type="http://schemas.openxmlformats.org/officeDocument/2006/relationships/image" Target="../media/image95.png"/><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1.emf"/><Relationship Id="rId5" Type="http://schemas.openxmlformats.org/officeDocument/2006/relationships/oleObject" Target="../embeddings/oleObject21.bin"/><Relationship Id="rId4" Type="http://schemas.openxmlformats.org/officeDocument/2006/relationships/image" Target="../media/image103.jpg"/><Relationship Id="rId9" Type="http://schemas.openxmlformats.org/officeDocument/2006/relationships/image" Target="../media/image96.png"/></Relationships>
</file>

<file path=ppt/slides/_rels/slide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notesSlide" Target="../notesSlides/notesSlide43.xml"/><Relationship Id="rId7" Type="http://schemas.openxmlformats.org/officeDocument/2006/relationships/image" Target="../media/image96.png"/><Relationship Id="rId2" Type="http://schemas.openxmlformats.org/officeDocument/2006/relationships/slideLayout" Target="../slideLayouts/slideLayout4.xml"/><Relationship Id="rId1" Type="http://schemas.openxmlformats.org/officeDocument/2006/relationships/tags" Target="../tags/tag23.xml"/><Relationship Id="rId6" Type="http://schemas.openxmlformats.org/officeDocument/2006/relationships/image" Target="../media/image90.png"/><Relationship Id="rId5" Type="http://schemas.openxmlformats.org/officeDocument/2006/relationships/image" Target="../media/image95.png"/><Relationship Id="rId10" Type="http://schemas.openxmlformats.org/officeDocument/2006/relationships/image" Target="../media/image106.png"/><Relationship Id="rId4" Type="http://schemas.openxmlformats.org/officeDocument/2006/relationships/image" Target="../media/image105.jpg"/><Relationship Id="rId9"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972000" y="1457203"/>
            <a:ext cx="7200000" cy="1800000"/>
          </a:xfrm>
          <a:prstGeom prst="roundRect">
            <a:avLst>
              <a:gd name="adj" fmla="val 9790"/>
            </a:avLst>
          </a:prstGeom>
          <a:solidFill>
            <a:srgbClr val="0096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サブタイトル 2"/>
          <p:cNvSpPr txBox="1">
            <a:spLocks/>
          </p:cNvSpPr>
          <p:nvPr/>
        </p:nvSpPr>
        <p:spPr>
          <a:xfrm>
            <a:off x="975628" y="1692108"/>
            <a:ext cx="7192745" cy="1336548"/>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800" dirty="0">
                <a:solidFill>
                  <a:schemeClr val="bg1"/>
                </a:solidFill>
              </a:rPr>
              <a:t>マイナポータルを</a:t>
            </a:r>
            <a:endParaRPr lang="en-US" altLang="ja-JP" sz="4800" dirty="0">
              <a:solidFill>
                <a:schemeClr val="bg1"/>
              </a:solidFill>
            </a:endParaRPr>
          </a:p>
          <a:p>
            <a:r>
              <a:rPr lang="ja-JP" altLang="en-US" sz="4800" dirty="0">
                <a:solidFill>
                  <a:schemeClr val="bg1"/>
                </a:solidFill>
              </a:rPr>
              <a:t>活用しよう</a:t>
            </a:r>
          </a:p>
          <a:p>
            <a:endParaRPr lang="ja-JP" altLang="en-US" sz="4800" dirty="0">
              <a:solidFill>
                <a:schemeClr val="bg1"/>
              </a:solidFill>
            </a:endParaRPr>
          </a:p>
        </p:txBody>
      </p:sp>
      <p:pic>
        <p:nvPicPr>
          <p:cNvPr id="6" name="図 5" descr="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29017" y="3809341"/>
            <a:ext cx="1552067" cy="2269793"/>
          </a:xfrm>
          <a:prstGeom prst="rect">
            <a:avLst/>
          </a:prstGeom>
        </p:spPr>
      </p:pic>
      <p:pic>
        <p:nvPicPr>
          <p:cNvPr id="8" name="図 7" descr="マイキーくんのイラスト"/>
          <p:cNvPicPr>
            <a:picLocks noChangeAspect="1"/>
          </p:cNvPicPr>
          <p:nvPr/>
        </p:nvPicPr>
        <p:blipFill rotWithShape="1">
          <a:blip r:embed="rId4">
            <a:extLst>
              <a:ext uri="{28A0092B-C50C-407E-A947-70E740481C1C}">
                <a14:useLocalDpi xmlns:a14="http://schemas.microsoft.com/office/drawing/2010/main" val="0"/>
              </a:ext>
            </a:extLst>
          </a:blip>
          <a:srcRect b="-1180"/>
          <a:stretch/>
        </p:blipFill>
        <p:spPr>
          <a:xfrm>
            <a:off x="3054690" y="4316738"/>
            <a:ext cx="1720815" cy="1827226"/>
          </a:xfrm>
          <a:prstGeom prst="rect">
            <a:avLst/>
          </a:prstGeom>
        </p:spPr>
      </p:pic>
      <p:pic>
        <p:nvPicPr>
          <p:cNvPr id="10" name="図 9" descr="「デジタル活用支援推進事業」を表すロゴマーク"/>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7485" y="196467"/>
            <a:ext cx="750231" cy="1113738"/>
          </a:xfrm>
          <a:prstGeom prst="rect">
            <a:avLst/>
          </a:prstGeom>
        </p:spPr>
      </p:pic>
      <p:sp>
        <p:nvSpPr>
          <p:cNvPr id="7" name="テキスト ボックス 6">
            <a:extLst>
              <a:ext uri="{FF2B5EF4-FFF2-40B4-BE49-F238E27FC236}">
                <a16:creationId xmlns:a16="http://schemas.microsoft.com/office/drawing/2014/main" id="{E8D182D9-8410-4FBF-A4EB-BF48554D06E2}"/>
              </a:ext>
            </a:extLst>
          </p:cNvPr>
          <p:cNvSpPr txBox="1"/>
          <p:nvPr/>
        </p:nvSpPr>
        <p:spPr>
          <a:xfrm>
            <a:off x="7740592" y="6077743"/>
            <a:ext cx="2160000" cy="307777"/>
          </a:xfrm>
          <a:prstGeom prst="rect">
            <a:avLst/>
          </a:prstGeom>
          <a:noFill/>
        </p:spPr>
        <p:txBody>
          <a:bodyPr wrap="square" rtlCol="0">
            <a:spAutoFit/>
          </a:bodyPr>
          <a:lstStyle/>
          <a:p>
            <a:r>
              <a:rPr lang="ja-JP" altLang="en-US" sz="1400" b="1" dirty="0">
                <a:latin typeface="Meiryo" charset="-128"/>
                <a:ea typeface="Meiryo" charset="-128"/>
                <a:cs typeface="Meiryo" charset="-128"/>
              </a:rPr>
              <a:t>令和</a:t>
            </a:r>
            <a:r>
              <a:rPr lang="en-US" altLang="ja-JP" sz="1400" b="1" dirty="0">
                <a:latin typeface="Meiryo" charset="-128"/>
                <a:ea typeface="Meiryo" charset="-128"/>
                <a:cs typeface="Meiryo" charset="-128"/>
              </a:rPr>
              <a:t>6</a:t>
            </a:r>
            <a:r>
              <a:rPr lang="ja-JP" altLang="en-US" sz="1400" b="1" dirty="0">
                <a:latin typeface="Meiryo" charset="-128"/>
                <a:ea typeface="Meiryo" charset="-128"/>
                <a:cs typeface="Meiryo" charset="-128"/>
              </a:rPr>
              <a:t>年</a:t>
            </a:r>
            <a:r>
              <a:rPr lang="en-US" altLang="ja-JP" sz="1400" b="1" dirty="0">
                <a:latin typeface="Meiryo" charset="-128"/>
                <a:ea typeface="Meiryo" charset="-128"/>
                <a:cs typeface="Meiryo" charset="-128"/>
              </a:rPr>
              <a:t>3</a:t>
            </a:r>
            <a:r>
              <a:rPr lang="ja-JP" altLang="en-US" sz="1400" b="1" dirty="0">
                <a:latin typeface="Meiryo" charset="-128"/>
                <a:ea typeface="Meiryo" charset="-128"/>
                <a:cs typeface="Meiryo" charset="-128"/>
              </a:rPr>
              <a:t>月</a:t>
            </a:r>
            <a:endParaRPr kumimoji="1" lang="ja-JP" altLang="en-US" sz="1400" b="1" dirty="0">
              <a:latin typeface="Meiryo" charset="-128"/>
              <a:ea typeface="Meiryo" charset="-128"/>
              <a:cs typeface="Meiryo" charset="-128"/>
            </a:endParaRPr>
          </a:p>
        </p:txBody>
      </p:sp>
    </p:spTree>
    <p:extLst>
      <p:ext uri="{BB962C8B-B14F-4D97-AF65-F5344CB8AC3E}">
        <p14:creationId xmlns:p14="http://schemas.microsoft.com/office/powerpoint/2010/main" val="589737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グループ化 72">
            <a:extLst>
              <a:ext uri="{FF2B5EF4-FFF2-40B4-BE49-F238E27FC236}">
                <a16:creationId xmlns:a16="http://schemas.microsoft.com/office/drawing/2014/main" id="{5765EA9C-9D15-1924-6C77-AD4A20CC4D6D}"/>
              </a:ext>
            </a:extLst>
          </p:cNvPr>
          <p:cNvGrpSpPr>
            <a:grpSpLocks noChangeAspect="1"/>
          </p:cNvGrpSpPr>
          <p:nvPr/>
        </p:nvGrpSpPr>
        <p:grpSpPr>
          <a:xfrm>
            <a:off x="6305772" y="2852936"/>
            <a:ext cx="3090974" cy="3090974"/>
            <a:chOff x="8479999" y="-76403"/>
            <a:chExt cx="3839735" cy="3839735"/>
          </a:xfrm>
        </p:grpSpPr>
        <p:pic>
          <p:nvPicPr>
            <p:cNvPr id="74" name="図 4" descr="携帯電話の画面&#10;&#10;説明は自動で生成されたものです">
              <a:extLst>
                <a:ext uri="{FF2B5EF4-FFF2-40B4-BE49-F238E27FC236}">
                  <a16:creationId xmlns:a16="http://schemas.microsoft.com/office/drawing/2014/main" id="{D27F7A73-298F-9BB7-2917-F12EFDC7BC2F}"/>
                </a:ext>
              </a:extLst>
            </p:cNvPr>
            <p:cNvPicPr>
              <a:picLocks noChangeAspect="1"/>
            </p:cNvPicPr>
            <p:nvPr/>
          </p:nvPicPr>
          <p:blipFill>
            <a:blip r:embed="rId4"/>
            <a:stretch>
              <a:fillRect/>
            </a:stretch>
          </p:blipFill>
          <p:spPr>
            <a:xfrm>
              <a:off x="8479999" y="-76403"/>
              <a:ext cx="3839735" cy="3839735"/>
            </a:xfrm>
            <a:prstGeom prst="rect">
              <a:avLst/>
            </a:prstGeom>
          </p:spPr>
        </p:pic>
        <p:pic>
          <p:nvPicPr>
            <p:cNvPr id="75" name="図 6" descr="グラフィカル ユーザー インターフェイス, アプリケーション&#10;&#10;説明は自動で生成されたものです">
              <a:extLst>
                <a:ext uri="{FF2B5EF4-FFF2-40B4-BE49-F238E27FC236}">
                  <a16:creationId xmlns:a16="http://schemas.microsoft.com/office/drawing/2014/main" id="{4483C9C0-4B1A-B7FC-D989-10AFFC562E29}"/>
                </a:ext>
              </a:extLst>
            </p:cNvPr>
            <p:cNvPicPr>
              <a:picLocks noChangeAspect="1"/>
            </p:cNvPicPr>
            <p:nvPr/>
          </p:nvPicPr>
          <p:blipFill>
            <a:blip r:embed="rId5"/>
            <a:stretch>
              <a:fillRect/>
            </a:stretch>
          </p:blipFill>
          <p:spPr>
            <a:xfrm>
              <a:off x="9632341" y="206868"/>
              <a:ext cx="1534337" cy="3204117"/>
            </a:xfrm>
            <a:prstGeom prst="rect">
              <a:avLst/>
            </a:prstGeom>
          </p:spPr>
        </p:pic>
      </p:grpSp>
      <p:pic>
        <p:nvPicPr>
          <p:cNvPr id="24" name="図 23" descr="グラフィカル ユーザー インターフェイス, アプリケーション&#10;&#10;自動的に生成された説明">
            <a:extLst>
              <a:ext uri="{FF2B5EF4-FFF2-40B4-BE49-F238E27FC236}">
                <a16:creationId xmlns:a16="http://schemas.microsoft.com/office/drawing/2014/main" id="{9A7E865D-9A4C-92A3-BD1A-214B954E9297}"/>
              </a:ext>
            </a:extLst>
          </p:cNvPr>
          <p:cNvPicPr>
            <a:picLocks noChangeAspect="1"/>
          </p:cNvPicPr>
          <p:nvPr/>
        </p:nvPicPr>
        <p:blipFill>
          <a:blip r:embed="rId6"/>
          <a:stretch>
            <a:fillRect/>
          </a:stretch>
        </p:blipFill>
        <p:spPr>
          <a:xfrm>
            <a:off x="7233403" y="3094360"/>
            <a:ext cx="1235137" cy="2566341"/>
          </a:xfrm>
          <a:prstGeom prst="rect">
            <a:avLst/>
          </a:prstGeom>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noChangeAspect="1"/>
          </p:cNvSpPr>
          <p:nvPr>
            <p:ph type="ctrTitle"/>
          </p:nvPr>
        </p:nvSpPr>
        <p:spPr>
          <a:xfrm>
            <a:off x="1770127" y="289506"/>
            <a:ext cx="6886822" cy="991041"/>
          </a:xfrm>
        </p:spPr>
        <p:txBody>
          <a:bodyPr vert="horz" wrap="none">
            <a:spAutoFit/>
          </a:bodyPr>
          <a:lstStyle/>
          <a:p>
            <a:r>
              <a:rPr lang="ja-JP" altLang="en-US" dirty="0"/>
              <a:t>マイナポータルアプリの入手 および</a:t>
            </a:r>
            <a:br>
              <a:rPr lang="en-US" altLang="ja-JP" dirty="0"/>
            </a:br>
            <a:r>
              <a:rPr lang="ja-JP" altLang="en-US" dirty="0"/>
              <a:t>インストールのしかた</a:t>
            </a:r>
          </a:p>
        </p:txBody>
      </p:sp>
      <p:sp>
        <p:nvSpPr>
          <p:cNvPr id="31" name="テキスト ボックス 30">
            <a:extLst>
              <a:ext uri="{FF2B5EF4-FFF2-40B4-BE49-F238E27FC236}">
                <a16:creationId xmlns:a16="http://schemas.microsoft.com/office/drawing/2014/main" id="{9A0D5277-FC88-45C0-8B9E-C1A538617A34}"/>
              </a:ext>
            </a:extLst>
          </p:cNvPr>
          <p:cNvSpPr txBox="1"/>
          <p:nvPr/>
        </p:nvSpPr>
        <p:spPr>
          <a:xfrm>
            <a:off x="5868144" y="813308"/>
            <a:ext cx="2476471" cy="369332"/>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sp>
        <p:nvSpPr>
          <p:cNvPr id="15"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07804" y="1484824"/>
            <a:ext cx="8384676" cy="360000"/>
          </a:xfrm>
        </p:spPr>
        <p:txBody>
          <a:bodyPr>
            <a:normAutofit fontScale="85000" lnSpcReduction="20000"/>
          </a:bodyPr>
          <a:lstStyle/>
          <a:p>
            <a:r>
              <a:rPr lang="ja-JP" altLang="en-US" sz="2600" dirty="0"/>
              <a:t>マイナポータルアプリ</a:t>
            </a:r>
            <a:r>
              <a:rPr lang="ja-JP" altLang="en-US" sz="1700" dirty="0"/>
              <a:t>＜デジタル庁＞</a:t>
            </a:r>
            <a:r>
              <a:rPr lang="ja-JP" altLang="en-US" sz="2600" dirty="0"/>
              <a:t>をインストールします。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6" name="テキスト ボックス 5"/>
          <p:cNvSpPr txBox="1"/>
          <p:nvPr/>
        </p:nvSpPr>
        <p:spPr>
          <a:xfrm>
            <a:off x="2480070" y="5157192"/>
            <a:ext cx="4899098" cy="1200329"/>
          </a:xfrm>
          <a:prstGeom prst="rect">
            <a:avLst/>
          </a:prstGeom>
          <a:noFill/>
        </p:spPr>
        <p:txBody>
          <a:bodyPr wrap="none" rtlCol="0">
            <a:spAutoFit/>
          </a:bodyPr>
          <a:lstStyle/>
          <a:p>
            <a:pPr marL="201613" indent="-201613"/>
            <a:r>
              <a:rPr lang="en-US" altLang="ja-JP" sz="1200" dirty="0">
                <a:latin typeface="Meiryo" charset="-128"/>
                <a:ea typeface="Meiryo" charset="-128"/>
                <a:cs typeface="Meiryo" charset="-128"/>
              </a:rPr>
              <a:t>※</a:t>
            </a:r>
            <a:r>
              <a:rPr lang="ja-JP" altLang="en-US" sz="1200" dirty="0">
                <a:latin typeface="Meiryo" charset="-128"/>
                <a:ea typeface="Meiryo" charset="-128"/>
                <a:cs typeface="Meiryo" charset="-128"/>
              </a:rPr>
              <a:t> マイナポータルアプリ＜デジタル庁＞が見つからない場合は、</a:t>
            </a:r>
            <a:br>
              <a:rPr lang="en-US" altLang="ja-JP" sz="1200" dirty="0">
                <a:latin typeface="Meiryo" charset="-128"/>
                <a:ea typeface="Meiryo" charset="-128"/>
                <a:cs typeface="Meiryo" charset="-128"/>
              </a:rPr>
            </a:br>
            <a:r>
              <a:rPr lang="en-US" altLang="ja-JP" sz="1200" dirty="0">
                <a:latin typeface="Meiryo" charset="-128"/>
                <a:ea typeface="Meiryo" charset="-128"/>
                <a:cs typeface="Meiryo" charset="-128"/>
              </a:rPr>
              <a:t>OS</a:t>
            </a:r>
            <a:r>
              <a:rPr lang="ja-JP" altLang="en-US" sz="1200" dirty="0">
                <a:latin typeface="Meiryo" charset="-128"/>
                <a:ea typeface="Meiryo" charset="-128"/>
                <a:cs typeface="Meiryo" charset="-128"/>
              </a:rPr>
              <a:t>が</a:t>
            </a:r>
            <a:r>
              <a:rPr lang="en-US" altLang="ja-JP" sz="1200" dirty="0">
                <a:latin typeface="Meiryo" charset="-128"/>
                <a:ea typeface="Meiryo" charset="-128"/>
                <a:cs typeface="Meiryo" charset="-128"/>
              </a:rPr>
              <a:t>Android 6.0</a:t>
            </a:r>
            <a:r>
              <a:rPr lang="ja-JP" altLang="en-US" sz="1200" dirty="0">
                <a:latin typeface="Meiryo" charset="-128"/>
                <a:ea typeface="Meiryo" charset="-128"/>
                <a:cs typeface="Meiryo" charset="-128"/>
              </a:rPr>
              <a:t>以上、ブラウザが</a:t>
            </a:r>
            <a:r>
              <a:rPr lang="en-US" altLang="ja-JP" sz="1200" dirty="0">
                <a:latin typeface="Meiryo" charset="-128"/>
                <a:ea typeface="Meiryo" charset="-128"/>
                <a:cs typeface="Meiryo" charset="-128"/>
              </a:rPr>
              <a:t>Chrome 69</a:t>
            </a:r>
            <a:r>
              <a:rPr lang="ja-JP" altLang="en-US" sz="1200" dirty="0">
                <a:latin typeface="Meiryo" charset="-128"/>
                <a:ea typeface="Meiryo" charset="-128"/>
                <a:cs typeface="Meiryo" charset="-128"/>
              </a:rPr>
              <a:t>以上の</a:t>
            </a:r>
            <a:br>
              <a:rPr lang="en-US" altLang="ja-JP" sz="1200" dirty="0">
                <a:latin typeface="Meiryo" charset="-128"/>
                <a:ea typeface="Meiryo" charset="-128"/>
                <a:cs typeface="Meiryo" charset="-128"/>
              </a:rPr>
            </a:br>
            <a:r>
              <a:rPr lang="ja-JP" altLang="en-US" sz="1200" dirty="0">
                <a:latin typeface="Meiryo" charset="-128"/>
                <a:ea typeface="Meiryo" charset="-128"/>
                <a:cs typeface="Meiryo" charset="-128"/>
              </a:rPr>
              <a:t>条件を満たしていない可能性があります。</a:t>
            </a:r>
            <a:br>
              <a:rPr lang="en-US" altLang="ja-JP" sz="1200" dirty="0">
                <a:latin typeface="Meiryo" charset="-128"/>
                <a:ea typeface="Meiryo" charset="-128"/>
                <a:cs typeface="Meiryo" charset="-128"/>
              </a:rPr>
            </a:br>
            <a:r>
              <a:rPr lang="ja-JP" altLang="en-US" sz="1200" dirty="0">
                <a:latin typeface="Meiryo" charset="-128"/>
                <a:ea typeface="Meiryo" charset="-128"/>
                <a:cs typeface="Meiryo" charset="-128"/>
              </a:rPr>
              <a:t>バージョンアップしてから再度、インストールしてください。</a:t>
            </a:r>
            <a:endParaRPr lang="en-US" altLang="ja-JP" sz="1200" dirty="0">
              <a:latin typeface="Meiryo" charset="-128"/>
              <a:ea typeface="Meiryo" charset="-128"/>
              <a:cs typeface="Meiryo" charset="-128"/>
            </a:endParaRPr>
          </a:p>
          <a:p>
            <a:pPr marL="201613" indent="-201613"/>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rPr>
              <a:t>WEB</a:t>
            </a:r>
            <a:r>
              <a:rPr lang="ja-JP" altLang="en-US" sz="1200" dirty="0">
                <a:latin typeface="メイリオ" panose="020B0604030504040204" pitchFamily="50" charset="-128"/>
                <a:ea typeface="メイリオ" panose="020B0604030504040204" pitchFamily="50" charset="-128"/>
              </a:rPr>
              <a:t>サイトへ接続するため別途通信料がかかることがあります。</a:t>
            </a:r>
          </a:p>
          <a:p>
            <a:pPr marL="201613" indent="-201613"/>
            <a:endParaRPr lang="ja-JP" altLang="en-US" sz="1200" dirty="0">
              <a:latin typeface="Meiryo" charset="-128"/>
              <a:ea typeface="Meiryo" charset="-128"/>
              <a:cs typeface="Meiryo" charset="-128"/>
            </a:endParaRPr>
          </a:p>
        </p:txBody>
      </p:sp>
      <p:grpSp>
        <p:nvGrpSpPr>
          <p:cNvPr id="12" name="グループ化 11">
            <a:extLst>
              <a:ext uri="{FF2B5EF4-FFF2-40B4-BE49-F238E27FC236}">
                <a16:creationId xmlns:a16="http://schemas.microsoft.com/office/drawing/2014/main" id="{795BED5E-4091-7790-574A-904B502B298B}"/>
              </a:ext>
            </a:extLst>
          </p:cNvPr>
          <p:cNvGrpSpPr>
            <a:grpSpLocks noChangeAspect="1"/>
          </p:cNvGrpSpPr>
          <p:nvPr/>
        </p:nvGrpSpPr>
        <p:grpSpPr>
          <a:xfrm>
            <a:off x="-180528" y="2852936"/>
            <a:ext cx="3090974" cy="3090974"/>
            <a:chOff x="8479999" y="-76403"/>
            <a:chExt cx="3839735" cy="3839735"/>
          </a:xfrm>
        </p:grpSpPr>
        <p:pic>
          <p:nvPicPr>
            <p:cNvPr id="9" name="図 4" descr="携帯電話の画面&#10;&#10;説明は自動で生成されたものです">
              <a:extLst>
                <a:ext uri="{FF2B5EF4-FFF2-40B4-BE49-F238E27FC236}">
                  <a16:creationId xmlns:a16="http://schemas.microsoft.com/office/drawing/2014/main" id="{65596DA7-C9F6-6773-FAD3-91D1DB180EF6}"/>
                </a:ext>
              </a:extLst>
            </p:cNvPr>
            <p:cNvPicPr>
              <a:picLocks noChangeAspect="1"/>
            </p:cNvPicPr>
            <p:nvPr/>
          </p:nvPicPr>
          <p:blipFill>
            <a:blip r:embed="rId4"/>
            <a:stretch>
              <a:fillRect/>
            </a:stretch>
          </p:blipFill>
          <p:spPr>
            <a:xfrm>
              <a:off x="8479999" y="-76403"/>
              <a:ext cx="3839735" cy="3839735"/>
            </a:xfrm>
            <a:prstGeom prst="rect">
              <a:avLst/>
            </a:prstGeom>
          </p:spPr>
        </p:pic>
        <p:pic>
          <p:nvPicPr>
            <p:cNvPr id="11" name="図 6" descr="グラフィカル ユーザー インターフェイス, アプリケーション&#10;&#10;説明は自動で生成されたものです">
              <a:extLst>
                <a:ext uri="{FF2B5EF4-FFF2-40B4-BE49-F238E27FC236}">
                  <a16:creationId xmlns:a16="http://schemas.microsoft.com/office/drawing/2014/main" id="{579AC6E7-3269-A1AB-F8CE-15BFF54D4918}"/>
                </a:ext>
              </a:extLst>
            </p:cNvPr>
            <p:cNvPicPr>
              <a:picLocks noChangeAspect="1"/>
            </p:cNvPicPr>
            <p:nvPr/>
          </p:nvPicPr>
          <p:blipFill>
            <a:blip r:embed="rId5"/>
            <a:stretch>
              <a:fillRect/>
            </a:stretch>
          </p:blipFill>
          <p:spPr>
            <a:xfrm>
              <a:off x="9632341" y="206868"/>
              <a:ext cx="1534337" cy="3204117"/>
            </a:xfrm>
            <a:prstGeom prst="rect">
              <a:avLst/>
            </a:prstGeom>
          </p:spPr>
        </p:pic>
      </p:grpSp>
      <p:sp>
        <p:nvSpPr>
          <p:cNvPr id="13" name="テキスト ボックス 12">
            <a:extLst>
              <a:ext uri="{FF2B5EF4-FFF2-40B4-BE49-F238E27FC236}">
                <a16:creationId xmlns:a16="http://schemas.microsoft.com/office/drawing/2014/main" id="{EDA5D771-C503-F915-41FC-92F293A092DA}"/>
              </a:ext>
            </a:extLst>
          </p:cNvPr>
          <p:cNvSpPr txBox="1"/>
          <p:nvPr/>
        </p:nvSpPr>
        <p:spPr>
          <a:xfrm>
            <a:off x="107504" y="1963358"/>
            <a:ext cx="647342" cy="614477"/>
          </a:xfrm>
          <a:prstGeom prst="rect">
            <a:avLst/>
          </a:prstGeom>
          <a:noFill/>
        </p:spPr>
        <p:txBody>
          <a:bodyPr wrap="square" rtlCol="0">
            <a:spAutoFit/>
          </a:bodyPr>
          <a:lstStyle/>
          <a:p>
            <a:r>
              <a:rPr lang="en-US" altLang="ja-JP" sz="2400" b="1" dirty="0">
                <a:solidFill>
                  <a:srgbClr val="009650"/>
                </a:solidFill>
                <a:latin typeface="Meiryo" charset="-128"/>
                <a:ea typeface="Meiryo" charset="-128"/>
                <a:cs typeface="Meiryo" charset="-128"/>
              </a:rPr>
              <a:t> </a:t>
            </a:r>
            <a:r>
              <a:rPr lang="ja-JP" altLang="en-US" sz="2400" b="1" dirty="0">
                <a:solidFill>
                  <a:srgbClr val="009650"/>
                </a:solidFill>
                <a:latin typeface="Meiryo" charset="-128"/>
                <a:ea typeface="Meiryo" charset="-128"/>
                <a:cs typeface="Meiryo" charset="-128"/>
              </a:rPr>
              <a:t>❶</a:t>
            </a:r>
            <a:endParaRPr lang="en-US" altLang="ja-JP" sz="1600" b="1" dirty="0">
              <a:latin typeface="Meiryo" charset="-128"/>
              <a:ea typeface="Meiryo" charset="-128"/>
              <a:cs typeface="Meiryo" charset="-128"/>
            </a:endParaRPr>
          </a:p>
        </p:txBody>
      </p:sp>
      <p:sp>
        <p:nvSpPr>
          <p:cNvPr id="21" name="正方形/長方形 20">
            <a:extLst>
              <a:ext uri="{FF2B5EF4-FFF2-40B4-BE49-F238E27FC236}">
                <a16:creationId xmlns:a16="http://schemas.microsoft.com/office/drawing/2014/main" id="{29AA5C57-EE36-8126-600D-2F2F5344433C}"/>
              </a:ext>
            </a:extLst>
          </p:cNvPr>
          <p:cNvSpPr/>
          <p:nvPr/>
        </p:nvSpPr>
        <p:spPr>
          <a:xfrm>
            <a:off x="1059791" y="4596281"/>
            <a:ext cx="291633" cy="3154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2" name="グループ化 41">
            <a:extLst>
              <a:ext uri="{FF2B5EF4-FFF2-40B4-BE49-F238E27FC236}">
                <a16:creationId xmlns:a16="http://schemas.microsoft.com/office/drawing/2014/main" id="{8F5A2F36-6EEF-E018-AC1D-3A66B1B3BB12}"/>
              </a:ext>
            </a:extLst>
          </p:cNvPr>
          <p:cNvGrpSpPr>
            <a:grpSpLocks noChangeAspect="1"/>
          </p:cNvGrpSpPr>
          <p:nvPr/>
        </p:nvGrpSpPr>
        <p:grpSpPr>
          <a:xfrm>
            <a:off x="1628562" y="3100519"/>
            <a:ext cx="3807534" cy="1903767"/>
            <a:chOff x="2478172" y="2605353"/>
            <a:chExt cx="3090974" cy="1545487"/>
          </a:xfrm>
        </p:grpSpPr>
        <p:pic>
          <p:nvPicPr>
            <p:cNvPr id="28" name="図 4" descr="携帯電話の画面&#10;&#10;説明は自動で生成されたものです">
              <a:extLst>
                <a:ext uri="{FF2B5EF4-FFF2-40B4-BE49-F238E27FC236}">
                  <a16:creationId xmlns:a16="http://schemas.microsoft.com/office/drawing/2014/main" id="{F402C84B-D3A4-50B5-038F-42D4E7898178}"/>
                </a:ext>
              </a:extLst>
            </p:cNvPr>
            <p:cNvPicPr>
              <a:picLocks noChangeAspect="1"/>
            </p:cNvPicPr>
            <p:nvPr/>
          </p:nvPicPr>
          <p:blipFill rotWithShape="1">
            <a:blip r:embed="rId4"/>
            <a:srcRect b="50000"/>
            <a:stretch/>
          </p:blipFill>
          <p:spPr>
            <a:xfrm>
              <a:off x="2478172" y="2605353"/>
              <a:ext cx="3090974" cy="1545487"/>
            </a:xfrm>
            <a:prstGeom prst="rect">
              <a:avLst/>
            </a:prstGeom>
          </p:spPr>
        </p:pic>
        <p:grpSp>
          <p:nvGrpSpPr>
            <p:cNvPr id="41" name="グループ化 40">
              <a:extLst>
                <a:ext uri="{FF2B5EF4-FFF2-40B4-BE49-F238E27FC236}">
                  <a16:creationId xmlns:a16="http://schemas.microsoft.com/office/drawing/2014/main" id="{C26E3CB1-0719-17E9-5CBE-235E2694808B}"/>
                </a:ext>
              </a:extLst>
            </p:cNvPr>
            <p:cNvGrpSpPr>
              <a:grpSpLocks noChangeAspect="1"/>
            </p:cNvGrpSpPr>
            <p:nvPr/>
          </p:nvGrpSpPr>
          <p:grpSpPr>
            <a:xfrm>
              <a:off x="3388761" y="2818726"/>
              <a:ext cx="1252179" cy="1332113"/>
              <a:chOff x="4943006" y="2833384"/>
              <a:chExt cx="1313628" cy="1397485"/>
            </a:xfrm>
          </p:grpSpPr>
          <p:pic>
            <p:nvPicPr>
              <p:cNvPr id="32" name="図 31" descr="グラフィカル ユーザー インターフェイス, アプリケーション&#10;&#10;自動的に生成された説明">
                <a:extLst>
                  <a:ext uri="{FF2B5EF4-FFF2-40B4-BE49-F238E27FC236}">
                    <a16:creationId xmlns:a16="http://schemas.microsoft.com/office/drawing/2014/main" id="{F8E5EBCE-093A-4495-FFFB-B565B9283D27}"/>
                  </a:ext>
                </a:extLst>
              </p:cNvPr>
              <p:cNvPicPr>
                <a:picLocks noChangeAspect="1"/>
              </p:cNvPicPr>
              <p:nvPr/>
            </p:nvPicPr>
            <p:blipFill rotWithShape="1">
              <a:blip r:embed="rId9"/>
              <a:srcRect t="3065" b="47838"/>
              <a:stretch/>
            </p:blipFill>
            <p:spPr>
              <a:xfrm>
                <a:off x="4943718" y="2833384"/>
                <a:ext cx="1312916" cy="1397485"/>
              </a:xfrm>
              <a:prstGeom prst="rect">
                <a:avLst/>
              </a:prstGeom>
            </p:spPr>
          </p:pic>
          <p:pic>
            <p:nvPicPr>
              <p:cNvPr id="33" name="図 32" descr="グラフィカル ユーザー インターフェイス, アプリケーション&#10;&#10;自動的に生成された説明">
                <a:extLst>
                  <a:ext uri="{FF2B5EF4-FFF2-40B4-BE49-F238E27FC236}">
                    <a16:creationId xmlns:a16="http://schemas.microsoft.com/office/drawing/2014/main" id="{D056070B-2B93-07F8-3EE2-DD1E18C3659C}"/>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84000"/>
                        </a14:imgEffect>
                      </a14:imgLayer>
                    </a14:imgProps>
                  </a:ext>
                </a:extLst>
              </a:blip>
              <a:srcRect t="17377" b="47704"/>
              <a:stretch/>
            </p:blipFill>
            <p:spPr>
              <a:xfrm>
                <a:off x="4943006" y="3236952"/>
                <a:ext cx="1312916" cy="993917"/>
              </a:xfrm>
              <a:prstGeom prst="rect">
                <a:avLst/>
              </a:prstGeom>
            </p:spPr>
          </p:pic>
        </p:grpSp>
      </p:grpSp>
      <p:sp>
        <p:nvSpPr>
          <p:cNvPr id="35" name="正方形/長方形 34"/>
          <p:cNvSpPr/>
          <p:nvPr/>
        </p:nvSpPr>
        <p:spPr>
          <a:xfrm>
            <a:off x="2734007" y="3333600"/>
            <a:ext cx="1057533" cy="3154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B661D46D-D475-7F45-B551-DBF6CAB597E5}"/>
              </a:ext>
            </a:extLst>
          </p:cNvPr>
          <p:cNvSpPr txBox="1"/>
          <p:nvPr/>
        </p:nvSpPr>
        <p:spPr>
          <a:xfrm>
            <a:off x="2267744" y="1963358"/>
            <a:ext cx="2354530" cy="614477"/>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❷</a:t>
            </a:r>
            <a:r>
              <a:rPr lang="ja-JP" altLang="en-US" sz="1600" b="1" dirty="0">
                <a:latin typeface="Meiryo" charset="-128"/>
                <a:ea typeface="Meiryo" charset="-128"/>
                <a:cs typeface="Meiryo" charset="-128"/>
              </a:rPr>
              <a:t>検索ボックスを押す</a:t>
            </a:r>
            <a:endParaRPr lang="en-US" altLang="ja-JP" sz="1600" b="1" dirty="0">
              <a:latin typeface="Meiryo" charset="-128"/>
              <a:ea typeface="Meiryo" charset="-128"/>
              <a:cs typeface="Meiryo" charset="-128"/>
            </a:endParaRPr>
          </a:p>
        </p:txBody>
      </p:sp>
      <p:sp>
        <p:nvSpPr>
          <p:cNvPr id="48" name="テキスト ボックス 47">
            <a:extLst>
              <a:ext uri="{FF2B5EF4-FFF2-40B4-BE49-F238E27FC236}">
                <a16:creationId xmlns:a16="http://schemas.microsoft.com/office/drawing/2014/main" id="{A6880CC9-0451-D47C-029C-5390E14EC9A1}"/>
              </a:ext>
            </a:extLst>
          </p:cNvPr>
          <p:cNvSpPr txBox="1"/>
          <p:nvPr/>
        </p:nvSpPr>
        <p:spPr>
          <a:xfrm>
            <a:off x="4449547" y="1922609"/>
            <a:ext cx="2394665" cy="942197"/>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❸</a:t>
            </a:r>
            <a:r>
              <a:rPr lang="ja-JP" altLang="en-US" sz="1600" b="1" dirty="0">
                <a:solidFill>
                  <a:srgbClr val="009650"/>
                </a:solidFill>
                <a:latin typeface="Meiryo" charset="-128"/>
                <a:ea typeface="Meiryo" charset="-128"/>
                <a:cs typeface="Meiryo" charset="-128"/>
              </a:rPr>
              <a:t> </a:t>
            </a:r>
            <a:r>
              <a:rPr lang="ja-JP" altLang="en-US" sz="1600" b="1" dirty="0">
                <a:latin typeface="Meiryo" charset="-128"/>
                <a:ea typeface="Meiryo" charset="-128"/>
                <a:cs typeface="Meiryo" charset="-128"/>
              </a:rPr>
              <a:t>「マイナポータル」</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　　と入力して検索</a:t>
            </a:r>
            <a:endParaRPr lang="en-US" altLang="ja-JP" sz="1600" b="1" dirty="0">
              <a:latin typeface="Meiryo" charset="-128"/>
              <a:ea typeface="Meiryo" charset="-128"/>
              <a:cs typeface="Meiryo" charset="-128"/>
            </a:endParaRPr>
          </a:p>
        </p:txBody>
      </p:sp>
      <p:pic>
        <p:nvPicPr>
          <p:cNvPr id="50" name="図 4" descr="携帯電話の画面&#10;&#10;説明は自動で生成されたものです">
            <a:extLst>
              <a:ext uri="{FF2B5EF4-FFF2-40B4-BE49-F238E27FC236}">
                <a16:creationId xmlns:a16="http://schemas.microsoft.com/office/drawing/2014/main" id="{4EF11D0E-49B4-25FF-94C8-EBE54A756DD9}"/>
              </a:ext>
            </a:extLst>
          </p:cNvPr>
          <p:cNvPicPr>
            <a:picLocks noChangeAspect="1"/>
          </p:cNvPicPr>
          <p:nvPr/>
        </p:nvPicPr>
        <p:blipFill rotWithShape="1">
          <a:blip r:embed="rId4"/>
          <a:srcRect b="50000"/>
          <a:stretch/>
        </p:blipFill>
        <p:spPr>
          <a:xfrm>
            <a:off x="3779912" y="3100519"/>
            <a:ext cx="3807534" cy="1903767"/>
          </a:xfrm>
          <a:prstGeom prst="rect">
            <a:avLst/>
          </a:prstGeom>
        </p:spPr>
      </p:pic>
      <p:pic>
        <p:nvPicPr>
          <p:cNvPr id="57" name="図 56">
            <a:extLst>
              <a:ext uri="{FF2B5EF4-FFF2-40B4-BE49-F238E27FC236}">
                <a16:creationId xmlns:a16="http://schemas.microsoft.com/office/drawing/2014/main" id="{2E1C265C-B8CF-8493-C1C9-B2E0C2F3C008}"/>
              </a:ext>
            </a:extLst>
          </p:cNvPr>
          <p:cNvPicPr>
            <a:picLocks noChangeAspect="1"/>
          </p:cNvPicPr>
          <p:nvPr/>
        </p:nvPicPr>
        <p:blipFill rotWithShape="1">
          <a:blip r:embed="rId12"/>
          <a:srcRect l="15482" t="5343" r="15773" b="27506"/>
          <a:stretch/>
        </p:blipFill>
        <p:spPr>
          <a:xfrm>
            <a:off x="779359" y="2508200"/>
            <a:ext cx="294545" cy="306086"/>
          </a:xfrm>
          <a:prstGeom prst="ellipse">
            <a:avLst/>
          </a:prstGeom>
          <a:ln>
            <a:solidFill>
              <a:schemeClr val="tx1">
                <a:lumMod val="75000"/>
                <a:lumOff val="25000"/>
              </a:schemeClr>
            </a:solidFill>
          </a:ln>
        </p:spPr>
      </p:pic>
      <p:sp>
        <p:nvSpPr>
          <p:cNvPr id="76" name="テキスト ボックス 75">
            <a:extLst>
              <a:ext uri="{FF2B5EF4-FFF2-40B4-BE49-F238E27FC236}">
                <a16:creationId xmlns:a16="http://schemas.microsoft.com/office/drawing/2014/main" id="{3ACD944F-85FC-82A1-E9E5-B41833D15ECB}"/>
              </a:ext>
            </a:extLst>
          </p:cNvPr>
          <p:cNvSpPr txBox="1"/>
          <p:nvPr/>
        </p:nvSpPr>
        <p:spPr>
          <a:xfrm>
            <a:off x="6660232" y="1922609"/>
            <a:ext cx="2294321" cy="707886"/>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❹</a:t>
            </a:r>
            <a:r>
              <a:rPr lang="ja-JP" altLang="en-US" sz="1600" b="1" dirty="0">
                <a:solidFill>
                  <a:srgbClr val="009650"/>
                </a:solidFill>
                <a:latin typeface="Meiryo" charset="-128"/>
                <a:ea typeface="Meiryo" charset="-128"/>
                <a:cs typeface="Meiryo" charset="-128"/>
              </a:rPr>
              <a:t> </a:t>
            </a:r>
            <a:r>
              <a:rPr lang="ja-JP" altLang="en-US" sz="1600" b="1" dirty="0">
                <a:latin typeface="Meiryo" charset="-128"/>
                <a:ea typeface="Meiryo" charset="-128"/>
                <a:cs typeface="Meiryo" charset="-128"/>
              </a:rPr>
              <a:t>「インストール</a:t>
            </a:r>
            <a:r>
              <a:rPr lang="ja-JP" altLang="en-US" sz="1600" b="1" spc="-750" dirty="0">
                <a:latin typeface="Meiryo" charset="-128"/>
                <a:ea typeface="Meiryo" charset="-128"/>
                <a:cs typeface="Meiryo" charset="-128"/>
              </a:rPr>
              <a:t>」</a:t>
            </a:r>
            <a:endParaRPr lang="en-US" altLang="ja-JP" sz="1600" b="1" spc="-750" dirty="0">
              <a:latin typeface="Meiryo" charset="-128"/>
              <a:ea typeface="Meiryo" charset="-128"/>
              <a:cs typeface="Meiryo" charset="-128"/>
            </a:endParaRPr>
          </a:p>
          <a:p>
            <a:r>
              <a:rPr lang="ja-JP" altLang="en-US" sz="1600" b="1" spc="-750" dirty="0">
                <a:latin typeface="Meiryo" charset="-128"/>
                <a:ea typeface="Meiryo" charset="-128"/>
                <a:cs typeface="Meiryo" charset="-128"/>
              </a:rPr>
              <a:t>　　　　</a:t>
            </a:r>
            <a:r>
              <a:rPr lang="ja-JP" altLang="en-US" sz="1600" b="1" dirty="0">
                <a:latin typeface="Meiryo" charset="-128"/>
                <a:ea typeface="Meiryo" charset="-128"/>
                <a:cs typeface="Meiryo" charset="-128"/>
              </a:rPr>
              <a:t>を押す</a:t>
            </a:r>
            <a:endParaRPr lang="en-US" altLang="ja-JP" sz="1600" b="1" dirty="0">
              <a:latin typeface="Meiryo" charset="-128"/>
              <a:ea typeface="Meiryo" charset="-128"/>
              <a:cs typeface="Meiryo" charset="-128"/>
            </a:endParaRPr>
          </a:p>
        </p:txBody>
      </p:sp>
      <p:grpSp>
        <p:nvGrpSpPr>
          <p:cNvPr id="58" name="図形グループ 57">
            <a:extLst>
              <a:ext uri="{FF2B5EF4-FFF2-40B4-BE49-F238E27FC236}">
                <a16:creationId xmlns:a16="http://schemas.microsoft.com/office/drawing/2014/main" id="{0D6A8FA0-9940-4C33-9075-5D89393B5CEB}"/>
              </a:ext>
            </a:extLst>
          </p:cNvPr>
          <p:cNvGrpSpPr/>
          <p:nvPr/>
        </p:nvGrpSpPr>
        <p:grpSpPr>
          <a:xfrm>
            <a:off x="2473294" y="3148205"/>
            <a:ext cx="492443" cy="461665"/>
            <a:chOff x="7516281" y="2673548"/>
            <a:chExt cx="492443" cy="461665"/>
          </a:xfrm>
        </p:grpSpPr>
        <p:sp>
          <p:nvSpPr>
            <p:cNvPr id="60" name="円/楕円 59">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squar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pic>
        <p:nvPicPr>
          <p:cNvPr id="16" name="図 15" descr="検索画面に「マイナポータル」と入力する時の画面の画像">
            <a:extLst>
              <a:ext uri="{FF2B5EF4-FFF2-40B4-BE49-F238E27FC236}">
                <a16:creationId xmlns:a16="http://schemas.microsoft.com/office/drawing/2014/main" id="{D6EA8BC0-B90D-4273-983E-C196D041C5A0}"/>
              </a:ext>
            </a:extLst>
          </p:cNvPr>
          <p:cNvPicPr>
            <a:picLocks noChangeAspect="1"/>
          </p:cNvPicPr>
          <p:nvPr/>
        </p:nvPicPr>
        <p:blipFill rotWithShape="1">
          <a:blip r:embed="rId13"/>
          <a:srcRect l="2518" t="2254" r="2579"/>
          <a:stretch/>
        </p:blipFill>
        <p:spPr>
          <a:xfrm>
            <a:off x="4923245" y="3393992"/>
            <a:ext cx="1537417" cy="1603938"/>
          </a:xfrm>
          <a:prstGeom prst="rect">
            <a:avLst/>
          </a:prstGeom>
          <a:ln w="9525">
            <a:solidFill>
              <a:schemeClr val="bg1">
                <a:lumMod val="95000"/>
              </a:schemeClr>
            </a:solidFill>
          </a:ln>
        </p:spPr>
      </p:pic>
      <p:sp>
        <p:nvSpPr>
          <p:cNvPr id="78" name="正方形/長方形 77">
            <a:extLst>
              <a:ext uri="{FF2B5EF4-FFF2-40B4-BE49-F238E27FC236}">
                <a16:creationId xmlns:a16="http://schemas.microsoft.com/office/drawing/2014/main" id="{19477555-7C4A-5B11-8168-A28D926CEC82}"/>
              </a:ext>
            </a:extLst>
          </p:cNvPr>
          <p:cNvSpPr/>
          <p:nvPr/>
        </p:nvSpPr>
        <p:spPr>
          <a:xfrm>
            <a:off x="4923246" y="3333600"/>
            <a:ext cx="1499228" cy="2524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9" name="グループ化 78">
            <a:extLst>
              <a:ext uri="{FF2B5EF4-FFF2-40B4-BE49-F238E27FC236}">
                <a16:creationId xmlns:a16="http://schemas.microsoft.com/office/drawing/2014/main" id="{427835D2-0CAD-B453-A7E5-8B044F28361D}"/>
              </a:ext>
            </a:extLst>
          </p:cNvPr>
          <p:cNvGrpSpPr/>
          <p:nvPr/>
        </p:nvGrpSpPr>
        <p:grpSpPr>
          <a:xfrm>
            <a:off x="4766290" y="3154516"/>
            <a:ext cx="492444" cy="461665"/>
            <a:chOff x="10718372" y="2977010"/>
            <a:chExt cx="492444" cy="461665"/>
          </a:xfrm>
        </p:grpSpPr>
        <p:sp>
          <p:nvSpPr>
            <p:cNvPr id="59" name="円/楕円 40">
              <a:extLst>
                <a:ext uri="{FF2B5EF4-FFF2-40B4-BE49-F238E27FC236}">
                  <a16:creationId xmlns:a16="http://schemas.microsoft.com/office/drawing/2014/main" id="{6CC81C77-D3A9-48AE-BCA3-620EDEA24FD1}"/>
                </a:ext>
              </a:extLst>
            </p:cNvPr>
            <p:cNvSpPr>
              <a:spLocks noChangeAspect="1"/>
            </p:cNvSpPr>
            <p:nvPr/>
          </p:nvSpPr>
          <p:spPr>
            <a:xfrm>
              <a:off x="10866526" y="3080507"/>
              <a:ext cx="196137" cy="1920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0" name="図形グループ 39">
              <a:extLst>
                <a:ext uri="{FF2B5EF4-FFF2-40B4-BE49-F238E27FC236}">
                  <a16:creationId xmlns:a16="http://schemas.microsoft.com/office/drawing/2014/main" id="{0D6A8FA0-9940-4C33-9075-5D89393B5CEB}"/>
                </a:ext>
              </a:extLst>
            </p:cNvPr>
            <p:cNvGrpSpPr/>
            <p:nvPr/>
          </p:nvGrpSpPr>
          <p:grpSpPr>
            <a:xfrm>
              <a:off x="10718372" y="2977010"/>
              <a:ext cx="492444" cy="461665"/>
              <a:chOff x="7523571" y="2661581"/>
              <a:chExt cx="492444" cy="461665"/>
            </a:xfrm>
          </p:grpSpPr>
          <p:sp>
            <p:nvSpPr>
              <p:cNvPr id="45" name="円/楕円 44">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8209E3C3-E98E-4C55-8189-B9952DF419BD}"/>
                  </a:ext>
                </a:extLst>
              </p:cNvPr>
              <p:cNvSpPr/>
              <p:nvPr/>
            </p:nvSpPr>
            <p:spPr>
              <a:xfrm>
                <a:off x="7523571" y="2661581"/>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grpSp>
      <p:sp>
        <p:nvSpPr>
          <p:cNvPr id="80" name="正方形/長方形 79">
            <a:extLst>
              <a:ext uri="{FF2B5EF4-FFF2-40B4-BE49-F238E27FC236}">
                <a16:creationId xmlns:a16="http://schemas.microsoft.com/office/drawing/2014/main" id="{D9EF19AD-6CCA-F256-5A8F-D349E4F585CA}"/>
              </a:ext>
            </a:extLst>
          </p:cNvPr>
          <p:cNvSpPr/>
          <p:nvPr/>
        </p:nvSpPr>
        <p:spPr>
          <a:xfrm>
            <a:off x="7233402" y="3744366"/>
            <a:ext cx="1235138" cy="2606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7" name="図形グループ 36">
            <a:extLst>
              <a:ext uri="{FF2B5EF4-FFF2-40B4-BE49-F238E27FC236}">
                <a16:creationId xmlns:a16="http://schemas.microsoft.com/office/drawing/2014/main" id="{0D6A8FA0-9940-4C33-9075-5D89393B5CEB}"/>
              </a:ext>
            </a:extLst>
          </p:cNvPr>
          <p:cNvGrpSpPr/>
          <p:nvPr/>
        </p:nvGrpSpPr>
        <p:grpSpPr>
          <a:xfrm>
            <a:off x="6844212" y="3678402"/>
            <a:ext cx="492443" cy="461665"/>
            <a:chOff x="7516281" y="2673548"/>
            <a:chExt cx="492443" cy="461665"/>
          </a:xfrm>
        </p:grpSpPr>
        <p:sp>
          <p:nvSpPr>
            <p:cNvPr id="38" name="円/楕円 37">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❹</a:t>
              </a:r>
              <a:endParaRPr lang="en-US" altLang="ja-JP" sz="2400" b="1" dirty="0">
                <a:solidFill>
                  <a:srgbClr val="009650"/>
                </a:solidFill>
                <a:latin typeface="Meiryo" charset="-128"/>
                <a:ea typeface="Meiryo" charset="-128"/>
                <a:cs typeface="Meiryo" charset="-128"/>
              </a:endParaRPr>
            </a:p>
          </p:txBody>
        </p:sp>
      </p:grpSp>
      <p:grpSp>
        <p:nvGrpSpPr>
          <p:cNvPr id="7" name="図形グループ 79">
            <a:extLst>
              <a:ext uri="{FF2B5EF4-FFF2-40B4-BE49-F238E27FC236}">
                <a16:creationId xmlns:a16="http://schemas.microsoft.com/office/drawing/2014/main" id="{5DE11EDA-3EDE-B096-071A-2454910E6152}"/>
              </a:ext>
            </a:extLst>
          </p:cNvPr>
          <p:cNvGrpSpPr/>
          <p:nvPr/>
        </p:nvGrpSpPr>
        <p:grpSpPr>
          <a:xfrm>
            <a:off x="755576" y="4402125"/>
            <a:ext cx="492443" cy="461665"/>
            <a:chOff x="7516281" y="2673548"/>
            <a:chExt cx="492443" cy="461665"/>
          </a:xfrm>
        </p:grpSpPr>
        <p:sp>
          <p:nvSpPr>
            <p:cNvPr id="8" name="円/楕円 80">
              <a:extLst>
                <a:ext uri="{FF2B5EF4-FFF2-40B4-BE49-F238E27FC236}">
                  <a16:creationId xmlns:a16="http://schemas.microsoft.com/office/drawing/2014/main" id="{7C0A0F4C-3165-A47D-8820-0F6668400415}"/>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B984602B-43DB-F158-12D9-F695385E3011}"/>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
        <p:nvSpPr>
          <p:cNvPr id="3" name="テキスト ボックス 2">
            <a:extLst>
              <a:ext uri="{FF2B5EF4-FFF2-40B4-BE49-F238E27FC236}">
                <a16:creationId xmlns:a16="http://schemas.microsoft.com/office/drawing/2014/main" id="{F04BF5D3-834A-C2C3-256F-37BB09552AC3}"/>
              </a:ext>
            </a:extLst>
          </p:cNvPr>
          <p:cNvSpPr txBox="1"/>
          <p:nvPr/>
        </p:nvSpPr>
        <p:spPr>
          <a:xfrm>
            <a:off x="467544" y="1898829"/>
            <a:ext cx="2005750" cy="954107"/>
          </a:xfrm>
          <a:prstGeom prst="rect">
            <a:avLst/>
          </a:prstGeom>
          <a:noFill/>
        </p:spPr>
        <p:txBody>
          <a:bodyPr wrap="square" rtlCol="0">
            <a:spAutoFit/>
          </a:bodyPr>
          <a:lstStyle/>
          <a:p>
            <a:r>
              <a:rPr lang="en-US" altLang="ja-JP" sz="2400" b="1" dirty="0">
                <a:solidFill>
                  <a:srgbClr val="009650"/>
                </a:solidFill>
                <a:latin typeface="Meiryo" charset="-128"/>
                <a:ea typeface="Meiryo" charset="-128"/>
                <a:cs typeface="Meiryo" charset="-128"/>
              </a:rPr>
              <a:t> </a:t>
            </a:r>
            <a:r>
              <a:rPr lang="ja-JP" altLang="en-US" sz="1600" b="1" dirty="0">
                <a:latin typeface="Meiryo" charset="-128"/>
                <a:ea typeface="Meiryo" charset="-128"/>
                <a:cs typeface="Meiryo" charset="-128"/>
              </a:rPr>
              <a:t>ホーム画面で</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a:t>
            </a:r>
            <a:r>
              <a:rPr lang="en-US" altLang="ja-JP" sz="1600" b="1" dirty="0">
                <a:latin typeface="Meiryo" charset="-128"/>
                <a:ea typeface="Meiryo" charset="-128"/>
                <a:cs typeface="Meiryo" charset="-128"/>
              </a:rPr>
              <a:t>Play</a:t>
            </a:r>
            <a:r>
              <a:rPr lang="ja-JP" altLang="en-US" sz="1600" b="1" dirty="0">
                <a:latin typeface="Meiryo" charset="-128"/>
                <a:ea typeface="Meiryo" charset="-128"/>
                <a:cs typeface="Meiryo" charset="-128"/>
              </a:rPr>
              <a:t>ストア」　　「　  」を押す</a:t>
            </a:r>
            <a:endParaRPr lang="en-US" altLang="ja-JP" sz="1600" b="1" dirty="0">
              <a:latin typeface="Meiryo" charset="-128"/>
              <a:ea typeface="Meiryo" charset="-128"/>
              <a:cs typeface="Meiryo" charset="-128"/>
            </a:endParaRPr>
          </a:p>
        </p:txBody>
      </p:sp>
      <p:pic>
        <p:nvPicPr>
          <p:cNvPr id="14" name="図 13">
            <a:extLst>
              <a:ext uri="{FF2B5EF4-FFF2-40B4-BE49-F238E27FC236}">
                <a16:creationId xmlns:a16="http://schemas.microsoft.com/office/drawing/2014/main" id="{D8BA1807-2AAB-07F3-9A15-409AADA46707}"/>
              </a:ext>
            </a:extLst>
          </p:cNvPr>
          <p:cNvPicPr>
            <a:picLocks noChangeAspect="1"/>
          </p:cNvPicPr>
          <p:nvPr/>
        </p:nvPicPr>
        <p:blipFill>
          <a:blip r:embed="rId14"/>
          <a:stretch>
            <a:fillRect/>
          </a:stretch>
        </p:blipFill>
        <p:spPr>
          <a:xfrm>
            <a:off x="4957404" y="3867480"/>
            <a:ext cx="155644" cy="127056"/>
          </a:xfrm>
          <a:prstGeom prst="rect">
            <a:avLst/>
          </a:prstGeom>
        </p:spPr>
      </p:pic>
    </p:spTree>
    <p:extLst>
      <p:ext uri="{BB962C8B-B14F-4D97-AF65-F5344CB8AC3E}">
        <p14:creationId xmlns:p14="http://schemas.microsoft.com/office/powerpoint/2010/main" val="1376897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図 51" descr="電源が入っているスマートフォンの画面の画像">
            <a:extLst>
              <a:ext uri="{FF2B5EF4-FFF2-40B4-BE49-F238E27FC236}">
                <a16:creationId xmlns:a16="http://schemas.microsoft.com/office/drawing/2014/main" id="{A151ACB0-D640-3CB5-60A7-77B77603EB1D}"/>
              </a:ext>
            </a:extLst>
          </p:cNvPr>
          <p:cNvPicPr>
            <a:picLocks noChangeAspect="1"/>
          </p:cNvPicPr>
          <p:nvPr/>
        </p:nvPicPr>
        <p:blipFill rotWithShape="1">
          <a:blip r:embed="rId4"/>
          <a:srcRect b="54429"/>
          <a:stretch/>
        </p:blipFill>
        <p:spPr>
          <a:xfrm>
            <a:off x="6898592" y="2798663"/>
            <a:ext cx="1718681" cy="1479593"/>
          </a:xfrm>
          <a:prstGeom prst="rect">
            <a:avLst/>
          </a:prstGeom>
        </p:spPr>
      </p:pic>
      <p:sp>
        <p:nvSpPr>
          <p:cNvPr id="53" name="四角形: 上の 2 つの角を丸める 52">
            <a:extLst>
              <a:ext uri="{FF2B5EF4-FFF2-40B4-BE49-F238E27FC236}">
                <a16:creationId xmlns:a16="http://schemas.microsoft.com/office/drawing/2014/main" id="{B0CCC65F-FB94-CCA1-991A-F89911B3C19D}"/>
              </a:ext>
            </a:extLst>
          </p:cNvPr>
          <p:cNvSpPr/>
          <p:nvPr/>
        </p:nvSpPr>
        <p:spPr>
          <a:xfrm>
            <a:off x="7058801" y="2922778"/>
            <a:ext cx="1375853" cy="1355478"/>
          </a:xfrm>
          <a:prstGeom prst="round2SameRect">
            <a:avLst>
              <a:gd name="adj1" fmla="val 12598"/>
              <a:gd name="adj2"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5" name="図 44" descr="グラフィカル ユーザー インターフェイス, アプリケーション&#10;&#10;自動的に生成された説明">
            <a:extLst>
              <a:ext uri="{FF2B5EF4-FFF2-40B4-BE49-F238E27FC236}">
                <a16:creationId xmlns:a16="http://schemas.microsoft.com/office/drawing/2014/main" id="{79F2A1DD-1FDF-A871-340E-4AAAF18712E7}"/>
              </a:ext>
            </a:extLst>
          </p:cNvPr>
          <p:cNvPicPr>
            <a:picLocks noChangeAspect="1"/>
          </p:cNvPicPr>
          <p:nvPr/>
        </p:nvPicPr>
        <p:blipFill rotWithShape="1">
          <a:blip r:embed="rId5"/>
          <a:srcRect t="4595" b="54578"/>
          <a:stretch/>
        </p:blipFill>
        <p:spPr>
          <a:xfrm>
            <a:off x="7066576" y="3061782"/>
            <a:ext cx="1375852" cy="1215687"/>
          </a:xfrm>
          <a:prstGeom prst="rect">
            <a:avLst/>
          </a:prstGeom>
        </p:spPr>
      </p:pic>
      <p:graphicFrame>
        <p:nvGraphicFramePr>
          <p:cNvPr id="7" name="オブジェクト 6" hidden="1">
            <a:extLst>
              <a:ext uri="{FF2B5EF4-FFF2-40B4-BE49-F238E27FC236}">
                <a16:creationId xmlns:a16="http://schemas.microsoft.com/office/drawing/2014/main" id="{51B0512B-4A26-41DE-BBEB-94883AC564C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1B0512B-4A26-41DE-BBEB-94883AC564C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287747"/>
            <a:ext cx="6886822" cy="991041"/>
          </a:xfrm>
        </p:spPr>
        <p:txBody>
          <a:bodyPr vert="horz" wrap="none">
            <a:spAutoFit/>
          </a:bodyPr>
          <a:lstStyle/>
          <a:p>
            <a:r>
              <a:rPr lang="ja-JP" altLang="en-US" dirty="0"/>
              <a:t>マイナポータルアプリの入手 および</a:t>
            </a:r>
            <a:br>
              <a:rPr lang="en-US" altLang="ja-JP" dirty="0"/>
            </a:br>
            <a:r>
              <a:rPr lang="ja-JP" altLang="en-US" dirty="0"/>
              <a:t>インストールのしかた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29" name="テキスト ボックス 28">
            <a:extLst>
              <a:ext uri="{FF2B5EF4-FFF2-40B4-BE49-F238E27FC236}">
                <a16:creationId xmlns:a16="http://schemas.microsoft.com/office/drawing/2014/main" id="{37FB58B1-DAB0-433E-83F9-04BCEA067600}"/>
              </a:ext>
            </a:extLst>
          </p:cNvPr>
          <p:cNvSpPr txBox="1"/>
          <p:nvPr/>
        </p:nvSpPr>
        <p:spPr>
          <a:xfrm>
            <a:off x="5868144" y="813308"/>
            <a:ext cx="2476471" cy="369332"/>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sp>
        <p:nvSpPr>
          <p:cNvPr id="33"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07804" y="1459133"/>
            <a:ext cx="8280000" cy="360000"/>
          </a:xfrm>
        </p:spPr>
        <p:txBody>
          <a:bodyPr>
            <a:normAutofit fontScale="85000" lnSpcReduction="20000"/>
          </a:bodyPr>
          <a:lstStyle/>
          <a:p>
            <a:r>
              <a:rPr lang="ja-JP" altLang="en-US" sz="2600" dirty="0"/>
              <a:t>マイナポータルアプリ</a:t>
            </a:r>
            <a:r>
              <a:rPr lang="ja-JP" altLang="en-US" sz="1700" dirty="0"/>
              <a:t>＜デジタル庁＞</a:t>
            </a:r>
            <a:r>
              <a:rPr lang="ja-JP" altLang="en-US" sz="2600" dirty="0"/>
              <a:t>をインストールします。</a:t>
            </a:r>
          </a:p>
        </p:txBody>
      </p:sp>
      <p:sp>
        <p:nvSpPr>
          <p:cNvPr id="38" name="テキスト ボックス 37"/>
          <p:cNvSpPr txBox="1"/>
          <p:nvPr/>
        </p:nvSpPr>
        <p:spPr>
          <a:xfrm>
            <a:off x="3526487" y="5611887"/>
            <a:ext cx="5444314" cy="769441"/>
          </a:xfrm>
          <a:prstGeom prst="rect">
            <a:avLst/>
          </a:prstGeom>
          <a:noFill/>
        </p:spPr>
        <p:txBody>
          <a:bodyPr wrap="square" rtlCol="0">
            <a:spAutoFit/>
          </a:bodyPr>
          <a:lstStyle/>
          <a:p>
            <a:pPr marL="201600" indent="-201600"/>
            <a:r>
              <a:rPr lang="en-US" altLang="ja-JP" sz="1100" dirty="0">
                <a:latin typeface="Meiryo" charset="-128"/>
                <a:ea typeface="Meiryo" charset="-128"/>
                <a:cs typeface="Meiryo" charset="-128"/>
              </a:rPr>
              <a:t>※</a:t>
            </a:r>
            <a:r>
              <a:rPr lang="ja-JP" altLang="en-US" sz="1100" dirty="0">
                <a:latin typeface="Meiryo" charset="-128"/>
                <a:ea typeface="Meiryo" charset="-128"/>
                <a:cs typeface="Meiryo" charset="-128"/>
              </a:rPr>
              <a:t> マイナポータルアプリ＜デジタル庁＞が見つからない場合は、</a:t>
            </a:r>
            <a:r>
              <a:rPr lang="en-US" altLang="ja-JP" sz="1100" dirty="0">
                <a:latin typeface="Meiryo" charset="-128"/>
                <a:ea typeface="Meiryo" charset="-128"/>
                <a:cs typeface="Meiryo" charset="-128"/>
              </a:rPr>
              <a:t>OS</a:t>
            </a:r>
            <a:r>
              <a:rPr lang="ja-JP" altLang="en-US" sz="1100" dirty="0">
                <a:latin typeface="Meiryo" charset="-128"/>
                <a:ea typeface="Meiryo" charset="-128"/>
                <a:cs typeface="Meiryo" charset="-128"/>
              </a:rPr>
              <a:t>が</a:t>
            </a:r>
            <a:r>
              <a:rPr lang="en-US" altLang="ja-JP" sz="1100" dirty="0">
                <a:latin typeface="Meiryo" charset="-128"/>
                <a:ea typeface="Meiryo" charset="-128"/>
                <a:cs typeface="Meiryo" charset="-128"/>
              </a:rPr>
              <a:t>iOS 14.0</a:t>
            </a:r>
            <a:r>
              <a:rPr lang="ja-JP" altLang="en-US" sz="1100" dirty="0">
                <a:latin typeface="Meiryo" charset="-128"/>
                <a:ea typeface="Meiryo" charset="-128"/>
                <a:cs typeface="Meiryo" charset="-128"/>
              </a:rPr>
              <a:t>以上、ブラウザが</a:t>
            </a:r>
            <a:r>
              <a:rPr lang="en-US" altLang="ja-JP" sz="1100" dirty="0">
                <a:latin typeface="Meiryo" charset="-128"/>
                <a:ea typeface="Meiryo" charset="-128"/>
                <a:cs typeface="Meiryo" charset="-128"/>
              </a:rPr>
              <a:t>Safari 13</a:t>
            </a:r>
            <a:r>
              <a:rPr lang="ja-JP" altLang="en-US" sz="1100" dirty="0">
                <a:latin typeface="Meiryo" charset="-128"/>
                <a:ea typeface="Meiryo" charset="-128"/>
                <a:cs typeface="Meiryo" charset="-128"/>
              </a:rPr>
              <a:t>以上の条件を満たしていない可能性が</a:t>
            </a:r>
            <a:endParaRPr lang="en-US" altLang="ja-JP" sz="1100" dirty="0">
              <a:latin typeface="Meiryo" charset="-128"/>
              <a:ea typeface="Meiryo" charset="-128"/>
              <a:cs typeface="Meiryo" charset="-128"/>
            </a:endParaRPr>
          </a:p>
          <a:p>
            <a:pPr marL="201600" indent="-201600"/>
            <a:r>
              <a:rPr lang="en-US" altLang="ja-JP" sz="1100" dirty="0">
                <a:latin typeface="Meiryo" charset="-128"/>
                <a:ea typeface="Meiryo" charset="-128"/>
                <a:cs typeface="Meiryo" charset="-128"/>
              </a:rPr>
              <a:t>	</a:t>
            </a:r>
            <a:r>
              <a:rPr lang="ja-JP" altLang="en-US" sz="1100" dirty="0">
                <a:latin typeface="Meiryo" charset="-128"/>
                <a:ea typeface="Meiryo" charset="-128"/>
                <a:cs typeface="Meiryo" charset="-128"/>
              </a:rPr>
              <a:t>あります。バージョンアップしてから再度、インストールしてください。</a:t>
            </a:r>
            <a:endParaRPr lang="en-US" altLang="ja-JP" sz="1100" dirty="0">
              <a:latin typeface="Meiryo" charset="-128"/>
              <a:ea typeface="Meiryo" charset="-128"/>
              <a:cs typeface="Meiryo" charset="-128"/>
            </a:endParaRPr>
          </a:p>
          <a:p>
            <a:pPr marL="201600" indent="-201600"/>
            <a:r>
              <a:rPr lang="en-US" altLang="ja-JP" sz="1100" dirty="0">
                <a:latin typeface="メイリオ" panose="020B0604030504040204" pitchFamily="50" charset="-128"/>
                <a:ea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rPr>
              <a:t> </a:t>
            </a:r>
            <a:r>
              <a:rPr lang="en-US" altLang="ja-JP" sz="1100" dirty="0">
                <a:latin typeface="メイリオ" panose="020B0604030504040204" pitchFamily="50" charset="-128"/>
                <a:ea typeface="メイリオ" panose="020B0604030504040204" pitchFamily="50" charset="-128"/>
              </a:rPr>
              <a:t>WEB</a:t>
            </a:r>
            <a:r>
              <a:rPr lang="ja-JP" altLang="en-US" sz="1100" dirty="0">
                <a:latin typeface="メイリオ" panose="020B0604030504040204" pitchFamily="50" charset="-128"/>
                <a:ea typeface="メイリオ" panose="020B0604030504040204" pitchFamily="50" charset="-128"/>
              </a:rPr>
              <a:t>サイトへ接続するため別途通信料がかかることがあります。</a:t>
            </a:r>
          </a:p>
        </p:txBody>
      </p:sp>
      <p:sp>
        <p:nvSpPr>
          <p:cNvPr id="11" name="テキスト ボックス 10">
            <a:extLst>
              <a:ext uri="{FF2B5EF4-FFF2-40B4-BE49-F238E27FC236}">
                <a16:creationId xmlns:a16="http://schemas.microsoft.com/office/drawing/2014/main" id="{E497A474-8791-E3EA-EB3B-30E32C91F848}"/>
              </a:ext>
            </a:extLst>
          </p:cNvPr>
          <p:cNvSpPr txBox="1"/>
          <p:nvPr/>
        </p:nvSpPr>
        <p:spPr>
          <a:xfrm>
            <a:off x="288293" y="1882800"/>
            <a:ext cx="395275" cy="461665"/>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❶</a:t>
            </a:r>
            <a:endParaRPr lang="ja-JP" altLang="en-US" b="1" dirty="0">
              <a:latin typeface="Meiryo" charset="-128"/>
              <a:ea typeface="Meiryo" charset="-128"/>
              <a:cs typeface="Meiryo" charset="-128"/>
            </a:endParaRPr>
          </a:p>
        </p:txBody>
      </p:sp>
      <p:pic>
        <p:nvPicPr>
          <p:cNvPr id="12" name="図 11" descr="電源が入っているスマートフォンの画面の画像">
            <a:extLst>
              <a:ext uri="{FF2B5EF4-FFF2-40B4-BE49-F238E27FC236}">
                <a16:creationId xmlns:a16="http://schemas.microsoft.com/office/drawing/2014/main" id="{6FFABDA3-A2EB-94D5-10B4-790EC04A3240}"/>
              </a:ext>
            </a:extLst>
          </p:cNvPr>
          <p:cNvPicPr>
            <a:picLocks noChangeAspect="1"/>
          </p:cNvPicPr>
          <p:nvPr/>
        </p:nvPicPr>
        <p:blipFill>
          <a:blip r:embed="rId4"/>
          <a:stretch>
            <a:fillRect/>
          </a:stretch>
        </p:blipFill>
        <p:spPr>
          <a:xfrm>
            <a:off x="611560" y="2817312"/>
            <a:ext cx="1505428" cy="2843936"/>
          </a:xfrm>
          <a:prstGeom prst="rect">
            <a:avLst/>
          </a:prstGeom>
        </p:spPr>
      </p:pic>
      <p:sp>
        <p:nvSpPr>
          <p:cNvPr id="13" name="正方形/長方形 12">
            <a:extLst>
              <a:ext uri="{FF2B5EF4-FFF2-40B4-BE49-F238E27FC236}">
                <a16:creationId xmlns:a16="http://schemas.microsoft.com/office/drawing/2014/main" id="{356DD390-BAEB-4D38-A9E6-AD0C0623B263}"/>
              </a:ext>
            </a:extLst>
          </p:cNvPr>
          <p:cNvSpPr/>
          <p:nvPr/>
        </p:nvSpPr>
        <p:spPr>
          <a:xfrm>
            <a:off x="765443" y="4033856"/>
            <a:ext cx="343857" cy="3272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0" name="図形グループ 79">
            <a:extLst>
              <a:ext uri="{FF2B5EF4-FFF2-40B4-BE49-F238E27FC236}">
                <a16:creationId xmlns:a16="http://schemas.microsoft.com/office/drawing/2014/main" id="{0D6A8FA0-9940-4C33-9075-5D89393B5CEB}"/>
              </a:ext>
            </a:extLst>
          </p:cNvPr>
          <p:cNvGrpSpPr/>
          <p:nvPr/>
        </p:nvGrpSpPr>
        <p:grpSpPr>
          <a:xfrm>
            <a:off x="501521" y="3815804"/>
            <a:ext cx="492443" cy="461665"/>
            <a:chOff x="7516281" y="2673548"/>
            <a:chExt cx="492443" cy="461665"/>
          </a:xfrm>
        </p:grpSpPr>
        <p:sp>
          <p:nvSpPr>
            <p:cNvPr id="81" name="円/楕円 80">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正方形/長方形 81">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pic>
        <p:nvPicPr>
          <p:cNvPr id="14" name="図 13" descr="電源が入っているスマートフォンの画面の画像">
            <a:extLst>
              <a:ext uri="{FF2B5EF4-FFF2-40B4-BE49-F238E27FC236}">
                <a16:creationId xmlns:a16="http://schemas.microsoft.com/office/drawing/2014/main" id="{4661E542-997F-04B3-2F32-680081DD28F4}"/>
              </a:ext>
            </a:extLst>
          </p:cNvPr>
          <p:cNvPicPr>
            <a:picLocks noChangeAspect="1"/>
          </p:cNvPicPr>
          <p:nvPr/>
        </p:nvPicPr>
        <p:blipFill>
          <a:blip r:embed="rId4"/>
          <a:stretch>
            <a:fillRect/>
          </a:stretch>
        </p:blipFill>
        <p:spPr>
          <a:xfrm>
            <a:off x="2627784" y="2798663"/>
            <a:ext cx="1515299" cy="2862585"/>
          </a:xfrm>
          <a:prstGeom prst="roundRect">
            <a:avLst>
              <a:gd name="adj" fmla="val 20133"/>
            </a:avLst>
          </a:prstGeom>
        </p:spPr>
      </p:pic>
      <p:pic>
        <p:nvPicPr>
          <p:cNvPr id="40" name="図 39" descr="検索アイコンがある画面の画像"/>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76340" y="2924944"/>
            <a:ext cx="1201032" cy="2583944"/>
          </a:xfrm>
          <a:prstGeom prst="roundRect">
            <a:avLst>
              <a:gd name="adj" fmla="val 11133"/>
            </a:avLst>
          </a:prstGeom>
          <a:ln w="9525">
            <a:solidFill>
              <a:schemeClr val="tx1">
                <a:lumMod val="75000"/>
                <a:lumOff val="25000"/>
              </a:schemeClr>
            </a:solidFill>
          </a:ln>
        </p:spPr>
      </p:pic>
      <p:sp>
        <p:nvSpPr>
          <p:cNvPr id="15" name="四角形: 上の 2 つの角を丸める 14">
            <a:extLst>
              <a:ext uri="{FF2B5EF4-FFF2-40B4-BE49-F238E27FC236}">
                <a16:creationId xmlns:a16="http://schemas.microsoft.com/office/drawing/2014/main" id="{46041782-8623-7C74-5F0B-FDA143A65DDD}"/>
              </a:ext>
            </a:extLst>
          </p:cNvPr>
          <p:cNvSpPr/>
          <p:nvPr/>
        </p:nvSpPr>
        <p:spPr>
          <a:xfrm rot="10800000">
            <a:off x="3096507" y="2924944"/>
            <a:ext cx="577852" cy="120833"/>
          </a:xfrm>
          <a:prstGeom prst="round2SameRect">
            <a:avLst>
              <a:gd name="adj1" fmla="val 50000"/>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テキスト ボックス 15">
            <a:extLst>
              <a:ext uri="{FF2B5EF4-FFF2-40B4-BE49-F238E27FC236}">
                <a16:creationId xmlns:a16="http://schemas.microsoft.com/office/drawing/2014/main" id="{6BBF9156-C016-F76D-2643-0454EF8CA13B}"/>
              </a:ext>
            </a:extLst>
          </p:cNvPr>
          <p:cNvSpPr txBox="1"/>
          <p:nvPr/>
        </p:nvSpPr>
        <p:spPr>
          <a:xfrm>
            <a:off x="2503995" y="1882800"/>
            <a:ext cx="1923989" cy="461665"/>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❷</a:t>
            </a:r>
            <a:r>
              <a:rPr lang="en-US" altLang="ja-JP" sz="1600" b="1" spc="-16" dirty="0">
                <a:latin typeface="メイリオ" panose="020B0604030504040204" pitchFamily="50" charset="-128"/>
                <a:ea typeface="メイリオ" panose="020B0604030504040204" pitchFamily="50" charset="-128"/>
                <a:cs typeface="AoyagiKouzanFontT"/>
              </a:rPr>
              <a:t>｢</a:t>
            </a:r>
            <a:r>
              <a:rPr lang="ja-JP" altLang="en-US" sz="1600" b="1" spc="-16" dirty="0">
                <a:latin typeface="Meiryo" charset="-128"/>
                <a:ea typeface="Meiryo" charset="-128"/>
                <a:cs typeface="AoyagiKouzanFontT"/>
              </a:rPr>
              <a:t>　　</a:t>
            </a:r>
            <a:r>
              <a:rPr lang="en-US" altLang="ja-JP" sz="1600" b="1" spc="-16" dirty="0">
                <a:latin typeface="メイリオ" panose="020B0604030504040204" pitchFamily="50" charset="-128"/>
                <a:ea typeface="メイリオ" panose="020B0604030504040204" pitchFamily="50" charset="-128"/>
                <a:cs typeface="AoyagiKouzanFontT"/>
              </a:rPr>
              <a:t>｣</a:t>
            </a:r>
            <a:r>
              <a:rPr lang="ja-JP" altLang="en-US" sz="1600" b="1" dirty="0">
                <a:latin typeface="Meiryo" charset="-128"/>
                <a:ea typeface="Meiryo" charset="-128"/>
                <a:cs typeface="Meiryo" charset="-128"/>
              </a:rPr>
              <a:t>を押す</a:t>
            </a:r>
          </a:p>
        </p:txBody>
      </p:sp>
      <p:pic>
        <p:nvPicPr>
          <p:cNvPr id="18" name="図 17">
            <a:extLst>
              <a:ext uri="{FF2B5EF4-FFF2-40B4-BE49-F238E27FC236}">
                <a16:creationId xmlns:a16="http://schemas.microsoft.com/office/drawing/2014/main" id="{D8046600-D4C8-2F87-4F51-325E2A66BCC3}"/>
              </a:ext>
            </a:extLst>
          </p:cNvPr>
          <p:cNvPicPr>
            <a:picLocks noChangeAspect="1"/>
          </p:cNvPicPr>
          <p:nvPr/>
        </p:nvPicPr>
        <p:blipFill>
          <a:blip r:embed="rId9"/>
          <a:stretch>
            <a:fillRect/>
          </a:stretch>
        </p:blipFill>
        <p:spPr>
          <a:xfrm>
            <a:off x="3022292" y="1970696"/>
            <a:ext cx="261389" cy="400426"/>
          </a:xfrm>
          <a:prstGeom prst="rect">
            <a:avLst/>
          </a:prstGeom>
          <a:ln>
            <a:solidFill>
              <a:schemeClr val="bg1">
                <a:lumMod val="65000"/>
              </a:schemeClr>
            </a:solidFill>
          </a:ln>
        </p:spPr>
      </p:pic>
      <p:sp>
        <p:nvSpPr>
          <p:cNvPr id="39" name="正方形/長方形 38"/>
          <p:cNvSpPr/>
          <p:nvPr/>
        </p:nvSpPr>
        <p:spPr>
          <a:xfrm>
            <a:off x="3707904" y="5301208"/>
            <a:ext cx="258254" cy="2076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3" name="図形グループ 72">
            <a:extLst>
              <a:ext uri="{FF2B5EF4-FFF2-40B4-BE49-F238E27FC236}">
                <a16:creationId xmlns:a16="http://schemas.microsoft.com/office/drawing/2014/main" id="{0D6A8FA0-9940-4C33-9075-5D89393B5CEB}"/>
              </a:ext>
            </a:extLst>
          </p:cNvPr>
          <p:cNvGrpSpPr/>
          <p:nvPr/>
        </p:nvGrpSpPr>
        <p:grpSpPr>
          <a:xfrm>
            <a:off x="3415266" y="5047223"/>
            <a:ext cx="492443" cy="461665"/>
            <a:chOff x="7516281" y="2673548"/>
            <a:chExt cx="492443" cy="461665"/>
          </a:xfrm>
        </p:grpSpPr>
        <p:sp>
          <p:nvSpPr>
            <p:cNvPr id="78" name="円/楕円 77">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正方形/長方形 78">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pic>
        <p:nvPicPr>
          <p:cNvPr id="19" name="図 18" descr="電源が入っているスマートフォンの画面の画像">
            <a:extLst>
              <a:ext uri="{FF2B5EF4-FFF2-40B4-BE49-F238E27FC236}">
                <a16:creationId xmlns:a16="http://schemas.microsoft.com/office/drawing/2014/main" id="{92734CDB-EE69-05D1-34B1-1542798E2D1E}"/>
              </a:ext>
            </a:extLst>
          </p:cNvPr>
          <p:cNvPicPr>
            <a:picLocks noChangeAspect="1"/>
          </p:cNvPicPr>
          <p:nvPr/>
        </p:nvPicPr>
        <p:blipFill rotWithShape="1">
          <a:blip r:embed="rId4"/>
          <a:srcRect b="54429"/>
          <a:stretch/>
        </p:blipFill>
        <p:spPr>
          <a:xfrm>
            <a:off x="4669663" y="2798663"/>
            <a:ext cx="1718681" cy="1479593"/>
          </a:xfrm>
          <a:prstGeom prst="rect">
            <a:avLst/>
          </a:prstGeom>
        </p:spPr>
      </p:pic>
      <p:sp>
        <p:nvSpPr>
          <p:cNvPr id="21" name="四角形: 上の 2 つの角を丸める 20">
            <a:extLst>
              <a:ext uri="{FF2B5EF4-FFF2-40B4-BE49-F238E27FC236}">
                <a16:creationId xmlns:a16="http://schemas.microsoft.com/office/drawing/2014/main" id="{E23A421D-123E-12CB-08F2-5FC9365D247C}"/>
              </a:ext>
            </a:extLst>
          </p:cNvPr>
          <p:cNvSpPr/>
          <p:nvPr/>
        </p:nvSpPr>
        <p:spPr>
          <a:xfrm>
            <a:off x="4829872" y="2922778"/>
            <a:ext cx="1375853" cy="1355478"/>
          </a:xfrm>
          <a:prstGeom prst="round2SameRect">
            <a:avLst>
              <a:gd name="adj1" fmla="val 12598"/>
              <a:gd name="adj2"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9" name="図 68" descr="検索画面の画像">
            <a:extLst>
              <a:ext uri="{FF2B5EF4-FFF2-40B4-BE49-F238E27FC236}">
                <a16:creationId xmlns:a16="http://schemas.microsoft.com/office/drawing/2014/main" id="{3C16EBF8-8694-4EF6-9B4D-B529DE2F50BC}"/>
              </a:ext>
            </a:extLst>
          </p:cNvPr>
          <p:cNvPicPr>
            <a:picLocks noChangeAspect="1"/>
          </p:cNvPicPr>
          <p:nvPr/>
        </p:nvPicPr>
        <p:blipFill rotWithShape="1">
          <a:blip r:embed="rId10"/>
          <a:srcRect b="51547"/>
          <a:stretch/>
        </p:blipFill>
        <p:spPr>
          <a:xfrm>
            <a:off x="4858149" y="3043589"/>
            <a:ext cx="1329467" cy="1234667"/>
          </a:xfrm>
          <a:prstGeom prst="rect">
            <a:avLst/>
          </a:prstGeom>
          <a:ln w="9525">
            <a:noFill/>
          </a:ln>
        </p:spPr>
      </p:pic>
      <p:sp>
        <p:nvSpPr>
          <p:cNvPr id="22" name="四角形: 上の 2 つの角を丸める 21">
            <a:extLst>
              <a:ext uri="{FF2B5EF4-FFF2-40B4-BE49-F238E27FC236}">
                <a16:creationId xmlns:a16="http://schemas.microsoft.com/office/drawing/2014/main" id="{6A017B05-419E-4486-F943-D3613931BD9D}"/>
              </a:ext>
            </a:extLst>
          </p:cNvPr>
          <p:cNvSpPr/>
          <p:nvPr/>
        </p:nvSpPr>
        <p:spPr>
          <a:xfrm rot="10800000">
            <a:off x="5235430" y="2922776"/>
            <a:ext cx="574904" cy="120812"/>
          </a:xfrm>
          <a:prstGeom prst="round2SameRect">
            <a:avLst>
              <a:gd name="adj1" fmla="val 50000"/>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5" name="図 24" descr="電源が入っているスマートフォンの画面の画像">
            <a:extLst>
              <a:ext uri="{FF2B5EF4-FFF2-40B4-BE49-F238E27FC236}">
                <a16:creationId xmlns:a16="http://schemas.microsoft.com/office/drawing/2014/main" id="{16F186B4-616B-4622-1307-ED87DB83E364}"/>
              </a:ext>
            </a:extLst>
          </p:cNvPr>
          <p:cNvPicPr>
            <a:picLocks noChangeAspect="1"/>
          </p:cNvPicPr>
          <p:nvPr/>
        </p:nvPicPr>
        <p:blipFill rotWithShape="1">
          <a:blip r:embed="rId4"/>
          <a:srcRect b="62160"/>
          <a:stretch/>
        </p:blipFill>
        <p:spPr>
          <a:xfrm>
            <a:off x="4669663" y="4365104"/>
            <a:ext cx="1718681" cy="1228589"/>
          </a:xfrm>
          <a:prstGeom prst="rect">
            <a:avLst/>
          </a:prstGeom>
        </p:spPr>
      </p:pic>
      <p:sp>
        <p:nvSpPr>
          <p:cNvPr id="26" name="四角形: 上の 2 つの角を丸める 25">
            <a:extLst>
              <a:ext uri="{FF2B5EF4-FFF2-40B4-BE49-F238E27FC236}">
                <a16:creationId xmlns:a16="http://schemas.microsoft.com/office/drawing/2014/main" id="{D13D6552-6C26-FE27-3D25-838C9C9F962B}"/>
              </a:ext>
            </a:extLst>
          </p:cNvPr>
          <p:cNvSpPr/>
          <p:nvPr/>
        </p:nvSpPr>
        <p:spPr>
          <a:xfrm>
            <a:off x="4829872" y="4489218"/>
            <a:ext cx="1375853" cy="1104475"/>
          </a:xfrm>
          <a:prstGeom prst="round2SameRect">
            <a:avLst>
              <a:gd name="adj1" fmla="val 12598"/>
              <a:gd name="adj2"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四角形: 上の 2 つの角を丸める 27">
            <a:extLst>
              <a:ext uri="{FF2B5EF4-FFF2-40B4-BE49-F238E27FC236}">
                <a16:creationId xmlns:a16="http://schemas.microsoft.com/office/drawing/2014/main" id="{3E3558D8-D235-D1A4-036F-6E96D56F0F59}"/>
              </a:ext>
            </a:extLst>
          </p:cNvPr>
          <p:cNvSpPr/>
          <p:nvPr/>
        </p:nvSpPr>
        <p:spPr>
          <a:xfrm rot="10800000">
            <a:off x="5235430" y="4489216"/>
            <a:ext cx="574904" cy="120812"/>
          </a:xfrm>
          <a:prstGeom prst="round2SameRect">
            <a:avLst>
              <a:gd name="adj1" fmla="val 50000"/>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 name="図 8" descr="検索画面に「マイナポータル」と入力する時の画面の画像">
            <a:extLst>
              <a:ext uri="{FF2B5EF4-FFF2-40B4-BE49-F238E27FC236}">
                <a16:creationId xmlns:a16="http://schemas.microsoft.com/office/drawing/2014/main" id="{51D776AF-92A3-42D4-A24E-B73AB39477C9}"/>
              </a:ext>
            </a:extLst>
          </p:cNvPr>
          <p:cNvPicPr>
            <a:picLocks noChangeAspect="1"/>
          </p:cNvPicPr>
          <p:nvPr/>
        </p:nvPicPr>
        <p:blipFill rotWithShape="1">
          <a:blip r:embed="rId11"/>
          <a:srcRect t="3257" b="57389"/>
          <a:stretch/>
        </p:blipFill>
        <p:spPr>
          <a:xfrm>
            <a:off x="4826217" y="4630628"/>
            <a:ext cx="1375853" cy="963065"/>
          </a:xfrm>
          <a:prstGeom prst="rect">
            <a:avLst/>
          </a:prstGeom>
          <a:ln w="9525">
            <a:noFill/>
          </a:ln>
        </p:spPr>
      </p:pic>
      <p:sp>
        <p:nvSpPr>
          <p:cNvPr id="44" name="正方形/長方形 43"/>
          <p:cNvSpPr/>
          <p:nvPr/>
        </p:nvSpPr>
        <p:spPr>
          <a:xfrm>
            <a:off x="4844283" y="3257927"/>
            <a:ext cx="1382958" cy="1759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正方形/長方形 73">
            <a:extLst>
              <a:ext uri="{FF2B5EF4-FFF2-40B4-BE49-F238E27FC236}">
                <a16:creationId xmlns:a16="http://schemas.microsoft.com/office/drawing/2014/main" id="{64BA4752-AE60-4D7C-9953-B763A091359E}"/>
              </a:ext>
            </a:extLst>
          </p:cNvPr>
          <p:cNvSpPr/>
          <p:nvPr/>
        </p:nvSpPr>
        <p:spPr>
          <a:xfrm>
            <a:off x="4822562" y="4610029"/>
            <a:ext cx="1045582" cy="2175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193DFC49-355B-9F1D-870A-0955AF001FFF}"/>
              </a:ext>
            </a:extLst>
          </p:cNvPr>
          <p:cNvSpPr txBox="1"/>
          <p:nvPr/>
        </p:nvSpPr>
        <p:spPr>
          <a:xfrm>
            <a:off x="4139951" y="1882800"/>
            <a:ext cx="2673807" cy="954107"/>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❸</a:t>
            </a:r>
            <a:r>
              <a:rPr lang="en-US" altLang="ja-JP" sz="1600" b="1" spc="-16" dirty="0">
                <a:latin typeface="メイリオ" panose="020B0604030504040204" pitchFamily="50" charset="-128"/>
                <a:ea typeface="メイリオ" panose="020B0604030504040204" pitchFamily="50" charset="-128"/>
                <a:cs typeface="AoyagiKouzanFontT"/>
              </a:rPr>
              <a:t> </a:t>
            </a:r>
            <a:r>
              <a:rPr lang="ja-JP" altLang="en-US" sz="1600" b="1" spc="-16" dirty="0">
                <a:latin typeface="メイリオ" panose="020B0604030504040204" pitchFamily="50" charset="-128"/>
                <a:ea typeface="メイリオ" panose="020B0604030504040204" pitchFamily="50" charset="-128"/>
                <a:cs typeface="AoyagiKouzanFontT"/>
              </a:rPr>
              <a:t>検索ボックスを押して</a:t>
            </a:r>
            <a:endParaRPr lang="en-US" altLang="ja-JP" sz="1600" b="1" spc="-16" dirty="0">
              <a:latin typeface="メイリオ" panose="020B0604030504040204" pitchFamily="50" charset="-128"/>
              <a:ea typeface="メイリオ" panose="020B0604030504040204" pitchFamily="50" charset="-128"/>
              <a:cs typeface="AoyagiKouzanFontT"/>
            </a:endParaRPr>
          </a:p>
          <a:p>
            <a:pPr indent="-417600"/>
            <a:r>
              <a:rPr kumimoji="1" lang="ja-JP" altLang="en-US" sz="1600" b="1" spc="-16" dirty="0">
                <a:latin typeface="メイリオ" panose="020B0604030504040204" pitchFamily="50" charset="-128"/>
                <a:ea typeface="メイリオ" panose="020B0604030504040204" pitchFamily="50" charset="-128"/>
              </a:rPr>
              <a:t>　</a:t>
            </a:r>
            <a:r>
              <a:rPr lang="ja-JP" altLang="en-US" sz="1600" b="1" spc="-16" dirty="0">
                <a:latin typeface="メイリオ" panose="020B0604030504040204" pitchFamily="50" charset="-128"/>
                <a:ea typeface="メイリオ" panose="020B0604030504040204" pitchFamily="50" charset="-128"/>
              </a:rPr>
              <a:t>  </a:t>
            </a:r>
            <a:r>
              <a:rPr kumimoji="1" lang="ja-JP" altLang="en-US" sz="1600" b="1" spc="-16" dirty="0">
                <a:latin typeface="メイリオ" panose="020B0604030504040204" pitchFamily="50" charset="-128"/>
                <a:ea typeface="メイリオ" panose="020B0604030504040204" pitchFamily="50" charset="-128"/>
              </a:rPr>
              <a:t>「マイナポータル」</a:t>
            </a:r>
            <a:endParaRPr kumimoji="1" lang="en-US" altLang="ja-JP" sz="1600" b="1" spc="-16" dirty="0">
              <a:latin typeface="メイリオ" panose="020B0604030504040204" pitchFamily="50" charset="-128"/>
              <a:ea typeface="メイリオ" panose="020B0604030504040204" pitchFamily="50" charset="-128"/>
            </a:endParaRPr>
          </a:p>
          <a:p>
            <a:pPr indent="-417600"/>
            <a:r>
              <a:rPr lang="ja-JP" altLang="en-US" sz="1600" b="1" spc="-16" dirty="0">
                <a:latin typeface="メイリオ" panose="020B0604030504040204" pitchFamily="50" charset="-128"/>
                <a:ea typeface="メイリオ" panose="020B0604030504040204" pitchFamily="50" charset="-128"/>
              </a:rPr>
              <a:t>　　と入力し</a:t>
            </a:r>
            <a:r>
              <a:rPr kumimoji="1" lang="ja-JP" altLang="en-US" sz="1600" b="1" spc="-16" dirty="0">
                <a:latin typeface="メイリオ" panose="020B0604030504040204" pitchFamily="50" charset="-128"/>
                <a:ea typeface="メイリオ" panose="020B0604030504040204" pitchFamily="50" charset="-128"/>
              </a:rPr>
              <a:t>検索</a:t>
            </a:r>
            <a:endParaRPr kumimoji="1" lang="ja-JP" altLang="en-US" sz="1600" dirty="0"/>
          </a:p>
        </p:txBody>
      </p:sp>
      <p:sp>
        <p:nvSpPr>
          <p:cNvPr id="31" name="テキスト ボックス 30">
            <a:extLst>
              <a:ext uri="{FF2B5EF4-FFF2-40B4-BE49-F238E27FC236}">
                <a16:creationId xmlns:a16="http://schemas.microsoft.com/office/drawing/2014/main" id="{A36AFBCB-3531-2917-241B-4BC7ACB3A511}"/>
              </a:ext>
            </a:extLst>
          </p:cNvPr>
          <p:cNvSpPr txBox="1"/>
          <p:nvPr/>
        </p:nvSpPr>
        <p:spPr>
          <a:xfrm>
            <a:off x="6876256" y="1882800"/>
            <a:ext cx="1960689" cy="461665"/>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❹</a:t>
            </a:r>
            <a:r>
              <a:rPr lang="en-US" altLang="ja-JP" sz="1600" b="1" spc="-16" dirty="0">
                <a:latin typeface="メイリオ" panose="020B0604030504040204" pitchFamily="50" charset="-128"/>
                <a:ea typeface="メイリオ" panose="020B0604030504040204" pitchFamily="50" charset="-128"/>
                <a:cs typeface="AoyagiKouzanFontT"/>
              </a:rPr>
              <a:t> ｢</a:t>
            </a:r>
            <a:r>
              <a:rPr lang="ja-JP" altLang="en-US" sz="1600" b="1" spc="-16" dirty="0">
                <a:latin typeface="メイリオ" panose="020B0604030504040204" pitchFamily="50" charset="-128"/>
                <a:ea typeface="メイリオ" panose="020B0604030504040204" pitchFamily="50" charset="-128"/>
                <a:cs typeface="AoyagiKouzanFontT"/>
              </a:rPr>
              <a:t>入手」を押す</a:t>
            </a:r>
            <a:endParaRPr kumimoji="1" lang="ja-JP" altLang="en-US" sz="1200" dirty="0"/>
          </a:p>
        </p:txBody>
      </p:sp>
      <p:sp>
        <p:nvSpPr>
          <p:cNvPr id="56" name="四角形: 上の 2 つの角を丸める 55">
            <a:extLst>
              <a:ext uri="{FF2B5EF4-FFF2-40B4-BE49-F238E27FC236}">
                <a16:creationId xmlns:a16="http://schemas.microsoft.com/office/drawing/2014/main" id="{93D98409-2AA8-4405-334D-BCB3F69BE08D}"/>
              </a:ext>
            </a:extLst>
          </p:cNvPr>
          <p:cNvSpPr/>
          <p:nvPr/>
        </p:nvSpPr>
        <p:spPr>
          <a:xfrm rot="10800000">
            <a:off x="7464359" y="2922776"/>
            <a:ext cx="574904" cy="120812"/>
          </a:xfrm>
          <a:prstGeom prst="round2SameRect">
            <a:avLst>
              <a:gd name="adj1" fmla="val 50000"/>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0" name="直線矢印コネクタ 9"/>
          <p:cNvCxnSpPr/>
          <p:nvPr/>
        </p:nvCxnSpPr>
        <p:spPr>
          <a:xfrm>
            <a:off x="5508104" y="4149080"/>
            <a:ext cx="0" cy="17891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8" name="グループ化 7">
            <a:extLst>
              <a:ext uri="{FF2B5EF4-FFF2-40B4-BE49-F238E27FC236}">
                <a16:creationId xmlns:a16="http://schemas.microsoft.com/office/drawing/2014/main" id="{334B4CD4-E5CA-FA7B-A28D-6C52EE6EFFFC}"/>
              </a:ext>
            </a:extLst>
          </p:cNvPr>
          <p:cNvGrpSpPr/>
          <p:nvPr/>
        </p:nvGrpSpPr>
        <p:grpSpPr>
          <a:xfrm>
            <a:off x="4499992" y="2996952"/>
            <a:ext cx="492444" cy="461665"/>
            <a:chOff x="10718372" y="2977010"/>
            <a:chExt cx="492444" cy="461665"/>
          </a:xfrm>
        </p:grpSpPr>
        <p:sp>
          <p:nvSpPr>
            <p:cNvPr id="17" name="円/楕円 40">
              <a:extLst>
                <a:ext uri="{FF2B5EF4-FFF2-40B4-BE49-F238E27FC236}">
                  <a16:creationId xmlns:a16="http://schemas.microsoft.com/office/drawing/2014/main" id="{76EEB2B7-E0F4-2DA1-E600-64801A592C70}"/>
                </a:ext>
              </a:extLst>
            </p:cNvPr>
            <p:cNvSpPr>
              <a:spLocks noChangeAspect="1"/>
            </p:cNvSpPr>
            <p:nvPr/>
          </p:nvSpPr>
          <p:spPr>
            <a:xfrm>
              <a:off x="10866526" y="3080507"/>
              <a:ext cx="196137" cy="1920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図形グループ 39">
              <a:extLst>
                <a:ext uri="{FF2B5EF4-FFF2-40B4-BE49-F238E27FC236}">
                  <a16:creationId xmlns:a16="http://schemas.microsoft.com/office/drawing/2014/main" id="{ECBFBEFD-B986-02BE-A8F6-90BD705E0798}"/>
                </a:ext>
              </a:extLst>
            </p:cNvPr>
            <p:cNvGrpSpPr/>
            <p:nvPr/>
          </p:nvGrpSpPr>
          <p:grpSpPr>
            <a:xfrm>
              <a:off x="10718372" y="2977010"/>
              <a:ext cx="492444" cy="461665"/>
              <a:chOff x="7523571" y="2661581"/>
              <a:chExt cx="492444" cy="461665"/>
            </a:xfrm>
          </p:grpSpPr>
          <p:sp>
            <p:nvSpPr>
              <p:cNvPr id="23" name="円/楕円 44">
                <a:extLst>
                  <a:ext uri="{FF2B5EF4-FFF2-40B4-BE49-F238E27FC236}">
                    <a16:creationId xmlns:a16="http://schemas.microsoft.com/office/drawing/2014/main" id="{D5733BCD-4E45-9F79-BB74-CB15D6577613}"/>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A8C95B11-2185-ED5D-A59C-A6732ACBB85C}"/>
                  </a:ext>
                </a:extLst>
              </p:cNvPr>
              <p:cNvSpPr/>
              <p:nvPr/>
            </p:nvSpPr>
            <p:spPr>
              <a:xfrm>
                <a:off x="7523571" y="2661581"/>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grpSp>
      <p:grpSp>
        <p:nvGrpSpPr>
          <p:cNvPr id="27" name="グループ化 26">
            <a:extLst>
              <a:ext uri="{FF2B5EF4-FFF2-40B4-BE49-F238E27FC236}">
                <a16:creationId xmlns:a16="http://schemas.microsoft.com/office/drawing/2014/main" id="{FA7AFDB8-C54E-674E-DF5C-885724413D39}"/>
              </a:ext>
            </a:extLst>
          </p:cNvPr>
          <p:cNvGrpSpPr/>
          <p:nvPr/>
        </p:nvGrpSpPr>
        <p:grpSpPr>
          <a:xfrm>
            <a:off x="4499992" y="4389496"/>
            <a:ext cx="492444" cy="461665"/>
            <a:chOff x="10718372" y="2977010"/>
            <a:chExt cx="492444" cy="461665"/>
          </a:xfrm>
        </p:grpSpPr>
        <p:sp>
          <p:nvSpPr>
            <p:cNvPr id="32" name="円/楕円 40">
              <a:extLst>
                <a:ext uri="{FF2B5EF4-FFF2-40B4-BE49-F238E27FC236}">
                  <a16:creationId xmlns:a16="http://schemas.microsoft.com/office/drawing/2014/main" id="{D3328002-567D-351F-6B4C-2BAC41454163}"/>
                </a:ext>
              </a:extLst>
            </p:cNvPr>
            <p:cNvSpPr>
              <a:spLocks noChangeAspect="1"/>
            </p:cNvSpPr>
            <p:nvPr/>
          </p:nvSpPr>
          <p:spPr>
            <a:xfrm>
              <a:off x="10866526" y="3080507"/>
              <a:ext cx="196137" cy="1920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4" name="図形グループ 39">
              <a:extLst>
                <a:ext uri="{FF2B5EF4-FFF2-40B4-BE49-F238E27FC236}">
                  <a16:creationId xmlns:a16="http://schemas.microsoft.com/office/drawing/2014/main" id="{CDD13916-C9F9-4909-4D24-C3B3B3CB48FF}"/>
                </a:ext>
              </a:extLst>
            </p:cNvPr>
            <p:cNvGrpSpPr/>
            <p:nvPr/>
          </p:nvGrpSpPr>
          <p:grpSpPr>
            <a:xfrm>
              <a:off x="10718372" y="2977010"/>
              <a:ext cx="492444" cy="461665"/>
              <a:chOff x="7523571" y="2661581"/>
              <a:chExt cx="492444" cy="461665"/>
            </a:xfrm>
          </p:grpSpPr>
          <p:sp>
            <p:nvSpPr>
              <p:cNvPr id="35" name="円/楕円 44">
                <a:extLst>
                  <a:ext uri="{FF2B5EF4-FFF2-40B4-BE49-F238E27FC236}">
                    <a16:creationId xmlns:a16="http://schemas.microsoft.com/office/drawing/2014/main" id="{41A9E65B-1271-F1C3-AD78-B762F27980E6}"/>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7FBB4A59-FB93-621F-5458-9AB2A2F46006}"/>
                  </a:ext>
                </a:extLst>
              </p:cNvPr>
              <p:cNvSpPr/>
              <p:nvPr/>
            </p:nvSpPr>
            <p:spPr>
              <a:xfrm>
                <a:off x="7523571" y="2661581"/>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grpSp>
      <p:sp>
        <p:nvSpPr>
          <p:cNvPr id="37" name="正方形/長方形 36">
            <a:extLst>
              <a:ext uri="{FF2B5EF4-FFF2-40B4-BE49-F238E27FC236}">
                <a16:creationId xmlns:a16="http://schemas.microsoft.com/office/drawing/2014/main" id="{1BC8D02A-5BD0-6669-5C3A-A259155B0B5A}"/>
              </a:ext>
            </a:extLst>
          </p:cNvPr>
          <p:cNvSpPr/>
          <p:nvPr/>
        </p:nvSpPr>
        <p:spPr>
          <a:xfrm>
            <a:off x="8039263" y="3329934"/>
            <a:ext cx="410940" cy="2430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1" name="図形グループ 36">
            <a:extLst>
              <a:ext uri="{FF2B5EF4-FFF2-40B4-BE49-F238E27FC236}">
                <a16:creationId xmlns:a16="http://schemas.microsoft.com/office/drawing/2014/main" id="{700A7679-2DD3-DF77-9854-F2855190A570}"/>
              </a:ext>
            </a:extLst>
          </p:cNvPr>
          <p:cNvGrpSpPr/>
          <p:nvPr/>
        </p:nvGrpSpPr>
        <p:grpSpPr>
          <a:xfrm>
            <a:off x="7751965" y="3140968"/>
            <a:ext cx="492443" cy="461665"/>
            <a:chOff x="7516281" y="2673548"/>
            <a:chExt cx="492443" cy="461665"/>
          </a:xfrm>
        </p:grpSpPr>
        <p:sp>
          <p:nvSpPr>
            <p:cNvPr id="42" name="円/楕円 37">
              <a:extLst>
                <a:ext uri="{FF2B5EF4-FFF2-40B4-BE49-F238E27FC236}">
                  <a16:creationId xmlns:a16="http://schemas.microsoft.com/office/drawing/2014/main" id="{775CED55-F739-13FF-1ACB-0DDBB85EE55A}"/>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C71446D2-7B17-9A20-86C9-D47B0E8D6584}"/>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❹</a:t>
              </a:r>
              <a:endParaRPr lang="en-US" altLang="ja-JP" sz="2400" b="1" dirty="0">
                <a:solidFill>
                  <a:srgbClr val="009650"/>
                </a:solidFill>
                <a:latin typeface="Meiryo" charset="-128"/>
                <a:ea typeface="Meiryo" charset="-128"/>
                <a:cs typeface="Meiryo" charset="-128"/>
              </a:endParaRPr>
            </a:p>
          </p:txBody>
        </p:sp>
      </p:grpSp>
      <p:sp>
        <p:nvSpPr>
          <p:cNvPr id="3" name="テキスト ボックス 2">
            <a:extLst>
              <a:ext uri="{FF2B5EF4-FFF2-40B4-BE49-F238E27FC236}">
                <a16:creationId xmlns:a16="http://schemas.microsoft.com/office/drawing/2014/main" id="{4656A525-E631-BDD1-DF60-41A5EB8F1BEA}"/>
              </a:ext>
            </a:extLst>
          </p:cNvPr>
          <p:cNvSpPr txBox="1"/>
          <p:nvPr/>
        </p:nvSpPr>
        <p:spPr>
          <a:xfrm>
            <a:off x="550800" y="1882800"/>
            <a:ext cx="2005750" cy="954107"/>
          </a:xfrm>
          <a:prstGeom prst="rect">
            <a:avLst/>
          </a:prstGeom>
          <a:noFill/>
        </p:spPr>
        <p:txBody>
          <a:bodyPr wrap="square" rtlCol="0">
            <a:spAutoFit/>
          </a:bodyPr>
          <a:lstStyle/>
          <a:p>
            <a:r>
              <a:rPr lang="en-US" altLang="ja-JP" sz="2400" b="1" dirty="0">
                <a:solidFill>
                  <a:srgbClr val="009650"/>
                </a:solidFill>
                <a:latin typeface="Meiryo" charset="-128"/>
                <a:ea typeface="Meiryo" charset="-128"/>
                <a:cs typeface="Meiryo" charset="-128"/>
              </a:rPr>
              <a:t> </a:t>
            </a:r>
            <a:r>
              <a:rPr lang="ja-JP" altLang="en-US" sz="1600" b="1" dirty="0">
                <a:latin typeface="Meiryo" charset="-128"/>
                <a:ea typeface="Meiryo" charset="-128"/>
                <a:cs typeface="Meiryo" charset="-128"/>
              </a:rPr>
              <a:t>ホーム画面で</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a:t>
            </a:r>
            <a:r>
              <a:rPr lang="en-US" altLang="ja-JP" sz="1600" b="1" dirty="0">
                <a:latin typeface="Meiryo" charset="-128"/>
                <a:ea typeface="Meiryo" charset="-128"/>
                <a:cs typeface="Meiryo" charset="-128"/>
              </a:rPr>
              <a:t>App Store</a:t>
            </a:r>
            <a:r>
              <a:rPr lang="ja-JP" altLang="en-US" sz="1600" b="1" dirty="0">
                <a:latin typeface="Meiryo" charset="-128"/>
                <a:ea typeface="Meiryo" charset="-128"/>
                <a:cs typeface="Meiryo" charset="-128"/>
              </a:rPr>
              <a:t>」　　「　 」を押す</a:t>
            </a:r>
            <a:endParaRPr lang="en-US" altLang="ja-JP" sz="1600" b="1" dirty="0">
              <a:latin typeface="Meiryo" charset="-128"/>
              <a:ea typeface="Meiryo" charset="-128"/>
              <a:cs typeface="Meiryo" charset="-128"/>
            </a:endParaRPr>
          </a:p>
        </p:txBody>
      </p:sp>
      <p:pic>
        <p:nvPicPr>
          <p:cNvPr id="46" name="図 45">
            <a:extLst>
              <a:ext uri="{FF2B5EF4-FFF2-40B4-BE49-F238E27FC236}">
                <a16:creationId xmlns:a16="http://schemas.microsoft.com/office/drawing/2014/main" id="{3236D3D4-4F73-507A-1DDD-9C5E349145CE}"/>
              </a:ext>
            </a:extLst>
          </p:cNvPr>
          <p:cNvPicPr>
            <a:picLocks noChangeAspect="1"/>
          </p:cNvPicPr>
          <p:nvPr/>
        </p:nvPicPr>
        <p:blipFill>
          <a:blip r:embed="rId12"/>
          <a:stretch>
            <a:fillRect/>
          </a:stretch>
        </p:blipFill>
        <p:spPr>
          <a:xfrm>
            <a:off x="869625" y="2553919"/>
            <a:ext cx="234277" cy="224515"/>
          </a:xfrm>
          <a:prstGeom prst="rect">
            <a:avLst/>
          </a:prstGeom>
        </p:spPr>
      </p:pic>
    </p:spTree>
    <p:extLst>
      <p:ext uri="{BB962C8B-B14F-4D97-AF65-F5344CB8AC3E}">
        <p14:creationId xmlns:p14="http://schemas.microsoft.com/office/powerpoint/2010/main" val="55190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10BE5D6F-65D5-E61C-BE92-811D32BC6F65}"/>
              </a:ext>
            </a:extLst>
          </p:cNvPr>
          <p:cNvPicPr>
            <a:picLocks noChangeAspect="1"/>
          </p:cNvPicPr>
          <p:nvPr/>
        </p:nvPicPr>
        <p:blipFill rotWithShape="1">
          <a:blip r:embed="rId4"/>
          <a:srcRect l="28526" t="24539" r="54311" b="4971"/>
          <a:stretch/>
        </p:blipFill>
        <p:spPr>
          <a:xfrm>
            <a:off x="3721886" y="2708920"/>
            <a:ext cx="1714210" cy="3501317"/>
          </a:xfrm>
          <a:prstGeom prst="rect">
            <a:avLst/>
          </a:prstGeom>
          <a:ln>
            <a:solidFill>
              <a:schemeClr val="tx1"/>
            </a:solidFill>
          </a:ln>
        </p:spPr>
      </p:pic>
      <p:pic>
        <p:nvPicPr>
          <p:cNvPr id="32" name="図 31" descr="テキスト&#10;&#10;自動的に生成された説明">
            <a:extLst>
              <a:ext uri="{FF2B5EF4-FFF2-40B4-BE49-F238E27FC236}">
                <a16:creationId xmlns:a16="http://schemas.microsoft.com/office/drawing/2014/main" id="{46C36059-B5C0-2F54-59E9-59D0D66788F4}"/>
              </a:ext>
            </a:extLst>
          </p:cNvPr>
          <p:cNvPicPr>
            <a:picLocks noChangeAspect="1"/>
          </p:cNvPicPr>
          <p:nvPr/>
        </p:nvPicPr>
        <p:blipFill rotWithShape="1">
          <a:blip r:embed="rId5"/>
          <a:srcRect t="4960" b="6086"/>
          <a:stretch/>
        </p:blipFill>
        <p:spPr>
          <a:xfrm>
            <a:off x="6407539" y="2708920"/>
            <a:ext cx="1782799" cy="3295121"/>
          </a:xfrm>
          <a:prstGeom prst="rect">
            <a:avLst/>
          </a:prstGeom>
          <a:ln>
            <a:solidFill>
              <a:schemeClr val="tx1"/>
            </a:solidFill>
          </a:ln>
        </p:spPr>
      </p:pic>
      <p:pic>
        <p:nvPicPr>
          <p:cNvPr id="3" name="図 2" descr="コンピュータ が含まれている画像&#10;&#10;自動的に生成された説明">
            <a:extLst>
              <a:ext uri="{FF2B5EF4-FFF2-40B4-BE49-F238E27FC236}">
                <a16:creationId xmlns:a16="http://schemas.microsoft.com/office/drawing/2014/main" id="{559B5D4A-2BC3-B8EA-C231-97BADFC15FCA}"/>
              </a:ext>
            </a:extLst>
          </p:cNvPr>
          <p:cNvPicPr>
            <a:picLocks noChangeAspect="1"/>
          </p:cNvPicPr>
          <p:nvPr/>
        </p:nvPicPr>
        <p:blipFill rotWithShape="1">
          <a:blip r:embed="rId6"/>
          <a:srcRect t="2968" b="4518"/>
          <a:stretch/>
        </p:blipFill>
        <p:spPr>
          <a:xfrm>
            <a:off x="812794" y="2714286"/>
            <a:ext cx="1714211" cy="3295121"/>
          </a:xfrm>
          <a:prstGeom prst="rect">
            <a:avLst/>
          </a:prstGeom>
        </p:spPr>
      </p:pic>
      <p:sp>
        <p:nvSpPr>
          <p:cNvPr id="6" name="テキスト ボックス 5">
            <a:extLst>
              <a:ext uri="{FF2B5EF4-FFF2-40B4-BE49-F238E27FC236}">
                <a16:creationId xmlns:a16="http://schemas.microsoft.com/office/drawing/2014/main" id="{1D559871-771E-538A-615D-24E3D12305AF}"/>
              </a:ext>
            </a:extLst>
          </p:cNvPr>
          <p:cNvSpPr txBox="1"/>
          <p:nvPr/>
        </p:nvSpPr>
        <p:spPr>
          <a:xfrm>
            <a:off x="425464" y="1661707"/>
            <a:ext cx="2452342"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9650"/>
                </a:solidFill>
                <a:effectLst/>
                <a:uLnTx/>
                <a:uFillTx/>
                <a:latin typeface="Meiryo" charset="-128"/>
                <a:ea typeface="Meiryo" charset="-128"/>
                <a:cs typeface="Meiryo" charset="-128"/>
              </a:rPr>
              <a:t>❶</a:t>
            </a:r>
            <a:r>
              <a:rPr kumimoji="1" lang="ja-JP" altLang="en-US" sz="1800" b="1" i="0" u="none" strike="noStrike" kern="1200" cap="none" spc="0" normalizeH="0" baseline="0" noProof="0" dirty="0">
                <a:ln>
                  <a:noFill/>
                </a:ln>
                <a:solidFill>
                  <a:prstClr val="black"/>
                </a:solidFill>
                <a:effectLst/>
                <a:uLnTx/>
                <a:uFillTx/>
                <a:latin typeface="Meiryo" charset="-128"/>
                <a:ea typeface="Meiryo" charset="-128"/>
                <a:cs typeface="Meiryo" charset="-128"/>
              </a:rPr>
              <a:t>マイナポータル</a:t>
            </a:r>
            <a:endParaRPr lang="en-US" altLang="ja-JP" b="1" dirty="0">
              <a:solidFill>
                <a:prstClr val="black"/>
              </a:solidFill>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dirty="0">
                <a:solidFill>
                  <a:prstClr val="black"/>
                </a:solidFill>
                <a:latin typeface="Meiryo" charset="-128"/>
                <a:ea typeface="Meiryo" charset="-128"/>
                <a:cs typeface="Meiryo" charset="-128"/>
              </a:rPr>
              <a:t>　「　　　」</a:t>
            </a:r>
            <a:r>
              <a:rPr kumimoji="1" lang="ja-JP" altLang="en-US" sz="1800" b="1" i="0" u="none" strike="noStrike" kern="1200" cap="none" spc="0" normalizeH="0" baseline="0" noProof="0" dirty="0">
                <a:ln>
                  <a:noFill/>
                </a:ln>
                <a:solidFill>
                  <a:prstClr val="black"/>
                </a:solidFill>
                <a:effectLst/>
                <a:uLnTx/>
                <a:uFillTx/>
                <a:latin typeface="Meiryo" charset="-128"/>
                <a:ea typeface="Meiryo" charset="-128"/>
                <a:cs typeface="Meiryo" charset="-128"/>
              </a:rPr>
              <a:t>を押す</a:t>
            </a:r>
            <a:endParaRPr kumimoji="1" lang="en-US" altLang="ja-JP" sz="18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p:txBody>
      </p:sp>
      <p:pic>
        <p:nvPicPr>
          <p:cNvPr id="13" name="図 12">
            <a:extLst>
              <a:ext uri="{FF2B5EF4-FFF2-40B4-BE49-F238E27FC236}">
                <a16:creationId xmlns:a16="http://schemas.microsoft.com/office/drawing/2014/main" id="{4F2627D2-90AA-D505-A7A8-4142049B9B07}"/>
              </a:ext>
            </a:extLst>
          </p:cNvPr>
          <p:cNvPicPr>
            <a:picLocks noChangeAspect="1"/>
          </p:cNvPicPr>
          <p:nvPr/>
        </p:nvPicPr>
        <p:blipFill>
          <a:blip r:embed="rId7"/>
          <a:stretch>
            <a:fillRect/>
          </a:stretch>
        </p:blipFill>
        <p:spPr>
          <a:xfrm>
            <a:off x="1091869" y="2034489"/>
            <a:ext cx="458343" cy="461665"/>
          </a:xfrm>
          <a:prstGeom prst="rect">
            <a:avLst/>
          </a:prstGeom>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346919"/>
            <a:ext cx="7200000" cy="720000"/>
          </a:xfrm>
        </p:spPr>
        <p:txBody>
          <a:bodyPr vert="horz">
            <a:noAutofit/>
          </a:bodyPr>
          <a:lstStyle/>
          <a:p>
            <a:r>
              <a:rPr lang="ja-JP" altLang="en-US" dirty="0"/>
              <a:t>マイナポータルにログイン</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25" name="正方形/長方形 24">
            <a:extLst>
              <a:ext uri="{FF2B5EF4-FFF2-40B4-BE49-F238E27FC236}">
                <a16:creationId xmlns:a16="http://schemas.microsoft.com/office/drawing/2014/main" id="{08CBEAF1-BBB8-4A67-B752-96484AD5D339}"/>
              </a:ext>
            </a:extLst>
          </p:cNvPr>
          <p:cNvSpPr/>
          <p:nvPr/>
        </p:nvSpPr>
        <p:spPr>
          <a:xfrm>
            <a:off x="3721886" y="4550325"/>
            <a:ext cx="1714210" cy="3705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図形グループ 25">
            <a:extLst>
              <a:ext uri="{FF2B5EF4-FFF2-40B4-BE49-F238E27FC236}">
                <a16:creationId xmlns:a16="http://schemas.microsoft.com/office/drawing/2014/main" id="{0D6A8FA0-9940-4C33-9075-5D89393B5CEB}"/>
              </a:ext>
            </a:extLst>
          </p:cNvPr>
          <p:cNvGrpSpPr/>
          <p:nvPr/>
        </p:nvGrpSpPr>
        <p:grpSpPr>
          <a:xfrm>
            <a:off x="7312214" y="3518856"/>
            <a:ext cx="492444" cy="461665"/>
            <a:chOff x="7516280" y="2673548"/>
            <a:chExt cx="492444" cy="461665"/>
          </a:xfrm>
        </p:grpSpPr>
        <p:sp>
          <p:nvSpPr>
            <p:cNvPr id="27" name="円/楕円 26">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8209E3C3-E98E-4C55-8189-B9952DF419BD}"/>
                </a:ext>
              </a:extLst>
            </p:cNvPr>
            <p:cNvSpPr/>
            <p:nvPr/>
          </p:nvSpPr>
          <p:spPr>
            <a:xfrm>
              <a:off x="7516280" y="2673548"/>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pic>
        <p:nvPicPr>
          <p:cNvPr id="30" name="図 29" descr="スマートフォンを使っているマイナちゃんのイラスト">
            <a:extLst>
              <a:ext uri="{FF2B5EF4-FFF2-40B4-BE49-F238E27FC236}">
                <a16:creationId xmlns:a16="http://schemas.microsoft.com/office/drawing/2014/main" id="{50E528C6-2652-4147-B2DC-D6344A5CE1B9}"/>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7279630" y="224898"/>
            <a:ext cx="579306" cy="1033663"/>
          </a:xfrm>
          <a:prstGeom prst="rect">
            <a:avLst/>
          </a:prstGeom>
        </p:spPr>
      </p:pic>
      <p:grpSp>
        <p:nvGrpSpPr>
          <p:cNvPr id="70" name="図形グループ 69">
            <a:extLst>
              <a:ext uri="{FF2B5EF4-FFF2-40B4-BE49-F238E27FC236}">
                <a16:creationId xmlns:a16="http://schemas.microsoft.com/office/drawing/2014/main" id="{0D6A8FA0-9940-4C33-9075-5D89393B5CEB}"/>
              </a:ext>
            </a:extLst>
          </p:cNvPr>
          <p:cNvGrpSpPr/>
          <p:nvPr/>
        </p:nvGrpSpPr>
        <p:grpSpPr>
          <a:xfrm>
            <a:off x="3581664" y="4119463"/>
            <a:ext cx="492443" cy="461665"/>
            <a:chOff x="7516281" y="2673548"/>
            <a:chExt cx="492443" cy="461665"/>
          </a:xfrm>
        </p:grpSpPr>
        <p:sp>
          <p:nvSpPr>
            <p:cNvPr id="71" name="円/楕円 70">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8" name="テキスト ボックス 7">
            <a:extLst>
              <a:ext uri="{FF2B5EF4-FFF2-40B4-BE49-F238E27FC236}">
                <a16:creationId xmlns:a16="http://schemas.microsoft.com/office/drawing/2014/main" id="{C0177409-606F-9CE6-BB45-FB63FC33807A}"/>
              </a:ext>
            </a:extLst>
          </p:cNvPr>
          <p:cNvSpPr txBox="1"/>
          <p:nvPr/>
        </p:nvSpPr>
        <p:spPr>
          <a:xfrm>
            <a:off x="3008554" y="1661707"/>
            <a:ext cx="2548430"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9650"/>
                </a:solidFill>
                <a:effectLst/>
                <a:uLnTx/>
                <a:uFillTx/>
                <a:latin typeface="Meiryo" charset="-128"/>
                <a:ea typeface="Meiryo" charset="-128"/>
                <a:cs typeface="Meiryo" charset="-128"/>
              </a:rPr>
              <a:t>❷</a:t>
            </a:r>
            <a:r>
              <a:rPr kumimoji="1" lang="ja-JP" altLang="en-US" sz="1800" b="1" i="0" u="none" strike="noStrike" kern="1200" cap="none" spc="0" normalizeH="0" baseline="0" noProof="0" dirty="0">
                <a:ln>
                  <a:noFill/>
                </a:ln>
                <a:solidFill>
                  <a:prstClr val="black"/>
                </a:solidFill>
                <a:effectLst/>
                <a:uLnTx/>
                <a:uFillTx/>
                <a:latin typeface="Meiryo" charset="-128"/>
                <a:ea typeface="Meiryo" charset="-128"/>
                <a:cs typeface="Meiryo" charset="-128"/>
              </a:rPr>
              <a:t>「登録・ログイン</a:t>
            </a:r>
            <a:r>
              <a:rPr lang="ja-JP" altLang="en-US" sz="1800" b="1" spc="-750" dirty="0">
                <a:latin typeface="Meiryo" charset="-128"/>
                <a:ea typeface="Meiryo" charset="-128"/>
                <a:cs typeface="Meiryo" charset="-128"/>
              </a:rPr>
              <a:t>」　</a:t>
            </a:r>
            <a:endParaRPr lang="en-US" altLang="ja-JP" sz="1800" b="1" spc="-750" dirty="0">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750" normalizeH="0" baseline="0" noProof="0" dirty="0">
                <a:ln>
                  <a:noFill/>
                </a:ln>
                <a:solidFill>
                  <a:prstClr val="black"/>
                </a:solidFill>
                <a:effectLst/>
                <a:uLnTx/>
                <a:uFillTx/>
                <a:latin typeface="Meiryo" charset="-128"/>
                <a:ea typeface="Meiryo" charset="-128"/>
                <a:cs typeface="Meiryo" charset="-128"/>
              </a:rPr>
              <a:t>　　</a:t>
            </a:r>
            <a:r>
              <a:rPr kumimoji="1" lang="ja-JP" altLang="en-US" sz="1800" b="1" i="0" u="none" strike="noStrike" kern="1200" cap="none" spc="0" normalizeH="0" baseline="0" noProof="0" dirty="0">
                <a:ln>
                  <a:noFill/>
                </a:ln>
                <a:solidFill>
                  <a:prstClr val="black"/>
                </a:solidFill>
                <a:effectLst/>
                <a:uLnTx/>
                <a:uFillTx/>
                <a:latin typeface="Meiryo" charset="-128"/>
                <a:ea typeface="Meiryo" charset="-128"/>
                <a:cs typeface="Meiryo" charset="-128"/>
              </a:rPr>
              <a:t>を押す</a:t>
            </a:r>
          </a:p>
        </p:txBody>
      </p:sp>
      <p:sp>
        <p:nvSpPr>
          <p:cNvPr id="11" name="テキスト ボックス 10">
            <a:extLst>
              <a:ext uri="{FF2B5EF4-FFF2-40B4-BE49-F238E27FC236}">
                <a16:creationId xmlns:a16="http://schemas.microsoft.com/office/drawing/2014/main" id="{3D3C7D4C-DB87-017E-7774-C65E4D26BEDD}"/>
              </a:ext>
            </a:extLst>
          </p:cNvPr>
          <p:cNvSpPr txBox="1"/>
          <p:nvPr/>
        </p:nvSpPr>
        <p:spPr>
          <a:xfrm>
            <a:off x="5940151" y="1661707"/>
            <a:ext cx="2865987" cy="1077218"/>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❸</a:t>
            </a:r>
            <a:r>
              <a:rPr lang="ja-JP" altLang="en-US" sz="1800" b="1" dirty="0">
                <a:latin typeface="Meiryo" charset="-128"/>
                <a:ea typeface="Meiryo" charset="-128"/>
              </a:rPr>
              <a:t>画面</a:t>
            </a:r>
            <a:r>
              <a:rPr lang="ja-JP" altLang="en-US" sz="1800" b="1" dirty="0">
                <a:latin typeface="Meiryo" charset="-128"/>
                <a:ea typeface="Meiryo" charset="-128"/>
                <a:cs typeface="Meiryo" charset="-128"/>
              </a:rPr>
              <a:t>に触れた状態で、</a:t>
            </a:r>
            <a:endParaRPr lang="en-US" altLang="ja-JP" sz="1800" b="1" dirty="0">
              <a:latin typeface="Meiryo" charset="-128"/>
              <a:ea typeface="Meiryo" charset="-128"/>
              <a:cs typeface="Meiryo" charset="-128"/>
            </a:endParaRPr>
          </a:p>
          <a:p>
            <a:r>
              <a:rPr lang="ja-JP" altLang="en-US" sz="1800" b="1" dirty="0">
                <a:latin typeface="Meiryo" charset="-128"/>
                <a:ea typeface="Meiryo" charset="-128"/>
                <a:cs typeface="Meiryo" charset="-128"/>
              </a:rPr>
              <a:t>　下から上に指を動かし　</a:t>
            </a:r>
            <a:endParaRPr lang="en-US" altLang="ja-JP" sz="1800" b="1" dirty="0">
              <a:latin typeface="Meiryo" charset="-128"/>
              <a:ea typeface="Meiryo" charset="-128"/>
              <a:cs typeface="Meiryo" charset="-128"/>
            </a:endParaRPr>
          </a:p>
          <a:p>
            <a:r>
              <a:rPr lang="ja-JP" altLang="en-US" b="1" dirty="0">
                <a:latin typeface="Meiryo" charset="-128"/>
                <a:ea typeface="Meiryo" charset="-128"/>
                <a:cs typeface="Meiryo" charset="-128"/>
              </a:rPr>
              <a:t>　</a:t>
            </a:r>
            <a:r>
              <a:rPr lang="ja-JP" altLang="en-US" sz="1800" b="1" dirty="0">
                <a:latin typeface="Meiryo" charset="-128"/>
                <a:ea typeface="Meiryo" charset="-128"/>
                <a:cs typeface="Meiryo" charset="-128"/>
              </a:rPr>
              <a:t>ます</a:t>
            </a:r>
            <a:endParaRPr lang="en-US" altLang="ja-JP" sz="1800" b="1" dirty="0">
              <a:latin typeface="Meiryo" charset="-128"/>
              <a:ea typeface="Meiryo" charset="-128"/>
              <a:cs typeface="Meiryo" charset="-128"/>
            </a:endParaRPr>
          </a:p>
        </p:txBody>
      </p:sp>
      <p:sp>
        <p:nvSpPr>
          <p:cNvPr id="15" name="正方形/長方形 14">
            <a:extLst>
              <a:ext uri="{FF2B5EF4-FFF2-40B4-BE49-F238E27FC236}">
                <a16:creationId xmlns:a16="http://schemas.microsoft.com/office/drawing/2014/main" id="{7C5212A7-994F-0D74-1461-4BC0D350E6EB}"/>
              </a:ext>
            </a:extLst>
          </p:cNvPr>
          <p:cNvSpPr/>
          <p:nvPr/>
        </p:nvSpPr>
        <p:spPr>
          <a:xfrm>
            <a:off x="1156664" y="3530625"/>
            <a:ext cx="370270"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E389889D-D29C-82AB-15B1-FFE7A4528B00}"/>
              </a:ext>
            </a:extLst>
          </p:cNvPr>
          <p:cNvGrpSpPr/>
          <p:nvPr/>
        </p:nvGrpSpPr>
        <p:grpSpPr>
          <a:xfrm>
            <a:off x="738508" y="3429000"/>
            <a:ext cx="492443" cy="461665"/>
            <a:chOff x="-1073078" y="3856872"/>
            <a:chExt cx="492443" cy="461665"/>
          </a:xfrm>
        </p:grpSpPr>
        <p:sp>
          <p:nvSpPr>
            <p:cNvPr id="9" name="楕円 8">
              <a:extLst>
                <a:ext uri="{FF2B5EF4-FFF2-40B4-BE49-F238E27FC236}">
                  <a16:creationId xmlns:a16="http://schemas.microsoft.com/office/drawing/2014/main" id="{6915C5F6-312A-1035-C029-27BCBBBE65AA}"/>
                </a:ext>
              </a:extLst>
            </p:cNvPr>
            <p:cNvSpPr/>
            <p:nvPr/>
          </p:nvSpPr>
          <p:spPr>
            <a:xfrm>
              <a:off x="-933998" y="3925724"/>
              <a:ext cx="214281" cy="25183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9" name="正方形/長方形 68">
              <a:extLst>
                <a:ext uri="{FF2B5EF4-FFF2-40B4-BE49-F238E27FC236}">
                  <a16:creationId xmlns:a16="http://schemas.microsoft.com/office/drawing/2014/main" id="{8209E3C3-E98E-4C55-8189-B9952DF419BD}"/>
                </a:ext>
              </a:extLst>
            </p:cNvPr>
            <p:cNvSpPr/>
            <p:nvPr/>
          </p:nvSpPr>
          <p:spPr>
            <a:xfrm>
              <a:off x="-1073078" y="3856872"/>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
        <p:nvSpPr>
          <p:cNvPr id="5" name="上矢印 54">
            <a:extLst>
              <a:ext uri="{FF2B5EF4-FFF2-40B4-BE49-F238E27FC236}">
                <a16:creationId xmlns:a16="http://schemas.microsoft.com/office/drawing/2014/main" id="{8A6DFE3B-07B8-4996-7E29-3AB8ADB70175}"/>
              </a:ext>
            </a:extLst>
          </p:cNvPr>
          <p:cNvSpPr>
            <a:spLocks noChangeAspect="1"/>
          </p:cNvSpPr>
          <p:nvPr/>
        </p:nvSpPr>
        <p:spPr>
          <a:xfrm>
            <a:off x="7558436" y="3749689"/>
            <a:ext cx="631902" cy="1811843"/>
          </a:xfrm>
          <a:prstGeom prst="upArrow">
            <a:avLst/>
          </a:prstGeom>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317F00C8-383B-73CC-35CA-32CDA4B4ABE8}"/>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7968919" y="5119590"/>
            <a:ext cx="473301" cy="540000"/>
          </a:xfrm>
          <a:prstGeom prst="rect">
            <a:avLst/>
          </a:prstGeom>
        </p:spPr>
      </p:pic>
    </p:spTree>
    <p:extLst>
      <p:ext uri="{BB962C8B-B14F-4D97-AF65-F5344CB8AC3E}">
        <p14:creationId xmlns:p14="http://schemas.microsoft.com/office/powerpoint/2010/main" val="1685695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E3C26FDC-3C8B-048E-7A7C-B6D9879833E8}"/>
              </a:ext>
            </a:extLst>
          </p:cNvPr>
          <p:cNvSpPr txBox="1"/>
          <p:nvPr/>
        </p:nvSpPr>
        <p:spPr>
          <a:xfrm>
            <a:off x="2649546" y="3125822"/>
            <a:ext cx="2907360" cy="1648913"/>
          </a:xfrm>
          <a:prstGeom prst="rect">
            <a:avLst/>
          </a:prstGeom>
          <a:noFill/>
        </p:spPr>
        <p:txBody>
          <a:bodyPr wrap="square" rtlCol="0">
            <a:spAutoFit/>
          </a:bodyPr>
          <a:lstStyle/>
          <a:p>
            <a:pPr>
              <a:lnSpc>
                <a:spcPct val="90000"/>
              </a:lnSpc>
            </a:pPr>
            <a:r>
              <a:rPr lang="en-US" altLang="ja-JP" sz="1400" b="1" dirty="0">
                <a:solidFill>
                  <a:srgbClr val="FF0000"/>
                </a:solidFill>
                <a:latin typeface="メイリオ" panose="020B0604030504040204" pitchFamily="50" charset="-128"/>
                <a:ea typeface="メイリオ" panose="020B0604030504040204" pitchFamily="50" charset="-128"/>
                <a:cs typeface="Meiryo" charset="-128"/>
              </a:rPr>
              <a:t>※</a:t>
            </a: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マイナンバーカードを</a:t>
            </a:r>
            <a:endParaRPr lang="en-US" altLang="ja-JP" sz="1400" b="1" dirty="0">
              <a:solidFill>
                <a:srgbClr val="FF0000"/>
              </a:solidFill>
              <a:latin typeface="メイリオ" panose="020B0604030504040204" pitchFamily="50" charset="-128"/>
              <a:ea typeface="メイリオ" panose="020B0604030504040204" pitchFamily="50" charset="-128"/>
              <a:cs typeface="Meiryo" charset="-128"/>
            </a:endParaRPr>
          </a:p>
          <a:p>
            <a:pPr>
              <a:lnSpc>
                <a:spcPct val="90000"/>
              </a:lnSpc>
            </a:pP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市区町村の窓口で受け取った際に</a:t>
            </a:r>
            <a:endParaRPr lang="en-US" altLang="ja-JP" sz="1400" b="1" dirty="0">
              <a:solidFill>
                <a:srgbClr val="FF0000"/>
              </a:solidFill>
              <a:latin typeface="メイリオ" panose="020B0604030504040204" pitchFamily="50" charset="-128"/>
              <a:ea typeface="メイリオ" panose="020B0604030504040204" pitchFamily="50" charset="-128"/>
              <a:cs typeface="Meiryo" charset="-128"/>
            </a:endParaRPr>
          </a:p>
          <a:p>
            <a:pPr>
              <a:lnSpc>
                <a:spcPct val="90000"/>
              </a:lnSpc>
            </a:pP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利用者証明用電子証明書に</a:t>
            </a:r>
            <a:endParaRPr lang="en-US" altLang="ja-JP" sz="1400" b="1" dirty="0">
              <a:solidFill>
                <a:srgbClr val="FF0000"/>
              </a:solidFill>
              <a:latin typeface="メイリオ" panose="020B0604030504040204" pitchFamily="50" charset="-128"/>
              <a:ea typeface="メイリオ" panose="020B0604030504040204" pitchFamily="50" charset="-128"/>
              <a:cs typeface="Meiryo" charset="-128"/>
            </a:endParaRPr>
          </a:p>
          <a:p>
            <a:pPr>
              <a:lnSpc>
                <a:spcPct val="90000"/>
              </a:lnSpc>
            </a:pP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設定した数字</a:t>
            </a:r>
            <a:r>
              <a:rPr lang="en-US" altLang="ja-JP" sz="1400" b="1" dirty="0">
                <a:solidFill>
                  <a:srgbClr val="FF0000"/>
                </a:solidFill>
                <a:latin typeface="メイリオ" panose="020B0604030504040204" pitchFamily="50" charset="-128"/>
                <a:ea typeface="メイリオ" panose="020B0604030504040204" pitchFamily="50" charset="-128"/>
                <a:cs typeface="Meiryo" charset="-128"/>
              </a:rPr>
              <a:t>4</a:t>
            </a: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桁のパスワード</a:t>
            </a:r>
            <a:endParaRPr lang="en-US" altLang="ja-JP" sz="1400" b="1" dirty="0">
              <a:solidFill>
                <a:srgbClr val="FF0000"/>
              </a:solidFill>
              <a:latin typeface="メイリオ" panose="020B0604030504040204" pitchFamily="50" charset="-128"/>
              <a:ea typeface="メイリオ" panose="020B0604030504040204" pitchFamily="50" charset="-128"/>
              <a:cs typeface="Meiryo" charset="-128"/>
            </a:endParaRPr>
          </a:p>
          <a:p>
            <a:pPr>
              <a:lnSpc>
                <a:spcPct val="90000"/>
              </a:lnSpc>
            </a:pPr>
            <a:r>
              <a:rPr lang="en-US" altLang="ja-JP" sz="1400" b="1" dirty="0">
                <a:solidFill>
                  <a:srgbClr val="FF0000"/>
                </a:solidFill>
                <a:latin typeface="メイリオ" panose="020B0604030504040204" pitchFamily="50" charset="-128"/>
                <a:ea typeface="メイリオ" panose="020B0604030504040204" pitchFamily="50" charset="-128"/>
                <a:cs typeface="Meiryo" charset="-128"/>
              </a:rPr>
              <a:t>※</a:t>
            </a:r>
            <a:r>
              <a:rPr lang="ja-JP" altLang="en-US" sz="1400" b="1" dirty="0">
                <a:solidFill>
                  <a:srgbClr val="FF0000"/>
                </a:solidFill>
                <a:latin typeface="Meiryo" charset="-128"/>
                <a:ea typeface="Meiryo" charset="-128"/>
                <a:cs typeface="Meiryo" charset="-128"/>
              </a:rPr>
              <a:t>パスワードは、</a:t>
            </a:r>
            <a:endParaRPr lang="en-US" altLang="ja-JP" sz="1400" b="1" dirty="0">
              <a:solidFill>
                <a:srgbClr val="FF0000"/>
              </a:solidFill>
              <a:latin typeface="Meiryo" charset="-128"/>
              <a:ea typeface="Meiryo" charset="-128"/>
              <a:cs typeface="Meiryo" charset="-128"/>
            </a:endParaRPr>
          </a:p>
          <a:p>
            <a:pPr>
              <a:lnSpc>
                <a:spcPct val="90000"/>
              </a:lnSpc>
            </a:pPr>
            <a:r>
              <a:rPr lang="en-US" altLang="ja-JP" sz="1400" b="1" dirty="0">
                <a:solidFill>
                  <a:srgbClr val="FF0000"/>
                </a:solidFill>
                <a:latin typeface="Meiryo" charset="-128"/>
                <a:ea typeface="Meiryo" charset="-128"/>
                <a:cs typeface="Meiryo" charset="-128"/>
              </a:rPr>
              <a:t>3</a:t>
            </a:r>
            <a:r>
              <a:rPr lang="ja-JP" altLang="en-US" sz="1400" b="1" dirty="0">
                <a:solidFill>
                  <a:srgbClr val="FF0000"/>
                </a:solidFill>
                <a:latin typeface="Meiryo" charset="-128"/>
                <a:ea typeface="Meiryo" charset="-128"/>
                <a:cs typeface="Meiryo" charset="-128"/>
              </a:rPr>
              <a:t>回連続して間違えると</a:t>
            </a:r>
            <a:endParaRPr lang="en-US" altLang="ja-JP" sz="1400" b="1" dirty="0">
              <a:solidFill>
                <a:srgbClr val="FF0000"/>
              </a:solidFill>
              <a:latin typeface="Meiryo" charset="-128"/>
              <a:ea typeface="Meiryo" charset="-128"/>
              <a:cs typeface="Meiryo" charset="-128"/>
            </a:endParaRPr>
          </a:p>
          <a:p>
            <a:pPr>
              <a:lnSpc>
                <a:spcPct val="90000"/>
              </a:lnSpc>
            </a:pPr>
            <a:r>
              <a:rPr lang="ja-JP" altLang="en-US" sz="1400" b="1" dirty="0">
                <a:solidFill>
                  <a:srgbClr val="FF0000"/>
                </a:solidFill>
                <a:latin typeface="Meiryo" charset="-128"/>
                <a:ea typeface="Meiryo" charset="-128"/>
                <a:cs typeface="Meiryo" charset="-128"/>
              </a:rPr>
              <a:t>ロックがかかるので</a:t>
            </a:r>
            <a:endParaRPr lang="en-US" altLang="ja-JP" sz="1400" b="1" dirty="0">
              <a:solidFill>
                <a:srgbClr val="FF0000"/>
              </a:solidFill>
              <a:latin typeface="Meiryo" charset="-128"/>
              <a:ea typeface="Meiryo" charset="-128"/>
              <a:cs typeface="Meiryo" charset="-128"/>
            </a:endParaRPr>
          </a:p>
          <a:p>
            <a:pPr>
              <a:lnSpc>
                <a:spcPct val="90000"/>
              </a:lnSpc>
            </a:pPr>
            <a:r>
              <a:rPr lang="ja-JP" altLang="en-US" sz="1400" b="1" dirty="0">
                <a:solidFill>
                  <a:srgbClr val="FF0000"/>
                </a:solidFill>
                <a:latin typeface="Meiryo" charset="-128"/>
                <a:ea typeface="Meiryo" charset="-128"/>
                <a:cs typeface="Meiryo" charset="-128"/>
              </a:rPr>
              <a:t>ご注意ください</a:t>
            </a:r>
            <a:endParaRPr kumimoji="1" lang="ja-JP" altLang="en-US" sz="1400" dirty="0"/>
          </a:p>
        </p:txBody>
      </p:sp>
      <p:pic>
        <p:nvPicPr>
          <p:cNvPr id="13" name="図 12" descr="グラフィカル ユーザー インターフェイス, アプリケーション&#10;&#10;自動的に生成された説明">
            <a:extLst>
              <a:ext uri="{FF2B5EF4-FFF2-40B4-BE49-F238E27FC236}">
                <a16:creationId xmlns:a16="http://schemas.microsoft.com/office/drawing/2014/main" id="{217BDA48-3962-C5E0-2AC7-BE3665DFC5C0}"/>
              </a:ext>
            </a:extLst>
          </p:cNvPr>
          <p:cNvPicPr>
            <a:picLocks noChangeAspect="1"/>
          </p:cNvPicPr>
          <p:nvPr/>
        </p:nvPicPr>
        <p:blipFill rotWithShape="1">
          <a:blip r:embed="rId4"/>
          <a:srcRect t="4686" b="5310"/>
          <a:stretch/>
        </p:blipFill>
        <p:spPr>
          <a:xfrm>
            <a:off x="7360982" y="2850631"/>
            <a:ext cx="1464431" cy="2738609"/>
          </a:xfrm>
          <a:prstGeom prst="rect">
            <a:avLst/>
          </a:prstGeom>
          <a:ln>
            <a:solidFill>
              <a:schemeClr val="tx1"/>
            </a:solidFill>
          </a:ln>
        </p:spPr>
      </p:pic>
      <p:pic>
        <p:nvPicPr>
          <p:cNvPr id="15" name="図 14" descr="グラフィカル ユーザー インターフェイス, アプリケーション&#10;&#10;自動的に生成された説明">
            <a:extLst>
              <a:ext uri="{FF2B5EF4-FFF2-40B4-BE49-F238E27FC236}">
                <a16:creationId xmlns:a16="http://schemas.microsoft.com/office/drawing/2014/main" id="{6534D903-A5D0-E616-4292-690151DD89C6}"/>
              </a:ext>
            </a:extLst>
          </p:cNvPr>
          <p:cNvPicPr>
            <a:picLocks noChangeAspect="1"/>
          </p:cNvPicPr>
          <p:nvPr/>
        </p:nvPicPr>
        <p:blipFill rotWithShape="1">
          <a:blip r:embed="rId5"/>
          <a:srcRect t="4686" b="5310"/>
          <a:stretch/>
        </p:blipFill>
        <p:spPr>
          <a:xfrm>
            <a:off x="5664466" y="2850631"/>
            <a:ext cx="1464431" cy="2738609"/>
          </a:xfrm>
          <a:prstGeom prst="rect">
            <a:avLst/>
          </a:prstGeom>
          <a:ln>
            <a:solidFill>
              <a:schemeClr val="tx1"/>
            </a:solidFill>
          </a:ln>
        </p:spPr>
      </p:pic>
      <p:pic>
        <p:nvPicPr>
          <p:cNvPr id="16" name="図 15" descr="ダイアグラム&#10;&#10;自動的に生成された説明">
            <a:extLst>
              <a:ext uri="{FF2B5EF4-FFF2-40B4-BE49-F238E27FC236}">
                <a16:creationId xmlns:a16="http://schemas.microsoft.com/office/drawing/2014/main" id="{8F28908E-66ED-18C6-9060-53E90DCA6DE9}"/>
              </a:ext>
            </a:extLst>
          </p:cNvPr>
          <p:cNvPicPr>
            <a:picLocks noChangeAspect="1"/>
          </p:cNvPicPr>
          <p:nvPr/>
        </p:nvPicPr>
        <p:blipFill rotWithShape="1">
          <a:blip r:embed="rId6"/>
          <a:srcRect t="5017" b="6101"/>
          <a:stretch/>
        </p:blipFill>
        <p:spPr>
          <a:xfrm>
            <a:off x="859743" y="2957420"/>
            <a:ext cx="1682243" cy="3106682"/>
          </a:xfrm>
          <a:prstGeom prst="rect">
            <a:avLst/>
          </a:prstGeom>
          <a:ln>
            <a:solidFill>
              <a:schemeClr val="tx1"/>
            </a:solidFill>
          </a:ln>
        </p:spPr>
      </p:pic>
      <p:graphicFrame>
        <p:nvGraphicFramePr>
          <p:cNvPr id="9" name="オブジェクト 8" hidden="1">
            <a:extLst>
              <a:ext uri="{FF2B5EF4-FFF2-40B4-BE49-F238E27FC236}">
                <a16:creationId xmlns:a16="http://schemas.microsoft.com/office/drawing/2014/main" id="{5740E3A7-FEB0-46B0-933C-164BA4C08EEC}"/>
              </a:ext>
            </a:extLst>
          </p:cNvPr>
          <p:cNvGraphicFramePr>
            <a:graphicFrameLocks noChangeAspect="1"/>
          </p:cNvGraphicFramePr>
          <p:nvPr>
            <p:custDataLst>
              <p:tags r:id="rId1"/>
            </p:custDataLst>
            <p:extLst>
              <p:ext uri="{D42A27DB-BD31-4B8C-83A1-F6EECF244321}">
                <p14:modId xmlns:p14="http://schemas.microsoft.com/office/powerpoint/2010/main" val="8367262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9" name="オブジェクト 8" hidden="1">
                        <a:extLst>
                          <a:ext uri="{FF2B5EF4-FFF2-40B4-BE49-F238E27FC236}">
                            <a16:creationId xmlns:a16="http://schemas.microsoft.com/office/drawing/2014/main" id="{5740E3A7-FEB0-46B0-933C-164BA4C08EEC}"/>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521210"/>
            <a:ext cx="5109091" cy="547842"/>
          </a:xfrm>
        </p:spPr>
        <p:txBody>
          <a:bodyPr vert="horz" wrap="none">
            <a:spAutoFit/>
          </a:bodyPr>
          <a:lstStyle/>
          <a:p>
            <a:r>
              <a:rPr lang="ja-JP" altLang="en-US" dirty="0"/>
              <a:t>マイナポータルにログイン</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7" name="字幕 6">
            <a:extLst>
              <a:ext uri="{FF2B5EF4-FFF2-40B4-BE49-F238E27FC236}">
                <a16:creationId xmlns:a16="http://schemas.microsoft.com/office/drawing/2014/main" id="{72574FA4-1AE5-4A80-A738-AAB6EBF4D916}"/>
              </a:ext>
            </a:extLst>
          </p:cNvPr>
          <p:cNvSpPr>
            <a:spLocks noGrp="1"/>
          </p:cNvSpPr>
          <p:nvPr>
            <p:ph type="subTitle" idx="1"/>
          </p:nvPr>
        </p:nvSpPr>
        <p:spPr>
          <a:xfrm>
            <a:off x="540472" y="1412776"/>
            <a:ext cx="8280000" cy="396000"/>
          </a:xfrm>
        </p:spPr>
        <p:txBody>
          <a:bodyPr>
            <a:normAutofit fontScale="92500"/>
          </a:bodyPr>
          <a:lstStyle/>
          <a:p>
            <a:r>
              <a:rPr lang="ja-JP" altLang="en-US" dirty="0"/>
              <a:t>マイナンバーカードの</a:t>
            </a:r>
            <a:r>
              <a:rPr lang="ja-JP" altLang="en-US" dirty="0">
                <a:solidFill>
                  <a:srgbClr val="0070C0"/>
                </a:solidFill>
              </a:rPr>
              <a:t>利用者証明用電子証明書</a:t>
            </a:r>
            <a:r>
              <a:rPr lang="en-US" altLang="ja-JP" baseline="30000" dirty="0"/>
              <a:t>※</a:t>
            </a:r>
            <a:r>
              <a:rPr lang="ja-JP" altLang="en-US" dirty="0"/>
              <a:t>の認証です。</a:t>
            </a:r>
          </a:p>
          <a:p>
            <a:endParaRPr lang="ja-JP" altLang="en-US" dirty="0"/>
          </a:p>
        </p:txBody>
      </p:sp>
      <p:sp>
        <p:nvSpPr>
          <p:cNvPr id="20" name="テキスト ボックス 19">
            <a:extLst>
              <a:ext uri="{FF2B5EF4-FFF2-40B4-BE49-F238E27FC236}">
                <a16:creationId xmlns:a16="http://schemas.microsoft.com/office/drawing/2014/main" id="{869CA66F-7794-4F98-90C3-C61E327239FD}"/>
              </a:ext>
            </a:extLst>
          </p:cNvPr>
          <p:cNvSpPr txBox="1"/>
          <p:nvPr/>
        </p:nvSpPr>
        <p:spPr>
          <a:xfrm>
            <a:off x="6694115" y="5745450"/>
            <a:ext cx="950017" cy="707886"/>
          </a:xfrm>
          <a:prstGeom prst="rect">
            <a:avLst/>
          </a:prstGeom>
          <a:noFill/>
        </p:spPr>
        <p:txBody>
          <a:bodyPr wrap="square" rtlCol="0">
            <a:spAutoFit/>
          </a:bodyPr>
          <a:lstStyle/>
          <a:p>
            <a:r>
              <a:rPr kumimoji="1" lang="ja-JP" altLang="en-US" sz="1000" dirty="0">
                <a:latin typeface="メイリオ" panose="020B0604030504040204" pitchFamily="50" charset="-128"/>
                <a:ea typeface="メイリオ" panose="020B0604030504040204" pitchFamily="50" charset="-128"/>
              </a:rPr>
              <a:t>マイナンバー　　　　</a:t>
            </a:r>
            <a:endParaRPr kumimoji="1" lang="en-US" altLang="ja-JP" sz="1000" dirty="0">
              <a:latin typeface="メイリオ" panose="020B0604030504040204" pitchFamily="50" charset="-128"/>
              <a:ea typeface="メイリオ" panose="020B0604030504040204" pitchFamily="50" charset="-128"/>
            </a:endParaRPr>
          </a:p>
          <a:p>
            <a:r>
              <a:rPr kumimoji="1" lang="ja-JP" altLang="en-US" sz="1000" dirty="0">
                <a:latin typeface="メイリオ" panose="020B0604030504040204" pitchFamily="50" charset="-128"/>
                <a:ea typeface="メイリオ" panose="020B0604030504040204" pitchFamily="50" charset="-128"/>
              </a:rPr>
              <a:t>カードの読取</a:t>
            </a:r>
            <a:r>
              <a:rPr kumimoji="1" lang="en-US" altLang="ja-JP" sz="1000" dirty="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機種毎のカードの位置</a:t>
            </a:r>
            <a:endParaRPr lang="en-US" altLang="ja-JP" sz="1000" dirty="0">
              <a:latin typeface="メイリオ" panose="020B0604030504040204" pitchFamily="50" charset="-128"/>
              <a:ea typeface="メイリオ" panose="020B0604030504040204" pitchFamily="50" charset="-128"/>
            </a:endParaRPr>
          </a:p>
        </p:txBody>
      </p:sp>
      <p:sp>
        <p:nvSpPr>
          <p:cNvPr id="25" name="テキスト ボックス 24">
            <a:extLst>
              <a:ext uri="{FF2B5EF4-FFF2-40B4-BE49-F238E27FC236}">
                <a16:creationId xmlns:a16="http://schemas.microsoft.com/office/drawing/2014/main" id="{099FFD4D-35A5-41DA-93FF-1BD214541C3B}"/>
              </a:ext>
            </a:extLst>
          </p:cNvPr>
          <p:cNvSpPr txBox="1"/>
          <p:nvPr/>
        </p:nvSpPr>
        <p:spPr>
          <a:xfrm>
            <a:off x="5636868" y="5549170"/>
            <a:ext cx="1095372" cy="400110"/>
          </a:xfrm>
          <a:prstGeom prst="rect">
            <a:avLst/>
          </a:prstGeom>
          <a:noFill/>
        </p:spPr>
        <p:txBody>
          <a:bodyPr wrap="square" rtlCol="0">
            <a:spAutoFit/>
          </a:bodyPr>
          <a:lstStyle/>
          <a:p>
            <a:pPr algn="ctr"/>
            <a:r>
              <a:rPr kumimoji="1" lang="en-US" altLang="ja-JP" sz="1000" dirty="0">
                <a:latin typeface="メイリオ" panose="020B0604030504040204" pitchFamily="50" charset="-128"/>
                <a:ea typeface="メイリオ" panose="020B0604030504040204" pitchFamily="50" charset="-128"/>
              </a:rPr>
              <a:t>android</a:t>
            </a:r>
          </a:p>
          <a:p>
            <a:pPr algn="ctr"/>
            <a:r>
              <a:rPr lang="ja-JP" altLang="en-US" sz="1000" dirty="0">
                <a:latin typeface="メイリオ" panose="020B0604030504040204" pitchFamily="50" charset="-128"/>
                <a:ea typeface="メイリオ" panose="020B0604030504040204" pitchFamily="50" charset="-128"/>
              </a:rPr>
              <a:t>スマートフォン</a:t>
            </a:r>
            <a:endParaRPr kumimoji="1" lang="ja-JP" altLang="en-US" sz="1000" dirty="0">
              <a:latin typeface="メイリオ" panose="020B0604030504040204" pitchFamily="50" charset="-128"/>
              <a:ea typeface="メイリオ" panose="020B0604030504040204" pitchFamily="50" charset="-128"/>
            </a:endParaRPr>
          </a:p>
        </p:txBody>
      </p:sp>
      <p:pic>
        <p:nvPicPr>
          <p:cNvPr id="34" name="図 33" descr="iPhone機種のマイナンバーカード読み取りのQRコード">
            <a:extLst>
              <a:ext uri="{FF2B5EF4-FFF2-40B4-BE49-F238E27FC236}">
                <a16:creationId xmlns:a16="http://schemas.microsoft.com/office/drawing/2014/main" id="{C9C24D76-765C-4C1D-970E-307D670B699A}"/>
              </a:ext>
            </a:extLst>
          </p:cNvPr>
          <p:cNvPicPr>
            <a:picLocks noChangeAspect="1"/>
          </p:cNvPicPr>
          <p:nvPr/>
        </p:nvPicPr>
        <p:blipFill>
          <a:blip r:embed="rId9"/>
          <a:stretch>
            <a:fillRect/>
          </a:stretch>
        </p:blipFill>
        <p:spPr>
          <a:xfrm>
            <a:off x="7796066" y="5844151"/>
            <a:ext cx="600442" cy="600442"/>
          </a:xfrm>
          <a:prstGeom prst="rect">
            <a:avLst/>
          </a:prstGeom>
        </p:spPr>
      </p:pic>
      <p:sp>
        <p:nvSpPr>
          <p:cNvPr id="35" name="テキスト ボックス 34">
            <a:extLst>
              <a:ext uri="{FF2B5EF4-FFF2-40B4-BE49-F238E27FC236}">
                <a16:creationId xmlns:a16="http://schemas.microsoft.com/office/drawing/2014/main" id="{47946960-53ED-4E08-AE24-CAB7A88900BA}"/>
              </a:ext>
            </a:extLst>
          </p:cNvPr>
          <p:cNvSpPr txBox="1"/>
          <p:nvPr/>
        </p:nvSpPr>
        <p:spPr>
          <a:xfrm>
            <a:off x="7812360" y="5687222"/>
            <a:ext cx="950017" cy="246221"/>
          </a:xfrm>
          <a:prstGeom prst="rect">
            <a:avLst/>
          </a:prstGeom>
          <a:noFill/>
        </p:spPr>
        <p:txBody>
          <a:bodyPr wrap="square" rtlCol="0">
            <a:spAutoFit/>
          </a:bodyPr>
          <a:lstStyle/>
          <a:p>
            <a:r>
              <a:rPr kumimoji="1" lang="en-US" altLang="ja-JP" sz="1000" dirty="0">
                <a:latin typeface="メイリオ" panose="020B0604030504040204" pitchFamily="50" charset="-128"/>
                <a:ea typeface="メイリオ" panose="020B0604030504040204" pitchFamily="50" charset="-128"/>
              </a:rPr>
              <a:t>iPhone</a:t>
            </a:r>
            <a:endParaRPr kumimoji="1" lang="ja-JP" altLang="en-US" sz="1000" dirty="0">
              <a:latin typeface="メイリオ" panose="020B0604030504040204" pitchFamily="50" charset="-128"/>
              <a:ea typeface="メイリオ" panose="020B0604030504040204" pitchFamily="50" charset="-128"/>
            </a:endParaRPr>
          </a:p>
        </p:txBody>
      </p:sp>
      <p:sp>
        <p:nvSpPr>
          <p:cNvPr id="3" name="矢印: 右 2">
            <a:extLst>
              <a:ext uri="{FF2B5EF4-FFF2-40B4-BE49-F238E27FC236}">
                <a16:creationId xmlns:a16="http://schemas.microsoft.com/office/drawing/2014/main" id="{6B1E889F-35C0-4BB5-B1A8-92AF22BE9159}"/>
              </a:ext>
            </a:extLst>
          </p:cNvPr>
          <p:cNvSpPr/>
          <p:nvPr/>
        </p:nvSpPr>
        <p:spPr>
          <a:xfrm>
            <a:off x="7568467" y="6064101"/>
            <a:ext cx="160018" cy="1332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矢印: 左 5">
            <a:extLst>
              <a:ext uri="{FF2B5EF4-FFF2-40B4-BE49-F238E27FC236}">
                <a16:creationId xmlns:a16="http://schemas.microsoft.com/office/drawing/2014/main" id="{404EA7BE-9EA5-4BE9-B6DF-2843F5F6A2D6}"/>
              </a:ext>
            </a:extLst>
          </p:cNvPr>
          <p:cNvSpPr/>
          <p:nvPr/>
        </p:nvSpPr>
        <p:spPr>
          <a:xfrm>
            <a:off x="6535964" y="6064102"/>
            <a:ext cx="172064" cy="13328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a:extLst>
              <a:ext uri="{FF2B5EF4-FFF2-40B4-BE49-F238E27FC236}">
                <a16:creationId xmlns:a16="http://schemas.microsoft.com/office/drawing/2014/main" id="{FC962CB7-FD51-4AA5-AF9C-8624CEFA1D50}"/>
              </a:ext>
            </a:extLst>
          </p:cNvPr>
          <p:cNvSpPr txBox="1"/>
          <p:nvPr/>
        </p:nvSpPr>
        <p:spPr>
          <a:xfrm>
            <a:off x="2644342" y="4797152"/>
            <a:ext cx="2499966" cy="954107"/>
          </a:xfrm>
          <a:prstGeom prst="rect">
            <a:avLst/>
          </a:prstGeom>
          <a:noFill/>
        </p:spPr>
        <p:txBody>
          <a:bodyPr wrap="square" rtlCol="0">
            <a:spAutoFit/>
          </a:bodyPr>
          <a:lstStyle/>
          <a:p>
            <a:pPr marL="92075" indent="-92075"/>
            <a:r>
              <a:rPr kumimoji="1" lang="en-US" altLang="ja-JP" sz="1400" b="1" dirty="0">
                <a:solidFill>
                  <a:srgbClr val="FF0000"/>
                </a:solidFill>
                <a:latin typeface="メイリオ" panose="020B0604030504040204" pitchFamily="50" charset="-128"/>
                <a:ea typeface="メイリオ" panose="020B0604030504040204" pitchFamily="50" charset="-128"/>
              </a:rPr>
              <a:t>※</a:t>
            </a:r>
            <a:r>
              <a:rPr kumimoji="1" lang="ja-JP" altLang="en-US" sz="1400" b="1" dirty="0">
                <a:solidFill>
                  <a:srgbClr val="FF0000"/>
                </a:solidFill>
                <a:latin typeface="メイリオ" panose="020B0604030504040204" pitchFamily="50" charset="-128"/>
                <a:ea typeface="メイリオ" panose="020B0604030504040204" pitchFamily="50" charset="-128"/>
              </a:rPr>
              <a:t>パスワードは</a:t>
            </a:r>
            <a:endParaRPr kumimoji="1" lang="en-US" altLang="ja-JP" sz="1400" b="1" dirty="0">
              <a:solidFill>
                <a:srgbClr val="FF0000"/>
              </a:solidFill>
              <a:latin typeface="メイリオ" panose="020B0604030504040204" pitchFamily="50" charset="-128"/>
              <a:ea typeface="メイリオ" panose="020B0604030504040204" pitchFamily="50" charset="-128"/>
            </a:endParaRPr>
          </a:p>
          <a:p>
            <a:pPr marL="92075" indent="-92075"/>
            <a:r>
              <a:rPr kumimoji="1" lang="ja-JP" altLang="en-US" sz="1400" b="1" dirty="0">
                <a:solidFill>
                  <a:srgbClr val="FF0000"/>
                </a:solidFill>
                <a:latin typeface="メイリオ" panose="020B0604030504040204" pitchFamily="50" charset="-128"/>
                <a:ea typeface="メイリオ" panose="020B0604030504040204" pitchFamily="50" charset="-128"/>
              </a:rPr>
              <a:t>ご自身で入力してください。</a:t>
            </a:r>
            <a:endParaRPr kumimoji="1" lang="en-US" altLang="ja-JP" sz="1400" b="1" dirty="0">
              <a:solidFill>
                <a:srgbClr val="FF0000"/>
              </a:solidFill>
              <a:latin typeface="メイリオ" panose="020B0604030504040204" pitchFamily="50" charset="-128"/>
              <a:ea typeface="メイリオ" panose="020B0604030504040204" pitchFamily="50" charset="-128"/>
            </a:endParaRPr>
          </a:p>
          <a:p>
            <a:pPr marL="92075" indent="-92075"/>
            <a:r>
              <a:rPr kumimoji="1" lang="ja-JP" altLang="en-US" sz="1400" b="1" dirty="0">
                <a:solidFill>
                  <a:srgbClr val="FF0000"/>
                </a:solidFill>
                <a:latin typeface="メイリオ" panose="020B0604030504040204" pitchFamily="50" charset="-128"/>
                <a:ea typeface="メイリオ" panose="020B0604030504040204" pitchFamily="50" charset="-128"/>
              </a:rPr>
              <a:t>代理の方による入力は</a:t>
            </a:r>
            <a:endParaRPr kumimoji="1" lang="en-US" altLang="ja-JP" sz="1400" b="1" dirty="0">
              <a:solidFill>
                <a:srgbClr val="FF0000"/>
              </a:solidFill>
              <a:latin typeface="メイリオ" panose="020B0604030504040204" pitchFamily="50" charset="-128"/>
              <a:ea typeface="メイリオ" panose="020B0604030504040204" pitchFamily="50" charset="-128"/>
            </a:endParaRPr>
          </a:p>
          <a:p>
            <a:pPr marL="92075" indent="-92075"/>
            <a:r>
              <a:rPr kumimoji="1" lang="ja-JP" altLang="en-US" sz="1400" b="1" dirty="0">
                <a:solidFill>
                  <a:srgbClr val="FF0000"/>
                </a:solidFill>
                <a:latin typeface="メイリオ" panose="020B0604030504040204" pitchFamily="50" charset="-128"/>
                <a:ea typeface="メイリオ" panose="020B0604030504040204" pitchFamily="50" charset="-128"/>
              </a:rPr>
              <a:t>行わない</a:t>
            </a:r>
            <a:r>
              <a:rPr lang="ja-JP" altLang="en-US" sz="1400" b="1" dirty="0">
                <a:solidFill>
                  <a:srgbClr val="FF0000"/>
                </a:solidFill>
                <a:latin typeface="メイリオ" panose="020B0604030504040204" pitchFamily="50" charset="-128"/>
                <a:ea typeface="メイリオ" panose="020B0604030504040204" pitchFamily="50" charset="-128"/>
              </a:rPr>
              <a:t>でください。</a:t>
            </a:r>
            <a:endParaRPr lang="en-US" altLang="ja-JP" sz="1400" b="1" dirty="0">
              <a:solidFill>
                <a:srgbClr val="FF0000"/>
              </a:solidFill>
              <a:latin typeface="メイリオ" panose="020B0604030504040204" pitchFamily="50" charset="-128"/>
              <a:ea typeface="メイリオ" panose="020B0604030504040204" pitchFamily="50" charset="-128"/>
            </a:endParaRPr>
          </a:p>
        </p:txBody>
      </p:sp>
      <p:sp>
        <p:nvSpPr>
          <p:cNvPr id="32" name="正方形/長方形 31">
            <a:extLst>
              <a:ext uri="{FF2B5EF4-FFF2-40B4-BE49-F238E27FC236}">
                <a16:creationId xmlns:a16="http://schemas.microsoft.com/office/drawing/2014/main" id="{00EF3C28-0F1C-4B73-BCD9-41834E5BB283}"/>
              </a:ext>
            </a:extLst>
          </p:cNvPr>
          <p:cNvSpPr/>
          <p:nvPr/>
        </p:nvSpPr>
        <p:spPr>
          <a:xfrm>
            <a:off x="856117" y="4532381"/>
            <a:ext cx="1699657" cy="3255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84A81D2B-7329-4B2F-A3F8-F3C567E2A1CC}"/>
              </a:ext>
            </a:extLst>
          </p:cNvPr>
          <p:cNvSpPr/>
          <p:nvPr/>
        </p:nvSpPr>
        <p:spPr>
          <a:xfrm>
            <a:off x="848153" y="5607886"/>
            <a:ext cx="1699657" cy="3255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9D0C951-51F9-4086-833F-DD05847985A6}"/>
              </a:ext>
            </a:extLst>
          </p:cNvPr>
          <p:cNvSpPr txBox="1"/>
          <p:nvPr/>
        </p:nvSpPr>
        <p:spPr>
          <a:xfrm>
            <a:off x="193282" y="1748452"/>
            <a:ext cx="9025179" cy="461665"/>
          </a:xfrm>
          <a:prstGeom prst="rect">
            <a:avLst/>
          </a:prstGeom>
          <a:noFill/>
        </p:spPr>
        <p:txBody>
          <a:bodyPr wrap="square" rtlCol="0">
            <a:spAutoFit/>
          </a:bodyPr>
          <a:lstStyle/>
          <a:p>
            <a:r>
              <a:rPr kumimoji="1" lang="en-US" altLang="ja-JP" sz="1200" b="1" dirty="0">
                <a:latin typeface="Meiryo" charset="-128"/>
                <a:ea typeface="Meiryo" charset="-128"/>
                <a:cs typeface="Meiryo" charset="-128"/>
              </a:rPr>
              <a:t>※</a:t>
            </a:r>
            <a:r>
              <a:rPr kumimoji="1" lang="ja-JP" altLang="en-US" sz="1200" b="1" dirty="0">
                <a:solidFill>
                  <a:srgbClr val="0070C0"/>
                </a:solidFill>
                <a:latin typeface="Meiryo" charset="-128"/>
                <a:ea typeface="Meiryo" charset="-128"/>
                <a:cs typeface="Meiryo" charset="-128"/>
              </a:rPr>
              <a:t>利用者証明用電子証明書</a:t>
            </a:r>
            <a:r>
              <a:rPr kumimoji="1" lang="ja-JP" altLang="en-US" sz="1200" b="1" dirty="0">
                <a:latin typeface="Meiryo" charset="-128"/>
                <a:ea typeface="Meiryo" charset="-128"/>
                <a:cs typeface="Meiryo" charset="-128"/>
              </a:rPr>
              <a:t>は、マイナンバーカードに搭載されている、インターネットのウェブサイト等にログインする際に</a:t>
            </a:r>
            <a:endParaRPr kumimoji="1" lang="en-US" altLang="ja-JP" sz="1200" b="1" dirty="0">
              <a:latin typeface="Meiryo" charset="-128"/>
              <a:ea typeface="Meiryo" charset="-128"/>
              <a:cs typeface="Meiryo" charset="-128"/>
            </a:endParaRPr>
          </a:p>
          <a:p>
            <a:r>
              <a:rPr kumimoji="1" lang="ja-JP" altLang="en-US" sz="1200" b="1" dirty="0">
                <a:latin typeface="Meiryo" charset="-128"/>
                <a:ea typeface="Meiryo" charset="-128"/>
                <a:cs typeface="Meiryo" charset="-128"/>
              </a:rPr>
              <a:t>利用する電子証明書です。「ログインした者が、利用者本人であること」を証明することができます。</a:t>
            </a:r>
          </a:p>
        </p:txBody>
      </p:sp>
      <p:grpSp>
        <p:nvGrpSpPr>
          <p:cNvPr id="46" name="図形グループ 45">
            <a:extLst>
              <a:ext uri="{FF2B5EF4-FFF2-40B4-BE49-F238E27FC236}">
                <a16:creationId xmlns:a16="http://schemas.microsoft.com/office/drawing/2014/main" id="{0D6A8FA0-9940-4C33-9075-5D89393B5CEB}"/>
              </a:ext>
            </a:extLst>
          </p:cNvPr>
          <p:cNvGrpSpPr/>
          <p:nvPr/>
        </p:nvGrpSpPr>
        <p:grpSpPr>
          <a:xfrm>
            <a:off x="5556906" y="2850631"/>
            <a:ext cx="492443" cy="461665"/>
            <a:chOff x="7516281" y="2673548"/>
            <a:chExt cx="492443" cy="461665"/>
          </a:xfrm>
        </p:grpSpPr>
        <p:sp>
          <p:nvSpPr>
            <p:cNvPr id="48" name="円/楕円 47">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grpSp>
        <p:nvGrpSpPr>
          <p:cNvPr id="50" name="図形グループ 49">
            <a:extLst>
              <a:ext uri="{FF2B5EF4-FFF2-40B4-BE49-F238E27FC236}">
                <a16:creationId xmlns:a16="http://schemas.microsoft.com/office/drawing/2014/main" id="{0D6A8FA0-9940-4C33-9075-5D89393B5CEB}"/>
              </a:ext>
            </a:extLst>
          </p:cNvPr>
          <p:cNvGrpSpPr/>
          <p:nvPr/>
        </p:nvGrpSpPr>
        <p:grpSpPr>
          <a:xfrm>
            <a:off x="610284" y="4170817"/>
            <a:ext cx="492443" cy="461665"/>
            <a:chOff x="7516281" y="2673548"/>
            <a:chExt cx="492443" cy="461665"/>
          </a:xfrm>
        </p:grpSpPr>
        <p:sp>
          <p:nvSpPr>
            <p:cNvPr id="51" name="円/楕円 50">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pic>
        <p:nvPicPr>
          <p:cNvPr id="26" name="図 25" descr="Android機種のマイナンバーカード読み取りのQRコード">
            <a:extLst>
              <a:ext uri="{FF2B5EF4-FFF2-40B4-BE49-F238E27FC236}">
                <a16:creationId xmlns:a16="http://schemas.microsoft.com/office/drawing/2014/main" id="{58A1E85B-1ECC-42A7-A507-25193BA8C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38620" y="5856184"/>
            <a:ext cx="562432" cy="562432"/>
          </a:xfrm>
          <a:prstGeom prst="rect">
            <a:avLst/>
          </a:prstGeom>
        </p:spPr>
      </p:pic>
      <p:sp>
        <p:nvSpPr>
          <p:cNvPr id="10" name="テキスト ボックス 9">
            <a:extLst>
              <a:ext uri="{FF2B5EF4-FFF2-40B4-BE49-F238E27FC236}">
                <a16:creationId xmlns:a16="http://schemas.microsoft.com/office/drawing/2014/main" id="{9AD02A5E-1A0E-BDD2-72DE-DE78FF6EE241}"/>
              </a:ext>
            </a:extLst>
          </p:cNvPr>
          <p:cNvSpPr txBox="1"/>
          <p:nvPr/>
        </p:nvSpPr>
        <p:spPr>
          <a:xfrm>
            <a:off x="323528" y="2204864"/>
            <a:ext cx="3808942" cy="679417"/>
          </a:xfrm>
          <a:prstGeom prst="rect">
            <a:avLst/>
          </a:prstGeom>
          <a:noFill/>
        </p:spPr>
        <p:txBody>
          <a:bodyPr wrap="square" rtlCol="0">
            <a:spAutoFit/>
          </a:bodyPr>
          <a:lstStyle/>
          <a:p>
            <a:pPr marL="489600" indent="-489600">
              <a:lnSpc>
                <a:spcPct val="90000"/>
              </a:lnSpc>
            </a:pPr>
            <a:r>
              <a:rPr lang="ja-JP" altLang="en-US" sz="2800" b="1" dirty="0">
                <a:solidFill>
                  <a:srgbClr val="009650"/>
                </a:solidFill>
                <a:latin typeface="Meiryo" charset="-128"/>
                <a:ea typeface="Meiryo" charset="-128"/>
                <a:cs typeface="Meiryo" charset="-128"/>
              </a:rPr>
              <a:t>❶</a:t>
            </a:r>
            <a:r>
              <a:rPr lang="ja-JP" altLang="en-US" sz="1400" b="1" dirty="0">
                <a:solidFill>
                  <a:srgbClr val="0070C0"/>
                </a:solidFill>
                <a:latin typeface="Meiryo" charset="-128"/>
                <a:ea typeface="Meiryo" charset="-128"/>
                <a:cs typeface="Meiryo" charset="-128"/>
              </a:rPr>
              <a:t>利用者証明用電子証明書</a:t>
            </a:r>
            <a:r>
              <a:rPr lang="ja-JP" altLang="en-US" sz="1400" b="1" dirty="0">
                <a:latin typeface="Meiryo" charset="-128"/>
                <a:ea typeface="Meiryo" charset="-128"/>
                <a:cs typeface="Meiryo" charset="-128"/>
              </a:rPr>
              <a:t>の</a:t>
            </a:r>
            <a:endParaRPr lang="en-US" altLang="ja-JP" sz="1400" b="1" dirty="0">
              <a:latin typeface="Meiryo" charset="-128"/>
              <a:ea typeface="Meiryo" charset="-128"/>
              <a:cs typeface="Meiryo" charset="-128"/>
            </a:endParaRPr>
          </a:p>
          <a:p>
            <a:pPr marL="489600" indent="-489600">
              <a:lnSpc>
                <a:spcPct val="90000"/>
              </a:lnSpc>
            </a:pPr>
            <a:r>
              <a:rPr lang="ja-JP" altLang="en-US" sz="1400" b="1" dirty="0">
                <a:latin typeface="Meiryo" charset="-128"/>
                <a:ea typeface="Meiryo" charset="-128"/>
                <a:cs typeface="Meiryo" charset="-128"/>
              </a:rPr>
              <a:t>　　パスワー</a:t>
            </a:r>
            <a:r>
              <a:rPr lang="ja-JP" altLang="en-US" sz="1400" b="1" spc="-1000" dirty="0">
                <a:latin typeface="Meiryo" charset="-128"/>
                <a:ea typeface="Meiryo" charset="-128"/>
                <a:cs typeface="Meiryo" charset="-128"/>
              </a:rPr>
              <a:t>ド</a:t>
            </a:r>
            <a:r>
              <a:rPr lang="ja-JP" altLang="en-US" sz="1400" b="1" dirty="0">
                <a:latin typeface="Meiryo" charset="-128"/>
                <a:ea typeface="Meiryo" charset="-128"/>
                <a:cs typeface="Meiryo" charset="-128"/>
              </a:rPr>
              <a:t>（数字</a:t>
            </a:r>
            <a:r>
              <a:rPr lang="en-US" altLang="ja-JP" sz="1400" b="1" dirty="0">
                <a:latin typeface="Meiryo" charset="-128"/>
                <a:ea typeface="Meiryo" charset="-128"/>
                <a:cs typeface="Meiryo" charset="-128"/>
              </a:rPr>
              <a:t>4</a:t>
            </a:r>
            <a:r>
              <a:rPr lang="ja-JP" altLang="en-US" sz="1400" b="1" dirty="0">
                <a:latin typeface="Meiryo" charset="-128"/>
                <a:ea typeface="Meiryo" charset="-128"/>
                <a:cs typeface="Meiryo" charset="-128"/>
              </a:rPr>
              <a:t>ケタ</a:t>
            </a:r>
            <a:r>
              <a:rPr lang="ja-JP" altLang="en-US" sz="1400" b="1" spc="-1000" dirty="0">
                <a:latin typeface="Meiryo" charset="-128"/>
                <a:ea typeface="Meiryo" charset="-128"/>
                <a:cs typeface="Meiryo" charset="-128"/>
              </a:rPr>
              <a:t>）</a:t>
            </a:r>
            <a:r>
              <a:rPr lang="ja-JP" altLang="en-US" sz="1400" b="1" dirty="0">
                <a:latin typeface="Meiryo" charset="-128"/>
                <a:ea typeface="Meiryo" charset="-128"/>
                <a:cs typeface="Meiryo" charset="-128"/>
              </a:rPr>
              <a:t>を入力</a:t>
            </a:r>
            <a:endParaRPr lang="en-US" altLang="ja-JP" sz="1400" b="1" dirty="0">
              <a:latin typeface="Meiryo" charset="-128"/>
              <a:ea typeface="Meiryo" charset="-128"/>
              <a:cs typeface="Meiryo" charset="-128"/>
            </a:endParaRPr>
          </a:p>
        </p:txBody>
      </p:sp>
      <p:sp>
        <p:nvSpPr>
          <p:cNvPr id="12" name="テキスト ボックス 11">
            <a:extLst>
              <a:ext uri="{FF2B5EF4-FFF2-40B4-BE49-F238E27FC236}">
                <a16:creationId xmlns:a16="http://schemas.microsoft.com/office/drawing/2014/main" id="{C0BDD2BE-7BDA-3DB5-D989-E22EA42F09E4}"/>
              </a:ext>
            </a:extLst>
          </p:cNvPr>
          <p:cNvSpPr txBox="1"/>
          <p:nvPr/>
        </p:nvSpPr>
        <p:spPr>
          <a:xfrm>
            <a:off x="5299562" y="2204864"/>
            <a:ext cx="3808942" cy="650947"/>
          </a:xfrm>
          <a:prstGeom prst="rect">
            <a:avLst/>
          </a:prstGeom>
          <a:noFill/>
        </p:spPr>
        <p:txBody>
          <a:bodyPr wrap="square" rtlCol="0">
            <a:spAutoFit/>
          </a:bodyPr>
          <a:lstStyle/>
          <a:p>
            <a:pPr marL="489600" indent="-489600">
              <a:lnSpc>
                <a:spcPct val="90000"/>
              </a:lnSpc>
            </a:pPr>
            <a:r>
              <a:rPr lang="ja-JP" altLang="en-US" sz="2800" b="1" dirty="0">
                <a:solidFill>
                  <a:srgbClr val="009650"/>
                </a:solidFill>
                <a:latin typeface="Meiryo" charset="-128"/>
                <a:ea typeface="Meiryo" charset="-128"/>
                <a:cs typeface="Meiryo" charset="-128"/>
              </a:rPr>
              <a:t>❷</a:t>
            </a:r>
            <a:r>
              <a:rPr lang="ja-JP" altLang="en-US" sz="1200" b="1" dirty="0">
                <a:latin typeface="Meiryo" charset="-128"/>
                <a:ea typeface="Meiryo" charset="-128"/>
                <a:cs typeface="Meiryo" charset="-128"/>
              </a:rPr>
              <a:t>マイナンバーカードをスマートフォン裏面に</a:t>
            </a:r>
            <a:endParaRPr lang="en-US" altLang="ja-JP" sz="1200" b="1" dirty="0">
              <a:latin typeface="Meiryo" charset="-128"/>
              <a:ea typeface="Meiryo" charset="-128"/>
              <a:cs typeface="Meiryo" charset="-128"/>
            </a:endParaRPr>
          </a:p>
          <a:p>
            <a:pPr marL="489600" indent="-489600">
              <a:lnSpc>
                <a:spcPct val="90000"/>
              </a:lnSpc>
            </a:pPr>
            <a:r>
              <a:rPr lang="ja-JP" altLang="en-US" sz="1200" b="1" dirty="0">
                <a:latin typeface="Meiryo" charset="-128"/>
                <a:ea typeface="Meiryo" charset="-128"/>
                <a:cs typeface="Meiryo" charset="-128"/>
              </a:rPr>
              <a:t>　　密着させてください</a:t>
            </a:r>
            <a:endParaRPr lang="en-US" altLang="ja-JP" sz="1600" b="1" dirty="0">
              <a:latin typeface="Meiryo" charset="-128"/>
              <a:ea typeface="Meiryo" charset="-128"/>
              <a:cs typeface="Meiryo" charset="-128"/>
            </a:endParaRPr>
          </a:p>
        </p:txBody>
      </p:sp>
      <p:cxnSp>
        <p:nvCxnSpPr>
          <p:cNvPr id="14" name="直線矢印コネクタ 13">
            <a:extLst>
              <a:ext uri="{FF2B5EF4-FFF2-40B4-BE49-F238E27FC236}">
                <a16:creationId xmlns:a16="http://schemas.microsoft.com/office/drawing/2014/main" id="{2D484546-1128-9850-B629-F1B81C5C7FAA}"/>
              </a:ext>
            </a:extLst>
          </p:cNvPr>
          <p:cNvCxnSpPr>
            <a:cxnSpLocks/>
          </p:cNvCxnSpPr>
          <p:nvPr/>
        </p:nvCxnSpPr>
        <p:spPr>
          <a:xfrm>
            <a:off x="7068697" y="4309911"/>
            <a:ext cx="31161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7" name="図形グループ 49">
            <a:extLst>
              <a:ext uri="{FF2B5EF4-FFF2-40B4-BE49-F238E27FC236}">
                <a16:creationId xmlns:a16="http://schemas.microsoft.com/office/drawing/2014/main" id="{24403847-60DA-A2A3-A9DF-8F71D0F6D148}"/>
              </a:ext>
            </a:extLst>
          </p:cNvPr>
          <p:cNvGrpSpPr/>
          <p:nvPr/>
        </p:nvGrpSpPr>
        <p:grpSpPr>
          <a:xfrm>
            <a:off x="650401" y="5225557"/>
            <a:ext cx="492443" cy="461665"/>
            <a:chOff x="7516281" y="2673548"/>
            <a:chExt cx="492443" cy="461665"/>
          </a:xfrm>
        </p:grpSpPr>
        <p:sp>
          <p:nvSpPr>
            <p:cNvPr id="18" name="円/楕円 50">
              <a:extLst>
                <a:ext uri="{FF2B5EF4-FFF2-40B4-BE49-F238E27FC236}">
                  <a16:creationId xmlns:a16="http://schemas.microsoft.com/office/drawing/2014/main" id="{20400ABE-8831-8757-1A9D-10E839CA24D0}"/>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B418CC7C-9DC3-32B4-8C38-788FF1E9A10C}"/>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grpSp>
        <p:nvGrpSpPr>
          <p:cNvPr id="8" name="図形グループ 25">
            <a:extLst>
              <a:ext uri="{FF2B5EF4-FFF2-40B4-BE49-F238E27FC236}">
                <a16:creationId xmlns:a16="http://schemas.microsoft.com/office/drawing/2014/main" id="{BE0F43DD-7FD4-9C9A-ACCE-FB04F23234D7}"/>
              </a:ext>
            </a:extLst>
          </p:cNvPr>
          <p:cNvGrpSpPr/>
          <p:nvPr/>
        </p:nvGrpSpPr>
        <p:grpSpPr>
          <a:xfrm>
            <a:off x="7195810" y="2846386"/>
            <a:ext cx="492444" cy="461665"/>
            <a:chOff x="7516280" y="2673548"/>
            <a:chExt cx="492444" cy="461665"/>
          </a:xfrm>
        </p:grpSpPr>
        <p:sp>
          <p:nvSpPr>
            <p:cNvPr id="21" name="円/楕円 26">
              <a:extLst>
                <a:ext uri="{FF2B5EF4-FFF2-40B4-BE49-F238E27FC236}">
                  <a16:creationId xmlns:a16="http://schemas.microsoft.com/office/drawing/2014/main" id="{1238E4E6-A649-1749-D655-723AE05AC714}"/>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5D0AC35F-70F2-8730-8A4D-A8E19E15F095}"/>
                </a:ext>
              </a:extLst>
            </p:cNvPr>
            <p:cNvSpPr/>
            <p:nvPr/>
          </p:nvSpPr>
          <p:spPr>
            <a:xfrm>
              <a:off x="7516280" y="2673548"/>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346585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a:extLst>
              <a:ext uri="{FF2B5EF4-FFF2-40B4-BE49-F238E27FC236}">
                <a16:creationId xmlns:a16="http://schemas.microsoft.com/office/drawing/2014/main" id="{178EE258-20B2-FC7B-5766-39845D0B361B}"/>
              </a:ext>
            </a:extLst>
          </p:cNvPr>
          <p:cNvPicPr>
            <a:picLocks noChangeAspect="1"/>
          </p:cNvPicPr>
          <p:nvPr/>
        </p:nvPicPr>
        <p:blipFill rotWithShape="1">
          <a:blip r:embed="rId4"/>
          <a:srcRect l="310" t="11523" r="-310" b="10097"/>
          <a:stretch/>
        </p:blipFill>
        <p:spPr>
          <a:xfrm>
            <a:off x="816170" y="2738925"/>
            <a:ext cx="1912539" cy="3257192"/>
          </a:xfrm>
          <a:prstGeom prst="rect">
            <a:avLst/>
          </a:prstGeom>
          <a:ln>
            <a:solidFill>
              <a:schemeClr val="tx1"/>
            </a:solidFill>
          </a:ln>
        </p:spPr>
      </p:pic>
      <p:pic>
        <p:nvPicPr>
          <p:cNvPr id="18" name="図 17">
            <a:extLst>
              <a:ext uri="{FF2B5EF4-FFF2-40B4-BE49-F238E27FC236}">
                <a16:creationId xmlns:a16="http://schemas.microsoft.com/office/drawing/2014/main" id="{0CB0AD28-1913-C311-BFF9-AB2FCFC351AD}"/>
              </a:ext>
            </a:extLst>
          </p:cNvPr>
          <p:cNvPicPr>
            <a:picLocks noChangeAspect="1"/>
          </p:cNvPicPr>
          <p:nvPr/>
        </p:nvPicPr>
        <p:blipFill rotWithShape="1">
          <a:blip r:embed="rId5"/>
          <a:srcRect t="13452" b="8608"/>
          <a:stretch/>
        </p:blipFill>
        <p:spPr>
          <a:xfrm>
            <a:off x="6406627" y="2708920"/>
            <a:ext cx="1933033" cy="3265116"/>
          </a:xfrm>
          <a:prstGeom prst="rect">
            <a:avLst/>
          </a:prstGeom>
          <a:ln>
            <a:solidFill>
              <a:schemeClr val="tx1"/>
            </a:solidFill>
          </a:ln>
        </p:spPr>
      </p:pic>
      <p:pic>
        <p:nvPicPr>
          <p:cNvPr id="17" name="図 16" descr="テキスト, 手紙&#10;&#10;自動的に生成された説明">
            <a:extLst>
              <a:ext uri="{FF2B5EF4-FFF2-40B4-BE49-F238E27FC236}">
                <a16:creationId xmlns:a16="http://schemas.microsoft.com/office/drawing/2014/main" id="{2BD12256-0C4D-EBB3-9890-86C9EB12F5C2}"/>
              </a:ext>
            </a:extLst>
          </p:cNvPr>
          <p:cNvPicPr>
            <a:picLocks noChangeAspect="1"/>
          </p:cNvPicPr>
          <p:nvPr/>
        </p:nvPicPr>
        <p:blipFill rotWithShape="1">
          <a:blip r:embed="rId6"/>
          <a:srcRect t="11537" b="9715"/>
          <a:stretch/>
        </p:blipFill>
        <p:spPr>
          <a:xfrm>
            <a:off x="3721886" y="2708920"/>
            <a:ext cx="1915915" cy="3265116"/>
          </a:xfrm>
          <a:prstGeom prst="rect">
            <a:avLst/>
          </a:prstGeom>
          <a:ln>
            <a:solidFill>
              <a:schemeClr val="tx1"/>
            </a:solidFill>
          </a:ln>
        </p:spPr>
      </p:pic>
      <p:pic>
        <p:nvPicPr>
          <p:cNvPr id="16" name="図 15" descr="グラフィカル ユーザー インターフェイス, テキスト, アプリケーション&#10;&#10;自動的に生成された説明">
            <a:extLst>
              <a:ext uri="{FF2B5EF4-FFF2-40B4-BE49-F238E27FC236}">
                <a16:creationId xmlns:a16="http://schemas.microsoft.com/office/drawing/2014/main" id="{200567B5-D2C5-3957-7436-A8D801AF5FCF}"/>
              </a:ext>
            </a:extLst>
          </p:cNvPr>
          <p:cNvPicPr>
            <a:picLocks noChangeAspect="1"/>
          </p:cNvPicPr>
          <p:nvPr/>
        </p:nvPicPr>
        <p:blipFill rotWithShape="1">
          <a:blip r:embed="rId7"/>
          <a:srcRect t="11537" b="9715"/>
          <a:stretch/>
        </p:blipFill>
        <p:spPr>
          <a:xfrm>
            <a:off x="812794" y="2738925"/>
            <a:ext cx="1915915" cy="3265116"/>
          </a:xfrm>
          <a:prstGeom prst="rect">
            <a:avLst/>
          </a:prstGeom>
          <a:ln>
            <a:solidFill>
              <a:schemeClr val="tx1"/>
            </a:solidFill>
          </a:ln>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346919"/>
            <a:ext cx="7200000" cy="720000"/>
          </a:xfrm>
        </p:spPr>
        <p:txBody>
          <a:bodyPr vert="horz">
            <a:noAutofit/>
          </a:bodyPr>
          <a:lstStyle/>
          <a:p>
            <a:r>
              <a:rPr lang="ja-JP" altLang="en-US" dirty="0"/>
              <a:t>マイナポータルにログイン</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25" name="正方形/長方形 24">
            <a:extLst>
              <a:ext uri="{FF2B5EF4-FFF2-40B4-BE49-F238E27FC236}">
                <a16:creationId xmlns:a16="http://schemas.microsoft.com/office/drawing/2014/main" id="{08CBEAF1-BBB8-4A67-B752-96484AD5D339}"/>
              </a:ext>
            </a:extLst>
          </p:cNvPr>
          <p:cNvSpPr/>
          <p:nvPr/>
        </p:nvSpPr>
        <p:spPr>
          <a:xfrm>
            <a:off x="3711018" y="4079874"/>
            <a:ext cx="1915915" cy="13653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図形グループ 25">
            <a:extLst>
              <a:ext uri="{FF2B5EF4-FFF2-40B4-BE49-F238E27FC236}">
                <a16:creationId xmlns:a16="http://schemas.microsoft.com/office/drawing/2014/main" id="{0D6A8FA0-9940-4C33-9075-5D89393B5CEB}"/>
              </a:ext>
            </a:extLst>
          </p:cNvPr>
          <p:cNvGrpSpPr/>
          <p:nvPr/>
        </p:nvGrpSpPr>
        <p:grpSpPr>
          <a:xfrm>
            <a:off x="6156176" y="3933056"/>
            <a:ext cx="492444" cy="461665"/>
            <a:chOff x="7516280" y="2673548"/>
            <a:chExt cx="492444" cy="461665"/>
          </a:xfrm>
        </p:grpSpPr>
        <p:sp>
          <p:nvSpPr>
            <p:cNvPr id="27" name="円/楕円 26">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8209E3C3-E98E-4C55-8189-B9952DF419BD}"/>
                </a:ext>
              </a:extLst>
            </p:cNvPr>
            <p:cNvSpPr/>
            <p:nvPr/>
          </p:nvSpPr>
          <p:spPr>
            <a:xfrm>
              <a:off x="7516280" y="2673548"/>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pic>
        <p:nvPicPr>
          <p:cNvPr id="30" name="図 29" descr="スマートフォンを使っているマイナちゃんのイラスト">
            <a:extLst>
              <a:ext uri="{FF2B5EF4-FFF2-40B4-BE49-F238E27FC236}">
                <a16:creationId xmlns:a16="http://schemas.microsoft.com/office/drawing/2014/main" id="{50E528C6-2652-4147-B2DC-D6344A5CE1B9}"/>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7279630" y="224898"/>
            <a:ext cx="579306" cy="1033663"/>
          </a:xfrm>
          <a:prstGeom prst="rect">
            <a:avLst/>
          </a:prstGeom>
        </p:spPr>
      </p:pic>
      <p:grpSp>
        <p:nvGrpSpPr>
          <p:cNvPr id="70" name="図形グループ 69">
            <a:extLst>
              <a:ext uri="{FF2B5EF4-FFF2-40B4-BE49-F238E27FC236}">
                <a16:creationId xmlns:a16="http://schemas.microsoft.com/office/drawing/2014/main" id="{0D6A8FA0-9940-4C33-9075-5D89393B5CEB}"/>
              </a:ext>
            </a:extLst>
          </p:cNvPr>
          <p:cNvGrpSpPr/>
          <p:nvPr/>
        </p:nvGrpSpPr>
        <p:grpSpPr>
          <a:xfrm>
            <a:off x="3419872" y="3717032"/>
            <a:ext cx="492443" cy="461665"/>
            <a:chOff x="7516281" y="2673548"/>
            <a:chExt cx="492443" cy="461665"/>
          </a:xfrm>
        </p:grpSpPr>
        <p:sp>
          <p:nvSpPr>
            <p:cNvPr id="71" name="円/楕円 70">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15" name="正方形/長方形 14">
            <a:extLst>
              <a:ext uri="{FF2B5EF4-FFF2-40B4-BE49-F238E27FC236}">
                <a16:creationId xmlns:a16="http://schemas.microsoft.com/office/drawing/2014/main" id="{7C5212A7-994F-0D74-1461-4BC0D350E6EB}"/>
              </a:ext>
            </a:extLst>
          </p:cNvPr>
          <p:cNvSpPr/>
          <p:nvPr/>
        </p:nvSpPr>
        <p:spPr>
          <a:xfrm>
            <a:off x="947465" y="4490132"/>
            <a:ext cx="1638692"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E389889D-D29C-82AB-15B1-FFE7A4528B00}"/>
              </a:ext>
            </a:extLst>
          </p:cNvPr>
          <p:cNvGrpSpPr/>
          <p:nvPr/>
        </p:nvGrpSpPr>
        <p:grpSpPr>
          <a:xfrm>
            <a:off x="738508" y="4149080"/>
            <a:ext cx="492443" cy="461665"/>
            <a:chOff x="-1073078" y="3856872"/>
            <a:chExt cx="492443" cy="461665"/>
          </a:xfrm>
        </p:grpSpPr>
        <p:sp>
          <p:nvSpPr>
            <p:cNvPr id="9" name="楕円 8">
              <a:extLst>
                <a:ext uri="{FF2B5EF4-FFF2-40B4-BE49-F238E27FC236}">
                  <a16:creationId xmlns:a16="http://schemas.microsoft.com/office/drawing/2014/main" id="{6915C5F6-312A-1035-C029-27BCBBBE65AA}"/>
                </a:ext>
              </a:extLst>
            </p:cNvPr>
            <p:cNvSpPr/>
            <p:nvPr/>
          </p:nvSpPr>
          <p:spPr>
            <a:xfrm>
              <a:off x="-933998" y="3925724"/>
              <a:ext cx="214281" cy="25183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9" name="正方形/長方形 68">
              <a:extLst>
                <a:ext uri="{FF2B5EF4-FFF2-40B4-BE49-F238E27FC236}">
                  <a16:creationId xmlns:a16="http://schemas.microsoft.com/office/drawing/2014/main" id="{8209E3C3-E98E-4C55-8189-B9952DF419BD}"/>
                </a:ext>
              </a:extLst>
            </p:cNvPr>
            <p:cNvSpPr/>
            <p:nvPr/>
          </p:nvSpPr>
          <p:spPr>
            <a:xfrm>
              <a:off x="-1073078" y="3856872"/>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
        <p:nvSpPr>
          <p:cNvPr id="19" name="字幕 6">
            <a:extLst>
              <a:ext uri="{FF2B5EF4-FFF2-40B4-BE49-F238E27FC236}">
                <a16:creationId xmlns:a16="http://schemas.microsoft.com/office/drawing/2014/main" id="{E26FF358-3377-D470-D21E-045F179D859E}"/>
              </a:ext>
            </a:extLst>
          </p:cNvPr>
          <p:cNvSpPr>
            <a:spLocks noGrp="1"/>
          </p:cNvSpPr>
          <p:nvPr>
            <p:ph type="subTitle" idx="1"/>
          </p:nvPr>
        </p:nvSpPr>
        <p:spPr>
          <a:xfrm>
            <a:off x="507804" y="1459133"/>
            <a:ext cx="8280000" cy="396000"/>
          </a:xfrm>
        </p:spPr>
        <p:txBody>
          <a:bodyPr>
            <a:normAutofit lnSpcReduction="10000"/>
          </a:bodyPr>
          <a:lstStyle/>
          <a:p>
            <a:r>
              <a:rPr lang="ja-JP" altLang="en-US" dirty="0"/>
              <a:t>はじめてログインする方は、利用者登録が必要です。</a:t>
            </a:r>
          </a:p>
          <a:p>
            <a:endParaRPr lang="ja-JP" altLang="en-US" dirty="0"/>
          </a:p>
        </p:txBody>
      </p:sp>
      <p:sp>
        <p:nvSpPr>
          <p:cNvPr id="20" name="テキスト ボックス 19">
            <a:extLst>
              <a:ext uri="{FF2B5EF4-FFF2-40B4-BE49-F238E27FC236}">
                <a16:creationId xmlns:a16="http://schemas.microsoft.com/office/drawing/2014/main" id="{C8E0E8E9-03DC-2AB8-ABCD-A2FA7FFE77BD}"/>
              </a:ext>
            </a:extLst>
          </p:cNvPr>
          <p:cNvSpPr txBox="1"/>
          <p:nvPr/>
        </p:nvSpPr>
        <p:spPr>
          <a:xfrm>
            <a:off x="457799" y="1855133"/>
            <a:ext cx="2499402" cy="707886"/>
          </a:xfrm>
          <a:prstGeom prst="rect">
            <a:avLst/>
          </a:prstGeom>
          <a:noFill/>
        </p:spPr>
        <p:txBody>
          <a:bodyPr wrap="none" rtlCol="0">
            <a:spAutoFit/>
          </a:bodyPr>
          <a:lstStyle/>
          <a:p>
            <a:pPr marL="358775" indent="-358775">
              <a:lnSpc>
                <a:spcPct val="90000"/>
              </a:lnSpc>
            </a:pPr>
            <a:r>
              <a:rPr lang="ja-JP" altLang="en-US" sz="2800" b="1" dirty="0">
                <a:solidFill>
                  <a:srgbClr val="009650"/>
                </a:solidFill>
                <a:latin typeface="Meiryo" charset="-128"/>
                <a:ea typeface="Meiryo" charset="-128"/>
                <a:cs typeface="Meiryo" charset="-128"/>
              </a:rPr>
              <a:t>❶</a:t>
            </a:r>
            <a:r>
              <a:rPr lang="ja-JP" altLang="en-US" sz="1600" b="1" dirty="0">
                <a:latin typeface="Meiryo" charset="-128"/>
                <a:ea typeface="Meiryo" charset="-128"/>
                <a:cs typeface="Meiryo" charset="-128"/>
              </a:rPr>
              <a:t>「利用者登録へ進む</a:t>
            </a:r>
            <a:r>
              <a:rPr lang="ja-JP" altLang="en-US" sz="1600" b="1" spc="-750" dirty="0">
                <a:latin typeface="Meiryo" charset="-128"/>
                <a:ea typeface="Meiryo" charset="-128"/>
                <a:cs typeface="Meiryo" charset="-128"/>
              </a:rPr>
              <a:t>」</a:t>
            </a:r>
            <a:endParaRPr lang="en-US" altLang="ja-JP" sz="1600" b="1" spc="-750" dirty="0">
              <a:latin typeface="Meiryo" charset="-128"/>
              <a:ea typeface="Meiryo" charset="-128"/>
              <a:cs typeface="Meiryo" charset="-128"/>
            </a:endParaRPr>
          </a:p>
          <a:p>
            <a:pPr marL="358775" indent="-358775">
              <a:lnSpc>
                <a:spcPct val="90000"/>
              </a:lnSpc>
            </a:pPr>
            <a:r>
              <a:rPr lang="ja-JP" altLang="en-US" sz="1600" b="1" spc="-750" dirty="0">
                <a:latin typeface="Meiryo" charset="-128"/>
                <a:ea typeface="Meiryo" charset="-128"/>
                <a:cs typeface="Meiryo" charset="-128"/>
              </a:rPr>
              <a:t>　　　　</a:t>
            </a:r>
            <a:r>
              <a:rPr lang="ja-JP" altLang="en-US" sz="1600" b="1" dirty="0">
                <a:latin typeface="Meiryo" charset="-128"/>
                <a:ea typeface="Meiryo" charset="-128"/>
                <a:cs typeface="Meiryo" charset="-128"/>
              </a:rPr>
              <a:t>を押す</a:t>
            </a:r>
            <a:endParaRPr lang="en-US" altLang="ja-JP" sz="1600" b="1" dirty="0">
              <a:latin typeface="Meiryo" charset="-128"/>
              <a:ea typeface="Meiryo" charset="-128"/>
              <a:cs typeface="Meiryo" charset="-128"/>
            </a:endParaRPr>
          </a:p>
        </p:txBody>
      </p:sp>
      <p:sp>
        <p:nvSpPr>
          <p:cNvPr id="21" name="テキスト ボックス 20">
            <a:extLst>
              <a:ext uri="{FF2B5EF4-FFF2-40B4-BE49-F238E27FC236}">
                <a16:creationId xmlns:a16="http://schemas.microsoft.com/office/drawing/2014/main" id="{C5D084FA-941A-FE24-3E79-18D57041D7EF}"/>
              </a:ext>
            </a:extLst>
          </p:cNvPr>
          <p:cNvSpPr txBox="1"/>
          <p:nvPr/>
        </p:nvSpPr>
        <p:spPr>
          <a:xfrm>
            <a:off x="3473423" y="1815809"/>
            <a:ext cx="2294218" cy="929485"/>
          </a:xfrm>
          <a:prstGeom prst="rect">
            <a:avLst/>
          </a:prstGeom>
          <a:noFill/>
        </p:spPr>
        <p:txBody>
          <a:bodyPr wrap="none" rtlCol="0">
            <a:spAutoFit/>
          </a:bodyPr>
          <a:lstStyle/>
          <a:p>
            <a:pPr marL="358775" indent="-358775">
              <a:lnSpc>
                <a:spcPct val="90000"/>
              </a:lnSpc>
            </a:pPr>
            <a:r>
              <a:rPr lang="ja-JP" altLang="en-US" sz="2800" b="1" dirty="0">
                <a:solidFill>
                  <a:srgbClr val="009650"/>
                </a:solidFill>
                <a:latin typeface="Meiryo" charset="-128"/>
                <a:ea typeface="Meiryo" charset="-128"/>
                <a:cs typeface="Meiryo" charset="-128"/>
              </a:rPr>
              <a:t>❷</a:t>
            </a:r>
            <a:r>
              <a:rPr lang="ja-JP" altLang="en-US" sz="1600" b="1" dirty="0">
                <a:latin typeface="Meiryo" charset="-128"/>
                <a:ea typeface="Meiryo" charset="-128"/>
                <a:cs typeface="Meiryo" charset="-128"/>
              </a:rPr>
              <a:t>「メール通知</a:t>
            </a:r>
            <a:r>
              <a:rPr lang="ja-JP" altLang="en-US" sz="1600" b="1" spc="-750" dirty="0">
                <a:latin typeface="Meiryo" charset="-128"/>
                <a:ea typeface="Meiryo" charset="-128"/>
                <a:cs typeface="Meiryo" charset="-128"/>
              </a:rPr>
              <a:t>」</a:t>
            </a:r>
            <a:r>
              <a:rPr lang="ja-JP" altLang="en-US" sz="1600" b="1" dirty="0">
                <a:latin typeface="Meiryo" charset="-128"/>
                <a:ea typeface="Meiryo" charset="-128"/>
                <a:cs typeface="Meiryo" charset="-128"/>
              </a:rPr>
              <a:t>と、</a:t>
            </a:r>
            <a:endParaRPr lang="en-US" altLang="ja-JP" sz="1600" b="1" dirty="0">
              <a:latin typeface="Meiryo" charset="-128"/>
              <a:ea typeface="Meiryo" charset="-128"/>
              <a:cs typeface="Meiryo" charset="-128"/>
            </a:endParaRPr>
          </a:p>
          <a:p>
            <a:pPr marL="358775" indent="-358775">
              <a:lnSpc>
                <a:spcPct val="90000"/>
              </a:lnSpc>
            </a:pPr>
            <a:r>
              <a:rPr lang="ja-JP" altLang="en-US" sz="1600" b="1" dirty="0">
                <a:latin typeface="Meiryo" charset="-128"/>
                <a:ea typeface="Meiryo" charset="-128"/>
                <a:cs typeface="Meiryo" charset="-128"/>
              </a:rPr>
              <a:t>　「メールアドレス」</a:t>
            </a:r>
            <a:endParaRPr lang="en-US" altLang="ja-JP" sz="1600" b="1" dirty="0">
              <a:latin typeface="Meiryo" charset="-128"/>
              <a:ea typeface="Meiryo" charset="-128"/>
              <a:cs typeface="Meiryo" charset="-128"/>
            </a:endParaRPr>
          </a:p>
          <a:p>
            <a:pPr marL="358775" indent="-358775">
              <a:lnSpc>
                <a:spcPct val="90000"/>
              </a:lnSpc>
            </a:pPr>
            <a:r>
              <a:rPr lang="ja-JP" altLang="en-US" sz="1600" b="1" dirty="0">
                <a:latin typeface="Meiryo" charset="-128"/>
                <a:ea typeface="Meiryo" charset="-128"/>
                <a:cs typeface="Meiryo" charset="-128"/>
              </a:rPr>
              <a:t>　 を入力する</a:t>
            </a:r>
            <a:endParaRPr lang="en-US" altLang="ja-JP" sz="1600" b="1" spc="-750" dirty="0">
              <a:latin typeface="Meiryo" charset="-128"/>
              <a:ea typeface="Meiryo" charset="-128"/>
              <a:cs typeface="Meiryo" charset="-128"/>
            </a:endParaRPr>
          </a:p>
        </p:txBody>
      </p:sp>
      <p:sp>
        <p:nvSpPr>
          <p:cNvPr id="22" name="テキスト ボックス 21">
            <a:extLst>
              <a:ext uri="{FF2B5EF4-FFF2-40B4-BE49-F238E27FC236}">
                <a16:creationId xmlns:a16="http://schemas.microsoft.com/office/drawing/2014/main" id="{002D250E-5EE5-31B1-89DA-B9726EBCF299}"/>
              </a:ext>
            </a:extLst>
          </p:cNvPr>
          <p:cNvSpPr txBox="1"/>
          <p:nvPr/>
        </p:nvSpPr>
        <p:spPr>
          <a:xfrm>
            <a:off x="6091366" y="1828884"/>
            <a:ext cx="2707305" cy="929485"/>
          </a:xfrm>
          <a:prstGeom prst="rect">
            <a:avLst/>
          </a:prstGeom>
          <a:noFill/>
        </p:spPr>
        <p:txBody>
          <a:bodyPr wrap="square" rtlCol="0">
            <a:spAutoFit/>
          </a:bodyPr>
          <a:lstStyle/>
          <a:p>
            <a:pPr marL="355600" indent="-355600">
              <a:lnSpc>
                <a:spcPct val="90000"/>
              </a:lnSpc>
            </a:pPr>
            <a:r>
              <a:rPr lang="ja-JP" altLang="en-US" sz="2800" b="1" dirty="0">
                <a:solidFill>
                  <a:srgbClr val="009650"/>
                </a:solidFill>
                <a:latin typeface="Meiryo" charset="-128"/>
                <a:ea typeface="Meiryo" charset="-128"/>
                <a:cs typeface="Meiryo" charset="-128"/>
              </a:rPr>
              <a:t>❸</a:t>
            </a:r>
            <a:r>
              <a:rPr lang="ja-JP" altLang="en-US" sz="1600" b="1" dirty="0">
                <a:latin typeface="Meiryo" charset="-128"/>
                <a:ea typeface="Meiryo" charset="-128"/>
                <a:cs typeface="Meiryo" charset="-128"/>
              </a:rPr>
              <a:t>規約などの同意に</a:t>
            </a:r>
            <a:endParaRPr lang="en-US" altLang="ja-JP" sz="1600" b="1" dirty="0">
              <a:latin typeface="Meiryo" charset="-128"/>
              <a:ea typeface="Meiryo" charset="-128"/>
              <a:cs typeface="Meiryo" charset="-128"/>
            </a:endParaRPr>
          </a:p>
          <a:p>
            <a:pPr marL="355600" indent="-355600">
              <a:lnSpc>
                <a:spcPct val="90000"/>
              </a:lnSpc>
            </a:pPr>
            <a:r>
              <a:rPr lang="ja-JP" altLang="en-US" sz="1600" b="1" dirty="0">
                <a:latin typeface="Meiryo" charset="-128"/>
                <a:ea typeface="Meiryo" charset="-128"/>
                <a:cs typeface="Meiryo" charset="-128"/>
              </a:rPr>
              <a:t>　チェックを入れて「確認</a:t>
            </a:r>
            <a:endParaRPr lang="en-US" altLang="ja-JP" sz="1600" b="1" dirty="0">
              <a:latin typeface="Meiryo" charset="-128"/>
              <a:ea typeface="Meiryo" charset="-128"/>
              <a:cs typeface="Meiryo" charset="-128"/>
            </a:endParaRPr>
          </a:p>
          <a:p>
            <a:pPr marL="355600" indent="-355600">
              <a:lnSpc>
                <a:spcPct val="90000"/>
              </a:lnSpc>
            </a:pPr>
            <a:r>
              <a:rPr lang="ja-JP" altLang="en-US" sz="1600" b="1" dirty="0">
                <a:latin typeface="Meiryo" charset="-128"/>
                <a:ea typeface="Meiryo" charset="-128"/>
                <a:cs typeface="Meiryo" charset="-128"/>
              </a:rPr>
              <a:t>　コードを送信」を押す</a:t>
            </a:r>
            <a:endParaRPr lang="en-US" altLang="ja-JP" sz="1600" b="1" dirty="0">
              <a:latin typeface="Meiryo" charset="-128"/>
              <a:ea typeface="Meiryo" charset="-128"/>
              <a:cs typeface="Meiryo" charset="-128"/>
            </a:endParaRPr>
          </a:p>
        </p:txBody>
      </p:sp>
      <p:sp>
        <p:nvSpPr>
          <p:cNvPr id="23" name="正方形/長方形 22">
            <a:extLst>
              <a:ext uri="{FF2B5EF4-FFF2-40B4-BE49-F238E27FC236}">
                <a16:creationId xmlns:a16="http://schemas.microsoft.com/office/drawing/2014/main" id="{F090D1C7-B78A-672C-7ACD-D3152DD4A1DB}"/>
              </a:ext>
            </a:extLst>
          </p:cNvPr>
          <p:cNvSpPr/>
          <p:nvPr/>
        </p:nvSpPr>
        <p:spPr>
          <a:xfrm>
            <a:off x="6414264" y="4284924"/>
            <a:ext cx="1915915" cy="13653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80285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グラフィカル ユーザー インターフェイス&#10;&#10;中程度の精度で自動的に生成された説明">
            <a:extLst>
              <a:ext uri="{FF2B5EF4-FFF2-40B4-BE49-F238E27FC236}">
                <a16:creationId xmlns:a16="http://schemas.microsoft.com/office/drawing/2014/main" id="{091DBE13-A510-7360-3FC1-DFCF251ADB8A}"/>
              </a:ext>
            </a:extLst>
          </p:cNvPr>
          <p:cNvPicPr>
            <a:picLocks noChangeAspect="1"/>
          </p:cNvPicPr>
          <p:nvPr/>
        </p:nvPicPr>
        <p:blipFill rotWithShape="1">
          <a:blip r:embed="rId4"/>
          <a:srcRect t="12356" b="10995"/>
          <a:stretch/>
        </p:blipFill>
        <p:spPr>
          <a:xfrm>
            <a:off x="6419327" y="2721620"/>
            <a:ext cx="1910071" cy="3168352"/>
          </a:xfrm>
          <a:prstGeom prst="rect">
            <a:avLst/>
          </a:prstGeom>
          <a:ln>
            <a:solidFill>
              <a:schemeClr val="tx1"/>
            </a:solidFill>
          </a:ln>
        </p:spPr>
      </p:pic>
      <p:pic>
        <p:nvPicPr>
          <p:cNvPr id="5" name="図 4">
            <a:extLst>
              <a:ext uri="{FF2B5EF4-FFF2-40B4-BE49-F238E27FC236}">
                <a16:creationId xmlns:a16="http://schemas.microsoft.com/office/drawing/2014/main" id="{C69CEE97-EC6F-C471-D377-4EB9C2AE5AB3}"/>
              </a:ext>
            </a:extLst>
          </p:cNvPr>
          <p:cNvPicPr>
            <a:picLocks noChangeAspect="1"/>
          </p:cNvPicPr>
          <p:nvPr/>
        </p:nvPicPr>
        <p:blipFill rotWithShape="1">
          <a:blip r:embed="rId5"/>
          <a:srcRect t="11485" b="9348"/>
          <a:stretch/>
        </p:blipFill>
        <p:spPr>
          <a:xfrm>
            <a:off x="3721887" y="2708920"/>
            <a:ext cx="1904952" cy="3295121"/>
          </a:xfrm>
          <a:prstGeom prst="rect">
            <a:avLst/>
          </a:prstGeom>
          <a:ln>
            <a:solidFill>
              <a:schemeClr val="tx1"/>
            </a:solidFill>
          </a:ln>
        </p:spPr>
      </p:pic>
      <p:pic>
        <p:nvPicPr>
          <p:cNvPr id="3" name="図 2">
            <a:extLst>
              <a:ext uri="{FF2B5EF4-FFF2-40B4-BE49-F238E27FC236}">
                <a16:creationId xmlns:a16="http://schemas.microsoft.com/office/drawing/2014/main" id="{72A2E9C3-15B1-18C1-ADC2-FF7919D1FBA0}"/>
              </a:ext>
            </a:extLst>
          </p:cNvPr>
          <p:cNvPicPr>
            <a:picLocks noChangeAspect="1"/>
          </p:cNvPicPr>
          <p:nvPr/>
        </p:nvPicPr>
        <p:blipFill rotWithShape="1">
          <a:blip r:embed="rId6"/>
          <a:srcRect l="310" t="11523" r="-310" b="10097"/>
          <a:stretch/>
        </p:blipFill>
        <p:spPr>
          <a:xfrm>
            <a:off x="827026" y="2742780"/>
            <a:ext cx="1914928" cy="3261261"/>
          </a:xfrm>
          <a:prstGeom prst="rect">
            <a:avLst/>
          </a:prstGeom>
          <a:ln>
            <a:solidFill>
              <a:schemeClr val="tx1"/>
            </a:solidFill>
          </a:ln>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346919"/>
            <a:ext cx="7200000" cy="720000"/>
          </a:xfrm>
        </p:spPr>
        <p:txBody>
          <a:bodyPr vert="horz">
            <a:noAutofit/>
          </a:bodyPr>
          <a:lstStyle/>
          <a:p>
            <a:r>
              <a:rPr lang="ja-JP" altLang="en-US" dirty="0"/>
              <a:t>マイナポータルにログイン</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25" name="正方形/長方形 24">
            <a:extLst>
              <a:ext uri="{FF2B5EF4-FFF2-40B4-BE49-F238E27FC236}">
                <a16:creationId xmlns:a16="http://schemas.microsoft.com/office/drawing/2014/main" id="{08CBEAF1-BBB8-4A67-B752-96484AD5D339}"/>
              </a:ext>
            </a:extLst>
          </p:cNvPr>
          <p:cNvSpPr/>
          <p:nvPr/>
        </p:nvSpPr>
        <p:spPr>
          <a:xfrm>
            <a:off x="3711018" y="5057884"/>
            <a:ext cx="1915915" cy="3663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図形グループ 25">
            <a:extLst>
              <a:ext uri="{FF2B5EF4-FFF2-40B4-BE49-F238E27FC236}">
                <a16:creationId xmlns:a16="http://schemas.microsoft.com/office/drawing/2014/main" id="{0D6A8FA0-9940-4C33-9075-5D89393B5CEB}"/>
              </a:ext>
            </a:extLst>
          </p:cNvPr>
          <p:cNvGrpSpPr/>
          <p:nvPr/>
        </p:nvGrpSpPr>
        <p:grpSpPr>
          <a:xfrm>
            <a:off x="6167789" y="3645024"/>
            <a:ext cx="492443" cy="461665"/>
            <a:chOff x="7516281" y="2673548"/>
            <a:chExt cx="492443" cy="461665"/>
          </a:xfrm>
        </p:grpSpPr>
        <p:sp>
          <p:nvSpPr>
            <p:cNvPr id="27" name="円/楕円 26">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❻</a:t>
              </a:r>
              <a:endParaRPr lang="en-US" altLang="ja-JP" sz="2400" b="1" dirty="0">
                <a:solidFill>
                  <a:srgbClr val="009650"/>
                </a:solidFill>
                <a:latin typeface="Meiryo" charset="-128"/>
                <a:ea typeface="Meiryo" charset="-128"/>
                <a:cs typeface="Meiryo" charset="-128"/>
              </a:endParaRPr>
            </a:p>
          </p:txBody>
        </p:sp>
      </p:grpSp>
      <p:pic>
        <p:nvPicPr>
          <p:cNvPr id="30" name="図 29" descr="スマートフォンを使っているマイナちゃんのイラスト">
            <a:extLst>
              <a:ext uri="{FF2B5EF4-FFF2-40B4-BE49-F238E27FC236}">
                <a16:creationId xmlns:a16="http://schemas.microsoft.com/office/drawing/2014/main" id="{50E528C6-2652-4147-B2DC-D6344A5CE1B9}"/>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7279630" y="224898"/>
            <a:ext cx="579306" cy="1033663"/>
          </a:xfrm>
          <a:prstGeom prst="rect">
            <a:avLst/>
          </a:prstGeom>
        </p:spPr>
      </p:pic>
      <p:grpSp>
        <p:nvGrpSpPr>
          <p:cNvPr id="70" name="図形グループ 69">
            <a:extLst>
              <a:ext uri="{FF2B5EF4-FFF2-40B4-BE49-F238E27FC236}">
                <a16:creationId xmlns:a16="http://schemas.microsoft.com/office/drawing/2014/main" id="{0D6A8FA0-9940-4C33-9075-5D89393B5CEB}"/>
              </a:ext>
            </a:extLst>
          </p:cNvPr>
          <p:cNvGrpSpPr/>
          <p:nvPr/>
        </p:nvGrpSpPr>
        <p:grpSpPr>
          <a:xfrm>
            <a:off x="3377803" y="4734439"/>
            <a:ext cx="492443" cy="461665"/>
            <a:chOff x="7516281" y="2673548"/>
            <a:chExt cx="492443" cy="461665"/>
          </a:xfrm>
        </p:grpSpPr>
        <p:sp>
          <p:nvSpPr>
            <p:cNvPr id="71" name="円/楕円 70">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❺</a:t>
              </a:r>
              <a:endParaRPr lang="en-US" altLang="ja-JP" sz="2400" b="1" dirty="0">
                <a:solidFill>
                  <a:srgbClr val="009650"/>
                </a:solidFill>
                <a:latin typeface="Meiryo" charset="-128"/>
                <a:ea typeface="Meiryo" charset="-128"/>
                <a:cs typeface="Meiryo" charset="-128"/>
              </a:endParaRPr>
            </a:p>
          </p:txBody>
        </p:sp>
      </p:grpSp>
      <p:sp>
        <p:nvSpPr>
          <p:cNvPr id="15" name="正方形/長方形 14">
            <a:extLst>
              <a:ext uri="{FF2B5EF4-FFF2-40B4-BE49-F238E27FC236}">
                <a16:creationId xmlns:a16="http://schemas.microsoft.com/office/drawing/2014/main" id="{7C5212A7-994F-0D74-1461-4BC0D350E6EB}"/>
              </a:ext>
            </a:extLst>
          </p:cNvPr>
          <p:cNvSpPr/>
          <p:nvPr/>
        </p:nvSpPr>
        <p:spPr>
          <a:xfrm>
            <a:off x="827026" y="3861048"/>
            <a:ext cx="1914928"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E389889D-D29C-82AB-15B1-FFE7A4528B00}"/>
              </a:ext>
            </a:extLst>
          </p:cNvPr>
          <p:cNvGrpSpPr/>
          <p:nvPr/>
        </p:nvGrpSpPr>
        <p:grpSpPr>
          <a:xfrm>
            <a:off x="585139" y="3511861"/>
            <a:ext cx="492443" cy="461665"/>
            <a:chOff x="-1073078" y="3856872"/>
            <a:chExt cx="492443" cy="461665"/>
          </a:xfrm>
        </p:grpSpPr>
        <p:sp>
          <p:nvSpPr>
            <p:cNvPr id="9" name="楕円 8">
              <a:extLst>
                <a:ext uri="{FF2B5EF4-FFF2-40B4-BE49-F238E27FC236}">
                  <a16:creationId xmlns:a16="http://schemas.microsoft.com/office/drawing/2014/main" id="{6915C5F6-312A-1035-C029-27BCBBBE65AA}"/>
                </a:ext>
              </a:extLst>
            </p:cNvPr>
            <p:cNvSpPr/>
            <p:nvPr/>
          </p:nvSpPr>
          <p:spPr>
            <a:xfrm>
              <a:off x="-933998" y="3925724"/>
              <a:ext cx="214281" cy="25183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9" name="正方形/長方形 68">
              <a:extLst>
                <a:ext uri="{FF2B5EF4-FFF2-40B4-BE49-F238E27FC236}">
                  <a16:creationId xmlns:a16="http://schemas.microsoft.com/office/drawing/2014/main" id="{8209E3C3-E98E-4C55-8189-B9952DF419BD}"/>
                </a:ext>
              </a:extLst>
            </p:cNvPr>
            <p:cNvSpPr/>
            <p:nvPr/>
          </p:nvSpPr>
          <p:spPr>
            <a:xfrm>
              <a:off x="-1073078" y="3856872"/>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❹</a:t>
              </a:r>
              <a:endParaRPr lang="en-US" altLang="ja-JP" sz="2400" b="1" dirty="0">
                <a:solidFill>
                  <a:srgbClr val="009650"/>
                </a:solidFill>
                <a:latin typeface="Meiryo" charset="-128"/>
                <a:ea typeface="Meiryo" charset="-128"/>
                <a:cs typeface="Meiryo" charset="-128"/>
              </a:endParaRPr>
            </a:p>
          </p:txBody>
        </p:sp>
      </p:grpSp>
      <p:sp>
        <p:nvSpPr>
          <p:cNvPr id="20" name="テキスト ボックス 19">
            <a:extLst>
              <a:ext uri="{FF2B5EF4-FFF2-40B4-BE49-F238E27FC236}">
                <a16:creationId xmlns:a16="http://schemas.microsoft.com/office/drawing/2014/main" id="{C8E0E8E9-03DC-2AB8-ABCD-A2FA7FFE77BD}"/>
              </a:ext>
            </a:extLst>
          </p:cNvPr>
          <p:cNvSpPr txBox="1"/>
          <p:nvPr/>
        </p:nvSpPr>
        <p:spPr>
          <a:xfrm>
            <a:off x="457799" y="1855133"/>
            <a:ext cx="2390398" cy="707886"/>
          </a:xfrm>
          <a:prstGeom prst="rect">
            <a:avLst/>
          </a:prstGeom>
          <a:noFill/>
        </p:spPr>
        <p:txBody>
          <a:bodyPr wrap="none" rtlCol="0">
            <a:spAutoFit/>
          </a:bodyPr>
          <a:lstStyle/>
          <a:p>
            <a:pPr marL="358775" indent="-358775">
              <a:lnSpc>
                <a:spcPct val="90000"/>
              </a:lnSpc>
            </a:pPr>
            <a:r>
              <a:rPr lang="ja-JP" altLang="en-US" sz="2800" b="1" dirty="0">
                <a:solidFill>
                  <a:srgbClr val="009650"/>
                </a:solidFill>
                <a:latin typeface="Meiryo" charset="-128"/>
                <a:ea typeface="Meiryo" charset="-128"/>
                <a:cs typeface="Meiryo" charset="-128"/>
              </a:rPr>
              <a:t>❹</a:t>
            </a:r>
            <a:r>
              <a:rPr lang="ja-JP" altLang="en-US" sz="1600" b="1" dirty="0">
                <a:latin typeface="Meiryo" charset="-128"/>
                <a:ea typeface="Meiryo" charset="-128"/>
                <a:cs typeface="Meiryo" charset="-128"/>
              </a:rPr>
              <a:t>確認コードを入力し</a:t>
            </a:r>
            <a:endParaRPr lang="en-US" altLang="ja-JP" sz="1600" b="1" dirty="0">
              <a:latin typeface="Meiryo" charset="-128"/>
              <a:ea typeface="Meiryo" charset="-128"/>
              <a:cs typeface="Meiryo" charset="-128"/>
            </a:endParaRPr>
          </a:p>
          <a:p>
            <a:pPr marL="358775" indent="-358775">
              <a:lnSpc>
                <a:spcPct val="90000"/>
              </a:lnSpc>
            </a:pPr>
            <a:r>
              <a:rPr lang="ja-JP" altLang="en-US" sz="1600" b="1" dirty="0">
                <a:latin typeface="Meiryo" charset="-128"/>
                <a:ea typeface="Meiryo" charset="-128"/>
                <a:cs typeface="Meiryo" charset="-128"/>
              </a:rPr>
              <a:t>　「次へ」を押す</a:t>
            </a:r>
            <a:endParaRPr lang="en-US" altLang="ja-JP" sz="1600" b="1" dirty="0">
              <a:latin typeface="Meiryo" charset="-128"/>
              <a:ea typeface="Meiryo" charset="-128"/>
              <a:cs typeface="Meiryo" charset="-128"/>
            </a:endParaRPr>
          </a:p>
        </p:txBody>
      </p:sp>
      <p:sp>
        <p:nvSpPr>
          <p:cNvPr id="21" name="テキスト ボックス 20">
            <a:extLst>
              <a:ext uri="{FF2B5EF4-FFF2-40B4-BE49-F238E27FC236}">
                <a16:creationId xmlns:a16="http://schemas.microsoft.com/office/drawing/2014/main" id="{C5D084FA-941A-FE24-3E79-18D57041D7EF}"/>
              </a:ext>
            </a:extLst>
          </p:cNvPr>
          <p:cNvSpPr txBox="1"/>
          <p:nvPr/>
        </p:nvSpPr>
        <p:spPr>
          <a:xfrm>
            <a:off x="3419872" y="1815809"/>
            <a:ext cx="2185214" cy="707886"/>
          </a:xfrm>
          <a:prstGeom prst="rect">
            <a:avLst/>
          </a:prstGeom>
          <a:noFill/>
        </p:spPr>
        <p:txBody>
          <a:bodyPr wrap="none" rtlCol="0">
            <a:spAutoFit/>
          </a:bodyPr>
          <a:lstStyle/>
          <a:p>
            <a:pPr marL="358775" indent="-358775">
              <a:lnSpc>
                <a:spcPct val="90000"/>
              </a:lnSpc>
            </a:pPr>
            <a:r>
              <a:rPr lang="ja-JP" altLang="en-US" sz="2800" b="1" dirty="0">
                <a:solidFill>
                  <a:srgbClr val="009650"/>
                </a:solidFill>
                <a:latin typeface="Meiryo" charset="-128"/>
                <a:ea typeface="Meiryo" charset="-128"/>
                <a:cs typeface="Meiryo" charset="-128"/>
              </a:rPr>
              <a:t>❺</a:t>
            </a:r>
            <a:r>
              <a:rPr lang="ja-JP" altLang="en-US" sz="1600" b="1" dirty="0">
                <a:latin typeface="Meiryo" charset="-128"/>
                <a:ea typeface="Meiryo" charset="-128"/>
                <a:cs typeface="Meiryo" charset="-128"/>
              </a:rPr>
              <a:t>登録内容を確認し</a:t>
            </a:r>
            <a:endParaRPr lang="en-US" altLang="ja-JP" sz="1600" b="1" dirty="0">
              <a:latin typeface="Meiryo" charset="-128"/>
              <a:ea typeface="Meiryo" charset="-128"/>
              <a:cs typeface="Meiryo" charset="-128"/>
            </a:endParaRPr>
          </a:p>
          <a:p>
            <a:pPr marL="358775" indent="-358775">
              <a:lnSpc>
                <a:spcPct val="90000"/>
              </a:lnSpc>
            </a:pPr>
            <a:r>
              <a:rPr lang="ja-JP" altLang="en-US" sz="1600" b="1" dirty="0">
                <a:latin typeface="Meiryo" charset="-128"/>
                <a:ea typeface="Meiryo" charset="-128"/>
                <a:cs typeface="Meiryo" charset="-128"/>
              </a:rPr>
              <a:t>　「登録」を押す</a:t>
            </a:r>
            <a:endParaRPr lang="en-US" altLang="ja-JP" sz="1600" b="1" dirty="0">
              <a:latin typeface="Meiryo" charset="-128"/>
              <a:ea typeface="Meiryo" charset="-128"/>
              <a:cs typeface="Meiryo" charset="-128"/>
            </a:endParaRPr>
          </a:p>
        </p:txBody>
      </p:sp>
      <p:sp>
        <p:nvSpPr>
          <p:cNvPr id="22" name="テキスト ボックス 21">
            <a:extLst>
              <a:ext uri="{FF2B5EF4-FFF2-40B4-BE49-F238E27FC236}">
                <a16:creationId xmlns:a16="http://schemas.microsoft.com/office/drawing/2014/main" id="{002D250E-5EE5-31B1-89DA-B9726EBCF299}"/>
              </a:ext>
            </a:extLst>
          </p:cNvPr>
          <p:cNvSpPr txBox="1"/>
          <p:nvPr/>
        </p:nvSpPr>
        <p:spPr>
          <a:xfrm>
            <a:off x="6091366" y="1828884"/>
            <a:ext cx="2707305" cy="707886"/>
          </a:xfrm>
          <a:prstGeom prst="rect">
            <a:avLst/>
          </a:prstGeom>
          <a:noFill/>
        </p:spPr>
        <p:txBody>
          <a:bodyPr wrap="square" rtlCol="0">
            <a:spAutoFit/>
          </a:bodyPr>
          <a:lstStyle/>
          <a:p>
            <a:pPr marL="355600" indent="-355600">
              <a:lnSpc>
                <a:spcPct val="90000"/>
              </a:lnSpc>
            </a:pPr>
            <a:r>
              <a:rPr lang="ja-JP" altLang="en-US" sz="2800" b="1" dirty="0">
                <a:solidFill>
                  <a:srgbClr val="009650"/>
                </a:solidFill>
                <a:latin typeface="Meiryo" charset="-128"/>
                <a:ea typeface="Meiryo" charset="-128"/>
                <a:cs typeface="Meiryo" charset="-128"/>
              </a:rPr>
              <a:t>❻</a:t>
            </a:r>
            <a:r>
              <a:rPr lang="ja-JP" altLang="en-US" sz="1600" b="1" dirty="0">
                <a:latin typeface="Meiryo" charset="-128"/>
                <a:ea typeface="Meiryo" charset="-128"/>
                <a:cs typeface="Meiryo" charset="-128"/>
              </a:rPr>
              <a:t>下記画面が表示されれば完了</a:t>
            </a:r>
            <a:endParaRPr lang="en-US" altLang="ja-JP" sz="1600" b="1" dirty="0">
              <a:latin typeface="Meiryo" charset="-128"/>
              <a:ea typeface="Meiryo" charset="-128"/>
              <a:cs typeface="Meiryo" charset="-128"/>
            </a:endParaRPr>
          </a:p>
        </p:txBody>
      </p:sp>
      <p:sp>
        <p:nvSpPr>
          <p:cNvPr id="23" name="正方形/長方形 22">
            <a:extLst>
              <a:ext uri="{FF2B5EF4-FFF2-40B4-BE49-F238E27FC236}">
                <a16:creationId xmlns:a16="http://schemas.microsoft.com/office/drawing/2014/main" id="{F090D1C7-B78A-672C-7ACD-D3152DD4A1DB}"/>
              </a:ext>
            </a:extLst>
          </p:cNvPr>
          <p:cNvSpPr/>
          <p:nvPr/>
        </p:nvSpPr>
        <p:spPr>
          <a:xfrm>
            <a:off x="6414264" y="4005064"/>
            <a:ext cx="1915915" cy="4505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696B6447-3E46-613F-52BA-4F950751829C}"/>
              </a:ext>
            </a:extLst>
          </p:cNvPr>
          <p:cNvSpPr/>
          <p:nvPr/>
        </p:nvSpPr>
        <p:spPr>
          <a:xfrm>
            <a:off x="831361" y="5089627"/>
            <a:ext cx="1914928"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95916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521210"/>
            <a:ext cx="6750566" cy="547842"/>
          </a:xfrm>
        </p:spPr>
        <p:txBody>
          <a:bodyPr wrap="none">
            <a:spAutoFit/>
          </a:bodyPr>
          <a:lstStyle/>
          <a:p>
            <a:r>
              <a:rPr lang="ja-JP" altLang="en-US" dirty="0"/>
              <a:t>マイナポータルに関する確認サイト</a:t>
            </a:r>
          </a:p>
        </p:txBody>
      </p:sp>
      <p:sp>
        <p:nvSpPr>
          <p:cNvPr id="3" name="サブタイトル 2"/>
          <p:cNvSpPr>
            <a:spLocks noGrp="1"/>
          </p:cNvSpPr>
          <p:nvPr>
            <p:ph type="subTitle" idx="1"/>
          </p:nvPr>
        </p:nvSpPr>
        <p:spPr>
          <a:xfrm>
            <a:off x="1771210" y="1407095"/>
            <a:ext cx="6919080" cy="1655762"/>
          </a:xfrm>
        </p:spPr>
        <p:txBody>
          <a:bodyPr numCol="1">
            <a:noAutofit/>
          </a:bodyPr>
          <a:lstStyle/>
          <a:p>
            <a:pPr>
              <a:lnSpc>
                <a:spcPct val="100000"/>
              </a:lnSpc>
              <a:spcBef>
                <a:spcPts val="400"/>
              </a:spcBef>
            </a:pPr>
            <a:r>
              <a:rPr lang="ja-JP" altLang="en-US" dirty="0"/>
              <a:t>マイナポータルを利用するための、</a:t>
            </a:r>
            <a:endParaRPr lang="en-US" altLang="ja-JP" dirty="0"/>
          </a:p>
          <a:p>
            <a:pPr>
              <a:lnSpc>
                <a:spcPct val="100000"/>
              </a:lnSpc>
              <a:spcBef>
                <a:spcPts val="400"/>
              </a:spcBef>
            </a:pPr>
            <a:r>
              <a:rPr lang="ja-JP" altLang="en-US" dirty="0"/>
              <a:t>スマートフォン機種</a:t>
            </a:r>
            <a:r>
              <a:rPr lang="ja-JP" altLang="en-US" spc="-1000" dirty="0"/>
              <a:t>、</a:t>
            </a:r>
            <a:r>
              <a:rPr lang="ja-JP" altLang="en-US" dirty="0"/>
              <a:t>ＩＣカードリーダーなど</a:t>
            </a:r>
            <a:r>
              <a:rPr lang="ja-JP" altLang="en-US" spc="-1000" dirty="0"/>
              <a:t>、</a:t>
            </a:r>
            <a:endParaRPr lang="en-US" altLang="ja-JP" dirty="0"/>
          </a:p>
          <a:p>
            <a:pPr>
              <a:lnSpc>
                <a:spcPct val="100000"/>
              </a:lnSpc>
              <a:spcBef>
                <a:spcPts val="400"/>
              </a:spcBef>
            </a:pPr>
            <a:r>
              <a:rPr lang="ja-JP" altLang="en-US" dirty="0"/>
              <a:t>動作環境や操作方法</a:t>
            </a:r>
            <a:r>
              <a:rPr lang="ja-JP" altLang="en-US" spc="-1000" dirty="0"/>
              <a:t>、</a:t>
            </a:r>
            <a:r>
              <a:rPr lang="ja-JP" altLang="en-US" dirty="0"/>
              <a:t>またマイナポータルの</a:t>
            </a:r>
            <a:endParaRPr lang="en-US" altLang="ja-JP" dirty="0"/>
          </a:p>
          <a:p>
            <a:pPr>
              <a:lnSpc>
                <a:spcPct val="100000"/>
              </a:lnSpc>
              <a:spcBef>
                <a:spcPts val="400"/>
              </a:spcBef>
            </a:pPr>
            <a:r>
              <a:rPr lang="ja-JP" altLang="en-US" dirty="0"/>
              <a:t>最新情報などは</a:t>
            </a:r>
            <a:r>
              <a:rPr lang="ja-JP" altLang="en-US" spc="-1000" dirty="0"/>
              <a:t>、</a:t>
            </a:r>
            <a:r>
              <a:rPr lang="ja-JP" altLang="en-US" dirty="0"/>
              <a:t>以下のサイトをご参照ください。</a:t>
            </a:r>
            <a:endParaRPr lang="en-US" altLang="ja-JP" dirty="0"/>
          </a:p>
          <a:p>
            <a:pPr algn="just">
              <a:lnSpc>
                <a:spcPct val="200000"/>
              </a:lnSpc>
              <a:spcBef>
                <a:spcPts val="0"/>
              </a:spcBef>
            </a:pPr>
            <a:r>
              <a:rPr lang="ja-JP" altLang="ja-JP" sz="2000" kern="100" dirty="0"/>
              <a:t>マイナポータル対</a:t>
            </a:r>
            <a:r>
              <a:rPr lang="ja-JP" altLang="ja-JP" sz="2000" kern="100" spc="-1000" dirty="0"/>
              <a:t>応</a:t>
            </a:r>
            <a:r>
              <a:rPr lang="ja-JP" altLang="en-US" sz="2000" kern="100" dirty="0"/>
              <a:t>（マイナンバーカード読取対応</a:t>
            </a:r>
            <a:r>
              <a:rPr lang="ja-JP" altLang="en-US" sz="2000" kern="100" spc="-1000" dirty="0"/>
              <a:t>）</a:t>
            </a:r>
            <a:r>
              <a:rPr lang="ja-JP" altLang="en-US" sz="2000" kern="100" dirty="0"/>
              <a:t>の</a:t>
            </a:r>
            <a:endParaRPr lang="en-US" altLang="ja-JP" sz="2000" kern="100" dirty="0"/>
          </a:p>
          <a:p>
            <a:pPr algn="just">
              <a:lnSpc>
                <a:spcPct val="100000"/>
              </a:lnSpc>
              <a:spcBef>
                <a:spcPts val="0"/>
              </a:spcBef>
            </a:pPr>
            <a:r>
              <a:rPr lang="ja-JP" altLang="ja-JP" sz="2000" kern="100" dirty="0"/>
              <a:t>スマートフォン</a:t>
            </a:r>
            <a:r>
              <a:rPr lang="ja-JP" altLang="en-US" sz="2000" kern="100" dirty="0"/>
              <a:t>の</a:t>
            </a:r>
            <a:r>
              <a:rPr lang="ja-JP" altLang="ja-JP" sz="2000" kern="100" dirty="0"/>
              <a:t>機種一覧</a:t>
            </a:r>
          </a:p>
          <a:p>
            <a:pPr algn="just">
              <a:lnSpc>
                <a:spcPct val="100000"/>
              </a:lnSpc>
              <a:spcBef>
                <a:spcPts val="0"/>
              </a:spcBef>
            </a:pPr>
            <a:r>
              <a:rPr lang="en-US" altLang="ja-JP" sz="1200" dirty="0">
                <a:effectLst/>
                <a:latin typeface="メイリオ" panose="020B0604030504040204" pitchFamily="50" charset="-128"/>
                <a:ea typeface="メイリオ" panose="020B0604030504040204" pitchFamily="50" charset="-128"/>
                <a:cs typeface="Times New Roman" panose="02020603050405020304" pitchFamily="18" charset="0"/>
                <a:hlinkClick r:id="rId3"/>
              </a:rPr>
              <a:t>https://faq.myna.go.jp/faq/show/2587</a:t>
            </a:r>
            <a:endParaRPr lang="en-US" altLang="ja-JP" sz="12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ct val="100000"/>
              </a:lnSpc>
              <a:spcBef>
                <a:spcPts val="0"/>
              </a:spcBef>
            </a:pPr>
            <a:endParaRPr lang="en-US" altLang="ja-JP" sz="1200" dirty="0">
              <a:latin typeface="メイリオ" panose="020B0604030504040204" pitchFamily="50" charset="-128"/>
              <a:ea typeface="メイリオ" panose="020B0604030504040204" pitchFamily="50" charset="-128"/>
            </a:endParaRPr>
          </a:p>
          <a:p>
            <a:pPr algn="just">
              <a:lnSpc>
                <a:spcPct val="120000"/>
              </a:lnSpc>
              <a:spcBef>
                <a:spcPts val="0"/>
              </a:spcBef>
            </a:pPr>
            <a:r>
              <a:rPr lang="ja-JP" altLang="ja-JP" sz="2000" kern="100" dirty="0"/>
              <a:t>マ</a:t>
            </a:r>
            <a:r>
              <a:rPr lang="ja-JP" altLang="en-US" sz="2000" kern="100" dirty="0"/>
              <a:t>イ</a:t>
            </a:r>
            <a:r>
              <a:rPr lang="ja-JP" altLang="ja-JP" sz="2000" kern="100" dirty="0"/>
              <a:t>ナンバーカード</a:t>
            </a:r>
            <a:r>
              <a:rPr lang="ja-JP" altLang="en-US" sz="2000" kern="100" dirty="0"/>
              <a:t>読取</a:t>
            </a:r>
            <a:r>
              <a:rPr lang="ja-JP" altLang="ja-JP" sz="2000" kern="100" dirty="0"/>
              <a:t>対応</a:t>
            </a:r>
            <a:r>
              <a:rPr lang="ja-JP" altLang="en-US" sz="2000" kern="100" dirty="0"/>
              <a:t>の</a:t>
            </a:r>
            <a:endParaRPr lang="en-US" altLang="ja-JP" sz="2000" kern="100" dirty="0"/>
          </a:p>
          <a:p>
            <a:pPr algn="just">
              <a:lnSpc>
                <a:spcPct val="100000"/>
              </a:lnSpc>
              <a:spcBef>
                <a:spcPts val="0"/>
              </a:spcBef>
            </a:pPr>
            <a:r>
              <a:rPr lang="ja-JP" altLang="ja-JP" sz="2000" kern="100" dirty="0"/>
              <a:t>ＩＣカードリーダ</a:t>
            </a:r>
            <a:r>
              <a:rPr lang="ja-JP" altLang="en-US" sz="2000" kern="100" dirty="0"/>
              <a:t>ーの</a:t>
            </a:r>
            <a:r>
              <a:rPr lang="ja-JP" altLang="ja-JP" sz="2000" kern="100" dirty="0"/>
              <a:t>一覧</a:t>
            </a:r>
          </a:p>
          <a:p>
            <a:pPr algn="just">
              <a:lnSpc>
                <a:spcPct val="100000"/>
              </a:lnSpc>
              <a:spcBef>
                <a:spcPts val="0"/>
              </a:spcBef>
            </a:pPr>
            <a:r>
              <a:rPr lang="en-US" altLang="ja-JP" sz="1200" dirty="0">
                <a:effectLst/>
                <a:hlinkClick r:id="rId4"/>
              </a:rPr>
              <a:t>https://www.jpki.go.jp/prepare/reader_writer.html</a:t>
            </a:r>
            <a:endParaRPr lang="en-US" altLang="ja-JP" sz="1200" dirty="0"/>
          </a:p>
          <a:p>
            <a:pPr algn="just">
              <a:lnSpc>
                <a:spcPct val="100000"/>
              </a:lnSpc>
              <a:spcBef>
                <a:spcPts val="0"/>
              </a:spcBef>
            </a:pPr>
            <a:endParaRPr lang="en-US" altLang="ja-JP" sz="1200" kern="100" dirty="0"/>
          </a:p>
          <a:p>
            <a:pPr algn="just">
              <a:lnSpc>
                <a:spcPct val="120000"/>
              </a:lnSpc>
              <a:spcBef>
                <a:spcPts val="0"/>
              </a:spcBef>
            </a:pPr>
            <a:r>
              <a:rPr lang="ja-JP" altLang="ja-JP" sz="2000" kern="100" dirty="0"/>
              <a:t>マイナポータル</a:t>
            </a:r>
            <a:endParaRPr lang="ja-JP" altLang="ja-JP" sz="2000" strike="sngStrike" kern="100" dirty="0">
              <a:solidFill>
                <a:srgbClr val="FF0000"/>
              </a:solidFill>
            </a:endParaRPr>
          </a:p>
          <a:p>
            <a:pPr algn="just">
              <a:lnSpc>
                <a:spcPct val="100000"/>
              </a:lnSpc>
              <a:spcBef>
                <a:spcPts val="0"/>
              </a:spcBef>
            </a:pPr>
            <a:r>
              <a:rPr lang="en-US" altLang="ja-JP" sz="1200" u="sng" kern="100" dirty="0">
                <a:hlinkClick r:id="rId5"/>
              </a:rPr>
              <a:t>https://myna.go.jp/</a:t>
            </a:r>
            <a:endParaRPr lang="ja-JP" altLang="ja-JP" sz="1200" kern="100" dirty="0"/>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2-C</a:t>
            </a:r>
            <a:endParaRPr lang="en-US" sz="3600" dirty="0"/>
          </a:p>
        </p:txBody>
      </p:sp>
      <p:pic>
        <p:nvPicPr>
          <p:cNvPr id="8" name="図 7" descr="マイナポータル対応（マイナンバーカード読取対応）のスマートフォンの機種一覧のQRコード">
            <a:extLst>
              <a:ext uri="{FF2B5EF4-FFF2-40B4-BE49-F238E27FC236}">
                <a16:creationId xmlns:a16="http://schemas.microsoft.com/office/drawing/2014/main" id="{96C2BA6B-372B-4C4B-9CEE-182F10DD40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333" y="3212976"/>
            <a:ext cx="1060854" cy="1060854"/>
          </a:xfrm>
          <a:prstGeom prst="rect">
            <a:avLst/>
          </a:prstGeom>
        </p:spPr>
      </p:pic>
      <p:pic>
        <p:nvPicPr>
          <p:cNvPr id="9" name="図 8" descr="マイナンバーカード読取対応のＩＣカードリーダーの一覧のQRコード">
            <a:extLst>
              <a:ext uri="{FF2B5EF4-FFF2-40B4-BE49-F238E27FC236}">
                <a16:creationId xmlns:a16="http://schemas.microsoft.com/office/drawing/2014/main" id="{8C0B0497-AFFA-44F2-9563-670EADF6AA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7450" y="4235021"/>
            <a:ext cx="1060854" cy="1060854"/>
          </a:xfrm>
          <a:prstGeom prst="rect">
            <a:avLst/>
          </a:prstGeom>
        </p:spPr>
      </p:pic>
      <p:pic>
        <p:nvPicPr>
          <p:cNvPr id="10" name="図 9" descr="マイナポータル総合サイトのQRコード">
            <a:extLst>
              <a:ext uri="{FF2B5EF4-FFF2-40B4-BE49-F238E27FC236}">
                <a16:creationId xmlns:a16="http://schemas.microsoft.com/office/drawing/2014/main" id="{65CF9E1A-41AB-4C5B-AD69-E050732E43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3568" y="5333975"/>
            <a:ext cx="986985" cy="986985"/>
          </a:xfrm>
          <a:prstGeom prst="rect">
            <a:avLst/>
          </a:prstGeom>
        </p:spPr>
      </p:pic>
      <p:sp>
        <p:nvSpPr>
          <p:cNvPr id="11" name="テキスト ボックス 10">
            <a:extLst>
              <a:ext uri="{FF2B5EF4-FFF2-40B4-BE49-F238E27FC236}">
                <a16:creationId xmlns:a16="http://schemas.microsoft.com/office/drawing/2014/main" id="{3586EDF5-E5D3-4D00-9D12-5D98D1C909D8}"/>
              </a:ext>
            </a:extLst>
          </p:cNvPr>
          <p:cNvSpPr txBox="1"/>
          <p:nvPr/>
        </p:nvSpPr>
        <p:spPr>
          <a:xfrm>
            <a:off x="1764288" y="6021288"/>
            <a:ext cx="5400000" cy="276999"/>
          </a:xfrm>
          <a:prstGeom prst="rect">
            <a:avLst/>
          </a:prstGeom>
          <a:noFill/>
        </p:spPr>
        <p:txBody>
          <a:bodyPr wrap="square" rtlCol="0">
            <a:spAutoFit/>
          </a:bodyPr>
          <a:lstStyle/>
          <a:p>
            <a:pPr marL="169200" indent="-169200"/>
            <a:r>
              <a:rPr kumimoji="1" lang="en-US" altLang="ja-JP" sz="1200" b="1" dirty="0">
                <a:solidFill>
                  <a:srgbClr val="009650"/>
                </a:solidFill>
                <a:latin typeface="Meiryo" charset="-128"/>
                <a:ea typeface="Meiryo" charset="-128"/>
                <a:cs typeface="Meiryo" charset="-128"/>
              </a:rPr>
              <a:t>※</a:t>
            </a:r>
            <a:r>
              <a:rPr kumimoji="1" lang="ja-JP" altLang="en-US" sz="1200" b="1" dirty="0">
                <a:solidFill>
                  <a:srgbClr val="009650"/>
                </a:solidFill>
                <a:latin typeface="Meiryo" charset="-128"/>
                <a:ea typeface="Meiryo" charset="-128"/>
                <a:cs typeface="Meiryo" charset="-128"/>
              </a:rPr>
              <a:t> カメラで</a:t>
            </a:r>
            <a:r>
              <a:rPr kumimoji="1" lang="en-US" altLang="ja-JP" sz="1200" b="1" dirty="0">
                <a:solidFill>
                  <a:srgbClr val="009650"/>
                </a:solidFill>
                <a:latin typeface="Meiryo" charset="-128"/>
                <a:ea typeface="Meiryo" charset="-128"/>
                <a:cs typeface="Meiryo" charset="-128"/>
              </a:rPr>
              <a:t>QR</a:t>
            </a:r>
            <a:r>
              <a:rPr kumimoji="1" lang="ja-JP" altLang="en-US" sz="1200" b="1" dirty="0">
                <a:solidFill>
                  <a:srgbClr val="009650"/>
                </a:solidFill>
                <a:latin typeface="Meiryo" charset="-128"/>
                <a:ea typeface="Meiryo" charset="-128"/>
                <a:cs typeface="Meiryo" charset="-128"/>
              </a:rPr>
              <a:t>コードを読み取ると、該当する</a:t>
            </a:r>
            <a:r>
              <a:rPr kumimoji="1" lang="en-US" altLang="ja-JP" sz="1200" b="1" dirty="0">
                <a:solidFill>
                  <a:srgbClr val="009650"/>
                </a:solidFill>
                <a:latin typeface="Meiryo" charset="-128"/>
                <a:ea typeface="Meiryo" charset="-128"/>
                <a:cs typeface="Meiryo" charset="-128"/>
              </a:rPr>
              <a:t>WEB</a:t>
            </a:r>
            <a:r>
              <a:rPr kumimoji="1" lang="ja-JP" altLang="en-US" sz="1200" b="1" dirty="0">
                <a:solidFill>
                  <a:srgbClr val="009650"/>
                </a:solidFill>
                <a:latin typeface="Meiryo" charset="-128"/>
                <a:ea typeface="Meiryo" charset="-128"/>
                <a:cs typeface="Meiryo" charset="-128"/>
              </a:rPr>
              <a:t>サイトへ接続します</a:t>
            </a:r>
          </a:p>
        </p:txBody>
      </p:sp>
      <p:pic>
        <p:nvPicPr>
          <p:cNvPr id="7" name="図 6" descr="マイナちゃんのイラスト"/>
          <p:cNvPicPr>
            <a:picLocks noChangeAspect="1"/>
          </p:cNvPicPr>
          <p:nvPr/>
        </p:nvPicPr>
        <p:blipFill rotWithShape="1">
          <a:blip r:embed="rId9">
            <a:extLst>
              <a:ext uri="{28A0092B-C50C-407E-A947-70E740481C1C}">
                <a14:useLocalDpi xmlns:a14="http://schemas.microsoft.com/office/drawing/2010/main" val="0"/>
              </a:ext>
            </a:extLst>
          </a:blip>
          <a:srcRect b="13006"/>
          <a:stretch/>
        </p:blipFill>
        <p:spPr>
          <a:xfrm>
            <a:off x="7308304" y="4797152"/>
            <a:ext cx="1187992" cy="1537537"/>
          </a:xfrm>
          <a:prstGeom prst="rect">
            <a:avLst/>
          </a:prstGeom>
        </p:spPr>
      </p:pic>
    </p:spTree>
    <p:extLst>
      <p:ext uri="{BB962C8B-B14F-4D97-AF65-F5344CB8AC3E}">
        <p14:creationId xmlns:p14="http://schemas.microsoft.com/office/powerpoint/2010/main" val="693644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754306" y="311580"/>
            <a:ext cx="7052224" cy="5133643"/>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3</a:t>
            </a:r>
          </a:p>
          <a:p>
            <a:r>
              <a:rPr lang="ja-JP" altLang="en-US" sz="4800" dirty="0">
                <a:solidFill>
                  <a:srgbClr val="009650"/>
                </a:solidFill>
              </a:rPr>
              <a:t>マイナポータルで</a:t>
            </a:r>
            <a:endParaRPr lang="en-US" altLang="ja-JP" sz="4800" dirty="0">
              <a:solidFill>
                <a:srgbClr val="009650"/>
              </a:solidFill>
            </a:endParaRPr>
          </a:p>
          <a:p>
            <a:r>
              <a:rPr lang="ja-JP" altLang="en-US" sz="4800" dirty="0">
                <a:solidFill>
                  <a:srgbClr val="009650"/>
                </a:solidFill>
              </a:rPr>
              <a:t>自分の情報を見てみよう</a:t>
            </a:r>
            <a:endParaRPr lang="en-US" altLang="ja-JP" sz="4800" dirty="0">
              <a:solidFill>
                <a:srgbClr val="009650"/>
              </a:solidFill>
            </a:endParaRPr>
          </a:p>
        </p:txBody>
      </p:sp>
      <p:pic>
        <p:nvPicPr>
          <p:cNvPr id="5" name="図 4" descr="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7470" y="4062146"/>
            <a:ext cx="1282700" cy="1875862"/>
          </a:xfrm>
          <a:prstGeom prst="rect">
            <a:avLst/>
          </a:prstGeom>
        </p:spPr>
      </p:pic>
    </p:spTree>
    <p:extLst>
      <p:ext uri="{BB962C8B-B14F-4D97-AF65-F5344CB8AC3E}">
        <p14:creationId xmlns:p14="http://schemas.microsoft.com/office/powerpoint/2010/main" val="2707042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吹き出し: 角を丸めた四角形 8">
            <a:extLst>
              <a:ext uri="{FF2B5EF4-FFF2-40B4-BE49-F238E27FC236}">
                <a16:creationId xmlns:a16="http://schemas.microsoft.com/office/drawing/2014/main" id="{5F5484DC-7297-4B6F-AB44-0162DF88DD77}"/>
              </a:ext>
            </a:extLst>
          </p:cNvPr>
          <p:cNvSpPr/>
          <p:nvPr/>
        </p:nvSpPr>
        <p:spPr>
          <a:xfrm>
            <a:off x="5333293" y="5742990"/>
            <a:ext cx="2435328" cy="595730"/>
          </a:xfrm>
          <a:prstGeom prst="wedgeRoundRectCallout">
            <a:avLst>
              <a:gd name="adj1" fmla="val 59919"/>
              <a:gd name="adj2" fmla="val 20447"/>
              <a:gd name="adj3" fmla="val 16667"/>
            </a:avLst>
          </a:prstGeom>
          <a:solidFill>
            <a:srgbClr val="CCFFCC"/>
          </a:solidFill>
          <a:ln>
            <a:solidFill>
              <a:srgbClr val="CC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3" name="オブジェクト 2" hidden="1">
            <a:extLst>
              <a:ext uri="{FF2B5EF4-FFF2-40B4-BE49-F238E27FC236}">
                <a16:creationId xmlns:a16="http://schemas.microsoft.com/office/drawing/2014/main" id="{64BA492A-51D6-4083-B322-BAADDB65A2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3" name="オブジェクト 2" hidden="1">
                        <a:extLst>
                          <a:ext uri="{FF2B5EF4-FFF2-40B4-BE49-F238E27FC236}">
                            <a16:creationId xmlns:a16="http://schemas.microsoft.com/office/drawing/2014/main" id="{64BA492A-51D6-4083-B322-BAADDB65A24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75F44DFC-8303-76CB-F32D-F3F17B134F79}"/>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3-A</a:t>
            </a:r>
            <a:endParaRPr lang="en-US" sz="3600" dirty="0"/>
          </a:p>
        </p:txBody>
      </p:sp>
      <p:sp>
        <p:nvSpPr>
          <p:cNvPr id="28" name="タイトル 1">
            <a:extLst>
              <a:ext uri="{FF2B5EF4-FFF2-40B4-BE49-F238E27FC236}">
                <a16:creationId xmlns:a16="http://schemas.microsoft.com/office/drawing/2014/main" id="{E9761BC9-1DE8-4FC1-AD74-9D4978C97342}"/>
              </a:ext>
            </a:extLst>
          </p:cNvPr>
          <p:cNvSpPr txBox="1">
            <a:spLocks/>
          </p:cNvSpPr>
          <p:nvPr/>
        </p:nvSpPr>
        <p:spPr>
          <a:xfrm>
            <a:off x="1512904" y="496123"/>
            <a:ext cx="7379576"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sz="2800" dirty="0"/>
              <a:t>マイナポータルでどんな情報が見られるの？</a:t>
            </a:r>
          </a:p>
        </p:txBody>
      </p:sp>
      <p:sp>
        <p:nvSpPr>
          <p:cNvPr id="5" name="テキスト ボックス 4">
            <a:extLst>
              <a:ext uri="{FF2B5EF4-FFF2-40B4-BE49-F238E27FC236}">
                <a16:creationId xmlns:a16="http://schemas.microsoft.com/office/drawing/2014/main" id="{4B717943-25CA-FC5A-EB36-E5787F54C374}"/>
              </a:ext>
            </a:extLst>
          </p:cNvPr>
          <p:cNvSpPr txBox="1"/>
          <p:nvPr/>
        </p:nvSpPr>
        <p:spPr>
          <a:xfrm>
            <a:off x="352771" y="1304645"/>
            <a:ext cx="8448474" cy="830997"/>
          </a:xfrm>
          <a:prstGeom prst="rect">
            <a:avLst/>
          </a:prstGeom>
          <a:noFill/>
        </p:spPr>
        <p:txBody>
          <a:bodyPr wrap="square" rtlCol="0">
            <a:spAutoFit/>
          </a:bodyPr>
          <a:lstStyle/>
          <a:p>
            <a:r>
              <a:rPr lang="ja-JP" altLang="en-US" sz="2400" b="1" dirty="0">
                <a:latin typeface="Meiryo" charset="-128"/>
                <a:ea typeface="Meiryo" charset="-128"/>
                <a:cs typeface="Meiryo" charset="-128"/>
              </a:rPr>
              <a:t>まずは、マイナポータルを使うとどんな情報が見られるのか、簡単にご説明いたします。</a:t>
            </a:r>
            <a:endParaRPr lang="en-US" altLang="ja-JP" sz="2400" b="1" dirty="0">
              <a:latin typeface="Meiryo" charset="-128"/>
              <a:ea typeface="Meiryo" charset="-128"/>
              <a:cs typeface="Meiryo" charset="-128"/>
            </a:endParaRPr>
          </a:p>
        </p:txBody>
      </p:sp>
      <p:pic>
        <p:nvPicPr>
          <p:cNvPr id="56" name="図 55" descr="会社名 が含まれている画像&#10;&#10;自動的に生成された説明">
            <a:extLst>
              <a:ext uri="{FF2B5EF4-FFF2-40B4-BE49-F238E27FC236}">
                <a16:creationId xmlns:a16="http://schemas.microsoft.com/office/drawing/2014/main" id="{B5ED2EB8-0CCE-B007-D430-95958A8DF3EE}"/>
              </a:ext>
            </a:extLst>
          </p:cNvPr>
          <p:cNvPicPr>
            <a:picLocks noChangeAspect="1"/>
          </p:cNvPicPr>
          <p:nvPr/>
        </p:nvPicPr>
        <p:blipFill rotWithShape="1">
          <a:blip r:embed="rId6"/>
          <a:srcRect l="-1" t="22276" r="929" b="20415"/>
          <a:stretch/>
        </p:blipFill>
        <p:spPr>
          <a:xfrm>
            <a:off x="412947" y="2093682"/>
            <a:ext cx="3352652" cy="4029470"/>
          </a:xfrm>
          <a:prstGeom prst="rect">
            <a:avLst/>
          </a:prstGeom>
          <a:ln>
            <a:solidFill>
              <a:schemeClr val="tx1"/>
            </a:solidFill>
          </a:ln>
        </p:spPr>
      </p:pic>
      <p:sp>
        <p:nvSpPr>
          <p:cNvPr id="18" name="テキスト ボックス 17">
            <a:extLst>
              <a:ext uri="{FF2B5EF4-FFF2-40B4-BE49-F238E27FC236}">
                <a16:creationId xmlns:a16="http://schemas.microsoft.com/office/drawing/2014/main" id="{46342509-9E7A-4D38-B310-9D8D51E409C8}"/>
              </a:ext>
            </a:extLst>
          </p:cNvPr>
          <p:cNvSpPr txBox="1"/>
          <p:nvPr/>
        </p:nvSpPr>
        <p:spPr>
          <a:xfrm>
            <a:off x="520210" y="2141452"/>
            <a:ext cx="3121655" cy="276999"/>
          </a:xfrm>
          <a:prstGeom prst="rect">
            <a:avLst/>
          </a:prstGeom>
          <a:solidFill>
            <a:srgbClr val="00B050"/>
          </a:solidFill>
          <a:ln>
            <a:solidFill>
              <a:srgbClr val="00B050"/>
            </a:solidFill>
          </a:ln>
        </p:spPr>
        <p:txBody>
          <a:bodyPr wrap="square" rtlCol="0">
            <a:spAutoFit/>
          </a:bodyPr>
          <a:lstStyle/>
          <a:p>
            <a:r>
              <a:rPr lang="ja-JP" altLang="en-US" sz="1200" dirty="0">
                <a:solidFill>
                  <a:srgbClr val="FFFFFF"/>
                </a:solidFill>
                <a:latin typeface="Meiryo" panose="020B0604030504040204" pitchFamily="50" charset="-128"/>
                <a:ea typeface="Meiryo" panose="020B0604030504040204" pitchFamily="50" charset="-128"/>
              </a:rPr>
              <a:t>マイナポータル「わたしの情報」の画面</a:t>
            </a:r>
            <a:endParaRPr lang="ja-JP" altLang="en-US" sz="1200" i="0" dirty="0">
              <a:solidFill>
                <a:srgbClr val="FFFFFF"/>
              </a:solidFill>
              <a:effectLst/>
              <a:latin typeface="Meiryo" panose="020B0604030504040204" pitchFamily="50" charset="-128"/>
              <a:ea typeface="Meiryo" panose="020B0604030504040204" pitchFamily="50" charset="-128"/>
            </a:endParaRPr>
          </a:p>
        </p:txBody>
      </p:sp>
      <p:sp>
        <p:nvSpPr>
          <p:cNvPr id="22" name="正方形/長方形 21">
            <a:extLst>
              <a:ext uri="{FF2B5EF4-FFF2-40B4-BE49-F238E27FC236}">
                <a16:creationId xmlns:a16="http://schemas.microsoft.com/office/drawing/2014/main" id="{7B9DED3E-8037-4882-ACD0-1D01A9045B8C}"/>
              </a:ext>
            </a:extLst>
          </p:cNvPr>
          <p:cNvSpPr/>
          <p:nvPr/>
        </p:nvSpPr>
        <p:spPr>
          <a:xfrm>
            <a:off x="597118" y="3135571"/>
            <a:ext cx="806530" cy="6750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9" name="図形グループ 16">
            <a:extLst>
              <a:ext uri="{FF2B5EF4-FFF2-40B4-BE49-F238E27FC236}">
                <a16:creationId xmlns:a16="http://schemas.microsoft.com/office/drawing/2014/main" id="{B3565D4C-89BD-4EE9-93A4-A3C6E02BAC97}"/>
              </a:ext>
            </a:extLst>
          </p:cNvPr>
          <p:cNvGrpSpPr/>
          <p:nvPr/>
        </p:nvGrpSpPr>
        <p:grpSpPr>
          <a:xfrm>
            <a:off x="384526" y="3102366"/>
            <a:ext cx="360000" cy="461665"/>
            <a:chOff x="1005143" y="2271918"/>
            <a:chExt cx="360000" cy="461665"/>
          </a:xfrm>
        </p:grpSpPr>
        <p:sp>
          <p:nvSpPr>
            <p:cNvPr id="20" name="円/楕円 20">
              <a:extLst>
                <a:ext uri="{FF2B5EF4-FFF2-40B4-BE49-F238E27FC236}">
                  <a16:creationId xmlns:a16="http://schemas.microsoft.com/office/drawing/2014/main" id="{03DF5ECE-9F02-4369-B599-A24E07B1DAFA}"/>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AC4B243F-4F78-4A72-9403-789D58193524}"/>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a</a:t>
              </a:r>
              <a:endParaRPr kumimoji="1" lang="ja-JP" altLang="en-US" sz="2400" b="1" dirty="0">
                <a:solidFill>
                  <a:schemeClr val="bg1"/>
                </a:solidFill>
                <a:latin typeface="Meiryo" charset="-128"/>
                <a:ea typeface="Meiryo" charset="-128"/>
                <a:cs typeface="Meiryo" charset="-128"/>
              </a:endParaRPr>
            </a:p>
          </p:txBody>
        </p:sp>
      </p:grpSp>
      <p:sp>
        <p:nvSpPr>
          <p:cNvPr id="24" name="テキスト ボックス 23">
            <a:extLst>
              <a:ext uri="{FF2B5EF4-FFF2-40B4-BE49-F238E27FC236}">
                <a16:creationId xmlns:a16="http://schemas.microsoft.com/office/drawing/2014/main" id="{90820E45-4026-44A2-B365-85F0DB4B5A5F}"/>
              </a:ext>
            </a:extLst>
          </p:cNvPr>
          <p:cNvSpPr txBox="1"/>
          <p:nvPr/>
        </p:nvSpPr>
        <p:spPr>
          <a:xfrm>
            <a:off x="4180506" y="2050971"/>
            <a:ext cx="4769938" cy="923330"/>
          </a:xfrm>
          <a:prstGeom prst="rect">
            <a:avLst/>
          </a:prstGeom>
          <a:noFill/>
        </p:spPr>
        <p:txBody>
          <a:bodyPr wrap="square" rtlCol="0">
            <a:spAutoFit/>
          </a:bodyPr>
          <a:lstStyle/>
          <a:p>
            <a:r>
              <a:rPr lang="ja-JP" altLang="en-US" b="1" u="sng" dirty="0">
                <a:solidFill>
                  <a:srgbClr val="009650"/>
                </a:solidFill>
                <a:latin typeface="Meiryo" charset="-128"/>
                <a:ea typeface="Meiryo" charset="-128"/>
                <a:cs typeface="Meiryo" charset="-128"/>
              </a:rPr>
              <a:t>健康・医療</a:t>
            </a:r>
            <a:r>
              <a:rPr lang="ja-JP" altLang="en-US" b="1" dirty="0">
                <a:solidFill>
                  <a:srgbClr val="009650"/>
                </a:solidFill>
                <a:latin typeface="Meiryo" charset="-128"/>
                <a:ea typeface="Meiryo" charset="-128"/>
                <a:cs typeface="Meiryo" charset="-128"/>
              </a:rPr>
              <a:t>･･･</a:t>
            </a:r>
            <a:endParaRPr lang="en-US" altLang="ja-JP" b="1" dirty="0">
              <a:solidFill>
                <a:srgbClr val="009650"/>
              </a:solidFill>
              <a:latin typeface="Meiryo" charset="-128"/>
              <a:ea typeface="Meiryo" charset="-128"/>
              <a:cs typeface="Meiryo" charset="-128"/>
            </a:endParaRPr>
          </a:p>
          <a:p>
            <a:r>
              <a:rPr lang="ja-JP" altLang="en-US" b="1" dirty="0">
                <a:latin typeface="Meiryo" charset="-128"/>
                <a:ea typeface="Meiryo" charset="-128"/>
                <a:cs typeface="Meiryo" charset="-128"/>
              </a:rPr>
              <a:t>かかった医療費や薬の履歴、健康診断の情報などを確認できます。</a:t>
            </a:r>
            <a:endParaRPr lang="en-US" altLang="ja-JP" b="1" dirty="0">
              <a:latin typeface="Meiryo" charset="-128"/>
              <a:ea typeface="Meiryo" charset="-128"/>
              <a:cs typeface="Meiryo" charset="-128"/>
            </a:endParaRPr>
          </a:p>
        </p:txBody>
      </p:sp>
      <p:grpSp>
        <p:nvGrpSpPr>
          <p:cNvPr id="25" name="図形グループ 16">
            <a:extLst>
              <a:ext uri="{FF2B5EF4-FFF2-40B4-BE49-F238E27FC236}">
                <a16:creationId xmlns:a16="http://schemas.microsoft.com/office/drawing/2014/main" id="{04340676-2857-4FA9-B128-4D496698EBB0}"/>
              </a:ext>
            </a:extLst>
          </p:cNvPr>
          <p:cNvGrpSpPr/>
          <p:nvPr/>
        </p:nvGrpSpPr>
        <p:grpSpPr>
          <a:xfrm>
            <a:off x="3816034" y="2347520"/>
            <a:ext cx="360000" cy="461665"/>
            <a:chOff x="1005143" y="2271918"/>
            <a:chExt cx="360000" cy="461665"/>
          </a:xfrm>
        </p:grpSpPr>
        <p:sp>
          <p:nvSpPr>
            <p:cNvPr id="26" name="円/楕円 20">
              <a:extLst>
                <a:ext uri="{FF2B5EF4-FFF2-40B4-BE49-F238E27FC236}">
                  <a16:creationId xmlns:a16="http://schemas.microsoft.com/office/drawing/2014/main" id="{55860D11-7768-4F72-A632-E32F1F9CE2BF}"/>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020E1486-104F-4FA8-8DC6-537FD4BD9EB9}"/>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a</a:t>
              </a:r>
              <a:endParaRPr kumimoji="1" lang="ja-JP" altLang="en-US" sz="2400" b="1" dirty="0">
                <a:solidFill>
                  <a:schemeClr val="bg1"/>
                </a:solidFill>
                <a:latin typeface="Meiryo" charset="-128"/>
                <a:ea typeface="Meiryo" charset="-128"/>
                <a:cs typeface="Meiryo" charset="-128"/>
              </a:endParaRPr>
            </a:p>
          </p:txBody>
        </p:sp>
      </p:grpSp>
      <p:sp>
        <p:nvSpPr>
          <p:cNvPr id="34" name="正方形/長方形 33">
            <a:extLst>
              <a:ext uri="{FF2B5EF4-FFF2-40B4-BE49-F238E27FC236}">
                <a16:creationId xmlns:a16="http://schemas.microsoft.com/office/drawing/2014/main" id="{A70FAC7D-82D7-44AC-B55E-2039DE190991}"/>
              </a:ext>
            </a:extLst>
          </p:cNvPr>
          <p:cNvSpPr/>
          <p:nvPr/>
        </p:nvSpPr>
        <p:spPr>
          <a:xfrm>
            <a:off x="1709726" y="3135571"/>
            <a:ext cx="806530" cy="6846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0" name="図形グループ 16">
            <a:extLst>
              <a:ext uri="{FF2B5EF4-FFF2-40B4-BE49-F238E27FC236}">
                <a16:creationId xmlns:a16="http://schemas.microsoft.com/office/drawing/2014/main" id="{DA6415A0-F3C9-48B2-BAA9-B8417F318C1A}"/>
              </a:ext>
            </a:extLst>
          </p:cNvPr>
          <p:cNvGrpSpPr/>
          <p:nvPr/>
        </p:nvGrpSpPr>
        <p:grpSpPr>
          <a:xfrm>
            <a:off x="1512904" y="3090402"/>
            <a:ext cx="360000" cy="461665"/>
            <a:chOff x="1005143" y="2286260"/>
            <a:chExt cx="360000" cy="461665"/>
          </a:xfrm>
        </p:grpSpPr>
        <p:sp>
          <p:nvSpPr>
            <p:cNvPr id="32" name="円/楕円 20">
              <a:extLst>
                <a:ext uri="{FF2B5EF4-FFF2-40B4-BE49-F238E27FC236}">
                  <a16:creationId xmlns:a16="http://schemas.microsoft.com/office/drawing/2014/main" id="{1230C01A-D5CF-4C93-9251-A9F04952C417}"/>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9CF571F9-A507-4540-8396-CE535E8C683B}"/>
                </a:ext>
              </a:extLst>
            </p:cNvPr>
            <p:cNvSpPr txBox="1"/>
            <p:nvPr/>
          </p:nvSpPr>
          <p:spPr>
            <a:xfrm>
              <a:off x="1005143" y="2286260"/>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b</a:t>
              </a:r>
              <a:endParaRPr kumimoji="1" lang="ja-JP" altLang="en-US" sz="2400" b="1" dirty="0">
                <a:solidFill>
                  <a:schemeClr val="bg1"/>
                </a:solidFill>
                <a:latin typeface="Meiryo" charset="-128"/>
                <a:ea typeface="Meiryo" charset="-128"/>
                <a:cs typeface="Meiryo" charset="-128"/>
              </a:endParaRPr>
            </a:p>
          </p:txBody>
        </p:sp>
      </p:grpSp>
      <p:sp>
        <p:nvSpPr>
          <p:cNvPr id="37" name="テキスト ボックス 36">
            <a:extLst>
              <a:ext uri="{FF2B5EF4-FFF2-40B4-BE49-F238E27FC236}">
                <a16:creationId xmlns:a16="http://schemas.microsoft.com/office/drawing/2014/main" id="{CD0B3D2A-057C-4DEA-892F-7E43AE09A292}"/>
              </a:ext>
            </a:extLst>
          </p:cNvPr>
          <p:cNvSpPr txBox="1"/>
          <p:nvPr/>
        </p:nvSpPr>
        <p:spPr>
          <a:xfrm>
            <a:off x="4176034" y="2952101"/>
            <a:ext cx="4769938" cy="923330"/>
          </a:xfrm>
          <a:prstGeom prst="rect">
            <a:avLst/>
          </a:prstGeom>
          <a:noFill/>
        </p:spPr>
        <p:txBody>
          <a:bodyPr wrap="square" rtlCol="0">
            <a:spAutoFit/>
          </a:bodyPr>
          <a:lstStyle/>
          <a:p>
            <a:r>
              <a:rPr lang="ja-JP" altLang="en-US" b="1" u="sng" dirty="0">
                <a:solidFill>
                  <a:srgbClr val="009650"/>
                </a:solidFill>
                <a:latin typeface="Meiryo" charset="-128"/>
                <a:ea typeface="Meiryo" charset="-128"/>
                <a:cs typeface="Meiryo" charset="-128"/>
              </a:rPr>
              <a:t>税・所得・口座情報</a:t>
            </a:r>
            <a:r>
              <a:rPr lang="ja-JP" altLang="en-US" b="1" dirty="0">
                <a:solidFill>
                  <a:srgbClr val="009650"/>
                </a:solidFill>
                <a:latin typeface="Meiryo" charset="-128"/>
                <a:ea typeface="Meiryo" charset="-128"/>
                <a:cs typeface="Meiryo" charset="-128"/>
              </a:rPr>
              <a:t>･･･</a:t>
            </a:r>
            <a:endParaRPr lang="en-US" altLang="ja-JP" b="1" dirty="0">
              <a:solidFill>
                <a:srgbClr val="009650"/>
              </a:solidFill>
              <a:latin typeface="Meiryo" charset="-128"/>
              <a:ea typeface="Meiryo" charset="-128"/>
              <a:cs typeface="Meiryo" charset="-128"/>
            </a:endParaRPr>
          </a:p>
          <a:p>
            <a:r>
              <a:rPr lang="ja-JP" altLang="en-US" b="1" dirty="0">
                <a:latin typeface="Meiryo" charset="-128"/>
                <a:ea typeface="Meiryo" charset="-128"/>
                <a:cs typeface="Meiryo" charset="-128"/>
              </a:rPr>
              <a:t>ご自身の所得や公金受取口座など、お金にまつわる情報を確認できます。</a:t>
            </a:r>
            <a:endParaRPr lang="en-US" altLang="ja-JP" b="1" dirty="0">
              <a:latin typeface="Meiryo" charset="-128"/>
              <a:ea typeface="Meiryo" charset="-128"/>
              <a:cs typeface="Meiryo" charset="-128"/>
            </a:endParaRPr>
          </a:p>
        </p:txBody>
      </p:sp>
      <p:grpSp>
        <p:nvGrpSpPr>
          <p:cNvPr id="38" name="図形グループ 16">
            <a:extLst>
              <a:ext uri="{FF2B5EF4-FFF2-40B4-BE49-F238E27FC236}">
                <a16:creationId xmlns:a16="http://schemas.microsoft.com/office/drawing/2014/main" id="{2D102409-6C6B-4BD7-AE2D-908E71639E04}"/>
              </a:ext>
            </a:extLst>
          </p:cNvPr>
          <p:cNvGrpSpPr/>
          <p:nvPr/>
        </p:nvGrpSpPr>
        <p:grpSpPr>
          <a:xfrm>
            <a:off x="3837055" y="3161154"/>
            <a:ext cx="360000" cy="461665"/>
            <a:chOff x="1005143" y="2271918"/>
            <a:chExt cx="360000" cy="461665"/>
          </a:xfrm>
        </p:grpSpPr>
        <p:sp>
          <p:nvSpPr>
            <p:cNvPr id="39" name="円/楕円 20">
              <a:extLst>
                <a:ext uri="{FF2B5EF4-FFF2-40B4-BE49-F238E27FC236}">
                  <a16:creationId xmlns:a16="http://schemas.microsoft.com/office/drawing/2014/main" id="{6464311A-945D-4254-93FB-3F1969D49652}"/>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D8967F12-7B7E-4C21-AADF-9EEEDBB9C321}"/>
                </a:ext>
              </a:extLst>
            </p:cNvPr>
            <p:cNvSpPr txBox="1"/>
            <p:nvPr/>
          </p:nvSpPr>
          <p:spPr>
            <a:xfrm>
              <a:off x="1005143"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b</a:t>
              </a:r>
              <a:endParaRPr kumimoji="1" lang="ja-JP" altLang="en-US" sz="2400" b="1" dirty="0">
                <a:solidFill>
                  <a:schemeClr val="bg1"/>
                </a:solidFill>
                <a:latin typeface="Meiryo" charset="-128"/>
                <a:ea typeface="Meiryo" charset="-128"/>
                <a:cs typeface="Meiryo" charset="-128"/>
              </a:endParaRPr>
            </a:p>
          </p:txBody>
        </p:sp>
      </p:grpSp>
      <p:pic>
        <p:nvPicPr>
          <p:cNvPr id="35" name="図 34" descr="スマートフォンを使っているマイナちゃんのイラスト"/>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347595" y="5468250"/>
            <a:ext cx="766916" cy="1368419"/>
          </a:xfrm>
          <a:prstGeom prst="rect">
            <a:avLst/>
          </a:prstGeom>
        </p:spPr>
      </p:pic>
      <p:sp>
        <p:nvSpPr>
          <p:cNvPr id="42" name="正方形/長方形 41">
            <a:extLst>
              <a:ext uri="{FF2B5EF4-FFF2-40B4-BE49-F238E27FC236}">
                <a16:creationId xmlns:a16="http://schemas.microsoft.com/office/drawing/2014/main" id="{86BAA5F0-6A00-4B11-BC1C-3994980FCFCD}"/>
              </a:ext>
            </a:extLst>
          </p:cNvPr>
          <p:cNvSpPr/>
          <p:nvPr/>
        </p:nvSpPr>
        <p:spPr>
          <a:xfrm>
            <a:off x="2817271" y="3125955"/>
            <a:ext cx="806530" cy="6846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3" name="図形グループ 16">
            <a:extLst>
              <a:ext uri="{FF2B5EF4-FFF2-40B4-BE49-F238E27FC236}">
                <a16:creationId xmlns:a16="http://schemas.microsoft.com/office/drawing/2014/main" id="{61299BA4-7885-4D72-AA14-49517D4C5BD1}"/>
              </a:ext>
            </a:extLst>
          </p:cNvPr>
          <p:cNvGrpSpPr/>
          <p:nvPr/>
        </p:nvGrpSpPr>
        <p:grpSpPr>
          <a:xfrm>
            <a:off x="2600927" y="3053566"/>
            <a:ext cx="360000" cy="461665"/>
            <a:chOff x="1005143" y="2246170"/>
            <a:chExt cx="360000" cy="461665"/>
          </a:xfrm>
        </p:grpSpPr>
        <p:sp>
          <p:nvSpPr>
            <p:cNvPr id="44" name="円/楕円 20">
              <a:extLst>
                <a:ext uri="{FF2B5EF4-FFF2-40B4-BE49-F238E27FC236}">
                  <a16:creationId xmlns:a16="http://schemas.microsoft.com/office/drawing/2014/main" id="{485A7AD2-0D86-4DBE-9752-C2929B66BA98}"/>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6F685B86-7F18-466E-8B92-98174BE8CA02}"/>
                </a:ext>
              </a:extLst>
            </p:cNvPr>
            <p:cNvSpPr txBox="1"/>
            <p:nvPr/>
          </p:nvSpPr>
          <p:spPr>
            <a:xfrm>
              <a:off x="1005143" y="2246170"/>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c</a:t>
              </a:r>
              <a:endParaRPr kumimoji="1" lang="ja-JP" altLang="en-US" sz="2400" b="1" dirty="0">
                <a:solidFill>
                  <a:schemeClr val="bg1"/>
                </a:solidFill>
                <a:latin typeface="Meiryo" charset="-128"/>
                <a:ea typeface="Meiryo" charset="-128"/>
                <a:cs typeface="Meiryo" charset="-128"/>
              </a:endParaRPr>
            </a:p>
          </p:txBody>
        </p:sp>
      </p:grpSp>
      <p:sp>
        <p:nvSpPr>
          <p:cNvPr id="48" name="テキスト ボックス 47">
            <a:extLst>
              <a:ext uri="{FF2B5EF4-FFF2-40B4-BE49-F238E27FC236}">
                <a16:creationId xmlns:a16="http://schemas.microsoft.com/office/drawing/2014/main" id="{D04EC4EB-8A6C-44C4-A6AD-768F48DA19B4}"/>
              </a:ext>
            </a:extLst>
          </p:cNvPr>
          <p:cNvSpPr txBox="1"/>
          <p:nvPr/>
        </p:nvSpPr>
        <p:spPr>
          <a:xfrm>
            <a:off x="4176034" y="3864404"/>
            <a:ext cx="4769938" cy="923330"/>
          </a:xfrm>
          <a:prstGeom prst="rect">
            <a:avLst/>
          </a:prstGeom>
          <a:noFill/>
        </p:spPr>
        <p:txBody>
          <a:bodyPr wrap="square" rtlCol="0">
            <a:spAutoFit/>
          </a:bodyPr>
          <a:lstStyle/>
          <a:p>
            <a:r>
              <a:rPr lang="ja-JP" altLang="en-US" b="1" u="sng" dirty="0">
                <a:solidFill>
                  <a:srgbClr val="009650"/>
                </a:solidFill>
                <a:latin typeface="Meiryo" charset="-128"/>
                <a:ea typeface="Meiryo" charset="-128"/>
                <a:cs typeface="Meiryo" charset="-128"/>
              </a:rPr>
              <a:t>年金関係</a:t>
            </a:r>
            <a:r>
              <a:rPr lang="ja-JP" altLang="en-US" b="1" dirty="0">
                <a:solidFill>
                  <a:srgbClr val="009650"/>
                </a:solidFill>
                <a:latin typeface="Meiryo" charset="-128"/>
                <a:ea typeface="Meiryo" charset="-128"/>
                <a:cs typeface="Meiryo" charset="-128"/>
              </a:rPr>
              <a:t>･･･</a:t>
            </a:r>
            <a:endParaRPr lang="en-US" altLang="ja-JP" b="1" dirty="0">
              <a:solidFill>
                <a:srgbClr val="009650"/>
              </a:solidFill>
              <a:latin typeface="Meiryo" charset="-128"/>
              <a:ea typeface="Meiryo" charset="-128"/>
              <a:cs typeface="Meiryo" charset="-128"/>
            </a:endParaRPr>
          </a:p>
          <a:p>
            <a:r>
              <a:rPr lang="ja-JP" altLang="en-US" b="1" dirty="0">
                <a:latin typeface="Meiryo" charset="-128"/>
                <a:ea typeface="Meiryo" charset="-128"/>
                <a:cs typeface="Meiryo" charset="-128"/>
              </a:rPr>
              <a:t>ご自身の年金資格記録情報や、振り込み予定日など年金にまつわる情報を確認できます。</a:t>
            </a:r>
            <a:endParaRPr lang="en-US" altLang="ja-JP" b="1" dirty="0">
              <a:latin typeface="Meiryo" charset="-128"/>
              <a:ea typeface="Meiryo" charset="-128"/>
              <a:cs typeface="Meiryo" charset="-128"/>
            </a:endParaRPr>
          </a:p>
        </p:txBody>
      </p:sp>
      <p:grpSp>
        <p:nvGrpSpPr>
          <p:cNvPr id="50" name="図形グループ 16">
            <a:extLst>
              <a:ext uri="{FF2B5EF4-FFF2-40B4-BE49-F238E27FC236}">
                <a16:creationId xmlns:a16="http://schemas.microsoft.com/office/drawing/2014/main" id="{F2B6E316-B072-4C77-98B5-C8789AC54E61}"/>
              </a:ext>
            </a:extLst>
          </p:cNvPr>
          <p:cNvGrpSpPr/>
          <p:nvPr/>
        </p:nvGrpSpPr>
        <p:grpSpPr>
          <a:xfrm>
            <a:off x="3837055" y="4110630"/>
            <a:ext cx="360000" cy="461665"/>
            <a:chOff x="1005143" y="2271918"/>
            <a:chExt cx="360000" cy="461665"/>
          </a:xfrm>
        </p:grpSpPr>
        <p:sp>
          <p:nvSpPr>
            <p:cNvPr id="51" name="円/楕円 20">
              <a:extLst>
                <a:ext uri="{FF2B5EF4-FFF2-40B4-BE49-F238E27FC236}">
                  <a16:creationId xmlns:a16="http://schemas.microsoft.com/office/drawing/2014/main" id="{79D6B94C-529A-4C33-8701-1A4D7E60F680}"/>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412B70E-CB8E-4875-96F3-1C37286D2D64}"/>
                </a:ext>
              </a:extLst>
            </p:cNvPr>
            <p:cNvSpPr txBox="1"/>
            <p:nvPr/>
          </p:nvSpPr>
          <p:spPr>
            <a:xfrm>
              <a:off x="1005143" y="2271918"/>
              <a:ext cx="360000" cy="461665"/>
            </a:xfrm>
            <a:prstGeom prst="rect">
              <a:avLst/>
            </a:prstGeom>
            <a:noFill/>
          </p:spPr>
          <p:txBody>
            <a:bodyPr wrap="square" rtlCol="0">
              <a:spAutoFit/>
            </a:bodyPr>
            <a:lstStyle/>
            <a:p>
              <a:pPr algn="ctr"/>
              <a:r>
                <a:rPr kumimoji="1" lang="ja-JP" altLang="en-US" sz="2400" b="1" dirty="0">
                  <a:solidFill>
                    <a:schemeClr val="bg1"/>
                  </a:solidFill>
                  <a:latin typeface="Meiryo" charset="-128"/>
                  <a:ea typeface="Meiryo" charset="-128"/>
                  <a:cs typeface="Meiryo" charset="-128"/>
                </a:rPr>
                <a:t>ｃ</a:t>
              </a:r>
            </a:p>
          </p:txBody>
        </p:sp>
      </p:grpSp>
      <p:sp>
        <p:nvSpPr>
          <p:cNvPr id="55" name="正方形/長方形 54">
            <a:extLst>
              <a:ext uri="{FF2B5EF4-FFF2-40B4-BE49-F238E27FC236}">
                <a16:creationId xmlns:a16="http://schemas.microsoft.com/office/drawing/2014/main" id="{C84A75CA-2867-4C86-9A19-9C0AA0F4F5E4}"/>
              </a:ext>
            </a:extLst>
          </p:cNvPr>
          <p:cNvSpPr/>
          <p:nvPr/>
        </p:nvSpPr>
        <p:spPr>
          <a:xfrm>
            <a:off x="597118" y="3992680"/>
            <a:ext cx="806530" cy="6846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58" name="図形グループ 16">
            <a:extLst>
              <a:ext uri="{FF2B5EF4-FFF2-40B4-BE49-F238E27FC236}">
                <a16:creationId xmlns:a16="http://schemas.microsoft.com/office/drawing/2014/main" id="{C2FA013E-B559-4373-853E-3C815BDFECF3}"/>
              </a:ext>
            </a:extLst>
          </p:cNvPr>
          <p:cNvGrpSpPr/>
          <p:nvPr/>
        </p:nvGrpSpPr>
        <p:grpSpPr>
          <a:xfrm>
            <a:off x="399391" y="3918679"/>
            <a:ext cx="360000" cy="461665"/>
            <a:chOff x="1005143" y="2271918"/>
            <a:chExt cx="360000" cy="461665"/>
          </a:xfrm>
        </p:grpSpPr>
        <p:sp>
          <p:nvSpPr>
            <p:cNvPr id="59" name="円/楕円 20">
              <a:extLst>
                <a:ext uri="{FF2B5EF4-FFF2-40B4-BE49-F238E27FC236}">
                  <a16:creationId xmlns:a16="http://schemas.microsoft.com/office/drawing/2014/main" id="{E7B913C0-9214-4C27-AAB8-8DD41A531E3C}"/>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E27EB734-1AB5-4EEF-BFA4-07181781EA80}"/>
                </a:ext>
              </a:extLst>
            </p:cNvPr>
            <p:cNvSpPr txBox="1"/>
            <p:nvPr/>
          </p:nvSpPr>
          <p:spPr>
            <a:xfrm>
              <a:off x="1005143"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d</a:t>
              </a:r>
              <a:endParaRPr kumimoji="1" lang="ja-JP" altLang="en-US" sz="2400" b="1" dirty="0">
                <a:solidFill>
                  <a:schemeClr val="bg1"/>
                </a:solidFill>
                <a:latin typeface="Meiryo" charset="-128"/>
                <a:ea typeface="Meiryo" charset="-128"/>
                <a:cs typeface="Meiryo" charset="-128"/>
              </a:endParaRPr>
            </a:p>
          </p:txBody>
        </p:sp>
      </p:grpSp>
      <p:sp>
        <p:nvSpPr>
          <p:cNvPr id="65" name="テキスト ボックス 64">
            <a:extLst>
              <a:ext uri="{FF2B5EF4-FFF2-40B4-BE49-F238E27FC236}">
                <a16:creationId xmlns:a16="http://schemas.microsoft.com/office/drawing/2014/main" id="{5691404E-1577-44E1-8DB9-7CFBC638C62A}"/>
              </a:ext>
            </a:extLst>
          </p:cNvPr>
          <p:cNvSpPr txBox="1"/>
          <p:nvPr/>
        </p:nvSpPr>
        <p:spPr>
          <a:xfrm>
            <a:off x="4169762" y="4842817"/>
            <a:ext cx="4769938" cy="923330"/>
          </a:xfrm>
          <a:prstGeom prst="rect">
            <a:avLst/>
          </a:prstGeom>
          <a:noFill/>
        </p:spPr>
        <p:txBody>
          <a:bodyPr wrap="square" rtlCol="0">
            <a:spAutoFit/>
          </a:bodyPr>
          <a:lstStyle/>
          <a:p>
            <a:r>
              <a:rPr lang="ja-JP" altLang="en-US" b="1" u="sng" dirty="0">
                <a:solidFill>
                  <a:srgbClr val="009650"/>
                </a:solidFill>
                <a:latin typeface="Meiryo" charset="-128"/>
                <a:ea typeface="Meiryo" charset="-128"/>
                <a:cs typeface="Meiryo" charset="-128"/>
              </a:rPr>
              <a:t>子ども・子育て</a:t>
            </a:r>
            <a:r>
              <a:rPr lang="ja-JP" altLang="en-US" b="1" dirty="0">
                <a:solidFill>
                  <a:srgbClr val="009650"/>
                </a:solidFill>
                <a:latin typeface="Meiryo" charset="-128"/>
                <a:ea typeface="Meiryo" charset="-128"/>
                <a:cs typeface="Meiryo" charset="-128"/>
              </a:rPr>
              <a:t>･･･</a:t>
            </a:r>
            <a:endParaRPr lang="en-US" altLang="ja-JP" b="1" dirty="0">
              <a:solidFill>
                <a:srgbClr val="009650"/>
              </a:solidFill>
              <a:latin typeface="Meiryo" charset="-128"/>
              <a:ea typeface="Meiryo" charset="-128"/>
              <a:cs typeface="Meiryo" charset="-128"/>
            </a:endParaRPr>
          </a:p>
          <a:p>
            <a:r>
              <a:rPr lang="ja-JP" altLang="en-US" b="1" dirty="0">
                <a:latin typeface="Meiryo" charset="-128"/>
                <a:ea typeface="Meiryo" charset="-128"/>
                <a:cs typeface="Meiryo" charset="-128"/>
              </a:rPr>
              <a:t>児童手当の支払い額や乳幼児の健康診断情報など育児にまつわる情報を確認できます。</a:t>
            </a:r>
            <a:endParaRPr lang="en-US" altLang="ja-JP" b="1" dirty="0">
              <a:latin typeface="Meiryo" charset="-128"/>
              <a:ea typeface="Meiryo" charset="-128"/>
              <a:cs typeface="Meiryo" charset="-128"/>
            </a:endParaRPr>
          </a:p>
        </p:txBody>
      </p:sp>
      <p:grpSp>
        <p:nvGrpSpPr>
          <p:cNvPr id="66" name="図形グループ 16">
            <a:extLst>
              <a:ext uri="{FF2B5EF4-FFF2-40B4-BE49-F238E27FC236}">
                <a16:creationId xmlns:a16="http://schemas.microsoft.com/office/drawing/2014/main" id="{275EDD92-8E45-4202-9746-2D32F9067A13}"/>
              </a:ext>
            </a:extLst>
          </p:cNvPr>
          <p:cNvGrpSpPr/>
          <p:nvPr/>
        </p:nvGrpSpPr>
        <p:grpSpPr>
          <a:xfrm>
            <a:off x="3818329" y="5055464"/>
            <a:ext cx="372454" cy="461665"/>
            <a:chOff x="992689" y="2271918"/>
            <a:chExt cx="372454" cy="461665"/>
          </a:xfrm>
        </p:grpSpPr>
        <p:sp>
          <p:nvSpPr>
            <p:cNvPr id="67" name="円/楕円 20">
              <a:extLst>
                <a:ext uri="{FF2B5EF4-FFF2-40B4-BE49-F238E27FC236}">
                  <a16:creationId xmlns:a16="http://schemas.microsoft.com/office/drawing/2014/main" id="{A37F40E3-09C7-4F31-A05F-FA78C754DDFE}"/>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テキスト ボックス 67">
              <a:extLst>
                <a:ext uri="{FF2B5EF4-FFF2-40B4-BE49-F238E27FC236}">
                  <a16:creationId xmlns:a16="http://schemas.microsoft.com/office/drawing/2014/main" id="{32ADDD08-7590-42A0-B406-813B37CEAEC4}"/>
                </a:ext>
              </a:extLst>
            </p:cNvPr>
            <p:cNvSpPr txBox="1"/>
            <p:nvPr/>
          </p:nvSpPr>
          <p:spPr>
            <a:xfrm>
              <a:off x="992689"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d</a:t>
              </a:r>
              <a:endParaRPr kumimoji="1" lang="ja-JP" altLang="en-US" sz="2400" b="1" dirty="0">
                <a:solidFill>
                  <a:schemeClr val="bg1"/>
                </a:solidFill>
                <a:latin typeface="Meiryo" charset="-128"/>
                <a:ea typeface="Meiryo" charset="-128"/>
                <a:cs typeface="Meiryo" charset="-128"/>
              </a:endParaRPr>
            </a:p>
          </p:txBody>
        </p:sp>
      </p:grpSp>
      <p:sp>
        <p:nvSpPr>
          <p:cNvPr id="6" name="テキスト ボックス 5">
            <a:extLst>
              <a:ext uri="{FF2B5EF4-FFF2-40B4-BE49-F238E27FC236}">
                <a16:creationId xmlns:a16="http://schemas.microsoft.com/office/drawing/2014/main" id="{B30EE052-D5E8-4EEA-A165-2DB01E3AF832}"/>
              </a:ext>
            </a:extLst>
          </p:cNvPr>
          <p:cNvSpPr txBox="1"/>
          <p:nvPr/>
        </p:nvSpPr>
        <p:spPr>
          <a:xfrm>
            <a:off x="5481220" y="5882780"/>
            <a:ext cx="2159566" cy="307777"/>
          </a:xfrm>
          <a:prstGeom prst="rect">
            <a:avLst/>
          </a:prstGeom>
          <a:noFill/>
        </p:spPr>
        <p:txBody>
          <a:bodyPr wrap="none" rtlCol="0">
            <a:spAutoFit/>
          </a:bodyPr>
          <a:lstStyle/>
          <a:p>
            <a:r>
              <a:rPr kumimoji="1" lang="ja-JP" altLang="en-US" sz="1400" dirty="0">
                <a:latin typeface="メイリオ" panose="020B0604030504040204" pitchFamily="50" charset="-128"/>
                <a:ea typeface="メイリオ" panose="020B0604030504040204" pitchFamily="50" charset="-128"/>
              </a:rPr>
              <a:t>次のページに続きます！</a:t>
            </a:r>
          </a:p>
        </p:txBody>
      </p:sp>
    </p:spTree>
    <p:extLst>
      <p:ext uri="{BB962C8B-B14F-4D97-AF65-F5344CB8AC3E}">
        <p14:creationId xmlns:p14="http://schemas.microsoft.com/office/powerpoint/2010/main" val="833813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吹き出し: 角を丸めた四角形 8">
            <a:extLst>
              <a:ext uri="{FF2B5EF4-FFF2-40B4-BE49-F238E27FC236}">
                <a16:creationId xmlns:a16="http://schemas.microsoft.com/office/drawing/2014/main" id="{5F5484DC-7297-4B6F-AB44-0162DF88DD77}"/>
              </a:ext>
            </a:extLst>
          </p:cNvPr>
          <p:cNvSpPr/>
          <p:nvPr/>
        </p:nvSpPr>
        <p:spPr>
          <a:xfrm>
            <a:off x="4197055" y="4661558"/>
            <a:ext cx="3571566" cy="1603574"/>
          </a:xfrm>
          <a:prstGeom prst="wedgeRoundRectCallout">
            <a:avLst>
              <a:gd name="adj1" fmla="val 65180"/>
              <a:gd name="adj2" fmla="val 36851"/>
              <a:gd name="adj3" fmla="val 16667"/>
            </a:avLst>
          </a:prstGeom>
          <a:solidFill>
            <a:srgbClr val="CCFFCC"/>
          </a:solidFill>
          <a:ln>
            <a:solidFill>
              <a:srgbClr val="CC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3" name="オブジェクト 2" hidden="1">
            <a:extLst>
              <a:ext uri="{FF2B5EF4-FFF2-40B4-BE49-F238E27FC236}">
                <a16:creationId xmlns:a16="http://schemas.microsoft.com/office/drawing/2014/main" id="{64BA492A-51D6-4083-B322-BAADDB65A2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3" name="オブジェクト 2" hidden="1">
                        <a:extLst>
                          <a:ext uri="{FF2B5EF4-FFF2-40B4-BE49-F238E27FC236}">
                            <a16:creationId xmlns:a16="http://schemas.microsoft.com/office/drawing/2014/main" id="{64BA492A-51D6-4083-B322-BAADDB65A24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75F44DFC-8303-76CB-F32D-F3F17B134F79}"/>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3-A</a:t>
            </a:r>
            <a:endParaRPr lang="en-US" sz="3600" dirty="0"/>
          </a:p>
        </p:txBody>
      </p:sp>
      <p:sp>
        <p:nvSpPr>
          <p:cNvPr id="28" name="タイトル 1">
            <a:extLst>
              <a:ext uri="{FF2B5EF4-FFF2-40B4-BE49-F238E27FC236}">
                <a16:creationId xmlns:a16="http://schemas.microsoft.com/office/drawing/2014/main" id="{E9761BC9-1DE8-4FC1-AD74-9D4978C97342}"/>
              </a:ext>
            </a:extLst>
          </p:cNvPr>
          <p:cNvSpPr txBox="1">
            <a:spLocks/>
          </p:cNvSpPr>
          <p:nvPr/>
        </p:nvSpPr>
        <p:spPr>
          <a:xfrm>
            <a:off x="1512904" y="496123"/>
            <a:ext cx="7379576"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sz="2800" dirty="0"/>
              <a:t>マイナポータルでどんな情報が見られるの？</a:t>
            </a:r>
          </a:p>
        </p:txBody>
      </p:sp>
      <p:sp>
        <p:nvSpPr>
          <p:cNvPr id="24" name="テキスト ボックス 23">
            <a:extLst>
              <a:ext uri="{FF2B5EF4-FFF2-40B4-BE49-F238E27FC236}">
                <a16:creationId xmlns:a16="http://schemas.microsoft.com/office/drawing/2014/main" id="{90820E45-4026-44A2-B365-85F0DB4B5A5F}"/>
              </a:ext>
            </a:extLst>
          </p:cNvPr>
          <p:cNvSpPr txBox="1"/>
          <p:nvPr/>
        </p:nvSpPr>
        <p:spPr>
          <a:xfrm>
            <a:off x="4176034" y="1513466"/>
            <a:ext cx="4769938" cy="923330"/>
          </a:xfrm>
          <a:prstGeom prst="rect">
            <a:avLst/>
          </a:prstGeom>
          <a:noFill/>
        </p:spPr>
        <p:txBody>
          <a:bodyPr wrap="square" rtlCol="0">
            <a:spAutoFit/>
          </a:bodyPr>
          <a:lstStyle/>
          <a:p>
            <a:r>
              <a:rPr lang="ja-JP" altLang="en-US" b="1" u="sng" dirty="0">
                <a:solidFill>
                  <a:srgbClr val="009650"/>
                </a:solidFill>
                <a:latin typeface="Meiryo" charset="-128"/>
                <a:ea typeface="Meiryo" charset="-128"/>
                <a:cs typeface="Meiryo" charset="-128"/>
              </a:rPr>
              <a:t>世帯情報</a:t>
            </a:r>
            <a:r>
              <a:rPr lang="ja-JP" altLang="en-US" b="1" dirty="0">
                <a:solidFill>
                  <a:srgbClr val="009650"/>
                </a:solidFill>
                <a:latin typeface="Meiryo" charset="-128"/>
                <a:ea typeface="Meiryo" charset="-128"/>
                <a:cs typeface="Meiryo" charset="-128"/>
              </a:rPr>
              <a:t>･･･</a:t>
            </a:r>
            <a:endParaRPr lang="en-US" altLang="ja-JP" b="1" dirty="0">
              <a:solidFill>
                <a:srgbClr val="009650"/>
              </a:solidFill>
              <a:latin typeface="Meiryo" charset="-128"/>
              <a:ea typeface="Meiryo" charset="-128"/>
              <a:cs typeface="Meiryo" charset="-128"/>
            </a:endParaRPr>
          </a:p>
          <a:p>
            <a:r>
              <a:rPr lang="ja-JP" altLang="en-US" b="1" dirty="0">
                <a:latin typeface="Meiryo" charset="-128"/>
                <a:ea typeface="Meiryo" charset="-128"/>
                <a:cs typeface="Meiryo" charset="-128"/>
              </a:rPr>
              <a:t>ご自身の住民票記録情報（続柄コード）を確認できます。</a:t>
            </a:r>
            <a:endParaRPr lang="en-US" altLang="ja-JP" b="1" dirty="0">
              <a:latin typeface="Meiryo" charset="-128"/>
              <a:ea typeface="Meiryo" charset="-128"/>
              <a:cs typeface="Meiryo" charset="-128"/>
            </a:endParaRPr>
          </a:p>
        </p:txBody>
      </p:sp>
      <p:grpSp>
        <p:nvGrpSpPr>
          <p:cNvPr id="25" name="図形グループ 16">
            <a:extLst>
              <a:ext uri="{FF2B5EF4-FFF2-40B4-BE49-F238E27FC236}">
                <a16:creationId xmlns:a16="http://schemas.microsoft.com/office/drawing/2014/main" id="{04340676-2857-4FA9-B128-4D496698EBB0}"/>
              </a:ext>
            </a:extLst>
          </p:cNvPr>
          <p:cNvGrpSpPr/>
          <p:nvPr/>
        </p:nvGrpSpPr>
        <p:grpSpPr>
          <a:xfrm>
            <a:off x="3816034" y="1702517"/>
            <a:ext cx="360000" cy="461665"/>
            <a:chOff x="1005143" y="2271918"/>
            <a:chExt cx="360000" cy="461665"/>
          </a:xfrm>
        </p:grpSpPr>
        <p:sp>
          <p:nvSpPr>
            <p:cNvPr id="26" name="円/楕円 20">
              <a:extLst>
                <a:ext uri="{FF2B5EF4-FFF2-40B4-BE49-F238E27FC236}">
                  <a16:creationId xmlns:a16="http://schemas.microsoft.com/office/drawing/2014/main" id="{55860D11-7768-4F72-A632-E32F1F9CE2BF}"/>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020E1486-104F-4FA8-8DC6-537FD4BD9EB9}"/>
                </a:ext>
              </a:extLst>
            </p:cNvPr>
            <p:cNvSpPr txBox="1"/>
            <p:nvPr/>
          </p:nvSpPr>
          <p:spPr>
            <a:xfrm>
              <a:off x="1005143"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e</a:t>
              </a:r>
              <a:endParaRPr kumimoji="1" lang="ja-JP" altLang="en-US" sz="2400" b="1" dirty="0">
                <a:solidFill>
                  <a:schemeClr val="bg1"/>
                </a:solidFill>
                <a:latin typeface="Meiryo" charset="-128"/>
                <a:ea typeface="Meiryo" charset="-128"/>
                <a:cs typeface="Meiryo" charset="-128"/>
              </a:endParaRPr>
            </a:p>
          </p:txBody>
        </p:sp>
      </p:grpSp>
      <p:sp>
        <p:nvSpPr>
          <p:cNvPr id="37" name="テキスト ボックス 36">
            <a:extLst>
              <a:ext uri="{FF2B5EF4-FFF2-40B4-BE49-F238E27FC236}">
                <a16:creationId xmlns:a16="http://schemas.microsoft.com/office/drawing/2014/main" id="{CD0B3D2A-057C-4DEA-892F-7E43AE09A292}"/>
              </a:ext>
            </a:extLst>
          </p:cNvPr>
          <p:cNvSpPr txBox="1"/>
          <p:nvPr/>
        </p:nvSpPr>
        <p:spPr>
          <a:xfrm>
            <a:off x="4176034" y="2625847"/>
            <a:ext cx="4769938" cy="923330"/>
          </a:xfrm>
          <a:prstGeom prst="rect">
            <a:avLst/>
          </a:prstGeom>
          <a:noFill/>
        </p:spPr>
        <p:txBody>
          <a:bodyPr wrap="square" rtlCol="0">
            <a:spAutoFit/>
          </a:bodyPr>
          <a:lstStyle/>
          <a:p>
            <a:r>
              <a:rPr lang="ja-JP" altLang="en-US" b="1" u="sng" dirty="0">
                <a:solidFill>
                  <a:srgbClr val="009650"/>
                </a:solidFill>
                <a:latin typeface="Meiryo" charset="-128"/>
                <a:ea typeface="Meiryo" charset="-128"/>
                <a:cs typeface="Meiryo" charset="-128"/>
              </a:rPr>
              <a:t>福祉・介護</a:t>
            </a:r>
            <a:r>
              <a:rPr lang="ja-JP" altLang="en-US" b="1" dirty="0">
                <a:solidFill>
                  <a:srgbClr val="009650"/>
                </a:solidFill>
                <a:latin typeface="Meiryo" charset="-128"/>
                <a:ea typeface="Meiryo" charset="-128"/>
                <a:cs typeface="Meiryo" charset="-128"/>
              </a:rPr>
              <a:t>･･･</a:t>
            </a:r>
            <a:endParaRPr lang="en-US" altLang="ja-JP" b="1" dirty="0">
              <a:solidFill>
                <a:srgbClr val="009650"/>
              </a:solidFill>
              <a:latin typeface="Meiryo" charset="-128"/>
              <a:ea typeface="Meiryo" charset="-128"/>
              <a:cs typeface="Meiryo" charset="-128"/>
            </a:endParaRPr>
          </a:p>
          <a:p>
            <a:r>
              <a:rPr lang="ja-JP" altLang="en-US" b="1" dirty="0">
                <a:latin typeface="Meiryo" charset="-128"/>
                <a:ea typeface="Meiryo" charset="-128"/>
                <a:cs typeface="Meiryo" charset="-128"/>
              </a:rPr>
              <a:t>介護保険に関する資格・給付情報や生活保護に関する情報などを確認できます。</a:t>
            </a:r>
            <a:endParaRPr lang="en-US" altLang="ja-JP" b="1" dirty="0">
              <a:latin typeface="Meiryo" charset="-128"/>
              <a:ea typeface="Meiryo" charset="-128"/>
              <a:cs typeface="Meiryo" charset="-128"/>
            </a:endParaRPr>
          </a:p>
        </p:txBody>
      </p:sp>
      <p:grpSp>
        <p:nvGrpSpPr>
          <p:cNvPr id="38" name="図形グループ 16">
            <a:extLst>
              <a:ext uri="{FF2B5EF4-FFF2-40B4-BE49-F238E27FC236}">
                <a16:creationId xmlns:a16="http://schemas.microsoft.com/office/drawing/2014/main" id="{2D102409-6C6B-4BD7-AE2D-908E71639E04}"/>
              </a:ext>
            </a:extLst>
          </p:cNvPr>
          <p:cNvGrpSpPr/>
          <p:nvPr/>
        </p:nvGrpSpPr>
        <p:grpSpPr>
          <a:xfrm>
            <a:off x="3837055" y="2772957"/>
            <a:ext cx="360000" cy="461665"/>
            <a:chOff x="1005143" y="2271918"/>
            <a:chExt cx="360000" cy="461665"/>
          </a:xfrm>
        </p:grpSpPr>
        <p:sp>
          <p:nvSpPr>
            <p:cNvPr id="39" name="円/楕円 20">
              <a:extLst>
                <a:ext uri="{FF2B5EF4-FFF2-40B4-BE49-F238E27FC236}">
                  <a16:creationId xmlns:a16="http://schemas.microsoft.com/office/drawing/2014/main" id="{6464311A-945D-4254-93FB-3F1969D49652}"/>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D8967F12-7B7E-4C21-AADF-9EEEDBB9C321}"/>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f</a:t>
              </a:r>
              <a:endParaRPr kumimoji="1" lang="ja-JP" altLang="en-US" sz="2400" b="1" dirty="0">
                <a:solidFill>
                  <a:schemeClr val="bg1"/>
                </a:solidFill>
                <a:latin typeface="Meiryo" charset="-128"/>
                <a:ea typeface="Meiryo" charset="-128"/>
                <a:cs typeface="Meiryo" charset="-128"/>
              </a:endParaRPr>
            </a:p>
          </p:txBody>
        </p:sp>
      </p:grpSp>
      <p:pic>
        <p:nvPicPr>
          <p:cNvPr id="35" name="図 34" descr="スマートフォンを使っているマイナちゃんのイラスト"/>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8347595" y="5468250"/>
            <a:ext cx="766916" cy="1368419"/>
          </a:xfrm>
          <a:prstGeom prst="rect">
            <a:avLst/>
          </a:prstGeom>
        </p:spPr>
      </p:pic>
      <p:sp>
        <p:nvSpPr>
          <p:cNvPr id="48" name="テキスト ボックス 47">
            <a:extLst>
              <a:ext uri="{FF2B5EF4-FFF2-40B4-BE49-F238E27FC236}">
                <a16:creationId xmlns:a16="http://schemas.microsoft.com/office/drawing/2014/main" id="{D04EC4EB-8A6C-44C4-A6AD-768F48DA19B4}"/>
              </a:ext>
            </a:extLst>
          </p:cNvPr>
          <p:cNvSpPr txBox="1"/>
          <p:nvPr/>
        </p:nvSpPr>
        <p:spPr>
          <a:xfrm>
            <a:off x="4176034" y="3738228"/>
            <a:ext cx="4769938" cy="923330"/>
          </a:xfrm>
          <a:prstGeom prst="rect">
            <a:avLst/>
          </a:prstGeom>
          <a:noFill/>
        </p:spPr>
        <p:txBody>
          <a:bodyPr wrap="square" rtlCol="0">
            <a:spAutoFit/>
          </a:bodyPr>
          <a:lstStyle/>
          <a:p>
            <a:r>
              <a:rPr lang="ja-JP" altLang="en-US" b="1" u="sng" dirty="0">
                <a:solidFill>
                  <a:srgbClr val="009650"/>
                </a:solidFill>
                <a:latin typeface="Meiryo" charset="-128"/>
                <a:ea typeface="Meiryo" charset="-128"/>
                <a:cs typeface="Meiryo" charset="-128"/>
              </a:rPr>
              <a:t>雇用保険・労災</a:t>
            </a:r>
            <a:r>
              <a:rPr lang="ja-JP" altLang="en-US" b="1" dirty="0">
                <a:solidFill>
                  <a:srgbClr val="009650"/>
                </a:solidFill>
                <a:latin typeface="Meiryo" charset="-128"/>
                <a:ea typeface="Meiryo" charset="-128"/>
                <a:cs typeface="Meiryo" charset="-128"/>
              </a:rPr>
              <a:t>･･･</a:t>
            </a:r>
            <a:endParaRPr lang="en-US" altLang="ja-JP" b="1" dirty="0">
              <a:solidFill>
                <a:srgbClr val="009650"/>
              </a:solidFill>
              <a:latin typeface="Meiryo" charset="-128"/>
              <a:ea typeface="Meiryo" charset="-128"/>
              <a:cs typeface="Meiryo" charset="-128"/>
            </a:endParaRPr>
          </a:p>
          <a:p>
            <a:r>
              <a:rPr lang="ja-JP" altLang="en-US" b="1" dirty="0">
                <a:latin typeface="Meiryo" charset="-128"/>
                <a:ea typeface="Meiryo" charset="-128"/>
                <a:cs typeface="Meiryo" charset="-128"/>
              </a:rPr>
              <a:t>雇用保険や労働災害に関する給付情報などが確認できます。</a:t>
            </a:r>
            <a:endParaRPr lang="en-US" altLang="ja-JP" b="1" dirty="0">
              <a:latin typeface="Meiryo" charset="-128"/>
              <a:ea typeface="Meiryo" charset="-128"/>
              <a:cs typeface="Meiryo" charset="-128"/>
            </a:endParaRPr>
          </a:p>
        </p:txBody>
      </p:sp>
      <p:grpSp>
        <p:nvGrpSpPr>
          <p:cNvPr id="50" name="図形グループ 16">
            <a:extLst>
              <a:ext uri="{FF2B5EF4-FFF2-40B4-BE49-F238E27FC236}">
                <a16:creationId xmlns:a16="http://schemas.microsoft.com/office/drawing/2014/main" id="{F2B6E316-B072-4C77-98B5-C8789AC54E61}"/>
              </a:ext>
            </a:extLst>
          </p:cNvPr>
          <p:cNvGrpSpPr/>
          <p:nvPr/>
        </p:nvGrpSpPr>
        <p:grpSpPr>
          <a:xfrm>
            <a:off x="3837055" y="3911329"/>
            <a:ext cx="360000" cy="461665"/>
            <a:chOff x="1005143" y="2271918"/>
            <a:chExt cx="360000" cy="461665"/>
          </a:xfrm>
        </p:grpSpPr>
        <p:sp>
          <p:nvSpPr>
            <p:cNvPr id="51" name="円/楕円 20">
              <a:extLst>
                <a:ext uri="{FF2B5EF4-FFF2-40B4-BE49-F238E27FC236}">
                  <a16:creationId xmlns:a16="http://schemas.microsoft.com/office/drawing/2014/main" id="{79D6B94C-529A-4C33-8701-1A4D7E60F680}"/>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412B70E-CB8E-4875-96F3-1C37286D2D64}"/>
                </a:ext>
              </a:extLst>
            </p:cNvPr>
            <p:cNvSpPr txBox="1"/>
            <p:nvPr/>
          </p:nvSpPr>
          <p:spPr>
            <a:xfrm>
              <a:off x="1005143"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g</a:t>
              </a:r>
              <a:endParaRPr kumimoji="1" lang="ja-JP" altLang="en-US" sz="2400" b="1" dirty="0">
                <a:solidFill>
                  <a:schemeClr val="bg1"/>
                </a:solidFill>
                <a:latin typeface="Meiryo" charset="-128"/>
                <a:ea typeface="Meiryo" charset="-128"/>
                <a:cs typeface="Meiryo" charset="-128"/>
              </a:endParaRPr>
            </a:p>
          </p:txBody>
        </p:sp>
      </p:grpSp>
      <p:grpSp>
        <p:nvGrpSpPr>
          <p:cNvPr id="4" name="グループ化 3">
            <a:extLst>
              <a:ext uri="{FF2B5EF4-FFF2-40B4-BE49-F238E27FC236}">
                <a16:creationId xmlns:a16="http://schemas.microsoft.com/office/drawing/2014/main" id="{FB6E2CAC-78CA-4908-AC8D-103707D2F9D7}"/>
              </a:ext>
            </a:extLst>
          </p:cNvPr>
          <p:cNvGrpSpPr/>
          <p:nvPr/>
        </p:nvGrpSpPr>
        <p:grpSpPr>
          <a:xfrm>
            <a:off x="180217" y="1812428"/>
            <a:ext cx="3585382" cy="4029470"/>
            <a:chOff x="180217" y="1487659"/>
            <a:chExt cx="3585382" cy="4029470"/>
          </a:xfrm>
        </p:grpSpPr>
        <p:pic>
          <p:nvPicPr>
            <p:cNvPr id="56" name="図 55" descr="会社名 が含まれている画像&#10;&#10;自動的に生成された説明">
              <a:extLst>
                <a:ext uri="{FF2B5EF4-FFF2-40B4-BE49-F238E27FC236}">
                  <a16:creationId xmlns:a16="http://schemas.microsoft.com/office/drawing/2014/main" id="{B5ED2EB8-0CCE-B007-D430-95958A8DF3EE}"/>
                </a:ext>
              </a:extLst>
            </p:cNvPr>
            <p:cNvPicPr>
              <a:picLocks noChangeAspect="1"/>
            </p:cNvPicPr>
            <p:nvPr/>
          </p:nvPicPr>
          <p:blipFill rotWithShape="1">
            <a:blip r:embed="rId7"/>
            <a:srcRect l="-1" t="22276" r="929" b="20415"/>
            <a:stretch/>
          </p:blipFill>
          <p:spPr>
            <a:xfrm>
              <a:off x="412947" y="1487659"/>
              <a:ext cx="3352652" cy="4029470"/>
            </a:xfrm>
            <a:prstGeom prst="rect">
              <a:avLst/>
            </a:prstGeom>
            <a:ln>
              <a:solidFill>
                <a:schemeClr val="tx1"/>
              </a:solidFill>
            </a:ln>
          </p:spPr>
        </p:pic>
        <p:sp>
          <p:nvSpPr>
            <p:cNvPr id="22" name="正方形/長方形 21">
              <a:extLst>
                <a:ext uri="{FF2B5EF4-FFF2-40B4-BE49-F238E27FC236}">
                  <a16:creationId xmlns:a16="http://schemas.microsoft.com/office/drawing/2014/main" id="{7B9DED3E-8037-4882-ACD0-1D01A9045B8C}"/>
                </a:ext>
              </a:extLst>
            </p:cNvPr>
            <p:cNvSpPr/>
            <p:nvPr/>
          </p:nvSpPr>
          <p:spPr>
            <a:xfrm>
              <a:off x="1668585" y="3393103"/>
              <a:ext cx="806530" cy="6750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9" name="図形グループ 16">
              <a:extLst>
                <a:ext uri="{FF2B5EF4-FFF2-40B4-BE49-F238E27FC236}">
                  <a16:creationId xmlns:a16="http://schemas.microsoft.com/office/drawing/2014/main" id="{B3565D4C-89BD-4EE9-93A4-A3C6E02BAC97}"/>
                </a:ext>
              </a:extLst>
            </p:cNvPr>
            <p:cNvGrpSpPr/>
            <p:nvPr/>
          </p:nvGrpSpPr>
          <p:grpSpPr>
            <a:xfrm>
              <a:off x="1375972" y="3548641"/>
              <a:ext cx="360000" cy="461665"/>
              <a:chOff x="1005143" y="2271918"/>
              <a:chExt cx="360000" cy="461665"/>
            </a:xfrm>
          </p:grpSpPr>
          <p:sp>
            <p:nvSpPr>
              <p:cNvPr id="20" name="円/楕円 20">
                <a:extLst>
                  <a:ext uri="{FF2B5EF4-FFF2-40B4-BE49-F238E27FC236}">
                    <a16:creationId xmlns:a16="http://schemas.microsoft.com/office/drawing/2014/main" id="{03DF5ECE-9F02-4369-B599-A24E07B1DAFA}"/>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AC4B243F-4F78-4A72-9403-789D58193524}"/>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e</a:t>
                </a:r>
                <a:endParaRPr kumimoji="1" lang="ja-JP" altLang="en-US" sz="2400" b="1" dirty="0">
                  <a:solidFill>
                    <a:schemeClr val="bg1"/>
                  </a:solidFill>
                  <a:latin typeface="Meiryo" charset="-128"/>
                  <a:ea typeface="Meiryo" charset="-128"/>
                  <a:cs typeface="Meiryo" charset="-128"/>
                </a:endParaRPr>
              </a:p>
            </p:txBody>
          </p:sp>
        </p:grpSp>
        <p:sp>
          <p:nvSpPr>
            <p:cNvPr id="34" name="正方形/長方形 33">
              <a:extLst>
                <a:ext uri="{FF2B5EF4-FFF2-40B4-BE49-F238E27FC236}">
                  <a16:creationId xmlns:a16="http://schemas.microsoft.com/office/drawing/2014/main" id="{A70FAC7D-82D7-44AC-B55E-2039DE190991}"/>
                </a:ext>
              </a:extLst>
            </p:cNvPr>
            <p:cNvSpPr/>
            <p:nvPr/>
          </p:nvSpPr>
          <p:spPr>
            <a:xfrm>
              <a:off x="2846386" y="3380816"/>
              <a:ext cx="806530" cy="6846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0" name="図形グループ 16">
              <a:extLst>
                <a:ext uri="{FF2B5EF4-FFF2-40B4-BE49-F238E27FC236}">
                  <a16:creationId xmlns:a16="http://schemas.microsoft.com/office/drawing/2014/main" id="{DA6415A0-F3C9-48B2-BAA9-B8417F318C1A}"/>
                </a:ext>
              </a:extLst>
            </p:cNvPr>
            <p:cNvGrpSpPr/>
            <p:nvPr/>
          </p:nvGrpSpPr>
          <p:grpSpPr>
            <a:xfrm>
              <a:off x="2559697" y="3580173"/>
              <a:ext cx="360000" cy="461665"/>
              <a:chOff x="1005143" y="2286260"/>
              <a:chExt cx="360000" cy="461665"/>
            </a:xfrm>
          </p:grpSpPr>
          <p:sp>
            <p:nvSpPr>
              <p:cNvPr id="32" name="円/楕円 20">
                <a:extLst>
                  <a:ext uri="{FF2B5EF4-FFF2-40B4-BE49-F238E27FC236}">
                    <a16:creationId xmlns:a16="http://schemas.microsoft.com/office/drawing/2014/main" id="{1230C01A-D5CF-4C93-9251-A9F04952C417}"/>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9CF571F9-A507-4540-8396-CE535E8C683B}"/>
                  </a:ext>
                </a:extLst>
              </p:cNvPr>
              <p:cNvSpPr txBox="1"/>
              <p:nvPr/>
            </p:nvSpPr>
            <p:spPr>
              <a:xfrm>
                <a:off x="1005143" y="2286260"/>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f</a:t>
                </a:r>
                <a:endParaRPr kumimoji="1" lang="ja-JP" altLang="en-US" sz="2400" b="1" dirty="0">
                  <a:solidFill>
                    <a:schemeClr val="bg1"/>
                  </a:solidFill>
                  <a:latin typeface="Meiryo" charset="-128"/>
                  <a:ea typeface="Meiryo" charset="-128"/>
                  <a:cs typeface="Meiryo" charset="-128"/>
                </a:endParaRPr>
              </a:p>
            </p:txBody>
          </p:sp>
        </p:grpSp>
        <p:sp>
          <p:nvSpPr>
            <p:cNvPr id="55" name="正方形/長方形 54">
              <a:extLst>
                <a:ext uri="{FF2B5EF4-FFF2-40B4-BE49-F238E27FC236}">
                  <a16:creationId xmlns:a16="http://schemas.microsoft.com/office/drawing/2014/main" id="{C84A75CA-2867-4C86-9A19-9C0AA0F4F5E4}"/>
                </a:ext>
              </a:extLst>
            </p:cNvPr>
            <p:cNvSpPr/>
            <p:nvPr/>
          </p:nvSpPr>
          <p:spPr>
            <a:xfrm>
              <a:off x="434706" y="4163046"/>
              <a:ext cx="1078197" cy="6846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58" name="図形グループ 16">
              <a:extLst>
                <a:ext uri="{FF2B5EF4-FFF2-40B4-BE49-F238E27FC236}">
                  <a16:creationId xmlns:a16="http://schemas.microsoft.com/office/drawing/2014/main" id="{C2FA013E-B559-4373-853E-3C815BDFECF3}"/>
                </a:ext>
              </a:extLst>
            </p:cNvPr>
            <p:cNvGrpSpPr/>
            <p:nvPr/>
          </p:nvGrpSpPr>
          <p:grpSpPr>
            <a:xfrm>
              <a:off x="180217" y="4142162"/>
              <a:ext cx="360000" cy="461665"/>
              <a:chOff x="1005143" y="2271918"/>
              <a:chExt cx="360000" cy="461665"/>
            </a:xfrm>
          </p:grpSpPr>
          <p:sp>
            <p:nvSpPr>
              <p:cNvPr id="59" name="円/楕円 20">
                <a:extLst>
                  <a:ext uri="{FF2B5EF4-FFF2-40B4-BE49-F238E27FC236}">
                    <a16:creationId xmlns:a16="http://schemas.microsoft.com/office/drawing/2014/main" id="{E7B913C0-9214-4C27-AAB8-8DD41A531E3C}"/>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E27EB734-1AB5-4EEF-BFA4-07181781EA80}"/>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g</a:t>
                </a:r>
                <a:endParaRPr kumimoji="1" lang="ja-JP" altLang="en-US" sz="2400" b="1" dirty="0">
                  <a:solidFill>
                    <a:schemeClr val="bg1"/>
                  </a:solidFill>
                  <a:latin typeface="Meiryo" charset="-128"/>
                  <a:ea typeface="Meiryo" charset="-128"/>
                  <a:cs typeface="Meiryo" charset="-128"/>
                </a:endParaRPr>
              </a:p>
            </p:txBody>
          </p:sp>
        </p:grpSp>
      </p:grpSp>
      <p:sp>
        <p:nvSpPr>
          <p:cNvPr id="6" name="テキスト ボックス 5">
            <a:extLst>
              <a:ext uri="{FF2B5EF4-FFF2-40B4-BE49-F238E27FC236}">
                <a16:creationId xmlns:a16="http://schemas.microsoft.com/office/drawing/2014/main" id="{B30EE052-D5E8-4EEA-A165-2DB01E3AF832}"/>
              </a:ext>
            </a:extLst>
          </p:cNvPr>
          <p:cNvSpPr txBox="1"/>
          <p:nvPr/>
        </p:nvSpPr>
        <p:spPr>
          <a:xfrm>
            <a:off x="4454214" y="4836406"/>
            <a:ext cx="3057247" cy="1323439"/>
          </a:xfrm>
          <a:prstGeom prst="rect">
            <a:avLst/>
          </a:prstGeom>
          <a:noFill/>
        </p:spPr>
        <p:txBody>
          <a:bodyPr wrap="none" rtlCol="0">
            <a:spAutoFit/>
          </a:bodyPr>
          <a:lstStyle/>
          <a:p>
            <a:r>
              <a:rPr kumimoji="1" lang="ja-JP" altLang="en-US" sz="1600" dirty="0">
                <a:latin typeface="メイリオ" panose="020B0604030504040204" pitchFamily="50" charset="-128"/>
                <a:ea typeface="メイリオ" panose="020B0604030504040204" pitchFamily="50" charset="-128"/>
              </a:rPr>
              <a:t>今回の講座では</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①医療費の確認</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②薬の処方履歴の確認</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③税・所得に関する情報の確認</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の３つを詳しく紹介します！</a:t>
            </a:r>
          </a:p>
        </p:txBody>
      </p:sp>
      <p:sp>
        <p:nvSpPr>
          <p:cNvPr id="18" name="テキスト ボックス 17">
            <a:extLst>
              <a:ext uri="{FF2B5EF4-FFF2-40B4-BE49-F238E27FC236}">
                <a16:creationId xmlns:a16="http://schemas.microsoft.com/office/drawing/2014/main" id="{46342509-9E7A-4D38-B310-9D8D51E409C8}"/>
              </a:ext>
            </a:extLst>
          </p:cNvPr>
          <p:cNvSpPr txBox="1"/>
          <p:nvPr/>
        </p:nvSpPr>
        <p:spPr>
          <a:xfrm>
            <a:off x="531261" y="1887183"/>
            <a:ext cx="3121655" cy="276999"/>
          </a:xfrm>
          <a:prstGeom prst="rect">
            <a:avLst/>
          </a:prstGeom>
          <a:solidFill>
            <a:srgbClr val="00B050"/>
          </a:solidFill>
          <a:ln>
            <a:solidFill>
              <a:srgbClr val="00B050"/>
            </a:solidFill>
          </a:ln>
        </p:spPr>
        <p:txBody>
          <a:bodyPr wrap="square" rtlCol="0">
            <a:spAutoFit/>
          </a:bodyPr>
          <a:lstStyle/>
          <a:p>
            <a:r>
              <a:rPr lang="ja-JP" altLang="en-US" sz="1200" dirty="0">
                <a:solidFill>
                  <a:srgbClr val="FFFFFF"/>
                </a:solidFill>
                <a:latin typeface="Meiryo" panose="020B0604030504040204" pitchFamily="50" charset="-128"/>
                <a:ea typeface="Meiryo" panose="020B0604030504040204" pitchFamily="50" charset="-128"/>
              </a:rPr>
              <a:t>マイナポータル「わたしの情報」の画面</a:t>
            </a:r>
            <a:endParaRPr lang="ja-JP" altLang="en-US" sz="1200" i="0" dirty="0">
              <a:solidFill>
                <a:srgbClr val="FFFFFF"/>
              </a:solidFill>
              <a:effectLst/>
              <a:latin typeface="Meiryo" panose="020B0604030504040204" pitchFamily="50" charset="-128"/>
              <a:ea typeface="Meiryo" panose="020B0604030504040204" pitchFamily="50" charset="-128"/>
            </a:endParaRPr>
          </a:p>
        </p:txBody>
      </p:sp>
    </p:spTree>
    <p:extLst>
      <p:ext uri="{BB962C8B-B14F-4D97-AF65-F5344CB8AC3E}">
        <p14:creationId xmlns:p14="http://schemas.microsoft.com/office/powerpoint/2010/main" val="1430487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6C7A120-73ED-CAB6-299F-6665B6ABA46E}"/>
              </a:ext>
            </a:extLst>
          </p:cNvPr>
          <p:cNvGrpSpPr>
            <a:grpSpLocks noChangeAspect="1"/>
          </p:cNvGrpSpPr>
          <p:nvPr/>
        </p:nvGrpSpPr>
        <p:grpSpPr bwMode="auto">
          <a:xfrm>
            <a:off x="342900" y="1122363"/>
            <a:ext cx="8470900" cy="4622800"/>
            <a:chOff x="216" y="707"/>
            <a:chExt cx="5336" cy="2912"/>
          </a:xfrm>
        </p:grpSpPr>
        <p:sp>
          <p:nvSpPr>
            <p:cNvPr id="6" name="AutoShape 3">
              <a:extLst>
                <a:ext uri="{FF2B5EF4-FFF2-40B4-BE49-F238E27FC236}">
                  <a16:creationId xmlns:a16="http://schemas.microsoft.com/office/drawing/2014/main" id="{EDFCE5F6-A874-3C9E-B72A-9B41A33AC72B}"/>
                </a:ext>
              </a:extLst>
            </p:cNvPr>
            <p:cNvSpPr>
              <a:spLocks noChangeAspect="1" noChangeArrowheads="1" noTextEdit="1"/>
            </p:cNvSpPr>
            <p:nvPr/>
          </p:nvSpPr>
          <p:spPr bwMode="auto">
            <a:xfrm>
              <a:off x="216" y="709"/>
              <a:ext cx="5328" cy="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 name="Freeform 5">
              <a:extLst>
                <a:ext uri="{FF2B5EF4-FFF2-40B4-BE49-F238E27FC236}">
                  <a16:creationId xmlns:a16="http://schemas.microsoft.com/office/drawing/2014/main" id="{DDD24537-0740-67A8-3D30-F8A03A841BE1}"/>
                </a:ext>
              </a:extLst>
            </p:cNvPr>
            <p:cNvSpPr>
              <a:spLocks noEditPoints="1"/>
            </p:cNvSpPr>
            <p:nvPr/>
          </p:nvSpPr>
          <p:spPr bwMode="auto">
            <a:xfrm>
              <a:off x="216" y="1345"/>
              <a:ext cx="5336" cy="2274"/>
            </a:xfrm>
            <a:custGeom>
              <a:avLst/>
              <a:gdLst>
                <a:gd name="T0" fmla="*/ 6992 w 8881"/>
                <a:gd name="T1" fmla="*/ 0 h 3780"/>
                <a:gd name="T2" fmla="*/ 6992 w 8881"/>
                <a:gd name="T3" fmla="*/ 0 h 3780"/>
                <a:gd name="T4" fmla="*/ 1889 w 8881"/>
                <a:gd name="T5" fmla="*/ 0 h 3780"/>
                <a:gd name="T6" fmla="*/ 0 w 8881"/>
                <a:gd name="T7" fmla="*/ 1890 h 3780"/>
                <a:gd name="T8" fmla="*/ 1889 w 8881"/>
                <a:gd name="T9" fmla="*/ 3780 h 3780"/>
                <a:gd name="T10" fmla="*/ 6992 w 8881"/>
                <a:gd name="T11" fmla="*/ 3780 h 3780"/>
                <a:gd name="T12" fmla="*/ 8881 w 8881"/>
                <a:gd name="T13" fmla="*/ 1890 h 3780"/>
                <a:gd name="T14" fmla="*/ 6992 w 8881"/>
                <a:gd name="T15" fmla="*/ 0 h 3780"/>
                <a:gd name="T16" fmla="*/ 6992 w 8881"/>
                <a:gd name="T17" fmla="*/ 13 h 3780"/>
                <a:gd name="T18" fmla="*/ 6992 w 8881"/>
                <a:gd name="T19" fmla="*/ 13 h 3780"/>
                <a:gd name="T20" fmla="*/ 8317 w 8881"/>
                <a:gd name="T21" fmla="*/ 565 h 3780"/>
                <a:gd name="T22" fmla="*/ 8868 w 8881"/>
                <a:gd name="T23" fmla="*/ 1890 h 3780"/>
                <a:gd name="T24" fmla="*/ 8317 w 8881"/>
                <a:gd name="T25" fmla="*/ 3215 h 3780"/>
                <a:gd name="T26" fmla="*/ 6992 w 8881"/>
                <a:gd name="T27" fmla="*/ 3766 h 3780"/>
                <a:gd name="T28" fmla="*/ 1889 w 8881"/>
                <a:gd name="T29" fmla="*/ 3766 h 3780"/>
                <a:gd name="T30" fmla="*/ 564 w 8881"/>
                <a:gd name="T31" fmla="*/ 3215 h 3780"/>
                <a:gd name="T32" fmla="*/ 13 w 8881"/>
                <a:gd name="T33" fmla="*/ 1890 h 3780"/>
                <a:gd name="T34" fmla="*/ 564 w 8881"/>
                <a:gd name="T35" fmla="*/ 565 h 3780"/>
                <a:gd name="T36" fmla="*/ 1889 w 8881"/>
                <a:gd name="T37" fmla="*/ 13 h 3780"/>
                <a:gd name="T38" fmla="*/ 6992 w 8881"/>
                <a:gd name="T39" fmla="*/ 13 h 3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881" h="3780">
                  <a:moveTo>
                    <a:pt x="6992" y="0"/>
                  </a:moveTo>
                  <a:lnTo>
                    <a:pt x="6992" y="0"/>
                  </a:lnTo>
                  <a:lnTo>
                    <a:pt x="1889" y="0"/>
                  </a:lnTo>
                  <a:cubicBezTo>
                    <a:pt x="850" y="0"/>
                    <a:pt x="0" y="850"/>
                    <a:pt x="0" y="1890"/>
                  </a:cubicBezTo>
                  <a:cubicBezTo>
                    <a:pt x="0" y="2929"/>
                    <a:pt x="850" y="3780"/>
                    <a:pt x="1889" y="3780"/>
                  </a:cubicBezTo>
                  <a:lnTo>
                    <a:pt x="6992" y="3780"/>
                  </a:lnTo>
                  <a:cubicBezTo>
                    <a:pt x="8031" y="3780"/>
                    <a:pt x="8881" y="2929"/>
                    <a:pt x="8881" y="1890"/>
                  </a:cubicBezTo>
                  <a:cubicBezTo>
                    <a:pt x="8881" y="850"/>
                    <a:pt x="8031" y="0"/>
                    <a:pt x="6992" y="0"/>
                  </a:cubicBezTo>
                  <a:close/>
                  <a:moveTo>
                    <a:pt x="6992" y="13"/>
                  </a:moveTo>
                  <a:lnTo>
                    <a:pt x="6992" y="13"/>
                  </a:lnTo>
                  <a:cubicBezTo>
                    <a:pt x="7491" y="13"/>
                    <a:pt x="7961" y="209"/>
                    <a:pt x="8317" y="565"/>
                  </a:cubicBezTo>
                  <a:cubicBezTo>
                    <a:pt x="8672" y="920"/>
                    <a:pt x="8868" y="1391"/>
                    <a:pt x="8868" y="1890"/>
                  </a:cubicBezTo>
                  <a:cubicBezTo>
                    <a:pt x="8868" y="2389"/>
                    <a:pt x="8672" y="2860"/>
                    <a:pt x="8317" y="3215"/>
                  </a:cubicBezTo>
                  <a:cubicBezTo>
                    <a:pt x="7961" y="3570"/>
                    <a:pt x="7491" y="3766"/>
                    <a:pt x="6992" y="3766"/>
                  </a:cubicBezTo>
                  <a:lnTo>
                    <a:pt x="1889" y="3766"/>
                  </a:lnTo>
                  <a:cubicBezTo>
                    <a:pt x="1390" y="3766"/>
                    <a:pt x="920" y="3570"/>
                    <a:pt x="564" y="3215"/>
                  </a:cubicBezTo>
                  <a:cubicBezTo>
                    <a:pt x="209" y="2860"/>
                    <a:pt x="13" y="2389"/>
                    <a:pt x="13" y="1890"/>
                  </a:cubicBezTo>
                  <a:cubicBezTo>
                    <a:pt x="13" y="1391"/>
                    <a:pt x="209" y="920"/>
                    <a:pt x="564" y="565"/>
                  </a:cubicBezTo>
                  <a:cubicBezTo>
                    <a:pt x="920" y="209"/>
                    <a:pt x="1390" y="13"/>
                    <a:pt x="1889" y="13"/>
                  </a:cubicBezTo>
                  <a:lnTo>
                    <a:pt x="6992" y="13"/>
                  </a:lnTo>
                  <a:close/>
                </a:path>
              </a:pathLst>
            </a:custGeom>
            <a:solidFill>
              <a:srgbClr val="EC1C2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 name="Freeform 6">
              <a:extLst>
                <a:ext uri="{FF2B5EF4-FFF2-40B4-BE49-F238E27FC236}">
                  <a16:creationId xmlns:a16="http://schemas.microsoft.com/office/drawing/2014/main" id="{2EECA3A7-3EBA-43FD-3AC3-8F1C15053F04}"/>
                </a:ext>
              </a:extLst>
            </p:cNvPr>
            <p:cNvSpPr>
              <a:spLocks/>
            </p:cNvSpPr>
            <p:nvPr/>
          </p:nvSpPr>
          <p:spPr bwMode="auto">
            <a:xfrm>
              <a:off x="220" y="1065"/>
              <a:ext cx="1241" cy="1242"/>
            </a:xfrm>
            <a:custGeom>
              <a:avLst/>
              <a:gdLst>
                <a:gd name="T0" fmla="*/ 1033 w 2066"/>
                <a:gd name="T1" fmla="*/ 2066 h 2066"/>
                <a:gd name="T2" fmla="*/ 1033 w 2066"/>
                <a:gd name="T3" fmla="*/ 2066 h 2066"/>
                <a:gd name="T4" fmla="*/ 0 w 2066"/>
                <a:gd name="T5" fmla="*/ 1033 h 2066"/>
                <a:gd name="T6" fmla="*/ 1033 w 2066"/>
                <a:gd name="T7" fmla="*/ 0 h 2066"/>
                <a:gd name="T8" fmla="*/ 2066 w 2066"/>
                <a:gd name="T9" fmla="*/ 1033 h 2066"/>
                <a:gd name="T10" fmla="*/ 1033 w 2066"/>
                <a:gd name="T11" fmla="*/ 2066 h 2066"/>
              </a:gdLst>
              <a:ahLst/>
              <a:cxnLst>
                <a:cxn ang="0">
                  <a:pos x="T0" y="T1"/>
                </a:cxn>
                <a:cxn ang="0">
                  <a:pos x="T2" y="T3"/>
                </a:cxn>
                <a:cxn ang="0">
                  <a:pos x="T4" y="T5"/>
                </a:cxn>
                <a:cxn ang="0">
                  <a:pos x="T6" y="T7"/>
                </a:cxn>
                <a:cxn ang="0">
                  <a:pos x="T8" y="T9"/>
                </a:cxn>
                <a:cxn ang="0">
                  <a:pos x="T10" y="T11"/>
                </a:cxn>
              </a:cxnLst>
              <a:rect l="0" t="0" r="r" b="b"/>
              <a:pathLst>
                <a:path w="2066" h="2066">
                  <a:moveTo>
                    <a:pt x="1033" y="2066"/>
                  </a:moveTo>
                  <a:lnTo>
                    <a:pt x="1033" y="2066"/>
                  </a:lnTo>
                  <a:cubicBezTo>
                    <a:pt x="463" y="2066"/>
                    <a:pt x="0" y="1602"/>
                    <a:pt x="0" y="1033"/>
                  </a:cubicBezTo>
                  <a:cubicBezTo>
                    <a:pt x="0" y="463"/>
                    <a:pt x="463" y="0"/>
                    <a:pt x="1033" y="0"/>
                  </a:cubicBezTo>
                  <a:cubicBezTo>
                    <a:pt x="1602" y="0"/>
                    <a:pt x="2066" y="463"/>
                    <a:pt x="2066" y="1033"/>
                  </a:cubicBezTo>
                  <a:cubicBezTo>
                    <a:pt x="2066" y="1602"/>
                    <a:pt x="1602" y="2066"/>
                    <a:pt x="1033" y="2066"/>
                  </a:cubicBezTo>
                  <a:close/>
                </a:path>
              </a:pathLst>
            </a:custGeom>
            <a:solidFill>
              <a:srgbClr val="FDECA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 name="Freeform 7">
              <a:extLst>
                <a:ext uri="{FF2B5EF4-FFF2-40B4-BE49-F238E27FC236}">
                  <a16:creationId xmlns:a16="http://schemas.microsoft.com/office/drawing/2014/main" id="{DB112C90-8824-2C31-9E79-00B9F7791898}"/>
                </a:ext>
              </a:extLst>
            </p:cNvPr>
            <p:cNvSpPr>
              <a:spLocks noEditPoints="1"/>
            </p:cNvSpPr>
            <p:nvPr/>
          </p:nvSpPr>
          <p:spPr bwMode="auto">
            <a:xfrm>
              <a:off x="216" y="1061"/>
              <a:ext cx="1248" cy="1250"/>
            </a:xfrm>
            <a:custGeom>
              <a:avLst/>
              <a:gdLst>
                <a:gd name="T0" fmla="*/ 1039 w 2078"/>
                <a:gd name="T1" fmla="*/ 0 h 2078"/>
                <a:gd name="T2" fmla="*/ 1039 w 2078"/>
                <a:gd name="T3" fmla="*/ 0 h 2078"/>
                <a:gd name="T4" fmla="*/ 0 w 2078"/>
                <a:gd name="T5" fmla="*/ 1039 h 2078"/>
                <a:gd name="T6" fmla="*/ 1039 w 2078"/>
                <a:gd name="T7" fmla="*/ 2078 h 2078"/>
                <a:gd name="T8" fmla="*/ 2078 w 2078"/>
                <a:gd name="T9" fmla="*/ 1039 h 2078"/>
                <a:gd name="T10" fmla="*/ 1039 w 2078"/>
                <a:gd name="T11" fmla="*/ 0 h 2078"/>
                <a:gd name="T12" fmla="*/ 1039 w 2078"/>
                <a:gd name="T13" fmla="*/ 13 h 2078"/>
                <a:gd name="T14" fmla="*/ 1039 w 2078"/>
                <a:gd name="T15" fmla="*/ 13 h 2078"/>
                <a:gd name="T16" fmla="*/ 2065 w 2078"/>
                <a:gd name="T17" fmla="*/ 1039 h 2078"/>
                <a:gd name="T18" fmla="*/ 1039 w 2078"/>
                <a:gd name="T19" fmla="*/ 2065 h 2078"/>
                <a:gd name="T20" fmla="*/ 13 w 2078"/>
                <a:gd name="T21" fmla="*/ 1039 h 2078"/>
                <a:gd name="T22" fmla="*/ 1039 w 2078"/>
                <a:gd name="T23" fmla="*/ 13 h 2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8" h="2078">
                  <a:moveTo>
                    <a:pt x="1039" y="0"/>
                  </a:moveTo>
                  <a:lnTo>
                    <a:pt x="1039" y="0"/>
                  </a:lnTo>
                  <a:cubicBezTo>
                    <a:pt x="465" y="0"/>
                    <a:pt x="0" y="465"/>
                    <a:pt x="0" y="1039"/>
                  </a:cubicBezTo>
                  <a:cubicBezTo>
                    <a:pt x="0" y="1613"/>
                    <a:pt x="465" y="2078"/>
                    <a:pt x="1039" y="2078"/>
                  </a:cubicBezTo>
                  <a:cubicBezTo>
                    <a:pt x="1613" y="2078"/>
                    <a:pt x="2078" y="1613"/>
                    <a:pt x="2078" y="1039"/>
                  </a:cubicBezTo>
                  <a:cubicBezTo>
                    <a:pt x="2078" y="465"/>
                    <a:pt x="1613" y="0"/>
                    <a:pt x="1039" y="0"/>
                  </a:cubicBezTo>
                  <a:close/>
                  <a:moveTo>
                    <a:pt x="1039" y="13"/>
                  </a:moveTo>
                  <a:lnTo>
                    <a:pt x="1039" y="13"/>
                  </a:lnTo>
                  <a:cubicBezTo>
                    <a:pt x="1605" y="13"/>
                    <a:pt x="2065" y="473"/>
                    <a:pt x="2065" y="1039"/>
                  </a:cubicBezTo>
                  <a:cubicBezTo>
                    <a:pt x="2065" y="1605"/>
                    <a:pt x="1605" y="2065"/>
                    <a:pt x="1039" y="2065"/>
                  </a:cubicBezTo>
                  <a:cubicBezTo>
                    <a:pt x="473" y="2065"/>
                    <a:pt x="13" y="1605"/>
                    <a:pt x="13" y="1039"/>
                  </a:cubicBezTo>
                  <a:cubicBezTo>
                    <a:pt x="13" y="473"/>
                    <a:pt x="473" y="13"/>
                    <a:pt x="1039" y="13"/>
                  </a:cubicBezTo>
                  <a:close/>
                </a:path>
              </a:pathLst>
            </a:custGeom>
            <a:solidFill>
              <a:srgbClr val="EC1C2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 name="Freeform 8">
              <a:extLst>
                <a:ext uri="{FF2B5EF4-FFF2-40B4-BE49-F238E27FC236}">
                  <a16:creationId xmlns:a16="http://schemas.microsoft.com/office/drawing/2014/main" id="{97E02002-9DC8-DBB4-E1D3-C0515797B55D}"/>
                </a:ext>
              </a:extLst>
            </p:cNvPr>
            <p:cNvSpPr>
              <a:spLocks/>
            </p:cNvSpPr>
            <p:nvPr/>
          </p:nvSpPr>
          <p:spPr bwMode="auto">
            <a:xfrm>
              <a:off x="901" y="1860"/>
              <a:ext cx="1241" cy="1243"/>
            </a:xfrm>
            <a:custGeom>
              <a:avLst/>
              <a:gdLst>
                <a:gd name="T0" fmla="*/ 1033 w 2065"/>
                <a:gd name="T1" fmla="*/ 2065 h 2065"/>
                <a:gd name="T2" fmla="*/ 1033 w 2065"/>
                <a:gd name="T3" fmla="*/ 2065 h 2065"/>
                <a:gd name="T4" fmla="*/ 0 w 2065"/>
                <a:gd name="T5" fmla="*/ 1033 h 2065"/>
                <a:gd name="T6" fmla="*/ 1033 w 2065"/>
                <a:gd name="T7" fmla="*/ 0 h 2065"/>
                <a:gd name="T8" fmla="*/ 2065 w 2065"/>
                <a:gd name="T9" fmla="*/ 1033 h 2065"/>
                <a:gd name="T10" fmla="*/ 1033 w 2065"/>
                <a:gd name="T11" fmla="*/ 2065 h 2065"/>
              </a:gdLst>
              <a:ahLst/>
              <a:cxnLst>
                <a:cxn ang="0">
                  <a:pos x="T0" y="T1"/>
                </a:cxn>
                <a:cxn ang="0">
                  <a:pos x="T2" y="T3"/>
                </a:cxn>
                <a:cxn ang="0">
                  <a:pos x="T4" y="T5"/>
                </a:cxn>
                <a:cxn ang="0">
                  <a:pos x="T6" y="T7"/>
                </a:cxn>
                <a:cxn ang="0">
                  <a:pos x="T8" y="T9"/>
                </a:cxn>
                <a:cxn ang="0">
                  <a:pos x="T10" y="T11"/>
                </a:cxn>
              </a:cxnLst>
              <a:rect l="0" t="0" r="r" b="b"/>
              <a:pathLst>
                <a:path w="2065" h="2065">
                  <a:moveTo>
                    <a:pt x="1033" y="2065"/>
                  </a:moveTo>
                  <a:lnTo>
                    <a:pt x="1033" y="2065"/>
                  </a:lnTo>
                  <a:cubicBezTo>
                    <a:pt x="463" y="2065"/>
                    <a:pt x="0" y="1602"/>
                    <a:pt x="0" y="1033"/>
                  </a:cubicBezTo>
                  <a:cubicBezTo>
                    <a:pt x="0" y="463"/>
                    <a:pt x="463" y="0"/>
                    <a:pt x="1033" y="0"/>
                  </a:cubicBezTo>
                  <a:cubicBezTo>
                    <a:pt x="1602" y="0"/>
                    <a:pt x="2065" y="463"/>
                    <a:pt x="2065" y="1033"/>
                  </a:cubicBezTo>
                  <a:cubicBezTo>
                    <a:pt x="2065" y="1602"/>
                    <a:pt x="1602" y="2065"/>
                    <a:pt x="1033" y="2065"/>
                  </a:cubicBezTo>
                  <a:close/>
                </a:path>
              </a:pathLst>
            </a:custGeom>
            <a:solidFill>
              <a:srgbClr val="FDECA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 name="Freeform 9">
              <a:extLst>
                <a:ext uri="{FF2B5EF4-FFF2-40B4-BE49-F238E27FC236}">
                  <a16:creationId xmlns:a16="http://schemas.microsoft.com/office/drawing/2014/main" id="{4597AB94-5745-244E-87B0-A6AC9F32B37E}"/>
                </a:ext>
              </a:extLst>
            </p:cNvPr>
            <p:cNvSpPr>
              <a:spLocks noEditPoints="1"/>
            </p:cNvSpPr>
            <p:nvPr/>
          </p:nvSpPr>
          <p:spPr bwMode="auto">
            <a:xfrm>
              <a:off x="897" y="1856"/>
              <a:ext cx="1249" cy="1251"/>
            </a:xfrm>
            <a:custGeom>
              <a:avLst/>
              <a:gdLst>
                <a:gd name="T0" fmla="*/ 1040 w 2079"/>
                <a:gd name="T1" fmla="*/ 0 h 2079"/>
                <a:gd name="T2" fmla="*/ 1040 w 2079"/>
                <a:gd name="T3" fmla="*/ 0 h 2079"/>
                <a:gd name="T4" fmla="*/ 0 w 2079"/>
                <a:gd name="T5" fmla="*/ 1040 h 2079"/>
                <a:gd name="T6" fmla="*/ 1040 w 2079"/>
                <a:gd name="T7" fmla="*/ 2079 h 2079"/>
                <a:gd name="T8" fmla="*/ 2079 w 2079"/>
                <a:gd name="T9" fmla="*/ 1040 h 2079"/>
                <a:gd name="T10" fmla="*/ 1040 w 2079"/>
                <a:gd name="T11" fmla="*/ 0 h 2079"/>
                <a:gd name="T12" fmla="*/ 1040 w 2079"/>
                <a:gd name="T13" fmla="*/ 14 h 2079"/>
                <a:gd name="T14" fmla="*/ 1040 w 2079"/>
                <a:gd name="T15" fmla="*/ 14 h 2079"/>
                <a:gd name="T16" fmla="*/ 2066 w 2079"/>
                <a:gd name="T17" fmla="*/ 1040 h 2079"/>
                <a:gd name="T18" fmla="*/ 1040 w 2079"/>
                <a:gd name="T19" fmla="*/ 2066 h 2079"/>
                <a:gd name="T20" fmla="*/ 14 w 2079"/>
                <a:gd name="T21" fmla="*/ 1040 h 2079"/>
                <a:gd name="T22" fmla="*/ 1040 w 2079"/>
                <a:gd name="T23" fmla="*/ 14 h 2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9" h="2079">
                  <a:moveTo>
                    <a:pt x="1040" y="0"/>
                  </a:moveTo>
                  <a:lnTo>
                    <a:pt x="1040" y="0"/>
                  </a:lnTo>
                  <a:cubicBezTo>
                    <a:pt x="466" y="0"/>
                    <a:pt x="0" y="466"/>
                    <a:pt x="0" y="1040"/>
                  </a:cubicBezTo>
                  <a:cubicBezTo>
                    <a:pt x="0" y="1614"/>
                    <a:pt x="466" y="2079"/>
                    <a:pt x="1040" y="2079"/>
                  </a:cubicBezTo>
                  <a:cubicBezTo>
                    <a:pt x="1614" y="2079"/>
                    <a:pt x="2079" y="1614"/>
                    <a:pt x="2079" y="1040"/>
                  </a:cubicBezTo>
                  <a:cubicBezTo>
                    <a:pt x="2079" y="466"/>
                    <a:pt x="1614" y="0"/>
                    <a:pt x="1040" y="0"/>
                  </a:cubicBezTo>
                  <a:close/>
                  <a:moveTo>
                    <a:pt x="1040" y="14"/>
                  </a:moveTo>
                  <a:lnTo>
                    <a:pt x="1040" y="14"/>
                  </a:lnTo>
                  <a:cubicBezTo>
                    <a:pt x="1605" y="14"/>
                    <a:pt x="2066" y="474"/>
                    <a:pt x="2066" y="1040"/>
                  </a:cubicBezTo>
                  <a:cubicBezTo>
                    <a:pt x="2066" y="1605"/>
                    <a:pt x="1605" y="2066"/>
                    <a:pt x="1040" y="2066"/>
                  </a:cubicBezTo>
                  <a:cubicBezTo>
                    <a:pt x="474" y="2066"/>
                    <a:pt x="14" y="1605"/>
                    <a:pt x="14" y="1040"/>
                  </a:cubicBezTo>
                  <a:cubicBezTo>
                    <a:pt x="14" y="474"/>
                    <a:pt x="474" y="14"/>
                    <a:pt x="1040" y="14"/>
                  </a:cubicBezTo>
                  <a:close/>
                </a:path>
              </a:pathLst>
            </a:custGeom>
            <a:solidFill>
              <a:srgbClr val="EC1C2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 name="Freeform 10">
              <a:extLst>
                <a:ext uri="{FF2B5EF4-FFF2-40B4-BE49-F238E27FC236}">
                  <a16:creationId xmlns:a16="http://schemas.microsoft.com/office/drawing/2014/main" id="{D62B53F5-7931-5B98-C9F2-694B697B6502}"/>
                </a:ext>
              </a:extLst>
            </p:cNvPr>
            <p:cNvSpPr>
              <a:spLocks/>
            </p:cNvSpPr>
            <p:nvPr/>
          </p:nvSpPr>
          <p:spPr bwMode="auto">
            <a:xfrm>
              <a:off x="1582" y="1065"/>
              <a:ext cx="1241" cy="1242"/>
            </a:xfrm>
            <a:custGeom>
              <a:avLst/>
              <a:gdLst>
                <a:gd name="T0" fmla="*/ 1033 w 2065"/>
                <a:gd name="T1" fmla="*/ 2066 h 2066"/>
                <a:gd name="T2" fmla="*/ 1033 w 2065"/>
                <a:gd name="T3" fmla="*/ 2066 h 2066"/>
                <a:gd name="T4" fmla="*/ 0 w 2065"/>
                <a:gd name="T5" fmla="*/ 1033 h 2066"/>
                <a:gd name="T6" fmla="*/ 1033 w 2065"/>
                <a:gd name="T7" fmla="*/ 0 h 2066"/>
                <a:gd name="T8" fmla="*/ 2065 w 2065"/>
                <a:gd name="T9" fmla="*/ 1033 h 2066"/>
                <a:gd name="T10" fmla="*/ 1033 w 2065"/>
                <a:gd name="T11" fmla="*/ 2066 h 2066"/>
              </a:gdLst>
              <a:ahLst/>
              <a:cxnLst>
                <a:cxn ang="0">
                  <a:pos x="T0" y="T1"/>
                </a:cxn>
                <a:cxn ang="0">
                  <a:pos x="T2" y="T3"/>
                </a:cxn>
                <a:cxn ang="0">
                  <a:pos x="T4" y="T5"/>
                </a:cxn>
                <a:cxn ang="0">
                  <a:pos x="T6" y="T7"/>
                </a:cxn>
                <a:cxn ang="0">
                  <a:pos x="T8" y="T9"/>
                </a:cxn>
                <a:cxn ang="0">
                  <a:pos x="T10" y="T11"/>
                </a:cxn>
              </a:cxnLst>
              <a:rect l="0" t="0" r="r" b="b"/>
              <a:pathLst>
                <a:path w="2065" h="2066">
                  <a:moveTo>
                    <a:pt x="1033" y="2066"/>
                  </a:moveTo>
                  <a:lnTo>
                    <a:pt x="1033" y="2066"/>
                  </a:lnTo>
                  <a:cubicBezTo>
                    <a:pt x="463" y="2066"/>
                    <a:pt x="0" y="1602"/>
                    <a:pt x="0" y="1033"/>
                  </a:cubicBezTo>
                  <a:cubicBezTo>
                    <a:pt x="0" y="463"/>
                    <a:pt x="463" y="0"/>
                    <a:pt x="1033" y="0"/>
                  </a:cubicBezTo>
                  <a:cubicBezTo>
                    <a:pt x="1602" y="0"/>
                    <a:pt x="2065" y="463"/>
                    <a:pt x="2065" y="1033"/>
                  </a:cubicBezTo>
                  <a:cubicBezTo>
                    <a:pt x="2065" y="1602"/>
                    <a:pt x="1602" y="2066"/>
                    <a:pt x="1033" y="2066"/>
                  </a:cubicBezTo>
                  <a:close/>
                </a:path>
              </a:pathLst>
            </a:custGeom>
            <a:solidFill>
              <a:srgbClr val="FDECA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 name="Freeform 11">
              <a:extLst>
                <a:ext uri="{FF2B5EF4-FFF2-40B4-BE49-F238E27FC236}">
                  <a16:creationId xmlns:a16="http://schemas.microsoft.com/office/drawing/2014/main" id="{0B618A9C-1379-EC67-A5A8-B69D749682C1}"/>
                </a:ext>
              </a:extLst>
            </p:cNvPr>
            <p:cNvSpPr>
              <a:spLocks noEditPoints="1"/>
            </p:cNvSpPr>
            <p:nvPr/>
          </p:nvSpPr>
          <p:spPr bwMode="auto">
            <a:xfrm>
              <a:off x="1578" y="1061"/>
              <a:ext cx="1249" cy="1250"/>
            </a:xfrm>
            <a:custGeom>
              <a:avLst/>
              <a:gdLst>
                <a:gd name="T0" fmla="*/ 1040 w 2079"/>
                <a:gd name="T1" fmla="*/ 0 h 2078"/>
                <a:gd name="T2" fmla="*/ 1040 w 2079"/>
                <a:gd name="T3" fmla="*/ 0 h 2078"/>
                <a:gd name="T4" fmla="*/ 0 w 2079"/>
                <a:gd name="T5" fmla="*/ 1039 h 2078"/>
                <a:gd name="T6" fmla="*/ 1040 w 2079"/>
                <a:gd name="T7" fmla="*/ 2078 h 2078"/>
                <a:gd name="T8" fmla="*/ 2079 w 2079"/>
                <a:gd name="T9" fmla="*/ 1039 h 2078"/>
                <a:gd name="T10" fmla="*/ 1040 w 2079"/>
                <a:gd name="T11" fmla="*/ 0 h 2078"/>
                <a:gd name="T12" fmla="*/ 1040 w 2079"/>
                <a:gd name="T13" fmla="*/ 13 h 2078"/>
                <a:gd name="T14" fmla="*/ 1040 w 2079"/>
                <a:gd name="T15" fmla="*/ 13 h 2078"/>
                <a:gd name="T16" fmla="*/ 2066 w 2079"/>
                <a:gd name="T17" fmla="*/ 1039 h 2078"/>
                <a:gd name="T18" fmla="*/ 1040 w 2079"/>
                <a:gd name="T19" fmla="*/ 2065 h 2078"/>
                <a:gd name="T20" fmla="*/ 14 w 2079"/>
                <a:gd name="T21" fmla="*/ 1039 h 2078"/>
                <a:gd name="T22" fmla="*/ 1040 w 2079"/>
                <a:gd name="T23" fmla="*/ 13 h 2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9" h="2078">
                  <a:moveTo>
                    <a:pt x="1040" y="0"/>
                  </a:moveTo>
                  <a:lnTo>
                    <a:pt x="1040" y="0"/>
                  </a:lnTo>
                  <a:cubicBezTo>
                    <a:pt x="466" y="0"/>
                    <a:pt x="0" y="465"/>
                    <a:pt x="0" y="1039"/>
                  </a:cubicBezTo>
                  <a:cubicBezTo>
                    <a:pt x="0" y="1613"/>
                    <a:pt x="466" y="2078"/>
                    <a:pt x="1040" y="2078"/>
                  </a:cubicBezTo>
                  <a:cubicBezTo>
                    <a:pt x="1614" y="2078"/>
                    <a:pt x="2079" y="1613"/>
                    <a:pt x="2079" y="1039"/>
                  </a:cubicBezTo>
                  <a:cubicBezTo>
                    <a:pt x="2079" y="465"/>
                    <a:pt x="1614" y="0"/>
                    <a:pt x="1040" y="0"/>
                  </a:cubicBezTo>
                  <a:close/>
                  <a:moveTo>
                    <a:pt x="1040" y="13"/>
                  </a:moveTo>
                  <a:lnTo>
                    <a:pt x="1040" y="13"/>
                  </a:lnTo>
                  <a:cubicBezTo>
                    <a:pt x="1605" y="13"/>
                    <a:pt x="2066" y="473"/>
                    <a:pt x="2066" y="1039"/>
                  </a:cubicBezTo>
                  <a:cubicBezTo>
                    <a:pt x="2066" y="1605"/>
                    <a:pt x="1605" y="2065"/>
                    <a:pt x="1040" y="2065"/>
                  </a:cubicBezTo>
                  <a:cubicBezTo>
                    <a:pt x="474" y="2065"/>
                    <a:pt x="14" y="1605"/>
                    <a:pt x="14" y="1039"/>
                  </a:cubicBezTo>
                  <a:cubicBezTo>
                    <a:pt x="14" y="473"/>
                    <a:pt x="474" y="13"/>
                    <a:pt x="1040" y="13"/>
                  </a:cubicBezTo>
                  <a:close/>
                </a:path>
              </a:pathLst>
            </a:custGeom>
            <a:solidFill>
              <a:srgbClr val="EC1C2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 name="Freeform 12">
              <a:extLst>
                <a:ext uri="{FF2B5EF4-FFF2-40B4-BE49-F238E27FC236}">
                  <a16:creationId xmlns:a16="http://schemas.microsoft.com/office/drawing/2014/main" id="{113C7554-93FA-ABF6-F163-9483EACE5374}"/>
                </a:ext>
              </a:extLst>
            </p:cNvPr>
            <p:cNvSpPr>
              <a:spLocks/>
            </p:cNvSpPr>
            <p:nvPr/>
          </p:nvSpPr>
          <p:spPr bwMode="auto">
            <a:xfrm>
              <a:off x="2264" y="1860"/>
              <a:ext cx="1240" cy="1243"/>
            </a:xfrm>
            <a:custGeom>
              <a:avLst/>
              <a:gdLst>
                <a:gd name="T0" fmla="*/ 1032 w 2065"/>
                <a:gd name="T1" fmla="*/ 2065 h 2065"/>
                <a:gd name="T2" fmla="*/ 1032 w 2065"/>
                <a:gd name="T3" fmla="*/ 2065 h 2065"/>
                <a:gd name="T4" fmla="*/ 0 w 2065"/>
                <a:gd name="T5" fmla="*/ 1033 h 2065"/>
                <a:gd name="T6" fmla="*/ 1032 w 2065"/>
                <a:gd name="T7" fmla="*/ 0 h 2065"/>
                <a:gd name="T8" fmla="*/ 2065 w 2065"/>
                <a:gd name="T9" fmla="*/ 1033 h 2065"/>
                <a:gd name="T10" fmla="*/ 1032 w 2065"/>
                <a:gd name="T11" fmla="*/ 2065 h 2065"/>
              </a:gdLst>
              <a:ahLst/>
              <a:cxnLst>
                <a:cxn ang="0">
                  <a:pos x="T0" y="T1"/>
                </a:cxn>
                <a:cxn ang="0">
                  <a:pos x="T2" y="T3"/>
                </a:cxn>
                <a:cxn ang="0">
                  <a:pos x="T4" y="T5"/>
                </a:cxn>
                <a:cxn ang="0">
                  <a:pos x="T6" y="T7"/>
                </a:cxn>
                <a:cxn ang="0">
                  <a:pos x="T8" y="T9"/>
                </a:cxn>
                <a:cxn ang="0">
                  <a:pos x="T10" y="T11"/>
                </a:cxn>
              </a:cxnLst>
              <a:rect l="0" t="0" r="r" b="b"/>
              <a:pathLst>
                <a:path w="2065" h="2065">
                  <a:moveTo>
                    <a:pt x="1032" y="2065"/>
                  </a:moveTo>
                  <a:lnTo>
                    <a:pt x="1032" y="2065"/>
                  </a:lnTo>
                  <a:cubicBezTo>
                    <a:pt x="463" y="2065"/>
                    <a:pt x="0" y="1602"/>
                    <a:pt x="0" y="1033"/>
                  </a:cubicBezTo>
                  <a:cubicBezTo>
                    <a:pt x="0" y="463"/>
                    <a:pt x="463" y="0"/>
                    <a:pt x="1032" y="0"/>
                  </a:cubicBezTo>
                  <a:cubicBezTo>
                    <a:pt x="1602" y="0"/>
                    <a:pt x="2065" y="463"/>
                    <a:pt x="2065" y="1033"/>
                  </a:cubicBezTo>
                  <a:cubicBezTo>
                    <a:pt x="2065" y="1602"/>
                    <a:pt x="1602" y="2065"/>
                    <a:pt x="1032" y="2065"/>
                  </a:cubicBezTo>
                  <a:close/>
                </a:path>
              </a:pathLst>
            </a:custGeom>
            <a:solidFill>
              <a:srgbClr val="FDECA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 name="Freeform 13">
              <a:extLst>
                <a:ext uri="{FF2B5EF4-FFF2-40B4-BE49-F238E27FC236}">
                  <a16:creationId xmlns:a16="http://schemas.microsoft.com/office/drawing/2014/main" id="{E99925C3-94F6-267F-B2C3-1B25EFC0C71C}"/>
                </a:ext>
              </a:extLst>
            </p:cNvPr>
            <p:cNvSpPr>
              <a:spLocks noEditPoints="1"/>
            </p:cNvSpPr>
            <p:nvPr/>
          </p:nvSpPr>
          <p:spPr bwMode="auto">
            <a:xfrm>
              <a:off x="2259" y="1856"/>
              <a:ext cx="1249" cy="1251"/>
            </a:xfrm>
            <a:custGeom>
              <a:avLst/>
              <a:gdLst>
                <a:gd name="T0" fmla="*/ 1039 w 2079"/>
                <a:gd name="T1" fmla="*/ 0 h 2079"/>
                <a:gd name="T2" fmla="*/ 1039 w 2079"/>
                <a:gd name="T3" fmla="*/ 0 h 2079"/>
                <a:gd name="T4" fmla="*/ 0 w 2079"/>
                <a:gd name="T5" fmla="*/ 1040 h 2079"/>
                <a:gd name="T6" fmla="*/ 1039 w 2079"/>
                <a:gd name="T7" fmla="*/ 2079 h 2079"/>
                <a:gd name="T8" fmla="*/ 2079 w 2079"/>
                <a:gd name="T9" fmla="*/ 1040 h 2079"/>
                <a:gd name="T10" fmla="*/ 1039 w 2079"/>
                <a:gd name="T11" fmla="*/ 0 h 2079"/>
                <a:gd name="T12" fmla="*/ 1039 w 2079"/>
                <a:gd name="T13" fmla="*/ 14 h 2079"/>
                <a:gd name="T14" fmla="*/ 1039 w 2079"/>
                <a:gd name="T15" fmla="*/ 14 h 2079"/>
                <a:gd name="T16" fmla="*/ 2065 w 2079"/>
                <a:gd name="T17" fmla="*/ 1040 h 2079"/>
                <a:gd name="T18" fmla="*/ 1039 w 2079"/>
                <a:gd name="T19" fmla="*/ 2066 h 2079"/>
                <a:gd name="T20" fmla="*/ 13 w 2079"/>
                <a:gd name="T21" fmla="*/ 1040 h 2079"/>
                <a:gd name="T22" fmla="*/ 1039 w 2079"/>
                <a:gd name="T23" fmla="*/ 14 h 2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9" h="2079">
                  <a:moveTo>
                    <a:pt x="1039" y="0"/>
                  </a:moveTo>
                  <a:lnTo>
                    <a:pt x="1039" y="0"/>
                  </a:lnTo>
                  <a:cubicBezTo>
                    <a:pt x="465" y="0"/>
                    <a:pt x="0" y="466"/>
                    <a:pt x="0" y="1040"/>
                  </a:cubicBezTo>
                  <a:cubicBezTo>
                    <a:pt x="0" y="1614"/>
                    <a:pt x="465" y="2079"/>
                    <a:pt x="1039" y="2079"/>
                  </a:cubicBezTo>
                  <a:cubicBezTo>
                    <a:pt x="1613" y="2079"/>
                    <a:pt x="2079" y="1614"/>
                    <a:pt x="2079" y="1040"/>
                  </a:cubicBezTo>
                  <a:cubicBezTo>
                    <a:pt x="2079" y="466"/>
                    <a:pt x="1613" y="0"/>
                    <a:pt x="1039" y="0"/>
                  </a:cubicBezTo>
                  <a:close/>
                  <a:moveTo>
                    <a:pt x="1039" y="14"/>
                  </a:moveTo>
                  <a:lnTo>
                    <a:pt x="1039" y="14"/>
                  </a:lnTo>
                  <a:cubicBezTo>
                    <a:pt x="1605" y="14"/>
                    <a:pt x="2065" y="474"/>
                    <a:pt x="2065" y="1040"/>
                  </a:cubicBezTo>
                  <a:cubicBezTo>
                    <a:pt x="2065" y="1605"/>
                    <a:pt x="1605" y="2066"/>
                    <a:pt x="1039" y="2066"/>
                  </a:cubicBezTo>
                  <a:cubicBezTo>
                    <a:pt x="474" y="2066"/>
                    <a:pt x="13" y="1605"/>
                    <a:pt x="13" y="1040"/>
                  </a:cubicBezTo>
                  <a:cubicBezTo>
                    <a:pt x="13" y="474"/>
                    <a:pt x="474" y="14"/>
                    <a:pt x="1039" y="14"/>
                  </a:cubicBezTo>
                  <a:close/>
                </a:path>
              </a:pathLst>
            </a:custGeom>
            <a:solidFill>
              <a:srgbClr val="EC1C2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7" name="Freeform 14">
              <a:extLst>
                <a:ext uri="{FF2B5EF4-FFF2-40B4-BE49-F238E27FC236}">
                  <a16:creationId xmlns:a16="http://schemas.microsoft.com/office/drawing/2014/main" id="{40543796-7073-5329-6F12-5FAF58466862}"/>
                </a:ext>
              </a:extLst>
            </p:cNvPr>
            <p:cNvSpPr>
              <a:spLocks/>
            </p:cNvSpPr>
            <p:nvPr/>
          </p:nvSpPr>
          <p:spPr bwMode="auto">
            <a:xfrm>
              <a:off x="2957" y="1077"/>
              <a:ext cx="1216" cy="1218"/>
            </a:xfrm>
            <a:custGeom>
              <a:avLst/>
              <a:gdLst>
                <a:gd name="T0" fmla="*/ 1012 w 2025"/>
                <a:gd name="T1" fmla="*/ 2026 h 2026"/>
                <a:gd name="T2" fmla="*/ 1012 w 2025"/>
                <a:gd name="T3" fmla="*/ 2026 h 2026"/>
                <a:gd name="T4" fmla="*/ 0 w 2025"/>
                <a:gd name="T5" fmla="*/ 1013 h 2026"/>
                <a:gd name="T6" fmla="*/ 1012 w 2025"/>
                <a:gd name="T7" fmla="*/ 0 h 2026"/>
                <a:gd name="T8" fmla="*/ 2025 w 2025"/>
                <a:gd name="T9" fmla="*/ 1013 h 2026"/>
                <a:gd name="T10" fmla="*/ 1012 w 2025"/>
                <a:gd name="T11" fmla="*/ 2026 h 2026"/>
              </a:gdLst>
              <a:ahLst/>
              <a:cxnLst>
                <a:cxn ang="0">
                  <a:pos x="T0" y="T1"/>
                </a:cxn>
                <a:cxn ang="0">
                  <a:pos x="T2" y="T3"/>
                </a:cxn>
                <a:cxn ang="0">
                  <a:pos x="T4" y="T5"/>
                </a:cxn>
                <a:cxn ang="0">
                  <a:pos x="T6" y="T7"/>
                </a:cxn>
                <a:cxn ang="0">
                  <a:pos x="T8" y="T9"/>
                </a:cxn>
                <a:cxn ang="0">
                  <a:pos x="T10" y="T11"/>
                </a:cxn>
              </a:cxnLst>
              <a:rect l="0" t="0" r="r" b="b"/>
              <a:pathLst>
                <a:path w="2025" h="2026">
                  <a:moveTo>
                    <a:pt x="1012" y="2026"/>
                  </a:moveTo>
                  <a:lnTo>
                    <a:pt x="1012" y="2026"/>
                  </a:lnTo>
                  <a:cubicBezTo>
                    <a:pt x="454" y="2026"/>
                    <a:pt x="0" y="1571"/>
                    <a:pt x="0" y="1013"/>
                  </a:cubicBezTo>
                  <a:cubicBezTo>
                    <a:pt x="0" y="455"/>
                    <a:pt x="454" y="0"/>
                    <a:pt x="1012" y="0"/>
                  </a:cubicBezTo>
                  <a:cubicBezTo>
                    <a:pt x="1571" y="0"/>
                    <a:pt x="2025" y="455"/>
                    <a:pt x="2025" y="1013"/>
                  </a:cubicBezTo>
                  <a:cubicBezTo>
                    <a:pt x="2025" y="1571"/>
                    <a:pt x="1571" y="2026"/>
                    <a:pt x="1012" y="2026"/>
                  </a:cubicBezTo>
                  <a:close/>
                </a:path>
              </a:pathLst>
            </a:custGeom>
            <a:solidFill>
              <a:srgbClr val="FDECA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8" name="Freeform 15">
              <a:extLst>
                <a:ext uri="{FF2B5EF4-FFF2-40B4-BE49-F238E27FC236}">
                  <a16:creationId xmlns:a16="http://schemas.microsoft.com/office/drawing/2014/main" id="{FA425625-5210-1A46-57B8-79B5405AA159}"/>
                </a:ext>
              </a:extLst>
            </p:cNvPr>
            <p:cNvSpPr>
              <a:spLocks noEditPoints="1"/>
            </p:cNvSpPr>
            <p:nvPr/>
          </p:nvSpPr>
          <p:spPr bwMode="auto">
            <a:xfrm>
              <a:off x="2941" y="1061"/>
              <a:ext cx="1249" cy="1250"/>
            </a:xfrm>
            <a:custGeom>
              <a:avLst/>
              <a:gdLst>
                <a:gd name="T0" fmla="*/ 1039 w 2079"/>
                <a:gd name="T1" fmla="*/ 0 h 2078"/>
                <a:gd name="T2" fmla="*/ 1039 w 2079"/>
                <a:gd name="T3" fmla="*/ 0 h 2078"/>
                <a:gd name="T4" fmla="*/ 0 w 2079"/>
                <a:gd name="T5" fmla="*/ 1039 h 2078"/>
                <a:gd name="T6" fmla="*/ 1039 w 2079"/>
                <a:gd name="T7" fmla="*/ 2078 h 2078"/>
                <a:gd name="T8" fmla="*/ 2079 w 2079"/>
                <a:gd name="T9" fmla="*/ 1039 h 2078"/>
                <a:gd name="T10" fmla="*/ 1039 w 2079"/>
                <a:gd name="T11" fmla="*/ 0 h 2078"/>
                <a:gd name="T12" fmla="*/ 1039 w 2079"/>
                <a:gd name="T13" fmla="*/ 53 h 2078"/>
                <a:gd name="T14" fmla="*/ 1039 w 2079"/>
                <a:gd name="T15" fmla="*/ 53 h 2078"/>
                <a:gd name="T16" fmla="*/ 2025 w 2079"/>
                <a:gd name="T17" fmla="*/ 1039 h 2078"/>
                <a:gd name="T18" fmla="*/ 1039 w 2079"/>
                <a:gd name="T19" fmla="*/ 2025 h 2078"/>
                <a:gd name="T20" fmla="*/ 53 w 2079"/>
                <a:gd name="T21" fmla="*/ 1039 h 2078"/>
                <a:gd name="T22" fmla="*/ 1039 w 2079"/>
                <a:gd name="T23" fmla="*/ 53 h 2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9" h="2078">
                  <a:moveTo>
                    <a:pt x="1039" y="0"/>
                  </a:moveTo>
                  <a:lnTo>
                    <a:pt x="1039" y="0"/>
                  </a:lnTo>
                  <a:cubicBezTo>
                    <a:pt x="465" y="0"/>
                    <a:pt x="0" y="465"/>
                    <a:pt x="0" y="1039"/>
                  </a:cubicBezTo>
                  <a:cubicBezTo>
                    <a:pt x="0" y="1613"/>
                    <a:pt x="465" y="2078"/>
                    <a:pt x="1039" y="2078"/>
                  </a:cubicBezTo>
                  <a:cubicBezTo>
                    <a:pt x="1613" y="2078"/>
                    <a:pt x="2079" y="1613"/>
                    <a:pt x="2079" y="1039"/>
                  </a:cubicBezTo>
                  <a:cubicBezTo>
                    <a:pt x="2079" y="465"/>
                    <a:pt x="1613" y="0"/>
                    <a:pt x="1039" y="0"/>
                  </a:cubicBezTo>
                  <a:close/>
                  <a:moveTo>
                    <a:pt x="1039" y="53"/>
                  </a:moveTo>
                  <a:lnTo>
                    <a:pt x="1039" y="53"/>
                  </a:lnTo>
                  <a:cubicBezTo>
                    <a:pt x="1583" y="53"/>
                    <a:pt x="2025" y="495"/>
                    <a:pt x="2025" y="1039"/>
                  </a:cubicBezTo>
                  <a:cubicBezTo>
                    <a:pt x="2025" y="1583"/>
                    <a:pt x="1583" y="2025"/>
                    <a:pt x="1039" y="2025"/>
                  </a:cubicBezTo>
                  <a:cubicBezTo>
                    <a:pt x="496" y="2025"/>
                    <a:pt x="53" y="1583"/>
                    <a:pt x="53" y="1039"/>
                  </a:cubicBezTo>
                  <a:cubicBezTo>
                    <a:pt x="53" y="495"/>
                    <a:pt x="496" y="53"/>
                    <a:pt x="1039" y="53"/>
                  </a:cubicBezTo>
                  <a:close/>
                </a:path>
              </a:pathLst>
            </a:custGeom>
            <a:solidFill>
              <a:srgbClr val="EC1C24"/>
            </a:solidFill>
            <a:ln w="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9" name="Freeform 16">
              <a:extLst>
                <a:ext uri="{FF2B5EF4-FFF2-40B4-BE49-F238E27FC236}">
                  <a16:creationId xmlns:a16="http://schemas.microsoft.com/office/drawing/2014/main" id="{E7FE577F-3EA1-168A-705C-5054036B3D41}"/>
                </a:ext>
              </a:extLst>
            </p:cNvPr>
            <p:cNvSpPr>
              <a:spLocks/>
            </p:cNvSpPr>
            <p:nvPr/>
          </p:nvSpPr>
          <p:spPr bwMode="auto">
            <a:xfrm>
              <a:off x="3626" y="1860"/>
              <a:ext cx="1241" cy="1243"/>
            </a:xfrm>
            <a:custGeom>
              <a:avLst/>
              <a:gdLst>
                <a:gd name="T0" fmla="*/ 1033 w 2066"/>
                <a:gd name="T1" fmla="*/ 2065 h 2065"/>
                <a:gd name="T2" fmla="*/ 1033 w 2066"/>
                <a:gd name="T3" fmla="*/ 2065 h 2065"/>
                <a:gd name="T4" fmla="*/ 0 w 2066"/>
                <a:gd name="T5" fmla="*/ 1033 h 2065"/>
                <a:gd name="T6" fmla="*/ 1033 w 2066"/>
                <a:gd name="T7" fmla="*/ 0 h 2065"/>
                <a:gd name="T8" fmla="*/ 2066 w 2066"/>
                <a:gd name="T9" fmla="*/ 1033 h 2065"/>
                <a:gd name="T10" fmla="*/ 1033 w 2066"/>
                <a:gd name="T11" fmla="*/ 2065 h 2065"/>
              </a:gdLst>
              <a:ahLst/>
              <a:cxnLst>
                <a:cxn ang="0">
                  <a:pos x="T0" y="T1"/>
                </a:cxn>
                <a:cxn ang="0">
                  <a:pos x="T2" y="T3"/>
                </a:cxn>
                <a:cxn ang="0">
                  <a:pos x="T4" y="T5"/>
                </a:cxn>
                <a:cxn ang="0">
                  <a:pos x="T6" y="T7"/>
                </a:cxn>
                <a:cxn ang="0">
                  <a:pos x="T8" y="T9"/>
                </a:cxn>
                <a:cxn ang="0">
                  <a:pos x="T10" y="T11"/>
                </a:cxn>
              </a:cxnLst>
              <a:rect l="0" t="0" r="r" b="b"/>
              <a:pathLst>
                <a:path w="2066" h="2065">
                  <a:moveTo>
                    <a:pt x="1033" y="2065"/>
                  </a:moveTo>
                  <a:lnTo>
                    <a:pt x="1033" y="2065"/>
                  </a:lnTo>
                  <a:cubicBezTo>
                    <a:pt x="464" y="2065"/>
                    <a:pt x="0" y="1602"/>
                    <a:pt x="0" y="1033"/>
                  </a:cubicBezTo>
                  <a:cubicBezTo>
                    <a:pt x="0" y="463"/>
                    <a:pt x="464" y="0"/>
                    <a:pt x="1033" y="0"/>
                  </a:cubicBezTo>
                  <a:cubicBezTo>
                    <a:pt x="1603" y="0"/>
                    <a:pt x="2066" y="463"/>
                    <a:pt x="2066" y="1033"/>
                  </a:cubicBezTo>
                  <a:cubicBezTo>
                    <a:pt x="2066" y="1602"/>
                    <a:pt x="1603" y="2065"/>
                    <a:pt x="1033" y="2065"/>
                  </a:cubicBezTo>
                  <a:close/>
                </a:path>
              </a:pathLst>
            </a:custGeom>
            <a:solidFill>
              <a:srgbClr val="FDECA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0" name="Freeform 17">
              <a:extLst>
                <a:ext uri="{FF2B5EF4-FFF2-40B4-BE49-F238E27FC236}">
                  <a16:creationId xmlns:a16="http://schemas.microsoft.com/office/drawing/2014/main" id="{1274B125-66CA-9181-9B6D-200C175791D3}"/>
                </a:ext>
              </a:extLst>
            </p:cNvPr>
            <p:cNvSpPr>
              <a:spLocks noEditPoints="1"/>
            </p:cNvSpPr>
            <p:nvPr/>
          </p:nvSpPr>
          <p:spPr bwMode="auto">
            <a:xfrm>
              <a:off x="3622" y="1856"/>
              <a:ext cx="1249" cy="1251"/>
            </a:xfrm>
            <a:custGeom>
              <a:avLst/>
              <a:gdLst>
                <a:gd name="T0" fmla="*/ 1039 w 2079"/>
                <a:gd name="T1" fmla="*/ 0 h 2079"/>
                <a:gd name="T2" fmla="*/ 1039 w 2079"/>
                <a:gd name="T3" fmla="*/ 0 h 2079"/>
                <a:gd name="T4" fmla="*/ 0 w 2079"/>
                <a:gd name="T5" fmla="*/ 1040 h 2079"/>
                <a:gd name="T6" fmla="*/ 1039 w 2079"/>
                <a:gd name="T7" fmla="*/ 2079 h 2079"/>
                <a:gd name="T8" fmla="*/ 2079 w 2079"/>
                <a:gd name="T9" fmla="*/ 1040 h 2079"/>
                <a:gd name="T10" fmla="*/ 1039 w 2079"/>
                <a:gd name="T11" fmla="*/ 0 h 2079"/>
                <a:gd name="T12" fmla="*/ 1039 w 2079"/>
                <a:gd name="T13" fmla="*/ 14 h 2079"/>
                <a:gd name="T14" fmla="*/ 1039 w 2079"/>
                <a:gd name="T15" fmla="*/ 14 h 2079"/>
                <a:gd name="T16" fmla="*/ 2065 w 2079"/>
                <a:gd name="T17" fmla="*/ 1040 h 2079"/>
                <a:gd name="T18" fmla="*/ 1039 w 2079"/>
                <a:gd name="T19" fmla="*/ 2066 h 2079"/>
                <a:gd name="T20" fmla="*/ 13 w 2079"/>
                <a:gd name="T21" fmla="*/ 1040 h 2079"/>
                <a:gd name="T22" fmla="*/ 1039 w 2079"/>
                <a:gd name="T23" fmla="*/ 14 h 2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9" h="2079">
                  <a:moveTo>
                    <a:pt x="1039" y="0"/>
                  </a:moveTo>
                  <a:lnTo>
                    <a:pt x="1039" y="0"/>
                  </a:lnTo>
                  <a:cubicBezTo>
                    <a:pt x="465" y="0"/>
                    <a:pt x="0" y="466"/>
                    <a:pt x="0" y="1040"/>
                  </a:cubicBezTo>
                  <a:cubicBezTo>
                    <a:pt x="0" y="1614"/>
                    <a:pt x="465" y="2079"/>
                    <a:pt x="1039" y="2079"/>
                  </a:cubicBezTo>
                  <a:cubicBezTo>
                    <a:pt x="1613" y="2079"/>
                    <a:pt x="2079" y="1614"/>
                    <a:pt x="2079" y="1040"/>
                  </a:cubicBezTo>
                  <a:cubicBezTo>
                    <a:pt x="2079" y="466"/>
                    <a:pt x="1613" y="0"/>
                    <a:pt x="1039" y="0"/>
                  </a:cubicBezTo>
                  <a:close/>
                  <a:moveTo>
                    <a:pt x="1039" y="14"/>
                  </a:moveTo>
                  <a:lnTo>
                    <a:pt x="1039" y="14"/>
                  </a:lnTo>
                  <a:cubicBezTo>
                    <a:pt x="1605" y="14"/>
                    <a:pt x="2065" y="474"/>
                    <a:pt x="2065" y="1040"/>
                  </a:cubicBezTo>
                  <a:cubicBezTo>
                    <a:pt x="2065" y="1605"/>
                    <a:pt x="1605" y="2066"/>
                    <a:pt x="1039" y="2066"/>
                  </a:cubicBezTo>
                  <a:cubicBezTo>
                    <a:pt x="473" y="2066"/>
                    <a:pt x="13" y="1605"/>
                    <a:pt x="13" y="1040"/>
                  </a:cubicBezTo>
                  <a:cubicBezTo>
                    <a:pt x="13" y="474"/>
                    <a:pt x="473" y="14"/>
                    <a:pt x="1039" y="14"/>
                  </a:cubicBezTo>
                  <a:close/>
                </a:path>
              </a:pathLst>
            </a:custGeom>
            <a:solidFill>
              <a:srgbClr val="EC1C2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1" name="Freeform 18">
              <a:extLst>
                <a:ext uri="{FF2B5EF4-FFF2-40B4-BE49-F238E27FC236}">
                  <a16:creationId xmlns:a16="http://schemas.microsoft.com/office/drawing/2014/main" id="{EFFEE817-525B-9D11-EB58-8247AABF5D5D}"/>
                </a:ext>
              </a:extLst>
            </p:cNvPr>
            <p:cNvSpPr>
              <a:spLocks/>
            </p:cNvSpPr>
            <p:nvPr/>
          </p:nvSpPr>
          <p:spPr bwMode="auto">
            <a:xfrm>
              <a:off x="4307" y="1065"/>
              <a:ext cx="1241" cy="1242"/>
            </a:xfrm>
            <a:custGeom>
              <a:avLst/>
              <a:gdLst>
                <a:gd name="T0" fmla="*/ 1033 w 2066"/>
                <a:gd name="T1" fmla="*/ 2066 h 2066"/>
                <a:gd name="T2" fmla="*/ 1033 w 2066"/>
                <a:gd name="T3" fmla="*/ 2066 h 2066"/>
                <a:gd name="T4" fmla="*/ 0 w 2066"/>
                <a:gd name="T5" fmla="*/ 1033 h 2066"/>
                <a:gd name="T6" fmla="*/ 1033 w 2066"/>
                <a:gd name="T7" fmla="*/ 0 h 2066"/>
                <a:gd name="T8" fmla="*/ 2066 w 2066"/>
                <a:gd name="T9" fmla="*/ 1033 h 2066"/>
                <a:gd name="T10" fmla="*/ 1033 w 2066"/>
                <a:gd name="T11" fmla="*/ 2066 h 2066"/>
              </a:gdLst>
              <a:ahLst/>
              <a:cxnLst>
                <a:cxn ang="0">
                  <a:pos x="T0" y="T1"/>
                </a:cxn>
                <a:cxn ang="0">
                  <a:pos x="T2" y="T3"/>
                </a:cxn>
                <a:cxn ang="0">
                  <a:pos x="T4" y="T5"/>
                </a:cxn>
                <a:cxn ang="0">
                  <a:pos x="T6" y="T7"/>
                </a:cxn>
                <a:cxn ang="0">
                  <a:pos x="T8" y="T9"/>
                </a:cxn>
                <a:cxn ang="0">
                  <a:pos x="T10" y="T11"/>
                </a:cxn>
              </a:cxnLst>
              <a:rect l="0" t="0" r="r" b="b"/>
              <a:pathLst>
                <a:path w="2066" h="2066">
                  <a:moveTo>
                    <a:pt x="1033" y="2066"/>
                  </a:moveTo>
                  <a:lnTo>
                    <a:pt x="1033" y="2066"/>
                  </a:lnTo>
                  <a:cubicBezTo>
                    <a:pt x="464" y="2066"/>
                    <a:pt x="0" y="1602"/>
                    <a:pt x="0" y="1033"/>
                  </a:cubicBezTo>
                  <a:cubicBezTo>
                    <a:pt x="0" y="463"/>
                    <a:pt x="464" y="0"/>
                    <a:pt x="1033" y="0"/>
                  </a:cubicBezTo>
                  <a:cubicBezTo>
                    <a:pt x="1602" y="0"/>
                    <a:pt x="2066" y="463"/>
                    <a:pt x="2066" y="1033"/>
                  </a:cubicBezTo>
                  <a:cubicBezTo>
                    <a:pt x="2066" y="1602"/>
                    <a:pt x="1602" y="2066"/>
                    <a:pt x="1033" y="2066"/>
                  </a:cubicBezTo>
                  <a:close/>
                </a:path>
              </a:pathLst>
            </a:custGeom>
            <a:solidFill>
              <a:srgbClr val="FDECA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 name="Freeform 19">
              <a:extLst>
                <a:ext uri="{FF2B5EF4-FFF2-40B4-BE49-F238E27FC236}">
                  <a16:creationId xmlns:a16="http://schemas.microsoft.com/office/drawing/2014/main" id="{750C9AC3-C2B1-734E-1C31-0922CB5C192A}"/>
                </a:ext>
              </a:extLst>
            </p:cNvPr>
            <p:cNvSpPr>
              <a:spLocks noEditPoints="1"/>
            </p:cNvSpPr>
            <p:nvPr/>
          </p:nvSpPr>
          <p:spPr bwMode="auto">
            <a:xfrm>
              <a:off x="4303" y="1061"/>
              <a:ext cx="1249" cy="1250"/>
            </a:xfrm>
            <a:custGeom>
              <a:avLst/>
              <a:gdLst>
                <a:gd name="T0" fmla="*/ 1039 w 2078"/>
                <a:gd name="T1" fmla="*/ 0 h 2078"/>
                <a:gd name="T2" fmla="*/ 1039 w 2078"/>
                <a:gd name="T3" fmla="*/ 0 h 2078"/>
                <a:gd name="T4" fmla="*/ 0 w 2078"/>
                <a:gd name="T5" fmla="*/ 1039 h 2078"/>
                <a:gd name="T6" fmla="*/ 1039 w 2078"/>
                <a:gd name="T7" fmla="*/ 2078 h 2078"/>
                <a:gd name="T8" fmla="*/ 2078 w 2078"/>
                <a:gd name="T9" fmla="*/ 1039 h 2078"/>
                <a:gd name="T10" fmla="*/ 1039 w 2078"/>
                <a:gd name="T11" fmla="*/ 0 h 2078"/>
                <a:gd name="T12" fmla="*/ 1039 w 2078"/>
                <a:gd name="T13" fmla="*/ 13 h 2078"/>
                <a:gd name="T14" fmla="*/ 1039 w 2078"/>
                <a:gd name="T15" fmla="*/ 13 h 2078"/>
                <a:gd name="T16" fmla="*/ 2065 w 2078"/>
                <a:gd name="T17" fmla="*/ 1039 h 2078"/>
                <a:gd name="T18" fmla="*/ 1039 w 2078"/>
                <a:gd name="T19" fmla="*/ 2065 h 2078"/>
                <a:gd name="T20" fmla="*/ 13 w 2078"/>
                <a:gd name="T21" fmla="*/ 1039 h 2078"/>
                <a:gd name="T22" fmla="*/ 1039 w 2078"/>
                <a:gd name="T23" fmla="*/ 13 h 2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8" h="2078">
                  <a:moveTo>
                    <a:pt x="1039" y="0"/>
                  </a:moveTo>
                  <a:lnTo>
                    <a:pt x="1039" y="0"/>
                  </a:lnTo>
                  <a:cubicBezTo>
                    <a:pt x="465" y="0"/>
                    <a:pt x="0" y="465"/>
                    <a:pt x="0" y="1039"/>
                  </a:cubicBezTo>
                  <a:cubicBezTo>
                    <a:pt x="0" y="1613"/>
                    <a:pt x="465" y="2078"/>
                    <a:pt x="1039" y="2078"/>
                  </a:cubicBezTo>
                  <a:cubicBezTo>
                    <a:pt x="1613" y="2078"/>
                    <a:pt x="2078" y="1613"/>
                    <a:pt x="2078" y="1039"/>
                  </a:cubicBezTo>
                  <a:cubicBezTo>
                    <a:pt x="2078" y="465"/>
                    <a:pt x="1613" y="0"/>
                    <a:pt x="1039" y="0"/>
                  </a:cubicBezTo>
                  <a:close/>
                  <a:moveTo>
                    <a:pt x="1039" y="13"/>
                  </a:moveTo>
                  <a:lnTo>
                    <a:pt x="1039" y="13"/>
                  </a:lnTo>
                  <a:cubicBezTo>
                    <a:pt x="1605" y="13"/>
                    <a:pt x="2065" y="473"/>
                    <a:pt x="2065" y="1039"/>
                  </a:cubicBezTo>
                  <a:cubicBezTo>
                    <a:pt x="2065" y="1605"/>
                    <a:pt x="1605" y="2065"/>
                    <a:pt x="1039" y="2065"/>
                  </a:cubicBezTo>
                  <a:cubicBezTo>
                    <a:pt x="473" y="2065"/>
                    <a:pt x="13" y="1605"/>
                    <a:pt x="13" y="1039"/>
                  </a:cubicBezTo>
                  <a:cubicBezTo>
                    <a:pt x="13" y="473"/>
                    <a:pt x="473" y="13"/>
                    <a:pt x="1039" y="13"/>
                  </a:cubicBezTo>
                  <a:close/>
                </a:path>
              </a:pathLst>
            </a:custGeom>
            <a:solidFill>
              <a:srgbClr val="EC1C2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 name="Freeform 20">
              <a:extLst>
                <a:ext uri="{FF2B5EF4-FFF2-40B4-BE49-F238E27FC236}">
                  <a16:creationId xmlns:a16="http://schemas.microsoft.com/office/drawing/2014/main" id="{E412DECC-893A-A85C-8377-74190A6E62E7}"/>
                </a:ext>
              </a:extLst>
            </p:cNvPr>
            <p:cNvSpPr>
              <a:spLocks/>
            </p:cNvSpPr>
            <p:nvPr/>
          </p:nvSpPr>
          <p:spPr bwMode="auto">
            <a:xfrm>
              <a:off x="3553" y="742"/>
              <a:ext cx="23" cy="591"/>
            </a:xfrm>
            <a:custGeom>
              <a:avLst/>
              <a:gdLst>
                <a:gd name="T0" fmla="*/ 38 w 38"/>
                <a:gd name="T1" fmla="*/ 983 h 983"/>
                <a:gd name="T2" fmla="*/ 38 w 38"/>
                <a:gd name="T3" fmla="*/ 983 h 983"/>
                <a:gd name="T4" fmla="*/ 0 w 38"/>
                <a:gd name="T5" fmla="*/ 983 h 983"/>
                <a:gd name="T6" fmla="*/ 0 w 38"/>
                <a:gd name="T7" fmla="*/ 0 h 983"/>
                <a:gd name="T8" fmla="*/ 38 w 38"/>
                <a:gd name="T9" fmla="*/ 0 h 983"/>
                <a:gd name="T10" fmla="*/ 38 w 38"/>
                <a:gd name="T11" fmla="*/ 983 h 983"/>
              </a:gdLst>
              <a:ahLst/>
              <a:cxnLst>
                <a:cxn ang="0">
                  <a:pos x="T0" y="T1"/>
                </a:cxn>
                <a:cxn ang="0">
                  <a:pos x="T2" y="T3"/>
                </a:cxn>
                <a:cxn ang="0">
                  <a:pos x="T4" y="T5"/>
                </a:cxn>
                <a:cxn ang="0">
                  <a:pos x="T6" y="T7"/>
                </a:cxn>
                <a:cxn ang="0">
                  <a:pos x="T8" y="T9"/>
                </a:cxn>
                <a:cxn ang="0">
                  <a:pos x="T10" y="T11"/>
                </a:cxn>
              </a:cxnLst>
              <a:rect l="0" t="0" r="r" b="b"/>
              <a:pathLst>
                <a:path w="38" h="983">
                  <a:moveTo>
                    <a:pt x="38" y="983"/>
                  </a:moveTo>
                  <a:lnTo>
                    <a:pt x="38" y="983"/>
                  </a:lnTo>
                  <a:lnTo>
                    <a:pt x="0" y="983"/>
                  </a:lnTo>
                  <a:lnTo>
                    <a:pt x="0" y="0"/>
                  </a:lnTo>
                  <a:lnTo>
                    <a:pt x="38" y="0"/>
                  </a:lnTo>
                  <a:lnTo>
                    <a:pt x="38" y="983"/>
                  </a:lnTo>
                  <a:close/>
                </a:path>
              </a:pathLst>
            </a:custGeom>
            <a:solidFill>
              <a:srgbClr val="8A3EA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4" name="Freeform 21">
              <a:extLst>
                <a:ext uri="{FF2B5EF4-FFF2-40B4-BE49-F238E27FC236}">
                  <a16:creationId xmlns:a16="http://schemas.microsoft.com/office/drawing/2014/main" id="{033DFBD1-6B1D-7E4E-CE38-F2F7247CE080}"/>
                </a:ext>
              </a:extLst>
            </p:cNvPr>
            <p:cNvSpPr>
              <a:spLocks/>
            </p:cNvSpPr>
            <p:nvPr/>
          </p:nvSpPr>
          <p:spPr bwMode="auto">
            <a:xfrm>
              <a:off x="3552" y="707"/>
              <a:ext cx="27" cy="26"/>
            </a:xfrm>
            <a:custGeom>
              <a:avLst/>
              <a:gdLst>
                <a:gd name="T0" fmla="*/ 45 w 45"/>
                <a:gd name="T1" fmla="*/ 22 h 44"/>
                <a:gd name="T2" fmla="*/ 45 w 45"/>
                <a:gd name="T3" fmla="*/ 22 h 44"/>
                <a:gd name="T4" fmla="*/ 22 w 45"/>
                <a:gd name="T5" fmla="*/ 44 h 44"/>
                <a:gd name="T6" fmla="*/ 0 w 45"/>
                <a:gd name="T7" fmla="*/ 22 h 44"/>
                <a:gd name="T8" fmla="*/ 22 w 45"/>
                <a:gd name="T9" fmla="*/ 0 h 44"/>
                <a:gd name="T10" fmla="*/ 45 w 45"/>
                <a:gd name="T11" fmla="*/ 22 h 44"/>
              </a:gdLst>
              <a:ahLst/>
              <a:cxnLst>
                <a:cxn ang="0">
                  <a:pos x="T0" y="T1"/>
                </a:cxn>
                <a:cxn ang="0">
                  <a:pos x="T2" y="T3"/>
                </a:cxn>
                <a:cxn ang="0">
                  <a:pos x="T4" y="T5"/>
                </a:cxn>
                <a:cxn ang="0">
                  <a:pos x="T6" y="T7"/>
                </a:cxn>
                <a:cxn ang="0">
                  <a:pos x="T8" y="T9"/>
                </a:cxn>
                <a:cxn ang="0">
                  <a:pos x="T10" y="T11"/>
                </a:cxn>
              </a:cxnLst>
              <a:rect l="0" t="0" r="r" b="b"/>
              <a:pathLst>
                <a:path w="45" h="44">
                  <a:moveTo>
                    <a:pt x="45" y="22"/>
                  </a:moveTo>
                  <a:lnTo>
                    <a:pt x="45" y="22"/>
                  </a:lnTo>
                  <a:cubicBezTo>
                    <a:pt x="45" y="34"/>
                    <a:pt x="35" y="44"/>
                    <a:pt x="22" y="44"/>
                  </a:cubicBezTo>
                  <a:cubicBezTo>
                    <a:pt x="10" y="44"/>
                    <a:pt x="0" y="34"/>
                    <a:pt x="0" y="22"/>
                  </a:cubicBezTo>
                  <a:cubicBezTo>
                    <a:pt x="0" y="9"/>
                    <a:pt x="10" y="0"/>
                    <a:pt x="22" y="0"/>
                  </a:cubicBezTo>
                  <a:cubicBezTo>
                    <a:pt x="35" y="0"/>
                    <a:pt x="45" y="9"/>
                    <a:pt x="45" y="22"/>
                  </a:cubicBezTo>
                  <a:close/>
                </a:path>
              </a:pathLst>
            </a:custGeom>
            <a:solidFill>
              <a:srgbClr val="8A3EA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5" name="Freeform 22">
              <a:extLst>
                <a:ext uri="{FF2B5EF4-FFF2-40B4-BE49-F238E27FC236}">
                  <a16:creationId xmlns:a16="http://schemas.microsoft.com/office/drawing/2014/main" id="{F045EA69-DB26-2333-E9DB-2D5443392360}"/>
                </a:ext>
              </a:extLst>
            </p:cNvPr>
            <p:cNvSpPr>
              <a:spLocks/>
            </p:cNvSpPr>
            <p:nvPr/>
          </p:nvSpPr>
          <p:spPr bwMode="auto">
            <a:xfrm>
              <a:off x="3758" y="799"/>
              <a:ext cx="340" cy="273"/>
            </a:xfrm>
            <a:custGeom>
              <a:avLst/>
              <a:gdLst>
                <a:gd name="T0" fmla="*/ 453 w 566"/>
                <a:gd name="T1" fmla="*/ 227 h 453"/>
                <a:gd name="T2" fmla="*/ 453 w 566"/>
                <a:gd name="T3" fmla="*/ 227 h 453"/>
                <a:gd name="T4" fmla="*/ 566 w 566"/>
                <a:gd name="T5" fmla="*/ 453 h 453"/>
                <a:gd name="T6" fmla="*/ 0 w 566"/>
                <a:gd name="T7" fmla="*/ 453 h 453"/>
                <a:gd name="T8" fmla="*/ 0 w 566"/>
                <a:gd name="T9" fmla="*/ 0 h 453"/>
                <a:gd name="T10" fmla="*/ 566 w 566"/>
                <a:gd name="T11" fmla="*/ 0 h 453"/>
                <a:gd name="T12" fmla="*/ 453 w 566"/>
                <a:gd name="T13" fmla="*/ 227 h 453"/>
              </a:gdLst>
              <a:ahLst/>
              <a:cxnLst>
                <a:cxn ang="0">
                  <a:pos x="T0" y="T1"/>
                </a:cxn>
                <a:cxn ang="0">
                  <a:pos x="T2" y="T3"/>
                </a:cxn>
                <a:cxn ang="0">
                  <a:pos x="T4" y="T5"/>
                </a:cxn>
                <a:cxn ang="0">
                  <a:pos x="T6" y="T7"/>
                </a:cxn>
                <a:cxn ang="0">
                  <a:pos x="T8" y="T9"/>
                </a:cxn>
                <a:cxn ang="0">
                  <a:pos x="T10" y="T11"/>
                </a:cxn>
                <a:cxn ang="0">
                  <a:pos x="T12" y="T13"/>
                </a:cxn>
              </a:cxnLst>
              <a:rect l="0" t="0" r="r" b="b"/>
              <a:pathLst>
                <a:path w="566" h="453">
                  <a:moveTo>
                    <a:pt x="453" y="227"/>
                  </a:moveTo>
                  <a:lnTo>
                    <a:pt x="453" y="227"/>
                  </a:lnTo>
                  <a:lnTo>
                    <a:pt x="566" y="453"/>
                  </a:lnTo>
                  <a:lnTo>
                    <a:pt x="0" y="453"/>
                  </a:lnTo>
                  <a:lnTo>
                    <a:pt x="0" y="0"/>
                  </a:lnTo>
                  <a:lnTo>
                    <a:pt x="566" y="0"/>
                  </a:lnTo>
                  <a:lnTo>
                    <a:pt x="453" y="227"/>
                  </a:lnTo>
                  <a:close/>
                </a:path>
              </a:pathLst>
            </a:custGeom>
            <a:solidFill>
              <a:srgbClr val="F5861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6" name="Freeform 23">
              <a:extLst>
                <a:ext uri="{FF2B5EF4-FFF2-40B4-BE49-F238E27FC236}">
                  <a16:creationId xmlns:a16="http://schemas.microsoft.com/office/drawing/2014/main" id="{C582D0C0-A4D7-3C8F-8E0A-1867C40931D5}"/>
                </a:ext>
              </a:extLst>
            </p:cNvPr>
            <p:cNvSpPr>
              <a:spLocks/>
            </p:cNvSpPr>
            <p:nvPr/>
          </p:nvSpPr>
          <p:spPr bwMode="auto">
            <a:xfrm>
              <a:off x="3553" y="742"/>
              <a:ext cx="341" cy="273"/>
            </a:xfrm>
            <a:custGeom>
              <a:avLst/>
              <a:gdLst>
                <a:gd name="T0" fmla="*/ 567 w 567"/>
                <a:gd name="T1" fmla="*/ 454 h 454"/>
                <a:gd name="T2" fmla="*/ 567 w 567"/>
                <a:gd name="T3" fmla="*/ 454 h 454"/>
                <a:gd name="T4" fmla="*/ 0 w 567"/>
                <a:gd name="T5" fmla="*/ 454 h 454"/>
                <a:gd name="T6" fmla="*/ 0 w 567"/>
                <a:gd name="T7" fmla="*/ 0 h 454"/>
                <a:gd name="T8" fmla="*/ 567 w 567"/>
                <a:gd name="T9" fmla="*/ 0 h 454"/>
                <a:gd name="T10" fmla="*/ 567 w 567"/>
                <a:gd name="T11" fmla="*/ 454 h 454"/>
              </a:gdLst>
              <a:ahLst/>
              <a:cxnLst>
                <a:cxn ang="0">
                  <a:pos x="T0" y="T1"/>
                </a:cxn>
                <a:cxn ang="0">
                  <a:pos x="T2" y="T3"/>
                </a:cxn>
                <a:cxn ang="0">
                  <a:pos x="T4" y="T5"/>
                </a:cxn>
                <a:cxn ang="0">
                  <a:pos x="T6" y="T7"/>
                </a:cxn>
                <a:cxn ang="0">
                  <a:pos x="T8" y="T9"/>
                </a:cxn>
                <a:cxn ang="0">
                  <a:pos x="T10" y="T11"/>
                </a:cxn>
              </a:cxnLst>
              <a:rect l="0" t="0" r="r" b="b"/>
              <a:pathLst>
                <a:path w="567" h="454">
                  <a:moveTo>
                    <a:pt x="567" y="454"/>
                  </a:moveTo>
                  <a:lnTo>
                    <a:pt x="567" y="454"/>
                  </a:lnTo>
                  <a:lnTo>
                    <a:pt x="0" y="454"/>
                  </a:lnTo>
                  <a:lnTo>
                    <a:pt x="0" y="0"/>
                  </a:lnTo>
                  <a:lnTo>
                    <a:pt x="567" y="0"/>
                  </a:lnTo>
                  <a:lnTo>
                    <a:pt x="567" y="454"/>
                  </a:lnTo>
                  <a:close/>
                </a:path>
              </a:pathLst>
            </a:custGeom>
            <a:solidFill>
              <a:srgbClr val="F5861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27" name="Freeform 24">
              <a:extLst>
                <a:ext uri="{FF2B5EF4-FFF2-40B4-BE49-F238E27FC236}">
                  <a16:creationId xmlns:a16="http://schemas.microsoft.com/office/drawing/2014/main" id="{A52F20D3-5C7F-35BA-8AA9-9381E053D8AA}"/>
                </a:ext>
              </a:extLst>
            </p:cNvPr>
            <p:cNvSpPr>
              <a:spLocks/>
            </p:cNvSpPr>
            <p:nvPr/>
          </p:nvSpPr>
          <p:spPr bwMode="auto">
            <a:xfrm>
              <a:off x="3758" y="742"/>
              <a:ext cx="136" cy="57"/>
            </a:xfrm>
            <a:custGeom>
              <a:avLst/>
              <a:gdLst>
                <a:gd name="T0" fmla="*/ 226 w 226"/>
                <a:gd name="T1" fmla="*/ 95 h 95"/>
                <a:gd name="T2" fmla="*/ 226 w 226"/>
                <a:gd name="T3" fmla="*/ 95 h 95"/>
                <a:gd name="T4" fmla="*/ 0 w 226"/>
                <a:gd name="T5" fmla="*/ 95 h 95"/>
                <a:gd name="T6" fmla="*/ 226 w 226"/>
                <a:gd name="T7" fmla="*/ 0 h 95"/>
                <a:gd name="T8" fmla="*/ 226 w 226"/>
                <a:gd name="T9" fmla="*/ 95 h 95"/>
              </a:gdLst>
              <a:ahLst/>
              <a:cxnLst>
                <a:cxn ang="0">
                  <a:pos x="T0" y="T1"/>
                </a:cxn>
                <a:cxn ang="0">
                  <a:pos x="T2" y="T3"/>
                </a:cxn>
                <a:cxn ang="0">
                  <a:pos x="T4" y="T5"/>
                </a:cxn>
                <a:cxn ang="0">
                  <a:pos x="T6" y="T7"/>
                </a:cxn>
                <a:cxn ang="0">
                  <a:pos x="T8" y="T9"/>
                </a:cxn>
              </a:cxnLst>
              <a:rect l="0" t="0" r="r" b="b"/>
              <a:pathLst>
                <a:path w="226" h="95">
                  <a:moveTo>
                    <a:pt x="226" y="95"/>
                  </a:moveTo>
                  <a:lnTo>
                    <a:pt x="226" y="95"/>
                  </a:lnTo>
                  <a:lnTo>
                    <a:pt x="0" y="95"/>
                  </a:lnTo>
                  <a:lnTo>
                    <a:pt x="226" y="0"/>
                  </a:lnTo>
                  <a:lnTo>
                    <a:pt x="226" y="95"/>
                  </a:lnTo>
                  <a:close/>
                </a:path>
              </a:pathLst>
            </a:custGeom>
            <a:solidFill>
              <a:srgbClr val="8A3EA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28" name="Freeform 25">
              <a:extLst>
                <a:ext uri="{FF2B5EF4-FFF2-40B4-BE49-F238E27FC236}">
                  <a16:creationId xmlns:a16="http://schemas.microsoft.com/office/drawing/2014/main" id="{478C7D74-5644-0E4B-00DB-E480F00E2412}"/>
                </a:ext>
              </a:extLst>
            </p:cNvPr>
            <p:cNvSpPr>
              <a:spLocks/>
            </p:cNvSpPr>
            <p:nvPr/>
          </p:nvSpPr>
          <p:spPr bwMode="auto">
            <a:xfrm>
              <a:off x="3589" y="850"/>
              <a:ext cx="142" cy="128"/>
            </a:xfrm>
            <a:custGeom>
              <a:avLst/>
              <a:gdLst>
                <a:gd name="T0" fmla="*/ 101 w 237"/>
                <a:gd name="T1" fmla="*/ 108 h 213"/>
                <a:gd name="T2" fmla="*/ 101 w 237"/>
                <a:gd name="T3" fmla="*/ 108 h 213"/>
                <a:gd name="T4" fmla="*/ 62 w 237"/>
                <a:gd name="T5" fmla="*/ 151 h 213"/>
                <a:gd name="T6" fmla="*/ 17 w 237"/>
                <a:gd name="T7" fmla="*/ 184 h 213"/>
                <a:gd name="T8" fmla="*/ 0 w 237"/>
                <a:gd name="T9" fmla="*/ 160 h 213"/>
                <a:gd name="T10" fmla="*/ 52 w 237"/>
                <a:gd name="T11" fmla="*/ 117 h 213"/>
                <a:gd name="T12" fmla="*/ 91 w 237"/>
                <a:gd name="T13" fmla="*/ 68 h 213"/>
                <a:gd name="T14" fmla="*/ 11 w 237"/>
                <a:gd name="T15" fmla="*/ 68 h 213"/>
                <a:gd name="T16" fmla="*/ 11 w 237"/>
                <a:gd name="T17" fmla="*/ 39 h 213"/>
                <a:gd name="T18" fmla="*/ 101 w 237"/>
                <a:gd name="T19" fmla="*/ 39 h 213"/>
                <a:gd name="T20" fmla="*/ 101 w 237"/>
                <a:gd name="T21" fmla="*/ 0 h 213"/>
                <a:gd name="T22" fmla="*/ 135 w 237"/>
                <a:gd name="T23" fmla="*/ 0 h 213"/>
                <a:gd name="T24" fmla="*/ 135 w 237"/>
                <a:gd name="T25" fmla="*/ 39 h 213"/>
                <a:gd name="T26" fmla="*/ 226 w 237"/>
                <a:gd name="T27" fmla="*/ 39 h 213"/>
                <a:gd name="T28" fmla="*/ 226 w 237"/>
                <a:gd name="T29" fmla="*/ 68 h 213"/>
                <a:gd name="T30" fmla="*/ 144 w 237"/>
                <a:gd name="T31" fmla="*/ 68 h 213"/>
                <a:gd name="T32" fmla="*/ 237 w 237"/>
                <a:gd name="T33" fmla="*/ 155 h 213"/>
                <a:gd name="T34" fmla="*/ 217 w 237"/>
                <a:gd name="T35" fmla="*/ 183 h 213"/>
                <a:gd name="T36" fmla="*/ 135 w 237"/>
                <a:gd name="T37" fmla="*/ 108 h 213"/>
                <a:gd name="T38" fmla="*/ 135 w 237"/>
                <a:gd name="T39" fmla="*/ 148 h 213"/>
                <a:gd name="T40" fmla="*/ 169 w 237"/>
                <a:gd name="T41" fmla="*/ 148 h 213"/>
                <a:gd name="T42" fmla="*/ 169 w 237"/>
                <a:gd name="T43" fmla="*/ 176 h 213"/>
                <a:gd name="T44" fmla="*/ 135 w 237"/>
                <a:gd name="T45" fmla="*/ 176 h 213"/>
                <a:gd name="T46" fmla="*/ 135 w 237"/>
                <a:gd name="T47" fmla="*/ 213 h 213"/>
                <a:gd name="T48" fmla="*/ 101 w 237"/>
                <a:gd name="T49" fmla="*/ 213 h 213"/>
                <a:gd name="T50" fmla="*/ 101 w 237"/>
                <a:gd name="T51" fmla="*/ 176 h 213"/>
                <a:gd name="T52" fmla="*/ 65 w 237"/>
                <a:gd name="T53" fmla="*/ 176 h 213"/>
                <a:gd name="T54" fmla="*/ 65 w 237"/>
                <a:gd name="T55" fmla="*/ 148 h 213"/>
                <a:gd name="T56" fmla="*/ 101 w 237"/>
                <a:gd name="T57" fmla="*/ 148 h 213"/>
                <a:gd name="T58" fmla="*/ 101 w 237"/>
                <a:gd name="T59" fmla="*/ 10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7" h="213">
                  <a:moveTo>
                    <a:pt x="101" y="108"/>
                  </a:moveTo>
                  <a:lnTo>
                    <a:pt x="101" y="108"/>
                  </a:lnTo>
                  <a:cubicBezTo>
                    <a:pt x="90" y="123"/>
                    <a:pt x="77" y="137"/>
                    <a:pt x="62" y="151"/>
                  </a:cubicBezTo>
                  <a:cubicBezTo>
                    <a:pt x="46" y="164"/>
                    <a:pt x="32" y="175"/>
                    <a:pt x="17" y="184"/>
                  </a:cubicBezTo>
                  <a:lnTo>
                    <a:pt x="0" y="160"/>
                  </a:lnTo>
                  <a:cubicBezTo>
                    <a:pt x="18" y="148"/>
                    <a:pt x="35" y="134"/>
                    <a:pt x="52" y="117"/>
                  </a:cubicBezTo>
                  <a:cubicBezTo>
                    <a:pt x="69" y="100"/>
                    <a:pt x="82" y="83"/>
                    <a:pt x="91" y="68"/>
                  </a:cubicBezTo>
                  <a:lnTo>
                    <a:pt x="11" y="68"/>
                  </a:lnTo>
                  <a:lnTo>
                    <a:pt x="11" y="39"/>
                  </a:lnTo>
                  <a:lnTo>
                    <a:pt x="101" y="39"/>
                  </a:lnTo>
                  <a:lnTo>
                    <a:pt x="101" y="0"/>
                  </a:lnTo>
                  <a:lnTo>
                    <a:pt x="135" y="0"/>
                  </a:lnTo>
                  <a:lnTo>
                    <a:pt x="135" y="39"/>
                  </a:lnTo>
                  <a:lnTo>
                    <a:pt x="226" y="39"/>
                  </a:lnTo>
                  <a:lnTo>
                    <a:pt x="226" y="68"/>
                  </a:lnTo>
                  <a:lnTo>
                    <a:pt x="144" y="68"/>
                  </a:lnTo>
                  <a:cubicBezTo>
                    <a:pt x="167" y="104"/>
                    <a:pt x="198" y="133"/>
                    <a:pt x="237" y="155"/>
                  </a:cubicBezTo>
                  <a:lnTo>
                    <a:pt x="217" y="183"/>
                  </a:lnTo>
                  <a:cubicBezTo>
                    <a:pt x="183" y="162"/>
                    <a:pt x="156" y="137"/>
                    <a:pt x="135" y="108"/>
                  </a:cubicBezTo>
                  <a:lnTo>
                    <a:pt x="135" y="148"/>
                  </a:lnTo>
                  <a:lnTo>
                    <a:pt x="169" y="148"/>
                  </a:lnTo>
                  <a:lnTo>
                    <a:pt x="169" y="176"/>
                  </a:lnTo>
                  <a:lnTo>
                    <a:pt x="135" y="176"/>
                  </a:lnTo>
                  <a:lnTo>
                    <a:pt x="135" y="213"/>
                  </a:lnTo>
                  <a:lnTo>
                    <a:pt x="101" y="213"/>
                  </a:lnTo>
                  <a:lnTo>
                    <a:pt x="101" y="176"/>
                  </a:lnTo>
                  <a:lnTo>
                    <a:pt x="65" y="176"/>
                  </a:lnTo>
                  <a:lnTo>
                    <a:pt x="65" y="148"/>
                  </a:lnTo>
                  <a:lnTo>
                    <a:pt x="101" y="148"/>
                  </a:lnTo>
                  <a:lnTo>
                    <a:pt x="101" y="10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 name="Freeform 26">
              <a:extLst>
                <a:ext uri="{FF2B5EF4-FFF2-40B4-BE49-F238E27FC236}">
                  <a16:creationId xmlns:a16="http://schemas.microsoft.com/office/drawing/2014/main" id="{447BCAC4-DA78-8EB2-00B1-6F7593368C72}"/>
                </a:ext>
              </a:extLst>
            </p:cNvPr>
            <p:cNvSpPr>
              <a:spLocks noEditPoints="1"/>
            </p:cNvSpPr>
            <p:nvPr/>
          </p:nvSpPr>
          <p:spPr bwMode="auto">
            <a:xfrm>
              <a:off x="3739" y="850"/>
              <a:ext cx="131" cy="127"/>
            </a:xfrm>
            <a:custGeom>
              <a:avLst/>
              <a:gdLst>
                <a:gd name="T0" fmla="*/ 179 w 219"/>
                <a:gd name="T1" fmla="*/ 153 h 210"/>
                <a:gd name="T2" fmla="*/ 161 w 219"/>
                <a:gd name="T3" fmla="*/ 153 h 210"/>
                <a:gd name="T4" fmla="*/ 161 w 219"/>
                <a:gd name="T5" fmla="*/ 114 h 210"/>
                <a:gd name="T6" fmla="*/ 179 w 219"/>
                <a:gd name="T7" fmla="*/ 114 h 210"/>
                <a:gd name="T8" fmla="*/ 162 w 219"/>
                <a:gd name="T9" fmla="*/ 69 h 210"/>
                <a:gd name="T10" fmla="*/ 136 w 219"/>
                <a:gd name="T11" fmla="*/ 69 h 210"/>
                <a:gd name="T12" fmla="*/ 162 w 219"/>
                <a:gd name="T13" fmla="*/ 41 h 210"/>
                <a:gd name="T14" fmla="*/ 136 w 219"/>
                <a:gd name="T15" fmla="*/ 41 h 210"/>
                <a:gd name="T16" fmla="*/ 136 w 219"/>
                <a:gd name="T17" fmla="*/ 153 h 210"/>
                <a:gd name="T18" fmla="*/ 118 w 219"/>
                <a:gd name="T19" fmla="*/ 153 h 210"/>
                <a:gd name="T20" fmla="*/ 118 w 219"/>
                <a:gd name="T21" fmla="*/ 114 h 210"/>
                <a:gd name="T22" fmla="*/ 136 w 219"/>
                <a:gd name="T23" fmla="*/ 114 h 210"/>
                <a:gd name="T24" fmla="*/ 210 w 219"/>
                <a:gd name="T25" fmla="*/ 172 h 210"/>
                <a:gd name="T26" fmla="*/ 187 w 219"/>
                <a:gd name="T27" fmla="*/ 209 h 210"/>
                <a:gd name="T28" fmla="*/ 173 w 219"/>
                <a:gd name="T29" fmla="*/ 184 h 210"/>
                <a:gd name="T30" fmla="*/ 118 w 219"/>
                <a:gd name="T31" fmla="*/ 172 h 210"/>
                <a:gd name="T32" fmla="*/ 87 w 219"/>
                <a:gd name="T33" fmla="*/ 172 h 210"/>
                <a:gd name="T34" fmla="*/ 87 w 219"/>
                <a:gd name="T35" fmla="*/ 153 h 210"/>
                <a:gd name="T36" fmla="*/ 135 w 219"/>
                <a:gd name="T37" fmla="*/ 88 h 210"/>
                <a:gd name="T38" fmla="*/ 105 w 219"/>
                <a:gd name="T39" fmla="*/ 69 h 210"/>
                <a:gd name="T40" fmla="*/ 86 w 219"/>
                <a:gd name="T41" fmla="*/ 41 h 210"/>
                <a:gd name="T42" fmla="*/ 82 w 219"/>
                <a:gd name="T43" fmla="*/ 31 h 210"/>
                <a:gd name="T44" fmla="*/ 105 w 219"/>
                <a:gd name="T45" fmla="*/ 0 h 210"/>
                <a:gd name="T46" fmla="*/ 162 w 219"/>
                <a:gd name="T47" fmla="*/ 13 h 210"/>
                <a:gd name="T48" fmla="*/ 192 w 219"/>
                <a:gd name="T49" fmla="*/ 13 h 210"/>
                <a:gd name="T50" fmla="*/ 192 w 219"/>
                <a:gd name="T51" fmla="*/ 31 h 210"/>
                <a:gd name="T52" fmla="*/ 209 w 219"/>
                <a:gd name="T53" fmla="*/ 58 h 210"/>
                <a:gd name="T54" fmla="*/ 218 w 219"/>
                <a:gd name="T55" fmla="*/ 69 h 210"/>
                <a:gd name="T56" fmla="*/ 162 w 219"/>
                <a:gd name="T57" fmla="*/ 97 h 210"/>
                <a:gd name="T58" fmla="*/ 219 w 219"/>
                <a:gd name="T59" fmla="*/ 153 h 210"/>
                <a:gd name="T60" fmla="*/ 46 w 219"/>
                <a:gd name="T61" fmla="*/ 152 h 210"/>
                <a:gd name="T62" fmla="*/ 46 w 219"/>
                <a:gd name="T63" fmla="*/ 181 h 210"/>
                <a:gd name="T64" fmla="*/ 69 w 219"/>
                <a:gd name="T65" fmla="*/ 120 h 210"/>
                <a:gd name="T66" fmla="*/ 69 w 219"/>
                <a:gd name="T67" fmla="*/ 100 h 210"/>
                <a:gd name="T68" fmla="*/ 69 w 219"/>
                <a:gd name="T69" fmla="*/ 88 h 210"/>
                <a:gd name="T70" fmla="*/ 69 w 219"/>
                <a:gd name="T71" fmla="*/ 69 h 210"/>
                <a:gd name="T72" fmla="*/ 70 w 219"/>
                <a:gd name="T73" fmla="*/ 24 h 210"/>
                <a:gd name="T74" fmla="*/ 70 w 219"/>
                <a:gd name="T75" fmla="*/ 4 h 210"/>
                <a:gd name="T76" fmla="*/ 70 w 219"/>
                <a:gd name="T77" fmla="*/ 201 h 210"/>
                <a:gd name="T78" fmla="*/ 4 w 219"/>
                <a:gd name="T79" fmla="*/ 210 h 210"/>
                <a:gd name="T80" fmla="*/ 70 w 219"/>
                <a:gd name="T81" fmla="*/ 201 h 210"/>
                <a:gd name="T82" fmla="*/ 0 w 219"/>
                <a:gd name="T83" fmla="*/ 58 h 210"/>
                <a:gd name="T84" fmla="*/ 75 w 219"/>
                <a:gd name="T85" fmla="*/ 58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9" h="210">
                  <a:moveTo>
                    <a:pt x="161" y="153"/>
                  </a:moveTo>
                  <a:lnTo>
                    <a:pt x="161" y="153"/>
                  </a:lnTo>
                  <a:lnTo>
                    <a:pt x="179" y="153"/>
                  </a:lnTo>
                  <a:lnTo>
                    <a:pt x="179" y="141"/>
                  </a:lnTo>
                  <a:lnTo>
                    <a:pt x="161" y="141"/>
                  </a:lnTo>
                  <a:lnTo>
                    <a:pt x="161" y="153"/>
                  </a:lnTo>
                  <a:close/>
                  <a:moveTo>
                    <a:pt x="179" y="114"/>
                  </a:moveTo>
                  <a:lnTo>
                    <a:pt x="179" y="114"/>
                  </a:lnTo>
                  <a:lnTo>
                    <a:pt x="161" y="114"/>
                  </a:lnTo>
                  <a:lnTo>
                    <a:pt x="161" y="126"/>
                  </a:lnTo>
                  <a:lnTo>
                    <a:pt x="179" y="126"/>
                  </a:lnTo>
                  <a:lnTo>
                    <a:pt x="179" y="114"/>
                  </a:lnTo>
                  <a:close/>
                  <a:moveTo>
                    <a:pt x="136" y="69"/>
                  </a:moveTo>
                  <a:lnTo>
                    <a:pt x="136" y="69"/>
                  </a:lnTo>
                  <a:lnTo>
                    <a:pt x="162" y="69"/>
                  </a:lnTo>
                  <a:lnTo>
                    <a:pt x="162" y="58"/>
                  </a:lnTo>
                  <a:lnTo>
                    <a:pt x="136" y="58"/>
                  </a:lnTo>
                  <a:lnTo>
                    <a:pt x="136" y="69"/>
                  </a:lnTo>
                  <a:close/>
                  <a:moveTo>
                    <a:pt x="136" y="41"/>
                  </a:moveTo>
                  <a:lnTo>
                    <a:pt x="136" y="41"/>
                  </a:lnTo>
                  <a:lnTo>
                    <a:pt x="162" y="41"/>
                  </a:lnTo>
                  <a:lnTo>
                    <a:pt x="162" y="31"/>
                  </a:lnTo>
                  <a:lnTo>
                    <a:pt x="136" y="31"/>
                  </a:lnTo>
                  <a:lnTo>
                    <a:pt x="136" y="41"/>
                  </a:lnTo>
                  <a:close/>
                  <a:moveTo>
                    <a:pt x="118" y="153"/>
                  </a:moveTo>
                  <a:lnTo>
                    <a:pt x="118" y="153"/>
                  </a:lnTo>
                  <a:lnTo>
                    <a:pt x="136" y="153"/>
                  </a:lnTo>
                  <a:lnTo>
                    <a:pt x="136" y="141"/>
                  </a:lnTo>
                  <a:lnTo>
                    <a:pt x="118" y="141"/>
                  </a:lnTo>
                  <a:lnTo>
                    <a:pt x="118" y="153"/>
                  </a:lnTo>
                  <a:close/>
                  <a:moveTo>
                    <a:pt x="136" y="114"/>
                  </a:moveTo>
                  <a:lnTo>
                    <a:pt x="136" y="114"/>
                  </a:lnTo>
                  <a:lnTo>
                    <a:pt x="118" y="114"/>
                  </a:lnTo>
                  <a:lnTo>
                    <a:pt x="118" y="126"/>
                  </a:lnTo>
                  <a:lnTo>
                    <a:pt x="136" y="126"/>
                  </a:lnTo>
                  <a:lnTo>
                    <a:pt x="136" y="114"/>
                  </a:lnTo>
                  <a:close/>
                  <a:moveTo>
                    <a:pt x="219" y="172"/>
                  </a:moveTo>
                  <a:lnTo>
                    <a:pt x="219" y="172"/>
                  </a:lnTo>
                  <a:lnTo>
                    <a:pt x="210" y="172"/>
                  </a:lnTo>
                  <a:lnTo>
                    <a:pt x="210" y="189"/>
                  </a:lnTo>
                  <a:cubicBezTo>
                    <a:pt x="210" y="194"/>
                    <a:pt x="208" y="199"/>
                    <a:pt x="203" y="203"/>
                  </a:cubicBezTo>
                  <a:cubicBezTo>
                    <a:pt x="198" y="207"/>
                    <a:pt x="193" y="209"/>
                    <a:pt x="187" y="209"/>
                  </a:cubicBezTo>
                  <a:lnTo>
                    <a:pt x="159" y="209"/>
                  </a:lnTo>
                  <a:lnTo>
                    <a:pt x="155" y="184"/>
                  </a:lnTo>
                  <a:lnTo>
                    <a:pt x="173" y="184"/>
                  </a:lnTo>
                  <a:cubicBezTo>
                    <a:pt x="177" y="184"/>
                    <a:pt x="179" y="182"/>
                    <a:pt x="179" y="178"/>
                  </a:cubicBezTo>
                  <a:lnTo>
                    <a:pt x="179" y="172"/>
                  </a:lnTo>
                  <a:lnTo>
                    <a:pt x="118" y="172"/>
                  </a:lnTo>
                  <a:lnTo>
                    <a:pt x="118" y="210"/>
                  </a:lnTo>
                  <a:lnTo>
                    <a:pt x="87" y="210"/>
                  </a:lnTo>
                  <a:lnTo>
                    <a:pt x="87" y="172"/>
                  </a:lnTo>
                  <a:lnTo>
                    <a:pt x="77" y="172"/>
                  </a:lnTo>
                  <a:lnTo>
                    <a:pt x="77" y="153"/>
                  </a:lnTo>
                  <a:lnTo>
                    <a:pt x="87" y="153"/>
                  </a:lnTo>
                  <a:lnTo>
                    <a:pt x="87" y="97"/>
                  </a:lnTo>
                  <a:lnTo>
                    <a:pt x="135" y="97"/>
                  </a:lnTo>
                  <a:lnTo>
                    <a:pt x="135" y="88"/>
                  </a:lnTo>
                  <a:lnTo>
                    <a:pt x="78" y="88"/>
                  </a:lnTo>
                  <a:lnTo>
                    <a:pt x="78" y="69"/>
                  </a:lnTo>
                  <a:lnTo>
                    <a:pt x="105" y="69"/>
                  </a:lnTo>
                  <a:lnTo>
                    <a:pt x="105" y="58"/>
                  </a:lnTo>
                  <a:lnTo>
                    <a:pt x="86" y="58"/>
                  </a:lnTo>
                  <a:lnTo>
                    <a:pt x="86" y="41"/>
                  </a:lnTo>
                  <a:lnTo>
                    <a:pt x="105" y="41"/>
                  </a:lnTo>
                  <a:lnTo>
                    <a:pt x="105" y="31"/>
                  </a:lnTo>
                  <a:lnTo>
                    <a:pt x="82" y="31"/>
                  </a:lnTo>
                  <a:lnTo>
                    <a:pt x="82" y="13"/>
                  </a:lnTo>
                  <a:lnTo>
                    <a:pt x="105" y="13"/>
                  </a:lnTo>
                  <a:lnTo>
                    <a:pt x="105" y="0"/>
                  </a:lnTo>
                  <a:lnTo>
                    <a:pt x="136" y="0"/>
                  </a:lnTo>
                  <a:lnTo>
                    <a:pt x="136" y="13"/>
                  </a:lnTo>
                  <a:lnTo>
                    <a:pt x="162" y="13"/>
                  </a:lnTo>
                  <a:lnTo>
                    <a:pt x="162" y="0"/>
                  </a:lnTo>
                  <a:lnTo>
                    <a:pt x="192" y="0"/>
                  </a:lnTo>
                  <a:lnTo>
                    <a:pt x="192" y="13"/>
                  </a:lnTo>
                  <a:lnTo>
                    <a:pt x="215" y="13"/>
                  </a:lnTo>
                  <a:lnTo>
                    <a:pt x="215" y="31"/>
                  </a:lnTo>
                  <a:lnTo>
                    <a:pt x="192" y="31"/>
                  </a:lnTo>
                  <a:lnTo>
                    <a:pt x="192" y="41"/>
                  </a:lnTo>
                  <a:lnTo>
                    <a:pt x="209" y="41"/>
                  </a:lnTo>
                  <a:lnTo>
                    <a:pt x="209" y="58"/>
                  </a:lnTo>
                  <a:lnTo>
                    <a:pt x="192" y="58"/>
                  </a:lnTo>
                  <a:lnTo>
                    <a:pt x="192" y="69"/>
                  </a:lnTo>
                  <a:lnTo>
                    <a:pt x="218" y="69"/>
                  </a:lnTo>
                  <a:lnTo>
                    <a:pt x="218" y="88"/>
                  </a:lnTo>
                  <a:lnTo>
                    <a:pt x="162" y="88"/>
                  </a:lnTo>
                  <a:lnTo>
                    <a:pt x="162" y="97"/>
                  </a:lnTo>
                  <a:lnTo>
                    <a:pt x="210" y="97"/>
                  </a:lnTo>
                  <a:lnTo>
                    <a:pt x="210" y="153"/>
                  </a:lnTo>
                  <a:lnTo>
                    <a:pt x="219" y="153"/>
                  </a:lnTo>
                  <a:lnTo>
                    <a:pt x="219" y="172"/>
                  </a:lnTo>
                  <a:close/>
                  <a:moveTo>
                    <a:pt x="46" y="152"/>
                  </a:moveTo>
                  <a:lnTo>
                    <a:pt x="46" y="152"/>
                  </a:lnTo>
                  <a:lnTo>
                    <a:pt x="30" y="152"/>
                  </a:lnTo>
                  <a:lnTo>
                    <a:pt x="30" y="181"/>
                  </a:lnTo>
                  <a:lnTo>
                    <a:pt x="46" y="181"/>
                  </a:lnTo>
                  <a:lnTo>
                    <a:pt x="46" y="152"/>
                  </a:lnTo>
                  <a:close/>
                  <a:moveTo>
                    <a:pt x="69" y="120"/>
                  </a:moveTo>
                  <a:lnTo>
                    <a:pt x="69" y="120"/>
                  </a:lnTo>
                  <a:lnTo>
                    <a:pt x="8" y="120"/>
                  </a:lnTo>
                  <a:lnTo>
                    <a:pt x="8" y="100"/>
                  </a:lnTo>
                  <a:lnTo>
                    <a:pt x="69" y="100"/>
                  </a:lnTo>
                  <a:lnTo>
                    <a:pt x="69" y="120"/>
                  </a:lnTo>
                  <a:close/>
                  <a:moveTo>
                    <a:pt x="69" y="88"/>
                  </a:moveTo>
                  <a:lnTo>
                    <a:pt x="69" y="88"/>
                  </a:lnTo>
                  <a:lnTo>
                    <a:pt x="8" y="88"/>
                  </a:lnTo>
                  <a:lnTo>
                    <a:pt x="8" y="69"/>
                  </a:lnTo>
                  <a:lnTo>
                    <a:pt x="69" y="69"/>
                  </a:lnTo>
                  <a:lnTo>
                    <a:pt x="69" y="88"/>
                  </a:lnTo>
                  <a:close/>
                  <a:moveTo>
                    <a:pt x="70" y="24"/>
                  </a:moveTo>
                  <a:lnTo>
                    <a:pt x="70" y="24"/>
                  </a:lnTo>
                  <a:lnTo>
                    <a:pt x="8" y="24"/>
                  </a:lnTo>
                  <a:lnTo>
                    <a:pt x="8" y="4"/>
                  </a:lnTo>
                  <a:lnTo>
                    <a:pt x="70" y="4"/>
                  </a:lnTo>
                  <a:lnTo>
                    <a:pt x="70" y="24"/>
                  </a:lnTo>
                  <a:close/>
                  <a:moveTo>
                    <a:pt x="70" y="201"/>
                  </a:moveTo>
                  <a:lnTo>
                    <a:pt x="70" y="201"/>
                  </a:lnTo>
                  <a:lnTo>
                    <a:pt x="29" y="201"/>
                  </a:lnTo>
                  <a:lnTo>
                    <a:pt x="29" y="210"/>
                  </a:lnTo>
                  <a:lnTo>
                    <a:pt x="4" y="210"/>
                  </a:lnTo>
                  <a:lnTo>
                    <a:pt x="4" y="131"/>
                  </a:lnTo>
                  <a:lnTo>
                    <a:pt x="70" y="131"/>
                  </a:lnTo>
                  <a:lnTo>
                    <a:pt x="70" y="201"/>
                  </a:lnTo>
                  <a:close/>
                  <a:moveTo>
                    <a:pt x="75" y="58"/>
                  </a:moveTo>
                  <a:lnTo>
                    <a:pt x="75" y="58"/>
                  </a:lnTo>
                  <a:lnTo>
                    <a:pt x="0" y="58"/>
                  </a:lnTo>
                  <a:lnTo>
                    <a:pt x="0" y="35"/>
                  </a:lnTo>
                  <a:lnTo>
                    <a:pt x="75" y="35"/>
                  </a:lnTo>
                  <a:lnTo>
                    <a:pt x="75" y="5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 name="Freeform 27">
              <a:extLst>
                <a:ext uri="{FF2B5EF4-FFF2-40B4-BE49-F238E27FC236}">
                  <a16:creationId xmlns:a16="http://schemas.microsoft.com/office/drawing/2014/main" id="{76A19FB0-B31B-6C86-5174-1F764DDDC010}"/>
                </a:ext>
              </a:extLst>
            </p:cNvPr>
            <p:cNvSpPr>
              <a:spLocks/>
            </p:cNvSpPr>
            <p:nvPr/>
          </p:nvSpPr>
          <p:spPr bwMode="auto">
            <a:xfrm>
              <a:off x="3877" y="850"/>
              <a:ext cx="139" cy="126"/>
            </a:xfrm>
            <a:custGeom>
              <a:avLst/>
              <a:gdLst>
                <a:gd name="T0" fmla="*/ 231 w 232"/>
                <a:gd name="T1" fmla="*/ 39 h 210"/>
                <a:gd name="T2" fmla="*/ 231 w 232"/>
                <a:gd name="T3" fmla="*/ 39 h 210"/>
                <a:gd name="T4" fmla="*/ 52 w 232"/>
                <a:gd name="T5" fmla="*/ 39 h 210"/>
                <a:gd name="T6" fmla="*/ 52 w 232"/>
                <a:gd name="T7" fmla="*/ 73 h 210"/>
                <a:gd name="T8" fmla="*/ 50 w 232"/>
                <a:gd name="T9" fmla="*/ 120 h 210"/>
                <a:gd name="T10" fmla="*/ 66 w 232"/>
                <a:gd name="T11" fmla="*/ 103 h 210"/>
                <a:gd name="T12" fmla="*/ 75 w 232"/>
                <a:gd name="T13" fmla="*/ 82 h 210"/>
                <a:gd name="T14" fmla="*/ 77 w 232"/>
                <a:gd name="T15" fmla="*/ 48 h 210"/>
                <a:gd name="T16" fmla="*/ 102 w 232"/>
                <a:gd name="T17" fmla="*/ 48 h 210"/>
                <a:gd name="T18" fmla="*/ 101 w 232"/>
                <a:gd name="T19" fmla="*/ 71 h 210"/>
                <a:gd name="T20" fmla="*/ 124 w 232"/>
                <a:gd name="T21" fmla="*/ 113 h 210"/>
                <a:gd name="T22" fmla="*/ 124 w 232"/>
                <a:gd name="T23" fmla="*/ 45 h 210"/>
                <a:gd name="T24" fmla="*/ 153 w 232"/>
                <a:gd name="T25" fmla="*/ 44 h 210"/>
                <a:gd name="T26" fmla="*/ 153 w 232"/>
                <a:gd name="T27" fmla="*/ 118 h 210"/>
                <a:gd name="T28" fmla="*/ 168 w 232"/>
                <a:gd name="T29" fmla="*/ 101 h 210"/>
                <a:gd name="T30" fmla="*/ 176 w 232"/>
                <a:gd name="T31" fmla="*/ 82 h 210"/>
                <a:gd name="T32" fmla="*/ 178 w 232"/>
                <a:gd name="T33" fmla="*/ 48 h 210"/>
                <a:gd name="T34" fmla="*/ 203 w 232"/>
                <a:gd name="T35" fmla="*/ 48 h 210"/>
                <a:gd name="T36" fmla="*/ 203 w 232"/>
                <a:gd name="T37" fmla="*/ 67 h 210"/>
                <a:gd name="T38" fmla="*/ 203 w 232"/>
                <a:gd name="T39" fmla="*/ 66 h 210"/>
                <a:gd name="T40" fmla="*/ 213 w 232"/>
                <a:gd name="T41" fmla="*/ 99 h 210"/>
                <a:gd name="T42" fmla="*/ 232 w 232"/>
                <a:gd name="T43" fmla="*/ 119 h 210"/>
                <a:gd name="T44" fmla="*/ 217 w 232"/>
                <a:gd name="T45" fmla="*/ 136 h 210"/>
                <a:gd name="T46" fmla="*/ 192 w 232"/>
                <a:gd name="T47" fmla="*/ 106 h 210"/>
                <a:gd name="T48" fmla="*/ 163 w 232"/>
                <a:gd name="T49" fmla="*/ 137 h 210"/>
                <a:gd name="T50" fmla="*/ 153 w 232"/>
                <a:gd name="T51" fmla="*/ 122 h 210"/>
                <a:gd name="T52" fmla="*/ 153 w 232"/>
                <a:gd name="T53" fmla="*/ 143 h 210"/>
                <a:gd name="T54" fmla="*/ 221 w 232"/>
                <a:gd name="T55" fmla="*/ 143 h 210"/>
                <a:gd name="T56" fmla="*/ 221 w 232"/>
                <a:gd name="T57" fmla="*/ 166 h 210"/>
                <a:gd name="T58" fmla="*/ 153 w 232"/>
                <a:gd name="T59" fmla="*/ 166 h 210"/>
                <a:gd name="T60" fmla="*/ 153 w 232"/>
                <a:gd name="T61" fmla="*/ 182 h 210"/>
                <a:gd name="T62" fmla="*/ 229 w 232"/>
                <a:gd name="T63" fmla="*/ 182 h 210"/>
                <a:gd name="T64" fmla="*/ 229 w 232"/>
                <a:gd name="T65" fmla="*/ 207 h 210"/>
                <a:gd name="T66" fmla="*/ 51 w 232"/>
                <a:gd name="T67" fmla="*/ 208 h 210"/>
                <a:gd name="T68" fmla="*/ 51 w 232"/>
                <a:gd name="T69" fmla="*/ 182 h 210"/>
                <a:gd name="T70" fmla="*/ 123 w 232"/>
                <a:gd name="T71" fmla="*/ 182 h 210"/>
                <a:gd name="T72" fmla="*/ 123 w 232"/>
                <a:gd name="T73" fmla="*/ 166 h 210"/>
                <a:gd name="T74" fmla="*/ 57 w 232"/>
                <a:gd name="T75" fmla="*/ 166 h 210"/>
                <a:gd name="T76" fmla="*/ 57 w 232"/>
                <a:gd name="T77" fmla="*/ 143 h 210"/>
                <a:gd name="T78" fmla="*/ 124 w 232"/>
                <a:gd name="T79" fmla="*/ 143 h 210"/>
                <a:gd name="T80" fmla="*/ 124 w 232"/>
                <a:gd name="T81" fmla="*/ 120 h 210"/>
                <a:gd name="T82" fmla="*/ 113 w 232"/>
                <a:gd name="T83" fmla="*/ 133 h 210"/>
                <a:gd name="T84" fmla="*/ 90 w 232"/>
                <a:gd name="T85" fmla="*/ 106 h 210"/>
                <a:gd name="T86" fmla="*/ 62 w 232"/>
                <a:gd name="T87" fmla="*/ 137 h 210"/>
                <a:gd name="T88" fmla="*/ 50 w 232"/>
                <a:gd name="T89" fmla="*/ 122 h 210"/>
                <a:gd name="T90" fmla="*/ 40 w 232"/>
                <a:gd name="T91" fmla="*/ 172 h 210"/>
                <a:gd name="T92" fmla="*/ 23 w 232"/>
                <a:gd name="T93" fmla="*/ 210 h 210"/>
                <a:gd name="T94" fmla="*/ 0 w 232"/>
                <a:gd name="T95" fmla="*/ 197 h 210"/>
                <a:gd name="T96" fmla="*/ 11 w 232"/>
                <a:gd name="T97" fmla="*/ 166 h 210"/>
                <a:gd name="T98" fmla="*/ 19 w 232"/>
                <a:gd name="T99" fmla="*/ 127 h 210"/>
                <a:gd name="T100" fmla="*/ 21 w 232"/>
                <a:gd name="T101" fmla="*/ 78 h 210"/>
                <a:gd name="T102" fmla="*/ 21 w 232"/>
                <a:gd name="T103" fmla="*/ 16 h 210"/>
                <a:gd name="T104" fmla="*/ 115 w 232"/>
                <a:gd name="T105" fmla="*/ 16 h 210"/>
                <a:gd name="T106" fmla="*/ 115 w 232"/>
                <a:gd name="T107" fmla="*/ 0 h 210"/>
                <a:gd name="T108" fmla="*/ 147 w 232"/>
                <a:gd name="T109" fmla="*/ 0 h 210"/>
                <a:gd name="T110" fmla="*/ 147 w 232"/>
                <a:gd name="T111" fmla="*/ 16 h 210"/>
                <a:gd name="T112" fmla="*/ 231 w 232"/>
                <a:gd name="T113" fmla="*/ 16 h 210"/>
                <a:gd name="T114" fmla="*/ 231 w 232"/>
                <a:gd name="T115" fmla="*/ 3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2" h="210">
                  <a:moveTo>
                    <a:pt x="231" y="39"/>
                  </a:moveTo>
                  <a:lnTo>
                    <a:pt x="231" y="39"/>
                  </a:lnTo>
                  <a:lnTo>
                    <a:pt x="52" y="39"/>
                  </a:lnTo>
                  <a:lnTo>
                    <a:pt x="52" y="73"/>
                  </a:lnTo>
                  <a:cubicBezTo>
                    <a:pt x="52" y="91"/>
                    <a:pt x="51" y="107"/>
                    <a:pt x="50" y="120"/>
                  </a:cubicBezTo>
                  <a:cubicBezTo>
                    <a:pt x="57" y="115"/>
                    <a:pt x="62" y="109"/>
                    <a:pt x="66" y="103"/>
                  </a:cubicBezTo>
                  <a:cubicBezTo>
                    <a:pt x="71" y="96"/>
                    <a:pt x="73" y="89"/>
                    <a:pt x="75" y="82"/>
                  </a:cubicBezTo>
                  <a:cubicBezTo>
                    <a:pt x="76" y="76"/>
                    <a:pt x="77" y="64"/>
                    <a:pt x="77" y="48"/>
                  </a:cubicBezTo>
                  <a:lnTo>
                    <a:pt x="102" y="48"/>
                  </a:lnTo>
                  <a:cubicBezTo>
                    <a:pt x="102" y="58"/>
                    <a:pt x="102" y="66"/>
                    <a:pt x="101" y="71"/>
                  </a:cubicBezTo>
                  <a:cubicBezTo>
                    <a:pt x="102" y="87"/>
                    <a:pt x="110" y="101"/>
                    <a:pt x="124" y="113"/>
                  </a:cubicBezTo>
                  <a:lnTo>
                    <a:pt x="124" y="45"/>
                  </a:lnTo>
                  <a:lnTo>
                    <a:pt x="153" y="44"/>
                  </a:lnTo>
                  <a:lnTo>
                    <a:pt x="153" y="118"/>
                  </a:lnTo>
                  <a:cubicBezTo>
                    <a:pt x="159" y="113"/>
                    <a:pt x="164" y="107"/>
                    <a:pt x="168" y="101"/>
                  </a:cubicBezTo>
                  <a:cubicBezTo>
                    <a:pt x="172" y="95"/>
                    <a:pt x="175" y="89"/>
                    <a:pt x="176" y="82"/>
                  </a:cubicBezTo>
                  <a:cubicBezTo>
                    <a:pt x="177" y="76"/>
                    <a:pt x="178" y="65"/>
                    <a:pt x="178" y="48"/>
                  </a:cubicBezTo>
                  <a:lnTo>
                    <a:pt x="203" y="48"/>
                  </a:lnTo>
                  <a:cubicBezTo>
                    <a:pt x="203" y="55"/>
                    <a:pt x="203" y="61"/>
                    <a:pt x="203" y="67"/>
                  </a:cubicBezTo>
                  <a:lnTo>
                    <a:pt x="203" y="66"/>
                  </a:lnTo>
                  <a:cubicBezTo>
                    <a:pt x="203" y="78"/>
                    <a:pt x="206" y="89"/>
                    <a:pt x="213" y="99"/>
                  </a:cubicBezTo>
                  <a:cubicBezTo>
                    <a:pt x="220" y="108"/>
                    <a:pt x="226" y="115"/>
                    <a:pt x="232" y="119"/>
                  </a:cubicBezTo>
                  <a:lnTo>
                    <a:pt x="217" y="136"/>
                  </a:lnTo>
                  <a:cubicBezTo>
                    <a:pt x="206" y="128"/>
                    <a:pt x="198" y="118"/>
                    <a:pt x="192" y="106"/>
                  </a:cubicBezTo>
                  <a:cubicBezTo>
                    <a:pt x="185" y="118"/>
                    <a:pt x="175" y="129"/>
                    <a:pt x="163" y="137"/>
                  </a:cubicBezTo>
                  <a:lnTo>
                    <a:pt x="153" y="122"/>
                  </a:lnTo>
                  <a:lnTo>
                    <a:pt x="153" y="143"/>
                  </a:lnTo>
                  <a:lnTo>
                    <a:pt x="221" y="143"/>
                  </a:lnTo>
                  <a:lnTo>
                    <a:pt x="221" y="166"/>
                  </a:lnTo>
                  <a:lnTo>
                    <a:pt x="153" y="166"/>
                  </a:lnTo>
                  <a:lnTo>
                    <a:pt x="153" y="182"/>
                  </a:lnTo>
                  <a:lnTo>
                    <a:pt x="229" y="182"/>
                  </a:lnTo>
                  <a:lnTo>
                    <a:pt x="229" y="207"/>
                  </a:lnTo>
                  <a:lnTo>
                    <a:pt x="51" y="208"/>
                  </a:lnTo>
                  <a:lnTo>
                    <a:pt x="51" y="182"/>
                  </a:lnTo>
                  <a:lnTo>
                    <a:pt x="123" y="182"/>
                  </a:lnTo>
                  <a:lnTo>
                    <a:pt x="123" y="166"/>
                  </a:lnTo>
                  <a:lnTo>
                    <a:pt x="57" y="166"/>
                  </a:lnTo>
                  <a:lnTo>
                    <a:pt x="57" y="143"/>
                  </a:lnTo>
                  <a:lnTo>
                    <a:pt x="124" y="143"/>
                  </a:lnTo>
                  <a:lnTo>
                    <a:pt x="124" y="120"/>
                  </a:lnTo>
                  <a:lnTo>
                    <a:pt x="113" y="133"/>
                  </a:lnTo>
                  <a:cubicBezTo>
                    <a:pt x="103" y="125"/>
                    <a:pt x="96" y="116"/>
                    <a:pt x="90" y="106"/>
                  </a:cubicBezTo>
                  <a:cubicBezTo>
                    <a:pt x="83" y="119"/>
                    <a:pt x="73" y="129"/>
                    <a:pt x="62" y="137"/>
                  </a:cubicBezTo>
                  <a:lnTo>
                    <a:pt x="50" y="122"/>
                  </a:lnTo>
                  <a:cubicBezTo>
                    <a:pt x="48" y="139"/>
                    <a:pt x="45" y="155"/>
                    <a:pt x="40" y="172"/>
                  </a:cubicBezTo>
                  <a:cubicBezTo>
                    <a:pt x="36" y="189"/>
                    <a:pt x="30" y="202"/>
                    <a:pt x="23" y="210"/>
                  </a:cubicBezTo>
                  <a:lnTo>
                    <a:pt x="0" y="197"/>
                  </a:lnTo>
                  <a:cubicBezTo>
                    <a:pt x="4" y="189"/>
                    <a:pt x="8" y="179"/>
                    <a:pt x="11" y="166"/>
                  </a:cubicBezTo>
                  <a:cubicBezTo>
                    <a:pt x="15" y="153"/>
                    <a:pt x="17" y="140"/>
                    <a:pt x="19" y="127"/>
                  </a:cubicBezTo>
                  <a:cubicBezTo>
                    <a:pt x="21" y="114"/>
                    <a:pt x="21" y="98"/>
                    <a:pt x="21" y="78"/>
                  </a:cubicBezTo>
                  <a:lnTo>
                    <a:pt x="21" y="16"/>
                  </a:lnTo>
                  <a:lnTo>
                    <a:pt x="115" y="16"/>
                  </a:lnTo>
                  <a:lnTo>
                    <a:pt x="115" y="0"/>
                  </a:lnTo>
                  <a:lnTo>
                    <a:pt x="147" y="0"/>
                  </a:lnTo>
                  <a:lnTo>
                    <a:pt x="147" y="16"/>
                  </a:lnTo>
                  <a:lnTo>
                    <a:pt x="231" y="16"/>
                  </a:lnTo>
                  <a:lnTo>
                    <a:pt x="231" y="3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aphicFrame>
        <p:nvGraphicFramePr>
          <p:cNvPr id="4" name="オブジェクト 3" hidden="1">
            <a:extLst>
              <a:ext uri="{FF2B5EF4-FFF2-40B4-BE49-F238E27FC236}">
                <a16:creationId xmlns:a16="http://schemas.microsoft.com/office/drawing/2014/main" id="{EC3FDDA6-3FE5-4802-A9E1-14FC1EAE462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4" name="オブジェクト 3" hidden="1">
                        <a:extLst>
                          <a:ext uri="{FF2B5EF4-FFF2-40B4-BE49-F238E27FC236}">
                            <a16:creationId xmlns:a16="http://schemas.microsoft.com/office/drawing/2014/main" id="{EC3FDDA6-3FE5-4802-A9E1-14FC1EAE462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タイトル 6">
            <a:extLst>
              <a:ext uri="{FF2B5EF4-FFF2-40B4-BE49-F238E27FC236}">
                <a16:creationId xmlns:a16="http://schemas.microsoft.com/office/drawing/2014/main" id="{E4BD2470-106A-4F12-BE8D-0354FD13CC1D}"/>
              </a:ext>
            </a:extLst>
          </p:cNvPr>
          <p:cNvSpPr>
            <a:spLocks noGrp="1"/>
          </p:cNvSpPr>
          <p:nvPr>
            <p:ph type="ctrTitle"/>
          </p:nvPr>
        </p:nvSpPr>
        <p:spPr>
          <a:xfrm>
            <a:off x="975568" y="484277"/>
            <a:ext cx="7160935" cy="584775"/>
          </a:xfrm>
        </p:spPr>
        <p:txBody>
          <a:bodyPr vert="horz" wrap="none">
            <a:spAutoFit/>
          </a:bodyPr>
          <a:lstStyle/>
          <a:p>
            <a:pPr algn="ctr">
              <a:lnSpc>
                <a:spcPct val="100000"/>
              </a:lnSpc>
            </a:pPr>
            <a:r>
              <a:rPr lang="ja-JP" altLang="en-US" dirty="0"/>
              <a:t>マイナンバーカードで暮らしを便利に</a:t>
            </a:r>
          </a:p>
        </p:txBody>
      </p:sp>
      <p:pic>
        <p:nvPicPr>
          <p:cNvPr id="40" name="図 39" descr="スマートフォンをカードリーダーにかざすマイナちゃんのイラスト">
            <a:extLst>
              <a:ext uri="{FF2B5EF4-FFF2-40B4-BE49-F238E27FC236}">
                <a16:creationId xmlns:a16="http://schemas.microsoft.com/office/drawing/2014/main" id="{5898D263-4C77-4C96-9E9E-A8A81F3690D9}"/>
              </a:ext>
            </a:extLst>
          </p:cNvPr>
          <p:cNvPicPr>
            <a:picLocks noChangeAspect="1"/>
          </p:cNvPicPr>
          <p:nvPr/>
        </p:nvPicPr>
        <p:blipFill rotWithShape="1">
          <a:blip r:embed="rId6">
            <a:extLst>
              <a:ext uri="{28A0092B-C50C-407E-A947-70E740481C1C}">
                <a14:useLocalDpi xmlns:a14="http://schemas.microsoft.com/office/drawing/2010/main" val="0"/>
              </a:ext>
            </a:extLst>
          </a:blip>
          <a:srcRect l="10689" r="7243"/>
          <a:stretch/>
        </p:blipFill>
        <p:spPr>
          <a:xfrm>
            <a:off x="587608" y="3718773"/>
            <a:ext cx="816039" cy="1087200"/>
          </a:xfrm>
          <a:prstGeom prst="rect">
            <a:avLst/>
          </a:prstGeom>
          <a:solidFill>
            <a:schemeClr val="bg1"/>
          </a:solidFill>
        </p:spPr>
      </p:pic>
      <p:sp>
        <p:nvSpPr>
          <p:cNvPr id="47" name="テキスト ボックス 46">
            <a:extLst>
              <a:ext uri="{FF2B5EF4-FFF2-40B4-BE49-F238E27FC236}">
                <a16:creationId xmlns:a16="http://schemas.microsoft.com/office/drawing/2014/main" id="{A25C5697-D845-4151-889F-2823292DA831}"/>
              </a:ext>
            </a:extLst>
          </p:cNvPr>
          <p:cNvSpPr txBox="1"/>
          <p:nvPr/>
        </p:nvSpPr>
        <p:spPr>
          <a:xfrm>
            <a:off x="359752" y="2350621"/>
            <a:ext cx="1980000" cy="707886"/>
          </a:xfrm>
          <a:prstGeom prst="rect">
            <a:avLst/>
          </a:prstGeom>
          <a:noFill/>
        </p:spPr>
        <p:txBody>
          <a:bodyPr wrap="square" rtlCol="0">
            <a:spAutoFit/>
          </a:bodyPr>
          <a:lstStyle/>
          <a:p>
            <a:pPr algn="ctr"/>
            <a:r>
              <a:rPr kumimoji="1" lang="ja-JP" altLang="en-US" sz="2000" b="1" dirty="0">
                <a:latin typeface="Meiryo" charset="-128"/>
                <a:ea typeface="Meiryo" charset="-128"/>
                <a:cs typeface="Meiryo" charset="-128"/>
              </a:rPr>
              <a:t>本人確認書類</a:t>
            </a:r>
            <a:endParaRPr kumimoji="1" lang="en-US" altLang="ja-JP" sz="2000" b="1" dirty="0">
              <a:latin typeface="Meiryo" charset="-128"/>
              <a:ea typeface="Meiryo" charset="-128"/>
              <a:cs typeface="Meiryo" charset="-128"/>
            </a:endParaRPr>
          </a:p>
          <a:p>
            <a:pPr algn="ctr"/>
            <a:r>
              <a:rPr kumimoji="1" lang="ja-JP" altLang="en-US" sz="2000" b="1" dirty="0">
                <a:latin typeface="Meiryo" charset="-128"/>
                <a:ea typeface="Meiryo" charset="-128"/>
                <a:cs typeface="Meiryo" charset="-128"/>
              </a:rPr>
              <a:t>になる！</a:t>
            </a:r>
          </a:p>
        </p:txBody>
      </p:sp>
      <p:sp>
        <p:nvSpPr>
          <p:cNvPr id="48" name="テキスト ボックス 47">
            <a:extLst>
              <a:ext uri="{FF2B5EF4-FFF2-40B4-BE49-F238E27FC236}">
                <a16:creationId xmlns:a16="http://schemas.microsoft.com/office/drawing/2014/main" id="{B4FD62CF-5DC3-4F1E-9B7B-D4D4FD807AB7}"/>
              </a:ext>
            </a:extLst>
          </p:cNvPr>
          <p:cNvSpPr txBox="1"/>
          <p:nvPr/>
        </p:nvSpPr>
        <p:spPr>
          <a:xfrm>
            <a:off x="2519992" y="2350621"/>
            <a:ext cx="1980000" cy="707886"/>
          </a:xfrm>
          <a:prstGeom prst="rect">
            <a:avLst/>
          </a:prstGeom>
          <a:noFill/>
        </p:spPr>
        <p:txBody>
          <a:bodyPr wrap="square" rtlCol="0">
            <a:spAutoFit/>
          </a:bodyPr>
          <a:lstStyle/>
          <a:p>
            <a:pPr algn="ctr"/>
            <a:r>
              <a:rPr kumimoji="1" lang="ja-JP" altLang="en-US" sz="2000" b="1" dirty="0">
                <a:latin typeface="Meiryo" charset="-128"/>
                <a:ea typeface="Meiryo" charset="-128"/>
                <a:cs typeface="Meiryo" charset="-128"/>
              </a:rPr>
              <a:t>健康保険証</a:t>
            </a:r>
            <a:endParaRPr kumimoji="1"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としても使える</a:t>
            </a:r>
            <a:endParaRPr kumimoji="1" lang="ja-JP" altLang="en-US" sz="2000" b="1" dirty="0">
              <a:latin typeface="Meiryo" charset="-128"/>
              <a:ea typeface="Meiryo" charset="-128"/>
              <a:cs typeface="Meiryo" charset="-128"/>
            </a:endParaRPr>
          </a:p>
        </p:txBody>
      </p:sp>
      <p:sp>
        <p:nvSpPr>
          <p:cNvPr id="50" name="テキスト ボックス 49">
            <a:extLst>
              <a:ext uri="{FF2B5EF4-FFF2-40B4-BE49-F238E27FC236}">
                <a16:creationId xmlns:a16="http://schemas.microsoft.com/office/drawing/2014/main" id="{F0A5F4AD-BC88-408F-B902-719D8189F024}"/>
              </a:ext>
            </a:extLst>
          </p:cNvPr>
          <p:cNvSpPr txBox="1"/>
          <p:nvPr/>
        </p:nvSpPr>
        <p:spPr>
          <a:xfrm>
            <a:off x="4680232" y="2204864"/>
            <a:ext cx="1980000" cy="1015663"/>
          </a:xfrm>
          <a:prstGeom prst="rect">
            <a:avLst/>
          </a:prstGeom>
          <a:noFill/>
        </p:spPr>
        <p:txBody>
          <a:bodyPr wrap="square" rtlCol="0">
            <a:spAutoFit/>
          </a:bodyPr>
          <a:lstStyle/>
          <a:p>
            <a:pPr algn="ctr"/>
            <a:r>
              <a:rPr lang="ja-JP" altLang="en-US" sz="2000" b="1" dirty="0">
                <a:latin typeface="Meiryo" charset="-128"/>
                <a:ea typeface="Meiryo" charset="-128"/>
                <a:cs typeface="Meiryo" charset="-128"/>
              </a:rPr>
              <a:t>オンラインで</a:t>
            </a:r>
            <a:endParaRPr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各種行政手続</a:t>
            </a:r>
            <a:endParaRPr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ができる</a:t>
            </a:r>
            <a:r>
              <a:rPr lang="en-US" altLang="ja-JP" sz="2000" b="1" dirty="0">
                <a:latin typeface="Meiryo" charset="-128"/>
                <a:ea typeface="Meiryo" charset="-128"/>
                <a:cs typeface="Meiryo" charset="-128"/>
              </a:rPr>
              <a:t> </a:t>
            </a:r>
            <a:endParaRPr kumimoji="1" lang="ja-JP" altLang="en-US" sz="2000" b="1" dirty="0">
              <a:latin typeface="Meiryo" charset="-128"/>
              <a:ea typeface="Meiryo" charset="-128"/>
              <a:cs typeface="Meiryo" charset="-128"/>
            </a:endParaRPr>
          </a:p>
        </p:txBody>
      </p:sp>
      <p:pic>
        <p:nvPicPr>
          <p:cNvPr id="52" name="図 51" descr="マイナポータルのオンライン画面を表すイラスト">
            <a:extLst>
              <a:ext uri="{FF2B5EF4-FFF2-40B4-BE49-F238E27FC236}">
                <a16:creationId xmlns:a16="http://schemas.microsoft.com/office/drawing/2014/main" id="{EB8CCCCF-B418-4D20-B5E3-8639597479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03875" y="1597195"/>
            <a:ext cx="858124" cy="606073"/>
          </a:xfrm>
          <a:prstGeom prst="rect">
            <a:avLst/>
          </a:prstGeom>
        </p:spPr>
      </p:pic>
      <p:grpSp>
        <p:nvGrpSpPr>
          <p:cNvPr id="57" name="グループ化 56" descr="マイナンバーカード裏面の見本の画像">
            <a:extLst>
              <a:ext uri="{FF2B5EF4-FFF2-40B4-BE49-F238E27FC236}">
                <a16:creationId xmlns:a16="http://schemas.microsoft.com/office/drawing/2014/main" id="{20F76BFD-9E11-4381-819C-A616AF496FF3}"/>
              </a:ext>
            </a:extLst>
          </p:cNvPr>
          <p:cNvGrpSpPr/>
          <p:nvPr/>
        </p:nvGrpSpPr>
        <p:grpSpPr>
          <a:xfrm>
            <a:off x="4641650" y="5158933"/>
            <a:ext cx="1278656" cy="790522"/>
            <a:chOff x="5176367" y="3354034"/>
            <a:chExt cx="3035752" cy="1913782"/>
          </a:xfrm>
        </p:grpSpPr>
        <p:pic>
          <p:nvPicPr>
            <p:cNvPr id="58" name="図 57">
              <a:extLst>
                <a:ext uri="{FF2B5EF4-FFF2-40B4-BE49-F238E27FC236}">
                  <a16:creationId xmlns:a16="http://schemas.microsoft.com/office/drawing/2014/main" id="{547532C4-B7FB-4EE5-AB2A-37D7B8E9BD18}"/>
                </a:ext>
              </a:extLst>
            </p:cNvPr>
            <p:cNvPicPr>
              <a:picLocks noChangeAspect="1"/>
            </p:cNvPicPr>
            <p:nvPr/>
          </p:nvPicPr>
          <p:blipFill>
            <a:blip r:embed="rId8"/>
            <a:stretch>
              <a:fillRect/>
            </a:stretch>
          </p:blipFill>
          <p:spPr>
            <a:xfrm>
              <a:off x="5176367" y="3354034"/>
              <a:ext cx="3018791" cy="1913782"/>
            </a:xfrm>
            <a:prstGeom prst="rect">
              <a:avLst/>
            </a:prstGeom>
          </p:spPr>
        </p:pic>
        <p:sp>
          <p:nvSpPr>
            <p:cNvPr id="59" name="角丸四角形 29">
              <a:extLst>
                <a:ext uri="{FF2B5EF4-FFF2-40B4-BE49-F238E27FC236}">
                  <a16:creationId xmlns:a16="http://schemas.microsoft.com/office/drawing/2014/main" id="{DEC006D8-9F25-4815-B01D-9B5DCD1DA180}"/>
                </a:ext>
              </a:extLst>
            </p:cNvPr>
            <p:cNvSpPr/>
            <p:nvPr/>
          </p:nvSpPr>
          <p:spPr>
            <a:xfrm>
              <a:off x="5205095" y="3393581"/>
              <a:ext cx="3007024" cy="1874235"/>
            </a:xfrm>
            <a:prstGeom prst="roundRect">
              <a:avLst>
                <a:gd name="adj" fmla="val 433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0" name="グループ化 59" descr="マイナちゃんとマイキーくんのイラスト">
            <a:extLst>
              <a:ext uri="{FF2B5EF4-FFF2-40B4-BE49-F238E27FC236}">
                <a16:creationId xmlns:a16="http://schemas.microsoft.com/office/drawing/2014/main" id="{FB950988-E575-4992-8E2A-E4020725DD0F}"/>
              </a:ext>
            </a:extLst>
          </p:cNvPr>
          <p:cNvGrpSpPr>
            <a:grpSpLocks noChangeAspect="1"/>
          </p:cNvGrpSpPr>
          <p:nvPr/>
        </p:nvGrpSpPr>
        <p:grpSpPr>
          <a:xfrm>
            <a:off x="1882797" y="4956158"/>
            <a:ext cx="934994" cy="720000"/>
            <a:chOff x="2575093" y="5893933"/>
            <a:chExt cx="693150" cy="533766"/>
          </a:xfrm>
        </p:grpSpPr>
        <p:pic>
          <p:nvPicPr>
            <p:cNvPr id="61" name="図 60">
              <a:extLst>
                <a:ext uri="{FF2B5EF4-FFF2-40B4-BE49-F238E27FC236}">
                  <a16:creationId xmlns:a16="http://schemas.microsoft.com/office/drawing/2014/main" id="{5A623287-D6C0-4EC7-931A-A9AC3D012CB8}"/>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2575093" y="5893933"/>
              <a:ext cx="353680" cy="517233"/>
            </a:xfrm>
            <a:prstGeom prst="rect">
              <a:avLst/>
            </a:prstGeom>
          </p:spPr>
        </p:pic>
        <p:pic>
          <p:nvPicPr>
            <p:cNvPr id="62" name="図 61">
              <a:extLst>
                <a:ext uri="{FF2B5EF4-FFF2-40B4-BE49-F238E27FC236}">
                  <a16:creationId xmlns:a16="http://schemas.microsoft.com/office/drawing/2014/main" id="{86723CF6-E14D-4101-B384-A668F8D227F6}"/>
                </a:ext>
              </a:extLst>
            </p:cNvPr>
            <p:cNvPicPr>
              <a:picLocks noChangeAspect="1"/>
            </p:cNvPicPr>
            <p:nvPr/>
          </p:nvPicPr>
          <p:blipFill rotWithShape="1">
            <a:blip r:embed="rId10">
              <a:extLst>
                <a:ext uri="{28A0092B-C50C-407E-A947-70E740481C1C}">
                  <a14:useLocalDpi xmlns:a14="http://schemas.microsoft.com/office/drawing/2010/main" val="0"/>
                </a:ext>
              </a:extLst>
            </a:blip>
            <a:srcRect b="-1180"/>
            <a:stretch/>
          </p:blipFill>
          <p:spPr>
            <a:xfrm>
              <a:off x="2914563" y="6052149"/>
              <a:ext cx="353680" cy="375550"/>
            </a:xfrm>
            <a:prstGeom prst="rect">
              <a:avLst/>
            </a:prstGeom>
          </p:spPr>
        </p:pic>
      </p:grpSp>
      <p:sp>
        <p:nvSpPr>
          <p:cNvPr id="63" name="テキスト ボックス 62">
            <a:extLst>
              <a:ext uri="{FF2B5EF4-FFF2-40B4-BE49-F238E27FC236}">
                <a16:creationId xmlns:a16="http://schemas.microsoft.com/office/drawing/2014/main" id="{70DFA3E0-BC25-414C-8835-D5943A80AFC9}"/>
              </a:ext>
            </a:extLst>
          </p:cNvPr>
          <p:cNvSpPr txBox="1"/>
          <p:nvPr/>
        </p:nvSpPr>
        <p:spPr>
          <a:xfrm>
            <a:off x="4355976" y="5951021"/>
            <a:ext cx="3804247" cy="400110"/>
          </a:xfrm>
          <a:prstGeom prst="rect">
            <a:avLst/>
          </a:prstGeom>
          <a:noFill/>
        </p:spPr>
        <p:txBody>
          <a:bodyPr wrap="none" rtlCol="0">
            <a:spAutoFit/>
          </a:bodyPr>
          <a:lstStyle/>
          <a:p>
            <a:pPr algn="r"/>
            <a:r>
              <a:rPr kumimoji="1" lang="ja-JP" altLang="en-US" sz="1000" dirty="0">
                <a:latin typeface="メイリオ" panose="020B0604030504040204" pitchFamily="50" charset="-128"/>
                <a:ea typeface="メイリオ" panose="020B0604030504040204" pitchFamily="50" charset="-128"/>
              </a:rPr>
              <a:t>＜参考＞</a:t>
            </a:r>
            <a:r>
              <a:rPr lang="ja-JP" altLang="en-US" sz="1000" dirty="0">
                <a:latin typeface="メイリオ" panose="020B0604030504040204" pitchFamily="50" charset="-128"/>
                <a:ea typeface="メイリオ" panose="020B0604030504040204" pitchFamily="50" charset="-128"/>
              </a:rPr>
              <a:t>総務省のマイナンバーカードのホームページ</a:t>
            </a:r>
            <a:r>
              <a:rPr lang="en-US" altLang="ja-JP" sz="1000" dirty="0">
                <a:latin typeface="メイリオ" panose="020B0604030504040204" pitchFamily="50" charset="-128"/>
                <a:ea typeface="メイリオ" panose="020B0604030504040204" pitchFamily="50" charset="-128"/>
              </a:rPr>
              <a:t> </a:t>
            </a:r>
          </a:p>
          <a:p>
            <a:r>
              <a:rPr lang="en-US" altLang="ja-JP" sz="1000" b="1" u="sng" dirty="0">
                <a:solidFill>
                  <a:srgbClr val="0000FF"/>
                </a:solidFill>
                <a:latin typeface="Meiryo" charset="-128"/>
                <a:ea typeface="Meiryo" charset="-128"/>
                <a:cs typeface="Meiryo" charset="-128"/>
                <a:hlinkClick r:id="rId11"/>
              </a:rPr>
              <a:t>https://www.soumu.go.jp/kojinbango_card/03.html</a:t>
            </a:r>
            <a:endParaRPr lang="ja-JP" altLang="en-US" sz="1000" b="1" dirty="0">
              <a:latin typeface="Meiryo" charset="-128"/>
              <a:ea typeface="Meiryo" charset="-128"/>
              <a:cs typeface="Meiryo" charset="-128"/>
            </a:endParaRPr>
          </a:p>
        </p:txBody>
      </p:sp>
      <p:pic>
        <p:nvPicPr>
          <p:cNvPr id="64" name="図 63" descr="総務省のマイナンバーカードのホームページのQRコード">
            <a:extLst>
              <a:ext uri="{FF2B5EF4-FFF2-40B4-BE49-F238E27FC236}">
                <a16:creationId xmlns:a16="http://schemas.microsoft.com/office/drawing/2014/main" id="{8EE67651-3F50-4501-9273-ABEF311D5C05}"/>
              </a:ext>
            </a:extLst>
          </p:cNvPr>
          <p:cNvPicPr>
            <a:picLocks noChangeAspect="1"/>
          </p:cNvPicPr>
          <p:nvPr/>
        </p:nvPicPr>
        <p:blipFill>
          <a:blip r:embed="rId12"/>
          <a:stretch>
            <a:fillRect/>
          </a:stretch>
        </p:blipFill>
        <p:spPr>
          <a:xfrm>
            <a:off x="8058726" y="5807005"/>
            <a:ext cx="545722" cy="545722"/>
          </a:xfrm>
          <a:prstGeom prst="rect">
            <a:avLst/>
          </a:prstGeom>
        </p:spPr>
      </p:pic>
      <p:pic>
        <p:nvPicPr>
          <p:cNvPr id="67" name="図 66" descr="e-taxのロゴマーク">
            <a:extLst>
              <a:ext uri="{FF2B5EF4-FFF2-40B4-BE49-F238E27FC236}">
                <a16:creationId xmlns:a16="http://schemas.microsoft.com/office/drawing/2014/main" id="{DC5C8DF9-9AB0-457C-A1BE-2272B7CB9111}"/>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0" b="97143" l="0" r="98347"/>
                    </a14:imgEffect>
                  </a14:imgLayer>
                </a14:imgProps>
              </a:ext>
              <a:ext uri="{28A0092B-C50C-407E-A947-70E740481C1C}">
                <a14:useLocalDpi xmlns:a14="http://schemas.microsoft.com/office/drawing/2010/main" val="0"/>
              </a:ext>
            </a:extLst>
          </a:blip>
          <a:stretch>
            <a:fillRect/>
          </a:stretch>
        </p:blipFill>
        <p:spPr>
          <a:xfrm>
            <a:off x="7121868" y="4438853"/>
            <a:ext cx="1266556" cy="599769"/>
          </a:xfrm>
          <a:prstGeom prst="rect">
            <a:avLst/>
          </a:prstGeom>
        </p:spPr>
      </p:pic>
      <p:pic>
        <p:nvPicPr>
          <p:cNvPr id="70" name="図 69" descr="マイナンバーカードを持つマイナちゃんのイラスト">
            <a:extLst>
              <a:ext uri="{FF2B5EF4-FFF2-40B4-BE49-F238E27FC236}">
                <a16:creationId xmlns:a16="http://schemas.microsoft.com/office/drawing/2014/main" id="{8C04DB92-C370-4C44-9017-56F0FB8D807A}"/>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3998" b="80386" l="2939" r="98413">
                        <a14:foregroundMark x1="37096" y1="18399" x2="48560" y2="71668"/>
                        <a14:foregroundMark x1="57378" y1="18944" x2="57025" y2="34241"/>
                        <a14:foregroundMark x1="89183" y1="52012" x2="88066" y2="78206"/>
                        <a14:foregroundMark x1="19812" y1="52557" x2="29394" y2="53353"/>
                      </a14:backgroundRemoval>
                    </a14:imgEffect>
                  </a14:imgLayer>
                </a14:imgProps>
              </a:ext>
              <a:ext uri="{28A0092B-C50C-407E-A947-70E740481C1C}">
                <a14:useLocalDpi xmlns:a14="http://schemas.microsoft.com/office/drawing/2010/main" val="0"/>
              </a:ext>
            </a:extLst>
          </a:blip>
          <a:srcRect t="14313" b="21185"/>
          <a:stretch/>
        </p:blipFill>
        <p:spPr>
          <a:xfrm>
            <a:off x="625330" y="1342509"/>
            <a:ext cx="994342" cy="899645"/>
          </a:xfrm>
          <a:prstGeom prst="rect">
            <a:avLst/>
          </a:prstGeom>
        </p:spPr>
      </p:pic>
      <p:sp>
        <p:nvSpPr>
          <p:cNvPr id="75" name="テキスト ボックス 74">
            <a:extLst>
              <a:ext uri="{FF2B5EF4-FFF2-40B4-BE49-F238E27FC236}">
                <a16:creationId xmlns:a16="http://schemas.microsoft.com/office/drawing/2014/main" id="{9AECBA20-9BE5-447C-B527-E83918CBF894}"/>
              </a:ext>
            </a:extLst>
          </p:cNvPr>
          <p:cNvSpPr txBox="1"/>
          <p:nvPr/>
        </p:nvSpPr>
        <p:spPr>
          <a:xfrm>
            <a:off x="1439872" y="3430741"/>
            <a:ext cx="1980000" cy="1015663"/>
          </a:xfrm>
          <a:prstGeom prst="rect">
            <a:avLst/>
          </a:prstGeom>
          <a:noFill/>
        </p:spPr>
        <p:txBody>
          <a:bodyPr wrap="square" rtlCol="0">
            <a:spAutoFit/>
          </a:bodyPr>
          <a:lstStyle/>
          <a:p>
            <a:pPr algn="ctr"/>
            <a:r>
              <a:rPr kumimoji="1" lang="ja-JP" altLang="en-US" sz="2000" b="1" dirty="0">
                <a:latin typeface="Meiryo" charset="-128"/>
                <a:ea typeface="Meiryo" charset="-128"/>
                <a:cs typeface="Meiryo" charset="-128"/>
              </a:rPr>
              <a:t>コンビニ</a:t>
            </a:r>
            <a:endParaRPr kumimoji="1" lang="en-US" altLang="ja-JP" sz="2000" b="1" dirty="0">
              <a:latin typeface="Meiryo" charset="-128"/>
              <a:ea typeface="Meiryo" charset="-128"/>
              <a:cs typeface="Meiryo" charset="-128"/>
            </a:endParaRPr>
          </a:p>
          <a:p>
            <a:pPr algn="ctr"/>
            <a:r>
              <a:rPr kumimoji="1" lang="ja-JP" altLang="en-US" sz="2000" b="1" dirty="0">
                <a:latin typeface="Meiryo" charset="-128"/>
                <a:ea typeface="Meiryo" charset="-128"/>
                <a:cs typeface="Meiryo" charset="-128"/>
              </a:rPr>
              <a:t>で各種証明書が</a:t>
            </a:r>
            <a:endParaRPr kumimoji="1"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取得できる</a:t>
            </a:r>
            <a:endParaRPr kumimoji="1" lang="ja-JP" altLang="en-US" sz="2000" b="1" dirty="0">
              <a:latin typeface="Meiryo" charset="-128"/>
              <a:ea typeface="Meiryo" charset="-128"/>
              <a:cs typeface="Meiryo" charset="-128"/>
            </a:endParaRPr>
          </a:p>
        </p:txBody>
      </p:sp>
      <p:grpSp>
        <p:nvGrpSpPr>
          <p:cNvPr id="76" name="グループ化 75" descr="受付に座っているマイナちゃんのイラスト">
            <a:extLst>
              <a:ext uri="{FF2B5EF4-FFF2-40B4-BE49-F238E27FC236}">
                <a16:creationId xmlns:a16="http://schemas.microsoft.com/office/drawing/2014/main" id="{7D5FB597-139C-4185-9D29-90E96273BE48}"/>
              </a:ext>
            </a:extLst>
          </p:cNvPr>
          <p:cNvGrpSpPr/>
          <p:nvPr/>
        </p:nvGrpSpPr>
        <p:grpSpPr>
          <a:xfrm>
            <a:off x="2960250" y="1296299"/>
            <a:ext cx="1108184" cy="1035283"/>
            <a:chOff x="3385544" y="1332173"/>
            <a:chExt cx="1108184" cy="1035283"/>
          </a:xfrm>
        </p:grpSpPr>
        <p:pic>
          <p:nvPicPr>
            <p:cNvPr id="77" name="図 76">
              <a:extLst>
                <a:ext uri="{FF2B5EF4-FFF2-40B4-BE49-F238E27FC236}">
                  <a16:creationId xmlns:a16="http://schemas.microsoft.com/office/drawing/2014/main" id="{89A5F2E5-6E36-4CD5-AE5F-AAC4BDC9249E}"/>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22111" b="70017" l="14879" r="84495">
                          <a14:foregroundMark x1="55756" y1="30430" x2="56774" y2="37353"/>
                          <a14:foregroundMark x1="43618" y1="30262" x2="46045" y2="38079"/>
                          <a14:foregroundMark x1="48238" y1="40704" x2="55991" y2="50251"/>
                          <a14:foregroundMark x1="24589" y1="47292" x2="24354" y2="50586"/>
                          <a14:foregroundMark x1="43618" y1="54048" x2="57478" y2="54048"/>
                        </a14:backgroundRemoval>
                      </a14:imgEffect>
                    </a14:imgLayer>
                  </a14:imgProps>
                </a:ext>
                <a:ext uri="{28A0092B-C50C-407E-A947-70E740481C1C}">
                  <a14:useLocalDpi xmlns:a14="http://schemas.microsoft.com/office/drawing/2010/main" val="0"/>
                </a:ext>
              </a:extLst>
            </a:blip>
            <a:srcRect l="13777" t="23775" r="15382" b="29038"/>
            <a:stretch/>
          </p:blipFill>
          <p:spPr>
            <a:xfrm>
              <a:off x="3385544" y="1332173"/>
              <a:ext cx="1108184" cy="1035283"/>
            </a:xfrm>
            <a:prstGeom prst="rect">
              <a:avLst/>
            </a:prstGeom>
          </p:spPr>
        </p:pic>
        <p:sp>
          <p:nvSpPr>
            <p:cNvPr id="109" name="テキスト ボックス 108">
              <a:extLst>
                <a:ext uri="{FF2B5EF4-FFF2-40B4-BE49-F238E27FC236}">
                  <a16:creationId xmlns:a16="http://schemas.microsoft.com/office/drawing/2014/main" id="{A4365763-27CA-411B-8972-7405AEC11E60}"/>
                </a:ext>
              </a:extLst>
            </p:cNvPr>
            <p:cNvSpPr txBox="1"/>
            <p:nvPr/>
          </p:nvSpPr>
          <p:spPr>
            <a:xfrm>
              <a:off x="3479023" y="2092547"/>
              <a:ext cx="948010" cy="215444"/>
            </a:xfrm>
            <a:prstGeom prst="rect">
              <a:avLst/>
            </a:prstGeom>
            <a:solidFill>
              <a:schemeClr val="accent2">
                <a:lumMod val="60000"/>
                <a:lumOff val="40000"/>
              </a:schemeClr>
            </a:solidFill>
            <a:ln>
              <a:noFill/>
            </a:ln>
          </p:spPr>
          <p:txBody>
            <a:bodyPr wrap="square" rtlCol="0">
              <a:spAutoFit/>
            </a:bodyPr>
            <a:lstStyle/>
            <a:p>
              <a:r>
                <a:rPr kumimoji="1" lang="ja-JP" altLang="en-US" sz="800" dirty="0">
                  <a:latin typeface="BIZ UDPゴシック" panose="020B0400000000000000" pitchFamily="50" charset="-128"/>
                  <a:ea typeface="BIZ UDPゴシック" panose="020B0400000000000000" pitchFamily="50" charset="-128"/>
                </a:rPr>
                <a:t>　　　○△受付</a:t>
              </a:r>
            </a:p>
          </p:txBody>
        </p:sp>
      </p:grpSp>
      <p:sp>
        <p:nvSpPr>
          <p:cNvPr id="65" name="テキスト ボックス 64">
            <a:extLst>
              <a:ext uri="{FF2B5EF4-FFF2-40B4-BE49-F238E27FC236}">
                <a16:creationId xmlns:a16="http://schemas.microsoft.com/office/drawing/2014/main" id="{6AC6B672-28EC-407A-9211-F4F56EB4A275}"/>
              </a:ext>
            </a:extLst>
          </p:cNvPr>
          <p:cNvSpPr txBox="1"/>
          <p:nvPr/>
        </p:nvSpPr>
        <p:spPr>
          <a:xfrm>
            <a:off x="6840472" y="2350621"/>
            <a:ext cx="1980000" cy="707886"/>
          </a:xfrm>
          <a:prstGeom prst="rect">
            <a:avLst/>
          </a:prstGeom>
          <a:noFill/>
        </p:spPr>
        <p:txBody>
          <a:bodyPr wrap="square" rtlCol="0">
            <a:spAutoFit/>
          </a:bodyPr>
          <a:lstStyle/>
          <a:p>
            <a:pPr algn="ctr"/>
            <a:r>
              <a:rPr kumimoji="1" lang="ja-JP" altLang="en-US" sz="2000" b="1" dirty="0">
                <a:latin typeface="Meiryo" charset="-128"/>
                <a:ea typeface="Meiryo" charset="-128"/>
                <a:cs typeface="Meiryo" charset="-128"/>
              </a:rPr>
              <a:t>公金受取口座の</a:t>
            </a:r>
            <a:endParaRPr kumimoji="1"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登録ができる</a:t>
            </a:r>
            <a:endParaRPr kumimoji="1" lang="ja-JP" altLang="en-US" sz="2000" b="1" dirty="0">
              <a:latin typeface="Meiryo" charset="-128"/>
              <a:ea typeface="Meiryo" charset="-128"/>
              <a:cs typeface="Meiryo" charset="-128"/>
            </a:endParaRPr>
          </a:p>
        </p:txBody>
      </p:sp>
      <p:grpSp>
        <p:nvGrpSpPr>
          <p:cNvPr id="53" name="グループ化 52" descr="マイナンバーカード表面の見本の画像">
            <a:extLst>
              <a:ext uri="{FF2B5EF4-FFF2-40B4-BE49-F238E27FC236}">
                <a16:creationId xmlns:a16="http://schemas.microsoft.com/office/drawing/2014/main" id="{0879C03D-F135-42C8-90A3-5338A13CCC14}"/>
              </a:ext>
            </a:extLst>
          </p:cNvPr>
          <p:cNvGrpSpPr/>
          <p:nvPr/>
        </p:nvGrpSpPr>
        <p:grpSpPr>
          <a:xfrm>
            <a:off x="3273456" y="5169394"/>
            <a:ext cx="1259412" cy="790522"/>
            <a:chOff x="1094719" y="3698700"/>
            <a:chExt cx="3007024" cy="1889328"/>
          </a:xfrm>
        </p:grpSpPr>
        <p:pic>
          <p:nvPicPr>
            <p:cNvPr id="54" name="図 53">
              <a:extLst>
                <a:ext uri="{FF2B5EF4-FFF2-40B4-BE49-F238E27FC236}">
                  <a16:creationId xmlns:a16="http://schemas.microsoft.com/office/drawing/2014/main" id="{E25E1A29-BFF1-4B5A-80AD-0B537263CC4F}"/>
                </a:ext>
              </a:extLst>
            </p:cNvPr>
            <p:cNvPicPr>
              <a:picLocks noChangeAspect="1"/>
            </p:cNvPicPr>
            <p:nvPr/>
          </p:nvPicPr>
          <p:blipFill>
            <a:blip r:embed="rId19"/>
            <a:stretch>
              <a:fillRect/>
            </a:stretch>
          </p:blipFill>
          <p:spPr>
            <a:xfrm>
              <a:off x="1094719" y="3698700"/>
              <a:ext cx="3007024" cy="1889328"/>
            </a:xfrm>
            <a:prstGeom prst="rect">
              <a:avLst/>
            </a:prstGeom>
          </p:spPr>
        </p:pic>
        <p:sp>
          <p:nvSpPr>
            <p:cNvPr id="55" name="角丸四角形 5">
              <a:extLst>
                <a:ext uri="{FF2B5EF4-FFF2-40B4-BE49-F238E27FC236}">
                  <a16:creationId xmlns:a16="http://schemas.microsoft.com/office/drawing/2014/main" id="{143F5956-47BA-426A-9D34-AF11F2AF3865}"/>
                </a:ext>
              </a:extLst>
            </p:cNvPr>
            <p:cNvSpPr/>
            <p:nvPr/>
          </p:nvSpPr>
          <p:spPr>
            <a:xfrm>
              <a:off x="1094719" y="3713793"/>
              <a:ext cx="3007024" cy="1874235"/>
            </a:xfrm>
            <a:prstGeom prst="roundRect">
              <a:avLst>
                <a:gd name="adj" fmla="val 433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8" name="テキスト ボックス 67">
            <a:extLst>
              <a:ext uri="{FF2B5EF4-FFF2-40B4-BE49-F238E27FC236}">
                <a16:creationId xmlns:a16="http://schemas.microsoft.com/office/drawing/2014/main" id="{915B1D2E-5B7C-4FC3-835D-204974B13352}"/>
              </a:ext>
            </a:extLst>
          </p:cNvPr>
          <p:cNvSpPr txBox="1"/>
          <p:nvPr/>
        </p:nvSpPr>
        <p:spPr>
          <a:xfrm>
            <a:off x="5760352" y="3430741"/>
            <a:ext cx="1980000" cy="1323439"/>
          </a:xfrm>
          <a:prstGeom prst="rect">
            <a:avLst/>
          </a:prstGeom>
          <a:noFill/>
        </p:spPr>
        <p:txBody>
          <a:bodyPr wrap="square" rtlCol="0">
            <a:spAutoFit/>
          </a:bodyPr>
          <a:lstStyle/>
          <a:p>
            <a:pPr algn="ctr"/>
            <a:r>
              <a:rPr lang="en-US" altLang="ja-JP" sz="2000" b="1" dirty="0">
                <a:latin typeface="Meiryo" charset="-128"/>
                <a:ea typeface="Meiryo" charset="-128"/>
                <a:cs typeface="Meiryo" charset="-128"/>
              </a:rPr>
              <a:t>e-Tax</a:t>
            </a:r>
            <a:r>
              <a:rPr lang="ja-JP" altLang="en-US" sz="2000" b="1" dirty="0">
                <a:latin typeface="Meiryo" charset="-128"/>
                <a:ea typeface="Meiryo" charset="-128"/>
                <a:cs typeface="Meiryo" charset="-128"/>
              </a:rPr>
              <a:t>で</a:t>
            </a:r>
            <a:endParaRPr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確定申告の</a:t>
            </a:r>
            <a:endParaRPr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届出が自宅から</a:t>
            </a:r>
            <a:endParaRPr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できる</a:t>
            </a:r>
          </a:p>
        </p:txBody>
      </p:sp>
      <p:sp>
        <p:nvSpPr>
          <p:cNvPr id="31" name="テキスト ボックス 30">
            <a:extLst>
              <a:ext uri="{FF2B5EF4-FFF2-40B4-BE49-F238E27FC236}">
                <a16:creationId xmlns:a16="http://schemas.microsoft.com/office/drawing/2014/main" id="{072F6F75-15D2-A4E3-3035-6A09CCE95C12}"/>
              </a:ext>
            </a:extLst>
          </p:cNvPr>
          <p:cNvSpPr txBox="1"/>
          <p:nvPr/>
        </p:nvSpPr>
        <p:spPr>
          <a:xfrm>
            <a:off x="3580980" y="3340392"/>
            <a:ext cx="1980000" cy="1200329"/>
          </a:xfrm>
          <a:prstGeom prst="rect">
            <a:avLst/>
          </a:prstGeom>
          <a:noFill/>
        </p:spPr>
        <p:txBody>
          <a:bodyPr wrap="square" rtlCol="0">
            <a:spAutoFit/>
          </a:bodyPr>
          <a:lstStyle/>
          <a:p>
            <a:pPr algn="ctr"/>
            <a:r>
              <a:rPr kumimoji="1" lang="ja-JP" altLang="en-US" sz="2000" b="1" strike="sngStrike" dirty="0">
                <a:solidFill>
                  <a:srgbClr val="FF0000"/>
                </a:solidFill>
                <a:latin typeface="Meiryo" charset="-128"/>
                <a:ea typeface="Meiryo" charset="-128"/>
                <a:cs typeface="Meiryo" charset="-128"/>
              </a:rPr>
              <a:t>マイナ</a:t>
            </a:r>
            <a:endParaRPr kumimoji="1" lang="en-US" altLang="ja-JP" sz="2000" b="1" strike="sngStrike" dirty="0">
              <a:solidFill>
                <a:srgbClr val="FF0000"/>
              </a:solidFill>
              <a:latin typeface="Meiryo" charset="-128"/>
              <a:ea typeface="Meiryo" charset="-128"/>
              <a:cs typeface="Meiryo" charset="-128"/>
            </a:endParaRPr>
          </a:p>
          <a:p>
            <a:pPr algn="ctr"/>
            <a:r>
              <a:rPr kumimoji="1" lang="ja-JP" altLang="en-US" sz="2000" b="1" strike="sngStrike" dirty="0">
                <a:solidFill>
                  <a:srgbClr val="FF0000"/>
                </a:solidFill>
                <a:latin typeface="Meiryo" charset="-128"/>
                <a:ea typeface="Meiryo" charset="-128"/>
                <a:cs typeface="Meiryo" charset="-128"/>
              </a:rPr>
              <a:t>ポイントが</a:t>
            </a:r>
            <a:endParaRPr kumimoji="1" lang="en-US" altLang="ja-JP" sz="2000" b="1" strike="sngStrike" dirty="0">
              <a:solidFill>
                <a:srgbClr val="FF0000"/>
              </a:solidFill>
              <a:latin typeface="Meiryo" charset="-128"/>
              <a:ea typeface="Meiryo" charset="-128"/>
              <a:cs typeface="Meiryo" charset="-128"/>
            </a:endParaRPr>
          </a:p>
          <a:p>
            <a:pPr algn="ctr"/>
            <a:r>
              <a:rPr kumimoji="1" lang="ja-JP" altLang="en-US" sz="2000" b="1" strike="sngStrike" dirty="0">
                <a:solidFill>
                  <a:srgbClr val="FF0000"/>
                </a:solidFill>
                <a:latin typeface="Meiryo" charset="-128"/>
                <a:ea typeface="Meiryo" charset="-128"/>
                <a:cs typeface="Meiryo" charset="-128"/>
              </a:rPr>
              <a:t>もらえる</a:t>
            </a:r>
            <a:endParaRPr kumimoji="1" lang="en-US" altLang="ja-JP" sz="2000" b="1" strike="sngStrike" dirty="0">
              <a:solidFill>
                <a:srgbClr val="FF0000"/>
              </a:solidFill>
              <a:latin typeface="Meiryo" charset="-128"/>
              <a:ea typeface="Meiryo" charset="-128"/>
              <a:cs typeface="Meiryo" charset="-128"/>
            </a:endParaRPr>
          </a:p>
          <a:p>
            <a:pPr algn="ctr"/>
            <a:r>
              <a:rPr kumimoji="1" lang="ja-JP" altLang="en-US" sz="1200" b="1" dirty="0">
                <a:solidFill>
                  <a:srgbClr val="FF0000"/>
                </a:solidFill>
                <a:latin typeface="Meiryo" charset="-128"/>
                <a:ea typeface="Meiryo" charset="-128"/>
                <a:cs typeface="Meiryo" charset="-128"/>
              </a:rPr>
              <a:t>（令和５年</a:t>
            </a:r>
            <a:r>
              <a:rPr kumimoji="1" lang="en-US" altLang="ja-JP" sz="1200" b="1" dirty="0">
                <a:solidFill>
                  <a:srgbClr val="FF0000"/>
                </a:solidFill>
                <a:latin typeface="Meiryo" charset="-128"/>
                <a:ea typeface="Meiryo" charset="-128"/>
                <a:cs typeface="Meiryo" charset="-128"/>
              </a:rPr>
              <a:t>9</a:t>
            </a:r>
            <a:r>
              <a:rPr kumimoji="1" lang="ja-JP" altLang="en-US" sz="1200" b="1" dirty="0">
                <a:solidFill>
                  <a:srgbClr val="FF0000"/>
                </a:solidFill>
                <a:latin typeface="Meiryo" charset="-128"/>
                <a:ea typeface="Meiryo" charset="-128"/>
                <a:cs typeface="Meiryo" charset="-128"/>
              </a:rPr>
              <a:t>月末終了）</a:t>
            </a:r>
          </a:p>
        </p:txBody>
      </p:sp>
      <p:sp>
        <p:nvSpPr>
          <p:cNvPr id="32" name="テキスト ボックス 31">
            <a:extLst>
              <a:ext uri="{FF2B5EF4-FFF2-40B4-BE49-F238E27FC236}">
                <a16:creationId xmlns:a16="http://schemas.microsoft.com/office/drawing/2014/main" id="{031D00D3-A4C7-6CEF-C7FE-690371C53190}"/>
              </a:ext>
            </a:extLst>
          </p:cNvPr>
          <p:cNvSpPr txBox="1"/>
          <p:nvPr/>
        </p:nvSpPr>
        <p:spPr>
          <a:xfrm>
            <a:off x="419756" y="5884150"/>
            <a:ext cx="2689994" cy="461665"/>
          </a:xfrm>
          <a:prstGeom prst="rect">
            <a:avLst/>
          </a:prstGeom>
          <a:noFill/>
        </p:spPr>
        <p:txBody>
          <a:bodyPr wrap="square" rtlCol="0">
            <a:spAutoFit/>
          </a:bodyPr>
          <a:lstStyle/>
          <a:p>
            <a:pPr marL="136800" indent="-136800"/>
            <a:r>
              <a:rPr kumimoji="1" lang="en-US" altLang="ja-JP" sz="800" dirty="0">
                <a:latin typeface="メイリオ" panose="020B0604030504040204" pitchFamily="50" charset="-128"/>
                <a:ea typeface="メイリオ" panose="020B0604030504040204" pitchFamily="50" charset="-128"/>
              </a:rPr>
              <a:t>※</a:t>
            </a:r>
            <a:r>
              <a:rPr kumimoji="1" lang="ja-JP" altLang="en-US" sz="800" dirty="0">
                <a:latin typeface="メイリオ" panose="020B0604030504040204" pitchFamily="50" charset="-128"/>
                <a:ea typeface="メイリオ" panose="020B0604030504040204" pitchFamily="50" charset="-128"/>
              </a:rPr>
              <a:t>：医療機関・薬局によって開始時期が</a:t>
            </a:r>
            <a:r>
              <a:rPr lang="ja-JP" altLang="en-US" sz="800" dirty="0">
                <a:latin typeface="メイリオ" panose="020B0604030504040204" pitchFamily="50" charset="-128"/>
                <a:ea typeface="メイリオ" panose="020B0604030504040204" pitchFamily="50" charset="-128"/>
              </a:rPr>
              <a:t>異なります。利用できる医療機関・薬局については、厚生労働省のホームページで公開しています。</a:t>
            </a:r>
            <a:endParaRPr lang="en-US" altLang="ja-JP" sz="8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816735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36F4E4AB-5FEF-76BC-795D-B46E0796C68C}"/>
              </a:ext>
            </a:extLst>
          </p:cNvPr>
          <p:cNvPicPr>
            <a:picLocks noChangeAspect="1"/>
          </p:cNvPicPr>
          <p:nvPr/>
        </p:nvPicPr>
        <p:blipFill rotWithShape="1">
          <a:blip r:embed="rId4"/>
          <a:srcRect t="9011" b="5665"/>
          <a:stretch/>
        </p:blipFill>
        <p:spPr>
          <a:xfrm>
            <a:off x="2655177" y="2938749"/>
            <a:ext cx="1738778" cy="3082540"/>
          </a:xfrm>
          <a:prstGeom prst="rect">
            <a:avLst/>
          </a:prstGeom>
          <a:ln>
            <a:solidFill>
              <a:schemeClr val="tx1"/>
            </a:solidFill>
          </a:ln>
        </p:spPr>
      </p:pic>
      <p:pic>
        <p:nvPicPr>
          <p:cNvPr id="4" name="図 3" descr="グラフィカル ユーザー インターフェイス&#10;&#10;自動的に生成された説明">
            <a:extLst>
              <a:ext uri="{FF2B5EF4-FFF2-40B4-BE49-F238E27FC236}">
                <a16:creationId xmlns:a16="http://schemas.microsoft.com/office/drawing/2014/main" id="{D156D3DD-9B3D-94C7-815C-79838496658E}"/>
              </a:ext>
            </a:extLst>
          </p:cNvPr>
          <p:cNvPicPr>
            <a:picLocks noChangeAspect="1"/>
          </p:cNvPicPr>
          <p:nvPr/>
        </p:nvPicPr>
        <p:blipFill rotWithShape="1">
          <a:blip r:embed="rId5"/>
          <a:srcRect t="9011" b="5665"/>
          <a:stretch/>
        </p:blipFill>
        <p:spPr>
          <a:xfrm>
            <a:off x="6891336" y="2938749"/>
            <a:ext cx="1738778" cy="3082540"/>
          </a:xfrm>
          <a:prstGeom prst="rect">
            <a:avLst/>
          </a:prstGeom>
          <a:ln>
            <a:solidFill>
              <a:schemeClr val="tx1"/>
            </a:solidFill>
          </a:ln>
        </p:spPr>
      </p:pic>
      <p:pic>
        <p:nvPicPr>
          <p:cNvPr id="7" name="図 6" descr="グラフィカル ユーザー インターフェイス, アプリケーション&#10;&#10;自動的に生成された説明">
            <a:extLst>
              <a:ext uri="{FF2B5EF4-FFF2-40B4-BE49-F238E27FC236}">
                <a16:creationId xmlns:a16="http://schemas.microsoft.com/office/drawing/2014/main" id="{01822B3E-CD0A-C041-F195-050950448038}"/>
              </a:ext>
            </a:extLst>
          </p:cNvPr>
          <p:cNvPicPr>
            <a:picLocks noChangeAspect="1"/>
          </p:cNvPicPr>
          <p:nvPr/>
        </p:nvPicPr>
        <p:blipFill rotWithShape="1">
          <a:blip r:embed="rId6"/>
          <a:srcRect t="9011" b="5665"/>
          <a:stretch/>
        </p:blipFill>
        <p:spPr>
          <a:xfrm>
            <a:off x="4700427" y="2925216"/>
            <a:ext cx="1738778" cy="3082540"/>
          </a:xfrm>
          <a:prstGeom prst="rect">
            <a:avLst/>
          </a:prstGeom>
          <a:ln>
            <a:solidFill>
              <a:schemeClr val="tx1"/>
            </a:solidFill>
          </a:ln>
        </p:spPr>
      </p:pic>
      <p:graphicFrame>
        <p:nvGraphicFramePr>
          <p:cNvPr id="3" name="オブジェクト 2" hidden="1">
            <a:extLst>
              <a:ext uri="{FF2B5EF4-FFF2-40B4-BE49-F238E27FC236}">
                <a16:creationId xmlns:a16="http://schemas.microsoft.com/office/drawing/2014/main" id="{64BA492A-51D6-4083-B322-BAADDB65A2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3" name="オブジェクト 2" hidden="1">
                        <a:extLst>
                          <a:ext uri="{FF2B5EF4-FFF2-40B4-BE49-F238E27FC236}">
                            <a16:creationId xmlns:a16="http://schemas.microsoft.com/office/drawing/2014/main" id="{64BA492A-51D6-4083-B322-BAADDB65A24C}"/>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6" name="図 5">
            <a:extLst>
              <a:ext uri="{FF2B5EF4-FFF2-40B4-BE49-F238E27FC236}">
                <a16:creationId xmlns:a16="http://schemas.microsoft.com/office/drawing/2014/main" id="{C97EFDE5-3249-4AF2-8812-3C194C733AFD}"/>
              </a:ext>
            </a:extLst>
          </p:cNvPr>
          <p:cNvPicPr>
            <a:picLocks noChangeAspect="1"/>
          </p:cNvPicPr>
          <p:nvPr/>
        </p:nvPicPr>
        <p:blipFill rotWithShape="1">
          <a:blip r:embed="rId9"/>
          <a:srcRect l="12757" t="76769" r="61251" b="9233"/>
          <a:stretch/>
        </p:blipFill>
        <p:spPr>
          <a:xfrm>
            <a:off x="6361092" y="4141977"/>
            <a:ext cx="0" cy="0"/>
          </a:xfrm>
          <a:prstGeom prst="rect">
            <a:avLst/>
          </a:prstGeom>
        </p:spPr>
      </p:pic>
      <p:pic>
        <p:nvPicPr>
          <p:cNvPr id="21" name="図 20">
            <a:extLst>
              <a:ext uri="{FF2B5EF4-FFF2-40B4-BE49-F238E27FC236}">
                <a16:creationId xmlns:a16="http://schemas.microsoft.com/office/drawing/2014/main" id="{5AF53A5D-6927-449B-9EFA-6E675406C6A0}"/>
              </a:ext>
            </a:extLst>
          </p:cNvPr>
          <p:cNvPicPr>
            <a:picLocks noChangeAspect="1"/>
          </p:cNvPicPr>
          <p:nvPr/>
        </p:nvPicPr>
        <p:blipFill rotWithShape="1">
          <a:blip r:embed="rId9"/>
          <a:srcRect l="17342" t="3348" r="67599" b="81129"/>
          <a:stretch/>
        </p:blipFill>
        <p:spPr>
          <a:xfrm>
            <a:off x="1082985" y="4141978"/>
            <a:ext cx="0" cy="0"/>
          </a:xfrm>
          <a:prstGeom prst="rect">
            <a:avLst/>
          </a:prstGeom>
        </p:spPr>
      </p:pic>
      <p:pic>
        <p:nvPicPr>
          <p:cNvPr id="22" name="図 21">
            <a:extLst>
              <a:ext uri="{FF2B5EF4-FFF2-40B4-BE49-F238E27FC236}">
                <a16:creationId xmlns:a16="http://schemas.microsoft.com/office/drawing/2014/main" id="{0293701F-8AFE-4AC1-9C73-3F75C3AA3E7E}"/>
              </a:ext>
            </a:extLst>
          </p:cNvPr>
          <p:cNvPicPr>
            <a:picLocks noChangeAspect="1"/>
          </p:cNvPicPr>
          <p:nvPr/>
        </p:nvPicPr>
        <p:blipFill rotWithShape="1">
          <a:blip r:embed="rId9"/>
          <a:srcRect l="13872" t="39119" r="66651" b="43168"/>
          <a:stretch/>
        </p:blipFill>
        <p:spPr>
          <a:xfrm>
            <a:off x="3746103" y="4141978"/>
            <a:ext cx="0" cy="0"/>
          </a:xfrm>
          <a:prstGeom prst="rect">
            <a:avLst/>
          </a:prstGeom>
        </p:spPr>
      </p:pic>
      <p:sp>
        <p:nvSpPr>
          <p:cNvPr id="8" name="Title 1">
            <a:extLst>
              <a:ext uri="{FF2B5EF4-FFF2-40B4-BE49-F238E27FC236}">
                <a16:creationId xmlns:a16="http://schemas.microsoft.com/office/drawing/2014/main" id="{75F44DFC-8303-76CB-F32D-F3F17B134F79}"/>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3-B</a:t>
            </a:r>
            <a:endParaRPr lang="en-US" sz="3600" dirty="0"/>
          </a:p>
        </p:txBody>
      </p:sp>
      <p:sp>
        <p:nvSpPr>
          <p:cNvPr id="28" name="タイトル 1">
            <a:extLst>
              <a:ext uri="{FF2B5EF4-FFF2-40B4-BE49-F238E27FC236}">
                <a16:creationId xmlns:a16="http://schemas.microsoft.com/office/drawing/2014/main" id="{E9761BC9-1DE8-4FC1-AD74-9D4978C97342}"/>
              </a:ext>
            </a:extLst>
          </p:cNvPr>
          <p:cNvSpPr txBox="1">
            <a:spLocks/>
          </p:cNvSpPr>
          <p:nvPr/>
        </p:nvSpPr>
        <p:spPr>
          <a:xfrm>
            <a:off x="1512904" y="496123"/>
            <a:ext cx="7379576"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sz="2800" dirty="0"/>
              <a:t>医療費情報を見てみよう</a:t>
            </a:r>
          </a:p>
        </p:txBody>
      </p:sp>
      <p:sp>
        <p:nvSpPr>
          <p:cNvPr id="12" name="字幕 6">
            <a:extLst>
              <a:ext uri="{FF2B5EF4-FFF2-40B4-BE49-F238E27FC236}">
                <a16:creationId xmlns:a16="http://schemas.microsoft.com/office/drawing/2014/main" id="{B1104C21-1F69-4367-8186-09CF41E09708}"/>
              </a:ext>
            </a:extLst>
          </p:cNvPr>
          <p:cNvSpPr>
            <a:spLocks noGrp="1"/>
          </p:cNvSpPr>
          <p:nvPr>
            <p:ph type="subTitle" idx="1"/>
          </p:nvPr>
        </p:nvSpPr>
        <p:spPr>
          <a:xfrm>
            <a:off x="323528" y="1450100"/>
            <a:ext cx="8280000" cy="396000"/>
          </a:xfrm>
        </p:spPr>
        <p:txBody>
          <a:bodyPr>
            <a:normAutofit fontScale="92500" lnSpcReduction="10000"/>
          </a:bodyPr>
          <a:lstStyle/>
          <a:p>
            <a:r>
              <a:rPr lang="ja-JP" altLang="en-US" dirty="0"/>
              <a:t>マイナポータルを使って、かかった医療費を確認してみよう</a:t>
            </a:r>
          </a:p>
        </p:txBody>
      </p:sp>
      <p:pic>
        <p:nvPicPr>
          <p:cNvPr id="14" name="図 13" descr="グラフィカル ユーザー インターフェイス, アプリケーション, Teams&#10;&#10;自動的に生成された説明">
            <a:extLst>
              <a:ext uri="{FF2B5EF4-FFF2-40B4-BE49-F238E27FC236}">
                <a16:creationId xmlns:a16="http://schemas.microsoft.com/office/drawing/2014/main" id="{080050A6-60A2-8F52-A101-E6AF1DB79753}"/>
              </a:ext>
            </a:extLst>
          </p:cNvPr>
          <p:cNvPicPr>
            <a:picLocks noChangeAspect="1"/>
          </p:cNvPicPr>
          <p:nvPr/>
        </p:nvPicPr>
        <p:blipFill rotWithShape="1">
          <a:blip r:embed="rId10"/>
          <a:srcRect t="9011" b="5665"/>
          <a:stretch/>
        </p:blipFill>
        <p:spPr>
          <a:xfrm>
            <a:off x="536131" y="2936367"/>
            <a:ext cx="1740120" cy="3084921"/>
          </a:xfrm>
          <a:prstGeom prst="rect">
            <a:avLst/>
          </a:prstGeom>
          <a:ln>
            <a:solidFill>
              <a:schemeClr val="tx1"/>
            </a:solidFill>
          </a:ln>
        </p:spPr>
      </p:pic>
      <p:sp>
        <p:nvSpPr>
          <p:cNvPr id="15" name="テキスト ボックス 14">
            <a:extLst>
              <a:ext uri="{FF2B5EF4-FFF2-40B4-BE49-F238E27FC236}">
                <a16:creationId xmlns:a16="http://schemas.microsoft.com/office/drawing/2014/main" id="{4FAADB12-4957-4924-93E6-E11549048D35}"/>
              </a:ext>
            </a:extLst>
          </p:cNvPr>
          <p:cNvSpPr txBox="1"/>
          <p:nvPr/>
        </p:nvSpPr>
        <p:spPr>
          <a:xfrm>
            <a:off x="2473294" y="1808175"/>
            <a:ext cx="2354530" cy="707886"/>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❷</a:t>
            </a:r>
            <a:r>
              <a:rPr lang="ja-JP" altLang="en-US" sz="1600" b="1" dirty="0">
                <a:latin typeface="Meiryo" charset="-128"/>
                <a:ea typeface="Meiryo" charset="-128"/>
                <a:cs typeface="Meiryo" charset="-128"/>
              </a:rPr>
              <a:t>健康医療の中の</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　「医療費」を押す</a:t>
            </a:r>
            <a:endParaRPr lang="en-US" altLang="ja-JP" sz="1600" b="1" dirty="0">
              <a:latin typeface="Meiryo" charset="-128"/>
              <a:ea typeface="Meiryo" charset="-128"/>
              <a:cs typeface="Meiryo" charset="-128"/>
            </a:endParaRPr>
          </a:p>
        </p:txBody>
      </p:sp>
      <p:sp>
        <p:nvSpPr>
          <p:cNvPr id="16" name="テキスト ボックス 15">
            <a:extLst>
              <a:ext uri="{FF2B5EF4-FFF2-40B4-BE49-F238E27FC236}">
                <a16:creationId xmlns:a16="http://schemas.microsoft.com/office/drawing/2014/main" id="{2DF4D233-F643-8599-1844-FB64CEC53050}"/>
              </a:ext>
            </a:extLst>
          </p:cNvPr>
          <p:cNvSpPr txBox="1"/>
          <p:nvPr/>
        </p:nvSpPr>
        <p:spPr>
          <a:xfrm>
            <a:off x="4513764" y="1766803"/>
            <a:ext cx="2208638" cy="1200329"/>
          </a:xfrm>
          <a:prstGeom prst="rect">
            <a:avLst/>
          </a:prstGeom>
          <a:noFill/>
        </p:spPr>
        <p:txBody>
          <a:bodyPr wrap="square" rtlCol="0">
            <a:spAutoFit/>
          </a:bodyPr>
          <a:lstStyle/>
          <a:p>
            <a:pPr marL="263525" indent="-263525"/>
            <a:r>
              <a:rPr lang="ja-JP" altLang="en-US" sz="2400" b="1" dirty="0">
                <a:solidFill>
                  <a:srgbClr val="009650"/>
                </a:solidFill>
                <a:latin typeface="Meiryo" charset="-128"/>
                <a:ea typeface="Meiryo" charset="-128"/>
                <a:cs typeface="Meiryo" charset="-128"/>
              </a:rPr>
              <a:t>❸</a:t>
            </a:r>
            <a:r>
              <a:rPr lang="ja-JP" altLang="en-US" sz="1600" b="1" dirty="0">
                <a:latin typeface="Meiryo" charset="-128"/>
                <a:ea typeface="Meiryo" charset="-128"/>
                <a:cs typeface="Meiryo" charset="-128"/>
              </a:rPr>
              <a:t>過去の医療費の棒グラフや金額が表示される</a:t>
            </a:r>
            <a:endParaRPr lang="en-US" altLang="ja-JP" sz="1600" b="1" dirty="0">
              <a:latin typeface="Meiryo" charset="-128"/>
              <a:ea typeface="Meiryo" charset="-128"/>
              <a:cs typeface="Meiryo" charset="-128"/>
            </a:endParaRPr>
          </a:p>
          <a:p>
            <a:pPr marL="263525" indent="-263525"/>
            <a:r>
              <a:rPr lang="ja-JP" altLang="en-US" sz="1600" b="1" dirty="0">
                <a:latin typeface="Meiryo" charset="-128"/>
                <a:ea typeface="Meiryo" charset="-128"/>
                <a:cs typeface="Meiryo" charset="-128"/>
              </a:rPr>
              <a:t>（</a:t>
            </a:r>
            <a:r>
              <a:rPr lang="en-US" altLang="ja-JP" sz="1600" b="1" dirty="0">
                <a:latin typeface="Meiryo" charset="-128"/>
                <a:ea typeface="Meiryo" charset="-128"/>
                <a:cs typeface="Meiryo" charset="-128"/>
              </a:rPr>
              <a:t>2021</a:t>
            </a:r>
            <a:r>
              <a:rPr lang="ja-JP" altLang="en-US" sz="1600" b="1" dirty="0">
                <a:latin typeface="Meiryo" charset="-128"/>
                <a:ea typeface="Meiryo" charset="-128"/>
                <a:cs typeface="Meiryo" charset="-128"/>
              </a:rPr>
              <a:t>年９月分～）</a:t>
            </a:r>
            <a:endParaRPr lang="en-US" altLang="ja-JP" sz="1600" b="1" dirty="0">
              <a:latin typeface="Meiryo" charset="-128"/>
              <a:ea typeface="Meiryo" charset="-128"/>
              <a:cs typeface="Meiryo" charset="-128"/>
            </a:endParaRPr>
          </a:p>
        </p:txBody>
      </p:sp>
      <p:sp>
        <p:nvSpPr>
          <p:cNvPr id="17" name="テキスト ボックス 16">
            <a:extLst>
              <a:ext uri="{FF2B5EF4-FFF2-40B4-BE49-F238E27FC236}">
                <a16:creationId xmlns:a16="http://schemas.microsoft.com/office/drawing/2014/main" id="{EE510BCB-85AF-64BE-EA1F-6860AE95D705}"/>
              </a:ext>
            </a:extLst>
          </p:cNvPr>
          <p:cNvSpPr txBox="1"/>
          <p:nvPr/>
        </p:nvSpPr>
        <p:spPr>
          <a:xfrm>
            <a:off x="6588224" y="1785010"/>
            <a:ext cx="2365432" cy="1200329"/>
          </a:xfrm>
          <a:prstGeom prst="rect">
            <a:avLst/>
          </a:prstGeom>
          <a:noFill/>
        </p:spPr>
        <p:txBody>
          <a:bodyPr wrap="square" rtlCol="0">
            <a:spAutoFit/>
          </a:bodyPr>
          <a:lstStyle/>
          <a:p>
            <a:pPr marL="263525" indent="-263525"/>
            <a:r>
              <a:rPr lang="ja-JP" altLang="en-US" sz="2400" b="1" dirty="0">
                <a:solidFill>
                  <a:srgbClr val="009650"/>
                </a:solidFill>
                <a:latin typeface="Meiryo" charset="-128"/>
                <a:ea typeface="Meiryo" charset="-128"/>
                <a:cs typeface="Meiryo" charset="-128"/>
              </a:rPr>
              <a:t>❹</a:t>
            </a:r>
            <a:r>
              <a:rPr lang="ja-JP" altLang="en-US" sz="1600" b="1" dirty="0">
                <a:latin typeface="Meiryo" charset="-128"/>
                <a:ea typeface="Meiryo" charset="-128"/>
                <a:cs typeface="Meiryo" charset="-128"/>
              </a:rPr>
              <a:t>棒グラフを押すとその年に受診した医療機関や詳細な医療費が表示される</a:t>
            </a:r>
            <a:endParaRPr lang="en-US" altLang="ja-JP" sz="1600" b="1" dirty="0">
              <a:latin typeface="Meiryo" charset="-128"/>
              <a:ea typeface="Meiryo" charset="-128"/>
              <a:cs typeface="Meiryo" charset="-128"/>
            </a:endParaRPr>
          </a:p>
        </p:txBody>
      </p:sp>
      <p:sp>
        <p:nvSpPr>
          <p:cNvPr id="18" name="テキスト ボックス 17">
            <a:extLst>
              <a:ext uri="{FF2B5EF4-FFF2-40B4-BE49-F238E27FC236}">
                <a16:creationId xmlns:a16="http://schemas.microsoft.com/office/drawing/2014/main" id="{AB3BE04C-AA33-13C6-4559-FB3E6163289F}"/>
              </a:ext>
            </a:extLst>
          </p:cNvPr>
          <p:cNvSpPr txBox="1"/>
          <p:nvPr/>
        </p:nvSpPr>
        <p:spPr>
          <a:xfrm>
            <a:off x="395536" y="1793226"/>
            <a:ext cx="2005750" cy="954107"/>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❶</a:t>
            </a:r>
            <a:r>
              <a:rPr lang="ja-JP" altLang="en-US" sz="1600" b="1" dirty="0">
                <a:latin typeface="Meiryo" charset="-128"/>
                <a:ea typeface="Meiryo" charset="-128"/>
                <a:cs typeface="Meiryo" charset="-128"/>
              </a:rPr>
              <a:t>ホーム画面を</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　上にスクロール</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　する</a:t>
            </a:r>
            <a:endParaRPr lang="en-US" altLang="ja-JP" sz="1600" b="1" dirty="0">
              <a:latin typeface="Meiryo" charset="-128"/>
              <a:ea typeface="Meiryo" charset="-128"/>
              <a:cs typeface="Meiryo" charset="-128"/>
            </a:endParaRPr>
          </a:p>
        </p:txBody>
      </p:sp>
      <p:pic>
        <p:nvPicPr>
          <p:cNvPr id="19" name="図 18" descr="グラフィカル ユーザー インターフェイス&#10;&#10;自動的に生成された説明">
            <a:extLst>
              <a:ext uri="{FF2B5EF4-FFF2-40B4-BE49-F238E27FC236}">
                <a16:creationId xmlns:a16="http://schemas.microsoft.com/office/drawing/2014/main" id="{59CB69F5-D26B-4916-06D9-4798A7832CB4}"/>
              </a:ext>
            </a:extLst>
          </p:cNvPr>
          <p:cNvPicPr>
            <a:picLocks noChangeAspect="1"/>
          </p:cNvPicPr>
          <p:nvPr/>
        </p:nvPicPr>
        <p:blipFill rotWithShape="1">
          <a:blip r:embed="rId11">
            <a:extLst>
              <a:ext uri="{BEBA8EAE-BF5A-486C-A8C5-ECC9F3942E4B}">
                <a14:imgProps xmlns:a14="http://schemas.microsoft.com/office/drawing/2010/main">
                  <a14:imgLayer r:embed="rId12">
                    <a14:imgEffect>
                      <a14:artisticGlass/>
                    </a14:imgEffect>
                  </a14:imgLayer>
                </a14:imgProps>
              </a:ext>
            </a:extLst>
          </a:blip>
          <a:srcRect l="65335" t="56602" r="4175" b="22434"/>
          <a:stretch/>
        </p:blipFill>
        <p:spPr>
          <a:xfrm>
            <a:off x="7956376" y="4725144"/>
            <a:ext cx="504056" cy="720080"/>
          </a:xfrm>
          <a:prstGeom prst="rect">
            <a:avLst/>
          </a:prstGeom>
          <a:ln>
            <a:noFill/>
          </a:ln>
        </p:spPr>
      </p:pic>
      <p:pic>
        <p:nvPicPr>
          <p:cNvPr id="23" name="図 22">
            <a:extLst>
              <a:ext uri="{FF2B5EF4-FFF2-40B4-BE49-F238E27FC236}">
                <a16:creationId xmlns:a16="http://schemas.microsoft.com/office/drawing/2014/main" id="{0BC9614D-DA22-0C31-9884-46DEC77D651C}"/>
              </a:ext>
            </a:extLst>
          </p:cNvPr>
          <p:cNvPicPr>
            <a:picLocks noChangeAspect="1"/>
          </p:cNvPicPr>
          <p:nvPr/>
        </p:nvPicPr>
        <p:blipFill>
          <a:blip r:embed="rId13">
            <a:extLst>
              <a:ext uri="{BEBA8EAE-BF5A-486C-A8C5-ECC9F3942E4B}">
                <a14:imgProps xmlns:a14="http://schemas.microsoft.com/office/drawing/2010/main">
                  <a14:imgLayer r:embed="rId14">
                    <a14:imgEffect>
                      <a14:artisticBlur/>
                    </a14:imgEffect>
                  </a14:imgLayer>
                </a14:imgProps>
              </a:ext>
            </a:extLst>
          </a:blip>
          <a:stretch>
            <a:fillRect/>
          </a:stretch>
        </p:blipFill>
        <p:spPr>
          <a:xfrm>
            <a:off x="7189688" y="4024114"/>
            <a:ext cx="720080" cy="322321"/>
          </a:xfrm>
          <a:prstGeom prst="rect">
            <a:avLst/>
          </a:prstGeom>
        </p:spPr>
      </p:pic>
      <p:grpSp>
        <p:nvGrpSpPr>
          <p:cNvPr id="25" name="図形グループ 79">
            <a:extLst>
              <a:ext uri="{FF2B5EF4-FFF2-40B4-BE49-F238E27FC236}">
                <a16:creationId xmlns:a16="http://schemas.microsoft.com/office/drawing/2014/main" id="{A8D51837-C20E-C02B-4430-AE705CCB98F4}"/>
              </a:ext>
            </a:extLst>
          </p:cNvPr>
          <p:cNvGrpSpPr/>
          <p:nvPr/>
        </p:nvGrpSpPr>
        <p:grpSpPr>
          <a:xfrm>
            <a:off x="767189" y="3573016"/>
            <a:ext cx="492443" cy="461665"/>
            <a:chOff x="7516281" y="2673548"/>
            <a:chExt cx="492443" cy="461665"/>
          </a:xfrm>
        </p:grpSpPr>
        <p:sp>
          <p:nvSpPr>
            <p:cNvPr id="26" name="円/楕円 80">
              <a:extLst>
                <a:ext uri="{FF2B5EF4-FFF2-40B4-BE49-F238E27FC236}">
                  <a16:creationId xmlns:a16="http://schemas.microsoft.com/office/drawing/2014/main" id="{FDF1FDE7-89FA-3BA0-8175-C05768C5567F}"/>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60849762-12E5-2573-43E1-F78434FC5CC1}"/>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
        <p:nvSpPr>
          <p:cNvPr id="29" name="正方形/長方形 28">
            <a:extLst>
              <a:ext uri="{FF2B5EF4-FFF2-40B4-BE49-F238E27FC236}">
                <a16:creationId xmlns:a16="http://schemas.microsoft.com/office/drawing/2014/main" id="{636D372F-D115-852B-2E1D-7D7786A4363C}"/>
              </a:ext>
            </a:extLst>
          </p:cNvPr>
          <p:cNvSpPr/>
          <p:nvPr/>
        </p:nvSpPr>
        <p:spPr>
          <a:xfrm>
            <a:off x="2692923" y="4258806"/>
            <a:ext cx="1653202" cy="2076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 name="図形グループ 72">
            <a:extLst>
              <a:ext uri="{FF2B5EF4-FFF2-40B4-BE49-F238E27FC236}">
                <a16:creationId xmlns:a16="http://schemas.microsoft.com/office/drawing/2014/main" id="{B180AB11-9A4F-A6D8-6552-18ABECF4A2B2}"/>
              </a:ext>
            </a:extLst>
          </p:cNvPr>
          <p:cNvGrpSpPr/>
          <p:nvPr/>
        </p:nvGrpSpPr>
        <p:grpSpPr>
          <a:xfrm>
            <a:off x="2457588" y="3921982"/>
            <a:ext cx="492443" cy="461665"/>
            <a:chOff x="7516281" y="2673548"/>
            <a:chExt cx="492443" cy="461665"/>
          </a:xfrm>
        </p:grpSpPr>
        <p:sp>
          <p:nvSpPr>
            <p:cNvPr id="32" name="円/楕円 77">
              <a:extLst>
                <a:ext uri="{FF2B5EF4-FFF2-40B4-BE49-F238E27FC236}">
                  <a16:creationId xmlns:a16="http://schemas.microsoft.com/office/drawing/2014/main" id="{B13756DA-B676-F4D1-1437-720E48A6D946}"/>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B564890D-4D96-02FF-3DE1-C4C5F56276E4}"/>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34" name="正方形/長方形 33">
            <a:extLst>
              <a:ext uri="{FF2B5EF4-FFF2-40B4-BE49-F238E27FC236}">
                <a16:creationId xmlns:a16="http://schemas.microsoft.com/office/drawing/2014/main" id="{57635598-2C11-40AD-304F-5359A67CCE4B}"/>
              </a:ext>
            </a:extLst>
          </p:cNvPr>
          <p:cNvSpPr/>
          <p:nvPr/>
        </p:nvSpPr>
        <p:spPr>
          <a:xfrm>
            <a:off x="4673225" y="3698027"/>
            <a:ext cx="1777550" cy="19282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5" name="図形グループ 72">
            <a:extLst>
              <a:ext uri="{FF2B5EF4-FFF2-40B4-BE49-F238E27FC236}">
                <a16:creationId xmlns:a16="http://schemas.microsoft.com/office/drawing/2014/main" id="{4DCB3131-5618-1425-EA50-62976DB19193}"/>
              </a:ext>
            </a:extLst>
          </p:cNvPr>
          <p:cNvGrpSpPr/>
          <p:nvPr/>
        </p:nvGrpSpPr>
        <p:grpSpPr>
          <a:xfrm>
            <a:off x="4463528" y="3637093"/>
            <a:ext cx="492443" cy="461665"/>
            <a:chOff x="7516281" y="2673548"/>
            <a:chExt cx="492443" cy="461665"/>
          </a:xfrm>
        </p:grpSpPr>
        <p:sp>
          <p:nvSpPr>
            <p:cNvPr id="36" name="円/楕円 77">
              <a:extLst>
                <a:ext uri="{FF2B5EF4-FFF2-40B4-BE49-F238E27FC236}">
                  <a16:creationId xmlns:a16="http://schemas.microsoft.com/office/drawing/2014/main" id="{2A2BF532-E159-8C76-DDE2-6365A4FD4726}"/>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1B256CEC-520A-27DE-1DD4-45D0238D7D4E}"/>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sp>
        <p:nvSpPr>
          <p:cNvPr id="38" name="正方形/長方形 37">
            <a:extLst>
              <a:ext uri="{FF2B5EF4-FFF2-40B4-BE49-F238E27FC236}">
                <a16:creationId xmlns:a16="http://schemas.microsoft.com/office/drawing/2014/main" id="{B93840FA-F111-A9B3-A91D-13C73C1B7487}"/>
              </a:ext>
            </a:extLst>
          </p:cNvPr>
          <p:cNvSpPr/>
          <p:nvPr/>
        </p:nvSpPr>
        <p:spPr>
          <a:xfrm>
            <a:off x="6891336" y="3698027"/>
            <a:ext cx="1738778" cy="19282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図形グループ 72">
            <a:extLst>
              <a:ext uri="{FF2B5EF4-FFF2-40B4-BE49-F238E27FC236}">
                <a16:creationId xmlns:a16="http://schemas.microsoft.com/office/drawing/2014/main" id="{5C5CD8B9-1C95-755D-0047-750C92416528}"/>
              </a:ext>
            </a:extLst>
          </p:cNvPr>
          <p:cNvGrpSpPr/>
          <p:nvPr/>
        </p:nvGrpSpPr>
        <p:grpSpPr>
          <a:xfrm>
            <a:off x="6638069" y="3573016"/>
            <a:ext cx="492443" cy="461665"/>
            <a:chOff x="7516281" y="2673548"/>
            <a:chExt cx="492443" cy="461665"/>
          </a:xfrm>
        </p:grpSpPr>
        <p:sp>
          <p:nvSpPr>
            <p:cNvPr id="40" name="円/楕円 77">
              <a:extLst>
                <a:ext uri="{FF2B5EF4-FFF2-40B4-BE49-F238E27FC236}">
                  <a16:creationId xmlns:a16="http://schemas.microsoft.com/office/drawing/2014/main" id="{FE5B704F-3E82-4186-12E7-5E82A4FCC21F}"/>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3B126CA6-2465-0614-5748-7AB7D43B1CBB}"/>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❹</a:t>
              </a:r>
              <a:endParaRPr lang="en-US" altLang="ja-JP" sz="2400" b="1" dirty="0">
                <a:solidFill>
                  <a:srgbClr val="009650"/>
                </a:solidFill>
                <a:latin typeface="Meiryo" charset="-128"/>
                <a:ea typeface="Meiryo" charset="-128"/>
                <a:cs typeface="Meiryo" charset="-128"/>
              </a:endParaRPr>
            </a:p>
          </p:txBody>
        </p:sp>
      </p:grpSp>
      <p:sp>
        <p:nvSpPr>
          <p:cNvPr id="42" name="上矢印 54">
            <a:extLst>
              <a:ext uri="{FF2B5EF4-FFF2-40B4-BE49-F238E27FC236}">
                <a16:creationId xmlns:a16="http://schemas.microsoft.com/office/drawing/2014/main" id="{FCF446FB-0DAF-76DA-9E1E-F9AF7FEC3626}"/>
              </a:ext>
            </a:extLst>
          </p:cNvPr>
          <p:cNvSpPr>
            <a:spLocks noChangeAspect="1"/>
          </p:cNvSpPr>
          <p:nvPr/>
        </p:nvSpPr>
        <p:spPr>
          <a:xfrm>
            <a:off x="1093844" y="3749689"/>
            <a:ext cx="631902" cy="1811843"/>
          </a:xfrm>
          <a:prstGeom prst="upArrow">
            <a:avLst/>
          </a:prstGeom>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pic>
        <p:nvPicPr>
          <p:cNvPr id="43" name="図 42">
            <a:extLst>
              <a:ext uri="{FF2B5EF4-FFF2-40B4-BE49-F238E27FC236}">
                <a16:creationId xmlns:a16="http://schemas.microsoft.com/office/drawing/2014/main" id="{5538D7C3-E150-C61E-973E-4E0249D3BFAE}"/>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504327" y="5119590"/>
            <a:ext cx="473301" cy="540000"/>
          </a:xfrm>
          <a:prstGeom prst="rect">
            <a:avLst/>
          </a:prstGeom>
        </p:spPr>
      </p:pic>
      <p:pic>
        <p:nvPicPr>
          <p:cNvPr id="44" name="図 43">
            <a:extLst>
              <a:ext uri="{FF2B5EF4-FFF2-40B4-BE49-F238E27FC236}">
                <a16:creationId xmlns:a16="http://schemas.microsoft.com/office/drawing/2014/main" id="{1B741796-0328-4DFE-8E92-04B444A8F232}"/>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720755">
            <a:off x="7147337" y="4069457"/>
            <a:ext cx="473301" cy="540000"/>
          </a:xfrm>
          <a:prstGeom prst="rect">
            <a:avLst/>
          </a:prstGeom>
        </p:spPr>
      </p:pic>
    </p:spTree>
    <p:extLst>
      <p:ext uri="{BB962C8B-B14F-4D97-AF65-F5344CB8AC3E}">
        <p14:creationId xmlns:p14="http://schemas.microsoft.com/office/powerpoint/2010/main" val="3532781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64BA492A-51D6-4083-B322-BAADDB65A2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3" name="オブジェクト 2" hidden="1">
                        <a:extLst>
                          <a:ext uri="{FF2B5EF4-FFF2-40B4-BE49-F238E27FC236}">
                            <a16:creationId xmlns:a16="http://schemas.microsoft.com/office/drawing/2014/main" id="{64BA492A-51D6-4083-B322-BAADDB65A24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図 5">
            <a:extLst>
              <a:ext uri="{FF2B5EF4-FFF2-40B4-BE49-F238E27FC236}">
                <a16:creationId xmlns:a16="http://schemas.microsoft.com/office/drawing/2014/main" id="{C97EFDE5-3249-4AF2-8812-3C194C733AFD}"/>
              </a:ext>
            </a:extLst>
          </p:cNvPr>
          <p:cNvPicPr>
            <a:picLocks noChangeAspect="1"/>
          </p:cNvPicPr>
          <p:nvPr/>
        </p:nvPicPr>
        <p:blipFill rotWithShape="1">
          <a:blip r:embed="rId6"/>
          <a:srcRect l="12757" t="76769" r="61251" b="9233"/>
          <a:stretch/>
        </p:blipFill>
        <p:spPr>
          <a:xfrm>
            <a:off x="6361092" y="4141977"/>
            <a:ext cx="0" cy="0"/>
          </a:xfrm>
          <a:prstGeom prst="rect">
            <a:avLst/>
          </a:prstGeom>
        </p:spPr>
      </p:pic>
      <p:pic>
        <p:nvPicPr>
          <p:cNvPr id="21" name="図 20">
            <a:extLst>
              <a:ext uri="{FF2B5EF4-FFF2-40B4-BE49-F238E27FC236}">
                <a16:creationId xmlns:a16="http://schemas.microsoft.com/office/drawing/2014/main" id="{5AF53A5D-6927-449B-9EFA-6E675406C6A0}"/>
              </a:ext>
            </a:extLst>
          </p:cNvPr>
          <p:cNvPicPr>
            <a:picLocks noChangeAspect="1"/>
          </p:cNvPicPr>
          <p:nvPr/>
        </p:nvPicPr>
        <p:blipFill rotWithShape="1">
          <a:blip r:embed="rId6"/>
          <a:srcRect l="17342" t="3348" r="67599" b="81129"/>
          <a:stretch/>
        </p:blipFill>
        <p:spPr>
          <a:xfrm>
            <a:off x="1082985" y="4141978"/>
            <a:ext cx="0" cy="0"/>
          </a:xfrm>
          <a:prstGeom prst="rect">
            <a:avLst/>
          </a:prstGeom>
        </p:spPr>
      </p:pic>
      <p:pic>
        <p:nvPicPr>
          <p:cNvPr id="22" name="図 21">
            <a:extLst>
              <a:ext uri="{FF2B5EF4-FFF2-40B4-BE49-F238E27FC236}">
                <a16:creationId xmlns:a16="http://schemas.microsoft.com/office/drawing/2014/main" id="{0293701F-8AFE-4AC1-9C73-3F75C3AA3E7E}"/>
              </a:ext>
            </a:extLst>
          </p:cNvPr>
          <p:cNvPicPr>
            <a:picLocks noChangeAspect="1"/>
          </p:cNvPicPr>
          <p:nvPr/>
        </p:nvPicPr>
        <p:blipFill rotWithShape="1">
          <a:blip r:embed="rId6"/>
          <a:srcRect l="13872" t="39119" r="66651" b="43168"/>
          <a:stretch/>
        </p:blipFill>
        <p:spPr>
          <a:xfrm>
            <a:off x="3746103" y="4141978"/>
            <a:ext cx="0" cy="0"/>
          </a:xfrm>
          <a:prstGeom prst="rect">
            <a:avLst/>
          </a:prstGeom>
        </p:spPr>
      </p:pic>
      <p:sp>
        <p:nvSpPr>
          <p:cNvPr id="8" name="Title 1">
            <a:extLst>
              <a:ext uri="{FF2B5EF4-FFF2-40B4-BE49-F238E27FC236}">
                <a16:creationId xmlns:a16="http://schemas.microsoft.com/office/drawing/2014/main" id="{75F44DFC-8303-76CB-F32D-F3F17B134F79}"/>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endParaRPr lang="en-US" sz="3600" dirty="0"/>
          </a:p>
        </p:txBody>
      </p:sp>
      <p:sp>
        <p:nvSpPr>
          <p:cNvPr id="28" name="タイトル 1">
            <a:extLst>
              <a:ext uri="{FF2B5EF4-FFF2-40B4-BE49-F238E27FC236}">
                <a16:creationId xmlns:a16="http://schemas.microsoft.com/office/drawing/2014/main" id="{E9761BC9-1DE8-4FC1-AD74-9D4978C97342}"/>
              </a:ext>
            </a:extLst>
          </p:cNvPr>
          <p:cNvSpPr txBox="1">
            <a:spLocks/>
          </p:cNvSpPr>
          <p:nvPr/>
        </p:nvSpPr>
        <p:spPr>
          <a:xfrm>
            <a:off x="1512904" y="496123"/>
            <a:ext cx="7379576"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sz="2800" dirty="0"/>
              <a:t>薬剤情報を見てみよう</a:t>
            </a:r>
          </a:p>
        </p:txBody>
      </p:sp>
      <p:sp>
        <p:nvSpPr>
          <p:cNvPr id="12" name="字幕 6">
            <a:extLst>
              <a:ext uri="{FF2B5EF4-FFF2-40B4-BE49-F238E27FC236}">
                <a16:creationId xmlns:a16="http://schemas.microsoft.com/office/drawing/2014/main" id="{B1104C21-1F69-4367-8186-09CF41E09708}"/>
              </a:ext>
            </a:extLst>
          </p:cNvPr>
          <p:cNvSpPr>
            <a:spLocks noGrp="1"/>
          </p:cNvSpPr>
          <p:nvPr>
            <p:ph type="subTitle" idx="1"/>
          </p:nvPr>
        </p:nvSpPr>
        <p:spPr>
          <a:xfrm>
            <a:off x="323528" y="1412528"/>
            <a:ext cx="8280000" cy="396000"/>
          </a:xfrm>
        </p:spPr>
        <p:txBody>
          <a:bodyPr>
            <a:normAutofit fontScale="77500" lnSpcReduction="20000"/>
          </a:bodyPr>
          <a:lstStyle/>
          <a:p>
            <a:r>
              <a:rPr lang="ja-JP" altLang="en-US" dirty="0"/>
              <a:t>マイナポータルを使って、これまでに処方された薬の履歴を見てみよう</a:t>
            </a:r>
          </a:p>
        </p:txBody>
      </p:sp>
      <p:pic>
        <p:nvPicPr>
          <p:cNvPr id="5" name="図 4" descr="グラフィカル ユーザー インターフェイス, テキスト, アプリケーション&#10;&#10;自動的に生成された説明">
            <a:extLst>
              <a:ext uri="{FF2B5EF4-FFF2-40B4-BE49-F238E27FC236}">
                <a16:creationId xmlns:a16="http://schemas.microsoft.com/office/drawing/2014/main" id="{0081FE26-2EFD-CEB4-C521-74183C5339B1}"/>
              </a:ext>
            </a:extLst>
          </p:cNvPr>
          <p:cNvPicPr>
            <a:picLocks noChangeAspect="1"/>
          </p:cNvPicPr>
          <p:nvPr/>
        </p:nvPicPr>
        <p:blipFill rotWithShape="1">
          <a:blip r:embed="rId7"/>
          <a:srcRect t="9011" b="5665"/>
          <a:stretch/>
        </p:blipFill>
        <p:spPr>
          <a:xfrm>
            <a:off x="2669325" y="2936367"/>
            <a:ext cx="1740121" cy="3084921"/>
          </a:xfrm>
          <a:prstGeom prst="rect">
            <a:avLst/>
          </a:prstGeom>
          <a:ln>
            <a:solidFill>
              <a:schemeClr val="tx1"/>
            </a:solidFill>
          </a:ln>
        </p:spPr>
      </p:pic>
      <p:sp>
        <p:nvSpPr>
          <p:cNvPr id="9" name="テキスト ボックス 8">
            <a:extLst>
              <a:ext uri="{FF2B5EF4-FFF2-40B4-BE49-F238E27FC236}">
                <a16:creationId xmlns:a16="http://schemas.microsoft.com/office/drawing/2014/main" id="{7B462BC8-EAEB-98EB-B98D-225B21179F25}"/>
              </a:ext>
            </a:extLst>
          </p:cNvPr>
          <p:cNvSpPr txBox="1"/>
          <p:nvPr/>
        </p:nvSpPr>
        <p:spPr>
          <a:xfrm>
            <a:off x="2505502" y="1772816"/>
            <a:ext cx="2354530" cy="707886"/>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❷</a:t>
            </a:r>
            <a:r>
              <a:rPr lang="ja-JP" altLang="en-US" sz="1600" b="1" dirty="0">
                <a:latin typeface="Meiryo" charset="-128"/>
                <a:ea typeface="Meiryo" charset="-128"/>
                <a:cs typeface="Meiryo" charset="-128"/>
              </a:rPr>
              <a:t>健康医療の中の</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　「薬」を押す</a:t>
            </a:r>
            <a:endParaRPr lang="en-US" altLang="ja-JP" sz="1600" b="1" dirty="0">
              <a:latin typeface="Meiryo" charset="-128"/>
              <a:ea typeface="Meiryo" charset="-128"/>
              <a:cs typeface="Meiryo" charset="-128"/>
            </a:endParaRPr>
          </a:p>
        </p:txBody>
      </p:sp>
      <p:sp>
        <p:nvSpPr>
          <p:cNvPr id="10" name="テキスト ボックス 9">
            <a:extLst>
              <a:ext uri="{FF2B5EF4-FFF2-40B4-BE49-F238E27FC236}">
                <a16:creationId xmlns:a16="http://schemas.microsoft.com/office/drawing/2014/main" id="{938D47AD-04CC-0C58-55E2-7B26D9F05C6F}"/>
              </a:ext>
            </a:extLst>
          </p:cNvPr>
          <p:cNvSpPr txBox="1"/>
          <p:nvPr/>
        </p:nvSpPr>
        <p:spPr>
          <a:xfrm>
            <a:off x="4492807" y="1754427"/>
            <a:ext cx="2294321" cy="954107"/>
          </a:xfrm>
          <a:prstGeom prst="rect">
            <a:avLst/>
          </a:prstGeom>
          <a:noFill/>
        </p:spPr>
        <p:txBody>
          <a:bodyPr wrap="square" rtlCol="0">
            <a:spAutoFit/>
          </a:bodyPr>
          <a:lstStyle/>
          <a:p>
            <a:pPr marL="263525" indent="-263525"/>
            <a:r>
              <a:rPr lang="ja-JP" altLang="en-US" sz="2400" b="1" dirty="0">
                <a:solidFill>
                  <a:srgbClr val="009650"/>
                </a:solidFill>
                <a:latin typeface="Meiryo" charset="-128"/>
                <a:ea typeface="Meiryo" charset="-128"/>
                <a:cs typeface="Meiryo" charset="-128"/>
              </a:rPr>
              <a:t>❸</a:t>
            </a:r>
            <a:r>
              <a:rPr lang="ja-JP" altLang="en-US" sz="1600" b="1" dirty="0">
                <a:latin typeface="Meiryo" charset="-128"/>
                <a:ea typeface="Meiryo" charset="-128"/>
                <a:cs typeface="Meiryo" charset="-128"/>
              </a:rPr>
              <a:t>直近の処方履歴が表示される</a:t>
            </a:r>
            <a:endParaRPr lang="en-US" altLang="ja-JP" sz="1600" b="1" dirty="0">
              <a:latin typeface="Meiryo" charset="-128"/>
              <a:ea typeface="Meiryo" charset="-128"/>
              <a:cs typeface="Meiryo" charset="-128"/>
            </a:endParaRPr>
          </a:p>
          <a:p>
            <a:pPr marL="263525" indent="-263525"/>
            <a:r>
              <a:rPr lang="ja-JP" altLang="en-US" sz="1600" b="1" dirty="0">
                <a:latin typeface="Meiryo" charset="-128"/>
                <a:ea typeface="Meiryo" charset="-128"/>
                <a:cs typeface="Meiryo" charset="-128"/>
              </a:rPr>
              <a:t>（</a:t>
            </a:r>
            <a:r>
              <a:rPr lang="en-US" altLang="ja-JP" sz="1600" b="1" dirty="0">
                <a:latin typeface="Meiryo" charset="-128"/>
                <a:ea typeface="Meiryo" charset="-128"/>
                <a:cs typeface="Meiryo" charset="-128"/>
              </a:rPr>
              <a:t>2021</a:t>
            </a:r>
            <a:r>
              <a:rPr lang="ja-JP" altLang="en-US" sz="1600" b="1" dirty="0">
                <a:latin typeface="Meiryo" charset="-128"/>
                <a:ea typeface="Meiryo" charset="-128"/>
                <a:cs typeface="Meiryo" charset="-128"/>
              </a:rPr>
              <a:t>年９月分～）</a:t>
            </a:r>
            <a:endParaRPr lang="en-US" altLang="ja-JP" sz="1600" b="1" dirty="0">
              <a:latin typeface="Meiryo" charset="-128"/>
              <a:ea typeface="Meiryo" charset="-128"/>
              <a:cs typeface="Meiryo" charset="-128"/>
            </a:endParaRPr>
          </a:p>
        </p:txBody>
      </p:sp>
      <p:sp>
        <p:nvSpPr>
          <p:cNvPr id="11" name="テキスト ボックス 10">
            <a:extLst>
              <a:ext uri="{FF2B5EF4-FFF2-40B4-BE49-F238E27FC236}">
                <a16:creationId xmlns:a16="http://schemas.microsoft.com/office/drawing/2014/main" id="{AAF0EED8-DC10-B833-CFC4-68DE05E53B1B}"/>
              </a:ext>
            </a:extLst>
          </p:cNvPr>
          <p:cNvSpPr txBox="1"/>
          <p:nvPr/>
        </p:nvSpPr>
        <p:spPr>
          <a:xfrm>
            <a:off x="6588224" y="1736038"/>
            <a:ext cx="2294321" cy="1200329"/>
          </a:xfrm>
          <a:prstGeom prst="rect">
            <a:avLst/>
          </a:prstGeom>
          <a:noFill/>
        </p:spPr>
        <p:txBody>
          <a:bodyPr wrap="square" rtlCol="0">
            <a:spAutoFit/>
          </a:bodyPr>
          <a:lstStyle/>
          <a:p>
            <a:pPr marL="263525" indent="-263525"/>
            <a:r>
              <a:rPr lang="ja-JP" altLang="en-US" sz="2400" b="1" dirty="0">
                <a:solidFill>
                  <a:srgbClr val="009650"/>
                </a:solidFill>
                <a:latin typeface="Meiryo" charset="-128"/>
                <a:ea typeface="Meiryo" charset="-128"/>
                <a:cs typeface="Meiryo" charset="-128"/>
              </a:rPr>
              <a:t>❹</a:t>
            </a:r>
            <a:r>
              <a:rPr lang="ja-JP" altLang="en-US" sz="1600" b="1" dirty="0">
                <a:latin typeface="Meiryo" charset="-128"/>
                <a:ea typeface="Meiryo" charset="-128"/>
                <a:cs typeface="Meiryo" charset="-128"/>
              </a:rPr>
              <a:t>確認したい年度を押すことで詳細な処方履歴や処方薬局を見ることができます</a:t>
            </a:r>
            <a:endParaRPr lang="en-US" altLang="ja-JP" sz="1600" b="1" dirty="0">
              <a:latin typeface="Meiryo" charset="-128"/>
              <a:ea typeface="Meiryo" charset="-128"/>
              <a:cs typeface="Meiryo" charset="-128"/>
            </a:endParaRPr>
          </a:p>
        </p:txBody>
      </p:sp>
      <p:sp>
        <p:nvSpPr>
          <p:cNvPr id="14" name="テキスト ボックス 13">
            <a:extLst>
              <a:ext uri="{FF2B5EF4-FFF2-40B4-BE49-F238E27FC236}">
                <a16:creationId xmlns:a16="http://schemas.microsoft.com/office/drawing/2014/main" id="{CE678349-6F9D-1B3A-9DD0-2E8D615DE454}"/>
              </a:ext>
            </a:extLst>
          </p:cNvPr>
          <p:cNvSpPr txBox="1"/>
          <p:nvPr/>
        </p:nvSpPr>
        <p:spPr>
          <a:xfrm>
            <a:off x="395536" y="1793226"/>
            <a:ext cx="2005750" cy="954107"/>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❶</a:t>
            </a:r>
            <a:r>
              <a:rPr lang="ja-JP" altLang="en-US" sz="1600" b="1" dirty="0">
                <a:latin typeface="Meiryo" charset="-128"/>
                <a:ea typeface="Meiryo" charset="-128"/>
                <a:cs typeface="Meiryo" charset="-128"/>
              </a:rPr>
              <a:t>ホーム画面を</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　上にスクロール</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　する</a:t>
            </a:r>
            <a:endParaRPr lang="en-US" altLang="ja-JP" sz="1600" b="1" dirty="0">
              <a:latin typeface="Meiryo" charset="-128"/>
              <a:ea typeface="Meiryo" charset="-128"/>
              <a:cs typeface="Meiryo" charset="-128"/>
            </a:endParaRPr>
          </a:p>
        </p:txBody>
      </p:sp>
      <p:pic>
        <p:nvPicPr>
          <p:cNvPr id="20" name="図 19">
            <a:extLst>
              <a:ext uri="{FF2B5EF4-FFF2-40B4-BE49-F238E27FC236}">
                <a16:creationId xmlns:a16="http://schemas.microsoft.com/office/drawing/2014/main" id="{F1337A4F-C5AD-4DAB-57A4-E25BD5F49FF4}"/>
              </a:ext>
            </a:extLst>
          </p:cNvPr>
          <p:cNvPicPr>
            <a:picLocks noChangeAspect="1"/>
          </p:cNvPicPr>
          <p:nvPr/>
        </p:nvPicPr>
        <p:blipFill>
          <a:blip r:embed="rId8">
            <a:extLst>
              <a:ext uri="{BEBA8EAE-BF5A-486C-A8C5-ECC9F3942E4B}">
                <a14:imgProps xmlns:a14="http://schemas.microsoft.com/office/drawing/2010/main">
                  <a14:imgLayer r:embed="rId9">
                    <a14:imgEffect>
                      <a14:artisticGlass/>
                    </a14:imgEffect>
                  </a14:imgLayer>
                </a14:imgProps>
              </a:ext>
            </a:extLst>
          </a:blip>
          <a:stretch>
            <a:fillRect/>
          </a:stretch>
        </p:blipFill>
        <p:spPr>
          <a:xfrm>
            <a:off x="4875272" y="4668376"/>
            <a:ext cx="1490565" cy="936104"/>
          </a:xfrm>
          <a:prstGeom prst="rect">
            <a:avLst/>
          </a:prstGeom>
        </p:spPr>
      </p:pic>
      <p:pic>
        <p:nvPicPr>
          <p:cNvPr id="23" name="図 22">
            <a:extLst>
              <a:ext uri="{FF2B5EF4-FFF2-40B4-BE49-F238E27FC236}">
                <a16:creationId xmlns:a16="http://schemas.microsoft.com/office/drawing/2014/main" id="{61892637-907F-0AFA-9EA7-3C00615E1420}"/>
              </a:ext>
            </a:extLst>
          </p:cNvPr>
          <p:cNvPicPr>
            <a:picLocks noChangeAspect="1"/>
          </p:cNvPicPr>
          <p:nvPr/>
        </p:nvPicPr>
        <p:blipFill>
          <a:blip r:embed="rId8">
            <a:extLst>
              <a:ext uri="{BEBA8EAE-BF5A-486C-A8C5-ECC9F3942E4B}">
                <a14:imgProps xmlns:a14="http://schemas.microsoft.com/office/drawing/2010/main">
                  <a14:imgLayer r:embed="rId9">
                    <a14:imgEffect>
                      <a14:artisticGlass/>
                    </a14:imgEffect>
                  </a14:imgLayer>
                </a14:imgProps>
              </a:ext>
            </a:extLst>
          </a:blip>
          <a:stretch>
            <a:fillRect/>
          </a:stretch>
        </p:blipFill>
        <p:spPr>
          <a:xfrm>
            <a:off x="6990101" y="4710638"/>
            <a:ext cx="1490565" cy="936104"/>
          </a:xfrm>
          <a:prstGeom prst="rect">
            <a:avLst/>
          </a:prstGeom>
        </p:spPr>
      </p:pic>
      <p:pic>
        <p:nvPicPr>
          <p:cNvPr id="25" name="図 24">
            <a:extLst>
              <a:ext uri="{FF2B5EF4-FFF2-40B4-BE49-F238E27FC236}">
                <a16:creationId xmlns:a16="http://schemas.microsoft.com/office/drawing/2014/main" id="{279505DB-D9AE-08DE-C570-09B01F7C492C}"/>
              </a:ext>
            </a:extLst>
          </p:cNvPr>
          <p:cNvPicPr>
            <a:picLocks noChangeAspect="1"/>
          </p:cNvPicPr>
          <p:nvPr/>
        </p:nvPicPr>
        <p:blipFill>
          <a:blip r:embed="rId10"/>
          <a:stretch>
            <a:fillRect/>
          </a:stretch>
        </p:blipFill>
        <p:spPr>
          <a:xfrm>
            <a:off x="4864968" y="5799612"/>
            <a:ext cx="1349764" cy="219106"/>
          </a:xfrm>
          <a:prstGeom prst="rect">
            <a:avLst/>
          </a:prstGeom>
        </p:spPr>
      </p:pic>
      <p:pic>
        <p:nvPicPr>
          <p:cNvPr id="26" name="図 25">
            <a:extLst>
              <a:ext uri="{FF2B5EF4-FFF2-40B4-BE49-F238E27FC236}">
                <a16:creationId xmlns:a16="http://schemas.microsoft.com/office/drawing/2014/main" id="{1801863A-C752-A43E-B312-547DEF6E6ACD}"/>
              </a:ext>
            </a:extLst>
          </p:cNvPr>
          <p:cNvPicPr>
            <a:picLocks noChangeAspect="1"/>
          </p:cNvPicPr>
          <p:nvPr/>
        </p:nvPicPr>
        <p:blipFill>
          <a:blip r:embed="rId10"/>
          <a:stretch>
            <a:fillRect/>
          </a:stretch>
        </p:blipFill>
        <p:spPr>
          <a:xfrm>
            <a:off x="6982552" y="5799612"/>
            <a:ext cx="1349764" cy="219106"/>
          </a:xfrm>
          <a:prstGeom prst="rect">
            <a:avLst/>
          </a:prstGeom>
        </p:spPr>
      </p:pic>
      <p:sp>
        <p:nvSpPr>
          <p:cNvPr id="33" name="正方形/長方形 32">
            <a:extLst>
              <a:ext uri="{FF2B5EF4-FFF2-40B4-BE49-F238E27FC236}">
                <a16:creationId xmlns:a16="http://schemas.microsoft.com/office/drawing/2014/main" id="{5ADD8D31-1EF0-A3D3-9EA2-942414CF4F3C}"/>
              </a:ext>
            </a:extLst>
          </p:cNvPr>
          <p:cNvSpPr/>
          <p:nvPr/>
        </p:nvSpPr>
        <p:spPr>
          <a:xfrm>
            <a:off x="2704990" y="4468890"/>
            <a:ext cx="1641135" cy="2417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4" name="図形グループ 72">
            <a:extLst>
              <a:ext uri="{FF2B5EF4-FFF2-40B4-BE49-F238E27FC236}">
                <a16:creationId xmlns:a16="http://schemas.microsoft.com/office/drawing/2014/main" id="{59373248-C779-E379-7193-8928025676D7}"/>
              </a:ext>
            </a:extLst>
          </p:cNvPr>
          <p:cNvGrpSpPr/>
          <p:nvPr/>
        </p:nvGrpSpPr>
        <p:grpSpPr>
          <a:xfrm>
            <a:off x="2346366" y="4192914"/>
            <a:ext cx="492443" cy="461665"/>
            <a:chOff x="7516281" y="2673548"/>
            <a:chExt cx="492443" cy="461665"/>
          </a:xfrm>
        </p:grpSpPr>
        <p:sp>
          <p:nvSpPr>
            <p:cNvPr id="35" name="円/楕円 77">
              <a:extLst>
                <a:ext uri="{FF2B5EF4-FFF2-40B4-BE49-F238E27FC236}">
                  <a16:creationId xmlns:a16="http://schemas.microsoft.com/office/drawing/2014/main" id="{5BF52142-EA61-9FAE-21A0-B5E0D52227FB}"/>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7722A3D6-6639-C9FF-CBD2-A75E81EC214A}"/>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grpSp>
        <p:nvGrpSpPr>
          <p:cNvPr id="4" name="グループ化 3">
            <a:extLst>
              <a:ext uri="{FF2B5EF4-FFF2-40B4-BE49-F238E27FC236}">
                <a16:creationId xmlns:a16="http://schemas.microsoft.com/office/drawing/2014/main" id="{CA880A94-79D2-4F6F-8358-C30E32F8806E}"/>
              </a:ext>
            </a:extLst>
          </p:cNvPr>
          <p:cNvGrpSpPr/>
          <p:nvPr/>
        </p:nvGrpSpPr>
        <p:grpSpPr>
          <a:xfrm>
            <a:off x="4533335" y="2936367"/>
            <a:ext cx="1967045" cy="3084921"/>
            <a:chOff x="4533335" y="2936367"/>
            <a:chExt cx="1967045" cy="3084921"/>
          </a:xfrm>
        </p:grpSpPr>
        <p:pic>
          <p:nvPicPr>
            <p:cNvPr id="18" name="図 17" descr="グラフィカル ユーザー インターフェイス, アプリケーション&#10;&#10;自動的に生成された説明">
              <a:extLst>
                <a:ext uri="{FF2B5EF4-FFF2-40B4-BE49-F238E27FC236}">
                  <a16:creationId xmlns:a16="http://schemas.microsoft.com/office/drawing/2014/main" id="{F7AF4302-394C-FACD-24B3-1F9FDF11663F}"/>
                </a:ext>
              </a:extLst>
            </p:cNvPr>
            <p:cNvPicPr>
              <a:picLocks noChangeAspect="1"/>
            </p:cNvPicPr>
            <p:nvPr/>
          </p:nvPicPr>
          <p:blipFill rotWithShape="1">
            <a:blip r:embed="rId11"/>
            <a:srcRect t="9335" b="5342"/>
            <a:stretch/>
          </p:blipFill>
          <p:spPr>
            <a:xfrm>
              <a:off x="4760260" y="2936367"/>
              <a:ext cx="1740120" cy="3084921"/>
            </a:xfrm>
            <a:prstGeom prst="rect">
              <a:avLst/>
            </a:prstGeom>
            <a:ln>
              <a:solidFill>
                <a:schemeClr val="tx1"/>
              </a:solidFill>
            </a:ln>
          </p:spPr>
        </p:pic>
        <p:sp>
          <p:nvSpPr>
            <p:cNvPr id="37" name="正方形/長方形 36">
              <a:extLst>
                <a:ext uri="{FF2B5EF4-FFF2-40B4-BE49-F238E27FC236}">
                  <a16:creationId xmlns:a16="http://schemas.microsoft.com/office/drawing/2014/main" id="{F2A2A05F-5505-872A-F479-61873B1145DB}"/>
                </a:ext>
              </a:extLst>
            </p:cNvPr>
            <p:cNvSpPr/>
            <p:nvPr/>
          </p:nvSpPr>
          <p:spPr>
            <a:xfrm>
              <a:off x="4779556" y="4423746"/>
              <a:ext cx="1720824" cy="13732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8" name="図形グループ 72">
              <a:extLst>
                <a:ext uri="{FF2B5EF4-FFF2-40B4-BE49-F238E27FC236}">
                  <a16:creationId xmlns:a16="http://schemas.microsoft.com/office/drawing/2014/main" id="{DCDAFF4C-EFA2-55AE-1459-C423DCCDEE4D}"/>
                </a:ext>
              </a:extLst>
            </p:cNvPr>
            <p:cNvGrpSpPr/>
            <p:nvPr/>
          </p:nvGrpSpPr>
          <p:grpSpPr>
            <a:xfrm>
              <a:off x="4533335" y="4007225"/>
              <a:ext cx="492443" cy="461665"/>
              <a:chOff x="7516281" y="2673548"/>
              <a:chExt cx="492443" cy="461665"/>
            </a:xfrm>
          </p:grpSpPr>
          <p:sp>
            <p:nvSpPr>
              <p:cNvPr id="39" name="円/楕円 77">
                <a:extLst>
                  <a:ext uri="{FF2B5EF4-FFF2-40B4-BE49-F238E27FC236}">
                    <a16:creationId xmlns:a16="http://schemas.microsoft.com/office/drawing/2014/main" id="{4FDD9354-3889-702B-6B31-1B6A34C1DEB8}"/>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D4E7E3D5-9C6F-DFAC-6757-D16DE4C233B3}"/>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grpSp>
      <p:grpSp>
        <p:nvGrpSpPr>
          <p:cNvPr id="15" name="グループ化 14">
            <a:extLst>
              <a:ext uri="{FF2B5EF4-FFF2-40B4-BE49-F238E27FC236}">
                <a16:creationId xmlns:a16="http://schemas.microsoft.com/office/drawing/2014/main" id="{685A10A6-E1DA-4189-9F91-72733EDCAE51}"/>
              </a:ext>
            </a:extLst>
          </p:cNvPr>
          <p:cNvGrpSpPr/>
          <p:nvPr/>
        </p:nvGrpSpPr>
        <p:grpSpPr>
          <a:xfrm>
            <a:off x="6902629" y="2944643"/>
            <a:ext cx="1754065" cy="3085934"/>
            <a:chOff x="6902629" y="2944643"/>
            <a:chExt cx="1754065" cy="3085934"/>
          </a:xfrm>
        </p:grpSpPr>
        <p:pic>
          <p:nvPicPr>
            <p:cNvPr id="16" name="図 15" descr="グラフィカル ユーザー インターフェイス, アプリケーション&#10;&#10;自動的に生成された説明">
              <a:extLst>
                <a:ext uri="{FF2B5EF4-FFF2-40B4-BE49-F238E27FC236}">
                  <a16:creationId xmlns:a16="http://schemas.microsoft.com/office/drawing/2014/main" id="{2DD74591-F7F3-C976-0F53-FB41BE2CBBD3}"/>
                </a:ext>
              </a:extLst>
            </p:cNvPr>
            <p:cNvPicPr>
              <a:picLocks noChangeAspect="1"/>
            </p:cNvPicPr>
            <p:nvPr/>
          </p:nvPicPr>
          <p:blipFill rotWithShape="1">
            <a:blip r:embed="rId12"/>
            <a:srcRect t="8809" b="5869"/>
            <a:stretch/>
          </p:blipFill>
          <p:spPr>
            <a:xfrm>
              <a:off x="6902629" y="2944643"/>
              <a:ext cx="1740692" cy="3085934"/>
            </a:xfrm>
            <a:prstGeom prst="rect">
              <a:avLst/>
            </a:prstGeom>
            <a:ln>
              <a:solidFill>
                <a:schemeClr val="tx1"/>
              </a:solidFill>
            </a:ln>
          </p:spPr>
        </p:pic>
        <p:sp>
          <p:nvSpPr>
            <p:cNvPr id="41" name="正方形/長方形 40">
              <a:extLst>
                <a:ext uri="{FF2B5EF4-FFF2-40B4-BE49-F238E27FC236}">
                  <a16:creationId xmlns:a16="http://schemas.microsoft.com/office/drawing/2014/main" id="{CB75CE84-80CB-3A19-4439-5B1A5EAEC686}"/>
                </a:ext>
              </a:extLst>
            </p:cNvPr>
            <p:cNvSpPr/>
            <p:nvPr/>
          </p:nvSpPr>
          <p:spPr>
            <a:xfrm>
              <a:off x="6916003" y="3711323"/>
              <a:ext cx="1740691" cy="2377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2" name="図形グループ 72">
              <a:extLst>
                <a:ext uri="{FF2B5EF4-FFF2-40B4-BE49-F238E27FC236}">
                  <a16:creationId xmlns:a16="http://schemas.microsoft.com/office/drawing/2014/main" id="{0BC25D4D-E075-A9D8-CCDB-3A59F08148C1}"/>
                </a:ext>
              </a:extLst>
            </p:cNvPr>
            <p:cNvGrpSpPr/>
            <p:nvPr/>
          </p:nvGrpSpPr>
          <p:grpSpPr>
            <a:xfrm>
              <a:off x="7164991" y="3465266"/>
              <a:ext cx="492443" cy="461665"/>
              <a:chOff x="7516281" y="2673548"/>
              <a:chExt cx="492443" cy="461665"/>
            </a:xfrm>
          </p:grpSpPr>
          <p:sp>
            <p:nvSpPr>
              <p:cNvPr id="43" name="円/楕円 77">
                <a:extLst>
                  <a:ext uri="{FF2B5EF4-FFF2-40B4-BE49-F238E27FC236}">
                    <a16:creationId xmlns:a16="http://schemas.microsoft.com/office/drawing/2014/main" id="{7C3FD2D4-0482-3314-E302-352FF19C0D0C}"/>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1E3C22F1-3391-3B8E-A014-E1850A1569AE}"/>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❹</a:t>
                </a:r>
                <a:endParaRPr lang="en-US" altLang="ja-JP" sz="2400" b="1" dirty="0">
                  <a:solidFill>
                    <a:srgbClr val="009650"/>
                  </a:solidFill>
                  <a:latin typeface="Meiryo" charset="-128"/>
                  <a:ea typeface="Meiryo" charset="-128"/>
                  <a:cs typeface="Meiryo" charset="-128"/>
                </a:endParaRPr>
              </a:p>
            </p:txBody>
          </p:sp>
        </p:grpSp>
      </p:grpSp>
      <p:pic>
        <p:nvPicPr>
          <p:cNvPr id="45" name="図 44">
            <a:extLst>
              <a:ext uri="{FF2B5EF4-FFF2-40B4-BE49-F238E27FC236}">
                <a16:creationId xmlns:a16="http://schemas.microsoft.com/office/drawing/2014/main" id="{5D3061C5-4262-E266-FA26-377D19132EBE}"/>
              </a:ext>
            </a:extLst>
          </p:cNvPr>
          <p:cNvPicPr>
            <a:picLocks noChangeAspect="1"/>
          </p:cNvPicPr>
          <p:nvPr/>
        </p:nvPicPr>
        <p:blipFill rotWithShape="1">
          <a:blip r:embed="rId6"/>
          <a:srcRect l="17342" t="3348" r="67599" b="81129"/>
          <a:stretch/>
        </p:blipFill>
        <p:spPr>
          <a:xfrm>
            <a:off x="1082985" y="4141978"/>
            <a:ext cx="0" cy="0"/>
          </a:xfrm>
          <a:prstGeom prst="rect">
            <a:avLst/>
          </a:prstGeom>
        </p:spPr>
      </p:pic>
      <p:grpSp>
        <p:nvGrpSpPr>
          <p:cNvPr id="2" name="グループ化 1">
            <a:extLst>
              <a:ext uri="{FF2B5EF4-FFF2-40B4-BE49-F238E27FC236}">
                <a16:creationId xmlns:a16="http://schemas.microsoft.com/office/drawing/2014/main" id="{CBA856EA-35FC-4FB4-BF2F-AAAF4C78AD66}"/>
              </a:ext>
            </a:extLst>
          </p:cNvPr>
          <p:cNvGrpSpPr/>
          <p:nvPr/>
        </p:nvGrpSpPr>
        <p:grpSpPr>
          <a:xfrm>
            <a:off x="510128" y="2936367"/>
            <a:ext cx="1740120" cy="3084921"/>
            <a:chOff x="510128" y="2936367"/>
            <a:chExt cx="1740120" cy="3084921"/>
          </a:xfrm>
        </p:grpSpPr>
        <p:pic>
          <p:nvPicPr>
            <p:cNvPr id="7" name="図 6" descr="グラフィカル ユーザー インターフェイス, アプリケーション, Teams&#10;&#10;自動的に生成された説明">
              <a:extLst>
                <a:ext uri="{FF2B5EF4-FFF2-40B4-BE49-F238E27FC236}">
                  <a16:creationId xmlns:a16="http://schemas.microsoft.com/office/drawing/2014/main" id="{1FEC907E-7B94-9496-5F63-C47E0F564048}"/>
                </a:ext>
              </a:extLst>
            </p:cNvPr>
            <p:cNvPicPr>
              <a:picLocks noChangeAspect="1"/>
            </p:cNvPicPr>
            <p:nvPr/>
          </p:nvPicPr>
          <p:blipFill rotWithShape="1">
            <a:blip r:embed="rId13"/>
            <a:srcRect t="9011" b="5665"/>
            <a:stretch/>
          </p:blipFill>
          <p:spPr>
            <a:xfrm>
              <a:off x="510128" y="2936367"/>
              <a:ext cx="1740120" cy="3084921"/>
            </a:xfrm>
            <a:prstGeom prst="rect">
              <a:avLst/>
            </a:prstGeom>
            <a:ln>
              <a:solidFill>
                <a:schemeClr val="tx1"/>
              </a:solidFill>
            </a:ln>
          </p:spPr>
        </p:pic>
        <p:grpSp>
          <p:nvGrpSpPr>
            <p:cNvPr id="46" name="図形グループ 79">
              <a:extLst>
                <a:ext uri="{FF2B5EF4-FFF2-40B4-BE49-F238E27FC236}">
                  <a16:creationId xmlns:a16="http://schemas.microsoft.com/office/drawing/2014/main" id="{87C4BE2B-A949-1E19-5D11-92E4A8A03AB3}"/>
                </a:ext>
              </a:extLst>
            </p:cNvPr>
            <p:cNvGrpSpPr/>
            <p:nvPr/>
          </p:nvGrpSpPr>
          <p:grpSpPr>
            <a:xfrm>
              <a:off x="767189" y="3573016"/>
              <a:ext cx="492443" cy="461665"/>
              <a:chOff x="7516281" y="2673548"/>
              <a:chExt cx="492443" cy="461665"/>
            </a:xfrm>
          </p:grpSpPr>
          <p:sp>
            <p:nvSpPr>
              <p:cNvPr id="47" name="円/楕円 80">
                <a:extLst>
                  <a:ext uri="{FF2B5EF4-FFF2-40B4-BE49-F238E27FC236}">
                    <a16:creationId xmlns:a16="http://schemas.microsoft.com/office/drawing/2014/main" id="{73A2F0AB-F130-E3EB-807A-8F4A27CA1A6A}"/>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765CDDA2-4F60-C054-2760-AC12EAD3B56B}"/>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
          <p:nvSpPr>
            <p:cNvPr id="49" name="上矢印 54">
              <a:extLst>
                <a:ext uri="{FF2B5EF4-FFF2-40B4-BE49-F238E27FC236}">
                  <a16:creationId xmlns:a16="http://schemas.microsoft.com/office/drawing/2014/main" id="{CD44F4C4-CD6F-7FFF-772E-438B5D286099}"/>
                </a:ext>
              </a:extLst>
            </p:cNvPr>
            <p:cNvSpPr>
              <a:spLocks noChangeAspect="1"/>
            </p:cNvSpPr>
            <p:nvPr/>
          </p:nvSpPr>
          <p:spPr>
            <a:xfrm>
              <a:off x="1041338" y="3633950"/>
              <a:ext cx="631902" cy="1811843"/>
            </a:xfrm>
            <a:prstGeom prst="upArrow">
              <a:avLst/>
            </a:prstGeom>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pic>
          <p:nvPicPr>
            <p:cNvPr id="50" name="図 49">
              <a:extLst>
                <a:ext uri="{FF2B5EF4-FFF2-40B4-BE49-F238E27FC236}">
                  <a16:creationId xmlns:a16="http://schemas.microsoft.com/office/drawing/2014/main" id="{B21DA5A6-BAAB-0917-9494-7B6199CBF903}"/>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504327" y="5119590"/>
              <a:ext cx="473301" cy="540000"/>
            </a:xfrm>
            <a:prstGeom prst="rect">
              <a:avLst/>
            </a:prstGeom>
          </p:spPr>
        </p:pic>
      </p:grpSp>
      <p:pic>
        <p:nvPicPr>
          <p:cNvPr id="51" name="図 50">
            <a:extLst>
              <a:ext uri="{FF2B5EF4-FFF2-40B4-BE49-F238E27FC236}">
                <a16:creationId xmlns:a16="http://schemas.microsoft.com/office/drawing/2014/main" id="{AE0EDBE8-FEA5-49D0-AB9C-FDB55D127725}"/>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647791">
            <a:off x="7592025" y="3906984"/>
            <a:ext cx="473301" cy="540000"/>
          </a:xfrm>
          <a:prstGeom prst="rect">
            <a:avLst/>
          </a:prstGeom>
        </p:spPr>
      </p:pic>
    </p:spTree>
    <p:extLst>
      <p:ext uri="{BB962C8B-B14F-4D97-AF65-F5344CB8AC3E}">
        <p14:creationId xmlns:p14="http://schemas.microsoft.com/office/powerpoint/2010/main" val="1956078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図 90">
            <a:extLst>
              <a:ext uri="{FF2B5EF4-FFF2-40B4-BE49-F238E27FC236}">
                <a16:creationId xmlns:a16="http://schemas.microsoft.com/office/drawing/2014/main" id="{922799BB-A130-4253-9C66-6D4CA429F660}"/>
              </a:ext>
            </a:extLst>
          </p:cNvPr>
          <p:cNvPicPr>
            <a:picLocks noChangeAspect="1"/>
          </p:cNvPicPr>
          <p:nvPr/>
        </p:nvPicPr>
        <p:blipFill>
          <a:blip r:embed="rId4"/>
          <a:stretch>
            <a:fillRect/>
          </a:stretch>
        </p:blipFill>
        <p:spPr>
          <a:xfrm>
            <a:off x="4669128" y="2942864"/>
            <a:ext cx="1859441" cy="3103133"/>
          </a:xfrm>
          <a:prstGeom prst="rect">
            <a:avLst/>
          </a:prstGeom>
        </p:spPr>
      </p:pic>
      <p:graphicFrame>
        <p:nvGraphicFramePr>
          <p:cNvPr id="3" name="オブジェクト 2" hidden="1">
            <a:extLst>
              <a:ext uri="{FF2B5EF4-FFF2-40B4-BE49-F238E27FC236}">
                <a16:creationId xmlns:a16="http://schemas.microsoft.com/office/drawing/2014/main" id="{64BA492A-51D6-4083-B322-BAADDB65A2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3" name="オブジェクト 2" hidden="1">
                        <a:extLst>
                          <a:ext uri="{FF2B5EF4-FFF2-40B4-BE49-F238E27FC236}">
                            <a16:creationId xmlns:a16="http://schemas.microsoft.com/office/drawing/2014/main" id="{64BA492A-51D6-4083-B322-BAADDB65A24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6" name="図 5">
            <a:extLst>
              <a:ext uri="{FF2B5EF4-FFF2-40B4-BE49-F238E27FC236}">
                <a16:creationId xmlns:a16="http://schemas.microsoft.com/office/drawing/2014/main" id="{C97EFDE5-3249-4AF2-8812-3C194C733AFD}"/>
              </a:ext>
            </a:extLst>
          </p:cNvPr>
          <p:cNvPicPr>
            <a:picLocks noChangeAspect="1"/>
          </p:cNvPicPr>
          <p:nvPr/>
        </p:nvPicPr>
        <p:blipFill rotWithShape="1">
          <a:blip r:embed="rId7"/>
          <a:srcRect l="12757" t="76769" r="61251" b="9233"/>
          <a:stretch/>
        </p:blipFill>
        <p:spPr>
          <a:xfrm>
            <a:off x="6361092" y="4141977"/>
            <a:ext cx="0" cy="0"/>
          </a:xfrm>
          <a:prstGeom prst="rect">
            <a:avLst/>
          </a:prstGeom>
        </p:spPr>
      </p:pic>
      <p:pic>
        <p:nvPicPr>
          <p:cNvPr id="21" name="図 20">
            <a:extLst>
              <a:ext uri="{FF2B5EF4-FFF2-40B4-BE49-F238E27FC236}">
                <a16:creationId xmlns:a16="http://schemas.microsoft.com/office/drawing/2014/main" id="{5AF53A5D-6927-449B-9EFA-6E675406C6A0}"/>
              </a:ext>
            </a:extLst>
          </p:cNvPr>
          <p:cNvPicPr>
            <a:picLocks noChangeAspect="1"/>
          </p:cNvPicPr>
          <p:nvPr/>
        </p:nvPicPr>
        <p:blipFill rotWithShape="1">
          <a:blip r:embed="rId7"/>
          <a:srcRect l="17342" t="3348" r="67599" b="81129"/>
          <a:stretch/>
        </p:blipFill>
        <p:spPr>
          <a:xfrm>
            <a:off x="1082985" y="4141978"/>
            <a:ext cx="0" cy="0"/>
          </a:xfrm>
          <a:prstGeom prst="rect">
            <a:avLst/>
          </a:prstGeom>
        </p:spPr>
      </p:pic>
      <p:pic>
        <p:nvPicPr>
          <p:cNvPr id="22" name="図 21">
            <a:extLst>
              <a:ext uri="{FF2B5EF4-FFF2-40B4-BE49-F238E27FC236}">
                <a16:creationId xmlns:a16="http://schemas.microsoft.com/office/drawing/2014/main" id="{0293701F-8AFE-4AC1-9C73-3F75C3AA3E7E}"/>
              </a:ext>
            </a:extLst>
          </p:cNvPr>
          <p:cNvPicPr>
            <a:picLocks noChangeAspect="1"/>
          </p:cNvPicPr>
          <p:nvPr/>
        </p:nvPicPr>
        <p:blipFill rotWithShape="1">
          <a:blip r:embed="rId7"/>
          <a:srcRect l="13872" t="39119" r="66651" b="43168"/>
          <a:stretch/>
        </p:blipFill>
        <p:spPr>
          <a:xfrm>
            <a:off x="3746103" y="4141978"/>
            <a:ext cx="0" cy="0"/>
          </a:xfrm>
          <a:prstGeom prst="rect">
            <a:avLst/>
          </a:prstGeom>
        </p:spPr>
      </p:pic>
      <p:sp>
        <p:nvSpPr>
          <p:cNvPr id="8" name="Title 1">
            <a:extLst>
              <a:ext uri="{FF2B5EF4-FFF2-40B4-BE49-F238E27FC236}">
                <a16:creationId xmlns:a16="http://schemas.microsoft.com/office/drawing/2014/main" id="{75F44DFC-8303-76CB-F32D-F3F17B134F79}"/>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3-D</a:t>
            </a:r>
            <a:endParaRPr lang="en-US" sz="3600" dirty="0"/>
          </a:p>
        </p:txBody>
      </p:sp>
      <p:sp>
        <p:nvSpPr>
          <p:cNvPr id="28" name="タイトル 1">
            <a:extLst>
              <a:ext uri="{FF2B5EF4-FFF2-40B4-BE49-F238E27FC236}">
                <a16:creationId xmlns:a16="http://schemas.microsoft.com/office/drawing/2014/main" id="{E9761BC9-1DE8-4FC1-AD74-9D4978C97342}"/>
              </a:ext>
            </a:extLst>
          </p:cNvPr>
          <p:cNvSpPr txBox="1">
            <a:spLocks/>
          </p:cNvSpPr>
          <p:nvPr/>
        </p:nvSpPr>
        <p:spPr>
          <a:xfrm>
            <a:off x="1512904" y="496123"/>
            <a:ext cx="7379576"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sz="2800" dirty="0"/>
              <a:t>税・所得の情報を見てみよう</a:t>
            </a:r>
          </a:p>
        </p:txBody>
      </p:sp>
      <p:sp>
        <p:nvSpPr>
          <p:cNvPr id="12" name="字幕 6">
            <a:extLst>
              <a:ext uri="{FF2B5EF4-FFF2-40B4-BE49-F238E27FC236}">
                <a16:creationId xmlns:a16="http://schemas.microsoft.com/office/drawing/2014/main" id="{B1104C21-1F69-4367-8186-09CF41E09708}"/>
              </a:ext>
            </a:extLst>
          </p:cNvPr>
          <p:cNvSpPr>
            <a:spLocks noGrp="1"/>
          </p:cNvSpPr>
          <p:nvPr>
            <p:ph type="subTitle" idx="1"/>
          </p:nvPr>
        </p:nvSpPr>
        <p:spPr>
          <a:xfrm>
            <a:off x="287524" y="1400021"/>
            <a:ext cx="8568952" cy="396000"/>
          </a:xfrm>
        </p:spPr>
        <p:txBody>
          <a:bodyPr>
            <a:normAutofit fontScale="85000" lnSpcReduction="10000"/>
          </a:bodyPr>
          <a:lstStyle/>
          <a:p>
            <a:r>
              <a:rPr lang="ja-JP" altLang="en-US" dirty="0"/>
              <a:t>マイナポータルを使って、自分の所得や住民税に関する情報を見てみよう</a:t>
            </a:r>
          </a:p>
        </p:txBody>
      </p:sp>
      <p:pic>
        <p:nvPicPr>
          <p:cNvPr id="7" name="図 6" descr="グラフィカル ユーザー インターフェイス, テキスト, アプリケーション, メール&#10;&#10;自動的に生成された説明">
            <a:extLst>
              <a:ext uri="{FF2B5EF4-FFF2-40B4-BE49-F238E27FC236}">
                <a16:creationId xmlns:a16="http://schemas.microsoft.com/office/drawing/2014/main" id="{424E4C53-0F39-EF42-379D-779178DA7E53}"/>
              </a:ext>
            </a:extLst>
          </p:cNvPr>
          <p:cNvPicPr>
            <a:picLocks noChangeAspect="1"/>
          </p:cNvPicPr>
          <p:nvPr/>
        </p:nvPicPr>
        <p:blipFill rotWithShape="1">
          <a:blip r:embed="rId8"/>
          <a:srcRect t="10019" b="4367"/>
          <a:stretch/>
        </p:blipFill>
        <p:spPr>
          <a:xfrm>
            <a:off x="2610191" y="2932159"/>
            <a:ext cx="1742759" cy="3100159"/>
          </a:xfrm>
          <a:prstGeom prst="rect">
            <a:avLst/>
          </a:prstGeom>
          <a:ln>
            <a:solidFill>
              <a:schemeClr val="tx1"/>
            </a:solidFill>
          </a:ln>
        </p:spPr>
      </p:pic>
      <p:pic>
        <p:nvPicPr>
          <p:cNvPr id="9" name="図 8">
            <a:extLst>
              <a:ext uri="{FF2B5EF4-FFF2-40B4-BE49-F238E27FC236}">
                <a16:creationId xmlns:a16="http://schemas.microsoft.com/office/drawing/2014/main" id="{6DD6C2F3-73D0-3A52-9FD5-2C950B968199}"/>
              </a:ext>
            </a:extLst>
          </p:cNvPr>
          <p:cNvPicPr>
            <a:picLocks noChangeAspect="1"/>
          </p:cNvPicPr>
          <p:nvPr/>
        </p:nvPicPr>
        <p:blipFill rotWithShape="1">
          <a:blip r:embed="rId7"/>
          <a:srcRect l="12757" t="76769" r="61251" b="9233"/>
          <a:stretch/>
        </p:blipFill>
        <p:spPr>
          <a:xfrm>
            <a:off x="6361092" y="4141977"/>
            <a:ext cx="0" cy="0"/>
          </a:xfrm>
          <a:prstGeom prst="rect">
            <a:avLst/>
          </a:prstGeom>
        </p:spPr>
      </p:pic>
      <p:pic>
        <p:nvPicPr>
          <p:cNvPr id="10" name="図 9">
            <a:extLst>
              <a:ext uri="{FF2B5EF4-FFF2-40B4-BE49-F238E27FC236}">
                <a16:creationId xmlns:a16="http://schemas.microsoft.com/office/drawing/2014/main" id="{CFD1888E-275C-25D2-35A5-6FCF072B3418}"/>
              </a:ext>
            </a:extLst>
          </p:cNvPr>
          <p:cNvPicPr>
            <a:picLocks noChangeAspect="1"/>
          </p:cNvPicPr>
          <p:nvPr/>
        </p:nvPicPr>
        <p:blipFill rotWithShape="1">
          <a:blip r:embed="rId7"/>
          <a:srcRect l="17342" t="3348" r="67599" b="81129"/>
          <a:stretch/>
        </p:blipFill>
        <p:spPr>
          <a:xfrm>
            <a:off x="1082985" y="4141978"/>
            <a:ext cx="0" cy="0"/>
          </a:xfrm>
          <a:prstGeom prst="rect">
            <a:avLst/>
          </a:prstGeom>
        </p:spPr>
      </p:pic>
      <p:pic>
        <p:nvPicPr>
          <p:cNvPr id="15" name="図 14">
            <a:extLst>
              <a:ext uri="{FF2B5EF4-FFF2-40B4-BE49-F238E27FC236}">
                <a16:creationId xmlns:a16="http://schemas.microsoft.com/office/drawing/2014/main" id="{6CA32C70-BC40-2830-D004-2762252E1FE7}"/>
              </a:ext>
            </a:extLst>
          </p:cNvPr>
          <p:cNvPicPr>
            <a:picLocks noChangeAspect="1"/>
          </p:cNvPicPr>
          <p:nvPr/>
        </p:nvPicPr>
        <p:blipFill rotWithShape="1">
          <a:blip r:embed="rId7"/>
          <a:srcRect l="13872" t="39119" r="66651" b="43168"/>
          <a:stretch/>
        </p:blipFill>
        <p:spPr>
          <a:xfrm>
            <a:off x="3746103" y="4141978"/>
            <a:ext cx="0" cy="0"/>
          </a:xfrm>
          <a:prstGeom prst="rect">
            <a:avLst/>
          </a:prstGeom>
        </p:spPr>
      </p:pic>
      <p:pic>
        <p:nvPicPr>
          <p:cNvPr id="16" name="図 15">
            <a:extLst>
              <a:ext uri="{FF2B5EF4-FFF2-40B4-BE49-F238E27FC236}">
                <a16:creationId xmlns:a16="http://schemas.microsoft.com/office/drawing/2014/main" id="{151423E3-33AF-A0E3-9C43-8C73AC2BFC60}"/>
              </a:ext>
            </a:extLst>
          </p:cNvPr>
          <p:cNvPicPr>
            <a:picLocks noChangeAspect="1"/>
          </p:cNvPicPr>
          <p:nvPr/>
        </p:nvPicPr>
        <p:blipFill rotWithShape="1">
          <a:blip r:embed="rId7"/>
          <a:srcRect l="12757" t="76769" r="61251" b="9233"/>
          <a:stretch/>
        </p:blipFill>
        <p:spPr>
          <a:xfrm>
            <a:off x="6361092" y="4141977"/>
            <a:ext cx="0" cy="0"/>
          </a:xfrm>
          <a:prstGeom prst="rect">
            <a:avLst/>
          </a:prstGeom>
        </p:spPr>
      </p:pic>
      <p:pic>
        <p:nvPicPr>
          <p:cNvPr id="17" name="図 16">
            <a:extLst>
              <a:ext uri="{FF2B5EF4-FFF2-40B4-BE49-F238E27FC236}">
                <a16:creationId xmlns:a16="http://schemas.microsoft.com/office/drawing/2014/main" id="{67C87490-24C8-83AC-7756-11F3C70CCCC0}"/>
              </a:ext>
            </a:extLst>
          </p:cNvPr>
          <p:cNvPicPr>
            <a:picLocks noChangeAspect="1"/>
          </p:cNvPicPr>
          <p:nvPr/>
        </p:nvPicPr>
        <p:blipFill rotWithShape="1">
          <a:blip r:embed="rId7"/>
          <a:srcRect l="17342" t="3348" r="67599" b="81129"/>
          <a:stretch/>
        </p:blipFill>
        <p:spPr>
          <a:xfrm>
            <a:off x="1082985" y="4141978"/>
            <a:ext cx="0" cy="0"/>
          </a:xfrm>
          <a:prstGeom prst="rect">
            <a:avLst/>
          </a:prstGeom>
        </p:spPr>
      </p:pic>
      <p:pic>
        <p:nvPicPr>
          <p:cNvPr id="18" name="図 17">
            <a:extLst>
              <a:ext uri="{FF2B5EF4-FFF2-40B4-BE49-F238E27FC236}">
                <a16:creationId xmlns:a16="http://schemas.microsoft.com/office/drawing/2014/main" id="{3B25F365-7063-F503-C41E-E50715859BA6}"/>
              </a:ext>
            </a:extLst>
          </p:cNvPr>
          <p:cNvPicPr>
            <a:picLocks noChangeAspect="1"/>
          </p:cNvPicPr>
          <p:nvPr/>
        </p:nvPicPr>
        <p:blipFill rotWithShape="1">
          <a:blip r:embed="rId7"/>
          <a:srcRect l="13872" t="39119" r="66651" b="43168"/>
          <a:stretch/>
        </p:blipFill>
        <p:spPr>
          <a:xfrm>
            <a:off x="3746103" y="4141978"/>
            <a:ext cx="0" cy="0"/>
          </a:xfrm>
          <a:prstGeom prst="rect">
            <a:avLst/>
          </a:prstGeom>
        </p:spPr>
      </p:pic>
      <p:sp>
        <p:nvSpPr>
          <p:cNvPr id="38" name="テキスト ボックス 37">
            <a:extLst>
              <a:ext uri="{FF2B5EF4-FFF2-40B4-BE49-F238E27FC236}">
                <a16:creationId xmlns:a16="http://schemas.microsoft.com/office/drawing/2014/main" id="{B84AE137-1AA7-B7A3-41EE-5FF0FB5D963B}"/>
              </a:ext>
            </a:extLst>
          </p:cNvPr>
          <p:cNvSpPr txBox="1"/>
          <p:nvPr/>
        </p:nvSpPr>
        <p:spPr>
          <a:xfrm>
            <a:off x="395536" y="1793226"/>
            <a:ext cx="2005750" cy="954107"/>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❶</a:t>
            </a:r>
            <a:r>
              <a:rPr lang="ja-JP" altLang="en-US" sz="1600" b="1" dirty="0">
                <a:latin typeface="Meiryo" charset="-128"/>
                <a:ea typeface="Meiryo" charset="-128"/>
                <a:cs typeface="Meiryo" charset="-128"/>
              </a:rPr>
              <a:t>ホーム画面を</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　上にスクロール</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　する</a:t>
            </a:r>
            <a:endParaRPr lang="en-US" altLang="ja-JP" sz="1600" b="1" dirty="0">
              <a:latin typeface="Meiryo" charset="-128"/>
              <a:ea typeface="Meiryo" charset="-128"/>
              <a:cs typeface="Meiryo" charset="-128"/>
            </a:endParaRPr>
          </a:p>
        </p:txBody>
      </p:sp>
      <p:sp>
        <p:nvSpPr>
          <p:cNvPr id="43" name="正方形/長方形 42">
            <a:extLst>
              <a:ext uri="{FF2B5EF4-FFF2-40B4-BE49-F238E27FC236}">
                <a16:creationId xmlns:a16="http://schemas.microsoft.com/office/drawing/2014/main" id="{22EBB19E-E59A-2ABA-4EBE-13E7EA642D61}"/>
              </a:ext>
            </a:extLst>
          </p:cNvPr>
          <p:cNvSpPr/>
          <p:nvPr/>
        </p:nvSpPr>
        <p:spPr>
          <a:xfrm>
            <a:off x="2634089" y="5092114"/>
            <a:ext cx="1718861" cy="2076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4" name="図形グループ 72">
            <a:extLst>
              <a:ext uri="{FF2B5EF4-FFF2-40B4-BE49-F238E27FC236}">
                <a16:creationId xmlns:a16="http://schemas.microsoft.com/office/drawing/2014/main" id="{A8F682A4-B686-C938-7238-CAD1F9E9C777}"/>
              </a:ext>
            </a:extLst>
          </p:cNvPr>
          <p:cNvGrpSpPr/>
          <p:nvPr/>
        </p:nvGrpSpPr>
        <p:grpSpPr>
          <a:xfrm>
            <a:off x="2333126" y="4744078"/>
            <a:ext cx="492443" cy="461665"/>
            <a:chOff x="7516281" y="2673548"/>
            <a:chExt cx="492443" cy="461665"/>
          </a:xfrm>
        </p:grpSpPr>
        <p:sp>
          <p:nvSpPr>
            <p:cNvPr id="45" name="円/楕円 77">
              <a:extLst>
                <a:ext uri="{FF2B5EF4-FFF2-40B4-BE49-F238E27FC236}">
                  <a16:creationId xmlns:a16="http://schemas.microsoft.com/office/drawing/2014/main" id="{CBAAFD68-B245-1F65-D3A7-61AA795E5F57}"/>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F7F0E41C-B660-5D0E-2E40-A2E5D284B665}"/>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grpSp>
        <p:nvGrpSpPr>
          <p:cNvPr id="42" name="グループ化 41">
            <a:extLst>
              <a:ext uri="{FF2B5EF4-FFF2-40B4-BE49-F238E27FC236}">
                <a16:creationId xmlns:a16="http://schemas.microsoft.com/office/drawing/2014/main" id="{6B168CD4-3FA4-485B-AD1F-187CAFDF1BA9}"/>
              </a:ext>
            </a:extLst>
          </p:cNvPr>
          <p:cNvGrpSpPr/>
          <p:nvPr/>
        </p:nvGrpSpPr>
        <p:grpSpPr>
          <a:xfrm>
            <a:off x="510128" y="2936367"/>
            <a:ext cx="1740120" cy="3084921"/>
            <a:chOff x="510128" y="2936367"/>
            <a:chExt cx="1740120" cy="3084921"/>
          </a:xfrm>
        </p:grpSpPr>
        <p:pic>
          <p:nvPicPr>
            <p:cNvPr id="55" name="図 54" descr="グラフィカル ユーザー インターフェイス, アプリケーション, Teams&#10;&#10;自動的に生成された説明">
              <a:extLst>
                <a:ext uri="{FF2B5EF4-FFF2-40B4-BE49-F238E27FC236}">
                  <a16:creationId xmlns:a16="http://schemas.microsoft.com/office/drawing/2014/main" id="{5574AF42-EE9D-4278-BE24-04F436C9143C}"/>
                </a:ext>
              </a:extLst>
            </p:cNvPr>
            <p:cNvPicPr>
              <a:picLocks noChangeAspect="1"/>
            </p:cNvPicPr>
            <p:nvPr/>
          </p:nvPicPr>
          <p:blipFill rotWithShape="1">
            <a:blip r:embed="rId9"/>
            <a:srcRect t="9011" b="5665"/>
            <a:stretch/>
          </p:blipFill>
          <p:spPr>
            <a:xfrm>
              <a:off x="510128" y="2936367"/>
              <a:ext cx="1740120" cy="3084921"/>
            </a:xfrm>
            <a:prstGeom prst="rect">
              <a:avLst/>
            </a:prstGeom>
            <a:ln>
              <a:solidFill>
                <a:schemeClr val="tx1"/>
              </a:solidFill>
            </a:ln>
          </p:spPr>
        </p:pic>
        <p:grpSp>
          <p:nvGrpSpPr>
            <p:cNvPr id="56" name="図形グループ 79">
              <a:extLst>
                <a:ext uri="{FF2B5EF4-FFF2-40B4-BE49-F238E27FC236}">
                  <a16:creationId xmlns:a16="http://schemas.microsoft.com/office/drawing/2014/main" id="{FC8EC918-849C-469E-B4E4-EEC4885AEF33}"/>
                </a:ext>
              </a:extLst>
            </p:cNvPr>
            <p:cNvGrpSpPr/>
            <p:nvPr/>
          </p:nvGrpSpPr>
          <p:grpSpPr>
            <a:xfrm>
              <a:off x="767189" y="3573016"/>
              <a:ext cx="492443" cy="461665"/>
              <a:chOff x="7516281" y="2673548"/>
              <a:chExt cx="492443" cy="461665"/>
            </a:xfrm>
          </p:grpSpPr>
          <p:sp>
            <p:nvSpPr>
              <p:cNvPr id="59" name="円/楕円 80">
                <a:extLst>
                  <a:ext uri="{FF2B5EF4-FFF2-40B4-BE49-F238E27FC236}">
                    <a16:creationId xmlns:a16="http://schemas.microsoft.com/office/drawing/2014/main" id="{26BC1DF0-F2D1-44BC-80E6-4B7385D08DEA}"/>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CDDDB916-152D-4E90-96AE-768217606A5E}"/>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
          <p:nvSpPr>
            <p:cNvPr id="57" name="上矢印 54">
              <a:extLst>
                <a:ext uri="{FF2B5EF4-FFF2-40B4-BE49-F238E27FC236}">
                  <a16:creationId xmlns:a16="http://schemas.microsoft.com/office/drawing/2014/main" id="{4D35AA64-203F-426E-BA00-8BC7433EB6A1}"/>
                </a:ext>
              </a:extLst>
            </p:cNvPr>
            <p:cNvSpPr>
              <a:spLocks noChangeAspect="1"/>
            </p:cNvSpPr>
            <p:nvPr/>
          </p:nvSpPr>
          <p:spPr>
            <a:xfrm>
              <a:off x="1041338" y="3633950"/>
              <a:ext cx="631902" cy="1811843"/>
            </a:xfrm>
            <a:prstGeom prst="upArrow">
              <a:avLst/>
            </a:prstGeom>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pic>
          <p:nvPicPr>
            <p:cNvPr id="58" name="図 57">
              <a:extLst>
                <a:ext uri="{FF2B5EF4-FFF2-40B4-BE49-F238E27FC236}">
                  <a16:creationId xmlns:a16="http://schemas.microsoft.com/office/drawing/2014/main" id="{8870E1C8-4A74-4748-B720-DD15DE018D74}"/>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504327" y="5119590"/>
              <a:ext cx="473301" cy="540000"/>
            </a:xfrm>
            <a:prstGeom prst="rect">
              <a:avLst/>
            </a:prstGeom>
          </p:spPr>
        </p:pic>
      </p:grpSp>
      <p:sp>
        <p:nvSpPr>
          <p:cNvPr id="61" name="テキスト ボックス 60">
            <a:extLst>
              <a:ext uri="{FF2B5EF4-FFF2-40B4-BE49-F238E27FC236}">
                <a16:creationId xmlns:a16="http://schemas.microsoft.com/office/drawing/2014/main" id="{FF060981-D972-4D23-A517-421AEB25DAAD}"/>
              </a:ext>
            </a:extLst>
          </p:cNvPr>
          <p:cNvSpPr txBox="1"/>
          <p:nvPr/>
        </p:nvSpPr>
        <p:spPr>
          <a:xfrm>
            <a:off x="2505502" y="1772816"/>
            <a:ext cx="1973760" cy="707886"/>
          </a:xfrm>
          <a:prstGeom prst="rect">
            <a:avLst/>
          </a:prstGeom>
          <a:noFill/>
        </p:spPr>
        <p:txBody>
          <a:bodyPr wrap="square" rtlCol="0">
            <a:spAutoFit/>
          </a:bodyPr>
          <a:lstStyle/>
          <a:p>
            <a:pPr marL="263525" indent="-263525"/>
            <a:r>
              <a:rPr lang="ja-JP" altLang="en-US" sz="2400" b="1" dirty="0">
                <a:solidFill>
                  <a:srgbClr val="009650"/>
                </a:solidFill>
                <a:latin typeface="Meiryo" charset="-128"/>
                <a:ea typeface="Meiryo" charset="-128"/>
                <a:cs typeface="Meiryo" charset="-128"/>
              </a:rPr>
              <a:t>❷</a:t>
            </a:r>
            <a:r>
              <a:rPr lang="ja-JP" altLang="en-US" sz="1600" b="1" dirty="0">
                <a:latin typeface="Meiryo" charset="-128"/>
                <a:ea typeface="Meiryo" charset="-128"/>
                <a:cs typeface="Meiryo" charset="-128"/>
              </a:rPr>
              <a:t>おかねの中の「税」を押す</a:t>
            </a:r>
            <a:endParaRPr lang="en-US" altLang="ja-JP" sz="1600" b="1" dirty="0">
              <a:latin typeface="Meiryo" charset="-128"/>
              <a:ea typeface="Meiryo" charset="-128"/>
              <a:cs typeface="Meiryo" charset="-128"/>
            </a:endParaRPr>
          </a:p>
        </p:txBody>
      </p:sp>
      <p:sp>
        <p:nvSpPr>
          <p:cNvPr id="62" name="テキスト ボックス 61">
            <a:extLst>
              <a:ext uri="{FF2B5EF4-FFF2-40B4-BE49-F238E27FC236}">
                <a16:creationId xmlns:a16="http://schemas.microsoft.com/office/drawing/2014/main" id="{A123E97F-85FC-4497-9F92-D9EB63EAB705}"/>
              </a:ext>
            </a:extLst>
          </p:cNvPr>
          <p:cNvSpPr txBox="1"/>
          <p:nvPr/>
        </p:nvSpPr>
        <p:spPr>
          <a:xfrm>
            <a:off x="4492807" y="1754427"/>
            <a:ext cx="2294321" cy="1200329"/>
          </a:xfrm>
          <a:prstGeom prst="rect">
            <a:avLst/>
          </a:prstGeom>
          <a:noFill/>
        </p:spPr>
        <p:txBody>
          <a:bodyPr wrap="square" rtlCol="0">
            <a:spAutoFit/>
          </a:bodyPr>
          <a:lstStyle/>
          <a:p>
            <a:pPr marL="263525" indent="-263525"/>
            <a:r>
              <a:rPr lang="ja-JP" altLang="en-US" sz="2400" b="1" dirty="0">
                <a:solidFill>
                  <a:srgbClr val="009650"/>
                </a:solidFill>
                <a:latin typeface="Meiryo" charset="-128"/>
                <a:ea typeface="Meiryo" charset="-128"/>
                <a:cs typeface="Meiryo" charset="-128"/>
              </a:rPr>
              <a:t>❸</a:t>
            </a:r>
            <a:r>
              <a:rPr lang="ja-JP" altLang="en-US" sz="1600" b="1" dirty="0">
                <a:latin typeface="Meiryo" charset="-128"/>
                <a:ea typeface="Meiryo" charset="-128"/>
                <a:cs typeface="Meiryo" charset="-128"/>
              </a:rPr>
              <a:t>これまでの所得や個人住民税に関する情報が表示される</a:t>
            </a:r>
            <a:endParaRPr lang="en-US" altLang="ja-JP" sz="1600" b="1" dirty="0">
              <a:latin typeface="Meiryo" charset="-128"/>
              <a:ea typeface="Meiryo" charset="-128"/>
              <a:cs typeface="Meiryo" charset="-128"/>
            </a:endParaRPr>
          </a:p>
          <a:p>
            <a:pPr marL="263525" indent="-263525"/>
            <a:r>
              <a:rPr lang="ja-JP" altLang="en-US" sz="1600" b="1" dirty="0">
                <a:latin typeface="Meiryo" charset="-128"/>
                <a:ea typeface="Meiryo" charset="-128"/>
                <a:cs typeface="Meiryo" charset="-128"/>
              </a:rPr>
              <a:t>（毎年７月頃に更新）</a:t>
            </a:r>
            <a:endParaRPr lang="en-US" altLang="ja-JP" sz="1600" b="1" dirty="0">
              <a:latin typeface="Meiryo" charset="-128"/>
              <a:ea typeface="Meiryo" charset="-128"/>
              <a:cs typeface="Meiryo" charset="-128"/>
            </a:endParaRPr>
          </a:p>
        </p:txBody>
      </p:sp>
      <p:sp>
        <p:nvSpPr>
          <p:cNvPr id="69" name="テキスト ボックス 68">
            <a:extLst>
              <a:ext uri="{FF2B5EF4-FFF2-40B4-BE49-F238E27FC236}">
                <a16:creationId xmlns:a16="http://schemas.microsoft.com/office/drawing/2014/main" id="{8A36806D-677C-41AD-A617-68B9FC7310E6}"/>
              </a:ext>
            </a:extLst>
          </p:cNvPr>
          <p:cNvSpPr txBox="1"/>
          <p:nvPr/>
        </p:nvSpPr>
        <p:spPr>
          <a:xfrm>
            <a:off x="6588224" y="1736038"/>
            <a:ext cx="2294321" cy="1200329"/>
          </a:xfrm>
          <a:prstGeom prst="rect">
            <a:avLst/>
          </a:prstGeom>
          <a:noFill/>
        </p:spPr>
        <p:txBody>
          <a:bodyPr wrap="square" rtlCol="0">
            <a:spAutoFit/>
          </a:bodyPr>
          <a:lstStyle/>
          <a:p>
            <a:pPr marL="263525" indent="-263525"/>
            <a:r>
              <a:rPr lang="ja-JP" altLang="en-US" sz="2400" b="1" dirty="0">
                <a:solidFill>
                  <a:srgbClr val="009650"/>
                </a:solidFill>
                <a:latin typeface="Meiryo" charset="-128"/>
                <a:ea typeface="Meiryo" charset="-128"/>
                <a:cs typeface="Meiryo" charset="-128"/>
              </a:rPr>
              <a:t>❹</a:t>
            </a:r>
            <a:r>
              <a:rPr lang="ja-JP" altLang="en-US" sz="1600" b="1" dirty="0">
                <a:latin typeface="Meiryo" charset="-128"/>
                <a:ea typeface="Meiryo" charset="-128"/>
                <a:cs typeface="Meiryo" charset="-128"/>
              </a:rPr>
              <a:t>確認したい年度を押すことで各年度の情報を見ることができます</a:t>
            </a:r>
            <a:endParaRPr lang="en-US" altLang="ja-JP" sz="1600" b="1" dirty="0">
              <a:latin typeface="Meiryo" charset="-128"/>
              <a:ea typeface="Meiryo" charset="-128"/>
              <a:cs typeface="Meiryo" charset="-128"/>
            </a:endParaRPr>
          </a:p>
        </p:txBody>
      </p:sp>
      <p:pic>
        <p:nvPicPr>
          <p:cNvPr id="40" name="図 39">
            <a:extLst>
              <a:ext uri="{FF2B5EF4-FFF2-40B4-BE49-F238E27FC236}">
                <a16:creationId xmlns:a16="http://schemas.microsoft.com/office/drawing/2014/main" id="{8DA8C7B2-1382-4DE6-B45C-9B2C3A304882}"/>
              </a:ext>
            </a:extLst>
          </p:cNvPr>
          <p:cNvPicPr>
            <a:picLocks noChangeAspect="1"/>
          </p:cNvPicPr>
          <p:nvPr/>
        </p:nvPicPr>
        <p:blipFill>
          <a:blip r:embed="rId11"/>
          <a:stretch>
            <a:fillRect/>
          </a:stretch>
        </p:blipFill>
        <p:spPr>
          <a:xfrm>
            <a:off x="6867548" y="2942866"/>
            <a:ext cx="1804572" cy="3144019"/>
          </a:xfrm>
          <a:prstGeom prst="rect">
            <a:avLst/>
          </a:prstGeom>
        </p:spPr>
      </p:pic>
      <p:sp>
        <p:nvSpPr>
          <p:cNvPr id="65" name="正方形/長方形 64">
            <a:extLst>
              <a:ext uri="{FF2B5EF4-FFF2-40B4-BE49-F238E27FC236}">
                <a16:creationId xmlns:a16="http://schemas.microsoft.com/office/drawing/2014/main" id="{19B482BD-AED6-43F3-AD0D-DD8E292DDA91}"/>
              </a:ext>
            </a:extLst>
          </p:cNvPr>
          <p:cNvSpPr/>
          <p:nvPr/>
        </p:nvSpPr>
        <p:spPr>
          <a:xfrm>
            <a:off x="4646898" y="4552384"/>
            <a:ext cx="1894446" cy="14740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id="{7E5F55F1-B18A-4091-8247-9BB78AADF131}"/>
              </a:ext>
            </a:extLst>
          </p:cNvPr>
          <p:cNvSpPr/>
          <p:nvPr/>
        </p:nvSpPr>
        <p:spPr>
          <a:xfrm>
            <a:off x="6887065" y="3483689"/>
            <a:ext cx="1740691" cy="2377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正方形/長方形 67">
            <a:extLst>
              <a:ext uri="{FF2B5EF4-FFF2-40B4-BE49-F238E27FC236}">
                <a16:creationId xmlns:a16="http://schemas.microsoft.com/office/drawing/2014/main" id="{90FB1AED-EC99-4649-B95B-108E05A0E2DA}"/>
              </a:ext>
            </a:extLst>
          </p:cNvPr>
          <p:cNvSpPr/>
          <p:nvPr/>
        </p:nvSpPr>
        <p:spPr>
          <a:xfrm>
            <a:off x="4352950" y="4263599"/>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sp>
        <p:nvSpPr>
          <p:cNvPr id="79" name="正方形/長方形 78">
            <a:extLst>
              <a:ext uri="{FF2B5EF4-FFF2-40B4-BE49-F238E27FC236}">
                <a16:creationId xmlns:a16="http://schemas.microsoft.com/office/drawing/2014/main" id="{487FF135-376C-498E-BF3A-1E904CE609D7}"/>
              </a:ext>
            </a:extLst>
          </p:cNvPr>
          <p:cNvSpPr/>
          <p:nvPr/>
        </p:nvSpPr>
        <p:spPr>
          <a:xfrm>
            <a:off x="7489162" y="3196367"/>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❹</a:t>
            </a:r>
            <a:endParaRPr lang="en-US" altLang="ja-JP" sz="2400" b="1" dirty="0">
              <a:solidFill>
                <a:srgbClr val="009650"/>
              </a:solidFill>
              <a:latin typeface="Meiryo" charset="-128"/>
              <a:ea typeface="Meiryo" charset="-128"/>
              <a:cs typeface="Meiryo" charset="-128"/>
            </a:endParaRPr>
          </a:p>
        </p:txBody>
      </p:sp>
    </p:spTree>
    <p:extLst>
      <p:ext uri="{BB962C8B-B14F-4D97-AF65-F5344CB8AC3E}">
        <p14:creationId xmlns:p14="http://schemas.microsoft.com/office/powerpoint/2010/main" val="2734572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645786" y="404664"/>
            <a:ext cx="7498214" cy="5133643"/>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ja-JP" altLang="en-US" sz="14000" dirty="0">
                <a:solidFill>
                  <a:srgbClr val="009650"/>
                </a:solidFill>
              </a:rPr>
              <a:t>４</a:t>
            </a:r>
          </a:p>
          <a:p>
            <a:r>
              <a:rPr lang="ja-JP" altLang="en-US" sz="4700" dirty="0">
                <a:solidFill>
                  <a:srgbClr val="009650"/>
                </a:solidFill>
              </a:rPr>
              <a:t>マイナポータルを使って</a:t>
            </a:r>
            <a:endParaRPr lang="en-US" altLang="ja-JP" sz="4700" dirty="0">
              <a:solidFill>
                <a:srgbClr val="009650"/>
              </a:solidFill>
            </a:endParaRPr>
          </a:p>
          <a:p>
            <a:r>
              <a:rPr lang="ja-JP" altLang="en-US" sz="4700" dirty="0">
                <a:solidFill>
                  <a:srgbClr val="009650"/>
                </a:solidFill>
              </a:rPr>
              <a:t>オンラインで出来る</a:t>
            </a:r>
            <a:endParaRPr lang="en-US" altLang="ja-JP" sz="4700" dirty="0">
              <a:solidFill>
                <a:srgbClr val="009650"/>
              </a:solidFill>
            </a:endParaRPr>
          </a:p>
          <a:p>
            <a:r>
              <a:rPr lang="ja-JP" altLang="en-US" sz="4700" dirty="0">
                <a:solidFill>
                  <a:srgbClr val="009650"/>
                </a:solidFill>
              </a:rPr>
              <a:t>行政手続を探してみよう</a:t>
            </a:r>
            <a:endParaRPr lang="en-US" altLang="ja-JP" sz="4700" dirty="0">
              <a:solidFill>
                <a:srgbClr val="009650"/>
              </a:solidFill>
            </a:endParaRPr>
          </a:p>
        </p:txBody>
      </p:sp>
      <p:pic>
        <p:nvPicPr>
          <p:cNvPr id="5" name="図 4" descr="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7470" y="4062146"/>
            <a:ext cx="1282700" cy="1875862"/>
          </a:xfrm>
          <a:prstGeom prst="rect">
            <a:avLst/>
          </a:prstGeom>
        </p:spPr>
      </p:pic>
    </p:spTree>
    <p:extLst>
      <p:ext uri="{BB962C8B-B14F-4D97-AF65-F5344CB8AC3E}">
        <p14:creationId xmlns:p14="http://schemas.microsoft.com/office/powerpoint/2010/main" val="3435396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descr="スマートフォンでの電子申請をしている人のイラスト">
            <a:extLst>
              <a:ext uri="{FF2B5EF4-FFF2-40B4-BE49-F238E27FC236}">
                <a16:creationId xmlns:a16="http://schemas.microsoft.com/office/drawing/2014/main" id="{C97EFDE5-3249-4AF2-8812-3C194C733AFD}"/>
              </a:ext>
            </a:extLst>
          </p:cNvPr>
          <p:cNvPicPr>
            <a:picLocks noChangeAspect="1"/>
          </p:cNvPicPr>
          <p:nvPr/>
        </p:nvPicPr>
        <p:blipFill rotWithShape="1">
          <a:blip r:embed="rId4"/>
          <a:srcRect l="12757" t="76769" r="61251" b="9233"/>
          <a:stretch/>
        </p:blipFill>
        <p:spPr>
          <a:xfrm>
            <a:off x="5796136" y="4077072"/>
            <a:ext cx="2994222" cy="1080000"/>
          </a:xfrm>
          <a:prstGeom prst="rect">
            <a:avLst/>
          </a:prstGeom>
        </p:spPr>
      </p:pic>
      <p:pic>
        <p:nvPicPr>
          <p:cNvPr id="26" name="図 25" descr="検索を表す虫メガネのイラスト">
            <a:extLst>
              <a:ext uri="{FF2B5EF4-FFF2-40B4-BE49-F238E27FC236}">
                <a16:creationId xmlns:a16="http://schemas.microsoft.com/office/drawing/2014/main" id="{5AF53A5D-6927-449B-9EFA-6E675406C6A0}"/>
              </a:ext>
            </a:extLst>
          </p:cNvPr>
          <p:cNvPicPr>
            <a:picLocks noChangeAspect="1"/>
          </p:cNvPicPr>
          <p:nvPr/>
        </p:nvPicPr>
        <p:blipFill rotWithShape="1">
          <a:blip r:embed="rId4"/>
          <a:srcRect l="17342" t="3348" r="67599" b="81129"/>
          <a:stretch/>
        </p:blipFill>
        <p:spPr>
          <a:xfrm>
            <a:off x="470032" y="3861048"/>
            <a:ext cx="2085744" cy="1440000"/>
          </a:xfrm>
          <a:prstGeom prst="rect">
            <a:avLst/>
          </a:prstGeom>
        </p:spPr>
      </p:pic>
      <p:pic>
        <p:nvPicPr>
          <p:cNvPr id="27" name="図 26" descr="オンライン申請を表すパソコンのイラスト">
            <a:extLst>
              <a:ext uri="{FF2B5EF4-FFF2-40B4-BE49-F238E27FC236}">
                <a16:creationId xmlns:a16="http://schemas.microsoft.com/office/drawing/2014/main" id="{0293701F-8AFE-4AC1-9C73-3F75C3AA3E7E}"/>
              </a:ext>
            </a:extLst>
          </p:cNvPr>
          <p:cNvPicPr>
            <a:picLocks noChangeAspect="1"/>
          </p:cNvPicPr>
          <p:nvPr/>
        </p:nvPicPr>
        <p:blipFill rotWithShape="1">
          <a:blip r:embed="rId4"/>
          <a:srcRect l="13872" t="39119" r="66651" b="43168"/>
          <a:stretch/>
        </p:blipFill>
        <p:spPr>
          <a:xfrm>
            <a:off x="2771800" y="3789040"/>
            <a:ext cx="2549599" cy="1620000"/>
          </a:xfrm>
          <a:prstGeom prst="rect">
            <a:avLst/>
          </a:prstGeom>
        </p:spPr>
      </p:pic>
      <p:graphicFrame>
        <p:nvGraphicFramePr>
          <p:cNvPr id="3" name="オブジェクト 2" hidden="1">
            <a:extLst>
              <a:ext uri="{FF2B5EF4-FFF2-40B4-BE49-F238E27FC236}">
                <a16:creationId xmlns:a16="http://schemas.microsoft.com/office/drawing/2014/main" id="{64BA492A-51D6-4083-B322-BAADDB65A2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3" name="オブジェクト 2" hidden="1">
                        <a:extLst>
                          <a:ext uri="{FF2B5EF4-FFF2-40B4-BE49-F238E27FC236}">
                            <a16:creationId xmlns:a16="http://schemas.microsoft.com/office/drawing/2014/main" id="{64BA492A-51D6-4083-B322-BAADDB65A24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35" name="図 34" descr="スマートフォンを使っているマイナちゃんのイラスト"/>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022540" y="1820592"/>
            <a:ext cx="766916" cy="1368419"/>
          </a:xfrm>
          <a:prstGeom prst="rect">
            <a:avLst/>
          </a:prstGeom>
        </p:spPr>
      </p:pic>
      <p:sp>
        <p:nvSpPr>
          <p:cNvPr id="23" name="字幕 22">
            <a:extLst>
              <a:ext uri="{FF2B5EF4-FFF2-40B4-BE49-F238E27FC236}">
                <a16:creationId xmlns:a16="http://schemas.microsoft.com/office/drawing/2014/main" id="{7A55B0A7-F63F-4A43-B4D7-7C2B13BF2E55}"/>
              </a:ext>
            </a:extLst>
          </p:cNvPr>
          <p:cNvSpPr>
            <a:spLocks noGrp="1"/>
          </p:cNvSpPr>
          <p:nvPr>
            <p:ph type="subTitle" idx="1"/>
          </p:nvPr>
        </p:nvSpPr>
        <p:spPr>
          <a:xfrm>
            <a:off x="335465" y="1378018"/>
            <a:ext cx="8494633" cy="904863"/>
          </a:xfrm>
        </p:spPr>
        <p:txBody>
          <a:bodyPr wrap="none">
            <a:spAutoFit/>
          </a:bodyPr>
          <a:lstStyle/>
          <a:p>
            <a:pPr>
              <a:lnSpc>
                <a:spcPct val="110000"/>
              </a:lnSpc>
              <a:spcBef>
                <a:spcPts val="0"/>
              </a:spcBef>
            </a:pPr>
            <a:r>
              <a:rPr lang="ja-JP" altLang="en-US" dirty="0"/>
              <a:t>マイナポータルでは子育てや介護をはじめとする行政手続の</a:t>
            </a:r>
            <a:endParaRPr lang="en-US" altLang="ja-JP" dirty="0"/>
          </a:p>
          <a:p>
            <a:pPr>
              <a:lnSpc>
                <a:spcPct val="110000"/>
              </a:lnSpc>
              <a:spcBef>
                <a:spcPts val="0"/>
              </a:spcBef>
            </a:pPr>
            <a:r>
              <a:rPr lang="ja-JP" altLang="en-US" dirty="0"/>
              <a:t>検索や申請がオンラインで行えます。</a:t>
            </a:r>
          </a:p>
        </p:txBody>
      </p:sp>
      <p:sp>
        <p:nvSpPr>
          <p:cNvPr id="36" name="テキスト ボックス 35">
            <a:extLst>
              <a:ext uri="{FF2B5EF4-FFF2-40B4-BE49-F238E27FC236}">
                <a16:creationId xmlns:a16="http://schemas.microsoft.com/office/drawing/2014/main" id="{A128D539-56F6-48F6-A789-5F7A16328BFE}"/>
              </a:ext>
            </a:extLst>
          </p:cNvPr>
          <p:cNvSpPr txBox="1"/>
          <p:nvPr/>
        </p:nvSpPr>
        <p:spPr>
          <a:xfrm>
            <a:off x="513226" y="2636912"/>
            <a:ext cx="2880000" cy="1354217"/>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p>
          <a:p>
            <a:r>
              <a:rPr lang="ja-JP" altLang="en-US" b="1" dirty="0">
                <a:latin typeface="Meiryo" charset="-128"/>
                <a:ea typeface="Meiryo" charset="-128"/>
                <a:cs typeface="Meiryo" charset="-128"/>
              </a:rPr>
              <a:t>ご自身にあった</a:t>
            </a:r>
            <a:endParaRPr lang="en-US" altLang="ja-JP" b="1" dirty="0">
              <a:latin typeface="Meiryo" charset="-128"/>
              <a:ea typeface="Meiryo" charset="-128"/>
              <a:cs typeface="Meiryo" charset="-128"/>
            </a:endParaRPr>
          </a:p>
          <a:p>
            <a:r>
              <a:rPr lang="ja-JP" altLang="en-US" b="1" dirty="0">
                <a:latin typeface="Meiryo" charset="-128"/>
                <a:ea typeface="Meiryo" charset="-128"/>
                <a:cs typeface="Meiryo" charset="-128"/>
              </a:rPr>
              <a:t>行政サービスの検索が</a:t>
            </a:r>
            <a:endParaRPr lang="en-US" altLang="ja-JP" b="1" dirty="0">
              <a:latin typeface="Meiryo" charset="-128"/>
              <a:ea typeface="Meiryo" charset="-128"/>
              <a:cs typeface="Meiryo" charset="-128"/>
            </a:endParaRPr>
          </a:p>
          <a:p>
            <a:r>
              <a:rPr lang="ja-JP" altLang="en-US" b="1" dirty="0">
                <a:latin typeface="Meiryo" charset="-128"/>
                <a:ea typeface="Meiryo" charset="-128"/>
                <a:cs typeface="Meiryo" charset="-128"/>
              </a:rPr>
              <a:t>できます</a:t>
            </a:r>
            <a:endParaRPr lang="ja-JP" altLang="en-US" dirty="0">
              <a:solidFill>
                <a:srgbClr val="009650"/>
              </a:solidFill>
              <a:latin typeface="Meiryo" charset="-128"/>
              <a:ea typeface="Meiryo" charset="-128"/>
              <a:cs typeface="Meiryo" charset="-128"/>
            </a:endParaRPr>
          </a:p>
        </p:txBody>
      </p:sp>
      <p:sp>
        <p:nvSpPr>
          <p:cNvPr id="38" name="テキスト ボックス 37">
            <a:extLst>
              <a:ext uri="{FF2B5EF4-FFF2-40B4-BE49-F238E27FC236}">
                <a16:creationId xmlns:a16="http://schemas.microsoft.com/office/drawing/2014/main" id="{E7004ABF-14BB-4978-BF09-2DB90ABB9AB0}"/>
              </a:ext>
            </a:extLst>
          </p:cNvPr>
          <p:cNvSpPr txBox="1"/>
          <p:nvPr/>
        </p:nvSpPr>
        <p:spPr>
          <a:xfrm>
            <a:off x="3203848" y="2636912"/>
            <a:ext cx="2880000" cy="1077218"/>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❷</a:t>
            </a:r>
          </a:p>
          <a:p>
            <a:r>
              <a:rPr lang="ja-JP" altLang="en-US" b="1" dirty="0">
                <a:latin typeface="Meiryo" charset="-128"/>
                <a:ea typeface="Meiryo" charset="-128"/>
                <a:cs typeface="Meiryo" charset="-128"/>
              </a:rPr>
              <a:t>手続書類をオンラインで作成できます</a:t>
            </a:r>
            <a:endParaRPr lang="ja-JP" altLang="en-US" dirty="0">
              <a:solidFill>
                <a:srgbClr val="009650"/>
              </a:solidFill>
              <a:latin typeface="Meiryo" charset="-128"/>
              <a:ea typeface="Meiryo" charset="-128"/>
              <a:cs typeface="Meiryo" charset="-128"/>
            </a:endParaRPr>
          </a:p>
        </p:txBody>
      </p:sp>
      <p:sp>
        <p:nvSpPr>
          <p:cNvPr id="40" name="テキスト ボックス 39">
            <a:extLst>
              <a:ext uri="{FF2B5EF4-FFF2-40B4-BE49-F238E27FC236}">
                <a16:creationId xmlns:a16="http://schemas.microsoft.com/office/drawing/2014/main" id="{3A731F11-EA54-441C-88D0-BC48D3769C29}"/>
              </a:ext>
            </a:extLst>
          </p:cNvPr>
          <p:cNvSpPr txBox="1"/>
          <p:nvPr/>
        </p:nvSpPr>
        <p:spPr>
          <a:xfrm>
            <a:off x="5906165" y="2636912"/>
            <a:ext cx="2626648" cy="1308050"/>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❸</a:t>
            </a:r>
          </a:p>
          <a:p>
            <a:r>
              <a:rPr lang="ja-JP" altLang="en-US" b="1" dirty="0">
                <a:latin typeface="Meiryo" charset="-128"/>
                <a:ea typeface="Meiryo" charset="-128"/>
                <a:cs typeface="Meiryo" charset="-128"/>
              </a:rPr>
              <a:t>電子申請ができます</a:t>
            </a:r>
            <a:endParaRPr lang="en-US" altLang="ja-JP" b="1" dirty="0">
              <a:latin typeface="Meiryo" charset="-128"/>
              <a:ea typeface="Meiryo" charset="-128"/>
              <a:cs typeface="Meiryo" charset="-128"/>
            </a:endParaRPr>
          </a:p>
          <a:p>
            <a:r>
              <a:rPr kumimoji="1" lang="en-US" altLang="ja-JP" sz="1100" b="1" dirty="0">
                <a:latin typeface="メイリオ" panose="020B0604030504040204" pitchFamily="50" charset="-128"/>
                <a:ea typeface="メイリオ" panose="020B0604030504040204" pitchFamily="50" charset="-128"/>
              </a:rPr>
              <a:t>※</a:t>
            </a:r>
            <a:r>
              <a:rPr kumimoji="1" lang="ja-JP" altLang="en-US" sz="1100" b="1" dirty="0">
                <a:latin typeface="メイリオ" panose="020B0604030504040204" pitchFamily="50" charset="-128"/>
                <a:ea typeface="メイリオ" panose="020B0604030504040204" pitchFamily="50" charset="-128"/>
              </a:rPr>
              <a:t>一部の手続は、マイナンバー</a:t>
            </a:r>
            <a:endParaRPr kumimoji="1" lang="en-US" altLang="ja-JP" sz="1100" b="1" dirty="0">
              <a:latin typeface="メイリオ" panose="020B0604030504040204" pitchFamily="50" charset="-128"/>
              <a:ea typeface="メイリオ" panose="020B0604030504040204" pitchFamily="50" charset="-128"/>
            </a:endParaRPr>
          </a:p>
          <a:p>
            <a:r>
              <a:rPr kumimoji="1" lang="ja-JP" altLang="en-US" sz="1100" b="1" dirty="0">
                <a:latin typeface="メイリオ" panose="020B0604030504040204" pitchFamily="50" charset="-128"/>
                <a:ea typeface="メイリオ" panose="020B0604030504040204" pitchFamily="50" charset="-128"/>
              </a:rPr>
              <a:t>カードによる電子署名が必要な</a:t>
            </a:r>
            <a:endParaRPr kumimoji="1" lang="en-US" altLang="ja-JP" sz="1100" b="1" dirty="0">
              <a:latin typeface="メイリオ" panose="020B0604030504040204" pitchFamily="50" charset="-128"/>
              <a:ea typeface="メイリオ" panose="020B0604030504040204" pitchFamily="50" charset="-128"/>
            </a:endParaRPr>
          </a:p>
          <a:p>
            <a:r>
              <a:rPr kumimoji="1" lang="ja-JP" altLang="en-US" sz="1100" b="1" dirty="0">
                <a:latin typeface="メイリオ" panose="020B0604030504040204" pitchFamily="50" charset="-128"/>
                <a:ea typeface="メイリオ" panose="020B0604030504040204" pitchFamily="50" charset="-128"/>
              </a:rPr>
              <a:t>場合があります。</a:t>
            </a:r>
          </a:p>
        </p:txBody>
      </p:sp>
      <p:sp>
        <p:nvSpPr>
          <p:cNvPr id="44" name="テキスト ボックス 43">
            <a:extLst>
              <a:ext uri="{FF2B5EF4-FFF2-40B4-BE49-F238E27FC236}">
                <a16:creationId xmlns:a16="http://schemas.microsoft.com/office/drawing/2014/main" id="{28C26FEC-6998-4EF9-85CD-F2057CA245C1}"/>
              </a:ext>
            </a:extLst>
          </p:cNvPr>
          <p:cNvSpPr txBox="1"/>
          <p:nvPr/>
        </p:nvSpPr>
        <p:spPr>
          <a:xfrm>
            <a:off x="513166" y="5201324"/>
            <a:ext cx="2520000" cy="747897"/>
          </a:xfrm>
          <a:prstGeom prst="rect">
            <a:avLst/>
          </a:prstGeom>
          <a:noFill/>
        </p:spPr>
        <p:txBody>
          <a:bodyPr wrap="square" rtlCol="0">
            <a:spAutoFit/>
          </a:bodyPr>
          <a:lstStyle/>
          <a:p>
            <a:pPr>
              <a:lnSpc>
                <a:spcPct val="120000"/>
              </a:lnSpc>
            </a:pPr>
            <a:r>
              <a:rPr kumimoji="1" lang="ja-JP" altLang="en-US" sz="1200" b="1" dirty="0">
                <a:solidFill>
                  <a:srgbClr val="009650"/>
                </a:solidFill>
                <a:latin typeface="メイリオ" panose="020B0604030504040204" pitchFamily="50" charset="-128"/>
                <a:ea typeface="メイリオ" panose="020B0604030504040204" pitchFamily="50" charset="-128"/>
              </a:rPr>
              <a:t>お住まいの地域と各種条件で</a:t>
            </a:r>
            <a:endParaRPr kumimoji="1" lang="en-US" altLang="ja-JP" sz="1200" b="1" dirty="0">
              <a:solidFill>
                <a:srgbClr val="009650"/>
              </a:solidFill>
              <a:latin typeface="メイリオ" panose="020B0604030504040204" pitchFamily="50" charset="-128"/>
              <a:ea typeface="メイリオ" panose="020B0604030504040204" pitchFamily="50" charset="-128"/>
            </a:endParaRPr>
          </a:p>
          <a:p>
            <a:pPr>
              <a:lnSpc>
                <a:spcPct val="120000"/>
              </a:lnSpc>
            </a:pPr>
            <a:r>
              <a:rPr kumimoji="1" lang="ja-JP" altLang="en-US" sz="1200" b="1" dirty="0">
                <a:solidFill>
                  <a:srgbClr val="009650"/>
                </a:solidFill>
                <a:latin typeface="メイリオ" panose="020B0604030504040204" pitchFamily="50" charset="-128"/>
                <a:ea typeface="メイリオ" panose="020B0604030504040204" pitchFamily="50" charset="-128"/>
              </a:rPr>
              <a:t>検索すると、申請可能な手続を</a:t>
            </a:r>
            <a:endParaRPr kumimoji="1" lang="en-US" altLang="ja-JP" sz="1200" b="1" dirty="0">
              <a:solidFill>
                <a:srgbClr val="009650"/>
              </a:solidFill>
              <a:latin typeface="メイリオ" panose="020B0604030504040204" pitchFamily="50" charset="-128"/>
              <a:ea typeface="メイリオ" panose="020B0604030504040204" pitchFamily="50" charset="-128"/>
            </a:endParaRPr>
          </a:p>
          <a:p>
            <a:pPr>
              <a:lnSpc>
                <a:spcPct val="120000"/>
              </a:lnSpc>
            </a:pPr>
            <a:r>
              <a:rPr kumimoji="1" lang="ja-JP" altLang="en-US" sz="1200" b="1" dirty="0">
                <a:solidFill>
                  <a:srgbClr val="009650"/>
                </a:solidFill>
                <a:latin typeface="メイリオ" panose="020B0604030504040204" pitchFamily="50" charset="-128"/>
                <a:ea typeface="メイリオ" panose="020B0604030504040204" pitchFamily="50" charset="-128"/>
              </a:rPr>
              <a:t>確認することができます。</a:t>
            </a:r>
          </a:p>
        </p:txBody>
      </p:sp>
      <p:sp>
        <p:nvSpPr>
          <p:cNvPr id="43" name="テキスト ボックス 42">
            <a:extLst>
              <a:ext uri="{FF2B5EF4-FFF2-40B4-BE49-F238E27FC236}">
                <a16:creationId xmlns:a16="http://schemas.microsoft.com/office/drawing/2014/main" id="{B5863524-2876-445E-B0A2-862C5A25F913}"/>
              </a:ext>
            </a:extLst>
          </p:cNvPr>
          <p:cNvSpPr txBox="1"/>
          <p:nvPr/>
        </p:nvSpPr>
        <p:spPr>
          <a:xfrm>
            <a:off x="3200705" y="5201324"/>
            <a:ext cx="2520000" cy="978729"/>
          </a:xfrm>
          <a:prstGeom prst="rect">
            <a:avLst/>
          </a:prstGeom>
          <a:noFill/>
        </p:spPr>
        <p:txBody>
          <a:bodyPr wrap="square" rtlCol="0">
            <a:spAutoFit/>
          </a:bodyPr>
          <a:lstStyle/>
          <a:p>
            <a:pPr>
              <a:lnSpc>
                <a:spcPct val="120000"/>
              </a:lnSpc>
            </a:pPr>
            <a:r>
              <a:rPr kumimoji="1" lang="ja-JP" altLang="en-US" sz="1200" b="1" dirty="0">
                <a:solidFill>
                  <a:srgbClr val="009650"/>
                </a:solidFill>
                <a:latin typeface="メイリオ" panose="020B0604030504040204" pitchFamily="50" charset="-128"/>
                <a:ea typeface="メイリオ" panose="020B0604030504040204" pitchFamily="50" charset="-128"/>
              </a:rPr>
              <a:t>手続に必要な書類をオンラインで</a:t>
            </a:r>
            <a:endParaRPr kumimoji="1" lang="en-US" altLang="ja-JP" sz="1200" b="1" dirty="0">
              <a:solidFill>
                <a:srgbClr val="009650"/>
              </a:solidFill>
              <a:latin typeface="メイリオ" panose="020B0604030504040204" pitchFamily="50" charset="-128"/>
              <a:ea typeface="メイリオ" panose="020B0604030504040204" pitchFamily="50" charset="-128"/>
            </a:endParaRPr>
          </a:p>
          <a:p>
            <a:pPr>
              <a:lnSpc>
                <a:spcPct val="120000"/>
              </a:lnSpc>
            </a:pPr>
            <a:r>
              <a:rPr kumimoji="1" lang="ja-JP" altLang="en-US" sz="1200" b="1" dirty="0">
                <a:solidFill>
                  <a:srgbClr val="009650"/>
                </a:solidFill>
                <a:latin typeface="メイリオ" panose="020B0604030504040204" pitchFamily="50" charset="-128"/>
                <a:ea typeface="メイリオ" panose="020B0604030504040204" pitchFamily="50" charset="-128"/>
              </a:rPr>
              <a:t>作成できます。申請内容は途中で</a:t>
            </a:r>
            <a:endParaRPr kumimoji="1" lang="en-US" altLang="ja-JP" sz="1200" b="1" dirty="0">
              <a:solidFill>
                <a:srgbClr val="009650"/>
              </a:solidFill>
              <a:latin typeface="メイリオ" panose="020B0604030504040204" pitchFamily="50" charset="-128"/>
              <a:ea typeface="メイリオ" panose="020B0604030504040204" pitchFamily="50" charset="-128"/>
            </a:endParaRPr>
          </a:p>
          <a:p>
            <a:pPr>
              <a:lnSpc>
                <a:spcPct val="120000"/>
              </a:lnSpc>
            </a:pPr>
            <a:r>
              <a:rPr kumimoji="1" lang="ja-JP" altLang="en-US" sz="1200" b="1" dirty="0">
                <a:solidFill>
                  <a:srgbClr val="009650"/>
                </a:solidFill>
                <a:latin typeface="メイリオ" panose="020B0604030504040204" pitchFamily="50" charset="-128"/>
                <a:ea typeface="メイリオ" panose="020B0604030504040204" pitchFamily="50" charset="-128"/>
              </a:rPr>
              <a:t>保存し、お好きなタイミングで</a:t>
            </a:r>
            <a:endParaRPr kumimoji="1" lang="en-US" altLang="ja-JP" sz="1200" b="1" dirty="0">
              <a:solidFill>
                <a:srgbClr val="009650"/>
              </a:solidFill>
              <a:latin typeface="メイリオ" panose="020B0604030504040204" pitchFamily="50" charset="-128"/>
              <a:ea typeface="メイリオ" panose="020B0604030504040204" pitchFamily="50" charset="-128"/>
            </a:endParaRPr>
          </a:p>
          <a:p>
            <a:pPr>
              <a:lnSpc>
                <a:spcPct val="120000"/>
              </a:lnSpc>
            </a:pPr>
            <a:r>
              <a:rPr kumimoji="1" lang="ja-JP" altLang="en-US" sz="1200" b="1" dirty="0">
                <a:solidFill>
                  <a:srgbClr val="009650"/>
                </a:solidFill>
                <a:latin typeface="メイリオ" panose="020B0604030504040204" pitchFamily="50" charset="-128"/>
                <a:ea typeface="メイリオ" panose="020B0604030504040204" pitchFamily="50" charset="-128"/>
              </a:rPr>
              <a:t>再開することができます。</a:t>
            </a:r>
          </a:p>
        </p:txBody>
      </p:sp>
      <p:pic>
        <p:nvPicPr>
          <p:cNvPr id="6" name="図 5">
            <a:extLst>
              <a:ext uri="{FF2B5EF4-FFF2-40B4-BE49-F238E27FC236}">
                <a16:creationId xmlns:a16="http://schemas.microsoft.com/office/drawing/2014/main" id="{C97EFDE5-3249-4AF2-8812-3C194C733AFD}"/>
              </a:ext>
            </a:extLst>
          </p:cNvPr>
          <p:cNvPicPr>
            <a:picLocks noChangeAspect="1"/>
          </p:cNvPicPr>
          <p:nvPr/>
        </p:nvPicPr>
        <p:blipFill rotWithShape="1">
          <a:blip r:embed="rId4"/>
          <a:srcRect l="12757" t="76769" r="61251" b="9233"/>
          <a:stretch/>
        </p:blipFill>
        <p:spPr>
          <a:xfrm>
            <a:off x="6361092" y="4141977"/>
            <a:ext cx="0" cy="0"/>
          </a:xfrm>
          <a:prstGeom prst="rect">
            <a:avLst/>
          </a:prstGeom>
        </p:spPr>
      </p:pic>
      <p:sp>
        <p:nvSpPr>
          <p:cNvPr id="20" name="テキスト ボックス 19">
            <a:extLst>
              <a:ext uri="{FF2B5EF4-FFF2-40B4-BE49-F238E27FC236}">
                <a16:creationId xmlns:a16="http://schemas.microsoft.com/office/drawing/2014/main" id="{3D4F540D-DC6A-4292-9722-394DB759687B}"/>
              </a:ext>
            </a:extLst>
          </p:cNvPr>
          <p:cNvSpPr txBox="1"/>
          <p:nvPr/>
        </p:nvSpPr>
        <p:spPr>
          <a:xfrm>
            <a:off x="5906165" y="5229200"/>
            <a:ext cx="2952000" cy="526298"/>
          </a:xfrm>
          <a:prstGeom prst="rect">
            <a:avLst/>
          </a:prstGeom>
          <a:noFill/>
        </p:spPr>
        <p:txBody>
          <a:bodyPr wrap="square" rtlCol="0">
            <a:spAutoFit/>
          </a:bodyPr>
          <a:lstStyle/>
          <a:p>
            <a:pPr>
              <a:lnSpc>
                <a:spcPct val="120000"/>
              </a:lnSpc>
            </a:pPr>
            <a:r>
              <a:rPr kumimoji="1" lang="ja-JP" altLang="en-US" sz="1200" b="1" dirty="0">
                <a:solidFill>
                  <a:srgbClr val="009650"/>
                </a:solidFill>
                <a:latin typeface="メイリオ" panose="020B0604030504040204" pitchFamily="50" charset="-128"/>
                <a:ea typeface="メイリオ" panose="020B0604030504040204" pitchFamily="50" charset="-128"/>
              </a:rPr>
              <a:t>作成した手続書類は、</a:t>
            </a:r>
            <a:endParaRPr kumimoji="1" lang="en-US" altLang="ja-JP" sz="1200" b="1" dirty="0">
              <a:solidFill>
                <a:srgbClr val="009650"/>
              </a:solidFill>
              <a:latin typeface="メイリオ" panose="020B0604030504040204" pitchFamily="50" charset="-128"/>
              <a:ea typeface="メイリオ" panose="020B0604030504040204" pitchFamily="50" charset="-128"/>
            </a:endParaRPr>
          </a:p>
          <a:p>
            <a:pPr>
              <a:lnSpc>
                <a:spcPct val="120000"/>
              </a:lnSpc>
            </a:pPr>
            <a:r>
              <a:rPr kumimoji="1" lang="ja-JP" altLang="en-US" sz="1200" b="1" dirty="0">
                <a:solidFill>
                  <a:srgbClr val="009650"/>
                </a:solidFill>
                <a:latin typeface="メイリオ" panose="020B0604030504040204" pitchFamily="50" charset="-128"/>
                <a:ea typeface="メイリオ" panose="020B0604030504040204" pitchFamily="50" charset="-128"/>
              </a:rPr>
              <a:t>オンラインで申請が可能です。</a:t>
            </a:r>
            <a:endParaRPr kumimoji="1" lang="en-US" altLang="ja-JP" sz="1200" b="1" dirty="0">
              <a:solidFill>
                <a:srgbClr val="009650"/>
              </a:solidFill>
              <a:latin typeface="メイリオ" panose="020B0604030504040204" pitchFamily="50" charset="-128"/>
              <a:ea typeface="メイリオ" panose="020B0604030504040204" pitchFamily="50" charset="-128"/>
            </a:endParaRPr>
          </a:p>
        </p:txBody>
      </p:sp>
      <p:pic>
        <p:nvPicPr>
          <p:cNvPr id="21" name="図 20">
            <a:extLst>
              <a:ext uri="{FF2B5EF4-FFF2-40B4-BE49-F238E27FC236}">
                <a16:creationId xmlns:a16="http://schemas.microsoft.com/office/drawing/2014/main" id="{5AF53A5D-6927-449B-9EFA-6E675406C6A0}"/>
              </a:ext>
            </a:extLst>
          </p:cNvPr>
          <p:cNvPicPr>
            <a:picLocks noChangeAspect="1"/>
          </p:cNvPicPr>
          <p:nvPr/>
        </p:nvPicPr>
        <p:blipFill rotWithShape="1">
          <a:blip r:embed="rId4"/>
          <a:srcRect l="17342" t="3348" r="67599" b="81129"/>
          <a:stretch/>
        </p:blipFill>
        <p:spPr>
          <a:xfrm>
            <a:off x="1082985" y="4141978"/>
            <a:ext cx="0" cy="0"/>
          </a:xfrm>
          <a:prstGeom prst="rect">
            <a:avLst/>
          </a:prstGeom>
        </p:spPr>
      </p:pic>
      <p:pic>
        <p:nvPicPr>
          <p:cNvPr id="22" name="図 21">
            <a:extLst>
              <a:ext uri="{FF2B5EF4-FFF2-40B4-BE49-F238E27FC236}">
                <a16:creationId xmlns:a16="http://schemas.microsoft.com/office/drawing/2014/main" id="{0293701F-8AFE-4AC1-9C73-3F75C3AA3E7E}"/>
              </a:ext>
            </a:extLst>
          </p:cNvPr>
          <p:cNvPicPr>
            <a:picLocks noChangeAspect="1"/>
          </p:cNvPicPr>
          <p:nvPr/>
        </p:nvPicPr>
        <p:blipFill rotWithShape="1">
          <a:blip r:embed="rId4"/>
          <a:srcRect l="13872" t="39119" r="66651" b="43168"/>
          <a:stretch/>
        </p:blipFill>
        <p:spPr>
          <a:xfrm>
            <a:off x="3746103" y="4141978"/>
            <a:ext cx="0" cy="0"/>
          </a:xfrm>
          <a:prstGeom prst="rect">
            <a:avLst/>
          </a:prstGeom>
        </p:spPr>
      </p:pic>
      <p:sp>
        <p:nvSpPr>
          <p:cNvPr id="24" name="テキスト ボックス 23">
            <a:extLst>
              <a:ext uri="{FF2B5EF4-FFF2-40B4-BE49-F238E27FC236}">
                <a16:creationId xmlns:a16="http://schemas.microsoft.com/office/drawing/2014/main" id="{0BC5C168-5A38-4856-8BAE-A4FA5866ECCC}"/>
              </a:ext>
            </a:extLst>
          </p:cNvPr>
          <p:cNvSpPr txBox="1"/>
          <p:nvPr/>
        </p:nvSpPr>
        <p:spPr>
          <a:xfrm>
            <a:off x="323528" y="2185648"/>
            <a:ext cx="6288901" cy="307777"/>
          </a:xfrm>
          <a:prstGeom prst="rect">
            <a:avLst/>
          </a:prstGeom>
          <a:noFill/>
        </p:spPr>
        <p:txBody>
          <a:bodyPr wrap="none" rtlCol="0">
            <a:spAutoFit/>
          </a:bodyPr>
          <a:lstStyle/>
          <a:p>
            <a:pPr marL="177800"/>
            <a:r>
              <a:rPr lang="en-US" altLang="ja-JP" sz="1400" b="1" dirty="0">
                <a:solidFill>
                  <a:srgbClr val="009650"/>
                </a:solidFill>
                <a:latin typeface="Meiryo" charset="-128"/>
                <a:ea typeface="Meiryo" charset="-128"/>
                <a:cs typeface="Meiryo" charset="-128"/>
              </a:rPr>
              <a:t>※</a:t>
            </a:r>
            <a:r>
              <a:rPr lang="ja-JP" altLang="en-US" sz="1400" b="1" dirty="0">
                <a:solidFill>
                  <a:srgbClr val="009650"/>
                </a:solidFill>
                <a:latin typeface="Meiryo" charset="-128"/>
                <a:ea typeface="Meiryo" charset="-128"/>
                <a:cs typeface="Meiryo" charset="-128"/>
              </a:rPr>
              <a:t>行政機関により対応している手続が異なります。予めご了承ください。</a:t>
            </a:r>
            <a:endParaRPr kumimoji="1" lang="ja-JP" altLang="en-US" b="1" dirty="0">
              <a:latin typeface="Meiryo" charset="-128"/>
              <a:ea typeface="Meiryo" charset="-128"/>
              <a:cs typeface="Meiryo" charset="-128"/>
            </a:endParaRPr>
          </a:p>
        </p:txBody>
      </p:sp>
      <p:sp>
        <p:nvSpPr>
          <p:cNvPr id="8" name="Title 1">
            <a:extLst>
              <a:ext uri="{FF2B5EF4-FFF2-40B4-BE49-F238E27FC236}">
                <a16:creationId xmlns:a16="http://schemas.microsoft.com/office/drawing/2014/main" id="{75F44DFC-8303-76CB-F32D-F3F17B134F79}"/>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4-A</a:t>
            </a:r>
            <a:endParaRPr lang="en-US" sz="3600" dirty="0"/>
          </a:p>
        </p:txBody>
      </p:sp>
      <p:sp>
        <p:nvSpPr>
          <p:cNvPr id="9" name="タイトル 1">
            <a:extLst>
              <a:ext uri="{FF2B5EF4-FFF2-40B4-BE49-F238E27FC236}">
                <a16:creationId xmlns:a16="http://schemas.microsoft.com/office/drawing/2014/main" id="{357D3BB2-8D28-E93F-58FA-DB1C9F998A14}"/>
              </a:ext>
            </a:extLst>
          </p:cNvPr>
          <p:cNvSpPr txBox="1">
            <a:spLocks/>
          </p:cNvSpPr>
          <p:nvPr/>
        </p:nvSpPr>
        <p:spPr>
          <a:xfrm>
            <a:off x="1770127" y="524641"/>
            <a:ext cx="720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sz="2800" dirty="0"/>
              <a:t>オンライン行政手続とは？</a:t>
            </a:r>
          </a:p>
        </p:txBody>
      </p:sp>
    </p:spTree>
    <p:extLst>
      <p:ext uri="{BB962C8B-B14F-4D97-AF65-F5344CB8AC3E}">
        <p14:creationId xmlns:p14="http://schemas.microsoft.com/office/powerpoint/2010/main" val="23141129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64BA492A-51D6-4083-B322-BAADDB65A2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3" name="オブジェクト 2" hidden="1">
                        <a:extLst>
                          <a:ext uri="{FF2B5EF4-FFF2-40B4-BE49-F238E27FC236}">
                            <a16:creationId xmlns:a16="http://schemas.microsoft.com/office/drawing/2014/main" id="{64BA492A-51D6-4083-B322-BAADDB65A24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図 5">
            <a:extLst>
              <a:ext uri="{FF2B5EF4-FFF2-40B4-BE49-F238E27FC236}">
                <a16:creationId xmlns:a16="http://schemas.microsoft.com/office/drawing/2014/main" id="{C97EFDE5-3249-4AF2-8812-3C194C733AFD}"/>
              </a:ext>
            </a:extLst>
          </p:cNvPr>
          <p:cNvPicPr>
            <a:picLocks noChangeAspect="1"/>
          </p:cNvPicPr>
          <p:nvPr/>
        </p:nvPicPr>
        <p:blipFill rotWithShape="1">
          <a:blip r:embed="rId6"/>
          <a:srcRect l="12757" t="76769" r="61251" b="9233"/>
          <a:stretch/>
        </p:blipFill>
        <p:spPr>
          <a:xfrm>
            <a:off x="6361092" y="4141977"/>
            <a:ext cx="0" cy="0"/>
          </a:xfrm>
          <a:prstGeom prst="rect">
            <a:avLst/>
          </a:prstGeom>
        </p:spPr>
      </p:pic>
      <p:pic>
        <p:nvPicPr>
          <p:cNvPr id="21" name="図 20">
            <a:extLst>
              <a:ext uri="{FF2B5EF4-FFF2-40B4-BE49-F238E27FC236}">
                <a16:creationId xmlns:a16="http://schemas.microsoft.com/office/drawing/2014/main" id="{5AF53A5D-6927-449B-9EFA-6E675406C6A0}"/>
              </a:ext>
            </a:extLst>
          </p:cNvPr>
          <p:cNvPicPr>
            <a:picLocks noChangeAspect="1"/>
          </p:cNvPicPr>
          <p:nvPr/>
        </p:nvPicPr>
        <p:blipFill rotWithShape="1">
          <a:blip r:embed="rId6"/>
          <a:srcRect l="17342" t="3348" r="67599" b="81129"/>
          <a:stretch/>
        </p:blipFill>
        <p:spPr>
          <a:xfrm>
            <a:off x="1082985" y="4141978"/>
            <a:ext cx="0" cy="0"/>
          </a:xfrm>
          <a:prstGeom prst="rect">
            <a:avLst/>
          </a:prstGeom>
        </p:spPr>
      </p:pic>
      <p:pic>
        <p:nvPicPr>
          <p:cNvPr id="22" name="図 21">
            <a:extLst>
              <a:ext uri="{FF2B5EF4-FFF2-40B4-BE49-F238E27FC236}">
                <a16:creationId xmlns:a16="http://schemas.microsoft.com/office/drawing/2014/main" id="{0293701F-8AFE-4AC1-9C73-3F75C3AA3E7E}"/>
              </a:ext>
            </a:extLst>
          </p:cNvPr>
          <p:cNvPicPr>
            <a:picLocks noChangeAspect="1"/>
          </p:cNvPicPr>
          <p:nvPr/>
        </p:nvPicPr>
        <p:blipFill rotWithShape="1">
          <a:blip r:embed="rId6"/>
          <a:srcRect l="13872" t="39119" r="66651" b="43168"/>
          <a:stretch/>
        </p:blipFill>
        <p:spPr>
          <a:xfrm>
            <a:off x="3746103" y="4141978"/>
            <a:ext cx="0" cy="0"/>
          </a:xfrm>
          <a:prstGeom prst="rect">
            <a:avLst/>
          </a:prstGeom>
        </p:spPr>
      </p:pic>
      <p:sp>
        <p:nvSpPr>
          <p:cNvPr id="8" name="Title 1">
            <a:extLst>
              <a:ext uri="{FF2B5EF4-FFF2-40B4-BE49-F238E27FC236}">
                <a16:creationId xmlns:a16="http://schemas.microsoft.com/office/drawing/2014/main" id="{75F44DFC-8303-76CB-F32D-F3F17B134F79}"/>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4-A</a:t>
            </a:r>
            <a:endParaRPr lang="en-US" sz="3600" dirty="0"/>
          </a:p>
        </p:txBody>
      </p:sp>
      <p:sp>
        <p:nvSpPr>
          <p:cNvPr id="9" name="タイトル 1">
            <a:extLst>
              <a:ext uri="{FF2B5EF4-FFF2-40B4-BE49-F238E27FC236}">
                <a16:creationId xmlns:a16="http://schemas.microsoft.com/office/drawing/2014/main" id="{357D3BB2-8D28-E93F-58FA-DB1C9F998A14}"/>
              </a:ext>
            </a:extLst>
          </p:cNvPr>
          <p:cNvSpPr txBox="1">
            <a:spLocks/>
          </p:cNvSpPr>
          <p:nvPr/>
        </p:nvSpPr>
        <p:spPr>
          <a:xfrm>
            <a:off x="1770127" y="524641"/>
            <a:ext cx="720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sz="2800" dirty="0"/>
              <a:t>オンライン行政手続とは？</a:t>
            </a:r>
          </a:p>
        </p:txBody>
      </p:sp>
      <p:sp>
        <p:nvSpPr>
          <p:cNvPr id="30" name="字幕 22">
            <a:extLst>
              <a:ext uri="{FF2B5EF4-FFF2-40B4-BE49-F238E27FC236}">
                <a16:creationId xmlns:a16="http://schemas.microsoft.com/office/drawing/2014/main" id="{4364FA87-4868-47BC-8933-6CC0F1BE8165}"/>
              </a:ext>
            </a:extLst>
          </p:cNvPr>
          <p:cNvSpPr>
            <a:spLocks noGrp="1"/>
          </p:cNvSpPr>
          <p:nvPr>
            <p:ph type="subTitle" idx="1"/>
          </p:nvPr>
        </p:nvSpPr>
        <p:spPr>
          <a:xfrm>
            <a:off x="212790" y="1324659"/>
            <a:ext cx="8819317" cy="498598"/>
          </a:xfrm>
        </p:spPr>
        <p:txBody>
          <a:bodyPr wrap="square">
            <a:spAutoFit/>
          </a:bodyPr>
          <a:lstStyle/>
          <a:p>
            <a:pPr>
              <a:lnSpc>
                <a:spcPct val="110000"/>
              </a:lnSpc>
              <a:spcBef>
                <a:spcPts val="0"/>
              </a:spcBef>
            </a:pPr>
            <a:r>
              <a:rPr lang="ja-JP" altLang="en-US" dirty="0"/>
              <a:t>どのような行政手続がオンラインで可能か確認しましょう。</a:t>
            </a:r>
          </a:p>
        </p:txBody>
      </p:sp>
      <p:pic>
        <p:nvPicPr>
          <p:cNvPr id="5" name="図 4">
            <a:extLst>
              <a:ext uri="{FF2B5EF4-FFF2-40B4-BE49-F238E27FC236}">
                <a16:creationId xmlns:a16="http://schemas.microsoft.com/office/drawing/2014/main" id="{DDEECBA7-1FF0-555C-E025-9937C874D338}"/>
              </a:ext>
            </a:extLst>
          </p:cNvPr>
          <p:cNvPicPr>
            <a:picLocks noChangeAspect="1"/>
          </p:cNvPicPr>
          <p:nvPr/>
        </p:nvPicPr>
        <p:blipFill>
          <a:blip r:embed="rId7"/>
          <a:stretch>
            <a:fillRect/>
          </a:stretch>
        </p:blipFill>
        <p:spPr>
          <a:xfrm>
            <a:off x="382295" y="2446108"/>
            <a:ext cx="2747707" cy="726772"/>
          </a:xfrm>
          <a:prstGeom prst="rect">
            <a:avLst/>
          </a:prstGeom>
          <a:ln>
            <a:solidFill>
              <a:schemeClr val="tx1"/>
            </a:solidFill>
          </a:ln>
        </p:spPr>
      </p:pic>
      <p:pic>
        <p:nvPicPr>
          <p:cNvPr id="10" name="図 9">
            <a:extLst>
              <a:ext uri="{FF2B5EF4-FFF2-40B4-BE49-F238E27FC236}">
                <a16:creationId xmlns:a16="http://schemas.microsoft.com/office/drawing/2014/main" id="{A6C7170B-7F20-DD00-11E9-64B729FD7B4E}"/>
              </a:ext>
            </a:extLst>
          </p:cNvPr>
          <p:cNvPicPr>
            <a:picLocks noChangeAspect="1"/>
          </p:cNvPicPr>
          <p:nvPr/>
        </p:nvPicPr>
        <p:blipFill>
          <a:blip r:embed="rId8"/>
          <a:stretch>
            <a:fillRect/>
          </a:stretch>
        </p:blipFill>
        <p:spPr>
          <a:xfrm>
            <a:off x="3248594" y="2441452"/>
            <a:ext cx="2747707" cy="712369"/>
          </a:xfrm>
          <a:prstGeom prst="rect">
            <a:avLst/>
          </a:prstGeom>
          <a:ln>
            <a:solidFill>
              <a:schemeClr val="tx1"/>
            </a:solidFill>
          </a:ln>
        </p:spPr>
      </p:pic>
      <p:pic>
        <p:nvPicPr>
          <p:cNvPr id="12" name="図 11">
            <a:extLst>
              <a:ext uri="{FF2B5EF4-FFF2-40B4-BE49-F238E27FC236}">
                <a16:creationId xmlns:a16="http://schemas.microsoft.com/office/drawing/2014/main" id="{07D18FE9-2B00-F019-53D7-F6785104CBD4}"/>
              </a:ext>
            </a:extLst>
          </p:cNvPr>
          <p:cNvPicPr>
            <a:picLocks noChangeAspect="1"/>
          </p:cNvPicPr>
          <p:nvPr/>
        </p:nvPicPr>
        <p:blipFill>
          <a:blip r:embed="rId9"/>
          <a:stretch>
            <a:fillRect/>
          </a:stretch>
        </p:blipFill>
        <p:spPr>
          <a:xfrm>
            <a:off x="6097579" y="2443794"/>
            <a:ext cx="2726148" cy="729086"/>
          </a:xfrm>
          <a:prstGeom prst="rect">
            <a:avLst/>
          </a:prstGeom>
          <a:ln>
            <a:solidFill>
              <a:schemeClr val="tx1"/>
            </a:solidFill>
          </a:ln>
        </p:spPr>
      </p:pic>
      <p:sp>
        <p:nvSpPr>
          <p:cNvPr id="14" name="テキスト ボックス 13">
            <a:extLst>
              <a:ext uri="{FF2B5EF4-FFF2-40B4-BE49-F238E27FC236}">
                <a16:creationId xmlns:a16="http://schemas.microsoft.com/office/drawing/2014/main" id="{0CCDDE5E-9B00-5959-4C9A-6DECB0EE82AE}"/>
              </a:ext>
            </a:extLst>
          </p:cNvPr>
          <p:cNvSpPr txBox="1"/>
          <p:nvPr/>
        </p:nvSpPr>
        <p:spPr>
          <a:xfrm>
            <a:off x="221876" y="1823257"/>
            <a:ext cx="8331574" cy="646331"/>
          </a:xfrm>
          <a:prstGeom prst="rect">
            <a:avLst/>
          </a:prstGeom>
          <a:noFill/>
        </p:spPr>
        <p:txBody>
          <a:bodyPr wrap="square">
            <a:spAutoFit/>
          </a:bodyPr>
          <a:lstStyle/>
          <a:p>
            <a:pPr marL="174625" indent="-174625"/>
            <a:r>
              <a:rPr lang="ja-JP" altLang="en-US" sz="1800" b="1" dirty="0">
                <a:solidFill>
                  <a:srgbClr val="009650"/>
                </a:solidFill>
                <a:latin typeface="メイリオ" panose="020B0604030504040204" pitchFamily="50" charset="-128"/>
                <a:ea typeface="メイリオ" panose="020B0604030504040204" pitchFamily="50" charset="-128"/>
              </a:rPr>
              <a:t>◆お住まいの自治体によらず、どなたでも共通して実施が可能な行政手続には</a:t>
            </a:r>
            <a:br>
              <a:rPr lang="en-US" altLang="ja-JP" sz="1800" b="1" dirty="0">
                <a:solidFill>
                  <a:srgbClr val="009650"/>
                </a:solidFill>
                <a:latin typeface="メイリオ" panose="020B0604030504040204" pitchFamily="50" charset="-128"/>
                <a:ea typeface="メイリオ" panose="020B0604030504040204" pitchFamily="50" charset="-128"/>
              </a:rPr>
            </a:br>
            <a:r>
              <a:rPr lang="ja-JP" altLang="en-US" sz="1800" b="1" dirty="0">
                <a:solidFill>
                  <a:srgbClr val="009650"/>
                </a:solidFill>
                <a:latin typeface="メイリオ" panose="020B0604030504040204" pitchFamily="50" charset="-128"/>
                <a:ea typeface="メイリオ" panose="020B0604030504040204" pitchFamily="50" charset="-128"/>
              </a:rPr>
              <a:t>「引越しの手続」「年金の手続」「パスポートの手続」の３つがあります。</a:t>
            </a:r>
            <a:endParaRPr lang="en-US" altLang="ja-JP" sz="1800" b="1" dirty="0">
              <a:solidFill>
                <a:srgbClr val="009650"/>
              </a:solidFill>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67539161-3E25-1BFD-1F89-52ED549A22FE}"/>
              </a:ext>
            </a:extLst>
          </p:cNvPr>
          <p:cNvSpPr txBox="1"/>
          <p:nvPr/>
        </p:nvSpPr>
        <p:spPr>
          <a:xfrm>
            <a:off x="221875" y="3371122"/>
            <a:ext cx="8922125" cy="369332"/>
          </a:xfrm>
          <a:prstGeom prst="rect">
            <a:avLst/>
          </a:prstGeom>
          <a:noFill/>
        </p:spPr>
        <p:txBody>
          <a:bodyPr wrap="square">
            <a:spAutoFit/>
          </a:bodyPr>
          <a:lstStyle/>
          <a:p>
            <a:r>
              <a:rPr lang="ja-JP" altLang="en-US" b="1" dirty="0">
                <a:solidFill>
                  <a:srgbClr val="009650"/>
                </a:solidFill>
                <a:latin typeface="メイリオ" panose="020B0604030504040204" pitchFamily="50" charset="-128"/>
                <a:ea typeface="メイリオ" panose="020B0604030504040204" pitchFamily="50" charset="-128"/>
              </a:rPr>
              <a:t>◆お住まいの自治体によっては、さらに様々な行政手続が可能です↓（以下は一例）</a:t>
            </a:r>
          </a:p>
        </p:txBody>
      </p:sp>
      <p:grpSp>
        <p:nvGrpSpPr>
          <p:cNvPr id="7" name="グループ化 6">
            <a:extLst>
              <a:ext uri="{FF2B5EF4-FFF2-40B4-BE49-F238E27FC236}">
                <a16:creationId xmlns:a16="http://schemas.microsoft.com/office/drawing/2014/main" id="{D6CD5366-72C6-4A66-9313-AB70BDC1606F}"/>
              </a:ext>
            </a:extLst>
          </p:cNvPr>
          <p:cNvGrpSpPr/>
          <p:nvPr/>
        </p:nvGrpSpPr>
        <p:grpSpPr>
          <a:xfrm>
            <a:off x="382295" y="3776453"/>
            <a:ext cx="2757722" cy="1178582"/>
            <a:chOff x="336079" y="3795491"/>
            <a:chExt cx="2906173" cy="1178582"/>
          </a:xfrm>
        </p:grpSpPr>
        <p:sp>
          <p:nvSpPr>
            <p:cNvPr id="4" name="四角形: 角を丸くする 3">
              <a:extLst>
                <a:ext uri="{FF2B5EF4-FFF2-40B4-BE49-F238E27FC236}">
                  <a16:creationId xmlns:a16="http://schemas.microsoft.com/office/drawing/2014/main" id="{F0F813D5-8CB4-46CC-87CF-041C77FA3E39}"/>
                </a:ext>
              </a:extLst>
            </p:cNvPr>
            <p:cNvSpPr/>
            <p:nvPr/>
          </p:nvSpPr>
          <p:spPr>
            <a:xfrm>
              <a:off x="336079" y="3795491"/>
              <a:ext cx="2906173" cy="115992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656856B1-DDCF-4C77-8A08-5A58A0B328FF}"/>
                </a:ext>
              </a:extLst>
            </p:cNvPr>
            <p:cNvSpPr txBox="1">
              <a:spLocks/>
            </p:cNvSpPr>
            <p:nvPr/>
          </p:nvSpPr>
          <p:spPr>
            <a:xfrm>
              <a:off x="405420" y="3803189"/>
              <a:ext cx="2757722" cy="1170884"/>
            </a:xfrm>
            <a:prstGeom prst="rect">
              <a:avLst/>
            </a:prstGeom>
            <a:noFill/>
          </p:spPr>
          <p:txBody>
            <a:bodyPr wrap="square" tIns="36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高齢者・介護</a:t>
              </a:r>
              <a:endParaRPr kumimoji="1" lang="en-US" altLang="ja-JP" sz="1600" b="1" i="0" u="sng"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lvl="0" algn="l" fontAlgn="auto">
                <a:spcBef>
                  <a:spcPts val="600"/>
                </a:spcBef>
                <a:spcAft>
                  <a:spcPts val="0"/>
                </a:spcAft>
                <a:defRPr/>
              </a:pPr>
              <a:r>
                <a:rPr kumimoji="1" lang="ja-JP" altLang="en-US" sz="1600" b="0" i="0" u="none"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福祉用具購入費の支給申請、要介護認定</a:t>
              </a:r>
              <a:r>
                <a:rPr lang="ja-JP" altLang="en-US" sz="1600" spc="-50" dirty="0">
                  <a:solidFill>
                    <a:prstClr val="black"/>
                  </a:solidFill>
                  <a:latin typeface="Meiryo UI" panose="020B0604030504040204" pitchFamily="50" charset="-128"/>
                  <a:ea typeface="Meiryo UI" panose="020B0604030504040204" pitchFamily="50" charset="-128"/>
                </a:rPr>
                <a:t>申請、 コミュニティバス乗車券の交付申請　等</a:t>
              </a:r>
              <a:endParaRPr kumimoji="1" lang="en-US" altLang="ja-JP" sz="1600" b="0" i="0" u="none"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grpSp>
      <p:grpSp>
        <p:nvGrpSpPr>
          <p:cNvPr id="42" name="グループ化 41">
            <a:extLst>
              <a:ext uri="{FF2B5EF4-FFF2-40B4-BE49-F238E27FC236}">
                <a16:creationId xmlns:a16="http://schemas.microsoft.com/office/drawing/2014/main" id="{B05E56D7-AEF2-4828-8AA5-F4E13B060FFD}"/>
              </a:ext>
            </a:extLst>
          </p:cNvPr>
          <p:cNvGrpSpPr/>
          <p:nvPr/>
        </p:nvGrpSpPr>
        <p:grpSpPr>
          <a:xfrm>
            <a:off x="3192414" y="3794025"/>
            <a:ext cx="2757722" cy="1178583"/>
            <a:chOff x="336079" y="3795491"/>
            <a:chExt cx="2906173" cy="1178583"/>
          </a:xfrm>
        </p:grpSpPr>
        <p:sp>
          <p:nvSpPr>
            <p:cNvPr id="43" name="四角形: 角を丸くする 42">
              <a:extLst>
                <a:ext uri="{FF2B5EF4-FFF2-40B4-BE49-F238E27FC236}">
                  <a16:creationId xmlns:a16="http://schemas.microsoft.com/office/drawing/2014/main" id="{8B521CE8-DA11-40D5-9F77-5EA43B683BAB}"/>
                </a:ext>
              </a:extLst>
            </p:cNvPr>
            <p:cNvSpPr/>
            <p:nvPr/>
          </p:nvSpPr>
          <p:spPr>
            <a:xfrm>
              <a:off x="336079" y="3795491"/>
              <a:ext cx="2906173" cy="115992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 name="テキスト ボックス 43">
              <a:extLst>
                <a:ext uri="{FF2B5EF4-FFF2-40B4-BE49-F238E27FC236}">
                  <a16:creationId xmlns:a16="http://schemas.microsoft.com/office/drawing/2014/main" id="{C5544E90-2096-4F8E-B352-E247F20E91FD}"/>
                </a:ext>
              </a:extLst>
            </p:cNvPr>
            <p:cNvSpPr txBox="1">
              <a:spLocks/>
            </p:cNvSpPr>
            <p:nvPr/>
          </p:nvSpPr>
          <p:spPr>
            <a:xfrm>
              <a:off x="405420" y="3803190"/>
              <a:ext cx="2757722" cy="1170884"/>
            </a:xfrm>
            <a:prstGeom prst="rect">
              <a:avLst/>
            </a:prstGeom>
            <a:noFill/>
          </p:spPr>
          <p:txBody>
            <a:bodyPr wrap="square" tIns="36000" bIns="72000" rtlCol="0" anchor="ctr">
              <a:spAutoFit/>
            </a:bodyPr>
            <a:lstStyle/>
            <a:p>
              <a:pPr lvl="0" algn="ctr">
                <a:defRPr/>
              </a:pPr>
              <a:r>
                <a:rPr lang="ja-JP" altLang="en-US" sz="1600" b="1" u="sng" spc="-50" dirty="0">
                  <a:solidFill>
                    <a:prstClr val="black"/>
                  </a:solidFill>
                  <a:latin typeface="Meiryo UI" panose="020B0604030504040204" pitchFamily="50" charset="-128"/>
                  <a:ea typeface="Meiryo UI" panose="020B0604030504040204" pitchFamily="50" charset="-128"/>
                </a:rPr>
                <a:t>住まい・くらし</a:t>
              </a:r>
            </a:p>
            <a:p>
              <a:pPr lvl="0">
                <a:spcBef>
                  <a:spcPts val="600"/>
                </a:spcBef>
                <a:defRPr/>
              </a:pPr>
              <a:r>
                <a:rPr lang="ja-JP" altLang="en-US" sz="1600" spc="-50" dirty="0">
                  <a:solidFill>
                    <a:prstClr val="black"/>
                  </a:solidFill>
                  <a:latin typeface="Meiryo UI" panose="020B0604030504040204" pitchFamily="50" charset="-128"/>
                  <a:ea typeface="Meiryo UI" panose="020B0604030504040204" pitchFamily="50" charset="-128"/>
                </a:rPr>
                <a:t>消防用設備等の設置届、生活保護の申請、未支給年金の請求　等</a:t>
              </a:r>
            </a:p>
          </p:txBody>
        </p:sp>
      </p:grpSp>
      <p:grpSp>
        <p:nvGrpSpPr>
          <p:cNvPr id="45" name="グループ化 44">
            <a:extLst>
              <a:ext uri="{FF2B5EF4-FFF2-40B4-BE49-F238E27FC236}">
                <a16:creationId xmlns:a16="http://schemas.microsoft.com/office/drawing/2014/main" id="{6C33890B-3864-4B4D-A26F-C0898F34A9E9}"/>
              </a:ext>
            </a:extLst>
          </p:cNvPr>
          <p:cNvGrpSpPr/>
          <p:nvPr/>
        </p:nvGrpSpPr>
        <p:grpSpPr>
          <a:xfrm>
            <a:off x="6019281" y="3780302"/>
            <a:ext cx="2757722" cy="1178582"/>
            <a:chOff x="336079" y="3795491"/>
            <a:chExt cx="2906173" cy="1178582"/>
          </a:xfrm>
        </p:grpSpPr>
        <p:sp>
          <p:nvSpPr>
            <p:cNvPr id="46" name="四角形: 角を丸くする 45">
              <a:extLst>
                <a:ext uri="{FF2B5EF4-FFF2-40B4-BE49-F238E27FC236}">
                  <a16:creationId xmlns:a16="http://schemas.microsoft.com/office/drawing/2014/main" id="{B13BEFA3-0A09-4BD7-89BB-22D1F7910A72}"/>
                </a:ext>
              </a:extLst>
            </p:cNvPr>
            <p:cNvSpPr/>
            <p:nvPr/>
          </p:nvSpPr>
          <p:spPr>
            <a:xfrm>
              <a:off x="336079" y="3795491"/>
              <a:ext cx="2906173" cy="115992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7" name="テキスト ボックス 46">
              <a:extLst>
                <a:ext uri="{FF2B5EF4-FFF2-40B4-BE49-F238E27FC236}">
                  <a16:creationId xmlns:a16="http://schemas.microsoft.com/office/drawing/2014/main" id="{1661CC00-5967-4556-B2B1-39B33AADA731}"/>
                </a:ext>
              </a:extLst>
            </p:cNvPr>
            <p:cNvSpPr txBox="1">
              <a:spLocks/>
            </p:cNvSpPr>
            <p:nvPr/>
          </p:nvSpPr>
          <p:spPr>
            <a:xfrm>
              <a:off x="405420" y="3803189"/>
              <a:ext cx="2757722" cy="1170884"/>
            </a:xfrm>
            <a:prstGeom prst="rect">
              <a:avLst/>
            </a:prstGeom>
            <a:noFill/>
          </p:spPr>
          <p:txBody>
            <a:bodyPr wrap="square" tIns="36000" bIns="72000" rtlCol="0" anchor="ctr">
              <a:spAutoFit/>
            </a:bodyPr>
            <a:lstStyle/>
            <a:p>
              <a:pPr lvl="0" algn="ctr">
                <a:defRPr/>
              </a:pPr>
              <a:r>
                <a:rPr lang="ja-JP" altLang="en-US" sz="1600" b="1" u="sng" spc="-50" dirty="0">
                  <a:solidFill>
                    <a:prstClr val="black"/>
                  </a:solidFill>
                  <a:latin typeface="Meiryo UI" panose="020B0604030504040204" pitchFamily="50" charset="-128"/>
                  <a:ea typeface="Meiryo UI" panose="020B0604030504040204" pitchFamily="50" charset="-128"/>
                </a:rPr>
                <a:t>健康・出産</a:t>
              </a:r>
            </a:p>
            <a:p>
              <a:pPr lvl="0">
                <a:spcBef>
                  <a:spcPts val="600"/>
                </a:spcBef>
                <a:defRPr/>
              </a:pPr>
              <a:r>
                <a:rPr lang="ja-JP" altLang="en-US" sz="1600" spc="-50" dirty="0">
                  <a:solidFill>
                    <a:prstClr val="black"/>
                  </a:solidFill>
                  <a:latin typeface="Meiryo UI" panose="020B0604030504040204" pitchFamily="50" charset="-128"/>
                  <a:ea typeface="Meiryo UI" panose="020B0604030504040204" pitchFamily="50" charset="-128"/>
                </a:rPr>
                <a:t>国民健康保険の加入届、妊娠の届出、母子健康手帳の交付、特定不妊治療費助成　等</a:t>
              </a:r>
            </a:p>
          </p:txBody>
        </p:sp>
      </p:grpSp>
      <p:grpSp>
        <p:nvGrpSpPr>
          <p:cNvPr id="48" name="グループ化 47">
            <a:extLst>
              <a:ext uri="{FF2B5EF4-FFF2-40B4-BE49-F238E27FC236}">
                <a16:creationId xmlns:a16="http://schemas.microsoft.com/office/drawing/2014/main" id="{4DDE2856-E062-44AB-8C8C-A550D6441691}"/>
              </a:ext>
            </a:extLst>
          </p:cNvPr>
          <p:cNvGrpSpPr/>
          <p:nvPr/>
        </p:nvGrpSpPr>
        <p:grpSpPr>
          <a:xfrm>
            <a:off x="1629941" y="5072489"/>
            <a:ext cx="2757722" cy="1178582"/>
            <a:chOff x="336079" y="3795491"/>
            <a:chExt cx="2906173" cy="1178582"/>
          </a:xfrm>
        </p:grpSpPr>
        <p:sp>
          <p:nvSpPr>
            <p:cNvPr id="49" name="四角形: 角を丸くする 48">
              <a:extLst>
                <a:ext uri="{FF2B5EF4-FFF2-40B4-BE49-F238E27FC236}">
                  <a16:creationId xmlns:a16="http://schemas.microsoft.com/office/drawing/2014/main" id="{C70F22A1-7DE2-48F2-80D2-564911177858}"/>
                </a:ext>
              </a:extLst>
            </p:cNvPr>
            <p:cNvSpPr/>
            <p:nvPr/>
          </p:nvSpPr>
          <p:spPr>
            <a:xfrm>
              <a:off x="336079" y="3795491"/>
              <a:ext cx="2906173" cy="115992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0" name="テキスト ボックス 49">
              <a:extLst>
                <a:ext uri="{FF2B5EF4-FFF2-40B4-BE49-F238E27FC236}">
                  <a16:creationId xmlns:a16="http://schemas.microsoft.com/office/drawing/2014/main" id="{58B6CB4B-97BB-4AAC-AF6E-B83B9F371D1D}"/>
                </a:ext>
              </a:extLst>
            </p:cNvPr>
            <p:cNvSpPr txBox="1">
              <a:spLocks/>
            </p:cNvSpPr>
            <p:nvPr/>
          </p:nvSpPr>
          <p:spPr>
            <a:xfrm>
              <a:off x="405420" y="3803189"/>
              <a:ext cx="2757722" cy="1170884"/>
            </a:xfrm>
            <a:prstGeom prst="rect">
              <a:avLst/>
            </a:prstGeom>
            <a:noFill/>
          </p:spPr>
          <p:txBody>
            <a:bodyPr wrap="square" tIns="36000" bIns="72000" rtlCol="0" anchor="ctr">
              <a:spAutoFit/>
            </a:bodyPr>
            <a:lstStyle/>
            <a:p>
              <a:pPr lvl="0" algn="ctr">
                <a:defRPr/>
              </a:pPr>
              <a:r>
                <a:rPr lang="ja-JP" altLang="en-US" sz="1600" b="1" u="sng" spc="-50" dirty="0">
                  <a:solidFill>
                    <a:prstClr val="black"/>
                  </a:solidFill>
                  <a:latin typeface="Meiryo UI" panose="020B0604030504040204" pitchFamily="50" charset="-128"/>
                  <a:ea typeface="Meiryo UI" panose="020B0604030504040204" pitchFamily="50" charset="-128"/>
                </a:rPr>
                <a:t>防災・被災者支援</a:t>
              </a:r>
            </a:p>
            <a:p>
              <a:pPr lvl="0">
                <a:spcBef>
                  <a:spcPts val="600"/>
                </a:spcBef>
                <a:defRPr/>
              </a:pPr>
              <a:r>
                <a:rPr lang="ja-JP" altLang="en-US" sz="1600" spc="-50" dirty="0">
                  <a:solidFill>
                    <a:prstClr val="black"/>
                  </a:solidFill>
                  <a:latin typeface="Meiryo UI" panose="020B0604030504040204" pitchFamily="50" charset="-128"/>
                  <a:ea typeface="Meiryo UI" panose="020B0604030504040204" pitchFamily="50" charset="-128"/>
                </a:rPr>
                <a:t>罹災証明書の発行申請、災害弔慰金の支給申請、応急仮設住宅の入居申請　等</a:t>
              </a:r>
              <a:endParaRPr kumimoji="1" lang="en-US" altLang="ja-JP" sz="1600" b="0" i="0" u="none"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grpSp>
      <p:grpSp>
        <p:nvGrpSpPr>
          <p:cNvPr id="51" name="グループ化 50">
            <a:extLst>
              <a:ext uri="{FF2B5EF4-FFF2-40B4-BE49-F238E27FC236}">
                <a16:creationId xmlns:a16="http://schemas.microsoft.com/office/drawing/2014/main" id="{B96A5C3E-30AD-4D9F-B86A-1E6A39DCB65A}"/>
              </a:ext>
            </a:extLst>
          </p:cNvPr>
          <p:cNvGrpSpPr/>
          <p:nvPr/>
        </p:nvGrpSpPr>
        <p:grpSpPr>
          <a:xfrm>
            <a:off x="4756337" y="5080187"/>
            <a:ext cx="2757722" cy="1178581"/>
            <a:chOff x="336079" y="3795491"/>
            <a:chExt cx="2906173" cy="1178581"/>
          </a:xfrm>
        </p:grpSpPr>
        <p:sp>
          <p:nvSpPr>
            <p:cNvPr id="52" name="四角形: 角を丸くする 51">
              <a:extLst>
                <a:ext uri="{FF2B5EF4-FFF2-40B4-BE49-F238E27FC236}">
                  <a16:creationId xmlns:a16="http://schemas.microsoft.com/office/drawing/2014/main" id="{8B695881-1EED-486D-9D39-5CB4F691BE72}"/>
                </a:ext>
              </a:extLst>
            </p:cNvPr>
            <p:cNvSpPr/>
            <p:nvPr/>
          </p:nvSpPr>
          <p:spPr>
            <a:xfrm>
              <a:off x="336079" y="3795491"/>
              <a:ext cx="2906173" cy="115992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3" name="テキスト ボックス 52">
              <a:extLst>
                <a:ext uri="{FF2B5EF4-FFF2-40B4-BE49-F238E27FC236}">
                  <a16:creationId xmlns:a16="http://schemas.microsoft.com/office/drawing/2014/main" id="{C3614536-AFBF-44D9-B435-2AEB5E231E50}"/>
                </a:ext>
              </a:extLst>
            </p:cNvPr>
            <p:cNvSpPr txBox="1">
              <a:spLocks/>
            </p:cNvSpPr>
            <p:nvPr/>
          </p:nvSpPr>
          <p:spPr>
            <a:xfrm>
              <a:off x="405420" y="3803188"/>
              <a:ext cx="2757722" cy="1170884"/>
            </a:xfrm>
            <a:prstGeom prst="rect">
              <a:avLst/>
            </a:prstGeom>
            <a:noFill/>
          </p:spPr>
          <p:txBody>
            <a:bodyPr wrap="square" tIns="36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子育て</a:t>
              </a:r>
              <a:endParaRPr kumimoji="1" lang="en-US" altLang="ja-JP" sz="1600" b="1" i="0" u="sng"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lvl="0">
                <a:spcBef>
                  <a:spcPts val="600"/>
                </a:spcBef>
                <a:defRPr/>
              </a:pPr>
              <a:r>
                <a:rPr lang="ja-JP" altLang="en-US" sz="1600" spc="-50" dirty="0">
                  <a:solidFill>
                    <a:prstClr val="black"/>
                  </a:solidFill>
                  <a:latin typeface="Meiryo UI" panose="020B0604030504040204" pitchFamily="50" charset="-128"/>
                  <a:ea typeface="Meiryo UI" panose="020B0604030504040204" pitchFamily="50" charset="-128"/>
                </a:rPr>
                <a:t>保育所等への入所申込み、児童手当の受給認定請求、出産育児一時金　等</a:t>
              </a:r>
              <a:endParaRPr kumimoji="1" lang="en-US" altLang="ja-JP" sz="1600" b="0" i="0" u="none"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grpSp>
      <p:pic>
        <p:nvPicPr>
          <p:cNvPr id="33" name="図 32" descr="いいねをするマイナちゃんのイラスト">
            <a:extLst>
              <a:ext uri="{FF2B5EF4-FFF2-40B4-BE49-F238E27FC236}">
                <a16:creationId xmlns:a16="http://schemas.microsoft.com/office/drawing/2014/main" id="{454B193E-7306-4B76-B702-9BB1874B2E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1183" y="5111485"/>
            <a:ext cx="880376" cy="1128629"/>
          </a:xfrm>
          <a:prstGeom prst="rect">
            <a:avLst/>
          </a:prstGeom>
        </p:spPr>
      </p:pic>
    </p:spTree>
    <p:extLst>
      <p:ext uri="{BB962C8B-B14F-4D97-AF65-F5344CB8AC3E}">
        <p14:creationId xmlns:p14="http://schemas.microsoft.com/office/powerpoint/2010/main" val="1625198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342477" y="541734"/>
            <a:ext cx="7200000" cy="540000"/>
          </a:xfrm>
        </p:spPr>
        <p:txBody>
          <a:bodyPr>
            <a:noAutofit/>
          </a:bodyPr>
          <a:lstStyle/>
          <a:p>
            <a:r>
              <a:rPr lang="ja-JP" altLang="en-US" sz="2800" dirty="0"/>
              <a:t>「さがす」の画面構成を知ろう</a:t>
            </a:r>
          </a:p>
        </p:txBody>
      </p:sp>
      <p:sp>
        <p:nvSpPr>
          <p:cNvPr id="4" name="Title 1"/>
          <p:cNvSpPr txBox="1">
            <a:spLocks/>
          </p:cNvSpPr>
          <p:nvPr/>
        </p:nvSpPr>
        <p:spPr>
          <a:xfrm>
            <a:off x="404000" y="609334"/>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4-B</a:t>
            </a:r>
            <a:endParaRPr lang="en-US" sz="3600" dirty="0"/>
          </a:p>
        </p:txBody>
      </p:sp>
      <p:sp>
        <p:nvSpPr>
          <p:cNvPr id="5" name="テキスト ボックス 4"/>
          <p:cNvSpPr txBox="1"/>
          <p:nvPr/>
        </p:nvSpPr>
        <p:spPr>
          <a:xfrm>
            <a:off x="107504" y="1349294"/>
            <a:ext cx="8320500" cy="830997"/>
          </a:xfrm>
          <a:prstGeom prst="rect">
            <a:avLst/>
          </a:prstGeom>
          <a:noFill/>
        </p:spPr>
        <p:txBody>
          <a:bodyPr wrap="square" rtlCol="0">
            <a:spAutoFit/>
          </a:bodyPr>
          <a:lstStyle/>
          <a:p>
            <a:r>
              <a:rPr lang="ja-JP" altLang="en-US" sz="2400" b="1" dirty="0">
                <a:latin typeface="Meiryo" charset="-128"/>
                <a:ea typeface="Meiryo" charset="-128"/>
                <a:cs typeface="Meiryo" charset="-128"/>
              </a:rPr>
              <a:t>   アプリホーム画面から、画面右下の「さがす」を押して</a:t>
            </a:r>
            <a:endParaRPr lang="en-US" altLang="ja-JP" sz="2400" b="1" dirty="0">
              <a:latin typeface="Meiryo" charset="-128"/>
              <a:ea typeface="Meiryo" charset="-128"/>
              <a:cs typeface="Meiryo" charset="-128"/>
            </a:endParaRPr>
          </a:p>
          <a:p>
            <a:r>
              <a:rPr lang="ja-JP" altLang="en-US" sz="2400" b="1" dirty="0">
                <a:latin typeface="Meiryo" charset="-128"/>
                <a:ea typeface="Meiryo" charset="-128"/>
                <a:cs typeface="Meiryo" charset="-128"/>
              </a:rPr>
              <a:t>　行政手続の探し方を確認しよう。</a:t>
            </a:r>
          </a:p>
        </p:txBody>
      </p:sp>
      <p:pic>
        <p:nvPicPr>
          <p:cNvPr id="27" name="図 26" descr="スマートフォンを使って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340251" y="522652"/>
            <a:ext cx="389630" cy="663625"/>
          </a:xfrm>
          <a:prstGeom prst="rect">
            <a:avLst/>
          </a:prstGeom>
        </p:spPr>
      </p:pic>
      <p:grpSp>
        <p:nvGrpSpPr>
          <p:cNvPr id="9" name="グループ化 8">
            <a:extLst>
              <a:ext uri="{FF2B5EF4-FFF2-40B4-BE49-F238E27FC236}">
                <a16:creationId xmlns:a16="http://schemas.microsoft.com/office/drawing/2014/main" id="{C2F61CAB-1BAD-4287-BCA2-18228A0F1204}"/>
              </a:ext>
            </a:extLst>
          </p:cNvPr>
          <p:cNvGrpSpPr/>
          <p:nvPr/>
        </p:nvGrpSpPr>
        <p:grpSpPr>
          <a:xfrm>
            <a:off x="510127" y="2171868"/>
            <a:ext cx="2740491" cy="4015121"/>
            <a:chOff x="510127" y="2171868"/>
            <a:chExt cx="2740491" cy="4015121"/>
          </a:xfrm>
        </p:grpSpPr>
        <p:pic>
          <p:nvPicPr>
            <p:cNvPr id="8" name="図 7">
              <a:extLst>
                <a:ext uri="{FF2B5EF4-FFF2-40B4-BE49-F238E27FC236}">
                  <a16:creationId xmlns:a16="http://schemas.microsoft.com/office/drawing/2014/main" id="{89C935AF-523D-402F-B8B6-482EF63E320D}"/>
                </a:ext>
              </a:extLst>
            </p:cNvPr>
            <p:cNvPicPr>
              <a:picLocks noChangeAspect="1"/>
            </p:cNvPicPr>
            <p:nvPr/>
          </p:nvPicPr>
          <p:blipFill rotWithShape="1">
            <a:blip r:embed="rId4"/>
            <a:srcRect t="12434"/>
            <a:stretch/>
          </p:blipFill>
          <p:spPr>
            <a:xfrm>
              <a:off x="546508" y="2221760"/>
              <a:ext cx="2704110" cy="3965229"/>
            </a:xfrm>
            <a:prstGeom prst="rect">
              <a:avLst/>
            </a:prstGeom>
          </p:spPr>
        </p:pic>
        <p:sp>
          <p:nvSpPr>
            <p:cNvPr id="7" name="正方形/長方形 6">
              <a:extLst>
                <a:ext uri="{FF2B5EF4-FFF2-40B4-BE49-F238E27FC236}">
                  <a16:creationId xmlns:a16="http://schemas.microsoft.com/office/drawing/2014/main" id="{ABDE7E79-D864-45DB-8406-8B7B9C1F3B70}"/>
                </a:ext>
              </a:extLst>
            </p:cNvPr>
            <p:cNvSpPr/>
            <p:nvPr/>
          </p:nvSpPr>
          <p:spPr>
            <a:xfrm>
              <a:off x="510127" y="2171868"/>
              <a:ext cx="2704110" cy="39595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 name="正方形/長方形 2">
            <a:extLst>
              <a:ext uri="{FF2B5EF4-FFF2-40B4-BE49-F238E27FC236}">
                <a16:creationId xmlns:a16="http://schemas.microsoft.com/office/drawing/2014/main" id="{3AC7B2AE-9A98-841B-D3BD-5B37828D42B3}"/>
              </a:ext>
            </a:extLst>
          </p:cNvPr>
          <p:cNvSpPr/>
          <p:nvPr/>
        </p:nvSpPr>
        <p:spPr>
          <a:xfrm>
            <a:off x="707153" y="4523365"/>
            <a:ext cx="696495" cy="56181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7" name="図形グループ 16"/>
          <p:cNvGrpSpPr/>
          <p:nvPr/>
        </p:nvGrpSpPr>
        <p:grpSpPr>
          <a:xfrm>
            <a:off x="893602" y="4243157"/>
            <a:ext cx="360000" cy="461665"/>
            <a:chOff x="1005143" y="2271918"/>
            <a:chExt cx="360000" cy="461665"/>
          </a:xfrm>
        </p:grpSpPr>
        <p:sp>
          <p:nvSpPr>
            <p:cNvPr id="21" name="円/楕円 20"/>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a</a:t>
              </a:r>
              <a:endParaRPr kumimoji="1" lang="ja-JP" altLang="en-US" sz="2400" b="1" dirty="0">
                <a:solidFill>
                  <a:schemeClr val="bg1"/>
                </a:solidFill>
                <a:latin typeface="Meiryo" charset="-128"/>
                <a:ea typeface="Meiryo" charset="-128"/>
                <a:cs typeface="Meiryo" charset="-128"/>
              </a:endParaRPr>
            </a:p>
          </p:txBody>
        </p:sp>
      </p:grpSp>
      <p:grpSp>
        <p:nvGrpSpPr>
          <p:cNvPr id="57" name="グループ化 56">
            <a:extLst>
              <a:ext uri="{FF2B5EF4-FFF2-40B4-BE49-F238E27FC236}">
                <a16:creationId xmlns:a16="http://schemas.microsoft.com/office/drawing/2014/main" id="{4E079016-9DF8-4CC1-B04F-61D2A92F4D36}"/>
              </a:ext>
            </a:extLst>
          </p:cNvPr>
          <p:cNvGrpSpPr/>
          <p:nvPr/>
        </p:nvGrpSpPr>
        <p:grpSpPr>
          <a:xfrm>
            <a:off x="3433352" y="3723260"/>
            <a:ext cx="5397725" cy="830997"/>
            <a:chOff x="3460566" y="3414432"/>
            <a:chExt cx="5108917" cy="830997"/>
          </a:xfrm>
        </p:grpSpPr>
        <p:sp>
          <p:nvSpPr>
            <p:cNvPr id="40" name="テキスト ボックス 39"/>
            <p:cNvSpPr txBox="1"/>
            <p:nvPr/>
          </p:nvSpPr>
          <p:spPr>
            <a:xfrm>
              <a:off x="3799545" y="3414432"/>
              <a:ext cx="4769938" cy="830997"/>
            </a:xfrm>
            <a:prstGeom prst="rect">
              <a:avLst/>
            </a:prstGeom>
            <a:noFill/>
          </p:spPr>
          <p:txBody>
            <a:bodyPr wrap="square" rtlCol="0">
              <a:spAutoFit/>
            </a:bodyPr>
            <a:lstStyle/>
            <a:p>
              <a:r>
                <a:rPr lang="ja-JP" altLang="en-US" sz="1600" b="1" dirty="0">
                  <a:solidFill>
                    <a:srgbClr val="009650"/>
                  </a:solidFill>
                  <a:latin typeface="Meiryo" charset="-128"/>
                  <a:ea typeface="Meiryo" charset="-128"/>
                  <a:cs typeface="Meiryo" charset="-128"/>
                </a:rPr>
                <a:t>「証明書」からはマイナ保険証の登録や罹災証明書の発行申請など証明書に関わる手続をさがすことができます。</a:t>
              </a:r>
              <a:endParaRPr lang="en-US" altLang="ja-JP" sz="1600" b="1" dirty="0">
                <a:solidFill>
                  <a:srgbClr val="009650"/>
                </a:solidFill>
                <a:latin typeface="Meiryo" charset="-128"/>
                <a:ea typeface="Meiryo" charset="-128"/>
                <a:cs typeface="Meiryo" charset="-128"/>
              </a:endParaRPr>
            </a:p>
          </p:txBody>
        </p:sp>
        <p:grpSp>
          <p:nvGrpSpPr>
            <p:cNvPr id="28" name="図形グループ 16">
              <a:extLst>
                <a:ext uri="{FF2B5EF4-FFF2-40B4-BE49-F238E27FC236}">
                  <a16:creationId xmlns:a16="http://schemas.microsoft.com/office/drawing/2014/main" id="{D3D390F1-FA4E-4828-AB7F-3F6388E59217}"/>
                </a:ext>
              </a:extLst>
            </p:cNvPr>
            <p:cNvGrpSpPr/>
            <p:nvPr/>
          </p:nvGrpSpPr>
          <p:grpSpPr>
            <a:xfrm>
              <a:off x="3460566" y="3423802"/>
              <a:ext cx="360000" cy="461665"/>
              <a:chOff x="1005143" y="2271918"/>
              <a:chExt cx="360000" cy="461665"/>
            </a:xfrm>
          </p:grpSpPr>
          <p:sp>
            <p:nvSpPr>
              <p:cNvPr id="29" name="円/楕円 20">
                <a:extLst>
                  <a:ext uri="{FF2B5EF4-FFF2-40B4-BE49-F238E27FC236}">
                    <a16:creationId xmlns:a16="http://schemas.microsoft.com/office/drawing/2014/main" id="{59B5950D-8CBA-4DD2-B7BB-78BA623B2E7F}"/>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1C84AC9C-A7CA-423E-B378-9F3F13153CAE}"/>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a</a:t>
                </a:r>
                <a:endParaRPr kumimoji="1" lang="ja-JP" altLang="en-US" sz="2400" b="1" dirty="0">
                  <a:solidFill>
                    <a:schemeClr val="bg1"/>
                  </a:solidFill>
                  <a:latin typeface="Meiryo" charset="-128"/>
                  <a:ea typeface="Meiryo" charset="-128"/>
                  <a:cs typeface="Meiryo" charset="-128"/>
                </a:endParaRPr>
              </a:p>
            </p:txBody>
          </p:sp>
        </p:grpSp>
      </p:grpSp>
      <p:sp>
        <p:nvSpPr>
          <p:cNvPr id="16" name="正方形/長方形 15">
            <a:extLst>
              <a:ext uri="{FF2B5EF4-FFF2-40B4-BE49-F238E27FC236}">
                <a16:creationId xmlns:a16="http://schemas.microsoft.com/office/drawing/2014/main" id="{CD360146-80D7-D735-11A4-79FA0F2F1284}"/>
              </a:ext>
            </a:extLst>
          </p:cNvPr>
          <p:cNvSpPr/>
          <p:nvPr/>
        </p:nvSpPr>
        <p:spPr>
          <a:xfrm>
            <a:off x="1528065" y="4523364"/>
            <a:ext cx="721423" cy="56181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6" name="グループ化 55">
            <a:extLst>
              <a:ext uri="{FF2B5EF4-FFF2-40B4-BE49-F238E27FC236}">
                <a16:creationId xmlns:a16="http://schemas.microsoft.com/office/drawing/2014/main" id="{5B8C0BF6-4FDD-4472-8E56-5F9CD95A2868}"/>
              </a:ext>
            </a:extLst>
          </p:cNvPr>
          <p:cNvGrpSpPr/>
          <p:nvPr/>
        </p:nvGrpSpPr>
        <p:grpSpPr>
          <a:xfrm>
            <a:off x="3430954" y="4657995"/>
            <a:ext cx="5400419" cy="584775"/>
            <a:chOff x="3469110" y="4119448"/>
            <a:chExt cx="5104234" cy="584775"/>
          </a:xfrm>
        </p:grpSpPr>
        <p:grpSp>
          <p:nvGrpSpPr>
            <p:cNvPr id="33" name="図形グループ 16">
              <a:extLst>
                <a:ext uri="{FF2B5EF4-FFF2-40B4-BE49-F238E27FC236}">
                  <a16:creationId xmlns:a16="http://schemas.microsoft.com/office/drawing/2014/main" id="{E9900135-0EFF-4A46-AE4A-C7F8A7125F18}"/>
                </a:ext>
              </a:extLst>
            </p:cNvPr>
            <p:cNvGrpSpPr/>
            <p:nvPr/>
          </p:nvGrpSpPr>
          <p:grpSpPr>
            <a:xfrm>
              <a:off x="3469110" y="4204699"/>
              <a:ext cx="360000" cy="461665"/>
              <a:chOff x="1005143" y="2271918"/>
              <a:chExt cx="360000" cy="461665"/>
            </a:xfrm>
          </p:grpSpPr>
          <p:sp>
            <p:nvSpPr>
              <p:cNvPr id="35" name="円/楕円 20">
                <a:extLst>
                  <a:ext uri="{FF2B5EF4-FFF2-40B4-BE49-F238E27FC236}">
                    <a16:creationId xmlns:a16="http://schemas.microsoft.com/office/drawing/2014/main" id="{12A0A6F1-47D6-4F1A-A584-BD83C24B926E}"/>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3841467F-57FE-44A9-96BE-0C9B1ED35A52}"/>
                  </a:ext>
                </a:extLst>
              </p:cNvPr>
              <p:cNvSpPr txBox="1"/>
              <p:nvPr/>
            </p:nvSpPr>
            <p:spPr>
              <a:xfrm>
                <a:off x="1005143"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b</a:t>
                </a:r>
                <a:endParaRPr kumimoji="1" lang="ja-JP" altLang="en-US" sz="2400" b="1" dirty="0">
                  <a:solidFill>
                    <a:schemeClr val="bg1"/>
                  </a:solidFill>
                  <a:latin typeface="Meiryo" charset="-128"/>
                  <a:ea typeface="Meiryo" charset="-128"/>
                  <a:cs typeface="Meiryo" charset="-128"/>
                </a:endParaRPr>
              </a:p>
            </p:txBody>
          </p:sp>
        </p:grpSp>
        <p:sp>
          <p:nvSpPr>
            <p:cNvPr id="39" name="テキスト ボックス 38">
              <a:extLst>
                <a:ext uri="{FF2B5EF4-FFF2-40B4-BE49-F238E27FC236}">
                  <a16:creationId xmlns:a16="http://schemas.microsoft.com/office/drawing/2014/main" id="{219FD178-E100-4B03-BCBE-C907B6740384}"/>
                </a:ext>
              </a:extLst>
            </p:cNvPr>
            <p:cNvSpPr txBox="1"/>
            <p:nvPr/>
          </p:nvSpPr>
          <p:spPr>
            <a:xfrm>
              <a:off x="3803406" y="4119448"/>
              <a:ext cx="4769938" cy="584775"/>
            </a:xfrm>
            <a:prstGeom prst="rect">
              <a:avLst/>
            </a:prstGeom>
            <a:noFill/>
          </p:spPr>
          <p:txBody>
            <a:bodyPr wrap="square" rtlCol="0">
              <a:spAutoFit/>
            </a:bodyPr>
            <a:lstStyle/>
            <a:p>
              <a:r>
                <a:rPr lang="ja-JP" altLang="en-US" sz="1600" b="1" dirty="0">
                  <a:solidFill>
                    <a:srgbClr val="009650"/>
                  </a:solidFill>
                  <a:latin typeface="Meiryo" charset="-128"/>
                  <a:ea typeface="Meiryo" charset="-128"/>
                  <a:cs typeface="Meiryo" charset="-128"/>
                </a:rPr>
                <a:t>「住まい」からは住所変更等の届出など暮らしに関わる手続をさがすことができます。</a:t>
              </a:r>
              <a:endParaRPr lang="en-US" altLang="ja-JP" sz="1600" b="1" dirty="0">
                <a:solidFill>
                  <a:srgbClr val="009650"/>
                </a:solidFill>
                <a:latin typeface="Meiryo" charset="-128"/>
                <a:ea typeface="Meiryo" charset="-128"/>
                <a:cs typeface="Meiryo" charset="-128"/>
              </a:endParaRPr>
            </a:p>
          </p:txBody>
        </p:sp>
      </p:grpSp>
      <p:sp>
        <p:nvSpPr>
          <p:cNvPr id="18" name="正方形/長方形 17">
            <a:extLst>
              <a:ext uri="{FF2B5EF4-FFF2-40B4-BE49-F238E27FC236}">
                <a16:creationId xmlns:a16="http://schemas.microsoft.com/office/drawing/2014/main" id="{A5A72DDE-AA7D-E0AA-411C-B52672E2D178}"/>
              </a:ext>
            </a:extLst>
          </p:cNvPr>
          <p:cNvSpPr/>
          <p:nvPr/>
        </p:nvSpPr>
        <p:spPr>
          <a:xfrm>
            <a:off x="2356301" y="4523364"/>
            <a:ext cx="759878" cy="5486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図形グループ 16">
            <a:extLst>
              <a:ext uri="{FF2B5EF4-FFF2-40B4-BE49-F238E27FC236}">
                <a16:creationId xmlns:a16="http://schemas.microsoft.com/office/drawing/2014/main" id="{02F2A15F-3569-415B-99E4-3BDF76D3FD07}"/>
              </a:ext>
            </a:extLst>
          </p:cNvPr>
          <p:cNvGrpSpPr/>
          <p:nvPr/>
        </p:nvGrpSpPr>
        <p:grpSpPr>
          <a:xfrm>
            <a:off x="1721127" y="4236938"/>
            <a:ext cx="360000" cy="461665"/>
            <a:chOff x="1005143" y="2271918"/>
            <a:chExt cx="360000" cy="461665"/>
          </a:xfrm>
        </p:grpSpPr>
        <p:sp>
          <p:nvSpPr>
            <p:cNvPr id="20" name="円/楕円 20">
              <a:extLst>
                <a:ext uri="{FF2B5EF4-FFF2-40B4-BE49-F238E27FC236}">
                  <a16:creationId xmlns:a16="http://schemas.microsoft.com/office/drawing/2014/main" id="{A408351B-9859-4EEC-8B9A-DB9E7FB13E78}"/>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D4CC4084-8912-49D2-90A6-85791D2C1EA7}"/>
                </a:ext>
              </a:extLst>
            </p:cNvPr>
            <p:cNvSpPr txBox="1"/>
            <p:nvPr/>
          </p:nvSpPr>
          <p:spPr>
            <a:xfrm>
              <a:off x="1005143"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b</a:t>
              </a:r>
              <a:endParaRPr kumimoji="1" lang="ja-JP" altLang="en-US" sz="2400" b="1" dirty="0">
                <a:solidFill>
                  <a:schemeClr val="bg1"/>
                </a:solidFill>
                <a:latin typeface="Meiryo" charset="-128"/>
                <a:ea typeface="Meiryo" charset="-128"/>
                <a:cs typeface="Meiryo" charset="-128"/>
              </a:endParaRPr>
            </a:p>
          </p:txBody>
        </p:sp>
      </p:grpSp>
      <p:grpSp>
        <p:nvGrpSpPr>
          <p:cNvPr id="24" name="図形グループ 16">
            <a:extLst>
              <a:ext uri="{FF2B5EF4-FFF2-40B4-BE49-F238E27FC236}">
                <a16:creationId xmlns:a16="http://schemas.microsoft.com/office/drawing/2014/main" id="{90EA792D-AB2E-413F-9A34-BF1F391AB95B}"/>
              </a:ext>
            </a:extLst>
          </p:cNvPr>
          <p:cNvGrpSpPr/>
          <p:nvPr/>
        </p:nvGrpSpPr>
        <p:grpSpPr>
          <a:xfrm>
            <a:off x="2566967" y="4248970"/>
            <a:ext cx="360000" cy="461665"/>
            <a:chOff x="1005143" y="2271918"/>
            <a:chExt cx="360000" cy="461665"/>
          </a:xfrm>
        </p:grpSpPr>
        <p:sp>
          <p:nvSpPr>
            <p:cNvPr id="25" name="円/楕円 20">
              <a:extLst>
                <a:ext uri="{FF2B5EF4-FFF2-40B4-BE49-F238E27FC236}">
                  <a16:creationId xmlns:a16="http://schemas.microsoft.com/office/drawing/2014/main" id="{0010E08A-4163-44F1-A2D2-2E8C2AAC5ED7}"/>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7845A4A8-FDDA-46B0-8A06-374A371EFBAC}"/>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c</a:t>
              </a:r>
              <a:endParaRPr kumimoji="1" lang="ja-JP" altLang="en-US" sz="2400" b="1" dirty="0">
                <a:solidFill>
                  <a:schemeClr val="bg1"/>
                </a:solidFill>
                <a:latin typeface="Meiryo" charset="-128"/>
                <a:ea typeface="Meiryo" charset="-128"/>
                <a:cs typeface="Meiryo" charset="-128"/>
              </a:endParaRPr>
            </a:p>
          </p:txBody>
        </p:sp>
      </p:grpSp>
      <p:grpSp>
        <p:nvGrpSpPr>
          <p:cNvPr id="55" name="グループ化 54">
            <a:extLst>
              <a:ext uri="{FF2B5EF4-FFF2-40B4-BE49-F238E27FC236}">
                <a16:creationId xmlns:a16="http://schemas.microsoft.com/office/drawing/2014/main" id="{651EE4C5-32FC-4D0C-B392-B794379F81B1}"/>
              </a:ext>
            </a:extLst>
          </p:cNvPr>
          <p:cNvGrpSpPr/>
          <p:nvPr/>
        </p:nvGrpSpPr>
        <p:grpSpPr>
          <a:xfrm>
            <a:off x="3445649" y="5502691"/>
            <a:ext cx="5577954" cy="830997"/>
            <a:chOff x="3458542" y="5014190"/>
            <a:chExt cx="5577954" cy="830997"/>
          </a:xfrm>
        </p:grpSpPr>
        <p:grpSp>
          <p:nvGrpSpPr>
            <p:cNvPr id="41" name="図形グループ 16">
              <a:extLst>
                <a:ext uri="{FF2B5EF4-FFF2-40B4-BE49-F238E27FC236}">
                  <a16:creationId xmlns:a16="http://schemas.microsoft.com/office/drawing/2014/main" id="{2348F3E8-305F-4406-AF5E-A7D50AA67D0C}"/>
                </a:ext>
              </a:extLst>
            </p:cNvPr>
            <p:cNvGrpSpPr/>
            <p:nvPr/>
          </p:nvGrpSpPr>
          <p:grpSpPr>
            <a:xfrm>
              <a:off x="3458542" y="5079122"/>
              <a:ext cx="360000" cy="461665"/>
              <a:chOff x="1005143" y="2271918"/>
              <a:chExt cx="360000" cy="461665"/>
            </a:xfrm>
          </p:grpSpPr>
          <p:sp>
            <p:nvSpPr>
              <p:cNvPr id="42" name="円/楕円 20">
                <a:extLst>
                  <a:ext uri="{FF2B5EF4-FFF2-40B4-BE49-F238E27FC236}">
                    <a16:creationId xmlns:a16="http://schemas.microsoft.com/office/drawing/2014/main" id="{680F0AC8-B154-4586-8443-C955AAD57D71}"/>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59D7FC0B-A9B8-404D-87E4-7B9FEF2BB596}"/>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c</a:t>
                </a:r>
                <a:endParaRPr kumimoji="1" lang="ja-JP" altLang="en-US" sz="2400" b="1" dirty="0">
                  <a:solidFill>
                    <a:schemeClr val="bg1"/>
                  </a:solidFill>
                  <a:latin typeface="Meiryo" charset="-128"/>
                  <a:ea typeface="Meiryo" charset="-128"/>
                  <a:cs typeface="Meiryo" charset="-128"/>
                </a:endParaRPr>
              </a:p>
            </p:txBody>
          </p:sp>
        </p:grpSp>
        <p:sp>
          <p:nvSpPr>
            <p:cNvPr id="44" name="テキスト ボックス 43">
              <a:extLst>
                <a:ext uri="{FF2B5EF4-FFF2-40B4-BE49-F238E27FC236}">
                  <a16:creationId xmlns:a16="http://schemas.microsoft.com/office/drawing/2014/main" id="{17B3258D-61BD-4102-AD03-D5736A86C85F}"/>
                </a:ext>
              </a:extLst>
            </p:cNvPr>
            <p:cNvSpPr txBox="1"/>
            <p:nvPr/>
          </p:nvSpPr>
          <p:spPr>
            <a:xfrm>
              <a:off x="3803406" y="5014190"/>
              <a:ext cx="5233090" cy="830997"/>
            </a:xfrm>
            <a:prstGeom prst="rect">
              <a:avLst/>
            </a:prstGeom>
            <a:noFill/>
          </p:spPr>
          <p:txBody>
            <a:bodyPr wrap="square" rtlCol="0">
              <a:spAutoFit/>
            </a:bodyPr>
            <a:lstStyle/>
            <a:p>
              <a:r>
                <a:rPr lang="ja-JP" altLang="en-US" sz="1600" b="1" dirty="0">
                  <a:solidFill>
                    <a:srgbClr val="009650"/>
                  </a:solidFill>
                  <a:latin typeface="Meiryo" charset="-128"/>
                  <a:ea typeface="Meiryo" charset="-128"/>
                  <a:cs typeface="Meiryo" charset="-128"/>
                </a:rPr>
                <a:t>「こども」からは保育園の申し込みや児童扶養手当の認定請求など、子育てに関わる手続をさがすことができます。</a:t>
              </a:r>
              <a:endParaRPr lang="en-US" altLang="ja-JP" sz="1600" b="1" dirty="0">
                <a:solidFill>
                  <a:srgbClr val="009650"/>
                </a:solidFill>
                <a:latin typeface="Meiryo" charset="-128"/>
                <a:ea typeface="Meiryo" charset="-128"/>
                <a:cs typeface="Meiryo" charset="-128"/>
              </a:endParaRPr>
            </a:p>
          </p:txBody>
        </p:sp>
      </p:grpSp>
      <p:sp>
        <p:nvSpPr>
          <p:cNvPr id="48" name="正方形/長方形 47">
            <a:extLst>
              <a:ext uri="{FF2B5EF4-FFF2-40B4-BE49-F238E27FC236}">
                <a16:creationId xmlns:a16="http://schemas.microsoft.com/office/drawing/2014/main" id="{5270F9D5-7ED2-4A5D-9234-9B829BACF49D}"/>
              </a:ext>
            </a:extLst>
          </p:cNvPr>
          <p:cNvSpPr/>
          <p:nvPr/>
        </p:nvSpPr>
        <p:spPr>
          <a:xfrm>
            <a:off x="682225" y="2693086"/>
            <a:ext cx="2449616" cy="4616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2" name="グループ化 51">
            <a:extLst>
              <a:ext uri="{FF2B5EF4-FFF2-40B4-BE49-F238E27FC236}">
                <a16:creationId xmlns:a16="http://schemas.microsoft.com/office/drawing/2014/main" id="{8BE79385-9EBE-4164-AE55-B8C0AFB9DE2D}"/>
              </a:ext>
            </a:extLst>
          </p:cNvPr>
          <p:cNvGrpSpPr/>
          <p:nvPr/>
        </p:nvGrpSpPr>
        <p:grpSpPr>
          <a:xfrm>
            <a:off x="3131841" y="2488338"/>
            <a:ext cx="671565" cy="435581"/>
            <a:chOff x="3131841" y="2693086"/>
            <a:chExt cx="671565" cy="230833"/>
          </a:xfrm>
        </p:grpSpPr>
        <p:cxnSp>
          <p:nvCxnSpPr>
            <p:cNvPr id="11" name="直線コネクタ 10">
              <a:extLst>
                <a:ext uri="{FF2B5EF4-FFF2-40B4-BE49-F238E27FC236}">
                  <a16:creationId xmlns:a16="http://schemas.microsoft.com/office/drawing/2014/main" id="{135802F0-0A7D-438A-B85B-85B826AB9228}"/>
                </a:ext>
              </a:extLst>
            </p:cNvPr>
            <p:cNvCxnSpPr>
              <a:cxnSpLocks/>
              <a:stCxn id="48" idx="3"/>
            </p:cNvCxnSpPr>
            <p:nvPr/>
          </p:nvCxnSpPr>
          <p:spPr>
            <a:xfrm>
              <a:off x="3131841" y="2923919"/>
              <a:ext cx="328725"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49" name="直線コネクタ 48">
              <a:extLst>
                <a:ext uri="{FF2B5EF4-FFF2-40B4-BE49-F238E27FC236}">
                  <a16:creationId xmlns:a16="http://schemas.microsoft.com/office/drawing/2014/main" id="{D4A139FD-3DF3-4FD6-978F-199924453630}"/>
                </a:ext>
              </a:extLst>
            </p:cNvPr>
            <p:cNvCxnSpPr/>
            <p:nvPr/>
          </p:nvCxnSpPr>
          <p:spPr>
            <a:xfrm flipV="1">
              <a:off x="3458542" y="2693086"/>
              <a:ext cx="0" cy="230833"/>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51" name="直線矢印コネクタ 50">
              <a:extLst>
                <a:ext uri="{FF2B5EF4-FFF2-40B4-BE49-F238E27FC236}">
                  <a16:creationId xmlns:a16="http://schemas.microsoft.com/office/drawing/2014/main" id="{2AC6D45B-459C-40EF-960E-0D15FBE4213F}"/>
                </a:ext>
              </a:extLst>
            </p:cNvPr>
            <p:cNvCxnSpPr/>
            <p:nvPr/>
          </p:nvCxnSpPr>
          <p:spPr>
            <a:xfrm>
              <a:off x="3460566" y="2693086"/>
              <a:ext cx="342840"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grpSp>
      <p:sp>
        <p:nvSpPr>
          <p:cNvPr id="53" name="テキスト ボックス 52">
            <a:extLst>
              <a:ext uri="{FF2B5EF4-FFF2-40B4-BE49-F238E27FC236}">
                <a16:creationId xmlns:a16="http://schemas.microsoft.com/office/drawing/2014/main" id="{87CE872F-91F2-4B4C-97E5-6ED9581BA208}"/>
              </a:ext>
            </a:extLst>
          </p:cNvPr>
          <p:cNvSpPr txBox="1"/>
          <p:nvPr/>
        </p:nvSpPr>
        <p:spPr>
          <a:xfrm>
            <a:off x="3745935" y="2257465"/>
            <a:ext cx="4983945" cy="584775"/>
          </a:xfrm>
          <a:prstGeom prst="rect">
            <a:avLst/>
          </a:prstGeom>
          <a:noFill/>
        </p:spPr>
        <p:txBody>
          <a:bodyPr wrap="square" rtlCol="0">
            <a:spAutoFit/>
          </a:bodyPr>
          <a:lstStyle/>
          <a:p>
            <a:r>
              <a:rPr lang="ja-JP" altLang="en-US" sz="1600" b="1" dirty="0">
                <a:solidFill>
                  <a:srgbClr val="009650"/>
                </a:solidFill>
                <a:latin typeface="Meiryo" charset="-128"/>
                <a:ea typeface="Meiryo" charset="-128"/>
                <a:cs typeface="Meiryo" charset="-128"/>
              </a:rPr>
              <a:t>探したい行政手続があればそれに関連するキーワードを直接入力することでさがすことができます。</a:t>
            </a:r>
            <a:endParaRPr lang="en-US" altLang="ja-JP" sz="1600" b="1" dirty="0">
              <a:solidFill>
                <a:srgbClr val="009650"/>
              </a:solidFill>
              <a:latin typeface="Meiryo" charset="-128"/>
              <a:ea typeface="Meiryo" charset="-128"/>
              <a:cs typeface="Meiryo" charset="-128"/>
            </a:endParaRPr>
          </a:p>
        </p:txBody>
      </p:sp>
      <p:sp>
        <p:nvSpPr>
          <p:cNvPr id="54" name="正方形/長方形 53">
            <a:extLst>
              <a:ext uri="{FF2B5EF4-FFF2-40B4-BE49-F238E27FC236}">
                <a16:creationId xmlns:a16="http://schemas.microsoft.com/office/drawing/2014/main" id="{F2E72B9F-E6F4-488C-ADD5-18FF420A6AEC}"/>
              </a:ext>
            </a:extLst>
          </p:cNvPr>
          <p:cNvSpPr/>
          <p:nvPr/>
        </p:nvSpPr>
        <p:spPr>
          <a:xfrm>
            <a:off x="682224" y="3241585"/>
            <a:ext cx="2449616" cy="8106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8" name="グループ化 57">
            <a:extLst>
              <a:ext uri="{FF2B5EF4-FFF2-40B4-BE49-F238E27FC236}">
                <a16:creationId xmlns:a16="http://schemas.microsoft.com/office/drawing/2014/main" id="{175DFAE7-CB9F-4F2E-9BF7-53A0B0B81F14}"/>
              </a:ext>
            </a:extLst>
          </p:cNvPr>
          <p:cNvGrpSpPr/>
          <p:nvPr/>
        </p:nvGrpSpPr>
        <p:grpSpPr>
          <a:xfrm>
            <a:off x="3140037" y="3231966"/>
            <a:ext cx="671565" cy="470425"/>
            <a:chOff x="3131841" y="2693086"/>
            <a:chExt cx="671565" cy="230833"/>
          </a:xfrm>
        </p:grpSpPr>
        <p:cxnSp>
          <p:nvCxnSpPr>
            <p:cNvPr id="59" name="直線コネクタ 58">
              <a:extLst>
                <a:ext uri="{FF2B5EF4-FFF2-40B4-BE49-F238E27FC236}">
                  <a16:creationId xmlns:a16="http://schemas.microsoft.com/office/drawing/2014/main" id="{F34DB324-F225-4966-8E2E-1ACF66D25F2F}"/>
                </a:ext>
              </a:extLst>
            </p:cNvPr>
            <p:cNvCxnSpPr>
              <a:cxnSpLocks/>
            </p:cNvCxnSpPr>
            <p:nvPr/>
          </p:nvCxnSpPr>
          <p:spPr>
            <a:xfrm>
              <a:off x="3131841" y="2923919"/>
              <a:ext cx="328725"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60" name="直線コネクタ 59">
              <a:extLst>
                <a:ext uri="{FF2B5EF4-FFF2-40B4-BE49-F238E27FC236}">
                  <a16:creationId xmlns:a16="http://schemas.microsoft.com/office/drawing/2014/main" id="{AF57EB97-1821-4AF9-A5D8-A68099BA6833}"/>
                </a:ext>
              </a:extLst>
            </p:cNvPr>
            <p:cNvCxnSpPr/>
            <p:nvPr/>
          </p:nvCxnSpPr>
          <p:spPr>
            <a:xfrm flipV="1">
              <a:off x="3458542" y="2693086"/>
              <a:ext cx="0" cy="230833"/>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61" name="直線矢印コネクタ 60">
              <a:extLst>
                <a:ext uri="{FF2B5EF4-FFF2-40B4-BE49-F238E27FC236}">
                  <a16:creationId xmlns:a16="http://schemas.microsoft.com/office/drawing/2014/main" id="{B5E5B532-84D0-47CC-BEBE-2E9DA039D6FB}"/>
                </a:ext>
              </a:extLst>
            </p:cNvPr>
            <p:cNvCxnSpPr/>
            <p:nvPr/>
          </p:nvCxnSpPr>
          <p:spPr>
            <a:xfrm>
              <a:off x="3460566" y="2693086"/>
              <a:ext cx="342840"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grpSp>
      <p:sp>
        <p:nvSpPr>
          <p:cNvPr id="62" name="テキスト ボックス 61">
            <a:extLst>
              <a:ext uri="{FF2B5EF4-FFF2-40B4-BE49-F238E27FC236}">
                <a16:creationId xmlns:a16="http://schemas.microsoft.com/office/drawing/2014/main" id="{D01BC5B0-A715-49D1-AD64-63E3BFD3BA1A}"/>
              </a:ext>
            </a:extLst>
          </p:cNvPr>
          <p:cNvSpPr txBox="1"/>
          <p:nvPr/>
        </p:nvSpPr>
        <p:spPr>
          <a:xfrm>
            <a:off x="3742187" y="2958841"/>
            <a:ext cx="5127352" cy="584775"/>
          </a:xfrm>
          <a:prstGeom prst="rect">
            <a:avLst/>
          </a:prstGeom>
          <a:noFill/>
        </p:spPr>
        <p:txBody>
          <a:bodyPr wrap="square" rtlCol="0">
            <a:spAutoFit/>
          </a:bodyPr>
          <a:lstStyle/>
          <a:p>
            <a:r>
              <a:rPr lang="ja-JP" altLang="en-US" sz="1600" b="1" dirty="0">
                <a:solidFill>
                  <a:srgbClr val="009650"/>
                </a:solidFill>
                <a:latin typeface="Meiryo" charset="-128"/>
                <a:ea typeface="Meiryo" charset="-128"/>
                <a:cs typeface="Meiryo" charset="-128"/>
              </a:rPr>
              <a:t>さがす際のキーワードの一例です。気になるキーワードがあればここを押すことでもさがすことができます。</a:t>
            </a:r>
            <a:endParaRPr lang="en-US" altLang="ja-JP" sz="1600" b="1" dirty="0">
              <a:solidFill>
                <a:srgbClr val="009650"/>
              </a:solidFill>
              <a:latin typeface="Meiryo" charset="-128"/>
              <a:ea typeface="Meiryo" charset="-128"/>
              <a:cs typeface="Meiryo" charset="-128"/>
            </a:endParaRPr>
          </a:p>
        </p:txBody>
      </p:sp>
    </p:spTree>
    <p:extLst>
      <p:ext uri="{BB962C8B-B14F-4D97-AF65-F5344CB8AC3E}">
        <p14:creationId xmlns:p14="http://schemas.microsoft.com/office/powerpoint/2010/main" val="3808185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523510" y="1340871"/>
            <a:ext cx="8320500" cy="830997"/>
          </a:xfrm>
          <a:prstGeom prst="rect">
            <a:avLst/>
          </a:prstGeom>
          <a:noFill/>
        </p:spPr>
        <p:txBody>
          <a:bodyPr wrap="square" rtlCol="0">
            <a:spAutoFit/>
          </a:bodyPr>
          <a:lstStyle/>
          <a:p>
            <a:r>
              <a:rPr lang="ja-JP" altLang="en-US" sz="2400" b="1" dirty="0">
                <a:latin typeface="Meiryo" charset="-128"/>
                <a:ea typeface="Meiryo" charset="-128"/>
                <a:cs typeface="Meiryo" charset="-128"/>
              </a:rPr>
              <a:t>アプリホーム画面から、画面右下の「さがす」を押して</a:t>
            </a:r>
          </a:p>
          <a:p>
            <a:r>
              <a:rPr lang="ja-JP" altLang="en-US" sz="2400" b="1" dirty="0">
                <a:latin typeface="Meiryo" charset="-128"/>
                <a:ea typeface="Meiryo" charset="-128"/>
                <a:cs typeface="Meiryo" charset="-128"/>
              </a:rPr>
              <a:t>行政手続の探し方を確認しよう。</a:t>
            </a:r>
          </a:p>
        </p:txBody>
      </p:sp>
      <p:pic>
        <p:nvPicPr>
          <p:cNvPr id="27" name="図 26" descr="スマートフォンを使って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340251" y="522652"/>
            <a:ext cx="389630" cy="663625"/>
          </a:xfrm>
          <a:prstGeom prst="rect">
            <a:avLst/>
          </a:prstGeom>
        </p:spPr>
      </p:pic>
      <p:grpSp>
        <p:nvGrpSpPr>
          <p:cNvPr id="10" name="グループ化 9">
            <a:extLst>
              <a:ext uri="{FF2B5EF4-FFF2-40B4-BE49-F238E27FC236}">
                <a16:creationId xmlns:a16="http://schemas.microsoft.com/office/drawing/2014/main" id="{E2803E70-437B-4D8F-BA0E-BE73CC261F15}"/>
              </a:ext>
            </a:extLst>
          </p:cNvPr>
          <p:cNvGrpSpPr/>
          <p:nvPr/>
        </p:nvGrpSpPr>
        <p:grpSpPr>
          <a:xfrm>
            <a:off x="3453859" y="2178497"/>
            <a:ext cx="5108917" cy="830997"/>
            <a:chOff x="3460566" y="3414432"/>
            <a:chExt cx="5108917" cy="830997"/>
          </a:xfrm>
        </p:grpSpPr>
        <p:sp>
          <p:nvSpPr>
            <p:cNvPr id="40" name="テキスト ボックス 39"/>
            <p:cNvSpPr txBox="1"/>
            <p:nvPr/>
          </p:nvSpPr>
          <p:spPr>
            <a:xfrm>
              <a:off x="3799545" y="3414432"/>
              <a:ext cx="4769938" cy="830997"/>
            </a:xfrm>
            <a:prstGeom prst="rect">
              <a:avLst/>
            </a:prstGeom>
            <a:noFill/>
          </p:spPr>
          <p:txBody>
            <a:bodyPr wrap="square" rtlCol="0">
              <a:spAutoFit/>
            </a:bodyPr>
            <a:lstStyle/>
            <a:p>
              <a:r>
                <a:rPr lang="ja-JP" altLang="en-US" sz="1600" b="1" dirty="0">
                  <a:solidFill>
                    <a:srgbClr val="009650"/>
                  </a:solidFill>
                  <a:latin typeface="Meiryo" charset="-128"/>
                  <a:ea typeface="Meiryo" charset="-128"/>
                  <a:cs typeface="Meiryo" charset="-128"/>
                </a:rPr>
                <a:t>「健康医療」からは妊娠の届出や指定難病医療費の助成など、健康や医療に関わる手続をさがすことができます。</a:t>
              </a:r>
              <a:endParaRPr lang="en-US" altLang="ja-JP" sz="1600" b="1" dirty="0">
                <a:solidFill>
                  <a:srgbClr val="009650"/>
                </a:solidFill>
                <a:latin typeface="Meiryo" charset="-128"/>
                <a:ea typeface="Meiryo" charset="-128"/>
                <a:cs typeface="Meiryo" charset="-128"/>
              </a:endParaRPr>
            </a:p>
          </p:txBody>
        </p:sp>
        <p:grpSp>
          <p:nvGrpSpPr>
            <p:cNvPr id="28" name="図形グループ 16">
              <a:extLst>
                <a:ext uri="{FF2B5EF4-FFF2-40B4-BE49-F238E27FC236}">
                  <a16:creationId xmlns:a16="http://schemas.microsoft.com/office/drawing/2014/main" id="{D3D390F1-FA4E-4828-AB7F-3F6388E59217}"/>
                </a:ext>
              </a:extLst>
            </p:cNvPr>
            <p:cNvGrpSpPr/>
            <p:nvPr/>
          </p:nvGrpSpPr>
          <p:grpSpPr>
            <a:xfrm>
              <a:off x="3460566" y="3423802"/>
              <a:ext cx="360000" cy="461665"/>
              <a:chOff x="1005143" y="2271918"/>
              <a:chExt cx="360000" cy="461665"/>
            </a:xfrm>
          </p:grpSpPr>
          <p:sp>
            <p:nvSpPr>
              <p:cNvPr id="29" name="円/楕円 20">
                <a:extLst>
                  <a:ext uri="{FF2B5EF4-FFF2-40B4-BE49-F238E27FC236}">
                    <a16:creationId xmlns:a16="http://schemas.microsoft.com/office/drawing/2014/main" id="{59B5950D-8CBA-4DD2-B7BB-78BA623B2E7F}"/>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1C84AC9C-A7CA-423E-B378-9F3F13153CAE}"/>
                  </a:ext>
                </a:extLst>
              </p:cNvPr>
              <p:cNvSpPr txBox="1"/>
              <p:nvPr/>
            </p:nvSpPr>
            <p:spPr>
              <a:xfrm>
                <a:off x="1005143"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d</a:t>
                </a:r>
              </a:p>
            </p:txBody>
          </p:sp>
        </p:grpSp>
      </p:grpSp>
      <p:grpSp>
        <p:nvGrpSpPr>
          <p:cNvPr id="12" name="グループ化 11">
            <a:extLst>
              <a:ext uri="{FF2B5EF4-FFF2-40B4-BE49-F238E27FC236}">
                <a16:creationId xmlns:a16="http://schemas.microsoft.com/office/drawing/2014/main" id="{AB98ACCD-0339-4A69-A904-02D3CBDB17B3}"/>
              </a:ext>
            </a:extLst>
          </p:cNvPr>
          <p:cNvGrpSpPr/>
          <p:nvPr/>
        </p:nvGrpSpPr>
        <p:grpSpPr>
          <a:xfrm>
            <a:off x="3453859" y="3144063"/>
            <a:ext cx="5104234" cy="830997"/>
            <a:chOff x="3469110" y="4119448"/>
            <a:chExt cx="5104234" cy="830997"/>
          </a:xfrm>
        </p:grpSpPr>
        <p:grpSp>
          <p:nvGrpSpPr>
            <p:cNvPr id="33" name="図形グループ 16">
              <a:extLst>
                <a:ext uri="{FF2B5EF4-FFF2-40B4-BE49-F238E27FC236}">
                  <a16:creationId xmlns:a16="http://schemas.microsoft.com/office/drawing/2014/main" id="{E9900135-0EFF-4A46-AE4A-C7F8A7125F18}"/>
                </a:ext>
              </a:extLst>
            </p:cNvPr>
            <p:cNvGrpSpPr/>
            <p:nvPr/>
          </p:nvGrpSpPr>
          <p:grpSpPr>
            <a:xfrm>
              <a:off x="3469110" y="4204699"/>
              <a:ext cx="360000" cy="461665"/>
              <a:chOff x="1005143" y="2271918"/>
              <a:chExt cx="360000" cy="461665"/>
            </a:xfrm>
          </p:grpSpPr>
          <p:sp>
            <p:nvSpPr>
              <p:cNvPr id="35" name="円/楕円 20">
                <a:extLst>
                  <a:ext uri="{FF2B5EF4-FFF2-40B4-BE49-F238E27FC236}">
                    <a16:creationId xmlns:a16="http://schemas.microsoft.com/office/drawing/2014/main" id="{12A0A6F1-47D6-4F1A-A584-BD83C24B926E}"/>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3841467F-57FE-44A9-96BE-0C9B1ED35A52}"/>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e</a:t>
                </a:r>
                <a:endParaRPr kumimoji="1" lang="ja-JP" altLang="en-US" sz="2400" b="1" dirty="0">
                  <a:solidFill>
                    <a:schemeClr val="bg1"/>
                  </a:solidFill>
                  <a:latin typeface="Meiryo" charset="-128"/>
                  <a:ea typeface="Meiryo" charset="-128"/>
                  <a:cs typeface="Meiryo" charset="-128"/>
                </a:endParaRPr>
              </a:p>
            </p:txBody>
          </p:sp>
        </p:grpSp>
        <p:sp>
          <p:nvSpPr>
            <p:cNvPr id="39" name="テキスト ボックス 38">
              <a:extLst>
                <a:ext uri="{FF2B5EF4-FFF2-40B4-BE49-F238E27FC236}">
                  <a16:creationId xmlns:a16="http://schemas.microsoft.com/office/drawing/2014/main" id="{219FD178-E100-4B03-BCBE-C907B6740384}"/>
                </a:ext>
              </a:extLst>
            </p:cNvPr>
            <p:cNvSpPr txBox="1"/>
            <p:nvPr/>
          </p:nvSpPr>
          <p:spPr>
            <a:xfrm>
              <a:off x="3803406" y="4119448"/>
              <a:ext cx="4769938" cy="830997"/>
            </a:xfrm>
            <a:prstGeom prst="rect">
              <a:avLst/>
            </a:prstGeom>
            <a:noFill/>
          </p:spPr>
          <p:txBody>
            <a:bodyPr wrap="square" rtlCol="0">
              <a:spAutoFit/>
            </a:bodyPr>
            <a:lstStyle/>
            <a:p>
              <a:r>
                <a:rPr lang="ja-JP" altLang="en-US" sz="1600" b="1" dirty="0">
                  <a:solidFill>
                    <a:srgbClr val="009650"/>
                  </a:solidFill>
                  <a:latin typeface="Meiryo" charset="-128"/>
                  <a:ea typeface="Meiryo" charset="-128"/>
                  <a:cs typeface="Meiryo" charset="-128"/>
                </a:rPr>
                <a:t>「お金」からは公金受取口座の登録や確認、確定申告の事前準備など、お金に関わる手続をさがすことができます。</a:t>
              </a:r>
              <a:endParaRPr lang="en-US" altLang="ja-JP" sz="1600" b="1" dirty="0">
                <a:solidFill>
                  <a:srgbClr val="009650"/>
                </a:solidFill>
                <a:latin typeface="Meiryo" charset="-128"/>
                <a:ea typeface="Meiryo" charset="-128"/>
                <a:cs typeface="Meiryo" charset="-128"/>
              </a:endParaRPr>
            </a:p>
          </p:txBody>
        </p:sp>
      </p:grpSp>
      <p:grpSp>
        <p:nvGrpSpPr>
          <p:cNvPr id="13" name="グループ化 12">
            <a:extLst>
              <a:ext uri="{FF2B5EF4-FFF2-40B4-BE49-F238E27FC236}">
                <a16:creationId xmlns:a16="http://schemas.microsoft.com/office/drawing/2014/main" id="{B283BA51-E74A-48F3-B3DA-096B0CEA1CDD}"/>
              </a:ext>
            </a:extLst>
          </p:cNvPr>
          <p:cNvGrpSpPr/>
          <p:nvPr/>
        </p:nvGrpSpPr>
        <p:grpSpPr>
          <a:xfrm>
            <a:off x="3448724" y="4060311"/>
            <a:ext cx="5125770" cy="830997"/>
            <a:chOff x="3458542" y="4975351"/>
            <a:chExt cx="5125770" cy="830997"/>
          </a:xfrm>
        </p:grpSpPr>
        <p:grpSp>
          <p:nvGrpSpPr>
            <p:cNvPr id="41" name="図形グループ 16">
              <a:extLst>
                <a:ext uri="{FF2B5EF4-FFF2-40B4-BE49-F238E27FC236}">
                  <a16:creationId xmlns:a16="http://schemas.microsoft.com/office/drawing/2014/main" id="{2348F3E8-305F-4406-AF5E-A7D50AA67D0C}"/>
                </a:ext>
              </a:extLst>
            </p:cNvPr>
            <p:cNvGrpSpPr/>
            <p:nvPr/>
          </p:nvGrpSpPr>
          <p:grpSpPr>
            <a:xfrm>
              <a:off x="3458542" y="5079122"/>
              <a:ext cx="360000" cy="461665"/>
              <a:chOff x="1005143" y="2271918"/>
              <a:chExt cx="360000" cy="461665"/>
            </a:xfrm>
          </p:grpSpPr>
          <p:sp>
            <p:nvSpPr>
              <p:cNvPr id="42" name="円/楕円 20">
                <a:extLst>
                  <a:ext uri="{FF2B5EF4-FFF2-40B4-BE49-F238E27FC236}">
                    <a16:creationId xmlns:a16="http://schemas.microsoft.com/office/drawing/2014/main" id="{680F0AC8-B154-4586-8443-C955AAD57D71}"/>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59D7FC0B-A9B8-404D-87E4-7B9FEF2BB596}"/>
                  </a:ext>
                </a:extLst>
              </p:cNvPr>
              <p:cNvSpPr txBox="1"/>
              <p:nvPr/>
            </p:nvSpPr>
            <p:spPr>
              <a:xfrm>
                <a:off x="1005143"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f</a:t>
                </a:r>
                <a:endParaRPr kumimoji="1" lang="ja-JP" altLang="en-US" sz="2400" b="1" dirty="0">
                  <a:solidFill>
                    <a:schemeClr val="bg1"/>
                  </a:solidFill>
                  <a:latin typeface="Meiryo" charset="-128"/>
                  <a:ea typeface="Meiryo" charset="-128"/>
                  <a:cs typeface="Meiryo" charset="-128"/>
                </a:endParaRPr>
              </a:p>
            </p:txBody>
          </p:sp>
        </p:grpSp>
        <p:sp>
          <p:nvSpPr>
            <p:cNvPr id="44" name="テキスト ボックス 43">
              <a:extLst>
                <a:ext uri="{FF2B5EF4-FFF2-40B4-BE49-F238E27FC236}">
                  <a16:creationId xmlns:a16="http://schemas.microsoft.com/office/drawing/2014/main" id="{17B3258D-61BD-4102-AD03-D5736A86C85F}"/>
                </a:ext>
              </a:extLst>
            </p:cNvPr>
            <p:cNvSpPr txBox="1"/>
            <p:nvPr/>
          </p:nvSpPr>
          <p:spPr>
            <a:xfrm>
              <a:off x="3814374" y="4975351"/>
              <a:ext cx="4769938" cy="830997"/>
            </a:xfrm>
            <a:prstGeom prst="rect">
              <a:avLst/>
            </a:prstGeom>
            <a:noFill/>
          </p:spPr>
          <p:txBody>
            <a:bodyPr wrap="square" rtlCol="0">
              <a:spAutoFit/>
            </a:bodyPr>
            <a:lstStyle/>
            <a:p>
              <a:r>
                <a:rPr lang="ja-JP" altLang="en-US" sz="1600" b="1" dirty="0">
                  <a:solidFill>
                    <a:srgbClr val="009650"/>
                  </a:solidFill>
                  <a:latin typeface="Meiryo" charset="-128"/>
                  <a:ea typeface="Meiryo" charset="-128"/>
                  <a:cs typeface="Meiryo" charset="-128"/>
                </a:rPr>
                <a:t>「出入国」からはパスポートの申請や更新など国外への渡航の際などに役に立つ手続をさがすことができます。</a:t>
              </a:r>
              <a:endParaRPr lang="en-US" altLang="ja-JP" sz="1600" b="1" dirty="0">
                <a:solidFill>
                  <a:srgbClr val="009650"/>
                </a:solidFill>
                <a:latin typeface="Meiryo" charset="-128"/>
                <a:ea typeface="Meiryo" charset="-128"/>
                <a:cs typeface="Meiryo" charset="-128"/>
              </a:endParaRPr>
            </a:p>
          </p:txBody>
        </p:sp>
      </p:grpSp>
      <p:sp>
        <p:nvSpPr>
          <p:cNvPr id="45" name="タイトル 1">
            <a:extLst>
              <a:ext uri="{FF2B5EF4-FFF2-40B4-BE49-F238E27FC236}">
                <a16:creationId xmlns:a16="http://schemas.microsoft.com/office/drawing/2014/main" id="{A7C328BD-FAE7-4629-8A69-4F1E2AEBF2BA}"/>
              </a:ext>
            </a:extLst>
          </p:cNvPr>
          <p:cNvSpPr txBox="1">
            <a:spLocks/>
          </p:cNvSpPr>
          <p:nvPr/>
        </p:nvSpPr>
        <p:spPr>
          <a:xfrm>
            <a:off x="1329998" y="530890"/>
            <a:ext cx="720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sz="2800" dirty="0"/>
              <a:t>「さがす」の画面構成を知ろう</a:t>
            </a:r>
          </a:p>
        </p:txBody>
      </p:sp>
      <p:sp>
        <p:nvSpPr>
          <p:cNvPr id="6" name="Title 1">
            <a:extLst>
              <a:ext uri="{FF2B5EF4-FFF2-40B4-BE49-F238E27FC236}">
                <a16:creationId xmlns:a16="http://schemas.microsoft.com/office/drawing/2014/main" id="{CB05F7CF-494B-C594-12E2-2A17F5DF3564}"/>
              </a:ext>
            </a:extLst>
          </p:cNvPr>
          <p:cNvSpPr txBox="1">
            <a:spLocks/>
          </p:cNvSpPr>
          <p:nvPr/>
        </p:nvSpPr>
        <p:spPr>
          <a:xfrm>
            <a:off x="404000" y="609334"/>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4-B</a:t>
            </a:r>
            <a:endParaRPr lang="en-US" sz="3600" dirty="0"/>
          </a:p>
        </p:txBody>
      </p:sp>
      <p:grpSp>
        <p:nvGrpSpPr>
          <p:cNvPr id="46" name="グループ化 45">
            <a:extLst>
              <a:ext uri="{FF2B5EF4-FFF2-40B4-BE49-F238E27FC236}">
                <a16:creationId xmlns:a16="http://schemas.microsoft.com/office/drawing/2014/main" id="{A67BB370-EEF4-49A5-82BA-C7763C50FB01}"/>
              </a:ext>
            </a:extLst>
          </p:cNvPr>
          <p:cNvGrpSpPr/>
          <p:nvPr/>
        </p:nvGrpSpPr>
        <p:grpSpPr>
          <a:xfrm>
            <a:off x="510127" y="2171868"/>
            <a:ext cx="2740491" cy="4015121"/>
            <a:chOff x="510127" y="2171868"/>
            <a:chExt cx="2740491" cy="4015121"/>
          </a:xfrm>
        </p:grpSpPr>
        <p:grpSp>
          <p:nvGrpSpPr>
            <p:cNvPr id="47" name="グループ化 46">
              <a:extLst>
                <a:ext uri="{FF2B5EF4-FFF2-40B4-BE49-F238E27FC236}">
                  <a16:creationId xmlns:a16="http://schemas.microsoft.com/office/drawing/2014/main" id="{74D615DF-D90A-42F3-B2E0-8E9638D3460C}"/>
                </a:ext>
              </a:extLst>
            </p:cNvPr>
            <p:cNvGrpSpPr/>
            <p:nvPr/>
          </p:nvGrpSpPr>
          <p:grpSpPr>
            <a:xfrm>
              <a:off x="510127" y="2171868"/>
              <a:ext cx="2740491" cy="4015121"/>
              <a:chOff x="510127" y="2171868"/>
              <a:chExt cx="2740491" cy="4015121"/>
            </a:xfrm>
          </p:grpSpPr>
          <p:pic>
            <p:nvPicPr>
              <p:cNvPr id="60" name="図 59">
                <a:extLst>
                  <a:ext uri="{FF2B5EF4-FFF2-40B4-BE49-F238E27FC236}">
                    <a16:creationId xmlns:a16="http://schemas.microsoft.com/office/drawing/2014/main" id="{AC97665D-4BBF-44C9-8900-82BBFD4D5BEF}"/>
                  </a:ext>
                </a:extLst>
              </p:cNvPr>
              <p:cNvPicPr>
                <a:picLocks noChangeAspect="1"/>
              </p:cNvPicPr>
              <p:nvPr/>
            </p:nvPicPr>
            <p:blipFill rotWithShape="1">
              <a:blip r:embed="rId4"/>
              <a:srcRect t="12434"/>
              <a:stretch/>
            </p:blipFill>
            <p:spPr>
              <a:xfrm>
                <a:off x="546508" y="2221760"/>
                <a:ext cx="2704110" cy="3965229"/>
              </a:xfrm>
              <a:prstGeom prst="rect">
                <a:avLst/>
              </a:prstGeom>
            </p:spPr>
          </p:pic>
          <p:sp>
            <p:nvSpPr>
              <p:cNvPr id="61" name="正方形/長方形 60">
                <a:extLst>
                  <a:ext uri="{FF2B5EF4-FFF2-40B4-BE49-F238E27FC236}">
                    <a16:creationId xmlns:a16="http://schemas.microsoft.com/office/drawing/2014/main" id="{0237943F-9D0D-411A-80A5-201755FE48C8}"/>
                  </a:ext>
                </a:extLst>
              </p:cNvPr>
              <p:cNvSpPr/>
              <p:nvPr/>
            </p:nvSpPr>
            <p:spPr>
              <a:xfrm>
                <a:off x="510127" y="2171868"/>
                <a:ext cx="2704110" cy="39595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8" name="正方形/長方形 47">
              <a:extLst>
                <a:ext uri="{FF2B5EF4-FFF2-40B4-BE49-F238E27FC236}">
                  <a16:creationId xmlns:a16="http://schemas.microsoft.com/office/drawing/2014/main" id="{8195A9C9-E945-4C95-91A2-BBB31617B214}"/>
                </a:ext>
              </a:extLst>
            </p:cNvPr>
            <p:cNvSpPr/>
            <p:nvPr/>
          </p:nvSpPr>
          <p:spPr>
            <a:xfrm>
              <a:off x="682225" y="5137400"/>
              <a:ext cx="696495" cy="5256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9" name="図形グループ 16">
              <a:extLst>
                <a:ext uri="{FF2B5EF4-FFF2-40B4-BE49-F238E27FC236}">
                  <a16:creationId xmlns:a16="http://schemas.microsoft.com/office/drawing/2014/main" id="{0361A22E-F4BA-4EE4-BD76-90FC582E744C}"/>
                </a:ext>
              </a:extLst>
            </p:cNvPr>
            <p:cNvGrpSpPr/>
            <p:nvPr/>
          </p:nvGrpSpPr>
          <p:grpSpPr>
            <a:xfrm>
              <a:off x="856911" y="4854351"/>
              <a:ext cx="360000" cy="461665"/>
              <a:chOff x="1005143" y="2271918"/>
              <a:chExt cx="360000" cy="461665"/>
            </a:xfrm>
          </p:grpSpPr>
          <p:sp>
            <p:nvSpPr>
              <p:cNvPr id="58" name="円/楕円 20">
                <a:extLst>
                  <a:ext uri="{FF2B5EF4-FFF2-40B4-BE49-F238E27FC236}">
                    <a16:creationId xmlns:a16="http://schemas.microsoft.com/office/drawing/2014/main" id="{046A4848-87F7-4F04-A522-5E82F21704DB}"/>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a:extLst>
                  <a:ext uri="{FF2B5EF4-FFF2-40B4-BE49-F238E27FC236}">
                    <a16:creationId xmlns:a16="http://schemas.microsoft.com/office/drawing/2014/main" id="{9A94EBE9-BF41-405A-9D2F-83A25DD57556}"/>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d</a:t>
                </a:r>
                <a:endParaRPr kumimoji="1" lang="ja-JP" altLang="en-US" sz="2400" b="1" dirty="0">
                  <a:solidFill>
                    <a:schemeClr val="bg1"/>
                  </a:solidFill>
                  <a:latin typeface="Meiryo" charset="-128"/>
                  <a:ea typeface="Meiryo" charset="-128"/>
                  <a:cs typeface="Meiryo" charset="-128"/>
                </a:endParaRPr>
              </a:p>
            </p:txBody>
          </p:sp>
        </p:grpSp>
        <p:sp>
          <p:nvSpPr>
            <p:cNvPr id="50" name="正方形/長方形 49">
              <a:extLst>
                <a:ext uri="{FF2B5EF4-FFF2-40B4-BE49-F238E27FC236}">
                  <a16:creationId xmlns:a16="http://schemas.microsoft.com/office/drawing/2014/main" id="{8F665882-A11F-423A-A4F8-CDCD8BD236E2}"/>
                </a:ext>
              </a:extLst>
            </p:cNvPr>
            <p:cNvSpPr/>
            <p:nvPr/>
          </p:nvSpPr>
          <p:spPr>
            <a:xfrm>
              <a:off x="1528065" y="5137400"/>
              <a:ext cx="721423" cy="5238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570BAA88-14B5-4063-A2DD-0EB007F1FE2F}"/>
                </a:ext>
              </a:extLst>
            </p:cNvPr>
            <p:cNvSpPr/>
            <p:nvPr/>
          </p:nvSpPr>
          <p:spPr>
            <a:xfrm>
              <a:off x="2379135" y="5137400"/>
              <a:ext cx="721424" cy="5238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2" name="図形グループ 16">
              <a:extLst>
                <a:ext uri="{FF2B5EF4-FFF2-40B4-BE49-F238E27FC236}">
                  <a16:creationId xmlns:a16="http://schemas.microsoft.com/office/drawing/2014/main" id="{14DBB006-32DF-4CF0-9774-A3BDBDA8BDC8}"/>
                </a:ext>
              </a:extLst>
            </p:cNvPr>
            <p:cNvGrpSpPr/>
            <p:nvPr/>
          </p:nvGrpSpPr>
          <p:grpSpPr>
            <a:xfrm>
              <a:off x="1708776" y="4854351"/>
              <a:ext cx="360000" cy="461665"/>
              <a:chOff x="1005143" y="2271918"/>
              <a:chExt cx="360000" cy="461665"/>
            </a:xfrm>
          </p:grpSpPr>
          <p:sp>
            <p:nvSpPr>
              <p:cNvPr id="56" name="円/楕円 20">
                <a:extLst>
                  <a:ext uri="{FF2B5EF4-FFF2-40B4-BE49-F238E27FC236}">
                    <a16:creationId xmlns:a16="http://schemas.microsoft.com/office/drawing/2014/main" id="{6E591E57-D13E-4E99-8814-274566D3761A}"/>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a:extLst>
                  <a:ext uri="{FF2B5EF4-FFF2-40B4-BE49-F238E27FC236}">
                    <a16:creationId xmlns:a16="http://schemas.microsoft.com/office/drawing/2014/main" id="{04ED499D-BF68-4ED0-8B8B-D9A392C4A7CE}"/>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e</a:t>
                </a:r>
                <a:endParaRPr kumimoji="1" lang="ja-JP" altLang="en-US" sz="2400" b="1" dirty="0">
                  <a:solidFill>
                    <a:schemeClr val="bg1"/>
                  </a:solidFill>
                  <a:latin typeface="Meiryo" charset="-128"/>
                  <a:ea typeface="Meiryo" charset="-128"/>
                  <a:cs typeface="Meiryo" charset="-128"/>
                </a:endParaRPr>
              </a:p>
            </p:txBody>
          </p:sp>
        </p:grpSp>
        <p:grpSp>
          <p:nvGrpSpPr>
            <p:cNvPr id="53" name="図形グループ 16">
              <a:extLst>
                <a:ext uri="{FF2B5EF4-FFF2-40B4-BE49-F238E27FC236}">
                  <a16:creationId xmlns:a16="http://schemas.microsoft.com/office/drawing/2014/main" id="{6E46E9AB-DA27-4AA5-871F-C0005C60340B}"/>
                </a:ext>
              </a:extLst>
            </p:cNvPr>
            <p:cNvGrpSpPr/>
            <p:nvPr/>
          </p:nvGrpSpPr>
          <p:grpSpPr>
            <a:xfrm>
              <a:off x="2578750" y="4854351"/>
              <a:ext cx="360000" cy="461665"/>
              <a:chOff x="1005143" y="2271918"/>
              <a:chExt cx="360000" cy="461665"/>
            </a:xfrm>
          </p:grpSpPr>
          <p:sp>
            <p:nvSpPr>
              <p:cNvPr id="54" name="円/楕円 20">
                <a:extLst>
                  <a:ext uri="{FF2B5EF4-FFF2-40B4-BE49-F238E27FC236}">
                    <a16:creationId xmlns:a16="http://schemas.microsoft.com/office/drawing/2014/main" id="{E82DF90E-231B-4EB7-A0FA-1C1EFD1556FA}"/>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a:extLst>
                  <a:ext uri="{FF2B5EF4-FFF2-40B4-BE49-F238E27FC236}">
                    <a16:creationId xmlns:a16="http://schemas.microsoft.com/office/drawing/2014/main" id="{02DF07C7-31AE-4F73-8513-7F92E24E3456}"/>
                  </a:ext>
                </a:extLst>
              </p:cNvPr>
              <p:cNvSpPr txBox="1"/>
              <p:nvPr/>
            </p:nvSpPr>
            <p:spPr>
              <a:xfrm>
                <a:off x="1005143"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f</a:t>
                </a:r>
                <a:endParaRPr kumimoji="1" lang="ja-JP" altLang="en-US" sz="2400" b="1" dirty="0">
                  <a:solidFill>
                    <a:schemeClr val="bg1"/>
                  </a:solidFill>
                  <a:latin typeface="Meiryo" charset="-128"/>
                  <a:ea typeface="Meiryo" charset="-128"/>
                  <a:cs typeface="Meiryo" charset="-128"/>
                </a:endParaRPr>
              </a:p>
            </p:txBody>
          </p:sp>
        </p:grpSp>
      </p:grpSp>
      <p:sp>
        <p:nvSpPr>
          <p:cNvPr id="4" name="フローチャート: 代替処理 3">
            <a:extLst>
              <a:ext uri="{FF2B5EF4-FFF2-40B4-BE49-F238E27FC236}">
                <a16:creationId xmlns:a16="http://schemas.microsoft.com/office/drawing/2014/main" id="{3B074920-57DD-462B-8CFA-99D9ECA20065}"/>
              </a:ext>
            </a:extLst>
          </p:cNvPr>
          <p:cNvSpPr/>
          <p:nvPr/>
        </p:nvSpPr>
        <p:spPr>
          <a:xfrm>
            <a:off x="3448724" y="4984494"/>
            <a:ext cx="5185149" cy="1049589"/>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ここで紹介している手続は一例です。</a:t>
            </a:r>
            <a:endParaRPr kumimoji="1" lang="en-US" altLang="ja-JP" sz="1600" dirty="0">
              <a:solidFill>
                <a:schemeClr val="tx1"/>
              </a:solidFill>
            </a:endParaRPr>
          </a:p>
          <a:p>
            <a:pPr algn="ctr"/>
            <a:r>
              <a:rPr kumimoji="1" lang="ja-JP" altLang="en-US" sz="1600" dirty="0">
                <a:solidFill>
                  <a:schemeClr val="tx1"/>
                </a:solidFill>
              </a:rPr>
              <a:t>また、お住まいの自治体によっては</a:t>
            </a:r>
            <a:endParaRPr kumimoji="1" lang="en-US" altLang="ja-JP" sz="1600" dirty="0">
              <a:solidFill>
                <a:schemeClr val="tx1"/>
              </a:solidFill>
            </a:endParaRPr>
          </a:p>
          <a:p>
            <a:pPr algn="ctr"/>
            <a:r>
              <a:rPr kumimoji="1" lang="ja-JP" altLang="en-US" sz="1600" dirty="0">
                <a:solidFill>
                  <a:schemeClr val="tx1"/>
                </a:solidFill>
              </a:rPr>
              <a:t>「対象の手続きはありません」と表示される場合も</a:t>
            </a:r>
            <a:endParaRPr kumimoji="1" lang="en-US" altLang="ja-JP" sz="1600" dirty="0">
              <a:solidFill>
                <a:schemeClr val="tx1"/>
              </a:solidFill>
            </a:endParaRPr>
          </a:p>
          <a:p>
            <a:pPr algn="ctr"/>
            <a:r>
              <a:rPr kumimoji="1" lang="ja-JP" altLang="en-US" sz="1600" dirty="0">
                <a:solidFill>
                  <a:schemeClr val="tx1"/>
                </a:solidFill>
              </a:rPr>
              <a:t>ありますので、ご了承ください。</a:t>
            </a:r>
            <a:endParaRPr kumimoji="1" lang="en-US" altLang="ja-JP" sz="1600" dirty="0">
              <a:solidFill>
                <a:schemeClr val="tx1"/>
              </a:solidFill>
            </a:endParaRPr>
          </a:p>
        </p:txBody>
      </p:sp>
    </p:spTree>
    <p:extLst>
      <p:ext uri="{BB962C8B-B14F-4D97-AF65-F5344CB8AC3E}">
        <p14:creationId xmlns:p14="http://schemas.microsoft.com/office/powerpoint/2010/main" val="1915153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0EA6E699-B91B-4F63-8681-F6A2100382A3}"/>
              </a:ext>
            </a:extLst>
          </p:cNvPr>
          <p:cNvPicPr>
            <a:picLocks noChangeAspect="1"/>
          </p:cNvPicPr>
          <p:nvPr/>
        </p:nvPicPr>
        <p:blipFill rotWithShape="1">
          <a:blip r:embed="rId3"/>
          <a:srcRect l="807" t="22287" r="-1"/>
          <a:stretch/>
        </p:blipFill>
        <p:spPr>
          <a:xfrm>
            <a:off x="521487" y="2218956"/>
            <a:ext cx="2685964" cy="3967289"/>
          </a:xfrm>
          <a:prstGeom prst="rect">
            <a:avLst/>
          </a:prstGeom>
        </p:spPr>
      </p:pic>
      <p:sp>
        <p:nvSpPr>
          <p:cNvPr id="4" name="Title 1"/>
          <p:cNvSpPr txBox="1">
            <a:spLocks/>
          </p:cNvSpPr>
          <p:nvPr/>
        </p:nvSpPr>
        <p:spPr>
          <a:xfrm>
            <a:off x="409496" y="614234"/>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4-B</a:t>
            </a:r>
            <a:endParaRPr lang="en-US" sz="3600" dirty="0"/>
          </a:p>
        </p:txBody>
      </p:sp>
      <p:sp>
        <p:nvSpPr>
          <p:cNvPr id="5" name="テキスト ボックス 4"/>
          <p:cNvSpPr txBox="1"/>
          <p:nvPr/>
        </p:nvSpPr>
        <p:spPr>
          <a:xfrm>
            <a:off x="319605" y="1340871"/>
            <a:ext cx="8320500" cy="830997"/>
          </a:xfrm>
          <a:prstGeom prst="rect">
            <a:avLst/>
          </a:prstGeom>
          <a:noFill/>
        </p:spPr>
        <p:txBody>
          <a:bodyPr wrap="square" rtlCol="0">
            <a:spAutoFit/>
          </a:bodyPr>
          <a:lstStyle/>
          <a:p>
            <a:r>
              <a:rPr lang="ja-JP" altLang="en-US" sz="2400" b="1" dirty="0">
                <a:latin typeface="Meiryo" charset="-128"/>
                <a:ea typeface="Meiryo" charset="-128"/>
                <a:cs typeface="Meiryo" charset="-128"/>
              </a:rPr>
              <a:t>　「さがす」画面を下から上に動かして、</a:t>
            </a:r>
            <a:endParaRPr lang="en-US" altLang="ja-JP" sz="2400" b="1" dirty="0">
              <a:latin typeface="Meiryo" charset="-128"/>
              <a:ea typeface="Meiryo" charset="-128"/>
              <a:cs typeface="Meiryo" charset="-128"/>
            </a:endParaRPr>
          </a:p>
          <a:p>
            <a:r>
              <a:rPr lang="ja-JP" altLang="en-US" sz="2400" b="1" dirty="0">
                <a:latin typeface="Meiryo" charset="-128"/>
                <a:ea typeface="Meiryo" charset="-128"/>
                <a:cs typeface="Meiryo" charset="-128"/>
              </a:rPr>
              <a:t>　カテゴリからのサービスの検索も確認しよう。</a:t>
            </a:r>
          </a:p>
        </p:txBody>
      </p:sp>
      <p:pic>
        <p:nvPicPr>
          <p:cNvPr id="27" name="図 26" descr="スマートフォンを使っているマイナちゃんのイラスト"/>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340251" y="522652"/>
            <a:ext cx="389630" cy="663625"/>
          </a:xfrm>
          <a:prstGeom prst="rect">
            <a:avLst/>
          </a:prstGeom>
        </p:spPr>
      </p:pic>
      <p:sp>
        <p:nvSpPr>
          <p:cNvPr id="7" name="正方形/長方形 6">
            <a:extLst>
              <a:ext uri="{FF2B5EF4-FFF2-40B4-BE49-F238E27FC236}">
                <a16:creationId xmlns:a16="http://schemas.microsoft.com/office/drawing/2014/main" id="{ABDE7E79-D864-45DB-8406-8B7B9C1F3B70}"/>
              </a:ext>
            </a:extLst>
          </p:cNvPr>
          <p:cNvSpPr/>
          <p:nvPr/>
        </p:nvSpPr>
        <p:spPr>
          <a:xfrm>
            <a:off x="510127" y="2171868"/>
            <a:ext cx="2704110" cy="39595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8" name="正方形/長方形 47">
            <a:extLst>
              <a:ext uri="{FF2B5EF4-FFF2-40B4-BE49-F238E27FC236}">
                <a16:creationId xmlns:a16="http://schemas.microsoft.com/office/drawing/2014/main" id="{5270F9D5-7ED2-4A5D-9234-9B829BACF49D}"/>
              </a:ext>
            </a:extLst>
          </p:cNvPr>
          <p:cNvSpPr/>
          <p:nvPr/>
        </p:nvSpPr>
        <p:spPr>
          <a:xfrm>
            <a:off x="608934" y="3024072"/>
            <a:ext cx="2449616" cy="25167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87CE872F-91F2-4B4C-97E5-6ED9581BA208}"/>
              </a:ext>
            </a:extLst>
          </p:cNvPr>
          <p:cNvSpPr txBox="1"/>
          <p:nvPr/>
        </p:nvSpPr>
        <p:spPr>
          <a:xfrm>
            <a:off x="3644154" y="2171868"/>
            <a:ext cx="5221148" cy="861774"/>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例えば荒川区に設定すると以下の６つの</a:t>
            </a:r>
          </a:p>
          <a:p>
            <a:r>
              <a:rPr lang="ja-JP" altLang="en-US" b="1" dirty="0">
                <a:solidFill>
                  <a:srgbClr val="009650"/>
                </a:solidFill>
                <a:latin typeface="Meiryo" charset="-128"/>
                <a:ea typeface="Meiryo" charset="-128"/>
                <a:cs typeface="Meiryo" charset="-128"/>
              </a:rPr>
              <a:t>カテゴリーからもサービスを検索できます。</a:t>
            </a:r>
          </a:p>
          <a:p>
            <a:r>
              <a:rPr lang="en-US" altLang="ja-JP" sz="1400" b="1" dirty="0">
                <a:solidFill>
                  <a:srgbClr val="009650"/>
                </a:solidFill>
                <a:latin typeface="Meiryo" charset="-128"/>
                <a:ea typeface="Meiryo" charset="-128"/>
                <a:cs typeface="Meiryo" charset="-128"/>
              </a:rPr>
              <a:t>※</a:t>
            </a:r>
            <a:r>
              <a:rPr lang="ja-JP" altLang="en-US" sz="1400" b="1" dirty="0">
                <a:solidFill>
                  <a:srgbClr val="009650"/>
                </a:solidFill>
                <a:latin typeface="Meiryo" charset="-128"/>
                <a:ea typeface="Meiryo" charset="-128"/>
                <a:cs typeface="Meiryo" charset="-128"/>
              </a:rPr>
              <a:t>表示される手続きが設定する自治体によって異なります。</a:t>
            </a:r>
          </a:p>
        </p:txBody>
      </p:sp>
      <p:sp>
        <p:nvSpPr>
          <p:cNvPr id="45" name="上矢印 54">
            <a:extLst>
              <a:ext uri="{FF2B5EF4-FFF2-40B4-BE49-F238E27FC236}">
                <a16:creationId xmlns:a16="http://schemas.microsoft.com/office/drawing/2014/main" id="{968BA243-5F9D-4604-9A7D-707B4B60B236}"/>
              </a:ext>
            </a:extLst>
          </p:cNvPr>
          <p:cNvSpPr>
            <a:spLocks noChangeAspect="1"/>
          </p:cNvSpPr>
          <p:nvPr/>
        </p:nvSpPr>
        <p:spPr>
          <a:xfrm>
            <a:off x="1517791" y="2029490"/>
            <a:ext cx="631902" cy="807945"/>
          </a:xfrm>
          <a:prstGeom prst="up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pic>
        <p:nvPicPr>
          <p:cNvPr id="46" name="図 45">
            <a:extLst>
              <a:ext uri="{FF2B5EF4-FFF2-40B4-BE49-F238E27FC236}">
                <a16:creationId xmlns:a16="http://schemas.microsoft.com/office/drawing/2014/main" id="{F29AE531-EE4D-47D1-B5FF-55FC5B81EEC4}"/>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935697" y="2274726"/>
            <a:ext cx="473301" cy="540000"/>
          </a:xfrm>
          <a:prstGeom prst="rect">
            <a:avLst/>
          </a:prstGeom>
        </p:spPr>
      </p:pic>
      <p:grpSp>
        <p:nvGrpSpPr>
          <p:cNvPr id="34" name="グループ化 33">
            <a:extLst>
              <a:ext uri="{FF2B5EF4-FFF2-40B4-BE49-F238E27FC236}">
                <a16:creationId xmlns:a16="http://schemas.microsoft.com/office/drawing/2014/main" id="{99549B20-0BA1-4286-A076-21A908E2E688}"/>
              </a:ext>
            </a:extLst>
          </p:cNvPr>
          <p:cNvGrpSpPr/>
          <p:nvPr/>
        </p:nvGrpSpPr>
        <p:grpSpPr>
          <a:xfrm>
            <a:off x="2805612" y="2451061"/>
            <a:ext cx="817250" cy="573011"/>
            <a:chOff x="2805612" y="2451061"/>
            <a:chExt cx="817250" cy="573011"/>
          </a:xfrm>
        </p:grpSpPr>
        <p:cxnSp>
          <p:nvCxnSpPr>
            <p:cNvPr id="15" name="直線コネクタ 14">
              <a:extLst>
                <a:ext uri="{FF2B5EF4-FFF2-40B4-BE49-F238E27FC236}">
                  <a16:creationId xmlns:a16="http://schemas.microsoft.com/office/drawing/2014/main" id="{55C23051-692C-484B-948E-B38263B234AB}"/>
                </a:ext>
              </a:extLst>
            </p:cNvPr>
            <p:cNvCxnSpPr/>
            <p:nvPr/>
          </p:nvCxnSpPr>
          <p:spPr>
            <a:xfrm flipV="1">
              <a:off x="2826904" y="2451061"/>
              <a:ext cx="0" cy="573011"/>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32" name="直線矢印コネクタ 31">
              <a:extLst>
                <a:ext uri="{FF2B5EF4-FFF2-40B4-BE49-F238E27FC236}">
                  <a16:creationId xmlns:a16="http://schemas.microsoft.com/office/drawing/2014/main" id="{BDFC47D7-8097-4838-B6E1-6C245FBE71AA}"/>
                </a:ext>
              </a:extLst>
            </p:cNvPr>
            <p:cNvCxnSpPr/>
            <p:nvPr/>
          </p:nvCxnSpPr>
          <p:spPr>
            <a:xfrm>
              <a:off x="2805612" y="2451061"/>
              <a:ext cx="817250"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grpSp>
      <p:sp>
        <p:nvSpPr>
          <p:cNvPr id="50" name="テキスト ボックス 49">
            <a:extLst>
              <a:ext uri="{FF2B5EF4-FFF2-40B4-BE49-F238E27FC236}">
                <a16:creationId xmlns:a16="http://schemas.microsoft.com/office/drawing/2014/main" id="{7B17AD72-310D-445E-90C2-78185145BC49}"/>
              </a:ext>
            </a:extLst>
          </p:cNvPr>
          <p:cNvSpPr txBox="1"/>
          <p:nvPr/>
        </p:nvSpPr>
        <p:spPr>
          <a:xfrm>
            <a:off x="3644203" y="3267268"/>
            <a:ext cx="5011011" cy="2139047"/>
          </a:xfrm>
          <a:prstGeom prst="rect">
            <a:avLst/>
          </a:prstGeom>
          <a:noFill/>
        </p:spPr>
        <p:txBody>
          <a:bodyPr wrap="square" rtlCol="0">
            <a:spAutoFit/>
          </a:bodyPr>
          <a:lstStyle/>
          <a:p>
            <a:pPr>
              <a:spcBef>
                <a:spcPts val="600"/>
              </a:spcBef>
            </a:pPr>
            <a:r>
              <a:rPr lang="ja-JP" altLang="en-US" b="1" dirty="0">
                <a:solidFill>
                  <a:srgbClr val="009650"/>
                </a:solidFill>
                <a:latin typeface="Meiryo" charset="-128"/>
                <a:ea typeface="Meiryo" charset="-128"/>
                <a:cs typeface="Meiryo" charset="-128"/>
              </a:rPr>
              <a:t>○妊娠・出産（妊娠の届出、児童手当など）</a:t>
            </a:r>
            <a:endParaRPr lang="en-US" altLang="ja-JP" b="1" dirty="0">
              <a:solidFill>
                <a:srgbClr val="009650"/>
              </a:solidFill>
              <a:latin typeface="Meiryo" charset="-128"/>
              <a:ea typeface="Meiryo" charset="-128"/>
              <a:cs typeface="Meiryo" charset="-128"/>
            </a:endParaRPr>
          </a:p>
          <a:p>
            <a:pPr>
              <a:spcBef>
                <a:spcPts val="600"/>
              </a:spcBef>
            </a:pPr>
            <a:r>
              <a:rPr lang="ja-JP" altLang="en-US" b="1" dirty="0">
                <a:solidFill>
                  <a:srgbClr val="009650"/>
                </a:solidFill>
                <a:latin typeface="Meiryo" charset="-128"/>
                <a:ea typeface="Meiryo" charset="-128"/>
                <a:cs typeface="Meiryo" charset="-128"/>
              </a:rPr>
              <a:t>○子育て（児童手当、保育園の申し込みなど）</a:t>
            </a:r>
            <a:endParaRPr lang="en-US" altLang="ja-JP" b="1" dirty="0">
              <a:solidFill>
                <a:srgbClr val="009650"/>
              </a:solidFill>
              <a:latin typeface="Meiryo" charset="-128"/>
              <a:ea typeface="Meiryo" charset="-128"/>
              <a:cs typeface="Meiryo" charset="-128"/>
            </a:endParaRPr>
          </a:p>
          <a:p>
            <a:pPr>
              <a:spcBef>
                <a:spcPts val="600"/>
              </a:spcBef>
            </a:pPr>
            <a:r>
              <a:rPr lang="ja-JP" altLang="en-US" b="1" dirty="0">
                <a:solidFill>
                  <a:srgbClr val="009650"/>
                </a:solidFill>
                <a:latin typeface="Meiryo" charset="-128"/>
                <a:ea typeface="Meiryo" charset="-128"/>
                <a:cs typeface="Meiryo" charset="-128"/>
              </a:rPr>
              <a:t>○引っ越し・住まい（引っ越しの手続きなど）</a:t>
            </a:r>
            <a:endParaRPr lang="en-US" altLang="ja-JP" b="1" dirty="0">
              <a:solidFill>
                <a:srgbClr val="009650"/>
              </a:solidFill>
              <a:latin typeface="Meiryo" charset="-128"/>
              <a:ea typeface="Meiryo" charset="-128"/>
              <a:cs typeface="Meiryo" charset="-128"/>
            </a:endParaRPr>
          </a:p>
          <a:p>
            <a:pPr>
              <a:spcBef>
                <a:spcPts val="600"/>
              </a:spcBef>
            </a:pPr>
            <a:r>
              <a:rPr lang="ja-JP" altLang="en-US" b="1" dirty="0">
                <a:solidFill>
                  <a:srgbClr val="009650"/>
                </a:solidFill>
                <a:latin typeface="Meiryo" charset="-128"/>
                <a:ea typeface="Meiryo" charset="-128"/>
                <a:cs typeface="Meiryo" charset="-128"/>
              </a:rPr>
              <a:t>○高齢者・介護（要介護認定の申請など）</a:t>
            </a:r>
            <a:endParaRPr lang="en-US" altLang="ja-JP" b="1" dirty="0">
              <a:solidFill>
                <a:srgbClr val="009650"/>
              </a:solidFill>
              <a:latin typeface="Meiryo" charset="-128"/>
              <a:ea typeface="Meiryo" charset="-128"/>
              <a:cs typeface="Meiryo" charset="-128"/>
            </a:endParaRPr>
          </a:p>
          <a:p>
            <a:pPr>
              <a:spcBef>
                <a:spcPts val="600"/>
              </a:spcBef>
            </a:pPr>
            <a:r>
              <a:rPr lang="ja-JP" altLang="en-US" b="1" dirty="0">
                <a:solidFill>
                  <a:srgbClr val="009650"/>
                </a:solidFill>
                <a:latin typeface="Meiryo" charset="-128"/>
                <a:ea typeface="Meiryo" charset="-128"/>
                <a:cs typeface="Meiryo" charset="-128"/>
              </a:rPr>
              <a:t>○ご不幸（未支払いの児童手当等の請求など）</a:t>
            </a:r>
            <a:endParaRPr lang="en-US" altLang="ja-JP" b="1" dirty="0">
              <a:solidFill>
                <a:srgbClr val="009650"/>
              </a:solidFill>
              <a:latin typeface="Meiryo" charset="-128"/>
              <a:ea typeface="Meiryo" charset="-128"/>
              <a:cs typeface="Meiryo" charset="-128"/>
            </a:endParaRPr>
          </a:p>
          <a:p>
            <a:pPr>
              <a:spcBef>
                <a:spcPts val="600"/>
              </a:spcBef>
            </a:pPr>
            <a:r>
              <a:rPr lang="ja-JP" altLang="en-US" b="1" dirty="0">
                <a:solidFill>
                  <a:srgbClr val="009650"/>
                </a:solidFill>
                <a:latin typeface="Meiryo" charset="-128"/>
                <a:ea typeface="Meiryo" charset="-128"/>
                <a:cs typeface="Meiryo" charset="-128"/>
              </a:rPr>
              <a:t>○健康・医療（医療費や薬剤履歴の確認など）</a:t>
            </a:r>
            <a:endParaRPr lang="en-US" altLang="ja-JP" b="1" dirty="0">
              <a:solidFill>
                <a:srgbClr val="009650"/>
              </a:solidFill>
              <a:latin typeface="Meiryo" charset="-128"/>
              <a:ea typeface="Meiryo" charset="-128"/>
              <a:cs typeface="Meiryo" charset="-128"/>
            </a:endParaRPr>
          </a:p>
        </p:txBody>
      </p:sp>
      <p:sp>
        <p:nvSpPr>
          <p:cNvPr id="54" name="テキスト ボックス 53">
            <a:extLst>
              <a:ext uri="{FF2B5EF4-FFF2-40B4-BE49-F238E27FC236}">
                <a16:creationId xmlns:a16="http://schemas.microsoft.com/office/drawing/2014/main" id="{827C6402-3E41-4208-A2C2-405584BB2F99}"/>
              </a:ext>
            </a:extLst>
          </p:cNvPr>
          <p:cNvSpPr txBox="1"/>
          <p:nvPr/>
        </p:nvSpPr>
        <p:spPr>
          <a:xfrm>
            <a:off x="3622862" y="5590981"/>
            <a:ext cx="4769938" cy="646331"/>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様々な検索方法があるので、</a:t>
            </a:r>
            <a:endParaRPr lang="en-US" altLang="ja-JP" b="1" dirty="0">
              <a:solidFill>
                <a:srgbClr val="009650"/>
              </a:solidFill>
              <a:latin typeface="Meiryo" charset="-128"/>
              <a:ea typeface="Meiryo" charset="-128"/>
              <a:cs typeface="Meiryo" charset="-128"/>
            </a:endParaRPr>
          </a:p>
          <a:p>
            <a:r>
              <a:rPr lang="ja-JP" altLang="en-US" b="1" dirty="0">
                <a:solidFill>
                  <a:srgbClr val="009650"/>
                </a:solidFill>
                <a:latin typeface="Meiryo" charset="-128"/>
                <a:ea typeface="Meiryo" charset="-128"/>
                <a:cs typeface="Meiryo" charset="-128"/>
              </a:rPr>
              <a:t>自分に合った検索方法を見つけてみましょう。</a:t>
            </a:r>
            <a:endParaRPr lang="en-US" altLang="ja-JP" b="1" dirty="0">
              <a:solidFill>
                <a:srgbClr val="009650"/>
              </a:solidFill>
              <a:latin typeface="Meiryo" charset="-128"/>
              <a:ea typeface="Meiryo" charset="-128"/>
              <a:cs typeface="Meiryo" charset="-128"/>
            </a:endParaRPr>
          </a:p>
        </p:txBody>
      </p:sp>
      <p:sp>
        <p:nvSpPr>
          <p:cNvPr id="55" name="タイトル 1">
            <a:extLst>
              <a:ext uri="{FF2B5EF4-FFF2-40B4-BE49-F238E27FC236}">
                <a16:creationId xmlns:a16="http://schemas.microsoft.com/office/drawing/2014/main" id="{373C81EB-D08F-4C2D-8DD8-59136E69181F}"/>
              </a:ext>
            </a:extLst>
          </p:cNvPr>
          <p:cNvSpPr txBox="1">
            <a:spLocks/>
          </p:cNvSpPr>
          <p:nvPr/>
        </p:nvSpPr>
        <p:spPr>
          <a:xfrm>
            <a:off x="1215393" y="522652"/>
            <a:ext cx="720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sz="2800" dirty="0"/>
              <a:t>「さがす」の画面構成を知ろう</a:t>
            </a:r>
          </a:p>
        </p:txBody>
      </p:sp>
    </p:spTree>
    <p:extLst>
      <p:ext uri="{BB962C8B-B14F-4D97-AF65-F5344CB8AC3E}">
        <p14:creationId xmlns:p14="http://schemas.microsoft.com/office/powerpoint/2010/main" val="15105970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吹き出し: 角を丸めた四角形 11">
            <a:extLst>
              <a:ext uri="{FF2B5EF4-FFF2-40B4-BE49-F238E27FC236}">
                <a16:creationId xmlns:a16="http://schemas.microsoft.com/office/drawing/2014/main" id="{1FE7486A-B65F-406C-B216-BDA5F141F051}"/>
              </a:ext>
            </a:extLst>
          </p:cNvPr>
          <p:cNvSpPr/>
          <p:nvPr/>
        </p:nvSpPr>
        <p:spPr>
          <a:xfrm>
            <a:off x="611559" y="5226310"/>
            <a:ext cx="5290623" cy="1057647"/>
          </a:xfrm>
          <a:prstGeom prst="wedgeRoundRectCallout">
            <a:avLst>
              <a:gd name="adj1" fmla="val 62910"/>
              <a:gd name="adj2" fmla="val 24601"/>
              <a:gd name="adj3" fmla="val 16667"/>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7" name="オブジェクト 6" hidden="1">
            <a:extLst>
              <a:ext uri="{FF2B5EF4-FFF2-40B4-BE49-F238E27FC236}">
                <a16:creationId xmlns:a16="http://schemas.microsoft.com/office/drawing/2014/main" id="{51B0512B-4A26-41DE-BBEB-94883AC564C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7" name="オブジェクト 6" hidden="1">
                        <a:extLst>
                          <a:ext uri="{FF2B5EF4-FFF2-40B4-BE49-F238E27FC236}">
                            <a16:creationId xmlns:a16="http://schemas.microsoft.com/office/drawing/2014/main" id="{51B0512B-4A26-41DE-BBEB-94883AC564C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タイトル 1">
            <a:extLst>
              <a:ext uri="{FF2B5EF4-FFF2-40B4-BE49-F238E27FC236}">
                <a16:creationId xmlns:a16="http://schemas.microsoft.com/office/drawing/2014/main" id="{81A9C8C0-EE57-121F-A2C6-1081267F266A}"/>
              </a:ext>
            </a:extLst>
          </p:cNvPr>
          <p:cNvSpPr>
            <a:spLocks noGrp="1"/>
          </p:cNvSpPr>
          <p:nvPr>
            <p:ph type="ctrTitle"/>
          </p:nvPr>
        </p:nvSpPr>
        <p:spPr>
          <a:xfrm>
            <a:off x="1767718" y="574043"/>
            <a:ext cx="4134465" cy="490904"/>
          </a:xfrm>
        </p:spPr>
        <p:txBody>
          <a:bodyPr vert="horz" wrap="none">
            <a:spAutoFit/>
          </a:bodyPr>
          <a:lstStyle/>
          <a:p>
            <a:r>
              <a:rPr lang="ja-JP" altLang="en-US" sz="2800" dirty="0"/>
              <a:t>行政手続を探してみよう</a:t>
            </a:r>
          </a:p>
        </p:txBody>
      </p:sp>
      <p:sp>
        <p:nvSpPr>
          <p:cNvPr id="9" name="Title 1">
            <a:extLst>
              <a:ext uri="{FF2B5EF4-FFF2-40B4-BE49-F238E27FC236}">
                <a16:creationId xmlns:a16="http://schemas.microsoft.com/office/drawing/2014/main" id="{9C7B737F-15E4-7A66-B316-656B32C2034B}"/>
              </a:ext>
            </a:extLst>
          </p:cNvPr>
          <p:cNvSpPr txBox="1">
            <a:spLocks/>
          </p:cNvSpPr>
          <p:nvPr/>
        </p:nvSpPr>
        <p:spPr>
          <a:xfrm>
            <a:off x="433054" y="619720"/>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ja-JP" altLang="en-US" sz="3600" dirty="0"/>
              <a:t>４</a:t>
            </a:r>
            <a:r>
              <a:rPr lang="en-US" altLang="ja-JP" sz="3600" dirty="0"/>
              <a:t>-C</a:t>
            </a:r>
          </a:p>
        </p:txBody>
      </p:sp>
      <p:sp>
        <p:nvSpPr>
          <p:cNvPr id="29" name="テキスト ボックス 28">
            <a:extLst>
              <a:ext uri="{FF2B5EF4-FFF2-40B4-BE49-F238E27FC236}">
                <a16:creationId xmlns:a16="http://schemas.microsoft.com/office/drawing/2014/main" id="{4AAE4C5F-832F-4B89-A896-B6F616818A5C}"/>
              </a:ext>
            </a:extLst>
          </p:cNvPr>
          <p:cNvSpPr txBox="1"/>
          <p:nvPr/>
        </p:nvSpPr>
        <p:spPr>
          <a:xfrm>
            <a:off x="214233" y="1365543"/>
            <a:ext cx="8929767" cy="707886"/>
          </a:xfrm>
          <a:prstGeom prst="rect">
            <a:avLst/>
          </a:prstGeom>
          <a:noFill/>
        </p:spPr>
        <p:txBody>
          <a:bodyPr wrap="square" rtlCol="0">
            <a:spAutoFit/>
          </a:bodyPr>
          <a:lstStyle/>
          <a:p>
            <a:r>
              <a:rPr lang="ja-JP" altLang="en-US" sz="2000" b="1" i="0" dirty="0">
                <a:effectLst/>
                <a:latin typeface="Meiryo" panose="020B0604030504040204" pitchFamily="50" charset="-128"/>
                <a:ea typeface="Meiryo" panose="020B0604030504040204" pitchFamily="50" charset="-128"/>
              </a:rPr>
              <a:t>それでは一緒に行政手続を探してみましょう。（実際に手続は行いません）</a:t>
            </a:r>
            <a:endParaRPr lang="en-US" altLang="ja-JP" sz="2000" b="1" i="0" dirty="0">
              <a:effectLst/>
              <a:latin typeface="Meiryo" panose="020B0604030504040204" pitchFamily="50" charset="-128"/>
              <a:ea typeface="Meiryo" panose="020B0604030504040204" pitchFamily="50" charset="-128"/>
            </a:endParaRPr>
          </a:p>
          <a:p>
            <a:r>
              <a:rPr lang="ja-JP" altLang="en-US" sz="2000" b="1" i="0" dirty="0">
                <a:effectLst/>
                <a:latin typeface="Meiryo" panose="020B0604030504040204" pitchFamily="50" charset="-128"/>
                <a:ea typeface="Meiryo" panose="020B0604030504040204" pitchFamily="50" charset="-128"/>
              </a:rPr>
              <a:t>本教材で一例として取り扱う手続は以下の二つです。</a:t>
            </a:r>
          </a:p>
        </p:txBody>
      </p:sp>
      <p:grpSp>
        <p:nvGrpSpPr>
          <p:cNvPr id="2" name="グループ化 1">
            <a:extLst>
              <a:ext uri="{FF2B5EF4-FFF2-40B4-BE49-F238E27FC236}">
                <a16:creationId xmlns:a16="http://schemas.microsoft.com/office/drawing/2014/main" id="{DC5B419C-67F4-4427-B8EE-AADFF5663897}"/>
              </a:ext>
            </a:extLst>
          </p:cNvPr>
          <p:cNvGrpSpPr/>
          <p:nvPr/>
        </p:nvGrpSpPr>
        <p:grpSpPr>
          <a:xfrm>
            <a:off x="269666" y="2254508"/>
            <a:ext cx="8826654" cy="1240444"/>
            <a:chOff x="269666" y="2254508"/>
            <a:chExt cx="8826654" cy="1240444"/>
          </a:xfrm>
        </p:grpSpPr>
        <p:sp>
          <p:nvSpPr>
            <p:cNvPr id="11" name="テキスト ボックス 10">
              <a:extLst>
                <a:ext uri="{FF2B5EF4-FFF2-40B4-BE49-F238E27FC236}">
                  <a16:creationId xmlns:a16="http://schemas.microsoft.com/office/drawing/2014/main" id="{0D492283-A8BF-8D56-84D5-8FFA407591E1}"/>
                </a:ext>
              </a:extLst>
            </p:cNvPr>
            <p:cNvSpPr txBox="1"/>
            <p:nvPr/>
          </p:nvSpPr>
          <p:spPr>
            <a:xfrm>
              <a:off x="269666" y="2254508"/>
              <a:ext cx="8417104" cy="523220"/>
            </a:xfrm>
            <a:prstGeom prst="rect">
              <a:avLst/>
            </a:prstGeom>
            <a:noFill/>
          </p:spPr>
          <p:txBody>
            <a:bodyPr wrap="square" rtlCol="0">
              <a:spAutoFit/>
            </a:bodyPr>
            <a:lstStyle/>
            <a:p>
              <a:r>
                <a:rPr lang="ja-JP" altLang="en-US" sz="2800" b="1" i="0" dirty="0">
                  <a:solidFill>
                    <a:srgbClr val="00B050"/>
                  </a:solidFill>
                  <a:effectLst/>
                  <a:latin typeface="Meiryo" panose="020B0604030504040204" pitchFamily="50" charset="-128"/>
                  <a:ea typeface="Meiryo" panose="020B0604030504040204" pitchFamily="50" charset="-128"/>
                </a:rPr>
                <a:t>❶</a:t>
              </a:r>
              <a:r>
                <a:rPr lang="ja-JP" altLang="en-US" sz="2400" b="1" i="0" dirty="0">
                  <a:solidFill>
                    <a:srgbClr val="00B050"/>
                  </a:solidFill>
                  <a:effectLst/>
                  <a:latin typeface="Meiryo" panose="020B0604030504040204" pitchFamily="50" charset="-128"/>
                  <a:ea typeface="Meiryo" panose="020B0604030504040204" pitchFamily="50" charset="-128"/>
                </a:rPr>
                <a:t>引越しの手続</a:t>
              </a:r>
              <a:r>
                <a:rPr lang="ja-JP" altLang="en-US" sz="2400" b="1" i="0" dirty="0">
                  <a:effectLst/>
                  <a:latin typeface="Meiryo" panose="020B0604030504040204" pitchFamily="50" charset="-128"/>
                  <a:ea typeface="Meiryo" panose="020B0604030504040204" pitchFamily="50" charset="-128"/>
                </a:rPr>
                <a:t>（お住まいの自治体にかかわらず可能）</a:t>
              </a:r>
            </a:p>
          </p:txBody>
        </p:sp>
        <p:sp>
          <p:nvSpPr>
            <p:cNvPr id="31" name="テキスト ボックス 30">
              <a:extLst>
                <a:ext uri="{FF2B5EF4-FFF2-40B4-BE49-F238E27FC236}">
                  <a16:creationId xmlns:a16="http://schemas.microsoft.com/office/drawing/2014/main" id="{B013D456-5E16-4776-A2C7-671AB893F022}"/>
                </a:ext>
              </a:extLst>
            </p:cNvPr>
            <p:cNvSpPr txBox="1"/>
            <p:nvPr/>
          </p:nvSpPr>
          <p:spPr>
            <a:xfrm>
              <a:off x="815471" y="2787066"/>
              <a:ext cx="8280849" cy="707886"/>
            </a:xfrm>
            <a:prstGeom prst="rect">
              <a:avLst/>
            </a:prstGeom>
            <a:noFill/>
          </p:spPr>
          <p:txBody>
            <a:bodyPr wrap="square" rtlCol="0">
              <a:spAutoFit/>
            </a:bodyPr>
            <a:lstStyle/>
            <a:p>
              <a:pPr marL="265113" indent="-265113"/>
              <a:r>
                <a:rPr lang="ja-JP" altLang="en-US" sz="2000" b="1" i="0" dirty="0">
                  <a:effectLst/>
                  <a:latin typeface="Meiryo" panose="020B0604030504040204" pitchFamily="50" charset="-128"/>
                  <a:ea typeface="Meiryo" panose="020B0604030504040204" pitchFamily="50" charset="-128"/>
                </a:rPr>
                <a:t>→マイナポータルでは、</a:t>
              </a:r>
              <a:r>
                <a:rPr lang="ja-JP" altLang="en-US" sz="2000" b="1" i="0" u="sng" dirty="0">
                  <a:effectLst/>
                  <a:latin typeface="Meiryo" panose="020B0604030504040204" pitchFamily="50" charset="-128"/>
                  <a:ea typeface="Meiryo" panose="020B0604030504040204" pitchFamily="50" charset="-128"/>
                </a:rPr>
                <a:t>転出元の市区町村への転出届の提出</a:t>
              </a:r>
              <a:r>
                <a:rPr lang="ja-JP" altLang="en-US" sz="2000" b="1" i="0" dirty="0">
                  <a:effectLst/>
                  <a:latin typeface="Meiryo" panose="020B0604030504040204" pitchFamily="50" charset="-128"/>
                  <a:ea typeface="Meiryo" panose="020B0604030504040204" pitchFamily="50" charset="-128"/>
                </a:rPr>
                <a:t>と</a:t>
              </a:r>
              <a:r>
                <a:rPr lang="ja-JP" altLang="en-US" sz="2000" b="1" i="0" u="sng" dirty="0">
                  <a:effectLst/>
                  <a:latin typeface="Meiryo" panose="020B0604030504040204" pitchFamily="50" charset="-128"/>
                  <a:ea typeface="Meiryo" panose="020B0604030504040204" pitchFamily="50" charset="-128"/>
                </a:rPr>
                <a:t>転入先市区町村への来庁予定の連絡</a:t>
              </a:r>
              <a:r>
                <a:rPr lang="ja-JP" altLang="en-US" sz="2000" b="1" i="0" dirty="0">
                  <a:effectLst/>
                  <a:latin typeface="Meiryo" panose="020B0604030504040204" pitchFamily="50" charset="-128"/>
                  <a:ea typeface="Meiryo" panose="020B0604030504040204" pitchFamily="50" charset="-128"/>
                </a:rPr>
                <a:t>をオンラインですることができます。</a:t>
              </a:r>
            </a:p>
          </p:txBody>
        </p:sp>
      </p:grpSp>
      <p:sp>
        <p:nvSpPr>
          <p:cNvPr id="41" name="テキスト ボックス 40">
            <a:extLst>
              <a:ext uri="{FF2B5EF4-FFF2-40B4-BE49-F238E27FC236}">
                <a16:creationId xmlns:a16="http://schemas.microsoft.com/office/drawing/2014/main" id="{CC413782-6DF3-41F6-B95B-84BC400CA289}"/>
              </a:ext>
            </a:extLst>
          </p:cNvPr>
          <p:cNvSpPr txBox="1"/>
          <p:nvPr/>
        </p:nvSpPr>
        <p:spPr>
          <a:xfrm>
            <a:off x="840390" y="5284173"/>
            <a:ext cx="4666778" cy="954107"/>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cs typeface="Arial" panose="020B0604020202020204" pitchFamily="34" charset="0"/>
              </a:rPr>
              <a:t>本教材で紹介する検索手順は一例です。</a:t>
            </a:r>
            <a:endParaRPr kumimoji="1" lang="en-US" altLang="ja-JP" sz="1400" dirty="0">
              <a:latin typeface="メイリオ" panose="020B0604030504040204" pitchFamily="50" charset="-128"/>
              <a:ea typeface="メイリオ" panose="020B0604030504040204" pitchFamily="50" charset="-128"/>
              <a:cs typeface="Arial" panose="020B0604020202020204" pitchFamily="34" charset="0"/>
            </a:endParaRPr>
          </a:p>
          <a:p>
            <a:r>
              <a:rPr kumimoji="1" lang="ja-JP" altLang="en-US" sz="1400" dirty="0">
                <a:latin typeface="メイリオ" panose="020B0604030504040204" pitchFamily="50" charset="-128"/>
                <a:ea typeface="メイリオ" panose="020B0604030504040204" pitchFamily="50" charset="-128"/>
                <a:cs typeface="Arial" panose="020B0604020202020204" pitchFamily="34" charset="0"/>
              </a:rPr>
              <a:t>本教材で紹介している手順だけでなく、様々な検索方法で同じ行政手続にたどり着くことができますので、自分に合った検索の方法を使ってみてください。</a:t>
            </a:r>
            <a:endParaRPr kumimoji="1" lang="en-US" altLang="ja-JP" sz="1400" dirty="0">
              <a:latin typeface="メイリオ" panose="020B0604030504040204" pitchFamily="50" charset="-128"/>
              <a:ea typeface="メイリオ" panose="020B0604030504040204" pitchFamily="50" charset="-128"/>
              <a:cs typeface="Arial" panose="020B0604020202020204" pitchFamily="34" charset="0"/>
            </a:endParaRPr>
          </a:p>
        </p:txBody>
      </p:sp>
      <p:cxnSp>
        <p:nvCxnSpPr>
          <p:cNvPr id="44" name="直線コネクタ 43">
            <a:extLst>
              <a:ext uri="{FF2B5EF4-FFF2-40B4-BE49-F238E27FC236}">
                <a16:creationId xmlns:a16="http://schemas.microsoft.com/office/drawing/2014/main" id="{EA01448B-051E-4512-9E66-2AE508ADCF48}"/>
              </a:ext>
            </a:extLst>
          </p:cNvPr>
          <p:cNvCxnSpPr>
            <a:cxnSpLocks/>
          </p:cNvCxnSpPr>
          <p:nvPr/>
        </p:nvCxnSpPr>
        <p:spPr>
          <a:xfrm>
            <a:off x="251520" y="2132856"/>
            <a:ext cx="864096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grpSp>
        <p:nvGrpSpPr>
          <p:cNvPr id="18" name="グループ化 17">
            <a:extLst>
              <a:ext uri="{FF2B5EF4-FFF2-40B4-BE49-F238E27FC236}">
                <a16:creationId xmlns:a16="http://schemas.microsoft.com/office/drawing/2014/main" id="{0795E269-B435-4CF8-9369-08447062C69D}"/>
              </a:ext>
            </a:extLst>
          </p:cNvPr>
          <p:cNvGrpSpPr/>
          <p:nvPr/>
        </p:nvGrpSpPr>
        <p:grpSpPr>
          <a:xfrm>
            <a:off x="287813" y="3703892"/>
            <a:ext cx="8808506" cy="1499873"/>
            <a:chOff x="269666" y="2254508"/>
            <a:chExt cx="8808506" cy="1499873"/>
          </a:xfrm>
        </p:grpSpPr>
        <p:sp>
          <p:nvSpPr>
            <p:cNvPr id="19" name="テキスト ボックス 18">
              <a:extLst>
                <a:ext uri="{FF2B5EF4-FFF2-40B4-BE49-F238E27FC236}">
                  <a16:creationId xmlns:a16="http://schemas.microsoft.com/office/drawing/2014/main" id="{8ED06BE6-FB4A-4737-96A0-1480E1434C64}"/>
                </a:ext>
              </a:extLst>
            </p:cNvPr>
            <p:cNvSpPr txBox="1"/>
            <p:nvPr/>
          </p:nvSpPr>
          <p:spPr>
            <a:xfrm>
              <a:off x="269666" y="2254508"/>
              <a:ext cx="8417104" cy="461665"/>
            </a:xfrm>
            <a:prstGeom prst="rect">
              <a:avLst/>
            </a:prstGeom>
            <a:noFill/>
          </p:spPr>
          <p:txBody>
            <a:bodyPr wrap="square" rtlCol="0">
              <a:spAutoFit/>
            </a:bodyPr>
            <a:lstStyle/>
            <a:p>
              <a:r>
                <a:rPr lang="ja-JP" altLang="en-US" sz="2400" b="1" i="0" dirty="0">
                  <a:solidFill>
                    <a:srgbClr val="00B050"/>
                  </a:solidFill>
                  <a:effectLst/>
                  <a:latin typeface="Meiryo" panose="020B0604030504040204" pitchFamily="50" charset="-128"/>
                  <a:ea typeface="Meiryo" panose="020B0604030504040204" pitchFamily="50" charset="-128"/>
                </a:rPr>
                <a:t>➋罹災証明の発行申請</a:t>
              </a:r>
              <a:r>
                <a:rPr lang="ja-JP" altLang="en-US" sz="2400" b="1" i="0" dirty="0">
                  <a:effectLst/>
                  <a:latin typeface="Meiryo" panose="020B0604030504040204" pitchFamily="50" charset="-128"/>
                  <a:ea typeface="Meiryo" panose="020B0604030504040204" pitchFamily="50" charset="-128"/>
                </a:rPr>
                <a:t>（自治体によって対応・非対応あり）</a:t>
              </a:r>
            </a:p>
          </p:txBody>
        </p:sp>
        <p:sp>
          <p:nvSpPr>
            <p:cNvPr id="20" name="テキスト ボックス 19">
              <a:extLst>
                <a:ext uri="{FF2B5EF4-FFF2-40B4-BE49-F238E27FC236}">
                  <a16:creationId xmlns:a16="http://schemas.microsoft.com/office/drawing/2014/main" id="{64BD29AF-5D89-4D20-84FE-802D649F136C}"/>
                </a:ext>
              </a:extLst>
            </p:cNvPr>
            <p:cNvSpPr txBox="1"/>
            <p:nvPr/>
          </p:nvSpPr>
          <p:spPr>
            <a:xfrm>
              <a:off x="797323" y="2738718"/>
              <a:ext cx="8280849" cy="1015663"/>
            </a:xfrm>
            <a:prstGeom prst="rect">
              <a:avLst/>
            </a:prstGeom>
            <a:noFill/>
          </p:spPr>
          <p:txBody>
            <a:bodyPr wrap="square" rtlCol="0">
              <a:spAutoFit/>
            </a:bodyPr>
            <a:lstStyle/>
            <a:p>
              <a:pPr marL="265113" indent="-265113"/>
              <a:r>
                <a:rPr lang="ja-JP" altLang="en-US" sz="2000" b="1" i="0" dirty="0">
                  <a:effectLst/>
                  <a:latin typeface="Meiryo" panose="020B0604030504040204" pitchFamily="50" charset="-128"/>
                  <a:ea typeface="Meiryo" panose="020B0604030504040204" pitchFamily="50" charset="-128"/>
                </a:rPr>
                <a:t>→罹災証明とは、地震等でご自宅が被害を受けた際に、その程度を証明する書類です。オンラインの申請に対応している自治体にお住まいの場合、マイナポータルから発行の申請をすることができます。</a:t>
              </a:r>
            </a:p>
          </p:txBody>
        </p:sp>
      </p:grpSp>
      <p:pic>
        <p:nvPicPr>
          <p:cNvPr id="10" name="図 9">
            <a:extLst>
              <a:ext uri="{FF2B5EF4-FFF2-40B4-BE49-F238E27FC236}">
                <a16:creationId xmlns:a16="http://schemas.microsoft.com/office/drawing/2014/main" id="{F2F241D5-E1A6-47CC-BCAD-F79A6813A111}"/>
              </a:ext>
            </a:extLst>
          </p:cNvPr>
          <p:cNvPicPr>
            <a:picLocks noChangeAspect="1"/>
          </p:cNvPicPr>
          <p:nvPr/>
        </p:nvPicPr>
        <p:blipFill rotWithShape="1">
          <a:blip r:embed="rId6"/>
          <a:srcRect l="13146"/>
          <a:stretch/>
        </p:blipFill>
        <p:spPr>
          <a:xfrm>
            <a:off x="6588224" y="5157192"/>
            <a:ext cx="951514" cy="1403463"/>
          </a:xfrm>
          <a:prstGeom prst="rect">
            <a:avLst/>
          </a:prstGeom>
        </p:spPr>
      </p:pic>
    </p:spTree>
    <p:extLst>
      <p:ext uri="{BB962C8B-B14F-4D97-AF65-F5344CB8AC3E}">
        <p14:creationId xmlns:p14="http://schemas.microsoft.com/office/powerpoint/2010/main" val="959187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E2040-8004-566E-0CE9-96AA2FC541AD}"/>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B36CD4C3-C0D8-85CD-728F-D667A00AA0C0}"/>
              </a:ext>
            </a:extLst>
          </p:cNvPr>
          <p:cNvSpPr txBox="1">
            <a:spLocks/>
          </p:cNvSpPr>
          <p:nvPr/>
        </p:nvSpPr>
        <p:spPr>
          <a:xfrm>
            <a:off x="503428" y="519018"/>
            <a:ext cx="1447800"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Meiryo" charset="-128"/>
                <a:ea typeface="Meiryo" charset="-128"/>
                <a:cs typeface="Meiryo" charset="-128"/>
              </a:rPr>
              <a:t>目　次</a:t>
            </a:r>
          </a:p>
        </p:txBody>
      </p:sp>
      <p:cxnSp>
        <p:nvCxnSpPr>
          <p:cNvPr id="5" name="直線コネクタ 4">
            <a:extLst>
              <a:ext uri="{FF2B5EF4-FFF2-40B4-BE49-F238E27FC236}">
                <a16:creationId xmlns:a16="http://schemas.microsoft.com/office/drawing/2014/main" id="{BD3C0490-7D14-5EC0-5A53-DF99B8F3AA8F}"/>
              </a:ext>
            </a:extLst>
          </p:cNvPr>
          <p:cNvCxnSpPr/>
          <p:nvPr/>
        </p:nvCxnSpPr>
        <p:spPr>
          <a:xfrm>
            <a:off x="1690311" y="1916832"/>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2D2B2383-58DF-4652-5B61-41B15580C990}"/>
              </a:ext>
            </a:extLst>
          </p:cNvPr>
          <p:cNvCxnSpPr/>
          <p:nvPr/>
        </p:nvCxnSpPr>
        <p:spPr>
          <a:xfrm>
            <a:off x="1690311" y="3445892"/>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7" name="図 6" descr="マイナちゃんのイラスト">
            <a:extLst>
              <a:ext uri="{FF2B5EF4-FFF2-40B4-BE49-F238E27FC236}">
                <a16:creationId xmlns:a16="http://schemas.microsoft.com/office/drawing/2014/main" id="{6922FCD7-5057-5A07-A495-46E3F0C171F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7470" y="4062146"/>
            <a:ext cx="1282700" cy="1875862"/>
          </a:xfrm>
          <a:prstGeom prst="rect">
            <a:avLst/>
          </a:prstGeom>
        </p:spPr>
      </p:pic>
      <p:sp>
        <p:nvSpPr>
          <p:cNvPr id="9" name="テキスト ボックス 8">
            <a:extLst>
              <a:ext uri="{FF2B5EF4-FFF2-40B4-BE49-F238E27FC236}">
                <a16:creationId xmlns:a16="http://schemas.microsoft.com/office/drawing/2014/main" id="{A43A5F3F-3B9F-996A-0B7F-B39B5075096A}"/>
              </a:ext>
            </a:extLst>
          </p:cNvPr>
          <p:cNvSpPr txBox="1"/>
          <p:nvPr/>
        </p:nvSpPr>
        <p:spPr>
          <a:xfrm>
            <a:off x="1715125" y="641412"/>
            <a:ext cx="6840000" cy="5019836"/>
          </a:xfrm>
          <a:prstGeom prst="rect">
            <a:avLst/>
          </a:prstGeom>
          <a:noFill/>
        </p:spPr>
        <p:txBody>
          <a:bodyPr wrap="square" lIns="91440" tIns="45720" rIns="91440" bIns="45720" rtlCol="0" anchor="t">
            <a:spAutoFit/>
          </a:bodyPr>
          <a:lstStyle/>
          <a:p>
            <a:pPr>
              <a:lnSpc>
                <a:spcPct val="110000"/>
              </a:lnSpc>
            </a:pPr>
            <a:r>
              <a:rPr lang="ja-JP" altLang="en-US" b="1" dirty="0">
                <a:solidFill>
                  <a:srgbClr val="009650"/>
                </a:solidFill>
                <a:latin typeface="Meiryo"/>
                <a:ea typeface="Meiryo"/>
                <a:cs typeface="Meiryo" charset="-128"/>
              </a:rPr>
              <a:t>１</a:t>
            </a:r>
            <a:r>
              <a:rPr lang="en-US" altLang="ja-JP" b="1" dirty="0">
                <a:solidFill>
                  <a:srgbClr val="009650"/>
                </a:solidFill>
                <a:latin typeface="Meiryo"/>
                <a:ea typeface="Meiryo"/>
                <a:cs typeface="Meiryo" charset="-128"/>
              </a:rPr>
              <a:t> .</a:t>
            </a:r>
            <a:r>
              <a:rPr lang="ja-JP" altLang="en-US" b="1" dirty="0">
                <a:solidFill>
                  <a:srgbClr val="009650"/>
                </a:solidFill>
                <a:latin typeface="Meiryo"/>
                <a:ea typeface="Meiryo"/>
                <a:cs typeface="Meiryo" charset="-128"/>
              </a:rPr>
              <a:t>マイナポータルを知りましょう</a:t>
            </a:r>
            <a:endParaRPr lang="en-US" altLang="ja-JP" b="1" dirty="0">
              <a:solidFill>
                <a:srgbClr val="009650"/>
              </a:solidFill>
              <a:latin typeface="Meiryo"/>
              <a:ea typeface="Meiryo"/>
              <a:cs typeface="Meiryo" charset="-128"/>
            </a:endParaRPr>
          </a:p>
          <a:p>
            <a:pPr marL="182245" algn="dist">
              <a:lnSpc>
                <a:spcPct val="110000"/>
              </a:lnSpc>
            </a:pPr>
            <a:r>
              <a:rPr lang="en-US" altLang="ja-JP" sz="1600" b="1" dirty="0">
                <a:latin typeface="Meiryo"/>
                <a:ea typeface="Meiryo"/>
                <a:cs typeface="Meiryo" charset="-128"/>
              </a:rPr>
              <a:t>A.</a:t>
            </a:r>
            <a:r>
              <a:rPr lang="ja-JP" altLang="en-US" sz="1600" b="1" dirty="0">
                <a:latin typeface="Meiryo"/>
                <a:ea typeface="Meiryo"/>
                <a:cs typeface="Meiryo" charset="-128"/>
              </a:rPr>
              <a:t>マイナポータルとは？</a:t>
            </a:r>
            <a:r>
              <a:rPr lang="en-US" altLang="ja-JP" sz="1600" b="1" dirty="0">
                <a:latin typeface="Meiryo"/>
                <a:ea typeface="Meiryo"/>
                <a:cs typeface="Meiryo" charset="-128"/>
              </a:rPr>
              <a:t> ……………………………………………… P6</a:t>
            </a:r>
            <a:endParaRPr lang="ja-JP" altLang="en-US" sz="1600" b="1" dirty="0">
              <a:latin typeface="Meiryo"/>
              <a:ea typeface="Meiryo"/>
              <a:cs typeface="Meiryo" charset="-128"/>
            </a:endParaRPr>
          </a:p>
          <a:p>
            <a:pPr marL="182245" algn="dist">
              <a:lnSpc>
                <a:spcPct val="110000"/>
              </a:lnSpc>
            </a:pPr>
            <a:r>
              <a:rPr lang="en-US" altLang="ja-JP" sz="1600" b="1" dirty="0">
                <a:latin typeface="Meiryo"/>
                <a:ea typeface="Meiryo"/>
                <a:cs typeface="Meiryo" charset="-128"/>
              </a:rPr>
              <a:t>B.</a:t>
            </a:r>
            <a:r>
              <a:rPr lang="ja-JP" altLang="en-US" sz="1600" b="1" dirty="0">
                <a:latin typeface="Meiryo"/>
                <a:ea typeface="Meiryo"/>
                <a:cs typeface="Meiryo" charset="-128"/>
              </a:rPr>
              <a:t>マイナポータルの画面説明</a:t>
            </a:r>
            <a:r>
              <a:rPr lang="en-US" altLang="ja-JP" sz="1600" b="1" dirty="0">
                <a:latin typeface="Meiryo"/>
                <a:ea typeface="Meiryo"/>
                <a:cs typeface="Meiryo" charset="-128"/>
              </a:rPr>
              <a:t>………………………………………… P7</a:t>
            </a:r>
          </a:p>
          <a:p>
            <a:pPr marL="182245" algn="dist">
              <a:lnSpc>
                <a:spcPct val="110000"/>
              </a:lnSpc>
            </a:pPr>
            <a:r>
              <a:rPr lang="en-US" altLang="ja-JP" sz="1600" b="1" dirty="0">
                <a:latin typeface="Meiryo"/>
                <a:ea typeface="Meiryo"/>
                <a:cs typeface="Meiryo" charset="-128"/>
              </a:rPr>
              <a:t>C.</a:t>
            </a:r>
            <a:r>
              <a:rPr lang="ja-JP" altLang="en-US" sz="1600" b="1" dirty="0">
                <a:latin typeface="Meiryo"/>
                <a:ea typeface="Meiryo"/>
                <a:cs typeface="Meiryo" charset="-128"/>
              </a:rPr>
              <a:t>マイナポータルの利用の手順</a:t>
            </a:r>
            <a:r>
              <a:rPr lang="en-US" altLang="ja-JP" sz="1600" b="1" dirty="0">
                <a:latin typeface="Meiryo"/>
                <a:ea typeface="Meiryo"/>
                <a:cs typeface="Meiryo" charset="-128"/>
              </a:rPr>
              <a:t>……………………………………… P8</a:t>
            </a:r>
            <a:endParaRPr lang="en-US" altLang="ja-JP" sz="1600" b="1" dirty="0">
              <a:solidFill>
                <a:srgbClr val="009650"/>
              </a:solidFill>
              <a:latin typeface="Meiryo"/>
              <a:ea typeface="Meiryo"/>
              <a:cs typeface="Meiryo" charset="-128"/>
            </a:endParaRPr>
          </a:p>
          <a:p>
            <a:pPr marL="182245" algn="dist">
              <a:lnSpc>
                <a:spcPct val="110000"/>
              </a:lnSpc>
            </a:pPr>
            <a:endParaRPr lang="en-US" altLang="ja-JP" sz="1600" b="1" dirty="0">
              <a:solidFill>
                <a:srgbClr val="000000"/>
              </a:solidFill>
              <a:latin typeface="Meiryo"/>
              <a:ea typeface="Meiryo"/>
              <a:cs typeface="Meiryo" charset="-128"/>
            </a:endParaRPr>
          </a:p>
          <a:p>
            <a:pPr>
              <a:lnSpc>
                <a:spcPct val="150000"/>
              </a:lnSpc>
            </a:pPr>
            <a:r>
              <a:rPr lang="ja-JP" altLang="en-US" b="1" dirty="0">
                <a:solidFill>
                  <a:srgbClr val="009650"/>
                </a:solidFill>
                <a:latin typeface="Meiryo"/>
                <a:ea typeface="Meiryo"/>
                <a:cs typeface="Meiryo" charset="-128"/>
              </a:rPr>
              <a:t>２</a:t>
            </a:r>
            <a:r>
              <a:rPr lang="en-US" altLang="ja-JP" b="1" dirty="0">
                <a:solidFill>
                  <a:srgbClr val="009650"/>
                </a:solidFill>
                <a:latin typeface="Meiryo"/>
                <a:ea typeface="Meiryo"/>
                <a:cs typeface="Meiryo" charset="-128"/>
              </a:rPr>
              <a:t> .</a:t>
            </a:r>
            <a:r>
              <a:rPr lang="ja-JP" altLang="en-US" b="1" dirty="0">
                <a:solidFill>
                  <a:srgbClr val="009650"/>
                </a:solidFill>
                <a:latin typeface="Meiryo"/>
                <a:ea typeface="Meiryo"/>
                <a:cs typeface="Meiryo" charset="-128"/>
              </a:rPr>
              <a:t>マイナポータル利用の準備をしよう</a:t>
            </a:r>
            <a:endParaRPr lang="en-US" altLang="ja-JP" b="1" dirty="0">
              <a:solidFill>
                <a:srgbClr val="009650"/>
              </a:solidFill>
              <a:latin typeface="Meiryo"/>
              <a:ea typeface="Meiryo"/>
              <a:cs typeface="Meiryo" charset="-128"/>
            </a:endParaRPr>
          </a:p>
          <a:p>
            <a:pPr marL="182245" algn="dist">
              <a:lnSpc>
                <a:spcPct val="110000"/>
              </a:lnSpc>
            </a:pPr>
            <a:r>
              <a:rPr lang="en-US" altLang="ja-JP" sz="1600" b="1" dirty="0">
                <a:latin typeface="Meiryo"/>
                <a:ea typeface="Meiryo"/>
                <a:cs typeface="Meiryo" charset="-128"/>
              </a:rPr>
              <a:t>A.</a:t>
            </a:r>
            <a:r>
              <a:rPr lang="ja-JP" altLang="en-US" sz="1600" b="1" dirty="0">
                <a:latin typeface="Meiryo"/>
                <a:ea typeface="Meiryo"/>
                <a:cs typeface="Meiryo" charset="-128"/>
              </a:rPr>
              <a:t>マイナポータルアプリの入手およびインストールのしかた</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10</a:t>
            </a:r>
            <a:endParaRPr lang="ja-JP" altLang="en-US" sz="1600" b="1" dirty="0">
              <a:latin typeface="Meiryo"/>
              <a:ea typeface="Meiryo"/>
              <a:cs typeface="Meiryo" charset="-128"/>
            </a:endParaRPr>
          </a:p>
          <a:p>
            <a:pPr marL="182245" algn="dist">
              <a:lnSpc>
                <a:spcPct val="110000"/>
              </a:lnSpc>
            </a:pPr>
            <a:r>
              <a:rPr lang="en-US" altLang="ja-JP" sz="1600" b="1" dirty="0">
                <a:latin typeface="Meiryo"/>
                <a:ea typeface="Meiryo"/>
                <a:cs typeface="Meiryo" charset="-128"/>
              </a:rPr>
              <a:t>B.</a:t>
            </a:r>
            <a:r>
              <a:rPr lang="ja-JP" altLang="en-US" sz="1600" b="1" dirty="0">
                <a:latin typeface="Meiryo"/>
                <a:ea typeface="Meiryo"/>
                <a:cs typeface="Meiryo" charset="-128"/>
              </a:rPr>
              <a:t>マイナポータルにログイン</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12</a:t>
            </a:r>
          </a:p>
          <a:p>
            <a:pPr marL="182245" algn="dist">
              <a:lnSpc>
                <a:spcPct val="110000"/>
              </a:lnSpc>
            </a:pPr>
            <a:r>
              <a:rPr lang="en-US" altLang="ja-JP" sz="1600" b="1" dirty="0">
                <a:latin typeface="Meiryo"/>
                <a:ea typeface="Meiryo"/>
                <a:cs typeface="Meiryo" charset="-128"/>
              </a:rPr>
              <a:t>C.</a:t>
            </a:r>
            <a:r>
              <a:rPr lang="ja-JP" altLang="en-US" sz="1600" b="1" dirty="0">
                <a:latin typeface="Meiryo"/>
                <a:ea typeface="Meiryo"/>
                <a:cs typeface="Meiryo" charset="-128"/>
              </a:rPr>
              <a:t>マイナポータルに関する確認サイト</a:t>
            </a:r>
            <a:r>
              <a:rPr lang="en-US" altLang="ja-JP" sz="1600" b="1" dirty="0">
                <a:latin typeface="Meiryo"/>
                <a:ea typeface="Meiryo"/>
                <a:cs typeface="Meiryo" charset="-128"/>
              </a:rPr>
              <a:t>……………………………… P16</a:t>
            </a:r>
          </a:p>
          <a:p>
            <a:pPr marL="182245" algn="dist">
              <a:lnSpc>
                <a:spcPct val="110000"/>
              </a:lnSpc>
            </a:pPr>
            <a:endParaRPr lang="en-US" altLang="ja-JP" sz="1600" b="1" dirty="0">
              <a:latin typeface="Meiryo"/>
              <a:ea typeface="Meiryo"/>
              <a:cs typeface="Meiryo" charset="-128"/>
            </a:endParaRPr>
          </a:p>
          <a:p>
            <a:pPr>
              <a:lnSpc>
                <a:spcPct val="150000"/>
              </a:lnSpc>
            </a:pPr>
            <a:r>
              <a:rPr lang="ja-JP" altLang="en-US" b="1" dirty="0">
                <a:solidFill>
                  <a:srgbClr val="009650"/>
                </a:solidFill>
                <a:latin typeface="Meiryo"/>
                <a:ea typeface="Meiryo"/>
                <a:cs typeface="Meiryo" charset="-128"/>
              </a:rPr>
              <a:t>３</a:t>
            </a:r>
            <a:r>
              <a:rPr lang="en-US" altLang="ja-JP" b="1" dirty="0">
                <a:solidFill>
                  <a:srgbClr val="009650"/>
                </a:solidFill>
                <a:latin typeface="Meiryo"/>
                <a:ea typeface="Meiryo"/>
                <a:cs typeface="Meiryo" charset="-128"/>
              </a:rPr>
              <a:t>.</a:t>
            </a:r>
            <a:r>
              <a:rPr lang="ja-JP" altLang="en-US" b="1" dirty="0">
                <a:solidFill>
                  <a:srgbClr val="009650"/>
                </a:solidFill>
                <a:latin typeface="Meiryo"/>
                <a:ea typeface="Meiryo"/>
                <a:cs typeface="Meiryo" charset="-128"/>
              </a:rPr>
              <a:t> マイナポータルで自分の情報を見てみよう</a:t>
            </a:r>
            <a:endParaRPr lang="en-US" altLang="ja-JP" sz="1600" b="1" dirty="0">
              <a:latin typeface="Meiryo"/>
              <a:ea typeface="Meiryo"/>
              <a:cs typeface="Meiryo" charset="-128"/>
            </a:endParaRPr>
          </a:p>
          <a:p>
            <a:pPr marL="182245">
              <a:lnSpc>
                <a:spcPct val="110000"/>
              </a:lnSpc>
            </a:pPr>
            <a:r>
              <a:rPr lang="en-US" altLang="ja-JP" sz="1600" b="1" dirty="0">
                <a:latin typeface="Meiryo"/>
                <a:ea typeface="Meiryo"/>
                <a:cs typeface="Meiryo" charset="-128"/>
              </a:rPr>
              <a:t>A.</a:t>
            </a:r>
            <a:r>
              <a:rPr lang="ja-JP" altLang="en-US" sz="1600" b="1" dirty="0">
                <a:latin typeface="Meiryo"/>
                <a:ea typeface="Meiryo"/>
                <a:cs typeface="Meiryo" charset="-128"/>
              </a:rPr>
              <a:t>マイナポータルで</a:t>
            </a:r>
            <a:endParaRPr lang="en-US" altLang="ja-JP" sz="1600" b="1" dirty="0">
              <a:latin typeface="Meiryo"/>
              <a:ea typeface="Meiryo"/>
              <a:cs typeface="Meiryo" charset="-128"/>
            </a:endParaRPr>
          </a:p>
          <a:p>
            <a:pPr marL="182245" algn="r">
              <a:lnSpc>
                <a:spcPct val="110000"/>
              </a:lnSpc>
            </a:pPr>
            <a:r>
              <a:rPr lang="ja-JP" altLang="en-US" sz="1600" b="1" dirty="0">
                <a:latin typeface="Meiryo"/>
                <a:ea typeface="Meiryo"/>
                <a:cs typeface="Meiryo" charset="-128"/>
              </a:rPr>
              <a:t>どんな情報が見られるの？</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18</a:t>
            </a:r>
            <a:endParaRPr lang="en-US" altLang="ja-JP" sz="1600" b="1" dirty="0">
              <a:latin typeface="Meiryo"/>
              <a:ea typeface="Meiryo"/>
            </a:endParaRPr>
          </a:p>
          <a:p>
            <a:pPr marL="182245" algn="dist">
              <a:lnSpc>
                <a:spcPct val="110000"/>
              </a:lnSpc>
            </a:pPr>
            <a:r>
              <a:rPr lang="en-US" altLang="ja-JP" sz="1600" b="1" dirty="0">
                <a:latin typeface="Meiryo"/>
                <a:ea typeface="Meiryo"/>
                <a:cs typeface="Meiryo" charset="-128"/>
              </a:rPr>
              <a:t>B.</a:t>
            </a:r>
            <a:r>
              <a:rPr lang="ja-JP" altLang="en-US" sz="1600" b="1" dirty="0">
                <a:latin typeface="Meiryo"/>
                <a:ea typeface="Meiryo"/>
                <a:cs typeface="Meiryo" charset="-128"/>
              </a:rPr>
              <a:t>医療費情報を見てみよう</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20</a:t>
            </a:r>
          </a:p>
          <a:p>
            <a:pPr marL="182245" algn="dist">
              <a:lnSpc>
                <a:spcPct val="110000"/>
              </a:lnSpc>
            </a:pPr>
            <a:r>
              <a:rPr lang="en-US" altLang="ja-JP" sz="1600" b="1" dirty="0">
                <a:latin typeface="Meiryo"/>
                <a:ea typeface="Meiryo"/>
                <a:cs typeface="Meiryo" charset="-128"/>
              </a:rPr>
              <a:t>C.</a:t>
            </a:r>
            <a:r>
              <a:rPr lang="ja-JP" altLang="en-US" sz="1600" b="1" dirty="0">
                <a:latin typeface="Meiryo"/>
                <a:ea typeface="Meiryo"/>
                <a:cs typeface="Meiryo" charset="-128"/>
              </a:rPr>
              <a:t>薬剤情報を見てみよう</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21</a:t>
            </a:r>
          </a:p>
          <a:p>
            <a:pPr marL="182245" algn="dist">
              <a:lnSpc>
                <a:spcPct val="110000"/>
              </a:lnSpc>
            </a:pPr>
            <a:r>
              <a:rPr lang="en-US" altLang="ja-JP" sz="1600" b="1" dirty="0">
                <a:latin typeface="Meiryo"/>
                <a:ea typeface="Meiryo"/>
                <a:cs typeface="Meiryo" charset="-128"/>
              </a:rPr>
              <a:t>D.</a:t>
            </a:r>
            <a:r>
              <a:rPr lang="ja-JP" altLang="en-US" sz="1600" b="1" dirty="0">
                <a:latin typeface="Meiryo"/>
                <a:ea typeface="Meiryo"/>
                <a:cs typeface="Meiryo" charset="-128"/>
              </a:rPr>
              <a:t>税・所得の情報を見てみよう</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22</a:t>
            </a:r>
          </a:p>
          <a:p>
            <a:pPr marL="182245" algn="dist">
              <a:lnSpc>
                <a:spcPct val="110000"/>
              </a:lnSpc>
            </a:pPr>
            <a:endParaRPr lang="en-US" altLang="ja-JP" sz="1600" b="1" dirty="0">
              <a:latin typeface="Meiryo"/>
              <a:ea typeface="Meiryo"/>
              <a:cs typeface="Meiryo" charset="-128"/>
            </a:endParaRPr>
          </a:p>
        </p:txBody>
      </p:sp>
    </p:spTree>
    <p:extLst>
      <p:ext uri="{BB962C8B-B14F-4D97-AF65-F5344CB8AC3E}">
        <p14:creationId xmlns:p14="http://schemas.microsoft.com/office/powerpoint/2010/main" val="29703886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360243" y="1383038"/>
            <a:ext cx="8320500" cy="430887"/>
          </a:xfrm>
          <a:prstGeom prst="rect">
            <a:avLst/>
          </a:prstGeom>
          <a:noFill/>
        </p:spPr>
        <p:txBody>
          <a:bodyPr wrap="square" rtlCol="0">
            <a:spAutoFit/>
          </a:bodyPr>
          <a:lstStyle/>
          <a:p>
            <a:r>
              <a:rPr lang="ja-JP" altLang="en-US" sz="2200" b="1" dirty="0">
                <a:latin typeface="Meiryo" charset="-128"/>
                <a:ea typeface="Meiryo" charset="-128"/>
                <a:cs typeface="Meiryo" charset="-128"/>
              </a:rPr>
              <a:t>それでは、実際に引越しの手続を探してみましょう。</a:t>
            </a:r>
            <a:endParaRPr lang="en-US" altLang="ja-JP" sz="2200" b="1" dirty="0">
              <a:latin typeface="Meiryo" charset="-128"/>
              <a:ea typeface="Meiryo" charset="-128"/>
              <a:cs typeface="Meiryo" charset="-128"/>
            </a:endParaRPr>
          </a:p>
        </p:txBody>
      </p:sp>
      <p:pic>
        <p:nvPicPr>
          <p:cNvPr id="27" name="図 26" descr="スマートフォンを使って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340251" y="522652"/>
            <a:ext cx="389630" cy="663625"/>
          </a:xfrm>
          <a:prstGeom prst="rect">
            <a:avLst/>
          </a:prstGeom>
        </p:spPr>
      </p:pic>
      <p:pic>
        <p:nvPicPr>
          <p:cNvPr id="6" name="図 5" descr="グラフィカル ユーザー インターフェイス, アプリケーション, Teams&#10;&#10;自動的に生成された説明">
            <a:extLst>
              <a:ext uri="{FF2B5EF4-FFF2-40B4-BE49-F238E27FC236}">
                <a16:creationId xmlns:a16="http://schemas.microsoft.com/office/drawing/2014/main" id="{D866AFD9-C2EF-C87B-4137-F061AD64B8BA}"/>
              </a:ext>
            </a:extLst>
          </p:cNvPr>
          <p:cNvPicPr>
            <a:picLocks noChangeAspect="1"/>
          </p:cNvPicPr>
          <p:nvPr/>
        </p:nvPicPr>
        <p:blipFill rotWithShape="1">
          <a:blip r:embed="rId4"/>
          <a:srcRect t="9011" b="5665"/>
          <a:stretch/>
        </p:blipFill>
        <p:spPr>
          <a:xfrm>
            <a:off x="508938" y="2881969"/>
            <a:ext cx="1770805" cy="3139320"/>
          </a:xfrm>
          <a:prstGeom prst="rect">
            <a:avLst/>
          </a:prstGeom>
          <a:ln>
            <a:solidFill>
              <a:schemeClr val="tx1"/>
            </a:solidFill>
          </a:ln>
        </p:spPr>
      </p:pic>
      <p:sp>
        <p:nvSpPr>
          <p:cNvPr id="7" name="テキスト ボックス 6">
            <a:extLst>
              <a:ext uri="{FF2B5EF4-FFF2-40B4-BE49-F238E27FC236}">
                <a16:creationId xmlns:a16="http://schemas.microsoft.com/office/drawing/2014/main" id="{06C93A05-62D7-280E-353B-500871D26652}"/>
              </a:ext>
            </a:extLst>
          </p:cNvPr>
          <p:cNvSpPr txBox="1"/>
          <p:nvPr/>
        </p:nvSpPr>
        <p:spPr>
          <a:xfrm>
            <a:off x="2410635" y="1772816"/>
            <a:ext cx="2107801" cy="954107"/>
          </a:xfrm>
          <a:prstGeom prst="rect">
            <a:avLst/>
          </a:prstGeom>
          <a:noFill/>
        </p:spPr>
        <p:txBody>
          <a:bodyPr wrap="square" rtlCol="0">
            <a:spAutoFit/>
          </a:bodyPr>
          <a:lstStyle/>
          <a:p>
            <a:pPr marL="263525" indent="-263525"/>
            <a:r>
              <a:rPr lang="ja-JP" altLang="en-US" sz="2400" b="1" dirty="0">
                <a:solidFill>
                  <a:srgbClr val="009650"/>
                </a:solidFill>
                <a:latin typeface="Meiryo" charset="-128"/>
                <a:ea typeface="Meiryo" charset="-128"/>
                <a:cs typeface="Meiryo" charset="-128"/>
              </a:rPr>
              <a:t>❷</a:t>
            </a:r>
            <a:r>
              <a:rPr lang="ja-JP" altLang="en-US" sz="1600" b="1" dirty="0">
                <a:latin typeface="Meiryo" charset="-128"/>
                <a:ea typeface="Meiryo" charset="-128"/>
                <a:cs typeface="Meiryo" charset="-128"/>
              </a:rPr>
              <a:t>画面上の検索ボックスに「引越し」と入力する</a:t>
            </a:r>
            <a:endParaRPr lang="en-US" altLang="ja-JP" sz="1600" b="1" dirty="0">
              <a:latin typeface="Meiryo" charset="-128"/>
              <a:ea typeface="Meiryo" charset="-128"/>
              <a:cs typeface="Meiryo" charset="-128"/>
            </a:endParaRPr>
          </a:p>
        </p:txBody>
      </p:sp>
      <p:sp>
        <p:nvSpPr>
          <p:cNvPr id="8" name="テキスト ボックス 7">
            <a:extLst>
              <a:ext uri="{FF2B5EF4-FFF2-40B4-BE49-F238E27FC236}">
                <a16:creationId xmlns:a16="http://schemas.microsoft.com/office/drawing/2014/main" id="{ED81C87C-2731-185E-C2D7-4F34BE7ED2ED}"/>
              </a:ext>
            </a:extLst>
          </p:cNvPr>
          <p:cNvSpPr txBox="1"/>
          <p:nvPr/>
        </p:nvSpPr>
        <p:spPr>
          <a:xfrm>
            <a:off x="4491788" y="1764225"/>
            <a:ext cx="2107801" cy="954107"/>
          </a:xfrm>
          <a:prstGeom prst="rect">
            <a:avLst/>
          </a:prstGeom>
          <a:noFill/>
        </p:spPr>
        <p:txBody>
          <a:bodyPr wrap="square" rtlCol="0">
            <a:spAutoFit/>
          </a:bodyPr>
          <a:lstStyle/>
          <a:p>
            <a:pPr marL="263525" indent="-263525"/>
            <a:r>
              <a:rPr lang="ja-JP" altLang="en-US" sz="2400" b="1" dirty="0">
                <a:solidFill>
                  <a:srgbClr val="009650"/>
                </a:solidFill>
                <a:latin typeface="Meiryo" charset="-128"/>
                <a:ea typeface="Meiryo" charset="-128"/>
                <a:cs typeface="Meiryo" charset="-128"/>
              </a:rPr>
              <a:t>❸</a:t>
            </a:r>
            <a:r>
              <a:rPr lang="ja-JP" altLang="en-US" sz="1600" b="1" dirty="0">
                <a:latin typeface="Meiryo" charset="-128"/>
                <a:ea typeface="Meiryo" charset="-128"/>
                <a:cs typeface="Meiryo" charset="-128"/>
              </a:rPr>
              <a:t>サービス・機能の中から「引越しの手続き」を押す</a:t>
            </a:r>
            <a:endParaRPr lang="en-US" altLang="ja-JP" sz="1600" b="1" dirty="0">
              <a:latin typeface="Meiryo" charset="-128"/>
              <a:ea typeface="Meiryo" charset="-128"/>
              <a:cs typeface="Meiryo" charset="-128"/>
            </a:endParaRPr>
          </a:p>
        </p:txBody>
      </p:sp>
      <p:sp>
        <p:nvSpPr>
          <p:cNvPr id="10" name="テキスト ボックス 9">
            <a:extLst>
              <a:ext uri="{FF2B5EF4-FFF2-40B4-BE49-F238E27FC236}">
                <a16:creationId xmlns:a16="http://schemas.microsoft.com/office/drawing/2014/main" id="{A09F6ACF-49A4-82D4-CB3F-F229008BF653}"/>
              </a:ext>
            </a:extLst>
          </p:cNvPr>
          <p:cNvSpPr txBox="1"/>
          <p:nvPr/>
        </p:nvSpPr>
        <p:spPr>
          <a:xfrm>
            <a:off x="256200" y="1764225"/>
            <a:ext cx="2207730" cy="707886"/>
          </a:xfrm>
          <a:prstGeom prst="rect">
            <a:avLst/>
          </a:prstGeom>
          <a:noFill/>
        </p:spPr>
        <p:txBody>
          <a:bodyPr wrap="square" rtlCol="0">
            <a:spAutoFit/>
          </a:bodyPr>
          <a:lstStyle/>
          <a:p>
            <a:pPr marL="263525" indent="-263525"/>
            <a:r>
              <a:rPr lang="ja-JP" altLang="en-US" sz="2400" b="1" dirty="0">
                <a:solidFill>
                  <a:srgbClr val="009650"/>
                </a:solidFill>
                <a:latin typeface="Meiryo" charset="-128"/>
                <a:ea typeface="Meiryo" charset="-128"/>
                <a:cs typeface="Meiryo" charset="-128"/>
              </a:rPr>
              <a:t>❶</a:t>
            </a:r>
            <a:r>
              <a:rPr lang="ja-JP" altLang="en-US" sz="1600" b="1" dirty="0">
                <a:latin typeface="Meiryo" charset="-128"/>
                <a:ea typeface="Meiryo" charset="-128"/>
                <a:cs typeface="Meiryo" charset="-128"/>
              </a:rPr>
              <a:t>ホーム画面右下の「さがす」を押す</a:t>
            </a:r>
            <a:endParaRPr lang="en-US" altLang="ja-JP" sz="1600" b="1" dirty="0">
              <a:latin typeface="Meiryo" charset="-128"/>
              <a:ea typeface="Meiryo" charset="-128"/>
              <a:cs typeface="Meiryo" charset="-128"/>
            </a:endParaRPr>
          </a:p>
        </p:txBody>
      </p:sp>
      <p:pic>
        <p:nvPicPr>
          <p:cNvPr id="24" name="図 23" descr="テーブル&#10;&#10;中程度の精度で自動的に生成された説明">
            <a:extLst>
              <a:ext uri="{FF2B5EF4-FFF2-40B4-BE49-F238E27FC236}">
                <a16:creationId xmlns:a16="http://schemas.microsoft.com/office/drawing/2014/main" id="{F20CC3CC-B8DD-AB78-FE65-B4F5DD459DB1}"/>
              </a:ext>
            </a:extLst>
          </p:cNvPr>
          <p:cNvPicPr>
            <a:picLocks noChangeAspect="1"/>
          </p:cNvPicPr>
          <p:nvPr/>
        </p:nvPicPr>
        <p:blipFill rotWithShape="1">
          <a:blip r:embed="rId5"/>
          <a:srcRect t="9645" b="5032"/>
          <a:stretch/>
        </p:blipFill>
        <p:spPr>
          <a:xfrm>
            <a:off x="2565447" y="2881966"/>
            <a:ext cx="1770805" cy="3139323"/>
          </a:xfrm>
          <a:prstGeom prst="rect">
            <a:avLst/>
          </a:prstGeom>
          <a:ln>
            <a:solidFill>
              <a:schemeClr val="tx1"/>
            </a:solidFill>
          </a:ln>
        </p:spPr>
      </p:pic>
      <p:sp>
        <p:nvSpPr>
          <p:cNvPr id="19" name="正方形/長方形 18">
            <a:extLst>
              <a:ext uri="{FF2B5EF4-FFF2-40B4-BE49-F238E27FC236}">
                <a16:creationId xmlns:a16="http://schemas.microsoft.com/office/drawing/2014/main" id="{6EF5CD53-553E-4201-BD1D-06918D62F90E}"/>
              </a:ext>
            </a:extLst>
          </p:cNvPr>
          <p:cNvSpPr/>
          <p:nvPr/>
        </p:nvSpPr>
        <p:spPr>
          <a:xfrm>
            <a:off x="1722439" y="52767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sp>
        <p:nvSpPr>
          <p:cNvPr id="21" name="正方形/長方形 20">
            <a:extLst>
              <a:ext uri="{FF2B5EF4-FFF2-40B4-BE49-F238E27FC236}">
                <a16:creationId xmlns:a16="http://schemas.microsoft.com/office/drawing/2014/main" id="{2A09B8F2-AA41-465C-B320-C0429F4E9582}"/>
              </a:ext>
            </a:extLst>
          </p:cNvPr>
          <p:cNvSpPr/>
          <p:nvPr/>
        </p:nvSpPr>
        <p:spPr>
          <a:xfrm>
            <a:off x="1714537" y="5653510"/>
            <a:ext cx="492443" cy="3835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BCE19E47-9585-4742-A573-B09940798F33}"/>
              </a:ext>
            </a:extLst>
          </p:cNvPr>
          <p:cNvSpPr/>
          <p:nvPr/>
        </p:nvSpPr>
        <p:spPr>
          <a:xfrm>
            <a:off x="2565447" y="3406513"/>
            <a:ext cx="1770805" cy="3835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図形グループ 72">
            <a:extLst>
              <a:ext uri="{FF2B5EF4-FFF2-40B4-BE49-F238E27FC236}">
                <a16:creationId xmlns:a16="http://schemas.microsoft.com/office/drawing/2014/main" id="{1381B80D-F113-4261-B650-8EAD90FD5F96}"/>
              </a:ext>
            </a:extLst>
          </p:cNvPr>
          <p:cNvGrpSpPr/>
          <p:nvPr/>
        </p:nvGrpSpPr>
        <p:grpSpPr>
          <a:xfrm>
            <a:off x="3201722" y="3167677"/>
            <a:ext cx="492443" cy="461665"/>
            <a:chOff x="7516281" y="2673548"/>
            <a:chExt cx="492443" cy="461665"/>
          </a:xfrm>
        </p:grpSpPr>
        <p:sp>
          <p:nvSpPr>
            <p:cNvPr id="28" name="円/楕円 77">
              <a:extLst>
                <a:ext uri="{FF2B5EF4-FFF2-40B4-BE49-F238E27FC236}">
                  <a16:creationId xmlns:a16="http://schemas.microsoft.com/office/drawing/2014/main" id="{B1E39E6B-AAE6-42AA-9621-A39EF03AA608}"/>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A1521601-8581-4C78-8BCF-C345509FF9C8}"/>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31" name="テキスト ボックス 30">
            <a:extLst>
              <a:ext uri="{FF2B5EF4-FFF2-40B4-BE49-F238E27FC236}">
                <a16:creationId xmlns:a16="http://schemas.microsoft.com/office/drawing/2014/main" id="{A588EC05-2D20-458D-B2FC-EF55CB18143B}"/>
              </a:ext>
            </a:extLst>
          </p:cNvPr>
          <p:cNvSpPr txBox="1"/>
          <p:nvPr/>
        </p:nvSpPr>
        <p:spPr>
          <a:xfrm>
            <a:off x="6710473" y="2466556"/>
            <a:ext cx="2087320" cy="1077218"/>
          </a:xfrm>
          <a:prstGeom prst="rect">
            <a:avLst/>
          </a:prstGeom>
          <a:noFill/>
          <a:ln w="28575">
            <a:solidFill>
              <a:srgbClr val="009650"/>
            </a:solidFill>
          </a:ln>
        </p:spPr>
        <p:txBody>
          <a:bodyPr wrap="square" lIns="91440" tIns="45720" rIns="91440" bIns="45720" rtlCol="0" anchor="t">
            <a:spAutoFit/>
          </a:bodyPr>
          <a:lstStyle/>
          <a:p>
            <a:r>
              <a:rPr lang="ja-JP" altLang="en-US" sz="1600" b="1" dirty="0">
                <a:latin typeface="メイリオ" panose="020B0604030504040204" pitchFamily="50" charset="-128"/>
                <a:ea typeface="メイリオ" panose="020B0604030504040204" pitchFamily="50" charset="-128"/>
              </a:rPr>
              <a:t>サービス・機能には全国共通で利用できるサービスや機能が表示されます。</a:t>
            </a:r>
            <a:endParaRPr lang="en-US" altLang="ja-JP" sz="1600" b="1" dirty="0">
              <a:latin typeface="メイリオ" panose="020B0604030504040204" pitchFamily="50" charset="-128"/>
              <a:ea typeface="メイリオ" panose="020B0604030504040204" pitchFamily="50" charset="-128"/>
            </a:endParaRPr>
          </a:p>
        </p:txBody>
      </p:sp>
      <p:grpSp>
        <p:nvGrpSpPr>
          <p:cNvPr id="32" name="グループ化 31">
            <a:extLst>
              <a:ext uri="{FF2B5EF4-FFF2-40B4-BE49-F238E27FC236}">
                <a16:creationId xmlns:a16="http://schemas.microsoft.com/office/drawing/2014/main" id="{99CD10F4-2A75-4241-BF7C-8ADD95E0930B}"/>
              </a:ext>
            </a:extLst>
          </p:cNvPr>
          <p:cNvGrpSpPr/>
          <p:nvPr/>
        </p:nvGrpSpPr>
        <p:grpSpPr>
          <a:xfrm>
            <a:off x="6599549" y="3532474"/>
            <a:ext cx="1177674" cy="287617"/>
            <a:chOff x="6148786" y="3517261"/>
            <a:chExt cx="1177674" cy="287617"/>
          </a:xfrm>
        </p:grpSpPr>
        <p:cxnSp>
          <p:nvCxnSpPr>
            <p:cNvPr id="33" name="直線コネクタ 32">
              <a:extLst>
                <a:ext uri="{FF2B5EF4-FFF2-40B4-BE49-F238E27FC236}">
                  <a16:creationId xmlns:a16="http://schemas.microsoft.com/office/drawing/2014/main" id="{AE64200E-B0AA-4B6C-ADA6-F607264205E7}"/>
                </a:ext>
              </a:extLst>
            </p:cNvPr>
            <p:cNvCxnSpPr>
              <a:cxnSpLocks/>
            </p:cNvCxnSpPr>
            <p:nvPr/>
          </p:nvCxnSpPr>
          <p:spPr>
            <a:xfrm>
              <a:off x="6148786" y="3796614"/>
              <a:ext cx="1177674" cy="8264"/>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D1ACECCE-4D08-407A-9839-A2E6F1A05AA7}"/>
                </a:ext>
              </a:extLst>
            </p:cNvPr>
            <p:cNvCxnSpPr/>
            <p:nvPr/>
          </p:nvCxnSpPr>
          <p:spPr>
            <a:xfrm flipV="1">
              <a:off x="7326460" y="3517261"/>
              <a:ext cx="0" cy="287617"/>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grpSp>
      <p:sp>
        <p:nvSpPr>
          <p:cNvPr id="36" name="テキスト ボックス 35">
            <a:extLst>
              <a:ext uri="{FF2B5EF4-FFF2-40B4-BE49-F238E27FC236}">
                <a16:creationId xmlns:a16="http://schemas.microsoft.com/office/drawing/2014/main" id="{D27E8997-39A0-42AD-A84E-70F3662613E8}"/>
              </a:ext>
            </a:extLst>
          </p:cNvPr>
          <p:cNvSpPr txBox="1"/>
          <p:nvPr/>
        </p:nvSpPr>
        <p:spPr>
          <a:xfrm>
            <a:off x="6712907" y="4344675"/>
            <a:ext cx="2087320" cy="1077218"/>
          </a:xfrm>
          <a:prstGeom prst="rect">
            <a:avLst/>
          </a:prstGeom>
          <a:noFill/>
          <a:ln w="28575">
            <a:solidFill>
              <a:srgbClr val="009650"/>
            </a:solidFill>
          </a:ln>
        </p:spPr>
        <p:txBody>
          <a:bodyPr wrap="square" lIns="91440" tIns="45720" rIns="91440" bIns="45720" rtlCol="0" anchor="t">
            <a:spAutoFit/>
          </a:bodyPr>
          <a:lstStyle/>
          <a:p>
            <a:r>
              <a:rPr lang="ja-JP" altLang="en-US" sz="1600" b="1" dirty="0">
                <a:latin typeface="メイリオ" panose="020B0604030504040204" pitchFamily="50" charset="-128"/>
                <a:ea typeface="メイリオ" panose="020B0604030504040204" pitchFamily="50" charset="-128"/>
              </a:rPr>
              <a:t>検索ワードに関連したお住まいの自治体で可能な手続が表示されます。</a:t>
            </a:r>
            <a:endParaRPr lang="en-US" altLang="ja-JP" sz="1600" b="1" dirty="0">
              <a:latin typeface="メイリオ" panose="020B0604030504040204" pitchFamily="50" charset="-128"/>
              <a:ea typeface="メイリオ" panose="020B0604030504040204" pitchFamily="50" charset="-128"/>
            </a:endParaRPr>
          </a:p>
        </p:txBody>
      </p:sp>
      <p:grpSp>
        <p:nvGrpSpPr>
          <p:cNvPr id="37" name="グループ化 36">
            <a:extLst>
              <a:ext uri="{FF2B5EF4-FFF2-40B4-BE49-F238E27FC236}">
                <a16:creationId xmlns:a16="http://schemas.microsoft.com/office/drawing/2014/main" id="{5CECB5F0-51E6-4A06-9CC4-C46B403BC6B1}"/>
              </a:ext>
            </a:extLst>
          </p:cNvPr>
          <p:cNvGrpSpPr/>
          <p:nvPr/>
        </p:nvGrpSpPr>
        <p:grpSpPr>
          <a:xfrm rot="16200000">
            <a:off x="7103162" y="4931733"/>
            <a:ext cx="171779" cy="1179007"/>
            <a:chOff x="7277995" y="3815983"/>
            <a:chExt cx="630095" cy="261089"/>
          </a:xfrm>
        </p:grpSpPr>
        <p:cxnSp>
          <p:nvCxnSpPr>
            <p:cNvPr id="38" name="直線コネクタ 37">
              <a:extLst>
                <a:ext uri="{FF2B5EF4-FFF2-40B4-BE49-F238E27FC236}">
                  <a16:creationId xmlns:a16="http://schemas.microsoft.com/office/drawing/2014/main" id="{6CD42DC6-E565-40D1-B28D-7314514B029A}"/>
                </a:ext>
              </a:extLst>
            </p:cNvPr>
            <p:cNvCxnSpPr>
              <a:cxnSpLocks/>
            </p:cNvCxnSpPr>
            <p:nvPr/>
          </p:nvCxnSpPr>
          <p:spPr>
            <a:xfrm rot="5400000">
              <a:off x="7608197" y="3777179"/>
              <a:ext cx="0" cy="599786"/>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9F9C4C4C-F54C-4E0E-AB79-36839127B103}"/>
                </a:ext>
              </a:extLst>
            </p:cNvPr>
            <p:cNvCxnSpPr>
              <a:cxnSpLocks/>
            </p:cNvCxnSpPr>
            <p:nvPr/>
          </p:nvCxnSpPr>
          <p:spPr>
            <a:xfrm rot="5400000" flipH="1">
              <a:off x="7162603" y="3931375"/>
              <a:ext cx="261089" cy="30305"/>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grpSp>
      <p:grpSp>
        <p:nvGrpSpPr>
          <p:cNvPr id="40" name="グループ化 39">
            <a:extLst>
              <a:ext uri="{FF2B5EF4-FFF2-40B4-BE49-F238E27FC236}">
                <a16:creationId xmlns:a16="http://schemas.microsoft.com/office/drawing/2014/main" id="{A4208405-1AC7-4BD9-9753-DC424A6961E6}"/>
              </a:ext>
            </a:extLst>
          </p:cNvPr>
          <p:cNvGrpSpPr/>
          <p:nvPr/>
        </p:nvGrpSpPr>
        <p:grpSpPr>
          <a:xfrm>
            <a:off x="4621956" y="2881966"/>
            <a:ext cx="1802813" cy="3139308"/>
            <a:chOff x="4621956" y="2881966"/>
            <a:chExt cx="1802813" cy="3139308"/>
          </a:xfrm>
        </p:grpSpPr>
        <p:pic>
          <p:nvPicPr>
            <p:cNvPr id="15" name="図 14">
              <a:extLst>
                <a:ext uri="{FF2B5EF4-FFF2-40B4-BE49-F238E27FC236}">
                  <a16:creationId xmlns:a16="http://schemas.microsoft.com/office/drawing/2014/main" id="{6D0822AC-F0C1-4083-AC04-D4D026C6361D}"/>
                </a:ext>
              </a:extLst>
            </p:cNvPr>
            <p:cNvPicPr>
              <a:picLocks noChangeAspect="1"/>
            </p:cNvPicPr>
            <p:nvPr/>
          </p:nvPicPr>
          <p:blipFill rotWithShape="1">
            <a:blip r:embed="rId6"/>
            <a:srcRect l="-1" t="7620" r="-53" b="12974"/>
            <a:stretch/>
          </p:blipFill>
          <p:spPr>
            <a:xfrm>
              <a:off x="4638332" y="2917753"/>
              <a:ext cx="1761906" cy="3031527"/>
            </a:xfrm>
            <a:prstGeom prst="rect">
              <a:avLst/>
            </a:prstGeom>
          </p:spPr>
        </p:pic>
        <p:sp>
          <p:nvSpPr>
            <p:cNvPr id="16" name="正方形/長方形 15">
              <a:extLst>
                <a:ext uri="{FF2B5EF4-FFF2-40B4-BE49-F238E27FC236}">
                  <a16:creationId xmlns:a16="http://schemas.microsoft.com/office/drawing/2014/main" id="{CC93F22E-BEA1-4C48-B199-369E3E888959}"/>
                </a:ext>
              </a:extLst>
            </p:cNvPr>
            <p:cNvSpPr/>
            <p:nvPr/>
          </p:nvSpPr>
          <p:spPr>
            <a:xfrm>
              <a:off x="4621956" y="2881966"/>
              <a:ext cx="1802813" cy="31393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3" name="右大かっこ 42">
            <a:extLst>
              <a:ext uri="{FF2B5EF4-FFF2-40B4-BE49-F238E27FC236}">
                <a16:creationId xmlns:a16="http://schemas.microsoft.com/office/drawing/2014/main" id="{C342AD20-0DCF-49AC-BC55-59E00DACCF33}"/>
              </a:ext>
            </a:extLst>
          </p:cNvPr>
          <p:cNvSpPr/>
          <p:nvPr/>
        </p:nvSpPr>
        <p:spPr>
          <a:xfrm>
            <a:off x="6424769" y="3629342"/>
            <a:ext cx="174780" cy="1239812"/>
          </a:xfrm>
          <a:prstGeom prst="rightBracket">
            <a:avLst/>
          </a:prstGeom>
          <a:ln w="19050">
            <a:solidFill>
              <a:srgbClr val="0096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7" name="右大かっこ 46">
            <a:extLst>
              <a:ext uri="{FF2B5EF4-FFF2-40B4-BE49-F238E27FC236}">
                <a16:creationId xmlns:a16="http://schemas.microsoft.com/office/drawing/2014/main" id="{98D3173B-D8F1-4266-9691-5543F8B377F3}"/>
              </a:ext>
            </a:extLst>
          </p:cNvPr>
          <p:cNvSpPr/>
          <p:nvPr/>
        </p:nvSpPr>
        <p:spPr>
          <a:xfrm>
            <a:off x="6441145" y="5049515"/>
            <a:ext cx="174780" cy="913133"/>
          </a:xfrm>
          <a:prstGeom prst="rightBracket">
            <a:avLst/>
          </a:prstGeom>
          <a:ln w="19050">
            <a:solidFill>
              <a:srgbClr val="0096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3A3F2E40-4A81-4DF4-8D95-6F3CD02BC8D6}"/>
              </a:ext>
            </a:extLst>
          </p:cNvPr>
          <p:cNvSpPr/>
          <p:nvPr/>
        </p:nvSpPr>
        <p:spPr>
          <a:xfrm>
            <a:off x="4635712" y="3820091"/>
            <a:ext cx="1770805" cy="2569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93B7933A-B2A6-48DE-ABBA-28650B385F65}"/>
              </a:ext>
            </a:extLst>
          </p:cNvPr>
          <p:cNvSpPr/>
          <p:nvPr/>
        </p:nvSpPr>
        <p:spPr>
          <a:xfrm>
            <a:off x="5282394" y="3507442"/>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sp>
        <p:nvSpPr>
          <p:cNvPr id="51" name="タイトル 1">
            <a:extLst>
              <a:ext uri="{FF2B5EF4-FFF2-40B4-BE49-F238E27FC236}">
                <a16:creationId xmlns:a16="http://schemas.microsoft.com/office/drawing/2014/main" id="{AA15F3FE-A2BA-4C74-8835-00AA9B805F6D}"/>
              </a:ext>
            </a:extLst>
          </p:cNvPr>
          <p:cNvSpPr>
            <a:spLocks noGrp="1"/>
          </p:cNvSpPr>
          <p:nvPr>
            <p:ph type="ctrTitle"/>
          </p:nvPr>
        </p:nvSpPr>
        <p:spPr>
          <a:xfrm>
            <a:off x="1767718" y="574043"/>
            <a:ext cx="4134465" cy="490904"/>
          </a:xfrm>
        </p:spPr>
        <p:txBody>
          <a:bodyPr vert="horz" wrap="none">
            <a:spAutoFit/>
          </a:bodyPr>
          <a:lstStyle/>
          <a:p>
            <a:r>
              <a:rPr lang="ja-JP" altLang="en-US" sz="2800" dirty="0"/>
              <a:t>行政手続を探してみよう</a:t>
            </a:r>
          </a:p>
        </p:txBody>
      </p:sp>
      <p:sp>
        <p:nvSpPr>
          <p:cNvPr id="52" name="Title 1">
            <a:extLst>
              <a:ext uri="{FF2B5EF4-FFF2-40B4-BE49-F238E27FC236}">
                <a16:creationId xmlns:a16="http://schemas.microsoft.com/office/drawing/2014/main" id="{A386FA22-4F68-4988-85E3-554D24A820E3}"/>
              </a:ext>
            </a:extLst>
          </p:cNvPr>
          <p:cNvSpPr txBox="1">
            <a:spLocks/>
          </p:cNvSpPr>
          <p:nvPr/>
        </p:nvSpPr>
        <p:spPr>
          <a:xfrm>
            <a:off x="433054" y="619720"/>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ja-JP" altLang="en-US" sz="3600" dirty="0"/>
              <a:t>４</a:t>
            </a:r>
            <a:r>
              <a:rPr lang="en-US" altLang="ja-JP" sz="3600" dirty="0"/>
              <a:t>-C</a:t>
            </a:r>
          </a:p>
        </p:txBody>
      </p:sp>
      <p:pic>
        <p:nvPicPr>
          <p:cNvPr id="53" name="図 52">
            <a:extLst>
              <a:ext uri="{FF2B5EF4-FFF2-40B4-BE49-F238E27FC236}">
                <a16:creationId xmlns:a16="http://schemas.microsoft.com/office/drawing/2014/main" id="{48483E3C-5AAF-4C09-83FD-F589E0D8C1EE}"/>
              </a:ext>
            </a:extLst>
          </p:cNvPr>
          <p:cNvPicPr>
            <a:picLocks noChangeAspect="1"/>
          </p:cNvPicPr>
          <p:nvPr/>
        </p:nvPicPr>
        <p:blipFill>
          <a:blip r:embed="rId7"/>
          <a:stretch>
            <a:fillRect/>
          </a:stretch>
        </p:blipFill>
        <p:spPr>
          <a:xfrm rot="2074041">
            <a:off x="7948886" y="1573090"/>
            <a:ext cx="683340" cy="899132"/>
          </a:xfrm>
          <a:prstGeom prst="rect">
            <a:avLst/>
          </a:prstGeom>
        </p:spPr>
      </p:pic>
    </p:spTree>
    <p:extLst>
      <p:ext uri="{BB962C8B-B14F-4D97-AF65-F5344CB8AC3E}">
        <p14:creationId xmlns:p14="http://schemas.microsoft.com/office/powerpoint/2010/main" val="24103762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ィカル ユーザー インターフェイス, テキスト, アプリケーション&#10;&#10;自動的に生成された説明">
            <a:extLst>
              <a:ext uri="{FF2B5EF4-FFF2-40B4-BE49-F238E27FC236}">
                <a16:creationId xmlns:a16="http://schemas.microsoft.com/office/drawing/2014/main" id="{8DE7734D-A2E9-7C34-45F9-B0D19289DD44}"/>
              </a:ext>
            </a:extLst>
          </p:cNvPr>
          <p:cNvPicPr>
            <a:picLocks noChangeAspect="1"/>
          </p:cNvPicPr>
          <p:nvPr/>
        </p:nvPicPr>
        <p:blipFill rotWithShape="1">
          <a:blip r:embed="rId3"/>
          <a:srcRect t="9883" b="4793"/>
          <a:stretch/>
        </p:blipFill>
        <p:spPr>
          <a:xfrm>
            <a:off x="6833643" y="3002427"/>
            <a:ext cx="1770805" cy="3139323"/>
          </a:xfrm>
          <a:prstGeom prst="rect">
            <a:avLst/>
          </a:prstGeom>
          <a:ln>
            <a:solidFill>
              <a:schemeClr val="tx1"/>
            </a:solidFill>
          </a:ln>
        </p:spPr>
      </p:pic>
      <p:pic>
        <p:nvPicPr>
          <p:cNvPr id="11" name="図 10" descr="グラフィカル ユーザー インターフェイス, アプリケーション, Teams&#10;&#10;自動的に生成された説明">
            <a:extLst>
              <a:ext uri="{FF2B5EF4-FFF2-40B4-BE49-F238E27FC236}">
                <a16:creationId xmlns:a16="http://schemas.microsoft.com/office/drawing/2014/main" id="{58CAF29E-2C9B-6274-B484-0D4FDB4EAFBE}"/>
              </a:ext>
            </a:extLst>
          </p:cNvPr>
          <p:cNvPicPr>
            <a:picLocks noChangeAspect="1"/>
          </p:cNvPicPr>
          <p:nvPr/>
        </p:nvPicPr>
        <p:blipFill rotWithShape="1">
          <a:blip r:embed="rId4"/>
          <a:srcRect t="9297" b="5379"/>
          <a:stretch/>
        </p:blipFill>
        <p:spPr>
          <a:xfrm>
            <a:off x="4754152" y="3002427"/>
            <a:ext cx="1770805" cy="3139323"/>
          </a:xfrm>
          <a:prstGeom prst="rect">
            <a:avLst/>
          </a:prstGeom>
          <a:ln>
            <a:solidFill>
              <a:schemeClr val="tx1"/>
            </a:solidFill>
          </a:ln>
        </p:spPr>
      </p:pic>
      <p:pic>
        <p:nvPicPr>
          <p:cNvPr id="3" name="図 2" descr="テーブル&#10;&#10;中程度の精度で自動的に生成された説明">
            <a:extLst>
              <a:ext uri="{FF2B5EF4-FFF2-40B4-BE49-F238E27FC236}">
                <a16:creationId xmlns:a16="http://schemas.microsoft.com/office/drawing/2014/main" id="{DF6A8463-C543-07AA-2F4E-A5505BD16159}"/>
              </a:ext>
            </a:extLst>
          </p:cNvPr>
          <p:cNvPicPr>
            <a:picLocks noChangeAspect="1"/>
          </p:cNvPicPr>
          <p:nvPr/>
        </p:nvPicPr>
        <p:blipFill rotWithShape="1">
          <a:blip r:embed="rId5"/>
          <a:srcRect t="9645" b="5032"/>
          <a:stretch/>
        </p:blipFill>
        <p:spPr>
          <a:xfrm>
            <a:off x="2633299" y="3002427"/>
            <a:ext cx="1770805" cy="3139323"/>
          </a:xfrm>
          <a:prstGeom prst="rect">
            <a:avLst/>
          </a:prstGeom>
          <a:ln>
            <a:solidFill>
              <a:schemeClr val="tx1"/>
            </a:solidFill>
          </a:ln>
        </p:spPr>
      </p:pic>
      <p:pic>
        <p:nvPicPr>
          <p:cNvPr id="2" name="図 1" descr="グラフィカル ユーザー インターフェイス, アプリケーション, Teams&#10;&#10;自動的に生成された説明">
            <a:extLst>
              <a:ext uri="{FF2B5EF4-FFF2-40B4-BE49-F238E27FC236}">
                <a16:creationId xmlns:a16="http://schemas.microsoft.com/office/drawing/2014/main" id="{1D363282-9FD4-2C07-E0F0-33D8264E0716}"/>
              </a:ext>
            </a:extLst>
          </p:cNvPr>
          <p:cNvPicPr>
            <a:picLocks noChangeAspect="1"/>
          </p:cNvPicPr>
          <p:nvPr/>
        </p:nvPicPr>
        <p:blipFill rotWithShape="1">
          <a:blip r:embed="rId6"/>
          <a:srcRect t="9011" b="5665"/>
          <a:stretch/>
        </p:blipFill>
        <p:spPr>
          <a:xfrm>
            <a:off x="576790" y="3002430"/>
            <a:ext cx="1770805" cy="3139320"/>
          </a:xfrm>
          <a:prstGeom prst="rect">
            <a:avLst/>
          </a:prstGeom>
          <a:ln>
            <a:solidFill>
              <a:schemeClr val="tx1"/>
            </a:solidFill>
          </a:ln>
        </p:spPr>
      </p:pic>
      <p:sp>
        <p:nvSpPr>
          <p:cNvPr id="5" name="テキスト ボックス 4"/>
          <p:cNvSpPr txBox="1"/>
          <p:nvPr/>
        </p:nvSpPr>
        <p:spPr>
          <a:xfrm>
            <a:off x="360243" y="1309066"/>
            <a:ext cx="8320500" cy="646331"/>
          </a:xfrm>
          <a:prstGeom prst="rect">
            <a:avLst/>
          </a:prstGeom>
          <a:noFill/>
        </p:spPr>
        <p:txBody>
          <a:bodyPr wrap="square" rtlCol="0">
            <a:spAutoFit/>
          </a:bodyPr>
          <a:lstStyle/>
          <a:p>
            <a:r>
              <a:rPr lang="ja-JP" altLang="en-US" sz="2200" b="1" dirty="0">
                <a:latin typeface="Meiryo" charset="-128"/>
                <a:ea typeface="Meiryo" charset="-128"/>
                <a:cs typeface="Meiryo" charset="-128"/>
              </a:rPr>
              <a:t>次に、罹災証明書の発行の手続を探してみましょう。</a:t>
            </a:r>
            <a:endParaRPr lang="en-US" altLang="ja-JP" sz="2200" b="1" dirty="0">
              <a:latin typeface="Meiryo" charset="-128"/>
              <a:ea typeface="Meiryo" charset="-128"/>
              <a:cs typeface="Meiryo" charset="-128"/>
            </a:endParaRPr>
          </a:p>
          <a:p>
            <a:pPr algn="r"/>
            <a:r>
              <a:rPr lang="en-US" altLang="ja-JP" sz="1400" b="1" dirty="0">
                <a:latin typeface="Meiryo" charset="-128"/>
                <a:ea typeface="Meiryo" charset="-128"/>
                <a:cs typeface="Meiryo" charset="-128"/>
              </a:rPr>
              <a:t>※</a:t>
            </a:r>
            <a:r>
              <a:rPr lang="ja-JP" altLang="en-US" sz="1400" b="1" dirty="0">
                <a:latin typeface="Meiryo" charset="-128"/>
                <a:ea typeface="Meiryo" charset="-128"/>
                <a:cs typeface="Meiryo" charset="-128"/>
              </a:rPr>
              <a:t>本講座では、一例として東京都中央区の手続を検索します。</a:t>
            </a:r>
            <a:endParaRPr lang="en-US" altLang="ja-JP" sz="1400" b="1" dirty="0">
              <a:latin typeface="Meiryo" charset="-128"/>
              <a:ea typeface="Meiryo" charset="-128"/>
              <a:cs typeface="Meiryo" charset="-128"/>
            </a:endParaRPr>
          </a:p>
        </p:txBody>
      </p:sp>
      <p:pic>
        <p:nvPicPr>
          <p:cNvPr id="27" name="図 26" descr="スマートフォンを使っているマイナちゃんのイラスト"/>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340251" y="522652"/>
            <a:ext cx="389630" cy="663625"/>
          </a:xfrm>
          <a:prstGeom prst="rect">
            <a:avLst/>
          </a:prstGeom>
        </p:spPr>
      </p:pic>
      <p:sp>
        <p:nvSpPr>
          <p:cNvPr id="7" name="テキスト ボックス 6">
            <a:extLst>
              <a:ext uri="{FF2B5EF4-FFF2-40B4-BE49-F238E27FC236}">
                <a16:creationId xmlns:a16="http://schemas.microsoft.com/office/drawing/2014/main" id="{06C93A05-62D7-280E-353B-500871D26652}"/>
              </a:ext>
            </a:extLst>
          </p:cNvPr>
          <p:cNvSpPr txBox="1"/>
          <p:nvPr/>
        </p:nvSpPr>
        <p:spPr>
          <a:xfrm>
            <a:off x="2394042" y="1868837"/>
            <a:ext cx="2107801" cy="954107"/>
          </a:xfrm>
          <a:prstGeom prst="rect">
            <a:avLst/>
          </a:prstGeom>
          <a:noFill/>
        </p:spPr>
        <p:txBody>
          <a:bodyPr wrap="square" rtlCol="0">
            <a:spAutoFit/>
          </a:bodyPr>
          <a:lstStyle/>
          <a:p>
            <a:pPr marL="263525" indent="-263525"/>
            <a:r>
              <a:rPr lang="ja-JP" altLang="en-US" sz="2400" b="1" dirty="0">
                <a:solidFill>
                  <a:srgbClr val="009650"/>
                </a:solidFill>
                <a:latin typeface="Meiryo" charset="-128"/>
                <a:ea typeface="Meiryo" charset="-128"/>
                <a:cs typeface="Meiryo" charset="-128"/>
              </a:rPr>
              <a:t>❷</a:t>
            </a:r>
            <a:r>
              <a:rPr lang="ja-JP" altLang="en-US" sz="1600" b="1" dirty="0">
                <a:latin typeface="Meiryo" charset="-128"/>
                <a:ea typeface="Meiryo" charset="-128"/>
                <a:cs typeface="Meiryo" charset="-128"/>
              </a:rPr>
              <a:t>画面上の検索ボックスに「防災」と入力する</a:t>
            </a:r>
            <a:endParaRPr lang="en-US" altLang="ja-JP" sz="1600" b="1" dirty="0">
              <a:latin typeface="Meiryo" charset="-128"/>
              <a:ea typeface="Meiryo" charset="-128"/>
              <a:cs typeface="Meiryo" charset="-128"/>
            </a:endParaRPr>
          </a:p>
        </p:txBody>
      </p:sp>
      <p:sp>
        <p:nvSpPr>
          <p:cNvPr id="8" name="テキスト ボックス 7">
            <a:extLst>
              <a:ext uri="{FF2B5EF4-FFF2-40B4-BE49-F238E27FC236}">
                <a16:creationId xmlns:a16="http://schemas.microsoft.com/office/drawing/2014/main" id="{ED81C87C-2731-185E-C2D7-4F34BE7ED2ED}"/>
              </a:ext>
            </a:extLst>
          </p:cNvPr>
          <p:cNvSpPr txBox="1"/>
          <p:nvPr/>
        </p:nvSpPr>
        <p:spPr>
          <a:xfrm>
            <a:off x="4283611" y="1864335"/>
            <a:ext cx="2409043" cy="1200329"/>
          </a:xfrm>
          <a:prstGeom prst="rect">
            <a:avLst/>
          </a:prstGeom>
          <a:noFill/>
        </p:spPr>
        <p:txBody>
          <a:bodyPr wrap="square" rtlCol="0">
            <a:spAutoFit/>
          </a:bodyPr>
          <a:lstStyle/>
          <a:p>
            <a:pPr marL="263525" indent="-263525"/>
            <a:r>
              <a:rPr lang="ja-JP" altLang="en-US" sz="2400" b="1" dirty="0">
                <a:solidFill>
                  <a:srgbClr val="009650"/>
                </a:solidFill>
                <a:latin typeface="Meiryo" charset="-128"/>
                <a:ea typeface="Meiryo" charset="-128"/>
                <a:cs typeface="Meiryo" charset="-128"/>
              </a:rPr>
              <a:t>❸</a:t>
            </a:r>
            <a:r>
              <a:rPr lang="ja-JP" altLang="en-US" sz="1600" b="1" dirty="0">
                <a:latin typeface="Meiryo" charset="-128"/>
                <a:ea typeface="Meiryo" charset="-128"/>
                <a:cs typeface="Meiryo" charset="-128"/>
              </a:rPr>
              <a:t>自治体ごとの手続から「り災証明書の発行申請」の「詳しく見る」を押す</a:t>
            </a:r>
            <a:endParaRPr lang="en-US" altLang="ja-JP" sz="1600" b="1" dirty="0">
              <a:latin typeface="Meiryo" charset="-128"/>
              <a:ea typeface="Meiryo" charset="-128"/>
              <a:cs typeface="Meiryo" charset="-128"/>
            </a:endParaRPr>
          </a:p>
        </p:txBody>
      </p:sp>
      <p:sp>
        <p:nvSpPr>
          <p:cNvPr id="10" name="テキスト ボックス 9">
            <a:extLst>
              <a:ext uri="{FF2B5EF4-FFF2-40B4-BE49-F238E27FC236}">
                <a16:creationId xmlns:a16="http://schemas.microsoft.com/office/drawing/2014/main" id="{A09F6ACF-49A4-82D4-CB3F-F229008BF653}"/>
              </a:ext>
            </a:extLst>
          </p:cNvPr>
          <p:cNvSpPr txBox="1"/>
          <p:nvPr/>
        </p:nvSpPr>
        <p:spPr>
          <a:xfrm>
            <a:off x="256200" y="1865149"/>
            <a:ext cx="2207730" cy="707886"/>
          </a:xfrm>
          <a:prstGeom prst="rect">
            <a:avLst/>
          </a:prstGeom>
          <a:noFill/>
        </p:spPr>
        <p:txBody>
          <a:bodyPr wrap="square" rtlCol="0">
            <a:spAutoFit/>
          </a:bodyPr>
          <a:lstStyle/>
          <a:p>
            <a:pPr marL="263525" indent="-263525"/>
            <a:r>
              <a:rPr lang="ja-JP" altLang="en-US" sz="2400" b="1" dirty="0">
                <a:solidFill>
                  <a:srgbClr val="009650"/>
                </a:solidFill>
                <a:latin typeface="Meiryo" charset="-128"/>
                <a:ea typeface="Meiryo" charset="-128"/>
                <a:cs typeface="Meiryo" charset="-128"/>
              </a:rPr>
              <a:t>❶</a:t>
            </a:r>
            <a:r>
              <a:rPr lang="ja-JP" altLang="en-US" sz="1600" b="1" dirty="0">
                <a:latin typeface="Meiryo" charset="-128"/>
                <a:ea typeface="Meiryo" charset="-128"/>
                <a:cs typeface="Meiryo" charset="-128"/>
              </a:rPr>
              <a:t>ホーム画面右下の「さがす」を押す</a:t>
            </a:r>
            <a:endParaRPr lang="en-US" altLang="ja-JP" sz="1600" b="1" dirty="0">
              <a:latin typeface="Meiryo" charset="-128"/>
              <a:ea typeface="Meiryo" charset="-128"/>
              <a:cs typeface="Meiryo" charset="-128"/>
            </a:endParaRPr>
          </a:p>
        </p:txBody>
      </p:sp>
      <p:sp>
        <p:nvSpPr>
          <p:cNvPr id="19" name="正方形/長方形 18">
            <a:extLst>
              <a:ext uri="{FF2B5EF4-FFF2-40B4-BE49-F238E27FC236}">
                <a16:creationId xmlns:a16="http://schemas.microsoft.com/office/drawing/2014/main" id="{6EF5CD53-553E-4201-BD1D-06918D62F90E}"/>
              </a:ext>
            </a:extLst>
          </p:cNvPr>
          <p:cNvSpPr/>
          <p:nvPr/>
        </p:nvSpPr>
        <p:spPr>
          <a:xfrm>
            <a:off x="1790291" y="5457962"/>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sp>
        <p:nvSpPr>
          <p:cNvPr id="21" name="正方形/長方形 20">
            <a:extLst>
              <a:ext uri="{FF2B5EF4-FFF2-40B4-BE49-F238E27FC236}">
                <a16:creationId xmlns:a16="http://schemas.microsoft.com/office/drawing/2014/main" id="{2A09B8F2-AA41-465C-B320-C0429F4E9582}"/>
              </a:ext>
            </a:extLst>
          </p:cNvPr>
          <p:cNvSpPr/>
          <p:nvPr/>
        </p:nvSpPr>
        <p:spPr>
          <a:xfrm>
            <a:off x="1782389" y="5781709"/>
            <a:ext cx="492443" cy="3835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BCE19E47-9585-4742-A573-B09940798F33}"/>
              </a:ext>
            </a:extLst>
          </p:cNvPr>
          <p:cNvSpPr/>
          <p:nvPr/>
        </p:nvSpPr>
        <p:spPr>
          <a:xfrm>
            <a:off x="2648528" y="3525906"/>
            <a:ext cx="1770805" cy="3835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図形グループ 72">
            <a:extLst>
              <a:ext uri="{FF2B5EF4-FFF2-40B4-BE49-F238E27FC236}">
                <a16:creationId xmlns:a16="http://schemas.microsoft.com/office/drawing/2014/main" id="{1381B80D-F113-4261-B650-8EAD90FD5F96}"/>
              </a:ext>
            </a:extLst>
          </p:cNvPr>
          <p:cNvGrpSpPr/>
          <p:nvPr/>
        </p:nvGrpSpPr>
        <p:grpSpPr>
          <a:xfrm>
            <a:off x="3199692" y="3231812"/>
            <a:ext cx="492443" cy="461665"/>
            <a:chOff x="7516281" y="2673548"/>
            <a:chExt cx="492443" cy="461665"/>
          </a:xfrm>
        </p:grpSpPr>
        <p:sp>
          <p:nvSpPr>
            <p:cNvPr id="28" name="円/楕円 77">
              <a:extLst>
                <a:ext uri="{FF2B5EF4-FFF2-40B4-BE49-F238E27FC236}">
                  <a16:creationId xmlns:a16="http://schemas.microsoft.com/office/drawing/2014/main" id="{B1E39E6B-AAE6-42AA-9621-A39EF03AA608}"/>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A1521601-8581-4C78-8BCF-C345509FF9C8}"/>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49" name="正方形/長方形 48">
            <a:extLst>
              <a:ext uri="{FF2B5EF4-FFF2-40B4-BE49-F238E27FC236}">
                <a16:creationId xmlns:a16="http://schemas.microsoft.com/office/drawing/2014/main" id="{3A3F2E40-4A81-4DF4-8D95-6F3CD02BC8D6}"/>
              </a:ext>
            </a:extLst>
          </p:cNvPr>
          <p:cNvSpPr/>
          <p:nvPr/>
        </p:nvSpPr>
        <p:spPr>
          <a:xfrm>
            <a:off x="4741480" y="4135324"/>
            <a:ext cx="1770805" cy="8058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93B7933A-B2A6-48DE-ABBA-28650B385F65}"/>
              </a:ext>
            </a:extLst>
          </p:cNvPr>
          <p:cNvSpPr/>
          <p:nvPr/>
        </p:nvSpPr>
        <p:spPr>
          <a:xfrm>
            <a:off x="5409740" y="3812906"/>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sp>
        <p:nvSpPr>
          <p:cNvPr id="35" name="タイトル 1">
            <a:extLst>
              <a:ext uri="{FF2B5EF4-FFF2-40B4-BE49-F238E27FC236}">
                <a16:creationId xmlns:a16="http://schemas.microsoft.com/office/drawing/2014/main" id="{DABBA178-89F7-4D23-A556-16E8A29AB559}"/>
              </a:ext>
            </a:extLst>
          </p:cNvPr>
          <p:cNvSpPr>
            <a:spLocks noGrp="1"/>
          </p:cNvSpPr>
          <p:nvPr>
            <p:ph type="ctrTitle"/>
          </p:nvPr>
        </p:nvSpPr>
        <p:spPr>
          <a:xfrm>
            <a:off x="1767718" y="574043"/>
            <a:ext cx="4134465" cy="490904"/>
          </a:xfrm>
        </p:spPr>
        <p:txBody>
          <a:bodyPr vert="horz" wrap="none">
            <a:spAutoFit/>
          </a:bodyPr>
          <a:lstStyle/>
          <a:p>
            <a:r>
              <a:rPr lang="ja-JP" altLang="en-US" sz="2800" dirty="0"/>
              <a:t>行政手続を探してみよう</a:t>
            </a:r>
          </a:p>
        </p:txBody>
      </p:sp>
      <p:sp>
        <p:nvSpPr>
          <p:cNvPr id="41" name="Title 1">
            <a:extLst>
              <a:ext uri="{FF2B5EF4-FFF2-40B4-BE49-F238E27FC236}">
                <a16:creationId xmlns:a16="http://schemas.microsoft.com/office/drawing/2014/main" id="{45AE5BD8-3504-4128-8562-CD37C3925CCD}"/>
              </a:ext>
            </a:extLst>
          </p:cNvPr>
          <p:cNvSpPr txBox="1">
            <a:spLocks/>
          </p:cNvSpPr>
          <p:nvPr/>
        </p:nvSpPr>
        <p:spPr>
          <a:xfrm>
            <a:off x="433054" y="619720"/>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ja-JP" altLang="en-US" sz="3600" dirty="0"/>
              <a:t>４</a:t>
            </a:r>
            <a:r>
              <a:rPr lang="en-US" altLang="ja-JP" sz="3600" dirty="0"/>
              <a:t>-C</a:t>
            </a:r>
          </a:p>
        </p:txBody>
      </p:sp>
      <p:sp>
        <p:nvSpPr>
          <p:cNvPr id="44" name="テキスト ボックス 43">
            <a:extLst>
              <a:ext uri="{FF2B5EF4-FFF2-40B4-BE49-F238E27FC236}">
                <a16:creationId xmlns:a16="http://schemas.microsoft.com/office/drawing/2014/main" id="{116CE6FB-AAC0-4053-B0D9-2C4F144098D5}"/>
              </a:ext>
            </a:extLst>
          </p:cNvPr>
          <p:cNvSpPr txBox="1"/>
          <p:nvPr/>
        </p:nvSpPr>
        <p:spPr>
          <a:xfrm>
            <a:off x="6530242" y="1865149"/>
            <a:ext cx="2107801" cy="954107"/>
          </a:xfrm>
          <a:prstGeom prst="rect">
            <a:avLst/>
          </a:prstGeom>
          <a:noFill/>
        </p:spPr>
        <p:txBody>
          <a:bodyPr wrap="square" rtlCol="0">
            <a:spAutoFit/>
          </a:bodyPr>
          <a:lstStyle/>
          <a:p>
            <a:pPr marL="263525" indent="-263525"/>
            <a:r>
              <a:rPr lang="ja-JP" altLang="en-US" sz="2400" b="1" dirty="0">
                <a:solidFill>
                  <a:srgbClr val="009650"/>
                </a:solidFill>
                <a:latin typeface="Meiryo" charset="-128"/>
                <a:ea typeface="Meiryo" charset="-128"/>
                <a:cs typeface="Meiryo" charset="-128"/>
              </a:rPr>
              <a:t>❹</a:t>
            </a:r>
            <a:r>
              <a:rPr lang="ja-JP" altLang="en-US" sz="1600" b="1" dirty="0">
                <a:latin typeface="Meiryo" charset="-128"/>
                <a:ea typeface="Meiryo" charset="-128"/>
                <a:cs typeface="Meiryo" charset="-128"/>
              </a:rPr>
              <a:t>ページが自治体への申請画面に移動します。</a:t>
            </a:r>
            <a:endParaRPr lang="en-US" altLang="ja-JP" sz="1600" b="1" dirty="0">
              <a:latin typeface="Meiryo" charset="-128"/>
              <a:ea typeface="Meiryo" charset="-128"/>
              <a:cs typeface="Meiryo" charset="-128"/>
            </a:endParaRPr>
          </a:p>
        </p:txBody>
      </p:sp>
    </p:spTree>
    <p:extLst>
      <p:ext uri="{BB962C8B-B14F-4D97-AF65-F5344CB8AC3E}">
        <p14:creationId xmlns:p14="http://schemas.microsoft.com/office/powerpoint/2010/main" val="1748202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754306" y="311580"/>
            <a:ext cx="7052224" cy="5133643"/>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5</a:t>
            </a:r>
            <a:endParaRPr lang="ja-JP" altLang="en-US" sz="14000" dirty="0">
              <a:solidFill>
                <a:srgbClr val="009650"/>
              </a:solidFill>
            </a:endParaRPr>
          </a:p>
          <a:p>
            <a:r>
              <a:rPr lang="ja-JP" altLang="en-US" sz="4800" dirty="0">
                <a:solidFill>
                  <a:srgbClr val="009650"/>
                </a:solidFill>
              </a:rPr>
              <a:t>マイナポータルの</a:t>
            </a:r>
            <a:endParaRPr lang="en-US" altLang="ja-JP" sz="4800" dirty="0">
              <a:solidFill>
                <a:srgbClr val="009650"/>
              </a:solidFill>
            </a:endParaRPr>
          </a:p>
          <a:p>
            <a:r>
              <a:rPr lang="ja-JP" altLang="en-US" sz="4800" dirty="0">
                <a:solidFill>
                  <a:srgbClr val="009650"/>
                </a:solidFill>
              </a:rPr>
              <a:t>その他の機能を知ろう</a:t>
            </a:r>
            <a:endParaRPr lang="en-US" altLang="ja-JP" sz="4800" dirty="0">
              <a:solidFill>
                <a:srgbClr val="009650"/>
              </a:solidFill>
            </a:endParaRPr>
          </a:p>
        </p:txBody>
      </p:sp>
      <p:pic>
        <p:nvPicPr>
          <p:cNvPr id="5" name="図 4" descr="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7470" y="4062146"/>
            <a:ext cx="1282700" cy="1875862"/>
          </a:xfrm>
          <a:prstGeom prst="rect">
            <a:avLst/>
          </a:prstGeom>
        </p:spPr>
      </p:pic>
    </p:spTree>
    <p:extLst>
      <p:ext uri="{BB962C8B-B14F-4D97-AF65-F5344CB8AC3E}">
        <p14:creationId xmlns:p14="http://schemas.microsoft.com/office/powerpoint/2010/main" val="18093267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693378" y="521210"/>
            <a:ext cx="4698722" cy="547842"/>
          </a:xfrm>
        </p:spPr>
        <p:txBody>
          <a:bodyPr wrap="none">
            <a:spAutoFit/>
          </a:bodyPr>
          <a:lstStyle/>
          <a:p>
            <a:r>
              <a:rPr lang="ja-JP" altLang="en-US" dirty="0"/>
              <a:t>やりとり履歴の使いかた</a:t>
            </a:r>
          </a:p>
        </p:txBody>
      </p:sp>
      <p:sp>
        <p:nvSpPr>
          <p:cNvPr id="3" name="サブタイトル 2"/>
          <p:cNvSpPr>
            <a:spLocks noGrp="1"/>
          </p:cNvSpPr>
          <p:nvPr>
            <p:ph type="subTitle" idx="1"/>
          </p:nvPr>
        </p:nvSpPr>
        <p:spPr>
          <a:xfrm>
            <a:off x="504000" y="1368000"/>
            <a:ext cx="7750840" cy="2289858"/>
          </a:xfrm>
        </p:spPr>
        <p:txBody>
          <a:bodyPr wrap="none">
            <a:spAutoFit/>
          </a:bodyPr>
          <a:lstStyle/>
          <a:p>
            <a:pPr>
              <a:lnSpc>
                <a:spcPct val="120000"/>
              </a:lnSpc>
              <a:spcBef>
                <a:spcPts val="0"/>
              </a:spcBef>
            </a:pPr>
            <a:r>
              <a:rPr lang="ja-JP" altLang="en-US" dirty="0"/>
              <a:t>やりとり履歴では</a:t>
            </a:r>
            <a:r>
              <a:rPr lang="ja-JP" altLang="en-US" spc="-1000" dirty="0"/>
              <a:t>、</a:t>
            </a:r>
            <a:r>
              <a:rPr lang="ja-JP" altLang="en-US" dirty="0"/>
              <a:t>審査・手続きなどにともない、</a:t>
            </a:r>
            <a:endParaRPr lang="en-US" altLang="ja-JP" dirty="0"/>
          </a:p>
          <a:p>
            <a:pPr>
              <a:lnSpc>
                <a:spcPct val="120000"/>
              </a:lnSpc>
              <a:spcBef>
                <a:spcPts val="0"/>
              </a:spcBef>
            </a:pPr>
            <a:r>
              <a:rPr lang="ja-JP" altLang="en-US" dirty="0"/>
              <a:t>あなたの情報がどの機関との間で</a:t>
            </a:r>
            <a:r>
              <a:rPr lang="ja-JP" altLang="en-US" spc="-1000" dirty="0"/>
              <a:t>、</a:t>
            </a:r>
            <a:r>
              <a:rPr lang="ja-JP" altLang="en-US" dirty="0"/>
              <a:t>いつ</a:t>
            </a:r>
            <a:r>
              <a:rPr lang="ja-JP" altLang="en-US" spc="-1000" dirty="0"/>
              <a:t>、</a:t>
            </a:r>
            <a:r>
              <a:rPr lang="ja-JP" altLang="en-US" dirty="0"/>
              <a:t>どのように</a:t>
            </a:r>
            <a:endParaRPr lang="en-US" altLang="ja-JP" dirty="0"/>
          </a:p>
          <a:p>
            <a:pPr>
              <a:lnSpc>
                <a:spcPct val="120000"/>
              </a:lnSpc>
              <a:spcBef>
                <a:spcPts val="0"/>
              </a:spcBef>
            </a:pPr>
            <a:r>
              <a:rPr lang="ja-JP" altLang="en-US" dirty="0"/>
              <a:t>利用されたのかを確認できます。</a:t>
            </a:r>
            <a:endParaRPr lang="en-US" altLang="ja-JP" dirty="0"/>
          </a:p>
          <a:p>
            <a:pPr>
              <a:lnSpc>
                <a:spcPct val="120000"/>
              </a:lnSpc>
              <a:spcBef>
                <a:spcPts val="0"/>
              </a:spcBef>
            </a:pPr>
            <a:r>
              <a:rPr lang="ja-JP" altLang="en-US" dirty="0"/>
              <a:t>あなたの情報について</a:t>
            </a:r>
            <a:r>
              <a:rPr lang="ja-JP" altLang="en-US" spc="-1000" dirty="0"/>
              <a:t>、</a:t>
            </a:r>
            <a:r>
              <a:rPr lang="ja-JP" altLang="en-US" dirty="0"/>
              <a:t>いつからいつまでのやりとりを</a:t>
            </a:r>
            <a:endParaRPr lang="en-US" altLang="ja-JP" dirty="0"/>
          </a:p>
          <a:p>
            <a:pPr>
              <a:lnSpc>
                <a:spcPct val="120000"/>
              </a:lnSpc>
              <a:spcBef>
                <a:spcPts val="0"/>
              </a:spcBef>
            </a:pPr>
            <a:r>
              <a:rPr lang="ja-JP" altLang="en-US" dirty="0"/>
              <a:t>知りたいか、期間を指定して確認します。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5-A</a:t>
            </a:r>
            <a:endParaRPr lang="en-US" sz="3600" dirty="0"/>
          </a:p>
        </p:txBody>
      </p:sp>
      <p:pic>
        <p:nvPicPr>
          <p:cNvPr id="6" name="図 5" descr="「やりとり履歴」の使い方の流れを表したイラスト">
            <a:extLst>
              <a:ext uri="{FF2B5EF4-FFF2-40B4-BE49-F238E27FC236}">
                <a16:creationId xmlns:a16="http://schemas.microsoft.com/office/drawing/2014/main" id="{7CC96C98-DD1B-4F0C-A8FD-3002CA008D44}"/>
              </a:ext>
            </a:extLst>
          </p:cNvPr>
          <p:cNvPicPr>
            <a:picLocks noChangeAspect="1"/>
          </p:cNvPicPr>
          <p:nvPr/>
        </p:nvPicPr>
        <p:blipFill>
          <a:blip r:embed="rId3"/>
          <a:stretch>
            <a:fillRect/>
          </a:stretch>
        </p:blipFill>
        <p:spPr>
          <a:xfrm>
            <a:off x="1611018" y="3346777"/>
            <a:ext cx="5684180" cy="3076758"/>
          </a:xfrm>
          <a:prstGeom prst="rect">
            <a:avLst/>
          </a:prstGeom>
        </p:spPr>
      </p:pic>
      <p:pic>
        <p:nvPicPr>
          <p:cNvPr id="5" name="図 4"/>
          <p:cNvPicPr>
            <a:picLocks noChangeAspect="1"/>
          </p:cNvPicPr>
          <p:nvPr/>
        </p:nvPicPr>
        <p:blipFill>
          <a:blip r:embed="rId4"/>
          <a:stretch>
            <a:fillRect/>
          </a:stretch>
        </p:blipFill>
        <p:spPr>
          <a:xfrm>
            <a:off x="6228184" y="4452753"/>
            <a:ext cx="215900" cy="1066800"/>
          </a:xfrm>
          <a:prstGeom prst="rect">
            <a:avLst/>
          </a:prstGeom>
        </p:spPr>
      </p:pic>
      <p:pic>
        <p:nvPicPr>
          <p:cNvPr id="7" name="図 6"/>
          <p:cNvPicPr>
            <a:picLocks noChangeAspect="1"/>
          </p:cNvPicPr>
          <p:nvPr/>
        </p:nvPicPr>
        <p:blipFill>
          <a:blip r:embed="rId5"/>
          <a:stretch>
            <a:fillRect/>
          </a:stretch>
        </p:blipFill>
        <p:spPr>
          <a:xfrm>
            <a:off x="6488641" y="4452753"/>
            <a:ext cx="381000" cy="977900"/>
          </a:xfrm>
          <a:prstGeom prst="rect">
            <a:avLst/>
          </a:prstGeom>
        </p:spPr>
      </p:pic>
    </p:spTree>
    <p:extLst>
      <p:ext uri="{BB962C8B-B14F-4D97-AF65-F5344CB8AC3E}">
        <p14:creationId xmlns:p14="http://schemas.microsoft.com/office/powerpoint/2010/main" val="1689346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グラフィカル ユーザー インターフェイス, アプリケーション&#10;&#10;自動的に生成された説明">
            <a:extLst>
              <a:ext uri="{FF2B5EF4-FFF2-40B4-BE49-F238E27FC236}">
                <a16:creationId xmlns:a16="http://schemas.microsoft.com/office/drawing/2014/main" id="{78E16EAD-1920-7937-7002-FBEB540793AB}"/>
              </a:ext>
            </a:extLst>
          </p:cNvPr>
          <p:cNvPicPr>
            <a:picLocks noChangeAspect="1"/>
          </p:cNvPicPr>
          <p:nvPr/>
        </p:nvPicPr>
        <p:blipFill rotWithShape="1">
          <a:blip r:embed="rId4"/>
          <a:srcRect t="3199" b="5059"/>
          <a:stretch/>
        </p:blipFill>
        <p:spPr>
          <a:xfrm>
            <a:off x="6444714" y="2559600"/>
            <a:ext cx="1888661" cy="3600140"/>
          </a:xfrm>
          <a:prstGeom prst="rect">
            <a:avLst/>
          </a:prstGeom>
          <a:ln>
            <a:solidFill>
              <a:schemeClr val="tx1"/>
            </a:solidFill>
          </a:ln>
        </p:spPr>
      </p:pic>
      <p:pic>
        <p:nvPicPr>
          <p:cNvPr id="9" name="図 8" descr="グラフィカル ユーザー インターフェイス, アプリケーション&#10;&#10;自動的に生成された説明">
            <a:extLst>
              <a:ext uri="{FF2B5EF4-FFF2-40B4-BE49-F238E27FC236}">
                <a16:creationId xmlns:a16="http://schemas.microsoft.com/office/drawing/2014/main" id="{A2D0AC90-E51D-B0B9-5AE7-93457156DD4A}"/>
              </a:ext>
            </a:extLst>
          </p:cNvPr>
          <p:cNvPicPr>
            <a:picLocks noChangeAspect="1"/>
          </p:cNvPicPr>
          <p:nvPr/>
        </p:nvPicPr>
        <p:blipFill rotWithShape="1">
          <a:blip r:embed="rId5"/>
          <a:srcRect t="3622" b="5358"/>
          <a:stretch/>
        </p:blipFill>
        <p:spPr>
          <a:xfrm>
            <a:off x="3635896" y="2556325"/>
            <a:ext cx="1908305" cy="3608980"/>
          </a:xfrm>
          <a:prstGeom prst="rect">
            <a:avLst/>
          </a:prstGeom>
          <a:ln>
            <a:solidFill>
              <a:schemeClr val="tx1"/>
            </a:solidFill>
          </a:ln>
        </p:spPr>
      </p:pic>
      <p:pic>
        <p:nvPicPr>
          <p:cNvPr id="3" name="図 2" descr="グラフィカル ユーザー インターフェイス, アプリケーション, Teams&#10;&#10;自動的に生成された説明">
            <a:extLst>
              <a:ext uri="{FF2B5EF4-FFF2-40B4-BE49-F238E27FC236}">
                <a16:creationId xmlns:a16="http://schemas.microsoft.com/office/drawing/2014/main" id="{88A589E5-308C-3043-A2F6-1004C3309B4B}"/>
              </a:ext>
            </a:extLst>
          </p:cNvPr>
          <p:cNvPicPr>
            <a:picLocks noChangeAspect="1"/>
          </p:cNvPicPr>
          <p:nvPr/>
        </p:nvPicPr>
        <p:blipFill rotWithShape="1">
          <a:blip r:embed="rId6"/>
          <a:srcRect t="10412" b="4888"/>
          <a:stretch/>
        </p:blipFill>
        <p:spPr>
          <a:xfrm>
            <a:off x="785775" y="2564903"/>
            <a:ext cx="2045804" cy="3600401"/>
          </a:xfrm>
          <a:prstGeom prst="rect">
            <a:avLst/>
          </a:prstGeom>
          <a:ln>
            <a:solidFill>
              <a:schemeClr val="tx1"/>
            </a:solidFill>
          </a:ln>
        </p:spPr>
      </p:pic>
      <p:graphicFrame>
        <p:nvGraphicFramePr>
          <p:cNvPr id="7" name="オブジェクト 6" hidden="1">
            <a:extLst>
              <a:ext uri="{FF2B5EF4-FFF2-40B4-BE49-F238E27FC236}">
                <a16:creationId xmlns:a16="http://schemas.microsoft.com/office/drawing/2014/main" id="{DF579A56-6632-4B52-81D0-F3CDA2B68088}"/>
              </a:ext>
            </a:extLst>
          </p:cNvPr>
          <p:cNvGraphicFramePr>
            <a:graphicFrameLocks noChangeAspect="1"/>
          </p:cNvGraphicFramePr>
          <p:nvPr>
            <p:custDataLst>
              <p:tags r:id="rId1"/>
            </p:custDataLst>
            <p:extLst>
              <p:ext uri="{D42A27DB-BD31-4B8C-83A1-F6EECF244321}">
                <p14:modId xmlns:p14="http://schemas.microsoft.com/office/powerpoint/2010/main" val="28677809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7" name="オブジェクト 6" hidden="1">
                        <a:extLst>
                          <a:ext uri="{FF2B5EF4-FFF2-40B4-BE49-F238E27FC236}">
                            <a16:creationId xmlns:a16="http://schemas.microsoft.com/office/drawing/2014/main" id="{DF579A56-6632-4B52-81D0-F3CDA2B68088}"/>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693378" y="521210"/>
            <a:ext cx="4698722" cy="547842"/>
          </a:xfrm>
        </p:spPr>
        <p:txBody>
          <a:bodyPr vert="horz" wrap="none">
            <a:spAutoFit/>
          </a:bodyPr>
          <a:lstStyle/>
          <a:p>
            <a:r>
              <a:rPr lang="ja-JP" altLang="en-US" dirty="0"/>
              <a:t>やりとり履歴の使いかた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5-A</a:t>
            </a:r>
            <a:endParaRPr lang="en-US" sz="3600" dirty="0"/>
          </a:p>
        </p:txBody>
      </p:sp>
      <p:sp>
        <p:nvSpPr>
          <p:cNvPr id="65" name="正方形/長方形 64">
            <a:extLst>
              <a:ext uri="{FF2B5EF4-FFF2-40B4-BE49-F238E27FC236}">
                <a16:creationId xmlns:a16="http://schemas.microsoft.com/office/drawing/2014/main" id="{0EF56F8D-A13B-4816-AB16-B85BF040FE16}"/>
              </a:ext>
            </a:extLst>
          </p:cNvPr>
          <p:cNvSpPr>
            <a:spLocks noChangeAspect="1"/>
          </p:cNvSpPr>
          <p:nvPr/>
        </p:nvSpPr>
        <p:spPr>
          <a:xfrm>
            <a:off x="3626660" y="3990481"/>
            <a:ext cx="1885032" cy="270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8" name="テキスト ボックス 47">
            <a:extLst>
              <a:ext uri="{FF2B5EF4-FFF2-40B4-BE49-F238E27FC236}">
                <a16:creationId xmlns:a16="http://schemas.microsoft.com/office/drawing/2014/main" id="{0CB5872D-33E8-4D79-AF82-8E3237B12FCB}"/>
              </a:ext>
            </a:extLst>
          </p:cNvPr>
          <p:cNvSpPr txBox="1"/>
          <p:nvPr/>
        </p:nvSpPr>
        <p:spPr>
          <a:xfrm>
            <a:off x="179511" y="1340768"/>
            <a:ext cx="3039303" cy="523220"/>
          </a:xfrm>
          <a:prstGeom prst="rect">
            <a:avLst/>
          </a:prstGeom>
          <a:noFill/>
        </p:spPr>
        <p:txBody>
          <a:bodyPr wrap="square" rtlCol="0">
            <a:spAutoFit/>
          </a:bodyPr>
          <a:lstStyle/>
          <a:p>
            <a:pPr marL="489600" indent="-489600"/>
            <a:r>
              <a:rPr lang="en-US" altLang="ja-JP" sz="2800" b="1" dirty="0">
                <a:solidFill>
                  <a:srgbClr val="009650"/>
                </a:solidFill>
                <a:latin typeface="Meiryo" charset="-128"/>
                <a:ea typeface="Meiryo" charset="-128"/>
                <a:cs typeface="Meiryo" charset="-128"/>
              </a:rPr>
              <a:t> </a:t>
            </a:r>
            <a:r>
              <a:rPr lang="ja-JP" altLang="en-US" sz="2800" b="1" dirty="0">
                <a:solidFill>
                  <a:srgbClr val="009650"/>
                </a:solidFill>
                <a:latin typeface="Meiryo" charset="-128"/>
                <a:ea typeface="Meiryo" charset="-128"/>
                <a:cs typeface="Meiryo" charset="-128"/>
              </a:rPr>
              <a:t>❶</a:t>
            </a:r>
            <a:r>
              <a:rPr lang="ja-JP" altLang="en-US" b="1" spc="-150" dirty="0">
                <a:latin typeface="Meiryo" charset="-128"/>
                <a:ea typeface="Meiryo" charset="-128"/>
                <a:cs typeface="Meiryo" charset="-128"/>
              </a:rPr>
              <a:t>画面をスクロールする</a:t>
            </a:r>
            <a:endParaRPr lang="en-US" altLang="ja-JP" b="1" dirty="0">
              <a:latin typeface="Meiryo" charset="-128"/>
              <a:ea typeface="Meiryo" charset="-128"/>
              <a:cs typeface="Meiryo" charset="-128"/>
            </a:endParaRPr>
          </a:p>
        </p:txBody>
      </p:sp>
      <p:grpSp>
        <p:nvGrpSpPr>
          <p:cNvPr id="88" name="図形グループ 87">
            <a:extLst>
              <a:ext uri="{FF2B5EF4-FFF2-40B4-BE49-F238E27FC236}">
                <a16:creationId xmlns:a16="http://schemas.microsoft.com/office/drawing/2014/main" id="{0D6A8FA0-9940-4C33-9075-5D89393B5CEB}"/>
              </a:ext>
            </a:extLst>
          </p:cNvPr>
          <p:cNvGrpSpPr/>
          <p:nvPr/>
        </p:nvGrpSpPr>
        <p:grpSpPr>
          <a:xfrm>
            <a:off x="3554971" y="3596229"/>
            <a:ext cx="492443" cy="461665"/>
            <a:chOff x="7516281" y="2673548"/>
            <a:chExt cx="492443" cy="461665"/>
          </a:xfrm>
        </p:grpSpPr>
        <p:sp>
          <p:nvSpPr>
            <p:cNvPr id="89" name="円/楕円 88">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正方形/長方形 89">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71" name="正方形/長方形 70">
            <a:extLst>
              <a:ext uri="{FF2B5EF4-FFF2-40B4-BE49-F238E27FC236}">
                <a16:creationId xmlns:a16="http://schemas.microsoft.com/office/drawing/2014/main" id="{F4BD5285-ECE1-4ADF-9C55-0ED920805C58}"/>
              </a:ext>
            </a:extLst>
          </p:cNvPr>
          <p:cNvSpPr>
            <a:spLocks noChangeAspect="1"/>
          </p:cNvSpPr>
          <p:nvPr/>
        </p:nvSpPr>
        <p:spPr>
          <a:xfrm>
            <a:off x="6444714" y="2561421"/>
            <a:ext cx="1889167" cy="9395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2" name="図形グループ 31">
            <a:extLst>
              <a:ext uri="{FF2B5EF4-FFF2-40B4-BE49-F238E27FC236}">
                <a16:creationId xmlns:a16="http://schemas.microsoft.com/office/drawing/2014/main" id="{0D6A8FA0-9940-4C33-9075-5D89393B5CEB}"/>
              </a:ext>
            </a:extLst>
          </p:cNvPr>
          <p:cNvGrpSpPr/>
          <p:nvPr/>
        </p:nvGrpSpPr>
        <p:grpSpPr>
          <a:xfrm>
            <a:off x="6012160" y="2348880"/>
            <a:ext cx="526056" cy="493176"/>
            <a:chOff x="7516280" y="2673548"/>
            <a:chExt cx="492444" cy="461665"/>
          </a:xfrm>
        </p:grpSpPr>
        <p:sp>
          <p:nvSpPr>
            <p:cNvPr id="33" name="円/楕円 32">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8209E3C3-E98E-4C55-8189-B9952DF419BD}"/>
                </a:ext>
              </a:extLst>
            </p:cNvPr>
            <p:cNvSpPr/>
            <p:nvPr/>
          </p:nvSpPr>
          <p:spPr>
            <a:xfrm>
              <a:off x="7516280" y="2673548"/>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sp>
        <p:nvSpPr>
          <p:cNvPr id="8" name="テキスト ボックス 7">
            <a:extLst>
              <a:ext uri="{FF2B5EF4-FFF2-40B4-BE49-F238E27FC236}">
                <a16:creationId xmlns:a16="http://schemas.microsoft.com/office/drawing/2014/main" id="{5803DEEA-9D5F-3639-D2F6-FDE15CC31282}"/>
              </a:ext>
            </a:extLst>
          </p:cNvPr>
          <p:cNvSpPr txBox="1"/>
          <p:nvPr/>
        </p:nvSpPr>
        <p:spPr>
          <a:xfrm>
            <a:off x="3276176" y="1340768"/>
            <a:ext cx="2447952" cy="800219"/>
          </a:xfrm>
          <a:prstGeom prst="rect">
            <a:avLst/>
          </a:prstGeom>
          <a:noFill/>
        </p:spPr>
        <p:txBody>
          <a:bodyPr wrap="square" rtlCol="0">
            <a:spAutoFit/>
          </a:bodyPr>
          <a:lstStyle/>
          <a:p>
            <a:pPr marL="489600" indent="-489600"/>
            <a:r>
              <a:rPr lang="ja-JP" altLang="en-US" sz="2800" b="1" dirty="0">
                <a:solidFill>
                  <a:srgbClr val="009650"/>
                </a:solidFill>
                <a:latin typeface="Meiryo" charset="-128"/>
                <a:ea typeface="Meiryo" charset="-128"/>
                <a:cs typeface="Meiryo" charset="-128"/>
              </a:rPr>
              <a:t>❷</a:t>
            </a:r>
            <a:r>
              <a:rPr lang="ja-JP" altLang="en-US" b="1" spc="-150" dirty="0">
                <a:latin typeface="Meiryo" charset="-128"/>
                <a:ea typeface="Meiryo" charset="-128"/>
                <a:cs typeface="Meiryo" charset="-128"/>
              </a:rPr>
              <a:t>「履歴を確認</a:t>
            </a:r>
            <a:r>
              <a:rPr lang="ja-JP" altLang="en-US" b="1" spc="-750" dirty="0">
                <a:latin typeface="Meiryo" charset="-128"/>
                <a:ea typeface="Meiryo" charset="-128"/>
                <a:cs typeface="Meiryo" charset="-128"/>
              </a:rPr>
              <a:t>」</a:t>
            </a:r>
            <a:r>
              <a:rPr lang="ja-JP" altLang="en-US" b="1" spc="-150" dirty="0">
                <a:latin typeface="Meiryo" charset="-128"/>
                <a:ea typeface="Meiryo" charset="-128"/>
                <a:cs typeface="Meiryo" charset="-128"/>
              </a:rPr>
              <a:t>を</a:t>
            </a:r>
            <a:endParaRPr lang="en-US" altLang="ja-JP" b="1" spc="-150" dirty="0">
              <a:latin typeface="Meiryo" charset="-128"/>
              <a:ea typeface="Meiryo" charset="-128"/>
              <a:cs typeface="Meiryo" charset="-128"/>
            </a:endParaRPr>
          </a:p>
          <a:p>
            <a:pPr marL="489600" indent="-489600"/>
            <a:r>
              <a:rPr lang="ja-JP" altLang="en-US" b="1" spc="-150" dirty="0">
                <a:latin typeface="Meiryo" charset="-128"/>
                <a:ea typeface="Meiryo" charset="-128"/>
                <a:cs typeface="Meiryo" charset="-128"/>
              </a:rPr>
              <a:t>　　 押す</a:t>
            </a:r>
            <a:endParaRPr lang="en-US" altLang="ja-JP" b="1" spc="-150" dirty="0">
              <a:latin typeface="Meiryo" charset="-128"/>
              <a:ea typeface="Meiryo" charset="-128"/>
              <a:cs typeface="Meiryo" charset="-128"/>
            </a:endParaRPr>
          </a:p>
        </p:txBody>
      </p:sp>
      <p:sp>
        <p:nvSpPr>
          <p:cNvPr id="13" name="テキスト ボックス 12">
            <a:extLst>
              <a:ext uri="{FF2B5EF4-FFF2-40B4-BE49-F238E27FC236}">
                <a16:creationId xmlns:a16="http://schemas.microsoft.com/office/drawing/2014/main" id="{AFC03AFC-627A-7A36-C29C-5E80A1C1C8ED}"/>
              </a:ext>
            </a:extLst>
          </p:cNvPr>
          <p:cNvSpPr txBox="1"/>
          <p:nvPr/>
        </p:nvSpPr>
        <p:spPr>
          <a:xfrm>
            <a:off x="5796136" y="1340768"/>
            <a:ext cx="3384376" cy="769441"/>
          </a:xfrm>
          <a:prstGeom prst="rect">
            <a:avLst/>
          </a:prstGeom>
          <a:noFill/>
        </p:spPr>
        <p:txBody>
          <a:bodyPr wrap="square" rtlCol="0">
            <a:spAutoFit/>
          </a:bodyPr>
          <a:lstStyle/>
          <a:p>
            <a:pPr marL="489600" indent="-489600"/>
            <a:r>
              <a:rPr lang="ja-JP" altLang="en-US" sz="2800" b="1" spc="-150" dirty="0">
                <a:solidFill>
                  <a:srgbClr val="009650"/>
                </a:solidFill>
                <a:latin typeface="Meiryo" charset="-128"/>
                <a:ea typeface="Meiryo" charset="-128"/>
                <a:cs typeface="Meiryo" charset="-128"/>
              </a:rPr>
              <a:t>❸</a:t>
            </a:r>
            <a:r>
              <a:rPr lang="ja-JP" altLang="en-US" sz="1600" b="1" spc="-150" dirty="0">
                <a:latin typeface="Meiryo" charset="-128"/>
                <a:ea typeface="Meiryo" charset="-128"/>
                <a:cs typeface="Meiryo" charset="-128"/>
              </a:rPr>
              <a:t>「やりとり履歴」があれば</a:t>
            </a:r>
            <a:endParaRPr lang="en-US" altLang="ja-JP" sz="1600" b="1" spc="-150" dirty="0">
              <a:latin typeface="Meiryo" charset="-128"/>
              <a:ea typeface="Meiryo" charset="-128"/>
              <a:cs typeface="Meiryo" charset="-128"/>
            </a:endParaRPr>
          </a:p>
          <a:p>
            <a:pPr marL="489600" indent="-489600"/>
            <a:r>
              <a:rPr lang="ja-JP" altLang="en-US" sz="1600" b="1" spc="-150" dirty="0">
                <a:latin typeface="Meiryo" charset="-128"/>
                <a:ea typeface="Meiryo" charset="-128"/>
                <a:cs typeface="Meiryo" charset="-128"/>
              </a:rPr>
              <a:t>　    赤枠内に表示されます</a:t>
            </a:r>
            <a:endParaRPr lang="en-US" altLang="ja-JP" sz="1600" b="1" spc="-150" dirty="0">
              <a:latin typeface="Meiryo" charset="-128"/>
              <a:ea typeface="Meiryo" charset="-128"/>
              <a:cs typeface="Meiryo" charset="-128"/>
            </a:endParaRPr>
          </a:p>
        </p:txBody>
      </p:sp>
      <p:grpSp>
        <p:nvGrpSpPr>
          <p:cNvPr id="91" name="図形グループ 90">
            <a:extLst>
              <a:ext uri="{FF2B5EF4-FFF2-40B4-BE49-F238E27FC236}">
                <a16:creationId xmlns:a16="http://schemas.microsoft.com/office/drawing/2014/main" id="{0D6A8FA0-9940-4C33-9075-5D89393B5CEB}"/>
              </a:ext>
            </a:extLst>
          </p:cNvPr>
          <p:cNvGrpSpPr/>
          <p:nvPr/>
        </p:nvGrpSpPr>
        <p:grpSpPr>
          <a:xfrm>
            <a:off x="674553" y="4208837"/>
            <a:ext cx="492443" cy="461665"/>
            <a:chOff x="7516281" y="2673548"/>
            <a:chExt cx="492443" cy="461665"/>
          </a:xfrm>
        </p:grpSpPr>
        <p:sp>
          <p:nvSpPr>
            <p:cNvPr id="92" name="円/楕円 91">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正方形/長方形 92">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
        <p:nvSpPr>
          <p:cNvPr id="12" name="上矢印 54">
            <a:extLst>
              <a:ext uri="{FF2B5EF4-FFF2-40B4-BE49-F238E27FC236}">
                <a16:creationId xmlns:a16="http://schemas.microsoft.com/office/drawing/2014/main" id="{43E7CA3C-F56D-E21F-92B8-BBAD55F11C57}"/>
              </a:ext>
            </a:extLst>
          </p:cNvPr>
          <p:cNvSpPr>
            <a:spLocks noChangeAspect="1"/>
          </p:cNvSpPr>
          <p:nvPr/>
        </p:nvSpPr>
        <p:spPr>
          <a:xfrm>
            <a:off x="1517791" y="4061215"/>
            <a:ext cx="631902" cy="807945"/>
          </a:xfrm>
          <a:prstGeom prst="up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pic>
        <p:nvPicPr>
          <p:cNvPr id="14" name="図 13">
            <a:extLst>
              <a:ext uri="{FF2B5EF4-FFF2-40B4-BE49-F238E27FC236}">
                <a16:creationId xmlns:a16="http://schemas.microsoft.com/office/drawing/2014/main" id="{20EA8AF4-9413-9A36-3F27-8080A6D88038}"/>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935697" y="4306451"/>
            <a:ext cx="473301" cy="540000"/>
          </a:xfrm>
          <a:prstGeom prst="rect">
            <a:avLst/>
          </a:prstGeom>
        </p:spPr>
      </p:pic>
    </p:spTree>
    <p:extLst>
      <p:ext uri="{BB962C8B-B14F-4D97-AF65-F5344CB8AC3E}">
        <p14:creationId xmlns:p14="http://schemas.microsoft.com/office/powerpoint/2010/main" val="35484771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アプリケーション, Teams&#10;&#10;自動的に生成された説明">
            <a:extLst>
              <a:ext uri="{FF2B5EF4-FFF2-40B4-BE49-F238E27FC236}">
                <a16:creationId xmlns:a16="http://schemas.microsoft.com/office/drawing/2014/main" id="{2670A3F4-6F21-0DDB-E6E1-11BDD296B239}"/>
              </a:ext>
            </a:extLst>
          </p:cNvPr>
          <p:cNvPicPr>
            <a:picLocks noChangeAspect="1"/>
          </p:cNvPicPr>
          <p:nvPr/>
        </p:nvPicPr>
        <p:blipFill rotWithShape="1">
          <a:blip r:embed="rId4"/>
          <a:srcRect t="10412" b="4888"/>
          <a:stretch/>
        </p:blipFill>
        <p:spPr>
          <a:xfrm>
            <a:off x="1489402" y="2737415"/>
            <a:ext cx="2045804" cy="3600401"/>
          </a:xfrm>
          <a:prstGeom prst="rect">
            <a:avLst/>
          </a:prstGeom>
          <a:ln>
            <a:solidFill>
              <a:schemeClr val="tx1"/>
            </a:solidFill>
          </a:ln>
        </p:spPr>
      </p:pic>
      <p:graphicFrame>
        <p:nvGraphicFramePr>
          <p:cNvPr id="5" name="オブジェクト 4" hidden="1">
            <a:extLst>
              <a:ext uri="{FF2B5EF4-FFF2-40B4-BE49-F238E27FC236}">
                <a16:creationId xmlns:a16="http://schemas.microsoft.com/office/drawing/2014/main" id="{D601B768-01CF-40DB-B57C-DD5BEA920EE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5" name="オブジェクト 4" hidden="1">
                        <a:extLst>
                          <a:ext uri="{FF2B5EF4-FFF2-40B4-BE49-F238E27FC236}">
                            <a16:creationId xmlns:a16="http://schemas.microsoft.com/office/drawing/2014/main" id="{D601B768-01CF-40DB-B57C-DD5BEA920EE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693378" y="521210"/>
            <a:ext cx="3877985" cy="547842"/>
          </a:xfrm>
        </p:spPr>
        <p:txBody>
          <a:bodyPr vert="horz" wrap="none">
            <a:spAutoFit/>
          </a:bodyPr>
          <a:lstStyle/>
          <a:p>
            <a:r>
              <a:rPr lang="ja-JP" altLang="en-US" dirty="0"/>
              <a:t>お知らせの使いかた</a:t>
            </a:r>
          </a:p>
        </p:txBody>
      </p:sp>
      <p:sp>
        <p:nvSpPr>
          <p:cNvPr id="3" name="サブタイトル 2"/>
          <p:cNvSpPr>
            <a:spLocks noGrp="1"/>
          </p:cNvSpPr>
          <p:nvPr>
            <p:ph type="subTitle" idx="1"/>
          </p:nvPr>
        </p:nvSpPr>
        <p:spPr>
          <a:xfrm>
            <a:off x="504000" y="1412776"/>
            <a:ext cx="6032421" cy="461665"/>
          </a:xfrm>
        </p:spPr>
        <p:txBody>
          <a:bodyPr wrap="none">
            <a:spAutoFit/>
          </a:bodyPr>
          <a:lstStyle/>
          <a:p>
            <a:pPr>
              <a:lnSpc>
                <a:spcPct val="100000"/>
              </a:lnSpc>
              <a:spcBef>
                <a:spcPts val="0"/>
              </a:spcBef>
            </a:pPr>
            <a:r>
              <a:rPr lang="ja-JP" altLang="en-US" dirty="0"/>
              <a:t>あなたにあったお知らせをお届けします。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5-B</a:t>
            </a:r>
            <a:endParaRPr lang="en-US" sz="3600" dirty="0"/>
          </a:p>
        </p:txBody>
      </p:sp>
      <p:sp>
        <p:nvSpPr>
          <p:cNvPr id="27" name="テキスト ボックス 26">
            <a:extLst>
              <a:ext uri="{FF2B5EF4-FFF2-40B4-BE49-F238E27FC236}">
                <a16:creationId xmlns:a16="http://schemas.microsoft.com/office/drawing/2014/main" id="{EEF69A69-B1C3-49A5-8B74-5AB76E963568}"/>
              </a:ext>
            </a:extLst>
          </p:cNvPr>
          <p:cNvSpPr txBox="1"/>
          <p:nvPr/>
        </p:nvSpPr>
        <p:spPr>
          <a:xfrm>
            <a:off x="899592" y="1809070"/>
            <a:ext cx="3125498" cy="892552"/>
          </a:xfrm>
          <a:prstGeom prst="rect">
            <a:avLst/>
          </a:prstGeom>
          <a:noFill/>
        </p:spPr>
        <p:txBody>
          <a:bodyPr wrap="square" rtlCol="0">
            <a:spAutoFit/>
          </a:bodyPr>
          <a:lstStyle/>
          <a:p>
            <a:pPr marL="489600" indent="-489600"/>
            <a:r>
              <a:rPr lang="en-US" altLang="ja-JP" sz="3200" b="1" dirty="0">
                <a:solidFill>
                  <a:srgbClr val="009650"/>
                </a:solidFill>
                <a:latin typeface="Meiryo" charset="-128"/>
                <a:ea typeface="Meiryo" charset="-128"/>
                <a:cs typeface="Meiryo" charset="-128"/>
              </a:rPr>
              <a:t> </a:t>
            </a:r>
            <a:r>
              <a:rPr lang="ja-JP" altLang="en-US" sz="2800" b="1" dirty="0">
                <a:solidFill>
                  <a:srgbClr val="009650"/>
                </a:solidFill>
                <a:latin typeface="Meiryo" charset="-128"/>
                <a:ea typeface="Meiryo" charset="-128"/>
                <a:cs typeface="Meiryo" charset="-128"/>
              </a:rPr>
              <a:t>❶</a:t>
            </a:r>
            <a:r>
              <a:rPr lang="ja-JP" altLang="en-US" sz="2000" b="1" dirty="0">
                <a:latin typeface="Meiryo" charset="-128"/>
                <a:ea typeface="Meiryo" charset="-128"/>
              </a:rPr>
              <a:t>マイナポータルの</a:t>
            </a:r>
            <a:endParaRPr lang="en-US" altLang="ja-JP" sz="2000" b="1" dirty="0">
              <a:latin typeface="Meiryo" charset="-128"/>
              <a:ea typeface="Meiryo" charset="-128"/>
            </a:endParaRPr>
          </a:p>
          <a:p>
            <a:pPr marL="489600" indent="-489600"/>
            <a:r>
              <a:rPr lang="ja-JP" altLang="en-US" sz="2000" b="1" dirty="0">
                <a:latin typeface="Meiryo" charset="-128"/>
                <a:ea typeface="Meiryo" charset="-128"/>
              </a:rPr>
              <a:t>　 「お知らせ</a:t>
            </a:r>
            <a:r>
              <a:rPr lang="ja-JP" altLang="en-US" sz="2000" b="1" spc="-750" dirty="0">
                <a:latin typeface="Meiryo" charset="-128"/>
                <a:ea typeface="Meiryo" charset="-128"/>
                <a:cs typeface="Meiryo" charset="-128"/>
              </a:rPr>
              <a:t>」</a:t>
            </a:r>
            <a:r>
              <a:rPr lang="ja-JP" altLang="en-US" sz="2000" b="1" dirty="0">
                <a:latin typeface="Meiryo" charset="-128"/>
                <a:ea typeface="Meiryo" charset="-128"/>
              </a:rPr>
              <a:t>を押す</a:t>
            </a:r>
            <a:endParaRPr lang="en-US" altLang="ja-JP" sz="2000" b="1" dirty="0">
              <a:latin typeface="Meiryo" charset="-128"/>
              <a:ea typeface="Meiryo" charset="-128"/>
            </a:endParaRPr>
          </a:p>
        </p:txBody>
      </p:sp>
      <p:sp>
        <p:nvSpPr>
          <p:cNvPr id="29" name="正方形/長方形 28">
            <a:extLst>
              <a:ext uri="{FF2B5EF4-FFF2-40B4-BE49-F238E27FC236}">
                <a16:creationId xmlns:a16="http://schemas.microsoft.com/office/drawing/2014/main" id="{9EC8554D-1379-4CDE-B099-9C019C86CA7B}"/>
              </a:ext>
            </a:extLst>
          </p:cNvPr>
          <p:cNvSpPr/>
          <p:nvPr/>
        </p:nvSpPr>
        <p:spPr>
          <a:xfrm>
            <a:off x="3168415" y="3573016"/>
            <a:ext cx="322167" cy="3387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 name="図形グループ 30"/>
          <p:cNvGrpSpPr>
            <a:grpSpLocks noChangeAspect="1"/>
          </p:cNvGrpSpPr>
          <p:nvPr/>
        </p:nvGrpSpPr>
        <p:grpSpPr>
          <a:xfrm>
            <a:off x="3246458" y="3040584"/>
            <a:ext cx="0" cy="0"/>
            <a:chOff x="2743754" y="4622188"/>
            <a:chExt cx="720000" cy="691832"/>
          </a:xfrm>
        </p:grpSpPr>
        <p:cxnSp>
          <p:nvCxnSpPr>
            <p:cNvPr id="32" name="直線コネクタ 31"/>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2" name="図形グループ 41">
            <a:extLst>
              <a:ext uri="{FF2B5EF4-FFF2-40B4-BE49-F238E27FC236}">
                <a16:creationId xmlns:a16="http://schemas.microsoft.com/office/drawing/2014/main" id="{0D6A8FA0-9940-4C33-9075-5D89393B5CEB}"/>
              </a:ext>
            </a:extLst>
          </p:cNvPr>
          <p:cNvGrpSpPr/>
          <p:nvPr/>
        </p:nvGrpSpPr>
        <p:grpSpPr>
          <a:xfrm>
            <a:off x="2877569" y="3230484"/>
            <a:ext cx="492443" cy="461665"/>
            <a:chOff x="7516281" y="2673548"/>
            <a:chExt cx="492443" cy="461665"/>
          </a:xfrm>
        </p:grpSpPr>
        <p:sp>
          <p:nvSpPr>
            <p:cNvPr id="43" name="円/楕円 42">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grpSp>
        <p:nvGrpSpPr>
          <p:cNvPr id="12" name="グループ化 11">
            <a:extLst>
              <a:ext uri="{FF2B5EF4-FFF2-40B4-BE49-F238E27FC236}">
                <a16:creationId xmlns:a16="http://schemas.microsoft.com/office/drawing/2014/main" id="{E1BAD699-7F65-459F-8BE2-861E54DB0F0E}"/>
              </a:ext>
            </a:extLst>
          </p:cNvPr>
          <p:cNvGrpSpPr/>
          <p:nvPr/>
        </p:nvGrpSpPr>
        <p:grpSpPr>
          <a:xfrm>
            <a:off x="4806637" y="1870625"/>
            <a:ext cx="4373875" cy="4467191"/>
            <a:chOff x="4806637" y="1870625"/>
            <a:chExt cx="4373875" cy="4467191"/>
          </a:xfrm>
        </p:grpSpPr>
        <p:sp>
          <p:nvSpPr>
            <p:cNvPr id="7" name="テキスト ボックス 6">
              <a:extLst>
                <a:ext uri="{FF2B5EF4-FFF2-40B4-BE49-F238E27FC236}">
                  <a16:creationId xmlns:a16="http://schemas.microsoft.com/office/drawing/2014/main" id="{06AA8477-559E-4DDA-873F-F1AC8FF1BFAE}"/>
                </a:ext>
              </a:extLst>
            </p:cNvPr>
            <p:cNvSpPr txBox="1"/>
            <p:nvPr/>
          </p:nvSpPr>
          <p:spPr>
            <a:xfrm>
              <a:off x="4806637" y="1870625"/>
              <a:ext cx="4373875" cy="830997"/>
            </a:xfrm>
            <a:prstGeom prst="rect">
              <a:avLst/>
            </a:prstGeom>
            <a:noFill/>
          </p:spPr>
          <p:txBody>
            <a:bodyPr wrap="square" rtlCol="0">
              <a:spAutoFit/>
            </a:bodyPr>
            <a:lstStyle/>
            <a:p>
              <a:pPr marL="489600" indent="-489600"/>
              <a:r>
                <a:rPr lang="ja-JP" altLang="en-US" sz="2800" b="1" dirty="0">
                  <a:solidFill>
                    <a:srgbClr val="009650"/>
                  </a:solidFill>
                  <a:latin typeface="Meiryo" charset="-128"/>
                  <a:ea typeface="Meiryo" charset="-128"/>
                  <a:cs typeface="Meiryo" charset="-128"/>
                </a:rPr>
                <a:t>❷</a:t>
              </a:r>
              <a:r>
                <a:rPr lang="ja-JP" altLang="en-US" sz="2000" b="1" spc="-150" dirty="0">
                  <a:latin typeface="Meiryo" charset="-128"/>
                  <a:ea typeface="Meiryo" charset="-128"/>
                  <a:cs typeface="Meiryo" charset="-128"/>
                </a:rPr>
                <a:t>届いているお知らせが</a:t>
              </a:r>
              <a:endParaRPr lang="en-US" altLang="ja-JP" sz="2000" b="1" spc="-150" dirty="0">
                <a:latin typeface="Meiryo" charset="-128"/>
                <a:ea typeface="Meiryo" charset="-128"/>
                <a:cs typeface="Meiryo" charset="-128"/>
              </a:endParaRPr>
            </a:p>
            <a:p>
              <a:pPr marL="489600" indent="-489600"/>
              <a:r>
                <a:rPr lang="ja-JP" altLang="en-US" sz="2000" b="1" spc="-150" dirty="0">
                  <a:latin typeface="Meiryo" charset="-128"/>
                  <a:ea typeface="Meiryo" charset="-128"/>
                  <a:cs typeface="Meiryo" charset="-128"/>
                </a:rPr>
                <a:t>　一覧で表示されます</a:t>
              </a:r>
              <a:endParaRPr lang="en-US" altLang="ja-JP" sz="2000" b="1" dirty="0">
                <a:latin typeface="Meiryo" charset="-128"/>
                <a:ea typeface="Meiryo" charset="-128"/>
                <a:cs typeface="Meiryo" charset="-128"/>
              </a:endParaRPr>
            </a:p>
          </p:txBody>
        </p:sp>
        <p:pic>
          <p:nvPicPr>
            <p:cNvPr id="8" name="図 7">
              <a:extLst>
                <a:ext uri="{FF2B5EF4-FFF2-40B4-BE49-F238E27FC236}">
                  <a16:creationId xmlns:a16="http://schemas.microsoft.com/office/drawing/2014/main" id="{C29046A0-D513-4437-8E41-F91711A644C6}"/>
                </a:ext>
              </a:extLst>
            </p:cNvPr>
            <p:cNvPicPr>
              <a:picLocks noChangeAspect="1"/>
            </p:cNvPicPr>
            <p:nvPr/>
          </p:nvPicPr>
          <p:blipFill>
            <a:blip r:embed="rId7"/>
            <a:stretch>
              <a:fillRect/>
            </a:stretch>
          </p:blipFill>
          <p:spPr>
            <a:xfrm>
              <a:off x="5302248" y="2701622"/>
              <a:ext cx="2165188" cy="3636194"/>
            </a:xfrm>
            <a:prstGeom prst="rect">
              <a:avLst/>
            </a:prstGeom>
          </p:spPr>
        </p:pic>
        <p:sp>
          <p:nvSpPr>
            <p:cNvPr id="11" name="正方形/長方形 10">
              <a:extLst>
                <a:ext uri="{FF2B5EF4-FFF2-40B4-BE49-F238E27FC236}">
                  <a16:creationId xmlns:a16="http://schemas.microsoft.com/office/drawing/2014/main" id="{1C3EA3FF-B690-4AD1-9064-733BD44BC8BB}"/>
                </a:ext>
              </a:extLst>
            </p:cNvPr>
            <p:cNvSpPr/>
            <p:nvPr/>
          </p:nvSpPr>
          <p:spPr>
            <a:xfrm>
              <a:off x="5278044" y="2737415"/>
              <a:ext cx="2189392" cy="36004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9" name="正方形/長方形 18">
            <a:extLst>
              <a:ext uri="{FF2B5EF4-FFF2-40B4-BE49-F238E27FC236}">
                <a16:creationId xmlns:a16="http://schemas.microsoft.com/office/drawing/2014/main" id="{5DBA8ACD-77D1-4517-AE93-443E0E637AD6}"/>
              </a:ext>
            </a:extLst>
          </p:cNvPr>
          <p:cNvSpPr/>
          <p:nvPr/>
        </p:nvSpPr>
        <p:spPr>
          <a:xfrm>
            <a:off x="5302248" y="3528803"/>
            <a:ext cx="2165187" cy="15694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図形グループ 38">
            <a:extLst>
              <a:ext uri="{FF2B5EF4-FFF2-40B4-BE49-F238E27FC236}">
                <a16:creationId xmlns:a16="http://schemas.microsoft.com/office/drawing/2014/main" id="{0D6A8FA0-9940-4C33-9075-5D89393B5CEB}"/>
              </a:ext>
            </a:extLst>
          </p:cNvPr>
          <p:cNvGrpSpPr/>
          <p:nvPr/>
        </p:nvGrpSpPr>
        <p:grpSpPr>
          <a:xfrm>
            <a:off x="5173317" y="3280074"/>
            <a:ext cx="492443" cy="461665"/>
            <a:chOff x="7516281" y="2673548"/>
            <a:chExt cx="492443" cy="461665"/>
          </a:xfrm>
        </p:grpSpPr>
        <p:sp>
          <p:nvSpPr>
            <p:cNvPr id="40" name="円/楕円 39">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35584256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689346" y="529052"/>
            <a:ext cx="7200000" cy="540000"/>
          </a:xfrm>
        </p:spPr>
        <p:txBody>
          <a:bodyPr>
            <a:noAutofit/>
          </a:bodyPr>
          <a:lstStyle/>
          <a:p>
            <a:r>
              <a:rPr lang="ja-JP" altLang="en-US" dirty="0"/>
              <a:t>外部サイトとの連携の使いかた</a:t>
            </a:r>
          </a:p>
        </p:txBody>
      </p:sp>
      <p:sp>
        <p:nvSpPr>
          <p:cNvPr id="3" name="サブタイトル 2"/>
          <p:cNvSpPr>
            <a:spLocks noGrp="1"/>
          </p:cNvSpPr>
          <p:nvPr>
            <p:ph type="subTitle" idx="1"/>
          </p:nvPr>
        </p:nvSpPr>
        <p:spPr>
          <a:xfrm>
            <a:off x="504000" y="1349929"/>
            <a:ext cx="8172456" cy="2308324"/>
          </a:xfrm>
        </p:spPr>
        <p:txBody>
          <a:bodyPr wrap="square">
            <a:spAutoFit/>
          </a:bodyPr>
          <a:lstStyle/>
          <a:p>
            <a:pPr>
              <a:lnSpc>
                <a:spcPct val="120000"/>
              </a:lnSpc>
              <a:spcBef>
                <a:spcPts val="0"/>
              </a:spcBef>
            </a:pPr>
            <a:r>
              <a:rPr lang="ja-JP" altLang="en-US" dirty="0">
                <a:latin typeface="メイリオ" panose="020B0604030504040204" pitchFamily="50" charset="-128"/>
                <a:ea typeface="メイリオ" panose="020B0604030504040204" pitchFamily="50" charset="-128"/>
              </a:rPr>
              <a:t>マイナポータルと外部サイトをつなぎ、</a:t>
            </a:r>
            <a:endParaRPr lang="en-US" altLang="ja-JP" dirty="0">
              <a:latin typeface="メイリオ" panose="020B0604030504040204" pitchFamily="50" charset="-128"/>
              <a:ea typeface="メイリオ" panose="020B0604030504040204" pitchFamily="50" charset="-128"/>
            </a:endParaRPr>
          </a:p>
          <a:p>
            <a:pPr>
              <a:lnSpc>
                <a:spcPct val="120000"/>
              </a:lnSpc>
              <a:spcBef>
                <a:spcPts val="0"/>
              </a:spcBef>
            </a:pPr>
            <a:r>
              <a:rPr lang="ja-JP" altLang="en-US" dirty="0">
                <a:latin typeface="メイリオ" panose="020B0604030504040204" pitchFamily="50" charset="-128"/>
                <a:ea typeface="メイリオ" panose="020B0604030504040204" pitchFamily="50" charset="-128"/>
              </a:rPr>
              <a:t>マイナポータルを入口として</a:t>
            </a:r>
            <a:r>
              <a:rPr lang="ja-JP" altLang="en-US" spc="-500"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つないだサイトの</a:t>
            </a:r>
            <a:endParaRPr lang="en-US" altLang="ja-JP" dirty="0">
              <a:latin typeface="メイリオ" panose="020B0604030504040204" pitchFamily="50" charset="-128"/>
              <a:ea typeface="メイリオ" panose="020B0604030504040204" pitchFamily="50" charset="-128"/>
            </a:endParaRPr>
          </a:p>
          <a:p>
            <a:pPr>
              <a:lnSpc>
                <a:spcPct val="120000"/>
              </a:lnSpc>
              <a:spcBef>
                <a:spcPts val="0"/>
              </a:spcBef>
            </a:pPr>
            <a:r>
              <a:rPr lang="ja-JP" altLang="en-US" dirty="0">
                <a:latin typeface="メイリオ" panose="020B0604030504040204" pitchFamily="50" charset="-128"/>
                <a:ea typeface="メイリオ" panose="020B0604030504040204" pitchFamily="50" charset="-128"/>
              </a:rPr>
              <a:t>サービスを受けることができます。</a:t>
            </a:r>
            <a:endParaRPr lang="en-US" altLang="ja-JP" dirty="0">
              <a:latin typeface="メイリオ" panose="020B0604030504040204" pitchFamily="50" charset="-128"/>
              <a:ea typeface="メイリオ" panose="020B0604030504040204" pitchFamily="50" charset="-128"/>
            </a:endParaRPr>
          </a:p>
          <a:p>
            <a:pPr>
              <a:lnSpc>
                <a:spcPct val="120000"/>
              </a:lnSpc>
              <a:spcBef>
                <a:spcPts val="0"/>
              </a:spcBef>
            </a:pPr>
            <a:r>
              <a:rPr lang="ja-JP" altLang="en-US" dirty="0">
                <a:latin typeface="メイリオ" panose="020B0604030504040204" pitchFamily="50" charset="-128"/>
                <a:ea typeface="メイリオ" panose="020B0604030504040204" pitchFamily="50" charset="-128"/>
              </a:rPr>
              <a:t>つなぐ先のウェブサイトに</a:t>
            </a:r>
            <a:r>
              <a:rPr lang="ja-JP" altLang="en-US" spc="-500"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あなたの情報が登録済みの</a:t>
            </a:r>
            <a:endParaRPr lang="en-US" altLang="ja-JP" dirty="0">
              <a:latin typeface="メイリオ" panose="020B0604030504040204" pitchFamily="50" charset="-128"/>
              <a:ea typeface="メイリオ" panose="020B0604030504040204" pitchFamily="50" charset="-128"/>
            </a:endParaRPr>
          </a:p>
          <a:p>
            <a:pPr>
              <a:lnSpc>
                <a:spcPct val="120000"/>
              </a:lnSpc>
              <a:spcBef>
                <a:spcPts val="0"/>
              </a:spcBef>
            </a:pPr>
            <a:r>
              <a:rPr lang="ja-JP" altLang="en-US" dirty="0">
                <a:latin typeface="メイリオ" panose="020B0604030504040204" pitchFamily="50" charset="-128"/>
                <a:ea typeface="メイリオ" panose="020B0604030504040204" pitchFamily="50" charset="-128"/>
              </a:rPr>
              <a:t>場合と未登録の場合とで操作の流れが異なります。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5-C</a:t>
            </a:r>
            <a:endParaRPr lang="en-US" sz="3600" dirty="0"/>
          </a:p>
        </p:txBody>
      </p:sp>
      <p:grpSp>
        <p:nvGrpSpPr>
          <p:cNvPr id="5" name="グループ化 4" descr="マイナポータルを使った「もっとつながる」サービスのイメージイラスト">
            <a:extLst>
              <a:ext uri="{FF2B5EF4-FFF2-40B4-BE49-F238E27FC236}">
                <a16:creationId xmlns:a16="http://schemas.microsoft.com/office/drawing/2014/main" id="{258A388A-5F9B-4594-9B34-D7510215572C}"/>
              </a:ext>
            </a:extLst>
          </p:cNvPr>
          <p:cNvGrpSpPr/>
          <p:nvPr/>
        </p:nvGrpSpPr>
        <p:grpSpPr>
          <a:xfrm>
            <a:off x="2371556" y="3789040"/>
            <a:ext cx="4341091" cy="2343727"/>
            <a:chOff x="2371556" y="3789040"/>
            <a:chExt cx="4341091" cy="2343727"/>
          </a:xfrm>
        </p:grpSpPr>
        <p:pic>
          <p:nvPicPr>
            <p:cNvPr id="9" name="図 8"/>
            <p:cNvPicPr>
              <a:picLocks noChangeAspect="1"/>
            </p:cNvPicPr>
            <p:nvPr/>
          </p:nvPicPr>
          <p:blipFill>
            <a:blip r:embed="rId3"/>
            <a:stretch>
              <a:fillRect/>
            </a:stretch>
          </p:blipFill>
          <p:spPr>
            <a:xfrm>
              <a:off x="2371556" y="3789040"/>
              <a:ext cx="4341091" cy="2343727"/>
            </a:xfrm>
            <a:prstGeom prst="rect">
              <a:avLst/>
            </a:prstGeom>
          </p:spPr>
        </p:pic>
        <p:pic>
          <p:nvPicPr>
            <p:cNvPr id="6" name="図 5"/>
            <p:cNvPicPr>
              <a:picLocks noChangeAspect="1"/>
            </p:cNvPicPr>
            <p:nvPr/>
          </p:nvPicPr>
          <p:blipFill>
            <a:blip r:embed="rId4"/>
            <a:stretch>
              <a:fillRect/>
            </a:stretch>
          </p:blipFill>
          <p:spPr>
            <a:xfrm>
              <a:off x="2994070" y="4316548"/>
              <a:ext cx="3204000" cy="714559"/>
            </a:xfrm>
            <a:prstGeom prst="rect">
              <a:avLst/>
            </a:prstGeom>
          </p:spPr>
        </p:pic>
      </p:grpSp>
    </p:spTree>
    <p:extLst>
      <p:ext uri="{BB962C8B-B14F-4D97-AF65-F5344CB8AC3E}">
        <p14:creationId xmlns:p14="http://schemas.microsoft.com/office/powerpoint/2010/main" val="36967889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4BCC6919-4DCE-35F4-212C-82ED1424C0FF}"/>
              </a:ext>
            </a:extLst>
          </p:cNvPr>
          <p:cNvPicPr>
            <a:picLocks noChangeAspect="1"/>
          </p:cNvPicPr>
          <p:nvPr/>
        </p:nvPicPr>
        <p:blipFill rotWithShape="1">
          <a:blip r:embed="rId4"/>
          <a:srcRect t="3922" b="5957"/>
          <a:stretch/>
        </p:blipFill>
        <p:spPr>
          <a:xfrm>
            <a:off x="6422126" y="2547747"/>
            <a:ext cx="1919847" cy="3594981"/>
          </a:xfrm>
          <a:prstGeom prst="rect">
            <a:avLst/>
          </a:prstGeom>
          <a:ln>
            <a:solidFill>
              <a:schemeClr val="tx1"/>
            </a:solidFill>
          </a:ln>
        </p:spPr>
      </p:pic>
      <p:pic>
        <p:nvPicPr>
          <p:cNvPr id="32" name="図 31" descr="グラフィカル ユーザー インターフェイス, アプリケーション&#10;&#10;自動的に生成された説明">
            <a:extLst>
              <a:ext uri="{FF2B5EF4-FFF2-40B4-BE49-F238E27FC236}">
                <a16:creationId xmlns:a16="http://schemas.microsoft.com/office/drawing/2014/main" id="{1F7924F1-67D3-A867-D21F-A7AB554B02DA}"/>
              </a:ext>
            </a:extLst>
          </p:cNvPr>
          <p:cNvPicPr>
            <a:picLocks noChangeAspect="1"/>
          </p:cNvPicPr>
          <p:nvPr/>
        </p:nvPicPr>
        <p:blipFill rotWithShape="1">
          <a:blip r:embed="rId5"/>
          <a:srcRect t="4182" b="5192"/>
          <a:stretch/>
        </p:blipFill>
        <p:spPr>
          <a:xfrm>
            <a:off x="3636668" y="2564902"/>
            <a:ext cx="1911977" cy="3600319"/>
          </a:xfrm>
          <a:prstGeom prst="rect">
            <a:avLst/>
          </a:prstGeom>
          <a:ln>
            <a:solidFill>
              <a:schemeClr val="tx1"/>
            </a:solidFill>
          </a:ln>
        </p:spPr>
      </p:pic>
      <p:pic>
        <p:nvPicPr>
          <p:cNvPr id="9" name="図 8" descr="グラフィカル ユーザー インターフェイス, アプリケーション, Teams&#10;&#10;自動的に生成された説明">
            <a:extLst>
              <a:ext uri="{FF2B5EF4-FFF2-40B4-BE49-F238E27FC236}">
                <a16:creationId xmlns:a16="http://schemas.microsoft.com/office/drawing/2014/main" id="{0A71C602-91B7-695C-A782-007CA3B34F74}"/>
              </a:ext>
            </a:extLst>
          </p:cNvPr>
          <p:cNvPicPr>
            <a:picLocks noChangeAspect="1"/>
          </p:cNvPicPr>
          <p:nvPr/>
        </p:nvPicPr>
        <p:blipFill rotWithShape="1">
          <a:blip r:embed="rId6"/>
          <a:srcRect t="10412" b="4888"/>
          <a:stretch/>
        </p:blipFill>
        <p:spPr>
          <a:xfrm>
            <a:off x="785775" y="2564903"/>
            <a:ext cx="2045804" cy="3600401"/>
          </a:xfrm>
          <a:prstGeom prst="rect">
            <a:avLst/>
          </a:prstGeom>
          <a:ln>
            <a:solidFill>
              <a:schemeClr val="tx1"/>
            </a:solidFill>
          </a:ln>
        </p:spPr>
      </p:pic>
      <p:sp>
        <p:nvSpPr>
          <p:cNvPr id="10" name="正方形/長方形 9">
            <a:extLst>
              <a:ext uri="{FF2B5EF4-FFF2-40B4-BE49-F238E27FC236}">
                <a16:creationId xmlns:a16="http://schemas.microsoft.com/office/drawing/2014/main" id="{D8088CDA-9E2D-083B-01BB-26F6F1D58C3D}"/>
              </a:ext>
            </a:extLst>
          </p:cNvPr>
          <p:cNvSpPr>
            <a:spLocks noChangeAspect="1"/>
          </p:cNvSpPr>
          <p:nvPr/>
        </p:nvSpPr>
        <p:spPr>
          <a:xfrm>
            <a:off x="3636668" y="3933056"/>
            <a:ext cx="1919846" cy="270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テキスト ボックス 10">
            <a:extLst>
              <a:ext uri="{FF2B5EF4-FFF2-40B4-BE49-F238E27FC236}">
                <a16:creationId xmlns:a16="http://schemas.microsoft.com/office/drawing/2014/main" id="{CF2D5B6C-86DF-5337-2155-319970415E1E}"/>
              </a:ext>
            </a:extLst>
          </p:cNvPr>
          <p:cNvSpPr txBox="1"/>
          <p:nvPr/>
        </p:nvSpPr>
        <p:spPr>
          <a:xfrm>
            <a:off x="179511" y="1340768"/>
            <a:ext cx="3039303" cy="523220"/>
          </a:xfrm>
          <a:prstGeom prst="rect">
            <a:avLst/>
          </a:prstGeom>
          <a:noFill/>
        </p:spPr>
        <p:txBody>
          <a:bodyPr wrap="square" rtlCol="0">
            <a:spAutoFit/>
          </a:bodyPr>
          <a:lstStyle/>
          <a:p>
            <a:pPr marL="489600" indent="-489600"/>
            <a:r>
              <a:rPr lang="en-US" altLang="ja-JP" sz="2800" b="1" dirty="0">
                <a:solidFill>
                  <a:srgbClr val="009650"/>
                </a:solidFill>
                <a:latin typeface="Meiryo" charset="-128"/>
                <a:ea typeface="Meiryo" charset="-128"/>
                <a:cs typeface="Meiryo" charset="-128"/>
              </a:rPr>
              <a:t> </a:t>
            </a:r>
            <a:r>
              <a:rPr lang="ja-JP" altLang="en-US" sz="2800" b="1" dirty="0">
                <a:solidFill>
                  <a:srgbClr val="009650"/>
                </a:solidFill>
                <a:latin typeface="Meiryo" charset="-128"/>
                <a:ea typeface="Meiryo" charset="-128"/>
                <a:cs typeface="Meiryo" charset="-128"/>
              </a:rPr>
              <a:t>❶</a:t>
            </a:r>
            <a:r>
              <a:rPr lang="ja-JP" altLang="en-US" b="1" spc="-150" dirty="0">
                <a:latin typeface="Meiryo" charset="-128"/>
                <a:ea typeface="Meiryo" charset="-128"/>
                <a:cs typeface="Meiryo" charset="-128"/>
              </a:rPr>
              <a:t>「　　</a:t>
            </a:r>
            <a:r>
              <a:rPr lang="ja-JP" altLang="en-US" b="1" spc="-750" dirty="0">
                <a:latin typeface="Meiryo" charset="-128"/>
                <a:ea typeface="Meiryo" charset="-128"/>
                <a:cs typeface="Meiryo" charset="-128"/>
              </a:rPr>
              <a:t>」</a:t>
            </a:r>
            <a:r>
              <a:rPr lang="ja-JP" altLang="en-US" b="1" dirty="0">
                <a:latin typeface="Meiryo" charset="-128"/>
                <a:ea typeface="Meiryo" charset="-128"/>
                <a:cs typeface="Meiryo" charset="-128"/>
              </a:rPr>
              <a:t>を押す</a:t>
            </a:r>
            <a:endParaRPr lang="en-US" altLang="ja-JP" b="1" dirty="0">
              <a:latin typeface="Meiryo" charset="-128"/>
              <a:ea typeface="Meiryo" charset="-128"/>
              <a:cs typeface="Meiryo" charset="-128"/>
            </a:endParaRPr>
          </a:p>
        </p:txBody>
      </p:sp>
      <p:grpSp>
        <p:nvGrpSpPr>
          <p:cNvPr id="12" name="図形グループ 87">
            <a:extLst>
              <a:ext uri="{FF2B5EF4-FFF2-40B4-BE49-F238E27FC236}">
                <a16:creationId xmlns:a16="http://schemas.microsoft.com/office/drawing/2014/main" id="{D5F7FCDE-8FBD-0CEB-FE4A-0736FD455070}"/>
              </a:ext>
            </a:extLst>
          </p:cNvPr>
          <p:cNvGrpSpPr/>
          <p:nvPr/>
        </p:nvGrpSpPr>
        <p:grpSpPr>
          <a:xfrm>
            <a:off x="3223401" y="3652714"/>
            <a:ext cx="492443" cy="461665"/>
            <a:chOff x="7516281" y="2673548"/>
            <a:chExt cx="492443" cy="461665"/>
          </a:xfrm>
        </p:grpSpPr>
        <p:sp>
          <p:nvSpPr>
            <p:cNvPr id="13" name="円/楕円 88">
              <a:extLst>
                <a:ext uri="{FF2B5EF4-FFF2-40B4-BE49-F238E27FC236}">
                  <a16:creationId xmlns:a16="http://schemas.microsoft.com/office/drawing/2014/main" id="{0E0D6AC2-70E9-DE27-37A0-596F506AF38D}"/>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25A0E783-ED9D-7BC7-EBD2-52DEC6ED1CD8}"/>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15" name="正方形/長方形 14">
            <a:extLst>
              <a:ext uri="{FF2B5EF4-FFF2-40B4-BE49-F238E27FC236}">
                <a16:creationId xmlns:a16="http://schemas.microsoft.com/office/drawing/2014/main" id="{9102806B-EFBD-8E76-4B1A-C8A3FEDF4B61}"/>
              </a:ext>
            </a:extLst>
          </p:cNvPr>
          <p:cNvSpPr>
            <a:spLocks noChangeAspect="1"/>
          </p:cNvSpPr>
          <p:nvPr/>
        </p:nvSpPr>
        <p:spPr>
          <a:xfrm>
            <a:off x="6425664" y="3864604"/>
            <a:ext cx="1916309" cy="3076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7" name="図形グループ 31">
            <a:extLst>
              <a:ext uri="{FF2B5EF4-FFF2-40B4-BE49-F238E27FC236}">
                <a16:creationId xmlns:a16="http://schemas.microsoft.com/office/drawing/2014/main" id="{3E16E235-AAB0-89E7-7EFD-196574387B49}"/>
              </a:ext>
            </a:extLst>
          </p:cNvPr>
          <p:cNvGrpSpPr/>
          <p:nvPr/>
        </p:nvGrpSpPr>
        <p:grpSpPr>
          <a:xfrm>
            <a:off x="5961912" y="3675394"/>
            <a:ext cx="526056" cy="493176"/>
            <a:chOff x="7516280" y="2673548"/>
            <a:chExt cx="492444" cy="461665"/>
          </a:xfrm>
        </p:grpSpPr>
        <p:sp>
          <p:nvSpPr>
            <p:cNvPr id="18" name="円/楕円 32">
              <a:extLst>
                <a:ext uri="{FF2B5EF4-FFF2-40B4-BE49-F238E27FC236}">
                  <a16:creationId xmlns:a16="http://schemas.microsoft.com/office/drawing/2014/main" id="{A18774B3-19CC-A4DE-4FF2-434F89F08831}"/>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14D8B282-FC8B-F458-42FA-227132BF0824}"/>
                </a:ext>
              </a:extLst>
            </p:cNvPr>
            <p:cNvSpPr/>
            <p:nvPr/>
          </p:nvSpPr>
          <p:spPr>
            <a:xfrm>
              <a:off x="7516280" y="2673548"/>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sp>
        <p:nvSpPr>
          <p:cNvPr id="20" name="テキスト ボックス 19">
            <a:extLst>
              <a:ext uri="{FF2B5EF4-FFF2-40B4-BE49-F238E27FC236}">
                <a16:creationId xmlns:a16="http://schemas.microsoft.com/office/drawing/2014/main" id="{5D5CD06A-D9F8-D16D-63A0-1EBA21218D82}"/>
              </a:ext>
            </a:extLst>
          </p:cNvPr>
          <p:cNvSpPr txBox="1"/>
          <p:nvPr/>
        </p:nvSpPr>
        <p:spPr>
          <a:xfrm>
            <a:off x="3132160" y="1340768"/>
            <a:ext cx="2447952" cy="800219"/>
          </a:xfrm>
          <a:prstGeom prst="rect">
            <a:avLst/>
          </a:prstGeom>
          <a:noFill/>
        </p:spPr>
        <p:txBody>
          <a:bodyPr wrap="square" rtlCol="0">
            <a:spAutoFit/>
          </a:bodyPr>
          <a:lstStyle/>
          <a:p>
            <a:pPr marL="489600" indent="-489600"/>
            <a:r>
              <a:rPr lang="ja-JP" altLang="en-US" sz="2800" b="1" dirty="0">
                <a:solidFill>
                  <a:srgbClr val="009650"/>
                </a:solidFill>
                <a:latin typeface="Meiryo" charset="-128"/>
                <a:ea typeface="Meiryo" charset="-128"/>
                <a:cs typeface="Meiryo" charset="-128"/>
              </a:rPr>
              <a:t>❷</a:t>
            </a:r>
            <a:r>
              <a:rPr lang="ja-JP" altLang="en-US" b="1" spc="-150" dirty="0">
                <a:latin typeface="Meiryo" charset="-128"/>
                <a:ea typeface="Meiryo" charset="-128"/>
                <a:cs typeface="Meiryo" charset="-128"/>
              </a:rPr>
              <a:t>「外部サイトとの連携</a:t>
            </a:r>
            <a:r>
              <a:rPr lang="ja-JP" altLang="en-US" b="1" spc="-750" dirty="0">
                <a:latin typeface="Meiryo" charset="-128"/>
                <a:ea typeface="Meiryo" charset="-128"/>
                <a:cs typeface="Meiryo" charset="-128"/>
              </a:rPr>
              <a:t>」</a:t>
            </a:r>
            <a:r>
              <a:rPr lang="ja-JP" altLang="en-US" b="1" spc="-150" dirty="0">
                <a:latin typeface="Meiryo" charset="-128"/>
                <a:ea typeface="Meiryo" charset="-128"/>
                <a:cs typeface="Meiryo" charset="-128"/>
              </a:rPr>
              <a:t>を押す</a:t>
            </a:r>
            <a:endParaRPr lang="en-US" altLang="ja-JP" b="1" spc="-150" dirty="0">
              <a:latin typeface="Meiryo" charset="-128"/>
              <a:ea typeface="Meiryo" charset="-128"/>
              <a:cs typeface="Meiryo" charset="-128"/>
            </a:endParaRPr>
          </a:p>
        </p:txBody>
      </p:sp>
      <p:sp>
        <p:nvSpPr>
          <p:cNvPr id="21" name="テキスト ボックス 20">
            <a:extLst>
              <a:ext uri="{FF2B5EF4-FFF2-40B4-BE49-F238E27FC236}">
                <a16:creationId xmlns:a16="http://schemas.microsoft.com/office/drawing/2014/main" id="{A2B47E26-15BE-58EA-99B4-2DE798028C94}"/>
              </a:ext>
            </a:extLst>
          </p:cNvPr>
          <p:cNvSpPr txBox="1"/>
          <p:nvPr/>
        </p:nvSpPr>
        <p:spPr>
          <a:xfrm>
            <a:off x="5796136" y="1340768"/>
            <a:ext cx="3384376" cy="1015663"/>
          </a:xfrm>
          <a:prstGeom prst="rect">
            <a:avLst/>
          </a:prstGeom>
          <a:noFill/>
        </p:spPr>
        <p:txBody>
          <a:bodyPr wrap="square" rtlCol="0">
            <a:spAutoFit/>
          </a:bodyPr>
          <a:lstStyle/>
          <a:p>
            <a:pPr marL="489600" indent="-489600"/>
            <a:r>
              <a:rPr lang="ja-JP" altLang="en-US" sz="2800" b="1" spc="-150" dirty="0">
                <a:solidFill>
                  <a:srgbClr val="009650"/>
                </a:solidFill>
                <a:latin typeface="Meiryo" charset="-128"/>
                <a:ea typeface="Meiryo" charset="-128"/>
                <a:cs typeface="Meiryo" charset="-128"/>
              </a:rPr>
              <a:t>❸</a:t>
            </a:r>
            <a:r>
              <a:rPr lang="ja-JP" altLang="en-US" sz="1600" b="1" spc="-150" dirty="0">
                <a:latin typeface="Meiryo" charset="-128"/>
                <a:ea typeface="Meiryo" charset="-128"/>
                <a:cs typeface="Meiryo" charset="-128"/>
              </a:rPr>
              <a:t>「つなぐ」を押す</a:t>
            </a:r>
            <a:endParaRPr lang="en-US" altLang="ja-JP" sz="1600" b="1" spc="-150" dirty="0">
              <a:latin typeface="Meiryo" charset="-128"/>
              <a:ea typeface="Meiryo" charset="-128"/>
              <a:cs typeface="Meiryo" charset="-128"/>
            </a:endParaRPr>
          </a:p>
          <a:p>
            <a:pPr marL="489600" indent="-489600"/>
            <a:r>
              <a:rPr lang="ja-JP" altLang="en-US" sz="1600" b="1" spc="-150" dirty="0">
                <a:latin typeface="Meiryo" charset="-128"/>
                <a:ea typeface="Meiryo" charset="-128"/>
                <a:cs typeface="Meiryo" charset="-128"/>
              </a:rPr>
              <a:t>　　各種サービスと</a:t>
            </a:r>
            <a:endParaRPr lang="en-US" altLang="ja-JP" sz="1600" b="1" spc="-150" dirty="0">
              <a:latin typeface="Meiryo" charset="-128"/>
              <a:ea typeface="Meiryo" charset="-128"/>
              <a:cs typeface="Meiryo" charset="-128"/>
            </a:endParaRPr>
          </a:p>
          <a:p>
            <a:pPr marL="489600" indent="-489600"/>
            <a:r>
              <a:rPr lang="ja-JP" altLang="en-US" sz="1600" b="1" spc="-150" dirty="0">
                <a:latin typeface="Meiryo" charset="-128"/>
                <a:ea typeface="Meiryo" charset="-128"/>
                <a:cs typeface="Meiryo" charset="-128"/>
              </a:rPr>
              <a:t>　　連動することができます</a:t>
            </a:r>
            <a:endParaRPr lang="en-US" altLang="ja-JP" sz="1600" b="1" spc="-150" dirty="0">
              <a:latin typeface="Meiryo" charset="-128"/>
              <a:ea typeface="Meiryo" charset="-128"/>
              <a:cs typeface="Meiryo" charset="-128"/>
            </a:endParaRPr>
          </a:p>
        </p:txBody>
      </p:sp>
      <p:sp>
        <p:nvSpPr>
          <p:cNvPr id="23" name="正方形/長方形 22">
            <a:extLst>
              <a:ext uri="{FF2B5EF4-FFF2-40B4-BE49-F238E27FC236}">
                <a16:creationId xmlns:a16="http://schemas.microsoft.com/office/drawing/2014/main" id="{15939206-C275-82BC-EACF-4B1249494754}"/>
              </a:ext>
            </a:extLst>
          </p:cNvPr>
          <p:cNvSpPr>
            <a:spLocks/>
          </p:cNvSpPr>
          <p:nvPr/>
        </p:nvSpPr>
        <p:spPr>
          <a:xfrm>
            <a:off x="787739" y="2553329"/>
            <a:ext cx="270000" cy="1843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図形グループ 90">
            <a:extLst>
              <a:ext uri="{FF2B5EF4-FFF2-40B4-BE49-F238E27FC236}">
                <a16:creationId xmlns:a16="http://schemas.microsoft.com/office/drawing/2014/main" id="{2F993CF2-3C9B-61AE-A996-A9376A960925}"/>
              </a:ext>
            </a:extLst>
          </p:cNvPr>
          <p:cNvGrpSpPr/>
          <p:nvPr/>
        </p:nvGrpSpPr>
        <p:grpSpPr>
          <a:xfrm>
            <a:off x="459926" y="2224613"/>
            <a:ext cx="492443" cy="461665"/>
            <a:chOff x="7516281" y="2673548"/>
            <a:chExt cx="492443" cy="461665"/>
          </a:xfrm>
        </p:grpSpPr>
        <p:sp>
          <p:nvSpPr>
            <p:cNvPr id="27" name="円/楕円 91">
              <a:extLst>
                <a:ext uri="{FF2B5EF4-FFF2-40B4-BE49-F238E27FC236}">
                  <a16:creationId xmlns:a16="http://schemas.microsoft.com/office/drawing/2014/main" id="{B7AD7017-F519-0FD0-61BF-37814461BCE1}"/>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6E8DFECC-19E8-2E8D-BCA8-48BC2F308873}"/>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graphicFrame>
        <p:nvGraphicFramePr>
          <p:cNvPr id="3" name="オブジェクト 2" hidden="1">
            <a:extLst>
              <a:ext uri="{FF2B5EF4-FFF2-40B4-BE49-F238E27FC236}">
                <a16:creationId xmlns:a16="http://schemas.microsoft.com/office/drawing/2014/main" id="{E18F587D-E51B-4E82-816C-6EC71A05C09B}"/>
              </a:ext>
            </a:extLst>
          </p:cNvPr>
          <p:cNvGraphicFramePr>
            <a:graphicFrameLocks noChangeAspect="1"/>
          </p:cNvGraphicFramePr>
          <p:nvPr>
            <p:custDataLst>
              <p:tags r:id="rId1"/>
            </p:custDataLst>
            <p:extLst>
              <p:ext uri="{D42A27DB-BD31-4B8C-83A1-F6EECF244321}">
                <p14:modId xmlns:p14="http://schemas.microsoft.com/office/powerpoint/2010/main" val="25850516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3" name="オブジェクト 2" hidden="1">
                        <a:extLst>
                          <a:ext uri="{FF2B5EF4-FFF2-40B4-BE49-F238E27FC236}">
                            <a16:creationId xmlns:a16="http://schemas.microsoft.com/office/drawing/2014/main" id="{E18F587D-E51B-4E82-816C-6EC71A05C09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681005" y="529052"/>
            <a:ext cx="7200000" cy="540000"/>
          </a:xfrm>
        </p:spPr>
        <p:txBody>
          <a:bodyPr vert="horz">
            <a:noAutofit/>
          </a:bodyPr>
          <a:lstStyle/>
          <a:p>
            <a:r>
              <a:rPr lang="ja-JP" altLang="en-US" dirty="0"/>
              <a:t>外部サイトとの連携の使いかた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5-C</a:t>
            </a:r>
            <a:endParaRPr lang="en-US" sz="3600" dirty="0"/>
          </a:p>
        </p:txBody>
      </p:sp>
      <p:pic>
        <p:nvPicPr>
          <p:cNvPr id="37" name="図 36">
            <a:extLst>
              <a:ext uri="{FF2B5EF4-FFF2-40B4-BE49-F238E27FC236}">
                <a16:creationId xmlns:a16="http://schemas.microsoft.com/office/drawing/2014/main" id="{8833E41E-4218-2A0B-E97E-5C6617A9DBAF}"/>
              </a:ext>
            </a:extLst>
          </p:cNvPr>
          <p:cNvPicPr>
            <a:picLocks noChangeAspect="1"/>
          </p:cNvPicPr>
          <p:nvPr/>
        </p:nvPicPr>
        <p:blipFill>
          <a:blip r:embed="rId9"/>
          <a:stretch>
            <a:fillRect/>
          </a:stretch>
        </p:blipFill>
        <p:spPr>
          <a:xfrm>
            <a:off x="1016410" y="1505480"/>
            <a:ext cx="333422" cy="238158"/>
          </a:xfrm>
          <a:prstGeom prst="rect">
            <a:avLst/>
          </a:prstGeom>
          <a:ln>
            <a:solidFill>
              <a:schemeClr val="tx1"/>
            </a:solidFill>
          </a:ln>
        </p:spPr>
      </p:pic>
    </p:spTree>
    <p:extLst>
      <p:ext uri="{BB962C8B-B14F-4D97-AF65-F5344CB8AC3E}">
        <p14:creationId xmlns:p14="http://schemas.microsoft.com/office/powerpoint/2010/main" val="41016739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693378" y="529052"/>
            <a:ext cx="7200000" cy="540000"/>
          </a:xfrm>
        </p:spPr>
        <p:txBody>
          <a:bodyPr>
            <a:noAutofit/>
          </a:bodyPr>
          <a:lstStyle/>
          <a:p>
            <a:r>
              <a:rPr lang="ja-JP" altLang="en-US" dirty="0"/>
              <a:t>操作履歴の使いかた</a:t>
            </a:r>
          </a:p>
        </p:txBody>
      </p:sp>
      <p:sp>
        <p:nvSpPr>
          <p:cNvPr id="3" name="サブタイトル 2"/>
          <p:cNvSpPr>
            <a:spLocks noGrp="1"/>
          </p:cNvSpPr>
          <p:nvPr>
            <p:ph type="subTitle" idx="1"/>
          </p:nvPr>
        </p:nvSpPr>
        <p:spPr>
          <a:xfrm>
            <a:off x="507804" y="1368000"/>
            <a:ext cx="5840060" cy="1865126"/>
          </a:xfrm>
        </p:spPr>
        <p:txBody>
          <a:bodyPr wrap="none">
            <a:spAutoFit/>
          </a:bodyPr>
          <a:lstStyle/>
          <a:p>
            <a:pPr>
              <a:lnSpc>
                <a:spcPct val="120000"/>
              </a:lnSpc>
              <a:spcBef>
                <a:spcPts val="0"/>
              </a:spcBef>
            </a:pPr>
            <a:r>
              <a:rPr lang="ja-JP" altLang="en-US" dirty="0"/>
              <a:t>あなた</a:t>
            </a:r>
            <a:r>
              <a:rPr lang="ja-JP" altLang="en-US" spc="-500" dirty="0">
                <a:latin typeface="メイリオ" panose="020B0604030504040204" pitchFamily="50" charset="-128"/>
                <a:ea typeface="メイリオ" panose="020B0604030504040204" pitchFamily="50" charset="-128"/>
              </a:rPr>
              <a:t>、</a:t>
            </a:r>
            <a:r>
              <a:rPr lang="ja-JP" altLang="en-US" dirty="0"/>
              <a:t>またはあなたの代理人が、</a:t>
            </a:r>
            <a:endParaRPr lang="en-US" altLang="ja-JP" dirty="0"/>
          </a:p>
          <a:p>
            <a:pPr>
              <a:lnSpc>
                <a:spcPct val="120000"/>
              </a:lnSpc>
              <a:spcBef>
                <a:spcPts val="0"/>
              </a:spcBef>
            </a:pPr>
            <a:r>
              <a:rPr lang="ja-JP" altLang="en-US" dirty="0"/>
              <a:t>マイナポータルで、</a:t>
            </a:r>
            <a:endParaRPr lang="en-US" altLang="ja-JP" dirty="0"/>
          </a:p>
          <a:p>
            <a:pPr>
              <a:lnSpc>
                <a:spcPct val="120000"/>
              </a:lnSpc>
              <a:spcBef>
                <a:spcPts val="0"/>
              </a:spcBef>
            </a:pPr>
            <a:r>
              <a:rPr lang="ja-JP" altLang="en-US" dirty="0"/>
              <a:t>いつ</a:t>
            </a:r>
            <a:r>
              <a:rPr lang="ja-JP" altLang="en-US" spc="-500" dirty="0">
                <a:latin typeface="メイリオ" panose="020B0604030504040204" pitchFamily="50" charset="-128"/>
                <a:ea typeface="メイリオ" panose="020B0604030504040204" pitchFamily="50" charset="-128"/>
              </a:rPr>
              <a:t>、</a:t>
            </a:r>
            <a:r>
              <a:rPr lang="ja-JP" altLang="en-US" dirty="0"/>
              <a:t>どのサービスを利用したのかなど</a:t>
            </a:r>
            <a:r>
              <a:rPr lang="ja-JP" altLang="en-US" spc="-1000" dirty="0"/>
              <a:t>、</a:t>
            </a:r>
            <a:endParaRPr lang="en-US" altLang="ja-JP" spc="-1000" dirty="0"/>
          </a:p>
          <a:p>
            <a:pPr>
              <a:lnSpc>
                <a:spcPct val="120000"/>
              </a:lnSpc>
              <a:spcBef>
                <a:spcPts val="0"/>
              </a:spcBef>
            </a:pPr>
            <a:r>
              <a:rPr lang="ja-JP" altLang="en-US" dirty="0"/>
              <a:t>操作履歴を確認できます。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5-D</a:t>
            </a:r>
            <a:endParaRPr lang="en-US" sz="3600" dirty="0"/>
          </a:p>
        </p:txBody>
      </p:sp>
      <p:pic>
        <p:nvPicPr>
          <p:cNvPr id="9" name="図 8" descr="「利用履歴」の使い方を表したイラスト"/>
          <p:cNvPicPr>
            <a:picLocks noChangeAspect="1"/>
          </p:cNvPicPr>
          <p:nvPr/>
        </p:nvPicPr>
        <p:blipFill>
          <a:blip r:embed="rId3"/>
          <a:stretch>
            <a:fillRect/>
          </a:stretch>
        </p:blipFill>
        <p:spPr>
          <a:xfrm>
            <a:off x="1270000" y="3485604"/>
            <a:ext cx="6604000" cy="2679700"/>
          </a:xfrm>
          <a:prstGeom prst="rect">
            <a:avLst/>
          </a:prstGeom>
        </p:spPr>
      </p:pic>
      <p:pic>
        <p:nvPicPr>
          <p:cNvPr id="5" name="図 4"/>
          <p:cNvPicPr>
            <a:picLocks noChangeAspect="1"/>
          </p:cNvPicPr>
          <p:nvPr/>
        </p:nvPicPr>
        <p:blipFill>
          <a:blip r:embed="rId4"/>
          <a:stretch>
            <a:fillRect/>
          </a:stretch>
        </p:blipFill>
        <p:spPr>
          <a:xfrm>
            <a:off x="4803946" y="5648009"/>
            <a:ext cx="863600" cy="203200"/>
          </a:xfrm>
          <a:prstGeom prst="rect">
            <a:avLst/>
          </a:prstGeom>
        </p:spPr>
      </p:pic>
    </p:spTree>
    <p:extLst>
      <p:ext uri="{BB962C8B-B14F-4D97-AF65-F5344CB8AC3E}">
        <p14:creationId xmlns:p14="http://schemas.microsoft.com/office/powerpoint/2010/main" val="1265067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オブジェクト 5" hidden="1">
            <a:extLst>
              <a:ext uri="{FF2B5EF4-FFF2-40B4-BE49-F238E27FC236}">
                <a16:creationId xmlns:a16="http://schemas.microsoft.com/office/drawing/2014/main" id="{72C80DC4-4215-44E5-BBCF-B8BBA25B093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6" name="オブジェクト 5" hidden="1">
                        <a:extLst>
                          <a:ext uri="{FF2B5EF4-FFF2-40B4-BE49-F238E27FC236}">
                            <a16:creationId xmlns:a16="http://schemas.microsoft.com/office/drawing/2014/main" id="{72C80DC4-4215-44E5-BBCF-B8BBA25B093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693378" y="529052"/>
            <a:ext cx="7200000" cy="540000"/>
          </a:xfrm>
        </p:spPr>
        <p:txBody>
          <a:bodyPr vert="horz">
            <a:noAutofit/>
          </a:bodyPr>
          <a:lstStyle/>
          <a:p>
            <a:r>
              <a:rPr lang="ja-JP" altLang="en-US" dirty="0"/>
              <a:t>操作履歴の使いかた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5-D</a:t>
            </a:r>
            <a:endParaRPr lang="en-US" sz="3600" dirty="0"/>
          </a:p>
        </p:txBody>
      </p:sp>
      <p:sp>
        <p:nvSpPr>
          <p:cNvPr id="44" name="テキスト ボックス 43">
            <a:extLst>
              <a:ext uri="{FF2B5EF4-FFF2-40B4-BE49-F238E27FC236}">
                <a16:creationId xmlns:a16="http://schemas.microsoft.com/office/drawing/2014/main" id="{947913E3-0730-48A9-9A14-F131E1A3A8EF}"/>
              </a:ext>
            </a:extLst>
          </p:cNvPr>
          <p:cNvSpPr txBox="1"/>
          <p:nvPr/>
        </p:nvSpPr>
        <p:spPr>
          <a:xfrm>
            <a:off x="1331640" y="1443433"/>
            <a:ext cx="3016374" cy="830997"/>
          </a:xfrm>
          <a:prstGeom prst="rect">
            <a:avLst/>
          </a:prstGeom>
          <a:noFill/>
        </p:spPr>
        <p:txBody>
          <a:bodyPr wrap="square" rtlCol="0">
            <a:spAutoFit/>
          </a:bodyPr>
          <a:lstStyle/>
          <a:p>
            <a:r>
              <a:rPr lang="en-US" altLang="ja-JP" sz="2800" b="1" dirty="0">
                <a:solidFill>
                  <a:srgbClr val="009650"/>
                </a:solidFill>
                <a:latin typeface="Meiryo" charset="-128"/>
                <a:ea typeface="Meiryo" charset="-128"/>
                <a:cs typeface="Meiryo" charset="-128"/>
              </a:rPr>
              <a:t> </a:t>
            </a:r>
            <a:r>
              <a:rPr lang="ja-JP" altLang="en-US" sz="2800" b="1" dirty="0">
                <a:solidFill>
                  <a:srgbClr val="009650"/>
                </a:solidFill>
                <a:latin typeface="Meiryo" charset="-128"/>
                <a:ea typeface="Meiryo" charset="-128"/>
                <a:cs typeface="Meiryo" charset="-128"/>
              </a:rPr>
              <a:t>❶</a:t>
            </a:r>
            <a:r>
              <a:rPr lang="ja-JP" altLang="en-US" b="1" dirty="0">
                <a:latin typeface="Meiryo" charset="-128"/>
                <a:ea typeface="Meiryo" charset="-128"/>
                <a:cs typeface="Meiryo" charset="-128"/>
              </a:rPr>
              <a:t>「操作履歴」</a:t>
            </a:r>
            <a:endParaRPr lang="en-US" altLang="ja-JP" b="1" dirty="0">
              <a:latin typeface="Meiryo" charset="-128"/>
              <a:ea typeface="Meiryo" charset="-128"/>
              <a:cs typeface="Meiryo" charset="-128"/>
            </a:endParaRPr>
          </a:p>
          <a:p>
            <a:r>
              <a:rPr lang="ja-JP" altLang="en-US" b="1" dirty="0">
                <a:latin typeface="Meiryo" charset="-128"/>
                <a:ea typeface="Meiryo" charset="-128"/>
                <a:cs typeface="Meiryo" charset="-128"/>
              </a:rPr>
              <a:t>　　を押す</a:t>
            </a:r>
            <a:endParaRPr lang="en-US" altLang="ja-JP" b="1" dirty="0">
              <a:latin typeface="Meiryo" charset="-128"/>
              <a:ea typeface="Meiryo" charset="-128"/>
              <a:cs typeface="Meiryo" charset="-128"/>
            </a:endParaRPr>
          </a:p>
        </p:txBody>
      </p:sp>
      <p:sp>
        <p:nvSpPr>
          <p:cNvPr id="3" name="テキスト ボックス 2">
            <a:extLst>
              <a:ext uri="{FF2B5EF4-FFF2-40B4-BE49-F238E27FC236}">
                <a16:creationId xmlns:a16="http://schemas.microsoft.com/office/drawing/2014/main" id="{61178A2C-B72E-0D32-FC08-9574B0ADF51B}"/>
              </a:ext>
            </a:extLst>
          </p:cNvPr>
          <p:cNvSpPr txBox="1"/>
          <p:nvPr/>
        </p:nvSpPr>
        <p:spPr>
          <a:xfrm>
            <a:off x="5064361" y="1443433"/>
            <a:ext cx="4116151" cy="800219"/>
          </a:xfrm>
          <a:prstGeom prst="rect">
            <a:avLst/>
          </a:prstGeom>
          <a:noFill/>
        </p:spPr>
        <p:txBody>
          <a:bodyPr wrap="square" rtlCol="0">
            <a:spAutoFit/>
          </a:bodyPr>
          <a:lstStyle/>
          <a:p>
            <a:r>
              <a:rPr lang="ja-JP" altLang="en-US" sz="2800" b="1" dirty="0">
                <a:solidFill>
                  <a:srgbClr val="009650"/>
                </a:solidFill>
                <a:latin typeface="Meiryo" charset="-128"/>
                <a:ea typeface="Meiryo" charset="-128"/>
              </a:rPr>
              <a:t>❷</a:t>
            </a:r>
            <a:r>
              <a:rPr lang="ja-JP" altLang="en-US" b="1" dirty="0">
                <a:latin typeface="Meiryo" charset="-128"/>
                <a:ea typeface="Meiryo" charset="-128"/>
                <a:cs typeface="Meiryo" charset="-128"/>
              </a:rPr>
              <a:t>「利用履歴一覧」が</a:t>
            </a:r>
            <a:endParaRPr lang="en-US" altLang="ja-JP" b="1" dirty="0">
              <a:latin typeface="Meiryo" charset="-128"/>
              <a:ea typeface="Meiryo" charset="-128"/>
              <a:cs typeface="Meiryo" charset="-128"/>
            </a:endParaRPr>
          </a:p>
          <a:p>
            <a:r>
              <a:rPr lang="ja-JP" altLang="en-US" b="1" dirty="0">
                <a:latin typeface="Meiryo" charset="-128"/>
                <a:ea typeface="Meiryo" charset="-128"/>
                <a:cs typeface="Meiryo" charset="-128"/>
              </a:rPr>
              <a:t>　  表示されます</a:t>
            </a:r>
            <a:endParaRPr lang="en-US" altLang="ja-JP" b="1" dirty="0">
              <a:latin typeface="Meiryo" charset="-128"/>
              <a:ea typeface="Meiryo" charset="-128"/>
              <a:cs typeface="Meiryo" charset="-128"/>
            </a:endParaRPr>
          </a:p>
        </p:txBody>
      </p:sp>
      <p:pic>
        <p:nvPicPr>
          <p:cNvPr id="16" name="図 15" descr="グラフィカル ユーザー インターフェイス, アプリケーション&#10;&#10;自動的に生成された説明">
            <a:extLst>
              <a:ext uri="{FF2B5EF4-FFF2-40B4-BE49-F238E27FC236}">
                <a16:creationId xmlns:a16="http://schemas.microsoft.com/office/drawing/2014/main" id="{4B79BD10-3958-EE8F-0E35-E27B86E49AAE}"/>
              </a:ext>
            </a:extLst>
          </p:cNvPr>
          <p:cNvPicPr>
            <a:picLocks noChangeAspect="1"/>
          </p:cNvPicPr>
          <p:nvPr/>
        </p:nvPicPr>
        <p:blipFill rotWithShape="1">
          <a:blip r:embed="rId6"/>
          <a:srcRect t="3754" b="11438"/>
          <a:stretch/>
        </p:blipFill>
        <p:spPr>
          <a:xfrm>
            <a:off x="5380348" y="2192897"/>
            <a:ext cx="2264735" cy="3990732"/>
          </a:xfrm>
          <a:prstGeom prst="rect">
            <a:avLst/>
          </a:prstGeom>
          <a:ln>
            <a:solidFill>
              <a:schemeClr val="tx1"/>
            </a:solidFill>
          </a:ln>
        </p:spPr>
      </p:pic>
      <p:grpSp>
        <p:nvGrpSpPr>
          <p:cNvPr id="35" name="図形グループ 34">
            <a:extLst>
              <a:ext uri="{FF2B5EF4-FFF2-40B4-BE49-F238E27FC236}">
                <a16:creationId xmlns:a16="http://schemas.microsoft.com/office/drawing/2014/main" id="{0D6A8FA0-9940-4C33-9075-5D89393B5CEB}"/>
              </a:ext>
            </a:extLst>
          </p:cNvPr>
          <p:cNvGrpSpPr/>
          <p:nvPr/>
        </p:nvGrpSpPr>
        <p:grpSpPr>
          <a:xfrm>
            <a:off x="5148064" y="2590869"/>
            <a:ext cx="492443" cy="461665"/>
            <a:chOff x="7516281" y="2673548"/>
            <a:chExt cx="492443" cy="461665"/>
          </a:xfrm>
        </p:grpSpPr>
        <p:sp>
          <p:nvSpPr>
            <p:cNvPr id="36" name="円/楕円 35">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grpSp>
        <p:nvGrpSpPr>
          <p:cNvPr id="11" name="グループ化 10">
            <a:extLst>
              <a:ext uri="{FF2B5EF4-FFF2-40B4-BE49-F238E27FC236}">
                <a16:creationId xmlns:a16="http://schemas.microsoft.com/office/drawing/2014/main" id="{10C9B5F3-C00F-40CA-BADB-5D4C82A82199}"/>
              </a:ext>
            </a:extLst>
          </p:cNvPr>
          <p:cNvGrpSpPr/>
          <p:nvPr/>
        </p:nvGrpSpPr>
        <p:grpSpPr>
          <a:xfrm>
            <a:off x="1372410" y="2197932"/>
            <a:ext cx="2541478" cy="3985698"/>
            <a:chOff x="1372410" y="2197932"/>
            <a:chExt cx="2541478" cy="3985698"/>
          </a:xfrm>
        </p:grpSpPr>
        <p:pic>
          <p:nvPicPr>
            <p:cNvPr id="14" name="図 13" descr="グラフィカル ユーザー インターフェイス, アプリケーション, Teams&#10;&#10;自動的に生成された説明">
              <a:extLst>
                <a:ext uri="{FF2B5EF4-FFF2-40B4-BE49-F238E27FC236}">
                  <a16:creationId xmlns:a16="http://schemas.microsoft.com/office/drawing/2014/main" id="{CC81C77E-8A08-F3EF-3B2F-6A6663137360}"/>
                </a:ext>
              </a:extLst>
            </p:cNvPr>
            <p:cNvPicPr>
              <a:picLocks noChangeAspect="1"/>
            </p:cNvPicPr>
            <p:nvPr/>
          </p:nvPicPr>
          <p:blipFill rotWithShape="1">
            <a:blip r:embed="rId7"/>
            <a:srcRect t="10412" b="4888"/>
            <a:stretch/>
          </p:blipFill>
          <p:spPr>
            <a:xfrm>
              <a:off x="1512235" y="2197932"/>
              <a:ext cx="2264736" cy="3985698"/>
            </a:xfrm>
            <a:prstGeom prst="rect">
              <a:avLst/>
            </a:prstGeom>
            <a:ln>
              <a:solidFill>
                <a:schemeClr val="tx1"/>
              </a:solidFill>
            </a:ln>
          </p:spPr>
        </p:pic>
        <p:pic>
          <p:nvPicPr>
            <p:cNvPr id="9" name="図 8">
              <a:extLst>
                <a:ext uri="{FF2B5EF4-FFF2-40B4-BE49-F238E27FC236}">
                  <a16:creationId xmlns:a16="http://schemas.microsoft.com/office/drawing/2014/main" id="{32DCC99A-2FA3-4CE6-8FB2-F00E397740D1}"/>
                </a:ext>
              </a:extLst>
            </p:cNvPr>
            <p:cNvPicPr>
              <a:picLocks noChangeAspect="1"/>
            </p:cNvPicPr>
            <p:nvPr/>
          </p:nvPicPr>
          <p:blipFill rotWithShape="1">
            <a:blip r:embed="rId8"/>
            <a:srcRect t="38757" b="15694"/>
            <a:stretch/>
          </p:blipFill>
          <p:spPr>
            <a:xfrm>
              <a:off x="1512790" y="3933054"/>
              <a:ext cx="2264182" cy="2250575"/>
            </a:xfrm>
            <a:prstGeom prst="rect">
              <a:avLst/>
            </a:prstGeom>
          </p:spPr>
        </p:pic>
        <p:pic>
          <p:nvPicPr>
            <p:cNvPr id="10" name="図 9">
              <a:extLst>
                <a:ext uri="{FF2B5EF4-FFF2-40B4-BE49-F238E27FC236}">
                  <a16:creationId xmlns:a16="http://schemas.microsoft.com/office/drawing/2014/main" id="{E66C2115-8D35-CDC8-E2D1-7A87113E6E97}"/>
                </a:ext>
              </a:extLst>
            </p:cNvPr>
            <p:cNvPicPr>
              <a:picLocks noChangeAspect="1"/>
            </p:cNvPicPr>
            <p:nvPr/>
          </p:nvPicPr>
          <p:blipFill>
            <a:blip r:embed="rId9"/>
            <a:stretch>
              <a:fillRect/>
            </a:stretch>
          </p:blipFill>
          <p:spPr>
            <a:xfrm>
              <a:off x="1372410" y="3738656"/>
              <a:ext cx="2541478" cy="325210"/>
            </a:xfrm>
            <a:prstGeom prst="rect">
              <a:avLst/>
            </a:prstGeom>
          </p:spPr>
        </p:pic>
      </p:grpSp>
      <p:sp>
        <p:nvSpPr>
          <p:cNvPr id="58" name="正方形/長方形 57">
            <a:extLst>
              <a:ext uri="{FF2B5EF4-FFF2-40B4-BE49-F238E27FC236}">
                <a16:creationId xmlns:a16="http://schemas.microsoft.com/office/drawing/2014/main" id="{4DFDA2B9-58C4-40E6-A708-BC7B090C33A0}"/>
              </a:ext>
            </a:extLst>
          </p:cNvPr>
          <p:cNvSpPr/>
          <p:nvPr/>
        </p:nvSpPr>
        <p:spPr>
          <a:xfrm>
            <a:off x="1615784" y="4509868"/>
            <a:ext cx="2025306" cy="3401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図形グループ 38">
            <a:extLst>
              <a:ext uri="{FF2B5EF4-FFF2-40B4-BE49-F238E27FC236}">
                <a16:creationId xmlns:a16="http://schemas.microsoft.com/office/drawing/2014/main" id="{0D6A8FA0-9940-4C33-9075-5D89393B5CEB}"/>
              </a:ext>
            </a:extLst>
          </p:cNvPr>
          <p:cNvGrpSpPr/>
          <p:nvPr/>
        </p:nvGrpSpPr>
        <p:grpSpPr>
          <a:xfrm>
            <a:off x="2396927" y="4318361"/>
            <a:ext cx="492443" cy="461665"/>
            <a:chOff x="7516281" y="2673548"/>
            <a:chExt cx="492443" cy="461665"/>
          </a:xfrm>
        </p:grpSpPr>
        <p:sp>
          <p:nvSpPr>
            <p:cNvPr id="40" name="円/楕円 39">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161174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503428" y="519018"/>
            <a:ext cx="1447800"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Meiryo" charset="-128"/>
                <a:ea typeface="Meiryo" charset="-128"/>
                <a:cs typeface="Meiryo" charset="-128"/>
              </a:rPr>
              <a:t>目　次</a:t>
            </a:r>
          </a:p>
        </p:txBody>
      </p:sp>
      <p:cxnSp>
        <p:nvCxnSpPr>
          <p:cNvPr id="6" name="直線コネクタ 5"/>
          <p:cNvCxnSpPr/>
          <p:nvPr/>
        </p:nvCxnSpPr>
        <p:spPr>
          <a:xfrm>
            <a:off x="1690311" y="2924944"/>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7" name="図 6" descr="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7470" y="4062146"/>
            <a:ext cx="1282700" cy="1875862"/>
          </a:xfrm>
          <a:prstGeom prst="rect">
            <a:avLst/>
          </a:prstGeom>
        </p:spPr>
      </p:pic>
      <p:sp>
        <p:nvSpPr>
          <p:cNvPr id="9" name="テキスト ボックス 8">
            <a:extLst>
              <a:ext uri="{FF2B5EF4-FFF2-40B4-BE49-F238E27FC236}">
                <a16:creationId xmlns:a16="http://schemas.microsoft.com/office/drawing/2014/main" id="{5E1E333A-4E57-4808-8E15-FD52B864275C}"/>
              </a:ext>
            </a:extLst>
          </p:cNvPr>
          <p:cNvSpPr txBox="1"/>
          <p:nvPr/>
        </p:nvSpPr>
        <p:spPr>
          <a:xfrm>
            <a:off x="1715125" y="1314921"/>
            <a:ext cx="6840000" cy="3770263"/>
          </a:xfrm>
          <a:prstGeom prst="rect">
            <a:avLst/>
          </a:prstGeom>
          <a:noFill/>
        </p:spPr>
        <p:txBody>
          <a:bodyPr wrap="square" lIns="91440" tIns="45720" rIns="91440" bIns="45720" rtlCol="0" anchor="t">
            <a:spAutoFit/>
          </a:bodyPr>
          <a:lstStyle/>
          <a:p>
            <a:r>
              <a:rPr lang="en-US" altLang="ja-JP" b="1" dirty="0">
                <a:solidFill>
                  <a:srgbClr val="009650"/>
                </a:solidFill>
                <a:latin typeface="Meiryo"/>
                <a:ea typeface="Meiryo"/>
                <a:cs typeface="Meiryo" charset="-128"/>
              </a:rPr>
              <a:t>4.</a:t>
            </a:r>
            <a:r>
              <a:rPr lang="ja-JP" altLang="en-US" b="1" dirty="0">
                <a:solidFill>
                  <a:srgbClr val="009650"/>
                </a:solidFill>
                <a:latin typeface="Meiryo"/>
                <a:ea typeface="Meiryo"/>
                <a:cs typeface="Meiryo" charset="-128"/>
              </a:rPr>
              <a:t> マイナポータルを使ってオンラインで出来る</a:t>
            </a:r>
            <a:endParaRPr lang="en-US" altLang="ja-JP" b="1" dirty="0">
              <a:solidFill>
                <a:srgbClr val="009650"/>
              </a:solidFill>
              <a:latin typeface="Meiryo"/>
              <a:ea typeface="Meiryo"/>
              <a:cs typeface="Meiryo" charset="-128"/>
            </a:endParaRPr>
          </a:p>
          <a:p>
            <a:r>
              <a:rPr lang="en-US" altLang="ja-JP" b="1" dirty="0">
                <a:solidFill>
                  <a:srgbClr val="009650"/>
                </a:solidFill>
                <a:latin typeface="Meiryo"/>
                <a:ea typeface="Meiryo"/>
                <a:cs typeface="Meiryo" charset="-128"/>
              </a:rPr>
              <a:t>    </a:t>
            </a:r>
            <a:r>
              <a:rPr lang="ja-JP" altLang="en-US" b="1" dirty="0">
                <a:solidFill>
                  <a:srgbClr val="009650"/>
                </a:solidFill>
                <a:latin typeface="Meiryo"/>
                <a:ea typeface="Meiryo"/>
                <a:cs typeface="Meiryo" charset="-128"/>
              </a:rPr>
              <a:t>行政手続を探してみよう</a:t>
            </a:r>
            <a:endParaRPr lang="en-US" altLang="ja-JP" b="1" dirty="0">
              <a:latin typeface="Meiryo"/>
              <a:ea typeface="Meiryo"/>
              <a:cs typeface="Meiryo" charset="-128"/>
            </a:endParaRPr>
          </a:p>
          <a:p>
            <a:pPr marL="182245" algn="dist">
              <a:lnSpc>
                <a:spcPct val="110000"/>
              </a:lnSpc>
            </a:pPr>
            <a:r>
              <a:rPr lang="en-US" altLang="ja-JP" sz="1600" b="1" dirty="0">
                <a:latin typeface="Meiryo"/>
                <a:ea typeface="Meiryo"/>
                <a:cs typeface="Meiryo" charset="-128"/>
              </a:rPr>
              <a:t>A.</a:t>
            </a:r>
            <a:r>
              <a:rPr lang="ja-JP" altLang="en-US" sz="1600" b="1" dirty="0">
                <a:latin typeface="Meiryo"/>
                <a:ea typeface="Meiryo"/>
                <a:cs typeface="Meiryo" charset="-128"/>
              </a:rPr>
              <a:t>オンライン行政手続とは？</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24</a:t>
            </a:r>
            <a:endParaRPr lang="en-US" altLang="ja-JP" sz="1600" b="1" dirty="0">
              <a:latin typeface="Meiryo"/>
              <a:ea typeface="Meiryo"/>
            </a:endParaRPr>
          </a:p>
          <a:p>
            <a:pPr marL="182245" algn="dist">
              <a:lnSpc>
                <a:spcPct val="110000"/>
              </a:lnSpc>
            </a:pPr>
            <a:r>
              <a:rPr lang="en-US" altLang="ja-JP" sz="1600" b="1" dirty="0">
                <a:latin typeface="Meiryo"/>
                <a:ea typeface="Meiryo"/>
                <a:cs typeface="Meiryo" charset="-128"/>
              </a:rPr>
              <a:t>B.</a:t>
            </a:r>
            <a:r>
              <a:rPr lang="ja-JP" altLang="en-US" sz="1600" b="1" dirty="0">
                <a:latin typeface="Meiryo"/>
                <a:ea typeface="Meiryo"/>
                <a:cs typeface="Meiryo" charset="-128"/>
              </a:rPr>
              <a:t>「さがす」の画面構成を知ろう</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26</a:t>
            </a:r>
          </a:p>
          <a:p>
            <a:pPr marL="182245" algn="dist">
              <a:lnSpc>
                <a:spcPct val="110000"/>
              </a:lnSpc>
            </a:pPr>
            <a:r>
              <a:rPr lang="en-US" altLang="ja-JP" sz="1600" b="1" dirty="0">
                <a:latin typeface="Meiryo"/>
                <a:ea typeface="Meiryo"/>
                <a:cs typeface="Meiryo" charset="-128"/>
              </a:rPr>
              <a:t>C.</a:t>
            </a:r>
            <a:r>
              <a:rPr lang="ja-JP" altLang="en-US" sz="1600" b="1" dirty="0">
                <a:latin typeface="Meiryo"/>
                <a:ea typeface="Meiryo"/>
                <a:cs typeface="Meiryo" charset="-128"/>
              </a:rPr>
              <a:t>行政手続を探してみよう</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29</a:t>
            </a:r>
          </a:p>
          <a:p>
            <a:pPr marL="182245" algn="dist">
              <a:lnSpc>
                <a:spcPct val="110000"/>
              </a:lnSpc>
            </a:pPr>
            <a:endParaRPr lang="en-US" altLang="ja-JP" sz="1600" b="1" dirty="0">
              <a:latin typeface="Meiryo"/>
              <a:ea typeface="Meiryo"/>
              <a:cs typeface="Meiryo" charset="-128"/>
            </a:endParaRPr>
          </a:p>
          <a:p>
            <a:pPr>
              <a:lnSpc>
                <a:spcPct val="150000"/>
              </a:lnSpc>
            </a:pPr>
            <a:r>
              <a:rPr lang="en-US" altLang="ja-JP" b="1" dirty="0">
                <a:solidFill>
                  <a:srgbClr val="009650"/>
                </a:solidFill>
                <a:latin typeface="Meiryo"/>
                <a:ea typeface="Meiryo"/>
                <a:cs typeface="Meiryo" charset="-128"/>
              </a:rPr>
              <a:t>5 .</a:t>
            </a:r>
            <a:r>
              <a:rPr lang="ja-JP" altLang="en-US" b="1" dirty="0">
                <a:solidFill>
                  <a:srgbClr val="009650"/>
                </a:solidFill>
                <a:latin typeface="Meiryo"/>
                <a:ea typeface="Meiryo"/>
                <a:cs typeface="Meiryo" charset="-128"/>
              </a:rPr>
              <a:t>マイナポータルのその他の機能を知ろう</a:t>
            </a:r>
            <a:endParaRPr lang="en-US" altLang="ja-JP" b="1" dirty="0">
              <a:solidFill>
                <a:srgbClr val="009650"/>
              </a:solidFill>
              <a:latin typeface="Meiryo"/>
              <a:ea typeface="Meiryo"/>
              <a:cs typeface="Meiryo" charset="-128"/>
            </a:endParaRPr>
          </a:p>
          <a:p>
            <a:pPr marL="182245" algn="dist">
              <a:lnSpc>
                <a:spcPct val="110000"/>
              </a:lnSpc>
            </a:pPr>
            <a:r>
              <a:rPr lang="en-US" altLang="ja-JP" sz="1600" b="1" dirty="0">
                <a:latin typeface="Meiryo"/>
                <a:ea typeface="Meiryo"/>
                <a:cs typeface="Meiryo" charset="-128"/>
              </a:rPr>
              <a:t>A.</a:t>
            </a:r>
            <a:r>
              <a:rPr lang="ja-JP" altLang="en-US" sz="1600" b="1" dirty="0">
                <a:latin typeface="Meiryo"/>
                <a:ea typeface="Meiryo"/>
                <a:cs typeface="Meiryo" charset="-128"/>
              </a:rPr>
              <a:t>やりとり履歴の使いかた</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33</a:t>
            </a:r>
            <a:endParaRPr lang="ja-JP" altLang="en-US" sz="1600" b="1" dirty="0">
              <a:latin typeface="Meiryo"/>
              <a:ea typeface="Meiryo"/>
              <a:cs typeface="Meiryo" charset="-128"/>
            </a:endParaRPr>
          </a:p>
          <a:p>
            <a:pPr marL="182245" algn="dist">
              <a:lnSpc>
                <a:spcPct val="110000"/>
              </a:lnSpc>
            </a:pPr>
            <a:r>
              <a:rPr lang="en-US" altLang="ja-JP" sz="1600" b="1" dirty="0">
                <a:latin typeface="Meiryo"/>
                <a:ea typeface="Meiryo"/>
                <a:cs typeface="Meiryo" charset="-128"/>
              </a:rPr>
              <a:t>B.</a:t>
            </a:r>
            <a:r>
              <a:rPr lang="ja-JP" altLang="en-US" sz="1600" b="1" dirty="0">
                <a:latin typeface="Meiryo"/>
                <a:ea typeface="Meiryo"/>
                <a:cs typeface="Meiryo" charset="-128"/>
              </a:rPr>
              <a:t>お知らせの使いかた</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35</a:t>
            </a:r>
          </a:p>
          <a:p>
            <a:pPr marL="182245" algn="dist">
              <a:lnSpc>
                <a:spcPct val="110000"/>
              </a:lnSpc>
            </a:pPr>
            <a:r>
              <a:rPr lang="en-US" altLang="ja-JP" sz="1600" b="1" dirty="0">
                <a:latin typeface="Meiryo"/>
                <a:ea typeface="Meiryo"/>
                <a:cs typeface="Meiryo" charset="-128"/>
              </a:rPr>
              <a:t>C.</a:t>
            </a:r>
            <a:r>
              <a:rPr lang="ja-JP" altLang="en-US" sz="1600" b="1" dirty="0">
                <a:latin typeface="Meiryo"/>
                <a:ea typeface="Meiryo"/>
                <a:cs typeface="Meiryo" charset="-128"/>
              </a:rPr>
              <a:t>外部サイトとの連携の使いかた</a:t>
            </a:r>
            <a:r>
              <a:rPr lang="en-US" altLang="ja-JP" sz="1600" b="1" dirty="0">
                <a:latin typeface="Meiryo"/>
                <a:ea typeface="Meiryo"/>
                <a:cs typeface="Meiryo" charset="-128"/>
              </a:rPr>
              <a:t>…………………………………… P36</a:t>
            </a:r>
          </a:p>
          <a:p>
            <a:pPr marL="182245" algn="dist">
              <a:lnSpc>
                <a:spcPct val="110000"/>
              </a:lnSpc>
            </a:pPr>
            <a:r>
              <a:rPr lang="en-US" altLang="ja-JP" sz="1600" b="1" dirty="0">
                <a:latin typeface="Meiryo"/>
                <a:ea typeface="Meiryo"/>
                <a:cs typeface="Meiryo" charset="-128"/>
              </a:rPr>
              <a:t>D.</a:t>
            </a:r>
            <a:r>
              <a:rPr lang="ja-JP" altLang="en-US" sz="1600" b="1" dirty="0">
                <a:latin typeface="Meiryo"/>
                <a:ea typeface="Meiryo"/>
                <a:cs typeface="Meiryo" charset="-128"/>
              </a:rPr>
              <a:t>操作履歴の使いかた</a:t>
            </a:r>
            <a:r>
              <a:rPr lang="en-US" altLang="ja-JP" sz="1600" b="1" dirty="0">
                <a:latin typeface="Meiryo"/>
                <a:ea typeface="Meiryo"/>
                <a:cs typeface="Meiryo" charset="-128"/>
              </a:rPr>
              <a:t>………………………………………………… P38</a:t>
            </a:r>
          </a:p>
          <a:p>
            <a:pPr marL="182245" algn="dist">
              <a:lnSpc>
                <a:spcPct val="110000"/>
              </a:lnSpc>
            </a:pPr>
            <a:r>
              <a:rPr lang="en-US" altLang="ja-JP" sz="1600" b="1" dirty="0">
                <a:latin typeface="Meiryo"/>
                <a:ea typeface="Meiryo"/>
                <a:cs typeface="Meiryo" charset="-128"/>
              </a:rPr>
              <a:t>E.</a:t>
            </a:r>
            <a:r>
              <a:rPr lang="ja-JP" altLang="en-US" sz="1600" b="1" dirty="0">
                <a:latin typeface="Meiryo"/>
                <a:ea typeface="Meiryo"/>
                <a:cs typeface="Meiryo" charset="-128"/>
              </a:rPr>
              <a:t>利用者登録変更の使いかた</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40</a:t>
            </a:r>
          </a:p>
          <a:p>
            <a:pPr marL="182245" algn="dist">
              <a:lnSpc>
                <a:spcPct val="110000"/>
              </a:lnSpc>
            </a:pPr>
            <a:r>
              <a:rPr lang="en-US" altLang="ja-JP" sz="1600" b="1" dirty="0">
                <a:latin typeface="Meiryo"/>
                <a:ea typeface="Meiryo"/>
                <a:cs typeface="Meiryo" charset="-128"/>
              </a:rPr>
              <a:t>F.</a:t>
            </a:r>
            <a:r>
              <a:rPr lang="ja-JP" altLang="en-US" sz="1600" b="1" dirty="0">
                <a:latin typeface="Meiryo"/>
                <a:ea typeface="Meiryo"/>
                <a:cs typeface="Meiryo" charset="-128"/>
              </a:rPr>
              <a:t>代理人を登録・変更の使いかた</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42</a:t>
            </a:r>
          </a:p>
        </p:txBody>
      </p:sp>
    </p:spTree>
    <p:extLst>
      <p:ext uri="{BB962C8B-B14F-4D97-AF65-F5344CB8AC3E}">
        <p14:creationId xmlns:p14="http://schemas.microsoft.com/office/powerpoint/2010/main" val="5564617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693378" y="529052"/>
            <a:ext cx="7200000" cy="540000"/>
          </a:xfrm>
        </p:spPr>
        <p:txBody>
          <a:bodyPr>
            <a:noAutofit/>
          </a:bodyPr>
          <a:lstStyle/>
          <a:p>
            <a:r>
              <a:rPr lang="ja-JP" altLang="en-US" dirty="0"/>
              <a:t>利用者登録変更の使いかた</a:t>
            </a:r>
          </a:p>
        </p:txBody>
      </p:sp>
      <p:sp>
        <p:nvSpPr>
          <p:cNvPr id="3" name="サブタイトル 2"/>
          <p:cNvSpPr>
            <a:spLocks noGrp="1"/>
          </p:cNvSpPr>
          <p:nvPr>
            <p:ph type="subTitle" idx="1"/>
          </p:nvPr>
        </p:nvSpPr>
        <p:spPr>
          <a:xfrm>
            <a:off x="504000" y="1440000"/>
            <a:ext cx="8185403" cy="461665"/>
          </a:xfrm>
        </p:spPr>
        <p:txBody>
          <a:bodyPr wrap="square" rIns="90000">
            <a:spAutoFit/>
          </a:bodyPr>
          <a:lstStyle/>
          <a:p>
            <a:pPr>
              <a:lnSpc>
                <a:spcPct val="100000"/>
              </a:lnSpc>
              <a:spcBef>
                <a:spcPts val="0"/>
              </a:spcBef>
            </a:pPr>
            <a:r>
              <a:rPr lang="ja-JP" altLang="en-US" dirty="0"/>
              <a:t>マイナポータルの利用者登録を変更することができます。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5-E</a:t>
            </a:r>
            <a:endParaRPr lang="en-US" sz="3600" dirty="0"/>
          </a:p>
        </p:txBody>
      </p:sp>
      <p:sp>
        <p:nvSpPr>
          <p:cNvPr id="7" name="object 10" descr="「利用者登録変更」の使い方の流れを表したイラスト"/>
          <p:cNvSpPr>
            <a:spLocks noChangeAspect="1"/>
          </p:cNvSpPr>
          <p:nvPr/>
        </p:nvSpPr>
        <p:spPr>
          <a:xfrm>
            <a:off x="842098" y="2291386"/>
            <a:ext cx="7433439" cy="3463182"/>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656689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利用者情報変更（入力）」画面の画像">
            <a:extLst>
              <a:ext uri="{FF2B5EF4-FFF2-40B4-BE49-F238E27FC236}">
                <a16:creationId xmlns:a16="http://schemas.microsoft.com/office/drawing/2014/main" id="{FC942671-5EF2-4F8F-83F2-A4BBD42CDBFD}"/>
              </a:ext>
            </a:extLst>
          </p:cNvPr>
          <p:cNvPicPr>
            <a:picLocks noChangeAspect="1"/>
          </p:cNvPicPr>
          <p:nvPr/>
        </p:nvPicPr>
        <p:blipFill rotWithShape="1">
          <a:blip r:embed="rId4"/>
          <a:srcRect t="2750" b="3801"/>
          <a:stretch/>
        </p:blipFill>
        <p:spPr>
          <a:xfrm>
            <a:off x="6423631" y="2553329"/>
            <a:ext cx="2159503" cy="3589399"/>
          </a:xfrm>
          <a:prstGeom prst="rect">
            <a:avLst/>
          </a:prstGeom>
          <a:ln w="9525">
            <a:solidFill>
              <a:schemeClr val="tx1">
                <a:lumMod val="50000"/>
                <a:lumOff val="50000"/>
              </a:schemeClr>
            </a:solidFill>
          </a:ln>
        </p:spPr>
      </p:pic>
      <p:graphicFrame>
        <p:nvGraphicFramePr>
          <p:cNvPr id="8" name="オブジェクト 7" hidden="1">
            <a:extLst>
              <a:ext uri="{FF2B5EF4-FFF2-40B4-BE49-F238E27FC236}">
                <a16:creationId xmlns:a16="http://schemas.microsoft.com/office/drawing/2014/main" id="{709A64BB-155A-43B1-9FC2-24DB30859DC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8" name="オブジェクト 7" hidden="1">
                        <a:extLst>
                          <a:ext uri="{FF2B5EF4-FFF2-40B4-BE49-F238E27FC236}">
                            <a16:creationId xmlns:a16="http://schemas.microsoft.com/office/drawing/2014/main" id="{709A64BB-155A-43B1-9FC2-24DB30859DC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693378" y="529052"/>
            <a:ext cx="7200000" cy="540000"/>
          </a:xfrm>
        </p:spPr>
        <p:txBody>
          <a:bodyPr vert="horz">
            <a:noAutofit/>
          </a:bodyPr>
          <a:lstStyle/>
          <a:p>
            <a:r>
              <a:rPr lang="ja-JP" altLang="en-US" dirty="0"/>
              <a:t>利用者登録変更の使いかた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5-E</a:t>
            </a:r>
            <a:endParaRPr lang="en-US" sz="3600" dirty="0"/>
          </a:p>
        </p:txBody>
      </p:sp>
      <p:grpSp>
        <p:nvGrpSpPr>
          <p:cNvPr id="44" name="図形グループ 43">
            <a:extLst>
              <a:ext uri="{FF2B5EF4-FFF2-40B4-BE49-F238E27FC236}">
                <a16:creationId xmlns:a16="http://schemas.microsoft.com/office/drawing/2014/main" id="{0D6A8FA0-9940-4C33-9075-5D89393B5CEB}"/>
              </a:ext>
            </a:extLst>
          </p:cNvPr>
          <p:cNvGrpSpPr/>
          <p:nvPr/>
        </p:nvGrpSpPr>
        <p:grpSpPr>
          <a:xfrm>
            <a:off x="6195453" y="2247829"/>
            <a:ext cx="456355" cy="419170"/>
            <a:chOff x="7516280" y="2673548"/>
            <a:chExt cx="492444" cy="461665"/>
          </a:xfrm>
        </p:grpSpPr>
        <p:sp>
          <p:nvSpPr>
            <p:cNvPr id="45" name="円/楕円 44">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8209E3C3-E98E-4C55-8189-B9952DF419BD}"/>
                </a:ext>
              </a:extLst>
            </p:cNvPr>
            <p:cNvSpPr/>
            <p:nvPr/>
          </p:nvSpPr>
          <p:spPr>
            <a:xfrm>
              <a:off x="7516280" y="2673548"/>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sp>
        <p:nvSpPr>
          <p:cNvPr id="9" name="テキスト ボックス 8">
            <a:extLst>
              <a:ext uri="{FF2B5EF4-FFF2-40B4-BE49-F238E27FC236}">
                <a16:creationId xmlns:a16="http://schemas.microsoft.com/office/drawing/2014/main" id="{A6D3A414-AAC3-2E7F-CC3C-4B5BE4393DCE}"/>
              </a:ext>
            </a:extLst>
          </p:cNvPr>
          <p:cNvSpPr txBox="1"/>
          <p:nvPr/>
        </p:nvSpPr>
        <p:spPr>
          <a:xfrm>
            <a:off x="5868144" y="1500421"/>
            <a:ext cx="3203848" cy="800219"/>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❸</a:t>
            </a:r>
            <a:r>
              <a:rPr lang="ja-JP" altLang="en-US" b="1" dirty="0">
                <a:latin typeface="Meiryo" charset="-128"/>
                <a:ea typeface="Meiryo" charset="-128"/>
                <a:cs typeface="Meiryo" charset="-128"/>
              </a:rPr>
              <a:t>変更したいところを選び</a:t>
            </a:r>
            <a:endParaRPr lang="en-US" altLang="ja-JP" b="1" dirty="0">
              <a:latin typeface="Meiryo" charset="-128"/>
              <a:ea typeface="Meiryo" charset="-128"/>
              <a:cs typeface="Meiryo" charset="-128"/>
            </a:endParaRPr>
          </a:p>
          <a:p>
            <a:r>
              <a:rPr lang="ja-JP" altLang="en-US" b="1" dirty="0">
                <a:latin typeface="Meiryo" charset="-128"/>
                <a:ea typeface="Meiryo" charset="-128"/>
                <a:cs typeface="Meiryo" charset="-128"/>
              </a:rPr>
              <a:t>　　変更してください</a:t>
            </a:r>
          </a:p>
        </p:txBody>
      </p:sp>
      <p:pic>
        <p:nvPicPr>
          <p:cNvPr id="14" name="図 13" descr="グラフィカル ユーザー インターフェイス, アプリケーション&#10;&#10;自動的に生成された説明">
            <a:extLst>
              <a:ext uri="{FF2B5EF4-FFF2-40B4-BE49-F238E27FC236}">
                <a16:creationId xmlns:a16="http://schemas.microsoft.com/office/drawing/2014/main" id="{48EB6242-BA1E-B13D-9923-B49295C9CB2B}"/>
              </a:ext>
            </a:extLst>
          </p:cNvPr>
          <p:cNvPicPr>
            <a:picLocks noChangeAspect="1"/>
          </p:cNvPicPr>
          <p:nvPr/>
        </p:nvPicPr>
        <p:blipFill rotWithShape="1">
          <a:blip r:embed="rId7"/>
          <a:srcRect t="4182" b="5192"/>
          <a:stretch/>
        </p:blipFill>
        <p:spPr>
          <a:xfrm>
            <a:off x="3636668" y="2564902"/>
            <a:ext cx="1911977" cy="3600319"/>
          </a:xfrm>
          <a:prstGeom prst="rect">
            <a:avLst/>
          </a:prstGeom>
          <a:ln>
            <a:solidFill>
              <a:schemeClr val="tx1"/>
            </a:solidFill>
          </a:ln>
        </p:spPr>
      </p:pic>
      <p:pic>
        <p:nvPicPr>
          <p:cNvPr id="15" name="図 14" descr="グラフィカル ユーザー インターフェイス, アプリケーション, Teams&#10;&#10;自動的に生成された説明">
            <a:extLst>
              <a:ext uri="{FF2B5EF4-FFF2-40B4-BE49-F238E27FC236}">
                <a16:creationId xmlns:a16="http://schemas.microsoft.com/office/drawing/2014/main" id="{713B6A86-2E24-DAFB-5BD6-C5E20B361FBE}"/>
              </a:ext>
            </a:extLst>
          </p:cNvPr>
          <p:cNvPicPr>
            <a:picLocks noChangeAspect="1"/>
          </p:cNvPicPr>
          <p:nvPr/>
        </p:nvPicPr>
        <p:blipFill rotWithShape="1">
          <a:blip r:embed="rId8"/>
          <a:srcRect t="10412" b="4888"/>
          <a:stretch/>
        </p:blipFill>
        <p:spPr>
          <a:xfrm>
            <a:off x="785775" y="2564903"/>
            <a:ext cx="2045804" cy="3600401"/>
          </a:xfrm>
          <a:prstGeom prst="rect">
            <a:avLst/>
          </a:prstGeom>
          <a:ln>
            <a:solidFill>
              <a:schemeClr val="tx1"/>
            </a:solidFill>
          </a:ln>
        </p:spPr>
      </p:pic>
      <p:sp>
        <p:nvSpPr>
          <p:cNvPr id="16" name="正方形/長方形 15">
            <a:extLst>
              <a:ext uri="{FF2B5EF4-FFF2-40B4-BE49-F238E27FC236}">
                <a16:creationId xmlns:a16="http://schemas.microsoft.com/office/drawing/2014/main" id="{9857C6F7-F861-5324-9E38-3AE0338B83E2}"/>
              </a:ext>
            </a:extLst>
          </p:cNvPr>
          <p:cNvSpPr>
            <a:spLocks noChangeAspect="1"/>
          </p:cNvSpPr>
          <p:nvPr/>
        </p:nvSpPr>
        <p:spPr>
          <a:xfrm>
            <a:off x="3636667" y="3422647"/>
            <a:ext cx="1911977" cy="270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テキスト ボックス 16">
            <a:extLst>
              <a:ext uri="{FF2B5EF4-FFF2-40B4-BE49-F238E27FC236}">
                <a16:creationId xmlns:a16="http://schemas.microsoft.com/office/drawing/2014/main" id="{873D5CA8-6F04-3062-E8A1-23384AD79AFA}"/>
              </a:ext>
            </a:extLst>
          </p:cNvPr>
          <p:cNvSpPr txBox="1"/>
          <p:nvPr/>
        </p:nvSpPr>
        <p:spPr>
          <a:xfrm>
            <a:off x="541540" y="1571652"/>
            <a:ext cx="3039303" cy="523220"/>
          </a:xfrm>
          <a:prstGeom prst="rect">
            <a:avLst/>
          </a:prstGeom>
          <a:noFill/>
        </p:spPr>
        <p:txBody>
          <a:bodyPr wrap="square" rtlCol="0">
            <a:spAutoFit/>
          </a:bodyPr>
          <a:lstStyle/>
          <a:p>
            <a:pPr marL="489600" indent="-489600"/>
            <a:r>
              <a:rPr lang="en-US" altLang="ja-JP" sz="2800" b="1" dirty="0">
                <a:solidFill>
                  <a:srgbClr val="009650"/>
                </a:solidFill>
                <a:latin typeface="Meiryo" charset="-128"/>
                <a:ea typeface="Meiryo" charset="-128"/>
                <a:cs typeface="Meiryo" charset="-128"/>
              </a:rPr>
              <a:t> </a:t>
            </a:r>
            <a:r>
              <a:rPr lang="ja-JP" altLang="en-US" sz="2800" b="1" dirty="0">
                <a:solidFill>
                  <a:srgbClr val="009650"/>
                </a:solidFill>
                <a:latin typeface="Meiryo" charset="-128"/>
                <a:ea typeface="Meiryo" charset="-128"/>
                <a:cs typeface="Meiryo" charset="-128"/>
              </a:rPr>
              <a:t>❶</a:t>
            </a:r>
            <a:r>
              <a:rPr lang="ja-JP" altLang="en-US" b="1" spc="-150" dirty="0">
                <a:latin typeface="Meiryo" charset="-128"/>
                <a:ea typeface="Meiryo" charset="-128"/>
                <a:cs typeface="Meiryo" charset="-128"/>
              </a:rPr>
              <a:t>「　　</a:t>
            </a:r>
            <a:r>
              <a:rPr lang="ja-JP" altLang="en-US" b="1" spc="-750" dirty="0">
                <a:latin typeface="Meiryo" charset="-128"/>
                <a:ea typeface="Meiryo" charset="-128"/>
                <a:cs typeface="Meiryo" charset="-128"/>
              </a:rPr>
              <a:t>」</a:t>
            </a:r>
            <a:r>
              <a:rPr lang="ja-JP" altLang="en-US" b="1" dirty="0">
                <a:latin typeface="Meiryo" charset="-128"/>
                <a:ea typeface="Meiryo" charset="-128"/>
                <a:cs typeface="Meiryo" charset="-128"/>
              </a:rPr>
              <a:t>を押す</a:t>
            </a:r>
            <a:endParaRPr lang="en-US" altLang="ja-JP" b="1" dirty="0">
              <a:latin typeface="Meiryo" charset="-128"/>
              <a:ea typeface="Meiryo" charset="-128"/>
              <a:cs typeface="Meiryo" charset="-128"/>
            </a:endParaRPr>
          </a:p>
        </p:txBody>
      </p:sp>
      <p:grpSp>
        <p:nvGrpSpPr>
          <p:cNvPr id="18" name="図形グループ 87">
            <a:extLst>
              <a:ext uri="{FF2B5EF4-FFF2-40B4-BE49-F238E27FC236}">
                <a16:creationId xmlns:a16="http://schemas.microsoft.com/office/drawing/2014/main" id="{AFA58ED2-AF7A-6E9B-7A99-6D4A895BD3E6}"/>
              </a:ext>
            </a:extLst>
          </p:cNvPr>
          <p:cNvGrpSpPr/>
          <p:nvPr/>
        </p:nvGrpSpPr>
        <p:grpSpPr>
          <a:xfrm>
            <a:off x="3334622" y="3094692"/>
            <a:ext cx="492443" cy="461665"/>
            <a:chOff x="7516281" y="2673548"/>
            <a:chExt cx="492443" cy="461665"/>
          </a:xfrm>
        </p:grpSpPr>
        <p:sp>
          <p:nvSpPr>
            <p:cNvPr id="19" name="円/楕円 88">
              <a:extLst>
                <a:ext uri="{FF2B5EF4-FFF2-40B4-BE49-F238E27FC236}">
                  <a16:creationId xmlns:a16="http://schemas.microsoft.com/office/drawing/2014/main" id="{C827521E-AB38-D73D-C304-0DD1A9B44BDA}"/>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FDD341B1-24A1-F9EE-C147-5433BF3F3D71}"/>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25" name="テキスト ボックス 24">
            <a:extLst>
              <a:ext uri="{FF2B5EF4-FFF2-40B4-BE49-F238E27FC236}">
                <a16:creationId xmlns:a16="http://schemas.microsoft.com/office/drawing/2014/main" id="{0FE99D5D-B817-FFB7-72A4-A7543B0A41A9}"/>
              </a:ext>
            </a:extLst>
          </p:cNvPr>
          <p:cNvSpPr txBox="1"/>
          <p:nvPr/>
        </p:nvSpPr>
        <p:spPr>
          <a:xfrm>
            <a:off x="3289540" y="1571652"/>
            <a:ext cx="2447952" cy="800219"/>
          </a:xfrm>
          <a:prstGeom prst="rect">
            <a:avLst/>
          </a:prstGeom>
          <a:noFill/>
        </p:spPr>
        <p:txBody>
          <a:bodyPr wrap="square" rtlCol="0">
            <a:spAutoFit/>
          </a:bodyPr>
          <a:lstStyle/>
          <a:p>
            <a:pPr marL="489600" indent="-489600"/>
            <a:r>
              <a:rPr lang="ja-JP" altLang="en-US" sz="2800" b="1" dirty="0">
                <a:solidFill>
                  <a:srgbClr val="009650"/>
                </a:solidFill>
                <a:latin typeface="Meiryo" charset="-128"/>
                <a:ea typeface="Meiryo" charset="-128"/>
                <a:cs typeface="Meiryo" charset="-128"/>
              </a:rPr>
              <a:t>❷</a:t>
            </a:r>
            <a:r>
              <a:rPr lang="ja-JP" altLang="en-US" b="1" spc="-150" dirty="0">
                <a:latin typeface="Meiryo" charset="-128"/>
                <a:ea typeface="Meiryo" charset="-128"/>
                <a:cs typeface="Meiryo" charset="-128"/>
              </a:rPr>
              <a:t>「アカウント設定</a:t>
            </a:r>
            <a:r>
              <a:rPr lang="ja-JP" altLang="en-US" b="1" spc="-750" dirty="0">
                <a:latin typeface="Meiryo" charset="-128"/>
                <a:ea typeface="Meiryo" charset="-128"/>
                <a:cs typeface="Meiryo" charset="-128"/>
              </a:rPr>
              <a:t>」</a:t>
            </a:r>
            <a:r>
              <a:rPr lang="ja-JP" altLang="en-US" b="1" spc="-150" dirty="0">
                <a:latin typeface="Meiryo" charset="-128"/>
                <a:ea typeface="Meiryo" charset="-128"/>
                <a:cs typeface="Meiryo" charset="-128"/>
              </a:rPr>
              <a:t>を押す</a:t>
            </a:r>
            <a:endParaRPr lang="en-US" altLang="ja-JP" b="1" spc="-150" dirty="0">
              <a:latin typeface="Meiryo" charset="-128"/>
              <a:ea typeface="Meiryo" charset="-128"/>
              <a:cs typeface="Meiryo" charset="-128"/>
            </a:endParaRPr>
          </a:p>
        </p:txBody>
      </p:sp>
      <p:sp>
        <p:nvSpPr>
          <p:cNvPr id="27" name="正方形/長方形 26">
            <a:extLst>
              <a:ext uri="{FF2B5EF4-FFF2-40B4-BE49-F238E27FC236}">
                <a16:creationId xmlns:a16="http://schemas.microsoft.com/office/drawing/2014/main" id="{A96625E3-3C7B-C1DC-DC7D-D455A982ECFB}"/>
              </a:ext>
            </a:extLst>
          </p:cNvPr>
          <p:cNvSpPr>
            <a:spLocks/>
          </p:cNvSpPr>
          <p:nvPr/>
        </p:nvSpPr>
        <p:spPr>
          <a:xfrm>
            <a:off x="787739" y="2553329"/>
            <a:ext cx="270000" cy="1843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8" name="図形グループ 90">
            <a:extLst>
              <a:ext uri="{FF2B5EF4-FFF2-40B4-BE49-F238E27FC236}">
                <a16:creationId xmlns:a16="http://schemas.microsoft.com/office/drawing/2014/main" id="{EDA044D5-EE5D-70EA-14E5-1EF3D915CD48}"/>
              </a:ext>
            </a:extLst>
          </p:cNvPr>
          <p:cNvGrpSpPr/>
          <p:nvPr/>
        </p:nvGrpSpPr>
        <p:grpSpPr>
          <a:xfrm>
            <a:off x="459926" y="2224613"/>
            <a:ext cx="492443" cy="461665"/>
            <a:chOff x="7516281" y="2673548"/>
            <a:chExt cx="492443" cy="461665"/>
          </a:xfrm>
        </p:grpSpPr>
        <p:sp>
          <p:nvSpPr>
            <p:cNvPr id="29" name="円/楕円 91">
              <a:extLst>
                <a:ext uri="{FF2B5EF4-FFF2-40B4-BE49-F238E27FC236}">
                  <a16:creationId xmlns:a16="http://schemas.microsoft.com/office/drawing/2014/main" id="{8E715097-CE2B-FE46-AB15-C42A98A1A814}"/>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742F7BF8-4C7A-46CF-E7E0-65FE9DA41C7C}"/>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pic>
        <p:nvPicPr>
          <p:cNvPr id="31" name="図 30">
            <a:extLst>
              <a:ext uri="{FF2B5EF4-FFF2-40B4-BE49-F238E27FC236}">
                <a16:creationId xmlns:a16="http://schemas.microsoft.com/office/drawing/2014/main" id="{84DB6C8E-6F08-C28E-F264-70F2BB7376FA}"/>
              </a:ext>
            </a:extLst>
          </p:cNvPr>
          <p:cNvPicPr>
            <a:picLocks noChangeAspect="1"/>
          </p:cNvPicPr>
          <p:nvPr/>
        </p:nvPicPr>
        <p:blipFill>
          <a:blip r:embed="rId9"/>
          <a:stretch>
            <a:fillRect/>
          </a:stretch>
        </p:blipFill>
        <p:spPr>
          <a:xfrm>
            <a:off x="1372148" y="1749281"/>
            <a:ext cx="333422" cy="238158"/>
          </a:xfrm>
          <a:prstGeom prst="rect">
            <a:avLst/>
          </a:prstGeom>
          <a:ln>
            <a:solidFill>
              <a:schemeClr val="tx1"/>
            </a:solidFill>
          </a:ln>
        </p:spPr>
      </p:pic>
    </p:spTree>
    <p:extLst>
      <p:ext uri="{BB962C8B-B14F-4D97-AF65-F5344CB8AC3E}">
        <p14:creationId xmlns:p14="http://schemas.microsoft.com/office/powerpoint/2010/main" val="32676672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692275" y="542812"/>
            <a:ext cx="7200000" cy="540000"/>
          </a:xfrm>
        </p:spPr>
        <p:txBody>
          <a:bodyPr>
            <a:noAutofit/>
          </a:bodyPr>
          <a:lstStyle/>
          <a:p>
            <a:r>
              <a:rPr lang="ja-JP" altLang="en-US" dirty="0"/>
              <a:t>代理人を登録・変更の使いかた</a:t>
            </a:r>
          </a:p>
        </p:txBody>
      </p:sp>
      <p:sp>
        <p:nvSpPr>
          <p:cNvPr id="3" name="サブタイトル 2"/>
          <p:cNvSpPr>
            <a:spLocks noGrp="1"/>
          </p:cNvSpPr>
          <p:nvPr>
            <p:ph type="subTitle" idx="1"/>
          </p:nvPr>
        </p:nvSpPr>
        <p:spPr>
          <a:xfrm>
            <a:off x="519476" y="1357114"/>
            <a:ext cx="8280000" cy="1421928"/>
          </a:xfrm>
        </p:spPr>
        <p:txBody>
          <a:bodyPr wrap="square">
            <a:spAutoFit/>
          </a:bodyPr>
          <a:lstStyle/>
          <a:p>
            <a:pPr>
              <a:lnSpc>
                <a:spcPct val="120000"/>
              </a:lnSpc>
              <a:spcBef>
                <a:spcPts val="0"/>
              </a:spcBef>
            </a:pPr>
            <a:r>
              <a:rPr lang="ja-JP" altLang="en-US" dirty="0"/>
              <a:t>あなたの代わりに</a:t>
            </a:r>
            <a:r>
              <a:rPr lang="ja-JP" altLang="en-US" spc="-1000" dirty="0"/>
              <a:t>、</a:t>
            </a:r>
            <a:r>
              <a:rPr lang="ja-JP" altLang="en-US" dirty="0"/>
              <a:t>代理人がマイナポータルの</a:t>
            </a:r>
            <a:endParaRPr lang="en-US" altLang="ja-JP" dirty="0"/>
          </a:p>
          <a:p>
            <a:pPr>
              <a:lnSpc>
                <a:spcPct val="120000"/>
              </a:lnSpc>
              <a:spcBef>
                <a:spcPts val="0"/>
              </a:spcBef>
            </a:pPr>
            <a:r>
              <a:rPr lang="ja-JP" altLang="en-US" dirty="0"/>
              <a:t>機能を使うことができるように設定できます。</a:t>
            </a:r>
            <a:endParaRPr lang="en-US" altLang="ja-JP" dirty="0"/>
          </a:p>
          <a:p>
            <a:pPr>
              <a:lnSpc>
                <a:spcPct val="120000"/>
              </a:lnSpc>
              <a:spcBef>
                <a:spcPts val="0"/>
              </a:spcBef>
            </a:pPr>
            <a:r>
              <a:rPr lang="en-US" altLang="ja-JP" dirty="0"/>
              <a:t>  </a:t>
            </a:r>
            <a:endParaRPr lang="ja-JP" altLang="en-US" dirty="0"/>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5-F</a:t>
            </a:r>
            <a:endParaRPr lang="en-US" sz="3600" dirty="0"/>
          </a:p>
        </p:txBody>
      </p:sp>
      <p:sp>
        <p:nvSpPr>
          <p:cNvPr id="6" name="テキスト ボックス 5">
            <a:extLst>
              <a:ext uri="{FF2B5EF4-FFF2-40B4-BE49-F238E27FC236}">
                <a16:creationId xmlns:a16="http://schemas.microsoft.com/office/drawing/2014/main" id="{8F785C80-71A6-4383-8E92-B46906BA90B8}"/>
              </a:ext>
            </a:extLst>
          </p:cNvPr>
          <p:cNvSpPr txBox="1"/>
          <p:nvPr/>
        </p:nvSpPr>
        <p:spPr>
          <a:xfrm>
            <a:off x="5947005" y="2710544"/>
            <a:ext cx="2880000" cy="2757678"/>
          </a:xfrm>
          <a:prstGeom prst="rect">
            <a:avLst/>
          </a:prstGeom>
          <a:noFill/>
        </p:spPr>
        <p:txBody>
          <a:bodyPr wrap="square" rtlCol="0">
            <a:spAutoFit/>
          </a:bodyPr>
          <a:lstStyle/>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代理人を設定する際は、</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あなたが代理人同席のもと、</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マイナポータルから</a:t>
            </a:r>
            <a:r>
              <a:rPr lang="ja-JP" altLang="en-US" sz="1400" b="1" i="0" spc="-500" dirty="0">
                <a:solidFill>
                  <a:srgbClr val="009650"/>
                </a:solidFill>
                <a:effectLst/>
                <a:latin typeface="メイリオ" panose="020B0604030504040204" pitchFamily="50" charset="-128"/>
                <a:ea typeface="メイリオ" panose="020B0604030504040204" pitchFamily="50" charset="-128"/>
              </a:rPr>
              <a:t>、</a:t>
            </a:r>
            <a:r>
              <a:rPr lang="ja-JP" altLang="en-US" sz="1400" b="1" i="0" dirty="0">
                <a:solidFill>
                  <a:srgbClr val="009650"/>
                </a:solidFill>
                <a:effectLst/>
                <a:latin typeface="メイリオ" panose="020B0604030504040204" pitchFamily="50" charset="-128"/>
                <a:ea typeface="メイリオ" panose="020B0604030504040204" pitchFamily="50" charset="-128"/>
              </a:rPr>
              <a:t>代理人に</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利用を許可するサービスや参照を</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許可する情報</a:t>
            </a:r>
            <a:r>
              <a:rPr lang="ja-JP" altLang="en-US" sz="1400" b="1" spc="-500" dirty="0">
                <a:solidFill>
                  <a:srgbClr val="009650"/>
                </a:solidFill>
                <a:latin typeface="メイリオ" panose="020B0604030504040204" pitchFamily="50" charset="-128"/>
                <a:ea typeface="メイリオ" panose="020B0604030504040204" pitchFamily="50" charset="-128"/>
              </a:rPr>
              <a:t>、</a:t>
            </a:r>
            <a:r>
              <a:rPr lang="ja-JP" altLang="en-US" sz="1400" b="1" i="0" dirty="0">
                <a:solidFill>
                  <a:srgbClr val="009650"/>
                </a:solidFill>
                <a:effectLst/>
                <a:latin typeface="メイリオ" panose="020B0604030504040204" pitchFamily="50" charset="-128"/>
                <a:ea typeface="メイリオ" panose="020B0604030504040204" pitchFamily="50" charset="-128"/>
              </a:rPr>
              <a:t>代理できる</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期間等を設定し</a:t>
            </a:r>
            <a:r>
              <a:rPr lang="ja-JP" altLang="en-US" sz="1400" b="1" spc="-500" dirty="0">
                <a:solidFill>
                  <a:srgbClr val="009650"/>
                </a:solidFill>
                <a:latin typeface="メイリオ" panose="020B0604030504040204" pitchFamily="50" charset="-128"/>
                <a:ea typeface="メイリオ" panose="020B0604030504040204" pitchFamily="50" charset="-128"/>
              </a:rPr>
              <a:t>、</a:t>
            </a:r>
            <a:r>
              <a:rPr lang="ja-JP" altLang="en-US" sz="1400" b="1" i="0" dirty="0">
                <a:solidFill>
                  <a:srgbClr val="009650"/>
                </a:solidFill>
                <a:effectLst/>
                <a:latin typeface="メイリオ" panose="020B0604030504040204" pitchFamily="50" charset="-128"/>
                <a:ea typeface="メイリオ" panose="020B0604030504040204" pitchFamily="50" charset="-128"/>
              </a:rPr>
              <a:t>代理人が自身の</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マイナンバーカードを読み</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込ませて</a:t>
            </a:r>
            <a:r>
              <a:rPr lang="ja-JP" altLang="en-US" sz="1400" b="1" spc="-500" dirty="0">
                <a:solidFill>
                  <a:srgbClr val="009650"/>
                </a:solidFill>
                <a:latin typeface="メイリオ" panose="020B0604030504040204" pitchFamily="50" charset="-128"/>
                <a:ea typeface="メイリオ" panose="020B0604030504040204" pitchFamily="50" charset="-128"/>
              </a:rPr>
              <a:t>、</a:t>
            </a:r>
            <a:r>
              <a:rPr lang="ja-JP" altLang="en-US" sz="1400" b="1" i="0" dirty="0">
                <a:solidFill>
                  <a:srgbClr val="009650"/>
                </a:solidFill>
                <a:effectLst/>
                <a:latin typeface="メイリオ" panose="020B0604030504040204" pitchFamily="50" charset="-128"/>
                <a:ea typeface="メイリオ" panose="020B0604030504040204" pitchFamily="50" charset="-128"/>
              </a:rPr>
              <a:t>代理人登録をします。</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代理人の登録後に</a:t>
            </a:r>
            <a:r>
              <a:rPr lang="ja-JP" altLang="en-US" sz="1400" b="1" spc="-500" dirty="0">
                <a:solidFill>
                  <a:srgbClr val="009650"/>
                </a:solidFill>
                <a:latin typeface="メイリオ" panose="020B0604030504040204" pitchFamily="50" charset="-128"/>
                <a:ea typeface="メイリオ" panose="020B0604030504040204" pitchFamily="50" charset="-128"/>
              </a:rPr>
              <a:t>、</a:t>
            </a:r>
            <a:r>
              <a:rPr lang="ja-JP" altLang="en-US" sz="1400" b="1" i="0" dirty="0">
                <a:solidFill>
                  <a:srgbClr val="009650"/>
                </a:solidFill>
                <a:effectLst/>
                <a:latin typeface="メイリオ" panose="020B0604030504040204" pitchFamily="50" charset="-128"/>
                <a:ea typeface="メイリオ" panose="020B0604030504040204" pitchFamily="50" charset="-128"/>
              </a:rPr>
              <a:t>あなたに</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代わって代理人が</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作業できるようになります。</a:t>
            </a:r>
            <a:endParaRPr kumimoji="1" lang="ja-JP" altLang="en-US" sz="1400" b="1" dirty="0">
              <a:solidFill>
                <a:srgbClr val="009650"/>
              </a:solidFill>
              <a:latin typeface="メイリオ" panose="020B0604030504040204" pitchFamily="50" charset="-128"/>
              <a:ea typeface="メイリオ" panose="020B0604030504040204" pitchFamily="50" charset="-128"/>
            </a:endParaRPr>
          </a:p>
        </p:txBody>
      </p:sp>
      <p:pic>
        <p:nvPicPr>
          <p:cNvPr id="10" name="図 9" descr="「代理人を登録・変更」の使い方の流れを表したイラスト">
            <a:extLst>
              <a:ext uri="{FF2B5EF4-FFF2-40B4-BE49-F238E27FC236}">
                <a16:creationId xmlns:a16="http://schemas.microsoft.com/office/drawing/2014/main" id="{63A609FF-4957-43D9-AE44-1512E122C557}"/>
              </a:ext>
            </a:extLst>
          </p:cNvPr>
          <p:cNvPicPr>
            <a:picLocks noChangeAspect="1"/>
          </p:cNvPicPr>
          <p:nvPr/>
        </p:nvPicPr>
        <p:blipFill>
          <a:blip r:embed="rId3"/>
          <a:stretch>
            <a:fillRect/>
          </a:stretch>
        </p:blipFill>
        <p:spPr>
          <a:xfrm>
            <a:off x="268134" y="2420888"/>
            <a:ext cx="5652120" cy="3959377"/>
          </a:xfrm>
          <a:prstGeom prst="rect">
            <a:avLst/>
          </a:prstGeom>
        </p:spPr>
      </p:pic>
    </p:spTree>
    <p:extLst>
      <p:ext uri="{BB962C8B-B14F-4D97-AF65-F5344CB8AC3E}">
        <p14:creationId xmlns:p14="http://schemas.microsoft.com/office/powerpoint/2010/main" val="9855815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代理人メニュー」画面の画像">
            <a:extLst>
              <a:ext uri="{FF2B5EF4-FFF2-40B4-BE49-F238E27FC236}">
                <a16:creationId xmlns:a16="http://schemas.microsoft.com/office/drawing/2014/main" id="{08DFA5D9-3D9E-4D2A-B58C-904F993AD23C}"/>
              </a:ext>
            </a:extLst>
          </p:cNvPr>
          <p:cNvPicPr>
            <a:picLocks noChangeAspect="1"/>
          </p:cNvPicPr>
          <p:nvPr/>
        </p:nvPicPr>
        <p:blipFill rotWithShape="1">
          <a:blip r:embed="rId4"/>
          <a:srcRect t="2750" b="3801"/>
          <a:stretch/>
        </p:blipFill>
        <p:spPr>
          <a:xfrm>
            <a:off x="6423630" y="2185113"/>
            <a:ext cx="2159502" cy="3589398"/>
          </a:xfrm>
          <a:prstGeom prst="rect">
            <a:avLst/>
          </a:prstGeom>
          <a:ln w="9525">
            <a:solidFill>
              <a:schemeClr val="tx1">
                <a:lumMod val="50000"/>
                <a:lumOff val="50000"/>
              </a:schemeClr>
            </a:solidFill>
          </a:ln>
        </p:spPr>
      </p:pic>
      <p:grpSp>
        <p:nvGrpSpPr>
          <p:cNvPr id="9" name="図形グループ 43">
            <a:extLst>
              <a:ext uri="{FF2B5EF4-FFF2-40B4-BE49-F238E27FC236}">
                <a16:creationId xmlns:a16="http://schemas.microsoft.com/office/drawing/2014/main" id="{049DCE53-FAFB-5D52-AF9C-D8D5A6BA2B08}"/>
              </a:ext>
            </a:extLst>
          </p:cNvPr>
          <p:cNvGrpSpPr/>
          <p:nvPr/>
        </p:nvGrpSpPr>
        <p:grpSpPr>
          <a:xfrm>
            <a:off x="6061931" y="2053225"/>
            <a:ext cx="456355" cy="419170"/>
            <a:chOff x="7516280" y="2673548"/>
            <a:chExt cx="492444" cy="461665"/>
          </a:xfrm>
        </p:grpSpPr>
        <p:sp>
          <p:nvSpPr>
            <p:cNvPr id="10" name="円/楕円 44">
              <a:extLst>
                <a:ext uri="{FF2B5EF4-FFF2-40B4-BE49-F238E27FC236}">
                  <a16:creationId xmlns:a16="http://schemas.microsoft.com/office/drawing/2014/main" id="{9B34EA48-A7B0-116E-A99B-76851723E225}"/>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797AB6A9-8595-9FF0-BDF2-E9668BF4D57E}"/>
                </a:ext>
              </a:extLst>
            </p:cNvPr>
            <p:cNvSpPr/>
            <p:nvPr/>
          </p:nvSpPr>
          <p:spPr>
            <a:xfrm>
              <a:off x="7516280" y="2673548"/>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sp>
        <p:nvSpPr>
          <p:cNvPr id="12" name="テキスト ボックス 11">
            <a:extLst>
              <a:ext uri="{FF2B5EF4-FFF2-40B4-BE49-F238E27FC236}">
                <a16:creationId xmlns:a16="http://schemas.microsoft.com/office/drawing/2014/main" id="{A19ED7D1-2890-5477-8776-3A33E8BF54E5}"/>
              </a:ext>
            </a:extLst>
          </p:cNvPr>
          <p:cNvSpPr txBox="1"/>
          <p:nvPr/>
        </p:nvSpPr>
        <p:spPr>
          <a:xfrm>
            <a:off x="5832648" y="1268760"/>
            <a:ext cx="3203848" cy="800219"/>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❸</a:t>
            </a:r>
            <a:r>
              <a:rPr lang="ja-JP" altLang="en-US" b="1" dirty="0">
                <a:latin typeface="Meiryo" charset="-128"/>
                <a:ea typeface="Meiryo" charset="-128"/>
                <a:cs typeface="Meiryo" charset="-128"/>
              </a:rPr>
              <a:t>行いたい操作を選んで</a:t>
            </a:r>
            <a:endParaRPr lang="en-US" altLang="ja-JP" b="1" dirty="0">
              <a:latin typeface="Meiryo" charset="-128"/>
              <a:ea typeface="Meiryo" charset="-128"/>
              <a:cs typeface="Meiryo" charset="-128"/>
            </a:endParaRPr>
          </a:p>
          <a:p>
            <a:r>
              <a:rPr lang="ja-JP" altLang="en-US" b="1" dirty="0">
                <a:latin typeface="Meiryo" charset="-128"/>
                <a:ea typeface="Meiryo" charset="-128"/>
                <a:cs typeface="Meiryo" charset="-128"/>
              </a:rPr>
              <a:t>　登録・変更してください</a:t>
            </a:r>
          </a:p>
        </p:txBody>
      </p:sp>
      <p:pic>
        <p:nvPicPr>
          <p:cNvPr id="13" name="図 12" descr="グラフィカル ユーザー インターフェイス, アプリケーション&#10;&#10;自動的に生成された説明">
            <a:extLst>
              <a:ext uri="{FF2B5EF4-FFF2-40B4-BE49-F238E27FC236}">
                <a16:creationId xmlns:a16="http://schemas.microsoft.com/office/drawing/2014/main" id="{FB5B8970-FDB0-B2DA-0891-A20B4D9C2C08}"/>
              </a:ext>
            </a:extLst>
          </p:cNvPr>
          <p:cNvPicPr>
            <a:picLocks noChangeAspect="1"/>
          </p:cNvPicPr>
          <p:nvPr/>
        </p:nvPicPr>
        <p:blipFill rotWithShape="1">
          <a:blip r:embed="rId5"/>
          <a:srcRect t="4182" b="5192"/>
          <a:stretch/>
        </p:blipFill>
        <p:spPr>
          <a:xfrm>
            <a:off x="3636668" y="2185113"/>
            <a:ext cx="1911977" cy="3600319"/>
          </a:xfrm>
          <a:prstGeom prst="rect">
            <a:avLst/>
          </a:prstGeom>
          <a:ln>
            <a:solidFill>
              <a:schemeClr val="tx1"/>
            </a:solidFill>
          </a:ln>
        </p:spPr>
      </p:pic>
      <p:pic>
        <p:nvPicPr>
          <p:cNvPr id="14" name="図 13" descr="グラフィカル ユーザー インターフェイス, アプリケーション, Teams&#10;&#10;自動的に生成された説明">
            <a:extLst>
              <a:ext uri="{FF2B5EF4-FFF2-40B4-BE49-F238E27FC236}">
                <a16:creationId xmlns:a16="http://schemas.microsoft.com/office/drawing/2014/main" id="{F006A5E6-6E1B-1D42-8C6A-239E4D3A067B}"/>
              </a:ext>
            </a:extLst>
          </p:cNvPr>
          <p:cNvPicPr>
            <a:picLocks noChangeAspect="1"/>
          </p:cNvPicPr>
          <p:nvPr/>
        </p:nvPicPr>
        <p:blipFill rotWithShape="1">
          <a:blip r:embed="rId6"/>
          <a:srcRect t="10412" b="4888"/>
          <a:stretch/>
        </p:blipFill>
        <p:spPr>
          <a:xfrm>
            <a:off x="785775" y="2185114"/>
            <a:ext cx="2045804" cy="3600401"/>
          </a:xfrm>
          <a:prstGeom prst="rect">
            <a:avLst/>
          </a:prstGeom>
          <a:ln>
            <a:solidFill>
              <a:schemeClr val="tx1"/>
            </a:solidFill>
          </a:ln>
        </p:spPr>
      </p:pic>
      <p:sp>
        <p:nvSpPr>
          <p:cNvPr id="15" name="正方形/長方形 14">
            <a:extLst>
              <a:ext uri="{FF2B5EF4-FFF2-40B4-BE49-F238E27FC236}">
                <a16:creationId xmlns:a16="http://schemas.microsoft.com/office/drawing/2014/main" id="{F68D2CDA-645D-BF77-6475-E0F8F82B6132}"/>
              </a:ext>
            </a:extLst>
          </p:cNvPr>
          <p:cNvSpPr>
            <a:spLocks noChangeAspect="1"/>
          </p:cNvSpPr>
          <p:nvPr/>
        </p:nvSpPr>
        <p:spPr>
          <a:xfrm>
            <a:off x="3636668" y="3042858"/>
            <a:ext cx="1906882" cy="270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テキスト ボックス 15">
            <a:extLst>
              <a:ext uri="{FF2B5EF4-FFF2-40B4-BE49-F238E27FC236}">
                <a16:creationId xmlns:a16="http://schemas.microsoft.com/office/drawing/2014/main" id="{002482F7-567A-DF21-E623-A476D795F48F}"/>
              </a:ext>
            </a:extLst>
          </p:cNvPr>
          <p:cNvSpPr txBox="1"/>
          <p:nvPr/>
        </p:nvSpPr>
        <p:spPr>
          <a:xfrm>
            <a:off x="541540" y="1339991"/>
            <a:ext cx="3039303" cy="523220"/>
          </a:xfrm>
          <a:prstGeom prst="rect">
            <a:avLst/>
          </a:prstGeom>
          <a:noFill/>
        </p:spPr>
        <p:txBody>
          <a:bodyPr wrap="square" rtlCol="0">
            <a:spAutoFit/>
          </a:bodyPr>
          <a:lstStyle/>
          <a:p>
            <a:pPr marL="489600" indent="-489600"/>
            <a:r>
              <a:rPr lang="en-US" altLang="ja-JP" sz="2800" b="1" dirty="0">
                <a:solidFill>
                  <a:srgbClr val="009650"/>
                </a:solidFill>
                <a:latin typeface="Meiryo" charset="-128"/>
                <a:ea typeface="Meiryo" charset="-128"/>
                <a:cs typeface="Meiryo" charset="-128"/>
              </a:rPr>
              <a:t> </a:t>
            </a:r>
            <a:r>
              <a:rPr lang="ja-JP" altLang="en-US" sz="2800" b="1" dirty="0">
                <a:solidFill>
                  <a:srgbClr val="009650"/>
                </a:solidFill>
                <a:latin typeface="Meiryo" charset="-128"/>
                <a:ea typeface="Meiryo" charset="-128"/>
                <a:cs typeface="Meiryo" charset="-128"/>
              </a:rPr>
              <a:t>❶</a:t>
            </a:r>
            <a:r>
              <a:rPr lang="ja-JP" altLang="en-US" b="1" spc="-150" dirty="0">
                <a:latin typeface="Meiryo" charset="-128"/>
                <a:ea typeface="Meiryo" charset="-128"/>
                <a:cs typeface="Meiryo" charset="-128"/>
              </a:rPr>
              <a:t>「　　</a:t>
            </a:r>
            <a:r>
              <a:rPr lang="ja-JP" altLang="en-US" b="1" spc="-750" dirty="0">
                <a:latin typeface="Meiryo" charset="-128"/>
                <a:ea typeface="Meiryo" charset="-128"/>
                <a:cs typeface="Meiryo" charset="-128"/>
              </a:rPr>
              <a:t>」</a:t>
            </a:r>
            <a:r>
              <a:rPr lang="ja-JP" altLang="en-US" b="1" dirty="0">
                <a:latin typeface="Meiryo" charset="-128"/>
                <a:ea typeface="Meiryo" charset="-128"/>
                <a:cs typeface="Meiryo" charset="-128"/>
              </a:rPr>
              <a:t>を押す</a:t>
            </a:r>
            <a:endParaRPr lang="en-US" altLang="ja-JP" b="1" dirty="0">
              <a:latin typeface="Meiryo" charset="-128"/>
              <a:ea typeface="Meiryo" charset="-128"/>
              <a:cs typeface="Meiryo" charset="-128"/>
            </a:endParaRPr>
          </a:p>
        </p:txBody>
      </p:sp>
      <p:grpSp>
        <p:nvGrpSpPr>
          <p:cNvPr id="17" name="図形グループ 87">
            <a:extLst>
              <a:ext uri="{FF2B5EF4-FFF2-40B4-BE49-F238E27FC236}">
                <a16:creationId xmlns:a16="http://schemas.microsoft.com/office/drawing/2014/main" id="{0DC14648-44A5-C98F-28AC-B29770A93E96}"/>
              </a:ext>
            </a:extLst>
          </p:cNvPr>
          <p:cNvGrpSpPr/>
          <p:nvPr/>
        </p:nvGrpSpPr>
        <p:grpSpPr>
          <a:xfrm>
            <a:off x="3334622" y="2714903"/>
            <a:ext cx="492443" cy="461665"/>
            <a:chOff x="7516281" y="2673548"/>
            <a:chExt cx="492443" cy="461665"/>
          </a:xfrm>
        </p:grpSpPr>
        <p:sp>
          <p:nvSpPr>
            <p:cNvPr id="18" name="円/楕円 88">
              <a:extLst>
                <a:ext uri="{FF2B5EF4-FFF2-40B4-BE49-F238E27FC236}">
                  <a16:creationId xmlns:a16="http://schemas.microsoft.com/office/drawing/2014/main" id="{5EDC9BA3-9665-3563-3772-73F6F52DF50D}"/>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461C1F99-0BE4-628C-4928-152114A9A44A}"/>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20" name="テキスト ボックス 19">
            <a:extLst>
              <a:ext uri="{FF2B5EF4-FFF2-40B4-BE49-F238E27FC236}">
                <a16:creationId xmlns:a16="http://schemas.microsoft.com/office/drawing/2014/main" id="{D62386DE-E64C-9652-329E-A8EC2F169CD1}"/>
              </a:ext>
            </a:extLst>
          </p:cNvPr>
          <p:cNvSpPr txBox="1"/>
          <p:nvPr/>
        </p:nvSpPr>
        <p:spPr>
          <a:xfrm>
            <a:off x="3289540" y="1339991"/>
            <a:ext cx="2447952" cy="800219"/>
          </a:xfrm>
          <a:prstGeom prst="rect">
            <a:avLst/>
          </a:prstGeom>
          <a:noFill/>
        </p:spPr>
        <p:txBody>
          <a:bodyPr wrap="square" rtlCol="0">
            <a:spAutoFit/>
          </a:bodyPr>
          <a:lstStyle/>
          <a:p>
            <a:pPr marL="489600" indent="-489600"/>
            <a:r>
              <a:rPr lang="ja-JP" altLang="en-US" sz="2800" b="1" dirty="0">
                <a:solidFill>
                  <a:srgbClr val="009650"/>
                </a:solidFill>
                <a:latin typeface="Meiryo" charset="-128"/>
                <a:ea typeface="Meiryo" charset="-128"/>
                <a:cs typeface="Meiryo" charset="-128"/>
              </a:rPr>
              <a:t>❷</a:t>
            </a:r>
            <a:r>
              <a:rPr lang="ja-JP" altLang="en-US" b="1" spc="-150" dirty="0">
                <a:latin typeface="Meiryo" charset="-128"/>
                <a:ea typeface="Meiryo" charset="-128"/>
                <a:cs typeface="Meiryo" charset="-128"/>
              </a:rPr>
              <a:t>「アカウント設定</a:t>
            </a:r>
            <a:r>
              <a:rPr lang="ja-JP" altLang="en-US" b="1" spc="-750" dirty="0">
                <a:latin typeface="Meiryo" charset="-128"/>
                <a:ea typeface="Meiryo" charset="-128"/>
                <a:cs typeface="Meiryo" charset="-128"/>
              </a:rPr>
              <a:t>」</a:t>
            </a:r>
            <a:r>
              <a:rPr lang="ja-JP" altLang="en-US" b="1" spc="-150" dirty="0">
                <a:latin typeface="Meiryo" charset="-128"/>
                <a:ea typeface="Meiryo" charset="-128"/>
                <a:cs typeface="Meiryo" charset="-128"/>
              </a:rPr>
              <a:t>を押す</a:t>
            </a:r>
            <a:endParaRPr lang="en-US" altLang="ja-JP" b="1" spc="-150" dirty="0">
              <a:latin typeface="Meiryo" charset="-128"/>
              <a:ea typeface="Meiryo" charset="-128"/>
              <a:cs typeface="Meiryo" charset="-128"/>
            </a:endParaRPr>
          </a:p>
        </p:txBody>
      </p:sp>
      <p:sp>
        <p:nvSpPr>
          <p:cNvPr id="21" name="正方形/長方形 20">
            <a:extLst>
              <a:ext uri="{FF2B5EF4-FFF2-40B4-BE49-F238E27FC236}">
                <a16:creationId xmlns:a16="http://schemas.microsoft.com/office/drawing/2014/main" id="{59718FC7-0FD9-90B9-30AB-CABF0C4DAEC5}"/>
              </a:ext>
            </a:extLst>
          </p:cNvPr>
          <p:cNvSpPr>
            <a:spLocks/>
          </p:cNvSpPr>
          <p:nvPr/>
        </p:nvSpPr>
        <p:spPr>
          <a:xfrm>
            <a:off x="787739" y="2173540"/>
            <a:ext cx="270000" cy="1843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2" name="図形グループ 90">
            <a:extLst>
              <a:ext uri="{FF2B5EF4-FFF2-40B4-BE49-F238E27FC236}">
                <a16:creationId xmlns:a16="http://schemas.microsoft.com/office/drawing/2014/main" id="{3A1A67FD-729C-0FEF-37F2-55D60E84F21A}"/>
              </a:ext>
            </a:extLst>
          </p:cNvPr>
          <p:cNvGrpSpPr/>
          <p:nvPr/>
        </p:nvGrpSpPr>
        <p:grpSpPr>
          <a:xfrm>
            <a:off x="459926" y="1844824"/>
            <a:ext cx="492443" cy="461665"/>
            <a:chOff x="7516281" y="2673548"/>
            <a:chExt cx="492443" cy="461665"/>
          </a:xfrm>
        </p:grpSpPr>
        <p:sp>
          <p:nvSpPr>
            <p:cNvPr id="23" name="円/楕円 91">
              <a:extLst>
                <a:ext uri="{FF2B5EF4-FFF2-40B4-BE49-F238E27FC236}">
                  <a16:creationId xmlns:a16="http://schemas.microsoft.com/office/drawing/2014/main" id="{3A263D40-F0EE-F256-2B63-58818278DF11}"/>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3B46DFD2-DE2A-6181-04A3-19562BBDA7DC}"/>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pic>
        <p:nvPicPr>
          <p:cNvPr id="27" name="図 26">
            <a:extLst>
              <a:ext uri="{FF2B5EF4-FFF2-40B4-BE49-F238E27FC236}">
                <a16:creationId xmlns:a16="http://schemas.microsoft.com/office/drawing/2014/main" id="{6759D8B9-7B29-BEB3-8A2F-C514220CB1EC}"/>
              </a:ext>
            </a:extLst>
          </p:cNvPr>
          <p:cNvPicPr>
            <a:picLocks noChangeAspect="1"/>
          </p:cNvPicPr>
          <p:nvPr/>
        </p:nvPicPr>
        <p:blipFill>
          <a:blip r:embed="rId7"/>
          <a:stretch>
            <a:fillRect/>
          </a:stretch>
        </p:blipFill>
        <p:spPr>
          <a:xfrm>
            <a:off x="1372148" y="1517620"/>
            <a:ext cx="333422" cy="238158"/>
          </a:xfrm>
          <a:prstGeom prst="rect">
            <a:avLst/>
          </a:prstGeom>
          <a:ln>
            <a:solidFill>
              <a:schemeClr val="tx1"/>
            </a:solidFill>
          </a:ln>
        </p:spPr>
      </p:pic>
      <p:graphicFrame>
        <p:nvGraphicFramePr>
          <p:cNvPr id="3" name="オブジェクト 2" hidden="1">
            <a:extLst>
              <a:ext uri="{FF2B5EF4-FFF2-40B4-BE49-F238E27FC236}">
                <a16:creationId xmlns:a16="http://schemas.microsoft.com/office/drawing/2014/main" id="{3337077E-8ABF-4C06-8C5C-7AEF60FC36C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3" name="オブジェクト 2" hidden="1">
                        <a:extLst>
                          <a:ext uri="{FF2B5EF4-FFF2-40B4-BE49-F238E27FC236}">
                            <a16:creationId xmlns:a16="http://schemas.microsoft.com/office/drawing/2014/main" id="{3337077E-8ABF-4C06-8C5C-7AEF60FC36CB}"/>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692275" y="534929"/>
            <a:ext cx="7200000" cy="540000"/>
          </a:xfrm>
        </p:spPr>
        <p:txBody>
          <a:bodyPr vert="horz">
            <a:noAutofit/>
          </a:bodyPr>
          <a:lstStyle/>
          <a:p>
            <a:r>
              <a:rPr lang="ja-JP" altLang="en-US" dirty="0"/>
              <a:t>代理人を登録・変更の使いかた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5-F</a:t>
            </a:r>
            <a:endParaRPr lang="en-US" sz="3600" dirty="0"/>
          </a:p>
        </p:txBody>
      </p:sp>
      <p:sp>
        <p:nvSpPr>
          <p:cNvPr id="26" name="テキスト ボックス 25">
            <a:extLst>
              <a:ext uri="{FF2B5EF4-FFF2-40B4-BE49-F238E27FC236}">
                <a16:creationId xmlns:a16="http://schemas.microsoft.com/office/drawing/2014/main" id="{962A5DD0-A9E8-4667-89BA-028A1E559CC4}"/>
              </a:ext>
            </a:extLst>
          </p:cNvPr>
          <p:cNvSpPr txBox="1"/>
          <p:nvPr/>
        </p:nvSpPr>
        <p:spPr>
          <a:xfrm>
            <a:off x="1141200" y="5879014"/>
            <a:ext cx="4920731" cy="461665"/>
          </a:xfrm>
          <a:prstGeom prst="rect">
            <a:avLst/>
          </a:prstGeom>
          <a:noFill/>
        </p:spPr>
        <p:txBody>
          <a:bodyPr wrap="square" rtlCol="0">
            <a:spAutoFit/>
          </a:bodyPr>
          <a:lstStyle/>
          <a:p>
            <a:r>
              <a:rPr lang="ja-JP" altLang="en-US" sz="1200" dirty="0">
                <a:latin typeface="メイリオ" panose="020B0604030504040204" pitchFamily="50" charset="-128"/>
                <a:ea typeface="メイリオ" panose="020B0604030504040204" pitchFamily="50" charset="-128"/>
              </a:rPr>
              <a:t>＜参考＞パソコンで代理人登録を行う場合</a:t>
            </a:r>
            <a:endParaRPr lang="en-US" altLang="ja-JP" sz="1200" dirty="0">
              <a:latin typeface="メイリオ" panose="020B0604030504040204" pitchFamily="50" charset="-128"/>
              <a:ea typeface="メイリオ" panose="020B0604030504040204" pitchFamily="50" charset="-128"/>
            </a:endParaRPr>
          </a:p>
          <a:p>
            <a:r>
              <a:rPr lang="en-US" altLang="ja-JP" sz="1200" dirty="0">
                <a:latin typeface="メイリオ" panose="020B0604030504040204" pitchFamily="50" charset="-128"/>
                <a:ea typeface="メイリオ" panose="020B0604030504040204" pitchFamily="50" charset="-128"/>
              </a:rPr>
              <a:t>https://img.myna.go.jp/manual/03-07/0116.html</a:t>
            </a:r>
          </a:p>
        </p:txBody>
      </p:sp>
      <p:pic>
        <p:nvPicPr>
          <p:cNvPr id="28" name="図 27" descr="パソコンで代理人登録を行う場合のQRコード">
            <a:extLst>
              <a:ext uri="{FF2B5EF4-FFF2-40B4-BE49-F238E27FC236}">
                <a16:creationId xmlns:a16="http://schemas.microsoft.com/office/drawing/2014/main" id="{58F4771E-4409-4860-841A-A45441A714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6083" y="5824857"/>
            <a:ext cx="506896" cy="506896"/>
          </a:xfrm>
          <a:prstGeom prst="rect">
            <a:avLst/>
          </a:prstGeom>
        </p:spPr>
      </p:pic>
    </p:spTree>
    <p:extLst>
      <p:ext uri="{BB962C8B-B14F-4D97-AF65-F5344CB8AC3E}">
        <p14:creationId xmlns:p14="http://schemas.microsoft.com/office/powerpoint/2010/main" val="3245138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882248" y="476672"/>
            <a:ext cx="7261752"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1</a:t>
            </a:r>
            <a:endParaRPr lang="ja-JP" altLang="en-US" sz="14000" dirty="0">
              <a:solidFill>
                <a:srgbClr val="009650"/>
              </a:solidFill>
            </a:endParaRPr>
          </a:p>
          <a:p>
            <a:r>
              <a:rPr lang="en-US" altLang="ja-JP" sz="4800" dirty="0">
                <a:solidFill>
                  <a:srgbClr val="009650"/>
                </a:solidFill>
              </a:rPr>
              <a:t> </a:t>
            </a:r>
            <a:r>
              <a:rPr lang="ja-JP" altLang="en-US" sz="4800" dirty="0">
                <a:solidFill>
                  <a:srgbClr val="009650"/>
                </a:solidFill>
              </a:rPr>
              <a:t>マイナポータルを知ろう</a:t>
            </a:r>
            <a:endParaRPr lang="en-US" altLang="ja-JP" sz="4800" dirty="0">
              <a:solidFill>
                <a:srgbClr val="009650"/>
              </a:solidFill>
            </a:endParaRPr>
          </a:p>
        </p:txBody>
      </p:sp>
      <p:pic>
        <p:nvPicPr>
          <p:cNvPr id="6" name="図 5" descr="スマートフォンを使って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4584" y="3687867"/>
            <a:ext cx="1292235" cy="2305753"/>
          </a:xfrm>
          <a:prstGeom prst="rect">
            <a:avLst/>
          </a:prstGeom>
        </p:spPr>
      </p:pic>
    </p:spTree>
    <p:extLst>
      <p:ext uri="{BB962C8B-B14F-4D97-AF65-F5344CB8AC3E}">
        <p14:creationId xmlns:p14="http://schemas.microsoft.com/office/powerpoint/2010/main" val="1393760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ボックス 22">
            <a:extLst>
              <a:ext uri="{FF2B5EF4-FFF2-40B4-BE49-F238E27FC236}">
                <a16:creationId xmlns:a16="http://schemas.microsoft.com/office/drawing/2014/main" id="{B5D03262-4CEF-A97F-1759-7BF43AE7AA10}"/>
              </a:ext>
            </a:extLst>
          </p:cNvPr>
          <p:cNvSpPr txBox="1"/>
          <p:nvPr/>
        </p:nvSpPr>
        <p:spPr>
          <a:xfrm>
            <a:off x="2426628" y="2941577"/>
            <a:ext cx="6522534" cy="3046988"/>
          </a:xfrm>
          <a:prstGeom prst="rect">
            <a:avLst/>
          </a:prstGeom>
          <a:noFill/>
        </p:spPr>
        <p:txBody>
          <a:bodyPr wrap="square" rtlCol="0">
            <a:spAutoFit/>
          </a:bodyPr>
          <a:lstStyle/>
          <a:p>
            <a:endParaRPr lang="en-US" altLang="ja-JP" sz="1600" b="0" i="0" dirty="0">
              <a:effectLst/>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cs typeface="Meiryo" charset="-128"/>
              </a:rPr>
              <a:t>❶</a:t>
            </a:r>
            <a:r>
              <a:rPr lang="ja-JP" altLang="en-US" i="0" dirty="0">
                <a:effectLst/>
                <a:latin typeface="メイリオ" panose="020B0604030504040204" pitchFamily="50" charset="-128"/>
                <a:ea typeface="メイリオ" panose="020B0604030504040204" pitchFamily="50" charset="-128"/>
              </a:rPr>
              <a:t>マイナンバーカード対応のスマートフォンが必要です。 </a:t>
            </a:r>
            <a:endParaRPr lang="en-US" altLang="ja-JP" i="0" dirty="0">
              <a:effectLst/>
              <a:latin typeface="メイリオ" panose="020B0604030504040204" pitchFamily="50" charset="-128"/>
              <a:ea typeface="メイリオ" panose="020B0604030504040204" pitchFamily="50" charset="-128"/>
            </a:endParaRPr>
          </a:p>
          <a:p>
            <a:r>
              <a:rPr lang="ja-JP" altLang="en-US" sz="1400" b="0" i="0" dirty="0">
                <a:effectLst/>
                <a:latin typeface="メイリオ" panose="020B0604030504040204" pitchFamily="50" charset="-128"/>
                <a:ea typeface="メイリオ" panose="020B0604030504040204" pitchFamily="50" charset="-128"/>
              </a:rPr>
              <a:t>　</a:t>
            </a:r>
            <a:r>
              <a:rPr lang="en-US" altLang="ja-JP" sz="1200" i="0" dirty="0">
                <a:effectLst/>
                <a:latin typeface="メイリオ" panose="020B0604030504040204" pitchFamily="50" charset="-128"/>
                <a:ea typeface="メイリオ" panose="020B0604030504040204" pitchFamily="50" charset="-128"/>
              </a:rPr>
              <a:t>※</a:t>
            </a:r>
            <a:r>
              <a:rPr lang="ja-JP" altLang="en-US" sz="1200" i="0" dirty="0">
                <a:effectLst/>
                <a:latin typeface="メイリオ" panose="020B0604030504040204" pitchFamily="50" charset="-128"/>
                <a:ea typeface="メイリオ" panose="020B0604030504040204" pitchFamily="50" charset="-128"/>
              </a:rPr>
              <a:t>パソコンを使用する場合は、マイナンバーカード対応の</a:t>
            </a:r>
            <a:r>
              <a:rPr lang="en-US" altLang="ja-JP" sz="1200" i="0" dirty="0">
                <a:effectLst/>
                <a:latin typeface="メイリオ" panose="020B0604030504040204" pitchFamily="50" charset="-128"/>
                <a:ea typeface="メイリオ" panose="020B0604030504040204" pitchFamily="50" charset="-128"/>
              </a:rPr>
              <a:t>IC</a:t>
            </a:r>
            <a:r>
              <a:rPr lang="ja-JP" altLang="en-US" sz="1200" i="0" dirty="0">
                <a:effectLst/>
                <a:latin typeface="メイリオ" panose="020B0604030504040204" pitchFamily="50" charset="-128"/>
                <a:ea typeface="メイリオ" panose="020B0604030504040204" pitchFamily="50" charset="-128"/>
              </a:rPr>
              <a:t>カードリーダーが必要です。</a:t>
            </a:r>
            <a:endParaRPr lang="en-US" altLang="ja-JP" sz="1200" i="0" dirty="0">
              <a:effectLst/>
              <a:latin typeface="メイリオ" panose="020B0604030504040204" pitchFamily="50" charset="-128"/>
              <a:ea typeface="メイリオ" panose="020B0604030504040204" pitchFamily="50" charset="-128"/>
            </a:endParaRPr>
          </a:p>
          <a:p>
            <a:endParaRPr lang="ja-JP" altLang="en-US" b="1" i="0" dirty="0">
              <a:effectLst/>
              <a:latin typeface="メイリオ" panose="020B0604030504040204" pitchFamily="50" charset="-128"/>
              <a:ea typeface="メイリオ" panose="020B0604030504040204" pitchFamily="50" charset="-128"/>
            </a:endParaRPr>
          </a:p>
          <a:p>
            <a:pPr marL="174625" indent="-174625"/>
            <a:r>
              <a:rPr lang="ja-JP" altLang="en-US" b="1" i="0" dirty="0">
                <a:effectLst/>
                <a:latin typeface="メイリオ" panose="020B0604030504040204" pitchFamily="50" charset="-128"/>
                <a:ea typeface="メイリオ" panose="020B0604030504040204" pitchFamily="50" charset="-128"/>
              </a:rPr>
              <a:t>❷</a:t>
            </a:r>
            <a:r>
              <a:rPr lang="ja-JP" altLang="en-US" i="0" dirty="0">
                <a:effectLst/>
                <a:latin typeface="メイリオ" panose="020B0604030504040204" pitchFamily="50" charset="-128"/>
                <a:ea typeface="メイリオ" panose="020B0604030504040204" pitchFamily="50" charset="-128"/>
              </a:rPr>
              <a:t>ログインの際に、利用者証明用電子証明書のパスワード（数字４桁）が必要です。　</a:t>
            </a:r>
            <a:r>
              <a:rPr lang="ja-JP" altLang="en-US" b="1" i="0" dirty="0">
                <a:effectLst/>
                <a:latin typeface="メイリオ" panose="020B0604030504040204" pitchFamily="50" charset="-128"/>
                <a:ea typeface="メイリオ" panose="020B0604030504040204" pitchFamily="50" charset="-128"/>
              </a:rPr>
              <a:t>　　　</a:t>
            </a:r>
            <a:endParaRPr lang="en-US" altLang="ja-JP" b="1" i="0" dirty="0">
              <a:effectLst/>
              <a:latin typeface="メイリオ" panose="020B0604030504040204" pitchFamily="50" charset="-128"/>
              <a:ea typeface="メイリオ" panose="020B0604030504040204" pitchFamily="50" charset="-128"/>
            </a:endParaRPr>
          </a:p>
          <a:p>
            <a:pPr marL="266700" indent="-266700"/>
            <a:r>
              <a:rPr lang="ja-JP" altLang="en-US" sz="1200" b="1" dirty="0">
                <a:latin typeface="メイリオ" panose="020B0604030504040204" pitchFamily="50" charset="-128"/>
                <a:ea typeface="メイリオ" panose="020B0604030504040204" pitchFamily="50" charset="-128"/>
              </a:rPr>
              <a:t>　</a:t>
            </a:r>
            <a:r>
              <a:rPr lang="en-US" altLang="ja-JP" sz="1200" b="1" i="0" dirty="0">
                <a:effectLst/>
                <a:latin typeface="メイリオ" panose="020B0604030504040204" pitchFamily="50" charset="-128"/>
                <a:ea typeface="メイリオ" panose="020B0604030504040204" pitchFamily="50" charset="-128"/>
              </a:rPr>
              <a:t>※</a:t>
            </a:r>
            <a:r>
              <a:rPr lang="ja-JP" altLang="en-US" sz="1200" b="1" i="0" dirty="0">
                <a:effectLst/>
                <a:latin typeface="メイリオ" panose="020B0604030504040204" pitchFamily="50" charset="-128"/>
                <a:ea typeface="メイリオ" panose="020B0604030504040204" pitchFamily="50" charset="-128"/>
              </a:rPr>
              <a:t>パスワードは</a:t>
            </a:r>
            <a:r>
              <a:rPr lang="en-US" altLang="ja-JP" sz="1200" b="1" i="0" dirty="0">
                <a:effectLst/>
                <a:latin typeface="メイリオ" panose="020B0604030504040204" pitchFamily="50" charset="-128"/>
                <a:ea typeface="メイリオ" panose="020B0604030504040204" pitchFamily="50" charset="-128"/>
              </a:rPr>
              <a:t>3</a:t>
            </a:r>
            <a:r>
              <a:rPr lang="ja-JP" altLang="en-US" sz="1200" b="1" i="0" dirty="0">
                <a:effectLst/>
                <a:latin typeface="メイリオ" panose="020B0604030504040204" pitchFamily="50" charset="-128"/>
                <a:ea typeface="メイリオ" panose="020B0604030504040204" pitchFamily="50" charset="-128"/>
              </a:rPr>
              <a:t>回連続で間違えるとロックがかかってしまいますので、正しいパスワードを事前に確認してから入力してください。</a:t>
            </a:r>
            <a:endParaRPr lang="en-US" altLang="ja-JP" sz="1200" b="1" dirty="0">
              <a:latin typeface="メイリオ" panose="020B0604030504040204" pitchFamily="50" charset="-128"/>
              <a:ea typeface="メイリオ" panose="020B0604030504040204" pitchFamily="50" charset="-128"/>
            </a:endParaRPr>
          </a:p>
          <a:p>
            <a:endParaRPr lang="en-US" altLang="ja-JP" sz="1200" b="0" i="0" dirty="0">
              <a:effectLst/>
              <a:latin typeface="メイリオ" panose="020B0604030504040204" pitchFamily="50" charset="-128"/>
              <a:ea typeface="メイリオ" panose="020B0604030504040204" pitchFamily="50" charset="-128"/>
            </a:endParaRPr>
          </a:p>
          <a:p>
            <a:pPr marL="266700" indent="-266700"/>
            <a:r>
              <a:rPr lang="ja-JP" altLang="en-US" b="1" i="0" dirty="0">
                <a:effectLst/>
                <a:latin typeface="メイリオ" panose="020B0604030504040204" pitchFamily="50" charset="-128"/>
                <a:ea typeface="メイリオ" panose="020B0604030504040204" pitchFamily="50" charset="-128"/>
              </a:rPr>
              <a:t>❸</a:t>
            </a:r>
            <a:r>
              <a:rPr lang="ja-JP" altLang="en-US" i="0" dirty="0">
                <a:effectLst/>
                <a:latin typeface="メイリオ" panose="020B0604030504040204" pitchFamily="50" charset="-128"/>
                <a:ea typeface="メイリオ" panose="020B0604030504040204" pitchFamily="50" charset="-128"/>
              </a:rPr>
              <a:t>パスワードを正しく入力した後、マイナンバーカードをスマートフォンにかざすことでマイナポータルを利用することができます。</a:t>
            </a:r>
            <a:endParaRPr lang="en-US" altLang="ja-JP" i="0" dirty="0">
              <a:effectLst/>
              <a:latin typeface="メイリオ" panose="020B0604030504040204" pitchFamily="50" charset="-128"/>
              <a:ea typeface="メイリオ" panose="020B0604030504040204" pitchFamily="50" charset="-128"/>
            </a:endParaRPr>
          </a:p>
        </p:txBody>
      </p:sp>
      <p:sp>
        <p:nvSpPr>
          <p:cNvPr id="2" name="タイトル 1"/>
          <p:cNvSpPr>
            <a:spLocks noGrp="1"/>
          </p:cNvSpPr>
          <p:nvPr>
            <p:ph type="ctrTitle"/>
          </p:nvPr>
        </p:nvSpPr>
        <p:spPr>
          <a:xfrm>
            <a:off x="1767718" y="521210"/>
            <a:ext cx="4288353" cy="547842"/>
          </a:xfrm>
        </p:spPr>
        <p:txBody>
          <a:bodyPr wrap="none">
            <a:spAutoFit/>
          </a:bodyPr>
          <a:lstStyle/>
          <a:p>
            <a:r>
              <a:rPr lang="ja-JP" altLang="en-US" dirty="0"/>
              <a:t>マイナポータルとは？</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1-A</a:t>
            </a:r>
            <a:endParaRPr lang="en-US" sz="3600" dirty="0"/>
          </a:p>
        </p:txBody>
      </p:sp>
      <p:sp>
        <p:nvSpPr>
          <p:cNvPr id="9" name="サブタイトル 2">
            <a:extLst>
              <a:ext uri="{FF2B5EF4-FFF2-40B4-BE49-F238E27FC236}">
                <a16:creationId xmlns:a16="http://schemas.microsoft.com/office/drawing/2014/main" id="{330E11E2-3449-064B-21C4-B134577C0BDF}"/>
              </a:ext>
            </a:extLst>
          </p:cNvPr>
          <p:cNvSpPr>
            <a:spLocks noGrp="1"/>
          </p:cNvSpPr>
          <p:nvPr>
            <p:ph type="subTitle" idx="1"/>
          </p:nvPr>
        </p:nvSpPr>
        <p:spPr>
          <a:xfrm>
            <a:off x="337470" y="1440000"/>
            <a:ext cx="8806530" cy="1313180"/>
          </a:xfrm>
        </p:spPr>
        <p:txBody>
          <a:bodyPr wrap="square" numCol="1">
            <a:spAutoFit/>
          </a:bodyPr>
          <a:lstStyle/>
          <a:p>
            <a:pPr>
              <a:lnSpc>
                <a:spcPct val="100000"/>
              </a:lnSpc>
              <a:spcBef>
                <a:spcPts val="600"/>
              </a:spcBef>
            </a:pPr>
            <a:r>
              <a:rPr lang="ja-JP" altLang="en-US" sz="2000" dirty="0"/>
              <a:t>マイナポータルとは</a:t>
            </a:r>
            <a:r>
              <a:rPr lang="ja-JP" altLang="en-US" sz="2000" spc="-1000" dirty="0"/>
              <a:t>、</a:t>
            </a:r>
            <a:r>
              <a:rPr lang="ja-JP" altLang="en-US" sz="2000" dirty="0"/>
              <a:t>政府が運営するオンラインサービスです。</a:t>
            </a:r>
            <a:endParaRPr lang="en-US" altLang="ja-JP" sz="2000" dirty="0"/>
          </a:p>
          <a:p>
            <a:pPr>
              <a:lnSpc>
                <a:spcPct val="100000"/>
              </a:lnSpc>
              <a:spcBef>
                <a:spcPts val="600"/>
              </a:spcBef>
            </a:pPr>
            <a:r>
              <a:rPr lang="ja-JP" altLang="en-US" sz="2000" dirty="0"/>
              <a:t>子育てや介護をはじめとする行政サービスの検索やオンライン申請ができたり</a:t>
            </a:r>
            <a:r>
              <a:rPr lang="ja-JP" altLang="en-US" sz="2000" spc="-1000" dirty="0"/>
              <a:t>、</a:t>
            </a:r>
            <a:r>
              <a:rPr lang="ja-JP" altLang="en-US" sz="2000" dirty="0"/>
              <a:t>行政からのお知らせを受取ることができる自分専用サイトです。</a:t>
            </a:r>
            <a:endParaRPr lang="en-US" altLang="ja-JP" sz="2000" dirty="0"/>
          </a:p>
          <a:p>
            <a:pPr>
              <a:lnSpc>
                <a:spcPct val="100000"/>
              </a:lnSpc>
              <a:spcBef>
                <a:spcPts val="400"/>
              </a:spcBef>
            </a:pPr>
            <a:endParaRPr lang="en-US" altLang="ja-JP" sz="1100" dirty="0"/>
          </a:p>
        </p:txBody>
      </p:sp>
      <p:pic>
        <p:nvPicPr>
          <p:cNvPr id="12" name="図 11" descr="マイナちゃんのイラスト">
            <a:extLst>
              <a:ext uri="{FF2B5EF4-FFF2-40B4-BE49-F238E27FC236}">
                <a16:creationId xmlns:a16="http://schemas.microsoft.com/office/drawing/2014/main" id="{4A35FC13-5736-D16E-C7A6-FA7A03BA7EF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654425" y="230153"/>
            <a:ext cx="649113" cy="949284"/>
          </a:xfrm>
          <a:prstGeom prst="rect">
            <a:avLst/>
          </a:prstGeom>
        </p:spPr>
      </p:pic>
      <p:sp>
        <p:nvSpPr>
          <p:cNvPr id="24" name="四角形: 角を丸くする 23">
            <a:extLst>
              <a:ext uri="{FF2B5EF4-FFF2-40B4-BE49-F238E27FC236}">
                <a16:creationId xmlns:a16="http://schemas.microsoft.com/office/drawing/2014/main" id="{76DB20AF-8966-BF8A-C4DC-F581ACDE0F3D}"/>
              </a:ext>
            </a:extLst>
          </p:cNvPr>
          <p:cNvSpPr/>
          <p:nvPr/>
        </p:nvSpPr>
        <p:spPr>
          <a:xfrm>
            <a:off x="2669475" y="2765993"/>
            <a:ext cx="4032448" cy="351169"/>
          </a:xfrm>
          <a:prstGeom prst="roundRect">
            <a:avLst>
              <a:gd name="adj" fmla="val 50000"/>
            </a:avLst>
          </a:prstGeom>
          <a:solidFill>
            <a:srgbClr val="009650"/>
          </a:solidFill>
          <a:ln>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i="0" dirty="0">
                <a:solidFill>
                  <a:schemeClr val="bg1"/>
                </a:solidFill>
                <a:effectLst/>
                <a:latin typeface="メイリオ" panose="020B0604030504040204" pitchFamily="50" charset="-128"/>
                <a:ea typeface="メイリオ" panose="020B0604030504040204" pitchFamily="50" charset="-128"/>
              </a:rPr>
              <a:t>マイナポータルを利用するには</a:t>
            </a:r>
            <a:endParaRPr lang="en-US" altLang="ja-JP" sz="700" b="1" i="0" dirty="0">
              <a:solidFill>
                <a:schemeClr val="bg1"/>
              </a:solidFill>
              <a:effectLst/>
              <a:latin typeface="メイリオ" panose="020B0604030504040204" pitchFamily="50" charset="-128"/>
              <a:ea typeface="メイリオ" panose="020B0604030504040204" pitchFamily="50" charset="-128"/>
            </a:endParaRPr>
          </a:p>
        </p:txBody>
      </p:sp>
      <p:grpSp>
        <p:nvGrpSpPr>
          <p:cNvPr id="5" name="グループ化 4">
            <a:extLst>
              <a:ext uri="{FF2B5EF4-FFF2-40B4-BE49-F238E27FC236}">
                <a16:creationId xmlns:a16="http://schemas.microsoft.com/office/drawing/2014/main" id="{F3EA3936-C490-4486-9207-E158B28CF753}"/>
              </a:ext>
            </a:extLst>
          </p:cNvPr>
          <p:cNvGrpSpPr/>
          <p:nvPr/>
        </p:nvGrpSpPr>
        <p:grpSpPr>
          <a:xfrm>
            <a:off x="435499" y="2787406"/>
            <a:ext cx="1977447" cy="3348528"/>
            <a:chOff x="435499" y="2787406"/>
            <a:chExt cx="1977447" cy="3348528"/>
          </a:xfrm>
        </p:grpSpPr>
        <p:pic>
          <p:nvPicPr>
            <p:cNvPr id="7" name="図 6">
              <a:extLst>
                <a:ext uri="{FF2B5EF4-FFF2-40B4-BE49-F238E27FC236}">
                  <a16:creationId xmlns:a16="http://schemas.microsoft.com/office/drawing/2014/main" id="{DFCBFE20-BCEF-4932-8733-47A72529410B}"/>
                </a:ext>
              </a:extLst>
            </p:cNvPr>
            <p:cNvPicPr>
              <a:picLocks noChangeAspect="1"/>
            </p:cNvPicPr>
            <p:nvPr/>
          </p:nvPicPr>
          <p:blipFill>
            <a:blip r:embed="rId4"/>
            <a:stretch>
              <a:fillRect/>
            </a:stretch>
          </p:blipFill>
          <p:spPr>
            <a:xfrm>
              <a:off x="449181" y="2830124"/>
              <a:ext cx="1963765" cy="3305810"/>
            </a:xfrm>
            <a:prstGeom prst="rect">
              <a:avLst/>
            </a:prstGeom>
          </p:spPr>
        </p:pic>
        <p:sp>
          <p:nvSpPr>
            <p:cNvPr id="3" name="正方形/長方形 2">
              <a:extLst>
                <a:ext uri="{FF2B5EF4-FFF2-40B4-BE49-F238E27FC236}">
                  <a16:creationId xmlns:a16="http://schemas.microsoft.com/office/drawing/2014/main" id="{9099AC62-440C-46B6-8485-F96CD7DF445F}"/>
                </a:ext>
              </a:extLst>
            </p:cNvPr>
            <p:cNvSpPr/>
            <p:nvPr/>
          </p:nvSpPr>
          <p:spPr>
            <a:xfrm>
              <a:off x="435499" y="2787406"/>
              <a:ext cx="1963765" cy="33485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1896673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521210"/>
            <a:ext cx="5109091" cy="547842"/>
          </a:xfrm>
        </p:spPr>
        <p:txBody>
          <a:bodyPr wrap="none">
            <a:spAutoFit/>
          </a:bodyPr>
          <a:lstStyle/>
          <a:p>
            <a:r>
              <a:rPr lang="ja-JP" altLang="en-US" dirty="0"/>
              <a:t>マイナポータルの画面説明</a:t>
            </a:r>
          </a:p>
        </p:txBody>
      </p:sp>
      <p:sp>
        <p:nvSpPr>
          <p:cNvPr id="3" name="サブタイトル 2"/>
          <p:cNvSpPr>
            <a:spLocks noGrp="1"/>
          </p:cNvSpPr>
          <p:nvPr>
            <p:ph type="subTitle" idx="1"/>
          </p:nvPr>
        </p:nvSpPr>
        <p:spPr>
          <a:xfrm>
            <a:off x="251520" y="1427535"/>
            <a:ext cx="8640961" cy="433965"/>
          </a:xfrm>
        </p:spPr>
        <p:txBody>
          <a:bodyPr wrap="square">
            <a:spAutoFit/>
          </a:bodyPr>
          <a:lstStyle/>
          <a:p>
            <a:pPr algn="ctr">
              <a:spcBef>
                <a:spcPts val="400"/>
              </a:spcBef>
            </a:pPr>
            <a:r>
              <a:rPr lang="ja-JP" altLang="en-US" dirty="0"/>
              <a:t>マイナポータルは</a:t>
            </a:r>
            <a:r>
              <a:rPr lang="en-US" altLang="ja-JP" dirty="0"/>
              <a:t>3</a:t>
            </a:r>
            <a:r>
              <a:rPr lang="ja-JP" altLang="en-US" dirty="0"/>
              <a:t>つのタブとメニューで構成されます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1-B</a:t>
            </a:r>
            <a:endParaRPr lang="en-US" sz="3600" dirty="0"/>
          </a:p>
        </p:txBody>
      </p:sp>
      <p:sp>
        <p:nvSpPr>
          <p:cNvPr id="24" name="テキスト ボックス 23">
            <a:extLst>
              <a:ext uri="{FF2B5EF4-FFF2-40B4-BE49-F238E27FC236}">
                <a16:creationId xmlns:a16="http://schemas.microsoft.com/office/drawing/2014/main" id="{C4C384BB-5503-FCA8-0CAD-FCA0B920A5BB}"/>
              </a:ext>
            </a:extLst>
          </p:cNvPr>
          <p:cNvSpPr txBox="1"/>
          <p:nvPr/>
        </p:nvSpPr>
        <p:spPr>
          <a:xfrm>
            <a:off x="289098" y="2553561"/>
            <a:ext cx="2726505" cy="485518"/>
          </a:xfrm>
          <a:prstGeom prst="rect">
            <a:avLst/>
          </a:prstGeom>
          <a:noFill/>
        </p:spPr>
        <p:txBody>
          <a:bodyPr wrap="square" rtlCol="0">
            <a:spAutoFit/>
          </a:bodyPr>
          <a:lstStyle/>
          <a:p>
            <a:pPr algn="ctr">
              <a:lnSpc>
                <a:spcPct val="90000"/>
              </a:lnSpc>
            </a:pPr>
            <a:r>
              <a:rPr lang="ja-JP" altLang="en-US" sz="1400" b="1" dirty="0">
                <a:latin typeface="Meiryo" charset="-128"/>
                <a:ea typeface="Meiryo" charset="-128"/>
                <a:cs typeface="Meiryo" charset="-128"/>
              </a:rPr>
              <a:t>自分に必要な情報へ</a:t>
            </a:r>
            <a:endParaRPr lang="en-US" altLang="ja-JP" sz="1400" b="1" dirty="0">
              <a:latin typeface="Meiryo" charset="-128"/>
              <a:ea typeface="Meiryo" charset="-128"/>
              <a:cs typeface="Meiryo" charset="-128"/>
            </a:endParaRPr>
          </a:p>
          <a:p>
            <a:pPr algn="ctr">
              <a:lnSpc>
                <a:spcPct val="90000"/>
              </a:lnSpc>
            </a:pPr>
            <a:r>
              <a:rPr lang="ja-JP" altLang="en-US" sz="1400" b="1" dirty="0">
                <a:latin typeface="Meiryo" charset="-128"/>
                <a:ea typeface="Meiryo" charset="-128"/>
                <a:cs typeface="Meiryo" charset="-128"/>
              </a:rPr>
              <a:t>素早くアクセス</a:t>
            </a:r>
            <a:endParaRPr lang="en-US" altLang="ja-JP" sz="1400" b="1" dirty="0">
              <a:latin typeface="Meiryo" charset="-128"/>
              <a:ea typeface="Meiryo" charset="-128"/>
              <a:cs typeface="Meiryo" charset="-128"/>
            </a:endParaRPr>
          </a:p>
        </p:txBody>
      </p:sp>
      <p:cxnSp>
        <p:nvCxnSpPr>
          <p:cNvPr id="7" name="直線コネクタ 6">
            <a:extLst>
              <a:ext uri="{FF2B5EF4-FFF2-40B4-BE49-F238E27FC236}">
                <a16:creationId xmlns:a16="http://schemas.microsoft.com/office/drawing/2014/main" id="{BF2F5323-166E-9E50-5F23-912E7BC1E3A1}"/>
              </a:ext>
            </a:extLst>
          </p:cNvPr>
          <p:cNvCxnSpPr>
            <a:cxnSpLocks/>
          </p:cNvCxnSpPr>
          <p:nvPr/>
        </p:nvCxnSpPr>
        <p:spPr>
          <a:xfrm>
            <a:off x="3059832" y="2276873"/>
            <a:ext cx="0" cy="4044663"/>
          </a:xfrm>
          <a:prstGeom prst="line">
            <a:avLst/>
          </a:prstGeom>
          <a:ln>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7BF351A0-D2CD-0B94-E3EC-D709A364BD98}"/>
              </a:ext>
            </a:extLst>
          </p:cNvPr>
          <p:cNvCxnSpPr>
            <a:cxnSpLocks/>
          </p:cNvCxnSpPr>
          <p:nvPr/>
        </p:nvCxnSpPr>
        <p:spPr>
          <a:xfrm>
            <a:off x="6084168" y="2276872"/>
            <a:ext cx="0" cy="4044664"/>
          </a:xfrm>
          <a:prstGeom prst="line">
            <a:avLst/>
          </a:prstGeom>
          <a:ln>
            <a:solidFill>
              <a:srgbClr val="009650"/>
            </a:solidFill>
          </a:ln>
        </p:spPr>
        <p:style>
          <a:lnRef idx="1">
            <a:schemeClr val="accent1"/>
          </a:lnRef>
          <a:fillRef idx="0">
            <a:schemeClr val="accent1"/>
          </a:fillRef>
          <a:effectRef idx="0">
            <a:schemeClr val="accent1"/>
          </a:effectRef>
          <a:fontRef idx="minor">
            <a:schemeClr val="tx1"/>
          </a:fontRef>
        </p:style>
      </p:cxnSp>
      <p:sp>
        <p:nvSpPr>
          <p:cNvPr id="19" name="四角形: 角を丸くする 18">
            <a:extLst>
              <a:ext uri="{FF2B5EF4-FFF2-40B4-BE49-F238E27FC236}">
                <a16:creationId xmlns:a16="http://schemas.microsoft.com/office/drawing/2014/main" id="{4C9E945D-AD54-DFCD-18B8-9067FBE93C89}"/>
              </a:ext>
            </a:extLst>
          </p:cNvPr>
          <p:cNvSpPr/>
          <p:nvPr/>
        </p:nvSpPr>
        <p:spPr>
          <a:xfrm>
            <a:off x="582385" y="2132857"/>
            <a:ext cx="1936626" cy="338703"/>
          </a:xfrm>
          <a:prstGeom prst="roundRect">
            <a:avLst>
              <a:gd name="adj" fmla="val 50000"/>
            </a:avLst>
          </a:prstGeom>
          <a:solidFill>
            <a:srgbClr val="009650"/>
          </a:solidFill>
          <a:ln>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latin typeface="メイリオ" panose="020B0604030504040204" pitchFamily="50" charset="-128"/>
                <a:ea typeface="メイリオ" panose="020B0604030504040204" pitchFamily="50" charset="-128"/>
              </a:rPr>
              <a:t>ホーム</a:t>
            </a:r>
            <a:endParaRPr lang="en-US" altLang="ja-JP" sz="800" b="1" i="0" dirty="0">
              <a:solidFill>
                <a:schemeClr val="bg1"/>
              </a:solidFill>
              <a:effectLst/>
              <a:latin typeface="メイリオ" panose="020B0604030504040204" pitchFamily="50" charset="-128"/>
              <a:ea typeface="メイリオ" panose="020B0604030504040204" pitchFamily="50" charset="-128"/>
            </a:endParaRPr>
          </a:p>
        </p:txBody>
      </p:sp>
      <p:sp>
        <p:nvSpPr>
          <p:cNvPr id="20" name="四角形: 角を丸くする 19">
            <a:extLst>
              <a:ext uri="{FF2B5EF4-FFF2-40B4-BE49-F238E27FC236}">
                <a16:creationId xmlns:a16="http://schemas.microsoft.com/office/drawing/2014/main" id="{F7E36888-0BA4-1BDE-D8C5-9CD91090CDAE}"/>
              </a:ext>
            </a:extLst>
          </p:cNvPr>
          <p:cNvSpPr/>
          <p:nvPr/>
        </p:nvSpPr>
        <p:spPr>
          <a:xfrm>
            <a:off x="3603687" y="2132857"/>
            <a:ext cx="1936626" cy="338703"/>
          </a:xfrm>
          <a:prstGeom prst="roundRect">
            <a:avLst>
              <a:gd name="adj" fmla="val 50000"/>
            </a:avLst>
          </a:prstGeom>
          <a:solidFill>
            <a:srgbClr val="009650"/>
          </a:solidFill>
          <a:ln>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latin typeface="メイリオ" panose="020B0604030504040204" pitchFamily="50" charset="-128"/>
                <a:ea typeface="メイリオ" panose="020B0604030504040204" pitchFamily="50" charset="-128"/>
              </a:rPr>
              <a:t>やること</a:t>
            </a:r>
            <a:endParaRPr lang="en-US" altLang="ja-JP" sz="800" b="1" i="0" dirty="0">
              <a:solidFill>
                <a:schemeClr val="bg1"/>
              </a:solidFill>
              <a:effectLst/>
              <a:latin typeface="メイリオ" panose="020B0604030504040204" pitchFamily="50" charset="-128"/>
              <a:ea typeface="メイリオ" panose="020B0604030504040204" pitchFamily="50" charset="-128"/>
            </a:endParaRPr>
          </a:p>
        </p:txBody>
      </p:sp>
      <p:sp>
        <p:nvSpPr>
          <p:cNvPr id="21" name="四角形: 角を丸くする 20">
            <a:extLst>
              <a:ext uri="{FF2B5EF4-FFF2-40B4-BE49-F238E27FC236}">
                <a16:creationId xmlns:a16="http://schemas.microsoft.com/office/drawing/2014/main" id="{539F2F30-37A9-F77B-858C-67AE313AE651}"/>
              </a:ext>
            </a:extLst>
          </p:cNvPr>
          <p:cNvSpPr/>
          <p:nvPr/>
        </p:nvSpPr>
        <p:spPr>
          <a:xfrm>
            <a:off x="6624990" y="2132857"/>
            <a:ext cx="1936626" cy="338703"/>
          </a:xfrm>
          <a:prstGeom prst="roundRect">
            <a:avLst>
              <a:gd name="adj" fmla="val 50000"/>
            </a:avLst>
          </a:prstGeom>
          <a:solidFill>
            <a:srgbClr val="009650"/>
          </a:solidFill>
          <a:ln>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latin typeface="メイリオ" panose="020B0604030504040204" pitchFamily="50" charset="-128"/>
                <a:ea typeface="メイリオ" panose="020B0604030504040204" pitchFamily="50" charset="-128"/>
              </a:rPr>
              <a:t>さがす</a:t>
            </a:r>
            <a:endParaRPr lang="en-US" altLang="ja-JP" sz="800" b="1" i="0" dirty="0">
              <a:solidFill>
                <a:schemeClr val="bg1"/>
              </a:solidFill>
              <a:effectLst/>
              <a:latin typeface="メイリオ" panose="020B0604030504040204" pitchFamily="50" charset="-128"/>
              <a:ea typeface="メイリオ" panose="020B0604030504040204" pitchFamily="50" charset="-128"/>
            </a:endParaRPr>
          </a:p>
        </p:txBody>
      </p:sp>
      <p:pic>
        <p:nvPicPr>
          <p:cNvPr id="58" name="図 57" descr="グラフィカル ユーザー インターフェイス, アプリケーション&#10;&#10;自動的に生成された説明">
            <a:extLst>
              <a:ext uri="{FF2B5EF4-FFF2-40B4-BE49-F238E27FC236}">
                <a16:creationId xmlns:a16="http://schemas.microsoft.com/office/drawing/2014/main" id="{C77E7F21-0BC8-E6D5-9D6D-954D27CBAC2C}"/>
              </a:ext>
            </a:extLst>
          </p:cNvPr>
          <p:cNvPicPr>
            <a:picLocks noChangeAspect="1"/>
          </p:cNvPicPr>
          <p:nvPr/>
        </p:nvPicPr>
        <p:blipFill rotWithShape="1">
          <a:blip r:embed="rId3"/>
          <a:srcRect t="4393" b="16548"/>
          <a:stretch/>
        </p:blipFill>
        <p:spPr>
          <a:xfrm>
            <a:off x="674030" y="3068960"/>
            <a:ext cx="1809738" cy="3096344"/>
          </a:xfrm>
          <a:prstGeom prst="rect">
            <a:avLst/>
          </a:prstGeom>
          <a:ln>
            <a:solidFill>
              <a:schemeClr val="tx1"/>
            </a:solidFill>
          </a:ln>
        </p:spPr>
      </p:pic>
      <p:pic>
        <p:nvPicPr>
          <p:cNvPr id="64" name="図 63" descr="グラフィカル ユーザー インターフェイス, アプリケーション&#10;&#10;自動的に生成された説明">
            <a:extLst>
              <a:ext uri="{FF2B5EF4-FFF2-40B4-BE49-F238E27FC236}">
                <a16:creationId xmlns:a16="http://schemas.microsoft.com/office/drawing/2014/main" id="{74A06234-7A47-37A8-CBFD-00E84AA9F3D0}"/>
              </a:ext>
            </a:extLst>
          </p:cNvPr>
          <p:cNvPicPr>
            <a:picLocks noChangeAspect="1"/>
          </p:cNvPicPr>
          <p:nvPr/>
        </p:nvPicPr>
        <p:blipFill rotWithShape="1">
          <a:blip r:embed="rId4"/>
          <a:srcRect t="4393" b="16548"/>
          <a:stretch/>
        </p:blipFill>
        <p:spPr>
          <a:xfrm>
            <a:off x="6660233" y="3072842"/>
            <a:ext cx="1809737" cy="3096345"/>
          </a:xfrm>
          <a:prstGeom prst="rect">
            <a:avLst/>
          </a:prstGeom>
          <a:ln>
            <a:solidFill>
              <a:schemeClr val="tx1"/>
            </a:solidFill>
          </a:ln>
        </p:spPr>
      </p:pic>
      <p:pic>
        <p:nvPicPr>
          <p:cNvPr id="66" name="図 65" descr="グラフィカル ユーザー インターフェイス, アプリケーション&#10;&#10;自動的に生成された説明">
            <a:extLst>
              <a:ext uri="{FF2B5EF4-FFF2-40B4-BE49-F238E27FC236}">
                <a16:creationId xmlns:a16="http://schemas.microsoft.com/office/drawing/2014/main" id="{351073D4-743A-203D-B22A-3327E5662409}"/>
              </a:ext>
            </a:extLst>
          </p:cNvPr>
          <p:cNvPicPr>
            <a:picLocks noChangeAspect="1"/>
          </p:cNvPicPr>
          <p:nvPr/>
        </p:nvPicPr>
        <p:blipFill rotWithShape="1">
          <a:blip r:embed="rId5"/>
          <a:srcRect t="4393" b="16548"/>
          <a:stretch/>
        </p:blipFill>
        <p:spPr>
          <a:xfrm>
            <a:off x="3683345" y="3068960"/>
            <a:ext cx="1809738" cy="3096344"/>
          </a:xfrm>
          <a:prstGeom prst="rect">
            <a:avLst/>
          </a:prstGeom>
          <a:ln>
            <a:solidFill>
              <a:schemeClr val="tx1"/>
            </a:solidFill>
          </a:ln>
        </p:spPr>
      </p:pic>
      <p:sp>
        <p:nvSpPr>
          <p:cNvPr id="67" name="テキスト ボックス 66">
            <a:extLst>
              <a:ext uri="{FF2B5EF4-FFF2-40B4-BE49-F238E27FC236}">
                <a16:creationId xmlns:a16="http://schemas.microsoft.com/office/drawing/2014/main" id="{716A973A-ADEF-D156-BE81-532EEEE83468}"/>
              </a:ext>
            </a:extLst>
          </p:cNvPr>
          <p:cNvSpPr txBox="1"/>
          <p:nvPr/>
        </p:nvSpPr>
        <p:spPr>
          <a:xfrm>
            <a:off x="6230050" y="2595688"/>
            <a:ext cx="2726506" cy="485518"/>
          </a:xfrm>
          <a:prstGeom prst="rect">
            <a:avLst/>
          </a:prstGeom>
          <a:noFill/>
        </p:spPr>
        <p:txBody>
          <a:bodyPr wrap="square" rtlCol="0">
            <a:spAutoFit/>
          </a:bodyPr>
          <a:lstStyle/>
          <a:p>
            <a:pPr algn="ctr">
              <a:lnSpc>
                <a:spcPct val="90000"/>
              </a:lnSpc>
            </a:pPr>
            <a:r>
              <a:rPr lang="ja-JP" altLang="en-US" sz="1400" b="1" dirty="0">
                <a:latin typeface="Meiryo" charset="-128"/>
                <a:ea typeface="Meiryo" charset="-128"/>
                <a:cs typeface="Meiryo" charset="-128"/>
              </a:rPr>
              <a:t>必要なサービス、手続き、</a:t>
            </a:r>
            <a:endParaRPr lang="en-US" altLang="ja-JP" sz="1400" b="1" dirty="0">
              <a:latin typeface="Meiryo" charset="-128"/>
              <a:ea typeface="Meiryo" charset="-128"/>
              <a:cs typeface="Meiryo" charset="-128"/>
            </a:endParaRPr>
          </a:p>
          <a:p>
            <a:pPr algn="ctr">
              <a:lnSpc>
                <a:spcPct val="90000"/>
              </a:lnSpc>
            </a:pPr>
            <a:r>
              <a:rPr lang="ja-JP" altLang="en-US" sz="1400" b="1" dirty="0">
                <a:latin typeface="Meiryo" charset="-128"/>
                <a:ea typeface="Meiryo" charset="-128"/>
                <a:cs typeface="Meiryo" charset="-128"/>
              </a:rPr>
              <a:t>情報を発見</a:t>
            </a:r>
            <a:endParaRPr lang="en-US" altLang="ja-JP" sz="1400" b="1" dirty="0">
              <a:latin typeface="Meiryo" charset="-128"/>
              <a:ea typeface="Meiryo" charset="-128"/>
              <a:cs typeface="Meiryo" charset="-128"/>
            </a:endParaRPr>
          </a:p>
        </p:txBody>
      </p:sp>
      <p:sp>
        <p:nvSpPr>
          <p:cNvPr id="68" name="テキスト ボックス 67">
            <a:extLst>
              <a:ext uri="{FF2B5EF4-FFF2-40B4-BE49-F238E27FC236}">
                <a16:creationId xmlns:a16="http://schemas.microsoft.com/office/drawing/2014/main" id="{D8D36B40-9707-3221-814A-486CBAB6C4D6}"/>
              </a:ext>
            </a:extLst>
          </p:cNvPr>
          <p:cNvSpPr txBox="1"/>
          <p:nvPr/>
        </p:nvSpPr>
        <p:spPr>
          <a:xfrm>
            <a:off x="3224961" y="2595688"/>
            <a:ext cx="2726506" cy="485518"/>
          </a:xfrm>
          <a:prstGeom prst="rect">
            <a:avLst/>
          </a:prstGeom>
          <a:noFill/>
        </p:spPr>
        <p:txBody>
          <a:bodyPr wrap="square" rtlCol="0">
            <a:spAutoFit/>
          </a:bodyPr>
          <a:lstStyle/>
          <a:p>
            <a:pPr algn="ctr">
              <a:lnSpc>
                <a:spcPct val="90000"/>
              </a:lnSpc>
            </a:pPr>
            <a:r>
              <a:rPr lang="ja-JP" altLang="en-US" sz="1400" b="1" dirty="0">
                <a:latin typeface="Meiryo" charset="-128"/>
                <a:ea typeface="Meiryo" charset="-128"/>
                <a:cs typeface="Meiryo" charset="-128"/>
              </a:rPr>
              <a:t>やるべきことをまとめて管理</a:t>
            </a:r>
            <a:endParaRPr lang="en-US" altLang="ja-JP" sz="1400" b="1" dirty="0">
              <a:latin typeface="Meiryo" charset="-128"/>
              <a:ea typeface="Meiryo" charset="-128"/>
              <a:cs typeface="Meiryo" charset="-128"/>
            </a:endParaRPr>
          </a:p>
          <a:p>
            <a:pPr algn="ctr">
              <a:lnSpc>
                <a:spcPct val="90000"/>
              </a:lnSpc>
            </a:pPr>
            <a:r>
              <a:rPr lang="ja-JP" altLang="en-US" sz="1400" b="1" dirty="0">
                <a:latin typeface="Meiryo" charset="-128"/>
                <a:ea typeface="Meiryo" charset="-128"/>
                <a:cs typeface="Meiryo" charset="-128"/>
              </a:rPr>
              <a:t>忘れずに管理</a:t>
            </a:r>
            <a:endParaRPr lang="en-US" altLang="ja-JP" sz="1400" b="1" dirty="0">
              <a:latin typeface="Meiryo" charset="-128"/>
              <a:ea typeface="Meiryo" charset="-128"/>
              <a:cs typeface="Meiryo" charset="-128"/>
            </a:endParaRPr>
          </a:p>
        </p:txBody>
      </p:sp>
      <p:sp>
        <p:nvSpPr>
          <p:cNvPr id="69" name="正方形/長方形 68">
            <a:extLst>
              <a:ext uri="{FF2B5EF4-FFF2-40B4-BE49-F238E27FC236}">
                <a16:creationId xmlns:a16="http://schemas.microsoft.com/office/drawing/2014/main" id="{D6E68803-FC6C-DCF0-7040-E4523900F513}"/>
              </a:ext>
            </a:extLst>
          </p:cNvPr>
          <p:cNvSpPr/>
          <p:nvPr/>
        </p:nvSpPr>
        <p:spPr>
          <a:xfrm>
            <a:off x="791580" y="5868035"/>
            <a:ext cx="396044" cy="2880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0" name="正方形/長方形 69">
            <a:extLst>
              <a:ext uri="{FF2B5EF4-FFF2-40B4-BE49-F238E27FC236}">
                <a16:creationId xmlns:a16="http://schemas.microsoft.com/office/drawing/2014/main" id="{7D5C168C-2FD6-A6CA-E0FD-E4D3D2F0DE54}"/>
              </a:ext>
            </a:extLst>
          </p:cNvPr>
          <p:cNvSpPr/>
          <p:nvPr/>
        </p:nvSpPr>
        <p:spPr>
          <a:xfrm>
            <a:off x="4404104" y="5877272"/>
            <a:ext cx="396044" cy="2880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1" name="正方形/長方形 70">
            <a:extLst>
              <a:ext uri="{FF2B5EF4-FFF2-40B4-BE49-F238E27FC236}">
                <a16:creationId xmlns:a16="http://schemas.microsoft.com/office/drawing/2014/main" id="{35308DFA-3B72-C185-81E0-56C8DA14B5C8}"/>
              </a:ext>
            </a:extLst>
          </p:cNvPr>
          <p:cNvSpPr/>
          <p:nvPr/>
        </p:nvSpPr>
        <p:spPr>
          <a:xfrm>
            <a:off x="7956284" y="5877272"/>
            <a:ext cx="396044" cy="2880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628297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521210"/>
            <a:ext cx="5519460" cy="547842"/>
          </a:xfrm>
        </p:spPr>
        <p:txBody>
          <a:bodyPr wrap="none">
            <a:spAutoFit/>
          </a:bodyPr>
          <a:lstStyle/>
          <a:p>
            <a:r>
              <a:rPr lang="ja-JP" altLang="en-US" dirty="0"/>
              <a:t>マイナポータルの利用の手順</a:t>
            </a:r>
          </a:p>
        </p:txBody>
      </p:sp>
      <p:sp>
        <p:nvSpPr>
          <p:cNvPr id="3" name="サブタイトル 2"/>
          <p:cNvSpPr>
            <a:spLocks noGrp="1"/>
          </p:cNvSpPr>
          <p:nvPr>
            <p:ph type="subTitle" idx="1"/>
          </p:nvPr>
        </p:nvSpPr>
        <p:spPr>
          <a:xfrm>
            <a:off x="507600" y="1383159"/>
            <a:ext cx="7443063" cy="461665"/>
          </a:xfrm>
        </p:spPr>
        <p:txBody>
          <a:bodyPr wrap="none">
            <a:spAutoFit/>
          </a:bodyPr>
          <a:lstStyle/>
          <a:p>
            <a:pPr>
              <a:lnSpc>
                <a:spcPct val="100000"/>
              </a:lnSpc>
              <a:spcBef>
                <a:spcPts val="0"/>
              </a:spcBef>
            </a:pPr>
            <a:r>
              <a:rPr lang="ja-JP" altLang="en-US" dirty="0"/>
              <a:t>次ページから</a:t>
            </a:r>
            <a:r>
              <a:rPr lang="ja-JP" altLang="en-US" spc="-1000" dirty="0"/>
              <a:t>、</a:t>
            </a:r>
            <a:r>
              <a:rPr lang="ja-JP" altLang="en-US" dirty="0"/>
              <a:t>以下の順番で操作のご説明をします。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1-C</a:t>
            </a:r>
          </a:p>
        </p:txBody>
      </p:sp>
      <p:sp>
        <p:nvSpPr>
          <p:cNvPr id="7" name="正方形/長方形 6"/>
          <p:cNvSpPr/>
          <p:nvPr/>
        </p:nvSpPr>
        <p:spPr>
          <a:xfrm>
            <a:off x="1872192" y="2143106"/>
            <a:ext cx="6840000" cy="1250578"/>
          </a:xfrm>
          <a:prstGeom prst="rect">
            <a:avLst/>
          </a:prstGeom>
          <a:solidFill>
            <a:srgbClr val="FFFFCC"/>
          </a:solidFill>
          <a:ln>
            <a:solidFill>
              <a:srgbClr val="00965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621748" y="1898829"/>
            <a:ext cx="5400000" cy="540000"/>
          </a:xfrm>
          <a:prstGeom prst="rect">
            <a:avLst/>
          </a:prstGeom>
          <a:solidFill>
            <a:srgbClr val="0096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9" name="正方形/長方形 8"/>
          <p:cNvSpPr/>
          <p:nvPr/>
        </p:nvSpPr>
        <p:spPr>
          <a:xfrm>
            <a:off x="1873540" y="3788968"/>
            <a:ext cx="6840000" cy="1872280"/>
          </a:xfrm>
          <a:prstGeom prst="rect">
            <a:avLst/>
          </a:prstGeom>
          <a:solidFill>
            <a:srgbClr val="FFFFCC"/>
          </a:solidFill>
          <a:ln>
            <a:solidFill>
              <a:srgbClr val="00965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1882910" y="2533111"/>
            <a:ext cx="6845869" cy="707886"/>
          </a:xfrm>
          <a:prstGeom prst="rect">
            <a:avLst/>
          </a:prstGeom>
          <a:noFill/>
        </p:spPr>
        <p:txBody>
          <a:bodyPr wrap="square" rIns="0" rtlCol="0">
            <a:spAutoFit/>
          </a:bodyPr>
          <a:lstStyle/>
          <a:p>
            <a:r>
              <a:rPr lang="ja-JP" altLang="en-US" sz="2000" b="1" dirty="0">
                <a:solidFill>
                  <a:srgbClr val="009650"/>
                </a:solidFill>
                <a:latin typeface="Meiryo" charset="-128"/>
                <a:ea typeface="Meiryo" charset="-128"/>
                <a:cs typeface="Meiryo" charset="-128"/>
              </a:rPr>
              <a:t>❶ </a:t>
            </a:r>
            <a:r>
              <a:rPr lang="ja-JP" altLang="en-US" sz="2000" b="1" dirty="0">
                <a:latin typeface="Meiryo" charset="-128"/>
                <a:ea typeface="Meiryo" charset="-128"/>
                <a:cs typeface="Meiryo" charset="-128"/>
              </a:rPr>
              <a:t>マイナポータルアプリのインストール</a:t>
            </a:r>
          </a:p>
          <a:p>
            <a:r>
              <a:rPr lang="ja-JP" altLang="en-US" sz="2000" b="1" dirty="0">
                <a:solidFill>
                  <a:srgbClr val="009650"/>
                </a:solidFill>
                <a:latin typeface="Meiryo" charset="-128"/>
                <a:ea typeface="Meiryo" charset="-128"/>
                <a:cs typeface="Meiryo" charset="-128"/>
              </a:rPr>
              <a:t>❷ </a:t>
            </a:r>
            <a:r>
              <a:rPr lang="ja-JP" altLang="en-US" sz="2000" b="1" dirty="0">
                <a:latin typeface="Meiryo" charset="-128"/>
                <a:ea typeface="Meiryo" charset="-128"/>
                <a:cs typeface="Meiryo" charset="-128"/>
              </a:rPr>
              <a:t>マイナポータルにログイ</a:t>
            </a:r>
            <a:r>
              <a:rPr lang="ja-JP" altLang="en-US" sz="2000" b="1" spc="-500" dirty="0">
                <a:latin typeface="Meiryo" charset="-128"/>
                <a:ea typeface="Meiryo" charset="-128"/>
                <a:cs typeface="Meiryo" charset="-128"/>
              </a:rPr>
              <a:t>ン</a:t>
            </a:r>
            <a:r>
              <a:rPr lang="ja-JP" altLang="en-US" sz="1600" b="1" dirty="0">
                <a:latin typeface="Meiryo" charset="-128"/>
                <a:ea typeface="Meiryo" charset="-128"/>
                <a:cs typeface="Meiryo" charset="-128"/>
              </a:rPr>
              <a:t>（利用者証明用電子証明書の認証）</a:t>
            </a:r>
            <a:endParaRPr lang="ja-JP" altLang="en-US" sz="1400" b="1" dirty="0">
              <a:latin typeface="Meiryo" charset="-128"/>
              <a:ea typeface="Meiryo" charset="-128"/>
              <a:cs typeface="Meiryo" charset="-128"/>
            </a:endParaRPr>
          </a:p>
        </p:txBody>
      </p:sp>
      <p:sp>
        <p:nvSpPr>
          <p:cNvPr id="12" name="テキスト ボックス 11"/>
          <p:cNvSpPr txBox="1"/>
          <p:nvPr/>
        </p:nvSpPr>
        <p:spPr>
          <a:xfrm>
            <a:off x="633744" y="1976506"/>
            <a:ext cx="5162392" cy="461665"/>
          </a:xfrm>
          <a:prstGeom prst="rect">
            <a:avLst/>
          </a:prstGeom>
          <a:noFill/>
        </p:spPr>
        <p:txBody>
          <a:bodyPr wrap="square" rtlCol="0">
            <a:spAutoFit/>
          </a:bodyPr>
          <a:lstStyle/>
          <a:p>
            <a:r>
              <a:rPr lang="ja-JP" altLang="en-US" sz="2400" b="1" dirty="0">
                <a:solidFill>
                  <a:schemeClr val="bg1"/>
                </a:solidFill>
                <a:latin typeface="Meiryo" charset="-128"/>
                <a:ea typeface="Meiryo" charset="-128"/>
                <a:cs typeface="Meiryo" charset="-128"/>
              </a:rPr>
              <a:t>マイナポータル利用の準備をしよう</a:t>
            </a:r>
          </a:p>
        </p:txBody>
      </p:sp>
      <p:grpSp>
        <p:nvGrpSpPr>
          <p:cNvPr id="6" name="グループ化 5">
            <a:extLst>
              <a:ext uri="{FF2B5EF4-FFF2-40B4-BE49-F238E27FC236}">
                <a16:creationId xmlns:a16="http://schemas.microsoft.com/office/drawing/2014/main" id="{8264E6EE-5DD0-4D4D-A139-C52FD7846B6B}"/>
              </a:ext>
            </a:extLst>
          </p:cNvPr>
          <p:cNvGrpSpPr/>
          <p:nvPr/>
        </p:nvGrpSpPr>
        <p:grpSpPr>
          <a:xfrm>
            <a:off x="633745" y="3541743"/>
            <a:ext cx="5401726" cy="540000"/>
            <a:chOff x="621371" y="3910549"/>
            <a:chExt cx="5401726" cy="540000"/>
          </a:xfrm>
        </p:grpSpPr>
        <p:sp>
          <p:nvSpPr>
            <p:cNvPr id="10" name="正方形/長方形 9"/>
            <p:cNvSpPr/>
            <p:nvPr/>
          </p:nvSpPr>
          <p:spPr>
            <a:xfrm>
              <a:off x="623097" y="3910549"/>
              <a:ext cx="5400000" cy="540000"/>
            </a:xfrm>
            <a:prstGeom prst="rect">
              <a:avLst/>
            </a:prstGeom>
            <a:solidFill>
              <a:srgbClr val="0096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621371" y="3986108"/>
              <a:ext cx="5400000" cy="461665"/>
            </a:xfrm>
            <a:prstGeom prst="rect">
              <a:avLst/>
            </a:prstGeom>
            <a:noFill/>
          </p:spPr>
          <p:txBody>
            <a:bodyPr wrap="square" rtlCol="0">
              <a:spAutoFit/>
            </a:bodyPr>
            <a:lstStyle/>
            <a:p>
              <a:r>
                <a:rPr lang="ja-JP" altLang="en-US" sz="2400" b="1" dirty="0">
                  <a:solidFill>
                    <a:schemeClr val="bg1"/>
                  </a:solidFill>
                  <a:latin typeface="Meiryo" charset="-128"/>
                  <a:ea typeface="Meiryo" charset="-128"/>
                  <a:cs typeface="Meiryo" charset="-128"/>
                </a:rPr>
                <a:t>実際にマイナポータルを使ってみよう</a:t>
              </a:r>
            </a:p>
          </p:txBody>
        </p:sp>
      </p:grpSp>
      <p:pic>
        <p:nvPicPr>
          <p:cNvPr id="20" name="図 19" descr="いいねをするマイナちゃんのイラスト"/>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4221088"/>
            <a:ext cx="1164426" cy="1492777"/>
          </a:xfrm>
          <a:prstGeom prst="rect">
            <a:avLst/>
          </a:prstGeom>
        </p:spPr>
      </p:pic>
      <p:sp>
        <p:nvSpPr>
          <p:cNvPr id="21" name="矢印: 下 20">
            <a:extLst>
              <a:ext uri="{FF2B5EF4-FFF2-40B4-BE49-F238E27FC236}">
                <a16:creationId xmlns:a16="http://schemas.microsoft.com/office/drawing/2014/main" id="{1C4D8A37-EFD2-4BB1-9FEE-F5E0996849AD}"/>
              </a:ext>
            </a:extLst>
          </p:cNvPr>
          <p:cNvSpPr/>
          <p:nvPr/>
        </p:nvSpPr>
        <p:spPr>
          <a:xfrm>
            <a:off x="899592" y="2510045"/>
            <a:ext cx="484632" cy="846947"/>
          </a:xfrm>
          <a:prstGeom prst="downArrow">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27D0362C-030F-0FAD-0FD0-02F2FF76D5A3}"/>
              </a:ext>
            </a:extLst>
          </p:cNvPr>
          <p:cNvSpPr txBox="1"/>
          <p:nvPr/>
        </p:nvSpPr>
        <p:spPr>
          <a:xfrm>
            <a:off x="1882909" y="4365104"/>
            <a:ext cx="6641105" cy="1015663"/>
          </a:xfrm>
          <a:prstGeom prst="rect">
            <a:avLst/>
          </a:prstGeom>
          <a:noFill/>
        </p:spPr>
        <p:txBody>
          <a:bodyPr wrap="square" rtlCol="0">
            <a:spAutoFit/>
          </a:bodyPr>
          <a:lstStyle/>
          <a:p>
            <a:r>
              <a:rPr lang="ja-JP" altLang="en-US" sz="2000" b="1" dirty="0">
                <a:solidFill>
                  <a:srgbClr val="FF0000"/>
                </a:solidFill>
                <a:latin typeface="Meiryo" charset="-128"/>
                <a:ea typeface="Meiryo" charset="-128"/>
                <a:cs typeface="Meiryo" charset="-128"/>
              </a:rPr>
              <a:t>医療費や薬剤の処方履歴など様々な自分の情報を確認したり、オンラインで可能な行政手続きを探したりしてみましょう</a:t>
            </a:r>
          </a:p>
        </p:txBody>
      </p:sp>
    </p:spTree>
    <p:extLst>
      <p:ext uri="{BB962C8B-B14F-4D97-AF65-F5344CB8AC3E}">
        <p14:creationId xmlns:p14="http://schemas.microsoft.com/office/powerpoint/2010/main" val="1224502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764448" y="311581"/>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2</a:t>
            </a:r>
            <a:endParaRPr lang="ja-JP" altLang="en-US" sz="14000" dirty="0">
              <a:solidFill>
                <a:srgbClr val="009650"/>
              </a:solidFill>
            </a:endParaRPr>
          </a:p>
          <a:p>
            <a:r>
              <a:rPr lang="ja-JP" altLang="en-US" sz="4800" dirty="0">
                <a:solidFill>
                  <a:srgbClr val="009650"/>
                </a:solidFill>
              </a:rPr>
              <a:t>マイナポータル利用の準備をしよう</a:t>
            </a:r>
          </a:p>
        </p:txBody>
      </p:sp>
      <p:pic>
        <p:nvPicPr>
          <p:cNvPr id="5" name="図 4" descr="スマートフォンを使って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4584" y="3687867"/>
            <a:ext cx="1292235" cy="2305753"/>
          </a:xfrm>
          <a:prstGeom prst="rect">
            <a:avLst/>
          </a:prstGeom>
        </p:spPr>
      </p:pic>
    </p:spTree>
    <p:extLst>
      <p:ext uri="{BB962C8B-B14F-4D97-AF65-F5344CB8AC3E}">
        <p14:creationId xmlns:p14="http://schemas.microsoft.com/office/powerpoint/2010/main" val="9753131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CC"/>
        </a:solidFill>
        <a:ln>
          <a:solidFill>
            <a:schemeClr val="accent6">
              <a:lumMod val="75000"/>
            </a:schemeClr>
          </a:solidFill>
        </a:ln>
      </a:spPr>
      <a:bodyPr rtlCol="0" anchor="ctr"/>
      <a:lstStyle>
        <a:defPPr algn="ctr">
          <a:defRPr kumimoji="1"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a3e5486-f565-4b70-b8cd-b2580fa9650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AAFCB8437B1E864684E74153A94D7C50" ma:contentTypeVersion="13" ma:contentTypeDescription="新しいドキュメントを作成します。" ma:contentTypeScope="" ma:versionID="34509c85802fcbb7e6fc7de0cf0697de">
  <xsd:schema xmlns:xsd="http://www.w3.org/2001/XMLSchema" xmlns:xs="http://www.w3.org/2001/XMLSchema" xmlns:p="http://schemas.microsoft.com/office/2006/metadata/properties" xmlns:ns2="aa3e5486-f565-4b70-b8cd-b2580fa9650e" xmlns:ns3="51481485-1342-441f-aecd-49153fe587bb" targetNamespace="http://schemas.microsoft.com/office/2006/metadata/properties" ma:root="true" ma:fieldsID="00fd17a001effaa86fff4bd46e317877" ns2:_="" ns3:_="">
    <xsd:import namespace="aa3e5486-f565-4b70-b8cd-b2580fa9650e"/>
    <xsd:import namespace="51481485-1342-441f-aecd-49153fe587b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SearchProperties" minOccurs="0"/>
                <xsd:element ref="ns2:MediaServiceObjectDetectorVersions" minOccurs="0"/>
                <xsd:element ref="ns2:lcf76f155ced4ddcb4097134ff3c332f" minOccurs="0"/>
                <xsd:element ref="ns2:MediaServiceOCR" minOccurs="0"/>
                <xsd:element ref="ns2:MediaServiceGenerationTime" minOccurs="0"/>
                <xsd:element ref="ns2:MediaServiceEventHashCode" minOccurs="0"/>
                <xsd:element ref="ns2:MediaLengthInSecond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e5486-f565-4b70-b8cd-b2580fa965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画像タグ" ma:readOnly="false" ma:fieldId="{5cf76f15-5ced-4ddc-b409-7134ff3c332f}" ma:taxonomyMulti="true" ma:sspId="4fc079cf-368d-4738-8e08-a0b0e68d1a92"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1481485-1342-441f-aecd-49153fe587bb"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9E89BB-BD4E-420A-B282-DFBC2E5EEED0}">
  <ds:schemaRefs>
    <ds:schemaRef ds:uri="http://purl.org/dc/terms/"/>
    <ds:schemaRef ds:uri="http://purl.org/dc/dcmitype/"/>
    <ds:schemaRef ds:uri="1ccc0202-570a-4c76-b717-959d73301744"/>
    <ds:schemaRef ds:uri="http://schemas.microsoft.com/office/2006/metadata/properties"/>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DC81A038-28EA-4852-A4B4-F585FA5FB89F}">
  <ds:schemaRefs>
    <ds:schemaRef ds:uri="http://schemas.microsoft.com/sharepoint/v3/contenttype/forms"/>
  </ds:schemaRefs>
</ds:datastoreItem>
</file>

<file path=customXml/itemProps3.xml><?xml version="1.0" encoding="utf-8"?>
<ds:datastoreItem xmlns:ds="http://schemas.openxmlformats.org/officeDocument/2006/customXml" ds:itemID="{0C2C2DBE-8444-486B-AD53-8BDB66017A33}"/>
</file>

<file path=docProps/app.xml><?xml version="1.0" encoding="utf-8"?>
<Properties xmlns="http://schemas.openxmlformats.org/officeDocument/2006/extended-properties" xmlns:vt="http://schemas.openxmlformats.org/officeDocument/2006/docPropsVTypes">
  <Template>Office Theme</Template>
  <TotalTime>0</TotalTime>
  <Words>3590</Words>
  <Application>Microsoft Office PowerPoint</Application>
  <PresentationFormat>画面に合わせる (4:3)</PresentationFormat>
  <Paragraphs>570</Paragraphs>
  <Slides>43</Slides>
  <Notes>43</Notes>
  <HiddenSlides>0</HiddenSlides>
  <MMClips>0</MMClips>
  <ScaleCrop>false</ScaleCrop>
  <HeadingPairs>
    <vt:vector size="8" baseType="variant">
      <vt:variant>
        <vt:lpstr>使用されているフォント</vt:lpstr>
      </vt:variant>
      <vt:variant>
        <vt:i4>8</vt:i4>
      </vt:variant>
      <vt:variant>
        <vt:lpstr>テーマ</vt:lpstr>
      </vt:variant>
      <vt:variant>
        <vt:i4>1</vt:i4>
      </vt:variant>
      <vt:variant>
        <vt:lpstr>埋め込まれた OLE サーバー</vt:lpstr>
      </vt:variant>
      <vt:variant>
        <vt:i4>1</vt:i4>
      </vt:variant>
      <vt:variant>
        <vt:lpstr>スライド タイトル</vt:lpstr>
      </vt:variant>
      <vt:variant>
        <vt:i4>43</vt:i4>
      </vt:variant>
    </vt:vector>
  </HeadingPairs>
  <TitlesOfParts>
    <vt:vector size="53" baseType="lpstr">
      <vt:lpstr>BIZ UDPゴシック</vt:lpstr>
      <vt:lpstr>Meiryo UI</vt:lpstr>
      <vt:lpstr>Meiryo</vt:lpstr>
      <vt:lpstr>Meiryo</vt:lpstr>
      <vt:lpstr>Yu Gothic</vt:lpstr>
      <vt:lpstr>Arial</vt:lpstr>
      <vt:lpstr>Calibri</vt:lpstr>
      <vt:lpstr>Calibri Light</vt:lpstr>
      <vt:lpstr>ホワイト</vt:lpstr>
      <vt:lpstr>think-cell スライド</vt:lpstr>
      <vt:lpstr>PowerPoint プレゼンテーション</vt:lpstr>
      <vt:lpstr>マイナンバーカードで暮らしを便利に</vt:lpstr>
      <vt:lpstr>PowerPoint プレゼンテーション</vt:lpstr>
      <vt:lpstr>PowerPoint プレゼンテーション</vt:lpstr>
      <vt:lpstr>PowerPoint プレゼンテーション</vt:lpstr>
      <vt:lpstr>マイナポータルとは？</vt:lpstr>
      <vt:lpstr>マイナポータルの画面説明</vt:lpstr>
      <vt:lpstr>マイナポータルの利用の手順</vt:lpstr>
      <vt:lpstr>PowerPoint プレゼンテーション</vt:lpstr>
      <vt:lpstr>マイナポータルアプリの入手 および インストールのしかた</vt:lpstr>
      <vt:lpstr>マイナポータルアプリの入手 および インストールのしかた</vt:lpstr>
      <vt:lpstr>マイナポータルにログイン</vt:lpstr>
      <vt:lpstr>マイナポータルにログイン</vt:lpstr>
      <vt:lpstr>マイナポータルにログイン</vt:lpstr>
      <vt:lpstr>マイナポータルにログイン</vt:lpstr>
      <vt:lpstr>マイナポータルに関する確認サイト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「さがす」の画面構成を知ろう</vt:lpstr>
      <vt:lpstr>PowerPoint プレゼンテーション</vt:lpstr>
      <vt:lpstr>PowerPoint プレゼンテーション</vt:lpstr>
      <vt:lpstr>行政手続を探してみよう</vt:lpstr>
      <vt:lpstr>行政手続を探してみよう</vt:lpstr>
      <vt:lpstr>行政手続を探してみよう</vt:lpstr>
      <vt:lpstr>PowerPoint プレゼンテーション</vt:lpstr>
      <vt:lpstr>やりとり履歴の使いかた</vt:lpstr>
      <vt:lpstr>やりとり履歴の使いかた</vt:lpstr>
      <vt:lpstr>お知らせの使いかた</vt:lpstr>
      <vt:lpstr>外部サイトとの連携の使いかた</vt:lpstr>
      <vt:lpstr>外部サイトとの連携の使いかた</vt:lpstr>
      <vt:lpstr>操作履歴の使いかた</vt:lpstr>
      <vt:lpstr>操作履歴の使いかた</vt:lpstr>
      <vt:lpstr>利用者登録変更の使いかた</vt:lpstr>
      <vt:lpstr>利用者登録変更の使いかた</vt:lpstr>
      <vt:lpstr>代理人を登録・変更の使いかた</vt:lpstr>
      <vt:lpstr>代理人を登録・変更の使いかた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cp:revision>
  <dcterms:created xsi:type="dcterms:W3CDTF">2021-08-16T09:05:36Z</dcterms:created>
  <dcterms:modified xsi:type="dcterms:W3CDTF">2024-03-15T07:49:56Z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0x010100AAFCB8437B1E864684E74153A94D7C50</vt:lpwstr>
  </property>
  <property fmtid="{D5CDD505-2E9C-101B-9397-08002B2CF9AE}" pid="3" name="Order">
    <vt:lpwstr>29400.0000000000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ies>
</file>